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64" r:id="rId6"/>
    <p:sldId id="340" r:id="rId7"/>
    <p:sldId id="318" r:id="rId8"/>
    <p:sldId id="320" r:id="rId9"/>
    <p:sldId id="348" r:id="rId10"/>
    <p:sldId id="321" r:id="rId11"/>
    <p:sldId id="325" r:id="rId12"/>
    <p:sldId id="326" r:id="rId13"/>
    <p:sldId id="327" r:id="rId14"/>
    <p:sldId id="328" r:id="rId15"/>
    <p:sldId id="341" r:id="rId16"/>
    <p:sldId id="329" r:id="rId17"/>
    <p:sldId id="330" r:id="rId18"/>
    <p:sldId id="331" r:id="rId19"/>
    <p:sldId id="342" r:id="rId20"/>
    <p:sldId id="344" r:id="rId21"/>
    <p:sldId id="332" r:id="rId22"/>
    <p:sldId id="333" r:id="rId23"/>
    <p:sldId id="345" r:id="rId24"/>
    <p:sldId id="334" r:id="rId25"/>
    <p:sldId id="335" r:id="rId26"/>
    <p:sldId id="336" r:id="rId27"/>
    <p:sldId id="337" r:id="rId28"/>
    <p:sldId id="338" r:id="rId29"/>
    <p:sldId id="346" r:id="rId30"/>
    <p:sldId id="347" r:id="rId31"/>
    <p:sldId id="339" r:id="rId32"/>
    <p:sldId id="323" r:id="rId33"/>
  </p:sldIdLst>
  <p:sldSz cx="12192000" cy="6858000"/>
  <p:notesSz cx="7077075" cy="9363075"/>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318"/>
            <p14:sldId id="320"/>
            <p14:sldId id="348"/>
            <p14:sldId id="321"/>
            <p14:sldId id="325"/>
            <p14:sldId id="326"/>
            <p14:sldId id="327"/>
            <p14:sldId id="328"/>
            <p14:sldId id="341"/>
            <p14:sldId id="329"/>
            <p14:sldId id="330"/>
            <p14:sldId id="331"/>
            <p14:sldId id="342"/>
            <p14:sldId id="344"/>
            <p14:sldId id="332"/>
            <p14:sldId id="333"/>
            <p14:sldId id="345"/>
            <p14:sldId id="334"/>
            <p14:sldId id="335"/>
            <p14:sldId id="336"/>
            <p14:sldId id="337"/>
            <p14:sldId id="338"/>
            <p14:sldId id="346"/>
            <p14:sldId id="347"/>
          </p14:sldIdLst>
        </p14:section>
        <p14:section name="Lecture Summary" id="{4C5B0C29-16EC-44C9-B6D9-0E8295A816BB}">
          <p14:sldIdLst>
            <p14:sldId id="339"/>
            <p14:sldId id="32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660066"/>
    <a:srgbClr val="FFFBEB"/>
    <a:srgbClr val="FFE7FF"/>
    <a:srgbClr val="EDDD6E"/>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Sloan" userId="d396f28b-d1f7-4131-abed-e2c819916214" providerId="ADAL" clId="{7FDDD1A4-9FD3-4A12-96D7-D840145C452C}"/>
    <pc:docChg chg="custSel delSld modSld modSection">
      <pc:chgData name="Arthur Sloan" userId="d396f28b-d1f7-4131-abed-e2c819916214" providerId="ADAL" clId="{7FDDD1A4-9FD3-4A12-96D7-D840145C452C}" dt="2025-01-23T15:09:24.760" v="501" actId="207"/>
      <pc:docMkLst>
        <pc:docMk/>
      </pc:docMkLst>
      <pc:sldChg chg="modSp mod">
        <pc:chgData name="Arthur Sloan" userId="d396f28b-d1f7-4131-abed-e2c819916214" providerId="ADAL" clId="{7FDDD1A4-9FD3-4A12-96D7-D840145C452C}" dt="2025-01-15T11:31:21.443" v="498" actId="20577"/>
        <pc:sldMkLst>
          <pc:docMk/>
          <pc:sldMk cId="1874939569" sldId="321"/>
        </pc:sldMkLst>
        <pc:spChg chg="mod">
          <ac:chgData name="Arthur Sloan" userId="d396f28b-d1f7-4131-abed-e2c819916214" providerId="ADAL" clId="{7FDDD1A4-9FD3-4A12-96D7-D840145C452C}" dt="2025-01-08T16:15:57.880" v="483" actId="20577"/>
          <ac:spMkLst>
            <pc:docMk/>
            <pc:sldMk cId="1874939569" sldId="321"/>
            <ac:spMk id="2" creationId="{00000000-0000-0000-0000-000000000000}"/>
          </ac:spMkLst>
        </pc:spChg>
        <pc:spChg chg="mod">
          <ac:chgData name="Arthur Sloan" userId="d396f28b-d1f7-4131-abed-e2c819916214" providerId="ADAL" clId="{7FDDD1A4-9FD3-4A12-96D7-D840145C452C}" dt="2025-01-15T11:31:21.443" v="498" actId="20577"/>
          <ac:spMkLst>
            <pc:docMk/>
            <pc:sldMk cId="1874939569" sldId="321"/>
            <ac:spMk id="3" creationId="{00000000-0000-0000-0000-000000000000}"/>
          </ac:spMkLst>
        </pc:spChg>
      </pc:sldChg>
      <pc:sldChg chg="modSp mod">
        <pc:chgData name="Arthur Sloan" userId="d396f28b-d1f7-4131-abed-e2c819916214" providerId="ADAL" clId="{7FDDD1A4-9FD3-4A12-96D7-D840145C452C}" dt="2025-01-07T14:16:38.141" v="339" actId="20577"/>
        <pc:sldMkLst>
          <pc:docMk/>
          <pc:sldMk cId="2604741190" sldId="323"/>
        </pc:sldMkLst>
        <pc:spChg chg="mod">
          <ac:chgData name="Arthur Sloan" userId="d396f28b-d1f7-4131-abed-e2c819916214" providerId="ADAL" clId="{7FDDD1A4-9FD3-4A12-96D7-D840145C452C}" dt="2025-01-07T14:16:38.141" v="339" actId="20577"/>
          <ac:spMkLst>
            <pc:docMk/>
            <pc:sldMk cId="2604741190" sldId="323"/>
            <ac:spMk id="3" creationId="{00000000-0000-0000-0000-000000000000}"/>
          </ac:spMkLst>
        </pc:spChg>
      </pc:sldChg>
      <pc:sldChg chg="del">
        <pc:chgData name="Arthur Sloan" userId="d396f28b-d1f7-4131-abed-e2c819916214" providerId="ADAL" clId="{7FDDD1A4-9FD3-4A12-96D7-D840145C452C}" dt="2025-01-07T14:17:05.583" v="340" actId="2696"/>
        <pc:sldMkLst>
          <pc:docMk/>
          <pc:sldMk cId="3530215227" sldId="324"/>
        </pc:sldMkLst>
      </pc:sldChg>
      <pc:sldChg chg="modSp mod">
        <pc:chgData name="Arthur Sloan" userId="d396f28b-d1f7-4131-abed-e2c819916214" providerId="ADAL" clId="{7FDDD1A4-9FD3-4A12-96D7-D840145C452C}" dt="2025-01-23T15:08:27.345" v="500" actId="20577"/>
        <pc:sldMkLst>
          <pc:docMk/>
          <pc:sldMk cId="1246080201" sldId="326"/>
        </pc:sldMkLst>
        <pc:spChg chg="mod">
          <ac:chgData name="Arthur Sloan" userId="d396f28b-d1f7-4131-abed-e2c819916214" providerId="ADAL" clId="{7FDDD1A4-9FD3-4A12-96D7-D840145C452C}" dt="2025-01-23T15:08:27.345" v="500" actId="20577"/>
          <ac:spMkLst>
            <pc:docMk/>
            <pc:sldMk cId="1246080201" sldId="326"/>
            <ac:spMk id="3" creationId="{00000000-0000-0000-0000-000000000000}"/>
          </ac:spMkLst>
        </pc:spChg>
      </pc:sldChg>
      <pc:sldChg chg="modSp mod">
        <pc:chgData name="Arthur Sloan" userId="d396f28b-d1f7-4131-abed-e2c819916214" providerId="ADAL" clId="{7FDDD1A4-9FD3-4A12-96D7-D840145C452C}" dt="2025-01-08T12:29:26.212" v="372" actId="20577"/>
        <pc:sldMkLst>
          <pc:docMk/>
          <pc:sldMk cId="3725917614" sldId="332"/>
        </pc:sldMkLst>
        <pc:spChg chg="mod">
          <ac:chgData name="Arthur Sloan" userId="d396f28b-d1f7-4131-abed-e2c819916214" providerId="ADAL" clId="{7FDDD1A4-9FD3-4A12-96D7-D840145C452C}" dt="2025-01-08T12:29:26.212" v="372" actId="20577"/>
          <ac:spMkLst>
            <pc:docMk/>
            <pc:sldMk cId="3725917614" sldId="332"/>
            <ac:spMk id="3" creationId="{00000000-0000-0000-0000-000000000000}"/>
          </ac:spMkLst>
        </pc:spChg>
      </pc:sldChg>
      <pc:sldChg chg="modSp mod">
        <pc:chgData name="Arthur Sloan" userId="d396f28b-d1f7-4131-abed-e2c819916214" providerId="ADAL" clId="{7FDDD1A4-9FD3-4A12-96D7-D840145C452C}" dt="2025-01-08T12:30:24.707" v="373" actId="255"/>
        <pc:sldMkLst>
          <pc:docMk/>
          <pc:sldMk cId="115874055" sldId="333"/>
        </pc:sldMkLst>
        <pc:spChg chg="mod">
          <ac:chgData name="Arthur Sloan" userId="d396f28b-d1f7-4131-abed-e2c819916214" providerId="ADAL" clId="{7FDDD1A4-9FD3-4A12-96D7-D840145C452C}" dt="2025-01-08T12:30:24.707" v="373" actId="255"/>
          <ac:spMkLst>
            <pc:docMk/>
            <pc:sldMk cId="115874055" sldId="333"/>
            <ac:spMk id="3" creationId="{00000000-0000-0000-0000-000000000000}"/>
          </ac:spMkLst>
        </pc:spChg>
      </pc:sldChg>
      <pc:sldChg chg="modSp mod">
        <pc:chgData name="Arthur Sloan" userId="d396f28b-d1f7-4131-abed-e2c819916214" providerId="ADAL" clId="{7FDDD1A4-9FD3-4A12-96D7-D840145C452C}" dt="2025-01-07T14:14:28.593" v="270" actId="6549"/>
        <pc:sldMkLst>
          <pc:docMk/>
          <pc:sldMk cId="402123405" sldId="335"/>
        </pc:sldMkLst>
        <pc:spChg chg="mod">
          <ac:chgData name="Arthur Sloan" userId="d396f28b-d1f7-4131-abed-e2c819916214" providerId="ADAL" clId="{7FDDD1A4-9FD3-4A12-96D7-D840145C452C}" dt="2025-01-07T14:14:28.593" v="270" actId="6549"/>
          <ac:spMkLst>
            <pc:docMk/>
            <pc:sldMk cId="402123405" sldId="335"/>
            <ac:spMk id="3" creationId="{00000000-0000-0000-0000-000000000000}"/>
          </ac:spMkLst>
        </pc:spChg>
      </pc:sldChg>
      <pc:sldChg chg="modSp mod">
        <pc:chgData name="Arthur Sloan" userId="d396f28b-d1f7-4131-abed-e2c819916214" providerId="ADAL" clId="{7FDDD1A4-9FD3-4A12-96D7-D840145C452C}" dt="2025-01-08T16:05:58.710" v="415" actId="20577"/>
        <pc:sldMkLst>
          <pc:docMk/>
          <pc:sldMk cId="1076327530" sldId="340"/>
        </pc:sldMkLst>
        <pc:spChg chg="mod">
          <ac:chgData name="Arthur Sloan" userId="d396f28b-d1f7-4131-abed-e2c819916214" providerId="ADAL" clId="{7FDDD1A4-9FD3-4A12-96D7-D840145C452C}" dt="2025-01-08T16:05:58.710" v="415" actId="20577"/>
          <ac:spMkLst>
            <pc:docMk/>
            <pc:sldMk cId="1076327530" sldId="340"/>
            <ac:spMk id="2" creationId="{00000000-0000-0000-0000-000000000000}"/>
          </ac:spMkLst>
        </pc:spChg>
      </pc:sldChg>
      <pc:sldChg chg="modSp mod">
        <pc:chgData name="Arthur Sloan" userId="d396f28b-d1f7-4131-abed-e2c819916214" providerId="ADAL" clId="{7FDDD1A4-9FD3-4A12-96D7-D840145C452C}" dt="2025-01-23T15:09:24.760" v="501" actId="207"/>
        <pc:sldMkLst>
          <pc:docMk/>
          <pc:sldMk cId="3021479514" sldId="345"/>
        </pc:sldMkLst>
        <pc:spChg chg="mod">
          <ac:chgData name="Arthur Sloan" userId="d396f28b-d1f7-4131-abed-e2c819916214" providerId="ADAL" clId="{7FDDD1A4-9FD3-4A12-96D7-D840145C452C}" dt="2025-01-23T15:09:24.760" v="501" actId="207"/>
          <ac:spMkLst>
            <pc:docMk/>
            <pc:sldMk cId="3021479514" sldId="345"/>
            <ac:spMk id="3" creationId="{00000000-0000-0000-0000-000000000000}"/>
          </ac:spMkLst>
        </pc:spChg>
      </pc:sldChg>
      <pc:sldChg chg="addSp delSp modSp mod">
        <pc:chgData name="Arthur Sloan" userId="d396f28b-d1f7-4131-abed-e2c819916214" providerId="ADAL" clId="{7FDDD1A4-9FD3-4A12-96D7-D840145C452C}" dt="2025-01-08T12:21:12.281" v="347" actId="1076"/>
        <pc:sldMkLst>
          <pc:docMk/>
          <pc:sldMk cId="4199802784" sldId="348"/>
        </pc:sldMkLst>
        <pc:picChg chg="add mod ord">
          <ac:chgData name="Arthur Sloan" userId="d396f28b-d1f7-4131-abed-e2c819916214" providerId="ADAL" clId="{7FDDD1A4-9FD3-4A12-96D7-D840145C452C}" dt="2025-01-08T12:21:12.281" v="347" actId="1076"/>
          <ac:picMkLst>
            <pc:docMk/>
            <pc:sldMk cId="4199802784" sldId="348"/>
            <ac:picMk id="3" creationId="{D2F93DB8-023B-762A-7B19-78C0738DC52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23/01/2025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23/01/2025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A5A9932-DB43-4AFD-A218-4EBD0B83A58B}" type="slidenum">
              <a:rPr lang="en-GB"/>
              <a:pPr/>
              <a:t>25</a:t>
            </a:fld>
            <a:endParaRPr lang="en-GB"/>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9128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A5A9932-DB43-4AFD-A218-4EBD0B83A58B}" type="slidenum">
              <a:rPr lang="en-GB"/>
              <a:pPr/>
              <a:t>26</a:t>
            </a:fld>
            <a:endParaRPr lang="en-GB"/>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6122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303ECA4-049C-48AC-95BF-67C9FF02E63F}" type="slidenum">
              <a:rPr lang="en-US" altLang="en-US" smtClean="0"/>
              <a:pPr/>
              <a:t>27</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4170056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23/01/2025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23/01/2025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23/01/2025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23/01/2025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23/01/2025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23/01/2025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23/01/2025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23/01/2025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23/01/2025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fontScale="92500" lnSpcReduction="10000"/>
          </a:bodyPr>
          <a:lstStyle/>
          <a:p>
            <a:r>
              <a:rPr lang="en-US" sz="2800" dirty="0">
                <a:cs typeface="Tahoma" panose="020B0604030504040204" pitchFamily="34" charset="0"/>
              </a:rPr>
              <a:t>COMPUTER ARCHITECTURE AND TECHNOLOGY – </a:t>
            </a:r>
          </a:p>
          <a:p>
            <a:r>
              <a:rPr lang="en-US" sz="2800" dirty="0">
                <a:solidFill>
                  <a:srgbClr val="0000FF"/>
                </a:solidFill>
                <a:cs typeface="Tahoma" panose="020B0604030504040204" pitchFamily="34" charset="0"/>
              </a:rPr>
              <a:t>the Module Overview </a:t>
            </a:r>
          </a:p>
          <a:p>
            <a:pPr>
              <a:lnSpc>
                <a:spcPct val="150000"/>
              </a:lnSpc>
            </a:pPr>
            <a:r>
              <a:rPr lang="en-IE" dirty="0">
                <a:cs typeface="Tahoma" panose="020B0604030504040204" pitchFamily="34" charset="0"/>
              </a:rPr>
              <a:t>Presenter:   Dr Art Sloan</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a:t>
            </a:r>
            <a:r>
              <a:rPr lang="en-IE" altLang="en-US" sz="2800"/>
              <a:t>Week </a:t>
            </a:r>
            <a:r>
              <a:rPr lang="en-IE" altLang="en-US" sz="2800" dirty="0"/>
              <a:t>1</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GB" dirty="0"/>
              <a:t>Description:</a:t>
            </a:r>
            <a:endParaRPr lang="en-IE" dirty="0"/>
          </a:p>
        </p:txBody>
      </p:sp>
      <p:sp>
        <p:nvSpPr>
          <p:cNvPr id="3" name="Content Placeholder 2"/>
          <p:cNvSpPr>
            <a:spLocks noGrp="1"/>
          </p:cNvSpPr>
          <p:nvPr>
            <p:ph idx="1"/>
          </p:nvPr>
        </p:nvSpPr>
        <p:spPr>
          <a:xfrm>
            <a:off x="696000" y="1825624"/>
            <a:ext cx="10800000" cy="4621409"/>
          </a:xfrm>
        </p:spPr>
        <p:txBody>
          <a:bodyPr>
            <a:normAutofit/>
          </a:bodyPr>
          <a:lstStyle/>
          <a:p>
            <a:pPr marL="0" indent="0">
              <a:buNone/>
            </a:pPr>
            <a:r>
              <a:rPr lang="en-US" sz="2600" dirty="0"/>
              <a:t>The module provides an overview of the discipline of Computer Architecture and describes how it relates to Computing Technologies.</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Tree>
    <p:extLst>
      <p:ext uri="{BB962C8B-B14F-4D97-AF65-F5344CB8AC3E}">
        <p14:creationId xmlns:p14="http://schemas.microsoft.com/office/powerpoint/2010/main" val="2206210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GB" dirty="0"/>
              <a:t>Aims:</a:t>
            </a:r>
            <a:endParaRPr lang="en-IE" dirty="0"/>
          </a:p>
        </p:txBody>
      </p:sp>
      <p:sp>
        <p:nvSpPr>
          <p:cNvPr id="3" name="Content Placeholder 2"/>
          <p:cNvSpPr>
            <a:spLocks noGrp="1"/>
          </p:cNvSpPr>
          <p:nvPr>
            <p:ph idx="1"/>
          </p:nvPr>
        </p:nvSpPr>
        <p:spPr>
          <a:xfrm>
            <a:off x="696000" y="1825624"/>
            <a:ext cx="10800000" cy="4621409"/>
          </a:xfrm>
        </p:spPr>
        <p:txBody>
          <a:bodyPr>
            <a:normAutofit/>
          </a:bodyPr>
          <a:lstStyle/>
          <a:p>
            <a:pPr>
              <a:lnSpc>
                <a:spcPct val="80000"/>
              </a:lnSpc>
              <a:defRPr/>
            </a:pPr>
            <a:r>
              <a:rPr lang="en-GB" sz="2100" dirty="0"/>
              <a:t>To provide the student with the theoretical foundations for other modules on the course. </a:t>
            </a:r>
          </a:p>
          <a:p>
            <a:pPr>
              <a:lnSpc>
                <a:spcPct val="80000"/>
              </a:lnSpc>
              <a:defRPr/>
            </a:pPr>
            <a:r>
              <a:rPr lang="en-GB" sz="2100" dirty="0"/>
              <a:t>To provide the student with the necessary background knowledge to understand and intuit what is reasonable to expect of modern computers and what is not. </a:t>
            </a:r>
          </a:p>
          <a:p>
            <a:pPr>
              <a:lnSpc>
                <a:spcPct val="80000"/>
              </a:lnSpc>
              <a:defRPr/>
            </a:pPr>
            <a:r>
              <a:rPr lang="en-GB" sz="2100" dirty="0"/>
              <a:t>To provide experience of the internals of typical modern computers and an overview of hardware and software, particularly the operating system. </a:t>
            </a:r>
          </a:p>
          <a:p>
            <a:pPr>
              <a:lnSpc>
                <a:spcPct val="80000"/>
              </a:lnSpc>
              <a:defRPr/>
            </a:pPr>
            <a:r>
              <a:rPr lang="en-GB" sz="2100" dirty="0"/>
              <a:t>To provide a grounding for programming, system deployment, configuration and troubleshooting.</a:t>
            </a:r>
          </a:p>
          <a:p>
            <a:pPr>
              <a:lnSpc>
                <a:spcPct val="80000"/>
              </a:lnSpc>
              <a:defRPr/>
            </a:pPr>
            <a:r>
              <a:rPr lang="en-US" sz="2100" dirty="0"/>
              <a:t>To develop an appreciation and understanding of the architecture and operation of a small generic CPU. </a:t>
            </a:r>
          </a:p>
          <a:p>
            <a:pPr>
              <a:lnSpc>
                <a:spcPct val="80000"/>
              </a:lnSpc>
              <a:defRPr/>
            </a:pPr>
            <a:r>
              <a:rPr lang="en-US" sz="2100" dirty="0"/>
              <a:t>To develop an appreciation and understanding of the architecture and operation of a typical computer system and its peripherals.</a:t>
            </a:r>
          </a:p>
          <a:p>
            <a:pPr>
              <a:lnSpc>
                <a:spcPct val="80000"/>
              </a:lnSpc>
              <a:defRPr/>
            </a:pPr>
            <a:r>
              <a:rPr lang="en-US" sz="2100" dirty="0"/>
              <a:t>To instill an appreciation of the broader role of computers.</a:t>
            </a:r>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Tree>
    <p:extLst>
      <p:ext uri="{BB962C8B-B14F-4D97-AF65-F5344CB8AC3E}">
        <p14:creationId xmlns:p14="http://schemas.microsoft.com/office/powerpoint/2010/main" val="1206691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a:t>
            </a:r>
            <a:r>
              <a:rPr lang="en-GB" dirty="0"/>
              <a:t>Objectives:</a:t>
            </a:r>
            <a:endParaRPr lang="en-IE" dirty="0"/>
          </a:p>
        </p:txBody>
      </p:sp>
      <p:sp>
        <p:nvSpPr>
          <p:cNvPr id="3" name="Content Placeholder 2"/>
          <p:cNvSpPr>
            <a:spLocks noGrp="1"/>
          </p:cNvSpPr>
          <p:nvPr>
            <p:ph idx="1"/>
          </p:nvPr>
        </p:nvSpPr>
        <p:spPr>
          <a:xfrm>
            <a:off x="696000" y="1825624"/>
            <a:ext cx="10800000" cy="4621409"/>
          </a:xfrm>
        </p:spPr>
        <p:txBody>
          <a:bodyPr>
            <a:noAutofit/>
          </a:bodyPr>
          <a:lstStyle/>
          <a:p>
            <a:pPr marL="0" indent="0">
              <a:lnSpc>
                <a:spcPct val="100000"/>
              </a:lnSpc>
              <a:spcBef>
                <a:spcPts val="0"/>
              </a:spcBef>
              <a:buNone/>
              <a:defRPr/>
            </a:pPr>
            <a:r>
              <a:rPr lang="en-US" sz="2200" dirty="0"/>
              <a:t>On completion of the course students will:</a:t>
            </a:r>
          </a:p>
          <a:p>
            <a:pPr>
              <a:lnSpc>
                <a:spcPct val="100000"/>
              </a:lnSpc>
              <a:spcBef>
                <a:spcPts val="0"/>
              </a:spcBef>
              <a:defRPr/>
            </a:pPr>
            <a:r>
              <a:rPr lang="en-US" sz="2100" dirty="0"/>
              <a:t>demonstrate a knowledge of number systems, Boolean algebra, sets, logic, relations and functions </a:t>
            </a:r>
          </a:p>
          <a:p>
            <a:pPr>
              <a:lnSpc>
                <a:spcPct val="100000"/>
              </a:lnSpc>
              <a:spcBef>
                <a:spcPts val="0"/>
              </a:spcBef>
              <a:defRPr/>
            </a:pPr>
            <a:r>
              <a:rPr lang="en-US" sz="2100" dirty="0"/>
              <a:t>identify and describe the major components of a typical general-purpose computer </a:t>
            </a:r>
          </a:p>
          <a:p>
            <a:pPr>
              <a:lnSpc>
                <a:spcPct val="100000"/>
              </a:lnSpc>
              <a:spcBef>
                <a:spcPts val="0"/>
              </a:spcBef>
              <a:defRPr/>
            </a:pPr>
            <a:r>
              <a:rPr lang="en-US" sz="2100" dirty="0"/>
              <a:t>describe the operation of an </a:t>
            </a:r>
            <a:r>
              <a:rPr lang="en-US" sz="2100" dirty="0" err="1"/>
              <a:t>idealised</a:t>
            </a:r>
            <a:r>
              <a:rPr lang="en-US" sz="2100" dirty="0"/>
              <a:t> generic computer </a:t>
            </a:r>
          </a:p>
          <a:p>
            <a:pPr>
              <a:lnSpc>
                <a:spcPct val="100000"/>
              </a:lnSpc>
              <a:spcBef>
                <a:spcPts val="0"/>
              </a:spcBef>
              <a:defRPr/>
            </a:pPr>
            <a:r>
              <a:rPr lang="en-US" sz="2100" dirty="0"/>
              <a:t>outline where a typical modern computer deviates from the </a:t>
            </a:r>
            <a:r>
              <a:rPr lang="en-US" sz="2100" dirty="0" err="1"/>
              <a:t>idealised</a:t>
            </a:r>
            <a:r>
              <a:rPr lang="en-US" sz="2100" dirty="0"/>
              <a:t> version</a:t>
            </a:r>
          </a:p>
          <a:p>
            <a:pPr>
              <a:lnSpc>
                <a:spcPct val="100000"/>
              </a:lnSpc>
              <a:spcBef>
                <a:spcPts val="0"/>
              </a:spcBef>
              <a:defRPr/>
            </a:pPr>
            <a:r>
              <a:rPr lang="en-US" sz="2100" dirty="0"/>
              <a:t>use the course topics to solve computing problems </a:t>
            </a:r>
          </a:p>
          <a:p>
            <a:pPr>
              <a:lnSpc>
                <a:spcPct val="100000"/>
              </a:lnSpc>
              <a:spcBef>
                <a:spcPts val="0"/>
              </a:spcBef>
              <a:defRPr/>
            </a:pPr>
            <a:r>
              <a:rPr lang="en-US" sz="2100" dirty="0"/>
              <a:t>use appropriate software and hardware to solve problems</a:t>
            </a:r>
          </a:p>
          <a:p>
            <a:pPr>
              <a:lnSpc>
                <a:spcPct val="100000"/>
              </a:lnSpc>
              <a:spcBef>
                <a:spcPts val="0"/>
              </a:spcBef>
              <a:defRPr/>
            </a:pPr>
            <a:r>
              <a:rPr lang="en-US" sz="2100" dirty="0"/>
              <a:t>identify, and differentiate between, different types of computer systems</a:t>
            </a:r>
          </a:p>
          <a:p>
            <a:pPr>
              <a:lnSpc>
                <a:spcPct val="100000"/>
              </a:lnSpc>
              <a:spcBef>
                <a:spcPts val="0"/>
              </a:spcBef>
              <a:defRPr/>
            </a:pPr>
            <a:r>
              <a:rPr lang="en-US" sz="2100" dirty="0"/>
              <a:t>identify, and describe the operation of, basic logic circuits </a:t>
            </a:r>
          </a:p>
          <a:p>
            <a:pPr>
              <a:lnSpc>
                <a:spcPct val="100000"/>
              </a:lnSpc>
              <a:spcBef>
                <a:spcPts val="0"/>
              </a:spcBef>
              <a:defRPr/>
            </a:pPr>
            <a:r>
              <a:rPr lang="en-US" sz="2100" dirty="0"/>
              <a:t>convert between, and perform elementary arithmetic and other operations in number systems including binary, octal, decimal, and hexadecimal</a:t>
            </a:r>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spTree>
    <p:extLst>
      <p:ext uri="{BB962C8B-B14F-4D97-AF65-F5344CB8AC3E}">
        <p14:creationId xmlns:p14="http://schemas.microsoft.com/office/powerpoint/2010/main" val="875133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General Subject Matter:</a:t>
            </a:r>
          </a:p>
        </p:txBody>
      </p:sp>
      <p:sp>
        <p:nvSpPr>
          <p:cNvPr id="3" name="Content Placeholder 2"/>
          <p:cNvSpPr>
            <a:spLocks noGrp="1"/>
          </p:cNvSpPr>
          <p:nvPr>
            <p:ph idx="1"/>
          </p:nvPr>
        </p:nvSpPr>
        <p:spPr/>
        <p:txBody>
          <a:bodyPr>
            <a:normAutofit/>
          </a:bodyPr>
          <a:lstStyle/>
          <a:p>
            <a:r>
              <a:rPr lang="en-US" sz="2600" dirty="0"/>
              <a:t>Computer architecture and operation</a:t>
            </a:r>
          </a:p>
          <a:p>
            <a:pPr marL="0" indent="0">
              <a:buNone/>
            </a:pPr>
            <a:endParaRPr lang="en-US" sz="1300" dirty="0"/>
          </a:p>
          <a:p>
            <a:r>
              <a:rPr lang="en-US" sz="2800" dirty="0"/>
              <a:t>Hardware and peripherals</a:t>
            </a:r>
            <a:endParaRPr lang="en-US" sz="2600" dirty="0"/>
          </a:p>
          <a:p>
            <a:pPr marL="0" indent="0">
              <a:buNone/>
            </a:pPr>
            <a:endParaRPr lang="en-US" sz="1300" dirty="0"/>
          </a:p>
          <a:p>
            <a:r>
              <a:rPr lang="en-US" sz="2600" dirty="0"/>
              <a:t>Computer applications</a:t>
            </a:r>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Tree>
    <p:extLst>
      <p:ext uri="{BB962C8B-B14F-4D97-AF65-F5344CB8AC3E}">
        <p14:creationId xmlns:p14="http://schemas.microsoft.com/office/powerpoint/2010/main" val="3327299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a:t>
            </a:r>
            <a:r>
              <a:rPr lang="en-GB" dirty="0"/>
              <a:t>:</a:t>
            </a:r>
            <a:endParaRPr lang="en-IE" dirty="0"/>
          </a:p>
        </p:txBody>
      </p:sp>
      <p:sp>
        <p:nvSpPr>
          <p:cNvPr id="3" name="Content Placeholder 2"/>
          <p:cNvSpPr>
            <a:spLocks noGrp="1"/>
          </p:cNvSpPr>
          <p:nvPr>
            <p:ph idx="1"/>
          </p:nvPr>
        </p:nvSpPr>
        <p:spPr>
          <a:xfrm>
            <a:off x="696000" y="1825624"/>
            <a:ext cx="10800000" cy="4621409"/>
          </a:xfrm>
        </p:spPr>
        <p:txBody>
          <a:bodyPr>
            <a:normAutofit fontScale="92500"/>
          </a:bodyPr>
          <a:lstStyle/>
          <a:p>
            <a:pPr>
              <a:buFont typeface="Wingdings" panose="05000000000000000000" pitchFamily="2" charset="2"/>
              <a:buChar char="§"/>
            </a:pPr>
            <a:r>
              <a:rPr lang="en-US" sz="2600" dirty="0"/>
              <a:t>Digital aspects - Introduction and History: from valves to integrated circuits</a:t>
            </a:r>
          </a:p>
          <a:p>
            <a:pPr marL="0" indent="0">
              <a:buNone/>
            </a:pPr>
            <a:endParaRPr lang="en-US" sz="800" dirty="0"/>
          </a:p>
          <a:p>
            <a:pPr>
              <a:buFont typeface="Wingdings" panose="05000000000000000000" pitchFamily="2" charset="2"/>
              <a:buChar char="§"/>
            </a:pPr>
            <a:r>
              <a:rPr lang="en-US" sz="2600" dirty="0"/>
              <a:t>Electrical aspects: Voltage, current, resistance, Ohm's law </a:t>
            </a:r>
          </a:p>
          <a:p>
            <a:pPr marL="0" indent="0">
              <a:buNone/>
            </a:pPr>
            <a:endParaRPr lang="en-US" sz="800" dirty="0"/>
          </a:p>
          <a:p>
            <a:pPr>
              <a:buFont typeface="Wingdings" panose="05000000000000000000" pitchFamily="2" charset="2"/>
              <a:buChar char="§"/>
            </a:pPr>
            <a:r>
              <a:rPr lang="en-US" sz="2600" dirty="0"/>
              <a:t>Architectural aspects - Introduction and History: from Babbage to multi-core processors</a:t>
            </a:r>
          </a:p>
          <a:p>
            <a:pPr marL="0" indent="0">
              <a:buNone/>
            </a:pPr>
            <a:endParaRPr lang="en-US" sz="800" dirty="0"/>
          </a:p>
          <a:p>
            <a:pPr>
              <a:buFont typeface="Wingdings" panose="05000000000000000000" pitchFamily="2" charset="2"/>
              <a:buChar char="§"/>
            </a:pPr>
            <a:r>
              <a:rPr lang="en-US" sz="2600" dirty="0"/>
              <a:t>Sequential logic: latches, flip-flops, shift-registers, and counters </a:t>
            </a:r>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spTree>
    <p:extLst>
      <p:ext uri="{BB962C8B-B14F-4D97-AF65-F5344CB8AC3E}">
        <p14:creationId xmlns:p14="http://schemas.microsoft.com/office/powerpoint/2010/main" val="4025854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(2)</a:t>
            </a:r>
            <a:r>
              <a:rPr lang="en-GB" dirty="0"/>
              <a:t>:</a:t>
            </a:r>
            <a:endParaRPr lang="en-IE" dirty="0"/>
          </a:p>
        </p:txBody>
      </p:sp>
      <p:sp>
        <p:nvSpPr>
          <p:cNvPr id="3" name="Content Placeholder 2"/>
          <p:cNvSpPr>
            <a:spLocks noGrp="1"/>
          </p:cNvSpPr>
          <p:nvPr>
            <p:ph idx="1"/>
          </p:nvPr>
        </p:nvSpPr>
        <p:spPr>
          <a:xfrm>
            <a:off x="696000" y="1825624"/>
            <a:ext cx="10800000" cy="4621409"/>
          </a:xfrm>
        </p:spPr>
        <p:txBody>
          <a:bodyPr>
            <a:normAutofit/>
          </a:bodyPr>
          <a:lstStyle/>
          <a:p>
            <a:pPr>
              <a:buFont typeface="Wingdings" panose="05000000000000000000" pitchFamily="2" charset="2"/>
              <a:buChar char="§"/>
            </a:pPr>
            <a:r>
              <a:rPr lang="en-US" dirty="0"/>
              <a:t>Binary, Octal, and Hexadecimal representations and buses</a:t>
            </a:r>
          </a:p>
          <a:p>
            <a:pPr marL="0" indent="0">
              <a:buNone/>
            </a:pPr>
            <a:endParaRPr lang="en-US" sz="800" dirty="0"/>
          </a:p>
          <a:p>
            <a:pPr>
              <a:buFont typeface="Wingdings" panose="05000000000000000000" pitchFamily="2" charset="2"/>
              <a:buChar char="§"/>
            </a:pPr>
            <a:r>
              <a:rPr lang="en-US" dirty="0"/>
              <a:t>Logic gates: AND, NAND, OR, NOR, XOR, NOT</a:t>
            </a:r>
          </a:p>
          <a:p>
            <a:pPr marL="0" indent="0">
              <a:buNone/>
            </a:pPr>
            <a:endParaRPr lang="en-US" sz="700" dirty="0"/>
          </a:p>
          <a:p>
            <a:pPr>
              <a:buFont typeface="Wingdings" panose="05000000000000000000" pitchFamily="2" charset="2"/>
              <a:buChar char="§"/>
            </a:pPr>
            <a:r>
              <a:rPr lang="en-US" dirty="0"/>
              <a:t>Von Neumann architecture and stored program computing: ALU, memory, program-counter (or instruction pointer), registers, instruction decoder, fetch-execute-store cycle, data and address buses</a:t>
            </a:r>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spTree>
    <p:extLst>
      <p:ext uri="{BB962C8B-B14F-4D97-AF65-F5344CB8AC3E}">
        <p14:creationId xmlns:p14="http://schemas.microsoft.com/office/powerpoint/2010/main" val="2422103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(3)</a:t>
            </a:r>
            <a:r>
              <a:rPr lang="en-GB" dirty="0"/>
              <a:t>:</a:t>
            </a:r>
            <a:endParaRPr lang="en-IE" dirty="0"/>
          </a:p>
        </p:txBody>
      </p:sp>
      <p:sp>
        <p:nvSpPr>
          <p:cNvPr id="3" name="Content Placeholder 2"/>
          <p:cNvSpPr>
            <a:spLocks noGrp="1"/>
          </p:cNvSpPr>
          <p:nvPr>
            <p:ph idx="1"/>
          </p:nvPr>
        </p:nvSpPr>
        <p:spPr>
          <a:xfrm>
            <a:off x="696000" y="1825624"/>
            <a:ext cx="10800000" cy="4621409"/>
          </a:xfrm>
        </p:spPr>
        <p:txBody>
          <a:bodyPr>
            <a:normAutofit/>
          </a:bodyPr>
          <a:lstStyle/>
          <a:p>
            <a:pPr>
              <a:buFont typeface="Wingdings" panose="05000000000000000000" pitchFamily="2" charset="2"/>
              <a:buChar char="§"/>
            </a:pPr>
            <a:r>
              <a:rPr lang="en-US" dirty="0"/>
              <a:t>Components: interfaces, hardware, and operation of: disk, memory, serial, parallel, graphics, audio and network subsystems </a:t>
            </a:r>
          </a:p>
          <a:p>
            <a:pPr marL="0" indent="0">
              <a:buNone/>
            </a:pPr>
            <a:endParaRPr lang="en-US" sz="700" dirty="0"/>
          </a:p>
          <a:p>
            <a:pPr>
              <a:buFont typeface="Wingdings" panose="05000000000000000000" pitchFamily="2" charset="2"/>
              <a:buChar char="§"/>
            </a:pPr>
            <a:r>
              <a:rPr lang="en-US" dirty="0"/>
              <a:t>Contemporary and historical removable media (E.G. floppy disk, tape, CD, DVD, flash key)</a:t>
            </a:r>
          </a:p>
          <a:p>
            <a:pPr marL="0" indent="0">
              <a:buNone/>
            </a:pPr>
            <a:endParaRPr lang="en-US" sz="800" dirty="0"/>
          </a:p>
          <a:p>
            <a:pPr>
              <a:buFont typeface="Wingdings" panose="05000000000000000000" pitchFamily="2" charset="2"/>
              <a:buChar char="§"/>
            </a:pPr>
            <a:r>
              <a:rPr lang="en-US" dirty="0"/>
              <a:t>Contemporary and historical external interfaces (E.G. PC parallel port, PC serial port, PS/2 ports, USB, IEEE-1394 "</a:t>
            </a:r>
            <a:r>
              <a:rPr lang="en-US" dirty="0" err="1"/>
              <a:t>Firewire</a:t>
            </a:r>
            <a:r>
              <a:rPr lang="en-US" dirty="0"/>
              <a:t>", SCSI, Ethernet)</a:t>
            </a:r>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3086292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Syllabus (4)</a:t>
            </a:r>
            <a:r>
              <a:rPr lang="en-GB" dirty="0"/>
              <a:t>:</a:t>
            </a:r>
            <a:endParaRPr lang="en-IE" dirty="0"/>
          </a:p>
        </p:txBody>
      </p:sp>
      <p:sp>
        <p:nvSpPr>
          <p:cNvPr id="3" name="Content Placeholder 2"/>
          <p:cNvSpPr>
            <a:spLocks noGrp="1"/>
          </p:cNvSpPr>
          <p:nvPr>
            <p:ph idx="1"/>
          </p:nvPr>
        </p:nvSpPr>
        <p:spPr>
          <a:xfrm>
            <a:off x="696000" y="1825624"/>
            <a:ext cx="10800000" cy="4621409"/>
          </a:xfrm>
        </p:spPr>
        <p:txBody>
          <a:bodyPr>
            <a:normAutofit/>
          </a:bodyPr>
          <a:lstStyle/>
          <a:p>
            <a:pPr marL="0" indent="0">
              <a:buNone/>
            </a:pPr>
            <a:endParaRPr lang="en-US" sz="700" dirty="0"/>
          </a:p>
          <a:p>
            <a:pPr>
              <a:buFont typeface="Wingdings" panose="05000000000000000000" pitchFamily="2" charset="2"/>
              <a:buChar char="§"/>
            </a:pPr>
            <a:r>
              <a:rPr lang="en-US" dirty="0"/>
              <a:t>Contemporary and historical internal interfaces (E.G. AGP, SATA, </a:t>
            </a:r>
            <a:r>
              <a:rPr lang="en-US" dirty="0" err="1"/>
              <a:t>PCIe</a:t>
            </a:r>
            <a:r>
              <a:rPr lang="en-US" dirty="0"/>
              <a:t>, PATA, PCI, ISA, EISA, </a:t>
            </a:r>
            <a:r>
              <a:rPr lang="en-US" dirty="0" err="1"/>
              <a:t>NuBus</a:t>
            </a:r>
            <a:r>
              <a:rPr lang="en-US" dirty="0"/>
              <a:t>, MCA, AGP, VESA)</a:t>
            </a:r>
          </a:p>
          <a:p>
            <a:pPr marL="0" indent="0">
              <a:buNone/>
            </a:pPr>
            <a:endParaRPr lang="en-US" sz="800" dirty="0"/>
          </a:p>
          <a:p>
            <a:pPr>
              <a:buFont typeface="Wingdings" panose="05000000000000000000" pitchFamily="2" charset="2"/>
              <a:buChar char="§"/>
            </a:pPr>
            <a:r>
              <a:rPr lang="en-US" dirty="0"/>
              <a:t>The list, as above, is of the basic features of the subject. Time permitting, we can look at case studies of networks and computer systems in </a:t>
            </a:r>
            <a:r>
              <a:rPr lang="en-US" dirty="0" err="1"/>
              <a:t>organisations</a:t>
            </a:r>
            <a:r>
              <a:rPr lang="en-US" dirty="0"/>
              <a:t> to give the subtopics some context. </a:t>
            </a:r>
          </a:p>
          <a:p>
            <a:pPr>
              <a:buFont typeface="Wingdings" panose="05000000000000000000" pitchFamily="2" charset="2"/>
              <a:buChar char="§"/>
            </a:pPr>
            <a:r>
              <a:rPr lang="en-US" dirty="0"/>
              <a:t>These examples will be covered to complete the notes – just ahead of revision and analysis of past examination papers.</a:t>
            </a:r>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spTree>
    <p:extLst>
      <p:ext uri="{BB962C8B-B14F-4D97-AF65-F5344CB8AC3E}">
        <p14:creationId xmlns:p14="http://schemas.microsoft.com/office/powerpoint/2010/main" val="99179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Lecture Headings (1 of 2)</a:t>
            </a:r>
            <a:endParaRPr lang="en-IE" dirty="0"/>
          </a:p>
        </p:txBody>
      </p:sp>
      <p:sp>
        <p:nvSpPr>
          <p:cNvPr id="3" name="Content Placeholder 2"/>
          <p:cNvSpPr>
            <a:spLocks noGrp="1"/>
          </p:cNvSpPr>
          <p:nvPr>
            <p:ph idx="1"/>
          </p:nvPr>
        </p:nvSpPr>
        <p:spPr>
          <a:xfrm>
            <a:off x="696000" y="1825624"/>
            <a:ext cx="10800000" cy="4621409"/>
          </a:xfrm>
        </p:spPr>
        <p:txBody>
          <a:bodyPr>
            <a:normAutofit fontScale="92500" lnSpcReduction="20000"/>
          </a:bodyPr>
          <a:lstStyle/>
          <a:p>
            <a:pPr marL="0" indent="0">
              <a:buNone/>
            </a:pPr>
            <a:r>
              <a:rPr lang="en-US" dirty="0">
                <a:solidFill>
                  <a:srgbClr val="0000FF"/>
                </a:solidFill>
              </a:rPr>
              <a:t>Week 1</a:t>
            </a:r>
            <a:r>
              <a:rPr lang="en-US" dirty="0"/>
              <a:t>:   	Module Introduction (Monday) and </a:t>
            </a:r>
          </a:p>
          <a:p>
            <a:pPr marL="0" indent="0">
              <a:buNone/>
            </a:pPr>
            <a:r>
              <a:rPr lang="en-US" dirty="0"/>
              <a:t>		Computers – an Historic Overview</a:t>
            </a:r>
          </a:p>
          <a:p>
            <a:pPr marL="0" indent="0">
              <a:buNone/>
            </a:pPr>
            <a:r>
              <a:rPr lang="en-US" dirty="0">
                <a:solidFill>
                  <a:srgbClr val="0000FF"/>
                </a:solidFill>
              </a:rPr>
              <a:t>Week 2</a:t>
            </a:r>
            <a:r>
              <a:rPr lang="en-US" dirty="0"/>
              <a:t>:	</a:t>
            </a:r>
            <a:r>
              <a:rPr lang="en-US" sz="2100" dirty="0">
                <a:solidFill>
                  <a:srgbClr val="0000FF"/>
                </a:solidFill>
              </a:rPr>
              <a:t>BANK HOLIDAY (3</a:t>
            </a:r>
            <a:r>
              <a:rPr lang="en-US" sz="2100" baseline="30000" dirty="0">
                <a:solidFill>
                  <a:srgbClr val="0000FF"/>
                </a:solidFill>
              </a:rPr>
              <a:t>rd</a:t>
            </a:r>
            <a:r>
              <a:rPr lang="en-US" sz="2100" dirty="0">
                <a:solidFill>
                  <a:srgbClr val="0000FF"/>
                </a:solidFill>
              </a:rPr>
              <a:t> February, and </a:t>
            </a:r>
          </a:p>
          <a:p>
            <a:pPr marL="0" indent="0">
              <a:buNone/>
            </a:pPr>
            <a:r>
              <a:rPr lang="en-US" sz="2100" dirty="0">
                <a:solidFill>
                  <a:srgbClr val="0000FF"/>
                </a:solidFill>
              </a:rPr>
              <a:t>		 NO tutorial on Thursday 6</a:t>
            </a:r>
            <a:r>
              <a:rPr lang="en-US" sz="2100" baseline="30000" dirty="0">
                <a:solidFill>
                  <a:srgbClr val="0000FF"/>
                </a:solidFill>
              </a:rPr>
              <a:t>th</a:t>
            </a:r>
            <a:r>
              <a:rPr lang="en-US" sz="2100" dirty="0">
                <a:solidFill>
                  <a:srgbClr val="0000FF"/>
                </a:solidFill>
              </a:rPr>
              <a:t>) </a:t>
            </a:r>
            <a:endParaRPr lang="en-US" sz="2100" dirty="0"/>
          </a:p>
          <a:p>
            <a:pPr marL="0" indent="0">
              <a:buNone/>
            </a:pPr>
            <a:r>
              <a:rPr lang="en-US" dirty="0">
                <a:solidFill>
                  <a:srgbClr val="0000FF"/>
                </a:solidFill>
              </a:rPr>
              <a:t>Week 3</a:t>
            </a:r>
            <a:r>
              <a:rPr lang="en-US" dirty="0"/>
              <a:t>:	Electricity to Electronics</a:t>
            </a:r>
          </a:p>
          <a:p>
            <a:pPr marL="0" indent="0">
              <a:buNone/>
            </a:pPr>
            <a:r>
              <a:rPr lang="en-US" dirty="0">
                <a:solidFill>
                  <a:srgbClr val="0000FF"/>
                </a:solidFill>
              </a:rPr>
              <a:t>Week 4</a:t>
            </a:r>
            <a:r>
              <a:rPr lang="en-US" dirty="0"/>
              <a:t>:	Number Bases </a:t>
            </a:r>
          </a:p>
          <a:p>
            <a:pPr marL="0" indent="0">
              <a:buNone/>
            </a:pPr>
            <a:r>
              <a:rPr lang="en-US" dirty="0">
                <a:solidFill>
                  <a:srgbClr val="0000FF"/>
                </a:solidFill>
              </a:rPr>
              <a:t>Week 5</a:t>
            </a:r>
            <a:r>
              <a:rPr lang="en-US" dirty="0"/>
              <a:t>:	</a:t>
            </a:r>
            <a:r>
              <a:rPr lang="en-IE" dirty="0"/>
              <a:t>Boolean Algebra and Logic Gates</a:t>
            </a:r>
            <a:endParaRPr lang="en-US" dirty="0"/>
          </a:p>
          <a:p>
            <a:pPr marL="0" indent="0">
              <a:buNone/>
            </a:pPr>
            <a:r>
              <a:rPr lang="en-US" dirty="0">
                <a:solidFill>
                  <a:srgbClr val="0000FF"/>
                </a:solidFill>
              </a:rPr>
              <a:t>Week 6</a:t>
            </a:r>
            <a:r>
              <a:rPr lang="en-US" dirty="0"/>
              <a:t>:	</a:t>
            </a:r>
            <a:r>
              <a:rPr lang="en-IE" dirty="0"/>
              <a:t>Sequential Logic </a:t>
            </a:r>
          </a:p>
          <a:p>
            <a:pPr marL="0" indent="0">
              <a:buNone/>
            </a:pPr>
            <a:r>
              <a:rPr lang="en-US" dirty="0">
                <a:solidFill>
                  <a:srgbClr val="0000FF"/>
                </a:solidFill>
              </a:rPr>
              <a:t>Week 7</a:t>
            </a:r>
            <a:r>
              <a:rPr lang="en-US" dirty="0"/>
              <a:t>:	von Neumann Architecture</a:t>
            </a:r>
          </a:p>
          <a:p>
            <a:pPr marL="0" indent="0" algn="r">
              <a:buNone/>
            </a:pPr>
            <a:endParaRPr lang="en-US" dirty="0"/>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spTree>
    <p:extLst>
      <p:ext uri="{BB962C8B-B14F-4D97-AF65-F5344CB8AC3E}">
        <p14:creationId xmlns:p14="http://schemas.microsoft.com/office/powerpoint/2010/main" val="3725917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Lecture Headings (2 of 2)</a:t>
            </a:r>
            <a:endParaRPr lang="en-IE" dirty="0"/>
          </a:p>
        </p:txBody>
      </p:sp>
      <p:sp>
        <p:nvSpPr>
          <p:cNvPr id="3" name="Content Placeholder 2"/>
          <p:cNvSpPr>
            <a:spLocks noGrp="1"/>
          </p:cNvSpPr>
          <p:nvPr>
            <p:ph idx="1"/>
          </p:nvPr>
        </p:nvSpPr>
        <p:spPr>
          <a:xfrm>
            <a:off x="696000" y="1807336"/>
            <a:ext cx="10800000" cy="4621409"/>
          </a:xfrm>
        </p:spPr>
        <p:txBody>
          <a:bodyPr>
            <a:normAutofit/>
          </a:bodyPr>
          <a:lstStyle/>
          <a:p>
            <a:pPr marL="0" indent="0">
              <a:buNone/>
            </a:pPr>
            <a:r>
              <a:rPr lang="en-US" sz="2200" dirty="0">
                <a:solidFill>
                  <a:srgbClr val="0000FF"/>
                </a:solidFill>
              </a:rPr>
              <a:t>Week 8</a:t>
            </a:r>
            <a:r>
              <a:rPr lang="en-US" sz="2200" dirty="0"/>
              <a:t>:	</a:t>
            </a:r>
            <a:r>
              <a:rPr lang="en-US" sz="1800" dirty="0">
                <a:solidFill>
                  <a:srgbClr val="0000FF"/>
                </a:solidFill>
              </a:rPr>
              <a:t>BANK HOLIDAY (17</a:t>
            </a:r>
            <a:r>
              <a:rPr lang="en-US" sz="1800" baseline="30000" dirty="0">
                <a:solidFill>
                  <a:srgbClr val="0000FF"/>
                </a:solidFill>
              </a:rPr>
              <a:t>th</a:t>
            </a:r>
            <a:r>
              <a:rPr lang="en-US" sz="1800" dirty="0">
                <a:solidFill>
                  <a:srgbClr val="0000FF"/>
                </a:solidFill>
              </a:rPr>
              <a:t> March, and </a:t>
            </a:r>
          </a:p>
          <a:p>
            <a:pPr marL="0" indent="0">
              <a:buNone/>
            </a:pPr>
            <a:r>
              <a:rPr lang="en-US" sz="1800" dirty="0">
                <a:solidFill>
                  <a:srgbClr val="0000FF"/>
                </a:solidFill>
              </a:rPr>
              <a:t>		 NO tutorial on Thursday 20</a:t>
            </a:r>
            <a:r>
              <a:rPr lang="en-US" sz="1800" baseline="30000" dirty="0">
                <a:solidFill>
                  <a:srgbClr val="0000FF"/>
                </a:solidFill>
              </a:rPr>
              <a:t>th</a:t>
            </a:r>
            <a:r>
              <a:rPr lang="en-US" sz="1800" dirty="0">
                <a:solidFill>
                  <a:srgbClr val="0000FF"/>
                </a:solidFill>
              </a:rPr>
              <a:t>) </a:t>
            </a:r>
            <a:endParaRPr lang="en-US" sz="1800" dirty="0"/>
          </a:p>
          <a:p>
            <a:pPr marL="0" indent="0">
              <a:buNone/>
            </a:pPr>
            <a:r>
              <a:rPr lang="en-US" sz="2200" dirty="0">
                <a:solidFill>
                  <a:srgbClr val="0000FF"/>
                </a:solidFill>
              </a:rPr>
              <a:t>Week 9</a:t>
            </a:r>
            <a:r>
              <a:rPr lang="en-US" sz="2200" dirty="0"/>
              <a:t>:	</a:t>
            </a:r>
            <a:r>
              <a:rPr lang="en-IE" sz="2200" dirty="0"/>
              <a:t>Interface Types (Internal Hardware)</a:t>
            </a:r>
          </a:p>
          <a:p>
            <a:pPr marL="0" indent="0">
              <a:buNone/>
            </a:pPr>
            <a:r>
              <a:rPr lang="en-US" sz="2200" dirty="0">
                <a:solidFill>
                  <a:srgbClr val="0000FF"/>
                </a:solidFill>
              </a:rPr>
              <a:t>Week 10</a:t>
            </a:r>
            <a:r>
              <a:rPr lang="en-US" sz="2200" dirty="0"/>
              <a:t>:	</a:t>
            </a:r>
            <a:r>
              <a:rPr lang="en-IE" sz="2200" dirty="0"/>
              <a:t>Networking </a:t>
            </a:r>
          </a:p>
          <a:p>
            <a:pPr marL="0" indent="0">
              <a:buNone/>
            </a:pPr>
            <a:r>
              <a:rPr lang="en-US" sz="2200" dirty="0">
                <a:solidFill>
                  <a:srgbClr val="0000FF"/>
                </a:solidFill>
              </a:rPr>
              <a:t>Week 11</a:t>
            </a:r>
            <a:r>
              <a:rPr lang="en-US" sz="2200" dirty="0"/>
              <a:t>: 	</a:t>
            </a:r>
            <a:r>
              <a:rPr lang="en-IE" sz="2200" dirty="0"/>
              <a:t>Software Types and Applications</a:t>
            </a:r>
          </a:p>
          <a:p>
            <a:pPr marL="0" indent="0">
              <a:buNone/>
            </a:pPr>
            <a:r>
              <a:rPr lang="en-US" sz="2200" dirty="0">
                <a:solidFill>
                  <a:srgbClr val="0000FF"/>
                </a:solidFill>
              </a:rPr>
              <a:t>Week 12</a:t>
            </a:r>
            <a:r>
              <a:rPr lang="en-US" sz="2200" dirty="0"/>
              <a:t>:	</a:t>
            </a:r>
            <a:r>
              <a:rPr lang="en-US" sz="2200" b="1" dirty="0"/>
              <a:t>Revision </a:t>
            </a:r>
            <a:r>
              <a:rPr kumimoji="0" lang="en-IE" sz="2200" b="0" i="0" u="none" strike="noStrike" kern="1200" cap="none" spc="0" normalizeH="0" baseline="0" noProof="0" dirty="0">
                <a:ln>
                  <a:noFill/>
                </a:ln>
                <a:solidFill>
                  <a:srgbClr val="004C6C"/>
                </a:solidFill>
                <a:effectLst/>
                <a:uLnTx/>
                <a:uFillTx/>
                <a:latin typeface="Verdana" panose="020B0604030504040204" pitchFamily="34" charset="0"/>
                <a:ea typeface="Verdana" panose="020B0604030504040204" pitchFamily="34" charset="0"/>
                <a:cs typeface="+mn-cs"/>
              </a:rPr>
              <a:t>(</a:t>
            </a:r>
            <a:r>
              <a:rPr kumimoji="0" lang="en-IE" sz="22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after Easter break</a:t>
            </a:r>
            <a:r>
              <a:rPr lang="en-IE" sz="2200" dirty="0"/>
              <a:t>)</a:t>
            </a:r>
            <a:endParaRPr lang="en-IE" sz="2200" b="1" dirty="0"/>
          </a:p>
          <a:p>
            <a:pPr marL="0" indent="0">
              <a:buNone/>
            </a:pPr>
            <a:r>
              <a:rPr lang="en-US" sz="2200" dirty="0">
                <a:solidFill>
                  <a:srgbClr val="0000FF"/>
                </a:solidFill>
              </a:rPr>
              <a:t>Week 13</a:t>
            </a:r>
            <a:r>
              <a:rPr lang="en-US" sz="2200" dirty="0"/>
              <a:t>:	</a:t>
            </a:r>
            <a:r>
              <a:rPr lang="en-US" sz="2200" dirty="0">
                <a:solidFill>
                  <a:srgbClr val="0000FF"/>
                </a:solidFill>
              </a:rPr>
              <a:t> REVIEW WEEK </a:t>
            </a:r>
            <a:r>
              <a:rPr lang="en-US" sz="2200" dirty="0"/>
              <a:t>– Self Study </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Tree>
    <p:extLst>
      <p:ext uri="{BB962C8B-B14F-4D97-AF65-F5344CB8AC3E}">
        <p14:creationId xmlns:p14="http://schemas.microsoft.com/office/powerpoint/2010/main" val="115874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6"/>
            <a:ext cx="10867563" cy="4220716"/>
          </a:xfrm>
        </p:spPr>
        <p:txBody>
          <a:bodyPr>
            <a:normAutofit fontScale="92500"/>
          </a:bodyPr>
          <a:lstStyle/>
          <a:p>
            <a:pPr>
              <a:buNone/>
            </a:pPr>
            <a:r>
              <a:rPr lang="en-GB" altLang="en-US" sz="2800" dirty="0">
                <a:latin typeface="+mn-lt"/>
              </a:rPr>
              <a:t>This presentation, a short one for the first part of this first week, introduces the module called ‘</a:t>
            </a:r>
            <a:r>
              <a:rPr lang="en-GB" sz="2800" dirty="0">
                <a:cs typeface="Tahoma" panose="020B0604030504040204" pitchFamily="34" charset="0"/>
              </a:rPr>
              <a:t>Computer Architecture and Technology</a:t>
            </a:r>
            <a:r>
              <a:rPr lang="en-GB" altLang="en-US" sz="2800" dirty="0">
                <a:latin typeface="+mn-lt"/>
              </a:rPr>
              <a:t>’.</a:t>
            </a:r>
          </a:p>
          <a:p>
            <a:pPr>
              <a:buNone/>
            </a:pPr>
            <a:r>
              <a:rPr lang="en-GB" altLang="en-US" sz="2800" dirty="0">
                <a:latin typeface="+mn-lt"/>
              </a:rPr>
              <a:t>It will describe module content (which are the lecture notes), continuous assessment ideas and important dates.</a:t>
            </a:r>
          </a:p>
          <a:p>
            <a:pPr>
              <a:buNone/>
            </a:pPr>
            <a:endParaRPr lang="en-GB" altLang="en-US" sz="800" dirty="0">
              <a:latin typeface="+mn-lt"/>
            </a:endParaRPr>
          </a:p>
          <a:p>
            <a:pPr>
              <a:buNone/>
            </a:pPr>
            <a:r>
              <a:rPr lang="en-GB" altLang="en-US" sz="2800" dirty="0">
                <a:latin typeface="+mn-lt"/>
              </a:rPr>
              <a:t>There is a reading list which can be viewed as arbitrary</a:t>
            </a:r>
            <a:r>
              <a:rPr lang="en-IE" sz="2800" dirty="0"/>
              <a:t>.</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Computer Labs</a:t>
            </a:r>
          </a:p>
        </p:txBody>
      </p:sp>
      <p:sp>
        <p:nvSpPr>
          <p:cNvPr id="3" name="Content Placeholder 2"/>
          <p:cNvSpPr>
            <a:spLocks noGrp="1"/>
          </p:cNvSpPr>
          <p:nvPr>
            <p:ph idx="1"/>
          </p:nvPr>
        </p:nvSpPr>
        <p:spPr/>
        <p:txBody>
          <a:bodyPr>
            <a:normAutofit/>
          </a:bodyPr>
          <a:lstStyle/>
          <a:p>
            <a:pPr marL="0" indent="0">
              <a:buNone/>
            </a:pPr>
            <a:r>
              <a:rPr lang="en-US" dirty="0"/>
              <a:t>For labs in Weeks 1 – 11 I will place in the Brightspace ‘Lab Information’ page, content and links that relate to that week’s topic.</a:t>
            </a:r>
          </a:p>
          <a:p>
            <a:pPr marL="0" indent="0">
              <a:buNone/>
            </a:pPr>
            <a:endParaRPr lang="en-US" sz="1300" dirty="0"/>
          </a:p>
          <a:p>
            <a:pPr marL="0" indent="0">
              <a:buNone/>
            </a:pPr>
            <a:r>
              <a:rPr lang="en-US" dirty="0"/>
              <a:t>The lab folder for each week will have content, video clips and exercises. I will set up a one-hour session each week for this. (Labs on Mondays, 2.00pm apart from the Bank Holiday Mondays).</a:t>
            </a:r>
          </a:p>
          <a:p>
            <a:pPr marL="0" indent="0">
              <a:buNone/>
            </a:pPr>
            <a:r>
              <a:rPr lang="en-US" dirty="0"/>
              <a:t>Using the </a:t>
            </a:r>
            <a:r>
              <a:rPr lang="en-US" dirty="0">
                <a:solidFill>
                  <a:srgbClr val="0000FF"/>
                </a:solidFill>
              </a:rPr>
              <a:t>Cisco </a:t>
            </a:r>
            <a:r>
              <a:rPr lang="en-US" dirty="0" err="1">
                <a:solidFill>
                  <a:srgbClr val="0000FF"/>
                </a:solidFill>
              </a:rPr>
              <a:t>NetAcad</a:t>
            </a:r>
            <a:r>
              <a:rPr lang="en-US" dirty="0">
                <a:solidFill>
                  <a:srgbClr val="0000FF"/>
                </a:solidFill>
              </a:rPr>
              <a:t> </a:t>
            </a:r>
            <a:r>
              <a:rPr lang="en-US" dirty="0"/>
              <a:t>web portal with selected topics.</a:t>
            </a:r>
          </a:p>
          <a:p>
            <a:pPr marL="0" indent="0">
              <a:buNone/>
            </a:pPr>
            <a:endParaRPr lang="en-US" dirty="0"/>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3021479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Revision</a:t>
            </a:r>
          </a:p>
        </p:txBody>
      </p:sp>
      <p:sp>
        <p:nvSpPr>
          <p:cNvPr id="3" name="Content Placeholder 2"/>
          <p:cNvSpPr>
            <a:spLocks noGrp="1"/>
          </p:cNvSpPr>
          <p:nvPr>
            <p:ph idx="1"/>
          </p:nvPr>
        </p:nvSpPr>
        <p:spPr/>
        <p:txBody>
          <a:bodyPr>
            <a:normAutofit lnSpcReduction="10000"/>
          </a:bodyPr>
          <a:lstStyle/>
          <a:p>
            <a:r>
              <a:rPr lang="en-US" dirty="0"/>
              <a:t>One or two sessions in lecture and tutorial time on a past exam paper and the main topics covered – expected to be in Week 12 - just in time for the ‘exam season’ and as an aid to exam preparation for this subject.</a:t>
            </a:r>
          </a:p>
          <a:p>
            <a:r>
              <a:rPr lang="en-US" dirty="0"/>
              <a:t>Included: description of the exam in terms of time allocated, number of questions and question options… tips on pacing answers to questions… what is expected of a scripted answer… questions from the group answered.</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spTree>
    <p:extLst>
      <p:ext uri="{BB962C8B-B14F-4D97-AF65-F5344CB8AC3E}">
        <p14:creationId xmlns:p14="http://schemas.microsoft.com/office/powerpoint/2010/main" val="3278808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Semester Time Available</a:t>
            </a:r>
            <a:endParaRPr lang="en-IE" dirty="0"/>
          </a:p>
        </p:txBody>
      </p:sp>
      <p:sp>
        <p:nvSpPr>
          <p:cNvPr id="3" name="Content Placeholder 2"/>
          <p:cNvSpPr>
            <a:spLocks noGrp="1"/>
          </p:cNvSpPr>
          <p:nvPr>
            <p:ph idx="1"/>
          </p:nvPr>
        </p:nvSpPr>
        <p:spPr>
          <a:xfrm>
            <a:off x="696000" y="1825624"/>
            <a:ext cx="10800000" cy="4621409"/>
          </a:xfrm>
        </p:spPr>
        <p:txBody>
          <a:bodyPr>
            <a:normAutofit fontScale="92500" lnSpcReduction="20000"/>
          </a:bodyPr>
          <a:lstStyle/>
          <a:p>
            <a:pPr marL="0" indent="0">
              <a:buNone/>
            </a:pPr>
            <a:r>
              <a:rPr lang="en-US" dirty="0"/>
              <a:t>Weeks 1, 3, 4, 5, 6 and 7 have normal lectures. Week 3: a </a:t>
            </a:r>
            <a:r>
              <a:rPr lang="en-US" dirty="0">
                <a:solidFill>
                  <a:srgbClr val="FF0000"/>
                </a:solidFill>
              </a:rPr>
              <a:t>Bank Holiday </a:t>
            </a:r>
            <a:r>
              <a:rPr lang="en-US" dirty="0"/>
              <a:t>on </a:t>
            </a:r>
            <a:r>
              <a:rPr lang="en-US" dirty="0">
                <a:solidFill>
                  <a:srgbClr val="FF0000"/>
                </a:solidFill>
              </a:rPr>
              <a:t>Monday 3</a:t>
            </a:r>
            <a:r>
              <a:rPr lang="en-US" baseline="30000" dirty="0">
                <a:solidFill>
                  <a:srgbClr val="FF0000"/>
                </a:solidFill>
              </a:rPr>
              <a:t>rd</a:t>
            </a:r>
            <a:r>
              <a:rPr lang="en-US" dirty="0">
                <a:solidFill>
                  <a:srgbClr val="FF0000"/>
                </a:solidFill>
              </a:rPr>
              <a:t> February</a:t>
            </a:r>
            <a:r>
              <a:rPr lang="en-US" dirty="0"/>
              <a:t>, so nothing extra on Thursday 6</a:t>
            </a:r>
            <a:r>
              <a:rPr lang="en-US" baseline="30000" dirty="0"/>
              <a:t>th</a:t>
            </a:r>
            <a:r>
              <a:rPr lang="en-US" dirty="0"/>
              <a:t>.</a:t>
            </a:r>
          </a:p>
          <a:p>
            <a:pPr marL="0" indent="0">
              <a:buNone/>
            </a:pPr>
            <a:r>
              <a:rPr lang="en-US" dirty="0">
                <a:solidFill>
                  <a:srgbClr val="FF0000"/>
                </a:solidFill>
              </a:rPr>
              <a:t>Week 8 – Bank Holiday</a:t>
            </a:r>
            <a:r>
              <a:rPr lang="en-US" dirty="0"/>
              <a:t> with no tutorial on Thursday 20</a:t>
            </a:r>
            <a:r>
              <a:rPr lang="en-US" baseline="30000" dirty="0"/>
              <a:t>th</a:t>
            </a:r>
            <a:r>
              <a:rPr lang="en-US" dirty="0"/>
              <a:t> March.</a:t>
            </a:r>
          </a:p>
          <a:p>
            <a:pPr marL="0" indent="0">
              <a:buNone/>
            </a:pPr>
            <a:r>
              <a:rPr lang="en-US" dirty="0"/>
              <a:t>There is a 2-week Easter break between Week 11 and Week 12.</a:t>
            </a:r>
            <a:endParaRPr lang="en-US" dirty="0">
              <a:solidFill>
                <a:srgbClr val="FF0000"/>
              </a:solidFill>
            </a:endParaRPr>
          </a:p>
          <a:p>
            <a:pPr marL="0" indent="0">
              <a:buNone/>
            </a:pPr>
            <a:r>
              <a:rPr lang="en-US" dirty="0"/>
              <a:t>Weeks 9 – 11, normal lectures. Revision in Week 12.</a:t>
            </a:r>
          </a:p>
          <a:p>
            <a:pPr marL="0" indent="0">
              <a:buNone/>
            </a:pPr>
            <a:endParaRPr lang="en-US" sz="700" dirty="0"/>
          </a:p>
          <a:p>
            <a:pPr marL="0" marR="0" lvl="0" indent="0" algn="l" defTabSz="914400" rtl="0" eaLnBrk="1" fontAlgn="auto" latinLnBrk="0" hangingPunct="1">
              <a:lnSpc>
                <a:spcPct val="150000"/>
              </a:lnSpc>
              <a:spcBef>
                <a:spcPts val="6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End of Semester 2: </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Friday </a:t>
            </a:r>
            <a:r>
              <a:rPr lang="en-US" dirty="0">
                <a:solidFill>
                  <a:srgbClr val="0000FF"/>
                </a:solidFill>
              </a:rPr>
              <a:t>9</a:t>
            </a:r>
            <a:r>
              <a:rPr lang="en-US" baseline="30000" dirty="0">
                <a:solidFill>
                  <a:srgbClr val="0000FF"/>
                </a:solidFill>
              </a:rPr>
              <a:t>th</a:t>
            </a:r>
            <a:r>
              <a:rPr lang="en-US" dirty="0">
                <a:solidFill>
                  <a:srgbClr val="0000FF"/>
                </a:solidFill>
              </a:rPr>
              <a:t> </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May 2025</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mn-cs"/>
              </a:rPr>
              <a:t>Exam weeks (expected):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12</a:t>
            </a:r>
            <a:r>
              <a:rPr kumimoji="0" lang="en-US" sz="2400" b="0" i="0" u="none" strike="noStrike" kern="1200" cap="none" spc="0" normalizeH="0" baseline="30000" noProof="0" dirty="0">
                <a:ln>
                  <a:noFill/>
                </a:ln>
                <a:solidFill>
                  <a:srgbClr val="0000FF"/>
                </a:solidFill>
                <a:effectLst/>
                <a:uLnTx/>
                <a:uFillTx/>
                <a:latin typeface="Verdana" panose="020B0604030504040204" pitchFamily="34" charset="0"/>
                <a:ea typeface="Verdana" panose="020B0604030504040204" pitchFamily="34" charset="0"/>
                <a:cs typeface="+mn-cs"/>
              </a:rPr>
              <a:t>th</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 16</a:t>
            </a:r>
            <a:r>
              <a:rPr kumimoji="0" lang="en-US" sz="2400" b="0" i="0" u="none" strike="noStrike" kern="1200" cap="none" spc="0" normalizeH="0" baseline="30000" noProof="0" dirty="0">
                <a:ln>
                  <a:noFill/>
                </a:ln>
                <a:solidFill>
                  <a:srgbClr val="0000FF"/>
                </a:solidFill>
                <a:effectLst/>
                <a:uLnTx/>
                <a:uFillTx/>
                <a:latin typeface="Verdana" panose="020B0604030504040204" pitchFamily="34" charset="0"/>
                <a:ea typeface="Verdana" panose="020B0604030504040204" pitchFamily="34" charset="0"/>
                <a:cs typeface="+mn-cs"/>
              </a:rPr>
              <a:t>th</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May (Week 14)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19</a:t>
            </a:r>
            <a:r>
              <a:rPr kumimoji="0" lang="en-US" sz="2400" b="0" i="0" u="none" strike="noStrike" kern="1200" cap="none" spc="0" normalizeH="0" baseline="30000" noProof="0" dirty="0">
                <a:ln>
                  <a:noFill/>
                </a:ln>
                <a:solidFill>
                  <a:srgbClr val="0000FF"/>
                </a:solidFill>
                <a:effectLst/>
                <a:uLnTx/>
                <a:uFillTx/>
                <a:latin typeface="Verdana" panose="020B0604030504040204" pitchFamily="34" charset="0"/>
                <a:ea typeface="Verdana" panose="020B0604030504040204" pitchFamily="34" charset="0"/>
                <a:cs typeface="+mn-cs"/>
              </a:rPr>
              <a:t>th</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 </a:t>
            </a:r>
            <a:r>
              <a:rPr lang="en-US" dirty="0">
                <a:solidFill>
                  <a:srgbClr val="0000FF"/>
                </a:solidFill>
              </a:rPr>
              <a:t>23</a:t>
            </a:r>
            <a:r>
              <a:rPr lang="en-US" baseline="30000" dirty="0">
                <a:solidFill>
                  <a:srgbClr val="0000FF"/>
                </a:solidFill>
              </a:rPr>
              <a:t>rd</a:t>
            </a:r>
            <a:r>
              <a:rPr kumimoji="0" lang="en-US" sz="2400" b="0" i="0" u="none" strike="noStrike" kern="1200" cap="none" spc="0" normalizeH="0" baseline="0" noProof="0" dirty="0">
                <a:ln>
                  <a:noFill/>
                </a:ln>
                <a:solidFill>
                  <a:srgbClr val="0000FF"/>
                </a:solidFill>
                <a:effectLst/>
                <a:uLnTx/>
                <a:uFillTx/>
                <a:latin typeface="Verdana" panose="020B0604030504040204" pitchFamily="34" charset="0"/>
                <a:ea typeface="Verdana" panose="020B0604030504040204" pitchFamily="34" charset="0"/>
                <a:cs typeface="+mn-cs"/>
              </a:rPr>
              <a:t> May (Week 15)</a:t>
            </a:r>
            <a:endParaRPr lang="en-US"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spTree>
    <p:extLst>
      <p:ext uri="{BB962C8B-B14F-4D97-AF65-F5344CB8AC3E}">
        <p14:creationId xmlns:p14="http://schemas.microsoft.com/office/powerpoint/2010/main" val="402123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Reading List</a:t>
            </a:r>
          </a:p>
        </p:txBody>
      </p:sp>
      <p:sp>
        <p:nvSpPr>
          <p:cNvPr id="3" name="Content Placeholder 2"/>
          <p:cNvSpPr>
            <a:spLocks noGrp="1"/>
          </p:cNvSpPr>
          <p:nvPr>
            <p:ph idx="1"/>
          </p:nvPr>
        </p:nvSpPr>
        <p:spPr/>
        <p:txBody>
          <a:bodyPr>
            <a:normAutofit/>
          </a:bodyPr>
          <a:lstStyle/>
          <a:p>
            <a:pPr marL="0" indent="0">
              <a:buNone/>
            </a:pPr>
            <a:r>
              <a:rPr lang="en-US" dirty="0"/>
              <a:t>The ‘core texts’ are these books (from the course document):</a:t>
            </a:r>
          </a:p>
          <a:p>
            <a:pPr marL="0" indent="0">
              <a:buNone/>
            </a:pPr>
            <a:endParaRPr lang="en-US" sz="700" dirty="0"/>
          </a:p>
          <a:p>
            <a:pPr lvl="1">
              <a:lnSpc>
                <a:spcPct val="80000"/>
              </a:lnSpc>
              <a:buNone/>
              <a:defRPr/>
            </a:pPr>
            <a:r>
              <a:rPr lang="en-GB" sz="2200" b="1" dirty="0"/>
              <a:t>Essential Computer Mathematics</a:t>
            </a:r>
            <a:r>
              <a:rPr lang="en-GB" sz="2200" dirty="0"/>
              <a:t>, </a:t>
            </a:r>
            <a:r>
              <a:rPr lang="en-GB" sz="2200" dirty="0" err="1"/>
              <a:t>Schaum’s</a:t>
            </a:r>
            <a:r>
              <a:rPr lang="en-GB" sz="2200" dirty="0"/>
              <a:t> Outline Series</a:t>
            </a:r>
          </a:p>
          <a:p>
            <a:pPr lvl="1">
              <a:lnSpc>
                <a:spcPct val="80000"/>
              </a:lnSpc>
              <a:buNone/>
              <a:defRPr/>
            </a:pPr>
            <a:r>
              <a:rPr lang="en-GB" sz="2200" dirty="0"/>
              <a:t>Seymour </a:t>
            </a:r>
            <a:r>
              <a:rPr lang="en-GB" sz="2200" dirty="0" err="1"/>
              <a:t>Lipschutz</a:t>
            </a:r>
            <a:r>
              <a:rPr lang="en-GB" sz="2200" dirty="0"/>
              <a:t>, 1987, ISBN 0-07-0379990-4</a:t>
            </a:r>
          </a:p>
          <a:p>
            <a:pPr lvl="1">
              <a:lnSpc>
                <a:spcPct val="80000"/>
              </a:lnSpc>
              <a:buNone/>
              <a:defRPr/>
            </a:pPr>
            <a:endParaRPr lang="en-GB" sz="1400" dirty="0"/>
          </a:p>
          <a:p>
            <a:pPr lvl="1">
              <a:lnSpc>
                <a:spcPct val="80000"/>
              </a:lnSpc>
              <a:buNone/>
              <a:defRPr/>
            </a:pPr>
            <a:r>
              <a:rPr lang="en-GB" sz="2200" b="1" dirty="0"/>
              <a:t>Knowledge Management Case Book</a:t>
            </a:r>
            <a:r>
              <a:rPr lang="en-GB" sz="2200" dirty="0"/>
              <a:t>: Siemens Best Practice, 2nd ed., </a:t>
            </a:r>
          </a:p>
          <a:p>
            <a:pPr lvl="1">
              <a:lnSpc>
                <a:spcPct val="80000"/>
              </a:lnSpc>
              <a:buNone/>
              <a:defRPr/>
            </a:pPr>
            <a:r>
              <a:rPr lang="en-GB" sz="2200" dirty="0"/>
              <a:t>Tom Davenport, Gilbert J.B. Probst , 2002, Wiley </a:t>
            </a:r>
          </a:p>
          <a:p>
            <a:pPr lvl="1">
              <a:lnSpc>
                <a:spcPct val="80000"/>
              </a:lnSpc>
              <a:buNone/>
              <a:defRPr/>
            </a:pPr>
            <a:endParaRPr lang="en-GB" sz="1400" dirty="0"/>
          </a:p>
          <a:p>
            <a:pPr lvl="1">
              <a:lnSpc>
                <a:spcPct val="80000"/>
              </a:lnSpc>
              <a:buNone/>
              <a:defRPr/>
            </a:pPr>
            <a:r>
              <a:rPr lang="en-GB" sz="2200" b="1" dirty="0"/>
              <a:t>Essentials of Computer Architecture</a:t>
            </a:r>
            <a:r>
              <a:rPr lang="en-GB" sz="2200" dirty="0"/>
              <a:t>, 1st ed., </a:t>
            </a:r>
          </a:p>
          <a:p>
            <a:pPr lvl="1">
              <a:lnSpc>
                <a:spcPct val="80000"/>
              </a:lnSpc>
              <a:buNone/>
              <a:defRPr/>
            </a:pPr>
            <a:r>
              <a:rPr lang="en-GB" sz="2200" dirty="0"/>
              <a:t>Douglas E. Comer, 2005, Pearson Prentice Hall, ISBN 0-13-196426-7</a:t>
            </a:r>
          </a:p>
          <a:p>
            <a:pPr>
              <a:lnSpc>
                <a:spcPct val="80000"/>
              </a:lnSpc>
              <a:buNone/>
              <a:defRPr/>
            </a:pPr>
            <a:endParaRPr lang="en-GB" sz="1300" dirty="0"/>
          </a:p>
          <a:p>
            <a:pPr>
              <a:lnSpc>
                <a:spcPct val="80000"/>
              </a:lnSpc>
              <a:buNone/>
              <a:defRPr/>
            </a:pPr>
            <a:r>
              <a:rPr lang="en-GB" sz="2200" dirty="0"/>
              <a:t>(Purchase of books very much </a:t>
            </a:r>
            <a:r>
              <a:rPr lang="en-GB" sz="2200" b="1" dirty="0">
                <a:solidFill>
                  <a:srgbClr val="0000FF"/>
                </a:solidFill>
              </a:rPr>
              <a:t>optional</a:t>
            </a:r>
            <a:r>
              <a:rPr lang="en-GB" sz="2200"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3152892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Background Reading List</a:t>
            </a:r>
          </a:p>
        </p:txBody>
      </p:sp>
      <p:sp>
        <p:nvSpPr>
          <p:cNvPr id="3" name="Content Placeholder 2"/>
          <p:cNvSpPr>
            <a:spLocks noGrp="1"/>
          </p:cNvSpPr>
          <p:nvPr>
            <p:ph idx="1"/>
          </p:nvPr>
        </p:nvSpPr>
        <p:spPr>
          <a:xfrm>
            <a:off x="696000" y="1825624"/>
            <a:ext cx="10800000" cy="4441611"/>
          </a:xfrm>
        </p:spPr>
        <p:txBody>
          <a:bodyPr>
            <a:normAutofit/>
          </a:bodyPr>
          <a:lstStyle/>
          <a:p>
            <a:pPr marL="0" indent="0">
              <a:buNone/>
            </a:pPr>
            <a:r>
              <a:rPr lang="en-IE" sz="2200" dirty="0"/>
              <a:t>Supplemental Reading </a:t>
            </a:r>
            <a:r>
              <a:rPr lang="en-US" sz="2200" dirty="0"/>
              <a:t>(from the course document):</a:t>
            </a:r>
          </a:p>
          <a:p>
            <a:pPr marL="0" indent="0">
              <a:buNone/>
            </a:pPr>
            <a:endParaRPr lang="en-US" sz="1300" dirty="0"/>
          </a:p>
          <a:p>
            <a:pPr lvl="1">
              <a:lnSpc>
                <a:spcPct val="80000"/>
              </a:lnSpc>
              <a:buNone/>
              <a:defRPr/>
            </a:pPr>
            <a:r>
              <a:rPr lang="en-GB" sz="2200" b="1" dirty="0"/>
              <a:t>Operating Systems</a:t>
            </a:r>
            <a:r>
              <a:rPr lang="en-GB" sz="2200" dirty="0"/>
              <a:t>, 4th ed..</a:t>
            </a:r>
          </a:p>
          <a:p>
            <a:pPr lvl="1">
              <a:lnSpc>
                <a:spcPct val="80000"/>
              </a:lnSpc>
              <a:buNone/>
              <a:defRPr/>
            </a:pPr>
            <a:r>
              <a:rPr lang="en-GB" sz="2200" dirty="0"/>
              <a:t>William Stallings, 2001, Prentice Hall; ISBN 0-13-031999-6 </a:t>
            </a:r>
          </a:p>
          <a:p>
            <a:pPr lvl="1">
              <a:lnSpc>
                <a:spcPct val="80000"/>
              </a:lnSpc>
              <a:defRPr/>
            </a:pPr>
            <a:endParaRPr lang="en-GB" sz="1400" dirty="0"/>
          </a:p>
          <a:p>
            <a:pPr lvl="1">
              <a:lnSpc>
                <a:spcPct val="80000"/>
              </a:lnSpc>
              <a:buNone/>
              <a:defRPr/>
            </a:pPr>
            <a:r>
              <a:rPr lang="en-GB" sz="2200" b="1" dirty="0"/>
              <a:t>Logic and Discrete Mathematics</a:t>
            </a:r>
            <a:r>
              <a:rPr lang="en-GB" sz="2200" dirty="0"/>
              <a:t>; A Computer Science Perspective</a:t>
            </a:r>
          </a:p>
          <a:p>
            <a:pPr lvl="1">
              <a:lnSpc>
                <a:spcPct val="80000"/>
              </a:lnSpc>
              <a:buNone/>
              <a:defRPr/>
            </a:pPr>
            <a:r>
              <a:rPr lang="en-GB" sz="2200" dirty="0"/>
              <a:t>Winfred Karl </a:t>
            </a:r>
            <a:r>
              <a:rPr lang="en-GB" sz="2200" dirty="0" err="1"/>
              <a:t>Grassmann</a:t>
            </a:r>
            <a:r>
              <a:rPr lang="en-GB" sz="2200" dirty="0"/>
              <a:t> and Jean-Paul Tremblay, 1996, Prentice Hall, ISBN: 0-13-501206-6</a:t>
            </a:r>
          </a:p>
          <a:p>
            <a:pPr lvl="1">
              <a:lnSpc>
                <a:spcPct val="80000"/>
              </a:lnSpc>
              <a:buNone/>
              <a:defRPr/>
            </a:pPr>
            <a:endParaRPr lang="en-GB" sz="1400" dirty="0"/>
          </a:p>
          <a:p>
            <a:pPr lvl="1">
              <a:lnSpc>
                <a:spcPct val="80000"/>
              </a:lnSpc>
              <a:buNone/>
              <a:defRPr/>
            </a:pPr>
            <a:r>
              <a:rPr lang="en-GB" sz="2200" b="1" dirty="0"/>
              <a:t>Discrete Mathematics</a:t>
            </a:r>
          </a:p>
          <a:p>
            <a:pPr lvl="1">
              <a:lnSpc>
                <a:spcPct val="80000"/>
              </a:lnSpc>
              <a:buNone/>
              <a:defRPr/>
            </a:pPr>
            <a:r>
              <a:rPr lang="en-GB" sz="2200" dirty="0"/>
              <a:t>Seymour </a:t>
            </a:r>
            <a:r>
              <a:rPr lang="en-GB" sz="2200" dirty="0" err="1"/>
              <a:t>Lipschutz</a:t>
            </a:r>
            <a:r>
              <a:rPr lang="en-GB" sz="2200" dirty="0"/>
              <a:t> and Marc Lars Lipson, 1997,</a:t>
            </a:r>
            <a:r>
              <a:rPr lang="en-GB" sz="2200" i="1" dirty="0"/>
              <a:t> </a:t>
            </a:r>
            <a:r>
              <a:rPr lang="en-GB" sz="2200" dirty="0" err="1"/>
              <a:t>Schaum’s</a:t>
            </a:r>
            <a:r>
              <a:rPr lang="en-GB" sz="2200" dirty="0"/>
              <a:t> Outline Series, ISBN 0-07-038045-7</a:t>
            </a:r>
            <a:endParaRPr lang="en-US" sz="2200" dirty="0"/>
          </a:p>
          <a:p>
            <a:pPr marL="0" indent="0">
              <a:buNone/>
            </a:pPr>
            <a:endParaRPr lang="en-IE" sz="1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3349460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979469" y="809625"/>
            <a:ext cx="10234774" cy="5437063"/>
          </a:xfrm>
        </p:spPr>
        <p:txBody>
          <a:bodyPr>
            <a:normAutofit lnSpcReduction="10000"/>
          </a:bodyPr>
          <a:lstStyle/>
          <a:p>
            <a:pPr eaLnBrk="1" hangingPunct="1">
              <a:lnSpc>
                <a:spcPct val="80000"/>
              </a:lnSpc>
              <a:buNone/>
            </a:pPr>
            <a:endParaRPr lang="en-US" sz="2000" b="1" dirty="0"/>
          </a:p>
          <a:p>
            <a:pPr eaLnBrk="1" hangingPunct="1">
              <a:lnSpc>
                <a:spcPct val="80000"/>
              </a:lnSpc>
              <a:buNone/>
            </a:pPr>
            <a:r>
              <a:rPr lang="en-US" dirty="0"/>
              <a:t>A Good Book That I Have Looked At:</a:t>
            </a:r>
          </a:p>
          <a:p>
            <a:pPr eaLnBrk="1" hangingPunct="1">
              <a:lnSpc>
                <a:spcPct val="80000"/>
              </a:lnSpc>
              <a:buFontTx/>
              <a:buNone/>
            </a:pPr>
            <a:endParaRPr lang="en-US" sz="2000" dirty="0"/>
          </a:p>
          <a:p>
            <a:pPr>
              <a:lnSpc>
                <a:spcPct val="80000"/>
              </a:lnSpc>
              <a:buNone/>
              <a:defRPr/>
            </a:pPr>
            <a:r>
              <a:rPr lang="en-US" sz="1900" b="1" dirty="0"/>
              <a:t>Introduction to Information Systems</a:t>
            </a:r>
          </a:p>
          <a:p>
            <a:pPr>
              <a:lnSpc>
                <a:spcPct val="80000"/>
              </a:lnSpc>
              <a:buNone/>
              <a:defRPr/>
            </a:pPr>
            <a:r>
              <a:rPr lang="en-US" sz="1900" dirty="0"/>
              <a:t>James A. O’Brien</a:t>
            </a:r>
          </a:p>
          <a:p>
            <a:pPr>
              <a:lnSpc>
                <a:spcPct val="80000"/>
              </a:lnSpc>
              <a:buNone/>
              <a:defRPr/>
            </a:pPr>
            <a:r>
              <a:rPr lang="en-US" sz="1900" dirty="0"/>
              <a:t>		McGraw Hill</a:t>
            </a:r>
          </a:p>
          <a:p>
            <a:pPr>
              <a:lnSpc>
                <a:spcPct val="80000"/>
              </a:lnSpc>
              <a:buNone/>
              <a:defRPr/>
            </a:pPr>
            <a:r>
              <a:rPr lang="en-US" sz="1900" dirty="0"/>
              <a:t>	</a:t>
            </a:r>
            <a:r>
              <a:rPr lang="en-US" sz="1900" dirty="0">
                <a:solidFill>
                  <a:srgbClr val="7030A0"/>
                </a:solidFill>
              </a:rPr>
              <a:t>This is a good book that has a lot of technical detail. </a:t>
            </a:r>
          </a:p>
          <a:p>
            <a:pPr>
              <a:lnSpc>
                <a:spcPct val="80000"/>
              </a:lnSpc>
              <a:defRPr/>
            </a:pPr>
            <a:endParaRPr lang="en-US" sz="1900" dirty="0"/>
          </a:p>
          <a:p>
            <a:pPr>
              <a:lnSpc>
                <a:spcPct val="80000"/>
              </a:lnSpc>
              <a:buNone/>
              <a:defRPr/>
            </a:pPr>
            <a:r>
              <a:rPr lang="en-US" sz="1900" b="1" dirty="0"/>
              <a:t>Computer Science: An Overview – 12</a:t>
            </a:r>
            <a:r>
              <a:rPr lang="en-US" sz="1900" b="1" baseline="30000" dirty="0"/>
              <a:t>th</a:t>
            </a:r>
            <a:r>
              <a:rPr lang="en-US" sz="1900" b="1" dirty="0"/>
              <a:t> Edition</a:t>
            </a:r>
          </a:p>
          <a:p>
            <a:pPr>
              <a:lnSpc>
                <a:spcPct val="80000"/>
              </a:lnSpc>
              <a:buNone/>
              <a:defRPr/>
            </a:pPr>
            <a:r>
              <a:rPr lang="en-US" sz="1900" dirty="0"/>
              <a:t>		J. Glenn </a:t>
            </a:r>
            <a:r>
              <a:rPr lang="en-US" sz="1900" dirty="0" err="1"/>
              <a:t>Brookshear</a:t>
            </a:r>
            <a:endParaRPr lang="en-US" sz="1900" dirty="0"/>
          </a:p>
          <a:p>
            <a:pPr>
              <a:lnSpc>
                <a:spcPct val="80000"/>
              </a:lnSpc>
              <a:buNone/>
              <a:defRPr/>
            </a:pPr>
            <a:r>
              <a:rPr lang="en-US" sz="1900" dirty="0"/>
              <a:t>		Addison Wesley</a:t>
            </a:r>
          </a:p>
          <a:p>
            <a:pPr>
              <a:lnSpc>
                <a:spcPct val="80000"/>
              </a:lnSpc>
              <a:buNone/>
              <a:defRPr/>
            </a:pPr>
            <a:r>
              <a:rPr lang="en-US" sz="1900" dirty="0"/>
              <a:t>	</a:t>
            </a:r>
            <a:r>
              <a:rPr lang="en-US" sz="1900" dirty="0">
                <a:solidFill>
                  <a:srgbClr val="7030A0"/>
                </a:solidFill>
              </a:rPr>
              <a:t>Broad-based – a general view of Computing. Easy to read. This one is around €70 - €80!</a:t>
            </a:r>
          </a:p>
          <a:p>
            <a:pPr>
              <a:lnSpc>
                <a:spcPct val="80000"/>
              </a:lnSpc>
              <a:buNone/>
              <a:defRPr/>
            </a:pPr>
            <a:endParaRPr lang="en-US" sz="1900" b="1" dirty="0"/>
          </a:p>
          <a:p>
            <a:pPr>
              <a:lnSpc>
                <a:spcPct val="80000"/>
              </a:lnSpc>
              <a:buNone/>
              <a:defRPr/>
            </a:pPr>
            <a:r>
              <a:rPr lang="en-US" sz="1900" b="1" dirty="0"/>
              <a:t>Principles of Business Information Systems</a:t>
            </a:r>
          </a:p>
          <a:p>
            <a:pPr>
              <a:lnSpc>
                <a:spcPct val="80000"/>
              </a:lnSpc>
              <a:buNone/>
              <a:defRPr/>
            </a:pPr>
            <a:r>
              <a:rPr lang="en-US" sz="1900" dirty="0"/>
              <a:t>		Ralph Stair and George Reynolds</a:t>
            </a:r>
          </a:p>
          <a:p>
            <a:pPr>
              <a:lnSpc>
                <a:spcPct val="80000"/>
              </a:lnSpc>
              <a:buNone/>
              <a:defRPr/>
            </a:pPr>
            <a:r>
              <a:rPr lang="en-US" sz="1900" dirty="0"/>
              <a:t>		Course technology - Cengage</a:t>
            </a:r>
          </a:p>
          <a:p>
            <a:pPr>
              <a:lnSpc>
                <a:spcPct val="80000"/>
              </a:lnSpc>
              <a:buNone/>
              <a:defRPr/>
            </a:pPr>
            <a:r>
              <a:rPr lang="en-US" sz="1900" dirty="0"/>
              <a:t>	</a:t>
            </a:r>
            <a:r>
              <a:rPr lang="en-US" sz="1900" dirty="0">
                <a:solidFill>
                  <a:srgbClr val="7030A0"/>
                </a:solidFill>
              </a:rPr>
              <a:t>Another technical book. </a:t>
            </a:r>
          </a:p>
        </p:txBody>
      </p:sp>
      <p:sp>
        <p:nvSpPr>
          <p:cNvPr id="2" name="Slide Number Placeholder 1"/>
          <p:cNvSpPr>
            <a:spLocks noGrp="1"/>
          </p:cNvSpPr>
          <p:nvPr>
            <p:ph type="sldNum" sz="quarter" idx="12"/>
          </p:nvPr>
        </p:nvSpPr>
        <p:spPr/>
        <p:txBody>
          <a:bodyPr/>
          <a:lstStyle/>
          <a:p>
            <a:fld id="{BC5217A8-0E06-4059-AC45-433E2E67A85D}" type="slidenum">
              <a:rPr kumimoji="0" lang="en-US" smtClean="0"/>
              <a:pPr/>
              <a:t>25</a:t>
            </a:fld>
            <a:endParaRPr kumimoji="0" lang="en-US"/>
          </a:p>
        </p:txBody>
      </p:sp>
    </p:spTree>
    <p:extLst>
      <p:ext uri="{BB962C8B-B14F-4D97-AF65-F5344CB8AC3E}">
        <p14:creationId xmlns:p14="http://schemas.microsoft.com/office/powerpoint/2010/main" val="1058285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idx="1"/>
          </p:nvPr>
        </p:nvSpPr>
        <p:spPr>
          <a:xfrm>
            <a:off x="979469" y="809625"/>
            <a:ext cx="10234774" cy="5437063"/>
          </a:xfrm>
        </p:spPr>
        <p:txBody>
          <a:bodyPr>
            <a:normAutofit fontScale="92500" lnSpcReduction="10000"/>
          </a:bodyPr>
          <a:lstStyle/>
          <a:p>
            <a:pPr eaLnBrk="1" hangingPunct="1">
              <a:lnSpc>
                <a:spcPct val="80000"/>
              </a:lnSpc>
              <a:buNone/>
            </a:pPr>
            <a:endParaRPr lang="en-US" sz="2000" b="1" dirty="0"/>
          </a:p>
          <a:p>
            <a:pPr>
              <a:lnSpc>
                <a:spcPct val="80000"/>
              </a:lnSpc>
              <a:buNone/>
            </a:pPr>
            <a:r>
              <a:rPr lang="en-US" sz="2600" dirty="0"/>
              <a:t>Introductory Books:</a:t>
            </a:r>
          </a:p>
          <a:p>
            <a:pPr eaLnBrk="1" hangingPunct="1">
              <a:lnSpc>
                <a:spcPct val="80000"/>
              </a:lnSpc>
              <a:buFontTx/>
              <a:buNone/>
            </a:pPr>
            <a:endParaRPr lang="en-US" sz="2000" dirty="0"/>
          </a:p>
          <a:p>
            <a:pPr>
              <a:lnSpc>
                <a:spcPct val="80000"/>
              </a:lnSpc>
              <a:buNone/>
              <a:defRPr/>
            </a:pPr>
            <a:r>
              <a:rPr lang="en-US" sz="1900" dirty="0"/>
              <a:t>(You may think these are a bit ‘low-level’…)</a:t>
            </a:r>
          </a:p>
          <a:p>
            <a:pPr>
              <a:lnSpc>
                <a:spcPct val="80000"/>
              </a:lnSpc>
              <a:buNone/>
              <a:defRPr/>
            </a:pPr>
            <a:r>
              <a:rPr lang="en-US" sz="1900" dirty="0"/>
              <a:t>		</a:t>
            </a:r>
          </a:p>
          <a:p>
            <a:pPr>
              <a:lnSpc>
                <a:spcPct val="80000"/>
              </a:lnSpc>
              <a:buNone/>
              <a:defRPr/>
            </a:pPr>
            <a:r>
              <a:rPr lang="en-US" sz="1900" b="1" dirty="0"/>
              <a:t>Computer Concepts</a:t>
            </a:r>
          </a:p>
          <a:p>
            <a:pPr>
              <a:lnSpc>
                <a:spcPct val="80000"/>
              </a:lnSpc>
              <a:buNone/>
              <a:defRPr/>
            </a:pPr>
            <a:r>
              <a:rPr lang="en-US" sz="1900" dirty="0"/>
              <a:t>		June Parsons and Dan </a:t>
            </a:r>
            <a:r>
              <a:rPr lang="en-US" sz="1900" dirty="0" err="1"/>
              <a:t>Oja</a:t>
            </a:r>
            <a:r>
              <a:rPr lang="en-US" sz="1900" dirty="0"/>
              <a:t>. </a:t>
            </a:r>
          </a:p>
          <a:p>
            <a:pPr>
              <a:lnSpc>
                <a:spcPct val="80000"/>
              </a:lnSpc>
              <a:buNone/>
              <a:defRPr/>
            </a:pPr>
            <a:r>
              <a:rPr lang="en-US" sz="1900" dirty="0"/>
              <a:t>		TP/Course Technologies (Thomson)</a:t>
            </a:r>
          </a:p>
          <a:p>
            <a:pPr>
              <a:lnSpc>
                <a:spcPct val="80000"/>
              </a:lnSpc>
              <a:buNone/>
              <a:defRPr/>
            </a:pPr>
            <a:endParaRPr lang="en-US" sz="300" dirty="0"/>
          </a:p>
          <a:p>
            <a:pPr>
              <a:lnSpc>
                <a:spcPct val="80000"/>
              </a:lnSpc>
              <a:buNone/>
              <a:defRPr/>
            </a:pPr>
            <a:r>
              <a:rPr lang="en-US" sz="1900" dirty="0"/>
              <a:t>The 10th edition of this book is available in some bookshops and costs around €60.</a:t>
            </a:r>
          </a:p>
          <a:p>
            <a:pPr>
              <a:lnSpc>
                <a:spcPct val="80000"/>
              </a:lnSpc>
              <a:buNone/>
              <a:defRPr/>
            </a:pPr>
            <a:endParaRPr lang="en-US" sz="1900" dirty="0"/>
          </a:p>
          <a:p>
            <a:pPr>
              <a:lnSpc>
                <a:spcPct val="80000"/>
              </a:lnSpc>
              <a:buNone/>
              <a:defRPr/>
            </a:pPr>
            <a:r>
              <a:rPr lang="en-US" sz="1900" dirty="0"/>
              <a:t>Or</a:t>
            </a:r>
          </a:p>
          <a:p>
            <a:pPr>
              <a:lnSpc>
                <a:spcPct val="80000"/>
              </a:lnSpc>
              <a:buNone/>
              <a:defRPr/>
            </a:pPr>
            <a:r>
              <a:rPr lang="en-US" sz="1900" dirty="0"/>
              <a:t>		</a:t>
            </a:r>
          </a:p>
          <a:p>
            <a:pPr>
              <a:lnSpc>
                <a:spcPct val="80000"/>
              </a:lnSpc>
              <a:buNone/>
              <a:defRPr/>
            </a:pPr>
            <a:r>
              <a:rPr lang="en-US" sz="1900" b="1" dirty="0"/>
              <a:t>How Computers Work </a:t>
            </a:r>
            <a:r>
              <a:rPr lang="en-US" sz="1900" dirty="0"/>
              <a:t>– 9th Edition</a:t>
            </a:r>
          </a:p>
          <a:p>
            <a:pPr>
              <a:lnSpc>
                <a:spcPct val="80000"/>
              </a:lnSpc>
              <a:buNone/>
              <a:defRPr/>
            </a:pPr>
            <a:r>
              <a:rPr lang="en-US" sz="1900" dirty="0"/>
              <a:t>		Ron White</a:t>
            </a:r>
          </a:p>
          <a:p>
            <a:pPr>
              <a:lnSpc>
                <a:spcPct val="80000"/>
              </a:lnSpc>
              <a:buNone/>
              <a:defRPr/>
            </a:pPr>
            <a:r>
              <a:rPr lang="en-US" sz="1900" dirty="0"/>
              <a:t>		Que</a:t>
            </a:r>
          </a:p>
          <a:p>
            <a:pPr>
              <a:lnSpc>
                <a:spcPct val="80000"/>
              </a:lnSpc>
              <a:buNone/>
              <a:defRPr/>
            </a:pPr>
            <a:endParaRPr lang="en-US" sz="300" dirty="0"/>
          </a:p>
          <a:p>
            <a:pPr>
              <a:lnSpc>
                <a:spcPct val="80000"/>
              </a:lnSpc>
              <a:buNone/>
              <a:defRPr/>
            </a:pPr>
            <a:r>
              <a:rPr lang="en-US" sz="1900" dirty="0"/>
              <a:t>This is a great book insofar as it is clear, easy to read and has lots of pictorial examples. You may prefer this book to Computer Concepts. It costs around €35 online.</a:t>
            </a:r>
          </a:p>
        </p:txBody>
      </p:sp>
      <p:sp>
        <p:nvSpPr>
          <p:cNvPr id="2" name="Slide Number Placeholder 1"/>
          <p:cNvSpPr>
            <a:spLocks noGrp="1"/>
          </p:cNvSpPr>
          <p:nvPr>
            <p:ph type="sldNum" sz="quarter" idx="12"/>
          </p:nvPr>
        </p:nvSpPr>
        <p:spPr/>
        <p:txBody>
          <a:bodyPr/>
          <a:lstStyle/>
          <a:p>
            <a:fld id="{BC5217A8-0E06-4059-AC45-433E2E67A85D}" type="slidenum">
              <a:rPr kumimoji="0" lang="en-US" smtClean="0"/>
              <a:pPr/>
              <a:t>26</a:t>
            </a:fld>
            <a:endParaRPr kumimoji="0" lang="en-US"/>
          </a:p>
        </p:txBody>
      </p:sp>
    </p:spTree>
    <p:extLst>
      <p:ext uri="{BB962C8B-B14F-4D97-AF65-F5344CB8AC3E}">
        <p14:creationId xmlns:p14="http://schemas.microsoft.com/office/powerpoint/2010/main" val="845172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sz="quarter" idx="10"/>
          </p:nvPr>
        </p:nvSpPr>
        <p:spPr/>
        <p:txBody>
          <a:bodyPr/>
          <a:lstStyle/>
          <a:p>
            <a:pPr>
              <a:defRPr/>
            </a:pPr>
            <a:fld id="{A68B479E-DECF-433B-B229-843A7181946E}" type="slidenum">
              <a:rPr lang="en-US"/>
              <a:pPr>
                <a:defRPr/>
              </a:pPr>
              <a:t>27</a:t>
            </a:fld>
            <a:endParaRPr lang="en-US"/>
          </a:p>
        </p:txBody>
      </p:sp>
      <p:sp>
        <p:nvSpPr>
          <p:cNvPr id="138242" name="Rectangle 2"/>
          <p:cNvSpPr>
            <a:spLocks noGrp="1" noChangeArrowheads="1"/>
          </p:cNvSpPr>
          <p:nvPr>
            <p:ph type="body" idx="1"/>
          </p:nvPr>
        </p:nvSpPr>
        <p:spPr>
          <a:xfrm>
            <a:off x="1082351" y="1222310"/>
            <a:ext cx="9834465" cy="4911791"/>
          </a:xfrm>
        </p:spPr>
        <p:txBody>
          <a:bodyPr/>
          <a:lstStyle/>
          <a:p>
            <a:pPr marL="0" indent="0" eaLnBrk="1" hangingPunct="1">
              <a:lnSpc>
                <a:spcPct val="80000"/>
              </a:lnSpc>
              <a:buNone/>
              <a:defRPr/>
            </a:pPr>
            <a:r>
              <a:rPr lang="en-GB" sz="2200" dirty="0"/>
              <a:t>Older Introductory Books (but great in their time):</a:t>
            </a:r>
          </a:p>
          <a:p>
            <a:pPr eaLnBrk="1" hangingPunct="1">
              <a:lnSpc>
                <a:spcPct val="80000"/>
              </a:lnSpc>
              <a:buFont typeface="Wingdings" pitchFamily="2" charset="2"/>
              <a:buNone/>
              <a:defRPr/>
            </a:pPr>
            <a:r>
              <a:rPr lang="en-US" sz="2000" dirty="0"/>
              <a:t>		</a:t>
            </a:r>
          </a:p>
          <a:p>
            <a:pPr eaLnBrk="1" hangingPunct="1">
              <a:lnSpc>
                <a:spcPct val="80000"/>
              </a:lnSpc>
              <a:buFont typeface="Wingdings" pitchFamily="2" charset="2"/>
              <a:buNone/>
              <a:defRPr/>
            </a:pPr>
            <a:r>
              <a:rPr lang="en-US" sz="2000" b="1" dirty="0"/>
              <a:t>Computers!</a:t>
            </a:r>
            <a:r>
              <a:rPr lang="en-US" sz="2000" dirty="0"/>
              <a:t> - 5th Edition,  </a:t>
            </a:r>
          </a:p>
          <a:p>
            <a:pPr eaLnBrk="1" hangingPunct="1">
              <a:lnSpc>
                <a:spcPct val="80000"/>
              </a:lnSpc>
              <a:buFont typeface="Wingdings" pitchFamily="2" charset="2"/>
              <a:buNone/>
              <a:defRPr/>
            </a:pPr>
            <a:r>
              <a:rPr lang="en-US" sz="2000" dirty="0"/>
              <a:t>		Timothy Trainor and Diane </a:t>
            </a:r>
            <a:r>
              <a:rPr lang="en-US" sz="2000" dirty="0" err="1"/>
              <a:t>Krasnewich</a:t>
            </a:r>
            <a:r>
              <a:rPr lang="en-US" sz="2000" dirty="0"/>
              <a:t>. </a:t>
            </a:r>
          </a:p>
          <a:p>
            <a:pPr eaLnBrk="1" hangingPunct="1">
              <a:lnSpc>
                <a:spcPct val="80000"/>
              </a:lnSpc>
              <a:buFont typeface="Wingdings" pitchFamily="2" charset="2"/>
              <a:buNone/>
              <a:defRPr/>
            </a:pPr>
            <a:r>
              <a:rPr lang="en-US" sz="2000" dirty="0"/>
              <a:t>		McGraw Hill 1998.</a:t>
            </a:r>
          </a:p>
          <a:p>
            <a:pPr eaLnBrk="1" hangingPunct="1">
              <a:lnSpc>
                <a:spcPct val="80000"/>
              </a:lnSpc>
              <a:defRPr/>
            </a:pPr>
            <a:endParaRPr lang="en-US" sz="2000" dirty="0"/>
          </a:p>
          <a:p>
            <a:pPr eaLnBrk="1" hangingPunct="1">
              <a:lnSpc>
                <a:spcPct val="80000"/>
              </a:lnSpc>
              <a:buFont typeface="Wingdings" pitchFamily="2" charset="2"/>
              <a:buNone/>
              <a:defRPr/>
            </a:pPr>
            <a:r>
              <a:rPr lang="en-US" sz="2000" b="1" dirty="0"/>
              <a:t>Management Information Systems</a:t>
            </a:r>
          </a:p>
          <a:p>
            <a:pPr eaLnBrk="1" hangingPunct="1">
              <a:lnSpc>
                <a:spcPct val="80000"/>
              </a:lnSpc>
              <a:buFont typeface="Wingdings" pitchFamily="2" charset="2"/>
              <a:buNone/>
              <a:defRPr/>
            </a:pPr>
            <a:r>
              <a:rPr lang="en-US" sz="2000" dirty="0"/>
              <a:t>		Kenneth Laudon, Jane Laudon</a:t>
            </a:r>
          </a:p>
          <a:p>
            <a:pPr eaLnBrk="1" hangingPunct="1">
              <a:lnSpc>
                <a:spcPct val="80000"/>
              </a:lnSpc>
              <a:buFont typeface="Wingdings" pitchFamily="2" charset="2"/>
              <a:buNone/>
              <a:defRPr/>
            </a:pPr>
            <a:r>
              <a:rPr lang="en-US" sz="2000" dirty="0"/>
              <a:t>		Prentice Hall</a:t>
            </a:r>
          </a:p>
          <a:p>
            <a:pPr eaLnBrk="1" hangingPunct="1">
              <a:lnSpc>
                <a:spcPct val="80000"/>
              </a:lnSpc>
              <a:buFont typeface="Wingdings" pitchFamily="2" charset="2"/>
              <a:buNone/>
              <a:defRPr/>
            </a:pPr>
            <a:endParaRPr lang="en-US" sz="2000" dirty="0"/>
          </a:p>
          <a:p>
            <a:pPr eaLnBrk="1" hangingPunct="1">
              <a:lnSpc>
                <a:spcPct val="80000"/>
              </a:lnSpc>
              <a:buFont typeface="Wingdings" pitchFamily="2" charset="2"/>
              <a:buNone/>
              <a:defRPr/>
            </a:pPr>
            <a:r>
              <a:rPr lang="en-US" sz="2000" dirty="0"/>
              <a:t>These should be in the library – if you ever get to it this year! You can buy Management Information Systems if you like the look of it. Computers! is an older title and may not be available to buy new. </a:t>
            </a:r>
          </a:p>
        </p:txBody>
      </p:sp>
    </p:spTree>
    <p:extLst>
      <p:ext uri="{BB962C8B-B14F-4D97-AF65-F5344CB8AC3E}">
        <p14:creationId xmlns:p14="http://schemas.microsoft.com/office/powerpoint/2010/main" val="1081938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Introduction</a:t>
            </a:r>
          </a:p>
        </p:txBody>
      </p:sp>
      <p:sp>
        <p:nvSpPr>
          <p:cNvPr id="3" name="Content Placeholder 2"/>
          <p:cNvSpPr>
            <a:spLocks noGrp="1"/>
          </p:cNvSpPr>
          <p:nvPr>
            <p:ph idx="1"/>
          </p:nvPr>
        </p:nvSpPr>
        <p:spPr/>
        <p:txBody>
          <a:bodyPr/>
          <a:lstStyle/>
          <a:p>
            <a:r>
              <a:rPr lang="en-US" dirty="0"/>
              <a:t>That describes the module content and some of the features and events of Computer Architecture and Technology.</a:t>
            </a:r>
          </a:p>
          <a:p>
            <a:pPr marL="0" indent="0">
              <a:buNone/>
            </a:pPr>
            <a:endParaRPr lang="en-US" dirty="0"/>
          </a:p>
          <a:p>
            <a:pPr marL="0" indent="0">
              <a:buNone/>
            </a:pPr>
            <a:r>
              <a:rPr lang="en-US" dirty="0"/>
              <a:t>Are there…</a:t>
            </a:r>
          </a:p>
          <a:p>
            <a:pPr marL="0" indent="0">
              <a:buNone/>
            </a:pPr>
            <a:r>
              <a:rPr lang="en-US" dirty="0"/>
              <a:t>	ANY QUESTIONS?</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US" u="sng" dirty="0"/>
              <a:t>NEXT (next hour today)</a:t>
            </a:r>
            <a:r>
              <a:rPr lang="en-US" dirty="0"/>
              <a:t>: </a:t>
            </a:r>
          </a:p>
          <a:p>
            <a:pPr marL="0" indent="0">
              <a:buNone/>
            </a:pPr>
            <a:r>
              <a:rPr lang="en-US" dirty="0"/>
              <a:t>The first of those content lectures:</a:t>
            </a:r>
          </a:p>
          <a:p>
            <a:pPr marL="0" indent="0">
              <a:buNone/>
            </a:pPr>
            <a:r>
              <a:rPr lang="en-US" dirty="0"/>
              <a:t>“Computers – an Historic Overview”</a:t>
            </a:r>
          </a:p>
          <a:p>
            <a:pPr marL="0" indent="0">
              <a:buNone/>
            </a:pPr>
            <a:r>
              <a:rPr lang="en-US" dirty="0"/>
              <a:t>How have computers evolved over 100 years? What is this architecture? How are they ‘systematic’? We can look at these things next.</a:t>
            </a:r>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a:t>
            </a:r>
          </a:p>
        </p:txBody>
      </p:sp>
      <p:sp>
        <p:nvSpPr>
          <p:cNvPr id="3" name="Content Placeholder 2"/>
          <p:cNvSpPr>
            <a:spLocks noGrp="1"/>
          </p:cNvSpPr>
          <p:nvPr>
            <p:ph idx="1"/>
          </p:nvPr>
        </p:nvSpPr>
        <p:spPr>
          <a:xfrm>
            <a:off x="696000" y="1825625"/>
            <a:ext cx="4905903" cy="4351338"/>
          </a:xfrm>
        </p:spPr>
        <p:txBody>
          <a:bodyPr>
            <a:normAutofit/>
          </a:bodyPr>
          <a:lstStyle/>
          <a:p>
            <a:pPr marL="457200" indent="-457200">
              <a:buFont typeface="+mj-lt"/>
              <a:buAutoNum type="arabicPeriod"/>
            </a:pPr>
            <a:r>
              <a:rPr lang="en-IE" sz="2200" dirty="0"/>
              <a:t>Lecturer and Website Details</a:t>
            </a:r>
          </a:p>
          <a:p>
            <a:pPr marL="457200" indent="-457200">
              <a:buFont typeface="+mj-lt"/>
              <a:buAutoNum type="arabicPeriod"/>
            </a:pPr>
            <a:r>
              <a:rPr lang="en-US" sz="2200" dirty="0"/>
              <a:t>Enrolling in </a:t>
            </a:r>
            <a:r>
              <a:rPr lang="en-US" sz="2200" dirty="0" err="1"/>
              <a:t>Brightspace</a:t>
            </a:r>
            <a:endParaRPr lang="en-IE" sz="2200" dirty="0"/>
          </a:p>
          <a:p>
            <a:pPr marL="457200" indent="-457200">
              <a:buFont typeface="+mj-lt"/>
              <a:buAutoNum type="arabicPeriod"/>
            </a:pPr>
            <a:r>
              <a:rPr lang="en-US" sz="2200" dirty="0"/>
              <a:t>Teaching Methods</a:t>
            </a:r>
            <a:endParaRPr lang="en-IE" sz="2200" dirty="0"/>
          </a:p>
          <a:p>
            <a:pPr marL="457200" indent="-457200">
              <a:buFont typeface="+mj-lt"/>
              <a:buAutoNum type="arabicPeriod"/>
            </a:pPr>
            <a:r>
              <a:rPr lang="en-US" sz="2200" dirty="0"/>
              <a:t>Assessment Methods</a:t>
            </a:r>
            <a:endParaRPr lang="en-IE" sz="2200" dirty="0"/>
          </a:p>
          <a:p>
            <a:pPr marL="457200" indent="-457200">
              <a:buFont typeface="+mj-lt"/>
              <a:buAutoNum type="arabicPeriod"/>
            </a:pPr>
            <a:r>
              <a:rPr lang="en-IE" sz="2200" dirty="0"/>
              <a:t>Module Description and Aim </a:t>
            </a:r>
          </a:p>
          <a:p>
            <a:pPr marL="457200" indent="-457200">
              <a:buFont typeface="+mj-lt"/>
              <a:buAutoNum type="arabicPeriod"/>
            </a:pPr>
            <a:r>
              <a:rPr lang="en-US" sz="2200" dirty="0"/>
              <a:t>Syllabus</a:t>
            </a:r>
            <a:endParaRPr lang="en-IE" sz="2200" dirty="0"/>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7"/>
            </a:pPr>
            <a:r>
              <a:rPr lang="en-IE" sz="2200" dirty="0"/>
              <a:t>Lecture Headings</a:t>
            </a:r>
          </a:p>
          <a:p>
            <a:pPr marL="457200" indent="-457200">
              <a:buFont typeface="+mj-lt"/>
              <a:buAutoNum type="arabicPeriod" startAt="7"/>
            </a:pPr>
            <a:r>
              <a:rPr lang="en-IE" sz="2200" dirty="0"/>
              <a:t>Computer Labs </a:t>
            </a:r>
          </a:p>
          <a:p>
            <a:pPr marL="457200" indent="-457200">
              <a:buFont typeface="+mj-lt"/>
              <a:buAutoNum type="arabicPeriod" startAt="7"/>
            </a:pPr>
            <a:r>
              <a:rPr lang="en-IE" sz="2200" dirty="0"/>
              <a:t>A Reading List</a:t>
            </a:r>
          </a:p>
          <a:p>
            <a:pPr marL="457200" indent="-457200">
              <a:buFont typeface="+mj-lt"/>
              <a:buAutoNum type="arabicPeriod" startAt="7"/>
            </a:pPr>
            <a:r>
              <a:rPr lang="en-US" sz="2200" dirty="0"/>
              <a:t>Introduction Summary</a:t>
            </a:r>
            <a:endParaRPr lang="en-IE" sz="2200" dirty="0"/>
          </a:p>
          <a:p>
            <a:pPr marL="457200" indent="-457200">
              <a:buFont typeface="+mj-lt"/>
              <a:buAutoNum type="arabicPeriod" startAt="7"/>
            </a:pPr>
            <a:r>
              <a:rPr lang="en-US" sz="2200" dirty="0"/>
              <a:t>Where to Next?</a:t>
            </a:r>
            <a:endParaRPr lang="en-IE" sz="2200" dirty="0"/>
          </a:p>
        </p:txBody>
      </p:sp>
    </p:spTree>
    <p:extLst>
      <p:ext uri="{BB962C8B-B14F-4D97-AF65-F5344CB8AC3E}">
        <p14:creationId xmlns:p14="http://schemas.microsoft.com/office/powerpoint/2010/main" val="107632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Lecturer and Website Details</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
        <p:nvSpPr>
          <p:cNvPr id="5" name="Content Placeholder 4"/>
          <p:cNvSpPr>
            <a:spLocks noGrp="1"/>
          </p:cNvSpPr>
          <p:nvPr>
            <p:ph idx="1"/>
          </p:nvPr>
        </p:nvSpPr>
        <p:spPr>
          <a:xfrm>
            <a:off x="696000" y="1825625"/>
            <a:ext cx="10800000" cy="4600860"/>
          </a:xfrm>
        </p:spPr>
        <p:txBody>
          <a:bodyPr>
            <a:normAutofit fontScale="92500" lnSpcReduction="10000"/>
          </a:bodyPr>
          <a:lstStyle/>
          <a:p>
            <a:pPr marL="0" indent="0">
              <a:buNone/>
              <a:defRPr/>
            </a:pPr>
            <a:r>
              <a:rPr lang="en-GB" altLang="en-US" dirty="0">
                <a:latin typeface="+mn-lt"/>
              </a:rPr>
              <a:t>Lecturer:   Dr Art Sloan</a:t>
            </a:r>
          </a:p>
          <a:p>
            <a:pPr>
              <a:defRPr/>
            </a:pPr>
            <a:r>
              <a:rPr lang="en-GB" altLang="en-US" dirty="0">
                <a:latin typeface="+mn-lt"/>
              </a:rPr>
              <a:t>Office location:   CQ 214 Area 5</a:t>
            </a:r>
          </a:p>
          <a:p>
            <a:pPr>
              <a:defRPr/>
            </a:pPr>
            <a:r>
              <a:rPr lang="en-GB" altLang="en-US" dirty="0">
                <a:latin typeface="+mn-lt"/>
              </a:rPr>
              <a:t>Phone No:	01 220 5638</a:t>
            </a:r>
          </a:p>
          <a:p>
            <a:pPr>
              <a:defRPr/>
            </a:pPr>
            <a:r>
              <a:rPr lang="en-GB" altLang="en-US" dirty="0">
                <a:latin typeface="+mn-lt"/>
              </a:rPr>
              <a:t>E-Mail   Art.Sloan@tudublin.ie</a:t>
            </a:r>
          </a:p>
          <a:p>
            <a:pPr>
              <a:defRPr/>
            </a:pPr>
            <a:r>
              <a:rPr lang="en-GB" altLang="en-US" dirty="0">
                <a:latin typeface="+mn-lt"/>
              </a:rPr>
              <a:t>Web page: </a:t>
            </a:r>
            <a:r>
              <a:rPr lang="en-GB" altLang="en-US" dirty="0" err="1">
                <a:latin typeface="+mn-lt"/>
              </a:rPr>
              <a:t>Brightspace</a:t>
            </a:r>
            <a:r>
              <a:rPr lang="en-GB" altLang="en-US" dirty="0">
                <a:latin typeface="+mn-lt"/>
              </a:rPr>
              <a:t> </a:t>
            </a:r>
          </a:p>
          <a:p>
            <a:pPr marL="357188" lvl="1" indent="0">
              <a:buNone/>
              <a:defRPr/>
            </a:pPr>
            <a:r>
              <a:rPr lang="en-GB" altLang="en-US" dirty="0">
                <a:solidFill>
                  <a:srgbClr val="006600"/>
                </a:solidFill>
                <a:latin typeface="+mn-lt"/>
              </a:rPr>
              <a:t>Computer Architecture and Techno CMPU1006</a:t>
            </a:r>
          </a:p>
          <a:p>
            <a:pPr marL="82550" indent="0">
              <a:buNone/>
              <a:defRPr/>
            </a:pPr>
            <a:endParaRPr lang="en-GB" altLang="en-US" sz="800" dirty="0">
              <a:latin typeface="+mn-lt"/>
            </a:endParaRPr>
          </a:p>
          <a:p>
            <a:pPr marL="82550" indent="0">
              <a:buNone/>
              <a:defRPr/>
            </a:pPr>
            <a:r>
              <a:rPr lang="en-GB" altLang="en-US" sz="2000" dirty="0">
                <a:latin typeface="+mn-lt"/>
              </a:rPr>
              <a:t>Notes and news will appear here, from week to week. (All lecture notes will be available, as ‘links’, by @ Week 13)</a:t>
            </a:r>
            <a:endParaRPr lang="en-IE" dirty="0">
              <a:latin typeface="+mn-lt"/>
            </a:endParaRPr>
          </a:p>
        </p:txBody>
      </p:sp>
    </p:spTree>
    <p:extLst>
      <p:ext uri="{BB962C8B-B14F-4D97-AF65-F5344CB8AC3E}">
        <p14:creationId xmlns:p14="http://schemas.microsoft.com/office/powerpoint/2010/main" val="41060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Enrolling in </a:t>
            </a:r>
            <a:r>
              <a:rPr lang="en-US" dirty="0" err="1">
                <a:latin typeface="+mj-lt"/>
              </a:rPr>
              <a:t>Brightspace</a:t>
            </a:r>
            <a:endParaRPr lang="en-IE" dirty="0">
              <a:latin typeface="+mj-lt"/>
            </a:endParaRPr>
          </a:p>
        </p:txBody>
      </p:sp>
      <p:sp>
        <p:nvSpPr>
          <p:cNvPr id="3" name="Content Placeholder 2"/>
          <p:cNvSpPr>
            <a:spLocks noGrp="1"/>
          </p:cNvSpPr>
          <p:nvPr>
            <p:ph idx="1"/>
          </p:nvPr>
        </p:nvSpPr>
        <p:spPr>
          <a:xfrm>
            <a:off x="696000" y="1847850"/>
            <a:ext cx="10800000" cy="4351338"/>
          </a:xfrm>
        </p:spPr>
        <p:txBody>
          <a:bodyPr>
            <a:noAutofit/>
          </a:bodyPr>
          <a:lstStyle/>
          <a:p>
            <a:pPr>
              <a:lnSpc>
                <a:spcPct val="90000"/>
              </a:lnSpc>
            </a:pPr>
            <a:r>
              <a:rPr lang="en-US" sz="2800" dirty="0">
                <a:solidFill>
                  <a:srgbClr val="0000FF"/>
                </a:solidFill>
                <a:latin typeface="+mn-lt"/>
              </a:rPr>
              <a:t>Log on </a:t>
            </a:r>
            <a:r>
              <a:rPr lang="en-US" sz="2800" dirty="0">
                <a:solidFill>
                  <a:schemeClr val="tx1"/>
                </a:solidFill>
                <a:latin typeface="+mn-lt"/>
              </a:rPr>
              <a:t>to </a:t>
            </a:r>
            <a:r>
              <a:rPr lang="en-US" sz="2800" dirty="0" err="1">
                <a:solidFill>
                  <a:schemeClr val="tx1"/>
                </a:solidFill>
                <a:latin typeface="+mn-lt"/>
              </a:rPr>
              <a:t>Brightspace</a:t>
            </a:r>
            <a:endParaRPr lang="en-US" sz="2800" dirty="0">
              <a:solidFill>
                <a:schemeClr val="tx1"/>
              </a:solidFill>
              <a:latin typeface="+mn-lt"/>
            </a:endParaRPr>
          </a:p>
          <a:p>
            <a:pPr marL="0" indent="0">
              <a:lnSpc>
                <a:spcPct val="90000"/>
              </a:lnSpc>
              <a:buNone/>
            </a:pPr>
            <a:endParaRPr lang="en-US" sz="1300" dirty="0">
              <a:solidFill>
                <a:schemeClr val="tx1"/>
              </a:solidFill>
              <a:latin typeface="+mn-lt"/>
            </a:endParaRPr>
          </a:p>
          <a:p>
            <a:r>
              <a:rPr lang="en-GB" altLang="en-US" sz="2800" dirty="0">
                <a:solidFill>
                  <a:schemeClr val="tx1"/>
                </a:solidFill>
                <a:latin typeface="+mn-lt"/>
              </a:rPr>
              <a:t>Use the ‘</a:t>
            </a:r>
            <a:r>
              <a:rPr lang="en-GB" altLang="en-US" sz="2800" dirty="0">
                <a:solidFill>
                  <a:srgbClr val="0000FF"/>
                </a:solidFill>
                <a:latin typeface="+mn-lt"/>
              </a:rPr>
              <a:t>Discover</a:t>
            </a:r>
            <a:r>
              <a:rPr lang="en-GB" altLang="en-US" sz="2800" dirty="0">
                <a:solidFill>
                  <a:schemeClr val="tx1"/>
                </a:solidFill>
                <a:latin typeface="+mn-lt"/>
              </a:rPr>
              <a:t>’ feature to find the module</a:t>
            </a:r>
          </a:p>
          <a:p>
            <a:pPr marL="0" indent="0">
              <a:lnSpc>
                <a:spcPct val="90000"/>
              </a:lnSpc>
              <a:buNone/>
            </a:pPr>
            <a:endParaRPr lang="en-US" sz="1300" dirty="0">
              <a:solidFill>
                <a:schemeClr val="tx1"/>
              </a:solidFill>
              <a:latin typeface="+mn-lt"/>
            </a:endParaRPr>
          </a:p>
          <a:p>
            <a:r>
              <a:rPr lang="en-GB" altLang="en-US" sz="2800" dirty="0">
                <a:solidFill>
                  <a:schemeClr val="tx1"/>
                </a:solidFill>
                <a:latin typeface="+mn-lt"/>
              </a:rPr>
              <a:t>Search on ‘</a:t>
            </a:r>
            <a:r>
              <a:rPr lang="en-GB" altLang="en-US" sz="2800" dirty="0">
                <a:solidFill>
                  <a:srgbClr val="0000FF"/>
                </a:solidFill>
                <a:latin typeface="+mn-lt"/>
              </a:rPr>
              <a:t>Computer Architecture and Techno CMPU1006</a:t>
            </a:r>
            <a:r>
              <a:rPr lang="en-GB" altLang="en-US" sz="2800" dirty="0">
                <a:solidFill>
                  <a:schemeClr val="tx1"/>
                </a:solidFill>
                <a:latin typeface="+mn-lt"/>
              </a:rPr>
              <a:t>’</a:t>
            </a:r>
          </a:p>
          <a:p>
            <a:pPr marL="457200" lvl="1" indent="0">
              <a:lnSpc>
                <a:spcPct val="100000"/>
              </a:lnSpc>
              <a:spcBef>
                <a:spcPts val="0"/>
              </a:spcBef>
              <a:buNone/>
            </a:pPr>
            <a:r>
              <a:rPr lang="en-GB" altLang="en-US" sz="2800" dirty="0">
                <a:solidFill>
                  <a:schemeClr val="tx1"/>
                </a:solidFill>
                <a:latin typeface="+mn-lt"/>
              </a:rPr>
              <a:t>- you will need to choose the one that mentions ONE of your courses’ Year; ‘</a:t>
            </a:r>
            <a:r>
              <a:rPr lang="en-GB" altLang="en-US" sz="2800" dirty="0">
                <a:solidFill>
                  <a:srgbClr val="0000FF"/>
                </a:solidFill>
                <a:latin typeface="+mn-lt"/>
              </a:rPr>
              <a:t>TU856-1</a:t>
            </a:r>
            <a:r>
              <a:rPr lang="en-GB" altLang="en-US" sz="2800" dirty="0">
                <a:solidFill>
                  <a:schemeClr val="tx1"/>
                </a:solidFill>
                <a:latin typeface="+mn-lt"/>
              </a:rPr>
              <a:t>’</a:t>
            </a:r>
            <a:endParaRPr lang="en-IE" sz="2800" dirty="0">
              <a:solidFill>
                <a:schemeClr val="tx1"/>
              </a:solidFill>
              <a:latin typeface="+mn-lt"/>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510483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F93DB8-023B-762A-7B19-78C0738DC52F}"/>
              </a:ext>
            </a:extLst>
          </p:cNvPr>
          <p:cNvPicPr>
            <a:picLocks noChangeAspect="1"/>
          </p:cNvPicPr>
          <p:nvPr/>
        </p:nvPicPr>
        <p:blipFill>
          <a:blip r:embed="rId2"/>
          <a:stretch>
            <a:fillRect/>
          </a:stretch>
        </p:blipFill>
        <p:spPr>
          <a:xfrm>
            <a:off x="710951" y="785007"/>
            <a:ext cx="10770098" cy="5571343"/>
          </a:xfrm>
          <a:prstGeom prst="rect">
            <a:avLst/>
          </a:prstGeom>
        </p:spPr>
      </p:pic>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419980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Teaching Methods</a:t>
            </a:r>
            <a:endParaRPr lang="en-IE" dirty="0"/>
          </a:p>
        </p:txBody>
      </p:sp>
      <p:sp>
        <p:nvSpPr>
          <p:cNvPr id="3" name="Content Placeholder 2"/>
          <p:cNvSpPr>
            <a:spLocks noGrp="1"/>
          </p:cNvSpPr>
          <p:nvPr>
            <p:ph idx="1"/>
          </p:nvPr>
        </p:nvSpPr>
        <p:spPr>
          <a:xfrm>
            <a:off x="696000" y="1825624"/>
            <a:ext cx="10800000" cy="4530725"/>
          </a:xfrm>
        </p:spPr>
        <p:txBody>
          <a:bodyPr>
            <a:normAutofit fontScale="92500" lnSpcReduction="20000"/>
          </a:bodyPr>
          <a:lstStyle/>
          <a:p>
            <a:pPr marL="0" indent="0">
              <a:buNone/>
            </a:pPr>
            <a:r>
              <a:rPr lang="en-US" b="1" dirty="0"/>
              <a:t>Lectures </a:t>
            </a:r>
            <a:r>
              <a:rPr lang="en-US" dirty="0"/>
              <a:t>(Art Sloan)</a:t>
            </a:r>
            <a:r>
              <a:rPr lang="en-GB" dirty="0"/>
              <a:t>    </a:t>
            </a:r>
            <a:r>
              <a:rPr lang="en-US" b="1" dirty="0"/>
              <a:t>Labs </a:t>
            </a:r>
            <a:r>
              <a:rPr lang="en-GB" dirty="0"/>
              <a:t>Groups A – E	</a:t>
            </a:r>
            <a:r>
              <a:rPr lang="en-US" b="1" dirty="0"/>
              <a:t> Tutorials </a:t>
            </a:r>
            <a:r>
              <a:rPr lang="en-US" dirty="0"/>
              <a:t>(Art Sloan)</a:t>
            </a:r>
            <a:r>
              <a:rPr lang="en-GB" dirty="0"/>
              <a:t> </a:t>
            </a:r>
          </a:p>
          <a:p>
            <a:pPr marL="0" indent="0">
              <a:buNone/>
            </a:pPr>
            <a:r>
              <a:rPr lang="en-GB" dirty="0"/>
              <a:t>The timetable may change but…</a:t>
            </a:r>
            <a:endParaRPr lang="en-US" dirty="0"/>
          </a:p>
          <a:p>
            <a:pPr>
              <a:lnSpc>
                <a:spcPct val="90000"/>
              </a:lnSpc>
              <a:defRPr/>
            </a:pPr>
            <a:r>
              <a:rPr lang="en-GB" altLang="en-US" b="1" dirty="0">
                <a:solidFill>
                  <a:srgbClr val="0000FF"/>
                </a:solidFill>
              </a:rPr>
              <a:t>Labs</a:t>
            </a:r>
            <a:r>
              <a:rPr lang="en-GB" dirty="0"/>
              <a:t>: Mondays, 2.00 – 3.00pm: </a:t>
            </a:r>
          </a:p>
          <a:p>
            <a:pPr marL="457200" lvl="1" indent="0">
              <a:lnSpc>
                <a:spcPct val="90000"/>
              </a:lnSpc>
              <a:buNone/>
              <a:defRPr/>
            </a:pPr>
            <a:r>
              <a:rPr lang="en-GB" dirty="0"/>
              <a:t>	Group A with me, Art, in lab </a:t>
            </a:r>
            <a:r>
              <a:rPr lang="en-GB" dirty="0">
                <a:solidFill>
                  <a:srgbClr val="0000FF"/>
                </a:solidFill>
              </a:rPr>
              <a:t>CQ 237</a:t>
            </a:r>
            <a:endParaRPr lang="en-GB" dirty="0"/>
          </a:p>
          <a:p>
            <a:pPr marL="457200" lvl="1" indent="0">
              <a:lnSpc>
                <a:spcPct val="90000"/>
              </a:lnSpc>
              <a:buNone/>
              <a:defRPr/>
            </a:pPr>
            <a:r>
              <a:rPr lang="en-GB" dirty="0"/>
              <a:t>	Group B with </a:t>
            </a:r>
            <a:r>
              <a:rPr lang="en-IE" dirty="0" err="1"/>
              <a:t>Prasanjit</a:t>
            </a:r>
            <a:r>
              <a:rPr lang="en-IE" dirty="0"/>
              <a:t> Dey</a:t>
            </a:r>
            <a:r>
              <a:rPr lang="en-GB" dirty="0"/>
              <a:t> in lab </a:t>
            </a:r>
            <a:r>
              <a:rPr lang="en-GB" dirty="0">
                <a:solidFill>
                  <a:srgbClr val="0000FF"/>
                </a:solidFill>
              </a:rPr>
              <a:t>CQ 236</a:t>
            </a:r>
            <a:endParaRPr lang="en-GB" dirty="0"/>
          </a:p>
          <a:p>
            <a:pPr marL="457200" lvl="1" indent="0">
              <a:lnSpc>
                <a:spcPct val="90000"/>
              </a:lnSpc>
              <a:buNone/>
              <a:defRPr/>
            </a:pPr>
            <a:r>
              <a:rPr lang="en-GB" dirty="0"/>
              <a:t>	Group C with Thomas Lee in lab </a:t>
            </a:r>
            <a:r>
              <a:rPr lang="en-GB" dirty="0">
                <a:solidFill>
                  <a:srgbClr val="0000FF"/>
                </a:solidFill>
              </a:rPr>
              <a:t>CQ 240</a:t>
            </a:r>
            <a:endParaRPr lang="en-GB" dirty="0"/>
          </a:p>
          <a:p>
            <a:pPr marL="457200" lvl="1" indent="0">
              <a:lnSpc>
                <a:spcPct val="90000"/>
              </a:lnSpc>
              <a:buNone/>
              <a:defRPr/>
            </a:pPr>
            <a:r>
              <a:rPr lang="en-GB" dirty="0"/>
              <a:t>	Group D with Paul Bourke in lab </a:t>
            </a:r>
            <a:r>
              <a:rPr lang="en-GB" dirty="0">
                <a:solidFill>
                  <a:srgbClr val="0000FF"/>
                </a:solidFill>
              </a:rPr>
              <a:t>CQ 233 </a:t>
            </a:r>
            <a:r>
              <a:rPr lang="en-GB" dirty="0"/>
              <a:t>and </a:t>
            </a:r>
          </a:p>
          <a:p>
            <a:pPr marL="457200" lvl="1" indent="0">
              <a:lnSpc>
                <a:spcPct val="90000"/>
              </a:lnSpc>
              <a:buNone/>
              <a:defRPr/>
            </a:pPr>
            <a:r>
              <a:rPr lang="en-GB" dirty="0"/>
              <a:t>	Group E with Jelena </a:t>
            </a:r>
            <a:r>
              <a:rPr lang="en-GB" dirty="0" err="1"/>
              <a:t>Vasic</a:t>
            </a:r>
            <a:r>
              <a:rPr lang="en-GB" dirty="0"/>
              <a:t> in lab </a:t>
            </a:r>
            <a:r>
              <a:rPr lang="en-GB" dirty="0">
                <a:solidFill>
                  <a:srgbClr val="0000FF"/>
                </a:solidFill>
              </a:rPr>
              <a:t>CQ 235</a:t>
            </a:r>
            <a:r>
              <a:rPr lang="en-GB" dirty="0"/>
              <a:t> </a:t>
            </a:r>
          </a:p>
          <a:p>
            <a:pPr marL="457200" lvl="1" indent="0">
              <a:lnSpc>
                <a:spcPct val="90000"/>
              </a:lnSpc>
              <a:buNone/>
              <a:defRPr/>
            </a:pPr>
            <a:r>
              <a:rPr lang="en-GB" dirty="0"/>
              <a:t>	</a:t>
            </a:r>
            <a:endParaRPr lang="en-GB" altLang="en-US" b="1" dirty="0">
              <a:solidFill>
                <a:srgbClr val="7030A0"/>
              </a:solidFill>
            </a:endParaRPr>
          </a:p>
          <a:p>
            <a:pPr>
              <a:lnSpc>
                <a:spcPct val="90000"/>
              </a:lnSpc>
              <a:defRPr/>
            </a:pPr>
            <a:r>
              <a:rPr lang="en-GB" altLang="en-US" b="1" dirty="0">
                <a:solidFill>
                  <a:srgbClr val="0000FF"/>
                </a:solidFill>
              </a:rPr>
              <a:t>Lectures</a:t>
            </a:r>
            <a:r>
              <a:rPr lang="en-GB" altLang="en-US" dirty="0">
                <a:solidFill>
                  <a:schemeClr val="tx1"/>
                </a:solidFill>
              </a:rPr>
              <a:t>:</a:t>
            </a:r>
            <a:r>
              <a:rPr lang="en-GB" dirty="0"/>
              <a:t> Mondays, 3.00 – 4.00pm, in </a:t>
            </a:r>
            <a:r>
              <a:rPr lang="en-GB" dirty="0">
                <a:solidFill>
                  <a:srgbClr val="0000FF"/>
                </a:solidFill>
              </a:rPr>
              <a:t>CQ LG 22 and</a:t>
            </a:r>
          </a:p>
          <a:p>
            <a:pPr marL="0" indent="0">
              <a:lnSpc>
                <a:spcPct val="90000"/>
              </a:lnSpc>
              <a:buNone/>
              <a:defRPr/>
            </a:pPr>
            <a:r>
              <a:rPr lang="en-GB" dirty="0">
                <a:solidFill>
                  <a:srgbClr val="0000FF"/>
                </a:solidFill>
              </a:rPr>
              <a:t>		</a:t>
            </a:r>
            <a:r>
              <a:rPr lang="en-GB" dirty="0"/>
              <a:t> 	     4.00 – 5.00pm, in </a:t>
            </a:r>
            <a:r>
              <a:rPr lang="en-GB" dirty="0">
                <a:solidFill>
                  <a:srgbClr val="0000FF"/>
                </a:solidFill>
              </a:rPr>
              <a:t>CQ 006 </a:t>
            </a:r>
            <a:endParaRPr lang="en-GB" dirty="0"/>
          </a:p>
          <a:p>
            <a:pPr>
              <a:lnSpc>
                <a:spcPct val="90000"/>
              </a:lnSpc>
              <a:defRPr/>
            </a:pPr>
            <a:r>
              <a:rPr lang="en-GB" b="1">
                <a:solidFill>
                  <a:srgbClr val="0000FF"/>
                </a:solidFill>
              </a:rPr>
              <a:t>Tutorial</a:t>
            </a:r>
            <a:r>
              <a:rPr lang="en-GB"/>
              <a:t>:  </a:t>
            </a:r>
            <a:r>
              <a:rPr lang="en-GB" dirty="0"/>
              <a:t>Thursdays, 4.00 – 5.00pm in </a:t>
            </a:r>
            <a:r>
              <a:rPr lang="en-GB" dirty="0">
                <a:solidFill>
                  <a:srgbClr val="0000FF"/>
                </a:solidFill>
              </a:rPr>
              <a:t>CQ LG 22</a:t>
            </a:r>
            <a:r>
              <a:rPr lang="en-GB" altLang="en-US" dirty="0"/>
              <a: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spTree>
    <p:extLst>
      <p:ext uri="{BB962C8B-B14F-4D97-AF65-F5344CB8AC3E}">
        <p14:creationId xmlns:p14="http://schemas.microsoft.com/office/powerpoint/2010/main" val="1874939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Teaching Methods (2)</a:t>
            </a:r>
          </a:p>
        </p:txBody>
      </p:sp>
      <p:sp>
        <p:nvSpPr>
          <p:cNvPr id="3" name="Content Placeholder 2"/>
          <p:cNvSpPr>
            <a:spLocks noGrp="1"/>
          </p:cNvSpPr>
          <p:nvPr>
            <p:ph idx="1"/>
          </p:nvPr>
        </p:nvSpPr>
        <p:spPr>
          <a:xfrm>
            <a:off x="696000" y="1825624"/>
            <a:ext cx="10800000" cy="4530725"/>
          </a:xfrm>
        </p:spPr>
        <p:txBody>
          <a:bodyPr>
            <a:noAutofit/>
          </a:bodyPr>
          <a:lstStyle/>
          <a:p>
            <a:pPr indent="0">
              <a:spcBef>
                <a:spcPts val="0"/>
              </a:spcBef>
              <a:buNone/>
            </a:pPr>
            <a:r>
              <a:rPr lang="en-US" dirty="0"/>
              <a:t>Each week the PowerPoint presentation file (.</a:t>
            </a:r>
            <a:r>
              <a:rPr lang="en-US" dirty="0" err="1"/>
              <a:t>pptx</a:t>
            </a:r>
            <a:r>
              <a:rPr lang="en-US" dirty="0"/>
              <a:t>) for lectures will be activated as </a:t>
            </a:r>
            <a:r>
              <a:rPr lang="en-US" b="1" dirty="0"/>
              <a:t>a link</a:t>
            </a:r>
            <a:r>
              <a:rPr lang="en-US" dirty="0"/>
              <a:t> on the </a:t>
            </a:r>
            <a:r>
              <a:rPr lang="en-US" dirty="0" err="1"/>
              <a:t>Brightspace</a:t>
            </a:r>
            <a:r>
              <a:rPr lang="en-US" dirty="0"/>
              <a:t> portal, in the Content area. </a:t>
            </a:r>
          </a:p>
          <a:p>
            <a:pPr indent="0">
              <a:spcBef>
                <a:spcPts val="0"/>
              </a:spcBef>
              <a:buNone/>
            </a:pPr>
            <a:endParaRPr lang="en-US" dirty="0"/>
          </a:p>
          <a:p>
            <a:pPr indent="0">
              <a:spcBef>
                <a:spcPts val="0"/>
              </a:spcBef>
              <a:buNone/>
            </a:pPr>
            <a:r>
              <a:rPr lang="en-US" dirty="0"/>
              <a:t>Lab instructions file, as a link, and the tutorial presentation file will also be in this area. Labs have their own page in Content.</a:t>
            </a:r>
          </a:p>
          <a:p>
            <a:pPr indent="0">
              <a:spcBef>
                <a:spcPts val="0"/>
              </a:spcBef>
              <a:buNone/>
            </a:pPr>
            <a:endParaRPr lang="en-US" sz="700" dirty="0"/>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spTree>
    <p:extLst>
      <p:ext uri="{BB962C8B-B14F-4D97-AF65-F5344CB8AC3E}">
        <p14:creationId xmlns:p14="http://schemas.microsoft.com/office/powerpoint/2010/main" val="128466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Assessment Methods</a:t>
            </a:r>
          </a:p>
        </p:txBody>
      </p:sp>
      <p:sp>
        <p:nvSpPr>
          <p:cNvPr id="3" name="Content Placeholder 2"/>
          <p:cNvSpPr>
            <a:spLocks noGrp="1"/>
          </p:cNvSpPr>
          <p:nvPr>
            <p:ph idx="1"/>
          </p:nvPr>
        </p:nvSpPr>
        <p:spPr>
          <a:xfrm>
            <a:off x="696000" y="1825624"/>
            <a:ext cx="10800000" cy="4530725"/>
          </a:xfrm>
        </p:spPr>
        <p:txBody>
          <a:bodyPr>
            <a:normAutofit/>
          </a:bodyPr>
          <a:lstStyle/>
          <a:p>
            <a:r>
              <a:rPr lang="en-US" sz="2600" dirty="0"/>
              <a:t>Case study assignment in Semester   </a:t>
            </a:r>
            <a:r>
              <a:rPr lang="en-US" sz="2600" dirty="0">
                <a:solidFill>
                  <a:srgbClr val="0000FF"/>
                </a:solidFill>
              </a:rPr>
              <a:t>40%</a:t>
            </a:r>
          </a:p>
          <a:p>
            <a:r>
              <a:rPr lang="en-US" sz="2600" dirty="0"/>
              <a:t>(Two online </a:t>
            </a:r>
            <a:r>
              <a:rPr lang="en-US" sz="2600" dirty="0">
                <a:solidFill>
                  <a:srgbClr val="0000FF"/>
                </a:solidFill>
              </a:rPr>
              <a:t>quizzes,</a:t>
            </a:r>
            <a:r>
              <a:rPr lang="en-US" sz="2600" dirty="0"/>
              <a:t> in lab time, during </a:t>
            </a:r>
            <a:r>
              <a:rPr lang="en-US" sz="2600" dirty="0">
                <a:solidFill>
                  <a:srgbClr val="0000FF"/>
                </a:solidFill>
              </a:rPr>
              <a:t>Week 6 and Week 11 </a:t>
            </a:r>
            <a:r>
              <a:rPr lang="en-US" sz="1800" dirty="0">
                <a:solidFill>
                  <a:schemeClr val="tx1"/>
                </a:solidFill>
              </a:rPr>
              <a:t>(this may be subject to change)</a:t>
            </a:r>
            <a:r>
              <a:rPr lang="en-US" sz="2600" dirty="0">
                <a:solidFill>
                  <a:schemeClr val="tx1"/>
                </a:solidFill>
              </a:rPr>
              <a:t>)</a:t>
            </a:r>
          </a:p>
          <a:p>
            <a:pPr marL="0" indent="0">
              <a:buNone/>
            </a:pPr>
            <a:endParaRPr lang="en-US" sz="700" dirty="0"/>
          </a:p>
          <a:p>
            <a:r>
              <a:rPr lang="en-US" sz="2600" dirty="0"/>
              <a:t>Written examination    		      </a:t>
            </a:r>
            <a:r>
              <a:rPr lang="en-US" sz="2600" dirty="0">
                <a:solidFill>
                  <a:srgbClr val="0000FF"/>
                </a:solidFill>
              </a:rPr>
              <a:t>60%</a:t>
            </a:r>
          </a:p>
          <a:p>
            <a:r>
              <a:rPr lang="en-US" sz="2600" dirty="0"/>
              <a:t>Usually taken in May of the calendar year.</a:t>
            </a:r>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12460802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16DBC-F223-44FE-92BD-4C9EDFF6E0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769302-9E8B-4887-ACDD-59E18241A86D}">
  <ds:schemaRefs>
    <ds:schemaRef ds:uri="http://www.w3.org/XML/1998/namespace"/>
    <ds:schemaRef ds:uri="http://schemas.microsoft.com/office/2006/documentManagement/types"/>
    <ds:schemaRef ds:uri="8713c86b-11c3-4892-8b22-8e1103c1c89f"/>
    <ds:schemaRef ds:uri="http://purl.org/dc/elements/1.1/"/>
    <ds:schemaRef ds:uri="http://purl.org/dc/dcmitype/"/>
    <ds:schemaRef ds:uri="http://schemas.microsoft.com/office/infopath/2007/PartnerControls"/>
    <ds:schemaRef ds:uri="http://schemas.openxmlformats.org/package/2006/metadata/core-properties"/>
    <ds:schemaRef ds:uri="186a8af6-524e-48fb-a2b5-8db5625d742b"/>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79F347F-756A-47B7-8BEA-8957AF0E6F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2830</TotalTime>
  <Words>2023</Words>
  <Application>Microsoft Office PowerPoint</Application>
  <PresentationFormat>Widescreen</PresentationFormat>
  <Paragraphs>263</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Tahoma</vt:lpstr>
      <vt:lpstr>Verdana</vt:lpstr>
      <vt:lpstr>Wingdings</vt:lpstr>
      <vt:lpstr>Office Theme</vt:lpstr>
      <vt:lpstr>TU856-1 &amp; TU858-1 Computer Architecture and Technology Module Code: CMPU 1006</vt:lpstr>
      <vt:lpstr>Presentation Outline</vt:lpstr>
      <vt:lpstr>Presentation Content</vt:lpstr>
      <vt:lpstr>Lecturer and Website Details</vt:lpstr>
      <vt:lpstr>Enrolling in Brightspace</vt:lpstr>
      <vt:lpstr>PowerPoint Presentation</vt:lpstr>
      <vt:lpstr>Teaching Methods</vt:lpstr>
      <vt:lpstr>Teaching Methods (2)</vt:lpstr>
      <vt:lpstr>Assessment Methods</vt:lpstr>
      <vt:lpstr>Module Description:</vt:lpstr>
      <vt:lpstr>Module Aims:</vt:lpstr>
      <vt:lpstr>Module Objectives:</vt:lpstr>
      <vt:lpstr>General Subject Matter:</vt:lpstr>
      <vt:lpstr>Syllabus:</vt:lpstr>
      <vt:lpstr>Syllabus (2):</vt:lpstr>
      <vt:lpstr>Syllabus (3):</vt:lpstr>
      <vt:lpstr>Syllabus (4):</vt:lpstr>
      <vt:lpstr>Proposed Lecture Headings (1 of 2)</vt:lpstr>
      <vt:lpstr>Proposed Lecture Headings (2 of 2)</vt:lpstr>
      <vt:lpstr>Computer Labs</vt:lpstr>
      <vt:lpstr>Revision</vt:lpstr>
      <vt:lpstr>Semester Time Available</vt:lpstr>
      <vt:lpstr>Reading List</vt:lpstr>
      <vt:lpstr>Background Reading List</vt:lpstr>
      <vt:lpstr>PowerPoint Presentation</vt:lpstr>
      <vt:lpstr>PowerPoint Presentation</vt:lpstr>
      <vt:lpstr>PowerPoint Presentation</vt:lpstr>
      <vt:lpstr>End of Introduction</vt:lpstr>
      <vt:lpstr>Where to Next?</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Arthur Sloan</cp:lastModifiedBy>
  <cp:revision>207</cp:revision>
  <cp:lastPrinted>2020-02-09T13:51:21Z</cp:lastPrinted>
  <dcterms:created xsi:type="dcterms:W3CDTF">2019-01-25T10:17:10Z</dcterms:created>
  <dcterms:modified xsi:type="dcterms:W3CDTF">2025-01-23T15:10:11Z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