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handoutMasterIdLst>
    <p:handoutMasterId r:id="rId58"/>
  </p:handoutMasterIdLst>
  <p:sldIdLst>
    <p:sldId id="449" r:id="rId5"/>
    <p:sldId id="264" r:id="rId6"/>
    <p:sldId id="340" r:id="rId7"/>
    <p:sldId id="431" r:id="rId8"/>
    <p:sldId id="396" r:id="rId9"/>
    <p:sldId id="397" r:id="rId10"/>
    <p:sldId id="398" r:id="rId11"/>
    <p:sldId id="399" r:id="rId12"/>
    <p:sldId id="400" r:id="rId13"/>
    <p:sldId id="401" r:id="rId14"/>
    <p:sldId id="402" r:id="rId15"/>
    <p:sldId id="403" r:id="rId16"/>
    <p:sldId id="404" r:id="rId17"/>
    <p:sldId id="432"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18" r:id="rId31"/>
    <p:sldId id="419" r:id="rId32"/>
    <p:sldId id="420" r:id="rId33"/>
    <p:sldId id="421" r:id="rId34"/>
    <p:sldId id="422" r:id="rId35"/>
    <p:sldId id="423" r:id="rId36"/>
    <p:sldId id="424" r:id="rId37"/>
    <p:sldId id="425" r:id="rId38"/>
    <p:sldId id="426" r:id="rId39"/>
    <p:sldId id="427" r:id="rId40"/>
    <p:sldId id="428" r:id="rId41"/>
    <p:sldId id="429" r:id="rId42"/>
    <p:sldId id="430" r:id="rId43"/>
    <p:sldId id="434" r:id="rId44"/>
    <p:sldId id="433" r:id="rId45"/>
    <p:sldId id="444" r:id="rId46"/>
    <p:sldId id="445" r:id="rId47"/>
    <p:sldId id="446" r:id="rId48"/>
    <p:sldId id="447" r:id="rId49"/>
    <p:sldId id="437" r:id="rId50"/>
    <p:sldId id="438" r:id="rId51"/>
    <p:sldId id="440" r:id="rId52"/>
    <p:sldId id="448" r:id="rId53"/>
    <p:sldId id="339" r:id="rId54"/>
    <p:sldId id="323" r:id="rId55"/>
    <p:sldId id="324" r:id="rId56"/>
  </p:sldIdLst>
  <p:sldSz cx="12192000" cy="6858000"/>
  <p:notesSz cx="7077075" cy="9363075"/>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Slide" id="{02DBC34F-0A5F-4C64-AA58-113DB035FFDC}">
          <p14:sldIdLst>
            <p14:sldId id="449"/>
          </p14:sldIdLst>
        </p14:section>
        <p14:section name="Lecture Outline" id="{C7D05717-F6A5-4C31-B9C1-B194A9F7D6AB}">
          <p14:sldIdLst>
            <p14:sldId id="264"/>
          </p14:sldIdLst>
        </p14:section>
        <p14:section name="Lecture Content" id="{6D447382-37D7-4F4E-8CBA-81132B2B1E41}">
          <p14:sldIdLst>
            <p14:sldId id="340"/>
            <p14:sldId id="431"/>
            <p14:sldId id="396"/>
            <p14:sldId id="397"/>
            <p14:sldId id="398"/>
            <p14:sldId id="399"/>
            <p14:sldId id="400"/>
            <p14:sldId id="401"/>
            <p14:sldId id="402"/>
            <p14:sldId id="403"/>
            <p14:sldId id="404"/>
            <p14:sldId id="432"/>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4"/>
            <p14:sldId id="433"/>
            <p14:sldId id="444"/>
            <p14:sldId id="445"/>
            <p14:sldId id="446"/>
            <p14:sldId id="447"/>
            <p14:sldId id="437"/>
            <p14:sldId id="438"/>
            <p14:sldId id="440"/>
            <p14:sldId id="448"/>
          </p14:sldIdLst>
        </p14:section>
        <p14:section name="Lecture Summary" id="{4C5B0C29-16EC-44C9-B6D9-0E8295A816BB}">
          <p14:sldIdLst>
            <p14:sldId id="339"/>
            <p14:sldId id="323"/>
            <p14:sldId id="32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660066"/>
    <a:srgbClr val="FFFBEB"/>
    <a:srgbClr val="FFE7FF"/>
    <a:srgbClr val="EDDD6E"/>
    <a:srgbClr val="FFFDFA"/>
    <a:srgbClr val="FDFCFB"/>
    <a:srgbClr val="FFFAFA"/>
    <a:srgbClr val="FFF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94660"/>
  </p:normalViewPr>
  <p:slideViewPr>
    <p:cSldViewPr snapToGrid="0">
      <p:cViewPr varScale="1">
        <p:scale>
          <a:sx n="70" d="100"/>
          <a:sy n="70" d="100"/>
        </p:scale>
        <p:origin x="412" y="5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41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1BEDD7E4-D9DD-457A-80DD-16B6A5581131}" type="datetimeFigureOut">
              <a:rPr lang="en-IE" smtClean="0"/>
              <a:t>13/02/2025</a:t>
            </a:fld>
            <a:endParaRPr lang="en-IE"/>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452E9043-510A-4DE6-A29E-89BB75A7E928}" type="slidenum">
              <a:rPr lang="en-IE" smtClean="0"/>
              <a:t>‹#›</a:t>
            </a:fld>
            <a:endParaRPr lang="en-IE"/>
          </a:p>
        </p:txBody>
      </p:sp>
    </p:spTree>
    <p:extLst>
      <p:ext uri="{BB962C8B-B14F-4D97-AF65-F5344CB8AC3E}">
        <p14:creationId xmlns:p14="http://schemas.microsoft.com/office/powerpoint/2010/main" val="76692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6D13DA9F-1A75-4C30-A0E3-64F41EA7D402}" type="datetimeFigureOut">
              <a:rPr lang="en-IE" smtClean="0"/>
              <a:t>13/02/2025</a:t>
            </a:fld>
            <a:endParaRPr lang="en-IE"/>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IE"/>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F6EE4786-A1E9-4BB1-97EC-A697D94E6C67}" type="slidenum">
              <a:rPr lang="en-IE" smtClean="0"/>
              <a:t>‹#›</a:t>
            </a:fld>
            <a:endParaRPr lang="en-IE"/>
          </a:p>
        </p:txBody>
      </p:sp>
    </p:spTree>
    <p:extLst>
      <p:ext uri="{BB962C8B-B14F-4D97-AF65-F5344CB8AC3E}">
        <p14:creationId xmlns:p14="http://schemas.microsoft.com/office/powerpoint/2010/main" val="333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D6E9F3-2CE6-4A8F-A7A2-24A1EDAED042}" type="slidenum">
              <a:rPr lang="en-US" altLang="en-US" smtClean="0"/>
              <a:pPr/>
              <a:t>14</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699027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02917"/>
            <a:ext cx="9144000" cy="1743964"/>
          </a:xfrm>
        </p:spPr>
        <p:txBody>
          <a:bodyPr anchor="b">
            <a:normAutofit/>
          </a:bodyPr>
          <a:lstStyle>
            <a:lvl1pPr algn="ctr">
              <a:defRPr sz="5400">
                <a:latin typeface="Verdana" panose="020B0604030504040204" pitchFamily="34" charset="0"/>
                <a:ea typeface="Verdana" panose="020B0604030504040204" pitchFamily="34" charset="0"/>
              </a:defRPr>
            </a:lvl1pPr>
          </a:lstStyle>
          <a:p>
            <a:r>
              <a:rPr lang="en-US" dirty="0"/>
              <a:t>Click to edit Master title style</a:t>
            </a:r>
            <a:endParaRPr lang="en-IE" dirty="0"/>
          </a:p>
        </p:txBody>
      </p:sp>
      <p:sp>
        <p:nvSpPr>
          <p:cNvPr id="3" name="Subtitle 2"/>
          <p:cNvSpPr>
            <a:spLocks noGrp="1"/>
          </p:cNvSpPr>
          <p:nvPr>
            <p:ph type="subTitle" idx="1"/>
          </p:nvPr>
        </p:nvSpPr>
        <p:spPr>
          <a:xfrm>
            <a:off x="1524000" y="4272598"/>
            <a:ext cx="9144000" cy="1655762"/>
          </a:xfrm>
        </p:spPr>
        <p:txBody>
          <a:bodyPr/>
          <a:lstStyle>
            <a:lvl1pPr marL="0" indent="0" algn="ctr">
              <a:lnSpc>
                <a:spcPct val="150000"/>
              </a:lnSpc>
              <a:spcBef>
                <a:spcPts val="600"/>
              </a:spcBef>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E" dirty="0"/>
          </a:p>
        </p:txBody>
      </p:sp>
      <p:sp>
        <p:nvSpPr>
          <p:cNvPr id="4" name="Date Placeholder 3"/>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FC360E93-F76D-4BFB-AD2D-F1D9EA9D9317}" type="datetime1">
              <a:rPr lang="en-IE" smtClean="0"/>
              <a:t>13/02/2025</a:t>
            </a:fld>
            <a:endParaRPr lang="en-IE"/>
          </a:p>
        </p:txBody>
      </p:sp>
      <p:sp>
        <p:nvSpPr>
          <p:cNvPr id="5" name="Footer Placeholder 4"/>
          <p:cNvSpPr>
            <a:spLocks noGrp="1"/>
          </p:cNvSpPr>
          <p:nvPr>
            <p:ph type="ftr" sz="quarter" idx="11"/>
          </p:nvPr>
        </p:nvSpPr>
        <p:spPr/>
        <p:txBody>
          <a:bodyPr/>
          <a:lstStyle>
            <a:lvl1pPr>
              <a:defRPr>
                <a:latin typeface="Verdana" panose="020B0604030504040204" pitchFamily="34" charset="0"/>
                <a:ea typeface="Verdana" panose="020B0604030504040204" pitchFamily="34" charset="0"/>
              </a:defRPr>
            </a:lvl1pPr>
          </a:lstStyle>
          <a:p>
            <a:endParaRPr lang="en-IE" dirty="0"/>
          </a:p>
        </p:txBody>
      </p:sp>
      <p:sp>
        <p:nvSpPr>
          <p:cNvPr id="6" name="Slide Number Placeholder 5"/>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5247" y="-570"/>
            <a:ext cx="3960000" cy="24951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91383" y="1248507"/>
            <a:ext cx="2800741" cy="697523"/>
          </a:xfrm>
          <a:prstGeom prst="rect">
            <a:avLst/>
          </a:prstGeom>
        </p:spPr>
      </p:pic>
    </p:spTree>
    <p:extLst>
      <p:ext uri="{BB962C8B-B14F-4D97-AF65-F5344CB8AC3E}">
        <p14:creationId xmlns:p14="http://schemas.microsoft.com/office/powerpoint/2010/main" val="333823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Content Placeholder 2"/>
          <p:cNvSpPr>
            <a:spLocks noGrp="1"/>
          </p:cNvSpPr>
          <p:nvPr>
            <p:ph idx="1"/>
          </p:nvPr>
        </p:nvSpPr>
        <p:spPr>
          <a:xfrm>
            <a:off x="696000" y="1825625"/>
            <a:ext cx="10800000" cy="4351338"/>
          </a:xfrm>
        </p:spPr>
        <p:txBody>
          <a:bodyPr>
            <a:normAutofit/>
          </a:bodyPr>
          <a:lstStyle>
            <a:lvl1pPr>
              <a:lnSpc>
                <a:spcPct val="150000"/>
              </a:lnSpc>
              <a:spcBef>
                <a:spcPts val="600"/>
              </a:spcBef>
              <a:defRPr sz="2400"/>
            </a:lvl1pPr>
            <a:lvl2pPr>
              <a:lnSpc>
                <a:spcPct val="150000"/>
              </a:lnSpc>
              <a:spcBef>
                <a:spcPts val="600"/>
              </a:spcBef>
              <a:defRPr sz="2400"/>
            </a:lvl2pPr>
          </a:lstStyle>
          <a:p>
            <a:pPr lvl="0"/>
            <a:r>
              <a:rPr lang="en-US" dirty="0"/>
              <a:t>Edit Master text styles</a:t>
            </a:r>
          </a:p>
          <a:p>
            <a:pPr lvl="1"/>
            <a:r>
              <a:rPr lang="en-US" dirty="0"/>
              <a:t>Second level</a:t>
            </a:r>
          </a:p>
        </p:txBody>
      </p:sp>
      <p:sp>
        <p:nvSpPr>
          <p:cNvPr id="4" name="Date Placeholder 3"/>
          <p:cNvSpPr>
            <a:spLocks noGrp="1"/>
          </p:cNvSpPr>
          <p:nvPr>
            <p:ph type="dt" sz="half" idx="10"/>
          </p:nvPr>
        </p:nvSpPr>
        <p:spPr/>
        <p:txBody>
          <a:bodyPr/>
          <a:lstStyle/>
          <a:p>
            <a:fld id="{3990B7A9-B68C-4C3E-8CF5-A7B8A292ACFC}" type="datetime1">
              <a:rPr lang="en-IE" smtClean="0"/>
              <a:t>13/02/2025</a:t>
            </a:fld>
            <a:endParaRPr lang="en-IE"/>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dirty="0"/>
          </a:p>
        </p:txBody>
      </p:sp>
    </p:spTree>
    <p:extLst>
      <p:ext uri="{BB962C8B-B14F-4D97-AF65-F5344CB8AC3E}">
        <p14:creationId xmlns:p14="http://schemas.microsoft.com/office/powerpoint/2010/main" val="228490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EA5C6EE-CABD-4D94-BD19-15B41D826445}" type="datetime1">
              <a:rPr lang="en-IE" smtClean="0"/>
              <a:t>13/02/2025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366621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E" dirty="0"/>
          </a:p>
        </p:txBody>
      </p:sp>
      <p:sp>
        <p:nvSpPr>
          <p:cNvPr id="3" name="Content Placeholder 2"/>
          <p:cNvSpPr>
            <a:spLocks noGrp="1"/>
          </p:cNvSpPr>
          <p:nvPr>
            <p:ph sz="half" idx="1"/>
          </p:nvPr>
        </p:nvSpPr>
        <p:spPr>
          <a:xfrm>
            <a:off x="838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4" name="Content Placeholder 3"/>
          <p:cNvSpPr>
            <a:spLocks noGrp="1"/>
          </p:cNvSpPr>
          <p:nvPr>
            <p:ph sz="half" idx="2"/>
          </p:nvPr>
        </p:nvSpPr>
        <p:spPr>
          <a:xfrm>
            <a:off x="6172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5" name="Date Placeholder 4"/>
          <p:cNvSpPr>
            <a:spLocks noGrp="1"/>
          </p:cNvSpPr>
          <p:nvPr>
            <p:ph type="dt" sz="half" idx="10"/>
          </p:nvPr>
        </p:nvSpPr>
        <p:spPr/>
        <p:txBody>
          <a:bodyPr/>
          <a:lstStyle/>
          <a:p>
            <a:fld id="{F3B5E9EA-F2BE-4720-A7C1-919FC335C74F}" type="datetime1">
              <a:rPr lang="en-IE" smtClean="0"/>
              <a:t>13/02/2025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167180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Date Placeholder 2"/>
          <p:cNvSpPr>
            <a:spLocks noGrp="1"/>
          </p:cNvSpPr>
          <p:nvPr>
            <p:ph type="dt" sz="half" idx="10"/>
          </p:nvPr>
        </p:nvSpPr>
        <p:spPr/>
        <p:txBody>
          <a:bodyPr/>
          <a:lstStyle/>
          <a:p>
            <a:fld id="{54BC8BE2-8465-4EC8-AF8F-1D3F0EDE7E66}" type="datetime1">
              <a:rPr lang="en-IE" smtClean="0"/>
              <a:t>13/02/2025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215789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0BDD8-0C91-45A3-A214-8D205AF259B6}" type="datetime1">
              <a:rPr lang="en-IE" smtClean="0"/>
              <a:t>13/02/2025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75880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Content Placeholder 2"/>
          <p:cNvSpPr>
            <a:spLocks noGrp="1"/>
          </p:cNvSpPr>
          <p:nvPr>
            <p:ph idx="1"/>
          </p:nvPr>
        </p:nvSpPr>
        <p:spPr>
          <a:xfrm>
            <a:off x="5183188" y="987425"/>
            <a:ext cx="6172200" cy="4873625"/>
          </a:xfrm>
        </p:spPr>
        <p:txBody>
          <a:bodyPr/>
          <a:lstStyle>
            <a:lvl1pPr>
              <a:lnSpc>
                <a:spcPct val="150000"/>
              </a:lnSpc>
              <a:spcBef>
                <a:spcPts val="600"/>
              </a:spcBef>
              <a:defRPr sz="3200">
                <a:latin typeface="Verdana" panose="020B0604030504040204" pitchFamily="34" charset="0"/>
                <a:ea typeface="Verdana" panose="020B0604030504040204" pitchFamily="34" charset="0"/>
              </a:defRPr>
            </a:lvl1pPr>
            <a:lvl2pPr>
              <a:lnSpc>
                <a:spcPct val="150000"/>
              </a:lnSpc>
              <a:spcBef>
                <a:spcPts val="600"/>
              </a:spcBef>
              <a:defRPr sz="2800">
                <a:latin typeface="Verdana" panose="020B0604030504040204" pitchFamily="34" charset="0"/>
                <a:ea typeface="Verdana" panose="020B0604030504040204" pitchFamily="34" charset="0"/>
              </a:defRPr>
            </a:lvl2pPr>
            <a:lvl3pPr>
              <a:lnSpc>
                <a:spcPct val="150000"/>
              </a:lnSpc>
              <a:spcBef>
                <a:spcPts val="600"/>
              </a:spcBef>
              <a:defRPr sz="2400">
                <a:latin typeface="Verdana" panose="020B0604030504040204" pitchFamily="34" charset="0"/>
                <a:ea typeface="Verdana" panose="020B0604030504040204" pitchFamily="34" charset="0"/>
              </a:defRPr>
            </a:lvl3pPr>
            <a:lvl4pPr>
              <a:lnSpc>
                <a:spcPct val="150000"/>
              </a:lnSpc>
              <a:spcBef>
                <a:spcPts val="600"/>
              </a:spcBef>
              <a:defRPr sz="2400">
                <a:latin typeface="Verdana" panose="020B0604030504040204" pitchFamily="34" charset="0"/>
                <a:ea typeface="Verdana" panose="020B0604030504040204" pitchFamily="34" charset="0"/>
              </a:defRPr>
            </a:lvl4pPr>
            <a:lvl5pPr>
              <a:lnSpc>
                <a:spcPct val="150000"/>
              </a:lnSpc>
              <a:spcBef>
                <a:spcPts val="600"/>
              </a:spcBef>
              <a:defRPr sz="24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D0906E07-B7EF-4FD4-B55B-5005EAFAC037}" type="datetime1">
              <a:rPr lang="en-IE" smtClean="0"/>
              <a:t>13/02/2025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99278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70DC67B2-94D0-42E6-B8D3-8D11A90FA08C}" type="datetime1">
              <a:rPr lang="en-IE" smtClean="0"/>
              <a:t>13/02/2025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86131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897" y="4145657"/>
            <a:ext cx="3960000" cy="2495173"/>
          </a:xfrm>
          <a:prstGeom prst="rect">
            <a:avLst/>
          </a:prstGeom>
        </p:spPr>
      </p:pic>
    </p:spTree>
    <p:extLst>
      <p:ext uri="{BB962C8B-B14F-4D97-AF65-F5344CB8AC3E}">
        <p14:creationId xmlns:p14="http://schemas.microsoft.com/office/powerpoint/2010/main" val="277568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6000" y="365125"/>
            <a:ext cx="10800000" cy="1325563"/>
          </a:xfrm>
          <a:prstGeom prst="rect">
            <a:avLst/>
          </a:prstGeom>
        </p:spPr>
        <p:txBody>
          <a:bodyPr vert="horz" lIns="91440" tIns="45720" rIns="91440" bIns="45720" rtlCol="0" anchor="ctr">
            <a:normAutofit/>
          </a:bodyPr>
          <a:lstStyle/>
          <a:p>
            <a:r>
              <a:rPr lang="en-US" dirty="0"/>
              <a:t>Click to edit Master title style</a:t>
            </a:r>
            <a:endParaRPr lang="en-IE" dirty="0"/>
          </a:p>
        </p:txBody>
      </p:sp>
      <p:sp>
        <p:nvSpPr>
          <p:cNvPr id="3" name="Text Placeholder 2"/>
          <p:cNvSpPr>
            <a:spLocks noGrp="1"/>
          </p:cNvSpPr>
          <p:nvPr>
            <p:ph type="body" idx="1"/>
          </p:nvPr>
        </p:nvSpPr>
        <p:spPr>
          <a:xfrm>
            <a:off x="696000" y="1825625"/>
            <a:ext cx="108000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F74BEB21-6964-4F57-9B78-649CE4260CC9}" type="datetime1">
              <a:rPr lang="en-IE" smtClean="0"/>
              <a:t>13/02/2025</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spTree>
    <p:extLst>
      <p:ext uri="{BB962C8B-B14F-4D97-AF65-F5344CB8AC3E}">
        <p14:creationId xmlns:p14="http://schemas.microsoft.com/office/powerpoint/2010/main" val="357515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hdr="0" ftr="0" dt="0"/>
  <p:txStyles>
    <p:titleStyle>
      <a:lvl1pPr algn="l" defTabSz="914400" rtl="0" eaLnBrk="1" latinLnBrk="0" hangingPunct="1">
        <a:lnSpc>
          <a:spcPct val="90000"/>
        </a:lnSpc>
        <a:spcBef>
          <a:spcPct val="0"/>
        </a:spcBef>
        <a:buNone/>
        <a:defRPr sz="4400" kern="1200">
          <a:solidFill>
            <a:srgbClr val="004C6C"/>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pPr>
            <a:r>
              <a:rPr lang="en-GB" sz="4000" dirty="0">
                <a:cs typeface="Tahoma" panose="020B0604030504040204" pitchFamily="34" charset="0"/>
              </a:rPr>
              <a:t>TU856-1 &amp; TU858-1 Computer Architecture and Technology</a:t>
            </a:r>
            <a:br>
              <a:rPr lang="en-IE" b="1" dirty="0">
                <a:cs typeface="Tahoma" panose="020B0604030504040204" pitchFamily="34" charset="0"/>
              </a:rPr>
            </a:br>
            <a:r>
              <a:rPr lang="en-IE" sz="2800" dirty="0">
                <a:cs typeface="Tahoma" panose="020B0604030504040204" pitchFamily="34" charset="0"/>
              </a:rPr>
              <a:t>Module Code: CMPU 1006</a:t>
            </a:r>
            <a:endParaRPr lang="en-IE" sz="4800" dirty="0">
              <a:cs typeface="Tahoma" panose="020B0604030504040204" pitchFamily="34" charset="0"/>
            </a:endParaRPr>
          </a:p>
        </p:txBody>
      </p:sp>
      <p:sp>
        <p:nvSpPr>
          <p:cNvPr id="3" name="Subtitle 2"/>
          <p:cNvSpPr>
            <a:spLocks noGrp="1"/>
          </p:cNvSpPr>
          <p:nvPr>
            <p:ph type="subTitle" idx="1"/>
          </p:nvPr>
        </p:nvSpPr>
        <p:spPr>
          <a:xfrm>
            <a:off x="1524000" y="4272597"/>
            <a:ext cx="9144000" cy="1819977"/>
          </a:xfrm>
        </p:spPr>
        <p:txBody>
          <a:bodyPr anchor="ctr">
            <a:normAutofit/>
          </a:bodyPr>
          <a:lstStyle/>
          <a:p>
            <a:r>
              <a:rPr lang="en-US" sz="2800" dirty="0">
                <a:cs typeface="Tahoma" panose="020B0604030504040204" pitchFamily="34" charset="0"/>
              </a:rPr>
              <a:t>NUMBER BASES</a:t>
            </a:r>
          </a:p>
          <a:p>
            <a:pPr>
              <a:lnSpc>
                <a:spcPct val="150000"/>
              </a:lnSpc>
            </a:pPr>
            <a:r>
              <a:rPr lang="en-IE" dirty="0">
                <a:cs typeface="Tahoma" panose="020B0604030504040204" pitchFamily="34" charset="0"/>
              </a:rPr>
              <a:t> </a:t>
            </a:r>
          </a:p>
        </p:txBody>
      </p:sp>
      <p:sp>
        <p:nvSpPr>
          <p:cNvPr id="5" name="Rectangle 5"/>
          <p:cNvSpPr>
            <a:spLocks noChangeArrowheads="1"/>
          </p:cNvSpPr>
          <p:nvPr/>
        </p:nvSpPr>
        <p:spPr bwMode="auto">
          <a:xfrm>
            <a:off x="8391233" y="478189"/>
            <a:ext cx="316835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r" eaLnBrk="1" hangingPunct="1">
              <a:lnSpc>
                <a:spcPct val="90000"/>
              </a:lnSpc>
              <a:spcBef>
                <a:spcPct val="20000"/>
              </a:spcBef>
              <a:buClrTx/>
              <a:buSzTx/>
              <a:buFontTx/>
              <a:buNone/>
            </a:pPr>
            <a:r>
              <a:rPr lang="en-IE" altLang="en-US" sz="2800" dirty="0"/>
              <a:t>Semester 1, Week 4</a:t>
            </a:r>
            <a:endParaRPr lang="en-US" altLang="en-US" sz="2800" dirty="0"/>
          </a:p>
        </p:txBody>
      </p:sp>
      <p:sp>
        <p:nvSpPr>
          <p:cNvPr id="6" name="Slide Number Placeholder 5"/>
          <p:cNvSpPr>
            <a:spLocks noGrp="1"/>
          </p:cNvSpPr>
          <p:nvPr>
            <p:ph type="sldNum" sz="quarter" idx="12"/>
          </p:nvPr>
        </p:nvSpPr>
        <p:spPr/>
        <p:txBody>
          <a:bodyPr/>
          <a:lstStyle/>
          <a:p>
            <a:fld id="{1101D7E7-C74A-4A5D-A756-C8CA1900BA37}" type="slidenum">
              <a:rPr lang="en-IE" smtClean="0"/>
              <a:pPr/>
              <a:t>1</a:t>
            </a:fld>
            <a:endParaRPr lang="en-IE"/>
          </a:p>
        </p:txBody>
      </p:sp>
    </p:spTree>
    <p:extLst>
      <p:ext uri="{BB962C8B-B14F-4D97-AF65-F5344CB8AC3E}">
        <p14:creationId xmlns:p14="http://schemas.microsoft.com/office/powerpoint/2010/main" val="194737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Numbers and Their ‘Bases’</a:t>
            </a:r>
          </a:p>
        </p:txBody>
      </p:sp>
      <p:sp>
        <p:nvSpPr>
          <p:cNvPr id="4" name="Slide Number Placeholder 3"/>
          <p:cNvSpPr>
            <a:spLocks noGrp="1"/>
          </p:cNvSpPr>
          <p:nvPr>
            <p:ph type="sldNum" sz="quarter" idx="12"/>
          </p:nvPr>
        </p:nvSpPr>
        <p:spPr/>
        <p:txBody>
          <a:bodyPr/>
          <a:lstStyle/>
          <a:p>
            <a:fld id="{1101D7E7-C74A-4A5D-A756-C8CA1900BA37}" type="slidenum">
              <a:rPr lang="en-IE" smtClean="0"/>
              <a:t>10</a:t>
            </a:fld>
            <a:endParaRPr lang="en-IE" dirty="0"/>
          </a:p>
        </p:txBody>
      </p:sp>
      <p:pic>
        <p:nvPicPr>
          <p:cNvPr id="5" name="Picture 3" descr="F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367946" y="1688307"/>
            <a:ext cx="3241675" cy="38449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2605821" y="5533232"/>
            <a:ext cx="77755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50000"/>
              </a:spcBef>
              <a:buClrTx/>
              <a:buFontTx/>
              <a:buNone/>
            </a:pPr>
            <a:r>
              <a:rPr lang="en-US" altLang="en-US" sz="1600" dirty="0">
                <a:latin typeface="Verdana" pitchFamily="34" charset="0"/>
              </a:rPr>
              <a:t>Part b. of this diagram has 1011 in Base 2. That is equal to 11 in Base 10. (An eight plus no four is eight, plus a two is ten, plus a one is eleven.)</a:t>
            </a:r>
          </a:p>
        </p:txBody>
      </p:sp>
    </p:spTree>
    <p:extLst>
      <p:ext uri="{BB962C8B-B14F-4D97-AF65-F5344CB8AC3E}">
        <p14:creationId xmlns:p14="http://schemas.microsoft.com/office/powerpoint/2010/main" val="2482924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Decoding the Binary Representation 100101</a:t>
            </a:r>
            <a:r>
              <a:rPr lang="en-US" sz="3600" baseline="-25000" dirty="0"/>
              <a:t>2</a:t>
            </a:r>
            <a:endParaRPr lang="en-IE" sz="3600" baseline="-25000" dirty="0"/>
          </a:p>
        </p:txBody>
      </p:sp>
      <p:sp>
        <p:nvSpPr>
          <p:cNvPr id="3" name="Content Placeholder 2"/>
          <p:cNvSpPr>
            <a:spLocks noGrp="1"/>
          </p:cNvSpPr>
          <p:nvPr>
            <p:ph idx="1"/>
          </p:nvPr>
        </p:nvSpPr>
        <p:spPr/>
        <p:txBody>
          <a:bodyPr/>
          <a:lstStyle/>
          <a:p>
            <a:r>
              <a:rPr lang="en-US" dirty="0"/>
              <a:t>Whether in decimal or binary, the </a:t>
            </a:r>
            <a:r>
              <a:rPr lang="en-US" dirty="0">
                <a:solidFill>
                  <a:srgbClr val="0000FF"/>
                </a:solidFill>
              </a:rPr>
              <a:t>position</a:t>
            </a:r>
            <a:r>
              <a:rPr lang="en-US" dirty="0"/>
              <a:t> of numbers delineate their </a:t>
            </a:r>
            <a:r>
              <a:rPr lang="en-US" dirty="0">
                <a:solidFill>
                  <a:srgbClr val="0000FF"/>
                </a:solidFill>
              </a:rPr>
              <a:t>quantity</a:t>
            </a:r>
            <a:r>
              <a:rPr lang="en-US" dirty="0"/>
              <a:t>. </a:t>
            </a:r>
          </a:p>
          <a:p>
            <a:pPr marL="0" indent="0">
              <a:buNone/>
            </a:pPr>
            <a:endParaRPr lang="en-US" sz="1300" dirty="0"/>
          </a:p>
          <a:p>
            <a:r>
              <a:rPr lang="en-US" dirty="0"/>
              <a:t>The following diagram shows the number positions for binary 100101 </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11</a:t>
            </a:fld>
            <a:endParaRPr lang="en-IE" dirty="0"/>
          </a:p>
        </p:txBody>
      </p:sp>
    </p:spTree>
    <p:extLst>
      <p:ext uri="{BB962C8B-B14F-4D97-AF65-F5344CB8AC3E}">
        <p14:creationId xmlns:p14="http://schemas.microsoft.com/office/powerpoint/2010/main" val="158805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101D7E7-C74A-4A5D-A756-C8CA1900BA37}" type="slidenum">
              <a:rPr lang="en-IE" smtClean="0"/>
              <a:t>12</a:t>
            </a:fld>
            <a:endParaRPr lang="en-IE" dirty="0"/>
          </a:p>
        </p:txBody>
      </p:sp>
      <p:graphicFrame>
        <p:nvGraphicFramePr>
          <p:cNvPr id="5" name="Object 2"/>
          <p:cNvGraphicFramePr>
            <a:graphicFrameLocks noGrp="1" noChangeAspect="1"/>
          </p:cNvGraphicFramePr>
          <p:nvPr>
            <p:ph idx="1"/>
            <p:extLst>
              <p:ext uri="{D42A27DB-BD31-4B8C-83A1-F6EECF244321}">
                <p14:modId xmlns:p14="http://schemas.microsoft.com/office/powerpoint/2010/main" val="1137004739"/>
              </p:ext>
            </p:extLst>
          </p:nvPr>
        </p:nvGraphicFramePr>
        <p:xfrm>
          <a:off x="3109058" y="1688307"/>
          <a:ext cx="5759450" cy="3198812"/>
        </p:xfrm>
        <a:graphic>
          <a:graphicData uri="http://schemas.openxmlformats.org/presentationml/2006/ole">
            <mc:AlternateContent xmlns:mc="http://schemas.openxmlformats.org/markup-compatibility/2006">
              <mc:Choice xmlns:v="urn:schemas-microsoft-com:vml" Requires="v">
                <p:oleObj name="Picture" r:id="rId2" imgW="4848906" imgH="2609311" progId="Word.Picture.8">
                  <p:embed/>
                </p:oleObj>
              </mc:Choice>
              <mc:Fallback>
                <p:oleObj name="Picture" r:id="rId2" imgW="4848906" imgH="2609311" progId="Word.Picture.8">
                  <p:embed/>
                  <p:pic>
                    <p:nvPicPr>
                      <p:cNvPr id="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058" y="1688307"/>
                        <a:ext cx="5759450" cy="31988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3"/>
          <p:cNvSpPr txBox="1">
            <a:spLocks noChangeArrowheads="1"/>
          </p:cNvSpPr>
          <p:nvPr/>
        </p:nvSpPr>
        <p:spPr bwMode="auto">
          <a:xfrm>
            <a:off x="2600936" y="5116909"/>
            <a:ext cx="4758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50000"/>
              </a:spcBef>
              <a:buClrTx/>
              <a:buFontTx/>
              <a:buNone/>
            </a:pPr>
            <a:r>
              <a:rPr lang="en-US" altLang="en-US" sz="1600" dirty="0">
                <a:latin typeface="Verdana" pitchFamily="34" charset="0"/>
              </a:rPr>
              <a:t>This diagram shows how 100101</a:t>
            </a:r>
            <a:r>
              <a:rPr lang="en-US" altLang="en-US" sz="1600" baseline="-25000" dirty="0">
                <a:latin typeface="Verdana" pitchFamily="34" charset="0"/>
              </a:rPr>
              <a:t>2</a:t>
            </a:r>
            <a:r>
              <a:rPr lang="en-US" altLang="en-US" sz="1600" dirty="0">
                <a:latin typeface="Verdana" pitchFamily="34" charset="0"/>
              </a:rPr>
              <a:t> = 37</a:t>
            </a:r>
            <a:r>
              <a:rPr lang="en-US" altLang="en-US" sz="1600" baseline="-25000" dirty="0">
                <a:latin typeface="Verdana" pitchFamily="34" charset="0"/>
              </a:rPr>
              <a:t>10</a:t>
            </a:r>
            <a:r>
              <a:rPr lang="en-US" altLang="en-US" sz="1600" dirty="0">
                <a:latin typeface="Verdana" pitchFamily="34" charset="0"/>
              </a:rPr>
              <a:t>.</a:t>
            </a:r>
          </a:p>
        </p:txBody>
      </p:sp>
      <p:sp>
        <p:nvSpPr>
          <p:cNvPr id="7" name="Rectangle 4"/>
          <p:cNvSpPr>
            <a:spLocks noChangeArrowheads="1"/>
          </p:cNvSpPr>
          <p:nvPr/>
        </p:nvSpPr>
        <p:spPr bwMode="auto">
          <a:xfrm>
            <a:off x="4229099" y="1800593"/>
            <a:ext cx="1969478" cy="344730"/>
          </a:xfrm>
          <a:prstGeom prst="rect">
            <a:avLst/>
          </a:prstGeom>
          <a:solidFill>
            <a:srgbClr val="64D6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IE" altLang="en-US" sz="1400" b="1" dirty="0">
                <a:solidFill>
                  <a:srgbClr val="000000"/>
                </a:solidFill>
              </a:rPr>
              <a:t>1    0     0    1     0    1 </a:t>
            </a:r>
            <a:endParaRPr lang="en-US" altLang="en-US" sz="1800" dirty="0">
              <a:latin typeface="Verdana" pitchFamily="34" charset="0"/>
            </a:endParaRPr>
          </a:p>
        </p:txBody>
      </p:sp>
    </p:spTree>
    <p:extLst>
      <p:ext uri="{BB962C8B-B14F-4D97-AF65-F5344CB8AC3E}">
        <p14:creationId xmlns:p14="http://schemas.microsoft.com/office/powerpoint/2010/main" val="364799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Algorithm for Finding the Binary Representation of a Positive Integer</a:t>
            </a:r>
            <a:endParaRPr lang="en-IE" sz="3600" dirty="0"/>
          </a:p>
        </p:txBody>
      </p:sp>
      <p:sp>
        <p:nvSpPr>
          <p:cNvPr id="3" name="Content Placeholder 2"/>
          <p:cNvSpPr>
            <a:spLocks noGrp="1"/>
          </p:cNvSpPr>
          <p:nvPr>
            <p:ph idx="1"/>
          </p:nvPr>
        </p:nvSpPr>
        <p:spPr/>
        <p:txBody>
          <a:bodyPr>
            <a:normAutofit fontScale="92500" lnSpcReduction="20000"/>
          </a:bodyPr>
          <a:lstStyle/>
          <a:p>
            <a:r>
              <a:rPr lang="en-US" sz="2600" dirty="0">
                <a:solidFill>
                  <a:srgbClr val="006600"/>
                </a:solidFill>
              </a:rPr>
              <a:t>Step 1</a:t>
            </a:r>
            <a:r>
              <a:rPr lang="en-US" sz="2600" dirty="0"/>
              <a:t>.	Divide the value by two and record the remainder.</a:t>
            </a:r>
          </a:p>
          <a:p>
            <a:pPr marL="0" indent="0">
              <a:buNone/>
            </a:pPr>
            <a:endParaRPr lang="en-US" sz="1400" dirty="0"/>
          </a:p>
          <a:p>
            <a:r>
              <a:rPr lang="en-US" sz="2600" dirty="0">
                <a:solidFill>
                  <a:srgbClr val="006600"/>
                </a:solidFill>
              </a:rPr>
              <a:t>Step 2</a:t>
            </a:r>
            <a:r>
              <a:rPr lang="en-US" sz="2600" dirty="0"/>
              <a:t>.	As long as the quotient obtained is not zero, continue to divide the newest quotient by two and record the remainder.</a:t>
            </a:r>
          </a:p>
          <a:p>
            <a:pPr marL="0" indent="0">
              <a:buNone/>
            </a:pPr>
            <a:endParaRPr lang="en-US" sz="1400" dirty="0"/>
          </a:p>
          <a:p>
            <a:r>
              <a:rPr lang="en-US" sz="2600" dirty="0">
                <a:solidFill>
                  <a:srgbClr val="006600"/>
                </a:solidFill>
              </a:rPr>
              <a:t>Step 3</a:t>
            </a:r>
            <a:r>
              <a:rPr lang="en-US" sz="2600" dirty="0"/>
              <a:t>.	Now that the quotient of zero has been obtained, the Binary representation of the original value consists of the remainders listed from right to left in the order they were recorded.</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13</a:t>
            </a:fld>
            <a:endParaRPr lang="en-IE" dirty="0"/>
          </a:p>
        </p:txBody>
      </p:sp>
    </p:spTree>
    <p:extLst>
      <p:ext uri="{BB962C8B-B14F-4D97-AF65-F5344CB8AC3E}">
        <p14:creationId xmlns:p14="http://schemas.microsoft.com/office/powerpoint/2010/main" val="225520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3" descr="Fig"/>
          <p:cNvPicPr>
            <a:picLocks noGrp="1" noRot="1" noChangeAspect="1" noMove="1" noResize="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29050" y="1600200"/>
            <a:ext cx="4533900" cy="4533900"/>
          </a:xfr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696000" y="365125"/>
            <a:ext cx="10800000" cy="1325563"/>
          </a:xfrm>
        </p:spPr>
        <p:txBody>
          <a:bodyPr>
            <a:normAutofit/>
          </a:bodyPr>
          <a:lstStyle/>
          <a:p>
            <a:r>
              <a:rPr lang="en-US" sz="3600" dirty="0"/>
              <a:t>Obtaining the Binary Representation of 13</a:t>
            </a:r>
            <a:r>
              <a:rPr lang="en-US" sz="3600" baseline="-25000" dirty="0"/>
              <a:t>10</a:t>
            </a:r>
            <a:endParaRPr lang="en-IE" sz="3600" baseline="-25000" dirty="0"/>
          </a:p>
        </p:txBody>
      </p:sp>
    </p:spTree>
    <p:extLst>
      <p:ext uri="{BB962C8B-B14F-4D97-AF65-F5344CB8AC3E}">
        <p14:creationId xmlns:p14="http://schemas.microsoft.com/office/powerpoint/2010/main" val="346840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Bytes</a:t>
            </a:r>
            <a:endParaRPr lang="en-IE" dirty="0"/>
          </a:p>
        </p:txBody>
      </p:sp>
      <p:sp>
        <p:nvSpPr>
          <p:cNvPr id="3" name="Content Placeholder 2"/>
          <p:cNvSpPr>
            <a:spLocks noGrp="1"/>
          </p:cNvSpPr>
          <p:nvPr>
            <p:ph idx="1"/>
          </p:nvPr>
        </p:nvSpPr>
        <p:spPr/>
        <p:txBody>
          <a:bodyPr/>
          <a:lstStyle/>
          <a:p>
            <a:r>
              <a:rPr lang="en-US" dirty="0"/>
              <a:t>A group of bits (binary digits), often eight, make up a ‘byte’. </a:t>
            </a:r>
          </a:p>
          <a:p>
            <a:pPr marL="0" indent="0">
              <a:buNone/>
            </a:pPr>
            <a:endParaRPr lang="en-US" sz="1300" dirty="0"/>
          </a:p>
          <a:p>
            <a:r>
              <a:rPr lang="en-US" dirty="0"/>
              <a:t>A byte can represent a number in the range 0 – 9, or a letter of the alphabet or a symbol, such as * or ! or £…, when a binary 'byte' needs to be sent through the central processing unit for a calculation or for storage. </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15</a:t>
            </a:fld>
            <a:endParaRPr lang="en-IE" dirty="0"/>
          </a:p>
        </p:txBody>
      </p:sp>
    </p:spTree>
    <p:extLst>
      <p:ext uri="{BB962C8B-B14F-4D97-AF65-F5344CB8AC3E}">
        <p14:creationId xmlns:p14="http://schemas.microsoft.com/office/powerpoint/2010/main" val="31773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Bytes (2)</a:t>
            </a:r>
          </a:p>
        </p:txBody>
      </p:sp>
      <p:sp>
        <p:nvSpPr>
          <p:cNvPr id="3" name="Content Placeholder 2"/>
          <p:cNvSpPr>
            <a:spLocks noGrp="1"/>
          </p:cNvSpPr>
          <p:nvPr>
            <p:ph idx="1"/>
          </p:nvPr>
        </p:nvSpPr>
        <p:spPr/>
        <p:txBody>
          <a:bodyPr/>
          <a:lstStyle/>
          <a:p>
            <a:r>
              <a:rPr lang="en-US" dirty="0"/>
              <a:t>The highest representation for a number begins on the left side of the binary grouping - similar to how, in a decimal number, the position for 'hundreds' is left of the 'tens' position (which is left of the units). </a:t>
            </a:r>
          </a:p>
          <a:p>
            <a:r>
              <a:rPr lang="en-US" dirty="0"/>
              <a:t>The leftmost position in binary and decimal represents the height of the value of the number.</a:t>
            </a:r>
          </a:p>
        </p:txBody>
      </p:sp>
      <p:sp>
        <p:nvSpPr>
          <p:cNvPr id="4" name="Slide Number Placeholder 3"/>
          <p:cNvSpPr>
            <a:spLocks noGrp="1"/>
          </p:cNvSpPr>
          <p:nvPr>
            <p:ph type="sldNum" sz="quarter" idx="12"/>
          </p:nvPr>
        </p:nvSpPr>
        <p:spPr/>
        <p:txBody>
          <a:bodyPr/>
          <a:lstStyle/>
          <a:p>
            <a:fld id="{1101D7E7-C74A-4A5D-A756-C8CA1900BA37}" type="slidenum">
              <a:rPr lang="en-IE" smtClean="0"/>
              <a:t>16</a:t>
            </a:fld>
            <a:endParaRPr lang="en-IE" dirty="0"/>
          </a:p>
        </p:txBody>
      </p:sp>
    </p:spTree>
    <p:extLst>
      <p:ext uri="{BB962C8B-B14F-4D97-AF65-F5344CB8AC3E}">
        <p14:creationId xmlns:p14="http://schemas.microsoft.com/office/powerpoint/2010/main" val="41914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Bytes (3)</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17</a:t>
            </a:fld>
            <a:endParaRPr lang="en-IE" dirty="0"/>
          </a:p>
        </p:txBody>
      </p:sp>
      <p:pic>
        <p:nvPicPr>
          <p:cNvPr id="5" name="Picture 2" descr="Fig"/>
          <p:cNvPicPr>
            <a:picLocks noRot="1" noChangeAspect="1" noMove="1" noResize="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49464" y="3011489"/>
            <a:ext cx="8093075" cy="171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481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Bytes in Memory</a:t>
            </a:r>
          </a:p>
        </p:txBody>
      </p:sp>
      <p:sp>
        <p:nvSpPr>
          <p:cNvPr id="4" name="Slide Number Placeholder 3"/>
          <p:cNvSpPr>
            <a:spLocks noGrp="1"/>
          </p:cNvSpPr>
          <p:nvPr>
            <p:ph type="sldNum" sz="quarter" idx="12"/>
          </p:nvPr>
        </p:nvSpPr>
        <p:spPr/>
        <p:txBody>
          <a:bodyPr/>
          <a:lstStyle/>
          <a:p>
            <a:fld id="{1101D7E7-C74A-4A5D-A756-C8CA1900BA37}" type="slidenum">
              <a:rPr lang="en-IE" smtClean="0"/>
              <a:t>18</a:t>
            </a:fld>
            <a:endParaRPr lang="en-IE" dirty="0"/>
          </a:p>
        </p:txBody>
      </p:sp>
      <p:pic>
        <p:nvPicPr>
          <p:cNvPr id="5" name="Picture 3" descr="Fig"/>
          <p:cNvPicPr>
            <a:picLocks noRot="1" noChangeAspect="1" noMove="1" noResize="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909889" y="1600200"/>
            <a:ext cx="637222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57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Counting in Binary</a:t>
            </a:r>
          </a:p>
        </p:txBody>
      </p:sp>
      <p:sp>
        <p:nvSpPr>
          <p:cNvPr id="4" name="Slide Number Placeholder 3"/>
          <p:cNvSpPr>
            <a:spLocks noGrp="1"/>
          </p:cNvSpPr>
          <p:nvPr>
            <p:ph type="sldNum" sz="quarter" idx="12"/>
          </p:nvPr>
        </p:nvSpPr>
        <p:spPr/>
        <p:txBody>
          <a:bodyPr/>
          <a:lstStyle/>
          <a:p>
            <a:fld id="{1101D7E7-C74A-4A5D-A756-C8CA1900BA37}" type="slidenum">
              <a:rPr lang="en-IE" smtClean="0"/>
              <a:t>19</a:t>
            </a:fld>
            <a:endParaRPr lang="en-IE" dirty="0"/>
          </a:p>
        </p:txBody>
      </p:sp>
      <p:sp>
        <p:nvSpPr>
          <p:cNvPr id="5" name="Text Box 3"/>
          <p:cNvSpPr txBox="1">
            <a:spLocks noChangeArrowheads="1"/>
          </p:cNvSpPr>
          <p:nvPr/>
        </p:nvSpPr>
        <p:spPr bwMode="auto">
          <a:xfrm>
            <a:off x="6341878" y="2271077"/>
            <a:ext cx="3745398" cy="3287512"/>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lvl="2">
              <a:spcBef>
                <a:spcPct val="0"/>
              </a:spcBef>
              <a:buClr>
                <a:srgbClr val="000000"/>
              </a:buClr>
              <a:buNone/>
            </a:pPr>
            <a:r>
              <a:rPr lang="en-US" altLang="en-US" sz="1000" dirty="0">
                <a:solidFill>
                  <a:srgbClr val="000000"/>
                </a:solidFill>
                <a:latin typeface="Verdana" pitchFamily="34" charset="0"/>
              </a:rPr>
              <a:t> </a:t>
            </a:r>
            <a:r>
              <a:rPr lang="en-US" altLang="en-US" sz="2000" b="1" dirty="0">
                <a:solidFill>
                  <a:srgbClr val="000000"/>
                </a:solidFill>
                <a:latin typeface="Verdana" pitchFamily="34" charset="0"/>
              </a:rPr>
              <a:t>Binary</a:t>
            </a:r>
            <a:endParaRPr lang="en-US" altLang="en-US" sz="2000" dirty="0">
              <a:solidFill>
                <a:srgbClr val="000000"/>
              </a:solidFill>
              <a:latin typeface="Verdana" pitchFamily="34" charset="0"/>
            </a:endParaRPr>
          </a:p>
          <a:p>
            <a:pPr>
              <a:spcBef>
                <a:spcPct val="0"/>
              </a:spcBef>
              <a:buClr>
                <a:srgbClr val="000000"/>
              </a:buClr>
              <a:buFont typeface="Verdana" pitchFamily="34" charset="0"/>
              <a:buNone/>
            </a:pPr>
            <a:r>
              <a:rPr lang="en-US" altLang="en-US" sz="1800" dirty="0">
                <a:solidFill>
                  <a:srgbClr val="000000"/>
                </a:solidFill>
                <a:latin typeface="Verdana" pitchFamily="34" charset="0"/>
              </a:rPr>
              <a:t>Each number has a unique representation.</a:t>
            </a:r>
          </a:p>
          <a:p>
            <a:pPr>
              <a:spcBef>
                <a:spcPct val="0"/>
              </a:spcBef>
              <a:buClr>
                <a:srgbClr val="000000"/>
              </a:buClr>
              <a:buFont typeface="Times New Roman" pitchFamily="18" charset="0"/>
              <a:buNone/>
            </a:pPr>
            <a:endParaRPr lang="en-US" altLang="en-US" sz="1800" dirty="0">
              <a:solidFill>
                <a:srgbClr val="000000"/>
              </a:solidFill>
              <a:latin typeface="Verdana" pitchFamily="34" charset="0"/>
            </a:endParaRPr>
          </a:p>
          <a:p>
            <a:pPr>
              <a:spcBef>
                <a:spcPct val="0"/>
              </a:spcBef>
              <a:buClr>
                <a:srgbClr val="000000"/>
              </a:buClr>
              <a:buFont typeface="Times New Roman" pitchFamily="18" charset="0"/>
              <a:buNone/>
            </a:pPr>
            <a:r>
              <a:rPr lang="en-US" altLang="en-US" sz="1800" u="sng" dirty="0">
                <a:solidFill>
                  <a:srgbClr val="000000"/>
                </a:solidFill>
                <a:latin typeface="Verdana" pitchFamily="34" charset="0"/>
              </a:rPr>
              <a:t>Counting:</a:t>
            </a:r>
            <a:r>
              <a:rPr lang="en-US" altLang="en-US" sz="1800" dirty="0">
                <a:solidFill>
                  <a:srgbClr val="000000"/>
                </a:solidFill>
                <a:latin typeface="Verdana" pitchFamily="34" charset="0"/>
              </a:rPr>
              <a:t>	</a:t>
            </a:r>
            <a:endParaRPr lang="en-GB" altLang="en-US" sz="1800" dirty="0">
              <a:solidFill>
                <a:srgbClr val="000000"/>
              </a:solidFill>
              <a:latin typeface="Verdana" pitchFamily="34" charset="0"/>
            </a:endParaRPr>
          </a:p>
          <a:p>
            <a:pPr marL="285750" indent="-285750">
              <a:spcBef>
                <a:spcPct val="0"/>
              </a:spcBef>
              <a:buClr>
                <a:srgbClr val="000000"/>
              </a:buClr>
              <a:buFont typeface="Wingdings" panose="05000000000000000000" pitchFamily="2" charset="2"/>
              <a:buChar char="Ø"/>
            </a:pPr>
            <a:r>
              <a:rPr lang="en-US" altLang="en-US" sz="1800" dirty="0">
                <a:solidFill>
                  <a:srgbClr val="000000"/>
                </a:solidFill>
                <a:latin typeface="Verdana" pitchFamily="34" charset="0"/>
              </a:rPr>
              <a:t>When you run out of digits, make it a zero and increment the next place value to the left.</a:t>
            </a:r>
          </a:p>
          <a:p>
            <a:pPr>
              <a:spcBef>
                <a:spcPct val="0"/>
              </a:spcBef>
              <a:buClrTx/>
              <a:buFontTx/>
              <a:buNone/>
            </a:pPr>
            <a:endParaRPr lang="en-US" altLang="en-US" sz="1800" dirty="0">
              <a:solidFill>
                <a:srgbClr val="000000"/>
              </a:solidFill>
              <a:latin typeface="Verdana" pitchFamily="34" charset="0"/>
            </a:endParaRPr>
          </a:p>
          <a:p>
            <a:pPr>
              <a:spcBef>
                <a:spcPct val="0"/>
              </a:spcBef>
              <a:buClrTx/>
              <a:buFontTx/>
              <a:buNone/>
            </a:pPr>
            <a:r>
              <a:rPr lang="en-US" altLang="en-US" sz="1800" dirty="0">
                <a:solidFill>
                  <a:srgbClr val="000000"/>
                </a:solidFill>
                <a:latin typeface="Verdana" pitchFamily="34" charset="0"/>
              </a:rPr>
              <a:t>11</a:t>
            </a:r>
            <a:r>
              <a:rPr lang="en-US" altLang="en-US" sz="1800" baseline="-25000" dirty="0">
                <a:solidFill>
                  <a:srgbClr val="000000"/>
                </a:solidFill>
                <a:latin typeface="Verdana" pitchFamily="34" charset="0"/>
              </a:rPr>
              <a:t>2</a:t>
            </a:r>
            <a:r>
              <a:rPr lang="en-US" altLang="en-US" sz="1800" dirty="0">
                <a:solidFill>
                  <a:srgbClr val="000000"/>
                </a:solidFill>
                <a:latin typeface="Verdana" pitchFamily="34" charset="0"/>
              </a:rPr>
              <a:t> becomes 100</a:t>
            </a:r>
            <a:r>
              <a:rPr lang="en-US" altLang="en-US" sz="1800" baseline="-25000" dirty="0">
                <a:solidFill>
                  <a:srgbClr val="000000"/>
                </a:solidFill>
                <a:latin typeface="Verdana" pitchFamily="34" charset="0"/>
              </a:rPr>
              <a:t>2</a:t>
            </a:r>
            <a:endParaRPr lang="en-US" altLang="en-US" sz="1800" dirty="0">
              <a:solidFill>
                <a:srgbClr val="000000"/>
              </a:solidFill>
              <a:latin typeface="Verdana" pitchFamily="34" charset="0"/>
            </a:endParaRPr>
          </a:p>
          <a:p>
            <a:pPr>
              <a:spcBef>
                <a:spcPct val="0"/>
              </a:spcBef>
              <a:buClrTx/>
              <a:buFontTx/>
              <a:buNone/>
            </a:pPr>
            <a:endParaRPr lang="en-US" altLang="en-US" sz="1800" dirty="0">
              <a:latin typeface="Verdana" pitchFamily="34" charset="0"/>
            </a:endParaRPr>
          </a:p>
        </p:txBody>
      </p:sp>
      <p:sp>
        <p:nvSpPr>
          <p:cNvPr id="6" name="Text Box 4"/>
          <p:cNvSpPr txBox="1">
            <a:spLocks noChangeArrowheads="1"/>
          </p:cNvSpPr>
          <p:nvPr/>
        </p:nvSpPr>
        <p:spPr bwMode="auto">
          <a:xfrm>
            <a:off x="1722922" y="2271077"/>
            <a:ext cx="3888706" cy="3287512"/>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lgn="ctr">
              <a:spcBef>
                <a:spcPct val="0"/>
              </a:spcBef>
              <a:buClrTx/>
              <a:buNone/>
            </a:pPr>
            <a:r>
              <a:rPr lang="en-US" altLang="en-US" sz="2000" b="1" dirty="0">
                <a:solidFill>
                  <a:srgbClr val="000000"/>
                </a:solidFill>
                <a:latin typeface="Verdana" pitchFamily="34" charset="0"/>
              </a:rPr>
              <a:t>Decimal</a:t>
            </a:r>
            <a:endParaRPr lang="en-US" altLang="en-US" sz="2000" dirty="0">
              <a:solidFill>
                <a:srgbClr val="000000"/>
              </a:solidFill>
              <a:latin typeface="Verdana" pitchFamily="34" charset="0"/>
            </a:endParaRPr>
          </a:p>
          <a:p>
            <a:pPr>
              <a:spcBef>
                <a:spcPct val="0"/>
              </a:spcBef>
              <a:buClrTx/>
              <a:buFontTx/>
              <a:buNone/>
            </a:pPr>
            <a:r>
              <a:rPr lang="en-US" altLang="en-US" sz="1800" dirty="0">
                <a:solidFill>
                  <a:srgbClr val="000000"/>
                </a:solidFill>
                <a:latin typeface="Verdana" pitchFamily="34" charset="0"/>
              </a:rPr>
              <a:t>Each number has a unique representation</a:t>
            </a:r>
          </a:p>
          <a:p>
            <a:pPr>
              <a:spcBef>
                <a:spcPct val="0"/>
              </a:spcBef>
              <a:buClrTx/>
              <a:buFontTx/>
              <a:buNone/>
            </a:pPr>
            <a:endParaRPr lang="en-US" altLang="en-US" sz="1800" dirty="0">
              <a:solidFill>
                <a:srgbClr val="000000"/>
              </a:solidFill>
              <a:latin typeface="Verdana" pitchFamily="34" charset="0"/>
            </a:endParaRPr>
          </a:p>
          <a:p>
            <a:pPr>
              <a:spcBef>
                <a:spcPct val="0"/>
              </a:spcBef>
              <a:buClrTx/>
              <a:buFontTx/>
              <a:buNone/>
            </a:pPr>
            <a:r>
              <a:rPr lang="en-US" altLang="en-US" sz="1800" u="sng" dirty="0">
                <a:solidFill>
                  <a:srgbClr val="000000"/>
                </a:solidFill>
                <a:latin typeface="Verdana" pitchFamily="34" charset="0"/>
              </a:rPr>
              <a:t>Counting:</a:t>
            </a:r>
          </a:p>
          <a:p>
            <a:pPr marL="285750" indent="-285750">
              <a:spcBef>
                <a:spcPct val="0"/>
              </a:spcBef>
              <a:buClrTx/>
              <a:buFont typeface="Wingdings" panose="05000000000000000000" pitchFamily="2" charset="2"/>
              <a:buChar char="Ø"/>
            </a:pPr>
            <a:r>
              <a:rPr lang="en-US" altLang="en-US" sz="1800" dirty="0">
                <a:solidFill>
                  <a:srgbClr val="000000"/>
                </a:solidFill>
                <a:latin typeface="Verdana" pitchFamily="34" charset="0"/>
              </a:rPr>
              <a:t>When you run out of digits, make it a zero and increment the next place value to the left.</a:t>
            </a:r>
          </a:p>
          <a:p>
            <a:pPr>
              <a:spcBef>
                <a:spcPct val="0"/>
              </a:spcBef>
              <a:buClrTx/>
              <a:buFontTx/>
              <a:buNone/>
            </a:pPr>
            <a:endParaRPr lang="en-US" altLang="en-US" sz="1800" dirty="0">
              <a:solidFill>
                <a:srgbClr val="000000"/>
              </a:solidFill>
              <a:latin typeface="Verdana" pitchFamily="34" charset="0"/>
            </a:endParaRPr>
          </a:p>
          <a:p>
            <a:pPr>
              <a:spcBef>
                <a:spcPct val="0"/>
              </a:spcBef>
              <a:buClrTx/>
              <a:buFontTx/>
              <a:buNone/>
            </a:pPr>
            <a:r>
              <a:rPr lang="en-US" altLang="en-US" sz="1800" dirty="0">
                <a:solidFill>
                  <a:srgbClr val="000000"/>
                </a:solidFill>
                <a:latin typeface="Verdana" pitchFamily="34" charset="0"/>
              </a:rPr>
              <a:t>99</a:t>
            </a:r>
            <a:r>
              <a:rPr lang="en-US" altLang="en-US" sz="1800" baseline="-25000" dirty="0">
                <a:solidFill>
                  <a:srgbClr val="000000"/>
                </a:solidFill>
                <a:latin typeface="Verdana" pitchFamily="34" charset="0"/>
              </a:rPr>
              <a:t>10</a:t>
            </a:r>
            <a:r>
              <a:rPr lang="en-US" altLang="en-US" sz="1800" dirty="0">
                <a:solidFill>
                  <a:srgbClr val="000000"/>
                </a:solidFill>
                <a:latin typeface="Verdana" pitchFamily="34" charset="0"/>
              </a:rPr>
              <a:t> becomes 100</a:t>
            </a:r>
            <a:r>
              <a:rPr lang="en-US" altLang="en-US" sz="1800" baseline="-25000" dirty="0">
                <a:solidFill>
                  <a:srgbClr val="000000"/>
                </a:solidFill>
                <a:latin typeface="Verdana" pitchFamily="34" charset="0"/>
              </a:rPr>
              <a:t>10</a:t>
            </a:r>
          </a:p>
        </p:txBody>
      </p:sp>
    </p:spTree>
    <p:extLst>
      <p:ext uri="{BB962C8B-B14F-4D97-AF65-F5344CB8AC3E}">
        <p14:creationId xmlns:p14="http://schemas.microsoft.com/office/powerpoint/2010/main" val="176038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Outline</a:t>
            </a:r>
          </a:p>
        </p:txBody>
      </p:sp>
      <p:sp>
        <p:nvSpPr>
          <p:cNvPr id="3" name="Content Placeholder 2"/>
          <p:cNvSpPr>
            <a:spLocks noGrp="1"/>
          </p:cNvSpPr>
          <p:nvPr>
            <p:ph idx="1"/>
          </p:nvPr>
        </p:nvSpPr>
        <p:spPr>
          <a:xfrm>
            <a:off x="696001" y="1825625"/>
            <a:ext cx="10867563" cy="4285029"/>
          </a:xfrm>
        </p:spPr>
        <p:txBody>
          <a:bodyPr>
            <a:normAutofit fontScale="92500" lnSpcReduction="10000"/>
          </a:bodyPr>
          <a:lstStyle/>
          <a:p>
            <a:pPr>
              <a:buNone/>
            </a:pPr>
            <a:r>
              <a:rPr lang="en-GB" altLang="en-US" sz="2800" dirty="0">
                <a:latin typeface="+mn-lt"/>
              </a:rPr>
              <a:t>This presentation is a quick look at number bases; namely, decimal, binary, octal and hexadecimal.</a:t>
            </a:r>
          </a:p>
          <a:p>
            <a:pPr>
              <a:buNone/>
            </a:pPr>
            <a:r>
              <a:rPr lang="en-GB" altLang="en-US" sz="2800" dirty="0">
                <a:latin typeface="+mn-lt"/>
              </a:rPr>
              <a:t>It will focus on the structure of the number bases, and how that structure relates to data storage.</a:t>
            </a:r>
          </a:p>
          <a:p>
            <a:pPr>
              <a:buNone/>
            </a:pPr>
            <a:endParaRPr lang="en-GB" altLang="en-US" sz="800" dirty="0">
              <a:latin typeface="+mn-lt"/>
            </a:endParaRPr>
          </a:p>
          <a:p>
            <a:pPr>
              <a:buNone/>
            </a:pPr>
            <a:r>
              <a:rPr lang="en-GB" altLang="en-US" sz="2800" dirty="0">
                <a:latin typeface="+mn-lt"/>
              </a:rPr>
              <a:t>There are some quick and simple examples of the mathematical aspects of the number bases – the use of Two’s Complement to manage minus calculations in a computer, for example</a:t>
            </a:r>
            <a:r>
              <a:rPr lang="en-IE" sz="2800" dirty="0"/>
              <a:t>. </a:t>
            </a:r>
            <a:endParaRPr lang="en-IE" sz="2400" dirty="0"/>
          </a:p>
        </p:txBody>
      </p:sp>
      <p:sp>
        <p:nvSpPr>
          <p:cNvPr id="4" name="Slide Number Placeholder 3"/>
          <p:cNvSpPr>
            <a:spLocks noGrp="1"/>
          </p:cNvSpPr>
          <p:nvPr>
            <p:ph type="sldNum" sz="quarter" idx="12"/>
          </p:nvPr>
        </p:nvSpPr>
        <p:spPr/>
        <p:txBody>
          <a:bodyPr/>
          <a:lstStyle/>
          <a:p>
            <a:fld id="{1101D7E7-C74A-4A5D-A756-C8CA1900BA37}" type="slidenum">
              <a:rPr lang="en-IE" smtClean="0"/>
              <a:t>2</a:t>
            </a:fld>
            <a:endParaRPr lang="en-IE" dirty="0"/>
          </a:p>
        </p:txBody>
      </p:sp>
    </p:spTree>
    <p:extLst>
      <p:ext uri="{BB962C8B-B14F-4D97-AF65-F5344CB8AC3E}">
        <p14:creationId xmlns:p14="http://schemas.microsoft.com/office/powerpoint/2010/main" val="66575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Binary Mathematics</a:t>
            </a:r>
          </a:p>
        </p:txBody>
      </p:sp>
      <p:sp>
        <p:nvSpPr>
          <p:cNvPr id="3" name="Content Placeholder 2"/>
          <p:cNvSpPr>
            <a:spLocks noGrp="1"/>
          </p:cNvSpPr>
          <p:nvPr>
            <p:ph idx="1"/>
          </p:nvPr>
        </p:nvSpPr>
        <p:spPr/>
        <p:txBody>
          <a:bodyPr/>
          <a:lstStyle/>
          <a:p>
            <a:r>
              <a:rPr lang="en-US" dirty="0"/>
              <a:t>The fact that data are represented in binary allows a computer to convert numbers, as data elements, by the mathematical operations of programmed addition, subtraction, multiplication and division.</a:t>
            </a:r>
          </a:p>
        </p:txBody>
      </p:sp>
      <p:sp>
        <p:nvSpPr>
          <p:cNvPr id="4" name="Slide Number Placeholder 3"/>
          <p:cNvSpPr>
            <a:spLocks noGrp="1"/>
          </p:cNvSpPr>
          <p:nvPr>
            <p:ph type="sldNum" sz="quarter" idx="12"/>
          </p:nvPr>
        </p:nvSpPr>
        <p:spPr/>
        <p:txBody>
          <a:bodyPr/>
          <a:lstStyle/>
          <a:p>
            <a:fld id="{1101D7E7-C74A-4A5D-A756-C8CA1900BA37}" type="slidenum">
              <a:rPr lang="en-IE" smtClean="0"/>
              <a:t>20</a:t>
            </a:fld>
            <a:endParaRPr lang="en-IE" dirty="0"/>
          </a:p>
        </p:txBody>
      </p:sp>
    </p:spTree>
    <p:extLst>
      <p:ext uri="{BB962C8B-B14F-4D97-AF65-F5344CB8AC3E}">
        <p14:creationId xmlns:p14="http://schemas.microsoft.com/office/powerpoint/2010/main" val="3131358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Binary Mathematics (2)</a:t>
            </a:r>
          </a:p>
        </p:txBody>
      </p:sp>
      <p:sp>
        <p:nvSpPr>
          <p:cNvPr id="3" name="Content Placeholder 2"/>
          <p:cNvSpPr>
            <a:spLocks noGrp="1"/>
          </p:cNvSpPr>
          <p:nvPr>
            <p:ph idx="1"/>
          </p:nvPr>
        </p:nvSpPr>
        <p:spPr/>
        <p:txBody>
          <a:bodyPr/>
          <a:lstStyle/>
          <a:p>
            <a:r>
              <a:rPr lang="en-US" dirty="0"/>
              <a:t>For binary machines (computers) it is usually impossible to do subtraction and division. </a:t>
            </a:r>
          </a:p>
          <a:p>
            <a:endParaRPr lang="en-US" dirty="0"/>
          </a:p>
          <a:p>
            <a:r>
              <a:rPr lang="en-US" dirty="0"/>
              <a:t>It is more feasible for binary numbers to be added to each other to allow any required conversion of a number – even when effecting a subtraction, multiplication or division. (This seems odd, but it is how ‘relay devices’ do (and must) work. </a:t>
            </a:r>
          </a:p>
        </p:txBody>
      </p:sp>
      <p:sp>
        <p:nvSpPr>
          <p:cNvPr id="4" name="Slide Number Placeholder 3"/>
          <p:cNvSpPr>
            <a:spLocks noGrp="1"/>
          </p:cNvSpPr>
          <p:nvPr>
            <p:ph type="sldNum" sz="quarter" idx="12"/>
          </p:nvPr>
        </p:nvSpPr>
        <p:spPr/>
        <p:txBody>
          <a:bodyPr/>
          <a:lstStyle/>
          <a:p>
            <a:fld id="{1101D7E7-C74A-4A5D-A756-C8CA1900BA37}" type="slidenum">
              <a:rPr lang="en-IE" smtClean="0"/>
              <a:t>21</a:t>
            </a:fld>
            <a:endParaRPr lang="en-IE" dirty="0"/>
          </a:p>
        </p:txBody>
      </p:sp>
    </p:spTree>
    <p:extLst>
      <p:ext uri="{BB962C8B-B14F-4D97-AF65-F5344CB8AC3E}">
        <p14:creationId xmlns:p14="http://schemas.microsoft.com/office/powerpoint/2010/main" val="574586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Binary Mathematics (3)</a:t>
            </a:r>
          </a:p>
        </p:txBody>
      </p:sp>
      <p:sp>
        <p:nvSpPr>
          <p:cNvPr id="3" name="Content Placeholder 2"/>
          <p:cNvSpPr>
            <a:spLocks noGrp="1"/>
          </p:cNvSpPr>
          <p:nvPr>
            <p:ph idx="1"/>
          </p:nvPr>
        </p:nvSpPr>
        <p:spPr>
          <a:xfrm>
            <a:off x="696000" y="1825624"/>
            <a:ext cx="10800000" cy="4454859"/>
          </a:xfrm>
        </p:spPr>
        <p:txBody>
          <a:bodyPr>
            <a:normAutofit fontScale="92500" lnSpcReduction="10000"/>
          </a:bodyPr>
          <a:lstStyle/>
          <a:p>
            <a:r>
              <a:rPr lang="en-US" sz="2600" dirty="0"/>
              <a:t>For that reason, the mathematics of binary are based on increments and decrements.</a:t>
            </a:r>
          </a:p>
          <a:p>
            <a:r>
              <a:rPr lang="en-US" sz="2600" dirty="0"/>
              <a:t>For example, 2 x 3 would be processed as 00000010 incremented by itself three times. That would be:</a:t>
            </a:r>
          </a:p>
          <a:p>
            <a:pPr marL="0" indent="0">
              <a:buNone/>
            </a:pPr>
            <a:r>
              <a:rPr lang="en-US" dirty="0"/>
              <a:t>		00000010 </a:t>
            </a:r>
          </a:p>
          <a:p>
            <a:pPr marL="0" indent="0">
              <a:buNone/>
            </a:pPr>
            <a:r>
              <a:rPr lang="en-US" dirty="0"/>
              <a:t>	+	00000010 </a:t>
            </a:r>
          </a:p>
          <a:p>
            <a:pPr marL="0" indent="0">
              <a:buNone/>
            </a:pPr>
            <a:r>
              <a:rPr lang="en-US" dirty="0"/>
              <a:t>	+	00000010 </a:t>
            </a:r>
          </a:p>
          <a:p>
            <a:pPr marL="0" indent="0">
              <a:buNone/>
            </a:pPr>
            <a:r>
              <a:rPr lang="en-US" dirty="0"/>
              <a:t>	= 	00000110 		(00000110</a:t>
            </a:r>
            <a:r>
              <a:rPr lang="en-US" baseline="-25000" dirty="0"/>
              <a:t>2</a:t>
            </a:r>
            <a:r>
              <a:rPr lang="en-US" dirty="0"/>
              <a:t> = 6</a:t>
            </a:r>
            <a:r>
              <a:rPr lang="en-US" baseline="-25000" dirty="0"/>
              <a:t>10</a:t>
            </a:r>
            <a:r>
              <a:rPr lang="en-US" dirty="0"/>
              <a:t>)</a:t>
            </a:r>
          </a:p>
        </p:txBody>
      </p:sp>
      <p:sp>
        <p:nvSpPr>
          <p:cNvPr id="4" name="Slide Number Placeholder 3"/>
          <p:cNvSpPr>
            <a:spLocks noGrp="1"/>
          </p:cNvSpPr>
          <p:nvPr>
            <p:ph type="sldNum" sz="quarter" idx="12"/>
          </p:nvPr>
        </p:nvSpPr>
        <p:spPr/>
        <p:txBody>
          <a:bodyPr/>
          <a:lstStyle/>
          <a:p>
            <a:fld id="{1101D7E7-C74A-4A5D-A756-C8CA1900BA37}" type="slidenum">
              <a:rPr lang="en-IE" smtClean="0"/>
              <a:t>22</a:t>
            </a:fld>
            <a:endParaRPr lang="en-IE" dirty="0"/>
          </a:p>
        </p:txBody>
      </p:sp>
    </p:spTree>
    <p:extLst>
      <p:ext uri="{BB962C8B-B14F-4D97-AF65-F5344CB8AC3E}">
        <p14:creationId xmlns:p14="http://schemas.microsoft.com/office/powerpoint/2010/main" val="4090332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Binary Mathematics (4)</a:t>
            </a:r>
          </a:p>
        </p:txBody>
      </p:sp>
      <p:sp>
        <p:nvSpPr>
          <p:cNvPr id="3" name="Content Placeholder 2"/>
          <p:cNvSpPr>
            <a:spLocks noGrp="1"/>
          </p:cNvSpPr>
          <p:nvPr>
            <p:ph idx="1"/>
          </p:nvPr>
        </p:nvSpPr>
        <p:spPr/>
        <p:txBody>
          <a:bodyPr/>
          <a:lstStyle/>
          <a:p>
            <a:pPr marL="0" indent="0">
              <a:buNone/>
            </a:pPr>
            <a:r>
              <a:rPr lang="en-US" dirty="0"/>
              <a:t>A binary addition example for single binary digits:</a:t>
            </a:r>
          </a:p>
          <a:p>
            <a:endParaRPr lang="en-US" dirty="0"/>
          </a:p>
          <a:p>
            <a:pPr marL="457200" lvl="1" indent="0">
              <a:buNone/>
            </a:pPr>
            <a:r>
              <a:rPr lang="en-US" dirty="0"/>
              <a:t>   0	  1	  0	  1</a:t>
            </a:r>
          </a:p>
          <a:p>
            <a:pPr marL="457200" lvl="1" indent="0">
              <a:buNone/>
            </a:pPr>
            <a:r>
              <a:rPr lang="en-US" dirty="0"/>
              <a:t> </a:t>
            </a:r>
            <a:r>
              <a:rPr lang="en-US" u="sng" dirty="0"/>
              <a:t>+0</a:t>
            </a:r>
            <a:r>
              <a:rPr lang="en-US" dirty="0"/>
              <a:t>	</a:t>
            </a:r>
            <a:r>
              <a:rPr lang="en-US" u="sng" dirty="0"/>
              <a:t>+0</a:t>
            </a:r>
            <a:r>
              <a:rPr lang="en-US" dirty="0"/>
              <a:t>	</a:t>
            </a:r>
            <a:r>
              <a:rPr lang="en-US" u="sng" dirty="0"/>
              <a:t>+1</a:t>
            </a:r>
            <a:r>
              <a:rPr lang="en-US" dirty="0"/>
              <a:t>	</a:t>
            </a:r>
            <a:r>
              <a:rPr lang="en-US" u="sng" dirty="0"/>
              <a:t>+1</a:t>
            </a:r>
          </a:p>
          <a:p>
            <a:pPr marL="457200" lvl="1" indent="0">
              <a:buNone/>
            </a:pPr>
            <a:r>
              <a:rPr lang="en-US" dirty="0"/>
              <a:t>	0	  1	  1	 10    in Base 2</a:t>
            </a:r>
          </a:p>
        </p:txBody>
      </p:sp>
      <p:sp>
        <p:nvSpPr>
          <p:cNvPr id="4" name="Slide Number Placeholder 3"/>
          <p:cNvSpPr>
            <a:spLocks noGrp="1"/>
          </p:cNvSpPr>
          <p:nvPr>
            <p:ph type="sldNum" sz="quarter" idx="12"/>
          </p:nvPr>
        </p:nvSpPr>
        <p:spPr/>
        <p:txBody>
          <a:bodyPr/>
          <a:lstStyle/>
          <a:p>
            <a:fld id="{1101D7E7-C74A-4A5D-A756-C8CA1900BA37}" type="slidenum">
              <a:rPr lang="en-IE" smtClean="0"/>
              <a:t>23</a:t>
            </a:fld>
            <a:endParaRPr lang="en-IE" dirty="0"/>
          </a:p>
        </p:txBody>
      </p:sp>
    </p:spTree>
    <p:extLst>
      <p:ext uri="{BB962C8B-B14F-4D97-AF65-F5344CB8AC3E}">
        <p14:creationId xmlns:p14="http://schemas.microsoft.com/office/powerpoint/2010/main" val="3667438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Binary Mathematics (5)</a:t>
            </a:r>
          </a:p>
        </p:txBody>
      </p:sp>
      <p:sp>
        <p:nvSpPr>
          <p:cNvPr id="3" name="Content Placeholder 2"/>
          <p:cNvSpPr>
            <a:spLocks noGrp="1"/>
          </p:cNvSpPr>
          <p:nvPr>
            <p:ph idx="1"/>
          </p:nvPr>
        </p:nvSpPr>
        <p:spPr/>
        <p:txBody>
          <a:bodyPr>
            <a:normAutofit/>
          </a:bodyPr>
          <a:lstStyle/>
          <a:p>
            <a:pPr lvl="1"/>
            <a:r>
              <a:rPr lang="en-US" dirty="0"/>
              <a:t>A 0</a:t>
            </a:r>
            <a:r>
              <a:rPr lang="en-US" baseline="-25000" dirty="0"/>
              <a:t>2</a:t>
            </a:r>
            <a:r>
              <a:rPr lang="en-US" dirty="0"/>
              <a:t> added to a 0</a:t>
            </a:r>
            <a:r>
              <a:rPr lang="en-US" baseline="-25000" dirty="0"/>
              <a:t>2</a:t>
            </a:r>
            <a:r>
              <a:rPr lang="en-US" dirty="0"/>
              <a:t> will equal 0</a:t>
            </a:r>
            <a:r>
              <a:rPr lang="en-US" baseline="-25000" dirty="0"/>
              <a:t>2</a:t>
            </a:r>
            <a:endParaRPr lang="en-US" dirty="0"/>
          </a:p>
          <a:p>
            <a:pPr marL="457200" lvl="1" indent="0">
              <a:buNone/>
            </a:pPr>
            <a:endParaRPr lang="en-US" sz="1300" dirty="0"/>
          </a:p>
          <a:p>
            <a:pPr lvl="1"/>
            <a:r>
              <a:rPr lang="en-US" dirty="0"/>
              <a:t>A 0</a:t>
            </a:r>
            <a:r>
              <a:rPr lang="en-US" baseline="-25000" dirty="0"/>
              <a:t>2</a:t>
            </a:r>
            <a:r>
              <a:rPr lang="en-US" dirty="0"/>
              <a:t> added to a 1</a:t>
            </a:r>
            <a:r>
              <a:rPr lang="en-US" baseline="-25000" dirty="0"/>
              <a:t>2</a:t>
            </a:r>
            <a:r>
              <a:rPr lang="en-US" dirty="0"/>
              <a:t> will equal 1</a:t>
            </a:r>
            <a:r>
              <a:rPr lang="en-US" baseline="-25000" dirty="0"/>
              <a:t>2</a:t>
            </a:r>
            <a:endParaRPr lang="en-US" dirty="0"/>
          </a:p>
          <a:p>
            <a:pPr marL="457200" lvl="1" indent="0">
              <a:buNone/>
            </a:pPr>
            <a:endParaRPr lang="en-US" sz="1300" dirty="0"/>
          </a:p>
          <a:p>
            <a:pPr lvl="1"/>
            <a:r>
              <a:rPr lang="en-US" dirty="0"/>
              <a:t>A 1</a:t>
            </a:r>
            <a:r>
              <a:rPr lang="en-US" baseline="-25000" dirty="0"/>
              <a:t>2</a:t>
            </a:r>
            <a:r>
              <a:rPr lang="en-US" dirty="0"/>
              <a:t> added to a 0</a:t>
            </a:r>
            <a:r>
              <a:rPr lang="en-US" baseline="-25000" dirty="0"/>
              <a:t>2</a:t>
            </a:r>
            <a:r>
              <a:rPr lang="en-US" dirty="0"/>
              <a:t> will equal 1</a:t>
            </a:r>
            <a:r>
              <a:rPr lang="en-US" baseline="-25000" dirty="0"/>
              <a:t>2</a:t>
            </a:r>
            <a:endParaRPr lang="en-US" dirty="0"/>
          </a:p>
          <a:p>
            <a:pPr marL="457200" lvl="1" indent="0">
              <a:buNone/>
            </a:pPr>
            <a:endParaRPr lang="en-US" sz="1300" dirty="0"/>
          </a:p>
          <a:p>
            <a:pPr lvl="1"/>
            <a:r>
              <a:rPr lang="en-US" dirty="0"/>
              <a:t>A 1</a:t>
            </a:r>
            <a:r>
              <a:rPr lang="en-US" baseline="-25000" dirty="0"/>
              <a:t>2</a:t>
            </a:r>
            <a:r>
              <a:rPr lang="en-US" dirty="0"/>
              <a:t> added to a 1</a:t>
            </a:r>
            <a:r>
              <a:rPr lang="en-US" baseline="-25000" dirty="0"/>
              <a:t>2</a:t>
            </a:r>
            <a:r>
              <a:rPr lang="en-US" dirty="0"/>
              <a:t> will equal 10</a:t>
            </a:r>
            <a:r>
              <a:rPr lang="en-US" baseline="-25000" dirty="0"/>
              <a:t>2</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24</a:t>
            </a:fld>
            <a:endParaRPr lang="en-IE" dirty="0"/>
          </a:p>
        </p:txBody>
      </p:sp>
    </p:spTree>
    <p:extLst>
      <p:ext uri="{BB962C8B-B14F-4D97-AF65-F5344CB8AC3E}">
        <p14:creationId xmlns:p14="http://schemas.microsoft.com/office/powerpoint/2010/main" val="1499100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Binary Mathematics (6)</a:t>
            </a:r>
          </a:p>
        </p:txBody>
      </p:sp>
      <p:sp>
        <p:nvSpPr>
          <p:cNvPr id="3" name="Content Placeholder 2"/>
          <p:cNvSpPr>
            <a:spLocks noGrp="1"/>
          </p:cNvSpPr>
          <p:nvPr>
            <p:ph idx="1"/>
          </p:nvPr>
        </p:nvSpPr>
        <p:spPr/>
        <p:txBody>
          <a:bodyPr/>
          <a:lstStyle/>
          <a:p>
            <a:pPr marL="0" indent="0">
              <a:buNone/>
            </a:pPr>
            <a:r>
              <a:rPr lang="en-US" b="1" dirty="0"/>
              <a:t>*** Note ***</a:t>
            </a:r>
          </a:p>
          <a:p>
            <a:pPr marL="457200" lvl="1" indent="0">
              <a:buNone/>
            </a:pPr>
            <a:r>
              <a:rPr lang="en-US" dirty="0">
                <a:solidFill>
                  <a:srgbClr val="0000FF"/>
                </a:solidFill>
              </a:rPr>
              <a:t>Decrements</a:t>
            </a:r>
            <a:r>
              <a:rPr lang="en-US" dirty="0"/>
              <a:t> in binary mathematics are achieved, not by simple subtraction, but by the </a:t>
            </a:r>
            <a:r>
              <a:rPr lang="en-US" dirty="0">
                <a:solidFill>
                  <a:srgbClr val="0000FF"/>
                </a:solidFill>
              </a:rPr>
              <a:t>addition of a negative number</a:t>
            </a:r>
            <a:r>
              <a:rPr lang="en-US" dirty="0"/>
              <a:t>! </a:t>
            </a:r>
          </a:p>
          <a:p>
            <a:pPr marL="0" indent="0">
              <a:buNone/>
            </a:pPr>
            <a:r>
              <a:rPr lang="en-US" dirty="0"/>
              <a:t>	What!?</a:t>
            </a:r>
          </a:p>
          <a:p>
            <a:pPr marL="0" indent="0">
              <a:buNone/>
            </a:pPr>
            <a:endParaRPr lang="en-US" sz="1300" dirty="0"/>
          </a:p>
          <a:p>
            <a:pPr marL="0" indent="0">
              <a:buNone/>
            </a:pPr>
            <a:r>
              <a:rPr lang="en-US" dirty="0"/>
              <a:t>This is Two’s Complement – more on that next…</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25</a:t>
            </a:fld>
            <a:endParaRPr lang="en-IE" dirty="0"/>
          </a:p>
        </p:txBody>
      </p:sp>
    </p:spTree>
    <p:extLst>
      <p:ext uri="{BB962C8B-B14F-4D97-AF65-F5344CB8AC3E}">
        <p14:creationId xmlns:p14="http://schemas.microsoft.com/office/powerpoint/2010/main" val="3198127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Two’s Complement</a:t>
            </a:r>
          </a:p>
        </p:txBody>
      </p:sp>
      <p:sp>
        <p:nvSpPr>
          <p:cNvPr id="3" name="Content Placeholder 2"/>
          <p:cNvSpPr>
            <a:spLocks noGrp="1"/>
          </p:cNvSpPr>
          <p:nvPr>
            <p:ph idx="1"/>
          </p:nvPr>
        </p:nvSpPr>
        <p:spPr/>
        <p:txBody>
          <a:bodyPr/>
          <a:lstStyle/>
          <a:p>
            <a:r>
              <a:rPr lang="en-US" dirty="0"/>
              <a:t>Negative numbers are represented, in binary, by Two's Complement. </a:t>
            </a:r>
          </a:p>
          <a:p>
            <a:pPr marL="0" indent="0">
              <a:buNone/>
            </a:pPr>
            <a:endParaRPr lang="en-US" sz="1300" dirty="0"/>
          </a:p>
          <a:p>
            <a:r>
              <a:rPr lang="en-US" dirty="0"/>
              <a:t>To decrement in binary you find the Two's Complement for the number you wish to decrement by (or subtract) and ADD it to the number from which the subtraction must be made.</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26</a:t>
            </a:fld>
            <a:endParaRPr lang="en-IE" dirty="0"/>
          </a:p>
        </p:txBody>
      </p:sp>
    </p:spTree>
    <p:extLst>
      <p:ext uri="{BB962C8B-B14F-4D97-AF65-F5344CB8AC3E}">
        <p14:creationId xmlns:p14="http://schemas.microsoft.com/office/powerpoint/2010/main" val="1890589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Two’s Complement (2)</a:t>
            </a:r>
          </a:p>
        </p:txBody>
      </p:sp>
      <p:sp>
        <p:nvSpPr>
          <p:cNvPr id="3" name="Content Placeholder 2"/>
          <p:cNvSpPr>
            <a:spLocks noGrp="1"/>
          </p:cNvSpPr>
          <p:nvPr>
            <p:ph idx="1"/>
          </p:nvPr>
        </p:nvSpPr>
        <p:spPr/>
        <p:txBody>
          <a:bodyPr/>
          <a:lstStyle/>
          <a:p>
            <a:r>
              <a:rPr lang="en-US" dirty="0"/>
              <a:t>This looks mad but it is the most efficient and reliable way to reduce the value of numbers (or to create a new number based on subtraction) when operating in binary number form.</a:t>
            </a:r>
          </a:p>
        </p:txBody>
      </p:sp>
      <p:sp>
        <p:nvSpPr>
          <p:cNvPr id="4" name="Slide Number Placeholder 3"/>
          <p:cNvSpPr>
            <a:spLocks noGrp="1"/>
          </p:cNvSpPr>
          <p:nvPr>
            <p:ph type="sldNum" sz="quarter" idx="12"/>
          </p:nvPr>
        </p:nvSpPr>
        <p:spPr/>
        <p:txBody>
          <a:bodyPr/>
          <a:lstStyle/>
          <a:p>
            <a:fld id="{1101D7E7-C74A-4A5D-A756-C8CA1900BA37}" type="slidenum">
              <a:rPr lang="en-IE" smtClean="0"/>
              <a:t>27</a:t>
            </a:fld>
            <a:endParaRPr lang="en-IE" dirty="0"/>
          </a:p>
        </p:txBody>
      </p:sp>
    </p:spTree>
    <p:extLst>
      <p:ext uri="{BB962C8B-B14F-4D97-AF65-F5344CB8AC3E}">
        <p14:creationId xmlns:p14="http://schemas.microsoft.com/office/powerpoint/2010/main" val="180637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Representing Negative Numbers </a:t>
            </a:r>
          </a:p>
        </p:txBody>
      </p:sp>
      <p:sp>
        <p:nvSpPr>
          <p:cNvPr id="3" name="Content Placeholder 2"/>
          <p:cNvSpPr>
            <a:spLocks noGrp="1"/>
          </p:cNvSpPr>
          <p:nvPr>
            <p:ph idx="1"/>
          </p:nvPr>
        </p:nvSpPr>
        <p:spPr/>
        <p:txBody>
          <a:bodyPr>
            <a:normAutofit/>
          </a:bodyPr>
          <a:lstStyle/>
          <a:p>
            <a:r>
              <a:rPr lang="en-US" dirty="0"/>
              <a:t>Here is an example of Two's Complement (or 2's complement). Let us say that we have a minus twelve (-12) in Base 10. Do we use 001100 in binary and put an ASCII value for - (the 'minus' sign, which is 0101101) in front of it or behind it? </a:t>
            </a:r>
          </a:p>
          <a:p>
            <a:pPr marL="0" indent="0">
              <a:buNone/>
            </a:pPr>
            <a:endParaRPr lang="en-US" sz="1300" dirty="0"/>
          </a:p>
          <a:p>
            <a:r>
              <a:rPr lang="en-US" dirty="0"/>
              <a:t>No. Why? Because we would not be able to perform mathematical additions with that combination. It might be all right for representing a text label, but mathematics would not work.</a:t>
            </a:r>
          </a:p>
        </p:txBody>
      </p:sp>
      <p:sp>
        <p:nvSpPr>
          <p:cNvPr id="4" name="Slide Number Placeholder 3"/>
          <p:cNvSpPr>
            <a:spLocks noGrp="1"/>
          </p:cNvSpPr>
          <p:nvPr>
            <p:ph type="sldNum" sz="quarter" idx="12"/>
          </p:nvPr>
        </p:nvSpPr>
        <p:spPr/>
        <p:txBody>
          <a:bodyPr/>
          <a:lstStyle/>
          <a:p>
            <a:fld id="{1101D7E7-C74A-4A5D-A756-C8CA1900BA37}" type="slidenum">
              <a:rPr lang="en-IE" smtClean="0"/>
              <a:t>28</a:t>
            </a:fld>
            <a:endParaRPr lang="en-IE" dirty="0"/>
          </a:p>
        </p:txBody>
      </p:sp>
    </p:spTree>
    <p:extLst>
      <p:ext uri="{BB962C8B-B14F-4D97-AF65-F5344CB8AC3E}">
        <p14:creationId xmlns:p14="http://schemas.microsoft.com/office/powerpoint/2010/main" val="261388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Representing Negative Numbers (2)</a:t>
            </a:r>
          </a:p>
        </p:txBody>
      </p:sp>
      <p:sp>
        <p:nvSpPr>
          <p:cNvPr id="3" name="Content Placeholder 2"/>
          <p:cNvSpPr>
            <a:spLocks noGrp="1"/>
          </p:cNvSpPr>
          <p:nvPr>
            <p:ph idx="1"/>
          </p:nvPr>
        </p:nvSpPr>
        <p:spPr>
          <a:xfrm>
            <a:off x="696000" y="1825625"/>
            <a:ext cx="10800000" cy="4493360"/>
          </a:xfrm>
        </p:spPr>
        <p:txBody>
          <a:bodyPr>
            <a:normAutofit fontScale="85000" lnSpcReduction="20000"/>
          </a:bodyPr>
          <a:lstStyle/>
          <a:p>
            <a:pPr marL="0" indent="0">
              <a:buNone/>
            </a:pPr>
            <a:r>
              <a:rPr lang="en-US" sz="2800" dirty="0"/>
              <a:t>So…</a:t>
            </a:r>
          </a:p>
          <a:p>
            <a:pPr marL="0" indent="0">
              <a:buNone/>
            </a:pPr>
            <a:r>
              <a:rPr lang="en-US" sz="2800" dirty="0"/>
              <a:t>To convert 12</a:t>
            </a:r>
            <a:r>
              <a:rPr lang="en-US" sz="2800" baseline="-25000" dirty="0"/>
              <a:t>10</a:t>
            </a:r>
            <a:r>
              <a:rPr lang="en-US" sz="2800" dirty="0"/>
              <a:t> to 2’s complement using 6 bits (to represent -12</a:t>
            </a:r>
            <a:r>
              <a:rPr lang="en-US" sz="2800" baseline="-25000" dirty="0"/>
              <a:t>10</a:t>
            </a:r>
            <a:r>
              <a:rPr lang="en-US" sz="2800" dirty="0"/>
              <a:t>):</a:t>
            </a:r>
          </a:p>
          <a:p>
            <a:pPr marL="514350" indent="-514350">
              <a:buFont typeface="+mj-lt"/>
              <a:buAutoNum type="arabicPeriod"/>
            </a:pPr>
            <a:r>
              <a:rPr lang="en-US" sz="2800" dirty="0"/>
              <a:t>Decide upon the number of bits n (6).</a:t>
            </a:r>
          </a:p>
          <a:p>
            <a:pPr marL="514350" indent="-514350">
              <a:buFont typeface="+mj-lt"/>
              <a:buAutoNum type="arabicPeriod"/>
            </a:pPr>
            <a:r>
              <a:rPr lang="en-US" sz="2800" dirty="0"/>
              <a:t>Find the binary representation of the +</a:t>
            </a:r>
            <a:r>
              <a:rPr lang="en-US" sz="2800" dirty="0" err="1"/>
              <a:t>ve</a:t>
            </a:r>
            <a:r>
              <a:rPr lang="en-US" sz="2800" dirty="0"/>
              <a:t> value in n-bits (001100</a:t>
            </a:r>
            <a:r>
              <a:rPr lang="en-US" sz="2800" baseline="-25000" dirty="0"/>
              <a:t>2</a:t>
            </a:r>
            <a:r>
              <a:rPr lang="en-US" sz="2800" dirty="0"/>
              <a:t>).</a:t>
            </a:r>
          </a:p>
          <a:p>
            <a:pPr marL="514350" indent="-514350">
              <a:buFont typeface="+mj-lt"/>
              <a:buAutoNum type="arabicPeriod"/>
            </a:pPr>
            <a:r>
              <a:rPr lang="en-US" sz="2800" dirty="0"/>
              <a:t>Flip all the bits (change 1’s to 0’s and vice versa) (110011</a:t>
            </a:r>
            <a:r>
              <a:rPr lang="en-US" sz="2800" baseline="-25000" dirty="0"/>
              <a:t>2</a:t>
            </a:r>
            <a:r>
              <a:rPr lang="en-US" sz="2800" dirty="0"/>
              <a:t>).</a:t>
            </a:r>
          </a:p>
          <a:p>
            <a:pPr marL="514350" indent="-514350">
              <a:buFont typeface="+mj-lt"/>
              <a:buAutoNum type="arabicPeriod"/>
            </a:pPr>
            <a:r>
              <a:rPr lang="en-US" sz="2800" dirty="0"/>
              <a:t>Add 1 (110100</a:t>
            </a:r>
            <a:r>
              <a:rPr lang="en-US" sz="2800" baseline="-25000" dirty="0"/>
              <a:t>2</a:t>
            </a:r>
            <a:r>
              <a:rPr lang="en-US" sz="2800" dirty="0"/>
              <a:t>)</a:t>
            </a:r>
          </a:p>
          <a:p>
            <a:pPr marL="0" indent="0">
              <a:buNone/>
            </a:pPr>
            <a:r>
              <a:rPr lang="en-US" sz="2800" dirty="0"/>
              <a:t>		-12</a:t>
            </a:r>
            <a:r>
              <a:rPr lang="en-US" sz="2800" baseline="-25000" dirty="0"/>
              <a:t>10</a:t>
            </a:r>
            <a:r>
              <a:rPr lang="en-US" sz="2800" dirty="0"/>
              <a:t> = 110100</a:t>
            </a:r>
            <a:r>
              <a:rPr lang="en-US" sz="2800" baseline="-25000" dirty="0"/>
              <a:t>2</a:t>
            </a:r>
            <a:endParaRPr lang="en-US" sz="2800" dirty="0"/>
          </a:p>
        </p:txBody>
      </p:sp>
      <p:sp>
        <p:nvSpPr>
          <p:cNvPr id="4" name="Slide Number Placeholder 3"/>
          <p:cNvSpPr>
            <a:spLocks noGrp="1"/>
          </p:cNvSpPr>
          <p:nvPr>
            <p:ph type="sldNum" sz="quarter" idx="12"/>
          </p:nvPr>
        </p:nvSpPr>
        <p:spPr/>
        <p:txBody>
          <a:bodyPr/>
          <a:lstStyle/>
          <a:p>
            <a:fld id="{1101D7E7-C74A-4A5D-A756-C8CA1900BA37}" type="slidenum">
              <a:rPr lang="en-IE" smtClean="0"/>
              <a:t>29</a:t>
            </a:fld>
            <a:endParaRPr lang="en-IE" dirty="0"/>
          </a:p>
        </p:txBody>
      </p:sp>
    </p:spTree>
    <p:extLst>
      <p:ext uri="{BB962C8B-B14F-4D97-AF65-F5344CB8AC3E}">
        <p14:creationId xmlns:p14="http://schemas.microsoft.com/office/powerpoint/2010/main" val="13214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Content - including</a:t>
            </a:r>
          </a:p>
        </p:txBody>
      </p:sp>
      <p:sp>
        <p:nvSpPr>
          <p:cNvPr id="3" name="Content Placeholder 2"/>
          <p:cNvSpPr>
            <a:spLocks noGrp="1"/>
          </p:cNvSpPr>
          <p:nvPr>
            <p:ph idx="1"/>
          </p:nvPr>
        </p:nvSpPr>
        <p:spPr>
          <a:xfrm>
            <a:off x="696000" y="1825625"/>
            <a:ext cx="4905903" cy="4351338"/>
          </a:xfrm>
        </p:spPr>
        <p:txBody>
          <a:bodyPr>
            <a:noAutofit/>
          </a:bodyPr>
          <a:lstStyle/>
          <a:p>
            <a:pPr marL="457200" indent="-457200">
              <a:lnSpc>
                <a:spcPct val="100000"/>
              </a:lnSpc>
              <a:spcBef>
                <a:spcPts val="1200"/>
              </a:spcBef>
              <a:buFont typeface="+mj-lt"/>
              <a:buAutoNum type="arabicPeriod"/>
            </a:pPr>
            <a:r>
              <a:rPr lang="en-IE" sz="2000" dirty="0"/>
              <a:t>What is Information to a Computer?</a:t>
            </a:r>
          </a:p>
          <a:p>
            <a:pPr marL="457200" indent="-457200">
              <a:lnSpc>
                <a:spcPct val="100000"/>
              </a:lnSpc>
              <a:spcBef>
                <a:spcPts val="1200"/>
              </a:spcBef>
              <a:buFont typeface="+mj-lt"/>
              <a:buAutoNum type="arabicPeriod"/>
            </a:pPr>
            <a:r>
              <a:rPr lang="en-IE" sz="2000" dirty="0"/>
              <a:t>Number Bases</a:t>
            </a:r>
          </a:p>
          <a:p>
            <a:pPr marL="457200" indent="-457200">
              <a:lnSpc>
                <a:spcPct val="100000"/>
              </a:lnSpc>
              <a:spcBef>
                <a:spcPts val="1200"/>
              </a:spcBef>
              <a:buFont typeface="+mj-lt"/>
              <a:buAutoNum type="arabicPeriod"/>
            </a:pPr>
            <a:r>
              <a:rPr lang="en-US" sz="2000" dirty="0"/>
              <a:t>Bytes</a:t>
            </a:r>
            <a:endParaRPr lang="en-IE" sz="2000" dirty="0"/>
          </a:p>
          <a:p>
            <a:pPr marL="457200" indent="-457200">
              <a:lnSpc>
                <a:spcPct val="100000"/>
              </a:lnSpc>
              <a:spcBef>
                <a:spcPts val="1200"/>
              </a:spcBef>
              <a:buFont typeface="+mj-lt"/>
              <a:buAutoNum type="arabicPeriod"/>
            </a:pPr>
            <a:r>
              <a:rPr lang="en-US" sz="2000" dirty="0"/>
              <a:t>Binary</a:t>
            </a:r>
            <a:endParaRPr lang="en-IE" sz="2000" dirty="0"/>
          </a:p>
          <a:p>
            <a:pPr marL="457200" indent="-457200">
              <a:lnSpc>
                <a:spcPct val="100000"/>
              </a:lnSpc>
              <a:spcBef>
                <a:spcPts val="1200"/>
              </a:spcBef>
              <a:buFont typeface="+mj-lt"/>
              <a:buAutoNum type="arabicPeriod"/>
            </a:pPr>
            <a:r>
              <a:rPr lang="en-US" sz="2000" dirty="0"/>
              <a:t>Binary Mathematics </a:t>
            </a:r>
            <a:endParaRPr lang="en-IE" sz="2000" dirty="0"/>
          </a:p>
          <a:p>
            <a:pPr marL="457200" indent="-457200">
              <a:lnSpc>
                <a:spcPct val="100000"/>
              </a:lnSpc>
              <a:spcBef>
                <a:spcPts val="1200"/>
              </a:spcBef>
              <a:buFont typeface="+mj-lt"/>
              <a:buAutoNum type="arabicPeriod"/>
            </a:pPr>
            <a:r>
              <a:rPr lang="en-IE" sz="2000" dirty="0"/>
              <a:t>Binary – Negative Numbers  </a:t>
            </a:r>
          </a:p>
          <a:p>
            <a:pPr marL="457200" indent="-457200">
              <a:lnSpc>
                <a:spcPct val="100000"/>
              </a:lnSpc>
              <a:spcBef>
                <a:spcPts val="1200"/>
              </a:spcBef>
              <a:buFont typeface="+mj-lt"/>
              <a:buAutoNum type="arabicPeriod"/>
            </a:pPr>
            <a:r>
              <a:rPr lang="en-US" sz="2000" dirty="0"/>
              <a:t>Two’s Complement</a:t>
            </a:r>
          </a:p>
        </p:txBody>
      </p:sp>
      <p:sp>
        <p:nvSpPr>
          <p:cNvPr id="4" name="Slide Number Placeholder 3"/>
          <p:cNvSpPr>
            <a:spLocks noGrp="1"/>
          </p:cNvSpPr>
          <p:nvPr>
            <p:ph type="sldNum" sz="quarter" idx="12"/>
          </p:nvPr>
        </p:nvSpPr>
        <p:spPr/>
        <p:txBody>
          <a:bodyPr/>
          <a:lstStyle/>
          <a:p>
            <a:fld id="{1101D7E7-C74A-4A5D-A756-C8CA1900BA37}" type="slidenum">
              <a:rPr lang="en-IE" smtClean="0"/>
              <a:t>3</a:t>
            </a:fld>
            <a:endParaRPr lang="en-IE" dirty="0"/>
          </a:p>
        </p:txBody>
      </p:sp>
      <p:sp>
        <p:nvSpPr>
          <p:cNvPr id="6" name="Content Placeholder 2"/>
          <p:cNvSpPr txBox="1">
            <a:spLocks/>
          </p:cNvSpPr>
          <p:nvPr/>
        </p:nvSpPr>
        <p:spPr>
          <a:xfrm>
            <a:off x="5779972" y="1958774"/>
            <a:ext cx="5403896" cy="435133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1200"/>
              </a:spcBef>
              <a:buFont typeface="+mj-lt"/>
              <a:buAutoNum type="arabicPeriod" startAt="8"/>
            </a:pPr>
            <a:r>
              <a:rPr lang="en-US" sz="2000" dirty="0"/>
              <a:t>Octal Number Representation</a:t>
            </a:r>
          </a:p>
          <a:p>
            <a:pPr marL="457200" indent="-457200">
              <a:lnSpc>
                <a:spcPct val="100000"/>
              </a:lnSpc>
              <a:spcBef>
                <a:spcPts val="1200"/>
              </a:spcBef>
              <a:buFont typeface="+mj-lt"/>
              <a:buAutoNum type="arabicPeriod" startAt="8"/>
            </a:pPr>
            <a:r>
              <a:rPr lang="en-US" sz="2000" dirty="0"/>
              <a:t>Octal Numbers and Bytes</a:t>
            </a:r>
            <a:endParaRPr lang="en-IE" sz="2000" dirty="0"/>
          </a:p>
          <a:p>
            <a:pPr marL="457200" indent="-457200">
              <a:lnSpc>
                <a:spcPct val="100000"/>
              </a:lnSpc>
              <a:spcBef>
                <a:spcPts val="1200"/>
              </a:spcBef>
              <a:buFont typeface="+mj-lt"/>
              <a:buAutoNum type="arabicPeriod" startAt="8"/>
            </a:pPr>
            <a:r>
              <a:rPr lang="en-IE" sz="2000" dirty="0"/>
              <a:t>Hexadecimal </a:t>
            </a:r>
            <a:r>
              <a:rPr lang="en-US" sz="2000" dirty="0"/>
              <a:t>Number Representation</a:t>
            </a:r>
            <a:r>
              <a:rPr lang="en-IE" sz="2000" dirty="0"/>
              <a:t> </a:t>
            </a:r>
          </a:p>
          <a:p>
            <a:pPr marL="457200" indent="-457200">
              <a:lnSpc>
                <a:spcPct val="100000"/>
              </a:lnSpc>
              <a:spcBef>
                <a:spcPts val="1200"/>
              </a:spcBef>
              <a:buFont typeface="+mj-lt"/>
              <a:buAutoNum type="arabicPeriod" startAt="8"/>
            </a:pPr>
            <a:r>
              <a:rPr lang="en-IE" sz="2000" dirty="0"/>
              <a:t>Hexadecimal </a:t>
            </a:r>
            <a:r>
              <a:rPr lang="en-US" sz="2000" dirty="0"/>
              <a:t>Numbers and Bytes</a:t>
            </a:r>
            <a:endParaRPr lang="en-IE" sz="2000" dirty="0"/>
          </a:p>
          <a:p>
            <a:pPr marL="457200" indent="-457200">
              <a:lnSpc>
                <a:spcPct val="100000"/>
              </a:lnSpc>
              <a:spcBef>
                <a:spcPts val="1200"/>
              </a:spcBef>
              <a:buFont typeface="+mj-lt"/>
              <a:buAutoNum type="arabicPeriod" startAt="8"/>
            </a:pPr>
            <a:r>
              <a:rPr lang="en-US" sz="2000" dirty="0"/>
              <a:t>Lecture Summary</a:t>
            </a:r>
            <a:endParaRPr lang="en-IE" sz="2000" dirty="0"/>
          </a:p>
          <a:p>
            <a:pPr marL="457200" indent="-457200">
              <a:lnSpc>
                <a:spcPct val="100000"/>
              </a:lnSpc>
              <a:spcBef>
                <a:spcPts val="1200"/>
              </a:spcBef>
              <a:buFont typeface="+mj-lt"/>
              <a:buAutoNum type="arabicPeriod" startAt="8"/>
            </a:pPr>
            <a:r>
              <a:rPr lang="en-US" sz="2000" dirty="0"/>
              <a:t>Where to Next?</a:t>
            </a:r>
            <a:endParaRPr lang="en-IE" sz="2000" dirty="0"/>
          </a:p>
        </p:txBody>
      </p:sp>
    </p:spTree>
    <p:extLst>
      <p:ext uri="{BB962C8B-B14F-4D97-AF65-F5344CB8AC3E}">
        <p14:creationId xmlns:p14="http://schemas.microsoft.com/office/powerpoint/2010/main" val="1076327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Representing Negative Numbers (3)</a:t>
            </a:r>
          </a:p>
        </p:txBody>
      </p:sp>
      <p:sp>
        <p:nvSpPr>
          <p:cNvPr id="3" name="Content Placeholder 2"/>
          <p:cNvSpPr>
            <a:spLocks noGrp="1"/>
          </p:cNvSpPr>
          <p:nvPr>
            <p:ph idx="1"/>
          </p:nvPr>
        </p:nvSpPr>
        <p:spPr/>
        <p:txBody>
          <a:bodyPr/>
          <a:lstStyle/>
          <a:p>
            <a:pPr marL="0" indent="0">
              <a:buNone/>
            </a:pPr>
            <a:r>
              <a:rPr lang="en-US" dirty="0"/>
              <a:t>Why does this work?</a:t>
            </a:r>
          </a:p>
          <a:p>
            <a:pPr marL="0" indent="0">
              <a:buNone/>
            </a:pPr>
            <a:r>
              <a:rPr lang="en-US" dirty="0"/>
              <a:t>	Look at this:</a:t>
            </a:r>
          </a:p>
          <a:p>
            <a:pPr marL="0" indent="0">
              <a:buNone/>
            </a:pPr>
            <a:r>
              <a:rPr lang="en-US" dirty="0"/>
              <a:t>	   13 	(001101</a:t>
            </a:r>
            <a:r>
              <a:rPr lang="en-US" baseline="-25000" dirty="0"/>
              <a:t>2</a:t>
            </a:r>
            <a:r>
              <a:rPr lang="en-US" dirty="0"/>
              <a:t>)</a:t>
            </a:r>
          </a:p>
          <a:p>
            <a:pPr marL="0" indent="0">
              <a:buNone/>
            </a:pPr>
            <a:r>
              <a:rPr lang="en-US" dirty="0"/>
              <a:t>	 - 12	(110100</a:t>
            </a:r>
            <a:r>
              <a:rPr lang="en-US" baseline="-25000" dirty="0"/>
              <a:t>2</a:t>
            </a:r>
            <a:r>
              <a:rPr lang="en-US" dirty="0"/>
              <a:t>) (binary for 12 in 2’s comp.)</a:t>
            </a:r>
          </a:p>
          <a:p>
            <a:pPr marL="0" indent="0">
              <a:buNone/>
            </a:pPr>
            <a:r>
              <a:rPr lang="en-US" dirty="0"/>
              <a:t>	= 01	(000001</a:t>
            </a:r>
            <a:r>
              <a:rPr lang="en-US" baseline="-25000" dirty="0"/>
              <a:t>2</a:t>
            </a:r>
            <a:r>
              <a:rPr lang="en-US" dirty="0"/>
              <a:t>)</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30</a:t>
            </a:fld>
            <a:endParaRPr lang="en-IE" dirty="0"/>
          </a:p>
        </p:txBody>
      </p:sp>
    </p:spTree>
    <p:extLst>
      <p:ext uri="{BB962C8B-B14F-4D97-AF65-F5344CB8AC3E}">
        <p14:creationId xmlns:p14="http://schemas.microsoft.com/office/powerpoint/2010/main" val="2636702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Representing Negative Numbers (4)</a:t>
            </a:r>
          </a:p>
        </p:txBody>
      </p:sp>
      <p:sp>
        <p:nvSpPr>
          <p:cNvPr id="3" name="Content Placeholder 2"/>
          <p:cNvSpPr>
            <a:spLocks noGrp="1"/>
          </p:cNvSpPr>
          <p:nvPr>
            <p:ph idx="1"/>
          </p:nvPr>
        </p:nvSpPr>
        <p:spPr/>
        <p:txBody>
          <a:bodyPr/>
          <a:lstStyle/>
          <a:p>
            <a:pPr marL="0" indent="0">
              <a:buNone/>
            </a:pPr>
            <a:r>
              <a:rPr lang="en-US" dirty="0"/>
              <a:t>The proof is that you take the +13 and ADD the -12.</a:t>
            </a:r>
          </a:p>
          <a:p>
            <a:pPr marL="0" indent="0">
              <a:buNone/>
            </a:pPr>
            <a:r>
              <a:rPr lang="en-US" dirty="0"/>
              <a:t>		(001101</a:t>
            </a:r>
            <a:r>
              <a:rPr lang="en-US" baseline="-25000" dirty="0"/>
              <a:t>2</a:t>
            </a:r>
            <a:r>
              <a:rPr lang="en-US" dirty="0"/>
              <a:t>)</a:t>
            </a:r>
          </a:p>
          <a:p>
            <a:pPr marL="0" indent="0">
              <a:buNone/>
            </a:pPr>
            <a:r>
              <a:rPr lang="en-US" dirty="0"/>
              <a:t>	     +	(110100</a:t>
            </a:r>
            <a:r>
              <a:rPr lang="en-US" baseline="-25000" dirty="0"/>
              <a:t>2</a:t>
            </a:r>
            <a:r>
              <a:rPr lang="en-US" dirty="0"/>
              <a:t>)</a:t>
            </a:r>
          </a:p>
          <a:p>
            <a:pPr marL="0" indent="0">
              <a:buNone/>
            </a:pPr>
            <a:r>
              <a:rPr lang="en-US" dirty="0"/>
              <a:t>	       1(000001</a:t>
            </a:r>
            <a:r>
              <a:rPr lang="en-US" baseline="-25000" dirty="0"/>
              <a:t>2</a:t>
            </a:r>
            <a:r>
              <a:rPr lang="en-US" dirty="0"/>
              <a:t>)</a:t>
            </a:r>
          </a:p>
          <a:p>
            <a:pPr marL="0" indent="0">
              <a:buNone/>
            </a:pPr>
            <a:endParaRPr lang="en-US" sz="1300" dirty="0"/>
          </a:p>
          <a:p>
            <a:pPr marL="0" indent="0">
              <a:buNone/>
            </a:pPr>
            <a:r>
              <a:rPr lang="en-US" dirty="0"/>
              <a:t>That last ‘1’ on the left gets 'pushed out' and is ignored.</a:t>
            </a:r>
          </a:p>
        </p:txBody>
      </p:sp>
      <p:sp>
        <p:nvSpPr>
          <p:cNvPr id="4" name="Slide Number Placeholder 3"/>
          <p:cNvSpPr>
            <a:spLocks noGrp="1"/>
          </p:cNvSpPr>
          <p:nvPr>
            <p:ph type="sldNum" sz="quarter" idx="12"/>
          </p:nvPr>
        </p:nvSpPr>
        <p:spPr/>
        <p:txBody>
          <a:bodyPr/>
          <a:lstStyle/>
          <a:p>
            <a:fld id="{1101D7E7-C74A-4A5D-A756-C8CA1900BA37}" type="slidenum">
              <a:rPr lang="en-IE" smtClean="0"/>
              <a:t>31</a:t>
            </a:fld>
            <a:endParaRPr lang="en-IE" dirty="0"/>
          </a:p>
        </p:txBody>
      </p:sp>
    </p:spTree>
    <p:extLst>
      <p:ext uri="{BB962C8B-B14F-4D97-AF65-F5344CB8AC3E}">
        <p14:creationId xmlns:p14="http://schemas.microsoft.com/office/powerpoint/2010/main" val="3754520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Representing Negative Numbers (5)</a:t>
            </a:r>
          </a:p>
        </p:txBody>
      </p:sp>
      <p:sp>
        <p:nvSpPr>
          <p:cNvPr id="3" name="Content Placeholder 2"/>
          <p:cNvSpPr>
            <a:spLocks noGrp="1"/>
          </p:cNvSpPr>
          <p:nvPr>
            <p:ph idx="1"/>
          </p:nvPr>
        </p:nvSpPr>
        <p:spPr/>
        <p:txBody>
          <a:bodyPr/>
          <a:lstStyle/>
          <a:p>
            <a:pPr marL="0" indent="0">
              <a:buNone/>
            </a:pPr>
            <a:r>
              <a:rPr lang="en-US" dirty="0"/>
              <a:t>What happened to 'Most Significant Bit' - as of the left-hand side? Well, in this case a pushed 1 becomes an 'INSIGNIFICANT Bit'. </a:t>
            </a:r>
          </a:p>
          <a:p>
            <a:pPr marL="0" indent="0">
              <a:buNone/>
            </a:pPr>
            <a:endParaRPr lang="en-US" sz="1300" dirty="0"/>
          </a:p>
          <a:p>
            <a:pPr marL="0" indent="0">
              <a:buNone/>
            </a:pPr>
            <a:r>
              <a:rPr lang="en-US" dirty="0"/>
              <a:t>As it happens, using a six-bit capacity means that it is not stored and goes nowhere. It disappears - ceases to exist - leaving the proper sum, the one you want, 000001, also known as 1</a:t>
            </a:r>
            <a:r>
              <a:rPr lang="en-US" baseline="-25000" dirty="0"/>
              <a:t>10</a:t>
            </a:r>
            <a:r>
              <a:rPr lang="en-US" dirty="0"/>
              <a:t>.</a:t>
            </a:r>
          </a:p>
        </p:txBody>
      </p:sp>
      <p:sp>
        <p:nvSpPr>
          <p:cNvPr id="4" name="Slide Number Placeholder 3"/>
          <p:cNvSpPr>
            <a:spLocks noGrp="1"/>
          </p:cNvSpPr>
          <p:nvPr>
            <p:ph type="sldNum" sz="quarter" idx="12"/>
          </p:nvPr>
        </p:nvSpPr>
        <p:spPr/>
        <p:txBody>
          <a:bodyPr/>
          <a:lstStyle/>
          <a:p>
            <a:fld id="{1101D7E7-C74A-4A5D-A756-C8CA1900BA37}" type="slidenum">
              <a:rPr lang="en-IE" smtClean="0"/>
              <a:t>32</a:t>
            </a:fld>
            <a:endParaRPr lang="en-IE" dirty="0"/>
          </a:p>
        </p:txBody>
      </p:sp>
    </p:spTree>
    <p:extLst>
      <p:ext uri="{BB962C8B-B14F-4D97-AF65-F5344CB8AC3E}">
        <p14:creationId xmlns:p14="http://schemas.microsoft.com/office/powerpoint/2010/main" val="2341947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2’s Complement</a:t>
            </a:r>
          </a:p>
        </p:txBody>
      </p:sp>
      <p:sp>
        <p:nvSpPr>
          <p:cNvPr id="3" name="Content Placeholder 2"/>
          <p:cNvSpPr>
            <a:spLocks noGrp="1"/>
          </p:cNvSpPr>
          <p:nvPr>
            <p:ph idx="1"/>
          </p:nvPr>
        </p:nvSpPr>
        <p:spPr>
          <a:xfrm>
            <a:off x="696000" y="1825625"/>
            <a:ext cx="10800000" cy="946451"/>
          </a:xfrm>
        </p:spPr>
        <p:txBody>
          <a:bodyPr/>
          <a:lstStyle/>
          <a:p>
            <a:r>
              <a:rPr lang="en-US" dirty="0"/>
              <a:t>Here are more examples for 2's complement: </a:t>
            </a:r>
          </a:p>
        </p:txBody>
      </p:sp>
      <p:sp>
        <p:nvSpPr>
          <p:cNvPr id="4" name="Slide Number Placeholder 3"/>
          <p:cNvSpPr>
            <a:spLocks noGrp="1"/>
          </p:cNvSpPr>
          <p:nvPr>
            <p:ph type="sldNum" sz="quarter" idx="12"/>
          </p:nvPr>
        </p:nvSpPr>
        <p:spPr/>
        <p:txBody>
          <a:bodyPr/>
          <a:lstStyle/>
          <a:p>
            <a:fld id="{1101D7E7-C74A-4A5D-A756-C8CA1900BA37}" type="slidenum">
              <a:rPr lang="en-IE" smtClean="0"/>
              <a:t>33</a:t>
            </a:fld>
            <a:endParaRPr lang="en-IE" dirty="0"/>
          </a:p>
        </p:txBody>
      </p:sp>
      <p:pic>
        <p:nvPicPr>
          <p:cNvPr id="5" name="Picture 4" descr="F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353" y="2550127"/>
            <a:ext cx="5627688"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4132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965006" cy="1325563"/>
          </a:xfrm>
        </p:spPr>
        <p:txBody>
          <a:bodyPr/>
          <a:lstStyle/>
          <a:p>
            <a:r>
              <a:rPr lang="en-US" dirty="0"/>
              <a:t>Octal and Hexadecimal Number Bases</a:t>
            </a:r>
            <a:endParaRPr lang="en-IE" dirty="0"/>
          </a:p>
        </p:txBody>
      </p:sp>
      <p:sp>
        <p:nvSpPr>
          <p:cNvPr id="3" name="Content Placeholder 2"/>
          <p:cNvSpPr>
            <a:spLocks noGrp="1"/>
          </p:cNvSpPr>
          <p:nvPr>
            <p:ph idx="1"/>
          </p:nvPr>
        </p:nvSpPr>
        <p:spPr/>
        <p:txBody>
          <a:bodyPr/>
          <a:lstStyle/>
          <a:p>
            <a:r>
              <a:rPr lang="en-US" dirty="0"/>
              <a:t>Octal and hexadecimal data types are integer types that are available in most computer languages. </a:t>
            </a:r>
          </a:p>
          <a:p>
            <a:r>
              <a:rPr lang="en-US" dirty="0"/>
              <a:t>All integer values (decimal numbers, with or without decimal places) are expressed in computer memory by setting the values of binary digits for that decimal number.</a:t>
            </a:r>
          </a:p>
          <a:p>
            <a:r>
              <a:rPr lang="en-US" dirty="0"/>
              <a:t>However, long binary digit sequences that represent large decimal numbers are difficult for us to deal with.</a:t>
            </a:r>
          </a:p>
        </p:txBody>
      </p:sp>
      <p:sp>
        <p:nvSpPr>
          <p:cNvPr id="4" name="Slide Number Placeholder 3"/>
          <p:cNvSpPr>
            <a:spLocks noGrp="1"/>
          </p:cNvSpPr>
          <p:nvPr>
            <p:ph type="sldNum" sz="quarter" idx="12"/>
          </p:nvPr>
        </p:nvSpPr>
        <p:spPr/>
        <p:txBody>
          <a:bodyPr/>
          <a:lstStyle/>
          <a:p>
            <a:fld id="{1101D7E7-C74A-4A5D-A756-C8CA1900BA37}" type="slidenum">
              <a:rPr lang="en-IE" smtClean="0"/>
              <a:t>34</a:t>
            </a:fld>
            <a:endParaRPr lang="en-IE" dirty="0"/>
          </a:p>
        </p:txBody>
      </p:sp>
    </p:spTree>
    <p:extLst>
      <p:ext uri="{BB962C8B-B14F-4D97-AF65-F5344CB8AC3E}">
        <p14:creationId xmlns:p14="http://schemas.microsoft.com/office/powerpoint/2010/main" val="1401320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Octal Representation</a:t>
            </a:r>
          </a:p>
        </p:txBody>
      </p:sp>
      <p:sp>
        <p:nvSpPr>
          <p:cNvPr id="3" name="Content Placeholder 2"/>
          <p:cNvSpPr>
            <a:spLocks noGrp="1"/>
          </p:cNvSpPr>
          <p:nvPr>
            <p:ph idx="1"/>
          </p:nvPr>
        </p:nvSpPr>
        <p:spPr/>
        <p:txBody>
          <a:bodyPr/>
          <a:lstStyle/>
          <a:p>
            <a:pPr marL="0" indent="0">
              <a:buNone/>
            </a:pPr>
            <a:r>
              <a:rPr lang="en-US" dirty="0"/>
              <a:t>Suppose that you wanted to write out the binary form of the decimal number, 9587. You should find that:</a:t>
            </a:r>
          </a:p>
          <a:p>
            <a:pPr marL="0" indent="0">
              <a:buNone/>
            </a:pPr>
            <a:r>
              <a:rPr lang="en-US" dirty="0"/>
              <a:t>		9587</a:t>
            </a:r>
            <a:r>
              <a:rPr lang="en-US" baseline="-25000" dirty="0"/>
              <a:t>10</a:t>
            </a:r>
            <a:r>
              <a:rPr lang="en-US" dirty="0"/>
              <a:t> = 10010101110011</a:t>
            </a:r>
            <a:r>
              <a:rPr lang="en-US" baseline="-25000" dirty="0"/>
              <a:t>2</a:t>
            </a:r>
            <a:r>
              <a:rPr lang="en-US" dirty="0"/>
              <a:t> </a:t>
            </a:r>
          </a:p>
          <a:p>
            <a:pPr marL="0" indent="0">
              <a:buNone/>
            </a:pPr>
            <a:endParaRPr lang="en-US" dirty="0"/>
          </a:p>
          <a:p>
            <a:pPr marL="0" indent="0">
              <a:buNone/>
            </a:pPr>
            <a:r>
              <a:rPr lang="en-US" dirty="0"/>
              <a:t>The expression can be made more readable by grouping the digits. </a:t>
            </a:r>
          </a:p>
        </p:txBody>
      </p:sp>
      <p:sp>
        <p:nvSpPr>
          <p:cNvPr id="4" name="Slide Number Placeholder 3"/>
          <p:cNvSpPr>
            <a:spLocks noGrp="1"/>
          </p:cNvSpPr>
          <p:nvPr>
            <p:ph type="sldNum" sz="quarter" idx="12"/>
          </p:nvPr>
        </p:nvSpPr>
        <p:spPr/>
        <p:txBody>
          <a:bodyPr/>
          <a:lstStyle/>
          <a:p>
            <a:fld id="{1101D7E7-C74A-4A5D-A756-C8CA1900BA37}" type="slidenum">
              <a:rPr lang="en-IE" smtClean="0"/>
              <a:t>35</a:t>
            </a:fld>
            <a:endParaRPr lang="en-IE" dirty="0"/>
          </a:p>
        </p:txBody>
      </p:sp>
    </p:spTree>
    <p:extLst>
      <p:ext uri="{BB962C8B-B14F-4D97-AF65-F5344CB8AC3E}">
        <p14:creationId xmlns:p14="http://schemas.microsoft.com/office/powerpoint/2010/main" val="336040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Octal Representation (2)</a:t>
            </a:r>
          </a:p>
        </p:txBody>
      </p:sp>
      <p:sp>
        <p:nvSpPr>
          <p:cNvPr id="3" name="Content Placeholder 2"/>
          <p:cNvSpPr>
            <a:spLocks noGrp="1"/>
          </p:cNvSpPr>
          <p:nvPr>
            <p:ph idx="1"/>
          </p:nvPr>
        </p:nvSpPr>
        <p:spPr/>
        <p:txBody>
          <a:bodyPr/>
          <a:lstStyle/>
          <a:p>
            <a:pPr marL="0" indent="0">
              <a:buNone/>
            </a:pPr>
            <a:r>
              <a:rPr lang="en-US" dirty="0"/>
              <a:t>Grouping the above binary digits into threes it looks like this:</a:t>
            </a:r>
          </a:p>
          <a:p>
            <a:pPr marL="0" indent="0">
              <a:buNone/>
            </a:pPr>
            <a:r>
              <a:rPr lang="en-US" dirty="0"/>
              <a:t>		9587</a:t>
            </a:r>
            <a:r>
              <a:rPr lang="en-US" baseline="-25000" dirty="0"/>
              <a:t>10</a:t>
            </a:r>
            <a:r>
              <a:rPr lang="en-US" dirty="0"/>
              <a:t> = |010|010|101|110|011</a:t>
            </a:r>
            <a:r>
              <a:rPr lang="en-US" baseline="-25000" dirty="0"/>
              <a:t>2</a:t>
            </a:r>
            <a:r>
              <a:rPr lang="en-US" dirty="0"/>
              <a:t> </a:t>
            </a:r>
          </a:p>
          <a:p>
            <a:pPr marL="0" indent="0">
              <a:buNone/>
            </a:pPr>
            <a:endParaRPr lang="en-US" dirty="0"/>
          </a:p>
          <a:p>
            <a:pPr marL="0" indent="0">
              <a:buNone/>
            </a:pPr>
            <a:r>
              <a:rPr lang="en-US" dirty="0"/>
              <a:t>(Where the | is used as a divider between groups of three and a zero has been added to fill out the group on the left end.) </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36</a:t>
            </a:fld>
            <a:endParaRPr lang="en-IE" dirty="0"/>
          </a:p>
        </p:txBody>
      </p:sp>
    </p:spTree>
    <p:extLst>
      <p:ext uri="{BB962C8B-B14F-4D97-AF65-F5344CB8AC3E}">
        <p14:creationId xmlns:p14="http://schemas.microsoft.com/office/powerpoint/2010/main" val="697796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Octal Representation (3)</a:t>
            </a:r>
          </a:p>
        </p:txBody>
      </p:sp>
      <p:sp>
        <p:nvSpPr>
          <p:cNvPr id="3" name="Content Placeholder 2"/>
          <p:cNvSpPr>
            <a:spLocks noGrp="1"/>
          </p:cNvSpPr>
          <p:nvPr>
            <p:ph idx="1"/>
          </p:nvPr>
        </p:nvSpPr>
        <p:spPr/>
        <p:txBody>
          <a:bodyPr/>
          <a:lstStyle/>
          <a:p>
            <a:r>
              <a:rPr lang="en-US" dirty="0"/>
              <a:t>The octal notation for representing Binary numbers uses groups of three bits:</a:t>
            </a:r>
          </a:p>
          <a:p>
            <a:endParaRPr lang="en-US" dirty="0"/>
          </a:p>
          <a:p>
            <a:pPr marL="0" indent="0">
              <a:buNone/>
            </a:pPr>
            <a:endParaRPr lang="en-US" dirty="0"/>
          </a:p>
          <a:p>
            <a:r>
              <a:rPr lang="en-US" dirty="0"/>
              <a:t>Note that the symbols that are used to represent each group are the same as the integer value of each group. </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37</a:t>
            </a:fld>
            <a:endParaRPr lang="en-IE" dirty="0"/>
          </a:p>
        </p:txBody>
      </p:sp>
      <p:graphicFrame>
        <p:nvGraphicFramePr>
          <p:cNvPr id="5" name="Object 4"/>
          <p:cNvGraphicFramePr>
            <a:graphicFrameLocks noChangeAspect="1"/>
          </p:cNvGraphicFramePr>
          <p:nvPr>
            <p:extLst>
              <p:ext uri="{D42A27DB-BD31-4B8C-83A1-F6EECF244321}">
                <p14:modId xmlns:p14="http://schemas.microsoft.com/office/powerpoint/2010/main" val="3267933927"/>
              </p:ext>
            </p:extLst>
          </p:nvPr>
        </p:nvGraphicFramePr>
        <p:xfrm>
          <a:off x="1931918" y="3161265"/>
          <a:ext cx="11058526" cy="1052591"/>
        </p:xfrm>
        <a:graphic>
          <a:graphicData uri="http://schemas.openxmlformats.org/presentationml/2006/ole">
            <mc:AlternateContent xmlns:mc="http://schemas.openxmlformats.org/markup-compatibility/2006">
              <mc:Choice xmlns:v="urn:schemas-microsoft-com:vml" Requires="v">
                <p:oleObj name="Document" r:id="rId2" imgW="5638014" imgH="535999" progId="Word.Document.8">
                  <p:embed/>
                </p:oleObj>
              </mc:Choice>
              <mc:Fallback>
                <p:oleObj name="Document" r:id="rId2" imgW="5638014" imgH="535999" progId="Word.Document.8">
                  <p:embed/>
                  <p:pic>
                    <p:nvPicPr>
                      <p:cNvPr id="5" name="Object 4"/>
                      <p:cNvPicPr>
                        <a:picLocks noChangeAspect="1" noChangeArrowheads="1"/>
                      </p:cNvPicPr>
                      <p:nvPr/>
                    </p:nvPicPr>
                    <p:blipFill>
                      <a:blip r:embed="rId3"/>
                      <a:srcRect/>
                      <a:stretch>
                        <a:fillRect/>
                      </a:stretch>
                    </p:blipFill>
                    <p:spPr bwMode="auto">
                      <a:xfrm>
                        <a:off x="1931918" y="3161265"/>
                        <a:ext cx="11058526" cy="105259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99824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Octal Representation (4)</a:t>
            </a:r>
          </a:p>
        </p:txBody>
      </p:sp>
      <p:sp>
        <p:nvSpPr>
          <p:cNvPr id="3" name="Content Placeholder 2"/>
          <p:cNvSpPr>
            <a:spLocks noGrp="1"/>
          </p:cNvSpPr>
          <p:nvPr>
            <p:ph idx="1"/>
          </p:nvPr>
        </p:nvSpPr>
        <p:spPr/>
        <p:txBody>
          <a:bodyPr/>
          <a:lstStyle/>
          <a:p>
            <a:pPr marL="0" indent="0">
              <a:buNone/>
            </a:pPr>
            <a:r>
              <a:rPr lang="en-US" dirty="0"/>
              <a:t>Continuing the Octal notation for Decimal numbers would look like this:</a:t>
            </a:r>
          </a:p>
          <a:p>
            <a:pPr marL="0" indent="0">
              <a:buNone/>
            </a:pPr>
            <a:r>
              <a:rPr lang="en-US" dirty="0"/>
              <a:t>	8</a:t>
            </a:r>
            <a:r>
              <a:rPr lang="en-US" baseline="-25000" dirty="0"/>
              <a:t>10</a:t>
            </a:r>
            <a:r>
              <a:rPr lang="en-US" dirty="0"/>
              <a:t>   is 001 000 and is 10 in Base 8</a:t>
            </a:r>
          </a:p>
          <a:p>
            <a:pPr marL="0" indent="0">
              <a:buNone/>
            </a:pPr>
            <a:r>
              <a:rPr lang="en-US" dirty="0"/>
              <a:t>	9</a:t>
            </a:r>
            <a:r>
              <a:rPr lang="en-US" baseline="-25000" dirty="0"/>
              <a:t>10</a:t>
            </a:r>
            <a:r>
              <a:rPr lang="en-US" dirty="0"/>
              <a:t>   is 001 001 and is 11</a:t>
            </a:r>
            <a:r>
              <a:rPr lang="en-US" baseline="-25000" dirty="0"/>
              <a:t>8</a:t>
            </a:r>
            <a:endParaRPr lang="en-US" dirty="0"/>
          </a:p>
          <a:p>
            <a:pPr marL="0" indent="0">
              <a:buNone/>
            </a:pPr>
            <a:r>
              <a:rPr lang="en-US" dirty="0"/>
              <a:t>	10</a:t>
            </a:r>
            <a:r>
              <a:rPr lang="en-US" baseline="-25000" dirty="0"/>
              <a:t>10</a:t>
            </a:r>
            <a:r>
              <a:rPr lang="en-US" dirty="0"/>
              <a:t> is 001 010 and is 12</a:t>
            </a:r>
            <a:r>
              <a:rPr lang="en-US" baseline="-25000" dirty="0"/>
              <a:t>8</a:t>
            </a:r>
            <a:endParaRPr lang="en-US" dirty="0"/>
          </a:p>
          <a:p>
            <a:pPr marL="0" indent="0">
              <a:buNone/>
            </a:pPr>
            <a:r>
              <a:rPr lang="en-US" dirty="0"/>
              <a:t>	11</a:t>
            </a:r>
            <a:r>
              <a:rPr lang="en-US" baseline="-25000" dirty="0"/>
              <a:t>10</a:t>
            </a:r>
            <a:r>
              <a:rPr lang="en-US" dirty="0"/>
              <a:t> is 001 011 and is 13</a:t>
            </a:r>
            <a:r>
              <a:rPr lang="en-US" baseline="-25000" dirty="0"/>
              <a:t>8</a:t>
            </a:r>
            <a:r>
              <a:rPr lang="en-US" dirty="0"/>
              <a:t> </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38</a:t>
            </a:fld>
            <a:endParaRPr lang="en-IE" dirty="0"/>
          </a:p>
        </p:txBody>
      </p:sp>
    </p:spTree>
    <p:extLst>
      <p:ext uri="{BB962C8B-B14F-4D97-AF65-F5344CB8AC3E}">
        <p14:creationId xmlns:p14="http://schemas.microsoft.com/office/powerpoint/2010/main" val="901724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Octal Representation (5)</a:t>
            </a:r>
          </a:p>
        </p:txBody>
      </p:sp>
      <p:sp>
        <p:nvSpPr>
          <p:cNvPr id="3" name="Content Placeholder 2"/>
          <p:cNvSpPr>
            <a:spLocks noGrp="1"/>
          </p:cNvSpPr>
          <p:nvPr>
            <p:ph idx="1"/>
          </p:nvPr>
        </p:nvSpPr>
        <p:spPr/>
        <p:txBody>
          <a:bodyPr/>
          <a:lstStyle/>
          <a:p>
            <a:r>
              <a:rPr lang="en-US" dirty="0"/>
              <a:t>By using these Octal symbols (0 - 7), the number can be expressed in a more compact form:</a:t>
            </a:r>
          </a:p>
          <a:p>
            <a:pPr marL="0" indent="0">
              <a:buNone/>
            </a:pPr>
            <a:r>
              <a:rPr lang="en-US" dirty="0"/>
              <a:t>	9587</a:t>
            </a:r>
            <a:r>
              <a:rPr lang="en-US" baseline="-25000" dirty="0"/>
              <a:t>10</a:t>
            </a:r>
            <a:r>
              <a:rPr lang="en-US" dirty="0"/>
              <a:t> = (2|2|5|6|3) in Octal</a:t>
            </a:r>
          </a:p>
          <a:p>
            <a:pPr marL="0" indent="0">
              <a:buNone/>
            </a:pPr>
            <a:endParaRPr lang="en-US" sz="900" dirty="0"/>
          </a:p>
          <a:p>
            <a:r>
              <a:rPr lang="en-US" dirty="0"/>
              <a:t>That is to say…</a:t>
            </a:r>
          </a:p>
          <a:p>
            <a:pPr marL="0" indent="0">
              <a:buNone/>
            </a:pPr>
            <a:r>
              <a:rPr lang="en-US" dirty="0"/>
              <a:t>	|010|010|101|110|011</a:t>
            </a:r>
            <a:r>
              <a:rPr lang="en-US" baseline="-25000" dirty="0"/>
              <a:t>2</a:t>
            </a:r>
            <a:r>
              <a:rPr lang="en-US" dirty="0"/>
              <a:t>  can be seen as:</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39</a:t>
            </a:fld>
            <a:endParaRPr lang="en-IE" dirty="0"/>
          </a:p>
        </p:txBody>
      </p:sp>
      <p:graphicFrame>
        <p:nvGraphicFramePr>
          <p:cNvPr id="6" name="Object 5"/>
          <p:cNvGraphicFramePr>
            <a:graphicFrameLocks noChangeAspect="1"/>
          </p:cNvGraphicFramePr>
          <p:nvPr>
            <p:extLst>
              <p:ext uri="{D42A27DB-BD31-4B8C-83A1-F6EECF244321}">
                <p14:modId xmlns:p14="http://schemas.microsoft.com/office/powerpoint/2010/main" val="3776917241"/>
              </p:ext>
            </p:extLst>
          </p:nvPr>
        </p:nvGraphicFramePr>
        <p:xfrm>
          <a:off x="1946206" y="5194257"/>
          <a:ext cx="11029950" cy="1046163"/>
        </p:xfrm>
        <a:graphic>
          <a:graphicData uri="http://schemas.openxmlformats.org/presentationml/2006/ole">
            <mc:AlternateContent xmlns:mc="http://schemas.openxmlformats.org/markup-compatibility/2006">
              <mc:Choice xmlns:v="urn:schemas-microsoft-com:vml" Requires="v">
                <p:oleObj name="Document" r:id="rId2" imgW="5638014" imgH="535999" progId="Word.Document.8">
                  <p:embed/>
                </p:oleObj>
              </mc:Choice>
              <mc:Fallback>
                <p:oleObj name="Document" r:id="rId2" imgW="5638014" imgH="535999" progId="Word.Document.8">
                  <p:embed/>
                  <p:pic>
                    <p:nvPicPr>
                      <p:cNvPr id="6" name="Object 5"/>
                      <p:cNvPicPr>
                        <a:picLocks noChangeAspect="1" noChangeArrowheads="1"/>
                      </p:cNvPicPr>
                      <p:nvPr/>
                    </p:nvPicPr>
                    <p:blipFill>
                      <a:blip r:embed="rId3"/>
                      <a:srcRect/>
                      <a:stretch>
                        <a:fillRect/>
                      </a:stretch>
                    </p:blipFill>
                    <p:spPr bwMode="auto">
                      <a:xfrm>
                        <a:off x="1946206" y="5194257"/>
                        <a:ext cx="11029950" cy="10461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6788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Information to a Computer?</a:t>
            </a:r>
            <a:endParaRPr lang="en-IE" dirty="0"/>
          </a:p>
        </p:txBody>
      </p:sp>
      <p:sp>
        <p:nvSpPr>
          <p:cNvPr id="3" name="Content Placeholder 2"/>
          <p:cNvSpPr>
            <a:spLocks noGrp="1"/>
          </p:cNvSpPr>
          <p:nvPr>
            <p:ph idx="1"/>
          </p:nvPr>
        </p:nvSpPr>
        <p:spPr/>
        <p:txBody>
          <a:bodyPr>
            <a:normAutofit/>
          </a:bodyPr>
          <a:lstStyle/>
          <a:p>
            <a:r>
              <a:rPr lang="en-US" sz="2600" dirty="0"/>
              <a:t>A computer functions on electricity and magnetism. The magnetism is very often a product of electrical flow. </a:t>
            </a:r>
          </a:p>
          <a:p>
            <a:r>
              <a:rPr lang="en-US" sz="2600" dirty="0"/>
              <a:t>There is a great deal of light and reflection in modern hardware (lasers and </a:t>
            </a:r>
            <a:r>
              <a:rPr lang="en-US" sz="2600" dirty="0" err="1"/>
              <a:t>fibre</a:t>
            </a:r>
            <a:r>
              <a:rPr lang="en-US" sz="2600" dirty="0"/>
              <a:t> optics) but light is a medium generated by electrical flow.</a:t>
            </a:r>
          </a:p>
        </p:txBody>
      </p:sp>
      <p:sp>
        <p:nvSpPr>
          <p:cNvPr id="4" name="Slide Number Placeholder 3"/>
          <p:cNvSpPr>
            <a:spLocks noGrp="1"/>
          </p:cNvSpPr>
          <p:nvPr>
            <p:ph type="sldNum" sz="quarter" idx="12"/>
          </p:nvPr>
        </p:nvSpPr>
        <p:spPr/>
        <p:txBody>
          <a:bodyPr/>
          <a:lstStyle/>
          <a:p>
            <a:fld id="{1101D7E7-C74A-4A5D-A756-C8CA1900BA37}" type="slidenum">
              <a:rPr lang="en-IE" smtClean="0"/>
              <a:t>4</a:t>
            </a:fld>
            <a:endParaRPr lang="en-IE" dirty="0"/>
          </a:p>
        </p:txBody>
      </p:sp>
    </p:spTree>
    <p:extLst>
      <p:ext uri="{BB962C8B-B14F-4D97-AF65-F5344CB8AC3E}">
        <p14:creationId xmlns:p14="http://schemas.microsoft.com/office/powerpoint/2010/main" val="3359245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Octal Representation (6)</a:t>
            </a:r>
          </a:p>
        </p:txBody>
      </p:sp>
      <p:sp>
        <p:nvSpPr>
          <p:cNvPr id="3" name="Content Placeholder 2"/>
          <p:cNvSpPr>
            <a:spLocks noGrp="1"/>
          </p:cNvSpPr>
          <p:nvPr>
            <p:ph idx="1"/>
          </p:nvPr>
        </p:nvSpPr>
        <p:spPr/>
        <p:txBody>
          <a:bodyPr/>
          <a:lstStyle/>
          <a:p>
            <a:r>
              <a:rPr lang="en-US" dirty="0"/>
              <a:t>Because the symbols are the same as those that are used in Base 8 counting, this is called </a:t>
            </a:r>
            <a:r>
              <a:rPr lang="en-US" u="sng" dirty="0"/>
              <a:t>octal</a:t>
            </a:r>
            <a:r>
              <a:rPr lang="en-US" dirty="0"/>
              <a:t> notation.</a:t>
            </a:r>
          </a:p>
          <a:p>
            <a:pPr marL="0" indent="0">
              <a:buNone/>
            </a:pPr>
            <a:endParaRPr lang="en-US" sz="900" dirty="0"/>
          </a:p>
          <a:p>
            <a:r>
              <a:rPr lang="en-US" dirty="0"/>
              <a:t>We can write:</a:t>
            </a:r>
          </a:p>
          <a:p>
            <a:pPr marL="0" indent="0">
              <a:buNone/>
            </a:pPr>
            <a:r>
              <a:rPr lang="en-US" dirty="0"/>
              <a:t>	9587</a:t>
            </a:r>
            <a:r>
              <a:rPr lang="en-US" baseline="-25000" dirty="0"/>
              <a:t>10</a:t>
            </a:r>
            <a:r>
              <a:rPr lang="en-US" dirty="0"/>
              <a:t> = 22563</a:t>
            </a:r>
            <a:r>
              <a:rPr lang="en-US" baseline="-25000" dirty="0"/>
              <a:t>8</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40</a:t>
            </a:fld>
            <a:endParaRPr lang="en-IE" dirty="0"/>
          </a:p>
        </p:txBody>
      </p:sp>
    </p:spTree>
    <p:extLst>
      <p:ext uri="{BB962C8B-B14F-4D97-AF65-F5344CB8AC3E}">
        <p14:creationId xmlns:p14="http://schemas.microsoft.com/office/powerpoint/2010/main" val="241719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Hexadecimal Representation ('Hex')</a:t>
            </a:r>
          </a:p>
        </p:txBody>
      </p:sp>
      <p:sp>
        <p:nvSpPr>
          <p:cNvPr id="3" name="Content Placeholder 2"/>
          <p:cNvSpPr>
            <a:spLocks noGrp="1"/>
          </p:cNvSpPr>
          <p:nvPr>
            <p:ph idx="1"/>
          </p:nvPr>
        </p:nvSpPr>
        <p:spPr/>
        <p:txBody>
          <a:bodyPr/>
          <a:lstStyle/>
          <a:p>
            <a:pPr marL="0" indent="0">
              <a:buNone/>
            </a:pPr>
            <a:r>
              <a:rPr lang="en-US" dirty="0"/>
              <a:t>Suppose that we group the binary digits into fours. Then this might be written:</a:t>
            </a:r>
          </a:p>
          <a:p>
            <a:pPr marL="0" indent="0">
              <a:buNone/>
            </a:pPr>
            <a:r>
              <a:rPr lang="en-US" dirty="0"/>
              <a:t>	 	9587</a:t>
            </a:r>
            <a:r>
              <a:rPr lang="en-US" baseline="-25000" dirty="0"/>
              <a:t>10</a:t>
            </a:r>
            <a:r>
              <a:rPr lang="en-US" dirty="0"/>
              <a:t> = |0010|0101|0111|0011</a:t>
            </a:r>
            <a:r>
              <a:rPr lang="en-US" baseline="-25000" dirty="0"/>
              <a:t>2</a:t>
            </a:r>
            <a:r>
              <a:rPr lang="en-US" dirty="0"/>
              <a:t> </a:t>
            </a:r>
          </a:p>
          <a:p>
            <a:pPr marL="0" indent="0">
              <a:buNone/>
            </a:pPr>
            <a:endParaRPr lang="en-US" dirty="0"/>
          </a:p>
          <a:p>
            <a:pPr marL="0" indent="0">
              <a:buNone/>
            </a:pPr>
            <a:r>
              <a:rPr lang="en-US" dirty="0"/>
              <a:t>Now the groups of four can be given different symbols. </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41</a:t>
            </a:fld>
            <a:endParaRPr lang="en-IE" dirty="0"/>
          </a:p>
        </p:txBody>
      </p:sp>
    </p:spTree>
    <p:extLst>
      <p:ext uri="{BB962C8B-B14F-4D97-AF65-F5344CB8AC3E}">
        <p14:creationId xmlns:p14="http://schemas.microsoft.com/office/powerpoint/2010/main" val="4204868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Hex Representation (2)</a:t>
            </a:r>
          </a:p>
        </p:txBody>
      </p:sp>
      <p:sp>
        <p:nvSpPr>
          <p:cNvPr id="3" name="Content Placeholder 2"/>
          <p:cNvSpPr>
            <a:spLocks noGrp="1"/>
          </p:cNvSpPr>
          <p:nvPr>
            <p:ph idx="1"/>
          </p:nvPr>
        </p:nvSpPr>
        <p:spPr/>
        <p:txBody>
          <a:bodyPr/>
          <a:lstStyle/>
          <a:p>
            <a:r>
              <a:rPr lang="en-US" dirty="0"/>
              <a:t>There are 16 different combinations of four binary digits. </a:t>
            </a:r>
          </a:p>
          <a:p>
            <a:pPr marL="0" indent="0">
              <a:buNone/>
            </a:pPr>
            <a:endParaRPr lang="en-US" sz="900" dirty="0"/>
          </a:p>
          <a:p>
            <a:r>
              <a:rPr lang="en-US" dirty="0"/>
              <a:t>The symbols chosen are the common numerals (0 - 9) and the remaining six possible four-bit combinations are represented by the letters, A, B, C, D, E and F. </a:t>
            </a:r>
          </a:p>
          <a:p>
            <a:pPr marL="0" indent="0">
              <a:buNone/>
            </a:pPr>
            <a:r>
              <a:rPr lang="en-US" dirty="0"/>
              <a:t>	(The letters may be either upper or lowercase.)</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42</a:t>
            </a:fld>
            <a:endParaRPr lang="en-IE" dirty="0"/>
          </a:p>
        </p:txBody>
      </p:sp>
    </p:spTree>
    <p:extLst>
      <p:ext uri="{BB962C8B-B14F-4D97-AF65-F5344CB8AC3E}">
        <p14:creationId xmlns:p14="http://schemas.microsoft.com/office/powerpoint/2010/main" val="1832784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Hexadecimal Representation (3)</a:t>
            </a:r>
          </a:p>
        </p:txBody>
      </p:sp>
      <p:sp>
        <p:nvSpPr>
          <p:cNvPr id="3" name="Content Placeholder 2"/>
          <p:cNvSpPr>
            <a:spLocks noGrp="1"/>
          </p:cNvSpPr>
          <p:nvPr>
            <p:ph idx="1"/>
          </p:nvPr>
        </p:nvSpPr>
        <p:spPr>
          <a:xfrm>
            <a:off x="696000" y="1825625"/>
            <a:ext cx="3981508" cy="1111006"/>
          </a:xfrm>
        </p:spPr>
        <p:txBody>
          <a:bodyPr>
            <a:normAutofit fontScale="92500"/>
          </a:bodyPr>
          <a:lstStyle/>
          <a:p>
            <a:pPr marL="0" indent="0">
              <a:buNone/>
            </a:pPr>
            <a:r>
              <a:rPr lang="en-GB" sz="2600" dirty="0"/>
              <a:t>	The Symbol Table:</a:t>
            </a:r>
          </a:p>
        </p:txBody>
      </p:sp>
      <p:sp>
        <p:nvSpPr>
          <p:cNvPr id="4" name="Slide Number Placeholder 3"/>
          <p:cNvSpPr>
            <a:spLocks noGrp="1"/>
          </p:cNvSpPr>
          <p:nvPr>
            <p:ph type="sldNum" sz="quarter" idx="12"/>
          </p:nvPr>
        </p:nvSpPr>
        <p:spPr/>
        <p:txBody>
          <a:bodyPr/>
          <a:lstStyle/>
          <a:p>
            <a:fld id="{1101D7E7-C74A-4A5D-A756-C8CA1900BA37}" type="slidenum">
              <a:rPr lang="en-IE" smtClean="0"/>
              <a:t>43</a:t>
            </a:fld>
            <a:endParaRPr lang="en-IE" dirty="0"/>
          </a:p>
        </p:txBody>
      </p:sp>
      <p:pic>
        <p:nvPicPr>
          <p:cNvPr id="5" name="Picture 4" descr="F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488" y="1528763"/>
            <a:ext cx="3313112" cy="482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6426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Hex Representation (4)</a:t>
            </a:r>
          </a:p>
        </p:txBody>
      </p:sp>
      <p:sp>
        <p:nvSpPr>
          <p:cNvPr id="3" name="Content Placeholder 2"/>
          <p:cNvSpPr>
            <a:spLocks noGrp="1"/>
          </p:cNvSpPr>
          <p:nvPr>
            <p:ph idx="1"/>
          </p:nvPr>
        </p:nvSpPr>
        <p:spPr/>
        <p:txBody>
          <a:bodyPr/>
          <a:lstStyle/>
          <a:p>
            <a:pPr marL="0" indent="0">
              <a:buNone/>
            </a:pPr>
            <a:r>
              <a:rPr lang="en-US" dirty="0"/>
              <a:t>With this notation we would write the Base 10 (decimal) number equal to the Base 16 number like this:</a:t>
            </a:r>
          </a:p>
          <a:p>
            <a:pPr marL="0" indent="0">
              <a:buNone/>
            </a:pPr>
            <a:r>
              <a:rPr lang="en-US" dirty="0"/>
              <a:t>		9587</a:t>
            </a:r>
            <a:r>
              <a:rPr lang="en-US" baseline="-25000" dirty="0"/>
              <a:t>10</a:t>
            </a:r>
            <a:r>
              <a:rPr lang="en-US" dirty="0"/>
              <a:t> = 2573</a:t>
            </a:r>
            <a:r>
              <a:rPr lang="en-US" baseline="-25000" dirty="0"/>
              <a:t>16</a:t>
            </a:r>
            <a:r>
              <a:rPr lang="en-US" dirty="0"/>
              <a:t> </a:t>
            </a:r>
          </a:p>
          <a:p>
            <a:endParaRPr lang="en-US" dirty="0"/>
          </a:p>
          <a:p>
            <a:pPr marL="0" indent="0">
              <a:buNone/>
            </a:pPr>
            <a:r>
              <a:rPr lang="en-US" dirty="0"/>
              <a:t>This is called the </a:t>
            </a:r>
            <a:r>
              <a:rPr lang="en-US" u="sng" dirty="0"/>
              <a:t>hexadecimal</a:t>
            </a:r>
            <a:r>
              <a:rPr lang="en-US" dirty="0"/>
              <a:t> representation.</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44</a:t>
            </a:fld>
            <a:endParaRPr lang="en-IE" dirty="0"/>
          </a:p>
        </p:txBody>
      </p:sp>
    </p:spTree>
    <p:extLst>
      <p:ext uri="{BB962C8B-B14F-4D97-AF65-F5344CB8AC3E}">
        <p14:creationId xmlns:p14="http://schemas.microsoft.com/office/powerpoint/2010/main" val="2753691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Hexadecimal Representation (5)</a:t>
            </a:r>
          </a:p>
        </p:txBody>
      </p:sp>
      <p:sp>
        <p:nvSpPr>
          <p:cNvPr id="3" name="Content Placeholder 2"/>
          <p:cNvSpPr>
            <a:spLocks noGrp="1"/>
          </p:cNvSpPr>
          <p:nvPr>
            <p:ph idx="1"/>
          </p:nvPr>
        </p:nvSpPr>
        <p:spPr/>
        <p:txBody>
          <a:bodyPr/>
          <a:lstStyle/>
          <a:p>
            <a:r>
              <a:rPr lang="en-IE" dirty="0"/>
              <a:t>Proof:</a:t>
            </a:r>
          </a:p>
          <a:p>
            <a:pPr marL="0" indent="0">
              <a:buNone/>
            </a:pPr>
            <a:r>
              <a:rPr lang="en-IE" dirty="0"/>
              <a:t>	|0010|0101|0111|0011</a:t>
            </a:r>
            <a:r>
              <a:rPr lang="en-IE" baseline="-25000" dirty="0"/>
              <a:t>2</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45</a:t>
            </a:fld>
            <a:endParaRPr lang="en-IE" dirty="0"/>
          </a:p>
        </p:txBody>
      </p:sp>
      <p:graphicFrame>
        <p:nvGraphicFramePr>
          <p:cNvPr id="5" name="Object 4"/>
          <p:cNvGraphicFramePr>
            <a:graphicFrameLocks noChangeAspect="1"/>
          </p:cNvGraphicFramePr>
          <p:nvPr/>
        </p:nvGraphicFramePr>
        <p:xfrm>
          <a:off x="1931988" y="3162300"/>
          <a:ext cx="11028362" cy="1046163"/>
        </p:xfrm>
        <a:graphic>
          <a:graphicData uri="http://schemas.openxmlformats.org/presentationml/2006/ole">
            <mc:AlternateContent xmlns:mc="http://schemas.openxmlformats.org/markup-compatibility/2006">
              <mc:Choice xmlns:v="urn:schemas-microsoft-com:vml" Requires="v">
                <p:oleObj name="Document" r:id="rId2" imgW="5638014" imgH="535999" progId="Word.Document.8">
                  <p:embed/>
                </p:oleObj>
              </mc:Choice>
              <mc:Fallback>
                <p:oleObj name="Document" r:id="rId2" imgW="5638014" imgH="535999" progId="Word.Document.8">
                  <p:embed/>
                  <p:pic>
                    <p:nvPicPr>
                      <p:cNvPr id="5" name="Object 4"/>
                      <p:cNvPicPr>
                        <a:picLocks noChangeAspect="1" noChangeArrowheads="1"/>
                      </p:cNvPicPr>
                      <p:nvPr/>
                    </p:nvPicPr>
                    <p:blipFill>
                      <a:blip r:embed="rId3"/>
                      <a:srcRect/>
                      <a:stretch>
                        <a:fillRect/>
                      </a:stretch>
                    </p:blipFill>
                    <p:spPr bwMode="auto">
                      <a:xfrm>
                        <a:off x="1931988" y="3162300"/>
                        <a:ext cx="11028362" cy="10461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82047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Hex Representation (6)</a:t>
            </a:r>
          </a:p>
        </p:txBody>
      </p:sp>
      <p:sp>
        <p:nvSpPr>
          <p:cNvPr id="3" name="Content Placeholder 2"/>
          <p:cNvSpPr>
            <a:spLocks noGrp="1"/>
          </p:cNvSpPr>
          <p:nvPr>
            <p:ph idx="1"/>
          </p:nvPr>
        </p:nvSpPr>
        <p:spPr/>
        <p:txBody>
          <a:bodyPr/>
          <a:lstStyle/>
          <a:p>
            <a:r>
              <a:rPr lang="en-US" dirty="0"/>
              <a:t>Hex (short for "hexadecimal") is very similar to octal in its relationship to binary. It just takes one more binary column to account for one Hex column.</a:t>
            </a:r>
          </a:p>
          <a:p>
            <a:pPr marL="0" indent="0">
              <a:buNone/>
            </a:pPr>
            <a:endParaRPr lang="en-US" sz="1300" dirty="0"/>
          </a:p>
          <a:p>
            <a:r>
              <a:rPr lang="en-US" dirty="0"/>
              <a:t>Since the binary number 1111 equals Hex F, it follows that 1111 1111 binary equals Hex FF. </a:t>
            </a:r>
          </a:p>
        </p:txBody>
      </p:sp>
      <p:sp>
        <p:nvSpPr>
          <p:cNvPr id="4" name="Slide Number Placeholder 3"/>
          <p:cNvSpPr>
            <a:spLocks noGrp="1"/>
          </p:cNvSpPr>
          <p:nvPr>
            <p:ph type="sldNum" sz="quarter" idx="12"/>
          </p:nvPr>
        </p:nvSpPr>
        <p:spPr/>
        <p:txBody>
          <a:bodyPr/>
          <a:lstStyle/>
          <a:p>
            <a:fld id="{1101D7E7-C74A-4A5D-A756-C8CA1900BA37}" type="slidenum">
              <a:rPr lang="en-IE" smtClean="0"/>
              <a:t>46</a:t>
            </a:fld>
            <a:endParaRPr lang="en-IE" dirty="0"/>
          </a:p>
        </p:txBody>
      </p:sp>
    </p:spTree>
    <p:extLst>
      <p:ext uri="{BB962C8B-B14F-4D97-AF65-F5344CB8AC3E}">
        <p14:creationId xmlns:p14="http://schemas.microsoft.com/office/powerpoint/2010/main" val="2583075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Hexadecimal Representation (7)</a:t>
            </a:r>
          </a:p>
        </p:txBody>
      </p:sp>
      <p:sp>
        <p:nvSpPr>
          <p:cNvPr id="3" name="Content Placeholder 2"/>
          <p:cNvSpPr>
            <a:spLocks noGrp="1"/>
          </p:cNvSpPr>
          <p:nvPr>
            <p:ph idx="1"/>
          </p:nvPr>
        </p:nvSpPr>
        <p:spPr/>
        <p:txBody>
          <a:bodyPr/>
          <a:lstStyle/>
          <a:p>
            <a:r>
              <a:rPr lang="en-US" dirty="0"/>
              <a:t>Hex has numerals going up to F so you have to be able add single digits up to F before carrying.</a:t>
            </a:r>
          </a:p>
          <a:p>
            <a:pPr marL="0" indent="0">
              <a:buNone/>
            </a:pPr>
            <a:endParaRPr lang="en-US" sz="1300" dirty="0"/>
          </a:p>
          <a:p>
            <a:r>
              <a:rPr lang="en-US" dirty="0"/>
              <a:t>For instance, in decimal 7 + 4 would equal 11, and in octal it would equal 13, as in the octal examples above. In hexadecimal it equals B.		(11</a:t>
            </a:r>
            <a:r>
              <a:rPr lang="en-US" baseline="-25000" dirty="0"/>
              <a:t>10</a:t>
            </a:r>
            <a:r>
              <a:rPr lang="en-US" dirty="0"/>
              <a:t> = 1011</a:t>
            </a:r>
            <a:r>
              <a:rPr lang="en-US" baseline="-25000" dirty="0"/>
              <a:t>2</a:t>
            </a:r>
            <a:r>
              <a:rPr lang="en-US" dirty="0"/>
              <a:t> = B</a:t>
            </a:r>
            <a:r>
              <a:rPr lang="en-US" baseline="-25000" dirty="0"/>
              <a:t>16</a:t>
            </a:r>
            <a:r>
              <a:rPr lang="en-US" dirty="0"/>
              <a:t>) </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47</a:t>
            </a:fld>
            <a:endParaRPr lang="en-IE" dirty="0"/>
          </a:p>
        </p:txBody>
      </p:sp>
    </p:spTree>
    <p:extLst>
      <p:ext uri="{BB962C8B-B14F-4D97-AF65-F5344CB8AC3E}">
        <p14:creationId xmlns:p14="http://schemas.microsoft.com/office/powerpoint/2010/main" val="2229012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Hex Representation (8)</a:t>
            </a:r>
          </a:p>
        </p:txBody>
      </p:sp>
      <p:sp>
        <p:nvSpPr>
          <p:cNvPr id="3" name="Content Placeholder 2"/>
          <p:cNvSpPr>
            <a:spLocks noGrp="1"/>
          </p:cNvSpPr>
          <p:nvPr>
            <p:ph idx="1"/>
          </p:nvPr>
        </p:nvSpPr>
        <p:spPr/>
        <p:txBody>
          <a:bodyPr/>
          <a:lstStyle/>
          <a:p>
            <a:r>
              <a:rPr lang="en-US" dirty="0"/>
              <a:t>To do these conversions in your head requires that you learn a new addition table (or figure it out on your fingers every time).</a:t>
            </a:r>
          </a:p>
          <a:p>
            <a:pPr marL="0" indent="0">
              <a:buNone/>
            </a:pPr>
            <a:endParaRPr lang="en-US" sz="900" dirty="0"/>
          </a:p>
          <a:p>
            <a:r>
              <a:rPr lang="en-US" dirty="0"/>
              <a:t>Hex is very commonly used in computers because exactly two Hex digits represents exactly eight binary digits, and eight bits are exactly one byte; a common unit of computer numbering. </a:t>
            </a:r>
          </a:p>
        </p:txBody>
      </p:sp>
      <p:sp>
        <p:nvSpPr>
          <p:cNvPr id="4" name="Slide Number Placeholder 3"/>
          <p:cNvSpPr>
            <a:spLocks noGrp="1"/>
          </p:cNvSpPr>
          <p:nvPr>
            <p:ph type="sldNum" sz="quarter" idx="12"/>
          </p:nvPr>
        </p:nvSpPr>
        <p:spPr/>
        <p:txBody>
          <a:bodyPr/>
          <a:lstStyle/>
          <a:p>
            <a:fld id="{1101D7E7-C74A-4A5D-A756-C8CA1900BA37}" type="slidenum">
              <a:rPr lang="en-IE" smtClean="0"/>
              <a:t>48</a:t>
            </a:fld>
            <a:endParaRPr lang="en-IE" dirty="0"/>
          </a:p>
        </p:txBody>
      </p:sp>
    </p:spTree>
    <p:extLst>
      <p:ext uri="{BB962C8B-B14F-4D97-AF65-F5344CB8AC3E}">
        <p14:creationId xmlns:p14="http://schemas.microsoft.com/office/powerpoint/2010/main" val="3640963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Hexadecimal Representation (9)</a:t>
            </a:r>
          </a:p>
        </p:txBody>
      </p:sp>
      <p:sp>
        <p:nvSpPr>
          <p:cNvPr id="3" name="Content Placeholder 2"/>
          <p:cNvSpPr>
            <a:spLocks noGrp="1"/>
          </p:cNvSpPr>
          <p:nvPr>
            <p:ph idx="1"/>
          </p:nvPr>
        </p:nvSpPr>
        <p:spPr/>
        <p:txBody>
          <a:bodyPr>
            <a:normAutofit/>
          </a:bodyPr>
          <a:lstStyle/>
          <a:p>
            <a:pPr marL="0" indent="0">
              <a:buNone/>
            </a:pPr>
            <a:r>
              <a:rPr lang="en-US" dirty="0"/>
              <a:t>Hexadecimal is easier for byte groupings.</a:t>
            </a:r>
          </a:p>
          <a:p>
            <a:pPr marL="0" indent="0">
              <a:buNone/>
            </a:pPr>
            <a:r>
              <a:rPr lang="en-US" dirty="0"/>
              <a:t>Here are some more Hex representations:</a:t>
            </a:r>
          </a:p>
          <a:p>
            <a:pPr marL="0" indent="0">
              <a:buNone/>
            </a:pPr>
            <a:r>
              <a:rPr lang="en-US" dirty="0"/>
              <a:t>	15</a:t>
            </a:r>
            <a:r>
              <a:rPr lang="en-US" baseline="-25000" dirty="0"/>
              <a:t>10</a:t>
            </a:r>
            <a:r>
              <a:rPr lang="en-US" dirty="0"/>
              <a:t> is 1111 and is F in Base 16</a:t>
            </a:r>
          </a:p>
          <a:p>
            <a:pPr marL="0" indent="0">
              <a:buNone/>
            </a:pPr>
            <a:r>
              <a:rPr lang="en-US" dirty="0"/>
              <a:t>	16</a:t>
            </a:r>
            <a:r>
              <a:rPr lang="en-US" baseline="-25000" dirty="0"/>
              <a:t>10</a:t>
            </a:r>
            <a:r>
              <a:rPr lang="en-US" dirty="0"/>
              <a:t> is 0001 0000 and is 10</a:t>
            </a:r>
            <a:r>
              <a:rPr lang="en-US" baseline="-25000" dirty="0"/>
              <a:t>16</a:t>
            </a:r>
            <a:endParaRPr lang="en-US" dirty="0"/>
          </a:p>
          <a:p>
            <a:pPr marL="0" indent="0">
              <a:buNone/>
            </a:pPr>
            <a:r>
              <a:rPr lang="en-US" dirty="0"/>
              <a:t>	25</a:t>
            </a:r>
            <a:r>
              <a:rPr lang="en-US" baseline="-25000" dirty="0"/>
              <a:t>10</a:t>
            </a:r>
            <a:r>
              <a:rPr lang="en-US" dirty="0"/>
              <a:t> is 0001 1001 and is 19</a:t>
            </a:r>
            <a:r>
              <a:rPr lang="en-US" baseline="-25000" dirty="0"/>
              <a:t>16</a:t>
            </a:r>
            <a:endParaRPr lang="en-US" dirty="0"/>
          </a:p>
          <a:p>
            <a:pPr marL="0" indent="0">
              <a:buNone/>
            </a:pPr>
            <a:r>
              <a:rPr lang="en-US" dirty="0"/>
              <a:t>	183</a:t>
            </a:r>
            <a:r>
              <a:rPr lang="en-US" baseline="-25000" dirty="0"/>
              <a:t>10</a:t>
            </a:r>
            <a:r>
              <a:rPr lang="en-US" dirty="0"/>
              <a:t> is 1011 0111 and is B7</a:t>
            </a:r>
            <a:r>
              <a:rPr lang="en-US" baseline="-25000" dirty="0"/>
              <a:t>16</a:t>
            </a:r>
            <a:r>
              <a:rPr lang="en-US" dirty="0"/>
              <a:t>  </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49</a:t>
            </a:fld>
            <a:endParaRPr lang="en-IE" dirty="0"/>
          </a:p>
        </p:txBody>
      </p:sp>
    </p:spTree>
    <p:extLst>
      <p:ext uri="{BB962C8B-B14F-4D97-AF65-F5344CB8AC3E}">
        <p14:creationId xmlns:p14="http://schemas.microsoft.com/office/powerpoint/2010/main" val="384398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Information to a Computer? (2)</a:t>
            </a:r>
            <a:endParaRPr lang="en-IE" sz="4000" dirty="0"/>
          </a:p>
        </p:txBody>
      </p:sp>
      <p:sp>
        <p:nvSpPr>
          <p:cNvPr id="3" name="Content Placeholder 2"/>
          <p:cNvSpPr>
            <a:spLocks noGrp="1"/>
          </p:cNvSpPr>
          <p:nvPr>
            <p:ph idx="1"/>
          </p:nvPr>
        </p:nvSpPr>
        <p:spPr/>
        <p:txBody>
          <a:bodyPr/>
          <a:lstStyle/>
          <a:p>
            <a:pPr marL="0" indent="0">
              <a:buNone/>
            </a:pPr>
            <a:r>
              <a:rPr lang="en-US" sz="2600" dirty="0"/>
              <a:t>Electricity in a computer circuit has voltages (DC - direct current):</a:t>
            </a:r>
          </a:p>
          <a:p>
            <a:pPr lvl="1"/>
            <a:r>
              <a:rPr lang="en-US" dirty="0"/>
              <a:t>@ +12 Volt for a disk drive,</a:t>
            </a:r>
          </a:p>
          <a:p>
            <a:pPr lvl="1"/>
            <a:r>
              <a:rPr lang="en-US" dirty="0"/>
              <a:t>@ + or -5 Volt  or + or -3 Volt for buses and communications wiring,</a:t>
            </a:r>
          </a:p>
          <a:p>
            <a:pPr lvl="1"/>
            <a:r>
              <a:rPr lang="en-US" dirty="0"/>
              <a:t>@ 0.75 - 1.4 Volt for the processor (depending on the specification, clock speed...)</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a:t>
            </a:fld>
            <a:endParaRPr lang="en-IE" dirty="0"/>
          </a:p>
        </p:txBody>
      </p:sp>
    </p:spTree>
    <p:extLst>
      <p:ext uri="{BB962C8B-B14F-4D97-AF65-F5344CB8AC3E}">
        <p14:creationId xmlns:p14="http://schemas.microsoft.com/office/powerpoint/2010/main" val="935485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End of Number Bases</a:t>
            </a:r>
          </a:p>
        </p:txBody>
      </p:sp>
      <p:sp>
        <p:nvSpPr>
          <p:cNvPr id="3" name="Content Placeholder 2"/>
          <p:cNvSpPr>
            <a:spLocks noGrp="1"/>
          </p:cNvSpPr>
          <p:nvPr>
            <p:ph idx="1"/>
          </p:nvPr>
        </p:nvSpPr>
        <p:spPr/>
        <p:txBody>
          <a:bodyPr/>
          <a:lstStyle/>
          <a:p>
            <a:r>
              <a:rPr lang="en-US" sz="2600" dirty="0"/>
              <a:t>That describes the mathematical nature of the number bases of decimal, binary, octal and hexadecimal representation. There has been a strong hint that these number bases have practical applications for computer architecture.</a:t>
            </a:r>
          </a:p>
          <a:p>
            <a:pPr marL="0" indent="0">
              <a:buNone/>
            </a:pPr>
            <a:endParaRPr lang="en-US" dirty="0"/>
          </a:p>
          <a:p>
            <a:pPr marL="0" indent="0">
              <a:buNone/>
            </a:pPr>
            <a:r>
              <a:rPr lang="en-US" dirty="0"/>
              <a:t>Are there…</a:t>
            </a:r>
          </a:p>
          <a:p>
            <a:pPr marL="0" indent="0">
              <a:buNone/>
            </a:pPr>
            <a:r>
              <a:rPr lang="en-US" dirty="0"/>
              <a:t>	ANY QUESTIONS?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50</a:t>
            </a:fld>
            <a:endParaRPr lang="en-IE" dirty="0"/>
          </a:p>
        </p:txBody>
      </p:sp>
    </p:spTree>
    <p:extLst>
      <p:ext uri="{BB962C8B-B14F-4D97-AF65-F5344CB8AC3E}">
        <p14:creationId xmlns:p14="http://schemas.microsoft.com/office/powerpoint/2010/main" val="865125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Where to Next?</a:t>
            </a:r>
          </a:p>
        </p:txBody>
      </p:sp>
      <p:sp>
        <p:nvSpPr>
          <p:cNvPr id="3" name="Content Placeholder 2"/>
          <p:cNvSpPr>
            <a:spLocks noGrp="1"/>
          </p:cNvSpPr>
          <p:nvPr>
            <p:ph idx="1"/>
          </p:nvPr>
        </p:nvSpPr>
        <p:spPr/>
        <p:txBody>
          <a:bodyPr>
            <a:normAutofit/>
          </a:bodyPr>
          <a:lstStyle/>
          <a:p>
            <a:pPr marL="0" indent="0">
              <a:buNone/>
            </a:pPr>
            <a:r>
              <a:rPr lang="en-US" u="sng" dirty="0"/>
              <a:t>NEXT WEEK</a:t>
            </a:r>
            <a:r>
              <a:rPr lang="en-US" dirty="0"/>
              <a:t>: </a:t>
            </a:r>
          </a:p>
          <a:p>
            <a:pPr marL="0" indent="0">
              <a:buNone/>
            </a:pPr>
            <a:r>
              <a:rPr lang="en-US" dirty="0"/>
              <a:t>The theme of the next lecture:</a:t>
            </a:r>
          </a:p>
          <a:p>
            <a:pPr marL="0" indent="0">
              <a:buNone/>
            </a:pPr>
            <a:r>
              <a:rPr lang="en-US" dirty="0"/>
              <a:t>“L</a:t>
            </a:r>
            <a:r>
              <a:rPr lang="en-GB" dirty="0" err="1"/>
              <a:t>ogic</a:t>
            </a:r>
            <a:r>
              <a:rPr lang="en-GB" dirty="0"/>
              <a:t> Gates</a:t>
            </a:r>
            <a:r>
              <a:rPr lang="en-US" dirty="0"/>
              <a:t>”</a:t>
            </a:r>
          </a:p>
          <a:p>
            <a:pPr marL="0" indent="0">
              <a:buNone/>
            </a:pPr>
            <a:r>
              <a:rPr lang="en-US" dirty="0"/>
              <a:t>How do binary numbers move inside a computing device? How are electrical signals used to ‘filter’ or change the states of bits? We can look at these things next.</a:t>
            </a:r>
          </a:p>
        </p:txBody>
      </p:sp>
      <p:sp>
        <p:nvSpPr>
          <p:cNvPr id="4" name="Slide Number Placeholder 3"/>
          <p:cNvSpPr>
            <a:spLocks noGrp="1"/>
          </p:cNvSpPr>
          <p:nvPr>
            <p:ph type="sldNum" sz="quarter" idx="12"/>
          </p:nvPr>
        </p:nvSpPr>
        <p:spPr/>
        <p:txBody>
          <a:bodyPr/>
          <a:lstStyle/>
          <a:p>
            <a:fld id="{1101D7E7-C74A-4A5D-A756-C8CA1900BA37}" type="slidenum">
              <a:rPr lang="en-IE" smtClean="0"/>
              <a:t>51</a:t>
            </a:fld>
            <a:endParaRPr lang="en-IE" dirty="0"/>
          </a:p>
        </p:txBody>
      </p:sp>
    </p:spTree>
    <p:extLst>
      <p:ext uri="{BB962C8B-B14F-4D97-AF65-F5344CB8AC3E}">
        <p14:creationId xmlns:p14="http://schemas.microsoft.com/office/powerpoint/2010/main" val="2604741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E" sz="2800" dirty="0"/>
              <a:t>Thanks for your attentiveness. </a:t>
            </a:r>
          </a:p>
          <a:p>
            <a:pPr marL="0" indent="0">
              <a:buNone/>
            </a:pPr>
            <a:endParaRPr lang="en-US" sz="2800" dirty="0"/>
          </a:p>
          <a:p>
            <a:pPr marL="0" indent="0">
              <a:buNone/>
            </a:pPr>
            <a:endParaRPr lang="en-US" sz="2800" dirty="0"/>
          </a:p>
          <a:p>
            <a:pPr marL="0" indent="0">
              <a:buNone/>
            </a:pPr>
            <a:r>
              <a:rPr lang="en-US" sz="2800" dirty="0">
                <a:solidFill>
                  <a:srgbClr val="0000FF"/>
                </a:solidFill>
              </a:rPr>
              <a:t>See you here next time. Be safe and well in the meantime.</a:t>
            </a:r>
            <a:endParaRPr lang="en-IE" sz="2800" dirty="0">
              <a:solidFill>
                <a:srgbClr val="0000FF"/>
              </a:solidFill>
            </a:endParaRPr>
          </a:p>
        </p:txBody>
      </p:sp>
      <p:sp>
        <p:nvSpPr>
          <p:cNvPr id="4" name="Slide Number Placeholder 3"/>
          <p:cNvSpPr>
            <a:spLocks noGrp="1"/>
          </p:cNvSpPr>
          <p:nvPr>
            <p:ph type="sldNum" sz="quarter" idx="12"/>
          </p:nvPr>
        </p:nvSpPr>
        <p:spPr/>
        <p:txBody>
          <a:bodyPr/>
          <a:lstStyle/>
          <a:p>
            <a:fld id="{1101D7E7-C74A-4A5D-A756-C8CA1900BA37}" type="slidenum">
              <a:rPr lang="en-IE" smtClean="0"/>
              <a:t>52</a:t>
            </a:fld>
            <a:endParaRPr lang="en-IE" dirty="0"/>
          </a:p>
        </p:txBody>
      </p:sp>
    </p:spTree>
    <p:extLst>
      <p:ext uri="{BB962C8B-B14F-4D97-AF65-F5344CB8AC3E}">
        <p14:creationId xmlns:p14="http://schemas.microsoft.com/office/powerpoint/2010/main" val="353021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Information to a Computer? (3)</a:t>
            </a:r>
            <a:endParaRPr lang="en-IE" sz="4000" dirty="0"/>
          </a:p>
        </p:txBody>
      </p:sp>
      <p:sp>
        <p:nvSpPr>
          <p:cNvPr id="3" name="Content Placeholder 2"/>
          <p:cNvSpPr>
            <a:spLocks noGrp="1"/>
          </p:cNvSpPr>
          <p:nvPr>
            <p:ph idx="1"/>
          </p:nvPr>
        </p:nvSpPr>
        <p:spPr/>
        <p:txBody>
          <a:bodyPr/>
          <a:lstStyle/>
          <a:p>
            <a:r>
              <a:rPr lang="en-US" dirty="0"/>
              <a:t>Whatever the </a:t>
            </a:r>
            <a:r>
              <a:rPr lang="en-US" dirty="0">
                <a:solidFill>
                  <a:srgbClr val="0000FF"/>
                </a:solidFill>
              </a:rPr>
              <a:t>voltage</a:t>
            </a:r>
            <a:r>
              <a:rPr lang="en-US" dirty="0"/>
              <a:t> the flow can be switched </a:t>
            </a:r>
            <a:r>
              <a:rPr lang="en-US" dirty="0">
                <a:solidFill>
                  <a:srgbClr val="0000FF"/>
                </a:solidFill>
              </a:rPr>
              <a:t>on</a:t>
            </a:r>
            <a:r>
              <a:rPr lang="en-US" dirty="0"/>
              <a:t> and </a:t>
            </a:r>
            <a:r>
              <a:rPr lang="en-US" dirty="0">
                <a:solidFill>
                  <a:srgbClr val="0000FF"/>
                </a:solidFill>
              </a:rPr>
              <a:t>off</a:t>
            </a:r>
            <a:r>
              <a:rPr lang="en-US" dirty="0"/>
              <a:t> - or be present or absent.</a:t>
            </a:r>
          </a:p>
          <a:p>
            <a:r>
              <a:rPr lang="en-US" dirty="0"/>
              <a:t>Voltage </a:t>
            </a:r>
            <a:r>
              <a:rPr lang="en-US" dirty="0">
                <a:solidFill>
                  <a:srgbClr val="0000FF"/>
                </a:solidFill>
              </a:rPr>
              <a:t>on</a:t>
            </a:r>
            <a:r>
              <a:rPr lang="en-US" dirty="0"/>
              <a:t> might equal a </a:t>
            </a:r>
            <a:r>
              <a:rPr lang="en-US" dirty="0">
                <a:solidFill>
                  <a:srgbClr val="0000FF"/>
                </a:solidFill>
              </a:rPr>
              <a:t>1</a:t>
            </a:r>
            <a:r>
              <a:rPr lang="en-US" dirty="0"/>
              <a:t>,</a:t>
            </a:r>
          </a:p>
          <a:p>
            <a:r>
              <a:rPr lang="en-US" dirty="0"/>
              <a:t>Voltage </a:t>
            </a:r>
            <a:r>
              <a:rPr lang="en-US" dirty="0">
                <a:solidFill>
                  <a:srgbClr val="0000FF"/>
                </a:solidFill>
              </a:rPr>
              <a:t>off</a:t>
            </a:r>
            <a:r>
              <a:rPr lang="en-US" dirty="0"/>
              <a:t> might equal a </a:t>
            </a:r>
            <a:r>
              <a:rPr lang="en-US" dirty="0">
                <a:solidFill>
                  <a:srgbClr val="0000FF"/>
                </a:solidFill>
              </a:rPr>
              <a:t>0</a:t>
            </a:r>
            <a:r>
              <a:rPr lang="en-US" dirty="0"/>
              <a:t>. </a:t>
            </a:r>
            <a:r>
              <a:rPr lang="en-US" dirty="0">
                <a:solidFill>
                  <a:srgbClr val="006600"/>
                </a:solidFill>
              </a:rPr>
              <a:t>Binary</a:t>
            </a:r>
            <a:r>
              <a:rPr lang="en-US" dirty="0"/>
              <a:t>!</a:t>
            </a:r>
          </a:p>
          <a:p>
            <a:r>
              <a:rPr lang="en-US" sz="2600" dirty="0"/>
              <a:t>All information (instructions, data, etc.) flows through the hardware system as 'Power On' or 'Power Off‘ - as 1s and 0s.</a:t>
            </a:r>
          </a:p>
        </p:txBody>
      </p:sp>
      <p:sp>
        <p:nvSpPr>
          <p:cNvPr id="4" name="Slide Number Placeholder 3"/>
          <p:cNvSpPr>
            <a:spLocks noGrp="1"/>
          </p:cNvSpPr>
          <p:nvPr>
            <p:ph type="sldNum" sz="quarter" idx="12"/>
          </p:nvPr>
        </p:nvSpPr>
        <p:spPr/>
        <p:txBody>
          <a:bodyPr/>
          <a:lstStyle/>
          <a:p>
            <a:fld id="{1101D7E7-C74A-4A5D-A756-C8CA1900BA37}" type="slidenum">
              <a:rPr lang="en-IE" smtClean="0"/>
              <a:t>6</a:t>
            </a:fld>
            <a:endParaRPr lang="en-IE" dirty="0"/>
          </a:p>
        </p:txBody>
      </p:sp>
    </p:spTree>
    <p:extLst>
      <p:ext uri="{BB962C8B-B14F-4D97-AF65-F5344CB8AC3E}">
        <p14:creationId xmlns:p14="http://schemas.microsoft.com/office/powerpoint/2010/main" val="158740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Decimal Numbers</a:t>
            </a:r>
          </a:p>
        </p:txBody>
      </p:sp>
      <p:sp>
        <p:nvSpPr>
          <p:cNvPr id="3" name="Content Placeholder 2"/>
          <p:cNvSpPr>
            <a:spLocks noGrp="1"/>
          </p:cNvSpPr>
          <p:nvPr>
            <p:ph idx="1"/>
          </p:nvPr>
        </p:nvSpPr>
        <p:spPr/>
        <p:txBody>
          <a:bodyPr/>
          <a:lstStyle/>
          <a:p>
            <a:r>
              <a:rPr lang="en-US" dirty="0"/>
              <a:t>Numbers are often represented in decimal form for our mathematical use. </a:t>
            </a:r>
          </a:p>
          <a:p>
            <a:pPr marL="0" indent="0">
              <a:buNone/>
            </a:pPr>
            <a:endParaRPr lang="en-US" sz="1300" dirty="0"/>
          </a:p>
          <a:p>
            <a:r>
              <a:rPr lang="en-US" dirty="0"/>
              <a:t>This is the 'Base 10' number system and it is the number format that we, as humans, might feel most comfortable with. </a:t>
            </a:r>
          </a:p>
          <a:p>
            <a:pPr marL="0" indent="0">
              <a:buNone/>
            </a:pPr>
            <a:endParaRPr lang="en-US" sz="1300" dirty="0"/>
          </a:p>
          <a:p>
            <a:pPr marL="0" indent="0">
              <a:buNone/>
            </a:pPr>
            <a:r>
              <a:rPr lang="en-US" sz="2600" dirty="0">
                <a:solidFill>
                  <a:srgbClr val="006600"/>
                </a:solidFill>
              </a:rPr>
              <a:t>		Decimal is Base 10</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7</a:t>
            </a:fld>
            <a:endParaRPr lang="en-IE" dirty="0"/>
          </a:p>
        </p:txBody>
      </p:sp>
    </p:spTree>
    <p:extLst>
      <p:ext uri="{BB962C8B-B14F-4D97-AF65-F5344CB8AC3E}">
        <p14:creationId xmlns:p14="http://schemas.microsoft.com/office/powerpoint/2010/main" val="43470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Binary Numbers</a:t>
            </a:r>
          </a:p>
        </p:txBody>
      </p:sp>
      <p:sp>
        <p:nvSpPr>
          <p:cNvPr id="3" name="Content Placeholder 2"/>
          <p:cNvSpPr>
            <a:spLocks noGrp="1"/>
          </p:cNvSpPr>
          <p:nvPr>
            <p:ph idx="1"/>
          </p:nvPr>
        </p:nvSpPr>
        <p:spPr/>
        <p:txBody>
          <a:bodyPr/>
          <a:lstStyle/>
          <a:p>
            <a:r>
              <a:rPr lang="en-US" dirty="0"/>
              <a:t>Computing machines operate on electrical current and so use </a:t>
            </a:r>
            <a:r>
              <a:rPr lang="en-US" dirty="0">
                <a:solidFill>
                  <a:srgbClr val="0000FF"/>
                </a:solidFill>
              </a:rPr>
              <a:t>two states</a:t>
            </a:r>
            <a:r>
              <a:rPr lang="en-US" dirty="0"/>
              <a:t>. We view these states as the numbers 0 and 1. </a:t>
            </a:r>
          </a:p>
          <a:p>
            <a:pPr marL="0" indent="0">
              <a:buNone/>
            </a:pPr>
            <a:endParaRPr lang="en-US" sz="1300" dirty="0"/>
          </a:p>
          <a:p>
            <a:r>
              <a:rPr lang="en-US" dirty="0"/>
              <a:t>This is the </a:t>
            </a:r>
            <a:r>
              <a:rPr lang="en-US" u="sng" dirty="0"/>
              <a:t>binary</a:t>
            </a:r>
            <a:r>
              <a:rPr lang="en-US" dirty="0"/>
              <a:t> representation and is called 'Base 2'.</a:t>
            </a:r>
          </a:p>
          <a:p>
            <a:pPr marL="0" indent="0">
              <a:buNone/>
            </a:pPr>
            <a:endParaRPr lang="en-US" sz="1300" dirty="0"/>
          </a:p>
          <a:p>
            <a:pPr marL="0" indent="0">
              <a:buNone/>
            </a:pPr>
            <a:r>
              <a:rPr lang="en-US" dirty="0"/>
              <a:t>		</a:t>
            </a:r>
            <a:r>
              <a:rPr lang="en-US" sz="2600" dirty="0">
                <a:solidFill>
                  <a:srgbClr val="006600"/>
                </a:solidFill>
              </a:rPr>
              <a:t>Binary is Base 2</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8</a:t>
            </a:fld>
            <a:endParaRPr lang="en-IE" dirty="0"/>
          </a:p>
        </p:txBody>
      </p:sp>
    </p:spTree>
    <p:extLst>
      <p:ext uri="{BB962C8B-B14F-4D97-AF65-F5344CB8AC3E}">
        <p14:creationId xmlns:p14="http://schemas.microsoft.com/office/powerpoint/2010/main" val="372713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Binary Numbers (2)</a:t>
            </a:r>
          </a:p>
        </p:txBody>
      </p:sp>
      <p:sp>
        <p:nvSpPr>
          <p:cNvPr id="3" name="Content Placeholder 2"/>
          <p:cNvSpPr>
            <a:spLocks noGrp="1"/>
          </p:cNvSpPr>
          <p:nvPr>
            <p:ph idx="1"/>
          </p:nvPr>
        </p:nvSpPr>
        <p:spPr/>
        <p:txBody>
          <a:bodyPr/>
          <a:lstStyle/>
          <a:p>
            <a:r>
              <a:rPr lang="en-US" dirty="0"/>
              <a:t>All modern computers work with a system of numbers that are binary numbers.</a:t>
            </a:r>
          </a:p>
          <a:p>
            <a:pPr marL="0" indent="0">
              <a:buNone/>
            </a:pPr>
            <a:endParaRPr lang="en-US" sz="1300" dirty="0"/>
          </a:p>
          <a:p>
            <a:r>
              <a:rPr lang="en-US" dirty="0"/>
              <a:t>The two symbols: 0 and 1.</a:t>
            </a:r>
          </a:p>
          <a:p>
            <a:pPr marL="0" indent="0">
              <a:buNone/>
            </a:pPr>
            <a:endParaRPr lang="en-US" sz="1300" dirty="0"/>
          </a:p>
          <a:p>
            <a:r>
              <a:rPr lang="en-US" dirty="0"/>
              <a:t>Each is called a ‘bit’, short for ‘binary digit’.</a:t>
            </a:r>
          </a:p>
        </p:txBody>
      </p:sp>
      <p:sp>
        <p:nvSpPr>
          <p:cNvPr id="4" name="Slide Number Placeholder 3"/>
          <p:cNvSpPr>
            <a:spLocks noGrp="1"/>
          </p:cNvSpPr>
          <p:nvPr>
            <p:ph type="sldNum" sz="quarter" idx="12"/>
          </p:nvPr>
        </p:nvSpPr>
        <p:spPr/>
        <p:txBody>
          <a:bodyPr/>
          <a:lstStyle/>
          <a:p>
            <a:fld id="{1101D7E7-C74A-4A5D-A756-C8CA1900BA37}" type="slidenum">
              <a:rPr lang="en-IE" smtClean="0"/>
              <a:t>9</a:t>
            </a:fld>
            <a:endParaRPr lang="en-IE" dirty="0"/>
          </a:p>
        </p:txBody>
      </p:sp>
    </p:spTree>
    <p:extLst>
      <p:ext uri="{BB962C8B-B14F-4D97-AF65-F5344CB8AC3E}">
        <p14:creationId xmlns:p14="http://schemas.microsoft.com/office/powerpoint/2010/main" val="453948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f54e04da-1b5d-454b-98f0-6d829ee0e4fe"/>
  <p:tag name="TPVERSION" val="8"/>
  <p:tag name="TPFULLVERSION" val="8.6.1.4"/>
  <p:tag name="PPTVERSION" val="16"/>
  <p:tag name="TPOS" val="2"/>
  <p:tag name="TPLASTSAVEVERSION" val="6.4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erdana Sans Serif">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497A5DDE61EC49B38F08F69D7D1C30" ma:contentTypeVersion="14" ma:contentTypeDescription="Create a new document." ma:contentTypeScope="" ma:versionID="cc9cf3809cc1a736e9f0ee9a17edb34f">
  <xsd:schema xmlns:xsd="http://www.w3.org/2001/XMLSchema" xmlns:xs="http://www.w3.org/2001/XMLSchema" xmlns:p="http://schemas.microsoft.com/office/2006/metadata/properties" xmlns:ns3="8713c86b-11c3-4892-8b22-8e1103c1c89f" xmlns:ns4="186a8af6-524e-48fb-a2b5-8db5625d742b" targetNamespace="http://schemas.microsoft.com/office/2006/metadata/properties" ma:root="true" ma:fieldsID="12546ddb3f55a813144bf20bb38a3f89" ns3:_="" ns4:_="">
    <xsd:import namespace="8713c86b-11c3-4892-8b22-8e1103c1c89f"/>
    <xsd:import namespace="186a8af6-524e-48fb-a2b5-8db5625d74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3c86b-11c3-4892-8b22-8e1103c1c89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6a8af6-524e-48fb-a2b5-8db5625d742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C31C3F-9622-416B-B8C9-7E3A1B6AFFBE}">
  <ds:schemaRefs>
    <ds:schemaRef ds:uri="http://purl.org/dc/dcmitype/"/>
    <ds:schemaRef ds:uri="http://schemas.microsoft.com/office/2006/documentManagement/types"/>
    <ds:schemaRef ds:uri="8713c86b-11c3-4892-8b22-8e1103c1c89f"/>
    <ds:schemaRef ds:uri="186a8af6-524e-48fb-a2b5-8db5625d742b"/>
    <ds:schemaRef ds:uri="http://schemas.microsoft.com/office/infopath/2007/PartnerControls"/>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D8D58FD-4ECE-41ED-B34E-EA2A22AEE9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3c86b-11c3-4892-8b22-8e1103c1c89f"/>
    <ds:schemaRef ds:uri="186a8af6-524e-48fb-a2b5-8db5625d7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C22299-8534-408A-AC5D-C322F87B38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2392</TotalTime>
  <Words>2520</Words>
  <Application>Microsoft Office PowerPoint</Application>
  <PresentationFormat>Widescreen</PresentationFormat>
  <Paragraphs>304</Paragraphs>
  <Slides>52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1" baseType="lpstr">
      <vt:lpstr>Arial</vt:lpstr>
      <vt:lpstr>Calibri</vt:lpstr>
      <vt:lpstr>Tahoma</vt:lpstr>
      <vt:lpstr>Times New Roman</vt:lpstr>
      <vt:lpstr>Verdana</vt:lpstr>
      <vt:lpstr>Wingdings</vt:lpstr>
      <vt:lpstr>Office Theme</vt:lpstr>
      <vt:lpstr>Picture</vt:lpstr>
      <vt:lpstr>Document</vt:lpstr>
      <vt:lpstr>TU856-1 &amp; TU858-1 Computer Architecture and Technology Module Code: CMPU 1006</vt:lpstr>
      <vt:lpstr>Presentation Outline</vt:lpstr>
      <vt:lpstr>Presentation Content - including</vt:lpstr>
      <vt:lpstr>What is Information to a Computer?</vt:lpstr>
      <vt:lpstr>What is Information to a Computer? (2)</vt:lpstr>
      <vt:lpstr>What is Information to a Computer? (3)</vt:lpstr>
      <vt:lpstr>Decimal Numbers</vt:lpstr>
      <vt:lpstr>Binary Numbers</vt:lpstr>
      <vt:lpstr>Binary Numbers (2)</vt:lpstr>
      <vt:lpstr>Numbers and Their ‘Bases’</vt:lpstr>
      <vt:lpstr>Decoding the Binary Representation 1001012</vt:lpstr>
      <vt:lpstr>PowerPoint Presentation</vt:lpstr>
      <vt:lpstr>Algorithm for Finding the Binary Representation of a Positive Integer</vt:lpstr>
      <vt:lpstr>Obtaining the Binary Representation of 1310</vt:lpstr>
      <vt:lpstr>Bytes</vt:lpstr>
      <vt:lpstr>Bytes (2)</vt:lpstr>
      <vt:lpstr>Bytes (3)</vt:lpstr>
      <vt:lpstr>Bytes in Memory</vt:lpstr>
      <vt:lpstr>Counting in Binary</vt:lpstr>
      <vt:lpstr>Binary Mathematics</vt:lpstr>
      <vt:lpstr>Binary Mathematics (2)</vt:lpstr>
      <vt:lpstr>Binary Mathematics (3)</vt:lpstr>
      <vt:lpstr>Binary Mathematics (4)</vt:lpstr>
      <vt:lpstr>Binary Mathematics (5)</vt:lpstr>
      <vt:lpstr>Binary Mathematics (6)</vt:lpstr>
      <vt:lpstr>Two’s Complement</vt:lpstr>
      <vt:lpstr>Two’s Complement (2)</vt:lpstr>
      <vt:lpstr>Representing Negative Numbers </vt:lpstr>
      <vt:lpstr>Representing Negative Numbers (2)</vt:lpstr>
      <vt:lpstr>Representing Negative Numbers (3)</vt:lpstr>
      <vt:lpstr>Representing Negative Numbers (4)</vt:lpstr>
      <vt:lpstr>Representing Negative Numbers (5)</vt:lpstr>
      <vt:lpstr>More 2’s Complement</vt:lpstr>
      <vt:lpstr>Octal and Hexadecimal Number Bases</vt:lpstr>
      <vt:lpstr>Octal Representation</vt:lpstr>
      <vt:lpstr>Octal Representation (2)</vt:lpstr>
      <vt:lpstr>Octal Representation (3)</vt:lpstr>
      <vt:lpstr>Octal Representation (4)</vt:lpstr>
      <vt:lpstr>Octal Representation (5)</vt:lpstr>
      <vt:lpstr>Octal Representation (6)</vt:lpstr>
      <vt:lpstr>Hexadecimal Representation ('Hex')</vt:lpstr>
      <vt:lpstr>Hex Representation (2)</vt:lpstr>
      <vt:lpstr>Hexadecimal Representation (3)</vt:lpstr>
      <vt:lpstr>Hex Representation (4)</vt:lpstr>
      <vt:lpstr>Hexadecimal Representation (5)</vt:lpstr>
      <vt:lpstr>Hex Representation (6)</vt:lpstr>
      <vt:lpstr>Hexadecimal Representation (7)</vt:lpstr>
      <vt:lpstr>Hex Representation (8)</vt:lpstr>
      <vt:lpstr>Hexadecimal Representation (9)</vt:lpstr>
      <vt:lpstr>End of Number Bases</vt:lpstr>
      <vt:lpstr>Where to Next?</vt:lpstr>
      <vt:lpstr>PowerPoint Presentation</vt:lpstr>
    </vt:vector>
  </TitlesOfParts>
  <Company>Dublin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Padraig McEvoy;John Gilligan</dc:creator>
  <cp:keywords>SEEE</cp:keywords>
  <cp:lastModifiedBy>Arthur Sloan</cp:lastModifiedBy>
  <cp:revision>242</cp:revision>
  <cp:lastPrinted>2020-02-09T13:51:21Z</cp:lastPrinted>
  <dcterms:created xsi:type="dcterms:W3CDTF">2019-01-25T10:17:10Z</dcterms:created>
  <dcterms:modified xsi:type="dcterms:W3CDTF">2025-02-13T14:40:37Z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0x010100CE497A5DDE61EC49B38F08F69D7D1C30</vt:lpwstr>
  </property>
</Properties>
</file>