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256" r:id="rId2"/>
    <p:sldId id="264" r:id="rId3"/>
    <p:sldId id="340" r:id="rId4"/>
    <p:sldId id="342" r:id="rId5"/>
    <p:sldId id="393" r:id="rId6"/>
    <p:sldId id="394" r:id="rId7"/>
    <p:sldId id="392" r:id="rId8"/>
    <p:sldId id="449" r:id="rId9"/>
    <p:sldId id="450" r:id="rId10"/>
    <p:sldId id="451"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40" r:id="rId42"/>
    <p:sldId id="441" r:id="rId43"/>
    <p:sldId id="442" r:id="rId44"/>
    <p:sldId id="443" r:id="rId45"/>
    <p:sldId id="444" r:id="rId46"/>
    <p:sldId id="445" r:id="rId47"/>
    <p:sldId id="446" r:id="rId48"/>
    <p:sldId id="429" r:id="rId49"/>
    <p:sldId id="430" r:id="rId50"/>
    <p:sldId id="431" r:id="rId51"/>
    <p:sldId id="432" r:id="rId52"/>
    <p:sldId id="448" r:id="rId53"/>
    <p:sldId id="435" r:id="rId54"/>
    <p:sldId id="436" r:id="rId55"/>
    <p:sldId id="437" r:id="rId56"/>
    <p:sldId id="438" r:id="rId57"/>
    <p:sldId id="447" r:id="rId58"/>
    <p:sldId id="339" r:id="rId59"/>
    <p:sldId id="323" r:id="rId60"/>
    <p:sldId id="324" r:id="rId61"/>
  </p:sldIdLst>
  <p:sldSz cx="12192000" cy="6858000"/>
  <p:notesSz cx="7077075" cy="9363075"/>
  <p:custDataLst>
    <p:tags r:id="rId6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Slide" id="{02DBC34F-0A5F-4C64-AA58-113DB035FFDC}">
          <p14:sldIdLst>
            <p14:sldId id="256"/>
          </p14:sldIdLst>
        </p14:section>
        <p14:section name="Lecture Outline" id="{C7D05717-F6A5-4C31-B9C1-B194A9F7D6AB}">
          <p14:sldIdLst>
            <p14:sldId id="264"/>
          </p14:sldIdLst>
        </p14:section>
        <p14:section name="Lecture Content" id="{6D447382-37D7-4F4E-8CBA-81132B2B1E41}">
          <p14:sldIdLst>
            <p14:sldId id="340"/>
            <p14:sldId id="342"/>
            <p14:sldId id="393"/>
            <p14:sldId id="394"/>
            <p14:sldId id="392"/>
            <p14:sldId id="449"/>
            <p14:sldId id="450"/>
            <p14:sldId id="451"/>
            <p14:sldId id="395"/>
            <p14:sldId id="396"/>
            <p14:sldId id="397"/>
            <p14:sldId id="398"/>
            <p14:sldId id="399"/>
            <p14:sldId id="400"/>
            <p14:sldId id="401"/>
            <p14:sldId id="402"/>
            <p14:sldId id="403"/>
            <p14:sldId id="404"/>
            <p14:sldId id="405"/>
            <p14:sldId id="406"/>
            <p14:sldId id="407"/>
            <p14:sldId id="411"/>
            <p14:sldId id="412"/>
            <p14:sldId id="413"/>
            <p14:sldId id="414"/>
            <p14:sldId id="415"/>
            <p14:sldId id="416"/>
            <p14:sldId id="417"/>
            <p14:sldId id="418"/>
            <p14:sldId id="419"/>
            <p14:sldId id="420"/>
            <p14:sldId id="421"/>
            <p14:sldId id="422"/>
            <p14:sldId id="423"/>
            <p14:sldId id="424"/>
            <p14:sldId id="425"/>
            <p14:sldId id="426"/>
            <p14:sldId id="427"/>
            <p14:sldId id="440"/>
            <p14:sldId id="441"/>
            <p14:sldId id="442"/>
            <p14:sldId id="443"/>
            <p14:sldId id="444"/>
            <p14:sldId id="445"/>
            <p14:sldId id="446"/>
            <p14:sldId id="429"/>
            <p14:sldId id="430"/>
            <p14:sldId id="431"/>
            <p14:sldId id="432"/>
            <p14:sldId id="448"/>
            <p14:sldId id="435"/>
            <p14:sldId id="436"/>
            <p14:sldId id="437"/>
            <p14:sldId id="438"/>
            <p14:sldId id="447"/>
          </p14:sldIdLst>
        </p14:section>
        <p14:section name="Lecture Summary" id="{4C5B0C29-16EC-44C9-B6D9-0E8295A816BB}">
          <p14:sldIdLst>
            <p14:sldId id="339"/>
            <p14:sldId id="323"/>
            <p14:sldId id="32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660066"/>
    <a:srgbClr val="FFFBEB"/>
    <a:srgbClr val="FFE7FF"/>
    <a:srgbClr val="EDDD6E"/>
    <a:srgbClr val="FFFDFA"/>
    <a:srgbClr val="FDFCFB"/>
    <a:srgbClr val="FFFAFA"/>
    <a:srgbClr val="FF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58" autoAdjust="0"/>
    <p:restoredTop sz="94660"/>
  </p:normalViewPr>
  <p:slideViewPr>
    <p:cSldViewPr snapToGrid="0">
      <p:cViewPr varScale="1">
        <p:scale>
          <a:sx n="70" d="100"/>
          <a:sy n="70" d="100"/>
        </p:scale>
        <p:origin x="412" y="5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24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sz="quarter" idx="1"/>
          </p:nvPr>
        </p:nvSpPr>
        <p:spPr>
          <a:xfrm>
            <a:off x="4008705" y="0"/>
            <a:ext cx="3066733" cy="469780"/>
          </a:xfrm>
          <a:prstGeom prst="rect">
            <a:avLst/>
          </a:prstGeom>
        </p:spPr>
        <p:txBody>
          <a:bodyPr vert="horz" lIns="93936" tIns="46968" rIns="93936" bIns="46968" rtlCol="0"/>
          <a:lstStyle>
            <a:lvl1pPr algn="r">
              <a:defRPr sz="1200"/>
            </a:lvl1pPr>
          </a:lstStyle>
          <a:p>
            <a:fld id="{1BEDD7E4-D9DD-457A-80DD-16B6A5581131}" type="datetimeFigureOut">
              <a:rPr lang="en-IE" smtClean="0"/>
              <a:t>28/02/2025</a:t>
            </a:fld>
            <a:endParaRPr lang="en-IE"/>
          </a:p>
        </p:txBody>
      </p:sp>
      <p:sp>
        <p:nvSpPr>
          <p:cNvPr id="4" name="Footer Placeholder 3"/>
          <p:cNvSpPr>
            <a:spLocks noGrp="1"/>
          </p:cNvSpPr>
          <p:nvPr>
            <p:ph type="ftr" sz="quarter" idx="2"/>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5" name="Slide Number Placeholder 4"/>
          <p:cNvSpPr>
            <a:spLocks noGrp="1"/>
          </p:cNvSpPr>
          <p:nvPr>
            <p:ph type="sldNum" sz="quarter" idx="3"/>
          </p:nvPr>
        </p:nvSpPr>
        <p:spPr>
          <a:xfrm>
            <a:off x="4008705" y="8893297"/>
            <a:ext cx="3066733" cy="469779"/>
          </a:xfrm>
          <a:prstGeom prst="rect">
            <a:avLst/>
          </a:prstGeom>
        </p:spPr>
        <p:txBody>
          <a:bodyPr vert="horz" lIns="93936" tIns="46968" rIns="93936" bIns="46968" rtlCol="0" anchor="b"/>
          <a:lstStyle>
            <a:lvl1pPr algn="r">
              <a:defRPr sz="1200"/>
            </a:lvl1pPr>
          </a:lstStyle>
          <a:p>
            <a:fld id="{452E9043-510A-4DE6-A29E-89BB75A7E928}" type="slidenum">
              <a:rPr lang="en-IE" smtClean="0"/>
              <a:t>‹#›</a:t>
            </a:fld>
            <a:endParaRPr lang="en-IE"/>
          </a:p>
        </p:txBody>
      </p:sp>
    </p:spTree>
    <p:extLst>
      <p:ext uri="{BB962C8B-B14F-4D97-AF65-F5344CB8AC3E}">
        <p14:creationId xmlns:p14="http://schemas.microsoft.com/office/powerpoint/2010/main" val="76692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IE"/>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6D13DA9F-1A75-4C30-A0E3-64F41EA7D402}" type="datetimeFigureOut">
              <a:rPr lang="en-IE" smtClean="0"/>
              <a:t>28/02/2025</a:t>
            </a:fld>
            <a:endParaRPr lang="en-IE"/>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IE"/>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IE"/>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F6EE4786-A1E9-4BB1-97EC-A697D94E6C67}" type="slidenum">
              <a:rPr lang="en-IE" smtClean="0"/>
              <a:t>‹#›</a:t>
            </a:fld>
            <a:endParaRPr lang="en-IE"/>
          </a:p>
        </p:txBody>
      </p:sp>
    </p:spTree>
    <p:extLst>
      <p:ext uri="{BB962C8B-B14F-4D97-AF65-F5344CB8AC3E}">
        <p14:creationId xmlns:p14="http://schemas.microsoft.com/office/powerpoint/2010/main" val="3335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9BFC162-0490-4F6C-B9F9-DEFD81B16F8E}" type="slidenum">
              <a:rPr lang="en-US" altLang="en-US" smtClean="0"/>
              <a:pPr/>
              <a:t>41</a:t>
            </a:fld>
            <a:endParaRPr lang="en-US" alt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864890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4AD1487-CFC9-462F-9868-2780A80D0737}" type="slidenum">
              <a:rPr lang="en-US" altLang="en-US" smtClean="0"/>
              <a:pPr/>
              <a:t>42</a:t>
            </a:fld>
            <a:endParaRPr lang="en-US"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1244117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B21B647-1992-46EE-9A87-221C57F246FE}" type="slidenum">
              <a:rPr lang="en-US" altLang="en-US" smtClean="0"/>
              <a:pPr/>
              <a:t>43</a:t>
            </a:fld>
            <a:endParaRPr lang="en-US" altLang="en-US"/>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40988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F1F2A0E-A863-4437-B60F-21BB449A2EDB}" type="slidenum">
              <a:rPr lang="en-US" altLang="en-US" smtClean="0"/>
              <a:pPr/>
              <a:t>44</a:t>
            </a:fld>
            <a:endParaRPr lang="en-US"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284920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C5480B0-F3CC-47B1-B642-5ECA0E178C12}" type="slidenum">
              <a:rPr lang="en-US" altLang="en-US" smtClean="0"/>
              <a:pPr/>
              <a:t>45</a:t>
            </a:fld>
            <a:endParaRPr lang="en-US" alt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226161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60BBE16-7959-457E-A7C2-4FFBAACF9613}" type="slidenum">
              <a:rPr lang="en-US" altLang="en-US" smtClean="0"/>
              <a:pPr/>
              <a:t>46</a:t>
            </a:fld>
            <a:endParaRPr lang="en-US" altLang="en-US"/>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368547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B083FBC-C2BC-422D-8531-AF3B6AF0BB49}" type="slidenum">
              <a:rPr lang="en-US" altLang="en-US" smtClean="0"/>
              <a:pPr/>
              <a:t>47</a:t>
            </a:fld>
            <a:endParaRPr lang="en-US"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extLst>
      <p:ext uri="{BB962C8B-B14F-4D97-AF65-F5344CB8AC3E}">
        <p14:creationId xmlns:p14="http://schemas.microsoft.com/office/powerpoint/2010/main" val="404885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02917"/>
            <a:ext cx="9144000" cy="1743964"/>
          </a:xfrm>
        </p:spPr>
        <p:txBody>
          <a:bodyPr anchor="b">
            <a:normAutofit/>
          </a:bodyPr>
          <a:lstStyle>
            <a:lvl1pPr algn="ctr">
              <a:defRPr sz="5400">
                <a:latin typeface="Verdana" panose="020B0604030504040204" pitchFamily="34" charset="0"/>
                <a:ea typeface="Verdana" panose="020B0604030504040204" pitchFamily="34" charset="0"/>
              </a:defRPr>
            </a:lvl1pPr>
          </a:lstStyle>
          <a:p>
            <a:r>
              <a:rPr lang="en-US" dirty="0"/>
              <a:t>Click to edit Master title style</a:t>
            </a:r>
            <a:endParaRPr lang="en-IE" dirty="0"/>
          </a:p>
        </p:txBody>
      </p:sp>
      <p:sp>
        <p:nvSpPr>
          <p:cNvPr id="3" name="Subtitle 2"/>
          <p:cNvSpPr>
            <a:spLocks noGrp="1"/>
          </p:cNvSpPr>
          <p:nvPr>
            <p:ph type="subTitle" idx="1"/>
          </p:nvPr>
        </p:nvSpPr>
        <p:spPr>
          <a:xfrm>
            <a:off x="1524000" y="4272598"/>
            <a:ext cx="9144000" cy="1655762"/>
          </a:xfrm>
        </p:spPr>
        <p:txBody>
          <a:bodyPr/>
          <a:lstStyle>
            <a:lvl1pPr marL="0" indent="0" algn="ctr">
              <a:lnSpc>
                <a:spcPct val="150000"/>
              </a:lnSpc>
              <a:spcBef>
                <a:spcPts val="600"/>
              </a:spcBef>
              <a:buNone/>
              <a:defRPr sz="24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E" dirty="0"/>
          </a:p>
        </p:txBody>
      </p:sp>
      <p:sp>
        <p:nvSpPr>
          <p:cNvPr id="4" name="Date Placeholder 3"/>
          <p:cNvSpPr>
            <a:spLocks noGrp="1"/>
          </p:cNvSpPr>
          <p:nvPr>
            <p:ph type="dt" sz="half" idx="10"/>
          </p:nvPr>
        </p:nvSpPr>
        <p:spPr/>
        <p:txBody>
          <a:bodyPr/>
          <a:lstStyle>
            <a:lvl1pPr>
              <a:defRPr>
                <a:latin typeface="Verdana" panose="020B0604030504040204" pitchFamily="34" charset="0"/>
                <a:ea typeface="Verdana" panose="020B0604030504040204" pitchFamily="34" charset="0"/>
              </a:defRPr>
            </a:lvl1pPr>
          </a:lstStyle>
          <a:p>
            <a:fld id="{FC360E93-F76D-4BFB-AD2D-F1D9EA9D9317}" type="datetime1">
              <a:rPr lang="en-IE" smtClean="0"/>
              <a:t>28/02/2025</a:t>
            </a:fld>
            <a:endParaRPr lang="en-IE"/>
          </a:p>
        </p:txBody>
      </p:sp>
      <p:sp>
        <p:nvSpPr>
          <p:cNvPr id="5" name="Footer Placeholder 4"/>
          <p:cNvSpPr>
            <a:spLocks noGrp="1"/>
          </p:cNvSpPr>
          <p:nvPr>
            <p:ph type="ftr" sz="quarter" idx="11"/>
          </p:nvPr>
        </p:nvSpPr>
        <p:spPr/>
        <p:txBody>
          <a:bodyPr/>
          <a:lstStyle>
            <a:lvl1pPr>
              <a:defRPr>
                <a:latin typeface="Verdana" panose="020B0604030504040204" pitchFamily="34" charset="0"/>
                <a:ea typeface="Verdana" panose="020B0604030504040204" pitchFamily="34" charset="0"/>
              </a:defRPr>
            </a:lvl1pPr>
          </a:lstStyle>
          <a:p>
            <a:endParaRPr lang="en-IE" dirty="0"/>
          </a:p>
        </p:txBody>
      </p:sp>
      <p:sp>
        <p:nvSpPr>
          <p:cNvPr id="6" name="Slide Number Placeholder 5"/>
          <p:cNvSpPr>
            <a:spLocks noGrp="1"/>
          </p:cNvSpPr>
          <p:nvPr>
            <p:ph type="sldNum" sz="quarter" idx="12"/>
          </p:nvPr>
        </p:nvSpPr>
        <p:spPr/>
        <p:txBody>
          <a:bodyPr/>
          <a:lstStyle>
            <a:lvl1pPr>
              <a:defRPr>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45247" y="-570"/>
            <a:ext cx="3960000" cy="24951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91383" y="1248507"/>
            <a:ext cx="2800741" cy="697523"/>
          </a:xfrm>
          <a:prstGeom prst="rect">
            <a:avLst/>
          </a:prstGeom>
        </p:spPr>
      </p:pic>
    </p:spTree>
    <p:extLst>
      <p:ext uri="{BB962C8B-B14F-4D97-AF65-F5344CB8AC3E}">
        <p14:creationId xmlns:p14="http://schemas.microsoft.com/office/powerpoint/2010/main" val="333823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Content Placeholder 2"/>
          <p:cNvSpPr>
            <a:spLocks noGrp="1"/>
          </p:cNvSpPr>
          <p:nvPr>
            <p:ph idx="1"/>
          </p:nvPr>
        </p:nvSpPr>
        <p:spPr>
          <a:xfrm>
            <a:off x="696000" y="1825625"/>
            <a:ext cx="10800000" cy="4351338"/>
          </a:xfrm>
        </p:spPr>
        <p:txBody>
          <a:bodyPr>
            <a:normAutofit/>
          </a:bodyPr>
          <a:lstStyle>
            <a:lvl1pPr>
              <a:lnSpc>
                <a:spcPct val="150000"/>
              </a:lnSpc>
              <a:spcBef>
                <a:spcPts val="600"/>
              </a:spcBef>
              <a:defRPr sz="2400"/>
            </a:lvl1pPr>
            <a:lvl2pPr>
              <a:lnSpc>
                <a:spcPct val="150000"/>
              </a:lnSpc>
              <a:spcBef>
                <a:spcPts val="600"/>
              </a:spcBef>
              <a:defRPr sz="2400"/>
            </a:lvl2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3990B7A9-B68C-4C3E-8CF5-A7B8A292ACFC}" type="datetime1">
              <a:rPr lang="en-IE" smtClean="0"/>
              <a:t>28/02/2025</a:t>
            </a:fld>
            <a:endParaRPr lang="en-IE"/>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dirty="0"/>
          </a:p>
        </p:txBody>
      </p:sp>
    </p:spTree>
    <p:extLst>
      <p:ext uri="{BB962C8B-B14F-4D97-AF65-F5344CB8AC3E}">
        <p14:creationId xmlns:p14="http://schemas.microsoft.com/office/powerpoint/2010/main" val="2284903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9EA5C6EE-CABD-4D94-BD19-15B41D826445}" type="datetime1">
              <a:rPr lang="en-IE" smtClean="0"/>
              <a:t>28/02/2025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3666216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E" dirty="0"/>
          </a:p>
        </p:txBody>
      </p:sp>
      <p:sp>
        <p:nvSpPr>
          <p:cNvPr id="3" name="Content Placeholder 2"/>
          <p:cNvSpPr>
            <a:spLocks noGrp="1"/>
          </p:cNvSpPr>
          <p:nvPr>
            <p:ph sz="half" idx="1"/>
          </p:nvPr>
        </p:nvSpPr>
        <p:spPr>
          <a:xfrm>
            <a:off x="838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4" name="Content Placeholder 3"/>
          <p:cNvSpPr>
            <a:spLocks noGrp="1"/>
          </p:cNvSpPr>
          <p:nvPr>
            <p:ph sz="half" idx="2"/>
          </p:nvPr>
        </p:nvSpPr>
        <p:spPr>
          <a:xfrm>
            <a:off x="6172200" y="1825625"/>
            <a:ext cx="5181600" cy="4351338"/>
          </a:xfrm>
        </p:spPr>
        <p:txBody>
          <a:bodyPr/>
          <a:lstStyle>
            <a:lvl1pPr>
              <a:lnSpc>
                <a:spcPct val="150000"/>
              </a:lnSpc>
              <a:spcBef>
                <a:spcPts val="600"/>
              </a:spcBef>
              <a:defRPr/>
            </a:lvl1pPr>
            <a:lvl2pPr>
              <a:lnSpc>
                <a:spcPct val="150000"/>
              </a:lnSpc>
              <a:spcBef>
                <a:spcPts val="600"/>
              </a:spcBef>
              <a:defRPr/>
            </a:lvl2pPr>
          </a:lstStyle>
          <a:p>
            <a:pPr lvl="0"/>
            <a:r>
              <a:rPr lang="en-US" dirty="0"/>
              <a:t>Edit Master text styles</a:t>
            </a:r>
          </a:p>
          <a:p>
            <a:pPr lvl="1"/>
            <a:r>
              <a:rPr lang="en-US" dirty="0"/>
              <a:t>Second level</a:t>
            </a:r>
          </a:p>
        </p:txBody>
      </p:sp>
      <p:sp>
        <p:nvSpPr>
          <p:cNvPr id="5" name="Date Placeholder 4"/>
          <p:cNvSpPr>
            <a:spLocks noGrp="1"/>
          </p:cNvSpPr>
          <p:nvPr>
            <p:ph type="dt" sz="half" idx="10"/>
          </p:nvPr>
        </p:nvSpPr>
        <p:spPr/>
        <p:txBody>
          <a:bodyPr/>
          <a:lstStyle/>
          <a:p>
            <a:fld id="{F3B5E9EA-F2BE-4720-A7C1-919FC335C74F}" type="datetime1">
              <a:rPr lang="en-IE" smtClean="0"/>
              <a:t>28/02/2025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167180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96000" y="365125"/>
            <a:ext cx="10800000" cy="1325563"/>
          </a:xfrm>
        </p:spPr>
        <p:txBody>
          <a:bodyPr/>
          <a:lstStyle/>
          <a:p>
            <a:r>
              <a:rPr lang="en-US" dirty="0"/>
              <a:t>Click to edit Master title style</a:t>
            </a:r>
            <a:endParaRPr lang="en-IE" dirty="0"/>
          </a:p>
        </p:txBody>
      </p:sp>
      <p:sp>
        <p:nvSpPr>
          <p:cNvPr id="3" name="Date Placeholder 2"/>
          <p:cNvSpPr>
            <a:spLocks noGrp="1"/>
          </p:cNvSpPr>
          <p:nvPr>
            <p:ph type="dt" sz="half" idx="10"/>
          </p:nvPr>
        </p:nvSpPr>
        <p:spPr/>
        <p:txBody>
          <a:bodyPr/>
          <a:lstStyle/>
          <a:p>
            <a:fld id="{54BC8BE2-8465-4EC8-AF8F-1D3F0EDE7E66}" type="datetime1">
              <a:rPr lang="en-IE" smtClean="0"/>
              <a:t>28/02/2025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2157899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BDD8-0C91-45A3-A214-8D205AF259B6}" type="datetime1">
              <a:rPr lang="en-IE" smtClean="0"/>
              <a:t>28/02/2025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758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Content Placeholder 2"/>
          <p:cNvSpPr>
            <a:spLocks noGrp="1"/>
          </p:cNvSpPr>
          <p:nvPr>
            <p:ph idx="1"/>
          </p:nvPr>
        </p:nvSpPr>
        <p:spPr>
          <a:xfrm>
            <a:off x="5183188" y="987425"/>
            <a:ext cx="6172200" cy="4873625"/>
          </a:xfrm>
        </p:spPr>
        <p:txBody>
          <a:bodyPr/>
          <a:lstStyle>
            <a:lvl1pPr>
              <a:lnSpc>
                <a:spcPct val="150000"/>
              </a:lnSpc>
              <a:spcBef>
                <a:spcPts val="600"/>
              </a:spcBef>
              <a:defRPr sz="3200">
                <a:latin typeface="Verdana" panose="020B0604030504040204" pitchFamily="34" charset="0"/>
                <a:ea typeface="Verdana" panose="020B0604030504040204" pitchFamily="34" charset="0"/>
              </a:defRPr>
            </a:lvl1pPr>
            <a:lvl2pPr>
              <a:lnSpc>
                <a:spcPct val="150000"/>
              </a:lnSpc>
              <a:spcBef>
                <a:spcPts val="600"/>
              </a:spcBef>
              <a:defRPr sz="2800">
                <a:latin typeface="Verdana" panose="020B0604030504040204" pitchFamily="34" charset="0"/>
                <a:ea typeface="Verdana" panose="020B0604030504040204" pitchFamily="34" charset="0"/>
              </a:defRPr>
            </a:lvl2pPr>
            <a:lvl3pPr>
              <a:lnSpc>
                <a:spcPct val="150000"/>
              </a:lnSpc>
              <a:spcBef>
                <a:spcPts val="600"/>
              </a:spcBef>
              <a:defRPr sz="2400">
                <a:latin typeface="Verdana" panose="020B0604030504040204" pitchFamily="34" charset="0"/>
                <a:ea typeface="Verdana" panose="020B0604030504040204" pitchFamily="34" charset="0"/>
              </a:defRPr>
            </a:lvl3pPr>
            <a:lvl4pPr>
              <a:lnSpc>
                <a:spcPct val="150000"/>
              </a:lnSpc>
              <a:spcBef>
                <a:spcPts val="600"/>
              </a:spcBef>
              <a:defRPr sz="2400">
                <a:latin typeface="Verdana" panose="020B0604030504040204" pitchFamily="34" charset="0"/>
                <a:ea typeface="Verdana" panose="020B0604030504040204" pitchFamily="34" charset="0"/>
              </a:defRPr>
            </a:lvl4pPr>
            <a:lvl5pPr>
              <a:lnSpc>
                <a:spcPct val="150000"/>
              </a:lnSpc>
              <a:spcBef>
                <a:spcPts val="600"/>
              </a:spcBef>
              <a:defRPr sz="2400">
                <a:latin typeface="Verdana" panose="020B0604030504040204" pitchFamily="34" charset="0"/>
                <a:ea typeface="Verdana" panose="020B0604030504040204" pitchFamily="34" charset="0"/>
              </a:defRPr>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D0906E07-B7EF-4FD4-B55B-5005EAFAC037}" type="datetime1">
              <a:rPr lang="en-IE" smtClean="0"/>
              <a:t>28/02/2025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992780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endParaRPr lang="en-IE"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lnSpc>
                <a:spcPct val="150000"/>
              </a:lnSpc>
              <a:spcBef>
                <a:spcPts val="600"/>
              </a:spcBef>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5" name="Date Placeholder 4"/>
          <p:cNvSpPr>
            <a:spLocks noGrp="1"/>
          </p:cNvSpPr>
          <p:nvPr>
            <p:ph type="dt" sz="half" idx="10"/>
          </p:nvPr>
        </p:nvSpPr>
        <p:spPr/>
        <p:txBody>
          <a:bodyPr/>
          <a:lstStyle/>
          <a:p>
            <a:fld id="{70DC67B2-94D0-42E6-B8D3-8D11A90FA08C}" type="datetime1">
              <a:rPr lang="en-IE" smtClean="0"/>
              <a:t>28/02/2025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1101D7E7-C74A-4A5D-A756-C8CA1900BA37}" type="slidenum">
              <a:rPr lang="en-IE" smtClean="0"/>
              <a:t>‹#›</a:t>
            </a:fld>
            <a:endParaRPr lang="en-IE"/>
          </a:p>
        </p:txBody>
      </p:sp>
    </p:spTree>
    <p:extLst>
      <p:ext uri="{BB962C8B-B14F-4D97-AF65-F5344CB8AC3E}">
        <p14:creationId xmlns:p14="http://schemas.microsoft.com/office/powerpoint/2010/main" val="861315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88897" y="4145657"/>
            <a:ext cx="3960000" cy="2495173"/>
          </a:xfrm>
          <a:prstGeom prst="rect">
            <a:avLst/>
          </a:prstGeom>
        </p:spPr>
      </p:pic>
    </p:spTree>
    <p:extLst>
      <p:ext uri="{BB962C8B-B14F-4D97-AF65-F5344CB8AC3E}">
        <p14:creationId xmlns:p14="http://schemas.microsoft.com/office/powerpoint/2010/main" val="2775682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325563"/>
          </a:xfrm>
          <a:prstGeom prst="rect">
            <a:avLst/>
          </a:prstGeom>
        </p:spPr>
        <p:txBody>
          <a:bodyPr vert="horz" lIns="91440" tIns="45720" rIns="91440" bIns="45720" rtlCol="0" anchor="ctr">
            <a:normAutofit/>
          </a:bodyPr>
          <a:lstStyle/>
          <a:p>
            <a:r>
              <a:rPr lang="en-US" dirty="0"/>
              <a:t>Click to edit Master title style</a:t>
            </a:r>
            <a:endParaRPr lang="en-IE" dirty="0"/>
          </a:p>
        </p:txBody>
      </p:sp>
      <p:sp>
        <p:nvSpPr>
          <p:cNvPr id="3" name="Text Placeholder 2"/>
          <p:cNvSpPr>
            <a:spLocks noGrp="1"/>
          </p:cNvSpPr>
          <p:nvPr>
            <p:ph type="body" idx="1"/>
          </p:nvPr>
        </p:nvSpPr>
        <p:spPr>
          <a:xfrm>
            <a:off x="696000" y="1825625"/>
            <a:ext cx="108000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defRPr>
            </a:lvl1pPr>
          </a:lstStyle>
          <a:p>
            <a:fld id="{F74BEB21-6964-4F57-9B78-649CE4260CC9}" type="datetime1">
              <a:rPr lang="en-IE" smtClean="0"/>
              <a:t>28/02/2025</a:t>
            </a:fld>
            <a:endParaRPr lang="en-I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defRPr>
            </a:lvl1pPr>
          </a:lstStyle>
          <a:p>
            <a:endParaRPr lang="en-I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defRPr>
            </a:lvl1pPr>
          </a:lstStyle>
          <a:p>
            <a:fld id="{1101D7E7-C74A-4A5D-A756-C8CA1900BA37}" type="slidenum">
              <a:rPr lang="en-IE" smtClean="0"/>
              <a:pPr/>
              <a:t>‹#›</a:t>
            </a:fld>
            <a:endParaRPr lang="en-IE"/>
          </a:p>
        </p:txBody>
      </p:sp>
    </p:spTree>
    <p:extLst>
      <p:ext uri="{BB962C8B-B14F-4D97-AF65-F5344CB8AC3E}">
        <p14:creationId xmlns:p14="http://schemas.microsoft.com/office/powerpoint/2010/main" val="3575159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lvl1pPr algn="l" defTabSz="914400" rtl="0" eaLnBrk="1" latinLnBrk="0" hangingPunct="1">
        <a:lnSpc>
          <a:spcPct val="90000"/>
        </a:lnSpc>
        <a:spcBef>
          <a:spcPct val="0"/>
        </a:spcBef>
        <a:buNone/>
        <a:defRPr sz="4400" kern="1200">
          <a:solidFill>
            <a:srgbClr val="004C6C"/>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4.bin"/></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5.bin"/></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2.emf"/><Relationship Id="rId4" Type="http://schemas.openxmlformats.org/officeDocument/2006/relationships/oleObject" Target="../embeddings/oleObject8.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pPr>
            <a:r>
              <a:rPr lang="en-GB" sz="4000" dirty="0">
                <a:cs typeface="Tahoma" panose="020B0604030504040204" pitchFamily="34" charset="0"/>
              </a:rPr>
              <a:t>TU856-1 &amp; TU858-1 Computer Architecture and Technology</a:t>
            </a:r>
            <a:br>
              <a:rPr lang="en-IE" b="1" dirty="0">
                <a:cs typeface="Tahoma" panose="020B0604030504040204" pitchFamily="34" charset="0"/>
              </a:rPr>
            </a:br>
            <a:r>
              <a:rPr lang="en-IE" sz="2800" dirty="0">
                <a:cs typeface="Tahoma" panose="020B0604030504040204" pitchFamily="34" charset="0"/>
              </a:rPr>
              <a:t>Module Code: CMPU 1006</a:t>
            </a:r>
            <a:endParaRPr lang="en-IE" sz="4800" dirty="0">
              <a:cs typeface="Tahoma" panose="020B0604030504040204" pitchFamily="34" charset="0"/>
            </a:endParaRPr>
          </a:p>
        </p:txBody>
      </p:sp>
      <p:sp>
        <p:nvSpPr>
          <p:cNvPr id="3" name="Subtitle 2"/>
          <p:cNvSpPr>
            <a:spLocks noGrp="1"/>
          </p:cNvSpPr>
          <p:nvPr>
            <p:ph type="subTitle" idx="1"/>
          </p:nvPr>
        </p:nvSpPr>
        <p:spPr>
          <a:xfrm>
            <a:off x="1524000" y="4272597"/>
            <a:ext cx="9144000" cy="1819977"/>
          </a:xfrm>
        </p:spPr>
        <p:txBody>
          <a:bodyPr anchor="ctr">
            <a:normAutofit/>
          </a:bodyPr>
          <a:lstStyle/>
          <a:p>
            <a:r>
              <a:rPr lang="en-US" sz="2800" dirty="0">
                <a:cs typeface="Tahoma" panose="020B0604030504040204" pitchFamily="34" charset="0"/>
              </a:rPr>
              <a:t>SEQUENTIAL LOGIC</a:t>
            </a:r>
            <a:endParaRPr lang="en-US" sz="2800" dirty="0">
              <a:solidFill>
                <a:srgbClr val="0000FF"/>
              </a:solidFill>
              <a:cs typeface="Tahoma" panose="020B0604030504040204" pitchFamily="34" charset="0"/>
            </a:endParaRPr>
          </a:p>
          <a:p>
            <a:pPr>
              <a:lnSpc>
                <a:spcPct val="150000"/>
              </a:lnSpc>
            </a:pPr>
            <a:r>
              <a:rPr lang="en-IE" dirty="0">
                <a:cs typeface="Tahoma" panose="020B0604030504040204" pitchFamily="34" charset="0"/>
              </a:rPr>
              <a:t> </a:t>
            </a:r>
          </a:p>
        </p:txBody>
      </p:sp>
      <p:sp>
        <p:nvSpPr>
          <p:cNvPr id="5" name="Rectangle 5"/>
          <p:cNvSpPr>
            <a:spLocks noChangeArrowheads="1"/>
          </p:cNvSpPr>
          <p:nvPr/>
        </p:nvSpPr>
        <p:spPr bwMode="auto">
          <a:xfrm>
            <a:off x="8391233" y="478189"/>
            <a:ext cx="3168352"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ts val="600"/>
              </a:spcBef>
              <a:buClr>
                <a:schemeClr val="accent1"/>
              </a:buClr>
              <a:buSzPct val="80000"/>
              <a:buFont typeface="Wingdings 2" pitchFamily="18" charset="2"/>
              <a:buChar char=""/>
              <a:defRPr sz="3200">
                <a:solidFill>
                  <a:schemeClr val="tx1"/>
                </a:solidFill>
                <a:latin typeface="Gill Sans MT" pitchFamily="34" charset="0"/>
              </a:defRPr>
            </a:lvl1pPr>
            <a:lvl2pPr marL="742950" indent="-285750" eaLnBrk="0" hangingPunct="0">
              <a:spcBef>
                <a:spcPts val="550"/>
              </a:spcBef>
              <a:buClr>
                <a:schemeClr val="accent1"/>
              </a:buClr>
              <a:buFont typeface="Verdana" pitchFamily="34" charset="0"/>
              <a:buChar char="◦"/>
              <a:defRPr sz="2800">
                <a:solidFill>
                  <a:schemeClr val="tx1"/>
                </a:solidFill>
                <a:latin typeface="Gill Sans MT" pitchFamily="34" charset="0"/>
              </a:defRPr>
            </a:lvl2pPr>
            <a:lvl3pPr marL="1143000" indent="-228600" eaLnBrk="0" hangingPunct="0">
              <a:spcBef>
                <a:spcPct val="20000"/>
              </a:spcBef>
              <a:buClr>
                <a:schemeClr val="accent2"/>
              </a:buClr>
              <a:buFont typeface="Wingdings 2" pitchFamily="18" charset="2"/>
              <a:buChar char=""/>
              <a:defRPr sz="2400">
                <a:solidFill>
                  <a:schemeClr val="tx1"/>
                </a:solidFill>
                <a:latin typeface="Gill Sans MT" pitchFamily="34" charset="0"/>
              </a:defRPr>
            </a:lvl3pPr>
            <a:lvl4pPr marL="1600200" indent="-228600" eaLnBrk="0" hangingPunct="0">
              <a:spcBef>
                <a:spcPct val="20000"/>
              </a:spcBef>
              <a:buClr>
                <a:srgbClr val="C32D2E"/>
              </a:buClr>
              <a:buFont typeface="Wingdings 2" pitchFamily="18" charset="2"/>
              <a:buChar char=""/>
              <a:defRPr sz="2000">
                <a:solidFill>
                  <a:schemeClr val="tx1"/>
                </a:solidFill>
                <a:latin typeface="Gill Sans MT" pitchFamily="34" charset="0"/>
              </a:defRPr>
            </a:lvl4pPr>
            <a:lvl5pPr marL="2057400" indent="-228600" eaLnBrk="0" hangingPunct="0">
              <a:spcBef>
                <a:spcPct val="20000"/>
              </a:spcBef>
              <a:buClr>
                <a:srgbClr val="84AA33"/>
              </a:buClr>
              <a:buFont typeface="Wingdings 2" pitchFamily="18" charset="2"/>
              <a:buChar char=""/>
              <a:defRPr sz="2000">
                <a:solidFill>
                  <a:schemeClr val="tx1"/>
                </a:solidFill>
                <a:latin typeface="Gill Sans MT" pitchFamily="34" charset="0"/>
              </a:defRPr>
            </a:lvl5pPr>
            <a:lvl6pPr marL="25146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6pPr>
            <a:lvl7pPr marL="29718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7pPr>
            <a:lvl8pPr marL="34290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8pPr>
            <a:lvl9pPr marL="3886200" indent="-228600" eaLnBrk="0" fontAlgn="base" hangingPunct="0">
              <a:spcBef>
                <a:spcPct val="20000"/>
              </a:spcBef>
              <a:spcAft>
                <a:spcPct val="0"/>
              </a:spcAft>
              <a:buClr>
                <a:srgbClr val="84AA33"/>
              </a:buClr>
              <a:buFont typeface="Wingdings 2" pitchFamily="18" charset="2"/>
              <a:buChar char=""/>
              <a:defRPr sz="2000">
                <a:solidFill>
                  <a:schemeClr val="tx1"/>
                </a:solidFill>
                <a:latin typeface="Gill Sans MT" pitchFamily="34" charset="0"/>
              </a:defRPr>
            </a:lvl9pPr>
          </a:lstStyle>
          <a:p>
            <a:pPr algn="r" eaLnBrk="1" hangingPunct="1">
              <a:lnSpc>
                <a:spcPct val="90000"/>
              </a:lnSpc>
              <a:spcBef>
                <a:spcPct val="20000"/>
              </a:spcBef>
              <a:buClrTx/>
              <a:buSzTx/>
              <a:buFontTx/>
              <a:buNone/>
            </a:pPr>
            <a:r>
              <a:rPr lang="en-IE" altLang="en-US" sz="2800" dirty="0"/>
              <a:t>Semester 1, Week 6</a:t>
            </a:r>
            <a:endParaRPr lang="en-US" altLang="en-US" sz="2800" dirty="0"/>
          </a:p>
        </p:txBody>
      </p:sp>
      <p:sp>
        <p:nvSpPr>
          <p:cNvPr id="6" name="Slide Number Placeholder 5"/>
          <p:cNvSpPr>
            <a:spLocks noGrp="1"/>
          </p:cNvSpPr>
          <p:nvPr>
            <p:ph type="sldNum" sz="quarter" idx="12"/>
          </p:nvPr>
        </p:nvSpPr>
        <p:spPr/>
        <p:txBody>
          <a:bodyPr/>
          <a:lstStyle/>
          <a:p>
            <a:fld id="{1101D7E7-C74A-4A5D-A756-C8CA1900BA37}" type="slidenum">
              <a:rPr lang="en-IE" smtClean="0"/>
              <a:pPr/>
              <a:t>1</a:t>
            </a:fld>
            <a:endParaRPr lang="en-IE"/>
          </a:p>
        </p:txBody>
      </p:sp>
    </p:spTree>
    <p:extLst>
      <p:ext uri="{BB962C8B-B14F-4D97-AF65-F5344CB8AC3E}">
        <p14:creationId xmlns:p14="http://schemas.microsoft.com/office/powerpoint/2010/main" val="402075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Flip-Flop Circuitry</a:t>
            </a:r>
          </a:p>
        </p:txBody>
      </p:sp>
      <p:sp>
        <p:nvSpPr>
          <p:cNvPr id="3" name="Content Placeholder 2"/>
          <p:cNvSpPr>
            <a:spLocks noGrp="1"/>
          </p:cNvSpPr>
          <p:nvPr>
            <p:ph idx="1"/>
          </p:nvPr>
        </p:nvSpPr>
        <p:spPr/>
        <p:txBody>
          <a:bodyPr/>
          <a:lstStyle/>
          <a:p>
            <a:r>
              <a:rPr lang="en-US" dirty="0"/>
              <a:t>A ‘flip-flop’ is a combination of gates that is so-called because its output can first flip one way and then flop back the other way. </a:t>
            </a:r>
          </a:p>
          <a:p>
            <a:pPr marL="0" indent="0">
              <a:buNone/>
            </a:pPr>
            <a:endParaRPr lang="en-US" sz="1300" dirty="0"/>
          </a:p>
          <a:p>
            <a:r>
              <a:rPr lang="en-US" dirty="0"/>
              <a:t>Known inputs means you can be sure the result will be 'flipped'.</a:t>
            </a:r>
          </a:p>
        </p:txBody>
      </p:sp>
      <p:sp>
        <p:nvSpPr>
          <p:cNvPr id="4" name="Slide Number Placeholder 3"/>
          <p:cNvSpPr>
            <a:spLocks noGrp="1"/>
          </p:cNvSpPr>
          <p:nvPr>
            <p:ph type="sldNum" sz="quarter" idx="12"/>
          </p:nvPr>
        </p:nvSpPr>
        <p:spPr/>
        <p:txBody>
          <a:bodyPr/>
          <a:lstStyle/>
          <a:p>
            <a:fld id="{1101D7E7-C74A-4A5D-A756-C8CA1900BA37}" type="slidenum">
              <a:rPr lang="en-IE" smtClean="0"/>
              <a:t>10</a:t>
            </a:fld>
            <a:endParaRPr lang="en-IE" dirty="0"/>
          </a:p>
        </p:txBody>
      </p:sp>
    </p:spTree>
    <p:extLst>
      <p:ext uri="{BB962C8B-B14F-4D97-AF65-F5344CB8AC3E}">
        <p14:creationId xmlns:p14="http://schemas.microsoft.com/office/powerpoint/2010/main" val="4124248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Ingredients: Gates </a:t>
            </a:r>
          </a:p>
        </p:txBody>
      </p:sp>
      <p:sp>
        <p:nvSpPr>
          <p:cNvPr id="3" name="Content Placeholder 2"/>
          <p:cNvSpPr>
            <a:spLocks noGrp="1"/>
          </p:cNvSpPr>
          <p:nvPr>
            <p:ph idx="1"/>
          </p:nvPr>
        </p:nvSpPr>
        <p:spPr/>
        <p:txBody>
          <a:bodyPr>
            <a:normAutofit/>
          </a:bodyPr>
          <a:lstStyle/>
          <a:p>
            <a:r>
              <a:rPr lang="en-US" sz="2600" dirty="0"/>
              <a:t>What are latch and flip-flop circuits made of?</a:t>
            </a:r>
          </a:p>
          <a:p>
            <a:pPr marL="0" indent="0">
              <a:buNone/>
            </a:pPr>
            <a:endParaRPr lang="en-US" sz="1300" dirty="0"/>
          </a:p>
          <a:p>
            <a:pPr marL="457200" lvl="1" indent="0">
              <a:buNone/>
            </a:pPr>
            <a:r>
              <a:rPr lang="en-US" sz="2600" dirty="0">
                <a:solidFill>
                  <a:srgbClr val="0000FF"/>
                </a:solidFill>
              </a:rPr>
              <a:t>Gates</a:t>
            </a:r>
            <a:r>
              <a:rPr lang="en-US" sz="2600" dirty="0"/>
              <a:t>: NAND and NOR gates, mostly, with NOT gates where required.</a:t>
            </a:r>
          </a:p>
        </p:txBody>
      </p:sp>
      <p:sp>
        <p:nvSpPr>
          <p:cNvPr id="4" name="Slide Number Placeholder 3"/>
          <p:cNvSpPr>
            <a:spLocks noGrp="1"/>
          </p:cNvSpPr>
          <p:nvPr>
            <p:ph type="sldNum" sz="quarter" idx="12"/>
          </p:nvPr>
        </p:nvSpPr>
        <p:spPr/>
        <p:txBody>
          <a:bodyPr/>
          <a:lstStyle/>
          <a:p>
            <a:fld id="{1101D7E7-C74A-4A5D-A756-C8CA1900BA37}" type="slidenum">
              <a:rPr lang="en-IE" smtClean="0"/>
              <a:t>11</a:t>
            </a:fld>
            <a:endParaRPr lang="en-IE" dirty="0"/>
          </a:p>
        </p:txBody>
      </p:sp>
    </p:spTree>
    <p:extLst>
      <p:ext uri="{BB962C8B-B14F-4D97-AF65-F5344CB8AC3E}">
        <p14:creationId xmlns:p14="http://schemas.microsoft.com/office/powerpoint/2010/main" val="76018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Ingredients: Gates (2)</a:t>
            </a:r>
          </a:p>
        </p:txBody>
      </p:sp>
      <p:sp>
        <p:nvSpPr>
          <p:cNvPr id="4" name="Slide Number Placeholder 3"/>
          <p:cNvSpPr>
            <a:spLocks noGrp="1"/>
          </p:cNvSpPr>
          <p:nvPr>
            <p:ph type="sldNum" sz="quarter" idx="12"/>
          </p:nvPr>
        </p:nvSpPr>
        <p:spPr/>
        <p:txBody>
          <a:bodyPr/>
          <a:lstStyle/>
          <a:p>
            <a:fld id="{1101D7E7-C74A-4A5D-A756-C8CA1900BA37}" type="slidenum">
              <a:rPr lang="en-IE" smtClean="0"/>
              <a:t>12</a:t>
            </a:fld>
            <a:endParaRPr lang="en-IE" dirty="0"/>
          </a:p>
        </p:txBody>
      </p:sp>
      <p:pic>
        <p:nvPicPr>
          <p:cNvPr id="5" name="Picture 2" descr="http://thinklikemalinga.files.wordpress.com/2010/11/jk-flipflop_4-nand.png?w=640&amp;h=35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1188" y="1822568"/>
            <a:ext cx="5316538"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a:spLocks noChangeArrowheads="1"/>
          </p:cNvSpPr>
          <p:nvPr/>
        </p:nvSpPr>
        <p:spPr bwMode="auto">
          <a:xfrm>
            <a:off x="3048488" y="5030176"/>
            <a:ext cx="4392613"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IE" altLang="en-US" sz="1800" dirty="0"/>
              <a:t>NAND Gate J-K Flip-Flop Circuit    </a:t>
            </a:r>
          </a:p>
          <a:p>
            <a:pPr>
              <a:spcBef>
                <a:spcPct val="0"/>
              </a:spcBef>
              <a:buClrTx/>
              <a:buFontTx/>
              <a:buNone/>
            </a:pPr>
            <a:endParaRPr lang="en-IE" altLang="en-US" sz="1200" dirty="0"/>
          </a:p>
          <a:p>
            <a:pPr>
              <a:spcBef>
                <a:spcPct val="0"/>
              </a:spcBef>
              <a:buClrTx/>
              <a:buFontTx/>
              <a:buNone/>
            </a:pPr>
            <a:r>
              <a:rPr lang="en-IE" altLang="en-US" sz="1200" dirty="0"/>
              <a:t>That CLK is an input for a clock signal – see Slide 9 – 16)</a:t>
            </a:r>
          </a:p>
        </p:txBody>
      </p:sp>
    </p:spTree>
    <p:extLst>
      <p:ext uri="{BB962C8B-B14F-4D97-AF65-F5344CB8AC3E}">
        <p14:creationId xmlns:p14="http://schemas.microsoft.com/office/powerpoint/2010/main" val="306711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Ingredients: Gates (3)</a:t>
            </a:r>
          </a:p>
        </p:txBody>
      </p:sp>
      <p:sp>
        <p:nvSpPr>
          <p:cNvPr id="3" name="Content Placeholder 2"/>
          <p:cNvSpPr>
            <a:spLocks noGrp="1"/>
          </p:cNvSpPr>
          <p:nvPr>
            <p:ph idx="1"/>
          </p:nvPr>
        </p:nvSpPr>
        <p:spPr/>
        <p:txBody>
          <a:bodyPr>
            <a:normAutofit lnSpcReduction="10000"/>
          </a:bodyPr>
          <a:lstStyle/>
          <a:p>
            <a:pPr marL="457200" lvl="1" indent="0">
              <a:buNone/>
            </a:pPr>
            <a:r>
              <a:rPr lang="en-US" sz="2600" dirty="0"/>
              <a:t>J-K Flop Flops, D-type, R-S type…</a:t>
            </a:r>
          </a:p>
          <a:p>
            <a:pPr marL="457200" lvl="1" indent="0">
              <a:buNone/>
            </a:pPr>
            <a:endParaRPr lang="en-US" sz="900" dirty="0"/>
          </a:p>
          <a:p>
            <a:pPr lvl="1"/>
            <a:r>
              <a:rPr lang="en-US" dirty="0"/>
              <a:t>J-K = Jack </a:t>
            </a:r>
            <a:r>
              <a:rPr lang="en-US" dirty="0" err="1"/>
              <a:t>Kilby</a:t>
            </a:r>
            <a:r>
              <a:rPr lang="en-US" dirty="0"/>
              <a:t> (????) Maybe not…</a:t>
            </a:r>
          </a:p>
          <a:p>
            <a:pPr lvl="1"/>
            <a:r>
              <a:rPr lang="en-US" dirty="0"/>
              <a:t>R-S = Reset – Set</a:t>
            </a:r>
          </a:p>
          <a:p>
            <a:pPr lvl="1"/>
            <a:r>
              <a:rPr lang="en-US" dirty="0"/>
              <a:t>D = Data (and some say ‘Delay’ instead)</a:t>
            </a:r>
          </a:p>
          <a:p>
            <a:pPr lvl="1"/>
            <a:r>
              <a:rPr lang="en-US" dirty="0"/>
              <a:t>T = Toggle</a:t>
            </a:r>
          </a:p>
          <a:p>
            <a:pPr marL="0" indent="0">
              <a:buNone/>
            </a:pPr>
            <a:endParaRPr lang="en-US" sz="900" dirty="0"/>
          </a:p>
          <a:p>
            <a:pPr marL="457200" lvl="1" indent="0">
              <a:buNone/>
            </a:pPr>
            <a:r>
              <a:rPr lang="en-US" dirty="0"/>
              <a:t>Output Q is just output, </a:t>
            </a:r>
            <a:r>
              <a:rPr lang="en-US" dirty="0" err="1"/>
              <a:t>Q</a:t>
            </a:r>
            <a:r>
              <a:rPr lang="en-US" baseline="-25000" dirty="0" err="1"/>
              <a:t>next</a:t>
            </a:r>
            <a:r>
              <a:rPr lang="en-US" dirty="0"/>
              <a:t> is a Clock Pulse</a:t>
            </a:r>
          </a:p>
        </p:txBody>
      </p:sp>
      <p:sp>
        <p:nvSpPr>
          <p:cNvPr id="4" name="Slide Number Placeholder 3"/>
          <p:cNvSpPr>
            <a:spLocks noGrp="1"/>
          </p:cNvSpPr>
          <p:nvPr>
            <p:ph type="sldNum" sz="quarter" idx="12"/>
          </p:nvPr>
        </p:nvSpPr>
        <p:spPr/>
        <p:txBody>
          <a:bodyPr/>
          <a:lstStyle/>
          <a:p>
            <a:fld id="{1101D7E7-C74A-4A5D-A756-C8CA1900BA37}" type="slidenum">
              <a:rPr lang="en-IE" smtClean="0"/>
              <a:t>13</a:t>
            </a:fld>
            <a:endParaRPr lang="en-IE" dirty="0"/>
          </a:p>
        </p:txBody>
      </p:sp>
    </p:spTree>
    <p:extLst>
      <p:ext uri="{BB962C8B-B14F-4D97-AF65-F5344CB8AC3E}">
        <p14:creationId xmlns:p14="http://schemas.microsoft.com/office/powerpoint/2010/main" val="160286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
          <p:cNvSpPr>
            <a:spLocks noChangeArrowheads="1"/>
          </p:cNvSpPr>
          <p:nvPr/>
        </p:nvSpPr>
        <p:spPr bwMode="auto">
          <a:xfrm>
            <a:off x="3061188" y="1822567"/>
            <a:ext cx="5316538" cy="2949575"/>
          </a:xfrm>
          <a:prstGeom prst="rect">
            <a:avLst/>
          </a:prstGeom>
          <a:solidFill>
            <a:srgbClr val="FFFFFF"/>
          </a:solidFill>
          <a:ln w="9525" algn="ctr">
            <a:solidFill>
              <a:srgbClr val="FFFFFF"/>
            </a:solidFill>
            <a:round/>
            <a:headEnd/>
            <a:tailEnd/>
          </a:ln>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 name="Title 1"/>
          <p:cNvSpPr>
            <a:spLocks noGrp="1"/>
          </p:cNvSpPr>
          <p:nvPr>
            <p:ph type="title"/>
          </p:nvPr>
        </p:nvSpPr>
        <p:spPr/>
        <p:txBody>
          <a:bodyPr/>
          <a:lstStyle/>
          <a:p>
            <a:r>
              <a:rPr lang="en-IE" dirty="0"/>
              <a:t>Ingredients: Gates (4)</a:t>
            </a:r>
          </a:p>
        </p:txBody>
      </p:sp>
      <p:sp>
        <p:nvSpPr>
          <p:cNvPr id="4" name="Slide Number Placeholder 3"/>
          <p:cNvSpPr>
            <a:spLocks noGrp="1"/>
          </p:cNvSpPr>
          <p:nvPr>
            <p:ph type="sldNum" sz="quarter" idx="12"/>
          </p:nvPr>
        </p:nvSpPr>
        <p:spPr/>
        <p:txBody>
          <a:bodyPr/>
          <a:lstStyle/>
          <a:p>
            <a:fld id="{1101D7E7-C74A-4A5D-A756-C8CA1900BA37}" type="slidenum">
              <a:rPr lang="en-IE" smtClean="0"/>
              <a:t>14</a:t>
            </a:fld>
            <a:endParaRPr lang="en-IE" dirty="0"/>
          </a:p>
        </p:txBody>
      </p:sp>
      <p:pic>
        <p:nvPicPr>
          <p:cNvPr id="8" name="Picture 6" descr="RS NAND lat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5654" y="1949353"/>
            <a:ext cx="2694397" cy="2696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6"/>
          <p:cNvSpPr txBox="1">
            <a:spLocks noChangeArrowheads="1"/>
          </p:cNvSpPr>
          <p:nvPr/>
        </p:nvSpPr>
        <p:spPr bwMode="auto">
          <a:xfrm>
            <a:off x="3048488" y="5030176"/>
            <a:ext cx="49788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a:spcBef>
                <a:spcPct val="0"/>
              </a:spcBef>
              <a:buClrTx/>
              <a:buFontTx/>
              <a:buNone/>
            </a:pPr>
            <a:r>
              <a:rPr lang="en-IE" altLang="en-US" sz="1800" dirty="0"/>
              <a:t>NAND </a:t>
            </a:r>
            <a:r>
              <a:rPr lang="en-US" altLang="en-US" sz="1800" dirty="0"/>
              <a:t>Gate S-R Latch Circuit (or RS Latch)</a:t>
            </a:r>
          </a:p>
        </p:txBody>
      </p:sp>
    </p:spTree>
    <p:extLst>
      <p:ext uri="{BB962C8B-B14F-4D97-AF65-F5344CB8AC3E}">
        <p14:creationId xmlns:p14="http://schemas.microsoft.com/office/powerpoint/2010/main" val="3962387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R-S Flip Flop</a:t>
            </a:r>
          </a:p>
        </p:txBody>
      </p:sp>
      <p:sp>
        <p:nvSpPr>
          <p:cNvPr id="4" name="Slide Number Placeholder 3"/>
          <p:cNvSpPr>
            <a:spLocks noGrp="1"/>
          </p:cNvSpPr>
          <p:nvPr>
            <p:ph type="sldNum" sz="quarter" idx="12"/>
          </p:nvPr>
        </p:nvSpPr>
        <p:spPr/>
        <p:txBody>
          <a:bodyPr/>
          <a:lstStyle/>
          <a:p>
            <a:fld id="{1101D7E7-C74A-4A5D-A756-C8CA1900BA37}" type="slidenum">
              <a:rPr lang="en-IE" smtClean="0"/>
              <a:t>15</a:t>
            </a:fld>
            <a:endParaRPr lang="en-IE" dirty="0"/>
          </a:p>
        </p:txBody>
      </p:sp>
      <p:pic>
        <p:nvPicPr>
          <p:cNvPr id="6" name="Picture 2" descr="http://upload.wikimedia.org/wikipedia/commons/f/f4/R-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61188" y="1822567"/>
            <a:ext cx="4042997" cy="2952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014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 Word or Two on the Clock</a:t>
            </a:r>
          </a:p>
        </p:txBody>
      </p:sp>
      <p:sp>
        <p:nvSpPr>
          <p:cNvPr id="3" name="Content Placeholder 2"/>
          <p:cNvSpPr>
            <a:spLocks noGrp="1"/>
          </p:cNvSpPr>
          <p:nvPr>
            <p:ph idx="1"/>
          </p:nvPr>
        </p:nvSpPr>
        <p:spPr/>
        <p:txBody>
          <a:bodyPr>
            <a:normAutofit/>
          </a:bodyPr>
          <a:lstStyle/>
          <a:p>
            <a:pPr marL="0" indent="0">
              <a:buNone/>
            </a:pPr>
            <a:r>
              <a:rPr lang="en-US" sz="2600" dirty="0"/>
              <a:t>Look out! There could be a bit of ‘going off at a tangent’ required…</a:t>
            </a:r>
          </a:p>
          <a:p>
            <a:pPr marL="0" indent="0">
              <a:buNone/>
            </a:pPr>
            <a:endParaRPr lang="en-US" sz="1300" dirty="0"/>
          </a:p>
          <a:p>
            <a:pPr marL="0" indent="0">
              <a:buNone/>
            </a:pPr>
            <a:r>
              <a:rPr lang="en-US" sz="2600" dirty="0"/>
              <a:t>The next sequence of slides talk about using the clock pulse as a type of input to latches and flip flops – so I will digress to describe a computer processors internal clock. Here goes!</a:t>
            </a:r>
            <a:endParaRPr lang="en-IE" sz="2600" dirty="0"/>
          </a:p>
        </p:txBody>
      </p:sp>
      <p:sp>
        <p:nvSpPr>
          <p:cNvPr id="4" name="Slide Number Placeholder 3"/>
          <p:cNvSpPr>
            <a:spLocks noGrp="1"/>
          </p:cNvSpPr>
          <p:nvPr>
            <p:ph type="sldNum" sz="quarter" idx="12"/>
          </p:nvPr>
        </p:nvSpPr>
        <p:spPr/>
        <p:txBody>
          <a:bodyPr/>
          <a:lstStyle/>
          <a:p>
            <a:fld id="{1101D7E7-C74A-4A5D-A756-C8CA1900BA37}" type="slidenum">
              <a:rPr lang="en-IE" smtClean="0"/>
              <a:t>16</a:t>
            </a:fld>
            <a:endParaRPr lang="en-IE" dirty="0"/>
          </a:p>
        </p:txBody>
      </p:sp>
    </p:spTree>
    <p:extLst>
      <p:ext uri="{BB962C8B-B14F-4D97-AF65-F5344CB8AC3E}">
        <p14:creationId xmlns:p14="http://schemas.microsoft.com/office/powerpoint/2010/main" val="1521483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a:t>
            </a:r>
          </a:p>
        </p:txBody>
      </p:sp>
      <p:sp>
        <p:nvSpPr>
          <p:cNvPr id="4" name="Slide Number Placeholder 3"/>
          <p:cNvSpPr>
            <a:spLocks noGrp="1"/>
          </p:cNvSpPr>
          <p:nvPr>
            <p:ph type="sldNum" sz="quarter" idx="12"/>
          </p:nvPr>
        </p:nvSpPr>
        <p:spPr/>
        <p:txBody>
          <a:bodyPr/>
          <a:lstStyle/>
          <a:p>
            <a:fld id="{1101D7E7-C74A-4A5D-A756-C8CA1900BA37}" type="slidenum">
              <a:rPr lang="en-IE" smtClean="0"/>
              <a:t>17</a:t>
            </a:fld>
            <a:endParaRPr lang="en-IE" dirty="0"/>
          </a:p>
        </p:txBody>
      </p:sp>
      <p:grpSp>
        <p:nvGrpSpPr>
          <p:cNvPr id="5" name="Group 6"/>
          <p:cNvGrpSpPr>
            <a:grpSpLocks noChangeAspect="1"/>
          </p:cNvGrpSpPr>
          <p:nvPr/>
        </p:nvGrpSpPr>
        <p:grpSpPr bwMode="auto">
          <a:xfrm>
            <a:off x="2744788" y="2199481"/>
            <a:ext cx="6767512" cy="1831975"/>
            <a:chOff x="1651" y="2139"/>
            <a:chExt cx="2458" cy="593"/>
          </a:xfrm>
        </p:grpSpPr>
        <p:sp>
          <p:nvSpPr>
            <p:cNvPr id="6" name="AutoShape 5"/>
            <p:cNvSpPr>
              <a:spLocks noChangeAspect="1" noChangeArrowheads="1" noTextEdit="1"/>
            </p:cNvSpPr>
            <p:nvPr/>
          </p:nvSpPr>
          <p:spPr bwMode="auto">
            <a:xfrm>
              <a:off x="1651" y="2139"/>
              <a:ext cx="2458" cy="5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 name="Rectangle 7"/>
            <p:cNvSpPr>
              <a:spLocks noChangeArrowheads="1"/>
            </p:cNvSpPr>
            <p:nvPr/>
          </p:nvSpPr>
          <p:spPr bwMode="auto">
            <a:xfrm>
              <a:off x="1655" y="2538"/>
              <a:ext cx="2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8" name="Rectangle 8"/>
            <p:cNvSpPr>
              <a:spLocks noChangeArrowheads="1"/>
            </p:cNvSpPr>
            <p:nvPr/>
          </p:nvSpPr>
          <p:spPr bwMode="auto">
            <a:xfrm>
              <a:off x="1939"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9" name="Freeform 9"/>
            <p:cNvSpPr>
              <a:spLocks/>
            </p:cNvSpPr>
            <p:nvPr/>
          </p:nvSpPr>
          <p:spPr bwMode="auto">
            <a:xfrm>
              <a:off x="1939"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0" name="Rectangle 10"/>
            <p:cNvSpPr>
              <a:spLocks noChangeArrowheads="1"/>
            </p:cNvSpPr>
            <p:nvPr/>
          </p:nvSpPr>
          <p:spPr bwMode="auto">
            <a:xfrm>
              <a:off x="1943" y="2321"/>
              <a:ext cx="5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1" name="Freeform 11"/>
            <p:cNvSpPr>
              <a:spLocks/>
            </p:cNvSpPr>
            <p:nvPr/>
          </p:nvSpPr>
          <p:spPr bwMode="auto">
            <a:xfrm>
              <a:off x="1939"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2" name="Rectangle 12"/>
            <p:cNvSpPr>
              <a:spLocks noChangeArrowheads="1"/>
            </p:cNvSpPr>
            <p:nvPr/>
          </p:nvSpPr>
          <p:spPr bwMode="auto">
            <a:xfrm>
              <a:off x="2516"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3" name="Freeform 13"/>
            <p:cNvSpPr>
              <a:spLocks/>
            </p:cNvSpPr>
            <p:nvPr/>
          </p:nvSpPr>
          <p:spPr bwMode="auto">
            <a:xfrm>
              <a:off x="2516"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4" name="Rectangle 14"/>
            <p:cNvSpPr>
              <a:spLocks noChangeArrowheads="1"/>
            </p:cNvSpPr>
            <p:nvPr/>
          </p:nvSpPr>
          <p:spPr bwMode="auto">
            <a:xfrm>
              <a:off x="2520" y="2538"/>
              <a:ext cx="2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5" name="Freeform 15"/>
            <p:cNvSpPr>
              <a:spLocks/>
            </p:cNvSpPr>
            <p:nvPr/>
          </p:nvSpPr>
          <p:spPr bwMode="auto">
            <a:xfrm>
              <a:off x="2516"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6" name="Rectangle 16"/>
            <p:cNvSpPr>
              <a:spLocks noChangeArrowheads="1"/>
            </p:cNvSpPr>
            <p:nvPr/>
          </p:nvSpPr>
          <p:spPr bwMode="auto">
            <a:xfrm>
              <a:off x="2732"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7" name="Freeform 17"/>
            <p:cNvSpPr>
              <a:spLocks/>
            </p:cNvSpPr>
            <p:nvPr/>
          </p:nvSpPr>
          <p:spPr bwMode="auto">
            <a:xfrm>
              <a:off x="2732"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8" name="Rectangle 18"/>
            <p:cNvSpPr>
              <a:spLocks noChangeArrowheads="1"/>
            </p:cNvSpPr>
            <p:nvPr/>
          </p:nvSpPr>
          <p:spPr bwMode="auto">
            <a:xfrm>
              <a:off x="2736"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9" name="Freeform 19"/>
            <p:cNvSpPr>
              <a:spLocks/>
            </p:cNvSpPr>
            <p:nvPr/>
          </p:nvSpPr>
          <p:spPr bwMode="auto">
            <a:xfrm>
              <a:off x="2732"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0" name="Rectangle 20"/>
            <p:cNvSpPr>
              <a:spLocks noChangeArrowheads="1"/>
            </p:cNvSpPr>
            <p:nvPr/>
          </p:nvSpPr>
          <p:spPr bwMode="auto">
            <a:xfrm>
              <a:off x="3308"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1" name="Freeform 21"/>
            <p:cNvSpPr>
              <a:spLocks/>
            </p:cNvSpPr>
            <p:nvPr/>
          </p:nvSpPr>
          <p:spPr bwMode="auto">
            <a:xfrm>
              <a:off x="3308"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2" name="Rectangle 22"/>
            <p:cNvSpPr>
              <a:spLocks noChangeArrowheads="1"/>
            </p:cNvSpPr>
            <p:nvPr/>
          </p:nvSpPr>
          <p:spPr bwMode="auto">
            <a:xfrm>
              <a:off x="3312" y="2538"/>
              <a:ext cx="21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3" name="Freeform 23"/>
            <p:cNvSpPr>
              <a:spLocks/>
            </p:cNvSpPr>
            <p:nvPr/>
          </p:nvSpPr>
          <p:spPr bwMode="auto">
            <a:xfrm>
              <a:off x="3308"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4" name="Rectangle 24"/>
            <p:cNvSpPr>
              <a:spLocks noChangeArrowheads="1"/>
            </p:cNvSpPr>
            <p:nvPr/>
          </p:nvSpPr>
          <p:spPr bwMode="auto">
            <a:xfrm>
              <a:off x="3525"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5" name="Freeform 25"/>
            <p:cNvSpPr>
              <a:spLocks/>
            </p:cNvSpPr>
            <p:nvPr/>
          </p:nvSpPr>
          <p:spPr bwMode="auto">
            <a:xfrm>
              <a:off x="3525"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6" name="Rectangle 26"/>
            <p:cNvSpPr>
              <a:spLocks noChangeArrowheads="1"/>
            </p:cNvSpPr>
            <p:nvPr/>
          </p:nvSpPr>
          <p:spPr bwMode="auto">
            <a:xfrm>
              <a:off x="3529"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7" name="Freeform 27"/>
            <p:cNvSpPr>
              <a:spLocks/>
            </p:cNvSpPr>
            <p:nvPr/>
          </p:nvSpPr>
          <p:spPr bwMode="auto">
            <a:xfrm>
              <a:off x="3525"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8" name="Rectangle 28"/>
            <p:cNvSpPr>
              <a:spLocks noChangeArrowheads="1"/>
            </p:cNvSpPr>
            <p:nvPr/>
          </p:nvSpPr>
          <p:spPr bwMode="auto">
            <a:xfrm>
              <a:off x="4101"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9" name="Freeform 29"/>
            <p:cNvSpPr>
              <a:spLocks/>
            </p:cNvSpPr>
            <p:nvPr/>
          </p:nvSpPr>
          <p:spPr bwMode="auto">
            <a:xfrm>
              <a:off x="4101"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0" name="Rectangle 30"/>
            <p:cNvSpPr>
              <a:spLocks noChangeArrowheads="1"/>
            </p:cNvSpPr>
            <p:nvPr/>
          </p:nvSpPr>
          <p:spPr bwMode="auto">
            <a:xfrm>
              <a:off x="1977" y="2612"/>
              <a:ext cx="72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31" name="Freeform 31"/>
            <p:cNvSpPr>
              <a:spLocks/>
            </p:cNvSpPr>
            <p:nvPr/>
          </p:nvSpPr>
          <p:spPr bwMode="auto">
            <a:xfrm>
              <a:off x="2694" y="2602"/>
              <a:ext cx="42" cy="25"/>
            </a:xfrm>
            <a:custGeom>
              <a:avLst/>
              <a:gdLst>
                <a:gd name="T0" fmla="*/ 20 w 42"/>
                <a:gd name="T1" fmla="*/ 7 h 25"/>
                <a:gd name="T2" fmla="*/ 9 w 42"/>
                <a:gd name="T3" fmla="*/ 4 h 25"/>
                <a:gd name="T4" fmla="*/ 0 w 42"/>
                <a:gd name="T5" fmla="*/ 0 h 25"/>
                <a:gd name="T6" fmla="*/ 0 w 42"/>
                <a:gd name="T7" fmla="*/ 25 h 25"/>
                <a:gd name="T8" fmla="*/ 8 w 42"/>
                <a:gd name="T9" fmla="*/ 22 h 25"/>
                <a:gd name="T10" fmla="*/ 20 w 42"/>
                <a:gd name="T11" fmla="*/ 18 h 25"/>
                <a:gd name="T12" fmla="*/ 32 w 42"/>
                <a:gd name="T13" fmla="*/ 14 h 25"/>
                <a:gd name="T14" fmla="*/ 42 w 42"/>
                <a:gd name="T15" fmla="*/ 12 h 25"/>
                <a:gd name="T16" fmla="*/ 32 w 42"/>
                <a:gd name="T17" fmla="*/ 11 h 25"/>
                <a:gd name="T18" fmla="*/ 20 w 42"/>
                <a:gd name="T19" fmla="*/ 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0" y="7"/>
                  </a:moveTo>
                  <a:lnTo>
                    <a:pt x="9" y="4"/>
                  </a:lnTo>
                  <a:lnTo>
                    <a:pt x="0" y="0"/>
                  </a:lnTo>
                  <a:lnTo>
                    <a:pt x="0" y="25"/>
                  </a:lnTo>
                  <a:lnTo>
                    <a:pt x="8" y="22"/>
                  </a:lnTo>
                  <a:lnTo>
                    <a:pt x="20" y="18"/>
                  </a:lnTo>
                  <a:lnTo>
                    <a:pt x="32" y="14"/>
                  </a:lnTo>
                  <a:lnTo>
                    <a:pt x="42" y="12"/>
                  </a:lnTo>
                  <a:lnTo>
                    <a:pt x="32" y="11"/>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2" name="Freeform 32"/>
            <p:cNvSpPr>
              <a:spLocks/>
            </p:cNvSpPr>
            <p:nvPr/>
          </p:nvSpPr>
          <p:spPr bwMode="auto">
            <a:xfrm>
              <a:off x="1943" y="2602"/>
              <a:ext cx="42" cy="25"/>
            </a:xfrm>
            <a:custGeom>
              <a:avLst/>
              <a:gdLst>
                <a:gd name="T0" fmla="*/ 22 w 42"/>
                <a:gd name="T1" fmla="*/ 18 h 25"/>
                <a:gd name="T2" fmla="*/ 33 w 42"/>
                <a:gd name="T3" fmla="*/ 21 h 25"/>
                <a:gd name="T4" fmla="*/ 42 w 42"/>
                <a:gd name="T5" fmla="*/ 25 h 25"/>
                <a:gd name="T6" fmla="*/ 42 w 42"/>
                <a:gd name="T7" fmla="*/ 0 h 25"/>
                <a:gd name="T8" fmla="*/ 35 w 42"/>
                <a:gd name="T9" fmla="*/ 3 h 25"/>
                <a:gd name="T10" fmla="*/ 22 w 42"/>
                <a:gd name="T11" fmla="*/ 7 h 25"/>
                <a:gd name="T12" fmla="*/ 10 w 42"/>
                <a:gd name="T13" fmla="*/ 11 h 25"/>
                <a:gd name="T14" fmla="*/ 0 w 42"/>
                <a:gd name="T15" fmla="*/ 12 h 25"/>
                <a:gd name="T16" fmla="*/ 10 w 42"/>
                <a:gd name="T17" fmla="*/ 14 h 25"/>
                <a:gd name="T18" fmla="*/ 22 w 42"/>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2" y="18"/>
                  </a:moveTo>
                  <a:lnTo>
                    <a:pt x="33" y="21"/>
                  </a:lnTo>
                  <a:lnTo>
                    <a:pt x="42" y="25"/>
                  </a:lnTo>
                  <a:lnTo>
                    <a:pt x="42" y="0"/>
                  </a:lnTo>
                  <a:lnTo>
                    <a:pt x="35" y="3"/>
                  </a:lnTo>
                  <a:lnTo>
                    <a:pt x="22" y="7"/>
                  </a:lnTo>
                  <a:lnTo>
                    <a:pt x="10" y="11"/>
                  </a:lnTo>
                  <a:lnTo>
                    <a:pt x="0" y="12"/>
                  </a:lnTo>
                  <a:lnTo>
                    <a:pt x="10" y="14"/>
                  </a:lnTo>
                  <a:lnTo>
                    <a:pt x="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3" name="Rectangle 33"/>
            <p:cNvSpPr>
              <a:spLocks noChangeArrowheads="1"/>
            </p:cNvSpPr>
            <p:nvPr/>
          </p:nvSpPr>
          <p:spPr bwMode="auto">
            <a:xfrm>
              <a:off x="2165" y="2653"/>
              <a:ext cx="2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C</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4" name="Rectangle 34"/>
            <p:cNvSpPr>
              <a:spLocks noChangeArrowheads="1"/>
            </p:cNvSpPr>
            <p:nvPr/>
          </p:nvSpPr>
          <p:spPr bwMode="auto">
            <a:xfrm>
              <a:off x="221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l</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5" name="Rectangle 35"/>
            <p:cNvSpPr>
              <a:spLocks noChangeArrowheads="1"/>
            </p:cNvSpPr>
            <p:nvPr/>
          </p:nvSpPr>
          <p:spPr bwMode="auto">
            <a:xfrm>
              <a:off x="222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o</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6" name="Rectangle 36"/>
            <p:cNvSpPr>
              <a:spLocks noChangeArrowheads="1"/>
            </p:cNvSpPr>
            <p:nvPr/>
          </p:nvSpPr>
          <p:spPr bwMode="auto">
            <a:xfrm>
              <a:off x="2262"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c</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7" name="Rectangle 37"/>
            <p:cNvSpPr>
              <a:spLocks noChangeArrowheads="1"/>
            </p:cNvSpPr>
            <p:nvPr/>
          </p:nvSpPr>
          <p:spPr bwMode="auto">
            <a:xfrm>
              <a:off x="2293"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k</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8" name="Rectangle 38"/>
            <p:cNvSpPr>
              <a:spLocks noChangeArrowheads="1"/>
            </p:cNvSpPr>
            <p:nvPr/>
          </p:nvSpPr>
          <p:spPr bwMode="auto">
            <a:xfrm>
              <a:off x="2325"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 </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9" name="Rectangle 39"/>
            <p:cNvSpPr>
              <a:spLocks noChangeArrowheads="1"/>
            </p:cNvSpPr>
            <p:nvPr/>
          </p:nvSpPr>
          <p:spPr bwMode="auto">
            <a:xfrm>
              <a:off x="2343"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p</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0" name="Rectangle 40"/>
            <p:cNvSpPr>
              <a:spLocks noChangeArrowheads="1"/>
            </p:cNvSpPr>
            <p:nvPr/>
          </p:nvSpPr>
          <p:spPr bwMode="auto">
            <a:xfrm>
              <a:off x="2379"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1" name="Rectangle 41"/>
            <p:cNvSpPr>
              <a:spLocks noChangeArrowheads="1"/>
            </p:cNvSpPr>
            <p:nvPr/>
          </p:nvSpPr>
          <p:spPr bwMode="auto">
            <a:xfrm>
              <a:off x="2414" y="2653"/>
              <a:ext cx="1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r</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2" name="Rectangle 42"/>
            <p:cNvSpPr>
              <a:spLocks noChangeArrowheads="1"/>
            </p:cNvSpPr>
            <p:nvPr/>
          </p:nvSpPr>
          <p:spPr bwMode="auto">
            <a:xfrm>
              <a:off x="2437"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3" name="Rectangle 43"/>
            <p:cNvSpPr>
              <a:spLocks noChangeArrowheads="1"/>
            </p:cNvSpPr>
            <p:nvPr/>
          </p:nvSpPr>
          <p:spPr bwMode="auto">
            <a:xfrm>
              <a:off x="2451"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o</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4" name="Rectangle 44"/>
            <p:cNvSpPr>
              <a:spLocks noChangeArrowheads="1"/>
            </p:cNvSpPr>
            <p:nvPr/>
          </p:nvSpPr>
          <p:spPr bwMode="auto">
            <a:xfrm>
              <a:off x="2487"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5" name="Rectangle 45"/>
            <p:cNvSpPr>
              <a:spLocks noChangeArrowheads="1"/>
            </p:cNvSpPr>
            <p:nvPr/>
          </p:nvSpPr>
          <p:spPr bwMode="auto">
            <a:xfrm>
              <a:off x="2989" y="2653"/>
              <a:ext cx="27"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R</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6" name="Rectangle 46"/>
            <p:cNvSpPr>
              <a:spLocks noChangeArrowheads="1"/>
            </p:cNvSpPr>
            <p:nvPr/>
          </p:nvSpPr>
          <p:spPr bwMode="auto">
            <a:xfrm>
              <a:off x="3036"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7" name="Rectangle 47"/>
            <p:cNvSpPr>
              <a:spLocks noChangeArrowheads="1"/>
            </p:cNvSpPr>
            <p:nvPr/>
          </p:nvSpPr>
          <p:spPr bwMode="auto">
            <a:xfrm>
              <a:off x="3050" y="2653"/>
              <a:ext cx="1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s</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8" name="Rectangle 48"/>
            <p:cNvSpPr>
              <a:spLocks noChangeArrowheads="1"/>
            </p:cNvSpPr>
            <p:nvPr/>
          </p:nvSpPr>
          <p:spPr bwMode="auto">
            <a:xfrm>
              <a:off x="308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9" name="Rectangle 49"/>
            <p:cNvSpPr>
              <a:spLocks noChangeArrowheads="1"/>
            </p:cNvSpPr>
            <p:nvPr/>
          </p:nvSpPr>
          <p:spPr bwMode="auto">
            <a:xfrm>
              <a:off x="309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n</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0" name="Rectangle 50"/>
            <p:cNvSpPr>
              <a:spLocks noChangeArrowheads="1"/>
            </p:cNvSpPr>
            <p:nvPr/>
          </p:nvSpPr>
          <p:spPr bwMode="auto">
            <a:xfrm>
              <a:off x="313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1" name="Rectangle 51"/>
            <p:cNvSpPr>
              <a:spLocks noChangeArrowheads="1"/>
            </p:cNvSpPr>
            <p:nvPr/>
          </p:nvSpPr>
          <p:spPr bwMode="auto">
            <a:xfrm>
              <a:off x="3167"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 </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2" name="Rectangle 52"/>
            <p:cNvSpPr>
              <a:spLocks noChangeArrowheads="1"/>
            </p:cNvSpPr>
            <p:nvPr/>
          </p:nvSpPr>
          <p:spPr bwMode="auto">
            <a:xfrm>
              <a:off x="3185"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3" name="Rectangle 53"/>
            <p:cNvSpPr>
              <a:spLocks noChangeArrowheads="1"/>
            </p:cNvSpPr>
            <p:nvPr/>
          </p:nvSpPr>
          <p:spPr bwMode="auto">
            <a:xfrm>
              <a:off x="3221"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4" name="Rectangle 54"/>
            <p:cNvSpPr>
              <a:spLocks noChangeArrowheads="1"/>
            </p:cNvSpPr>
            <p:nvPr/>
          </p:nvSpPr>
          <p:spPr bwMode="auto">
            <a:xfrm>
              <a:off x="325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5" name="Rectangle 55"/>
            <p:cNvSpPr>
              <a:spLocks noChangeArrowheads="1"/>
            </p:cNvSpPr>
            <p:nvPr/>
          </p:nvSpPr>
          <p:spPr bwMode="auto">
            <a:xfrm>
              <a:off x="329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6" name="Freeform 56"/>
            <p:cNvSpPr>
              <a:spLocks/>
            </p:cNvSpPr>
            <p:nvPr/>
          </p:nvSpPr>
          <p:spPr bwMode="auto">
            <a:xfrm>
              <a:off x="2760" y="2457"/>
              <a:ext cx="211" cy="202"/>
            </a:xfrm>
            <a:custGeom>
              <a:avLst/>
              <a:gdLst>
                <a:gd name="T0" fmla="*/ 209 w 211"/>
                <a:gd name="T1" fmla="*/ 202 h 202"/>
                <a:gd name="T2" fmla="*/ 211 w 211"/>
                <a:gd name="T3" fmla="*/ 199 h 202"/>
                <a:gd name="T4" fmla="*/ 2 w 211"/>
                <a:gd name="T5" fmla="*/ 0 h 202"/>
                <a:gd name="T6" fmla="*/ 0 w 211"/>
                <a:gd name="T7" fmla="*/ 3 h 202"/>
                <a:gd name="T8" fmla="*/ 209 w 211"/>
                <a:gd name="T9" fmla="*/ 202 h 202"/>
                <a:gd name="T10" fmla="*/ 0 60000 65536"/>
                <a:gd name="T11" fmla="*/ 0 60000 65536"/>
                <a:gd name="T12" fmla="*/ 0 60000 65536"/>
                <a:gd name="T13" fmla="*/ 0 60000 65536"/>
                <a:gd name="T14" fmla="*/ 0 60000 65536"/>
                <a:gd name="T15" fmla="*/ 0 w 211"/>
                <a:gd name="T16" fmla="*/ 0 h 202"/>
                <a:gd name="T17" fmla="*/ 211 w 211"/>
                <a:gd name="T18" fmla="*/ 202 h 202"/>
              </a:gdLst>
              <a:ahLst/>
              <a:cxnLst>
                <a:cxn ang="T10">
                  <a:pos x="T0" y="T1"/>
                </a:cxn>
                <a:cxn ang="T11">
                  <a:pos x="T2" y="T3"/>
                </a:cxn>
                <a:cxn ang="T12">
                  <a:pos x="T4" y="T5"/>
                </a:cxn>
                <a:cxn ang="T13">
                  <a:pos x="T6" y="T7"/>
                </a:cxn>
                <a:cxn ang="T14">
                  <a:pos x="T8" y="T9"/>
                </a:cxn>
              </a:cxnLst>
              <a:rect l="T15" t="T16" r="T17" b="T18"/>
              <a:pathLst>
                <a:path w="211" h="202">
                  <a:moveTo>
                    <a:pt x="209" y="202"/>
                  </a:moveTo>
                  <a:lnTo>
                    <a:pt x="211" y="199"/>
                  </a:lnTo>
                  <a:lnTo>
                    <a:pt x="2" y="0"/>
                  </a:lnTo>
                  <a:lnTo>
                    <a:pt x="0" y="3"/>
                  </a:lnTo>
                  <a:lnTo>
                    <a:pt x="209"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7" name="Freeform 57"/>
            <p:cNvSpPr>
              <a:spLocks/>
            </p:cNvSpPr>
            <p:nvPr/>
          </p:nvSpPr>
          <p:spPr bwMode="auto">
            <a:xfrm>
              <a:off x="2736" y="2433"/>
              <a:ext cx="40" cy="40"/>
            </a:xfrm>
            <a:custGeom>
              <a:avLst/>
              <a:gdLst>
                <a:gd name="T0" fmla="*/ 13 w 40"/>
                <a:gd name="T1" fmla="*/ 20 h 40"/>
                <a:gd name="T2" fmla="*/ 18 w 40"/>
                <a:gd name="T3" fmla="*/ 30 h 40"/>
                <a:gd name="T4" fmla="*/ 22 w 40"/>
                <a:gd name="T5" fmla="*/ 40 h 40"/>
                <a:gd name="T6" fmla="*/ 40 w 40"/>
                <a:gd name="T7" fmla="*/ 21 h 40"/>
                <a:gd name="T8" fmla="*/ 32 w 40"/>
                <a:gd name="T9" fmla="*/ 18 h 40"/>
                <a:gd name="T10" fmla="*/ 20 w 40"/>
                <a:gd name="T11" fmla="*/ 13 h 40"/>
                <a:gd name="T12" fmla="*/ 9 w 40"/>
                <a:gd name="T13" fmla="*/ 7 h 40"/>
                <a:gd name="T14" fmla="*/ 0 w 40"/>
                <a:gd name="T15" fmla="*/ 0 h 40"/>
                <a:gd name="T16" fmla="*/ 6 w 40"/>
                <a:gd name="T17" fmla="*/ 9 h 40"/>
                <a:gd name="T18" fmla="*/ 13 w 40"/>
                <a:gd name="T19" fmla="*/ 2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13" y="20"/>
                  </a:moveTo>
                  <a:lnTo>
                    <a:pt x="18" y="30"/>
                  </a:lnTo>
                  <a:lnTo>
                    <a:pt x="22" y="40"/>
                  </a:lnTo>
                  <a:lnTo>
                    <a:pt x="40" y="21"/>
                  </a:lnTo>
                  <a:lnTo>
                    <a:pt x="32" y="18"/>
                  </a:lnTo>
                  <a:lnTo>
                    <a:pt x="20" y="13"/>
                  </a:lnTo>
                  <a:lnTo>
                    <a:pt x="9" y="7"/>
                  </a:lnTo>
                  <a:lnTo>
                    <a:pt x="0" y="0"/>
                  </a:lnTo>
                  <a:lnTo>
                    <a:pt x="6" y="9"/>
                  </a:lnTo>
                  <a:lnTo>
                    <a:pt x="1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8" name="Rectangle 58"/>
            <p:cNvSpPr>
              <a:spLocks noChangeArrowheads="1"/>
            </p:cNvSpPr>
            <p:nvPr/>
          </p:nvSpPr>
          <p:spPr bwMode="auto">
            <a:xfrm>
              <a:off x="3556" y="2146"/>
              <a:ext cx="23"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F</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9" name="Rectangle 59"/>
            <p:cNvSpPr>
              <a:spLocks noChangeArrowheads="1"/>
            </p:cNvSpPr>
            <p:nvPr/>
          </p:nvSpPr>
          <p:spPr bwMode="auto">
            <a:xfrm>
              <a:off x="3592"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a</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0" name="Rectangle 60"/>
            <p:cNvSpPr>
              <a:spLocks noChangeArrowheads="1"/>
            </p:cNvSpPr>
            <p:nvPr/>
          </p:nvSpPr>
          <p:spPr bwMode="auto">
            <a:xfrm>
              <a:off x="3628" y="2146"/>
              <a:ext cx="9"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l</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1" name="Rectangle 61"/>
            <p:cNvSpPr>
              <a:spLocks noChangeArrowheads="1"/>
            </p:cNvSpPr>
            <p:nvPr/>
          </p:nvSpPr>
          <p:spPr bwMode="auto">
            <a:xfrm>
              <a:off x="3642"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l</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2" name="Rectangle 62"/>
            <p:cNvSpPr>
              <a:spLocks noChangeArrowheads="1"/>
            </p:cNvSpPr>
            <p:nvPr/>
          </p:nvSpPr>
          <p:spPr bwMode="auto">
            <a:xfrm>
              <a:off x="3656"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3" name="Rectangle 63"/>
            <p:cNvSpPr>
              <a:spLocks noChangeArrowheads="1"/>
            </p:cNvSpPr>
            <p:nvPr/>
          </p:nvSpPr>
          <p:spPr bwMode="auto">
            <a:xfrm>
              <a:off x="3670"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n</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4" name="Rectangle 64"/>
            <p:cNvSpPr>
              <a:spLocks noChangeArrowheads="1"/>
            </p:cNvSpPr>
            <p:nvPr/>
          </p:nvSpPr>
          <p:spPr bwMode="auto">
            <a:xfrm>
              <a:off x="370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5" name="Rectangle 65"/>
            <p:cNvSpPr>
              <a:spLocks noChangeArrowheads="1"/>
            </p:cNvSpPr>
            <p:nvPr/>
          </p:nvSpPr>
          <p:spPr bwMode="auto">
            <a:xfrm>
              <a:off x="3742" y="2146"/>
              <a:ext cx="10"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 </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6" name="Rectangle 66"/>
            <p:cNvSpPr>
              <a:spLocks noChangeArrowheads="1"/>
            </p:cNvSpPr>
            <p:nvPr/>
          </p:nvSpPr>
          <p:spPr bwMode="auto">
            <a:xfrm>
              <a:off x="3759"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7" name="Rectangle 67"/>
            <p:cNvSpPr>
              <a:spLocks noChangeArrowheads="1"/>
            </p:cNvSpPr>
            <p:nvPr/>
          </p:nvSpPr>
          <p:spPr bwMode="auto">
            <a:xfrm>
              <a:off x="3795"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8" name="Rectangle 68"/>
            <p:cNvSpPr>
              <a:spLocks noChangeArrowheads="1"/>
            </p:cNvSpPr>
            <p:nvPr/>
          </p:nvSpPr>
          <p:spPr bwMode="auto">
            <a:xfrm>
              <a:off x="3831"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9" name="Rectangle 69"/>
            <p:cNvSpPr>
              <a:spLocks noChangeArrowheads="1"/>
            </p:cNvSpPr>
            <p:nvPr/>
          </p:nvSpPr>
          <p:spPr bwMode="auto">
            <a:xfrm>
              <a:off x="386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70" name="Freeform 70"/>
            <p:cNvSpPr>
              <a:spLocks/>
            </p:cNvSpPr>
            <p:nvPr/>
          </p:nvSpPr>
          <p:spPr bwMode="auto">
            <a:xfrm>
              <a:off x="3333" y="2204"/>
              <a:ext cx="203" cy="212"/>
            </a:xfrm>
            <a:custGeom>
              <a:avLst/>
              <a:gdLst>
                <a:gd name="T0" fmla="*/ 203 w 203"/>
                <a:gd name="T1" fmla="*/ 3 h 212"/>
                <a:gd name="T2" fmla="*/ 200 w 203"/>
                <a:gd name="T3" fmla="*/ 0 h 212"/>
                <a:gd name="T4" fmla="*/ 0 w 203"/>
                <a:gd name="T5" fmla="*/ 209 h 212"/>
                <a:gd name="T6" fmla="*/ 3 w 203"/>
                <a:gd name="T7" fmla="*/ 212 h 212"/>
                <a:gd name="T8" fmla="*/ 203 w 203"/>
                <a:gd name="T9" fmla="*/ 3 h 212"/>
                <a:gd name="T10" fmla="*/ 0 60000 65536"/>
                <a:gd name="T11" fmla="*/ 0 60000 65536"/>
                <a:gd name="T12" fmla="*/ 0 60000 65536"/>
                <a:gd name="T13" fmla="*/ 0 60000 65536"/>
                <a:gd name="T14" fmla="*/ 0 60000 65536"/>
                <a:gd name="T15" fmla="*/ 0 w 203"/>
                <a:gd name="T16" fmla="*/ 0 h 212"/>
                <a:gd name="T17" fmla="*/ 203 w 203"/>
                <a:gd name="T18" fmla="*/ 212 h 212"/>
              </a:gdLst>
              <a:ahLst/>
              <a:cxnLst>
                <a:cxn ang="T10">
                  <a:pos x="T0" y="T1"/>
                </a:cxn>
                <a:cxn ang="T11">
                  <a:pos x="T2" y="T3"/>
                </a:cxn>
                <a:cxn ang="T12">
                  <a:pos x="T4" y="T5"/>
                </a:cxn>
                <a:cxn ang="T13">
                  <a:pos x="T6" y="T7"/>
                </a:cxn>
                <a:cxn ang="T14">
                  <a:pos x="T8" y="T9"/>
                </a:cxn>
              </a:cxnLst>
              <a:rect l="T15" t="T16" r="T17" b="T18"/>
              <a:pathLst>
                <a:path w="203" h="212">
                  <a:moveTo>
                    <a:pt x="203" y="3"/>
                  </a:moveTo>
                  <a:lnTo>
                    <a:pt x="200" y="0"/>
                  </a:lnTo>
                  <a:lnTo>
                    <a:pt x="0" y="209"/>
                  </a:lnTo>
                  <a:lnTo>
                    <a:pt x="3" y="212"/>
                  </a:lnTo>
                  <a:lnTo>
                    <a:pt x="20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1" name="Freeform 71"/>
            <p:cNvSpPr>
              <a:spLocks/>
            </p:cNvSpPr>
            <p:nvPr/>
          </p:nvSpPr>
          <p:spPr bwMode="auto">
            <a:xfrm>
              <a:off x="3312" y="2399"/>
              <a:ext cx="38" cy="41"/>
            </a:xfrm>
            <a:custGeom>
              <a:avLst/>
              <a:gdLst>
                <a:gd name="T0" fmla="*/ 18 w 38"/>
                <a:gd name="T1" fmla="*/ 27 h 41"/>
                <a:gd name="T2" fmla="*/ 28 w 38"/>
                <a:gd name="T3" fmla="*/ 22 h 41"/>
                <a:gd name="T4" fmla="*/ 38 w 38"/>
                <a:gd name="T5" fmla="*/ 17 h 41"/>
                <a:gd name="T6" fmla="*/ 19 w 38"/>
                <a:gd name="T7" fmla="*/ 0 h 41"/>
                <a:gd name="T8" fmla="*/ 16 w 38"/>
                <a:gd name="T9" fmla="*/ 8 h 41"/>
                <a:gd name="T10" fmla="*/ 11 w 38"/>
                <a:gd name="T11" fmla="*/ 20 h 41"/>
                <a:gd name="T12" fmla="*/ 5 w 38"/>
                <a:gd name="T13" fmla="*/ 31 h 41"/>
                <a:gd name="T14" fmla="*/ 0 w 38"/>
                <a:gd name="T15" fmla="*/ 41 h 41"/>
                <a:gd name="T16" fmla="*/ 7 w 38"/>
                <a:gd name="T17" fmla="*/ 34 h 41"/>
                <a:gd name="T18" fmla="*/ 18 w 38"/>
                <a:gd name="T19" fmla="*/ 2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41"/>
                <a:gd name="T32" fmla="*/ 38 w 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41">
                  <a:moveTo>
                    <a:pt x="18" y="27"/>
                  </a:moveTo>
                  <a:lnTo>
                    <a:pt x="28" y="22"/>
                  </a:lnTo>
                  <a:lnTo>
                    <a:pt x="38" y="17"/>
                  </a:lnTo>
                  <a:lnTo>
                    <a:pt x="19" y="0"/>
                  </a:lnTo>
                  <a:lnTo>
                    <a:pt x="16" y="8"/>
                  </a:lnTo>
                  <a:lnTo>
                    <a:pt x="11" y="20"/>
                  </a:lnTo>
                  <a:lnTo>
                    <a:pt x="5" y="31"/>
                  </a:lnTo>
                  <a:lnTo>
                    <a:pt x="0" y="41"/>
                  </a:lnTo>
                  <a:lnTo>
                    <a:pt x="7" y="34"/>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grpSp>
      <p:sp>
        <p:nvSpPr>
          <p:cNvPr id="72" name="Text Box 72"/>
          <p:cNvSpPr txBox="1">
            <a:spLocks noChangeArrowheads="1"/>
          </p:cNvSpPr>
          <p:nvPr/>
        </p:nvSpPr>
        <p:spPr bwMode="auto">
          <a:xfrm>
            <a:off x="3139221" y="4431655"/>
            <a:ext cx="597693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GB" altLang="en-US" sz="1800" i="0" u="none" strike="noStrike" kern="0" cap="none" spc="0" normalizeH="0" baseline="0" noProof="0" dirty="0">
                <a:ln>
                  <a:noFill/>
                </a:ln>
                <a:effectLst/>
                <a:uLnTx/>
                <a:uFillTx/>
                <a:latin typeface="Arial" charset="0"/>
              </a:rPr>
              <a:t>When a computer clock is energised with electrical current its molecules vibrate to output a ‘clock pulse square wave’ that can be used as a trigger for flip-flops to open and close.</a:t>
            </a:r>
            <a:endParaRPr kumimoji="0" lang="en-US" altLang="en-US" sz="1800" i="0" u="none" strike="noStrike" kern="0" cap="none" spc="0" normalizeH="0" baseline="0" noProof="0" dirty="0">
              <a:ln>
                <a:noFill/>
              </a:ln>
              <a:effectLst/>
              <a:uLnTx/>
              <a:uFillTx/>
              <a:latin typeface="Arial" charset="0"/>
            </a:endParaRPr>
          </a:p>
        </p:txBody>
      </p:sp>
    </p:spTree>
    <p:extLst>
      <p:ext uri="{BB962C8B-B14F-4D97-AF65-F5344CB8AC3E}">
        <p14:creationId xmlns:p14="http://schemas.microsoft.com/office/powerpoint/2010/main" val="349915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(2)</a:t>
            </a:r>
          </a:p>
        </p:txBody>
      </p:sp>
      <p:sp>
        <p:nvSpPr>
          <p:cNvPr id="3" name="Content Placeholder 2"/>
          <p:cNvSpPr>
            <a:spLocks noGrp="1"/>
          </p:cNvSpPr>
          <p:nvPr>
            <p:ph idx="1"/>
          </p:nvPr>
        </p:nvSpPr>
        <p:spPr/>
        <p:txBody>
          <a:bodyPr/>
          <a:lstStyle/>
          <a:p>
            <a:r>
              <a:rPr lang="en-US" dirty="0"/>
              <a:t>A computer system's clock speed is measured as a frequency, usually expressed as a number of cycles per second. </a:t>
            </a:r>
          </a:p>
          <a:p>
            <a:pPr marL="0" indent="0">
              <a:buNone/>
            </a:pPr>
            <a:endParaRPr lang="en-US" sz="1300" dirty="0"/>
          </a:p>
          <a:p>
            <a:r>
              <a:rPr lang="en-US" dirty="0"/>
              <a:t>A crystal oscillator controls clock speeds, using a sliver of quartz in a small tin container. As voltage is applied to the quartz, it begins to vibrate (oscillate) at a harmonic rate dictated by the shape and size of the crystal.</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18</a:t>
            </a:fld>
            <a:endParaRPr lang="en-IE" dirty="0"/>
          </a:p>
        </p:txBody>
      </p:sp>
      <p:pic>
        <p:nvPicPr>
          <p:cNvPr id="5" name="Picture 2" descr="Image result for crystal oscilla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1859" y="5003727"/>
            <a:ext cx="1248281" cy="1248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907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(3)</a:t>
            </a:r>
          </a:p>
        </p:txBody>
      </p:sp>
      <p:sp>
        <p:nvSpPr>
          <p:cNvPr id="3" name="Content Placeholder 2"/>
          <p:cNvSpPr>
            <a:spLocks noGrp="1"/>
          </p:cNvSpPr>
          <p:nvPr>
            <p:ph idx="1"/>
          </p:nvPr>
        </p:nvSpPr>
        <p:spPr/>
        <p:txBody>
          <a:bodyPr>
            <a:normAutofit lnSpcReduction="10000"/>
          </a:bodyPr>
          <a:lstStyle/>
          <a:p>
            <a:r>
              <a:rPr lang="en-US" dirty="0"/>
              <a:t>The oscillations emanate from the crystal in the form of a </a:t>
            </a:r>
            <a:r>
              <a:rPr lang="en-US" dirty="0">
                <a:solidFill>
                  <a:srgbClr val="0000FF"/>
                </a:solidFill>
              </a:rPr>
              <a:t>current</a:t>
            </a:r>
            <a:r>
              <a:rPr lang="en-US" dirty="0"/>
              <a:t> that alternates at the harmonic rate of the crystal. This alternating current is the </a:t>
            </a:r>
            <a:r>
              <a:rPr lang="en-US" dirty="0">
                <a:solidFill>
                  <a:srgbClr val="0000FF"/>
                </a:solidFill>
              </a:rPr>
              <a:t>clock signal</a:t>
            </a:r>
            <a:r>
              <a:rPr lang="en-US" dirty="0"/>
              <a:t>. </a:t>
            </a:r>
          </a:p>
          <a:p>
            <a:r>
              <a:rPr lang="en-US" dirty="0"/>
              <a:t>A typical computer system runs millions of these cycles per second, so speed is measured in megahertz (MHz). (One hertz is equal to one cycle per second.)</a:t>
            </a:r>
          </a:p>
          <a:p>
            <a:r>
              <a:rPr lang="en-US" dirty="0"/>
              <a:t>A single cycle is the smallest element of time for the processor. Every action requires at least one cycle and usually </a:t>
            </a:r>
            <a:r>
              <a:rPr lang="en-US" dirty="0">
                <a:solidFill>
                  <a:srgbClr val="0000FF"/>
                </a:solidFill>
              </a:rPr>
              <a:t>multiple cycles</a:t>
            </a:r>
            <a:r>
              <a:rPr lang="en-US"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19</a:t>
            </a:fld>
            <a:endParaRPr lang="en-IE" dirty="0"/>
          </a:p>
        </p:txBody>
      </p:sp>
    </p:spTree>
    <p:extLst>
      <p:ext uri="{BB962C8B-B14F-4D97-AF65-F5344CB8AC3E}">
        <p14:creationId xmlns:p14="http://schemas.microsoft.com/office/powerpoint/2010/main" val="1383401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E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Outline</a:t>
            </a:r>
          </a:p>
        </p:txBody>
      </p:sp>
      <p:sp>
        <p:nvSpPr>
          <p:cNvPr id="3" name="Content Placeholder 2"/>
          <p:cNvSpPr>
            <a:spLocks noGrp="1"/>
          </p:cNvSpPr>
          <p:nvPr>
            <p:ph idx="1"/>
          </p:nvPr>
        </p:nvSpPr>
        <p:spPr>
          <a:xfrm>
            <a:off x="696001" y="1825625"/>
            <a:ext cx="10867563" cy="4285029"/>
          </a:xfrm>
        </p:spPr>
        <p:txBody>
          <a:bodyPr>
            <a:normAutofit fontScale="85000" lnSpcReduction="20000"/>
          </a:bodyPr>
          <a:lstStyle/>
          <a:p>
            <a:pPr>
              <a:buNone/>
            </a:pPr>
            <a:r>
              <a:rPr lang="en-GB" altLang="en-US" sz="2800" dirty="0">
                <a:latin typeface="+mn-lt"/>
              </a:rPr>
              <a:t>This presentation is a delve into the uses of logic gates and other circuits for the practical application of microchip architectures. </a:t>
            </a:r>
          </a:p>
          <a:p>
            <a:pPr>
              <a:buNone/>
            </a:pPr>
            <a:r>
              <a:rPr lang="en-GB" altLang="en-US" sz="2800" dirty="0">
                <a:latin typeface="+mn-lt"/>
              </a:rPr>
              <a:t>It will focus on latches and flip-flops of microelectronic circuitry, as these have a structural ability to help manage signal flow and logical operations. These signals and logical operations are the basis of software instructions and data.</a:t>
            </a:r>
          </a:p>
          <a:p>
            <a:pPr>
              <a:buNone/>
            </a:pPr>
            <a:endParaRPr lang="en-GB" altLang="en-US" sz="800" dirty="0">
              <a:latin typeface="+mn-lt"/>
            </a:endParaRPr>
          </a:p>
          <a:p>
            <a:pPr>
              <a:buNone/>
            </a:pPr>
            <a:r>
              <a:rPr lang="en-GB" altLang="en-US" sz="2800" dirty="0">
                <a:latin typeface="+mn-lt"/>
              </a:rPr>
              <a:t>There is a general comparison of logic gate combinations for different purposes</a:t>
            </a:r>
            <a:r>
              <a:rPr lang="en-IE" sz="2800" dirty="0"/>
              <a:t>.</a:t>
            </a:r>
            <a:endParaRPr lang="en-IE" sz="2400" dirty="0"/>
          </a:p>
        </p:txBody>
      </p:sp>
      <p:sp>
        <p:nvSpPr>
          <p:cNvPr id="4" name="Slide Number Placeholder 3"/>
          <p:cNvSpPr>
            <a:spLocks noGrp="1"/>
          </p:cNvSpPr>
          <p:nvPr>
            <p:ph type="sldNum" sz="quarter" idx="12"/>
          </p:nvPr>
        </p:nvSpPr>
        <p:spPr/>
        <p:txBody>
          <a:bodyPr/>
          <a:lstStyle/>
          <a:p>
            <a:fld id="{1101D7E7-C74A-4A5D-A756-C8CA1900BA37}" type="slidenum">
              <a:rPr lang="en-IE" smtClean="0"/>
              <a:t>2</a:t>
            </a:fld>
            <a:endParaRPr lang="en-IE" dirty="0"/>
          </a:p>
        </p:txBody>
      </p:sp>
    </p:spTree>
    <p:extLst>
      <p:ext uri="{BB962C8B-B14F-4D97-AF65-F5344CB8AC3E}">
        <p14:creationId xmlns:p14="http://schemas.microsoft.com/office/powerpoint/2010/main" val="665751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(4)</a:t>
            </a:r>
          </a:p>
        </p:txBody>
      </p:sp>
      <p:sp>
        <p:nvSpPr>
          <p:cNvPr id="3" name="Content Placeholder 2"/>
          <p:cNvSpPr>
            <a:spLocks noGrp="1"/>
          </p:cNvSpPr>
          <p:nvPr>
            <p:ph idx="1"/>
          </p:nvPr>
        </p:nvSpPr>
        <p:spPr/>
        <p:txBody>
          <a:bodyPr/>
          <a:lstStyle/>
          <a:p>
            <a:r>
              <a:rPr lang="en-US" dirty="0"/>
              <a:t>To transfer data to and from memory, for example, an 8086 chip needs four cycles plus wait states. (A wait state is a clock tick in which nothing happens to ensure that the processor isn't getting ahead of the rest of the computer.) </a:t>
            </a:r>
          </a:p>
          <a:p>
            <a:r>
              <a:rPr lang="en-US" dirty="0"/>
              <a:t>A 286 ((80286) from the 1980s) needs only two cycles plus any wait states for the same transfer.</a:t>
            </a:r>
          </a:p>
          <a:p>
            <a:r>
              <a:rPr lang="en-US" dirty="0"/>
              <a:t>The time required to execute instructions also varies.</a:t>
            </a:r>
          </a:p>
        </p:txBody>
      </p:sp>
      <p:sp>
        <p:nvSpPr>
          <p:cNvPr id="4" name="Slide Number Placeholder 3"/>
          <p:cNvSpPr>
            <a:spLocks noGrp="1"/>
          </p:cNvSpPr>
          <p:nvPr>
            <p:ph type="sldNum" sz="quarter" idx="12"/>
          </p:nvPr>
        </p:nvSpPr>
        <p:spPr/>
        <p:txBody>
          <a:bodyPr/>
          <a:lstStyle/>
          <a:p>
            <a:fld id="{1101D7E7-C74A-4A5D-A756-C8CA1900BA37}" type="slidenum">
              <a:rPr lang="en-IE" smtClean="0"/>
              <a:t>20</a:t>
            </a:fld>
            <a:endParaRPr lang="en-IE" dirty="0"/>
          </a:p>
        </p:txBody>
      </p:sp>
    </p:spTree>
    <p:extLst>
      <p:ext uri="{BB962C8B-B14F-4D97-AF65-F5344CB8AC3E}">
        <p14:creationId xmlns:p14="http://schemas.microsoft.com/office/powerpoint/2010/main" val="59935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(5)</a:t>
            </a:r>
          </a:p>
        </p:txBody>
      </p:sp>
      <p:sp>
        <p:nvSpPr>
          <p:cNvPr id="4" name="Slide Number Placeholder 3"/>
          <p:cNvSpPr>
            <a:spLocks noGrp="1"/>
          </p:cNvSpPr>
          <p:nvPr>
            <p:ph type="sldNum" sz="quarter" idx="12"/>
          </p:nvPr>
        </p:nvSpPr>
        <p:spPr/>
        <p:txBody>
          <a:bodyPr/>
          <a:lstStyle/>
          <a:p>
            <a:fld id="{1101D7E7-C74A-4A5D-A756-C8CA1900BA37}" type="slidenum">
              <a:rPr lang="en-IE" smtClean="0"/>
              <a:t>21</a:t>
            </a:fld>
            <a:endParaRPr lang="en-IE" dirty="0"/>
          </a:p>
        </p:txBody>
      </p:sp>
      <p:grpSp>
        <p:nvGrpSpPr>
          <p:cNvPr id="5" name="Group 6"/>
          <p:cNvGrpSpPr>
            <a:grpSpLocks noChangeAspect="1"/>
          </p:cNvGrpSpPr>
          <p:nvPr/>
        </p:nvGrpSpPr>
        <p:grpSpPr bwMode="auto">
          <a:xfrm>
            <a:off x="2744788" y="2199481"/>
            <a:ext cx="6767512" cy="1831975"/>
            <a:chOff x="1651" y="2139"/>
            <a:chExt cx="2458" cy="593"/>
          </a:xfrm>
        </p:grpSpPr>
        <p:sp>
          <p:nvSpPr>
            <p:cNvPr id="6" name="AutoShape 5"/>
            <p:cNvSpPr>
              <a:spLocks noChangeAspect="1" noChangeArrowheads="1" noTextEdit="1"/>
            </p:cNvSpPr>
            <p:nvPr/>
          </p:nvSpPr>
          <p:spPr bwMode="auto">
            <a:xfrm>
              <a:off x="1651" y="2139"/>
              <a:ext cx="2458" cy="59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 name="Rectangle 7"/>
            <p:cNvSpPr>
              <a:spLocks noChangeArrowheads="1"/>
            </p:cNvSpPr>
            <p:nvPr/>
          </p:nvSpPr>
          <p:spPr bwMode="auto">
            <a:xfrm>
              <a:off x="1655" y="2538"/>
              <a:ext cx="28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8" name="Rectangle 8"/>
            <p:cNvSpPr>
              <a:spLocks noChangeArrowheads="1"/>
            </p:cNvSpPr>
            <p:nvPr/>
          </p:nvSpPr>
          <p:spPr bwMode="auto">
            <a:xfrm>
              <a:off x="1939"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9" name="Freeform 9"/>
            <p:cNvSpPr>
              <a:spLocks/>
            </p:cNvSpPr>
            <p:nvPr/>
          </p:nvSpPr>
          <p:spPr bwMode="auto">
            <a:xfrm>
              <a:off x="1939"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0" name="Rectangle 10"/>
            <p:cNvSpPr>
              <a:spLocks noChangeArrowheads="1"/>
            </p:cNvSpPr>
            <p:nvPr/>
          </p:nvSpPr>
          <p:spPr bwMode="auto">
            <a:xfrm>
              <a:off x="1943" y="2321"/>
              <a:ext cx="57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1" name="Freeform 11"/>
            <p:cNvSpPr>
              <a:spLocks/>
            </p:cNvSpPr>
            <p:nvPr/>
          </p:nvSpPr>
          <p:spPr bwMode="auto">
            <a:xfrm>
              <a:off x="1939"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2" name="Rectangle 12"/>
            <p:cNvSpPr>
              <a:spLocks noChangeArrowheads="1"/>
            </p:cNvSpPr>
            <p:nvPr/>
          </p:nvSpPr>
          <p:spPr bwMode="auto">
            <a:xfrm>
              <a:off x="2516"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3" name="Freeform 13"/>
            <p:cNvSpPr>
              <a:spLocks/>
            </p:cNvSpPr>
            <p:nvPr/>
          </p:nvSpPr>
          <p:spPr bwMode="auto">
            <a:xfrm>
              <a:off x="2516"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4" name="Rectangle 14"/>
            <p:cNvSpPr>
              <a:spLocks noChangeArrowheads="1"/>
            </p:cNvSpPr>
            <p:nvPr/>
          </p:nvSpPr>
          <p:spPr bwMode="auto">
            <a:xfrm>
              <a:off x="2520" y="2538"/>
              <a:ext cx="21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5" name="Freeform 15"/>
            <p:cNvSpPr>
              <a:spLocks/>
            </p:cNvSpPr>
            <p:nvPr/>
          </p:nvSpPr>
          <p:spPr bwMode="auto">
            <a:xfrm>
              <a:off x="2516"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6" name="Rectangle 16"/>
            <p:cNvSpPr>
              <a:spLocks noChangeArrowheads="1"/>
            </p:cNvSpPr>
            <p:nvPr/>
          </p:nvSpPr>
          <p:spPr bwMode="auto">
            <a:xfrm>
              <a:off x="2732"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7" name="Freeform 17"/>
            <p:cNvSpPr>
              <a:spLocks/>
            </p:cNvSpPr>
            <p:nvPr/>
          </p:nvSpPr>
          <p:spPr bwMode="auto">
            <a:xfrm>
              <a:off x="2732"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8" name="Rectangle 18"/>
            <p:cNvSpPr>
              <a:spLocks noChangeArrowheads="1"/>
            </p:cNvSpPr>
            <p:nvPr/>
          </p:nvSpPr>
          <p:spPr bwMode="auto">
            <a:xfrm>
              <a:off x="2736"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19" name="Freeform 19"/>
            <p:cNvSpPr>
              <a:spLocks/>
            </p:cNvSpPr>
            <p:nvPr/>
          </p:nvSpPr>
          <p:spPr bwMode="auto">
            <a:xfrm>
              <a:off x="2732"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0" name="Rectangle 20"/>
            <p:cNvSpPr>
              <a:spLocks noChangeArrowheads="1"/>
            </p:cNvSpPr>
            <p:nvPr/>
          </p:nvSpPr>
          <p:spPr bwMode="auto">
            <a:xfrm>
              <a:off x="3308"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1" name="Freeform 21"/>
            <p:cNvSpPr>
              <a:spLocks/>
            </p:cNvSpPr>
            <p:nvPr/>
          </p:nvSpPr>
          <p:spPr bwMode="auto">
            <a:xfrm>
              <a:off x="3308"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2" name="Rectangle 22"/>
            <p:cNvSpPr>
              <a:spLocks noChangeArrowheads="1"/>
            </p:cNvSpPr>
            <p:nvPr/>
          </p:nvSpPr>
          <p:spPr bwMode="auto">
            <a:xfrm>
              <a:off x="3312" y="2538"/>
              <a:ext cx="21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3" name="Freeform 23"/>
            <p:cNvSpPr>
              <a:spLocks/>
            </p:cNvSpPr>
            <p:nvPr/>
          </p:nvSpPr>
          <p:spPr bwMode="auto">
            <a:xfrm>
              <a:off x="3308" y="2538"/>
              <a:ext cx="8" cy="8"/>
            </a:xfrm>
            <a:custGeom>
              <a:avLst/>
              <a:gdLst>
                <a:gd name="T0" fmla="*/ 0 w 8"/>
                <a:gd name="T1" fmla="*/ 4 h 8"/>
                <a:gd name="T2" fmla="*/ 0 w 8"/>
                <a:gd name="T3" fmla="*/ 8 h 8"/>
                <a:gd name="T4" fmla="*/ 4 w 8"/>
                <a:gd name="T5" fmla="*/ 8 h 8"/>
                <a:gd name="T6" fmla="*/ 4 w 8"/>
                <a:gd name="T7" fmla="*/ 0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8"/>
                  </a:lnTo>
                  <a:lnTo>
                    <a:pt x="4" y="8"/>
                  </a:lnTo>
                  <a:lnTo>
                    <a:pt x="4" y="0"/>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4" name="Rectangle 24"/>
            <p:cNvSpPr>
              <a:spLocks noChangeArrowheads="1"/>
            </p:cNvSpPr>
            <p:nvPr/>
          </p:nvSpPr>
          <p:spPr bwMode="auto">
            <a:xfrm>
              <a:off x="3525"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5" name="Freeform 25"/>
            <p:cNvSpPr>
              <a:spLocks/>
            </p:cNvSpPr>
            <p:nvPr/>
          </p:nvSpPr>
          <p:spPr bwMode="auto">
            <a:xfrm>
              <a:off x="3525" y="2538"/>
              <a:ext cx="8" cy="8"/>
            </a:xfrm>
            <a:custGeom>
              <a:avLst/>
              <a:gdLst>
                <a:gd name="T0" fmla="*/ 4 w 8"/>
                <a:gd name="T1" fmla="*/ 8 h 8"/>
                <a:gd name="T2" fmla="*/ 8 w 8"/>
                <a:gd name="T3" fmla="*/ 8 h 8"/>
                <a:gd name="T4" fmla="*/ 8 w 8"/>
                <a:gd name="T5" fmla="*/ 4 h 8"/>
                <a:gd name="T6" fmla="*/ 0 w 8"/>
                <a:gd name="T7" fmla="*/ 4 h 8"/>
                <a:gd name="T8" fmla="*/ 4 w 8"/>
                <a:gd name="T9" fmla="*/ 0 h 8"/>
                <a:gd name="T10" fmla="*/ 4 w 8"/>
                <a:gd name="T11" fmla="*/ 8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8"/>
                  </a:moveTo>
                  <a:lnTo>
                    <a:pt x="8" y="8"/>
                  </a:lnTo>
                  <a:lnTo>
                    <a:pt x="8" y="4"/>
                  </a:lnTo>
                  <a:lnTo>
                    <a:pt x="0" y="4"/>
                  </a:lnTo>
                  <a:lnTo>
                    <a:pt x="4" y="0"/>
                  </a:ln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6" name="Rectangle 26"/>
            <p:cNvSpPr>
              <a:spLocks noChangeArrowheads="1"/>
            </p:cNvSpPr>
            <p:nvPr/>
          </p:nvSpPr>
          <p:spPr bwMode="auto">
            <a:xfrm>
              <a:off x="3529" y="2321"/>
              <a:ext cx="57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7" name="Freeform 27"/>
            <p:cNvSpPr>
              <a:spLocks/>
            </p:cNvSpPr>
            <p:nvPr/>
          </p:nvSpPr>
          <p:spPr bwMode="auto">
            <a:xfrm>
              <a:off x="3525" y="2321"/>
              <a:ext cx="8" cy="8"/>
            </a:xfrm>
            <a:custGeom>
              <a:avLst/>
              <a:gdLst>
                <a:gd name="T0" fmla="*/ 0 w 8"/>
                <a:gd name="T1" fmla="*/ 4 h 8"/>
                <a:gd name="T2" fmla="*/ 0 w 8"/>
                <a:gd name="T3" fmla="*/ 0 h 8"/>
                <a:gd name="T4" fmla="*/ 4 w 8"/>
                <a:gd name="T5" fmla="*/ 0 h 8"/>
                <a:gd name="T6" fmla="*/ 4 w 8"/>
                <a:gd name="T7" fmla="*/ 8 h 8"/>
                <a:gd name="T8" fmla="*/ 8 w 8"/>
                <a:gd name="T9" fmla="*/ 4 h 8"/>
                <a:gd name="T10" fmla="*/ 0 w 8"/>
                <a:gd name="T11" fmla="*/ 4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0" y="4"/>
                  </a:moveTo>
                  <a:lnTo>
                    <a:pt x="0" y="0"/>
                  </a:lnTo>
                  <a:lnTo>
                    <a:pt x="4" y="0"/>
                  </a:lnTo>
                  <a:lnTo>
                    <a:pt x="4" y="8"/>
                  </a:lnTo>
                  <a:lnTo>
                    <a:pt x="8"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8" name="Rectangle 28"/>
            <p:cNvSpPr>
              <a:spLocks noChangeArrowheads="1"/>
            </p:cNvSpPr>
            <p:nvPr/>
          </p:nvSpPr>
          <p:spPr bwMode="auto">
            <a:xfrm>
              <a:off x="4101" y="2325"/>
              <a:ext cx="8" cy="2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29" name="Freeform 29"/>
            <p:cNvSpPr>
              <a:spLocks/>
            </p:cNvSpPr>
            <p:nvPr/>
          </p:nvSpPr>
          <p:spPr bwMode="auto">
            <a:xfrm>
              <a:off x="4101" y="2321"/>
              <a:ext cx="8" cy="8"/>
            </a:xfrm>
            <a:custGeom>
              <a:avLst/>
              <a:gdLst>
                <a:gd name="T0" fmla="*/ 4 w 8"/>
                <a:gd name="T1" fmla="*/ 0 h 8"/>
                <a:gd name="T2" fmla="*/ 8 w 8"/>
                <a:gd name="T3" fmla="*/ 0 h 8"/>
                <a:gd name="T4" fmla="*/ 8 w 8"/>
                <a:gd name="T5" fmla="*/ 4 h 8"/>
                <a:gd name="T6" fmla="*/ 0 w 8"/>
                <a:gd name="T7" fmla="*/ 4 h 8"/>
                <a:gd name="T8" fmla="*/ 4 w 8"/>
                <a:gd name="T9" fmla="*/ 8 h 8"/>
                <a:gd name="T10" fmla="*/ 4 w 8"/>
                <a:gd name="T11" fmla="*/ 0 h 8"/>
                <a:gd name="T12" fmla="*/ 0 60000 65536"/>
                <a:gd name="T13" fmla="*/ 0 60000 65536"/>
                <a:gd name="T14" fmla="*/ 0 60000 65536"/>
                <a:gd name="T15" fmla="*/ 0 60000 65536"/>
                <a:gd name="T16" fmla="*/ 0 60000 65536"/>
                <a:gd name="T17" fmla="*/ 0 60000 65536"/>
                <a:gd name="T18" fmla="*/ 0 w 8"/>
                <a:gd name="T19" fmla="*/ 0 h 8"/>
                <a:gd name="T20" fmla="*/ 8 w 8"/>
                <a:gd name="T21" fmla="*/ 8 h 8"/>
              </a:gdLst>
              <a:ahLst/>
              <a:cxnLst>
                <a:cxn ang="T12">
                  <a:pos x="T0" y="T1"/>
                </a:cxn>
                <a:cxn ang="T13">
                  <a:pos x="T2" y="T3"/>
                </a:cxn>
                <a:cxn ang="T14">
                  <a:pos x="T4" y="T5"/>
                </a:cxn>
                <a:cxn ang="T15">
                  <a:pos x="T6" y="T7"/>
                </a:cxn>
                <a:cxn ang="T16">
                  <a:pos x="T8" y="T9"/>
                </a:cxn>
                <a:cxn ang="T17">
                  <a:pos x="T10" y="T11"/>
                </a:cxn>
              </a:cxnLst>
              <a:rect l="T18" t="T19" r="T20" b="T21"/>
              <a:pathLst>
                <a:path w="8" h="8">
                  <a:moveTo>
                    <a:pt x="4" y="0"/>
                  </a:moveTo>
                  <a:lnTo>
                    <a:pt x="8" y="0"/>
                  </a:lnTo>
                  <a:lnTo>
                    <a:pt x="8" y="4"/>
                  </a:lnTo>
                  <a:lnTo>
                    <a:pt x="0" y="4"/>
                  </a:lnTo>
                  <a:lnTo>
                    <a:pt x="4"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0" name="Rectangle 30"/>
            <p:cNvSpPr>
              <a:spLocks noChangeArrowheads="1"/>
            </p:cNvSpPr>
            <p:nvPr/>
          </p:nvSpPr>
          <p:spPr bwMode="auto">
            <a:xfrm>
              <a:off x="1977" y="2612"/>
              <a:ext cx="725"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sp>
          <p:nvSpPr>
            <p:cNvPr id="31" name="Freeform 31"/>
            <p:cNvSpPr>
              <a:spLocks/>
            </p:cNvSpPr>
            <p:nvPr/>
          </p:nvSpPr>
          <p:spPr bwMode="auto">
            <a:xfrm>
              <a:off x="2694" y="2602"/>
              <a:ext cx="42" cy="25"/>
            </a:xfrm>
            <a:custGeom>
              <a:avLst/>
              <a:gdLst>
                <a:gd name="T0" fmla="*/ 20 w 42"/>
                <a:gd name="T1" fmla="*/ 7 h 25"/>
                <a:gd name="T2" fmla="*/ 9 w 42"/>
                <a:gd name="T3" fmla="*/ 4 h 25"/>
                <a:gd name="T4" fmla="*/ 0 w 42"/>
                <a:gd name="T5" fmla="*/ 0 h 25"/>
                <a:gd name="T6" fmla="*/ 0 w 42"/>
                <a:gd name="T7" fmla="*/ 25 h 25"/>
                <a:gd name="T8" fmla="*/ 8 w 42"/>
                <a:gd name="T9" fmla="*/ 22 h 25"/>
                <a:gd name="T10" fmla="*/ 20 w 42"/>
                <a:gd name="T11" fmla="*/ 18 h 25"/>
                <a:gd name="T12" fmla="*/ 32 w 42"/>
                <a:gd name="T13" fmla="*/ 14 h 25"/>
                <a:gd name="T14" fmla="*/ 42 w 42"/>
                <a:gd name="T15" fmla="*/ 12 h 25"/>
                <a:gd name="T16" fmla="*/ 32 w 42"/>
                <a:gd name="T17" fmla="*/ 11 h 25"/>
                <a:gd name="T18" fmla="*/ 20 w 42"/>
                <a:gd name="T19" fmla="*/ 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0" y="7"/>
                  </a:moveTo>
                  <a:lnTo>
                    <a:pt x="9" y="4"/>
                  </a:lnTo>
                  <a:lnTo>
                    <a:pt x="0" y="0"/>
                  </a:lnTo>
                  <a:lnTo>
                    <a:pt x="0" y="25"/>
                  </a:lnTo>
                  <a:lnTo>
                    <a:pt x="8" y="22"/>
                  </a:lnTo>
                  <a:lnTo>
                    <a:pt x="20" y="18"/>
                  </a:lnTo>
                  <a:lnTo>
                    <a:pt x="32" y="14"/>
                  </a:lnTo>
                  <a:lnTo>
                    <a:pt x="42" y="12"/>
                  </a:lnTo>
                  <a:lnTo>
                    <a:pt x="32" y="11"/>
                  </a:lnTo>
                  <a:lnTo>
                    <a:pt x="2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2" name="Freeform 32"/>
            <p:cNvSpPr>
              <a:spLocks/>
            </p:cNvSpPr>
            <p:nvPr/>
          </p:nvSpPr>
          <p:spPr bwMode="auto">
            <a:xfrm>
              <a:off x="1943" y="2602"/>
              <a:ext cx="42" cy="25"/>
            </a:xfrm>
            <a:custGeom>
              <a:avLst/>
              <a:gdLst>
                <a:gd name="T0" fmla="*/ 22 w 42"/>
                <a:gd name="T1" fmla="*/ 18 h 25"/>
                <a:gd name="T2" fmla="*/ 33 w 42"/>
                <a:gd name="T3" fmla="*/ 21 h 25"/>
                <a:gd name="T4" fmla="*/ 42 w 42"/>
                <a:gd name="T5" fmla="*/ 25 h 25"/>
                <a:gd name="T6" fmla="*/ 42 w 42"/>
                <a:gd name="T7" fmla="*/ 0 h 25"/>
                <a:gd name="T8" fmla="*/ 35 w 42"/>
                <a:gd name="T9" fmla="*/ 3 h 25"/>
                <a:gd name="T10" fmla="*/ 22 w 42"/>
                <a:gd name="T11" fmla="*/ 7 h 25"/>
                <a:gd name="T12" fmla="*/ 10 w 42"/>
                <a:gd name="T13" fmla="*/ 11 h 25"/>
                <a:gd name="T14" fmla="*/ 0 w 42"/>
                <a:gd name="T15" fmla="*/ 12 h 25"/>
                <a:gd name="T16" fmla="*/ 10 w 42"/>
                <a:gd name="T17" fmla="*/ 14 h 25"/>
                <a:gd name="T18" fmla="*/ 22 w 42"/>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5"/>
                <a:gd name="T32" fmla="*/ 42 w 42"/>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5">
                  <a:moveTo>
                    <a:pt x="22" y="18"/>
                  </a:moveTo>
                  <a:lnTo>
                    <a:pt x="33" y="21"/>
                  </a:lnTo>
                  <a:lnTo>
                    <a:pt x="42" y="25"/>
                  </a:lnTo>
                  <a:lnTo>
                    <a:pt x="42" y="0"/>
                  </a:lnTo>
                  <a:lnTo>
                    <a:pt x="35" y="3"/>
                  </a:lnTo>
                  <a:lnTo>
                    <a:pt x="22" y="7"/>
                  </a:lnTo>
                  <a:lnTo>
                    <a:pt x="10" y="11"/>
                  </a:lnTo>
                  <a:lnTo>
                    <a:pt x="0" y="12"/>
                  </a:lnTo>
                  <a:lnTo>
                    <a:pt x="10" y="14"/>
                  </a:lnTo>
                  <a:lnTo>
                    <a:pt x="22" y="1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3" name="Rectangle 33"/>
            <p:cNvSpPr>
              <a:spLocks noChangeArrowheads="1"/>
            </p:cNvSpPr>
            <p:nvPr/>
          </p:nvSpPr>
          <p:spPr bwMode="auto">
            <a:xfrm>
              <a:off x="2165" y="2653"/>
              <a:ext cx="26"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C</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4" name="Rectangle 34"/>
            <p:cNvSpPr>
              <a:spLocks noChangeArrowheads="1"/>
            </p:cNvSpPr>
            <p:nvPr/>
          </p:nvSpPr>
          <p:spPr bwMode="auto">
            <a:xfrm>
              <a:off x="221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l</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5" name="Rectangle 35"/>
            <p:cNvSpPr>
              <a:spLocks noChangeArrowheads="1"/>
            </p:cNvSpPr>
            <p:nvPr/>
          </p:nvSpPr>
          <p:spPr bwMode="auto">
            <a:xfrm>
              <a:off x="222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o</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6" name="Rectangle 36"/>
            <p:cNvSpPr>
              <a:spLocks noChangeArrowheads="1"/>
            </p:cNvSpPr>
            <p:nvPr/>
          </p:nvSpPr>
          <p:spPr bwMode="auto">
            <a:xfrm>
              <a:off x="2262"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c</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7" name="Rectangle 37"/>
            <p:cNvSpPr>
              <a:spLocks noChangeArrowheads="1"/>
            </p:cNvSpPr>
            <p:nvPr/>
          </p:nvSpPr>
          <p:spPr bwMode="auto">
            <a:xfrm>
              <a:off x="2293" y="2653"/>
              <a:ext cx="19"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k</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8" name="Rectangle 38"/>
            <p:cNvSpPr>
              <a:spLocks noChangeArrowheads="1"/>
            </p:cNvSpPr>
            <p:nvPr/>
          </p:nvSpPr>
          <p:spPr bwMode="auto">
            <a:xfrm>
              <a:off x="2325"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 </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9" name="Rectangle 39"/>
            <p:cNvSpPr>
              <a:spLocks noChangeArrowheads="1"/>
            </p:cNvSpPr>
            <p:nvPr/>
          </p:nvSpPr>
          <p:spPr bwMode="auto">
            <a:xfrm>
              <a:off x="2343"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p</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0" name="Rectangle 40"/>
            <p:cNvSpPr>
              <a:spLocks noChangeArrowheads="1"/>
            </p:cNvSpPr>
            <p:nvPr/>
          </p:nvSpPr>
          <p:spPr bwMode="auto">
            <a:xfrm>
              <a:off x="2379"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1" name="Rectangle 41"/>
            <p:cNvSpPr>
              <a:spLocks noChangeArrowheads="1"/>
            </p:cNvSpPr>
            <p:nvPr/>
          </p:nvSpPr>
          <p:spPr bwMode="auto">
            <a:xfrm>
              <a:off x="2414" y="2653"/>
              <a:ext cx="12"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r</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2" name="Rectangle 42"/>
            <p:cNvSpPr>
              <a:spLocks noChangeArrowheads="1"/>
            </p:cNvSpPr>
            <p:nvPr/>
          </p:nvSpPr>
          <p:spPr bwMode="auto">
            <a:xfrm>
              <a:off x="2437"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3" name="Rectangle 43"/>
            <p:cNvSpPr>
              <a:spLocks noChangeArrowheads="1"/>
            </p:cNvSpPr>
            <p:nvPr/>
          </p:nvSpPr>
          <p:spPr bwMode="auto">
            <a:xfrm>
              <a:off x="2451"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o</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4" name="Rectangle 44"/>
            <p:cNvSpPr>
              <a:spLocks noChangeArrowheads="1"/>
            </p:cNvSpPr>
            <p:nvPr/>
          </p:nvSpPr>
          <p:spPr bwMode="auto">
            <a:xfrm>
              <a:off x="2487"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5" name="Rectangle 45"/>
            <p:cNvSpPr>
              <a:spLocks noChangeArrowheads="1"/>
            </p:cNvSpPr>
            <p:nvPr/>
          </p:nvSpPr>
          <p:spPr bwMode="auto">
            <a:xfrm>
              <a:off x="2989" y="2653"/>
              <a:ext cx="27"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R</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6" name="Rectangle 46"/>
            <p:cNvSpPr>
              <a:spLocks noChangeArrowheads="1"/>
            </p:cNvSpPr>
            <p:nvPr/>
          </p:nvSpPr>
          <p:spPr bwMode="auto">
            <a:xfrm>
              <a:off x="3036"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7" name="Rectangle 47"/>
            <p:cNvSpPr>
              <a:spLocks noChangeArrowheads="1"/>
            </p:cNvSpPr>
            <p:nvPr/>
          </p:nvSpPr>
          <p:spPr bwMode="auto">
            <a:xfrm>
              <a:off x="3050" y="2653"/>
              <a:ext cx="1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s</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8" name="Rectangle 48"/>
            <p:cNvSpPr>
              <a:spLocks noChangeArrowheads="1"/>
            </p:cNvSpPr>
            <p:nvPr/>
          </p:nvSpPr>
          <p:spPr bwMode="auto">
            <a:xfrm>
              <a:off x="3082" y="2653"/>
              <a:ext cx="8"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49" name="Rectangle 49"/>
            <p:cNvSpPr>
              <a:spLocks noChangeArrowheads="1"/>
            </p:cNvSpPr>
            <p:nvPr/>
          </p:nvSpPr>
          <p:spPr bwMode="auto">
            <a:xfrm>
              <a:off x="309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n</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0" name="Rectangle 50"/>
            <p:cNvSpPr>
              <a:spLocks noChangeArrowheads="1"/>
            </p:cNvSpPr>
            <p:nvPr/>
          </p:nvSpPr>
          <p:spPr bwMode="auto">
            <a:xfrm>
              <a:off x="313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1" name="Rectangle 51"/>
            <p:cNvSpPr>
              <a:spLocks noChangeArrowheads="1"/>
            </p:cNvSpPr>
            <p:nvPr/>
          </p:nvSpPr>
          <p:spPr bwMode="auto">
            <a:xfrm>
              <a:off x="3167" y="2653"/>
              <a:ext cx="1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 </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2" name="Rectangle 52"/>
            <p:cNvSpPr>
              <a:spLocks noChangeArrowheads="1"/>
            </p:cNvSpPr>
            <p:nvPr/>
          </p:nvSpPr>
          <p:spPr bwMode="auto">
            <a:xfrm>
              <a:off x="3185" y="2653"/>
              <a:ext cx="20"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3" name="Rectangle 53"/>
            <p:cNvSpPr>
              <a:spLocks noChangeArrowheads="1"/>
            </p:cNvSpPr>
            <p:nvPr/>
          </p:nvSpPr>
          <p:spPr bwMode="auto">
            <a:xfrm>
              <a:off x="3221"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4" name="Rectangle 54"/>
            <p:cNvSpPr>
              <a:spLocks noChangeArrowheads="1"/>
            </p:cNvSpPr>
            <p:nvPr/>
          </p:nvSpPr>
          <p:spPr bwMode="auto">
            <a:xfrm>
              <a:off x="3256"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5" name="Rectangle 55"/>
            <p:cNvSpPr>
              <a:spLocks noChangeArrowheads="1"/>
            </p:cNvSpPr>
            <p:nvPr/>
          </p:nvSpPr>
          <p:spPr bwMode="auto">
            <a:xfrm>
              <a:off x="3292" y="2653"/>
              <a:ext cx="21" cy="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6" name="Freeform 56"/>
            <p:cNvSpPr>
              <a:spLocks/>
            </p:cNvSpPr>
            <p:nvPr/>
          </p:nvSpPr>
          <p:spPr bwMode="auto">
            <a:xfrm>
              <a:off x="2760" y="2457"/>
              <a:ext cx="211" cy="202"/>
            </a:xfrm>
            <a:custGeom>
              <a:avLst/>
              <a:gdLst>
                <a:gd name="T0" fmla="*/ 209 w 211"/>
                <a:gd name="T1" fmla="*/ 202 h 202"/>
                <a:gd name="T2" fmla="*/ 211 w 211"/>
                <a:gd name="T3" fmla="*/ 199 h 202"/>
                <a:gd name="T4" fmla="*/ 2 w 211"/>
                <a:gd name="T5" fmla="*/ 0 h 202"/>
                <a:gd name="T6" fmla="*/ 0 w 211"/>
                <a:gd name="T7" fmla="*/ 3 h 202"/>
                <a:gd name="T8" fmla="*/ 209 w 211"/>
                <a:gd name="T9" fmla="*/ 202 h 202"/>
                <a:gd name="T10" fmla="*/ 0 60000 65536"/>
                <a:gd name="T11" fmla="*/ 0 60000 65536"/>
                <a:gd name="T12" fmla="*/ 0 60000 65536"/>
                <a:gd name="T13" fmla="*/ 0 60000 65536"/>
                <a:gd name="T14" fmla="*/ 0 60000 65536"/>
                <a:gd name="T15" fmla="*/ 0 w 211"/>
                <a:gd name="T16" fmla="*/ 0 h 202"/>
                <a:gd name="T17" fmla="*/ 211 w 211"/>
                <a:gd name="T18" fmla="*/ 202 h 202"/>
              </a:gdLst>
              <a:ahLst/>
              <a:cxnLst>
                <a:cxn ang="T10">
                  <a:pos x="T0" y="T1"/>
                </a:cxn>
                <a:cxn ang="T11">
                  <a:pos x="T2" y="T3"/>
                </a:cxn>
                <a:cxn ang="T12">
                  <a:pos x="T4" y="T5"/>
                </a:cxn>
                <a:cxn ang="T13">
                  <a:pos x="T6" y="T7"/>
                </a:cxn>
                <a:cxn ang="T14">
                  <a:pos x="T8" y="T9"/>
                </a:cxn>
              </a:cxnLst>
              <a:rect l="T15" t="T16" r="T17" b="T18"/>
              <a:pathLst>
                <a:path w="211" h="202">
                  <a:moveTo>
                    <a:pt x="209" y="202"/>
                  </a:moveTo>
                  <a:lnTo>
                    <a:pt x="211" y="199"/>
                  </a:lnTo>
                  <a:lnTo>
                    <a:pt x="2" y="0"/>
                  </a:lnTo>
                  <a:lnTo>
                    <a:pt x="0" y="3"/>
                  </a:lnTo>
                  <a:lnTo>
                    <a:pt x="209" y="2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7" name="Freeform 57"/>
            <p:cNvSpPr>
              <a:spLocks/>
            </p:cNvSpPr>
            <p:nvPr/>
          </p:nvSpPr>
          <p:spPr bwMode="auto">
            <a:xfrm>
              <a:off x="2736" y="2433"/>
              <a:ext cx="40" cy="40"/>
            </a:xfrm>
            <a:custGeom>
              <a:avLst/>
              <a:gdLst>
                <a:gd name="T0" fmla="*/ 13 w 40"/>
                <a:gd name="T1" fmla="*/ 20 h 40"/>
                <a:gd name="T2" fmla="*/ 18 w 40"/>
                <a:gd name="T3" fmla="*/ 30 h 40"/>
                <a:gd name="T4" fmla="*/ 22 w 40"/>
                <a:gd name="T5" fmla="*/ 40 h 40"/>
                <a:gd name="T6" fmla="*/ 40 w 40"/>
                <a:gd name="T7" fmla="*/ 21 h 40"/>
                <a:gd name="T8" fmla="*/ 32 w 40"/>
                <a:gd name="T9" fmla="*/ 18 h 40"/>
                <a:gd name="T10" fmla="*/ 20 w 40"/>
                <a:gd name="T11" fmla="*/ 13 h 40"/>
                <a:gd name="T12" fmla="*/ 9 w 40"/>
                <a:gd name="T13" fmla="*/ 7 h 40"/>
                <a:gd name="T14" fmla="*/ 0 w 40"/>
                <a:gd name="T15" fmla="*/ 0 h 40"/>
                <a:gd name="T16" fmla="*/ 6 w 40"/>
                <a:gd name="T17" fmla="*/ 9 h 40"/>
                <a:gd name="T18" fmla="*/ 13 w 40"/>
                <a:gd name="T19" fmla="*/ 20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40"/>
                <a:gd name="T32" fmla="*/ 40 w 40"/>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40">
                  <a:moveTo>
                    <a:pt x="13" y="20"/>
                  </a:moveTo>
                  <a:lnTo>
                    <a:pt x="18" y="30"/>
                  </a:lnTo>
                  <a:lnTo>
                    <a:pt x="22" y="40"/>
                  </a:lnTo>
                  <a:lnTo>
                    <a:pt x="40" y="21"/>
                  </a:lnTo>
                  <a:lnTo>
                    <a:pt x="32" y="18"/>
                  </a:lnTo>
                  <a:lnTo>
                    <a:pt x="20" y="13"/>
                  </a:lnTo>
                  <a:lnTo>
                    <a:pt x="9" y="7"/>
                  </a:lnTo>
                  <a:lnTo>
                    <a:pt x="0" y="0"/>
                  </a:lnTo>
                  <a:lnTo>
                    <a:pt x="6" y="9"/>
                  </a:lnTo>
                  <a:lnTo>
                    <a:pt x="13"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58" name="Rectangle 58"/>
            <p:cNvSpPr>
              <a:spLocks noChangeArrowheads="1"/>
            </p:cNvSpPr>
            <p:nvPr/>
          </p:nvSpPr>
          <p:spPr bwMode="auto">
            <a:xfrm>
              <a:off x="3556" y="2146"/>
              <a:ext cx="23"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F</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59" name="Rectangle 59"/>
            <p:cNvSpPr>
              <a:spLocks noChangeArrowheads="1"/>
            </p:cNvSpPr>
            <p:nvPr/>
          </p:nvSpPr>
          <p:spPr bwMode="auto">
            <a:xfrm>
              <a:off x="3592"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a</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0" name="Rectangle 60"/>
            <p:cNvSpPr>
              <a:spLocks noChangeArrowheads="1"/>
            </p:cNvSpPr>
            <p:nvPr/>
          </p:nvSpPr>
          <p:spPr bwMode="auto">
            <a:xfrm>
              <a:off x="3628" y="2146"/>
              <a:ext cx="9"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l</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1" name="Rectangle 61"/>
            <p:cNvSpPr>
              <a:spLocks noChangeArrowheads="1"/>
            </p:cNvSpPr>
            <p:nvPr/>
          </p:nvSpPr>
          <p:spPr bwMode="auto">
            <a:xfrm>
              <a:off x="3642"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l</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2" name="Rectangle 62"/>
            <p:cNvSpPr>
              <a:spLocks noChangeArrowheads="1"/>
            </p:cNvSpPr>
            <p:nvPr/>
          </p:nvSpPr>
          <p:spPr bwMode="auto">
            <a:xfrm>
              <a:off x="3656" y="2146"/>
              <a:ext cx="8"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i</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3" name="Rectangle 63"/>
            <p:cNvSpPr>
              <a:spLocks noChangeArrowheads="1"/>
            </p:cNvSpPr>
            <p:nvPr/>
          </p:nvSpPr>
          <p:spPr bwMode="auto">
            <a:xfrm>
              <a:off x="3670"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n</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4" name="Rectangle 64"/>
            <p:cNvSpPr>
              <a:spLocks noChangeArrowheads="1"/>
            </p:cNvSpPr>
            <p:nvPr/>
          </p:nvSpPr>
          <p:spPr bwMode="auto">
            <a:xfrm>
              <a:off x="370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5" name="Rectangle 65"/>
            <p:cNvSpPr>
              <a:spLocks noChangeArrowheads="1"/>
            </p:cNvSpPr>
            <p:nvPr/>
          </p:nvSpPr>
          <p:spPr bwMode="auto">
            <a:xfrm>
              <a:off x="3742" y="2146"/>
              <a:ext cx="10"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 </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6" name="Rectangle 66"/>
            <p:cNvSpPr>
              <a:spLocks noChangeArrowheads="1"/>
            </p:cNvSpPr>
            <p:nvPr/>
          </p:nvSpPr>
          <p:spPr bwMode="auto">
            <a:xfrm>
              <a:off x="3759"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7" name="Rectangle 67"/>
            <p:cNvSpPr>
              <a:spLocks noChangeArrowheads="1"/>
            </p:cNvSpPr>
            <p:nvPr/>
          </p:nvSpPr>
          <p:spPr bwMode="auto">
            <a:xfrm>
              <a:off x="3795"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8" name="Rectangle 68"/>
            <p:cNvSpPr>
              <a:spLocks noChangeArrowheads="1"/>
            </p:cNvSpPr>
            <p:nvPr/>
          </p:nvSpPr>
          <p:spPr bwMode="auto">
            <a:xfrm>
              <a:off x="3831"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g</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69" name="Rectangle 69"/>
            <p:cNvSpPr>
              <a:spLocks noChangeArrowheads="1"/>
            </p:cNvSpPr>
            <p:nvPr/>
          </p:nvSpPr>
          <p:spPr bwMode="auto">
            <a:xfrm>
              <a:off x="3866" y="2146"/>
              <a:ext cx="21" cy="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800" b="0" i="0" u="none" strike="noStrike" kern="0" cap="none" spc="0" normalizeH="0" baseline="0" noProof="0">
                  <a:ln>
                    <a:noFill/>
                  </a:ln>
                  <a:solidFill>
                    <a:srgbClr val="000000"/>
                  </a:solidFill>
                  <a:effectLst/>
                  <a:uLnTx/>
                  <a:uFillTx/>
                  <a:latin typeface="Arial" charset="0"/>
                </a:rPr>
                <a:t>e</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70" name="Freeform 70"/>
            <p:cNvSpPr>
              <a:spLocks/>
            </p:cNvSpPr>
            <p:nvPr/>
          </p:nvSpPr>
          <p:spPr bwMode="auto">
            <a:xfrm>
              <a:off x="3333" y="2204"/>
              <a:ext cx="203" cy="212"/>
            </a:xfrm>
            <a:custGeom>
              <a:avLst/>
              <a:gdLst>
                <a:gd name="T0" fmla="*/ 203 w 203"/>
                <a:gd name="T1" fmla="*/ 3 h 212"/>
                <a:gd name="T2" fmla="*/ 200 w 203"/>
                <a:gd name="T3" fmla="*/ 0 h 212"/>
                <a:gd name="T4" fmla="*/ 0 w 203"/>
                <a:gd name="T5" fmla="*/ 209 h 212"/>
                <a:gd name="T6" fmla="*/ 3 w 203"/>
                <a:gd name="T7" fmla="*/ 212 h 212"/>
                <a:gd name="T8" fmla="*/ 203 w 203"/>
                <a:gd name="T9" fmla="*/ 3 h 212"/>
                <a:gd name="T10" fmla="*/ 0 60000 65536"/>
                <a:gd name="T11" fmla="*/ 0 60000 65536"/>
                <a:gd name="T12" fmla="*/ 0 60000 65536"/>
                <a:gd name="T13" fmla="*/ 0 60000 65536"/>
                <a:gd name="T14" fmla="*/ 0 60000 65536"/>
                <a:gd name="T15" fmla="*/ 0 w 203"/>
                <a:gd name="T16" fmla="*/ 0 h 212"/>
                <a:gd name="T17" fmla="*/ 203 w 203"/>
                <a:gd name="T18" fmla="*/ 212 h 212"/>
              </a:gdLst>
              <a:ahLst/>
              <a:cxnLst>
                <a:cxn ang="T10">
                  <a:pos x="T0" y="T1"/>
                </a:cxn>
                <a:cxn ang="T11">
                  <a:pos x="T2" y="T3"/>
                </a:cxn>
                <a:cxn ang="T12">
                  <a:pos x="T4" y="T5"/>
                </a:cxn>
                <a:cxn ang="T13">
                  <a:pos x="T6" y="T7"/>
                </a:cxn>
                <a:cxn ang="T14">
                  <a:pos x="T8" y="T9"/>
                </a:cxn>
              </a:cxnLst>
              <a:rect l="T15" t="T16" r="T17" b="T18"/>
              <a:pathLst>
                <a:path w="203" h="212">
                  <a:moveTo>
                    <a:pt x="203" y="3"/>
                  </a:moveTo>
                  <a:lnTo>
                    <a:pt x="200" y="0"/>
                  </a:lnTo>
                  <a:lnTo>
                    <a:pt x="0" y="209"/>
                  </a:lnTo>
                  <a:lnTo>
                    <a:pt x="3" y="212"/>
                  </a:lnTo>
                  <a:lnTo>
                    <a:pt x="20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71" name="Freeform 71"/>
            <p:cNvSpPr>
              <a:spLocks/>
            </p:cNvSpPr>
            <p:nvPr/>
          </p:nvSpPr>
          <p:spPr bwMode="auto">
            <a:xfrm>
              <a:off x="3312" y="2399"/>
              <a:ext cx="38" cy="41"/>
            </a:xfrm>
            <a:custGeom>
              <a:avLst/>
              <a:gdLst>
                <a:gd name="T0" fmla="*/ 18 w 38"/>
                <a:gd name="T1" fmla="*/ 27 h 41"/>
                <a:gd name="T2" fmla="*/ 28 w 38"/>
                <a:gd name="T3" fmla="*/ 22 h 41"/>
                <a:gd name="T4" fmla="*/ 38 w 38"/>
                <a:gd name="T5" fmla="*/ 17 h 41"/>
                <a:gd name="T6" fmla="*/ 19 w 38"/>
                <a:gd name="T7" fmla="*/ 0 h 41"/>
                <a:gd name="T8" fmla="*/ 16 w 38"/>
                <a:gd name="T9" fmla="*/ 8 h 41"/>
                <a:gd name="T10" fmla="*/ 11 w 38"/>
                <a:gd name="T11" fmla="*/ 20 h 41"/>
                <a:gd name="T12" fmla="*/ 5 w 38"/>
                <a:gd name="T13" fmla="*/ 31 h 41"/>
                <a:gd name="T14" fmla="*/ 0 w 38"/>
                <a:gd name="T15" fmla="*/ 41 h 41"/>
                <a:gd name="T16" fmla="*/ 7 w 38"/>
                <a:gd name="T17" fmla="*/ 34 h 41"/>
                <a:gd name="T18" fmla="*/ 18 w 38"/>
                <a:gd name="T19" fmla="*/ 27 h 4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8"/>
                <a:gd name="T31" fmla="*/ 0 h 41"/>
                <a:gd name="T32" fmla="*/ 38 w 38"/>
                <a:gd name="T33" fmla="*/ 41 h 4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8" h="41">
                  <a:moveTo>
                    <a:pt x="18" y="27"/>
                  </a:moveTo>
                  <a:lnTo>
                    <a:pt x="28" y="22"/>
                  </a:lnTo>
                  <a:lnTo>
                    <a:pt x="38" y="17"/>
                  </a:lnTo>
                  <a:lnTo>
                    <a:pt x="19" y="0"/>
                  </a:lnTo>
                  <a:lnTo>
                    <a:pt x="16" y="8"/>
                  </a:lnTo>
                  <a:lnTo>
                    <a:pt x="11" y="20"/>
                  </a:lnTo>
                  <a:lnTo>
                    <a:pt x="5" y="31"/>
                  </a:lnTo>
                  <a:lnTo>
                    <a:pt x="0" y="41"/>
                  </a:lnTo>
                  <a:lnTo>
                    <a:pt x="7" y="34"/>
                  </a:lnTo>
                  <a:lnTo>
                    <a:pt x="18" y="2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grpSp>
      <p:sp>
        <p:nvSpPr>
          <p:cNvPr id="72" name="Text Box 72"/>
          <p:cNvSpPr txBox="1">
            <a:spLocks noChangeArrowheads="1"/>
          </p:cNvSpPr>
          <p:nvPr/>
        </p:nvSpPr>
        <p:spPr bwMode="auto">
          <a:xfrm>
            <a:off x="3139221" y="4431655"/>
            <a:ext cx="59769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lvl="0" algn="ctr" eaLnBrk="0" fontAlgn="base" hangingPunct="0">
              <a:spcBef>
                <a:spcPct val="50000"/>
              </a:spcBef>
              <a:spcAft>
                <a:spcPct val="0"/>
              </a:spcAft>
              <a:buClrTx/>
              <a:buNone/>
            </a:pPr>
            <a:r>
              <a:rPr lang="en-GB" altLang="en-US" sz="1800" kern="0" dirty="0"/>
              <a:t>Clock Pulse Square Wave</a:t>
            </a:r>
            <a:endParaRPr kumimoji="0" lang="en-US" altLang="en-US" sz="1800" i="0" u="none" strike="noStrike" kern="0" cap="none" spc="0" normalizeH="0" baseline="0" noProof="0" dirty="0">
              <a:ln>
                <a:noFill/>
              </a:ln>
              <a:effectLst/>
              <a:uLnTx/>
              <a:uFillTx/>
              <a:latin typeface="Arial" charset="0"/>
            </a:endParaRPr>
          </a:p>
        </p:txBody>
      </p:sp>
    </p:spTree>
    <p:extLst>
      <p:ext uri="{BB962C8B-B14F-4D97-AF65-F5344CB8AC3E}">
        <p14:creationId xmlns:p14="http://schemas.microsoft.com/office/powerpoint/2010/main" val="28613105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(6)</a:t>
            </a:r>
          </a:p>
        </p:txBody>
      </p:sp>
      <p:sp>
        <p:nvSpPr>
          <p:cNvPr id="3" name="Content Placeholder 2"/>
          <p:cNvSpPr>
            <a:spLocks noGrp="1"/>
          </p:cNvSpPr>
          <p:nvPr>
            <p:ph idx="1"/>
          </p:nvPr>
        </p:nvSpPr>
        <p:spPr/>
        <p:txBody>
          <a:bodyPr/>
          <a:lstStyle/>
          <a:p>
            <a:r>
              <a:rPr lang="en-US" dirty="0"/>
              <a:t>If a CPU is described as having a 'clock speed of 2.66 </a:t>
            </a:r>
            <a:r>
              <a:rPr lang="en-US" dirty="0" err="1"/>
              <a:t>GigaHertz</a:t>
            </a:r>
            <a:r>
              <a:rPr lang="en-US" dirty="0"/>
              <a:t>' then one can assume that a square wave can be detected, from the quartz crystal on the chip, 2,660,000,000 times in a second, when electricity is passed through the crystal. (Around two billion, six hundred and sixty million times in a second.)</a:t>
            </a:r>
          </a:p>
          <a:p>
            <a:r>
              <a:rPr lang="en-US" dirty="0"/>
              <a:t>The internal logic gates can be opened and closed, by the wave signal, up to 2.66 billion times per second. </a:t>
            </a:r>
          </a:p>
        </p:txBody>
      </p:sp>
      <p:sp>
        <p:nvSpPr>
          <p:cNvPr id="4" name="Slide Number Placeholder 3"/>
          <p:cNvSpPr>
            <a:spLocks noGrp="1"/>
          </p:cNvSpPr>
          <p:nvPr>
            <p:ph type="sldNum" sz="quarter" idx="12"/>
          </p:nvPr>
        </p:nvSpPr>
        <p:spPr/>
        <p:txBody>
          <a:bodyPr/>
          <a:lstStyle/>
          <a:p>
            <a:fld id="{1101D7E7-C74A-4A5D-A756-C8CA1900BA37}" type="slidenum">
              <a:rPr lang="en-IE" smtClean="0"/>
              <a:t>22</a:t>
            </a:fld>
            <a:endParaRPr lang="en-IE" dirty="0"/>
          </a:p>
        </p:txBody>
      </p:sp>
    </p:spTree>
    <p:extLst>
      <p:ext uri="{BB962C8B-B14F-4D97-AF65-F5344CB8AC3E}">
        <p14:creationId xmlns:p14="http://schemas.microsoft.com/office/powerpoint/2010/main" val="3840696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CPU Clock (7)</a:t>
            </a:r>
          </a:p>
        </p:txBody>
      </p:sp>
      <p:sp>
        <p:nvSpPr>
          <p:cNvPr id="3" name="Content Placeholder 2"/>
          <p:cNvSpPr>
            <a:spLocks noGrp="1"/>
          </p:cNvSpPr>
          <p:nvPr>
            <p:ph idx="1"/>
          </p:nvPr>
        </p:nvSpPr>
        <p:spPr/>
        <p:txBody>
          <a:bodyPr>
            <a:normAutofit lnSpcReduction="10000"/>
          </a:bodyPr>
          <a:lstStyle/>
          <a:p>
            <a:r>
              <a:rPr lang="en-US" dirty="0"/>
              <a:t>So, instructions and data are passed through the integrated (transistor logic) circuits at a rate of 2,660 million times per second. </a:t>
            </a:r>
          </a:p>
          <a:p>
            <a:r>
              <a:rPr lang="en-US" dirty="0"/>
              <a:t>This was actually achieved, in Pentium 4 processors and similar, by having several clocks. A primary clock might run at, say, a reliable 50 </a:t>
            </a:r>
            <a:r>
              <a:rPr lang="en-US" dirty="0" err="1"/>
              <a:t>MegaHertz</a:t>
            </a:r>
            <a:r>
              <a:rPr lang="en-US" dirty="0"/>
              <a:t>, but then one or two 'internal clocks' allow the 50 MHz to be multiplied by a factor of their own clock speed to bring the processor speed to a claimed 2.6 </a:t>
            </a:r>
            <a:r>
              <a:rPr lang="en-US" dirty="0" err="1"/>
              <a:t>GigaHertz</a:t>
            </a:r>
            <a:r>
              <a:rPr lang="en-US" dirty="0"/>
              <a:t>, for example.</a:t>
            </a:r>
          </a:p>
        </p:txBody>
      </p:sp>
      <p:sp>
        <p:nvSpPr>
          <p:cNvPr id="4" name="Slide Number Placeholder 3"/>
          <p:cNvSpPr>
            <a:spLocks noGrp="1"/>
          </p:cNvSpPr>
          <p:nvPr>
            <p:ph type="sldNum" sz="quarter" idx="12"/>
          </p:nvPr>
        </p:nvSpPr>
        <p:spPr/>
        <p:txBody>
          <a:bodyPr/>
          <a:lstStyle/>
          <a:p>
            <a:fld id="{1101D7E7-C74A-4A5D-A756-C8CA1900BA37}" type="slidenum">
              <a:rPr lang="en-IE" smtClean="0"/>
              <a:t>23</a:t>
            </a:fld>
            <a:endParaRPr lang="en-IE" dirty="0"/>
          </a:p>
        </p:txBody>
      </p:sp>
    </p:spTree>
    <p:extLst>
      <p:ext uri="{BB962C8B-B14F-4D97-AF65-F5344CB8AC3E}">
        <p14:creationId xmlns:p14="http://schemas.microsoft.com/office/powerpoint/2010/main" val="4181387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the Difference Between </a:t>
            </a:r>
            <a:br>
              <a:rPr lang="en-US" sz="3600" dirty="0"/>
            </a:br>
            <a:r>
              <a:rPr lang="en-US" sz="3600" dirty="0"/>
              <a:t>a Latch and a Flip-Flop?</a:t>
            </a:r>
            <a:endParaRPr lang="en-IE" sz="3600" dirty="0"/>
          </a:p>
        </p:txBody>
      </p:sp>
      <p:sp>
        <p:nvSpPr>
          <p:cNvPr id="3" name="Content Placeholder 2"/>
          <p:cNvSpPr>
            <a:spLocks noGrp="1"/>
          </p:cNvSpPr>
          <p:nvPr>
            <p:ph idx="1"/>
          </p:nvPr>
        </p:nvSpPr>
        <p:spPr/>
        <p:txBody>
          <a:bodyPr>
            <a:normAutofit lnSpcReduction="10000"/>
          </a:bodyPr>
          <a:lstStyle/>
          <a:p>
            <a:r>
              <a:rPr lang="en-US" dirty="0"/>
              <a:t>The main difference between a latch and flip-flop: latches are level-sensitive while flip-flops are edge-sensitive. Both might require the use of a clock signal and are used in sequential logic. (The clock on the latch is for </a:t>
            </a:r>
            <a:r>
              <a:rPr lang="en-US" dirty="0" err="1"/>
              <a:t>synchronisation</a:t>
            </a:r>
            <a:r>
              <a:rPr lang="en-US" dirty="0"/>
              <a:t> whereas the clock on the flip-flop may trigger a change in output.)</a:t>
            </a:r>
          </a:p>
          <a:p>
            <a:r>
              <a:rPr lang="en-US" dirty="0"/>
              <a:t>The differences are on the next page but, just so you know, they can be designed to mimic each other – certainly the D-types (D-type latch, similar to the D-type flip-flop.)</a:t>
            </a:r>
          </a:p>
        </p:txBody>
      </p:sp>
      <p:sp>
        <p:nvSpPr>
          <p:cNvPr id="4" name="Slide Number Placeholder 3"/>
          <p:cNvSpPr>
            <a:spLocks noGrp="1"/>
          </p:cNvSpPr>
          <p:nvPr>
            <p:ph type="sldNum" sz="quarter" idx="12"/>
          </p:nvPr>
        </p:nvSpPr>
        <p:spPr/>
        <p:txBody>
          <a:bodyPr/>
          <a:lstStyle/>
          <a:p>
            <a:fld id="{1101D7E7-C74A-4A5D-A756-C8CA1900BA37}" type="slidenum">
              <a:rPr lang="en-IE" smtClean="0"/>
              <a:t>24</a:t>
            </a:fld>
            <a:endParaRPr lang="en-IE" dirty="0"/>
          </a:p>
        </p:txBody>
      </p:sp>
    </p:spTree>
    <p:extLst>
      <p:ext uri="{BB962C8B-B14F-4D97-AF65-F5344CB8AC3E}">
        <p14:creationId xmlns:p14="http://schemas.microsoft.com/office/powerpoint/2010/main" val="608930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the Difference Between </a:t>
            </a:r>
            <a:br>
              <a:rPr lang="en-US" sz="3600" dirty="0"/>
            </a:br>
            <a:r>
              <a:rPr lang="en-US" sz="3600" dirty="0"/>
              <a:t>a Latch and a Flip-Flop? (2)</a:t>
            </a:r>
            <a:endParaRPr lang="en-IE" sz="3600" dirty="0"/>
          </a:p>
        </p:txBody>
      </p:sp>
      <p:sp>
        <p:nvSpPr>
          <p:cNvPr id="3" name="Content Placeholder 2"/>
          <p:cNvSpPr>
            <a:spLocks noGrp="1"/>
          </p:cNvSpPr>
          <p:nvPr>
            <p:ph idx="1"/>
          </p:nvPr>
        </p:nvSpPr>
        <p:spPr/>
        <p:txBody>
          <a:bodyPr>
            <a:normAutofit fontScale="85000" lnSpcReduction="10000"/>
          </a:bodyPr>
          <a:lstStyle/>
          <a:p>
            <a:r>
              <a:rPr lang="en-US" sz="2800" dirty="0"/>
              <a:t>On the next slide, imagine a 1 or 0 input on the ‘D’ of each circuit.</a:t>
            </a:r>
          </a:p>
          <a:p>
            <a:pPr marL="914400" lvl="2" indent="0">
              <a:buNone/>
            </a:pPr>
            <a:r>
              <a:rPr lang="en-US" sz="2800" dirty="0"/>
              <a:t>The D can be seen as a ‘Data Input’.</a:t>
            </a:r>
          </a:p>
          <a:p>
            <a:pPr marL="0" indent="0">
              <a:buNone/>
            </a:pPr>
            <a:endParaRPr lang="en-US" sz="1500" dirty="0"/>
          </a:p>
          <a:p>
            <a:r>
              <a:rPr lang="en-US" sz="2800" dirty="0"/>
              <a:t>The Q is either a 1 or 0, depending on the ‘D’, the clock, ‘C’, and the gates in the flip flop or latch.</a:t>
            </a:r>
          </a:p>
          <a:p>
            <a:endParaRPr lang="en-US" dirty="0"/>
          </a:p>
          <a:p>
            <a:pPr marL="0" indent="0">
              <a:lnSpc>
                <a:spcPct val="120000"/>
              </a:lnSpc>
              <a:spcBef>
                <a:spcPts val="0"/>
              </a:spcBef>
              <a:buNone/>
            </a:pPr>
            <a:r>
              <a:rPr lang="en-US" dirty="0"/>
              <a:t>The latch and flip flop happen to be triggered by the clock, and happen to have the same ‘Q’ for three clock pulses, but the flip flop’s ‘Q’ is changed by the clock cycles, while the latch changes twice, quickly – so you can imagine new data coming in on D to cause those two short squares after the first change…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25</a:t>
            </a:fld>
            <a:endParaRPr lang="en-IE" dirty="0"/>
          </a:p>
        </p:txBody>
      </p:sp>
    </p:spTree>
    <p:extLst>
      <p:ext uri="{BB962C8B-B14F-4D97-AF65-F5344CB8AC3E}">
        <p14:creationId xmlns:p14="http://schemas.microsoft.com/office/powerpoint/2010/main" val="3663954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the Difference Between </a:t>
            </a:r>
            <a:br>
              <a:rPr lang="en-US" sz="3600" dirty="0"/>
            </a:br>
            <a:r>
              <a:rPr lang="en-US" sz="3600" dirty="0"/>
              <a:t>a Latch and a Flip-Flop? (3)</a:t>
            </a:r>
            <a:endParaRPr lang="en-IE" sz="3600" dirty="0"/>
          </a:p>
        </p:txBody>
      </p:sp>
      <p:sp>
        <p:nvSpPr>
          <p:cNvPr id="4" name="Slide Number Placeholder 3"/>
          <p:cNvSpPr>
            <a:spLocks noGrp="1"/>
          </p:cNvSpPr>
          <p:nvPr>
            <p:ph type="sldNum" sz="quarter" idx="12"/>
          </p:nvPr>
        </p:nvSpPr>
        <p:spPr/>
        <p:txBody>
          <a:bodyPr/>
          <a:lstStyle/>
          <a:p>
            <a:fld id="{1101D7E7-C74A-4A5D-A756-C8CA1900BA37}" type="slidenum">
              <a:rPr lang="en-IE" smtClean="0"/>
              <a:t>26</a:t>
            </a:fld>
            <a:endParaRPr lang="en-IE" dirty="0"/>
          </a:p>
        </p:txBody>
      </p:sp>
      <p:sp>
        <p:nvSpPr>
          <p:cNvPr id="5" name="Rectangle 2"/>
          <p:cNvSpPr>
            <a:spLocks noChangeArrowheads="1"/>
          </p:cNvSpPr>
          <p:nvPr/>
        </p:nvSpPr>
        <p:spPr bwMode="auto">
          <a:xfrm>
            <a:off x="4973638" y="5290283"/>
            <a:ext cx="428148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lvl1pPr algn="r" defTabSz="901700" eaLnBrk="0" hangingPunct="0">
              <a:lnSpc>
                <a:spcPts val="1675"/>
              </a:lnSpc>
              <a:defRPr>
                <a:solidFill>
                  <a:srgbClr val="000000"/>
                </a:solidFill>
                <a:latin typeface="Arial" charset="0"/>
              </a:defRPr>
            </a:lvl1pPr>
            <a:lvl2pPr marL="742950" indent="-285750" algn="r" defTabSz="901700" eaLnBrk="0" hangingPunct="0">
              <a:lnSpc>
                <a:spcPts val="1675"/>
              </a:lnSpc>
              <a:defRPr>
                <a:solidFill>
                  <a:srgbClr val="000000"/>
                </a:solidFill>
                <a:latin typeface="Arial" charset="0"/>
              </a:defRPr>
            </a:lvl2pPr>
            <a:lvl3pPr marL="1143000" indent="-228600" algn="r" defTabSz="901700" eaLnBrk="0" hangingPunct="0">
              <a:lnSpc>
                <a:spcPts val="1675"/>
              </a:lnSpc>
              <a:defRPr>
                <a:solidFill>
                  <a:srgbClr val="000000"/>
                </a:solidFill>
                <a:latin typeface="Arial" charset="0"/>
              </a:defRPr>
            </a:lvl3pPr>
            <a:lvl4pPr marL="1600200" indent="-228600" algn="r" defTabSz="901700" eaLnBrk="0" hangingPunct="0">
              <a:lnSpc>
                <a:spcPts val="1675"/>
              </a:lnSpc>
              <a:defRPr>
                <a:solidFill>
                  <a:srgbClr val="000000"/>
                </a:solidFill>
                <a:latin typeface="Arial" charset="0"/>
              </a:defRPr>
            </a:lvl4pPr>
            <a:lvl5pPr marL="2057400" indent="-228600" algn="r" defTabSz="901700" eaLnBrk="0" hangingPunct="0">
              <a:lnSpc>
                <a:spcPts val="1675"/>
              </a:lnSpc>
              <a:defRPr>
                <a:solidFill>
                  <a:srgbClr val="000000"/>
                </a:solidFill>
                <a:latin typeface="Arial" charset="0"/>
              </a:defRPr>
            </a:lvl5pPr>
            <a:lvl6pPr marL="2514600" indent="-228600" algn="r" defTabSz="901700" eaLnBrk="0" fontAlgn="base" hangingPunct="0">
              <a:lnSpc>
                <a:spcPts val="1675"/>
              </a:lnSpc>
              <a:spcBef>
                <a:spcPct val="0"/>
              </a:spcBef>
              <a:spcAft>
                <a:spcPct val="0"/>
              </a:spcAft>
              <a:defRPr>
                <a:solidFill>
                  <a:srgbClr val="000000"/>
                </a:solidFill>
                <a:latin typeface="Arial" charset="0"/>
              </a:defRPr>
            </a:lvl6pPr>
            <a:lvl7pPr marL="2971800" indent="-228600" algn="r" defTabSz="901700" eaLnBrk="0" fontAlgn="base" hangingPunct="0">
              <a:lnSpc>
                <a:spcPts val="1675"/>
              </a:lnSpc>
              <a:spcBef>
                <a:spcPct val="0"/>
              </a:spcBef>
              <a:spcAft>
                <a:spcPct val="0"/>
              </a:spcAft>
              <a:defRPr>
                <a:solidFill>
                  <a:srgbClr val="000000"/>
                </a:solidFill>
                <a:latin typeface="Arial" charset="0"/>
              </a:defRPr>
            </a:lvl7pPr>
            <a:lvl8pPr marL="3429000" indent="-228600" algn="r" defTabSz="901700" eaLnBrk="0" fontAlgn="base" hangingPunct="0">
              <a:lnSpc>
                <a:spcPts val="1675"/>
              </a:lnSpc>
              <a:spcBef>
                <a:spcPct val="0"/>
              </a:spcBef>
              <a:spcAft>
                <a:spcPct val="0"/>
              </a:spcAft>
              <a:defRPr>
                <a:solidFill>
                  <a:srgbClr val="000000"/>
                </a:solidFill>
                <a:latin typeface="Arial" charset="0"/>
              </a:defRPr>
            </a:lvl8pPr>
            <a:lvl9pPr marL="3886200" indent="-228600" algn="r" defTabSz="901700" eaLnBrk="0" fontAlgn="base" hangingPunct="0">
              <a:lnSpc>
                <a:spcPts val="1675"/>
              </a:lnSpc>
              <a:spcBef>
                <a:spcPct val="0"/>
              </a:spcBef>
              <a:spcAft>
                <a:spcPct val="0"/>
              </a:spcAft>
              <a:defRPr>
                <a:solidFill>
                  <a:srgbClr val="000000"/>
                </a:solidFill>
                <a:latin typeface="Arial" charset="0"/>
              </a:defRPr>
            </a:lvl9pPr>
          </a:lstStyle>
          <a:p>
            <a:pPr algn="ctr">
              <a:lnSpc>
                <a:spcPct val="105000"/>
              </a:lnSpc>
            </a:pPr>
            <a:r>
              <a:rPr lang="en-US" altLang="en-US" dirty="0">
                <a:solidFill>
                  <a:schemeClr val="tx1"/>
                </a:solidFill>
                <a:latin typeface="Arial" panose="020B0604020202020204" pitchFamily="34" charset="0"/>
                <a:cs typeface="Arial" panose="020B0604020202020204" pitchFamily="34" charset="0"/>
              </a:rPr>
              <a:t>The </a:t>
            </a:r>
            <a:r>
              <a:rPr lang="en-US" altLang="en-US" dirty="0" err="1">
                <a:solidFill>
                  <a:schemeClr val="tx1"/>
                </a:solidFill>
                <a:latin typeface="Arial" panose="020B0604020202020204" pitchFamily="34" charset="0"/>
                <a:cs typeface="Arial" panose="020B0604020202020204" pitchFamily="34" charset="0"/>
              </a:rPr>
              <a:t>behaviour</a:t>
            </a:r>
            <a:r>
              <a:rPr lang="en-US" altLang="en-US" dirty="0">
                <a:solidFill>
                  <a:schemeClr val="tx1"/>
                </a:solidFill>
                <a:latin typeface="Arial" panose="020B0604020202020204" pitchFamily="34" charset="0"/>
                <a:cs typeface="Arial" panose="020B0604020202020204" pitchFamily="34" charset="0"/>
              </a:rPr>
              <a:t> is the same, </a:t>
            </a:r>
            <a:r>
              <a:rPr lang="en-US" altLang="en-US" dirty="0">
                <a:solidFill>
                  <a:srgbClr val="0000FF"/>
                </a:solidFill>
                <a:latin typeface="Arial" panose="020B0604020202020204" pitchFamily="34" charset="0"/>
                <a:cs typeface="Arial" panose="020B0604020202020204" pitchFamily="34" charset="0"/>
              </a:rPr>
              <a:t>unless</a:t>
            </a:r>
            <a:r>
              <a:rPr lang="en-US" altLang="en-US" dirty="0">
                <a:solidFill>
                  <a:srgbClr val="0070C0"/>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the input </a:t>
            </a:r>
          </a:p>
          <a:p>
            <a:pPr algn="ctr">
              <a:lnSpc>
                <a:spcPct val="105000"/>
              </a:lnSpc>
            </a:pPr>
            <a:r>
              <a:rPr lang="en-US" altLang="en-US" dirty="0">
                <a:solidFill>
                  <a:schemeClr val="tx1"/>
                </a:solidFill>
                <a:latin typeface="Arial" panose="020B0604020202020204" pitchFamily="34" charset="0"/>
                <a:cs typeface="Arial" panose="020B0604020202020204" pitchFamily="34" charset="0"/>
              </a:rPr>
              <a:t>changes while the clock is high</a:t>
            </a:r>
          </a:p>
        </p:txBody>
      </p:sp>
      <p:sp>
        <p:nvSpPr>
          <p:cNvPr id="6" name="Line 21"/>
          <p:cNvSpPr>
            <a:spLocks noChangeShapeType="1"/>
          </p:cNvSpPr>
          <p:nvPr/>
        </p:nvSpPr>
        <p:spPr bwMode="auto">
          <a:xfrm flipV="1">
            <a:off x="4760913" y="1935896"/>
            <a:ext cx="0" cy="30099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7" name="Group 91"/>
          <p:cNvGrpSpPr>
            <a:grpSpLocks/>
          </p:cNvGrpSpPr>
          <p:nvPr/>
        </p:nvGrpSpPr>
        <p:grpSpPr bwMode="auto">
          <a:xfrm>
            <a:off x="5137150" y="2524858"/>
            <a:ext cx="4508500" cy="1866900"/>
            <a:chOff x="2462" y="1660"/>
            <a:chExt cx="2840" cy="561"/>
          </a:xfrm>
        </p:grpSpPr>
        <p:sp>
          <p:nvSpPr>
            <p:cNvPr id="8" name="Line 22"/>
            <p:cNvSpPr>
              <a:spLocks noChangeShapeType="1"/>
            </p:cNvSpPr>
            <p:nvPr/>
          </p:nvSpPr>
          <p:spPr bwMode="auto">
            <a:xfrm flipV="1">
              <a:off x="2462"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9" name="Line 23"/>
            <p:cNvSpPr>
              <a:spLocks noChangeShapeType="1"/>
            </p:cNvSpPr>
            <p:nvPr/>
          </p:nvSpPr>
          <p:spPr bwMode="auto">
            <a:xfrm flipV="1">
              <a:off x="2935"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0" name="Line 24"/>
            <p:cNvSpPr>
              <a:spLocks noChangeShapeType="1"/>
            </p:cNvSpPr>
            <p:nvPr/>
          </p:nvSpPr>
          <p:spPr bwMode="auto">
            <a:xfrm flipV="1">
              <a:off x="3409"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1" name="Line 25"/>
            <p:cNvSpPr>
              <a:spLocks noChangeShapeType="1"/>
            </p:cNvSpPr>
            <p:nvPr/>
          </p:nvSpPr>
          <p:spPr bwMode="auto">
            <a:xfrm flipV="1">
              <a:off x="3882"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2" name="Line 26"/>
            <p:cNvSpPr>
              <a:spLocks noChangeShapeType="1"/>
            </p:cNvSpPr>
            <p:nvPr/>
          </p:nvSpPr>
          <p:spPr bwMode="auto">
            <a:xfrm flipV="1">
              <a:off x="4356"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3" name="Line 27"/>
            <p:cNvSpPr>
              <a:spLocks noChangeShapeType="1"/>
            </p:cNvSpPr>
            <p:nvPr/>
          </p:nvSpPr>
          <p:spPr bwMode="auto">
            <a:xfrm flipV="1">
              <a:off x="4829" y="1660"/>
              <a:ext cx="0" cy="56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4" name="Line 28"/>
            <p:cNvSpPr>
              <a:spLocks noChangeShapeType="1"/>
            </p:cNvSpPr>
            <p:nvPr/>
          </p:nvSpPr>
          <p:spPr bwMode="auto">
            <a:xfrm flipV="1">
              <a:off x="5302" y="1660"/>
              <a:ext cx="0" cy="553"/>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IE"/>
            </a:p>
          </p:txBody>
        </p:sp>
      </p:grpSp>
      <p:sp>
        <p:nvSpPr>
          <p:cNvPr id="15" name="Rectangle 29"/>
          <p:cNvSpPr>
            <a:spLocks noChangeArrowheads="1"/>
          </p:cNvSpPr>
          <p:nvPr/>
        </p:nvSpPr>
        <p:spPr bwMode="auto">
          <a:xfrm>
            <a:off x="3984625" y="2096233"/>
            <a:ext cx="695325"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lvl1pPr algn="r" defTabSz="901700" eaLnBrk="0" hangingPunct="0">
              <a:lnSpc>
                <a:spcPts val="1675"/>
              </a:lnSpc>
              <a:tabLst>
                <a:tab pos="450850" algn="l"/>
                <a:tab pos="901700" algn="l"/>
                <a:tab pos="1352550" algn="l"/>
              </a:tabLst>
              <a:defRPr>
                <a:solidFill>
                  <a:srgbClr val="000000"/>
                </a:solidFill>
                <a:latin typeface="Arial" charset="0"/>
              </a:defRPr>
            </a:lvl1pPr>
            <a:lvl2pPr marL="742950" indent="-285750" algn="r" defTabSz="901700" eaLnBrk="0" hangingPunct="0">
              <a:lnSpc>
                <a:spcPts val="1675"/>
              </a:lnSpc>
              <a:tabLst>
                <a:tab pos="450850" algn="l"/>
                <a:tab pos="901700" algn="l"/>
                <a:tab pos="1352550" algn="l"/>
              </a:tabLst>
              <a:defRPr>
                <a:solidFill>
                  <a:srgbClr val="000000"/>
                </a:solidFill>
                <a:latin typeface="Arial" charset="0"/>
              </a:defRPr>
            </a:lvl2pPr>
            <a:lvl3pPr marL="1143000" indent="-228600" algn="r" defTabSz="901700" eaLnBrk="0" hangingPunct="0">
              <a:lnSpc>
                <a:spcPts val="1675"/>
              </a:lnSpc>
              <a:tabLst>
                <a:tab pos="450850" algn="l"/>
                <a:tab pos="901700" algn="l"/>
                <a:tab pos="1352550" algn="l"/>
              </a:tabLst>
              <a:defRPr>
                <a:solidFill>
                  <a:srgbClr val="000000"/>
                </a:solidFill>
                <a:latin typeface="Arial" charset="0"/>
              </a:defRPr>
            </a:lvl3pPr>
            <a:lvl4pPr marL="1600200" indent="-228600" algn="r" defTabSz="901700" eaLnBrk="0" hangingPunct="0">
              <a:lnSpc>
                <a:spcPts val="1675"/>
              </a:lnSpc>
              <a:tabLst>
                <a:tab pos="450850" algn="l"/>
                <a:tab pos="901700" algn="l"/>
                <a:tab pos="1352550" algn="l"/>
              </a:tabLst>
              <a:defRPr>
                <a:solidFill>
                  <a:srgbClr val="000000"/>
                </a:solidFill>
                <a:latin typeface="Arial" charset="0"/>
              </a:defRPr>
            </a:lvl4pPr>
            <a:lvl5pPr marL="2057400" indent="-228600" algn="r" defTabSz="901700" eaLnBrk="0" hangingPunct="0">
              <a:lnSpc>
                <a:spcPts val="1675"/>
              </a:lnSpc>
              <a:tabLst>
                <a:tab pos="450850" algn="l"/>
                <a:tab pos="901700" algn="l"/>
                <a:tab pos="1352550" algn="l"/>
              </a:tabLst>
              <a:defRPr>
                <a:solidFill>
                  <a:srgbClr val="000000"/>
                </a:solidFill>
                <a:latin typeface="Arial" charset="0"/>
              </a:defRPr>
            </a:lvl5pPr>
            <a:lvl6pPr marL="25146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6pPr>
            <a:lvl7pPr marL="29718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7pPr>
            <a:lvl8pPr marL="34290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8pPr>
            <a:lvl9pPr marL="38862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9pPr>
          </a:lstStyle>
          <a:p>
            <a:pPr>
              <a:lnSpc>
                <a:spcPts val="2863"/>
              </a:lnSpc>
            </a:pPr>
            <a:r>
              <a:rPr lang="en-US" altLang="en-US" sz="2000">
                <a:latin typeface="Tahoma" pitchFamily="34" charset="0"/>
              </a:rPr>
              <a:t>CLK</a:t>
            </a:r>
          </a:p>
          <a:p>
            <a:pPr>
              <a:lnSpc>
                <a:spcPts val="2863"/>
              </a:lnSpc>
            </a:pPr>
            <a:endParaRPr lang="en-US" altLang="en-US" sz="2000">
              <a:latin typeface="Tahoma" pitchFamily="34" charset="0"/>
            </a:endParaRPr>
          </a:p>
          <a:p>
            <a:pPr>
              <a:lnSpc>
                <a:spcPts val="2863"/>
              </a:lnSpc>
            </a:pPr>
            <a:r>
              <a:rPr lang="en-US" altLang="en-US" sz="2000">
                <a:latin typeface="Tahoma" pitchFamily="34" charset="0"/>
              </a:rPr>
              <a:t>D</a:t>
            </a:r>
          </a:p>
          <a:p>
            <a:pPr>
              <a:lnSpc>
                <a:spcPts val="2863"/>
              </a:lnSpc>
            </a:pPr>
            <a:endParaRPr lang="en-US" altLang="en-US" sz="2000">
              <a:latin typeface="Tahoma" pitchFamily="34" charset="0"/>
            </a:endParaRPr>
          </a:p>
          <a:p>
            <a:pPr>
              <a:lnSpc>
                <a:spcPts val="2863"/>
              </a:lnSpc>
            </a:pPr>
            <a:r>
              <a:rPr lang="en-US" altLang="en-US" sz="2000">
                <a:solidFill>
                  <a:schemeClr val="tx1"/>
                </a:solidFill>
                <a:latin typeface="Tahoma" pitchFamily="34" charset="0"/>
              </a:rPr>
              <a:t>Q</a:t>
            </a:r>
            <a:r>
              <a:rPr lang="en-US" altLang="en-US" sz="2000" baseline="-25000">
                <a:solidFill>
                  <a:schemeClr val="tx1"/>
                </a:solidFill>
                <a:latin typeface="Tahoma" pitchFamily="34" charset="0"/>
              </a:rPr>
              <a:t>ff </a:t>
            </a:r>
            <a:endParaRPr lang="en-US" altLang="en-US" sz="2000">
              <a:solidFill>
                <a:schemeClr val="tx1"/>
              </a:solidFill>
              <a:latin typeface="Tahoma" pitchFamily="34" charset="0"/>
            </a:endParaRPr>
          </a:p>
          <a:p>
            <a:pPr>
              <a:lnSpc>
                <a:spcPts val="2863"/>
              </a:lnSpc>
            </a:pPr>
            <a:endParaRPr lang="en-US" altLang="en-US" sz="2000">
              <a:solidFill>
                <a:schemeClr val="tx1"/>
              </a:solidFill>
              <a:latin typeface="Tahoma" pitchFamily="34" charset="0"/>
            </a:endParaRPr>
          </a:p>
          <a:p>
            <a:pPr>
              <a:lnSpc>
                <a:spcPts val="2863"/>
              </a:lnSpc>
            </a:pPr>
            <a:r>
              <a:rPr lang="en-US" altLang="en-US" sz="2000">
                <a:solidFill>
                  <a:schemeClr val="tx1"/>
                </a:solidFill>
                <a:latin typeface="Tahoma" pitchFamily="34" charset="0"/>
              </a:rPr>
              <a:t>Q</a:t>
            </a:r>
            <a:r>
              <a:rPr lang="en-US" altLang="en-US" sz="2000" baseline="-25000">
                <a:solidFill>
                  <a:schemeClr val="tx1"/>
                </a:solidFill>
                <a:latin typeface="Tahoma" pitchFamily="34" charset="0"/>
              </a:rPr>
              <a:t>latch</a:t>
            </a:r>
            <a:endParaRPr lang="en-US" altLang="en-US" sz="2000">
              <a:solidFill>
                <a:schemeClr val="tx1"/>
              </a:solidFill>
              <a:latin typeface="Tahoma" pitchFamily="34" charset="0"/>
            </a:endParaRPr>
          </a:p>
        </p:txBody>
      </p:sp>
      <p:sp>
        <p:nvSpPr>
          <p:cNvPr id="16" name="Line 43"/>
          <p:cNvSpPr>
            <a:spLocks noChangeShapeType="1"/>
          </p:cNvSpPr>
          <p:nvPr/>
        </p:nvSpPr>
        <p:spPr bwMode="auto">
          <a:xfrm>
            <a:off x="4760913" y="2453421"/>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7" name="Line 44"/>
          <p:cNvSpPr>
            <a:spLocks noChangeShapeType="1"/>
          </p:cNvSpPr>
          <p:nvPr/>
        </p:nvSpPr>
        <p:spPr bwMode="auto">
          <a:xfrm flipV="1">
            <a:off x="5137150"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8" name="Line 45"/>
          <p:cNvSpPr>
            <a:spLocks noChangeShapeType="1"/>
          </p:cNvSpPr>
          <p:nvPr/>
        </p:nvSpPr>
        <p:spPr bwMode="auto">
          <a:xfrm>
            <a:off x="5137150" y="2227996"/>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19" name="Line 46"/>
          <p:cNvSpPr>
            <a:spLocks noChangeShapeType="1"/>
          </p:cNvSpPr>
          <p:nvPr/>
        </p:nvSpPr>
        <p:spPr bwMode="auto">
          <a:xfrm>
            <a:off x="5513388"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0" name="Line 47"/>
          <p:cNvSpPr>
            <a:spLocks noChangeShapeType="1"/>
          </p:cNvSpPr>
          <p:nvPr/>
        </p:nvSpPr>
        <p:spPr bwMode="auto">
          <a:xfrm>
            <a:off x="5513388" y="2453421"/>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1" name="Line 48"/>
          <p:cNvSpPr>
            <a:spLocks noChangeShapeType="1"/>
          </p:cNvSpPr>
          <p:nvPr/>
        </p:nvSpPr>
        <p:spPr bwMode="auto">
          <a:xfrm flipV="1">
            <a:off x="5888038"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2" name="Line 49"/>
          <p:cNvSpPr>
            <a:spLocks noChangeShapeType="1"/>
          </p:cNvSpPr>
          <p:nvPr/>
        </p:nvSpPr>
        <p:spPr bwMode="auto">
          <a:xfrm>
            <a:off x="5888038" y="2227996"/>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3" name="Line 50"/>
          <p:cNvSpPr>
            <a:spLocks noChangeShapeType="1"/>
          </p:cNvSpPr>
          <p:nvPr/>
        </p:nvSpPr>
        <p:spPr bwMode="auto">
          <a:xfrm>
            <a:off x="6264275"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4" name="Line 51"/>
          <p:cNvSpPr>
            <a:spLocks noChangeShapeType="1"/>
          </p:cNvSpPr>
          <p:nvPr/>
        </p:nvSpPr>
        <p:spPr bwMode="auto">
          <a:xfrm>
            <a:off x="6264275" y="2453421"/>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5" name="Line 52"/>
          <p:cNvSpPr>
            <a:spLocks noChangeShapeType="1"/>
          </p:cNvSpPr>
          <p:nvPr/>
        </p:nvSpPr>
        <p:spPr bwMode="auto">
          <a:xfrm flipV="1">
            <a:off x="6640513"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6" name="Line 53"/>
          <p:cNvSpPr>
            <a:spLocks noChangeShapeType="1"/>
          </p:cNvSpPr>
          <p:nvPr/>
        </p:nvSpPr>
        <p:spPr bwMode="auto">
          <a:xfrm>
            <a:off x="6640513" y="2227996"/>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7" name="Line 54"/>
          <p:cNvSpPr>
            <a:spLocks noChangeShapeType="1"/>
          </p:cNvSpPr>
          <p:nvPr/>
        </p:nvSpPr>
        <p:spPr bwMode="auto">
          <a:xfrm>
            <a:off x="7015163"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8" name="Line 55"/>
          <p:cNvSpPr>
            <a:spLocks noChangeShapeType="1"/>
          </p:cNvSpPr>
          <p:nvPr/>
        </p:nvSpPr>
        <p:spPr bwMode="auto">
          <a:xfrm>
            <a:off x="7015163" y="2453421"/>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29" name="Line 56"/>
          <p:cNvSpPr>
            <a:spLocks noChangeShapeType="1"/>
          </p:cNvSpPr>
          <p:nvPr/>
        </p:nvSpPr>
        <p:spPr bwMode="auto">
          <a:xfrm flipV="1">
            <a:off x="7391400"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0" name="Line 57"/>
          <p:cNvSpPr>
            <a:spLocks noChangeShapeType="1"/>
          </p:cNvSpPr>
          <p:nvPr/>
        </p:nvSpPr>
        <p:spPr bwMode="auto">
          <a:xfrm>
            <a:off x="7391400" y="2227996"/>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1" name="Line 58"/>
          <p:cNvSpPr>
            <a:spLocks noChangeShapeType="1"/>
          </p:cNvSpPr>
          <p:nvPr/>
        </p:nvSpPr>
        <p:spPr bwMode="auto">
          <a:xfrm>
            <a:off x="7767638"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2" name="Line 59"/>
          <p:cNvSpPr>
            <a:spLocks noChangeShapeType="1"/>
          </p:cNvSpPr>
          <p:nvPr/>
        </p:nvSpPr>
        <p:spPr bwMode="auto">
          <a:xfrm>
            <a:off x="7767638" y="2453421"/>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3" name="Line 60"/>
          <p:cNvSpPr>
            <a:spLocks noChangeShapeType="1"/>
          </p:cNvSpPr>
          <p:nvPr/>
        </p:nvSpPr>
        <p:spPr bwMode="auto">
          <a:xfrm flipV="1">
            <a:off x="8143875"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4" name="Line 61"/>
          <p:cNvSpPr>
            <a:spLocks noChangeShapeType="1"/>
          </p:cNvSpPr>
          <p:nvPr/>
        </p:nvSpPr>
        <p:spPr bwMode="auto">
          <a:xfrm>
            <a:off x="8143875" y="2227996"/>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5" name="Line 62"/>
          <p:cNvSpPr>
            <a:spLocks noChangeShapeType="1"/>
          </p:cNvSpPr>
          <p:nvPr/>
        </p:nvSpPr>
        <p:spPr bwMode="auto">
          <a:xfrm>
            <a:off x="8518525"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6" name="Line 63"/>
          <p:cNvSpPr>
            <a:spLocks noChangeShapeType="1"/>
          </p:cNvSpPr>
          <p:nvPr/>
        </p:nvSpPr>
        <p:spPr bwMode="auto">
          <a:xfrm>
            <a:off x="8518525" y="2453421"/>
            <a:ext cx="3762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7" name="Line 64"/>
          <p:cNvSpPr>
            <a:spLocks noChangeShapeType="1"/>
          </p:cNvSpPr>
          <p:nvPr/>
        </p:nvSpPr>
        <p:spPr bwMode="auto">
          <a:xfrm flipV="1">
            <a:off x="8894763"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8" name="Line 65"/>
          <p:cNvSpPr>
            <a:spLocks noChangeShapeType="1"/>
          </p:cNvSpPr>
          <p:nvPr/>
        </p:nvSpPr>
        <p:spPr bwMode="auto">
          <a:xfrm>
            <a:off x="8894763" y="2227996"/>
            <a:ext cx="3762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39" name="Line 66"/>
          <p:cNvSpPr>
            <a:spLocks noChangeShapeType="1"/>
          </p:cNvSpPr>
          <p:nvPr/>
        </p:nvSpPr>
        <p:spPr bwMode="auto">
          <a:xfrm>
            <a:off x="9271000" y="222799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0" name="Line 67"/>
          <p:cNvSpPr>
            <a:spLocks noChangeShapeType="1"/>
          </p:cNvSpPr>
          <p:nvPr/>
        </p:nvSpPr>
        <p:spPr bwMode="auto">
          <a:xfrm>
            <a:off x="9271000" y="2453421"/>
            <a:ext cx="3746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1" name="Line 68"/>
          <p:cNvSpPr>
            <a:spLocks noChangeShapeType="1"/>
          </p:cNvSpPr>
          <p:nvPr/>
        </p:nvSpPr>
        <p:spPr bwMode="auto">
          <a:xfrm>
            <a:off x="4745038" y="3891696"/>
            <a:ext cx="403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2" name="Line 69"/>
          <p:cNvSpPr>
            <a:spLocks noChangeShapeType="1"/>
          </p:cNvSpPr>
          <p:nvPr/>
        </p:nvSpPr>
        <p:spPr bwMode="auto">
          <a:xfrm flipV="1">
            <a:off x="5148263" y="3666271"/>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3" name="Line 70"/>
          <p:cNvSpPr>
            <a:spLocks noChangeShapeType="1"/>
          </p:cNvSpPr>
          <p:nvPr/>
        </p:nvSpPr>
        <p:spPr bwMode="auto">
          <a:xfrm>
            <a:off x="5148263" y="3666271"/>
            <a:ext cx="1503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4" name="Line 71"/>
          <p:cNvSpPr>
            <a:spLocks noChangeShapeType="1"/>
          </p:cNvSpPr>
          <p:nvPr/>
        </p:nvSpPr>
        <p:spPr bwMode="auto">
          <a:xfrm>
            <a:off x="6651625" y="3666271"/>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5" name="Line 72"/>
          <p:cNvSpPr>
            <a:spLocks noChangeShapeType="1"/>
          </p:cNvSpPr>
          <p:nvPr/>
        </p:nvSpPr>
        <p:spPr bwMode="auto">
          <a:xfrm>
            <a:off x="6651625" y="3891696"/>
            <a:ext cx="15033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6" name="Line 73"/>
          <p:cNvSpPr>
            <a:spLocks noChangeShapeType="1"/>
          </p:cNvSpPr>
          <p:nvPr/>
        </p:nvSpPr>
        <p:spPr bwMode="auto">
          <a:xfrm flipV="1">
            <a:off x="8154988" y="3666271"/>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7" name="Line 74"/>
          <p:cNvSpPr>
            <a:spLocks noChangeShapeType="1"/>
          </p:cNvSpPr>
          <p:nvPr/>
        </p:nvSpPr>
        <p:spPr bwMode="auto">
          <a:xfrm>
            <a:off x="8154988" y="3666271"/>
            <a:ext cx="7508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8" name="Line 75"/>
          <p:cNvSpPr>
            <a:spLocks noChangeShapeType="1"/>
          </p:cNvSpPr>
          <p:nvPr/>
        </p:nvSpPr>
        <p:spPr bwMode="auto">
          <a:xfrm>
            <a:off x="8905875" y="3666271"/>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49" name="Line 76"/>
          <p:cNvSpPr>
            <a:spLocks noChangeShapeType="1"/>
          </p:cNvSpPr>
          <p:nvPr/>
        </p:nvSpPr>
        <p:spPr bwMode="auto">
          <a:xfrm>
            <a:off x="8905875" y="3891696"/>
            <a:ext cx="67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0" name="Line 77"/>
          <p:cNvSpPr>
            <a:spLocks noChangeShapeType="1"/>
          </p:cNvSpPr>
          <p:nvPr/>
        </p:nvSpPr>
        <p:spPr bwMode="auto">
          <a:xfrm>
            <a:off x="4746625" y="4644171"/>
            <a:ext cx="414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1" name="Line 78"/>
          <p:cNvSpPr>
            <a:spLocks noChangeShapeType="1"/>
          </p:cNvSpPr>
          <p:nvPr/>
        </p:nvSpPr>
        <p:spPr bwMode="auto">
          <a:xfrm flipV="1">
            <a:off x="5148263" y="441874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2" name="Line 79"/>
          <p:cNvSpPr>
            <a:spLocks noChangeShapeType="1"/>
          </p:cNvSpPr>
          <p:nvPr/>
        </p:nvSpPr>
        <p:spPr bwMode="auto">
          <a:xfrm>
            <a:off x="5148263" y="4418746"/>
            <a:ext cx="1503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3" name="Line 80"/>
          <p:cNvSpPr>
            <a:spLocks noChangeShapeType="1"/>
          </p:cNvSpPr>
          <p:nvPr/>
        </p:nvSpPr>
        <p:spPr bwMode="auto">
          <a:xfrm>
            <a:off x="6651625" y="441874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4" name="Line 81"/>
          <p:cNvSpPr>
            <a:spLocks noChangeShapeType="1"/>
          </p:cNvSpPr>
          <p:nvPr/>
        </p:nvSpPr>
        <p:spPr bwMode="auto">
          <a:xfrm>
            <a:off x="6651625" y="4644171"/>
            <a:ext cx="150336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5" name="Line 82"/>
          <p:cNvSpPr>
            <a:spLocks noChangeShapeType="1"/>
          </p:cNvSpPr>
          <p:nvPr/>
        </p:nvSpPr>
        <p:spPr bwMode="auto">
          <a:xfrm flipV="1">
            <a:off x="8154988" y="441874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6" name="Line 83"/>
          <p:cNvSpPr>
            <a:spLocks noChangeShapeType="1"/>
          </p:cNvSpPr>
          <p:nvPr/>
        </p:nvSpPr>
        <p:spPr bwMode="auto">
          <a:xfrm>
            <a:off x="8154988" y="4418746"/>
            <a:ext cx="1508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7" name="Line 84"/>
          <p:cNvSpPr>
            <a:spLocks noChangeShapeType="1"/>
          </p:cNvSpPr>
          <p:nvPr/>
        </p:nvSpPr>
        <p:spPr bwMode="auto">
          <a:xfrm>
            <a:off x="8305800" y="441874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8" name="Line 85"/>
          <p:cNvSpPr>
            <a:spLocks noChangeShapeType="1"/>
          </p:cNvSpPr>
          <p:nvPr/>
        </p:nvSpPr>
        <p:spPr bwMode="auto">
          <a:xfrm>
            <a:off x="8305800" y="4644171"/>
            <a:ext cx="6762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59" name="Line 86"/>
          <p:cNvSpPr>
            <a:spLocks noChangeShapeType="1"/>
          </p:cNvSpPr>
          <p:nvPr/>
        </p:nvSpPr>
        <p:spPr bwMode="auto">
          <a:xfrm flipV="1">
            <a:off x="8982075" y="441874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0" name="Line 87"/>
          <p:cNvSpPr>
            <a:spLocks noChangeShapeType="1"/>
          </p:cNvSpPr>
          <p:nvPr/>
        </p:nvSpPr>
        <p:spPr bwMode="auto">
          <a:xfrm>
            <a:off x="8982075" y="4418746"/>
            <a:ext cx="1492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1" name="Line 88"/>
          <p:cNvSpPr>
            <a:spLocks noChangeShapeType="1"/>
          </p:cNvSpPr>
          <p:nvPr/>
        </p:nvSpPr>
        <p:spPr bwMode="auto">
          <a:xfrm>
            <a:off x="9131300" y="4418746"/>
            <a:ext cx="0" cy="2254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2" name="Line 89"/>
          <p:cNvSpPr>
            <a:spLocks noChangeShapeType="1"/>
          </p:cNvSpPr>
          <p:nvPr/>
        </p:nvSpPr>
        <p:spPr bwMode="auto">
          <a:xfrm>
            <a:off x="9131300" y="4644171"/>
            <a:ext cx="5270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nvGrpSpPr>
          <p:cNvPr id="63" name="Group 109"/>
          <p:cNvGrpSpPr>
            <a:grpSpLocks/>
          </p:cNvGrpSpPr>
          <p:nvPr/>
        </p:nvGrpSpPr>
        <p:grpSpPr bwMode="auto">
          <a:xfrm>
            <a:off x="4759325" y="2931258"/>
            <a:ext cx="4884738" cy="231775"/>
            <a:chOff x="1716" y="2963"/>
            <a:chExt cx="3077" cy="146"/>
          </a:xfrm>
        </p:grpSpPr>
        <p:sp>
          <p:nvSpPr>
            <p:cNvPr id="64" name="Line 92"/>
            <p:cNvSpPr>
              <a:spLocks noChangeShapeType="1"/>
            </p:cNvSpPr>
            <p:nvPr/>
          </p:nvSpPr>
          <p:spPr bwMode="auto">
            <a:xfrm>
              <a:off x="1716" y="3109"/>
              <a:ext cx="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5" name="Line 93"/>
            <p:cNvSpPr>
              <a:spLocks noChangeShapeType="1"/>
            </p:cNvSpPr>
            <p:nvPr/>
          </p:nvSpPr>
          <p:spPr bwMode="auto">
            <a:xfrm flipV="1">
              <a:off x="1905"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6" name="Line 94"/>
            <p:cNvSpPr>
              <a:spLocks noChangeShapeType="1"/>
            </p:cNvSpPr>
            <p:nvPr/>
          </p:nvSpPr>
          <p:spPr bwMode="auto">
            <a:xfrm>
              <a:off x="1905" y="2966"/>
              <a:ext cx="9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7" name="Line 95"/>
            <p:cNvSpPr>
              <a:spLocks noChangeShapeType="1"/>
            </p:cNvSpPr>
            <p:nvPr/>
          </p:nvSpPr>
          <p:spPr bwMode="auto">
            <a:xfrm>
              <a:off x="2805"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8" name="Line 96"/>
            <p:cNvSpPr>
              <a:spLocks noChangeShapeType="1"/>
            </p:cNvSpPr>
            <p:nvPr/>
          </p:nvSpPr>
          <p:spPr bwMode="auto">
            <a:xfrm>
              <a:off x="2805" y="3109"/>
              <a:ext cx="41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69" name="Line 97"/>
            <p:cNvSpPr>
              <a:spLocks noChangeShapeType="1"/>
            </p:cNvSpPr>
            <p:nvPr/>
          </p:nvSpPr>
          <p:spPr bwMode="auto">
            <a:xfrm flipV="1">
              <a:off x="3752"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0" name="Line 98"/>
            <p:cNvSpPr>
              <a:spLocks noChangeShapeType="1"/>
            </p:cNvSpPr>
            <p:nvPr/>
          </p:nvSpPr>
          <p:spPr bwMode="auto">
            <a:xfrm>
              <a:off x="3752" y="2966"/>
              <a:ext cx="189"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1" name="Line 99"/>
            <p:cNvSpPr>
              <a:spLocks noChangeShapeType="1"/>
            </p:cNvSpPr>
            <p:nvPr/>
          </p:nvSpPr>
          <p:spPr bwMode="auto">
            <a:xfrm>
              <a:off x="3941"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2" name="Line 100"/>
            <p:cNvSpPr>
              <a:spLocks noChangeShapeType="1"/>
            </p:cNvSpPr>
            <p:nvPr/>
          </p:nvSpPr>
          <p:spPr bwMode="auto">
            <a:xfrm>
              <a:off x="3941" y="3109"/>
              <a:ext cx="4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3" name="Line 101"/>
            <p:cNvSpPr>
              <a:spLocks noChangeShapeType="1"/>
            </p:cNvSpPr>
            <p:nvPr/>
          </p:nvSpPr>
          <p:spPr bwMode="auto">
            <a:xfrm flipV="1">
              <a:off x="4367"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4" name="Line 102"/>
            <p:cNvSpPr>
              <a:spLocks noChangeShapeType="1"/>
            </p:cNvSpPr>
            <p:nvPr/>
          </p:nvSpPr>
          <p:spPr bwMode="auto">
            <a:xfrm>
              <a:off x="4367" y="2966"/>
              <a:ext cx="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5" name="Line 103"/>
            <p:cNvSpPr>
              <a:spLocks noChangeShapeType="1"/>
            </p:cNvSpPr>
            <p:nvPr/>
          </p:nvSpPr>
          <p:spPr bwMode="auto">
            <a:xfrm>
              <a:off x="4462" y="2966"/>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6" name="Line 104"/>
            <p:cNvSpPr>
              <a:spLocks noChangeShapeType="1"/>
            </p:cNvSpPr>
            <p:nvPr/>
          </p:nvSpPr>
          <p:spPr bwMode="auto">
            <a:xfrm>
              <a:off x="4462" y="3109"/>
              <a:ext cx="33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7" name="Line 105"/>
            <p:cNvSpPr>
              <a:spLocks noChangeShapeType="1"/>
            </p:cNvSpPr>
            <p:nvPr/>
          </p:nvSpPr>
          <p:spPr bwMode="auto">
            <a:xfrm flipV="1">
              <a:off x="3217" y="2963"/>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8" name="Line 106"/>
            <p:cNvSpPr>
              <a:spLocks noChangeShapeType="1"/>
            </p:cNvSpPr>
            <p:nvPr/>
          </p:nvSpPr>
          <p:spPr bwMode="auto">
            <a:xfrm>
              <a:off x="3217" y="2963"/>
              <a:ext cx="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79" name="Line 107"/>
            <p:cNvSpPr>
              <a:spLocks noChangeShapeType="1"/>
            </p:cNvSpPr>
            <p:nvPr/>
          </p:nvSpPr>
          <p:spPr bwMode="auto">
            <a:xfrm>
              <a:off x="3312" y="2963"/>
              <a:ext cx="0" cy="14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sp>
          <p:nvSpPr>
            <p:cNvPr id="80" name="Line 108"/>
            <p:cNvSpPr>
              <a:spLocks noChangeShapeType="1"/>
            </p:cNvSpPr>
            <p:nvPr/>
          </p:nvSpPr>
          <p:spPr bwMode="auto">
            <a:xfrm>
              <a:off x="3311" y="3109"/>
              <a:ext cx="4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E"/>
            </a:p>
          </p:txBody>
        </p:sp>
      </p:grpSp>
      <p:grpSp>
        <p:nvGrpSpPr>
          <p:cNvPr id="81" name="Group 124"/>
          <p:cNvGrpSpPr>
            <a:grpSpLocks/>
          </p:cNvGrpSpPr>
          <p:nvPr/>
        </p:nvGrpSpPr>
        <p:grpSpPr bwMode="auto">
          <a:xfrm>
            <a:off x="2184400" y="3790096"/>
            <a:ext cx="1362075" cy="1246187"/>
            <a:chOff x="560" y="1192"/>
            <a:chExt cx="858" cy="785"/>
          </a:xfrm>
        </p:grpSpPr>
        <p:sp>
          <p:nvSpPr>
            <p:cNvPr id="82" name="Rectangle 110"/>
            <p:cNvSpPr>
              <a:spLocks noChangeArrowheads="1"/>
            </p:cNvSpPr>
            <p:nvPr/>
          </p:nvSpPr>
          <p:spPr bwMode="auto">
            <a:xfrm>
              <a:off x="696" y="1192"/>
              <a:ext cx="572" cy="578"/>
            </a:xfrm>
            <a:prstGeom prst="rect">
              <a:avLst/>
            </a:prstGeom>
            <a:solidFill>
              <a:srgbClr val="FFFFFF"/>
            </a:solidFill>
            <a:ln w="22225">
              <a:solidFill>
                <a:srgbClr val="000000"/>
              </a:solidFill>
              <a:miter lim="800000"/>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83" name="Rectangle 111"/>
            <p:cNvSpPr>
              <a:spLocks noChangeArrowheads="1"/>
            </p:cNvSpPr>
            <p:nvPr/>
          </p:nvSpPr>
          <p:spPr bwMode="auto">
            <a:xfrm>
              <a:off x="736" y="1317"/>
              <a:ext cx="9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D</a:t>
              </a:r>
            </a:p>
          </p:txBody>
        </p:sp>
        <p:sp>
          <p:nvSpPr>
            <p:cNvPr id="84" name="Rectangle 112"/>
            <p:cNvSpPr>
              <a:spLocks noChangeArrowheads="1"/>
            </p:cNvSpPr>
            <p:nvPr/>
          </p:nvSpPr>
          <p:spPr bwMode="auto">
            <a:xfrm>
              <a:off x="1115" y="1317"/>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85" name="Line 113"/>
            <p:cNvSpPr>
              <a:spLocks noChangeShapeType="1"/>
            </p:cNvSpPr>
            <p:nvPr/>
          </p:nvSpPr>
          <p:spPr bwMode="auto">
            <a:xfrm>
              <a:off x="560" y="1372"/>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6" name="Line 114"/>
            <p:cNvSpPr>
              <a:spLocks noChangeShapeType="1"/>
            </p:cNvSpPr>
            <p:nvPr/>
          </p:nvSpPr>
          <p:spPr bwMode="auto">
            <a:xfrm>
              <a:off x="1275" y="1372"/>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7" name="Line 115"/>
            <p:cNvSpPr>
              <a:spLocks noChangeShapeType="1"/>
            </p:cNvSpPr>
            <p:nvPr/>
          </p:nvSpPr>
          <p:spPr bwMode="auto">
            <a:xfrm>
              <a:off x="983" y="1778"/>
              <a:ext cx="1" cy="1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88" name="Rectangle 116"/>
            <p:cNvSpPr>
              <a:spLocks noChangeArrowheads="1"/>
            </p:cNvSpPr>
            <p:nvPr/>
          </p:nvSpPr>
          <p:spPr bwMode="auto">
            <a:xfrm>
              <a:off x="1115" y="1560"/>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89" name="Line 117"/>
            <p:cNvSpPr>
              <a:spLocks noChangeShapeType="1"/>
            </p:cNvSpPr>
            <p:nvPr/>
          </p:nvSpPr>
          <p:spPr bwMode="auto">
            <a:xfrm>
              <a:off x="1275" y="1600"/>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90" name="Oval 118"/>
            <p:cNvSpPr>
              <a:spLocks noChangeArrowheads="1"/>
            </p:cNvSpPr>
            <p:nvPr/>
          </p:nvSpPr>
          <p:spPr bwMode="auto">
            <a:xfrm>
              <a:off x="1271" y="1568"/>
              <a:ext cx="78" cy="70"/>
            </a:xfrm>
            <a:prstGeom prst="ellipse">
              <a:avLst/>
            </a:prstGeom>
            <a:solidFill>
              <a:srgbClr val="FFFFFF"/>
            </a:solidFill>
            <a:ln w="22225">
              <a:solidFill>
                <a:srgbClr val="000000"/>
              </a:solidFill>
              <a:round/>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grpSp>
      <p:sp>
        <p:nvSpPr>
          <p:cNvPr id="91" name="Rectangle 119"/>
          <p:cNvSpPr>
            <a:spLocks noChangeArrowheads="1"/>
          </p:cNvSpPr>
          <p:nvPr/>
        </p:nvSpPr>
        <p:spPr bwMode="auto">
          <a:xfrm>
            <a:off x="2652713" y="5128358"/>
            <a:ext cx="711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l">
              <a:lnSpc>
                <a:spcPts val="1600"/>
              </a:lnSpc>
            </a:pPr>
            <a:r>
              <a:rPr lang="en-US" altLang="en-US">
                <a:latin typeface="Tahoma" pitchFamily="34" charset="0"/>
              </a:rPr>
              <a:t>CLK</a:t>
            </a:r>
          </a:p>
        </p:txBody>
      </p:sp>
      <p:grpSp>
        <p:nvGrpSpPr>
          <p:cNvPr id="92" name="Group 145"/>
          <p:cNvGrpSpPr>
            <a:grpSpLocks/>
          </p:cNvGrpSpPr>
          <p:nvPr/>
        </p:nvGrpSpPr>
        <p:grpSpPr bwMode="auto">
          <a:xfrm>
            <a:off x="2200275" y="2026383"/>
            <a:ext cx="1362075" cy="1674813"/>
            <a:chOff x="641" y="2530"/>
            <a:chExt cx="858" cy="1055"/>
          </a:xfrm>
        </p:grpSpPr>
        <p:grpSp>
          <p:nvGrpSpPr>
            <p:cNvPr id="93" name="Group 126"/>
            <p:cNvGrpSpPr>
              <a:grpSpLocks/>
            </p:cNvGrpSpPr>
            <p:nvPr/>
          </p:nvGrpSpPr>
          <p:grpSpPr bwMode="auto">
            <a:xfrm>
              <a:off x="641" y="2530"/>
              <a:ext cx="858" cy="1055"/>
              <a:chOff x="1148" y="2529"/>
              <a:chExt cx="858" cy="1055"/>
            </a:xfrm>
          </p:grpSpPr>
          <p:sp>
            <p:nvSpPr>
              <p:cNvPr id="97" name="Rectangle 127"/>
              <p:cNvSpPr>
                <a:spLocks noChangeArrowheads="1"/>
              </p:cNvSpPr>
              <p:nvPr/>
            </p:nvSpPr>
            <p:spPr bwMode="auto">
              <a:xfrm>
                <a:off x="1284" y="2529"/>
                <a:ext cx="572" cy="578"/>
              </a:xfrm>
              <a:prstGeom prst="rect">
                <a:avLst/>
              </a:prstGeom>
              <a:solidFill>
                <a:srgbClr val="FFFFFF"/>
              </a:solidFill>
              <a:ln w="22225">
                <a:solidFill>
                  <a:srgbClr val="000000"/>
                </a:solidFill>
                <a:miter lim="800000"/>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98" name="Rectangle 128"/>
              <p:cNvSpPr>
                <a:spLocks noChangeArrowheads="1"/>
              </p:cNvSpPr>
              <p:nvPr/>
            </p:nvSpPr>
            <p:spPr bwMode="auto">
              <a:xfrm>
                <a:off x="1324" y="2654"/>
                <a:ext cx="98"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D</a:t>
                </a:r>
              </a:p>
            </p:txBody>
          </p:sp>
          <p:sp>
            <p:nvSpPr>
              <p:cNvPr id="99" name="Rectangle 129"/>
              <p:cNvSpPr>
                <a:spLocks noChangeArrowheads="1"/>
              </p:cNvSpPr>
              <p:nvPr/>
            </p:nvSpPr>
            <p:spPr bwMode="auto">
              <a:xfrm>
                <a:off x="1703" y="2654"/>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00" name="Line 130"/>
              <p:cNvSpPr>
                <a:spLocks noChangeShapeType="1"/>
              </p:cNvSpPr>
              <p:nvPr/>
            </p:nvSpPr>
            <p:spPr bwMode="auto">
              <a:xfrm>
                <a:off x="1148" y="2709"/>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1" name="Line 131"/>
              <p:cNvSpPr>
                <a:spLocks noChangeShapeType="1"/>
              </p:cNvSpPr>
              <p:nvPr/>
            </p:nvSpPr>
            <p:spPr bwMode="auto">
              <a:xfrm>
                <a:off x="1863" y="2709"/>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2" name="Line 132"/>
              <p:cNvSpPr>
                <a:spLocks noChangeShapeType="1"/>
              </p:cNvSpPr>
              <p:nvPr/>
            </p:nvSpPr>
            <p:spPr bwMode="auto">
              <a:xfrm>
                <a:off x="1571" y="3115"/>
                <a:ext cx="1" cy="199"/>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3" name="Rectangle 133"/>
              <p:cNvSpPr>
                <a:spLocks noChangeArrowheads="1"/>
              </p:cNvSpPr>
              <p:nvPr/>
            </p:nvSpPr>
            <p:spPr bwMode="auto">
              <a:xfrm>
                <a:off x="1703" y="2897"/>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04" name="Line 134"/>
              <p:cNvSpPr>
                <a:spLocks noChangeShapeType="1"/>
              </p:cNvSpPr>
              <p:nvPr/>
            </p:nvSpPr>
            <p:spPr bwMode="auto">
              <a:xfrm>
                <a:off x="1863" y="2937"/>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5" name="Oval 135"/>
              <p:cNvSpPr>
                <a:spLocks noChangeArrowheads="1"/>
              </p:cNvSpPr>
              <p:nvPr/>
            </p:nvSpPr>
            <p:spPr bwMode="auto">
              <a:xfrm>
                <a:off x="1859" y="2905"/>
                <a:ext cx="78" cy="70"/>
              </a:xfrm>
              <a:prstGeom prst="ellipse">
                <a:avLst/>
              </a:prstGeom>
              <a:solidFill>
                <a:srgbClr val="FFFFFF"/>
              </a:solidFill>
              <a:ln w="22225">
                <a:solidFill>
                  <a:srgbClr val="000000"/>
                </a:solidFill>
                <a:round/>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106" name="Rectangle 136"/>
              <p:cNvSpPr>
                <a:spLocks noChangeArrowheads="1"/>
              </p:cNvSpPr>
              <p:nvPr/>
            </p:nvSpPr>
            <p:spPr bwMode="auto">
              <a:xfrm>
                <a:off x="1425" y="3346"/>
                <a:ext cx="44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l">
                  <a:lnSpc>
                    <a:spcPts val="1600"/>
                  </a:lnSpc>
                </a:pPr>
                <a:r>
                  <a:rPr lang="en-US" altLang="en-US">
                    <a:latin typeface="Tahoma" pitchFamily="34" charset="0"/>
                  </a:rPr>
                  <a:t>CLK</a:t>
                </a:r>
              </a:p>
            </p:txBody>
          </p:sp>
        </p:grpSp>
        <p:grpSp>
          <p:nvGrpSpPr>
            <p:cNvPr id="94" name="Group 141"/>
            <p:cNvGrpSpPr>
              <a:grpSpLocks/>
            </p:cNvGrpSpPr>
            <p:nvPr/>
          </p:nvGrpSpPr>
          <p:grpSpPr bwMode="auto">
            <a:xfrm>
              <a:off x="982" y="2965"/>
              <a:ext cx="143" cy="102"/>
              <a:chOff x="1390" y="2792"/>
              <a:chExt cx="143" cy="144"/>
            </a:xfrm>
          </p:grpSpPr>
          <p:sp>
            <p:nvSpPr>
              <p:cNvPr id="95" name="Line 142"/>
              <p:cNvSpPr>
                <a:spLocks noChangeShapeType="1"/>
              </p:cNvSpPr>
              <p:nvPr/>
            </p:nvSpPr>
            <p:spPr bwMode="auto">
              <a:xfrm flipV="1">
                <a:off x="1390" y="2792"/>
                <a:ext cx="71"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96" name="Line 143"/>
              <p:cNvSpPr>
                <a:spLocks noChangeShapeType="1"/>
              </p:cNvSpPr>
              <p:nvPr/>
            </p:nvSpPr>
            <p:spPr bwMode="auto">
              <a:xfrm>
                <a:off x="1462" y="2792"/>
                <a:ext cx="71" cy="14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IE"/>
              </a:p>
            </p:txBody>
          </p:sp>
        </p:grpSp>
      </p:grpSp>
      <p:sp>
        <p:nvSpPr>
          <p:cNvPr id="107" name="TextBox 106"/>
          <p:cNvSpPr txBox="1"/>
          <p:nvPr/>
        </p:nvSpPr>
        <p:spPr>
          <a:xfrm>
            <a:off x="1610544" y="2788383"/>
            <a:ext cx="946918" cy="307777"/>
          </a:xfrm>
          <a:prstGeom prst="rect">
            <a:avLst/>
          </a:prstGeom>
          <a:noFill/>
        </p:spPr>
        <p:txBody>
          <a:bodyPr wrap="square" rtlCol="0">
            <a:spAutoFit/>
          </a:bodyPr>
          <a:lstStyle/>
          <a:p>
            <a:r>
              <a:rPr lang="en-IE" sz="1400" dirty="0"/>
              <a:t>Flip Flop</a:t>
            </a:r>
          </a:p>
        </p:txBody>
      </p:sp>
      <p:sp>
        <p:nvSpPr>
          <p:cNvPr id="108" name="TextBox 107"/>
          <p:cNvSpPr txBox="1"/>
          <p:nvPr/>
        </p:nvSpPr>
        <p:spPr>
          <a:xfrm>
            <a:off x="1824447" y="4570550"/>
            <a:ext cx="946918" cy="307777"/>
          </a:xfrm>
          <a:prstGeom prst="rect">
            <a:avLst/>
          </a:prstGeom>
          <a:noFill/>
        </p:spPr>
        <p:txBody>
          <a:bodyPr wrap="square" rtlCol="0">
            <a:spAutoFit/>
          </a:bodyPr>
          <a:lstStyle/>
          <a:p>
            <a:r>
              <a:rPr lang="en-IE" sz="1400" dirty="0"/>
              <a:t>Latch</a:t>
            </a:r>
          </a:p>
        </p:txBody>
      </p:sp>
    </p:spTree>
    <p:extLst>
      <p:ext uri="{BB962C8B-B14F-4D97-AF65-F5344CB8AC3E}">
        <p14:creationId xmlns:p14="http://schemas.microsoft.com/office/powerpoint/2010/main" val="3619560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What is the Difference Between </a:t>
            </a:r>
            <a:br>
              <a:rPr lang="en-US" sz="3600" dirty="0"/>
            </a:br>
            <a:r>
              <a:rPr lang="en-US" sz="3600" dirty="0"/>
              <a:t>a Latch and a Flip-Flop? (4)</a:t>
            </a:r>
            <a:endParaRPr lang="en-IE" sz="3600" dirty="0"/>
          </a:p>
        </p:txBody>
      </p:sp>
      <p:sp>
        <p:nvSpPr>
          <p:cNvPr id="3" name="Content Placeholder 2"/>
          <p:cNvSpPr>
            <a:spLocks noGrp="1"/>
          </p:cNvSpPr>
          <p:nvPr>
            <p:ph idx="1"/>
          </p:nvPr>
        </p:nvSpPr>
        <p:spPr/>
        <p:txBody>
          <a:bodyPr/>
          <a:lstStyle/>
          <a:p>
            <a:r>
              <a:rPr lang="en-US" dirty="0"/>
              <a:t>For a latch, the output tracks the input when the clock signal is high, so as long as the clock is logic 1 the output can change if the input also changes. (</a:t>
            </a:r>
            <a:r>
              <a:rPr lang="en-US" dirty="0">
                <a:solidFill>
                  <a:srgbClr val="0000FF"/>
                </a:solidFill>
              </a:rPr>
              <a:t>Logic 1 + new data = new output</a:t>
            </a:r>
            <a:r>
              <a:rPr lang="en-US" dirty="0"/>
              <a:t>)</a:t>
            </a:r>
          </a:p>
          <a:p>
            <a:pPr marL="0" indent="0">
              <a:buNone/>
            </a:pPr>
            <a:endParaRPr lang="en-US" sz="1300" dirty="0"/>
          </a:p>
          <a:p>
            <a:r>
              <a:rPr lang="en-US" dirty="0"/>
              <a:t>Flip-flops, in comparison, will store the input only when there is a rising/falling edge of the clock. (Edge-triggered, so may flip on clock pulses.)</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27</a:t>
            </a:fld>
            <a:endParaRPr lang="en-IE" dirty="0"/>
          </a:p>
        </p:txBody>
      </p:sp>
    </p:spTree>
    <p:extLst>
      <p:ext uri="{BB962C8B-B14F-4D97-AF65-F5344CB8AC3E}">
        <p14:creationId xmlns:p14="http://schemas.microsoft.com/office/powerpoint/2010/main" val="3067781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Shift Register?</a:t>
            </a:r>
            <a:endParaRPr lang="en-IE" dirty="0"/>
          </a:p>
        </p:txBody>
      </p:sp>
      <p:sp>
        <p:nvSpPr>
          <p:cNvPr id="3" name="Content Placeholder 2"/>
          <p:cNvSpPr>
            <a:spLocks noGrp="1"/>
          </p:cNvSpPr>
          <p:nvPr>
            <p:ph idx="1"/>
          </p:nvPr>
        </p:nvSpPr>
        <p:spPr/>
        <p:txBody>
          <a:bodyPr/>
          <a:lstStyle/>
          <a:p>
            <a:r>
              <a:rPr lang="en-US" dirty="0"/>
              <a:t>Shift registers are a type of sequential logic circuit, mainly for storage of digital data.  </a:t>
            </a:r>
          </a:p>
          <a:p>
            <a:r>
              <a:rPr lang="en-US" dirty="0"/>
              <a:t>They are a group of flip-flops connected in a chain so that the output from one flip-flop becomes the input of the next flip-flop.  </a:t>
            </a:r>
          </a:p>
          <a:p>
            <a:r>
              <a:rPr lang="en-US" dirty="0"/>
              <a:t>Most of the registers possess no characteristic internal sequence of states.  All the flip-flops are driven by a common clock, and all are set or reset simultaneously. </a:t>
            </a:r>
          </a:p>
        </p:txBody>
      </p:sp>
      <p:sp>
        <p:nvSpPr>
          <p:cNvPr id="4" name="Slide Number Placeholder 3"/>
          <p:cNvSpPr>
            <a:spLocks noGrp="1"/>
          </p:cNvSpPr>
          <p:nvPr>
            <p:ph type="sldNum" sz="quarter" idx="12"/>
          </p:nvPr>
        </p:nvSpPr>
        <p:spPr/>
        <p:txBody>
          <a:bodyPr/>
          <a:lstStyle/>
          <a:p>
            <a:fld id="{1101D7E7-C74A-4A5D-A756-C8CA1900BA37}" type="slidenum">
              <a:rPr lang="en-IE" smtClean="0"/>
              <a:t>28</a:t>
            </a:fld>
            <a:endParaRPr lang="en-IE" dirty="0"/>
          </a:p>
        </p:txBody>
      </p:sp>
    </p:spTree>
    <p:extLst>
      <p:ext uri="{BB962C8B-B14F-4D97-AF65-F5344CB8AC3E}">
        <p14:creationId xmlns:p14="http://schemas.microsoft.com/office/powerpoint/2010/main" val="242283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Counter?</a:t>
            </a:r>
            <a:endParaRPr lang="en-IE" dirty="0"/>
          </a:p>
        </p:txBody>
      </p:sp>
      <p:sp>
        <p:nvSpPr>
          <p:cNvPr id="3" name="Content Placeholder 2"/>
          <p:cNvSpPr>
            <a:spLocks noGrp="1"/>
          </p:cNvSpPr>
          <p:nvPr>
            <p:ph idx="1"/>
          </p:nvPr>
        </p:nvSpPr>
        <p:spPr/>
        <p:txBody>
          <a:bodyPr/>
          <a:lstStyle/>
          <a:p>
            <a:r>
              <a:rPr lang="en-US" dirty="0"/>
              <a:t>In a the 4-bit counter, edge-triggered master-slave flip-flops are used. The output of each flip-flop changes state on the falling edge (1-to-0 </a:t>
            </a:r>
            <a:r>
              <a:rPr lang="en-US" dirty="0" err="1"/>
              <a:t>transistion</a:t>
            </a:r>
            <a:r>
              <a:rPr lang="en-US"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29</a:t>
            </a:fld>
            <a:endParaRPr lang="en-IE" dirty="0"/>
          </a:p>
        </p:txBody>
      </p:sp>
    </p:spTree>
    <p:extLst>
      <p:ext uri="{BB962C8B-B14F-4D97-AF65-F5344CB8AC3E}">
        <p14:creationId xmlns:p14="http://schemas.microsoft.com/office/powerpoint/2010/main" val="2448684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Presentation Content - including</a:t>
            </a:r>
          </a:p>
        </p:txBody>
      </p:sp>
      <p:sp>
        <p:nvSpPr>
          <p:cNvPr id="3" name="Content Placeholder 2"/>
          <p:cNvSpPr>
            <a:spLocks noGrp="1"/>
          </p:cNvSpPr>
          <p:nvPr>
            <p:ph idx="1"/>
          </p:nvPr>
        </p:nvSpPr>
        <p:spPr>
          <a:xfrm>
            <a:off x="696000" y="1825625"/>
            <a:ext cx="4905903" cy="4351338"/>
          </a:xfrm>
        </p:spPr>
        <p:txBody>
          <a:bodyPr>
            <a:noAutofit/>
          </a:bodyPr>
          <a:lstStyle/>
          <a:p>
            <a:pPr marL="457200" indent="-457200">
              <a:lnSpc>
                <a:spcPct val="100000"/>
              </a:lnSpc>
              <a:spcBef>
                <a:spcPts val="1200"/>
              </a:spcBef>
              <a:buFont typeface="+mj-lt"/>
              <a:buAutoNum type="arabicPeriod"/>
            </a:pPr>
            <a:r>
              <a:rPr lang="en-US" sz="2000" dirty="0"/>
              <a:t>Logic Types</a:t>
            </a:r>
            <a:endParaRPr lang="en-IE" sz="2000" dirty="0"/>
          </a:p>
          <a:p>
            <a:pPr marL="457200" indent="-457200">
              <a:lnSpc>
                <a:spcPct val="100000"/>
              </a:lnSpc>
              <a:spcBef>
                <a:spcPts val="1200"/>
              </a:spcBef>
              <a:buFont typeface="+mj-lt"/>
              <a:buAutoNum type="arabicPeriod"/>
            </a:pPr>
            <a:r>
              <a:rPr lang="en-US" sz="2000" dirty="0"/>
              <a:t>What is a Latch?</a:t>
            </a:r>
            <a:endParaRPr lang="en-IE" sz="2000" dirty="0"/>
          </a:p>
          <a:p>
            <a:pPr marL="457200" indent="-457200">
              <a:lnSpc>
                <a:spcPct val="100000"/>
              </a:lnSpc>
              <a:spcBef>
                <a:spcPts val="1200"/>
              </a:spcBef>
              <a:buFont typeface="+mj-lt"/>
              <a:buAutoNum type="arabicPeriod"/>
            </a:pPr>
            <a:r>
              <a:rPr lang="en-US" sz="2000" dirty="0"/>
              <a:t>What is a Flip-Flop?</a:t>
            </a:r>
            <a:r>
              <a:rPr lang="en-IE" sz="2000" dirty="0"/>
              <a:t>  </a:t>
            </a:r>
          </a:p>
          <a:p>
            <a:pPr marL="457200" indent="-457200">
              <a:lnSpc>
                <a:spcPct val="100000"/>
              </a:lnSpc>
              <a:spcBef>
                <a:spcPts val="1200"/>
              </a:spcBef>
              <a:buFont typeface="+mj-lt"/>
              <a:buAutoNum type="arabicPeriod"/>
            </a:pPr>
            <a:r>
              <a:rPr lang="en-IE" sz="2000" dirty="0"/>
              <a:t>Ingredients: Gates</a:t>
            </a:r>
          </a:p>
          <a:p>
            <a:pPr marL="457200" indent="-457200">
              <a:lnSpc>
                <a:spcPct val="100000"/>
              </a:lnSpc>
              <a:spcBef>
                <a:spcPts val="1200"/>
              </a:spcBef>
              <a:buFont typeface="+mj-lt"/>
              <a:buAutoNum type="arabicPeriod"/>
            </a:pPr>
            <a:r>
              <a:rPr lang="en-US" sz="2000" dirty="0"/>
              <a:t>CPU Clock</a:t>
            </a:r>
          </a:p>
          <a:p>
            <a:pPr marL="457200" indent="-457200">
              <a:lnSpc>
                <a:spcPct val="100000"/>
              </a:lnSpc>
              <a:spcBef>
                <a:spcPts val="1200"/>
              </a:spcBef>
              <a:buFont typeface="+mj-lt"/>
              <a:buAutoNum type="arabicPeriod"/>
            </a:pPr>
            <a:r>
              <a:rPr lang="en-US" sz="2000" dirty="0"/>
              <a:t>Difference Between Latches and Flip-Flops</a:t>
            </a:r>
          </a:p>
          <a:p>
            <a:pPr marL="457200" indent="-457200">
              <a:lnSpc>
                <a:spcPct val="100000"/>
              </a:lnSpc>
              <a:spcBef>
                <a:spcPts val="1200"/>
              </a:spcBef>
              <a:buFont typeface="+mj-lt"/>
              <a:buAutoNum type="arabicPeriod"/>
            </a:pPr>
            <a:r>
              <a:rPr lang="en-US" sz="2000" dirty="0"/>
              <a:t>Shift Register</a:t>
            </a:r>
            <a:endParaRPr lang="en-IE" sz="2000" dirty="0"/>
          </a:p>
        </p:txBody>
      </p:sp>
      <p:sp>
        <p:nvSpPr>
          <p:cNvPr id="4" name="Slide Number Placeholder 3"/>
          <p:cNvSpPr>
            <a:spLocks noGrp="1"/>
          </p:cNvSpPr>
          <p:nvPr>
            <p:ph type="sldNum" sz="quarter" idx="12"/>
          </p:nvPr>
        </p:nvSpPr>
        <p:spPr/>
        <p:txBody>
          <a:bodyPr/>
          <a:lstStyle/>
          <a:p>
            <a:fld id="{1101D7E7-C74A-4A5D-A756-C8CA1900BA37}" type="slidenum">
              <a:rPr lang="en-IE" smtClean="0"/>
              <a:t>3</a:t>
            </a:fld>
            <a:endParaRPr lang="en-IE" dirty="0"/>
          </a:p>
        </p:txBody>
      </p:sp>
      <p:sp>
        <p:nvSpPr>
          <p:cNvPr id="6" name="Content Placeholder 2"/>
          <p:cNvSpPr txBox="1">
            <a:spLocks/>
          </p:cNvSpPr>
          <p:nvPr/>
        </p:nvSpPr>
        <p:spPr>
          <a:xfrm>
            <a:off x="5779972" y="1958774"/>
            <a:ext cx="5403896" cy="4351338"/>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150000"/>
              </a:lnSpc>
              <a:spcBef>
                <a:spcPts val="600"/>
              </a:spcBef>
              <a:buFont typeface="Arial" panose="020B0604020202020204" pitchFamily="34" charset="0"/>
              <a:buChar char="•"/>
              <a:defRPr sz="2400" kern="1200">
                <a:solidFill>
                  <a:srgbClr val="004C6C"/>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C6C"/>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C6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00000"/>
              </a:lnSpc>
              <a:spcBef>
                <a:spcPts val="1200"/>
              </a:spcBef>
              <a:buFont typeface="+mj-lt"/>
              <a:buAutoNum type="arabicPeriod" startAt="8"/>
            </a:pPr>
            <a:r>
              <a:rPr lang="en-US" sz="2000" dirty="0"/>
              <a:t>S-R Latch</a:t>
            </a:r>
            <a:endParaRPr lang="en-IE" sz="2000" dirty="0"/>
          </a:p>
          <a:p>
            <a:pPr marL="457200" indent="-457200">
              <a:lnSpc>
                <a:spcPct val="100000"/>
              </a:lnSpc>
              <a:spcBef>
                <a:spcPts val="1200"/>
              </a:spcBef>
              <a:buFont typeface="+mj-lt"/>
              <a:buAutoNum type="arabicPeriod" startAt="8"/>
            </a:pPr>
            <a:r>
              <a:rPr lang="en-US" sz="2000" dirty="0"/>
              <a:t>D Latch</a:t>
            </a:r>
            <a:endParaRPr lang="en-IE" sz="2000" dirty="0"/>
          </a:p>
          <a:p>
            <a:pPr marL="457200" indent="-457200">
              <a:lnSpc>
                <a:spcPct val="100000"/>
              </a:lnSpc>
              <a:spcBef>
                <a:spcPts val="1200"/>
              </a:spcBef>
              <a:buFont typeface="+mj-lt"/>
              <a:buAutoNum type="arabicPeriod" startAt="8"/>
            </a:pPr>
            <a:r>
              <a:rPr lang="en-US" sz="2000" dirty="0"/>
              <a:t>J-K Flip-Flop</a:t>
            </a:r>
            <a:endParaRPr lang="en-IE" sz="2000" dirty="0"/>
          </a:p>
          <a:p>
            <a:pPr marL="457200" indent="-457200">
              <a:lnSpc>
                <a:spcPct val="100000"/>
              </a:lnSpc>
              <a:spcBef>
                <a:spcPts val="1200"/>
              </a:spcBef>
              <a:buFont typeface="+mj-lt"/>
              <a:buAutoNum type="arabicPeriod" startAt="8"/>
            </a:pPr>
            <a:r>
              <a:rPr lang="en-US" sz="2000" dirty="0"/>
              <a:t>Edge-Triggered D Type Flip-Flop</a:t>
            </a:r>
          </a:p>
          <a:p>
            <a:pPr marL="457200" indent="-457200">
              <a:lnSpc>
                <a:spcPct val="100000"/>
              </a:lnSpc>
              <a:spcBef>
                <a:spcPts val="1200"/>
              </a:spcBef>
              <a:buFont typeface="+mj-lt"/>
              <a:buAutoNum type="arabicPeriod" startAt="8"/>
            </a:pPr>
            <a:r>
              <a:rPr lang="en-IE" sz="2000" dirty="0"/>
              <a:t>Counter</a:t>
            </a:r>
            <a:endParaRPr lang="en-US" sz="2000" dirty="0"/>
          </a:p>
          <a:p>
            <a:pPr marL="457200" indent="-457200">
              <a:lnSpc>
                <a:spcPct val="100000"/>
              </a:lnSpc>
              <a:spcBef>
                <a:spcPts val="1200"/>
              </a:spcBef>
              <a:buFont typeface="+mj-lt"/>
              <a:buAutoNum type="arabicPeriod" startAt="8"/>
            </a:pPr>
            <a:r>
              <a:rPr lang="en-US" sz="2000" dirty="0"/>
              <a:t>Sequential Logic Summary</a:t>
            </a:r>
            <a:endParaRPr lang="en-IE" sz="2000" dirty="0"/>
          </a:p>
          <a:p>
            <a:pPr marL="457200" indent="-457200">
              <a:lnSpc>
                <a:spcPct val="100000"/>
              </a:lnSpc>
              <a:spcBef>
                <a:spcPts val="1200"/>
              </a:spcBef>
              <a:buFont typeface="+mj-lt"/>
              <a:buAutoNum type="arabicPeriod" startAt="8"/>
            </a:pPr>
            <a:r>
              <a:rPr lang="en-US" sz="2000" dirty="0"/>
              <a:t>Where to Next?</a:t>
            </a:r>
            <a:endParaRPr lang="en-IE" sz="2000" dirty="0"/>
          </a:p>
        </p:txBody>
      </p:sp>
    </p:spTree>
    <p:extLst>
      <p:ext uri="{BB962C8B-B14F-4D97-AF65-F5344CB8AC3E}">
        <p14:creationId xmlns:p14="http://schemas.microsoft.com/office/powerpoint/2010/main" val="1076327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SR (Set-Reset) Latch</a:t>
            </a:r>
          </a:p>
        </p:txBody>
      </p:sp>
      <p:sp>
        <p:nvSpPr>
          <p:cNvPr id="3" name="Content Placeholder 2"/>
          <p:cNvSpPr>
            <a:spLocks noGrp="1"/>
          </p:cNvSpPr>
          <p:nvPr>
            <p:ph idx="1"/>
          </p:nvPr>
        </p:nvSpPr>
        <p:spPr>
          <a:xfrm>
            <a:off x="696000" y="1825625"/>
            <a:ext cx="10800000" cy="671390"/>
          </a:xfrm>
        </p:spPr>
        <p:txBody>
          <a:bodyPr/>
          <a:lstStyle/>
          <a:p>
            <a:r>
              <a:rPr lang="en-US" dirty="0"/>
              <a:t>Basic storage made from gates.</a:t>
            </a:r>
          </a:p>
        </p:txBody>
      </p:sp>
      <p:sp>
        <p:nvSpPr>
          <p:cNvPr id="4" name="Slide Number Placeholder 3"/>
          <p:cNvSpPr>
            <a:spLocks noGrp="1"/>
          </p:cNvSpPr>
          <p:nvPr>
            <p:ph type="sldNum" sz="quarter" idx="12"/>
          </p:nvPr>
        </p:nvSpPr>
        <p:spPr/>
        <p:txBody>
          <a:bodyPr/>
          <a:lstStyle/>
          <a:p>
            <a:fld id="{1101D7E7-C74A-4A5D-A756-C8CA1900BA37}" type="slidenum">
              <a:rPr lang="en-IE" smtClean="0"/>
              <a:t>30</a:t>
            </a:fld>
            <a:endParaRPr lang="en-IE"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631952"/>
            <a:ext cx="8220075"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6" name="Text Box 5"/>
          <p:cNvSpPr txBox="1">
            <a:spLocks noChangeArrowheads="1"/>
          </p:cNvSpPr>
          <p:nvPr/>
        </p:nvSpPr>
        <p:spPr bwMode="auto">
          <a:xfrm>
            <a:off x="3536950" y="5557715"/>
            <a:ext cx="41601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1800" dirty="0"/>
              <a:t>S &amp; R both 0 in “resting” state</a:t>
            </a:r>
          </a:p>
          <a:p>
            <a:pPr>
              <a:spcBef>
                <a:spcPct val="0"/>
              </a:spcBef>
              <a:buClrTx/>
              <a:buFontTx/>
              <a:buNone/>
            </a:pPr>
            <a:r>
              <a:rPr lang="en-US" altLang="en-US" sz="1800" dirty="0"/>
              <a:t>Have to keep both from 1 at same time</a:t>
            </a:r>
          </a:p>
        </p:txBody>
      </p:sp>
    </p:spTree>
    <p:extLst>
      <p:ext uri="{BB962C8B-B14F-4D97-AF65-F5344CB8AC3E}">
        <p14:creationId xmlns:p14="http://schemas.microsoft.com/office/powerpoint/2010/main" val="1036498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The S-R Latch (2)</a:t>
            </a:r>
          </a:p>
        </p:txBody>
      </p:sp>
      <p:sp>
        <p:nvSpPr>
          <p:cNvPr id="3" name="Content Placeholder 2"/>
          <p:cNvSpPr>
            <a:spLocks noGrp="1"/>
          </p:cNvSpPr>
          <p:nvPr>
            <p:ph idx="1"/>
          </p:nvPr>
        </p:nvSpPr>
        <p:spPr/>
        <p:txBody>
          <a:bodyPr/>
          <a:lstStyle/>
          <a:p>
            <a:r>
              <a:rPr lang="en-US" dirty="0"/>
              <a:t>Cross-coupled NOR gates.</a:t>
            </a:r>
          </a:p>
          <a:p>
            <a:r>
              <a:rPr lang="en-US" dirty="0"/>
              <a:t>They can set (S=1, R=0) or reset (R=1, S=0) the output.</a:t>
            </a:r>
          </a:p>
        </p:txBody>
      </p:sp>
      <p:sp>
        <p:nvSpPr>
          <p:cNvPr id="4" name="Slide Number Placeholder 3"/>
          <p:cNvSpPr>
            <a:spLocks noGrp="1"/>
          </p:cNvSpPr>
          <p:nvPr>
            <p:ph type="sldNum" sz="quarter" idx="12"/>
          </p:nvPr>
        </p:nvSpPr>
        <p:spPr/>
        <p:txBody>
          <a:bodyPr/>
          <a:lstStyle/>
          <a:p>
            <a:fld id="{1101D7E7-C74A-4A5D-A756-C8CA1900BA37}" type="slidenum">
              <a:rPr lang="en-IE" smtClean="0"/>
              <a:t>31</a:t>
            </a:fld>
            <a:endParaRPr lang="en-IE" dirty="0"/>
          </a:p>
        </p:txBody>
      </p:sp>
      <p:grpSp>
        <p:nvGrpSpPr>
          <p:cNvPr id="5" name="Group 18"/>
          <p:cNvGrpSpPr>
            <a:grpSpLocks/>
          </p:cNvGrpSpPr>
          <p:nvPr/>
        </p:nvGrpSpPr>
        <p:grpSpPr bwMode="auto">
          <a:xfrm>
            <a:off x="3179763" y="3604358"/>
            <a:ext cx="1146175" cy="922338"/>
            <a:chOff x="1284" y="2529"/>
            <a:chExt cx="722" cy="581"/>
          </a:xfrm>
        </p:grpSpPr>
        <p:sp>
          <p:nvSpPr>
            <p:cNvPr id="6" name="Rectangle 4"/>
            <p:cNvSpPr>
              <a:spLocks noChangeArrowheads="1"/>
            </p:cNvSpPr>
            <p:nvPr/>
          </p:nvSpPr>
          <p:spPr bwMode="auto">
            <a:xfrm>
              <a:off x="1284" y="2529"/>
              <a:ext cx="572" cy="578"/>
            </a:xfrm>
            <a:prstGeom prst="rect">
              <a:avLst/>
            </a:prstGeom>
            <a:solidFill>
              <a:srgbClr val="FFFFFF"/>
            </a:solidFill>
            <a:ln w="22225">
              <a:solidFill>
                <a:srgbClr val="000000"/>
              </a:solidFill>
              <a:miter lim="800000"/>
              <a:headEnd/>
              <a:tailEnd/>
            </a:ln>
          </p:spPr>
          <p:txBody>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p>
          </p:txBody>
        </p:sp>
        <p:sp>
          <p:nvSpPr>
            <p:cNvPr id="7" name="Rectangle 8"/>
            <p:cNvSpPr>
              <a:spLocks noChangeArrowheads="1"/>
            </p:cNvSpPr>
            <p:nvPr/>
          </p:nvSpPr>
          <p:spPr bwMode="auto">
            <a:xfrm>
              <a:off x="1324" y="2654"/>
              <a:ext cx="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dirty="0">
                  <a:latin typeface="Tahoma" pitchFamily="34" charset="0"/>
                </a:rPr>
                <a:t>R</a:t>
              </a:r>
            </a:p>
          </p:txBody>
        </p:sp>
        <p:sp>
          <p:nvSpPr>
            <p:cNvPr id="8" name="Rectangle 9"/>
            <p:cNvSpPr>
              <a:spLocks noChangeArrowheads="1"/>
            </p:cNvSpPr>
            <p:nvPr/>
          </p:nvSpPr>
          <p:spPr bwMode="auto">
            <a:xfrm>
              <a:off x="1703" y="2654"/>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9" name="Line 12"/>
            <p:cNvSpPr>
              <a:spLocks noChangeShapeType="1"/>
            </p:cNvSpPr>
            <p:nvPr/>
          </p:nvSpPr>
          <p:spPr bwMode="auto">
            <a:xfrm>
              <a:off x="1863" y="2709"/>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0" name="Rectangle 14"/>
            <p:cNvSpPr>
              <a:spLocks noChangeArrowheads="1"/>
            </p:cNvSpPr>
            <p:nvPr/>
          </p:nvSpPr>
          <p:spPr bwMode="auto">
            <a:xfrm>
              <a:off x="1703" y="2897"/>
              <a:ext cx="102"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latin typeface="Tahoma" pitchFamily="34" charset="0"/>
                </a:rPr>
                <a:t>Q</a:t>
              </a:r>
            </a:p>
          </p:txBody>
        </p:sp>
        <p:sp>
          <p:nvSpPr>
            <p:cNvPr id="11" name="Line 15"/>
            <p:cNvSpPr>
              <a:spLocks noChangeShapeType="1"/>
            </p:cNvSpPr>
            <p:nvPr/>
          </p:nvSpPr>
          <p:spPr bwMode="auto">
            <a:xfrm>
              <a:off x="1863" y="2937"/>
              <a:ext cx="143" cy="1"/>
            </a:xfrm>
            <a:prstGeom prst="line">
              <a:avLst/>
            </a:prstGeom>
            <a:noFill/>
            <a:ln w="22225">
              <a:solidFill>
                <a:srgbClr val="000000"/>
              </a:solidFill>
              <a:round/>
              <a:headEnd/>
              <a:tailEnd/>
            </a:ln>
            <a:extLst>
              <a:ext uri="{909E8E84-426E-40DD-AFC4-6F175D3DCCD1}">
                <a14:hiddenFill xmlns:a14="http://schemas.microsoft.com/office/drawing/2010/main">
                  <a:noFill/>
                </a14:hiddenFill>
              </a:ext>
            </a:extLst>
          </p:spPr>
          <p:txBody>
            <a:bodyPr/>
            <a:lstStyle/>
            <a:p>
              <a:endParaRPr lang="en-IE"/>
            </a:p>
          </p:txBody>
        </p:sp>
        <p:sp>
          <p:nvSpPr>
            <p:cNvPr id="12" name="Rectangle 17"/>
            <p:cNvSpPr>
              <a:spLocks noChangeArrowheads="1"/>
            </p:cNvSpPr>
            <p:nvPr/>
          </p:nvSpPr>
          <p:spPr bwMode="auto">
            <a:xfrm>
              <a:off x="1315" y="2872"/>
              <a:ext cx="448"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l">
                <a:lnSpc>
                  <a:spcPts val="1600"/>
                </a:lnSpc>
              </a:pPr>
              <a:r>
                <a:rPr lang="en-US" altLang="en-US">
                  <a:latin typeface="Tahoma" pitchFamily="34" charset="0"/>
                </a:rPr>
                <a:t>S</a:t>
              </a:r>
            </a:p>
          </p:txBody>
        </p:sp>
      </p:grpSp>
      <p:sp>
        <p:nvSpPr>
          <p:cNvPr id="13" name="Text Box 19"/>
          <p:cNvSpPr txBox="1">
            <a:spLocks noChangeArrowheads="1"/>
          </p:cNvSpPr>
          <p:nvPr/>
        </p:nvSpPr>
        <p:spPr bwMode="auto">
          <a:xfrm>
            <a:off x="2268687" y="3744058"/>
            <a:ext cx="641201" cy="27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r>
              <a:rPr lang="en-US" altLang="en-US" dirty="0">
                <a:solidFill>
                  <a:schemeClr val="tx1"/>
                </a:solidFill>
                <a:latin typeface="Arial" panose="020B0604020202020204" pitchFamily="34" charset="0"/>
                <a:cs typeface="Arial" panose="020B0604020202020204" pitchFamily="34" charset="0"/>
              </a:rPr>
              <a:t>Reset</a:t>
            </a:r>
          </a:p>
        </p:txBody>
      </p:sp>
      <p:sp>
        <p:nvSpPr>
          <p:cNvPr id="14" name="Text Box 19"/>
          <p:cNvSpPr txBox="1">
            <a:spLocks noChangeArrowheads="1"/>
          </p:cNvSpPr>
          <p:nvPr/>
        </p:nvSpPr>
        <p:spPr bwMode="auto">
          <a:xfrm>
            <a:off x="2542629" y="4179033"/>
            <a:ext cx="384721" cy="27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r>
              <a:rPr lang="en-US" altLang="en-US" dirty="0">
                <a:solidFill>
                  <a:schemeClr val="tx1"/>
                </a:solidFill>
                <a:latin typeface="Arial" panose="020B0604020202020204" pitchFamily="34" charset="0"/>
                <a:cs typeface="Arial" panose="020B0604020202020204" pitchFamily="34" charset="0"/>
              </a:rPr>
              <a:t>Set</a:t>
            </a:r>
          </a:p>
        </p:txBody>
      </p:sp>
      <p:grpSp>
        <p:nvGrpSpPr>
          <p:cNvPr id="15" name="Group 24"/>
          <p:cNvGrpSpPr>
            <a:grpSpLocks/>
          </p:cNvGrpSpPr>
          <p:nvPr/>
        </p:nvGrpSpPr>
        <p:grpSpPr bwMode="auto">
          <a:xfrm>
            <a:off x="6492875" y="3263046"/>
            <a:ext cx="2117725" cy="1781175"/>
            <a:chOff x="656" y="1096"/>
            <a:chExt cx="1352" cy="1136"/>
          </a:xfrm>
        </p:grpSpPr>
        <p:sp>
          <p:nvSpPr>
            <p:cNvPr id="16" name="Rectangle 25"/>
            <p:cNvSpPr>
              <a:spLocks noChangeArrowheads="1"/>
            </p:cNvSpPr>
            <p:nvPr/>
          </p:nvSpPr>
          <p:spPr bwMode="auto">
            <a:xfrm>
              <a:off x="672" y="1096"/>
              <a:ext cx="1336" cy="1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8795" tIns="26626" rIns="18795" bIns="26626"/>
            <a:lstStyle>
              <a:lvl1pPr algn="r" defTabSz="901700" eaLnBrk="0" hangingPunct="0">
                <a:lnSpc>
                  <a:spcPts val="1675"/>
                </a:lnSpc>
                <a:tabLst>
                  <a:tab pos="450850" algn="l"/>
                  <a:tab pos="901700" algn="l"/>
                  <a:tab pos="1352550" algn="l"/>
                </a:tabLst>
                <a:defRPr>
                  <a:solidFill>
                    <a:srgbClr val="000000"/>
                  </a:solidFill>
                  <a:latin typeface="Arial" charset="0"/>
                </a:defRPr>
              </a:lvl1pPr>
              <a:lvl2pPr marL="742950" indent="-285750" algn="r" defTabSz="901700" eaLnBrk="0" hangingPunct="0">
                <a:lnSpc>
                  <a:spcPts val="1675"/>
                </a:lnSpc>
                <a:tabLst>
                  <a:tab pos="450850" algn="l"/>
                  <a:tab pos="901700" algn="l"/>
                  <a:tab pos="1352550" algn="l"/>
                </a:tabLst>
                <a:defRPr>
                  <a:solidFill>
                    <a:srgbClr val="000000"/>
                  </a:solidFill>
                  <a:latin typeface="Arial" charset="0"/>
                </a:defRPr>
              </a:lvl2pPr>
              <a:lvl3pPr marL="1143000" indent="-228600" algn="r" defTabSz="901700" eaLnBrk="0" hangingPunct="0">
                <a:lnSpc>
                  <a:spcPts val="1675"/>
                </a:lnSpc>
                <a:tabLst>
                  <a:tab pos="450850" algn="l"/>
                  <a:tab pos="901700" algn="l"/>
                  <a:tab pos="1352550" algn="l"/>
                </a:tabLst>
                <a:defRPr>
                  <a:solidFill>
                    <a:srgbClr val="000000"/>
                  </a:solidFill>
                  <a:latin typeface="Arial" charset="0"/>
                </a:defRPr>
              </a:lvl3pPr>
              <a:lvl4pPr marL="1600200" indent="-228600" algn="r" defTabSz="901700" eaLnBrk="0" hangingPunct="0">
                <a:lnSpc>
                  <a:spcPts val="1675"/>
                </a:lnSpc>
                <a:tabLst>
                  <a:tab pos="450850" algn="l"/>
                  <a:tab pos="901700" algn="l"/>
                  <a:tab pos="1352550" algn="l"/>
                </a:tabLst>
                <a:defRPr>
                  <a:solidFill>
                    <a:srgbClr val="000000"/>
                  </a:solidFill>
                  <a:latin typeface="Arial" charset="0"/>
                </a:defRPr>
              </a:lvl4pPr>
              <a:lvl5pPr marL="2057400" indent="-228600" algn="r" defTabSz="901700" eaLnBrk="0" hangingPunct="0">
                <a:lnSpc>
                  <a:spcPts val="1675"/>
                </a:lnSpc>
                <a:tabLst>
                  <a:tab pos="450850" algn="l"/>
                  <a:tab pos="901700" algn="l"/>
                  <a:tab pos="1352550" algn="l"/>
                </a:tabLst>
                <a:defRPr>
                  <a:solidFill>
                    <a:srgbClr val="000000"/>
                  </a:solidFill>
                  <a:latin typeface="Arial" charset="0"/>
                </a:defRPr>
              </a:lvl5pPr>
              <a:lvl6pPr marL="25146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6pPr>
              <a:lvl7pPr marL="29718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7pPr>
              <a:lvl8pPr marL="34290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8pPr>
              <a:lvl9pPr marL="3886200" indent="-228600" algn="r" defTabSz="901700" eaLnBrk="0" fontAlgn="base" hangingPunct="0">
                <a:lnSpc>
                  <a:spcPts val="1675"/>
                </a:lnSpc>
                <a:spcBef>
                  <a:spcPct val="0"/>
                </a:spcBef>
                <a:spcAft>
                  <a:spcPct val="0"/>
                </a:spcAft>
                <a:tabLst>
                  <a:tab pos="450850" algn="l"/>
                  <a:tab pos="901700" algn="l"/>
                  <a:tab pos="1352550" algn="l"/>
                </a:tabLst>
                <a:defRPr>
                  <a:solidFill>
                    <a:srgbClr val="000000"/>
                  </a:solidFill>
                  <a:latin typeface="Arial" charset="0"/>
                </a:defRPr>
              </a:lvl9pPr>
            </a:lstStyle>
            <a:p>
              <a:pPr algn="l">
                <a:lnSpc>
                  <a:spcPts val="2175"/>
                </a:lnSpc>
                <a:spcAft>
                  <a:spcPts val="1975"/>
                </a:spcAft>
              </a:pPr>
              <a:r>
                <a:rPr lang="en-US" altLang="en-US" dirty="0">
                  <a:solidFill>
                    <a:schemeClr val="tx1"/>
                  </a:solidFill>
                  <a:latin typeface="Arial" panose="020B0604020202020204" pitchFamily="34" charset="0"/>
                  <a:cs typeface="Arial" panose="020B0604020202020204" pitchFamily="34" charset="0"/>
                </a:rPr>
                <a:t>S	R	Q</a:t>
              </a:r>
              <a:br>
                <a:rPr lang="en-US" altLang="en-US" dirty="0">
                  <a:solidFill>
                    <a:schemeClr val="tx1"/>
                  </a:solidFill>
                  <a:latin typeface="Arial" panose="020B0604020202020204" pitchFamily="34" charset="0"/>
                  <a:cs typeface="Arial" panose="020B0604020202020204" pitchFamily="34" charset="0"/>
                </a:rPr>
              </a:br>
              <a:r>
                <a:rPr lang="en-US" altLang="en-US" dirty="0">
                  <a:solidFill>
                    <a:schemeClr val="tx1"/>
                  </a:solidFill>
                  <a:latin typeface="Arial" panose="020B0604020202020204" pitchFamily="34" charset="0"/>
                  <a:cs typeface="Arial" panose="020B0604020202020204" pitchFamily="34" charset="0"/>
                </a:rPr>
                <a:t>0	0	hold</a:t>
              </a:r>
              <a:br>
                <a:rPr lang="en-US" altLang="en-US" dirty="0">
                  <a:solidFill>
                    <a:schemeClr val="tx1"/>
                  </a:solidFill>
                  <a:latin typeface="Arial" panose="020B0604020202020204" pitchFamily="34" charset="0"/>
                  <a:cs typeface="Arial" panose="020B0604020202020204" pitchFamily="34" charset="0"/>
                </a:rPr>
              </a:br>
              <a:r>
                <a:rPr lang="en-US" altLang="en-US" dirty="0">
                  <a:solidFill>
                    <a:schemeClr val="tx1"/>
                  </a:solidFill>
                  <a:latin typeface="Arial" panose="020B0604020202020204" pitchFamily="34" charset="0"/>
                  <a:cs typeface="Arial" panose="020B0604020202020204" pitchFamily="34" charset="0"/>
                </a:rPr>
                <a:t>0	1	0</a:t>
              </a:r>
              <a:br>
                <a:rPr lang="en-US" altLang="en-US" dirty="0">
                  <a:solidFill>
                    <a:schemeClr val="tx1"/>
                  </a:solidFill>
                  <a:latin typeface="Arial" panose="020B0604020202020204" pitchFamily="34" charset="0"/>
                  <a:cs typeface="Arial" panose="020B0604020202020204" pitchFamily="34" charset="0"/>
                </a:rPr>
              </a:br>
              <a:r>
                <a:rPr lang="en-US" altLang="en-US" dirty="0">
                  <a:solidFill>
                    <a:schemeClr val="tx1"/>
                  </a:solidFill>
                  <a:latin typeface="Arial" panose="020B0604020202020204" pitchFamily="34" charset="0"/>
                  <a:cs typeface="Arial" panose="020B0604020202020204" pitchFamily="34" charset="0"/>
                </a:rPr>
                <a:t>1	0	1</a:t>
              </a:r>
              <a:br>
                <a:rPr lang="en-US" altLang="en-US" dirty="0">
                  <a:solidFill>
                    <a:schemeClr val="tx1"/>
                  </a:solidFill>
                  <a:latin typeface="Arial" panose="020B0604020202020204" pitchFamily="34" charset="0"/>
                  <a:cs typeface="Arial" panose="020B0604020202020204" pitchFamily="34" charset="0"/>
                </a:rPr>
              </a:br>
              <a:r>
                <a:rPr lang="en-US" altLang="en-US" dirty="0">
                  <a:solidFill>
                    <a:schemeClr val="tx1"/>
                  </a:solidFill>
                  <a:latin typeface="Arial" panose="020B0604020202020204" pitchFamily="34" charset="0"/>
                  <a:cs typeface="Arial" panose="020B0604020202020204" pitchFamily="34" charset="0"/>
                </a:rPr>
                <a:t>1	1	</a:t>
              </a:r>
              <a:r>
                <a:rPr lang="en-US" altLang="en-US" dirty="0">
                  <a:solidFill>
                    <a:srgbClr val="006600"/>
                  </a:solidFill>
                  <a:latin typeface="Arial" panose="020B0604020202020204" pitchFamily="34" charset="0"/>
                  <a:cs typeface="Arial" panose="020B0604020202020204" pitchFamily="34" charset="0"/>
                </a:rPr>
                <a:t>disallow</a:t>
              </a:r>
              <a:r>
                <a:rPr lang="en-US" altLang="en-US" dirty="0">
                  <a:solidFill>
                    <a:srgbClr val="FFC000"/>
                  </a:solidFill>
                  <a:latin typeface="Arial" panose="020B0604020202020204" pitchFamily="34" charset="0"/>
                  <a:cs typeface="Arial" panose="020B0604020202020204" pitchFamily="34" charset="0"/>
                </a:rPr>
                <a:t> </a:t>
              </a:r>
              <a:r>
                <a:rPr lang="en-US" altLang="en-US" sz="1200" dirty="0">
                  <a:solidFill>
                    <a:schemeClr val="tx1"/>
                  </a:solidFill>
                  <a:latin typeface="Arial" panose="020B0604020202020204" pitchFamily="34" charset="0"/>
                  <a:cs typeface="Arial" panose="020B0604020202020204" pitchFamily="34" charset="0"/>
                </a:rPr>
                <a:t>(Like ‘undefined’)</a:t>
              </a:r>
            </a:p>
          </p:txBody>
        </p:sp>
        <p:grpSp>
          <p:nvGrpSpPr>
            <p:cNvPr id="17" name="Group 26"/>
            <p:cNvGrpSpPr>
              <a:grpSpLocks/>
            </p:cNvGrpSpPr>
            <p:nvPr/>
          </p:nvGrpSpPr>
          <p:grpSpPr bwMode="auto">
            <a:xfrm>
              <a:off x="656" y="1128"/>
              <a:ext cx="1296" cy="888"/>
              <a:chOff x="656" y="1128"/>
              <a:chExt cx="1296" cy="888"/>
            </a:xfrm>
          </p:grpSpPr>
          <p:sp>
            <p:nvSpPr>
              <p:cNvPr id="18" name="Line 27"/>
              <p:cNvSpPr>
                <a:spLocks noChangeShapeType="1"/>
              </p:cNvSpPr>
              <p:nvPr/>
            </p:nvSpPr>
            <p:spPr bwMode="auto">
              <a:xfrm>
                <a:off x="1208" y="1128"/>
                <a:ext cx="0" cy="8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18795" tIns="26626" rIns="18795" bIns="26626"/>
              <a:lstStyle/>
              <a:p>
                <a:endParaRPr lang="en-IE"/>
              </a:p>
            </p:txBody>
          </p:sp>
          <p:sp>
            <p:nvSpPr>
              <p:cNvPr id="19" name="Line 28"/>
              <p:cNvSpPr>
                <a:spLocks noChangeShapeType="1"/>
              </p:cNvSpPr>
              <p:nvPr/>
            </p:nvSpPr>
            <p:spPr bwMode="auto">
              <a:xfrm>
                <a:off x="656" y="1296"/>
                <a:ext cx="1296" cy="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lIns="18795" tIns="26626" rIns="18795" bIns="26626"/>
              <a:lstStyle/>
              <a:p>
                <a:endParaRPr lang="en-IE"/>
              </a:p>
            </p:txBody>
          </p:sp>
        </p:grpSp>
      </p:grpSp>
    </p:spTree>
    <p:extLst>
      <p:ext uri="{BB962C8B-B14F-4D97-AF65-F5344CB8AC3E}">
        <p14:creationId xmlns:p14="http://schemas.microsoft.com/office/powerpoint/2010/main" val="41085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2649538"/>
            <a:ext cx="8220075" cy="2716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2" name="Title 1"/>
          <p:cNvSpPr>
            <a:spLocks noGrp="1"/>
          </p:cNvSpPr>
          <p:nvPr>
            <p:ph type="title"/>
          </p:nvPr>
        </p:nvSpPr>
        <p:spPr/>
        <p:txBody>
          <a:bodyPr/>
          <a:lstStyle/>
          <a:p>
            <a:r>
              <a:rPr lang="en-IE" dirty="0"/>
              <a:t>S R Latch</a:t>
            </a:r>
          </a:p>
        </p:txBody>
      </p:sp>
      <p:sp>
        <p:nvSpPr>
          <p:cNvPr id="3" name="Content Placeholder 2"/>
          <p:cNvSpPr>
            <a:spLocks noGrp="1"/>
          </p:cNvSpPr>
          <p:nvPr>
            <p:ph idx="1"/>
          </p:nvPr>
        </p:nvSpPr>
        <p:spPr>
          <a:xfrm>
            <a:off x="696000" y="1825625"/>
            <a:ext cx="10800000" cy="688975"/>
          </a:xfrm>
        </p:spPr>
        <p:txBody>
          <a:bodyPr/>
          <a:lstStyle/>
          <a:p>
            <a:r>
              <a:rPr lang="en-US" dirty="0"/>
              <a:t>Similar to the previous one – this one is made from NANDs</a:t>
            </a:r>
            <a:r>
              <a:rPr lang="en-IE" dirty="0"/>
              <a:t>.</a:t>
            </a:r>
            <a:endParaRPr lang="en-US" dirty="0"/>
          </a:p>
        </p:txBody>
      </p:sp>
      <p:sp>
        <p:nvSpPr>
          <p:cNvPr id="4" name="Slide Number Placeholder 3"/>
          <p:cNvSpPr>
            <a:spLocks noGrp="1"/>
          </p:cNvSpPr>
          <p:nvPr>
            <p:ph type="sldNum" sz="quarter" idx="12"/>
          </p:nvPr>
        </p:nvSpPr>
        <p:spPr/>
        <p:txBody>
          <a:bodyPr/>
          <a:lstStyle/>
          <a:p>
            <a:fld id="{1101D7E7-C74A-4A5D-A756-C8CA1900BA37}" type="slidenum">
              <a:rPr lang="en-IE" smtClean="0"/>
              <a:t>32</a:t>
            </a:fld>
            <a:endParaRPr lang="en-IE" dirty="0"/>
          </a:p>
        </p:txBody>
      </p:sp>
      <p:cxnSp>
        <p:nvCxnSpPr>
          <p:cNvPr id="6" name="Straight Connector 5"/>
          <p:cNvCxnSpPr/>
          <p:nvPr/>
        </p:nvCxnSpPr>
        <p:spPr>
          <a:xfrm>
            <a:off x="791428" y="689653"/>
            <a:ext cx="404446" cy="8793"/>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71238" y="696760"/>
            <a:ext cx="404446" cy="8793"/>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069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 Latch</a:t>
            </a:r>
          </a:p>
        </p:txBody>
      </p:sp>
      <p:sp>
        <p:nvSpPr>
          <p:cNvPr id="3" name="Content Placeholder 2"/>
          <p:cNvSpPr>
            <a:spLocks noGrp="1"/>
          </p:cNvSpPr>
          <p:nvPr>
            <p:ph idx="1"/>
          </p:nvPr>
        </p:nvSpPr>
        <p:spPr/>
        <p:txBody>
          <a:bodyPr/>
          <a:lstStyle/>
          <a:p>
            <a:pPr>
              <a:defRPr/>
            </a:pPr>
            <a:r>
              <a:rPr lang="en-US" sz="2800" dirty="0"/>
              <a:t>Two inputs:</a:t>
            </a:r>
          </a:p>
          <a:p>
            <a:pPr lvl="1">
              <a:defRPr/>
            </a:pPr>
            <a:r>
              <a:rPr lang="en-US" dirty="0"/>
              <a:t>the data value to be stored (D),</a:t>
            </a:r>
          </a:p>
          <a:p>
            <a:pPr lvl="1">
              <a:defRPr/>
            </a:pPr>
            <a:r>
              <a:rPr lang="en-US" dirty="0"/>
              <a:t>the clock signal (C) indicating when to read and store D.</a:t>
            </a:r>
          </a:p>
          <a:p>
            <a:pPr>
              <a:defRPr/>
            </a:pPr>
            <a:r>
              <a:rPr lang="en-US" sz="2800" dirty="0"/>
              <a:t>Two outputs:</a:t>
            </a:r>
          </a:p>
          <a:p>
            <a:pPr lvl="1">
              <a:defRPr/>
            </a:pPr>
            <a:r>
              <a:rPr lang="en-US" dirty="0"/>
              <a:t>the value of the internal state (Q) and it's complement.</a:t>
            </a:r>
          </a:p>
        </p:txBody>
      </p:sp>
      <p:sp>
        <p:nvSpPr>
          <p:cNvPr id="4" name="Slide Number Placeholder 3"/>
          <p:cNvSpPr>
            <a:spLocks noGrp="1"/>
          </p:cNvSpPr>
          <p:nvPr>
            <p:ph type="sldNum" sz="quarter" idx="12"/>
          </p:nvPr>
        </p:nvSpPr>
        <p:spPr/>
        <p:txBody>
          <a:bodyPr/>
          <a:lstStyle/>
          <a:p>
            <a:fld id="{1101D7E7-C74A-4A5D-A756-C8CA1900BA37}" type="slidenum">
              <a:rPr lang="en-IE" smtClean="0"/>
              <a:t>33</a:t>
            </a:fld>
            <a:endParaRPr lang="en-IE" dirty="0"/>
          </a:p>
        </p:txBody>
      </p:sp>
    </p:spTree>
    <p:extLst>
      <p:ext uri="{BB962C8B-B14F-4D97-AF65-F5344CB8AC3E}">
        <p14:creationId xmlns:p14="http://schemas.microsoft.com/office/powerpoint/2010/main" val="2361826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D Latch (2)</a:t>
            </a:r>
          </a:p>
        </p:txBody>
      </p:sp>
      <p:sp>
        <p:nvSpPr>
          <p:cNvPr id="4" name="Slide Number Placeholder 3"/>
          <p:cNvSpPr>
            <a:spLocks noGrp="1"/>
          </p:cNvSpPr>
          <p:nvPr>
            <p:ph type="sldNum" sz="quarter" idx="12"/>
          </p:nvPr>
        </p:nvSpPr>
        <p:spPr/>
        <p:txBody>
          <a:bodyPr/>
          <a:lstStyle/>
          <a:p>
            <a:fld id="{1101D7E7-C74A-4A5D-A756-C8CA1900BA37}" type="slidenum">
              <a:rPr lang="en-IE" smtClean="0"/>
              <a:t>34</a:t>
            </a:fld>
            <a:endParaRPr lang="en-IE" dirty="0"/>
          </a:p>
        </p:txBody>
      </p:sp>
      <p:sp>
        <p:nvSpPr>
          <p:cNvPr id="5" name="Rectangle 37"/>
          <p:cNvSpPr>
            <a:spLocks noChangeArrowheads="1"/>
          </p:cNvSpPr>
          <p:nvPr/>
        </p:nvSpPr>
        <p:spPr bwMode="auto">
          <a:xfrm>
            <a:off x="2624382" y="1690688"/>
            <a:ext cx="6769100" cy="3959225"/>
          </a:xfrm>
          <a:prstGeom prst="rect">
            <a:avLst/>
          </a:prstGeom>
          <a:solidFill>
            <a:srgbClr val="FFFFFF"/>
          </a:solidFill>
          <a:ln w="9525">
            <a:solidFill>
              <a:srgbClr val="FFFFFF"/>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grpSp>
        <p:nvGrpSpPr>
          <p:cNvPr id="6" name="Group 6"/>
          <p:cNvGrpSpPr>
            <a:grpSpLocks noChangeAspect="1"/>
          </p:cNvGrpSpPr>
          <p:nvPr/>
        </p:nvGrpSpPr>
        <p:grpSpPr bwMode="auto">
          <a:xfrm>
            <a:off x="3632444" y="2051051"/>
            <a:ext cx="4895850" cy="3313112"/>
            <a:chOff x="1066" y="1207"/>
            <a:chExt cx="3084" cy="2087"/>
          </a:xfrm>
        </p:grpSpPr>
        <p:sp>
          <p:nvSpPr>
            <p:cNvPr id="7" name="AutoShape 5"/>
            <p:cNvSpPr>
              <a:spLocks noChangeAspect="1" noChangeArrowheads="1" noTextEdit="1"/>
            </p:cNvSpPr>
            <p:nvPr/>
          </p:nvSpPr>
          <p:spPr bwMode="auto">
            <a:xfrm>
              <a:off x="1066" y="1207"/>
              <a:ext cx="3084" cy="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8" name="Freeform 7"/>
            <p:cNvSpPr>
              <a:spLocks/>
            </p:cNvSpPr>
            <p:nvPr/>
          </p:nvSpPr>
          <p:spPr bwMode="auto">
            <a:xfrm>
              <a:off x="1390" y="1224"/>
              <a:ext cx="2409" cy="2011"/>
            </a:xfrm>
            <a:custGeom>
              <a:avLst/>
              <a:gdLst>
                <a:gd name="T0" fmla="*/ 2409 w 2409"/>
                <a:gd name="T1" fmla="*/ 2011 h 2011"/>
                <a:gd name="T2" fmla="*/ 2409 w 2409"/>
                <a:gd name="T3" fmla="*/ 0 h 2011"/>
                <a:gd name="T4" fmla="*/ 0 w 2409"/>
                <a:gd name="T5" fmla="*/ 0 h 2011"/>
                <a:gd name="T6" fmla="*/ 0 w 2409"/>
                <a:gd name="T7" fmla="*/ 2011 h 2011"/>
                <a:gd name="T8" fmla="*/ 2409 w 2409"/>
                <a:gd name="T9" fmla="*/ 2011 h 2011"/>
                <a:gd name="T10" fmla="*/ 2409 w 2409"/>
                <a:gd name="T11" fmla="*/ 2011 h 2011"/>
                <a:gd name="T12" fmla="*/ 0 60000 65536"/>
                <a:gd name="T13" fmla="*/ 0 60000 65536"/>
                <a:gd name="T14" fmla="*/ 0 60000 65536"/>
                <a:gd name="T15" fmla="*/ 0 60000 65536"/>
                <a:gd name="T16" fmla="*/ 0 60000 65536"/>
                <a:gd name="T17" fmla="*/ 0 60000 65536"/>
                <a:gd name="T18" fmla="*/ 0 w 2409"/>
                <a:gd name="T19" fmla="*/ 0 h 2011"/>
                <a:gd name="T20" fmla="*/ 2409 w 2409"/>
                <a:gd name="T21" fmla="*/ 2011 h 2011"/>
              </a:gdLst>
              <a:ahLst/>
              <a:cxnLst>
                <a:cxn ang="T12">
                  <a:pos x="T0" y="T1"/>
                </a:cxn>
                <a:cxn ang="T13">
                  <a:pos x="T2" y="T3"/>
                </a:cxn>
                <a:cxn ang="T14">
                  <a:pos x="T4" y="T5"/>
                </a:cxn>
                <a:cxn ang="T15">
                  <a:pos x="T6" y="T7"/>
                </a:cxn>
                <a:cxn ang="T16">
                  <a:pos x="T8" y="T9"/>
                </a:cxn>
                <a:cxn ang="T17">
                  <a:pos x="T10" y="T11"/>
                </a:cxn>
              </a:cxnLst>
              <a:rect l="T18" t="T19" r="T20" b="T21"/>
              <a:pathLst>
                <a:path w="2409" h="2011">
                  <a:moveTo>
                    <a:pt x="2409" y="2011"/>
                  </a:moveTo>
                  <a:lnTo>
                    <a:pt x="2409" y="0"/>
                  </a:lnTo>
                  <a:lnTo>
                    <a:pt x="0" y="0"/>
                  </a:lnTo>
                  <a:lnTo>
                    <a:pt x="0" y="2011"/>
                  </a:lnTo>
                  <a:lnTo>
                    <a:pt x="2409" y="201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9" name="Freeform 8"/>
            <p:cNvSpPr>
              <a:spLocks/>
            </p:cNvSpPr>
            <p:nvPr/>
          </p:nvSpPr>
          <p:spPr bwMode="auto">
            <a:xfrm>
              <a:off x="2749" y="1525"/>
              <a:ext cx="614" cy="494"/>
            </a:xfrm>
            <a:custGeom>
              <a:avLst/>
              <a:gdLst>
                <a:gd name="T0" fmla="*/ 56 w 614"/>
                <a:gd name="T1" fmla="*/ 250 h 494"/>
                <a:gd name="T2" fmla="*/ 56 w 614"/>
                <a:gd name="T3" fmla="*/ 284 h 494"/>
                <a:gd name="T4" fmla="*/ 56 w 614"/>
                <a:gd name="T5" fmla="*/ 312 h 494"/>
                <a:gd name="T6" fmla="*/ 56 w 614"/>
                <a:gd name="T7" fmla="*/ 335 h 494"/>
                <a:gd name="T8" fmla="*/ 51 w 614"/>
                <a:gd name="T9" fmla="*/ 358 h 494"/>
                <a:gd name="T10" fmla="*/ 46 w 614"/>
                <a:gd name="T11" fmla="*/ 381 h 494"/>
                <a:gd name="T12" fmla="*/ 41 w 614"/>
                <a:gd name="T13" fmla="*/ 398 h 494"/>
                <a:gd name="T14" fmla="*/ 36 w 614"/>
                <a:gd name="T15" fmla="*/ 420 h 494"/>
                <a:gd name="T16" fmla="*/ 26 w 614"/>
                <a:gd name="T17" fmla="*/ 437 h 494"/>
                <a:gd name="T18" fmla="*/ 15 w 614"/>
                <a:gd name="T19" fmla="*/ 466 h 494"/>
                <a:gd name="T20" fmla="*/ 0 w 614"/>
                <a:gd name="T21" fmla="*/ 494 h 494"/>
                <a:gd name="T22" fmla="*/ 10 w 614"/>
                <a:gd name="T23" fmla="*/ 494 h 494"/>
                <a:gd name="T24" fmla="*/ 31 w 614"/>
                <a:gd name="T25" fmla="*/ 494 h 494"/>
                <a:gd name="T26" fmla="*/ 66 w 614"/>
                <a:gd name="T27" fmla="*/ 494 h 494"/>
                <a:gd name="T28" fmla="*/ 112 w 614"/>
                <a:gd name="T29" fmla="*/ 494 h 494"/>
                <a:gd name="T30" fmla="*/ 157 w 614"/>
                <a:gd name="T31" fmla="*/ 494 h 494"/>
                <a:gd name="T32" fmla="*/ 208 w 614"/>
                <a:gd name="T33" fmla="*/ 494 h 494"/>
                <a:gd name="T34" fmla="*/ 259 w 614"/>
                <a:gd name="T35" fmla="*/ 489 h 494"/>
                <a:gd name="T36" fmla="*/ 304 w 614"/>
                <a:gd name="T37" fmla="*/ 489 h 494"/>
                <a:gd name="T38" fmla="*/ 340 w 614"/>
                <a:gd name="T39" fmla="*/ 483 h 494"/>
                <a:gd name="T40" fmla="*/ 365 w 614"/>
                <a:gd name="T41" fmla="*/ 477 h 494"/>
                <a:gd name="T42" fmla="*/ 411 w 614"/>
                <a:gd name="T43" fmla="*/ 460 h 494"/>
                <a:gd name="T44" fmla="*/ 446 w 614"/>
                <a:gd name="T45" fmla="*/ 443 h 494"/>
                <a:gd name="T46" fmla="*/ 482 w 614"/>
                <a:gd name="T47" fmla="*/ 420 h 494"/>
                <a:gd name="T48" fmla="*/ 512 w 614"/>
                <a:gd name="T49" fmla="*/ 392 h 494"/>
                <a:gd name="T50" fmla="*/ 538 w 614"/>
                <a:gd name="T51" fmla="*/ 369 h 494"/>
                <a:gd name="T52" fmla="*/ 563 w 614"/>
                <a:gd name="T53" fmla="*/ 341 h 494"/>
                <a:gd name="T54" fmla="*/ 578 w 614"/>
                <a:gd name="T55" fmla="*/ 312 h 494"/>
                <a:gd name="T56" fmla="*/ 593 w 614"/>
                <a:gd name="T57" fmla="*/ 290 h 494"/>
                <a:gd name="T58" fmla="*/ 604 w 614"/>
                <a:gd name="T59" fmla="*/ 267 h 494"/>
                <a:gd name="T60" fmla="*/ 614 w 614"/>
                <a:gd name="T61" fmla="*/ 244 h 494"/>
                <a:gd name="T62" fmla="*/ 604 w 614"/>
                <a:gd name="T63" fmla="*/ 227 h 494"/>
                <a:gd name="T64" fmla="*/ 593 w 614"/>
                <a:gd name="T65" fmla="*/ 205 h 494"/>
                <a:gd name="T66" fmla="*/ 578 w 614"/>
                <a:gd name="T67" fmla="*/ 176 h 494"/>
                <a:gd name="T68" fmla="*/ 563 w 614"/>
                <a:gd name="T69" fmla="*/ 148 h 494"/>
                <a:gd name="T70" fmla="*/ 538 w 614"/>
                <a:gd name="T71" fmla="*/ 125 h 494"/>
                <a:gd name="T72" fmla="*/ 512 w 614"/>
                <a:gd name="T73" fmla="*/ 97 h 494"/>
                <a:gd name="T74" fmla="*/ 482 w 614"/>
                <a:gd name="T75" fmla="*/ 74 h 494"/>
                <a:gd name="T76" fmla="*/ 446 w 614"/>
                <a:gd name="T77" fmla="*/ 45 h 494"/>
                <a:gd name="T78" fmla="*/ 411 w 614"/>
                <a:gd name="T79" fmla="*/ 28 h 494"/>
                <a:gd name="T80" fmla="*/ 365 w 614"/>
                <a:gd name="T81" fmla="*/ 11 h 494"/>
                <a:gd name="T82" fmla="*/ 340 w 614"/>
                <a:gd name="T83" fmla="*/ 6 h 494"/>
                <a:gd name="T84" fmla="*/ 304 w 614"/>
                <a:gd name="T85" fmla="*/ 6 h 494"/>
                <a:gd name="T86" fmla="*/ 259 w 614"/>
                <a:gd name="T87" fmla="*/ 0 h 494"/>
                <a:gd name="T88" fmla="*/ 208 w 614"/>
                <a:gd name="T89" fmla="*/ 0 h 494"/>
                <a:gd name="T90" fmla="*/ 157 w 614"/>
                <a:gd name="T91" fmla="*/ 0 h 494"/>
                <a:gd name="T92" fmla="*/ 112 w 614"/>
                <a:gd name="T93" fmla="*/ 0 h 494"/>
                <a:gd name="T94" fmla="*/ 66 w 614"/>
                <a:gd name="T95" fmla="*/ 0 h 494"/>
                <a:gd name="T96" fmla="*/ 31 w 614"/>
                <a:gd name="T97" fmla="*/ 0 h 494"/>
                <a:gd name="T98" fmla="*/ 10 w 614"/>
                <a:gd name="T99" fmla="*/ 0 h 494"/>
                <a:gd name="T100" fmla="*/ 0 w 614"/>
                <a:gd name="T101" fmla="*/ 0 h 494"/>
                <a:gd name="T102" fmla="*/ 15 w 614"/>
                <a:gd name="T103" fmla="*/ 28 h 494"/>
                <a:gd name="T104" fmla="*/ 26 w 614"/>
                <a:gd name="T105" fmla="*/ 51 h 494"/>
                <a:gd name="T106" fmla="*/ 36 w 614"/>
                <a:gd name="T107" fmla="*/ 74 h 494"/>
                <a:gd name="T108" fmla="*/ 41 w 614"/>
                <a:gd name="T109" fmla="*/ 97 h 494"/>
                <a:gd name="T110" fmla="*/ 46 w 614"/>
                <a:gd name="T111" fmla="*/ 119 h 494"/>
                <a:gd name="T112" fmla="*/ 51 w 614"/>
                <a:gd name="T113" fmla="*/ 142 h 494"/>
                <a:gd name="T114" fmla="*/ 56 w 614"/>
                <a:gd name="T115" fmla="*/ 165 h 494"/>
                <a:gd name="T116" fmla="*/ 56 w 614"/>
                <a:gd name="T117" fmla="*/ 193 h 494"/>
                <a:gd name="T118" fmla="*/ 56 w 614"/>
                <a:gd name="T119" fmla="*/ 222 h 494"/>
                <a:gd name="T120" fmla="*/ 61 w 614"/>
                <a:gd name="T121" fmla="*/ 250 h 494"/>
                <a:gd name="T122" fmla="*/ 61 w 614"/>
                <a:gd name="T123" fmla="*/ 250 h 4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14"/>
                <a:gd name="T187" fmla="*/ 0 h 494"/>
                <a:gd name="T188" fmla="*/ 614 w 614"/>
                <a:gd name="T189" fmla="*/ 494 h 4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14" h="494">
                  <a:moveTo>
                    <a:pt x="56" y="250"/>
                  </a:moveTo>
                  <a:lnTo>
                    <a:pt x="56" y="284"/>
                  </a:lnTo>
                  <a:lnTo>
                    <a:pt x="56" y="312"/>
                  </a:lnTo>
                  <a:lnTo>
                    <a:pt x="56" y="335"/>
                  </a:lnTo>
                  <a:lnTo>
                    <a:pt x="51" y="358"/>
                  </a:lnTo>
                  <a:lnTo>
                    <a:pt x="46" y="381"/>
                  </a:lnTo>
                  <a:lnTo>
                    <a:pt x="41" y="398"/>
                  </a:lnTo>
                  <a:lnTo>
                    <a:pt x="36" y="420"/>
                  </a:lnTo>
                  <a:lnTo>
                    <a:pt x="26" y="437"/>
                  </a:lnTo>
                  <a:lnTo>
                    <a:pt x="15" y="466"/>
                  </a:lnTo>
                  <a:lnTo>
                    <a:pt x="0" y="494"/>
                  </a:lnTo>
                  <a:lnTo>
                    <a:pt x="10" y="494"/>
                  </a:lnTo>
                  <a:lnTo>
                    <a:pt x="31" y="494"/>
                  </a:lnTo>
                  <a:lnTo>
                    <a:pt x="66" y="494"/>
                  </a:lnTo>
                  <a:lnTo>
                    <a:pt x="112" y="494"/>
                  </a:lnTo>
                  <a:lnTo>
                    <a:pt x="157" y="494"/>
                  </a:lnTo>
                  <a:lnTo>
                    <a:pt x="208" y="494"/>
                  </a:lnTo>
                  <a:lnTo>
                    <a:pt x="259" y="489"/>
                  </a:lnTo>
                  <a:lnTo>
                    <a:pt x="304" y="489"/>
                  </a:lnTo>
                  <a:lnTo>
                    <a:pt x="340" y="483"/>
                  </a:lnTo>
                  <a:lnTo>
                    <a:pt x="365" y="477"/>
                  </a:lnTo>
                  <a:lnTo>
                    <a:pt x="411" y="460"/>
                  </a:lnTo>
                  <a:lnTo>
                    <a:pt x="446" y="443"/>
                  </a:lnTo>
                  <a:lnTo>
                    <a:pt x="482" y="420"/>
                  </a:lnTo>
                  <a:lnTo>
                    <a:pt x="512" y="392"/>
                  </a:lnTo>
                  <a:lnTo>
                    <a:pt x="538" y="369"/>
                  </a:lnTo>
                  <a:lnTo>
                    <a:pt x="563" y="341"/>
                  </a:lnTo>
                  <a:lnTo>
                    <a:pt x="578" y="312"/>
                  </a:lnTo>
                  <a:lnTo>
                    <a:pt x="593" y="290"/>
                  </a:lnTo>
                  <a:lnTo>
                    <a:pt x="604" y="267"/>
                  </a:lnTo>
                  <a:lnTo>
                    <a:pt x="614" y="244"/>
                  </a:lnTo>
                  <a:lnTo>
                    <a:pt x="604" y="227"/>
                  </a:lnTo>
                  <a:lnTo>
                    <a:pt x="593" y="205"/>
                  </a:lnTo>
                  <a:lnTo>
                    <a:pt x="578" y="176"/>
                  </a:lnTo>
                  <a:lnTo>
                    <a:pt x="563" y="148"/>
                  </a:lnTo>
                  <a:lnTo>
                    <a:pt x="538" y="125"/>
                  </a:lnTo>
                  <a:lnTo>
                    <a:pt x="512" y="97"/>
                  </a:lnTo>
                  <a:lnTo>
                    <a:pt x="482" y="74"/>
                  </a:lnTo>
                  <a:lnTo>
                    <a:pt x="446" y="45"/>
                  </a:lnTo>
                  <a:lnTo>
                    <a:pt x="411" y="28"/>
                  </a:lnTo>
                  <a:lnTo>
                    <a:pt x="365" y="11"/>
                  </a:lnTo>
                  <a:lnTo>
                    <a:pt x="340" y="6"/>
                  </a:lnTo>
                  <a:lnTo>
                    <a:pt x="304" y="6"/>
                  </a:lnTo>
                  <a:lnTo>
                    <a:pt x="259" y="0"/>
                  </a:lnTo>
                  <a:lnTo>
                    <a:pt x="208" y="0"/>
                  </a:lnTo>
                  <a:lnTo>
                    <a:pt x="157" y="0"/>
                  </a:lnTo>
                  <a:lnTo>
                    <a:pt x="112" y="0"/>
                  </a:lnTo>
                  <a:lnTo>
                    <a:pt x="66" y="0"/>
                  </a:lnTo>
                  <a:lnTo>
                    <a:pt x="31" y="0"/>
                  </a:lnTo>
                  <a:lnTo>
                    <a:pt x="10" y="0"/>
                  </a:lnTo>
                  <a:lnTo>
                    <a:pt x="0" y="0"/>
                  </a:lnTo>
                  <a:lnTo>
                    <a:pt x="15" y="28"/>
                  </a:lnTo>
                  <a:lnTo>
                    <a:pt x="26" y="51"/>
                  </a:lnTo>
                  <a:lnTo>
                    <a:pt x="36" y="74"/>
                  </a:lnTo>
                  <a:lnTo>
                    <a:pt x="41" y="97"/>
                  </a:lnTo>
                  <a:lnTo>
                    <a:pt x="46" y="119"/>
                  </a:lnTo>
                  <a:lnTo>
                    <a:pt x="51" y="142"/>
                  </a:lnTo>
                  <a:lnTo>
                    <a:pt x="56" y="165"/>
                  </a:lnTo>
                  <a:lnTo>
                    <a:pt x="56" y="193"/>
                  </a:lnTo>
                  <a:lnTo>
                    <a:pt x="56" y="222"/>
                  </a:lnTo>
                  <a:lnTo>
                    <a:pt x="61" y="25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0" name="Freeform 9"/>
            <p:cNvSpPr>
              <a:spLocks/>
            </p:cNvSpPr>
            <p:nvPr/>
          </p:nvSpPr>
          <p:spPr bwMode="auto">
            <a:xfrm>
              <a:off x="2465" y="1928"/>
              <a:ext cx="1156" cy="761"/>
            </a:xfrm>
            <a:custGeom>
              <a:avLst/>
              <a:gdLst>
                <a:gd name="T0" fmla="*/ 315 w 1156"/>
                <a:gd name="T1" fmla="*/ 0 h 761"/>
                <a:gd name="T2" fmla="*/ 0 w 1156"/>
                <a:gd name="T3" fmla="*/ 0 h 761"/>
                <a:gd name="T4" fmla="*/ 1156 w 1156"/>
                <a:gd name="T5" fmla="*/ 761 h 761"/>
                <a:gd name="T6" fmla="*/ 0 60000 65536"/>
                <a:gd name="T7" fmla="*/ 0 60000 65536"/>
                <a:gd name="T8" fmla="*/ 0 60000 65536"/>
                <a:gd name="T9" fmla="*/ 0 w 1156"/>
                <a:gd name="T10" fmla="*/ 0 h 761"/>
                <a:gd name="T11" fmla="*/ 1156 w 1156"/>
                <a:gd name="T12" fmla="*/ 761 h 761"/>
              </a:gdLst>
              <a:ahLst/>
              <a:cxnLst>
                <a:cxn ang="T6">
                  <a:pos x="T0" y="T1"/>
                </a:cxn>
                <a:cxn ang="T7">
                  <a:pos x="T2" y="T3"/>
                </a:cxn>
                <a:cxn ang="T8">
                  <a:pos x="T4" y="T5"/>
                </a:cxn>
              </a:cxnLst>
              <a:rect l="T9" t="T10" r="T11" b="T12"/>
              <a:pathLst>
                <a:path w="1156" h="761">
                  <a:moveTo>
                    <a:pt x="315" y="0"/>
                  </a:moveTo>
                  <a:lnTo>
                    <a:pt x="0" y="0"/>
                  </a:lnTo>
                  <a:lnTo>
                    <a:pt x="1156" y="761"/>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1" name="Freeform 10"/>
            <p:cNvSpPr>
              <a:spLocks/>
            </p:cNvSpPr>
            <p:nvPr/>
          </p:nvSpPr>
          <p:spPr bwMode="auto">
            <a:xfrm>
              <a:off x="3383" y="1730"/>
              <a:ext cx="81" cy="85"/>
            </a:xfrm>
            <a:custGeom>
              <a:avLst/>
              <a:gdLst>
                <a:gd name="T0" fmla="*/ 35 w 81"/>
                <a:gd name="T1" fmla="*/ 85 h 85"/>
                <a:gd name="T2" fmla="*/ 46 w 81"/>
                <a:gd name="T3" fmla="*/ 85 h 85"/>
                <a:gd name="T4" fmla="*/ 51 w 81"/>
                <a:gd name="T5" fmla="*/ 85 h 85"/>
                <a:gd name="T6" fmla="*/ 56 w 81"/>
                <a:gd name="T7" fmla="*/ 79 h 85"/>
                <a:gd name="T8" fmla="*/ 61 w 81"/>
                <a:gd name="T9" fmla="*/ 79 h 85"/>
                <a:gd name="T10" fmla="*/ 66 w 81"/>
                <a:gd name="T11" fmla="*/ 73 h 85"/>
                <a:gd name="T12" fmla="*/ 71 w 81"/>
                <a:gd name="T13" fmla="*/ 68 h 85"/>
                <a:gd name="T14" fmla="*/ 76 w 81"/>
                <a:gd name="T15" fmla="*/ 62 h 85"/>
                <a:gd name="T16" fmla="*/ 76 w 81"/>
                <a:gd name="T17" fmla="*/ 56 h 85"/>
                <a:gd name="T18" fmla="*/ 76 w 81"/>
                <a:gd name="T19" fmla="*/ 51 h 85"/>
                <a:gd name="T20" fmla="*/ 81 w 81"/>
                <a:gd name="T21" fmla="*/ 39 h 85"/>
                <a:gd name="T22" fmla="*/ 76 w 81"/>
                <a:gd name="T23" fmla="*/ 34 h 85"/>
                <a:gd name="T24" fmla="*/ 76 w 81"/>
                <a:gd name="T25" fmla="*/ 28 h 85"/>
                <a:gd name="T26" fmla="*/ 76 w 81"/>
                <a:gd name="T27" fmla="*/ 22 h 85"/>
                <a:gd name="T28" fmla="*/ 71 w 81"/>
                <a:gd name="T29" fmla="*/ 17 h 85"/>
                <a:gd name="T30" fmla="*/ 66 w 81"/>
                <a:gd name="T31" fmla="*/ 11 h 85"/>
                <a:gd name="T32" fmla="*/ 61 w 81"/>
                <a:gd name="T33" fmla="*/ 5 h 85"/>
                <a:gd name="T34" fmla="*/ 56 w 81"/>
                <a:gd name="T35" fmla="*/ 0 h 85"/>
                <a:gd name="T36" fmla="*/ 51 w 81"/>
                <a:gd name="T37" fmla="*/ 0 h 85"/>
                <a:gd name="T38" fmla="*/ 46 w 81"/>
                <a:gd name="T39" fmla="*/ 0 h 85"/>
                <a:gd name="T40" fmla="*/ 41 w 81"/>
                <a:gd name="T41" fmla="*/ 0 h 85"/>
                <a:gd name="T42" fmla="*/ 35 w 81"/>
                <a:gd name="T43" fmla="*/ 0 h 85"/>
                <a:gd name="T44" fmla="*/ 25 w 81"/>
                <a:gd name="T45" fmla="*/ 0 h 85"/>
                <a:gd name="T46" fmla="*/ 20 w 81"/>
                <a:gd name="T47" fmla="*/ 0 h 85"/>
                <a:gd name="T48" fmla="*/ 15 w 81"/>
                <a:gd name="T49" fmla="*/ 5 h 85"/>
                <a:gd name="T50" fmla="*/ 10 w 81"/>
                <a:gd name="T51" fmla="*/ 11 h 85"/>
                <a:gd name="T52" fmla="*/ 10 w 81"/>
                <a:gd name="T53" fmla="*/ 17 h 85"/>
                <a:gd name="T54" fmla="*/ 5 w 81"/>
                <a:gd name="T55" fmla="*/ 22 h 85"/>
                <a:gd name="T56" fmla="*/ 0 w 81"/>
                <a:gd name="T57" fmla="*/ 28 h 85"/>
                <a:gd name="T58" fmla="*/ 0 w 81"/>
                <a:gd name="T59" fmla="*/ 34 h 85"/>
                <a:gd name="T60" fmla="*/ 0 w 81"/>
                <a:gd name="T61" fmla="*/ 39 h 85"/>
                <a:gd name="T62" fmla="*/ 0 w 81"/>
                <a:gd name="T63" fmla="*/ 51 h 85"/>
                <a:gd name="T64" fmla="*/ 0 w 81"/>
                <a:gd name="T65" fmla="*/ 56 h 85"/>
                <a:gd name="T66" fmla="*/ 5 w 81"/>
                <a:gd name="T67" fmla="*/ 62 h 85"/>
                <a:gd name="T68" fmla="*/ 10 w 81"/>
                <a:gd name="T69" fmla="*/ 68 h 85"/>
                <a:gd name="T70" fmla="*/ 10 w 81"/>
                <a:gd name="T71" fmla="*/ 73 h 85"/>
                <a:gd name="T72" fmla="*/ 15 w 81"/>
                <a:gd name="T73" fmla="*/ 79 h 85"/>
                <a:gd name="T74" fmla="*/ 20 w 81"/>
                <a:gd name="T75" fmla="*/ 79 h 85"/>
                <a:gd name="T76" fmla="*/ 25 w 81"/>
                <a:gd name="T77" fmla="*/ 85 h 85"/>
                <a:gd name="T78" fmla="*/ 35 w 81"/>
                <a:gd name="T79" fmla="*/ 85 h 85"/>
                <a:gd name="T80" fmla="*/ 41 w 81"/>
                <a:gd name="T81" fmla="*/ 85 h 85"/>
                <a:gd name="T82" fmla="*/ 41 w 81"/>
                <a:gd name="T83" fmla="*/ 85 h 85"/>
                <a:gd name="T84" fmla="*/ 35 w 81"/>
                <a:gd name="T85" fmla="*/ 85 h 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85"/>
                <a:gd name="T131" fmla="*/ 81 w 81"/>
                <a:gd name="T132" fmla="*/ 85 h 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85">
                  <a:moveTo>
                    <a:pt x="35" y="85"/>
                  </a:moveTo>
                  <a:lnTo>
                    <a:pt x="46" y="85"/>
                  </a:lnTo>
                  <a:lnTo>
                    <a:pt x="51" y="85"/>
                  </a:lnTo>
                  <a:lnTo>
                    <a:pt x="56" y="79"/>
                  </a:lnTo>
                  <a:lnTo>
                    <a:pt x="61" y="79"/>
                  </a:lnTo>
                  <a:lnTo>
                    <a:pt x="66" y="73"/>
                  </a:lnTo>
                  <a:lnTo>
                    <a:pt x="71" y="68"/>
                  </a:lnTo>
                  <a:lnTo>
                    <a:pt x="76" y="62"/>
                  </a:lnTo>
                  <a:lnTo>
                    <a:pt x="76" y="56"/>
                  </a:lnTo>
                  <a:lnTo>
                    <a:pt x="76" y="51"/>
                  </a:lnTo>
                  <a:lnTo>
                    <a:pt x="81" y="39"/>
                  </a:lnTo>
                  <a:lnTo>
                    <a:pt x="76" y="34"/>
                  </a:lnTo>
                  <a:lnTo>
                    <a:pt x="76" y="28"/>
                  </a:lnTo>
                  <a:lnTo>
                    <a:pt x="76" y="22"/>
                  </a:lnTo>
                  <a:lnTo>
                    <a:pt x="71" y="17"/>
                  </a:lnTo>
                  <a:lnTo>
                    <a:pt x="66" y="11"/>
                  </a:lnTo>
                  <a:lnTo>
                    <a:pt x="61" y="5"/>
                  </a:lnTo>
                  <a:lnTo>
                    <a:pt x="56" y="0"/>
                  </a:lnTo>
                  <a:lnTo>
                    <a:pt x="51" y="0"/>
                  </a:lnTo>
                  <a:lnTo>
                    <a:pt x="46" y="0"/>
                  </a:lnTo>
                  <a:lnTo>
                    <a:pt x="41" y="0"/>
                  </a:lnTo>
                  <a:lnTo>
                    <a:pt x="35" y="0"/>
                  </a:lnTo>
                  <a:lnTo>
                    <a:pt x="25" y="0"/>
                  </a:lnTo>
                  <a:lnTo>
                    <a:pt x="20" y="0"/>
                  </a:lnTo>
                  <a:lnTo>
                    <a:pt x="15" y="5"/>
                  </a:lnTo>
                  <a:lnTo>
                    <a:pt x="10" y="11"/>
                  </a:lnTo>
                  <a:lnTo>
                    <a:pt x="10" y="17"/>
                  </a:lnTo>
                  <a:lnTo>
                    <a:pt x="5" y="22"/>
                  </a:lnTo>
                  <a:lnTo>
                    <a:pt x="0" y="28"/>
                  </a:lnTo>
                  <a:lnTo>
                    <a:pt x="0" y="34"/>
                  </a:lnTo>
                  <a:lnTo>
                    <a:pt x="0" y="39"/>
                  </a:lnTo>
                  <a:lnTo>
                    <a:pt x="0" y="51"/>
                  </a:lnTo>
                  <a:lnTo>
                    <a:pt x="0" y="56"/>
                  </a:lnTo>
                  <a:lnTo>
                    <a:pt x="5" y="62"/>
                  </a:lnTo>
                  <a:lnTo>
                    <a:pt x="10" y="68"/>
                  </a:lnTo>
                  <a:lnTo>
                    <a:pt x="10" y="73"/>
                  </a:lnTo>
                  <a:lnTo>
                    <a:pt x="15" y="79"/>
                  </a:lnTo>
                  <a:lnTo>
                    <a:pt x="20" y="79"/>
                  </a:lnTo>
                  <a:lnTo>
                    <a:pt x="25" y="85"/>
                  </a:lnTo>
                  <a:lnTo>
                    <a:pt x="35" y="85"/>
                  </a:lnTo>
                  <a:lnTo>
                    <a:pt x="41" y="85"/>
                  </a:lnTo>
                  <a:lnTo>
                    <a:pt x="35"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2" name="Freeform 11"/>
            <p:cNvSpPr>
              <a:spLocks/>
            </p:cNvSpPr>
            <p:nvPr/>
          </p:nvSpPr>
          <p:spPr bwMode="auto">
            <a:xfrm>
              <a:off x="3383" y="1730"/>
              <a:ext cx="81" cy="85"/>
            </a:xfrm>
            <a:custGeom>
              <a:avLst/>
              <a:gdLst>
                <a:gd name="T0" fmla="*/ 35 w 81"/>
                <a:gd name="T1" fmla="*/ 85 h 85"/>
                <a:gd name="T2" fmla="*/ 46 w 81"/>
                <a:gd name="T3" fmla="*/ 85 h 85"/>
                <a:gd name="T4" fmla="*/ 51 w 81"/>
                <a:gd name="T5" fmla="*/ 85 h 85"/>
                <a:gd name="T6" fmla="*/ 56 w 81"/>
                <a:gd name="T7" fmla="*/ 79 h 85"/>
                <a:gd name="T8" fmla="*/ 61 w 81"/>
                <a:gd name="T9" fmla="*/ 79 h 85"/>
                <a:gd name="T10" fmla="*/ 66 w 81"/>
                <a:gd name="T11" fmla="*/ 73 h 85"/>
                <a:gd name="T12" fmla="*/ 71 w 81"/>
                <a:gd name="T13" fmla="*/ 68 h 85"/>
                <a:gd name="T14" fmla="*/ 76 w 81"/>
                <a:gd name="T15" fmla="*/ 62 h 85"/>
                <a:gd name="T16" fmla="*/ 76 w 81"/>
                <a:gd name="T17" fmla="*/ 56 h 85"/>
                <a:gd name="T18" fmla="*/ 76 w 81"/>
                <a:gd name="T19" fmla="*/ 51 h 85"/>
                <a:gd name="T20" fmla="*/ 81 w 81"/>
                <a:gd name="T21" fmla="*/ 39 h 85"/>
                <a:gd name="T22" fmla="*/ 76 w 81"/>
                <a:gd name="T23" fmla="*/ 34 h 85"/>
                <a:gd name="T24" fmla="*/ 76 w 81"/>
                <a:gd name="T25" fmla="*/ 28 h 85"/>
                <a:gd name="T26" fmla="*/ 76 w 81"/>
                <a:gd name="T27" fmla="*/ 22 h 85"/>
                <a:gd name="T28" fmla="*/ 71 w 81"/>
                <a:gd name="T29" fmla="*/ 17 h 85"/>
                <a:gd name="T30" fmla="*/ 66 w 81"/>
                <a:gd name="T31" fmla="*/ 11 h 85"/>
                <a:gd name="T32" fmla="*/ 61 w 81"/>
                <a:gd name="T33" fmla="*/ 5 h 85"/>
                <a:gd name="T34" fmla="*/ 56 w 81"/>
                <a:gd name="T35" fmla="*/ 0 h 85"/>
                <a:gd name="T36" fmla="*/ 51 w 81"/>
                <a:gd name="T37" fmla="*/ 0 h 85"/>
                <a:gd name="T38" fmla="*/ 46 w 81"/>
                <a:gd name="T39" fmla="*/ 0 h 85"/>
                <a:gd name="T40" fmla="*/ 41 w 81"/>
                <a:gd name="T41" fmla="*/ 0 h 85"/>
                <a:gd name="T42" fmla="*/ 35 w 81"/>
                <a:gd name="T43" fmla="*/ 0 h 85"/>
                <a:gd name="T44" fmla="*/ 25 w 81"/>
                <a:gd name="T45" fmla="*/ 0 h 85"/>
                <a:gd name="T46" fmla="*/ 20 w 81"/>
                <a:gd name="T47" fmla="*/ 0 h 85"/>
                <a:gd name="T48" fmla="*/ 15 w 81"/>
                <a:gd name="T49" fmla="*/ 5 h 85"/>
                <a:gd name="T50" fmla="*/ 10 w 81"/>
                <a:gd name="T51" fmla="*/ 11 h 85"/>
                <a:gd name="T52" fmla="*/ 10 w 81"/>
                <a:gd name="T53" fmla="*/ 17 h 85"/>
                <a:gd name="T54" fmla="*/ 5 w 81"/>
                <a:gd name="T55" fmla="*/ 22 h 85"/>
                <a:gd name="T56" fmla="*/ 0 w 81"/>
                <a:gd name="T57" fmla="*/ 28 h 85"/>
                <a:gd name="T58" fmla="*/ 0 w 81"/>
                <a:gd name="T59" fmla="*/ 34 h 85"/>
                <a:gd name="T60" fmla="*/ 0 w 81"/>
                <a:gd name="T61" fmla="*/ 39 h 85"/>
                <a:gd name="T62" fmla="*/ 0 w 81"/>
                <a:gd name="T63" fmla="*/ 51 h 85"/>
                <a:gd name="T64" fmla="*/ 0 w 81"/>
                <a:gd name="T65" fmla="*/ 56 h 85"/>
                <a:gd name="T66" fmla="*/ 5 w 81"/>
                <a:gd name="T67" fmla="*/ 62 h 85"/>
                <a:gd name="T68" fmla="*/ 10 w 81"/>
                <a:gd name="T69" fmla="*/ 68 h 85"/>
                <a:gd name="T70" fmla="*/ 10 w 81"/>
                <a:gd name="T71" fmla="*/ 73 h 85"/>
                <a:gd name="T72" fmla="*/ 15 w 81"/>
                <a:gd name="T73" fmla="*/ 79 h 85"/>
                <a:gd name="T74" fmla="*/ 20 w 81"/>
                <a:gd name="T75" fmla="*/ 79 h 85"/>
                <a:gd name="T76" fmla="*/ 25 w 81"/>
                <a:gd name="T77" fmla="*/ 85 h 85"/>
                <a:gd name="T78" fmla="*/ 35 w 81"/>
                <a:gd name="T79" fmla="*/ 85 h 85"/>
                <a:gd name="T80" fmla="*/ 41 w 81"/>
                <a:gd name="T81" fmla="*/ 85 h 85"/>
                <a:gd name="T82" fmla="*/ 41 w 81"/>
                <a:gd name="T83" fmla="*/ 85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
                <a:gd name="T127" fmla="*/ 0 h 85"/>
                <a:gd name="T128" fmla="*/ 81 w 81"/>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 h="85">
                  <a:moveTo>
                    <a:pt x="35" y="85"/>
                  </a:moveTo>
                  <a:lnTo>
                    <a:pt x="46" y="85"/>
                  </a:lnTo>
                  <a:lnTo>
                    <a:pt x="51" y="85"/>
                  </a:lnTo>
                  <a:lnTo>
                    <a:pt x="56" y="79"/>
                  </a:lnTo>
                  <a:lnTo>
                    <a:pt x="61" y="79"/>
                  </a:lnTo>
                  <a:lnTo>
                    <a:pt x="66" y="73"/>
                  </a:lnTo>
                  <a:lnTo>
                    <a:pt x="71" y="68"/>
                  </a:lnTo>
                  <a:lnTo>
                    <a:pt x="76" y="62"/>
                  </a:lnTo>
                  <a:lnTo>
                    <a:pt x="76" y="56"/>
                  </a:lnTo>
                  <a:lnTo>
                    <a:pt x="76" y="51"/>
                  </a:lnTo>
                  <a:lnTo>
                    <a:pt x="81" y="39"/>
                  </a:lnTo>
                  <a:lnTo>
                    <a:pt x="76" y="34"/>
                  </a:lnTo>
                  <a:lnTo>
                    <a:pt x="76" y="28"/>
                  </a:lnTo>
                  <a:lnTo>
                    <a:pt x="76" y="22"/>
                  </a:lnTo>
                  <a:lnTo>
                    <a:pt x="71" y="17"/>
                  </a:lnTo>
                  <a:lnTo>
                    <a:pt x="66" y="11"/>
                  </a:lnTo>
                  <a:lnTo>
                    <a:pt x="61" y="5"/>
                  </a:lnTo>
                  <a:lnTo>
                    <a:pt x="56" y="0"/>
                  </a:lnTo>
                  <a:lnTo>
                    <a:pt x="51" y="0"/>
                  </a:lnTo>
                  <a:lnTo>
                    <a:pt x="46" y="0"/>
                  </a:lnTo>
                  <a:lnTo>
                    <a:pt x="41" y="0"/>
                  </a:lnTo>
                  <a:lnTo>
                    <a:pt x="35" y="0"/>
                  </a:lnTo>
                  <a:lnTo>
                    <a:pt x="25" y="0"/>
                  </a:lnTo>
                  <a:lnTo>
                    <a:pt x="20" y="0"/>
                  </a:lnTo>
                  <a:lnTo>
                    <a:pt x="15" y="5"/>
                  </a:lnTo>
                  <a:lnTo>
                    <a:pt x="10" y="11"/>
                  </a:lnTo>
                  <a:lnTo>
                    <a:pt x="10" y="17"/>
                  </a:lnTo>
                  <a:lnTo>
                    <a:pt x="5" y="22"/>
                  </a:lnTo>
                  <a:lnTo>
                    <a:pt x="0" y="28"/>
                  </a:lnTo>
                  <a:lnTo>
                    <a:pt x="0" y="34"/>
                  </a:lnTo>
                  <a:lnTo>
                    <a:pt x="0" y="39"/>
                  </a:lnTo>
                  <a:lnTo>
                    <a:pt x="0" y="51"/>
                  </a:lnTo>
                  <a:lnTo>
                    <a:pt x="0" y="56"/>
                  </a:lnTo>
                  <a:lnTo>
                    <a:pt x="5" y="62"/>
                  </a:lnTo>
                  <a:lnTo>
                    <a:pt x="10" y="68"/>
                  </a:lnTo>
                  <a:lnTo>
                    <a:pt x="10" y="73"/>
                  </a:lnTo>
                  <a:lnTo>
                    <a:pt x="15" y="79"/>
                  </a:lnTo>
                  <a:lnTo>
                    <a:pt x="20" y="79"/>
                  </a:lnTo>
                  <a:lnTo>
                    <a:pt x="25" y="85"/>
                  </a:lnTo>
                  <a:lnTo>
                    <a:pt x="35" y="85"/>
                  </a:lnTo>
                  <a:lnTo>
                    <a:pt x="41" y="8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3" name="Line 12"/>
            <p:cNvSpPr>
              <a:spLocks noChangeShapeType="1"/>
            </p:cNvSpPr>
            <p:nvPr/>
          </p:nvSpPr>
          <p:spPr bwMode="auto">
            <a:xfrm flipH="1">
              <a:off x="3464" y="1769"/>
              <a:ext cx="45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4" name="Line 13"/>
            <p:cNvSpPr>
              <a:spLocks noChangeShapeType="1"/>
            </p:cNvSpPr>
            <p:nvPr/>
          </p:nvSpPr>
          <p:spPr bwMode="auto">
            <a:xfrm flipH="1">
              <a:off x="2465" y="1610"/>
              <a:ext cx="315"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5" name="Rectangle 14"/>
            <p:cNvSpPr>
              <a:spLocks noChangeArrowheads="1"/>
            </p:cNvSpPr>
            <p:nvPr/>
          </p:nvSpPr>
          <p:spPr bwMode="auto">
            <a:xfrm>
              <a:off x="3981" y="1661"/>
              <a:ext cx="1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300" b="0" i="0" u="none" strike="noStrike" kern="0" cap="none" spc="0" normalizeH="0" baseline="0" noProof="0">
                  <a:ln>
                    <a:noFill/>
                  </a:ln>
                  <a:solidFill>
                    <a:srgbClr val="000000"/>
                  </a:solidFill>
                  <a:effectLst/>
                  <a:uLnTx/>
                  <a:uFillTx/>
                  <a:latin typeface="Arial" charset="0"/>
                </a:rPr>
                <a:t>Q</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16" name="Freeform 15"/>
            <p:cNvSpPr>
              <a:spLocks/>
            </p:cNvSpPr>
            <p:nvPr/>
          </p:nvSpPr>
          <p:spPr bwMode="auto">
            <a:xfrm>
              <a:off x="2749" y="2439"/>
              <a:ext cx="614" cy="495"/>
            </a:xfrm>
            <a:custGeom>
              <a:avLst/>
              <a:gdLst>
                <a:gd name="T0" fmla="*/ 56 w 614"/>
                <a:gd name="T1" fmla="*/ 256 h 495"/>
                <a:gd name="T2" fmla="*/ 56 w 614"/>
                <a:gd name="T3" fmla="*/ 290 h 495"/>
                <a:gd name="T4" fmla="*/ 56 w 614"/>
                <a:gd name="T5" fmla="*/ 319 h 495"/>
                <a:gd name="T6" fmla="*/ 56 w 614"/>
                <a:gd name="T7" fmla="*/ 341 h 495"/>
                <a:gd name="T8" fmla="*/ 51 w 614"/>
                <a:gd name="T9" fmla="*/ 364 h 495"/>
                <a:gd name="T10" fmla="*/ 46 w 614"/>
                <a:gd name="T11" fmla="*/ 381 h 495"/>
                <a:gd name="T12" fmla="*/ 41 w 614"/>
                <a:gd name="T13" fmla="*/ 404 h 495"/>
                <a:gd name="T14" fmla="*/ 36 w 614"/>
                <a:gd name="T15" fmla="*/ 421 h 495"/>
                <a:gd name="T16" fmla="*/ 26 w 614"/>
                <a:gd name="T17" fmla="*/ 444 h 495"/>
                <a:gd name="T18" fmla="*/ 15 w 614"/>
                <a:gd name="T19" fmla="*/ 466 h 495"/>
                <a:gd name="T20" fmla="*/ 0 w 614"/>
                <a:gd name="T21" fmla="*/ 495 h 495"/>
                <a:gd name="T22" fmla="*/ 10 w 614"/>
                <a:gd name="T23" fmla="*/ 495 h 495"/>
                <a:gd name="T24" fmla="*/ 31 w 614"/>
                <a:gd name="T25" fmla="*/ 495 h 495"/>
                <a:gd name="T26" fmla="*/ 66 w 614"/>
                <a:gd name="T27" fmla="*/ 495 h 495"/>
                <a:gd name="T28" fmla="*/ 112 w 614"/>
                <a:gd name="T29" fmla="*/ 495 h 495"/>
                <a:gd name="T30" fmla="*/ 157 w 614"/>
                <a:gd name="T31" fmla="*/ 495 h 495"/>
                <a:gd name="T32" fmla="*/ 208 w 614"/>
                <a:gd name="T33" fmla="*/ 495 h 495"/>
                <a:gd name="T34" fmla="*/ 259 w 614"/>
                <a:gd name="T35" fmla="*/ 495 h 495"/>
                <a:gd name="T36" fmla="*/ 304 w 614"/>
                <a:gd name="T37" fmla="*/ 489 h 495"/>
                <a:gd name="T38" fmla="*/ 340 w 614"/>
                <a:gd name="T39" fmla="*/ 489 h 495"/>
                <a:gd name="T40" fmla="*/ 365 w 614"/>
                <a:gd name="T41" fmla="*/ 483 h 495"/>
                <a:gd name="T42" fmla="*/ 411 w 614"/>
                <a:gd name="T43" fmla="*/ 466 h 495"/>
                <a:gd name="T44" fmla="*/ 446 w 614"/>
                <a:gd name="T45" fmla="*/ 449 h 495"/>
                <a:gd name="T46" fmla="*/ 482 w 614"/>
                <a:gd name="T47" fmla="*/ 426 h 495"/>
                <a:gd name="T48" fmla="*/ 512 w 614"/>
                <a:gd name="T49" fmla="*/ 398 h 495"/>
                <a:gd name="T50" fmla="*/ 538 w 614"/>
                <a:gd name="T51" fmla="*/ 370 h 495"/>
                <a:gd name="T52" fmla="*/ 563 w 614"/>
                <a:gd name="T53" fmla="*/ 347 h 495"/>
                <a:gd name="T54" fmla="*/ 578 w 614"/>
                <a:gd name="T55" fmla="*/ 319 h 495"/>
                <a:gd name="T56" fmla="*/ 593 w 614"/>
                <a:gd name="T57" fmla="*/ 290 h 495"/>
                <a:gd name="T58" fmla="*/ 604 w 614"/>
                <a:gd name="T59" fmla="*/ 267 h 495"/>
                <a:gd name="T60" fmla="*/ 614 w 614"/>
                <a:gd name="T61" fmla="*/ 250 h 495"/>
                <a:gd name="T62" fmla="*/ 604 w 614"/>
                <a:gd name="T63" fmla="*/ 228 h 495"/>
                <a:gd name="T64" fmla="*/ 593 w 614"/>
                <a:gd name="T65" fmla="*/ 205 h 495"/>
                <a:gd name="T66" fmla="*/ 578 w 614"/>
                <a:gd name="T67" fmla="*/ 182 h 495"/>
                <a:gd name="T68" fmla="*/ 563 w 614"/>
                <a:gd name="T69" fmla="*/ 154 h 495"/>
                <a:gd name="T70" fmla="*/ 538 w 614"/>
                <a:gd name="T71" fmla="*/ 125 h 495"/>
                <a:gd name="T72" fmla="*/ 512 w 614"/>
                <a:gd name="T73" fmla="*/ 103 h 495"/>
                <a:gd name="T74" fmla="*/ 482 w 614"/>
                <a:gd name="T75" fmla="*/ 74 h 495"/>
                <a:gd name="T76" fmla="*/ 446 w 614"/>
                <a:gd name="T77" fmla="*/ 52 h 495"/>
                <a:gd name="T78" fmla="*/ 411 w 614"/>
                <a:gd name="T79" fmla="*/ 35 h 495"/>
                <a:gd name="T80" fmla="*/ 365 w 614"/>
                <a:gd name="T81" fmla="*/ 18 h 495"/>
                <a:gd name="T82" fmla="*/ 340 w 614"/>
                <a:gd name="T83" fmla="*/ 12 h 495"/>
                <a:gd name="T84" fmla="*/ 304 w 614"/>
                <a:gd name="T85" fmla="*/ 6 h 495"/>
                <a:gd name="T86" fmla="*/ 259 w 614"/>
                <a:gd name="T87" fmla="*/ 6 h 495"/>
                <a:gd name="T88" fmla="*/ 208 w 614"/>
                <a:gd name="T89" fmla="*/ 6 h 495"/>
                <a:gd name="T90" fmla="*/ 157 w 614"/>
                <a:gd name="T91" fmla="*/ 0 h 495"/>
                <a:gd name="T92" fmla="*/ 112 w 614"/>
                <a:gd name="T93" fmla="*/ 0 h 495"/>
                <a:gd name="T94" fmla="*/ 66 w 614"/>
                <a:gd name="T95" fmla="*/ 0 h 495"/>
                <a:gd name="T96" fmla="*/ 31 w 614"/>
                <a:gd name="T97" fmla="*/ 0 h 495"/>
                <a:gd name="T98" fmla="*/ 10 w 614"/>
                <a:gd name="T99" fmla="*/ 6 h 495"/>
                <a:gd name="T100" fmla="*/ 0 w 614"/>
                <a:gd name="T101" fmla="*/ 6 h 495"/>
                <a:gd name="T102" fmla="*/ 15 w 614"/>
                <a:gd name="T103" fmla="*/ 29 h 495"/>
                <a:gd name="T104" fmla="*/ 26 w 614"/>
                <a:gd name="T105" fmla="*/ 57 h 495"/>
                <a:gd name="T106" fmla="*/ 36 w 614"/>
                <a:gd name="T107" fmla="*/ 80 h 495"/>
                <a:gd name="T108" fmla="*/ 41 w 614"/>
                <a:gd name="T109" fmla="*/ 103 h 495"/>
                <a:gd name="T110" fmla="*/ 46 w 614"/>
                <a:gd name="T111" fmla="*/ 125 h 495"/>
                <a:gd name="T112" fmla="*/ 51 w 614"/>
                <a:gd name="T113" fmla="*/ 148 h 495"/>
                <a:gd name="T114" fmla="*/ 56 w 614"/>
                <a:gd name="T115" fmla="*/ 171 h 495"/>
                <a:gd name="T116" fmla="*/ 56 w 614"/>
                <a:gd name="T117" fmla="*/ 194 h 495"/>
                <a:gd name="T118" fmla="*/ 56 w 614"/>
                <a:gd name="T119" fmla="*/ 222 h 495"/>
                <a:gd name="T120" fmla="*/ 61 w 614"/>
                <a:gd name="T121" fmla="*/ 256 h 495"/>
                <a:gd name="T122" fmla="*/ 61 w 614"/>
                <a:gd name="T123" fmla="*/ 256 h 49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614"/>
                <a:gd name="T187" fmla="*/ 0 h 495"/>
                <a:gd name="T188" fmla="*/ 614 w 614"/>
                <a:gd name="T189" fmla="*/ 495 h 495"/>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614" h="495">
                  <a:moveTo>
                    <a:pt x="56" y="256"/>
                  </a:moveTo>
                  <a:lnTo>
                    <a:pt x="56" y="290"/>
                  </a:lnTo>
                  <a:lnTo>
                    <a:pt x="56" y="319"/>
                  </a:lnTo>
                  <a:lnTo>
                    <a:pt x="56" y="341"/>
                  </a:lnTo>
                  <a:lnTo>
                    <a:pt x="51" y="364"/>
                  </a:lnTo>
                  <a:lnTo>
                    <a:pt x="46" y="381"/>
                  </a:lnTo>
                  <a:lnTo>
                    <a:pt x="41" y="404"/>
                  </a:lnTo>
                  <a:lnTo>
                    <a:pt x="36" y="421"/>
                  </a:lnTo>
                  <a:lnTo>
                    <a:pt x="26" y="444"/>
                  </a:lnTo>
                  <a:lnTo>
                    <a:pt x="15" y="466"/>
                  </a:lnTo>
                  <a:lnTo>
                    <a:pt x="0" y="495"/>
                  </a:lnTo>
                  <a:lnTo>
                    <a:pt x="10" y="495"/>
                  </a:lnTo>
                  <a:lnTo>
                    <a:pt x="31" y="495"/>
                  </a:lnTo>
                  <a:lnTo>
                    <a:pt x="66" y="495"/>
                  </a:lnTo>
                  <a:lnTo>
                    <a:pt x="112" y="495"/>
                  </a:lnTo>
                  <a:lnTo>
                    <a:pt x="157" y="495"/>
                  </a:lnTo>
                  <a:lnTo>
                    <a:pt x="208" y="495"/>
                  </a:lnTo>
                  <a:lnTo>
                    <a:pt x="259" y="495"/>
                  </a:lnTo>
                  <a:lnTo>
                    <a:pt x="304" y="489"/>
                  </a:lnTo>
                  <a:lnTo>
                    <a:pt x="340" y="489"/>
                  </a:lnTo>
                  <a:lnTo>
                    <a:pt x="365" y="483"/>
                  </a:lnTo>
                  <a:lnTo>
                    <a:pt x="411" y="466"/>
                  </a:lnTo>
                  <a:lnTo>
                    <a:pt x="446" y="449"/>
                  </a:lnTo>
                  <a:lnTo>
                    <a:pt x="482" y="426"/>
                  </a:lnTo>
                  <a:lnTo>
                    <a:pt x="512" y="398"/>
                  </a:lnTo>
                  <a:lnTo>
                    <a:pt x="538" y="370"/>
                  </a:lnTo>
                  <a:lnTo>
                    <a:pt x="563" y="347"/>
                  </a:lnTo>
                  <a:lnTo>
                    <a:pt x="578" y="319"/>
                  </a:lnTo>
                  <a:lnTo>
                    <a:pt x="593" y="290"/>
                  </a:lnTo>
                  <a:lnTo>
                    <a:pt x="604" y="267"/>
                  </a:lnTo>
                  <a:lnTo>
                    <a:pt x="614" y="250"/>
                  </a:lnTo>
                  <a:lnTo>
                    <a:pt x="604" y="228"/>
                  </a:lnTo>
                  <a:lnTo>
                    <a:pt x="593" y="205"/>
                  </a:lnTo>
                  <a:lnTo>
                    <a:pt x="578" y="182"/>
                  </a:lnTo>
                  <a:lnTo>
                    <a:pt x="563" y="154"/>
                  </a:lnTo>
                  <a:lnTo>
                    <a:pt x="538" y="125"/>
                  </a:lnTo>
                  <a:lnTo>
                    <a:pt x="512" y="103"/>
                  </a:lnTo>
                  <a:lnTo>
                    <a:pt x="482" y="74"/>
                  </a:lnTo>
                  <a:lnTo>
                    <a:pt x="446" y="52"/>
                  </a:lnTo>
                  <a:lnTo>
                    <a:pt x="411" y="35"/>
                  </a:lnTo>
                  <a:lnTo>
                    <a:pt x="365" y="18"/>
                  </a:lnTo>
                  <a:lnTo>
                    <a:pt x="340" y="12"/>
                  </a:lnTo>
                  <a:lnTo>
                    <a:pt x="304" y="6"/>
                  </a:lnTo>
                  <a:lnTo>
                    <a:pt x="259" y="6"/>
                  </a:lnTo>
                  <a:lnTo>
                    <a:pt x="208" y="6"/>
                  </a:lnTo>
                  <a:lnTo>
                    <a:pt x="157" y="0"/>
                  </a:lnTo>
                  <a:lnTo>
                    <a:pt x="112" y="0"/>
                  </a:lnTo>
                  <a:lnTo>
                    <a:pt x="66" y="0"/>
                  </a:lnTo>
                  <a:lnTo>
                    <a:pt x="31" y="0"/>
                  </a:lnTo>
                  <a:lnTo>
                    <a:pt x="10" y="6"/>
                  </a:lnTo>
                  <a:lnTo>
                    <a:pt x="0" y="6"/>
                  </a:lnTo>
                  <a:lnTo>
                    <a:pt x="15" y="29"/>
                  </a:lnTo>
                  <a:lnTo>
                    <a:pt x="26" y="57"/>
                  </a:lnTo>
                  <a:lnTo>
                    <a:pt x="36" y="80"/>
                  </a:lnTo>
                  <a:lnTo>
                    <a:pt x="41" y="103"/>
                  </a:lnTo>
                  <a:lnTo>
                    <a:pt x="46" y="125"/>
                  </a:lnTo>
                  <a:lnTo>
                    <a:pt x="51" y="148"/>
                  </a:lnTo>
                  <a:lnTo>
                    <a:pt x="56" y="171"/>
                  </a:lnTo>
                  <a:lnTo>
                    <a:pt x="56" y="194"/>
                  </a:lnTo>
                  <a:lnTo>
                    <a:pt x="56" y="222"/>
                  </a:lnTo>
                  <a:lnTo>
                    <a:pt x="61" y="256"/>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7" name="Line 16"/>
            <p:cNvSpPr>
              <a:spLocks noChangeShapeType="1"/>
            </p:cNvSpPr>
            <p:nvPr/>
          </p:nvSpPr>
          <p:spPr bwMode="auto">
            <a:xfrm flipH="1">
              <a:off x="2465" y="2843"/>
              <a:ext cx="315" cy="5"/>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8" name="Freeform 17"/>
            <p:cNvSpPr>
              <a:spLocks/>
            </p:cNvSpPr>
            <p:nvPr/>
          </p:nvSpPr>
          <p:spPr bwMode="auto">
            <a:xfrm>
              <a:off x="3383" y="2644"/>
              <a:ext cx="81" cy="91"/>
            </a:xfrm>
            <a:custGeom>
              <a:avLst/>
              <a:gdLst>
                <a:gd name="T0" fmla="*/ 35 w 81"/>
                <a:gd name="T1" fmla="*/ 85 h 91"/>
                <a:gd name="T2" fmla="*/ 46 w 81"/>
                <a:gd name="T3" fmla="*/ 91 h 91"/>
                <a:gd name="T4" fmla="*/ 51 w 81"/>
                <a:gd name="T5" fmla="*/ 85 h 91"/>
                <a:gd name="T6" fmla="*/ 56 w 81"/>
                <a:gd name="T7" fmla="*/ 85 h 91"/>
                <a:gd name="T8" fmla="*/ 61 w 81"/>
                <a:gd name="T9" fmla="*/ 79 h 91"/>
                <a:gd name="T10" fmla="*/ 66 w 81"/>
                <a:gd name="T11" fmla="*/ 79 h 91"/>
                <a:gd name="T12" fmla="*/ 71 w 81"/>
                <a:gd name="T13" fmla="*/ 74 h 91"/>
                <a:gd name="T14" fmla="*/ 76 w 81"/>
                <a:gd name="T15" fmla="*/ 68 h 91"/>
                <a:gd name="T16" fmla="*/ 76 w 81"/>
                <a:gd name="T17" fmla="*/ 57 h 91"/>
                <a:gd name="T18" fmla="*/ 76 w 81"/>
                <a:gd name="T19" fmla="*/ 51 h 91"/>
                <a:gd name="T20" fmla="*/ 81 w 81"/>
                <a:gd name="T21" fmla="*/ 45 h 91"/>
                <a:gd name="T22" fmla="*/ 76 w 81"/>
                <a:gd name="T23" fmla="*/ 40 h 91"/>
                <a:gd name="T24" fmla="*/ 76 w 81"/>
                <a:gd name="T25" fmla="*/ 34 h 91"/>
                <a:gd name="T26" fmla="*/ 76 w 81"/>
                <a:gd name="T27" fmla="*/ 23 h 91"/>
                <a:gd name="T28" fmla="*/ 71 w 81"/>
                <a:gd name="T29" fmla="*/ 17 h 91"/>
                <a:gd name="T30" fmla="*/ 66 w 81"/>
                <a:gd name="T31" fmla="*/ 17 h 91"/>
                <a:gd name="T32" fmla="*/ 61 w 81"/>
                <a:gd name="T33" fmla="*/ 11 h 91"/>
                <a:gd name="T34" fmla="*/ 56 w 81"/>
                <a:gd name="T35" fmla="*/ 6 h 91"/>
                <a:gd name="T36" fmla="*/ 51 w 81"/>
                <a:gd name="T37" fmla="*/ 6 h 91"/>
                <a:gd name="T38" fmla="*/ 46 w 81"/>
                <a:gd name="T39" fmla="*/ 0 h 91"/>
                <a:gd name="T40" fmla="*/ 41 w 81"/>
                <a:gd name="T41" fmla="*/ 0 h 91"/>
                <a:gd name="T42" fmla="*/ 35 w 81"/>
                <a:gd name="T43" fmla="*/ 0 h 91"/>
                <a:gd name="T44" fmla="*/ 25 w 81"/>
                <a:gd name="T45" fmla="*/ 6 h 91"/>
                <a:gd name="T46" fmla="*/ 20 w 81"/>
                <a:gd name="T47" fmla="*/ 6 h 91"/>
                <a:gd name="T48" fmla="*/ 15 w 81"/>
                <a:gd name="T49" fmla="*/ 11 h 91"/>
                <a:gd name="T50" fmla="*/ 10 w 81"/>
                <a:gd name="T51" fmla="*/ 17 h 91"/>
                <a:gd name="T52" fmla="*/ 10 w 81"/>
                <a:gd name="T53" fmla="*/ 17 h 91"/>
                <a:gd name="T54" fmla="*/ 5 w 81"/>
                <a:gd name="T55" fmla="*/ 23 h 91"/>
                <a:gd name="T56" fmla="*/ 0 w 81"/>
                <a:gd name="T57" fmla="*/ 34 h 91"/>
                <a:gd name="T58" fmla="*/ 0 w 81"/>
                <a:gd name="T59" fmla="*/ 40 h 91"/>
                <a:gd name="T60" fmla="*/ 0 w 81"/>
                <a:gd name="T61" fmla="*/ 45 h 91"/>
                <a:gd name="T62" fmla="*/ 0 w 81"/>
                <a:gd name="T63" fmla="*/ 51 h 91"/>
                <a:gd name="T64" fmla="*/ 0 w 81"/>
                <a:gd name="T65" fmla="*/ 57 h 91"/>
                <a:gd name="T66" fmla="*/ 5 w 81"/>
                <a:gd name="T67" fmla="*/ 68 h 91"/>
                <a:gd name="T68" fmla="*/ 10 w 81"/>
                <a:gd name="T69" fmla="*/ 74 h 91"/>
                <a:gd name="T70" fmla="*/ 10 w 81"/>
                <a:gd name="T71" fmla="*/ 79 h 91"/>
                <a:gd name="T72" fmla="*/ 15 w 81"/>
                <a:gd name="T73" fmla="*/ 79 h 91"/>
                <a:gd name="T74" fmla="*/ 20 w 81"/>
                <a:gd name="T75" fmla="*/ 85 h 91"/>
                <a:gd name="T76" fmla="*/ 25 w 81"/>
                <a:gd name="T77" fmla="*/ 85 h 91"/>
                <a:gd name="T78" fmla="*/ 35 w 81"/>
                <a:gd name="T79" fmla="*/ 91 h 91"/>
                <a:gd name="T80" fmla="*/ 41 w 81"/>
                <a:gd name="T81" fmla="*/ 91 h 91"/>
                <a:gd name="T82" fmla="*/ 41 w 81"/>
                <a:gd name="T83" fmla="*/ 91 h 91"/>
                <a:gd name="T84" fmla="*/ 35 w 81"/>
                <a:gd name="T85" fmla="*/ 85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91"/>
                <a:gd name="T131" fmla="*/ 81 w 81"/>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91">
                  <a:moveTo>
                    <a:pt x="35" y="85"/>
                  </a:moveTo>
                  <a:lnTo>
                    <a:pt x="46" y="91"/>
                  </a:lnTo>
                  <a:lnTo>
                    <a:pt x="51" y="85"/>
                  </a:lnTo>
                  <a:lnTo>
                    <a:pt x="56" y="85"/>
                  </a:lnTo>
                  <a:lnTo>
                    <a:pt x="61" y="79"/>
                  </a:lnTo>
                  <a:lnTo>
                    <a:pt x="66" y="79"/>
                  </a:lnTo>
                  <a:lnTo>
                    <a:pt x="71" y="74"/>
                  </a:lnTo>
                  <a:lnTo>
                    <a:pt x="76" y="68"/>
                  </a:lnTo>
                  <a:lnTo>
                    <a:pt x="76" y="57"/>
                  </a:lnTo>
                  <a:lnTo>
                    <a:pt x="76" y="51"/>
                  </a:lnTo>
                  <a:lnTo>
                    <a:pt x="81" y="45"/>
                  </a:lnTo>
                  <a:lnTo>
                    <a:pt x="76" y="40"/>
                  </a:lnTo>
                  <a:lnTo>
                    <a:pt x="76" y="34"/>
                  </a:lnTo>
                  <a:lnTo>
                    <a:pt x="76" y="23"/>
                  </a:lnTo>
                  <a:lnTo>
                    <a:pt x="71" y="17"/>
                  </a:lnTo>
                  <a:lnTo>
                    <a:pt x="66" y="17"/>
                  </a:lnTo>
                  <a:lnTo>
                    <a:pt x="61" y="11"/>
                  </a:lnTo>
                  <a:lnTo>
                    <a:pt x="56" y="6"/>
                  </a:lnTo>
                  <a:lnTo>
                    <a:pt x="51" y="6"/>
                  </a:lnTo>
                  <a:lnTo>
                    <a:pt x="46" y="0"/>
                  </a:lnTo>
                  <a:lnTo>
                    <a:pt x="41" y="0"/>
                  </a:lnTo>
                  <a:lnTo>
                    <a:pt x="35" y="0"/>
                  </a:lnTo>
                  <a:lnTo>
                    <a:pt x="25" y="6"/>
                  </a:lnTo>
                  <a:lnTo>
                    <a:pt x="20" y="6"/>
                  </a:lnTo>
                  <a:lnTo>
                    <a:pt x="15" y="11"/>
                  </a:lnTo>
                  <a:lnTo>
                    <a:pt x="10" y="17"/>
                  </a:lnTo>
                  <a:lnTo>
                    <a:pt x="5" y="23"/>
                  </a:lnTo>
                  <a:lnTo>
                    <a:pt x="0" y="34"/>
                  </a:lnTo>
                  <a:lnTo>
                    <a:pt x="0" y="40"/>
                  </a:lnTo>
                  <a:lnTo>
                    <a:pt x="0" y="45"/>
                  </a:lnTo>
                  <a:lnTo>
                    <a:pt x="0" y="51"/>
                  </a:lnTo>
                  <a:lnTo>
                    <a:pt x="0" y="57"/>
                  </a:lnTo>
                  <a:lnTo>
                    <a:pt x="5" y="68"/>
                  </a:lnTo>
                  <a:lnTo>
                    <a:pt x="10" y="74"/>
                  </a:lnTo>
                  <a:lnTo>
                    <a:pt x="10" y="79"/>
                  </a:lnTo>
                  <a:lnTo>
                    <a:pt x="15" y="79"/>
                  </a:lnTo>
                  <a:lnTo>
                    <a:pt x="20" y="85"/>
                  </a:lnTo>
                  <a:lnTo>
                    <a:pt x="25" y="85"/>
                  </a:lnTo>
                  <a:lnTo>
                    <a:pt x="35" y="91"/>
                  </a:lnTo>
                  <a:lnTo>
                    <a:pt x="41" y="91"/>
                  </a:lnTo>
                  <a:lnTo>
                    <a:pt x="35"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19" name="Freeform 18"/>
            <p:cNvSpPr>
              <a:spLocks/>
            </p:cNvSpPr>
            <p:nvPr/>
          </p:nvSpPr>
          <p:spPr bwMode="auto">
            <a:xfrm>
              <a:off x="3383" y="2644"/>
              <a:ext cx="81" cy="91"/>
            </a:xfrm>
            <a:custGeom>
              <a:avLst/>
              <a:gdLst>
                <a:gd name="T0" fmla="*/ 35 w 81"/>
                <a:gd name="T1" fmla="*/ 85 h 91"/>
                <a:gd name="T2" fmla="*/ 46 w 81"/>
                <a:gd name="T3" fmla="*/ 91 h 91"/>
                <a:gd name="T4" fmla="*/ 51 w 81"/>
                <a:gd name="T5" fmla="*/ 85 h 91"/>
                <a:gd name="T6" fmla="*/ 56 w 81"/>
                <a:gd name="T7" fmla="*/ 85 h 91"/>
                <a:gd name="T8" fmla="*/ 61 w 81"/>
                <a:gd name="T9" fmla="*/ 79 h 91"/>
                <a:gd name="T10" fmla="*/ 66 w 81"/>
                <a:gd name="T11" fmla="*/ 79 h 91"/>
                <a:gd name="T12" fmla="*/ 71 w 81"/>
                <a:gd name="T13" fmla="*/ 74 h 91"/>
                <a:gd name="T14" fmla="*/ 76 w 81"/>
                <a:gd name="T15" fmla="*/ 68 h 91"/>
                <a:gd name="T16" fmla="*/ 76 w 81"/>
                <a:gd name="T17" fmla="*/ 57 h 91"/>
                <a:gd name="T18" fmla="*/ 76 w 81"/>
                <a:gd name="T19" fmla="*/ 51 h 91"/>
                <a:gd name="T20" fmla="*/ 81 w 81"/>
                <a:gd name="T21" fmla="*/ 45 h 91"/>
                <a:gd name="T22" fmla="*/ 76 w 81"/>
                <a:gd name="T23" fmla="*/ 40 h 91"/>
                <a:gd name="T24" fmla="*/ 76 w 81"/>
                <a:gd name="T25" fmla="*/ 34 h 91"/>
                <a:gd name="T26" fmla="*/ 76 w 81"/>
                <a:gd name="T27" fmla="*/ 23 h 91"/>
                <a:gd name="T28" fmla="*/ 71 w 81"/>
                <a:gd name="T29" fmla="*/ 17 h 91"/>
                <a:gd name="T30" fmla="*/ 66 w 81"/>
                <a:gd name="T31" fmla="*/ 17 h 91"/>
                <a:gd name="T32" fmla="*/ 61 w 81"/>
                <a:gd name="T33" fmla="*/ 11 h 91"/>
                <a:gd name="T34" fmla="*/ 56 w 81"/>
                <a:gd name="T35" fmla="*/ 6 h 91"/>
                <a:gd name="T36" fmla="*/ 51 w 81"/>
                <a:gd name="T37" fmla="*/ 6 h 91"/>
                <a:gd name="T38" fmla="*/ 46 w 81"/>
                <a:gd name="T39" fmla="*/ 0 h 91"/>
                <a:gd name="T40" fmla="*/ 41 w 81"/>
                <a:gd name="T41" fmla="*/ 0 h 91"/>
                <a:gd name="T42" fmla="*/ 35 w 81"/>
                <a:gd name="T43" fmla="*/ 0 h 91"/>
                <a:gd name="T44" fmla="*/ 25 w 81"/>
                <a:gd name="T45" fmla="*/ 6 h 91"/>
                <a:gd name="T46" fmla="*/ 20 w 81"/>
                <a:gd name="T47" fmla="*/ 6 h 91"/>
                <a:gd name="T48" fmla="*/ 15 w 81"/>
                <a:gd name="T49" fmla="*/ 11 h 91"/>
                <a:gd name="T50" fmla="*/ 10 w 81"/>
                <a:gd name="T51" fmla="*/ 17 h 91"/>
                <a:gd name="T52" fmla="*/ 10 w 81"/>
                <a:gd name="T53" fmla="*/ 17 h 91"/>
                <a:gd name="T54" fmla="*/ 5 w 81"/>
                <a:gd name="T55" fmla="*/ 23 h 91"/>
                <a:gd name="T56" fmla="*/ 0 w 81"/>
                <a:gd name="T57" fmla="*/ 34 h 91"/>
                <a:gd name="T58" fmla="*/ 0 w 81"/>
                <a:gd name="T59" fmla="*/ 40 h 91"/>
                <a:gd name="T60" fmla="*/ 0 w 81"/>
                <a:gd name="T61" fmla="*/ 45 h 91"/>
                <a:gd name="T62" fmla="*/ 0 w 81"/>
                <a:gd name="T63" fmla="*/ 51 h 91"/>
                <a:gd name="T64" fmla="*/ 0 w 81"/>
                <a:gd name="T65" fmla="*/ 57 h 91"/>
                <a:gd name="T66" fmla="*/ 5 w 81"/>
                <a:gd name="T67" fmla="*/ 68 h 91"/>
                <a:gd name="T68" fmla="*/ 10 w 81"/>
                <a:gd name="T69" fmla="*/ 74 h 91"/>
                <a:gd name="T70" fmla="*/ 10 w 81"/>
                <a:gd name="T71" fmla="*/ 79 h 91"/>
                <a:gd name="T72" fmla="*/ 15 w 81"/>
                <a:gd name="T73" fmla="*/ 79 h 91"/>
                <a:gd name="T74" fmla="*/ 20 w 81"/>
                <a:gd name="T75" fmla="*/ 85 h 91"/>
                <a:gd name="T76" fmla="*/ 25 w 81"/>
                <a:gd name="T77" fmla="*/ 85 h 91"/>
                <a:gd name="T78" fmla="*/ 35 w 81"/>
                <a:gd name="T79" fmla="*/ 91 h 91"/>
                <a:gd name="T80" fmla="*/ 41 w 81"/>
                <a:gd name="T81" fmla="*/ 91 h 91"/>
                <a:gd name="T82" fmla="*/ 41 w 81"/>
                <a:gd name="T83" fmla="*/ 91 h 9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81"/>
                <a:gd name="T127" fmla="*/ 0 h 91"/>
                <a:gd name="T128" fmla="*/ 81 w 81"/>
                <a:gd name="T129" fmla="*/ 91 h 9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81" h="91">
                  <a:moveTo>
                    <a:pt x="35" y="85"/>
                  </a:moveTo>
                  <a:lnTo>
                    <a:pt x="46" y="91"/>
                  </a:lnTo>
                  <a:lnTo>
                    <a:pt x="51" y="85"/>
                  </a:lnTo>
                  <a:lnTo>
                    <a:pt x="56" y="85"/>
                  </a:lnTo>
                  <a:lnTo>
                    <a:pt x="61" y="79"/>
                  </a:lnTo>
                  <a:lnTo>
                    <a:pt x="66" y="79"/>
                  </a:lnTo>
                  <a:lnTo>
                    <a:pt x="71" y="74"/>
                  </a:lnTo>
                  <a:lnTo>
                    <a:pt x="76" y="68"/>
                  </a:lnTo>
                  <a:lnTo>
                    <a:pt x="76" y="57"/>
                  </a:lnTo>
                  <a:lnTo>
                    <a:pt x="76" y="51"/>
                  </a:lnTo>
                  <a:lnTo>
                    <a:pt x="81" y="45"/>
                  </a:lnTo>
                  <a:lnTo>
                    <a:pt x="76" y="40"/>
                  </a:lnTo>
                  <a:lnTo>
                    <a:pt x="76" y="34"/>
                  </a:lnTo>
                  <a:lnTo>
                    <a:pt x="76" y="23"/>
                  </a:lnTo>
                  <a:lnTo>
                    <a:pt x="71" y="17"/>
                  </a:lnTo>
                  <a:lnTo>
                    <a:pt x="66" y="17"/>
                  </a:lnTo>
                  <a:lnTo>
                    <a:pt x="61" y="11"/>
                  </a:lnTo>
                  <a:lnTo>
                    <a:pt x="56" y="6"/>
                  </a:lnTo>
                  <a:lnTo>
                    <a:pt x="51" y="6"/>
                  </a:lnTo>
                  <a:lnTo>
                    <a:pt x="46" y="0"/>
                  </a:lnTo>
                  <a:lnTo>
                    <a:pt x="41" y="0"/>
                  </a:lnTo>
                  <a:lnTo>
                    <a:pt x="35" y="0"/>
                  </a:lnTo>
                  <a:lnTo>
                    <a:pt x="25" y="6"/>
                  </a:lnTo>
                  <a:lnTo>
                    <a:pt x="20" y="6"/>
                  </a:lnTo>
                  <a:lnTo>
                    <a:pt x="15" y="11"/>
                  </a:lnTo>
                  <a:lnTo>
                    <a:pt x="10" y="17"/>
                  </a:lnTo>
                  <a:lnTo>
                    <a:pt x="5" y="23"/>
                  </a:lnTo>
                  <a:lnTo>
                    <a:pt x="0" y="34"/>
                  </a:lnTo>
                  <a:lnTo>
                    <a:pt x="0" y="40"/>
                  </a:lnTo>
                  <a:lnTo>
                    <a:pt x="0" y="45"/>
                  </a:lnTo>
                  <a:lnTo>
                    <a:pt x="0" y="51"/>
                  </a:lnTo>
                  <a:lnTo>
                    <a:pt x="0" y="57"/>
                  </a:lnTo>
                  <a:lnTo>
                    <a:pt x="5" y="68"/>
                  </a:lnTo>
                  <a:lnTo>
                    <a:pt x="10" y="74"/>
                  </a:lnTo>
                  <a:lnTo>
                    <a:pt x="10" y="79"/>
                  </a:lnTo>
                  <a:lnTo>
                    <a:pt x="15" y="79"/>
                  </a:lnTo>
                  <a:lnTo>
                    <a:pt x="20" y="85"/>
                  </a:lnTo>
                  <a:lnTo>
                    <a:pt x="25" y="85"/>
                  </a:lnTo>
                  <a:lnTo>
                    <a:pt x="35" y="91"/>
                  </a:lnTo>
                  <a:lnTo>
                    <a:pt x="41" y="91"/>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0" name="Line 19"/>
            <p:cNvSpPr>
              <a:spLocks noChangeShapeType="1"/>
            </p:cNvSpPr>
            <p:nvPr/>
          </p:nvSpPr>
          <p:spPr bwMode="auto">
            <a:xfrm flipH="1">
              <a:off x="3464" y="2689"/>
              <a:ext cx="451"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1" name="Freeform 20"/>
            <p:cNvSpPr>
              <a:spLocks/>
            </p:cNvSpPr>
            <p:nvPr/>
          </p:nvSpPr>
          <p:spPr bwMode="auto">
            <a:xfrm>
              <a:off x="2465" y="1769"/>
              <a:ext cx="1151" cy="761"/>
            </a:xfrm>
            <a:custGeom>
              <a:avLst/>
              <a:gdLst>
                <a:gd name="T0" fmla="*/ 1151 w 1151"/>
                <a:gd name="T1" fmla="*/ 0 h 761"/>
                <a:gd name="T2" fmla="*/ 0 w 1151"/>
                <a:gd name="T3" fmla="*/ 761 h 761"/>
                <a:gd name="T4" fmla="*/ 315 w 1151"/>
                <a:gd name="T5" fmla="*/ 761 h 761"/>
                <a:gd name="T6" fmla="*/ 0 60000 65536"/>
                <a:gd name="T7" fmla="*/ 0 60000 65536"/>
                <a:gd name="T8" fmla="*/ 0 60000 65536"/>
                <a:gd name="T9" fmla="*/ 0 w 1151"/>
                <a:gd name="T10" fmla="*/ 0 h 761"/>
                <a:gd name="T11" fmla="*/ 1151 w 1151"/>
                <a:gd name="T12" fmla="*/ 761 h 761"/>
              </a:gdLst>
              <a:ahLst/>
              <a:cxnLst>
                <a:cxn ang="T6">
                  <a:pos x="T0" y="T1"/>
                </a:cxn>
                <a:cxn ang="T7">
                  <a:pos x="T2" y="T3"/>
                </a:cxn>
                <a:cxn ang="T8">
                  <a:pos x="T4" y="T5"/>
                </a:cxn>
              </a:cxnLst>
              <a:rect l="T9" t="T10" r="T11" b="T12"/>
              <a:pathLst>
                <a:path w="1151" h="761">
                  <a:moveTo>
                    <a:pt x="1151" y="0"/>
                  </a:moveTo>
                  <a:lnTo>
                    <a:pt x="0" y="761"/>
                  </a:lnTo>
                  <a:lnTo>
                    <a:pt x="315" y="761"/>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2" name="Freeform 21"/>
            <p:cNvSpPr>
              <a:spLocks/>
            </p:cNvSpPr>
            <p:nvPr/>
          </p:nvSpPr>
          <p:spPr bwMode="auto">
            <a:xfrm>
              <a:off x="3581" y="2644"/>
              <a:ext cx="81" cy="91"/>
            </a:xfrm>
            <a:custGeom>
              <a:avLst/>
              <a:gdLst>
                <a:gd name="T0" fmla="*/ 35 w 81"/>
                <a:gd name="T1" fmla="*/ 91 h 91"/>
                <a:gd name="T2" fmla="*/ 45 w 81"/>
                <a:gd name="T3" fmla="*/ 91 h 91"/>
                <a:gd name="T4" fmla="*/ 50 w 81"/>
                <a:gd name="T5" fmla="*/ 91 h 91"/>
                <a:gd name="T6" fmla="*/ 61 w 81"/>
                <a:gd name="T7" fmla="*/ 85 h 91"/>
                <a:gd name="T8" fmla="*/ 66 w 81"/>
                <a:gd name="T9" fmla="*/ 85 h 91"/>
                <a:gd name="T10" fmla="*/ 71 w 81"/>
                <a:gd name="T11" fmla="*/ 79 h 91"/>
                <a:gd name="T12" fmla="*/ 76 w 81"/>
                <a:gd name="T13" fmla="*/ 74 h 91"/>
                <a:gd name="T14" fmla="*/ 76 w 81"/>
                <a:gd name="T15" fmla="*/ 68 h 91"/>
                <a:gd name="T16" fmla="*/ 81 w 81"/>
                <a:gd name="T17" fmla="*/ 62 h 91"/>
                <a:gd name="T18" fmla="*/ 81 w 81"/>
                <a:gd name="T19" fmla="*/ 51 h 91"/>
                <a:gd name="T20" fmla="*/ 81 w 81"/>
                <a:gd name="T21" fmla="*/ 45 h 91"/>
                <a:gd name="T22" fmla="*/ 81 w 81"/>
                <a:gd name="T23" fmla="*/ 40 h 91"/>
                <a:gd name="T24" fmla="*/ 81 w 81"/>
                <a:gd name="T25" fmla="*/ 28 h 91"/>
                <a:gd name="T26" fmla="*/ 76 w 81"/>
                <a:gd name="T27" fmla="*/ 23 h 91"/>
                <a:gd name="T28" fmla="*/ 76 w 81"/>
                <a:gd name="T29" fmla="*/ 17 h 91"/>
                <a:gd name="T30" fmla="*/ 71 w 81"/>
                <a:gd name="T31" fmla="*/ 11 h 91"/>
                <a:gd name="T32" fmla="*/ 66 w 81"/>
                <a:gd name="T33" fmla="*/ 6 h 91"/>
                <a:gd name="T34" fmla="*/ 61 w 81"/>
                <a:gd name="T35" fmla="*/ 6 h 91"/>
                <a:gd name="T36" fmla="*/ 50 w 81"/>
                <a:gd name="T37" fmla="*/ 0 h 91"/>
                <a:gd name="T38" fmla="*/ 45 w 81"/>
                <a:gd name="T39" fmla="*/ 0 h 91"/>
                <a:gd name="T40" fmla="*/ 40 w 81"/>
                <a:gd name="T41" fmla="*/ 0 h 91"/>
                <a:gd name="T42" fmla="*/ 30 w 81"/>
                <a:gd name="T43" fmla="*/ 0 h 91"/>
                <a:gd name="T44" fmla="*/ 25 w 81"/>
                <a:gd name="T45" fmla="*/ 0 h 91"/>
                <a:gd name="T46" fmla="*/ 20 w 81"/>
                <a:gd name="T47" fmla="*/ 6 h 91"/>
                <a:gd name="T48" fmla="*/ 15 w 81"/>
                <a:gd name="T49" fmla="*/ 6 h 91"/>
                <a:gd name="T50" fmla="*/ 10 w 81"/>
                <a:gd name="T51" fmla="*/ 11 h 91"/>
                <a:gd name="T52" fmla="*/ 5 w 81"/>
                <a:gd name="T53" fmla="*/ 17 h 91"/>
                <a:gd name="T54" fmla="*/ 0 w 81"/>
                <a:gd name="T55" fmla="*/ 23 h 91"/>
                <a:gd name="T56" fmla="*/ 0 w 81"/>
                <a:gd name="T57" fmla="*/ 28 h 91"/>
                <a:gd name="T58" fmla="*/ 0 w 81"/>
                <a:gd name="T59" fmla="*/ 40 h 91"/>
                <a:gd name="T60" fmla="*/ 0 w 81"/>
                <a:gd name="T61" fmla="*/ 45 h 91"/>
                <a:gd name="T62" fmla="*/ 0 w 81"/>
                <a:gd name="T63" fmla="*/ 51 h 91"/>
                <a:gd name="T64" fmla="*/ 0 w 81"/>
                <a:gd name="T65" fmla="*/ 62 h 91"/>
                <a:gd name="T66" fmla="*/ 0 w 81"/>
                <a:gd name="T67" fmla="*/ 68 h 91"/>
                <a:gd name="T68" fmla="*/ 5 w 81"/>
                <a:gd name="T69" fmla="*/ 74 h 91"/>
                <a:gd name="T70" fmla="*/ 10 w 81"/>
                <a:gd name="T71" fmla="*/ 79 h 91"/>
                <a:gd name="T72" fmla="*/ 15 w 81"/>
                <a:gd name="T73" fmla="*/ 85 h 91"/>
                <a:gd name="T74" fmla="*/ 20 w 81"/>
                <a:gd name="T75" fmla="*/ 85 h 91"/>
                <a:gd name="T76" fmla="*/ 25 w 81"/>
                <a:gd name="T77" fmla="*/ 91 h 91"/>
                <a:gd name="T78" fmla="*/ 30 w 81"/>
                <a:gd name="T79" fmla="*/ 91 h 91"/>
                <a:gd name="T80" fmla="*/ 40 w 81"/>
                <a:gd name="T81" fmla="*/ 91 h 91"/>
                <a:gd name="T82" fmla="*/ 40 w 81"/>
                <a:gd name="T83" fmla="*/ 91 h 91"/>
                <a:gd name="T84" fmla="*/ 35 w 81"/>
                <a:gd name="T85" fmla="*/ 91 h 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91"/>
                <a:gd name="T131" fmla="*/ 81 w 81"/>
                <a:gd name="T132" fmla="*/ 91 h 9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91">
                  <a:moveTo>
                    <a:pt x="35" y="91"/>
                  </a:moveTo>
                  <a:lnTo>
                    <a:pt x="45" y="91"/>
                  </a:lnTo>
                  <a:lnTo>
                    <a:pt x="50" y="91"/>
                  </a:lnTo>
                  <a:lnTo>
                    <a:pt x="61" y="85"/>
                  </a:lnTo>
                  <a:lnTo>
                    <a:pt x="66" y="85"/>
                  </a:lnTo>
                  <a:lnTo>
                    <a:pt x="71" y="79"/>
                  </a:lnTo>
                  <a:lnTo>
                    <a:pt x="76" y="74"/>
                  </a:lnTo>
                  <a:lnTo>
                    <a:pt x="76" y="68"/>
                  </a:lnTo>
                  <a:lnTo>
                    <a:pt x="81" y="62"/>
                  </a:lnTo>
                  <a:lnTo>
                    <a:pt x="81" y="51"/>
                  </a:lnTo>
                  <a:lnTo>
                    <a:pt x="81" y="45"/>
                  </a:lnTo>
                  <a:lnTo>
                    <a:pt x="81" y="40"/>
                  </a:lnTo>
                  <a:lnTo>
                    <a:pt x="81" y="28"/>
                  </a:lnTo>
                  <a:lnTo>
                    <a:pt x="76" y="23"/>
                  </a:lnTo>
                  <a:lnTo>
                    <a:pt x="76" y="17"/>
                  </a:lnTo>
                  <a:lnTo>
                    <a:pt x="71" y="11"/>
                  </a:lnTo>
                  <a:lnTo>
                    <a:pt x="66" y="6"/>
                  </a:lnTo>
                  <a:lnTo>
                    <a:pt x="61" y="6"/>
                  </a:lnTo>
                  <a:lnTo>
                    <a:pt x="50" y="0"/>
                  </a:lnTo>
                  <a:lnTo>
                    <a:pt x="45" y="0"/>
                  </a:lnTo>
                  <a:lnTo>
                    <a:pt x="40" y="0"/>
                  </a:lnTo>
                  <a:lnTo>
                    <a:pt x="30" y="0"/>
                  </a:lnTo>
                  <a:lnTo>
                    <a:pt x="25" y="0"/>
                  </a:lnTo>
                  <a:lnTo>
                    <a:pt x="20" y="6"/>
                  </a:lnTo>
                  <a:lnTo>
                    <a:pt x="15" y="6"/>
                  </a:lnTo>
                  <a:lnTo>
                    <a:pt x="10" y="11"/>
                  </a:lnTo>
                  <a:lnTo>
                    <a:pt x="5" y="17"/>
                  </a:lnTo>
                  <a:lnTo>
                    <a:pt x="0" y="23"/>
                  </a:lnTo>
                  <a:lnTo>
                    <a:pt x="0" y="28"/>
                  </a:lnTo>
                  <a:lnTo>
                    <a:pt x="0" y="40"/>
                  </a:lnTo>
                  <a:lnTo>
                    <a:pt x="0" y="45"/>
                  </a:lnTo>
                  <a:lnTo>
                    <a:pt x="0" y="51"/>
                  </a:lnTo>
                  <a:lnTo>
                    <a:pt x="0" y="62"/>
                  </a:lnTo>
                  <a:lnTo>
                    <a:pt x="0" y="68"/>
                  </a:lnTo>
                  <a:lnTo>
                    <a:pt x="5" y="74"/>
                  </a:lnTo>
                  <a:lnTo>
                    <a:pt x="10" y="79"/>
                  </a:lnTo>
                  <a:lnTo>
                    <a:pt x="15" y="85"/>
                  </a:lnTo>
                  <a:lnTo>
                    <a:pt x="20" y="85"/>
                  </a:lnTo>
                  <a:lnTo>
                    <a:pt x="25" y="91"/>
                  </a:lnTo>
                  <a:lnTo>
                    <a:pt x="30" y="91"/>
                  </a:lnTo>
                  <a:lnTo>
                    <a:pt x="40" y="91"/>
                  </a:lnTo>
                  <a:lnTo>
                    <a:pt x="35"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3" name="Freeform 22"/>
            <p:cNvSpPr>
              <a:spLocks/>
            </p:cNvSpPr>
            <p:nvPr/>
          </p:nvSpPr>
          <p:spPr bwMode="auto">
            <a:xfrm>
              <a:off x="3581" y="1724"/>
              <a:ext cx="81" cy="96"/>
            </a:xfrm>
            <a:custGeom>
              <a:avLst/>
              <a:gdLst>
                <a:gd name="T0" fmla="*/ 35 w 81"/>
                <a:gd name="T1" fmla="*/ 96 h 96"/>
                <a:gd name="T2" fmla="*/ 45 w 81"/>
                <a:gd name="T3" fmla="*/ 96 h 96"/>
                <a:gd name="T4" fmla="*/ 50 w 81"/>
                <a:gd name="T5" fmla="*/ 96 h 96"/>
                <a:gd name="T6" fmla="*/ 61 w 81"/>
                <a:gd name="T7" fmla="*/ 91 h 96"/>
                <a:gd name="T8" fmla="*/ 66 w 81"/>
                <a:gd name="T9" fmla="*/ 85 h 96"/>
                <a:gd name="T10" fmla="*/ 71 w 81"/>
                <a:gd name="T11" fmla="*/ 85 h 96"/>
                <a:gd name="T12" fmla="*/ 76 w 81"/>
                <a:gd name="T13" fmla="*/ 79 h 96"/>
                <a:gd name="T14" fmla="*/ 76 w 81"/>
                <a:gd name="T15" fmla="*/ 68 h 96"/>
                <a:gd name="T16" fmla="*/ 81 w 81"/>
                <a:gd name="T17" fmla="*/ 62 h 96"/>
                <a:gd name="T18" fmla="*/ 81 w 81"/>
                <a:gd name="T19" fmla="*/ 57 h 96"/>
                <a:gd name="T20" fmla="*/ 81 w 81"/>
                <a:gd name="T21" fmla="*/ 51 h 96"/>
                <a:gd name="T22" fmla="*/ 81 w 81"/>
                <a:gd name="T23" fmla="*/ 40 h 96"/>
                <a:gd name="T24" fmla="*/ 81 w 81"/>
                <a:gd name="T25" fmla="*/ 34 h 96"/>
                <a:gd name="T26" fmla="*/ 76 w 81"/>
                <a:gd name="T27" fmla="*/ 28 h 96"/>
                <a:gd name="T28" fmla="*/ 76 w 81"/>
                <a:gd name="T29" fmla="*/ 23 h 96"/>
                <a:gd name="T30" fmla="*/ 71 w 81"/>
                <a:gd name="T31" fmla="*/ 17 h 96"/>
                <a:gd name="T32" fmla="*/ 66 w 81"/>
                <a:gd name="T33" fmla="*/ 11 h 96"/>
                <a:gd name="T34" fmla="*/ 61 w 81"/>
                <a:gd name="T35" fmla="*/ 6 h 96"/>
                <a:gd name="T36" fmla="*/ 50 w 81"/>
                <a:gd name="T37" fmla="*/ 6 h 96"/>
                <a:gd name="T38" fmla="*/ 45 w 81"/>
                <a:gd name="T39" fmla="*/ 0 h 96"/>
                <a:gd name="T40" fmla="*/ 40 w 81"/>
                <a:gd name="T41" fmla="*/ 0 h 96"/>
                <a:gd name="T42" fmla="*/ 30 w 81"/>
                <a:gd name="T43" fmla="*/ 0 h 96"/>
                <a:gd name="T44" fmla="*/ 25 w 81"/>
                <a:gd name="T45" fmla="*/ 6 h 96"/>
                <a:gd name="T46" fmla="*/ 20 w 81"/>
                <a:gd name="T47" fmla="*/ 6 h 96"/>
                <a:gd name="T48" fmla="*/ 15 w 81"/>
                <a:gd name="T49" fmla="*/ 11 h 96"/>
                <a:gd name="T50" fmla="*/ 10 w 81"/>
                <a:gd name="T51" fmla="*/ 17 h 96"/>
                <a:gd name="T52" fmla="*/ 5 w 81"/>
                <a:gd name="T53" fmla="*/ 23 h 96"/>
                <a:gd name="T54" fmla="*/ 0 w 81"/>
                <a:gd name="T55" fmla="*/ 28 h 96"/>
                <a:gd name="T56" fmla="*/ 0 w 81"/>
                <a:gd name="T57" fmla="*/ 34 h 96"/>
                <a:gd name="T58" fmla="*/ 0 w 81"/>
                <a:gd name="T59" fmla="*/ 40 h 96"/>
                <a:gd name="T60" fmla="*/ 0 w 81"/>
                <a:gd name="T61" fmla="*/ 51 h 96"/>
                <a:gd name="T62" fmla="*/ 0 w 81"/>
                <a:gd name="T63" fmla="*/ 57 h 96"/>
                <a:gd name="T64" fmla="*/ 0 w 81"/>
                <a:gd name="T65" fmla="*/ 62 h 96"/>
                <a:gd name="T66" fmla="*/ 0 w 81"/>
                <a:gd name="T67" fmla="*/ 68 h 96"/>
                <a:gd name="T68" fmla="*/ 5 w 81"/>
                <a:gd name="T69" fmla="*/ 79 h 96"/>
                <a:gd name="T70" fmla="*/ 10 w 81"/>
                <a:gd name="T71" fmla="*/ 85 h 96"/>
                <a:gd name="T72" fmla="*/ 15 w 81"/>
                <a:gd name="T73" fmla="*/ 85 h 96"/>
                <a:gd name="T74" fmla="*/ 20 w 81"/>
                <a:gd name="T75" fmla="*/ 91 h 96"/>
                <a:gd name="T76" fmla="*/ 25 w 81"/>
                <a:gd name="T77" fmla="*/ 96 h 96"/>
                <a:gd name="T78" fmla="*/ 30 w 81"/>
                <a:gd name="T79" fmla="*/ 96 h 96"/>
                <a:gd name="T80" fmla="*/ 40 w 81"/>
                <a:gd name="T81" fmla="*/ 96 h 96"/>
                <a:gd name="T82" fmla="*/ 40 w 81"/>
                <a:gd name="T83" fmla="*/ 96 h 96"/>
                <a:gd name="T84" fmla="*/ 35 w 81"/>
                <a:gd name="T85" fmla="*/ 96 h 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1"/>
                <a:gd name="T130" fmla="*/ 0 h 96"/>
                <a:gd name="T131" fmla="*/ 81 w 81"/>
                <a:gd name="T132" fmla="*/ 96 h 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1" h="96">
                  <a:moveTo>
                    <a:pt x="35" y="96"/>
                  </a:moveTo>
                  <a:lnTo>
                    <a:pt x="45" y="96"/>
                  </a:lnTo>
                  <a:lnTo>
                    <a:pt x="50" y="96"/>
                  </a:lnTo>
                  <a:lnTo>
                    <a:pt x="61" y="91"/>
                  </a:lnTo>
                  <a:lnTo>
                    <a:pt x="66" y="85"/>
                  </a:lnTo>
                  <a:lnTo>
                    <a:pt x="71" y="85"/>
                  </a:lnTo>
                  <a:lnTo>
                    <a:pt x="76" y="79"/>
                  </a:lnTo>
                  <a:lnTo>
                    <a:pt x="76" y="68"/>
                  </a:lnTo>
                  <a:lnTo>
                    <a:pt x="81" y="62"/>
                  </a:lnTo>
                  <a:lnTo>
                    <a:pt x="81" y="57"/>
                  </a:lnTo>
                  <a:lnTo>
                    <a:pt x="81" y="51"/>
                  </a:lnTo>
                  <a:lnTo>
                    <a:pt x="81" y="40"/>
                  </a:lnTo>
                  <a:lnTo>
                    <a:pt x="81" y="34"/>
                  </a:lnTo>
                  <a:lnTo>
                    <a:pt x="76" y="28"/>
                  </a:lnTo>
                  <a:lnTo>
                    <a:pt x="76" y="23"/>
                  </a:lnTo>
                  <a:lnTo>
                    <a:pt x="71" y="17"/>
                  </a:lnTo>
                  <a:lnTo>
                    <a:pt x="66" y="11"/>
                  </a:lnTo>
                  <a:lnTo>
                    <a:pt x="61" y="6"/>
                  </a:lnTo>
                  <a:lnTo>
                    <a:pt x="50" y="6"/>
                  </a:lnTo>
                  <a:lnTo>
                    <a:pt x="45" y="0"/>
                  </a:lnTo>
                  <a:lnTo>
                    <a:pt x="40" y="0"/>
                  </a:lnTo>
                  <a:lnTo>
                    <a:pt x="30" y="0"/>
                  </a:lnTo>
                  <a:lnTo>
                    <a:pt x="25" y="6"/>
                  </a:lnTo>
                  <a:lnTo>
                    <a:pt x="20" y="6"/>
                  </a:lnTo>
                  <a:lnTo>
                    <a:pt x="15" y="11"/>
                  </a:lnTo>
                  <a:lnTo>
                    <a:pt x="10" y="17"/>
                  </a:lnTo>
                  <a:lnTo>
                    <a:pt x="5" y="23"/>
                  </a:lnTo>
                  <a:lnTo>
                    <a:pt x="0" y="28"/>
                  </a:lnTo>
                  <a:lnTo>
                    <a:pt x="0" y="34"/>
                  </a:lnTo>
                  <a:lnTo>
                    <a:pt x="0" y="40"/>
                  </a:lnTo>
                  <a:lnTo>
                    <a:pt x="0" y="51"/>
                  </a:lnTo>
                  <a:lnTo>
                    <a:pt x="0" y="57"/>
                  </a:lnTo>
                  <a:lnTo>
                    <a:pt x="0" y="62"/>
                  </a:lnTo>
                  <a:lnTo>
                    <a:pt x="0" y="68"/>
                  </a:lnTo>
                  <a:lnTo>
                    <a:pt x="5" y="79"/>
                  </a:lnTo>
                  <a:lnTo>
                    <a:pt x="10" y="85"/>
                  </a:lnTo>
                  <a:lnTo>
                    <a:pt x="15" y="85"/>
                  </a:lnTo>
                  <a:lnTo>
                    <a:pt x="20" y="91"/>
                  </a:lnTo>
                  <a:lnTo>
                    <a:pt x="25" y="96"/>
                  </a:lnTo>
                  <a:lnTo>
                    <a:pt x="30" y="96"/>
                  </a:lnTo>
                  <a:lnTo>
                    <a:pt x="40" y="96"/>
                  </a:lnTo>
                  <a:lnTo>
                    <a:pt x="35" y="9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4" name="Freeform 23"/>
            <p:cNvSpPr>
              <a:spLocks/>
            </p:cNvSpPr>
            <p:nvPr/>
          </p:nvSpPr>
          <p:spPr bwMode="auto">
            <a:xfrm>
              <a:off x="1933" y="1366"/>
              <a:ext cx="532" cy="494"/>
            </a:xfrm>
            <a:custGeom>
              <a:avLst/>
              <a:gdLst>
                <a:gd name="T0" fmla="*/ 314 w 532"/>
                <a:gd name="T1" fmla="*/ 494 h 494"/>
                <a:gd name="T2" fmla="*/ 350 w 532"/>
                <a:gd name="T3" fmla="*/ 488 h 494"/>
                <a:gd name="T4" fmla="*/ 385 w 532"/>
                <a:gd name="T5" fmla="*/ 483 h 494"/>
                <a:gd name="T6" fmla="*/ 416 w 532"/>
                <a:gd name="T7" fmla="*/ 466 h 494"/>
                <a:gd name="T8" fmla="*/ 446 w 532"/>
                <a:gd name="T9" fmla="*/ 449 h 494"/>
                <a:gd name="T10" fmla="*/ 471 w 532"/>
                <a:gd name="T11" fmla="*/ 420 h 494"/>
                <a:gd name="T12" fmla="*/ 492 w 532"/>
                <a:gd name="T13" fmla="*/ 392 h 494"/>
                <a:gd name="T14" fmla="*/ 507 w 532"/>
                <a:gd name="T15" fmla="*/ 358 h 494"/>
                <a:gd name="T16" fmla="*/ 522 w 532"/>
                <a:gd name="T17" fmla="*/ 324 h 494"/>
                <a:gd name="T18" fmla="*/ 527 w 532"/>
                <a:gd name="T19" fmla="*/ 284 h 494"/>
                <a:gd name="T20" fmla="*/ 532 w 532"/>
                <a:gd name="T21" fmla="*/ 244 h 494"/>
                <a:gd name="T22" fmla="*/ 527 w 532"/>
                <a:gd name="T23" fmla="*/ 204 h 494"/>
                <a:gd name="T24" fmla="*/ 522 w 532"/>
                <a:gd name="T25" fmla="*/ 170 h 494"/>
                <a:gd name="T26" fmla="*/ 507 w 532"/>
                <a:gd name="T27" fmla="*/ 131 h 494"/>
                <a:gd name="T28" fmla="*/ 492 w 532"/>
                <a:gd name="T29" fmla="*/ 102 h 494"/>
                <a:gd name="T30" fmla="*/ 471 w 532"/>
                <a:gd name="T31" fmla="*/ 74 h 494"/>
                <a:gd name="T32" fmla="*/ 446 w 532"/>
                <a:gd name="T33" fmla="*/ 45 h 494"/>
                <a:gd name="T34" fmla="*/ 416 w 532"/>
                <a:gd name="T35" fmla="*/ 28 h 494"/>
                <a:gd name="T36" fmla="*/ 385 w 532"/>
                <a:gd name="T37" fmla="*/ 11 h 494"/>
                <a:gd name="T38" fmla="*/ 350 w 532"/>
                <a:gd name="T39" fmla="*/ 0 h 494"/>
                <a:gd name="T40" fmla="*/ 319 w 532"/>
                <a:gd name="T41" fmla="*/ 0 h 494"/>
                <a:gd name="T42" fmla="*/ 0 w 532"/>
                <a:gd name="T43" fmla="*/ 0 h 494"/>
                <a:gd name="T44" fmla="*/ 0 w 532"/>
                <a:gd name="T45" fmla="*/ 494 h 494"/>
                <a:gd name="T46" fmla="*/ 319 w 532"/>
                <a:gd name="T47" fmla="*/ 494 h 494"/>
                <a:gd name="T48" fmla="*/ 319 w 532"/>
                <a:gd name="T49" fmla="*/ 494 h 4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2"/>
                <a:gd name="T76" fmla="*/ 0 h 494"/>
                <a:gd name="T77" fmla="*/ 532 w 532"/>
                <a:gd name="T78" fmla="*/ 494 h 4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2" h="494">
                  <a:moveTo>
                    <a:pt x="314" y="494"/>
                  </a:moveTo>
                  <a:lnTo>
                    <a:pt x="350" y="488"/>
                  </a:lnTo>
                  <a:lnTo>
                    <a:pt x="385" y="483"/>
                  </a:lnTo>
                  <a:lnTo>
                    <a:pt x="416" y="466"/>
                  </a:lnTo>
                  <a:lnTo>
                    <a:pt x="446" y="449"/>
                  </a:lnTo>
                  <a:lnTo>
                    <a:pt x="471" y="420"/>
                  </a:lnTo>
                  <a:lnTo>
                    <a:pt x="492" y="392"/>
                  </a:lnTo>
                  <a:lnTo>
                    <a:pt x="507" y="358"/>
                  </a:lnTo>
                  <a:lnTo>
                    <a:pt x="522" y="324"/>
                  </a:lnTo>
                  <a:lnTo>
                    <a:pt x="527" y="284"/>
                  </a:lnTo>
                  <a:lnTo>
                    <a:pt x="532" y="244"/>
                  </a:lnTo>
                  <a:lnTo>
                    <a:pt x="527" y="204"/>
                  </a:lnTo>
                  <a:lnTo>
                    <a:pt x="522" y="170"/>
                  </a:lnTo>
                  <a:lnTo>
                    <a:pt x="507" y="131"/>
                  </a:lnTo>
                  <a:lnTo>
                    <a:pt x="492" y="102"/>
                  </a:lnTo>
                  <a:lnTo>
                    <a:pt x="471" y="74"/>
                  </a:lnTo>
                  <a:lnTo>
                    <a:pt x="446" y="45"/>
                  </a:lnTo>
                  <a:lnTo>
                    <a:pt x="416" y="28"/>
                  </a:lnTo>
                  <a:lnTo>
                    <a:pt x="385" y="11"/>
                  </a:lnTo>
                  <a:lnTo>
                    <a:pt x="350" y="0"/>
                  </a:lnTo>
                  <a:lnTo>
                    <a:pt x="319" y="0"/>
                  </a:lnTo>
                  <a:lnTo>
                    <a:pt x="0" y="0"/>
                  </a:lnTo>
                  <a:lnTo>
                    <a:pt x="0" y="494"/>
                  </a:lnTo>
                  <a:lnTo>
                    <a:pt x="319" y="494"/>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5" name="Freeform 24"/>
            <p:cNvSpPr>
              <a:spLocks/>
            </p:cNvSpPr>
            <p:nvPr/>
          </p:nvSpPr>
          <p:spPr bwMode="auto">
            <a:xfrm>
              <a:off x="1933" y="2593"/>
              <a:ext cx="532" cy="500"/>
            </a:xfrm>
            <a:custGeom>
              <a:avLst/>
              <a:gdLst>
                <a:gd name="T0" fmla="*/ 314 w 532"/>
                <a:gd name="T1" fmla="*/ 494 h 500"/>
                <a:gd name="T2" fmla="*/ 350 w 532"/>
                <a:gd name="T3" fmla="*/ 494 h 500"/>
                <a:gd name="T4" fmla="*/ 385 w 532"/>
                <a:gd name="T5" fmla="*/ 483 h 500"/>
                <a:gd name="T6" fmla="*/ 416 w 532"/>
                <a:gd name="T7" fmla="*/ 471 h 500"/>
                <a:gd name="T8" fmla="*/ 446 w 532"/>
                <a:gd name="T9" fmla="*/ 449 h 500"/>
                <a:gd name="T10" fmla="*/ 471 w 532"/>
                <a:gd name="T11" fmla="*/ 426 h 500"/>
                <a:gd name="T12" fmla="*/ 492 w 532"/>
                <a:gd name="T13" fmla="*/ 397 h 500"/>
                <a:gd name="T14" fmla="*/ 507 w 532"/>
                <a:gd name="T15" fmla="*/ 363 h 500"/>
                <a:gd name="T16" fmla="*/ 522 w 532"/>
                <a:gd name="T17" fmla="*/ 329 h 500"/>
                <a:gd name="T18" fmla="*/ 527 w 532"/>
                <a:gd name="T19" fmla="*/ 290 h 500"/>
                <a:gd name="T20" fmla="*/ 532 w 532"/>
                <a:gd name="T21" fmla="*/ 250 h 500"/>
                <a:gd name="T22" fmla="*/ 527 w 532"/>
                <a:gd name="T23" fmla="*/ 210 h 500"/>
                <a:gd name="T24" fmla="*/ 522 w 532"/>
                <a:gd name="T25" fmla="*/ 170 h 500"/>
                <a:gd name="T26" fmla="*/ 507 w 532"/>
                <a:gd name="T27" fmla="*/ 136 h 500"/>
                <a:gd name="T28" fmla="*/ 492 w 532"/>
                <a:gd name="T29" fmla="*/ 102 h 500"/>
                <a:gd name="T30" fmla="*/ 471 w 532"/>
                <a:gd name="T31" fmla="*/ 74 h 500"/>
                <a:gd name="T32" fmla="*/ 446 w 532"/>
                <a:gd name="T33" fmla="*/ 51 h 500"/>
                <a:gd name="T34" fmla="*/ 416 w 532"/>
                <a:gd name="T35" fmla="*/ 28 h 500"/>
                <a:gd name="T36" fmla="*/ 385 w 532"/>
                <a:gd name="T37" fmla="*/ 17 h 500"/>
                <a:gd name="T38" fmla="*/ 350 w 532"/>
                <a:gd name="T39" fmla="*/ 6 h 500"/>
                <a:gd name="T40" fmla="*/ 319 w 532"/>
                <a:gd name="T41" fmla="*/ 0 h 500"/>
                <a:gd name="T42" fmla="*/ 0 w 532"/>
                <a:gd name="T43" fmla="*/ 0 h 500"/>
                <a:gd name="T44" fmla="*/ 0 w 532"/>
                <a:gd name="T45" fmla="*/ 500 h 500"/>
                <a:gd name="T46" fmla="*/ 319 w 532"/>
                <a:gd name="T47" fmla="*/ 500 h 500"/>
                <a:gd name="T48" fmla="*/ 319 w 532"/>
                <a:gd name="T49" fmla="*/ 500 h 50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532"/>
                <a:gd name="T76" fmla="*/ 0 h 500"/>
                <a:gd name="T77" fmla="*/ 532 w 532"/>
                <a:gd name="T78" fmla="*/ 500 h 50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532" h="500">
                  <a:moveTo>
                    <a:pt x="314" y="494"/>
                  </a:moveTo>
                  <a:lnTo>
                    <a:pt x="350" y="494"/>
                  </a:lnTo>
                  <a:lnTo>
                    <a:pt x="385" y="483"/>
                  </a:lnTo>
                  <a:lnTo>
                    <a:pt x="416" y="471"/>
                  </a:lnTo>
                  <a:lnTo>
                    <a:pt x="446" y="449"/>
                  </a:lnTo>
                  <a:lnTo>
                    <a:pt x="471" y="426"/>
                  </a:lnTo>
                  <a:lnTo>
                    <a:pt x="492" y="397"/>
                  </a:lnTo>
                  <a:lnTo>
                    <a:pt x="507" y="363"/>
                  </a:lnTo>
                  <a:lnTo>
                    <a:pt x="522" y="329"/>
                  </a:lnTo>
                  <a:lnTo>
                    <a:pt x="527" y="290"/>
                  </a:lnTo>
                  <a:lnTo>
                    <a:pt x="532" y="250"/>
                  </a:lnTo>
                  <a:lnTo>
                    <a:pt x="527" y="210"/>
                  </a:lnTo>
                  <a:lnTo>
                    <a:pt x="522" y="170"/>
                  </a:lnTo>
                  <a:lnTo>
                    <a:pt x="507" y="136"/>
                  </a:lnTo>
                  <a:lnTo>
                    <a:pt x="492" y="102"/>
                  </a:lnTo>
                  <a:lnTo>
                    <a:pt x="471" y="74"/>
                  </a:lnTo>
                  <a:lnTo>
                    <a:pt x="446" y="51"/>
                  </a:lnTo>
                  <a:lnTo>
                    <a:pt x="416" y="28"/>
                  </a:lnTo>
                  <a:lnTo>
                    <a:pt x="385" y="17"/>
                  </a:lnTo>
                  <a:lnTo>
                    <a:pt x="350" y="6"/>
                  </a:lnTo>
                  <a:lnTo>
                    <a:pt x="319" y="0"/>
                  </a:lnTo>
                  <a:lnTo>
                    <a:pt x="0" y="0"/>
                  </a:lnTo>
                  <a:lnTo>
                    <a:pt x="0" y="500"/>
                  </a:lnTo>
                  <a:lnTo>
                    <a:pt x="319" y="50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6" name="Freeform 25"/>
            <p:cNvSpPr>
              <a:spLocks/>
            </p:cNvSpPr>
            <p:nvPr/>
          </p:nvSpPr>
          <p:spPr bwMode="auto">
            <a:xfrm>
              <a:off x="1553" y="1446"/>
              <a:ext cx="380" cy="1238"/>
            </a:xfrm>
            <a:custGeom>
              <a:avLst/>
              <a:gdLst>
                <a:gd name="T0" fmla="*/ 380 w 380"/>
                <a:gd name="T1" fmla="*/ 1238 h 1238"/>
                <a:gd name="T2" fmla="*/ 0 w 380"/>
                <a:gd name="T3" fmla="*/ 1238 h 1238"/>
                <a:gd name="T4" fmla="*/ 0 w 380"/>
                <a:gd name="T5" fmla="*/ 0 h 1238"/>
                <a:gd name="T6" fmla="*/ 0 60000 65536"/>
                <a:gd name="T7" fmla="*/ 0 60000 65536"/>
                <a:gd name="T8" fmla="*/ 0 60000 65536"/>
                <a:gd name="T9" fmla="*/ 0 w 380"/>
                <a:gd name="T10" fmla="*/ 0 h 1238"/>
                <a:gd name="T11" fmla="*/ 380 w 380"/>
                <a:gd name="T12" fmla="*/ 1238 h 1238"/>
              </a:gdLst>
              <a:ahLst/>
              <a:cxnLst>
                <a:cxn ang="T6">
                  <a:pos x="T0" y="T1"/>
                </a:cxn>
                <a:cxn ang="T7">
                  <a:pos x="T2" y="T3"/>
                </a:cxn>
                <a:cxn ang="T8">
                  <a:pos x="T4" y="T5"/>
                </a:cxn>
              </a:cxnLst>
              <a:rect l="T9" t="T10" r="T11" b="T12"/>
              <a:pathLst>
                <a:path w="380" h="1238">
                  <a:moveTo>
                    <a:pt x="380" y="1238"/>
                  </a:moveTo>
                  <a:lnTo>
                    <a:pt x="0" y="1238"/>
                  </a:lnTo>
                  <a:lnTo>
                    <a:pt x="0" y="0"/>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7" name="Freeform 26"/>
            <p:cNvSpPr>
              <a:spLocks/>
            </p:cNvSpPr>
            <p:nvPr/>
          </p:nvSpPr>
          <p:spPr bwMode="auto">
            <a:xfrm>
              <a:off x="1740" y="1764"/>
              <a:ext cx="193" cy="1232"/>
            </a:xfrm>
            <a:custGeom>
              <a:avLst/>
              <a:gdLst>
                <a:gd name="T0" fmla="*/ 193 w 193"/>
                <a:gd name="T1" fmla="*/ 0 h 1232"/>
                <a:gd name="T2" fmla="*/ 0 w 193"/>
                <a:gd name="T3" fmla="*/ 5 h 1232"/>
                <a:gd name="T4" fmla="*/ 0 w 193"/>
                <a:gd name="T5" fmla="*/ 1232 h 1232"/>
                <a:gd name="T6" fmla="*/ 0 60000 65536"/>
                <a:gd name="T7" fmla="*/ 0 60000 65536"/>
                <a:gd name="T8" fmla="*/ 0 60000 65536"/>
                <a:gd name="T9" fmla="*/ 0 w 193"/>
                <a:gd name="T10" fmla="*/ 0 h 1232"/>
                <a:gd name="T11" fmla="*/ 193 w 193"/>
                <a:gd name="T12" fmla="*/ 1232 h 1232"/>
              </a:gdLst>
              <a:ahLst/>
              <a:cxnLst>
                <a:cxn ang="T6">
                  <a:pos x="T0" y="T1"/>
                </a:cxn>
                <a:cxn ang="T7">
                  <a:pos x="T2" y="T3"/>
                </a:cxn>
                <a:cxn ang="T8">
                  <a:pos x="T4" y="T5"/>
                </a:cxn>
              </a:cxnLst>
              <a:rect l="T9" t="T10" r="T11" b="T12"/>
              <a:pathLst>
                <a:path w="193" h="1232">
                  <a:moveTo>
                    <a:pt x="193" y="0"/>
                  </a:moveTo>
                  <a:lnTo>
                    <a:pt x="0" y="5"/>
                  </a:lnTo>
                  <a:lnTo>
                    <a:pt x="0" y="1232"/>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8" name="Line 27"/>
            <p:cNvSpPr>
              <a:spLocks noChangeShapeType="1"/>
            </p:cNvSpPr>
            <p:nvPr/>
          </p:nvSpPr>
          <p:spPr bwMode="auto">
            <a:xfrm flipH="1">
              <a:off x="1243" y="1451"/>
              <a:ext cx="6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29" name="Rectangle 28"/>
            <p:cNvSpPr>
              <a:spLocks noChangeArrowheads="1"/>
            </p:cNvSpPr>
            <p:nvPr/>
          </p:nvSpPr>
          <p:spPr bwMode="auto">
            <a:xfrm>
              <a:off x="1076" y="1338"/>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300" b="0" i="0" u="none" strike="noStrike" kern="0" cap="none" spc="0" normalizeH="0" baseline="0" noProof="0">
                  <a:ln>
                    <a:noFill/>
                  </a:ln>
                  <a:solidFill>
                    <a:srgbClr val="000000"/>
                  </a:solidFill>
                  <a:effectLst/>
                  <a:uLnTx/>
                  <a:uFillTx/>
                  <a:latin typeface="Arial" charset="0"/>
                </a:rPr>
                <a:t>C</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0" name="Line 29"/>
            <p:cNvSpPr>
              <a:spLocks noChangeShapeType="1"/>
            </p:cNvSpPr>
            <p:nvPr/>
          </p:nvSpPr>
          <p:spPr bwMode="auto">
            <a:xfrm flipH="1">
              <a:off x="1243" y="2996"/>
              <a:ext cx="690" cy="1"/>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1" name="Rectangle 30"/>
            <p:cNvSpPr>
              <a:spLocks noChangeArrowheads="1"/>
            </p:cNvSpPr>
            <p:nvPr/>
          </p:nvSpPr>
          <p:spPr bwMode="auto">
            <a:xfrm>
              <a:off x="1066" y="2888"/>
              <a:ext cx="13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300" b="0" i="0" u="none" strike="noStrike" kern="0" cap="none" spc="0" normalizeH="0" baseline="0" noProof="0">
                  <a:ln>
                    <a:noFill/>
                  </a:ln>
                  <a:solidFill>
                    <a:srgbClr val="000000"/>
                  </a:solidFill>
                  <a:effectLst/>
                  <a:uLnTx/>
                  <a:uFillTx/>
                  <a:latin typeface="Arial" charset="0"/>
                </a:rPr>
                <a:t>D</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2" name="Freeform 31"/>
            <p:cNvSpPr>
              <a:spLocks/>
            </p:cNvSpPr>
            <p:nvPr/>
          </p:nvSpPr>
          <p:spPr bwMode="auto">
            <a:xfrm>
              <a:off x="1700" y="2951"/>
              <a:ext cx="86" cy="96"/>
            </a:xfrm>
            <a:custGeom>
              <a:avLst/>
              <a:gdLst>
                <a:gd name="T0" fmla="*/ 40 w 86"/>
                <a:gd name="T1" fmla="*/ 91 h 96"/>
                <a:gd name="T2" fmla="*/ 50 w 86"/>
                <a:gd name="T3" fmla="*/ 96 h 96"/>
                <a:gd name="T4" fmla="*/ 56 w 86"/>
                <a:gd name="T5" fmla="*/ 91 h 96"/>
                <a:gd name="T6" fmla="*/ 61 w 86"/>
                <a:gd name="T7" fmla="*/ 91 h 96"/>
                <a:gd name="T8" fmla="*/ 66 w 86"/>
                <a:gd name="T9" fmla="*/ 85 h 96"/>
                <a:gd name="T10" fmla="*/ 71 w 86"/>
                <a:gd name="T11" fmla="*/ 79 h 96"/>
                <a:gd name="T12" fmla="*/ 76 w 86"/>
                <a:gd name="T13" fmla="*/ 73 h 96"/>
                <a:gd name="T14" fmla="*/ 81 w 86"/>
                <a:gd name="T15" fmla="*/ 68 h 96"/>
                <a:gd name="T16" fmla="*/ 81 w 86"/>
                <a:gd name="T17" fmla="*/ 62 h 96"/>
                <a:gd name="T18" fmla="*/ 86 w 86"/>
                <a:gd name="T19" fmla="*/ 56 h 96"/>
                <a:gd name="T20" fmla="*/ 86 w 86"/>
                <a:gd name="T21" fmla="*/ 45 h 96"/>
                <a:gd name="T22" fmla="*/ 86 w 86"/>
                <a:gd name="T23" fmla="*/ 39 h 96"/>
                <a:gd name="T24" fmla="*/ 81 w 86"/>
                <a:gd name="T25" fmla="*/ 34 h 96"/>
                <a:gd name="T26" fmla="*/ 81 w 86"/>
                <a:gd name="T27" fmla="*/ 28 h 96"/>
                <a:gd name="T28" fmla="*/ 76 w 86"/>
                <a:gd name="T29" fmla="*/ 22 h 96"/>
                <a:gd name="T30" fmla="*/ 71 w 86"/>
                <a:gd name="T31" fmla="*/ 17 h 96"/>
                <a:gd name="T32" fmla="*/ 66 w 86"/>
                <a:gd name="T33" fmla="*/ 11 h 96"/>
                <a:gd name="T34" fmla="*/ 61 w 86"/>
                <a:gd name="T35" fmla="*/ 5 h 96"/>
                <a:gd name="T36" fmla="*/ 56 w 86"/>
                <a:gd name="T37" fmla="*/ 5 h 96"/>
                <a:gd name="T38" fmla="*/ 50 w 86"/>
                <a:gd name="T39" fmla="*/ 0 h 96"/>
                <a:gd name="T40" fmla="*/ 40 w 86"/>
                <a:gd name="T41" fmla="*/ 0 h 96"/>
                <a:gd name="T42" fmla="*/ 35 w 86"/>
                <a:gd name="T43" fmla="*/ 0 h 96"/>
                <a:gd name="T44" fmla="*/ 30 w 86"/>
                <a:gd name="T45" fmla="*/ 5 h 96"/>
                <a:gd name="T46" fmla="*/ 20 w 86"/>
                <a:gd name="T47" fmla="*/ 5 h 96"/>
                <a:gd name="T48" fmla="*/ 15 w 86"/>
                <a:gd name="T49" fmla="*/ 11 h 96"/>
                <a:gd name="T50" fmla="*/ 10 w 86"/>
                <a:gd name="T51" fmla="*/ 17 h 96"/>
                <a:gd name="T52" fmla="*/ 10 w 86"/>
                <a:gd name="T53" fmla="*/ 22 h 96"/>
                <a:gd name="T54" fmla="*/ 5 w 86"/>
                <a:gd name="T55" fmla="*/ 28 h 96"/>
                <a:gd name="T56" fmla="*/ 0 w 86"/>
                <a:gd name="T57" fmla="*/ 34 h 96"/>
                <a:gd name="T58" fmla="*/ 0 w 86"/>
                <a:gd name="T59" fmla="*/ 39 h 96"/>
                <a:gd name="T60" fmla="*/ 0 w 86"/>
                <a:gd name="T61" fmla="*/ 45 h 96"/>
                <a:gd name="T62" fmla="*/ 0 w 86"/>
                <a:gd name="T63" fmla="*/ 56 h 96"/>
                <a:gd name="T64" fmla="*/ 0 w 86"/>
                <a:gd name="T65" fmla="*/ 62 h 96"/>
                <a:gd name="T66" fmla="*/ 5 w 86"/>
                <a:gd name="T67" fmla="*/ 68 h 96"/>
                <a:gd name="T68" fmla="*/ 10 w 86"/>
                <a:gd name="T69" fmla="*/ 73 h 96"/>
                <a:gd name="T70" fmla="*/ 10 w 86"/>
                <a:gd name="T71" fmla="*/ 79 h 96"/>
                <a:gd name="T72" fmla="*/ 15 w 86"/>
                <a:gd name="T73" fmla="*/ 85 h 96"/>
                <a:gd name="T74" fmla="*/ 20 w 86"/>
                <a:gd name="T75" fmla="*/ 91 h 96"/>
                <a:gd name="T76" fmla="*/ 30 w 86"/>
                <a:gd name="T77" fmla="*/ 91 h 96"/>
                <a:gd name="T78" fmla="*/ 35 w 86"/>
                <a:gd name="T79" fmla="*/ 96 h 96"/>
                <a:gd name="T80" fmla="*/ 40 w 86"/>
                <a:gd name="T81" fmla="*/ 96 h 96"/>
                <a:gd name="T82" fmla="*/ 40 w 86"/>
                <a:gd name="T83" fmla="*/ 96 h 96"/>
                <a:gd name="T84" fmla="*/ 40 w 86"/>
                <a:gd name="T85" fmla="*/ 91 h 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
                <a:gd name="T130" fmla="*/ 0 h 96"/>
                <a:gd name="T131" fmla="*/ 86 w 86"/>
                <a:gd name="T132" fmla="*/ 96 h 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 h="96">
                  <a:moveTo>
                    <a:pt x="40" y="91"/>
                  </a:moveTo>
                  <a:lnTo>
                    <a:pt x="50" y="96"/>
                  </a:lnTo>
                  <a:lnTo>
                    <a:pt x="56" y="91"/>
                  </a:lnTo>
                  <a:lnTo>
                    <a:pt x="61" y="91"/>
                  </a:lnTo>
                  <a:lnTo>
                    <a:pt x="66" y="85"/>
                  </a:lnTo>
                  <a:lnTo>
                    <a:pt x="71" y="79"/>
                  </a:lnTo>
                  <a:lnTo>
                    <a:pt x="76" y="73"/>
                  </a:lnTo>
                  <a:lnTo>
                    <a:pt x="81" y="68"/>
                  </a:lnTo>
                  <a:lnTo>
                    <a:pt x="81" y="62"/>
                  </a:lnTo>
                  <a:lnTo>
                    <a:pt x="86" y="56"/>
                  </a:lnTo>
                  <a:lnTo>
                    <a:pt x="86" y="45"/>
                  </a:lnTo>
                  <a:lnTo>
                    <a:pt x="86" y="39"/>
                  </a:lnTo>
                  <a:lnTo>
                    <a:pt x="81" y="34"/>
                  </a:lnTo>
                  <a:lnTo>
                    <a:pt x="81" y="28"/>
                  </a:lnTo>
                  <a:lnTo>
                    <a:pt x="76" y="22"/>
                  </a:lnTo>
                  <a:lnTo>
                    <a:pt x="71" y="17"/>
                  </a:lnTo>
                  <a:lnTo>
                    <a:pt x="66" y="11"/>
                  </a:lnTo>
                  <a:lnTo>
                    <a:pt x="61" y="5"/>
                  </a:lnTo>
                  <a:lnTo>
                    <a:pt x="56" y="5"/>
                  </a:lnTo>
                  <a:lnTo>
                    <a:pt x="50" y="0"/>
                  </a:lnTo>
                  <a:lnTo>
                    <a:pt x="40" y="0"/>
                  </a:lnTo>
                  <a:lnTo>
                    <a:pt x="35" y="0"/>
                  </a:lnTo>
                  <a:lnTo>
                    <a:pt x="30" y="5"/>
                  </a:lnTo>
                  <a:lnTo>
                    <a:pt x="20" y="5"/>
                  </a:lnTo>
                  <a:lnTo>
                    <a:pt x="15" y="11"/>
                  </a:lnTo>
                  <a:lnTo>
                    <a:pt x="10" y="17"/>
                  </a:lnTo>
                  <a:lnTo>
                    <a:pt x="10" y="22"/>
                  </a:lnTo>
                  <a:lnTo>
                    <a:pt x="5" y="28"/>
                  </a:lnTo>
                  <a:lnTo>
                    <a:pt x="0" y="34"/>
                  </a:lnTo>
                  <a:lnTo>
                    <a:pt x="0" y="39"/>
                  </a:lnTo>
                  <a:lnTo>
                    <a:pt x="0" y="45"/>
                  </a:lnTo>
                  <a:lnTo>
                    <a:pt x="0" y="56"/>
                  </a:lnTo>
                  <a:lnTo>
                    <a:pt x="0" y="62"/>
                  </a:lnTo>
                  <a:lnTo>
                    <a:pt x="5" y="68"/>
                  </a:lnTo>
                  <a:lnTo>
                    <a:pt x="10" y="73"/>
                  </a:lnTo>
                  <a:lnTo>
                    <a:pt x="10" y="79"/>
                  </a:lnTo>
                  <a:lnTo>
                    <a:pt x="15" y="85"/>
                  </a:lnTo>
                  <a:lnTo>
                    <a:pt x="20" y="91"/>
                  </a:lnTo>
                  <a:lnTo>
                    <a:pt x="30" y="91"/>
                  </a:lnTo>
                  <a:lnTo>
                    <a:pt x="35" y="96"/>
                  </a:lnTo>
                  <a:lnTo>
                    <a:pt x="40" y="96"/>
                  </a:lnTo>
                  <a:lnTo>
                    <a:pt x="40"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3" name="Freeform 32"/>
            <p:cNvSpPr>
              <a:spLocks/>
            </p:cNvSpPr>
            <p:nvPr/>
          </p:nvSpPr>
          <p:spPr bwMode="auto">
            <a:xfrm>
              <a:off x="1837" y="1724"/>
              <a:ext cx="76" cy="85"/>
            </a:xfrm>
            <a:custGeom>
              <a:avLst/>
              <a:gdLst>
                <a:gd name="T0" fmla="*/ 35 w 76"/>
                <a:gd name="T1" fmla="*/ 85 h 85"/>
                <a:gd name="T2" fmla="*/ 45 w 76"/>
                <a:gd name="T3" fmla="*/ 85 h 85"/>
                <a:gd name="T4" fmla="*/ 50 w 76"/>
                <a:gd name="T5" fmla="*/ 85 h 85"/>
                <a:gd name="T6" fmla="*/ 55 w 76"/>
                <a:gd name="T7" fmla="*/ 79 h 85"/>
                <a:gd name="T8" fmla="*/ 60 w 76"/>
                <a:gd name="T9" fmla="*/ 79 h 85"/>
                <a:gd name="T10" fmla="*/ 66 w 76"/>
                <a:gd name="T11" fmla="*/ 74 h 85"/>
                <a:gd name="T12" fmla="*/ 71 w 76"/>
                <a:gd name="T13" fmla="*/ 68 h 85"/>
                <a:gd name="T14" fmla="*/ 71 w 76"/>
                <a:gd name="T15" fmla="*/ 62 h 85"/>
                <a:gd name="T16" fmla="*/ 76 w 76"/>
                <a:gd name="T17" fmla="*/ 57 h 85"/>
                <a:gd name="T18" fmla="*/ 76 w 76"/>
                <a:gd name="T19" fmla="*/ 51 h 85"/>
                <a:gd name="T20" fmla="*/ 76 w 76"/>
                <a:gd name="T21" fmla="*/ 45 h 85"/>
                <a:gd name="T22" fmla="*/ 76 w 76"/>
                <a:gd name="T23" fmla="*/ 34 h 85"/>
                <a:gd name="T24" fmla="*/ 76 w 76"/>
                <a:gd name="T25" fmla="*/ 28 h 85"/>
                <a:gd name="T26" fmla="*/ 71 w 76"/>
                <a:gd name="T27" fmla="*/ 23 h 85"/>
                <a:gd name="T28" fmla="*/ 71 w 76"/>
                <a:gd name="T29" fmla="*/ 17 h 85"/>
                <a:gd name="T30" fmla="*/ 66 w 76"/>
                <a:gd name="T31" fmla="*/ 11 h 85"/>
                <a:gd name="T32" fmla="*/ 60 w 76"/>
                <a:gd name="T33" fmla="*/ 6 h 85"/>
                <a:gd name="T34" fmla="*/ 55 w 76"/>
                <a:gd name="T35" fmla="*/ 6 h 85"/>
                <a:gd name="T36" fmla="*/ 50 w 76"/>
                <a:gd name="T37" fmla="*/ 0 h 85"/>
                <a:gd name="T38" fmla="*/ 45 w 76"/>
                <a:gd name="T39" fmla="*/ 0 h 85"/>
                <a:gd name="T40" fmla="*/ 35 w 76"/>
                <a:gd name="T41" fmla="*/ 0 h 85"/>
                <a:gd name="T42" fmla="*/ 30 w 76"/>
                <a:gd name="T43" fmla="*/ 0 h 85"/>
                <a:gd name="T44" fmla="*/ 25 w 76"/>
                <a:gd name="T45" fmla="*/ 0 h 85"/>
                <a:gd name="T46" fmla="*/ 20 w 76"/>
                <a:gd name="T47" fmla="*/ 6 h 85"/>
                <a:gd name="T48" fmla="*/ 15 w 76"/>
                <a:gd name="T49" fmla="*/ 6 h 85"/>
                <a:gd name="T50" fmla="*/ 10 w 76"/>
                <a:gd name="T51" fmla="*/ 11 h 85"/>
                <a:gd name="T52" fmla="*/ 5 w 76"/>
                <a:gd name="T53" fmla="*/ 17 h 85"/>
                <a:gd name="T54" fmla="*/ 0 w 76"/>
                <a:gd name="T55" fmla="*/ 23 h 85"/>
                <a:gd name="T56" fmla="*/ 0 w 76"/>
                <a:gd name="T57" fmla="*/ 28 h 85"/>
                <a:gd name="T58" fmla="*/ 0 w 76"/>
                <a:gd name="T59" fmla="*/ 34 h 85"/>
                <a:gd name="T60" fmla="*/ 0 w 76"/>
                <a:gd name="T61" fmla="*/ 45 h 85"/>
                <a:gd name="T62" fmla="*/ 0 w 76"/>
                <a:gd name="T63" fmla="*/ 51 h 85"/>
                <a:gd name="T64" fmla="*/ 0 w 76"/>
                <a:gd name="T65" fmla="*/ 57 h 85"/>
                <a:gd name="T66" fmla="*/ 0 w 76"/>
                <a:gd name="T67" fmla="*/ 62 h 85"/>
                <a:gd name="T68" fmla="*/ 5 w 76"/>
                <a:gd name="T69" fmla="*/ 68 h 85"/>
                <a:gd name="T70" fmla="*/ 10 w 76"/>
                <a:gd name="T71" fmla="*/ 74 h 85"/>
                <a:gd name="T72" fmla="*/ 15 w 76"/>
                <a:gd name="T73" fmla="*/ 79 h 85"/>
                <a:gd name="T74" fmla="*/ 20 w 76"/>
                <a:gd name="T75" fmla="*/ 79 h 85"/>
                <a:gd name="T76" fmla="*/ 25 w 76"/>
                <a:gd name="T77" fmla="*/ 85 h 85"/>
                <a:gd name="T78" fmla="*/ 30 w 76"/>
                <a:gd name="T79" fmla="*/ 85 h 85"/>
                <a:gd name="T80" fmla="*/ 35 w 76"/>
                <a:gd name="T81" fmla="*/ 85 h 85"/>
                <a:gd name="T82" fmla="*/ 35 w 76"/>
                <a:gd name="T83" fmla="*/ 85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6"/>
                <a:gd name="T127" fmla="*/ 0 h 85"/>
                <a:gd name="T128" fmla="*/ 76 w 7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6" h="85">
                  <a:moveTo>
                    <a:pt x="35" y="85"/>
                  </a:moveTo>
                  <a:lnTo>
                    <a:pt x="45" y="85"/>
                  </a:lnTo>
                  <a:lnTo>
                    <a:pt x="50" y="85"/>
                  </a:lnTo>
                  <a:lnTo>
                    <a:pt x="55" y="79"/>
                  </a:lnTo>
                  <a:lnTo>
                    <a:pt x="60" y="79"/>
                  </a:lnTo>
                  <a:lnTo>
                    <a:pt x="66" y="74"/>
                  </a:lnTo>
                  <a:lnTo>
                    <a:pt x="71" y="68"/>
                  </a:lnTo>
                  <a:lnTo>
                    <a:pt x="71" y="62"/>
                  </a:lnTo>
                  <a:lnTo>
                    <a:pt x="76" y="57"/>
                  </a:lnTo>
                  <a:lnTo>
                    <a:pt x="76" y="51"/>
                  </a:lnTo>
                  <a:lnTo>
                    <a:pt x="76" y="45"/>
                  </a:lnTo>
                  <a:lnTo>
                    <a:pt x="76" y="34"/>
                  </a:lnTo>
                  <a:lnTo>
                    <a:pt x="76" y="28"/>
                  </a:lnTo>
                  <a:lnTo>
                    <a:pt x="71" y="23"/>
                  </a:lnTo>
                  <a:lnTo>
                    <a:pt x="71" y="17"/>
                  </a:lnTo>
                  <a:lnTo>
                    <a:pt x="66" y="11"/>
                  </a:lnTo>
                  <a:lnTo>
                    <a:pt x="60" y="6"/>
                  </a:lnTo>
                  <a:lnTo>
                    <a:pt x="55" y="6"/>
                  </a:lnTo>
                  <a:lnTo>
                    <a:pt x="50" y="0"/>
                  </a:lnTo>
                  <a:lnTo>
                    <a:pt x="45" y="0"/>
                  </a:lnTo>
                  <a:lnTo>
                    <a:pt x="35" y="0"/>
                  </a:lnTo>
                  <a:lnTo>
                    <a:pt x="30" y="0"/>
                  </a:lnTo>
                  <a:lnTo>
                    <a:pt x="25" y="0"/>
                  </a:lnTo>
                  <a:lnTo>
                    <a:pt x="20" y="6"/>
                  </a:lnTo>
                  <a:lnTo>
                    <a:pt x="15" y="6"/>
                  </a:lnTo>
                  <a:lnTo>
                    <a:pt x="10" y="11"/>
                  </a:lnTo>
                  <a:lnTo>
                    <a:pt x="5" y="17"/>
                  </a:lnTo>
                  <a:lnTo>
                    <a:pt x="0" y="23"/>
                  </a:lnTo>
                  <a:lnTo>
                    <a:pt x="0" y="28"/>
                  </a:lnTo>
                  <a:lnTo>
                    <a:pt x="0" y="34"/>
                  </a:lnTo>
                  <a:lnTo>
                    <a:pt x="0" y="45"/>
                  </a:lnTo>
                  <a:lnTo>
                    <a:pt x="0" y="51"/>
                  </a:lnTo>
                  <a:lnTo>
                    <a:pt x="0" y="57"/>
                  </a:lnTo>
                  <a:lnTo>
                    <a:pt x="0" y="62"/>
                  </a:lnTo>
                  <a:lnTo>
                    <a:pt x="5" y="68"/>
                  </a:lnTo>
                  <a:lnTo>
                    <a:pt x="10" y="74"/>
                  </a:lnTo>
                  <a:lnTo>
                    <a:pt x="15" y="79"/>
                  </a:lnTo>
                  <a:lnTo>
                    <a:pt x="20" y="79"/>
                  </a:lnTo>
                  <a:lnTo>
                    <a:pt x="25" y="85"/>
                  </a:lnTo>
                  <a:lnTo>
                    <a:pt x="30" y="85"/>
                  </a:lnTo>
                  <a:lnTo>
                    <a:pt x="35" y="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4" name="Freeform 33"/>
            <p:cNvSpPr>
              <a:spLocks/>
            </p:cNvSpPr>
            <p:nvPr/>
          </p:nvSpPr>
          <p:spPr bwMode="auto">
            <a:xfrm>
              <a:off x="1837" y="1724"/>
              <a:ext cx="76" cy="85"/>
            </a:xfrm>
            <a:custGeom>
              <a:avLst/>
              <a:gdLst>
                <a:gd name="T0" fmla="*/ 35 w 76"/>
                <a:gd name="T1" fmla="*/ 85 h 85"/>
                <a:gd name="T2" fmla="*/ 45 w 76"/>
                <a:gd name="T3" fmla="*/ 85 h 85"/>
                <a:gd name="T4" fmla="*/ 50 w 76"/>
                <a:gd name="T5" fmla="*/ 85 h 85"/>
                <a:gd name="T6" fmla="*/ 55 w 76"/>
                <a:gd name="T7" fmla="*/ 79 h 85"/>
                <a:gd name="T8" fmla="*/ 60 w 76"/>
                <a:gd name="T9" fmla="*/ 79 h 85"/>
                <a:gd name="T10" fmla="*/ 66 w 76"/>
                <a:gd name="T11" fmla="*/ 74 h 85"/>
                <a:gd name="T12" fmla="*/ 71 w 76"/>
                <a:gd name="T13" fmla="*/ 68 h 85"/>
                <a:gd name="T14" fmla="*/ 71 w 76"/>
                <a:gd name="T15" fmla="*/ 62 h 85"/>
                <a:gd name="T16" fmla="*/ 76 w 76"/>
                <a:gd name="T17" fmla="*/ 57 h 85"/>
                <a:gd name="T18" fmla="*/ 76 w 76"/>
                <a:gd name="T19" fmla="*/ 51 h 85"/>
                <a:gd name="T20" fmla="*/ 76 w 76"/>
                <a:gd name="T21" fmla="*/ 45 h 85"/>
                <a:gd name="T22" fmla="*/ 76 w 76"/>
                <a:gd name="T23" fmla="*/ 34 h 85"/>
                <a:gd name="T24" fmla="*/ 76 w 76"/>
                <a:gd name="T25" fmla="*/ 28 h 85"/>
                <a:gd name="T26" fmla="*/ 71 w 76"/>
                <a:gd name="T27" fmla="*/ 23 h 85"/>
                <a:gd name="T28" fmla="*/ 71 w 76"/>
                <a:gd name="T29" fmla="*/ 17 h 85"/>
                <a:gd name="T30" fmla="*/ 66 w 76"/>
                <a:gd name="T31" fmla="*/ 11 h 85"/>
                <a:gd name="T32" fmla="*/ 60 w 76"/>
                <a:gd name="T33" fmla="*/ 6 h 85"/>
                <a:gd name="T34" fmla="*/ 55 w 76"/>
                <a:gd name="T35" fmla="*/ 6 h 85"/>
                <a:gd name="T36" fmla="*/ 50 w 76"/>
                <a:gd name="T37" fmla="*/ 0 h 85"/>
                <a:gd name="T38" fmla="*/ 45 w 76"/>
                <a:gd name="T39" fmla="*/ 0 h 85"/>
                <a:gd name="T40" fmla="*/ 35 w 76"/>
                <a:gd name="T41" fmla="*/ 0 h 85"/>
                <a:gd name="T42" fmla="*/ 30 w 76"/>
                <a:gd name="T43" fmla="*/ 0 h 85"/>
                <a:gd name="T44" fmla="*/ 25 w 76"/>
                <a:gd name="T45" fmla="*/ 0 h 85"/>
                <a:gd name="T46" fmla="*/ 20 w 76"/>
                <a:gd name="T47" fmla="*/ 6 h 85"/>
                <a:gd name="T48" fmla="*/ 15 w 76"/>
                <a:gd name="T49" fmla="*/ 6 h 85"/>
                <a:gd name="T50" fmla="*/ 10 w 76"/>
                <a:gd name="T51" fmla="*/ 11 h 85"/>
                <a:gd name="T52" fmla="*/ 5 w 76"/>
                <a:gd name="T53" fmla="*/ 17 h 85"/>
                <a:gd name="T54" fmla="*/ 0 w 76"/>
                <a:gd name="T55" fmla="*/ 23 h 85"/>
                <a:gd name="T56" fmla="*/ 0 w 76"/>
                <a:gd name="T57" fmla="*/ 28 h 85"/>
                <a:gd name="T58" fmla="*/ 0 w 76"/>
                <a:gd name="T59" fmla="*/ 34 h 85"/>
                <a:gd name="T60" fmla="*/ 0 w 76"/>
                <a:gd name="T61" fmla="*/ 45 h 85"/>
                <a:gd name="T62" fmla="*/ 0 w 76"/>
                <a:gd name="T63" fmla="*/ 51 h 85"/>
                <a:gd name="T64" fmla="*/ 0 w 76"/>
                <a:gd name="T65" fmla="*/ 57 h 85"/>
                <a:gd name="T66" fmla="*/ 0 w 76"/>
                <a:gd name="T67" fmla="*/ 62 h 85"/>
                <a:gd name="T68" fmla="*/ 5 w 76"/>
                <a:gd name="T69" fmla="*/ 68 h 85"/>
                <a:gd name="T70" fmla="*/ 10 w 76"/>
                <a:gd name="T71" fmla="*/ 74 h 85"/>
                <a:gd name="T72" fmla="*/ 15 w 76"/>
                <a:gd name="T73" fmla="*/ 79 h 85"/>
                <a:gd name="T74" fmla="*/ 20 w 76"/>
                <a:gd name="T75" fmla="*/ 79 h 85"/>
                <a:gd name="T76" fmla="*/ 25 w 76"/>
                <a:gd name="T77" fmla="*/ 85 h 85"/>
                <a:gd name="T78" fmla="*/ 30 w 76"/>
                <a:gd name="T79" fmla="*/ 85 h 85"/>
                <a:gd name="T80" fmla="*/ 35 w 76"/>
                <a:gd name="T81" fmla="*/ 85 h 85"/>
                <a:gd name="T82" fmla="*/ 35 w 76"/>
                <a:gd name="T83" fmla="*/ 85 h 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76"/>
                <a:gd name="T127" fmla="*/ 0 h 85"/>
                <a:gd name="T128" fmla="*/ 76 w 76"/>
                <a:gd name="T129" fmla="*/ 85 h 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76" h="85">
                  <a:moveTo>
                    <a:pt x="35" y="85"/>
                  </a:moveTo>
                  <a:lnTo>
                    <a:pt x="45" y="85"/>
                  </a:lnTo>
                  <a:lnTo>
                    <a:pt x="50" y="85"/>
                  </a:lnTo>
                  <a:lnTo>
                    <a:pt x="55" y="79"/>
                  </a:lnTo>
                  <a:lnTo>
                    <a:pt x="60" y="79"/>
                  </a:lnTo>
                  <a:lnTo>
                    <a:pt x="66" y="74"/>
                  </a:lnTo>
                  <a:lnTo>
                    <a:pt x="71" y="68"/>
                  </a:lnTo>
                  <a:lnTo>
                    <a:pt x="71" y="62"/>
                  </a:lnTo>
                  <a:lnTo>
                    <a:pt x="76" y="57"/>
                  </a:lnTo>
                  <a:lnTo>
                    <a:pt x="76" y="51"/>
                  </a:lnTo>
                  <a:lnTo>
                    <a:pt x="76" y="45"/>
                  </a:lnTo>
                  <a:lnTo>
                    <a:pt x="76" y="34"/>
                  </a:lnTo>
                  <a:lnTo>
                    <a:pt x="76" y="28"/>
                  </a:lnTo>
                  <a:lnTo>
                    <a:pt x="71" y="23"/>
                  </a:lnTo>
                  <a:lnTo>
                    <a:pt x="71" y="17"/>
                  </a:lnTo>
                  <a:lnTo>
                    <a:pt x="66" y="11"/>
                  </a:lnTo>
                  <a:lnTo>
                    <a:pt x="60" y="6"/>
                  </a:lnTo>
                  <a:lnTo>
                    <a:pt x="55" y="6"/>
                  </a:lnTo>
                  <a:lnTo>
                    <a:pt x="50" y="0"/>
                  </a:lnTo>
                  <a:lnTo>
                    <a:pt x="45" y="0"/>
                  </a:lnTo>
                  <a:lnTo>
                    <a:pt x="35" y="0"/>
                  </a:lnTo>
                  <a:lnTo>
                    <a:pt x="30" y="0"/>
                  </a:lnTo>
                  <a:lnTo>
                    <a:pt x="25" y="0"/>
                  </a:lnTo>
                  <a:lnTo>
                    <a:pt x="20" y="6"/>
                  </a:lnTo>
                  <a:lnTo>
                    <a:pt x="15" y="6"/>
                  </a:lnTo>
                  <a:lnTo>
                    <a:pt x="10" y="11"/>
                  </a:lnTo>
                  <a:lnTo>
                    <a:pt x="5" y="17"/>
                  </a:lnTo>
                  <a:lnTo>
                    <a:pt x="0" y="23"/>
                  </a:lnTo>
                  <a:lnTo>
                    <a:pt x="0" y="28"/>
                  </a:lnTo>
                  <a:lnTo>
                    <a:pt x="0" y="34"/>
                  </a:lnTo>
                  <a:lnTo>
                    <a:pt x="0" y="45"/>
                  </a:lnTo>
                  <a:lnTo>
                    <a:pt x="0" y="51"/>
                  </a:lnTo>
                  <a:lnTo>
                    <a:pt x="0" y="57"/>
                  </a:lnTo>
                  <a:lnTo>
                    <a:pt x="0" y="62"/>
                  </a:lnTo>
                  <a:lnTo>
                    <a:pt x="5" y="68"/>
                  </a:lnTo>
                  <a:lnTo>
                    <a:pt x="10" y="74"/>
                  </a:lnTo>
                  <a:lnTo>
                    <a:pt x="15" y="79"/>
                  </a:lnTo>
                  <a:lnTo>
                    <a:pt x="20" y="79"/>
                  </a:lnTo>
                  <a:lnTo>
                    <a:pt x="25" y="85"/>
                  </a:lnTo>
                  <a:lnTo>
                    <a:pt x="30" y="85"/>
                  </a:lnTo>
                  <a:lnTo>
                    <a:pt x="35" y="85"/>
                  </a:lnTo>
                </a:path>
              </a:pathLst>
            </a:custGeom>
            <a:noFill/>
            <a:ln w="3175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sp>
          <p:nvSpPr>
            <p:cNvPr id="35" name="Rectangle 34"/>
            <p:cNvSpPr>
              <a:spLocks noChangeArrowheads="1"/>
            </p:cNvSpPr>
            <p:nvPr/>
          </p:nvSpPr>
          <p:spPr bwMode="auto">
            <a:xfrm>
              <a:off x="3991" y="2400"/>
              <a:ext cx="102"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300" b="0" i="0" u="none" strike="noStrike" kern="0" cap="none" spc="0" normalizeH="0" baseline="0" noProof="0">
                  <a:ln>
                    <a:noFill/>
                  </a:ln>
                  <a:solidFill>
                    <a:srgbClr val="000000"/>
                  </a:solidFill>
                  <a:effectLst/>
                  <a:uLnTx/>
                  <a:uFillTx/>
                  <a:latin typeface="Arial" charset="0"/>
                </a:rPr>
                <a:t>_</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6" name="Rectangle 35"/>
            <p:cNvSpPr>
              <a:spLocks noChangeArrowheads="1"/>
            </p:cNvSpPr>
            <p:nvPr/>
          </p:nvSpPr>
          <p:spPr bwMode="auto">
            <a:xfrm>
              <a:off x="3981" y="2576"/>
              <a:ext cx="143"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300" b="0" i="0" u="none" strike="noStrike" kern="0" cap="none" spc="0" normalizeH="0" baseline="0" noProof="0">
                  <a:ln>
                    <a:noFill/>
                  </a:ln>
                  <a:solidFill>
                    <a:srgbClr val="000000"/>
                  </a:solidFill>
                  <a:effectLst/>
                  <a:uLnTx/>
                  <a:uFillTx/>
                  <a:latin typeface="Arial" charset="0"/>
                </a:rPr>
                <a:t>Q</a:t>
              </a:r>
              <a:endParaRPr kumimoji="0" lang="en-US" altLang="en-US" sz="1800" b="0" i="0" u="none" strike="noStrike" kern="0" cap="none" spc="0" normalizeH="0" baseline="0" noProof="0">
                <a:ln>
                  <a:noFill/>
                </a:ln>
                <a:solidFill>
                  <a:srgbClr val="FFFFFF"/>
                </a:solidFill>
                <a:effectLst/>
                <a:uLnTx/>
                <a:uFillTx/>
                <a:latin typeface="Arial" charset="0"/>
              </a:endParaRPr>
            </a:p>
          </p:txBody>
        </p:sp>
        <p:sp>
          <p:nvSpPr>
            <p:cNvPr id="37" name="Freeform 36"/>
            <p:cNvSpPr>
              <a:spLocks/>
            </p:cNvSpPr>
            <p:nvPr/>
          </p:nvSpPr>
          <p:spPr bwMode="auto">
            <a:xfrm>
              <a:off x="1507" y="1406"/>
              <a:ext cx="86" cy="96"/>
            </a:xfrm>
            <a:custGeom>
              <a:avLst/>
              <a:gdLst>
                <a:gd name="T0" fmla="*/ 41 w 86"/>
                <a:gd name="T1" fmla="*/ 91 h 96"/>
                <a:gd name="T2" fmla="*/ 51 w 86"/>
                <a:gd name="T3" fmla="*/ 96 h 96"/>
                <a:gd name="T4" fmla="*/ 56 w 86"/>
                <a:gd name="T5" fmla="*/ 91 h 96"/>
                <a:gd name="T6" fmla="*/ 66 w 86"/>
                <a:gd name="T7" fmla="*/ 91 h 96"/>
                <a:gd name="T8" fmla="*/ 71 w 86"/>
                <a:gd name="T9" fmla="*/ 85 h 96"/>
                <a:gd name="T10" fmla="*/ 76 w 86"/>
                <a:gd name="T11" fmla="*/ 79 h 96"/>
                <a:gd name="T12" fmla="*/ 81 w 86"/>
                <a:gd name="T13" fmla="*/ 74 h 96"/>
                <a:gd name="T14" fmla="*/ 81 w 86"/>
                <a:gd name="T15" fmla="*/ 68 h 96"/>
                <a:gd name="T16" fmla="*/ 86 w 86"/>
                <a:gd name="T17" fmla="*/ 62 h 96"/>
                <a:gd name="T18" fmla="*/ 86 w 86"/>
                <a:gd name="T19" fmla="*/ 57 h 96"/>
                <a:gd name="T20" fmla="*/ 86 w 86"/>
                <a:gd name="T21" fmla="*/ 45 h 96"/>
                <a:gd name="T22" fmla="*/ 86 w 86"/>
                <a:gd name="T23" fmla="*/ 40 h 96"/>
                <a:gd name="T24" fmla="*/ 86 w 86"/>
                <a:gd name="T25" fmla="*/ 34 h 96"/>
                <a:gd name="T26" fmla="*/ 81 w 86"/>
                <a:gd name="T27" fmla="*/ 28 h 96"/>
                <a:gd name="T28" fmla="*/ 81 w 86"/>
                <a:gd name="T29" fmla="*/ 17 h 96"/>
                <a:gd name="T30" fmla="*/ 76 w 86"/>
                <a:gd name="T31" fmla="*/ 11 h 96"/>
                <a:gd name="T32" fmla="*/ 71 w 86"/>
                <a:gd name="T33" fmla="*/ 11 h 96"/>
                <a:gd name="T34" fmla="*/ 66 w 86"/>
                <a:gd name="T35" fmla="*/ 5 h 96"/>
                <a:gd name="T36" fmla="*/ 56 w 86"/>
                <a:gd name="T37" fmla="*/ 0 h 96"/>
                <a:gd name="T38" fmla="*/ 51 w 86"/>
                <a:gd name="T39" fmla="*/ 0 h 96"/>
                <a:gd name="T40" fmla="*/ 46 w 86"/>
                <a:gd name="T41" fmla="*/ 0 h 96"/>
                <a:gd name="T42" fmla="*/ 36 w 86"/>
                <a:gd name="T43" fmla="*/ 0 h 96"/>
                <a:gd name="T44" fmla="*/ 31 w 86"/>
                <a:gd name="T45" fmla="*/ 0 h 96"/>
                <a:gd name="T46" fmla="*/ 25 w 86"/>
                <a:gd name="T47" fmla="*/ 5 h 96"/>
                <a:gd name="T48" fmla="*/ 20 w 86"/>
                <a:gd name="T49" fmla="*/ 11 h 96"/>
                <a:gd name="T50" fmla="*/ 15 w 86"/>
                <a:gd name="T51" fmla="*/ 11 h 96"/>
                <a:gd name="T52" fmla="*/ 10 w 86"/>
                <a:gd name="T53" fmla="*/ 17 h 96"/>
                <a:gd name="T54" fmla="*/ 5 w 86"/>
                <a:gd name="T55" fmla="*/ 28 h 96"/>
                <a:gd name="T56" fmla="*/ 5 w 86"/>
                <a:gd name="T57" fmla="*/ 34 h 96"/>
                <a:gd name="T58" fmla="*/ 5 w 86"/>
                <a:gd name="T59" fmla="*/ 40 h 96"/>
                <a:gd name="T60" fmla="*/ 0 w 86"/>
                <a:gd name="T61" fmla="*/ 45 h 96"/>
                <a:gd name="T62" fmla="*/ 5 w 86"/>
                <a:gd name="T63" fmla="*/ 57 h 96"/>
                <a:gd name="T64" fmla="*/ 5 w 86"/>
                <a:gd name="T65" fmla="*/ 62 h 96"/>
                <a:gd name="T66" fmla="*/ 5 w 86"/>
                <a:gd name="T67" fmla="*/ 68 h 96"/>
                <a:gd name="T68" fmla="*/ 10 w 86"/>
                <a:gd name="T69" fmla="*/ 74 h 96"/>
                <a:gd name="T70" fmla="*/ 15 w 86"/>
                <a:gd name="T71" fmla="*/ 79 h 96"/>
                <a:gd name="T72" fmla="*/ 20 w 86"/>
                <a:gd name="T73" fmla="*/ 85 h 96"/>
                <a:gd name="T74" fmla="*/ 25 w 86"/>
                <a:gd name="T75" fmla="*/ 91 h 96"/>
                <a:gd name="T76" fmla="*/ 31 w 86"/>
                <a:gd name="T77" fmla="*/ 91 h 96"/>
                <a:gd name="T78" fmla="*/ 36 w 86"/>
                <a:gd name="T79" fmla="*/ 96 h 96"/>
                <a:gd name="T80" fmla="*/ 46 w 86"/>
                <a:gd name="T81" fmla="*/ 96 h 96"/>
                <a:gd name="T82" fmla="*/ 46 w 86"/>
                <a:gd name="T83" fmla="*/ 96 h 96"/>
                <a:gd name="T84" fmla="*/ 41 w 86"/>
                <a:gd name="T85" fmla="*/ 91 h 9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86"/>
                <a:gd name="T130" fmla="*/ 0 h 96"/>
                <a:gd name="T131" fmla="*/ 86 w 86"/>
                <a:gd name="T132" fmla="*/ 96 h 9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86" h="96">
                  <a:moveTo>
                    <a:pt x="41" y="91"/>
                  </a:moveTo>
                  <a:lnTo>
                    <a:pt x="51" y="96"/>
                  </a:lnTo>
                  <a:lnTo>
                    <a:pt x="56" y="91"/>
                  </a:lnTo>
                  <a:lnTo>
                    <a:pt x="66" y="91"/>
                  </a:lnTo>
                  <a:lnTo>
                    <a:pt x="71" y="85"/>
                  </a:lnTo>
                  <a:lnTo>
                    <a:pt x="76" y="79"/>
                  </a:lnTo>
                  <a:lnTo>
                    <a:pt x="81" y="74"/>
                  </a:lnTo>
                  <a:lnTo>
                    <a:pt x="81" y="68"/>
                  </a:lnTo>
                  <a:lnTo>
                    <a:pt x="86" y="62"/>
                  </a:lnTo>
                  <a:lnTo>
                    <a:pt x="86" y="57"/>
                  </a:lnTo>
                  <a:lnTo>
                    <a:pt x="86" y="45"/>
                  </a:lnTo>
                  <a:lnTo>
                    <a:pt x="86" y="40"/>
                  </a:lnTo>
                  <a:lnTo>
                    <a:pt x="86" y="34"/>
                  </a:lnTo>
                  <a:lnTo>
                    <a:pt x="81" y="28"/>
                  </a:lnTo>
                  <a:lnTo>
                    <a:pt x="81" y="17"/>
                  </a:lnTo>
                  <a:lnTo>
                    <a:pt x="76" y="11"/>
                  </a:lnTo>
                  <a:lnTo>
                    <a:pt x="71" y="11"/>
                  </a:lnTo>
                  <a:lnTo>
                    <a:pt x="66" y="5"/>
                  </a:lnTo>
                  <a:lnTo>
                    <a:pt x="56" y="0"/>
                  </a:lnTo>
                  <a:lnTo>
                    <a:pt x="51" y="0"/>
                  </a:lnTo>
                  <a:lnTo>
                    <a:pt x="46" y="0"/>
                  </a:lnTo>
                  <a:lnTo>
                    <a:pt x="36" y="0"/>
                  </a:lnTo>
                  <a:lnTo>
                    <a:pt x="31" y="0"/>
                  </a:lnTo>
                  <a:lnTo>
                    <a:pt x="25" y="5"/>
                  </a:lnTo>
                  <a:lnTo>
                    <a:pt x="20" y="11"/>
                  </a:lnTo>
                  <a:lnTo>
                    <a:pt x="15" y="11"/>
                  </a:lnTo>
                  <a:lnTo>
                    <a:pt x="10" y="17"/>
                  </a:lnTo>
                  <a:lnTo>
                    <a:pt x="5" y="28"/>
                  </a:lnTo>
                  <a:lnTo>
                    <a:pt x="5" y="34"/>
                  </a:lnTo>
                  <a:lnTo>
                    <a:pt x="5" y="40"/>
                  </a:lnTo>
                  <a:lnTo>
                    <a:pt x="0" y="45"/>
                  </a:lnTo>
                  <a:lnTo>
                    <a:pt x="5" y="57"/>
                  </a:lnTo>
                  <a:lnTo>
                    <a:pt x="5" y="62"/>
                  </a:lnTo>
                  <a:lnTo>
                    <a:pt x="5" y="68"/>
                  </a:lnTo>
                  <a:lnTo>
                    <a:pt x="10" y="74"/>
                  </a:lnTo>
                  <a:lnTo>
                    <a:pt x="15" y="79"/>
                  </a:lnTo>
                  <a:lnTo>
                    <a:pt x="20" y="85"/>
                  </a:lnTo>
                  <a:lnTo>
                    <a:pt x="25" y="91"/>
                  </a:lnTo>
                  <a:lnTo>
                    <a:pt x="31" y="91"/>
                  </a:lnTo>
                  <a:lnTo>
                    <a:pt x="36" y="96"/>
                  </a:lnTo>
                  <a:lnTo>
                    <a:pt x="46" y="96"/>
                  </a:lnTo>
                  <a:lnTo>
                    <a:pt x="41" y="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sz="1800" b="0" i="0" u="none" strike="noStrike" kern="0" cap="none" spc="0" normalizeH="0" baseline="0" noProof="0">
                <a:ln>
                  <a:noFill/>
                </a:ln>
                <a:solidFill>
                  <a:srgbClr val="FFFFFF"/>
                </a:solidFill>
                <a:effectLst/>
                <a:uLnTx/>
                <a:uFillTx/>
                <a:latin typeface="Arial" charset="0"/>
              </a:endParaRPr>
            </a:p>
          </p:txBody>
        </p:sp>
      </p:grpSp>
    </p:spTree>
    <p:extLst>
      <p:ext uri="{BB962C8B-B14F-4D97-AF65-F5344CB8AC3E}">
        <p14:creationId xmlns:p14="http://schemas.microsoft.com/office/powerpoint/2010/main" val="891126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Standard Symbols – Latches</a:t>
            </a:r>
          </a:p>
        </p:txBody>
      </p:sp>
      <p:sp>
        <p:nvSpPr>
          <p:cNvPr id="3" name="Content Placeholder 2"/>
          <p:cNvSpPr>
            <a:spLocks noGrp="1"/>
          </p:cNvSpPr>
          <p:nvPr>
            <p:ph idx="1"/>
          </p:nvPr>
        </p:nvSpPr>
        <p:spPr>
          <a:xfrm>
            <a:off x="696000" y="1825625"/>
            <a:ext cx="10800000" cy="662598"/>
          </a:xfrm>
        </p:spPr>
        <p:txBody>
          <a:bodyPr/>
          <a:lstStyle/>
          <a:p>
            <a:r>
              <a:rPr lang="en-US" dirty="0"/>
              <a:t>The circle at input indicates negation (inversion).</a:t>
            </a:r>
          </a:p>
        </p:txBody>
      </p:sp>
      <p:sp>
        <p:nvSpPr>
          <p:cNvPr id="4" name="Slide Number Placeholder 3"/>
          <p:cNvSpPr>
            <a:spLocks noGrp="1"/>
          </p:cNvSpPr>
          <p:nvPr>
            <p:ph type="sldNum" sz="quarter" idx="12"/>
          </p:nvPr>
        </p:nvSpPr>
        <p:spPr/>
        <p:txBody>
          <a:bodyPr/>
          <a:lstStyle/>
          <a:p>
            <a:fld id="{1101D7E7-C74A-4A5D-A756-C8CA1900BA37}" type="slidenum">
              <a:rPr lang="en-IE" smtClean="0"/>
              <a:t>35</a:t>
            </a:fld>
            <a:endParaRPr lang="en-IE"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956" y="2623160"/>
            <a:ext cx="8902088" cy="2762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21792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Flip-Flops</a:t>
            </a:r>
          </a:p>
        </p:txBody>
      </p:sp>
      <p:sp>
        <p:nvSpPr>
          <p:cNvPr id="3" name="Content Placeholder 2"/>
          <p:cNvSpPr>
            <a:spLocks noGrp="1"/>
          </p:cNvSpPr>
          <p:nvPr>
            <p:ph idx="1"/>
          </p:nvPr>
        </p:nvSpPr>
        <p:spPr/>
        <p:txBody>
          <a:bodyPr/>
          <a:lstStyle/>
          <a:p>
            <a:r>
              <a:rPr lang="en-US" dirty="0"/>
              <a:t>Sequential logic is used by (or caused by (?)) the flip-flop. </a:t>
            </a:r>
          </a:p>
          <a:p>
            <a:pPr marL="0" indent="0">
              <a:buNone/>
            </a:pPr>
            <a:endParaRPr lang="en-US" sz="1300" dirty="0"/>
          </a:p>
          <a:p>
            <a:r>
              <a:rPr lang="en-US" dirty="0"/>
              <a:t>A simple flip-flop has two stable states. The flip-flop maintains its states indefinitely until an input pulse called a trigger is received. If a trigger is received, the flip-flop outputs change their states according to defined rules, and remain in those states until another trigger is received.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36</a:t>
            </a:fld>
            <a:endParaRPr lang="en-IE" dirty="0"/>
          </a:p>
        </p:txBody>
      </p:sp>
    </p:spTree>
    <p:extLst>
      <p:ext uri="{BB962C8B-B14F-4D97-AF65-F5344CB8AC3E}">
        <p14:creationId xmlns:p14="http://schemas.microsoft.com/office/powerpoint/2010/main" val="2818627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More on Flip-Flops (2)</a:t>
            </a:r>
          </a:p>
        </p:txBody>
      </p:sp>
      <p:sp>
        <p:nvSpPr>
          <p:cNvPr id="3" name="Content Placeholder 2"/>
          <p:cNvSpPr>
            <a:spLocks noGrp="1"/>
          </p:cNvSpPr>
          <p:nvPr>
            <p:ph idx="1"/>
          </p:nvPr>
        </p:nvSpPr>
        <p:spPr/>
        <p:txBody>
          <a:bodyPr/>
          <a:lstStyle/>
          <a:p>
            <a:r>
              <a:rPr lang="en-US" dirty="0"/>
              <a:t>Flip-flop circuits are interconnected to form the logic circuits that comprise microprocessors (and RAM).</a:t>
            </a:r>
          </a:p>
          <a:p>
            <a:pPr marL="0" indent="0">
              <a:buNone/>
            </a:pPr>
            <a:endParaRPr lang="en-US" sz="1300" dirty="0"/>
          </a:p>
          <a:p>
            <a:r>
              <a:rPr lang="en-US" dirty="0"/>
              <a:t>I.E. the logical and mathematical circuits of the CPUs Arithmetic and Logic Unit work by complex combinations of flip-flops and other logic gates.</a:t>
            </a:r>
          </a:p>
        </p:txBody>
      </p:sp>
      <p:sp>
        <p:nvSpPr>
          <p:cNvPr id="4" name="Slide Number Placeholder 3"/>
          <p:cNvSpPr>
            <a:spLocks noGrp="1"/>
          </p:cNvSpPr>
          <p:nvPr>
            <p:ph type="sldNum" sz="quarter" idx="12"/>
          </p:nvPr>
        </p:nvSpPr>
        <p:spPr/>
        <p:txBody>
          <a:bodyPr/>
          <a:lstStyle/>
          <a:p>
            <a:fld id="{1101D7E7-C74A-4A5D-A756-C8CA1900BA37}" type="slidenum">
              <a:rPr lang="en-IE" smtClean="0"/>
              <a:t>37</a:t>
            </a:fld>
            <a:endParaRPr lang="en-IE" dirty="0"/>
          </a:p>
        </p:txBody>
      </p:sp>
    </p:spTree>
    <p:extLst>
      <p:ext uri="{BB962C8B-B14F-4D97-AF65-F5344CB8AC3E}">
        <p14:creationId xmlns:p14="http://schemas.microsoft.com/office/powerpoint/2010/main" val="42719601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Flip-Flop Types</a:t>
            </a:r>
          </a:p>
        </p:txBody>
      </p:sp>
      <p:sp>
        <p:nvSpPr>
          <p:cNvPr id="3" name="Content Placeholder 2"/>
          <p:cNvSpPr>
            <a:spLocks noGrp="1"/>
          </p:cNvSpPr>
          <p:nvPr>
            <p:ph idx="1"/>
          </p:nvPr>
        </p:nvSpPr>
        <p:spPr/>
        <p:txBody>
          <a:bodyPr/>
          <a:lstStyle/>
          <a:p>
            <a:pPr marL="0" indent="0">
              <a:buNone/>
            </a:pPr>
            <a:r>
              <a:rPr lang="en-US" dirty="0"/>
              <a:t>There are several different kinds of flip-flop circuits, with designators such as </a:t>
            </a:r>
          </a:p>
          <a:p>
            <a:pPr lvl="1"/>
            <a:r>
              <a:rPr lang="en-US" dirty="0"/>
              <a:t>R-S </a:t>
            </a:r>
          </a:p>
          <a:p>
            <a:pPr lvl="1"/>
            <a:r>
              <a:rPr lang="en-US" dirty="0"/>
              <a:t>J-K</a:t>
            </a:r>
          </a:p>
          <a:p>
            <a:pPr lvl="1"/>
            <a:r>
              <a:rPr lang="en-US" dirty="0"/>
              <a:t>D, and 	</a:t>
            </a:r>
          </a:p>
          <a:p>
            <a:pPr lvl="1"/>
            <a:r>
              <a:rPr lang="en-US" dirty="0"/>
              <a:t>T (a variation on the J-K). </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38</a:t>
            </a:fld>
            <a:endParaRPr lang="en-IE" dirty="0"/>
          </a:p>
        </p:txBody>
      </p:sp>
    </p:spTree>
    <p:extLst>
      <p:ext uri="{BB962C8B-B14F-4D97-AF65-F5344CB8AC3E}">
        <p14:creationId xmlns:p14="http://schemas.microsoft.com/office/powerpoint/2010/main" val="3780789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R-S Flip Flop (Again)</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39</a:t>
            </a:fld>
            <a:endParaRPr lang="en-IE" dirty="0"/>
          </a:p>
        </p:txBody>
      </p:sp>
      <p:pic>
        <p:nvPicPr>
          <p:cNvPr id="5" name="Picture 2" descr="http://upload.wikimedia.org/wikipedia/commons/f/f4/R-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888337" y="2153504"/>
            <a:ext cx="4415325" cy="3224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7105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 Types </a:t>
            </a:r>
          </a:p>
        </p:txBody>
      </p:sp>
      <p:sp>
        <p:nvSpPr>
          <p:cNvPr id="3" name="Content Placeholder 2"/>
          <p:cNvSpPr>
            <a:spLocks noGrp="1"/>
          </p:cNvSpPr>
          <p:nvPr>
            <p:ph idx="1"/>
          </p:nvPr>
        </p:nvSpPr>
        <p:spPr/>
        <p:txBody>
          <a:bodyPr>
            <a:normAutofit/>
          </a:bodyPr>
          <a:lstStyle/>
          <a:p>
            <a:r>
              <a:rPr lang="en-US" sz="2600" dirty="0"/>
              <a:t>Boolean algebra and that logic applied to logic gates (from last week’s lectures) is described as ‘</a:t>
            </a:r>
            <a:r>
              <a:rPr lang="en-US" sz="2600" dirty="0">
                <a:solidFill>
                  <a:srgbClr val="0000FF"/>
                </a:solidFill>
              </a:rPr>
              <a:t>combinational</a:t>
            </a:r>
            <a:r>
              <a:rPr lang="en-US" sz="2600" dirty="0"/>
              <a:t> logic’ because the outputs depend on the inputs.</a:t>
            </a:r>
          </a:p>
          <a:p>
            <a:pPr marL="0" indent="0">
              <a:buNone/>
            </a:pPr>
            <a:endParaRPr lang="en-US" sz="1400" dirty="0"/>
          </a:p>
          <a:p>
            <a:r>
              <a:rPr lang="en-US" sz="2600" dirty="0"/>
              <a:t>The outputs are a function of the inputs that are present in given situations, such as a discrete diagram and they can be seen as a combination.</a:t>
            </a:r>
          </a:p>
        </p:txBody>
      </p:sp>
      <p:sp>
        <p:nvSpPr>
          <p:cNvPr id="4" name="Slide Number Placeholder 3"/>
          <p:cNvSpPr>
            <a:spLocks noGrp="1"/>
          </p:cNvSpPr>
          <p:nvPr>
            <p:ph type="sldNum" sz="quarter" idx="12"/>
          </p:nvPr>
        </p:nvSpPr>
        <p:spPr/>
        <p:txBody>
          <a:bodyPr/>
          <a:lstStyle/>
          <a:p>
            <a:fld id="{1101D7E7-C74A-4A5D-A756-C8CA1900BA37}" type="slidenum">
              <a:rPr lang="en-IE" smtClean="0"/>
              <a:t>4</a:t>
            </a:fld>
            <a:endParaRPr lang="en-IE" dirty="0"/>
          </a:p>
        </p:txBody>
      </p:sp>
    </p:spTree>
    <p:extLst>
      <p:ext uri="{BB962C8B-B14F-4D97-AF65-F5344CB8AC3E}">
        <p14:creationId xmlns:p14="http://schemas.microsoft.com/office/powerpoint/2010/main" val="3798662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J-K Flip-Flop</a:t>
            </a:r>
          </a:p>
        </p:txBody>
      </p:sp>
      <p:sp>
        <p:nvSpPr>
          <p:cNvPr id="4" name="Slide Number Placeholder 3"/>
          <p:cNvSpPr>
            <a:spLocks noGrp="1"/>
          </p:cNvSpPr>
          <p:nvPr>
            <p:ph type="sldNum" sz="quarter" idx="12"/>
          </p:nvPr>
        </p:nvSpPr>
        <p:spPr/>
        <p:txBody>
          <a:bodyPr/>
          <a:lstStyle/>
          <a:p>
            <a:fld id="{1101D7E7-C74A-4A5D-A756-C8CA1900BA37}" type="slidenum">
              <a:rPr lang="en-IE" smtClean="0"/>
              <a:t>40</a:t>
            </a:fld>
            <a:endParaRPr lang="en-IE" dirty="0"/>
          </a:p>
        </p:txBody>
      </p:sp>
      <p:sp>
        <p:nvSpPr>
          <p:cNvPr id="5" name="Rectangle 2"/>
          <p:cNvSpPr>
            <a:spLocks noChangeArrowheads="1"/>
          </p:cNvSpPr>
          <p:nvPr/>
        </p:nvSpPr>
        <p:spPr bwMode="auto">
          <a:xfrm>
            <a:off x="2711449" y="2153504"/>
            <a:ext cx="6769100" cy="3959225"/>
          </a:xfrm>
          <a:prstGeom prst="rect">
            <a:avLst/>
          </a:prstGeom>
          <a:solidFill>
            <a:srgbClr val="FFFFFF"/>
          </a:solidFill>
          <a:ln w="9525">
            <a:solidFill>
              <a:srgbClr val="FFFFFF"/>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graphicFrame>
        <p:nvGraphicFramePr>
          <p:cNvPr id="6" name="Object 36"/>
          <p:cNvGraphicFramePr>
            <a:graphicFrameLocks noChangeAspect="1"/>
          </p:cNvGraphicFramePr>
          <p:nvPr>
            <p:extLst>
              <p:ext uri="{D42A27DB-BD31-4B8C-83A1-F6EECF244321}">
                <p14:modId xmlns:p14="http://schemas.microsoft.com/office/powerpoint/2010/main" val="3639620410"/>
              </p:ext>
            </p:extLst>
          </p:nvPr>
        </p:nvGraphicFramePr>
        <p:xfrm>
          <a:off x="2832588" y="2662116"/>
          <a:ext cx="6080125" cy="2651125"/>
        </p:xfrm>
        <a:graphic>
          <a:graphicData uri="http://schemas.openxmlformats.org/presentationml/2006/ole">
            <mc:AlternateContent xmlns:mc="http://schemas.openxmlformats.org/markup-compatibility/2006">
              <mc:Choice xmlns:v="urn:schemas-microsoft-com:vml" Requires="v">
                <p:oleObj name="Visio" r:id="rId3" imgW="5101742" imgH="2224430" progId="Visio.Drawing.6">
                  <p:embed/>
                </p:oleObj>
              </mc:Choice>
              <mc:Fallback>
                <p:oleObj name="Visio" r:id="rId3" imgW="5101742" imgH="2224430" progId="Visio.Drawing.6">
                  <p:embed/>
                  <p:pic>
                    <p:nvPicPr>
                      <p:cNvPr id="6"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2588" y="2662116"/>
                        <a:ext cx="6080125" cy="265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655547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0" name="Slide Number Placeholder 2"/>
          <p:cNvSpPr>
            <a:spLocks noGrp="1"/>
          </p:cNvSpPr>
          <p:nvPr>
            <p:ph type="sldNum" sz="quarter" idx="10"/>
          </p:nvPr>
        </p:nvSpPr>
        <p:spPr/>
        <p:txBody>
          <a:bodyPr/>
          <a:lstStyle/>
          <a:p>
            <a:pPr>
              <a:defRPr/>
            </a:pPr>
            <a:fld id="{8DB0EF5C-9BD4-42B0-8A22-AE4DE5EAE5FE}" type="slidenum">
              <a:rPr lang="en-US"/>
              <a:pPr>
                <a:defRPr/>
              </a:pPr>
              <a:t>41</a:t>
            </a:fld>
            <a:endParaRPr lang="en-US"/>
          </a:p>
        </p:txBody>
      </p:sp>
      <p:sp>
        <p:nvSpPr>
          <p:cNvPr id="425987" name="Text Box 3"/>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25988" name="Text Box 4"/>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25989" name="Text Box 5"/>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25990" name="Text Box 6"/>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25991" name="Text Box 7"/>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25992" name="Text Box 8"/>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36875" name="Object 9"/>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36875"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itle 2"/>
          <p:cNvSpPr>
            <a:spLocks noGrp="1"/>
          </p:cNvSpPr>
          <p:nvPr>
            <p:ph type="title"/>
          </p:nvPr>
        </p:nvSpPr>
        <p:spPr/>
        <p:txBody>
          <a:bodyPr/>
          <a:lstStyle/>
          <a:p>
            <a:r>
              <a:rPr lang="en-US" dirty="0"/>
              <a:t>Edge-Triggered D Flip-Flop </a:t>
            </a:r>
            <a:endParaRPr lang="en-IE" dirty="0"/>
          </a:p>
        </p:txBody>
      </p:sp>
    </p:spTree>
    <p:extLst>
      <p:ext uri="{BB962C8B-B14F-4D97-AF65-F5344CB8AC3E}">
        <p14:creationId xmlns:p14="http://schemas.microsoft.com/office/powerpoint/2010/main" val="2311016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259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25990">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2598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25989">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25991">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2599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87" grpId="0" build="p" autoUpdateAnimBg="0"/>
      <p:bldP spid="425988" grpId="0" build="p" autoUpdateAnimBg="0"/>
      <p:bldP spid="425989" grpId="0" build="p" autoUpdateAnimBg="0"/>
      <p:bldP spid="425990" grpId="0" build="p" autoUpdateAnimBg="0"/>
      <p:bldP spid="425991" grpId="0" build="p" autoUpdateAnimBg="0"/>
      <p:bldP spid="425992"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2" name="Slide Number Placeholder 2"/>
          <p:cNvSpPr>
            <a:spLocks noGrp="1"/>
          </p:cNvSpPr>
          <p:nvPr>
            <p:ph type="sldNum" sz="quarter" idx="10"/>
          </p:nvPr>
        </p:nvSpPr>
        <p:spPr/>
        <p:txBody>
          <a:bodyPr/>
          <a:lstStyle/>
          <a:p>
            <a:pPr>
              <a:defRPr/>
            </a:pPr>
            <a:fld id="{7A63A61C-9D36-4527-BF62-55CA56DFF338}" type="slidenum">
              <a:rPr lang="en-US"/>
              <a:pPr>
                <a:defRPr/>
              </a:pPr>
              <a:t>42</a:t>
            </a:fld>
            <a:endParaRPr lang="en-US"/>
          </a:p>
        </p:txBody>
      </p:sp>
      <p:sp>
        <p:nvSpPr>
          <p:cNvPr id="37893" name="Text Box 3"/>
          <p:cNvSpPr txBox="1">
            <a:spLocks noChangeArrowheads="1"/>
          </p:cNvSpPr>
          <p:nvPr/>
        </p:nvSpPr>
        <p:spPr bwMode="auto">
          <a:xfrm>
            <a:off x="8839201"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4" name="Text Box 4"/>
          <p:cNvSpPr txBox="1">
            <a:spLocks noChangeArrowheads="1"/>
          </p:cNvSpPr>
          <p:nvPr/>
        </p:nvSpPr>
        <p:spPr bwMode="auto">
          <a:xfrm>
            <a:off x="8839201"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7895" name="Text Box 5"/>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6" name="Text Box 6"/>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7897" name="Text Box 7"/>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8" name="Text Box 8"/>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7899" name="Text Box 9"/>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7900" name="Text Box 10"/>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37901" name="Object 11"/>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3790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dirty="0"/>
              <a:t>Edge-Triggered D Flip-Flop (2)</a:t>
            </a:r>
            <a:endParaRPr lang="en-IE" dirty="0"/>
          </a:p>
        </p:txBody>
      </p:sp>
    </p:spTree>
    <p:extLst>
      <p:ext uri="{BB962C8B-B14F-4D97-AF65-F5344CB8AC3E}">
        <p14:creationId xmlns:p14="http://schemas.microsoft.com/office/powerpoint/2010/main" val="160377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2" name="Slide Number Placeholder 2"/>
          <p:cNvSpPr>
            <a:spLocks noGrp="1"/>
          </p:cNvSpPr>
          <p:nvPr>
            <p:ph type="sldNum" sz="quarter" idx="10"/>
          </p:nvPr>
        </p:nvSpPr>
        <p:spPr/>
        <p:txBody>
          <a:bodyPr/>
          <a:lstStyle/>
          <a:p>
            <a:pPr>
              <a:defRPr/>
            </a:pPr>
            <a:fld id="{931BB93F-E10D-4FAA-804F-5176EB6E9D63}" type="slidenum">
              <a:rPr lang="en-US"/>
              <a:pPr>
                <a:defRPr/>
              </a:pPr>
              <a:t>43</a:t>
            </a:fld>
            <a:endParaRPr lang="en-US"/>
          </a:p>
        </p:txBody>
      </p:sp>
      <p:sp>
        <p:nvSpPr>
          <p:cNvPr id="38917" name="Text Box 3"/>
          <p:cNvSpPr txBox="1">
            <a:spLocks noChangeArrowheads="1"/>
          </p:cNvSpPr>
          <p:nvPr/>
        </p:nvSpPr>
        <p:spPr bwMode="auto">
          <a:xfrm>
            <a:off x="8839201"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18" name="Text Box 4"/>
          <p:cNvSpPr txBox="1">
            <a:spLocks noChangeArrowheads="1"/>
          </p:cNvSpPr>
          <p:nvPr/>
        </p:nvSpPr>
        <p:spPr bwMode="auto">
          <a:xfrm>
            <a:off x="8839201"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8919" name="Text Box 5"/>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20" name="Text Box 6"/>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8921" name="Text Box 7"/>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22" name="Text Box 8"/>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8923" name="Text Box 9"/>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8924" name="Text Box 10"/>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38925" name="Object 11"/>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38925"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IE" dirty="0"/>
              <a:t>Edge-Triggered D Flip-Flop (3)</a:t>
            </a:r>
          </a:p>
        </p:txBody>
      </p:sp>
    </p:spTree>
    <p:extLst>
      <p:ext uri="{BB962C8B-B14F-4D97-AF65-F5344CB8AC3E}">
        <p14:creationId xmlns:p14="http://schemas.microsoft.com/office/powerpoint/2010/main" val="605207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2" name="Slide Number Placeholder 2"/>
          <p:cNvSpPr>
            <a:spLocks noGrp="1"/>
          </p:cNvSpPr>
          <p:nvPr>
            <p:ph type="sldNum" sz="quarter" idx="10"/>
          </p:nvPr>
        </p:nvSpPr>
        <p:spPr/>
        <p:txBody>
          <a:bodyPr/>
          <a:lstStyle/>
          <a:p>
            <a:pPr>
              <a:defRPr/>
            </a:pPr>
            <a:fld id="{4C8613D2-B2F9-4B21-869C-9E9F1D6BC739}" type="slidenum">
              <a:rPr lang="en-US"/>
              <a:pPr>
                <a:defRPr/>
              </a:pPr>
              <a:t>44</a:t>
            </a:fld>
            <a:endParaRPr lang="en-US"/>
          </a:p>
        </p:txBody>
      </p:sp>
      <p:sp>
        <p:nvSpPr>
          <p:cNvPr id="39941" name="Text Box 3"/>
          <p:cNvSpPr txBox="1">
            <a:spLocks noChangeArrowheads="1"/>
          </p:cNvSpPr>
          <p:nvPr/>
        </p:nvSpPr>
        <p:spPr bwMode="auto">
          <a:xfrm>
            <a:off x="8839201"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2" name="Text Box 4"/>
          <p:cNvSpPr txBox="1">
            <a:spLocks noChangeArrowheads="1"/>
          </p:cNvSpPr>
          <p:nvPr/>
        </p:nvSpPr>
        <p:spPr bwMode="auto">
          <a:xfrm>
            <a:off x="8839201"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9943" name="Text Box 5"/>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9944" name="Text Box 6"/>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5" name="Text Box 7"/>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6" name="Text Box 8"/>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39947" name="Text Box 9"/>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39948" name="Text Box 10"/>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graphicFrame>
        <p:nvGraphicFramePr>
          <p:cNvPr id="39949" name="Object 11"/>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39949"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IE" dirty="0"/>
              <a:t>Edge-Triggered D Flip-Flop (4)</a:t>
            </a:r>
          </a:p>
        </p:txBody>
      </p:sp>
    </p:spTree>
    <p:extLst>
      <p:ext uri="{BB962C8B-B14F-4D97-AF65-F5344CB8AC3E}">
        <p14:creationId xmlns:p14="http://schemas.microsoft.com/office/powerpoint/2010/main" val="948174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2" name="Slide Number Placeholder 2"/>
          <p:cNvSpPr>
            <a:spLocks noGrp="1"/>
          </p:cNvSpPr>
          <p:nvPr>
            <p:ph type="sldNum" sz="quarter" idx="10"/>
          </p:nvPr>
        </p:nvSpPr>
        <p:spPr/>
        <p:txBody>
          <a:bodyPr/>
          <a:lstStyle/>
          <a:p>
            <a:pPr>
              <a:defRPr/>
            </a:pPr>
            <a:fld id="{A5726B99-8F28-4136-AB5A-D62674F3CC14}" type="slidenum">
              <a:rPr lang="en-US"/>
              <a:pPr>
                <a:defRPr/>
              </a:pPr>
              <a:t>45</a:t>
            </a:fld>
            <a:endParaRPr lang="en-US"/>
          </a:p>
        </p:txBody>
      </p:sp>
      <p:sp>
        <p:nvSpPr>
          <p:cNvPr id="40965" name="Text Box 3"/>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0966" name="Text Box 4"/>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0967" name="Text Box 5"/>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68" name="Text Box 6"/>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69" name="Text Box 7"/>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0970" name="Text Box 8"/>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71" name="Text Box 9"/>
          <p:cNvSpPr txBox="1">
            <a:spLocks noChangeArrowheads="1"/>
          </p:cNvSpPr>
          <p:nvPr/>
        </p:nvSpPr>
        <p:spPr bwMode="auto">
          <a:xfrm>
            <a:off x="8839201"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0972" name="Text Box 10"/>
          <p:cNvSpPr txBox="1">
            <a:spLocks noChangeArrowheads="1"/>
          </p:cNvSpPr>
          <p:nvPr/>
        </p:nvSpPr>
        <p:spPr bwMode="auto">
          <a:xfrm>
            <a:off x="8839201"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40973" name="Object 11"/>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40973"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dirty="0"/>
              <a:t>Edge-Triggered D Flip-Flop (5)</a:t>
            </a:r>
            <a:endParaRPr lang="en-IE" dirty="0"/>
          </a:p>
        </p:txBody>
      </p:sp>
    </p:spTree>
    <p:extLst>
      <p:ext uri="{BB962C8B-B14F-4D97-AF65-F5344CB8AC3E}">
        <p14:creationId xmlns:p14="http://schemas.microsoft.com/office/powerpoint/2010/main" val="8620292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2" name="Slide Number Placeholder 2"/>
          <p:cNvSpPr>
            <a:spLocks noGrp="1"/>
          </p:cNvSpPr>
          <p:nvPr>
            <p:ph type="sldNum" sz="quarter" idx="10"/>
          </p:nvPr>
        </p:nvSpPr>
        <p:spPr/>
        <p:txBody>
          <a:bodyPr/>
          <a:lstStyle/>
          <a:p>
            <a:pPr>
              <a:defRPr/>
            </a:pPr>
            <a:fld id="{E094DB43-518B-4DC3-9482-6AE3288E102E}" type="slidenum">
              <a:rPr lang="en-US"/>
              <a:pPr>
                <a:defRPr/>
              </a:pPr>
              <a:t>46</a:t>
            </a:fld>
            <a:endParaRPr lang="en-US"/>
          </a:p>
        </p:txBody>
      </p:sp>
      <p:sp>
        <p:nvSpPr>
          <p:cNvPr id="41989" name="Text Box 3"/>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0" name="Text Box 4"/>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1" name="Text Box 5"/>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1992" name="Text Box 6"/>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3" name="Text Box 7"/>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1994" name="Text Box 8"/>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1995" name="Text Box 9"/>
          <p:cNvSpPr txBox="1">
            <a:spLocks noChangeArrowheads="1"/>
          </p:cNvSpPr>
          <p:nvPr/>
        </p:nvSpPr>
        <p:spPr bwMode="auto">
          <a:xfrm>
            <a:off x="8839201"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1996" name="Text Box 10"/>
          <p:cNvSpPr txBox="1">
            <a:spLocks noChangeArrowheads="1"/>
          </p:cNvSpPr>
          <p:nvPr/>
        </p:nvSpPr>
        <p:spPr bwMode="auto">
          <a:xfrm>
            <a:off x="8839201"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41997" name="Object 11"/>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41997"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dirty="0"/>
              <a:t>Edge-Triggered D Flip-Flop (6)</a:t>
            </a:r>
            <a:endParaRPr lang="en-IE" dirty="0"/>
          </a:p>
        </p:txBody>
      </p:sp>
    </p:spTree>
    <p:extLst>
      <p:ext uri="{BB962C8B-B14F-4D97-AF65-F5344CB8AC3E}">
        <p14:creationId xmlns:p14="http://schemas.microsoft.com/office/powerpoint/2010/main" val="3687463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2423592" y="1600200"/>
            <a:ext cx="7632848" cy="4853136"/>
          </a:xfrm>
          <a:prstGeom prst="rect">
            <a:avLst/>
          </a:prstGeom>
          <a:solidFill>
            <a:schemeClr val="accent1">
              <a:alpha val="6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IE">
              <a:latin typeface="Arial" charset="0"/>
            </a:endParaRPr>
          </a:p>
        </p:txBody>
      </p:sp>
      <p:sp>
        <p:nvSpPr>
          <p:cNvPr id="12" name="Slide Number Placeholder 2"/>
          <p:cNvSpPr>
            <a:spLocks noGrp="1"/>
          </p:cNvSpPr>
          <p:nvPr>
            <p:ph type="sldNum" sz="quarter" idx="10"/>
          </p:nvPr>
        </p:nvSpPr>
        <p:spPr/>
        <p:txBody>
          <a:bodyPr/>
          <a:lstStyle/>
          <a:p>
            <a:pPr>
              <a:defRPr/>
            </a:pPr>
            <a:fld id="{AA66B9E2-63A7-47BA-B196-52865E12E33F}" type="slidenum">
              <a:rPr lang="en-US"/>
              <a:pPr>
                <a:defRPr/>
              </a:pPr>
              <a:t>47</a:t>
            </a:fld>
            <a:endParaRPr lang="en-US"/>
          </a:p>
        </p:txBody>
      </p:sp>
      <p:sp>
        <p:nvSpPr>
          <p:cNvPr id="43013" name="Text Box 3"/>
          <p:cNvSpPr txBox="1">
            <a:spLocks noChangeArrowheads="1"/>
          </p:cNvSpPr>
          <p:nvPr/>
        </p:nvSpPr>
        <p:spPr bwMode="auto">
          <a:xfrm>
            <a:off x="3581401" y="3429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3014" name="Text Box 4"/>
          <p:cNvSpPr txBox="1">
            <a:spLocks noChangeArrowheads="1"/>
          </p:cNvSpPr>
          <p:nvPr/>
        </p:nvSpPr>
        <p:spPr bwMode="auto">
          <a:xfrm>
            <a:off x="6705601" y="33528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5" name="Text Box 5"/>
          <p:cNvSpPr txBox="1">
            <a:spLocks noChangeArrowheads="1"/>
          </p:cNvSpPr>
          <p:nvPr/>
        </p:nvSpPr>
        <p:spPr bwMode="auto">
          <a:xfrm>
            <a:off x="6705601" y="4343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6" name="Text Box 6"/>
          <p:cNvSpPr txBox="1">
            <a:spLocks noChangeArrowheads="1"/>
          </p:cNvSpPr>
          <p:nvPr/>
        </p:nvSpPr>
        <p:spPr bwMode="auto">
          <a:xfrm>
            <a:off x="3581401" y="5715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7" name="Text Box 7"/>
          <p:cNvSpPr txBox="1">
            <a:spLocks noChangeArrowheads="1"/>
          </p:cNvSpPr>
          <p:nvPr/>
        </p:nvSpPr>
        <p:spPr bwMode="auto">
          <a:xfrm>
            <a:off x="6705601" y="5791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3018" name="Text Box 8"/>
          <p:cNvSpPr txBox="1">
            <a:spLocks noChangeArrowheads="1"/>
          </p:cNvSpPr>
          <p:nvPr/>
        </p:nvSpPr>
        <p:spPr bwMode="auto">
          <a:xfrm>
            <a:off x="6400801" y="1600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sp>
        <p:nvSpPr>
          <p:cNvPr id="43019" name="Text Box 9"/>
          <p:cNvSpPr txBox="1">
            <a:spLocks noChangeArrowheads="1"/>
          </p:cNvSpPr>
          <p:nvPr/>
        </p:nvSpPr>
        <p:spPr bwMode="auto">
          <a:xfrm>
            <a:off x="8839201" y="2895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0</a:t>
            </a:r>
          </a:p>
        </p:txBody>
      </p:sp>
      <p:sp>
        <p:nvSpPr>
          <p:cNvPr id="43020" name="Text Box 10"/>
          <p:cNvSpPr txBox="1">
            <a:spLocks noChangeArrowheads="1"/>
          </p:cNvSpPr>
          <p:nvPr/>
        </p:nvSpPr>
        <p:spPr bwMode="auto">
          <a:xfrm>
            <a:off x="8839201" y="47244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itchFamily="2" charset="2"/>
              <a:buBlip>
                <a:blip r:embed="rId3"/>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3"/>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3"/>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3"/>
              </a:buBlip>
              <a:defRPr sz="2000">
                <a:solidFill>
                  <a:schemeClr val="tx1"/>
                </a:solidFill>
                <a:latin typeface="Arial" charset="0"/>
              </a:defRPr>
            </a:lvl9pPr>
          </a:lstStyle>
          <a:p>
            <a:pPr>
              <a:spcBef>
                <a:spcPct val="0"/>
              </a:spcBef>
              <a:buClrTx/>
              <a:buFontTx/>
              <a:buNone/>
            </a:pPr>
            <a:r>
              <a:rPr lang="en-US" altLang="en-US" sz="2400" b="1">
                <a:latin typeface="Courier New" pitchFamily="49" charset="0"/>
              </a:rPr>
              <a:t>1</a:t>
            </a:r>
          </a:p>
        </p:txBody>
      </p:sp>
      <p:graphicFrame>
        <p:nvGraphicFramePr>
          <p:cNvPr id="43021" name="Object 11"/>
          <p:cNvGraphicFramePr>
            <a:graphicFrameLocks noChangeAspect="1"/>
          </p:cNvGraphicFramePr>
          <p:nvPr/>
        </p:nvGraphicFramePr>
        <p:xfrm>
          <a:off x="3200400" y="1828801"/>
          <a:ext cx="6096000" cy="4448175"/>
        </p:xfrm>
        <a:graphic>
          <a:graphicData uri="http://schemas.openxmlformats.org/presentationml/2006/ole">
            <mc:AlternateContent xmlns:mc="http://schemas.openxmlformats.org/markup-compatibility/2006">
              <mc:Choice xmlns:v="urn:schemas-microsoft-com:vml" Requires="v">
                <p:oleObj name="Visio" r:id="rId4" imgW="5389169" imgH="3932530" progId="Visio.Drawing.6">
                  <p:embed/>
                </p:oleObj>
              </mc:Choice>
              <mc:Fallback>
                <p:oleObj name="Visio" r:id="rId4" imgW="5389169" imgH="3932530" progId="Visio.Drawing.6">
                  <p:embed/>
                  <p:pic>
                    <p:nvPicPr>
                      <p:cNvPr id="4302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1828801"/>
                        <a:ext cx="609600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IE" dirty="0"/>
              <a:t>Edge-Triggered D Flip-Flop (7)</a:t>
            </a:r>
          </a:p>
        </p:txBody>
      </p:sp>
    </p:spTree>
    <p:extLst>
      <p:ext uri="{BB962C8B-B14F-4D97-AF65-F5344CB8AC3E}">
        <p14:creationId xmlns:p14="http://schemas.microsoft.com/office/powerpoint/2010/main" val="966213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2711449" y="2153504"/>
            <a:ext cx="6769100" cy="3959225"/>
          </a:xfrm>
          <a:prstGeom prst="rect">
            <a:avLst/>
          </a:prstGeom>
          <a:solidFill>
            <a:srgbClr val="FFFFFF"/>
          </a:solidFill>
          <a:ln w="9525">
            <a:solidFill>
              <a:srgbClr val="FFFFFF"/>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graphicFrame>
        <p:nvGraphicFramePr>
          <p:cNvPr id="9" name="Object 6"/>
          <p:cNvGraphicFramePr>
            <a:graphicFrameLocks noChangeAspect="1"/>
          </p:cNvGraphicFramePr>
          <p:nvPr>
            <p:extLst>
              <p:ext uri="{D42A27DB-BD31-4B8C-83A1-F6EECF244321}">
                <p14:modId xmlns:p14="http://schemas.microsoft.com/office/powerpoint/2010/main" val="1582667792"/>
              </p:ext>
            </p:extLst>
          </p:nvPr>
        </p:nvGraphicFramePr>
        <p:xfrm>
          <a:off x="3071811" y="2658329"/>
          <a:ext cx="5991682" cy="2508250"/>
        </p:xfrm>
        <a:graphic>
          <a:graphicData uri="http://schemas.openxmlformats.org/presentationml/2006/ole">
            <mc:AlternateContent xmlns:mc="http://schemas.openxmlformats.org/markup-compatibility/2006">
              <mc:Choice xmlns:v="urn:schemas-microsoft-com:vml" Requires="v">
                <p:oleObj name="Visio" r:id="rId3" imgW="4084320" imgH="1735226" progId="Visio.Drawing.6">
                  <p:embed/>
                </p:oleObj>
              </mc:Choice>
              <mc:Fallback>
                <p:oleObj name="Visio" r:id="rId3" imgW="4084320" imgH="1735226" progId="Visio.Drawing.6">
                  <p:embed/>
                  <p:pic>
                    <p:nvPicPr>
                      <p:cNvPr id="9"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1" y="2658329"/>
                        <a:ext cx="5991682" cy="2508250"/>
                      </a:xfrm>
                      <a:prstGeom prst="rect">
                        <a:avLst/>
                      </a:prstGeom>
                      <a:noFill/>
                      <a:ln>
                        <a:noFill/>
                      </a:ln>
                      <a:effectLst/>
                    </p:spPr>
                  </p:pic>
                </p:oleObj>
              </mc:Fallback>
            </mc:AlternateContent>
          </a:graphicData>
        </a:graphic>
      </p:graphicFrame>
      <p:sp>
        <p:nvSpPr>
          <p:cNvPr id="2" name="Title 1"/>
          <p:cNvSpPr>
            <a:spLocks noGrp="1"/>
          </p:cNvSpPr>
          <p:nvPr>
            <p:ph type="title"/>
          </p:nvPr>
        </p:nvSpPr>
        <p:spPr/>
        <p:txBody>
          <a:bodyPr/>
          <a:lstStyle/>
          <a:p>
            <a:r>
              <a:rPr lang="en-IE" dirty="0"/>
              <a:t>T Flip-Flop</a:t>
            </a:r>
          </a:p>
        </p:txBody>
      </p:sp>
      <p:sp>
        <p:nvSpPr>
          <p:cNvPr id="4" name="Slide Number Placeholder 3"/>
          <p:cNvSpPr>
            <a:spLocks noGrp="1"/>
          </p:cNvSpPr>
          <p:nvPr>
            <p:ph type="sldNum" sz="quarter" idx="12"/>
          </p:nvPr>
        </p:nvSpPr>
        <p:spPr/>
        <p:txBody>
          <a:bodyPr/>
          <a:lstStyle/>
          <a:p>
            <a:fld id="{1101D7E7-C74A-4A5D-A756-C8CA1900BA37}" type="slidenum">
              <a:rPr lang="en-IE" smtClean="0"/>
              <a:t>48</a:t>
            </a:fld>
            <a:endParaRPr lang="en-IE" dirty="0"/>
          </a:p>
        </p:txBody>
      </p:sp>
    </p:spTree>
    <p:extLst>
      <p:ext uri="{BB962C8B-B14F-4D97-AF65-F5344CB8AC3E}">
        <p14:creationId xmlns:p14="http://schemas.microsoft.com/office/powerpoint/2010/main" val="815657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T Flip-Flop (2)</a:t>
            </a:r>
          </a:p>
        </p:txBody>
      </p:sp>
      <p:sp>
        <p:nvSpPr>
          <p:cNvPr id="3" name="Content Placeholder 2"/>
          <p:cNvSpPr>
            <a:spLocks noGrp="1"/>
          </p:cNvSpPr>
          <p:nvPr>
            <p:ph idx="1"/>
          </p:nvPr>
        </p:nvSpPr>
        <p:spPr>
          <a:xfrm>
            <a:off x="696000" y="1825625"/>
            <a:ext cx="10800000" cy="2183667"/>
          </a:xfrm>
        </p:spPr>
        <p:txBody>
          <a:bodyPr/>
          <a:lstStyle/>
          <a:p>
            <a:pPr marL="0" indent="0">
              <a:buNone/>
            </a:pPr>
            <a:r>
              <a:rPr lang="en-US" altLang="en-US" dirty="0">
                <a:latin typeface="+mn-lt"/>
              </a:rPr>
              <a:t>It’s full name is ‘Toggle’ flip-flop</a:t>
            </a:r>
          </a:p>
          <a:p>
            <a:pPr marL="0" indent="0">
              <a:buNone/>
            </a:pPr>
            <a:r>
              <a:rPr lang="en-US" altLang="en-US" dirty="0">
                <a:latin typeface="+mn-lt"/>
              </a:rPr>
              <a:t>	The output toggles when input is asserted</a:t>
            </a:r>
          </a:p>
          <a:p>
            <a:pPr marL="1371600" lvl="3" indent="0">
              <a:buNone/>
            </a:pPr>
            <a:r>
              <a:rPr lang="en-US" altLang="en-US" sz="2400" dirty="0"/>
              <a:t>If T=1, then Q </a:t>
            </a:r>
            <a:r>
              <a:rPr lang="en-US" altLang="en-US" sz="2400" b="1" dirty="0">
                <a:sym typeface="Symbol" pitchFamily="18" charset="2"/>
              </a:rPr>
              <a:t></a:t>
            </a:r>
            <a:r>
              <a:rPr lang="en-US" altLang="en-US" sz="2400" dirty="0">
                <a:sym typeface="Symbol" pitchFamily="18" charset="2"/>
              </a:rPr>
              <a:t> Q'  when CLK </a:t>
            </a:r>
            <a:r>
              <a:rPr lang="en-US" altLang="en-US" sz="2400" b="1" dirty="0">
                <a:sym typeface="Symbol" pitchFamily="18" charset="2"/>
              </a:rPr>
              <a:t></a:t>
            </a:r>
            <a:endParaRPr lang="en-US" altLang="en-US" sz="2400" dirty="0">
              <a:sym typeface="Symbol" pitchFamily="18" charset="2"/>
            </a:endParaRPr>
          </a:p>
          <a:p>
            <a:pPr marL="1371600" lvl="3" indent="0">
              <a:buNone/>
            </a:pPr>
            <a:r>
              <a:rPr lang="en-US" altLang="en-US" sz="2400" dirty="0">
                <a:sym typeface="Symbol" pitchFamily="18" charset="2"/>
              </a:rPr>
              <a:t>If T=0, </a:t>
            </a:r>
            <a:r>
              <a:rPr lang="en-US" altLang="en-US" sz="2400" dirty="0"/>
              <a:t>then Q </a:t>
            </a:r>
            <a:r>
              <a:rPr lang="en-US" altLang="en-US" sz="2400" b="1" dirty="0">
                <a:sym typeface="Symbol" pitchFamily="18" charset="2"/>
              </a:rPr>
              <a:t></a:t>
            </a:r>
            <a:r>
              <a:rPr lang="en-US" altLang="en-US" sz="2400" dirty="0">
                <a:sym typeface="Symbol" pitchFamily="18" charset="2"/>
              </a:rPr>
              <a:t> Q  when CLK </a:t>
            </a:r>
            <a:r>
              <a:rPr lang="en-US" altLang="en-US" sz="2400" b="1" dirty="0">
                <a:sym typeface="Symbol" pitchFamily="18" charset="2"/>
              </a:rPr>
              <a:t></a:t>
            </a:r>
            <a:endParaRPr lang="en-US" altLang="en-US" sz="2400" dirty="0"/>
          </a:p>
          <a:p>
            <a:pPr marL="0" indent="0">
              <a:buNone/>
            </a:pP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49</a:t>
            </a:fld>
            <a:endParaRPr lang="en-IE" dirty="0"/>
          </a:p>
        </p:txBody>
      </p:sp>
      <p:sp>
        <p:nvSpPr>
          <p:cNvPr id="32" name="Rectangle 4"/>
          <p:cNvSpPr>
            <a:spLocks noChangeArrowheads="1"/>
          </p:cNvSpPr>
          <p:nvPr/>
        </p:nvSpPr>
        <p:spPr bwMode="auto">
          <a:xfrm>
            <a:off x="3760910" y="4245709"/>
            <a:ext cx="558800" cy="7620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endParaRPr lang="en-US" altLang="en-US">
              <a:latin typeface="Arial" panose="020B0604020202020204" pitchFamily="34" charset="0"/>
              <a:cs typeface="Arial" panose="020B0604020202020204" pitchFamily="34" charset="0"/>
            </a:endParaRPr>
          </a:p>
        </p:txBody>
      </p:sp>
      <p:sp>
        <p:nvSpPr>
          <p:cNvPr id="33" name="Line 5"/>
          <p:cNvSpPr>
            <a:spLocks noChangeShapeType="1"/>
          </p:cNvSpPr>
          <p:nvPr/>
        </p:nvSpPr>
        <p:spPr bwMode="auto">
          <a:xfrm>
            <a:off x="3216398" y="4442559"/>
            <a:ext cx="53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latin typeface="Arial" panose="020B0604020202020204" pitchFamily="34" charset="0"/>
              <a:cs typeface="Arial" panose="020B0604020202020204" pitchFamily="34" charset="0"/>
            </a:endParaRPr>
          </a:p>
        </p:txBody>
      </p:sp>
      <p:sp>
        <p:nvSpPr>
          <p:cNvPr id="34" name="Line 6"/>
          <p:cNvSpPr>
            <a:spLocks noChangeShapeType="1"/>
          </p:cNvSpPr>
          <p:nvPr/>
        </p:nvSpPr>
        <p:spPr bwMode="auto">
          <a:xfrm>
            <a:off x="4319710" y="4442559"/>
            <a:ext cx="4365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latin typeface="Arial" panose="020B0604020202020204" pitchFamily="34" charset="0"/>
              <a:cs typeface="Arial" panose="020B0604020202020204" pitchFamily="34" charset="0"/>
            </a:endParaRPr>
          </a:p>
        </p:txBody>
      </p:sp>
      <p:sp>
        <p:nvSpPr>
          <p:cNvPr id="35" name="Line 7"/>
          <p:cNvSpPr>
            <a:spLocks noChangeShapeType="1"/>
          </p:cNvSpPr>
          <p:nvPr/>
        </p:nvSpPr>
        <p:spPr bwMode="auto">
          <a:xfrm>
            <a:off x="3545010" y="4823559"/>
            <a:ext cx="2032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latin typeface="Arial" panose="020B0604020202020204" pitchFamily="34" charset="0"/>
              <a:cs typeface="Arial" panose="020B0604020202020204" pitchFamily="34" charset="0"/>
            </a:endParaRPr>
          </a:p>
        </p:txBody>
      </p:sp>
      <p:sp>
        <p:nvSpPr>
          <p:cNvPr id="36" name="Line 8"/>
          <p:cNvSpPr>
            <a:spLocks noChangeShapeType="1"/>
          </p:cNvSpPr>
          <p:nvPr/>
        </p:nvSpPr>
        <p:spPr bwMode="auto">
          <a:xfrm>
            <a:off x="3176710" y="5420459"/>
            <a:ext cx="3556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latin typeface="Arial" panose="020B0604020202020204" pitchFamily="34" charset="0"/>
              <a:cs typeface="Arial" panose="020B0604020202020204" pitchFamily="34" charset="0"/>
            </a:endParaRPr>
          </a:p>
        </p:txBody>
      </p:sp>
      <p:sp>
        <p:nvSpPr>
          <p:cNvPr id="37" name="Line 9"/>
          <p:cNvSpPr>
            <a:spLocks noChangeShapeType="1"/>
          </p:cNvSpPr>
          <p:nvPr/>
        </p:nvSpPr>
        <p:spPr bwMode="auto">
          <a:xfrm>
            <a:off x="3538660" y="4829909"/>
            <a:ext cx="0" cy="58420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en-IE">
              <a:latin typeface="Arial" panose="020B0604020202020204" pitchFamily="34" charset="0"/>
              <a:cs typeface="Arial" panose="020B0604020202020204" pitchFamily="34" charset="0"/>
            </a:endParaRPr>
          </a:p>
        </p:txBody>
      </p:sp>
      <p:sp>
        <p:nvSpPr>
          <p:cNvPr id="38" name="Rectangle 10"/>
          <p:cNvSpPr>
            <a:spLocks noChangeArrowheads="1"/>
          </p:cNvSpPr>
          <p:nvPr/>
        </p:nvSpPr>
        <p:spPr bwMode="auto">
          <a:xfrm>
            <a:off x="2319460" y="5237896"/>
            <a:ext cx="825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nSpc>
                <a:spcPct val="100000"/>
              </a:lnSpc>
            </a:pPr>
            <a:r>
              <a:rPr lang="en-US" altLang="en-US">
                <a:solidFill>
                  <a:schemeClr val="tx1"/>
                </a:solidFill>
                <a:latin typeface="Arial" panose="020B0604020202020204" pitchFamily="34" charset="0"/>
                <a:cs typeface="Arial" panose="020B0604020202020204" pitchFamily="34" charset="0"/>
              </a:rPr>
              <a:t>CLK</a:t>
            </a:r>
          </a:p>
        </p:txBody>
      </p:sp>
      <p:sp>
        <p:nvSpPr>
          <p:cNvPr id="39" name="Rectangle 11"/>
          <p:cNvSpPr>
            <a:spLocks noChangeArrowheads="1"/>
          </p:cNvSpPr>
          <p:nvPr/>
        </p:nvSpPr>
        <p:spPr bwMode="auto">
          <a:xfrm>
            <a:off x="4541960" y="4079021"/>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Arial" panose="020B0604020202020204" pitchFamily="34" charset="0"/>
                <a:cs typeface="Arial" panose="020B0604020202020204" pitchFamily="34" charset="0"/>
              </a:rPr>
              <a:t>Q</a:t>
            </a:r>
          </a:p>
        </p:txBody>
      </p:sp>
      <p:sp>
        <p:nvSpPr>
          <p:cNvPr id="40" name="Rectangle 12"/>
          <p:cNvSpPr>
            <a:spLocks noChangeArrowheads="1"/>
          </p:cNvSpPr>
          <p:nvPr/>
        </p:nvSpPr>
        <p:spPr bwMode="auto">
          <a:xfrm>
            <a:off x="3792660" y="4256821"/>
            <a:ext cx="24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Arial" panose="020B0604020202020204" pitchFamily="34" charset="0"/>
                <a:cs typeface="Arial" panose="020B0604020202020204" pitchFamily="34" charset="0"/>
              </a:rPr>
              <a:t>T</a:t>
            </a:r>
          </a:p>
        </p:txBody>
      </p:sp>
      <p:sp>
        <p:nvSpPr>
          <p:cNvPr id="41" name="Rectangle 13"/>
          <p:cNvSpPr>
            <a:spLocks noChangeArrowheads="1"/>
          </p:cNvSpPr>
          <p:nvPr/>
        </p:nvSpPr>
        <p:spPr bwMode="auto">
          <a:xfrm>
            <a:off x="4084760" y="4256821"/>
            <a:ext cx="25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a:solidFill>
                  <a:schemeClr val="tx1"/>
                </a:solidFill>
                <a:latin typeface="Arial" panose="020B0604020202020204" pitchFamily="34" charset="0"/>
                <a:cs typeface="Arial" panose="020B0604020202020204" pitchFamily="34" charset="0"/>
              </a:rPr>
              <a:t>Q</a:t>
            </a:r>
          </a:p>
        </p:txBody>
      </p:sp>
      <p:sp>
        <p:nvSpPr>
          <p:cNvPr id="42" name="Rectangle 14"/>
          <p:cNvSpPr>
            <a:spLocks noChangeArrowheads="1"/>
          </p:cNvSpPr>
          <p:nvPr/>
        </p:nvSpPr>
        <p:spPr bwMode="auto">
          <a:xfrm>
            <a:off x="3792660" y="4653696"/>
            <a:ext cx="2413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Arial" panose="020B0604020202020204" pitchFamily="34" charset="0"/>
                <a:cs typeface="Arial" panose="020B0604020202020204" pitchFamily="34" charset="0"/>
              </a:rPr>
              <a:t>&gt;</a:t>
            </a:r>
          </a:p>
        </p:txBody>
      </p:sp>
      <p:sp>
        <p:nvSpPr>
          <p:cNvPr id="43" name="Rectangle 15"/>
          <p:cNvSpPr>
            <a:spLocks noChangeArrowheads="1"/>
          </p:cNvSpPr>
          <p:nvPr/>
        </p:nvSpPr>
        <p:spPr bwMode="auto">
          <a:xfrm>
            <a:off x="5988173" y="4037746"/>
            <a:ext cx="310356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a:solidFill>
                  <a:schemeClr val="tx1"/>
                </a:solidFill>
                <a:latin typeface="Arial" panose="020B0604020202020204" pitchFamily="34" charset="0"/>
                <a:cs typeface="Arial" panose="020B0604020202020204" pitchFamily="34" charset="0"/>
              </a:rPr>
              <a:t>Input(</a:t>
            </a:r>
            <a:r>
              <a:rPr lang="en-US" altLang="en-US" i="1">
                <a:solidFill>
                  <a:schemeClr val="tx1"/>
                </a:solidFill>
                <a:latin typeface="Arial" panose="020B0604020202020204" pitchFamily="34" charset="0"/>
                <a:cs typeface="Arial" panose="020B0604020202020204" pitchFamily="34" charset="0"/>
              </a:rPr>
              <a:t>t</a:t>
            </a:r>
            <a:r>
              <a:rPr lang="en-US" altLang="en-US">
                <a:solidFill>
                  <a:schemeClr val="tx1"/>
                </a:solidFill>
                <a:latin typeface="Arial" panose="020B0604020202020204" pitchFamily="34" charset="0"/>
                <a:cs typeface="Arial" panose="020B0604020202020204" pitchFamily="34" charset="0"/>
              </a:rPr>
              <a:t>)       Q(</a:t>
            </a:r>
            <a:r>
              <a:rPr lang="en-US" altLang="en-US" i="1">
                <a:solidFill>
                  <a:schemeClr val="tx1"/>
                </a:solidFill>
                <a:latin typeface="Arial" panose="020B0604020202020204" pitchFamily="34" charset="0"/>
                <a:cs typeface="Arial" panose="020B0604020202020204" pitchFamily="34" charset="0"/>
              </a:rPr>
              <a:t>t</a:t>
            </a:r>
            <a:r>
              <a:rPr lang="en-US" altLang="en-US">
                <a:solidFill>
                  <a:schemeClr val="tx1"/>
                </a:solidFill>
                <a:latin typeface="Arial" panose="020B0604020202020204" pitchFamily="34" charset="0"/>
                <a:cs typeface="Arial" panose="020B0604020202020204" pitchFamily="34" charset="0"/>
              </a:rPr>
              <a:t>)        Q(</a:t>
            </a:r>
            <a:r>
              <a:rPr lang="en-US" altLang="en-US" i="1">
                <a:solidFill>
                  <a:schemeClr val="tx1"/>
                </a:solidFill>
                <a:latin typeface="Arial" panose="020B0604020202020204" pitchFamily="34" charset="0"/>
                <a:cs typeface="Arial" panose="020B0604020202020204" pitchFamily="34" charset="0"/>
              </a:rPr>
              <a:t>t</a:t>
            </a:r>
            <a:r>
              <a:rPr lang="en-US" altLang="en-US">
                <a:solidFill>
                  <a:schemeClr val="tx1"/>
                </a:solidFill>
                <a:latin typeface="Arial" panose="020B0604020202020204" pitchFamily="34" charset="0"/>
                <a:cs typeface="Arial" panose="020B0604020202020204" pitchFamily="34" charset="0"/>
              </a:rPr>
              <a:t> + </a:t>
            </a:r>
            <a:r>
              <a:rPr lang="en-US" altLang="en-US">
                <a:solidFill>
                  <a:schemeClr val="tx1"/>
                </a:solidFill>
                <a:latin typeface="Arial" panose="020B0604020202020204" pitchFamily="34" charset="0"/>
                <a:cs typeface="Arial" panose="020B0604020202020204" pitchFamily="34" charset="0"/>
                <a:sym typeface="Symbol" pitchFamily="18" charset="2"/>
              </a:rPr>
              <a:t></a:t>
            </a:r>
            <a:r>
              <a:rPr lang="en-US" altLang="en-US" i="1">
                <a:solidFill>
                  <a:schemeClr val="tx1"/>
                </a:solidFill>
                <a:latin typeface="Arial" panose="020B0604020202020204" pitchFamily="34" charset="0"/>
                <a:cs typeface="Arial" panose="020B0604020202020204" pitchFamily="34" charset="0"/>
              </a:rPr>
              <a:t>t</a:t>
            </a:r>
            <a:r>
              <a:rPr lang="en-US" altLang="en-US">
                <a:solidFill>
                  <a:schemeClr val="tx1"/>
                </a:solidFill>
                <a:latin typeface="Arial" panose="020B0604020202020204" pitchFamily="34" charset="0"/>
                <a:cs typeface="Arial" panose="020B0604020202020204" pitchFamily="34" charset="0"/>
              </a:rPr>
              <a:t>)</a:t>
            </a:r>
          </a:p>
        </p:txBody>
      </p:sp>
      <p:sp>
        <p:nvSpPr>
          <p:cNvPr id="44" name="Line 16"/>
          <p:cNvSpPr>
            <a:spLocks noChangeShapeType="1"/>
          </p:cNvSpPr>
          <p:nvPr/>
        </p:nvSpPr>
        <p:spPr bwMode="auto">
          <a:xfrm>
            <a:off x="8034460" y="4109184"/>
            <a:ext cx="7938" cy="14970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IE">
              <a:latin typeface="Arial" panose="020B0604020202020204" pitchFamily="34" charset="0"/>
              <a:cs typeface="Arial" panose="020B0604020202020204" pitchFamily="34" charset="0"/>
            </a:endParaRPr>
          </a:p>
        </p:txBody>
      </p:sp>
      <p:sp>
        <p:nvSpPr>
          <p:cNvPr id="45" name="Rectangle 17"/>
          <p:cNvSpPr>
            <a:spLocks noChangeArrowheads="1"/>
          </p:cNvSpPr>
          <p:nvPr/>
        </p:nvSpPr>
        <p:spPr bwMode="auto">
          <a:xfrm>
            <a:off x="6210597" y="4558446"/>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0</a:t>
            </a:r>
          </a:p>
        </p:txBody>
      </p:sp>
      <p:sp>
        <p:nvSpPr>
          <p:cNvPr id="46" name="Rectangle 18"/>
          <p:cNvSpPr>
            <a:spLocks noChangeArrowheads="1"/>
          </p:cNvSpPr>
          <p:nvPr/>
        </p:nvSpPr>
        <p:spPr bwMode="auto">
          <a:xfrm>
            <a:off x="7412334" y="4558446"/>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0</a:t>
            </a:r>
          </a:p>
        </p:txBody>
      </p:sp>
      <p:sp>
        <p:nvSpPr>
          <p:cNvPr id="47" name="Rectangle 19"/>
          <p:cNvSpPr>
            <a:spLocks noChangeArrowheads="1"/>
          </p:cNvSpPr>
          <p:nvPr/>
        </p:nvSpPr>
        <p:spPr bwMode="auto">
          <a:xfrm>
            <a:off x="8615659" y="4558446"/>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0</a:t>
            </a:r>
          </a:p>
        </p:txBody>
      </p:sp>
      <p:sp>
        <p:nvSpPr>
          <p:cNvPr id="48" name="Rectangle 20"/>
          <p:cNvSpPr>
            <a:spLocks noChangeArrowheads="1"/>
          </p:cNvSpPr>
          <p:nvPr/>
        </p:nvSpPr>
        <p:spPr bwMode="auto">
          <a:xfrm>
            <a:off x="6210597" y="4839434"/>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0</a:t>
            </a:r>
          </a:p>
        </p:txBody>
      </p:sp>
      <p:sp>
        <p:nvSpPr>
          <p:cNvPr id="49" name="Rectangle 21"/>
          <p:cNvSpPr>
            <a:spLocks noChangeArrowheads="1"/>
          </p:cNvSpPr>
          <p:nvPr/>
        </p:nvSpPr>
        <p:spPr bwMode="auto">
          <a:xfrm>
            <a:off x="7412334" y="4839434"/>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1</a:t>
            </a:r>
          </a:p>
        </p:txBody>
      </p:sp>
      <p:sp>
        <p:nvSpPr>
          <p:cNvPr id="50" name="Rectangle 22"/>
          <p:cNvSpPr>
            <a:spLocks noChangeArrowheads="1"/>
          </p:cNvSpPr>
          <p:nvPr/>
        </p:nvSpPr>
        <p:spPr bwMode="auto">
          <a:xfrm>
            <a:off x="8615659" y="4839434"/>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1</a:t>
            </a:r>
          </a:p>
        </p:txBody>
      </p:sp>
      <p:sp>
        <p:nvSpPr>
          <p:cNvPr id="51" name="Rectangle 23"/>
          <p:cNvSpPr>
            <a:spLocks noChangeArrowheads="1"/>
          </p:cNvSpPr>
          <p:nvPr/>
        </p:nvSpPr>
        <p:spPr bwMode="auto">
          <a:xfrm>
            <a:off x="6210597" y="5122009"/>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1</a:t>
            </a:r>
          </a:p>
        </p:txBody>
      </p:sp>
      <p:sp>
        <p:nvSpPr>
          <p:cNvPr id="52" name="Rectangle 24"/>
          <p:cNvSpPr>
            <a:spLocks noChangeArrowheads="1"/>
          </p:cNvSpPr>
          <p:nvPr/>
        </p:nvSpPr>
        <p:spPr bwMode="auto">
          <a:xfrm>
            <a:off x="7412334" y="5122009"/>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0</a:t>
            </a:r>
          </a:p>
        </p:txBody>
      </p:sp>
      <p:sp>
        <p:nvSpPr>
          <p:cNvPr id="53" name="Rectangle 25"/>
          <p:cNvSpPr>
            <a:spLocks noChangeArrowheads="1"/>
          </p:cNvSpPr>
          <p:nvPr/>
        </p:nvSpPr>
        <p:spPr bwMode="auto">
          <a:xfrm>
            <a:off x="8615659" y="5122009"/>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1</a:t>
            </a:r>
          </a:p>
        </p:txBody>
      </p:sp>
      <p:sp>
        <p:nvSpPr>
          <p:cNvPr id="54" name="Rectangle 26"/>
          <p:cNvSpPr>
            <a:spLocks noChangeArrowheads="1"/>
          </p:cNvSpPr>
          <p:nvPr/>
        </p:nvSpPr>
        <p:spPr bwMode="auto">
          <a:xfrm>
            <a:off x="6210597" y="5402996"/>
            <a:ext cx="128240"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1</a:t>
            </a:r>
          </a:p>
        </p:txBody>
      </p:sp>
      <p:sp>
        <p:nvSpPr>
          <p:cNvPr id="55" name="Rectangle 27"/>
          <p:cNvSpPr>
            <a:spLocks noChangeArrowheads="1"/>
          </p:cNvSpPr>
          <p:nvPr/>
        </p:nvSpPr>
        <p:spPr bwMode="auto">
          <a:xfrm>
            <a:off x="7412334" y="5402996"/>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1</a:t>
            </a:r>
          </a:p>
        </p:txBody>
      </p:sp>
      <p:sp>
        <p:nvSpPr>
          <p:cNvPr id="56" name="Rectangle 28"/>
          <p:cNvSpPr>
            <a:spLocks noChangeArrowheads="1"/>
          </p:cNvSpPr>
          <p:nvPr/>
        </p:nvSpPr>
        <p:spPr bwMode="auto">
          <a:xfrm>
            <a:off x="8615659" y="5402996"/>
            <a:ext cx="128241" cy="179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gn="r" eaLnBrk="0" hangingPunct="0">
              <a:lnSpc>
                <a:spcPts val="1675"/>
              </a:lnSpc>
              <a:defRPr>
                <a:solidFill>
                  <a:srgbClr val="000000"/>
                </a:solidFill>
                <a:latin typeface="Arial" charset="0"/>
              </a:defRPr>
            </a:lvl1pPr>
            <a:lvl2pPr marL="742950" indent="-285750" algn="r" eaLnBrk="0" hangingPunct="0">
              <a:lnSpc>
                <a:spcPts val="1675"/>
              </a:lnSpc>
              <a:defRPr>
                <a:solidFill>
                  <a:srgbClr val="000000"/>
                </a:solidFill>
                <a:latin typeface="Arial" charset="0"/>
              </a:defRPr>
            </a:lvl2pPr>
            <a:lvl3pPr marL="1143000" indent="-228600" algn="r" eaLnBrk="0" hangingPunct="0">
              <a:lnSpc>
                <a:spcPts val="1675"/>
              </a:lnSpc>
              <a:defRPr>
                <a:solidFill>
                  <a:srgbClr val="000000"/>
                </a:solidFill>
                <a:latin typeface="Arial" charset="0"/>
              </a:defRPr>
            </a:lvl3pPr>
            <a:lvl4pPr marL="1600200" indent="-228600" algn="r" eaLnBrk="0" hangingPunct="0">
              <a:lnSpc>
                <a:spcPts val="1675"/>
              </a:lnSpc>
              <a:defRPr>
                <a:solidFill>
                  <a:srgbClr val="000000"/>
                </a:solidFill>
                <a:latin typeface="Arial" charset="0"/>
              </a:defRPr>
            </a:lvl4pPr>
            <a:lvl5pPr marL="2057400" indent="-228600" algn="r" eaLnBrk="0" hangingPunct="0">
              <a:lnSpc>
                <a:spcPts val="1675"/>
              </a:lnSpc>
              <a:defRPr>
                <a:solidFill>
                  <a:srgbClr val="000000"/>
                </a:solidFill>
                <a:latin typeface="Arial" charset="0"/>
              </a:defRPr>
            </a:lvl5pPr>
            <a:lvl6pPr marL="2514600" indent="-228600" algn="r" eaLnBrk="0" fontAlgn="base" hangingPunct="0">
              <a:lnSpc>
                <a:spcPts val="1675"/>
              </a:lnSpc>
              <a:spcBef>
                <a:spcPct val="0"/>
              </a:spcBef>
              <a:spcAft>
                <a:spcPct val="0"/>
              </a:spcAft>
              <a:defRPr>
                <a:solidFill>
                  <a:srgbClr val="000000"/>
                </a:solidFill>
                <a:latin typeface="Arial" charset="0"/>
              </a:defRPr>
            </a:lvl6pPr>
            <a:lvl7pPr marL="2971800" indent="-228600" algn="r" eaLnBrk="0" fontAlgn="base" hangingPunct="0">
              <a:lnSpc>
                <a:spcPts val="1675"/>
              </a:lnSpc>
              <a:spcBef>
                <a:spcPct val="0"/>
              </a:spcBef>
              <a:spcAft>
                <a:spcPct val="0"/>
              </a:spcAft>
              <a:defRPr>
                <a:solidFill>
                  <a:srgbClr val="000000"/>
                </a:solidFill>
                <a:latin typeface="Arial" charset="0"/>
              </a:defRPr>
            </a:lvl7pPr>
            <a:lvl8pPr marL="3429000" indent="-228600" algn="r" eaLnBrk="0" fontAlgn="base" hangingPunct="0">
              <a:lnSpc>
                <a:spcPts val="1675"/>
              </a:lnSpc>
              <a:spcBef>
                <a:spcPct val="0"/>
              </a:spcBef>
              <a:spcAft>
                <a:spcPct val="0"/>
              </a:spcAft>
              <a:defRPr>
                <a:solidFill>
                  <a:srgbClr val="000000"/>
                </a:solidFill>
                <a:latin typeface="Arial" charset="0"/>
              </a:defRPr>
            </a:lvl8pPr>
            <a:lvl9pPr marL="3886200" indent="-228600" algn="r" eaLnBrk="0" fontAlgn="base" hangingPunct="0">
              <a:lnSpc>
                <a:spcPts val="1675"/>
              </a:lnSpc>
              <a:spcBef>
                <a:spcPct val="0"/>
              </a:spcBef>
              <a:spcAft>
                <a:spcPct val="0"/>
              </a:spcAft>
              <a:defRPr>
                <a:solidFill>
                  <a:srgbClr val="000000"/>
                </a:solidFill>
                <a:latin typeface="Arial" charset="0"/>
              </a:defRPr>
            </a:lvl9pPr>
          </a:lstStyle>
          <a:p>
            <a:pPr algn="ctr">
              <a:lnSpc>
                <a:spcPts val="1400"/>
              </a:lnSpc>
            </a:pPr>
            <a:r>
              <a:rPr lang="en-US" altLang="en-US">
                <a:solidFill>
                  <a:schemeClr val="tx1"/>
                </a:solidFill>
                <a:latin typeface="Arial" panose="020B0604020202020204" pitchFamily="34" charset="0"/>
                <a:cs typeface="Arial" panose="020B0604020202020204" pitchFamily="34" charset="0"/>
              </a:rPr>
              <a:t>0</a:t>
            </a:r>
          </a:p>
        </p:txBody>
      </p:sp>
      <p:sp>
        <p:nvSpPr>
          <p:cNvPr id="57" name="Rectangle 29"/>
          <p:cNvSpPr>
            <a:spLocks noChangeArrowheads="1"/>
          </p:cNvSpPr>
          <p:nvPr/>
        </p:nvSpPr>
        <p:spPr bwMode="auto">
          <a:xfrm>
            <a:off x="2859210" y="4079021"/>
            <a:ext cx="571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lstStyle>
            <a:lvl1pPr algn="r" eaLnBrk="0" hangingPunct="0">
              <a:lnSpc>
                <a:spcPts val="1675"/>
              </a:lnSpc>
              <a:tabLst>
                <a:tab pos="457200" algn="l"/>
                <a:tab pos="914400" algn="l"/>
                <a:tab pos="1371600" algn="l"/>
              </a:tabLst>
              <a:defRPr>
                <a:solidFill>
                  <a:srgbClr val="000000"/>
                </a:solidFill>
                <a:latin typeface="Arial" charset="0"/>
              </a:defRPr>
            </a:lvl1pPr>
            <a:lvl2pPr marL="742950" indent="-285750" algn="r" eaLnBrk="0" hangingPunct="0">
              <a:lnSpc>
                <a:spcPts val="1675"/>
              </a:lnSpc>
              <a:tabLst>
                <a:tab pos="457200" algn="l"/>
                <a:tab pos="914400" algn="l"/>
                <a:tab pos="1371600" algn="l"/>
              </a:tabLst>
              <a:defRPr>
                <a:solidFill>
                  <a:srgbClr val="000000"/>
                </a:solidFill>
                <a:latin typeface="Arial" charset="0"/>
              </a:defRPr>
            </a:lvl2pPr>
            <a:lvl3pPr marL="1143000" indent="-228600" algn="r" eaLnBrk="0" hangingPunct="0">
              <a:lnSpc>
                <a:spcPts val="1675"/>
              </a:lnSpc>
              <a:tabLst>
                <a:tab pos="457200" algn="l"/>
                <a:tab pos="914400" algn="l"/>
                <a:tab pos="1371600" algn="l"/>
              </a:tabLst>
              <a:defRPr>
                <a:solidFill>
                  <a:srgbClr val="000000"/>
                </a:solidFill>
                <a:latin typeface="Arial" charset="0"/>
              </a:defRPr>
            </a:lvl3pPr>
            <a:lvl4pPr marL="1600200" indent="-228600" algn="r" eaLnBrk="0" hangingPunct="0">
              <a:lnSpc>
                <a:spcPts val="1675"/>
              </a:lnSpc>
              <a:tabLst>
                <a:tab pos="457200" algn="l"/>
                <a:tab pos="914400" algn="l"/>
                <a:tab pos="1371600" algn="l"/>
              </a:tabLst>
              <a:defRPr>
                <a:solidFill>
                  <a:srgbClr val="000000"/>
                </a:solidFill>
                <a:latin typeface="Arial" charset="0"/>
              </a:defRPr>
            </a:lvl4pPr>
            <a:lvl5pPr marL="2057400" indent="-228600" algn="r" eaLnBrk="0" hangingPunct="0">
              <a:lnSpc>
                <a:spcPts val="1675"/>
              </a:lnSpc>
              <a:tabLst>
                <a:tab pos="457200" algn="l"/>
                <a:tab pos="914400" algn="l"/>
                <a:tab pos="1371600" algn="l"/>
              </a:tabLst>
              <a:defRPr>
                <a:solidFill>
                  <a:srgbClr val="000000"/>
                </a:solidFill>
                <a:latin typeface="Arial" charset="0"/>
              </a:defRPr>
            </a:lvl5pPr>
            <a:lvl6pPr marL="25146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6pPr>
            <a:lvl7pPr marL="29718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7pPr>
            <a:lvl8pPr marL="34290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8pPr>
            <a:lvl9pPr marL="3886200" indent="-228600" algn="r" eaLnBrk="0" fontAlgn="base" hangingPunct="0">
              <a:lnSpc>
                <a:spcPts val="1675"/>
              </a:lnSpc>
              <a:spcBef>
                <a:spcPct val="0"/>
              </a:spcBef>
              <a:spcAft>
                <a:spcPct val="0"/>
              </a:spcAft>
              <a:tabLst>
                <a:tab pos="457200" algn="l"/>
                <a:tab pos="914400" algn="l"/>
                <a:tab pos="1371600" algn="l"/>
              </a:tabLst>
              <a:defRPr>
                <a:solidFill>
                  <a:srgbClr val="000000"/>
                </a:solidFill>
                <a:latin typeface="Arial" charset="0"/>
              </a:defRPr>
            </a:lvl9pPr>
          </a:lstStyle>
          <a:p>
            <a:pPr algn="l">
              <a:lnSpc>
                <a:spcPct val="100000"/>
              </a:lnSpc>
            </a:pPr>
            <a:r>
              <a:rPr lang="en-US" altLang="en-US" dirty="0">
                <a:solidFill>
                  <a:schemeClr val="tx1"/>
                </a:solidFill>
                <a:latin typeface="Arial" panose="020B0604020202020204" pitchFamily="34" charset="0"/>
                <a:cs typeface="Arial" panose="020B0604020202020204" pitchFamily="34" charset="0"/>
              </a:rPr>
              <a:t>Input</a:t>
            </a:r>
          </a:p>
        </p:txBody>
      </p:sp>
      <p:sp>
        <p:nvSpPr>
          <p:cNvPr id="58" name="Line 30"/>
          <p:cNvSpPr>
            <a:spLocks noChangeShapeType="1"/>
          </p:cNvSpPr>
          <p:nvPr/>
        </p:nvSpPr>
        <p:spPr bwMode="auto">
          <a:xfrm>
            <a:off x="5923085" y="4393346"/>
            <a:ext cx="33623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19050" tIns="26988" rIns="19050" bIns="26988" anchor="ctr"/>
          <a:lstStyle/>
          <a:p>
            <a:endParaRPr lang="en-I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465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 Types (2)</a:t>
            </a:r>
          </a:p>
        </p:txBody>
      </p:sp>
      <p:sp>
        <p:nvSpPr>
          <p:cNvPr id="3" name="Content Placeholder 2"/>
          <p:cNvSpPr>
            <a:spLocks noGrp="1"/>
          </p:cNvSpPr>
          <p:nvPr>
            <p:ph idx="1"/>
          </p:nvPr>
        </p:nvSpPr>
        <p:spPr/>
        <p:txBody>
          <a:bodyPr/>
          <a:lstStyle/>
          <a:p>
            <a:r>
              <a:rPr lang="en-US" sz="2600" dirty="0"/>
              <a:t>On their own, logic gates use combinational logic because the inputs are defined ‘at input’.</a:t>
            </a:r>
          </a:p>
          <a:p>
            <a:pPr marL="0" indent="0">
              <a:buNone/>
            </a:pPr>
            <a:endParaRPr lang="en-US" sz="1300" dirty="0"/>
          </a:p>
          <a:p>
            <a:r>
              <a:rPr lang="en-US" sz="2600" dirty="0"/>
              <a:t>However, in the world of computer electronics the logic circuit outputs depend, not only on the </a:t>
            </a:r>
            <a:r>
              <a:rPr lang="en-US" sz="2600" dirty="0">
                <a:solidFill>
                  <a:srgbClr val="0000FF"/>
                </a:solidFill>
              </a:rPr>
              <a:t>current</a:t>
            </a:r>
            <a:r>
              <a:rPr lang="en-US" sz="2600" dirty="0"/>
              <a:t> inputs, but on </a:t>
            </a:r>
            <a:r>
              <a:rPr lang="en-US" sz="2600" dirty="0">
                <a:solidFill>
                  <a:srgbClr val="0000FF"/>
                </a:solidFill>
              </a:rPr>
              <a:t>previous values </a:t>
            </a:r>
            <a:r>
              <a:rPr lang="en-US" sz="2600" dirty="0"/>
              <a:t>of the inputs and output. </a:t>
            </a:r>
          </a:p>
          <a:p>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5</a:t>
            </a:fld>
            <a:endParaRPr lang="en-IE" dirty="0"/>
          </a:p>
        </p:txBody>
      </p:sp>
    </p:spTree>
    <p:extLst>
      <p:ext uri="{BB962C8B-B14F-4D97-AF65-F5344CB8AC3E}">
        <p14:creationId xmlns:p14="http://schemas.microsoft.com/office/powerpoint/2010/main" val="3706224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(Back to) Shift Register</a:t>
            </a:r>
          </a:p>
        </p:txBody>
      </p:sp>
      <p:sp>
        <p:nvSpPr>
          <p:cNvPr id="3" name="Content Placeholder 2"/>
          <p:cNvSpPr>
            <a:spLocks noGrp="1"/>
          </p:cNvSpPr>
          <p:nvPr>
            <p:ph idx="1"/>
          </p:nvPr>
        </p:nvSpPr>
        <p:spPr>
          <a:xfrm>
            <a:off x="696000" y="5312263"/>
            <a:ext cx="10800000" cy="864700"/>
          </a:xfrm>
        </p:spPr>
        <p:txBody>
          <a:bodyPr>
            <a:noAutofit/>
          </a:bodyPr>
          <a:lstStyle/>
          <a:p>
            <a:pPr marL="0" indent="0">
              <a:lnSpc>
                <a:spcPct val="120000"/>
              </a:lnSpc>
              <a:spcBef>
                <a:spcPts val="0"/>
              </a:spcBef>
              <a:buNone/>
            </a:pPr>
            <a:r>
              <a:rPr lang="en-US" sz="1600" dirty="0"/>
              <a:t>A shift register consists of a chain of </a:t>
            </a:r>
            <a:r>
              <a:rPr lang="en-US" sz="1600" dirty="0" err="1"/>
              <a:t>bistables</a:t>
            </a:r>
            <a:r>
              <a:rPr lang="en-US" sz="1600" dirty="0"/>
              <a:t> connected together so that data can be transferred (shifted) along the chain from one end to the other. The diagram shows a 4-bit shift register made from D-type </a:t>
            </a:r>
            <a:r>
              <a:rPr lang="en-US" sz="1600" dirty="0" err="1"/>
              <a:t>bistables</a:t>
            </a:r>
            <a:r>
              <a:rPr lang="en-US" sz="1600" dirty="0"/>
              <a:t> (Flip-flops).</a:t>
            </a:r>
          </a:p>
        </p:txBody>
      </p:sp>
      <p:sp>
        <p:nvSpPr>
          <p:cNvPr id="4" name="Slide Number Placeholder 3"/>
          <p:cNvSpPr>
            <a:spLocks noGrp="1"/>
          </p:cNvSpPr>
          <p:nvPr>
            <p:ph type="sldNum" sz="quarter" idx="12"/>
          </p:nvPr>
        </p:nvSpPr>
        <p:spPr/>
        <p:txBody>
          <a:bodyPr/>
          <a:lstStyle/>
          <a:p>
            <a:fld id="{1101D7E7-C74A-4A5D-A756-C8CA1900BA37}" type="slidenum">
              <a:rPr lang="en-IE" smtClean="0"/>
              <a:t>50</a:t>
            </a:fld>
            <a:endParaRPr lang="en-IE" dirty="0"/>
          </a:p>
        </p:txBody>
      </p:sp>
      <p:sp>
        <p:nvSpPr>
          <p:cNvPr id="7" name="Rectangle 6"/>
          <p:cNvSpPr>
            <a:spLocks noChangeArrowheads="1"/>
          </p:cNvSpPr>
          <p:nvPr/>
        </p:nvSpPr>
        <p:spPr bwMode="auto">
          <a:xfrm>
            <a:off x="2421182" y="1495913"/>
            <a:ext cx="7416800" cy="3816350"/>
          </a:xfrm>
          <a:prstGeom prst="rect">
            <a:avLst/>
          </a:prstGeom>
          <a:solidFill>
            <a:srgbClr val="FFFFFF"/>
          </a:solidFill>
          <a:ln w="9525">
            <a:solidFill>
              <a:srgbClr val="FFFFFF"/>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pic>
        <p:nvPicPr>
          <p:cNvPr id="8" name="Picture 5" descr="circuit for a 4-bit shift regis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9957" y="1783251"/>
            <a:ext cx="6838950"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87047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Shift Register (2)</a:t>
            </a:r>
          </a:p>
        </p:txBody>
      </p:sp>
      <p:sp>
        <p:nvSpPr>
          <p:cNvPr id="3" name="Content Placeholder 2"/>
          <p:cNvSpPr>
            <a:spLocks noGrp="1"/>
          </p:cNvSpPr>
          <p:nvPr>
            <p:ph idx="1"/>
          </p:nvPr>
        </p:nvSpPr>
        <p:spPr/>
        <p:txBody>
          <a:bodyPr>
            <a:noAutofit/>
          </a:bodyPr>
          <a:lstStyle/>
          <a:p>
            <a:pPr>
              <a:lnSpc>
                <a:spcPct val="100000"/>
              </a:lnSpc>
            </a:pPr>
            <a:r>
              <a:rPr lang="en-US" dirty="0"/>
              <a:t>First Clock input: on the first rising edge (Low  to High transition) the logic state at the Serial input is transferred to A, the output of the first D-type flip-flop. Before this change the logic state at the D-input of the second D-type was Low (Logic 0). This 0 is transferred to B - no change in logic state.</a:t>
            </a:r>
          </a:p>
          <a:p>
            <a:pPr marL="0" indent="0">
              <a:lnSpc>
                <a:spcPct val="100000"/>
              </a:lnSpc>
              <a:buNone/>
            </a:pPr>
            <a:endParaRPr lang="en-US" sz="1300" dirty="0"/>
          </a:p>
          <a:p>
            <a:pPr>
              <a:lnSpc>
                <a:spcPct val="100000"/>
              </a:lnSpc>
            </a:pPr>
            <a:r>
              <a:rPr lang="en-US" dirty="0"/>
              <a:t>When the next Clock pulse arrives, the Serial input and the D-input of the second D-type are both at Logic 1. Output A remains at 1 and output B becomes 1. Each new pulse transfers the Logic 1 signal to the next stage (the next flip-flop) of the shift register. The bits in each flip-flop get ‘shifted over by one’.</a:t>
            </a:r>
          </a:p>
        </p:txBody>
      </p:sp>
      <p:sp>
        <p:nvSpPr>
          <p:cNvPr id="4" name="Slide Number Placeholder 3"/>
          <p:cNvSpPr>
            <a:spLocks noGrp="1"/>
          </p:cNvSpPr>
          <p:nvPr>
            <p:ph type="sldNum" sz="quarter" idx="12"/>
          </p:nvPr>
        </p:nvSpPr>
        <p:spPr/>
        <p:txBody>
          <a:bodyPr/>
          <a:lstStyle/>
          <a:p>
            <a:fld id="{1101D7E7-C74A-4A5D-A756-C8CA1900BA37}" type="slidenum">
              <a:rPr lang="en-IE" smtClean="0"/>
              <a:t>51</a:t>
            </a:fld>
            <a:endParaRPr lang="en-IE" dirty="0"/>
          </a:p>
        </p:txBody>
      </p:sp>
    </p:spTree>
    <p:extLst>
      <p:ext uri="{BB962C8B-B14F-4D97-AF65-F5344CB8AC3E}">
        <p14:creationId xmlns:p14="http://schemas.microsoft.com/office/powerpoint/2010/main" val="3464443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2421182" y="1495913"/>
            <a:ext cx="7416800" cy="3816350"/>
          </a:xfrm>
          <a:prstGeom prst="rect">
            <a:avLst/>
          </a:prstGeom>
          <a:solidFill>
            <a:srgbClr val="FFFFFF"/>
          </a:solidFill>
          <a:ln w="9525">
            <a:solidFill>
              <a:srgbClr val="FFFFFF"/>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pic>
        <p:nvPicPr>
          <p:cNvPr id="12" name="Picture 7" descr="ring counter (Johnson cou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182" y="1927713"/>
            <a:ext cx="7416800" cy="291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IE" dirty="0"/>
              <a:t>Counter (Ring Counter)</a:t>
            </a:r>
          </a:p>
        </p:txBody>
      </p:sp>
      <p:sp>
        <p:nvSpPr>
          <p:cNvPr id="3" name="Content Placeholder 2"/>
          <p:cNvSpPr>
            <a:spLocks noGrp="1"/>
          </p:cNvSpPr>
          <p:nvPr>
            <p:ph idx="1"/>
          </p:nvPr>
        </p:nvSpPr>
        <p:spPr>
          <a:xfrm>
            <a:off x="696000" y="5312263"/>
            <a:ext cx="10800000" cy="864700"/>
          </a:xfrm>
        </p:spPr>
        <p:txBody>
          <a:bodyPr>
            <a:noAutofit/>
          </a:bodyPr>
          <a:lstStyle/>
          <a:p>
            <a:pPr marL="0" indent="0">
              <a:lnSpc>
                <a:spcPct val="120000"/>
              </a:lnSpc>
              <a:spcBef>
                <a:spcPts val="0"/>
              </a:spcBef>
              <a:buNone/>
            </a:pPr>
            <a:r>
              <a:rPr lang="en-US" sz="1600" dirty="0"/>
              <a:t>Looking a lot like a shift register – and acting in a few similar ways, the 4-bit ring counter is also made up of four D-type flip-flops with a specific input-output arrangement – notably that the last Complement output is carried back to be the </a:t>
            </a:r>
            <a:r>
              <a:rPr lang="en-US" sz="1600" b="1" dirty="0"/>
              <a:t>first serial input</a:t>
            </a:r>
            <a:r>
              <a:rPr lang="en-US" sz="1600"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52</a:t>
            </a:fld>
            <a:endParaRPr lang="en-IE" dirty="0"/>
          </a:p>
        </p:txBody>
      </p:sp>
    </p:spTree>
    <p:extLst>
      <p:ext uri="{BB962C8B-B14F-4D97-AF65-F5344CB8AC3E}">
        <p14:creationId xmlns:p14="http://schemas.microsoft.com/office/powerpoint/2010/main" val="15892365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Counter?</a:t>
            </a:r>
          </a:p>
        </p:txBody>
      </p:sp>
      <p:sp>
        <p:nvSpPr>
          <p:cNvPr id="3" name="Content Placeholder 2"/>
          <p:cNvSpPr>
            <a:spLocks noGrp="1"/>
          </p:cNvSpPr>
          <p:nvPr>
            <p:ph idx="1"/>
          </p:nvPr>
        </p:nvSpPr>
        <p:spPr/>
        <p:txBody>
          <a:bodyPr/>
          <a:lstStyle/>
          <a:p>
            <a:pPr marL="0" indent="0">
              <a:buNone/>
            </a:pPr>
            <a:r>
              <a:rPr lang="en-GB" dirty="0"/>
              <a:t>What are counters counting? They count events on a digital device. So they are often associated with keeping track of the events required for an instruction to be fetched and executed, for example, which may have a number of events – an instruction is not always executed ‘in one go’.</a:t>
            </a:r>
          </a:p>
        </p:txBody>
      </p:sp>
      <p:sp>
        <p:nvSpPr>
          <p:cNvPr id="4" name="Slide Number Placeholder 3"/>
          <p:cNvSpPr>
            <a:spLocks noGrp="1"/>
          </p:cNvSpPr>
          <p:nvPr>
            <p:ph type="sldNum" sz="quarter" idx="12"/>
          </p:nvPr>
        </p:nvSpPr>
        <p:spPr/>
        <p:txBody>
          <a:bodyPr/>
          <a:lstStyle/>
          <a:p>
            <a:fld id="{1101D7E7-C74A-4A5D-A756-C8CA1900BA37}" type="slidenum">
              <a:rPr lang="en-IE" smtClean="0"/>
              <a:t>53</a:t>
            </a:fld>
            <a:endParaRPr lang="en-IE" dirty="0"/>
          </a:p>
        </p:txBody>
      </p:sp>
    </p:spTree>
    <p:extLst>
      <p:ext uri="{BB962C8B-B14F-4D97-AF65-F5344CB8AC3E}">
        <p14:creationId xmlns:p14="http://schemas.microsoft.com/office/powerpoint/2010/main" val="4283483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Another Type of Counter</a:t>
            </a:r>
          </a:p>
        </p:txBody>
      </p:sp>
      <p:sp>
        <p:nvSpPr>
          <p:cNvPr id="3" name="Content Placeholder 2"/>
          <p:cNvSpPr>
            <a:spLocks noGrp="1"/>
          </p:cNvSpPr>
          <p:nvPr>
            <p:ph idx="1"/>
          </p:nvPr>
        </p:nvSpPr>
        <p:spPr/>
        <p:txBody>
          <a:bodyPr>
            <a:normAutofit fontScale="85000" lnSpcReduction="10000"/>
          </a:bodyPr>
          <a:lstStyle/>
          <a:p>
            <a:pPr marL="0" indent="0">
              <a:buNone/>
            </a:pPr>
            <a:r>
              <a:rPr lang="en-US" sz="2800" dirty="0"/>
              <a:t>Another type of counter is the binary counter.</a:t>
            </a:r>
          </a:p>
          <a:p>
            <a:r>
              <a:rPr lang="en-US" dirty="0"/>
              <a:t>These use J-K flip-flops, taking the output of one cell to the Clock input of the next. </a:t>
            </a:r>
          </a:p>
          <a:p>
            <a:r>
              <a:rPr lang="en-US" dirty="0"/>
              <a:t>The J and K inputs of each flip-flop are set to 1 to produce a shift at each cycle of the Clock input. For each two shifts of the first flip-flop a shift is produced in the second flip-flop and so on down to the fourth flip-flop. This produces a binary number equal to the number of cycles of the input Clock signal. </a:t>
            </a:r>
          </a:p>
          <a:p>
            <a:pPr marL="0" indent="0">
              <a:buNone/>
            </a:pPr>
            <a:endParaRPr lang="en-US" sz="800" dirty="0"/>
          </a:p>
          <a:p>
            <a:r>
              <a:rPr lang="en-US" dirty="0"/>
              <a:t>Also known as a "ripple through" counter.</a:t>
            </a:r>
          </a:p>
        </p:txBody>
      </p:sp>
      <p:sp>
        <p:nvSpPr>
          <p:cNvPr id="4" name="Slide Number Placeholder 3"/>
          <p:cNvSpPr>
            <a:spLocks noGrp="1"/>
          </p:cNvSpPr>
          <p:nvPr>
            <p:ph type="sldNum" sz="quarter" idx="12"/>
          </p:nvPr>
        </p:nvSpPr>
        <p:spPr/>
        <p:txBody>
          <a:bodyPr/>
          <a:lstStyle/>
          <a:p>
            <a:fld id="{1101D7E7-C74A-4A5D-A756-C8CA1900BA37}" type="slidenum">
              <a:rPr lang="en-IE" smtClean="0"/>
              <a:t>54</a:t>
            </a:fld>
            <a:endParaRPr lang="en-IE" dirty="0"/>
          </a:p>
        </p:txBody>
      </p:sp>
    </p:spTree>
    <p:extLst>
      <p:ext uri="{BB962C8B-B14F-4D97-AF65-F5344CB8AC3E}">
        <p14:creationId xmlns:p14="http://schemas.microsoft.com/office/powerpoint/2010/main" val="2304479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Binary Counter</a:t>
            </a:r>
          </a:p>
        </p:txBody>
      </p:sp>
      <p:sp>
        <p:nvSpPr>
          <p:cNvPr id="3" name="Content Placeholder 2"/>
          <p:cNvSpPr>
            <a:spLocks noGrp="1"/>
          </p:cNvSpPr>
          <p:nvPr>
            <p:ph idx="1"/>
          </p:nvPr>
        </p:nvSpPr>
        <p:spPr>
          <a:xfrm>
            <a:off x="696000" y="5389685"/>
            <a:ext cx="10800000" cy="787277"/>
          </a:xfrm>
        </p:spPr>
        <p:txBody>
          <a:bodyPr>
            <a:noAutofit/>
          </a:bodyPr>
          <a:lstStyle/>
          <a:p>
            <a:pPr marL="0" indent="0">
              <a:lnSpc>
                <a:spcPct val="100000"/>
              </a:lnSpc>
              <a:spcBef>
                <a:spcPts val="0"/>
              </a:spcBef>
              <a:buNone/>
            </a:pPr>
            <a:r>
              <a:rPr lang="en-US" sz="1600" dirty="0"/>
              <a:t>The effect of this counter is that, if A – D set to 0, then a 1 comes in on the left with a clock signal, it will move to D. Next clock signal there will be a 1 on C, a 0 on D. Next clock signal, a 1 on D and a 1 on C. After 15 inputs A, B, C and D will be 1111. It is a binary count!</a:t>
            </a:r>
          </a:p>
        </p:txBody>
      </p:sp>
      <p:sp>
        <p:nvSpPr>
          <p:cNvPr id="4" name="Slide Number Placeholder 3"/>
          <p:cNvSpPr>
            <a:spLocks noGrp="1"/>
          </p:cNvSpPr>
          <p:nvPr>
            <p:ph type="sldNum" sz="quarter" idx="12"/>
          </p:nvPr>
        </p:nvSpPr>
        <p:spPr/>
        <p:txBody>
          <a:bodyPr/>
          <a:lstStyle/>
          <a:p>
            <a:fld id="{1101D7E7-C74A-4A5D-A756-C8CA1900BA37}" type="slidenum">
              <a:rPr lang="en-IE" smtClean="0"/>
              <a:t>55</a:t>
            </a:fld>
            <a:endParaRPr lang="en-IE" dirty="0"/>
          </a:p>
        </p:txBody>
      </p:sp>
      <p:sp>
        <p:nvSpPr>
          <p:cNvPr id="5" name="Rectangle 4"/>
          <p:cNvSpPr>
            <a:spLocks noChangeArrowheads="1"/>
          </p:cNvSpPr>
          <p:nvPr/>
        </p:nvSpPr>
        <p:spPr bwMode="auto">
          <a:xfrm>
            <a:off x="2421182" y="1495913"/>
            <a:ext cx="7416800" cy="3816350"/>
          </a:xfrm>
          <a:prstGeom prst="rect">
            <a:avLst/>
          </a:prstGeom>
          <a:solidFill>
            <a:srgbClr val="FFFFFF"/>
          </a:solidFill>
          <a:ln w="9525">
            <a:solidFill>
              <a:srgbClr val="FFFFFF"/>
            </a:solidFill>
            <a:miter lim="800000"/>
            <a:headEnd/>
            <a:tailEnd/>
          </a:ln>
        </p:spPr>
        <p:txBody>
          <a:bodyPr wrap="none" anchor="ctr"/>
          <a:lstStyle>
            <a:lvl1pPr>
              <a:spcBef>
                <a:spcPct val="20000"/>
              </a:spcBef>
              <a:buClr>
                <a:schemeClr val="hlink"/>
              </a:buClr>
              <a:buFont typeface="Wingdings" pitchFamily="2" charset="2"/>
              <a:buBlip>
                <a:blip r:embed="rId2"/>
              </a:buBlip>
              <a:defRPr sz="3200">
                <a:solidFill>
                  <a:schemeClr val="tx1"/>
                </a:solidFill>
                <a:latin typeface="Arial" charset="0"/>
              </a:defRPr>
            </a:lvl1pPr>
            <a:lvl2pPr marL="742950" indent="-285750">
              <a:spcBef>
                <a:spcPct val="20000"/>
              </a:spcBef>
              <a:buClr>
                <a:schemeClr val="folHlink"/>
              </a:buClr>
              <a:buSzPct val="50000"/>
              <a:buFont typeface="Wingdings" pitchFamily="2" charset="2"/>
              <a:buChar char="n"/>
              <a:defRPr sz="2800">
                <a:solidFill>
                  <a:schemeClr val="tx1"/>
                </a:solidFill>
                <a:latin typeface="Arial" charset="0"/>
              </a:defRPr>
            </a:lvl2pPr>
            <a:lvl3pPr marL="1143000" indent="-228600">
              <a:spcBef>
                <a:spcPct val="20000"/>
              </a:spcBef>
              <a:buClr>
                <a:schemeClr val="hlink"/>
              </a:buClr>
              <a:buFont typeface="Wingdings" pitchFamily="2" charset="2"/>
              <a:buBlip>
                <a:blip r:embed="rId2"/>
              </a:buBlip>
              <a:defRPr sz="2400">
                <a:solidFill>
                  <a:schemeClr val="tx1"/>
                </a:solidFill>
                <a:latin typeface="Arial" charset="0"/>
              </a:defRPr>
            </a:lvl3pPr>
            <a:lvl4pPr marL="1600200" indent="-228600">
              <a:spcBef>
                <a:spcPct val="20000"/>
              </a:spcBef>
              <a:buClr>
                <a:schemeClr val="folHlink"/>
              </a:buClr>
              <a:buSzPct val="50000"/>
              <a:buFont typeface="Wingdings" pitchFamily="2" charset="2"/>
              <a:buChar char="n"/>
              <a:defRPr sz="2000">
                <a:solidFill>
                  <a:schemeClr val="tx1"/>
                </a:solidFill>
                <a:latin typeface="Arial" charset="0"/>
              </a:defRPr>
            </a:lvl4pPr>
            <a:lvl5pPr marL="2057400" indent="-228600">
              <a:spcBef>
                <a:spcPct val="20000"/>
              </a:spcBef>
              <a:buClr>
                <a:schemeClr val="hlink"/>
              </a:buClr>
              <a:buFont typeface="Wingdings" pitchFamily="2" charset="2"/>
              <a:buBlip>
                <a:blip r:embed="rId2"/>
              </a:buBlip>
              <a:defRPr sz="2000">
                <a:solidFill>
                  <a:schemeClr val="tx1"/>
                </a:solidFill>
                <a:latin typeface="Arial" charset="0"/>
              </a:defRPr>
            </a:lvl5pPr>
            <a:lvl6pPr marL="25146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6pPr>
            <a:lvl7pPr marL="29718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7pPr>
            <a:lvl8pPr marL="34290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8pPr>
            <a:lvl9pPr marL="3886200" indent="-228600" eaLnBrk="0" fontAlgn="base" hangingPunct="0">
              <a:spcBef>
                <a:spcPct val="20000"/>
              </a:spcBef>
              <a:spcAft>
                <a:spcPct val="0"/>
              </a:spcAft>
              <a:buClr>
                <a:schemeClr val="hlink"/>
              </a:buClr>
              <a:buFont typeface="Wingdings" pitchFamily="2" charset="2"/>
              <a:buBlip>
                <a:blip r:embed="rId2"/>
              </a:buBlip>
              <a:defRPr sz="2000">
                <a:solidFill>
                  <a:schemeClr val="tx1"/>
                </a:solidFill>
                <a:latin typeface="Arial"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IE" altLang="en-US" sz="1800" b="0" i="0" u="none" strike="noStrike" kern="0" cap="none" spc="0" normalizeH="0" baseline="0" noProof="0">
              <a:ln>
                <a:noFill/>
              </a:ln>
              <a:solidFill>
                <a:srgbClr val="FFFFFF"/>
              </a:solidFill>
              <a:effectLst/>
              <a:uLnTx/>
              <a:uFillTx/>
              <a:latin typeface="Arial" charset="0"/>
            </a:endParaRPr>
          </a:p>
        </p:txBody>
      </p:sp>
      <p:pic>
        <p:nvPicPr>
          <p:cNvPr id="6" name="Picture 6" descr="4-bit synchronous binary coun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043" y="2121388"/>
            <a:ext cx="7056437"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5525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Latch and Flip-Flop Diagram Example</a:t>
            </a:r>
            <a:endParaRPr lang="en-IE" dirty="0"/>
          </a:p>
        </p:txBody>
      </p:sp>
      <p:sp>
        <p:nvSpPr>
          <p:cNvPr id="3" name="Content Placeholder 2"/>
          <p:cNvSpPr>
            <a:spLocks noGrp="1"/>
          </p:cNvSpPr>
          <p:nvPr>
            <p:ph idx="1"/>
          </p:nvPr>
        </p:nvSpPr>
        <p:spPr>
          <a:xfrm>
            <a:off x="696000" y="1825625"/>
            <a:ext cx="10800000" cy="609844"/>
          </a:xfrm>
        </p:spPr>
        <p:txBody>
          <a:bodyPr>
            <a:normAutofit/>
          </a:bodyPr>
          <a:lstStyle/>
          <a:p>
            <a:pPr marL="0" indent="0">
              <a:buNone/>
            </a:pPr>
            <a:r>
              <a:rPr lang="en-US" sz="1600" dirty="0"/>
              <a:t>The circuit in this box could be a flip flop or a latch as it seems to have clock input, but not directly…</a:t>
            </a:r>
          </a:p>
        </p:txBody>
      </p:sp>
      <p:sp>
        <p:nvSpPr>
          <p:cNvPr id="4" name="Slide Number Placeholder 3"/>
          <p:cNvSpPr>
            <a:spLocks noGrp="1"/>
          </p:cNvSpPr>
          <p:nvPr>
            <p:ph type="sldNum" sz="quarter" idx="12"/>
          </p:nvPr>
        </p:nvSpPr>
        <p:spPr/>
        <p:txBody>
          <a:bodyPr/>
          <a:lstStyle/>
          <a:p>
            <a:fld id="{1101D7E7-C74A-4A5D-A756-C8CA1900BA37}" type="slidenum">
              <a:rPr lang="en-IE" smtClean="0"/>
              <a:t>56</a:t>
            </a:fld>
            <a:endParaRPr lang="en-IE"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602" y="2365128"/>
            <a:ext cx="6818647" cy="3692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257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Conclusion</a:t>
            </a:r>
          </a:p>
        </p:txBody>
      </p:sp>
      <p:sp>
        <p:nvSpPr>
          <p:cNvPr id="3" name="Content Placeholder 2"/>
          <p:cNvSpPr>
            <a:spLocks noGrp="1"/>
          </p:cNvSpPr>
          <p:nvPr>
            <p:ph idx="1"/>
          </p:nvPr>
        </p:nvSpPr>
        <p:spPr/>
        <p:txBody>
          <a:bodyPr>
            <a:normAutofit lnSpcReduction="10000"/>
          </a:bodyPr>
          <a:lstStyle/>
          <a:p>
            <a:r>
              <a:rPr lang="en-US" dirty="0"/>
              <a:t>Gates and inverters, the circuitry around them, flip-flops and latches are all very important to processors and internal memory. Why? Because that is what they are made up of.</a:t>
            </a:r>
          </a:p>
          <a:p>
            <a:r>
              <a:rPr lang="en-US" dirty="0"/>
              <a:t>Groups of flip-flops and gates </a:t>
            </a:r>
            <a:r>
              <a:rPr lang="en-US" dirty="0">
                <a:solidFill>
                  <a:srgbClr val="0000FF"/>
                </a:solidFill>
              </a:rPr>
              <a:t>can be arranged to cause logical operations or mathematical operations</a:t>
            </a:r>
            <a:r>
              <a:rPr lang="en-US" dirty="0"/>
              <a:t> (for program instructions). Other flip-flops and latches can be grouped to store 1s and 0s (for data storage). </a:t>
            </a:r>
          </a:p>
          <a:p>
            <a:r>
              <a:rPr lang="en-US" dirty="0"/>
              <a:t>That is the magic of the modern computer!</a:t>
            </a:r>
          </a:p>
        </p:txBody>
      </p:sp>
      <p:sp>
        <p:nvSpPr>
          <p:cNvPr id="4" name="Slide Number Placeholder 3"/>
          <p:cNvSpPr>
            <a:spLocks noGrp="1"/>
          </p:cNvSpPr>
          <p:nvPr>
            <p:ph type="sldNum" sz="quarter" idx="12"/>
          </p:nvPr>
        </p:nvSpPr>
        <p:spPr/>
        <p:txBody>
          <a:bodyPr/>
          <a:lstStyle/>
          <a:p>
            <a:fld id="{1101D7E7-C74A-4A5D-A756-C8CA1900BA37}" type="slidenum">
              <a:rPr lang="en-IE" smtClean="0"/>
              <a:t>57</a:t>
            </a:fld>
            <a:endParaRPr lang="en-IE" dirty="0"/>
          </a:p>
        </p:txBody>
      </p:sp>
    </p:spTree>
    <p:extLst>
      <p:ext uri="{BB962C8B-B14F-4D97-AF65-F5344CB8AC3E}">
        <p14:creationId xmlns:p14="http://schemas.microsoft.com/office/powerpoint/2010/main" val="37574858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End of Sequential Logic</a:t>
            </a:r>
          </a:p>
        </p:txBody>
      </p:sp>
      <p:sp>
        <p:nvSpPr>
          <p:cNvPr id="3" name="Content Placeholder 2"/>
          <p:cNvSpPr>
            <a:spLocks noGrp="1"/>
          </p:cNvSpPr>
          <p:nvPr>
            <p:ph idx="1"/>
          </p:nvPr>
        </p:nvSpPr>
        <p:spPr>
          <a:xfrm>
            <a:off x="696000" y="1825624"/>
            <a:ext cx="10800000" cy="4530725"/>
          </a:xfrm>
        </p:spPr>
        <p:txBody>
          <a:bodyPr>
            <a:normAutofit fontScale="77500" lnSpcReduction="20000"/>
          </a:bodyPr>
          <a:lstStyle/>
          <a:p>
            <a:r>
              <a:rPr lang="en-US" sz="3100" dirty="0"/>
              <a:t>That describes several examples of sequential logic.</a:t>
            </a:r>
          </a:p>
          <a:p>
            <a:r>
              <a:rPr lang="en-US" sz="3100" dirty="0"/>
              <a:t>We went deep into some of the most fundamental features of integrated circuitry, and have seen many versions of flip-flops, latches and counters.</a:t>
            </a:r>
          </a:p>
          <a:p>
            <a:r>
              <a:rPr lang="en-US" sz="3100" dirty="0"/>
              <a:t>The working principles of logic gate combinations have shown how electronic signals can be managed to represent computational instructions and data.</a:t>
            </a:r>
          </a:p>
          <a:p>
            <a:pPr marL="0" indent="0">
              <a:buNone/>
            </a:pPr>
            <a:endParaRPr lang="en-US" sz="1000" dirty="0"/>
          </a:p>
          <a:p>
            <a:pPr marL="0" indent="0">
              <a:buNone/>
            </a:pPr>
            <a:r>
              <a:rPr lang="en-US" sz="2800" dirty="0"/>
              <a:t>Are there…    ANY QUESTIONS?</a:t>
            </a:r>
            <a:endParaRPr lang="en-IE" sz="2800" dirty="0"/>
          </a:p>
        </p:txBody>
      </p:sp>
      <p:sp>
        <p:nvSpPr>
          <p:cNvPr id="4" name="Slide Number Placeholder 3"/>
          <p:cNvSpPr>
            <a:spLocks noGrp="1"/>
          </p:cNvSpPr>
          <p:nvPr>
            <p:ph type="sldNum" sz="quarter" idx="12"/>
          </p:nvPr>
        </p:nvSpPr>
        <p:spPr/>
        <p:txBody>
          <a:bodyPr/>
          <a:lstStyle/>
          <a:p>
            <a:fld id="{1101D7E7-C74A-4A5D-A756-C8CA1900BA37}" type="slidenum">
              <a:rPr lang="en-IE" smtClean="0"/>
              <a:t>58</a:t>
            </a:fld>
            <a:endParaRPr lang="en-IE" dirty="0"/>
          </a:p>
        </p:txBody>
      </p:sp>
    </p:spTree>
    <p:extLst>
      <p:ext uri="{BB962C8B-B14F-4D97-AF65-F5344CB8AC3E}">
        <p14:creationId xmlns:p14="http://schemas.microsoft.com/office/powerpoint/2010/main" val="865125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Where to Next?</a:t>
            </a:r>
          </a:p>
        </p:txBody>
      </p:sp>
      <p:sp>
        <p:nvSpPr>
          <p:cNvPr id="3" name="Content Placeholder 2"/>
          <p:cNvSpPr>
            <a:spLocks noGrp="1"/>
          </p:cNvSpPr>
          <p:nvPr>
            <p:ph idx="1"/>
          </p:nvPr>
        </p:nvSpPr>
        <p:spPr/>
        <p:txBody>
          <a:bodyPr>
            <a:normAutofit/>
          </a:bodyPr>
          <a:lstStyle/>
          <a:p>
            <a:pPr marL="0" indent="0">
              <a:buNone/>
            </a:pPr>
            <a:r>
              <a:rPr lang="en-IE" u="sng" dirty="0"/>
              <a:t>NEXT WEEK: </a:t>
            </a:r>
          </a:p>
          <a:p>
            <a:pPr marL="0" indent="0">
              <a:buNone/>
            </a:pPr>
            <a:r>
              <a:rPr lang="en-IE" u="sng" dirty="0"/>
              <a:t>The theme of the next lecture</a:t>
            </a:r>
            <a:r>
              <a:rPr lang="en-US" dirty="0"/>
              <a:t>:</a:t>
            </a:r>
          </a:p>
          <a:p>
            <a:pPr marL="0" indent="0">
              <a:buNone/>
            </a:pPr>
            <a:r>
              <a:rPr lang="en-US" dirty="0"/>
              <a:t>“Von Neumann Architecture”</a:t>
            </a:r>
          </a:p>
          <a:p>
            <a:pPr marL="0" indent="0">
              <a:buNone/>
            </a:pPr>
            <a:r>
              <a:rPr lang="en-GB" dirty="0"/>
              <a:t>What are the main aspects of von Neumann architecture? Why has it endured as a technical format for so long? </a:t>
            </a:r>
            <a:r>
              <a:rPr lang="en-US" dirty="0"/>
              <a:t>We can look at these things next </a:t>
            </a:r>
            <a:r>
              <a:rPr lang="en-GB" dirty="0"/>
              <a:t>– see what all the fuss is about.</a:t>
            </a:r>
          </a:p>
        </p:txBody>
      </p:sp>
      <p:sp>
        <p:nvSpPr>
          <p:cNvPr id="4" name="Slide Number Placeholder 3"/>
          <p:cNvSpPr>
            <a:spLocks noGrp="1"/>
          </p:cNvSpPr>
          <p:nvPr>
            <p:ph type="sldNum" sz="quarter" idx="12"/>
          </p:nvPr>
        </p:nvSpPr>
        <p:spPr/>
        <p:txBody>
          <a:bodyPr/>
          <a:lstStyle/>
          <a:p>
            <a:fld id="{1101D7E7-C74A-4A5D-A756-C8CA1900BA37}" type="slidenum">
              <a:rPr lang="en-IE" smtClean="0"/>
              <a:t>59</a:t>
            </a:fld>
            <a:endParaRPr lang="en-IE" dirty="0"/>
          </a:p>
        </p:txBody>
      </p:sp>
    </p:spTree>
    <p:extLst>
      <p:ext uri="{BB962C8B-B14F-4D97-AF65-F5344CB8AC3E}">
        <p14:creationId xmlns:p14="http://schemas.microsoft.com/office/powerpoint/2010/main" val="260474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 Types (3)</a:t>
            </a:r>
          </a:p>
        </p:txBody>
      </p:sp>
      <p:sp>
        <p:nvSpPr>
          <p:cNvPr id="3" name="Content Placeholder 2"/>
          <p:cNvSpPr>
            <a:spLocks noGrp="1"/>
          </p:cNvSpPr>
          <p:nvPr>
            <p:ph idx="1"/>
          </p:nvPr>
        </p:nvSpPr>
        <p:spPr/>
        <p:txBody>
          <a:bodyPr>
            <a:normAutofit lnSpcReduction="10000"/>
          </a:bodyPr>
          <a:lstStyle/>
          <a:p>
            <a:r>
              <a:rPr lang="en-US" dirty="0"/>
              <a:t>The extra factor is </a:t>
            </a:r>
            <a:r>
              <a:rPr lang="en-US" dirty="0">
                <a:solidFill>
                  <a:srgbClr val="0000FF"/>
                </a:solidFill>
              </a:rPr>
              <a:t>time</a:t>
            </a:r>
            <a:r>
              <a:rPr lang="en-US" dirty="0"/>
              <a:t> and that implies that memory circuits are needed to store information about the previous history of the circuit.</a:t>
            </a:r>
          </a:p>
          <a:p>
            <a:r>
              <a:rPr lang="en-US" dirty="0"/>
              <a:t>Where an input is defined by the result of using other gates, the logic for the input (and subsequent result) becomes described as ‘</a:t>
            </a:r>
            <a:r>
              <a:rPr lang="en-US" dirty="0">
                <a:solidFill>
                  <a:srgbClr val="0000FF"/>
                </a:solidFill>
              </a:rPr>
              <a:t>sequential</a:t>
            </a:r>
            <a:r>
              <a:rPr lang="en-US" dirty="0"/>
              <a:t>’ because the sequence resulting in using gates’ outputs to input other gates may make the results perform a </a:t>
            </a:r>
            <a:r>
              <a:rPr lang="en-US" dirty="0">
                <a:solidFill>
                  <a:srgbClr val="0000FF"/>
                </a:solidFill>
              </a:rPr>
              <a:t>specific function</a:t>
            </a:r>
            <a:r>
              <a:rPr lang="en-US" dirty="0"/>
              <a:t> such as to effect an ‘add’, or move data content</a:t>
            </a:r>
            <a:endParaRPr lang="en-IE" dirty="0"/>
          </a:p>
        </p:txBody>
      </p:sp>
      <p:sp>
        <p:nvSpPr>
          <p:cNvPr id="4" name="Slide Number Placeholder 3"/>
          <p:cNvSpPr>
            <a:spLocks noGrp="1"/>
          </p:cNvSpPr>
          <p:nvPr>
            <p:ph type="sldNum" sz="quarter" idx="12"/>
          </p:nvPr>
        </p:nvSpPr>
        <p:spPr/>
        <p:txBody>
          <a:bodyPr/>
          <a:lstStyle/>
          <a:p>
            <a:fld id="{1101D7E7-C74A-4A5D-A756-C8CA1900BA37}" type="slidenum">
              <a:rPr lang="en-IE" smtClean="0"/>
              <a:t>6</a:t>
            </a:fld>
            <a:endParaRPr lang="en-IE" dirty="0"/>
          </a:p>
        </p:txBody>
      </p:sp>
    </p:spTree>
    <p:extLst>
      <p:ext uri="{BB962C8B-B14F-4D97-AF65-F5344CB8AC3E}">
        <p14:creationId xmlns:p14="http://schemas.microsoft.com/office/powerpoint/2010/main" val="907912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E" sz="2800" dirty="0"/>
              <a:t>Thanks for your attentiveness. </a:t>
            </a:r>
          </a:p>
          <a:p>
            <a:pPr marL="0" indent="0">
              <a:buNone/>
            </a:pPr>
            <a:endParaRPr lang="en-US" sz="2800" dirty="0"/>
          </a:p>
          <a:p>
            <a:pPr marL="0" indent="0">
              <a:buNone/>
            </a:pPr>
            <a:endParaRPr lang="en-US" sz="2800" dirty="0"/>
          </a:p>
          <a:p>
            <a:pPr marL="0" indent="0">
              <a:buNone/>
            </a:pPr>
            <a:r>
              <a:rPr lang="en-US" sz="2800" dirty="0">
                <a:solidFill>
                  <a:srgbClr val="0000FF"/>
                </a:solidFill>
              </a:rPr>
              <a:t>See you here next time. Be safe and well in the meantime.</a:t>
            </a:r>
            <a:endParaRPr lang="en-IE" sz="2800" dirty="0">
              <a:solidFill>
                <a:srgbClr val="0000FF"/>
              </a:solidFill>
            </a:endParaRPr>
          </a:p>
        </p:txBody>
      </p:sp>
      <p:sp>
        <p:nvSpPr>
          <p:cNvPr id="4" name="Slide Number Placeholder 3"/>
          <p:cNvSpPr>
            <a:spLocks noGrp="1"/>
          </p:cNvSpPr>
          <p:nvPr>
            <p:ph type="sldNum" sz="quarter" idx="12"/>
          </p:nvPr>
        </p:nvSpPr>
        <p:spPr/>
        <p:txBody>
          <a:bodyPr/>
          <a:lstStyle/>
          <a:p>
            <a:fld id="{1101D7E7-C74A-4A5D-A756-C8CA1900BA37}" type="slidenum">
              <a:rPr lang="en-IE" smtClean="0"/>
              <a:t>60</a:t>
            </a:fld>
            <a:endParaRPr lang="en-IE" dirty="0"/>
          </a:p>
        </p:txBody>
      </p:sp>
    </p:spTree>
    <p:extLst>
      <p:ext uri="{BB962C8B-B14F-4D97-AF65-F5344CB8AC3E}">
        <p14:creationId xmlns:p14="http://schemas.microsoft.com/office/powerpoint/2010/main" val="353021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Logic Types (4)</a:t>
            </a:r>
          </a:p>
        </p:txBody>
      </p:sp>
      <p:sp>
        <p:nvSpPr>
          <p:cNvPr id="3" name="Content Placeholder 2"/>
          <p:cNvSpPr>
            <a:spLocks noGrp="1"/>
          </p:cNvSpPr>
          <p:nvPr>
            <p:ph idx="1"/>
          </p:nvPr>
        </p:nvSpPr>
        <p:spPr/>
        <p:txBody>
          <a:bodyPr/>
          <a:lstStyle/>
          <a:p>
            <a:r>
              <a:rPr lang="en-US" dirty="0"/>
              <a:t>So the sequential circuits are said to follow ‘sequential logic’ because they </a:t>
            </a:r>
            <a:r>
              <a:rPr lang="en-US" dirty="0">
                <a:solidFill>
                  <a:srgbClr val="0000FF"/>
                </a:solidFill>
              </a:rPr>
              <a:t>follow a predetermined sequence</a:t>
            </a:r>
            <a:r>
              <a:rPr lang="en-US" dirty="0"/>
              <a:t>. </a:t>
            </a:r>
          </a:p>
          <a:p>
            <a:pPr marL="0" indent="0">
              <a:buNone/>
            </a:pPr>
            <a:endParaRPr lang="en-US" sz="1300" dirty="0"/>
          </a:p>
          <a:p>
            <a:r>
              <a:rPr lang="en-US" dirty="0"/>
              <a:t>This logic could be seen as an extension to combinational logic.</a:t>
            </a:r>
          </a:p>
          <a:p>
            <a:pPr marL="0" indent="0">
              <a:buNone/>
            </a:pPr>
            <a:endParaRPr lang="en-US" sz="1300" dirty="0"/>
          </a:p>
          <a:p>
            <a:r>
              <a:rPr lang="en-US" dirty="0"/>
              <a:t>There are many examples of sequential logic circuits, the common named types being ‘</a:t>
            </a:r>
            <a:r>
              <a:rPr lang="en-US" dirty="0">
                <a:solidFill>
                  <a:srgbClr val="0000FF"/>
                </a:solidFill>
              </a:rPr>
              <a:t>latches</a:t>
            </a:r>
            <a:r>
              <a:rPr lang="en-US" dirty="0"/>
              <a:t>’ and ‘</a:t>
            </a:r>
            <a:r>
              <a:rPr lang="en-US" dirty="0">
                <a:solidFill>
                  <a:srgbClr val="0000FF"/>
                </a:solidFill>
              </a:rPr>
              <a:t>flip-flops</a:t>
            </a:r>
            <a:r>
              <a:rPr lang="en-US" dirty="0"/>
              <a:t>’.</a:t>
            </a:r>
          </a:p>
        </p:txBody>
      </p:sp>
      <p:sp>
        <p:nvSpPr>
          <p:cNvPr id="4" name="Slide Number Placeholder 3"/>
          <p:cNvSpPr>
            <a:spLocks noGrp="1"/>
          </p:cNvSpPr>
          <p:nvPr>
            <p:ph type="sldNum" sz="quarter" idx="12"/>
          </p:nvPr>
        </p:nvSpPr>
        <p:spPr/>
        <p:txBody>
          <a:bodyPr/>
          <a:lstStyle/>
          <a:p>
            <a:fld id="{1101D7E7-C74A-4A5D-A756-C8CA1900BA37}" type="slidenum">
              <a:rPr lang="en-IE" smtClean="0"/>
              <a:t>7</a:t>
            </a:fld>
            <a:endParaRPr lang="en-IE" dirty="0"/>
          </a:p>
        </p:txBody>
      </p:sp>
    </p:spTree>
    <p:extLst>
      <p:ext uri="{BB962C8B-B14F-4D97-AF65-F5344CB8AC3E}">
        <p14:creationId xmlns:p14="http://schemas.microsoft.com/office/powerpoint/2010/main" val="96222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a Latch?</a:t>
            </a:r>
          </a:p>
        </p:txBody>
      </p:sp>
      <p:sp>
        <p:nvSpPr>
          <p:cNvPr id="3" name="Content Placeholder 2"/>
          <p:cNvSpPr>
            <a:spLocks noGrp="1"/>
          </p:cNvSpPr>
          <p:nvPr>
            <p:ph idx="1"/>
          </p:nvPr>
        </p:nvSpPr>
        <p:spPr/>
        <p:txBody>
          <a:bodyPr>
            <a:noAutofit/>
          </a:bodyPr>
          <a:lstStyle/>
          <a:p>
            <a:pPr>
              <a:spcBef>
                <a:spcPts val="0"/>
              </a:spcBef>
            </a:pPr>
            <a:r>
              <a:rPr lang="en-US" dirty="0"/>
              <a:t>An asynchronous latch is an electronic sequential logic circuit used to store information in an asynchronous arrangement. (Asynchronous: they have no Clock input.)</a:t>
            </a:r>
          </a:p>
          <a:p>
            <a:pPr>
              <a:spcBef>
                <a:spcPts val="0"/>
              </a:spcBef>
            </a:pPr>
            <a:r>
              <a:rPr lang="en-US" dirty="0"/>
              <a:t>One latch can store one bit. </a:t>
            </a:r>
          </a:p>
          <a:p>
            <a:pPr>
              <a:spcBef>
                <a:spcPts val="0"/>
              </a:spcBef>
            </a:pPr>
            <a:r>
              <a:rPr lang="en-US" dirty="0"/>
              <a:t>They change output state only in response to data input.</a:t>
            </a:r>
          </a:p>
          <a:p>
            <a:pPr>
              <a:spcBef>
                <a:spcPts val="0"/>
              </a:spcBef>
            </a:pPr>
            <a:r>
              <a:rPr lang="en-US" dirty="0"/>
              <a:t>Essentially, they hold a bit value and it remains constant until new inputs force it to change. A type of single-bit stable storage.</a:t>
            </a:r>
          </a:p>
          <a:p>
            <a:pPr marL="0" indent="0">
              <a:spcBef>
                <a:spcPts val="0"/>
              </a:spcBef>
              <a:buNone/>
            </a:pPr>
            <a:r>
              <a:rPr lang="en-US" sz="2200" dirty="0"/>
              <a:t>(Note: some other latches do have clock inputs for timing changes.)</a:t>
            </a:r>
          </a:p>
        </p:txBody>
      </p:sp>
      <p:sp>
        <p:nvSpPr>
          <p:cNvPr id="4" name="Slide Number Placeholder 3"/>
          <p:cNvSpPr>
            <a:spLocks noGrp="1"/>
          </p:cNvSpPr>
          <p:nvPr>
            <p:ph type="sldNum" sz="quarter" idx="12"/>
          </p:nvPr>
        </p:nvSpPr>
        <p:spPr/>
        <p:txBody>
          <a:bodyPr/>
          <a:lstStyle/>
          <a:p>
            <a:fld id="{1101D7E7-C74A-4A5D-A756-C8CA1900BA37}" type="slidenum">
              <a:rPr lang="en-IE" smtClean="0"/>
              <a:t>8</a:t>
            </a:fld>
            <a:endParaRPr lang="en-IE" dirty="0"/>
          </a:p>
        </p:txBody>
      </p:sp>
    </p:spTree>
    <p:extLst>
      <p:ext uri="{BB962C8B-B14F-4D97-AF65-F5344CB8AC3E}">
        <p14:creationId xmlns:p14="http://schemas.microsoft.com/office/powerpoint/2010/main" val="57121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What is a Flip-Flop?</a:t>
            </a:r>
          </a:p>
        </p:txBody>
      </p:sp>
      <p:sp>
        <p:nvSpPr>
          <p:cNvPr id="3" name="Content Placeholder 2"/>
          <p:cNvSpPr>
            <a:spLocks noGrp="1"/>
          </p:cNvSpPr>
          <p:nvPr>
            <p:ph idx="1"/>
          </p:nvPr>
        </p:nvSpPr>
        <p:spPr/>
        <p:txBody>
          <a:bodyPr>
            <a:normAutofit lnSpcReduction="10000"/>
          </a:bodyPr>
          <a:lstStyle/>
          <a:p>
            <a:r>
              <a:rPr lang="en-US" dirty="0"/>
              <a:t>As with latches, flip-flops are another example of a circuit employing sequential logic. A flip-flop can also be called a </a:t>
            </a:r>
            <a:r>
              <a:rPr lang="en-US" dirty="0" err="1"/>
              <a:t>bistable</a:t>
            </a:r>
            <a:r>
              <a:rPr lang="en-US" dirty="0"/>
              <a:t> gate. A type of single-bit storage but not as stable as a latch.</a:t>
            </a:r>
          </a:p>
          <a:p>
            <a:r>
              <a:rPr lang="en-US" dirty="0"/>
              <a:t>A basic flip-flop has two stable states. The flip-flop maintains its states indefinitely until an input pulse (a trigger from the clock) is received. If a trigger is received, the flip-flop outputs change their states according to defined rules, and remain in those states until another trigger is received. </a:t>
            </a:r>
          </a:p>
        </p:txBody>
      </p:sp>
      <p:sp>
        <p:nvSpPr>
          <p:cNvPr id="4" name="Slide Number Placeholder 3"/>
          <p:cNvSpPr>
            <a:spLocks noGrp="1"/>
          </p:cNvSpPr>
          <p:nvPr>
            <p:ph type="sldNum" sz="quarter" idx="12"/>
          </p:nvPr>
        </p:nvSpPr>
        <p:spPr/>
        <p:txBody>
          <a:bodyPr/>
          <a:lstStyle/>
          <a:p>
            <a:fld id="{1101D7E7-C74A-4A5D-A756-C8CA1900BA37}" type="slidenum">
              <a:rPr lang="en-IE" smtClean="0"/>
              <a:t>9</a:t>
            </a:fld>
            <a:endParaRPr lang="en-IE" dirty="0"/>
          </a:p>
        </p:txBody>
      </p:sp>
    </p:spTree>
    <p:extLst>
      <p:ext uri="{BB962C8B-B14F-4D97-AF65-F5344CB8AC3E}">
        <p14:creationId xmlns:p14="http://schemas.microsoft.com/office/powerpoint/2010/main" val="20050316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PRESENTATIONGUID" val="f54e04da-1b5d-454b-98f0-6d829ee0e4fe"/>
  <p:tag name="TPVERSION" val="8"/>
  <p:tag name="TPFULLVERSION" val="8.6.1.4"/>
  <p:tag name="PPTVERSION" val="16"/>
  <p:tag name="TPOS" val="2"/>
  <p:tag name="TPLASTSAVEVERSION" val="6.4 P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Verdana Sans Serif">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2554</TotalTime>
  <Words>3216</Words>
  <Application>Microsoft Office PowerPoint</Application>
  <PresentationFormat>Widescreen</PresentationFormat>
  <Paragraphs>448</Paragraphs>
  <Slides>60</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8" baseType="lpstr">
      <vt:lpstr>Arial</vt:lpstr>
      <vt:lpstr>Calibri</vt:lpstr>
      <vt:lpstr>Courier New</vt:lpstr>
      <vt:lpstr>Symbol</vt:lpstr>
      <vt:lpstr>Tahoma</vt:lpstr>
      <vt:lpstr>Verdana</vt:lpstr>
      <vt:lpstr>Office Theme</vt:lpstr>
      <vt:lpstr>Visio</vt:lpstr>
      <vt:lpstr>TU856-1 &amp; TU858-1 Computer Architecture and Technology Module Code: CMPU 1006</vt:lpstr>
      <vt:lpstr>Presentation Outline</vt:lpstr>
      <vt:lpstr>Presentation Content - including</vt:lpstr>
      <vt:lpstr>Logic Types </vt:lpstr>
      <vt:lpstr>Logic Types (2)</vt:lpstr>
      <vt:lpstr>Logic Types (3)</vt:lpstr>
      <vt:lpstr>Logic Types (4)</vt:lpstr>
      <vt:lpstr>What is a Latch?</vt:lpstr>
      <vt:lpstr>What is a Flip-Flop?</vt:lpstr>
      <vt:lpstr>Flip-Flop Circuitry</vt:lpstr>
      <vt:lpstr>Ingredients: Gates </vt:lpstr>
      <vt:lpstr>Ingredients: Gates (2)</vt:lpstr>
      <vt:lpstr>Ingredients: Gates (3)</vt:lpstr>
      <vt:lpstr>Ingredients: Gates (4)</vt:lpstr>
      <vt:lpstr>The R-S Flip Flop</vt:lpstr>
      <vt:lpstr>A Word or Two on the Clock</vt:lpstr>
      <vt:lpstr>CPU Clock </vt:lpstr>
      <vt:lpstr>CPU Clock (2)</vt:lpstr>
      <vt:lpstr>CPU Clock (3)</vt:lpstr>
      <vt:lpstr>CPU Clock (4)</vt:lpstr>
      <vt:lpstr>CPU Clock (5)</vt:lpstr>
      <vt:lpstr>CPU Clock (6)</vt:lpstr>
      <vt:lpstr>CPU Clock (7)</vt:lpstr>
      <vt:lpstr>What is the Difference Between  a Latch and a Flip-Flop?</vt:lpstr>
      <vt:lpstr>What is the Difference Between  a Latch and a Flip-Flop? (2)</vt:lpstr>
      <vt:lpstr>What is the Difference Between  a Latch and a Flip-Flop? (3)</vt:lpstr>
      <vt:lpstr>What is the Difference Between  a Latch and a Flip-Flop? (4)</vt:lpstr>
      <vt:lpstr>What is a Shift Register?</vt:lpstr>
      <vt:lpstr>What is a Counter?</vt:lpstr>
      <vt:lpstr>SR (Set-Reset) Latch</vt:lpstr>
      <vt:lpstr>The S-R Latch (2)</vt:lpstr>
      <vt:lpstr>S R Latch</vt:lpstr>
      <vt:lpstr>D Latch</vt:lpstr>
      <vt:lpstr>D Latch (2)</vt:lpstr>
      <vt:lpstr>Standard Symbols – Latches</vt:lpstr>
      <vt:lpstr>More on Flip-Flops</vt:lpstr>
      <vt:lpstr>More on Flip-Flops (2)</vt:lpstr>
      <vt:lpstr>Flip-Flop Types</vt:lpstr>
      <vt:lpstr>The R-S Flip Flop (Again)</vt:lpstr>
      <vt:lpstr>J-K Flip-Flop</vt:lpstr>
      <vt:lpstr>Edge-Triggered D Flip-Flop </vt:lpstr>
      <vt:lpstr>Edge-Triggered D Flip-Flop (2)</vt:lpstr>
      <vt:lpstr>Edge-Triggered D Flip-Flop (3)</vt:lpstr>
      <vt:lpstr>Edge-Triggered D Flip-Flop (4)</vt:lpstr>
      <vt:lpstr>Edge-Triggered D Flip-Flop (5)</vt:lpstr>
      <vt:lpstr>Edge-Triggered D Flip-Flop (6)</vt:lpstr>
      <vt:lpstr>Edge-Triggered D Flip-Flop (7)</vt:lpstr>
      <vt:lpstr>T Flip-Flop</vt:lpstr>
      <vt:lpstr>T Flip-Flop (2)</vt:lpstr>
      <vt:lpstr>(Back to) Shift Register</vt:lpstr>
      <vt:lpstr>Shift Register (2)</vt:lpstr>
      <vt:lpstr>Counter (Ring Counter)</vt:lpstr>
      <vt:lpstr>Counter?</vt:lpstr>
      <vt:lpstr>Another Type of Counter</vt:lpstr>
      <vt:lpstr>Binary Counter</vt:lpstr>
      <vt:lpstr>Latch and Flip-Flop Diagram Example</vt:lpstr>
      <vt:lpstr>Conclusion</vt:lpstr>
      <vt:lpstr>End of Sequential Logic</vt:lpstr>
      <vt:lpstr>Where to Next?</vt:lpstr>
      <vt:lpstr>PowerPoint Presentation</vt:lpstr>
    </vt:vector>
  </TitlesOfParts>
  <Company>Dublin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Padraig McEvoy;John Gilligan</dc:creator>
  <cp:keywords>SEEE</cp:keywords>
  <cp:lastModifiedBy>Art Sloan</cp:lastModifiedBy>
  <cp:revision>234</cp:revision>
  <cp:lastPrinted>2020-02-09T13:51:21Z</cp:lastPrinted>
  <dcterms:created xsi:type="dcterms:W3CDTF">2019-01-25T10:17:10Z</dcterms:created>
  <dcterms:modified xsi:type="dcterms:W3CDTF">2025-02-28T13:50:15Z</dcterms:modified>
</cp:coreProperties>
</file>