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3"/>
  </p:notesMasterIdLst>
  <p:handoutMasterIdLst>
    <p:handoutMasterId r:id="rId74"/>
  </p:handoutMasterIdLst>
  <p:sldIdLst>
    <p:sldId id="256" r:id="rId5"/>
    <p:sldId id="264" r:id="rId6"/>
    <p:sldId id="340" r:id="rId7"/>
    <p:sldId id="450" r:id="rId8"/>
    <p:sldId id="451" r:id="rId9"/>
    <p:sldId id="449" r:id="rId10"/>
    <p:sldId id="454" r:id="rId11"/>
    <p:sldId id="452" r:id="rId12"/>
    <p:sldId id="453" r:id="rId13"/>
    <p:sldId id="448" r:id="rId14"/>
    <p:sldId id="455" r:id="rId15"/>
    <p:sldId id="456" r:id="rId16"/>
    <p:sldId id="457" r:id="rId17"/>
    <p:sldId id="516" r:id="rId18"/>
    <p:sldId id="458" r:id="rId19"/>
    <p:sldId id="459" r:id="rId20"/>
    <p:sldId id="460" r:id="rId21"/>
    <p:sldId id="461" r:id="rId22"/>
    <p:sldId id="462"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4" r:id="rId45"/>
    <p:sldId id="485" r:id="rId46"/>
    <p:sldId id="486" r:id="rId47"/>
    <p:sldId id="487" r:id="rId48"/>
    <p:sldId id="488" r:id="rId49"/>
    <p:sldId id="489" r:id="rId50"/>
    <p:sldId id="490" r:id="rId51"/>
    <p:sldId id="491" r:id="rId52"/>
    <p:sldId id="492" r:id="rId53"/>
    <p:sldId id="493" r:id="rId54"/>
    <p:sldId id="494" r:id="rId55"/>
    <p:sldId id="495" r:id="rId56"/>
    <p:sldId id="496" r:id="rId57"/>
    <p:sldId id="499" r:id="rId58"/>
    <p:sldId id="498" r:id="rId59"/>
    <p:sldId id="497" r:id="rId60"/>
    <p:sldId id="500" r:id="rId61"/>
    <p:sldId id="501" r:id="rId62"/>
    <p:sldId id="502" r:id="rId63"/>
    <p:sldId id="503" r:id="rId64"/>
    <p:sldId id="504" r:id="rId65"/>
    <p:sldId id="517" r:id="rId66"/>
    <p:sldId id="506" r:id="rId67"/>
    <p:sldId id="507" r:id="rId68"/>
    <p:sldId id="447" r:id="rId69"/>
    <p:sldId id="339" r:id="rId70"/>
    <p:sldId id="323" r:id="rId71"/>
    <p:sldId id="324" r:id="rId72"/>
  </p:sldIdLst>
  <p:sldSz cx="12192000" cy="6858000"/>
  <p:notesSz cx="7077075" cy="9363075"/>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 id="{02DBC34F-0A5F-4C64-AA58-113DB035FFDC}">
          <p14:sldIdLst>
            <p14:sldId id="256"/>
          </p14:sldIdLst>
        </p14:section>
        <p14:section name="Lecture Outline" id="{C7D05717-F6A5-4C31-B9C1-B194A9F7D6AB}">
          <p14:sldIdLst>
            <p14:sldId id="264"/>
          </p14:sldIdLst>
        </p14:section>
        <p14:section name="Lecture Content" id="{6D447382-37D7-4F4E-8CBA-81132B2B1E41}">
          <p14:sldIdLst>
            <p14:sldId id="340"/>
            <p14:sldId id="450"/>
            <p14:sldId id="451"/>
            <p14:sldId id="449"/>
            <p14:sldId id="454"/>
            <p14:sldId id="452"/>
            <p14:sldId id="453"/>
            <p14:sldId id="448"/>
            <p14:sldId id="455"/>
            <p14:sldId id="456"/>
            <p14:sldId id="457"/>
            <p14:sldId id="516"/>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9"/>
            <p14:sldId id="498"/>
            <p14:sldId id="497"/>
            <p14:sldId id="500"/>
            <p14:sldId id="501"/>
            <p14:sldId id="502"/>
            <p14:sldId id="503"/>
            <p14:sldId id="504"/>
            <p14:sldId id="517"/>
            <p14:sldId id="506"/>
            <p14:sldId id="507"/>
            <p14:sldId id="447"/>
          </p14:sldIdLst>
        </p14:section>
        <p14:section name="Lecture Summary" id="{4C5B0C29-16EC-44C9-B6D9-0E8295A816BB}">
          <p14:sldIdLst>
            <p14:sldId id="339"/>
            <p14:sldId id="323"/>
            <p14:sldId id="3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EDDD6E"/>
    <a:srgbClr val="660066"/>
    <a:srgbClr val="FFFBEB"/>
    <a:srgbClr val="FFE7FF"/>
    <a:srgbClr val="FFFDFA"/>
    <a:srgbClr val="FDFCFB"/>
    <a:srgbClr val="FFFAFA"/>
    <a:srgbClr val="FFF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58" autoAdjust="0"/>
    <p:restoredTop sz="94660"/>
  </p:normalViewPr>
  <p:slideViewPr>
    <p:cSldViewPr snapToGrid="0">
      <p:cViewPr varScale="1">
        <p:scale>
          <a:sx n="70" d="100"/>
          <a:sy n="70" d="100"/>
        </p:scale>
        <p:origin x="412" y="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 Sloan" userId="d396f28b-d1f7-4131-abed-e2c819916214" providerId="ADAL" clId="{C3E19292-AAE7-4014-B2C4-9A6A0C360A7C}"/>
    <pc:docChg chg="delSld modSld modSection">
      <pc:chgData name="Art Sloan" userId="d396f28b-d1f7-4131-abed-e2c819916214" providerId="ADAL" clId="{C3E19292-AAE7-4014-B2C4-9A6A0C360A7C}" dt="2025-03-21T10:04:53.433" v="3" actId="2696"/>
      <pc:docMkLst>
        <pc:docMk/>
      </pc:docMkLst>
      <pc:sldChg chg="modSp mod">
        <pc:chgData name="Art Sloan" userId="d396f28b-d1f7-4131-abed-e2c819916214" providerId="ADAL" clId="{C3E19292-AAE7-4014-B2C4-9A6A0C360A7C}" dt="2025-03-21T10:04:43.562" v="2" actId="20577"/>
        <pc:sldMkLst>
          <pc:docMk/>
          <pc:sldMk cId="2604741190" sldId="323"/>
        </pc:sldMkLst>
        <pc:spChg chg="mod">
          <ac:chgData name="Art Sloan" userId="d396f28b-d1f7-4131-abed-e2c819916214" providerId="ADAL" clId="{C3E19292-AAE7-4014-B2C4-9A6A0C360A7C}" dt="2025-03-21T10:04:43.562" v="2" actId="20577"/>
          <ac:spMkLst>
            <pc:docMk/>
            <pc:sldMk cId="2604741190" sldId="323"/>
            <ac:spMk id="3" creationId="{00000000-0000-0000-0000-000000000000}"/>
          </ac:spMkLst>
        </pc:spChg>
      </pc:sldChg>
      <pc:sldChg chg="del">
        <pc:chgData name="Art Sloan" userId="d396f28b-d1f7-4131-abed-e2c819916214" providerId="ADAL" clId="{C3E19292-AAE7-4014-B2C4-9A6A0C360A7C}" dt="2025-03-21T10:04:53.433" v="3" actId="2696"/>
        <pc:sldMkLst>
          <pc:docMk/>
          <pc:sldMk cId="1685959979" sldId="51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1BEDD7E4-D9DD-457A-80DD-16B6A5581131}" type="datetimeFigureOut">
              <a:rPr lang="en-IE" smtClean="0"/>
              <a:t>21/03/2025</a:t>
            </a:fld>
            <a:endParaRPr lang="en-IE"/>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52E9043-510A-4DE6-A29E-89BB75A7E928}" type="slidenum">
              <a:rPr lang="en-IE" smtClean="0"/>
              <a:t>‹#›</a:t>
            </a:fld>
            <a:endParaRPr lang="en-IE"/>
          </a:p>
        </p:txBody>
      </p:sp>
    </p:spTree>
    <p:extLst>
      <p:ext uri="{BB962C8B-B14F-4D97-AF65-F5344CB8AC3E}">
        <p14:creationId xmlns:p14="http://schemas.microsoft.com/office/powerpoint/2010/main" val="76692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6D13DA9F-1A75-4C30-A0E3-64F41EA7D402}" type="datetimeFigureOut">
              <a:rPr lang="en-IE" smtClean="0"/>
              <a:t>21/03/2025</a:t>
            </a:fld>
            <a:endParaRPr lang="en-IE"/>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IE"/>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F6EE4786-A1E9-4BB1-97EC-A697D94E6C67}" type="slidenum">
              <a:rPr lang="en-IE" smtClean="0"/>
              <a:t>‹#›</a:t>
            </a:fld>
            <a:endParaRPr lang="en-IE"/>
          </a:p>
        </p:txBody>
      </p:sp>
    </p:spTree>
    <p:extLst>
      <p:ext uri="{BB962C8B-B14F-4D97-AF65-F5344CB8AC3E}">
        <p14:creationId xmlns:p14="http://schemas.microsoft.com/office/powerpoint/2010/main" val="33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2917"/>
            <a:ext cx="9144000" cy="1743964"/>
          </a:xfrm>
        </p:spPr>
        <p:txBody>
          <a:bodyPr anchor="b">
            <a:normAutofit/>
          </a:bodyPr>
          <a:lstStyle>
            <a:lvl1pPr algn="ctr">
              <a:defRPr sz="5400">
                <a:latin typeface="Verdana" panose="020B0604030504040204" pitchFamily="34" charset="0"/>
                <a:ea typeface="Verdana" panose="020B0604030504040204" pitchFamily="34" charset="0"/>
              </a:defRPr>
            </a:lvl1pPr>
          </a:lstStyle>
          <a:p>
            <a:r>
              <a:rPr lang="en-US" dirty="0"/>
              <a:t>Click to edit Master title style</a:t>
            </a:r>
            <a:endParaRPr lang="en-IE" dirty="0"/>
          </a:p>
        </p:txBody>
      </p:sp>
      <p:sp>
        <p:nvSpPr>
          <p:cNvPr id="3" name="Subtitle 2"/>
          <p:cNvSpPr>
            <a:spLocks noGrp="1"/>
          </p:cNvSpPr>
          <p:nvPr>
            <p:ph type="subTitle" idx="1"/>
          </p:nvPr>
        </p:nvSpPr>
        <p:spPr>
          <a:xfrm>
            <a:off x="1524000" y="4272598"/>
            <a:ext cx="9144000" cy="1655762"/>
          </a:xfrm>
        </p:spPr>
        <p:txBody>
          <a:bodyPr/>
          <a:lstStyle>
            <a:lvl1pPr marL="0" indent="0" algn="ctr">
              <a:lnSpc>
                <a:spcPct val="150000"/>
              </a:lnSpc>
              <a:spcBef>
                <a:spcPts val="600"/>
              </a:spcBef>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FC360E93-F76D-4BFB-AD2D-F1D9EA9D9317}" type="datetime1">
              <a:rPr lang="en-IE" smtClean="0"/>
              <a:t>21/03/2025</a:t>
            </a:fld>
            <a:endParaRPr lang="en-IE"/>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defRPr>
            </a:lvl1pPr>
          </a:lstStyle>
          <a:p>
            <a:endParaRPr lang="en-IE"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5247" y="-570"/>
            <a:ext cx="3960000" cy="24951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91383" y="1248507"/>
            <a:ext cx="2800741" cy="697523"/>
          </a:xfrm>
          <a:prstGeom prst="rect">
            <a:avLst/>
          </a:prstGeom>
        </p:spPr>
      </p:pic>
    </p:spTree>
    <p:extLst>
      <p:ext uri="{BB962C8B-B14F-4D97-AF65-F5344CB8AC3E}">
        <p14:creationId xmlns:p14="http://schemas.microsoft.com/office/powerpoint/2010/main" val="3338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Content Placeholder 2"/>
          <p:cNvSpPr>
            <a:spLocks noGrp="1"/>
          </p:cNvSpPr>
          <p:nvPr>
            <p:ph idx="1"/>
          </p:nvPr>
        </p:nvSpPr>
        <p:spPr>
          <a:xfrm>
            <a:off x="696000" y="1825625"/>
            <a:ext cx="10800000" cy="4351338"/>
          </a:xfrm>
        </p:spPr>
        <p:txBody>
          <a:bodyPr>
            <a:normAutofit/>
          </a:bodyPr>
          <a:lstStyle>
            <a:lvl1pPr>
              <a:lnSpc>
                <a:spcPct val="150000"/>
              </a:lnSpc>
              <a:spcBef>
                <a:spcPts val="600"/>
              </a:spcBef>
              <a:defRPr sz="2400"/>
            </a:lvl1pPr>
            <a:lvl2pPr>
              <a:lnSpc>
                <a:spcPct val="150000"/>
              </a:lnSpc>
              <a:spcBef>
                <a:spcPts val="600"/>
              </a:spcBef>
              <a:defRPr sz="2400"/>
            </a:lvl2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3990B7A9-B68C-4C3E-8CF5-A7B8A292ACFC}" type="datetime1">
              <a:rPr lang="en-IE" smtClean="0"/>
              <a:t>21/03/2025</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dirty="0"/>
          </a:p>
        </p:txBody>
      </p:sp>
    </p:spTree>
    <p:extLst>
      <p:ext uri="{BB962C8B-B14F-4D97-AF65-F5344CB8AC3E}">
        <p14:creationId xmlns:p14="http://schemas.microsoft.com/office/powerpoint/2010/main" val="22849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EA5C6EE-CABD-4D94-BD19-15B41D826445}" type="datetime1">
              <a:rPr lang="en-IE" smtClean="0"/>
              <a:t>21/03/2025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36662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6172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5" name="Date Placeholder 4"/>
          <p:cNvSpPr>
            <a:spLocks noGrp="1"/>
          </p:cNvSpPr>
          <p:nvPr>
            <p:ph type="dt" sz="half" idx="10"/>
          </p:nvPr>
        </p:nvSpPr>
        <p:spPr/>
        <p:txBody>
          <a:bodyPr/>
          <a:lstStyle/>
          <a:p>
            <a:fld id="{F3B5E9EA-F2BE-4720-A7C1-919FC335C74F}" type="datetime1">
              <a:rPr lang="en-IE" smtClean="0"/>
              <a:t>21/03/2025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16718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54BC8BE2-8465-4EC8-AF8F-1D3F0EDE7E66}" type="datetime1">
              <a:rPr lang="en-IE" smtClean="0"/>
              <a:t>21/03/2025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21578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BDD8-0C91-45A3-A214-8D205AF259B6}" type="datetime1">
              <a:rPr lang="en-IE" smtClean="0"/>
              <a:t>21/03/2025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758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Content Placeholder 2"/>
          <p:cNvSpPr>
            <a:spLocks noGrp="1"/>
          </p:cNvSpPr>
          <p:nvPr>
            <p:ph idx="1"/>
          </p:nvPr>
        </p:nvSpPr>
        <p:spPr>
          <a:xfrm>
            <a:off x="5183188" y="987425"/>
            <a:ext cx="6172200" cy="4873625"/>
          </a:xfrm>
        </p:spPr>
        <p:txBody>
          <a:bodyPr/>
          <a:lstStyle>
            <a:lvl1pPr>
              <a:lnSpc>
                <a:spcPct val="150000"/>
              </a:lnSpc>
              <a:spcBef>
                <a:spcPts val="600"/>
              </a:spcBef>
              <a:defRPr sz="3200">
                <a:latin typeface="Verdana" panose="020B0604030504040204" pitchFamily="34" charset="0"/>
                <a:ea typeface="Verdana" panose="020B0604030504040204" pitchFamily="34" charset="0"/>
              </a:defRPr>
            </a:lvl1pPr>
            <a:lvl2pPr>
              <a:lnSpc>
                <a:spcPct val="150000"/>
              </a:lnSpc>
              <a:spcBef>
                <a:spcPts val="600"/>
              </a:spcBef>
              <a:defRPr sz="2800">
                <a:latin typeface="Verdana" panose="020B0604030504040204" pitchFamily="34" charset="0"/>
                <a:ea typeface="Verdana" panose="020B0604030504040204" pitchFamily="34" charset="0"/>
              </a:defRPr>
            </a:lvl2pPr>
            <a:lvl3pPr>
              <a:lnSpc>
                <a:spcPct val="150000"/>
              </a:lnSpc>
              <a:spcBef>
                <a:spcPts val="600"/>
              </a:spcBef>
              <a:defRPr sz="2400">
                <a:latin typeface="Verdana" panose="020B0604030504040204" pitchFamily="34" charset="0"/>
                <a:ea typeface="Verdana" panose="020B0604030504040204" pitchFamily="34" charset="0"/>
              </a:defRPr>
            </a:lvl3pPr>
            <a:lvl4pPr>
              <a:lnSpc>
                <a:spcPct val="150000"/>
              </a:lnSpc>
              <a:spcBef>
                <a:spcPts val="600"/>
              </a:spcBef>
              <a:defRPr sz="2400">
                <a:latin typeface="Verdana" panose="020B0604030504040204" pitchFamily="34" charset="0"/>
                <a:ea typeface="Verdana" panose="020B0604030504040204" pitchFamily="34" charset="0"/>
              </a:defRPr>
            </a:lvl4pPr>
            <a:lvl5pPr>
              <a:lnSpc>
                <a:spcPct val="150000"/>
              </a:lnSpc>
              <a:spcBef>
                <a:spcPts val="600"/>
              </a:spcBef>
              <a:defRPr sz="24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D0906E07-B7EF-4FD4-B55B-5005EAFAC037}" type="datetime1">
              <a:rPr lang="en-IE" smtClean="0"/>
              <a:t>21/03/2025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992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0DC67B2-94D0-42E6-B8D3-8D11A90FA08C}" type="datetime1">
              <a:rPr lang="en-IE" smtClean="0"/>
              <a:t>21/03/2025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861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897" y="4145657"/>
            <a:ext cx="3960000" cy="2495173"/>
          </a:xfrm>
          <a:prstGeom prst="rect">
            <a:avLst/>
          </a:prstGeom>
        </p:spPr>
      </p:pic>
    </p:spTree>
    <p:extLst>
      <p:ext uri="{BB962C8B-B14F-4D97-AF65-F5344CB8AC3E}">
        <p14:creationId xmlns:p14="http://schemas.microsoft.com/office/powerpoint/2010/main" val="2775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696000" y="1825625"/>
            <a:ext cx="108000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F74BEB21-6964-4F57-9B78-649CE4260CC9}" type="datetime1">
              <a:rPr lang="en-IE" smtClean="0"/>
              <a:t>21/03/2025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spTree>
    <p:extLst>
      <p:ext uri="{BB962C8B-B14F-4D97-AF65-F5344CB8AC3E}">
        <p14:creationId xmlns:p14="http://schemas.microsoft.com/office/powerpoint/2010/main" val="35751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rgbClr val="004C6C"/>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GB" sz="4000" dirty="0">
                <a:cs typeface="Tahoma" panose="020B0604030504040204" pitchFamily="34" charset="0"/>
              </a:rPr>
              <a:t>TU856-1 &amp; TU858-1 Computer Architecture and Technology</a:t>
            </a:r>
            <a:br>
              <a:rPr lang="en-IE" b="1" dirty="0">
                <a:cs typeface="Tahoma" panose="020B0604030504040204" pitchFamily="34" charset="0"/>
              </a:rPr>
            </a:br>
            <a:r>
              <a:rPr lang="en-IE" sz="2800" dirty="0">
                <a:cs typeface="Tahoma" panose="020B0604030504040204" pitchFamily="34" charset="0"/>
              </a:rPr>
              <a:t>Module Code: CMPU 1006</a:t>
            </a:r>
            <a:endParaRPr lang="en-IE" sz="4800" dirty="0">
              <a:cs typeface="Tahoma" panose="020B0604030504040204" pitchFamily="34" charset="0"/>
            </a:endParaRPr>
          </a:p>
        </p:txBody>
      </p:sp>
      <p:sp>
        <p:nvSpPr>
          <p:cNvPr id="3" name="Subtitle 2"/>
          <p:cNvSpPr>
            <a:spLocks noGrp="1"/>
          </p:cNvSpPr>
          <p:nvPr>
            <p:ph type="subTitle" idx="1"/>
          </p:nvPr>
        </p:nvSpPr>
        <p:spPr>
          <a:xfrm>
            <a:off x="1524000" y="4272597"/>
            <a:ext cx="9144000" cy="1819977"/>
          </a:xfrm>
        </p:spPr>
        <p:txBody>
          <a:bodyPr anchor="ctr">
            <a:normAutofit/>
          </a:bodyPr>
          <a:lstStyle/>
          <a:p>
            <a:r>
              <a:rPr lang="en-US" sz="2800" dirty="0">
                <a:cs typeface="Tahoma" panose="020B0604030504040204" pitchFamily="34" charset="0"/>
              </a:rPr>
              <a:t>VON NEUMANN ARCHITECTURE</a:t>
            </a:r>
            <a:endParaRPr lang="en-US" sz="2800" dirty="0">
              <a:solidFill>
                <a:srgbClr val="0000FF"/>
              </a:solidFill>
              <a:cs typeface="Tahoma" panose="020B0604030504040204" pitchFamily="34" charset="0"/>
            </a:endParaRPr>
          </a:p>
          <a:p>
            <a:pPr>
              <a:lnSpc>
                <a:spcPct val="150000"/>
              </a:lnSpc>
            </a:pPr>
            <a:r>
              <a:rPr lang="en-IE" dirty="0">
                <a:cs typeface="Tahoma" panose="020B0604030504040204" pitchFamily="34" charset="0"/>
              </a:rPr>
              <a:t> </a:t>
            </a:r>
          </a:p>
        </p:txBody>
      </p:sp>
      <p:sp>
        <p:nvSpPr>
          <p:cNvPr id="5" name="Rectangle 5"/>
          <p:cNvSpPr>
            <a:spLocks noChangeArrowheads="1"/>
          </p:cNvSpPr>
          <p:nvPr/>
        </p:nvSpPr>
        <p:spPr bwMode="auto">
          <a:xfrm>
            <a:off x="8391233" y="478189"/>
            <a:ext cx="316835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1, Week 9</a:t>
            </a:r>
            <a:endParaRPr lang="en-US" altLang="en-US" sz="2800" dirty="0"/>
          </a:p>
        </p:txBody>
      </p:sp>
      <p:sp>
        <p:nvSpPr>
          <p:cNvPr id="6" name="Slide Number Placeholder 5"/>
          <p:cNvSpPr>
            <a:spLocks noGrp="1"/>
          </p:cNvSpPr>
          <p:nvPr>
            <p:ph type="sldNum" sz="quarter" idx="12"/>
          </p:nvPr>
        </p:nvSpPr>
        <p:spPr/>
        <p:txBody>
          <a:bodyPr/>
          <a:lstStyle/>
          <a:p>
            <a:fld id="{1101D7E7-C74A-4A5D-A756-C8CA1900BA37}" type="slidenum">
              <a:rPr lang="en-IE" smtClean="0"/>
              <a:pPr/>
              <a:t>1</a:t>
            </a:fld>
            <a:endParaRPr lang="en-IE"/>
          </a:p>
        </p:txBody>
      </p:sp>
    </p:spTree>
    <p:extLst>
      <p:ext uri="{BB962C8B-B14F-4D97-AF65-F5344CB8AC3E}">
        <p14:creationId xmlns:p14="http://schemas.microsoft.com/office/powerpoint/2010/main" val="402075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 (4)</a:t>
            </a:r>
          </a:p>
        </p:txBody>
      </p:sp>
      <p:sp>
        <p:nvSpPr>
          <p:cNvPr id="3" name="Content Placeholder 2"/>
          <p:cNvSpPr>
            <a:spLocks noGrp="1"/>
          </p:cNvSpPr>
          <p:nvPr>
            <p:ph idx="1"/>
          </p:nvPr>
        </p:nvSpPr>
        <p:spPr/>
        <p:txBody>
          <a:bodyPr>
            <a:normAutofit/>
          </a:bodyPr>
          <a:lstStyle/>
          <a:p>
            <a:pPr marL="0" indent="0">
              <a:buNone/>
            </a:pPr>
            <a:r>
              <a:rPr lang="en-IE" sz="2000" dirty="0"/>
              <a:t>Diagram of the Architecture:</a:t>
            </a:r>
          </a:p>
        </p:txBody>
      </p:sp>
      <p:sp>
        <p:nvSpPr>
          <p:cNvPr id="4" name="Slide Number Placeholder 3"/>
          <p:cNvSpPr>
            <a:spLocks noGrp="1"/>
          </p:cNvSpPr>
          <p:nvPr>
            <p:ph type="sldNum" sz="quarter" idx="12"/>
          </p:nvPr>
        </p:nvSpPr>
        <p:spPr/>
        <p:txBody>
          <a:bodyPr/>
          <a:lstStyle/>
          <a:p>
            <a:fld id="{1101D7E7-C74A-4A5D-A756-C8CA1900BA37}" type="slidenum">
              <a:rPr lang="en-IE" smtClean="0"/>
              <a:t>10</a:t>
            </a:fld>
            <a:endParaRPr lang="en-IE" dirty="0"/>
          </a:p>
        </p:txBody>
      </p:sp>
      <p:sp>
        <p:nvSpPr>
          <p:cNvPr id="5" name="Rectangle 6"/>
          <p:cNvSpPr>
            <a:spLocks noChangeArrowheads="1"/>
          </p:cNvSpPr>
          <p:nvPr/>
        </p:nvSpPr>
        <p:spPr bwMode="auto">
          <a:xfrm>
            <a:off x="2424112" y="2433638"/>
            <a:ext cx="7343775" cy="3743325"/>
          </a:xfrm>
          <a:prstGeom prst="rect">
            <a:avLst/>
          </a:prstGeom>
          <a:solidFill>
            <a:srgbClr val="EDDD6E"/>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pic>
        <p:nvPicPr>
          <p:cNvPr id="6" name="Picture 5" descr="von Neumann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49" y="2699544"/>
            <a:ext cx="6007100"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1904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 (5)</a:t>
            </a:r>
          </a:p>
        </p:txBody>
      </p:sp>
      <p:sp>
        <p:nvSpPr>
          <p:cNvPr id="3" name="Content Placeholder 2"/>
          <p:cNvSpPr>
            <a:spLocks noGrp="1"/>
          </p:cNvSpPr>
          <p:nvPr>
            <p:ph idx="1"/>
          </p:nvPr>
        </p:nvSpPr>
        <p:spPr/>
        <p:txBody>
          <a:bodyPr/>
          <a:lstStyle/>
          <a:p>
            <a:pPr marL="0" indent="0">
              <a:buNone/>
            </a:pPr>
            <a:r>
              <a:rPr lang="en-US" sz="1800" dirty="0"/>
              <a:t>Another diagram of the Architecture – this matches the ENIAC architecture: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11</a:t>
            </a:fld>
            <a:endParaRPr lang="en-IE" dirty="0"/>
          </a:p>
        </p:txBody>
      </p:sp>
      <p:sp>
        <p:nvSpPr>
          <p:cNvPr id="5" name="Freeform 6"/>
          <p:cNvSpPr>
            <a:spLocks/>
          </p:cNvSpPr>
          <p:nvPr/>
        </p:nvSpPr>
        <p:spPr bwMode="auto">
          <a:xfrm>
            <a:off x="1936750" y="5818188"/>
            <a:ext cx="1611313" cy="179387"/>
          </a:xfrm>
          <a:custGeom>
            <a:avLst/>
            <a:gdLst>
              <a:gd name="T0" fmla="*/ 2147483647 w 2029"/>
              <a:gd name="T1" fmla="*/ 0 h 227"/>
              <a:gd name="T2" fmla="*/ 0 w 2029"/>
              <a:gd name="T3" fmla="*/ 0 h 227"/>
              <a:gd name="T4" fmla="*/ 2147483647 w 2029"/>
              <a:gd name="T5" fmla="*/ 2147483647 h 227"/>
              <a:gd name="T6" fmla="*/ 2147483647 w 2029"/>
              <a:gd name="T7" fmla="*/ 2147483647 h 227"/>
              <a:gd name="T8" fmla="*/ 2147483647 w 2029"/>
              <a:gd name="T9" fmla="*/ 0 h 227"/>
              <a:gd name="T10" fmla="*/ 0 60000 65536"/>
              <a:gd name="T11" fmla="*/ 0 60000 65536"/>
              <a:gd name="T12" fmla="*/ 0 60000 65536"/>
              <a:gd name="T13" fmla="*/ 0 60000 65536"/>
              <a:gd name="T14" fmla="*/ 0 60000 65536"/>
              <a:gd name="T15" fmla="*/ 0 w 2029"/>
              <a:gd name="T16" fmla="*/ 0 h 227"/>
              <a:gd name="T17" fmla="*/ 2029 w 2029"/>
              <a:gd name="T18" fmla="*/ 227 h 227"/>
            </a:gdLst>
            <a:ahLst/>
            <a:cxnLst>
              <a:cxn ang="T10">
                <a:pos x="T0" y="T1"/>
              </a:cxn>
              <a:cxn ang="T11">
                <a:pos x="T2" y="T3"/>
              </a:cxn>
              <a:cxn ang="T12">
                <a:pos x="T4" y="T5"/>
              </a:cxn>
              <a:cxn ang="T13">
                <a:pos x="T6" y="T7"/>
              </a:cxn>
              <a:cxn ang="T14">
                <a:pos x="T8" y="T9"/>
              </a:cxn>
            </a:cxnLst>
            <a:rect l="T15" t="T16" r="T17" b="T18"/>
            <a:pathLst>
              <a:path w="2029" h="227">
                <a:moveTo>
                  <a:pt x="1803" y="0"/>
                </a:moveTo>
                <a:lnTo>
                  <a:pt x="0" y="0"/>
                </a:lnTo>
                <a:lnTo>
                  <a:pt x="225" y="227"/>
                </a:lnTo>
                <a:lnTo>
                  <a:pt x="2029" y="227"/>
                </a:lnTo>
                <a:lnTo>
                  <a:pt x="1803" y="0"/>
                </a:lnTo>
                <a:close/>
              </a:path>
            </a:pathLst>
          </a:custGeom>
          <a:solidFill>
            <a:srgbClr val="C0C0C0"/>
          </a:solidFill>
          <a:ln w="4763">
            <a:solidFill>
              <a:srgbClr val="000000"/>
            </a:solidFill>
            <a:prstDash val="solid"/>
            <a:round/>
            <a:headEnd/>
            <a:tailEnd/>
          </a:ln>
        </p:spPr>
        <p:txBody>
          <a:bodyPr/>
          <a:lstStyle/>
          <a:p>
            <a:endParaRPr lang="en-IE"/>
          </a:p>
        </p:txBody>
      </p:sp>
      <p:sp>
        <p:nvSpPr>
          <p:cNvPr id="6" name="Freeform 7"/>
          <p:cNvSpPr>
            <a:spLocks/>
          </p:cNvSpPr>
          <p:nvPr/>
        </p:nvSpPr>
        <p:spPr bwMode="auto">
          <a:xfrm>
            <a:off x="3368675" y="2428875"/>
            <a:ext cx="179388" cy="3568700"/>
          </a:xfrm>
          <a:custGeom>
            <a:avLst/>
            <a:gdLst>
              <a:gd name="T0" fmla="*/ 2147483647 w 226"/>
              <a:gd name="T1" fmla="*/ 2147483647 h 4496"/>
              <a:gd name="T2" fmla="*/ 0 w 226"/>
              <a:gd name="T3" fmla="*/ 2147483647 h 4496"/>
              <a:gd name="T4" fmla="*/ 0 w 226"/>
              <a:gd name="T5" fmla="*/ 0 h 4496"/>
              <a:gd name="T6" fmla="*/ 2147483647 w 226"/>
              <a:gd name="T7" fmla="*/ 2147483647 h 4496"/>
              <a:gd name="T8" fmla="*/ 2147483647 w 226"/>
              <a:gd name="T9" fmla="*/ 2147483647 h 4496"/>
              <a:gd name="T10" fmla="*/ 0 60000 65536"/>
              <a:gd name="T11" fmla="*/ 0 60000 65536"/>
              <a:gd name="T12" fmla="*/ 0 60000 65536"/>
              <a:gd name="T13" fmla="*/ 0 60000 65536"/>
              <a:gd name="T14" fmla="*/ 0 60000 65536"/>
              <a:gd name="T15" fmla="*/ 0 w 226"/>
              <a:gd name="T16" fmla="*/ 0 h 4496"/>
              <a:gd name="T17" fmla="*/ 226 w 226"/>
              <a:gd name="T18" fmla="*/ 4496 h 4496"/>
            </a:gdLst>
            <a:ahLst/>
            <a:cxnLst>
              <a:cxn ang="T10">
                <a:pos x="T0" y="T1"/>
              </a:cxn>
              <a:cxn ang="T11">
                <a:pos x="T2" y="T3"/>
              </a:cxn>
              <a:cxn ang="T12">
                <a:pos x="T4" y="T5"/>
              </a:cxn>
              <a:cxn ang="T13">
                <a:pos x="T6" y="T7"/>
              </a:cxn>
              <a:cxn ang="T14">
                <a:pos x="T8" y="T9"/>
              </a:cxn>
            </a:cxnLst>
            <a:rect l="T15" t="T16" r="T17" b="T18"/>
            <a:pathLst>
              <a:path w="226" h="4496">
                <a:moveTo>
                  <a:pt x="226" y="4496"/>
                </a:moveTo>
                <a:lnTo>
                  <a:pt x="0" y="4269"/>
                </a:lnTo>
                <a:lnTo>
                  <a:pt x="0" y="0"/>
                </a:lnTo>
                <a:lnTo>
                  <a:pt x="226" y="226"/>
                </a:lnTo>
                <a:lnTo>
                  <a:pt x="226" y="4496"/>
                </a:lnTo>
                <a:close/>
              </a:path>
            </a:pathLst>
          </a:custGeom>
          <a:solidFill>
            <a:srgbClr val="C0C0C0"/>
          </a:solidFill>
          <a:ln w="4763">
            <a:solidFill>
              <a:srgbClr val="000000"/>
            </a:solidFill>
            <a:prstDash val="solid"/>
            <a:round/>
            <a:headEnd/>
            <a:tailEnd/>
          </a:ln>
        </p:spPr>
        <p:txBody>
          <a:bodyPr/>
          <a:lstStyle/>
          <a:p>
            <a:endParaRPr lang="en-IE"/>
          </a:p>
        </p:txBody>
      </p:sp>
      <p:sp>
        <p:nvSpPr>
          <p:cNvPr id="7" name="Rectangle 8"/>
          <p:cNvSpPr>
            <a:spLocks noChangeArrowheads="1"/>
          </p:cNvSpPr>
          <p:nvPr/>
        </p:nvSpPr>
        <p:spPr bwMode="auto">
          <a:xfrm>
            <a:off x="1936750" y="2428875"/>
            <a:ext cx="1431925" cy="3389313"/>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8" name="Rectangle 9"/>
          <p:cNvSpPr>
            <a:spLocks noChangeArrowheads="1"/>
          </p:cNvSpPr>
          <p:nvPr/>
        </p:nvSpPr>
        <p:spPr bwMode="auto">
          <a:xfrm>
            <a:off x="2332038" y="3762375"/>
            <a:ext cx="596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Main</a:t>
            </a:r>
            <a:endParaRPr lang="en-GB" altLang="en-US" sz="2000">
              <a:latin typeface="Verdana" pitchFamily="34" charset="0"/>
            </a:endParaRPr>
          </a:p>
        </p:txBody>
      </p:sp>
      <p:sp>
        <p:nvSpPr>
          <p:cNvPr id="9" name="Rectangle 10"/>
          <p:cNvSpPr>
            <a:spLocks noChangeArrowheads="1"/>
          </p:cNvSpPr>
          <p:nvPr/>
        </p:nvSpPr>
        <p:spPr bwMode="auto">
          <a:xfrm>
            <a:off x="2128838" y="4124325"/>
            <a:ext cx="1025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Memory</a:t>
            </a:r>
            <a:endParaRPr lang="en-GB" altLang="en-US" sz="2000">
              <a:latin typeface="Verdana" pitchFamily="34" charset="0"/>
            </a:endParaRPr>
          </a:p>
        </p:txBody>
      </p:sp>
      <p:sp>
        <p:nvSpPr>
          <p:cNvPr id="10" name="Freeform 11"/>
          <p:cNvSpPr>
            <a:spLocks/>
          </p:cNvSpPr>
          <p:nvPr/>
        </p:nvSpPr>
        <p:spPr bwMode="auto">
          <a:xfrm>
            <a:off x="4478338" y="3500438"/>
            <a:ext cx="1968500" cy="177800"/>
          </a:xfrm>
          <a:custGeom>
            <a:avLst/>
            <a:gdLst>
              <a:gd name="T0" fmla="*/ 2147483647 w 2479"/>
              <a:gd name="T1" fmla="*/ 0 h 224"/>
              <a:gd name="T2" fmla="*/ 0 w 2479"/>
              <a:gd name="T3" fmla="*/ 0 h 224"/>
              <a:gd name="T4" fmla="*/ 2147483647 w 2479"/>
              <a:gd name="T5" fmla="*/ 2147483647 h 224"/>
              <a:gd name="T6" fmla="*/ 2147483647 w 2479"/>
              <a:gd name="T7" fmla="*/ 2147483647 h 224"/>
              <a:gd name="T8" fmla="*/ 2147483647 w 2479"/>
              <a:gd name="T9" fmla="*/ 0 h 224"/>
              <a:gd name="T10" fmla="*/ 0 60000 65536"/>
              <a:gd name="T11" fmla="*/ 0 60000 65536"/>
              <a:gd name="T12" fmla="*/ 0 60000 65536"/>
              <a:gd name="T13" fmla="*/ 0 60000 65536"/>
              <a:gd name="T14" fmla="*/ 0 60000 65536"/>
              <a:gd name="T15" fmla="*/ 0 w 2479"/>
              <a:gd name="T16" fmla="*/ 0 h 224"/>
              <a:gd name="T17" fmla="*/ 2479 w 2479"/>
              <a:gd name="T18" fmla="*/ 224 h 224"/>
            </a:gdLst>
            <a:ahLst/>
            <a:cxnLst>
              <a:cxn ang="T10">
                <a:pos x="T0" y="T1"/>
              </a:cxn>
              <a:cxn ang="T11">
                <a:pos x="T2" y="T3"/>
              </a:cxn>
              <a:cxn ang="T12">
                <a:pos x="T4" y="T5"/>
              </a:cxn>
              <a:cxn ang="T13">
                <a:pos x="T6" y="T7"/>
              </a:cxn>
              <a:cxn ang="T14">
                <a:pos x="T8" y="T9"/>
              </a:cxn>
            </a:cxnLst>
            <a:rect l="T15" t="T16" r="T17" b="T18"/>
            <a:pathLst>
              <a:path w="2479" h="224">
                <a:moveTo>
                  <a:pt x="2254" y="0"/>
                </a:moveTo>
                <a:lnTo>
                  <a:pt x="0" y="0"/>
                </a:lnTo>
                <a:lnTo>
                  <a:pt x="225" y="224"/>
                </a:lnTo>
                <a:lnTo>
                  <a:pt x="2479" y="224"/>
                </a:lnTo>
                <a:lnTo>
                  <a:pt x="2254" y="0"/>
                </a:lnTo>
                <a:close/>
              </a:path>
            </a:pathLst>
          </a:custGeom>
          <a:solidFill>
            <a:srgbClr val="C0C0C0"/>
          </a:solidFill>
          <a:ln w="4763">
            <a:solidFill>
              <a:srgbClr val="000000"/>
            </a:solidFill>
            <a:prstDash val="solid"/>
            <a:round/>
            <a:headEnd/>
            <a:tailEnd/>
          </a:ln>
        </p:spPr>
        <p:txBody>
          <a:bodyPr/>
          <a:lstStyle/>
          <a:p>
            <a:endParaRPr lang="en-IE"/>
          </a:p>
        </p:txBody>
      </p:sp>
      <p:sp>
        <p:nvSpPr>
          <p:cNvPr id="11" name="Freeform 12"/>
          <p:cNvSpPr>
            <a:spLocks/>
          </p:cNvSpPr>
          <p:nvPr/>
        </p:nvSpPr>
        <p:spPr bwMode="auto">
          <a:xfrm>
            <a:off x="6267450" y="2428875"/>
            <a:ext cx="179388" cy="1249363"/>
          </a:xfrm>
          <a:custGeom>
            <a:avLst/>
            <a:gdLst>
              <a:gd name="T0" fmla="*/ 2147483647 w 225"/>
              <a:gd name="T1" fmla="*/ 2147483647 h 1573"/>
              <a:gd name="T2" fmla="*/ 0 w 225"/>
              <a:gd name="T3" fmla="*/ 2147483647 h 1573"/>
              <a:gd name="T4" fmla="*/ 0 w 225"/>
              <a:gd name="T5" fmla="*/ 0 h 1573"/>
              <a:gd name="T6" fmla="*/ 2147483647 w 225"/>
              <a:gd name="T7" fmla="*/ 2147483647 h 1573"/>
              <a:gd name="T8" fmla="*/ 2147483647 w 225"/>
              <a:gd name="T9" fmla="*/ 2147483647 h 1573"/>
              <a:gd name="T10" fmla="*/ 0 60000 65536"/>
              <a:gd name="T11" fmla="*/ 0 60000 65536"/>
              <a:gd name="T12" fmla="*/ 0 60000 65536"/>
              <a:gd name="T13" fmla="*/ 0 60000 65536"/>
              <a:gd name="T14" fmla="*/ 0 60000 65536"/>
              <a:gd name="T15" fmla="*/ 0 w 225"/>
              <a:gd name="T16" fmla="*/ 0 h 1573"/>
              <a:gd name="T17" fmla="*/ 225 w 225"/>
              <a:gd name="T18" fmla="*/ 1573 h 1573"/>
            </a:gdLst>
            <a:ahLst/>
            <a:cxnLst>
              <a:cxn ang="T10">
                <a:pos x="T0" y="T1"/>
              </a:cxn>
              <a:cxn ang="T11">
                <a:pos x="T2" y="T3"/>
              </a:cxn>
              <a:cxn ang="T12">
                <a:pos x="T4" y="T5"/>
              </a:cxn>
              <a:cxn ang="T13">
                <a:pos x="T6" y="T7"/>
              </a:cxn>
              <a:cxn ang="T14">
                <a:pos x="T8" y="T9"/>
              </a:cxn>
            </a:cxnLst>
            <a:rect l="T15" t="T16" r="T17" b="T18"/>
            <a:pathLst>
              <a:path w="225" h="1573">
                <a:moveTo>
                  <a:pt x="225" y="1573"/>
                </a:moveTo>
                <a:lnTo>
                  <a:pt x="0" y="1349"/>
                </a:lnTo>
                <a:lnTo>
                  <a:pt x="0" y="0"/>
                </a:lnTo>
                <a:lnTo>
                  <a:pt x="225" y="226"/>
                </a:lnTo>
                <a:lnTo>
                  <a:pt x="225" y="1573"/>
                </a:lnTo>
                <a:close/>
              </a:path>
            </a:pathLst>
          </a:custGeom>
          <a:solidFill>
            <a:srgbClr val="C0C0C0"/>
          </a:solidFill>
          <a:ln w="4763">
            <a:solidFill>
              <a:srgbClr val="000000"/>
            </a:solidFill>
            <a:prstDash val="solid"/>
            <a:round/>
            <a:headEnd/>
            <a:tailEnd/>
          </a:ln>
        </p:spPr>
        <p:txBody>
          <a:bodyPr/>
          <a:lstStyle/>
          <a:p>
            <a:endParaRPr lang="en-IE"/>
          </a:p>
        </p:txBody>
      </p:sp>
      <p:sp>
        <p:nvSpPr>
          <p:cNvPr id="12" name="Rectangle 13"/>
          <p:cNvSpPr>
            <a:spLocks noChangeArrowheads="1"/>
          </p:cNvSpPr>
          <p:nvPr/>
        </p:nvSpPr>
        <p:spPr bwMode="auto">
          <a:xfrm>
            <a:off x="4478338" y="2428875"/>
            <a:ext cx="1789112" cy="1071563"/>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13" name="Rectangle 14"/>
          <p:cNvSpPr>
            <a:spLocks noChangeArrowheads="1"/>
          </p:cNvSpPr>
          <p:nvPr/>
        </p:nvSpPr>
        <p:spPr bwMode="auto">
          <a:xfrm>
            <a:off x="4714875" y="2603500"/>
            <a:ext cx="1311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Arithmetic</a:t>
            </a:r>
            <a:endParaRPr lang="en-GB" altLang="en-US" sz="2000">
              <a:latin typeface="Verdana" pitchFamily="34" charset="0"/>
            </a:endParaRPr>
          </a:p>
        </p:txBody>
      </p:sp>
      <p:sp>
        <p:nvSpPr>
          <p:cNvPr id="14" name="Rectangle 15"/>
          <p:cNvSpPr>
            <a:spLocks noChangeArrowheads="1"/>
          </p:cNvSpPr>
          <p:nvPr/>
        </p:nvSpPr>
        <p:spPr bwMode="auto">
          <a:xfrm>
            <a:off x="4711700" y="2965450"/>
            <a:ext cx="1260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Logic Unit</a:t>
            </a:r>
            <a:endParaRPr lang="en-GB" altLang="en-US" sz="2000">
              <a:latin typeface="Verdana" pitchFamily="34" charset="0"/>
            </a:endParaRPr>
          </a:p>
        </p:txBody>
      </p:sp>
      <p:sp>
        <p:nvSpPr>
          <p:cNvPr id="15" name="Freeform 16"/>
          <p:cNvSpPr>
            <a:spLocks/>
          </p:cNvSpPr>
          <p:nvPr/>
        </p:nvSpPr>
        <p:spPr bwMode="auto">
          <a:xfrm>
            <a:off x="4478338" y="5818188"/>
            <a:ext cx="1968500" cy="179387"/>
          </a:xfrm>
          <a:custGeom>
            <a:avLst/>
            <a:gdLst>
              <a:gd name="T0" fmla="*/ 2147483647 w 2479"/>
              <a:gd name="T1" fmla="*/ 0 h 227"/>
              <a:gd name="T2" fmla="*/ 0 w 2479"/>
              <a:gd name="T3" fmla="*/ 0 h 227"/>
              <a:gd name="T4" fmla="*/ 2147483647 w 2479"/>
              <a:gd name="T5" fmla="*/ 2147483647 h 227"/>
              <a:gd name="T6" fmla="*/ 2147483647 w 2479"/>
              <a:gd name="T7" fmla="*/ 2147483647 h 227"/>
              <a:gd name="T8" fmla="*/ 2147483647 w 2479"/>
              <a:gd name="T9" fmla="*/ 0 h 227"/>
              <a:gd name="T10" fmla="*/ 0 60000 65536"/>
              <a:gd name="T11" fmla="*/ 0 60000 65536"/>
              <a:gd name="T12" fmla="*/ 0 60000 65536"/>
              <a:gd name="T13" fmla="*/ 0 60000 65536"/>
              <a:gd name="T14" fmla="*/ 0 60000 65536"/>
              <a:gd name="T15" fmla="*/ 0 w 2479"/>
              <a:gd name="T16" fmla="*/ 0 h 227"/>
              <a:gd name="T17" fmla="*/ 2479 w 2479"/>
              <a:gd name="T18" fmla="*/ 227 h 227"/>
            </a:gdLst>
            <a:ahLst/>
            <a:cxnLst>
              <a:cxn ang="T10">
                <a:pos x="T0" y="T1"/>
              </a:cxn>
              <a:cxn ang="T11">
                <a:pos x="T2" y="T3"/>
              </a:cxn>
              <a:cxn ang="T12">
                <a:pos x="T4" y="T5"/>
              </a:cxn>
              <a:cxn ang="T13">
                <a:pos x="T6" y="T7"/>
              </a:cxn>
              <a:cxn ang="T14">
                <a:pos x="T8" y="T9"/>
              </a:cxn>
            </a:cxnLst>
            <a:rect l="T15" t="T16" r="T17" b="T18"/>
            <a:pathLst>
              <a:path w="2479" h="227">
                <a:moveTo>
                  <a:pt x="2254" y="0"/>
                </a:moveTo>
                <a:lnTo>
                  <a:pt x="0" y="0"/>
                </a:lnTo>
                <a:lnTo>
                  <a:pt x="225" y="227"/>
                </a:lnTo>
                <a:lnTo>
                  <a:pt x="2479" y="227"/>
                </a:lnTo>
                <a:lnTo>
                  <a:pt x="2254" y="0"/>
                </a:lnTo>
                <a:close/>
              </a:path>
            </a:pathLst>
          </a:custGeom>
          <a:solidFill>
            <a:srgbClr val="C0C0C0"/>
          </a:solidFill>
          <a:ln w="4763">
            <a:solidFill>
              <a:srgbClr val="000000"/>
            </a:solidFill>
            <a:prstDash val="solid"/>
            <a:round/>
            <a:headEnd/>
            <a:tailEnd/>
          </a:ln>
        </p:spPr>
        <p:txBody>
          <a:bodyPr/>
          <a:lstStyle/>
          <a:p>
            <a:endParaRPr lang="en-IE"/>
          </a:p>
        </p:txBody>
      </p:sp>
      <p:sp>
        <p:nvSpPr>
          <p:cNvPr id="16" name="Freeform 17"/>
          <p:cNvSpPr>
            <a:spLocks/>
          </p:cNvSpPr>
          <p:nvPr/>
        </p:nvSpPr>
        <p:spPr bwMode="auto">
          <a:xfrm>
            <a:off x="6267450" y="4749800"/>
            <a:ext cx="179388" cy="1247775"/>
          </a:xfrm>
          <a:custGeom>
            <a:avLst/>
            <a:gdLst>
              <a:gd name="T0" fmla="*/ 2147483647 w 225"/>
              <a:gd name="T1" fmla="*/ 2147483647 h 1574"/>
              <a:gd name="T2" fmla="*/ 0 w 225"/>
              <a:gd name="T3" fmla="*/ 2147483647 h 1574"/>
              <a:gd name="T4" fmla="*/ 0 w 225"/>
              <a:gd name="T5" fmla="*/ 0 h 1574"/>
              <a:gd name="T6" fmla="*/ 2147483647 w 225"/>
              <a:gd name="T7" fmla="*/ 2147483647 h 1574"/>
              <a:gd name="T8" fmla="*/ 2147483647 w 225"/>
              <a:gd name="T9" fmla="*/ 2147483647 h 1574"/>
              <a:gd name="T10" fmla="*/ 0 60000 65536"/>
              <a:gd name="T11" fmla="*/ 0 60000 65536"/>
              <a:gd name="T12" fmla="*/ 0 60000 65536"/>
              <a:gd name="T13" fmla="*/ 0 60000 65536"/>
              <a:gd name="T14" fmla="*/ 0 60000 65536"/>
              <a:gd name="T15" fmla="*/ 0 w 225"/>
              <a:gd name="T16" fmla="*/ 0 h 1574"/>
              <a:gd name="T17" fmla="*/ 225 w 225"/>
              <a:gd name="T18" fmla="*/ 1574 h 1574"/>
            </a:gdLst>
            <a:ahLst/>
            <a:cxnLst>
              <a:cxn ang="T10">
                <a:pos x="T0" y="T1"/>
              </a:cxn>
              <a:cxn ang="T11">
                <a:pos x="T2" y="T3"/>
              </a:cxn>
              <a:cxn ang="T12">
                <a:pos x="T4" y="T5"/>
              </a:cxn>
              <a:cxn ang="T13">
                <a:pos x="T6" y="T7"/>
              </a:cxn>
              <a:cxn ang="T14">
                <a:pos x="T8" y="T9"/>
              </a:cxn>
            </a:cxnLst>
            <a:rect l="T15" t="T16" r="T17" b="T18"/>
            <a:pathLst>
              <a:path w="225" h="1574">
                <a:moveTo>
                  <a:pt x="225" y="1574"/>
                </a:moveTo>
                <a:lnTo>
                  <a:pt x="0" y="1347"/>
                </a:lnTo>
                <a:lnTo>
                  <a:pt x="0" y="0"/>
                </a:lnTo>
                <a:lnTo>
                  <a:pt x="225" y="225"/>
                </a:lnTo>
                <a:lnTo>
                  <a:pt x="225" y="1574"/>
                </a:lnTo>
                <a:close/>
              </a:path>
            </a:pathLst>
          </a:custGeom>
          <a:solidFill>
            <a:srgbClr val="C0C0C0"/>
          </a:solidFill>
          <a:ln w="4763">
            <a:solidFill>
              <a:srgbClr val="000000"/>
            </a:solidFill>
            <a:prstDash val="solid"/>
            <a:round/>
            <a:headEnd/>
            <a:tailEnd/>
          </a:ln>
        </p:spPr>
        <p:txBody>
          <a:bodyPr/>
          <a:lstStyle/>
          <a:p>
            <a:endParaRPr lang="en-IE"/>
          </a:p>
        </p:txBody>
      </p:sp>
      <p:sp>
        <p:nvSpPr>
          <p:cNvPr id="17" name="Rectangle 18"/>
          <p:cNvSpPr>
            <a:spLocks noChangeArrowheads="1"/>
          </p:cNvSpPr>
          <p:nvPr/>
        </p:nvSpPr>
        <p:spPr bwMode="auto">
          <a:xfrm>
            <a:off x="4478338" y="4749800"/>
            <a:ext cx="1789112" cy="1068388"/>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18" name="Rectangle 19"/>
          <p:cNvSpPr>
            <a:spLocks noChangeArrowheads="1"/>
          </p:cNvSpPr>
          <p:nvPr/>
        </p:nvSpPr>
        <p:spPr bwMode="auto">
          <a:xfrm>
            <a:off x="4849813" y="4921250"/>
            <a:ext cx="1081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Program</a:t>
            </a:r>
            <a:endParaRPr lang="en-GB" altLang="en-US" sz="2000">
              <a:latin typeface="Verdana" pitchFamily="34" charset="0"/>
            </a:endParaRPr>
          </a:p>
        </p:txBody>
      </p:sp>
      <p:sp>
        <p:nvSpPr>
          <p:cNvPr id="19" name="Rectangle 20"/>
          <p:cNvSpPr>
            <a:spLocks noChangeArrowheads="1"/>
          </p:cNvSpPr>
          <p:nvPr/>
        </p:nvSpPr>
        <p:spPr bwMode="auto">
          <a:xfrm>
            <a:off x="4600575" y="5284788"/>
            <a:ext cx="152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Control Unit</a:t>
            </a:r>
            <a:endParaRPr lang="en-GB" altLang="en-US" sz="2000">
              <a:latin typeface="Verdana" pitchFamily="34" charset="0"/>
            </a:endParaRPr>
          </a:p>
        </p:txBody>
      </p:sp>
      <p:sp>
        <p:nvSpPr>
          <p:cNvPr id="20" name="Freeform 21"/>
          <p:cNvSpPr>
            <a:spLocks/>
          </p:cNvSpPr>
          <p:nvPr/>
        </p:nvSpPr>
        <p:spPr bwMode="auto">
          <a:xfrm>
            <a:off x="8235950" y="5997575"/>
            <a:ext cx="1609725" cy="179388"/>
          </a:xfrm>
          <a:custGeom>
            <a:avLst/>
            <a:gdLst>
              <a:gd name="T0" fmla="*/ 2147483647 w 2029"/>
              <a:gd name="T1" fmla="*/ 0 h 224"/>
              <a:gd name="T2" fmla="*/ 0 w 2029"/>
              <a:gd name="T3" fmla="*/ 0 h 224"/>
              <a:gd name="T4" fmla="*/ 2147483647 w 2029"/>
              <a:gd name="T5" fmla="*/ 2147483647 h 224"/>
              <a:gd name="T6" fmla="*/ 2147483647 w 2029"/>
              <a:gd name="T7" fmla="*/ 2147483647 h 224"/>
              <a:gd name="T8" fmla="*/ 2147483647 w 2029"/>
              <a:gd name="T9" fmla="*/ 0 h 224"/>
              <a:gd name="T10" fmla="*/ 0 60000 65536"/>
              <a:gd name="T11" fmla="*/ 0 60000 65536"/>
              <a:gd name="T12" fmla="*/ 0 60000 65536"/>
              <a:gd name="T13" fmla="*/ 0 60000 65536"/>
              <a:gd name="T14" fmla="*/ 0 60000 65536"/>
              <a:gd name="T15" fmla="*/ 0 w 2029"/>
              <a:gd name="T16" fmla="*/ 0 h 224"/>
              <a:gd name="T17" fmla="*/ 2029 w 2029"/>
              <a:gd name="T18" fmla="*/ 224 h 224"/>
            </a:gdLst>
            <a:ahLst/>
            <a:cxnLst>
              <a:cxn ang="T10">
                <a:pos x="T0" y="T1"/>
              </a:cxn>
              <a:cxn ang="T11">
                <a:pos x="T2" y="T3"/>
              </a:cxn>
              <a:cxn ang="T12">
                <a:pos x="T4" y="T5"/>
              </a:cxn>
              <a:cxn ang="T13">
                <a:pos x="T6" y="T7"/>
              </a:cxn>
              <a:cxn ang="T14">
                <a:pos x="T8" y="T9"/>
              </a:cxn>
            </a:cxnLst>
            <a:rect l="T15" t="T16" r="T17" b="T18"/>
            <a:pathLst>
              <a:path w="2029" h="224">
                <a:moveTo>
                  <a:pt x="1804" y="0"/>
                </a:moveTo>
                <a:lnTo>
                  <a:pt x="0" y="0"/>
                </a:lnTo>
                <a:lnTo>
                  <a:pt x="225" y="224"/>
                </a:lnTo>
                <a:lnTo>
                  <a:pt x="2029" y="224"/>
                </a:lnTo>
                <a:lnTo>
                  <a:pt x="1804" y="0"/>
                </a:lnTo>
                <a:close/>
              </a:path>
            </a:pathLst>
          </a:custGeom>
          <a:solidFill>
            <a:srgbClr val="C0C0C0"/>
          </a:solidFill>
          <a:ln w="4763">
            <a:solidFill>
              <a:srgbClr val="000000"/>
            </a:solidFill>
            <a:prstDash val="solid"/>
            <a:round/>
            <a:headEnd/>
            <a:tailEnd/>
          </a:ln>
        </p:spPr>
        <p:txBody>
          <a:bodyPr/>
          <a:lstStyle/>
          <a:p>
            <a:endParaRPr lang="en-IE"/>
          </a:p>
        </p:txBody>
      </p:sp>
      <p:sp>
        <p:nvSpPr>
          <p:cNvPr id="21" name="Freeform 22"/>
          <p:cNvSpPr>
            <a:spLocks/>
          </p:cNvSpPr>
          <p:nvPr/>
        </p:nvSpPr>
        <p:spPr bwMode="auto">
          <a:xfrm>
            <a:off x="9667875" y="2428875"/>
            <a:ext cx="177800" cy="3748088"/>
          </a:xfrm>
          <a:custGeom>
            <a:avLst/>
            <a:gdLst>
              <a:gd name="T0" fmla="*/ 2147483647 w 225"/>
              <a:gd name="T1" fmla="*/ 2147483647 h 4720"/>
              <a:gd name="T2" fmla="*/ 0 w 225"/>
              <a:gd name="T3" fmla="*/ 2147483647 h 4720"/>
              <a:gd name="T4" fmla="*/ 0 w 225"/>
              <a:gd name="T5" fmla="*/ 0 h 4720"/>
              <a:gd name="T6" fmla="*/ 2147483647 w 225"/>
              <a:gd name="T7" fmla="*/ 2147483647 h 4720"/>
              <a:gd name="T8" fmla="*/ 2147483647 w 225"/>
              <a:gd name="T9" fmla="*/ 2147483647 h 4720"/>
              <a:gd name="T10" fmla="*/ 0 60000 65536"/>
              <a:gd name="T11" fmla="*/ 0 60000 65536"/>
              <a:gd name="T12" fmla="*/ 0 60000 65536"/>
              <a:gd name="T13" fmla="*/ 0 60000 65536"/>
              <a:gd name="T14" fmla="*/ 0 60000 65536"/>
              <a:gd name="T15" fmla="*/ 0 w 225"/>
              <a:gd name="T16" fmla="*/ 0 h 4720"/>
              <a:gd name="T17" fmla="*/ 225 w 225"/>
              <a:gd name="T18" fmla="*/ 4720 h 4720"/>
            </a:gdLst>
            <a:ahLst/>
            <a:cxnLst>
              <a:cxn ang="T10">
                <a:pos x="T0" y="T1"/>
              </a:cxn>
              <a:cxn ang="T11">
                <a:pos x="T2" y="T3"/>
              </a:cxn>
              <a:cxn ang="T12">
                <a:pos x="T4" y="T5"/>
              </a:cxn>
              <a:cxn ang="T13">
                <a:pos x="T6" y="T7"/>
              </a:cxn>
              <a:cxn ang="T14">
                <a:pos x="T8" y="T9"/>
              </a:cxn>
            </a:cxnLst>
            <a:rect l="T15" t="T16" r="T17" b="T18"/>
            <a:pathLst>
              <a:path w="225" h="4720">
                <a:moveTo>
                  <a:pt x="225" y="4720"/>
                </a:moveTo>
                <a:lnTo>
                  <a:pt x="0" y="4496"/>
                </a:lnTo>
                <a:lnTo>
                  <a:pt x="0" y="0"/>
                </a:lnTo>
                <a:lnTo>
                  <a:pt x="225" y="226"/>
                </a:lnTo>
                <a:lnTo>
                  <a:pt x="225" y="4720"/>
                </a:lnTo>
                <a:close/>
              </a:path>
            </a:pathLst>
          </a:custGeom>
          <a:solidFill>
            <a:srgbClr val="C0C0C0"/>
          </a:solidFill>
          <a:ln w="4763">
            <a:solidFill>
              <a:srgbClr val="000000"/>
            </a:solidFill>
            <a:prstDash val="solid"/>
            <a:round/>
            <a:headEnd/>
            <a:tailEnd/>
          </a:ln>
        </p:spPr>
        <p:txBody>
          <a:bodyPr/>
          <a:lstStyle/>
          <a:p>
            <a:endParaRPr lang="en-IE"/>
          </a:p>
        </p:txBody>
      </p:sp>
      <p:sp>
        <p:nvSpPr>
          <p:cNvPr id="22" name="Rectangle 23"/>
          <p:cNvSpPr>
            <a:spLocks noChangeArrowheads="1"/>
          </p:cNvSpPr>
          <p:nvPr/>
        </p:nvSpPr>
        <p:spPr bwMode="auto">
          <a:xfrm>
            <a:off x="8235950" y="2428875"/>
            <a:ext cx="1431925" cy="3568700"/>
          </a:xfrm>
          <a:prstGeom prst="rect">
            <a:avLst/>
          </a:prstGeom>
          <a:solidFill>
            <a:srgbClr val="FFFFFF"/>
          </a:solidFill>
          <a:ln w="4763">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23" name="Rectangle 24"/>
          <p:cNvSpPr>
            <a:spLocks noChangeArrowheads="1"/>
          </p:cNvSpPr>
          <p:nvPr/>
        </p:nvSpPr>
        <p:spPr bwMode="auto">
          <a:xfrm>
            <a:off x="8748713" y="3851275"/>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I/O</a:t>
            </a:r>
            <a:endParaRPr lang="en-GB" altLang="en-US" sz="2000">
              <a:latin typeface="Verdana" pitchFamily="34" charset="0"/>
            </a:endParaRPr>
          </a:p>
        </p:txBody>
      </p:sp>
      <p:sp>
        <p:nvSpPr>
          <p:cNvPr id="24" name="Rectangle 25"/>
          <p:cNvSpPr>
            <a:spLocks noChangeArrowheads="1"/>
          </p:cNvSpPr>
          <p:nvPr/>
        </p:nvSpPr>
        <p:spPr bwMode="auto">
          <a:xfrm>
            <a:off x="8285163" y="4213225"/>
            <a:ext cx="1366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buClr>
                <a:schemeClr val="tx1"/>
              </a:buClr>
              <a:buSzPct val="75000"/>
              <a:buFont typeface="Monotype Sorts" pitchFamily="2" charset="2"/>
              <a:buNone/>
            </a:pPr>
            <a:r>
              <a:rPr lang="en-GB" altLang="en-US" sz="2000">
                <a:solidFill>
                  <a:srgbClr val="000000"/>
                </a:solidFill>
                <a:latin typeface="Verdana" pitchFamily="34" charset="0"/>
              </a:rPr>
              <a:t>Equipment</a:t>
            </a:r>
            <a:endParaRPr lang="en-GB" altLang="en-US" sz="2000">
              <a:latin typeface="Verdana" pitchFamily="34" charset="0"/>
            </a:endParaRPr>
          </a:p>
        </p:txBody>
      </p:sp>
      <p:sp>
        <p:nvSpPr>
          <p:cNvPr id="25" name="Line 26"/>
          <p:cNvSpPr>
            <a:spLocks noChangeShapeType="1"/>
          </p:cNvSpPr>
          <p:nvPr/>
        </p:nvSpPr>
        <p:spPr bwMode="auto">
          <a:xfrm>
            <a:off x="3592513" y="2787650"/>
            <a:ext cx="922337"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6" name="Freeform 27"/>
          <p:cNvSpPr>
            <a:spLocks/>
          </p:cNvSpPr>
          <p:nvPr/>
        </p:nvSpPr>
        <p:spPr bwMode="auto">
          <a:xfrm>
            <a:off x="3368675" y="2659063"/>
            <a:ext cx="257175" cy="257175"/>
          </a:xfrm>
          <a:custGeom>
            <a:avLst/>
            <a:gdLst>
              <a:gd name="T0" fmla="*/ 2147483647 w 325"/>
              <a:gd name="T1" fmla="*/ 2147483647 h 324"/>
              <a:gd name="T2" fmla="*/ 0 w 325"/>
              <a:gd name="T3" fmla="*/ 2147483647 h 324"/>
              <a:gd name="T4" fmla="*/ 2147483647 w 325"/>
              <a:gd name="T5" fmla="*/ 0 h 324"/>
              <a:gd name="T6" fmla="*/ 2147483647 w 325"/>
              <a:gd name="T7" fmla="*/ 2147483647 h 324"/>
              <a:gd name="T8" fmla="*/ 0 60000 65536"/>
              <a:gd name="T9" fmla="*/ 0 60000 65536"/>
              <a:gd name="T10" fmla="*/ 0 60000 65536"/>
              <a:gd name="T11" fmla="*/ 0 60000 65536"/>
              <a:gd name="T12" fmla="*/ 0 w 325"/>
              <a:gd name="T13" fmla="*/ 0 h 324"/>
              <a:gd name="T14" fmla="*/ 325 w 325"/>
              <a:gd name="T15" fmla="*/ 324 h 324"/>
            </a:gdLst>
            <a:ahLst/>
            <a:cxnLst>
              <a:cxn ang="T8">
                <a:pos x="T0" y="T1"/>
              </a:cxn>
              <a:cxn ang="T9">
                <a:pos x="T2" y="T3"/>
              </a:cxn>
              <a:cxn ang="T10">
                <a:pos x="T4" y="T5"/>
              </a:cxn>
              <a:cxn ang="T11">
                <a:pos x="T6" y="T7"/>
              </a:cxn>
            </a:cxnLst>
            <a:rect l="T12" t="T13" r="T14" b="T15"/>
            <a:pathLst>
              <a:path w="325" h="324">
                <a:moveTo>
                  <a:pt x="325" y="324"/>
                </a:moveTo>
                <a:lnTo>
                  <a:pt x="0" y="162"/>
                </a:lnTo>
                <a:lnTo>
                  <a:pt x="325" y="0"/>
                </a:lnTo>
                <a:lnTo>
                  <a:pt x="325"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7" name="Line 28"/>
          <p:cNvSpPr>
            <a:spLocks noChangeShapeType="1"/>
          </p:cNvSpPr>
          <p:nvPr/>
        </p:nvSpPr>
        <p:spPr bwMode="auto">
          <a:xfrm flipH="1">
            <a:off x="3368675" y="3143250"/>
            <a:ext cx="920750"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8" name="Freeform 29"/>
          <p:cNvSpPr>
            <a:spLocks/>
          </p:cNvSpPr>
          <p:nvPr/>
        </p:nvSpPr>
        <p:spPr bwMode="auto">
          <a:xfrm>
            <a:off x="4256088" y="3016250"/>
            <a:ext cx="258762" cy="255588"/>
          </a:xfrm>
          <a:custGeom>
            <a:avLst/>
            <a:gdLst>
              <a:gd name="T0" fmla="*/ 0 w 324"/>
              <a:gd name="T1" fmla="*/ 2147483647 h 324"/>
              <a:gd name="T2" fmla="*/ 2147483647 w 324"/>
              <a:gd name="T3" fmla="*/ 2147483647 h 324"/>
              <a:gd name="T4" fmla="*/ 0 w 324"/>
              <a:gd name="T5" fmla="*/ 0 h 324"/>
              <a:gd name="T6" fmla="*/ 0 w 324"/>
              <a:gd name="T7" fmla="*/ 2147483647 h 324"/>
              <a:gd name="T8" fmla="*/ 0 60000 65536"/>
              <a:gd name="T9" fmla="*/ 0 60000 65536"/>
              <a:gd name="T10" fmla="*/ 0 60000 65536"/>
              <a:gd name="T11" fmla="*/ 0 60000 65536"/>
              <a:gd name="T12" fmla="*/ 0 w 324"/>
              <a:gd name="T13" fmla="*/ 0 h 324"/>
              <a:gd name="T14" fmla="*/ 324 w 324"/>
              <a:gd name="T15" fmla="*/ 324 h 324"/>
            </a:gdLst>
            <a:ahLst/>
            <a:cxnLst>
              <a:cxn ang="T8">
                <a:pos x="T0" y="T1"/>
              </a:cxn>
              <a:cxn ang="T9">
                <a:pos x="T2" y="T3"/>
              </a:cxn>
              <a:cxn ang="T10">
                <a:pos x="T4" y="T5"/>
              </a:cxn>
              <a:cxn ang="T11">
                <a:pos x="T6" y="T7"/>
              </a:cxn>
            </a:cxnLst>
            <a:rect l="T12" t="T13" r="T14" b="T15"/>
            <a:pathLst>
              <a:path w="324" h="324">
                <a:moveTo>
                  <a:pt x="0" y="324"/>
                </a:moveTo>
                <a:lnTo>
                  <a:pt x="324" y="162"/>
                </a:ln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 name="Line 30"/>
          <p:cNvSpPr>
            <a:spLocks noChangeShapeType="1"/>
          </p:cNvSpPr>
          <p:nvPr/>
        </p:nvSpPr>
        <p:spPr bwMode="auto">
          <a:xfrm>
            <a:off x="5553075" y="3725863"/>
            <a:ext cx="1588" cy="105886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0" name="Freeform 31"/>
          <p:cNvSpPr>
            <a:spLocks/>
          </p:cNvSpPr>
          <p:nvPr/>
        </p:nvSpPr>
        <p:spPr bwMode="auto">
          <a:xfrm>
            <a:off x="5422900" y="3500438"/>
            <a:ext cx="258763" cy="257175"/>
          </a:xfrm>
          <a:custGeom>
            <a:avLst/>
            <a:gdLst>
              <a:gd name="T0" fmla="*/ 0 w 324"/>
              <a:gd name="T1" fmla="*/ 2147483647 h 323"/>
              <a:gd name="T2" fmla="*/ 2147483647 w 324"/>
              <a:gd name="T3" fmla="*/ 0 h 323"/>
              <a:gd name="T4" fmla="*/ 2147483647 w 324"/>
              <a:gd name="T5" fmla="*/ 2147483647 h 323"/>
              <a:gd name="T6" fmla="*/ 0 w 324"/>
              <a:gd name="T7" fmla="*/ 2147483647 h 323"/>
              <a:gd name="T8" fmla="*/ 0 60000 65536"/>
              <a:gd name="T9" fmla="*/ 0 60000 65536"/>
              <a:gd name="T10" fmla="*/ 0 60000 65536"/>
              <a:gd name="T11" fmla="*/ 0 60000 65536"/>
              <a:gd name="T12" fmla="*/ 0 w 324"/>
              <a:gd name="T13" fmla="*/ 0 h 323"/>
              <a:gd name="T14" fmla="*/ 324 w 324"/>
              <a:gd name="T15" fmla="*/ 323 h 323"/>
            </a:gdLst>
            <a:ahLst/>
            <a:cxnLst>
              <a:cxn ang="T8">
                <a:pos x="T0" y="T1"/>
              </a:cxn>
              <a:cxn ang="T9">
                <a:pos x="T2" y="T3"/>
              </a:cxn>
              <a:cxn ang="T10">
                <a:pos x="T4" y="T5"/>
              </a:cxn>
              <a:cxn ang="T11">
                <a:pos x="T6" y="T7"/>
              </a:cxn>
            </a:cxnLst>
            <a:rect l="T12" t="T13" r="T14" b="T15"/>
            <a:pathLst>
              <a:path w="324" h="323">
                <a:moveTo>
                  <a:pt x="0" y="323"/>
                </a:moveTo>
                <a:lnTo>
                  <a:pt x="162" y="0"/>
                </a:lnTo>
                <a:lnTo>
                  <a:pt x="324" y="323"/>
                </a:lnTo>
                <a:lnTo>
                  <a:pt x="0"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1" name="Line 32"/>
          <p:cNvSpPr>
            <a:spLocks noChangeShapeType="1"/>
          </p:cNvSpPr>
          <p:nvPr/>
        </p:nvSpPr>
        <p:spPr bwMode="auto">
          <a:xfrm flipV="1">
            <a:off x="5192713" y="3500438"/>
            <a:ext cx="1587" cy="106045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2" name="Freeform 33"/>
          <p:cNvSpPr>
            <a:spLocks/>
          </p:cNvSpPr>
          <p:nvPr/>
        </p:nvSpPr>
        <p:spPr bwMode="auto">
          <a:xfrm>
            <a:off x="5064125" y="4527550"/>
            <a:ext cx="257175" cy="257175"/>
          </a:xfrm>
          <a:custGeom>
            <a:avLst/>
            <a:gdLst>
              <a:gd name="T0" fmla="*/ 0 w 325"/>
              <a:gd name="T1" fmla="*/ 0 h 323"/>
              <a:gd name="T2" fmla="*/ 2147483647 w 325"/>
              <a:gd name="T3" fmla="*/ 2147483647 h 323"/>
              <a:gd name="T4" fmla="*/ 2147483647 w 325"/>
              <a:gd name="T5" fmla="*/ 0 h 323"/>
              <a:gd name="T6" fmla="*/ 0 w 325"/>
              <a:gd name="T7" fmla="*/ 0 h 323"/>
              <a:gd name="T8" fmla="*/ 0 60000 65536"/>
              <a:gd name="T9" fmla="*/ 0 60000 65536"/>
              <a:gd name="T10" fmla="*/ 0 60000 65536"/>
              <a:gd name="T11" fmla="*/ 0 60000 65536"/>
              <a:gd name="T12" fmla="*/ 0 w 325"/>
              <a:gd name="T13" fmla="*/ 0 h 323"/>
              <a:gd name="T14" fmla="*/ 325 w 325"/>
              <a:gd name="T15" fmla="*/ 323 h 323"/>
            </a:gdLst>
            <a:ahLst/>
            <a:cxnLst>
              <a:cxn ang="T8">
                <a:pos x="T0" y="T1"/>
              </a:cxn>
              <a:cxn ang="T9">
                <a:pos x="T2" y="T3"/>
              </a:cxn>
              <a:cxn ang="T10">
                <a:pos x="T4" y="T5"/>
              </a:cxn>
              <a:cxn ang="T11">
                <a:pos x="T6" y="T7"/>
              </a:cxn>
            </a:cxnLst>
            <a:rect l="T12" t="T13" r="T14" b="T15"/>
            <a:pathLst>
              <a:path w="325" h="323">
                <a:moveTo>
                  <a:pt x="0" y="0"/>
                </a:moveTo>
                <a:lnTo>
                  <a:pt x="163" y="323"/>
                </a:lnTo>
                <a:lnTo>
                  <a:pt x="32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3" name="Line 34"/>
          <p:cNvSpPr>
            <a:spLocks noChangeShapeType="1"/>
          </p:cNvSpPr>
          <p:nvPr/>
        </p:nvSpPr>
        <p:spPr bwMode="auto">
          <a:xfrm>
            <a:off x="3592513" y="5105400"/>
            <a:ext cx="922337"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4" name="Freeform 35"/>
          <p:cNvSpPr>
            <a:spLocks/>
          </p:cNvSpPr>
          <p:nvPr/>
        </p:nvSpPr>
        <p:spPr bwMode="auto">
          <a:xfrm>
            <a:off x="3368675" y="4976813"/>
            <a:ext cx="257175" cy="257175"/>
          </a:xfrm>
          <a:custGeom>
            <a:avLst/>
            <a:gdLst>
              <a:gd name="T0" fmla="*/ 2147483647 w 325"/>
              <a:gd name="T1" fmla="*/ 2147483647 h 323"/>
              <a:gd name="T2" fmla="*/ 0 w 325"/>
              <a:gd name="T3" fmla="*/ 2147483647 h 323"/>
              <a:gd name="T4" fmla="*/ 2147483647 w 325"/>
              <a:gd name="T5" fmla="*/ 0 h 323"/>
              <a:gd name="T6" fmla="*/ 2147483647 w 325"/>
              <a:gd name="T7" fmla="*/ 2147483647 h 323"/>
              <a:gd name="T8" fmla="*/ 0 60000 65536"/>
              <a:gd name="T9" fmla="*/ 0 60000 65536"/>
              <a:gd name="T10" fmla="*/ 0 60000 65536"/>
              <a:gd name="T11" fmla="*/ 0 60000 65536"/>
              <a:gd name="T12" fmla="*/ 0 w 325"/>
              <a:gd name="T13" fmla="*/ 0 h 323"/>
              <a:gd name="T14" fmla="*/ 325 w 325"/>
              <a:gd name="T15" fmla="*/ 323 h 323"/>
            </a:gdLst>
            <a:ahLst/>
            <a:cxnLst>
              <a:cxn ang="T8">
                <a:pos x="T0" y="T1"/>
              </a:cxn>
              <a:cxn ang="T9">
                <a:pos x="T2" y="T3"/>
              </a:cxn>
              <a:cxn ang="T10">
                <a:pos x="T4" y="T5"/>
              </a:cxn>
              <a:cxn ang="T11">
                <a:pos x="T6" y="T7"/>
              </a:cxn>
            </a:cxnLst>
            <a:rect l="T12" t="T13" r="T14" b="T15"/>
            <a:pathLst>
              <a:path w="325" h="323">
                <a:moveTo>
                  <a:pt x="325" y="323"/>
                </a:moveTo>
                <a:lnTo>
                  <a:pt x="0" y="161"/>
                </a:lnTo>
                <a:lnTo>
                  <a:pt x="325" y="0"/>
                </a:lnTo>
                <a:lnTo>
                  <a:pt x="325"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5" name="Line 36"/>
          <p:cNvSpPr>
            <a:spLocks noChangeShapeType="1"/>
          </p:cNvSpPr>
          <p:nvPr/>
        </p:nvSpPr>
        <p:spPr bwMode="auto">
          <a:xfrm flipH="1">
            <a:off x="3368675" y="5462588"/>
            <a:ext cx="920750" cy="158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6" name="Freeform 37"/>
          <p:cNvSpPr>
            <a:spLocks/>
          </p:cNvSpPr>
          <p:nvPr/>
        </p:nvSpPr>
        <p:spPr bwMode="auto">
          <a:xfrm>
            <a:off x="4256088" y="5334000"/>
            <a:ext cx="258762" cy="257175"/>
          </a:xfrm>
          <a:custGeom>
            <a:avLst/>
            <a:gdLst>
              <a:gd name="T0" fmla="*/ 0 w 324"/>
              <a:gd name="T1" fmla="*/ 2147483647 h 323"/>
              <a:gd name="T2" fmla="*/ 2147483647 w 324"/>
              <a:gd name="T3" fmla="*/ 2147483647 h 323"/>
              <a:gd name="T4" fmla="*/ 0 w 324"/>
              <a:gd name="T5" fmla="*/ 0 h 323"/>
              <a:gd name="T6" fmla="*/ 0 w 324"/>
              <a:gd name="T7" fmla="*/ 2147483647 h 323"/>
              <a:gd name="T8" fmla="*/ 0 60000 65536"/>
              <a:gd name="T9" fmla="*/ 0 60000 65536"/>
              <a:gd name="T10" fmla="*/ 0 60000 65536"/>
              <a:gd name="T11" fmla="*/ 0 60000 65536"/>
              <a:gd name="T12" fmla="*/ 0 w 324"/>
              <a:gd name="T13" fmla="*/ 0 h 323"/>
              <a:gd name="T14" fmla="*/ 324 w 324"/>
              <a:gd name="T15" fmla="*/ 323 h 323"/>
            </a:gdLst>
            <a:ahLst/>
            <a:cxnLst>
              <a:cxn ang="T8">
                <a:pos x="T0" y="T1"/>
              </a:cxn>
              <a:cxn ang="T9">
                <a:pos x="T2" y="T3"/>
              </a:cxn>
              <a:cxn ang="T10">
                <a:pos x="T4" y="T5"/>
              </a:cxn>
              <a:cxn ang="T11">
                <a:pos x="T6" y="T7"/>
              </a:cxn>
            </a:cxnLst>
            <a:rect l="T12" t="T13" r="T14" b="T15"/>
            <a:pathLst>
              <a:path w="324" h="323">
                <a:moveTo>
                  <a:pt x="0" y="323"/>
                </a:moveTo>
                <a:lnTo>
                  <a:pt x="324" y="161"/>
                </a:lnTo>
                <a:lnTo>
                  <a:pt x="0" y="0"/>
                </a:lnTo>
                <a:lnTo>
                  <a:pt x="0"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7" name="Line 38"/>
          <p:cNvSpPr>
            <a:spLocks noChangeShapeType="1"/>
          </p:cNvSpPr>
          <p:nvPr/>
        </p:nvSpPr>
        <p:spPr bwMode="auto">
          <a:xfrm>
            <a:off x="6600825" y="2787650"/>
            <a:ext cx="1635125"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38" name="Freeform 39"/>
          <p:cNvSpPr>
            <a:spLocks/>
          </p:cNvSpPr>
          <p:nvPr/>
        </p:nvSpPr>
        <p:spPr bwMode="auto">
          <a:xfrm>
            <a:off x="6375400" y="2659063"/>
            <a:ext cx="257175" cy="257175"/>
          </a:xfrm>
          <a:custGeom>
            <a:avLst/>
            <a:gdLst>
              <a:gd name="T0" fmla="*/ 2147483647 w 324"/>
              <a:gd name="T1" fmla="*/ 2147483647 h 324"/>
              <a:gd name="T2" fmla="*/ 0 w 324"/>
              <a:gd name="T3" fmla="*/ 2147483647 h 324"/>
              <a:gd name="T4" fmla="*/ 2147483647 w 324"/>
              <a:gd name="T5" fmla="*/ 0 h 324"/>
              <a:gd name="T6" fmla="*/ 2147483647 w 324"/>
              <a:gd name="T7" fmla="*/ 2147483647 h 324"/>
              <a:gd name="T8" fmla="*/ 0 60000 65536"/>
              <a:gd name="T9" fmla="*/ 0 60000 65536"/>
              <a:gd name="T10" fmla="*/ 0 60000 65536"/>
              <a:gd name="T11" fmla="*/ 0 60000 65536"/>
              <a:gd name="T12" fmla="*/ 0 w 324"/>
              <a:gd name="T13" fmla="*/ 0 h 324"/>
              <a:gd name="T14" fmla="*/ 324 w 324"/>
              <a:gd name="T15" fmla="*/ 324 h 324"/>
            </a:gdLst>
            <a:ahLst/>
            <a:cxnLst>
              <a:cxn ang="T8">
                <a:pos x="T0" y="T1"/>
              </a:cxn>
              <a:cxn ang="T9">
                <a:pos x="T2" y="T3"/>
              </a:cxn>
              <a:cxn ang="T10">
                <a:pos x="T4" y="T5"/>
              </a:cxn>
              <a:cxn ang="T11">
                <a:pos x="T6" y="T7"/>
              </a:cxn>
            </a:cxnLst>
            <a:rect l="T12" t="T13" r="T14" b="T15"/>
            <a:pathLst>
              <a:path w="324" h="324">
                <a:moveTo>
                  <a:pt x="324" y="324"/>
                </a:moveTo>
                <a:lnTo>
                  <a:pt x="0" y="162"/>
                </a:lnTo>
                <a:lnTo>
                  <a:pt x="324" y="0"/>
                </a:lnTo>
                <a:lnTo>
                  <a:pt x="324"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9" name="Line 40"/>
          <p:cNvSpPr>
            <a:spLocks noChangeShapeType="1"/>
          </p:cNvSpPr>
          <p:nvPr/>
        </p:nvSpPr>
        <p:spPr bwMode="auto">
          <a:xfrm flipH="1">
            <a:off x="6375400" y="3143250"/>
            <a:ext cx="1636713" cy="1588"/>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40" name="Freeform 41"/>
          <p:cNvSpPr>
            <a:spLocks/>
          </p:cNvSpPr>
          <p:nvPr/>
        </p:nvSpPr>
        <p:spPr bwMode="auto">
          <a:xfrm>
            <a:off x="7978775" y="3016250"/>
            <a:ext cx="257175" cy="255588"/>
          </a:xfrm>
          <a:custGeom>
            <a:avLst/>
            <a:gdLst>
              <a:gd name="T0" fmla="*/ 0 w 325"/>
              <a:gd name="T1" fmla="*/ 2147483647 h 324"/>
              <a:gd name="T2" fmla="*/ 2147483647 w 325"/>
              <a:gd name="T3" fmla="*/ 2147483647 h 324"/>
              <a:gd name="T4" fmla="*/ 0 w 325"/>
              <a:gd name="T5" fmla="*/ 0 h 324"/>
              <a:gd name="T6" fmla="*/ 0 w 325"/>
              <a:gd name="T7" fmla="*/ 2147483647 h 324"/>
              <a:gd name="T8" fmla="*/ 0 60000 65536"/>
              <a:gd name="T9" fmla="*/ 0 60000 65536"/>
              <a:gd name="T10" fmla="*/ 0 60000 65536"/>
              <a:gd name="T11" fmla="*/ 0 60000 65536"/>
              <a:gd name="T12" fmla="*/ 0 w 325"/>
              <a:gd name="T13" fmla="*/ 0 h 324"/>
              <a:gd name="T14" fmla="*/ 325 w 325"/>
              <a:gd name="T15" fmla="*/ 324 h 324"/>
            </a:gdLst>
            <a:ahLst/>
            <a:cxnLst>
              <a:cxn ang="T8">
                <a:pos x="T0" y="T1"/>
              </a:cxn>
              <a:cxn ang="T9">
                <a:pos x="T2" y="T3"/>
              </a:cxn>
              <a:cxn ang="T10">
                <a:pos x="T4" y="T5"/>
              </a:cxn>
              <a:cxn ang="T11">
                <a:pos x="T6" y="T7"/>
              </a:cxn>
            </a:cxnLst>
            <a:rect l="T12" t="T13" r="T14" b="T15"/>
            <a:pathLst>
              <a:path w="325" h="324">
                <a:moveTo>
                  <a:pt x="0" y="324"/>
                </a:moveTo>
                <a:lnTo>
                  <a:pt x="325" y="162"/>
                </a:lnTo>
                <a:lnTo>
                  <a:pt x="0" y="0"/>
                </a:lnTo>
                <a:lnTo>
                  <a:pt x="0" y="3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Tree>
    <p:extLst>
      <p:ext uri="{BB962C8B-B14F-4D97-AF65-F5344CB8AC3E}">
        <p14:creationId xmlns:p14="http://schemas.microsoft.com/office/powerpoint/2010/main" val="104505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 (6)</a:t>
            </a:r>
          </a:p>
        </p:txBody>
      </p:sp>
      <p:sp>
        <p:nvSpPr>
          <p:cNvPr id="3" name="Content Placeholder 2"/>
          <p:cNvSpPr>
            <a:spLocks noGrp="1"/>
          </p:cNvSpPr>
          <p:nvPr>
            <p:ph idx="1"/>
          </p:nvPr>
        </p:nvSpPr>
        <p:spPr/>
        <p:txBody>
          <a:bodyPr/>
          <a:lstStyle/>
          <a:p>
            <a:r>
              <a:rPr lang="en-US" dirty="0"/>
              <a:t>In a </a:t>
            </a:r>
            <a:r>
              <a:rPr lang="en-US" dirty="0">
                <a:solidFill>
                  <a:srgbClr val="0000FF"/>
                </a:solidFill>
              </a:rPr>
              <a:t>special purpose machine</a:t>
            </a:r>
            <a:r>
              <a:rPr lang="en-US" dirty="0"/>
              <a:t> the computational procedure could be </a:t>
            </a:r>
            <a:r>
              <a:rPr lang="en-US" dirty="0">
                <a:solidFill>
                  <a:srgbClr val="0000FF"/>
                </a:solidFill>
              </a:rPr>
              <a:t>part of the hardware</a:t>
            </a:r>
            <a:r>
              <a:rPr lang="en-US" dirty="0"/>
              <a:t>. In a </a:t>
            </a:r>
            <a:r>
              <a:rPr lang="en-US" dirty="0">
                <a:solidFill>
                  <a:srgbClr val="0000FF"/>
                </a:solidFill>
              </a:rPr>
              <a:t>general purpose</a:t>
            </a:r>
            <a:r>
              <a:rPr lang="en-US" dirty="0"/>
              <a:t> one the instructions must be as </a:t>
            </a:r>
            <a:r>
              <a:rPr lang="en-US" dirty="0">
                <a:solidFill>
                  <a:srgbClr val="0000FF"/>
                </a:solidFill>
              </a:rPr>
              <a:t>changeable</a:t>
            </a:r>
            <a:r>
              <a:rPr lang="en-US" dirty="0"/>
              <a:t> as the numbers they acted upon. </a:t>
            </a:r>
          </a:p>
          <a:p>
            <a:r>
              <a:rPr lang="en-US" dirty="0"/>
              <a:t>To von Neumann the key to building a general purpose computing machine was in its ability to </a:t>
            </a:r>
            <a:r>
              <a:rPr lang="en-US" dirty="0">
                <a:solidFill>
                  <a:srgbClr val="0000FF"/>
                </a:solidFill>
              </a:rPr>
              <a:t>store</a:t>
            </a:r>
            <a:r>
              <a:rPr lang="en-US" dirty="0"/>
              <a:t> not only its </a:t>
            </a:r>
            <a:r>
              <a:rPr lang="en-US" dirty="0">
                <a:solidFill>
                  <a:srgbClr val="0000FF"/>
                </a:solidFill>
              </a:rPr>
              <a:t>data</a:t>
            </a:r>
            <a:r>
              <a:rPr lang="en-US" dirty="0"/>
              <a:t> and the intermediate </a:t>
            </a:r>
            <a:r>
              <a:rPr lang="en-US" dirty="0">
                <a:solidFill>
                  <a:srgbClr val="0000FF"/>
                </a:solidFill>
              </a:rPr>
              <a:t>results</a:t>
            </a:r>
            <a:r>
              <a:rPr lang="en-US" dirty="0"/>
              <a:t> of computation, but also to store the </a:t>
            </a:r>
            <a:r>
              <a:rPr lang="en-US" dirty="0">
                <a:solidFill>
                  <a:srgbClr val="0000FF"/>
                </a:solidFill>
              </a:rPr>
              <a:t>instructions</a:t>
            </a:r>
            <a:r>
              <a:rPr lang="en-US" dirty="0"/>
              <a:t>, or orders that allowed the computation.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12</a:t>
            </a:fld>
            <a:endParaRPr lang="en-IE" dirty="0"/>
          </a:p>
        </p:txBody>
      </p:sp>
    </p:spTree>
    <p:extLst>
      <p:ext uri="{BB962C8B-B14F-4D97-AF65-F5344CB8AC3E}">
        <p14:creationId xmlns:p14="http://schemas.microsoft.com/office/powerpoint/2010/main" val="100040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 (7)</a:t>
            </a:r>
          </a:p>
        </p:txBody>
      </p:sp>
      <p:sp>
        <p:nvSpPr>
          <p:cNvPr id="3" name="Content Placeholder 2"/>
          <p:cNvSpPr>
            <a:spLocks noGrp="1"/>
          </p:cNvSpPr>
          <p:nvPr>
            <p:ph idx="1"/>
          </p:nvPr>
        </p:nvSpPr>
        <p:spPr/>
        <p:txBody>
          <a:bodyPr/>
          <a:lstStyle/>
          <a:p>
            <a:r>
              <a:rPr lang="en-US" dirty="0"/>
              <a:t>Therefore, why not encode the instructions into numeric form and store instructions and data in the same memory? </a:t>
            </a:r>
          </a:p>
          <a:p>
            <a:pPr marL="0" indent="0">
              <a:buNone/>
            </a:pPr>
            <a:endParaRPr lang="en-US" sz="1300" dirty="0"/>
          </a:p>
          <a:p>
            <a:r>
              <a:rPr lang="en-US" dirty="0"/>
              <a:t>This frequently is viewed as the principal contribution provided by von Neumann's insight (and </a:t>
            </a:r>
            <a:r>
              <a:rPr lang="en-US" dirty="0" err="1"/>
              <a:t>Mauchly</a:t>
            </a:r>
            <a:r>
              <a:rPr lang="en-US" dirty="0"/>
              <a:t> and Eckert’s) into the nature of what a computer should be.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13</a:t>
            </a:fld>
            <a:endParaRPr lang="en-IE" dirty="0"/>
          </a:p>
        </p:txBody>
      </p:sp>
    </p:spTree>
    <p:extLst>
      <p:ext uri="{BB962C8B-B14F-4D97-AF65-F5344CB8AC3E}">
        <p14:creationId xmlns:p14="http://schemas.microsoft.com/office/powerpoint/2010/main" val="1688690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 (8)</a:t>
            </a:r>
          </a:p>
        </p:txBody>
      </p:sp>
      <p:sp>
        <p:nvSpPr>
          <p:cNvPr id="3" name="Content Placeholder 2"/>
          <p:cNvSpPr>
            <a:spLocks noGrp="1"/>
          </p:cNvSpPr>
          <p:nvPr>
            <p:ph idx="1"/>
          </p:nvPr>
        </p:nvSpPr>
        <p:spPr/>
        <p:txBody>
          <a:bodyPr/>
          <a:lstStyle/>
          <a:p>
            <a:r>
              <a:rPr lang="en-US" dirty="0"/>
              <a:t>The stored program concept was proposed about sixty-five years ago – and it is the </a:t>
            </a:r>
            <a:r>
              <a:rPr lang="en-US" u="sng" dirty="0"/>
              <a:t>fundamental</a:t>
            </a:r>
            <a:r>
              <a:rPr lang="en-US" dirty="0"/>
              <a:t> architecture employed by computers, even now. </a:t>
            </a:r>
          </a:p>
          <a:p>
            <a:pPr marL="0" indent="0">
              <a:buNone/>
            </a:pPr>
            <a:endParaRPr lang="en-US" sz="1300" dirty="0"/>
          </a:p>
          <a:p>
            <a:r>
              <a:rPr lang="en-US" dirty="0"/>
              <a:t>Computer technologies come and go (or get superseded) but the stored-program concept endures.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14</a:t>
            </a:fld>
            <a:endParaRPr lang="en-IE" dirty="0"/>
          </a:p>
        </p:txBody>
      </p:sp>
    </p:spTree>
    <p:extLst>
      <p:ext uri="{BB962C8B-B14F-4D97-AF65-F5344CB8AC3E}">
        <p14:creationId xmlns:p14="http://schemas.microsoft.com/office/powerpoint/2010/main" val="1502550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Stored Program Concept</a:t>
            </a:r>
          </a:p>
        </p:txBody>
      </p:sp>
      <p:sp>
        <p:nvSpPr>
          <p:cNvPr id="3" name="Content Placeholder 2"/>
          <p:cNvSpPr>
            <a:spLocks noGrp="1"/>
          </p:cNvSpPr>
          <p:nvPr>
            <p:ph idx="1"/>
          </p:nvPr>
        </p:nvSpPr>
        <p:spPr/>
        <p:txBody>
          <a:bodyPr/>
          <a:lstStyle/>
          <a:p>
            <a:pPr marL="0" indent="0">
              <a:buNone/>
            </a:pPr>
            <a:r>
              <a:rPr lang="en-US" sz="2600" dirty="0"/>
              <a:t>The stored program concept had several technical implications:</a:t>
            </a:r>
          </a:p>
          <a:p>
            <a:pPr lvl="1"/>
            <a:r>
              <a:rPr lang="en-US" dirty="0"/>
              <a:t>Four key sub-components operate together to make the stored program concept work.</a:t>
            </a:r>
          </a:p>
          <a:p>
            <a:pPr lvl="1"/>
            <a:r>
              <a:rPr lang="en-US" dirty="0"/>
              <a:t>The </a:t>
            </a:r>
            <a:r>
              <a:rPr lang="en-US" dirty="0">
                <a:solidFill>
                  <a:srgbClr val="0000FF"/>
                </a:solidFill>
              </a:rPr>
              <a:t>process</a:t>
            </a:r>
            <a:r>
              <a:rPr lang="en-US" dirty="0"/>
              <a:t> that moves information through the sub-components is called the ‘</a:t>
            </a:r>
            <a:r>
              <a:rPr lang="en-US" dirty="0">
                <a:solidFill>
                  <a:srgbClr val="0000FF"/>
                </a:solidFill>
              </a:rPr>
              <a:t>Fetch-Execute Cycle</a:t>
            </a:r>
            <a:r>
              <a:rPr lang="en-US" dirty="0"/>
              <a:t>’.</a:t>
            </a:r>
          </a:p>
          <a:p>
            <a:pPr lvl="1"/>
            <a:r>
              <a:rPr lang="en-US" dirty="0"/>
              <a:t>Unless otherwise indicated, program instructions are executed in sequential order.</a:t>
            </a:r>
            <a:endParaRPr lang="en-IE" dirty="0"/>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15</a:t>
            </a:fld>
            <a:endParaRPr lang="en-IE" dirty="0"/>
          </a:p>
        </p:txBody>
      </p:sp>
    </p:spTree>
    <p:extLst>
      <p:ext uri="{BB962C8B-B14F-4D97-AF65-F5344CB8AC3E}">
        <p14:creationId xmlns:p14="http://schemas.microsoft.com/office/powerpoint/2010/main" val="167821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Four Sub-Components</a:t>
            </a:r>
          </a:p>
        </p:txBody>
      </p:sp>
      <p:sp>
        <p:nvSpPr>
          <p:cNvPr id="3" name="Content Placeholder 2"/>
          <p:cNvSpPr>
            <a:spLocks noGrp="1"/>
          </p:cNvSpPr>
          <p:nvPr>
            <p:ph idx="1"/>
          </p:nvPr>
        </p:nvSpPr>
        <p:spPr/>
        <p:txBody>
          <a:bodyPr>
            <a:noAutofit/>
          </a:bodyPr>
          <a:lstStyle/>
          <a:p>
            <a:pPr marL="0" indent="0">
              <a:lnSpc>
                <a:spcPct val="100000"/>
              </a:lnSpc>
              <a:buNone/>
            </a:pPr>
            <a:r>
              <a:rPr lang="en-US" dirty="0"/>
              <a:t>Physically, the four sub-components in von Neumann Architecture might be called:</a:t>
            </a:r>
          </a:p>
          <a:p>
            <a:pPr lvl="1">
              <a:lnSpc>
                <a:spcPct val="100000"/>
              </a:lnSpc>
            </a:pPr>
            <a:r>
              <a:rPr lang="en-US" sz="2200" dirty="0" err="1"/>
              <a:t>Input/Output</a:t>
            </a:r>
            <a:r>
              <a:rPr lang="en-US" sz="2200" dirty="0"/>
              <a:t> (or ‘I/O’)</a:t>
            </a:r>
          </a:p>
          <a:p>
            <a:pPr lvl="1">
              <a:lnSpc>
                <a:spcPct val="100000"/>
              </a:lnSpc>
            </a:pPr>
            <a:r>
              <a:rPr lang="en-US" sz="2200" dirty="0"/>
              <a:t>Control Unit</a:t>
            </a:r>
          </a:p>
          <a:p>
            <a:pPr lvl="1">
              <a:lnSpc>
                <a:spcPct val="100000"/>
              </a:lnSpc>
            </a:pPr>
            <a:r>
              <a:rPr lang="en-US" sz="2200" dirty="0"/>
              <a:t>Arithmetic-Logic Unit</a:t>
            </a:r>
          </a:p>
          <a:p>
            <a:pPr lvl="1">
              <a:lnSpc>
                <a:spcPct val="100000"/>
              </a:lnSpc>
            </a:pPr>
            <a:r>
              <a:rPr lang="en-US" sz="2200" dirty="0"/>
              <a:t>Memory</a:t>
            </a:r>
          </a:p>
          <a:p>
            <a:pPr marL="0" indent="0">
              <a:lnSpc>
                <a:spcPct val="100000"/>
              </a:lnSpc>
              <a:buNone/>
            </a:pPr>
            <a:endParaRPr lang="en-US" sz="900" dirty="0"/>
          </a:p>
          <a:p>
            <a:pPr marL="0" indent="0">
              <a:lnSpc>
                <a:spcPct val="100000"/>
              </a:lnSpc>
              <a:buNone/>
            </a:pPr>
            <a:r>
              <a:rPr lang="en-US" dirty="0"/>
              <a:t>While only four sub-components are listed in the books, there is a fifth part to the operation: a bus (or wire) that connects the components together and over which data flow from one sub-component to another. (More on buses next week.)</a:t>
            </a:r>
          </a:p>
        </p:txBody>
      </p:sp>
      <p:sp>
        <p:nvSpPr>
          <p:cNvPr id="4" name="Slide Number Placeholder 3"/>
          <p:cNvSpPr>
            <a:spLocks noGrp="1"/>
          </p:cNvSpPr>
          <p:nvPr>
            <p:ph type="sldNum" sz="quarter" idx="12"/>
          </p:nvPr>
        </p:nvSpPr>
        <p:spPr/>
        <p:txBody>
          <a:bodyPr/>
          <a:lstStyle/>
          <a:p>
            <a:fld id="{1101D7E7-C74A-4A5D-A756-C8CA1900BA37}" type="slidenum">
              <a:rPr lang="en-IE" smtClean="0"/>
              <a:t>16</a:t>
            </a:fld>
            <a:endParaRPr lang="en-IE" dirty="0"/>
          </a:p>
        </p:txBody>
      </p:sp>
    </p:spTree>
    <p:extLst>
      <p:ext uri="{BB962C8B-B14F-4D97-AF65-F5344CB8AC3E}">
        <p14:creationId xmlns:p14="http://schemas.microsoft.com/office/powerpoint/2010/main" val="222290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There are several different types of memory at processor level:</a:t>
            </a:r>
          </a:p>
          <a:p>
            <a:pPr lvl="1"/>
            <a:r>
              <a:rPr lang="en-US" dirty="0"/>
              <a:t>RAM (Random Access Memory)</a:t>
            </a:r>
          </a:p>
          <a:p>
            <a:pPr lvl="1"/>
            <a:r>
              <a:rPr lang="en-US" dirty="0"/>
              <a:t>ROM (Read Only Memory)</a:t>
            </a:r>
          </a:p>
          <a:p>
            <a:pPr lvl="1"/>
            <a:r>
              <a:rPr lang="en-US" dirty="0"/>
              <a:t>Registers</a:t>
            </a:r>
          </a:p>
          <a:p>
            <a:pPr lvl="1"/>
            <a:r>
              <a:rPr lang="en-US" dirty="0"/>
              <a:t>Cache</a:t>
            </a:r>
          </a:p>
          <a:p>
            <a:r>
              <a:rPr lang="en-US" dirty="0"/>
              <a:t>Why not just engineer one type?</a:t>
            </a:r>
          </a:p>
          <a:p>
            <a:r>
              <a:rPr lang="en-US" dirty="0"/>
              <a:t>Each type of memory represents cost/benefit tradeoffs between capability and cost …</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17</a:t>
            </a:fld>
            <a:endParaRPr lang="en-IE" dirty="0"/>
          </a:p>
        </p:txBody>
      </p:sp>
    </p:spTree>
    <p:extLst>
      <p:ext uri="{BB962C8B-B14F-4D97-AF65-F5344CB8AC3E}">
        <p14:creationId xmlns:p14="http://schemas.microsoft.com/office/powerpoint/2010/main" val="92235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(2)</a:t>
            </a:r>
          </a:p>
        </p:txBody>
      </p:sp>
      <p:sp>
        <p:nvSpPr>
          <p:cNvPr id="4" name="Slide Number Placeholder 3"/>
          <p:cNvSpPr>
            <a:spLocks noGrp="1"/>
          </p:cNvSpPr>
          <p:nvPr>
            <p:ph type="sldNum" sz="quarter" idx="12"/>
          </p:nvPr>
        </p:nvSpPr>
        <p:spPr/>
        <p:txBody>
          <a:bodyPr/>
          <a:lstStyle/>
          <a:p>
            <a:fld id="{1101D7E7-C74A-4A5D-A756-C8CA1900BA37}" type="slidenum">
              <a:rPr lang="en-IE" smtClean="0"/>
              <a:t>18</a:t>
            </a:fld>
            <a:endParaRPr lang="en-IE" dirty="0"/>
          </a:p>
        </p:txBody>
      </p:sp>
      <p:pic>
        <p:nvPicPr>
          <p:cNvPr id="5" name="Picture 7" descr="http://image.slidesharecdn.com/20102013sandrosuffertmemoryforensicsintrodutoryworkshop-public-131123223330-phpapp01/95/2010-2013-sandro-suffert-memory-forensics-introdutory-work-shop-public-22-638.jpg?cb=13852679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248" y="1430606"/>
            <a:ext cx="6561504" cy="4925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896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Types</a:t>
            </a:r>
          </a:p>
        </p:txBody>
      </p:sp>
      <p:sp>
        <p:nvSpPr>
          <p:cNvPr id="3" name="Content Placeholder 2"/>
          <p:cNvSpPr>
            <a:spLocks noGrp="1"/>
          </p:cNvSpPr>
          <p:nvPr>
            <p:ph idx="1"/>
          </p:nvPr>
        </p:nvSpPr>
        <p:spPr/>
        <p:txBody>
          <a:bodyPr>
            <a:normAutofit fontScale="92500"/>
          </a:bodyPr>
          <a:lstStyle/>
          <a:p>
            <a:r>
              <a:rPr lang="en-US" dirty="0"/>
              <a:t>RAM is an array of cells, each with a unique address.</a:t>
            </a:r>
          </a:p>
          <a:p>
            <a:r>
              <a:rPr lang="en-US" dirty="0"/>
              <a:t>It should take the same amount of time to access any memory cell, regardless of its location with the memory bank. (‘Random’ access.)</a:t>
            </a:r>
          </a:p>
          <a:p>
            <a:pPr marL="0" indent="0">
              <a:buNone/>
            </a:pPr>
            <a:endParaRPr lang="en-US" sz="1000" dirty="0"/>
          </a:p>
          <a:p>
            <a:r>
              <a:rPr lang="en-US" dirty="0"/>
              <a:t>ROM memory cells can be read from, but not written to. Cells are protected.</a:t>
            </a:r>
          </a:p>
          <a:p>
            <a:r>
              <a:rPr lang="en-US" dirty="0"/>
              <a:t>ROM is more expensive than RAM and only critical information is stored. (I.E. Firmware instructions.)</a:t>
            </a:r>
          </a:p>
        </p:txBody>
      </p:sp>
      <p:sp>
        <p:nvSpPr>
          <p:cNvPr id="4" name="Slide Number Placeholder 3"/>
          <p:cNvSpPr>
            <a:spLocks noGrp="1"/>
          </p:cNvSpPr>
          <p:nvPr>
            <p:ph type="sldNum" sz="quarter" idx="12"/>
          </p:nvPr>
        </p:nvSpPr>
        <p:spPr/>
        <p:txBody>
          <a:bodyPr/>
          <a:lstStyle/>
          <a:p>
            <a:fld id="{1101D7E7-C74A-4A5D-A756-C8CA1900BA37}" type="slidenum">
              <a:rPr lang="en-IE" smtClean="0"/>
              <a:t>19</a:t>
            </a:fld>
            <a:endParaRPr lang="en-IE" dirty="0"/>
          </a:p>
        </p:txBody>
      </p:sp>
    </p:spTree>
    <p:extLst>
      <p:ext uri="{BB962C8B-B14F-4D97-AF65-F5344CB8AC3E}">
        <p14:creationId xmlns:p14="http://schemas.microsoft.com/office/powerpoint/2010/main" val="297148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Outline</a:t>
            </a:r>
          </a:p>
        </p:txBody>
      </p:sp>
      <p:sp>
        <p:nvSpPr>
          <p:cNvPr id="3" name="Content Placeholder 2"/>
          <p:cNvSpPr>
            <a:spLocks noGrp="1"/>
          </p:cNvSpPr>
          <p:nvPr>
            <p:ph idx="1"/>
          </p:nvPr>
        </p:nvSpPr>
        <p:spPr>
          <a:xfrm>
            <a:off x="696001" y="1825625"/>
            <a:ext cx="10867563" cy="4285029"/>
          </a:xfrm>
        </p:spPr>
        <p:txBody>
          <a:bodyPr>
            <a:normAutofit fontScale="92500"/>
          </a:bodyPr>
          <a:lstStyle/>
          <a:p>
            <a:pPr>
              <a:buNone/>
            </a:pPr>
            <a:r>
              <a:rPr lang="en-GB" altLang="en-US" sz="2800" dirty="0">
                <a:latin typeface="+mn-lt"/>
              </a:rPr>
              <a:t>This presentation begins with a historic reference to the person credited with computer architecture as it has become known. </a:t>
            </a:r>
          </a:p>
          <a:p>
            <a:pPr>
              <a:buNone/>
            </a:pPr>
            <a:r>
              <a:rPr lang="en-GB" altLang="en-US" sz="2800" dirty="0">
                <a:latin typeface="+mn-lt"/>
              </a:rPr>
              <a:t>It will focus on </a:t>
            </a:r>
            <a:r>
              <a:rPr lang="en-US" altLang="en-US" sz="2800" dirty="0">
                <a:latin typeface="+mn-lt"/>
              </a:rPr>
              <a:t>The electronic components that need the architecture, and they are investigated for their functionality. </a:t>
            </a:r>
            <a:endParaRPr lang="en-GB" altLang="en-US" sz="2800" dirty="0">
              <a:latin typeface="+mn-lt"/>
            </a:endParaRPr>
          </a:p>
          <a:p>
            <a:pPr>
              <a:buNone/>
            </a:pPr>
            <a:endParaRPr lang="en-GB" altLang="en-US" sz="800" dirty="0">
              <a:latin typeface="+mn-lt"/>
            </a:endParaRPr>
          </a:p>
          <a:p>
            <a:pPr>
              <a:buNone/>
            </a:pPr>
            <a:r>
              <a:rPr lang="en-GB" altLang="en-US" sz="2800" dirty="0">
                <a:latin typeface="+mn-lt"/>
              </a:rPr>
              <a:t>There is a number of examples of the fetch-execute cycle associated with von Neumann architecture</a:t>
            </a:r>
            <a:r>
              <a:rPr lang="en-IE" sz="2800" dirty="0"/>
              <a:t>.</a:t>
            </a:r>
            <a:endParaRPr lang="en-IE" sz="2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a:t>
            </a:fld>
            <a:endParaRPr lang="en-IE" dirty="0"/>
          </a:p>
        </p:txBody>
      </p:sp>
    </p:spTree>
    <p:extLst>
      <p:ext uri="{BB962C8B-B14F-4D97-AF65-F5344CB8AC3E}">
        <p14:creationId xmlns:p14="http://schemas.microsoft.com/office/powerpoint/2010/main" val="6657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Types (2)</a:t>
            </a:r>
          </a:p>
        </p:txBody>
      </p:sp>
      <p:sp>
        <p:nvSpPr>
          <p:cNvPr id="3" name="Content Placeholder 2"/>
          <p:cNvSpPr>
            <a:spLocks noGrp="1"/>
          </p:cNvSpPr>
          <p:nvPr>
            <p:ph idx="1"/>
          </p:nvPr>
        </p:nvSpPr>
        <p:spPr/>
        <p:txBody>
          <a:bodyPr>
            <a:normAutofit/>
          </a:bodyPr>
          <a:lstStyle/>
          <a:p>
            <a:r>
              <a:rPr lang="en-US" sz="2200" dirty="0">
                <a:solidFill>
                  <a:srgbClr val="0000FF"/>
                </a:solidFill>
              </a:rPr>
              <a:t>Register</a:t>
            </a:r>
            <a:r>
              <a:rPr lang="en-US" sz="2200" dirty="0"/>
              <a:t> cells are powerful, costly, and physically located close to the heart of computing.</a:t>
            </a:r>
          </a:p>
          <a:p>
            <a:r>
              <a:rPr lang="en-US" sz="2200" dirty="0"/>
              <a:t>Some registers are the main participants in the Fetch-Execute Cycle. (More on the Fetch-Execute Cycle later.)</a:t>
            </a:r>
          </a:p>
          <a:p>
            <a:pPr marL="0" indent="0">
              <a:buNone/>
            </a:pPr>
            <a:endParaRPr lang="en-US" sz="900" dirty="0"/>
          </a:p>
          <a:p>
            <a:r>
              <a:rPr lang="en-US" sz="2200" dirty="0">
                <a:solidFill>
                  <a:srgbClr val="0000FF"/>
                </a:solidFill>
              </a:rPr>
              <a:t>Cache</a:t>
            </a:r>
            <a:r>
              <a:rPr lang="en-US" sz="2200" dirty="0"/>
              <a:t> memory is a type of RAM. The main difference between cache and actual RAM is that cache is addressed by the CPU before RAM - so instructions may be performed quicker if in cache.</a:t>
            </a:r>
          </a:p>
        </p:txBody>
      </p:sp>
      <p:sp>
        <p:nvSpPr>
          <p:cNvPr id="4" name="Slide Number Placeholder 3"/>
          <p:cNvSpPr>
            <a:spLocks noGrp="1"/>
          </p:cNvSpPr>
          <p:nvPr>
            <p:ph type="sldNum" sz="quarter" idx="12"/>
          </p:nvPr>
        </p:nvSpPr>
        <p:spPr/>
        <p:txBody>
          <a:bodyPr/>
          <a:lstStyle/>
          <a:p>
            <a:fld id="{1101D7E7-C74A-4A5D-A756-C8CA1900BA37}" type="slidenum">
              <a:rPr lang="en-IE" smtClean="0"/>
              <a:t>20</a:t>
            </a:fld>
            <a:endParaRPr lang="en-IE" dirty="0"/>
          </a:p>
        </p:txBody>
      </p:sp>
    </p:spTree>
    <p:extLst>
      <p:ext uri="{BB962C8B-B14F-4D97-AF65-F5344CB8AC3E}">
        <p14:creationId xmlns:p14="http://schemas.microsoft.com/office/powerpoint/2010/main" val="751544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Addressing </a:t>
            </a:r>
          </a:p>
        </p:txBody>
      </p:sp>
      <p:sp>
        <p:nvSpPr>
          <p:cNvPr id="3" name="Content Placeholder 2"/>
          <p:cNvSpPr>
            <a:spLocks noGrp="1"/>
          </p:cNvSpPr>
          <p:nvPr>
            <p:ph idx="1"/>
          </p:nvPr>
        </p:nvSpPr>
        <p:spPr/>
        <p:txBody>
          <a:bodyPr/>
          <a:lstStyle/>
          <a:p>
            <a:r>
              <a:rPr lang="en-US" dirty="0"/>
              <a:t>For all these memory types, cell size or cell width is a measure of how many individual memory cells (switches for bits) are addressed at a time.</a:t>
            </a:r>
          </a:p>
          <a:p>
            <a:pPr marL="0" indent="0">
              <a:buNone/>
            </a:pPr>
            <a:endParaRPr lang="en-US" sz="1300" dirty="0"/>
          </a:p>
          <a:p>
            <a:r>
              <a:rPr lang="en-US" dirty="0"/>
              <a:t>At a minimum, this is a byte (8 bits) but to support all data types and operations cell size can be larger (example, a word of 16 bits).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21</a:t>
            </a:fld>
            <a:endParaRPr lang="en-IE" dirty="0"/>
          </a:p>
        </p:txBody>
      </p:sp>
    </p:spTree>
    <p:extLst>
      <p:ext uri="{BB962C8B-B14F-4D97-AF65-F5344CB8AC3E}">
        <p14:creationId xmlns:p14="http://schemas.microsoft.com/office/powerpoint/2010/main" val="1024430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Addressing (2)</a:t>
            </a:r>
          </a:p>
        </p:txBody>
      </p:sp>
      <p:sp>
        <p:nvSpPr>
          <p:cNvPr id="4" name="Slide Number Placeholder 3"/>
          <p:cNvSpPr>
            <a:spLocks noGrp="1"/>
          </p:cNvSpPr>
          <p:nvPr>
            <p:ph type="sldNum" sz="quarter" idx="12"/>
          </p:nvPr>
        </p:nvSpPr>
        <p:spPr/>
        <p:txBody>
          <a:bodyPr/>
          <a:lstStyle/>
          <a:p>
            <a:fld id="{1101D7E7-C74A-4A5D-A756-C8CA1900BA37}" type="slidenum">
              <a:rPr lang="en-IE" smtClean="0"/>
              <a:t>22</a:t>
            </a:fld>
            <a:endParaRPr lang="en-IE" dirty="0"/>
          </a:p>
        </p:txBody>
      </p:sp>
      <p:sp>
        <p:nvSpPr>
          <p:cNvPr id="5" name="Rectangle 3"/>
          <p:cNvSpPr txBox="1">
            <a:spLocks noChangeArrowheads="1"/>
          </p:cNvSpPr>
          <p:nvPr/>
        </p:nvSpPr>
        <p:spPr>
          <a:xfrm>
            <a:off x="1705708" y="5849450"/>
            <a:ext cx="8229600" cy="32861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1800" dirty="0"/>
              <a:t>https://www.youtube.com/watch?v=bTj0vFs8ndI</a:t>
            </a:r>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680" y="1456837"/>
            <a:ext cx="803275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189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Addressing (3)</a:t>
            </a:r>
          </a:p>
        </p:txBody>
      </p:sp>
      <p:sp>
        <p:nvSpPr>
          <p:cNvPr id="3" name="Content Placeholder 2"/>
          <p:cNvSpPr>
            <a:spLocks noGrp="1"/>
          </p:cNvSpPr>
          <p:nvPr>
            <p:ph idx="1"/>
          </p:nvPr>
        </p:nvSpPr>
        <p:spPr/>
        <p:txBody>
          <a:bodyPr>
            <a:normAutofit/>
          </a:bodyPr>
          <a:lstStyle/>
          <a:p>
            <a:r>
              <a:rPr lang="en-US" dirty="0"/>
              <a:t>All cells have an address and can contain data (where data = data or instructions).</a:t>
            </a:r>
          </a:p>
          <a:p>
            <a:pPr marL="0" indent="0">
              <a:buNone/>
            </a:pPr>
            <a:endParaRPr lang="en-US" sz="1400" dirty="0"/>
          </a:p>
          <a:p>
            <a:r>
              <a:rPr lang="en-US" dirty="0"/>
              <a:t>The cell address is a label (like a post code) that identifies a particular cell.</a:t>
            </a:r>
          </a:p>
          <a:p>
            <a:pPr marL="0" indent="0">
              <a:buNone/>
            </a:pPr>
            <a:endParaRPr lang="en-US" sz="1300" dirty="0"/>
          </a:p>
          <a:p>
            <a:r>
              <a:rPr lang="en-US" dirty="0"/>
              <a:t>The cell contents are whatever data are stored at a given address location.</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23</a:t>
            </a:fld>
            <a:endParaRPr lang="en-IE" dirty="0"/>
          </a:p>
        </p:txBody>
      </p:sp>
    </p:spTree>
    <p:extLst>
      <p:ext uri="{BB962C8B-B14F-4D97-AF65-F5344CB8AC3E}">
        <p14:creationId xmlns:p14="http://schemas.microsoft.com/office/powerpoint/2010/main" val="3297064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Addressing (4)</a:t>
            </a:r>
          </a:p>
        </p:txBody>
      </p:sp>
      <p:sp>
        <p:nvSpPr>
          <p:cNvPr id="3" name="Content Placeholder 2"/>
          <p:cNvSpPr>
            <a:spLocks noGrp="1"/>
          </p:cNvSpPr>
          <p:nvPr>
            <p:ph idx="1"/>
          </p:nvPr>
        </p:nvSpPr>
        <p:spPr/>
        <p:txBody>
          <a:bodyPr/>
          <a:lstStyle/>
          <a:p>
            <a:r>
              <a:rPr lang="en-US" dirty="0"/>
              <a:t>The memory labels are themselves binary numbers.</a:t>
            </a:r>
          </a:p>
          <a:p>
            <a:pPr marL="0" indent="0">
              <a:buNone/>
            </a:pPr>
            <a:endParaRPr lang="en-US" sz="1300" dirty="0"/>
          </a:p>
          <a:p>
            <a:r>
              <a:rPr lang="en-US" dirty="0"/>
              <a:t>One of the internal registers is used to hold address locations. (MAR – memory address register or machine address register.)</a:t>
            </a:r>
          </a:p>
          <a:p>
            <a:pPr marL="0" indent="0">
              <a:buNone/>
            </a:pPr>
            <a:endParaRPr lang="en-US" sz="1300" dirty="0"/>
          </a:p>
          <a:p>
            <a:r>
              <a:rPr lang="en-US" dirty="0"/>
              <a:t>This register has to be big enough to hold the biggest address of a memory location.</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24</a:t>
            </a:fld>
            <a:endParaRPr lang="en-IE" dirty="0"/>
          </a:p>
        </p:txBody>
      </p:sp>
    </p:spTree>
    <p:extLst>
      <p:ext uri="{BB962C8B-B14F-4D97-AF65-F5344CB8AC3E}">
        <p14:creationId xmlns:p14="http://schemas.microsoft.com/office/powerpoint/2010/main" val="2507692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I/O: Input and Output</a:t>
            </a:r>
          </a:p>
        </p:txBody>
      </p:sp>
      <p:sp>
        <p:nvSpPr>
          <p:cNvPr id="3" name="Content Placeholder 2"/>
          <p:cNvSpPr>
            <a:spLocks noGrp="1"/>
          </p:cNvSpPr>
          <p:nvPr>
            <p:ph idx="1"/>
          </p:nvPr>
        </p:nvSpPr>
        <p:spPr/>
        <p:txBody>
          <a:bodyPr>
            <a:normAutofit/>
          </a:bodyPr>
          <a:lstStyle/>
          <a:p>
            <a:r>
              <a:rPr lang="en-US" dirty="0"/>
              <a:t>There is both a human-machine interface and a machine-machine interface to I/O.</a:t>
            </a:r>
          </a:p>
          <a:p>
            <a:pPr marL="0" indent="0">
              <a:buNone/>
            </a:pPr>
            <a:endParaRPr lang="en-US" sz="1300" dirty="0"/>
          </a:p>
          <a:p>
            <a:r>
              <a:rPr lang="en-US" dirty="0"/>
              <a:t>Examples of the human-machine interface include a keyboard, screen or printer.</a:t>
            </a:r>
          </a:p>
          <a:p>
            <a:pPr marL="0" indent="0">
              <a:buNone/>
            </a:pPr>
            <a:endParaRPr lang="en-US" sz="1300" dirty="0"/>
          </a:p>
          <a:p>
            <a:r>
              <a:rPr lang="en-US" dirty="0"/>
              <a:t>Examples of the machine-machine interface include things like mass storage and secondary storage devices.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25</a:t>
            </a:fld>
            <a:endParaRPr lang="en-IE" dirty="0"/>
          </a:p>
        </p:txBody>
      </p:sp>
    </p:spTree>
    <p:extLst>
      <p:ext uri="{BB962C8B-B14F-4D97-AF65-F5344CB8AC3E}">
        <p14:creationId xmlns:p14="http://schemas.microsoft.com/office/powerpoint/2010/main" val="225051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Logic Unit - The ALU</a:t>
            </a:r>
            <a:endParaRPr lang="en-IE" dirty="0"/>
          </a:p>
        </p:txBody>
      </p:sp>
      <p:sp>
        <p:nvSpPr>
          <p:cNvPr id="3" name="Content Placeholder 2"/>
          <p:cNvSpPr>
            <a:spLocks noGrp="1"/>
          </p:cNvSpPr>
          <p:nvPr>
            <p:ph idx="1"/>
          </p:nvPr>
        </p:nvSpPr>
        <p:spPr/>
        <p:txBody>
          <a:bodyPr>
            <a:normAutofit/>
          </a:bodyPr>
          <a:lstStyle/>
          <a:p>
            <a:r>
              <a:rPr lang="en-US" dirty="0"/>
              <a:t>The third component in the von Neumann Architecture is called the Arithmetic Logic Unit.</a:t>
            </a:r>
          </a:p>
          <a:p>
            <a:pPr marL="0" indent="0">
              <a:buNone/>
            </a:pPr>
            <a:endParaRPr lang="en-US" sz="1300" dirty="0"/>
          </a:p>
          <a:p>
            <a:r>
              <a:rPr lang="en-US" dirty="0"/>
              <a:t>This is the subcomponent that performs the arithmetic and logic operations based on combinations of flip-flops, latches and gates, generally.</a:t>
            </a:r>
          </a:p>
          <a:p>
            <a:pPr marL="0" indent="0">
              <a:buNone/>
            </a:pPr>
            <a:endParaRPr lang="en-US" sz="1300" dirty="0"/>
          </a:p>
          <a:p>
            <a:r>
              <a:rPr lang="en-US" dirty="0"/>
              <a:t>The ALU is the “brain” of the computer.</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26</a:t>
            </a:fld>
            <a:endParaRPr lang="en-IE" dirty="0"/>
          </a:p>
        </p:txBody>
      </p:sp>
    </p:spTree>
    <p:extLst>
      <p:ext uri="{BB962C8B-B14F-4D97-AF65-F5344CB8AC3E}">
        <p14:creationId xmlns:p14="http://schemas.microsoft.com/office/powerpoint/2010/main" val="3316954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ALU (2)</a:t>
            </a:r>
          </a:p>
        </p:txBody>
      </p:sp>
      <p:sp>
        <p:nvSpPr>
          <p:cNvPr id="4" name="Slide Number Placeholder 3"/>
          <p:cNvSpPr>
            <a:spLocks noGrp="1"/>
          </p:cNvSpPr>
          <p:nvPr>
            <p:ph type="sldNum" sz="quarter" idx="12"/>
          </p:nvPr>
        </p:nvSpPr>
        <p:spPr/>
        <p:txBody>
          <a:bodyPr/>
          <a:lstStyle/>
          <a:p>
            <a:fld id="{1101D7E7-C74A-4A5D-A756-C8CA1900BA37}" type="slidenum">
              <a:rPr lang="en-IE" smtClean="0"/>
              <a:t>27</a:t>
            </a:fld>
            <a:endParaRPr lang="en-IE" dirty="0"/>
          </a:p>
        </p:txBody>
      </p:sp>
      <p:sp>
        <p:nvSpPr>
          <p:cNvPr id="5" name="Rectangle 3"/>
          <p:cNvSpPr txBox="1">
            <a:spLocks noChangeArrowheads="1"/>
          </p:cNvSpPr>
          <p:nvPr/>
        </p:nvSpPr>
        <p:spPr>
          <a:xfrm>
            <a:off x="1679331" y="5694363"/>
            <a:ext cx="8229600" cy="4016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defRPr/>
            </a:pPr>
            <a:r>
              <a:rPr lang="en-US" sz="1600"/>
              <a:t>The graphic on the left is a 3-D lego-type representation of the ALU</a:t>
            </a:r>
            <a:endParaRPr lang="en-US" sz="1600" dirty="0"/>
          </a:p>
        </p:txBody>
      </p:sp>
      <p:pic>
        <p:nvPicPr>
          <p:cNvPr id="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294" y="1951038"/>
            <a:ext cx="3084512"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8" descr="http://static.planetminecraft.com/files/resource_media/screenshot/1216/ALU-finished_200875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444" y="1951038"/>
            <a:ext cx="43513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015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ALU (3)</a:t>
            </a:r>
          </a:p>
        </p:txBody>
      </p:sp>
      <p:sp>
        <p:nvSpPr>
          <p:cNvPr id="3" name="Content Placeholder 2"/>
          <p:cNvSpPr>
            <a:spLocks noGrp="1"/>
          </p:cNvSpPr>
          <p:nvPr>
            <p:ph idx="1"/>
          </p:nvPr>
        </p:nvSpPr>
        <p:spPr/>
        <p:txBody>
          <a:bodyPr/>
          <a:lstStyle/>
          <a:p>
            <a:r>
              <a:rPr lang="en-US" dirty="0"/>
              <a:t>The ALU contains many of the registers.</a:t>
            </a:r>
          </a:p>
          <a:p>
            <a:pPr marL="0" indent="0">
              <a:buNone/>
            </a:pPr>
            <a:endParaRPr lang="en-US" sz="1300" dirty="0"/>
          </a:p>
          <a:p>
            <a:r>
              <a:rPr lang="en-US" dirty="0"/>
              <a:t>Its flip-flop and latch circuitry allows it to perform addition, subtraction, multiplication and division, as well as logical comparisons: less than, equal to and greater than.</a:t>
            </a:r>
          </a:p>
        </p:txBody>
      </p:sp>
      <p:sp>
        <p:nvSpPr>
          <p:cNvPr id="4" name="Slide Number Placeholder 3"/>
          <p:cNvSpPr>
            <a:spLocks noGrp="1"/>
          </p:cNvSpPr>
          <p:nvPr>
            <p:ph type="sldNum" sz="quarter" idx="12"/>
          </p:nvPr>
        </p:nvSpPr>
        <p:spPr/>
        <p:txBody>
          <a:bodyPr/>
          <a:lstStyle/>
          <a:p>
            <a:fld id="{1101D7E7-C74A-4A5D-A756-C8CA1900BA37}" type="slidenum">
              <a:rPr lang="en-IE" smtClean="0"/>
              <a:t>28</a:t>
            </a:fld>
            <a:endParaRPr lang="en-IE" dirty="0"/>
          </a:p>
        </p:txBody>
      </p:sp>
    </p:spTree>
    <p:extLst>
      <p:ext uri="{BB962C8B-B14F-4D97-AF65-F5344CB8AC3E}">
        <p14:creationId xmlns:p14="http://schemas.microsoft.com/office/powerpoint/2010/main" val="253204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Control Unit</a:t>
            </a:r>
          </a:p>
        </p:txBody>
      </p:sp>
      <p:sp>
        <p:nvSpPr>
          <p:cNvPr id="3" name="Content Placeholder 2"/>
          <p:cNvSpPr>
            <a:spLocks noGrp="1"/>
          </p:cNvSpPr>
          <p:nvPr>
            <p:ph idx="1"/>
          </p:nvPr>
        </p:nvSpPr>
        <p:spPr/>
        <p:txBody>
          <a:bodyPr/>
          <a:lstStyle/>
          <a:p>
            <a:r>
              <a:rPr lang="en-US" dirty="0"/>
              <a:t>The control unit drives the fetch and execute cycle.</a:t>
            </a:r>
          </a:p>
          <a:p>
            <a:pPr marL="0" indent="0">
              <a:buNone/>
            </a:pPr>
            <a:endParaRPr lang="en-US" sz="1300" dirty="0"/>
          </a:p>
          <a:p>
            <a:r>
              <a:rPr lang="en-US" dirty="0"/>
              <a:t>As mentioned before, in memory, a cell address is loaded into the MAR – it is the control unit that figures out which address is loaded, and what operation is to be performed with the data moved to the memory data register (or machine data register) - MDR.</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29</a:t>
            </a:fld>
            <a:endParaRPr lang="en-IE" dirty="0"/>
          </a:p>
        </p:txBody>
      </p:sp>
    </p:spTree>
    <p:extLst>
      <p:ext uri="{BB962C8B-B14F-4D97-AF65-F5344CB8AC3E}">
        <p14:creationId xmlns:p14="http://schemas.microsoft.com/office/powerpoint/2010/main" val="237536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Content - including</a:t>
            </a:r>
          </a:p>
        </p:txBody>
      </p:sp>
      <p:sp>
        <p:nvSpPr>
          <p:cNvPr id="3" name="Content Placeholder 2"/>
          <p:cNvSpPr>
            <a:spLocks noGrp="1"/>
          </p:cNvSpPr>
          <p:nvPr>
            <p:ph idx="1"/>
          </p:nvPr>
        </p:nvSpPr>
        <p:spPr>
          <a:xfrm>
            <a:off x="696000" y="1825625"/>
            <a:ext cx="4905903" cy="4351338"/>
          </a:xfrm>
        </p:spPr>
        <p:txBody>
          <a:bodyPr>
            <a:noAutofit/>
          </a:bodyPr>
          <a:lstStyle/>
          <a:p>
            <a:pPr marL="457200" indent="-457200">
              <a:lnSpc>
                <a:spcPct val="100000"/>
              </a:lnSpc>
              <a:spcBef>
                <a:spcPts val="1200"/>
              </a:spcBef>
              <a:buFont typeface="+mj-lt"/>
              <a:buAutoNum type="arabicPeriod"/>
            </a:pPr>
            <a:r>
              <a:rPr lang="en-US" sz="2000" dirty="0"/>
              <a:t>John von Neumann</a:t>
            </a:r>
          </a:p>
          <a:p>
            <a:pPr marL="457200" indent="-457200">
              <a:lnSpc>
                <a:spcPct val="100000"/>
              </a:lnSpc>
              <a:spcBef>
                <a:spcPts val="1200"/>
              </a:spcBef>
              <a:buFont typeface="+mj-lt"/>
              <a:buAutoNum type="arabicPeriod"/>
            </a:pPr>
            <a:r>
              <a:rPr lang="en-US" sz="2000" dirty="0"/>
              <a:t>The Architecture</a:t>
            </a:r>
            <a:endParaRPr lang="en-IE" sz="2000" dirty="0"/>
          </a:p>
          <a:p>
            <a:pPr marL="457200" indent="-457200">
              <a:lnSpc>
                <a:spcPct val="100000"/>
              </a:lnSpc>
              <a:spcBef>
                <a:spcPts val="1200"/>
              </a:spcBef>
              <a:buFont typeface="+mj-lt"/>
              <a:buAutoNum type="arabicPeriod"/>
            </a:pPr>
            <a:r>
              <a:rPr lang="en-US" sz="2000" dirty="0"/>
              <a:t>The Stored Program Concept</a:t>
            </a:r>
          </a:p>
          <a:p>
            <a:pPr marL="457200" indent="-457200">
              <a:lnSpc>
                <a:spcPct val="100000"/>
              </a:lnSpc>
              <a:spcBef>
                <a:spcPts val="1200"/>
              </a:spcBef>
              <a:buFont typeface="+mj-lt"/>
              <a:buAutoNum type="arabicPeriod"/>
            </a:pPr>
            <a:r>
              <a:rPr lang="en-US" sz="2000" dirty="0"/>
              <a:t>Memory Types</a:t>
            </a:r>
            <a:endParaRPr lang="en-IE" sz="2000" dirty="0"/>
          </a:p>
          <a:p>
            <a:pPr marL="457200" indent="-457200">
              <a:lnSpc>
                <a:spcPct val="100000"/>
              </a:lnSpc>
              <a:spcBef>
                <a:spcPts val="1200"/>
              </a:spcBef>
              <a:buFont typeface="+mj-lt"/>
              <a:buAutoNum type="arabicPeriod"/>
            </a:pPr>
            <a:r>
              <a:rPr lang="en-US" sz="2000" dirty="0"/>
              <a:t>Memory Addressing</a:t>
            </a:r>
          </a:p>
          <a:p>
            <a:pPr marL="457200" indent="-457200">
              <a:lnSpc>
                <a:spcPct val="100000"/>
              </a:lnSpc>
              <a:spcBef>
                <a:spcPts val="1200"/>
              </a:spcBef>
              <a:buFont typeface="+mj-lt"/>
              <a:buAutoNum type="arabicPeriod"/>
            </a:pPr>
            <a:r>
              <a:rPr lang="en-US" sz="2000" dirty="0"/>
              <a:t>The Arithmetic Logic Unit</a:t>
            </a:r>
          </a:p>
          <a:p>
            <a:pPr marL="457200" indent="-457200">
              <a:lnSpc>
                <a:spcPct val="100000"/>
              </a:lnSpc>
              <a:spcBef>
                <a:spcPts val="1200"/>
              </a:spcBef>
              <a:buFont typeface="+mj-lt"/>
              <a:buAutoNum type="arabicPeriod"/>
            </a:pPr>
            <a:r>
              <a:rPr lang="en-US" sz="2000" dirty="0"/>
              <a:t>The Control unit</a:t>
            </a:r>
            <a:endParaRPr lang="en-IE" sz="2000" dirty="0"/>
          </a:p>
        </p:txBody>
      </p:sp>
      <p:sp>
        <p:nvSpPr>
          <p:cNvPr id="4" name="Slide Number Placeholder 3"/>
          <p:cNvSpPr>
            <a:spLocks noGrp="1"/>
          </p:cNvSpPr>
          <p:nvPr>
            <p:ph type="sldNum" sz="quarter" idx="12"/>
          </p:nvPr>
        </p:nvSpPr>
        <p:spPr/>
        <p:txBody>
          <a:bodyPr/>
          <a:lstStyle/>
          <a:p>
            <a:fld id="{1101D7E7-C74A-4A5D-A756-C8CA1900BA37}" type="slidenum">
              <a:rPr lang="en-IE" smtClean="0"/>
              <a:t>3</a:t>
            </a:fld>
            <a:endParaRPr lang="en-IE" dirty="0"/>
          </a:p>
        </p:txBody>
      </p:sp>
      <p:sp>
        <p:nvSpPr>
          <p:cNvPr id="6" name="Content Placeholder 2"/>
          <p:cNvSpPr txBox="1">
            <a:spLocks/>
          </p:cNvSpPr>
          <p:nvPr/>
        </p:nvSpPr>
        <p:spPr>
          <a:xfrm>
            <a:off x="5779972" y="1958774"/>
            <a:ext cx="5403896" cy="435133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1200"/>
              </a:spcBef>
              <a:buFont typeface="+mj-lt"/>
              <a:buAutoNum type="arabicPeriod" startAt="8"/>
            </a:pPr>
            <a:r>
              <a:rPr lang="en-US" sz="2000" dirty="0"/>
              <a:t>Instruction Set</a:t>
            </a:r>
            <a:endParaRPr lang="en-IE" sz="2000" dirty="0"/>
          </a:p>
          <a:p>
            <a:pPr marL="457200" indent="-457200">
              <a:lnSpc>
                <a:spcPct val="100000"/>
              </a:lnSpc>
              <a:spcBef>
                <a:spcPts val="1200"/>
              </a:spcBef>
              <a:buFont typeface="+mj-lt"/>
              <a:buAutoNum type="arabicPeriod" startAt="8"/>
            </a:pPr>
            <a:r>
              <a:rPr lang="en-US" sz="2000" dirty="0"/>
              <a:t>Engineering Needs</a:t>
            </a:r>
            <a:endParaRPr lang="en-IE" sz="2000" dirty="0"/>
          </a:p>
          <a:p>
            <a:pPr marL="457200" indent="-457200">
              <a:lnSpc>
                <a:spcPct val="100000"/>
              </a:lnSpc>
              <a:spcBef>
                <a:spcPts val="1200"/>
              </a:spcBef>
              <a:buFont typeface="+mj-lt"/>
              <a:buAutoNum type="arabicPeriod" startAt="8"/>
            </a:pPr>
            <a:r>
              <a:rPr lang="en-US" sz="2000" dirty="0"/>
              <a:t>The Fetch-Execute Cycle</a:t>
            </a:r>
            <a:endParaRPr lang="en-IE" sz="2000" dirty="0"/>
          </a:p>
          <a:p>
            <a:pPr marL="457200" indent="-457200">
              <a:lnSpc>
                <a:spcPct val="100000"/>
              </a:lnSpc>
              <a:spcBef>
                <a:spcPts val="1200"/>
              </a:spcBef>
              <a:buFont typeface="+mj-lt"/>
              <a:buAutoNum type="arabicPeriod" startAt="8"/>
            </a:pPr>
            <a:r>
              <a:rPr lang="en-US" sz="2000" dirty="0"/>
              <a:t>Memory Operations</a:t>
            </a:r>
          </a:p>
          <a:p>
            <a:pPr marL="457200" indent="-457200">
              <a:lnSpc>
                <a:spcPct val="100000"/>
              </a:lnSpc>
              <a:spcBef>
                <a:spcPts val="1200"/>
              </a:spcBef>
              <a:buFont typeface="+mj-lt"/>
              <a:buAutoNum type="arabicPeriod" startAt="8"/>
            </a:pPr>
            <a:r>
              <a:rPr lang="en-US" sz="2000" dirty="0"/>
              <a:t>von Neumann Architecture Summary</a:t>
            </a:r>
            <a:endParaRPr lang="en-IE" sz="2000" dirty="0"/>
          </a:p>
          <a:p>
            <a:pPr marL="457200" indent="-457200">
              <a:lnSpc>
                <a:spcPct val="100000"/>
              </a:lnSpc>
              <a:spcBef>
                <a:spcPts val="1200"/>
              </a:spcBef>
              <a:buFont typeface="+mj-lt"/>
              <a:buAutoNum type="arabicPeriod" startAt="8"/>
            </a:pPr>
            <a:r>
              <a:rPr lang="en-US" sz="2000" dirty="0"/>
              <a:t>Where to Next?</a:t>
            </a:r>
            <a:endParaRPr lang="en-IE" sz="2000" dirty="0"/>
          </a:p>
        </p:txBody>
      </p:sp>
    </p:spTree>
    <p:extLst>
      <p:ext uri="{BB962C8B-B14F-4D97-AF65-F5344CB8AC3E}">
        <p14:creationId xmlns:p14="http://schemas.microsoft.com/office/powerpoint/2010/main" val="107632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Control Unit (2)</a:t>
            </a:r>
          </a:p>
        </p:txBody>
      </p:sp>
      <p:sp>
        <p:nvSpPr>
          <p:cNvPr id="4" name="Slide Number Placeholder 3"/>
          <p:cNvSpPr>
            <a:spLocks noGrp="1"/>
          </p:cNvSpPr>
          <p:nvPr>
            <p:ph type="sldNum" sz="quarter" idx="12"/>
          </p:nvPr>
        </p:nvSpPr>
        <p:spPr/>
        <p:txBody>
          <a:bodyPr/>
          <a:lstStyle/>
          <a:p>
            <a:fld id="{1101D7E7-C74A-4A5D-A756-C8CA1900BA37}" type="slidenum">
              <a:rPr lang="en-IE" smtClean="0"/>
              <a:t>30</a:t>
            </a:fld>
            <a:endParaRPr lang="en-IE" dirty="0"/>
          </a:p>
        </p:txBody>
      </p:sp>
      <p:pic>
        <p:nvPicPr>
          <p:cNvPr id="5" name="Picture 7" descr="http://revisionworld.com/sites/revisionworld.com/files/rw_files/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035" y="1945176"/>
            <a:ext cx="4085801" cy="352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http://www.bbc.co.uk/staticarchive/132f16f6473c160f7e1cb2234eadb362c7576bfc.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648" y="1945175"/>
            <a:ext cx="4401160" cy="295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2266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Control Unit (3)</a:t>
            </a:r>
          </a:p>
        </p:txBody>
      </p:sp>
      <p:sp>
        <p:nvSpPr>
          <p:cNvPr id="3" name="Content Placeholder 2"/>
          <p:cNvSpPr>
            <a:spLocks noGrp="1"/>
          </p:cNvSpPr>
          <p:nvPr>
            <p:ph idx="1"/>
          </p:nvPr>
        </p:nvSpPr>
        <p:spPr/>
        <p:txBody>
          <a:bodyPr/>
          <a:lstStyle/>
          <a:p>
            <a:r>
              <a:rPr lang="en-US" dirty="0"/>
              <a:t>To do its job, the Control Unit has several tools, including;</a:t>
            </a:r>
          </a:p>
          <a:p>
            <a:pPr lvl="1"/>
            <a:r>
              <a:rPr lang="en-US" dirty="0"/>
              <a:t>Special memory registers</a:t>
            </a:r>
          </a:p>
          <a:p>
            <a:pPr lvl="1"/>
            <a:r>
              <a:rPr lang="en-US" dirty="0"/>
              <a:t>‘Hard-wired’ understanding of an Instruction Set</a:t>
            </a:r>
          </a:p>
        </p:txBody>
      </p:sp>
      <p:sp>
        <p:nvSpPr>
          <p:cNvPr id="4" name="Slide Number Placeholder 3"/>
          <p:cNvSpPr>
            <a:spLocks noGrp="1"/>
          </p:cNvSpPr>
          <p:nvPr>
            <p:ph type="sldNum" sz="quarter" idx="12"/>
          </p:nvPr>
        </p:nvSpPr>
        <p:spPr/>
        <p:txBody>
          <a:bodyPr/>
          <a:lstStyle/>
          <a:p>
            <a:fld id="{1101D7E7-C74A-4A5D-A756-C8CA1900BA37}" type="slidenum">
              <a:rPr lang="en-IE" smtClean="0"/>
              <a:t>31</a:t>
            </a:fld>
            <a:endParaRPr lang="en-IE" dirty="0"/>
          </a:p>
        </p:txBody>
      </p:sp>
    </p:spTree>
    <p:extLst>
      <p:ext uri="{BB962C8B-B14F-4D97-AF65-F5344CB8AC3E}">
        <p14:creationId xmlns:p14="http://schemas.microsoft.com/office/powerpoint/2010/main" val="2277161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Control Unit (4)</a:t>
            </a:r>
          </a:p>
        </p:txBody>
      </p:sp>
      <p:sp>
        <p:nvSpPr>
          <p:cNvPr id="3" name="Content Placeholder 2"/>
          <p:cNvSpPr>
            <a:spLocks noGrp="1"/>
          </p:cNvSpPr>
          <p:nvPr>
            <p:ph idx="1"/>
          </p:nvPr>
        </p:nvSpPr>
        <p:spPr/>
        <p:txBody>
          <a:bodyPr>
            <a:normAutofit fontScale="92500"/>
          </a:bodyPr>
          <a:lstStyle/>
          <a:p>
            <a:pPr marL="0" indent="0">
              <a:buNone/>
            </a:pPr>
            <a:r>
              <a:rPr lang="en-US" sz="2600" dirty="0"/>
              <a:t>Special Memory Registers</a:t>
            </a:r>
          </a:p>
          <a:p>
            <a:r>
              <a:rPr lang="en-US" dirty="0"/>
              <a:t>The Control Unit must keep track of where it is within a program, and what it should do next.</a:t>
            </a:r>
          </a:p>
          <a:p>
            <a:r>
              <a:rPr lang="en-US" dirty="0"/>
              <a:t>Two special registers are used to accomplish this:</a:t>
            </a:r>
          </a:p>
          <a:p>
            <a:pPr lvl="1"/>
            <a:r>
              <a:rPr lang="en-US" sz="2200" dirty="0"/>
              <a:t>A program counter, typically referred to as a PC, holds the address of the next instruction to be executed.</a:t>
            </a:r>
          </a:p>
          <a:p>
            <a:pPr lvl="1"/>
            <a:r>
              <a:rPr lang="en-US" sz="2200" dirty="0"/>
              <a:t>An instruction register, typically referred to as an IR, holds an instruction fetched from memory.</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32</a:t>
            </a:fld>
            <a:endParaRPr lang="en-IE" dirty="0"/>
          </a:p>
        </p:txBody>
      </p:sp>
    </p:spTree>
    <p:extLst>
      <p:ext uri="{BB962C8B-B14F-4D97-AF65-F5344CB8AC3E}">
        <p14:creationId xmlns:p14="http://schemas.microsoft.com/office/powerpoint/2010/main" val="2039023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Control Unit (5)</a:t>
            </a:r>
          </a:p>
        </p:txBody>
      </p:sp>
      <p:sp>
        <p:nvSpPr>
          <p:cNvPr id="3" name="Content Placeholder 2"/>
          <p:cNvSpPr>
            <a:spLocks noGrp="1"/>
          </p:cNvSpPr>
          <p:nvPr>
            <p:ph idx="1"/>
          </p:nvPr>
        </p:nvSpPr>
        <p:spPr/>
        <p:txBody>
          <a:bodyPr/>
          <a:lstStyle/>
          <a:p>
            <a:r>
              <a:rPr lang="en-US" dirty="0"/>
              <a:t>Along with the special registers, the Control Unit </a:t>
            </a:r>
            <a:r>
              <a:rPr lang="en-US" dirty="0" err="1"/>
              <a:t>utilises</a:t>
            </a:r>
            <a:r>
              <a:rPr lang="en-US" dirty="0"/>
              <a:t> special circuitry, called an </a:t>
            </a:r>
            <a:r>
              <a:rPr lang="en-US" dirty="0">
                <a:solidFill>
                  <a:srgbClr val="0000FF"/>
                </a:solidFill>
              </a:rPr>
              <a:t>instruction decoder</a:t>
            </a:r>
            <a:r>
              <a:rPr lang="en-US" dirty="0"/>
              <a:t>.</a:t>
            </a:r>
          </a:p>
          <a:p>
            <a:pPr marL="0" indent="0">
              <a:buNone/>
            </a:pPr>
            <a:endParaRPr lang="en-US" sz="1300" dirty="0"/>
          </a:p>
          <a:p>
            <a:r>
              <a:rPr lang="en-US" dirty="0"/>
              <a:t>The instruction decoder is a typical decoder circuit, and its purpose is to read an instruction from the instruction register (IR), and then to activate the appropriate circuit line.</a:t>
            </a:r>
          </a:p>
        </p:txBody>
      </p:sp>
      <p:sp>
        <p:nvSpPr>
          <p:cNvPr id="4" name="Slide Number Placeholder 3"/>
          <p:cNvSpPr>
            <a:spLocks noGrp="1"/>
          </p:cNvSpPr>
          <p:nvPr>
            <p:ph type="sldNum" sz="quarter" idx="12"/>
          </p:nvPr>
        </p:nvSpPr>
        <p:spPr/>
        <p:txBody>
          <a:bodyPr/>
          <a:lstStyle/>
          <a:p>
            <a:fld id="{1101D7E7-C74A-4A5D-A756-C8CA1900BA37}" type="slidenum">
              <a:rPr lang="en-IE" smtClean="0"/>
              <a:t>33</a:t>
            </a:fld>
            <a:endParaRPr lang="en-IE" dirty="0"/>
          </a:p>
        </p:txBody>
      </p:sp>
    </p:spTree>
    <p:extLst>
      <p:ext uri="{BB962C8B-B14F-4D97-AF65-F5344CB8AC3E}">
        <p14:creationId xmlns:p14="http://schemas.microsoft.com/office/powerpoint/2010/main" val="1639567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View of CPU in Operation</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34</a:t>
            </a:fld>
            <a:endParaRPr lang="en-IE" dirty="0"/>
          </a:p>
        </p:txBody>
      </p:sp>
      <p:pic>
        <p:nvPicPr>
          <p:cNvPr id="5" name="Picture 3" descr="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195" y="1848950"/>
            <a:ext cx="5977610" cy="387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983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How this Works</a:t>
            </a:r>
          </a:p>
        </p:txBody>
      </p:sp>
      <p:sp>
        <p:nvSpPr>
          <p:cNvPr id="3" name="Content Placeholder 2"/>
          <p:cNvSpPr>
            <a:spLocks noGrp="1"/>
          </p:cNvSpPr>
          <p:nvPr>
            <p:ph idx="1"/>
          </p:nvPr>
        </p:nvSpPr>
        <p:spPr/>
        <p:txBody>
          <a:bodyPr>
            <a:normAutofit lnSpcReduction="10000"/>
          </a:bodyPr>
          <a:lstStyle/>
          <a:p>
            <a:r>
              <a:rPr lang="en-US" dirty="0"/>
              <a:t>Remember, we are trying to figure out how the stored program concept works.</a:t>
            </a:r>
          </a:p>
          <a:p>
            <a:pPr marL="0" indent="0">
              <a:buNone/>
            </a:pPr>
            <a:endParaRPr lang="en-US" sz="800" dirty="0"/>
          </a:p>
          <a:p>
            <a:r>
              <a:rPr lang="en-US" dirty="0"/>
              <a:t>In this model, the program and the data upon which it operates are stored in memory locations.</a:t>
            </a:r>
          </a:p>
          <a:p>
            <a:pPr marL="0" indent="0">
              <a:buNone/>
            </a:pPr>
            <a:endParaRPr lang="en-US" sz="800" dirty="0"/>
          </a:p>
          <a:p>
            <a:r>
              <a:rPr lang="en-US" dirty="0"/>
              <a:t>We know how to encode the data.</a:t>
            </a:r>
          </a:p>
          <a:p>
            <a:pPr marL="0" indent="0">
              <a:buNone/>
            </a:pPr>
            <a:endParaRPr lang="en-US" sz="800" dirty="0"/>
          </a:p>
          <a:p>
            <a:r>
              <a:rPr lang="en-US" dirty="0"/>
              <a:t>We need to learn how to encode the programming instructions.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35</a:t>
            </a:fld>
            <a:endParaRPr lang="en-IE" dirty="0"/>
          </a:p>
        </p:txBody>
      </p:sp>
    </p:spTree>
    <p:extLst>
      <p:ext uri="{BB962C8B-B14F-4D97-AF65-F5344CB8AC3E}">
        <p14:creationId xmlns:p14="http://schemas.microsoft.com/office/powerpoint/2010/main" val="4150455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Instruction Set</a:t>
            </a:r>
          </a:p>
        </p:txBody>
      </p:sp>
      <p:sp>
        <p:nvSpPr>
          <p:cNvPr id="3" name="Content Placeholder 2"/>
          <p:cNvSpPr>
            <a:spLocks noGrp="1"/>
          </p:cNvSpPr>
          <p:nvPr>
            <p:ph idx="1"/>
          </p:nvPr>
        </p:nvSpPr>
        <p:spPr/>
        <p:txBody>
          <a:bodyPr/>
          <a:lstStyle/>
          <a:p>
            <a:r>
              <a:rPr lang="en-US" dirty="0"/>
              <a:t>At the heart of all programming are a few basic, general instructions.</a:t>
            </a:r>
          </a:p>
          <a:p>
            <a:r>
              <a:rPr lang="en-US" dirty="0"/>
              <a:t>The set of instructions is small and particular to the processor’s specification.</a:t>
            </a:r>
          </a:p>
          <a:p>
            <a:r>
              <a:rPr lang="en-US" dirty="0"/>
              <a:t>The power of the instruction set is that by identifying a definite, bounded, simple task, an instruction can be executed with appreciable speed (typically within a few billionths of a second).</a:t>
            </a:r>
          </a:p>
        </p:txBody>
      </p:sp>
      <p:sp>
        <p:nvSpPr>
          <p:cNvPr id="4" name="Slide Number Placeholder 3"/>
          <p:cNvSpPr>
            <a:spLocks noGrp="1"/>
          </p:cNvSpPr>
          <p:nvPr>
            <p:ph type="sldNum" sz="quarter" idx="12"/>
          </p:nvPr>
        </p:nvSpPr>
        <p:spPr/>
        <p:txBody>
          <a:bodyPr/>
          <a:lstStyle/>
          <a:p>
            <a:fld id="{1101D7E7-C74A-4A5D-A756-C8CA1900BA37}" type="slidenum">
              <a:rPr lang="en-IE" smtClean="0"/>
              <a:t>36</a:t>
            </a:fld>
            <a:endParaRPr lang="en-IE" dirty="0"/>
          </a:p>
        </p:txBody>
      </p:sp>
    </p:spTree>
    <p:extLst>
      <p:ext uri="{BB962C8B-B14F-4D97-AF65-F5344CB8AC3E}">
        <p14:creationId xmlns:p14="http://schemas.microsoft.com/office/powerpoint/2010/main" val="1699913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Instruction Set (2)</a:t>
            </a:r>
          </a:p>
        </p:txBody>
      </p:sp>
      <p:sp>
        <p:nvSpPr>
          <p:cNvPr id="4" name="Slide Number Placeholder 3"/>
          <p:cNvSpPr>
            <a:spLocks noGrp="1"/>
          </p:cNvSpPr>
          <p:nvPr>
            <p:ph type="sldNum" sz="quarter" idx="12"/>
          </p:nvPr>
        </p:nvSpPr>
        <p:spPr/>
        <p:txBody>
          <a:bodyPr/>
          <a:lstStyle/>
          <a:p>
            <a:fld id="{1101D7E7-C74A-4A5D-A756-C8CA1900BA37}" type="slidenum">
              <a:rPr lang="en-IE" smtClean="0"/>
              <a:t>37</a:t>
            </a:fld>
            <a:endParaRPr lang="en-IE" dirty="0"/>
          </a:p>
        </p:txBody>
      </p:sp>
      <p:pic>
        <p:nvPicPr>
          <p:cNvPr id="5" name="Picture 2" descr="http://www.physics.mcmaster.ca/tech/HC908/instruction_se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593" y="1420812"/>
            <a:ext cx="3960813" cy="51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549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Instruction Set (3)</a:t>
            </a:r>
          </a:p>
        </p:txBody>
      </p:sp>
      <p:sp>
        <p:nvSpPr>
          <p:cNvPr id="3" name="Content Placeholder 2"/>
          <p:cNvSpPr>
            <a:spLocks noGrp="1"/>
          </p:cNvSpPr>
          <p:nvPr>
            <p:ph idx="1"/>
          </p:nvPr>
        </p:nvSpPr>
        <p:spPr/>
        <p:txBody>
          <a:bodyPr/>
          <a:lstStyle/>
          <a:p>
            <a:r>
              <a:rPr lang="en-US" dirty="0"/>
              <a:t>The instruction set is something like the ASCII alphabet encoding scheme.</a:t>
            </a:r>
          </a:p>
          <a:p>
            <a:pPr marL="0" indent="0">
              <a:buNone/>
            </a:pPr>
            <a:endParaRPr lang="en-US" sz="700" dirty="0"/>
          </a:p>
          <a:p>
            <a:r>
              <a:rPr lang="en-US" dirty="0"/>
              <a:t>The specific instructions are given unique binary codes.</a:t>
            </a:r>
          </a:p>
          <a:p>
            <a:pPr marL="0" indent="0">
              <a:buNone/>
            </a:pPr>
            <a:endParaRPr lang="en-US" sz="700" dirty="0"/>
          </a:p>
          <a:p>
            <a:r>
              <a:rPr lang="en-US" dirty="0"/>
              <a:t>Obviously, the instruction register must be big enough to hold any instruction within the numbered set.</a:t>
            </a:r>
          </a:p>
        </p:txBody>
      </p:sp>
      <p:sp>
        <p:nvSpPr>
          <p:cNvPr id="4" name="Slide Number Placeholder 3"/>
          <p:cNvSpPr>
            <a:spLocks noGrp="1"/>
          </p:cNvSpPr>
          <p:nvPr>
            <p:ph type="sldNum" sz="quarter" idx="12"/>
          </p:nvPr>
        </p:nvSpPr>
        <p:spPr/>
        <p:txBody>
          <a:bodyPr/>
          <a:lstStyle/>
          <a:p>
            <a:fld id="{1101D7E7-C74A-4A5D-A756-C8CA1900BA37}" type="slidenum">
              <a:rPr lang="en-IE" smtClean="0"/>
              <a:t>38</a:t>
            </a:fld>
            <a:endParaRPr lang="en-IE" dirty="0"/>
          </a:p>
        </p:txBody>
      </p:sp>
    </p:spTree>
    <p:extLst>
      <p:ext uri="{BB962C8B-B14F-4D97-AF65-F5344CB8AC3E}">
        <p14:creationId xmlns:p14="http://schemas.microsoft.com/office/powerpoint/2010/main" val="1812054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Execution Happens in Cycles</a:t>
            </a:r>
          </a:p>
        </p:txBody>
      </p:sp>
      <p:sp>
        <p:nvSpPr>
          <p:cNvPr id="3" name="Content Placeholder 2"/>
          <p:cNvSpPr>
            <a:spLocks noGrp="1"/>
          </p:cNvSpPr>
          <p:nvPr>
            <p:ph idx="1"/>
          </p:nvPr>
        </p:nvSpPr>
        <p:spPr/>
        <p:txBody>
          <a:bodyPr/>
          <a:lstStyle/>
          <a:p>
            <a:r>
              <a:rPr lang="en-US" dirty="0"/>
              <a:t>Data and program instructions are translated into binary form and stored in RAM.</a:t>
            </a:r>
          </a:p>
          <a:p>
            <a:r>
              <a:rPr lang="en-US" dirty="0"/>
              <a:t>As the information is needed, it is moved to the high speed, costlier registers where it is processed.</a:t>
            </a:r>
          </a:p>
          <a:p>
            <a:r>
              <a:rPr lang="en-US" dirty="0"/>
              <a:t>This process occurs in a cycle: fetch information to the registers, and execute it there, fetch the next information from the registers, and execute it, etcetera.</a:t>
            </a:r>
          </a:p>
        </p:txBody>
      </p:sp>
      <p:sp>
        <p:nvSpPr>
          <p:cNvPr id="4" name="Slide Number Placeholder 3"/>
          <p:cNvSpPr>
            <a:spLocks noGrp="1"/>
          </p:cNvSpPr>
          <p:nvPr>
            <p:ph type="sldNum" sz="quarter" idx="12"/>
          </p:nvPr>
        </p:nvSpPr>
        <p:spPr/>
        <p:txBody>
          <a:bodyPr/>
          <a:lstStyle/>
          <a:p>
            <a:fld id="{1101D7E7-C74A-4A5D-A756-C8CA1900BA37}" type="slidenum">
              <a:rPr lang="en-IE" smtClean="0"/>
              <a:t>39</a:t>
            </a:fld>
            <a:endParaRPr lang="en-IE" dirty="0"/>
          </a:p>
        </p:txBody>
      </p:sp>
    </p:spTree>
    <p:extLst>
      <p:ext uri="{BB962C8B-B14F-4D97-AF65-F5344CB8AC3E}">
        <p14:creationId xmlns:p14="http://schemas.microsoft.com/office/powerpoint/2010/main" val="52698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John von Neumann</a:t>
            </a:r>
          </a:p>
        </p:txBody>
      </p:sp>
      <p:sp>
        <p:nvSpPr>
          <p:cNvPr id="3" name="Content Placeholder 2"/>
          <p:cNvSpPr>
            <a:spLocks noGrp="1"/>
          </p:cNvSpPr>
          <p:nvPr>
            <p:ph idx="1"/>
          </p:nvPr>
        </p:nvSpPr>
        <p:spPr/>
        <p:txBody>
          <a:bodyPr/>
          <a:lstStyle/>
          <a:p>
            <a:pPr marL="0" indent="0">
              <a:buNone/>
            </a:pPr>
            <a:r>
              <a:rPr lang="en-US" dirty="0"/>
              <a:t>	</a:t>
            </a:r>
            <a:r>
              <a:rPr lang="en-US" sz="2600" dirty="0"/>
              <a:t>“The father of the modern computer.”</a:t>
            </a:r>
          </a:p>
          <a:p>
            <a:pPr marL="0" indent="0">
              <a:buNone/>
            </a:pPr>
            <a:endParaRPr lang="en-US" sz="1300" dirty="0"/>
          </a:p>
          <a:p>
            <a:r>
              <a:rPr lang="en-US" dirty="0"/>
              <a:t>This quote is often cited in relation to John von Neumann.</a:t>
            </a:r>
          </a:p>
          <a:p>
            <a:r>
              <a:rPr lang="en-US" dirty="0"/>
              <a:t>Born in Hungary and named Neumann </a:t>
            </a:r>
            <a:r>
              <a:rPr lang="en-US" dirty="0" err="1"/>
              <a:t>János</a:t>
            </a:r>
            <a:r>
              <a:rPr lang="en-US" dirty="0"/>
              <a:t> Lajos </a:t>
            </a:r>
            <a:r>
              <a:rPr lang="en-US" dirty="0" err="1"/>
              <a:t>Margittai</a:t>
            </a:r>
            <a:r>
              <a:rPr lang="en-US" dirty="0"/>
              <a:t>, John spent a lot of time as a professor at Princeton University, USA.</a:t>
            </a:r>
          </a:p>
          <a:p>
            <a:r>
              <a:rPr lang="en-US" dirty="0"/>
              <a:t>A lot of his work was questionable (atomic bomb development) but he was a scientific genius. (Physics, mathematics, chemistry…)</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a:t>
            </a:fld>
            <a:endParaRPr lang="en-IE" dirty="0"/>
          </a:p>
        </p:txBody>
      </p:sp>
    </p:spTree>
    <p:extLst>
      <p:ext uri="{BB962C8B-B14F-4D97-AF65-F5344CB8AC3E}">
        <p14:creationId xmlns:p14="http://schemas.microsoft.com/office/powerpoint/2010/main" val="658155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Engineering Needs </a:t>
            </a:r>
          </a:p>
        </p:txBody>
      </p:sp>
      <p:sp>
        <p:nvSpPr>
          <p:cNvPr id="3" name="Content Placeholder 2"/>
          <p:cNvSpPr>
            <a:spLocks noGrp="1"/>
          </p:cNvSpPr>
          <p:nvPr>
            <p:ph idx="1"/>
          </p:nvPr>
        </p:nvSpPr>
        <p:spPr/>
        <p:txBody>
          <a:bodyPr/>
          <a:lstStyle/>
          <a:p>
            <a:r>
              <a:rPr lang="en-US" dirty="0"/>
              <a:t>Once we know on which data we should be working, we know how to build circuitry to perform processing operations. (We can add, subtract, divide and compare).</a:t>
            </a:r>
          </a:p>
          <a:p>
            <a:pPr marL="0" indent="0">
              <a:buNone/>
            </a:pPr>
            <a:endParaRPr lang="en-US" sz="1300" dirty="0"/>
          </a:p>
          <a:p>
            <a:r>
              <a:rPr lang="en-US" dirty="0"/>
              <a:t>How do we figure out what data to be working on, and exactly which operation to perform?</a:t>
            </a:r>
          </a:p>
        </p:txBody>
      </p:sp>
      <p:sp>
        <p:nvSpPr>
          <p:cNvPr id="4" name="Slide Number Placeholder 3"/>
          <p:cNvSpPr>
            <a:spLocks noGrp="1"/>
          </p:cNvSpPr>
          <p:nvPr>
            <p:ph type="sldNum" sz="quarter" idx="12"/>
          </p:nvPr>
        </p:nvSpPr>
        <p:spPr/>
        <p:txBody>
          <a:bodyPr/>
          <a:lstStyle/>
          <a:p>
            <a:fld id="{1101D7E7-C74A-4A5D-A756-C8CA1900BA37}" type="slidenum">
              <a:rPr lang="en-IE" smtClean="0"/>
              <a:t>40</a:t>
            </a:fld>
            <a:endParaRPr lang="en-IE" dirty="0"/>
          </a:p>
        </p:txBody>
      </p:sp>
    </p:spTree>
    <p:extLst>
      <p:ext uri="{BB962C8B-B14F-4D97-AF65-F5344CB8AC3E}">
        <p14:creationId xmlns:p14="http://schemas.microsoft.com/office/powerpoint/2010/main" val="518130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Engineering Needs (2)</a:t>
            </a:r>
          </a:p>
        </p:txBody>
      </p:sp>
      <p:sp>
        <p:nvSpPr>
          <p:cNvPr id="3" name="Content Placeholder 2"/>
          <p:cNvSpPr>
            <a:spLocks noGrp="1"/>
          </p:cNvSpPr>
          <p:nvPr>
            <p:ph idx="1"/>
          </p:nvPr>
        </p:nvSpPr>
        <p:spPr/>
        <p:txBody>
          <a:bodyPr>
            <a:normAutofit lnSpcReduction="10000"/>
          </a:bodyPr>
          <a:lstStyle/>
          <a:p>
            <a:pPr>
              <a:spcBef>
                <a:spcPts val="200"/>
              </a:spcBef>
            </a:pPr>
            <a:r>
              <a:rPr lang="en-US" dirty="0"/>
              <a:t>Specifically, this is what we need to be able to do:</a:t>
            </a:r>
          </a:p>
          <a:p>
            <a:pPr>
              <a:spcBef>
                <a:spcPts val="200"/>
              </a:spcBef>
            </a:pPr>
            <a:r>
              <a:rPr lang="en-US" dirty="0"/>
              <a:t>Build a circuit that will allow us to take whatever number is in the Memory Address Register (MAR), and use this number to access a specific memory cell.</a:t>
            </a:r>
          </a:p>
          <a:p>
            <a:pPr>
              <a:spcBef>
                <a:spcPts val="200"/>
              </a:spcBef>
            </a:pPr>
            <a:r>
              <a:rPr lang="en-US" dirty="0"/>
              <a:t>Build a circuit that will allow us to choose which data results should be placed in the Memory Data Register (MDR).</a:t>
            </a:r>
            <a:endParaRPr lang="en-US" sz="1400" dirty="0"/>
          </a:p>
          <a:p>
            <a:pPr>
              <a:spcBef>
                <a:spcPts val="200"/>
              </a:spcBef>
            </a:pPr>
            <a:r>
              <a:rPr lang="en-US" dirty="0"/>
              <a:t>This magic happens in the Control Unit (also known as the PCU (Program Control Unit)</a:t>
            </a:r>
            <a:r>
              <a:rPr lang="en-IE" dirty="0"/>
              <a:t>.</a:t>
            </a:r>
            <a:endParaRPr lang="en-US" dirty="0"/>
          </a:p>
        </p:txBody>
      </p:sp>
      <p:sp>
        <p:nvSpPr>
          <p:cNvPr id="4" name="Slide Number Placeholder 3"/>
          <p:cNvSpPr>
            <a:spLocks noGrp="1"/>
          </p:cNvSpPr>
          <p:nvPr>
            <p:ph type="sldNum" sz="quarter" idx="12"/>
          </p:nvPr>
        </p:nvSpPr>
        <p:spPr/>
        <p:txBody>
          <a:bodyPr/>
          <a:lstStyle/>
          <a:p>
            <a:fld id="{1101D7E7-C74A-4A5D-A756-C8CA1900BA37}" type="slidenum">
              <a:rPr lang="en-IE" smtClean="0"/>
              <a:t>41</a:t>
            </a:fld>
            <a:endParaRPr lang="en-IE" dirty="0"/>
          </a:p>
        </p:txBody>
      </p:sp>
    </p:spTree>
    <p:extLst>
      <p:ext uri="{BB962C8B-B14F-4D97-AF65-F5344CB8AC3E}">
        <p14:creationId xmlns:p14="http://schemas.microsoft.com/office/powerpoint/2010/main" val="724246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Choosing a Memory Location</a:t>
            </a:r>
          </a:p>
        </p:txBody>
      </p:sp>
      <p:sp>
        <p:nvSpPr>
          <p:cNvPr id="3" name="Content Placeholder 2"/>
          <p:cNvSpPr>
            <a:spLocks noGrp="1"/>
          </p:cNvSpPr>
          <p:nvPr>
            <p:ph idx="1"/>
          </p:nvPr>
        </p:nvSpPr>
        <p:spPr/>
        <p:txBody>
          <a:bodyPr>
            <a:normAutofit/>
          </a:bodyPr>
          <a:lstStyle/>
          <a:p>
            <a:r>
              <a:rPr lang="en-US" dirty="0"/>
              <a:t>The initial requirement first: how do we determine which address location holds the data on which we need to operate?</a:t>
            </a:r>
          </a:p>
          <a:p>
            <a:pPr marL="0" indent="0">
              <a:buNone/>
            </a:pPr>
            <a:endParaRPr lang="en-US" sz="800" dirty="0"/>
          </a:p>
          <a:p>
            <a:r>
              <a:rPr lang="en-US" dirty="0"/>
              <a:t>As mentioned before, the MAR holds an address - a binary number.</a:t>
            </a:r>
          </a:p>
          <a:p>
            <a:pPr marL="0" indent="0">
              <a:buNone/>
            </a:pPr>
            <a:endParaRPr lang="en-US" sz="700" dirty="0"/>
          </a:p>
          <a:p>
            <a:r>
              <a:rPr lang="en-US" dirty="0"/>
              <a:t>We need some circuitry to read that number, and based on its value, find exactly the correct address location to read.</a:t>
            </a:r>
          </a:p>
          <a:p>
            <a:r>
              <a:rPr lang="en-US" dirty="0"/>
              <a:t>The circuit is called a decoder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42</a:t>
            </a:fld>
            <a:endParaRPr lang="en-IE" dirty="0"/>
          </a:p>
        </p:txBody>
      </p:sp>
    </p:spTree>
    <p:extLst>
      <p:ext uri="{BB962C8B-B14F-4D97-AF65-F5344CB8AC3E}">
        <p14:creationId xmlns:p14="http://schemas.microsoft.com/office/powerpoint/2010/main" val="1929078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Decoder</a:t>
            </a:r>
          </a:p>
        </p:txBody>
      </p:sp>
      <p:sp>
        <p:nvSpPr>
          <p:cNvPr id="4" name="Slide Number Placeholder 3"/>
          <p:cNvSpPr>
            <a:spLocks noGrp="1"/>
          </p:cNvSpPr>
          <p:nvPr>
            <p:ph type="sldNum" sz="quarter" idx="12"/>
          </p:nvPr>
        </p:nvSpPr>
        <p:spPr/>
        <p:txBody>
          <a:bodyPr/>
          <a:lstStyle/>
          <a:p>
            <a:fld id="{1101D7E7-C74A-4A5D-A756-C8CA1900BA37}" type="slidenum">
              <a:rPr lang="en-IE" smtClean="0"/>
              <a:t>43</a:t>
            </a:fld>
            <a:endParaRPr lang="en-IE"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756" y="1455738"/>
            <a:ext cx="7202487"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88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von Neumann Architecture Effect</a:t>
            </a:r>
            <a:endParaRPr lang="en-IE" dirty="0"/>
          </a:p>
        </p:txBody>
      </p:sp>
      <p:sp>
        <p:nvSpPr>
          <p:cNvPr id="3" name="Content Placeholder 2"/>
          <p:cNvSpPr>
            <a:spLocks noGrp="1"/>
          </p:cNvSpPr>
          <p:nvPr>
            <p:ph idx="1"/>
          </p:nvPr>
        </p:nvSpPr>
        <p:spPr/>
        <p:txBody>
          <a:bodyPr/>
          <a:lstStyle/>
          <a:p>
            <a:r>
              <a:rPr lang="en-US" dirty="0"/>
              <a:t>The idea of the ‘stored program concept’ had a specific effect: The stored program needed to have procedures to allow the individual instructions and data to be ‘called and dealt with’ – a fetch and execute arrangement (or fetch-execute-store arrangement).</a:t>
            </a:r>
          </a:p>
        </p:txBody>
      </p:sp>
      <p:sp>
        <p:nvSpPr>
          <p:cNvPr id="4" name="Slide Number Placeholder 3"/>
          <p:cNvSpPr>
            <a:spLocks noGrp="1"/>
          </p:cNvSpPr>
          <p:nvPr>
            <p:ph type="sldNum" sz="quarter" idx="12"/>
          </p:nvPr>
        </p:nvSpPr>
        <p:spPr/>
        <p:txBody>
          <a:bodyPr/>
          <a:lstStyle/>
          <a:p>
            <a:fld id="{1101D7E7-C74A-4A5D-A756-C8CA1900BA37}" type="slidenum">
              <a:rPr lang="en-IE" smtClean="0"/>
              <a:t>44</a:t>
            </a:fld>
            <a:endParaRPr lang="en-IE" dirty="0"/>
          </a:p>
        </p:txBody>
      </p:sp>
    </p:spTree>
    <p:extLst>
      <p:ext uri="{BB962C8B-B14F-4D97-AF65-F5344CB8AC3E}">
        <p14:creationId xmlns:p14="http://schemas.microsoft.com/office/powerpoint/2010/main" val="18788438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a:t>
            </a:r>
          </a:p>
        </p:txBody>
      </p:sp>
      <p:sp>
        <p:nvSpPr>
          <p:cNvPr id="3" name="Content Placeholder 2"/>
          <p:cNvSpPr>
            <a:spLocks noGrp="1"/>
          </p:cNvSpPr>
          <p:nvPr>
            <p:ph idx="1"/>
          </p:nvPr>
        </p:nvSpPr>
        <p:spPr/>
        <p:txBody>
          <a:bodyPr/>
          <a:lstStyle/>
          <a:p>
            <a:r>
              <a:rPr lang="en-US" dirty="0"/>
              <a:t>The CPU executes a program that is stored as a sequence of machine language instructions in main memory. </a:t>
            </a:r>
          </a:p>
          <a:p>
            <a:pPr marL="0" indent="0">
              <a:buNone/>
            </a:pPr>
            <a:endParaRPr lang="en-US" sz="1300" dirty="0"/>
          </a:p>
          <a:p>
            <a:r>
              <a:rPr lang="en-US" dirty="0"/>
              <a:t>It does this by repeatedly reading, or fetching, an instruction from memory and then carrying out, or executing, that instruction. </a:t>
            </a:r>
          </a:p>
        </p:txBody>
      </p:sp>
      <p:sp>
        <p:nvSpPr>
          <p:cNvPr id="4" name="Slide Number Placeholder 3"/>
          <p:cNvSpPr>
            <a:spLocks noGrp="1"/>
          </p:cNvSpPr>
          <p:nvPr>
            <p:ph type="sldNum" sz="quarter" idx="12"/>
          </p:nvPr>
        </p:nvSpPr>
        <p:spPr/>
        <p:txBody>
          <a:bodyPr/>
          <a:lstStyle/>
          <a:p>
            <a:fld id="{1101D7E7-C74A-4A5D-A756-C8CA1900BA37}" type="slidenum">
              <a:rPr lang="en-IE" smtClean="0"/>
              <a:t>45</a:t>
            </a:fld>
            <a:endParaRPr lang="en-IE" dirty="0"/>
          </a:p>
        </p:txBody>
      </p:sp>
    </p:spTree>
    <p:extLst>
      <p:ext uri="{BB962C8B-B14F-4D97-AF65-F5344CB8AC3E}">
        <p14:creationId xmlns:p14="http://schemas.microsoft.com/office/powerpoint/2010/main" val="1270607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(2)</a:t>
            </a:r>
          </a:p>
        </p:txBody>
      </p:sp>
      <p:sp>
        <p:nvSpPr>
          <p:cNvPr id="3" name="Content Placeholder 2"/>
          <p:cNvSpPr>
            <a:spLocks noGrp="1"/>
          </p:cNvSpPr>
          <p:nvPr>
            <p:ph idx="1"/>
          </p:nvPr>
        </p:nvSpPr>
        <p:spPr/>
        <p:txBody>
          <a:bodyPr/>
          <a:lstStyle/>
          <a:p>
            <a:r>
              <a:rPr lang="en-US" dirty="0"/>
              <a:t>This process of ‘fetch an instruction, execute it, fetch another instruction, execute it and so on’, is called the Fetch-Execute Cycle.</a:t>
            </a:r>
          </a:p>
          <a:p>
            <a:pPr marL="0" indent="0">
              <a:buNone/>
            </a:pPr>
            <a:endParaRPr lang="en-US" sz="1300" dirty="0"/>
          </a:p>
          <a:p>
            <a:r>
              <a:rPr lang="en-US" dirty="0"/>
              <a:t>This continuous check that the CPU makes; fetching, executing and pushing out the result, is called ‘polling’ but can be interrupted by an ‘interrupt’. </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46</a:t>
            </a:fld>
            <a:endParaRPr lang="en-IE" dirty="0"/>
          </a:p>
        </p:txBody>
      </p:sp>
    </p:spTree>
    <p:extLst>
      <p:ext uri="{BB962C8B-B14F-4D97-AF65-F5344CB8AC3E}">
        <p14:creationId xmlns:p14="http://schemas.microsoft.com/office/powerpoint/2010/main" val="3127041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(3)</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This is a two-cycle process because both instructions and data are in memory.</a:t>
            </a:r>
          </a:p>
          <a:p>
            <a:r>
              <a:rPr lang="en-US" dirty="0"/>
              <a:t>Fetch</a:t>
            </a:r>
          </a:p>
          <a:p>
            <a:pPr lvl="1"/>
            <a:r>
              <a:rPr lang="en-US" dirty="0"/>
              <a:t>Decode or find an instruction, load from memory into a register and signal the ALU.</a:t>
            </a:r>
          </a:p>
          <a:p>
            <a:r>
              <a:rPr lang="en-US" dirty="0"/>
              <a:t>Execute</a:t>
            </a:r>
          </a:p>
          <a:p>
            <a:pPr lvl="1"/>
            <a:r>
              <a:rPr lang="en-US" dirty="0"/>
              <a:t>This performs an operation that the instruction requires.</a:t>
            </a:r>
          </a:p>
          <a:p>
            <a:pPr lvl="1"/>
            <a:r>
              <a:rPr lang="en-US" dirty="0"/>
              <a:t>Move/transform data.</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47</a:t>
            </a:fld>
            <a:endParaRPr lang="en-IE" dirty="0"/>
          </a:p>
        </p:txBody>
      </p:sp>
    </p:spTree>
    <p:extLst>
      <p:ext uri="{BB962C8B-B14F-4D97-AF65-F5344CB8AC3E}">
        <p14:creationId xmlns:p14="http://schemas.microsoft.com/office/powerpoint/2010/main" val="912546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(4)</a:t>
            </a:r>
          </a:p>
        </p:txBody>
      </p:sp>
      <p:sp>
        <p:nvSpPr>
          <p:cNvPr id="4" name="Slide Number Placeholder 3"/>
          <p:cNvSpPr>
            <a:spLocks noGrp="1"/>
          </p:cNvSpPr>
          <p:nvPr>
            <p:ph type="sldNum" sz="quarter" idx="12"/>
          </p:nvPr>
        </p:nvSpPr>
        <p:spPr/>
        <p:txBody>
          <a:bodyPr/>
          <a:lstStyle/>
          <a:p>
            <a:fld id="{1101D7E7-C74A-4A5D-A756-C8CA1900BA37}" type="slidenum">
              <a:rPr lang="en-IE" smtClean="0"/>
              <a:t>48</a:t>
            </a:fld>
            <a:endParaRPr lang="en-IE" dirty="0"/>
          </a:p>
        </p:txBody>
      </p:sp>
      <p:pic>
        <p:nvPicPr>
          <p:cNvPr id="6" name="Picture 2" descr="http://upload.wikimedia.org/wikipedia/commons/thumb/8/8c/The_Fetch-Execute_Cycle.svg/600px-The_Fetch-Execute_Cycl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600" y="1974850"/>
            <a:ext cx="6146800" cy="40973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505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(5)</a:t>
            </a:r>
          </a:p>
        </p:txBody>
      </p:sp>
      <p:sp>
        <p:nvSpPr>
          <p:cNvPr id="3" name="Content Placeholder 2"/>
          <p:cNvSpPr>
            <a:spLocks noGrp="1"/>
          </p:cNvSpPr>
          <p:nvPr>
            <p:ph idx="1"/>
          </p:nvPr>
        </p:nvSpPr>
        <p:spPr/>
        <p:txBody>
          <a:bodyPr/>
          <a:lstStyle/>
          <a:p>
            <a:r>
              <a:rPr lang="en-US" dirty="0"/>
              <a:t>With an interrupt the CPU reacts to a signal to ‘jump’ to an address. There will be ‘interrupt handler’ instructions there.</a:t>
            </a:r>
          </a:p>
          <a:p>
            <a:r>
              <a:rPr lang="en-US" dirty="0"/>
              <a:t>An interrupt handler is part of the device driver software for the device that </a:t>
            </a:r>
            <a:r>
              <a:rPr lang="en-US" dirty="0" err="1"/>
              <a:t>signalled</a:t>
            </a:r>
            <a:r>
              <a:rPr lang="en-US" dirty="0"/>
              <a:t> the interrupt.</a:t>
            </a:r>
          </a:p>
          <a:p>
            <a:r>
              <a:rPr lang="en-US" dirty="0"/>
              <a:t>It will allow the diversion to another program and, after the interrupt, direct the CPU back to the previous program – ‘where it left off…’</a:t>
            </a:r>
          </a:p>
        </p:txBody>
      </p:sp>
      <p:sp>
        <p:nvSpPr>
          <p:cNvPr id="4" name="Slide Number Placeholder 3"/>
          <p:cNvSpPr>
            <a:spLocks noGrp="1"/>
          </p:cNvSpPr>
          <p:nvPr>
            <p:ph type="sldNum" sz="quarter" idx="12"/>
          </p:nvPr>
        </p:nvSpPr>
        <p:spPr/>
        <p:txBody>
          <a:bodyPr/>
          <a:lstStyle/>
          <a:p>
            <a:fld id="{1101D7E7-C74A-4A5D-A756-C8CA1900BA37}" type="slidenum">
              <a:rPr lang="en-IE" smtClean="0"/>
              <a:t>49</a:t>
            </a:fld>
            <a:endParaRPr lang="en-IE" dirty="0"/>
          </a:p>
        </p:txBody>
      </p:sp>
    </p:spTree>
    <p:extLst>
      <p:ext uri="{BB962C8B-B14F-4D97-AF65-F5344CB8AC3E}">
        <p14:creationId xmlns:p14="http://schemas.microsoft.com/office/powerpoint/2010/main" val="142314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John von Neumann (2)</a:t>
            </a:r>
          </a:p>
        </p:txBody>
      </p:sp>
      <p:sp>
        <p:nvSpPr>
          <p:cNvPr id="3" name="Content Placeholder 2"/>
          <p:cNvSpPr>
            <a:spLocks noGrp="1"/>
          </p:cNvSpPr>
          <p:nvPr>
            <p:ph idx="1"/>
          </p:nvPr>
        </p:nvSpPr>
        <p:spPr/>
        <p:txBody>
          <a:bodyPr>
            <a:normAutofit/>
          </a:bodyPr>
          <a:lstStyle/>
          <a:p>
            <a:r>
              <a:rPr lang="en-US" dirty="0"/>
              <a:t>Mauchly and Eckert (as mentioned in the notes of Week 1) had mastered the architecture advances for which von Neumann has become famous while developing the ENIAC computer.</a:t>
            </a:r>
          </a:p>
          <a:p>
            <a:pPr marL="0" indent="0">
              <a:buNone/>
            </a:pPr>
            <a:endParaRPr lang="en-US" sz="1300" dirty="0"/>
          </a:p>
          <a:p>
            <a:r>
              <a:rPr lang="en-US" dirty="0"/>
              <a:t>Von Neumann worked with </a:t>
            </a:r>
            <a:r>
              <a:rPr lang="en-US" dirty="0" err="1"/>
              <a:t>Mauchly</a:t>
            </a:r>
            <a:r>
              <a:rPr lang="en-US" dirty="0"/>
              <a:t> and Eckert and helped with the ENIAC project – but it was his publication of a journal paper on the internal workings of an ENIAC-type machine (called ‘First Draft’) that earned him the accolades.</a:t>
            </a:r>
          </a:p>
        </p:txBody>
      </p:sp>
      <p:sp>
        <p:nvSpPr>
          <p:cNvPr id="4" name="Slide Number Placeholder 3"/>
          <p:cNvSpPr>
            <a:spLocks noGrp="1"/>
          </p:cNvSpPr>
          <p:nvPr>
            <p:ph type="sldNum" sz="quarter" idx="12"/>
          </p:nvPr>
        </p:nvSpPr>
        <p:spPr/>
        <p:txBody>
          <a:bodyPr/>
          <a:lstStyle/>
          <a:p>
            <a:fld id="{1101D7E7-C74A-4A5D-A756-C8CA1900BA37}" type="slidenum">
              <a:rPr lang="en-IE" smtClean="0"/>
              <a:t>5</a:t>
            </a:fld>
            <a:endParaRPr lang="en-IE" dirty="0"/>
          </a:p>
        </p:txBody>
      </p:sp>
    </p:spTree>
    <p:extLst>
      <p:ext uri="{BB962C8B-B14F-4D97-AF65-F5344CB8AC3E}">
        <p14:creationId xmlns:p14="http://schemas.microsoft.com/office/powerpoint/2010/main" val="1670899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(6)</a:t>
            </a:r>
          </a:p>
        </p:txBody>
      </p:sp>
      <p:sp>
        <p:nvSpPr>
          <p:cNvPr id="3" name="Content Placeholder 2"/>
          <p:cNvSpPr>
            <a:spLocks noGrp="1"/>
          </p:cNvSpPr>
          <p:nvPr>
            <p:ph idx="1"/>
          </p:nvPr>
        </p:nvSpPr>
        <p:spPr/>
        <p:txBody>
          <a:bodyPr>
            <a:normAutofit fontScale="92500" lnSpcReduction="20000"/>
          </a:bodyPr>
          <a:lstStyle/>
          <a:p>
            <a:pPr marL="0" indent="0">
              <a:buNone/>
            </a:pPr>
            <a:r>
              <a:rPr lang="en-US" sz="2600" dirty="0"/>
              <a:t>Instruction cycle example:</a:t>
            </a:r>
          </a:p>
          <a:p>
            <a:pPr marL="457200" lvl="1" indent="0">
              <a:buNone/>
            </a:pPr>
            <a:r>
              <a:rPr lang="en-US" dirty="0"/>
              <a:t>The ALU and PCU are used for the fetch-execute cycle:</a:t>
            </a:r>
          </a:p>
          <a:p>
            <a:pPr marL="0" indent="0">
              <a:buNone/>
            </a:pPr>
            <a:endParaRPr lang="en-US" sz="800" dirty="0">
              <a:solidFill>
                <a:srgbClr val="006600"/>
              </a:solidFill>
            </a:endParaRPr>
          </a:p>
          <a:p>
            <a:pPr marL="0" indent="0">
              <a:buNone/>
            </a:pPr>
            <a:r>
              <a:rPr lang="en-US" sz="2600" dirty="0">
                <a:solidFill>
                  <a:srgbClr val="006600"/>
                </a:solidFill>
              </a:rPr>
              <a:t>Arithmetic and Logic Unit - ALU </a:t>
            </a:r>
          </a:p>
          <a:p>
            <a:pPr lvl="1"/>
            <a:r>
              <a:rPr lang="en-US" dirty="0"/>
              <a:t>The ALU is part of the Central Processing Unit. All computations are performed in this unit.</a:t>
            </a:r>
          </a:p>
          <a:p>
            <a:pPr lvl="1"/>
            <a:r>
              <a:rPr lang="en-US" dirty="0"/>
              <a:t>The ALU comprises adders, counters, and registers, numerical operations (+ - / x) and logical operations (AND, OR, program branching).</a:t>
            </a:r>
          </a:p>
        </p:txBody>
      </p:sp>
      <p:sp>
        <p:nvSpPr>
          <p:cNvPr id="4" name="Slide Number Placeholder 3"/>
          <p:cNvSpPr>
            <a:spLocks noGrp="1"/>
          </p:cNvSpPr>
          <p:nvPr>
            <p:ph type="sldNum" sz="quarter" idx="12"/>
          </p:nvPr>
        </p:nvSpPr>
        <p:spPr/>
        <p:txBody>
          <a:bodyPr/>
          <a:lstStyle/>
          <a:p>
            <a:fld id="{1101D7E7-C74A-4A5D-A756-C8CA1900BA37}" type="slidenum">
              <a:rPr lang="en-IE" smtClean="0"/>
              <a:t>50</a:t>
            </a:fld>
            <a:endParaRPr lang="en-IE" dirty="0"/>
          </a:p>
        </p:txBody>
      </p:sp>
    </p:spTree>
    <p:extLst>
      <p:ext uri="{BB962C8B-B14F-4D97-AF65-F5344CB8AC3E}">
        <p14:creationId xmlns:p14="http://schemas.microsoft.com/office/powerpoint/2010/main" val="1106823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(7)</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solidFill>
                  <a:srgbClr val="006600"/>
                </a:solidFill>
              </a:rPr>
              <a:t>(Program) Control Unit - PCU </a:t>
            </a:r>
          </a:p>
          <a:p>
            <a:pPr marL="457200" lvl="1" indent="0">
              <a:buNone/>
            </a:pPr>
            <a:r>
              <a:rPr lang="en-US" dirty="0"/>
              <a:t>The PCU :</a:t>
            </a:r>
          </a:p>
          <a:p>
            <a:pPr lvl="1"/>
            <a:r>
              <a:rPr lang="en-US" dirty="0"/>
              <a:t>Coordinates all other units in the computer,</a:t>
            </a:r>
          </a:p>
          <a:p>
            <a:pPr lvl="1"/>
            <a:r>
              <a:rPr lang="en-US" dirty="0" err="1"/>
              <a:t>Organises</a:t>
            </a:r>
            <a:r>
              <a:rPr lang="en-US" dirty="0"/>
              <a:t> movement of data from/to Input/Output, memory and registers. </a:t>
            </a:r>
          </a:p>
          <a:p>
            <a:pPr lvl="1"/>
            <a:r>
              <a:rPr lang="en-US" dirty="0"/>
              <a:t>Directs ALU, specifically to indicate the operations to be performed.</a:t>
            </a:r>
          </a:p>
          <a:p>
            <a:r>
              <a:rPr lang="en-US" dirty="0"/>
              <a:t>The control unit operates according to the stored program, receiving and executing its instructions one at a time. </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51</a:t>
            </a:fld>
            <a:endParaRPr lang="en-IE" dirty="0"/>
          </a:p>
        </p:txBody>
      </p:sp>
    </p:spTree>
    <p:extLst>
      <p:ext uri="{BB962C8B-B14F-4D97-AF65-F5344CB8AC3E}">
        <p14:creationId xmlns:p14="http://schemas.microsoft.com/office/powerpoint/2010/main" val="37524671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(8)</a:t>
            </a:r>
          </a:p>
        </p:txBody>
      </p:sp>
      <p:sp>
        <p:nvSpPr>
          <p:cNvPr id="3" name="Content Placeholder 2"/>
          <p:cNvSpPr>
            <a:spLocks noGrp="1"/>
          </p:cNvSpPr>
          <p:nvPr>
            <p:ph idx="1"/>
          </p:nvPr>
        </p:nvSpPr>
        <p:spPr/>
        <p:txBody>
          <a:bodyPr>
            <a:normAutofit/>
          </a:bodyPr>
          <a:lstStyle/>
          <a:p>
            <a:pPr marL="0" indent="0">
              <a:buNone/>
            </a:pPr>
            <a:r>
              <a:rPr lang="en-US" dirty="0">
                <a:solidFill>
                  <a:srgbClr val="006600"/>
                </a:solidFill>
              </a:rPr>
              <a:t>Instruction Cycle (or Fetch-Execute Cycle)</a:t>
            </a:r>
          </a:p>
          <a:p>
            <a:pPr marL="0" indent="0">
              <a:buNone/>
            </a:pPr>
            <a:r>
              <a:rPr lang="en-US" dirty="0"/>
              <a:t>		</a:t>
            </a:r>
            <a:r>
              <a:rPr lang="en-US" sz="2200" dirty="0"/>
              <a:t>Fetch Cycle;</a:t>
            </a:r>
          </a:p>
          <a:p>
            <a:pPr marL="0" indent="0">
              <a:buNone/>
            </a:pPr>
            <a:r>
              <a:rPr lang="en-US" sz="2200" dirty="0"/>
              <a:t>			Fetch instruction from memory </a:t>
            </a:r>
          </a:p>
          <a:p>
            <a:pPr marL="0" indent="0">
              <a:buNone/>
            </a:pPr>
            <a:r>
              <a:rPr lang="en-US" sz="2200" dirty="0"/>
              <a:t>		Execute Cycle;</a:t>
            </a:r>
          </a:p>
          <a:p>
            <a:pPr marL="0" indent="0">
              <a:buNone/>
            </a:pPr>
            <a:r>
              <a:rPr lang="en-US" sz="2200" dirty="0"/>
              <a:t>			Decode instruction,</a:t>
            </a:r>
          </a:p>
          <a:p>
            <a:pPr marL="0" indent="0">
              <a:buNone/>
            </a:pPr>
            <a:r>
              <a:rPr lang="en-US" sz="2200" dirty="0"/>
              <a:t>			Fetch required operands,</a:t>
            </a:r>
          </a:p>
          <a:p>
            <a:pPr marL="0" indent="0">
              <a:buNone/>
            </a:pPr>
            <a:r>
              <a:rPr lang="en-US" sz="2200" dirty="0"/>
              <a:t>			Perform operation.</a:t>
            </a:r>
          </a:p>
        </p:txBody>
      </p:sp>
      <p:sp>
        <p:nvSpPr>
          <p:cNvPr id="4" name="Slide Number Placeholder 3"/>
          <p:cNvSpPr>
            <a:spLocks noGrp="1"/>
          </p:cNvSpPr>
          <p:nvPr>
            <p:ph type="sldNum" sz="quarter" idx="12"/>
          </p:nvPr>
        </p:nvSpPr>
        <p:spPr/>
        <p:txBody>
          <a:bodyPr/>
          <a:lstStyle/>
          <a:p>
            <a:fld id="{1101D7E7-C74A-4A5D-A756-C8CA1900BA37}" type="slidenum">
              <a:rPr lang="en-IE" smtClean="0"/>
              <a:t>52</a:t>
            </a:fld>
            <a:endParaRPr lang="en-IE" dirty="0"/>
          </a:p>
        </p:txBody>
      </p:sp>
    </p:spTree>
    <p:extLst>
      <p:ext uri="{BB962C8B-B14F-4D97-AF65-F5344CB8AC3E}">
        <p14:creationId xmlns:p14="http://schemas.microsoft.com/office/powerpoint/2010/main" val="19545325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Fetch-Execute Cycle (9)</a:t>
            </a:r>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IE" dirty="0">
                <a:solidFill>
                  <a:srgbClr val="006600"/>
                </a:solidFill>
              </a:rPr>
              <a:t>The components of a processor</a:t>
            </a:r>
          </a:p>
          <a:p>
            <a:pPr marL="457200" lvl="1" indent="0">
              <a:lnSpc>
                <a:spcPct val="120000"/>
              </a:lnSpc>
              <a:spcBef>
                <a:spcPts val="0"/>
              </a:spcBef>
              <a:buNone/>
            </a:pPr>
            <a:r>
              <a:rPr lang="en-IE" sz="2200" dirty="0"/>
              <a:t>DR - Data Register </a:t>
            </a:r>
          </a:p>
          <a:p>
            <a:pPr marL="457200" lvl="1" indent="0">
              <a:lnSpc>
                <a:spcPct val="120000"/>
              </a:lnSpc>
              <a:spcBef>
                <a:spcPts val="0"/>
              </a:spcBef>
              <a:buNone/>
            </a:pPr>
            <a:r>
              <a:rPr lang="en-IE" sz="2200" dirty="0"/>
              <a:t>M - Memory</a:t>
            </a:r>
          </a:p>
          <a:p>
            <a:pPr marL="457200" lvl="1" indent="0">
              <a:lnSpc>
                <a:spcPct val="120000"/>
              </a:lnSpc>
              <a:spcBef>
                <a:spcPts val="0"/>
              </a:spcBef>
              <a:buNone/>
            </a:pPr>
            <a:r>
              <a:rPr lang="en-IE" sz="2200" dirty="0"/>
              <a:t>MAR – Memory Address Register </a:t>
            </a:r>
          </a:p>
          <a:p>
            <a:pPr marL="457200" lvl="1" indent="0">
              <a:lnSpc>
                <a:spcPct val="120000"/>
              </a:lnSpc>
              <a:spcBef>
                <a:spcPts val="0"/>
              </a:spcBef>
              <a:buNone/>
            </a:pPr>
            <a:r>
              <a:rPr lang="en-IE" sz="2200" dirty="0"/>
              <a:t>MBR (or MDR) – Memory Buffer Register (or Mem Data </a:t>
            </a:r>
            <a:r>
              <a:rPr lang="en-IE" sz="2200" dirty="0" err="1"/>
              <a:t>Reg</a:t>
            </a:r>
            <a:r>
              <a:rPr lang="en-IE" sz="2200" dirty="0"/>
              <a:t>)</a:t>
            </a:r>
          </a:p>
          <a:p>
            <a:pPr marL="457200" lvl="1" indent="0">
              <a:lnSpc>
                <a:spcPct val="120000"/>
              </a:lnSpc>
              <a:spcBef>
                <a:spcPts val="0"/>
              </a:spcBef>
              <a:buNone/>
            </a:pPr>
            <a:r>
              <a:rPr lang="en-IE" sz="2200" dirty="0"/>
              <a:t>AC - Accumulator </a:t>
            </a:r>
          </a:p>
          <a:p>
            <a:pPr marL="457200" lvl="1" indent="0">
              <a:lnSpc>
                <a:spcPct val="120000"/>
              </a:lnSpc>
              <a:spcBef>
                <a:spcPts val="0"/>
              </a:spcBef>
              <a:buNone/>
            </a:pPr>
            <a:r>
              <a:rPr lang="en-IE" sz="2200" dirty="0"/>
              <a:t>PC - Program Counter </a:t>
            </a:r>
          </a:p>
          <a:p>
            <a:pPr marL="457200" lvl="1" indent="0">
              <a:lnSpc>
                <a:spcPct val="120000"/>
              </a:lnSpc>
              <a:spcBef>
                <a:spcPts val="0"/>
              </a:spcBef>
              <a:buNone/>
            </a:pPr>
            <a:r>
              <a:rPr lang="en-IE" sz="2200" dirty="0"/>
              <a:t>IR - Instruction Register </a:t>
            </a:r>
          </a:p>
          <a:p>
            <a:pPr marL="457200" lvl="1" indent="0">
              <a:lnSpc>
                <a:spcPct val="120000"/>
              </a:lnSpc>
              <a:spcBef>
                <a:spcPts val="0"/>
              </a:spcBef>
              <a:buNone/>
            </a:pPr>
            <a:r>
              <a:rPr lang="en-IE" sz="2200" dirty="0"/>
              <a:t>ALU - Arithmetic Logic Unit  (including arithmetic logic circuits)</a:t>
            </a:r>
          </a:p>
          <a:p>
            <a:pPr marL="457200" lvl="1" indent="0">
              <a:lnSpc>
                <a:spcPct val="120000"/>
              </a:lnSpc>
              <a:spcBef>
                <a:spcPts val="0"/>
              </a:spcBef>
              <a:buNone/>
            </a:pPr>
            <a:r>
              <a:rPr lang="en-IE" sz="2200" dirty="0"/>
              <a:t>PCU - Program Control Unit</a:t>
            </a:r>
          </a:p>
        </p:txBody>
      </p:sp>
      <p:sp>
        <p:nvSpPr>
          <p:cNvPr id="4" name="Slide Number Placeholder 3"/>
          <p:cNvSpPr>
            <a:spLocks noGrp="1"/>
          </p:cNvSpPr>
          <p:nvPr>
            <p:ph type="sldNum" sz="quarter" idx="12"/>
          </p:nvPr>
        </p:nvSpPr>
        <p:spPr/>
        <p:txBody>
          <a:bodyPr/>
          <a:lstStyle/>
          <a:p>
            <a:fld id="{1101D7E7-C74A-4A5D-A756-C8CA1900BA37}" type="slidenum">
              <a:rPr lang="en-IE" smtClean="0"/>
              <a:t>53</a:t>
            </a:fld>
            <a:endParaRPr lang="en-IE" dirty="0"/>
          </a:p>
        </p:txBody>
      </p:sp>
    </p:spTree>
    <p:extLst>
      <p:ext uri="{BB962C8B-B14F-4D97-AF65-F5344CB8AC3E}">
        <p14:creationId xmlns:p14="http://schemas.microsoft.com/office/powerpoint/2010/main" val="1403713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The General Sequence to a  Fetch-Execute Cycle</a:t>
            </a:r>
            <a:endParaRPr lang="en-IE" sz="3400" dirty="0"/>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US" dirty="0"/>
              <a:t>A program, stored in the main memory of a computer, is ‘obeyed’ by the CPU carrying out the following sequence of events, described with the symbolic notation:</a:t>
            </a:r>
          </a:p>
          <a:p>
            <a:pPr marL="457200" lvl="1" indent="0">
              <a:lnSpc>
                <a:spcPct val="120000"/>
              </a:lnSpc>
              <a:spcBef>
                <a:spcPts val="0"/>
              </a:spcBef>
              <a:buNone/>
            </a:pPr>
            <a:r>
              <a:rPr lang="en-US" sz="2200" dirty="0"/>
              <a:t>1. [PC] -&gt; MAR </a:t>
            </a:r>
          </a:p>
          <a:p>
            <a:pPr marL="457200" lvl="1" indent="0">
              <a:lnSpc>
                <a:spcPct val="120000"/>
              </a:lnSpc>
              <a:spcBef>
                <a:spcPts val="0"/>
              </a:spcBef>
              <a:buNone/>
            </a:pPr>
            <a:r>
              <a:rPr lang="en-US" sz="2200" dirty="0"/>
              <a:t>2. [M] -&gt; MBR </a:t>
            </a:r>
          </a:p>
          <a:p>
            <a:pPr marL="457200" lvl="1" indent="0">
              <a:lnSpc>
                <a:spcPct val="120000"/>
              </a:lnSpc>
              <a:spcBef>
                <a:spcPts val="0"/>
              </a:spcBef>
              <a:buNone/>
            </a:pPr>
            <a:r>
              <a:rPr lang="en-US" sz="2200" dirty="0"/>
              <a:t>3. [PC]+1 -&gt; PC </a:t>
            </a:r>
          </a:p>
          <a:p>
            <a:pPr marL="457200" lvl="1" indent="0">
              <a:lnSpc>
                <a:spcPct val="120000"/>
              </a:lnSpc>
              <a:spcBef>
                <a:spcPts val="0"/>
              </a:spcBef>
              <a:buNone/>
            </a:pPr>
            <a:r>
              <a:rPr lang="en-US" sz="2200" dirty="0"/>
              <a:t>4. [MBR] -&gt; IR </a:t>
            </a:r>
          </a:p>
          <a:p>
            <a:pPr marL="457200" lvl="1" indent="0">
              <a:lnSpc>
                <a:spcPct val="120000"/>
              </a:lnSpc>
              <a:spcBef>
                <a:spcPts val="0"/>
              </a:spcBef>
              <a:buNone/>
            </a:pPr>
            <a:r>
              <a:rPr lang="en-US" sz="2200" dirty="0"/>
              <a:t>5. Decode </a:t>
            </a:r>
          </a:p>
          <a:p>
            <a:pPr marL="457200" lvl="1" indent="0">
              <a:lnSpc>
                <a:spcPct val="120000"/>
              </a:lnSpc>
              <a:spcBef>
                <a:spcPts val="0"/>
              </a:spcBef>
              <a:buNone/>
            </a:pPr>
            <a:r>
              <a:rPr lang="en-US" sz="2200" dirty="0"/>
              <a:t>6. Execute this instruction </a:t>
            </a:r>
          </a:p>
          <a:p>
            <a:pPr marL="457200" lvl="1" indent="0">
              <a:lnSpc>
                <a:spcPct val="120000"/>
              </a:lnSpc>
              <a:spcBef>
                <a:spcPts val="0"/>
              </a:spcBef>
              <a:buNone/>
            </a:pPr>
            <a:r>
              <a:rPr lang="en-US" sz="2200" dirty="0"/>
              <a:t>7. Repeat from step (1) </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54</a:t>
            </a:fld>
            <a:endParaRPr lang="en-IE" dirty="0"/>
          </a:p>
        </p:txBody>
      </p:sp>
    </p:spTree>
    <p:extLst>
      <p:ext uri="{BB962C8B-B14F-4D97-AF65-F5344CB8AC3E}">
        <p14:creationId xmlns:p14="http://schemas.microsoft.com/office/powerpoint/2010/main" val="1676623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the Fetch-Execute Cycle</a:t>
            </a:r>
            <a:endParaRPr lang="en-IE" dirty="0"/>
          </a:p>
        </p:txBody>
      </p:sp>
      <p:sp>
        <p:nvSpPr>
          <p:cNvPr id="3" name="Content Placeholder 2"/>
          <p:cNvSpPr>
            <a:spLocks noGrp="1"/>
          </p:cNvSpPr>
          <p:nvPr>
            <p:ph idx="1"/>
          </p:nvPr>
        </p:nvSpPr>
        <p:spPr/>
        <p:txBody>
          <a:bodyPr>
            <a:normAutofit lnSpcReduction="10000"/>
          </a:bodyPr>
          <a:lstStyle/>
          <a:p>
            <a:pPr>
              <a:spcBef>
                <a:spcPts val="200"/>
              </a:spcBef>
            </a:pPr>
            <a:r>
              <a:rPr lang="en-US" dirty="0"/>
              <a:t>Often the CPU actually has several tasks to perform. </a:t>
            </a:r>
          </a:p>
          <a:p>
            <a:pPr>
              <a:spcBef>
                <a:spcPts val="200"/>
              </a:spcBef>
            </a:pPr>
            <a:r>
              <a:rPr lang="en-US" dirty="0"/>
              <a:t>All modern computers use ‘multitasking’ to perform several tasks at once, devoting a fraction of a second to each task in turn. </a:t>
            </a:r>
          </a:p>
          <a:p>
            <a:pPr>
              <a:spcBef>
                <a:spcPts val="200"/>
              </a:spcBef>
            </a:pPr>
            <a:r>
              <a:rPr lang="en-US" dirty="0"/>
              <a:t>This application of multitasking is called ‘timesharing’. For example, the user might be typing a document while a clock is continuously displaying the time and a file is being downloaded from the internet.</a:t>
            </a:r>
          </a:p>
          <a:p>
            <a:pPr>
              <a:spcBef>
                <a:spcPts val="200"/>
              </a:spcBef>
            </a:pPr>
            <a:r>
              <a:rPr lang="en-US" dirty="0"/>
              <a:t>Each individual tasks of a CPU is called a ‘thread’.</a:t>
            </a:r>
          </a:p>
        </p:txBody>
      </p:sp>
      <p:sp>
        <p:nvSpPr>
          <p:cNvPr id="4" name="Slide Number Placeholder 3"/>
          <p:cNvSpPr>
            <a:spLocks noGrp="1"/>
          </p:cNvSpPr>
          <p:nvPr>
            <p:ph type="sldNum" sz="quarter" idx="12"/>
          </p:nvPr>
        </p:nvSpPr>
        <p:spPr/>
        <p:txBody>
          <a:bodyPr/>
          <a:lstStyle/>
          <a:p>
            <a:fld id="{1101D7E7-C74A-4A5D-A756-C8CA1900BA37}" type="slidenum">
              <a:rPr lang="en-IE" smtClean="0"/>
              <a:t>55</a:t>
            </a:fld>
            <a:endParaRPr lang="en-IE" dirty="0"/>
          </a:p>
        </p:txBody>
      </p:sp>
    </p:spTree>
    <p:extLst>
      <p:ext uri="{BB962C8B-B14F-4D97-AF65-F5344CB8AC3E}">
        <p14:creationId xmlns:p14="http://schemas.microsoft.com/office/powerpoint/2010/main" val="1801512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Include the ‘Store’ Operation</a:t>
            </a:r>
            <a:endParaRPr lang="en-IE" dirty="0"/>
          </a:p>
        </p:txBody>
      </p:sp>
      <p:sp>
        <p:nvSpPr>
          <p:cNvPr id="3" name="Content Placeholder 2"/>
          <p:cNvSpPr>
            <a:spLocks noGrp="1"/>
          </p:cNvSpPr>
          <p:nvPr>
            <p:ph idx="1"/>
          </p:nvPr>
        </p:nvSpPr>
        <p:spPr/>
        <p:txBody>
          <a:bodyPr/>
          <a:lstStyle/>
          <a:p>
            <a:r>
              <a:rPr lang="en-US" dirty="0"/>
              <a:t>Some books on Architecture prefer the ‘Fetch-Execute Cycle’ while others talk about a ‘Fetch-Execute-Store Cycle’.</a:t>
            </a:r>
          </a:p>
          <a:p>
            <a:pPr marL="0" indent="0">
              <a:buNone/>
            </a:pPr>
            <a:endParaRPr lang="en-US" sz="1300" dirty="0"/>
          </a:p>
          <a:p>
            <a:r>
              <a:rPr lang="en-US" dirty="0"/>
              <a:t>Here are a few slides to show the ‘Store’ feature… plus one more showing ‘ADD’ because the ADD operation is most common in the CPU.</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56</a:t>
            </a:fld>
            <a:endParaRPr lang="en-IE" dirty="0"/>
          </a:p>
        </p:txBody>
      </p:sp>
    </p:spTree>
    <p:extLst>
      <p:ext uri="{BB962C8B-B14F-4D97-AF65-F5344CB8AC3E}">
        <p14:creationId xmlns:p14="http://schemas.microsoft.com/office/powerpoint/2010/main" val="3520642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Operations</a:t>
            </a:r>
          </a:p>
        </p:txBody>
      </p:sp>
      <p:sp>
        <p:nvSpPr>
          <p:cNvPr id="3" name="Content Placeholder 2"/>
          <p:cNvSpPr>
            <a:spLocks noGrp="1"/>
          </p:cNvSpPr>
          <p:nvPr>
            <p:ph idx="1"/>
          </p:nvPr>
        </p:nvSpPr>
        <p:spPr>
          <a:xfrm>
            <a:off x="696000" y="1825624"/>
            <a:ext cx="10800000" cy="4610345"/>
          </a:xfrm>
        </p:spPr>
        <p:txBody>
          <a:bodyPr>
            <a:normAutofit fontScale="92500" lnSpcReduction="20000"/>
          </a:bodyPr>
          <a:lstStyle/>
          <a:p>
            <a:pPr marL="0" indent="0">
              <a:spcBef>
                <a:spcPts val="0"/>
              </a:spcBef>
              <a:buNone/>
            </a:pPr>
            <a:r>
              <a:rPr lang="en-US" sz="2800" dirty="0"/>
              <a:t>Two basic operations occur within this subcomponent: a fetch operation, and a store.</a:t>
            </a:r>
          </a:p>
          <a:p>
            <a:pPr marL="457200" lvl="1" indent="0">
              <a:spcBef>
                <a:spcPts val="0"/>
              </a:spcBef>
              <a:buNone/>
            </a:pPr>
            <a:r>
              <a:rPr lang="en-US" sz="2600" dirty="0"/>
              <a:t>The fetch operation:</a:t>
            </a:r>
          </a:p>
          <a:p>
            <a:pPr lvl="1">
              <a:spcBef>
                <a:spcPts val="0"/>
              </a:spcBef>
            </a:pPr>
            <a:r>
              <a:rPr lang="en-US" dirty="0"/>
              <a:t>A cell address is loaded into the Memory Address Register (MAR).</a:t>
            </a:r>
          </a:p>
          <a:p>
            <a:pPr lvl="1">
              <a:spcBef>
                <a:spcPts val="0"/>
              </a:spcBef>
            </a:pPr>
            <a:r>
              <a:rPr lang="en-US" dirty="0"/>
              <a:t>The address is decoded, which means that through circuitry, a specific cell is located.</a:t>
            </a:r>
          </a:p>
          <a:p>
            <a:pPr lvl="1">
              <a:spcBef>
                <a:spcPts val="0"/>
              </a:spcBef>
            </a:pPr>
            <a:r>
              <a:rPr lang="en-US" dirty="0"/>
              <a:t>The data contents contained within that cell are copied into another special register, called a Machine (or Memory) Data Register (MDR).</a:t>
            </a:r>
          </a:p>
          <a:p>
            <a:pPr lvl="1">
              <a:spcBef>
                <a:spcPts val="0"/>
              </a:spcBef>
            </a:pPr>
            <a:r>
              <a:rPr lang="en-US" dirty="0"/>
              <a:t>Note that this operation is non-destructive – that is, the data contents are copied, but not destroyed.</a:t>
            </a:r>
          </a:p>
        </p:txBody>
      </p:sp>
      <p:sp>
        <p:nvSpPr>
          <p:cNvPr id="4" name="Slide Number Placeholder 3"/>
          <p:cNvSpPr>
            <a:spLocks noGrp="1"/>
          </p:cNvSpPr>
          <p:nvPr>
            <p:ph type="sldNum" sz="quarter" idx="12"/>
          </p:nvPr>
        </p:nvSpPr>
        <p:spPr/>
        <p:txBody>
          <a:bodyPr/>
          <a:lstStyle/>
          <a:p>
            <a:fld id="{1101D7E7-C74A-4A5D-A756-C8CA1900BA37}" type="slidenum">
              <a:rPr lang="en-IE" smtClean="0"/>
              <a:t>57</a:t>
            </a:fld>
            <a:endParaRPr lang="en-IE" dirty="0"/>
          </a:p>
        </p:txBody>
      </p:sp>
    </p:spTree>
    <p:extLst>
      <p:ext uri="{BB962C8B-B14F-4D97-AF65-F5344CB8AC3E}">
        <p14:creationId xmlns:p14="http://schemas.microsoft.com/office/powerpoint/2010/main" val="9977743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Memory Operations (2)</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The second memory operation is called a store.</a:t>
            </a:r>
          </a:p>
          <a:p>
            <a:pPr lvl="1"/>
            <a:r>
              <a:rPr lang="en-US" sz="2200" dirty="0"/>
              <a:t>The fetch is like a read operation; the store is like a write operation.</a:t>
            </a:r>
          </a:p>
          <a:p>
            <a:pPr lvl="1"/>
            <a:r>
              <a:rPr lang="en-US" sz="2200" dirty="0"/>
              <a:t>In the store, the address of the cell into which data are going to be stored is moved to the MAR and decoded.</a:t>
            </a:r>
          </a:p>
          <a:p>
            <a:pPr lvl="1"/>
            <a:r>
              <a:rPr lang="en-US" sz="2200" dirty="0"/>
              <a:t>Contents from yet another special register, called an accumulator, are copied into the cell location (held in the MAR).</a:t>
            </a:r>
          </a:p>
          <a:p>
            <a:pPr lvl="1"/>
            <a:r>
              <a:rPr lang="en-US" sz="2200" dirty="0"/>
              <a:t>This operation is destructive, meaning that whatever data were originally contained at that memory location is overwritten by the value copied from the accumulator.</a:t>
            </a:r>
          </a:p>
        </p:txBody>
      </p:sp>
      <p:sp>
        <p:nvSpPr>
          <p:cNvPr id="4" name="Slide Number Placeholder 3"/>
          <p:cNvSpPr>
            <a:spLocks noGrp="1"/>
          </p:cNvSpPr>
          <p:nvPr>
            <p:ph type="sldNum" sz="quarter" idx="12"/>
          </p:nvPr>
        </p:nvSpPr>
        <p:spPr/>
        <p:txBody>
          <a:bodyPr/>
          <a:lstStyle/>
          <a:p>
            <a:fld id="{1101D7E7-C74A-4A5D-A756-C8CA1900BA37}" type="slidenum">
              <a:rPr lang="en-IE" smtClean="0"/>
              <a:t>58</a:t>
            </a:fld>
            <a:endParaRPr lang="en-IE" dirty="0"/>
          </a:p>
        </p:txBody>
      </p:sp>
    </p:spTree>
    <p:extLst>
      <p:ext uri="{BB962C8B-B14F-4D97-AF65-F5344CB8AC3E}">
        <p14:creationId xmlns:p14="http://schemas.microsoft.com/office/powerpoint/2010/main" val="4059622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Load Fetch-Execute Cycle</a:t>
            </a:r>
          </a:p>
        </p:txBody>
      </p:sp>
      <p:sp>
        <p:nvSpPr>
          <p:cNvPr id="4" name="Slide Number Placeholder 3"/>
          <p:cNvSpPr>
            <a:spLocks noGrp="1"/>
          </p:cNvSpPr>
          <p:nvPr>
            <p:ph type="sldNum" sz="quarter" idx="12"/>
          </p:nvPr>
        </p:nvSpPr>
        <p:spPr/>
        <p:txBody>
          <a:bodyPr/>
          <a:lstStyle/>
          <a:p>
            <a:fld id="{1101D7E7-C74A-4A5D-A756-C8CA1900BA37}" type="slidenum">
              <a:rPr lang="en-IE" smtClean="0"/>
              <a:t>59</a:t>
            </a:fld>
            <a:endParaRPr lang="en-IE" dirty="0"/>
          </a:p>
        </p:txBody>
      </p:sp>
      <p:graphicFrame>
        <p:nvGraphicFramePr>
          <p:cNvPr id="5" name="Group 28"/>
          <p:cNvGraphicFramePr>
            <a:graphicFrameLocks/>
          </p:cNvGraphicFramePr>
          <p:nvPr>
            <p:extLst>
              <p:ext uri="{D42A27DB-BD31-4B8C-83A1-F6EECF244321}">
                <p14:modId xmlns:p14="http://schemas.microsoft.com/office/powerpoint/2010/main" val="3928072741"/>
              </p:ext>
            </p:extLst>
          </p:nvPr>
        </p:nvGraphicFramePr>
        <p:xfrm>
          <a:off x="1981200" y="1878806"/>
          <a:ext cx="8229600" cy="4289425"/>
        </p:xfrm>
        <a:graphic>
          <a:graphicData uri="http://schemas.openxmlformats.org/drawingml/2006/table">
            <a:tbl>
              <a:tblPr/>
              <a:tblGrid>
                <a:gridCol w="3578225">
                  <a:extLst>
                    <a:ext uri="{9D8B030D-6E8A-4147-A177-3AD203B41FA5}">
                      <a16:colId xmlns:a16="http://schemas.microsoft.com/office/drawing/2014/main" val="20000"/>
                    </a:ext>
                  </a:extLst>
                </a:gridCol>
                <a:gridCol w="4651375">
                  <a:extLst>
                    <a:ext uri="{9D8B030D-6E8A-4147-A177-3AD203B41FA5}">
                      <a16:colId xmlns:a16="http://schemas.microsoft.com/office/drawing/2014/main" val="20001"/>
                    </a:ext>
                  </a:extLst>
                </a:gridCol>
              </a:tblGrid>
              <a:tr h="898565">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en-US" sz="2400" b="0" i="0" u="none" strike="noStrike" cap="none" normalizeH="0" baseline="0" dirty="0">
                          <a:ln>
                            <a:noFill/>
                          </a:ln>
                          <a:solidFill>
                            <a:schemeClr val="tx1"/>
                          </a:solidFill>
                          <a:effectLst/>
                          <a:latin typeface="+mn-lt"/>
                        </a:rPr>
                        <a:t>PC -&gt; MAR</a:t>
                      </a:r>
                    </a:p>
                  </a:txBody>
                  <a:tcPr marT="45722" marB="457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mn-lt"/>
                        </a:rPr>
                        <a:t>Transfer the address from the PC to the MAR</a:t>
                      </a:r>
                    </a:p>
                  </a:txBody>
                  <a:tcPr marT="45722" marB="4572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823949">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2"/>
                        <a:tabLst/>
                      </a:pPr>
                      <a:r>
                        <a:rPr kumimoji="0" lang="en-US" sz="2400" b="0" i="0" u="none" strike="noStrike" cap="none" normalizeH="0" baseline="0" dirty="0">
                          <a:ln>
                            <a:noFill/>
                          </a:ln>
                          <a:solidFill>
                            <a:schemeClr val="tx1"/>
                          </a:solidFill>
                          <a:effectLst/>
                          <a:latin typeface="+mn-lt"/>
                        </a:rPr>
                        <a:t>MDR -&gt; IR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Transfer the instruction to the IR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822996">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3"/>
                        <a:tabLst/>
                      </a:pPr>
                      <a:r>
                        <a:rPr kumimoji="0" lang="en-US" sz="2400" b="0" i="0" u="none" strike="noStrike" cap="none" normalizeH="0" baseline="0">
                          <a:ln>
                            <a:noFill/>
                          </a:ln>
                          <a:solidFill>
                            <a:schemeClr val="tx1"/>
                          </a:solidFill>
                          <a:effectLst/>
                          <a:latin typeface="+mn-lt"/>
                        </a:rPr>
                        <a:t>IR(address) -&gt; MAR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Address portion of the instruction loaded in MAR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47763">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4"/>
                        <a:tabLst/>
                      </a:pPr>
                      <a:r>
                        <a:rPr kumimoji="0" lang="en-US" sz="2400" b="0" i="0" u="none" strike="noStrike" cap="none" normalizeH="0" baseline="0">
                          <a:ln>
                            <a:noFill/>
                          </a:ln>
                          <a:solidFill>
                            <a:schemeClr val="tx1"/>
                          </a:solidFill>
                          <a:effectLst/>
                          <a:latin typeface="+mn-lt"/>
                        </a:rPr>
                        <a:t>MDR -&gt; AC</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Actual data copied into the accumulator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896152">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5"/>
                        <a:tabLst/>
                      </a:pPr>
                      <a:r>
                        <a:rPr kumimoji="0" lang="en-US" sz="2400" b="0" i="0" u="none" strike="noStrike" cap="none" normalizeH="0" baseline="0">
                          <a:ln>
                            <a:noFill/>
                          </a:ln>
                          <a:solidFill>
                            <a:schemeClr val="tx1"/>
                          </a:solidFill>
                          <a:effectLst/>
                          <a:latin typeface="+mn-lt"/>
                        </a:rPr>
                        <a:t>PC + 1 -&gt; PC</a:t>
                      </a:r>
                    </a:p>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5"/>
                        <a:tabLst/>
                      </a:pPr>
                      <a:endParaRPr kumimoji="0" lang="en-US" sz="2400" b="0" i="0" u="none" strike="noStrike" cap="none" normalizeH="0" baseline="0">
                        <a:ln>
                          <a:noFill/>
                        </a:ln>
                        <a:solidFill>
                          <a:schemeClr val="tx1"/>
                        </a:solidFill>
                        <a:effectLst/>
                        <a:latin typeface="+mn-lt"/>
                      </a:endParaRPr>
                    </a:p>
                  </a:txBody>
                  <a:tcPr marT="45722" marB="4572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Program Counter incremented</a:t>
                      </a:r>
                    </a:p>
                  </a:txBody>
                  <a:tcPr marT="45722" marB="4572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2546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a:t>
            </a:r>
          </a:p>
        </p:txBody>
      </p:sp>
      <p:sp>
        <p:nvSpPr>
          <p:cNvPr id="3" name="Content Placeholder 2"/>
          <p:cNvSpPr>
            <a:spLocks noGrp="1"/>
          </p:cNvSpPr>
          <p:nvPr>
            <p:ph idx="1"/>
          </p:nvPr>
        </p:nvSpPr>
        <p:spPr/>
        <p:txBody>
          <a:bodyPr>
            <a:normAutofit lnSpcReduction="10000"/>
          </a:bodyPr>
          <a:lstStyle/>
          <a:p>
            <a:r>
              <a:rPr lang="en-US" dirty="0">
                <a:solidFill>
                  <a:srgbClr val="0000FF"/>
                </a:solidFill>
              </a:rPr>
              <a:t>Before</a:t>
            </a:r>
            <a:r>
              <a:rPr lang="en-US" dirty="0"/>
              <a:t> the ENIAC (Electronic Numerical Integrator And Computer) the electrical computing machines were </a:t>
            </a:r>
            <a:r>
              <a:rPr lang="en-US" dirty="0">
                <a:solidFill>
                  <a:srgbClr val="0000FF"/>
                </a:solidFill>
              </a:rPr>
              <a:t>manually loaded </a:t>
            </a:r>
            <a:r>
              <a:rPr lang="en-US" dirty="0"/>
              <a:t>with instructions that were executed as they came through the processor – causing immediate output.</a:t>
            </a:r>
          </a:p>
          <a:p>
            <a:r>
              <a:rPr lang="en-US" dirty="0"/>
              <a:t>Von Neumann Architecture is based on ‘</a:t>
            </a:r>
            <a:r>
              <a:rPr lang="en-US" dirty="0">
                <a:solidFill>
                  <a:srgbClr val="0000FF"/>
                </a:solidFill>
              </a:rPr>
              <a:t>the stored program concept</a:t>
            </a:r>
            <a:r>
              <a:rPr lang="en-US" dirty="0"/>
              <a:t>’.</a:t>
            </a:r>
          </a:p>
          <a:p>
            <a:r>
              <a:rPr lang="en-US" dirty="0"/>
              <a:t>Going from ‘in-the-moment’ computing to stored programs was a big leap in computing, at the time (mid-1940s). </a:t>
            </a:r>
          </a:p>
        </p:txBody>
      </p:sp>
      <p:sp>
        <p:nvSpPr>
          <p:cNvPr id="4" name="Slide Number Placeholder 3"/>
          <p:cNvSpPr>
            <a:spLocks noGrp="1"/>
          </p:cNvSpPr>
          <p:nvPr>
            <p:ph type="sldNum" sz="quarter" idx="12"/>
          </p:nvPr>
        </p:nvSpPr>
        <p:spPr/>
        <p:txBody>
          <a:bodyPr/>
          <a:lstStyle/>
          <a:p>
            <a:fld id="{1101D7E7-C74A-4A5D-A756-C8CA1900BA37}" type="slidenum">
              <a:rPr lang="en-IE" smtClean="0"/>
              <a:t>6</a:t>
            </a:fld>
            <a:endParaRPr lang="en-IE" dirty="0"/>
          </a:p>
        </p:txBody>
      </p:sp>
    </p:spTree>
    <p:extLst>
      <p:ext uri="{BB962C8B-B14F-4D97-AF65-F5344CB8AC3E}">
        <p14:creationId xmlns:p14="http://schemas.microsoft.com/office/powerpoint/2010/main" val="18318366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1253764" cy="1325563"/>
          </a:xfrm>
        </p:spPr>
        <p:txBody>
          <a:bodyPr>
            <a:normAutofit/>
          </a:bodyPr>
          <a:lstStyle/>
          <a:p>
            <a:r>
              <a:rPr lang="en-US" dirty="0"/>
              <a:t>Store Fetch-Execute Cycle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60</a:t>
            </a:fld>
            <a:endParaRPr lang="en-IE" dirty="0"/>
          </a:p>
        </p:txBody>
      </p:sp>
      <p:graphicFrame>
        <p:nvGraphicFramePr>
          <p:cNvPr id="5" name="Group 81"/>
          <p:cNvGraphicFramePr>
            <a:graphicFrameLocks/>
          </p:cNvGraphicFramePr>
          <p:nvPr>
            <p:extLst>
              <p:ext uri="{D42A27DB-BD31-4B8C-83A1-F6EECF244321}">
                <p14:modId xmlns:p14="http://schemas.microsoft.com/office/powerpoint/2010/main" val="3103575320"/>
              </p:ext>
            </p:extLst>
          </p:nvPr>
        </p:nvGraphicFramePr>
        <p:xfrm>
          <a:off x="1981200" y="1878806"/>
          <a:ext cx="8229600" cy="4289425"/>
        </p:xfrm>
        <a:graphic>
          <a:graphicData uri="http://schemas.openxmlformats.org/drawingml/2006/table">
            <a:tbl>
              <a:tblPr/>
              <a:tblGrid>
                <a:gridCol w="3578225">
                  <a:extLst>
                    <a:ext uri="{9D8B030D-6E8A-4147-A177-3AD203B41FA5}">
                      <a16:colId xmlns:a16="http://schemas.microsoft.com/office/drawing/2014/main" val="20000"/>
                    </a:ext>
                  </a:extLst>
                </a:gridCol>
                <a:gridCol w="4651375">
                  <a:extLst>
                    <a:ext uri="{9D8B030D-6E8A-4147-A177-3AD203B41FA5}">
                      <a16:colId xmlns:a16="http://schemas.microsoft.com/office/drawing/2014/main" val="20001"/>
                    </a:ext>
                  </a:extLst>
                </a:gridCol>
              </a:tblGrid>
              <a:tr h="898565">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en-US" sz="2400" b="0" i="0" u="none" strike="noStrike" cap="none" normalizeH="0" baseline="0" dirty="0">
                          <a:ln>
                            <a:noFill/>
                          </a:ln>
                          <a:solidFill>
                            <a:schemeClr val="tx1"/>
                          </a:solidFill>
                          <a:effectLst/>
                          <a:latin typeface="+mn-lt"/>
                        </a:rPr>
                        <a:t>PC -&gt; MAR</a:t>
                      </a:r>
                    </a:p>
                  </a:txBody>
                  <a:tcPr marT="45722" marB="457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mn-lt"/>
                        </a:rPr>
                        <a:t>Transfer the address from the PC to the MAR</a:t>
                      </a:r>
                    </a:p>
                  </a:txBody>
                  <a:tcPr marT="45722" marB="4572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823949">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2"/>
                        <a:tabLst/>
                      </a:pPr>
                      <a:r>
                        <a:rPr kumimoji="0" lang="en-US" sz="2400" b="0" i="0" u="none" strike="noStrike" cap="none" normalizeH="0" baseline="0" dirty="0">
                          <a:ln>
                            <a:noFill/>
                          </a:ln>
                          <a:solidFill>
                            <a:schemeClr val="tx1"/>
                          </a:solidFill>
                          <a:effectLst/>
                          <a:latin typeface="+mn-lt"/>
                        </a:rPr>
                        <a:t>MDR -&gt; IR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mn-lt"/>
                        </a:rPr>
                        <a:t>Transfer the instruction to the IR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822996">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3"/>
                        <a:tabLst/>
                      </a:pPr>
                      <a:r>
                        <a:rPr kumimoji="0" lang="en-US" sz="2400" b="0" i="0" u="none" strike="noStrike" cap="none" normalizeH="0" baseline="0" dirty="0">
                          <a:ln>
                            <a:noFill/>
                          </a:ln>
                          <a:solidFill>
                            <a:schemeClr val="tx1"/>
                          </a:solidFill>
                          <a:effectLst/>
                          <a:latin typeface="+mn-lt"/>
                        </a:rPr>
                        <a:t>IR(address) -&gt; MAR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Address portion of the instruction loaded in MAR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47763">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4"/>
                        <a:tabLst/>
                      </a:pPr>
                      <a:r>
                        <a:rPr kumimoji="0" lang="en-US" sz="2400" b="0" i="0" u="none" strike="noStrike" cap="none" normalizeH="0" baseline="0" dirty="0">
                          <a:ln>
                            <a:noFill/>
                          </a:ln>
                          <a:solidFill>
                            <a:schemeClr val="tx1"/>
                          </a:solidFill>
                          <a:effectLst/>
                          <a:latin typeface="+mn-lt"/>
                        </a:rPr>
                        <a:t>AC -&gt; MDR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Accumulator copies data into MDR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896152">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5"/>
                        <a:tabLst/>
                      </a:pPr>
                      <a:r>
                        <a:rPr kumimoji="0" lang="en-US" sz="2400" b="0" i="0" u="none" strike="noStrike" cap="none" normalizeH="0" baseline="0">
                          <a:ln>
                            <a:noFill/>
                          </a:ln>
                          <a:solidFill>
                            <a:schemeClr val="tx1"/>
                          </a:solidFill>
                          <a:effectLst/>
                          <a:latin typeface="+mn-lt"/>
                        </a:rPr>
                        <a:t>PC + 1 -&gt; PC</a:t>
                      </a:r>
                    </a:p>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5"/>
                        <a:tabLst/>
                      </a:pPr>
                      <a:endParaRPr kumimoji="0" lang="en-US" sz="2400" b="0" i="0" u="none" strike="noStrike" cap="none" normalizeH="0" baseline="0">
                        <a:ln>
                          <a:noFill/>
                        </a:ln>
                        <a:solidFill>
                          <a:schemeClr val="tx1"/>
                        </a:solidFill>
                        <a:effectLst/>
                        <a:latin typeface="+mn-lt"/>
                      </a:endParaRPr>
                    </a:p>
                  </a:txBody>
                  <a:tcPr marT="45722" marB="4572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Program Counter incremented</a:t>
                      </a:r>
                    </a:p>
                  </a:txBody>
                  <a:tcPr marT="45722" marB="4572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Text Box 79"/>
          <p:cNvSpPr txBox="1">
            <a:spLocks noChangeArrowheads="1"/>
          </p:cNvSpPr>
          <p:nvPr/>
        </p:nvSpPr>
        <p:spPr bwMode="auto">
          <a:xfrm>
            <a:off x="1981200" y="6078935"/>
            <a:ext cx="5688013" cy="366712"/>
          </a:xfrm>
          <a:prstGeom prst="rect">
            <a:avLst/>
          </a:prstGeom>
          <a:noFill/>
          <a:ln w="9525">
            <a:noFill/>
            <a:miter lim="800000"/>
            <a:headEnd/>
            <a:tailEnd/>
          </a:ln>
          <a:effectLst/>
        </p:spPr>
        <p:txBody>
          <a:bodyPr>
            <a:spAutoFit/>
          </a:bodyPr>
          <a:lstStyle/>
          <a:p>
            <a:pPr>
              <a:spcBef>
                <a:spcPct val="50000"/>
              </a:spcBef>
              <a:defRPr/>
            </a:pPr>
            <a:r>
              <a:rPr lang="en-US" dirty="0">
                <a:latin typeface="Arial" charset="0"/>
              </a:rPr>
              <a:t>Notice how Step 4 differs for LOAD and STORE</a:t>
            </a:r>
          </a:p>
        </p:txBody>
      </p:sp>
    </p:spTree>
    <p:extLst>
      <p:ext uri="{BB962C8B-B14F-4D97-AF65-F5344CB8AC3E}">
        <p14:creationId xmlns:p14="http://schemas.microsoft.com/office/powerpoint/2010/main" val="10826756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Fetch-Execute Cycle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61</a:t>
            </a:fld>
            <a:endParaRPr lang="en-IE" dirty="0"/>
          </a:p>
        </p:txBody>
      </p:sp>
      <p:graphicFrame>
        <p:nvGraphicFramePr>
          <p:cNvPr id="5" name="Group 3"/>
          <p:cNvGraphicFramePr>
            <a:graphicFrameLocks/>
          </p:cNvGraphicFramePr>
          <p:nvPr>
            <p:extLst>
              <p:ext uri="{D42A27DB-BD31-4B8C-83A1-F6EECF244321}">
                <p14:modId xmlns:p14="http://schemas.microsoft.com/office/powerpoint/2010/main" val="3695006284"/>
              </p:ext>
            </p:extLst>
          </p:nvPr>
        </p:nvGraphicFramePr>
        <p:xfrm>
          <a:off x="1981200" y="1875921"/>
          <a:ext cx="8229600" cy="4630386"/>
        </p:xfrm>
        <a:graphic>
          <a:graphicData uri="http://schemas.openxmlformats.org/drawingml/2006/table">
            <a:tbl>
              <a:tblPr/>
              <a:tblGrid>
                <a:gridCol w="3578225">
                  <a:extLst>
                    <a:ext uri="{9D8B030D-6E8A-4147-A177-3AD203B41FA5}">
                      <a16:colId xmlns:a16="http://schemas.microsoft.com/office/drawing/2014/main" val="20000"/>
                    </a:ext>
                  </a:extLst>
                </a:gridCol>
                <a:gridCol w="4651375">
                  <a:extLst>
                    <a:ext uri="{9D8B030D-6E8A-4147-A177-3AD203B41FA5}">
                      <a16:colId xmlns:a16="http://schemas.microsoft.com/office/drawing/2014/main" val="20001"/>
                    </a:ext>
                  </a:extLst>
                </a:gridCol>
              </a:tblGrid>
              <a:tr h="898565">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a:tabLst/>
                      </a:pPr>
                      <a:r>
                        <a:rPr kumimoji="0" lang="en-US" sz="2400" b="0" i="0" u="none" strike="noStrike" cap="none" normalizeH="0" baseline="0" dirty="0">
                          <a:ln>
                            <a:noFill/>
                          </a:ln>
                          <a:solidFill>
                            <a:schemeClr val="tx1"/>
                          </a:solidFill>
                          <a:effectLst/>
                          <a:latin typeface="+mn-lt"/>
                        </a:rPr>
                        <a:t>PC -&gt; MAR</a:t>
                      </a:r>
                    </a:p>
                  </a:txBody>
                  <a:tcPr marT="45722" marB="4572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mn-lt"/>
                        </a:rPr>
                        <a:t>Transfer the address from the PC to the MAR</a:t>
                      </a:r>
                    </a:p>
                  </a:txBody>
                  <a:tcPr marT="45722" marB="4572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823949">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2"/>
                        <a:tabLst/>
                      </a:pPr>
                      <a:r>
                        <a:rPr kumimoji="0" lang="en-US" sz="2400" b="0" i="0" u="none" strike="noStrike" cap="none" normalizeH="0" baseline="0" dirty="0">
                          <a:ln>
                            <a:noFill/>
                          </a:ln>
                          <a:solidFill>
                            <a:schemeClr val="tx1"/>
                          </a:solidFill>
                          <a:effectLst/>
                          <a:latin typeface="+mn-lt"/>
                        </a:rPr>
                        <a:t>MDR -&gt; IR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a:ln>
                            <a:noFill/>
                          </a:ln>
                          <a:solidFill>
                            <a:schemeClr val="tx1"/>
                          </a:solidFill>
                          <a:effectLst/>
                          <a:latin typeface="+mn-lt"/>
                        </a:rPr>
                        <a:t>Transfer the instruction to the IR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822996">
                <a:tc>
                  <a:txBody>
                    <a:bodyPr/>
                    <a:lstStyle/>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3"/>
                        <a:tabLst/>
                      </a:pPr>
                      <a:r>
                        <a:rPr kumimoji="0" lang="en-US" sz="2400" b="0" i="0" u="none" strike="noStrike" cap="none" normalizeH="0" baseline="0">
                          <a:ln>
                            <a:noFill/>
                          </a:ln>
                          <a:solidFill>
                            <a:schemeClr val="tx1"/>
                          </a:solidFill>
                          <a:effectLst/>
                          <a:latin typeface="+mn-lt"/>
                        </a:rPr>
                        <a:t>IR(address) -&gt; MAR</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Address portion of the instruction loaded in MAR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47763">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4"/>
                        <a:tabLst/>
                      </a:pPr>
                      <a:r>
                        <a:rPr kumimoji="0" lang="en-US" sz="2400" b="0" i="0" u="none" strike="noStrike" cap="none" normalizeH="0" baseline="0">
                          <a:ln>
                            <a:noFill/>
                          </a:ln>
                          <a:solidFill>
                            <a:schemeClr val="tx1"/>
                          </a:solidFill>
                          <a:effectLst/>
                          <a:latin typeface="+mn-lt"/>
                        </a:rPr>
                        <a:t>AC + MDR -&gt; AC</a:t>
                      </a:r>
                    </a:p>
                  </a:txBody>
                  <a:tcPr marT="45722" marB="45722"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Contents of MDR added to the contents of the accumulator</a:t>
                      </a:r>
                    </a:p>
                  </a:txBody>
                  <a:tcPr marT="45722" marB="45722"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896152">
                <a:tc>
                  <a:txBody>
                    <a:bodyPr/>
                    <a:lstStyle/>
                    <a:p>
                      <a:pPr marL="346075" marR="0" lvl="0" indent="-346075" algn="l" defTabSz="914400" rtl="0" eaLnBrk="0" fontAlgn="base" latinLnBrk="0" hangingPunct="0">
                        <a:lnSpc>
                          <a:spcPct val="100000"/>
                        </a:lnSpc>
                        <a:spcBef>
                          <a:spcPct val="20000"/>
                        </a:spcBef>
                        <a:spcAft>
                          <a:spcPct val="0"/>
                        </a:spcAft>
                        <a:buClr>
                          <a:schemeClr val="hlink"/>
                        </a:buClr>
                        <a:buSzTx/>
                        <a:buFont typeface="Wingdings" pitchFamily="2" charset="2"/>
                        <a:buAutoNum type="arabicPeriod" startAt="5"/>
                        <a:tabLst/>
                      </a:pPr>
                      <a:r>
                        <a:rPr kumimoji="0" lang="en-US" sz="2400" b="0" i="0" u="none" strike="noStrike" cap="none" normalizeH="0" baseline="0">
                          <a:ln>
                            <a:noFill/>
                          </a:ln>
                          <a:solidFill>
                            <a:schemeClr val="tx1"/>
                          </a:solidFill>
                          <a:effectLst/>
                          <a:latin typeface="+mn-lt"/>
                        </a:rPr>
                        <a:t>PC + 1 -&gt; PC</a:t>
                      </a:r>
                    </a:p>
                    <a:p>
                      <a:pPr marL="346075" marR="0" lvl="0" indent="-346075" algn="l" defTabSz="914400" rtl="0" eaLnBrk="1" fontAlgn="base" latinLnBrk="0" hangingPunct="1">
                        <a:lnSpc>
                          <a:spcPct val="100000"/>
                        </a:lnSpc>
                        <a:spcBef>
                          <a:spcPct val="20000"/>
                        </a:spcBef>
                        <a:spcAft>
                          <a:spcPct val="0"/>
                        </a:spcAft>
                        <a:buClr>
                          <a:schemeClr val="hlink"/>
                        </a:buClr>
                        <a:buSzTx/>
                        <a:buFont typeface="Wingdings" pitchFamily="2" charset="2"/>
                        <a:buAutoNum type="arabicPeriod" startAt="5"/>
                        <a:tabLst/>
                      </a:pPr>
                      <a:endParaRPr kumimoji="0" lang="en-US" sz="2400" b="0" i="0" u="none" strike="noStrike" cap="none" normalizeH="0" baseline="0">
                        <a:ln>
                          <a:noFill/>
                        </a:ln>
                        <a:solidFill>
                          <a:schemeClr val="tx1"/>
                        </a:solidFill>
                        <a:effectLst/>
                        <a:latin typeface="+mn-lt"/>
                      </a:endParaRPr>
                    </a:p>
                  </a:txBody>
                  <a:tcPr marT="45722" marB="4572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sz="2400" b="0" i="0" u="none" strike="noStrike" cap="none" normalizeH="0" baseline="0" dirty="0">
                          <a:ln>
                            <a:noFill/>
                          </a:ln>
                          <a:solidFill>
                            <a:schemeClr val="tx1"/>
                          </a:solidFill>
                          <a:effectLst/>
                          <a:latin typeface="+mn-lt"/>
                        </a:rPr>
                        <a:t>Program Counter incremented</a:t>
                      </a:r>
                    </a:p>
                  </a:txBody>
                  <a:tcPr marT="45722" marB="4572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355198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01D7E7-C74A-4A5D-A756-C8CA1900BA37}" type="slidenum">
              <a:rPr lang="en-IE" smtClean="0"/>
              <a:t>62</a:t>
            </a:fld>
            <a:endParaRPr lang="en-IE" dirty="0"/>
          </a:p>
        </p:txBody>
      </p:sp>
      <p:sp>
        <p:nvSpPr>
          <p:cNvPr id="5" name="Rectangle 2"/>
          <p:cNvSpPr>
            <a:spLocks noChangeArrowheads="1"/>
          </p:cNvSpPr>
          <p:nvPr/>
        </p:nvSpPr>
        <p:spPr bwMode="auto">
          <a:xfrm>
            <a:off x="3070776" y="452437"/>
            <a:ext cx="6049963" cy="6001302"/>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6" name="Rectangle 3"/>
          <p:cNvSpPr>
            <a:spLocks noChangeArrowheads="1"/>
          </p:cNvSpPr>
          <p:nvPr/>
        </p:nvSpPr>
        <p:spPr bwMode="auto">
          <a:xfrm>
            <a:off x="5376862" y="576263"/>
            <a:ext cx="823913" cy="2746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START</a:t>
            </a:r>
          </a:p>
        </p:txBody>
      </p:sp>
      <p:sp>
        <p:nvSpPr>
          <p:cNvPr id="7" name="AutoShape 4"/>
          <p:cNvSpPr>
            <a:spLocks noChangeArrowheads="1"/>
          </p:cNvSpPr>
          <p:nvPr/>
        </p:nvSpPr>
        <p:spPr bwMode="auto">
          <a:xfrm>
            <a:off x="4691856" y="1110215"/>
            <a:ext cx="2103437" cy="1322387"/>
          </a:xfrm>
          <a:prstGeom prst="diamond">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GB" altLang="en-US" sz="1400" dirty="0">
                <a:solidFill>
                  <a:srgbClr val="3366CC"/>
                </a:solidFill>
              </a:rPr>
              <a:t>Instruction awaiting execution?</a:t>
            </a:r>
            <a:endParaRPr lang="en-US" altLang="en-US" sz="1400" dirty="0">
              <a:solidFill>
                <a:srgbClr val="3366CC"/>
              </a:solidFill>
            </a:endParaRPr>
          </a:p>
        </p:txBody>
      </p:sp>
      <p:sp>
        <p:nvSpPr>
          <p:cNvPr id="8" name="Rectangle 5"/>
          <p:cNvSpPr>
            <a:spLocks noChangeArrowheads="1"/>
          </p:cNvSpPr>
          <p:nvPr/>
        </p:nvSpPr>
        <p:spPr bwMode="auto">
          <a:xfrm>
            <a:off x="4737100" y="2700338"/>
            <a:ext cx="2103437" cy="273050"/>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Fetch next instruction</a:t>
            </a:r>
          </a:p>
        </p:txBody>
      </p:sp>
      <p:sp>
        <p:nvSpPr>
          <p:cNvPr id="9" name="Rectangle 6"/>
          <p:cNvSpPr>
            <a:spLocks noChangeArrowheads="1"/>
          </p:cNvSpPr>
          <p:nvPr/>
        </p:nvSpPr>
        <p:spPr bwMode="auto">
          <a:xfrm>
            <a:off x="4737100" y="3227388"/>
            <a:ext cx="2103437" cy="2746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Execute next instruction</a:t>
            </a:r>
          </a:p>
        </p:txBody>
      </p:sp>
      <p:sp>
        <p:nvSpPr>
          <p:cNvPr id="10" name="AutoShape 7"/>
          <p:cNvSpPr>
            <a:spLocks noChangeArrowheads="1"/>
          </p:cNvSpPr>
          <p:nvPr/>
        </p:nvSpPr>
        <p:spPr bwMode="auto">
          <a:xfrm>
            <a:off x="4737100" y="3776663"/>
            <a:ext cx="2011362" cy="1279525"/>
          </a:xfrm>
          <a:prstGeom prst="diamond">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Interrupt requiring servicing?</a:t>
            </a:r>
          </a:p>
        </p:txBody>
      </p:sp>
      <p:sp>
        <p:nvSpPr>
          <p:cNvPr id="11" name="Rectangle 8"/>
          <p:cNvSpPr>
            <a:spLocks noChangeArrowheads="1"/>
          </p:cNvSpPr>
          <p:nvPr/>
        </p:nvSpPr>
        <p:spPr bwMode="auto">
          <a:xfrm>
            <a:off x="4279900" y="5443538"/>
            <a:ext cx="3200400" cy="54768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Transfer control to interrupt-handling program</a:t>
            </a:r>
          </a:p>
        </p:txBody>
      </p:sp>
      <p:sp>
        <p:nvSpPr>
          <p:cNvPr id="12" name="Line 9"/>
          <p:cNvSpPr>
            <a:spLocks noChangeShapeType="1"/>
          </p:cNvSpPr>
          <p:nvPr/>
        </p:nvSpPr>
        <p:spPr bwMode="auto">
          <a:xfrm>
            <a:off x="5743575" y="8509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3" name="Line 10"/>
          <p:cNvSpPr>
            <a:spLocks noChangeShapeType="1"/>
          </p:cNvSpPr>
          <p:nvPr/>
        </p:nvSpPr>
        <p:spPr bwMode="auto">
          <a:xfrm>
            <a:off x="5743575" y="2405063"/>
            <a:ext cx="0" cy="273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4" name="Line 11"/>
          <p:cNvSpPr>
            <a:spLocks noChangeShapeType="1"/>
          </p:cNvSpPr>
          <p:nvPr/>
        </p:nvSpPr>
        <p:spPr bwMode="auto">
          <a:xfrm>
            <a:off x="5743575" y="295275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5" name="Line 12"/>
          <p:cNvSpPr>
            <a:spLocks noChangeShapeType="1"/>
          </p:cNvSpPr>
          <p:nvPr/>
        </p:nvSpPr>
        <p:spPr bwMode="auto">
          <a:xfrm>
            <a:off x="5743575" y="3502025"/>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6" name="Line 13"/>
          <p:cNvSpPr>
            <a:spLocks noChangeShapeType="1"/>
          </p:cNvSpPr>
          <p:nvPr/>
        </p:nvSpPr>
        <p:spPr bwMode="auto">
          <a:xfrm>
            <a:off x="5743575" y="5076825"/>
            <a:ext cx="0" cy="3413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17" name="Line 14"/>
          <p:cNvSpPr>
            <a:spLocks noChangeShapeType="1"/>
          </p:cNvSpPr>
          <p:nvPr/>
        </p:nvSpPr>
        <p:spPr bwMode="auto">
          <a:xfrm>
            <a:off x="5743575" y="5991225"/>
            <a:ext cx="0" cy="2746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8" name="Line 15"/>
          <p:cNvSpPr>
            <a:spLocks noChangeShapeType="1"/>
          </p:cNvSpPr>
          <p:nvPr/>
        </p:nvSpPr>
        <p:spPr bwMode="auto">
          <a:xfrm flipH="1">
            <a:off x="3914775" y="6265863"/>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9" name="Line 16"/>
          <p:cNvSpPr>
            <a:spLocks noChangeShapeType="1"/>
          </p:cNvSpPr>
          <p:nvPr/>
        </p:nvSpPr>
        <p:spPr bwMode="auto">
          <a:xfrm flipV="1">
            <a:off x="3914775" y="941388"/>
            <a:ext cx="0" cy="53038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20" name="Line 17"/>
          <p:cNvSpPr>
            <a:spLocks noChangeShapeType="1"/>
          </p:cNvSpPr>
          <p:nvPr/>
        </p:nvSpPr>
        <p:spPr bwMode="auto">
          <a:xfrm>
            <a:off x="3914775" y="941388"/>
            <a:ext cx="1828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1" name="Line 18"/>
          <p:cNvSpPr>
            <a:spLocks noChangeShapeType="1"/>
          </p:cNvSpPr>
          <p:nvPr/>
        </p:nvSpPr>
        <p:spPr bwMode="auto">
          <a:xfrm flipH="1">
            <a:off x="3914775" y="1765300"/>
            <a:ext cx="77708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2" name="Line 19"/>
          <p:cNvSpPr>
            <a:spLocks noChangeShapeType="1"/>
          </p:cNvSpPr>
          <p:nvPr/>
        </p:nvSpPr>
        <p:spPr bwMode="auto">
          <a:xfrm flipH="1">
            <a:off x="3914775" y="4416425"/>
            <a:ext cx="8223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E"/>
          </a:p>
        </p:txBody>
      </p:sp>
      <p:sp>
        <p:nvSpPr>
          <p:cNvPr id="23" name="Text Box 20"/>
          <p:cNvSpPr txBox="1">
            <a:spLocks noChangeArrowheads="1"/>
          </p:cNvSpPr>
          <p:nvPr/>
        </p:nvSpPr>
        <p:spPr bwMode="auto">
          <a:xfrm>
            <a:off x="4189412" y="1765300"/>
            <a:ext cx="457200" cy="27463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No</a:t>
            </a:r>
          </a:p>
        </p:txBody>
      </p:sp>
      <p:sp>
        <p:nvSpPr>
          <p:cNvPr id="24" name="Text Box 21"/>
          <p:cNvSpPr txBox="1">
            <a:spLocks noChangeArrowheads="1"/>
          </p:cNvSpPr>
          <p:nvPr/>
        </p:nvSpPr>
        <p:spPr bwMode="auto">
          <a:xfrm>
            <a:off x="4189412" y="4049713"/>
            <a:ext cx="457200" cy="274637"/>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No</a:t>
            </a:r>
          </a:p>
        </p:txBody>
      </p:sp>
      <p:sp>
        <p:nvSpPr>
          <p:cNvPr id="25" name="Text Box 22"/>
          <p:cNvSpPr txBox="1">
            <a:spLocks noChangeArrowheads="1"/>
          </p:cNvSpPr>
          <p:nvPr/>
        </p:nvSpPr>
        <p:spPr bwMode="auto">
          <a:xfrm>
            <a:off x="5926137" y="2305050"/>
            <a:ext cx="509588" cy="28257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Yes</a:t>
            </a:r>
          </a:p>
        </p:txBody>
      </p:sp>
      <p:sp>
        <p:nvSpPr>
          <p:cNvPr id="26" name="Text Box 23"/>
          <p:cNvSpPr txBox="1">
            <a:spLocks noChangeArrowheads="1"/>
          </p:cNvSpPr>
          <p:nvPr/>
        </p:nvSpPr>
        <p:spPr bwMode="auto">
          <a:xfrm>
            <a:off x="5926137" y="4968875"/>
            <a:ext cx="509588" cy="328613"/>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Yes</a:t>
            </a:r>
          </a:p>
        </p:txBody>
      </p:sp>
      <p:sp>
        <p:nvSpPr>
          <p:cNvPr id="27" name="Text Box 24"/>
          <p:cNvSpPr txBox="1">
            <a:spLocks noChangeArrowheads="1"/>
          </p:cNvSpPr>
          <p:nvPr/>
        </p:nvSpPr>
        <p:spPr bwMode="auto">
          <a:xfrm>
            <a:off x="7083425" y="2520950"/>
            <a:ext cx="1101725" cy="503238"/>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Fetch Cycle</a:t>
            </a:r>
          </a:p>
        </p:txBody>
      </p:sp>
      <p:sp>
        <p:nvSpPr>
          <p:cNvPr id="28" name="Text Box 25"/>
          <p:cNvSpPr txBox="1">
            <a:spLocks noChangeArrowheads="1"/>
          </p:cNvSpPr>
          <p:nvPr/>
        </p:nvSpPr>
        <p:spPr bwMode="auto">
          <a:xfrm>
            <a:off x="7205662" y="3227388"/>
            <a:ext cx="1246188" cy="517525"/>
          </a:xfrm>
          <a:prstGeom prst="rect">
            <a:avLst/>
          </a:prstGeom>
          <a:solidFill>
            <a:srgbClr val="FFFFFF"/>
          </a:solidFill>
          <a:ln w="952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Execute Cycle</a:t>
            </a:r>
          </a:p>
        </p:txBody>
      </p:sp>
      <p:sp>
        <p:nvSpPr>
          <p:cNvPr id="29" name="Text Box 26"/>
          <p:cNvSpPr txBox="1">
            <a:spLocks noChangeArrowheads="1"/>
          </p:cNvSpPr>
          <p:nvPr/>
        </p:nvSpPr>
        <p:spPr bwMode="auto">
          <a:xfrm>
            <a:off x="7659687" y="5472113"/>
            <a:ext cx="950913" cy="482600"/>
          </a:xfrm>
          <a:prstGeom prst="rect">
            <a:avLst/>
          </a:prstGeom>
          <a:solidFill>
            <a:srgbClr val="FFFFFF"/>
          </a:solidFill>
          <a:ln w="9525">
            <a:solidFill>
              <a:srgbClr val="000000"/>
            </a:solidFill>
            <a:miter lim="800000"/>
            <a:headEnd/>
            <a:tailEnd/>
          </a:ln>
        </p:spPr>
        <p:txBody>
          <a:bodyPr lIns="90000" tIns="46800" rIns="90000" bIns="46800"/>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400">
                <a:solidFill>
                  <a:srgbClr val="3366CC"/>
                </a:solidFill>
              </a:rPr>
              <a:t>Program Transfer</a:t>
            </a:r>
          </a:p>
        </p:txBody>
      </p:sp>
    </p:spTree>
    <p:extLst>
      <p:ext uri="{BB962C8B-B14F-4D97-AF65-F5344CB8AC3E}">
        <p14:creationId xmlns:p14="http://schemas.microsoft.com/office/powerpoint/2010/main" val="42074027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Fetch-Execute Cycle</a:t>
            </a:r>
            <a:endParaRPr lang="en-IE" dirty="0"/>
          </a:p>
        </p:txBody>
      </p:sp>
      <p:sp>
        <p:nvSpPr>
          <p:cNvPr id="3" name="Content Placeholder 2"/>
          <p:cNvSpPr>
            <a:spLocks noGrp="1"/>
          </p:cNvSpPr>
          <p:nvPr>
            <p:ph idx="1"/>
          </p:nvPr>
        </p:nvSpPr>
        <p:spPr/>
        <p:txBody>
          <a:bodyPr/>
          <a:lstStyle/>
          <a:p>
            <a:r>
              <a:rPr lang="en-US" dirty="0"/>
              <a:t>RAM holds machine language programs and data. </a:t>
            </a:r>
          </a:p>
          <a:p>
            <a:r>
              <a:rPr lang="en-US" dirty="0"/>
              <a:t>The CPU fetches machine language instructions from Cache or RAM (but possibly a 32 bit register) one after another and executes them without understanding what it does or how it does it.</a:t>
            </a:r>
          </a:p>
          <a:p>
            <a:r>
              <a:rPr lang="en-US" dirty="0"/>
              <a:t>So the program it executes must be perfect, complete and unambiguous because the CPU can do nothing but execute instructions exactly as they are written.</a:t>
            </a:r>
          </a:p>
        </p:txBody>
      </p:sp>
      <p:sp>
        <p:nvSpPr>
          <p:cNvPr id="4" name="Slide Number Placeholder 3"/>
          <p:cNvSpPr>
            <a:spLocks noGrp="1"/>
          </p:cNvSpPr>
          <p:nvPr>
            <p:ph type="sldNum" sz="quarter" idx="12"/>
          </p:nvPr>
        </p:nvSpPr>
        <p:spPr/>
        <p:txBody>
          <a:bodyPr/>
          <a:lstStyle/>
          <a:p>
            <a:fld id="{1101D7E7-C74A-4A5D-A756-C8CA1900BA37}" type="slidenum">
              <a:rPr lang="en-IE" smtClean="0"/>
              <a:t>63</a:t>
            </a:fld>
            <a:endParaRPr lang="en-IE" dirty="0"/>
          </a:p>
        </p:txBody>
      </p:sp>
    </p:spTree>
    <p:extLst>
      <p:ext uri="{BB962C8B-B14F-4D97-AF65-F5344CB8AC3E}">
        <p14:creationId xmlns:p14="http://schemas.microsoft.com/office/powerpoint/2010/main" val="5653415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Instruction and Data Movement</a:t>
            </a:r>
          </a:p>
        </p:txBody>
      </p:sp>
      <p:sp>
        <p:nvSpPr>
          <p:cNvPr id="3" name="Content Placeholder 2"/>
          <p:cNvSpPr>
            <a:spLocks noGrp="1"/>
          </p:cNvSpPr>
          <p:nvPr>
            <p:ph idx="1"/>
          </p:nvPr>
        </p:nvSpPr>
        <p:spPr/>
        <p:txBody>
          <a:bodyPr/>
          <a:lstStyle/>
          <a:p>
            <a:r>
              <a:rPr lang="en-US" dirty="0"/>
              <a:t>The Fetch-Execute Cycle means that the processor must interact with registers, cache memory, RAM – and then a long list of other hardware input-output and storage devices.</a:t>
            </a:r>
          </a:p>
          <a:p>
            <a:r>
              <a:rPr lang="en-US" dirty="0"/>
              <a:t>How do these strings of binary numbers move from device to device?</a:t>
            </a:r>
          </a:p>
          <a:p>
            <a:pPr marL="0" indent="0">
              <a:buNone/>
            </a:pPr>
            <a:endParaRPr lang="en-US" sz="1300" dirty="0"/>
          </a:p>
          <a:p>
            <a:r>
              <a:rPr lang="en-US" dirty="0"/>
              <a:t>They take the bus! (Buses, actually…)</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64</a:t>
            </a:fld>
            <a:endParaRPr lang="en-IE" dirty="0"/>
          </a:p>
        </p:txBody>
      </p:sp>
    </p:spTree>
    <p:extLst>
      <p:ext uri="{BB962C8B-B14F-4D97-AF65-F5344CB8AC3E}">
        <p14:creationId xmlns:p14="http://schemas.microsoft.com/office/powerpoint/2010/main" val="4225480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Conclusion</a:t>
            </a:r>
          </a:p>
        </p:txBody>
      </p:sp>
      <p:sp>
        <p:nvSpPr>
          <p:cNvPr id="3" name="Content Placeholder 2"/>
          <p:cNvSpPr>
            <a:spLocks noGrp="1"/>
          </p:cNvSpPr>
          <p:nvPr>
            <p:ph idx="1"/>
          </p:nvPr>
        </p:nvSpPr>
        <p:spPr/>
        <p:txBody>
          <a:bodyPr>
            <a:normAutofit/>
          </a:bodyPr>
          <a:lstStyle/>
          <a:p>
            <a:pPr marL="0" indent="0">
              <a:buNone/>
            </a:pPr>
            <a:r>
              <a:rPr lang="en-US" dirty="0"/>
              <a:t>The architecture of the modern computer has changed very little (at a fundamental level, at least) in the seventy or so years since it was first established.</a:t>
            </a:r>
          </a:p>
          <a:p>
            <a:pPr marL="0" indent="0">
              <a:buNone/>
            </a:pPr>
            <a:r>
              <a:rPr lang="en-US" dirty="0"/>
              <a:t>The improvements and innovations that have extended from the classic architecture have been in memory structures and capacities, and in the way that the arithmetic/logic and control units function.</a:t>
            </a:r>
          </a:p>
          <a:p>
            <a:pPr marL="0" indent="0">
              <a:buNone/>
            </a:pPr>
            <a:r>
              <a:rPr lang="en-US" dirty="0"/>
              <a:t>The innovation of computer architecture continues as time goes on.</a:t>
            </a:r>
          </a:p>
        </p:txBody>
      </p:sp>
      <p:sp>
        <p:nvSpPr>
          <p:cNvPr id="4" name="Slide Number Placeholder 3"/>
          <p:cNvSpPr>
            <a:spLocks noGrp="1"/>
          </p:cNvSpPr>
          <p:nvPr>
            <p:ph type="sldNum" sz="quarter" idx="12"/>
          </p:nvPr>
        </p:nvSpPr>
        <p:spPr/>
        <p:txBody>
          <a:bodyPr/>
          <a:lstStyle/>
          <a:p>
            <a:fld id="{1101D7E7-C74A-4A5D-A756-C8CA1900BA37}" type="slidenum">
              <a:rPr lang="en-IE" smtClean="0"/>
              <a:t>65</a:t>
            </a:fld>
            <a:endParaRPr lang="en-IE" dirty="0"/>
          </a:p>
        </p:txBody>
      </p:sp>
    </p:spTree>
    <p:extLst>
      <p:ext uri="{BB962C8B-B14F-4D97-AF65-F5344CB8AC3E}">
        <p14:creationId xmlns:p14="http://schemas.microsoft.com/office/powerpoint/2010/main" val="37574858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End of von Neumann Architecture</a:t>
            </a:r>
          </a:p>
        </p:txBody>
      </p:sp>
      <p:sp>
        <p:nvSpPr>
          <p:cNvPr id="3" name="Content Placeholder 2"/>
          <p:cNvSpPr>
            <a:spLocks noGrp="1"/>
          </p:cNvSpPr>
          <p:nvPr>
            <p:ph idx="1"/>
          </p:nvPr>
        </p:nvSpPr>
        <p:spPr>
          <a:xfrm>
            <a:off x="696000" y="1825624"/>
            <a:ext cx="10800000" cy="4530725"/>
          </a:xfrm>
        </p:spPr>
        <p:txBody>
          <a:bodyPr>
            <a:normAutofit fontScale="70000" lnSpcReduction="20000"/>
          </a:bodyPr>
          <a:lstStyle/>
          <a:p>
            <a:r>
              <a:rPr lang="en-US" sz="3100" dirty="0"/>
              <a:t>That describes a broad view of computer architecture in terms of the fundamental design known as von Neumann Architecture.</a:t>
            </a:r>
          </a:p>
          <a:p>
            <a:r>
              <a:rPr lang="en-US" sz="3100" dirty="0"/>
              <a:t>We went into detail on some of the most fundamental features of the architecture and have seen how some of the subcomponents of the hardware system operate to support the overall computer system.</a:t>
            </a:r>
          </a:p>
          <a:p>
            <a:r>
              <a:rPr lang="en-US" sz="3100" dirty="0"/>
              <a:t>The working principles of the central processing unit and internal memory have shown how instructions and data can be processed.</a:t>
            </a:r>
          </a:p>
          <a:p>
            <a:pPr marL="0" indent="0">
              <a:buNone/>
            </a:pPr>
            <a:endParaRPr lang="en-US" sz="1000" dirty="0"/>
          </a:p>
          <a:p>
            <a:pPr marL="0" indent="0">
              <a:buNone/>
            </a:pPr>
            <a:r>
              <a:rPr lang="en-US" sz="2800" dirty="0"/>
              <a:t>Are there…    ANY QUESTIONS?</a:t>
            </a:r>
            <a:endParaRPr lang="en-IE" sz="2800" dirty="0"/>
          </a:p>
        </p:txBody>
      </p:sp>
      <p:sp>
        <p:nvSpPr>
          <p:cNvPr id="4" name="Slide Number Placeholder 3"/>
          <p:cNvSpPr>
            <a:spLocks noGrp="1"/>
          </p:cNvSpPr>
          <p:nvPr>
            <p:ph type="sldNum" sz="quarter" idx="12"/>
          </p:nvPr>
        </p:nvSpPr>
        <p:spPr/>
        <p:txBody>
          <a:bodyPr/>
          <a:lstStyle/>
          <a:p>
            <a:fld id="{1101D7E7-C74A-4A5D-A756-C8CA1900BA37}" type="slidenum">
              <a:rPr lang="en-IE" smtClean="0"/>
              <a:t>66</a:t>
            </a:fld>
            <a:endParaRPr lang="en-IE" dirty="0"/>
          </a:p>
        </p:txBody>
      </p:sp>
    </p:spTree>
    <p:extLst>
      <p:ext uri="{BB962C8B-B14F-4D97-AF65-F5344CB8AC3E}">
        <p14:creationId xmlns:p14="http://schemas.microsoft.com/office/powerpoint/2010/main" val="865125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to Next?</a:t>
            </a:r>
          </a:p>
        </p:txBody>
      </p:sp>
      <p:sp>
        <p:nvSpPr>
          <p:cNvPr id="3" name="Content Placeholder 2"/>
          <p:cNvSpPr>
            <a:spLocks noGrp="1"/>
          </p:cNvSpPr>
          <p:nvPr>
            <p:ph idx="1"/>
          </p:nvPr>
        </p:nvSpPr>
        <p:spPr/>
        <p:txBody>
          <a:bodyPr>
            <a:normAutofit/>
          </a:bodyPr>
          <a:lstStyle/>
          <a:p>
            <a:pPr marL="0" indent="0">
              <a:buNone/>
            </a:pPr>
            <a:r>
              <a:rPr lang="en-US" u="sng" dirty="0"/>
              <a:t>WEEK 10</a:t>
            </a:r>
            <a:r>
              <a:rPr lang="en-US" dirty="0"/>
              <a:t>:</a:t>
            </a:r>
          </a:p>
          <a:p>
            <a:pPr marL="0" indent="0">
              <a:buNone/>
            </a:pPr>
            <a:r>
              <a:rPr lang="en-US" dirty="0"/>
              <a:t>The theme of the next lecture:</a:t>
            </a:r>
          </a:p>
          <a:p>
            <a:pPr marL="0" indent="0">
              <a:buNone/>
            </a:pPr>
            <a:r>
              <a:rPr lang="en-US" dirty="0"/>
              <a:t>“</a:t>
            </a:r>
            <a:r>
              <a:rPr lang="en-GB" dirty="0"/>
              <a:t>Networks</a:t>
            </a:r>
            <a:r>
              <a:rPr lang="en-US" dirty="0"/>
              <a:t>”</a:t>
            </a:r>
          </a:p>
          <a:p>
            <a:pPr marL="0" indent="0">
              <a:buNone/>
            </a:pPr>
            <a:r>
              <a:rPr lang="en-GB" dirty="0"/>
              <a:t>What is so great about networking computing devices? Are networks simple or complex? </a:t>
            </a:r>
            <a:r>
              <a:rPr lang="en-US" dirty="0"/>
              <a:t>What sort of hardware and software is needed for a network? We can look at these things next</a:t>
            </a:r>
            <a:r>
              <a:rPr lang="en-GB"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67</a:t>
            </a:fld>
            <a:endParaRPr lang="en-IE" dirty="0"/>
          </a:p>
        </p:txBody>
      </p:sp>
    </p:spTree>
    <p:extLst>
      <p:ext uri="{BB962C8B-B14F-4D97-AF65-F5344CB8AC3E}">
        <p14:creationId xmlns:p14="http://schemas.microsoft.com/office/powerpoint/2010/main" val="26047411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E" sz="2800" dirty="0"/>
              <a:t>Thanks for your attentiveness. </a:t>
            </a:r>
          </a:p>
          <a:p>
            <a:pPr marL="0" indent="0">
              <a:buNone/>
            </a:pPr>
            <a:endParaRPr lang="en-US" sz="2800" dirty="0"/>
          </a:p>
          <a:p>
            <a:pPr marL="0" indent="0">
              <a:buNone/>
            </a:pPr>
            <a:endParaRPr lang="en-US" sz="2800" dirty="0"/>
          </a:p>
          <a:p>
            <a:pPr marL="0" indent="0">
              <a:buNone/>
            </a:pPr>
            <a:r>
              <a:rPr lang="en-US" sz="2800" dirty="0">
                <a:solidFill>
                  <a:srgbClr val="0000FF"/>
                </a:solidFill>
              </a:rPr>
              <a:t>See you here next time. Be safe and well in the meantime.</a:t>
            </a:r>
            <a:endParaRPr lang="en-IE" sz="2800" dirty="0">
              <a:solidFill>
                <a:srgbClr val="0000FF"/>
              </a:solidFill>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68</a:t>
            </a:fld>
            <a:endParaRPr lang="en-IE" dirty="0"/>
          </a:p>
        </p:txBody>
      </p:sp>
    </p:spTree>
    <p:extLst>
      <p:ext uri="{BB962C8B-B14F-4D97-AF65-F5344CB8AC3E}">
        <p14:creationId xmlns:p14="http://schemas.microsoft.com/office/powerpoint/2010/main" val="353021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 (2)</a:t>
            </a:r>
          </a:p>
        </p:txBody>
      </p:sp>
      <p:sp>
        <p:nvSpPr>
          <p:cNvPr id="3" name="Content Placeholder 2"/>
          <p:cNvSpPr>
            <a:spLocks noGrp="1"/>
          </p:cNvSpPr>
          <p:nvPr>
            <p:ph idx="1"/>
          </p:nvPr>
        </p:nvSpPr>
        <p:spPr/>
        <p:txBody>
          <a:bodyPr/>
          <a:lstStyle/>
          <a:p>
            <a:r>
              <a:rPr lang="en-US" dirty="0"/>
              <a:t>The von Neumann Architecture is a computer design model that uses a </a:t>
            </a:r>
            <a:r>
              <a:rPr lang="en-US" dirty="0">
                <a:solidFill>
                  <a:srgbClr val="0000FF"/>
                </a:solidFill>
              </a:rPr>
              <a:t>single storage structure </a:t>
            </a:r>
            <a:r>
              <a:rPr lang="en-US" dirty="0"/>
              <a:t>to hold both instructions and data. </a:t>
            </a:r>
          </a:p>
          <a:p>
            <a:r>
              <a:rPr lang="en-US" dirty="0"/>
              <a:t>A computer which implements the ‘</a:t>
            </a:r>
            <a:r>
              <a:rPr lang="en-US" dirty="0">
                <a:solidFill>
                  <a:srgbClr val="0000FF"/>
                </a:solidFill>
              </a:rPr>
              <a:t>referential model</a:t>
            </a:r>
            <a:r>
              <a:rPr lang="en-US" dirty="0"/>
              <a:t>’ of specifying sequential architectures, in contrast with parallel architectures is described as having von Neumann Architecture.</a:t>
            </a:r>
          </a:p>
          <a:p>
            <a:r>
              <a:rPr lang="en-US" dirty="0"/>
              <a:t>The separation of storage from the processing unit is implicit in the von Neumann Architecture.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7</a:t>
            </a:fld>
            <a:endParaRPr lang="en-IE" dirty="0"/>
          </a:p>
        </p:txBody>
      </p:sp>
    </p:spTree>
    <p:extLst>
      <p:ext uri="{BB962C8B-B14F-4D97-AF65-F5344CB8AC3E}">
        <p14:creationId xmlns:p14="http://schemas.microsoft.com/office/powerpoint/2010/main" val="351797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Referential Model</a:t>
            </a:r>
          </a:p>
        </p:txBody>
      </p:sp>
      <p:sp>
        <p:nvSpPr>
          <p:cNvPr id="4" name="Slide Number Placeholder 3"/>
          <p:cNvSpPr>
            <a:spLocks noGrp="1"/>
          </p:cNvSpPr>
          <p:nvPr>
            <p:ph type="sldNum" sz="quarter" idx="12"/>
          </p:nvPr>
        </p:nvSpPr>
        <p:spPr/>
        <p:txBody>
          <a:bodyPr/>
          <a:lstStyle/>
          <a:p>
            <a:fld id="{1101D7E7-C74A-4A5D-A756-C8CA1900BA37}" type="slidenum">
              <a:rPr lang="en-IE" smtClean="0"/>
              <a:t>8</a:t>
            </a:fld>
            <a:endParaRPr lang="en-IE" dirty="0"/>
          </a:p>
        </p:txBody>
      </p:sp>
      <p:pic>
        <p:nvPicPr>
          <p:cNvPr id="5" name="Picture 2" descr="http://1.bp.blogspot.com/_FchDGvocX6s/RzGM9-oqtVI/AAAAAAAAACU/n_uGLySyLFQ/s320/harvar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743" y="1993900"/>
            <a:ext cx="606425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639281" y="5037138"/>
            <a:ext cx="640873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ctr">
              <a:spcBef>
                <a:spcPct val="0"/>
              </a:spcBef>
              <a:buClrTx/>
              <a:buFontTx/>
              <a:buNone/>
            </a:pPr>
            <a:r>
              <a:rPr lang="en-IE" altLang="en-US" sz="1800" dirty="0"/>
              <a:t>The architecture developed by von Neumann, </a:t>
            </a:r>
            <a:r>
              <a:rPr lang="en-IE" altLang="en-US" sz="1800" dirty="0" err="1"/>
              <a:t>Mauchly</a:t>
            </a:r>
            <a:r>
              <a:rPr lang="en-IE" altLang="en-US" sz="1800" dirty="0"/>
              <a:t> and Eckert (as above), and the ‘stored program concept’ are the basis of the Referential Model.</a:t>
            </a:r>
          </a:p>
        </p:txBody>
      </p:sp>
    </p:spTree>
    <p:extLst>
      <p:ext uri="{BB962C8B-B14F-4D97-AF65-F5344CB8AC3E}">
        <p14:creationId xmlns:p14="http://schemas.microsoft.com/office/powerpoint/2010/main" val="213226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Architecture (3)</a:t>
            </a:r>
          </a:p>
        </p:txBody>
      </p:sp>
      <p:sp>
        <p:nvSpPr>
          <p:cNvPr id="3" name="Content Placeholder 2"/>
          <p:cNvSpPr>
            <a:spLocks noGrp="1"/>
          </p:cNvSpPr>
          <p:nvPr>
            <p:ph idx="1"/>
          </p:nvPr>
        </p:nvSpPr>
        <p:spPr/>
        <p:txBody>
          <a:bodyPr>
            <a:normAutofit fontScale="92500" lnSpcReduction="20000"/>
          </a:bodyPr>
          <a:lstStyle/>
          <a:p>
            <a:r>
              <a:rPr lang="en-US" dirty="0"/>
              <a:t>The term ‘stored-program computer’ is generally used to mean a computer of this design.</a:t>
            </a:r>
          </a:p>
          <a:p>
            <a:r>
              <a:rPr lang="en-US" dirty="0"/>
              <a:t>Von Neumann begins his idea with a broad description of the general-purpose computing machine containing </a:t>
            </a:r>
            <a:r>
              <a:rPr lang="en-US" dirty="0">
                <a:solidFill>
                  <a:srgbClr val="0000FF"/>
                </a:solidFill>
              </a:rPr>
              <a:t>four main sub-components</a:t>
            </a:r>
            <a:r>
              <a:rPr lang="en-US" dirty="0"/>
              <a:t>. </a:t>
            </a:r>
          </a:p>
          <a:p>
            <a:r>
              <a:rPr lang="en-US" dirty="0"/>
              <a:t>The sub-components relate to </a:t>
            </a:r>
            <a:r>
              <a:rPr lang="en-US" dirty="0">
                <a:solidFill>
                  <a:srgbClr val="0000FF"/>
                </a:solidFill>
              </a:rPr>
              <a:t>memory</a:t>
            </a:r>
            <a:r>
              <a:rPr lang="en-US" dirty="0"/>
              <a:t>, </a:t>
            </a:r>
            <a:r>
              <a:rPr lang="en-US" dirty="0">
                <a:solidFill>
                  <a:srgbClr val="0000FF"/>
                </a:solidFill>
              </a:rPr>
              <a:t>control</a:t>
            </a:r>
            <a:r>
              <a:rPr lang="en-US" dirty="0"/>
              <a:t>, </a:t>
            </a:r>
            <a:r>
              <a:rPr lang="en-US" dirty="0">
                <a:solidFill>
                  <a:srgbClr val="0000FF"/>
                </a:solidFill>
              </a:rPr>
              <a:t>central processing</a:t>
            </a:r>
            <a:r>
              <a:rPr lang="en-US" dirty="0"/>
              <a:t> and </a:t>
            </a:r>
            <a:r>
              <a:rPr lang="en-US" dirty="0">
                <a:solidFill>
                  <a:srgbClr val="0000FF"/>
                </a:solidFill>
              </a:rPr>
              <a:t>connection</a:t>
            </a:r>
            <a:r>
              <a:rPr lang="en-US" dirty="0"/>
              <a:t> with the human operator (sometimes defined as input/output).</a:t>
            </a:r>
          </a:p>
          <a:p>
            <a:r>
              <a:rPr lang="en-US" dirty="0"/>
              <a:t>These are represented by the arithmetic logic unit, the control unit, the memory, and the input-output devices of the classical computer model.</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9</a:t>
            </a:fld>
            <a:endParaRPr lang="en-IE" dirty="0"/>
          </a:p>
        </p:txBody>
      </p:sp>
    </p:spTree>
    <p:extLst>
      <p:ext uri="{BB962C8B-B14F-4D97-AF65-F5344CB8AC3E}">
        <p14:creationId xmlns:p14="http://schemas.microsoft.com/office/powerpoint/2010/main" val="3060684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f54e04da-1b5d-454b-98f0-6d829ee0e4fe"/>
  <p:tag name="TPVERSION" val="8"/>
  <p:tag name="TPFULLVERSION" val="8.6.1.4"/>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rdana Sans Serif">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9738FB-664D-42D2-B005-5C058873205B}">
  <ds:schemaRefs>
    <ds:schemaRef ds:uri="http://schemas.microsoft.com/sharepoint/v3/contenttype/forms"/>
  </ds:schemaRefs>
</ds:datastoreItem>
</file>

<file path=customXml/itemProps2.xml><?xml version="1.0" encoding="utf-8"?>
<ds:datastoreItem xmlns:ds="http://schemas.openxmlformats.org/officeDocument/2006/customXml" ds:itemID="{1051B121-D0A9-4DFE-8907-3E4DF88A1E08}">
  <ds:schemaRefs>
    <ds:schemaRef ds:uri="186a8af6-524e-48fb-a2b5-8db5625d742b"/>
    <ds:schemaRef ds:uri="http://schemas.microsoft.com/office/2006/metadata/properties"/>
    <ds:schemaRef ds:uri="http://schemas.microsoft.com/office/2006/documentManagement/types"/>
    <ds:schemaRef ds:uri="http://purl.org/dc/terms/"/>
    <ds:schemaRef ds:uri="http://schemas.microsoft.com/office/infopath/2007/PartnerControls"/>
    <ds:schemaRef ds:uri="http://purl.org/dc/elements/1.1/"/>
    <ds:schemaRef ds:uri="http://www.w3.org/XML/1998/namespace"/>
    <ds:schemaRef ds:uri="http://schemas.openxmlformats.org/package/2006/metadata/core-properties"/>
    <ds:schemaRef ds:uri="8713c86b-11c3-4892-8b22-8e1103c1c89f"/>
    <ds:schemaRef ds:uri="http://purl.org/dc/dcmitype/"/>
  </ds:schemaRefs>
</ds:datastoreItem>
</file>

<file path=customXml/itemProps3.xml><?xml version="1.0" encoding="utf-8"?>
<ds:datastoreItem xmlns:ds="http://schemas.openxmlformats.org/officeDocument/2006/customXml" ds:itemID="{EEAA61B2-591E-4C8A-B8D1-A0387495BF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2863</TotalTime>
  <Words>3797</Words>
  <Application>Microsoft Office PowerPoint</Application>
  <PresentationFormat>Widescreen</PresentationFormat>
  <Paragraphs>429</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Monotype Sorts</vt:lpstr>
      <vt:lpstr>Tahoma</vt:lpstr>
      <vt:lpstr>Verdana</vt:lpstr>
      <vt:lpstr>Wingdings</vt:lpstr>
      <vt:lpstr>Office Theme</vt:lpstr>
      <vt:lpstr>TU856-1 &amp; TU858-1 Computer Architecture and Technology Module Code: CMPU 1006</vt:lpstr>
      <vt:lpstr>Presentation Outline</vt:lpstr>
      <vt:lpstr>Presentation Content - including</vt:lpstr>
      <vt:lpstr>John von Neumann</vt:lpstr>
      <vt:lpstr>John von Neumann (2)</vt:lpstr>
      <vt:lpstr>The Architecture</vt:lpstr>
      <vt:lpstr>The Architecture (2)</vt:lpstr>
      <vt:lpstr>Referential Model</vt:lpstr>
      <vt:lpstr>The Architecture (3)</vt:lpstr>
      <vt:lpstr>The Architecture (4)</vt:lpstr>
      <vt:lpstr>The Architecture (5)</vt:lpstr>
      <vt:lpstr>The Architecture (6)</vt:lpstr>
      <vt:lpstr>The Architecture (7)</vt:lpstr>
      <vt:lpstr>The Architecture (8)</vt:lpstr>
      <vt:lpstr>The Stored Program Concept</vt:lpstr>
      <vt:lpstr>The Four Sub-Components</vt:lpstr>
      <vt:lpstr>Memory</vt:lpstr>
      <vt:lpstr>Memory (2)</vt:lpstr>
      <vt:lpstr>Memory Types</vt:lpstr>
      <vt:lpstr>Memory Types (2)</vt:lpstr>
      <vt:lpstr>Memory Addressing </vt:lpstr>
      <vt:lpstr>Memory Addressing (2)</vt:lpstr>
      <vt:lpstr>Memory Addressing (3)</vt:lpstr>
      <vt:lpstr>Memory Addressing (4)</vt:lpstr>
      <vt:lpstr>I/O: Input and Output</vt:lpstr>
      <vt:lpstr>Arithmetic Logic Unit - The ALU</vt:lpstr>
      <vt:lpstr>The ALU (2)</vt:lpstr>
      <vt:lpstr>The ALU (3)</vt:lpstr>
      <vt:lpstr>Control Unit</vt:lpstr>
      <vt:lpstr>Control Unit (2)</vt:lpstr>
      <vt:lpstr>Control Unit (3)</vt:lpstr>
      <vt:lpstr>Control Unit (4)</vt:lpstr>
      <vt:lpstr>Control Unit (5)</vt:lpstr>
      <vt:lpstr>Simple View of CPU in Operation</vt:lpstr>
      <vt:lpstr>How this Works</vt:lpstr>
      <vt:lpstr>The Instruction Set</vt:lpstr>
      <vt:lpstr>The Instruction Set (2)</vt:lpstr>
      <vt:lpstr>The Instruction Set (3)</vt:lpstr>
      <vt:lpstr>Execution Happens in Cycles</vt:lpstr>
      <vt:lpstr>Engineering Needs </vt:lpstr>
      <vt:lpstr>Engineering Needs (2)</vt:lpstr>
      <vt:lpstr>Choosing a Memory Location</vt:lpstr>
      <vt:lpstr>Decoder</vt:lpstr>
      <vt:lpstr>A von Neumann Architecture Effect</vt:lpstr>
      <vt:lpstr>The Fetch-Execute Cycle </vt:lpstr>
      <vt:lpstr>The Fetch-Execute Cycle (2)</vt:lpstr>
      <vt:lpstr>The Fetch-Execute Cycle (3)</vt:lpstr>
      <vt:lpstr>The Fetch-Execute Cycle (4)</vt:lpstr>
      <vt:lpstr>The Fetch-Execute Cycle (5)</vt:lpstr>
      <vt:lpstr>The Fetch-Execute Cycle (6)</vt:lpstr>
      <vt:lpstr>The Fetch-Execute Cycle (7)</vt:lpstr>
      <vt:lpstr>The Fetch-Execute Cycle (8)</vt:lpstr>
      <vt:lpstr>The Fetch-Execute Cycle (9)</vt:lpstr>
      <vt:lpstr>The General Sequence to a  Fetch-Execute Cycle</vt:lpstr>
      <vt:lpstr>More on the Fetch-Execute Cycle</vt:lpstr>
      <vt:lpstr>To Include the ‘Store’ Operation</vt:lpstr>
      <vt:lpstr>Memory Operations</vt:lpstr>
      <vt:lpstr>Memory Operations (2)</vt:lpstr>
      <vt:lpstr>Load Fetch-Execute Cycle</vt:lpstr>
      <vt:lpstr>Store Fetch-Execute Cycle</vt:lpstr>
      <vt:lpstr>ADD Fetch-Execute Cycle</vt:lpstr>
      <vt:lpstr>PowerPoint Presentation</vt:lpstr>
      <vt:lpstr>Overview of the Fetch-Execute Cycle</vt:lpstr>
      <vt:lpstr>Instruction and Data Movement</vt:lpstr>
      <vt:lpstr>Conclusion</vt:lpstr>
      <vt:lpstr>End of von Neumann Architecture</vt:lpstr>
      <vt:lpstr>Where to Next?</vt:lpstr>
      <vt:lpstr>PowerPoint Presentation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Padraig McEvoy;John Gilligan</dc:creator>
  <cp:keywords>SEEE</cp:keywords>
  <cp:lastModifiedBy>Art Sloan</cp:lastModifiedBy>
  <cp:revision>255</cp:revision>
  <cp:lastPrinted>2020-02-09T13:51:21Z</cp:lastPrinted>
  <dcterms:created xsi:type="dcterms:W3CDTF">2019-01-25T10:17:10Z</dcterms:created>
  <dcterms:modified xsi:type="dcterms:W3CDTF">2025-03-21T10:04:53Z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