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3"/>
  </p:notesMasterIdLst>
  <p:handoutMasterIdLst>
    <p:handoutMasterId r:id="rId74"/>
  </p:handoutMasterIdLst>
  <p:sldIdLst>
    <p:sldId id="256" r:id="rId5"/>
    <p:sldId id="264" r:id="rId6"/>
    <p:sldId id="340" r:id="rId7"/>
    <p:sldId id="546" r:id="rId8"/>
    <p:sldId id="549" r:id="rId9"/>
    <p:sldId id="552" r:id="rId10"/>
    <p:sldId id="553" r:id="rId11"/>
    <p:sldId id="554" r:id="rId12"/>
    <p:sldId id="550" r:id="rId13"/>
    <p:sldId id="551" r:id="rId14"/>
    <p:sldId id="548" r:id="rId15"/>
    <p:sldId id="547" r:id="rId16"/>
    <p:sldId id="555" r:id="rId17"/>
    <p:sldId id="556" r:id="rId18"/>
    <p:sldId id="557" r:id="rId19"/>
    <p:sldId id="558" r:id="rId20"/>
    <p:sldId id="564" r:id="rId21"/>
    <p:sldId id="565" r:id="rId22"/>
    <p:sldId id="566" r:id="rId23"/>
    <p:sldId id="567" r:id="rId24"/>
    <p:sldId id="573" r:id="rId25"/>
    <p:sldId id="574" r:id="rId26"/>
    <p:sldId id="604" r:id="rId27"/>
    <p:sldId id="605" r:id="rId28"/>
    <p:sldId id="575" r:id="rId29"/>
    <p:sldId id="576" r:id="rId30"/>
    <p:sldId id="582" r:id="rId31"/>
    <p:sldId id="583" r:id="rId32"/>
    <p:sldId id="584" r:id="rId33"/>
    <p:sldId id="585" r:id="rId34"/>
    <p:sldId id="591" r:id="rId35"/>
    <p:sldId id="592" r:id="rId36"/>
    <p:sldId id="593" r:id="rId37"/>
    <p:sldId id="594" r:id="rId38"/>
    <p:sldId id="595" r:id="rId39"/>
    <p:sldId id="596" r:id="rId40"/>
    <p:sldId id="597" r:id="rId41"/>
    <p:sldId id="598" r:id="rId42"/>
    <p:sldId id="599" r:id="rId43"/>
    <p:sldId id="586" r:id="rId44"/>
    <p:sldId id="587" r:id="rId45"/>
    <p:sldId id="588" r:id="rId46"/>
    <p:sldId id="589" r:id="rId47"/>
    <p:sldId id="590" r:id="rId48"/>
    <p:sldId id="577" r:id="rId49"/>
    <p:sldId id="578" r:id="rId50"/>
    <p:sldId id="579" r:id="rId51"/>
    <p:sldId id="580" r:id="rId52"/>
    <p:sldId id="581" r:id="rId53"/>
    <p:sldId id="568" r:id="rId54"/>
    <p:sldId id="569" r:id="rId55"/>
    <p:sldId id="570" r:id="rId56"/>
    <p:sldId id="571" r:id="rId57"/>
    <p:sldId id="572" r:id="rId58"/>
    <p:sldId id="559" r:id="rId59"/>
    <p:sldId id="560" r:id="rId60"/>
    <p:sldId id="561" r:id="rId61"/>
    <p:sldId id="562" r:id="rId62"/>
    <p:sldId id="563" r:id="rId63"/>
    <p:sldId id="601" r:id="rId64"/>
    <p:sldId id="602" r:id="rId65"/>
    <p:sldId id="600" r:id="rId66"/>
    <p:sldId id="603" r:id="rId67"/>
    <p:sldId id="455" r:id="rId68"/>
    <p:sldId id="454" r:id="rId69"/>
    <p:sldId id="339" r:id="rId70"/>
    <p:sldId id="606" r:id="rId71"/>
    <p:sldId id="324" r:id="rId72"/>
  </p:sldIdLst>
  <p:sldSz cx="12192000" cy="6858000"/>
  <p:notesSz cx="7077075" cy="9363075"/>
  <p:custDataLst>
    <p:tags r:id="rId7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Slide" id="{02DBC34F-0A5F-4C64-AA58-113DB035FFDC}">
          <p14:sldIdLst>
            <p14:sldId id="256"/>
          </p14:sldIdLst>
        </p14:section>
        <p14:section name="Lecture Outline" id="{C7D05717-F6A5-4C31-B9C1-B194A9F7D6AB}">
          <p14:sldIdLst>
            <p14:sldId id="264"/>
          </p14:sldIdLst>
        </p14:section>
        <p14:section name="Lecture Content" id="{6D447382-37D7-4F4E-8CBA-81132B2B1E41}">
          <p14:sldIdLst>
            <p14:sldId id="340"/>
            <p14:sldId id="546"/>
            <p14:sldId id="549"/>
            <p14:sldId id="552"/>
            <p14:sldId id="553"/>
            <p14:sldId id="554"/>
            <p14:sldId id="550"/>
            <p14:sldId id="551"/>
            <p14:sldId id="548"/>
            <p14:sldId id="547"/>
            <p14:sldId id="555"/>
            <p14:sldId id="556"/>
            <p14:sldId id="557"/>
            <p14:sldId id="558"/>
            <p14:sldId id="564"/>
            <p14:sldId id="565"/>
            <p14:sldId id="566"/>
            <p14:sldId id="567"/>
            <p14:sldId id="573"/>
            <p14:sldId id="574"/>
            <p14:sldId id="604"/>
            <p14:sldId id="605"/>
            <p14:sldId id="575"/>
            <p14:sldId id="576"/>
            <p14:sldId id="582"/>
            <p14:sldId id="583"/>
            <p14:sldId id="584"/>
            <p14:sldId id="585"/>
            <p14:sldId id="591"/>
            <p14:sldId id="592"/>
            <p14:sldId id="593"/>
            <p14:sldId id="594"/>
            <p14:sldId id="595"/>
            <p14:sldId id="596"/>
            <p14:sldId id="597"/>
            <p14:sldId id="598"/>
            <p14:sldId id="599"/>
            <p14:sldId id="586"/>
            <p14:sldId id="587"/>
            <p14:sldId id="588"/>
            <p14:sldId id="589"/>
            <p14:sldId id="590"/>
            <p14:sldId id="577"/>
            <p14:sldId id="578"/>
            <p14:sldId id="579"/>
            <p14:sldId id="580"/>
            <p14:sldId id="581"/>
            <p14:sldId id="568"/>
            <p14:sldId id="569"/>
            <p14:sldId id="570"/>
            <p14:sldId id="571"/>
            <p14:sldId id="572"/>
            <p14:sldId id="559"/>
            <p14:sldId id="560"/>
            <p14:sldId id="561"/>
            <p14:sldId id="562"/>
            <p14:sldId id="563"/>
            <p14:sldId id="601"/>
            <p14:sldId id="602"/>
            <p14:sldId id="600"/>
            <p14:sldId id="603"/>
            <p14:sldId id="455"/>
            <p14:sldId id="454"/>
          </p14:sldIdLst>
        </p14:section>
        <p14:section name="Lecture Summary" id="{4C5B0C29-16EC-44C9-B6D9-0E8295A816BB}">
          <p14:sldIdLst>
            <p14:sldId id="339"/>
            <p14:sldId id="606"/>
            <p14:sldId id="32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FF"/>
    <a:srgbClr val="D60093"/>
    <a:srgbClr val="FF3300"/>
    <a:srgbClr val="660066"/>
    <a:srgbClr val="FFFBEB"/>
    <a:srgbClr val="FFE7FF"/>
    <a:srgbClr val="EDDD6E"/>
    <a:srgbClr val="FFFDFA"/>
    <a:srgbClr val="FDFC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58" autoAdjust="0"/>
    <p:restoredTop sz="94660"/>
  </p:normalViewPr>
  <p:slideViewPr>
    <p:cSldViewPr snapToGrid="0">
      <p:cViewPr varScale="1">
        <p:scale>
          <a:sx n="70" d="100"/>
          <a:sy n="70" d="100"/>
        </p:scale>
        <p:origin x="412" y="52"/>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241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 Sloan" userId="d396f28b-d1f7-4131-abed-e2c819916214" providerId="ADAL" clId="{29EB6A64-24A1-43CB-9BDD-EBC16BC09344}"/>
    <pc:docChg chg="custSel modSld">
      <pc:chgData name="Art Sloan" userId="d396f28b-d1f7-4131-abed-e2c819916214" providerId="ADAL" clId="{29EB6A64-24A1-43CB-9BDD-EBC16BC09344}" dt="2025-03-28T13:39:23.301" v="166" actId="20577"/>
      <pc:docMkLst>
        <pc:docMk/>
      </pc:docMkLst>
      <pc:sldChg chg="modSp mod">
        <pc:chgData name="Art Sloan" userId="d396f28b-d1f7-4131-abed-e2c819916214" providerId="ADAL" clId="{29EB6A64-24A1-43CB-9BDD-EBC16BC09344}" dt="2025-03-28T13:39:23.301" v="166" actId="20577"/>
        <pc:sldMkLst>
          <pc:docMk/>
          <pc:sldMk cId="3461235909" sldId="606"/>
        </pc:sldMkLst>
        <pc:spChg chg="mod">
          <ac:chgData name="Art Sloan" userId="d396f28b-d1f7-4131-abed-e2c819916214" providerId="ADAL" clId="{29EB6A64-24A1-43CB-9BDD-EBC16BC09344}" dt="2025-03-28T13:39:23.301" v="166" actId="20577"/>
          <ac:spMkLst>
            <pc:docMk/>
            <pc:sldMk cId="3461235909" sldId="60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IE"/>
          </a:p>
        </p:txBody>
      </p:sp>
      <p:sp>
        <p:nvSpPr>
          <p:cNvPr id="3" name="Date Placeholder 2"/>
          <p:cNvSpPr>
            <a:spLocks noGrp="1"/>
          </p:cNvSpPr>
          <p:nvPr>
            <p:ph type="dt" sz="quarter" idx="1"/>
          </p:nvPr>
        </p:nvSpPr>
        <p:spPr>
          <a:xfrm>
            <a:off x="4008705" y="0"/>
            <a:ext cx="3066733" cy="469780"/>
          </a:xfrm>
          <a:prstGeom prst="rect">
            <a:avLst/>
          </a:prstGeom>
        </p:spPr>
        <p:txBody>
          <a:bodyPr vert="horz" lIns="93936" tIns="46968" rIns="93936" bIns="46968" rtlCol="0"/>
          <a:lstStyle>
            <a:lvl1pPr algn="r">
              <a:defRPr sz="1200"/>
            </a:lvl1pPr>
          </a:lstStyle>
          <a:p>
            <a:fld id="{1BEDD7E4-D9DD-457A-80DD-16B6A5581131}" type="datetimeFigureOut">
              <a:rPr lang="en-IE" smtClean="0"/>
              <a:t>28/03/2025</a:t>
            </a:fld>
            <a:endParaRPr lang="en-IE"/>
          </a:p>
        </p:txBody>
      </p:sp>
      <p:sp>
        <p:nvSpPr>
          <p:cNvPr id="4" name="Footer Placeholder 3"/>
          <p:cNvSpPr>
            <a:spLocks noGrp="1"/>
          </p:cNvSpPr>
          <p:nvPr>
            <p:ph type="ftr" sz="quarter" idx="2"/>
          </p:nvPr>
        </p:nvSpPr>
        <p:spPr>
          <a:xfrm>
            <a:off x="0" y="8893297"/>
            <a:ext cx="3066733" cy="469779"/>
          </a:xfrm>
          <a:prstGeom prst="rect">
            <a:avLst/>
          </a:prstGeom>
        </p:spPr>
        <p:txBody>
          <a:bodyPr vert="horz" lIns="93936" tIns="46968" rIns="93936" bIns="46968" rtlCol="0" anchor="b"/>
          <a:lstStyle>
            <a:lvl1pPr algn="l">
              <a:defRPr sz="1200"/>
            </a:lvl1pPr>
          </a:lstStyle>
          <a:p>
            <a:endParaRPr lang="en-IE"/>
          </a:p>
        </p:txBody>
      </p:sp>
      <p:sp>
        <p:nvSpPr>
          <p:cNvPr id="5" name="Slide Number Placeholder 4"/>
          <p:cNvSpPr>
            <a:spLocks noGrp="1"/>
          </p:cNvSpPr>
          <p:nvPr>
            <p:ph type="sldNum" sz="quarter" idx="3"/>
          </p:nvPr>
        </p:nvSpPr>
        <p:spPr>
          <a:xfrm>
            <a:off x="4008705" y="8893297"/>
            <a:ext cx="3066733" cy="469779"/>
          </a:xfrm>
          <a:prstGeom prst="rect">
            <a:avLst/>
          </a:prstGeom>
        </p:spPr>
        <p:txBody>
          <a:bodyPr vert="horz" lIns="93936" tIns="46968" rIns="93936" bIns="46968" rtlCol="0" anchor="b"/>
          <a:lstStyle>
            <a:lvl1pPr algn="r">
              <a:defRPr sz="1200"/>
            </a:lvl1pPr>
          </a:lstStyle>
          <a:p>
            <a:fld id="{452E9043-510A-4DE6-A29E-89BB75A7E928}" type="slidenum">
              <a:rPr lang="en-IE" smtClean="0"/>
              <a:t>‹#›</a:t>
            </a:fld>
            <a:endParaRPr lang="en-IE"/>
          </a:p>
        </p:txBody>
      </p:sp>
    </p:spTree>
    <p:extLst>
      <p:ext uri="{BB962C8B-B14F-4D97-AF65-F5344CB8AC3E}">
        <p14:creationId xmlns:p14="http://schemas.microsoft.com/office/powerpoint/2010/main" val="76692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IE"/>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6D13DA9F-1A75-4C30-A0E3-64F41EA7D402}" type="datetimeFigureOut">
              <a:rPr lang="en-IE" smtClean="0"/>
              <a:t>28/03/2025</a:t>
            </a:fld>
            <a:endParaRPr lang="en-IE"/>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IE"/>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IE"/>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F6EE4786-A1E9-4BB1-97EC-A697D94E6C67}" type="slidenum">
              <a:rPr lang="en-IE" smtClean="0"/>
              <a:t>‹#›</a:t>
            </a:fld>
            <a:endParaRPr lang="en-IE"/>
          </a:p>
        </p:txBody>
      </p:sp>
    </p:spTree>
    <p:extLst>
      <p:ext uri="{BB962C8B-B14F-4D97-AF65-F5344CB8AC3E}">
        <p14:creationId xmlns:p14="http://schemas.microsoft.com/office/powerpoint/2010/main" val="3335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6EE4786-A1E9-4BB1-97EC-A697D94E6C67}" type="slidenum">
              <a:rPr lang="en-IE" smtClean="0"/>
              <a:t>29</a:t>
            </a:fld>
            <a:endParaRPr lang="en-IE"/>
          </a:p>
        </p:txBody>
      </p:sp>
    </p:spTree>
    <p:extLst>
      <p:ext uri="{BB962C8B-B14F-4D97-AF65-F5344CB8AC3E}">
        <p14:creationId xmlns:p14="http://schemas.microsoft.com/office/powerpoint/2010/main" val="298952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02917"/>
            <a:ext cx="9144000" cy="1743964"/>
          </a:xfrm>
        </p:spPr>
        <p:txBody>
          <a:bodyPr anchor="b">
            <a:normAutofit/>
          </a:bodyPr>
          <a:lstStyle>
            <a:lvl1pPr algn="ctr">
              <a:defRPr sz="5400">
                <a:latin typeface="Verdana" panose="020B0604030504040204" pitchFamily="34" charset="0"/>
                <a:ea typeface="Verdana" panose="020B0604030504040204" pitchFamily="34" charset="0"/>
              </a:defRPr>
            </a:lvl1pPr>
          </a:lstStyle>
          <a:p>
            <a:r>
              <a:rPr lang="en-US" dirty="0"/>
              <a:t>Click to edit Master title style</a:t>
            </a:r>
            <a:endParaRPr lang="en-IE" dirty="0"/>
          </a:p>
        </p:txBody>
      </p:sp>
      <p:sp>
        <p:nvSpPr>
          <p:cNvPr id="3" name="Subtitle 2"/>
          <p:cNvSpPr>
            <a:spLocks noGrp="1"/>
          </p:cNvSpPr>
          <p:nvPr>
            <p:ph type="subTitle" idx="1"/>
          </p:nvPr>
        </p:nvSpPr>
        <p:spPr>
          <a:xfrm>
            <a:off x="1524000" y="4272598"/>
            <a:ext cx="9144000" cy="1655762"/>
          </a:xfrm>
        </p:spPr>
        <p:txBody>
          <a:bodyPr/>
          <a:lstStyle>
            <a:lvl1pPr marL="0" indent="0" algn="ctr">
              <a:lnSpc>
                <a:spcPct val="150000"/>
              </a:lnSpc>
              <a:spcBef>
                <a:spcPts val="600"/>
              </a:spcBef>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E" dirty="0"/>
          </a:p>
        </p:txBody>
      </p:sp>
      <p:sp>
        <p:nvSpPr>
          <p:cNvPr id="4" name="Date Placeholder 3"/>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FC360E93-F76D-4BFB-AD2D-F1D9EA9D9317}" type="datetime1">
              <a:rPr lang="en-IE" smtClean="0"/>
              <a:t>28/03/2025</a:t>
            </a:fld>
            <a:endParaRPr lang="en-IE"/>
          </a:p>
        </p:txBody>
      </p:sp>
      <p:sp>
        <p:nvSpPr>
          <p:cNvPr id="5" name="Footer Placeholder 4"/>
          <p:cNvSpPr>
            <a:spLocks noGrp="1"/>
          </p:cNvSpPr>
          <p:nvPr>
            <p:ph type="ftr" sz="quarter" idx="11"/>
          </p:nvPr>
        </p:nvSpPr>
        <p:spPr/>
        <p:txBody>
          <a:bodyPr/>
          <a:lstStyle>
            <a:lvl1pPr>
              <a:defRPr>
                <a:latin typeface="Verdana" panose="020B0604030504040204" pitchFamily="34" charset="0"/>
                <a:ea typeface="Verdana" panose="020B0604030504040204" pitchFamily="34" charset="0"/>
              </a:defRPr>
            </a:lvl1pPr>
          </a:lstStyle>
          <a:p>
            <a:endParaRPr lang="en-IE" dirty="0"/>
          </a:p>
        </p:txBody>
      </p:sp>
      <p:sp>
        <p:nvSpPr>
          <p:cNvPr id="6" name="Slide Number Placeholder 5"/>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1101D7E7-C74A-4A5D-A756-C8CA1900BA37}" type="slidenum">
              <a:rPr lang="en-IE" smtClean="0"/>
              <a:pPr/>
              <a:t>‹#›</a:t>
            </a:fld>
            <a:endParaRPr lang="en-IE"/>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45247" y="-570"/>
            <a:ext cx="3960000" cy="249517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91383" y="1248507"/>
            <a:ext cx="2800741" cy="697523"/>
          </a:xfrm>
          <a:prstGeom prst="rect">
            <a:avLst/>
          </a:prstGeom>
        </p:spPr>
      </p:pic>
    </p:spTree>
    <p:extLst>
      <p:ext uri="{BB962C8B-B14F-4D97-AF65-F5344CB8AC3E}">
        <p14:creationId xmlns:p14="http://schemas.microsoft.com/office/powerpoint/2010/main" val="333823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800000" cy="1325563"/>
          </a:xfrm>
        </p:spPr>
        <p:txBody>
          <a:bodyPr/>
          <a:lstStyle/>
          <a:p>
            <a:r>
              <a:rPr lang="en-US" dirty="0"/>
              <a:t>Click to edit Master title style</a:t>
            </a:r>
            <a:endParaRPr lang="en-IE" dirty="0"/>
          </a:p>
        </p:txBody>
      </p:sp>
      <p:sp>
        <p:nvSpPr>
          <p:cNvPr id="3" name="Content Placeholder 2"/>
          <p:cNvSpPr>
            <a:spLocks noGrp="1"/>
          </p:cNvSpPr>
          <p:nvPr>
            <p:ph idx="1"/>
          </p:nvPr>
        </p:nvSpPr>
        <p:spPr>
          <a:xfrm>
            <a:off x="696000" y="1825625"/>
            <a:ext cx="10800000" cy="4351338"/>
          </a:xfrm>
        </p:spPr>
        <p:txBody>
          <a:bodyPr>
            <a:normAutofit/>
          </a:bodyPr>
          <a:lstStyle>
            <a:lvl1pPr>
              <a:lnSpc>
                <a:spcPct val="150000"/>
              </a:lnSpc>
              <a:spcBef>
                <a:spcPts val="600"/>
              </a:spcBef>
              <a:defRPr sz="2400"/>
            </a:lvl1pPr>
            <a:lvl2pPr>
              <a:lnSpc>
                <a:spcPct val="150000"/>
              </a:lnSpc>
              <a:spcBef>
                <a:spcPts val="600"/>
              </a:spcBef>
              <a:defRPr sz="2400"/>
            </a:lvl2pPr>
          </a:lstStyle>
          <a:p>
            <a:pPr lvl="0"/>
            <a:r>
              <a:rPr lang="en-US" dirty="0"/>
              <a:t>Edit Master text styles</a:t>
            </a:r>
          </a:p>
          <a:p>
            <a:pPr lvl="1"/>
            <a:r>
              <a:rPr lang="en-US" dirty="0"/>
              <a:t>Second level</a:t>
            </a:r>
          </a:p>
        </p:txBody>
      </p:sp>
      <p:sp>
        <p:nvSpPr>
          <p:cNvPr id="4" name="Date Placeholder 3"/>
          <p:cNvSpPr>
            <a:spLocks noGrp="1"/>
          </p:cNvSpPr>
          <p:nvPr>
            <p:ph type="dt" sz="half" idx="10"/>
          </p:nvPr>
        </p:nvSpPr>
        <p:spPr/>
        <p:txBody>
          <a:bodyPr/>
          <a:lstStyle/>
          <a:p>
            <a:fld id="{3990B7A9-B68C-4C3E-8CF5-A7B8A292ACFC}" type="datetime1">
              <a:rPr lang="en-IE" smtClean="0"/>
              <a:t>28/03/2025</a:t>
            </a:fld>
            <a:endParaRPr lang="en-IE"/>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101D7E7-C74A-4A5D-A756-C8CA1900BA37}" type="slidenum">
              <a:rPr lang="en-IE" smtClean="0"/>
              <a:t>‹#›</a:t>
            </a:fld>
            <a:endParaRPr lang="en-IE" dirty="0"/>
          </a:p>
        </p:txBody>
      </p:sp>
    </p:spTree>
    <p:extLst>
      <p:ext uri="{BB962C8B-B14F-4D97-AF65-F5344CB8AC3E}">
        <p14:creationId xmlns:p14="http://schemas.microsoft.com/office/powerpoint/2010/main" val="2284903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EA5C6EE-CABD-4D94-BD19-15B41D826445}" type="datetime1">
              <a:rPr lang="en-IE" smtClean="0"/>
              <a:t>28/03/2025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366621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E" dirty="0"/>
          </a:p>
        </p:txBody>
      </p:sp>
      <p:sp>
        <p:nvSpPr>
          <p:cNvPr id="3" name="Content Placeholder 2"/>
          <p:cNvSpPr>
            <a:spLocks noGrp="1"/>
          </p:cNvSpPr>
          <p:nvPr>
            <p:ph sz="half" idx="1"/>
          </p:nvPr>
        </p:nvSpPr>
        <p:spPr>
          <a:xfrm>
            <a:off x="838200" y="1825625"/>
            <a:ext cx="5181600" cy="4351338"/>
          </a:xfrm>
        </p:spPr>
        <p:txBody>
          <a:bodyPr/>
          <a:lstStyle>
            <a:lvl1pPr>
              <a:lnSpc>
                <a:spcPct val="150000"/>
              </a:lnSpc>
              <a:spcBef>
                <a:spcPts val="600"/>
              </a:spcBef>
              <a:defRPr/>
            </a:lvl1pPr>
            <a:lvl2pPr>
              <a:lnSpc>
                <a:spcPct val="150000"/>
              </a:lnSpc>
              <a:spcBef>
                <a:spcPts val="600"/>
              </a:spcBef>
              <a:defRPr/>
            </a:lvl2pPr>
          </a:lstStyle>
          <a:p>
            <a:pPr lvl="0"/>
            <a:r>
              <a:rPr lang="en-US" dirty="0"/>
              <a:t>Edit Master text styles</a:t>
            </a:r>
          </a:p>
          <a:p>
            <a:pPr lvl="1"/>
            <a:r>
              <a:rPr lang="en-US" dirty="0"/>
              <a:t>Second level</a:t>
            </a:r>
          </a:p>
        </p:txBody>
      </p:sp>
      <p:sp>
        <p:nvSpPr>
          <p:cNvPr id="4" name="Content Placeholder 3"/>
          <p:cNvSpPr>
            <a:spLocks noGrp="1"/>
          </p:cNvSpPr>
          <p:nvPr>
            <p:ph sz="half" idx="2"/>
          </p:nvPr>
        </p:nvSpPr>
        <p:spPr>
          <a:xfrm>
            <a:off x="6172200" y="1825625"/>
            <a:ext cx="5181600" cy="4351338"/>
          </a:xfrm>
        </p:spPr>
        <p:txBody>
          <a:bodyPr/>
          <a:lstStyle>
            <a:lvl1pPr>
              <a:lnSpc>
                <a:spcPct val="150000"/>
              </a:lnSpc>
              <a:spcBef>
                <a:spcPts val="600"/>
              </a:spcBef>
              <a:defRPr/>
            </a:lvl1pPr>
            <a:lvl2pPr>
              <a:lnSpc>
                <a:spcPct val="150000"/>
              </a:lnSpc>
              <a:spcBef>
                <a:spcPts val="600"/>
              </a:spcBef>
              <a:defRPr/>
            </a:lvl2pPr>
          </a:lstStyle>
          <a:p>
            <a:pPr lvl="0"/>
            <a:r>
              <a:rPr lang="en-US" dirty="0"/>
              <a:t>Edit Master text styles</a:t>
            </a:r>
          </a:p>
          <a:p>
            <a:pPr lvl="1"/>
            <a:r>
              <a:rPr lang="en-US" dirty="0"/>
              <a:t>Second level</a:t>
            </a:r>
          </a:p>
        </p:txBody>
      </p:sp>
      <p:sp>
        <p:nvSpPr>
          <p:cNvPr id="5" name="Date Placeholder 4"/>
          <p:cNvSpPr>
            <a:spLocks noGrp="1"/>
          </p:cNvSpPr>
          <p:nvPr>
            <p:ph type="dt" sz="half" idx="10"/>
          </p:nvPr>
        </p:nvSpPr>
        <p:spPr/>
        <p:txBody>
          <a:bodyPr/>
          <a:lstStyle/>
          <a:p>
            <a:fld id="{F3B5E9EA-F2BE-4720-A7C1-919FC335C74F}" type="datetime1">
              <a:rPr lang="en-IE" smtClean="0"/>
              <a:t>28/03/2025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167180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800000" cy="1325563"/>
          </a:xfrm>
        </p:spPr>
        <p:txBody>
          <a:bodyPr/>
          <a:lstStyle/>
          <a:p>
            <a:r>
              <a:rPr lang="en-US" dirty="0"/>
              <a:t>Click to edit Master title style</a:t>
            </a:r>
            <a:endParaRPr lang="en-IE" dirty="0"/>
          </a:p>
        </p:txBody>
      </p:sp>
      <p:sp>
        <p:nvSpPr>
          <p:cNvPr id="3" name="Date Placeholder 2"/>
          <p:cNvSpPr>
            <a:spLocks noGrp="1"/>
          </p:cNvSpPr>
          <p:nvPr>
            <p:ph type="dt" sz="half" idx="10"/>
          </p:nvPr>
        </p:nvSpPr>
        <p:spPr/>
        <p:txBody>
          <a:bodyPr/>
          <a:lstStyle/>
          <a:p>
            <a:fld id="{54BC8BE2-8465-4EC8-AF8F-1D3F0EDE7E66}" type="datetime1">
              <a:rPr lang="en-IE" smtClean="0"/>
              <a:t>28/03/2025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215789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0BDD8-0C91-45A3-A214-8D205AF259B6}" type="datetime1">
              <a:rPr lang="en-IE" smtClean="0"/>
              <a:t>28/03/2025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75880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IE" dirty="0"/>
          </a:p>
        </p:txBody>
      </p:sp>
      <p:sp>
        <p:nvSpPr>
          <p:cNvPr id="3" name="Content Placeholder 2"/>
          <p:cNvSpPr>
            <a:spLocks noGrp="1"/>
          </p:cNvSpPr>
          <p:nvPr>
            <p:ph idx="1"/>
          </p:nvPr>
        </p:nvSpPr>
        <p:spPr>
          <a:xfrm>
            <a:off x="5183188" y="987425"/>
            <a:ext cx="6172200" cy="4873625"/>
          </a:xfrm>
        </p:spPr>
        <p:txBody>
          <a:bodyPr/>
          <a:lstStyle>
            <a:lvl1pPr>
              <a:lnSpc>
                <a:spcPct val="150000"/>
              </a:lnSpc>
              <a:spcBef>
                <a:spcPts val="600"/>
              </a:spcBef>
              <a:defRPr sz="3200">
                <a:latin typeface="Verdana" panose="020B0604030504040204" pitchFamily="34" charset="0"/>
                <a:ea typeface="Verdana" panose="020B0604030504040204" pitchFamily="34" charset="0"/>
              </a:defRPr>
            </a:lvl1pPr>
            <a:lvl2pPr>
              <a:lnSpc>
                <a:spcPct val="150000"/>
              </a:lnSpc>
              <a:spcBef>
                <a:spcPts val="600"/>
              </a:spcBef>
              <a:defRPr sz="2800">
                <a:latin typeface="Verdana" panose="020B0604030504040204" pitchFamily="34" charset="0"/>
                <a:ea typeface="Verdana" panose="020B0604030504040204" pitchFamily="34" charset="0"/>
              </a:defRPr>
            </a:lvl2pPr>
            <a:lvl3pPr>
              <a:lnSpc>
                <a:spcPct val="150000"/>
              </a:lnSpc>
              <a:spcBef>
                <a:spcPts val="600"/>
              </a:spcBef>
              <a:defRPr sz="2400">
                <a:latin typeface="Verdana" panose="020B0604030504040204" pitchFamily="34" charset="0"/>
                <a:ea typeface="Verdana" panose="020B0604030504040204" pitchFamily="34" charset="0"/>
              </a:defRPr>
            </a:lvl3pPr>
            <a:lvl4pPr>
              <a:lnSpc>
                <a:spcPct val="150000"/>
              </a:lnSpc>
              <a:spcBef>
                <a:spcPts val="600"/>
              </a:spcBef>
              <a:defRPr sz="2400">
                <a:latin typeface="Verdana" panose="020B0604030504040204" pitchFamily="34" charset="0"/>
                <a:ea typeface="Verdana" panose="020B0604030504040204" pitchFamily="34" charset="0"/>
              </a:defRPr>
            </a:lvl4pPr>
            <a:lvl5pPr>
              <a:lnSpc>
                <a:spcPct val="150000"/>
              </a:lnSpc>
              <a:spcBef>
                <a:spcPts val="600"/>
              </a:spcBef>
              <a:defRPr sz="24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lnSpc>
                <a:spcPct val="150000"/>
              </a:lnSpc>
              <a:spcBef>
                <a:spcPts val="6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D0906E07-B7EF-4FD4-B55B-5005EAFAC037}" type="datetime1">
              <a:rPr lang="en-IE" smtClean="0"/>
              <a:t>28/03/2025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99278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IE"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lnSpc>
                <a:spcPct val="150000"/>
              </a:lnSpc>
              <a:spcBef>
                <a:spcPts val="6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70DC67B2-94D0-42E6-B8D3-8D11A90FA08C}" type="datetime1">
              <a:rPr lang="en-IE" smtClean="0"/>
              <a:t>28/03/2025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86131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88897" y="4145657"/>
            <a:ext cx="3960000" cy="2495173"/>
          </a:xfrm>
          <a:prstGeom prst="rect">
            <a:avLst/>
          </a:prstGeom>
        </p:spPr>
      </p:pic>
    </p:spTree>
    <p:extLst>
      <p:ext uri="{BB962C8B-B14F-4D97-AF65-F5344CB8AC3E}">
        <p14:creationId xmlns:p14="http://schemas.microsoft.com/office/powerpoint/2010/main" val="277568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6000" y="365125"/>
            <a:ext cx="10800000" cy="1325563"/>
          </a:xfrm>
          <a:prstGeom prst="rect">
            <a:avLst/>
          </a:prstGeom>
        </p:spPr>
        <p:txBody>
          <a:bodyPr vert="horz" lIns="91440" tIns="45720" rIns="91440" bIns="45720" rtlCol="0" anchor="ctr">
            <a:normAutofit/>
          </a:bodyPr>
          <a:lstStyle/>
          <a:p>
            <a:r>
              <a:rPr lang="en-US" dirty="0"/>
              <a:t>Click to edit Master title style</a:t>
            </a:r>
            <a:endParaRPr lang="en-IE" dirty="0"/>
          </a:p>
        </p:txBody>
      </p:sp>
      <p:sp>
        <p:nvSpPr>
          <p:cNvPr id="3" name="Text Placeholder 2"/>
          <p:cNvSpPr>
            <a:spLocks noGrp="1"/>
          </p:cNvSpPr>
          <p:nvPr>
            <p:ph type="body" idx="1"/>
          </p:nvPr>
        </p:nvSpPr>
        <p:spPr>
          <a:xfrm>
            <a:off x="696000" y="1825625"/>
            <a:ext cx="108000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F74BEB21-6964-4F57-9B78-649CE4260CC9}" type="datetime1">
              <a:rPr lang="en-IE" smtClean="0"/>
              <a:t>28/03/2025</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1101D7E7-C74A-4A5D-A756-C8CA1900BA37}" type="slidenum">
              <a:rPr lang="en-IE" smtClean="0"/>
              <a:pPr/>
              <a:t>‹#›</a:t>
            </a:fld>
            <a:endParaRPr lang="en-IE"/>
          </a:p>
        </p:txBody>
      </p:sp>
    </p:spTree>
    <p:extLst>
      <p:ext uri="{BB962C8B-B14F-4D97-AF65-F5344CB8AC3E}">
        <p14:creationId xmlns:p14="http://schemas.microsoft.com/office/powerpoint/2010/main" val="3575159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Lst>
  <p:hf hdr="0" ftr="0" dt="0"/>
  <p:txStyles>
    <p:titleStyle>
      <a:lvl1pPr algn="l" defTabSz="914400" rtl="0" eaLnBrk="1" latinLnBrk="0" hangingPunct="1">
        <a:lnSpc>
          <a:spcPct val="90000"/>
        </a:lnSpc>
        <a:spcBef>
          <a:spcPct val="0"/>
        </a:spcBef>
        <a:buNone/>
        <a:defRPr sz="4400" kern="1200">
          <a:solidFill>
            <a:srgbClr val="004C6C"/>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uk.wrs.yahoo.com/_ylt=AuAT0S0yUNRLswNWniUJ6pxNBQx.;_ylu=X3oDMTBqYWdlNjBlBHBvcwMxOARzZWMDc3IEdnRpZAM-/SIG=1jl9179vq/**http:/uk.images.search.yahoo.com/search/images/view?back=http://uk.images.search.yahoo.com/search/images?p%3Dbnc%2Bconnector%26sp%3D1%26fr2%3Dsp-top%26fr%3Dyfp-t-501%26ei%3DUTF-8%26ei%3DUTF-8%26SpellState%3Dn-1670008586_q-gNUxx0WGhsFkbCLc07ZffAAAAA@@&amp;w=122&amp;h=98&amp;imgurl=www.footprintsecurity.com.au/info_images/bnc_connector.jpg&amp;rurl=http://www.footprintsecurity.com.au/info_cables_and_transmission_media.php&amp;size=3kB&amp;name=bnc_connector.jpg&amp;p=bnc+connector&amp;type=jpeg&amp;no=18&amp;tt=18,738&amp;oid=dc59dd27cf25b2cc&amp;ei=UTF-8" TargetMode="External"/><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9.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50000"/>
              </a:lnSpc>
            </a:pPr>
            <a:r>
              <a:rPr lang="en-GB" sz="4000" dirty="0">
                <a:cs typeface="Tahoma" panose="020B0604030504040204" pitchFamily="34" charset="0"/>
              </a:rPr>
              <a:t>TU856-1 &amp; TU858-1 Computer Architecture and Technology</a:t>
            </a:r>
            <a:br>
              <a:rPr lang="en-IE" b="1" dirty="0">
                <a:cs typeface="Tahoma" panose="020B0604030504040204" pitchFamily="34" charset="0"/>
              </a:rPr>
            </a:br>
            <a:r>
              <a:rPr lang="en-IE" sz="2800" dirty="0">
                <a:cs typeface="Tahoma" panose="020B0604030504040204" pitchFamily="34" charset="0"/>
              </a:rPr>
              <a:t>Module Code: CMPU 1006</a:t>
            </a:r>
            <a:endParaRPr lang="en-IE" sz="4800" dirty="0">
              <a:cs typeface="Tahoma" panose="020B0604030504040204" pitchFamily="34" charset="0"/>
            </a:endParaRPr>
          </a:p>
        </p:txBody>
      </p:sp>
      <p:sp>
        <p:nvSpPr>
          <p:cNvPr id="3" name="Subtitle 2"/>
          <p:cNvSpPr>
            <a:spLocks noGrp="1"/>
          </p:cNvSpPr>
          <p:nvPr>
            <p:ph type="subTitle" idx="1"/>
          </p:nvPr>
        </p:nvSpPr>
        <p:spPr>
          <a:xfrm>
            <a:off x="1524000" y="4272597"/>
            <a:ext cx="9144000" cy="1819977"/>
          </a:xfrm>
        </p:spPr>
        <p:txBody>
          <a:bodyPr anchor="ctr">
            <a:normAutofit/>
          </a:bodyPr>
          <a:lstStyle/>
          <a:p>
            <a:r>
              <a:rPr lang="en-US" sz="2800" dirty="0">
                <a:cs typeface="Tahoma" panose="020B0604030504040204" pitchFamily="34" charset="0"/>
              </a:rPr>
              <a:t>NETWORKS</a:t>
            </a:r>
            <a:endParaRPr lang="en-US" sz="2800" dirty="0">
              <a:solidFill>
                <a:srgbClr val="0000FF"/>
              </a:solidFill>
              <a:cs typeface="Tahoma" panose="020B0604030504040204" pitchFamily="34" charset="0"/>
            </a:endParaRPr>
          </a:p>
          <a:p>
            <a:pPr>
              <a:lnSpc>
                <a:spcPct val="150000"/>
              </a:lnSpc>
            </a:pPr>
            <a:r>
              <a:rPr lang="en-IE" dirty="0">
                <a:cs typeface="Tahoma" panose="020B0604030504040204" pitchFamily="34" charset="0"/>
              </a:rPr>
              <a:t> </a:t>
            </a:r>
          </a:p>
        </p:txBody>
      </p:sp>
      <p:sp>
        <p:nvSpPr>
          <p:cNvPr id="5" name="Rectangle 5"/>
          <p:cNvSpPr>
            <a:spLocks noChangeArrowheads="1"/>
          </p:cNvSpPr>
          <p:nvPr/>
        </p:nvSpPr>
        <p:spPr bwMode="auto">
          <a:xfrm>
            <a:off x="8326315" y="478189"/>
            <a:ext cx="323327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algn="r" eaLnBrk="1" hangingPunct="1">
              <a:lnSpc>
                <a:spcPct val="90000"/>
              </a:lnSpc>
              <a:spcBef>
                <a:spcPct val="20000"/>
              </a:spcBef>
              <a:buClrTx/>
              <a:buSzTx/>
              <a:buFontTx/>
              <a:buNone/>
            </a:pPr>
            <a:r>
              <a:rPr lang="en-IE" altLang="en-US" sz="2800" dirty="0"/>
              <a:t>Semester 1, Week 10</a:t>
            </a:r>
            <a:endParaRPr lang="en-US" altLang="en-US" sz="2800" dirty="0"/>
          </a:p>
        </p:txBody>
      </p:sp>
      <p:sp>
        <p:nvSpPr>
          <p:cNvPr id="6" name="Slide Number Placeholder 5"/>
          <p:cNvSpPr>
            <a:spLocks noGrp="1"/>
          </p:cNvSpPr>
          <p:nvPr>
            <p:ph type="sldNum" sz="quarter" idx="12"/>
          </p:nvPr>
        </p:nvSpPr>
        <p:spPr/>
        <p:txBody>
          <a:bodyPr/>
          <a:lstStyle/>
          <a:p>
            <a:fld id="{1101D7E7-C74A-4A5D-A756-C8CA1900BA37}" type="slidenum">
              <a:rPr lang="en-IE" smtClean="0"/>
              <a:pPr/>
              <a:t>1</a:t>
            </a:fld>
            <a:endParaRPr lang="en-IE"/>
          </a:p>
        </p:txBody>
      </p:sp>
    </p:spTree>
    <p:extLst>
      <p:ext uri="{BB962C8B-B14F-4D97-AF65-F5344CB8AC3E}">
        <p14:creationId xmlns:p14="http://schemas.microsoft.com/office/powerpoint/2010/main" val="402075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Common LAN Topologies</a:t>
            </a:r>
          </a:p>
        </p:txBody>
      </p:sp>
      <p:sp>
        <p:nvSpPr>
          <p:cNvPr id="3" name="Content Placeholder 2"/>
          <p:cNvSpPr>
            <a:spLocks noGrp="1"/>
          </p:cNvSpPr>
          <p:nvPr>
            <p:ph idx="1"/>
          </p:nvPr>
        </p:nvSpPr>
        <p:spPr/>
        <p:txBody>
          <a:bodyPr/>
          <a:lstStyle/>
          <a:p>
            <a:r>
              <a:rPr lang="en-US" sz="2600" dirty="0"/>
              <a:t>Four common Local Area Network topologies exist: bus, ring, star, and tree. (Five, if you include the ‘hybrid’ topology.) </a:t>
            </a:r>
          </a:p>
          <a:p>
            <a:pPr marL="0" indent="0">
              <a:buNone/>
            </a:pPr>
            <a:endParaRPr lang="en-US" sz="1300" dirty="0"/>
          </a:p>
          <a:p>
            <a:r>
              <a:rPr lang="en-US" sz="2600" dirty="0"/>
              <a:t>These topologies are logical architectures, but the hardware devices need not be physically </a:t>
            </a:r>
            <a:r>
              <a:rPr lang="en-US" sz="2600" dirty="0" err="1"/>
              <a:t>organised</a:t>
            </a:r>
            <a:r>
              <a:rPr lang="en-US" sz="2600" dirty="0"/>
              <a:t> in these configurations. Logical bus and ring topologies, for example, are commonly </a:t>
            </a:r>
            <a:r>
              <a:rPr lang="en-US" sz="2600" dirty="0" err="1"/>
              <a:t>organised</a:t>
            </a:r>
            <a:r>
              <a:rPr lang="en-US" sz="2600" dirty="0"/>
              <a:t> physically as a star.</a:t>
            </a:r>
          </a:p>
        </p:txBody>
      </p:sp>
      <p:sp>
        <p:nvSpPr>
          <p:cNvPr id="4" name="Slide Number Placeholder 3"/>
          <p:cNvSpPr>
            <a:spLocks noGrp="1"/>
          </p:cNvSpPr>
          <p:nvPr>
            <p:ph type="sldNum" sz="quarter" idx="12"/>
          </p:nvPr>
        </p:nvSpPr>
        <p:spPr/>
        <p:txBody>
          <a:bodyPr/>
          <a:lstStyle/>
          <a:p>
            <a:fld id="{1101D7E7-C74A-4A5D-A756-C8CA1900BA37}" type="slidenum">
              <a:rPr lang="en-IE" smtClean="0"/>
              <a:t>10</a:t>
            </a:fld>
            <a:endParaRPr lang="en-IE" dirty="0"/>
          </a:p>
        </p:txBody>
      </p:sp>
    </p:spTree>
    <p:extLst>
      <p:ext uri="{BB962C8B-B14F-4D97-AF65-F5344CB8AC3E}">
        <p14:creationId xmlns:p14="http://schemas.microsoft.com/office/powerpoint/2010/main" val="1129390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Common LAN Topologies (Bus)</a:t>
            </a:r>
          </a:p>
        </p:txBody>
      </p:sp>
      <p:sp>
        <p:nvSpPr>
          <p:cNvPr id="4" name="Slide Number Placeholder 3"/>
          <p:cNvSpPr>
            <a:spLocks noGrp="1"/>
          </p:cNvSpPr>
          <p:nvPr>
            <p:ph type="sldNum" sz="quarter" idx="12"/>
          </p:nvPr>
        </p:nvSpPr>
        <p:spPr/>
        <p:txBody>
          <a:bodyPr/>
          <a:lstStyle/>
          <a:p>
            <a:fld id="{1101D7E7-C74A-4A5D-A756-C8CA1900BA37}" type="slidenum">
              <a:rPr lang="en-IE" smtClean="0"/>
              <a:t>11</a:t>
            </a:fld>
            <a:endParaRPr lang="en-IE" dirty="0"/>
          </a:p>
        </p:txBody>
      </p:sp>
      <p:sp>
        <p:nvSpPr>
          <p:cNvPr id="7" name="Rectangle 5"/>
          <p:cNvSpPr>
            <a:spLocks noChangeArrowheads="1"/>
          </p:cNvSpPr>
          <p:nvPr/>
        </p:nvSpPr>
        <p:spPr bwMode="auto">
          <a:xfrm>
            <a:off x="3674345" y="2187575"/>
            <a:ext cx="6769100" cy="3671888"/>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034708" y="2260600"/>
            <a:ext cx="6048375" cy="3487738"/>
          </a:xfrm>
          <a:prstGeom prst="rect">
            <a:avLst/>
          </a:prstGeom>
          <a:solidFill>
            <a:schemeClr val="bg1"/>
          </a:solidFill>
        </p:spPr>
      </p:pic>
      <p:sp>
        <p:nvSpPr>
          <p:cNvPr id="9" name="Text Box 4"/>
          <p:cNvSpPr txBox="1">
            <a:spLocks noChangeArrowheads="1"/>
          </p:cNvSpPr>
          <p:nvPr/>
        </p:nvSpPr>
        <p:spPr bwMode="auto">
          <a:xfrm>
            <a:off x="1766170" y="5140325"/>
            <a:ext cx="1871663" cy="366713"/>
          </a:xfrm>
          <a:prstGeom prst="rect">
            <a:avLst/>
          </a:prstGeom>
          <a:solidFill>
            <a:schemeClr val="bg1"/>
          </a:solidFill>
          <a:ln>
            <a:noFill/>
          </a:ln>
        </p:spPr>
        <p:txBody>
          <a:bodyPr>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eaLnBrk="1" hangingPunct="1">
              <a:spcBef>
                <a:spcPct val="50000"/>
              </a:spcBef>
              <a:buClrTx/>
              <a:buFontTx/>
              <a:buNone/>
            </a:pPr>
            <a:r>
              <a:rPr lang="en-GB" altLang="en-US" sz="1800"/>
              <a:t>A Bus Topology</a:t>
            </a:r>
            <a:endParaRPr lang="en-US" altLang="en-US" sz="1800"/>
          </a:p>
        </p:txBody>
      </p:sp>
    </p:spTree>
    <p:extLst>
      <p:ext uri="{BB962C8B-B14F-4D97-AF65-F5344CB8AC3E}">
        <p14:creationId xmlns:p14="http://schemas.microsoft.com/office/powerpoint/2010/main" val="1253626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Common LAN Topologies (Star)</a:t>
            </a:r>
          </a:p>
        </p:txBody>
      </p:sp>
      <p:sp>
        <p:nvSpPr>
          <p:cNvPr id="4" name="Slide Number Placeholder 3"/>
          <p:cNvSpPr>
            <a:spLocks noGrp="1"/>
          </p:cNvSpPr>
          <p:nvPr>
            <p:ph type="sldNum" sz="quarter" idx="12"/>
          </p:nvPr>
        </p:nvSpPr>
        <p:spPr/>
        <p:txBody>
          <a:bodyPr/>
          <a:lstStyle/>
          <a:p>
            <a:fld id="{1101D7E7-C74A-4A5D-A756-C8CA1900BA37}" type="slidenum">
              <a:rPr lang="en-IE" smtClean="0"/>
              <a:t>12</a:t>
            </a:fld>
            <a:endParaRPr lang="en-IE" dirty="0"/>
          </a:p>
        </p:txBody>
      </p:sp>
      <p:sp>
        <p:nvSpPr>
          <p:cNvPr id="5" name="Rectangle 5"/>
          <p:cNvSpPr>
            <a:spLocks noChangeArrowheads="1"/>
          </p:cNvSpPr>
          <p:nvPr/>
        </p:nvSpPr>
        <p:spPr bwMode="auto">
          <a:xfrm>
            <a:off x="4296993" y="1515650"/>
            <a:ext cx="6146452" cy="48407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013325" y="1592850"/>
            <a:ext cx="4968875" cy="4686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4"/>
          <p:cNvSpPr txBox="1">
            <a:spLocks noChangeArrowheads="1"/>
          </p:cNvSpPr>
          <p:nvPr/>
        </p:nvSpPr>
        <p:spPr bwMode="auto">
          <a:xfrm>
            <a:off x="2425331" y="5354486"/>
            <a:ext cx="1871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eaLnBrk="1" hangingPunct="1">
              <a:spcBef>
                <a:spcPct val="50000"/>
              </a:spcBef>
              <a:buClrTx/>
              <a:buFontTx/>
              <a:buNone/>
            </a:pPr>
            <a:r>
              <a:rPr lang="en-GB" altLang="en-US" sz="1800" dirty="0"/>
              <a:t>A Star Topology</a:t>
            </a:r>
            <a:endParaRPr lang="en-US" altLang="en-US" sz="1800" dirty="0"/>
          </a:p>
        </p:txBody>
      </p:sp>
    </p:spTree>
    <p:extLst>
      <p:ext uri="{BB962C8B-B14F-4D97-AF65-F5344CB8AC3E}">
        <p14:creationId xmlns:p14="http://schemas.microsoft.com/office/powerpoint/2010/main" val="2170234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Common LAN Topologies (Ring)</a:t>
            </a:r>
          </a:p>
        </p:txBody>
      </p:sp>
      <p:sp>
        <p:nvSpPr>
          <p:cNvPr id="4" name="Slide Number Placeholder 3"/>
          <p:cNvSpPr>
            <a:spLocks noGrp="1"/>
          </p:cNvSpPr>
          <p:nvPr>
            <p:ph type="sldNum" sz="quarter" idx="12"/>
          </p:nvPr>
        </p:nvSpPr>
        <p:spPr/>
        <p:txBody>
          <a:bodyPr/>
          <a:lstStyle/>
          <a:p>
            <a:fld id="{1101D7E7-C74A-4A5D-A756-C8CA1900BA37}" type="slidenum">
              <a:rPr lang="en-IE" smtClean="0"/>
              <a:t>13</a:t>
            </a:fld>
            <a:endParaRPr lang="en-IE" dirty="0"/>
          </a:p>
        </p:txBody>
      </p:sp>
      <p:sp>
        <p:nvSpPr>
          <p:cNvPr id="5" name="Rectangle 5"/>
          <p:cNvSpPr>
            <a:spLocks noChangeArrowheads="1"/>
          </p:cNvSpPr>
          <p:nvPr/>
        </p:nvSpPr>
        <p:spPr bwMode="auto">
          <a:xfrm>
            <a:off x="4296993" y="1515650"/>
            <a:ext cx="6146452" cy="48407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grpSp>
        <p:nvGrpSpPr>
          <p:cNvPr id="7" name="Group 6"/>
          <p:cNvGrpSpPr>
            <a:grpSpLocks noChangeAspect="1"/>
          </p:cNvGrpSpPr>
          <p:nvPr/>
        </p:nvGrpSpPr>
        <p:grpSpPr bwMode="auto">
          <a:xfrm>
            <a:off x="5013325" y="1592850"/>
            <a:ext cx="4968875" cy="4686300"/>
            <a:chOff x="2064" y="890"/>
            <a:chExt cx="3130" cy="2952"/>
          </a:xfrm>
        </p:grpSpPr>
        <p:sp>
          <p:nvSpPr>
            <p:cNvPr id="8" name="AutoShape 5"/>
            <p:cNvSpPr>
              <a:spLocks noChangeAspect="1" noChangeArrowheads="1" noTextEdit="1"/>
            </p:cNvSpPr>
            <p:nvPr/>
          </p:nvSpPr>
          <p:spPr bwMode="auto">
            <a:xfrm>
              <a:off x="2064" y="890"/>
              <a:ext cx="3130" cy="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grpSp>
          <p:nvGrpSpPr>
            <p:cNvPr id="9" name="Group 38"/>
            <p:cNvGrpSpPr>
              <a:grpSpLocks/>
            </p:cNvGrpSpPr>
            <p:nvPr/>
          </p:nvGrpSpPr>
          <p:grpSpPr bwMode="auto">
            <a:xfrm>
              <a:off x="2074" y="2629"/>
              <a:ext cx="703" cy="539"/>
              <a:chOff x="2074" y="2629"/>
              <a:chExt cx="703" cy="539"/>
            </a:xfrm>
          </p:grpSpPr>
          <p:grpSp>
            <p:nvGrpSpPr>
              <p:cNvPr id="98" name="Group 17"/>
              <p:cNvGrpSpPr>
                <a:grpSpLocks/>
              </p:cNvGrpSpPr>
              <p:nvPr/>
            </p:nvGrpSpPr>
            <p:grpSpPr bwMode="auto">
              <a:xfrm>
                <a:off x="2579" y="3030"/>
                <a:ext cx="198" cy="138"/>
                <a:chOff x="2579" y="3030"/>
                <a:chExt cx="198" cy="138"/>
              </a:xfrm>
            </p:grpSpPr>
            <p:sp>
              <p:nvSpPr>
                <p:cNvPr id="119" name="Freeform 7"/>
                <p:cNvSpPr>
                  <a:spLocks/>
                </p:cNvSpPr>
                <p:nvPr/>
              </p:nvSpPr>
              <p:spPr bwMode="auto">
                <a:xfrm>
                  <a:off x="2579" y="3030"/>
                  <a:ext cx="139" cy="69"/>
                </a:xfrm>
                <a:custGeom>
                  <a:avLst/>
                  <a:gdLst>
                    <a:gd name="T0" fmla="*/ 0 w 139"/>
                    <a:gd name="T1" fmla="*/ 0 h 69"/>
                    <a:gd name="T2" fmla="*/ 10 w 139"/>
                    <a:gd name="T3" fmla="*/ 0 h 69"/>
                    <a:gd name="T4" fmla="*/ 40 w 139"/>
                    <a:gd name="T5" fmla="*/ 0 h 69"/>
                    <a:gd name="T6" fmla="*/ 69 w 139"/>
                    <a:gd name="T7" fmla="*/ 10 h 69"/>
                    <a:gd name="T8" fmla="*/ 109 w 139"/>
                    <a:gd name="T9" fmla="*/ 29 h 69"/>
                    <a:gd name="T10" fmla="*/ 129 w 139"/>
                    <a:gd name="T11" fmla="*/ 49 h 69"/>
                    <a:gd name="T12" fmla="*/ 139 w 139"/>
                    <a:gd name="T13" fmla="*/ 69 h 69"/>
                    <a:gd name="T14" fmla="*/ 0 60000 65536"/>
                    <a:gd name="T15" fmla="*/ 0 60000 65536"/>
                    <a:gd name="T16" fmla="*/ 0 60000 65536"/>
                    <a:gd name="T17" fmla="*/ 0 60000 65536"/>
                    <a:gd name="T18" fmla="*/ 0 60000 65536"/>
                    <a:gd name="T19" fmla="*/ 0 60000 65536"/>
                    <a:gd name="T20" fmla="*/ 0 60000 65536"/>
                    <a:gd name="T21" fmla="*/ 0 w 139"/>
                    <a:gd name="T22" fmla="*/ 0 h 69"/>
                    <a:gd name="T23" fmla="*/ 139 w 139"/>
                    <a:gd name="T24" fmla="*/ 69 h 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 h="69">
                      <a:moveTo>
                        <a:pt x="0" y="0"/>
                      </a:moveTo>
                      <a:lnTo>
                        <a:pt x="10" y="0"/>
                      </a:lnTo>
                      <a:lnTo>
                        <a:pt x="40" y="0"/>
                      </a:lnTo>
                      <a:lnTo>
                        <a:pt x="69" y="10"/>
                      </a:lnTo>
                      <a:lnTo>
                        <a:pt x="109" y="29"/>
                      </a:lnTo>
                      <a:lnTo>
                        <a:pt x="129" y="49"/>
                      </a:lnTo>
                      <a:lnTo>
                        <a:pt x="139" y="69"/>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nvGrpSpPr>
                <p:cNvPr id="120" name="Group 16"/>
                <p:cNvGrpSpPr>
                  <a:grpSpLocks/>
                </p:cNvGrpSpPr>
                <p:nvPr/>
              </p:nvGrpSpPr>
              <p:grpSpPr bwMode="auto">
                <a:xfrm>
                  <a:off x="2678" y="3109"/>
                  <a:ext cx="99" cy="59"/>
                  <a:chOff x="2678" y="3109"/>
                  <a:chExt cx="99" cy="59"/>
                </a:xfrm>
              </p:grpSpPr>
              <p:sp>
                <p:nvSpPr>
                  <p:cNvPr id="121" name="Freeform 8"/>
                  <p:cNvSpPr>
                    <a:spLocks/>
                  </p:cNvSpPr>
                  <p:nvPr/>
                </p:nvSpPr>
                <p:spPr bwMode="auto">
                  <a:xfrm>
                    <a:off x="2678" y="3109"/>
                    <a:ext cx="99" cy="59"/>
                  </a:xfrm>
                  <a:custGeom>
                    <a:avLst/>
                    <a:gdLst>
                      <a:gd name="T0" fmla="*/ 60 w 99"/>
                      <a:gd name="T1" fmla="*/ 0 h 59"/>
                      <a:gd name="T2" fmla="*/ 0 w 99"/>
                      <a:gd name="T3" fmla="*/ 0 h 59"/>
                      <a:gd name="T4" fmla="*/ 0 w 99"/>
                      <a:gd name="T5" fmla="*/ 10 h 59"/>
                      <a:gd name="T6" fmla="*/ 40 w 99"/>
                      <a:gd name="T7" fmla="*/ 59 h 59"/>
                      <a:gd name="T8" fmla="*/ 99 w 99"/>
                      <a:gd name="T9" fmla="*/ 59 h 59"/>
                      <a:gd name="T10" fmla="*/ 99 w 99"/>
                      <a:gd name="T11" fmla="*/ 49 h 59"/>
                      <a:gd name="T12" fmla="*/ 89 w 99"/>
                      <a:gd name="T13" fmla="*/ 20 h 59"/>
                      <a:gd name="T14" fmla="*/ 60 w 99"/>
                      <a:gd name="T15" fmla="*/ 0 h 59"/>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59"/>
                      <a:gd name="T26" fmla="*/ 99 w 99"/>
                      <a:gd name="T27" fmla="*/ 59 h 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59">
                        <a:moveTo>
                          <a:pt x="60" y="0"/>
                        </a:moveTo>
                        <a:lnTo>
                          <a:pt x="0" y="0"/>
                        </a:lnTo>
                        <a:lnTo>
                          <a:pt x="0" y="10"/>
                        </a:lnTo>
                        <a:lnTo>
                          <a:pt x="40" y="59"/>
                        </a:lnTo>
                        <a:lnTo>
                          <a:pt x="99" y="59"/>
                        </a:lnTo>
                        <a:lnTo>
                          <a:pt x="99" y="49"/>
                        </a:lnTo>
                        <a:lnTo>
                          <a:pt x="89" y="20"/>
                        </a:lnTo>
                        <a:lnTo>
                          <a:pt x="60" y="0"/>
                        </a:lnTo>
                        <a:close/>
                      </a:path>
                    </a:pathLst>
                  </a:custGeom>
                  <a:solidFill>
                    <a:srgbClr val="FFFFFF"/>
                  </a:solidFill>
                  <a:ln w="15875">
                    <a:solidFill>
                      <a:srgbClr val="000000"/>
                    </a:solidFill>
                    <a:prstDash val="solid"/>
                    <a:round/>
                    <a:headEnd/>
                    <a:tailEnd/>
                  </a:ln>
                </p:spPr>
                <p:txBody>
                  <a:bodyPr/>
                  <a:lstStyle/>
                  <a:p>
                    <a:endParaRPr lang="en-IE"/>
                  </a:p>
                </p:txBody>
              </p:sp>
              <p:sp>
                <p:nvSpPr>
                  <p:cNvPr id="122" name="Freeform 9"/>
                  <p:cNvSpPr>
                    <a:spLocks/>
                  </p:cNvSpPr>
                  <p:nvPr/>
                </p:nvSpPr>
                <p:spPr bwMode="auto">
                  <a:xfrm>
                    <a:off x="2678" y="3109"/>
                    <a:ext cx="99" cy="59"/>
                  </a:xfrm>
                  <a:custGeom>
                    <a:avLst/>
                    <a:gdLst>
                      <a:gd name="T0" fmla="*/ 60 w 99"/>
                      <a:gd name="T1" fmla="*/ 0 h 59"/>
                      <a:gd name="T2" fmla="*/ 0 w 99"/>
                      <a:gd name="T3" fmla="*/ 0 h 59"/>
                      <a:gd name="T4" fmla="*/ 0 w 99"/>
                      <a:gd name="T5" fmla="*/ 10 h 59"/>
                      <a:gd name="T6" fmla="*/ 40 w 99"/>
                      <a:gd name="T7" fmla="*/ 59 h 59"/>
                      <a:gd name="T8" fmla="*/ 99 w 99"/>
                      <a:gd name="T9" fmla="*/ 59 h 59"/>
                      <a:gd name="T10" fmla="*/ 99 w 99"/>
                      <a:gd name="T11" fmla="*/ 49 h 59"/>
                      <a:gd name="T12" fmla="*/ 89 w 99"/>
                      <a:gd name="T13" fmla="*/ 20 h 59"/>
                      <a:gd name="T14" fmla="*/ 60 w 99"/>
                      <a:gd name="T15" fmla="*/ 0 h 59"/>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59"/>
                      <a:gd name="T26" fmla="*/ 99 w 99"/>
                      <a:gd name="T27" fmla="*/ 59 h 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59">
                        <a:moveTo>
                          <a:pt x="60" y="0"/>
                        </a:moveTo>
                        <a:lnTo>
                          <a:pt x="0" y="0"/>
                        </a:lnTo>
                        <a:lnTo>
                          <a:pt x="0" y="10"/>
                        </a:lnTo>
                        <a:lnTo>
                          <a:pt x="40" y="59"/>
                        </a:lnTo>
                        <a:lnTo>
                          <a:pt x="99" y="59"/>
                        </a:lnTo>
                        <a:lnTo>
                          <a:pt x="99" y="49"/>
                        </a:lnTo>
                        <a:lnTo>
                          <a:pt x="89" y="20"/>
                        </a:lnTo>
                        <a:lnTo>
                          <a:pt x="60" y="0"/>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23" name="Freeform 10"/>
                  <p:cNvSpPr>
                    <a:spLocks/>
                  </p:cNvSpPr>
                  <p:nvPr/>
                </p:nvSpPr>
                <p:spPr bwMode="auto">
                  <a:xfrm>
                    <a:off x="2678" y="3109"/>
                    <a:ext cx="99" cy="40"/>
                  </a:xfrm>
                  <a:custGeom>
                    <a:avLst/>
                    <a:gdLst>
                      <a:gd name="T0" fmla="*/ 0 w 99"/>
                      <a:gd name="T1" fmla="*/ 0 h 40"/>
                      <a:gd name="T2" fmla="*/ 40 w 99"/>
                      <a:gd name="T3" fmla="*/ 30 h 40"/>
                      <a:gd name="T4" fmla="*/ 40 w 99"/>
                      <a:gd name="T5" fmla="*/ 40 h 40"/>
                      <a:gd name="T6" fmla="*/ 99 w 99"/>
                      <a:gd name="T7" fmla="*/ 40 h 40"/>
                      <a:gd name="T8" fmla="*/ 0 w 99"/>
                      <a:gd name="T9" fmla="*/ 0 h 40"/>
                      <a:gd name="T10" fmla="*/ 0 60000 65536"/>
                      <a:gd name="T11" fmla="*/ 0 60000 65536"/>
                      <a:gd name="T12" fmla="*/ 0 60000 65536"/>
                      <a:gd name="T13" fmla="*/ 0 60000 65536"/>
                      <a:gd name="T14" fmla="*/ 0 60000 65536"/>
                      <a:gd name="T15" fmla="*/ 0 w 99"/>
                      <a:gd name="T16" fmla="*/ 0 h 40"/>
                      <a:gd name="T17" fmla="*/ 99 w 99"/>
                      <a:gd name="T18" fmla="*/ 40 h 40"/>
                    </a:gdLst>
                    <a:ahLst/>
                    <a:cxnLst>
                      <a:cxn ang="T10">
                        <a:pos x="T0" y="T1"/>
                      </a:cxn>
                      <a:cxn ang="T11">
                        <a:pos x="T2" y="T3"/>
                      </a:cxn>
                      <a:cxn ang="T12">
                        <a:pos x="T4" y="T5"/>
                      </a:cxn>
                      <a:cxn ang="T13">
                        <a:pos x="T6" y="T7"/>
                      </a:cxn>
                      <a:cxn ang="T14">
                        <a:pos x="T8" y="T9"/>
                      </a:cxn>
                    </a:cxnLst>
                    <a:rect l="T15" t="T16" r="T17" b="T18"/>
                    <a:pathLst>
                      <a:path w="99" h="40">
                        <a:moveTo>
                          <a:pt x="0" y="0"/>
                        </a:moveTo>
                        <a:lnTo>
                          <a:pt x="40" y="30"/>
                        </a:lnTo>
                        <a:lnTo>
                          <a:pt x="40" y="40"/>
                        </a:lnTo>
                        <a:lnTo>
                          <a:pt x="99" y="4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124" name="Freeform 11"/>
                  <p:cNvSpPr>
                    <a:spLocks/>
                  </p:cNvSpPr>
                  <p:nvPr/>
                </p:nvSpPr>
                <p:spPr bwMode="auto">
                  <a:xfrm>
                    <a:off x="2678" y="3109"/>
                    <a:ext cx="99" cy="40"/>
                  </a:xfrm>
                  <a:custGeom>
                    <a:avLst/>
                    <a:gdLst>
                      <a:gd name="T0" fmla="*/ 0 w 99"/>
                      <a:gd name="T1" fmla="*/ 0 h 40"/>
                      <a:gd name="T2" fmla="*/ 40 w 99"/>
                      <a:gd name="T3" fmla="*/ 30 h 40"/>
                      <a:gd name="T4" fmla="*/ 40 w 99"/>
                      <a:gd name="T5" fmla="*/ 40 h 40"/>
                      <a:gd name="T6" fmla="*/ 99 w 99"/>
                      <a:gd name="T7" fmla="*/ 40 h 40"/>
                      <a:gd name="T8" fmla="*/ 0 60000 65536"/>
                      <a:gd name="T9" fmla="*/ 0 60000 65536"/>
                      <a:gd name="T10" fmla="*/ 0 60000 65536"/>
                      <a:gd name="T11" fmla="*/ 0 60000 65536"/>
                      <a:gd name="T12" fmla="*/ 0 w 99"/>
                      <a:gd name="T13" fmla="*/ 0 h 40"/>
                      <a:gd name="T14" fmla="*/ 99 w 99"/>
                      <a:gd name="T15" fmla="*/ 40 h 40"/>
                    </a:gdLst>
                    <a:ahLst/>
                    <a:cxnLst>
                      <a:cxn ang="T8">
                        <a:pos x="T0" y="T1"/>
                      </a:cxn>
                      <a:cxn ang="T9">
                        <a:pos x="T2" y="T3"/>
                      </a:cxn>
                      <a:cxn ang="T10">
                        <a:pos x="T4" y="T5"/>
                      </a:cxn>
                      <a:cxn ang="T11">
                        <a:pos x="T6" y="T7"/>
                      </a:cxn>
                    </a:cxnLst>
                    <a:rect l="T12" t="T13" r="T14" b="T15"/>
                    <a:pathLst>
                      <a:path w="99" h="40">
                        <a:moveTo>
                          <a:pt x="0" y="0"/>
                        </a:moveTo>
                        <a:lnTo>
                          <a:pt x="40" y="30"/>
                        </a:lnTo>
                        <a:lnTo>
                          <a:pt x="40" y="40"/>
                        </a:lnTo>
                        <a:lnTo>
                          <a:pt x="99" y="4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25" name="Freeform 12"/>
                  <p:cNvSpPr>
                    <a:spLocks/>
                  </p:cNvSpPr>
                  <p:nvPr/>
                </p:nvSpPr>
                <p:spPr bwMode="auto">
                  <a:xfrm>
                    <a:off x="2678" y="3109"/>
                    <a:ext cx="99" cy="40"/>
                  </a:xfrm>
                  <a:custGeom>
                    <a:avLst/>
                    <a:gdLst>
                      <a:gd name="T0" fmla="*/ 0 w 99"/>
                      <a:gd name="T1" fmla="*/ 0 h 40"/>
                      <a:gd name="T2" fmla="*/ 40 w 99"/>
                      <a:gd name="T3" fmla="*/ 30 h 40"/>
                      <a:gd name="T4" fmla="*/ 40 w 99"/>
                      <a:gd name="T5" fmla="*/ 40 h 40"/>
                      <a:gd name="T6" fmla="*/ 99 w 99"/>
                      <a:gd name="T7" fmla="*/ 40 h 40"/>
                      <a:gd name="T8" fmla="*/ 0 60000 65536"/>
                      <a:gd name="T9" fmla="*/ 0 60000 65536"/>
                      <a:gd name="T10" fmla="*/ 0 60000 65536"/>
                      <a:gd name="T11" fmla="*/ 0 60000 65536"/>
                      <a:gd name="T12" fmla="*/ 0 w 99"/>
                      <a:gd name="T13" fmla="*/ 0 h 40"/>
                      <a:gd name="T14" fmla="*/ 99 w 99"/>
                      <a:gd name="T15" fmla="*/ 40 h 40"/>
                    </a:gdLst>
                    <a:ahLst/>
                    <a:cxnLst>
                      <a:cxn ang="T8">
                        <a:pos x="T0" y="T1"/>
                      </a:cxn>
                      <a:cxn ang="T9">
                        <a:pos x="T2" y="T3"/>
                      </a:cxn>
                      <a:cxn ang="T10">
                        <a:pos x="T4" y="T5"/>
                      </a:cxn>
                      <a:cxn ang="T11">
                        <a:pos x="T6" y="T7"/>
                      </a:cxn>
                    </a:cxnLst>
                    <a:rect l="T12" t="T13" r="T14" b="T15"/>
                    <a:pathLst>
                      <a:path w="99" h="40">
                        <a:moveTo>
                          <a:pt x="0" y="0"/>
                        </a:moveTo>
                        <a:lnTo>
                          <a:pt x="40" y="30"/>
                        </a:lnTo>
                        <a:lnTo>
                          <a:pt x="40" y="40"/>
                        </a:lnTo>
                        <a:lnTo>
                          <a:pt x="99" y="4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26" name="Freeform 13"/>
                  <p:cNvSpPr>
                    <a:spLocks/>
                  </p:cNvSpPr>
                  <p:nvPr/>
                </p:nvSpPr>
                <p:spPr bwMode="auto">
                  <a:xfrm>
                    <a:off x="2698" y="3109"/>
                    <a:ext cx="40" cy="10"/>
                  </a:xfrm>
                  <a:custGeom>
                    <a:avLst/>
                    <a:gdLst>
                      <a:gd name="T0" fmla="*/ 0 w 40"/>
                      <a:gd name="T1" fmla="*/ 0 h 10"/>
                      <a:gd name="T2" fmla="*/ 10 w 40"/>
                      <a:gd name="T3" fmla="*/ 10 h 10"/>
                      <a:gd name="T4" fmla="*/ 40 w 40"/>
                      <a:gd name="T5" fmla="*/ 10 h 10"/>
                      <a:gd name="T6" fmla="*/ 30 w 40"/>
                      <a:gd name="T7" fmla="*/ 0 h 10"/>
                      <a:gd name="T8" fmla="*/ 0 w 40"/>
                      <a:gd name="T9" fmla="*/ 0 h 10"/>
                      <a:gd name="T10" fmla="*/ 0 60000 65536"/>
                      <a:gd name="T11" fmla="*/ 0 60000 65536"/>
                      <a:gd name="T12" fmla="*/ 0 60000 65536"/>
                      <a:gd name="T13" fmla="*/ 0 60000 65536"/>
                      <a:gd name="T14" fmla="*/ 0 60000 65536"/>
                      <a:gd name="T15" fmla="*/ 0 w 40"/>
                      <a:gd name="T16" fmla="*/ 0 h 10"/>
                      <a:gd name="T17" fmla="*/ 40 w 40"/>
                      <a:gd name="T18" fmla="*/ 10 h 10"/>
                    </a:gdLst>
                    <a:ahLst/>
                    <a:cxnLst>
                      <a:cxn ang="T10">
                        <a:pos x="T0" y="T1"/>
                      </a:cxn>
                      <a:cxn ang="T11">
                        <a:pos x="T2" y="T3"/>
                      </a:cxn>
                      <a:cxn ang="T12">
                        <a:pos x="T4" y="T5"/>
                      </a:cxn>
                      <a:cxn ang="T13">
                        <a:pos x="T6" y="T7"/>
                      </a:cxn>
                      <a:cxn ang="T14">
                        <a:pos x="T8" y="T9"/>
                      </a:cxn>
                    </a:cxnLst>
                    <a:rect l="T15" t="T16" r="T17" b="T18"/>
                    <a:pathLst>
                      <a:path w="40" h="10">
                        <a:moveTo>
                          <a:pt x="0" y="0"/>
                        </a:moveTo>
                        <a:lnTo>
                          <a:pt x="10" y="10"/>
                        </a:lnTo>
                        <a:lnTo>
                          <a:pt x="40" y="10"/>
                        </a:lnTo>
                        <a:lnTo>
                          <a:pt x="30" y="0"/>
                        </a:lnTo>
                        <a:lnTo>
                          <a:pt x="0" y="0"/>
                        </a:lnTo>
                        <a:close/>
                      </a:path>
                    </a:pathLst>
                  </a:custGeom>
                  <a:solidFill>
                    <a:srgbClr val="FFFFFF"/>
                  </a:solidFill>
                  <a:ln w="15875">
                    <a:solidFill>
                      <a:srgbClr val="000000"/>
                    </a:solidFill>
                    <a:prstDash val="solid"/>
                    <a:round/>
                    <a:headEnd/>
                    <a:tailEnd/>
                  </a:ln>
                </p:spPr>
                <p:txBody>
                  <a:bodyPr/>
                  <a:lstStyle/>
                  <a:p>
                    <a:endParaRPr lang="en-IE"/>
                  </a:p>
                </p:txBody>
              </p:sp>
              <p:sp>
                <p:nvSpPr>
                  <p:cNvPr id="127" name="Freeform 14"/>
                  <p:cNvSpPr>
                    <a:spLocks/>
                  </p:cNvSpPr>
                  <p:nvPr/>
                </p:nvSpPr>
                <p:spPr bwMode="auto">
                  <a:xfrm>
                    <a:off x="2698" y="3109"/>
                    <a:ext cx="40" cy="10"/>
                  </a:xfrm>
                  <a:custGeom>
                    <a:avLst/>
                    <a:gdLst>
                      <a:gd name="T0" fmla="*/ 0 w 40"/>
                      <a:gd name="T1" fmla="*/ 0 h 10"/>
                      <a:gd name="T2" fmla="*/ 10 w 40"/>
                      <a:gd name="T3" fmla="*/ 10 h 10"/>
                      <a:gd name="T4" fmla="*/ 40 w 40"/>
                      <a:gd name="T5" fmla="*/ 10 h 10"/>
                      <a:gd name="T6" fmla="*/ 30 w 40"/>
                      <a:gd name="T7" fmla="*/ 0 h 10"/>
                      <a:gd name="T8" fmla="*/ 0 w 40"/>
                      <a:gd name="T9" fmla="*/ 0 h 10"/>
                      <a:gd name="T10" fmla="*/ 0 60000 65536"/>
                      <a:gd name="T11" fmla="*/ 0 60000 65536"/>
                      <a:gd name="T12" fmla="*/ 0 60000 65536"/>
                      <a:gd name="T13" fmla="*/ 0 60000 65536"/>
                      <a:gd name="T14" fmla="*/ 0 60000 65536"/>
                      <a:gd name="T15" fmla="*/ 0 w 40"/>
                      <a:gd name="T16" fmla="*/ 0 h 10"/>
                      <a:gd name="T17" fmla="*/ 40 w 40"/>
                      <a:gd name="T18" fmla="*/ 10 h 10"/>
                    </a:gdLst>
                    <a:ahLst/>
                    <a:cxnLst>
                      <a:cxn ang="T10">
                        <a:pos x="T0" y="T1"/>
                      </a:cxn>
                      <a:cxn ang="T11">
                        <a:pos x="T2" y="T3"/>
                      </a:cxn>
                      <a:cxn ang="T12">
                        <a:pos x="T4" y="T5"/>
                      </a:cxn>
                      <a:cxn ang="T13">
                        <a:pos x="T6" y="T7"/>
                      </a:cxn>
                      <a:cxn ang="T14">
                        <a:pos x="T8" y="T9"/>
                      </a:cxn>
                    </a:cxnLst>
                    <a:rect l="T15" t="T16" r="T17" b="T18"/>
                    <a:pathLst>
                      <a:path w="40" h="10">
                        <a:moveTo>
                          <a:pt x="0" y="0"/>
                        </a:moveTo>
                        <a:lnTo>
                          <a:pt x="10" y="10"/>
                        </a:lnTo>
                        <a:lnTo>
                          <a:pt x="40" y="10"/>
                        </a:lnTo>
                        <a:lnTo>
                          <a:pt x="30" y="0"/>
                        </a:lnTo>
                        <a:lnTo>
                          <a:pt x="0" y="0"/>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28" name="Line 15"/>
                  <p:cNvSpPr>
                    <a:spLocks noChangeShapeType="1"/>
                  </p:cNvSpPr>
                  <p:nvPr/>
                </p:nvSpPr>
                <p:spPr bwMode="auto">
                  <a:xfrm flipV="1">
                    <a:off x="2718" y="3149"/>
                    <a:ext cx="1" cy="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grpSp>
          <p:grpSp>
            <p:nvGrpSpPr>
              <p:cNvPr id="99" name="Group 22"/>
              <p:cNvGrpSpPr>
                <a:grpSpLocks/>
              </p:cNvGrpSpPr>
              <p:nvPr/>
            </p:nvGrpSpPr>
            <p:grpSpPr bwMode="auto">
              <a:xfrm>
                <a:off x="2168" y="2629"/>
                <a:ext cx="366" cy="297"/>
                <a:chOff x="2168" y="2629"/>
                <a:chExt cx="366" cy="297"/>
              </a:xfrm>
            </p:grpSpPr>
            <p:sp>
              <p:nvSpPr>
                <p:cNvPr id="115" name="Rectangle 18"/>
                <p:cNvSpPr>
                  <a:spLocks noChangeArrowheads="1"/>
                </p:cNvSpPr>
                <p:nvPr/>
              </p:nvSpPr>
              <p:spPr bwMode="auto">
                <a:xfrm>
                  <a:off x="2168" y="2629"/>
                  <a:ext cx="366" cy="297"/>
                </a:xfrm>
                <a:prstGeom prst="rect">
                  <a:avLst/>
                </a:prstGeom>
                <a:solidFill>
                  <a:srgbClr val="FFFFFF"/>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sp>
              <p:nvSpPr>
                <p:cNvPr id="116" name="Rectangle 19"/>
                <p:cNvSpPr>
                  <a:spLocks noChangeArrowheads="1"/>
                </p:cNvSpPr>
                <p:nvPr/>
              </p:nvSpPr>
              <p:spPr bwMode="auto">
                <a:xfrm>
                  <a:off x="2208" y="2668"/>
                  <a:ext cx="297" cy="218"/>
                </a:xfrm>
                <a:prstGeom prst="rect">
                  <a:avLst/>
                </a:prstGeom>
                <a:solidFill>
                  <a:srgbClr val="777777"/>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sp>
              <p:nvSpPr>
                <p:cNvPr id="117" name="Freeform 20"/>
                <p:cNvSpPr>
                  <a:spLocks/>
                </p:cNvSpPr>
                <p:nvPr/>
              </p:nvSpPr>
              <p:spPr bwMode="auto">
                <a:xfrm>
                  <a:off x="2203" y="2663"/>
                  <a:ext cx="297" cy="228"/>
                </a:xfrm>
                <a:custGeom>
                  <a:avLst/>
                  <a:gdLst>
                    <a:gd name="T0" fmla="*/ 0 w 297"/>
                    <a:gd name="T1" fmla="*/ 228 h 228"/>
                    <a:gd name="T2" fmla="*/ 297 w 297"/>
                    <a:gd name="T3" fmla="*/ 228 h 228"/>
                    <a:gd name="T4" fmla="*/ 297 w 297"/>
                    <a:gd name="T5" fmla="*/ 0 h 228"/>
                    <a:gd name="T6" fmla="*/ 0 60000 65536"/>
                    <a:gd name="T7" fmla="*/ 0 60000 65536"/>
                    <a:gd name="T8" fmla="*/ 0 60000 65536"/>
                    <a:gd name="T9" fmla="*/ 0 w 297"/>
                    <a:gd name="T10" fmla="*/ 0 h 228"/>
                    <a:gd name="T11" fmla="*/ 297 w 297"/>
                    <a:gd name="T12" fmla="*/ 228 h 228"/>
                  </a:gdLst>
                  <a:ahLst/>
                  <a:cxnLst>
                    <a:cxn ang="T6">
                      <a:pos x="T0" y="T1"/>
                    </a:cxn>
                    <a:cxn ang="T7">
                      <a:pos x="T2" y="T3"/>
                    </a:cxn>
                    <a:cxn ang="T8">
                      <a:pos x="T4" y="T5"/>
                    </a:cxn>
                  </a:cxnLst>
                  <a:rect l="T9" t="T10" r="T11" b="T12"/>
                  <a:pathLst>
                    <a:path w="297" h="228">
                      <a:moveTo>
                        <a:pt x="0" y="228"/>
                      </a:moveTo>
                      <a:lnTo>
                        <a:pt x="297" y="228"/>
                      </a:lnTo>
                      <a:lnTo>
                        <a:pt x="297" y="0"/>
                      </a:lnTo>
                    </a:path>
                  </a:pathLst>
                </a:custGeom>
                <a:noFill/>
                <a:ln w="15875">
                  <a:solidFill>
                    <a:srgbClr val="BBBBBB"/>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18" name="Freeform 21"/>
                <p:cNvSpPr>
                  <a:spLocks/>
                </p:cNvSpPr>
                <p:nvPr/>
              </p:nvSpPr>
              <p:spPr bwMode="auto">
                <a:xfrm>
                  <a:off x="2203" y="2663"/>
                  <a:ext cx="297" cy="228"/>
                </a:xfrm>
                <a:custGeom>
                  <a:avLst/>
                  <a:gdLst>
                    <a:gd name="T0" fmla="*/ 0 w 297"/>
                    <a:gd name="T1" fmla="*/ 228 h 228"/>
                    <a:gd name="T2" fmla="*/ 297 w 297"/>
                    <a:gd name="T3" fmla="*/ 228 h 228"/>
                    <a:gd name="T4" fmla="*/ 297 w 297"/>
                    <a:gd name="T5" fmla="*/ 0 h 228"/>
                    <a:gd name="T6" fmla="*/ 0 60000 65536"/>
                    <a:gd name="T7" fmla="*/ 0 60000 65536"/>
                    <a:gd name="T8" fmla="*/ 0 60000 65536"/>
                    <a:gd name="T9" fmla="*/ 0 w 297"/>
                    <a:gd name="T10" fmla="*/ 0 h 228"/>
                    <a:gd name="T11" fmla="*/ 297 w 297"/>
                    <a:gd name="T12" fmla="*/ 228 h 228"/>
                  </a:gdLst>
                  <a:ahLst/>
                  <a:cxnLst>
                    <a:cxn ang="T6">
                      <a:pos x="T0" y="T1"/>
                    </a:cxn>
                    <a:cxn ang="T7">
                      <a:pos x="T2" y="T3"/>
                    </a:cxn>
                    <a:cxn ang="T8">
                      <a:pos x="T4" y="T5"/>
                    </a:cxn>
                  </a:cxnLst>
                  <a:rect l="T9" t="T10" r="T11" b="T12"/>
                  <a:pathLst>
                    <a:path w="297" h="228">
                      <a:moveTo>
                        <a:pt x="0" y="228"/>
                      </a:moveTo>
                      <a:lnTo>
                        <a:pt x="297" y="228"/>
                      </a:lnTo>
                      <a:lnTo>
                        <a:pt x="297" y="0"/>
                      </a:lnTo>
                    </a:path>
                  </a:pathLst>
                </a:custGeom>
                <a:noFill/>
                <a:ln w="15875">
                  <a:solidFill>
                    <a:srgbClr val="BBBBBB"/>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grpSp>
            <p:nvGrpSpPr>
              <p:cNvPr id="100" name="Group 29"/>
              <p:cNvGrpSpPr>
                <a:grpSpLocks/>
              </p:cNvGrpSpPr>
              <p:nvPr/>
            </p:nvGrpSpPr>
            <p:grpSpPr bwMode="auto">
              <a:xfrm>
                <a:off x="2163" y="2936"/>
                <a:ext cx="371" cy="138"/>
                <a:chOff x="2163" y="2936"/>
                <a:chExt cx="371" cy="138"/>
              </a:xfrm>
            </p:grpSpPr>
            <p:sp>
              <p:nvSpPr>
                <p:cNvPr id="109" name="Rectangle 23"/>
                <p:cNvSpPr>
                  <a:spLocks noChangeArrowheads="1"/>
                </p:cNvSpPr>
                <p:nvPr/>
              </p:nvSpPr>
              <p:spPr bwMode="auto">
                <a:xfrm>
                  <a:off x="2168" y="2936"/>
                  <a:ext cx="366" cy="138"/>
                </a:xfrm>
                <a:prstGeom prst="rect">
                  <a:avLst/>
                </a:prstGeom>
                <a:solidFill>
                  <a:srgbClr val="FFFFFF"/>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sp>
              <p:nvSpPr>
                <p:cNvPr id="110" name="Line 24"/>
                <p:cNvSpPr>
                  <a:spLocks noChangeShapeType="1"/>
                </p:cNvSpPr>
                <p:nvPr/>
              </p:nvSpPr>
              <p:spPr bwMode="auto">
                <a:xfrm>
                  <a:off x="2163" y="2970"/>
                  <a:ext cx="36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11" name="Line 25"/>
                <p:cNvSpPr>
                  <a:spLocks noChangeShapeType="1"/>
                </p:cNvSpPr>
                <p:nvPr/>
              </p:nvSpPr>
              <p:spPr bwMode="auto">
                <a:xfrm>
                  <a:off x="2163" y="2980"/>
                  <a:ext cx="36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12" name="Line 26"/>
                <p:cNvSpPr>
                  <a:spLocks noChangeShapeType="1"/>
                </p:cNvSpPr>
                <p:nvPr/>
              </p:nvSpPr>
              <p:spPr bwMode="auto">
                <a:xfrm flipV="1">
                  <a:off x="2203" y="2970"/>
                  <a:ext cx="1"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13" name="Line 27"/>
                <p:cNvSpPr>
                  <a:spLocks noChangeShapeType="1"/>
                </p:cNvSpPr>
                <p:nvPr/>
              </p:nvSpPr>
              <p:spPr bwMode="auto">
                <a:xfrm flipV="1">
                  <a:off x="2312" y="2970"/>
                  <a:ext cx="1"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14" name="Line 28"/>
                <p:cNvSpPr>
                  <a:spLocks noChangeShapeType="1"/>
                </p:cNvSpPr>
                <p:nvPr/>
              </p:nvSpPr>
              <p:spPr bwMode="auto">
                <a:xfrm>
                  <a:off x="2401" y="2980"/>
                  <a:ext cx="9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101" name="Group 37"/>
              <p:cNvGrpSpPr>
                <a:grpSpLocks/>
              </p:cNvGrpSpPr>
              <p:nvPr/>
            </p:nvGrpSpPr>
            <p:grpSpPr bwMode="auto">
              <a:xfrm>
                <a:off x="2074" y="3030"/>
                <a:ext cx="540" cy="94"/>
                <a:chOff x="2074" y="3030"/>
                <a:chExt cx="540" cy="94"/>
              </a:xfrm>
            </p:grpSpPr>
            <p:sp>
              <p:nvSpPr>
                <p:cNvPr id="102" name="Rectangle 30"/>
                <p:cNvSpPr>
                  <a:spLocks noChangeArrowheads="1"/>
                </p:cNvSpPr>
                <p:nvPr/>
              </p:nvSpPr>
              <p:spPr bwMode="auto">
                <a:xfrm>
                  <a:off x="2079" y="3104"/>
                  <a:ext cx="535" cy="20"/>
                </a:xfrm>
                <a:prstGeom prst="rect">
                  <a:avLst/>
                </a:prstGeom>
                <a:solidFill>
                  <a:srgbClr val="FFFFFF"/>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sp>
              <p:nvSpPr>
                <p:cNvPr id="103" name="Freeform 31"/>
                <p:cNvSpPr>
                  <a:spLocks/>
                </p:cNvSpPr>
                <p:nvPr/>
              </p:nvSpPr>
              <p:spPr bwMode="auto">
                <a:xfrm>
                  <a:off x="2074" y="3030"/>
                  <a:ext cx="535" cy="69"/>
                </a:xfrm>
                <a:custGeom>
                  <a:avLst/>
                  <a:gdLst>
                    <a:gd name="T0" fmla="*/ 0 w 535"/>
                    <a:gd name="T1" fmla="*/ 69 h 69"/>
                    <a:gd name="T2" fmla="*/ 20 w 535"/>
                    <a:gd name="T3" fmla="*/ 0 h 69"/>
                    <a:gd name="T4" fmla="*/ 505 w 535"/>
                    <a:gd name="T5" fmla="*/ 0 h 69"/>
                    <a:gd name="T6" fmla="*/ 535 w 535"/>
                    <a:gd name="T7" fmla="*/ 69 h 69"/>
                    <a:gd name="T8" fmla="*/ 0 w 535"/>
                    <a:gd name="T9" fmla="*/ 69 h 69"/>
                    <a:gd name="T10" fmla="*/ 0 60000 65536"/>
                    <a:gd name="T11" fmla="*/ 0 60000 65536"/>
                    <a:gd name="T12" fmla="*/ 0 60000 65536"/>
                    <a:gd name="T13" fmla="*/ 0 60000 65536"/>
                    <a:gd name="T14" fmla="*/ 0 60000 65536"/>
                    <a:gd name="T15" fmla="*/ 0 w 535"/>
                    <a:gd name="T16" fmla="*/ 0 h 69"/>
                    <a:gd name="T17" fmla="*/ 535 w 535"/>
                    <a:gd name="T18" fmla="*/ 69 h 69"/>
                  </a:gdLst>
                  <a:ahLst/>
                  <a:cxnLst>
                    <a:cxn ang="T10">
                      <a:pos x="T0" y="T1"/>
                    </a:cxn>
                    <a:cxn ang="T11">
                      <a:pos x="T2" y="T3"/>
                    </a:cxn>
                    <a:cxn ang="T12">
                      <a:pos x="T4" y="T5"/>
                    </a:cxn>
                    <a:cxn ang="T13">
                      <a:pos x="T6" y="T7"/>
                    </a:cxn>
                    <a:cxn ang="T14">
                      <a:pos x="T8" y="T9"/>
                    </a:cxn>
                  </a:cxnLst>
                  <a:rect l="T15" t="T16" r="T17" b="T18"/>
                  <a:pathLst>
                    <a:path w="535" h="69">
                      <a:moveTo>
                        <a:pt x="0" y="69"/>
                      </a:moveTo>
                      <a:lnTo>
                        <a:pt x="20" y="0"/>
                      </a:lnTo>
                      <a:lnTo>
                        <a:pt x="505" y="0"/>
                      </a:lnTo>
                      <a:lnTo>
                        <a:pt x="535" y="69"/>
                      </a:lnTo>
                      <a:lnTo>
                        <a:pt x="0" y="69"/>
                      </a:lnTo>
                      <a:close/>
                    </a:path>
                  </a:pathLst>
                </a:custGeom>
                <a:solidFill>
                  <a:srgbClr val="FFFFFF"/>
                </a:solidFill>
                <a:ln w="15875">
                  <a:solidFill>
                    <a:srgbClr val="000000"/>
                  </a:solidFill>
                  <a:prstDash val="solid"/>
                  <a:round/>
                  <a:headEnd/>
                  <a:tailEnd/>
                </a:ln>
              </p:spPr>
              <p:txBody>
                <a:bodyPr/>
                <a:lstStyle/>
                <a:p>
                  <a:endParaRPr lang="en-IE"/>
                </a:p>
              </p:txBody>
            </p:sp>
            <p:sp>
              <p:nvSpPr>
                <p:cNvPr id="104" name="Freeform 32"/>
                <p:cNvSpPr>
                  <a:spLocks/>
                </p:cNvSpPr>
                <p:nvPr/>
              </p:nvSpPr>
              <p:spPr bwMode="auto">
                <a:xfrm>
                  <a:off x="2074" y="3030"/>
                  <a:ext cx="535" cy="69"/>
                </a:xfrm>
                <a:custGeom>
                  <a:avLst/>
                  <a:gdLst>
                    <a:gd name="T0" fmla="*/ 0 w 535"/>
                    <a:gd name="T1" fmla="*/ 69 h 69"/>
                    <a:gd name="T2" fmla="*/ 20 w 535"/>
                    <a:gd name="T3" fmla="*/ 0 h 69"/>
                    <a:gd name="T4" fmla="*/ 505 w 535"/>
                    <a:gd name="T5" fmla="*/ 0 h 69"/>
                    <a:gd name="T6" fmla="*/ 535 w 535"/>
                    <a:gd name="T7" fmla="*/ 69 h 69"/>
                    <a:gd name="T8" fmla="*/ 0 w 535"/>
                    <a:gd name="T9" fmla="*/ 69 h 69"/>
                    <a:gd name="T10" fmla="*/ 0 60000 65536"/>
                    <a:gd name="T11" fmla="*/ 0 60000 65536"/>
                    <a:gd name="T12" fmla="*/ 0 60000 65536"/>
                    <a:gd name="T13" fmla="*/ 0 60000 65536"/>
                    <a:gd name="T14" fmla="*/ 0 60000 65536"/>
                    <a:gd name="T15" fmla="*/ 0 w 535"/>
                    <a:gd name="T16" fmla="*/ 0 h 69"/>
                    <a:gd name="T17" fmla="*/ 535 w 535"/>
                    <a:gd name="T18" fmla="*/ 69 h 69"/>
                  </a:gdLst>
                  <a:ahLst/>
                  <a:cxnLst>
                    <a:cxn ang="T10">
                      <a:pos x="T0" y="T1"/>
                    </a:cxn>
                    <a:cxn ang="T11">
                      <a:pos x="T2" y="T3"/>
                    </a:cxn>
                    <a:cxn ang="T12">
                      <a:pos x="T4" y="T5"/>
                    </a:cxn>
                    <a:cxn ang="T13">
                      <a:pos x="T6" y="T7"/>
                    </a:cxn>
                    <a:cxn ang="T14">
                      <a:pos x="T8" y="T9"/>
                    </a:cxn>
                  </a:cxnLst>
                  <a:rect l="T15" t="T16" r="T17" b="T18"/>
                  <a:pathLst>
                    <a:path w="535" h="69">
                      <a:moveTo>
                        <a:pt x="0" y="69"/>
                      </a:moveTo>
                      <a:lnTo>
                        <a:pt x="20" y="0"/>
                      </a:lnTo>
                      <a:lnTo>
                        <a:pt x="505" y="0"/>
                      </a:lnTo>
                      <a:lnTo>
                        <a:pt x="535" y="69"/>
                      </a:lnTo>
                      <a:lnTo>
                        <a:pt x="0" y="69"/>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05" name="Freeform 33"/>
                <p:cNvSpPr>
                  <a:spLocks/>
                </p:cNvSpPr>
                <p:nvPr/>
              </p:nvSpPr>
              <p:spPr bwMode="auto">
                <a:xfrm>
                  <a:off x="2500" y="3040"/>
                  <a:ext cx="89" cy="49"/>
                </a:xfrm>
                <a:custGeom>
                  <a:avLst/>
                  <a:gdLst>
                    <a:gd name="T0" fmla="*/ 10 w 89"/>
                    <a:gd name="T1" fmla="*/ 49 h 49"/>
                    <a:gd name="T2" fmla="*/ 0 w 89"/>
                    <a:gd name="T3" fmla="*/ 0 h 49"/>
                    <a:gd name="T4" fmla="*/ 69 w 89"/>
                    <a:gd name="T5" fmla="*/ 0 h 49"/>
                    <a:gd name="T6" fmla="*/ 89 w 89"/>
                    <a:gd name="T7" fmla="*/ 49 h 49"/>
                    <a:gd name="T8" fmla="*/ 10 w 89"/>
                    <a:gd name="T9" fmla="*/ 49 h 49"/>
                    <a:gd name="T10" fmla="*/ 0 60000 65536"/>
                    <a:gd name="T11" fmla="*/ 0 60000 65536"/>
                    <a:gd name="T12" fmla="*/ 0 60000 65536"/>
                    <a:gd name="T13" fmla="*/ 0 60000 65536"/>
                    <a:gd name="T14" fmla="*/ 0 60000 65536"/>
                    <a:gd name="T15" fmla="*/ 0 w 89"/>
                    <a:gd name="T16" fmla="*/ 0 h 49"/>
                    <a:gd name="T17" fmla="*/ 89 w 89"/>
                    <a:gd name="T18" fmla="*/ 49 h 49"/>
                  </a:gdLst>
                  <a:ahLst/>
                  <a:cxnLst>
                    <a:cxn ang="T10">
                      <a:pos x="T0" y="T1"/>
                    </a:cxn>
                    <a:cxn ang="T11">
                      <a:pos x="T2" y="T3"/>
                    </a:cxn>
                    <a:cxn ang="T12">
                      <a:pos x="T4" y="T5"/>
                    </a:cxn>
                    <a:cxn ang="T13">
                      <a:pos x="T6" y="T7"/>
                    </a:cxn>
                    <a:cxn ang="T14">
                      <a:pos x="T8" y="T9"/>
                    </a:cxn>
                  </a:cxnLst>
                  <a:rect l="T15" t="T16" r="T17" b="T18"/>
                  <a:pathLst>
                    <a:path w="89" h="49">
                      <a:moveTo>
                        <a:pt x="10" y="49"/>
                      </a:moveTo>
                      <a:lnTo>
                        <a:pt x="0" y="0"/>
                      </a:lnTo>
                      <a:lnTo>
                        <a:pt x="69" y="0"/>
                      </a:lnTo>
                      <a:lnTo>
                        <a:pt x="89" y="49"/>
                      </a:lnTo>
                      <a:lnTo>
                        <a:pt x="10" y="49"/>
                      </a:lnTo>
                      <a:close/>
                    </a:path>
                  </a:pathLst>
                </a:custGeom>
                <a:solidFill>
                  <a:srgbClr val="FFFFFF"/>
                </a:solidFill>
                <a:ln w="15875">
                  <a:solidFill>
                    <a:srgbClr val="000000"/>
                  </a:solidFill>
                  <a:prstDash val="solid"/>
                  <a:round/>
                  <a:headEnd/>
                  <a:tailEnd/>
                </a:ln>
              </p:spPr>
              <p:txBody>
                <a:bodyPr/>
                <a:lstStyle/>
                <a:p>
                  <a:endParaRPr lang="en-IE"/>
                </a:p>
              </p:txBody>
            </p:sp>
            <p:sp>
              <p:nvSpPr>
                <p:cNvPr id="106" name="Freeform 34"/>
                <p:cNvSpPr>
                  <a:spLocks/>
                </p:cNvSpPr>
                <p:nvPr/>
              </p:nvSpPr>
              <p:spPr bwMode="auto">
                <a:xfrm>
                  <a:off x="2500" y="3040"/>
                  <a:ext cx="89" cy="49"/>
                </a:xfrm>
                <a:custGeom>
                  <a:avLst/>
                  <a:gdLst>
                    <a:gd name="T0" fmla="*/ 10 w 89"/>
                    <a:gd name="T1" fmla="*/ 49 h 49"/>
                    <a:gd name="T2" fmla="*/ 0 w 89"/>
                    <a:gd name="T3" fmla="*/ 0 h 49"/>
                    <a:gd name="T4" fmla="*/ 69 w 89"/>
                    <a:gd name="T5" fmla="*/ 0 h 49"/>
                    <a:gd name="T6" fmla="*/ 89 w 89"/>
                    <a:gd name="T7" fmla="*/ 49 h 49"/>
                    <a:gd name="T8" fmla="*/ 10 w 89"/>
                    <a:gd name="T9" fmla="*/ 49 h 49"/>
                    <a:gd name="T10" fmla="*/ 0 60000 65536"/>
                    <a:gd name="T11" fmla="*/ 0 60000 65536"/>
                    <a:gd name="T12" fmla="*/ 0 60000 65536"/>
                    <a:gd name="T13" fmla="*/ 0 60000 65536"/>
                    <a:gd name="T14" fmla="*/ 0 60000 65536"/>
                    <a:gd name="T15" fmla="*/ 0 w 89"/>
                    <a:gd name="T16" fmla="*/ 0 h 49"/>
                    <a:gd name="T17" fmla="*/ 89 w 89"/>
                    <a:gd name="T18" fmla="*/ 49 h 49"/>
                  </a:gdLst>
                  <a:ahLst/>
                  <a:cxnLst>
                    <a:cxn ang="T10">
                      <a:pos x="T0" y="T1"/>
                    </a:cxn>
                    <a:cxn ang="T11">
                      <a:pos x="T2" y="T3"/>
                    </a:cxn>
                    <a:cxn ang="T12">
                      <a:pos x="T4" y="T5"/>
                    </a:cxn>
                    <a:cxn ang="T13">
                      <a:pos x="T6" y="T7"/>
                    </a:cxn>
                    <a:cxn ang="T14">
                      <a:pos x="T8" y="T9"/>
                    </a:cxn>
                  </a:cxnLst>
                  <a:rect l="T15" t="T16" r="T17" b="T18"/>
                  <a:pathLst>
                    <a:path w="89" h="49">
                      <a:moveTo>
                        <a:pt x="10" y="49"/>
                      </a:moveTo>
                      <a:lnTo>
                        <a:pt x="0" y="0"/>
                      </a:lnTo>
                      <a:lnTo>
                        <a:pt x="69" y="0"/>
                      </a:lnTo>
                      <a:lnTo>
                        <a:pt x="89" y="49"/>
                      </a:lnTo>
                      <a:lnTo>
                        <a:pt x="10" y="49"/>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107" name="Freeform 35"/>
                <p:cNvSpPr>
                  <a:spLocks/>
                </p:cNvSpPr>
                <p:nvPr/>
              </p:nvSpPr>
              <p:spPr bwMode="auto">
                <a:xfrm>
                  <a:off x="2104" y="3040"/>
                  <a:ext cx="386" cy="49"/>
                </a:xfrm>
                <a:custGeom>
                  <a:avLst/>
                  <a:gdLst>
                    <a:gd name="T0" fmla="*/ 386 w 386"/>
                    <a:gd name="T1" fmla="*/ 49 h 49"/>
                    <a:gd name="T2" fmla="*/ 376 w 386"/>
                    <a:gd name="T3" fmla="*/ 0 h 49"/>
                    <a:gd name="T4" fmla="*/ 10 w 386"/>
                    <a:gd name="T5" fmla="*/ 0 h 49"/>
                    <a:gd name="T6" fmla="*/ 0 w 386"/>
                    <a:gd name="T7" fmla="*/ 49 h 49"/>
                    <a:gd name="T8" fmla="*/ 386 w 386"/>
                    <a:gd name="T9" fmla="*/ 49 h 49"/>
                    <a:gd name="T10" fmla="*/ 0 60000 65536"/>
                    <a:gd name="T11" fmla="*/ 0 60000 65536"/>
                    <a:gd name="T12" fmla="*/ 0 60000 65536"/>
                    <a:gd name="T13" fmla="*/ 0 60000 65536"/>
                    <a:gd name="T14" fmla="*/ 0 60000 65536"/>
                    <a:gd name="T15" fmla="*/ 0 w 386"/>
                    <a:gd name="T16" fmla="*/ 0 h 49"/>
                    <a:gd name="T17" fmla="*/ 386 w 386"/>
                    <a:gd name="T18" fmla="*/ 49 h 49"/>
                  </a:gdLst>
                  <a:ahLst/>
                  <a:cxnLst>
                    <a:cxn ang="T10">
                      <a:pos x="T0" y="T1"/>
                    </a:cxn>
                    <a:cxn ang="T11">
                      <a:pos x="T2" y="T3"/>
                    </a:cxn>
                    <a:cxn ang="T12">
                      <a:pos x="T4" y="T5"/>
                    </a:cxn>
                    <a:cxn ang="T13">
                      <a:pos x="T6" y="T7"/>
                    </a:cxn>
                    <a:cxn ang="T14">
                      <a:pos x="T8" y="T9"/>
                    </a:cxn>
                  </a:cxnLst>
                  <a:rect l="T15" t="T16" r="T17" b="T18"/>
                  <a:pathLst>
                    <a:path w="386" h="49">
                      <a:moveTo>
                        <a:pt x="386" y="49"/>
                      </a:moveTo>
                      <a:lnTo>
                        <a:pt x="376" y="0"/>
                      </a:lnTo>
                      <a:lnTo>
                        <a:pt x="10" y="0"/>
                      </a:lnTo>
                      <a:lnTo>
                        <a:pt x="0" y="49"/>
                      </a:lnTo>
                      <a:lnTo>
                        <a:pt x="386" y="49"/>
                      </a:lnTo>
                      <a:close/>
                    </a:path>
                  </a:pathLst>
                </a:custGeom>
                <a:solidFill>
                  <a:srgbClr val="FFFFFF"/>
                </a:solidFill>
                <a:ln w="15875">
                  <a:solidFill>
                    <a:srgbClr val="000000"/>
                  </a:solidFill>
                  <a:prstDash val="solid"/>
                  <a:round/>
                  <a:headEnd/>
                  <a:tailEnd/>
                </a:ln>
              </p:spPr>
              <p:txBody>
                <a:bodyPr/>
                <a:lstStyle/>
                <a:p>
                  <a:endParaRPr lang="en-IE"/>
                </a:p>
              </p:txBody>
            </p:sp>
            <p:sp>
              <p:nvSpPr>
                <p:cNvPr id="108" name="Freeform 36"/>
                <p:cNvSpPr>
                  <a:spLocks/>
                </p:cNvSpPr>
                <p:nvPr/>
              </p:nvSpPr>
              <p:spPr bwMode="auto">
                <a:xfrm>
                  <a:off x="2104" y="3040"/>
                  <a:ext cx="386" cy="49"/>
                </a:xfrm>
                <a:custGeom>
                  <a:avLst/>
                  <a:gdLst>
                    <a:gd name="T0" fmla="*/ 386 w 386"/>
                    <a:gd name="T1" fmla="*/ 49 h 49"/>
                    <a:gd name="T2" fmla="*/ 376 w 386"/>
                    <a:gd name="T3" fmla="*/ 0 h 49"/>
                    <a:gd name="T4" fmla="*/ 10 w 386"/>
                    <a:gd name="T5" fmla="*/ 0 h 49"/>
                    <a:gd name="T6" fmla="*/ 0 w 386"/>
                    <a:gd name="T7" fmla="*/ 49 h 49"/>
                    <a:gd name="T8" fmla="*/ 386 w 386"/>
                    <a:gd name="T9" fmla="*/ 49 h 49"/>
                    <a:gd name="T10" fmla="*/ 0 60000 65536"/>
                    <a:gd name="T11" fmla="*/ 0 60000 65536"/>
                    <a:gd name="T12" fmla="*/ 0 60000 65536"/>
                    <a:gd name="T13" fmla="*/ 0 60000 65536"/>
                    <a:gd name="T14" fmla="*/ 0 60000 65536"/>
                    <a:gd name="T15" fmla="*/ 0 w 386"/>
                    <a:gd name="T16" fmla="*/ 0 h 49"/>
                    <a:gd name="T17" fmla="*/ 386 w 386"/>
                    <a:gd name="T18" fmla="*/ 49 h 49"/>
                  </a:gdLst>
                  <a:ahLst/>
                  <a:cxnLst>
                    <a:cxn ang="T10">
                      <a:pos x="T0" y="T1"/>
                    </a:cxn>
                    <a:cxn ang="T11">
                      <a:pos x="T2" y="T3"/>
                    </a:cxn>
                    <a:cxn ang="T12">
                      <a:pos x="T4" y="T5"/>
                    </a:cxn>
                    <a:cxn ang="T13">
                      <a:pos x="T6" y="T7"/>
                    </a:cxn>
                    <a:cxn ang="T14">
                      <a:pos x="T8" y="T9"/>
                    </a:cxn>
                  </a:cxnLst>
                  <a:rect l="T15" t="T16" r="T17" b="T18"/>
                  <a:pathLst>
                    <a:path w="386" h="49">
                      <a:moveTo>
                        <a:pt x="386" y="49"/>
                      </a:moveTo>
                      <a:lnTo>
                        <a:pt x="376" y="0"/>
                      </a:lnTo>
                      <a:lnTo>
                        <a:pt x="10" y="0"/>
                      </a:lnTo>
                      <a:lnTo>
                        <a:pt x="0" y="49"/>
                      </a:lnTo>
                      <a:lnTo>
                        <a:pt x="386" y="49"/>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grpSp>
        <p:grpSp>
          <p:nvGrpSpPr>
            <p:cNvPr id="10" name="Group 70"/>
            <p:cNvGrpSpPr>
              <a:grpSpLocks/>
            </p:cNvGrpSpPr>
            <p:nvPr/>
          </p:nvGrpSpPr>
          <p:grpSpPr bwMode="auto">
            <a:xfrm>
              <a:off x="4431" y="1519"/>
              <a:ext cx="704" cy="540"/>
              <a:chOff x="4431" y="1519"/>
              <a:chExt cx="704" cy="540"/>
            </a:xfrm>
          </p:grpSpPr>
          <p:grpSp>
            <p:nvGrpSpPr>
              <p:cNvPr id="67" name="Group 49"/>
              <p:cNvGrpSpPr>
                <a:grpSpLocks/>
              </p:cNvGrpSpPr>
              <p:nvPr/>
            </p:nvGrpSpPr>
            <p:grpSpPr bwMode="auto">
              <a:xfrm>
                <a:off x="4936" y="1920"/>
                <a:ext cx="199" cy="139"/>
                <a:chOff x="4936" y="1920"/>
                <a:chExt cx="199" cy="139"/>
              </a:xfrm>
            </p:grpSpPr>
            <p:sp>
              <p:nvSpPr>
                <p:cNvPr id="88" name="Freeform 39"/>
                <p:cNvSpPr>
                  <a:spLocks/>
                </p:cNvSpPr>
                <p:nvPr/>
              </p:nvSpPr>
              <p:spPr bwMode="auto">
                <a:xfrm>
                  <a:off x="4936" y="1920"/>
                  <a:ext cx="139" cy="70"/>
                </a:xfrm>
                <a:custGeom>
                  <a:avLst/>
                  <a:gdLst>
                    <a:gd name="T0" fmla="*/ 0 w 139"/>
                    <a:gd name="T1" fmla="*/ 0 h 70"/>
                    <a:gd name="T2" fmla="*/ 10 w 139"/>
                    <a:gd name="T3" fmla="*/ 0 h 70"/>
                    <a:gd name="T4" fmla="*/ 40 w 139"/>
                    <a:gd name="T5" fmla="*/ 0 h 70"/>
                    <a:gd name="T6" fmla="*/ 70 w 139"/>
                    <a:gd name="T7" fmla="*/ 10 h 70"/>
                    <a:gd name="T8" fmla="*/ 109 w 139"/>
                    <a:gd name="T9" fmla="*/ 30 h 70"/>
                    <a:gd name="T10" fmla="*/ 129 w 139"/>
                    <a:gd name="T11" fmla="*/ 50 h 70"/>
                    <a:gd name="T12" fmla="*/ 139 w 139"/>
                    <a:gd name="T13" fmla="*/ 70 h 70"/>
                    <a:gd name="T14" fmla="*/ 0 60000 65536"/>
                    <a:gd name="T15" fmla="*/ 0 60000 65536"/>
                    <a:gd name="T16" fmla="*/ 0 60000 65536"/>
                    <a:gd name="T17" fmla="*/ 0 60000 65536"/>
                    <a:gd name="T18" fmla="*/ 0 60000 65536"/>
                    <a:gd name="T19" fmla="*/ 0 60000 65536"/>
                    <a:gd name="T20" fmla="*/ 0 60000 65536"/>
                    <a:gd name="T21" fmla="*/ 0 w 139"/>
                    <a:gd name="T22" fmla="*/ 0 h 70"/>
                    <a:gd name="T23" fmla="*/ 139 w 139"/>
                    <a:gd name="T24" fmla="*/ 70 h 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 h="70">
                      <a:moveTo>
                        <a:pt x="0" y="0"/>
                      </a:moveTo>
                      <a:lnTo>
                        <a:pt x="10" y="0"/>
                      </a:lnTo>
                      <a:lnTo>
                        <a:pt x="40" y="0"/>
                      </a:lnTo>
                      <a:lnTo>
                        <a:pt x="70" y="10"/>
                      </a:lnTo>
                      <a:lnTo>
                        <a:pt x="109" y="30"/>
                      </a:lnTo>
                      <a:lnTo>
                        <a:pt x="129" y="50"/>
                      </a:lnTo>
                      <a:lnTo>
                        <a:pt x="139" y="7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nvGrpSpPr>
                <p:cNvPr id="89" name="Group 48"/>
                <p:cNvGrpSpPr>
                  <a:grpSpLocks/>
                </p:cNvGrpSpPr>
                <p:nvPr/>
              </p:nvGrpSpPr>
              <p:grpSpPr bwMode="auto">
                <a:xfrm>
                  <a:off x="5036" y="1999"/>
                  <a:ext cx="99" cy="60"/>
                  <a:chOff x="5036" y="1999"/>
                  <a:chExt cx="99" cy="60"/>
                </a:xfrm>
              </p:grpSpPr>
              <p:sp>
                <p:nvSpPr>
                  <p:cNvPr id="90" name="Freeform 40"/>
                  <p:cNvSpPr>
                    <a:spLocks/>
                  </p:cNvSpPr>
                  <p:nvPr/>
                </p:nvSpPr>
                <p:spPr bwMode="auto">
                  <a:xfrm>
                    <a:off x="5036" y="1999"/>
                    <a:ext cx="99" cy="60"/>
                  </a:xfrm>
                  <a:custGeom>
                    <a:avLst/>
                    <a:gdLst>
                      <a:gd name="T0" fmla="*/ 59 w 99"/>
                      <a:gd name="T1" fmla="*/ 0 h 60"/>
                      <a:gd name="T2" fmla="*/ 0 w 99"/>
                      <a:gd name="T3" fmla="*/ 0 h 60"/>
                      <a:gd name="T4" fmla="*/ 0 w 99"/>
                      <a:gd name="T5" fmla="*/ 10 h 60"/>
                      <a:gd name="T6" fmla="*/ 39 w 99"/>
                      <a:gd name="T7" fmla="*/ 60 h 60"/>
                      <a:gd name="T8" fmla="*/ 99 w 99"/>
                      <a:gd name="T9" fmla="*/ 60 h 60"/>
                      <a:gd name="T10" fmla="*/ 99 w 99"/>
                      <a:gd name="T11" fmla="*/ 50 h 60"/>
                      <a:gd name="T12" fmla="*/ 89 w 99"/>
                      <a:gd name="T13" fmla="*/ 20 h 60"/>
                      <a:gd name="T14" fmla="*/ 59 w 99"/>
                      <a:gd name="T15" fmla="*/ 0 h 60"/>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60"/>
                      <a:gd name="T26" fmla="*/ 99 w 99"/>
                      <a:gd name="T27" fmla="*/ 60 h 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60">
                        <a:moveTo>
                          <a:pt x="59" y="0"/>
                        </a:moveTo>
                        <a:lnTo>
                          <a:pt x="0" y="0"/>
                        </a:lnTo>
                        <a:lnTo>
                          <a:pt x="0" y="10"/>
                        </a:lnTo>
                        <a:lnTo>
                          <a:pt x="39" y="60"/>
                        </a:lnTo>
                        <a:lnTo>
                          <a:pt x="99" y="60"/>
                        </a:lnTo>
                        <a:lnTo>
                          <a:pt x="99" y="50"/>
                        </a:lnTo>
                        <a:lnTo>
                          <a:pt x="89" y="20"/>
                        </a:lnTo>
                        <a:lnTo>
                          <a:pt x="59" y="0"/>
                        </a:lnTo>
                        <a:close/>
                      </a:path>
                    </a:pathLst>
                  </a:custGeom>
                  <a:solidFill>
                    <a:srgbClr val="FFFFFF"/>
                  </a:solidFill>
                  <a:ln w="15875">
                    <a:solidFill>
                      <a:srgbClr val="000000"/>
                    </a:solidFill>
                    <a:prstDash val="solid"/>
                    <a:round/>
                    <a:headEnd/>
                    <a:tailEnd/>
                  </a:ln>
                </p:spPr>
                <p:txBody>
                  <a:bodyPr/>
                  <a:lstStyle/>
                  <a:p>
                    <a:endParaRPr lang="en-IE"/>
                  </a:p>
                </p:txBody>
              </p:sp>
              <p:sp>
                <p:nvSpPr>
                  <p:cNvPr id="91" name="Freeform 41"/>
                  <p:cNvSpPr>
                    <a:spLocks/>
                  </p:cNvSpPr>
                  <p:nvPr/>
                </p:nvSpPr>
                <p:spPr bwMode="auto">
                  <a:xfrm>
                    <a:off x="5036" y="1999"/>
                    <a:ext cx="99" cy="60"/>
                  </a:xfrm>
                  <a:custGeom>
                    <a:avLst/>
                    <a:gdLst>
                      <a:gd name="T0" fmla="*/ 59 w 99"/>
                      <a:gd name="T1" fmla="*/ 0 h 60"/>
                      <a:gd name="T2" fmla="*/ 0 w 99"/>
                      <a:gd name="T3" fmla="*/ 0 h 60"/>
                      <a:gd name="T4" fmla="*/ 0 w 99"/>
                      <a:gd name="T5" fmla="*/ 10 h 60"/>
                      <a:gd name="T6" fmla="*/ 39 w 99"/>
                      <a:gd name="T7" fmla="*/ 60 h 60"/>
                      <a:gd name="T8" fmla="*/ 99 w 99"/>
                      <a:gd name="T9" fmla="*/ 60 h 60"/>
                      <a:gd name="T10" fmla="*/ 99 w 99"/>
                      <a:gd name="T11" fmla="*/ 50 h 60"/>
                      <a:gd name="T12" fmla="*/ 89 w 99"/>
                      <a:gd name="T13" fmla="*/ 20 h 60"/>
                      <a:gd name="T14" fmla="*/ 59 w 99"/>
                      <a:gd name="T15" fmla="*/ 0 h 60"/>
                      <a:gd name="T16" fmla="*/ 0 60000 65536"/>
                      <a:gd name="T17" fmla="*/ 0 60000 65536"/>
                      <a:gd name="T18" fmla="*/ 0 60000 65536"/>
                      <a:gd name="T19" fmla="*/ 0 60000 65536"/>
                      <a:gd name="T20" fmla="*/ 0 60000 65536"/>
                      <a:gd name="T21" fmla="*/ 0 60000 65536"/>
                      <a:gd name="T22" fmla="*/ 0 60000 65536"/>
                      <a:gd name="T23" fmla="*/ 0 60000 65536"/>
                      <a:gd name="T24" fmla="*/ 0 w 99"/>
                      <a:gd name="T25" fmla="*/ 0 h 60"/>
                      <a:gd name="T26" fmla="*/ 99 w 99"/>
                      <a:gd name="T27" fmla="*/ 60 h 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 h="60">
                        <a:moveTo>
                          <a:pt x="59" y="0"/>
                        </a:moveTo>
                        <a:lnTo>
                          <a:pt x="0" y="0"/>
                        </a:lnTo>
                        <a:lnTo>
                          <a:pt x="0" y="10"/>
                        </a:lnTo>
                        <a:lnTo>
                          <a:pt x="39" y="60"/>
                        </a:lnTo>
                        <a:lnTo>
                          <a:pt x="99" y="60"/>
                        </a:lnTo>
                        <a:lnTo>
                          <a:pt x="99" y="50"/>
                        </a:lnTo>
                        <a:lnTo>
                          <a:pt x="89" y="20"/>
                        </a:lnTo>
                        <a:lnTo>
                          <a:pt x="59" y="0"/>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92" name="Freeform 42"/>
                  <p:cNvSpPr>
                    <a:spLocks/>
                  </p:cNvSpPr>
                  <p:nvPr/>
                </p:nvSpPr>
                <p:spPr bwMode="auto">
                  <a:xfrm>
                    <a:off x="5036" y="1999"/>
                    <a:ext cx="99" cy="40"/>
                  </a:xfrm>
                  <a:custGeom>
                    <a:avLst/>
                    <a:gdLst>
                      <a:gd name="T0" fmla="*/ 0 w 99"/>
                      <a:gd name="T1" fmla="*/ 0 h 40"/>
                      <a:gd name="T2" fmla="*/ 39 w 99"/>
                      <a:gd name="T3" fmla="*/ 30 h 40"/>
                      <a:gd name="T4" fmla="*/ 39 w 99"/>
                      <a:gd name="T5" fmla="*/ 40 h 40"/>
                      <a:gd name="T6" fmla="*/ 99 w 99"/>
                      <a:gd name="T7" fmla="*/ 40 h 40"/>
                      <a:gd name="T8" fmla="*/ 0 w 99"/>
                      <a:gd name="T9" fmla="*/ 0 h 40"/>
                      <a:gd name="T10" fmla="*/ 0 60000 65536"/>
                      <a:gd name="T11" fmla="*/ 0 60000 65536"/>
                      <a:gd name="T12" fmla="*/ 0 60000 65536"/>
                      <a:gd name="T13" fmla="*/ 0 60000 65536"/>
                      <a:gd name="T14" fmla="*/ 0 60000 65536"/>
                      <a:gd name="T15" fmla="*/ 0 w 99"/>
                      <a:gd name="T16" fmla="*/ 0 h 40"/>
                      <a:gd name="T17" fmla="*/ 99 w 99"/>
                      <a:gd name="T18" fmla="*/ 40 h 40"/>
                    </a:gdLst>
                    <a:ahLst/>
                    <a:cxnLst>
                      <a:cxn ang="T10">
                        <a:pos x="T0" y="T1"/>
                      </a:cxn>
                      <a:cxn ang="T11">
                        <a:pos x="T2" y="T3"/>
                      </a:cxn>
                      <a:cxn ang="T12">
                        <a:pos x="T4" y="T5"/>
                      </a:cxn>
                      <a:cxn ang="T13">
                        <a:pos x="T6" y="T7"/>
                      </a:cxn>
                      <a:cxn ang="T14">
                        <a:pos x="T8" y="T9"/>
                      </a:cxn>
                    </a:cxnLst>
                    <a:rect l="T15" t="T16" r="T17" b="T18"/>
                    <a:pathLst>
                      <a:path w="99" h="40">
                        <a:moveTo>
                          <a:pt x="0" y="0"/>
                        </a:moveTo>
                        <a:lnTo>
                          <a:pt x="39" y="30"/>
                        </a:lnTo>
                        <a:lnTo>
                          <a:pt x="39" y="40"/>
                        </a:lnTo>
                        <a:lnTo>
                          <a:pt x="99" y="4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93" name="Freeform 43"/>
                  <p:cNvSpPr>
                    <a:spLocks/>
                  </p:cNvSpPr>
                  <p:nvPr/>
                </p:nvSpPr>
                <p:spPr bwMode="auto">
                  <a:xfrm>
                    <a:off x="5036" y="1999"/>
                    <a:ext cx="99" cy="40"/>
                  </a:xfrm>
                  <a:custGeom>
                    <a:avLst/>
                    <a:gdLst>
                      <a:gd name="T0" fmla="*/ 0 w 99"/>
                      <a:gd name="T1" fmla="*/ 0 h 40"/>
                      <a:gd name="T2" fmla="*/ 39 w 99"/>
                      <a:gd name="T3" fmla="*/ 30 h 40"/>
                      <a:gd name="T4" fmla="*/ 39 w 99"/>
                      <a:gd name="T5" fmla="*/ 40 h 40"/>
                      <a:gd name="T6" fmla="*/ 99 w 99"/>
                      <a:gd name="T7" fmla="*/ 40 h 40"/>
                      <a:gd name="T8" fmla="*/ 0 60000 65536"/>
                      <a:gd name="T9" fmla="*/ 0 60000 65536"/>
                      <a:gd name="T10" fmla="*/ 0 60000 65536"/>
                      <a:gd name="T11" fmla="*/ 0 60000 65536"/>
                      <a:gd name="T12" fmla="*/ 0 w 99"/>
                      <a:gd name="T13" fmla="*/ 0 h 40"/>
                      <a:gd name="T14" fmla="*/ 99 w 99"/>
                      <a:gd name="T15" fmla="*/ 40 h 40"/>
                    </a:gdLst>
                    <a:ahLst/>
                    <a:cxnLst>
                      <a:cxn ang="T8">
                        <a:pos x="T0" y="T1"/>
                      </a:cxn>
                      <a:cxn ang="T9">
                        <a:pos x="T2" y="T3"/>
                      </a:cxn>
                      <a:cxn ang="T10">
                        <a:pos x="T4" y="T5"/>
                      </a:cxn>
                      <a:cxn ang="T11">
                        <a:pos x="T6" y="T7"/>
                      </a:cxn>
                    </a:cxnLst>
                    <a:rect l="T12" t="T13" r="T14" b="T15"/>
                    <a:pathLst>
                      <a:path w="99" h="40">
                        <a:moveTo>
                          <a:pt x="0" y="0"/>
                        </a:moveTo>
                        <a:lnTo>
                          <a:pt x="39" y="30"/>
                        </a:lnTo>
                        <a:lnTo>
                          <a:pt x="39" y="40"/>
                        </a:lnTo>
                        <a:lnTo>
                          <a:pt x="99" y="4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94" name="Freeform 44"/>
                  <p:cNvSpPr>
                    <a:spLocks/>
                  </p:cNvSpPr>
                  <p:nvPr/>
                </p:nvSpPr>
                <p:spPr bwMode="auto">
                  <a:xfrm>
                    <a:off x="5036" y="1999"/>
                    <a:ext cx="99" cy="40"/>
                  </a:xfrm>
                  <a:custGeom>
                    <a:avLst/>
                    <a:gdLst>
                      <a:gd name="T0" fmla="*/ 0 w 99"/>
                      <a:gd name="T1" fmla="*/ 0 h 40"/>
                      <a:gd name="T2" fmla="*/ 39 w 99"/>
                      <a:gd name="T3" fmla="*/ 30 h 40"/>
                      <a:gd name="T4" fmla="*/ 39 w 99"/>
                      <a:gd name="T5" fmla="*/ 40 h 40"/>
                      <a:gd name="T6" fmla="*/ 99 w 99"/>
                      <a:gd name="T7" fmla="*/ 40 h 40"/>
                      <a:gd name="T8" fmla="*/ 0 60000 65536"/>
                      <a:gd name="T9" fmla="*/ 0 60000 65536"/>
                      <a:gd name="T10" fmla="*/ 0 60000 65536"/>
                      <a:gd name="T11" fmla="*/ 0 60000 65536"/>
                      <a:gd name="T12" fmla="*/ 0 w 99"/>
                      <a:gd name="T13" fmla="*/ 0 h 40"/>
                      <a:gd name="T14" fmla="*/ 99 w 99"/>
                      <a:gd name="T15" fmla="*/ 40 h 40"/>
                    </a:gdLst>
                    <a:ahLst/>
                    <a:cxnLst>
                      <a:cxn ang="T8">
                        <a:pos x="T0" y="T1"/>
                      </a:cxn>
                      <a:cxn ang="T9">
                        <a:pos x="T2" y="T3"/>
                      </a:cxn>
                      <a:cxn ang="T10">
                        <a:pos x="T4" y="T5"/>
                      </a:cxn>
                      <a:cxn ang="T11">
                        <a:pos x="T6" y="T7"/>
                      </a:cxn>
                    </a:cxnLst>
                    <a:rect l="T12" t="T13" r="T14" b="T15"/>
                    <a:pathLst>
                      <a:path w="99" h="40">
                        <a:moveTo>
                          <a:pt x="0" y="0"/>
                        </a:moveTo>
                        <a:lnTo>
                          <a:pt x="39" y="30"/>
                        </a:lnTo>
                        <a:lnTo>
                          <a:pt x="39" y="40"/>
                        </a:lnTo>
                        <a:lnTo>
                          <a:pt x="99" y="40"/>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95" name="Freeform 45"/>
                  <p:cNvSpPr>
                    <a:spLocks/>
                  </p:cNvSpPr>
                  <p:nvPr/>
                </p:nvSpPr>
                <p:spPr bwMode="auto">
                  <a:xfrm>
                    <a:off x="5055" y="1999"/>
                    <a:ext cx="40" cy="10"/>
                  </a:xfrm>
                  <a:custGeom>
                    <a:avLst/>
                    <a:gdLst>
                      <a:gd name="T0" fmla="*/ 0 w 40"/>
                      <a:gd name="T1" fmla="*/ 0 h 10"/>
                      <a:gd name="T2" fmla="*/ 10 w 40"/>
                      <a:gd name="T3" fmla="*/ 10 h 10"/>
                      <a:gd name="T4" fmla="*/ 40 w 40"/>
                      <a:gd name="T5" fmla="*/ 10 h 10"/>
                      <a:gd name="T6" fmla="*/ 30 w 40"/>
                      <a:gd name="T7" fmla="*/ 0 h 10"/>
                      <a:gd name="T8" fmla="*/ 0 w 40"/>
                      <a:gd name="T9" fmla="*/ 0 h 10"/>
                      <a:gd name="T10" fmla="*/ 0 60000 65536"/>
                      <a:gd name="T11" fmla="*/ 0 60000 65536"/>
                      <a:gd name="T12" fmla="*/ 0 60000 65536"/>
                      <a:gd name="T13" fmla="*/ 0 60000 65536"/>
                      <a:gd name="T14" fmla="*/ 0 60000 65536"/>
                      <a:gd name="T15" fmla="*/ 0 w 40"/>
                      <a:gd name="T16" fmla="*/ 0 h 10"/>
                      <a:gd name="T17" fmla="*/ 40 w 40"/>
                      <a:gd name="T18" fmla="*/ 10 h 10"/>
                    </a:gdLst>
                    <a:ahLst/>
                    <a:cxnLst>
                      <a:cxn ang="T10">
                        <a:pos x="T0" y="T1"/>
                      </a:cxn>
                      <a:cxn ang="T11">
                        <a:pos x="T2" y="T3"/>
                      </a:cxn>
                      <a:cxn ang="T12">
                        <a:pos x="T4" y="T5"/>
                      </a:cxn>
                      <a:cxn ang="T13">
                        <a:pos x="T6" y="T7"/>
                      </a:cxn>
                      <a:cxn ang="T14">
                        <a:pos x="T8" y="T9"/>
                      </a:cxn>
                    </a:cxnLst>
                    <a:rect l="T15" t="T16" r="T17" b="T18"/>
                    <a:pathLst>
                      <a:path w="40" h="10">
                        <a:moveTo>
                          <a:pt x="0" y="0"/>
                        </a:moveTo>
                        <a:lnTo>
                          <a:pt x="10" y="10"/>
                        </a:lnTo>
                        <a:lnTo>
                          <a:pt x="40" y="10"/>
                        </a:lnTo>
                        <a:lnTo>
                          <a:pt x="30" y="0"/>
                        </a:lnTo>
                        <a:lnTo>
                          <a:pt x="0" y="0"/>
                        </a:lnTo>
                        <a:close/>
                      </a:path>
                    </a:pathLst>
                  </a:custGeom>
                  <a:solidFill>
                    <a:srgbClr val="FFFFFF"/>
                  </a:solidFill>
                  <a:ln w="15875">
                    <a:solidFill>
                      <a:srgbClr val="000000"/>
                    </a:solidFill>
                    <a:prstDash val="solid"/>
                    <a:round/>
                    <a:headEnd/>
                    <a:tailEnd/>
                  </a:ln>
                </p:spPr>
                <p:txBody>
                  <a:bodyPr/>
                  <a:lstStyle/>
                  <a:p>
                    <a:endParaRPr lang="en-IE"/>
                  </a:p>
                </p:txBody>
              </p:sp>
              <p:sp>
                <p:nvSpPr>
                  <p:cNvPr id="96" name="Freeform 46"/>
                  <p:cNvSpPr>
                    <a:spLocks/>
                  </p:cNvSpPr>
                  <p:nvPr/>
                </p:nvSpPr>
                <p:spPr bwMode="auto">
                  <a:xfrm>
                    <a:off x="5055" y="1999"/>
                    <a:ext cx="40" cy="10"/>
                  </a:xfrm>
                  <a:custGeom>
                    <a:avLst/>
                    <a:gdLst>
                      <a:gd name="T0" fmla="*/ 0 w 40"/>
                      <a:gd name="T1" fmla="*/ 0 h 10"/>
                      <a:gd name="T2" fmla="*/ 10 w 40"/>
                      <a:gd name="T3" fmla="*/ 10 h 10"/>
                      <a:gd name="T4" fmla="*/ 40 w 40"/>
                      <a:gd name="T5" fmla="*/ 10 h 10"/>
                      <a:gd name="T6" fmla="*/ 30 w 40"/>
                      <a:gd name="T7" fmla="*/ 0 h 10"/>
                      <a:gd name="T8" fmla="*/ 0 w 40"/>
                      <a:gd name="T9" fmla="*/ 0 h 10"/>
                      <a:gd name="T10" fmla="*/ 0 60000 65536"/>
                      <a:gd name="T11" fmla="*/ 0 60000 65536"/>
                      <a:gd name="T12" fmla="*/ 0 60000 65536"/>
                      <a:gd name="T13" fmla="*/ 0 60000 65536"/>
                      <a:gd name="T14" fmla="*/ 0 60000 65536"/>
                      <a:gd name="T15" fmla="*/ 0 w 40"/>
                      <a:gd name="T16" fmla="*/ 0 h 10"/>
                      <a:gd name="T17" fmla="*/ 40 w 40"/>
                      <a:gd name="T18" fmla="*/ 10 h 10"/>
                    </a:gdLst>
                    <a:ahLst/>
                    <a:cxnLst>
                      <a:cxn ang="T10">
                        <a:pos x="T0" y="T1"/>
                      </a:cxn>
                      <a:cxn ang="T11">
                        <a:pos x="T2" y="T3"/>
                      </a:cxn>
                      <a:cxn ang="T12">
                        <a:pos x="T4" y="T5"/>
                      </a:cxn>
                      <a:cxn ang="T13">
                        <a:pos x="T6" y="T7"/>
                      </a:cxn>
                      <a:cxn ang="T14">
                        <a:pos x="T8" y="T9"/>
                      </a:cxn>
                    </a:cxnLst>
                    <a:rect l="T15" t="T16" r="T17" b="T18"/>
                    <a:pathLst>
                      <a:path w="40" h="10">
                        <a:moveTo>
                          <a:pt x="0" y="0"/>
                        </a:moveTo>
                        <a:lnTo>
                          <a:pt x="10" y="10"/>
                        </a:lnTo>
                        <a:lnTo>
                          <a:pt x="40" y="10"/>
                        </a:lnTo>
                        <a:lnTo>
                          <a:pt x="30" y="0"/>
                        </a:lnTo>
                        <a:lnTo>
                          <a:pt x="0" y="0"/>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97" name="Line 47"/>
                  <p:cNvSpPr>
                    <a:spLocks noChangeShapeType="1"/>
                  </p:cNvSpPr>
                  <p:nvPr/>
                </p:nvSpPr>
                <p:spPr bwMode="auto">
                  <a:xfrm flipV="1">
                    <a:off x="5075" y="2039"/>
                    <a:ext cx="1"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grpSp>
          <p:grpSp>
            <p:nvGrpSpPr>
              <p:cNvPr id="68" name="Group 54"/>
              <p:cNvGrpSpPr>
                <a:grpSpLocks/>
              </p:cNvGrpSpPr>
              <p:nvPr/>
            </p:nvGrpSpPr>
            <p:grpSpPr bwMode="auto">
              <a:xfrm>
                <a:off x="4525" y="1519"/>
                <a:ext cx="367" cy="297"/>
                <a:chOff x="4525" y="1519"/>
                <a:chExt cx="367" cy="297"/>
              </a:xfrm>
            </p:grpSpPr>
            <p:sp>
              <p:nvSpPr>
                <p:cNvPr id="84" name="Rectangle 50"/>
                <p:cNvSpPr>
                  <a:spLocks noChangeArrowheads="1"/>
                </p:cNvSpPr>
                <p:nvPr/>
              </p:nvSpPr>
              <p:spPr bwMode="auto">
                <a:xfrm>
                  <a:off x="4525" y="1519"/>
                  <a:ext cx="367" cy="297"/>
                </a:xfrm>
                <a:prstGeom prst="rect">
                  <a:avLst/>
                </a:prstGeom>
                <a:solidFill>
                  <a:srgbClr val="FFFFFF"/>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sp>
              <p:nvSpPr>
                <p:cNvPr id="85" name="Rectangle 51"/>
                <p:cNvSpPr>
                  <a:spLocks noChangeArrowheads="1"/>
                </p:cNvSpPr>
                <p:nvPr/>
              </p:nvSpPr>
              <p:spPr bwMode="auto">
                <a:xfrm>
                  <a:off x="4565" y="1559"/>
                  <a:ext cx="297" cy="218"/>
                </a:xfrm>
                <a:prstGeom prst="rect">
                  <a:avLst/>
                </a:prstGeom>
                <a:solidFill>
                  <a:srgbClr val="777777"/>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sp>
              <p:nvSpPr>
                <p:cNvPr id="86" name="Freeform 52"/>
                <p:cNvSpPr>
                  <a:spLocks/>
                </p:cNvSpPr>
                <p:nvPr/>
              </p:nvSpPr>
              <p:spPr bwMode="auto">
                <a:xfrm>
                  <a:off x="4560" y="1554"/>
                  <a:ext cx="297" cy="228"/>
                </a:xfrm>
                <a:custGeom>
                  <a:avLst/>
                  <a:gdLst>
                    <a:gd name="T0" fmla="*/ 0 w 297"/>
                    <a:gd name="T1" fmla="*/ 228 h 228"/>
                    <a:gd name="T2" fmla="*/ 297 w 297"/>
                    <a:gd name="T3" fmla="*/ 228 h 228"/>
                    <a:gd name="T4" fmla="*/ 297 w 297"/>
                    <a:gd name="T5" fmla="*/ 0 h 228"/>
                    <a:gd name="T6" fmla="*/ 0 60000 65536"/>
                    <a:gd name="T7" fmla="*/ 0 60000 65536"/>
                    <a:gd name="T8" fmla="*/ 0 60000 65536"/>
                    <a:gd name="T9" fmla="*/ 0 w 297"/>
                    <a:gd name="T10" fmla="*/ 0 h 228"/>
                    <a:gd name="T11" fmla="*/ 297 w 297"/>
                    <a:gd name="T12" fmla="*/ 228 h 228"/>
                  </a:gdLst>
                  <a:ahLst/>
                  <a:cxnLst>
                    <a:cxn ang="T6">
                      <a:pos x="T0" y="T1"/>
                    </a:cxn>
                    <a:cxn ang="T7">
                      <a:pos x="T2" y="T3"/>
                    </a:cxn>
                    <a:cxn ang="T8">
                      <a:pos x="T4" y="T5"/>
                    </a:cxn>
                  </a:cxnLst>
                  <a:rect l="T9" t="T10" r="T11" b="T12"/>
                  <a:pathLst>
                    <a:path w="297" h="228">
                      <a:moveTo>
                        <a:pt x="0" y="228"/>
                      </a:moveTo>
                      <a:lnTo>
                        <a:pt x="297" y="228"/>
                      </a:lnTo>
                      <a:lnTo>
                        <a:pt x="297" y="0"/>
                      </a:lnTo>
                    </a:path>
                  </a:pathLst>
                </a:custGeom>
                <a:noFill/>
                <a:ln w="15875">
                  <a:solidFill>
                    <a:srgbClr val="BBBBBB"/>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87" name="Freeform 53"/>
                <p:cNvSpPr>
                  <a:spLocks/>
                </p:cNvSpPr>
                <p:nvPr/>
              </p:nvSpPr>
              <p:spPr bwMode="auto">
                <a:xfrm>
                  <a:off x="4560" y="1554"/>
                  <a:ext cx="297" cy="228"/>
                </a:xfrm>
                <a:custGeom>
                  <a:avLst/>
                  <a:gdLst>
                    <a:gd name="T0" fmla="*/ 0 w 297"/>
                    <a:gd name="T1" fmla="*/ 228 h 228"/>
                    <a:gd name="T2" fmla="*/ 297 w 297"/>
                    <a:gd name="T3" fmla="*/ 228 h 228"/>
                    <a:gd name="T4" fmla="*/ 297 w 297"/>
                    <a:gd name="T5" fmla="*/ 0 h 228"/>
                    <a:gd name="T6" fmla="*/ 0 60000 65536"/>
                    <a:gd name="T7" fmla="*/ 0 60000 65536"/>
                    <a:gd name="T8" fmla="*/ 0 60000 65536"/>
                    <a:gd name="T9" fmla="*/ 0 w 297"/>
                    <a:gd name="T10" fmla="*/ 0 h 228"/>
                    <a:gd name="T11" fmla="*/ 297 w 297"/>
                    <a:gd name="T12" fmla="*/ 228 h 228"/>
                  </a:gdLst>
                  <a:ahLst/>
                  <a:cxnLst>
                    <a:cxn ang="T6">
                      <a:pos x="T0" y="T1"/>
                    </a:cxn>
                    <a:cxn ang="T7">
                      <a:pos x="T2" y="T3"/>
                    </a:cxn>
                    <a:cxn ang="T8">
                      <a:pos x="T4" y="T5"/>
                    </a:cxn>
                  </a:cxnLst>
                  <a:rect l="T9" t="T10" r="T11" b="T12"/>
                  <a:pathLst>
                    <a:path w="297" h="228">
                      <a:moveTo>
                        <a:pt x="0" y="228"/>
                      </a:moveTo>
                      <a:lnTo>
                        <a:pt x="297" y="228"/>
                      </a:lnTo>
                      <a:lnTo>
                        <a:pt x="297" y="0"/>
                      </a:lnTo>
                    </a:path>
                  </a:pathLst>
                </a:custGeom>
                <a:noFill/>
                <a:ln w="15875">
                  <a:solidFill>
                    <a:srgbClr val="BBBBBB"/>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grpSp>
            <p:nvGrpSpPr>
              <p:cNvPr id="69" name="Group 61"/>
              <p:cNvGrpSpPr>
                <a:grpSpLocks/>
              </p:cNvGrpSpPr>
              <p:nvPr/>
            </p:nvGrpSpPr>
            <p:grpSpPr bwMode="auto">
              <a:xfrm>
                <a:off x="4520" y="1826"/>
                <a:ext cx="372" cy="139"/>
                <a:chOff x="4520" y="1826"/>
                <a:chExt cx="372" cy="139"/>
              </a:xfrm>
            </p:grpSpPr>
            <p:sp>
              <p:nvSpPr>
                <p:cNvPr id="78" name="Rectangle 55"/>
                <p:cNvSpPr>
                  <a:spLocks noChangeArrowheads="1"/>
                </p:cNvSpPr>
                <p:nvPr/>
              </p:nvSpPr>
              <p:spPr bwMode="auto">
                <a:xfrm>
                  <a:off x="4525" y="1826"/>
                  <a:ext cx="367" cy="139"/>
                </a:xfrm>
                <a:prstGeom prst="rect">
                  <a:avLst/>
                </a:prstGeom>
                <a:solidFill>
                  <a:srgbClr val="FFFFFF"/>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sp>
              <p:nvSpPr>
                <p:cNvPr id="79" name="Line 56"/>
                <p:cNvSpPr>
                  <a:spLocks noChangeShapeType="1"/>
                </p:cNvSpPr>
                <p:nvPr/>
              </p:nvSpPr>
              <p:spPr bwMode="auto">
                <a:xfrm>
                  <a:off x="4520" y="1861"/>
                  <a:ext cx="36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80" name="Line 57"/>
                <p:cNvSpPr>
                  <a:spLocks noChangeShapeType="1"/>
                </p:cNvSpPr>
                <p:nvPr/>
              </p:nvSpPr>
              <p:spPr bwMode="auto">
                <a:xfrm>
                  <a:off x="4520" y="1871"/>
                  <a:ext cx="367"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81" name="Line 58"/>
                <p:cNvSpPr>
                  <a:spLocks noChangeShapeType="1"/>
                </p:cNvSpPr>
                <p:nvPr/>
              </p:nvSpPr>
              <p:spPr bwMode="auto">
                <a:xfrm flipV="1">
                  <a:off x="4560" y="1861"/>
                  <a:ext cx="1"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82" name="Line 59"/>
                <p:cNvSpPr>
                  <a:spLocks noChangeShapeType="1"/>
                </p:cNvSpPr>
                <p:nvPr/>
              </p:nvSpPr>
              <p:spPr bwMode="auto">
                <a:xfrm flipV="1">
                  <a:off x="4669" y="1861"/>
                  <a:ext cx="1" cy="1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83" name="Line 60"/>
                <p:cNvSpPr>
                  <a:spLocks noChangeShapeType="1"/>
                </p:cNvSpPr>
                <p:nvPr/>
              </p:nvSpPr>
              <p:spPr bwMode="auto">
                <a:xfrm>
                  <a:off x="4758" y="1871"/>
                  <a:ext cx="99"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70" name="Group 69"/>
              <p:cNvGrpSpPr>
                <a:grpSpLocks/>
              </p:cNvGrpSpPr>
              <p:nvPr/>
            </p:nvGrpSpPr>
            <p:grpSpPr bwMode="auto">
              <a:xfrm>
                <a:off x="4431" y="1920"/>
                <a:ext cx="540" cy="94"/>
                <a:chOff x="4431" y="1920"/>
                <a:chExt cx="540" cy="94"/>
              </a:xfrm>
            </p:grpSpPr>
            <p:sp>
              <p:nvSpPr>
                <p:cNvPr id="71" name="Rectangle 62"/>
                <p:cNvSpPr>
                  <a:spLocks noChangeArrowheads="1"/>
                </p:cNvSpPr>
                <p:nvPr/>
              </p:nvSpPr>
              <p:spPr bwMode="auto">
                <a:xfrm>
                  <a:off x="4436" y="1995"/>
                  <a:ext cx="535" cy="19"/>
                </a:xfrm>
                <a:prstGeom prst="rect">
                  <a:avLst/>
                </a:prstGeom>
                <a:solidFill>
                  <a:srgbClr val="FFFFFF"/>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sp>
              <p:nvSpPr>
                <p:cNvPr id="72" name="Freeform 63"/>
                <p:cNvSpPr>
                  <a:spLocks/>
                </p:cNvSpPr>
                <p:nvPr/>
              </p:nvSpPr>
              <p:spPr bwMode="auto">
                <a:xfrm>
                  <a:off x="4431" y="1920"/>
                  <a:ext cx="535" cy="70"/>
                </a:xfrm>
                <a:custGeom>
                  <a:avLst/>
                  <a:gdLst>
                    <a:gd name="T0" fmla="*/ 0 w 535"/>
                    <a:gd name="T1" fmla="*/ 70 h 70"/>
                    <a:gd name="T2" fmla="*/ 20 w 535"/>
                    <a:gd name="T3" fmla="*/ 0 h 70"/>
                    <a:gd name="T4" fmla="*/ 505 w 535"/>
                    <a:gd name="T5" fmla="*/ 0 h 70"/>
                    <a:gd name="T6" fmla="*/ 535 w 535"/>
                    <a:gd name="T7" fmla="*/ 70 h 70"/>
                    <a:gd name="T8" fmla="*/ 0 w 535"/>
                    <a:gd name="T9" fmla="*/ 70 h 70"/>
                    <a:gd name="T10" fmla="*/ 0 60000 65536"/>
                    <a:gd name="T11" fmla="*/ 0 60000 65536"/>
                    <a:gd name="T12" fmla="*/ 0 60000 65536"/>
                    <a:gd name="T13" fmla="*/ 0 60000 65536"/>
                    <a:gd name="T14" fmla="*/ 0 60000 65536"/>
                    <a:gd name="T15" fmla="*/ 0 w 535"/>
                    <a:gd name="T16" fmla="*/ 0 h 70"/>
                    <a:gd name="T17" fmla="*/ 535 w 535"/>
                    <a:gd name="T18" fmla="*/ 70 h 70"/>
                  </a:gdLst>
                  <a:ahLst/>
                  <a:cxnLst>
                    <a:cxn ang="T10">
                      <a:pos x="T0" y="T1"/>
                    </a:cxn>
                    <a:cxn ang="T11">
                      <a:pos x="T2" y="T3"/>
                    </a:cxn>
                    <a:cxn ang="T12">
                      <a:pos x="T4" y="T5"/>
                    </a:cxn>
                    <a:cxn ang="T13">
                      <a:pos x="T6" y="T7"/>
                    </a:cxn>
                    <a:cxn ang="T14">
                      <a:pos x="T8" y="T9"/>
                    </a:cxn>
                  </a:cxnLst>
                  <a:rect l="T15" t="T16" r="T17" b="T18"/>
                  <a:pathLst>
                    <a:path w="535" h="70">
                      <a:moveTo>
                        <a:pt x="0" y="70"/>
                      </a:moveTo>
                      <a:lnTo>
                        <a:pt x="20" y="0"/>
                      </a:lnTo>
                      <a:lnTo>
                        <a:pt x="505" y="0"/>
                      </a:lnTo>
                      <a:lnTo>
                        <a:pt x="535" y="70"/>
                      </a:lnTo>
                      <a:lnTo>
                        <a:pt x="0" y="70"/>
                      </a:lnTo>
                      <a:close/>
                    </a:path>
                  </a:pathLst>
                </a:custGeom>
                <a:solidFill>
                  <a:srgbClr val="FFFFFF"/>
                </a:solidFill>
                <a:ln w="15875">
                  <a:solidFill>
                    <a:srgbClr val="000000"/>
                  </a:solidFill>
                  <a:prstDash val="solid"/>
                  <a:round/>
                  <a:headEnd/>
                  <a:tailEnd/>
                </a:ln>
              </p:spPr>
              <p:txBody>
                <a:bodyPr/>
                <a:lstStyle/>
                <a:p>
                  <a:endParaRPr lang="en-IE"/>
                </a:p>
              </p:txBody>
            </p:sp>
            <p:sp>
              <p:nvSpPr>
                <p:cNvPr id="73" name="Freeform 64"/>
                <p:cNvSpPr>
                  <a:spLocks/>
                </p:cNvSpPr>
                <p:nvPr/>
              </p:nvSpPr>
              <p:spPr bwMode="auto">
                <a:xfrm>
                  <a:off x="4431" y="1920"/>
                  <a:ext cx="535" cy="70"/>
                </a:xfrm>
                <a:custGeom>
                  <a:avLst/>
                  <a:gdLst>
                    <a:gd name="T0" fmla="*/ 0 w 535"/>
                    <a:gd name="T1" fmla="*/ 70 h 70"/>
                    <a:gd name="T2" fmla="*/ 20 w 535"/>
                    <a:gd name="T3" fmla="*/ 0 h 70"/>
                    <a:gd name="T4" fmla="*/ 505 w 535"/>
                    <a:gd name="T5" fmla="*/ 0 h 70"/>
                    <a:gd name="T6" fmla="*/ 535 w 535"/>
                    <a:gd name="T7" fmla="*/ 70 h 70"/>
                    <a:gd name="T8" fmla="*/ 0 w 535"/>
                    <a:gd name="T9" fmla="*/ 70 h 70"/>
                    <a:gd name="T10" fmla="*/ 0 60000 65536"/>
                    <a:gd name="T11" fmla="*/ 0 60000 65536"/>
                    <a:gd name="T12" fmla="*/ 0 60000 65536"/>
                    <a:gd name="T13" fmla="*/ 0 60000 65536"/>
                    <a:gd name="T14" fmla="*/ 0 60000 65536"/>
                    <a:gd name="T15" fmla="*/ 0 w 535"/>
                    <a:gd name="T16" fmla="*/ 0 h 70"/>
                    <a:gd name="T17" fmla="*/ 535 w 535"/>
                    <a:gd name="T18" fmla="*/ 70 h 70"/>
                  </a:gdLst>
                  <a:ahLst/>
                  <a:cxnLst>
                    <a:cxn ang="T10">
                      <a:pos x="T0" y="T1"/>
                    </a:cxn>
                    <a:cxn ang="T11">
                      <a:pos x="T2" y="T3"/>
                    </a:cxn>
                    <a:cxn ang="T12">
                      <a:pos x="T4" y="T5"/>
                    </a:cxn>
                    <a:cxn ang="T13">
                      <a:pos x="T6" y="T7"/>
                    </a:cxn>
                    <a:cxn ang="T14">
                      <a:pos x="T8" y="T9"/>
                    </a:cxn>
                  </a:cxnLst>
                  <a:rect l="T15" t="T16" r="T17" b="T18"/>
                  <a:pathLst>
                    <a:path w="535" h="70">
                      <a:moveTo>
                        <a:pt x="0" y="70"/>
                      </a:moveTo>
                      <a:lnTo>
                        <a:pt x="20" y="0"/>
                      </a:lnTo>
                      <a:lnTo>
                        <a:pt x="505" y="0"/>
                      </a:lnTo>
                      <a:lnTo>
                        <a:pt x="535" y="70"/>
                      </a:lnTo>
                      <a:lnTo>
                        <a:pt x="0" y="70"/>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74" name="Freeform 65"/>
                <p:cNvSpPr>
                  <a:spLocks/>
                </p:cNvSpPr>
                <p:nvPr/>
              </p:nvSpPr>
              <p:spPr bwMode="auto">
                <a:xfrm>
                  <a:off x="4857" y="1930"/>
                  <a:ext cx="89" cy="50"/>
                </a:xfrm>
                <a:custGeom>
                  <a:avLst/>
                  <a:gdLst>
                    <a:gd name="T0" fmla="*/ 10 w 89"/>
                    <a:gd name="T1" fmla="*/ 50 h 50"/>
                    <a:gd name="T2" fmla="*/ 0 w 89"/>
                    <a:gd name="T3" fmla="*/ 0 h 50"/>
                    <a:gd name="T4" fmla="*/ 70 w 89"/>
                    <a:gd name="T5" fmla="*/ 0 h 50"/>
                    <a:gd name="T6" fmla="*/ 89 w 89"/>
                    <a:gd name="T7" fmla="*/ 50 h 50"/>
                    <a:gd name="T8" fmla="*/ 10 w 89"/>
                    <a:gd name="T9" fmla="*/ 50 h 50"/>
                    <a:gd name="T10" fmla="*/ 0 60000 65536"/>
                    <a:gd name="T11" fmla="*/ 0 60000 65536"/>
                    <a:gd name="T12" fmla="*/ 0 60000 65536"/>
                    <a:gd name="T13" fmla="*/ 0 60000 65536"/>
                    <a:gd name="T14" fmla="*/ 0 60000 65536"/>
                    <a:gd name="T15" fmla="*/ 0 w 89"/>
                    <a:gd name="T16" fmla="*/ 0 h 50"/>
                    <a:gd name="T17" fmla="*/ 89 w 89"/>
                    <a:gd name="T18" fmla="*/ 50 h 50"/>
                  </a:gdLst>
                  <a:ahLst/>
                  <a:cxnLst>
                    <a:cxn ang="T10">
                      <a:pos x="T0" y="T1"/>
                    </a:cxn>
                    <a:cxn ang="T11">
                      <a:pos x="T2" y="T3"/>
                    </a:cxn>
                    <a:cxn ang="T12">
                      <a:pos x="T4" y="T5"/>
                    </a:cxn>
                    <a:cxn ang="T13">
                      <a:pos x="T6" y="T7"/>
                    </a:cxn>
                    <a:cxn ang="T14">
                      <a:pos x="T8" y="T9"/>
                    </a:cxn>
                  </a:cxnLst>
                  <a:rect l="T15" t="T16" r="T17" b="T18"/>
                  <a:pathLst>
                    <a:path w="89" h="50">
                      <a:moveTo>
                        <a:pt x="10" y="50"/>
                      </a:moveTo>
                      <a:lnTo>
                        <a:pt x="0" y="0"/>
                      </a:lnTo>
                      <a:lnTo>
                        <a:pt x="70" y="0"/>
                      </a:lnTo>
                      <a:lnTo>
                        <a:pt x="89" y="50"/>
                      </a:lnTo>
                      <a:lnTo>
                        <a:pt x="10" y="50"/>
                      </a:lnTo>
                      <a:close/>
                    </a:path>
                  </a:pathLst>
                </a:custGeom>
                <a:solidFill>
                  <a:srgbClr val="FFFFFF"/>
                </a:solidFill>
                <a:ln w="15875">
                  <a:solidFill>
                    <a:srgbClr val="000000"/>
                  </a:solidFill>
                  <a:prstDash val="solid"/>
                  <a:round/>
                  <a:headEnd/>
                  <a:tailEnd/>
                </a:ln>
              </p:spPr>
              <p:txBody>
                <a:bodyPr/>
                <a:lstStyle/>
                <a:p>
                  <a:endParaRPr lang="en-IE"/>
                </a:p>
              </p:txBody>
            </p:sp>
            <p:sp>
              <p:nvSpPr>
                <p:cNvPr id="75" name="Freeform 66"/>
                <p:cNvSpPr>
                  <a:spLocks/>
                </p:cNvSpPr>
                <p:nvPr/>
              </p:nvSpPr>
              <p:spPr bwMode="auto">
                <a:xfrm>
                  <a:off x="4857" y="1930"/>
                  <a:ext cx="89" cy="50"/>
                </a:xfrm>
                <a:custGeom>
                  <a:avLst/>
                  <a:gdLst>
                    <a:gd name="T0" fmla="*/ 10 w 89"/>
                    <a:gd name="T1" fmla="*/ 50 h 50"/>
                    <a:gd name="T2" fmla="*/ 0 w 89"/>
                    <a:gd name="T3" fmla="*/ 0 h 50"/>
                    <a:gd name="T4" fmla="*/ 70 w 89"/>
                    <a:gd name="T5" fmla="*/ 0 h 50"/>
                    <a:gd name="T6" fmla="*/ 89 w 89"/>
                    <a:gd name="T7" fmla="*/ 50 h 50"/>
                    <a:gd name="T8" fmla="*/ 10 w 89"/>
                    <a:gd name="T9" fmla="*/ 50 h 50"/>
                    <a:gd name="T10" fmla="*/ 0 60000 65536"/>
                    <a:gd name="T11" fmla="*/ 0 60000 65536"/>
                    <a:gd name="T12" fmla="*/ 0 60000 65536"/>
                    <a:gd name="T13" fmla="*/ 0 60000 65536"/>
                    <a:gd name="T14" fmla="*/ 0 60000 65536"/>
                    <a:gd name="T15" fmla="*/ 0 w 89"/>
                    <a:gd name="T16" fmla="*/ 0 h 50"/>
                    <a:gd name="T17" fmla="*/ 89 w 89"/>
                    <a:gd name="T18" fmla="*/ 50 h 50"/>
                  </a:gdLst>
                  <a:ahLst/>
                  <a:cxnLst>
                    <a:cxn ang="T10">
                      <a:pos x="T0" y="T1"/>
                    </a:cxn>
                    <a:cxn ang="T11">
                      <a:pos x="T2" y="T3"/>
                    </a:cxn>
                    <a:cxn ang="T12">
                      <a:pos x="T4" y="T5"/>
                    </a:cxn>
                    <a:cxn ang="T13">
                      <a:pos x="T6" y="T7"/>
                    </a:cxn>
                    <a:cxn ang="T14">
                      <a:pos x="T8" y="T9"/>
                    </a:cxn>
                  </a:cxnLst>
                  <a:rect l="T15" t="T16" r="T17" b="T18"/>
                  <a:pathLst>
                    <a:path w="89" h="50">
                      <a:moveTo>
                        <a:pt x="10" y="50"/>
                      </a:moveTo>
                      <a:lnTo>
                        <a:pt x="0" y="0"/>
                      </a:lnTo>
                      <a:lnTo>
                        <a:pt x="70" y="0"/>
                      </a:lnTo>
                      <a:lnTo>
                        <a:pt x="89" y="50"/>
                      </a:lnTo>
                      <a:lnTo>
                        <a:pt x="10" y="50"/>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sp>
              <p:nvSpPr>
                <p:cNvPr id="76" name="Freeform 67"/>
                <p:cNvSpPr>
                  <a:spLocks/>
                </p:cNvSpPr>
                <p:nvPr/>
              </p:nvSpPr>
              <p:spPr bwMode="auto">
                <a:xfrm>
                  <a:off x="4461" y="1930"/>
                  <a:ext cx="386" cy="50"/>
                </a:xfrm>
                <a:custGeom>
                  <a:avLst/>
                  <a:gdLst>
                    <a:gd name="T0" fmla="*/ 386 w 386"/>
                    <a:gd name="T1" fmla="*/ 50 h 50"/>
                    <a:gd name="T2" fmla="*/ 376 w 386"/>
                    <a:gd name="T3" fmla="*/ 0 h 50"/>
                    <a:gd name="T4" fmla="*/ 10 w 386"/>
                    <a:gd name="T5" fmla="*/ 0 h 50"/>
                    <a:gd name="T6" fmla="*/ 0 w 386"/>
                    <a:gd name="T7" fmla="*/ 50 h 50"/>
                    <a:gd name="T8" fmla="*/ 386 w 386"/>
                    <a:gd name="T9" fmla="*/ 50 h 50"/>
                    <a:gd name="T10" fmla="*/ 0 60000 65536"/>
                    <a:gd name="T11" fmla="*/ 0 60000 65536"/>
                    <a:gd name="T12" fmla="*/ 0 60000 65536"/>
                    <a:gd name="T13" fmla="*/ 0 60000 65536"/>
                    <a:gd name="T14" fmla="*/ 0 60000 65536"/>
                    <a:gd name="T15" fmla="*/ 0 w 386"/>
                    <a:gd name="T16" fmla="*/ 0 h 50"/>
                    <a:gd name="T17" fmla="*/ 386 w 386"/>
                    <a:gd name="T18" fmla="*/ 50 h 50"/>
                  </a:gdLst>
                  <a:ahLst/>
                  <a:cxnLst>
                    <a:cxn ang="T10">
                      <a:pos x="T0" y="T1"/>
                    </a:cxn>
                    <a:cxn ang="T11">
                      <a:pos x="T2" y="T3"/>
                    </a:cxn>
                    <a:cxn ang="T12">
                      <a:pos x="T4" y="T5"/>
                    </a:cxn>
                    <a:cxn ang="T13">
                      <a:pos x="T6" y="T7"/>
                    </a:cxn>
                    <a:cxn ang="T14">
                      <a:pos x="T8" y="T9"/>
                    </a:cxn>
                  </a:cxnLst>
                  <a:rect l="T15" t="T16" r="T17" b="T18"/>
                  <a:pathLst>
                    <a:path w="386" h="50">
                      <a:moveTo>
                        <a:pt x="386" y="50"/>
                      </a:moveTo>
                      <a:lnTo>
                        <a:pt x="376" y="0"/>
                      </a:lnTo>
                      <a:lnTo>
                        <a:pt x="10" y="0"/>
                      </a:lnTo>
                      <a:lnTo>
                        <a:pt x="0" y="50"/>
                      </a:lnTo>
                      <a:lnTo>
                        <a:pt x="386" y="50"/>
                      </a:lnTo>
                      <a:close/>
                    </a:path>
                  </a:pathLst>
                </a:custGeom>
                <a:solidFill>
                  <a:srgbClr val="FFFFFF"/>
                </a:solidFill>
                <a:ln w="15875">
                  <a:solidFill>
                    <a:srgbClr val="000000"/>
                  </a:solidFill>
                  <a:prstDash val="solid"/>
                  <a:round/>
                  <a:headEnd/>
                  <a:tailEnd/>
                </a:ln>
              </p:spPr>
              <p:txBody>
                <a:bodyPr/>
                <a:lstStyle/>
                <a:p>
                  <a:endParaRPr lang="en-IE"/>
                </a:p>
              </p:txBody>
            </p:sp>
            <p:sp>
              <p:nvSpPr>
                <p:cNvPr id="77" name="Freeform 68"/>
                <p:cNvSpPr>
                  <a:spLocks/>
                </p:cNvSpPr>
                <p:nvPr/>
              </p:nvSpPr>
              <p:spPr bwMode="auto">
                <a:xfrm>
                  <a:off x="4461" y="1930"/>
                  <a:ext cx="386" cy="50"/>
                </a:xfrm>
                <a:custGeom>
                  <a:avLst/>
                  <a:gdLst>
                    <a:gd name="T0" fmla="*/ 386 w 386"/>
                    <a:gd name="T1" fmla="*/ 50 h 50"/>
                    <a:gd name="T2" fmla="*/ 376 w 386"/>
                    <a:gd name="T3" fmla="*/ 0 h 50"/>
                    <a:gd name="T4" fmla="*/ 10 w 386"/>
                    <a:gd name="T5" fmla="*/ 0 h 50"/>
                    <a:gd name="T6" fmla="*/ 0 w 386"/>
                    <a:gd name="T7" fmla="*/ 50 h 50"/>
                    <a:gd name="T8" fmla="*/ 386 w 386"/>
                    <a:gd name="T9" fmla="*/ 50 h 50"/>
                    <a:gd name="T10" fmla="*/ 0 60000 65536"/>
                    <a:gd name="T11" fmla="*/ 0 60000 65536"/>
                    <a:gd name="T12" fmla="*/ 0 60000 65536"/>
                    <a:gd name="T13" fmla="*/ 0 60000 65536"/>
                    <a:gd name="T14" fmla="*/ 0 60000 65536"/>
                    <a:gd name="T15" fmla="*/ 0 w 386"/>
                    <a:gd name="T16" fmla="*/ 0 h 50"/>
                    <a:gd name="T17" fmla="*/ 386 w 386"/>
                    <a:gd name="T18" fmla="*/ 50 h 50"/>
                  </a:gdLst>
                  <a:ahLst/>
                  <a:cxnLst>
                    <a:cxn ang="T10">
                      <a:pos x="T0" y="T1"/>
                    </a:cxn>
                    <a:cxn ang="T11">
                      <a:pos x="T2" y="T3"/>
                    </a:cxn>
                    <a:cxn ang="T12">
                      <a:pos x="T4" y="T5"/>
                    </a:cxn>
                    <a:cxn ang="T13">
                      <a:pos x="T6" y="T7"/>
                    </a:cxn>
                    <a:cxn ang="T14">
                      <a:pos x="T8" y="T9"/>
                    </a:cxn>
                  </a:cxnLst>
                  <a:rect l="T15" t="T16" r="T17" b="T18"/>
                  <a:pathLst>
                    <a:path w="386" h="50">
                      <a:moveTo>
                        <a:pt x="386" y="50"/>
                      </a:moveTo>
                      <a:lnTo>
                        <a:pt x="376" y="0"/>
                      </a:lnTo>
                      <a:lnTo>
                        <a:pt x="10" y="0"/>
                      </a:lnTo>
                      <a:lnTo>
                        <a:pt x="0" y="50"/>
                      </a:lnTo>
                      <a:lnTo>
                        <a:pt x="386" y="50"/>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grpSp>
        <p:grpSp>
          <p:nvGrpSpPr>
            <p:cNvPr id="11" name="Group 78"/>
            <p:cNvGrpSpPr>
              <a:grpSpLocks/>
            </p:cNvGrpSpPr>
            <p:nvPr/>
          </p:nvGrpSpPr>
          <p:grpSpPr bwMode="auto">
            <a:xfrm>
              <a:off x="2084" y="1529"/>
              <a:ext cx="540" cy="436"/>
              <a:chOff x="2084" y="1529"/>
              <a:chExt cx="540" cy="436"/>
            </a:xfrm>
          </p:grpSpPr>
          <p:grpSp>
            <p:nvGrpSpPr>
              <p:cNvPr id="60" name="Group 74"/>
              <p:cNvGrpSpPr>
                <a:grpSpLocks/>
              </p:cNvGrpSpPr>
              <p:nvPr/>
            </p:nvGrpSpPr>
            <p:grpSpPr bwMode="auto">
              <a:xfrm>
                <a:off x="2084" y="1851"/>
                <a:ext cx="540" cy="114"/>
                <a:chOff x="2084" y="1851"/>
                <a:chExt cx="540" cy="114"/>
              </a:xfrm>
            </p:grpSpPr>
            <p:sp>
              <p:nvSpPr>
                <p:cNvPr id="64" name="Rectangle 71"/>
                <p:cNvSpPr>
                  <a:spLocks noChangeArrowheads="1"/>
                </p:cNvSpPr>
                <p:nvPr/>
              </p:nvSpPr>
              <p:spPr bwMode="auto">
                <a:xfrm>
                  <a:off x="2089" y="1945"/>
                  <a:ext cx="535" cy="20"/>
                </a:xfrm>
                <a:prstGeom prst="rect">
                  <a:avLst/>
                </a:prstGeom>
                <a:solidFill>
                  <a:srgbClr val="FFFFFF"/>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sp>
              <p:nvSpPr>
                <p:cNvPr id="65" name="Freeform 72"/>
                <p:cNvSpPr>
                  <a:spLocks/>
                </p:cNvSpPr>
                <p:nvPr/>
              </p:nvSpPr>
              <p:spPr bwMode="auto">
                <a:xfrm>
                  <a:off x="2084" y="1851"/>
                  <a:ext cx="535" cy="89"/>
                </a:xfrm>
                <a:custGeom>
                  <a:avLst/>
                  <a:gdLst>
                    <a:gd name="T0" fmla="*/ 0 w 535"/>
                    <a:gd name="T1" fmla="*/ 89 h 89"/>
                    <a:gd name="T2" fmla="*/ 49 w 535"/>
                    <a:gd name="T3" fmla="*/ 0 h 89"/>
                    <a:gd name="T4" fmla="*/ 49 w 535"/>
                    <a:gd name="T5" fmla="*/ 0 h 89"/>
                    <a:gd name="T6" fmla="*/ 475 w 535"/>
                    <a:gd name="T7" fmla="*/ 0 h 89"/>
                    <a:gd name="T8" fmla="*/ 475 w 535"/>
                    <a:gd name="T9" fmla="*/ 0 h 89"/>
                    <a:gd name="T10" fmla="*/ 535 w 535"/>
                    <a:gd name="T11" fmla="*/ 89 h 89"/>
                    <a:gd name="T12" fmla="*/ 535 w 535"/>
                    <a:gd name="T13" fmla="*/ 89 h 89"/>
                    <a:gd name="T14" fmla="*/ 0 w 535"/>
                    <a:gd name="T15" fmla="*/ 89 h 89"/>
                    <a:gd name="T16" fmla="*/ 0 w 535"/>
                    <a:gd name="T17" fmla="*/ 89 h 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5"/>
                    <a:gd name="T28" fmla="*/ 0 h 89"/>
                    <a:gd name="T29" fmla="*/ 535 w 535"/>
                    <a:gd name="T30" fmla="*/ 89 h 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5" h="89">
                      <a:moveTo>
                        <a:pt x="0" y="89"/>
                      </a:moveTo>
                      <a:lnTo>
                        <a:pt x="49" y="0"/>
                      </a:lnTo>
                      <a:lnTo>
                        <a:pt x="475" y="0"/>
                      </a:lnTo>
                      <a:lnTo>
                        <a:pt x="535" y="89"/>
                      </a:lnTo>
                      <a:lnTo>
                        <a:pt x="0" y="89"/>
                      </a:lnTo>
                      <a:close/>
                    </a:path>
                  </a:pathLst>
                </a:custGeom>
                <a:solidFill>
                  <a:srgbClr val="FFFFFF"/>
                </a:solidFill>
                <a:ln w="15875">
                  <a:solidFill>
                    <a:srgbClr val="000000"/>
                  </a:solidFill>
                  <a:prstDash val="solid"/>
                  <a:round/>
                  <a:headEnd/>
                  <a:tailEnd/>
                </a:ln>
              </p:spPr>
              <p:txBody>
                <a:bodyPr/>
                <a:lstStyle/>
                <a:p>
                  <a:endParaRPr lang="en-IE"/>
                </a:p>
              </p:txBody>
            </p:sp>
            <p:sp>
              <p:nvSpPr>
                <p:cNvPr id="66" name="Freeform 73"/>
                <p:cNvSpPr>
                  <a:spLocks/>
                </p:cNvSpPr>
                <p:nvPr/>
              </p:nvSpPr>
              <p:spPr bwMode="auto">
                <a:xfrm>
                  <a:off x="2084" y="1851"/>
                  <a:ext cx="535" cy="89"/>
                </a:xfrm>
                <a:custGeom>
                  <a:avLst/>
                  <a:gdLst>
                    <a:gd name="T0" fmla="*/ 0 w 535"/>
                    <a:gd name="T1" fmla="*/ 89 h 89"/>
                    <a:gd name="T2" fmla="*/ 49 w 535"/>
                    <a:gd name="T3" fmla="*/ 0 h 89"/>
                    <a:gd name="T4" fmla="*/ 475 w 535"/>
                    <a:gd name="T5" fmla="*/ 0 h 89"/>
                    <a:gd name="T6" fmla="*/ 535 w 535"/>
                    <a:gd name="T7" fmla="*/ 89 h 89"/>
                    <a:gd name="T8" fmla="*/ 0 w 535"/>
                    <a:gd name="T9" fmla="*/ 89 h 89"/>
                    <a:gd name="T10" fmla="*/ 0 60000 65536"/>
                    <a:gd name="T11" fmla="*/ 0 60000 65536"/>
                    <a:gd name="T12" fmla="*/ 0 60000 65536"/>
                    <a:gd name="T13" fmla="*/ 0 60000 65536"/>
                    <a:gd name="T14" fmla="*/ 0 60000 65536"/>
                    <a:gd name="T15" fmla="*/ 0 w 535"/>
                    <a:gd name="T16" fmla="*/ 0 h 89"/>
                    <a:gd name="T17" fmla="*/ 535 w 535"/>
                    <a:gd name="T18" fmla="*/ 89 h 89"/>
                  </a:gdLst>
                  <a:ahLst/>
                  <a:cxnLst>
                    <a:cxn ang="T10">
                      <a:pos x="T0" y="T1"/>
                    </a:cxn>
                    <a:cxn ang="T11">
                      <a:pos x="T2" y="T3"/>
                    </a:cxn>
                    <a:cxn ang="T12">
                      <a:pos x="T4" y="T5"/>
                    </a:cxn>
                    <a:cxn ang="T13">
                      <a:pos x="T6" y="T7"/>
                    </a:cxn>
                    <a:cxn ang="T14">
                      <a:pos x="T8" y="T9"/>
                    </a:cxn>
                  </a:cxnLst>
                  <a:rect l="T15" t="T16" r="T17" b="T18"/>
                  <a:pathLst>
                    <a:path w="535" h="89">
                      <a:moveTo>
                        <a:pt x="0" y="89"/>
                      </a:moveTo>
                      <a:lnTo>
                        <a:pt x="49" y="0"/>
                      </a:lnTo>
                      <a:lnTo>
                        <a:pt x="475" y="0"/>
                      </a:lnTo>
                      <a:lnTo>
                        <a:pt x="535" y="89"/>
                      </a:lnTo>
                      <a:lnTo>
                        <a:pt x="0" y="89"/>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grpSp>
            <p:nvGrpSpPr>
              <p:cNvPr id="61" name="Group 77"/>
              <p:cNvGrpSpPr>
                <a:grpSpLocks/>
              </p:cNvGrpSpPr>
              <p:nvPr/>
            </p:nvGrpSpPr>
            <p:grpSpPr bwMode="auto">
              <a:xfrm>
                <a:off x="2158" y="1529"/>
                <a:ext cx="376" cy="317"/>
                <a:chOff x="2158" y="1529"/>
                <a:chExt cx="376" cy="317"/>
              </a:xfrm>
            </p:grpSpPr>
            <p:sp>
              <p:nvSpPr>
                <p:cNvPr id="62" name="AutoShape 75"/>
                <p:cNvSpPr>
                  <a:spLocks noChangeArrowheads="1"/>
                </p:cNvSpPr>
                <p:nvPr/>
              </p:nvSpPr>
              <p:spPr bwMode="auto">
                <a:xfrm>
                  <a:off x="2158" y="1529"/>
                  <a:ext cx="376" cy="317"/>
                </a:xfrm>
                <a:prstGeom prst="roundRect">
                  <a:avLst>
                    <a:gd name="adj" fmla="val 10606"/>
                  </a:avLst>
                </a:prstGeom>
                <a:solidFill>
                  <a:srgbClr val="FFFFFF"/>
                </a:solidFill>
                <a:ln w="15875">
                  <a:solidFill>
                    <a:srgbClr val="000000"/>
                  </a:solidFill>
                  <a:round/>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sp>
              <p:nvSpPr>
                <p:cNvPr id="63" name="AutoShape 76"/>
                <p:cNvSpPr>
                  <a:spLocks noChangeArrowheads="1"/>
                </p:cNvSpPr>
                <p:nvPr/>
              </p:nvSpPr>
              <p:spPr bwMode="auto">
                <a:xfrm>
                  <a:off x="2208" y="1569"/>
                  <a:ext cx="287" cy="237"/>
                </a:xfrm>
                <a:prstGeom prst="roundRect">
                  <a:avLst>
                    <a:gd name="adj" fmla="val 14000"/>
                  </a:avLst>
                </a:prstGeom>
                <a:solidFill>
                  <a:srgbClr val="777777"/>
                </a:solidFill>
                <a:ln w="15875">
                  <a:solidFill>
                    <a:srgbClr val="000000"/>
                  </a:solidFill>
                  <a:round/>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grpSp>
        </p:grpSp>
        <p:grpSp>
          <p:nvGrpSpPr>
            <p:cNvPr id="12" name="Group 86"/>
            <p:cNvGrpSpPr>
              <a:grpSpLocks/>
            </p:cNvGrpSpPr>
            <p:nvPr/>
          </p:nvGrpSpPr>
          <p:grpSpPr bwMode="auto">
            <a:xfrm>
              <a:off x="3243" y="905"/>
              <a:ext cx="539" cy="436"/>
              <a:chOff x="3243" y="905"/>
              <a:chExt cx="539" cy="436"/>
            </a:xfrm>
          </p:grpSpPr>
          <p:grpSp>
            <p:nvGrpSpPr>
              <p:cNvPr id="53" name="Group 82"/>
              <p:cNvGrpSpPr>
                <a:grpSpLocks/>
              </p:cNvGrpSpPr>
              <p:nvPr/>
            </p:nvGrpSpPr>
            <p:grpSpPr bwMode="auto">
              <a:xfrm>
                <a:off x="3243" y="1227"/>
                <a:ext cx="539" cy="114"/>
                <a:chOff x="3243" y="1227"/>
                <a:chExt cx="539" cy="114"/>
              </a:xfrm>
            </p:grpSpPr>
            <p:sp>
              <p:nvSpPr>
                <p:cNvPr id="57" name="Rectangle 79"/>
                <p:cNvSpPr>
                  <a:spLocks noChangeArrowheads="1"/>
                </p:cNvSpPr>
                <p:nvPr/>
              </p:nvSpPr>
              <p:spPr bwMode="auto">
                <a:xfrm>
                  <a:off x="3248" y="1321"/>
                  <a:ext cx="534" cy="20"/>
                </a:xfrm>
                <a:prstGeom prst="rect">
                  <a:avLst/>
                </a:prstGeom>
                <a:solidFill>
                  <a:srgbClr val="FFFFFF"/>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sp>
              <p:nvSpPr>
                <p:cNvPr id="58" name="Freeform 80"/>
                <p:cNvSpPr>
                  <a:spLocks/>
                </p:cNvSpPr>
                <p:nvPr/>
              </p:nvSpPr>
              <p:spPr bwMode="auto">
                <a:xfrm>
                  <a:off x="3243" y="1227"/>
                  <a:ext cx="535" cy="89"/>
                </a:xfrm>
                <a:custGeom>
                  <a:avLst/>
                  <a:gdLst>
                    <a:gd name="T0" fmla="*/ 0 w 535"/>
                    <a:gd name="T1" fmla="*/ 89 h 89"/>
                    <a:gd name="T2" fmla="*/ 49 w 535"/>
                    <a:gd name="T3" fmla="*/ 0 h 89"/>
                    <a:gd name="T4" fmla="*/ 49 w 535"/>
                    <a:gd name="T5" fmla="*/ 0 h 89"/>
                    <a:gd name="T6" fmla="*/ 475 w 535"/>
                    <a:gd name="T7" fmla="*/ 0 h 89"/>
                    <a:gd name="T8" fmla="*/ 475 w 535"/>
                    <a:gd name="T9" fmla="*/ 0 h 89"/>
                    <a:gd name="T10" fmla="*/ 535 w 535"/>
                    <a:gd name="T11" fmla="*/ 89 h 89"/>
                    <a:gd name="T12" fmla="*/ 535 w 535"/>
                    <a:gd name="T13" fmla="*/ 89 h 89"/>
                    <a:gd name="T14" fmla="*/ 0 w 535"/>
                    <a:gd name="T15" fmla="*/ 89 h 89"/>
                    <a:gd name="T16" fmla="*/ 0 w 535"/>
                    <a:gd name="T17" fmla="*/ 89 h 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5"/>
                    <a:gd name="T28" fmla="*/ 0 h 89"/>
                    <a:gd name="T29" fmla="*/ 535 w 535"/>
                    <a:gd name="T30" fmla="*/ 89 h 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5" h="89">
                      <a:moveTo>
                        <a:pt x="0" y="89"/>
                      </a:moveTo>
                      <a:lnTo>
                        <a:pt x="49" y="0"/>
                      </a:lnTo>
                      <a:lnTo>
                        <a:pt x="475" y="0"/>
                      </a:lnTo>
                      <a:lnTo>
                        <a:pt x="535" y="89"/>
                      </a:lnTo>
                      <a:lnTo>
                        <a:pt x="0" y="89"/>
                      </a:lnTo>
                      <a:close/>
                    </a:path>
                  </a:pathLst>
                </a:custGeom>
                <a:solidFill>
                  <a:srgbClr val="FFFFFF"/>
                </a:solidFill>
                <a:ln w="15875">
                  <a:solidFill>
                    <a:srgbClr val="000000"/>
                  </a:solidFill>
                  <a:prstDash val="solid"/>
                  <a:round/>
                  <a:headEnd/>
                  <a:tailEnd/>
                </a:ln>
              </p:spPr>
              <p:txBody>
                <a:bodyPr/>
                <a:lstStyle/>
                <a:p>
                  <a:endParaRPr lang="en-IE"/>
                </a:p>
              </p:txBody>
            </p:sp>
            <p:sp>
              <p:nvSpPr>
                <p:cNvPr id="59" name="Freeform 81"/>
                <p:cNvSpPr>
                  <a:spLocks/>
                </p:cNvSpPr>
                <p:nvPr/>
              </p:nvSpPr>
              <p:spPr bwMode="auto">
                <a:xfrm>
                  <a:off x="3243" y="1227"/>
                  <a:ext cx="535" cy="89"/>
                </a:xfrm>
                <a:custGeom>
                  <a:avLst/>
                  <a:gdLst>
                    <a:gd name="T0" fmla="*/ 0 w 535"/>
                    <a:gd name="T1" fmla="*/ 89 h 89"/>
                    <a:gd name="T2" fmla="*/ 49 w 535"/>
                    <a:gd name="T3" fmla="*/ 0 h 89"/>
                    <a:gd name="T4" fmla="*/ 475 w 535"/>
                    <a:gd name="T5" fmla="*/ 0 h 89"/>
                    <a:gd name="T6" fmla="*/ 535 w 535"/>
                    <a:gd name="T7" fmla="*/ 89 h 89"/>
                    <a:gd name="T8" fmla="*/ 0 w 535"/>
                    <a:gd name="T9" fmla="*/ 89 h 89"/>
                    <a:gd name="T10" fmla="*/ 0 60000 65536"/>
                    <a:gd name="T11" fmla="*/ 0 60000 65536"/>
                    <a:gd name="T12" fmla="*/ 0 60000 65536"/>
                    <a:gd name="T13" fmla="*/ 0 60000 65536"/>
                    <a:gd name="T14" fmla="*/ 0 60000 65536"/>
                    <a:gd name="T15" fmla="*/ 0 w 535"/>
                    <a:gd name="T16" fmla="*/ 0 h 89"/>
                    <a:gd name="T17" fmla="*/ 535 w 535"/>
                    <a:gd name="T18" fmla="*/ 89 h 89"/>
                  </a:gdLst>
                  <a:ahLst/>
                  <a:cxnLst>
                    <a:cxn ang="T10">
                      <a:pos x="T0" y="T1"/>
                    </a:cxn>
                    <a:cxn ang="T11">
                      <a:pos x="T2" y="T3"/>
                    </a:cxn>
                    <a:cxn ang="T12">
                      <a:pos x="T4" y="T5"/>
                    </a:cxn>
                    <a:cxn ang="T13">
                      <a:pos x="T6" y="T7"/>
                    </a:cxn>
                    <a:cxn ang="T14">
                      <a:pos x="T8" y="T9"/>
                    </a:cxn>
                  </a:cxnLst>
                  <a:rect l="T15" t="T16" r="T17" b="T18"/>
                  <a:pathLst>
                    <a:path w="535" h="89">
                      <a:moveTo>
                        <a:pt x="0" y="89"/>
                      </a:moveTo>
                      <a:lnTo>
                        <a:pt x="49" y="0"/>
                      </a:lnTo>
                      <a:lnTo>
                        <a:pt x="475" y="0"/>
                      </a:lnTo>
                      <a:lnTo>
                        <a:pt x="535" y="89"/>
                      </a:lnTo>
                      <a:lnTo>
                        <a:pt x="0" y="89"/>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grpSp>
            <p:nvGrpSpPr>
              <p:cNvPr id="54" name="Group 85"/>
              <p:cNvGrpSpPr>
                <a:grpSpLocks/>
              </p:cNvGrpSpPr>
              <p:nvPr/>
            </p:nvGrpSpPr>
            <p:grpSpPr bwMode="auto">
              <a:xfrm>
                <a:off x="3317" y="905"/>
                <a:ext cx="376" cy="317"/>
                <a:chOff x="3317" y="905"/>
                <a:chExt cx="376" cy="317"/>
              </a:xfrm>
            </p:grpSpPr>
            <p:sp>
              <p:nvSpPr>
                <p:cNvPr id="55" name="AutoShape 83"/>
                <p:cNvSpPr>
                  <a:spLocks noChangeArrowheads="1"/>
                </p:cNvSpPr>
                <p:nvPr/>
              </p:nvSpPr>
              <p:spPr bwMode="auto">
                <a:xfrm>
                  <a:off x="3317" y="905"/>
                  <a:ext cx="376" cy="317"/>
                </a:xfrm>
                <a:prstGeom prst="roundRect">
                  <a:avLst>
                    <a:gd name="adj" fmla="val 10606"/>
                  </a:avLst>
                </a:prstGeom>
                <a:solidFill>
                  <a:srgbClr val="FFFFFF"/>
                </a:solidFill>
                <a:ln w="15875">
                  <a:solidFill>
                    <a:srgbClr val="000000"/>
                  </a:solidFill>
                  <a:round/>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sp>
              <p:nvSpPr>
                <p:cNvPr id="56" name="AutoShape 84"/>
                <p:cNvSpPr>
                  <a:spLocks noChangeArrowheads="1"/>
                </p:cNvSpPr>
                <p:nvPr/>
              </p:nvSpPr>
              <p:spPr bwMode="auto">
                <a:xfrm>
                  <a:off x="3367" y="945"/>
                  <a:ext cx="287" cy="237"/>
                </a:xfrm>
                <a:prstGeom prst="roundRect">
                  <a:avLst>
                    <a:gd name="adj" fmla="val 14000"/>
                  </a:avLst>
                </a:prstGeom>
                <a:solidFill>
                  <a:srgbClr val="777777"/>
                </a:solidFill>
                <a:ln w="15875">
                  <a:solidFill>
                    <a:srgbClr val="000000"/>
                  </a:solidFill>
                  <a:round/>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grpSp>
        </p:grpSp>
        <p:grpSp>
          <p:nvGrpSpPr>
            <p:cNvPr id="13" name="Group 94"/>
            <p:cNvGrpSpPr>
              <a:grpSpLocks/>
            </p:cNvGrpSpPr>
            <p:nvPr/>
          </p:nvGrpSpPr>
          <p:grpSpPr bwMode="auto">
            <a:xfrm>
              <a:off x="3282" y="3183"/>
              <a:ext cx="540" cy="436"/>
              <a:chOff x="3282" y="3183"/>
              <a:chExt cx="540" cy="436"/>
            </a:xfrm>
          </p:grpSpPr>
          <p:grpSp>
            <p:nvGrpSpPr>
              <p:cNvPr id="46" name="Group 90"/>
              <p:cNvGrpSpPr>
                <a:grpSpLocks/>
              </p:cNvGrpSpPr>
              <p:nvPr/>
            </p:nvGrpSpPr>
            <p:grpSpPr bwMode="auto">
              <a:xfrm>
                <a:off x="3282" y="3505"/>
                <a:ext cx="540" cy="114"/>
                <a:chOff x="3282" y="3505"/>
                <a:chExt cx="540" cy="114"/>
              </a:xfrm>
            </p:grpSpPr>
            <p:sp>
              <p:nvSpPr>
                <p:cNvPr id="50" name="Rectangle 87"/>
                <p:cNvSpPr>
                  <a:spLocks noChangeArrowheads="1"/>
                </p:cNvSpPr>
                <p:nvPr/>
              </p:nvSpPr>
              <p:spPr bwMode="auto">
                <a:xfrm>
                  <a:off x="3287" y="3599"/>
                  <a:ext cx="535" cy="20"/>
                </a:xfrm>
                <a:prstGeom prst="rect">
                  <a:avLst/>
                </a:prstGeom>
                <a:solidFill>
                  <a:srgbClr val="FFFFFF"/>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sp>
              <p:nvSpPr>
                <p:cNvPr id="51" name="Freeform 88"/>
                <p:cNvSpPr>
                  <a:spLocks/>
                </p:cNvSpPr>
                <p:nvPr/>
              </p:nvSpPr>
              <p:spPr bwMode="auto">
                <a:xfrm>
                  <a:off x="3282" y="3505"/>
                  <a:ext cx="535" cy="89"/>
                </a:xfrm>
                <a:custGeom>
                  <a:avLst/>
                  <a:gdLst>
                    <a:gd name="T0" fmla="*/ 0 w 535"/>
                    <a:gd name="T1" fmla="*/ 89 h 89"/>
                    <a:gd name="T2" fmla="*/ 50 w 535"/>
                    <a:gd name="T3" fmla="*/ 0 h 89"/>
                    <a:gd name="T4" fmla="*/ 50 w 535"/>
                    <a:gd name="T5" fmla="*/ 0 h 89"/>
                    <a:gd name="T6" fmla="*/ 476 w 535"/>
                    <a:gd name="T7" fmla="*/ 0 h 89"/>
                    <a:gd name="T8" fmla="*/ 476 w 535"/>
                    <a:gd name="T9" fmla="*/ 0 h 89"/>
                    <a:gd name="T10" fmla="*/ 535 w 535"/>
                    <a:gd name="T11" fmla="*/ 89 h 89"/>
                    <a:gd name="T12" fmla="*/ 535 w 535"/>
                    <a:gd name="T13" fmla="*/ 89 h 89"/>
                    <a:gd name="T14" fmla="*/ 0 w 535"/>
                    <a:gd name="T15" fmla="*/ 89 h 89"/>
                    <a:gd name="T16" fmla="*/ 0 w 535"/>
                    <a:gd name="T17" fmla="*/ 89 h 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5"/>
                    <a:gd name="T28" fmla="*/ 0 h 89"/>
                    <a:gd name="T29" fmla="*/ 535 w 535"/>
                    <a:gd name="T30" fmla="*/ 89 h 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5" h="89">
                      <a:moveTo>
                        <a:pt x="0" y="89"/>
                      </a:moveTo>
                      <a:lnTo>
                        <a:pt x="50" y="0"/>
                      </a:lnTo>
                      <a:lnTo>
                        <a:pt x="476" y="0"/>
                      </a:lnTo>
                      <a:lnTo>
                        <a:pt x="535" y="89"/>
                      </a:lnTo>
                      <a:lnTo>
                        <a:pt x="0" y="89"/>
                      </a:lnTo>
                      <a:close/>
                    </a:path>
                  </a:pathLst>
                </a:custGeom>
                <a:solidFill>
                  <a:srgbClr val="FFFFFF"/>
                </a:solidFill>
                <a:ln w="15875">
                  <a:solidFill>
                    <a:srgbClr val="000000"/>
                  </a:solidFill>
                  <a:prstDash val="solid"/>
                  <a:round/>
                  <a:headEnd/>
                  <a:tailEnd/>
                </a:ln>
              </p:spPr>
              <p:txBody>
                <a:bodyPr/>
                <a:lstStyle/>
                <a:p>
                  <a:endParaRPr lang="en-IE"/>
                </a:p>
              </p:txBody>
            </p:sp>
            <p:sp>
              <p:nvSpPr>
                <p:cNvPr id="52" name="Freeform 89"/>
                <p:cNvSpPr>
                  <a:spLocks/>
                </p:cNvSpPr>
                <p:nvPr/>
              </p:nvSpPr>
              <p:spPr bwMode="auto">
                <a:xfrm>
                  <a:off x="3282" y="3505"/>
                  <a:ext cx="535" cy="89"/>
                </a:xfrm>
                <a:custGeom>
                  <a:avLst/>
                  <a:gdLst>
                    <a:gd name="T0" fmla="*/ 0 w 535"/>
                    <a:gd name="T1" fmla="*/ 89 h 89"/>
                    <a:gd name="T2" fmla="*/ 50 w 535"/>
                    <a:gd name="T3" fmla="*/ 0 h 89"/>
                    <a:gd name="T4" fmla="*/ 476 w 535"/>
                    <a:gd name="T5" fmla="*/ 0 h 89"/>
                    <a:gd name="T6" fmla="*/ 535 w 535"/>
                    <a:gd name="T7" fmla="*/ 89 h 89"/>
                    <a:gd name="T8" fmla="*/ 0 w 535"/>
                    <a:gd name="T9" fmla="*/ 89 h 89"/>
                    <a:gd name="T10" fmla="*/ 0 60000 65536"/>
                    <a:gd name="T11" fmla="*/ 0 60000 65536"/>
                    <a:gd name="T12" fmla="*/ 0 60000 65536"/>
                    <a:gd name="T13" fmla="*/ 0 60000 65536"/>
                    <a:gd name="T14" fmla="*/ 0 60000 65536"/>
                    <a:gd name="T15" fmla="*/ 0 w 535"/>
                    <a:gd name="T16" fmla="*/ 0 h 89"/>
                    <a:gd name="T17" fmla="*/ 535 w 535"/>
                    <a:gd name="T18" fmla="*/ 89 h 89"/>
                  </a:gdLst>
                  <a:ahLst/>
                  <a:cxnLst>
                    <a:cxn ang="T10">
                      <a:pos x="T0" y="T1"/>
                    </a:cxn>
                    <a:cxn ang="T11">
                      <a:pos x="T2" y="T3"/>
                    </a:cxn>
                    <a:cxn ang="T12">
                      <a:pos x="T4" y="T5"/>
                    </a:cxn>
                    <a:cxn ang="T13">
                      <a:pos x="T6" y="T7"/>
                    </a:cxn>
                    <a:cxn ang="T14">
                      <a:pos x="T8" y="T9"/>
                    </a:cxn>
                  </a:cxnLst>
                  <a:rect l="T15" t="T16" r="T17" b="T18"/>
                  <a:pathLst>
                    <a:path w="535" h="89">
                      <a:moveTo>
                        <a:pt x="0" y="89"/>
                      </a:moveTo>
                      <a:lnTo>
                        <a:pt x="50" y="0"/>
                      </a:lnTo>
                      <a:lnTo>
                        <a:pt x="476" y="0"/>
                      </a:lnTo>
                      <a:lnTo>
                        <a:pt x="535" y="89"/>
                      </a:lnTo>
                      <a:lnTo>
                        <a:pt x="0" y="89"/>
                      </a:lnTo>
                      <a:close/>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E"/>
                </a:p>
              </p:txBody>
            </p:sp>
          </p:grpSp>
          <p:grpSp>
            <p:nvGrpSpPr>
              <p:cNvPr id="47" name="Group 93"/>
              <p:cNvGrpSpPr>
                <a:grpSpLocks/>
              </p:cNvGrpSpPr>
              <p:nvPr/>
            </p:nvGrpSpPr>
            <p:grpSpPr bwMode="auto">
              <a:xfrm>
                <a:off x="3357" y="3183"/>
                <a:ext cx="376" cy="317"/>
                <a:chOff x="3357" y="3183"/>
                <a:chExt cx="376" cy="317"/>
              </a:xfrm>
            </p:grpSpPr>
            <p:sp>
              <p:nvSpPr>
                <p:cNvPr id="48" name="AutoShape 91"/>
                <p:cNvSpPr>
                  <a:spLocks noChangeArrowheads="1"/>
                </p:cNvSpPr>
                <p:nvPr/>
              </p:nvSpPr>
              <p:spPr bwMode="auto">
                <a:xfrm>
                  <a:off x="3357" y="3183"/>
                  <a:ext cx="376" cy="317"/>
                </a:xfrm>
                <a:prstGeom prst="roundRect">
                  <a:avLst>
                    <a:gd name="adj" fmla="val 10606"/>
                  </a:avLst>
                </a:prstGeom>
                <a:solidFill>
                  <a:srgbClr val="FFFFFF"/>
                </a:solidFill>
                <a:ln w="15875">
                  <a:solidFill>
                    <a:srgbClr val="000000"/>
                  </a:solidFill>
                  <a:round/>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sp>
              <p:nvSpPr>
                <p:cNvPr id="49" name="AutoShape 92"/>
                <p:cNvSpPr>
                  <a:spLocks noChangeArrowheads="1"/>
                </p:cNvSpPr>
                <p:nvPr/>
              </p:nvSpPr>
              <p:spPr bwMode="auto">
                <a:xfrm>
                  <a:off x="3406" y="3223"/>
                  <a:ext cx="287" cy="238"/>
                </a:xfrm>
                <a:prstGeom prst="roundRect">
                  <a:avLst>
                    <a:gd name="adj" fmla="val 14000"/>
                  </a:avLst>
                </a:prstGeom>
                <a:solidFill>
                  <a:srgbClr val="777777"/>
                </a:solidFill>
                <a:ln w="15875">
                  <a:solidFill>
                    <a:srgbClr val="000000"/>
                  </a:solidFill>
                  <a:round/>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grpSp>
        </p:grpSp>
        <p:sp>
          <p:nvSpPr>
            <p:cNvPr id="14" name="Rectangle 95"/>
            <p:cNvSpPr>
              <a:spLocks noChangeArrowheads="1"/>
            </p:cNvSpPr>
            <p:nvPr/>
          </p:nvSpPr>
          <p:spPr bwMode="auto">
            <a:xfrm>
              <a:off x="3292" y="1425"/>
              <a:ext cx="535"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r>
                <a:rPr lang="en-US" altLang="en-US" sz="1500">
                  <a:solidFill>
                    <a:srgbClr val="000000"/>
                  </a:solidFill>
                  <a:latin typeface="Helvetica" pitchFamily="34" charset="0"/>
                </a:rPr>
                <a:t>Terminal</a:t>
              </a:r>
              <a:endParaRPr lang="en-US" altLang="en-US" sz="1800"/>
            </a:p>
          </p:txBody>
        </p:sp>
        <p:sp>
          <p:nvSpPr>
            <p:cNvPr id="15" name="Rectangle 96"/>
            <p:cNvSpPr>
              <a:spLocks noChangeArrowheads="1"/>
            </p:cNvSpPr>
            <p:nvPr/>
          </p:nvSpPr>
          <p:spPr bwMode="auto">
            <a:xfrm>
              <a:off x="4451" y="2049"/>
              <a:ext cx="59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r>
                <a:rPr lang="en-US" altLang="en-US" sz="1500">
                  <a:solidFill>
                    <a:srgbClr val="000000"/>
                  </a:solidFill>
                  <a:latin typeface="Helvetica" pitchFamily="34" charset="0"/>
                </a:rPr>
                <a:t>Computer</a:t>
              </a:r>
              <a:endParaRPr lang="en-US" altLang="en-US" sz="1800"/>
            </a:p>
          </p:txBody>
        </p:sp>
        <p:sp>
          <p:nvSpPr>
            <p:cNvPr id="16" name="Rectangle 97"/>
            <p:cNvSpPr>
              <a:spLocks noChangeArrowheads="1"/>
            </p:cNvSpPr>
            <p:nvPr/>
          </p:nvSpPr>
          <p:spPr bwMode="auto">
            <a:xfrm>
              <a:off x="2133" y="2049"/>
              <a:ext cx="535"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r>
                <a:rPr lang="en-US" altLang="en-US" sz="1500">
                  <a:solidFill>
                    <a:srgbClr val="000000"/>
                  </a:solidFill>
                  <a:latin typeface="Helvetica" pitchFamily="34" charset="0"/>
                </a:rPr>
                <a:t>Terminal</a:t>
              </a:r>
              <a:endParaRPr lang="en-US" altLang="en-US" sz="1800"/>
            </a:p>
          </p:txBody>
        </p:sp>
        <p:sp>
          <p:nvSpPr>
            <p:cNvPr id="17" name="Rectangle 98"/>
            <p:cNvSpPr>
              <a:spLocks noChangeArrowheads="1"/>
            </p:cNvSpPr>
            <p:nvPr/>
          </p:nvSpPr>
          <p:spPr bwMode="auto">
            <a:xfrm>
              <a:off x="3292" y="3673"/>
              <a:ext cx="535"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r>
                <a:rPr lang="en-US" altLang="en-US" sz="1500">
                  <a:solidFill>
                    <a:srgbClr val="000000"/>
                  </a:solidFill>
                  <a:latin typeface="Helvetica" pitchFamily="34" charset="0"/>
                </a:rPr>
                <a:t>Terminal</a:t>
              </a:r>
              <a:endParaRPr lang="en-US" altLang="en-US" sz="1800"/>
            </a:p>
          </p:txBody>
        </p:sp>
        <p:sp>
          <p:nvSpPr>
            <p:cNvPr id="18" name="Rectangle 99"/>
            <p:cNvSpPr>
              <a:spLocks noChangeArrowheads="1"/>
            </p:cNvSpPr>
            <p:nvPr/>
          </p:nvSpPr>
          <p:spPr bwMode="auto">
            <a:xfrm>
              <a:off x="2133" y="3208"/>
              <a:ext cx="59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r>
                <a:rPr lang="en-US" altLang="en-US" sz="1500">
                  <a:solidFill>
                    <a:srgbClr val="000000"/>
                  </a:solidFill>
                  <a:latin typeface="Helvetica" pitchFamily="34" charset="0"/>
                </a:rPr>
                <a:t>Computer</a:t>
              </a:r>
              <a:endParaRPr lang="en-US" altLang="en-US" sz="1800"/>
            </a:p>
          </p:txBody>
        </p:sp>
        <p:sp>
          <p:nvSpPr>
            <p:cNvPr id="19" name="Rectangle 100"/>
            <p:cNvSpPr>
              <a:spLocks noChangeArrowheads="1"/>
            </p:cNvSpPr>
            <p:nvPr/>
          </p:nvSpPr>
          <p:spPr bwMode="auto">
            <a:xfrm>
              <a:off x="4357" y="2866"/>
              <a:ext cx="624" cy="446"/>
            </a:xfrm>
            <a:prstGeom prst="rect">
              <a:avLst/>
            </a:prstGeom>
            <a:solidFill>
              <a:srgbClr val="FFFFFF"/>
            </a:solidFill>
            <a:ln w="15875">
              <a:solidFill>
                <a:srgbClr val="000000"/>
              </a:solidFill>
              <a:miter lim="800000"/>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sp>
          <p:nvSpPr>
            <p:cNvPr id="20" name="Rectangle 101"/>
            <p:cNvSpPr>
              <a:spLocks noChangeArrowheads="1"/>
            </p:cNvSpPr>
            <p:nvPr/>
          </p:nvSpPr>
          <p:spPr bwMode="auto">
            <a:xfrm>
              <a:off x="4451" y="3030"/>
              <a:ext cx="406"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r>
                <a:rPr lang="en-US" altLang="en-US" sz="1500">
                  <a:solidFill>
                    <a:srgbClr val="000000"/>
                  </a:solidFill>
                  <a:latin typeface="Helvetica" pitchFamily="34" charset="0"/>
                </a:rPr>
                <a:t>Printer</a:t>
              </a:r>
              <a:endParaRPr lang="en-US" altLang="en-US" sz="1800"/>
            </a:p>
          </p:txBody>
        </p:sp>
        <p:grpSp>
          <p:nvGrpSpPr>
            <p:cNvPr id="21" name="Group 105"/>
            <p:cNvGrpSpPr>
              <a:grpSpLocks/>
            </p:cNvGrpSpPr>
            <p:nvPr/>
          </p:nvGrpSpPr>
          <p:grpSpPr bwMode="auto">
            <a:xfrm>
              <a:off x="2658" y="1702"/>
              <a:ext cx="545" cy="367"/>
              <a:chOff x="2658" y="1702"/>
              <a:chExt cx="545" cy="367"/>
            </a:xfrm>
          </p:grpSpPr>
          <p:sp>
            <p:nvSpPr>
              <p:cNvPr id="43" name="Freeform 102"/>
              <p:cNvSpPr>
                <a:spLocks/>
              </p:cNvSpPr>
              <p:nvPr/>
            </p:nvSpPr>
            <p:spPr bwMode="auto">
              <a:xfrm>
                <a:off x="2658" y="1702"/>
                <a:ext cx="109" cy="89"/>
              </a:xfrm>
              <a:custGeom>
                <a:avLst/>
                <a:gdLst>
                  <a:gd name="T0" fmla="*/ 0 w 109"/>
                  <a:gd name="T1" fmla="*/ 0 h 89"/>
                  <a:gd name="T2" fmla="*/ 109 w 109"/>
                  <a:gd name="T3" fmla="*/ 20 h 89"/>
                  <a:gd name="T4" fmla="*/ 60 w 109"/>
                  <a:gd name="T5" fmla="*/ 89 h 89"/>
                  <a:gd name="T6" fmla="*/ 0 w 109"/>
                  <a:gd name="T7" fmla="*/ 0 h 89"/>
                  <a:gd name="T8" fmla="*/ 0 60000 65536"/>
                  <a:gd name="T9" fmla="*/ 0 60000 65536"/>
                  <a:gd name="T10" fmla="*/ 0 60000 65536"/>
                  <a:gd name="T11" fmla="*/ 0 60000 65536"/>
                  <a:gd name="T12" fmla="*/ 0 w 109"/>
                  <a:gd name="T13" fmla="*/ 0 h 89"/>
                  <a:gd name="T14" fmla="*/ 109 w 109"/>
                  <a:gd name="T15" fmla="*/ 89 h 89"/>
                </a:gdLst>
                <a:ahLst/>
                <a:cxnLst>
                  <a:cxn ang="T8">
                    <a:pos x="T0" y="T1"/>
                  </a:cxn>
                  <a:cxn ang="T9">
                    <a:pos x="T2" y="T3"/>
                  </a:cxn>
                  <a:cxn ang="T10">
                    <a:pos x="T4" y="T5"/>
                  </a:cxn>
                  <a:cxn ang="T11">
                    <a:pos x="T6" y="T7"/>
                  </a:cxn>
                </a:cxnLst>
                <a:rect l="T12" t="T13" r="T14" b="T15"/>
                <a:pathLst>
                  <a:path w="109" h="89">
                    <a:moveTo>
                      <a:pt x="0" y="0"/>
                    </a:moveTo>
                    <a:lnTo>
                      <a:pt x="109" y="20"/>
                    </a:lnTo>
                    <a:lnTo>
                      <a:pt x="60" y="8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4" name="Freeform 103"/>
              <p:cNvSpPr>
                <a:spLocks/>
              </p:cNvSpPr>
              <p:nvPr/>
            </p:nvSpPr>
            <p:spPr bwMode="auto">
              <a:xfrm>
                <a:off x="3094" y="1980"/>
                <a:ext cx="109" cy="89"/>
              </a:xfrm>
              <a:custGeom>
                <a:avLst/>
                <a:gdLst>
                  <a:gd name="T0" fmla="*/ 109 w 109"/>
                  <a:gd name="T1" fmla="*/ 89 h 89"/>
                  <a:gd name="T2" fmla="*/ 0 w 109"/>
                  <a:gd name="T3" fmla="*/ 69 h 89"/>
                  <a:gd name="T4" fmla="*/ 50 w 109"/>
                  <a:gd name="T5" fmla="*/ 0 h 89"/>
                  <a:gd name="T6" fmla="*/ 109 w 109"/>
                  <a:gd name="T7" fmla="*/ 89 h 89"/>
                  <a:gd name="T8" fmla="*/ 0 60000 65536"/>
                  <a:gd name="T9" fmla="*/ 0 60000 65536"/>
                  <a:gd name="T10" fmla="*/ 0 60000 65536"/>
                  <a:gd name="T11" fmla="*/ 0 60000 65536"/>
                  <a:gd name="T12" fmla="*/ 0 w 109"/>
                  <a:gd name="T13" fmla="*/ 0 h 89"/>
                  <a:gd name="T14" fmla="*/ 109 w 109"/>
                  <a:gd name="T15" fmla="*/ 89 h 89"/>
                </a:gdLst>
                <a:ahLst/>
                <a:cxnLst>
                  <a:cxn ang="T8">
                    <a:pos x="T0" y="T1"/>
                  </a:cxn>
                  <a:cxn ang="T9">
                    <a:pos x="T2" y="T3"/>
                  </a:cxn>
                  <a:cxn ang="T10">
                    <a:pos x="T4" y="T5"/>
                  </a:cxn>
                  <a:cxn ang="T11">
                    <a:pos x="T6" y="T7"/>
                  </a:cxn>
                </a:cxnLst>
                <a:rect l="T12" t="T13" r="T14" b="T15"/>
                <a:pathLst>
                  <a:path w="109" h="89">
                    <a:moveTo>
                      <a:pt x="109" y="89"/>
                    </a:moveTo>
                    <a:lnTo>
                      <a:pt x="0" y="69"/>
                    </a:lnTo>
                    <a:lnTo>
                      <a:pt x="50" y="0"/>
                    </a:lnTo>
                    <a:lnTo>
                      <a:pt x="109"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5" name="Line 104"/>
              <p:cNvSpPr>
                <a:spLocks noChangeShapeType="1"/>
              </p:cNvSpPr>
              <p:nvPr/>
            </p:nvSpPr>
            <p:spPr bwMode="auto">
              <a:xfrm>
                <a:off x="2668" y="1712"/>
                <a:ext cx="515" cy="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22" name="Group 109"/>
            <p:cNvGrpSpPr>
              <a:grpSpLocks/>
            </p:cNvGrpSpPr>
            <p:nvPr/>
          </p:nvGrpSpPr>
          <p:grpSpPr bwMode="auto">
            <a:xfrm>
              <a:off x="3510" y="1613"/>
              <a:ext cx="79" cy="367"/>
              <a:chOff x="3510" y="1613"/>
              <a:chExt cx="79" cy="367"/>
            </a:xfrm>
          </p:grpSpPr>
          <p:sp>
            <p:nvSpPr>
              <p:cNvPr id="40" name="Freeform 106"/>
              <p:cNvSpPr>
                <a:spLocks/>
              </p:cNvSpPr>
              <p:nvPr/>
            </p:nvSpPr>
            <p:spPr bwMode="auto">
              <a:xfrm>
                <a:off x="3510" y="1871"/>
                <a:ext cx="79" cy="109"/>
              </a:xfrm>
              <a:custGeom>
                <a:avLst/>
                <a:gdLst>
                  <a:gd name="T0" fmla="*/ 40 w 79"/>
                  <a:gd name="T1" fmla="*/ 109 h 109"/>
                  <a:gd name="T2" fmla="*/ 0 w 79"/>
                  <a:gd name="T3" fmla="*/ 0 h 109"/>
                  <a:gd name="T4" fmla="*/ 79 w 79"/>
                  <a:gd name="T5" fmla="*/ 0 h 109"/>
                  <a:gd name="T6" fmla="*/ 40 w 79"/>
                  <a:gd name="T7" fmla="*/ 109 h 109"/>
                  <a:gd name="T8" fmla="*/ 0 60000 65536"/>
                  <a:gd name="T9" fmla="*/ 0 60000 65536"/>
                  <a:gd name="T10" fmla="*/ 0 60000 65536"/>
                  <a:gd name="T11" fmla="*/ 0 60000 65536"/>
                  <a:gd name="T12" fmla="*/ 0 w 79"/>
                  <a:gd name="T13" fmla="*/ 0 h 109"/>
                  <a:gd name="T14" fmla="*/ 79 w 79"/>
                  <a:gd name="T15" fmla="*/ 109 h 109"/>
                </a:gdLst>
                <a:ahLst/>
                <a:cxnLst>
                  <a:cxn ang="T8">
                    <a:pos x="T0" y="T1"/>
                  </a:cxn>
                  <a:cxn ang="T9">
                    <a:pos x="T2" y="T3"/>
                  </a:cxn>
                  <a:cxn ang="T10">
                    <a:pos x="T4" y="T5"/>
                  </a:cxn>
                  <a:cxn ang="T11">
                    <a:pos x="T6" y="T7"/>
                  </a:cxn>
                </a:cxnLst>
                <a:rect l="T12" t="T13" r="T14" b="T15"/>
                <a:pathLst>
                  <a:path w="79" h="109">
                    <a:moveTo>
                      <a:pt x="40" y="109"/>
                    </a:moveTo>
                    <a:lnTo>
                      <a:pt x="0" y="0"/>
                    </a:lnTo>
                    <a:lnTo>
                      <a:pt x="79" y="0"/>
                    </a:lnTo>
                    <a:lnTo>
                      <a:pt x="40"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1" name="Freeform 107"/>
              <p:cNvSpPr>
                <a:spLocks/>
              </p:cNvSpPr>
              <p:nvPr/>
            </p:nvSpPr>
            <p:spPr bwMode="auto">
              <a:xfrm>
                <a:off x="3510" y="1613"/>
                <a:ext cx="79" cy="109"/>
              </a:xfrm>
              <a:custGeom>
                <a:avLst/>
                <a:gdLst>
                  <a:gd name="T0" fmla="*/ 40 w 79"/>
                  <a:gd name="T1" fmla="*/ 0 h 109"/>
                  <a:gd name="T2" fmla="*/ 79 w 79"/>
                  <a:gd name="T3" fmla="*/ 109 h 109"/>
                  <a:gd name="T4" fmla="*/ 0 w 79"/>
                  <a:gd name="T5" fmla="*/ 109 h 109"/>
                  <a:gd name="T6" fmla="*/ 40 w 79"/>
                  <a:gd name="T7" fmla="*/ 0 h 109"/>
                  <a:gd name="T8" fmla="*/ 0 60000 65536"/>
                  <a:gd name="T9" fmla="*/ 0 60000 65536"/>
                  <a:gd name="T10" fmla="*/ 0 60000 65536"/>
                  <a:gd name="T11" fmla="*/ 0 60000 65536"/>
                  <a:gd name="T12" fmla="*/ 0 w 79"/>
                  <a:gd name="T13" fmla="*/ 0 h 109"/>
                  <a:gd name="T14" fmla="*/ 79 w 79"/>
                  <a:gd name="T15" fmla="*/ 109 h 109"/>
                </a:gdLst>
                <a:ahLst/>
                <a:cxnLst>
                  <a:cxn ang="T8">
                    <a:pos x="T0" y="T1"/>
                  </a:cxn>
                  <a:cxn ang="T9">
                    <a:pos x="T2" y="T3"/>
                  </a:cxn>
                  <a:cxn ang="T10">
                    <a:pos x="T4" y="T5"/>
                  </a:cxn>
                  <a:cxn ang="T11">
                    <a:pos x="T6" y="T7"/>
                  </a:cxn>
                </a:cxnLst>
                <a:rect l="T12" t="T13" r="T14" b="T15"/>
                <a:pathLst>
                  <a:path w="79" h="109">
                    <a:moveTo>
                      <a:pt x="40" y="0"/>
                    </a:moveTo>
                    <a:lnTo>
                      <a:pt x="79" y="109"/>
                    </a:lnTo>
                    <a:lnTo>
                      <a:pt x="0" y="109"/>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42" name="Line 108"/>
              <p:cNvSpPr>
                <a:spLocks noChangeShapeType="1"/>
              </p:cNvSpPr>
              <p:nvPr/>
            </p:nvSpPr>
            <p:spPr bwMode="auto">
              <a:xfrm>
                <a:off x="3550" y="1633"/>
                <a:ext cx="1" cy="31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23" name="Group 113"/>
            <p:cNvGrpSpPr>
              <a:grpSpLocks/>
            </p:cNvGrpSpPr>
            <p:nvPr/>
          </p:nvGrpSpPr>
          <p:grpSpPr bwMode="auto">
            <a:xfrm>
              <a:off x="3906" y="1702"/>
              <a:ext cx="545" cy="367"/>
              <a:chOff x="3906" y="1702"/>
              <a:chExt cx="545" cy="367"/>
            </a:xfrm>
          </p:grpSpPr>
          <p:sp>
            <p:nvSpPr>
              <p:cNvPr id="37" name="Freeform 110"/>
              <p:cNvSpPr>
                <a:spLocks/>
              </p:cNvSpPr>
              <p:nvPr/>
            </p:nvSpPr>
            <p:spPr bwMode="auto">
              <a:xfrm>
                <a:off x="3906" y="1980"/>
                <a:ext cx="109" cy="89"/>
              </a:xfrm>
              <a:custGeom>
                <a:avLst/>
                <a:gdLst>
                  <a:gd name="T0" fmla="*/ 0 w 109"/>
                  <a:gd name="T1" fmla="*/ 89 h 89"/>
                  <a:gd name="T2" fmla="*/ 60 w 109"/>
                  <a:gd name="T3" fmla="*/ 0 h 89"/>
                  <a:gd name="T4" fmla="*/ 109 w 109"/>
                  <a:gd name="T5" fmla="*/ 69 h 89"/>
                  <a:gd name="T6" fmla="*/ 0 w 109"/>
                  <a:gd name="T7" fmla="*/ 89 h 89"/>
                  <a:gd name="T8" fmla="*/ 0 60000 65536"/>
                  <a:gd name="T9" fmla="*/ 0 60000 65536"/>
                  <a:gd name="T10" fmla="*/ 0 60000 65536"/>
                  <a:gd name="T11" fmla="*/ 0 60000 65536"/>
                  <a:gd name="T12" fmla="*/ 0 w 109"/>
                  <a:gd name="T13" fmla="*/ 0 h 89"/>
                  <a:gd name="T14" fmla="*/ 109 w 109"/>
                  <a:gd name="T15" fmla="*/ 89 h 89"/>
                </a:gdLst>
                <a:ahLst/>
                <a:cxnLst>
                  <a:cxn ang="T8">
                    <a:pos x="T0" y="T1"/>
                  </a:cxn>
                  <a:cxn ang="T9">
                    <a:pos x="T2" y="T3"/>
                  </a:cxn>
                  <a:cxn ang="T10">
                    <a:pos x="T4" y="T5"/>
                  </a:cxn>
                  <a:cxn ang="T11">
                    <a:pos x="T6" y="T7"/>
                  </a:cxn>
                </a:cxnLst>
                <a:rect l="T12" t="T13" r="T14" b="T15"/>
                <a:pathLst>
                  <a:path w="109" h="89">
                    <a:moveTo>
                      <a:pt x="0" y="89"/>
                    </a:moveTo>
                    <a:lnTo>
                      <a:pt x="60" y="0"/>
                    </a:lnTo>
                    <a:lnTo>
                      <a:pt x="109" y="69"/>
                    </a:lnTo>
                    <a:lnTo>
                      <a:pt x="0"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38" name="Freeform 111"/>
              <p:cNvSpPr>
                <a:spLocks/>
              </p:cNvSpPr>
              <p:nvPr/>
            </p:nvSpPr>
            <p:spPr bwMode="auto">
              <a:xfrm>
                <a:off x="4342" y="1702"/>
                <a:ext cx="109" cy="89"/>
              </a:xfrm>
              <a:custGeom>
                <a:avLst/>
                <a:gdLst>
                  <a:gd name="T0" fmla="*/ 109 w 109"/>
                  <a:gd name="T1" fmla="*/ 0 h 89"/>
                  <a:gd name="T2" fmla="*/ 50 w 109"/>
                  <a:gd name="T3" fmla="*/ 89 h 89"/>
                  <a:gd name="T4" fmla="*/ 0 w 109"/>
                  <a:gd name="T5" fmla="*/ 20 h 89"/>
                  <a:gd name="T6" fmla="*/ 109 w 109"/>
                  <a:gd name="T7" fmla="*/ 0 h 89"/>
                  <a:gd name="T8" fmla="*/ 0 60000 65536"/>
                  <a:gd name="T9" fmla="*/ 0 60000 65536"/>
                  <a:gd name="T10" fmla="*/ 0 60000 65536"/>
                  <a:gd name="T11" fmla="*/ 0 60000 65536"/>
                  <a:gd name="T12" fmla="*/ 0 w 109"/>
                  <a:gd name="T13" fmla="*/ 0 h 89"/>
                  <a:gd name="T14" fmla="*/ 109 w 109"/>
                  <a:gd name="T15" fmla="*/ 89 h 89"/>
                </a:gdLst>
                <a:ahLst/>
                <a:cxnLst>
                  <a:cxn ang="T8">
                    <a:pos x="T0" y="T1"/>
                  </a:cxn>
                  <a:cxn ang="T9">
                    <a:pos x="T2" y="T3"/>
                  </a:cxn>
                  <a:cxn ang="T10">
                    <a:pos x="T4" y="T5"/>
                  </a:cxn>
                  <a:cxn ang="T11">
                    <a:pos x="T6" y="T7"/>
                  </a:cxn>
                </a:cxnLst>
                <a:rect l="T12" t="T13" r="T14" b="T15"/>
                <a:pathLst>
                  <a:path w="109" h="89">
                    <a:moveTo>
                      <a:pt x="109" y="0"/>
                    </a:moveTo>
                    <a:lnTo>
                      <a:pt x="50" y="89"/>
                    </a:lnTo>
                    <a:lnTo>
                      <a:pt x="0" y="2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39" name="Line 112"/>
              <p:cNvSpPr>
                <a:spLocks noChangeShapeType="1"/>
              </p:cNvSpPr>
              <p:nvPr/>
            </p:nvSpPr>
            <p:spPr bwMode="auto">
              <a:xfrm flipH="1">
                <a:off x="3916" y="1712"/>
                <a:ext cx="515" cy="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24" name="Group 117"/>
            <p:cNvGrpSpPr>
              <a:grpSpLocks/>
            </p:cNvGrpSpPr>
            <p:nvPr/>
          </p:nvGrpSpPr>
          <p:grpSpPr bwMode="auto">
            <a:xfrm>
              <a:off x="3906" y="2683"/>
              <a:ext cx="456" cy="367"/>
              <a:chOff x="3906" y="2683"/>
              <a:chExt cx="456" cy="367"/>
            </a:xfrm>
          </p:grpSpPr>
          <p:sp>
            <p:nvSpPr>
              <p:cNvPr id="34" name="Freeform 114"/>
              <p:cNvSpPr>
                <a:spLocks/>
              </p:cNvSpPr>
              <p:nvPr/>
            </p:nvSpPr>
            <p:spPr bwMode="auto">
              <a:xfrm>
                <a:off x="3906" y="2683"/>
                <a:ext cx="109" cy="99"/>
              </a:xfrm>
              <a:custGeom>
                <a:avLst/>
                <a:gdLst>
                  <a:gd name="T0" fmla="*/ 0 w 109"/>
                  <a:gd name="T1" fmla="*/ 0 h 99"/>
                  <a:gd name="T2" fmla="*/ 109 w 109"/>
                  <a:gd name="T3" fmla="*/ 30 h 99"/>
                  <a:gd name="T4" fmla="*/ 50 w 109"/>
                  <a:gd name="T5" fmla="*/ 99 h 99"/>
                  <a:gd name="T6" fmla="*/ 0 w 109"/>
                  <a:gd name="T7" fmla="*/ 0 h 99"/>
                  <a:gd name="T8" fmla="*/ 0 60000 65536"/>
                  <a:gd name="T9" fmla="*/ 0 60000 65536"/>
                  <a:gd name="T10" fmla="*/ 0 60000 65536"/>
                  <a:gd name="T11" fmla="*/ 0 60000 65536"/>
                  <a:gd name="T12" fmla="*/ 0 w 109"/>
                  <a:gd name="T13" fmla="*/ 0 h 99"/>
                  <a:gd name="T14" fmla="*/ 109 w 109"/>
                  <a:gd name="T15" fmla="*/ 99 h 99"/>
                </a:gdLst>
                <a:ahLst/>
                <a:cxnLst>
                  <a:cxn ang="T8">
                    <a:pos x="T0" y="T1"/>
                  </a:cxn>
                  <a:cxn ang="T9">
                    <a:pos x="T2" y="T3"/>
                  </a:cxn>
                  <a:cxn ang="T10">
                    <a:pos x="T4" y="T5"/>
                  </a:cxn>
                  <a:cxn ang="T11">
                    <a:pos x="T6" y="T7"/>
                  </a:cxn>
                </a:cxnLst>
                <a:rect l="T12" t="T13" r="T14" b="T15"/>
                <a:pathLst>
                  <a:path w="109" h="99">
                    <a:moveTo>
                      <a:pt x="0" y="0"/>
                    </a:moveTo>
                    <a:lnTo>
                      <a:pt x="109" y="30"/>
                    </a:lnTo>
                    <a:lnTo>
                      <a:pt x="50" y="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35" name="Freeform 115"/>
              <p:cNvSpPr>
                <a:spLocks/>
              </p:cNvSpPr>
              <p:nvPr/>
            </p:nvSpPr>
            <p:spPr bwMode="auto">
              <a:xfrm>
                <a:off x="4253" y="2950"/>
                <a:ext cx="109" cy="100"/>
              </a:xfrm>
              <a:custGeom>
                <a:avLst/>
                <a:gdLst>
                  <a:gd name="T0" fmla="*/ 109 w 109"/>
                  <a:gd name="T1" fmla="*/ 100 h 100"/>
                  <a:gd name="T2" fmla="*/ 0 w 109"/>
                  <a:gd name="T3" fmla="*/ 70 h 100"/>
                  <a:gd name="T4" fmla="*/ 59 w 109"/>
                  <a:gd name="T5" fmla="*/ 0 h 100"/>
                  <a:gd name="T6" fmla="*/ 109 w 109"/>
                  <a:gd name="T7" fmla="*/ 100 h 100"/>
                  <a:gd name="T8" fmla="*/ 0 60000 65536"/>
                  <a:gd name="T9" fmla="*/ 0 60000 65536"/>
                  <a:gd name="T10" fmla="*/ 0 60000 65536"/>
                  <a:gd name="T11" fmla="*/ 0 60000 65536"/>
                  <a:gd name="T12" fmla="*/ 0 w 109"/>
                  <a:gd name="T13" fmla="*/ 0 h 100"/>
                  <a:gd name="T14" fmla="*/ 109 w 109"/>
                  <a:gd name="T15" fmla="*/ 100 h 100"/>
                </a:gdLst>
                <a:ahLst/>
                <a:cxnLst>
                  <a:cxn ang="T8">
                    <a:pos x="T0" y="T1"/>
                  </a:cxn>
                  <a:cxn ang="T9">
                    <a:pos x="T2" y="T3"/>
                  </a:cxn>
                  <a:cxn ang="T10">
                    <a:pos x="T4" y="T5"/>
                  </a:cxn>
                  <a:cxn ang="T11">
                    <a:pos x="T6" y="T7"/>
                  </a:cxn>
                </a:cxnLst>
                <a:rect l="T12" t="T13" r="T14" b="T15"/>
                <a:pathLst>
                  <a:path w="109" h="100">
                    <a:moveTo>
                      <a:pt x="109" y="100"/>
                    </a:moveTo>
                    <a:lnTo>
                      <a:pt x="0" y="70"/>
                    </a:lnTo>
                    <a:lnTo>
                      <a:pt x="59" y="0"/>
                    </a:lnTo>
                    <a:lnTo>
                      <a:pt x="109"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36" name="Line 116"/>
              <p:cNvSpPr>
                <a:spLocks noChangeShapeType="1"/>
              </p:cNvSpPr>
              <p:nvPr/>
            </p:nvSpPr>
            <p:spPr bwMode="auto">
              <a:xfrm>
                <a:off x="3916" y="2693"/>
                <a:ext cx="426" cy="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25" name="Group 121"/>
            <p:cNvGrpSpPr>
              <a:grpSpLocks/>
            </p:cNvGrpSpPr>
            <p:nvPr/>
          </p:nvGrpSpPr>
          <p:grpSpPr bwMode="auto">
            <a:xfrm>
              <a:off x="3510" y="2683"/>
              <a:ext cx="79" cy="456"/>
              <a:chOff x="3510" y="2683"/>
              <a:chExt cx="79" cy="456"/>
            </a:xfrm>
          </p:grpSpPr>
          <p:sp>
            <p:nvSpPr>
              <p:cNvPr id="31" name="Freeform 118"/>
              <p:cNvSpPr>
                <a:spLocks/>
              </p:cNvSpPr>
              <p:nvPr/>
            </p:nvSpPr>
            <p:spPr bwMode="auto">
              <a:xfrm>
                <a:off x="3510" y="3030"/>
                <a:ext cx="79" cy="109"/>
              </a:xfrm>
              <a:custGeom>
                <a:avLst/>
                <a:gdLst>
                  <a:gd name="T0" fmla="*/ 40 w 79"/>
                  <a:gd name="T1" fmla="*/ 109 h 109"/>
                  <a:gd name="T2" fmla="*/ 0 w 79"/>
                  <a:gd name="T3" fmla="*/ 0 h 109"/>
                  <a:gd name="T4" fmla="*/ 79 w 79"/>
                  <a:gd name="T5" fmla="*/ 0 h 109"/>
                  <a:gd name="T6" fmla="*/ 40 w 79"/>
                  <a:gd name="T7" fmla="*/ 109 h 109"/>
                  <a:gd name="T8" fmla="*/ 0 60000 65536"/>
                  <a:gd name="T9" fmla="*/ 0 60000 65536"/>
                  <a:gd name="T10" fmla="*/ 0 60000 65536"/>
                  <a:gd name="T11" fmla="*/ 0 60000 65536"/>
                  <a:gd name="T12" fmla="*/ 0 w 79"/>
                  <a:gd name="T13" fmla="*/ 0 h 109"/>
                  <a:gd name="T14" fmla="*/ 79 w 79"/>
                  <a:gd name="T15" fmla="*/ 109 h 109"/>
                </a:gdLst>
                <a:ahLst/>
                <a:cxnLst>
                  <a:cxn ang="T8">
                    <a:pos x="T0" y="T1"/>
                  </a:cxn>
                  <a:cxn ang="T9">
                    <a:pos x="T2" y="T3"/>
                  </a:cxn>
                  <a:cxn ang="T10">
                    <a:pos x="T4" y="T5"/>
                  </a:cxn>
                  <a:cxn ang="T11">
                    <a:pos x="T6" y="T7"/>
                  </a:cxn>
                </a:cxnLst>
                <a:rect l="T12" t="T13" r="T14" b="T15"/>
                <a:pathLst>
                  <a:path w="79" h="109">
                    <a:moveTo>
                      <a:pt x="40" y="109"/>
                    </a:moveTo>
                    <a:lnTo>
                      <a:pt x="0" y="0"/>
                    </a:lnTo>
                    <a:lnTo>
                      <a:pt x="79" y="0"/>
                    </a:lnTo>
                    <a:lnTo>
                      <a:pt x="40"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32" name="Freeform 119"/>
              <p:cNvSpPr>
                <a:spLocks/>
              </p:cNvSpPr>
              <p:nvPr/>
            </p:nvSpPr>
            <p:spPr bwMode="auto">
              <a:xfrm>
                <a:off x="3510" y="2683"/>
                <a:ext cx="79" cy="109"/>
              </a:xfrm>
              <a:custGeom>
                <a:avLst/>
                <a:gdLst>
                  <a:gd name="T0" fmla="*/ 40 w 79"/>
                  <a:gd name="T1" fmla="*/ 0 h 109"/>
                  <a:gd name="T2" fmla="*/ 79 w 79"/>
                  <a:gd name="T3" fmla="*/ 109 h 109"/>
                  <a:gd name="T4" fmla="*/ 0 w 79"/>
                  <a:gd name="T5" fmla="*/ 109 h 109"/>
                  <a:gd name="T6" fmla="*/ 40 w 79"/>
                  <a:gd name="T7" fmla="*/ 0 h 109"/>
                  <a:gd name="T8" fmla="*/ 0 60000 65536"/>
                  <a:gd name="T9" fmla="*/ 0 60000 65536"/>
                  <a:gd name="T10" fmla="*/ 0 60000 65536"/>
                  <a:gd name="T11" fmla="*/ 0 60000 65536"/>
                  <a:gd name="T12" fmla="*/ 0 w 79"/>
                  <a:gd name="T13" fmla="*/ 0 h 109"/>
                  <a:gd name="T14" fmla="*/ 79 w 79"/>
                  <a:gd name="T15" fmla="*/ 109 h 109"/>
                </a:gdLst>
                <a:ahLst/>
                <a:cxnLst>
                  <a:cxn ang="T8">
                    <a:pos x="T0" y="T1"/>
                  </a:cxn>
                  <a:cxn ang="T9">
                    <a:pos x="T2" y="T3"/>
                  </a:cxn>
                  <a:cxn ang="T10">
                    <a:pos x="T4" y="T5"/>
                  </a:cxn>
                  <a:cxn ang="T11">
                    <a:pos x="T6" y="T7"/>
                  </a:cxn>
                </a:cxnLst>
                <a:rect l="T12" t="T13" r="T14" b="T15"/>
                <a:pathLst>
                  <a:path w="79" h="109">
                    <a:moveTo>
                      <a:pt x="40" y="0"/>
                    </a:moveTo>
                    <a:lnTo>
                      <a:pt x="79" y="109"/>
                    </a:lnTo>
                    <a:lnTo>
                      <a:pt x="0" y="109"/>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33" name="Line 120"/>
              <p:cNvSpPr>
                <a:spLocks noChangeShapeType="1"/>
              </p:cNvSpPr>
              <p:nvPr/>
            </p:nvSpPr>
            <p:spPr bwMode="auto">
              <a:xfrm>
                <a:off x="3550" y="2703"/>
                <a:ext cx="1" cy="40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grpSp>
          <p:nvGrpSpPr>
            <p:cNvPr id="26" name="Group 125"/>
            <p:cNvGrpSpPr>
              <a:grpSpLocks/>
            </p:cNvGrpSpPr>
            <p:nvPr/>
          </p:nvGrpSpPr>
          <p:grpSpPr bwMode="auto">
            <a:xfrm>
              <a:off x="2658" y="2594"/>
              <a:ext cx="545" cy="366"/>
              <a:chOff x="2658" y="2594"/>
              <a:chExt cx="545" cy="366"/>
            </a:xfrm>
          </p:grpSpPr>
          <p:sp>
            <p:nvSpPr>
              <p:cNvPr id="28" name="Freeform 122"/>
              <p:cNvSpPr>
                <a:spLocks/>
              </p:cNvSpPr>
              <p:nvPr/>
            </p:nvSpPr>
            <p:spPr bwMode="auto">
              <a:xfrm>
                <a:off x="2658" y="2871"/>
                <a:ext cx="109" cy="89"/>
              </a:xfrm>
              <a:custGeom>
                <a:avLst/>
                <a:gdLst>
                  <a:gd name="T0" fmla="*/ 0 w 109"/>
                  <a:gd name="T1" fmla="*/ 89 h 89"/>
                  <a:gd name="T2" fmla="*/ 60 w 109"/>
                  <a:gd name="T3" fmla="*/ 0 h 89"/>
                  <a:gd name="T4" fmla="*/ 109 w 109"/>
                  <a:gd name="T5" fmla="*/ 70 h 89"/>
                  <a:gd name="T6" fmla="*/ 0 w 109"/>
                  <a:gd name="T7" fmla="*/ 89 h 89"/>
                  <a:gd name="T8" fmla="*/ 0 60000 65536"/>
                  <a:gd name="T9" fmla="*/ 0 60000 65536"/>
                  <a:gd name="T10" fmla="*/ 0 60000 65536"/>
                  <a:gd name="T11" fmla="*/ 0 60000 65536"/>
                  <a:gd name="T12" fmla="*/ 0 w 109"/>
                  <a:gd name="T13" fmla="*/ 0 h 89"/>
                  <a:gd name="T14" fmla="*/ 109 w 109"/>
                  <a:gd name="T15" fmla="*/ 89 h 89"/>
                </a:gdLst>
                <a:ahLst/>
                <a:cxnLst>
                  <a:cxn ang="T8">
                    <a:pos x="T0" y="T1"/>
                  </a:cxn>
                  <a:cxn ang="T9">
                    <a:pos x="T2" y="T3"/>
                  </a:cxn>
                  <a:cxn ang="T10">
                    <a:pos x="T4" y="T5"/>
                  </a:cxn>
                  <a:cxn ang="T11">
                    <a:pos x="T6" y="T7"/>
                  </a:cxn>
                </a:cxnLst>
                <a:rect l="T12" t="T13" r="T14" b="T15"/>
                <a:pathLst>
                  <a:path w="109" h="89">
                    <a:moveTo>
                      <a:pt x="0" y="89"/>
                    </a:moveTo>
                    <a:lnTo>
                      <a:pt x="60" y="0"/>
                    </a:lnTo>
                    <a:lnTo>
                      <a:pt x="109" y="70"/>
                    </a:lnTo>
                    <a:lnTo>
                      <a:pt x="0"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29" name="Freeform 123"/>
              <p:cNvSpPr>
                <a:spLocks/>
              </p:cNvSpPr>
              <p:nvPr/>
            </p:nvSpPr>
            <p:spPr bwMode="auto">
              <a:xfrm>
                <a:off x="3094" y="2594"/>
                <a:ext cx="109" cy="89"/>
              </a:xfrm>
              <a:custGeom>
                <a:avLst/>
                <a:gdLst>
                  <a:gd name="T0" fmla="*/ 109 w 109"/>
                  <a:gd name="T1" fmla="*/ 0 h 89"/>
                  <a:gd name="T2" fmla="*/ 50 w 109"/>
                  <a:gd name="T3" fmla="*/ 89 h 89"/>
                  <a:gd name="T4" fmla="*/ 0 w 109"/>
                  <a:gd name="T5" fmla="*/ 20 h 89"/>
                  <a:gd name="T6" fmla="*/ 109 w 109"/>
                  <a:gd name="T7" fmla="*/ 0 h 89"/>
                  <a:gd name="T8" fmla="*/ 0 60000 65536"/>
                  <a:gd name="T9" fmla="*/ 0 60000 65536"/>
                  <a:gd name="T10" fmla="*/ 0 60000 65536"/>
                  <a:gd name="T11" fmla="*/ 0 60000 65536"/>
                  <a:gd name="T12" fmla="*/ 0 w 109"/>
                  <a:gd name="T13" fmla="*/ 0 h 89"/>
                  <a:gd name="T14" fmla="*/ 109 w 109"/>
                  <a:gd name="T15" fmla="*/ 89 h 89"/>
                </a:gdLst>
                <a:ahLst/>
                <a:cxnLst>
                  <a:cxn ang="T8">
                    <a:pos x="T0" y="T1"/>
                  </a:cxn>
                  <a:cxn ang="T9">
                    <a:pos x="T2" y="T3"/>
                  </a:cxn>
                  <a:cxn ang="T10">
                    <a:pos x="T4" y="T5"/>
                  </a:cxn>
                  <a:cxn ang="T11">
                    <a:pos x="T6" y="T7"/>
                  </a:cxn>
                </a:cxnLst>
                <a:rect l="T12" t="T13" r="T14" b="T15"/>
                <a:pathLst>
                  <a:path w="109" h="89">
                    <a:moveTo>
                      <a:pt x="109" y="0"/>
                    </a:moveTo>
                    <a:lnTo>
                      <a:pt x="50" y="89"/>
                    </a:lnTo>
                    <a:lnTo>
                      <a:pt x="0" y="20"/>
                    </a:lnTo>
                    <a:lnTo>
                      <a:pt x="1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E"/>
              </a:p>
            </p:txBody>
          </p:sp>
          <p:sp>
            <p:nvSpPr>
              <p:cNvPr id="30" name="Line 124"/>
              <p:cNvSpPr>
                <a:spLocks noChangeShapeType="1"/>
              </p:cNvSpPr>
              <p:nvPr/>
            </p:nvSpPr>
            <p:spPr bwMode="auto">
              <a:xfrm flipH="1">
                <a:off x="2668" y="2604"/>
                <a:ext cx="515" cy="337"/>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grpSp>
        <p:sp>
          <p:nvSpPr>
            <p:cNvPr id="27" name="Oval 126"/>
            <p:cNvSpPr>
              <a:spLocks noChangeArrowheads="1"/>
            </p:cNvSpPr>
            <p:nvPr/>
          </p:nvSpPr>
          <p:spPr bwMode="auto">
            <a:xfrm>
              <a:off x="3198" y="1975"/>
              <a:ext cx="713" cy="713"/>
            </a:xfrm>
            <a:prstGeom prst="ellipse">
              <a:avLst/>
            </a:pr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endParaRPr lang="en-IE" altLang="en-US" sz="1800"/>
            </a:p>
          </p:txBody>
        </p:sp>
      </p:grpSp>
      <p:sp>
        <p:nvSpPr>
          <p:cNvPr id="129" name="Text Box 4"/>
          <p:cNvSpPr txBox="1">
            <a:spLocks noChangeArrowheads="1"/>
          </p:cNvSpPr>
          <p:nvPr/>
        </p:nvSpPr>
        <p:spPr bwMode="auto">
          <a:xfrm>
            <a:off x="2425331" y="5354486"/>
            <a:ext cx="1871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eaLnBrk="1" hangingPunct="1">
              <a:spcBef>
                <a:spcPct val="50000"/>
              </a:spcBef>
              <a:buClrTx/>
              <a:buFontTx/>
              <a:buNone/>
            </a:pPr>
            <a:r>
              <a:rPr lang="en-GB" altLang="en-US" sz="1800" dirty="0"/>
              <a:t>A Ring Topology</a:t>
            </a:r>
            <a:endParaRPr lang="en-US" altLang="en-US" sz="1800" dirty="0"/>
          </a:p>
        </p:txBody>
      </p:sp>
    </p:spTree>
    <p:extLst>
      <p:ext uri="{BB962C8B-B14F-4D97-AF65-F5344CB8AC3E}">
        <p14:creationId xmlns:p14="http://schemas.microsoft.com/office/powerpoint/2010/main" val="4269276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http://www.conceptdraw.com/How-To-Guide/picture/10Base-T-star-network-topology-diagra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993" y="1515650"/>
            <a:ext cx="6151041" cy="484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IE" dirty="0"/>
              <a:t>Common LAN Topologies (Tree)</a:t>
            </a:r>
          </a:p>
        </p:txBody>
      </p:sp>
      <p:sp>
        <p:nvSpPr>
          <p:cNvPr id="4" name="Slide Number Placeholder 3"/>
          <p:cNvSpPr>
            <a:spLocks noGrp="1"/>
          </p:cNvSpPr>
          <p:nvPr>
            <p:ph type="sldNum" sz="quarter" idx="12"/>
          </p:nvPr>
        </p:nvSpPr>
        <p:spPr/>
        <p:txBody>
          <a:bodyPr/>
          <a:lstStyle/>
          <a:p>
            <a:fld id="{1101D7E7-C74A-4A5D-A756-C8CA1900BA37}" type="slidenum">
              <a:rPr lang="en-IE" smtClean="0"/>
              <a:t>14</a:t>
            </a:fld>
            <a:endParaRPr lang="en-IE" dirty="0"/>
          </a:p>
        </p:txBody>
      </p:sp>
      <p:sp>
        <p:nvSpPr>
          <p:cNvPr id="10" name="Text Box 4"/>
          <p:cNvSpPr txBox="1">
            <a:spLocks noChangeArrowheads="1"/>
          </p:cNvSpPr>
          <p:nvPr/>
        </p:nvSpPr>
        <p:spPr bwMode="auto">
          <a:xfrm>
            <a:off x="2425331" y="5354486"/>
            <a:ext cx="1871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eaLnBrk="1" hangingPunct="1">
              <a:spcBef>
                <a:spcPct val="50000"/>
              </a:spcBef>
              <a:buClrTx/>
              <a:buFontTx/>
              <a:buNone/>
            </a:pPr>
            <a:r>
              <a:rPr lang="en-GB" altLang="en-US" sz="1800" dirty="0"/>
              <a:t>A Tree Topology</a:t>
            </a:r>
            <a:endParaRPr lang="en-US" altLang="en-US" sz="1800" dirty="0"/>
          </a:p>
        </p:txBody>
      </p:sp>
    </p:spTree>
    <p:extLst>
      <p:ext uri="{BB962C8B-B14F-4D97-AF65-F5344CB8AC3E}">
        <p14:creationId xmlns:p14="http://schemas.microsoft.com/office/powerpoint/2010/main" val="792812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Network Switching</a:t>
            </a:r>
          </a:p>
        </p:txBody>
      </p:sp>
      <p:sp>
        <p:nvSpPr>
          <p:cNvPr id="3" name="Content Placeholder 2"/>
          <p:cNvSpPr>
            <a:spLocks noGrp="1"/>
          </p:cNvSpPr>
          <p:nvPr>
            <p:ph idx="1"/>
          </p:nvPr>
        </p:nvSpPr>
        <p:spPr/>
        <p:txBody>
          <a:bodyPr/>
          <a:lstStyle/>
          <a:p>
            <a:pPr marL="0" indent="0">
              <a:buNone/>
            </a:pPr>
            <a:r>
              <a:rPr lang="en-US" dirty="0"/>
              <a:t>To control the data traffic on a computer network the method of switching is used. There are two main switching methods for networks:</a:t>
            </a:r>
          </a:p>
          <a:p>
            <a:pPr marL="0" indent="0">
              <a:buNone/>
            </a:pPr>
            <a:endParaRPr lang="en-US" sz="900" dirty="0"/>
          </a:p>
          <a:p>
            <a:pPr lvl="1"/>
            <a:r>
              <a:rPr lang="en-US" dirty="0"/>
              <a:t>Packet switching</a:t>
            </a:r>
          </a:p>
          <a:p>
            <a:pPr marL="0" indent="0">
              <a:buNone/>
            </a:pPr>
            <a:endParaRPr lang="en-US" sz="1300" dirty="0"/>
          </a:p>
          <a:p>
            <a:pPr lvl="1"/>
            <a:r>
              <a:rPr lang="en-US" dirty="0"/>
              <a:t>Circuit switching</a:t>
            </a:r>
          </a:p>
        </p:txBody>
      </p:sp>
      <p:sp>
        <p:nvSpPr>
          <p:cNvPr id="4" name="Slide Number Placeholder 3"/>
          <p:cNvSpPr>
            <a:spLocks noGrp="1"/>
          </p:cNvSpPr>
          <p:nvPr>
            <p:ph type="sldNum" sz="quarter" idx="12"/>
          </p:nvPr>
        </p:nvSpPr>
        <p:spPr/>
        <p:txBody>
          <a:bodyPr/>
          <a:lstStyle/>
          <a:p>
            <a:fld id="{1101D7E7-C74A-4A5D-A756-C8CA1900BA37}" type="slidenum">
              <a:rPr lang="en-IE" smtClean="0"/>
              <a:t>15</a:t>
            </a:fld>
            <a:endParaRPr lang="en-IE" dirty="0"/>
          </a:p>
        </p:txBody>
      </p:sp>
    </p:spTree>
    <p:extLst>
      <p:ext uri="{BB962C8B-B14F-4D97-AF65-F5344CB8AC3E}">
        <p14:creationId xmlns:p14="http://schemas.microsoft.com/office/powerpoint/2010/main" val="2753727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Network Switching (2)</a:t>
            </a:r>
          </a:p>
        </p:txBody>
      </p:sp>
      <p:sp>
        <p:nvSpPr>
          <p:cNvPr id="3" name="Content Placeholder 2"/>
          <p:cNvSpPr>
            <a:spLocks noGrp="1"/>
          </p:cNvSpPr>
          <p:nvPr>
            <p:ph idx="1"/>
          </p:nvPr>
        </p:nvSpPr>
        <p:spPr/>
        <p:txBody>
          <a:bodyPr>
            <a:normAutofit/>
          </a:bodyPr>
          <a:lstStyle/>
          <a:p>
            <a:r>
              <a:rPr lang="en-US" dirty="0"/>
              <a:t>Packet-switched - a type of network in which relatively small units of data called packets are routed on a network with a destination address contained within each packet.</a:t>
            </a:r>
          </a:p>
          <a:p>
            <a:pPr marL="0" indent="0">
              <a:buNone/>
            </a:pPr>
            <a:endParaRPr lang="en-US" sz="1300" dirty="0"/>
          </a:p>
          <a:p>
            <a:r>
              <a:rPr lang="en-US" dirty="0"/>
              <a:t>Circuit-switched - a type of network where a physical path is obtained for and dedicated to a single connection between two end-points in the network for the duration of the connection. Example: a telephone network.</a:t>
            </a:r>
          </a:p>
        </p:txBody>
      </p:sp>
      <p:sp>
        <p:nvSpPr>
          <p:cNvPr id="4" name="Slide Number Placeholder 3"/>
          <p:cNvSpPr>
            <a:spLocks noGrp="1"/>
          </p:cNvSpPr>
          <p:nvPr>
            <p:ph type="sldNum" sz="quarter" idx="12"/>
          </p:nvPr>
        </p:nvSpPr>
        <p:spPr/>
        <p:txBody>
          <a:bodyPr/>
          <a:lstStyle/>
          <a:p>
            <a:fld id="{1101D7E7-C74A-4A5D-A756-C8CA1900BA37}" type="slidenum">
              <a:rPr lang="en-IE" smtClean="0"/>
              <a:t>16</a:t>
            </a:fld>
            <a:endParaRPr lang="en-IE" dirty="0"/>
          </a:p>
        </p:txBody>
      </p:sp>
    </p:spTree>
    <p:extLst>
      <p:ext uri="{BB962C8B-B14F-4D97-AF65-F5344CB8AC3E}">
        <p14:creationId xmlns:p14="http://schemas.microsoft.com/office/powerpoint/2010/main" val="3911965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Network Router</a:t>
            </a:r>
          </a:p>
        </p:txBody>
      </p:sp>
      <p:sp>
        <p:nvSpPr>
          <p:cNvPr id="3" name="Content Placeholder 2"/>
          <p:cNvSpPr>
            <a:spLocks noGrp="1"/>
          </p:cNvSpPr>
          <p:nvPr>
            <p:ph idx="1"/>
          </p:nvPr>
        </p:nvSpPr>
        <p:spPr/>
        <p:txBody>
          <a:bodyPr/>
          <a:lstStyle/>
          <a:p>
            <a:r>
              <a:rPr lang="en-US" dirty="0"/>
              <a:t>In packet-switched networks a router is a device (and/or software) in a computer that determines the next network point to which a packet should be forwarded to take it closer to its destination. The router is connected to at least two networks and decides which way to send each information packet based on the state of the networks it is connected to. A router is located at a gateway - the hardware point where one network meets another.</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17</a:t>
            </a:fld>
            <a:endParaRPr lang="en-IE" dirty="0"/>
          </a:p>
        </p:txBody>
      </p:sp>
    </p:spTree>
    <p:extLst>
      <p:ext uri="{BB962C8B-B14F-4D97-AF65-F5344CB8AC3E}">
        <p14:creationId xmlns:p14="http://schemas.microsoft.com/office/powerpoint/2010/main" val="2005888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Network Router (2)</a:t>
            </a:r>
          </a:p>
        </p:txBody>
      </p:sp>
      <p:sp>
        <p:nvSpPr>
          <p:cNvPr id="4" name="Slide Number Placeholder 3"/>
          <p:cNvSpPr>
            <a:spLocks noGrp="1"/>
          </p:cNvSpPr>
          <p:nvPr>
            <p:ph type="sldNum" sz="quarter" idx="12"/>
          </p:nvPr>
        </p:nvSpPr>
        <p:spPr/>
        <p:txBody>
          <a:bodyPr/>
          <a:lstStyle/>
          <a:p>
            <a:fld id="{1101D7E7-C74A-4A5D-A756-C8CA1900BA37}" type="slidenum">
              <a:rPr lang="en-IE" smtClean="0"/>
              <a:t>18</a:t>
            </a:fld>
            <a:endParaRPr lang="en-IE" dirty="0"/>
          </a:p>
        </p:txBody>
      </p:sp>
      <p:sp>
        <p:nvSpPr>
          <p:cNvPr id="5" name="Text Box 5"/>
          <p:cNvSpPr txBox="1">
            <a:spLocks noChangeArrowheads="1"/>
          </p:cNvSpPr>
          <p:nvPr/>
        </p:nvSpPr>
        <p:spPr bwMode="auto">
          <a:xfrm>
            <a:off x="1985475" y="5003801"/>
            <a:ext cx="28082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eaLnBrk="1" hangingPunct="1">
              <a:spcBef>
                <a:spcPct val="50000"/>
              </a:spcBef>
              <a:buClrTx/>
              <a:buFontTx/>
              <a:buNone/>
            </a:pPr>
            <a:r>
              <a:rPr lang="en-GB" altLang="en-US" sz="1800"/>
              <a:t>Wireless router hardware</a:t>
            </a:r>
            <a:endParaRPr lang="en-US" altLang="en-US" sz="1800"/>
          </a:p>
        </p:txBody>
      </p:sp>
      <p:sp>
        <p:nvSpPr>
          <p:cNvPr id="6" name="Text Box 7"/>
          <p:cNvSpPr txBox="1">
            <a:spLocks noChangeArrowheads="1"/>
          </p:cNvSpPr>
          <p:nvPr/>
        </p:nvSpPr>
        <p:spPr bwMode="auto">
          <a:xfrm>
            <a:off x="6665425" y="5146676"/>
            <a:ext cx="31686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eaLnBrk="1" hangingPunct="1">
              <a:spcBef>
                <a:spcPct val="50000"/>
              </a:spcBef>
              <a:buClrTx/>
              <a:buFontTx/>
              <a:buNone/>
            </a:pPr>
            <a:r>
              <a:rPr lang="en-GB" altLang="en-US" sz="1800"/>
              <a:t>Cisco routers (as might be used in an office or lab)</a:t>
            </a:r>
            <a:endParaRPr lang="en-US" altLang="en-US" sz="1800"/>
          </a:p>
        </p:txBody>
      </p:sp>
      <p:pic>
        <p:nvPicPr>
          <p:cNvPr id="7" name="Picture 9" descr="http://t1.gstatic.com/images?q=tbn:ANd9GcQfeowF3tK3Vh3cBGM8H25UjcBVTtZmaoyWBcXJRIh9Aej2dGZhXYjqVkNF_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1375" y="2627313"/>
            <a:ext cx="2176462"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descr="http://www.rasyid.net/wp-content/uploads/2007/05/cisco280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5112" y="1690688"/>
            <a:ext cx="3400425"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descr="http://t1.gstatic.com/images?q=tbn:ANd9GcQ8lNPQPie8ew50DOvfHOOIlvgmB-ChFb1IyMRmGo3-rKlr-08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6150" y="3059113"/>
            <a:ext cx="250507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998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Network Router (3)</a:t>
            </a:r>
          </a:p>
        </p:txBody>
      </p:sp>
      <p:sp>
        <p:nvSpPr>
          <p:cNvPr id="3" name="Content Placeholder 2"/>
          <p:cNvSpPr>
            <a:spLocks noGrp="1"/>
          </p:cNvSpPr>
          <p:nvPr>
            <p:ph idx="1"/>
          </p:nvPr>
        </p:nvSpPr>
        <p:spPr/>
        <p:txBody>
          <a:bodyPr>
            <a:normAutofit lnSpcReduction="10000"/>
          </a:bodyPr>
          <a:lstStyle/>
          <a:p>
            <a:r>
              <a:rPr lang="en-US" dirty="0"/>
              <a:t>A router is often included as part of a network switch. </a:t>
            </a:r>
          </a:p>
          <a:p>
            <a:r>
              <a:rPr lang="en-US" dirty="0"/>
              <a:t>Router software may create or maintain a table of available routes and their conditions. The program will use this information along with distance and cost algorithms to determine the best route for a given packet. </a:t>
            </a:r>
          </a:p>
          <a:p>
            <a:r>
              <a:rPr lang="en-US" dirty="0"/>
              <a:t>Routing is a function called ‘Layer 3’ - it is part of a standard for engineering networks - a model called Open Systems Interconnect(ion) (OSI).</a:t>
            </a:r>
          </a:p>
        </p:txBody>
      </p:sp>
      <p:sp>
        <p:nvSpPr>
          <p:cNvPr id="4" name="Slide Number Placeholder 3"/>
          <p:cNvSpPr>
            <a:spLocks noGrp="1"/>
          </p:cNvSpPr>
          <p:nvPr>
            <p:ph type="sldNum" sz="quarter" idx="12"/>
          </p:nvPr>
        </p:nvSpPr>
        <p:spPr/>
        <p:txBody>
          <a:bodyPr/>
          <a:lstStyle/>
          <a:p>
            <a:fld id="{1101D7E7-C74A-4A5D-A756-C8CA1900BA37}" type="slidenum">
              <a:rPr lang="en-IE" smtClean="0"/>
              <a:t>19</a:t>
            </a:fld>
            <a:endParaRPr lang="en-IE" dirty="0"/>
          </a:p>
        </p:txBody>
      </p:sp>
    </p:spTree>
    <p:extLst>
      <p:ext uri="{BB962C8B-B14F-4D97-AF65-F5344CB8AC3E}">
        <p14:creationId xmlns:p14="http://schemas.microsoft.com/office/powerpoint/2010/main" val="2863324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Presentation Outline</a:t>
            </a:r>
          </a:p>
        </p:txBody>
      </p:sp>
      <p:sp>
        <p:nvSpPr>
          <p:cNvPr id="3" name="Content Placeholder 2"/>
          <p:cNvSpPr>
            <a:spLocks noGrp="1"/>
          </p:cNvSpPr>
          <p:nvPr>
            <p:ph idx="1"/>
          </p:nvPr>
        </p:nvSpPr>
        <p:spPr>
          <a:xfrm>
            <a:off x="696001" y="1825625"/>
            <a:ext cx="10867563" cy="4285029"/>
          </a:xfrm>
        </p:spPr>
        <p:txBody>
          <a:bodyPr>
            <a:normAutofit fontScale="92500"/>
          </a:bodyPr>
          <a:lstStyle/>
          <a:p>
            <a:pPr>
              <a:buNone/>
            </a:pPr>
            <a:r>
              <a:rPr lang="en-GB" altLang="en-US" sz="2800" dirty="0">
                <a:latin typeface="+mn-lt"/>
              </a:rPr>
              <a:t>This presentation is an overview of information technology networks. Looking at how networks are set up and how they allow data traffic.</a:t>
            </a:r>
          </a:p>
          <a:p>
            <a:pPr>
              <a:buNone/>
            </a:pPr>
            <a:r>
              <a:rPr lang="en-GB" altLang="en-US" sz="2800" dirty="0">
                <a:latin typeface="+mn-lt"/>
              </a:rPr>
              <a:t>It will focus on the hardware and software of networks, including network protocols.</a:t>
            </a:r>
          </a:p>
          <a:p>
            <a:pPr>
              <a:buNone/>
            </a:pPr>
            <a:endParaRPr lang="en-GB" altLang="en-US" sz="800" dirty="0">
              <a:latin typeface="+mn-lt"/>
            </a:endParaRPr>
          </a:p>
          <a:p>
            <a:pPr>
              <a:buNone/>
            </a:pPr>
            <a:r>
              <a:rPr lang="en-GB" altLang="en-US" sz="2800" dirty="0">
                <a:latin typeface="+mn-lt"/>
              </a:rPr>
              <a:t>There are some examples of cabling and wireless technologies</a:t>
            </a:r>
            <a:r>
              <a:rPr lang="en-IE" sz="2800" dirty="0"/>
              <a:t>. </a:t>
            </a:r>
            <a:endParaRPr lang="en-IE" sz="2400" dirty="0"/>
          </a:p>
        </p:txBody>
      </p:sp>
      <p:sp>
        <p:nvSpPr>
          <p:cNvPr id="4" name="Slide Number Placeholder 3"/>
          <p:cNvSpPr>
            <a:spLocks noGrp="1"/>
          </p:cNvSpPr>
          <p:nvPr>
            <p:ph type="sldNum" sz="quarter" idx="12"/>
          </p:nvPr>
        </p:nvSpPr>
        <p:spPr/>
        <p:txBody>
          <a:bodyPr/>
          <a:lstStyle/>
          <a:p>
            <a:fld id="{1101D7E7-C74A-4A5D-A756-C8CA1900BA37}" type="slidenum">
              <a:rPr lang="en-IE" smtClean="0"/>
              <a:t>2</a:t>
            </a:fld>
            <a:endParaRPr lang="en-IE" dirty="0"/>
          </a:p>
        </p:txBody>
      </p:sp>
    </p:spTree>
    <p:extLst>
      <p:ext uri="{BB962C8B-B14F-4D97-AF65-F5344CB8AC3E}">
        <p14:creationId xmlns:p14="http://schemas.microsoft.com/office/powerpoint/2010/main" val="665751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Client Server Networks </a:t>
            </a:r>
          </a:p>
        </p:txBody>
      </p:sp>
      <p:sp>
        <p:nvSpPr>
          <p:cNvPr id="3" name="Content Placeholder 2"/>
          <p:cNvSpPr>
            <a:spLocks noGrp="1"/>
          </p:cNvSpPr>
          <p:nvPr>
            <p:ph idx="1"/>
          </p:nvPr>
        </p:nvSpPr>
        <p:spPr/>
        <p:txBody>
          <a:bodyPr/>
          <a:lstStyle/>
          <a:p>
            <a:pPr marL="0" indent="0">
              <a:buNone/>
            </a:pPr>
            <a:r>
              <a:rPr lang="en-US" sz="2600" dirty="0"/>
              <a:t>Client Server, client-server, client/server…</a:t>
            </a:r>
          </a:p>
          <a:p>
            <a:r>
              <a:rPr lang="en-US" dirty="0"/>
              <a:t>Client-Server describes the relationship between </a:t>
            </a:r>
            <a:r>
              <a:rPr lang="en-US" dirty="0">
                <a:solidFill>
                  <a:srgbClr val="0000FF"/>
                </a:solidFill>
              </a:rPr>
              <a:t>two computer programs</a:t>
            </a:r>
            <a:r>
              <a:rPr lang="en-US" dirty="0"/>
              <a:t> where one program, the client, makes a service request from another program, the server, which fulfills the request. </a:t>
            </a:r>
          </a:p>
          <a:p>
            <a:pPr marL="0" indent="0">
              <a:buNone/>
            </a:pPr>
            <a:endParaRPr lang="en-US" sz="1300" dirty="0"/>
          </a:p>
          <a:p>
            <a:r>
              <a:rPr lang="en-US" dirty="0"/>
              <a:t>Although the client-server idea can be used by programs within a single computer, it is more often associated with networks.</a:t>
            </a:r>
          </a:p>
          <a:p>
            <a:pPr marL="0" indent="0">
              <a:buNone/>
            </a:pP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20</a:t>
            </a:fld>
            <a:endParaRPr lang="en-IE" dirty="0"/>
          </a:p>
        </p:txBody>
      </p:sp>
    </p:spTree>
    <p:extLst>
      <p:ext uri="{BB962C8B-B14F-4D97-AF65-F5344CB8AC3E}">
        <p14:creationId xmlns:p14="http://schemas.microsoft.com/office/powerpoint/2010/main" val="2687452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Client Server Networks (2)</a:t>
            </a:r>
          </a:p>
        </p:txBody>
      </p:sp>
      <p:sp>
        <p:nvSpPr>
          <p:cNvPr id="3" name="Content Placeholder 2"/>
          <p:cNvSpPr>
            <a:spLocks noGrp="1"/>
          </p:cNvSpPr>
          <p:nvPr>
            <p:ph idx="1"/>
          </p:nvPr>
        </p:nvSpPr>
        <p:spPr>
          <a:xfrm>
            <a:off x="696000" y="1825624"/>
            <a:ext cx="10800000" cy="4416913"/>
          </a:xfrm>
        </p:spPr>
        <p:txBody>
          <a:bodyPr>
            <a:normAutofit lnSpcReduction="10000"/>
          </a:bodyPr>
          <a:lstStyle/>
          <a:p>
            <a:pPr marL="0" indent="0">
              <a:buNone/>
            </a:pPr>
            <a:r>
              <a:rPr lang="en-US" dirty="0"/>
              <a:t>Client Server networks:</a:t>
            </a:r>
          </a:p>
          <a:p>
            <a:r>
              <a:rPr lang="en-US" dirty="0"/>
              <a:t>A client/server system includes one or more servers to store programs and/or data in a central location. </a:t>
            </a:r>
          </a:p>
          <a:p>
            <a:r>
              <a:rPr lang="en-US" dirty="0"/>
              <a:t>Users (clients) access the programs or data when their software request to the server, across the network, is dealt with.</a:t>
            </a:r>
          </a:p>
          <a:p>
            <a:r>
              <a:rPr lang="en-US" dirty="0"/>
              <a:t>The client-server model provides a convenient way to interconnect programs and data that are distributed efficiently across different locations.</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21</a:t>
            </a:fld>
            <a:endParaRPr lang="en-IE" dirty="0"/>
          </a:p>
        </p:txBody>
      </p:sp>
    </p:spTree>
    <p:extLst>
      <p:ext uri="{BB962C8B-B14F-4D97-AF65-F5344CB8AC3E}">
        <p14:creationId xmlns:p14="http://schemas.microsoft.com/office/powerpoint/2010/main" val="3712134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Client Server Networks (3)</a:t>
            </a:r>
          </a:p>
        </p:txBody>
      </p:sp>
      <p:sp>
        <p:nvSpPr>
          <p:cNvPr id="4" name="Slide Number Placeholder 3"/>
          <p:cNvSpPr>
            <a:spLocks noGrp="1"/>
          </p:cNvSpPr>
          <p:nvPr>
            <p:ph type="sldNum" sz="quarter" idx="12"/>
          </p:nvPr>
        </p:nvSpPr>
        <p:spPr/>
        <p:txBody>
          <a:bodyPr/>
          <a:lstStyle/>
          <a:p>
            <a:fld id="{1101D7E7-C74A-4A5D-A756-C8CA1900BA37}" type="slidenum">
              <a:rPr lang="en-IE" smtClean="0"/>
              <a:t>22</a:t>
            </a:fld>
            <a:endParaRPr lang="en-IE" dirty="0"/>
          </a:p>
        </p:txBody>
      </p:sp>
      <p:pic>
        <p:nvPicPr>
          <p:cNvPr id="5" name="Picture 4" descr="http://ipt2009.wikidot.com/local--files/the-client-server-model/ipt%20diagram%20client%20ser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826" y="2290763"/>
            <a:ext cx="34099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http://t1.gstatic.com/images?q=tbn:ANd9GcSBm9pL5G0MbK_6ocVvXM45u-LCiWrLb9eE1jPDrG1wBfK8K_U-j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738" y="2290763"/>
            <a:ext cx="4300538"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8"/>
          <p:cNvSpPr txBox="1">
            <a:spLocks noChangeArrowheads="1"/>
          </p:cNvSpPr>
          <p:nvPr/>
        </p:nvSpPr>
        <p:spPr bwMode="auto">
          <a:xfrm>
            <a:off x="2730988" y="5386388"/>
            <a:ext cx="1439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IE" altLang="en-US" sz="1800"/>
              <a:t>Star Type</a:t>
            </a:r>
          </a:p>
        </p:txBody>
      </p:sp>
      <p:sp>
        <p:nvSpPr>
          <p:cNvPr id="8" name="TextBox 9"/>
          <p:cNvSpPr txBox="1">
            <a:spLocks noChangeArrowheads="1"/>
          </p:cNvSpPr>
          <p:nvPr/>
        </p:nvSpPr>
        <p:spPr bwMode="auto">
          <a:xfrm>
            <a:off x="7123601" y="5314950"/>
            <a:ext cx="14398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IE" altLang="en-US" sz="1800"/>
              <a:t>Bus Type</a:t>
            </a:r>
          </a:p>
        </p:txBody>
      </p:sp>
    </p:spTree>
    <p:extLst>
      <p:ext uri="{BB962C8B-B14F-4D97-AF65-F5344CB8AC3E}">
        <p14:creationId xmlns:p14="http://schemas.microsoft.com/office/powerpoint/2010/main" val="1314817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Client Server Network Example</a:t>
            </a:r>
          </a:p>
        </p:txBody>
      </p:sp>
      <p:sp>
        <p:nvSpPr>
          <p:cNvPr id="3" name="Content Placeholder 2"/>
          <p:cNvSpPr>
            <a:spLocks noGrp="1"/>
          </p:cNvSpPr>
          <p:nvPr>
            <p:ph idx="1"/>
          </p:nvPr>
        </p:nvSpPr>
        <p:spPr/>
        <p:txBody>
          <a:bodyPr/>
          <a:lstStyle/>
          <a:p>
            <a:pPr>
              <a:defRPr/>
            </a:pPr>
            <a:r>
              <a:rPr lang="en-US" sz="2600" dirty="0"/>
              <a:t>The best known recent client/server application is the World Wide Web – the Internet. </a:t>
            </a:r>
          </a:p>
          <a:p>
            <a:pPr marL="0" indent="0">
              <a:buNone/>
              <a:defRPr/>
            </a:pPr>
            <a:endParaRPr lang="en-US" sz="1300" dirty="0"/>
          </a:p>
          <a:p>
            <a:pPr>
              <a:defRPr/>
            </a:pPr>
            <a:r>
              <a:rPr lang="en-US" dirty="0"/>
              <a:t>Users send requests for a specific web page and the page is transmitted from the server to the client for display on the client's screen.</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23</a:t>
            </a:fld>
            <a:endParaRPr lang="en-IE" dirty="0"/>
          </a:p>
        </p:txBody>
      </p:sp>
    </p:spTree>
    <p:extLst>
      <p:ext uri="{BB962C8B-B14F-4D97-AF65-F5344CB8AC3E}">
        <p14:creationId xmlns:p14="http://schemas.microsoft.com/office/powerpoint/2010/main" val="14187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Client Server Network Example (2)</a:t>
            </a:r>
          </a:p>
        </p:txBody>
      </p:sp>
      <p:sp>
        <p:nvSpPr>
          <p:cNvPr id="3" name="Content Placeholder 2"/>
          <p:cNvSpPr>
            <a:spLocks noGrp="1"/>
          </p:cNvSpPr>
          <p:nvPr>
            <p:ph idx="1"/>
          </p:nvPr>
        </p:nvSpPr>
        <p:spPr/>
        <p:txBody>
          <a:bodyPr/>
          <a:lstStyle/>
          <a:p>
            <a:pPr>
              <a:defRPr/>
            </a:pPr>
            <a:r>
              <a:rPr lang="en-US" sz="2600" dirty="0"/>
              <a:t>This puts the </a:t>
            </a:r>
            <a:r>
              <a:rPr lang="en-US" sz="2600" dirty="0">
                <a:solidFill>
                  <a:srgbClr val="0000FF"/>
                </a:solidFill>
              </a:rPr>
              <a:t>web</a:t>
            </a:r>
            <a:r>
              <a:rPr lang="en-US" sz="2600" dirty="0"/>
              <a:t> page database activities on the server where the web pages are stored but puts the graphics processing needed to display the page on the local machine where the request originated. </a:t>
            </a:r>
          </a:p>
          <a:p>
            <a:pPr marL="0" indent="0">
              <a:buNone/>
              <a:defRPr/>
            </a:pPr>
            <a:endParaRPr lang="en-US" sz="1300" dirty="0"/>
          </a:p>
          <a:p>
            <a:pPr>
              <a:defRPr/>
            </a:pPr>
            <a:r>
              <a:rPr lang="en-US" sz="2600" dirty="0"/>
              <a:t>The request/reply protocol for these exchanges is called </a:t>
            </a:r>
            <a:r>
              <a:rPr lang="en-US" sz="2600" dirty="0">
                <a:solidFill>
                  <a:srgbClr val="0000FF"/>
                </a:solidFill>
              </a:rPr>
              <a:t>Hypertext Transfer Protocol </a:t>
            </a:r>
            <a:r>
              <a:rPr lang="en-US" sz="2600" dirty="0"/>
              <a:t>and is commonly known as HTTP</a:t>
            </a:r>
            <a:r>
              <a:rPr lang="en-US" dirty="0"/>
              <a:t>.</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24</a:t>
            </a:fld>
            <a:endParaRPr lang="en-IE" dirty="0"/>
          </a:p>
        </p:txBody>
      </p:sp>
    </p:spTree>
    <p:extLst>
      <p:ext uri="{BB962C8B-B14F-4D97-AF65-F5344CB8AC3E}">
        <p14:creationId xmlns:p14="http://schemas.microsoft.com/office/powerpoint/2010/main" val="3949443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Software for Networks – </a:t>
            </a:r>
            <a:br>
              <a:rPr lang="en-US" sz="3600" dirty="0"/>
            </a:br>
            <a:r>
              <a:rPr lang="en-US" sz="3600" dirty="0"/>
              <a:t>Communication Software</a:t>
            </a:r>
            <a:endParaRPr lang="en-IE" sz="3600" dirty="0"/>
          </a:p>
        </p:txBody>
      </p:sp>
      <p:sp>
        <p:nvSpPr>
          <p:cNvPr id="3" name="Content Placeholder 2"/>
          <p:cNvSpPr>
            <a:spLocks noGrp="1"/>
          </p:cNvSpPr>
          <p:nvPr>
            <p:ph idx="1"/>
          </p:nvPr>
        </p:nvSpPr>
        <p:spPr/>
        <p:txBody>
          <a:bodyPr/>
          <a:lstStyle/>
          <a:p>
            <a:r>
              <a:rPr lang="en-US" dirty="0"/>
              <a:t>Computers that are connected need communication software to interact. This software will control the flow of data from node to node.</a:t>
            </a:r>
          </a:p>
          <a:p>
            <a:pPr marL="0" indent="0">
              <a:buNone/>
            </a:pPr>
            <a:endParaRPr lang="en-US" sz="1300" dirty="0"/>
          </a:p>
          <a:p>
            <a:r>
              <a:rPr lang="en-US" dirty="0"/>
              <a:t>The signals, messages and files that move from one node (computer, server…) and another need to be managed. That includes checking the format of the signal, message or file. </a:t>
            </a:r>
          </a:p>
        </p:txBody>
      </p:sp>
      <p:sp>
        <p:nvSpPr>
          <p:cNvPr id="4" name="Slide Number Placeholder 3"/>
          <p:cNvSpPr>
            <a:spLocks noGrp="1"/>
          </p:cNvSpPr>
          <p:nvPr>
            <p:ph type="sldNum" sz="quarter" idx="12"/>
          </p:nvPr>
        </p:nvSpPr>
        <p:spPr/>
        <p:txBody>
          <a:bodyPr/>
          <a:lstStyle/>
          <a:p>
            <a:fld id="{1101D7E7-C74A-4A5D-A756-C8CA1900BA37}" type="slidenum">
              <a:rPr lang="en-IE" smtClean="0"/>
              <a:t>25</a:t>
            </a:fld>
            <a:endParaRPr lang="en-IE" dirty="0"/>
          </a:p>
        </p:txBody>
      </p:sp>
    </p:spTree>
    <p:extLst>
      <p:ext uri="{BB962C8B-B14F-4D97-AF65-F5344CB8AC3E}">
        <p14:creationId xmlns:p14="http://schemas.microsoft.com/office/powerpoint/2010/main" val="409334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Network Operating System</a:t>
            </a:r>
          </a:p>
        </p:txBody>
      </p:sp>
      <p:sp>
        <p:nvSpPr>
          <p:cNvPr id="3" name="Content Placeholder 2"/>
          <p:cNvSpPr>
            <a:spLocks noGrp="1"/>
          </p:cNvSpPr>
          <p:nvPr>
            <p:ph idx="1"/>
          </p:nvPr>
        </p:nvSpPr>
        <p:spPr/>
        <p:txBody>
          <a:bodyPr/>
          <a:lstStyle/>
          <a:p>
            <a:r>
              <a:rPr lang="en-US" dirty="0"/>
              <a:t>The software used to control many of these elements is in the form of a ‘network operating system’.</a:t>
            </a:r>
          </a:p>
          <a:p>
            <a:r>
              <a:rPr lang="en-US" dirty="0"/>
              <a:t>There are many forms for a network operating system (NOS).</a:t>
            </a:r>
          </a:p>
          <a:p>
            <a:pPr marL="0" indent="0">
              <a:buNone/>
            </a:pPr>
            <a:endParaRPr lang="en-US" sz="1300" dirty="0"/>
          </a:p>
          <a:p>
            <a:r>
              <a:rPr lang="en-US" dirty="0"/>
              <a:t>An example of a NOS is Novell NetWare (albeit an older and soon-to-be obsolete NOS).</a:t>
            </a:r>
          </a:p>
        </p:txBody>
      </p:sp>
      <p:sp>
        <p:nvSpPr>
          <p:cNvPr id="4" name="Slide Number Placeholder 3"/>
          <p:cNvSpPr>
            <a:spLocks noGrp="1"/>
          </p:cNvSpPr>
          <p:nvPr>
            <p:ph type="sldNum" sz="quarter" idx="12"/>
          </p:nvPr>
        </p:nvSpPr>
        <p:spPr/>
        <p:txBody>
          <a:bodyPr/>
          <a:lstStyle/>
          <a:p>
            <a:fld id="{1101D7E7-C74A-4A5D-A756-C8CA1900BA37}" type="slidenum">
              <a:rPr lang="en-IE" smtClean="0"/>
              <a:t>26</a:t>
            </a:fld>
            <a:endParaRPr lang="en-IE" dirty="0"/>
          </a:p>
        </p:txBody>
      </p:sp>
    </p:spTree>
    <p:extLst>
      <p:ext uri="{BB962C8B-B14F-4D97-AF65-F5344CB8AC3E}">
        <p14:creationId xmlns:p14="http://schemas.microsoft.com/office/powerpoint/2010/main" val="3808340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NetWare </a:t>
            </a:r>
          </a:p>
        </p:txBody>
      </p:sp>
      <p:sp>
        <p:nvSpPr>
          <p:cNvPr id="3" name="Content Placeholder 2"/>
          <p:cNvSpPr>
            <a:spLocks noGrp="1"/>
          </p:cNvSpPr>
          <p:nvPr>
            <p:ph idx="1"/>
          </p:nvPr>
        </p:nvSpPr>
        <p:spPr/>
        <p:txBody>
          <a:bodyPr/>
          <a:lstStyle/>
          <a:p>
            <a:r>
              <a:rPr lang="en-US" dirty="0"/>
              <a:t>NetWare, made by the company known as Novell, was probably the most widely-installed network server operating system. </a:t>
            </a:r>
          </a:p>
          <a:p>
            <a:pPr marL="0" indent="0">
              <a:buNone/>
            </a:pPr>
            <a:endParaRPr lang="en-US" sz="1300" dirty="0"/>
          </a:p>
          <a:p>
            <a:r>
              <a:rPr lang="en-US" dirty="0"/>
              <a:t>Initially NetWare was successful in large and small office local area networks, Novell has redesigned (or </a:t>
            </a:r>
            <a:r>
              <a:rPr lang="en-US" dirty="0" err="1"/>
              <a:t>refeatured</a:t>
            </a:r>
            <a:r>
              <a:rPr lang="en-US" dirty="0"/>
              <a:t>) NetWare to work successfully as part of larger and heterogeneous networks, including the Internet.</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27</a:t>
            </a:fld>
            <a:endParaRPr lang="en-IE" dirty="0"/>
          </a:p>
        </p:txBody>
      </p:sp>
    </p:spTree>
    <p:extLst>
      <p:ext uri="{BB962C8B-B14F-4D97-AF65-F5344CB8AC3E}">
        <p14:creationId xmlns:p14="http://schemas.microsoft.com/office/powerpoint/2010/main" val="2011868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NetWare (2)</a:t>
            </a:r>
          </a:p>
        </p:txBody>
      </p:sp>
      <p:sp>
        <p:nvSpPr>
          <p:cNvPr id="3" name="Content Placeholder 2"/>
          <p:cNvSpPr>
            <a:spLocks noGrp="1"/>
          </p:cNvSpPr>
          <p:nvPr>
            <p:ph idx="1"/>
          </p:nvPr>
        </p:nvSpPr>
        <p:spPr/>
        <p:txBody>
          <a:bodyPr/>
          <a:lstStyle/>
          <a:p>
            <a:r>
              <a:rPr lang="en-US" dirty="0"/>
              <a:t>Up until the mid-2000s NetWare was strongly affiliated to the Unix and Linux operating systems: NetWare 6 associated with Unix work, NetWare OES (Open Enterprise Server) associated with Linux.</a:t>
            </a:r>
          </a:p>
          <a:p>
            <a:r>
              <a:rPr lang="en-US" dirty="0"/>
              <a:t>Novell suffered from management problems and were bought out by the ‘Attachmate’ company.</a:t>
            </a:r>
          </a:p>
          <a:p>
            <a:r>
              <a:rPr lang="en-US" dirty="0"/>
              <a:t>Microsoft’s Network Operating Systems became popular instead.</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28</a:t>
            </a:fld>
            <a:endParaRPr lang="en-IE" dirty="0"/>
          </a:p>
        </p:txBody>
      </p:sp>
    </p:spTree>
    <p:extLst>
      <p:ext uri="{BB962C8B-B14F-4D97-AF65-F5344CB8AC3E}">
        <p14:creationId xmlns:p14="http://schemas.microsoft.com/office/powerpoint/2010/main" val="412739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Software for Networks Currently</a:t>
            </a:r>
          </a:p>
        </p:txBody>
      </p:sp>
      <p:sp>
        <p:nvSpPr>
          <p:cNvPr id="3" name="Content Placeholder 2"/>
          <p:cNvSpPr>
            <a:spLocks noGrp="1"/>
          </p:cNvSpPr>
          <p:nvPr>
            <p:ph idx="1"/>
          </p:nvPr>
        </p:nvSpPr>
        <p:spPr/>
        <p:txBody>
          <a:bodyPr>
            <a:normAutofit/>
          </a:bodyPr>
          <a:lstStyle/>
          <a:p>
            <a:pPr>
              <a:lnSpc>
                <a:spcPct val="110000"/>
              </a:lnSpc>
            </a:pPr>
            <a:r>
              <a:rPr lang="en-IE" dirty="0"/>
              <a:t>Open source (Linux, mostly) network software has become popular, so there is no longer a universally-established software.</a:t>
            </a:r>
          </a:p>
          <a:p>
            <a:pPr marL="0" indent="0">
              <a:lnSpc>
                <a:spcPct val="110000"/>
              </a:lnSpc>
              <a:buNone/>
            </a:pPr>
            <a:endParaRPr lang="en-IE" sz="800" dirty="0"/>
          </a:p>
          <a:p>
            <a:pPr>
              <a:lnSpc>
                <a:spcPct val="110000"/>
              </a:lnSpc>
            </a:pPr>
            <a:r>
              <a:rPr lang="en-IE" dirty="0"/>
              <a:t>Current network supports (some of which are versions of Linux operating system) include these names:</a:t>
            </a:r>
          </a:p>
          <a:p>
            <a:pPr lvl="1"/>
            <a:r>
              <a:rPr lang="en-IE" sz="2200" dirty="0" err="1"/>
              <a:t>LogicMonitor</a:t>
            </a:r>
            <a:endParaRPr lang="en-IE" sz="2200" dirty="0"/>
          </a:p>
          <a:p>
            <a:pPr lvl="1"/>
            <a:r>
              <a:rPr lang="en-IE" sz="2200" dirty="0" err="1"/>
              <a:t>Paessler</a:t>
            </a:r>
            <a:r>
              <a:rPr lang="en-IE" sz="2200" dirty="0"/>
              <a:t> PRTG </a:t>
            </a:r>
          </a:p>
          <a:p>
            <a:pPr lvl="1"/>
            <a:r>
              <a:rPr lang="en-IE" sz="2200" dirty="0"/>
              <a:t>Kaseya VSA</a:t>
            </a:r>
          </a:p>
          <a:p>
            <a:pPr lvl="1"/>
            <a:r>
              <a:rPr lang="en-IE" sz="2200" dirty="0" err="1"/>
              <a:t>ManageEngine</a:t>
            </a:r>
            <a:r>
              <a:rPr lang="en-IE" sz="2200" dirty="0"/>
              <a:t> </a:t>
            </a:r>
            <a:r>
              <a:rPr lang="en-IE" sz="2200" dirty="0" err="1"/>
              <a:t>OpManager</a:t>
            </a:r>
            <a:endParaRPr lang="en-IE" sz="2200" dirty="0"/>
          </a:p>
        </p:txBody>
      </p:sp>
      <p:sp>
        <p:nvSpPr>
          <p:cNvPr id="4" name="Slide Number Placeholder 3"/>
          <p:cNvSpPr>
            <a:spLocks noGrp="1"/>
          </p:cNvSpPr>
          <p:nvPr>
            <p:ph type="sldNum" sz="quarter" idx="12"/>
          </p:nvPr>
        </p:nvSpPr>
        <p:spPr/>
        <p:txBody>
          <a:bodyPr/>
          <a:lstStyle/>
          <a:p>
            <a:fld id="{1101D7E7-C74A-4A5D-A756-C8CA1900BA37}" type="slidenum">
              <a:rPr lang="en-IE" smtClean="0"/>
              <a:t>29</a:t>
            </a:fld>
            <a:endParaRPr lang="en-IE" dirty="0"/>
          </a:p>
        </p:txBody>
      </p:sp>
    </p:spTree>
    <p:extLst>
      <p:ext uri="{BB962C8B-B14F-4D97-AF65-F5344CB8AC3E}">
        <p14:creationId xmlns:p14="http://schemas.microsoft.com/office/powerpoint/2010/main" val="3827728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Presentation Content - including</a:t>
            </a:r>
          </a:p>
        </p:txBody>
      </p:sp>
      <p:sp>
        <p:nvSpPr>
          <p:cNvPr id="3" name="Content Placeholder 2"/>
          <p:cNvSpPr>
            <a:spLocks noGrp="1"/>
          </p:cNvSpPr>
          <p:nvPr>
            <p:ph idx="1"/>
          </p:nvPr>
        </p:nvSpPr>
        <p:spPr>
          <a:xfrm>
            <a:off x="696000" y="1825625"/>
            <a:ext cx="4905903" cy="4351338"/>
          </a:xfrm>
        </p:spPr>
        <p:txBody>
          <a:bodyPr>
            <a:noAutofit/>
          </a:bodyPr>
          <a:lstStyle/>
          <a:p>
            <a:pPr marL="457200" indent="-457200">
              <a:lnSpc>
                <a:spcPct val="100000"/>
              </a:lnSpc>
              <a:spcBef>
                <a:spcPts val="1200"/>
              </a:spcBef>
              <a:buFont typeface="+mj-lt"/>
              <a:buAutoNum type="arabicPeriod"/>
            </a:pPr>
            <a:r>
              <a:rPr lang="en-US" sz="2200" dirty="0"/>
              <a:t>What is a Network? Node?</a:t>
            </a:r>
            <a:endParaRPr lang="en-IE" sz="2200" dirty="0"/>
          </a:p>
          <a:p>
            <a:pPr marL="457200" indent="-457200">
              <a:lnSpc>
                <a:spcPct val="100000"/>
              </a:lnSpc>
              <a:spcBef>
                <a:spcPts val="1200"/>
              </a:spcBef>
              <a:buFont typeface="+mj-lt"/>
              <a:buAutoNum type="arabicPeriod"/>
            </a:pPr>
            <a:r>
              <a:rPr lang="en-US" sz="2200" dirty="0"/>
              <a:t>How Fast/Big is a Network?</a:t>
            </a:r>
            <a:endParaRPr lang="en-IE" sz="2200" dirty="0"/>
          </a:p>
          <a:p>
            <a:pPr marL="457200" indent="-457200">
              <a:lnSpc>
                <a:spcPct val="100000"/>
              </a:lnSpc>
              <a:spcBef>
                <a:spcPts val="1200"/>
              </a:spcBef>
              <a:buFont typeface="+mj-lt"/>
              <a:buAutoNum type="arabicPeriod" startAt="3"/>
            </a:pPr>
            <a:r>
              <a:rPr lang="en-US" sz="2200" dirty="0"/>
              <a:t>Common LAN Topologies</a:t>
            </a:r>
            <a:endParaRPr lang="en-IE" sz="2200" dirty="0"/>
          </a:p>
          <a:p>
            <a:pPr marL="457200" indent="-457200">
              <a:lnSpc>
                <a:spcPct val="100000"/>
              </a:lnSpc>
              <a:spcBef>
                <a:spcPts val="1200"/>
              </a:spcBef>
              <a:buFont typeface="+mj-lt"/>
              <a:buAutoNum type="arabicPeriod" startAt="3"/>
            </a:pPr>
            <a:r>
              <a:rPr lang="en-US" sz="2200" dirty="0"/>
              <a:t>Network Router</a:t>
            </a:r>
            <a:endParaRPr lang="en-IE" sz="2200" dirty="0"/>
          </a:p>
          <a:p>
            <a:pPr marL="457200" indent="-457200">
              <a:lnSpc>
                <a:spcPct val="100000"/>
              </a:lnSpc>
              <a:spcBef>
                <a:spcPts val="1200"/>
              </a:spcBef>
              <a:buFont typeface="+mj-lt"/>
              <a:buAutoNum type="arabicPeriod" startAt="3"/>
            </a:pPr>
            <a:r>
              <a:rPr lang="en-US" sz="2200" dirty="0"/>
              <a:t>Client-Server Networks</a:t>
            </a:r>
            <a:endParaRPr lang="en-IE" sz="2200" dirty="0"/>
          </a:p>
          <a:p>
            <a:pPr marL="457200" indent="-457200">
              <a:lnSpc>
                <a:spcPct val="100000"/>
              </a:lnSpc>
              <a:spcBef>
                <a:spcPts val="1200"/>
              </a:spcBef>
              <a:buFont typeface="+mj-lt"/>
              <a:buAutoNum type="arabicPeriod" startAt="3"/>
            </a:pPr>
            <a:r>
              <a:rPr lang="en-US" sz="2200" dirty="0"/>
              <a:t>Network Software</a:t>
            </a:r>
            <a:r>
              <a:rPr lang="en-IE" sz="2200" dirty="0"/>
              <a:t> </a:t>
            </a:r>
          </a:p>
          <a:p>
            <a:pPr marL="457200" indent="-457200">
              <a:lnSpc>
                <a:spcPct val="100000"/>
              </a:lnSpc>
              <a:spcBef>
                <a:spcPts val="1200"/>
              </a:spcBef>
              <a:buFont typeface="+mj-lt"/>
              <a:buAutoNum type="arabicPeriod" startAt="3"/>
            </a:pPr>
            <a:r>
              <a:rPr lang="en-US" sz="2200" dirty="0"/>
              <a:t>Protocol</a:t>
            </a:r>
          </a:p>
        </p:txBody>
      </p:sp>
      <p:sp>
        <p:nvSpPr>
          <p:cNvPr id="4" name="Slide Number Placeholder 3"/>
          <p:cNvSpPr>
            <a:spLocks noGrp="1"/>
          </p:cNvSpPr>
          <p:nvPr>
            <p:ph type="sldNum" sz="quarter" idx="12"/>
          </p:nvPr>
        </p:nvSpPr>
        <p:spPr/>
        <p:txBody>
          <a:bodyPr/>
          <a:lstStyle/>
          <a:p>
            <a:fld id="{1101D7E7-C74A-4A5D-A756-C8CA1900BA37}" type="slidenum">
              <a:rPr lang="en-IE" smtClean="0"/>
              <a:t>3</a:t>
            </a:fld>
            <a:endParaRPr lang="en-IE" dirty="0"/>
          </a:p>
        </p:txBody>
      </p:sp>
      <p:sp>
        <p:nvSpPr>
          <p:cNvPr id="6" name="Content Placeholder 2"/>
          <p:cNvSpPr txBox="1">
            <a:spLocks/>
          </p:cNvSpPr>
          <p:nvPr/>
        </p:nvSpPr>
        <p:spPr>
          <a:xfrm>
            <a:off x="5779972" y="1958774"/>
            <a:ext cx="5403896" cy="435133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1200"/>
              </a:spcBef>
              <a:buFont typeface="+mj-lt"/>
              <a:buAutoNum type="arabicPeriod" startAt="8"/>
            </a:pPr>
            <a:r>
              <a:rPr lang="en-US" sz="2200" dirty="0"/>
              <a:t>Network Hardware</a:t>
            </a:r>
          </a:p>
          <a:p>
            <a:pPr marL="457200" indent="-457200">
              <a:lnSpc>
                <a:spcPct val="100000"/>
              </a:lnSpc>
              <a:spcBef>
                <a:spcPts val="1200"/>
              </a:spcBef>
              <a:buFont typeface="+mj-lt"/>
              <a:buAutoNum type="arabicPeriod" startAt="8"/>
            </a:pPr>
            <a:r>
              <a:rPr lang="en-US" sz="2200" dirty="0"/>
              <a:t>Copper Cables</a:t>
            </a:r>
            <a:endParaRPr lang="en-IE" sz="2200" dirty="0"/>
          </a:p>
          <a:p>
            <a:pPr marL="457200" indent="-457200">
              <a:lnSpc>
                <a:spcPct val="100000"/>
              </a:lnSpc>
              <a:spcBef>
                <a:spcPts val="1200"/>
              </a:spcBef>
              <a:buFont typeface="+mj-lt"/>
              <a:buAutoNum type="arabicPeriod" startAt="8"/>
            </a:pPr>
            <a:r>
              <a:rPr lang="en-US" sz="2200" dirty="0" err="1"/>
              <a:t>Fibre</a:t>
            </a:r>
            <a:r>
              <a:rPr lang="en-US" sz="2200" dirty="0"/>
              <a:t> Optic Cable</a:t>
            </a:r>
            <a:endParaRPr lang="en-IE" sz="2200" dirty="0"/>
          </a:p>
          <a:p>
            <a:pPr marL="457200" indent="-457200">
              <a:lnSpc>
                <a:spcPct val="100000"/>
              </a:lnSpc>
              <a:spcBef>
                <a:spcPts val="1200"/>
              </a:spcBef>
              <a:buFont typeface="+mj-lt"/>
              <a:buAutoNum type="arabicPeriod" startAt="8"/>
            </a:pPr>
            <a:r>
              <a:rPr lang="en-US" sz="2200" dirty="0"/>
              <a:t>Wireless media</a:t>
            </a:r>
          </a:p>
          <a:p>
            <a:pPr marL="457200" indent="-457200">
              <a:lnSpc>
                <a:spcPct val="100000"/>
              </a:lnSpc>
              <a:spcBef>
                <a:spcPts val="1200"/>
              </a:spcBef>
              <a:buFont typeface="+mj-lt"/>
              <a:buAutoNum type="arabicPeriod" startAt="8"/>
            </a:pPr>
            <a:r>
              <a:rPr lang="en-US" sz="2200" dirty="0"/>
              <a:t>Internetworking</a:t>
            </a:r>
            <a:endParaRPr lang="en-IE" sz="2200" dirty="0"/>
          </a:p>
          <a:p>
            <a:pPr marL="457200" indent="-457200">
              <a:lnSpc>
                <a:spcPct val="100000"/>
              </a:lnSpc>
              <a:spcBef>
                <a:spcPts val="1200"/>
              </a:spcBef>
              <a:buFont typeface="+mj-lt"/>
              <a:buAutoNum type="arabicPeriod" startAt="8"/>
            </a:pPr>
            <a:r>
              <a:rPr lang="en-US" sz="2200" dirty="0"/>
              <a:t>Networks Summary</a:t>
            </a:r>
            <a:endParaRPr lang="en-IE" sz="2200" dirty="0"/>
          </a:p>
          <a:p>
            <a:pPr marL="457200" indent="-457200">
              <a:lnSpc>
                <a:spcPct val="100000"/>
              </a:lnSpc>
              <a:spcBef>
                <a:spcPts val="1200"/>
              </a:spcBef>
              <a:buFont typeface="+mj-lt"/>
              <a:buAutoNum type="arabicPeriod" startAt="8"/>
            </a:pPr>
            <a:r>
              <a:rPr lang="en-US" sz="2200" dirty="0"/>
              <a:t>Where to Next?</a:t>
            </a:r>
            <a:endParaRPr lang="en-IE" sz="2200" dirty="0"/>
          </a:p>
        </p:txBody>
      </p:sp>
    </p:spTree>
    <p:extLst>
      <p:ext uri="{BB962C8B-B14F-4D97-AF65-F5344CB8AC3E}">
        <p14:creationId xmlns:p14="http://schemas.microsoft.com/office/powerpoint/2010/main" val="1076327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Protocol </a:t>
            </a:r>
          </a:p>
        </p:txBody>
      </p:sp>
      <p:sp>
        <p:nvSpPr>
          <p:cNvPr id="3" name="Content Placeholder 2"/>
          <p:cNvSpPr>
            <a:spLocks noGrp="1"/>
          </p:cNvSpPr>
          <p:nvPr>
            <p:ph idx="1"/>
          </p:nvPr>
        </p:nvSpPr>
        <p:spPr/>
        <p:txBody>
          <a:bodyPr/>
          <a:lstStyle/>
          <a:p>
            <a:r>
              <a:rPr lang="en-US" dirty="0"/>
              <a:t>To communicate with each other, two machines must follow the same protocol. </a:t>
            </a:r>
          </a:p>
          <a:p>
            <a:pPr marL="0" indent="0">
              <a:buNone/>
            </a:pPr>
            <a:endParaRPr lang="en-US" sz="1300" dirty="0"/>
          </a:p>
          <a:p>
            <a:r>
              <a:rPr lang="en-US" dirty="0"/>
              <a:t>A protocol is the special set of rules that end-points in a telecommunication connection, such as two PCs on a Local Area Network, use when they communicate. They are, essentially, a type of system software.</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30</a:t>
            </a:fld>
            <a:endParaRPr lang="en-IE" dirty="0"/>
          </a:p>
        </p:txBody>
      </p:sp>
    </p:spTree>
    <p:extLst>
      <p:ext uri="{BB962C8B-B14F-4D97-AF65-F5344CB8AC3E}">
        <p14:creationId xmlns:p14="http://schemas.microsoft.com/office/powerpoint/2010/main" val="594355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Protocol (2)</a:t>
            </a:r>
          </a:p>
        </p:txBody>
      </p:sp>
      <p:sp>
        <p:nvSpPr>
          <p:cNvPr id="3" name="Content Placeholder 2"/>
          <p:cNvSpPr>
            <a:spLocks noGrp="1"/>
          </p:cNvSpPr>
          <p:nvPr>
            <p:ph idx="1"/>
          </p:nvPr>
        </p:nvSpPr>
        <p:spPr/>
        <p:txBody>
          <a:bodyPr/>
          <a:lstStyle/>
          <a:p>
            <a:r>
              <a:rPr lang="en-US" dirty="0"/>
              <a:t>A protocol includes formatting rules that specify how data is packaged into messages. </a:t>
            </a:r>
          </a:p>
          <a:p>
            <a:pPr marL="0" indent="0">
              <a:buNone/>
            </a:pPr>
            <a:endParaRPr lang="en-US" sz="1300" dirty="0"/>
          </a:p>
          <a:p>
            <a:r>
              <a:rPr lang="en-US" dirty="0"/>
              <a:t>It also may include conventions like message acknowledgement or data compression to support reliable and/or high-performance network communication. (In other words, it makes sure the data on high-speed communications are received ‘loud and clear’…)</a:t>
            </a:r>
          </a:p>
        </p:txBody>
      </p:sp>
      <p:sp>
        <p:nvSpPr>
          <p:cNvPr id="4" name="Slide Number Placeholder 3"/>
          <p:cNvSpPr>
            <a:spLocks noGrp="1"/>
          </p:cNvSpPr>
          <p:nvPr>
            <p:ph type="sldNum" sz="quarter" idx="12"/>
          </p:nvPr>
        </p:nvSpPr>
        <p:spPr/>
        <p:txBody>
          <a:bodyPr/>
          <a:lstStyle/>
          <a:p>
            <a:fld id="{1101D7E7-C74A-4A5D-A756-C8CA1900BA37}" type="slidenum">
              <a:rPr lang="en-IE" smtClean="0"/>
              <a:t>31</a:t>
            </a:fld>
            <a:endParaRPr lang="en-IE" dirty="0"/>
          </a:p>
        </p:txBody>
      </p:sp>
    </p:spTree>
    <p:extLst>
      <p:ext uri="{BB962C8B-B14F-4D97-AF65-F5344CB8AC3E}">
        <p14:creationId xmlns:p14="http://schemas.microsoft.com/office/powerpoint/2010/main" val="2411370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Protocol (3)</a:t>
            </a:r>
          </a:p>
        </p:txBody>
      </p:sp>
      <p:sp>
        <p:nvSpPr>
          <p:cNvPr id="3" name="Content Placeholder 2"/>
          <p:cNvSpPr>
            <a:spLocks noGrp="1"/>
          </p:cNvSpPr>
          <p:nvPr>
            <p:ph idx="1"/>
          </p:nvPr>
        </p:nvSpPr>
        <p:spPr/>
        <p:txBody>
          <a:bodyPr/>
          <a:lstStyle/>
          <a:p>
            <a:r>
              <a:rPr lang="en-US" dirty="0"/>
              <a:t>Protocols include prearranged 'messages' between computers that establish, for example, whether a receiving machine is ready, whether a file was received properly….</a:t>
            </a:r>
          </a:p>
          <a:p>
            <a:r>
              <a:rPr lang="en-US" dirty="0"/>
              <a:t>Both end points must </a:t>
            </a:r>
            <a:r>
              <a:rPr lang="en-US" dirty="0" err="1"/>
              <a:t>recognise</a:t>
            </a:r>
            <a:r>
              <a:rPr lang="en-US" dirty="0"/>
              <a:t> and observe a protocol so that the binary signal format of a transmission will be </a:t>
            </a:r>
            <a:r>
              <a:rPr lang="en-US" dirty="0" err="1"/>
              <a:t>recognised</a:t>
            </a:r>
            <a:r>
              <a:rPr lang="en-US" dirty="0"/>
              <a:t> and accepted by the receiving device. Protocols are often described in an industry or international standard.</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32</a:t>
            </a:fld>
            <a:endParaRPr lang="en-IE" dirty="0"/>
          </a:p>
        </p:txBody>
      </p:sp>
    </p:spTree>
    <p:extLst>
      <p:ext uri="{BB962C8B-B14F-4D97-AF65-F5344CB8AC3E}">
        <p14:creationId xmlns:p14="http://schemas.microsoft.com/office/powerpoint/2010/main" val="26354853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Protocol (4)</a:t>
            </a:r>
          </a:p>
        </p:txBody>
      </p:sp>
      <p:sp>
        <p:nvSpPr>
          <p:cNvPr id="3" name="Content Placeholder 2"/>
          <p:cNvSpPr>
            <a:spLocks noGrp="1"/>
          </p:cNvSpPr>
          <p:nvPr>
            <p:ph idx="1"/>
          </p:nvPr>
        </p:nvSpPr>
        <p:spPr/>
        <p:txBody>
          <a:bodyPr/>
          <a:lstStyle/>
          <a:p>
            <a:pPr marL="0" indent="0">
              <a:buNone/>
            </a:pPr>
            <a:r>
              <a:rPr lang="en-US" dirty="0"/>
              <a:t>Looking at a typical protocol as a file transfer and management tool one might see these features:</a:t>
            </a:r>
          </a:p>
          <a:p>
            <a:pPr lvl="1"/>
            <a:r>
              <a:rPr lang="en-US" dirty="0"/>
              <a:t>File group transmission,</a:t>
            </a:r>
          </a:p>
          <a:p>
            <a:pPr lvl="1"/>
            <a:r>
              <a:rPr lang="en-US" dirty="0"/>
              <a:t>File attribute transmission (size, date, permissions, </a:t>
            </a:r>
            <a:r>
              <a:rPr lang="en-US" dirty="0" err="1"/>
              <a:t>etc</a:t>
            </a:r>
            <a:r>
              <a:rPr lang="en-US" dirty="0"/>
              <a:t>) </a:t>
            </a:r>
          </a:p>
          <a:p>
            <a:pPr lvl="1"/>
            <a:r>
              <a:rPr lang="en-US" dirty="0"/>
              <a:t>File name, record-format, and character-set conversion,</a:t>
            </a:r>
          </a:p>
          <a:p>
            <a:pPr lvl="1"/>
            <a:r>
              <a:rPr lang="en-US" dirty="0"/>
              <a:t>File collision options,</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33</a:t>
            </a:fld>
            <a:endParaRPr lang="en-IE" dirty="0"/>
          </a:p>
        </p:txBody>
      </p:sp>
      <p:sp>
        <p:nvSpPr>
          <p:cNvPr id="5" name="Rectangle 4"/>
          <p:cNvSpPr/>
          <p:nvPr/>
        </p:nvSpPr>
        <p:spPr>
          <a:xfrm>
            <a:off x="8787001" y="5622984"/>
            <a:ext cx="2390398" cy="430887"/>
          </a:xfrm>
          <a:prstGeom prst="rect">
            <a:avLst/>
          </a:prstGeom>
        </p:spPr>
        <p:txBody>
          <a:bodyPr wrap="none">
            <a:spAutoFit/>
          </a:bodyPr>
          <a:lstStyle/>
          <a:p>
            <a:pPr lvl="1" algn="r">
              <a:defRPr/>
            </a:pPr>
            <a:r>
              <a:rPr lang="en-GB" sz="2200" dirty="0"/>
              <a:t>/continued…</a:t>
            </a:r>
          </a:p>
        </p:txBody>
      </p:sp>
    </p:spTree>
    <p:extLst>
      <p:ext uri="{BB962C8B-B14F-4D97-AF65-F5344CB8AC3E}">
        <p14:creationId xmlns:p14="http://schemas.microsoft.com/office/powerpoint/2010/main" val="2463899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Protocol (5)</a:t>
            </a:r>
          </a:p>
        </p:txBody>
      </p:sp>
      <p:sp>
        <p:nvSpPr>
          <p:cNvPr id="3" name="Content Placeholder 2"/>
          <p:cNvSpPr>
            <a:spLocks noGrp="1"/>
          </p:cNvSpPr>
          <p:nvPr>
            <p:ph idx="1"/>
          </p:nvPr>
        </p:nvSpPr>
        <p:spPr/>
        <p:txBody>
          <a:bodyPr>
            <a:normAutofit/>
          </a:bodyPr>
          <a:lstStyle/>
          <a:p>
            <a:pPr lvl="1"/>
            <a:r>
              <a:rPr lang="en-US" dirty="0"/>
              <a:t>File transfer recovery, </a:t>
            </a:r>
          </a:p>
          <a:p>
            <a:pPr lvl="1"/>
            <a:r>
              <a:rPr lang="en-US" dirty="0"/>
              <a:t>Auto upload and download (of data or files)</a:t>
            </a:r>
          </a:p>
          <a:p>
            <a:pPr lvl="1"/>
            <a:r>
              <a:rPr lang="en-US" dirty="0"/>
              <a:t>Client/Server operations,</a:t>
            </a:r>
          </a:p>
          <a:p>
            <a:pPr lvl="1"/>
            <a:r>
              <a:rPr lang="en-US" dirty="0"/>
              <a:t>Automatic per-file text/binary mode switching,</a:t>
            </a:r>
          </a:p>
          <a:p>
            <a:pPr lvl="1"/>
            <a:r>
              <a:rPr lang="en-US" dirty="0"/>
              <a:t>Recursive directory-tree transfer,</a:t>
            </a:r>
          </a:p>
          <a:p>
            <a:pPr lvl="1"/>
            <a:r>
              <a:rPr lang="en-US" dirty="0"/>
              <a:t>Uniform services on serial and network connections,</a:t>
            </a:r>
          </a:p>
          <a:p>
            <a:pPr lvl="1"/>
            <a:r>
              <a:rPr lang="en-US" dirty="0"/>
              <a:t>An Internet service daemon.</a:t>
            </a:r>
          </a:p>
        </p:txBody>
      </p:sp>
      <p:sp>
        <p:nvSpPr>
          <p:cNvPr id="4" name="Slide Number Placeholder 3"/>
          <p:cNvSpPr>
            <a:spLocks noGrp="1"/>
          </p:cNvSpPr>
          <p:nvPr>
            <p:ph type="sldNum" sz="quarter" idx="12"/>
          </p:nvPr>
        </p:nvSpPr>
        <p:spPr/>
        <p:txBody>
          <a:bodyPr/>
          <a:lstStyle/>
          <a:p>
            <a:fld id="{1101D7E7-C74A-4A5D-A756-C8CA1900BA37}" type="slidenum">
              <a:rPr lang="en-IE" smtClean="0"/>
              <a:t>34</a:t>
            </a:fld>
            <a:endParaRPr lang="en-IE" dirty="0"/>
          </a:p>
        </p:txBody>
      </p:sp>
    </p:spTree>
    <p:extLst>
      <p:ext uri="{BB962C8B-B14F-4D97-AF65-F5344CB8AC3E}">
        <p14:creationId xmlns:p14="http://schemas.microsoft.com/office/powerpoint/2010/main" val="112622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Daemon?</a:t>
            </a:r>
          </a:p>
        </p:txBody>
      </p:sp>
      <p:sp>
        <p:nvSpPr>
          <p:cNvPr id="3" name="Content Placeholder 2"/>
          <p:cNvSpPr>
            <a:spLocks noGrp="1"/>
          </p:cNvSpPr>
          <p:nvPr>
            <p:ph idx="1"/>
          </p:nvPr>
        </p:nvSpPr>
        <p:spPr/>
        <p:txBody>
          <a:bodyPr/>
          <a:lstStyle/>
          <a:p>
            <a:r>
              <a:rPr lang="en-US" dirty="0"/>
              <a:t>A daemon (pronounced </a:t>
            </a:r>
            <a:r>
              <a:rPr lang="en-US" dirty="0" err="1"/>
              <a:t>dee-muhn</a:t>
            </a:r>
            <a:r>
              <a:rPr lang="en-US" dirty="0"/>
              <a:t>) is a program that runs continuously and exists for the purpose of handling periodic service requests that a computer system expects to receive. The daemon program forwards the requests to other programs (or processes) as appropriate. Each server of pages on the Web has an HTTPD or Hypertext Transfer Protocol daemon that continually waits for requests to come in from Web clients and their users.</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35</a:t>
            </a:fld>
            <a:endParaRPr lang="en-IE" dirty="0"/>
          </a:p>
        </p:txBody>
      </p:sp>
    </p:spTree>
    <p:extLst>
      <p:ext uri="{BB962C8B-B14F-4D97-AF65-F5344CB8AC3E}">
        <p14:creationId xmlns:p14="http://schemas.microsoft.com/office/powerpoint/2010/main" val="2450167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Daemon (2)</a:t>
            </a:r>
          </a:p>
        </p:txBody>
      </p:sp>
      <p:sp>
        <p:nvSpPr>
          <p:cNvPr id="3" name="Content Placeholder 2"/>
          <p:cNvSpPr>
            <a:spLocks noGrp="1"/>
          </p:cNvSpPr>
          <p:nvPr>
            <p:ph idx="1"/>
          </p:nvPr>
        </p:nvSpPr>
        <p:spPr/>
        <p:txBody>
          <a:bodyPr/>
          <a:lstStyle/>
          <a:p>
            <a:r>
              <a:rPr lang="en-US" dirty="0"/>
              <a:t>The daemon program that runs in the background (as a systems software program does), rather than under the direct control of a user.</a:t>
            </a:r>
          </a:p>
          <a:p>
            <a:r>
              <a:rPr lang="en-US" dirty="0"/>
              <a:t>Typically, in Unix, daemons have names that end with the letter ‘d’; for example, ‘</a:t>
            </a:r>
            <a:r>
              <a:rPr lang="en-US" dirty="0" err="1"/>
              <a:t>syslogd</a:t>
            </a:r>
            <a:r>
              <a:rPr lang="en-US" dirty="0"/>
              <a:t>’ is the daemon which handles the system log.</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36</a:t>
            </a:fld>
            <a:endParaRPr lang="en-IE" dirty="0"/>
          </a:p>
        </p:txBody>
      </p:sp>
    </p:spTree>
    <p:extLst>
      <p:ext uri="{BB962C8B-B14F-4D97-AF65-F5344CB8AC3E}">
        <p14:creationId xmlns:p14="http://schemas.microsoft.com/office/powerpoint/2010/main" val="696076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Protocols – A Visual</a:t>
            </a:r>
          </a:p>
        </p:txBody>
      </p:sp>
      <p:sp>
        <p:nvSpPr>
          <p:cNvPr id="4" name="Slide Number Placeholder 3"/>
          <p:cNvSpPr>
            <a:spLocks noGrp="1"/>
          </p:cNvSpPr>
          <p:nvPr>
            <p:ph type="sldNum" sz="quarter" idx="12"/>
          </p:nvPr>
        </p:nvSpPr>
        <p:spPr/>
        <p:txBody>
          <a:bodyPr/>
          <a:lstStyle/>
          <a:p>
            <a:fld id="{1101D7E7-C74A-4A5D-A756-C8CA1900BA37}" type="slidenum">
              <a:rPr lang="en-IE" smtClean="0"/>
              <a:t>37</a:t>
            </a:fld>
            <a:endParaRPr lang="en-IE" dirty="0"/>
          </a:p>
        </p:txBody>
      </p:sp>
      <p:pic>
        <p:nvPicPr>
          <p:cNvPr id="5" name="Picture 2" descr="http://www.comptechdoc.org/independent/networking/guide/encapsulationlevel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993" y="1543661"/>
            <a:ext cx="5688013"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
          <p:cNvSpPr txBox="1">
            <a:spLocks noChangeArrowheads="1"/>
          </p:cNvSpPr>
          <p:nvPr/>
        </p:nvSpPr>
        <p:spPr bwMode="auto">
          <a:xfrm>
            <a:off x="2868367" y="5619873"/>
            <a:ext cx="68421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IE" altLang="en-US" sz="1800" dirty="0"/>
              <a:t>I will try to get this list of acronyms as references in the tutorial</a:t>
            </a:r>
          </a:p>
        </p:txBody>
      </p:sp>
    </p:spTree>
    <p:extLst>
      <p:ext uri="{BB962C8B-B14F-4D97-AF65-F5344CB8AC3E}">
        <p14:creationId xmlns:p14="http://schemas.microsoft.com/office/powerpoint/2010/main" val="358366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More on Protocols</a:t>
            </a:r>
          </a:p>
        </p:txBody>
      </p:sp>
      <p:sp>
        <p:nvSpPr>
          <p:cNvPr id="3" name="Content Placeholder 2"/>
          <p:cNvSpPr>
            <a:spLocks noGrp="1"/>
          </p:cNvSpPr>
          <p:nvPr>
            <p:ph idx="1"/>
          </p:nvPr>
        </p:nvSpPr>
        <p:spPr/>
        <p:txBody>
          <a:bodyPr>
            <a:normAutofit fontScale="85000" lnSpcReduction="20000"/>
          </a:bodyPr>
          <a:lstStyle/>
          <a:p>
            <a:pPr marL="0" indent="0">
              <a:buNone/>
            </a:pPr>
            <a:r>
              <a:rPr lang="en-US" sz="2800" dirty="0"/>
              <a:t>There are usually seven layers to many network communications – in terms of protocols:</a:t>
            </a:r>
          </a:p>
          <a:p>
            <a:pPr marL="914400" lvl="1" indent="-457200">
              <a:buFont typeface="+mj-lt"/>
              <a:buAutoNum type="arabicPeriod"/>
            </a:pPr>
            <a:r>
              <a:rPr lang="en-US" dirty="0"/>
              <a:t>Physical layer</a:t>
            </a:r>
          </a:p>
          <a:p>
            <a:pPr marL="914400" lvl="1" indent="-457200">
              <a:buFont typeface="+mj-lt"/>
              <a:buAutoNum type="arabicPeriod"/>
            </a:pPr>
            <a:r>
              <a:rPr lang="en-US" dirty="0"/>
              <a:t>Data link layer</a:t>
            </a:r>
          </a:p>
          <a:p>
            <a:pPr marL="914400" lvl="1" indent="-457200">
              <a:buFont typeface="+mj-lt"/>
              <a:buAutoNum type="arabicPeriod"/>
            </a:pPr>
            <a:r>
              <a:rPr lang="en-US" dirty="0"/>
              <a:t>Network layer</a:t>
            </a:r>
          </a:p>
          <a:p>
            <a:pPr marL="914400" lvl="1" indent="-457200">
              <a:buFont typeface="+mj-lt"/>
              <a:buAutoNum type="arabicPeriod"/>
            </a:pPr>
            <a:r>
              <a:rPr lang="en-US" dirty="0"/>
              <a:t>Transport layer</a:t>
            </a:r>
          </a:p>
          <a:p>
            <a:pPr marL="914400" lvl="1" indent="-457200">
              <a:buFont typeface="+mj-lt"/>
              <a:buAutoNum type="arabicPeriod"/>
            </a:pPr>
            <a:r>
              <a:rPr lang="en-US" dirty="0"/>
              <a:t>Session layer</a:t>
            </a:r>
          </a:p>
          <a:p>
            <a:pPr marL="914400" lvl="1" indent="-457200">
              <a:buFont typeface="+mj-lt"/>
              <a:buAutoNum type="arabicPeriod"/>
            </a:pPr>
            <a:r>
              <a:rPr lang="en-US" dirty="0"/>
              <a:t>Presentation layer</a:t>
            </a:r>
          </a:p>
          <a:p>
            <a:pPr marL="914400" lvl="1" indent="-457200">
              <a:buFont typeface="+mj-lt"/>
              <a:buAutoNum type="arabicPeriod"/>
            </a:pPr>
            <a:r>
              <a:rPr lang="en-US" dirty="0"/>
              <a:t>Application layer</a:t>
            </a:r>
          </a:p>
          <a:p>
            <a:pPr marL="0" indent="0">
              <a:buNone/>
            </a:pP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38</a:t>
            </a:fld>
            <a:endParaRPr lang="en-IE" dirty="0"/>
          </a:p>
        </p:txBody>
      </p:sp>
    </p:spTree>
    <p:extLst>
      <p:ext uri="{BB962C8B-B14F-4D97-AF65-F5344CB8AC3E}">
        <p14:creationId xmlns:p14="http://schemas.microsoft.com/office/powerpoint/2010/main" val="78996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More on Protocols (2)</a:t>
            </a:r>
          </a:p>
        </p:txBody>
      </p:sp>
      <p:sp>
        <p:nvSpPr>
          <p:cNvPr id="3" name="Content Placeholder 2"/>
          <p:cNvSpPr>
            <a:spLocks noGrp="1"/>
          </p:cNvSpPr>
          <p:nvPr>
            <p:ph idx="1"/>
          </p:nvPr>
        </p:nvSpPr>
        <p:spPr/>
        <p:txBody>
          <a:bodyPr/>
          <a:lstStyle/>
          <a:p>
            <a:r>
              <a:rPr lang="en-US" dirty="0"/>
              <a:t>To start with, at the physical layer, at the lowest level, bits are encoded in electrical, signals, light or radio signals.</a:t>
            </a:r>
          </a:p>
          <a:p>
            <a:pPr marL="0" indent="0">
              <a:buNone/>
            </a:pPr>
            <a:endParaRPr lang="en-US" sz="700" dirty="0"/>
          </a:p>
          <a:p>
            <a:r>
              <a:rPr lang="en-US" dirty="0"/>
              <a:t>At the data link layer errors might be detected. The transmission system has to be configured at this point.</a:t>
            </a:r>
          </a:p>
          <a:p>
            <a:pPr marL="0" indent="0">
              <a:buNone/>
            </a:pPr>
            <a:endParaRPr lang="en-US" sz="700" dirty="0"/>
          </a:p>
          <a:p>
            <a:r>
              <a:rPr lang="en-US" dirty="0"/>
              <a:t>The network layer deals with addressing for the transmission.</a:t>
            </a:r>
          </a:p>
        </p:txBody>
      </p:sp>
      <p:sp>
        <p:nvSpPr>
          <p:cNvPr id="4" name="Slide Number Placeholder 3"/>
          <p:cNvSpPr>
            <a:spLocks noGrp="1"/>
          </p:cNvSpPr>
          <p:nvPr>
            <p:ph type="sldNum" sz="quarter" idx="12"/>
          </p:nvPr>
        </p:nvSpPr>
        <p:spPr/>
        <p:txBody>
          <a:bodyPr/>
          <a:lstStyle/>
          <a:p>
            <a:fld id="{1101D7E7-C74A-4A5D-A756-C8CA1900BA37}" type="slidenum">
              <a:rPr lang="en-IE" smtClean="0"/>
              <a:t>39</a:t>
            </a:fld>
            <a:endParaRPr lang="en-IE" dirty="0"/>
          </a:p>
        </p:txBody>
      </p:sp>
    </p:spTree>
    <p:extLst>
      <p:ext uri="{BB962C8B-B14F-4D97-AF65-F5344CB8AC3E}">
        <p14:creationId xmlns:p14="http://schemas.microsoft.com/office/powerpoint/2010/main" val="1142077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Computer Network?</a:t>
            </a:r>
            <a:endParaRPr lang="en-IE" dirty="0"/>
          </a:p>
        </p:txBody>
      </p:sp>
      <p:sp>
        <p:nvSpPr>
          <p:cNvPr id="3" name="Content Placeholder 2"/>
          <p:cNvSpPr>
            <a:spLocks noGrp="1"/>
          </p:cNvSpPr>
          <p:nvPr>
            <p:ph idx="1"/>
          </p:nvPr>
        </p:nvSpPr>
        <p:spPr/>
        <p:txBody>
          <a:bodyPr>
            <a:normAutofit/>
          </a:bodyPr>
          <a:lstStyle/>
          <a:p>
            <a:r>
              <a:rPr lang="en-US" sz="2600" dirty="0"/>
              <a:t>In computer technology a computer network is a collection of independent computers that are connected together to exchange or </a:t>
            </a:r>
            <a:r>
              <a:rPr lang="en-US" sz="2600" dirty="0">
                <a:solidFill>
                  <a:srgbClr val="0000FF"/>
                </a:solidFill>
              </a:rPr>
              <a:t>share</a:t>
            </a:r>
            <a:r>
              <a:rPr lang="en-US" sz="2600" dirty="0"/>
              <a:t> data and/or software.</a:t>
            </a:r>
          </a:p>
          <a:p>
            <a:endParaRPr lang="en-US" sz="2600" dirty="0"/>
          </a:p>
          <a:p>
            <a:r>
              <a:rPr lang="en-US" sz="2600" dirty="0"/>
              <a:t>Put another way, ’A network is a series of </a:t>
            </a:r>
            <a:r>
              <a:rPr lang="en-US" sz="2600" dirty="0">
                <a:solidFill>
                  <a:srgbClr val="0000FF"/>
                </a:solidFill>
              </a:rPr>
              <a:t>points or nodes</a:t>
            </a:r>
            <a:r>
              <a:rPr lang="en-US" sz="2600" dirty="0"/>
              <a:t> interconnected by communication paths’. </a:t>
            </a:r>
          </a:p>
        </p:txBody>
      </p:sp>
      <p:sp>
        <p:nvSpPr>
          <p:cNvPr id="4" name="Slide Number Placeholder 3"/>
          <p:cNvSpPr>
            <a:spLocks noGrp="1"/>
          </p:cNvSpPr>
          <p:nvPr>
            <p:ph type="sldNum" sz="quarter" idx="12"/>
          </p:nvPr>
        </p:nvSpPr>
        <p:spPr/>
        <p:txBody>
          <a:bodyPr/>
          <a:lstStyle/>
          <a:p>
            <a:fld id="{1101D7E7-C74A-4A5D-A756-C8CA1900BA37}" type="slidenum">
              <a:rPr lang="en-IE" smtClean="0"/>
              <a:t>4</a:t>
            </a:fld>
            <a:endParaRPr lang="en-IE" dirty="0"/>
          </a:p>
        </p:txBody>
      </p:sp>
    </p:spTree>
    <p:extLst>
      <p:ext uri="{BB962C8B-B14F-4D97-AF65-F5344CB8AC3E}">
        <p14:creationId xmlns:p14="http://schemas.microsoft.com/office/powerpoint/2010/main" val="4428647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More on Protocols (3)</a:t>
            </a:r>
          </a:p>
        </p:txBody>
      </p:sp>
      <p:sp>
        <p:nvSpPr>
          <p:cNvPr id="3" name="Content Placeholder 2"/>
          <p:cNvSpPr>
            <a:spLocks noGrp="1"/>
          </p:cNvSpPr>
          <p:nvPr>
            <p:ph idx="1"/>
          </p:nvPr>
        </p:nvSpPr>
        <p:spPr/>
        <p:txBody>
          <a:bodyPr/>
          <a:lstStyle/>
          <a:p>
            <a:r>
              <a:rPr lang="en-US" dirty="0"/>
              <a:t>The transport layer deals with error detection and retransmission in the case of a faulty transmission.</a:t>
            </a:r>
          </a:p>
          <a:p>
            <a:r>
              <a:rPr lang="en-US" dirty="0"/>
              <a:t>The session layer responds to service requests from the presentation layer and issues service requests to the transport layer.  </a:t>
            </a:r>
          </a:p>
          <a:p>
            <a:r>
              <a:rPr lang="en-US" dirty="0"/>
              <a:t>The presentation layer responds to service requests from the application layer and issues service requests to the session layer.</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40</a:t>
            </a:fld>
            <a:endParaRPr lang="en-IE" dirty="0"/>
          </a:p>
        </p:txBody>
      </p:sp>
    </p:spTree>
    <p:extLst>
      <p:ext uri="{BB962C8B-B14F-4D97-AF65-F5344CB8AC3E}">
        <p14:creationId xmlns:p14="http://schemas.microsoft.com/office/powerpoint/2010/main" val="2416401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More on Protocols (4)</a:t>
            </a:r>
          </a:p>
        </p:txBody>
      </p:sp>
      <p:sp>
        <p:nvSpPr>
          <p:cNvPr id="3" name="Content Placeholder 2"/>
          <p:cNvSpPr>
            <a:spLocks noGrp="1"/>
          </p:cNvSpPr>
          <p:nvPr>
            <p:ph idx="1"/>
          </p:nvPr>
        </p:nvSpPr>
        <p:spPr/>
        <p:txBody>
          <a:bodyPr/>
          <a:lstStyle/>
          <a:p>
            <a:r>
              <a:rPr lang="en-US" dirty="0"/>
              <a:t>The application layer interfaces directly a user’s network applications.</a:t>
            </a:r>
          </a:p>
          <a:p>
            <a:pPr marL="0" indent="0">
              <a:buNone/>
            </a:pPr>
            <a:endParaRPr lang="en-US" sz="700" dirty="0"/>
          </a:p>
          <a:p>
            <a:r>
              <a:rPr lang="en-US" dirty="0"/>
              <a:t>It performs application services for the application processes such as handling requests for data from a remote node.</a:t>
            </a:r>
          </a:p>
          <a:p>
            <a:pPr marL="0" indent="0">
              <a:buNone/>
            </a:pPr>
            <a:endParaRPr lang="en-US" sz="700" dirty="0"/>
          </a:p>
          <a:p>
            <a:r>
              <a:rPr lang="en-US" dirty="0"/>
              <a:t>So this is the level where the user runs network functions – an example might be to ‘click on a link’ on the Internet.</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41</a:t>
            </a:fld>
            <a:endParaRPr lang="en-IE" dirty="0"/>
          </a:p>
        </p:txBody>
      </p:sp>
    </p:spTree>
    <p:extLst>
      <p:ext uri="{BB962C8B-B14F-4D97-AF65-F5344CB8AC3E}">
        <p14:creationId xmlns:p14="http://schemas.microsoft.com/office/powerpoint/2010/main" val="2278625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More on Protocols (5)</a:t>
            </a:r>
          </a:p>
        </p:txBody>
      </p:sp>
      <p:sp>
        <p:nvSpPr>
          <p:cNvPr id="3" name="Content Placeholder 2"/>
          <p:cNvSpPr>
            <a:spLocks noGrp="1"/>
          </p:cNvSpPr>
          <p:nvPr>
            <p:ph idx="1"/>
          </p:nvPr>
        </p:nvSpPr>
        <p:spPr/>
        <p:txBody>
          <a:bodyPr/>
          <a:lstStyle/>
          <a:p>
            <a:r>
              <a:rPr lang="en-US" sz="2600" dirty="0"/>
              <a:t>Internet protocol</a:t>
            </a:r>
          </a:p>
          <a:p>
            <a:pPr marL="457200" lvl="1" indent="0">
              <a:buNone/>
            </a:pPr>
            <a:r>
              <a:rPr lang="en-US" dirty="0"/>
              <a:t>On the Internet, there are the TCP/IP protocols, consisting of: </a:t>
            </a:r>
          </a:p>
          <a:p>
            <a:pPr marL="0" indent="0">
              <a:buNone/>
            </a:pPr>
            <a:endParaRPr lang="en-US" sz="1300" dirty="0"/>
          </a:p>
          <a:p>
            <a:pPr lvl="1"/>
            <a:r>
              <a:rPr lang="en-US" dirty="0"/>
              <a:t>Transmission Control Protocol (TCP), which uses a set of rules to exchange messages with other Internet points where 'information packets' are being sent.</a:t>
            </a:r>
          </a:p>
          <a:p>
            <a:pPr marL="457200" lvl="1" indent="0" algn="r">
              <a:buNone/>
            </a:pPr>
            <a:r>
              <a:rPr lang="en-US" dirty="0"/>
              <a:t>/continued…</a:t>
            </a:r>
          </a:p>
        </p:txBody>
      </p:sp>
      <p:sp>
        <p:nvSpPr>
          <p:cNvPr id="4" name="Slide Number Placeholder 3"/>
          <p:cNvSpPr>
            <a:spLocks noGrp="1"/>
          </p:cNvSpPr>
          <p:nvPr>
            <p:ph type="sldNum" sz="quarter" idx="12"/>
          </p:nvPr>
        </p:nvSpPr>
        <p:spPr/>
        <p:txBody>
          <a:bodyPr/>
          <a:lstStyle/>
          <a:p>
            <a:fld id="{1101D7E7-C74A-4A5D-A756-C8CA1900BA37}" type="slidenum">
              <a:rPr lang="en-IE" smtClean="0"/>
              <a:t>42</a:t>
            </a:fld>
            <a:endParaRPr lang="en-IE" dirty="0"/>
          </a:p>
        </p:txBody>
      </p:sp>
    </p:spTree>
    <p:extLst>
      <p:ext uri="{BB962C8B-B14F-4D97-AF65-F5344CB8AC3E}">
        <p14:creationId xmlns:p14="http://schemas.microsoft.com/office/powerpoint/2010/main" val="2733888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More on Protocols (6)</a:t>
            </a:r>
          </a:p>
        </p:txBody>
      </p:sp>
      <p:sp>
        <p:nvSpPr>
          <p:cNvPr id="3" name="Content Placeholder 2"/>
          <p:cNvSpPr>
            <a:spLocks noGrp="1"/>
          </p:cNvSpPr>
          <p:nvPr>
            <p:ph idx="1"/>
          </p:nvPr>
        </p:nvSpPr>
        <p:spPr/>
        <p:txBody>
          <a:bodyPr>
            <a:normAutofit/>
          </a:bodyPr>
          <a:lstStyle/>
          <a:p>
            <a:pPr lvl="1"/>
            <a:r>
              <a:rPr lang="en-US" dirty="0"/>
              <a:t>Using TCP, applications on networked host machines can create connections to one another to exchange data or packets. </a:t>
            </a:r>
          </a:p>
          <a:p>
            <a:pPr lvl="1"/>
            <a:r>
              <a:rPr lang="en-US" dirty="0"/>
              <a:t>This protocol is known as being reliable in delivering sender-to-receiver data. </a:t>
            </a:r>
          </a:p>
          <a:p>
            <a:pPr lvl="1"/>
            <a:r>
              <a:rPr lang="en-US" dirty="0"/>
              <a:t>TCP also distinguishes data for multiple applications happening at the same time.</a:t>
            </a:r>
          </a:p>
          <a:p>
            <a:pPr marL="457200" lvl="1" indent="0" algn="r">
              <a:buNone/>
            </a:pPr>
            <a:r>
              <a:rPr lang="en-US" dirty="0"/>
              <a:t>/continued…</a:t>
            </a:r>
          </a:p>
        </p:txBody>
      </p:sp>
      <p:sp>
        <p:nvSpPr>
          <p:cNvPr id="4" name="Slide Number Placeholder 3"/>
          <p:cNvSpPr>
            <a:spLocks noGrp="1"/>
          </p:cNvSpPr>
          <p:nvPr>
            <p:ph type="sldNum" sz="quarter" idx="12"/>
          </p:nvPr>
        </p:nvSpPr>
        <p:spPr/>
        <p:txBody>
          <a:bodyPr/>
          <a:lstStyle/>
          <a:p>
            <a:fld id="{1101D7E7-C74A-4A5D-A756-C8CA1900BA37}" type="slidenum">
              <a:rPr lang="en-IE" smtClean="0"/>
              <a:t>43</a:t>
            </a:fld>
            <a:endParaRPr lang="en-IE" dirty="0"/>
          </a:p>
        </p:txBody>
      </p:sp>
    </p:spTree>
    <p:extLst>
      <p:ext uri="{BB962C8B-B14F-4D97-AF65-F5344CB8AC3E}">
        <p14:creationId xmlns:p14="http://schemas.microsoft.com/office/powerpoint/2010/main" val="41412025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More on Protocols (7)</a:t>
            </a:r>
          </a:p>
        </p:txBody>
      </p:sp>
      <p:sp>
        <p:nvSpPr>
          <p:cNvPr id="3" name="Content Placeholder 2"/>
          <p:cNvSpPr>
            <a:spLocks noGrp="1"/>
          </p:cNvSpPr>
          <p:nvPr>
            <p:ph idx="1"/>
          </p:nvPr>
        </p:nvSpPr>
        <p:spPr/>
        <p:txBody>
          <a:bodyPr>
            <a:normAutofit/>
          </a:bodyPr>
          <a:lstStyle/>
          <a:p>
            <a:pPr lvl="1"/>
            <a:r>
              <a:rPr lang="en-US" dirty="0"/>
              <a:t>Internet Protocol (IP), which uses a set of rules to send and receive messages at the Internet address level.</a:t>
            </a:r>
          </a:p>
          <a:p>
            <a:pPr marL="0" indent="0">
              <a:buNone/>
            </a:pPr>
            <a:endParaRPr lang="en-US" sz="700" dirty="0"/>
          </a:p>
          <a:p>
            <a:pPr lvl="1"/>
            <a:r>
              <a:rPr lang="en-US" dirty="0"/>
              <a:t>IP is a data-oriented protocol used for communicating data across a packet-switched internetwork... (That will be the Internet, then? Aye.)</a:t>
            </a:r>
          </a:p>
          <a:p>
            <a:pPr marL="0" indent="0" algn="r">
              <a:buNone/>
            </a:pPr>
            <a:endParaRPr lang="en-US" dirty="0"/>
          </a:p>
          <a:p>
            <a:pPr marL="0" indent="0" algn="r">
              <a:buNone/>
            </a:pPr>
            <a:r>
              <a:rPr lang="en-US" dirty="0"/>
              <a:t>/continued…</a:t>
            </a:r>
          </a:p>
        </p:txBody>
      </p:sp>
      <p:sp>
        <p:nvSpPr>
          <p:cNvPr id="4" name="Slide Number Placeholder 3"/>
          <p:cNvSpPr>
            <a:spLocks noGrp="1"/>
          </p:cNvSpPr>
          <p:nvPr>
            <p:ph type="sldNum" sz="quarter" idx="12"/>
          </p:nvPr>
        </p:nvSpPr>
        <p:spPr/>
        <p:txBody>
          <a:bodyPr/>
          <a:lstStyle/>
          <a:p>
            <a:fld id="{1101D7E7-C74A-4A5D-A756-C8CA1900BA37}" type="slidenum">
              <a:rPr lang="en-IE" smtClean="0"/>
              <a:t>44</a:t>
            </a:fld>
            <a:endParaRPr lang="en-IE" dirty="0"/>
          </a:p>
        </p:txBody>
      </p:sp>
    </p:spTree>
    <p:extLst>
      <p:ext uri="{BB962C8B-B14F-4D97-AF65-F5344CB8AC3E}">
        <p14:creationId xmlns:p14="http://schemas.microsoft.com/office/powerpoint/2010/main" val="9775633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More on Protocols (8)</a:t>
            </a:r>
          </a:p>
        </p:txBody>
      </p:sp>
      <p:sp>
        <p:nvSpPr>
          <p:cNvPr id="3" name="Content Placeholder 2"/>
          <p:cNvSpPr>
            <a:spLocks noGrp="1"/>
          </p:cNvSpPr>
          <p:nvPr>
            <p:ph idx="1"/>
          </p:nvPr>
        </p:nvSpPr>
        <p:spPr/>
        <p:txBody>
          <a:bodyPr/>
          <a:lstStyle/>
          <a:p>
            <a:pPr lvl="1"/>
            <a:r>
              <a:rPr lang="en-US" dirty="0"/>
              <a:t>Additional protocols that are usually included with TCP/IP are the Hypertext Transfer Protocol (HTTP) and File Transfer Protocol (FTP), each with defined sets of rules to use with corresponding programs that appear on the Internet in different places but need to be run to allow files to be sent/received.</a:t>
            </a:r>
          </a:p>
        </p:txBody>
      </p:sp>
      <p:sp>
        <p:nvSpPr>
          <p:cNvPr id="4" name="Slide Number Placeholder 3"/>
          <p:cNvSpPr>
            <a:spLocks noGrp="1"/>
          </p:cNvSpPr>
          <p:nvPr>
            <p:ph type="sldNum" sz="quarter" idx="12"/>
          </p:nvPr>
        </p:nvSpPr>
        <p:spPr/>
        <p:txBody>
          <a:bodyPr/>
          <a:lstStyle/>
          <a:p>
            <a:fld id="{1101D7E7-C74A-4A5D-A756-C8CA1900BA37}" type="slidenum">
              <a:rPr lang="en-IE" smtClean="0"/>
              <a:t>45</a:t>
            </a:fld>
            <a:endParaRPr lang="en-IE" dirty="0"/>
          </a:p>
        </p:txBody>
      </p:sp>
    </p:spTree>
    <p:extLst>
      <p:ext uri="{BB962C8B-B14F-4D97-AF65-F5344CB8AC3E}">
        <p14:creationId xmlns:p14="http://schemas.microsoft.com/office/powerpoint/2010/main" val="994924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Hardware for Networks – </a:t>
            </a:r>
            <a:br>
              <a:rPr lang="en-US" sz="3600" dirty="0"/>
            </a:br>
            <a:r>
              <a:rPr lang="en-US" sz="3600" dirty="0"/>
              <a:t>Network Transmission Media</a:t>
            </a:r>
            <a:endParaRPr lang="en-IE" sz="3600" dirty="0"/>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t>Network transmission media generally fall into one of the following groups: </a:t>
            </a:r>
          </a:p>
          <a:p>
            <a:r>
              <a:rPr lang="en-US" dirty="0"/>
              <a:t>Copper wire - carries electrical signals, much like telephone or cable TV wiring. </a:t>
            </a:r>
          </a:p>
          <a:p>
            <a:r>
              <a:rPr lang="en-US" dirty="0"/>
              <a:t>Optical </a:t>
            </a:r>
            <a:r>
              <a:rPr lang="en-US" dirty="0" err="1"/>
              <a:t>fibre</a:t>
            </a:r>
            <a:r>
              <a:rPr lang="en-US" dirty="0"/>
              <a:t> - carries light-waves, either from lasers or Light Emitting Diodes.</a:t>
            </a:r>
          </a:p>
          <a:p>
            <a:r>
              <a:rPr lang="en-US" dirty="0"/>
              <a:t>Wireless - radio signals or infra-red light pulses </a:t>
            </a:r>
          </a:p>
          <a:p>
            <a:pPr marL="0" indent="0">
              <a:buNone/>
            </a:pPr>
            <a:r>
              <a:rPr lang="en-US" sz="2200" dirty="0">
                <a:solidFill>
                  <a:srgbClr val="006600"/>
                </a:solidFill>
              </a:rPr>
              <a:t>Each medium has its own advantages and disadvantages.</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46</a:t>
            </a:fld>
            <a:endParaRPr lang="en-IE" dirty="0"/>
          </a:p>
        </p:txBody>
      </p:sp>
    </p:spTree>
    <p:extLst>
      <p:ext uri="{BB962C8B-B14F-4D97-AF65-F5344CB8AC3E}">
        <p14:creationId xmlns:p14="http://schemas.microsoft.com/office/powerpoint/2010/main" val="903908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Copper Cable</a:t>
            </a:r>
          </a:p>
        </p:txBody>
      </p:sp>
      <p:sp>
        <p:nvSpPr>
          <p:cNvPr id="3" name="Content Placeholder 2"/>
          <p:cNvSpPr>
            <a:spLocks noGrp="1"/>
          </p:cNvSpPr>
          <p:nvPr>
            <p:ph idx="1"/>
          </p:nvPr>
        </p:nvSpPr>
        <p:spPr/>
        <p:txBody>
          <a:bodyPr>
            <a:normAutofit fontScale="92500" lnSpcReduction="10000"/>
          </a:bodyPr>
          <a:lstStyle/>
          <a:p>
            <a:pPr marL="0" indent="0">
              <a:buNone/>
            </a:pPr>
            <a:r>
              <a:rPr lang="en-US" sz="2600" dirty="0"/>
              <a:t>Copper wire for network data transmission comes in two forms: </a:t>
            </a:r>
          </a:p>
          <a:p>
            <a:r>
              <a:rPr lang="en-US" sz="2600" dirty="0">
                <a:solidFill>
                  <a:srgbClr val="006600"/>
                </a:solidFill>
              </a:rPr>
              <a:t>twisted-pair cable, </a:t>
            </a:r>
          </a:p>
          <a:p>
            <a:pPr lvl="1"/>
            <a:r>
              <a:rPr lang="en-US" dirty="0"/>
              <a:t>Similar to telephone cables, that contain 2 or more parallel wires that are twisted around each other, and </a:t>
            </a:r>
          </a:p>
          <a:p>
            <a:r>
              <a:rPr lang="en-US" sz="2600" dirty="0">
                <a:solidFill>
                  <a:srgbClr val="006600"/>
                </a:solidFill>
              </a:rPr>
              <a:t>coaxial cable, </a:t>
            </a:r>
          </a:p>
          <a:p>
            <a:pPr lvl="1"/>
            <a:r>
              <a:rPr lang="en-US" dirty="0"/>
              <a:t>Similar to the cables used for cable TV. Each type of cable uses a different type of connector to interconnect computers or other hardware on the network. </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47</a:t>
            </a:fld>
            <a:endParaRPr lang="en-IE" dirty="0"/>
          </a:p>
        </p:txBody>
      </p:sp>
    </p:spTree>
    <p:extLst>
      <p:ext uri="{BB962C8B-B14F-4D97-AF65-F5344CB8AC3E}">
        <p14:creationId xmlns:p14="http://schemas.microsoft.com/office/powerpoint/2010/main" val="31370960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Unshielded Twisted Pair Cable</a:t>
            </a:r>
          </a:p>
        </p:txBody>
      </p:sp>
      <p:sp>
        <p:nvSpPr>
          <p:cNvPr id="3" name="Content Placeholder 2"/>
          <p:cNvSpPr>
            <a:spLocks noGrp="1"/>
          </p:cNvSpPr>
          <p:nvPr>
            <p:ph idx="1"/>
          </p:nvPr>
        </p:nvSpPr>
        <p:spPr/>
        <p:txBody>
          <a:bodyPr>
            <a:normAutofit fontScale="85000" lnSpcReduction="20000"/>
          </a:bodyPr>
          <a:lstStyle/>
          <a:p>
            <a:pPr marL="0" indent="0">
              <a:buNone/>
            </a:pPr>
            <a:r>
              <a:rPr lang="en-US" sz="2600" dirty="0"/>
              <a:t>Twisted pair cable comes in two varieties: shielded and unshielded. Unshielded twisted pair (UTP) is the most popular and is generally the best option for LAN networks.</a:t>
            </a:r>
          </a:p>
          <a:p>
            <a:endParaRPr lang="en-US" dirty="0"/>
          </a:p>
          <a:p>
            <a:endParaRPr lang="en-US" dirty="0"/>
          </a:p>
          <a:p>
            <a:endParaRPr lang="en-US" dirty="0"/>
          </a:p>
          <a:p>
            <a:pPr marL="0" indent="0">
              <a:buNone/>
            </a:pPr>
            <a:r>
              <a:rPr lang="en-US" sz="2100" dirty="0"/>
              <a:t>	Fig. 1. Unshielded twisted pair</a:t>
            </a:r>
          </a:p>
          <a:p>
            <a:pPr marL="0" indent="0">
              <a:buNone/>
            </a:pPr>
            <a:r>
              <a:rPr lang="en-US" sz="2600" dirty="0"/>
              <a:t>The quality of UTP may vary from telephone-grade wire to extremely high-speed cable. </a:t>
            </a:r>
          </a:p>
        </p:txBody>
      </p:sp>
      <p:sp>
        <p:nvSpPr>
          <p:cNvPr id="4" name="Slide Number Placeholder 3"/>
          <p:cNvSpPr>
            <a:spLocks noGrp="1"/>
          </p:cNvSpPr>
          <p:nvPr>
            <p:ph type="sldNum" sz="quarter" idx="12"/>
          </p:nvPr>
        </p:nvSpPr>
        <p:spPr/>
        <p:txBody>
          <a:bodyPr/>
          <a:lstStyle/>
          <a:p>
            <a:fld id="{1101D7E7-C74A-4A5D-A756-C8CA1900BA37}" type="slidenum">
              <a:rPr lang="en-IE" smtClean="0"/>
              <a:t>48</a:t>
            </a:fld>
            <a:endParaRPr lang="en-IE" dirty="0"/>
          </a:p>
        </p:txBody>
      </p:sp>
      <p:pic>
        <p:nvPicPr>
          <p:cNvPr id="5" name="Picture 4" descr="Netwo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01" y="3398838"/>
            <a:ext cx="3097213" cy="120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03560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Unshielded Twisted Pair Connector</a:t>
            </a:r>
          </a:p>
        </p:txBody>
      </p:sp>
      <p:sp>
        <p:nvSpPr>
          <p:cNvPr id="3" name="Content Placeholder 2"/>
          <p:cNvSpPr>
            <a:spLocks noGrp="1"/>
          </p:cNvSpPr>
          <p:nvPr>
            <p:ph idx="1"/>
          </p:nvPr>
        </p:nvSpPr>
        <p:spPr/>
        <p:txBody>
          <a:bodyPr>
            <a:normAutofit/>
          </a:bodyPr>
          <a:lstStyle/>
          <a:p>
            <a:pPr marL="0" indent="0">
              <a:buNone/>
            </a:pPr>
            <a:r>
              <a:rPr lang="en-US" sz="2200" dirty="0"/>
              <a:t>RJ-45 is the standard for unshielded twisted pair cabling connector. This is a plastic connector that looks like a large telephone-style connector. A slot allows the RJ-45 to be inserted only one way. RJ stands for Registered Jack, a kind of standard. This standard designates which wire goes with each pin inside the connector.</a:t>
            </a:r>
          </a:p>
        </p:txBody>
      </p:sp>
      <p:sp>
        <p:nvSpPr>
          <p:cNvPr id="4" name="Slide Number Placeholder 3"/>
          <p:cNvSpPr>
            <a:spLocks noGrp="1"/>
          </p:cNvSpPr>
          <p:nvPr>
            <p:ph type="sldNum" sz="quarter" idx="12"/>
          </p:nvPr>
        </p:nvSpPr>
        <p:spPr/>
        <p:txBody>
          <a:bodyPr/>
          <a:lstStyle/>
          <a:p>
            <a:fld id="{1101D7E7-C74A-4A5D-A756-C8CA1900BA37}" type="slidenum">
              <a:rPr lang="en-IE" smtClean="0"/>
              <a:t>49</a:t>
            </a:fld>
            <a:endParaRPr lang="en-IE" dirty="0"/>
          </a:p>
        </p:txBody>
      </p:sp>
      <p:pic>
        <p:nvPicPr>
          <p:cNvPr id="5" name="Picture 4" descr="Netwo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101" y="4603750"/>
            <a:ext cx="2258279" cy="121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4004161" y="5439330"/>
            <a:ext cx="29527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eaLnBrk="1" hangingPunct="1">
              <a:spcBef>
                <a:spcPct val="50000"/>
              </a:spcBef>
              <a:buClrTx/>
              <a:buFontTx/>
              <a:buNone/>
            </a:pPr>
            <a:r>
              <a:rPr lang="en-GB" altLang="en-US" sz="1800" dirty="0"/>
              <a:t>Fig. 2. RJ-45 connector</a:t>
            </a:r>
            <a:endParaRPr lang="en-US" altLang="en-US" sz="1800" dirty="0"/>
          </a:p>
        </p:txBody>
      </p:sp>
    </p:spTree>
    <p:extLst>
      <p:ext uri="{BB962C8B-B14F-4D97-AF65-F5344CB8AC3E}">
        <p14:creationId xmlns:p14="http://schemas.microsoft.com/office/powerpoint/2010/main" val="327792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What is a ‘node’?</a:t>
            </a:r>
            <a:endParaRPr lang="en-IE" dirty="0"/>
          </a:p>
        </p:txBody>
      </p:sp>
      <p:sp>
        <p:nvSpPr>
          <p:cNvPr id="3" name="Content Placeholder 2"/>
          <p:cNvSpPr>
            <a:spLocks noGrp="1"/>
          </p:cNvSpPr>
          <p:nvPr>
            <p:ph idx="1"/>
          </p:nvPr>
        </p:nvSpPr>
        <p:spPr/>
        <p:txBody>
          <a:bodyPr>
            <a:normAutofit/>
          </a:bodyPr>
          <a:lstStyle/>
          <a:p>
            <a:r>
              <a:rPr lang="en-US" sz="2600" dirty="0"/>
              <a:t>Describing topology, we use the term </a:t>
            </a:r>
            <a:r>
              <a:rPr lang="en-US" sz="2600" dirty="0">
                <a:solidFill>
                  <a:srgbClr val="0000FF"/>
                </a:solidFill>
              </a:rPr>
              <a:t>node</a:t>
            </a:r>
            <a:r>
              <a:rPr lang="en-US" sz="2600" dirty="0"/>
              <a:t> to refer to any independent component (device) of the network.</a:t>
            </a:r>
          </a:p>
          <a:p>
            <a:endParaRPr lang="en-US" sz="2600" dirty="0"/>
          </a:p>
          <a:p>
            <a:r>
              <a:rPr lang="en-US" sz="2600" dirty="0"/>
              <a:t>Those might be such things as the workstation or personal computer, server, printer…</a:t>
            </a:r>
          </a:p>
        </p:txBody>
      </p:sp>
      <p:sp>
        <p:nvSpPr>
          <p:cNvPr id="4" name="Slide Number Placeholder 3"/>
          <p:cNvSpPr>
            <a:spLocks noGrp="1"/>
          </p:cNvSpPr>
          <p:nvPr>
            <p:ph type="sldNum" sz="quarter" idx="12"/>
          </p:nvPr>
        </p:nvSpPr>
        <p:spPr/>
        <p:txBody>
          <a:bodyPr/>
          <a:lstStyle/>
          <a:p>
            <a:fld id="{1101D7E7-C74A-4A5D-A756-C8CA1900BA37}" type="slidenum">
              <a:rPr lang="en-IE" smtClean="0"/>
              <a:t>5</a:t>
            </a:fld>
            <a:endParaRPr lang="en-IE" dirty="0"/>
          </a:p>
        </p:txBody>
      </p:sp>
    </p:spTree>
    <p:extLst>
      <p:ext uri="{BB962C8B-B14F-4D97-AF65-F5344CB8AC3E}">
        <p14:creationId xmlns:p14="http://schemas.microsoft.com/office/powerpoint/2010/main" val="33226005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Shielded Twisted Pair Cable</a:t>
            </a:r>
          </a:p>
        </p:txBody>
      </p:sp>
      <p:sp>
        <p:nvSpPr>
          <p:cNvPr id="3" name="Content Placeholder 2"/>
          <p:cNvSpPr>
            <a:spLocks noGrp="1"/>
          </p:cNvSpPr>
          <p:nvPr>
            <p:ph idx="1"/>
          </p:nvPr>
        </p:nvSpPr>
        <p:spPr/>
        <p:txBody>
          <a:bodyPr>
            <a:normAutofit/>
          </a:bodyPr>
          <a:lstStyle/>
          <a:p>
            <a:pPr marL="0" indent="0">
              <a:buNone/>
            </a:pPr>
            <a:r>
              <a:rPr lang="en-US" sz="2200" dirty="0"/>
              <a:t>A disadvantage of UTP is that it may be susceptible to radio and electrical frequency interference. Shielding reduces or removes these effects.</a:t>
            </a:r>
          </a:p>
          <a:p>
            <a:pPr marL="0" indent="0">
              <a:buNone/>
            </a:pPr>
            <a:r>
              <a:rPr lang="en-US" sz="2200" dirty="0"/>
              <a:t>The shield acts as an ‘</a:t>
            </a:r>
            <a:r>
              <a:rPr lang="en-US" sz="2200" dirty="0" err="1"/>
              <a:t>earthing</a:t>
            </a:r>
            <a:r>
              <a:rPr lang="en-US" sz="2200" dirty="0"/>
              <a:t>’ or ‘ground’ in circuitry terms.</a:t>
            </a:r>
          </a:p>
        </p:txBody>
      </p:sp>
      <p:sp>
        <p:nvSpPr>
          <p:cNvPr id="4" name="Slide Number Placeholder 3"/>
          <p:cNvSpPr>
            <a:spLocks noGrp="1"/>
          </p:cNvSpPr>
          <p:nvPr>
            <p:ph type="sldNum" sz="quarter" idx="12"/>
          </p:nvPr>
        </p:nvSpPr>
        <p:spPr/>
        <p:txBody>
          <a:bodyPr/>
          <a:lstStyle/>
          <a:p>
            <a:fld id="{1101D7E7-C74A-4A5D-A756-C8CA1900BA37}" type="slidenum">
              <a:rPr lang="en-IE" smtClean="0"/>
              <a:t>50</a:t>
            </a:fld>
            <a:endParaRPr lang="en-IE" dirty="0"/>
          </a:p>
        </p:txBody>
      </p:sp>
      <p:pic>
        <p:nvPicPr>
          <p:cNvPr id="5" name="Picture 4" descr="03fig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4710" y="3649664"/>
            <a:ext cx="2881313" cy="214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4365382" y="5018089"/>
            <a:ext cx="3600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eaLnBrk="1" hangingPunct="1">
              <a:spcBef>
                <a:spcPct val="50000"/>
              </a:spcBef>
              <a:buClrTx/>
              <a:buFontTx/>
              <a:buNone/>
            </a:pPr>
            <a:r>
              <a:rPr lang="en-GB" altLang="en-US" sz="1800" dirty="0"/>
              <a:t>Fig. 3. Shielded twisted pair</a:t>
            </a:r>
            <a:endParaRPr lang="en-US" altLang="en-US" sz="1800" dirty="0"/>
          </a:p>
        </p:txBody>
      </p:sp>
    </p:spTree>
    <p:extLst>
      <p:ext uri="{BB962C8B-B14F-4D97-AF65-F5344CB8AC3E}">
        <p14:creationId xmlns:p14="http://schemas.microsoft.com/office/powerpoint/2010/main" val="27971891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Coaxial Cable</a:t>
            </a:r>
          </a:p>
        </p:txBody>
      </p:sp>
      <p:sp>
        <p:nvSpPr>
          <p:cNvPr id="3" name="Content Placeholder 2"/>
          <p:cNvSpPr>
            <a:spLocks noGrp="1"/>
          </p:cNvSpPr>
          <p:nvPr>
            <p:ph idx="1"/>
          </p:nvPr>
        </p:nvSpPr>
        <p:spPr/>
        <p:txBody>
          <a:bodyPr/>
          <a:lstStyle/>
          <a:p>
            <a:pPr marL="0" indent="0">
              <a:buNone/>
            </a:pPr>
            <a:r>
              <a:rPr lang="en-US" sz="2200" dirty="0"/>
              <a:t>Coaxial cabling has a single copper conductor at its </a:t>
            </a:r>
            <a:r>
              <a:rPr lang="en-US" sz="2200" dirty="0" err="1"/>
              <a:t>centre</a:t>
            </a:r>
            <a:r>
              <a:rPr lang="en-US" sz="2200" dirty="0"/>
              <a:t>, a plastic layer provides insulation between the </a:t>
            </a:r>
            <a:r>
              <a:rPr lang="en-US" sz="2200" dirty="0" err="1"/>
              <a:t>centre</a:t>
            </a:r>
            <a:r>
              <a:rPr lang="en-US" sz="2200" dirty="0"/>
              <a:t> conductor and a braided metal shield. The metal shield helps to block any outside interference from fluorescent lights, motors and other computers.</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51</a:t>
            </a:fld>
            <a:endParaRPr lang="en-IE" dirty="0"/>
          </a:p>
        </p:txBody>
      </p:sp>
      <p:pic>
        <p:nvPicPr>
          <p:cNvPr id="5" name="Picture 4" descr="Netwo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250" y="4641485"/>
            <a:ext cx="381635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5496600" y="5377053"/>
            <a:ext cx="3600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eaLnBrk="1" hangingPunct="1">
              <a:spcBef>
                <a:spcPct val="50000"/>
              </a:spcBef>
              <a:buClrTx/>
              <a:buFontTx/>
              <a:buNone/>
            </a:pPr>
            <a:r>
              <a:rPr lang="en-GB" altLang="en-US" sz="1800" dirty="0"/>
              <a:t>Fig. 4. Coaxial cable</a:t>
            </a:r>
            <a:endParaRPr lang="en-US" altLang="en-US" sz="1800" dirty="0"/>
          </a:p>
        </p:txBody>
      </p:sp>
    </p:spTree>
    <p:extLst>
      <p:ext uri="{BB962C8B-B14F-4D97-AF65-F5344CB8AC3E}">
        <p14:creationId xmlns:p14="http://schemas.microsoft.com/office/powerpoint/2010/main" val="29267212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etwo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192" y="4691491"/>
            <a:ext cx="2569741" cy="105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Go to fullsize imag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9484" y="4707305"/>
            <a:ext cx="129698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IE" dirty="0"/>
              <a:t>Coaxial Cable Connector</a:t>
            </a:r>
          </a:p>
        </p:txBody>
      </p:sp>
      <p:sp>
        <p:nvSpPr>
          <p:cNvPr id="3" name="Content Placeholder 2"/>
          <p:cNvSpPr>
            <a:spLocks noGrp="1"/>
          </p:cNvSpPr>
          <p:nvPr>
            <p:ph idx="1"/>
          </p:nvPr>
        </p:nvSpPr>
        <p:spPr/>
        <p:txBody>
          <a:bodyPr>
            <a:normAutofit/>
          </a:bodyPr>
          <a:lstStyle/>
          <a:p>
            <a:pPr marL="0" indent="0">
              <a:buNone/>
            </a:pPr>
            <a:r>
              <a:rPr lang="en-US" sz="2200" dirty="0" err="1"/>
              <a:t>Bayone</a:t>
            </a:r>
            <a:r>
              <a:rPr lang="en-US" sz="2200" dirty="0"/>
              <a:t>-Neill-</a:t>
            </a:r>
            <a:r>
              <a:rPr lang="en-US" sz="2200" dirty="0" err="1"/>
              <a:t>Concelman</a:t>
            </a:r>
            <a:r>
              <a:rPr lang="en-US" sz="2200" dirty="0"/>
              <a:t> (BNC) connector is sometimes used for coaxial cables. Connectors on the cable are the weakest points in any network. To help avoid problems with your network, the BNC connectors that crimp, rather than screw onto the cable are better.</a:t>
            </a:r>
          </a:p>
        </p:txBody>
      </p:sp>
      <p:sp>
        <p:nvSpPr>
          <p:cNvPr id="4" name="Slide Number Placeholder 3"/>
          <p:cNvSpPr>
            <a:spLocks noGrp="1"/>
          </p:cNvSpPr>
          <p:nvPr>
            <p:ph type="sldNum" sz="quarter" idx="12"/>
          </p:nvPr>
        </p:nvSpPr>
        <p:spPr/>
        <p:txBody>
          <a:bodyPr/>
          <a:lstStyle/>
          <a:p>
            <a:fld id="{1101D7E7-C74A-4A5D-A756-C8CA1900BA37}" type="slidenum">
              <a:rPr lang="en-IE" smtClean="0"/>
              <a:t>52</a:t>
            </a:fld>
            <a:endParaRPr lang="en-IE" dirty="0"/>
          </a:p>
        </p:txBody>
      </p:sp>
      <p:sp>
        <p:nvSpPr>
          <p:cNvPr id="6" name="Text Box 5"/>
          <p:cNvSpPr txBox="1">
            <a:spLocks noChangeArrowheads="1"/>
          </p:cNvSpPr>
          <p:nvPr/>
        </p:nvSpPr>
        <p:spPr bwMode="auto">
          <a:xfrm>
            <a:off x="5695772" y="5367521"/>
            <a:ext cx="3600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5"/>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5"/>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5"/>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9pPr>
          </a:lstStyle>
          <a:p>
            <a:pPr eaLnBrk="1" hangingPunct="1">
              <a:spcBef>
                <a:spcPct val="50000"/>
              </a:spcBef>
              <a:buClrTx/>
              <a:buFontTx/>
              <a:buNone/>
            </a:pPr>
            <a:r>
              <a:rPr lang="en-GB" altLang="en-US" sz="1800" dirty="0"/>
              <a:t>Fig. 5. BNC connector</a:t>
            </a:r>
            <a:endParaRPr lang="en-US" altLang="en-US" sz="1800" dirty="0"/>
          </a:p>
        </p:txBody>
      </p:sp>
    </p:spTree>
    <p:extLst>
      <p:ext uri="{BB962C8B-B14F-4D97-AF65-F5344CB8AC3E}">
        <p14:creationId xmlns:p14="http://schemas.microsoft.com/office/powerpoint/2010/main" val="3259592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Fibre Optic Cable</a:t>
            </a:r>
          </a:p>
        </p:txBody>
      </p:sp>
      <p:sp>
        <p:nvSpPr>
          <p:cNvPr id="3" name="Content Placeholder 2"/>
          <p:cNvSpPr>
            <a:spLocks noGrp="1"/>
          </p:cNvSpPr>
          <p:nvPr>
            <p:ph idx="1"/>
          </p:nvPr>
        </p:nvSpPr>
        <p:spPr/>
        <p:txBody>
          <a:bodyPr>
            <a:normAutofit lnSpcReduction="10000"/>
          </a:bodyPr>
          <a:lstStyle/>
          <a:p>
            <a:r>
              <a:rPr lang="en-US" dirty="0" err="1"/>
              <a:t>Fibre</a:t>
            </a:r>
            <a:r>
              <a:rPr lang="en-US" dirty="0"/>
              <a:t> optic cables are not affected by electrical interference and can carry data both at far higher transfer rates and for much greater distances than any copper cables. </a:t>
            </a:r>
          </a:p>
          <a:p>
            <a:r>
              <a:rPr lang="en-US" dirty="0"/>
              <a:t>In the past, the higher cost of optical </a:t>
            </a:r>
            <a:r>
              <a:rPr lang="en-US" dirty="0" err="1"/>
              <a:t>fibre</a:t>
            </a:r>
            <a:r>
              <a:rPr lang="en-US" dirty="0"/>
              <a:t> restricted its use to high-interference locations and network backbones (trunk lines) but its cost has dropped significantly in recent years and it is being used for all but the shortest distances (where twisted-pair is more convenient).</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53</a:t>
            </a:fld>
            <a:endParaRPr lang="en-IE" dirty="0"/>
          </a:p>
        </p:txBody>
      </p:sp>
    </p:spTree>
    <p:extLst>
      <p:ext uri="{BB962C8B-B14F-4D97-AF65-F5344CB8AC3E}">
        <p14:creationId xmlns:p14="http://schemas.microsoft.com/office/powerpoint/2010/main" val="42724918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Fibre Optic Cable (2)</a:t>
            </a:r>
          </a:p>
        </p:txBody>
      </p:sp>
      <p:sp>
        <p:nvSpPr>
          <p:cNvPr id="3" name="Content Placeholder 2"/>
          <p:cNvSpPr>
            <a:spLocks noGrp="1"/>
          </p:cNvSpPr>
          <p:nvPr>
            <p:ph idx="1"/>
          </p:nvPr>
        </p:nvSpPr>
        <p:spPr/>
        <p:txBody>
          <a:bodyPr/>
          <a:lstStyle/>
          <a:p>
            <a:pPr marL="0" indent="0">
              <a:buNone/>
            </a:pPr>
            <a:r>
              <a:rPr lang="en-US" sz="2600" dirty="0"/>
              <a:t>The major disadvantages of using optical </a:t>
            </a:r>
            <a:r>
              <a:rPr lang="en-US" sz="2600" dirty="0" err="1"/>
              <a:t>fibre</a:t>
            </a:r>
            <a:r>
              <a:rPr lang="en-US" sz="2600" dirty="0"/>
              <a:t>: </a:t>
            </a:r>
          </a:p>
          <a:p>
            <a:pPr marL="0" indent="0">
              <a:buNone/>
            </a:pPr>
            <a:endParaRPr lang="en-US" sz="1300" dirty="0"/>
          </a:p>
          <a:p>
            <a:r>
              <a:rPr lang="en-US" dirty="0"/>
              <a:t>It can be more difficult to install in older buildings because it cannot be bent around corners as sharply as copper wire. </a:t>
            </a:r>
          </a:p>
          <a:p>
            <a:pPr marL="0" indent="0">
              <a:buNone/>
            </a:pPr>
            <a:endParaRPr lang="en-US" sz="700" dirty="0"/>
          </a:p>
          <a:p>
            <a:r>
              <a:rPr lang="en-US" dirty="0"/>
              <a:t>It is more difficult to attach connectors to optical </a:t>
            </a:r>
            <a:r>
              <a:rPr lang="en-US" dirty="0" err="1"/>
              <a:t>fibre</a:t>
            </a:r>
            <a:r>
              <a:rPr lang="en-US" dirty="0"/>
              <a:t> than to copper cable.</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54</a:t>
            </a:fld>
            <a:endParaRPr lang="en-IE" dirty="0"/>
          </a:p>
        </p:txBody>
      </p:sp>
    </p:spTree>
    <p:extLst>
      <p:ext uri="{BB962C8B-B14F-4D97-AF65-F5344CB8AC3E}">
        <p14:creationId xmlns:p14="http://schemas.microsoft.com/office/powerpoint/2010/main" val="28008718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etwo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835" y="4641485"/>
            <a:ext cx="346938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IE" dirty="0"/>
              <a:t>Fibre Optic Cable (3)</a:t>
            </a:r>
          </a:p>
        </p:txBody>
      </p:sp>
      <p:sp>
        <p:nvSpPr>
          <p:cNvPr id="3" name="Content Placeholder 2"/>
          <p:cNvSpPr>
            <a:spLocks noGrp="1"/>
          </p:cNvSpPr>
          <p:nvPr>
            <p:ph idx="1"/>
          </p:nvPr>
        </p:nvSpPr>
        <p:spPr/>
        <p:txBody>
          <a:bodyPr>
            <a:normAutofit/>
          </a:bodyPr>
          <a:lstStyle/>
          <a:p>
            <a:pPr marL="0" indent="0">
              <a:buNone/>
            </a:pPr>
            <a:r>
              <a:rPr lang="en-US" sz="2200" dirty="0" err="1"/>
              <a:t>Fibre</a:t>
            </a:r>
            <a:r>
              <a:rPr lang="en-US" sz="2200" dirty="0"/>
              <a:t> optic cable is used when high speed networking is required. Example: live video feed through networked computers with high-specification graphics processing. </a:t>
            </a:r>
          </a:p>
        </p:txBody>
      </p:sp>
      <p:sp>
        <p:nvSpPr>
          <p:cNvPr id="4" name="Slide Number Placeholder 3"/>
          <p:cNvSpPr>
            <a:spLocks noGrp="1"/>
          </p:cNvSpPr>
          <p:nvPr>
            <p:ph type="sldNum" sz="quarter" idx="12"/>
          </p:nvPr>
        </p:nvSpPr>
        <p:spPr/>
        <p:txBody>
          <a:bodyPr/>
          <a:lstStyle/>
          <a:p>
            <a:fld id="{1101D7E7-C74A-4A5D-A756-C8CA1900BA37}" type="slidenum">
              <a:rPr lang="en-IE" smtClean="0"/>
              <a:t>55</a:t>
            </a:fld>
            <a:endParaRPr lang="en-IE" dirty="0"/>
          </a:p>
        </p:txBody>
      </p:sp>
      <p:sp>
        <p:nvSpPr>
          <p:cNvPr id="6" name="Text Box 5"/>
          <p:cNvSpPr txBox="1">
            <a:spLocks noChangeArrowheads="1"/>
          </p:cNvSpPr>
          <p:nvPr/>
        </p:nvSpPr>
        <p:spPr bwMode="auto">
          <a:xfrm>
            <a:off x="5262686" y="5377053"/>
            <a:ext cx="3600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eaLnBrk="1" hangingPunct="1">
              <a:spcBef>
                <a:spcPct val="50000"/>
              </a:spcBef>
              <a:buClrTx/>
              <a:buFontTx/>
              <a:buNone/>
            </a:pPr>
            <a:r>
              <a:rPr lang="en-GB" altLang="en-US" sz="1800" dirty="0"/>
              <a:t>Fig. 6. Fibre optic cable</a:t>
            </a:r>
            <a:endParaRPr lang="en-US" altLang="en-US" sz="1800" dirty="0"/>
          </a:p>
        </p:txBody>
      </p:sp>
    </p:spTree>
    <p:extLst>
      <p:ext uri="{BB962C8B-B14F-4D97-AF65-F5344CB8AC3E}">
        <p14:creationId xmlns:p14="http://schemas.microsoft.com/office/powerpoint/2010/main" val="6200743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Fibre Optic Cable (4)</a:t>
            </a:r>
          </a:p>
        </p:txBody>
      </p:sp>
      <p:sp>
        <p:nvSpPr>
          <p:cNvPr id="3" name="Content Placeholder 2"/>
          <p:cNvSpPr>
            <a:spLocks noGrp="1"/>
          </p:cNvSpPr>
          <p:nvPr>
            <p:ph idx="1"/>
          </p:nvPr>
        </p:nvSpPr>
        <p:spPr/>
        <p:txBody>
          <a:bodyPr/>
          <a:lstStyle/>
          <a:p>
            <a:r>
              <a:rPr lang="en-US" dirty="0" err="1"/>
              <a:t>Fibre</a:t>
            </a:r>
            <a:r>
              <a:rPr lang="en-US" dirty="0"/>
              <a:t> optic cable consists of a </a:t>
            </a:r>
            <a:r>
              <a:rPr lang="en-US" dirty="0" err="1"/>
              <a:t>centre</a:t>
            </a:r>
            <a:r>
              <a:rPr lang="en-US" dirty="0"/>
              <a:t> glass core surrounded by several layers of protective materials, which enables it to transmit light signals at great speeds over much longer distances eliminating the problem of electrical interference. </a:t>
            </a:r>
          </a:p>
          <a:p>
            <a:pPr marL="0" indent="0">
              <a:buNone/>
            </a:pPr>
            <a:endParaRPr lang="en-US" sz="1300" dirty="0"/>
          </a:p>
          <a:p>
            <a:r>
              <a:rPr lang="en-US" dirty="0"/>
              <a:t>Another example: optic cabling is ideal for environments that contain a large amount of electrical interference.</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56</a:t>
            </a:fld>
            <a:endParaRPr lang="en-IE" dirty="0"/>
          </a:p>
        </p:txBody>
      </p:sp>
    </p:spTree>
    <p:extLst>
      <p:ext uri="{BB962C8B-B14F-4D97-AF65-F5344CB8AC3E}">
        <p14:creationId xmlns:p14="http://schemas.microsoft.com/office/powerpoint/2010/main" val="37401276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Fibre Optic Cable (5)</a:t>
            </a:r>
          </a:p>
        </p:txBody>
      </p:sp>
      <p:sp>
        <p:nvSpPr>
          <p:cNvPr id="3" name="Content Placeholder 2"/>
          <p:cNvSpPr>
            <a:spLocks noGrp="1"/>
          </p:cNvSpPr>
          <p:nvPr>
            <p:ph idx="1"/>
          </p:nvPr>
        </p:nvSpPr>
        <p:spPr>
          <a:xfrm>
            <a:off x="696000" y="1825625"/>
            <a:ext cx="10800000" cy="803275"/>
          </a:xfrm>
        </p:spPr>
        <p:txBody>
          <a:bodyPr/>
          <a:lstStyle/>
          <a:p>
            <a:pPr marL="0" indent="0">
              <a:buNone/>
            </a:pPr>
            <a:r>
              <a:rPr lang="en-US" dirty="0"/>
              <a:t>	Here is a better diagram of a </a:t>
            </a:r>
            <a:r>
              <a:rPr lang="en-US" dirty="0" err="1"/>
              <a:t>fibre</a:t>
            </a:r>
            <a:r>
              <a:rPr lang="en-US" dirty="0"/>
              <a:t> optic cable…</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57</a:t>
            </a:fld>
            <a:endParaRPr lang="en-IE" dirty="0"/>
          </a:p>
        </p:txBody>
      </p:sp>
      <p:pic>
        <p:nvPicPr>
          <p:cNvPr id="5" name="Picture 4" descr="B_Box_fi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816" y="2763837"/>
            <a:ext cx="5748340" cy="2529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28173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Wireless Media </a:t>
            </a:r>
          </a:p>
        </p:txBody>
      </p:sp>
      <p:sp>
        <p:nvSpPr>
          <p:cNvPr id="3" name="Content Placeholder 2"/>
          <p:cNvSpPr>
            <a:spLocks noGrp="1"/>
          </p:cNvSpPr>
          <p:nvPr>
            <p:ph idx="1"/>
          </p:nvPr>
        </p:nvSpPr>
        <p:spPr/>
        <p:txBody>
          <a:bodyPr>
            <a:normAutofit lnSpcReduction="10000"/>
          </a:bodyPr>
          <a:lstStyle/>
          <a:p>
            <a:r>
              <a:rPr lang="en-US" dirty="0"/>
              <a:t>The range of transmission media for wireless networks is vast and still growing. </a:t>
            </a:r>
          </a:p>
          <a:p>
            <a:r>
              <a:rPr lang="en-US" dirty="0"/>
              <a:t>Originally, standard two-way radios were used, but they were very limited in reliability and transmission speed. </a:t>
            </a:r>
          </a:p>
          <a:p>
            <a:r>
              <a:rPr lang="en-US" dirty="0"/>
              <a:t>Point-to-point microwave radios, like those used by TV stations and telephone companies provide higher transfer rates (several Mbps) and are more reliable, but require tall towers and expensive hardware. </a:t>
            </a:r>
          </a:p>
        </p:txBody>
      </p:sp>
      <p:sp>
        <p:nvSpPr>
          <p:cNvPr id="4" name="Slide Number Placeholder 3"/>
          <p:cNvSpPr>
            <a:spLocks noGrp="1"/>
          </p:cNvSpPr>
          <p:nvPr>
            <p:ph type="sldNum" sz="quarter" idx="12"/>
          </p:nvPr>
        </p:nvSpPr>
        <p:spPr/>
        <p:txBody>
          <a:bodyPr/>
          <a:lstStyle/>
          <a:p>
            <a:fld id="{1101D7E7-C74A-4A5D-A756-C8CA1900BA37}" type="slidenum">
              <a:rPr lang="en-IE" smtClean="0"/>
              <a:t>58</a:t>
            </a:fld>
            <a:endParaRPr lang="en-IE" dirty="0"/>
          </a:p>
        </p:txBody>
      </p:sp>
    </p:spTree>
    <p:extLst>
      <p:ext uri="{BB962C8B-B14F-4D97-AF65-F5344CB8AC3E}">
        <p14:creationId xmlns:p14="http://schemas.microsoft.com/office/powerpoint/2010/main" val="28731836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Wireless Media (2)</a:t>
            </a:r>
          </a:p>
        </p:txBody>
      </p:sp>
      <p:sp>
        <p:nvSpPr>
          <p:cNvPr id="3" name="Content Placeholder 2"/>
          <p:cNvSpPr>
            <a:spLocks noGrp="1"/>
          </p:cNvSpPr>
          <p:nvPr>
            <p:ph idx="1"/>
          </p:nvPr>
        </p:nvSpPr>
        <p:spPr/>
        <p:txBody>
          <a:bodyPr/>
          <a:lstStyle/>
          <a:p>
            <a:r>
              <a:rPr lang="en-US" dirty="0"/>
              <a:t>For longer distances, satellite relays can deliver Kbps, but are very expensive to build and operate. </a:t>
            </a:r>
          </a:p>
          <a:p>
            <a:pPr marL="0" indent="0">
              <a:buNone/>
            </a:pPr>
            <a:endParaRPr lang="en-US" sz="1300" dirty="0"/>
          </a:p>
          <a:p>
            <a:r>
              <a:rPr lang="en-US" dirty="0"/>
              <a:t>Within a building, infra-red light pulses, like a TV remote control uses, work well for short distances, but at low transmission rates. </a:t>
            </a:r>
          </a:p>
        </p:txBody>
      </p:sp>
      <p:sp>
        <p:nvSpPr>
          <p:cNvPr id="4" name="Slide Number Placeholder 3"/>
          <p:cNvSpPr>
            <a:spLocks noGrp="1"/>
          </p:cNvSpPr>
          <p:nvPr>
            <p:ph type="sldNum" sz="quarter" idx="12"/>
          </p:nvPr>
        </p:nvSpPr>
        <p:spPr/>
        <p:txBody>
          <a:bodyPr/>
          <a:lstStyle/>
          <a:p>
            <a:fld id="{1101D7E7-C74A-4A5D-A756-C8CA1900BA37}" type="slidenum">
              <a:rPr lang="en-IE" smtClean="0"/>
              <a:t>59</a:t>
            </a:fld>
            <a:endParaRPr lang="en-IE" dirty="0"/>
          </a:p>
        </p:txBody>
      </p:sp>
    </p:spTree>
    <p:extLst>
      <p:ext uri="{BB962C8B-B14F-4D97-AF65-F5344CB8AC3E}">
        <p14:creationId xmlns:p14="http://schemas.microsoft.com/office/powerpoint/2010/main" val="700123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Networks Exchange Data?</a:t>
            </a:r>
            <a:endParaRPr lang="en-IE" dirty="0"/>
          </a:p>
        </p:txBody>
      </p:sp>
      <p:sp>
        <p:nvSpPr>
          <p:cNvPr id="3" name="Content Placeholder 2"/>
          <p:cNvSpPr>
            <a:spLocks noGrp="1"/>
          </p:cNvSpPr>
          <p:nvPr>
            <p:ph idx="1"/>
          </p:nvPr>
        </p:nvSpPr>
        <p:spPr/>
        <p:txBody>
          <a:bodyPr>
            <a:normAutofit fontScale="92500" lnSpcReduction="20000"/>
          </a:bodyPr>
          <a:lstStyle/>
          <a:p>
            <a:r>
              <a:rPr lang="en-US" sz="2600" dirty="0"/>
              <a:t>A computer network may be ‘fixed’ – I.E. connected permanently using cables - or their links might be temporary - as when connected via modems. Wireless networks (temporary) generally work using waves in the air and are passed and then processed over ‘</a:t>
            </a:r>
            <a:r>
              <a:rPr lang="en-US" sz="2600" dirty="0" err="1"/>
              <a:t>WiFi</a:t>
            </a:r>
            <a:r>
              <a:rPr lang="en-US" sz="2600" dirty="0"/>
              <a:t>’ (Wireless Fidelity – a wireless local area network) or a proprietary carrier's networks – carriers being </a:t>
            </a:r>
            <a:r>
              <a:rPr lang="en-US" sz="2600" dirty="0" err="1"/>
              <a:t>Eir</a:t>
            </a:r>
            <a:r>
              <a:rPr lang="en-US" sz="2600" dirty="0"/>
              <a:t> (Eircom.net) and BT Ireland (BT Communications Ireland Limited).</a:t>
            </a:r>
          </a:p>
          <a:p>
            <a:pPr marL="0" indent="0">
              <a:buNone/>
            </a:pPr>
            <a:endParaRPr lang="en-US" sz="1400" dirty="0"/>
          </a:p>
          <a:p>
            <a:pPr marL="0" indent="0">
              <a:buNone/>
            </a:pPr>
            <a:r>
              <a:rPr lang="en-US" dirty="0"/>
              <a:t>	(These variations will be expanded on later.)</a:t>
            </a:r>
          </a:p>
        </p:txBody>
      </p:sp>
      <p:sp>
        <p:nvSpPr>
          <p:cNvPr id="4" name="Slide Number Placeholder 3"/>
          <p:cNvSpPr>
            <a:spLocks noGrp="1"/>
          </p:cNvSpPr>
          <p:nvPr>
            <p:ph type="sldNum" sz="quarter" idx="12"/>
          </p:nvPr>
        </p:nvSpPr>
        <p:spPr/>
        <p:txBody>
          <a:bodyPr/>
          <a:lstStyle/>
          <a:p>
            <a:fld id="{1101D7E7-C74A-4A5D-A756-C8CA1900BA37}" type="slidenum">
              <a:rPr lang="en-IE" smtClean="0"/>
              <a:t>6</a:t>
            </a:fld>
            <a:endParaRPr lang="en-IE" dirty="0"/>
          </a:p>
        </p:txBody>
      </p:sp>
    </p:spTree>
    <p:extLst>
      <p:ext uri="{BB962C8B-B14F-4D97-AF65-F5344CB8AC3E}">
        <p14:creationId xmlns:p14="http://schemas.microsoft.com/office/powerpoint/2010/main" val="42328104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Point to Point Transmission of Microwave Radio Signals</a:t>
            </a:r>
            <a:endParaRPr lang="en-IE" sz="3600" dirty="0"/>
          </a:p>
        </p:txBody>
      </p:sp>
      <p:sp>
        <p:nvSpPr>
          <p:cNvPr id="4" name="Slide Number Placeholder 3"/>
          <p:cNvSpPr>
            <a:spLocks noGrp="1"/>
          </p:cNvSpPr>
          <p:nvPr>
            <p:ph type="sldNum" sz="quarter" idx="12"/>
          </p:nvPr>
        </p:nvSpPr>
        <p:spPr/>
        <p:txBody>
          <a:bodyPr/>
          <a:lstStyle/>
          <a:p>
            <a:fld id="{1101D7E7-C74A-4A5D-A756-C8CA1900BA37}" type="slidenum">
              <a:rPr lang="en-IE" smtClean="0"/>
              <a:t>60</a:t>
            </a:fld>
            <a:endParaRPr lang="en-IE" dirty="0"/>
          </a:p>
        </p:txBody>
      </p:sp>
      <p:pic>
        <p:nvPicPr>
          <p:cNvPr id="5" name="Picture 3" descr="page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163889" y="1752233"/>
            <a:ext cx="5705474" cy="18775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age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3890" y="4032006"/>
            <a:ext cx="5705473"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38557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page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163889" y="1752233"/>
            <a:ext cx="5705474" cy="18775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sz="3600" dirty="0"/>
              <a:t>Point to Point Transmission of Microwave Radio Signals (2)</a:t>
            </a:r>
            <a:endParaRPr lang="en-IE" sz="3600" dirty="0"/>
          </a:p>
        </p:txBody>
      </p:sp>
      <p:sp>
        <p:nvSpPr>
          <p:cNvPr id="4" name="Slide Number Placeholder 3"/>
          <p:cNvSpPr>
            <a:spLocks noGrp="1"/>
          </p:cNvSpPr>
          <p:nvPr>
            <p:ph type="sldNum" sz="quarter" idx="12"/>
          </p:nvPr>
        </p:nvSpPr>
        <p:spPr/>
        <p:txBody>
          <a:bodyPr/>
          <a:lstStyle/>
          <a:p>
            <a:fld id="{1101D7E7-C74A-4A5D-A756-C8CA1900BA37}" type="slidenum">
              <a:rPr lang="en-IE" smtClean="0"/>
              <a:t>61</a:t>
            </a:fld>
            <a:endParaRPr lang="en-IE" dirty="0"/>
          </a:p>
        </p:txBody>
      </p:sp>
      <p:pic>
        <p:nvPicPr>
          <p:cNvPr id="6" name="Picture 4" descr="Fig-1-2-Low-Orb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3889" y="3851034"/>
            <a:ext cx="5705474" cy="232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98730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Point to Point Transmission of Microwave Radio Signals (3)</a:t>
            </a:r>
            <a:endParaRPr lang="en-IE" sz="3600" dirty="0"/>
          </a:p>
        </p:txBody>
      </p:sp>
      <p:sp>
        <p:nvSpPr>
          <p:cNvPr id="4" name="Slide Number Placeholder 3"/>
          <p:cNvSpPr>
            <a:spLocks noGrp="1"/>
          </p:cNvSpPr>
          <p:nvPr>
            <p:ph type="sldNum" sz="quarter" idx="12"/>
          </p:nvPr>
        </p:nvSpPr>
        <p:spPr/>
        <p:txBody>
          <a:bodyPr/>
          <a:lstStyle/>
          <a:p>
            <a:fld id="{1101D7E7-C74A-4A5D-A756-C8CA1900BA37}" type="slidenum">
              <a:rPr lang="en-IE" smtClean="0"/>
              <a:t>62</a:t>
            </a:fld>
            <a:endParaRPr lang="en-IE" dirty="0"/>
          </a:p>
        </p:txBody>
      </p:sp>
      <p:pic>
        <p:nvPicPr>
          <p:cNvPr id="5" name="Picture 3" descr="page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44067" y="2060940"/>
            <a:ext cx="6493364" cy="385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3739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Internetworking</a:t>
            </a:r>
          </a:p>
        </p:txBody>
      </p:sp>
      <p:sp>
        <p:nvSpPr>
          <p:cNvPr id="3" name="Content Placeholder 2"/>
          <p:cNvSpPr>
            <a:spLocks noGrp="1"/>
          </p:cNvSpPr>
          <p:nvPr>
            <p:ph idx="1"/>
          </p:nvPr>
        </p:nvSpPr>
        <p:spPr/>
        <p:txBody>
          <a:bodyPr/>
          <a:lstStyle/>
          <a:p>
            <a:pPr marL="0" indent="0">
              <a:buNone/>
            </a:pPr>
            <a:r>
              <a:rPr lang="en-US" dirty="0"/>
              <a:t>An internetwork is a collection of individual networks, connected by intermediate networking devices, that functions as a single large network. Internetworking refers to the industry, products, and procedures that meet the challenge of creating and administering internetworks. The diagram below illustrates some different kinds of network technologies that can be interconnected by routers and other networking devices to create an internetwork.</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63</a:t>
            </a:fld>
            <a:endParaRPr lang="en-IE" dirty="0"/>
          </a:p>
        </p:txBody>
      </p:sp>
    </p:spTree>
    <p:extLst>
      <p:ext uri="{BB962C8B-B14F-4D97-AF65-F5344CB8AC3E}">
        <p14:creationId xmlns:p14="http://schemas.microsoft.com/office/powerpoint/2010/main" val="36635684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Internetworking (2)</a:t>
            </a:r>
          </a:p>
        </p:txBody>
      </p:sp>
      <p:sp>
        <p:nvSpPr>
          <p:cNvPr id="4" name="Slide Number Placeholder 3"/>
          <p:cNvSpPr>
            <a:spLocks noGrp="1"/>
          </p:cNvSpPr>
          <p:nvPr>
            <p:ph type="sldNum" sz="quarter" idx="12"/>
          </p:nvPr>
        </p:nvSpPr>
        <p:spPr/>
        <p:txBody>
          <a:bodyPr/>
          <a:lstStyle/>
          <a:p>
            <a:fld id="{1101D7E7-C74A-4A5D-A756-C8CA1900BA37}" type="slidenum">
              <a:rPr lang="en-IE" smtClean="0"/>
              <a:t>64</a:t>
            </a:fld>
            <a:endParaRPr lang="en-IE" dirty="0"/>
          </a:p>
        </p:txBody>
      </p:sp>
      <p:pic>
        <p:nvPicPr>
          <p:cNvPr id="6" name="Picture 3" descr="I-networ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690688"/>
            <a:ext cx="65532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p:cNvSpPr txBox="1">
            <a:spLocks noChangeArrowheads="1"/>
          </p:cNvSpPr>
          <p:nvPr/>
        </p:nvSpPr>
        <p:spPr bwMode="auto">
          <a:xfrm>
            <a:off x="2206625" y="5654919"/>
            <a:ext cx="7775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eaLnBrk="1" hangingPunct="1">
              <a:spcBef>
                <a:spcPct val="50000"/>
              </a:spcBef>
              <a:buClrTx/>
              <a:buFontTx/>
              <a:buNone/>
            </a:pPr>
            <a:r>
              <a:rPr lang="en-US" altLang="en-US" sz="1800" dirty="0"/>
              <a:t>Different network technologies can be connected to create an Internetwork </a:t>
            </a:r>
          </a:p>
        </p:txBody>
      </p:sp>
    </p:spTree>
    <p:extLst>
      <p:ext uri="{BB962C8B-B14F-4D97-AF65-F5344CB8AC3E}">
        <p14:creationId xmlns:p14="http://schemas.microsoft.com/office/powerpoint/2010/main" val="23580688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On an Internetwork</a:t>
            </a:r>
          </a:p>
        </p:txBody>
      </p:sp>
      <p:sp>
        <p:nvSpPr>
          <p:cNvPr id="3" name="Content Placeholder 2"/>
          <p:cNvSpPr>
            <a:spLocks noGrp="1"/>
          </p:cNvSpPr>
          <p:nvPr>
            <p:ph idx="1"/>
          </p:nvPr>
        </p:nvSpPr>
        <p:spPr/>
        <p:txBody>
          <a:bodyPr>
            <a:normAutofit/>
          </a:bodyPr>
          <a:lstStyle/>
          <a:p>
            <a:pPr marL="0" indent="0">
              <a:buNone/>
            </a:pPr>
            <a:r>
              <a:rPr lang="en-US" sz="2600" dirty="0"/>
              <a:t>The more visible aspects to a user of ‘internet’ is the browser.</a:t>
            </a:r>
          </a:p>
          <a:p>
            <a:r>
              <a:rPr lang="en-US" dirty="0"/>
              <a:t>A browser is a graphical user interface-based hypertext client application, such as Explorer, Mosaic, and Netscape Navigator, used to access hypertext documents and other services located on remote servers throughout the WWW and Internet.</a:t>
            </a:r>
          </a:p>
          <a:p>
            <a:pPr marL="0" indent="0">
              <a:buNone/>
            </a:pPr>
            <a:endParaRPr lang="en-US" sz="700" dirty="0"/>
          </a:p>
          <a:p>
            <a:r>
              <a:rPr lang="en-US" dirty="0"/>
              <a:t>The visible language is ‘Hypertext’.</a:t>
            </a:r>
          </a:p>
        </p:txBody>
      </p:sp>
      <p:sp>
        <p:nvSpPr>
          <p:cNvPr id="4" name="Slide Number Placeholder 3"/>
          <p:cNvSpPr>
            <a:spLocks noGrp="1"/>
          </p:cNvSpPr>
          <p:nvPr>
            <p:ph type="sldNum" sz="quarter" idx="12"/>
          </p:nvPr>
        </p:nvSpPr>
        <p:spPr/>
        <p:txBody>
          <a:bodyPr/>
          <a:lstStyle/>
          <a:p>
            <a:fld id="{1101D7E7-C74A-4A5D-A756-C8CA1900BA37}" type="slidenum">
              <a:rPr lang="en-IE" smtClean="0"/>
              <a:t>65</a:t>
            </a:fld>
            <a:endParaRPr lang="en-IE" dirty="0"/>
          </a:p>
        </p:txBody>
      </p:sp>
    </p:spTree>
    <p:extLst>
      <p:ext uri="{BB962C8B-B14F-4D97-AF65-F5344CB8AC3E}">
        <p14:creationId xmlns:p14="http://schemas.microsoft.com/office/powerpoint/2010/main" val="25167048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End </a:t>
            </a:r>
            <a:r>
              <a:rPr lang="en-IE"/>
              <a:t>of Networks</a:t>
            </a:r>
            <a:endParaRPr lang="en-IE" dirty="0"/>
          </a:p>
        </p:txBody>
      </p:sp>
      <p:sp>
        <p:nvSpPr>
          <p:cNvPr id="3" name="Content Placeholder 2"/>
          <p:cNvSpPr>
            <a:spLocks noGrp="1"/>
          </p:cNvSpPr>
          <p:nvPr>
            <p:ph idx="1"/>
          </p:nvPr>
        </p:nvSpPr>
        <p:spPr/>
        <p:txBody>
          <a:bodyPr>
            <a:normAutofit fontScale="92500"/>
          </a:bodyPr>
          <a:lstStyle/>
          <a:p>
            <a:r>
              <a:rPr lang="en-US" sz="2600" dirty="0"/>
              <a:t>That describes the background to information technology networks. The description started with a broad view of networks in terms of functionality and size, before covering such examples as Client-Server networks, protocols and connection types.</a:t>
            </a:r>
          </a:p>
          <a:p>
            <a:pPr marL="0" indent="0">
              <a:buNone/>
            </a:pPr>
            <a:endParaRPr lang="en-US" dirty="0"/>
          </a:p>
          <a:p>
            <a:pPr marL="0" indent="0">
              <a:buNone/>
            </a:pPr>
            <a:r>
              <a:rPr lang="en-US" sz="2600" dirty="0"/>
              <a:t>Are there…</a:t>
            </a:r>
          </a:p>
          <a:p>
            <a:pPr marL="0" indent="0">
              <a:buNone/>
            </a:pPr>
            <a:r>
              <a:rPr lang="en-US" sz="2600" dirty="0"/>
              <a:t>	ANY QUESTIONS?</a:t>
            </a:r>
            <a:endParaRPr lang="en-IE" sz="2600" dirty="0"/>
          </a:p>
        </p:txBody>
      </p:sp>
      <p:sp>
        <p:nvSpPr>
          <p:cNvPr id="4" name="Slide Number Placeholder 3"/>
          <p:cNvSpPr>
            <a:spLocks noGrp="1"/>
          </p:cNvSpPr>
          <p:nvPr>
            <p:ph type="sldNum" sz="quarter" idx="12"/>
          </p:nvPr>
        </p:nvSpPr>
        <p:spPr/>
        <p:txBody>
          <a:bodyPr/>
          <a:lstStyle/>
          <a:p>
            <a:fld id="{1101D7E7-C74A-4A5D-A756-C8CA1900BA37}" type="slidenum">
              <a:rPr lang="en-IE" smtClean="0"/>
              <a:t>66</a:t>
            </a:fld>
            <a:endParaRPr lang="en-IE" dirty="0"/>
          </a:p>
        </p:txBody>
      </p:sp>
    </p:spTree>
    <p:extLst>
      <p:ext uri="{BB962C8B-B14F-4D97-AF65-F5344CB8AC3E}">
        <p14:creationId xmlns:p14="http://schemas.microsoft.com/office/powerpoint/2010/main" val="8651258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Where to Next?</a:t>
            </a:r>
          </a:p>
        </p:txBody>
      </p:sp>
      <p:sp>
        <p:nvSpPr>
          <p:cNvPr id="3" name="Content Placeholder 2"/>
          <p:cNvSpPr>
            <a:spLocks noGrp="1"/>
          </p:cNvSpPr>
          <p:nvPr>
            <p:ph idx="1"/>
          </p:nvPr>
        </p:nvSpPr>
        <p:spPr/>
        <p:txBody>
          <a:bodyPr>
            <a:normAutofit fontScale="92500"/>
          </a:bodyPr>
          <a:lstStyle/>
          <a:p>
            <a:pPr marL="0" indent="0">
              <a:buNone/>
            </a:pPr>
            <a:r>
              <a:rPr lang="en-US" u="sng" dirty="0"/>
              <a:t>NEXT</a:t>
            </a:r>
            <a:r>
              <a:rPr lang="en-US" dirty="0"/>
              <a:t>: </a:t>
            </a:r>
          </a:p>
          <a:p>
            <a:pPr marL="0" indent="0">
              <a:buNone/>
            </a:pPr>
            <a:r>
              <a:rPr lang="en-US" dirty="0"/>
              <a:t>The two themes of the next lecture:</a:t>
            </a:r>
          </a:p>
          <a:p>
            <a:pPr marL="0" indent="0">
              <a:buNone/>
            </a:pPr>
            <a:r>
              <a:rPr lang="en-US" dirty="0"/>
              <a:t>“Interface Types” and</a:t>
            </a:r>
          </a:p>
          <a:p>
            <a:pPr marL="0" indent="0">
              <a:buNone/>
            </a:pPr>
            <a:r>
              <a:rPr lang="en-US" dirty="0"/>
              <a:t>“</a:t>
            </a:r>
            <a:r>
              <a:rPr lang="en-GB" dirty="0"/>
              <a:t>Software Types and Applications</a:t>
            </a:r>
            <a:r>
              <a:rPr lang="en-US" dirty="0"/>
              <a:t>”</a:t>
            </a:r>
          </a:p>
          <a:p>
            <a:pPr marL="0" indent="0">
              <a:buNone/>
            </a:pPr>
            <a:r>
              <a:rPr lang="en-GB" dirty="0"/>
              <a:t>How are instructions, data and signals moved across computer systems?</a:t>
            </a:r>
          </a:p>
          <a:p>
            <a:pPr marL="0" indent="0">
              <a:buNone/>
            </a:pPr>
            <a:r>
              <a:rPr lang="en-GB" dirty="0"/>
              <a:t>What is important to note about software? What makes a </a:t>
            </a:r>
            <a:r>
              <a:rPr lang="en-US"/>
              <a:t>software application? </a:t>
            </a:r>
            <a:r>
              <a:rPr lang="en-US" dirty="0"/>
              <a:t>We can look at these things next</a:t>
            </a:r>
            <a:r>
              <a:rPr lang="en-GB" dirty="0"/>
              <a:t>.</a:t>
            </a:r>
          </a:p>
        </p:txBody>
      </p:sp>
      <p:sp>
        <p:nvSpPr>
          <p:cNvPr id="4" name="Slide Number Placeholder 3"/>
          <p:cNvSpPr>
            <a:spLocks noGrp="1"/>
          </p:cNvSpPr>
          <p:nvPr>
            <p:ph type="sldNum" sz="quarter" idx="12"/>
          </p:nvPr>
        </p:nvSpPr>
        <p:spPr/>
        <p:txBody>
          <a:bodyPr/>
          <a:lstStyle/>
          <a:p>
            <a:fld id="{1101D7E7-C74A-4A5D-A756-C8CA1900BA37}" type="slidenum">
              <a:rPr lang="en-IE" smtClean="0"/>
              <a:t>67</a:t>
            </a:fld>
            <a:endParaRPr lang="en-IE" dirty="0"/>
          </a:p>
        </p:txBody>
      </p:sp>
    </p:spTree>
    <p:extLst>
      <p:ext uri="{BB962C8B-B14F-4D97-AF65-F5344CB8AC3E}">
        <p14:creationId xmlns:p14="http://schemas.microsoft.com/office/powerpoint/2010/main" val="34612359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E" sz="2800" dirty="0"/>
              <a:t>Thanks for your attentiveness. </a:t>
            </a:r>
          </a:p>
          <a:p>
            <a:pPr marL="0" indent="0">
              <a:buNone/>
            </a:pPr>
            <a:endParaRPr lang="en-US" sz="2800" dirty="0"/>
          </a:p>
          <a:p>
            <a:pPr marL="0" indent="0">
              <a:buNone/>
            </a:pPr>
            <a:endParaRPr lang="en-US" sz="2800" dirty="0"/>
          </a:p>
          <a:p>
            <a:pPr marL="0" indent="0">
              <a:buNone/>
            </a:pPr>
            <a:r>
              <a:rPr lang="en-US" sz="2800" dirty="0">
                <a:solidFill>
                  <a:srgbClr val="0000FF"/>
                </a:solidFill>
              </a:rPr>
              <a:t>See you here next time. Be safe and well in the meantime.</a:t>
            </a:r>
            <a:endParaRPr lang="en-IE" sz="2800" dirty="0">
              <a:solidFill>
                <a:srgbClr val="0000FF"/>
              </a:solidFill>
            </a:endParaRPr>
          </a:p>
        </p:txBody>
      </p:sp>
      <p:sp>
        <p:nvSpPr>
          <p:cNvPr id="4" name="Slide Number Placeholder 3"/>
          <p:cNvSpPr>
            <a:spLocks noGrp="1"/>
          </p:cNvSpPr>
          <p:nvPr>
            <p:ph type="sldNum" sz="quarter" idx="12"/>
          </p:nvPr>
        </p:nvSpPr>
        <p:spPr/>
        <p:txBody>
          <a:bodyPr/>
          <a:lstStyle/>
          <a:p>
            <a:fld id="{1101D7E7-C74A-4A5D-A756-C8CA1900BA37}" type="slidenum">
              <a:rPr lang="en-IE" smtClean="0"/>
              <a:t>68</a:t>
            </a:fld>
            <a:endParaRPr lang="en-IE" dirty="0"/>
          </a:p>
        </p:txBody>
      </p:sp>
    </p:spTree>
    <p:extLst>
      <p:ext uri="{BB962C8B-B14F-4D97-AF65-F5344CB8AC3E}">
        <p14:creationId xmlns:p14="http://schemas.microsoft.com/office/powerpoint/2010/main" val="353021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How Fast Can Networks Exchange Data?</a:t>
            </a:r>
            <a:endParaRPr lang="en-IE" sz="4000" dirty="0"/>
          </a:p>
        </p:txBody>
      </p:sp>
      <p:sp>
        <p:nvSpPr>
          <p:cNvPr id="3" name="Content Placeholder 2"/>
          <p:cNvSpPr>
            <a:spLocks noGrp="1"/>
          </p:cNvSpPr>
          <p:nvPr>
            <p:ph idx="1"/>
          </p:nvPr>
        </p:nvSpPr>
        <p:spPr/>
        <p:txBody>
          <a:bodyPr>
            <a:normAutofit lnSpcReduction="10000"/>
          </a:bodyPr>
          <a:lstStyle/>
          <a:p>
            <a:r>
              <a:rPr lang="en-US" dirty="0"/>
              <a:t>Network transmission speeds, measured in bits per second, range from only a few thousand bits per second (Kbps) for old networks, to millions of bits per second (Mbps).</a:t>
            </a:r>
          </a:p>
          <a:p>
            <a:r>
              <a:rPr lang="en-US" dirty="0"/>
              <a:t>High-speed networks often operate at around 300-500 Mbps (in an office of 2 - 20 computers) and ‘special’ applications of technology offer billions of bits per second (</a:t>
            </a:r>
            <a:r>
              <a:rPr lang="en-US" dirty="0" err="1"/>
              <a:t>Gbps</a:t>
            </a:r>
            <a:r>
              <a:rPr lang="en-US" dirty="0"/>
              <a:t>) (in a laboratory environment, perhaps). </a:t>
            </a:r>
            <a:r>
              <a:rPr lang="en-US" sz="2000" dirty="0"/>
              <a:t>(I checked in the TU Dublin office: - 50 Mbps with Ethernet.)</a:t>
            </a:r>
          </a:p>
        </p:txBody>
      </p:sp>
      <p:sp>
        <p:nvSpPr>
          <p:cNvPr id="4" name="Slide Number Placeholder 3"/>
          <p:cNvSpPr>
            <a:spLocks noGrp="1"/>
          </p:cNvSpPr>
          <p:nvPr>
            <p:ph type="sldNum" sz="quarter" idx="12"/>
          </p:nvPr>
        </p:nvSpPr>
        <p:spPr/>
        <p:txBody>
          <a:bodyPr/>
          <a:lstStyle/>
          <a:p>
            <a:fld id="{1101D7E7-C74A-4A5D-A756-C8CA1900BA37}" type="slidenum">
              <a:rPr lang="en-IE" smtClean="0"/>
              <a:t>7</a:t>
            </a:fld>
            <a:endParaRPr lang="en-IE" dirty="0"/>
          </a:p>
        </p:txBody>
      </p:sp>
    </p:spTree>
    <p:extLst>
      <p:ext uri="{BB962C8B-B14F-4D97-AF65-F5344CB8AC3E}">
        <p14:creationId xmlns:p14="http://schemas.microsoft.com/office/powerpoint/2010/main" val="3913385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Size </a:t>
            </a:r>
            <a:br>
              <a:rPr lang="en-US" sz="3600" dirty="0"/>
            </a:br>
            <a:r>
              <a:rPr lang="en-US" sz="3600" dirty="0"/>
              <a:t>(How Big an Area Does a Network Cover?)</a:t>
            </a:r>
            <a:endParaRPr lang="en-IE" sz="3600" dirty="0"/>
          </a:p>
        </p:txBody>
      </p:sp>
      <p:sp>
        <p:nvSpPr>
          <p:cNvPr id="3" name="Content Placeholder 2"/>
          <p:cNvSpPr>
            <a:spLocks noGrp="1"/>
          </p:cNvSpPr>
          <p:nvPr>
            <p:ph idx="1"/>
          </p:nvPr>
        </p:nvSpPr>
        <p:spPr/>
        <p:txBody>
          <a:bodyPr>
            <a:normAutofit/>
          </a:bodyPr>
          <a:lstStyle/>
          <a:p>
            <a:r>
              <a:rPr lang="en-US" dirty="0"/>
              <a:t>A local area network (LAN), using cable, covers a geographically limited area, generally contained within a single building, or a few physically-close buildings (with a building-to-building gap of about 25 </a:t>
            </a:r>
            <a:r>
              <a:rPr lang="en-US" dirty="0" err="1"/>
              <a:t>metres</a:t>
            </a:r>
            <a:r>
              <a:rPr lang="en-US" dirty="0"/>
              <a:t>) – but they may go to a square </a:t>
            </a:r>
            <a:r>
              <a:rPr lang="en-US" dirty="0" err="1"/>
              <a:t>kilometre</a:t>
            </a:r>
            <a:r>
              <a:rPr lang="en-US" dirty="0"/>
              <a:t> at a stretch.</a:t>
            </a:r>
          </a:p>
          <a:p>
            <a:pPr marL="0" indent="0">
              <a:buNone/>
            </a:pPr>
            <a:endParaRPr lang="en-US" sz="1300" dirty="0"/>
          </a:p>
          <a:p>
            <a:r>
              <a:rPr lang="en-US" dirty="0"/>
              <a:t>Networks spread over a larger area – wide area networks (WAN) – often span regions such as a province, state, a whole country or among countries.</a:t>
            </a:r>
          </a:p>
        </p:txBody>
      </p:sp>
      <p:sp>
        <p:nvSpPr>
          <p:cNvPr id="4" name="Slide Number Placeholder 3"/>
          <p:cNvSpPr>
            <a:spLocks noGrp="1"/>
          </p:cNvSpPr>
          <p:nvPr>
            <p:ph type="sldNum" sz="quarter" idx="12"/>
          </p:nvPr>
        </p:nvSpPr>
        <p:spPr/>
        <p:txBody>
          <a:bodyPr/>
          <a:lstStyle/>
          <a:p>
            <a:fld id="{1101D7E7-C74A-4A5D-A756-C8CA1900BA37}" type="slidenum">
              <a:rPr lang="en-IE" smtClean="0"/>
              <a:t>8</a:t>
            </a:fld>
            <a:endParaRPr lang="en-IE" dirty="0"/>
          </a:p>
        </p:txBody>
      </p:sp>
    </p:spTree>
    <p:extLst>
      <p:ext uri="{BB962C8B-B14F-4D97-AF65-F5344CB8AC3E}">
        <p14:creationId xmlns:p14="http://schemas.microsoft.com/office/powerpoint/2010/main" val="261668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Size (2)</a:t>
            </a:r>
          </a:p>
        </p:txBody>
      </p:sp>
      <p:sp>
        <p:nvSpPr>
          <p:cNvPr id="4" name="Slide Number Placeholder 3"/>
          <p:cNvSpPr>
            <a:spLocks noGrp="1"/>
          </p:cNvSpPr>
          <p:nvPr>
            <p:ph type="sldNum" sz="quarter" idx="12"/>
          </p:nvPr>
        </p:nvSpPr>
        <p:spPr/>
        <p:txBody>
          <a:bodyPr/>
          <a:lstStyle/>
          <a:p>
            <a:fld id="{1101D7E7-C74A-4A5D-A756-C8CA1900BA37}" type="slidenum">
              <a:rPr lang="en-IE" smtClean="0"/>
              <a:t>9</a:t>
            </a:fld>
            <a:endParaRPr lang="en-IE" dirty="0"/>
          </a:p>
        </p:txBody>
      </p:sp>
      <p:pic>
        <p:nvPicPr>
          <p:cNvPr id="5" name="Picture 2" descr="http://www.jegsworks.com/lessons/ComputerBasics/lesson7/anilan.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996378" y="1202593"/>
            <a:ext cx="4614222" cy="3800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
          <p:cNvSpPr txBox="1">
            <a:spLocks noChangeArrowheads="1"/>
          </p:cNvSpPr>
          <p:nvPr/>
        </p:nvSpPr>
        <p:spPr bwMode="auto">
          <a:xfrm>
            <a:off x="2846707" y="5356591"/>
            <a:ext cx="69135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lgn="ctr">
              <a:spcBef>
                <a:spcPct val="0"/>
              </a:spcBef>
              <a:buClrTx/>
              <a:buFontTx/>
              <a:buNone/>
            </a:pPr>
            <a:r>
              <a:rPr lang="en-IE" altLang="en-US" sz="1800" dirty="0"/>
              <a:t>Imagine these servers and stand-alone computers on different floors in two office blocks that are within 25 metres, say.</a:t>
            </a:r>
          </a:p>
        </p:txBody>
      </p:sp>
    </p:spTree>
    <p:extLst>
      <p:ext uri="{BB962C8B-B14F-4D97-AF65-F5344CB8AC3E}">
        <p14:creationId xmlns:p14="http://schemas.microsoft.com/office/powerpoint/2010/main" val="32464567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f54e04da-1b5d-454b-98f0-6d829ee0e4fe"/>
  <p:tag name="TPVERSION" val="8"/>
  <p:tag name="TPFULLVERSION" val="8.6.1.4"/>
  <p:tag name="PPTVERSION" val="16"/>
  <p:tag name="TPOS" val="2"/>
  <p:tag name="TPLASTSAVEVERSION" val="6.4 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Verdana Sans Serif">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497A5DDE61EC49B38F08F69D7D1C30" ma:contentTypeVersion="14" ma:contentTypeDescription="Create a new document." ma:contentTypeScope="" ma:versionID="cc9cf3809cc1a736e9f0ee9a17edb34f">
  <xsd:schema xmlns:xsd="http://www.w3.org/2001/XMLSchema" xmlns:xs="http://www.w3.org/2001/XMLSchema" xmlns:p="http://schemas.microsoft.com/office/2006/metadata/properties" xmlns:ns3="8713c86b-11c3-4892-8b22-8e1103c1c89f" xmlns:ns4="186a8af6-524e-48fb-a2b5-8db5625d742b" targetNamespace="http://schemas.microsoft.com/office/2006/metadata/properties" ma:root="true" ma:fieldsID="12546ddb3f55a813144bf20bb38a3f89" ns3:_="" ns4:_="">
    <xsd:import namespace="8713c86b-11c3-4892-8b22-8e1103c1c89f"/>
    <xsd:import namespace="186a8af6-524e-48fb-a2b5-8db5625d742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13c86b-11c3-4892-8b22-8e1103c1c89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6a8af6-524e-48fb-a2b5-8db5625d742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CC0B02-801A-4C77-98F0-D72B5B005B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13c86b-11c3-4892-8b22-8e1103c1c89f"/>
    <ds:schemaRef ds:uri="186a8af6-524e-48fb-a2b5-8db5625d74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74FD8C-6662-4774-B160-4D909C63257D}">
  <ds:schemaRefs>
    <ds:schemaRef ds:uri="http://schemas.microsoft.com/sharepoint/v3/contenttype/forms"/>
  </ds:schemaRefs>
</ds:datastoreItem>
</file>

<file path=customXml/itemProps3.xml><?xml version="1.0" encoding="utf-8"?>
<ds:datastoreItem xmlns:ds="http://schemas.openxmlformats.org/officeDocument/2006/customXml" ds:itemID="{AF228D01-49F8-43D6-916D-16562A27330E}">
  <ds:schemaRefs>
    <ds:schemaRef ds:uri="http://purl.org/dc/dcmitype/"/>
    <ds:schemaRef ds:uri="8713c86b-11c3-4892-8b22-8e1103c1c89f"/>
    <ds:schemaRef ds:uri="http://schemas.microsoft.com/office/2006/documentManagement/types"/>
    <ds:schemaRef ds:uri="http://purl.org/dc/term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186a8af6-524e-48fb-a2b5-8db5625d742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3848</TotalTime>
  <Words>3548</Words>
  <Application>Microsoft Office PowerPoint</Application>
  <PresentationFormat>Widescreen</PresentationFormat>
  <Paragraphs>360</Paragraphs>
  <Slides>68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Helvetica</vt:lpstr>
      <vt:lpstr>Tahoma</vt:lpstr>
      <vt:lpstr>Verdana</vt:lpstr>
      <vt:lpstr>Office Theme</vt:lpstr>
      <vt:lpstr>TU856-1 &amp; TU858-1 Computer Architecture and Technology Module Code: CMPU 1006</vt:lpstr>
      <vt:lpstr>Presentation Outline</vt:lpstr>
      <vt:lpstr>Presentation Content - including</vt:lpstr>
      <vt:lpstr>What is a Computer Network?</vt:lpstr>
      <vt:lpstr>Node?    What is a ‘node’?</vt:lpstr>
      <vt:lpstr>How Do Networks Exchange Data?</vt:lpstr>
      <vt:lpstr>How Fast Can Networks Exchange Data?</vt:lpstr>
      <vt:lpstr>Size  (How Big an Area Does a Network Cover?)</vt:lpstr>
      <vt:lpstr>Size (2)</vt:lpstr>
      <vt:lpstr>Common LAN Topologies</vt:lpstr>
      <vt:lpstr>Common LAN Topologies (Bus)</vt:lpstr>
      <vt:lpstr>Common LAN Topologies (Star)</vt:lpstr>
      <vt:lpstr>Common LAN Topologies (Ring)</vt:lpstr>
      <vt:lpstr>Common LAN Topologies (Tree)</vt:lpstr>
      <vt:lpstr>Network Switching</vt:lpstr>
      <vt:lpstr>Network Switching (2)</vt:lpstr>
      <vt:lpstr>The Network Router</vt:lpstr>
      <vt:lpstr>The Network Router (2)</vt:lpstr>
      <vt:lpstr>The Network Router (3)</vt:lpstr>
      <vt:lpstr>Client Server Networks </vt:lpstr>
      <vt:lpstr>Client Server Networks (2)</vt:lpstr>
      <vt:lpstr>Client Server Networks (3)</vt:lpstr>
      <vt:lpstr>Client Server Network Example</vt:lpstr>
      <vt:lpstr>Client Server Network Example (2)</vt:lpstr>
      <vt:lpstr>Software for Networks –  Communication Software</vt:lpstr>
      <vt:lpstr>Network Operating System</vt:lpstr>
      <vt:lpstr>NetWare </vt:lpstr>
      <vt:lpstr>NetWare (2)</vt:lpstr>
      <vt:lpstr>Software for Networks Currently</vt:lpstr>
      <vt:lpstr>Protocol </vt:lpstr>
      <vt:lpstr>Protocol (2)</vt:lpstr>
      <vt:lpstr>Protocol (3)</vt:lpstr>
      <vt:lpstr>Protocol (4)</vt:lpstr>
      <vt:lpstr>Protocol (5)</vt:lpstr>
      <vt:lpstr>Daemon?</vt:lpstr>
      <vt:lpstr>Daemon (2)</vt:lpstr>
      <vt:lpstr>Protocols – A Visual</vt:lpstr>
      <vt:lpstr>More on Protocols</vt:lpstr>
      <vt:lpstr>More on Protocols (2)</vt:lpstr>
      <vt:lpstr>More on Protocols (3)</vt:lpstr>
      <vt:lpstr>More on Protocols (4)</vt:lpstr>
      <vt:lpstr>More on Protocols (5)</vt:lpstr>
      <vt:lpstr>More on Protocols (6)</vt:lpstr>
      <vt:lpstr>More on Protocols (7)</vt:lpstr>
      <vt:lpstr>More on Protocols (8)</vt:lpstr>
      <vt:lpstr>Hardware for Networks –  Network Transmission Media</vt:lpstr>
      <vt:lpstr>Copper Cable</vt:lpstr>
      <vt:lpstr>Unshielded Twisted Pair Cable</vt:lpstr>
      <vt:lpstr>Unshielded Twisted Pair Connector</vt:lpstr>
      <vt:lpstr>Shielded Twisted Pair Cable</vt:lpstr>
      <vt:lpstr>Coaxial Cable</vt:lpstr>
      <vt:lpstr>Coaxial Cable Connector</vt:lpstr>
      <vt:lpstr>Fibre Optic Cable</vt:lpstr>
      <vt:lpstr>Fibre Optic Cable (2)</vt:lpstr>
      <vt:lpstr>Fibre Optic Cable (3)</vt:lpstr>
      <vt:lpstr>Fibre Optic Cable (4)</vt:lpstr>
      <vt:lpstr>Fibre Optic Cable (5)</vt:lpstr>
      <vt:lpstr>Wireless Media </vt:lpstr>
      <vt:lpstr>Wireless Media (2)</vt:lpstr>
      <vt:lpstr>Point to Point Transmission of Microwave Radio Signals</vt:lpstr>
      <vt:lpstr>Point to Point Transmission of Microwave Radio Signals (2)</vt:lpstr>
      <vt:lpstr>Point to Point Transmission of Microwave Radio Signals (3)</vt:lpstr>
      <vt:lpstr>Internetworking</vt:lpstr>
      <vt:lpstr>Internetworking (2)</vt:lpstr>
      <vt:lpstr>On an Internetwork</vt:lpstr>
      <vt:lpstr>End of Networks</vt:lpstr>
      <vt:lpstr>Where to Next?</vt:lpstr>
      <vt:lpstr>PowerPoint Presentation</vt:lpstr>
    </vt:vector>
  </TitlesOfParts>
  <Company>Dublin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Padraig McEvoy;John Gilligan</dc:creator>
  <cp:keywords>SEEE</cp:keywords>
  <cp:lastModifiedBy>Art Sloan</cp:lastModifiedBy>
  <cp:revision>292</cp:revision>
  <cp:lastPrinted>2020-02-09T13:51:21Z</cp:lastPrinted>
  <dcterms:created xsi:type="dcterms:W3CDTF">2019-01-25T10:17:10Z</dcterms:created>
  <dcterms:modified xsi:type="dcterms:W3CDTF">2025-03-28T13:39:29Z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0x010100CE497A5DDE61EC49B38F08F69D7D1C30</vt:lpwstr>
  </property>
</Properties>
</file>