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0" r:id="rId7"/>
    <p:sldId id="265" r:id="rId8"/>
    <p:sldId id="261" r:id="rId9"/>
    <p:sldId id="264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Sloan" userId="d396f28b-d1f7-4131-abed-e2c819916214" providerId="ADAL" clId="{66D02705-55C6-45D8-ABF7-9040689F9CF2}"/>
    <pc:docChg chg="custSel modSld">
      <pc:chgData name="Art Sloan" userId="d396f28b-d1f7-4131-abed-e2c819916214" providerId="ADAL" clId="{66D02705-55C6-45D8-ABF7-9040689F9CF2}" dt="2025-02-14T15:17:07.595" v="11" actId="20577"/>
      <pc:docMkLst>
        <pc:docMk/>
      </pc:docMkLst>
      <pc:sldChg chg="modSp mod">
        <pc:chgData name="Art Sloan" userId="d396f28b-d1f7-4131-abed-e2c819916214" providerId="ADAL" clId="{66D02705-55C6-45D8-ABF7-9040689F9CF2}" dt="2025-02-14T15:17:07.595" v="11" actId="20577"/>
        <pc:sldMkLst>
          <pc:docMk/>
          <pc:sldMk cId="0" sldId="256"/>
        </pc:sldMkLst>
        <pc:spChg chg="mod">
          <ac:chgData name="Art Sloan" userId="d396f28b-d1f7-4131-abed-e2c819916214" providerId="ADAL" clId="{66D02705-55C6-45D8-ABF7-9040689F9CF2}" dt="2025-02-14T15:17:07.595" v="11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rt Sloan" userId="d396f28b-d1f7-4131-abed-e2c819916214" providerId="ADAL" clId="{66D02705-55C6-45D8-ABF7-9040689F9CF2}" dt="2025-02-14T15:16:54.674" v="9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E227CE0-85C3-49D5-AA68-BC4A2590A8B5}" type="datetimeFigureOut">
              <a:rPr lang="en-US" smtClean="0"/>
              <a:pPr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TU856-1 and TU858-1</a:t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(Week 4) Tutorial 2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436096" y="1316494"/>
            <a:ext cx="3528392" cy="58591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Thursday 20 February 2025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( 1 )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How can we consider the use of binary to represent all instructions and data on a computer system?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two-state</a:t>
            </a: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number system can be compared with ‘</a:t>
            </a:r>
            <a:r>
              <a:rPr lang="en-US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relay</a:t>
            </a: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’ components and ‘</a:t>
            </a:r>
            <a:r>
              <a:rPr lang="en-US" sz="22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switching</a:t>
            </a: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’ – which makes up hardware architecture at its most fundamental levels. </a:t>
            </a:r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  <p:sp>
        <p:nvSpPr>
          <p:cNvPr id="4098" name="AutoShape 2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RUUExQWFRQWGR4aGBgYGCAdIBsgHxgfHBwcHh4hHyYfHBskIBscHy8gIycpLCwsHR4xNTAqNSYrLCkBCQoKDgwOGg8PGjYlHyQsKjQsLCwtLCwsLCwqLCwsLCwsLCwsLCwsLCwsLCwsLCwsLCwsLCwsLCwsLCwsLCwsKf/AABEIAMIBAwMBIgACEQEDEQH/xAAbAAACAwEBAQAAAAAAAAAAAAADBAIFBgEAB//EAD8QAAICAAUDAwIEBAMGBQUAAAECAxEABBIhMQUTQQYiUTJhFHGBkSNCobEVUsEHFmKSstEzQ3J0giRTc6Lh/8QAGQEAAwEBAQAAAAAAAAAAAAAAAQIDAAQF/8QAMBEAAgIABQMDAgUEAwAAAAAAAAECEQMSITFBE1GhImHwBNEyQnGBkRSx4fEjUnL/2gAMAwEAAhEDEQA/APiyx4kAP644UPnBBl9xvh2QbIBwPvjvc+2CJCK3G9X/AFrDK5c8gUdO3j43/qcK2kTc0hW2NnevNYn+ENWSANvPF/bDRC09sNzsL3NX/wDzHZZkvyQTZ2rgUB5wMz4RPqPhAUyYBbVZC/Hk3XnDAyQ/iACyp2JP539uFOOt1LckIKNbGzxZ8V84GM89EA0Gu6A3v5NX5wPUxG5sdeBgjKF2pANuWNE7+TziOeyouPU6hqo2bqgCbqzdkj9MBfIzEqGDC9l17DYfLbcY7B0klnDMEEf1E2a301sDZvASrWyaSWub5sMTZqETh7JCnVsOTqJA3IoAUP0wEdWRXLiMHbSNROw06TdVZOGF6GgaZCzFo11DSNjsObNjcgVWG+j9NiAhDx6zJrJJJGlV+ACN9m5xqil3FvDS5fyynPqCUFiKGpi30jYn4JBI4HGFkSdkOkOUFk1dfcnxi+ymSMuTcBUBV71aQDSozNbVZ5Ufti1ny8saMW1rCmVULdhSzqt14J97cfBw9pbIbqxjpGKsyKenJzHroBdOvdgCVG9hbsj9MMJ6X9hLSqHEfc0UxNadQs1QsEeTzi96mUj7z92MhoEjjCuGJ2jBNDgUG5rCvVOrZYd5kkLtJGsaqEICgaAbJPNKRsPODmkwrGxZbeEU0vS4/wAMsqay+rSbArZbNVvQ23OLTJZKNWijMSsWi7js1k/SzUN6GwHjAf8AeOGPLmKKN7IYanYfzhQ2wX4Whv5OFZvVTFaEcatoCFwDqrTp5JIFjbYDAcZyVDOOLNV+vIbo0LSwyRigCVUbeWa7Jq+FOORdMdsvGEBI7jFj4/lG5/fCC9dnCBFdlUCqXb+3P64XigkYe0MR9gTg5HbY3SlbbaWt+K9i2RVOaeQugRXPJ5rih5HGFzPErnex29JZRyxG53r74Vi6RK0ZkCHQLtvG3OO5HphkVmLKiqQCWvk3Q2BPg4GWK59g5ILVy20OT5lKVVBKgkm/N18ccYjJnrGkKAKr+t4d/wACAcAva6O5YHiieDXxgWYykYi1pq+rT7q32vxjXHQKnh6Jaif4lqq8DxYZnLgxqyJROomrOwrHGtUjrYtZP71hlJcDrEVaIRCE8DEJlrnDuaU90gfNYhn4N7+TQxlIeM9V7ijRbXYxxV2vDSwUtNtvvv8AbAFqqut8FMdSsgw2x7xxjrkbDHtYwRiGPY9j2CMOiQb+cd/Eb2AP784YTLjals2v9bP9sNCDRqOwFm/+WwP64g5I4pYkUV6lzQ334/viQy7HUT/LzZ35rDnbX+Hqcbc73td1tf5YmuYiBc7nVsBW3g2bPzvVY2bshHiPhfLF4chfb3+s1xxx/wB8Nw5GPUmzEMrHc1VXvt/6eMRTqgVVCp9Jv3G75+AK5/oMRXqrg2oVdqHtuhvxd/JvAeZk5dRjmSyoRQGRSakLWLoKuw+24OLGOEppV/bHqhC3sDwzH9xz98Ugedk/8woT96JJ/bc4kvSZTJ22GlgLOogUKuyTwKwMt7slKFv1MsGVdUSySIKdpHN6uSu1re9KdsSmz2XuUEvTlDqVfqIst9RFWT/TjCyenjrZGkQER9wVZ1DQX2IFcDzWIZLpiPBK9trjqlAFG2A5u75NV4wyiu4Kj3+NjWX9SIkkkoit3axb7AagyigLJBUb3vhMeopAgQKlhWUPptqYkkWePqPHzi3y/SIREQ0ZL/hzMX1nYk0oCgfdeSecPydPjqaERRjR2UDafcXdl1HUTfh9hWGWXsDNhp7GRk63mGj7WthHVaRsD+YHP64WzGRn1ojK+pq0qwNm9hQP7Y3XWmleKdFU6TmlSBFWtl7n0gDc/ThnNdOCZjIy5iTS6mNSHYfyr3GZiTY97ad/IOHUq4KRx0tkYbOekZ4lDSFFUuEJ7itpJ/zBSSOD+2PZj0myZmGDuI/e0EMt1TmhyAfvxi66lDGII4HzEWp5mkdlYuqjQoWyoNm9WwvDue9R5OObLOhMpiZNTBKIVIkRQNR39ys3jkYbNIosbEe3vwUfUegZZMu8sbyuY5VjOpVUNYYmqLH+Xz8491vo0ejLvDEyK66nti1XIyrZoCyE+Bjuf69lu2kMSSNH3e5IXYAttpoaR7RV778491P1rrjWOOFYlUpW7MSI9WkGzVe9jxvgVIKWLpv+5bZwIrZ2IRRiOFCoIRbvWqWWrVdknnE0kkSdUBYRRZfUVBIXV2NRsDa9Rxmup+rppg6kRqHNvojVSxu9yBZ333OFsz6izMi6HmkK1WksaofbjE+k2Ivppta/PcvPTfRZGilLKVSQKqsdhpMg1EE7bAHCsWVjMEiLKi/xr97V7QCAdhvz4xSLDIRYDEAftgq9FmMRl7b9sfz0a5rnjnbBcNbbKPD1bcuUW0nUIe64L+3siMMBe4AB2225whm83FoSNNTKGLMSACbrYc/GA9P6K8qlgVVVIBZ2CizdDfk7HBMx0XtyKryKAy6gwthRuuBfjAyxT3MoYcXV6r7Eperro0JHXtKglr2Js+AMLjqbUBS+0UCVs/1xLqfTe1IEDatgbquRfH64sh0qETdkhywG7WANls7V/rgehK/3NeFGN1d6/LKQZlrJs2ecBnkJ5JOLTpKozFSgPJs3wBfzWBZDK/xl1Dai1EeKsHDOSV6bFupGLemyKysSEJIujWLGOdmjlLHYAVt8nC+Tsq/2X+5xsz1K9R0/YURCTQx0w/cYajy+l2HJA/0wIRFVaxWDmGz3sAA++PYmISfj98cw1oe13LTsymgdQoWLNbAb1f2x1cgSuskAc/erq+PnDkeYjDAsxIAbgclib5rxWONn4yoGlv5QdwNhfGx5JvHPcuEednlwiMHShrKsxoFVsDktxyRhqHpMZoe4sdJu9vdJpG1fG/OBv1v3EiNeQRZJoi6Pi/qPOBp1OSlC0CKohRZ08WfNY1TZJ9Vj6ZZNOtI1sKaG7X/ECg0SbNasNnIMVzNDTGDsdNC1smv+QCv+LFXBJmZCWTuEgUdAOw5rbgfbA26fLSEg1IaTfk7f9x++Nl9yeV8y+blzno6Qp3EAbtKnvBACpbEgE6RYHI84JmJ8uHYd0e6HRqUFgKKACqH8qn7b4rh6aexqeMLTEsG1BdNXekHf3AbXzhuD0quunl2LRqpRCdRkXUNiVoAVd/OGSXcT0L838E8v1nLrM0jCRhoWNQAotQiqSbJq9J2o7HAcn6kSJJNMP8SQkli+wsMBSgDgOfPIGGYPT0IWnaQuUldStBQI9YFggk2U+3OCZzpMCQygRnuRpEdZc7s+kkaeAKLDzxh6Rrw9irzHqd2j0BI1tFjLhTqZVqgSSQPpHAHGBZ/1LmZhTP8AzBvaqrbDhjpAsizufnGkXo6NPk5OyiRFVMii6JAaQghiT9Gm8QnnmkTJtGtTM8hBijCkLaoPoUbCm3+5wyoZTitkZWXMZrMyBS0ssngEsx/QbnEz6WzTSrE0bLIw1APSWLq/dQ52xuc50iQZ3NsLMssMjKp9rDVN2hyf8g1X8HCK5UfjMmryRKuWSMylpEFHuGRgN/cw1cC8NmKLG/6oxmR9PPLmDl2dI3BKnW21g1pBANm/jHcl0BWzZy8suimKalUtbBtIAG3J8msaeGHKp1GOU5iMLGY5JDbNrewzhNKm6O29D74AueyK55JjI2iIRsSkZPdcEM59zKVBN7/0wbZXrSe3btyUB6XFFnHhlLvGjslpQLUSBV2BZ/PFvF6XiHVHgIZoIzITZ3IjRmIsAeVrbHs76gybZpJCkrJGi1WlGdwxYs31CiSfk8b4Lnf9oSNmBIsFoElQo7kk91nZzqULX1kbeBgO2ZvFlsnsB6oYTk4p0y8cbmdlABdgyqqkhtTG92+2DeqOltImXlWONAIo+5oVUGqVnZfaOfaP6Yqs76u1GIJBEkcRZljpmUlqstqYk8DzW2I9U9azzqEOhVUqQERV+kUu4FnSCQN9sDKwLDxNK9zV5rPSfiM8gduzDDIqoCdIoCMbccnFZ6W6FLLl5VZXCytEgbSaClyzMPFALf7YoeoerM1OpWSZ2U8i6B87gbHCMnUJSoBd9IFAEmgPj8sJ03VGX08staLbwaPL9LL5IpEVP8ck6nVdlSgTZHNnC/V4ElzCoJY1WKNFLFtiQosAgG9yePjFFBk5H+hWb8gTg2T6JPMSI43crsaUmvz+MHLTux+nlbbl38l117NZcsCrK5MgJKg2ECgAbgfBO2BZjqcAlklVnZ3DUNIAGoEc6idr+MUmV6c8kgjUW5NV/fDuZ9NSJGzloyFrVpdWIs0OCcJkiqTYvSw41Fy+MjkOoRRgnQzOQQTqoUfja+PvgUvWT3dYUVp06TvtVYKeifwTKJEbTVqLsauAdqv/ALYF07payI8jsVSOroWTZoeRgtQ1bKJYWs3+nItP1MspUKqg86RV1iA6i4FA0B8ADDnUOnRrEkiMxDMR7gBxW+xPzjmay0fZDorC2rc34v4GMnDTQqpYdKlu/JWmUk3Zs+cRJw9logImcqCQQBeI5kAxq2kAknjDZldFVNXSXsJY7hhcwft+wx7BtjZn2LuHpyaWLBr99b1WkAgkVvZI+MNfgFFOEFdsEAkkFiVHzf8AMMJjPysKA+o+FHk3QNXW3GDxzZqQkqZCVFHTYofG3HHH2xCpcs8uSny/I8/TdSzUgCiQANp8WVIDfnW14sGVxNGL0aZHbchajBUD42O4++M8MlMdC70+622x8k80PnfBG6JINVsntXX9QNj5FXeNl9yTguZfNi4hKRgnuodDyMfdux7YC0ByNV78Yjlcxl40g1SBmSQMdIbYE2eQAT7UH74pm6dUSSa1IditC7Wqu9q4I4Jw8OhKJWUyExrGJCwXeioIABI39wG5w9IDjHljQ6tAF7ZaRl7ZUsFANtKHOxbilAu/0wQeqow2rtMSsgkj94AGlVVQw0m60+COTgB6FFqmQGRmSNXTYD6guzDfe3A2ODQdIhEHuRjJ2DNq10B7yqjTW/8ALyfODSFrDFW9TfwggiUP2zH3La9JYsdr0gmzvWOZ31VJIK0RLbKzaU+sqPbqu7G/HH2xZw9ESRskwiCo5US0xN3Iw8mwSsbHbEpZA34RkhhR3lcACMVptFWw1hqJbnD6BuHCKfMeq8y7I3c0mP6NCqmm1C7aQPAA/LbC8nUc1K+vXM7hau2JC/H5fbjGubIyRTZ2WFfewBiEa2VDzbUANjoU8eDhqGHMtn5iglYJBokI1UzjK0A1ctrPBwbCsRLZGByfSszmSTEkkpH1EAtXxZ8frguV9I5qQuNGnQ2htbqlN/l9xG/2xq8v0AiJoY3VlXOESMWVfaihdRtuDqY+eMGd48wVfvQqn42WWTVIqnTaaaUmzsG4GDmH6z/KZDLeiZmL63ii0SGI9x6txyoqya24+RjuW9GamzCNMiyZfXaUx1dsEsQQumtq3IxpYc9BMInfMRoFzUk0itq1EMyEUApvZT5HOE+hdRyokzM8+YCmfUugRsxAaRWJsUN1DDnzg2x1i4jT+xn/AEv0CHMs6SSsjqrMoCagQqMzWdQ0/T8HnBPT/RIWinnzHcKRFFCoQCS5NbkEAAKTxiy6N1fJRzZiVmkTud1ERI1IVXBANlxuASKr9cSl9W5ST8SjxSCOWYSIIyq0FDBVNqQPqvbGbZSU8Rt0nWgPN9Iy0WcgRYnkSaONtDSUQ0gBFsqiwARtQ5xPLenox1V0MR/DK0rKDdMsYfzyRaUTfzhf/fGD8Z+IbLs2gRiFe5WnthQuohfd9I+POPZj/aATOsiwIEWN49DMzAiQuXJNg2S54IwtMGXF47BuqZlJOnd3sQxv+ICKY0rYRkt5JO5XButZeTM5GB9KBlWSVyFVPaJFjGygXv8A3OKTP+rjII0WGGOONy4RVJUsaBLamYnZQKxLP+t55YjFUaIRppI1XbVqqwLA1b1fOBlZlhT0pcmkgnlTMdPy8buqFIi6qxAOpi5sA77HFZ6dDydRaQBimt3NA1YDMP1xUj1pmwgQTMFChRVA0BQFgXxthHL9bnjXSksird0rEC/mgecL03TAvp501pqjUdJ6KYc2OWkOXaTTVEM0Zpa+dxhKbp8mXyUolUo8kiAA8kAMSa+LrGckzTs2osxb5JJP74G5Y83g5Her+IosCV2328Gw6V0hUg0TPEA0qMw7q/QoN8NzZ4xW5LtNl5o+4kZaRSNV/SL4oG+RiiMD1dGsTh6ZLILSN2H/AAqT/bCuG7bCsHdue7LDqkkWiCFZAwXVqYA1u3iwCdsFjz8EaIodm0Fj9FWSKHJ8YqF6TKZO3221/wCWjfzxiGd6e8RAkUqSLo4Dw4v02U6UJJQze/GtjEOcj7ZRw31atq+K84Fms0rBVVSFX5O5s4lF0h2TWNNUT9Quh9rvCsUWpqsD7njDJRttMrGMLbT2GPxSf/b/AP2OOYZToLEWGUj9f+2OYTPh9/7k+pg/9vLNJq9qJ3FC3HXvGwVCWOx9ps/mcFfMRDWRIpOtmre2JjoVtVBi3JGKz/BRddwH2sdgf5LsbgfB3wRejqItbOdVBiunwX086udrqv1wiS7nnOMO49FmoEWMdyyFcFgp21BvBq92H7YlD1WAM5OthoWNRpFEKF3Pu2sqdt9jgEXQ07jhmcopQCgASX4G5IFb/PGDS9FhVH3csFLg2AKEvbAIqyTzz5w2gjyd2C/xOAQLFoc+62JKjmtWnY1ekC/jxhif1PGxP8H2GPQQX3+pTdhR/lAqscHSoxmYB227coSwW8sAT7gBwGB4w10npUYYCSINrmCAMWGlKDE+0jemXnDaAfT3E4PVhR5HWJNbn6iW9oBBUAagNioO/wAYBJ6kkMYj0Rj2qhbT7iqkEAm+LA4HjDcfThLlQUjUMJSNQuyvtG9mj7pFGww91ZlCkxxRApmSkdRruqD+awdd2p914bQNwvYqJvVuYYpRVO2bUJGqgbEcAbjc7H5PzgR9S5ouJBK4cLpBX20LsgVVC98aYZJ4+rKVVQrPZCoCAiuUb21QvQePn74h6d6VmEzOYRQ1NEwfSprU8ftU7cgycfY4bQOaNaLgzMfUM1I7OrzM7ABmDMSQOASNzhdstP2zLpk7d7vR03924vG96DkZoVy4jL9pczK0zpYUqhQDURtXsbY/P3xXdL6TJJkZ2lLJG7BwTxSpK5IBP8zhF/M4NjLEXYy+X9N5qSLupDIY6J1AGqHJvzVH9sL5roMyQLOy1ExoHUOTZ4BscHkY27QdtEm1J248iUU9xbLujbBdWq9Uh8eDhEdLRemssssYbU0oVZULE6EWMUCT/M5I5FeMGx44zMrmfTsiZdcwShjYgCnUkEgkAqCSpoHmsdzHptlyozPcjZSwUqrWykgkAiqGynzjTjIwJ00pLPEzAvIESQElisax8fHvJH2x7LRZWLp7RyZiKRreQIpe9RjVYx9IFqSxNmuOcHMU60vPgqul+g+6IdWYjjknXVHGVcki2FkhdI+k+cd6T6KidIDNmCjZhisarGXun0WTqUD3f2xdRdWyqNDmPxK3Fle2sQR9WvtMvOnT9bE3fGBdP65kx+CleZg2VXeIRE6mErSfVqAF2N8C2L1MV9/4KuD0pl443kzEsmnvNCgjQEsVAJb3MKG4+cHy3pXKr1JsnIZXBdUQqVUgmrLWDxZ4+Mey3W8nJloknklRo5ZJCEjDBtenyXWtlrjHen+qcr+Pkzsom1mVnjVQpFG6sk8ixwPGNqG8V3dlb0HokUmbkVwxhjWSSgaJCKWAutroC684Z6tlssckmYigMZ7xSjIW1AIGPgeSOMMf75Zfvse3IYTlhlx7lD1QBa6K2aPjzhDqPqLLukMKQyCCN2dg0gLMW03uEAXZfg84GrYf+RyTaYf1FkUfK5eWHLiMsJHcIWalDhASWJoXe/3xLoiibIzr2Iy6hERgnvLPJXN81Y2x7P8AreNsuYYoClx9oMZC1L3O4dtIFk+cD6Z63TLoFjysd2jEl3Nsn0tWquSTXGFqVbAy4mSq57neioctlMzKUXurIkY1oG0n3FhTAi9sWqjvTdO7gUswLtSqLHcNAgACqXGcynq5kR0aKKVXfuEOCaaiPDD584HL6ulM8cyhFMa6UUL7QN9qN/JwrhJv52NLBxJNutdf7UXeS6zNKmcMkjMixEAE7e5wBt+uK/qmZePL5REZl1IzEKSL1OauvywjnPVUskbRhY0Vq1duNVujYBIF1eIRerswiKisKUULRSQPiyt4HTe9fKGj9PNO0lvt+1B/WDH8YwF+0Kv7IMG9S9NsFroRJEtVySuKaPr0yyNIJCHf6m8nEc51uaUVJIzDmicbpyWWuCywcRONVoOdHyrCOU6W3Shsd7I4wnnOmFZTGlsRXj7C/wC+B/4pLQHcehsPccA7zXdm/m8FRkpNlY4c1Jyvc12UQqigg2AP7Y9jI95vk/vjmIP6Vt3Zyv6Ft3mNZl+uIrhhETpWlBf5JJJ23u/tjj9cBQKYl/l1G29wW6HO3N7YZiyQRHDRqTUhJq6qlUA+PccMtkKIcRLfZBC6bGolRZX/AOf9MMnE5W8Pt5Fj6obUW7cfKkA6qUqWII93yxO9jAT15ygTQmwAJ07sA2oA78XiznyBZMyFRQqyCjoA41BqNfIAq6s4elyzd2NFjAqdlX+EPoXSpJ9vuHuuzfGGTQmaHCKRvVExdXqMFBS/w1ocbgEVewF/AxAepZxqpgNRJPsXYkAHSatdgBtXGNJ07JPHIxC/VOpeksKmnWymx7RTgHjj7YVh6bJJlE1gqvetbWhTFFABryZGP/xPxh00DPDsUZ69mO2seshBVAADiq4F+B+wxJuu5p3Dd2Uul0QTYvmq4vzjUdSXMs0aASK5zDmMUQUQBQCo5C0x3G232xKDp069SldNZtXdwtitSuyI3zZC7HDJmU12Rkh1TNMWkEkxNUzhm4HAJvj88B7mY0GS5dDHd/dRP3PBONX0HoMg/Fxh27JuPWPpJEqhmq6NIGP5YD07pEh6dL3CVjLCRbOxCo5FC/5nZRg2UzrsZsdKzHa7nbl7XOvS2nmruqxzMdAzKR9xoZFjNe4oQN+N6842mfgaNJmZgImy8EMZ1iif4WqhfwrHBOowaZZzIyKs+aiVPep/hh2JOxNKAE3PyMGzLFfYxGb9L5qJQ0kLopIWyK3PA+14X6h0GeGRYpEId60rYN2aFUT5BGNd1zKP25lJQSZnNBlHcQ+0CQ2SGpRbjkjDs3T4knyDPLGGRoUoSIQAqh3JIJr3sVsmtjg2OsZoxXUPR+ZiXVIqhdQSxIhpjdA0x08HmuDhTq3pyXLuiPpuQWul1cEWV5UkcgjGo6jkiMsITJF3Z8zr2mQgAJQLMGKqLduSOMP9TyWXVskXmjLI0EftlVgFA1Ss2kmve1X9jg5h448lRlc/6EniSR2aI9qu4qyqzLbad1BsbmsEn/2fTKjkyQ6401vGJLdRQJsVyLG140HUGSOPNGSaFmzU6EBJFel1u7E6SaAtcF63NHG/UJ/xED98aIlSQM1GVTuBx7FwMzMsfE+Iz2U/2eO4QGeBZJE7ixlm1EFSw4UgWBfOEsh6VEuXlmE8dxKWaOm1UGC39OncsPONlPNCk5zQzMBRMr241D25b8N2wNNbe4nCPo/J5dIZe9mYAJ+2GXU2oIJQzg0uxIXaj5xszD1p03fYzXQ/TSzRPNJMsMaMq2VZrLAkABQfCnBs/wCl4oZ40fMfw5IxIJAjHZgSBp2Nmv6jFtlhl5cnJCs8UN5kuBIW+gIQtUrX9R5wHq5gzOcFZiNIoY4kDsHptCKp00pPNncDAt2Hqzcnr3KbrPpzs5z8Mr691Gqq3YA8WeLrFxN6Oy2qeJcxIZYFdm/hAL7Od9ZNE7DbFp1zquTObhlEiOTmWkkdQ20epNCmwLoA8DCc+ay8X4yUZlJXzCsqqquCNcgYkllAqgcLbYvUxJJb/dlP0noWXmy8z65BLFGzkaRp2YAC7vex4+cVnRoYWk0zdyjsvbq7vzfjGm9ONlYoJQ+aXVMqAjtudIDhmB2o2BW2EoWyr52SYyCKNZdSKIydS6roAfTsB++NmepRYkrkta4Kr1J01MvmpIksojVZ5+/9bw51HpuXOT78SyK3cCe5gb9uonZR9sO+quo5aYqEey0sjySdsggORQ33aheGsl1XJwxIndMnbLvRi2YsmleTtXOEcnSetg6k8sXTv99TOemYYZJFikjZmdgAQ+mvnajeFJcmpzJRRSl9I/LVWLL05mMvFIs0kjB1Y+wJY42N6v8ATxiec6xCJMvoLMsW7HSASS+o7Wf74zbzuk9irlNYjyp7e++pLswHMmAQigxGos17ef6YqMoyiQroDAtQu9t/scWQz+XSVplZ2Y6iAVAFm/Or74renzRKwdy2oNYAAr++EinT32XfcEFKnvsu+5HqMIErhRQBoY5h1s/CSSde5J4Hk3849h1NpVTKRxJJJZWNgZj2rclSG1Fn3G+fub84JqzNu1yXHs51H278E384YTslYQZFsNbGmoC7P8u5Ow2+MM64bnbuinFAe62OzEj20AWFb1hL9vBwuft49yvEGYpF99SfQLNNv4HnfB3yOaDGxJqRdR3Nhfn8tj+2LDKPCiwjupqUPv7qBZXq/b8lBt8HBsm0Jk90yBFiEd2d7HvK+37vz5rDZibxH28FMmRzBjMoVzH5beuaN/O+2CydEzQ0KY5PcaUUdzV0P03xbRTxCNT3EoxLHVnULmDvYrgC8NnMR6mHei1SNO96vaNaBUBNUDu2GsR4j7GdboeZ1FTG+pV1EVwvz+WxxDJ9GzEql443dRsSBfAs/wBMaPKRo04/jRBY4O1ZcC2aMglb5ALNuMdyhjRI2SWPRF32ouurUwKx+3kk6UNgecNYeo+xlZumzJGsjIwjfZWPB/LB5/TuZRVZoXVWIAJHlvpH5nF4OnxjIqHlj1ay4CyKT7u0q2ASdl7hPxWGOuxWJ1WSItmMyClSofYokokhqUe5fqIwbG6rMrP0SdZVhaNxK1Ulbm+KGJzel80rpGYZA73oFc1zX5ecbSTJImZgYSxmQQsigSJpGjKqqe7VQJkL8kcYFlMvpVINUZlXLTmhIlapGKAatWm9FGr4wbCsZmOk9LZsSLEYZO4wLKtbkDk/kKOIv6VzfdERhfuFdQWtyPkfbbG0iyp0mBShlTJFdOtfqkzFsL1abCNfOFl6Q8mcycQoiBIu97lpbkLvZujWverwcw6xpGJg6HPJMYVjZpVsFQNxXN/lg03pPNrKsTQuJHBKqRuQLsj8qONqOjMJs4E988uX1FLFhpJVLKN96U74Q6n0SaSXJ5ZELPFCDKo3K6pWZr+K1jBzDrHb2Mc/Q5+/+HMbd660VvfxWD9Q9I5uHR3IXXW2lbHLfA++PomY6MU6qZRZlkTMyLHW4oSpGB5OoAEfnjP9T6POmSy+XMbieWeRxHpOogIiqa5r6v2ONmGX1DbVGS6t0GfLMqzxtGWFgN5F1f7g4df0TnVjMhgkCBdRNcCrv8q3xr/VPph+zlmkDIY0ghVWUjUzh3fc+VJo/c4b6nkpo8z1Od43SMRSJGzKQDbLGKJFGwfGBmN/UypUfPR6ZzPY/Edpuzzr8c6f77Yj0r05mMyCYYmcLyQOL4xs/SHpqaTKTI6SIMw8KBih2Qszs44tRpBu6433wlH02T/DAsKu+rMsSVUnZIwBdA19Rxswz+oeq5szjelsyJhAYn7pGoJW9Vd/lhTqHS5IJO3KpVxXtPO4sf0xqvVmTkfORxIrMYoYUYAE1/DW7A43bD3qzoJbOLKTWvMCBVqrCKg1A/G9YGfazL6h6XyjMN6JzgXV+Hkqr48VfHOFcl6azEyF44mZRYJHGws42o1/4lnJirBEScqSDWyso/vij9GxMHmkINLBKRt506dv3wud02BY88renHkzOUyLyuERSzngDDme9LZmNC7xMqrya4xouj9IOWzcoLaikDPYHlouP01VhPp1rkc2zXbGNBf/AKif9MB4jvT28jv6h5vTtp5KXLemcxIgdYmKng1zgH+Dy9wxaD3Byvn5xf8AqFDrysYvaGMH/wCVn/XCHqqQnOSV4NfsAP8ATCxxJSf8j4eNOT41TKnOZB4jpkUqaujgkPSpXXUqEg+cXHqHIlizWAIkjWvm1wn1ViI4FH+S/wBzjLEckq3Y0cdzjGt39rEz0qUfyN+2OY0P4rQAvwo/6Rj2JdefYj/VYvZEYejqXILsFGijp3JeqFavufPjB06ACNpPea207UZNAN3z5quMCX1D7rMa7aSBZ2KkkHnfdjtgkPXwoX+HuNFnVyFutq23384b1nO+r8omOgrz3Ro03q0H/PoArnc/2wLM9H0K7awSknbIAP8AxUbqq9pweHrsY9pjbQNNAOL9rM2507glvgcDE4utRCNgUYu7aiTVXfjaxtY/U4ZOQl4i+IjP6dKVcse76G+r2tV0fbv8e28ch9PszyKXRe22ksxNE2QAKBJuj48Ybk6xA0i33AndaVvapJJK0taqr28354wyvWMsztZdV7kcn0Al9IOq/dsSzE+cNbFzYhUT9EdEkYsn8N9DANuDZF18bHf7YHP0h1SNrVhLsulgdxVggcH3DY4tos9lzBNrcmSVi+jSdmpwvuuuX1fphuDMZVEywMocxyKTSuKBcs53G+wQeTscNZupJceCom9JZhWVaRizFBpkRqYCyDTe2h81iL+lMzrVAoJZSwKuhFA0TqDaRR23ONDls5EpVPxEZZjmHLjVpDPEEQElQeb8Y6jRlDAs0RZctoDFwFLNmNbAMaF6cGwLFmZr/dXNGQxCIlwoagQfaeCDdEflhXp/RJ59XZjeTTzpF1fF42GUhDZ0MkkRWCFUBMqAFxlyBpthqHc8jbEY+hXFLDl2WQDNAE60HtRGGrkWCXO4+MGx+qzI/wCAZn+J/Bk/hf8Aie0+zz7ttuCd8AyXSZ5gTFHI4XkopavzobY33TemyZjN52WMExv3Y0Ybi2cJt80jE/kMB6f0WXsRRwdx1OccO6A/SvbQFq4u2O5wbG6zRgx02c6iI5Do2c6T7fz22/XAIIZHvQGJHNC8fQ+lJPNms/Igk7cgmArVpZnftjjYkB7wlFDNk8pKsLuHObMZeMkWI0IPG9W4NHBsp1vYw5SXVVNqH74gzyauW1DH1DrvUJITn5Y3ZZO9DCHBpvajat+d9AvFd1HPzf4nlQjsJGigjd/J1qhaz5+rGzDRx74R8+lzUjbMzGvBOJTZ2UimdyPgk438HTyOqvmHVSjjMToNiKTu6SRx9Sf2xE5h83lIe8FZ5M2EUhFU0EFj2qLBLj9sbMN14qqRhl6tOBQkkAqq1Gq/fHMt1aaMUkjoDv7WI/tj6Bm+oCU9SQxw9qFHEdQoCD3VRKYKG2B+cVHSrzHTpUEMbOHijiKxrrJYsT7gNRNLWBm9jdZVbj28mWg6xMjs6yuHb6mDEE/mQbOO5nrU8hUvK7Fd11MTX5WdsaLpapl8gZmhjkkaftjuLqoBLNCx5I3xz1G8cOYgcQRe6FGeOiELMpPAaxsR58YGZXsN1IuVKPfwUeY9TZl1KPPKynkF2IP6E49lvU2ZjUIk8iqOAGIA/IXix9a5FUmHbjCKI49QW6DMgY8k/PF+MEkihkyDSLAqSK6IGVmJb2ksSCSPHj5wLjS0Nmw8qeXR/oUiddnEplEr9w8tZs/rjnUfUE8yhZJXdbuifOLPo+ThXLSzzRmTS6oq6ivIJJ2/LEOuZSBYoJUjKCQtqXXewYDkja98DNHNVDqeHnrL7Xp2sTj9V5lVCiVqAofpxhWDrEqMzq51N9R5ve/OLLq+Sg/DRyxIyF2YUzatgB9h5OFOiZaKRgjh9TGgVIofnYwtwyuWUZPDyOWX9dFwBzfW5ZF0u9g/Yf8AbHE6zKABq2AoWAf9MAzMYWRgPpBI/S8N5jJx9ruIW+qvdXxfjBagklQ7WGkll0fsKS5x2JJO5x7Acew9IuopcGtly2oSgIopxRqvkGvtdbffDLwRF0HbWjI6mi26rQs7888YpFeYALb024G++/ged8MHqc6tZZtQFe4XQ58jHNlfc8l4cuH5H8t09AhDodR7hvVWnQu23B3sYknTI2MJplVkLPvf06ro1QsJdb84rv8AGJCpUkG7slRe5s71YBOGx6if22kdKCNIUgEMKN0R4+Kw1SEcMT4x8dFh2a5ApCUPaTqctW+wqlv9ccPp6MBgZG1VIy+wURGWG51WL0nwcLwepKNtEpFoygFhp0Cl8mx+eJjr69ujGe5oKatW1M5YnTXO5HOG9RNrFDt6WBpVlBk1xoylSADINt7N1RvbAn9ODVGFnjKyFlDEOACtbEab3sAUDh0epoe4HCyDVKJHsg1SsFC8XWq9/jEct1HLd3LjW4jh91lBbN3NRFBjQqhdnjjBTYFLE5K7L+nnd5V1RqIjTMzaVvVp2J+Tjr+mpgZh7Lh3cdxbqrsC7YfcXi4/E5ZxMizLGGaI6mV/dpRtZ2DEEu10cN9OeCWfNSvPGiTEqAW0toMyEncV9AIH3w1h6kjNZH0zmZk1xRllsgURuRzQuzz4GFX6TMIu8Y3ERNa6Om7qr48HGx6WqhMrKHj0QJK7AyKGDW5UaSdROycDzgHTfT7t0+Uv7VYiW7B9qRSFfO2pmVd8NYVisyD5KVUEhRwjcOVNH8jVHg/tiIaVFsF1U+dwDjZQ9AnPS2Dh0UOZQWVq0pF7a8DUZKB/P4wNcjPJ0rQ7MAkjSAOWoJHGNlB4sy7eDg2U6i8mSy/VZ4xSSyIOfaxH9jieT9Q5mG+1NKgY2dLsLPyaO5xpsvHNP0vQTq0SEqGoaUiiLPX/ADjb5rFp0uQJJlMv24jGcv3ZdUSMTaySH3FdQ9oUbHGsPUXYw2R9U5qEuY5nUubff6j8n5O53xLK+ss1HK8yyXI9amYKxNccg1X2xd9Di72TzKCCNnXQIiEGsu8oAAbk7BgBiHTcvDBko5JMuk0kszp7y4oKqcaWXyxwdB3OGtxKk+t8yZhMWUuEMdFE06Tdrp06SDZ8ecezPrad2iao17L60VI1UattyFABPtH7Y0EPSMr/AItJlTBqjaTQtSMNFH3EHe/PPxii6F0WKbMSiQMIo0kkIUgEhVJABINXsLrAtDZsPdx4OZ/1q8kckYhhj7ta2jSi1Nqomz53w1071+IUVUysI0kMCNf1BSoY++ron7b4H1bpGV/DR5iLuqrSmMq5VjSqpJBAH+at8K+o+iQxRwSQNIyzBjUgAIAbT4JG5BwPS9ApYUqVE8l6pjEAhmgEqq7ODrZTbAA8c/SMDzXqGKbMGWaElNKqqK9adKhRuVN7D484bg9IRVCr5jRLMqsq9ske40u4P+mEcj6YEkzw95FdX0KCG95sjalPx5rnAuG5l0dX9x71D6uizEZRY2TXIrvbg/SmgAe0Vt+eGen+p8pCiqizexzILKmzo0i+NhzjLwdLZ5+ylFi2kfHP9sOZn0vIqM4aNwgttEisQLq6u8K4wrLZpYeCkoN+RjJ9TgbLtDKXS5Ndqoa/bVbkffAerZ2GUwRK7CONdJcrvuxJOkH7/OFU6DK0fcCgpRJOobAc7Xf9MIw5N5G0opZvgC8ZRjd2Vjh4duSlt4Zpxn8ssSL3A/bSQAGM7s3B8gVip6EsaOsrSqCCfaQb428VivzPS5Yxbxso+SpGAnLtV6TXzWFWGqaUtwxwY5WlLf8AQsepJGe2qMpO+phxZPk1hiGBBGqM6EBiW93isUWPYLw9Kso8FtKOYm9Wa4x7EMexU6KNPl2UBKddQDeaokGrJqjuP2w0AzCX3+3Qqk6rsqFJ878EX98UyZC2IDChW5vzwNrxI9PcLe3/ADC+dN18X5xyUu55UoRvf5uWc2XkEUJINg7ArfJNbVuAFv8AXDrZcLLISiHU6qoI2Gpj42o0v9cUKwyhtIDal39vj77fngkPU5lJYO+9Wbvjj9sNlfDEeG3s1/t2WUuXVo5ikYtZPaRdhfcT5qgAPHnB89kYUU+xgY5FRjr+r2ktyNjt9+cVUfWJAnbsaT/wi+b5q/64Zk68XI1xoRqLMACNRIqzR/tWGqQrhNP/ACNt0eMTSgs6xxrZNAtyq14HLf0x5+gprlUSm0j7i2nI0aiDR9p3A847J6lWRn7kR0utUj0f/ELk2QeSePywxkOuwd2WSVX9+2kBWGnUpo2RyF0/kcFORP8A5FuKZD020qKwkjUvq0K2q2081SkfuRxhabpDrCs2pCjHTswJBomiORsMXGW6rAERtZV445VCaDuz66Ia6r3jn4xJY4BktJmRnDFwqlgdTdtQCCoulEl/phkw55Lcq8x6bzCR9xoyEoEmwaDVVgGxdjn5GAZvo2YiUNJFIingshA343IrGwzsa6527kZWeSKOMrIrewNuSAbAAVeaw3Jk5e7IJVZRmM7EEDeV1uxI+RuvH2wbFWK+T5/K8yjSxdVPg2Af0wWT1BmTGYzPKYyKKl2IocCrqsanrvU52ysrStJbZsGMOT7QFdvaDx9S8fAwp6wjkYZedgDUcYY0N3ZTLuBz7WHj4wyZSM090VEvrHNmIxGZihXTRrigKurGwAxJfW2YEej+GfZ2w5iTWF06aD6dX07c8Yt+v9LMz5RhEqB0iEhjQIuuRmYChtemv2xLrOVyrRZ0pl1j/DyKiOrudVyFdwzEfSpO1b42gylB1oVnR/Xj5eMIkEBoqdRVrLLeliQwsiziGQ9XxrFHHNlll7TMyNrZTbEE3Wx3A8Y51zp0AyuXmhR42lLhgz6h7NIse0VZJ234w8no7LFkhMsonaESn2KUFxd2r1BhQ2usbQa8OraFekerIUzMmZmidpWd2BRwoGsEEUVN1qNG/jBl9W5dppdSyJE+XWBSNLMoUILPAN6T8c4qsp6fjky0sqze+IamjKHguFFNwSbGAdK9NNPG0ncjjRWC3I2myQSANvgHGeUZxwnbbH+qZ/KvHl8tHJIIkZ2eR0F+/T/KGN0F+cP9Xz2T/ChFlWV0iWNAUYEHul3YXsLBrn5xQT+lJhN2fYWKhwQ60VIsEMSAcV2d6bJFIYnWnBojn+2NSfIyw4Sqpe5tlML5nLT/AIiERxJECpYhvYovYjm74OKz0tlS2aGYLJpDsd3UG6JGxN8kb4z2Z6NPGLeKRR8lSP7jCoVgL3wuTTRhWAnFqMt1Rssh01Ys7FW79ou4sH36WNCv0+cJQ5KSHLZoyIyFgijUCLt7NftjMhzjsmZciixI+CcDI+/bwH+nle/bw7L3omWYQzkgjUiqLH+ZxjuQyvYOaF2UjZbHySBiqi65OoAErgDgajgcfWJUZmDbv9V0b3ve8K4Sd+4Xg4jcttf8DqZhjk5SxJt1As/FnEOn5lzBKCxIACqCfk4TzfWJJF0tVXdBQN/0GCJ1qhXbStroEXXHnCuEq25HeFLLtu7/ALCnuic+GG3zhjqYJK7cKCdvnAWzYZ2Z1vV96rBJ8+GBpaJAHPxh2nadFqlmTrUUWT7DHsTUpW+q/wBMcw/7FbXYt06ipaypG4O32JO/74mc0pWtVEhQbHFGyb87/bCTRj3UODWDNlFsAMdyV3HkV9+N8QqJxOECyiKmYMrrsvk1vRAq6+2GIrWM6STGFkvfYkkqtj54OKKHKlhYI87E80LNY72GGnb6uK3v9vONlW1kpYSell8MuT2TINlBsEVdamoitxSj98SiCNJFqjT3ISwFqOWNiiN6X8sU5zMqEWXBXi72/fBYusyBix0sSK9yg7VVfbk8Y2Vk3hS4Gcrk1KTBlYSILG9b6gtFa+/z4xE5JPw4kBbVr0kECtwTYN3wB484nlPUJTWSilnJJayDfPzWx34wWLrEQgMYjbUfJYEWdNmtNjZdt/Jw3qA+ontyTzXp7QjMJVLJp1rTDTqqt6o1f98AzHQ5FlSNSrtIAU0GwbNDc18ecPZ7qUMgcK7AzSKzakoIBq+CS31DgeMWSTQCaArKjMqFbsgDTCAt6gKJfVv+WMpMnnmtygzHQMwjKpjYl70afdqrmtN3WFHEiNpOpWU8GwQf7g40MvT5CMtBH7pBrdu2watTgXak+FBwz1PLSp1NWRmVppCdrBVWlaMA/mBf5EYdSCsTuZ49fzBZGM0jNGbQsxOk/IsmsM5r1fmZShlcSdttQDIpF1W4r3bADe8WMqMvUg2mNhmJLUMquNLyFRsRQOOx9MjGZzUkkIMSI8saWVBBkCJ9JB07+PjDWhs0ewvmPXczmIlIh2nRxpTTZQAKDR4AFUKwPP8AqmOSJo1y4jEkivKVdiW06thqvT9Z338Ysn6FlpGifQ8cbZd55EV7PtZwoUsDV6RzfOFW9KQytlzC7qkwkJ7gBKiPcn2n3DY/HGNaMnhhM76ryxyhhiilU6NC62VgAZhKxsKDewHHGD5jr+UMkuYWSTuNAYljMfBMIiHuDEUBvwMUmf8ATqKkckc6vG8nbsqyaSACSQQdqI3F4R6z0NsuyhmRw66lZDYIJIvgfBxqQyhB8mm9L5fLLC6y5mKpmi1qSykKr6nW9NXsOD+uFMvku9ke3AUv8QzFS6qQoQBdmIJ5OKbN+ls1Epd4XCgWTVgfnXH64rWy7hdRVgp4NbYFXsxlhpu1I1HWunvPntESl1iWJGK+4ABFU3Xi7w11LpRPUYpWP/i5hqUiqVHAB+4IxiY52U2pIPyMEbqsupW7jlk+kliSPy+MBwfDG6E+HxRo8v1J2GdZnYroagSa90gHHHF4V6Rm5Hyk6ElhSoinwWk8f1xW5v1JPIhR5Cymr2G9ferwXLeqGRQvbiIGk/TVleCaIsjCuEq2A8GeXRK7XgJ0uLsxTuyKXQqoDAEAljf9sR6qymCGTtorMzXpFAgUPn88By/WhpkWRNYkbUaYjff+m+IZ3qKSdtQrLGljmzubPgY1PNb+aDqE+pma58V9wnUUjMCSLGEZmIoEnYAfP54Whykfa1yat20jTXxfnD34+EIFBY6VcAMo3LeecJHS8KrrVSCSQb/7YCbqvcMHKq1WvjUXzuSRdBVjpcXuNxvXjA81lAqhlbUD9qwbPnUURSDpUDna/O+JPl/YoPCgk/ngqTSVs6IzaUbf+hGKDVwR+pwN1o1guWX3A4jKvn5xS9S9+qjnZPxj2Ig47g6h1GkzRArb9sGXOCwSOL4Pk+d7wFRxfgHEiAb28DE6RBqL4Glza15B91CvkVhnLug7dMCRf2+T5+9YrVgB877f1xMZf4IIq74815wjiu5GUIvkucsX1oBZ0odVG+dRANfpgUEB0SpSkg7GhyDZIPNUpxVhHWzuKNEjBouoSKpUMdJvb8+cDK+CTwn+V9vuNyxAwIwSjZBIvcDTud65P2ww3TUaSJUtRIoJ1G63PwBewvCh6uxQIVXTtwKujxt84dTrq2nsKhQRsb5TSKv45xvUvIkliLZdzp6GGK6JAVYM2pgVoLzfP9MQPp+XXpUB/aGtWFUTQN7edqwxD1CIjQHKjtFAzDyZNRvTfjbDZcSJJHG6sQkSD3BbCi2rVV+6sbM0SzzW/kpWyEyMwKOGT6tjtfF/GJ5TrM8ba0ldWqrDG6+Py+2L/L9w5qZk1FEjZLW6JWHSASNjvW2BZWNstGUARnbMGMkorAhRRrUOLYYbOHqJ7rsIZf1ZOs3eJV5KAt0Vq0mxVjYj5FHDKesCXcyxRujxrGUFoAqkMKo2NxgyxxNNnE7KFVEjIRYKkHSoWiBVkbEHCfT+mQ9nuT922kMahNO1KCbDDfkDkYa0H0coei9VxM7B42SIwdhQjAso1BrthRvf45wxluv5buRorOkaZeWJXdd9UmvchSdvfW3xiul9LorTapwiRy9oMysdR3P8t1sPvhV/SsvckQFD29NsXCg6ha0Wrc/GNcQVhvke6jHG0OXy0U8bkPI7NZRRqCgWXAo0uH+v9KUiBi6kjswrpdWBGglzsTwxr98Zaboc6yGPtsXA1Uo1bfPtvbfnCLhgaNgjkHxg1ezKLDvaRt89HIs3UZXR1Uo4XUpAOqRVFXztit6UZZclLEGZtUkaIpbYfU5q9hxjPydRkK6C7lf8pY1+3GHYvV2YVQusEAULVTW1bGrutrwrhKtAdGaWlceA3pmf3PGyoyBHc6kU7hDVEixvXBwv0nIKGmMyE9uMtpNjewBfnzeIdO66IlKmJGsFS24Yg8iwf9ME/wAfV3mMikLKAPadxRFcjfjGalbpDSjiXKlvRzM5KKSON40MZeQpWrUOBvuL845N0eEtIiO+qMMfcoo6edwf9Md/xOIGBV1aI2LEsBe5B8fljhkRe84lVi6kACwfcfuMLcl89zXiLv7fz9hKLpVoGMirqugb8fpgMnT2D6NieeduLw5PCXji07hQbojksTxzhfqR1StW9bftth4ybe/ctCcm9+/7a6Cs0JQ0wo4DMh22OH+oJZJ8Cl/pgQkJjYWTwAP1wVLSy8JukxDHtWJoxU8fvjuY+rbD3qdF6kFkI4OPM5POJEAViJTesbQ2h7ufl+2O45pHzj2NobQmjYaj4P5/6Y9j2EkSmdjO/wCo/scSB9v6D/qx7HsIyT+wR/8AzPzH/Vh/mOjuAEr+mOY9icuPnY558fOwDqaASkAAD4GFDjuPYrD8KHw/wr9Dwx0Y9j2HGGcpmnQ2jMv/AKSR/bG59ADWr6/fT6hq3323387c49j2IY34Tj+pXpYj6fX3SnyWFnyf/qIsCznEP/upf+qPHsexl+L52Ifm+djnXj/Cl/8AeSf9ODeoT7c7/wDni/6Xx7HsFcfOUNHj5yhHPyEZvL0SP4cA2P8AwLgnS0DdWYMAR3JOd/8ANj2PYz/D+w/5H/5HP9oWSjTtlEVSSb0qBew5rGKzI3xzHsNgfgRX6V+hADiGO49i53ogcex7HsYY6pwSGQg7EjHMewGB7DOaYlR+eOTCq/MY5j2I8EY7IQf6j+eJS+fzx7HsV7HV2ISc/pjv82OY9gh4IY9j2PYwx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https://encrypted-tbn1.gstatic.com/images?q=tbn:ANd9GcTf6Q_SBw7py1q9eYcCw-G-QRDyhS3Yo2hop7iLqzCY1yePRplh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437112"/>
            <a:ext cx="2466975" cy="18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ttps://encrypted-tbn3.gstatic.com/images?q=tbn:ANd9GcSUXjPes4ClJh-Q2WdY_gpOC7GWzcWMkiyHzGPJldM1bgajtW56ggKT9Nq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4365104"/>
            <a:ext cx="3888432" cy="158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( 2 )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discursive investigation of Two’s Complement and how that works mathematically (as a method for subtraction and division).</a:t>
            </a:r>
          </a:p>
          <a:p>
            <a:endParaRPr lang="en-US" dirty="0"/>
          </a:p>
          <a:p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Two’s Complement number conversion: 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10</a:t>
            </a:r>
          </a:p>
          <a:p>
            <a:pPr>
              <a:buNone/>
            </a:pPr>
            <a:r>
              <a:rPr lang="en-IE" sz="2200" dirty="0">
                <a:latin typeface="Arial" pitchFamily="34" charset="0"/>
                <a:cs typeface="Arial" pitchFamily="34" charset="0"/>
              </a:rPr>
              <a:t>	I.E. how do you find the decimal -1 in 8-bit binary?</a:t>
            </a:r>
          </a:p>
          <a:p>
            <a:pPr>
              <a:buNone/>
            </a:pPr>
            <a:r>
              <a:rPr lang="en-IE" sz="2200" dirty="0">
                <a:latin typeface="Arial" pitchFamily="34" charset="0"/>
                <a:cs typeface="Arial" pitchFamily="34" charset="0"/>
              </a:rPr>
              <a:t>	0000 0001</a:t>
            </a:r>
            <a:r>
              <a:rPr lang="en-IE" sz="2200" baseline="-25000" dirty="0">
                <a:latin typeface="Arial" pitchFamily="34" charset="0"/>
                <a:cs typeface="Arial" pitchFamily="34" charset="0"/>
              </a:rPr>
              <a:t>2  </a:t>
            </a:r>
            <a:r>
              <a:rPr lang="en-IE" sz="2200" dirty="0">
                <a:latin typeface="Arial" pitchFamily="34" charset="0"/>
                <a:cs typeface="Arial" pitchFamily="34" charset="0"/>
              </a:rPr>
              <a:t>(This is decimal 1 in 8-bit binary)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Flip 1s to 0s and 0s to 1s to get One’s Complement</a:t>
            </a:r>
          </a:p>
          <a:p>
            <a:pPr>
              <a:buNone/>
            </a:pPr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IE" sz="2200" dirty="0">
                <a:latin typeface="Arial" pitchFamily="34" charset="0"/>
                <a:cs typeface="Arial" pitchFamily="34" charset="0"/>
              </a:rPr>
              <a:t>1111 1110</a:t>
            </a:r>
          </a:p>
          <a:p>
            <a:pPr>
              <a:buNone/>
            </a:pPr>
            <a:r>
              <a:rPr lang="en-IE" sz="2200" dirty="0">
                <a:latin typeface="Arial" pitchFamily="34" charset="0"/>
                <a:cs typeface="Arial" pitchFamily="34" charset="0"/>
              </a:rPr>
              <a:t>	</a:t>
            </a:r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Add a binary 1 to this to get Two’s Complement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IE" dirty="0">
                <a:latin typeface="Arial" pitchFamily="34" charset="0"/>
                <a:cs typeface="Arial" pitchFamily="34" charset="0"/>
              </a:rPr>
              <a:t>	1111 1111 (This can represent -1</a:t>
            </a:r>
            <a:r>
              <a:rPr lang="en-IE" baseline="-25000" dirty="0">
                <a:latin typeface="Arial" pitchFamily="34" charset="0"/>
                <a:cs typeface="Arial" pitchFamily="34" charset="0"/>
              </a:rPr>
              <a:t>2)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Two’s Complement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538736" cy="4873752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Two’s Complement numbers can be used in calculations by the computer to have the effect of subtraction.</a:t>
            </a:r>
          </a:p>
          <a:p>
            <a:endParaRPr lang="en-IE" dirty="0">
              <a:latin typeface="Arial" pitchFamily="34" charset="0"/>
              <a:cs typeface="Arial" pitchFamily="34" charset="0"/>
            </a:endParaRPr>
          </a:p>
          <a:p>
            <a:r>
              <a:rPr lang="en-IE" dirty="0">
                <a:latin typeface="Arial" pitchFamily="34" charset="0"/>
                <a:cs typeface="Arial" pitchFamily="34" charset="0"/>
              </a:rPr>
              <a:t>A few more examples on the right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csi.ucd.ie/staff/jcarthy/home/CourseNotes/Web%20Info%20Representation_files/image00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936" y="1532552"/>
            <a:ext cx="4685375" cy="41286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( 3 )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What use has octal as a number base?</a:t>
            </a:r>
          </a:p>
          <a:p>
            <a:endParaRPr lang="en-US" dirty="0"/>
          </a:p>
          <a:p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use of three-place number systems.</a:t>
            </a:r>
          </a:p>
          <a:p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>
              <a:buNone/>
            </a:pPr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Older mainframe computers from 1950 and early 1960s used 12-bit, 24-bit or 36-bit words. Divisible by 3, so 3-bit octal labels fitted them for calculations.</a:t>
            </a:r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Questions and Answers ( 4 )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What use has hexadecimal as a number base?</a:t>
            </a:r>
          </a:p>
          <a:p>
            <a:endParaRPr lang="en-US" dirty="0"/>
          </a:p>
          <a:p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use of four-place number systems.</a:t>
            </a:r>
          </a:p>
          <a:p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Example</a:t>
            </a:r>
          </a:p>
          <a:p>
            <a:pPr>
              <a:buNone/>
            </a:pPr>
            <a:r>
              <a:rPr lang="en-IE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Computers from 1960s onward use 16-bit, 32-bit or 64-bit words. Divisible by 4, so 4-bit hexadecimal labels fit them for calculations.</a:t>
            </a:r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IE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Give a brief description of 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binary, octal and hexadecimal 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number representations.</a:t>
            </a:r>
            <a:endParaRPr lang="en-US" sz="19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Binary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Computing machines operate on electrical current and so use two states. We view these states as the numbers 0 and 1. 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This is the binary representation and is called 'Base 2'.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Whether in decimal or binary, the position of numbers delineate their quantity.</a:t>
            </a:r>
          </a:p>
          <a:p>
            <a:pPr marL="365760" lvl="1" indent="0">
              <a:buNone/>
            </a:pPr>
            <a:endParaRPr lang="en-US" sz="19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890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Octal 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Grouping binary digits, for example, 010010101110011 into threes looks like this:</a:t>
            </a:r>
          </a:p>
          <a:p>
            <a:pPr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= |010|010|101|110|011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 Octal notation for representing Binary numbers uses groups of three bits: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 symbols that are used to represent each group are the same as the integer value of each group. By using these Octal symbols (0 - 7), the number can be expressed in a more compact form:</a:t>
            </a:r>
          </a:p>
          <a:p>
            <a:pPr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= (2|2|5|6|3)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 8</a:t>
            </a:r>
            <a:endParaRPr lang="en-US" sz="1900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800" dirty="0"/>
              <a:t> 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Hexadecimal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Suppose that we group the example binary digits 010010101110011 into fours. Then this might be written:</a:t>
            </a:r>
          </a:p>
          <a:p>
            <a:pPr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		9,587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10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= |0010|0101|0111|0011</a:t>
            </a:r>
            <a:r>
              <a:rPr lang="en-US" sz="1900" i="1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endParaRPr lang="en-US" sz="1900" i="1" dirty="0">
              <a:latin typeface="Arial" pitchFamily="34" charset="0"/>
              <a:cs typeface="Arial" pitchFamily="34" charset="0"/>
            </a:endParaRP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Now the groups of </a:t>
            </a:r>
            <a:r>
              <a:rPr lang="en-US" sz="1900" b="1" i="1" dirty="0">
                <a:latin typeface="Arial" pitchFamily="34" charset="0"/>
                <a:cs typeface="Arial" pitchFamily="34" charset="0"/>
              </a:rPr>
              <a:t>four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can be given different symbols. 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There are 16 different combinations of four binary digits. </a:t>
            </a:r>
          </a:p>
          <a:p>
            <a:pPr marL="365760" lvl="1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 symbols chosen are the common numerals (0 - 9) and the remaining six possible four-bit combinations are represented by the letters, A, B, C, D, E and F. 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497A5DDE61EC49B38F08F69D7D1C30" ma:contentTypeVersion="14" ma:contentTypeDescription="Create a new document." ma:contentTypeScope="" ma:versionID="cc9cf3809cc1a736e9f0ee9a17edb34f">
  <xsd:schema xmlns:xsd="http://www.w3.org/2001/XMLSchema" xmlns:xs="http://www.w3.org/2001/XMLSchema" xmlns:p="http://schemas.microsoft.com/office/2006/metadata/properties" xmlns:ns3="8713c86b-11c3-4892-8b22-8e1103c1c89f" xmlns:ns4="186a8af6-524e-48fb-a2b5-8db5625d742b" targetNamespace="http://schemas.microsoft.com/office/2006/metadata/properties" ma:root="true" ma:fieldsID="12546ddb3f55a813144bf20bb38a3f89" ns3:_="" ns4:_="">
    <xsd:import namespace="8713c86b-11c3-4892-8b22-8e1103c1c89f"/>
    <xsd:import namespace="186a8af6-524e-48fb-a2b5-8db5625d742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13c86b-11c3-4892-8b22-8e1103c1c8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8af6-524e-48fb-a2b5-8db5625d7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5E65C4-C0B2-45C7-9335-A564F11EC7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B9978-9B0C-4B34-9C18-74B2FC74B2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13c86b-11c3-4892-8b22-8e1103c1c89f"/>
    <ds:schemaRef ds:uri="186a8af6-524e-48fb-a2b5-8db5625d74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F76C-BD27-486F-A1DF-120D4CAE6410}">
  <ds:schemaRefs>
    <ds:schemaRef ds:uri="http://schemas.microsoft.com/office/infopath/2007/PartnerControls"/>
    <ds:schemaRef ds:uri="186a8af6-524e-48fb-a2b5-8db5625d742b"/>
    <ds:schemaRef ds:uri="http://schemas.microsoft.com/office/2006/documentManagement/types"/>
    <ds:schemaRef ds:uri="8713c86b-11c3-4892-8b22-8e1103c1c89f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240</TotalTime>
  <Words>550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Wingdings</vt:lpstr>
      <vt:lpstr>Wingdings 2</vt:lpstr>
      <vt:lpstr>Oriel</vt:lpstr>
      <vt:lpstr>TU856-1 and TU858-1 Computer Architecture and Technology </vt:lpstr>
      <vt:lpstr>Questions and Answers ( 1 )</vt:lpstr>
      <vt:lpstr>Questions and Answers ( 2 )</vt:lpstr>
      <vt:lpstr>Two’s Complement again</vt:lpstr>
      <vt:lpstr>Questions and Answers ( 3 )</vt:lpstr>
      <vt:lpstr>Questions and Answers ( 4 )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34</cp:revision>
  <dcterms:created xsi:type="dcterms:W3CDTF">2012-09-26T09:12:47Z</dcterms:created>
  <dcterms:modified xsi:type="dcterms:W3CDTF">2025-02-14T15:17:16Z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0x010100CE497A5DDE61EC49B38F08F69D7D1C30</vt:lpwstr>
  </property>
</Properties>
</file>