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256" r:id="rId5"/>
    <p:sldId id="275" r:id="rId6"/>
    <p:sldId id="278" r:id="rId7"/>
    <p:sldId id="269" r:id="rId8"/>
    <p:sldId id="279" r:id="rId9"/>
    <p:sldId id="280" r:id="rId10"/>
    <p:sldId id="271" r:id="rId11"/>
    <p:sldId id="27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8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 Sloan" userId="d396f28b-d1f7-4131-abed-e2c819916214" providerId="ADAL" clId="{085F394E-6049-4545-9666-12BBD084F10A}"/>
    <pc:docChg chg="modSld">
      <pc:chgData name="Art Sloan" userId="d396f28b-d1f7-4131-abed-e2c819916214" providerId="ADAL" clId="{085F394E-6049-4545-9666-12BBD084F10A}" dt="2025-03-21T10:00:35.878" v="38" actId="20577"/>
      <pc:docMkLst>
        <pc:docMk/>
      </pc:docMkLst>
      <pc:sldChg chg="modSp mod">
        <pc:chgData name="Art Sloan" userId="d396f28b-d1f7-4131-abed-e2c819916214" providerId="ADAL" clId="{085F394E-6049-4545-9666-12BBD084F10A}" dt="2025-03-21T10:00:35.878" v="38" actId="20577"/>
        <pc:sldMkLst>
          <pc:docMk/>
          <pc:sldMk cId="0" sldId="256"/>
        </pc:sldMkLst>
        <pc:spChg chg="mod">
          <ac:chgData name="Art Sloan" userId="d396f28b-d1f7-4131-abed-e2c819916214" providerId="ADAL" clId="{085F394E-6049-4545-9666-12BBD084F10A}" dt="2025-03-21T10:00:35.878" v="38" actId="20577"/>
          <ac:spMkLst>
            <pc:docMk/>
            <pc:sldMk cId="0" sldId="256"/>
            <ac:spMk id="3" creationId="{00000000-0000-0000-0000-000000000000}"/>
          </ac:spMkLst>
        </pc:spChg>
        <pc:spChg chg="mod">
          <ac:chgData name="Art Sloan" userId="d396f28b-d1f7-4131-abed-e2c819916214" providerId="ADAL" clId="{085F394E-6049-4545-9666-12BBD084F10A}" dt="2025-03-21T09:53:48.831" v="32" actId="121"/>
          <ac:spMkLst>
            <pc:docMk/>
            <pc:sldMk cId="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621EC2-E70B-4145-8E3B-145FA06E7BA2}" type="datetimeFigureOut">
              <a:rPr lang="en-IE" smtClean="0"/>
              <a:t>21/03/2025</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D8C333-DE6F-40A2-ABC0-9D4F6EE3D669}" type="slidenum">
              <a:rPr lang="en-IE" smtClean="0"/>
              <a:t>‹#›</a:t>
            </a:fld>
            <a:endParaRPr lang="en-IE"/>
          </a:p>
        </p:txBody>
      </p:sp>
    </p:spTree>
    <p:extLst>
      <p:ext uri="{BB962C8B-B14F-4D97-AF65-F5344CB8AC3E}">
        <p14:creationId xmlns:p14="http://schemas.microsoft.com/office/powerpoint/2010/main" val="2970694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8E227CE0-85C3-49D5-AA68-BC4A2590A8B5}" type="datetimeFigureOut">
              <a:rPr lang="en-US" smtClean="0"/>
              <a:pPr/>
              <a:t>3/21/2025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E65B3C1-4931-4927-B901-CA45EA856D3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E227CE0-85C3-49D5-AA68-BC4A2590A8B5}"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5B3C1-4931-4927-B901-CA45EA856D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E227CE0-85C3-49D5-AA68-BC4A2590A8B5}" type="datetimeFigureOut">
              <a:rPr lang="en-US" smtClean="0"/>
              <a:pPr/>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5B3C1-4931-4927-B901-CA45EA856D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8E227CE0-85C3-49D5-AA68-BC4A2590A8B5}" type="datetimeFigureOut">
              <a:rPr lang="en-US" smtClean="0"/>
              <a:pPr/>
              <a:t>3/21/2025</a:t>
            </a:fld>
            <a:endParaRPr lang="en-US"/>
          </a:p>
        </p:txBody>
      </p:sp>
      <p:sp>
        <p:nvSpPr>
          <p:cNvPr id="9" name="Slide Number Placeholder 8"/>
          <p:cNvSpPr>
            <a:spLocks noGrp="1"/>
          </p:cNvSpPr>
          <p:nvPr>
            <p:ph type="sldNum" sz="quarter" idx="15"/>
          </p:nvPr>
        </p:nvSpPr>
        <p:spPr/>
        <p:txBody>
          <a:bodyPr rtlCol="0"/>
          <a:lstStyle/>
          <a:p>
            <a:fld id="{DE65B3C1-4931-4927-B901-CA45EA856D34}"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E227CE0-85C3-49D5-AA68-BC4A2590A8B5}" type="datetimeFigureOut">
              <a:rPr lang="en-US" smtClean="0"/>
              <a:pPr/>
              <a:t>3/21/2025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E65B3C1-4931-4927-B901-CA45EA856D3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8E227CE0-85C3-49D5-AA68-BC4A2590A8B5}" type="datetimeFigureOut">
              <a:rPr lang="en-US" smtClean="0"/>
              <a:pPr/>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65B3C1-4931-4927-B901-CA45EA856D34}"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8E227CE0-85C3-49D5-AA68-BC4A2590A8B5}" type="datetimeFigureOut">
              <a:rPr lang="en-US" smtClean="0"/>
              <a:pPr/>
              <a:t>3/21/2025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65B3C1-4931-4927-B901-CA45EA856D34}"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8E227CE0-85C3-49D5-AA68-BC4A2590A8B5}" type="datetimeFigureOut">
              <a:rPr lang="en-US" smtClean="0"/>
              <a:pPr/>
              <a:t>3/21/2025</a:t>
            </a:fld>
            <a:endParaRPr lang="en-US"/>
          </a:p>
        </p:txBody>
      </p:sp>
      <p:sp>
        <p:nvSpPr>
          <p:cNvPr id="7" name="Slide Number Placeholder 6"/>
          <p:cNvSpPr>
            <a:spLocks noGrp="1"/>
          </p:cNvSpPr>
          <p:nvPr>
            <p:ph type="sldNum" sz="quarter" idx="11"/>
          </p:nvPr>
        </p:nvSpPr>
        <p:spPr/>
        <p:txBody>
          <a:bodyPr rtlCol="0"/>
          <a:lstStyle/>
          <a:p>
            <a:fld id="{DE65B3C1-4931-4927-B901-CA45EA856D34}"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227CE0-85C3-49D5-AA68-BC4A2590A8B5}" type="datetimeFigureOut">
              <a:rPr lang="en-US" smtClean="0"/>
              <a:pPr/>
              <a:t>3/21/2025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65B3C1-4931-4927-B901-CA45EA856D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8E227CE0-85C3-49D5-AA68-BC4A2590A8B5}" type="datetimeFigureOut">
              <a:rPr lang="en-US" smtClean="0"/>
              <a:pPr/>
              <a:t>3/21/2025</a:t>
            </a:fld>
            <a:endParaRPr lang="en-US"/>
          </a:p>
        </p:txBody>
      </p:sp>
      <p:sp>
        <p:nvSpPr>
          <p:cNvPr id="22" name="Slide Number Placeholder 21"/>
          <p:cNvSpPr>
            <a:spLocks noGrp="1"/>
          </p:cNvSpPr>
          <p:nvPr>
            <p:ph type="sldNum" sz="quarter" idx="15"/>
          </p:nvPr>
        </p:nvSpPr>
        <p:spPr/>
        <p:txBody>
          <a:bodyPr rtlCol="0"/>
          <a:lstStyle/>
          <a:p>
            <a:fld id="{DE65B3C1-4931-4927-B901-CA45EA856D34}"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E227CE0-85C3-49D5-AA68-BC4A2590A8B5}" type="datetimeFigureOut">
              <a:rPr lang="en-US" smtClean="0"/>
              <a:pPr/>
              <a:t>3/21/2025</a:t>
            </a:fld>
            <a:endParaRPr lang="en-US"/>
          </a:p>
        </p:txBody>
      </p:sp>
      <p:sp>
        <p:nvSpPr>
          <p:cNvPr id="18" name="Slide Number Placeholder 17"/>
          <p:cNvSpPr>
            <a:spLocks noGrp="1"/>
          </p:cNvSpPr>
          <p:nvPr>
            <p:ph type="sldNum" sz="quarter" idx="11"/>
          </p:nvPr>
        </p:nvSpPr>
        <p:spPr/>
        <p:txBody>
          <a:bodyPr rtlCol="0"/>
          <a:lstStyle/>
          <a:p>
            <a:fld id="{DE65B3C1-4931-4927-B901-CA45EA856D34}"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E227CE0-85C3-49D5-AA68-BC4A2590A8B5}" type="datetimeFigureOut">
              <a:rPr lang="en-US" smtClean="0"/>
              <a:pPr/>
              <a:t>3/21/2025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E65B3C1-4931-4927-B901-CA45EA856D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chemeClr val="accent2">
                    <a:lumMod val="50000"/>
                  </a:schemeClr>
                </a:solidFill>
                <a:latin typeface="Arial" pitchFamily="34" charset="0"/>
              </a:rPr>
              <a:t>TU856-1 and TU858-1</a:t>
            </a:r>
            <a:br>
              <a:rPr lang="en-US" dirty="0">
                <a:solidFill>
                  <a:schemeClr val="accent2">
                    <a:lumMod val="50000"/>
                  </a:schemeClr>
                </a:solidFill>
                <a:latin typeface="Arial" pitchFamily="34" charset="0"/>
              </a:rPr>
            </a:br>
            <a:r>
              <a:rPr lang="en-US" dirty="0">
                <a:solidFill>
                  <a:schemeClr val="accent2">
                    <a:lumMod val="50000"/>
                  </a:schemeClr>
                </a:solidFill>
                <a:latin typeface="Arial" pitchFamily="34" charset="0"/>
              </a:rPr>
              <a:t>Computer Architecture and Technology</a:t>
            </a:r>
            <a:br>
              <a:rPr lang="en-US" dirty="0">
                <a:solidFill>
                  <a:schemeClr val="accent2">
                    <a:lumMod val="50000"/>
                  </a:schemeClr>
                </a:solidFill>
                <a:latin typeface="Arial" pitchFamily="34" charset="0"/>
              </a:rPr>
            </a:br>
            <a:endParaRPr lang="en-US" dirty="0"/>
          </a:p>
        </p:txBody>
      </p:sp>
      <p:sp>
        <p:nvSpPr>
          <p:cNvPr id="3" name="Subtitle 2"/>
          <p:cNvSpPr>
            <a:spLocks noGrp="1"/>
          </p:cNvSpPr>
          <p:nvPr>
            <p:ph type="subTitle" idx="1"/>
          </p:nvPr>
        </p:nvSpPr>
        <p:spPr>
          <a:xfrm>
            <a:off x="2286000" y="5003322"/>
            <a:ext cx="6172200" cy="585918"/>
          </a:xfrm>
        </p:spPr>
        <p:txBody>
          <a:bodyPr>
            <a:normAutofit/>
          </a:bodyPr>
          <a:lstStyle/>
          <a:p>
            <a:r>
              <a:rPr lang="en-IE" sz="2200" dirty="0">
                <a:solidFill>
                  <a:schemeClr val="accent2">
                    <a:lumMod val="50000"/>
                  </a:schemeClr>
                </a:solidFill>
                <a:latin typeface="Arial" pitchFamily="34" charset="0"/>
              </a:rPr>
              <a:t>(</a:t>
            </a:r>
            <a:r>
              <a:rPr lang="en-IE" sz="2200">
                <a:solidFill>
                  <a:schemeClr val="accent2">
                    <a:lumMod val="50000"/>
                  </a:schemeClr>
                </a:solidFill>
                <a:latin typeface="Arial" pitchFamily="34" charset="0"/>
              </a:rPr>
              <a:t>Week 9) Tutorial 5</a:t>
            </a:r>
            <a:endParaRPr lang="en-US" sz="2200" dirty="0">
              <a:solidFill>
                <a:schemeClr val="accent2">
                  <a:lumMod val="50000"/>
                </a:schemeClr>
              </a:solidFill>
              <a:latin typeface="Arial" pitchFamily="34" charset="0"/>
            </a:endParaRPr>
          </a:p>
        </p:txBody>
      </p:sp>
      <p:sp>
        <p:nvSpPr>
          <p:cNvPr id="4" name="Subtitle 2"/>
          <p:cNvSpPr txBox="1">
            <a:spLocks/>
          </p:cNvSpPr>
          <p:nvPr/>
        </p:nvSpPr>
        <p:spPr>
          <a:xfrm>
            <a:off x="5652120" y="1316494"/>
            <a:ext cx="3312368" cy="58591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pPr algn="r"/>
            <a:r>
              <a:rPr lang="en-GB" sz="2200" dirty="0">
                <a:solidFill>
                  <a:schemeClr val="accent2">
                    <a:lumMod val="50000"/>
                  </a:schemeClr>
                </a:solidFill>
                <a:latin typeface="Arial" pitchFamily="34" charset="0"/>
              </a:rPr>
              <a:t>O</a:t>
            </a:r>
            <a:r>
              <a:rPr lang="en-IE" sz="2200" dirty="0" err="1">
                <a:solidFill>
                  <a:schemeClr val="accent2">
                    <a:lumMod val="50000"/>
                  </a:schemeClr>
                </a:solidFill>
                <a:latin typeface="Arial" pitchFamily="34" charset="0"/>
              </a:rPr>
              <a:t>nline</a:t>
            </a:r>
            <a:r>
              <a:rPr lang="en-IE" sz="2200" dirty="0">
                <a:solidFill>
                  <a:schemeClr val="accent2">
                    <a:lumMod val="50000"/>
                  </a:schemeClr>
                </a:solidFill>
                <a:latin typeface="Arial" pitchFamily="34" charset="0"/>
              </a:rPr>
              <a:t> Only</a:t>
            </a:r>
            <a:endParaRPr lang="en-US" sz="2200" dirty="0">
              <a:solidFill>
                <a:schemeClr val="accent2">
                  <a:lumMod val="50000"/>
                </a:schemeClr>
              </a:solidFill>
              <a:latin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accent2">
                    <a:lumMod val="50000"/>
                  </a:schemeClr>
                </a:solidFill>
                <a:latin typeface="Arial" pitchFamily="34" charset="0"/>
              </a:rPr>
              <a:t>Von Neumann Architecture</a:t>
            </a:r>
            <a:endParaRPr lang="en-IE" dirty="0"/>
          </a:p>
        </p:txBody>
      </p:sp>
      <p:sp>
        <p:nvSpPr>
          <p:cNvPr id="3" name="Content Placeholder 2"/>
          <p:cNvSpPr>
            <a:spLocks noGrp="1"/>
          </p:cNvSpPr>
          <p:nvPr>
            <p:ph sz="quarter" idx="1"/>
          </p:nvPr>
        </p:nvSpPr>
        <p:spPr/>
        <p:txBody>
          <a:bodyPr/>
          <a:lstStyle/>
          <a:p>
            <a:pPr marL="0" indent="0">
              <a:buNone/>
            </a:pPr>
            <a:r>
              <a:rPr lang="en-IE" dirty="0">
                <a:latin typeface="Arial" pitchFamily="34" charset="0"/>
                <a:cs typeface="Arial" pitchFamily="34" charset="0"/>
              </a:rPr>
              <a:t>Q:  Why does the von Neumann architecture endure?</a:t>
            </a:r>
          </a:p>
          <a:p>
            <a:pPr marL="0" indent="0">
              <a:buNone/>
            </a:pPr>
            <a:endParaRPr lang="en-IE" dirty="0">
              <a:latin typeface="Arial" pitchFamily="34" charset="0"/>
              <a:cs typeface="Arial" pitchFamily="34" charset="0"/>
            </a:endParaRPr>
          </a:p>
          <a:p>
            <a:pPr marL="0" indent="0">
              <a:buNone/>
            </a:pPr>
            <a:r>
              <a:rPr lang="en-IE" dirty="0">
                <a:latin typeface="Arial" pitchFamily="34" charset="0"/>
                <a:cs typeface="Arial" pitchFamily="34" charset="0"/>
              </a:rPr>
              <a:t>A:  Apart from the fact that hardware has been incrementally improved but its modality has remained in relation to the form of ‘processor’, the general ‘computer system’ needs </a:t>
            </a:r>
            <a:r>
              <a:rPr lang="en-IE" dirty="0">
                <a:solidFill>
                  <a:srgbClr val="002060"/>
                </a:solidFill>
                <a:latin typeface="Arial" pitchFamily="34" charset="0"/>
                <a:cs typeface="Arial" pitchFamily="34" charset="0"/>
              </a:rPr>
              <a:t>ORDER</a:t>
            </a:r>
            <a:r>
              <a:rPr lang="en-IE" dirty="0">
                <a:latin typeface="Arial" pitchFamily="34" charset="0"/>
                <a:cs typeface="Arial" pitchFamily="34" charset="0"/>
              </a:rPr>
              <a:t> and </a:t>
            </a:r>
            <a:r>
              <a:rPr lang="en-IE" dirty="0">
                <a:solidFill>
                  <a:srgbClr val="002060"/>
                </a:solidFill>
                <a:latin typeface="Arial" pitchFamily="34" charset="0"/>
                <a:cs typeface="Arial" pitchFamily="34" charset="0"/>
              </a:rPr>
              <a:t>PRECISION</a:t>
            </a:r>
            <a:r>
              <a:rPr lang="en-IE" dirty="0">
                <a:latin typeface="Arial" pitchFamily="34" charset="0"/>
                <a:cs typeface="Arial" pitchFamily="34" charset="0"/>
              </a:rPr>
              <a:t>, and the von Neumann architecture provides that.</a:t>
            </a:r>
          </a:p>
          <a:p>
            <a:endParaRPr lang="en-IE" dirty="0"/>
          </a:p>
        </p:txBody>
      </p:sp>
    </p:spTree>
    <p:extLst>
      <p:ext uri="{BB962C8B-B14F-4D97-AF65-F5344CB8AC3E}">
        <p14:creationId xmlns:p14="http://schemas.microsoft.com/office/powerpoint/2010/main" val="391479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4-</a:t>
            </a:r>
            <a:fld id="{940E2A65-071C-4429-900D-2D8379C8E7F7}" type="slidenum">
              <a:rPr lang="en-US" altLang="en-US"/>
              <a:pPr/>
              <a:t>3</a:t>
            </a:fld>
            <a:endParaRPr lang="en-US" altLang="en-US"/>
          </a:p>
        </p:txBody>
      </p:sp>
      <p:graphicFrame>
        <p:nvGraphicFramePr>
          <p:cNvPr id="38926" name="Object 14"/>
          <p:cNvGraphicFramePr>
            <a:graphicFrameLocks noChangeAspect="1"/>
          </p:cNvGraphicFramePr>
          <p:nvPr>
            <p:extLst>
              <p:ext uri="{D42A27DB-BD31-4B8C-83A1-F6EECF244321}">
                <p14:modId xmlns:p14="http://schemas.microsoft.com/office/powerpoint/2010/main" val="966694146"/>
              </p:ext>
            </p:extLst>
          </p:nvPr>
        </p:nvGraphicFramePr>
        <p:xfrm>
          <a:off x="1259632" y="1628800"/>
          <a:ext cx="6759575" cy="4741863"/>
        </p:xfrm>
        <a:graphic>
          <a:graphicData uri="http://schemas.openxmlformats.org/presentationml/2006/ole">
            <mc:AlternateContent xmlns:mc="http://schemas.openxmlformats.org/markup-compatibility/2006">
              <mc:Choice xmlns:v="urn:schemas-microsoft-com:vml" Requires="v">
                <p:oleObj name="CorelDRAW" r:id="rId2" imgW="5744520" imgH="4030200" progId="CorelDRAW.Graphic.9">
                  <p:embed/>
                </p:oleObj>
              </mc:Choice>
              <mc:Fallback>
                <p:oleObj name="CorelDRAW" r:id="rId2" imgW="5744520" imgH="4030200" progId="CorelDRAW.Graphic.9">
                  <p:embed/>
                  <p:pic>
                    <p:nvPicPr>
                      <p:cNvPr id="38926"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628800"/>
                        <a:ext cx="6759575" cy="474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itle 1"/>
          <p:cNvSpPr>
            <a:spLocks noGrp="1"/>
          </p:cNvSpPr>
          <p:nvPr>
            <p:ph type="title"/>
          </p:nvPr>
        </p:nvSpPr>
        <p:spPr>
          <a:xfrm>
            <a:off x="457200" y="274638"/>
            <a:ext cx="7467600" cy="1143000"/>
          </a:xfrm>
        </p:spPr>
        <p:txBody>
          <a:bodyPr/>
          <a:lstStyle/>
          <a:p>
            <a:r>
              <a:rPr lang="en-US" sz="3200" dirty="0">
                <a:solidFill>
                  <a:schemeClr val="accent2">
                    <a:lumMod val="50000"/>
                  </a:schemeClr>
                </a:solidFill>
                <a:latin typeface="Arial" pitchFamily="34" charset="0"/>
              </a:rPr>
              <a:t>Von Neumann Model</a:t>
            </a:r>
            <a:endParaRPr lang="en-IE" dirty="0"/>
          </a:p>
        </p:txBody>
      </p:sp>
    </p:spTree>
    <p:extLst>
      <p:ext uri="{BB962C8B-B14F-4D97-AF65-F5344CB8AC3E}">
        <p14:creationId xmlns:p14="http://schemas.microsoft.com/office/powerpoint/2010/main" val="4055223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accent2">
                    <a:lumMod val="50000"/>
                  </a:schemeClr>
                </a:solidFill>
                <a:latin typeface="Arial" pitchFamily="34" charset="0"/>
              </a:rPr>
              <a:t>Memory Addressing Example</a:t>
            </a:r>
            <a:endParaRPr lang="en-US" sz="2400" dirty="0"/>
          </a:p>
        </p:txBody>
      </p:sp>
      <p:sp>
        <p:nvSpPr>
          <p:cNvPr id="5" name="TextBox 11"/>
          <p:cNvSpPr txBox="1">
            <a:spLocks noChangeArrowheads="1"/>
          </p:cNvSpPr>
          <p:nvPr/>
        </p:nvSpPr>
        <p:spPr bwMode="auto">
          <a:xfrm>
            <a:off x="539552" y="1383159"/>
            <a:ext cx="7992888" cy="400110"/>
          </a:xfrm>
          <a:prstGeom prst="rect">
            <a:avLst/>
          </a:prstGeom>
          <a:noFill/>
          <a:ln w="9525">
            <a:noFill/>
            <a:miter lim="800000"/>
            <a:headEnd/>
            <a:tailEnd/>
          </a:ln>
        </p:spPr>
        <p:txBody>
          <a:bodyPr wrap="square">
            <a:spAutoFit/>
          </a:bodyPr>
          <a:lstStyle/>
          <a:p>
            <a:r>
              <a:rPr lang="en-IE" sz="2000" dirty="0">
                <a:latin typeface="Arial" pitchFamily="34" charset="0"/>
                <a:cs typeface="Arial" pitchFamily="34" charset="0"/>
              </a:rPr>
              <a:t>Here is that </a:t>
            </a:r>
            <a:r>
              <a:rPr lang="en-IE" sz="2000" dirty="0" err="1">
                <a:latin typeface="Arial" pitchFamily="34" charset="0"/>
                <a:cs typeface="Arial" pitchFamily="34" charset="0"/>
              </a:rPr>
              <a:t>Youtube</a:t>
            </a:r>
            <a:r>
              <a:rPr lang="en-IE" sz="2000" dirty="0">
                <a:latin typeface="Arial" pitchFamily="34" charset="0"/>
                <a:cs typeface="Arial" pitchFamily="34" charset="0"/>
              </a:rPr>
              <a:t> clip on Memory Addressing again!</a:t>
            </a: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72691"/>
            <a:ext cx="8032750"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971600" y="6175882"/>
            <a:ext cx="6030416" cy="307777"/>
          </a:xfrm>
          <a:prstGeom prst="rect">
            <a:avLst/>
          </a:prstGeom>
        </p:spPr>
        <p:txBody>
          <a:bodyPr wrap="square">
            <a:spAutoFit/>
          </a:bodyPr>
          <a:lstStyle/>
          <a:p>
            <a:pPr>
              <a:defRPr/>
            </a:pPr>
            <a:r>
              <a:rPr lang="en-US" sz="1400" b="1" dirty="0">
                <a:latin typeface="Arial" panose="020B0604020202020204" pitchFamily="34" charset="0"/>
                <a:cs typeface="Arial" panose="020B0604020202020204" pitchFamily="34" charset="0"/>
              </a:rPr>
              <a:t>https://www.youtube.com/watch?v=bTj0vFs8ndI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accent2">
                    <a:lumMod val="50000"/>
                  </a:schemeClr>
                </a:solidFill>
                <a:latin typeface="Arial" pitchFamily="34" charset="0"/>
              </a:rPr>
              <a:t>The Instruction</a:t>
            </a:r>
            <a:endParaRPr lang="en-US" sz="2400" dirty="0"/>
          </a:p>
        </p:txBody>
      </p:sp>
      <p:sp>
        <p:nvSpPr>
          <p:cNvPr id="6" name="Content Placeholder 2"/>
          <p:cNvSpPr>
            <a:spLocks noGrp="1"/>
          </p:cNvSpPr>
          <p:nvPr>
            <p:ph sz="quarter" idx="1"/>
          </p:nvPr>
        </p:nvSpPr>
        <p:spPr>
          <a:xfrm>
            <a:off x="457200" y="1600200"/>
            <a:ext cx="7467600" cy="4873752"/>
          </a:xfrm>
        </p:spPr>
        <p:txBody>
          <a:bodyPr>
            <a:normAutofit fontScale="92500" lnSpcReduction="10000"/>
          </a:bodyPr>
          <a:lstStyle/>
          <a:p>
            <a:pPr marL="0" indent="0">
              <a:buNone/>
            </a:pPr>
            <a:r>
              <a:rPr lang="en-US" altLang="en-US" sz="2200" dirty="0">
                <a:latin typeface="Arial" panose="020B0604020202020204" pitchFamily="34" charset="0"/>
                <a:cs typeface="Arial" panose="020B0604020202020204" pitchFamily="34" charset="0"/>
              </a:rPr>
              <a:t>The instruction is the fundamental unit of work in a computer.</a:t>
            </a:r>
          </a:p>
          <a:p>
            <a:r>
              <a:rPr lang="en-US" altLang="en-US" sz="2200" dirty="0">
                <a:latin typeface="Arial" panose="020B0604020202020204" pitchFamily="34" charset="0"/>
                <a:cs typeface="Arial" panose="020B0604020202020204" pitchFamily="34" charset="0"/>
              </a:rPr>
              <a:t>An instruction specifies two things:</a:t>
            </a:r>
          </a:p>
          <a:p>
            <a:pPr lvl="1"/>
            <a:r>
              <a:rPr lang="en-US" altLang="en-US" sz="1800" u="sng" dirty="0">
                <a:latin typeface="Arial" panose="020B0604020202020204" pitchFamily="34" charset="0"/>
                <a:cs typeface="Arial" panose="020B0604020202020204" pitchFamily="34" charset="0"/>
              </a:rPr>
              <a:t>opcode</a:t>
            </a:r>
            <a:r>
              <a:rPr lang="en-US" altLang="en-US" sz="1800" dirty="0">
                <a:latin typeface="Arial" panose="020B0604020202020204" pitchFamily="34" charset="0"/>
                <a:cs typeface="Arial" panose="020B0604020202020204" pitchFamily="34" charset="0"/>
              </a:rPr>
              <a:t>: the operation to be performed</a:t>
            </a:r>
          </a:p>
          <a:p>
            <a:pPr lvl="1"/>
            <a:r>
              <a:rPr lang="en-US" altLang="en-US" sz="1800" u="sng" dirty="0">
                <a:latin typeface="Arial" panose="020B0604020202020204" pitchFamily="34" charset="0"/>
                <a:cs typeface="Arial" panose="020B0604020202020204" pitchFamily="34" charset="0"/>
              </a:rPr>
              <a:t>operands</a:t>
            </a:r>
            <a:r>
              <a:rPr lang="en-US" altLang="en-US" sz="1800" dirty="0">
                <a:latin typeface="Arial" panose="020B0604020202020204" pitchFamily="34" charset="0"/>
                <a:cs typeface="Arial" panose="020B0604020202020204" pitchFamily="34" charset="0"/>
              </a:rPr>
              <a:t>: the data/locations to be used for operation</a:t>
            </a:r>
          </a:p>
          <a:p>
            <a:endParaRPr lang="en-US" altLang="en-US" sz="2000" dirty="0">
              <a:latin typeface="Arial" panose="020B0604020202020204" pitchFamily="34" charset="0"/>
              <a:cs typeface="Arial" panose="020B0604020202020204" pitchFamily="34" charset="0"/>
            </a:endParaRPr>
          </a:p>
          <a:p>
            <a:r>
              <a:rPr lang="en-US" altLang="en-US" sz="2200" dirty="0">
                <a:latin typeface="Arial" panose="020B0604020202020204" pitchFamily="34" charset="0"/>
                <a:cs typeface="Arial" panose="020B0604020202020204" pitchFamily="34" charset="0"/>
              </a:rPr>
              <a:t>An instruction is encoded as a </a:t>
            </a:r>
            <a:r>
              <a:rPr lang="en-US" altLang="en-US" sz="2200" u="sng" dirty="0">
                <a:latin typeface="Arial" panose="020B0604020202020204" pitchFamily="34" charset="0"/>
                <a:cs typeface="Arial" panose="020B0604020202020204" pitchFamily="34" charset="0"/>
              </a:rPr>
              <a:t>sequence of bits</a:t>
            </a:r>
            <a:r>
              <a:rPr lang="en-US" altLang="en-US" sz="2200" dirty="0">
                <a:latin typeface="Arial" panose="020B0604020202020204" pitchFamily="34" charset="0"/>
                <a:cs typeface="Arial" panose="020B0604020202020204" pitchFamily="34" charset="0"/>
              </a:rPr>
              <a:t>, just like data!</a:t>
            </a:r>
          </a:p>
          <a:p>
            <a:pPr lvl="1"/>
            <a:r>
              <a:rPr lang="en-US" altLang="en-US" sz="1900" dirty="0">
                <a:latin typeface="Arial" panose="020B0604020202020204" pitchFamily="34" charset="0"/>
                <a:cs typeface="Arial" panose="020B0604020202020204" pitchFamily="34" charset="0"/>
              </a:rPr>
              <a:t>Often, but not always, instructions have a fixed length, such as 16 or 32 bits.</a:t>
            </a:r>
          </a:p>
          <a:p>
            <a:pPr lvl="1"/>
            <a:r>
              <a:rPr lang="en-US" altLang="en-US" sz="1900" dirty="0">
                <a:latin typeface="Arial" panose="020B0604020202020204" pitchFamily="34" charset="0"/>
                <a:cs typeface="Arial" panose="020B0604020202020204" pitchFamily="34" charset="0"/>
              </a:rPr>
              <a:t>The Control Unit </a:t>
            </a:r>
            <a:r>
              <a:rPr lang="en-US" altLang="en-US" sz="1900" u="sng" dirty="0">
                <a:latin typeface="Arial" panose="020B0604020202020204" pitchFamily="34" charset="0"/>
                <a:cs typeface="Arial" panose="020B0604020202020204" pitchFamily="34" charset="0"/>
              </a:rPr>
              <a:t>interprets</a:t>
            </a:r>
            <a:r>
              <a:rPr lang="en-US" altLang="en-US" sz="1900" dirty="0">
                <a:latin typeface="Arial" panose="020B0604020202020204" pitchFamily="34" charset="0"/>
                <a:cs typeface="Arial" panose="020B0604020202020204" pitchFamily="34" charset="0"/>
              </a:rPr>
              <a:t> the instruction:</a:t>
            </a:r>
            <a:br>
              <a:rPr lang="en-US" altLang="en-US" sz="1900" dirty="0">
                <a:latin typeface="Arial" panose="020B0604020202020204" pitchFamily="34" charset="0"/>
                <a:cs typeface="Arial" panose="020B0604020202020204" pitchFamily="34" charset="0"/>
              </a:rPr>
            </a:br>
            <a:r>
              <a:rPr lang="en-US" altLang="en-US" sz="1900" dirty="0">
                <a:latin typeface="Arial" panose="020B0604020202020204" pitchFamily="34" charset="0"/>
                <a:cs typeface="Arial" panose="020B0604020202020204" pitchFamily="34" charset="0"/>
              </a:rPr>
              <a:t>generates a sequence of control signals to carry out the operation.</a:t>
            </a:r>
          </a:p>
          <a:p>
            <a:pPr lvl="1"/>
            <a:r>
              <a:rPr lang="en-US" altLang="en-US" sz="1900" dirty="0">
                <a:latin typeface="Arial" panose="020B0604020202020204" pitchFamily="34" charset="0"/>
                <a:cs typeface="Arial" panose="020B0604020202020204" pitchFamily="34" charset="0"/>
              </a:rPr>
              <a:t>The operation is either executed completely, or not at all.</a:t>
            </a:r>
          </a:p>
          <a:p>
            <a:endParaRPr lang="en-US" altLang="en-US" sz="2000" dirty="0">
              <a:latin typeface="Arial" panose="020B0604020202020204" pitchFamily="34" charset="0"/>
              <a:cs typeface="Arial" panose="020B0604020202020204" pitchFamily="34" charset="0"/>
            </a:endParaRPr>
          </a:p>
          <a:p>
            <a:r>
              <a:rPr lang="en-US" altLang="en-US" sz="2200" dirty="0">
                <a:latin typeface="Arial" panose="020B0604020202020204" pitchFamily="34" charset="0"/>
                <a:cs typeface="Arial" panose="020B0604020202020204" pitchFamily="34" charset="0"/>
              </a:rPr>
              <a:t>A computer’s instructions and their formats is known as its</a:t>
            </a:r>
            <a:br>
              <a:rPr lang="en-US" altLang="en-US" sz="2200" dirty="0">
                <a:latin typeface="Arial" panose="020B0604020202020204" pitchFamily="34" charset="0"/>
                <a:cs typeface="Arial" panose="020B0604020202020204" pitchFamily="34" charset="0"/>
              </a:rPr>
            </a:br>
            <a:r>
              <a:rPr lang="en-US" altLang="en-US" sz="2200" dirty="0">
                <a:solidFill>
                  <a:srgbClr val="002060"/>
                </a:solidFill>
                <a:latin typeface="Arial" panose="020B0604020202020204" pitchFamily="34" charset="0"/>
                <a:cs typeface="Arial" panose="020B0604020202020204" pitchFamily="34" charset="0"/>
              </a:rPr>
              <a:t>Instruction Set Architecture </a:t>
            </a:r>
            <a:r>
              <a:rPr lang="en-US" altLang="en-US" sz="2200" dirty="0">
                <a:latin typeface="Arial" panose="020B0604020202020204" pitchFamily="34" charset="0"/>
                <a:cs typeface="Arial" panose="020B0604020202020204" pitchFamily="34" charset="0"/>
              </a:rPr>
              <a:t>(ISA).</a:t>
            </a:r>
          </a:p>
        </p:txBody>
      </p:sp>
    </p:spTree>
    <p:extLst>
      <p:ext uri="{BB962C8B-B14F-4D97-AF65-F5344CB8AC3E}">
        <p14:creationId xmlns:p14="http://schemas.microsoft.com/office/powerpoint/2010/main" val="1073255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accent2">
                    <a:lumMod val="50000"/>
                  </a:schemeClr>
                </a:solidFill>
                <a:latin typeface="Arial" pitchFamily="34" charset="0"/>
              </a:rPr>
              <a:t>Instructions and the Clock</a:t>
            </a:r>
            <a:endParaRPr lang="en-US" sz="2400" dirty="0"/>
          </a:p>
        </p:txBody>
      </p:sp>
      <p:sp>
        <p:nvSpPr>
          <p:cNvPr id="6" name="Content Placeholder 2"/>
          <p:cNvSpPr>
            <a:spLocks noGrp="1"/>
          </p:cNvSpPr>
          <p:nvPr>
            <p:ph sz="quarter" idx="1"/>
          </p:nvPr>
        </p:nvSpPr>
        <p:spPr>
          <a:xfrm>
            <a:off x="457200" y="1600200"/>
            <a:ext cx="7467600" cy="3052936"/>
          </a:xfrm>
        </p:spPr>
        <p:txBody>
          <a:bodyPr>
            <a:normAutofit/>
          </a:bodyPr>
          <a:lstStyle/>
          <a:p>
            <a:r>
              <a:rPr lang="en-US" altLang="en-US" sz="2000" dirty="0">
                <a:latin typeface="Arial" panose="020B0604020202020204" pitchFamily="34" charset="0"/>
                <a:cs typeface="Arial" panose="020B0604020202020204" pitchFamily="34" charset="0"/>
              </a:rPr>
              <a:t>The clock signal that keeps the control unit moving.</a:t>
            </a:r>
          </a:p>
          <a:p>
            <a:pPr lvl="1"/>
            <a:r>
              <a:rPr lang="en-US" altLang="en-US" sz="2000" dirty="0">
                <a:latin typeface="Arial" panose="020B0604020202020204" pitchFamily="34" charset="0"/>
                <a:cs typeface="Arial" panose="020B0604020202020204" pitchFamily="34" charset="0"/>
              </a:rPr>
              <a:t>At each clock “tick” the control unit moves to the next</a:t>
            </a:r>
            <a:br>
              <a:rPr lang="en-US" altLang="en-US" sz="2000" dirty="0">
                <a:latin typeface="Arial" panose="020B0604020202020204" pitchFamily="34" charset="0"/>
                <a:cs typeface="Arial" panose="020B0604020202020204" pitchFamily="34" charset="0"/>
              </a:rPr>
            </a:br>
            <a:r>
              <a:rPr lang="en-US" altLang="en-US" sz="2000" dirty="0">
                <a:latin typeface="Arial" panose="020B0604020202020204" pitchFamily="34" charset="0"/>
                <a:cs typeface="Arial" panose="020B0604020202020204" pitchFamily="34" charset="0"/>
              </a:rPr>
              <a:t>machine cycle – which may be next instruction or</a:t>
            </a:r>
            <a:br>
              <a:rPr lang="en-US" altLang="en-US" sz="2000" dirty="0">
                <a:latin typeface="Arial" panose="020B0604020202020204" pitchFamily="34" charset="0"/>
                <a:cs typeface="Arial" panose="020B0604020202020204" pitchFamily="34" charset="0"/>
              </a:rPr>
            </a:br>
            <a:r>
              <a:rPr lang="en-US" altLang="en-US" sz="2000" dirty="0">
                <a:latin typeface="Arial" panose="020B0604020202020204" pitchFamily="34" charset="0"/>
                <a:cs typeface="Arial" panose="020B0604020202020204" pitchFamily="34" charset="0"/>
              </a:rPr>
              <a:t>next phase of current instruction.</a:t>
            </a:r>
          </a:p>
          <a:p>
            <a:r>
              <a:rPr lang="en-US" altLang="en-US" sz="2000" dirty="0">
                <a:latin typeface="Arial" panose="020B0604020202020204" pitchFamily="34" charset="0"/>
                <a:cs typeface="Arial" panose="020B0604020202020204" pitchFamily="34" charset="0"/>
              </a:rPr>
              <a:t>Clock generator circuit:</a:t>
            </a:r>
          </a:p>
          <a:p>
            <a:pPr lvl="1"/>
            <a:r>
              <a:rPr lang="en-US" altLang="en-US" sz="2000" dirty="0">
                <a:latin typeface="Arial" panose="020B0604020202020204" pitchFamily="34" charset="0"/>
                <a:cs typeface="Arial" panose="020B0604020202020204" pitchFamily="34" charset="0"/>
              </a:rPr>
              <a:t>Based on crystal oscillator</a:t>
            </a:r>
          </a:p>
          <a:p>
            <a:pPr lvl="1"/>
            <a:r>
              <a:rPr lang="en-US" altLang="en-US" sz="2000" dirty="0">
                <a:latin typeface="Arial" panose="020B0604020202020204" pitchFamily="34" charset="0"/>
                <a:cs typeface="Arial" panose="020B0604020202020204" pitchFamily="34" charset="0"/>
              </a:rPr>
              <a:t>Generates regular sequence of “0” and “1” logic levels</a:t>
            </a:r>
          </a:p>
          <a:p>
            <a:pPr lvl="1"/>
            <a:r>
              <a:rPr lang="en-US" altLang="en-US" sz="2000" dirty="0">
                <a:latin typeface="Arial" panose="020B0604020202020204" pitchFamily="34" charset="0"/>
                <a:cs typeface="Arial" panose="020B0604020202020204" pitchFamily="34" charset="0"/>
              </a:rPr>
              <a:t>Clock cycle (or machine cycle) - rising edge to rising edge</a:t>
            </a:r>
          </a:p>
          <a:p>
            <a:endParaRPr lang="en-US" altLang="en-US" sz="2000" dirty="0">
              <a:latin typeface="Arial" panose="020B0604020202020204" pitchFamily="34" charset="0"/>
              <a:cs typeface="Arial" panose="020B0604020202020204" pitchFamily="34" charset="0"/>
            </a:endParaRPr>
          </a:p>
        </p:txBody>
      </p:sp>
      <p:sp>
        <p:nvSpPr>
          <p:cNvPr id="4" name="Line 4"/>
          <p:cNvSpPr>
            <a:spLocks noChangeShapeType="1"/>
          </p:cNvSpPr>
          <p:nvPr/>
        </p:nvSpPr>
        <p:spPr bwMode="auto">
          <a:xfrm>
            <a:off x="1371600" y="5334000"/>
            <a:ext cx="457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5" name="Line 5"/>
          <p:cNvSpPr>
            <a:spLocks noChangeShapeType="1"/>
          </p:cNvSpPr>
          <p:nvPr/>
        </p:nvSpPr>
        <p:spPr bwMode="auto">
          <a:xfrm>
            <a:off x="2514600" y="5334000"/>
            <a:ext cx="68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7" name="Line 6"/>
          <p:cNvSpPr>
            <a:spLocks noChangeShapeType="1"/>
          </p:cNvSpPr>
          <p:nvPr/>
        </p:nvSpPr>
        <p:spPr bwMode="auto">
          <a:xfrm>
            <a:off x="3886200" y="5334000"/>
            <a:ext cx="68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8" name="Line 7"/>
          <p:cNvSpPr>
            <a:spLocks noChangeShapeType="1"/>
          </p:cNvSpPr>
          <p:nvPr/>
        </p:nvSpPr>
        <p:spPr bwMode="auto">
          <a:xfrm>
            <a:off x="5257800" y="5334000"/>
            <a:ext cx="68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9" name="Line 8"/>
          <p:cNvSpPr>
            <a:spLocks noChangeShapeType="1"/>
          </p:cNvSpPr>
          <p:nvPr/>
        </p:nvSpPr>
        <p:spPr bwMode="auto">
          <a:xfrm>
            <a:off x="6629400" y="5334000"/>
            <a:ext cx="68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0" name="Line 9"/>
          <p:cNvSpPr>
            <a:spLocks noChangeShapeType="1"/>
          </p:cNvSpPr>
          <p:nvPr/>
        </p:nvSpPr>
        <p:spPr bwMode="auto">
          <a:xfrm>
            <a:off x="1828800" y="4876800"/>
            <a:ext cx="68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1" name="Line 10"/>
          <p:cNvSpPr>
            <a:spLocks noChangeShapeType="1"/>
          </p:cNvSpPr>
          <p:nvPr/>
        </p:nvSpPr>
        <p:spPr bwMode="auto">
          <a:xfrm>
            <a:off x="3200400" y="4876800"/>
            <a:ext cx="68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2" name="Line 11"/>
          <p:cNvSpPr>
            <a:spLocks noChangeShapeType="1"/>
          </p:cNvSpPr>
          <p:nvPr/>
        </p:nvSpPr>
        <p:spPr bwMode="auto">
          <a:xfrm>
            <a:off x="4572000" y="4876800"/>
            <a:ext cx="68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3" name="Line 12"/>
          <p:cNvSpPr>
            <a:spLocks noChangeShapeType="1"/>
          </p:cNvSpPr>
          <p:nvPr/>
        </p:nvSpPr>
        <p:spPr bwMode="auto">
          <a:xfrm>
            <a:off x="5943600" y="4876800"/>
            <a:ext cx="685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4" name="Line 13"/>
          <p:cNvSpPr>
            <a:spLocks noChangeShapeType="1"/>
          </p:cNvSpPr>
          <p:nvPr/>
        </p:nvSpPr>
        <p:spPr bwMode="auto">
          <a:xfrm>
            <a:off x="7315200" y="4876800"/>
            <a:ext cx="381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5" name="Line 15"/>
          <p:cNvSpPr>
            <a:spLocks noChangeShapeType="1"/>
          </p:cNvSpPr>
          <p:nvPr/>
        </p:nvSpPr>
        <p:spPr bwMode="auto">
          <a:xfrm>
            <a:off x="1828800" y="48768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6" name="Line 16"/>
          <p:cNvSpPr>
            <a:spLocks noChangeShapeType="1"/>
          </p:cNvSpPr>
          <p:nvPr/>
        </p:nvSpPr>
        <p:spPr bwMode="auto">
          <a:xfrm>
            <a:off x="2514600" y="48768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7" name="Line 17"/>
          <p:cNvSpPr>
            <a:spLocks noChangeShapeType="1"/>
          </p:cNvSpPr>
          <p:nvPr/>
        </p:nvSpPr>
        <p:spPr bwMode="auto">
          <a:xfrm>
            <a:off x="3200400" y="48768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8" name="Line 18"/>
          <p:cNvSpPr>
            <a:spLocks noChangeShapeType="1"/>
          </p:cNvSpPr>
          <p:nvPr/>
        </p:nvSpPr>
        <p:spPr bwMode="auto">
          <a:xfrm>
            <a:off x="3886200" y="48768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19" name="Line 19"/>
          <p:cNvSpPr>
            <a:spLocks noChangeShapeType="1"/>
          </p:cNvSpPr>
          <p:nvPr/>
        </p:nvSpPr>
        <p:spPr bwMode="auto">
          <a:xfrm>
            <a:off x="4572000" y="48768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0" name="Line 20"/>
          <p:cNvSpPr>
            <a:spLocks noChangeShapeType="1"/>
          </p:cNvSpPr>
          <p:nvPr/>
        </p:nvSpPr>
        <p:spPr bwMode="auto">
          <a:xfrm>
            <a:off x="5257800" y="48768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1" name="Line 21"/>
          <p:cNvSpPr>
            <a:spLocks noChangeShapeType="1"/>
          </p:cNvSpPr>
          <p:nvPr/>
        </p:nvSpPr>
        <p:spPr bwMode="auto">
          <a:xfrm>
            <a:off x="5943600" y="48768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2" name="Line 22"/>
          <p:cNvSpPr>
            <a:spLocks noChangeShapeType="1"/>
          </p:cNvSpPr>
          <p:nvPr/>
        </p:nvSpPr>
        <p:spPr bwMode="auto">
          <a:xfrm>
            <a:off x="6629400" y="48768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3" name="Line 23"/>
          <p:cNvSpPr>
            <a:spLocks noChangeShapeType="1"/>
          </p:cNvSpPr>
          <p:nvPr/>
        </p:nvSpPr>
        <p:spPr bwMode="auto">
          <a:xfrm>
            <a:off x="7315200" y="4876800"/>
            <a:ext cx="0" cy="457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4" name="Text Box 24"/>
          <p:cNvSpPr txBox="1">
            <a:spLocks noChangeArrowheads="1"/>
          </p:cNvSpPr>
          <p:nvPr/>
        </p:nvSpPr>
        <p:spPr bwMode="auto">
          <a:xfrm>
            <a:off x="609600" y="469265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Franklin Gothic Book" pitchFamily="34" charset="0"/>
              </a:rPr>
              <a:t>“1”</a:t>
            </a:r>
          </a:p>
        </p:txBody>
      </p:sp>
      <p:sp>
        <p:nvSpPr>
          <p:cNvPr id="25" name="Text Box 25"/>
          <p:cNvSpPr txBox="1">
            <a:spLocks noChangeArrowheads="1"/>
          </p:cNvSpPr>
          <p:nvPr/>
        </p:nvSpPr>
        <p:spPr bwMode="auto">
          <a:xfrm>
            <a:off x="609600" y="510540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latin typeface="Franklin Gothic Book" pitchFamily="34" charset="0"/>
              </a:rPr>
              <a:t>“0”</a:t>
            </a:r>
          </a:p>
        </p:txBody>
      </p:sp>
      <p:sp>
        <p:nvSpPr>
          <p:cNvPr id="26" name="Text Box 26"/>
          <p:cNvSpPr txBox="1">
            <a:spLocks noChangeArrowheads="1"/>
          </p:cNvSpPr>
          <p:nvPr/>
        </p:nvSpPr>
        <p:spPr bwMode="auto">
          <a:xfrm>
            <a:off x="6934200" y="5486400"/>
            <a:ext cx="8366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1">
                <a:latin typeface="Franklin Gothic Book" pitchFamily="34" charset="0"/>
              </a:rPr>
              <a:t>time</a:t>
            </a:r>
            <a:r>
              <a:rPr lang="en-US" altLang="en-US" sz="1800" i="1">
                <a:latin typeface="Franklin Gothic Book" pitchFamily="34" charset="0"/>
                <a:sym typeface="Symbol" pitchFamily="82" charset="2"/>
              </a:rPr>
              <a:t></a:t>
            </a:r>
            <a:endParaRPr lang="en-US" altLang="en-US" sz="1800" i="1">
              <a:latin typeface="Franklin Gothic Book" pitchFamily="34" charset="0"/>
            </a:endParaRPr>
          </a:p>
        </p:txBody>
      </p:sp>
      <p:sp>
        <p:nvSpPr>
          <p:cNvPr id="27" name="Line 28"/>
          <p:cNvSpPr>
            <a:spLocks noChangeShapeType="1"/>
          </p:cNvSpPr>
          <p:nvPr/>
        </p:nvSpPr>
        <p:spPr bwMode="auto">
          <a:xfrm>
            <a:off x="4572000" y="536575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28" name="Line 29"/>
          <p:cNvSpPr>
            <a:spLocks noChangeShapeType="1"/>
          </p:cNvSpPr>
          <p:nvPr/>
        </p:nvSpPr>
        <p:spPr bwMode="auto">
          <a:xfrm>
            <a:off x="3200400" y="5486400"/>
            <a:ext cx="1371600" cy="0"/>
          </a:xfrm>
          <a:prstGeom prst="line">
            <a:avLst/>
          </a:prstGeom>
          <a:ln>
            <a:solidFill>
              <a:srgbClr val="002060"/>
            </a:solidFill>
            <a:headEnd type="triangle" w="med" len="med"/>
            <a:tailEnd type="triangle" w="med" len="med"/>
          </a:ln>
        </p:spPr>
        <p:style>
          <a:lnRef idx="3">
            <a:schemeClr val="accent2"/>
          </a:lnRef>
          <a:fillRef idx="0">
            <a:schemeClr val="accent2"/>
          </a:fillRef>
          <a:effectRef idx="2">
            <a:schemeClr val="accent2"/>
          </a:effectRef>
          <a:fontRef idx="minor">
            <a:schemeClr val="tx1"/>
          </a:fontRef>
        </p:style>
        <p:txBody>
          <a:bodyPr/>
          <a:lstStyle/>
          <a:p>
            <a:endParaRPr lang="en-IE"/>
          </a:p>
        </p:txBody>
      </p:sp>
      <p:sp>
        <p:nvSpPr>
          <p:cNvPr id="29" name="Line 30"/>
          <p:cNvSpPr>
            <a:spLocks noChangeShapeType="1"/>
          </p:cNvSpPr>
          <p:nvPr/>
        </p:nvSpPr>
        <p:spPr bwMode="auto">
          <a:xfrm>
            <a:off x="3200400" y="53721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E"/>
          </a:p>
        </p:txBody>
      </p:sp>
      <p:sp>
        <p:nvSpPr>
          <p:cNvPr id="30" name="Text Box 31"/>
          <p:cNvSpPr txBox="1">
            <a:spLocks noChangeArrowheads="1"/>
          </p:cNvSpPr>
          <p:nvPr/>
        </p:nvSpPr>
        <p:spPr bwMode="auto">
          <a:xfrm>
            <a:off x="3330575" y="5486400"/>
            <a:ext cx="11096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rgbClr val="002060"/>
                </a:solidFill>
                <a:latin typeface="Franklin Gothic Book" pitchFamily="34" charset="0"/>
              </a:rPr>
              <a:t>Machine</a:t>
            </a:r>
          </a:p>
          <a:p>
            <a:r>
              <a:rPr lang="en-US" altLang="en-US" sz="2000" dirty="0">
                <a:solidFill>
                  <a:srgbClr val="002060"/>
                </a:solidFill>
                <a:latin typeface="Franklin Gothic Book" pitchFamily="34" charset="0"/>
              </a:rPr>
              <a:t>Cycle</a:t>
            </a:r>
          </a:p>
        </p:txBody>
      </p:sp>
    </p:spTree>
    <p:extLst>
      <p:ext uri="{BB962C8B-B14F-4D97-AF65-F5344CB8AC3E}">
        <p14:creationId xmlns:p14="http://schemas.microsoft.com/office/powerpoint/2010/main" val="1060153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accent2">
                    <a:lumMod val="50000"/>
                  </a:schemeClr>
                </a:solidFill>
                <a:latin typeface="Arial" pitchFamily="34" charset="0"/>
              </a:rPr>
              <a:t>Typical Exam (Sub) Question For This Content</a:t>
            </a:r>
          </a:p>
        </p:txBody>
      </p:sp>
      <p:sp>
        <p:nvSpPr>
          <p:cNvPr id="3" name="Content Placeholder 2"/>
          <p:cNvSpPr>
            <a:spLocks noGrp="1"/>
          </p:cNvSpPr>
          <p:nvPr>
            <p:ph sz="quarter" idx="1"/>
          </p:nvPr>
        </p:nvSpPr>
        <p:spPr>
          <a:xfrm>
            <a:off x="457200" y="1600200"/>
            <a:ext cx="8291264" cy="4873752"/>
          </a:xfrm>
        </p:spPr>
        <p:txBody>
          <a:bodyPr>
            <a:normAutofit/>
          </a:bodyPr>
          <a:lstStyle/>
          <a:p>
            <a:pPr lvl="0">
              <a:buNone/>
            </a:pPr>
            <a:r>
              <a:rPr lang="en-US" sz="1900" dirty="0">
                <a:solidFill>
                  <a:srgbClr val="002060"/>
                </a:solidFill>
                <a:latin typeface="Arial" pitchFamily="34" charset="0"/>
                <a:cs typeface="Arial" pitchFamily="34" charset="0"/>
              </a:rPr>
              <a:t>Question</a:t>
            </a:r>
            <a:endParaRPr lang="en-US" sz="1900" dirty="0">
              <a:latin typeface="Arial" pitchFamily="34" charset="0"/>
              <a:cs typeface="Arial" pitchFamily="34" charset="0"/>
            </a:endParaRPr>
          </a:p>
          <a:p>
            <a:pPr lvl="0">
              <a:buNone/>
            </a:pPr>
            <a:r>
              <a:rPr lang="en-US" sz="1900" dirty="0">
                <a:latin typeface="Arial" pitchFamily="34" charset="0"/>
                <a:cs typeface="Arial" pitchFamily="34" charset="0"/>
              </a:rPr>
              <a:t>What are the principles of von Neumann Architecture and what are the functional sub-components of that architecture?</a:t>
            </a:r>
            <a:endParaRPr lang="en-US" sz="1900" dirty="0">
              <a:solidFill>
                <a:schemeClr val="accent2">
                  <a:lumMod val="50000"/>
                </a:schemeClr>
              </a:solidFill>
              <a:latin typeface="Arial" pitchFamily="34" charset="0"/>
              <a:cs typeface="Arial" pitchFamily="34" charset="0"/>
            </a:endParaRPr>
          </a:p>
          <a:p>
            <a:pPr>
              <a:buNone/>
            </a:pPr>
            <a:endParaRPr lang="en-IE" sz="1800" dirty="0">
              <a:solidFill>
                <a:srgbClr val="002060"/>
              </a:solidFill>
              <a:latin typeface="Arial" pitchFamily="34" charset="0"/>
              <a:cs typeface="Arial" pitchFamily="34" charset="0"/>
            </a:endParaRPr>
          </a:p>
          <a:p>
            <a:pPr>
              <a:buNone/>
            </a:pPr>
            <a:endParaRPr lang="en-US" sz="1800" dirty="0">
              <a:solidFill>
                <a:srgbClr val="002060"/>
              </a:solidFill>
              <a:latin typeface="Arial" pitchFamily="34" charset="0"/>
              <a:cs typeface="Arial" pitchFamily="34" charset="0"/>
            </a:endParaRPr>
          </a:p>
          <a:p>
            <a:pPr>
              <a:buNone/>
            </a:pPr>
            <a:r>
              <a:rPr lang="en-US" sz="1900" dirty="0">
                <a:solidFill>
                  <a:srgbClr val="002060"/>
                </a:solidFill>
                <a:latin typeface="Arial" pitchFamily="34" charset="0"/>
                <a:cs typeface="Arial" pitchFamily="34" charset="0"/>
              </a:rPr>
              <a:t>Sample solution</a:t>
            </a:r>
          </a:p>
          <a:p>
            <a:r>
              <a:rPr lang="en-US" sz="1900" i="1" dirty="0">
                <a:latin typeface="Arial" panose="020B0604020202020204" pitchFamily="34" charset="0"/>
                <a:cs typeface="Arial" panose="020B0604020202020204" pitchFamily="34" charset="0"/>
              </a:rPr>
              <a:t>The von Neumann architecture is a computer design model that uses a single storage structure to hold both instructions and data. </a:t>
            </a:r>
            <a:endParaRPr lang="en-IE" sz="1900" i="1" dirty="0">
              <a:latin typeface="Arial" panose="020B0604020202020204" pitchFamily="34" charset="0"/>
              <a:cs typeface="Arial" panose="020B0604020202020204" pitchFamily="34" charset="0"/>
            </a:endParaRPr>
          </a:p>
          <a:p>
            <a:r>
              <a:rPr lang="en-US" sz="1900" i="1" dirty="0">
                <a:latin typeface="Arial" panose="020B0604020202020204" pitchFamily="34" charset="0"/>
                <a:cs typeface="Arial" panose="020B0604020202020204" pitchFamily="34" charset="0"/>
              </a:rPr>
              <a:t>The term describes such a computer, which implements a Universal Turing machine, and the common "referential model" of specifying sequential architectures, in contrast with parallel architectures.</a:t>
            </a:r>
            <a:endParaRPr lang="en-IE" sz="1900" i="1" dirty="0">
              <a:latin typeface="Arial" panose="020B0604020202020204" pitchFamily="34" charset="0"/>
              <a:cs typeface="Arial" panose="020B0604020202020204" pitchFamily="34" charset="0"/>
            </a:endParaRPr>
          </a:p>
          <a:p>
            <a:r>
              <a:rPr lang="en-US" sz="1900" i="1" dirty="0">
                <a:latin typeface="Arial" panose="020B0604020202020204" pitchFamily="34" charset="0"/>
                <a:cs typeface="Arial" panose="020B0604020202020204" pitchFamily="34" charset="0"/>
              </a:rPr>
              <a:t>The separation of storage from the processing unit is implicit in the von Neumann architecture</a:t>
            </a:r>
            <a:r>
              <a:rPr lang="en-US" sz="1900" i="1" dirty="0"/>
              <a:t>.</a:t>
            </a:r>
            <a:endParaRPr lang="en-IE" sz="1900"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E" sz="2400" dirty="0">
                <a:solidFill>
                  <a:schemeClr val="accent2">
                    <a:lumMod val="50000"/>
                  </a:schemeClr>
                </a:solidFill>
                <a:latin typeface="Arial" pitchFamily="34" charset="0"/>
              </a:rPr>
              <a:t>Solution continued</a:t>
            </a:r>
            <a:endParaRPr lang="en-US" sz="2400" dirty="0">
              <a:solidFill>
                <a:schemeClr val="accent2">
                  <a:lumMod val="50000"/>
                </a:schemeClr>
              </a:solidFill>
              <a:latin typeface="Arial" pitchFamily="34" charset="0"/>
            </a:endParaRPr>
          </a:p>
        </p:txBody>
      </p:sp>
      <p:sp>
        <p:nvSpPr>
          <p:cNvPr id="3" name="Content Placeholder 2"/>
          <p:cNvSpPr>
            <a:spLocks noGrp="1"/>
          </p:cNvSpPr>
          <p:nvPr>
            <p:ph sz="quarter" idx="1"/>
          </p:nvPr>
        </p:nvSpPr>
        <p:spPr>
          <a:xfrm>
            <a:off x="457200" y="1600200"/>
            <a:ext cx="8291264" cy="4873752"/>
          </a:xfrm>
        </p:spPr>
        <p:txBody>
          <a:bodyPr>
            <a:normAutofit lnSpcReduction="10000"/>
          </a:bodyPr>
          <a:lstStyle/>
          <a:p>
            <a:pPr lvl="0"/>
            <a:r>
              <a:rPr lang="en-IE" sz="1900" i="1" dirty="0">
                <a:latin typeface="Arial" panose="020B0604020202020204" pitchFamily="34" charset="0"/>
                <a:cs typeface="Arial" panose="020B0604020202020204" pitchFamily="34" charset="0"/>
              </a:rPr>
              <a:t>The term "stored-program computer" is generally used to mean a computer of this design.</a:t>
            </a:r>
          </a:p>
          <a:p>
            <a:pPr lvl="0"/>
            <a:r>
              <a:rPr lang="en-US" sz="1900" i="1" dirty="0">
                <a:latin typeface="Arial" panose="020B0604020202020204" pitchFamily="34" charset="0"/>
                <a:cs typeface="Arial" panose="020B0604020202020204" pitchFamily="34" charset="0"/>
              </a:rPr>
              <a:t>Von Neumann begins his idea with a broad description of the general-purpose computing machine containing four main ‘sub-components’. These are identified as relating to </a:t>
            </a:r>
            <a:r>
              <a:rPr lang="en-US" sz="1900" b="1" i="1" dirty="0">
                <a:latin typeface="Arial" panose="020B0604020202020204" pitchFamily="34" charset="0"/>
                <a:cs typeface="Arial" panose="020B0604020202020204" pitchFamily="34" charset="0"/>
              </a:rPr>
              <a:t>arithmetic</a:t>
            </a:r>
            <a:r>
              <a:rPr lang="en-US" sz="1900" i="1" dirty="0">
                <a:latin typeface="Arial" panose="020B0604020202020204" pitchFamily="34" charset="0"/>
                <a:cs typeface="Arial" panose="020B0604020202020204" pitchFamily="34" charset="0"/>
              </a:rPr>
              <a:t>, </a:t>
            </a:r>
            <a:r>
              <a:rPr lang="en-US" sz="1900" b="1" i="1" dirty="0">
                <a:latin typeface="Arial" panose="020B0604020202020204" pitchFamily="34" charset="0"/>
                <a:cs typeface="Arial" panose="020B0604020202020204" pitchFamily="34" charset="0"/>
              </a:rPr>
              <a:t>memory</a:t>
            </a:r>
            <a:r>
              <a:rPr lang="en-US" sz="1900" i="1" dirty="0">
                <a:latin typeface="Arial" panose="020B0604020202020204" pitchFamily="34" charset="0"/>
                <a:cs typeface="Arial" panose="020B0604020202020204" pitchFamily="34" charset="0"/>
              </a:rPr>
              <a:t>, </a:t>
            </a:r>
            <a:r>
              <a:rPr lang="en-US" sz="1900" b="1" i="1" dirty="0">
                <a:latin typeface="Arial" panose="020B0604020202020204" pitchFamily="34" charset="0"/>
                <a:cs typeface="Arial" panose="020B0604020202020204" pitchFamily="34" charset="0"/>
              </a:rPr>
              <a:t>control</a:t>
            </a:r>
            <a:r>
              <a:rPr lang="en-US" sz="1900" i="1" dirty="0">
                <a:latin typeface="Arial" panose="020B0604020202020204" pitchFamily="34" charset="0"/>
                <a:cs typeface="Arial" panose="020B0604020202020204" pitchFamily="34" charset="0"/>
              </a:rPr>
              <a:t>, and </a:t>
            </a:r>
            <a:r>
              <a:rPr lang="en-US" sz="1900" b="1" i="1" dirty="0">
                <a:latin typeface="Arial" panose="020B0604020202020204" pitchFamily="34" charset="0"/>
                <a:cs typeface="Arial" panose="020B0604020202020204" pitchFamily="34" charset="0"/>
              </a:rPr>
              <a:t>connection</a:t>
            </a:r>
            <a:r>
              <a:rPr lang="en-US" sz="1900" i="1" dirty="0">
                <a:latin typeface="Arial" panose="020B0604020202020204" pitchFamily="34" charset="0"/>
                <a:cs typeface="Arial" panose="020B0604020202020204" pitchFamily="34" charset="0"/>
              </a:rPr>
              <a:t> with the human operator: - the arithmetic logic unit, the control unit, the memory, and the input-output devices of the classical computer model.</a:t>
            </a:r>
            <a:endParaRPr lang="en-IE" sz="1900" i="1" dirty="0">
              <a:latin typeface="Arial" panose="020B0604020202020204" pitchFamily="34" charset="0"/>
              <a:cs typeface="Arial" panose="020B0604020202020204" pitchFamily="34" charset="0"/>
            </a:endParaRPr>
          </a:p>
          <a:p>
            <a:r>
              <a:rPr lang="en-US" sz="1900" i="1" dirty="0">
                <a:latin typeface="Arial" panose="020B0604020202020204" pitchFamily="34" charset="0"/>
                <a:cs typeface="Arial" panose="020B0604020202020204" pitchFamily="34" charset="0"/>
              </a:rPr>
              <a:t>To von Neumann the key to building a general purpose device was in its ability to store not only its data and the intermediate results of computation, but also to store the instructions, or orders that brought about the computation.</a:t>
            </a:r>
            <a:endParaRPr lang="en-IE" sz="1900" i="1" dirty="0">
              <a:latin typeface="Arial" panose="020B0604020202020204" pitchFamily="34" charset="0"/>
              <a:cs typeface="Arial" panose="020B0604020202020204" pitchFamily="34" charset="0"/>
            </a:endParaRPr>
          </a:p>
          <a:p>
            <a:pPr marL="0" indent="0">
              <a:buNone/>
            </a:pPr>
            <a:r>
              <a:rPr lang="en-US" sz="1900" i="1" dirty="0">
                <a:latin typeface="Arial" panose="020B0604020202020204" pitchFamily="34" charset="0"/>
                <a:cs typeface="Arial" panose="020B0604020202020204" pitchFamily="34" charset="0"/>
              </a:rPr>
              <a:t>In a special purpose machine, the computational procedure could be part of the hardware. In a general purpose one the instructions must be as changeable as the numbers they acted upon</a:t>
            </a:r>
            <a:r>
              <a:rPr lang="en-IE" sz="1900" i="1" dirty="0">
                <a:latin typeface="Arial" panose="020B0604020202020204" pitchFamily="34" charset="0"/>
                <a:cs typeface="Arial" panose="020B0604020202020204" pitchFamily="34" charset="0"/>
              </a:rPr>
              <a:t>. </a:t>
            </a:r>
            <a:endParaRPr lang="en-US" sz="1900" i="1" dirty="0">
              <a:solidFill>
                <a:srgbClr val="002060"/>
              </a:solidFill>
              <a:latin typeface="Arial" pitchFamily="34" charset="0"/>
              <a:cs typeface="Arial" pitchFamily="34" charset="0"/>
            </a:endParaRPr>
          </a:p>
          <a:p>
            <a:pPr algn="r">
              <a:buNone/>
            </a:pPr>
            <a:fld id="{37EC75C5-0A20-403D-8AF2-8BD7EA6AD7C1}" type="slidenum">
              <a:rPr lang="en-US" sz="1800" smtClean="0">
                <a:latin typeface="Arial" pitchFamily="34" charset="0"/>
                <a:cs typeface="Arial" pitchFamily="34" charset="0"/>
              </a:rPr>
              <a:t>8</a:t>
            </a:fld>
            <a:endParaRPr lang="en-US" sz="1800" dirty="0">
              <a:latin typeface="Arial" pitchFamily="34" charset="0"/>
              <a:cs typeface="Arial" pitchFamily="34" charset="0"/>
            </a:endParaRPr>
          </a:p>
          <a:p>
            <a:endParaRPr lang="en-US" sz="1800" dirty="0">
              <a:latin typeface="Arial" pitchFamily="34" charset="0"/>
              <a:cs typeface="Arial" pitchFamily="34" charset="0"/>
            </a:endParaRPr>
          </a:p>
        </p:txBody>
      </p:sp>
      <p:sp>
        <p:nvSpPr>
          <p:cNvPr id="4" name="TextBox 3"/>
          <p:cNvSpPr txBox="1"/>
          <p:nvPr/>
        </p:nvSpPr>
        <p:spPr>
          <a:xfrm>
            <a:off x="6732240" y="5733256"/>
            <a:ext cx="1512168" cy="369332"/>
          </a:xfrm>
          <a:prstGeom prst="rect">
            <a:avLst/>
          </a:prstGeom>
          <a:noFill/>
        </p:spPr>
        <p:txBody>
          <a:bodyPr wrap="square" rtlCol="0">
            <a:spAutoFit/>
          </a:bodyPr>
          <a:lstStyle/>
          <a:p>
            <a:r>
              <a:rPr lang="en-US" dirty="0">
                <a:latin typeface="Arial" pitchFamily="34" charset="0"/>
                <a:cs typeface="Arial" pitchFamily="34" charset="0"/>
              </a:rPr>
              <a:t>(10 marks)</a:t>
            </a:r>
            <a:endParaRPr lang="en-IE" dirty="0"/>
          </a:p>
        </p:txBody>
      </p:sp>
    </p:spTree>
    <p:extLst>
      <p:ext uri="{BB962C8B-B14F-4D97-AF65-F5344CB8AC3E}">
        <p14:creationId xmlns:p14="http://schemas.microsoft.com/office/powerpoint/2010/main" val="21335676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E497A5DDE61EC49B38F08F69D7D1C30" ma:contentTypeVersion="14" ma:contentTypeDescription="Create a new document." ma:contentTypeScope="" ma:versionID="cc9cf3809cc1a736e9f0ee9a17edb34f">
  <xsd:schema xmlns:xsd="http://www.w3.org/2001/XMLSchema" xmlns:xs="http://www.w3.org/2001/XMLSchema" xmlns:p="http://schemas.microsoft.com/office/2006/metadata/properties" xmlns:ns3="8713c86b-11c3-4892-8b22-8e1103c1c89f" xmlns:ns4="186a8af6-524e-48fb-a2b5-8db5625d742b" targetNamespace="http://schemas.microsoft.com/office/2006/metadata/properties" ma:root="true" ma:fieldsID="12546ddb3f55a813144bf20bb38a3f89" ns3:_="" ns4:_="">
    <xsd:import namespace="8713c86b-11c3-4892-8b22-8e1103c1c89f"/>
    <xsd:import namespace="186a8af6-524e-48fb-a2b5-8db5625d742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13c86b-11c3-4892-8b22-8e1103c1c89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86a8af6-524e-48fb-a2b5-8db5625d742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C11F7D-9F66-4D5F-A7CD-065D5AF10C2E}">
  <ds:schemaRefs>
    <ds:schemaRef ds:uri="http://purl.org/dc/dcmitype/"/>
    <ds:schemaRef ds:uri="http://purl.org/dc/elements/1.1/"/>
    <ds:schemaRef ds:uri="http://www.w3.org/XML/1998/namespace"/>
    <ds:schemaRef ds:uri="http://schemas.microsoft.com/office/infopath/2007/PartnerControls"/>
    <ds:schemaRef ds:uri="http://purl.org/dc/terms/"/>
    <ds:schemaRef ds:uri="http://schemas.openxmlformats.org/package/2006/metadata/core-properties"/>
    <ds:schemaRef ds:uri="8713c86b-11c3-4892-8b22-8e1103c1c89f"/>
    <ds:schemaRef ds:uri="http://schemas.microsoft.com/office/2006/documentManagement/types"/>
    <ds:schemaRef ds:uri="186a8af6-524e-48fb-a2b5-8db5625d742b"/>
    <ds:schemaRef ds:uri="http://schemas.microsoft.com/office/2006/metadata/properties"/>
  </ds:schemaRefs>
</ds:datastoreItem>
</file>

<file path=customXml/itemProps2.xml><?xml version="1.0" encoding="utf-8"?>
<ds:datastoreItem xmlns:ds="http://schemas.openxmlformats.org/officeDocument/2006/customXml" ds:itemID="{0284D2E8-239D-4131-960B-826BA3373A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13c86b-11c3-4892-8b22-8e1103c1c89f"/>
    <ds:schemaRef ds:uri="186a8af6-524e-48fb-a2b5-8db5625d74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292E10E-D1EA-4606-A367-8BF90253193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Oriel</Template>
  <TotalTime>585</TotalTime>
  <Words>577</Words>
  <Application>Microsoft Office PowerPoint</Application>
  <PresentationFormat>On-screen Show (4:3)</PresentationFormat>
  <Paragraphs>52</Paragraphs>
  <Slides>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6" baseType="lpstr">
      <vt:lpstr>Arial</vt:lpstr>
      <vt:lpstr>Calibri</vt:lpstr>
      <vt:lpstr>Century Schoolbook</vt:lpstr>
      <vt:lpstr>Franklin Gothic Book</vt:lpstr>
      <vt:lpstr>Wingdings</vt:lpstr>
      <vt:lpstr>Wingdings 2</vt:lpstr>
      <vt:lpstr>Oriel</vt:lpstr>
      <vt:lpstr>CorelDRAW</vt:lpstr>
      <vt:lpstr>TU856-1 and TU858-1 Computer Architecture and Technology </vt:lpstr>
      <vt:lpstr>Von Neumann Architecture</vt:lpstr>
      <vt:lpstr>Von Neumann Model</vt:lpstr>
      <vt:lpstr>Memory Addressing Example</vt:lpstr>
      <vt:lpstr>The Instruction</vt:lpstr>
      <vt:lpstr>Instructions and the Clock</vt:lpstr>
      <vt:lpstr>Typical Exam (Sub) Question For This Content</vt:lpstr>
      <vt:lpstr>Solution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228-1 Computer Architecture and Technology</dc:title>
  <dc:creator>DIT</dc:creator>
  <cp:lastModifiedBy>Art Sloan</cp:lastModifiedBy>
  <cp:revision>59</cp:revision>
  <dcterms:created xsi:type="dcterms:W3CDTF">2012-09-26T09:12:47Z</dcterms:created>
  <dcterms:modified xsi:type="dcterms:W3CDTF">2025-03-21T10:00:39Z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0x010100CE497A5DDE61EC49B38F08F69D7D1C30</vt:lpwstr>
  </property>
</Properties>
</file>