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71" r:id="rId5"/>
    <p:sldId id="268" r:id="rId6"/>
    <p:sldId id="267" r:id="rId7"/>
    <p:sldId id="257" r:id="rId8"/>
    <p:sldId id="285" r:id="rId9"/>
    <p:sldId id="269" r:id="rId10"/>
    <p:sldId id="270" r:id="rId11"/>
    <p:sldId id="264" r:id="rId12"/>
    <p:sldId id="265" r:id="rId13"/>
    <p:sldId id="266"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1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 Sloan" userId="d396f28b-d1f7-4131-abed-e2c819916214" providerId="ADAL" clId="{6DFE4DE8-B90E-4EED-BCBE-D18A2886F7FA}"/>
    <pc:docChg chg="modSld">
      <pc:chgData name="Art Sloan" userId="d396f28b-d1f7-4131-abed-e2c819916214" providerId="ADAL" clId="{6DFE4DE8-B90E-4EED-BCBE-D18A2886F7FA}" dt="2025-03-28T13:25:51.259" v="7" actId="14100"/>
      <pc:docMkLst>
        <pc:docMk/>
      </pc:docMkLst>
      <pc:sldChg chg="modSp mod">
        <pc:chgData name="Art Sloan" userId="d396f28b-d1f7-4131-abed-e2c819916214" providerId="ADAL" clId="{6DFE4DE8-B90E-4EED-BCBE-D18A2886F7FA}" dt="2025-03-28T13:25:51.259" v="7" actId="14100"/>
        <pc:sldMkLst>
          <pc:docMk/>
          <pc:sldMk cId="1057175811" sldId="270"/>
        </pc:sldMkLst>
        <pc:picChg chg="mod">
          <ac:chgData name="Art Sloan" userId="d396f28b-d1f7-4131-abed-e2c819916214" providerId="ADAL" clId="{6DFE4DE8-B90E-4EED-BCBE-D18A2886F7FA}" dt="2025-03-28T13:25:51.259" v="7" actId="14100"/>
          <ac:picMkLst>
            <pc:docMk/>
            <pc:sldMk cId="1057175811" sldId="270"/>
            <ac:picMk id="6" creationId="{00000000-0000-0000-0000-000000000000}"/>
          </ac:picMkLst>
        </pc:picChg>
      </pc:sldChg>
      <pc:sldChg chg="modSp mod">
        <pc:chgData name="Art Sloan" userId="d396f28b-d1f7-4131-abed-e2c819916214" providerId="ADAL" clId="{6DFE4DE8-B90E-4EED-BCBE-D18A2886F7FA}" dt="2025-03-28T13:24:04.180" v="6" actId="20577"/>
        <pc:sldMkLst>
          <pc:docMk/>
          <pc:sldMk cId="1390831254" sldId="271"/>
        </pc:sldMkLst>
        <pc:spChg chg="mod">
          <ac:chgData name="Art Sloan" userId="d396f28b-d1f7-4131-abed-e2c819916214" providerId="ADAL" clId="{6DFE4DE8-B90E-4EED-BCBE-D18A2886F7FA}" dt="2025-03-28T13:23:47.215" v="1" actId="20577"/>
          <ac:spMkLst>
            <pc:docMk/>
            <pc:sldMk cId="1390831254" sldId="271"/>
            <ac:spMk id="3" creationId="{00000000-0000-0000-0000-000000000000}"/>
          </ac:spMkLst>
        </pc:spChg>
        <pc:spChg chg="mod">
          <ac:chgData name="Art Sloan" userId="d396f28b-d1f7-4131-abed-e2c819916214" providerId="ADAL" clId="{6DFE4DE8-B90E-4EED-BCBE-D18A2886F7FA}" dt="2025-03-28T13:24:04.180" v="6" actId="20577"/>
          <ac:spMkLst>
            <pc:docMk/>
            <pc:sldMk cId="1390831254" sldId="271"/>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7876CE-D5F3-4DDC-8B46-F6C248CB06B8}" type="datetimeFigureOut">
              <a:rPr lang="en-IE" smtClean="0"/>
              <a:t>28/03/2025</a:t>
            </a:fld>
            <a:endParaRPr lang="en-I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E8923-8EB0-44DF-A5ED-8FDA9C8842CD}" type="slidenum">
              <a:rPr lang="en-IE" smtClean="0"/>
              <a:t>‹#›</a:t>
            </a:fld>
            <a:endParaRPr lang="en-IE"/>
          </a:p>
        </p:txBody>
      </p:sp>
    </p:spTree>
    <p:extLst>
      <p:ext uri="{BB962C8B-B14F-4D97-AF65-F5344CB8AC3E}">
        <p14:creationId xmlns:p14="http://schemas.microsoft.com/office/powerpoint/2010/main" val="625856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2C10EE94-9497-46C2-A2DF-D509165AF4D3}" type="datetime1">
              <a:rPr lang="en-US" smtClean="0"/>
              <a:t>3/28/2025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DE65B3C1-4931-4927-B901-CA45EA856D3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276F0B3-171B-46F7-AF1F-FBEE35F8B445}" type="datetime1">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61F1D6-3E2B-4EE4-875F-0C6800BD2FB6}" type="datetime1">
              <a:rPr lang="en-US" smtClean="0"/>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FD8A4F60-A06E-4916-88F8-E294F0C1AB80}" type="datetime1">
              <a:rPr lang="en-US" smtClean="0"/>
              <a:t>3/28/2025</a:t>
            </a:fld>
            <a:endParaRPr lang="en-US"/>
          </a:p>
        </p:txBody>
      </p:sp>
      <p:sp>
        <p:nvSpPr>
          <p:cNvPr id="9" name="Slide Number Placeholder 8"/>
          <p:cNvSpPr>
            <a:spLocks noGrp="1"/>
          </p:cNvSpPr>
          <p:nvPr>
            <p:ph type="sldNum" sz="quarter" idx="15"/>
          </p:nvPr>
        </p:nvSpPr>
        <p:spPr/>
        <p:txBody>
          <a:bodyPr rtlCol="0"/>
          <a:lstStyle/>
          <a:p>
            <a:fld id="{DE65B3C1-4931-4927-B901-CA45EA856D34}"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AF1EB48C-6C0A-410D-B464-DF54A5ADBBD9}" type="datetime1">
              <a:rPr lang="en-US" smtClean="0"/>
              <a:t>3/28/2025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DE65B3C1-4931-4927-B901-CA45EA856D3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D3144FEE-56F5-4400-AFBB-B79BBEB62CA0}" type="datetime1">
              <a:rPr lang="en-US" smtClean="0"/>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65B3C1-4931-4927-B901-CA45EA856D3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AB3F35A7-1BE5-4BD1-93EB-D9ED4DE23F54}" type="datetime1">
              <a:rPr lang="en-US" smtClean="0"/>
              <a:t>3/28/2025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65B3C1-4931-4927-B901-CA45EA856D3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41CFEC2C-A77F-4BCB-B22C-8074BCBDEA63}" type="datetime1">
              <a:rPr lang="en-US" smtClean="0"/>
              <a:t>3/28/2025</a:t>
            </a:fld>
            <a:endParaRPr lang="en-US"/>
          </a:p>
        </p:txBody>
      </p:sp>
      <p:sp>
        <p:nvSpPr>
          <p:cNvPr id="7" name="Slide Number Placeholder 6"/>
          <p:cNvSpPr>
            <a:spLocks noGrp="1"/>
          </p:cNvSpPr>
          <p:nvPr>
            <p:ph type="sldNum" sz="quarter" idx="11"/>
          </p:nvPr>
        </p:nvSpPr>
        <p:spPr/>
        <p:txBody>
          <a:bodyPr rtlCol="0"/>
          <a:lstStyle/>
          <a:p>
            <a:fld id="{DE65B3C1-4931-4927-B901-CA45EA856D34}"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631FB-6265-4181-AF0D-638BF18914C6}" type="datetime1">
              <a:rPr lang="en-US" smtClean="0"/>
              <a:t>3/28/2025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65B3C1-4931-4927-B901-CA45EA856D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D7E90E6F-5533-40CE-A2C2-DF34F783A028}" type="datetime1">
              <a:rPr lang="en-US" smtClean="0"/>
              <a:t>3/28/2025</a:t>
            </a:fld>
            <a:endParaRPr lang="en-US"/>
          </a:p>
        </p:txBody>
      </p:sp>
      <p:sp>
        <p:nvSpPr>
          <p:cNvPr id="22" name="Slide Number Placeholder 21"/>
          <p:cNvSpPr>
            <a:spLocks noGrp="1"/>
          </p:cNvSpPr>
          <p:nvPr>
            <p:ph type="sldNum" sz="quarter" idx="15"/>
          </p:nvPr>
        </p:nvSpPr>
        <p:spPr/>
        <p:txBody>
          <a:bodyPr rtlCol="0"/>
          <a:lstStyle/>
          <a:p>
            <a:fld id="{DE65B3C1-4931-4927-B901-CA45EA856D34}"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79B20AF-2CAB-4E17-93EA-58C1A46287CC}" type="datetime1">
              <a:rPr lang="en-US" smtClean="0"/>
              <a:t>3/28/2025</a:t>
            </a:fld>
            <a:endParaRPr lang="en-US"/>
          </a:p>
        </p:txBody>
      </p:sp>
      <p:sp>
        <p:nvSpPr>
          <p:cNvPr id="18" name="Slide Number Placeholder 17"/>
          <p:cNvSpPr>
            <a:spLocks noGrp="1"/>
          </p:cNvSpPr>
          <p:nvPr>
            <p:ph type="sldNum" sz="quarter" idx="11"/>
          </p:nvPr>
        </p:nvSpPr>
        <p:spPr/>
        <p:txBody>
          <a:bodyPr rtlCol="0"/>
          <a:lstStyle/>
          <a:p>
            <a:fld id="{DE65B3C1-4931-4927-B901-CA45EA856D34}"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784FA78-3210-4E3B-AEAB-4FCE017369E8}" type="datetime1">
              <a:rPr lang="en-US" smtClean="0"/>
              <a:t>3/28/2025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DE65B3C1-4931-4927-B901-CA45EA856D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List_of_information_technology_acronym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AimCNTzDlVo" TargetMode="External"/><Relationship Id="rId2" Type="http://schemas.openxmlformats.org/officeDocument/2006/relationships/hyperlink" Target="https://www.youtube.com/watch?v=JvXro0dzJY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accent2">
                    <a:lumMod val="50000"/>
                  </a:schemeClr>
                </a:solidFill>
                <a:latin typeface="Arial" pitchFamily="34" charset="0"/>
              </a:rPr>
              <a:t>TU856-1 and TU858-1</a:t>
            </a:r>
            <a:br>
              <a:rPr lang="en-US" dirty="0">
                <a:solidFill>
                  <a:schemeClr val="accent2">
                    <a:lumMod val="50000"/>
                  </a:schemeClr>
                </a:solidFill>
                <a:latin typeface="Arial" pitchFamily="34" charset="0"/>
              </a:rPr>
            </a:br>
            <a:r>
              <a:rPr lang="en-US" dirty="0">
                <a:solidFill>
                  <a:schemeClr val="accent2">
                    <a:lumMod val="50000"/>
                  </a:schemeClr>
                </a:solidFill>
                <a:latin typeface="Arial" pitchFamily="34" charset="0"/>
              </a:rPr>
              <a:t>Computer Architecture and Technology</a:t>
            </a:r>
            <a:br>
              <a:rPr lang="en-US" dirty="0">
                <a:solidFill>
                  <a:schemeClr val="accent2">
                    <a:lumMod val="50000"/>
                  </a:schemeClr>
                </a:solidFill>
                <a:latin typeface="Arial" pitchFamily="34" charset="0"/>
              </a:rPr>
            </a:br>
            <a:endParaRPr lang="en-US" dirty="0"/>
          </a:p>
        </p:txBody>
      </p:sp>
      <p:sp>
        <p:nvSpPr>
          <p:cNvPr id="3" name="Subtitle 2"/>
          <p:cNvSpPr>
            <a:spLocks noGrp="1"/>
          </p:cNvSpPr>
          <p:nvPr>
            <p:ph type="subTitle" idx="1"/>
          </p:nvPr>
        </p:nvSpPr>
        <p:spPr>
          <a:xfrm>
            <a:off x="2286000" y="5003322"/>
            <a:ext cx="6172200" cy="585918"/>
          </a:xfrm>
        </p:spPr>
        <p:txBody>
          <a:bodyPr>
            <a:normAutofit/>
          </a:bodyPr>
          <a:lstStyle/>
          <a:p>
            <a:r>
              <a:rPr lang="en-IE" sz="2200" dirty="0">
                <a:solidFill>
                  <a:schemeClr val="accent2">
                    <a:lumMod val="50000"/>
                  </a:schemeClr>
                </a:solidFill>
                <a:latin typeface="Arial" pitchFamily="34" charset="0"/>
              </a:rPr>
              <a:t>(Week 10) Tutorial 6</a:t>
            </a:r>
            <a:endParaRPr lang="en-US" sz="2200" dirty="0">
              <a:solidFill>
                <a:schemeClr val="accent2">
                  <a:lumMod val="50000"/>
                </a:schemeClr>
              </a:solidFill>
              <a:latin typeface="Arial" pitchFamily="34" charset="0"/>
            </a:endParaRPr>
          </a:p>
        </p:txBody>
      </p:sp>
      <p:sp>
        <p:nvSpPr>
          <p:cNvPr id="4" name="Subtitle 2"/>
          <p:cNvSpPr txBox="1">
            <a:spLocks/>
          </p:cNvSpPr>
          <p:nvPr/>
        </p:nvSpPr>
        <p:spPr>
          <a:xfrm>
            <a:off x="5652120" y="1316494"/>
            <a:ext cx="3312368" cy="585918"/>
          </a:xfrm>
          <a:prstGeom prst="rect">
            <a:avLst/>
          </a:prstGeom>
        </p:spPr>
        <p:txBody>
          <a:bodyPr vert="horz">
            <a:normAutofit/>
          </a:bodyPr>
          <a:lstStyle>
            <a:lvl1pPr marL="0" indent="0" algn="l" rtl="0" eaLnBrk="1" latinLnBrk="0" hangingPunct="1">
              <a:spcBef>
                <a:spcPts val="600"/>
              </a:spcBef>
              <a:buClr>
                <a:schemeClr val="accent1"/>
              </a:buClr>
              <a:buSzPct val="70000"/>
              <a:buFont typeface="Wingdings"/>
              <a:buNone/>
              <a:defRPr kumimoji="0" sz="1800" b="1" kern="1200">
                <a:solidFill>
                  <a:schemeClr val="tx2"/>
                </a:solidFill>
                <a:latin typeface="+mn-lt"/>
                <a:ea typeface="+mn-ea"/>
                <a:cs typeface="+mn-cs"/>
              </a:defRPr>
            </a:lvl1pPr>
            <a:lvl2pPr marL="457200" indent="0" algn="ctr" rtl="0" eaLnBrk="1" latinLnBrk="0" hangingPunct="1">
              <a:spcBef>
                <a:spcPct val="20000"/>
              </a:spcBef>
              <a:buClr>
                <a:schemeClr val="accent1"/>
              </a:buClr>
              <a:buSzPct val="80000"/>
              <a:buFont typeface="Wingdings 2"/>
              <a:buNone/>
              <a:defRPr kumimoji="0" sz="2100" kern="1200">
                <a:solidFill>
                  <a:schemeClr val="tx1"/>
                </a:solidFill>
                <a:latin typeface="+mn-lt"/>
                <a:ea typeface="+mn-ea"/>
                <a:cs typeface="+mn-cs"/>
              </a:defRPr>
            </a:lvl2pPr>
            <a:lvl3pPr marL="914400" indent="0" algn="ctr" rtl="0" eaLnBrk="1" latinLnBrk="0" hangingPunct="1">
              <a:spcBef>
                <a:spcPct val="20000"/>
              </a:spcBef>
              <a:buClr>
                <a:schemeClr val="accent1">
                  <a:shade val="75000"/>
                </a:schemeClr>
              </a:buClr>
              <a:buSzPct val="60000"/>
              <a:buFont typeface="Wingdings"/>
              <a:buNone/>
              <a:defRPr kumimoji="0" sz="1800" kern="1200">
                <a:solidFill>
                  <a:schemeClr val="tx1"/>
                </a:solidFill>
                <a:latin typeface="+mn-lt"/>
                <a:ea typeface="+mn-ea"/>
                <a:cs typeface="+mn-cs"/>
              </a:defRPr>
            </a:lvl3pPr>
            <a:lvl4pPr marL="1371600" indent="0" algn="ctr" rtl="0" eaLnBrk="1" latinLnBrk="0" hangingPunct="1">
              <a:spcBef>
                <a:spcPct val="20000"/>
              </a:spcBef>
              <a:buClr>
                <a:schemeClr val="accent1">
                  <a:tint val="60000"/>
                </a:schemeClr>
              </a:buClr>
              <a:buSzPct val="60000"/>
              <a:buFont typeface="Wingdings"/>
              <a:buNone/>
              <a:defRPr kumimoji="0" sz="1800" kern="1200">
                <a:solidFill>
                  <a:schemeClr val="tx1"/>
                </a:solidFill>
                <a:latin typeface="+mn-lt"/>
                <a:ea typeface="+mn-ea"/>
                <a:cs typeface="+mn-cs"/>
              </a:defRPr>
            </a:lvl4pPr>
            <a:lvl5pPr marL="1828800" indent="0" algn="ctr" rtl="0" eaLnBrk="1" latinLnBrk="0" hangingPunct="1">
              <a:spcBef>
                <a:spcPct val="20000"/>
              </a:spcBef>
              <a:buClr>
                <a:schemeClr val="accent2">
                  <a:tint val="60000"/>
                </a:schemeClr>
              </a:buClr>
              <a:buSzPct val="68000"/>
              <a:buFont typeface="Wingdings 2"/>
              <a:buNone/>
              <a:defRPr kumimoji="0" sz="1600" kern="1200">
                <a:solidFill>
                  <a:schemeClr val="tx1"/>
                </a:solidFill>
                <a:latin typeface="+mn-lt"/>
                <a:ea typeface="+mn-ea"/>
                <a:cs typeface="+mn-cs"/>
              </a:defRPr>
            </a:lvl5pPr>
            <a:lvl6pPr marL="2286000" indent="0" algn="ctr" rtl="0" eaLnBrk="1" latinLnBrk="0" hangingPunct="1">
              <a:spcBef>
                <a:spcPct val="20000"/>
              </a:spcBef>
              <a:buClr>
                <a:schemeClr val="accent1"/>
              </a:buClr>
              <a:buNone/>
              <a:defRPr kumimoji="0" sz="1600" kern="1200">
                <a:solidFill>
                  <a:schemeClr val="tx2"/>
                </a:solidFill>
                <a:latin typeface="+mn-lt"/>
                <a:ea typeface="+mn-ea"/>
                <a:cs typeface="+mn-cs"/>
              </a:defRPr>
            </a:lvl6pPr>
            <a:lvl7pPr marL="2743200" indent="0" algn="ctr" rtl="0" eaLnBrk="1" latinLnBrk="0" hangingPunct="1">
              <a:spcBef>
                <a:spcPct val="20000"/>
              </a:spcBef>
              <a:buClr>
                <a:schemeClr val="accent1">
                  <a:tint val="60000"/>
                </a:schemeClr>
              </a:buClr>
              <a:buSzPct val="60000"/>
              <a:buFont typeface="Wingdings"/>
              <a:buNone/>
              <a:defRPr kumimoji="0" sz="1400" kern="1200" baseline="0">
                <a:solidFill>
                  <a:schemeClr val="tx2"/>
                </a:solidFill>
                <a:latin typeface="+mn-lt"/>
                <a:ea typeface="+mn-ea"/>
                <a:cs typeface="+mn-cs"/>
              </a:defRPr>
            </a:lvl7pPr>
            <a:lvl8pPr marL="3200400" indent="0" algn="ctr" rtl="0" eaLnBrk="1" latinLnBrk="0" hangingPunct="1">
              <a:spcBef>
                <a:spcPct val="20000"/>
              </a:spcBef>
              <a:buClr>
                <a:schemeClr val="accent2"/>
              </a:buClr>
              <a:buNone/>
              <a:defRPr kumimoji="0" sz="1400" kern="1200" cap="small" baseline="0">
                <a:solidFill>
                  <a:schemeClr val="tx2"/>
                </a:solidFill>
                <a:latin typeface="+mn-lt"/>
                <a:ea typeface="+mn-ea"/>
                <a:cs typeface="+mn-cs"/>
              </a:defRPr>
            </a:lvl8pPr>
            <a:lvl9pPr marL="3657600" indent="0" algn="ctr" rtl="0" eaLnBrk="1" latinLnBrk="0" hangingPunct="1">
              <a:spcBef>
                <a:spcPct val="20000"/>
              </a:spcBef>
              <a:buClr>
                <a:schemeClr val="accent1">
                  <a:shade val="75000"/>
                </a:schemeClr>
              </a:buClr>
              <a:buNone/>
              <a:defRPr kumimoji="0" sz="1400" kern="1200" baseline="0">
                <a:solidFill>
                  <a:schemeClr val="tx2"/>
                </a:solidFill>
                <a:latin typeface="+mn-lt"/>
                <a:ea typeface="+mn-ea"/>
                <a:cs typeface="+mn-cs"/>
              </a:defRPr>
            </a:lvl9pPr>
          </a:lstStyle>
          <a:p>
            <a:r>
              <a:rPr lang="en-IE" sz="2200" dirty="0">
                <a:solidFill>
                  <a:schemeClr val="accent2">
                    <a:lumMod val="50000"/>
                  </a:schemeClr>
                </a:solidFill>
                <a:latin typeface="Arial" pitchFamily="34" charset="0"/>
              </a:rPr>
              <a:t>Thursday 3 April 2025</a:t>
            </a:r>
            <a:endParaRPr lang="en-US" sz="2200" dirty="0">
              <a:solidFill>
                <a:schemeClr val="accent2">
                  <a:lumMod val="50000"/>
                </a:schemeClr>
              </a:solidFill>
              <a:latin typeface="Arial" pitchFamily="34" charset="0"/>
            </a:endParaRPr>
          </a:p>
        </p:txBody>
      </p:sp>
    </p:spTree>
    <p:extLst>
      <p:ext uri="{BB962C8B-B14F-4D97-AF65-F5344CB8AC3E}">
        <p14:creationId xmlns:p14="http://schemas.microsoft.com/office/powerpoint/2010/main" val="1390831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solidFill>
                  <a:schemeClr val="accent2">
                    <a:lumMod val="50000"/>
                  </a:schemeClr>
                </a:solidFill>
                <a:latin typeface="Arial" pitchFamily="34" charset="0"/>
              </a:rPr>
              <a:t>Solution continued</a:t>
            </a:r>
            <a:endParaRPr lang="en-US" dirty="0"/>
          </a:p>
        </p:txBody>
      </p:sp>
      <p:sp>
        <p:nvSpPr>
          <p:cNvPr id="3" name="Content Placeholder 2"/>
          <p:cNvSpPr>
            <a:spLocks noGrp="1"/>
          </p:cNvSpPr>
          <p:nvPr>
            <p:ph sz="quarter" idx="1"/>
          </p:nvPr>
        </p:nvSpPr>
        <p:spPr>
          <a:xfrm>
            <a:off x="457200" y="1600200"/>
            <a:ext cx="8363272" cy="3917032"/>
          </a:xfrm>
        </p:spPr>
        <p:txBody>
          <a:bodyPr>
            <a:noAutofit/>
          </a:bodyPr>
          <a:lstStyle/>
          <a:p>
            <a:pPr marL="0" indent="0">
              <a:buNone/>
            </a:pPr>
            <a:r>
              <a:rPr lang="en-US" sz="1900" i="1" dirty="0">
                <a:latin typeface="Arial" panose="020B0604020202020204" pitchFamily="34" charset="0"/>
                <a:cs typeface="Arial" panose="020B0604020202020204" pitchFamily="34" charset="0"/>
              </a:rPr>
              <a:t>A router is located at a gateway - the hardware point where one network meets another.</a:t>
            </a:r>
            <a:endParaRPr lang="en-IE" sz="1900" i="1" dirty="0">
              <a:latin typeface="Arial" panose="020B0604020202020204" pitchFamily="34" charset="0"/>
              <a:cs typeface="Arial" panose="020B0604020202020204" pitchFamily="34" charset="0"/>
            </a:endParaRPr>
          </a:p>
          <a:p>
            <a:pPr marL="0" indent="0">
              <a:buNone/>
            </a:pPr>
            <a:r>
              <a:rPr lang="en-US" sz="1900" i="1" dirty="0">
                <a:latin typeface="Arial" panose="020B0604020202020204" pitchFamily="34" charset="0"/>
                <a:cs typeface="Arial" panose="020B0604020202020204" pitchFamily="34" charset="0"/>
              </a:rPr>
              <a:t>Network transmission media generally fall into one of the following groups: </a:t>
            </a:r>
            <a:endParaRPr lang="en-IE" sz="1900" i="1" dirty="0">
              <a:latin typeface="Arial" panose="020B0604020202020204" pitchFamily="34" charset="0"/>
              <a:cs typeface="Arial" panose="020B0604020202020204" pitchFamily="34" charset="0"/>
            </a:endParaRPr>
          </a:p>
          <a:p>
            <a:r>
              <a:rPr lang="en-US" sz="1900" i="1" dirty="0">
                <a:latin typeface="Arial" panose="020B0604020202020204" pitchFamily="34" charset="0"/>
                <a:cs typeface="Arial" panose="020B0604020202020204" pitchFamily="34" charset="0"/>
              </a:rPr>
              <a:t>Copper wire - carries electrical signals, much like telephone or cable TV wiring. </a:t>
            </a:r>
            <a:endParaRPr lang="en-IE" sz="1900" i="1" dirty="0">
              <a:latin typeface="Arial" panose="020B0604020202020204" pitchFamily="34" charset="0"/>
              <a:cs typeface="Arial" panose="020B0604020202020204" pitchFamily="34" charset="0"/>
            </a:endParaRPr>
          </a:p>
          <a:p>
            <a:r>
              <a:rPr lang="en-US" sz="1900" i="1" dirty="0">
                <a:latin typeface="Arial" panose="020B0604020202020204" pitchFamily="34" charset="0"/>
                <a:cs typeface="Arial" panose="020B0604020202020204" pitchFamily="34" charset="0"/>
              </a:rPr>
              <a:t>Optical </a:t>
            </a:r>
            <a:r>
              <a:rPr lang="en-US" sz="1900" i="1" dirty="0" err="1">
                <a:latin typeface="Arial" panose="020B0604020202020204" pitchFamily="34" charset="0"/>
                <a:cs typeface="Arial" panose="020B0604020202020204" pitchFamily="34" charset="0"/>
              </a:rPr>
              <a:t>fibre</a:t>
            </a:r>
            <a:r>
              <a:rPr lang="en-US" sz="1900" i="1" dirty="0">
                <a:latin typeface="Arial" panose="020B0604020202020204" pitchFamily="34" charset="0"/>
                <a:cs typeface="Arial" panose="020B0604020202020204" pitchFamily="34" charset="0"/>
              </a:rPr>
              <a:t> - carries light-waves, either from lasers or Light Emitting Diodes.</a:t>
            </a:r>
            <a:endParaRPr lang="en-IE" sz="1900" i="1" dirty="0">
              <a:latin typeface="Arial" panose="020B0604020202020204" pitchFamily="34" charset="0"/>
              <a:cs typeface="Arial" panose="020B0604020202020204" pitchFamily="34" charset="0"/>
            </a:endParaRPr>
          </a:p>
          <a:p>
            <a:r>
              <a:rPr lang="en-US" sz="1900" i="1" dirty="0">
                <a:latin typeface="Arial" panose="020B0604020202020204" pitchFamily="34" charset="0"/>
                <a:cs typeface="Arial" panose="020B0604020202020204" pitchFamily="34" charset="0"/>
              </a:rPr>
              <a:t>Wireless - radio signals or infra-red light pulses</a:t>
            </a:r>
            <a:r>
              <a:rPr lang="en-GB" sz="1900" i="1" dirty="0">
                <a:latin typeface="Arial" panose="020B0604020202020204" pitchFamily="34" charset="0"/>
                <a:cs typeface="Arial" panose="020B0604020202020204" pitchFamily="34" charset="0"/>
              </a:rPr>
              <a:t>.</a:t>
            </a:r>
            <a:endParaRPr lang="en-IE" sz="1900" i="1" dirty="0">
              <a:latin typeface="Arial" panose="020B0604020202020204" pitchFamily="34" charset="0"/>
              <a:cs typeface="Arial" panose="020B0604020202020204" pitchFamily="34" charset="0"/>
            </a:endParaRPr>
          </a:p>
          <a:p>
            <a:pPr>
              <a:buNone/>
            </a:pPr>
            <a:endParaRPr lang="en-US" sz="1800" dirty="0">
              <a:latin typeface="Arial" pitchFamily="34" charset="0"/>
              <a:cs typeface="Arial" pitchFamily="34" charset="0"/>
            </a:endParaRPr>
          </a:p>
          <a:p>
            <a:pPr algn="r">
              <a:buNone/>
            </a:pPr>
            <a:r>
              <a:rPr lang="en-US" sz="1800" dirty="0">
                <a:latin typeface="Arial" pitchFamily="34" charset="0"/>
                <a:cs typeface="Arial" pitchFamily="34" charset="0"/>
              </a:rPr>
              <a:t>(10 marks)</a:t>
            </a:r>
          </a:p>
        </p:txBody>
      </p:sp>
      <p:sp>
        <p:nvSpPr>
          <p:cNvPr id="4" name="Slide Number Placeholder 3"/>
          <p:cNvSpPr>
            <a:spLocks noGrp="1"/>
          </p:cNvSpPr>
          <p:nvPr>
            <p:ph type="sldNum" sz="quarter" idx="15"/>
          </p:nvPr>
        </p:nvSpPr>
        <p:spPr/>
        <p:txBody>
          <a:bodyPr/>
          <a:lstStyle/>
          <a:p>
            <a:fld id="{DE65B3C1-4931-4927-B901-CA45EA856D34}" type="slidenum">
              <a:rPr lang="en-US" smtClean="0"/>
              <a:pPr/>
              <a:t>10</a:t>
            </a:fld>
            <a:endParaRPr lang="en-US"/>
          </a:p>
        </p:txBody>
      </p:sp>
    </p:spTree>
    <p:extLst>
      <p:ext uri="{BB962C8B-B14F-4D97-AF65-F5344CB8AC3E}">
        <p14:creationId xmlns:p14="http://schemas.microsoft.com/office/powerpoint/2010/main" val="1081611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Questions and Answers ( 1 )</a:t>
            </a:r>
          </a:p>
        </p:txBody>
      </p:sp>
      <p:sp>
        <p:nvSpPr>
          <p:cNvPr id="3" name="Content Placeholder 2"/>
          <p:cNvSpPr>
            <a:spLocks noGrp="1"/>
          </p:cNvSpPr>
          <p:nvPr>
            <p:ph sz="quarter" idx="1"/>
          </p:nvPr>
        </p:nvSpPr>
        <p:spPr/>
        <p:txBody>
          <a:bodyPr/>
          <a:lstStyle/>
          <a:p>
            <a:r>
              <a:rPr lang="en-IE" dirty="0">
                <a:latin typeface="Arial" pitchFamily="34" charset="0"/>
                <a:cs typeface="Arial" pitchFamily="34" charset="0"/>
              </a:rPr>
              <a:t>Why are information technology networks so prolific?</a:t>
            </a:r>
            <a:endParaRPr lang="en-US" dirty="0">
              <a:latin typeface="Arial" pitchFamily="34" charset="0"/>
              <a:cs typeface="Arial" pitchFamily="34" charset="0"/>
            </a:endParaRPr>
          </a:p>
          <a:p>
            <a:endParaRPr lang="en-US" dirty="0">
              <a:latin typeface="Arial" pitchFamily="34" charset="0"/>
              <a:cs typeface="Arial" pitchFamily="34" charset="0"/>
            </a:endParaRPr>
          </a:p>
          <a:p>
            <a:r>
              <a:rPr lang="en-IE" sz="2000" dirty="0">
                <a:solidFill>
                  <a:srgbClr val="002060"/>
                </a:solidFill>
                <a:latin typeface="Arial" pitchFamily="34" charset="0"/>
                <a:cs typeface="Arial" pitchFamily="34" charset="0"/>
              </a:rPr>
              <a:t>They are useful and desirable.</a:t>
            </a:r>
          </a:p>
          <a:p>
            <a:pPr marL="0" indent="0">
              <a:buNone/>
            </a:pPr>
            <a:endParaRPr lang="en-IE" sz="2000" dirty="0">
              <a:solidFill>
                <a:srgbClr val="002060"/>
              </a:solidFill>
              <a:latin typeface="Arial" pitchFamily="34" charset="0"/>
              <a:cs typeface="Arial" pitchFamily="34" charset="0"/>
            </a:endParaRPr>
          </a:p>
          <a:p>
            <a:r>
              <a:rPr lang="en-IE" sz="2000" dirty="0">
                <a:solidFill>
                  <a:srgbClr val="002060"/>
                </a:solidFill>
                <a:latin typeface="Arial" pitchFamily="34" charset="0"/>
                <a:cs typeface="Arial" pitchFamily="34" charset="0"/>
              </a:rPr>
              <a:t>In war and in industry information is power (and/or profit-generating). The military and large corporations were the first to employ networks, and they promoted their use in society.</a:t>
            </a:r>
          </a:p>
          <a:p>
            <a:pPr marL="0" indent="0">
              <a:buNone/>
            </a:pPr>
            <a:endParaRPr lang="en-IE" sz="2000" dirty="0">
              <a:solidFill>
                <a:srgbClr val="002060"/>
              </a:solidFill>
              <a:latin typeface="Arial" pitchFamily="34" charset="0"/>
              <a:cs typeface="Arial" pitchFamily="34" charset="0"/>
            </a:endParaRPr>
          </a:p>
          <a:p>
            <a:r>
              <a:rPr lang="en-IE" sz="2000" dirty="0">
                <a:solidFill>
                  <a:srgbClr val="002060"/>
                </a:solidFill>
                <a:latin typeface="Arial" pitchFamily="34" charset="0"/>
                <a:cs typeface="Arial" pitchFamily="34" charset="0"/>
              </a:rPr>
              <a:t>The technology that supports networks has developed quickly, and has its own industries.</a:t>
            </a:r>
            <a:endParaRPr lang="en-US" sz="2000" dirty="0">
              <a:solidFill>
                <a:srgbClr val="002060"/>
              </a:solidFill>
              <a:latin typeface="Arial" pitchFamily="34" charset="0"/>
              <a:cs typeface="Arial" pitchFamily="34" charset="0"/>
            </a:endParaRPr>
          </a:p>
          <a:p>
            <a:pPr>
              <a:buNone/>
            </a:pPr>
            <a:endParaRPr lang="en-US" sz="2000" dirty="0">
              <a:solidFill>
                <a:srgbClr val="002060"/>
              </a:solidFill>
              <a:latin typeface="Arial" pitchFamily="34" charset="0"/>
              <a:cs typeface="Arial" pitchFamily="34" charset="0"/>
            </a:endParaRPr>
          </a:p>
          <a:p>
            <a:pPr>
              <a:buNone/>
            </a:pPr>
            <a:endParaRPr lang="en-IE" sz="2000" dirty="0">
              <a:solidFill>
                <a:schemeClr val="accent2">
                  <a:lumMod val="50000"/>
                </a:schemeClr>
              </a:solidFill>
              <a:latin typeface="Arial" pitchFamily="34" charset="0"/>
            </a:endParaRPr>
          </a:p>
          <a:p>
            <a:endParaRPr lang="en-IE" dirty="0">
              <a:solidFill>
                <a:schemeClr val="accent2">
                  <a:lumMod val="50000"/>
                </a:schemeClr>
              </a:solidFill>
              <a:latin typeface="Arial" pitchFamily="34" charset="0"/>
            </a:endParaRPr>
          </a:p>
          <a:p>
            <a:endParaRPr lang="en-US" dirty="0"/>
          </a:p>
        </p:txBody>
      </p:sp>
      <p:sp>
        <p:nvSpPr>
          <p:cNvPr id="4" name="Slide Number Placeholder 3"/>
          <p:cNvSpPr>
            <a:spLocks noGrp="1"/>
          </p:cNvSpPr>
          <p:nvPr>
            <p:ph type="sldNum" sz="quarter" idx="15"/>
          </p:nvPr>
        </p:nvSpPr>
        <p:spPr/>
        <p:txBody>
          <a:bodyPr/>
          <a:lstStyle/>
          <a:p>
            <a:fld id="{DE65B3C1-4931-4927-B901-CA45EA856D34}" type="slidenum">
              <a:rPr lang="en-US" smtClean="0"/>
              <a:pPr/>
              <a:t>2</a:t>
            </a:fld>
            <a:endParaRPr lang="en-US"/>
          </a:p>
        </p:txBody>
      </p:sp>
    </p:spTree>
    <p:extLst>
      <p:ext uri="{BB962C8B-B14F-4D97-AF65-F5344CB8AC3E}">
        <p14:creationId xmlns:p14="http://schemas.microsoft.com/office/powerpoint/2010/main" val="3370343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Questions and Answers ( 2 )</a:t>
            </a:r>
          </a:p>
        </p:txBody>
      </p:sp>
      <p:sp>
        <p:nvSpPr>
          <p:cNvPr id="3" name="Content Placeholder 2"/>
          <p:cNvSpPr>
            <a:spLocks noGrp="1"/>
          </p:cNvSpPr>
          <p:nvPr>
            <p:ph sz="quarter" idx="1"/>
          </p:nvPr>
        </p:nvSpPr>
        <p:spPr/>
        <p:txBody>
          <a:bodyPr/>
          <a:lstStyle/>
          <a:p>
            <a:r>
              <a:rPr lang="en-IE" dirty="0">
                <a:latin typeface="Arial" pitchFamily="34" charset="0"/>
                <a:cs typeface="Arial" pitchFamily="34" charset="0"/>
              </a:rPr>
              <a:t>Are there many network system types (platforms)?</a:t>
            </a:r>
            <a:endParaRPr lang="en-US" dirty="0">
              <a:latin typeface="Arial" pitchFamily="34" charset="0"/>
              <a:cs typeface="Arial" pitchFamily="34" charset="0"/>
            </a:endParaRPr>
          </a:p>
          <a:p>
            <a:endParaRPr lang="en-US" dirty="0">
              <a:latin typeface="Arial" pitchFamily="34" charset="0"/>
              <a:cs typeface="Arial" pitchFamily="34" charset="0"/>
            </a:endParaRPr>
          </a:p>
          <a:p>
            <a:r>
              <a:rPr lang="en-IE" sz="2000" dirty="0">
                <a:solidFill>
                  <a:srgbClr val="002060"/>
                </a:solidFill>
                <a:latin typeface="Arial" pitchFamily="34" charset="0"/>
                <a:cs typeface="Arial" pitchFamily="34" charset="0"/>
              </a:rPr>
              <a:t>There are (for small computer systems, such as PCs Macs – towers and laptops), two main formats:</a:t>
            </a:r>
          </a:p>
          <a:p>
            <a:pPr marL="0" indent="0">
              <a:buNone/>
            </a:pPr>
            <a:endParaRPr lang="en-IE" sz="2000" dirty="0">
              <a:solidFill>
                <a:srgbClr val="002060"/>
              </a:solidFill>
              <a:latin typeface="Arial" pitchFamily="34" charset="0"/>
              <a:cs typeface="Arial" pitchFamily="34" charset="0"/>
            </a:endParaRPr>
          </a:p>
          <a:p>
            <a:r>
              <a:rPr lang="en-IE" sz="2000" dirty="0">
                <a:solidFill>
                  <a:srgbClr val="002060"/>
                </a:solidFill>
                <a:latin typeface="Arial" pitchFamily="34" charset="0"/>
                <a:cs typeface="Arial" pitchFamily="34" charset="0"/>
              </a:rPr>
              <a:t>Windows type</a:t>
            </a:r>
          </a:p>
          <a:p>
            <a:r>
              <a:rPr lang="en-IE" sz="2000" dirty="0">
                <a:solidFill>
                  <a:srgbClr val="002060"/>
                </a:solidFill>
                <a:latin typeface="Arial" pitchFamily="34" charset="0"/>
                <a:cs typeface="Arial" pitchFamily="34" charset="0"/>
              </a:rPr>
              <a:t>Unix and Linux type</a:t>
            </a:r>
          </a:p>
          <a:p>
            <a:endParaRPr lang="en-IE" sz="2000" dirty="0">
              <a:solidFill>
                <a:srgbClr val="002060"/>
              </a:solidFill>
              <a:latin typeface="Arial" pitchFamily="34" charset="0"/>
              <a:cs typeface="Arial" pitchFamily="34" charset="0"/>
            </a:endParaRPr>
          </a:p>
          <a:p>
            <a:r>
              <a:rPr lang="en-IE" sz="2000" dirty="0">
                <a:solidFill>
                  <a:srgbClr val="002060"/>
                </a:solidFill>
                <a:latin typeface="Arial" pitchFamily="34" charset="0"/>
                <a:cs typeface="Arial" pitchFamily="34" charset="0"/>
              </a:rPr>
              <a:t>They are able to interlink, however. There are many variations on format and size.</a:t>
            </a:r>
            <a:endParaRPr lang="en-US" sz="2200" dirty="0">
              <a:solidFill>
                <a:srgbClr val="002060"/>
              </a:solidFill>
              <a:latin typeface="Arial" pitchFamily="34" charset="0"/>
              <a:cs typeface="Arial" pitchFamily="34" charset="0"/>
            </a:endParaRPr>
          </a:p>
          <a:p>
            <a:pPr>
              <a:buNone/>
            </a:pPr>
            <a:endParaRPr lang="en-IE" dirty="0">
              <a:solidFill>
                <a:schemeClr val="accent2">
                  <a:lumMod val="50000"/>
                </a:schemeClr>
              </a:solidFill>
              <a:latin typeface="Arial" pitchFamily="34" charset="0"/>
            </a:endParaRPr>
          </a:p>
          <a:p>
            <a:endParaRPr lang="en-IE" dirty="0">
              <a:solidFill>
                <a:schemeClr val="accent2">
                  <a:lumMod val="50000"/>
                </a:schemeClr>
              </a:solidFill>
              <a:latin typeface="Arial" pitchFamily="34" charset="0"/>
            </a:endParaRPr>
          </a:p>
          <a:p>
            <a:endParaRPr lang="en-US" dirty="0"/>
          </a:p>
        </p:txBody>
      </p:sp>
      <p:sp>
        <p:nvSpPr>
          <p:cNvPr id="4" name="Slide Number Placeholder 3"/>
          <p:cNvSpPr>
            <a:spLocks noGrp="1"/>
          </p:cNvSpPr>
          <p:nvPr>
            <p:ph type="sldNum" sz="quarter" idx="15"/>
          </p:nvPr>
        </p:nvSpPr>
        <p:spPr/>
        <p:txBody>
          <a:bodyPr/>
          <a:lstStyle/>
          <a:p>
            <a:fld id="{DE65B3C1-4931-4927-B901-CA45EA856D34}" type="slidenum">
              <a:rPr lang="en-US" smtClean="0"/>
              <a:pPr/>
              <a:t>3</a:t>
            </a:fld>
            <a:endParaRPr lang="en-US"/>
          </a:p>
        </p:txBody>
      </p:sp>
    </p:spTree>
    <p:extLst>
      <p:ext uri="{BB962C8B-B14F-4D97-AF65-F5344CB8AC3E}">
        <p14:creationId xmlns:p14="http://schemas.microsoft.com/office/powerpoint/2010/main" val="2318218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Network Acronyms</a:t>
            </a:r>
          </a:p>
        </p:txBody>
      </p:sp>
      <p:sp>
        <p:nvSpPr>
          <p:cNvPr id="3" name="Content Placeholder 2"/>
          <p:cNvSpPr>
            <a:spLocks noGrp="1"/>
          </p:cNvSpPr>
          <p:nvPr>
            <p:ph sz="quarter" idx="1"/>
          </p:nvPr>
        </p:nvSpPr>
        <p:spPr>
          <a:xfrm>
            <a:off x="457200" y="5727226"/>
            <a:ext cx="7467600" cy="746726"/>
          </a:xfrm>
        </p:spPr>
        <p:txBody>
          <a:bodyPr>
            <a:normAutofit fontScale="62500" lnSpcReduction="20000"/>
          </a:bodyPr>
          <a:lstStyle/>
          <a:p>
            <a:pPr marL="0" indent="0">
              <a:buNone/>
            </a:pPr>
            <a:r>
              <a:rPr lang="en-US" dirty="0">
                <a:latin typeface="Arial" pitchFamily="34" charset="0"/>
                <a:cs typeface="Arial" pitchFamily="34" charset="0"/>
              </a:rPr>
              <a:t>From the lecture this morning – most of these acronyms are to be found here:</a:t>
            </a:r>
          </a:p>
          <a:p>
            <a:pPr marL="0" indent="0">
              <a:buNone/>
            </a:pPr>
            <a:r>
              <a:rPr lang="en-US" dirty="0">
                <a:latin typeface="Arial" pitchFamily="34" charset="0"/>
                <a:cs typeface="Arial" pitchFamily="34" charset="0"/>
                <a:hlinkClick r:id="rId2"/>
              </a:rPr>
              <a:t>https://en.wikipedia.org/wiki/List_of_information_technology_acronyms</a:t>
            </a:r>
            <a:endParaRPr lang="en-US" dirty="0">
              <a:latin typeface="Arial" pitchFamily="34" charset="0"/>
              <a:cs typeface="Arial" pitchFamily="34" charset="0"/>
            </a:endParaRPr>
          </a:p>
          <a:p>
            <a:pPr marL="0" indent="0">
              <a:buNone/>
            </a:pPr>
            <a:endParaRPr lang="en-US" dirty="0">
              <a:latin typeface="Arial" pitchFamily="34" charset="0"/>
              <a:cs typeface="Arial" pitchFamily="34" charset="0"/>
            </a:endParaRPr>
          </a:p>
          <a:p>
            <a:pPr marL="0" indent="0">
              <a:buNone/>
            </a:pPr>
            <a:endParaRPr lang="en-US" dirty="0">
              <a:latin typeface="Arial" pitchFamily="34" charset="0"/>
              <a:cs typeface="Arial" pitchFamily="34" charset="0"/>
            </a:endParaRPr>
          </a:p>
        </p:txBody>
      </p:sp>
      <p:pic>
        <p:nvPicPr>
          <p:cNvPr id="4" name="Picture 2" descr="http://www.comptechdoc.org/independent/networking/guide/encapsulationlevel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628800"/>
            <a:ext cx="5976664" cy="4098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5"/>
          </p:nvPr>
        </p:nvSpPr>
        <p:spPr/>
        <p:txBody>
          <a:bodyPr/>
          <a:lstStyle/>
          <a:p>
            <a:fld id="{DE65B3C1-4931-4927-B901-CA45EA856D34}"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CP/IP vs OSI Model – Difference Between Them">
            <a:extLst>
              <a:ext uri="{FF2B5EF4-FFF2-40B4-BE49-F238E27FC236}">
                <a16:creationId xmlns:a16="http://schemas.microsoft.com/office/drawing/2014/main" id="{5AC6561F-93ED-7781-1AD9-E3193C214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738188"/>
            <a:ext cx="6667500" cy="5381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864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Networks on </a:t>
            </a:r>
            <a:r>
              <a:rPr lang="en-US" sz="2400" dirty="0" err="1">
                <a:solidFill>
                  <a:schemeClr val="accent2">
                    <a:lumMod val="50000"/>
                  </a:schemeClr>
                </a:solidFill>
                <a:latin typeface="Arial" pitchFamily="34" charset="0"/>
              </a:rPr>
              <a:t>Youtube</a:t>
            </a:r>
            <a:endParaRPr lang="en-US" sz="2400" dirty="0">
              <a:solidFill>
                <a:schemeClr val="accent2">
                  <a:lumMod val="50000"/>
                </a:schemeClr>
              </a:solidFill>
              <a:latin typeface="Arial" pitchFamily="34" charset="0"/>
            </a:endParaRPr>
          </a:p>
        </p:txBody>
      </p:sp>
      <p:sp>
        <p:nvSpPr>
          <p:cNvPr id="3" name="Content Placeholder 2"/>
          <p:cNvSpPr>
            <a:spLocks noGrp="1"/>
          </p:cNvSpPr>
          <p:nvPr>
            <p:ph sz="quarter" idx="1"/>
          </p:nvPr>
        </p:nvSpPr>
        <p:spPr/>
        <p:txBody>
          <a:bodyPr/>
          <a:lstStyle/>
          <a:p>
            <a:r>
              <a:rPr lang="en-IE" dirty="0">
                <a:latin typeface="Arial" pitchFamily="34" charset="0"/>
                <a:cs typeface="Arial" pitchFamily="34" charset="0"/>
              </a:rPr>
              <a:t>My pick of </a:t>
            </a:r>
            <a:r>
              <a:rPr lang="en-IE" dirty="0" err="1">
                <a:latin typeface="Arial" pitchFamily="34" charset="0"/>
                <a:cs typeface="Arial" pitchFamily="34" charset="0"/>
              </a:rPr>
              <a:t>Youtube</a:t>
            </a:r>
            <a:r>
              <a:rPr lang="en-IE" dirty="0">
                <a:latin typeface="Arial" pitchFamily="34" charset="0"/>
                <a:cs typeface="Arial" pitchFamily="34" charset="0"/>
              </a:rPr>
              <a:t> clips for networks:</a:t>
            </a:r>
            <a:endParaRPr lang="en-US" dirty="0">
              <a:latin typeface="Arial" pitchFamily="34" charset="0"/>
              <a:cs typeface="Arial" pitchFamily="34" charset="0"/>
            </a:endParaRPr>
          </a:p>
          <a:p>
            <a:endParaRPr lang="en-US" dirty="0">
              <a:latin typeface="Arial" pitchFamily="34" charset="0"/>
              <a:cs typeface="Arial" pitchFamily="34" charset="0"/>
            </a:endParaRPr>
          </a:p>
          <a:p>
            <a:r>
              <a:rPr lang="en-US" sz="2000" dirty="0">
                <a:solidFill>
                  <a:srgbClr val="002060"/>
                </a:solidFill>
                <a:latin typeface="Arial" pitchFamily="34" charset="0"/>
                <a:cs typeface="Arial" pitchFamily="34" charset="0"/>
              </a:rPr>
              <a:t>Introduction to networking – well explained</a:t>
            </a:r>
          </a:p>
          <a:p>
            <a:pPr marL="0" indent="0">
              <a:buNone/>
            </a:pPr>
            <a:r>
              <a:rPr lang="en-US" sz="2000" dirty="0">
                <a:latin typeface="Arial" pitchFamily="34" charset="0"/>
                <a:cs typeface="Arial" pitchFamily="34" charset="0"/>
              </a:rPr>
              <a:t>	</a:t>
            </a:r>
            <a:r>
              <a:rPr lang="en-US" sz="2000" dirty="0">
                <a:latin typeface="Arial" pitchFamily="34" charset="0"/>
                <a:cs typeface="Arial" pitchFamily="34" charset="0"/>
                <a:hlinkClick r:id="rId2"/>
              </a:rPr>
              <a:t>https://www.youtube.com/watch?v=JvXro0dzJY8</a:t>
            </a:r>
            <a:endParaRPr lang="en-US" sz="2000" dirty="0">
              <a:latin typeface="Arial" pitchFamily="34" charset="0"/>
              <a:cs typeface="Arial" pitchFamily="34" charset="0"/>
            </a:endParaRPr>
          </a:p>
          <a:p>
            <a:pPr marL="0" indent="0">
              <a:buNone/>
            </a:pPr>
            <a:endParaRPr lang="en-IE" sz="2000" dirty="0">
              <a:solidFill>
                <a:srgbClr val="002060"/>
              </a:solidFill>
              <a:latin typeface="Arial" pitchFamily="34" charset="0"/>
              <a:cs typeface="Arial" pitchFamily="34" charset="0"/>
            </a:endParaRPr>
          </a:p>
          <a:p>
            <a:r>
              <a:rPr lang="en-IE" sz="2000" dirty="0">
                <a:solidFill>
                  <a:srgbClr val="002060"/>
                </a:solidFill>
                <a:latin typeface="Arial" pitchFamily="34" charset="0"/>
                <a:cs typeface="Arial" pitchFamily="34" charset="0"/>
              </a:rPr>
              <a:t>Troubleshooting tricks – command line fun </a:t>
            </a:r>
          </a:p>
          <a:p>
            <a:pPr marL="0" indent="0">
              <a:buNone/>
            </a:pPr>
            <a:r>
              <a:rPr lang="en-IE" sz="2000" dirty="0">
                <a:solidFill>
                  <a:srgbClr val="002060"/>
                </a:solidFill>
                <a:latin typeface="Arial" pitchFamily="34" charset="0"/>
                <a:cs typeface="Arial" pitchFamily="34" charset="0"/>
              </a:rPr>
              <a:t>	</a:t>
            </a:r>
            <a:r>
              <a:rPr lang="en-IE" sz="2000">
                <a:solidFill>
                  <a:srgbClr val="002060"/>
                </a:solidFill>
                <a:latin typeface="Arial" pitchFamily="34" charset="0"/>
                <a:cs typeface="Arial" pitchFamily="34" charset="0"/>
                <a:hlinkClick r:id="rId3"/>
              </a:rPr>
              <a:t>https://www.youtube.com/watch?v=AimCNTzDlVo</a:t>
            </a:r>
            <a:endParaRPr lang="en-IE" sz="2000" dirty="0">
              <a:solidFill>
                <a:srgbClr val="002060"/>
              </a:solidFill>
              <a:latin typeface="Arial" pitchFamily="34" charset="0"/>
              <a:cs typeface="Arial" pitchFamily="34" charset="0"/>
            </a:endParaRPr>
          </a:p>
          <a:p>
            <a:pPr marL="0" indent="0">
              <a:buNone/>
            </a:pPr>
            <a:endParaRPr lang="en-IE" sz="2000" dirty="0">
              <a:solidFill>
                <a:srgbClr val="002060"/>
              </a:solidFill>
              <a:latin typeface="Arial" pitchFamily="34" charset="0"/>
              <a:cs typeface="Arial" pitchFamily="34" charset="0"/>
            </a:endParaRPr>
          </a:p>
        </p:txBody>
      </p:sp>
      <p:sp>
        <p:nvSpPr>
          <p:cNvPr id="4" name="Slide Number Placeholder 3"/>
          <p:cNvSpPr>
            <a:spLocks noGrp="1"/>
          </p:cNvSpPr>
          <p:nvPr>
            <p:ph type="sldNum" sz="quarter" idx="15"/>
          </p:nvPr>
        </p:nvSpPr>
        <p:spPr/>
        <p:txBody>
          <a:bodyPr/>
          <a:lstStyle/>
          <a:p>
            <a:fld id="{DE65B3C1-4931-4927-B901-CA45EA856D34}" type="slidenum">
              <a:rPr lang="en-US" smtClean="0"/>
              <a:pPr/>
              <a:t>6</a:t>
            </a:fld>
            <a:endParaRPr lang="en-US"/>
          </a:p>
        </p:txBody>
      </p:sp>
    </p:spTree>
    <p:extLst>
      <p:ext uri="{BB962C8B-B14F-4D97-AF65-F5344CB8AC3E}">
        <p14:creationId xmlns:p14="http://schemas.microsoft.com/office/powerpoint/2010/main" val="3177823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rotWithShape="1">
          <a:blip r:embed="rId2"/>
          <a:srcRect l="-66" t="8969" r="20942" b="6565"/>
          <a:stretch/>
        </p:blipFill>
        <p:spPr bwMode="auto">
          <a:xfrm>
            <a:off x="3275856" y="4149081"/>
            <a:ext cx="4050005" cy="2507434"/>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590" t="9383" r="19922" b="4938"/>
          <a:stretch/>
        </p:blipFill>
        <p:spPr bwMode="auto">
          <a:xfrm>
            <a:off x="3275856" y="1417638"/>
            <a:ext cx="4050005" cy="2332856"/>
          </a:xfrm>
          <a:prstGeom prst="rect">
            <a:avLst/>
          </a:prstGeom>
          <a:ln>
            <a:noFill/>
          </a:ln>
          <a:extLst>
            <a:ext uri="{53640926-AAD7-44D8-BBD7-CCE9431645EC}">
              <a14:shadowObscured xmlns:a14="http://schemas.microsoft.com/office/drawing/2010/main"/>
            </a:ext>
          </a:extLst>
        </p:spPr>
      </p:pic>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Networks on </a:t>
            </a:r>
            <a:r>
              <a:rPr lang="en-US" sz="2400" dirty="0" err="1">
                <a:solidFill>
                  <a:schemeClr val="accent2">
                    <a:lumMod val="50000"/>
                  </a:schemeClr>
                </a:solidFill>
                <a:latin typeface="Arial" pitchFamily="34" charset="0"/>
              </a:rPr>
              <a:t>Youtube</a:t>
            </a:r>
            <a:r>
              <a:rPr lang="en-US" sz="2400" dirty="0">
                <a:solidFill>
                  <a:schemeClr val="accent2">
                    <a:lumMod val="50000"/>
                  </a:schemeClr>
                </a:solidFill>
                <a:latin typeface="Arial" pitchFamily="34" charset="0"/>
              </a:rPr>
              <a:t> (2)</a:t>
            </a:r>
          </a:p>
        </p:txBody>
      </p:sp>
      <p:sp>
        <p:nvSpPr>
          <p:cNvPr id="3" name="Content Placeholder 2"/>
          <p:cNvSpPr>
            <a:spLocks noGrp="1"/>
          </p:cNvSpPr>
          <p:nvPr>
            <p:ph sz="quarter" idx="1"/>
          </p:nvPr>
        </p:nvSpPr>
        <p:spPr/>
        <p:txBody>
          <a:bodyPr/>
          <a:lstStyle/>
          <a:p>
            <a:r>
              <a:rPr lang="en-US" sz="2000" dirty="0">
                <a:solidFill>
                  <a:srgbClr val="002060"/>
                </a:solidFill>
                <a:latin typeface="Arial" pitchFamily="34" charset="0"/>
                <a:cs typeface="Arial" pitchFamily="34" charset="0"/>
              </a:rPr>
              <a:t>Introduction to networking</a:t>
            </a:r>
          </a:p>
          <a:p>
            <a:pPr marL="0" indent="0">
              <a:buNone/>
            </a:pPr>
            <a:r>
              <a:rPr lang="en-US" sz="2000" dirty="0">
                <a:latin typeface="Arial" pitchFamily="34" charset="0"/>
                <a:cs typeface="Arial" pitchFamily="34" charset="0"/>
              </a:rPr>
              <a:t>	</a:t>
            </a:r>
          </a:p>
          <a:p>
            <a:pPr marL="0" indent="0">
              <a:buNone/>
            </a:pPr>
            <a:endParaRPr lang="en-IE" sz="2000" dirty="0">
              <a:solidFill>
                <a:srgbClr val="002060"/>
              </a:solidFill>
              <a:latin typeface="Arial" pitchFamily="34" charset="0"/>
              <a:cs typeface="Arial" pitchFamily="34" charset="0"/>
            </a:endParaRPr>
          </a:p>
          <a:p>
            <a:endParaRPr lang="en-IE" sz="2000" dirty="0">
              <a:solidFill>
                <a:srgbClr val="002060"/>
              </a:solidFill>
              <a:latin typeface="Arial" pitchFamily="34" charset="0"/>
              <a:cs typeface="Arial" pitchFamily="34" charset="0"/>
            </a:endParaRPr>
          </a:p>
          <a:p>
            <a:endParaRPr lang="en-IE" sz="2000" dirty="0">
              <a:solidFill>
                <a:srgbClr val="002060"/>
              </a:solidFill>
              <a:latin typeface="Arial" pitchFamily="34" charset="0"/>
              <a:cs typeface="Arial" pitchFamily="34" charset="0"/>
            </a:endParaRPr>
          </a:p>
          <a:p>
            <a:pPr marL="0" indent="0">
              <a:buNone/>
            </a:pPr>
            <a:endParaRPr lang="en-US" sz="2000" dirty="0">
              <a:solidFill>
                <a:srgbClr val="002060"/>
              </a:solidFill>
              <a:latin typeface="Arial" pitchFamily="34" charset="0"/>
              <a:cs typeface="Arial" pitchFamily="34" charset="0"/>
            </a:endParaRPr>
          </a:p>
          <a:p>
            <a:pPr marL="0" indent="0">
              <a:buNone/>
            </a:pPr>
            <a:endParaRPr lang="en-IE" sz="2000" dirty="0">
              <a:solidFill>
                <a:srgbClr val="002060"/>
              </a:solidFill>
              <a:latin typeface="Arial" pitchFamily="34" charset="0"/>
              <a:cs typeface="Arial" pitchFamily="34" charset="0"/>
            </a:endParaRPr>
          </a:p>
          <a:p>
            <a:r>
              <a:rPr lang="en-IE" sz="2000" dirty="0">
                <a:solidFill>
                  <a:srgbClr val="002060"/>
                </a:solidFill>
                <a:latin typeface="Arial" pitchFamily="34" charset="0"/>
                <a:cs typeface="Arial" pitchFamily="34" charset="0"/>
              </a:rPr>
              <a:t>Troubleshooting tricks</a:t>
            </a:r>
          </a:p>
          <a:p>
            <a:pPr marL="0" indent="0">
              <a:buNone/>
            </a:pPr>
            <a:r>
              <a:rPr lang="en-IE" sz="2000" dirty="0">
                <a:solidFill>
                  <a:srgbClr val="002060"/>
                </a:solidFill>
                <a:latin typeface="Arial" pitchFamily="34" charset="0"/>
                <a:cs typeface="Arial" pitchFamily="34" charset="0"/>
              </a:rPr>
              <a:t>	</a:t>
            </a:r>
          </a:p>
        </p:txBody>
      </p:sp>
      <p:sp>
        <p:nvSpPr>
          <p:cNvPr id="4" name="Slide Number Placeholder 3"/>
          <p:cNvSpPr>
            <a:spLocks noGrp="1"/>
          </p:cNvSpPr>
          <p:nvPr>
            <p:ph type="sldNum" sz="quarter" idx="15"/>
          </p:nvPr>
        </p:nvSpPr>
        <p:spPr/>
        <p:txBody>
          <a:bodyPr/>
          <a:lstStyle/>
          <a:p>
            <a:fld id="{DE65B3C1-4931-4927-B901-CA45EA856D34}" type="slidenum">
              <a:rPr lang="en-US" smtClean="0"/>
              <a:pPr/>
              <a:t>7</a:t>
            </a:fld>
            <a:endParaRPr lang="en-US"/>
          </a:p>
        </p:txBody>
      </p:sp>
    </p:spTree>
    <p:extLst>
      <p:ext uri="{BB962C8B-B14F-4D97-AF65-F5344CB8AC3E}">
        <p14:creationId xmlns:p14="http://schemas.microsoft.com/office/powerpoint/2010/main" val="1057175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accent2">
                    <a:lumMod val="50000"/>
                  </a:schemeClr>
                </a:solidFill>
                <a:latin typeface="Arial" pitchFamily="34" charset="0"/>
              </a:rPr>
              <a:t>Typical Exam (Sub) Question For This Content</a:t>
            </a:r>
          </a:p>
        </p:txBody>
      </p:sp>
      <p:sp>
        <p:nvSpPr>
          <p:cNvPr id="3" name="Content Placeholder 2"/>
          <p:cNvSpPr>
            <a:spLocks noGrp="1"/>
          </p:cNvSpPr>
          <p:nvPr>
            <p:ph sz="quarter" idx="1"/>
          </p:nvPr>
        </p:nvSpPr>
        <p:spPr>
          <a:xfrm>
            <a:off x="457200" y="1600200"/>
            <a:ext cx="8291264" cy="4873752"/>
          </a:xfrm>
        </p:spPr>
        <p:txBody>
          <a:bodyPr>
            <a:normAutofit lnSpcReduction="10000"/>
          </a:bodyPr>
          <a:lstStyle/>
          <a:p>
            <a:pPr lvl="0">
              <a:buNone/>
            </a:pPr>
            <a:r>
              <a:rPr lang="en-US" sz="1900" dirty="0">
                <a:solidFill>
                  <a:srgbClr val="002060"/>
                </a:solidFill>
                <a:latin typeface="Arial" pitchFamily="34" charset="0"/>
                <a:cs typeface="Arial" pitchFamily="34" charset="0"/>
              </a:rPr>
              <a:t>Question</a:t>
            </a:r>
            <a:endParaRPr lang="en-US" sz="1900" dirty="0">
              <a:latin typeface="Arial" pitchFamily="34" charset="0"/>
              <a:cs typeface="Arial" pitchFamily="34" charset="0"/>
            </a:endParaRPr>
          </a:p>
          <a:p>
            <a:pPr lvl="0">
              <a:buNone/>
            </a:pPr>
            <a:r>
              <a:rPr lang="en-US" sz="1900" dirty="0">
                <a:latin typeface="Arial" pitchFamily="34" charset="0"/>
                <a:cs typeface="Arial" pitchFamily="34" charset="0"/>
              </a:rPr>
              <a:t>How do nodes on a network exchange data? Your answer should include ‘linking types’ and hardware types for network transmission options.</a:t>
            </a:r>
            <a:endParaRPr lang="en-IE" sz="1900" dirty="0">
              <a:latin typeface="Arial" panose="020B0604020202020204" pitchFamily="34" charset="0"/>
              <a:cs typeface="Arial" panose="020B0604020202020204" pitchFamily="34" charset="0"/>
            </a:endParaRPr>
          </a:p>
          <a:p>
            <a:pPr lvl="0">
              <a:buNone/>
            </a:pPr>
            <a:endParaRPr lang="en-US" sz="1900" dirty="0">
              <a:solidFill>
                <a:schemeClr val="accent2">
                  <a:lumMod val="50000"/>
                </a:schemeClr>
              </a:solidFill>
              <a:latin typeface="Arial" pitchFamily="34" charset="0"/>
              <a:cs typeface="Arial" pitchFamily="34" charset="0"/>
            </a:endParaRPr>
          </a:p>
          <a:p>
            <a:pPr>
              <a:buNone/>
            </a:pPr>
            <a:endParaRPr lang="en-US" sz="1900" dirty="0">
              <a:solidFill>
                <a:srgbClr val="002060"/>
              </a:solidFill>
              <a:latin typeface="Arial" pitchFamily="34" charset="0"/>
              <a:cs typeface="Arial" pitchFamily="34" charset="0"/>
            </a:endParaRPr>
          </a:p>
          <a:p>
            <a:pPr>
              <a:buNone/>
            </a:pPr>
            <a:r>
              <a:rPr lang="en-US" sz="1900" dirty="0">
                <a:solidFill>
                  <a:srgbClr val="002060"/>
                </a:solidFill>
                <a:latin typeface="Arial" pitchFamily="34" charset="0"/>
                <a:cs typeface="Arial" pitchFamily="34" charset="0"/>
              </a:rPr>
              <a:t>Sample solution</a:t>
            </a:r>
          </a:p>
          <a:p>
            <a:pPr marL="0" indent="0">
              <a:buNone/>
            </a:pPr>
            <a:r>
              <a:rPr lang="en-GB" sz="1900" i="1" dirty="0">
                <a:latin typeface="Arial" panose="020B0604020202020204" pitchFamily="34" charset="0"/>
                <a:cs typeface="Arial" panose="020B0604020202020204" pitchFamily="34" charset="0"/>
              </a:rPr>
              <a:t>A computer network may </a:t>
            </a:r>
            <a:r>
              <a:rPr lang="en-US" sz="1900" i="1" dirty="0">
                <a:latin typeface="Arial" panose="020B0604020202020204" pitchFamily="34" charset="0"/>
                <a:cs typeface="Arial" panose="020B0604020202020204" pitchFamily="34" charset="0"/>
              </a:rPr>
              <a:t>be ‘fixed’ – i.e. connected permanently using cables - or their links might be temporary - as when connected via modems. Wireless networks generally work using waves in the air and are passed and then processed over ‘</a:t>
            </a:r>
            <a:r>
              <a:rPr lang="en-US" sz="1900" i="1" dirty="0" err="1">
                <a:latin typeface="Arial" panose="020B0604020202020204" pitchFamily="34" charset="0"/>
                <a:cs typeface="Arial" panose="020B0604020202020204" pitchFamily="34" charset="0"/>
              </a:rPr>
              <a:t>WiFi</a:t>
            </a:r>
            <a:r>
              <a:rPr lang="en-US" sz="1900" i="1" dirty="0">
                <a:latin typeface="Arial" panose="020B0604020202020204" pitchFamily="34" charset="0"/>
                <a:cs typeface="Arial" panose="020B0604020202020204" pitchFamily="34" charset="0"/>
              </a:rPr>
              <a:t>’ (</a:t>
            </a:r>
            <a:r>
              <a:rPr lang="en-US" sz="1900" i="1" dirty="0" err="1">
                <a:latin typeface="Arial" panose="020B0604020202020204" pitchFamily="34" charset="0"/>
                <a:cs typeface="Arial" panose="020B0604020202020204" pitchFamily="34" charset="0"/>
              </a:rPr>
              <a:t>Wireles</a:t>
            </a:r>
            <a:r>
              <a:rPr lang="en-US" sz="1900" i="1" dirty="0">
                <a:latin typeface="Arial" panose="020B0604020202020204" pitchFamily="34" charset="0"/>
                <a:cs typeface="Arial" panose="020B0604020202020204" pitchFamily="34" charset="0"/>
              </a:rPr>
              <a:t> Fidelity – a wireless local area network) or a proprietary carrier's networks – carriers being Eircom and ESAT BT.</a:t>
            </a:r>
          </a:p>
          <a:p>
            <a:pPr marL="0" indent="0">
              <a:buNone/>
            </a:pPr>
            <a:r>
              <a:rPr lang="en-US" sz="1900" i="1" dirty="0">
                <a:latin typeface="Arial" panose="020B0604020202020204" pitchFamily="34" charset="0"/>
                <a:cs typeface="Arial" panose="020B0604020202020204" pitchFamily="34" charset="0"/>
              </a:rPr>
              <a:t>Network transmission speeds, measured in bits per second, range from only a few thousand bits per second (Kbps) for old networks, to millions of bits per second (Mbps). </a:t>
            </a:r>
          </a:p>
          <a:p>
            <a:pPr marL="0" indent="0">
              <a:buNone/>
            </a:pPr>
            <a:endParaRPr lang="en-IE" sz="1900" i="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5"/>
          </p:nvPr>
        </p:nvSpPr>
        <p:spPr/>
        <p:txBody>
          <a:bodyPr/>
          <a:lstStyle/>
          <a:p>
            <a:fld id="{DE65B3C1-4931-4927-B901-CA45EA856D34}" type="slidenum">
              <a:rPr lang="en-US" smtClean="0"/>
              <a:pPr/>
              <a:t>8</a:t>
            </a:fld>
            <a:endParaRPr lang="en-US"/>
          </a:p>
        </p:txBody>
      </p:sp>
    </p:spTree>
    <p:extLst>
      <p:ext uri="{BB962C8B-B14F-4D97-AF65-F5344CB8AC3E}">
        <p14:creationId xmlns:p14="http://schemas.microsoft.com/office/powerpoint/2010/main" val="3809485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sz="3200" dirty="0">
                <a:solidFill>
                  <a:schemeClr val="accent2">
                    <a:lumMod val="50000"/>
                  </a:schemeClr>
                </a:solidFill>
                <a:latin typeface="Arial" pitchFamily="34" charset="0"/>
              </a:rPr>
              <a:t>Solution continued</a:t>
            </a:r>
            <a:endParaRPr lang="en-US" dirty="0"/>
          </a:p>
        </p:txBody>
      </p:sp>
      <p:sp>
        <p:nvSpPr>
          <p:cNvPr id="3" name="Content Placeholder 2"/>
          <p:cNvSpPr>
            <a:spLocks noGrp="1"/>
          </p:cNvSpPr>
          <p:nvPr>
            <p:ph sz="quarter" idx="1"/>
          </p:nvPr>
        </p:nvSpPr>
        <p:spPr>
          <a:xfrm>
            <a:off x="457200" y="1600200"/>
            <a:ext cx="8363272" cy="4277072"/>
          </a:xfrm>
        </p:spPr>
        <p:txBody>
          <a:bodyPr>
            <a:noAutofit/>
          </a:bodyPr>
          <a:lstStyle/>
          <a:p>
            <a:pPr marL="0" indent="0">
              <a:buNone/>
            </a:pPr>
            <a:r>
              <a:rPr lang="en-US" sz="1900" i="1" dirty="0">
                <a:latin typeface="Arial" panose="020B0604020202020204" pitchFamily="34" charset="0"/>
                <a:cs typeface="Arial" panose="020B0604020202020204" pitchFamily="34" charset="0"/>
              </a:rPr>
              <a:t>High-speed networks are currently operating at 100-200 Mbps (in an office of 2 - 20 computers) and ‘special’ applications of technology offer billions of bits per second (</a:t>
            </a:r>
            <a:r>
              <a:rPr lang="en-US" sz="1900" i="1" dirty="0" err="1">
                <a:latin typeface="Arial" panose="020B0604020202020204" pitchFamily="34" charset="0"/>
                <a:cs typeface="Arial" panose="020B0604020202020204" pitchFamily="34" charset="0"/>
              </a:rPr>
              <a:t>Gbps</a:t>
            </a:r>
            <a:r>
              <a:rPr lang="en-US" sz="1900" i="1" dirty="0">
                <a:latin typeface="Arial" panose="020B0604020202020204" pitchFamily="34" charset="0"/>
                <a:cs typeface="Arial" panose="020B0604020202020204" pitchFamily="34" charset="0"/>
              </a:rPr>
              <a:t>) (in a laboratory environment, perhaps).</a:t>
            </a:r>
            <a:endParaRPr lang="en-IE" sz="1900" i="1" dirty="0">
              <a:latin typeface="Arial" panose="020B0604020202020204" pitchFamily="34" charset="0"/>
              <a:cs typeface="Arial" panose="020B0604020202020204" pitchFamily="34" charset="0"/>
            </a:endParaRPr>
          </a:p>
          <a:p>
            <a:pPr marL="0" indent="0">
              <a:buNone/>
            </a:pPr>
            <a:r>
              <a:rPr lang="en-GB" sz="1900" i="1" dirty="0">
                <a:latin typeface="Arial" panose="020B0604020202020204" pitchFamily="34" charset="0"/>
                <a:cs typeface="Arial" panose="020B0604020202020204" pitchFamily="34" charset="0"/>
              </a:rPr>
              <a:t>To control the data traffic on a computer network the method of switching is used. There are two main switching methods for networks:</a:t>
            </a:r>
            <a:endParaRPr lang="en-IE" sz="1900" i="1" dirty="0">
              <a:latin typeface="Arial" panose="020B0604020202020204" pitchFamily="34" charset="0"/>
              <a:cs typeface="Arial" panose="020B0604020202020204" pitchFamily="34" charset="0"/>
            </a:endParaRPr>
          </a:p>
          <a:p>
            <a:pPr marL="365760" lvl="1" indent="0">
              <a:buNone/>
            </a:pPr>
            <a:r>
              <a:rPr lang="en-GB" sz="1900" i="1" dirty="0">
                <a:latin typeface="Arial" panose="020B0604020202020204" pitchFamily="34" charset="0"/>
                <a:cs typeface="Arial" panose="020B0604020202020204" pitchFamily="34" charset="0"/>
              </a:rPr>
              <a:t>Packet switching</a:t>
            </a:r>
            <a:endParaRPr lang="en-IE" sz="1900" i="1" dirty="0">
              <a:latin typeface="Arial" panose="020B0604020202020204" pitchFamily="34" charset="0"/>
              <a:cs typeface="Arial" panose="020B0604020202020204" pitchFamily="34" charset="0"/>
            </a:endParaRPr>
          </a:p>
          <a:p>
            <a:pPr marL="365760" lvl="1" indent="0">
              <a:buNone/>
            </a:pPr>
            <a:r>
              <a:rPr lang="en-GB" sz="1900" i="1" dirty="0">
                <a:latin typeface="Arial" panose="020B0604020202020204" pitchFamily="34" charset="0"/>
                <a:cs typeface="Arial" panose="020B0604020202020204" pitchFamily="34" charset="0"/>
              </a:rPr>
              <a:t>Circuit switching</a:t>
            </a:r>
            <a:endParaRPr lang="en-IE" sz="1900" i="1" dirty="0">
              <a:latin typeface="Arial" panose="020B0604020202020204" pitchFamily="34" charset="0"/>
              <a:cs typeface="Arial" panose="020B0604020202020204" pitchFamily="34" charset="0"/>
            </a:endParaRPr>
          </a:p>
          <a:p>
            <a:r>
              <a:rPr lang="en-US" sz="1900" i="1" dirty="0">
                <a:latin typeface="Arial" panose="020B0604020202020204" pitchFamily="34" charset="0"/>
                <a:cs typeface="Arial" panose="020B0604020202020204" pitchFamily="34" charset="0"/>
              </a:rPr>
              <a:t>In packet-switched networks a router is a device (and/or software) in a computer that determines the next network point to which a packet should be forwarded to take it closer to its destination. The router is connected to at least two networks and decides which way to send each information packet based on the state of the networks it is connected to.</a:t>
            </a:r>
            <a:r>
              <a:rPr lang="en-US" sz="1900" i="1" dirty="0"/>
              <a:t> </a:t>
            </a:r>
            <a:endParaRPr lang="en-GB" sz="1900" i="1"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5"/>
          </p:nvPr>
        </p:nvSpPr>
        <p:spPr/>
        <p:txBody>
          <a:bodyPr/>
          <a:lstStyle/>
          <a:p>
            <a:fld id="{DE65B3C1-4931-4927-B901-CA45EA856D34}" type="slidenum">
              <a:rPr lang="en-US" smtClean="0"/>
              <a:pPr/>
              <a:t>9</a:t>
            </a:fld>
            <a:endParaRPr lang="en-US"/>
          </a:p>
        </p:txBody>
      </p:sp>
    </p:spTree>
    <p:extLst>
      <p:ext uri="{BB962C8B-B14F-4D97-AF65-F5344CB8AC3E}">
        <p14:creationId xmlns:p14="http://schemas.microsoft.com/office/powerpoint/2010/main" val="2494425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E497A5DDE61EC49B38F08F69D7D1C30" ma:contentTypeVersion="14" ma:contentTypeDescription="Create a new document." ma:contentTypeScope="" ma:versionID="cc9cf3809cc1a736e9f0ee9a17edb34f">
  <xsd:schema xmlns:xsd="http://www.w3.org/2001/XMLSchema" xmlns:xs="http://www.w3.org/2001/XMLSchema" xmlns:p="http://schemas.microsoft.com/office/2006/metadata/properties" xmlns:ns3="8713c86b-11c3-4892-8b22-8e1103c1c89f" xmlns:ns4="186a8af6-524e-48fb-a2b5-8db5625d742b" targetNamespace="http://schemas.microsoft.com/office/2006/metadata/properties" ma:root="true" ma:fieldsID="12546ddb3f55a813144bf20bb38a3f89" ns3:_="" ns4:_="">
    <xsd:import namespace="8713c86b-11c3-4892-8b22-8e1103c1c89f"/>
    <xsd:import namespace="186a8af6-524e-48fb-a2b5-8db5625d742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13c86b-11c3-4892-8b22-8e1103c1c89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86a8af6-524e-48fb-a2b5-8db5625d742b"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A98D35E-6F39-4CA2-9112-99D7819460EE}">
  <ds:schemaRefs>
    <ds:schemaRef ds:uri="http://schemas.microsoft.com/sharepoint/v3/contenttype/forms"/>
  </ds:schemaRefs>
</ds:datastoreItem>
</file>

<file path=customXml/itemProps2.xml><?xml version="1.0" encoding="utf-8"?>
<ds:datastoreItem xmlns:ds="http://schemas.openxmlformats.org/officeDocument/2006/customXml" ds:itemID="{B20CC7E7-F73D-4793-BDFC-1C2B63F77A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13c86b-11c3-4892-8b22-8e1103c1c89f"/>
    <ds:schemaRef ds:uri="186a8af6-524e-48fb-a2b5-8db5625d74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42FB21-5538-4719-9814-6B4B546B2A2B}">
  <ds:schemaRefs>
    <ds:schemaRef ds:uri="http://purl.org/dc/elements/1.1/"/>
    <ds:schemaRef ds:uri="http://schemas.microsoft.com/office/2006/metadata/properties"/>
    <ds:schemaRef ds:uri="http://purl.org/dc/dcmitype/"/>
    <ds:schemaRef ds:uri="http://schemas.microsoft.com/office/2006/documentManagement/types"/>
    <ds:schemaRef ds:uri="http://schemas.openxmlformats.org/package/2006/metadata/core-properties"/>
    <ds:schemaRef ds:uri="http://schemas.microsoft.com/office/infopath/2007/PartnerControls"/>
    <ds:schemaRef ds:uri="186a8af6-524e-48fb-a2b5-8db5625d742b"/>
    <ds:schemaRef ds:uri="8713c86b-11c3-4892-8b22-8e1103c1c89f"/>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Oriel</Template>
  <TotalTime>640</TotalTime>
  <Words>615</Words>
  <Application>Microsoft Office PowerPoint</Application>
  <PresentationFormat>On-screen Show (4:3)</PresentationFormat>
  <Paragraphs>74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Schoolbook</vt:lpstr>
      <vt:lpstr>Wingdings</vt:lpstr>
      <vt:lpstr>Wingdings 2</vt:lpstr>
      <vt:lpstr>Oriel</vt:lpstr>
      <vt:lpstr>TU856-1 and TU858-1 Computer Architecture and Technology </vt:lpstr>
      <vt:lpstr>Questions and Answers ( 1 )</vt:lpstr>
      <vt:lpstr>Questions and Answers ( 2 )</vt:lpstr>
      <vt:lpstr>Network Acronyms</vt:lpstr>
      <vt:lpstr>PowerPoint Presentation</vt:lpstr>
      <vt:lpstr>Networks on Youtube</vt:lpstr>
      <vt:lpstr>Networks on Youtube (2)</vt:lpstr>
      <vt:lpstr>Typical Exam (Sub) Question For This Content</vt:lpstr>
      <vt:lpstr>Solution continued</vt:lpstr>
      <vt:lpstr>Solution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228-1 Computer Architecture and Technology</dc:title>
  <dc:creator>DIT</dc:creator>
  <cp:lastModifiedBy>Art Sloan</cp:lastModifiedBy>
  <cp:revision>69</cp:revision>
  <dcterms:created xsi:type="dcterms:W3CDTF">2012-09-26T09:12:47Z</dcterms:created>
  <dcterms:modified xsi:type="dcterms:W3CDTF">2025-03-28T13:26:00Z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0x010100CE497A5DDE61EC49B38F08F69D7D1C30</vt:lpwstr>
  </property>
</Properties>
</file>