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9"/>
  </p:notesMasterIdLst>
  <p:handoutMasterIdLst>
    <p:handoutMasterId r:id="rId60"/>
  </p:handoutMasterIdLst>
  <p:sldIdLst>
    <p:sldId id="256" r:id="rId5"/>
    <p:sldId id="264" r:id="rId6"/>
    <p:sldId id="340" r:id="rId7"/>
    <p:sldId id="342" r:id="rId8"/>
    <p:sldId id="343" r:id="rId9"/>
    <p:sldId id="396" r:id="rId10"/>
    <p:sldId id="344" r:id="rId11"/>
    <p:sldId id="345" r:id="rId12"/>
    <p:sldId id="397" r:id="rId13"/>
    <p:sldId id="398" r:id="rId14"/>
    <p:sldId id="400" r:id="rId15"/>
    <p:sldId id="401" r:id="rId16"/>
    <p:sldId id="402" r:id="rId17"/>
    <p:sldId id="403" r:id="rId18"/>
    <p:sldId id="404" r:id="rId19"/>
    <p:sldId id="405" r:id="rId20"/>
    <p:sldId id="406" r:id="rId21"/>
    <p:sldId id="409" r:id="rId22"/>
    <p:sldId id="399" r:id="rId23"/>
    <p:sldId id="408" r:id="rId24"/>
    <p:sldId id="407" r:id="rId25"/>
    <p:sldId id="411" r:id="rId26"/>
    <p:sldId id="412" r:id="rId27"/>
    <p:sldId id="413" r:id="rId28"/>
    <p:sldId id="437" r:id="rId29"/>
    <p:sldId id="415" r:id="rId30"/>
    <p:sldId id="416" r:id="rId31"/>
    <p:sldId id="418" r:id="rId32"/>
    <p:sldId id="420" r:id="rId33"/>
    <p:sldId id="439" r:id="rId34"/>
    <p:sldId id="438" r:id="rId35"/>
    <p:sldId id="421" r:id="rId36"/>
    <p:sldId id="422" r:id="rId37"/>
    <p:sldId id="423" r:id="rId38"/>
    <p:sldId id="440" r:id="rId39"/>
    <p:sldId id="425" r:id="rId40"/>
    <p:sldId id="426" r:id="rId41"/>
    <p:sldId id="441" r:id="rId42"/>
    <p:sldId id="442" r:id="rId43"/>
    <p:sldId id="429" r:id="rId44"/>
    <p:sldId id="430" r:id="rId45"/>
    <p:sldId id="431" r:id="rId46"/>
    <p:sldId id="432" r:id="rId47"/>
    <p:sldId id="433" r:id="rId48"/>
    <p:sldId id="434" r:id="rId49"/>
    <p:sldId id="435" r:id="rId50"/>
    <p:sldId id="419" r:id="rId51"/>
    <p:sldId id="417" r:id="rId52"/>
    <p:sldId id="443" r:id="rId53"/>
    <p:sldId id="444" r:id="rId54"/>
    <p:sldId id="392" r:id="rId55"/>
    <p:sldId id="339" r:id="rId56"/>
    <p:sldId id="323" r:id="rId57"/>
    <p:sldId id="324" r:id="rId58"/>
  </p:sldIdLst>
  <p:sldSz cx="12192000" cy="6858000"/>
  <p:notesSz cx="7077075" cy="9363075"/>
  <p:custDataLst>
    <p:tags r:id="rId6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Slide" id="{02DBC34F-0A5F-4C64-AA58-113DB035FFDC}">
          <p14:sldIdLst>
            <p14:sldId id="256"/>
          </p14:sldIdLst>
        </p14:section>
        <p14:section name="Lecture Outline" id="{C7D05717-F6A5-4C31-B9C1-B194A9F7D6AB}">
          <p14:sldIdLst>
            <p14:sldId id="264"/>
          </p14:sldIdLst>
        </p14:section>
        <p14:section name="Lecture Content" id="{6D447382-37D7-4F4E-8CBA-81132B2B1E41}">
          <p14:sldIdLst>
            <p14:sldId id="340"/>
            <p14:sldId id="342"/>
            <p14:sldId id="343"/>
            <p14:sldId id="396"/>
            <p14:sldId id="344"/>
            <p14:sldId id="345"/>
            <p14:sldId id="397"/>
            <p14:sldId id="398"/>
            <p14:sldId id="400"/>
            <p14:sldId id="401"/>
            <p14:sldId id="402"/>
            <p14:sldId id="403"/>
            <p14:sldId id="404"/>
            <p14:sldId id="405"/>
            <p14:sldId id="406"/>
            <p14:sldId id="409"/>
            <p14:sldId id="399"/>
            <p14:sldId id="408"/>
            <p14:sldId id="407"/>
            <p14:sldId id="411"/>
            <p14:sldId id="412"/>
            <p14:sldId id="413"/>
            <p14:sldId id="437"/>
            <p14:sldId id="415"/>
            <p14:sldId id="416"/>
            <p14:sldId id="418"/>
            <p14:sldId id="420"/>
            <p14:sldId id="439"/>
            <p14:sldId id="438"/>
            <p14:sldId id="421"/>
            <p14:sldId id="422"/>
            <p14:sldId id="423"/>
            <p14:sldId id="440"/>
            <p14:sldId id="425"/>
            <p14:sldId id="426"/>
            <p14:sldId id="441"/>
            <p14:sldId id="442"/>
            <p14:sldId id="429"/>
            <p14:sldId id="430"/>
            <p14:sldId id="431"/>
            <p14:sldId id="432"/>
            <p14:sldId id="433"/>
            <p14:sldId id="434"/>
            <p14:sldId id="435"/>
            <p14:sldId id="419"/>
            <p14:sldId id="417"/>
            <p14:sldId id="443"/>
            <p14:sldId id="444"/>
            <p14:sldId id="392"/>
          </p14:sldIdLst>
        </p14:section>
        <p14:section name="Lecture Summary" id="{4C5B0C29-16EC-44C9-B6D9-0E8295A816BB}">
          <p14:sldIdLst>
            <p14:sldId id="339"/>
            <p14:sldId id="323"/>
            <p14:sldId id="32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660066"/>
    <a:srgbClr val="FFFBEB"/>
    <a:srgbClr val="FFE7FF"/>
    <a:srgbClr val="EDDD6E"/>
    <a:srgbClr val="FFFDFA"/>
    <a:srgbClr val="FDFCFB"/>
    <a:srgbClr val="FFFAFA"/>
    <a:srgbClr val="FFFA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58" autoAdjust="0"/>
    <p:restoredTop sz="94660"/>
  </p:normalViewPr>
  <p:slideViewPr>
    <p:cSldViewPr snapToGrid="0">
      <p:cViewPr varScale="1">
        <p:scale>
          <a:sx n="70" d="100"/>
          <a:sy n="70" d="100"/>
        </p:scale>
        <p:origin x="412" y="52"/>
      </p:cViewPr>
      <p:guideLst>
        <p:guide orient="horz" pos="2160"/>
        <p:guide pos="3840"/>
      </p:guideLst>
    </p:cSldViewPr>
  </p:slideViewPr>
  <p:notesTextViewPr>
    <p:cViewPr>
      <p:scale>
        <a:sx n="1" d="1"/>
        <a:sy n="1" d="1"/>
      </p:scale>
      <p:origin x="0" y="0"/>
    </p:cViewPr>
  </p:notesTextViewPr>
  <p:notesViewPr>
    <p:cSldViewPr snapToGrid="0">
      <p:cViewPr varScale="1">
        <p:scale>
          <a:sx n="69" d="100"/>
          <a:sy n="69" d="100"/>
        </p:scale>
        <p:origin x="241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tags" Target="tags/tag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hur Sloan" userId="d396f28b-d1f7-4131-abed-e2c819916214" providerId="ADAL" clId="{93BC33E4-FBB3-4652-AA17-2772E69AAA3C}"/>
    <pc:docChg chg="modSld">
      <pc:chgData name="Arthur Sloan" userId="d396f28b-d1f7-4131-abed-e2c819916214" providerId="ADAL" clId="{93BC33E4-FBB3-4652-AA17-2772E69AAA3C}" dt="2025-02-01T15:48:22.959" v="1" actId="20577"/>
      <pc:docMkLst>
        <pc:docMk/>
      </pc:docMkLst>
      <pc:sldChg chg="modSp mod">
        <pc:chgData name="Arthur Sloan" userId="d396f28b-d1f7-4131-abed-e2c819916214" providerId="ADAL" clId="{93BC33E4-FBB3-4652-AA17-2772E69AAA3C}" dt="2025-02-01T15:48:22.959" v="1" actId="20577"/>
        <pc:sldMkLst>
          <pc:docMk/>
          <pc:sldMk cId="4020753596" sldId="256"/>
        </pc:sldMkLst>
        <pc:spChg chg="mod">
          <ac:chgData name="Arthur Sloan" userId="d396f28b-d1f7-4131-abed-e2c819916214" providerId="ADAL" clId="{93BC33E4-FBB3-4652-AA17-2772E69AAA3C}" dt="2025-02-01T15:48:22.959" v="1" actId="20577"/>
          <ac:spMkLst>
            <pc:docMk/>
            <pc:sldMk cId="4020753596" sldId="256"/>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IE"/>
          </a:p>
        </p:txBody>
      </p:sp>
      <p:sp>
        <p:nvSpPr>
          <p:cNvPr id="3" name="Date Placeholder 2"/>
          <p:cNvSpPr>
            <a:spLocks noGrp="1"/>
          </p:cNvSpPr>
          <p:nvPr>
            <p:ph type="dt" sz="quarter" idx="1"/>
          </p:nvPr>
        </p:nvSpPr>
        <p:spPr>
          <a:xfrm>
            <a:off x="4008705" y="0"/>
            <a:ext cx="3066733" cy="469780"/>
          </a:xfrm>
          <a:prstGeom prst="rect">
            <a:avLst/>
          </a:prstGeom>
        </p:spPr>
        <p:txBody>
          <a:bodyPr vert="horz" lIns="93936" tIns="46968" rIns="93936" bIns="46968" rtlCol="0"/>
          <a:lstStyle>
            <a:lvl1pPr algn="r">
              <a:defRPr sz="1200"/>
            </a:lvl1pPr>
          </a:lstStyle>
          <a:p>
            <a:fld id="{1BEDD7E4-D9DD-457A-80DD-16B6A5581131}" type="datetimeFigureOut">
              <a:rPr lang="en-IE" smtClean="0"/>
              <a:t>01/02/2025</a:t>
            </a:fld>
            <a:endParaRPr lang="en-IE"/>
          </a:p>
        </p:txBody>
      </p:sp>
      <p:sp>
        <p:nvSpPr>
          <p:cNvPr id="4" name="Footer Placeholder 3"/>
          <p:cNvSpPr>
            <a:spLocks noGrp="1"/>
          </p:cNvSpPr>
          <p:nvPr>
            <p:ph type="ftr" sz="quarter" idx="2"/>
          </p:nvPr>
        </p:nvSpPr>
        <p:spPr>
          <a:xfrm>
            <a:off x="0" y="8893297"/>
            <a:ext cx="3066733" cy="469779"/>
          </a:xfrm>
          <a:prstGeom prst="rect">
            <a:avLst/>
          </a:prstGeom>
        </p:spPr>
        <p:txBody>
          <a:bodyPr vert="horz" lIns="93936" tIns="46968" rIns="93936" bIns="46968" rtlCol="0" anchor="b"/>
          <a:lstStyle>
            <a:lvl1pPr algn="l">
              <a:defRPr sz="1200"/>
            </a:lvl1pPr>
          </a:lstStyle>
          <a:p>
            <a:endParaRPr lang="en-IE"/>
          </a:p>
        </p:txBody>
      </p:sp>
      <p:sp>
        <p:nvSpPr>
          <p:cNvPr id="5" name="Slide Number Placeholder 4"/>
          <p:cNvSpPr>
            <a:spLocks noGrp="1"/>
          </p:cNvSpPr>
          <p:nvPr>
            <p:ph type="sldNum" sz="quarter" idx="3"/>
          </p:nvPr>
        </p:nvSpPr>
        <p:spPr>
          <a:xfrm>
            <a:off x="4008705" y="8893297"/>
            <a:ext cx="3066733" cy="469779"/>
          </a:xfrm>
          <a:prstGeom prst="rect">
            <a:avLst/>
          </a:prstGeom>
        </p:spPr>
        <p:txBody>
          <a:bodyPr vert="horz" lIns="93936" tIns="46968" rIns="93936" bIns="46968" rtlCol="0" anchor="b"/>
          <a:lstStyle>
            <a:lvl1pPr algn="r">
              <a:defRPr sz="1200"/>
            </a:lvl1pPr>
          </a:lstStyle>
          <a:p>
            <a:fld id="{452E9043-510A-4DE6-A29E-89BB75A7E928}" type="slidenum">
              <a:rPr lang="en-IE" smtClean="0"/>
              <a:t>‹#›</a:t>
            </a:fld>
            <a:endParaRPr lang="en-IE"/>
          </a:p>
        </p:txBody>
      </p:sp>
    </p:spTree>
    <p:extLst>
      <p:ext uri="{BB962C8B-B14F-4D97-AF65-F5344CB8AC3E}">
        <p14:creationId xmlns:p14="http://schemas.microsoft.com/office/powerpoint/2010/main" val="766926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IE"/>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6D13DA9F-1A75-4C30-A0E3-64F41EA7D402}" type="datetimeFigureOut">
              <a:rPr lang="en-IE" smtClean="0"/>
              <a:t>01/02/2025</a:t>
            </a:fld>
            <a:endParaRPr lang="en-IE"/>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IE"/>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IE"/>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F6EE4786-A1E9-4BB1-97EC-A697D94E6C67}" type="slidenum">
              <a:rPr lang="en-IE" smtClean="0"/>
              <a:t>‹#›</a:t>
            </a:fld>
            <a:endParaRPr lang="en-IE"/>
          </a:p>
        </p:txBody>
      </p:sp>
    </p:spTree>
    <p:extLst>
      <p:ext uri="{BB962C8B-B14F-4D97-AF65-F5344CB8AC3E}">
        <p14:creationId xmlns:p14="http://schemas.microsoft.com/office/powerpoint/2010/main" val="3335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ltLang="en-US" sz="2000" dirty="0"/>
              <a:t>Electrons carry the smallest possible amount of negative charge, and billions of them are present in even the tiniest piece of matter. </a:t>
            </a:r>
          </a:p>
          <a:p>
            <a:pPr lvl="1"/>
            <a:r>
              <a:rPr lang="en-IE" altLang="en-US" sz="1400" dirty="0"/>
              <a:t>Insulators - electrons are held firmly in place by heavier, positively charged protons. Electrons cannot move freely between atoms. </a:t>
            </a:r>
          </a:p>
          <a:p>
            <a:pPr lvl="1"/>
            <a:r>
              <a:rPr lang="en-IE" altLang="en-US" sz="1400" dirty="0"/>
              <a:t>Conductors - electrons can move more easily from atom to atom. </a:t>
            </a:r>
          </a:p>
          <a:p>
            <a:r>
              <a:rPr lang="en-IE" altLang="en-US" sz="2000" dirty="0"/>
              <a:t>The movement of electrons in a conductor is called </a:t>
            </a:r>
            <a:r>
              <a:rPr lang="en-IE" altLang="en-US" sz="2000" b="1" i="1" dirty="0"/>
              <a:t>electric current</a:t>
            </a:r>
            <a:r>
              <a:rPr lang="en-IE" altLang="en-US" sz="2000" dirty="0"/>
              <a:t>, measured in amperes. </a:t>
            </a:r>
          </a:p>
          <a:p>
            <a:r>
              <a:rPr lang="en-IE" altLang="en-US" sz="2000" dirty="0"/>
              <a:t>If a power supply is used to impress a voltage across a conductor, electrons will move from the negative side of the supply through the conductor towards the positive side. </a:t>
            </a:r>
          </a:p>
          <a:p>
            <a:pPr lvl="1"/>
            <a:r>
              <a:rPr lang="en-IE" altLang="en-US" sz="1400" dirty="0"/>
              <a:t>All materials, even conductors, exhibit some amount of resistance to the flow of electric current. The amount of resistance determines how much current can flow – the higher the resistance, the less current can flow. </a:t>
            </a:r>
          </a:p>
          <a:p>
            <a:r>
              <a:rPr lang="en-IE" altLang="en-US" sz="2000" dirty="0"/>
              <a:t>A conductor has very low resistance, so a conductor by itself would never be placed across a power supply because far too much current would flow, damaging either the supply or the conductor itself. Rather an electronic component called a </a:t>
            </a:r>
            <a:r>
              <a:rPr lang="en-IE" altLang="en-US" sz="2000" b="1" i="1" dirty="0"/>
              <a:t>resistor</a:t>
            </a:r>
            <a:r>
              <a:rPr lang="en-IE" altLang="en-US" sz="2000" dirty="0"/>
              <a:t> would be used in series with the conductor to limit current flow</a:t>
            </a:r>
            <a:r>
              <a:rPr lang="en-IE" altLang="en-US" sz="1200" dirty="0"/>
              <a:t>.</a:t>
            </a:r>
            <a:endParaRPr lang="en-IE" altLang="en-US" sz="2000" dirty="0"/>
          </a:p>
        </p:txBody>
      </p:sp>
      <p:sp>
        <p:nvSpPr>
          <p:cNvPr id="4" name="Slide Number Placeholder 3"/>
          <p:cNvSpPr>
            <a:spLocks noGrp="1"/>
          </p:cNvSpPr>
          <p:nvPr>
            <p:ph type="sldNum" sz="quarter" idx="10"/>
          </p:nvPr>
        </p:nvSpPr>
        <p:spPr/>
        <p:txBody>
          <a:bodyPr/>
          <a:lstStyle/>
          <a:p>
            <a:fld id="{F6EE4786-A1E9-4BB1-97EC-A697D94E6C67}" type="slidenum">
              <a:rPr lang="en-IE" smtClean="0"/>
              <a:t>21</a:t>
            </a:fld>
            <a:endParaRPr lang="en-IE"/>
          </a:p>
        </p:txBody>
      </p:sp>
    </p:spTree>
    <p:extLst>
      <p:ext uri="{BB962C8B-B14F-4D97-AF65-F5344CB8AC3E}">
        <p14:creationId xmlns:p14="http://schemas.microsoft.com/office/powerpoint/2010/main" val="852179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just switches and resistors, it is also possible to create logical circuits that perform compound logical relationships, like “F = (A and B) or C”.</a:t>
            </a:r>
          </a:p>
        </p:txBody>
      </p:sp>
      <p:sp>
        <p:nvSpPr>
          <p:cNvPr id="4" name="Slide Number Placeholder 3"/>
          <p:cNvSpPr>
            <a:spLocks noGrp="1"/>
          </p:cNvSpPr>
          <p:nvPr>
            <p:ph type="sldNum" sz="quarter" idx="10"/>
          </p:nvPr>
        </p:nvSpPr>
        <p:spPr/>
        <p:txBody>
          <a:bodyPr/>
          <a:lstStyle/>
          <a:p>
            <a:fld id="{F6EE4786-A1E9-4BB1-97EC-A697D94E6C67}" type="slidenum">
              <a:rPr lang="en-IE" smtClean="0"/>
              <a:t>42</a:t>
            </a:fld>
            <a:endParaRPr lang="en-IE"/>
          </a:p>
        </p:txBody>
      </p:sp>
    </p:spTree>
    <p:extLst>
      <p:ext uri="{BB962C8B-B14F-4D97-AF65-F5344CB8AC3E}">
        <p14:creationId xmlns:p14="http://schemas.microsoft.com/office/powerpoint/2010/main" val="2978555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when the gate voltage changes from </a:t>
            </a:r>
            <a:r>
              <a:rPr lang="en-US" dirty="0" err="1"/>
              <a:t>Vdd</a:t>
            </a:r>
            <a:r>
              <a:rPr lang="en-US" dirty="0"/>
              <a:t> to GND or vice-versa, it must necessary assume voltages between </a:t>
            </a:r>
            <a:r>
              <a:rPr lang="en-US" dirty="0" err="1"/>
              <a:t>Vdd</a:t>
            </a:r>
            <a:r>
              <a:rPr lang="en-US" dirty="0"/>
              <a:t> and GND – we assume that this happens infinitely fast, so that we can ignore FET characteristics during the time the gate voltage is switching.</a:t>
            </a:r>
          </a:p>
        </p:txBody>
      </p:sp>
      <p:sp>
        <p:nvSpPr>
          <p:cNvPr id="4" name="Slide Number Placeholder 3"/>
          <p:cNvSpPr>
            <a:spLocks noGrp="1"/>
          </p:cNvSpPr>
          <p:nvPr>
            <p:ph type="sldNum" sz="quarter" idx="10"/>
          </p:nvPr>
        </p:nvSpPr>
        <p:spPr/>
        <p:txBody>
          <a:bodyPr/>
          <a:lstStyle/>
          <a:p>
            <a:fld id="{F6EE4786-A1E9-4BB1-97EC-A697D94E6C67}" type="slidenum">
              <a:rPr lang="en-IE" smtClean="0"/>
              <a:t>44</a:t>
            </a:fld>
            <a:endParaRPr lang="en-IE"/>
          </a:p>
        </p:txBody>
      </p:sp>
    </p:spTree>
    <p:extLst>
      <p:ext uri="{BB962C8B-B14F-4D97-AF65-F5344CB8AC3E}">
        <p14:creationId xmlns:p14="http://schemas.microsoft.com/office/powerpoint/2010/main" val="1639656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simple digital model, FETs can be thought of as electrically controllable "on/off" switches. An electrical connection is created between the</a:t>
            </a:r>
          </a:p>
          <a:p>
            <a:r>
              <a:rPr lang="en-US" dirty="0"/>
              <a:t>source and the drain (i.e., the FET is turned “on”) when the gate input is asserted. One kind of FET, called an </a:t>
            </a:r>
            <a:r>
              <a:rPr lang="en-US" dirty="0" err="1"/>
              <a:t>nFET</a:t>
            </a:r>
            <a:r>
              <a:rPr lang="en-US" dirty="0"/>
              <a:t>, is turned on when </a:t>
            </a:r>
            <a:r>
              <a:rPr lang="en-US" dirty="0" err="1"/>
              <a:t>Vdd</a:t>
            </a:r>
            <a:r>
              <a:rPr lang="en-US" dirty="0"/>
              <a:t> is present</a:t>
            </a:r>
          </a:p>
          <a:p>
            <a:r>
              <a:rPr lang="en-US" dirty="0"/>
              <a:t>at the control input, and a second type, called a </a:t>
            </a:r>
            <a:r>
              <a:rPr lang="en-US" dirty="0" err="1"/>
              <a:t>pFET</a:t>
            </a:r>
            <a:r>
              <a:rPr lang="en-US" dirty="0"/>
              <a:t>, is turned on when GND is present at the control input. Thus, an "asserted" input for an </a:t>
            </a:r>
            <a:r>
              <a:rPr lang="en-US" dirty="0" err="1"/>
              <a:t>nFET</a:t>
            </a:r>
            <a:r>
              <a:rPr lang="en-US" dirty="0"/>
              <a:t> means that</a:t>
            </a:r>
          </a:p>
          <a:p>
            <a:r>
              <a:rPr lang="en-US" dirty="0"/>
              <a:t>the control signal is at </a:t>
            </a:r>
            <a:r>
              <a:rPr lang="en-US" dirty="0" err="1"/>
              <a:t>Vdd</a:t>
            </a:r>
            <a:r>
              <a:rPr lang="en-US" dirty="0"/>
              <a:t>, and for a </a:t>
            </a:r>
            <a:r>
              <a:rPr lang="en-US" dirty="0" err="1"/>
              <a:t>pFET</a:t>
            </a:r>
            <a:r>
              <a:rPr lang="en-US" dirty="0"/>
              <a:t> means the control input is at a GND. The figures show the circuit symbols and equivalent switch diagrams for both </a:t>
            </a:r>
            <a:r>
              <a:rPr lang="en-US" dirty="0" err="1"/>
              <a:t>nFETs</a:t>
            </a:r>
            <a:r>
              <a:rPr lang="en-US" dirty="0"/>
              <a:t> and </a:t>
            </a:r>
            <a:r>
              <a:rPr lang="en-US" dirty="0" err="1"/>
              <a:t>pFETs</a:t>
            </a:r>
            <a:r>
              <a:rPr lang="en-US" dirty="0"/>
              <a:t>.</a:t>
            </a:r>
          </a:p>
        </p:txBody>
      </p:sp>
      <p:sp>
        <p:nvSpPr>
          <p:cNvPr id="4" name="Slide Number Placeholder 3"/>
          <p:cNvSpPr>
            <a:spLocks noGrp="1"/>
          </p:cNvSpPr>
          <p:nvPr>
            <p:ph type="sldNum" sz="quarter" idx="10"/>
          </p:nvPr>
        </p:nvSpPr>
        <p:spPr/>
        <p:txBody>
          <a:bodyPr/>
          <a:lstStyle/>
          <a:p>
            <a:fld id="{F6EE4786-A1E9-4BB1-97EC-A697D94E6C67}" type="slidenum">
              <a:rPr lang="en-IE" smtClean="0"/>
              <a:t>46</a:t>
            </a:fld>
            <a:endParaRPr lang="en-IE"/>
          </a:p>
        </p:txBody>
      </p:sp>
    </p:spTree>
    <p:extLst>
      <p:ext uri="{BB962C8B-B14F-4D97-AF65-F5344CB8AC3E}">
        <p14:creationId xmlns:p14="http://schemas.microsoft.com/office/powerpoint/2010/main" val="3267660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silicon chip is implanted with ions to make it more conductive in the areas that will become the FET source and the drain regions – called diffusion regions</a:t>
            </a:r>
          </a:p>
          <a:p>
            <a:r>
              <a:rPr lang="en-US" dirty="0"/>
              <a:t>A thin insulating layer is created between these diffusion regions, and another conductor is "grown" on top of this insulator</a:t>
            </a:r>
          </a:p>
          <a:p>
            <a:r>
              <a:rPr lang="en-US" dirty="0"/>
              <a:t>This grown conductor (typically silicon) forms the gate, and the area immediately under the gate and between the diffusion regions is called the channel. Finally, wires are connected to the source, drain, and gate structures so that the FET can be connected in a larger circuit.</a:t>
            </a:r>
          </a:p>
        </p:txBody>
      </p:sp>
      <p:sp>
        <p:nvSpPr>
          <p:cNvPr id="4" name="Slide Number Placeholder 3"/>
          <p:cNvSpPr>
            <a:spLocks noGrp="1"/>
          </p:cNvSpPr>
          <p:nvPr>
            <p:ph type="sldNum" sz="quarter" idx="10"/>
          </p:nvPr>
        </p:nvSpPr>
        <p:spPr/>
        <p:txBody>
          <a:bodyPr/>
          <a:lstStyle/>
          <a:p>
            <a:fld id="{F6EE4786-A1E9-4BB1-97EC-A697D94E6C67}" type="slidenum">
              <a:rPr lang="en-IE" smtClean="0"/>
              <a:t>48</a:t>
            </a:fld>
            <a:endParaRPr lang="en-IE"/>
          </a:p>
        </p:txBody>
      </p:sp>
    </p:spTree>
    <p:extLst>
      <p:ext uri="{BB962C8B-B14F-4D97-AF65-F5344CB8AC3E}">
        <p14:creationId xmlns:p14="http://schemas.microsoft.com/office/powerpoint/2010/main" val="435656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basic principles of FET operation are actually quite straightforward. The discussion applies only to </a:t>
            </a:r>
            <a:r>
              <a:rPr lang="en-US" dirty="0" err="1"/>
              <a:t>nFETs</a:t>
            </a:r>
            <a:r>
              <a:rPr lang="en-US" dirty="0"/>
              <a:t>; </a:t>
            </a:r>
            <a:r>
              <a:rPr lang="en-US" dirty="0" err="1"/>
              <a:t>pFET</a:t>
            </a:r>
            <a:r>
              <a:rPr lang="en-US" dirty="0"/>
              <a:t> operation is entirely similar. but the voltages must be reversed. </a:t>
            </a:r>
          </a:p>
          <a:p>
            <a:endParaRPr lang="en-US" dirty="0"/>
          </a:p>
          <a:p>
            <a:r>
              <a:rPr lang="en-US" dirty="0"/>
              <a:t>Both the source and drain diffusion areas of an </a:t>
            </a:r>
            <a:r>
              <a:rPr lang="en-US" dirty="0" err="1"/>
              <a:t>nFET</a:t>
            </a:r>
            <a:r>
              <a:rPr lang="en-US" dirty="0"/>
              <a:t> are implanted with negatively charged particles. When an </a:t>
            </a:r>
            <a:r>
              <a:rPr lang="en-US" dirty="0" err="1"/>
              <a:t>nFET</a:t>
            </a:r>
            <a:r>
              <a:rPr lang="en-US" dirty="0"/>
              <a:t> is used in a logic circuit, its source lead is connected to GND, so that the </a:t>
            </a:r>
            <a:r>
              <a:rPr lang="en-US" dirty="0" err="1"/>
              <a:t>nFET</a:t>
            </a:r>
            <a:r>
              <a:rPr lang="en-US" dirty="0"/>
              <a:t> source, like the GND node, has an  abundance of negatively charged particles.</a:t>
            </a:r>
          </a:p>
          <a:p>
            <a:r>
              <a:rPr lang="en-US" dirty="0"/>
              <a:t>If the gate voltage of an </a:t>
            </a:r>
            <a:r>
              <a:rPr lang="en-US" dirty="0" err="1"/>
              <a:t>nFET</a:t>
            </a:r>
            <a:r>
              <a:rPr lang="en-US" dirty="0"/>
              <a:t> is at the same voltage as the source lead (i.e., GND), then the presence of the negatively charged particles on the gate repels negatively charged particles from the channel region immediately under the gate (note that in semiconductors such as silicon, positive and negative charges are mobile and can move about the semiconductor lattice under the influence of charged-particle induced electric fields). A net positive charge accumulates under the gate, and two back-to-back positive-negative junctions of charge (called </a:t>
            </a:r>
            <a:r>
              <a:rPr lang="en-US" dirty="0" err="1"/>
              <a:t>pn</a:t>
            </a:r>
            <a:r>
              <a:rPr lang="en-US" dirty="0"/>
              <a:t> junctions) are formed. These </a:t>
            </a:r>
            <a:r>
              <a:rPr lang="en-US" dirty="0" err="1"/>
              <a:t>pn</a:t>
            </a:r>
            <a:r>
              <a:rPr lang="en-US" dirty="0"/>
              <a:t> junctions prevent current flow in either direction. </a:t>
            </a:r>
          </a:p>
          <a:p>
            <a:r>
              <a:rPr lang="en-US" dirty="0"/>
              <a:t>If the voltage on the gate is raised above the source voltage by an amount exceeding the threshold voltage (or Vth, which equals about 0.5V), positive charges begin to accumulate on the gate and positive charges in the channel region immediately under the gate are repelled. A net negative charge accumulates under the gate, forming a channel of continuous conductive region in the area under the gate and between the source and drain diffusion areas. When the gate voltage reaches </a:t>
            </a:r>
            <a:r>
              <a:rPr lang="en-US" dirty="0" err="1"/>
              <a:t>Vdd</a:t>
            </a:r>
            <a:r>
              <a:rPr lang="en-US" dirty="0"/>
              <a:t>, a large conductive channel forms and the </a:t>
            </a:r>
            <a:r>
              <a:rPr lang="en-US" dirty="0" err="1"/>
              <a:t>nFET</a:t>
            </a:r>
            <a:r>
              <a:rPr lang="en-US" dirty="0"/>
              <a:t> is “strongly” on.</a:t>
            </a:r>
          </a:p>
        </p:txBody>
      </p:sp>
      <p:sp>
        <p:nvSpPr>
          <p:cNvPr id="4" name="Slide Number Placeholder 3"/>
          <p:cNvSpPr>
            <a:spLocks noGrp="1"/>
          </p:cNvSpPr>
          <p:nvPr>
            <p:ph type="sldNum" sz="quarter" idx="10"/>
          </p:nvPr>
        </p:nvSpPr>
        <p:spPr/>
        <p:txBody>
          <a:bodyPr/>
          <a:lstStyle/>
          <a:p>
            <a:fld id="{F6EE4786-A1E9-4BB1-97EC-A697D94E6C67}" type="slidenum">
              <a:rPr lang="en-IE" smtClean="0"/>
              <a:t>49</a:t>
            </a:fld>
            <a:endParaRPr lang="en-IE"/>
          </a:p>
        </p:txBody>
      </p:sp>
    </p:spTree>
    <p:extLst>
      <p:ext uri="{BB962C8B-B14F-4D97-AF65-F5344CB8AC3E}">
        <p14:creationId xmlns:p14="http://schemas.microsoft.com/office/powerpoint/2010/main" val="3516354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EE4786-A1E9-4BB1-97EC-A697D94E6C67}" type="slidenum">
              <a:rPr lang="en-IE" smtClean="0"/>
              <a:t>50</a:t>
            </a:fld>
            <a:endParaRPr lang="en-IE"/>
          </a:p>
        </p:txBody>
      </p:sp>
    </p:spTree>
    <p:extLst>
      <p:ext uri="{BB962C8B-B14F-4D97-AF65-F5344CB8AC3E}">
        <p14:creationId xmlns:p14="http://schemas.microsoft.com/office/powerpoint/2010/main" val="3656380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ltLang="en-US" sz="1200" dirty="0"/>
              <a:t>As current flows through the resistor, collisions occur between the electrons flowing from the power supply and the materials in the resistor. </a:t>
            </a:r>
          </a:p>
          <a:p>
            <a:r>
              <a:rPr lang="en-IE" altLang="en-US" sz="1200" dirty="0"/>
              <a:t>The total </a:t>
            </a:r>
            <a:r>
              <a:rPr lang="en-IE" altLang="en-US" sz="1200" b="1" i="1" dirty="0"/>
              <a:t>energy</a:t>
            </a:r>
            <a:r>
              <a:rPr lang="en-IE" altLang="en-US" sz="1200" dirty="0"/>
              <a:t> consumed in an electric circuit is simply the time integral of power, measured in Watts per second, or </a:t>
            </a:r>
            <a:r>
              <a:rPr lang="en-IE" altLang="en-US" sz="1200" b="1" i="1" dirty="0"/>
              <a:t>Joules</a:t>
            </a:r>
            <a:r>
              <a:rPr lang="en-IE" altLang="en-US" sz="1200" dirty="0"/>
              <a:t>. Thus, in the circuit above, the electric power delivered to the resistor is P = 3.3V x 1A, or 3.3Watts and in one second, 3.3W x 1second or 3.3J of energy is dissipated.</a:t>
            </a:r>
          </a:p>
        </p:txBody>
      </p:sp>
      <p:sp>
        <p:nvSpPr>
          <p:cNvPr id="4" name="Slide Number Placeholder 3"/>
          <p:cNvSpPr>
            <a:spLocks noGrp="1"/>
          </p:cNvSpPr>
          <p:nvPr>
            <p:ph type="sldNum" sz="quarter" idx="10"/>
          </p:nvPr>
        </p:nvSpPr>
        <p:spPr/>
        <p:txBody>
          <a:bodyPr/>
          <a:lstStyle/>
          <a:p>
            <a:fld id="{F6EE4786-A1E9-4BB1-97EC-A697D94E6C67}" type="slidenum">
              <a:rPr lang="en-IE" smtClean="0"/>
              <a:t>24</a:t>
            </a:fld>
            <a:endParaRPr lang="en-IE"/>
          </a:p>
        </p:txBody>
      </p:sp>
    </p:spTree>
    <p:extLst>
      <p:ext uri="{BB962C8B-B14F-4D97-AF65-F5344CB8AC3E}">
        <p14:creationId xmlns:p14="http://schemas.microsoft.com/office/powerpoint/2010/main" val="1307812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ltLang="en-US" sz="1100" dirty="0" err="1"/>
              <a:t>Vdd</a:t>
            </a:r>
            <a:r>
              <a:rPr lang="en-IE" altLang="en-US" sz="1100" dirty="0"/>
              <a:t> may be thought of as the “source” of positive charges in a circuit, and GND may be thought of as the “source” of negative charges in a circuit. </a:t>
            </a:r>
          </a:p>
          <a:p>
            <a:r>
              <a:rPr lang="en-IE" altLang="en-US" sz="1200" dirty="0"/>
              <a:t>In modern digital systems, </a:t>
            </a:r>
            <a:r>
              <a:rPr lang="en-IE" altLang="en-US" sz="1200" dirty="0" err="1"/>
              <a:t>Vdd</a:t>
            </a:r>
            <a:r>
              <a:rPr lang="en-IE" altLang="en-US" sz="1200" dirty="0"/>
              <a:t> and GND are separated by anywhere from 1 to 5 volts. Older or inexpensive circuits typically use 5 volts, while newer circuits use 1-3 volts.</a:t>
            </a:r>
          </a:p>
        </p:txBody>
      </p:sp>
      <p:sp>
        <p:nvSpPr>
          <p:cNvPr id="4" name="Slide Number Placeholder 3"/>
          <p:cNvSpPr>
            <a:spLocks noGrp="1"/>
          </p:cNvSpPr>
          <p:nvPr>
            <p:ph type="sldNum" sz="quarter" idx="10"/>
          </p:nvPr>
        </p:nvSpPr>
        <p:spPr/>
        <p:txBody>
          <a:bodyPr/>
          <a:lstStyle/>
          <a:p>
            <a:fld id="{F6EE4786-A1E9-4BB1-97EC-A697D94E6C67}" type="slidenum">
              <a:rPr lang="en-IE" smtClean="0"/>
              <a:t>27</a:t>
            </a:fld>
            <a:endParaRPr lang="en-IE"/>
          </a:p>
        </p:txBody>
      </p:sp>
    </p:spTree>
    <p:extLst>
      <p:ext uri="{BB962C8B-B14F-4D97-AF65-F5344CB8AC3E}">
        <p14:creationId xmlns:p14="http://schemas.microsoft.com/office/powerpoint/2010/main" val="261498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altLang="en-US" sz="1200" dirty="0"/>
              <a:t>Smaller capacitors, appearing as small blocks, disks or wafers, often have their values printed on them in an encoded manner . For these capacitors, a three-digit number typically indicates the capacitor value in </a:t>
            </a:r>
            <a:r>
              <a:rPr lang="en-IE" altLang="en-US" sz="1200" dirty="0" err="1"/>
              <a:t>picofarads</a:t>
            </a:r>
            <a:r>
              <a:rPr lang="en-IE" altLang="en-US" sz="1200" dirty="0"/>
              <a:t>. </a:t>
            </a:r>
            <a:r>
              <a:rPr lang="en-IE" altLang="en-US" dirty="0"/>
              <a:t>The first two digits provide the "base" number, and the third digit provides an exponent of 10 (so, for example, "104" printed on a capacitor indicates a capacitance value of 10 x 104 or 100000 </a:t>
            </a:r>
            <a:r>
              <a:rPr lang="en-IE" altLang="en-US" sz="1200" dirty="0"/>
              <a:t>pF). Occasionally, a capacitor will only show a two-digit number, in which case that number is simply the capacitor value in </a:t>
            </a:r>
            <a:r>
              <a:rPr lang="en-IE" altLang="en-US" sz="1200" dirty="0" err="1"/>
              <a:t>pF.</a:t>
            </a:r>
            <a:r>
              <a:rPr lang="en-IE" altLang="en-US" sz="1200" dirty="0"/>
              <a:t> (To be complete, if a capacitor shows a three-digit number and the third digit is 8 or 9, then the first two digits are multiplied by .01 and .1 respectively). Often, a single letter is appended to the capacitance value – this letter indicates the quality of the capacitor.</a:t>
            </a:r>
          </a:p>
        </p:txBody>
      </p:sp>
      <p:sp>
        <p:nvSpPr>
          <p:cNvPr id="4" name="Slide Number Placeholder 3"/>
          <p:cNvSpPr>
            <a:spLocks noGrp="1"/>
          </p:cNvSpPr>
          <p:nvPr>
            <p:ph type="sldNum" sz="quarter" idx="10"/>
          </p:nvPr>
        </p:nvSpPr>
        <p:spPr/>
        <p:txBody>
          <a:bodyPr/>
          <a:lstStyle/>
          <a:p>
            <a:fld id="{F6EE4786-A1E9-4BB1-97EC-A697D94E6C67}" type="slidenum">
              <a:rPr lang="en-IE" smtClean="0"/>
              <a:t>35</a:t>
            </a:fld>
            <a:endParaRPr lang="en-IE"/>
          </a:p>
        </p:txBody>
      </p:sp>
    </p:spTree>
    <p:extLst>
      <p:ext uri="{BB962C8B-B14F-4D97-AF65-F5344CB8AC3E}">
        <p14:creationId xmlns:p14="http://schemas.microsoft.com/office/powerpoint/2010/main" val="2652686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Circuits often require inputs that come directly from users (as opposed to inputs that come from other devices).  User-input devices can take many forms, among them keyboards (as on a PC), buttons (as on a calculator or telephone), rotary dials, switches and levers, etc.</a:t>
            </a:r>
          </a:p>
        </p:txBody>
      </p:sp>
      <p:sp>
        <p:nvSpPr>
          <p:cNvPr id="4" name="Slide Number Placeholder 3"/>
          <p:cNvSpPr>
            <a:spLocks noGrp="1"/>
          </p:cNvSpPr>
          <p:nvPr>
            <p:ph type="sldNum" sz="quarter" idx="10"/>
          </p:nvPr>
        </p:nvSpPr>
        <p:spPr/>
        <p:txBody>
          <a:bodyPr/>
          <a:lstStyle/>
          <a:p>
            <a:fld id="{F6EE4786-A1E9-4BB1-97EC-A697D94E6C67}" type="slidenum">
              <a:rPr lang="en-IE" smtClean="0"/>
              <a:t>37</a:t>
            </a:fld>
            <a:endParaRPr lang="en-IE"/>
          </a:p>
        </p:txBody>
      </p:sp>
    </p:spTree>
    <p:extLst>
      <p:ext uri="{BB962C8B-B14F-4D97-AF65-F5344CB8AC3E}">
        <p14:creationId xmlns:p14="http://schemas.microsoft.com/office/powerpoint/2010/main" val="2109456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EE4786-A1E9-4BB1-97EC-A697D94E6C67}" type="slidenum">
              <a:rPr lang="en-IE" smtClean="0"/>
              <a:t>38</a:t>
            </a:fld>
            <a:endParaRPr lang="en-IE"/>
          </a:p>
        </p:txBody>
      </p:sp>
    </p:spTree>
    <p:extLst>
      <p:ext uri="{BB962C8B-B14F-4D97-AF65-F5344CB8AC3E}">
        <p14:creationId xmlns:p14="http://schemas.microsoft.com/office/powerpoint/2010/main" val="1267234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EE4786-A1E9-4BB1-97EC-A697D94E6C67}" type="slidenum">
              <a:rPr lang="en-IE" smtClean="0"/>
              <a:t>39</a:t>
            </a:fld>
            <a:endParaRPr lang="en-IE"/>
          </a:p>
        </p:txBody>
      </p:sp>
    </p:spTree>
    <p:extLst>
      <p:ext uri="{BB962C8B-B14F-4D97-AF65-F5344CB8AC3E}">
        <p14:creationId xmlns:p14="http://schemas.microsoft.com/office/powerpoint/2010/main" val="3250737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Electronic components are often assembled and interconnected on a flat surface known as a circuit board. </a:t>
            </a:r>
          </a:p>
          <a:p>
            <a:r>
              <a:rPr lang="en-US" dirty="0"/>
              <a:t>The several types of existing circuit boards may be divided into two broad categories: </a:t>
            </a:r>
          </a:p>
          <a:p>
            <a:r>
              <a:rPr lang="en-US" dirty="0"/>
              <a:t>those intended for prototype or experimental circuits; </a:t>
            </a:r>
          </a:p>
          <a:p>
            <a:r>
              <a:rPr lang="en-US" dirty="0"/>
              <a:t>and those intended for production and/or commercial sale. </a:t>
            </a:r>
          </a:p>
          <a:p>
            <a:r>
              <a:rPr lang="en-US" dirty="0"/>
              <a:t>Circuit boards used for experimental work are often referred to as breadboards or </a:t>
            </a:r>
            <a:r>
              <a:rPr lang="en-US" dirty="0" err="1"/>
              <a:t>protoboards</a:t>
            </a:r>
            <a:r>
              <a:rPr lang="en-US" dirty="0"/>
              <a:t>.</a:t>
            </a:r>
          </a:p>
          <a:p>
            <a:r>
              <a:rPr lang="en-US" dirty="0"/>
              <a:t>Production circuit boards are design usually using </a:t>
            </a:r>
            <a:r>
              <a:rPr lang="en-US" dirty="0" err="1"/>
              <a:t>specialised</a:t>
            </a:r>
            <a:r>
              <a:rPr lang="en-US" dirty="0"/>
              <a:t> CAD software (e.g. </a:t>
            </a:r>
            <a:r>
              <a:rPr lang="en-US" dirty="0" err="1"/>
              <a:t>OrCAD</a:t>
            </a:r>
            <a:r>
              <a:rPr lang="en-US" dirty="0"/>
              <a:t>, </a:t>
            </a:r>
            <a:r>
              <a:rPr lang="en-US" dirty="0" err="1"/>
              <a:t>Protel</a:t>
            </a:r>
            <a:r>
              <a:rPr lang="en-US" dirty="0"/>
              <a:t>, etc..). Once the design is completed, the PCB has to be manufactured. Typical steps are shown in the picture. </a:t>
            </a:r>
          </a:p>
        </p:txBody>
      </p:sp>
      <p:sp>
        <p:nvSpPr>
          <p:cNvPr id="4" name="Slide Number Placeholder 3"/>
          <p:cNvSpPr>
            <a:spLocks noGrp="1"/>
          </p:cNvSpPr>
          <p:nvPr>
            <p:ph type="sldNum" sz="quarter" idx="10"/>
          </p:nvPr>
        </p:nvSpPr>
        <p:spPr/>
        <p:txBody>
          <a:bodyPr/>
          <a:lstStyle/>
          <a:p>
            <a:fld id="{F6EE4786-A1E9-4BB1-97EC-A697D94E6C67}" type="slidenum">
              <a:rPr lang="en-IE" smtClean="0"/>
              <a:t>40</a:t>
            </a:fld>
            <a:endParaRPr lang="en-IE"/>
          </a:p>
        </p:txBody>
      </p:sp>
    </p:spTree>
    <p:extLst>
      <p:ext uri="{BB962C8B-B14F-4D97-AF65-F5344CB8AC3E}">
        <p14:creationId xmlns:p14="http://schemas.microsoft.com/office/powerpoint/2010/main" val="1658821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IE" dirty="0"/>
              <a:t>As shown in the figures, the chips themselves are much smaller than their packages. During</a:t>
            </a:r>
          </a:p>
          <a:p>
            <a:pPr>
              <a:defRPr/>
            </a:pPr>
            <a:r>
              <a:rPr lang="en-IE" dirty="0"/>
              <a:t>manufacturing, the small, fragile chips are glued (using epoxy) onto the bottom half of the package,</a:t>
            </a:r>
          </a:p>
          <a:p>
            <a:pPr>
              <a:defRPr/>
            </a:pPr>
            <a:r>
              <a:rPr lang="en-IE" dirty="0"/>
              <a:t>bond-wires are attached to the chip and to the externally available pins, and then the top half of the</a:t>
            </a:r>
          </a:p>
          <a:p>
            <a:pPr>
              <a:defRPr/>
            </a:pPr>
            <a:r>
              <a:rPr lang="en-IE" dirty="0"/>
              <a:t>chip package is permanently affixed. Smaller chips may only have a few pins, but larger chips can</a:t>
            </a:r>
          </a:p>
          <a:p>
            <a:pPr>
              <a:defRPr/>
            </a:pPr>
            <a:r>
              <a:rPr lang="en-IE" dirty="0"/>
              <a:t>have more than 500 pins. Since the chips themselves are on the order of a centimetre on each side,</a:t>
            </a:r>
          </a:p>
          <a:p>
            <a:pPr>
              <a:defRPr/>
            </a:pPr>
            <a:r>
              <a:rPr lang="en-IE" dirty="0"/>
              <a:t>very precise and delicate machines are required to mount them in their packages.</a:t>
            </a:r>
          </a:p>
          <a:p>
            <a:pPr>
              <a:defRPr/>
            </a:pPr>
            <a:endParaRPr lang="en-US" dirty="0"/>
          </a:p>
          <a:p>
            <a:pPr>
              <a:defRPr/>
            </a:pPr>
            <a:r>
              <a:rPr lang="en-IE" dirty="0"/>
              <a:t>Smaller chips might be packaged in a "DIP" package (DIP is an acronym for Dual In-line Package) as</a:t>
            </a:r>
          </a:p>
          <a:p>
            <a:pPr>
              <a:defRPr/>
            </a:pPr>
            <a:r>
              <a:rPr lang="en-IE" dirty="0"/>
              <a:t>shown below. Typically on the order of 1" x 1/4", DIP packages are most often made from black plastic, and they can have anywhere from 8 to 48 pins protruding in equal numbers from either side.</a:t>
            </a:r>
          </a:p>
          <a:p>
            <a:pPr>
              <a:defRPr/>
            </a:pPr>
            <a:r>
              <a:rPr lang="en-IE" dirty="0"/>
              <a:t>DIPs are used exclusively in through-hole processes. Larger chips use many different packages – one</a:t>
            </a:r>
          </a:p>
          <a:p>
            <a:pPr>
              <a:defRPr/>
            </a:pPr>
            <a:r>
              <a:rPr lang="en-IE" dirty="0"/>
              <a:t>common package, the "PLCC" (for Plastic Leaded Chip Carrier) is shown. Since these larger</a:t>
            </a:r>
          </a:p>
          <a:p>
            <a:pPr>
              <a:defRPr/>
            </a:pPr>
            <a:r>
              <a:rPr lang="en-IE" dirty="0"/>
              <a:t>packages can have up to several hundred pins, it is often not practical to use the relatively large leads</a:t>
            </a:r>
          </a:p>
          <a:p>
            <a:pPr>
              <a:defRPr/>
            </a:pPr>
            <a:r>
              <a:rPr lang="en-IE" dirty="0"/>
              <a:t>required by through-hole packages. Thus, large chips usually use surface mount packages, where the</a:t>
            </a:r>
          </a:p>
          <a:p>
            <a:pPr>
              <a:defRPr/>
            </a:pPr>
            <a:r>
              <a:rPr lang="en-IE" dirty="0"/>
              <a:t>external pins can be smaller and more densely packed.</a:t>
            </a:r>
          </a:p>
        </p:txBody>
      </p:sp>
      <p:sp>
        <p:nvSpPr>
          <p:cNvPr id="4" name="Slide Number Placeholder 3"/>
          <p:cNvSpPr>
            <a:spLocks noGrp="1"/>
          </p:cNvSpPr>
          <p:nvPr>
            <p:ph type="sldNum" sz="quarter" idx="10"/>
          </p:nvPr>
        </p:nvSpPr>
        <p:spPr/>
        <p:txBody>
          <a:bodyPr/>
          <a:lstStyle/>
          <a:p>
            <a:fld id="{F6EE4786-A1E9-4BB1-97EC-A697D94E6C67}" type="slidenum">
              <a:rPr lang="en-IE" smtClean="0"/>
              <a:t>41</a:t>
            </a:fld>
            <a:endParaRPr lang="en-IE"/>
          </a:p>
        </p:txBody>
      </p:sp>
    </p:spTree>
    <p:extLst>
      <p:ext uri="{BB962C8B-B14F-4D97-AF65-F5344CB8AC3E}">
        <p14:creationId xmlns:p14="http://schemas.microsoft.com/office/powerpoint/2010/main" val="26263246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02917"/>
            <a:ext cx="9144000" cy="1743964"/>
          </a:xfrm>
        </p:spPr>
        <p:txBody>
          <a:bodyPr anchor="b">
            <a:normAutofit/>
          </a:bodyPr>
          <a:lstStyle>
            <a:lvl1pPr algn="ctr">
              <a:defRPr sz="5400">
                <a:latin typeface="Verdana" panose="020B0604030504040204" pitchFamily="34" charset="0"/>
                <a:ea typeface="Verdana" panose="020B0604030504040204" pitchFamily="34" charset="0"/>
              </a:defRPr>
            </a:lvl1pPr>
          </a:lstStyle>
          <a:p>
            <a:r>
              <a:rPr lang="en-US" dirty="0"/>
              <a:t>Click to edit Master title style</a:t>
            </a:r>
            <a:endParaRPr lang="en-IE" dirty="0"/>
          </a:p>
        </p:txBody>
      </p:sp>
      <p:sp>
        <p:nvSpPr>
          <p:cNvPr id="3" name="Subtitle 2"/>
          <p:cNvSpPr>
            <a:spLocks noGrp="1"/>
          </p:cNvSpPr>
          <p:nvPr>
            <p:ph type="subTitle" idx="1"/>
          </p:nvPr>
        </p:nvSpPr>
        <p:spPr>
          <a:xfrm>
            <a:off x="1524000" y="4272598"/>
            <a:ext cx="9144000" cy="1655762"/>
          </a:xfrm>
        </p:spPr>
        <p:txBody>
          <a:bodyPr/>
          <a:lstStyle>
            <a:lvl1pPr marL="0" indent="0" algn="ctr">
              <a:lnSpc>
                <a:spcPct val="150000"/>
              </a:lnSpc>
              <a:spcBef>
                <a:spcPts val="600"/>
              </a:spcBef>
              <a:buNone/>
              <a:defRPr sz="24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E" dirty="0"/>
          </a:p>
        </p:txBody>
      </p:sp>
      <p:sp>
        <p:nvSpPr>
          <p:cNvPr id="4" name="Date Placeholder 3"/>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FC360E93-F76D-4BFB-AD2D-F1D9EA9D9317}" type="datetime1">
              <a:rPr lang="en-IE" smtClean="0"/>
              <a:t>01/02/2025</a:t>
            </a:fld>
            <a:endParaRPr lang="en-IE"/>
          </a:p>
        </p:txBody>
      </p:sp>
      <p:sp>
        <p:nvSpPr>
          <p:cNvPr id="5" name="Footer Placeholder 4"/>
          <p:cNvSpPr>
            <a:spLocks noGrp="1"/>
          </p:cNvSpPr>
          <p:nvPr>
            <p:ph type="ftr" sz="quarter" idx="11"/>
          </p:nvPr>
        </p:nvSpPr>
        <p:spPr/>
        <p:txBody>
          <a:bodyPr/>
          <a:lstStyle>
            <a:lvl1pPr>
              <a:defRPr>
                <a:latin typeface="Verdana" panose="020B0604030504040204" pitchFamily="34" charset="0"/>
                <a:ea typeface="Verdana" panose="020B0604030504040204" pitchFamily="34" charset="0"/>
              </a:defRPr>
            </a:lvl1pPr>
          </a:lstStyle>
          <a:p>
            <a:endParaRPr lang="en-IE" dirty="0"/>
          </a:p>
        </p:txBody>
      </p:sp>
      <p:sp>
        <p:nvSpPr>
          <p:cNvPr id="6" name="Slide Number Placeholder 5"/>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1101D7E7-C74A-4A5D-A756-C8CA1900BA37}" type="slidenum">
              <a:rPr lang="en-IE" smtClean="0"/>
              <a:pPr/>
              <a:t>‹#›</a:t>
            </a:fld>
            <a:endParaRPr lang="en-IE"/>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45247" y="-570"/>
            <a:ext cx="3960000" cy="2495173"/>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91383" y="1248507"/>
            <a:ext cx="2800741" cy="697523"/>
          </a:xfrm>
          <a:prstGeom prst="rect">
            <a:avLst/>
          </a:prstGeom>
        </p:spPr>
      </p:pic>
    </p:spTree>
    <p:extLst>
      <p:ext uri="{BB962C8B-B14F-4D97-AF65-F5344CB8AC3E}">
        <p14:creationId xmlns:p14="http://schemas.microsoft.com/office/powerpoint/2010/main" val="3338231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6000" y="365125"/>
            <a:ext cx="10800000" cy="1325563"/>
          </a:xfrm>
        </p:spPr>
        <p:txBody>
          <a:bodyPr/>
          <a:lstStyle/>
          <a:p>
            <a:r>
              <a:rPr lang="en-US" dirty="0"/>
              <a:t>Click to edit Master title style</a:t>
            </a:r>
            <a:endParaRPr lang="en-IE" dirty="0"/>
          </a:p>
        </p:txBody>
      </p:sp>
      <p:sp>
        <p:nvSpPr>
          <p:cNvPr id="3" name="Content Placeholder 2"/>
          <p:cNvSpPr>
            <a:spLocks noGrp="1"/>
          </p:cNvSpPr>
          <p:nvPr>
            <p:ph idx="1"/>
          </p:nvPr>
        </p:nvSpPr>
        <p:spPr>
          <a:xfrm>
            <a:off x="696000" y="1825625"/>
            <a:ext cx="10800000" cy="4351338"/>
          </a:xfrm>
        </p:spPr>
        <p:txBody>
          <a:bodyPr>
            <a:normAutofit/>
          </a:bodyPr>
          <a:lstStyle>
            <a:lvl1pPr>
              <a:lnSpc>
                <a:spcPct val="150000"/>
              </a:lnSpc>
              <a:spcBef>
                <a:spcPts val="600"/>
              </a:spcBef>
              <a:defRPr sz="2400"/>
            </a:lvl1pPr>
            <a:lvl2pPr>
              <a:lnSpc>
                <a:spcPct val="150000"/>
              </a:lnSpc>
              <a:spcBef>
                <a:spcPts val="600"/>
              </a:spcBef>
              <a:defRPr sz="2400"/>
            </a:lvl2pPr>
          </a:lstStyle>
          <a:p>
            <a:pPr lvl="0"/>
            <a:r>
              <a:rPr lang="en-US" dirty="0"/>
              <a:t>Edit Master text styles</a:t>
            </a:r>
          </a:p>
          <a:p>
            <a:pPr lvl="1"/>
            <a:r>
              <a:rPr lang="en-US" dirty="0"/>
              <a:t>Second level</a:t>
            </a:r>
          </a:p>
        </p:txBody>
      </p:sp>
      <p:sp>
        <p:nvSpPr>
          <p:cNvPr id="4" name="Date Placeholder 3"/>
          <p:cNvSpPr>
            <a:spLocks noGrp="1"/>
          </p:cNvSpPr>
          <p:nvPr>
            <p:ph type="dt" sz="half" idx="10"/>
          </p:nvPr>
        </p:nvSpPr>
        <p:spPr/>
        <p:txBody>
          <a:bodyPr/>
          <a:lstStyle/>
          <a:p>
            <a:fld id="{3990B7A9-B68C-4C3E-8CF5-A7B8A292ACFC}" type="datetime1">
              <a:rPr lang="en-IE" smtClean="0"/>
              <a:t>01/02/2025</a:t>
            </a:fld>
            <a:endParaRPr lang="en-IE"/>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1101D7E7-C74A-4A5D-A756-C8CA1900BA37}" type="slidenum">
              <a:rPr lang="en-IE" smtClean="0"/>
              <a:t>‹#›</a:t>
            </a:fld>
            <a:endParaRPr lang="en-IE" dirty="0"/>
          </a:p>
        </p:txBody>
      </p:sp>
    </p:spTree>
    <p:extLst>
      <p:ext uri="{BB962C8B-B14F-4D97-AF65-F5344CB8AC3E}">
        <p14:creationId xmlns:p14="http://schemas.microsoft.com/office/powerpoint/2010/main" val="2284903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9EA5C6EE-CABD-4D94-BD19-15B41D826445}" type="datetime1">
              <a:rPr lang="en-IE" smtClean="0"/>
              <a:t>01/02/2025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101D7E7-C74A-4A5D-A756-C8CA1900BA37}" type="slidenum">
              <a:rPr lang="en-IE" smtClean="0"/>
              <a:t>‹#›</a:t>
            </a:fld>
            <a:endParaRPr lang="en-IE"/>
          </a:p>
        </p:txBody>
      </p:sp>
    </p:spTree>
    <p:extLst>
      <p:ext uri="{BB962C8B-B14F-4D97-AF65-F5344CB8AC3E}">
        <p14:creationId xmlns:p14="http://schemas.microsoft.com/office/powerpoint/2010/main" val="3666216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E" dirty="0"/>
          </a:p>
        </p:txBody>
      </p:sp>
      <p:sp>
        <p:nvSpPr>
          <p:cNvPr id="3" name="Content Placeholder 2"/>
          <p:cNvSpPr>
            <a:spLocks noGrp="1"/>
          </p:cNvSpPr>
          <p:nvPr>
            <p:ph sz="half" idx="1"/>
          </p:nvPr>
        </p:nvSpPr>
        <p:spPr>
          <a:xfrm>
            <a:off x="838200" y="1825625"/>
            <a:ext cx="5181600" cy="4351338"/>
          </a:xfrm>
        </p:spPr>
        <p:txBody>
          <a:bodyPr/>
          <a:lstStyle>
            <a:lvl1pPr>
              <a:lnSpc>
                <a:spcPct val="150000"/>
              </a:lnSpc>
              <a:spcBef>
                <a:spcPts val="600"/>
              </a:spcBef>
              <a:defRPr/>
            </a:lvl1pPr>
            <a:lvl2pPr>
              <a:lnSpc>
                <a:spcPct val="150000"/>
              </a:lnSpc>
              <a:spcBef>
                <a:spcPts val="600"/>
              </a:spcBef>
              <a:defRPr/>
            </a:lvl2pPr>
          </a:lstStyle>
          <a:p>
            <a:pPr lvl="0"/>
            <a:r>
              <a:rPr lang="en-US" dirty="0"/>
              <a:t>Edit Master text styles</a:t>
            </a:r>
          </a:p>
          <a:p>
            <a:pPr lvl="1"/>
            <a:r>
              <a:rPr lang="en-US" dirty="0"/>
              <a:t>Second level</a:t>
            </a:r>
          </a:p>
        </p:txBody>
      </p:sp>
      <p:sp>
        <p:nvSpPr>
          <p:cNvPr id="4" name="Content Placeholder 3"/>
          <p:cNvSpPr>
            <a:spLocks noGrp="1"/>
          </p:cNvSpPr>
          <p:nvPr>
            <p:ph sz="half" idx="2"/>
          </p:nvPr>
        </p:nvSpPr>
        <p:spPr>
          <a:xfrm>
            <a:off x="6172200" y="1825625"/>
            <a:ext cx="5181600" cy="4351338"/>
          </a:xfrm>
        </p:spPr>
        <p:txBody>
          <a:bodyPr/>
          <a:lstStyle>
            <a:lvl1pPr>
              <a:lnSpc>
                <a:spcPct val="150000"/>
              </a:lnSpc>
              <a:spcBef>
                <a:spcPts val="600"/>
              </a:spcBef>
              <a:defRPr/>
            </a:lvl1pPr>
            <a:lvl2pPr>
              <a:lnSpc>
                <a:spcPct val="150000"/>
              </a:lnSpc>
              <a:spcBef>
                <a:spcPts val="600"/>
              </a:spcBef>
              <a:defRPr/>
            </a:lvl2pPr>
          </a:lstStyle>
          <a:p>
            <a:pPr lvl="0"/>
            <a:r>
              <a:rPr lang="en-US" dirty="0"/>
              <a:t>Edit Master text styles</a:t>
            </a:r>
          </a:p>
          <a:p>
            <a:pPr lvl="1"/>
            <a:r>
              <a:rPr lang="en-US" dirty="0"/>
              <a:t>Second level</a:t>
            </a:r>
          </a:p>
        </p:txBody>
      </p:sp>
      <p:sp>
        <p:nvSpPr>
          <p:cNvPr id="5" name="Date Placeholder 4"/>
          <p:cNvSpPr>
            <a:spLocks noGrp="1"/>
          </p:cNvSpPr>
          <p:nvPr>
            <p:ph type="dt" sz="half" idx="10"/>
          </p:nvPr>
        </p:nvSpPr>
        <p:spPr/>
        <p:txBody>
          <a:bodyPr/>
          <a:lstStyle/>
          <a:p>
            <a:fld id="{F3B5E9EA-F2BE-4720-A7C1-919FC335C74F}" type="datetime1">
              <a:rPr lang="en-IE" smtClean="0"/>
              <a:t>01/02/2025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101D7E7-C74A-4A5D-A756-C8CA1900BA37}" type="slidenum">
              <a:rPr lang="en-IE" smtClean="0"/>
              <a:t>‹#›</a:t>
            </a:fld>
            <a:endParaRPr lang="en-IE"/>
          </a:p>
        </p:txBody>
      </p:sp>
    </p:spTree>
    <p:extLst>
      <p:ext uri="{BB962C8B-B14F-4D97-AF65-F5344CB8AC3E}">
        <p14:creationId xmlns:p14="http://schemas.microsoft.com/office/powerpoint/2010/main" val="167180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96000" y="365125"/>
            <a:ext cx="10800000" cy="1325563"/>
          </a:xfrm>
        </p:spPr>
        <p:txBody>
          <a:bodyPr/>
          <a:lstStyle/>
          <a:p>
            <a:r>
              <a:rPr lang="en-US" dirty="0"/>
              <a:t>Click to edit Master title style</a:t>
            </a:r>
            <a:endParaRPr lang="en-IE" dirty="0"/>
          </a:p>
        </p:txBody>
      </p:sp>
      <p:sp>
        <p:nvSpPr>
          <p:cNvPr id="3" name="Date Placeholder 2"/>
          <p:cNvSpPr>
            <a:spLocks noGrp="1"/>
          </p:cNvSpPr>
          <p:nvPr>
            <p:ph type="dt" sz="half" idx="10"/>
          </p:nvPr>
        </p:nvSpPr>
        <p:spPr/>
        <p:txBody>
          <a:bodyPr/>
          <a:lstStyle/>
          <a:p>
            <a:fld id="{54BC8BE2-8465-4EC8-AF8F-1D3F0EDE7E66}" type="datetime1">
              <a:rPr lang="en-IE" smtClean="0"/>
              <a:t>01/02/2025</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1101D7E7-C74A-4A5D-A756-C8CA1900BA37}" type="slidenum">
              <a:rPr lang="en-IE" smtClean="0"/>
              <a:t>‹#›</a:t>
            </a:fld>
            <a:endParaRPr lang="en-IE"/>
          </a:p>
        </p:txBody>
      </p:sp>
    </p:spTree>
    <p:extLst>
      <p:ext uri="{BB962C8B-B14F-4D97-AF65-F5344CB8AC3E}">
        <p14:creationId xmlns:p14="http://schemas.microsoft.com/office/powerpoint/2010/main" val="2157899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E0BDD8-0C91-45A3-A214-8D205AF259B6}" type="datetime1">
              <a:rPr lang="en-IE" smtClean="0"/>
              <a:t>01/02/2025</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1101D7E7-C74A-4A5D-A756-C8CA1900BA37}" type="slidenum">
              <a:rPr lang="en-IE" smtClean="0"/>
              <a:t>‹#›</a:t>
            </a:fld>
            <a:endParaRPr lang="en-IE"/>
          </a:p>
        </p:txBody>
      </p:sp>
    </p:spTree>
    <p:extLst>
      <p:ext uri="{BB962C8B-B14F-4D97-AF65-F5344CB8AC3E}">
        <p14:creationId xmlns:p14="http://schemas.microsoft.com/office/powerpoint/2010/main" val="758806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en-IE" dirty="0"/>
          </a:p>
        </p:txBody>
      </p:sp>
      <p:sp>
        <p:nvSpPr>
          <p:cNvPr id="3" name="Content Placeholder 2"/>
          <p:cNvSpPr>
            <a:spLocks noGrp="1"/>
          </p:cNvSpPr>
          <p:nvPr>
            <p:ph idx="1"/>
          </p:nvPr>
        </p:nvSpPr>
        <p:spPr>
          <a:xfrm>
            <a:off x="5183188" y="987425"/>
            <a:ext cx="6172200" cy="4873625"/>
          </a:xfrm>
        </p:spPr>
        <p:txBody>
          <a:bodyPr/>
          <a:lstStyle>
            <a:lvl1pPr>
              <a:lnSpc>
                <a:spcPct val="150000"/>
              </a:lnSpc>
              <a:spcBef>
                <a:spcPts val="600"/>
              </a:spcBef>
              <a:defRPr sz="3200">
                <a:latin typeface="Verdana" panose="020B0604030504040204" pitchFamily="34" charset="0"/>
                <a:ea typeface="Verdana" panose="020B0604030504040204" pitchFamily="34" charset="0"/>
              </a:defRPr>
            </a:lvl1pPr>
            <a:lvl2pPr>
              <a:lnSpc>
                <a:spcPct val="150000"/>
              </a:lnSpc>
              <a:spcBef>
                <a:spcPts val="600"/>
              </a:spcBef>
              <a:defRPr sz="2800">
                <a:latin typeface="Verdana" panose="020B0604030504040204" pitchFamily="34" charset="0"/>
                <a:ea typeface="Verdana" panose="020B0604030504040204" pitchFamily="34" charset="0"/>
              </a:defRPr>
            </a:lvl2pPr>
            <a:lvl3pPr>
              <a:lnSpc>
                <a:spcPct val="150000"/>
              </a:lnSpc>
              <a:spcBef>
                <a:spcPts val="600"/>
              </a:spcBef>
              <a:defRPr sz="2400">
                <a:latin typeface="Verdana" panose="020B0604030504040204" pitchFamily="34" charset="0"/>
                <a:ea typeface="Verdana" panose="020B0604030504040204" pitchFamily="34" charset="0"/>
              </a:defRPr>
            </a:lvl3pPr>
            <a:lvl4pPr>
              <a:lnSpc>
                <a:spcPct val="150000"/>
              </a:lnSpc>
              <a:spcBef>
                <a:spcPts val="600"/>
              </a:spcBef>
              <a:defRPr sz="2400">
                <a:latin typeface="Verdana" panose="020B0604030504040204" pitchFamily="34" charset="0"/>
                <a:ea typeface="Verdana" panose="020B0604030504040204" pitchFamily="34" charset="0"/>
              </a:defRPr>
            </a:lvl4pPr>
            <a:lvl5pPr>
              <a:lnSpc>
                <a:spcPct val="150000"/>
              </a:lnSpc>
              <a:spcBef>
                <a:spcPts val="600"/>
              </a:spcBef>
              <a:defRPr sz="2400">
                <a:latin typeface="Verdana" panose="020B0604030504040204" pitchFamily="34" charset="0"/>
                <a:ea typeface="Verdana" panose="020B0604030504040204" pitchFamily="34" charset="0"/>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lnSpc>
                <a:spcPct val="150000"/>
              </a:lnSpc>
              <a:spcBef>
                <a:spcPts val="6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D0906E07-B7EF-4FD4-B55B-5005EAFAC037}" type="datetime1">
              <a:rPr lang="en-IE" smtClean="0"/>
              <a:t>01/02/2025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101D7E7-C74A-4A5D-A756-C8CA1900BA37}" type="slidenum">
              <a:rPr lang="en-IE" smtClean="0"/>
              <a:t>‹#›</a:t>
            </a:fld>
            <a:endParaRPr lang="en-IE"/>
          </a:p>
        </p:txBody>
      </p:sp>
    </p:spTree>
    <p:extLst>
      <p:ext uri="{BB962C8B-B14F-4D97-AF65-F5344CB8AC3E}">
        <p14:creationId xmlns:p14="http://schemas.microsoft.com/office/powerpoint/2010/main" val="992780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en-IE"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lnSpc>
                <a:spcPct val="150000"/>
              </a:lnSpc>
              <a:spcBef>
                <a:spcPts val="6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70DC67B2-94D0-42E6-B8D3-8D11A90FA08C}" type="datetime1">
              <a:rPr lang="en-IE" smtClean="0"/>
              <a:t>01/02/2025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101D7E7-C74A-4A5D-A756-C8CA1900BA37}" type="slidenum">
              <a:rPr lang="en-IE" smtClean="0"/>
              <a:t>‹#›</a:t>
            </a:fld>
            <a:endParaRPr lang="en-IE"/>
          </a:p>
        </p:txBody>
      </p:sp>
    </p:spTree>
    <p:extLst>
      <p:ext uri="{BB962C8B-B14F-4D97-AF65-F5344CB8AC3E}">
        <p14:creationId xmlns:p14="http://schemas.microsoft.com/office/powerpoint/2010/main" val="861315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88897" y="4145657"/>
            <a:ext cx="3960000" cy="2495173"/>
          </a:xfrm>
          <a:prstGeom prst="rect">
            <a:avLst/>
          </a:prstGeom>
        </p:spPr>
      </p:pic>
    </p:spTree>
    <p:extLst>
      <p:ext uri="{BB962C8B-B14F-4D97-AF65-F5344CB8AC3E}">
        <p14:creationId xmlns:p14="http://schemas.microsoft.com/office/powerpoint/2010/main" val="2775682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BE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6000" y="365125"/>
            <a:ext cx="10800000" cy="1325563"/>
          </a:xfrm>
          <a:prstGeom prst="rect">
            <a:avLst/>
          </a:prstGeom>
        </p:spPr>
        <p:txBody>
          <a:bodyPr vert="horz" lIns="91440" tIns="45720" rIns="91440" bIns="45720" rtlCol="0" anchor="ctr">
            <a:normAutofit/>
          </a:bodyPr>
          <a:lstStyle/>
          <a:p>
            <a:r>
              <a:rPr lang="en-US" dirty="0"/>
              <a:t>Click to edit Master title style</a:t>
            </a:r>
            <a:endParaRPr lang="en-IE" dirty="0"/>
          </a:p>
        </p:txBody>
      </p:sp>
      <p:sp>
        <p:nvSpPr>
          <p:cNvPr id="3" name="Text Placeholder 2"/>
          <p:cNvSpPr>
            <a:spLocks noGrp="1"/>
          </p:cNvSpPr>
          <p:nvPr>
            <p:ph type="body" idx="1"/>
          </p:nvPr>
        </p:nvSpPr>
        <p:spPr>
          <a:xfrm>
            <a:off x="696000" y="1825625"/>
            <a:ext cx="108000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defRPr>
            </a:lvl1pPr>
          </a:lstStyle>
          <a:p>
            <a:fld id="{F74BEB21-6964-4F57-9B78-649CE4260CC9}" type="datetime1">
              <a:rPr lang="en-IE" smtClean="0"/>
              <a:t>01/02/2025</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defRPr>
            </a:lvl1pPr>
          </a:lstStyle>
          <a:p>
            <a:fld id="{1101D7E7-C74A-4A5D-A756-C8CA1900BA37}" type="slidenum">
              <a:rPr lang="en-IE" smtClean="0"/>
              <a:pPr/>
              <a:t>‹#›</a:t>
            </a:fld>
            <a:endParaRPr lang="en-IE"/>
          </a:p>
        </p:txBody>
      </p:sp>
    </p:spTree>
    <p:extLst>
      <p:ext uri="{BB962C8B-B14F-4D97-AF65-F5344CB8AC3E}">
        <p14:creationId xmlns:p14="http://schemas.microsoft.com/office/powerpoint/2010/main" val="3575159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Lst>
  <p:hf hdr="0" ftr="0" dt="0"/>
  <p:txStyles>
    <p:titleStyle>
      <a:lvl1pPr algn="l" defTabSz="914400" rtl="0" eaLnBrk="1" latinLnBrk="0" hangingPunct="1">
        <a:lnSpc>
          <a:spcPct val="90000"/>
        </a:lnSpc>
        <a:spcBef>
          <a:spcPct val="0"/>
        </a:spcBef>
        <a:buNone/>
        <a:defRPr sz="4400" kern="1200">
          <a:solidFill>
            <a:srgbClr val="004C6C"/>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4C6C"/>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4C6C"/>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2.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nSpc>
                <a:spcPct val="150000"/>
              </a:lnSpc>
            </a:pPr>
            <a:r>
              <a:rPr lang="en-GB" sz="4000" dirty="0">
                <a:cs typeface="Tahoma" panose="020B0604030504040204" pitchFamily="34" charset="0"/>
              </a:rPr>
              <a:t>TU856-1 &amp; TU858-1 Computer Architecture and Technology</a:t>
            </a:r>
            <a:br>
              <a:rPr lang="en-IE" b="1" dirty="0">
                <a:cs typeface="Tahoma" panose="020B0604030504040204" pitchFamily="34" charset="0"/>
              </a:rPr>
            </a:br>
            <a:r>
              <a:rPr lang="en-IE" sz="2800" dirty="0">
                <a:cs typeface="Tahoma" panose="020B0604030504040204" pitchFamily="34" charset="0"/>
              </a:rPr>
              <a:t>Module Code: CMPU 1006</a:t>
            </a:r>
            <a:endParaRPr lang="en-IE" sz="4800" dirty="0">
              <a:cs typeface="Tahoma" panose="020B0604030504040204" pitchFamily="34" charset="0"/>
            </a:endParaRPr>
          </a:p>
        </p:txBody>
      </p:sp>
      <p:sp>
        <p:nvSpPr>
          <p:cNvPr id="3" name="Subtitle 2"/>
          <p:cNvSpPr>
            <a:spLocks noGrp="1"/>
          </p:cNvSpPr>
          <p:nvPr>
            <p:ph type="subTitle" idx="1"/>
          </p:nvPr>
        </p:nvSpPr>
        <p:spPr>
          <a:xfrm>
            <a:off x="1524000" y="4272597"/>
            <a:ext cx="9144000" cy="1819977"/>
          </a:xfrm>
        </p:spPr>
        <p:txBody>
          <a:bodyPr anchor="ctr">
            <a:normAutofit/>
          </a:bodyPr>
          <a:lstStyle/>
          <a:p>
            <a:r>
              <a:rPr lang="en-US" sz="2800" dirty="0">
                <a:cs typeface="Tahoma" panose="020B0604030504040204" pitchFamily="34" charset="0"/>
              </a:rPr>
              <a:t>COMPUTERS AND ELECTRICITY</a:t>
            </a:r>
          </a:p>
          <a:p>
            <a:pPr>
              <a:lnSpc>
                <a:spcPct val="150000"/>
              </a:lnSpc>
            </a:pPr>
            <a:r>
              <a:rPr lang="en-IE" dirty="0">
                <a:cs typeface="Tahoma" panose="020B0604030504040204" pitchFamily="34" charset="0"/>
              </a:rPr>
              <a:t> </a:t>
            </a:r>
          </a:p>
        </p:txBody>
      </p:sp>
      <p:sp>
        <p:nvSpPr>
          <p:cNvPr id="5" name="Rectangle 5"/>
          <p:cNvSpPr>
            <a:spLocks noChangeArrowheads="1"/>
          </p:cNvSpPr>
          <p:nvPr/>
        </p:nvSpPr>
        <p:spPr bwMode="auto">
          <a:xfrm>
            <a:off x="8391233" y="478189"/>
            <a:ext cx="3168352"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600"/>
              </a:spcBef>
              <a:buClr>
                <a:schemeClr val="accent1"/>
              </a:buClr>
              <a:buSzPct val="80000"/>
              <a:buFont typeface="Wingdings 2" pitchFamily="18" charset="2"/>
              <a:buChar char=""/>
              <a:defRPr sz="3200">
                <a:solidFill>
                  <a:schemeClr val="tx1"/>
                </a:solidFill>
                <a:latin typeface="Gill Sans MT" pitchFamily="34"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Gill Sans MT" pitchFamily="34" charset="0"/>
              </a:defRPr>
            </a:lvl2pPr>
            <a:lvl3pPr marL="1143000" indent="-228600" eaLnBrk="0" hangingPunct="0">
              <a:spcBef>
                <a:spcPct val="20000"/>
              </a:spcBef>
              <a:buClr>
                <a:schemeClr val="accent2"/>
              </a:buClr>
              <a:buFont typeface="Wingdings 2" pitchFamily="18" charset="2"/>
              <a:buChar char=""/>
              <a:defRPr sz="2400">
                <a:solidFill>
                  <a:schemeClr val="tx1"/>
                </a:solidFill>
                <a:latin typeface="Gill Sans MT" pitchFamily="34" charset="0"/>
              </a:defRPr>
            </a:lvl3pPr>
            <a:lvl4pPr marL="1600200" indent="-228600" eaLnBrk="0" hangingPunct="0">
              <a:spcBef>
                <a:spcPct val="20000"/>
              </a:spcBef>
              <a:buClr>
                <a:srgbClr val="C32D2E"/>
              </a:buClr>
              <a:buFont typeface="Wingdings 2" pitchFamily="18" charset="2"/>
              <a:buChar char=""/>
              <a:defRPr sz="2000">
                <a:solidFill>
                  <a:schemeClr val="tx1"/>
                </a:solidFill>
                <a:latin typeface="Gill Sans MT" pitchFamily="34" charset="0"/>
              </a:defRPr>
            </a:lvl4pPr>
            <a:lvl5pPr marL="2057400" indent="-228600" eaLnBrk="0" hangingPunct="0">
              <a:spcBef>
                <a:spcPct val="20000"/>
              </a:spcBef>
              <a:buClr>
                <a:srgbClr val="84AA33"/>
              </a:buClr>
              <a:buFont typeface="Wingdings 2"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9pPr>
          </a:lstStyle>
          <a:p>
            <a:pPr algn="r" eaLnBrk="1" hangingPunct="1">
              <a:lnSpc>
                <a:spcPct val="90000"/>
              </a:lnSpc>
              <a:spcBef>
                <a:spcPct val="20000"/>
              </a:spcBef>
              <a:buClrTx/>
              <a:buSzTx/>
              <a:buFontTx/>
              <a:buNone/>
            </a:pPr>
            <a:r>
              <a:rPr lang="en-IE" altLang="en-US" sz="2800" dirty="0"/>
              <a:t>Semester 1, Week 3</a:t>
            </a:r>
            <a:endParaRPr lang="en-US" altLang="en-US" sz="2800" dirty="0"/>
          </a:p>
        </p:txBody>
      </p:sp>
      <p:sp>
        <p:nvSpPr>
          <p:cNvPr id="6" name="Slide Number Placeholder 5"/>
          <p:cNvSpPr>
            <a:spLocks noGrp="1"/>
          </p:cNvSpPr>
          <p:nvPr>
            <p:ph type="sldNum" sz="quarter" idx="12"/>
          </p:nvPr>
        </p:nvSpPr>
        <p:spPr/>
        <p:txBody>
          <a:bodyPr/>
          <a:lstStyle/>
          <a:p>
            <a:fld id="{1101D7E7-C74A-4A5D-A756-C8CA1900BA37}" type="slidenum">
              <a:rPr lang="en-IE" smtClean="0"/>
              <a:pPr/>
              <a:t>1</a:t>
            </a:fld>
            <a:endParaRPr lang="en-IE"/>
          </a:p>
        </p:txBody>
      </p:sp>
    </p:spTree>
    <p:extLst>
      <p:ext uri="{BB962C8B-B14F-4D97-AF65-F5344CB8AC3E}">
        <p14:creationId xmlns:p14="http://schemas.microsoft.com/office/powerpoint/2010/main" val="4020753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Electricity (3)</a:t>
            </a:r>
          </a:p>
        </p:txBody>
      </p:sp>
      <p:sp>
        <p:nvSpPr>
          <p:cNvPr id="3" name="Content Placeholder 2"/>
          <p:cNvSpPr>
            <a:spLocks noGrp="1"/>
          </p:cNvSpPr>
          <p:nvPr>
            <p:ph idx="1"/>
          </p:nvPr>
        </p:nvSpPr>
        <p:spPr/>
        <p:txBody>
          <a:bodyPr>
            <a:normAutofit fontScale="92500" lnSpcReduction="20000"/>
          </a:bodyPr>
          <a:lstStyle/>
          <a:p>
            <a:r>
              <a:rPr lang="en-US" dirty="0"/>
              <a:t>While elements and compounds of various densities will insulate electricity, most </a:t>
            </a:r>
            <a:r>
              <a:rPr lang="en-US" dirty="0">
                <a:solidFill>
                  <a:srgbClr val="0000FF"/>
                </a:solidFill>
              </a:rPr>
              <a:t>metals</a:t>
            </a:r>
            <a:r>
              <a:rPr lang="en-US" dirty="0"/>
              <a:t> have electrons that can detach from their atoms and move around. </a:t>
            </a:r>
          </a:p>
          <a:p>
            <a:r>
              <a:rPr lang="en-US" dirty="0"/>
              <a:t>These are called </a:t>
            </a:r>
            <a:r>
              <a:rPr lang="en-US" dirty="0">
                <a:solidFill>
                  <a:srgbClr val="0000FF"/>
                </a:solidFill>
              </a:rPr>
              <a:t>free electrons</a:t>
            </a:r>
            <a:r>
              <a:rPr lang="en-US" dirty="0"/>
              <a:t>. </a:t>
            </a:r>
          </a:p>
          <a:p>
            <a:r>
              <a:rPr lang="en-US" dirty="0"/>
              <a:t>Gold, silver, copper, aluminum, iron, etcetera all have free electrons. The loose electrons make it easy for electricity to flow through these materials, so they are known as electrical </a:t>
            </a:r>
            <a:r>
              <a:rPr lang="en-US" dirty="0">
                <a:solidFill>
                  <a:srgbClr val="0000FF"/>
                </a:solidFill>
              </a:rPr>
              <a:t>conductors</a:t>
            </a:r>
            <a:r>
              <a:rPr lang="en-US" dirty="0"/>
              <a:t>. </a:t>
            </a:r>
          </a:p>
          <a:p>
            <a:r>
              <a:rPr lang="en-US" dirty="0"/>
              <a:t>They conduct electricity. The moving electrons transmit electrical energy from one point to another.</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10</a:t>
            </a:fld>
            <a:endParaRPr lang="en-IE" dirty="0"/>
          </a:p>
        </p:txBody>
      </p:sp>
    </p:spTree>
    <p:extLst>
      <p:ext uri="{BB962C8B-B14F-4D97-AF65-F5344CB8AC3E}">
        <p14:creationId xmlns:p14="http://schemas.microsoft.com/office/powerpoint/2010/main" val="3413385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Electrical Charge</a:t>
            </a:r>
          </a:p>
        </p:txBody>
      </p:sp>
      <p:sp>
        <p:nvSpPr>
          <p:cNvPr id="3" name="Content Placeholder 2"/>
          <p:cNvSpPr>
            <a:spLocks noGrp="1"/>
          </p:cNvSpPr>
          <p:nvPr>
            <p:ph idx="1"/>
          </p:nvPr>
        </p:nvSpPr>
        <p:spPr>
          <a:xfrm>
            <a:off x="696000" y="1825624"/>
            <a:ext cx="10892262" cy="4592761"/>
          </a:xfrm>
        </p:spPr>
        <p:txBody>
          <a:bodyPr>
            <a:normAutofit fontScale="77500" lnSpcReduction="20000"/>
          </a:bodyPr>
          <a:lstStyle/>
          <a:p>
            <a:r>
              <a:rPr lang="en-US" sz="2800" dirty="0"/>
              <a:t>Electric field surrounds every charged particle that can exert force on other charged particles.</a:t>
            </a:r>
          </a:p>
          <a:p>
            <a:pPr lvl="1"/>
            <a:r>
              <a:rPr lang="en-US" sz="2300" dirty="0"/>
              <a:t>Field strength is the same for every electron and proton, with a magnitude of one “fundamental unit” of:</a:t>
            </a:r>
          </a:p>
          <a:p>
            <a:pPr marL="457200" lvl="1" indent="0">
              <a:buNone/>
            </a:pPr>
            <a:r>
              <a:rPr lang="en-US" sz="2300" dirty="0"/>
              <a:t>	1.602 x 10</a:t>
            </a:r>
            <a:r>
              <a:rPr lang="en-US" sz="2300" baseline="30000" dirty="0"/>
              <a:t>-19</a:t>
            </a:r>
            <a:r>
              <a:rPr lang="en-US" sz="2300" dirty="0"/>
              <a:t> Coulombs. </a:t>
            </a:r>
          </a:p>
          <a:p>
            <a:r>
              <a:rPr lang="en-US" sz="2800" dirty="0"/>
              <a:t>A coulomb is a measure of charge of electric current. One coulomb of charge is transferred through a conductor by one ampere of current in one second. </a:t>
            </a:r>
          </a:p>
          <a:p>
            <a:pPr lvl="1"/>
            <a:r>
              <a:rPr lang="en-US" sz="2300" dirty="0"/>
              <a:t>To give scale; one coulomb of charge flows through a 120 Watt lightbulb in one second.</a:t>
            </a:r>
            <a:endParaRPr lang="en-IE" sz="2300" dirty="0"/>
          </a:p>
        </p:txBody>
      </p:sp>
      <p:sp>
        <p:nvSpPr>
          <p:cNvPr id="4" name="Slide Number Placeholder 3"/>
          <p:cNvSpPr>
            <a:spLocks noGrp="1"/>
          </p:cNvSpPr>
          <p:nvPr>
            <p:ph type="sldNum" sz="quarter" idx="12"/>
          </p:nvPr>
        </p:nvSpPr>
        <p:spPr/>
        <p:txBody>
          <a:bodyPr/>
          <a:lstStyle/>
          <a:p>
            <a:fld id="{1101D7E7-C74A-4A5D-A756-C8CA1900BA37}" type="slidenum">
              <a:rPr lang="en-IE" smtClean="0"/>
              <a:t>11</a:t>
            </a:fld>
            <a:endParaRPr lang="en-IE" dirty="0"/>
          </a:p>
        </p:txBody>
      </p:sp>
    </p:spTree>
    <p:extLst>
      <p:ext uri="{BB962C8B-B14F-4D97-AF65-F5344CB8AC3E}">
        <p14:creationId xmlns:p14="http://schemas.microsoft.com/office/powerpoint/2010/main" val="681557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Current</a:t>
            </a:r>
          </a:p>
        </p:txBody>
      </p:sp>
      <p:sp>
        <p:nvSpPr>
          <p:cNvPr id="3" name="Content Placeholder 2"/>
          <p:cNvSpPr>
            <a:spLocks noGrp="1"/>
          </p:cNvSpPr>
          <p:nvPr>
            <p:ph idx="1"/>
          </p:nvPr>
        </p:nvSpPr>
        <p:spPr/>
        <p:txBody>
          <a:bodyPr>
            <a:normAutofit fontScale="92500"/>
          </a:bodyPr>
          <a:lstStyle/>
          <a:p>
            <a:r>
              <a:rPr lang="en-US" dirty="0"/>
              <a:t>In an electrical circuit the number of electrons that are moving is called the amperage or the current.</a:t>
            </a:r>
          </a:p>
          <a:p>
            <a:r>
              <a:rPr lang="en-US" dirty="0"/>
              <a:t>Current is measured in </a:t>
            </a:r>
            <a:r>
              <a:rPr lang="en-US" dirty="0">
                <a:solidFill>
                  <a:srgbClr val="0000FF"/>
                </a:solidFill>
              </a:rPr>
              <a:t>amps</a:t>
            </a:r>
            <a:r>
              <a:rPr lang="en-US" dirty="0"/>
              <a:t>. (Short for the proper term, ‘ampere’.)</a:t>
            </a:r>
          </a:p>
          <a:p>
            <a:r>
              <a:rPr lang="en-US" dirty="0"/>
              <a:t>In terms of movement, one amp is equal to one ‘coulomb’ per second.</a:t>
            </a:r>
          </a:p>
          <a:p>
            <a:pPr marL="0" indent="0">
              <a:buNone/>
            </a:pPr>
            <a:endParaRPr lang="en-US" sz="800" dirty="0"/>
          </a:p>
          <a:p>
            <a:r>
              <a:rPr lang="en-US" dirty="0"/>
              <a:t>The ‘pressure’ pushing the electrons along is called the voltage and is measured in </a:t>
            </a:r>
            <a:r>
              <a:rPr lang="en-US" dirty="0">
                <a:solidFill>
                  <a:srgbClr val="0000FF"/>
                </a:solidFill>
              </a:rPr>
              <a:t>volts</a:t>
            </a:r>
            <a:r>
              <a:rPr lang="en-US" dirty="0"/>
              <a:t>. </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12</a:t>
            </a:fld>
            <a:endParaRPr lang="en-IE" dirty="0"/>
          </a:p>
        </p:txBody>
      </p:sp>
    </p:spTree>
    <p:extLst>
      <p:ext uri="{BB962C8B-B14F-4D97-AF65-F5344CB8AC3E}">
        <p14:creationId xmlns:p14="http://schemas.microsoft.com/office/powerpoint/2010/main" val="1229613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Voltage</a:t>
            </a:r>
            <a:endParaRPr lang="en-IE" dirty="0"/>
          </a:p>
        </p:txBody>
      </p:sp>
      <p:sp>
        <p:nvSpPr>
          <p:cNvPr id="3" name="Content Placeholder 2"/>
          <p:cNvSpPr>
            <a:spLocks noGrp="1"/>
          </p:cNvSpPr>
          <p:nvPr>
            <p:ph idx="1"/>
          </p:nvPr>
        </p:nvSpPr>
        <p:spPr/>
        <p:txBody>
          <a:bodyPr>
            <a:normAutofit lnSpcReduction="10000"/>
          </a:bodyPr>
          <a:lstStyle/>
          <a:p>
            <a:pPr marL="0" indent="0">
              <a:buNone/>
            </a:pPr>
            <a:r>
              <a:rPr lang="en-US" dirty="0"/>
              <a:t>Voltage example:</a:t>
            </a:r>
          </a:p>
          <a:p>
            <a:pPr lvl="1"/>
            <a:r>
              <a:rPr lang="en-US" sz="2200" dirty="0"/>
              <a:t>1 amp at 6 volts.</a:t>
            </a:r>
          </a:p>
          <a:p>
            <a:pPr lvl="1"/>
            <a:r>
              <a:rPr lang="en-US" sz="2200" dirty="0"/>
              <a:t>1 amp physically means that 6.24 x 10</a:t>
            </a:r>
            <a:r>
              <a:rPr lang="en-US" sz="2200" baseline="30000" dirty="0"/>
              <a:t>18</a:t>
            </a:r>
            <a:r>
              <a:rPr lang="en-US" sz="2200" dirty="0"/>
              <a:t> electrons move through a wire every second.</a:t>
            </a:r>
          </a:p>
          <a:p>
            <a:pPr marL="0" indent="0">
              <a:buNone/>
            </a:pPr>
            <a:endParaRPr lang="en-US" sz="800" dirty="0"/>
          </a:p>
          <a:p>
            <a:r>
              <a:rPr lang="en-US" dirty="0"/>
              <a:t>One </a:t>
            </a:r>
            <a:r>
              <a:rPr lang="en-US" dirty="0">
                <a:solidFill>
                  <a:srgbClr val="0000FF"/>
                </a:solidFill>
              </a:rPr>
              <a:t>amp</a:t>
            </a:r>
            <a:r>
              <a:rPr lang="en-US" dirty="0"/>
              <a:t> is the number of electrons moving,</a:t>
            </a:r>
          </a:p>
          <a:p>
            <a:pPr marL="457200" lvl="1" indent="0">
              <a:buNone/>
            </a:pPr>
            <a:r>
              <a:rPr lang="en-US" dirty="0"/>
              <a:t>and the </a:t>
            </a:r>
            <a:r>
              <a:rPr lang="en-US" dirty="0">
                <a:solidFill>
                  <a:srgbClr val="0000FF"/>
                </a:solidFill>
              </a:rPr>
              <a:t>voltage</a:t>
            </a:r>
            <a:r>
              <a:rPr lang="en-US" dirty="0"/>
              <a:t> is the amount of pressure behind those electrons.</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13</a:t>
            </a:fld>
            <a:endParaRPr lang="en-IE" dirty="0"/>
          </a:p>
        </p:txBody>
      </p:sp>
    </p:spTree>
    <p:extLst>
      <p:ext uri="{BB962C8B-B14F-4D97-AF65-F5344CB8AC3E}">
        <p14:creationId xmlns:p14="http://schemas.microsoft.com/office/powerpoint/2010/main" val="4044166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Voltage (2)</a:t>
            </a:r>
          </a:p>
        </p:txBody>
      </p:sp>
      <p:sp>
        <p:nvSpPr>
          <p:cNvPr id="3" name="Content Placeholder 2"/>
          <p:cNvSpPr>
            <a:spLocks noGrp="1"/>
          </p:cNvSpPr>
          <p:nvPr>
            <p:ph idx="1"/>
          </p:nvPr>
        </p:nvSpPr>
        <p:spPr/>
        <p:txBody>
          <a:bodyPr/>
          <a:lstStyle/>
          <a:p>
            <a:r>
              <a:rPr lang="en-US" dirty="0"/>
              <a:t>A positive electric field around a group of protons will exert a </a:t>
            </a:r>
            <a:r>
              <a:rPr lang="en-US" dirty="0">
                <a:solidFill>
                  <a:srgbClr val="0000FF"/>
                </a:solidFill>
              </a:rPr>
              <a:t>repelling</a:t>
            </a:r>
            <a:r>
              <a:rPr lang="en-US" dirty="0"/>
              <a:t> force on other groups of protons, and an </a:t>
            </a:r>
            <a:r>
              <a:rPr lang="en-US" dirty="0">
                <a:solidFill>
                  <a:srgbClr val="0000FF"/>
                </a:solidFill>
              </a:rPr>
              <a:t>attracting</a:t>
            </a:r>
            <a:r>
              <a:rPr lang="en-US" dirty="0"/>
              <a:t> force on groups of electrons. </a:t>
            </a:r>
          </a:p>
          <a:p>
            <a:pPr marL="0" indent="0">
              <a:buNone/>
            </a:pPr>
            <a:endParaRPr lang="en-US" sz="700" dirty="0"/>
          </a:p>
          <a:p>
            <a:r>
              <a:rPr lang="en-US" dirty="0"/>
              <a:t>The amount of energy an electric field can impart to unit of charge is measured in joules per coulomb, also known as </a:t>
            </a:r>
            <a:r>
              <a:rPr lang="en-US" dirty="0">
                <a:solidFill>
                  <a:srgbClr val="0000FF"/>
                </a:solidFill>
              </a:rPr>
              <a:t>voltage</a:t>
            </a:r>
            <a:r>
              <a:rPr lang="en-US" dirty="0"/>
              <a:t>.</a:t>
            </a:r>
          </a:p>
          <a:p>
            <a:pPr lvl="1"/>
            <a:r>
              <a:rPr lang="en-US" sz="2200" dirty="0"/>
              <a:t>Voltage is used as a short name for ‘electrical potential difference’.</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14</a:t>
            </a:fld>
            <a:endParaRPr lang="en-IE" dirty="0"/>
          </a:p>
        </p:txBody>
      </p:sp>
    </p:spTree>
    <p:extLst>
      <p:ext uri="{BB962C8B-B14F-4D97-AF65-F5344CB8AC3E}">
        <p14:creationId xmlns:p14="http://schemas.microsoft.com/office/powerpoint/2010/main" val="3986234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Voltage (3)</a:t>
            </a:r>
          </a:p>
        </p:txBody>
      </p:sp>
      <p:sp>
        <p:nvSpPr>
          <p:cNvPr id="3" name="Content Placeholder 2"/>
          <p:cNvSpPr>
            <a:spLocks noGrp="1"/>
          </p:cNvSpPr>
          <p:nvPr>
            <p:ph idx="1"/>
          </p:nvPr>
        </p:nvSpPr>
        <p:spPr/>
        <p:txBody>
          <a:bodyPr>
            <a:normAutofit fontScale="92500"/>
          </a:bodyPr>
          <a:lstStyle/>
          <a:p>
            <a:r>
              <a:rPr lang="en-US" dirty="0"/>
              <a:t>Moving electrons have </a:t>
            </a:r>
            <a:r>
              <a:rPr lang="en-US" dirty="0">
                <a:solidFill>
                  <a:srgbClr val="0000FF"/>
                </a:solidFill>
              </a:rPr>
              <a:t>energy</a:t>
            </a:r>
            <a:r>
              <a:rPr lang="en-US" dirty="0"/>
              <a:t>. As the electrons move from one point to another, they can do work.</a:t>
            </a:r>
          </a:p>
          <a:p>
            <a:r>
              <a:rPr lang="en-US" dirty="0"/>
              <a:t>I.E. Since an electric field can cause charged particles to move, it can do some amount of work, and so it is said to have </a:t>
            </a:r>
            <a:r>
              <a:rPr lang="en-US" dirty="0">
                <a:solidFill>
                  <a:srgbClr val="0000FF"/>
                </a:solidFill>
              </a:rPr>
              <a:t>electrical potential energy</a:t>
            </a:r>
            <a:r>
              <a:rPr lang="en-US" dirty="0"/>
              <a:t>.</a:t>
            </a:r>
          </a:p>
          <a:p>
            <a:r>
              <a:rPr lang="en-US" dirty="0"/>
              <a:t>The source of electricity has a positive terminal and a negative terminal. </a:t>
            </a:r>
          </a:p>
          <a:p>
            <a:r>
              <a:rPr lang="en-US" dirty="0"/>
              <a:t>The source will naturally push electrons out of its negative terminal at a certain voltage.</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15</a:t>
            </a:fld>
            <a:endParaRPr lang="en-IE" dirty="0"/>
          </a:p>
        </p:txBody>
      </p:sp>
    </p:spTree>
    <p:extLst>
      <p:ext uri="{BB962C8B-B14F-4D97-AF65-F5344CB8AC3E}">
        <p14:creationId xmlns:p14="http://schemas.microsoft.com/office/powerpoint/2010/main" val="4121889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Circuits</a:t>
            </a:r>
          </a:p>
        </p:txBody>
      </p:sp>
      <p:sp>
        <p:nvSpPr>
          <p:cNvPr id="3" name="Content Placeholder 2"/>
          <p:cNvSpPr>
            <a:spLocks noGrp="1"/>
          </p:cNvSpPr>
          <p:nvPr>
            <p:ph idx="1"/>
          </p:nvPr>
        </p:nvSpPr>
        <p:spPr/>
        <p:txBody>
          <a:bodyPr>
            <a:normAutofit fontScale="92500" lnSpcReduction="10000"/>
          </a:bodyPr>
          <a:lstStyle/>
          <a:p>
            <a:r>
              <a:rPr lang="en-US" dirty="0"/>
              <a:t>The word, ‘circuit’ derives from the fact that electric power is shown in diagrams flowing from the positive terminal of a power source, through one or more electronic device, and back to the negative terminal of a power source, thereby forming a circuit.</a:t>
            </a:r>
          </a:p>
          <a:p>
            <a:pPr marL="0" indent="0">
              <a:buNone/>
            </a:pPr>
            <a:endParaRPr lang="en-US" sz="800" dirty="0"/>
          </a:p>
          <a:p>
            <a:r>
              <a:rPr lang="en-US" dirty="0"/>
              <a:t>The electrons will need to flow from the negative terminal to the positive terminal through a wire or some other conductor. When there is a path that goes from the negative to the positive terminal, you have a circuit, and electrons can flow through the wire.</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16</a:t>
            </a:fld>
            <a:endParaRPr lang="en-IE" dirty="0"/>
          </a:p>
        </p:txBody>
      </p:sp>
    </p:spTree>
    <p:extLst>
      <p:ext uri="{BB962C8B-B14F-4D97-AF65-F5344CB8AC3E}">
        <p14:creationId xmlns:p14="http://schemas.microsoft.com/office/powerpoint/2010/main" val="1313035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Circuits (2)</a:t>
            </a:r>
          </a:p>
        </p:txBody>
      </p:sp>
      <p:sp>
        <p:nvSpPr>
          <p:cNvPr id="3" name="Content Placeholder 2"/>
          <p:cNvSpPr>
            <a:spLocks noGrp="1"/>
          </p:cNvSpPr>
          <p:nvPr>
            <p:ph idx="1"/>
          </p:nvPr>
        </p:nvSpPr>
        <p:spPr/>
        <p:txBody>
          <a:bodyPr/>
          <a:lstStyle/>
          <a:p>
            <a:r>
              <a:rPr lang="en-US" dirty="0"/>
              <a:t>Did you spot it – the ‘deliberate mistake’ on the previous slide?</a:t>
            </a:r>
          </a:p>
          <a:p>
            <a:pPr marL="0" indent="0">
              <a:buNone/>
            </a:pPr>
            <a:endParaRPr lang="en-US" sz="1300" dirty="0"/>
          </a:p>
          <a:p>
            <a:r>
              <a:rPr lang="en-US" dirty="0"/>
              <a:t>Are those ‘positives’ and ‘negatives’ mixed up?</a:t>
            </a:r>
          </a:p>
          <a:p>
            <a:pPr marL="0" indent="0">
              <a:buNone/>
            </a:pPr>
            <a:endParaRPr lang="en-US" sz="1300" dirty="0"/>
          </a:p>
          <a:p>
            <a:r>
              <a:rPr lang="en-US" dirty="0"/>
              <a:t>Those TEXTBOOKS can be so confusing on this! Watch out for that – and many similar things in electro-mechanical physics!</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17</a:t>
            </a:fld>
            <a:endParaRPr lang="en-IE" dirty="0"/>
          </a:p>
        </p:txBody>
      </p:sp>
    </p:spTree>
    <p:extLst>
      <p:ext uri="{BB962C8B-B14F-4D97-AF65-F5344CB8AC3E}">
        <p14:creationId xmlns:p14="http://schemas.microsoft.com/office/powerpoint/2010/main" val="407813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Circuits (3)</a:t>
            </a:r>
          </a:p>
        </p:txBody>
      </p:sp>
      <p:sp>
        <p:nvSpPr>
          <p:cNvPr id="3" name="Content Placeholder 2"/>
          <p:cNvSpPr>
            <a:spLocks noGrp="1"/>
          </p:cNvSpPr>
          <p:nvPr>
            <p:ph idx="1"/>
          </p:nvPr>
        </p:nvSpPr>
        <p:spPr/>
        <p:txBody>
          <a:bodyPr/>
          <a:lstStyle/>
          <a:p>
            <a:r>
              <a:rPr lang="en-US" dirty="0"/>
              <a:t>Electrical circuits can get quite complex. But at the simplest level, you always have the </a:t>
            </a:r>
            <a:r>
              <a:rPr lang="en-US" dirty="0">
                <a:solidFill>
                  <a:srgbClr val="0000FF"/>
                </a:solidFill>
              </a:rPr>
              <a:t>source</a:t>
            </a:r>
            <a:r>
              <a:rPr lang="en-US" dirty="0"/>
              <a:t> of electricity (a battery, etc.), a </a:t>
            </a:r>
            <a:r>
              <a:rPr lang="en-US" dirty="0">
                <a:solidFill>
                  <a:srgbClr val="0000FF"/>
                </a:solidFill>
              </a:rPr>
              <a:t>load</a:t>
            </a:r>
            <a:r>
              <a:rPr lang="en-US" dirty="0"/>
              <a:t> (a light bulb, motor, etc.), and two </a:t>
            </a:r>
            <a:r>
              <a:rPr lang="en-US" dirty="0">
                <a:solidFill>
                  <a:srgbClr val="0000FF"/>
                </a:solidFill>
              </a:rPr>
              <a:t>wires</a:t>
            </a:r>
            <a:r>
              <a:rPr lang="en-US" dirty="0"/>
              <a:t> to carry electricity between the battery and the load.</a:t>
            </a:r>
          </a:p>
          <a:p>
            <a:pPr marL="0" indent="0">
              <a:buNone/>
            </a:pPr>
            <a:endParaRPr lang="en-US" sz="700" dirty="0"/>
          </a:p>
          <a:p>
            <a:r>
              <a:rPr lang="en-US" dirty="0"/>
              <a:t>Electrons move from the source, through the load and back to the source.</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18</a:t>
            </a:fld>
            <a:endParaRPr lang="en-IE" dirty="0"/>
          </a:p>
        </p:txBody>
      </p:sp>
    </p:spTree>
    <p:extLst>
      <p:ext uri="{BB962C8B-B14F-4D97-AF65-F5344CB8AC3E}">
        <p14:creationId xmlns:p14="http://schemas.microsoft.com/office/powerpoint/2010/main" val="1270901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Circuits (4)</a:t>
            </a:r>
          </a:p>
        </p:txBody>
      </p:sp>
      <p:sp>
        <p:nvSpPr>
          <p:cNvPr id="3" name="Content Placeholder 2"/>
          <p:cNvSpPr>
            <a:spLocks noGrp="1"/>
          </p:cNvSpPr>
          <p:nvPr>
            <p:ph idx="1"/>
          </p:nvPr>
        </p:nvSpPr>
        <p:spPr>
          <a:xfrm>
            <a:off x="696000" y="1825625"/>
            <a:ext cx="10800000" cy="1629752"/>
          </a:xfrm>
        </p:spPr>
        <p:txBody>
          <a:bodyPr/>
          <a:lstStyle/>
          <a:p>
            <a:pPr marL="216000">
              <a:lnSpc>
                <a:spcPct val="100000"/>
              </a:lnSpc>
            </a:pPr>
            <a:r>
              <a:rPr lang="en-US" dirty="0"/>
              <a:t>Assume this circuit has an energy source – you will see a switch breaking or completing the circuit to allow the electrons to move. The ‘load’ is the filament of the light bulb. The energy causes it to heat up and give off light.</a:t>
            </a:r>
          </a:p>
        </p:txBody>
      </p:sp>
      <p:sp>
        <p:nvSpPr>
          <p:cNvPr id="4" name="Slide Number Placeholder 3"/>
          <p:cNvSpPr>
            <a:spLocks noGrp="1"/>
          </p:cNvSpPr>
          <p:nvPr>
            <p:ph type="sldNum" sz="quarter" idx="12"/>
          </p:nvPr>
        </p:nvSpPr>
        <p:spPr/>
        <p:txBody>
          <a:bodyPr/>
          <a:lstStyle/>
          <a:p>
            <a:fld id="{1101D7E7-C74A-4A5D-A756-C8CA1900BA37}" type="slidenum">
              <a:rPr lang="en-IE" smtClean="0"/>
              <a:t>19</a:t>
            </a:fld>
            <a:endParaRPr lang="en-IE" dirty="0"/>
          </a:p>
        </p:txBody>
      </p:sp>
      <p:sp>
        <p:nvSpPr>
          <p:cNvPr id="5" name="Rectangle 4"/>
          <p:cNvSpPr>
            <a:spLocks noChangeArrowheads="1"/>
          </p:cNvSpPr>
          <p:nvPr/>
        </p:nvSpPr>
        <p:spPr bwMode="auto">
          <a:xfrm>
            <a:off x="1937361" y="3590314"/>
            <a:ext cx="8044839" cy="2502755"/>
          </a:xfrm>
          <a:prstGeom prst="rect">
            <a:avLst/>
          </a:prstGeom>
          <a:solidFill>
            <a:srgbClr val="FFFFFF"/>
          </a:solidFill>
          <a:ln w="9525">
            <a:noFill/>
            <a:miter lim="800000"/>
            <a:headEnd/>
            <a:tailEnd/>
          </a:ln>
          <a:effectLst/>
        </p:spPr>
        <p:txBody>
          <a:bodyPr/>
          <a:lstStyle/>
          <a:p>
            <a:pPr marL="342900" marR="0" lvl="0" indent="-342900" defTabSz="914400" eaLnBrk="1" fontAlgn="base" latinLnBrk="0" hangingPunct="1">
              <a:lnSpc>
                <a:spcPct val="100000"/>
              </a:lnSpc>
              <a:spcBef>
                <a:spcPct val="20000"/>
              </a:spcBef>
              <a:spcAft>
                <a:spcPct val="0"/>
              </a:spcAft>
              <a:buClr>
                <a:srgbClr val="9999FF"/>
              </a:buClr>
              <a:buSzTx/>
              <a:buFont typeface="Wingdings" pitchFamily="2" charset="2"/>
              <a:buBlip>
                <a:blip r:embed="rId2"/>
              </a:buBlip>
              <a:tabLst/>
              <a:defRPr/>
            </a:pPr>
            <a:endParaRPr kumimoji="0" lang="en-US" sz="3000" b="0" i="0" u="none" strike="noStrike" kern="0" cap="none" spc="0" normalizeH="0" baseline="0" noProof="0">
              <a:ln>
                <a:noFill/>
              </a:ln>
              <a:solidFill>
                <a:srgbClr val="FFFFFF"/>
              </a:solidFill>
              <a:effectLst>
                <a:outerShdw blurRad="38100" dist="38100" dir="2700000" algn="tl">
                  <a:srgbClr val="C0C0C0"/>
                </a:outerShdw>
              </a:effectLst>
              <a:uLnTx/>
              <a:uFillTx/>
              <a:latin typeface="Arial" charset="0"/>
            </a:endParaRPr>
          </a:p>
          <a:p>
            <a:pPr marL="342900" marR="0" lvl="0" indent="-342900" defTabSz="914400" eaLnBrk="1" fontAlgn="base" latinLnBrk="0" hangingPunct="1">
              <a:lnSpc>
                <a:spcPct val="100000"/>
              </a:lnSpc>
              <a:spcBef>
                <a:spcPct val="20000"/>
              </a:spcBef>
              <a:spcAft>
                <a:spcPct val="0"/>
              </a:spcAft>
              <a:buClr>
                <a:srgbClr val="9999FF"/>
              </a:buClr>
              <a:buSzTx/>
              <a:buFont typeface="Wingdings" pitchFamily="2" charset="2"/>
              <a:buNone/>
              <a:tabLst/>
              <a:defRPr/>
            </a:pPr>
            <a:endParaRPr kumimoji="0" lang="en-GB" sz="3000" b="0" i="0" u="none" strike="noStrike" kern="0" cap="none" spc="0" normalizeH="0" baseline="0" noProof="0">
              <a:ln>
                <a:noFill/>
              </a:ln>
              <a:solidFill>
                <a:srgbClr val="FFFFFF"/>
              </a:solidFill>
              <a:effectLst>
                <a:outerShdw blurRad="38100" dist="38100" dir="2700000" algn="tl">
                  <a:srgbClr val="C0C0C0"/>
                </a:outerShdw>
              </a:effectLst>
              <a:uLnTx/>
              <a:uFillTx/>
              <a:latin typeface="Arial" charset="0"/>
            </a:endParaRPr>
          </a:p>
          <a:p>
            <a:pPr marL="342900" marR="0" lvl="0" indent="-342900" defTabSz="914400" eaLnBrk="1" fontAlgn="base" latinLnBrk="0" hangingPunct="1">
              <a:lnSpc>
                <a:spcPct val="100000"/>
              </a:lnSpc>
              <a:spcBef>
                <a:spcPct val="20000"/>
              </a:spcBef>
              <a:spcAft>
                <a:spcPct val="0"/>
              </a:spcAft>
              <a:buClr>
                <a:srgbClr val="9999FF"/>
              </a:buClr>
              <a:buSzTx/>
              <a:buFont typeface="Wingdings" pitchFamily="2" charset="2"/>
              <a:buNone/>
              <a:tabLst/>
              <a:defRPr/>
            </a:pPr>
            <a:endParaRPr kumimoji="0" lang="en-US" sz="2800" b="0" i="0" u="none" strike="noStrike" kern="0" cap="none" spc="0" normalizeH="0" baseline="0" noProof="0">
              <a:ln>
                <a:noFill/>
              </a:ln>
              <a:solidFill>
                <a:srgbClr val="FFFFFF"/>
              </a:solidFill>
              <a:effectLst>
                <a:outerShdw blurRad="38100" dist="38100" dir="2700000" algn="tl">
                  <a:srgbClr val="C0C0C0"/>
                </a:outerShdw>
              </a:effectLst>
              <a:uLnTx/>
              <a:uFillTx/>
              <a:latin typeface="Arial" charset="0"/>
            </a:endParaRPr>
          </a:p>
        </p:txBody>
      </p:sp>
      <p:grpSp>
        <p:nvGrpSpPr>
          <p:cNvPr id="6" name="Group 5"/>
          <p:cNvGrpSpPr>
            <a:grpSpLocks noChangeAspect="1"/>
          </p:cNvGrpSpPr>
          <p:nvPr/>
        </p:nvGrpSpPr>
        <p:grpSpPr bwMode="auto">
          <a:xfrm>
            <a:off x="6065715" y="3818914"/>
            <a:ext cx="3416300" cy="2038350"/>
            <a:chOff x="2880" y="2523"/>
            <a:chExt cx="2152" cy="1284"/>
          </a:xfrm>
        </p:grpSpPr>
        <p:sp>
          <p:nvSpPr>
            <p:cNvPr id="7" name="AutoShape 6"/>
            <p:cNvSpPr>
              <a:spLocks noChangeAspect="1" noChangeArrowheads="1" noTextEdit="1"/>
            </p:cNvSpPr>
            <p:nvPr/>
          </p:nvSpPr>
          <p:spPr bwMode="auto">
            <a:xfrm>
              <a:off x="2880" y="2523"/>
              <a:ext cx="2152" cy="1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8" name="Rectangle 7"/>
            <p:cNvSpPr>
              <a:spLocks noChangeArrowheads="1"/>
            </p:cNvSpPr>
            <p:nvPr/>
          </p:nvSpPr>
          <p:spPr bwMode="auto">
            <a:xfrm>
              <a:off x="2880" y="2524"/>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300" b="0" i="0" u="none" strike="noStrike" kern="0" cap="none" spc="0" normalizeH="0" baseline="0" noProof="0">
                  <a:ln>
                    <a:noFill/>
                  </a:ln>
                  <a:solidFill>
                    <a:srgbClr val="000000"/>
                  </a:solidFill>
                  <a:effectLst/>
                  <a:uLnTx/>
                  <a:uFillTx/>
                  <a:latin typeface="Times New Roman" pitchFamily="18" charset="0"/>
                </a:rPr>
                <a:t> </a:t>
              </a:r>
              <a:endParaRPr kumimoji="0" lang="en-US" altLang="en-US" sz="1800" b="0" i="0" u="none" strike="noStrike" kern="0" cap="none" spc="0" normalizeH="0" baseline="0" noProof="0">
                <a:ln>
                  <a:noFill/>
                </a:ln>
                <a:solidFill>
                  <a:srgbClr val="FFFFFF"/>
                </a:solidFill>
                <a:effectLst/>
                <a:uLnTx/>
                <a:uFillTx/>
                <a:latin typeface="Verdana" pitchFamily="34" charset="0"/>
              </a:endParaRPr>
            </a:p>
          </p:txBody>
        </p:sp>
        <p:sp>
          <p:nvSpPr>
            <p:cNvPr id="9" name="Freeform 8"/>
            <p:cNvSpPr>
              <a:spLocks/>
            </p:cNvSpPr>
            <p:nvPr/>
          </p:nvSpPr>
          <p:spPr bwMode="auto">
            <a:xfrm>
              <a:off x="3566" y="2914"/>
              <a:ext cx="188" cy="223"/>
            </a:xfrm>
            <a:custGeom>
              <a:avLst/>
              <a:gdLst>
                <a:gd name="T0" fmla="*/ 128 w 188"/>
                <a:gd name="T1" fmla="*/ 0 h 223"/>
                <a:gd name="T2" fmla="*/ 0 w 188"/>
                <a:gd name="T3" fmla="*/ 190 h 223"/>
                <a:gd name="T4" fmla="*/ 60 w 188"/>
                <a:gd name="T5" fmla="*/ 223 h 223"/>
                <a:gd name="T6" fmla="*/ 188 w 188"/>
                <a:gd name="T7" fmla="*/ 33 h 223"/>
                <a:gd name="T8" fmla="*/ 128 w 188"/>
                <a:gd name="T9" fmla="*/ 0 h 223"/>
                <a:gd name="T10" fmla="*/ 0 60000 65536"/>
                <a:gd name="T11" fmla="*/ 0 60000 65536"/>
                <a:gd name="T12" fmla="*/ 0 60000 65536"/>
                <a:gd name="T13" fmla="*/ 0 60000 65536"/>
                <a:gd name="T14" fmla="*/ 0 60000 65536"/>
                <a:gd name="T15" fmla="*/ 0 w 188"/>
                <a:gd name="T16" fmla="*/ 0 h 223"/>
                <a:gd name="T17" fmla="*/ 188 w 188"/>
                <a:gd name="T18" fmla="*/ 223 h 223"/>
              </a:gdLst>
              <a:ahLst/>
              <a:cxnLst>
                <a:cxn ang="T10">
                  <a:pos x="T0" y="T1"/>
                </a:cxn>
                <a:cxn ang="T11">
                  <a:pos x="T2" y="T3"/>
                </a:cxn>
                <a:cxn ang="T12">
                  <a:pos x="T4" y="T5"/>
                </a:cxn>
                <a:cxn ang="T13">
                  <a:pos x="T6" y="T7"/>
                </a:cxn>
                <a:cxn ang="T14">
                  <a:pos x="T8" y="T9"/>
                </a:cxn>
              </a:cxnLst>
              <a:rect l="T15" t="T16" r="T17" b="T18"/>
              <a:pathLst>
                <a:path w="188" h="223">
                  <a:moveTo>
                    <a:pt x="128" y="0"/>
                  </a:moveTo>
                  <a:lnTo>
                    <a:pt x="0" y="190"/>
                  </a:lnTo>
                  <a:lnTo>
                    <a:pt x="60" y="223"/>
                  </a:lnTo>
                  <a:lnTo>
                    <a:pt x="188" y="33"/>
                  </a:lnTo>
                  <a:lnTo>
                    <a:pt x="128" y="0"/>
                  </a:lnTo>
                  <a:close/>
                </a:path>
              </a:pathLst>
            </a:custGeom>
            <a:solidFill>
              <a:srgbClr val="AEBA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10" name="Freeform 9"/>
            <p:cNvSpPr>
              <a:spLocks/>
            </p:cNvSpPr>
            <p:nvPr/>
          </p:nvSpPr>
          <p:spPr bwMode="auto">
            <a:xfrm>
              <a:off x="3566" y="2914"/>
              <a:ext cx="188" cy="223"/>
            </a:xfrm>
            <a:custGeom>
              <a:avLst/>
              <a:gdLst>
                <a:gd name="T0" fmla="*/ 128 w 188"/>
                <a:gd name="T1" fmla="*/ 0 h 223"/>
                <a:gd name="T2" fmla="*/ 0 w 188"/>
                <a:gd name="T3" fmla="*/ 190 h 223"/>
                <a:gd name="T4" fmla="*/ 60 w 188"/>
                <a:gd name="T5" fmla="*/ 223 h 223"/>
                <a:gd name="T6" fmla="*/ 188 w 188"/>
                <a:gd name="T7" fmla="*/ 33 h 223"/>
                <a:gd name="T8" fmla="*/ 128 w 188"/>
                <a:gd name="T9" fmla="*/ 0 h 223"/>
                <a:gd name="T10" fmla="*/ 0 60000 65536"/>
                <a:gd name="T11" fmla="*/ 0 60000 65536"/>
                <a:gd name="T12" fmla="*/ 0 60000 65536"/>
                <a:gd name="T13" fmla="*/ 0 60000 65536"/>
                <a:gd name="T14" fmla="*/ 0 60000 65536"/>
                <a:gd name="T15" fmla="*/ 0 w 188"/>
                <a:gd name="T16" fmla="*/ 0 h 223"/>
                <a:gd name="T17" fmla="*/ 188 w 188"/>
                <a:gd name="T18" fmla="*/ 223 h 223"/>
              </a:gdLst>
              <a:ahLst/>
              <a:cxnLst>
                <a:cxn ang="T10">
                  <a:pos x="T0" y="T1"/>
                </a:cxn>
                <a:cxn ang="T11">
                  <a:pos x="T2" y="T3"/>
                </a:cxn>
                <a:cxn ang="T12">
                  <a:pos x="T4" y="T5"/>
                </a:cxn>
                <a:cxn ang="T13">
                  <a:pos x="T6" y="T7"/>
                </a:cxn>
                <a:cxn ang="T14">
                  <a:pos x="T8" y="T9"/>
                </a:cxn>
              </a:cxnLst>
              <a:rect l="T15" t="T16" r="T17" b="T18"/>
              <a:pathLst>
                <a:path w="188" h="223">
                  <a:moveTo>
                    <a:pt x="128" y="0"/>
                  </a:moveTo>
                  <a:lnTo>
                    <a:pt x="0" y="190"/>
                  </a:lnTo>
                  <a:lnTo>
                    <a:pt x="60" y="223"/>
                  </a:lnTo>
                  <a:lnTo>
                    <a:pt x="188" y="33"/>
                  </a:lnTo>
                  <a:lnTo>
                    <a:pt x="128"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11" name="Rectangle 10"/>
            <p:cNvSpPr>
              <a:spLocks noChangeArrowheads="1"/>
            </p:cNvSpPr>
            <p:nvPr/>
          </p:nvSpPr>
          <p:spPr bwMode="auto">
            <a:xfrm>
              <a:off x="3478" y="2729"/>
              <a:ext cx="138" cy="686"/>
            </a:xfrm>
            <a:prstGeom prst="rect">
              <a:avLst/>
            </a:prstGeom>
            <a:solidFill>
              <a:srgbClr val="AEBA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altLang="en-US" sz="1800" b="0" i="0" u="none" strike="noStrike" kern="0" cap="none" spc="0" normalizeH="0" baseline="0" noProof="0">
                <a:ln>
                  <a:noFill/>
                </a:ln>
                <a:solidFill>
                  <a:srgbClr val="FFFFFF"/>
                </a:solidFill>
                <a:effectLst/>
                <a:uLnTx/>
                <a:uFillTx/>
                <a:latin typeface="Arial" charset="0"/>
              </a:endParaRPr>
            </a:p>
          </p:txBody>
        </p:sp>
        <p:sp>
          <p:nvSpPr>
            <p:cNvPr id="12" name="Rectangle 11"/>
            <p:cNvSpPr>
              <a:spLocks noChangeArrowheads="1"/>
            </p:cNvSpPr>
            <p:nvPr/>
          </p:nvSpPr>
          <p:spPr bwMode="auto">
            <a:xfrm>
              <a:off x="3478" y="2729"/>
              <a:ext cx="138" cy="68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altLang="en-US" sz="1800" b="0" i="0" u="none" strike="noStrike" kern="0" cap="none" spc="0" normalizeH="0" baseline="0" noProof="0">
                <a:ln>
                  <a:noFill/>
                </a:ln>
                <a:solidFill>
                  <a:srgbClr val="FFFFFF"/>
                </a:solidFill>
                <a:effectLst/>
                <a:uLnTx/>
                <a:uFillTx/>
                <a:latin typeface="Arial" charset="0"/>
              </a:endParaRPr>
            </a:p>
          </p:txBody>
        </p:sp>
        <p:sp>
          <p:nvSpPr>
            <p:cNvPr id="13" name="Freeform 12"/>
            <p:cNvSpPr>
              <a:spLocks/>
            </p:cNvSpPr>
            <p:nvPr/>
          </p:nvSpPr>
          <p:spPr bwMode="auto">
            <a:xfrm>
              <a:off x="4542" y="3294"/>
              <a:ext cx="125" cy="167"/>
            </a:xfrm>
            <a:custGeom>
              <a:avLst/>
              <a:gdLst>
                <a:gd name="T0" fmla="*/ 116 w 125"/>
                <a:gd name="T1" fmla="*/ 0 h 167"/>
                <a:gd name="T2" fmla="*/ 104 w 125"/>
                <a:gd name="T3" fmla="*/ 8 h 167"/>
                <a:gd name="T4" fmla="*/ 59 w 125"/>
                <a:gd name="T5" fmla="*/ 11 h 167"/>
                <a:gd name="T6" fmla="*/ 37 w 125"/>
                <a:gd name="T7" fmla="*/ 11 h 167"/>
                <a:gd name="T8" fmla="*/ 28 w 125"/>
                <a:gd name="T9" fmla="*/ 8 h 167"/>
                <a:gd name="T10" fmla="*/ 23 w 125"/>
                <a:gd name="T11" fmla="*/ 8 h 167"/>
                <a:gd name="T12" fmla="*/ 14 w 125"/>
                <a:gd name="T13" fmla="*/ 6 h 167"/>
                <a:gd name="T14" fmla="*/ 8 w 125"/>
                <a:gd name="T15" fmla="*/ 2 h 167"/>
                <a:gd name="T16" fmla="*/ 0 w 125"/>
                <a:gd name="T17" fmla="*/ 0 h 167"/>
                <a:gd name="T18" fmla="*/ 0 w 125"/>
                <a:gd name="T19" fmla="*/ 167 h 167"/>
                <a:gd name="T20" fmla="*/ 125 w 125"/>
                <a:gd name="T21" fmla="*/ 167 h 167"/>
                <a:gd name="T22" fmla="*/ 116 w 125"/>
                <a:gd name="T23" fmla="*/ 0 h 16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5"/>
                <a:gd name="T37" fmla="*/ 0 h 167"/>
                <a:gd name="T38" fmla="*/ 125 w 125"/>
                <a:gd name="T39" fmla="*/ 167 h 16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5" h="167">
                  <a:moveTo>
                    <a:pt x="116" y="0"/>
                  </a:moveTo>
                  <a:lnTo>
                    <a:pt x="104" y="8"/>
                  </a:lnTo>
                  <a:lnTo>
                    <a:pt x="59" y="11"/>
                  </a:lnTo>
                  <a:lnTo>
                    <a:pt x="37" y="11"/>
                  </a:lnTo>
                  <a:lnTo>
                    <a:pt x="28" y="8"/>
                  </a:lnTo>
                  <a:lnTo>
                    <a:pt x="23" y="8"/>
                  </a:lnTo>
                  <a:lnTo>
                    <a:pt x="14" y="6"/>
                  </a:lnTo>
                  <a:lnTo>
                    <a:pt x="8" y="2"/>
                  </a:lnTo>
                  <a:lnTo>
                    <a:pt x="0" y="0"/>
                  </a:lnTo>
                  <a:lnTo>
                    <a:pt x="0" y="167"/>
                  </a:lnTo>
                  <a:lnTo>
                    <a:pt x="125" y="167"/>
                  </a:lnTo>
                  <a:lnTo>
                    <a:pt x="11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14" name="Freeform 13"/>
            <p:cNvSpPr>
              <a:spLocks/>
            </p:cNvSpPr>
            <p:nvPr/>
          </p:nvSpPr>
          <p:spPr bwMode="auto">
            <a:xfrm>
              <a:off x="4542" y="3319"/>
              <a:ext cx="125" cy="43"/>
            </a:xfrm>
            <a:custGeom>
              <a:avLst/>
              <a:gdLst>
                <a:gd name="T0" fmla="*/ 0 w 125"/>
                <a:gd name="T1" fmla="*/ 26 h 43"/>
                <a:gd name="T2" fmla="*/ 0 w 125"/>
                <a:gd name="T3" fmla="*/ 43 h 43"/>
                <a:gd name="T4" fmla="*/ 34 w 125"/>
                <a:gd name="T5" fmla="*/ 32 h 43"/>
                <a:gd name="T6" fmla="*/ 59 w 125"/>
                <a:gd name="T7" fmla="*/ 26 h 43"/>
                <a:gd name="T8" fmla="*/ 93 w 125"/>
                <a:gd name="T9" fmla="*/ 17 h 43"/>
                <a:gd name="T10" fmla="*/ 125 w 125"/>
                <a:gd name="T11" fmla="*/ 13 h 43"/>
                <a:gd name="T12" fmla="*/ 125 w 125"/>
                <a:gd name="T13" fmla="*/ 6 h 43"/>
                <a:gd name="T14" fmla="*/ 125 w 125"/>
                <a:gd name="T15" fmla="*/ 3 h 43"/>
                <a:gd name="T16" fmla="*/ 122 w 125"/>
                <a:gd name="T17" fmla="*/ 0 h 43"/>
                <a:gd name="T18" fmla="*/ 85 w 125"/>
                <a:gd name="T19" fmla="*/ 6 h 43"/>
                <a:gd name="T20" fmla="*/ 53 w 125"/>
                <a:gd name="T21" fmla="*/ 11 h 43"/>
                <a:gd name="T22" fmla="*/ 0 w 125"/>
                <a:gd name="T23" fmla="*/ 26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5"/>
                <a:gd name="T37" fmla="*/ 0 h 43"/>
                <a:gd name="T38" fmla="*/ 125 w 125"/>
                <a:gd name="T39" fmla="*/ 43 h 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5" h="43">
                  <a:moveTo>
                    <a:pt x="0" y="26"/>
                  </a:moveTo>
                  <a:lnTo>
                    <a:pt x="0" y="43"/>
                  </a:lnTo>
                  <a:lnTo>
                    <a:pt x="34" y="32"/>
                  </a:lnTo>
                  <a:lnTo>
                    <a:pt x="59" y="26"/>
                  </a:lnTo>
                  <a:lnTo>
                    <a:pt x="93" y="17"/>
                  </a:lnTo>
                  <a:lnTo>
                    <a:pt x="125" y="13"/>
                  </a:lnTo>
                  <a:lnTo>
                    <a:pt x="125" y="6"/>
                  </a:lnTo>
                  <a:lnTo>
                    <a:pt x="125" y="3"/>
                  </a:lnTo>
                  <a:lnTo>
                    <a:pt x="122" y="0"/>
                  </a:lnTo>
                  <a:lnTo>
                    <a:pt x="85" y="6"/>
                  </a:lnTo>
                  <a:lnTo>
                    <a:pt x="53" y="11"/>
                  </a:lnTo>
                  <a:lnTo>
                    <a:pt x="0" y="26"/>
                  </a:lnTo>
                  <a:close/>
                </a:path>
              </a:pathLst>
            </a:custGeom>
            <a:solidFill>
              <a:srgbClr val="99AE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15" name="Freeform 14"/>
            <p:cNvSpPr>
              <a:spLocks/>
            </p:cNvSpPr>
            <p:nvPr/>
          </p:nvSpPr>
          <p:spPr bwMode="auto">
            <a:xfrm>
              <a:off x="4542" y="3347"/>
              <a:ext cx="125" cy="46"/>
            </a:xfrm>
            <a:custGeom>
              <a:avLst/>
              <a:gdLst>
                <a:gd name="T0" fmla="*/ 0 w 125"/>
                <a:gd name="T1" fmla="*/ 29 h 46"/>
                <a:gd name="T2" fmla="*/ 0 w 125"/>
                <a:gd name="T3" fmla="*/ 46 h 46"/>
                <a:gd name="T4" fmla="*/ 34 w 125"/>
                <a:gd name="T5" fmla="*/ 32 h 46"/>
                <a:gd name="T6" fmla="*/ 59 w 125"/>
                <a:gd name="T7" fmla="*/ 26 h 46"/>
                <a:gd name="T8" fmla="*/ 93 w 125"/>
                <a:gd name="T9" fmla="*/ 21 h 46"/>
                <a:gd name="T10" fmla="*/ 125 w 125"/>
                <a:gd name="T11" fmla="*/ 17 h 46"/>
                <a:gd name="T12" fmla="*/ 125 w 125"/>
                <a:gd name="T13" fmla="*/ 9 h 46"/>
                <a:gd name="T14" fmla="*/ 125 w 125"/>
                <a:gd name="T15" fmla="*/ 4 h 46"/>
                <a:gd name="T16" fmla="*/ 122 w 125"/>
                <a:gd name="T17" fmla="*/ 0 h 46"/>
                <a:gd name="T18" fmla="*/ 85 w 125"/>
                <a:gd name="T19" fmla="*/ 9 h 46"/>
                <a:gd name="T20" fmla="*/ 53 w 125"/>
                <a:gd name="T21" fmla="*/ 15 h 46"/>
                <a:gd name="T22" fmla="*/ 0 w 125"/>
                <a:gd name="T23" fmla="*/ 29 h 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5"/>
                <a:gd name="T37" fmla="*/ 0 h 46"/>
                <a:gd name="T38" fmla="*/ 125 w 125"/>
                <a:gd name="T39" fmla="*/ 46 h 4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5" h="46">
                  <a:moveTo>
                    <a:pt x="0" y="29"/>
                  </a:moveTo>
                  <a:lnTo>
                    <a:pt x="0" y="46"/>
                  </a:lnTo>
                  <a:lnTo>
                    <a:pt x="34" y="32"/>
                  </a:lnTo>
                  <a:lnTo>
                    <a:pt x="59" y="26"/>
                  </a:lnTo>
                  <a:lnTo>
                    <a:pt x="93" y="21"/>
                  </a:lnTo>
                  <a:lnTo>
                    <a:pt x="125" y="17"/>
                  </a:lnTo>
                  <a:lnTo>
                    <a:pt x="125" y="9"/>
                  </a:lnTo>
                  <a:lnTo>
                    <a:pt x="125" y="4"/>
                  </a:lnTo>
                  <a:lnTo>
                    <a:pt x="122" y="0"/>
                  </a:lnTo>
                  <a:lnTo>
                    <a:pt x="85" y="9"/>
                  </a:lnTo>
                  <a:lnTo>
                    <a:pt x="53" y="15"/>
                  </a:lnTo>
                  <a:lnTo>
                    <a:pt x="0" y="29"/>
                  </a:lnTo>
                  <a:close/>
                </a:path>
              </a:pathLst>
            </a:custGeom>
            <a:solidFill>
              <a:srgbClr val="99AE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16" name="Freeform 15"/>
            <p:cNvSpPr>
              <a:spLocks/>
            </p:cNvSpPr>
            <p:nvPr/>
          </p:nvSpPr>
          <p:spPr bwMode="auto">
            <a:xfrm>
              <a:off x="4542" y="3376"/>
              <a:ext cx="125" cy="45"/>
            </a:xfrm>
            <a:custGeom>
              <a:avLst/>
              <a:gdLst>
                <a:gd name="T0" fmla="*/ 0 w 125"/>
                <a:gd name="T1" fmla="*/ 28 h 45"/>
                <a:gd name="T2" fmla="*/ 0 w 125"/>
                <a:gd name="T3" fmla="*/ 45 h 45"/>
                <a:gd name="T4" fmla="*/ 34 w 125"/>
                <a:gd name="T5" fmla="*/ 31 h 45"/>
                <a:gd name="T6" fmla="*/ 59 w 125"/>
                <a:gd name="T7" fmla="*/ 26 h 45"/>
                <a:gd name="T8" fmla="*/ 125 w 125"/>
                <a:gd name="T9" fmla="*/ 15 h 45"/>
                <a:gd name="T10" fmla="*/ 125 w 125"/>
                <a:gd name="T11" fmla="*/ 9 h 45"/>
                <a:gd name="T12" fmla="*/ 125 w 125"/>
                <a:gd name="T13" fmla="*/ 3 h 45"/>
                <a:gd name="T14" fmla="*/ 122 w 125"/>
                <a:gd name="T15" fmla="*/ 0 h 45"/>
                <a:gd name="T16" fmla="*/ 85 w 125"/>
                <a:gd name="T17" fmla="*/ 9 h 45"/>
                <a:gd name="T18" fmla="*/ 53 w 125"/>
                <a:gd name="T19" fmla="*/ 15 h 45"/>
                <a:gd name="T20" fmla="*/ 19 w 125"/>
                <a:gd name="T21" fmla="*/ 22 h 45"/>
                <a:gd name="T22" fmla="*/ 0 w 125"/>
                <a:gd name="T23" fmla="*/ 28 h 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5"/>
                <a:gd name="T37" fmla="*/ 0 h 45"/>
                <a:gd name="T38" fmla="*/ 125 w 125"/>
                <a:gd name="T39" fmla="*/ 45 h 4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5" h="45">
                  <a:moveTo>
                    <a:pt x="0" y="28"/>
                  </a:moveTo>
                  <a:lnTo>
                    <a:pt x="0" y="45"/>
                  </a:lnTo>
                  <a:lnTo>
                    <a:pt x="34" y="31"/>
                  </a:lnTo>
                  <a:lnTo>
                    <a:pt x="59" y="26"/>
                  </a:lnTo>
                  <a:lnTo>
                    <a:pt x="125" y="15"/>
                  </a:lnTo>
                  <a:lnTo>
                    <a:pt x="125" y="9"/>
                  </a:lnTo>
                  <a:lnTo>
                    <a:pt x="125" y="3"/>
                  </a:lnTo>
                  <a:lnTo>
                    <a:pt x="122" y="0"/>
                  </a:lnTo>
                  <a:lnTo>
                    <a:pt x="85" y="9"/>
                  </a:lnTo>
                  <a:lnTo>
                    <a:pt x="53" y="15"/>
                  </a:lnTo>
                  <a:lnTo>
                    <a:pt x="19" y="22"/>
                  </a:lnTo>
                  <a:lnTo>
                    <a:pt x="0" y="28"/>
                  </a:lnTo>
                  <a:close/>
                </a:path>
              </a:pathLst>
            </a:custGeom>
            <a:solidFill>
              <a:srgbClr val="99AE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17" name="Freeform 16"/>
            <p:cNvSpPr>
              <a:spLocks/>
            </p:cNvSpPr>
            <p:nvPr/>
          </p:nvSpPr>
          <p:spPr bwMode="auto">
            <a:xfrm>
              <a:off x="4542" y="3402"/>
              <a:ext cx="125" cy="45"/>
            </a:xfrm>
            <a:custGeom>
              <a:avLst/>
              <a:gdLst>
                <a:gd name="T0" fmla="*/ 0 w 125"/>
                <a:gd name="T1" fmla="*/ 28 h 45"/>
                <a:gd name="T2" fmla="*/ 0 w 125"/>
                <a:gd name="T3" fmla="*/ 45 h 45"/>
                <a:gd name="T4" fmla="*/ 34 w 125"/>
                <a:gd name="T5" fmla="*/ 31 h 45"/>
                <a:gd name="T6" fmla="*/ 59 w 125"/>
                <a:gd name="T7" fmla="*/ 25 h 45"/>
                <a:gd name="T8" fmla="*/ 93 w 125"/>
                <a:gd name="T9" fmla="*/ 19 h 45"/>
                <a:gd name="T10" fmla="*/ 125 w 125"/>
                <a:gd name="T11" fmla="*/ 17 h 45"/>
                <a:gd name="T12" fmla="*/ 125 w 125"/>
                <a:gd name="T13" fmla="*/ 8 h 45"/>
                <a:gd name="T14" fmla="*/ 125 w 125"/>
                <a:gd name="T15" fmla="*/ 2 h 45"/>
                <a:gd name="T16" fmla="*/ 122 w 125"/>
                <a:gd name="T17" fmla="*/ 0 h 45"/>
                <a:gd name="T18" fmla="*/ 85 w 125"/>
                <a:gd name="T19" fmla="*/ 8 h 45"/>
                <a:gd name="T20" fmla="*/ 53 w 125"/>
                <a:gd name="T21" fmla="*/ 13 h 45"/>
                <a:gd name="T22" fmla="*/ 0 w 125"/>
                <a:gd name="T23" fmla="*/ 28 h 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5"/>
                <a:gd name="T37" fmla="*/ 0 h 45"/>
                <a:gd name="T38" fmla="*/ 125 w 125"/>
                <a:gd name="T39" fmla="*/ 45 h 4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5" h="45">
                  <a:moveTo>
                    <a:pt x="0" y="28"/>
                  </a:moveTo>
                  <a:lnTo>
                    <a:pt x="0" y="45"/>
                  </a:lnTo>
                  <a:lnTo>
                    <a:pt x="34" y="31"/>
                  </a:lnTo>
                  <a:lnTo>
                    <a:pt x="59" y="25"/>
                  </a:lnTo>
                  <a:lnTo>
                    <a:pt x="93" y="19"/>
                  </a:lnTo>
                  <a:lnTo>
                    <a:pt x="125" y="17"/>
                  </a:lnTo>
                  <a:lnTo>
                    <a:pt x="125" y="8"/>
                  </a:lnTo>
                  <a:lnTo>
                    <a:pt x="125" y="2"/>
                  </a:lnTo>
                  <a:lnTo>
                    <a:pt x="122" y="0"/>
                  </a:lnTo>
                  <a:lnTo>
                    <a:pt x="85" y="8"/>
                  </a:lnTo>
                  <a:lnTo>
                    <a:pt x="53" y="13"/>
                  </a:lnTo>
                  <a:lnTo>
                    <a:pt x="0" y="28"/>
                  </a:lnTo>
                  <a:close/>
                </a:path>
              </a:pathLst>
            </a:custGeom>
            <a:solidFill>
              <a:srgbClr val="99AE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18" name="Freeform 17"/>
            <p:cNvSpPr>
              <a:spLocks/>
            </p:cNvSpPr>
            <p:nvPr/>
          </p:nvSpPr>
          <p:spPr bwMode="auto">
            <a:xfrm>
              <a:off x="4579" y="3427"/>
              <a:ext cx="88" cy="26"/>
            </a:xfrm>
            <a:custGeom>
              <a:avLst/>
              <a:gdLst>
                <a:gd name="T0" fmla="*/ 0 w 88"/>
                <a:gd name="T1" fmla="*/ 20 h 26"/>
                <a:gd name="T2" fmla="*/ 0 w 88"/>
                <a:gd name="T3" fmla="*/ 26 h 26"/>
                <a:gd name="T4" fmla="*/ 5 w 88"/>
                <a:gd name="T5" fmla="*/ 26 h 26"/>
                <a:gd name="T6" fmla="*/ 14 w 88"/>
                <a:gd name="T7" fmla="*/ 26 h 26"/>
                <a:gd name="T8" fmla="*/ 28 w 88"/>
                <a:gd name="T9" fmla="*/ 22 h 26"/>
                <a:gd name="T10" fmla="*/ 60 w 88"/>
                <a:gd name="T11" fmla="*/ 17 h 26"/>
                <a:gd name="T12" fmla="*/ 88 w 88"/>
                <a:gd name="T13" fmla="*/ 17 h 26"/>
                <a:gd name="T14" fmla="*/ 88 w 88"/>
                <a:gd name="T15" fmla="*/ 9 h 26"/>
                <a:gd name="T16" fmla="*/ 88 w 88"/>
                <a:gd name="T17" fmla="*/ 3 h 26"/>
                <a:gd name="T18" fmla="*/ 85 w 88"/>
                <a:gd name="T19" fmla="*/ 0 h 26"/>
                <a:gd name="T20" fmla="*/ 48 w 88"/>
                <a:gd name="T21" fmla="*/ 9 h 26"/>
                <a:gd name="T22" fmla="*/ 16 w 88"/>
                <a:gd name="T23" fmla="*/ 13 h 26"/>
                <a:gd name="T24" fmla="*/ 0 w 88"/>
                <a:gd name="T25" fmla="*/ 17 h 26"/>
                <a:gd name="T26" fmla="*/ 0 w 88"/>
                <a:gd name="T27" fmla="*/ 20 h 2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8"/>
                <a:gd name="T43" fmla="*/ 0 h 26"/>
                <a:gd name="T44" fmla="*/ 88 w 88"/>
                <a:gd name="T45" fmla="*/ 26 h 2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8" h="26">
                  <a:moveTo>
                    <a:pt x="0" y="20"/>
                  </a:moveTo>
                  <a:lnTo>
                    <a:pt x="0" y="26"/>
                  </a:lnTo>
                  <a:lnTo>
                    <a:pt x="5" y="26"/>
                  </a:lnTo>
                  <a:lnTo>
                    <a:pt x="14" y="26"/>
                  </a:lnTo>
                  <a:lnTo>
                    <a:pt x="28" y="22"/>
                  </a:lnTo>
                  <a:lnTo>
                    <a:pt x="60" y="17"/>
                  </a:lnTo>
                  <a:lnTo>
                    <a:pt x="88" y="17"/>
                  </a:lnTo>
                  <a:lnTo>
                    <a:pt x="88" y="9"/>
                  </a:lnTo>
                  <a:lnTo>
                    <a:pt x="88" y="3"/>
                  </a:lnTo>
                  <a:lnTo>
                    <a:pt x="85" y="0"/>
                  </a:lnTo>
                  <a:lnTo>
                    <a:pt x="48" y="9"/>
                  </a:lnTo>
                  <a:lnTo>
                    <a:pt x="16" y="13"/>
                  </a:lnTo>
                  <a:lnTo>
                    <a:pt x="0" y="17"/>
                  </a:lnTo>
                  <a:lnTo>
                    <a:pt x="0" y="20"/>
                  </a:lnTo>
                  <a:close/>
                </a:path>
              </a:pathLst>
            </a:custGeom>
            <a:solidFill>
              <a:srgbClr val="99AE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19" name="Rectangle 18"/>
            <p:cNvSpPr>
              <a:spLocks noChangeArrowheads="1"/>
            </p:cNvSpPr>
            <p:nvPr/>
          </p:nvSpPr>
          <p:spPr bwMode="auto">
            <a:xfrm>
              <a:off x="4542" y="3461"/>
              <a:ext cx="12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altLang="en-US" sz="1800" b="0" i="0" u="none" strike="noStrike" kern="0" cap="none" spc="0" normalizeH="0" baseline="0" noProof="0">
                <a:ln>
                  <a:noFill/>
                </a:ln>
                <a:solidFill>
                  <a:srgbClr val="FFFFFF"/>
                </a:solidFill>
                <a:effectLst/>
                <a:uLnTx/>
                <a:uFillTx/>
                <a:latin typeface="Arial" charset="0"/>
              </a:endParaRPr>
            </a:p>
          </p:txBody>
        </p:sp>
        <p:sp>
          <p:nvSpPr>
            <p:cNvPr id="20" name="Freeform 19"/>
            <p:cNvSpPr>
              <a:spLocks/>
            </p:cNvSpPr>
            <p:nvPr/>
          </p:nvSpPr>
          <p:spPr bwMode="auto">
            <a:xfrm>
              <a:off x="4573" y="3470"/>
              <a:ext cx="68" cy="17"/>
            </a:xfrm>
            <a:custGeom>
              <a:avLst/>
              <a:gdLst>
                <a:gd name="T0" fmla="*/ 34 w 68"/>
                <a:gd name="T1" fmla="*/ 17 h 17"/>
                <a:gd name="T2" fmla="*/ 60 w 68"/>
                <a:gd name="T3" fmla="*/ 14 h 17"/>
                <a:gd name="T4" fmla="*/ 66 w 68"/>
                <a:gd name="T5" fmla="*/ 11 h 17"/>
                <a:gd name="T6" fmla="*/ 68 w 68"/>
                <a:gd name="T7" fmla="*/ 8 h 17"/>
                <a:gd name="T8" fmla="*/ 68 w 68"/>
                <a:gd name="T9" fmla="*/ 6 h 17"/>
                <a:gd name="T10" fmla="*/ 66 w 68"/>
                <a:gd name="T11" fmla="*/ 6 h 17"/>
                <a:gd name="T12" fmla="*/ 60 w 68"/>
                <a:gd name="T13" fmla="*/ 2 h 17"/>
                <a:gd name="T14" fmla="*/ 34 w 68"/>
                <a:gd name="T15" fmla="*/ 0 h 17"/>
                <a:gd name="T16" fmla="*/ 11 w 68"/>
                <a:gd name="T17" fmla="*/ 2 h 17"/>
                <a:gd name="T18" fmla="*/ 3 w 68"/>
                <a:gd name="T19" fmla="*/ 6 h 17"/>
                <a:gd name="T20" fmla="*/ 0 w 68"/>
                <a:gd name="T21" fmla="*/ 8 h 17"/>
                <a:gd name="T22" fmla="*/ 3 w 68"/>
                <a:gd name="T23" fmla="*/ 8 h 17"/>
                <a:gd name="T24" fmla="*/ 3 w 68"/>
                <a:gd name="T25" fmla="*/ 11 h 17"/>
                <a:gd name="T26" fmla="*/ 11 w 68"/>
                <a:gd name="T27" fmla="*/ 14 h 17"/>
                <a:gd name="T28" fmla="*/ 34 w 68"/>
                <a:gd name="T29" fmla="*/ 17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8"/>
                <a:gd name="T46" fmla="*/ 0 h 17"/>
                <a:gd name="T47" fmla="*/ 68 w 68"/>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8" h="17">
                  <a:moveTo>
                    <a:pt x="34" y="17"/>
                  </a:moveTo>
                  <a:lnTo>
                    <a:pt x="60" y="14"/>
                  </a:lnTo>
                  <a:lnTo>
                    <a:pt x="66" y="11"/>
                  </a:lnTo>
                  <a:lnTo>
                    <a:pt x="68" y="8"/>
                  </a:lnTo>
                  <a:lnTo>
                    <a:pt x="68" y="6"/>
                  </a:lnTo>
                  <a:lnTo>
                    <a:pt x="66" y="6"/>
                  </a:lnTo>
                  <a:lnTo>
                    <a:pt x="60" y="2"/>
                  </a:lnTo>
                  <a:lnTo>
                    <a:pt x="34" y="0"/>
                  </a:lnTo>
                  <a:lnTo>
                    <a:pt x="11" y="2"/>
                  </a:lnTo>
                  <a:lnTo>
                    <a:pt x="3" y="6"/>
                  </a:lnTo>
                  <a:lnTo>
                    <a:pt x="0" y="8"/>
                  </a:lnTo>
                  <a:lnTo>
                    <a:pt x="3" y="8"/>
                  </a:lnTo>
                  <a:lnTo>
                    <a:pt x="3" y="11"/>
                  </a:lnTo>
                  <a:lnTo>
                    <a:pt x="11" y="14"/>
                  </a:lnTo>
                  <a:lnTo>
                    <a:pt x="34"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21" name="Freeform 20"/>
            <p:cNvSpPr>
              <a:spLocks/>
            </p:cNvSpPr>
            <p:nvPr/>
          </p:nvSpPr>
          <p:spPr bwMode="auto">
            <a:xfrm>
              <a:off x="4387" y="2789"/>
              <a:ext cx="424" cy="516"/>
            </a:xfrm>
            <a:custGeom>
              <a:avLst/>
              <a:gdLst>
                <a:gd name="T0" fmla="*/ 259 w 424"/>
                <a:gd name="T1" fmla="*/ 513 h 516"/>
                <a:gd name="T2" fmla="*/ 214 w 424"/>
                <a:gd name="T3" fmla="*/ 516 h 516"/>
                <a:gd name="T4" fmla="*/ 192 w 424"/>
                <a:gd name="T5" fmla="*/ 516 h 516"/>
                <a:gd name="T6" fmla="*/ 183 w 424"/>
                <a:gd name="T7" fmla="*/ 513 h 516"/>
                <a:gd name="T8" fmla="*/ 178 w 424"/>
                <a:gd name="T9" fmla="*/ 513 h 516"/>
                <a:gd name="T10" fmla="*/ 169 w 424"/>
                <a:gd name="T11" fmla="*/ 511 h 516"/>
                <a:gd name="T12" fmla="*/ 163 w 424"/>
                <a:gd name="T13" fmla="*/ 507 h 516"/>
                <a:gd name="T14" fmla="*/ 155 w 424"/>
                <a:gd name="T15" fmla="*/ 505 h 516"/>
                <a:gd name="T16" fmla="*/ 152 w 424"/>
                <a:gd name="T17" fmla="*/ 496 h 516"/>
                <a:gd name="T18" fmla="*/ 146 w 424"/>
                <a:gd name="T19" fmla="*/ 488 h 516"/>
                <a:gd name="T20" fmla="*/ 144 w 424"/>
                <a:gd name="T21" fmla="*/ 456 h 516"/>
                <a:gd name="T22" fmla="*/ 138 w 424"/>
                <a:gd name="T23" fmla="*/ 437 h 516"/>
                <a:gd name="T24" fmla="*/ 129 w 424"/>
                <a:gd name="T25" fmla="*/ 422 h 516"/>
                <a:gd name="T26" fmla="*/ 101 w 424"/>
                <a:gd name="T27" fmla="*/ 392 h 516"/>
                <a:gd name="T28" fmla="*/ 55 w 424"/>
                <a:gd name="T29" fmla="*/ 329 h 516"/>
                <a:gd name="T30" fmla="*/ 32 w 424"/>
                <a:gd name="T31" fmla="*/ 292 h 516"/>
                <a:gd name="T32" fmla="*/ 15 w 424"/>
                <a:gd name="T33" fmla="*/ 261 h 516"/>
                <a:gd name="T34" fmla="*/ 7 w 424"/>
                <a:gd name="T35" fmla="*/ 224 h 516"/>
                <a:gd name="T36" fmla="*/ 0 w 424"/>
                <a:gd name="T37" fmla="*/ 198 h 516"/>
                <a:gd name="T38" fmla="*/ 4 w 424"/>
                <a:gd name="T39" fmla="*/ 170 h 516"/>
                <a:gd name="T40" fmla="*/ 10 w 424"/>
                <a:gd name="T41" fmla="*/ 139 h 516"/>
                <a:gd name="T42" fmla="*/ 24 w 424"/>
                <a:gd name="T43" fmla="*/ 104 h 516"/>
                <a:gd name="T44" fmla="*/ 32 w 424"/>
                <a:gd name="T45" fmla="*/ 88 h 516"/>
                <a:gd name="T46" fmla="*/ 47 w 424"/>
                <a:gd name="T47" fmla="*/ 70 h 516"/>
                <a:gd name="T48" fmla="*/ 64 w 424"/>
                <a:gd name="T49" fmla="*/ 57 h 516"/>
                <a:gd name="T50" fmla="*/ 81 w 424"/>
                <a:gd name="T51" fmla="*/ 40 h 516"/>
                <a:gd name="T52" fmla="*/ 115 w 424"/>
                <a:gd name="T53" fmla="*/ 19 h 516"/>
                <a:gd name="T54" fmla="*/ 149 w 424"/>
                <a:gd name="T55" fmla="*/ 6 h 516"/>
                <a:gd name="T56" fmla="*/ 183 w 424"/>
                <a:gd name="T57" fmla="*/ 0 h 516"/>
                <a:gd name="T58" fmla="*/ 212 w 424"/>
                <a:gd name="T59" fmla="*/ 0 h 516"/>
                <a:gd name="T60" fmla="*/ 243 w 424"/>
                <a:gd name="T61" fmla="*/ 3 h 516"/>
                <a:gd name="T62" fmla="*/ 274 w 424"/>
                <a:gd name="T63" fmla="*/ 8 h 516"/>
                <a:gd name="T64" fmla="*/ 308 w 424"/>
                <a:gd name="T65" fmla="*/ 23 h 516"/>
                <a:gd name="T66" fmla="*/ 339 w 424"/>
                <a:gd name="T67" fmla="*/ 46 h 516"/>
                <a:gd name="T68" fmla="*/ 377 w 424"/>
                <a:gd name="T69" fmla="*/ 76 h 516"/>
                <a:gd name="T70" fmla="*/ 390 w 424"/>
                <a:gd name="T71" fmla="*/ 93 h 516"/>
                <a:gd name="T72" fmla="*/ 401 w 424"/>
                <a:gd name="T73" fmla="*/ 110 h 516"/>
                <a:gd name="T74" fmla="*/ 416 w 424"/>
                <a:gd name="T75" fmla="*/ 142 h 516"/>
                <a:gd name="T76" fmla="*/ 422 w 424"/>
                <a:gd name="T77" fmla="*/ 173 h 516"/>
                <a:gd name="T78" fmla="*/ 424 w 424"/>
                <a:gd name="T79" fmla="*/ 198 h 516"/>
                <a:gd name="T80" fmla="*/ 422 w 424"/>
                <a:gd name="T81" fmla="*/ 224 h 516"/>
                <a:gd name="T82" fmla="*/ 411 w 424"/>
                <a:gd name="T83" fmla="*/ 261 h 516"/>
                <a:gd name="T84" fmla="*/ 393 w 424"/>
                <a:gd name="T85" fmla="*/ 292 h 516"/>
                <a:gd name="T86" fmla="*/ 371 w 424"/>
                <a:gd name="T87" fmla="*/ 329 h 516"/>
                <a:gd name="T88" fmla="*/ 322 w 424"/>
                <a:gd name="T89" fmla="*/ 392 h 516"/>
                <a:gd name="T90" fmla="*/ 297 w 424"/>
                <a:gd name="T91" fmla="*/ 422 h 516"/>
                <a:gd name="T92" fmla="*/ 288 w 424"/>
                <a:gd name="T93" fmla="*/ 437 h 516"/>
                <a:gd name="T94" fmla="*/ 282 w 424"/>
                <a:gd name="T95" fmla="*/ 456 h 516"/>
                <a:gd name="T96" fmla="*/ 280 w 424"/>
                <a:gd name="T97" fmla="*/ 488 h 516"/>
                <a:gd name="T98" fmla="*/ 277 w 424"/>
                <a:gd name="T99" fmla="*/ 496 h 516"/>
                <a:gd name="T100" fmla="*/ 271 w 424"/>
                <a:gd name="T101" fmla="*/ 505 h 516"/>
                <a:gd name="T102" fmla="*/ 259 w 424"/>
                <a:gd name="T103" fmla="*/ 513 h 5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24"/>
                <a:gd name="T157" fmla="*/ 0 h 516"/>
                <a:gd name="T158" fmla="*/ 424 w 424"/>
                <a:gd name="T159" fmla="*/ 516 h 5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24" h="516">
                  <a:moveTo>
                    <a:pt x="259" y="513"/>
                  </a:moveTo>
                  <a:lnTo>
                    <a:pt x="214" y="516"/>
                  </a:lnTo>
                  <a:lnTo>
                    <a:pt x="192" y="516"/>
                  </a:lnTo>
                  <a:lnTo>
                    <a:pt x="183" y="513"/>
                  </a:lnTo>
                  <a:lnTo>
                    <a:pt x="178" y="513"/>
                  </a:lnTo>
                  <a:lnTo>
                    <a:pt x="169" y="511"/>
                  </a:lnTo>
                  <a:lnTo>
                    <a:pt x="163" y="507"/>
                  </a:lnTo>
                  <a:lnTo>
                    <a:pt x="155" y="505"/>
                  </a:lnTo>
                  <a:lnTo>
                    <a:pt x="152" y="496"/>
                  </a:lnTo>
                  <a:lnTo>
                    <a:pt x="146" y="488"/>
                  </a:lnTo>
                  <a:lnTo>
                    <a:pt x="144" y="456"/>
                  </a:lnTo>
                  <a:lnTo>
                    <a:pt x="138" y="437"/>
                  </a:lnTo>
                  <a:lnTo>
                    <a:pt x="129" y="422"/>
                  </a:lnTo>
                  <a:lnTo>
                    <a:pt x="101" y="392"/>
                  </a:lnTo>
                  <a:lnTo>
                    <a:pt x="55" y="329"/>
                  </a:lnTo>
                  <a:lnTo>
                    <a:pt x="32" y="292"/>
                  </a:lnTo>
                  <a:lnTo>
                    <a:pt x="15" y="261"/>
                  </a:lnTo>
                  <a:lnTo>
                    <a:pt x="7" y="224"/>
                  </a:lnTo>
                  <a:lnTo>
                    <a:pt x="0" y="198"/>
                  </a:lnTo>
                  <a:lnTo>
                    <a:pt x="4" y="170"/>
                  </a:lnTo>
                  <a:lnTo>
                    <a:pt x="10" y="139"/>
                  </a:lnTo>
                  <a:lnTo>
                    <a:pt x="24" y="104"/>
                  </a:lnTo>
                  <a:lnTo>
                    <a:pt x="32" y="88"/>
                  </a:lnTo>
                  <a:lnTo>
                    <a:pt x="47" y="70"/>
                  </a:lnTo>
                  <a:lnTo>
                    <a:pt x="64" y="57"/>
                  </a:lnTo>
                  <a:lnTo>
                    <a:pt x="81" y="40"/>
                  </a:lnTo>
                  <a:lnTo>
                    <a:pt x="115" y="19"/>
                  </a:lnTo>
                  <a:lnTo>
                    <a:pt x="149" y="6"/>
                  </a:lnTo>
                  <a:lnTo>
                    <a:pt x="183" y="0"/>
                  </a:lnTo>
                  <a:lnTo>
                    <a:pt x="212" y="0"/>
                  </a:lnTo>
                  <a:lnTo>
                    <a:pt x="243" y="3"/>
                  </a:lnTo>
                  <a:lnTo>
                    <a:pt x="274" y="8"/>
                  </a:lnTo>
                  <a:lnTo>
                    <a:pt x="308" y="23"/>
                  </a:lnTo>
                  <a:lnTo>
                    <a:pt x="339" y="46"/>
                  </a:lnTo>
                  <a:lnTo>
                    <a:pt x="377" y="76"/>
                  </a:lnTo>
                  <a:lnTo>
                    <a:pt x="390" y="93"/>
                  </a:lnTo>
                  <a:lnTo>
                    <a:pt x="401" y="110"/>
                  </a:lnTo>
                  <a:lnTo>
                    <a:pt x="416" y="142"/>
                  </a:lnTo>
                  <a:lnTo>
                    <a:pt x="422" y="173"/>
                  </a:lnTo>
                  <a:lnTo>
                    <a:pt x="424" y="198"/>
                  </a:lnTo>
                  <a:lnTo>
                    <a:pt x="422" y="224"/>
                  </a:lnTo>
                  <a:lnTo>
                    <a:pt x="411" y="261"/>
                  </a:lnTo>
                  <a:lnTo>
                    <a:pt x="393" y="292"/>
                  </a:lnTo>
                  <a:lnTo>
                    <a:pt x="371" y="329"/>
                  </a:lnTo>
                  <a:lnTo>
                    <a:pt x="322" y="392"/>
                  </a:lnTo>
                  <a:lnTo>
                    <a:pt x="297" y="422"/>
                  </a:lnTo>
                  <a:lnTo>
                    <a:pt x="288" y="437"/>
                  </a:lnTo>
                  <a:lnTo>
                    <a:pt x="282" y="456"/>
                  </a:lnTo>
                  <a:lnTo>
                    <a:pt x="280" y="488"/>
                  </a:lnTo>
                  <a:lnTo>
                    <a:pt x="277" y="496"/>
                  </a:lnTo>
                  <a:lnTo>
                    <a:pt x="271" y="505"/>
                  </a:lnTo>
                  <a:lnTo>
                    <a:pt x="259" y="513"/>
                  </a:lnTo>
                  <a:close/>
                </a:path>
              </a:pathLst>
            </a:custGeom>
            <a:solidFill>
              <a:srgbClr val="FFFF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22" name="Freeform 21"/>
            <p:cNvSpPr>
              <a:spLocks/>
            </p:cNvSpPr>
            <p:nvPr/>
          </p:nvSpPr>
          <p:spPr bwMode="auto">
            <a:xfrm>
              <a:off x="4417" y="2814"/>
              <a:ext cx="360" cy="443"/>
            </a:xfrm>
            <a:custGeom>
              <a:avLst/>
              <a:gdLst>
                <a:gd name="T0" fmla="*/ 222 w 360"/>
                <a:gd name="T1" fmla="*/ 440 h 443"/>
                <a:gd name="T2" fmla="*/ 184 w 360"/>
                <a:gd name="T3" fmla="*/ 443 h 443"/>
                <a:gd name="T4" fmla="*/ 165 w 360"/>
                <a:gd name="T5" fmla="*/ 443 h 443"/>
                <a:gd name="T6" fmla="*/ 150 w 360"/>
                <a:gd name="T7" fmla="*/ 443 h 443"/>
                <a:gd name="T8" fmla="*/ 144 w 360"/>
                <a:gd name="T9" fmla="*/ 440 h 443"/>
                <a:gd name="T10" fmla="*/ 131 w 360"/>
                <a:gd name="T11" fmla="*/ 434 h 443"/>
                <a:gd name="T12" fmla="*/ 127 w 360"/>
                <a:gd name="T13" fmla="*/ 425 h 443"/>
                <a:gd name="T14" fmla="*/ 125 w 360"/>
                <a:gd name="T15" fmla="*/ 418 h 443"/>
                <a:gd name="T16" fmla="*/ 119 w 360"/>
                <a:gd name="T17" fmla="*/ 391 h 443"/>
                <a:gd name="T18" fmla="*/ 116 w 360"/>
                <a:gd name="T19" fmla="*/ 374 h 443"/>
                <a:gd name="T20" fmla="*/ 108 w 360"/>
                <a:gd name="T21" fmla="*/ 361 h 443"/>
                <a:gd name="T22" fmla="*/ 85 w 360"/>
                <a:gd name="T23" fmla="*/ 335 h 443"/>
                <a:gd name="T24" fmla="*/ 48 w 360"/>
                <a:gd name="T25" fmla="*/ 281 h 443"/>
                <a:gd name="T26" fmla="*/ 25 w 360"/>
                <a:gd name="T27" fmla="*/ 250 h 443"/>
                <a:gd name="T28" fmla="*/ 11 w 360"/>
                <a:gd name="T29" fmla="*/ 225 h 443"/>
                <a:gd name="T30" fmla="*/ 2 w 360"/>
                <a:gd name="T31" fmla="*/ 193 h 443"/>
                <a:gd name="T32" fmla="*/ 0 w 360"/>
                <a:gd name="T33" fmla="*/ 170 h 443"/>
                <a:gd name="T34" fmla="*/ 0 w 360"/>
                <a:gd name="T35" fmla="*/ 145 h 443"/>
                <a:gd name="T36" fmla="*/ 6 w 360"/>
                <a:gd name="T37" fmla="*/ 119 h 443"/>
                <a:gd name="T38" fmla="*/ 17 w 360"/>
                <a:gd name="T39" fmla="*/ 91 h 443"/>
                <a:gd name="T40" fmla="*/ 40 w 360"/>
                <a:gd name="T41" fmla="*/ 63 h 443"/>
                <a:gd name="T42" fmla="*/ 68 w 360"/>
                <a:gd name="T43" fmla="*/ 34 h 443"/>
                <a:gd name="T44" fmla="*/ 96 w 360"/>
                <a:gd name="T45" fmla="*/ 17 h 443"/>
                <a:gd name="T46" fmla="*/ 127 w 360"/>
                <a:gd name="T47" fmla="*/ 6 h 443"/>
                <a:gd name="T48" fmla="*/ 156 w 360"/>
                <a:gd name="T49" fmla="*/ 0 h 443"/>
                <a:gd name="T50" fmla="*/ 182 w 360"/>
                <a:gd name="T51" fmla="*/ 0 h 443"/>
                <a:gd name="T52" fmla="*/ 207 w 360"/>
                <a:gd name="T53" fmla="*/ 0 h 443"/>
                <a:gd name="T54" fmla="*/ 235 w 360"/>
                <a:gd name="T55" fmla="*/ 9 h 443"/>
                <a:gd name="T56" fmla="*/ 261 w 360"/>
                <a:gd name="T57" fmla="*/ 21 h 443"/>
                <a:gd name="T58" fmla="*/ 290 w 360"/>
                <a:gd name="T59" fmla="*/ 37 h 443"/>
                <a:gd name="T60" fmla="*/ 320 w 360"/>
                <a:gd name="T61" fmla="*/ 66 h 443"/>
                <a:gd name="T62" fmla="*/ 343 w 360"/>
                <a:gd name="T63" fmla="*/ 94 h 443"/>
                <a:gd name="T64" fmla="*/ 355 w 360"/>
                <a:gd name="T65" fmla="*/ 123 h 443"/>
                <a:gd name="T66" fmla="*/ 360 w 360"/>
                <a:gd name="T67" fmla="*/ 148 h 443"/>
                <a:gd name="T68" fmla="*/ 360 w 360"/>
                <a:gd name="T69" fmla="*/ 170 h 443"/>
                <a:gd name="T70" fmla="*/ 358 w 360"/>
                <a:gd name="T71" fmla="*/ 193 h 443"/>
                <a:gd name="T72" fmla="*/ 349 w 360"/>
                <a:gd name="T73" fmla="*/ 225 h 443"/>
                <a:gd name="T74" fmla="*/ 335 w 360"/>
                <a:gd name="T75" fmla="*/ 250 h 443"/>
                <a:gd name="T76" fmla="*/ 315 w 360"/>
                <a:gd name="T77" fmla="*/ 281 h 443"/>
                <a:gd name="T78" fmla="*/ 275 w 360"/>
                <a:gd name="T79" fmla="*/ 335 h 443"/>
                <a:gd name="T80" fmla="*/ 252 w 360"/>
                <a:gd name="T81" fmla="*/ 361 h 443"/>
                <a:gd name="T82" fmla="*/ 247 w 360"/>
                <a:gd name="T83" fmla="*/ 374 h 443"/>
                <a:gd name="T84" fmla="*/ 241 w 360"/>
                <a:gd name="T85" fmla="*/ 391 h 443"/>
                <a:gd name="T86" fmla="*/ 238 w 360"/>
                <a:gd name="T87" fmla="*/ 418 h 443"/>
                <a:gd name="T88" fmla="*/ 235 w 360"/>
                <a:gd name="T89" fmla="*/ 425 h 443"/>
                <a:gd name="T90" fmla="*/ 229 w 360"/>
                <a:gd name="T91" fmla="*/ 434 h 443"/>
                <a:gd name="T92" fmla="*/ 222 w 360"/>
                <a:gd name="T93" fmla="*/ 440 h 4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60"/>
                <a:gd name="T142" fmla="*/ 0 h 443"/>
                <a:gd name="T143" fmla="*/ 360 w 360"/>
                <a:gd name="T144" fmla="*/ 443 h 44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60" h="443">
                  <a:moveTo>
                    <a:pt x="222" y="440"/>
                  </a:moveTo>
                  <a:lnTo>
                    <a:pt x="184" y="443"/>
                  </a:lnTo>
                  <a:lnTo>
                    <a:pt x="165" y="443"/>
                  </a:lnTo>
                  <a:lnTo>
                    <a:pt x="150" y="443"/>
                  </a:lnTo>
                  <a:lnTo>
                    <a:pt x="144" y="440"/>
                  </a:lnTo>
                  <a:lnTo>
                    <a:pt x="131" y="434"/>
                  </a:lnTo>
                  <a:lnTo>
                    <a:pt x="127" y="425"/>
                  </a:lnTo>
                  <a:lnTo>
                    <a:pt x="125" y="418"/>
                  </a:lnTo>
                  <a:lnTo>
                    <a:pt x="119" y="391"/>
                  </a:lnTo>
                  <a:lnTo>
                    <a:pt x="116" y="374"/>
                  </a:lnTo>
                  <a:lnTo>
                    <a:pt x="108" y="361"/>
                  </a:lnTo>
                  <a:lnTo>
                    <a:pt x="85" y="335"/>
                  </a:lnTo>
                  <a:lnTo>
                    <a:pt x="48" y="281"/>
                  </a:lnTo>
                  <a:lnTo>
                    <a:pt x="25" y="250"/>
                  </a:lnTo>
                  <a:lnTo>
                    <a:pt x="11" y="225"/>
                  </a:lnTo>
                  <a:lnTo>
                    <a:pt x="2" y="193"/>
                  </a:lnTo>
                  <a:lnTo>
                    <a:pt x="0" y="170"/>
                  </a:lnTo>
                  <a:lnTo>
                    <a:pt x="0" y="145"/>
                  </a:lnTo>
                  <a:lnTo>
                    <a:pt x="6" y="119"/>
                  </a:lnTo>
                  <a:lnTo>
                    <a:pt x="17" y="91"/>
                  </a:lnTo>
                  <a:lnTo>
                    <a:pt x="40" y="63"/>
                  </a:lnTo>
                  <a:lnTo>
                    <a:pt x="68" y="34"/>
                  </a:lnTo>
                  <a:lnTo>
                    <a:pt x="96" y="17"/>
                  </a:lnTo>
                  <a:lnTo>
                    <a:pt x="127" y="6"/>
                  </a:lnTo>
                  <a:lnTo>
                    <a:pt x="156" y="0"/>
                  </a:lnTo>
                  <a:lnTo>
                    <a:pt x="182" y="0"/>
                  </a:lnTo>
                  <a:lnTo>
                    <a:pt x="207" y="0"/>
                  </a:lnTo>
                  <a:lnTo>
                    <a:pt x="235" y="9"/>
                  </a:lnTo>
                  <a:lnTo>
                    <a:pt x="261" y="21"/>
                  </a:lnTo>
                  <a:lnTo>
                    <a:pt x="290" y="37"/>
                  </a:lnTo>
                  <a:lnTo>
                    <a:pt x="320" y="66"/>
                  </a:lnTo>
                  <a:lnTo>
                    <a:pt x="343" y="94"/>
                  </a:lnTo>
                  <a:lnTo>
                    <a:pt x="355" y="123"/>
                  </a:lnTo>
                  <a:lnTo>
                    <a:pt x="360" y="148"/>
                  </a:lnTo>
                  <a:lnTo>
                    <a:pt x="360" y="170"/>
                  </a:lnTo>
                  <a:lnTo>
                    <a:pt x="358" y="193"/>
                  </a:lnTo>
                  <a:lnTo>
                    <a:pt x="349" y="225"/>
                  </a:lnTo>
                  <a:lnTo>
                    <a:pt x="335" y="250"/>
                  </a:lnTo>
                  <a:lnTo>
                    <a:pt x="315" y="281"/>
                  </a:lnTo>
                  <a:lnTo>
                    <a:pt x="275" y="335"/>
                  </a:lnTo>
                  <a:lnTo>
                    <a:pt x="252" y="361"/>
                  </a:lnTo>
                  <a:lnTo>
                    <a:pt x="247" y="374"/>
                  </a:lnTo>
                  <a:lnTo>
                    <a:pt x="241" y="391"/>
                  </a:lnTo>
                  <a:lnTo>
                    <a:pt x="238" y="418"/>
                  </a:lnTo>
                  <a:lnTo>
                    <a:pt x="235" y="425"/>
                  </a:lnTo>
                  <a:lnTo>
                    <a:pt x="229" y="434"/>
                  </a:lnTo>
                  <a:lnTo>
                    <a:pt x="222" y="440"/>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23" name="Freeform 22"/>
            <p:cNvSpPr>
              <a:spLocks/>
            </p:cNvSpPr>
            <p:nvPr/>
          </p:nvSpPr>
          <p:spPr bwMode="auto">
            <a:xfrm>
              <a:off x="4417" y="2814"/>
              <a:ext cx="360" cy="443"/>
            </a:xfrm>
            <a:custGeom>
              <a:avLst/>
              <a:gdLst>
                <a:gd name="T0" fmla="*/ 222 w 360"/>
                <a:gd name="T1" fmla="*/ 440 h 443"/>
                <a:gd name="T2" fmla="*/ 184 w 360"/>
                <a:gd name="T3" fmla="*/ 443 h 443"/>
                <a:gd name="T4" fmla="*/ 165 w 360"/>
                <a:gd name="T5" fmla="*/ 443 h 443"/>
                <a:gd name="T6" fmla="*/ 150 w 360"/>
                <a:gd name="T7" fmla="*/ 443 h 443"/>
                <a:gd name="T8" fmla="*/ 144 w 360"/>
                <a:gd name="T9" fmla="*/ 440 h 443"/>
                <a:gd name="T10" fmla="*/ 131 w 360"/>
                <a:gd name="T11" fmla="*/ 434 h 443"/>
                <a:gd name="T12" fmla="*/ 127 w 360"/>
                <a:gd name="T13" fmla="*/ 425 h 443"/>
                <a:gd name="T14" fmla="*/ 125 w 360"/>
                <a:gd name="T15" fmla="*/ 418 h 443"/>
                <a:gd name="T16" fmla="*/ 119 w 360"/>
                <a:gd name="T17" fmla="*/ 391 h 443"/>
                <a:gd name="T18" fmla="*/ 116 w 360"/>
                <a:gd name="T19" fmla="*/ 374 h 443"/>
                <a:gd name="T20" fmla="*/ 108 w 360"/>
                <a:gd name="T21" fmla="*/ 361 h 443"/>
                <a:gd name="T22" fmla="*/ 85 w 360"/>
                <a:gd name="T23" fmla="*/ 335 h 443"/>
                <a:gd name="T24" fmla="*/ 48 w 360"/>
                <a:gd name="T25" fmla="*/ 281 h 443"/>
                <a:gd name="T26" fmla="*/ 25 w 360"/>
                <a:gd name="T27" fmla="*/ 250 h 443"/>
                <a:gd name="T28" fmla="*/ 11 w 360"/>
                <a:gd name="T29" fmla="*/ 225 h 443"/>
                <a:gd name="T30" fmla="*/ 2 w 360"/>
                <a:gd name="T31" fmla="*/ 193 h 443"/>
                <a:gd name="T32" fmla="*/ 0 w 360"/>
                <a:gd name="T33" fmla="*/ 170 h 443"/>
                <a:gd name="T34" fmla="*/ 0 w 360"/>
                <a:gd name="T35" fmla="*/ 145 h 443"/>
                <a:gd name="T36" fmla="*/ 6 w 360"/>
                <a:gd name="T37" fmla="*/ 119 h 443"/>
                <a:gd name="T38" fmla="*/ 17 w 360"/>
                <a:gd name="T39" fmla="*/ 91 h 443"/>
                <a:gd name="T40" fmla="*/ 40 w 360"/>
                <a:gd name="T41" fmla="*/ 63 h 443"/>
                <a:gd name="T42" fmla="*/ 68 w 360"/>
                <a:gd name="T43" fmla="*/ 34 h 443"/>
                <a:gd name="T44" fmla="*/ 96 w 360"/>
                <a:gd name="T45" fmla="*/ 17 h 443"/>
                <a:gd name="T46" fmla="*/ 127 w 360"/>
                <a:gd name="T47" fmla="*/ 6 h 443"/>
                <a:gd name="T48" fmla="*/ 156 w 360"/>
                <a:gd name="T49" fmla="*/ 0 h 443"/>
                <a:gd name="T50" fmla="*/ 182 w 360"/>
                <a:gd name="T51" fmla="*/ 0 h 443"/>
                <a:gd name="T52" fmla="*/ 207 w 360"/>
                <a:gd name="T53" fmla="*/ 0 h 443"/>
                <a:gd name="T54" fmla="*/ 235 w 360"/>
                <a:gd name="T55" fmla="*/ 9 h 443"/>
                <a:gd name="T56" fmla="*/ 261 w 360"/>
                <a:gd name="T57" fmla="*/ 21 h 443"/>
                <a:gd name="T58" fmla="*/ 290 w 360"/>
                <a:gd name="T59" fmla="*/ 37 h 443"/>
                <a:gd name="T60" fmla="*/ 320 w 360"/>
                <a:gd name="T61" fmla="*/ 66 h 443"/>
                <a:gd name="T62" fmla="*/ 343 w 360"/>
                <a:gd name="T63" fmla="*/ 94 h 443"/>
                <a:gd name="T64" fmla="*/ 355 w 360"/>
                <a:gd name="T65" fmla="*/ 123 h 443"/>
                <a:gd name="T66" fmla="*/ 360 w 360"/>
                <a:gd name="T67" fmla="*/ 148 h 443"/>
                <a:gd name="T68" fmla="*/ 360 w 360"/>
                <a:gd name="T69" fmla="*/ 170 h 443"/>
                <a:gd name="T70" fmla="*/ 358 w 360"/>
                <a:gd name="T71" fmla="*/ 193 h 443"/>
                <a:gd name="T72" fmla="*/ 349 w 360"/>
                <a:gd name="T73" fmla="*/ 225 h 443"/>
                <a:gd name="T74" fmla="*/ 335 w 360"/>
                <a:gd name="T75" fmla="*/ 250 h 443"/>
                <a:gd name="T76" fmla="*/ 315 w 360"/>
                <a:gd name="T77" fmla="*/ 281 h 443"/>
                <a:gd name="T78" fmla="*/ 275 w 360"/>
                <a:gd name="T79" fmla="*/ 335 h 443"/>
                <a:gd name="T80" fmla="*/ 252 w 360"/>
                <a:gd name="T81" fmla="*/ 361 h 443"/>
                <a:gd name="T82" fmla="*/ 247 w 360"/>
                <a:gd name="T83" fmla="*/ 374 h 443"/>
                <a:gd name="T84" fmla="*/ 241 w 360"/>
                <a:gd name="T85" fmla="*/ 391 h 443"/>
                <a:gd name="T86" fmla="*/ 238 w 360"/>
                <a:gd name="T87" fmla="*/ 418 h 443"/>
                <a:gd name="T88" fmla="*/ 235 w 360"/>
                <a:gd name="T89" fmla="*/ 425 h 443"/>
                <a:gd name="T90" fmla="*/ 229 w 360"/>
                <a:gd name="T91" fmla="*/ 434 h 443"/>
                <a:gd name="T92" fmla="*/ 222 w 360"/>
                <a:gd name="T93" fmla="*/ 440 h 4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60"/>
                <a:gd name="T142" fmla="*/ 0 h 443"/>
                <a:gd name="T143" fmla="*/ 360 w 360"/>
                <a:gd name="T144" fmla="*/ 443 h 44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60" h="443">
                  <a:moveTo>
                    <a:pt x="222" y="440"/>
                  </a:moveTo>
                  <a:lnTo>
                    <a:pt x="184" y="443"/>
                  </a:lnTo>
                  <a:lnTo>
                    <a:pt x="165" y="443"/>
                  </a:lnTo>
                  <a:lnTo>
                    <a:pt x="150" y="443"/>
                  </a:lnTo>
                  <a:lnTo>
                    <a:pt x="144" y="440"/>
                  </a:lnTo>
                  <a:lnTo>
                    <a:pt x="131" y="434"/>
                  </a:lnTo>
                  <a:lnTo>
                    <a:pt x="127" y="425"/>
                  </a:lnTo>
                  <a:lnTo>
                    <a:pt x="125" y="418"/>
                  </a:lnTo>
                  <a:lnTo>
                    <a:pt x="119" y="391"/>
                  </a:lnTo>
                  <a:lnTo>
                    <a:pt x="116" y="374"/>
                  </a:lnTo>
                  <a:lnTo>
                    <a:pt x="108" y="361"/>
                  </a:lnTo>
                  <a:lnTo>
                    <a:pt x="85" y="335"/>
                  </a:lnTo>
                  <a:lnTo>
                    <a:pt x="48" y="281"/>
                  </a:lnTo>
                  <a:lnTo>
                    <a:pt x="25" y="250"/>
                  </a:lnTo>
                  <a:lnTo>
                    <a:pt x="11" y="225"/>
                  </a:lnTo>
                  <a:lnTo>
                    <a:pt x="2" y="193"/>
                  </a:lnTo>
                  <a:lnTo>
                    <a:pt x="0" y="170"/>
                  </a:lnTo>
                  <a:lnTo>
                    <a:pt x="0" y="145"/>
                  </a:lnTo>
                  <a:lnTo>
                    <a:pt x="6" y="119"/>
                  </a:lnTo>
                  <a:lnTo>
                    <a:pt x="17" y="91"/>
                  </a:lnTo>
                  <a:lnTo>
                    <a:pt x="40" y="63"/>
                  </a:lnTo>
                  <a:lnTo>
                    <a:pt x="68" y="34"/>
                  </a:lnTo>
                  <a:lnTo>
                    <a:pt x="96" y="17"/>
                  </a:lnTo>
                  <a:lnTo>
                    <a:pt x="127" y="6"/>
                  </a:lnTo>
                  <a:lnTo>
                    <a:pt x="156" y="0"/>
                  </a:lnTo>
                  <a:lnTo>
                    <a:pt x="182" y="0"/>
                  </a:lnTo>
                  <a:lnTo>
                    <a:pt x="207" y="0"/>
                  </a:lnTo>
                  <a:lnTo>
                    <a:pt x="235" y="9"/>
                  </a:lnTo>
                  <a:lnTo>
                    <a:pt x="261" y="21"/>
                  </a:lnTo>
                  <a:lnTo>
                    <a:pt x="290" y="37"/>
                  </a:lnTo>
                  <a:lnTo>
                    <a:pt x="320" y="66"/>
                  </a:lnTo>
                  <a:lnTo>
                    <a:pt x="343" y="94"/>
                  </a:lnTo>
                  <a:lnTo>
                    <a:pt x="355" y="123"/>
                  </a:lnTo>
                  <a:lnTo>
                    <a:pt x="360" y="148"/>
                  </a:lnTo>
                  <a:lnTo>
                    <a:pt x="360" y="170"/>
                  </a:lnTo>
                  <a:lnTo>
                    <a:pt x="358" y="193"/>
                  </a:lnTo>
                  <a:lnTo>
                    <a:pt x="349" y="225"/>
                  </a:lnTo>
                  <a:lnTo>
                    <a:pt x="335" y="250"/>
                  </a:lnTo>
                  <a:lnTo>
                    <a:pt x="315" y="281"/>
                  </a:lnTo>
                  <a:lnTo>
                    <a:pt x="275" y="335"/>
                  </a:lnTo>
                  <a:lnTo>
                    <a:pt x="252" y="361"/>
                  </a:lnTo>
                  <a:lnTo>
                    <a:pt x="247" y="374"/>
                  </a:lnTo>
                  <a:lnTo>
                    <a:pt x="241" y="391"/>
                  </a:lnTo>
                  <a:lnTo>
                    <a:pt x="238" y="418"/>
                  </a:lnTo>
                  <a:lnTo>
                    <a:pt x="235" y="425"/>
                  </a:lnTo>
                  <a:lnTo>
                    <a:pt x="229" y="434"/>
                  </a:lnTo>
                  <a:lnTo>
                    <a:pt x="222" y="440"/>
                  </a:lnTo>
                  <a:close/>
                </a:path>
              </a:pathLst>
            </a:custGeom>
            <a:noFill/>
            <a:ln w="12700">
              <a:solidFill>
                <a:srgbClr val="FFBF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24" name="Freeform 23"/>
            <p:cNvSpPr>
              <a:spLocks/>
            </p:cNvSpPr>
            <p:nvPr/>
          </p:nvSpPr>
          <p:spPr bwMode="auto">
            <a:xfrm>
              <a:off x="4548" y="3024"/>
              <a:ext cx="45" cy="233"/>
            </a:xfrm>
            <a:custGeom>
              <a:avLst/>
              <a:gdLst>
                <a:gd name="T0" fmla="*/ 45 w 45"/>
                <a:gd name="T1" fmla="*/ 233 h 233"/>
                <a:gd name="T2" fmla="*/ 5 w 45"/>
                <a:gd name="T3" fmla="*/ 0 h 233"/>
                <a:gd name="T4" fmla="*/ 0 w 45"/>
                <a:gd name="T5" fmla="*/ 3 h 233"/>
                <a:gd name="T6" fmla="*/ 39 w 45"/>
                <a:gd name="T7" fmla="*/ 233 h 233"/>
                <a:gd name="T8" fmla="*/ 45 w 45"/>
                <a:gd name="T9" fmla="*/ 233 h 233"/>
                <a:gd name="T10" fmla="*/ 0 60000 65536"/>
                <a:gd name="T11" fmla="*/ 0 60000 65536"/>
                <a:gd name="T12" fmla="*/ 0 60000 65536"/>
                <a:gd name="T13" fmla="*/ 0 60000 65536"/>
                <a:gd name="T14" fmla="*/ 0 60000 65536"/>
                <a:gd name="T15" fmla="*/ 0 w 45"/>
                <a:gd name="T16" fmla="*/ 0 h 233"/>
                <a:gd name="T17" fmla="*/ 45 w 45"/>
                <a:gd name="T18" fmla="*/ 233 h 233"/>
              </a:gdLst>
              <a:ahLst/>
              <a:cxnLst>
                <a:cxn ang="T10">
                  <a:pos x="T0" y="T1"/>
                </a:cxn>
                <a:cxn ang="T11">
                  <a:pos x="T2" y="T3"/>
                </a:cxn>
                <a:cxn ang="T12">
                  <a:pos x="T4" y="T5"/>
                </a:cxn>
                <a:cxn ang="T13">
                  <a:pos x="T6" y="T7"/>
                </a:cxn>
                <a:cxn ang="T14">
                  <a:pos x="T8" y="T9"/>
                </a:cxn>
              </a:cxnLst>
              <a:rect l="T15" t="T16" r="T17" b="T18"/>
              <a:pathLst>
                <a:path w="45" h="233">
                  <a:moveTo>
                    <a:pt x="45" y="233"/>
                  </a:moveTo>
                  <a:lnTo>
                    <a:pt x="5" y="0"/>
                  </a:lnTo>
                  <a:lnTo>
                    <a:pt x="0" y="3"/>
                  </a:lnTo>
                  <a:lnTo>
                    <a:pt x="39" y="233"/>
                  </a:lnTo>
                  <a:lnTo>
                    <a:pt x="45" y="2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25" name="Freeform 24"/>
            <p:cNvSpPr>
              <a:spLocks/>
            </p:cNvSpPr>
            <p:nvPr/>
          </p:nvSpPr>
          <p:spPr bwMode="auto">
            <a:xfrm>
              <a:off x="4601" y="3024"/>
              <a:ext cx="45" cy="233"/>
            </a:xfrm>
            <a:custGeom>
              <a:avLst/>
              <a:gdLst>
                <a:gd name="T0" fmla="*/ 6 w 45"/>
                <a:gd name="T1" fmla="*/ 233 h 233"/>
                <a:gd name="T2" fmla="*/ 45 w 45"/>
                <a:gd name="T3" fmla="*/ 3 h 233"/>
                <a:gd name="T4" fmla="*/ 40 w 45"/>
                <a:gd name="T5" fmla="*/ 0 h 233"/>
                <a:gd name="T6" fmla="*/ 0 w 45"/>
                <a:gd name="T7" fmla="*/ 233 h 233"/>
                <a:gd name="T8" fmla="*/ 6 w 45"/>
                <a:gd name="T9" fmla="*/ 233 h 233"/>
                <a:gd name="T10" fmla="*/ 0 60000 65536"/>
                <a:gd name="T11" fmla="*/ 0 60000 65536"/>
                <a:gd name="T12" fmla="*/ 0 60000 65536"/>
                <a:gd name="T13" fmla="*/ 0 60000 65536"/>
                <a:gd name="T14" fmla="*/ 0 60000 65536"/>
                <a:gd name="T15" fmla="*/ 0 w 45"/>
                <a:gd name="T16" fmla="*/ 0 h 233"/>
                <a:gd name="T17" fmla="*/ 45 w 45"/>
                <a:gd name="T18" fmla="*/ 233 h 233"/>
              </a:gdLst>
              <a:ahLst/>
              <a:cxnLst>
                <a:cxn ang="T10">
                  <a:pos x="T0" y="T1"/>
                </a:cxn>
                <a:cxn ang="T11">
                  <a:pos x="T2" y="T3"/>
                </a:cxn>
                <a:cxn ang="T12">
                  <a:pos x="T4" y="T5"/>
                </a:cxn>
                <a:cxn ang="T13">
                  <a:pos x="T6" y="T7"/>
                </a:cxn>
                <a:cxn ang="T14">
                  <a:pos x="T8" y="T9"/>
                </a:cxn>
              </a:cxnLst>
              <a:rect l="T15" t="T16" r="T17" b="T18"/>
              <a:pathLst>
                <a:path w="45" h="233">
                  <a:moveTo>
                    <a:pt x="6" y="233"/>
                  </a:moveTo>
                  <a:lnTo>
                    <a:pt x="45" y="3"/>
                  </a:lnTo>
                  <a:lnTo>
                    <a:pt x="40" y="0"/>
                  </a:lnTo>
                  <a:lnTo>
                    <a:pt x="0" y="233"/>
                  </a:lnTo>
                  <a:lnTo>
                    <a:pt x="6" y="2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26" name="Freeform 25"/>
            <p:cNvSpPr>
              <a:spLocks/>
            </p:cNvSpPr>
            <p:nvPr/>
          </p:nvSpPr>
          <p:spPr bwMode="auto">
            <a:xfrm>
              <a:off x="4553" y="3018"/>
              <a:ext cx="91" cy="17"/>
            </a:xfrm>
            <a:custGeom>
              <a:avLst/>
              <a:gdLst>
                <a:gd name="T0" fmla="*/ 3 w 91"/>
                <a:gd name="T1" fmla="*/ 15 h 17"/>
                <a:gd name="T2" fmla="*/ 20 w 91"/>
                <a:gd name="T3" fmla="*/ 6 h 17"/>
                <a:gd name="T4" fmla="*/ 17 w 91"/>
                <a:gd name="T5" fmla="*/ 6 h 17"/>
                <a:gd name="T6" fmla="*/ 34 w 91"/>
                <a:gd name="T7" fmla="*/ 17 h 17"/>
                <a:gd name="T8" fmla="*/ 37 w 91"/>
                <a:gd name="T9" fmla="*/ 17 h 17"/>
                <a:gd name="T10" fmla="*/ 59 w 91"/>
                <a:gd name="T11" fmla="*/ 6 h 17"/>
                <a:gd name="T12" fmla="*/ 57 w 91"/>
                <a:gd name="T13" fmla="*/ 6 h 17"/>
                <a:gd name="T14" fmla="*/ 71 w 91"/>
                <a:gd name="T15" fmla="*/ 15 h 17"/>
                <a:gd name="T16" fmla="*/ 74 w 91"/>
                <a:gd name="T17" fmla="*/ 17 h 17"/>
                <a:gd name="T18" fmla="*/ 74 w 91"/>
                <a:gd name="T19" fmla="*/ 15 h 17"/>
                <a:gd name="T20" fmla="*/ 91 w 91"/>
                <a:gd name="T21" fmla="*/ 12 h 17"/>
                <a:gd name="T22" fmla="*/ 91 w 91"/>
                <a:gd name="T23" fmla="*/ 6 h 17"/>
                <a:gd name="T24" fmla="*/ 71 w 91"/>
                <a:gd name="T25" fmla="*/ 9 h 17"/>
                <a:gd name="T26" fmla="*/ 74 w 91"/>
                <a:gd name="T27" fmla="*/ 12 h 17"/>
                <a:gd name="T28" fmla="*/ 59 w 91"/>
                <a:gd name="T29" fmla="*/ 4 h 17"/>
                <a:gd name="T30" fmla="*/ 57 w 91"/>
                <a:gd name="T31" fmla="*/ 0 h 17"/>
                <a:gd name="T32" fmla="*/ 57 w 91"/>
                <a:gd name="T33" fmla="*/ 4 h 17"/>
                <a:gd name="T34" fmla="*/ 34 w 91"/>
                <a:gd name="T35" fmla="*/ 12 h 17"/>
                <a:gd name="T36" fmla="*/ 37 w 91"/>
                <a:gd name="T37" fmla="*/ 12 h 17"/>
                <a:gd name="T38" fmla="*/ 20 w 91"/>
                <a:gd name="T39" fmla="*/ 4 h 17"/>
                <a:gd name="T40" fmla="*/ 20 w 91"/>
                <a:gd name="T41" fmla="*/ 0 h 17"/>
                <a:gd name="T42" fmla="*/ 17 w 91"/>
                <a:gd name="T43" fmla="*/ 4 h 17"/>
                <a:gd name="T44" fmla="*/ 0 w 91"/>
                <a:gd name="T45" fmla="*/ 12 h 17"/>
                <a:gd name="T46" fmla="*/ 3 w 91"/>
                <a:gd name="T47" fmla="*/ 15 h 1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1"/>
                <a:gd name="T73" fmla="*/ 0 h 17"/>
                <a:gd name="T74" fmla="*/ 91 w 91"/>
                <a:gd name="T75" fmla="*/ 17 h 1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1" h="17">
                  <a:moveTo>
                    <a:pt x="3" y="15"/>
                  </a:moveTo>
                  <a:lnTo>
                    <a:pt x="20" y="6"/>
                  </a:lnTo>
                  <a:lnTo>
                    <a:pt x="17" y="6"/>
                  </a:lnTo>
                  <a:lnTo>
                    <a:pt x="34" y="17"/>
                  </a:lnTo>
                  <a:lnTo>
                    <a:pt x="37" y="17"/>
                  </a:lnTo>
                  <a:lnTo>
                    <a:pt x="59" y="6"/>
                  </a:lnTo>
                  <a:lnTo>
                    <a:pt x="57" y="6"/>
                  </a:lnTo>
                  <a:lnTo>
                    <a:pt x="71" y="15"/>
                  </a:lnTo>
                  <a:lnTo>
                    <a:pt x="74" y="17"/>
                  </a:lnTo>
                  <a:lnTo>
                    <a:pt x="74" y="15"/>
                  </a:lnTo>
                  <a:lnTo>
                    <a:pt x="91" y="12"/>
                  </a:lnTo>
                  <a:lnTo>
                    <a:pt x="91" y="6"/>
                  </a:lnTo>
                  <a:lnTo>
                    <a:pt x="71" y="9"/>
                  </a:lnTo>
                  <a:lnTo>
                    <a:pt x="74" y="12"/>
                  </a:lnTo>
                  <a:lnTo>
                    <a:pt x="59" y="4"/>
                  </a:lnTo>
                  <a:lnTo>
                    <a:pt x="57" y="0"/>
                  </a:lnTo>
                  <a:lnTo>
                    <a:pt x="57" y="4"/>
                  </a:lnTo>
                  <a:lnTo>
                    <a:pt x="34" y="12"/>
                  </a:lnTo>
                  <a:lnTo>
                    <a:pt x="37" y="12"/>
                  </a:lnTo>
                  <a:lnTo>
                    <a:pt x="20" y="4"/>
                  </a:lnTo>
                  <a:lnTo>
                    <a:pt x="20" y="0"/>
                  </a:lnTo>
                  <a:lnTo>
                    <a:pt x="17" y="4"/>
                  </a:lnTo>
                  <a:lnTo>
                    <a:pt x="0" y="12"/>
                  </a:lnTo>
                  <a:lnTo>
                    <a:pt x="3"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27" name="Freeform 26"/>
            <p:cNvSpPr>
              <a:spLocks/>
            </p:cNvSpPr>
            <p:nvPr/>
          </p:nvSpPr>
          <p:spPr bwMode="auto">
            <a:xfrm>
              <a:off x="4553" y="3039"/>
              <a:ext cx="91" cy="17"/>
            </a:xfrm>
            <a:custGeom>
              <a:avLst/>
              <a:gdLst>
                <a:gd name="T0" fmla="*/ 3 w 91"/>
                <a:gd name="T1" fmla="*/ 13 h 17"/>
                <a:gd name="T2" fmla="*/ 20 w 91"/>
                <a:gd name="T3" fmla="*/ 8 h 17"/>
                <a:gd name="T4" fmla="*/ 17 w 91"/>
                <a:gd name="T5" fmla="*/ 6 h 17"/>
                <a:gd name="T6" fmla="*/ 31 w 91"/>
                <a:gd name="T7" fmla="*/ 17 h 17"/>
                <a:gd name="T8" fmla="*/ 34 w 91"/>
                <a:gd name="T9" fmla="*/ 17 h 17"/>
                <a:gd name="T10" fmla="*/ 57 w 91"/>
                <a:gd name="T11" fmla="*/ 8 h 17"/>
                <a:gd name="T12" fmla="*/ 54 w 91"/>
                <a:gd name="T13" fmla="*/ 6 h 17"/>
                <a:gd name="T14" fmla="*/ 71 w 91"/>
                <a:gd name="T15" fmla="*/ 13 h 17"/>
                <a:gd name="T16" fmla="*/ 71 w 91"/>
                <a:gd name="T17" fmla="*/ 17 h 17"/>
                <a:gd name="T18" fmla="*/ 91 w 91"/>
                <a:gd name="T19" fmla="*/ 11 h 17"/>
                <a:gd name="T20" fmla="*/ 88 w 91"/>
                <a:gd name="T21" fmla="*/ 6 h 17"/>
                <a:gd name="T22" fmla="*/ 71 w 91"/>
                <a:gd name="T23" fmla="*/ 11 h 17"/>
                <a:gd name="T24" fmla="*/ 74 w 91"/>
                <a:gd name="T25" fmla="*/ 11 h 17"/>
                <a:gd name="T26" fmla="*/ 57 w 91"/>
                <a:gd name="T27" fmla="*/ 2 h 17"/>
                <a:gd name="T28" fmla="*/ 57 w 91"/>
                <a:gd name="T29" fmla="*/ 0 h 17"/>
                <a:gd name="T30" fmla="*/ 54 w 91"/>
                <a:gd name="T31" fmla="*/ 2 h 17"/>
                <a:gd name="T32" fmla="*/ 31 w 91"/>
                <a:gd name="T33" fmla="*/ 11 h 17"/>
                <a:gd name="T34" fmla="*/ 34 w 91"/>
                <a:gd name="T35" fmla="*/ 11 h 17"/>
                <a:gd name="T36" fmla="*/ 20 w 91"/>
                <a:gd name="T37" fmla="*/ 2 h 17"/>
                <a:gd name="T38" fmla="*/ 17 w 91"/>
                <a:gd name="T39" fmla="*/ 0 h 17"/>
                <a:gd name="T40" fmla="*/ 17 w 91"/>
                <a:gd name="T41" fmla="*/ 2 h 17"/>
                <a:gd name="T42" fmla="*/ 0 w 91"/>
                <a:gd name="T43" fmla="*/ 11 h 17"/>
                <a:gd name="T44" fmla="*/ 3 w 91"/>
                <a:gd name="T45" fmla="*/ 13 h 1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1"/>
                <a:gd name="T70" fmla="*/ 0 h 17"/>
                <a:gd name="T71" fmla="*/ 91 w 91"/>
                <a:gd name="T72" fmla="*/ 17 h 1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1" h="17">
                  <a:moveTo>
                    <a:pt x="3" y="13"/>
                  </a:moveTo>
                  <a:lnTo>
                    <a:pt x="20" y="8"/>
                  </a:lnTo>
                  <a:lnTo>
                    <a:pt x="17" y="6"/>
                  </a:lnTo>
                  <a:lnTo>
                    <a:pt x="31" y="17"/>
                  </a:lnTo>
                  <a:lnTo>
                    <a:pt x="34" y="17"/>
                  </a:lnTo>
                  <a:lnTo>
                    <a:pt x="57" y="8"/>
                  </a:lnTo>
                  <a:lnTo>
                    <a:pt x="54" y="6"/>
                  </a:lnTo>
                  <a:lnTo>
                    <a:pt x="71" y="13"/>
                  </a:lnTo>
                  <a:lnTo>
                    <a:pt x="71" y="17"/>
                  </a:lnTo>
                  <a:lnTo>
                    <a:pt x="91" y="11"/>
                  </a:lnTo>
                  <a:lnTo>
                    <a:pt x="88" y="6"/>
                  </a:lnTo>
                  <a:lnTo>
                    <a:pt x="71" y="11"/>
                  </a:lnTo>
                  <a:lnTo>
                    <a:pt x="74" y="11"/>
                  </a:lnTo>
                  <a:lnTo>
                    <a:pt x="57" y="2"/>
                  </a:lnTo>
                  <a:lnTo>
                    <a:pt x="57" y="0"/>
                  </a:lnTo>
                  <a:lnTo>
                    <a:pt x="54" y="2"/>
                  </a:lnTo>
                  <a:lnTo>
                    <a:pt x="31" y="11"/>
                  </a:lnTo>
                  <a:lnTo>
                    <a:pt x="34" y="11"/>
                  </a:lnTo>
                  <a:lnTo>
                    <a:pt x="20" y="2"/>
                  </a:lnTo>
                  <a:lnTo>
                    <a:pt x="17" y="0"/>
                  </a:lnTo>
                  <a:lnTo>
                    <a:pt x="17" y="2"/>
                  </a:lnTo>
                  <a:lnTo>
                    <a:pt x="0" y="11"/>
                  </a:lnTo>
                  <a:lnTo>
                    <a:pt x="3"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28" name="Freeform 27"/>
            <p:cNvSpPr>
              <a:spLocks/>
            </p:cNvSpPr>
            <p:nvPr/>
          </p:nvSpPr>
          <p:spPr bwMode="auto">
            <a:xfrm>
              <a:off x="4312" y="2684"/>
              <a:ext cx="88" cy="102"/>
            </a:xfrm>
            <a:custGeom>
              <a:avLst/>
              <a:gdLst>
                <a:gd name="T0" fmla="*/ 85 w 88"/>
                <a:gd name="T1" fmla="*/ 96 h 102"/>
                <a:gd name="T2" fmla="*/ 5 w 88"/>
                <a:gd name="T3" fmla="*/ 0 h 102"/>
                <a:gd name="T4" fmla="*/ 0 w 88"/>
                <a:gd name="T5" fmla="*/ 0 h 102"/>
                <a:gd name="T6" fmla="*/ 0 w 88"/>
                <a:gd name="T7" fmla="*/ 3 h 102"/>
                <a:gd name="T8" fmla="*/ 0 w 88"/>
                <a:gd name="T9" fmla="*/ 5 h 102"/>
                <a:gd name="T10" fmla="*/ 79 w 88"/>
                <a:gd name="T11" fmla="*/ 102 h 102"/>
                <a:gd name="T12" fmla="*/ 82 w 88"/>
                <a:gd name="T13" fmla="*/ 102 h 102"/>
                <a:gd name="T14" fmla="*/ 85 w 88"/>
                <a:gd name="T15" fmla="*/ 102 h 102"/>
                <a:gd name="T16" fmla="*/ 88 w 88"/>
                <a:gd name="T17" fmla="*/ 100 h 102"/>
                <a:gd name="T18" fmla="*/ 85 w 88"/>
                <a:gd name="T19" fmla="*/ 96 h 1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8"/>
                <a:gd name="T31" fmla="*/ 0 h 102"/>
                <a:gd name="T32" fmla="*/ 88 w 88"/>
                <a:gd name="T33" fmla="*/ 102 h 1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8" h="102">
                  <a:moveTo>
                    <a:pt x="85" y="96"/>
                  </a:moveTo>
                  <a:lnTo>
                    <a:pt x="5" y="0"/>
                  </a:lnTo>
                  <a:lnTo>
                    <a:pt x="0" y="0"/>
                  </a:lnTo>
                  <a:lnTo>
                    <a:pt x="0" y="3"/>
                  </a:lnTo>
                  <a:lnTo>
                    <a:pt x="0" y="5"/>
                  </a:lnTo>
                  <a:lnTo>
                    <a:pt x="79" y="102"/>
                  </a:lnTo>
                  <a:lnTo>
                    <a:pt x="82" y="102"/>
                  </a:lnTo>
                  <a:lnTo>
                    <a:pt x="85" y="102"/>
                  </a:lnTo>
                  <a:lnTo>
                    <a:pt x="88" y="100"/>
                  </a:lnTo>
                  <a:lnTo>
                    <a:pt x="85" y="96"/>
                  </a:lnTo>
                  <a:close/>
                </a:path>
              </a:pathLst>
            </a:custGeom>
            <a:solidFill>
              <a:srgbClr val="FFB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29" name="Freeform 28"/>
            <p:cNvSpPr>
              <a:spLocks/>
            </p:cNvSpPr>
            <p:nvPr/>
          </p:nvSpPr>
          <p:spPr bwMode="auto">
            <a:xfrm>
              <a:off x="4209" y="2937"/>
              <a:ext cx="114" cy="11"/>
            </a:xfrm>
            <a:custGeom>
              <a:avLst/>
              <a:gdLst>
                <a:gd name="T0" fmla="*/ 111 w 114"/>
                <a:gd name="T1" fmla="*/ 5 h 11"/>
                <a:gd name="T2" fmla="*/ 2 w 114"/>
                <a:gd name="T3" fmla="*/ 0 h 11"/>
                <a:gd name="T4" fmla="*/ 0 w 114"/>
                <a:gd name="T5" fmla="*/ 0 h 11"/>
                <a:gd name="T6" fmla="*/ 0 w 114"/>
                <a:gd name="T7" fmla="*/ 2 h 11"/>
                <a:gd name="T8" fmla="*/ 2 w 114"/>
                <a:gd name="T9" fmla="*/ 5 h 11"/>
                <a:gd name="T10" fmla="*/ 111 w 114"/>
                <a:gd name="T11" fmla="*/ 11 h 11"/>
                <a:gd name="T12" fmla="*/ 114 w 114"/>
                <a:gd name="T13" fmla="*/ 7 h 11"/>
                <a:gd name="T14" fmla="*/ 114 w 114"/>
                <a:gd name="T15" fmla="*/ 5 h 11"/>
                <a:gd name="T16" fmla="*/ 111 w 114"/>
                <a:gd name="T17" fmla="*/ 5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4"/>
                <a:gd name="T28" fmla="*/ 0 h 11"/>
                <a:gd name="T29" fmla="*/ 114 w 114"/>
                <a:gd name="T30" fmla="*/ 11 h 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4" h="11">
                  <a:moveTo>
                    <a:pt x="111" y="5"/>
                  </a:moveTo>
                  <a:lnTo>
                    <a:pt x="2" y="0"/>
                  </a:lnTo>
                  <a:lnTo>
                    <a:pt x="0" y="0"/>
                  </a:lnTo>
                  <a:lnTo>
                    <a:pt x="0" y="2"/>
                  </a:lnTo>
                  <a:lnTo>
                    <a:pt x="2" y="5"/>
                  </a:lnTo>
                  <a:lnTo>
                    <a:pt x="111" y="11"/>
                  </a:lnTo>
                  <a:lnTo>
                    <a:pt x="114" y="7"/>
                  </a:lnTo>
                  <a:lnTo>
                    <a:pt x="114" y="5"/>
                  </a:lnTo>
                  <a:lnTo>
                    <a:pt x="111" y="5"/>
                  </a:lnTo>
                  <a:close/>
                </a:path>
              </a:pathLst>
            </a:custGeom>
            <a:solidFill>
              <a:srgbClr val="FFB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30" name="Freeform 29"/>
            <p:cNvSpPr>
              <a:spLocks/>
            </p:cNvSpPr>
            <p:nvPr/>
          </p:nvSpPr>
          <p:spPr bwMode="auto">
            <a:xfrm>
              <a:off x="4601" y="2593"/>
              <a:ext cx="6" cy="134"/>
            </a:xfrm>
            <a:custGeom>
              <a:avLst/>
              <a:gdLst>
                <a:gd name="T0" fmla="*/ 6 w 6"/>
                <a:gd name="T1" fmla="*/ 130 h 134"/>
                <a:gd name="T2" fmla="*/ 6 w 6"/>
                <a:gd name="T3" fmla="*/ 3 h 134"/>
                <a:gd name="T4" fmla="*/ 6 w 6"/>
                <a:gd name="T5" fmla="*/ 0 h 134"/>
                <a:gd name="T6" fmla="*/ 3 w 6"/>
                <a:gd name="T7" fmla="*/ 0 h 134"/>
                <a:gd name="T8" fmla="*/ 0 w 6"/>
                <a:gd name="T9" fmla="*/ 0 h 134"/>
                <a:gd name="T10" fmla="*/ 0 w 6"/>
                <a:gd name="T11" fmla="*/ 3 h 134"/>
                <a:gd name="T12" fmla="*/ 0 w 6"/>
                <a:gd name="T13" fmla="*/ 130 h 134"/>
                <a:gd name="T14" fmla="*/ 3 w 6"/>
                <a:gd name="T15" fmla="*/ 134 h 134"/>
                <a:gd name="T16" fmla="*/ 6 w 6"/>
                <a:gd name="T17" fmla="*/ 134 h 134"/>
                <a:gd name="T18" fmla="*/ 6 w 6"/>
                <a:gd name="T19" fmla="*/ 130 h 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134"/>
                <a:gd name="T32" fmla="*/ 6 w 6"/>
                <a:gd name="T33" fmla="*/ 134 h 1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134">
                  <a:moveTo>
                    <a:pt x="6" y="130"/>
                  </a:moveTo>
                  <a:lnTo>
                    <a:pt x="6" y="3"/>
                  </a:lnTo>
                  <a:lnTo>
                    <a:pt x="6" y="0"/>
                  </a:lnTo>
                  <a:lnTo>
                    <a:pt x="3" y="0"/>
                  </a:lnTo>
                  <a:lnTo>
                    <a:pt x="0" y="0"/>
                  </a:lnTo>
                  <a:lnTo>
                    <a:pt x="0" y="3"/>
                  </a:lnTo>
                  <a:lnTo>
                    <a:pt x="0" y="130"/>
                  </a:lnTo>
                  <a:lnTo>
                    <a:pt x="3" y="134"/>
                  </a:lnTo>
                  <a:lnTo>
                    <a:pt x="6" y="134"/>
                  </a:lnTo>
                  <a:lnTo>
                    <a:pt x="6" y="130"/>
                  </a:lnTo>
                  <a:close/>
                </a:path>
              </a:pathLst>
            </a:custGeom>
            <a:solidFill>
              <a:srgbClr val="FFB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31" name="Freeform 30"/>
            <p:cNvSpPr>
              <a:spLocks/>
            </p:cNvSpPr>
            <p:nvPr/>
          </p:nvSpPr>
          <p:spPr bwMode="auto">
            <a:xfrm>
              <a:off x="4783" y="2650"/>
              <a:ext cx="94" cy="124"/>
            </a:xfrm>
            <a:custGeom>
              <a:avLst/>
              <a:gdLst>
                <a:gd name="T0" fmla="*/ 5 w 94"/>
                <a:gd name="T1" fmla="*/ 124 h 124"/>
                <a:gd name="T2" fmla="*/ 91 w 94"/>
                <a:gd name="T3" fmla="*/ 5 h 124"/>
                <a:gd name="T4" fmla="*/ 94 w 94"/>
                <a:gd name="T5" fmla="*/ 5 h 124"/>
                <a:gd name="T6" fmla="*/ 94 w 94"/>
                <a:gd name="T7" fmla="*/ 3 h 124"/>
                <a:gd name="T8" fmla="*/ 91 w 94"/>
                <a:gd name="T9" fmla="*/ 3 h 124"/>
                <a:gd name="T10" fmla="*/ 91 w 94"/>
                <a:gd name="T11" fmla="*/ 0 h 124"/>
                <a:gd name="T12" fmla="*/ 88 w 94"/>
                <a:gd name="T13" fmla="*/ 3 h 124"/>
                <a:gd name="T14" fmla="*/ 0 w 94"/>
                <a:gd name="T15" fmla="*/ 122 h 124"/>
                <a:gd name="T16" fmla="*/ 3 w 94"/>
                <a:gd name="T17" fmla="*/ 122 h 124"/>
                <a:gd name="T18" fmla="*/ 3 w 94"/>
                <a:gd name="T19" fmla="*/ 124 h 124"/>
                <a:gd name="T20" fmla="*/ 5 w 94"/>
                <a:gd name="T21" fmla="*/ 124 h 1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4"/>
                <a:gd name="T34" fmla="*/ 0 h 124"/>
                <a:gd name="T35" fmla="*/ 94 w 94"/>
                <a:gd name="T36" fmla="*/ 124 h 1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4" h="124">
                  <a:moveTo>
                    <a:pt x="5" y="124"/>
                  </a:moveTo>
                  <a:lnTo>
                    <a:pt x="91" y="5"/>
                  </a:lnTo>
                  <a:lnTo>
                    <a:pt x="94" y="5"/>
                  </a:lnTo>
                  <a:lnTo>
                    <a:pt x="94" y="3"/>
                  </a:lnTo>
                  <a:lnTo>
                    <a:pt x="91" y="3"/>
                  </a:lnTo>
                  <a:lnTo>
                    <a:pt x="91" y="0"/>
                  </a:lnTo>
                  <a:lnTo>
                    <a:pt x="88" y="3"/>
                  </a:lnTo>
                  <a:lnTo>
                    <a:pt x="0" y="122"/>
                  </a:lnTo>
                  <a:lnTo>
                    <a:pt x="3" y="122"/>
                  </a:lnTo>
                  <a:lnTo>
                    <a:pt x="3" y="124"/>
                  </a:lnTo>
                  <a:lnTo>
                    <a:pt x="5" y="124"/>
                  </a:lnTo>
                  <a:close/>
                </a:path>
              </a:pathLst>
            </a:custGeom>
            <a:solidFill>
              <a:srgbClr val="FFB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32" name="Freeform 31"/>
            <p:cNvSpPr>
              <a:spLocks/>
            </p:cNvSpPr>
            <p:nvPr/>
          </p:nvSpPr>
          <p:spPr bwMode="auto">
            <a:xfrm>
              <a:off x="4874" y="2877"/>
              <a:ext cx="153" cy="22"/>
            </a:xfrm>
            <a:custGeom>
              <a:avLst/>
              <a:gdLst>
                <a:gd name="T0" fmla="*/ 5 w 153"/>
                <a:gd name="T1" fmla="*/ 22 h 22"/>
                <a:gd name="T2" fmla="*/ 151 w 153"/>
                <a:gd name="T3" fmla="*/ 5 h 22"/>
                <a:gd name="T4" fmla="*/ 153 w 153"/>
                <a:gd name="T5" fmla="*/ 5 h 22"/>
                <a:gd name="T6" fmla="*/ 153 w 153"/>
                <a:gd name="T7" fmla="*/ 3 h 22"/>
                <a:gd name="T8" fmla="*/ 151 w 153"/>
                <a:gd name="T9" fmla="*/ 0 h 22"/>
                <a:gd name="T10" fmla="*/ 148 w 153"/>
                <a:gd name="T11" fmla="*/ 0 h 22"/>
                <a:gd name="T12" fmla="*/ 3 w 153"/>
                <a:gd name="T13" fmla="*/ 16 h 22"/>
                <a:gd name="T14" fmla="*/ 0 w 153"/>
                <a:gd name="T15" fmla="*/ 20 h 22"/>
                <a:gd name="T16" fmla="*/ 3 w 153"/>
                <a:gd name="T17" fmla="*/ 20 h 22"/>
                <a:gd name="T18" fmla="*/ 5 w 153"/>
                <a:gd name="T19" fmla="*/ 22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3"/>
                <a:gd name="T31" fmla="*/ 0 h 22"/>
                <a:gd name="T32" fmla="*/ 153 w 153"/>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3" h="22">
                  <a:moveTo>
                    <a:pt x="5" y="22"/>
                  </a:moveTo>
                  <a:lnTo>
                    <a:pt x="151" y="5"/>
                  </a:lnTo>
                  <a:lnTo>
                    <a:pt x="153" y="5"/>
                  </a:lnTo>
                  <a:lnTo>
                    <a:pt x="153" y="3"/>
                  </a:lnTo>
                  <a:lnTo>
                    <a:pt x="151" y="0"/>
                  </a:lnTo>
                  <a:lnTo>
                    <a:pt x="148" y="0"/>
                  </a:lnTo>
                  <a:lnTo>
                    <a:pt x="3" y="16"/>
                  </a:lnTo>
                  <a:lnTo>
                    <a:pt x="0" y="20"/>
                  </a:lnTo>
                  <a:lnTo>
                    <a:pt x="3" y="20"/>
                  </a:lnTo>
                  <a:lnTo>
                    <a:pt x="5" y="22"/>
                  </a:lnTo>
                  <a:close/>
                </a:path>
              </a:pathLst>
            </a:custGeom>
            <a:solidFill>
              <a:srgbClr val="FFB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33" name="Freeform 32"/>
            <p:cNvSpPr>
              <a:spLocks/>
            </p:cNvSpPr>
            <p:nvPr/>
          </p:nvSpPr>
          <p:spPr bwMode="auto">
            <a:xfrm>
              <a:off x="4832" y="3092"/>
              <a:ext cx="125" cy="68"/>
            </a:xfrm>
            <a:custGeom>
              <a:avLst/>
              <a:gdLst>
                <a:gd name="T0" fmla="*/ 2 w 125"/>
                <a:gd name="T1" fmla="*/ 6 h 68"/>
                <a:gd name="T2" fmla="*/ 119 w 125"/>
                <a:gd name="T3" fmla="*/ 68 h 68"/>
                <a:gd name="T4" fmla="*/ 121 w 125"/>
                <a:gd name="T5" fmla="*/ 68 h 68"/>
                <a:gd name="T6" fmla="*/ 125 w 125"/>
                <a:gd name="T7" fmla="*/ 68 h 68"/>
                <a:gd name="T8" fmla="*/ 125 w 125"/>
                <a:gd name="T9" fmla="*/ 66 h 68"/>
                <a:gd name="T10" fmla="*/ 121 w 125"/>
                <a:gd name="T11" fmla="*/ 66 h 68"/>
                <a:gd name="T12" fmla="*/ 5 w 125"/>
                <a:gd name="T13" fmla="*/ 0 h 68"/>
                <a:gd name="T14" fmla="*/ 2 w 125"/>
                <a:gd name="T15" fmla="*/ 0 h 68"/>
                <a:gd name="T16" fmla="*/ 0 w 125"/>
                <a:gd name="T17" fmla="*/ 0 h 68"/>
                <a:gd name="T18" fmla="*/ 2 w 125"/>
                <a:gd name="T19" fmla="*/ 3 h 68"/>
                <a:gd name="T20" fmla="*/ 2 w 125"/>
                <a:gd name="T21" fmla="*/ 6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68"/>
                <a:gd name="T35" fmla="*/ 125 w 125"/>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68">
                  <a:moveTo>
                    <a:pt x="2" y="6"/>
                  </a:moveTo>
                  <a:lnTo>
                    <a:pt x="119" y="68"/>
                  </a:lnTo>
                  <a:lnTo>
                    <a:pt x="121" y="68"/>
                  </a:lnTo>
                  <a:lnTo>
                    <a:pt x="125" y="68"/>
                  </a:lnTo>
                  <a:lnTo>
                    <a:pt x="125" y="66"/>
                  </a:lnTo>
                  <a:lnTo>
                    <a:pt x="121" y="66"/>
                  </a:lnTo>
                  <a:lnTo>
                    <a:pt x="5" y="0"/>
                  </a:lnTo>
                  <a:lnTo>
                    <a:pt x="2" y="0"/>
                  </a:lnTo>
                  <a:lnTo>
                    <a:pt x="0" y="0"/>
                  </a:lnTo>
                  <a:lnTo>
                    <a:pt x="2" y="3"/>
                  </a:lnTo>
                  <a:lnTo>
                    <a:pt x="2" y="6"/>
                  </a:lnTo>
                  <a:close/>
                </a:path>
              </a:pathLst>
            </a:custGeom>
            <a:solidFill>
              <a:srgbClr val="FFB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34" name="Freeform 33"/>
            <p:cNvSpPr>
              <a:spLocks/>
            </p:cNvSpPr>
            <p:nvPr/>
          </p:nvSpPr>
          <p:spPr bwMode="auto">
            <a:xfrm>
              <a:off x="4286" y="3118"/>
              <a:ext cx="101" cy="76"/>
            </a:xfrm>
            <a:custGeom>
              <a:avLst/>
              <a:gdLst>
                <a:gd name="T0" fmla="*/ 97 w 101"/>
                <a:gd name="T1" fmla="*/ 0 h 76"/>
                <a:gd name="T2" fmla="*/ 0 w 101"/>
                <a:gd name="T3" fmla="*/ 70 h 76"/>
                <a:gd name="T4" fmla="*/ 0 w 101"/>
                <a:gd name="T5" fmla="*/ 74 h 76"/>
                <a:gd name="T6" fmla="*/ 3 w 101"/>
                <a:gd name="T7" fmla="*/ 76 h 76"/>
                <a:gd name="T8" fmla="*/ 99 w 101"/>
                <a:gd name="T9" fmla="*/ 6 h 76"/>
                <a:gd name="T10" fmla="*/ 101 w 101"/>
                <a:gd name="T11" fmla="*/ 6 h 76"/>
                <a:gd name="T12" fmla="*/ 101 w 101"/>
                <a:gd name="T13" fmla="*/ 2 h 76"/>
                <a:gd name="T14" fmla="*/ 99 w 101"/>
                <a:gd name="T15" fmla="*/ 2 h 76"/>
                <a:gd name="T16" fmla="*/ 99 w 101"/>
                <a:gd name="T17" fmla="*/ 0 h 76"/>
                <a:gd name="T18" fmla="*/ 97 w 101"/>
                <a:gd name="T19" fmla="*/ 0 h 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1"/>
                <a:gd name="T31" fmla="*/ 0 h 76"/>
                <a:gd name="T32" fmla="*/ 101 w 101"/>
                <a:gd name="T33" fmla="*/ 76 h 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1" h="76">
                  <a:moveTo>
                    <a:pt x="97" y="0"/>
                  </a:moveTo>
                  <a:lnTo>
                    <a:pt x="0" y="70"/>
                  </a:lnTo>
                  <a:lnTo>
                    <a:pt x="0" y="74"/>
                  </a:lnTo>
                  <a:lnTo>
                    <a:pt x="3" y="76"/>
                  </a:lnTo>
                  <a:lnTo>
                    <a:pt x="99" y="6"/>
                  </a:lnTo>
                  <a:lnTo>
                    <a:pt x="101" y="6"/>
                  </a:lnTo>
                  <a:lnTo>
                    <a:pt x="101" y="2"/>
                  </a:lnTo>
                  <a:lnTo>
                    <a:pt x="99" y="2"/>
                  </a:lnTo>
                  <a:lnTo>
                    <a:pt x="99" y="0"/>
                  </a:lnTo>
                  <a:lnTo>
                    <a:pt x="97" y="0"/>
                  </a:lnTo>
                  <a:close/>
                </a:path>
              </a:pathLst>
            </a:custGeom>
            <a:solidFill>
              <a:srgbClr val="FFB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35" name="Freeform 34"/>
            <p:cNvSpPr>
              <a:spLocks/>
            </p:cNvSpPr>
            <p:nvPr/>
          </p:nvSpPr>
          <p:spPr bwMode="auto">
            <a:xfrm>
              <a:off x="3538" y="3500"/>
              <a:ext cx="1126" cy="241"/>
            </a:xfrm>
            <a:custGeom>
              <a:avLst/>
              <a:gdLst>
                <a:gd name="T0" fmla="*/ 1126 w 1126"/>
                <a:gd name="T1" fmla="*/ 241 h 241"/>
                <a:gd name="T2" fmla="*/ 1126 w 1126"/>
                <a:gd name="T3" fmla="*/ 224 h 241"/>
                <a:gd name="T4" fmla="*/ 8 w 1126"/>
                <a:gd name="T5" fmla="*/ 224 h 241"/>
                <a:gd name="T6" fmla="*/ 8 w 1126"/>
                <a:gd name="T7" fmla="*/ 233 h 241"/>
                <a:gd name="T8" fmla="*/ 17 w 1126"/>
                <a:gd name="T9" fmla="*/ 233 h 241"/>
                <a:gd name="T10" fmla="*/ 17 w 1126"/>
                <a:gd name="T11" fmla="*/ 0 h 241"/>
                <a:gd name="T12" fmla="*/ 0 w 1126"/>
                <a:gd name="T13" fmla="*/ 0 h 241"/>
                <a:gd name="T14" fmla="*/ 0 w 1126"/>
                <a:gd name="T15" fmla="*/ 233 h 241"/>
                <a:gd name="T16" fmla="*/ 0 w 1126"/>
                <a:gd name="T17" fmla="*/ 241 h 241"/>
                <a:gd name="T18" fmla="*/ 8 w 1126"/>
                <a:gd name="T19" fmla="*/ 241 h 241"/>
                <a:gd name="T20" fmla="*/ 1126 w 1126"/>
                <a:gd name="T21" fmla="*/ 241 h 2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26"/>
                <a:gd name="T34" fmla="*/ 0 h 241"/>
                <a:gd name="T35" fmla="*/ 1126 w 1126"/>
                <a:gd name="T36" fmla="*/ 241 h 2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26" h="241">
                  <a:moveTo>
                    <a:pt x="1126" y="241"/>
                  </a:moveTo>
                  <a:lnTo>
                    <a:pt x="1126" y="224"/>
                  </a:lnTo>
                  <a:lnTo>
                    <a:pt x="8" y="224"/>
                  </a:lnTo>
                  <a:lnTo>
                    <a:pt x="8" y="233"/>
                  </a:lnTo>
                  <a:lnTo>
                    <a:pt x="17" y="233"/>
                  </a:lnTo>
                  <a:lnTo>
                    <a:pt x="17" y="0"/>
                  </a:lnTo>
                  <a:lnTo>
                    <a:pt x="0" y="0"/>
                  </a:lnTo>
                  <a:lnTo>
                    <a:pt x="0" y="233"/>
                  </a:lnTo>
                  <a:lnTo>
                    <a:pt x="0" y="241"/>
                  </a:lnTo>
                  <a:lnTo>
                    <a:pt x="8" y="241"/>
                  </a:lnTo>
                  <a:lnTo>
                    <a:pt x="1126" y="2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36" name="Freeform 35"/>
            <p:cNvSpPr>
              <a:spLocks/>
            </p:cNvSpPr>
            <p:nvPr/>
          </p:nvSpPr>
          <p:spPr bwMode="auto">
            <a:xfrm>
              <a:off x="3503" y="3414"/>
              <a:ext cx="88" cy="87"/>
            </a:xfrm>
            <a:custGeom>
              <a:avLst/>
              <a:gdLst>
                <a:gd name="T0" fmla="*/ 88 w 88"/>
                <a:gd name="T1" fmla="*/ 87 h 87"/>
                <a:gd name="T2" fmla="*/ 43 w 88"/>
                <a:gd name="T3" fmla="*/ 0 h 87"/>
                <a:gd name="T4" fmla="*/ 0 w 88"/>
                <a:gd name="T5" fmla="*/ 87 h 87"/>
                <a:gd name="T6" fmla="*/ 88 w 88"/>
                <a:gd name="T7" fmla="*/ 87 h 87"/>
                <a:gd name="T8" fmla="*/ 0 60000 65536"/>
                <a:gd name="T9" fmla="*/ 0 60000 65536"/>
                <a:gd name="T10" fmla="*/ 0 60000 65536"/>
                <a:gd name="T11" fmla="*/ 0 60000 65536"/>
                <a:gd name="T12" fmla="*/ 0 w 88"/>
                <a:gd name="T13" fmla="*/ 0 h 87"/>
                <a:gd name="T14" fmla="*/ 88 w 88"/>
                <a:gd name="T15" fmla="*/ 87 h 87"/>
              </a:gdLst>
              <a:ahLst/>
              <a:cxnLst>
                <a:cxn ang="T8">
                  <a:pos x="T0" y="T1"/>
                </a:cxn>
                <a:cxn ang="T9">
                  <a:pos x="T2" y="T3"/>
                </a:cxn>
                <a:cxn ang="T10">
                  <a:pos x="T4" y="T5"/>
                </a:cxn>
                <a:cxn ang="T11">
                  <a:pos x="T6" y="T7"/>
                </a:cxn>
              </a:cxnLst>
              <a:rect l="T12" t="T13" r="T14" b="T15"/>
              <a:pathLst>
                <a:path w="88" h="87">
                  <a:moveTo>
                    <a:pt x="88" y="87"/>
                  </a:moveTo>
                  <a:lnTo>
                    <a:pt x="43" y="0"/>
                  </a:lnTo>
                  <a:lnTo>
                    <a:pt x="0" y="87"/>
                  </a:lnTo>
                  <a:lnTo>
                    <a:pt x="88"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37" name="Rectangle 36"/>
            <p:cNvSpPr>
              <a:spLocks noChangeArrowheads="1"/>
            </p:cNvSpPr>
            <p:nvPr/>
          </p:nvSpPr>
          <p:spPr bwMode="auto">
            <a:xfrm>
              <a:off x="4656" y="3459"/>
              <a:ext cx="17" cy="27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altLang="en-US" sz="1800" b="0" i="0" u="none" strike="noStrike" kern="0" cap="none" spc="0" normalizeH="0" baseline="0" noProof="0">
                <a:ln>
                  <a:noFill/>
                </a:ln>
                <a:solidFill>
                  <a:srgbClr val="FFFFFF"/>
                </a:solidFill>
                <a:effectLst/>
                <a:uLnTx/>
                <a:uFillTx/>
                <a:latin typeface="Arial" charset="0"/>
              </a:endParaRPr>
            </a:p>
          </p:txBody>
        </p:sp>
        <p:sp>
          <p:nvSpPr>
            <p:cNvPr id="38" name="Freeform 37"/>
            <p:cNvSpPr>
              <a:spLocks/>
            </p:cNvSpPr>
            <p:nvPr/>
          </p:nvSpPr>
          <p:spPr bwMode="auto">
            <a:xfrm>
              <a:off x="3517" y="2581"/>
              <a:ext cx="1088" cy="1048"/>
            </a:xfrm>
            <a:custGeom>
              <a:avLst/>
              <a:gdLst>
                <a:gd name="T0" fmla="*/ 0 w 1088"/>
                <a:gd name="T1" fmla="*/ 146 h 1048"/>
                <a:gd name="T2" fmla="*/ 17 w 1088"/>
                <a:gd name="T3" fmla="*/ 146 h 1048"/>
                <a:gd name="T4" fmla="*/ 17 w 1088"/>
                <a:gd name="T5" fmla="*/ 9 h 1048"/>
                <a:gd name="T6" fmla="*/ 9 w 1088"/>
                <a:gd name="T7" fmla="*/ 9 h 1048"/>
                <a:gd name="T8" fmla="*/ 9 w 1088"/>
                <a:gd name="T9" fmla="*/ 17 h 1048"/>
                <a:gd name="T10" fmla="*/ 373 w 1088"/>
                <a:gd name="T11" fmla="*/ 17 h 1048"/>
                <a:gd name="T12" fmla="*/ 373 w 1088"/>
                <a:gd name="T13" fmla="*/ 9 h 1048"/>
                <a:gd name="T14" fmla="*/ 364 w 1088"/>
                <a:gd name="T15" fmla="*/ 9 h 1048"/>
                <a:gd name="T16" fmla="*/ 364 w 1088"/>
                <a:gd name="T17" fmla="*/ 1039 h 1048"/>
                <a:gd name="T18" fmla="*/ 364 w 1088"/>
                <a:gd name="T19" fmla="*/ 1048 h 1048"/>
                <a:gd name="T20" fmla="*/ 373 w 1088"/>
                <a:gd name="T21" fmla="*/ 1048 h 1048"/>
                <a:gd name="T22" fmla="*/ 1079 w 1088"/>
                <a:gd name="T23" fmla="*/ 1048 h 1048"/>
                <a:gd name="T24" fmla="*/ 1088 w 1088"/>
                <a:gd name="T25" fmla="*/ 1048 h 1048"/>
                <a:gd name="T26" fmla="*/ 1088 w 1088"/>
                <a:gd name="T27" fmla="*/ 1039 h 1048"/>
                <a:gd name="T28" fmla="*/ 1088 w 1088"/>
                <a:gd name="T29" fmla="*/ 988 h 1048"/>
                <a:gd name="T30" fmla="*/ 1071 w 1088"/>
                <a:gd name="T31" fmla="*/ 988 h 1048"/>
                <a:gd name="T32" fmla="*/ 1071 w 1088"/>
                <a:gd name="T33" fmla="*/ 1039 h 1048"/>
                <a:gd name="T34" fmla="*/ 1079 w 1088"/>
                <a:gd name="T35" fmla="*/ 1039 h 1048"/>
                <a:gd name="T36" fmla="*/ 1079 w 1088"/>
                <a:gd name="T37" fmla="*/ 1031 h 1048"/>
                <a:gd name="T38" fmla="*/ 373 w 1088"/>
                <a:gd name="T39" fmla="*/ 1031 h 1048"/>
                <a:gd name="T40" fmla="*/ 373 w 1088"/>
                <a:gd name="T41" fmla="*/ 1039 h 1048"/>
                <a:gd name="T42" fmla="*/ 381 w 1088"/>
                <a:gd name="T43" fmla="*/ 1039 h 1048"/>
                <a:gd name="T44" fmla="*/ 381 w 1088"/>
                <a:gd name="T45" fmla="*/ 9 h 1048"/>
                <a:gd name="T46" fmla="*/ 381 w 1088"/>
                <a:gd name="T47" fmla="*/ 0 h 1048"/>
                <a:gd name="T48" fmla="*/ 373 w 1088"/>
                <a:gd name="T49" fmla="*/ 0 h 1048"/>
                <a:gd name="T50" fmla="*/ 9 w 1088"/>
                <a:gd name="T51" fmla="*/ 0 h 1048"/>
                <a:gd name="T52" fmla="*/ 0 w 1088"/>
                <a:gd name="T53" fmla="*/ 0 h 1048"/>
                <a:gd name="T54" fmla="*/ 0 w 1088"/>
                <a:gd name="T55" fmla="*/ 9 h 1048"/>
                <a:gd name="T56" fmla="*/ 0 w 1088"/>
                <a:gd name="T57" fmla="*/ 146 h 10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088"/>
                <a:gd name="T88" fmla="*/ 0 h 1048"/>
                <a:gd name="T89" fmla="*/ 1088 w 1088"/>
                <a:gd name="T90" fmla="*/ 1048 h 10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088" h="1048">
                  <a:moveTo>
                    <a:pt x="0" y="146"/>
                  </a:moveTo>
                  <a:lnTo>
                    <a:pt x="17" y="146"/>
                  </a:lnTo>
                  <a:lnTo>
                    <a:pt x="17" y="9"/>
                  </a:lnTo>
                  <a:lnTo>
                    <a:pt x="9" y="9"/>
                  </a:lnTo>
                  <a:lnTo>
                    <a:pt x="9" y="17"/>
                  </a:lnTo>
                  <a:lnTo>
                    <a:pt x="373" y="17"/>
                  </a:lnTo>
                  <a:lnTo>
                    <a:pt x="373" y="9"/>
                  </a:lnTo>
                  <a:lnTo>
                    <a:pt x="364" y="9"/>
                  </a:lnTo>
                  <a:lnTo>
                    <a:pt x="364" y="1039"/>
                  </a:lnTo>
                  <a:lnTo>
                    <a:pt x="364" y="1048"/>
                  </a:lnTo>
                  <a:lnTo>
                    <a:pt x="373" y="1048"/>
                  </a:lnTo>
                  <a:lnTo>
                    <a:pt x="1079" y="1048"/>
                  </a:lnTo>
                  <a:lnTo>
                    <a:pt x="1088" y="1048"/>
                  </a:lnTo>
                  <a:lnTo>
                    <a:pt x="1088" y="1039"/>
                  </a:lnTo>
                  <a:lnTo>
                    <a:pt x="1088" y="988"/>
                  </a:lnTo>
                  <a:lnTo>
                    <a:pt x="1071" y="988"/>
                  </a:lnTo>
                  <a:lnTo>
                    <a:pt x="1071" y="1039"/>
                  </a:lnTo>
                  <a:lnTo>
                    <a:pt x="1079" y="1039"/>
                  </a:lnTo>
                  <a:lnTo>
                    <a:pt x="1079" y="1031"/>
                  </a:lnTo>
                  <a:lnTo>
                    <a:pt x="373" y="1031"/>
                  </a:lnTo>
                  <a:lnTo>
                    <a:pt x="373" y="1039"/>
                  </a:lnTo>
                  <a:lnTo>
                    <a:pt x="381" y="1039"/>
                  </a:lnTo>
                  <a:lnTo>
                    <a:pt x="381" y="9"/>
                  </a:lnTo>
                  <a:lnTo>
                    <a:pt x="381" y="0"/>
                  </a:lnTo>
                  <a:lnTo>
                    <a:pt x="373" y="0"/>
                  </a:lnTo>
                  <a:lnTo>
                    <a:pt x="9" y="0"/>
                  </a:lnTo>
                  <a:lnTo>
                    <a:pt x="0" y="0"/>
                  </a:lnTo>
                  <a:lnTo>
                    <a:pt x="0" y="9"/>
                  </a:lnTo>
                  <a:lnTo>
                    <a:pt x="0" y="1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39" name="Freeform 38"/>
            <p:cNvSpPr>
              <a:spLocks/>
            </p:cNvSpPr>
            <p:nvPr/>
          </p:nvSpPr>
          <p:spPr bwMode="auto">
            <a:xfrm>
              <a:off x="4553" y="3483"/>
              <a:ext cx="88" cy="87"/>
            </a:xfrm>
            <a:custGeom>
              <a:avLst/>
              <a:gdLst>
                <a:gd name="T0" fmla="*/ 88 w 88"/>
                <a:gd name="T1" fmla="*/ 87 h 87"/>
                <a:gd name="T2" fmla="*/ 43 w 88"/>
                <a:gd name="T3" fmla="*/ 0 h 87"/>
                <a:gd name="T4" fmla="*/ 0 w 88"/>
                <a:gd name="T5" fmla="*/ 87 h 87"/>
                <a:gd name="T6" fmla="*/ 88 w 88"/>
                <a:gd name="T7" fmla="*/ 87 h 87"/>
                <a:gd name="T8" fmla="*/ 0 60000 65536"/>
                <a:gd name="T9" fmla="*/ 0 60000 65536"/>
                <a:gd name="T10" fmla="*/ 0 60000 65536"/>
                <a:gd name="T11" fmla="*/ 0 60000 65536"/>
                <a:gd name="T12" fmla="*/ 0 w 88"/>
                <a:gd name="T13" fmla="*/ 0 h 87"/>
                <a:gd name="T14" fmla="*/ 88 w 88"/>
                <a:gd name="T15" fmla="*/ 87 h 87"/>
              </a:gdLst>
              <a:ahLst/>
              <a:cxnLst>
                <a:cxn ang="T8">
                  <a:pos x="T0" y="T1"/>
                </a:cxn>
                <a:cxn ang="T9">
                  <a:pos x="T2" y="T3"/>
                </a:cxn>
                <a:cxn ang="T10">
                  <a:pos x="T4" y="T5"/>
                </a:cxn>
                <a:cxn ang="T11">
                  <a:pos x="T6" y="T7"/>
                </a:cxn>
              </a:cxnLst>
              <a:rect l="T12" t="T13" r="T14" b="T15"/>
              <a:pathLst>
                <a:path w="88" h="87">
                  <a:moveTo>
                    <a:pt x="88" y="87"/>
                  </a:moveTo>
                  <a:lnTo>
                    <a:pt x="43" y="0"/>
                  </a:lnTo>
                  <a:lnTo>
                    <a:pt x="0" y="87"/>
                  </a:lnTo>
                  <a:lnTo>
                    <a:pt x="88"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40" name="Rectangle 39"/>
            <p:cNvSpPr>
              <a:spLocks noChangeArrowheads="1"/>
            </p:cNvSpPr>
            <p:nvPr/>
          </p:nvSpPr>
          <p:spPr bwMode="auto">
            <a:xfrm>
              <a:off x="3538" y="2729"/>
              <a:ext cx="17" cy="68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altLang="en-US" sz="1800" b="0" i="0" u="none" strike="noStrike" kern="0" cap="none" spc="0" normalizeH="0" baseline="0" noProof="0">
                <a:ln>
                  <a:noFill/>
                </a:ln>
                <a:solidFill>
                  <a:srgbClr val="FFFFFF"/>
                </a:solidFill>
                <a:effectLst/>
                <a:uLnTx/>
                <a:uFillTx/>
                <a:latin typeface="Arial" charset="0"/>
              </a:endParaRPr>
            </a:p>
          </p:txBody>
        </p:sp>
        <p:sp>
          <p:nvSpPr>
            <p:cNvPr id="41" name="Rectangle 40"/>
            <p:cNvSpPr>
              <a:spLocks noChangeArrowheads="1"/>
            </p:cNvSpPr>
            <p:nvPr/>
          </p:nvSpPr>
          <p:spPr bwMode="auto">
            <a:xfrm>
              <a:off x="2937" y="2892"/>
              <a:ext cx="4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rPr>
                <a:t>Closed</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42" name="Rectangle 41"/>
            <p:cNvSpPr>
              <a:spLocks noChangeArrowheads="1"/>
            </p:cNvSpPr>
            <p:nvPr/>
          </p:nvSpPr>
          <p:spPr bwMode="auto">
            <a:xfrm>
              <a:off x="3359" y="2938"/>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300" b="0" i="0" u="none" strike="noStrike" kern="0" cap="none" spc="0" normalizeH="0" baseline="0" noProof="0">
                  <a:ln>
                    <a:noFill/>
                  </a:ln>
                  <a:solidFill>
                    <a:srgbClr val="000000"/>
                  </a:solidFill>
                  <a:effectLst/>
                  <a:uLnTx/>
                  <a:uFillTx/>
                  <a:latin typeface="Times New Roman" pitchFamily="18" charset="0"/>
                </a:rPr>
                <a:t> </a:t>
              </a:r>
              <a:endParaRPr kumimoji="0" lang="en-US" altLang="en-US" sz="1800" b="0" i="0" u="none" strike="noStrike" kern="0" cap="none" spc="0" normalizeH="0" baseline="0" noProof="0">
                <a:ln>
                  <a:noFill/>
                </a:ln>
                <a:solidFill>
                  <a:srgbClr val="FFFFFF"/>
                </a:solidFill>
                <a:effectLst/>
                <a:uLnTx/>
                <a:uFillTx/>
                <a:latin typeface="Verdana" pitchFamily="34" charset="0"/>
              </a:endParaRPr>
            </a:p>
          </p:txBody>
        </p:sp>
        <p:sp>
          <p:nvSpPr>
            <p:cNvPr id="43" name="Rectangle 42"/>
            <p:cNvSpPr>
              <a:spLocks noChangeArrowheads="1"/>
            </p:cNvSpPr>
            <p:nvPr/>
          </p:nvSpPr>
          <p:spPr bwMode="auto">
            <a:xfrm>
              <a:off x="2954" y="3075"/>
              <a:ext cx="3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rPr>
                <a:t>circuit</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44" name="Rectangle 43"/>
            <p:cNvSpPr>
              <a:spLocks noChangeArrowheads="1"/>
            </p:cNvSpPr>
            <p:nvPr/>
          </p:nvSpPr>
          <p:spPr bwMode="auto">
            <a:xfrm>
              <a:off x="3342" y="3121"/>
              <a:ext cx="2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300" b="0" i="0" u="none" strike="noStrike" kern="0" cap="none" spc="0" normalizeH="0" baseline="0" noProof="0">
                  <a:ln>
                    <a:noFill/>
                  </a:ln>
                  <a:solidFill>
                    <a:srgbClr val="000000"/>
                  </a:solidFill>
                  <a:effectLst/>
                  <a:uLnTx/>
                  <a:uFillTx/>
                  <a:latin typeface="Times New Roman" pitchFamily="18" charset="0"/>
                </a:rPr>
                <a:t> </a:t>
              </a:r>
              <a:endParaRPr kumimoji="0" lang="en-US" altLang="en-US" sz="1800" b="0" i="0" u="none" strike="noStrike" kern="0" cap="none" spc="0" normalizeH="0" baseline="0" noProof="0">
                <a:ln>
                  <a:noFill/>
                </a:ln>
                <a:solidFill>
                  <a:srgbClr val="FFFFFF"/>
                </a:solidFill>
                <a:effectLst/>
                <a:uLnTx/>
                <a:uFillTx/>
                <a:latin typeface="Verdana" pitchFamily="34" charset="0"/>
              </a:endParaRPr>
            </a:p>
          </p:txBody>
        </p:sp>
      </p:grpSp>
      <p:grpSp>
        <p:nvGrpSpPr>
          <p:cNvPr id="45" name="Group 44"/>
          <p:cNvGrpSpPr>
            <a:grpSpLocks noChangeAspect="1"/>
          </p:cNvGrpSpPr>
          <p:nvPr/>
        </p:nvGrpSpPr>
        <p:grpSpPr bwMode="auto">
          <a:xfrm>
            <a:off x="2249365" y="3734777"/>
            <a:ext cx="3240088" cy="2209800"/>
            <a:chOff x="476" y="2470"/>
            <a:chExt cx="2041" cy="1392"/>
          </a:xfrm>
        </p:grpSpPr>
        <p:sp>
          <p:nvSpPr>
            <p:cNvPr id="46" name="AutoShape 45"/>
            <p:cNvSpPr>
              <a:spLocks noChangeAspect="1" noChangeArrowheads="1" noTextEdit="1"/>
            </p:cNvSpPr>
            <p:nvPr/>
          </p:nvSpPr>
          <p:spPr bwMode="auto">
            <a:xfrm>
              <a:off x="476" y="2470"/>
              <a:ext cx="2041"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47" name="Rectangle 46"/>
            <p:cNvSpPr>
              <a:spLocks noChangeArrowheads="1"/>
            </p:cNvSpPr>
            <p:nvPr/>
          </p:nvSpPr>
          <p:spPr bwMode="auto">
            <a:xfrm>
              <a:off x="476" y="2471"/>
              <a:ext cx="2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rPr>
                <a:t> </a:t>
              </a:r>
              <a:endParaRPr kumimoji="0" lang="en-US" altLang="en-US" sz="1800" b="0" i="0" u="none" strike="noStrike" kern="0" cap="none" spc="0" normalizeH="0" baseline="0" noProof="0">
                <a:ln>
                  <a:noFill/>
                </a:ln>
                <a:solidFill>
                  <a:srgbClr val="FFFFFF"/>
                </a:solidFill>
                <a:effectLst/>
                <a:uLnTx/>
                <a:uFillTx/>
                <a:latin typeface="Verdana" pitchFamily="34" charset="0"/>
              </a:endParaRPr>
            </a:p>
          </p:txBody>
        </p:sp>
        <p:sp>
          <p:nvSpPr>
            <p:cNvPr id="48" name="Freeform 47"/>
            <p:cNvSpPr>
              <a:spLocks/>
            </p:cNvSpPr>
            <p:nvPr/>
          </p:nvSpPr>
          <p:spPr bwMode="auto">
            <a:xfrm>
              <a:off x="1162" y="2977"/>
              <a:ext cx="221" cy="224"/>
            </a:xfrm>
            <a:custGeom>
              <a:avLst/>
              <a:gdLst>
                <a:gd name="T0" fmla="*/ 221 w 221"/>
                <a:gd name="T1" fmla="*/ 165 h 224"/>
                <a:gd name="T2" fmla="*/ 42 w 221"/>
                <a:gd name="T3" fmla="*/ 0 h 224"/>
                <a:gd name="T4" fmla="*/ 0 w 221"/>
                <a:gd name="T5" fmla="*/ 60 h 224"/>
                <a:gd name="T6" fmla="*/ 179 w 221"/>
                <a:gd name="T7" fmla="*/ 224 h 224"/>
                <a:gd name="T8" fmla="*/ 221 w 221"/>
                <a:gd name="T9" fmla="*/ 165 h 224"/>
                <a:gd name="T10" fmla="*/ 0 60000 65536"/>
                <a:gd name="T11" fmla="*/ 0 60000 65536"/>
                <a:gd name="T12" fmla="*/ 0 60000 65536"/>
                <a:gd name="T13" fmla="*/ 0 60000 65536"/>
                <a:gd name="T14" fmla="*/ 0 60000 65536"/>
                <a:gd name="T15" fmla="*/ 0 w 221"/>
                <a:gd name="T16" fmla="*/ 0 h 224"/>
                <a:gd name="T17" fmla="*/ 221 w 221"/>
                <a:gd name="T18" fmla="*/ 224 h 224"/>
              </a:gdLst>
              <a:ahLst/>
              <a:cxnLst>
                <a:cxn ang="T10">
                  <a:pos x="T0" y="T1"/>
                </a:cxn>
                <a:cxn ang="T11">
                  <a:pos x="T2" y="T3"/>
                </a:cxn>
                <a:cxn ang="T12">
                  <a:pos x="T4" y="T5"/>
                </a:cxn>
                <a:cxn ang="T13">
                  <a:pos x="T6" y="T7"/>
                </a:cxn>
                <a:cxn ang="T14">
                  <a:pos x="T8" y="T9"/>
                </a:cxn>
              </a:cxnLst>
              <a:rect l="T15" t="T16" r="T17" b="T18"/>
              <a:pathLst>
                <a:path w="221" h="224">
                  <a:moveTo>
                    <a:pt x="221" y="165"/>
                  </a:moveTo>
                  <a:lnTo>
                    <a:pt x="42" y="0"/>
                  </a:lnTo>
                  <a:lnTo>
                    <a:pt x="0" y="60"/>
                  </a:lnTo>
                  <a:lnTo>
                    <a:pt x="179" y="224"/>
                  </a:lnTo>
                  <a:lnTo>
                    <a:pt x="221" y="165"/>
                  </a:lnTo>
                  <a:close/>
                </a:path>
              </a:pathLst>
            </a:custGeom>
            <a:solidFill>
              <a:srgbClr val="AEBA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49" name="Freeform 48"/>
            <p:cNvSpPr>
              <a:spLocks/>
            </p:cNvSpPr>
            <p:nvPr/>
          </p:nvSpPr>
          <p:spPr bwMode="auto">
            <a:xfrm>
              <a:off x="1162" y="2977"/>
              <a:ext cx="221" cy="224"/>
            </a:xfrm>
            <a:custGeom>
              <a:avLst/>
              <a:gdLst>
                <a:gd name="T0" fmla="*/ 221 w 221"/>
                <a:gd name="T1" fmla="*/ 165 h 224"/>
                <a:gd name="T2" fmla="*/ 42 w 221"/>
                <a:gd name="T3" fmla="*/ 0 h 224"/>
                <a:gd name="T4" fmla="*/ 0 w 221"/>
                <a:gd name="T5" fmla="*/ 60 h 224"/>
                <a:gd name="T6" fmla="*/ 179 w 221"/>
                <a:gd name="T7" fmla="*/ 224 h 224"/>
                <a:gd name="T8" fmla="*/ 221 w 221"/>
                <a:gd name="T9" fmla="*/ 165 h 224"/>
                <a:gd name="T10" fmla="*/ 0 60000 65536"/>
                <a:gd name="T11" fmla="*/ 0 60000 65536"/>
                <a:gd name="T12" fmla="*/ 0 60000 65536"/>
                <a:gd name="T13" fmla="*/ 0 60000 65536"/>
                <a:gd name="T14" fmla="*/ 0 60000 65536"/>
                <a:gd name="T15" fmla="*/ 0 w 221"/>
                <a:gd name="T16" fmla="*/ 0 h 224"/>
                <a:gd name="T17" fmla="*/ 221 w 221"/>
                <a:gd name="T18" fmla="*/ 224 h 224"/>
              </a:gdLst>
              <a:ahLst/>
              <a:cxnLst>
                <a:cxn ang="T10">
                  <a:pos x="T0" y="T1"/>
                </a:cxn>
                <a:cxn ang="T11">
                  <a:pos x="T2" y="T3"/>
                </a:cxn>
                <a:cxn ang="T12">
                  <a:pos x="T4" y="T5"/>
                </a:cxn>
                <a:cxn ang="T13">
                  <a:pos x="T6" y="T7"/>
                </a:cxn>
                <a:cxn ang="T14">
                  <a:pos x="T8" y="T9"/>
                </a:cxn>
              </a:cxnLst>
              <a:rect l="T15" t="T16" r="T17" b="T18"/>
              <a:pathLst>
                <a:path w="221" h="224">
                  <a:moveTo>
                    <a:pt x="221" y="165"/>
                  </a:moveTo>
                  <a:lnTo>
                    <a:pt x="42" y="0"/>
                  </a:lnTo>
                  <a:lnTo>
                    <a:pt x="0" y="60"/>
                  </a:lnTo>
                  <a:lnTo>
                    <a:pt x="179" y="224"/>
                  </a:lnTo>
                  <a:lnTo>
                    <a:pt x="221" y="165"/>
                  </a:lnTo>
                  <a:close/>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50" name="Rectangle 49"/>
            <p:cNvSpPr>
              <a:spLocks noChangeArrowheads="1"/>
            </p:cNvSpPr>
            <p:nvPr/>
          </p:nvSpPr>
          <p:spPr bwMode="auto">
            <a:xfrm>
              <a:off x="1057" y="2693"/>
              <a:ext cx="144" cy="743"/>
            </a:xfrm>
            <a:prstGeom prst="rect">
              <a:avLst/>
            </a:prstGeom>
            <a:solidFill>
              <a:srgbClr val="AEBA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altLang="en-US" sz="1800" b="0" i="0" u="none" strike="noStrike" kern="0" cap="none" spc="0" normalizeH="0" baseline="0" noProof="0">
                <a:ln>
                  <a:noFill/>
                </a:ln>
                <a:solidFill>
                  <a:srgbClr val="FFFFFF"/>
                </a:solidFill>
                <a:effectLst/>
                <a:uLnTx/>
                <a:uFillTx/>
                <a:latin typeface="Arial" charset="0"/>
              </a:endParaRPr>
            </a:p>
          </p:txBody>
        </p:sp>
        <p:sp>
          <p:nvSpPr>
            <p:cNvPr id="51" name="Rectangle 50"/>
            <p:cNvSpPr>
              <a:spLocks noChangeArrowheads="1"/>
            </p:cNvSpPr>
            <p:nvPr/>
          </p:nvSpPr>
          <p:spPr bwMode="auto">
            <a:xfrm>
              <a:off x="1057" y="2693"/>
              <a:ext cx="144" cy="743"/>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altLang="en-US" sz="1800" b="0" i="0" u="none" strike="noStrike" kern="0" cap="none" spc="0" normalizeH="0" baseline="0" noProof="0">
                <a:ln>
                  <a:noFill/>
                </a:ln>
                <a:solidFill>
                  <a:srgbClr val="FFFFFF"/>
                </a:solidFill>
                <a:effectLst/>
                <a:uLnTx/>
                <a:uFillTx/>
                <a:latin typeface="Arial" charset="0"/>
              </a:endParaRPr>
            </a:p>
          </p:txBody>
        </p:sp>
        <p:sp>
          <p:nvSpPr>
            <p:cNvPr id="52" name="Freeform 51"/>
            <p:cNvSpPr>
              <a:spLocks/>
            </p:cNvSpPr>
            <p:nvPr/>
          </p:nvSpPr>
          <p:spPr bwMode="auto">
            <a:xfrm>
              <a:off x="2232" y="3438"/>
              <a:ext cx="111" cy="44"/>
            </a:xfrm>
            <a:custGeom>
              <a:avLst/>
              <a:gdLst>
                <a:gd name="T0" fmla="*/ 0 w 111"/>
                <a:gd name="T1" fmla="*/ 0 h 44"/>
                <a:gd name="T2" fmla="*/ 24 w 111"/>
                <a:gd name="T3" fmla="*/ 35 h 44"/>
                <a:gd name="T4" fmla="*/ 25 w 111"/>
                <a:gd name="T5" fmla="*/ 37 h 44"/>
                <a:gd name="T6" fmla="*/ 28 w 111"/>
                <a:gd name="T7" fmla="*/ 37 h 44"/>
                <a:gd name="T8" fmla="*/ 30 w 111"/>
                <a:gd name="T9" fmla="*/ 40 h 44"/>
                <a:gd name="T10" fmla="*/ 34 w 111"/>
                <a:gd name="T11" fmla="*/ 43 h 44"/>
                <a:gd name="T12" fmla="*/ 39 w 111"/>
                <a:gd name="T13" fmla="*/ 43 h 44"/>
                <a:gd name="T14" fmla="*/ 42 w 111"/>
                <a:gd name="T15" fmla="*/ 43 h 44"/>
                <a:gd name="T16" fmla="*/ 46 w 111"/>
                <a:gd name="T17" fmla="*/ 43 h 44"/>
                <a:gd name="T18" fmla="*/ 48 w 111"/>
                <a:gd name="T19" fmla="*/ 44 h 44"/>
                <a:gd name="T20" fmla="*/ 54 w 111"/>
                <a:gd name="T21" fmla="*/ 44 h 44"/>
                <a:gd name="T22" fmla="*/ 58 w 111"/>
                <a:gd name="T23" fmla="*/ 44 h 44"/>
                <a:gd name="T24" fmla="*/ 63 w 111"/>
                <a:gd name="T25" fmla="*/ 44 h 44"/>
                <a:gd name="T26" fmla="*/ 64 w 111"/>
                <a:gd name="T27" fmla="*/ 43 h 44"/>
                <a:gd name="T28" fmla="*/ 69 w 111"/>
                <a:gd name="T29" fmla="*/ 43 h 44"/>
                <a:gd name="T30" fmla="*/ 73 w 111"/>
                <a:gd name="T31" fmla="*/ 43 h 44"/>
                <a:gd name="T32" fmla="*/ 76 w 111"/>
                <a:gd name="T33" fmla="*/ 43 h 44"/>
                <a:gd name="T34" fmla="*/ 81 w 111"/>
                <a:gd name="T35" fmla="*/ 40 h 44"/>
                <a:gd name="T36" fmla="*/ 82 w 111"/>
                <a:gd name="T37" fmla="*/ 37 h 44"/>
                <a:gd name="T38" fmla="*/ 88 w 111"/>
                <a:gd name="T39" fmla="*/ 37 h 44"/>
                <a:gd name="T40" fmla="*/ 88 w 111"/>
                <a:gd name="T41" fmla="*/ 35 h 44"/>
                <a:gd name="T42" fmla="*/ 90 w 111"/>
                <a:gd name="T43" fmla="*/ 32 h 44"/>
                <a:gd name="T44" fmla="*/ 111 w 111"/>
                <a:gd name="T45" fmla="*/ 0 h 44"/>
                <a:gd name="T46" fmla="*/ 0 w 111"/>
                <a:gd name="T47" fmla="*/ 0 h 4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1"/>
                <a:gd name="T73" fmla="*/ 0 h 44"/>
                <a:gd name="T74" fmla="*/ 111 w 111"/>
                <a:gd name="T75" fmla="*/ 44 h 4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1" h="44">
                  <a:moveTo>
                    <a:pt x="0" y="0"/>
                  </a:moveTo>
                  <a:lnTo>
                    <a:pt x="24" y="35"/>
                  </a:lnTo>
                  <a:lnTo>
                    <a:pt x="25" y="37"/>
                  </a:lnTo>
                  <a:lnTo>
                    <a:pt x="28" y="37"/>
                  </a:lnTo>
                  <a:lnTo>
                    <a:pt x="30" y="40"/>
                  </a:lnTo>
                  <a:lnTo>
                    <a:pt x="34" y="43"/>
                  </a:lnTo>
                  <a:lnTo>
                    <a:pt x="39" y="43"/>
                  </a:lnTo>
                  <a:lnTo>
                    <a:pt x="42" y="43"/>
                  </a:lnTo>
                  <a:lnTo>
                    <a:pt x="46" y="43"/>
                  </a:lnTo>
                  <a:lnTo>
                    <a:pt x="48" y="44"/>
                  </a:lnTo>
                  <a:lnTo>
                    <a:pt x="54" y="44"/>
                  </a:lnTo>
                  <a:lnTo>
                    <a:pt x="58" y="44"/>
                  </a:lnTo>
                  <a:lnTo>
                    <a:pt x="63" y="44"/>
                  </a:lnTo>
                  <a:lnTo>
                    <a:pt x="64" y="43"/>
                  </a:lnTo>
                  <a:lnTo>
                    <a:pt x="69" y="43"/>
                  </a:lnTo>
                  <a:lnTo>
                    <a:pt x="73" y="43"/>
                  </a:lnTo>
                  <a:lnTo>
                    <a:pt x="76" y="43"/>
                  </a:lnTo>
                  <a:lnTo>
                    <a:pt x="81" y="40"/>
                  </a:lnTo>
                  <a:lnTo>
                    <a:pt x="82" y="37"/>
                  </a:lnTo>
                  <a:lnTo>
                    <a:pt x="88" y="37"/>
                  </a:lnTo>
                  <a:lnTo>
                    <a:pt x="88" y="35"/>
                  </a:lnTo>
                  <a:lnTo>
                    <a:pt x="90" y="32"/>
                  </a:lnTo>
                  <a:lnTo>
                    <a:pt x="11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53" name="Freeform 52"/>
            <p:cNvSpPr>
              <a:spLocks/>
            </p:cNvSpPr>
            <p:nvPr/>
          </p:nvSpPr>
          <p:spPr bwMode="auto">
            <a:xfrm>
              <a:off x="2250" y="3438"/>
              <a:ext cx="49" cy="44"/>
            </a:xfrm>
            <a:custGeom>
              <a:avLst/>
              <a:gdLst>
                <a:gd name="T0" fmla="*/ 0 w 49"/>
                <a:gd name="T1" fmla="*/ 0 h 44"/>
                <a:gd name="T2" fmla="*/ 12 w 49"/>
                <a:gd name="T3" fmla="*/ 40 h 44"/>
                <a:gd name="T4" fmla="*/ 16 w 49"/>
                <a:gd name="T5" fmla="*/ 43 h 44"/>
                <a:gd name="T6" fmla="*/ 21 w 49"/>
                <a:gd name="T7" fmla="*/ 43 h 44"/>
                <a:gd name="T8" fmla="*/ 24 w 49"/>
                <a:gd name="T9" fmla="*/ 43 h 44"/>
                <a:gd name="T10" fmla="*/ 28 w 49"/>
                <a:gd name="T11" fmla="*/ 43 h 44"/>
                <a:gd name="T12" fmla="*/ 30 w 49"/>
                <a:gd name="T13" fmla="*/ 44 h 44"/>
                <a:gd name="T14" fmla="*/ 36 w 49"/>
                <a:gd name="T15" fmla="*/ 44 h 44"/>
                <a:gd name="T16" fmla="*/ 40 w 49"/>
                <a:gd name="T17" fmla="*/ 44 h 44"/>
                <a:gd name="T18" fmla="*/ 45 w 49"/>
                <a:gd name="T19" fmla="*/ 44 h 44"/>
                <a:gd name="T20" fmla="*/ 49 w 49"/>
                <a:gd name="T21" fmla="*/ 0 h 44"/>
                <a:gd name="T22" fmla="*/ 0 w 49"/>
                <a:gd name="T23" fmla="*/ 0 h 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
                <a:gd name="T37" fmla="*/ 0 h 44"/>
                <a:gd name="T38" fmla="*/ 49 w 49"/>
                <a:gd name="T39" fmla="*/ 44 h 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 h="44">
                  <a:moveTo>
                    <a:pt x="0" y="0"/>
                  </a:moveTo>
                  <a:lnTo>
                    <a:pt x="12" y="40"/>
                  </a:lnTo>
                  <a:lnTo>
                    <a:pt x="16" y="43"/>
                  </a:lnTo>
                  <a:lnTo>
                    <a:pt x="21" y="43"/>
                  </a:lnTo>
                  <a:lnTo>
                    <a:pt x="24" y="43"/>
                  </a:lnTo>
                  <a:lnTo>
                    <a:pt x="28" y="43"/>
                  </a:lnTo>
                  <a:lnTo>
                    <a:pt x="30" y="44"/>
                  </a:lnTo>
                  <a:lnTo>
                    <a:pt x="36" y="44"/>
                  </a:lnTo>
                  <a:lnTo>
                    <a:pt x="40" y="44"/>
                  </a:lnTo>
                  <a:lnTo>
                    <a:pt x="45" y="44"/>
                  </a:lnTo>
                  <a:lnTo>
                    <a:pt x="49" y="0"/>
                  </a:lnTo>
                  <a:lnTo>
                    <a:pt x="0" y="0"/>
                  </a:lnTo>
                  <a:close/>
                </a:path>
              </a:pathLst>
            </a:custGeom>
            <a:solidFill>
              <a:srgbClr val="0202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54" name="Freeform 53"/>
            <p:cNvSpPr>
              <a:spLocks/>
            </p:cNvSpPr>
            <p:nvPr/>
          </p:nvSpPr>
          <p:spPr bwMode="auto">
            <a:xfrm>
              <a:off x="2181" y="3286"/>
              <a:ext cx="203" cy="163"/>
            </a:xfrm>
            <a:custGeom>
              <a:avLst/>
              <a:gdLst>
                <a:gd name="T0" fmla="*/ 5 w 203"/>
                <a:gd name="T1" fmla="*/ 5 h 163"/>
                <a:gd name="T2" fmla="*/ 7 w 203"/>
                <a:gd name="T3" fmla="*/ 13 h 163"/>
                <a:gd name="T4" fmla="*/ 5 w 203"/>
                <a:gd name="T5" fmla="*/ 20 h 163"/>
                <a:gd name="T6" fmla="*/ 3 w 203"/>
                <a:gd name="T7" fmla="*/ 25 h 163"/>
                <a:gd name="T8" fmla="*/ 3 w 203"/>
                <a:gd name="T9" fmla="*/ 31 h 163"/>
                <a:gd name="T10" fmla="*/ 7 w 203"/>
                <a:gd name="T11" fmla="*/ 37 h 163"/>
                <a:gd name="T12" fmla="*/ 7 w 203"/>
                <a:gd name="T13" fmla="*/ 42 h 163"/>
                <a:gd name="T14" fmla="*/ 5 w 203"/>
                <a:gd name="T15" fmla="*/ 46 h 163"/>
                <a:gd name="T16" fmla="*/ 3 w 203"/>
                <a:gd name="T17" fmla="*/ 51 h 163"/>
                <a:gd name="T18" fmla="*/ 3 w 203"/>
                <a:gd name="T19" fmla="*/ 55 h 163"/>
                <a:gd name="T20" fmla="*/ 7 w 203"/>
                <a:gd name="T21" fmla="*/ 60 h 163"/>
                <a:gd name="T22" fmla="*/ 7 w 203"/>
                <a:gd name="T23" fmla="*/ 65 h 163"/>
                <a:gd name="T24" fmla="*/ 5 w 203"/>
                <a:gd name="T25" fmla="*/ 72 h 163"/>
                <a:gd name="T26" fmla="*/ 0 w 203"/>
                <a:gd name="T27" fmla="*/ 77 h 163"/>
                <a:gd name="T28" fmla="*/ 3 w 203"/>
                <a:gd name="T29" fmla="*/ 81 h 163"/>
                <a:gd name="T30" fmla="*/ 5 w 203"/>
                <a:gd name="T31" fmla="*/ 86 h 163"/>
                <a:gd name="T32" fmla="*/ 9 w 203"/>
                <a:gd name="T33" fmla="*/ 94 h 163"/>
                <a:gd name="T34" fmla="*/ 5 w 203"/>
                <a:gd name="T35" fmla="*/ 101 h 163"/>
                <a:gd name="T36" fmla="*/ 5 w 203"/>
                <a:gd name="T37" fmla="*/ 106 h 163"/>
                <a:gd name="T38" fmla="*/ 7 w 203"/>
                <a:gd name="T39" fmla="*/ 111 h 163"/>
                <a:gd name="T40" fmla="*/ 15 w 203"/>
                <a:gd name="T41" fmla="*/ 120 h 163"/>
                <a:gd name="T42" fmla="*/ 33 w 203"/>
                <a:gd name="T43" fmla="*/ 140 h 163"/>
                <a:gd name="T44" fmla="*/ 42 w 203"/>
                <a:gd name="T45" fmla="*/ 146 h 163"/>
                <a:gd name="T46" fmla="*/ 58 w 203"/>
                <a:gd name="T47" fmla="*/ 157 h 163"/>
                <a:gd name="T48" fmla="*/ 79 w 203"/>
                <a:gd name="T49" fmla="*/ 161 h 163"/>
                <a:gd name="T50" fmla="*/ 102 w 203"/>
                <a:gd name="T51" fmla="*/ 163 h 163"/>
                <a:gd name="T52" fmla="*/ 127 w 203"/>
                <a:gd name="T53" fmla="*/ 163 h 163"/>
                <a:gd name="T54" fmla="*/ 148 w 203"/>
                <a:gd name="T55" fmla="*/ 158 h 163"/>
                <a:gd name="T56" fmla="*/ 160 w 203"/>
                <a:gd name="T57" fmla="*/ 153 h 163"/>
                <a:gd name="T58" fmla="*/ 169 w 203"/>
                <a:gd name="T59" fmla="*/ 146 h 163"/>
                <a:gd name="T60" fmla="*/ 184 w 203"/>
                <a:gd name="T61" fmla="*/ 127 h 163"/>
                <a:gd name="T62" fmla="*/ 196 w 203"/>
                <a:gd name="T63" fmla="*/ 106 h 163"/>
                <a:gd name="T64" fmla="*/ 199 w 203"/>
                <a:gd name="T65" fmla="*/ 98 h 163"/>
                <a:gd name="T66" fmla="*/ 196 w 203"/>
                <a:gd name="T67" fmla="*/ 94 h 163"/>
                <a:gd name="T68" fmla="*/ 194 w 203"/>
                <a:gd name="T69" fmla="*/ 89 h 163"/>
                <a:gd name="T70" fmla="*/ 196 w 203"/>
                <a:gd name="T71" fmla="*/ 85 h 163"/>
                <a:gd name="T72" fmla="*/ 199 w 203"/>
                <a:gd name="T73" fmla="*/ 80 h 163"/>
                <a:gd name="T74" fmla="*/ 203 w 203"/>
                <a:gd name="T75" fmla="*/ 75 h 163"/>
                <a:gd name="T76" fmla="*/ 201 w 203"/>
                <a:gd name="T77" fmla="*/ 69 h 163"/>
                <a:gd name="T78" fmla="*/ 199 w 203"/>
                <a:gd name="T79" fmla="*/ 65 h 163"/>
                <a:gd name="T80" fmla="*/ 196 w 203"/>
                <a:gd name="T81" fmla="*/ 60 h 163"/>
                <a:gd name="T82" fmla="*/ 199 w 203"/>
                <a:gd name="T83" fmla="*/ 55 h 163"/>
                <a:gd name="T84" fmla="*/ 201 w 203"/>
                <a:gd name="T85" fmla="*/ 48 h 163"/>
                <a:gd name="T86" fmla="*/ 201 w 203"/>
                <a:gd name="T87" fmla="*/ 43 h 163"/>
                <a:gd name="T88" fmla="*/ 196 w 203"/>
                <a:gd name="T89" fmla="*/ 39 h 163"/>
                <a:gd name="T90" fmla="*/ 196 w 203"/>
                <a:gd name="T91" fmla="*/ 31 h 163"/>
                <a:gd name="T92" fmla="*/ 199 w 203"/>
                <a:gd name="T93" fmla="*/ 26 h 163"/>
                <a:gd name="T94" fmla="*/ 201 w 203"/>
                <a:gd name="T95" fmla="*/ 22 h 163"/>
                <a:gd name="T96" fmla="*/ 201 w 203"/>
                <a:gd name="T97" fmla="*/ 17 h 163"/>
                <a:gd name="T98" fmla="*/ 199 w 203"/>
                <a:gd name="T99" fmla="*/ 13 h 163"/>
                <a:gd name="T100" fmla="*/ 196 w 203"/>
                <a:gd name="T101" fmla="*/ 5 h 163"/>
                <a:gd name="T102" fmla="*/ 196 w 203"/>
                <a:gd name="T103" fmla="*/ 0 h 16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03"/>
                <a:gd name="T157" fmla="*/ 0 h 163"/>
                <a:gd name="T158" fmla="*/ 203 w 203"/>
                <a:gd name="T159" fmla="*/ 163 h 16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03" h="163">
                  <a:moveTo>
                    <a:pt x="7" y="0"/>
                  </a:moveTo>
                  <a:lnTo>
                    <a:pt x="5" y="5"/>
                  </a:lnTo>
                  <a:lnTo>
                    <a:pt x="7" y="8"/>
                  </a:lnTo>
                  <a:lnTo>
                    <a:pt x="7" y="13"/>
                  </a:lnTo>
                  <a:lnTo>
                    <a:pt x="5" y="17"/>
                  </a:lnTo>
                  <a:lnTo>
                    <a:pt x="5" y="20"/>
                  </a:lnTo>
                  <a:lnTo>
                    <a:pt x="3" y="22"/>
                  </a:lnTo>
                  <a:lnTo>
                    <a:pt x="3" y="25"/>
                  </a:lnTo>
                  <a:lnTo>
                    <a:pt x="3" y="29"/>
                  </a:lnTo>
                  <a:lnTo>
                    <a:pt x="3" y="31"/>
                  </a:lnTo>
                  <a:lnTo>
                    <a:pt x="5" y="34"/>
                  </a:lnTo>
                  <a:lnTo>
                    <a:pt x="7" y="37"/>
                  </a:lnTo>
                  <a:lnTo>
                    <a:pt x="7" y="39"/>
                  </a:lnTo>
                  <a:lnTo>
                    <a:pt x="7" y="42"/>
                  </a:lnTo>
                  <a:lnTo>
                    <a:pt x="7" y="43"/>
                  </a:lnTo>
                  <a:lnTo>
                    <a:pt x="5" y="46"/>
                  </a:lnTo>
                  <a:lnTo>
                    <a:pt x="3" y="48"/>
                  </a:lnTo>
                  <a:lnTo>
                    <a:pt x="3" y="51"/>
                  </a:lnTo>
                  <a:lnTo>
                    <a:pt x="3" y="54"/>
                  </a:lnTo>
                  <a:lnTo>
                    <a:pt x="3" y="55"/>
                  </a:lnTo>
                  <a:lnTo>
                    <a:pt x="5" y="58"/>
                  </a:lnTo>
                  <a:lnTo>
                    <a:pt x="7" y="60"/>
                  </a:lnTo>
                  <a:lnTo>
                    <a:pt x="7" y="63"/>
                  </a:lnTo>
                  <a:lnTo>
                    <a:pt x="7" y="65"/>
                  </a:lnTo>
                  <a:lnTo>
                    <a:pt x="7" y="68"/>
                  </a:lnTo>
                  <a:lnTo>
                    <a:pt x="5" y="72"/>
                  </a:lnTo>
                  <a:lnTo>
                    <a:pt x="3" y="72"/>
                  </a:lnTo>
                  <a:lnTo>
                    <a:pt x="0" y="77"/>
                  </a:lnTo>
                  <a:lnTo>
                    <a:pt x="0" y="80"/>
                  </a:lnTo>
                  <a:lnTo>
                    <a:pt x="3" y="81"/>
                  </a:lnTo>
                  <a:lnTo>
                    <a:pt x="3" y="85"/>
                  </a:lnTo>
                  <a:lnTo>
                    <a:pt x="5" y="86"/>
                  </a:lnTo>
                  <a:lnTo>
                    <a:pt x="7" y="89"/>
                  </a:lnTo>
                  <a:lnTo>
                    <a:pt x="9" y="94"/>
                  </a:lnTo>
                  <a:lnTo>
                    <a:pt x="7" y="98"/>
                  </a:lnTo>
                  <a:lnTo>
                    <a:pt x="5" y="101"/>
                  </a:lnTo>
                  <a:lnTo>
                    <a:pt x="5" y="103"/>
                  </a:lnTo>
                  <a:lnTo>
                    <a:pt x="5" y="106"/>
                  </a:lnTo>
                  <a:lnTo>
                    <a:pt x="5" y="109"/>
                  </a:lnTo>
                  <a:lnTo>
                    <a:pt x="7" y="111"/>
                  </a:lnTo>
                  <a:lnTo>
                    <a:pt x="9" y="114"/>
                  </a:lnTo>
                  <a:lnTo>
                    <a:pt x="15" y="120"/>
                  </a:lnTo>
                  <a:lnTo>
                    <a:pt x="24" y="129"/>
                  </a:lnTo>
                  <a:lnTo>
                    <a:pt x="33" y="140"/>
                  </a:lnTo>
                  <a:lnTo>
                    <a:pt x="37" y="144"/>
                  </a:lnTo>
                  <a:lnTo>
                    <a:pt x="42" y="146"/>
                  </a:lnTo>
                  <a:lnTo>
                    <a:pt x="49" y="152"/>
                  </a:lnTo>
                  <a:lnTo>
                    <a:pt x="58" y="157"/>
                  </a:lnTo>
                  <a:lnTo>
                    <a:pt x="69" y="161"/>
                  </a:lnTo>
                  <a:lnTo>
                    <a:pt x="79" y="161"/>
                  </a:lnTo>
                  <a:lnTo>
                    <a:pt x="90" y="163"/>
                  </a:lnTo>
                  <a:lnTo>
                    <a:pt x="102" y="163"/>
                  </a:lnTo>
                  <a:lnTo>
                    <a:pt x="115" y="163"/>
                  </a:lnTo>
                  <a:lnTo>
                    <a:pt x="127" y="163"/>
                  </a:lnTo>
                  <a:lnTo>
                    <a:pt x="139" y="161"/>
                  </a:lnTo>
                  <a:lnTo>
                    <a:pt x="148" y="158"/>
                  </a:lnTo>
                  <a:lnTo>
                    <a:pt x="154" y="157"/>
                  </a:lnTo>
                  <a:lnTo>
                    <a:pt x="160" y="153"/>
                  </a:lnTo>
                  <a:lnTo>
                    <a:pt x="164" y="152"/>
                  </a:lnTo>
                  <a:lnTo>
                    <a:pt x="169" y="146"/>
                  </a:lnTo>
                  <a:lnTo>
                    <a:pt x="173" y="144"/>
                  </a:lnTo>
                  <a:lnTo>
                    <a:pt x="184" y="127"/>
                  </a:lnTo>
                  <a:lnTo>
                    <a:pt x="194" y="114"/>
                  </a:lnTo>
                  <a:lnTo>
                    <a:pt x="196" y="106"/>
                  </a:lnTo>
                  <a:lnTo>
                    <a:pt x="199" y="101"/>
                  </a:lnTo>
                  <a:lnTo>
                    <a:pt x="199" y="98"/>
                  </a:lnTo>
                  <a:lnTo>
                    <a:pt x="199" y="97"/>
                  </a:lnTo>
                  <a:lnTo>
                    <a:pt x="196" y="94"/>
                  </a:lnTo>
                  <a:lnTo>
                    <a:pt x="196" y="92"/>
                  </a:lnTo>
                  <a:lnTo>
                    <a:pt x="194" y="89"/>
                  </a:lnTo>
                  <a:lnTo>
                    <a:pt x="196" y="86"/>
                  </a:lnTo>
                  <a:lnTo>
                    <a:pt x="196" y="85"/>
                  </a:lnTo>
                  <a:lnTo>
                    <a:pt x="199" y="81"/>
                  </a:lnTo>
                  <a:lnTo>
                    <a:pt x="199" y="80"/>
                  </a:lnTo>
                  <a:lnTo>
                    <a:pt x="201" y="77"/>
                  </a:lnTo>
                  <a:lnTo>
                    <a:pt x="203" y="75"/>
                  </a:lnTo>
                  <a:lnTo>
                    <a:pt x="201" y="72"/>
                  </a:lnTo>
                  <a:lnTo>
                    <a:pt x="201" y="69"/>
                  </a:lnTo>
                  <a:lnTo>
                    <a:pt x="199" y="68"/>
                  </a:lnTo>
                  <a:lnTo>
                    <a:pt x="199" y="65"/>
                  </a:lnTo>
                  <a:lnTo>
                    <a:pt x="196" y="63"/>
                  </a:lnTo>
                  <a:lnTo>
                    <a:pt x="196" y="60"/>
                  </a:lnTo>
                  <a:lnTo>
                    <a:pt x="196" y="58"/>
                  </a:lnTo>
                  <a:lnTo>
                    <a:pt x="199" y="55"/>
                  </a:lnTo>
                  <a:lnTo>
                    <a:pt x="201" y="54"/>
                  </a:lnTo>
                  <a:lnTo>
                    <a:pt x="201" y="48"/>
                  </a:lnTo>
                  <a:lnTo>
                    <a:pt x="201" y="46"/>
                  </a:lnTo>
                  <a:lnTo>
                    <a:pt x="201" y="43"/>
                  </a:lnTo>
                  <a:lnTo>
                    <a:pt x="199" y="39"/>
                  </a:lnTo>
                  <a:lnTo>
                    <a:pt x="196" y="39"/>
                  </a:lnTo>
                  <a:lnTo>
                    <a:pt x="196" y="34"/>
                  </a:lnTo>
                  <a:lnTo>
                    <a:pt x="196" y="31"/>
                  </a:lnTo>
                  <a:lnTo>
                    <a:pt x="199" y="29"/>
                  </a:lnTo>
                  <a:lnTo>
                    <a:pt x="199" y="26"/>
                  </a:lnTo>
                  <a:lnTo>
                    <a:pt x="201" y="25"/>
                  </a:lnTo>
                  <a:lnTo>
                    <a:pt x="201" y="22"/>
                  </a:lnTo>
                  <a:lnTo>
                    <a:pt x="203" y="20"/>
                  </a:lnTo>
                  <a:lnTo>
                    <a:pt x="201" y="17"/>
                  </a:lnTo>
                  <a:lnTo>
                    <a:pt x="201" y="14"/>
                  </a:lnTo>
                  <a:lnTo>
                    <a:pt x="199" y="13"/>
                  </a:lnTo>
                  <a:lnTo>
                    <a:pt x="196" y="11"/>
                  </a:lnTo>
                  <a:lnTo>
                    <a:pt x="196" y="5"/>
                  </a:lnTo>
                  <a:lnTo>
                    <a:pt x="199" y="3"/>
                  </a:lnTo>
                  <a:lnTo>
                    <a:pt x="196" y="0"/>
                  </a:lnTo>
                  <a:lnTo>
                    <a:pt x="7" y="0"/>
                  </a:lnTo>
                  <a:close/>
                </a:path>
              </a:pathLst>
            </a:custGeom>
            <a:solidFill>
              <a:srgbClr val="C283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55" name="Freeform 54"/>
            <p:cNvSpPr>
              <a:spLocks/>
            </p:cNvSpPr>
            <p:nvPr/>
          </p:nvSpPr>
          <p:spPr bwMode="auto">
            <a:xfrm>
              <a:off x="2184" y="3308"/>
              <a:ext cx="25" cy="21"/>
            </a:xfrm>
            <a:custGeom>
              <a:avLst/>
              <a:gdLst>
                <a:gd name="T0" fmla="*/ 0 w 25"/>
                <a:gd name="T1" fmla="*/ 0 h 21"/>
                <a:gd name="T2" fmla="*/ 2 w 25"/>
                <a:gd name="T3" fmla="*/ 3 h 21"/>
                <a:gd name="T4" fmla="*/ 4 w 25"/>
                <a:gd name="T5" fmla="*/ 4 h 21"/>
                <a:gd name="T6" fmla="*/ 9 w 25"/>
                <a:gd name="T7" fmla="*/ 9 h 21"/>
                <a:gd name="T8" fmla="*/ 13 w 25"/>
                <a:gd name="T9" fmla="*/ 12 h 21"/>
                <a:gd name="T10" fmla="*/ 18 w 25"/>
                <a:gd name="T11" fmla="*/ 15 h 21"/>
                <a:gd name="T12" fmla="*/ 25 w 25"/>
                <a:gd name="T13" fmla="*/ 17 h 21"/>
                <a:gd name="T14" fmla="*/ 23 w 25"/>
                <a:gd name="T15" fmla="*/ 20 h 21"/>
                <a:gd name="T16" fmla="*/ 15 w 25"/>
                <a:gd name="T17" fmla="*/ 20 h 21"/>
                <a:gd name="T18" fmla="*/ 9 w 25"/>
                <a:gd name="T19" fmla="*/ 20 h 21"/>
                <a:gd name="T20" fmla="*/ 4 w 25"/>
                <a:gd name="T21" fmla="*/ 21 h 21"/>
                <a:gd name="T22" fmla="*/ 4 w 25"/>
                <a:gd name="T23" fmla="*/ 20 h 21"/>
                <a:gd name="T24" fmla="*/ 4 w 25"/>
                <a:gd name="T25" fmla="*/ 17 h 21"/>
                <a:gd name="T26" fmla="*/ 4 w 25"/>
                <a:gd name="T27" fmla="*/ 15 h 21"/>
                <a:gd name="T28" fmla="*/ 2 w 25"/>
                <a:gd name="T29" fmla="*/ 12 h 21"/>
                <a:gd name="T30" fmla="*/ 0 w 25"/>
                <a:gd name="T31" fmla="*/ 7 h 21"/>
                <a:gd name="T32" fmla="*/ 0 w 25"/>
                <a:gd name="T33" fmla="*/ 3 h 21"/>
                <a:gd name="T34" fmla="*/ 0 w 25"/>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5"/>
                <a:gd name="T55" fmla="*/ 0 h 21"/>
                <a:gd name="T56" fmla="*/ 25 w 25"/>
                <a:gd name="T57" fmla="*/ 21 h 2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5" h="21">
                  <a:moveTo>
                    <a:pt x="0" y="0"/>
                  </a:moveTo>
                  <a:lnTo>
                    <a:pt x="2" y="3"/>
                  </a:lnTo>
                  <a:lnTo>
                    <a:pt x="4" y="4"/>
                  </a:lnTo>
                  <a:lnTo>
                    <a:pt x="9" y="9"/>
                  </a:lnTo>
                  <a:lnTo>
                    <a:pt x="13" y="12"/>
                  </a:lnTo>
                  <a:lnTo>
                    <a:pt x="18" y="15"/>
                  </a:lnTo>
                  <a:lnTo>
                    <a:pt x="25" y="17"/>
                  </a:lnTo>
                  <a:lnTo>
                    <a:pt x="23" y="20"/>
                  </a:lnTo>
                  <a:lnTo>
                    <a:pt x="15" y="20"/>
                  </a:lnTo>
                  <a:lnTo>
                    <a:pt x="9" y="20"/>
                  </a:lnTo>
                  <a:lnTo>
                    <a:pt x="4" y="21"/>
                  </a:lnTo>
                  <a:lnTo>
                    <a:pt x="4" y="20"/>
                  </a:lnTo>
                  <a:lnTo>
                    <a:pt x="4" y="17"/>
                  </a:lnTo>
                  <a:lnTo>
                    <a:pt x="4" y="15"/>
                  </a:lnTo>
                  <a:lnTo>
                    <a:pt x="2" y="12"/>
                  </a:lnTo>
                  <a:lnTo>
                    <a:pt x="0" y="7"/>
                  </a:lnTo>
                  <a:lnTo>
                    <a:pt x="0" y="3"/>
                  </a:lnTo>
                  <a:lnTo>
                    <a:pt x="0" y="0"/>
                  </a:lnTo>
                  <a:close/>
                </a:path>
              </a:pathLst>
            </a:custGeom>
            <a:solidFill>
              <a:srgbClr val="C263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56" name="Freeform 55"/>
            <p:cNvSpPr>
              <a:spLocks/>
            </p:cNvSpPr>
            <p:nvPr/>
          </p:nvSpPr>
          <p:spPr bwMode="auto">
            <a:xfrm>
              <a:off x="2184" y="3337"/>
              <a:ext cx="32" cy="18"/>
            </a:xfrm>
            <a:custGeom>
              <a:avLst/>
              <a:gdLst>
                <a:gd name="T0" fmla="*/ 0 w 32"/>
                <a:gd name="T1" fmla="*/ 3 h 18"/>
                <a:gd name="T2" fmla="*/ 0 w 32"/>
                <a:gd name="T3" fmla="*/ 0 h 18"/>
                <a:gd name="T4" fmla="*/ 2 w 32"/>
                <a:gd name="T5" fmla="*/ 3 h 18"/>
                <a:gd name="T6" fmla="*/ 4 w 32"/>
                <a:gd name="T7" fmla="*/ 3 h 18"/>
                <a:gd name="T8" fmla="*/ 9 w 32"/>
                <a:gd name="T9" fmla="*/ 4 h 18"/>
                <a:gd name="T10" fmla="*/ 13 w 32"/>
                <a:gd name="T11" fmla="*/ 7 h 18"/>
                <a:gd name="T12" fmla="*/ 21 w 32"/>
                <a:gd name="T13" fmla="*/ 7 h 18"/>
                <a:gd name="T14" fmla="*/ 30 w 32"/>
                <a:gd name="T15" fmla="*/ 9 h 18"/>
                <a:gd name="T16" fmla="*/ 32 w 32"/>
                <a:gd name="T17" fmla="*/ 17 h 18"/>
                <a:gd name="T18" fmla="*/ 23 w 32"/>
                <a:gd name="T19" fmla="*/ 14 h 18"/>
                <a:gd name="T20" fmla="*/ 15 w 32"/>
                <a:gd name="T21" fmla="*/ 14 h 18"/>
                <a:gd name="T22" fmla="*/ 9 w 32"/>
                <a:gd name="T23" fmla="*/ 14 h 18"/>
                <a:gd name="T24" fmla="*/ 4 w 32"/>
                <a:gd name="T25" fmla="*/ 18 h 18"/>
                <a:gd name="T26" fmla="*/ 4 w 32"/>
                <a:gd name="T27" fmla="*/ 17 h 18"/>
                <a:gd name="T28" fmla="*/ 4 w 32"/>
                <a:gd name="T29" fmla="*/ 14 h 18"/>
                <a:gd name="T30" fmla="*/ 4 w 32"/>
                <a:gd name="T31" fmla="*/ 12 h 18"/>
                <a:gd name="T32" fmla="*/ 2 w 32"/>
                <a:gd name="T33" fmla="*/ 7 h 18"/>
                <a:gd name="T34" fmla="*/ 0 w 32"/>
                <a:gd name="T35" fmla="*/ 4 h 18"/>
                <a:gd name="T36" fmla="*/ 0 w 32"/>
                <a:gd name="T37" fmla="*/ 3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2"/>
                <a:gd name="T58" fmla="*/ 0 h 18"/>
                <a:gd name="T59" fmla="*/ 32 w 32"/>
                <a:gd name="T60" fmla="*/ 18 h 1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2" h="18">
                  <a:moveTo>
                    <a:pt x="0" y="3"/>
                  </a:moveTo>
                  <a:lnTo>
                    <a:pt x="0" y="0"/>
                  </a:lnTo>
                  <a:lnTo>
                    <a:pt x="2" y="3"/>
                  </a:lnTo>
                  <a:lnTo>
                    <a:pt x="4" y="3"/>
                  </a:lnTo>
                  <a:lnTo>
                    <a:pt x="9" y="4"/>
                  </a:lnTo>
                  <a:lnTo>
                    <a:pt x="13" y="7"/>
                  </a:lnTo>
                  <a:lnTo>
                    <a:pt x="21" y="7"/>
                  </a:lnTo>
                  <a:lnTo>
                    <a:pt x="30" y="9"/>
                  </a:lnTo>
                  <a:lnTo>
                    <a:pt x="32" y="17"/>
                  </a:lnTo>
                  <a:lnTo>
                    <a:pt x="23" y="14"/>
                  </a:lnTo>
                  <a:lnTo>
                    <a:pt x="15" y="14"/>
                  </a:lnTo>
                  <a:lnTo>
                    <a:pt x="9" y="14"/>
                  </a:lnTo>
                  <a:lnTo>
                    <a:pt x="4" y="18"/>
                  </a:lnTo>
                  <a:lnTo>
                    <a:pt x="4" y="17"/>
                  </a:lnTo>
                  <a:lnTo>
                    <a:pt x="4" y="14"/>
                  </a:lnTo>
                  <a:lnTo>
                    <a:pt x="4" y="12"/>
                  </a:lnTo>
                  <a:lnTo>
                    <a:pt x="2" y="7"/>
                  </a:lnTo>
                  <a:lnTo>
                    <a:pt x="0" y="4"/>
                  </a:lnTo>
                  <a:lnTo>
                    <a:pt x="0" y="3"/>
                  </a:lnTo>
                  <a:close/>
                </a:path>
              </a:pathLst>
            </a:custGeom>
            <a:solidFill>
              <a:srgbClr val="C263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57" name="Freeform 56"/>
            <p:cNvSpPr>
              <a:spLocks/>
            </p:cNvSpPr>
            <p:nvPr/>
          </p:nvSpPr>
          <p:spPr bwMode="auto">
            <a:xfrm>
              <a:off x="2181" y="3361"/>
              <a:ext cx="39" cy="23"/>
            </a:xfrm>
            <a:custGeom>
              <a:avLst/>
              <a:gdLst>
                <a:gd name="T0" fmla="*/ 3 w 39"/>
                <a:gd name="T1" fmla="*/ 2 h 23"/>
                <a:gd name="T2" fmla="*/ 3 w 39"/>
                <a:gd name="T3" fmla="*/ 0 h 23"/>
                <a:gd name="T4" fmla="*/ 5 w 39"/>
                <a:gd name="T5" fmla="*/ 2 h 23"/>
                <a:gd name="T6" fmla="*/ 7 w 39"/>
                <a:gd name="T7" fmla="*/ 5 h 23"/>
                <a:gd name="T8" fmla="*/ 12 w 39"/>
                <a:gd name="T9" fmla="*/ 6 h 23"/>
                <a:gd name="T10" fmla="*/ 16 w 39"/>
                <a:gd name="T11" fmla="*/ 10 h 23"/>
                <a:gd name="T12" fmla="*/ 24 w 39"/>
                <a:gd name="T13" fmla="*/ 10 h 23"/>
                <a:gd name="T14" fmla="*/ 28 w 39"/>
                <a:gd name="T15" fmla="*/ 11 h 23"/>
                <a:gd name="T16" fmla="*/ 37 w 39"/>
                <a:gd name="T17" fmla="*/ 14 h 23"/>
                <a:gd name="T18" fmla="*/ 39 w 39"/>
                <a:gd name="T19" fmla="*/ 23 h 23"/>
                <a:gd name="T20" fmla="*/ 30 w 39"/>
                <a:gd name="T21" fmla="*/ 19 h 23"/>
                <a:gd name="T22" fmla="*/ 24 w 39"/>
                <a:gd name="T23" fmla="*/ 17 h 23"/>
                <a:gd name="T24" fmla="*/ 18 w 39"/>
                <a:gd name="T25" fmla="*/ 14 h 23"/>
                <a:gd name="T26" fmla="*/ 15 w 39"/>
                <a:gd name="T27" fmla="*/ 14 h 23"/>
                <a:gd name="T28" fmla="*/ 12 w 39"/>
                <a:gd name="T29" fmla="*/ 17 h 23"/>
                <a:gd name="T30" fmla="*/ 9 w 39"/>
                <a:gd name="T31" fmla="*/ 19 h 23"/>
                <a:gd name="T32" fmla="*/ 9 w 39"/>
                <a:gd name="T33" fmla="*/ 17 h 23"/>
                <a:gd name="T34" fmla="*/ 5 w 39"/>
                <a:gd name="T35" fmla="*/ 11 h 23"/>
                <a:gd name="T36" fmla="*/ 3 w 39"/>
                <a:gd name="T37" fmla="*/ 10 h 23"/>
                <a:gd name="T38" fmla="*/ 0 w 39"/>
                <a:gd name="T39" fmla="*/ 6 h 23"/>
                <a:gd name="T40" fmla="*/ 3 w 39"/>
                <a:gd name="T41" fmla="*/ 2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23"/>
                <a:gd name="T65" fmla="*/ 39 w 39"/>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23">
                  <a:moveTo>
                    <a:pt x="3" y="2"/>
                  </a:moveTo>
                  <a:lnTo>
                    <a:pt x="3" y="0"/>
                  </a:lnTo>
                  <a:lnTo>
                    <a:pt x="5" y="2"/>
                  </a:lnTo>
                  <a:lnTo>
                    <a:pt x="7" y="5"/>
                  </a:lnTo>
                  <a:lnTo>
                    <a:pt x="12" y="6"/>
                  </a:lnTo>
                  <a:lnTo>
                    <a:pt x="16" y="10"/>
                  </a:lnTo>
                  <a:lnTo>
                    <a:pt x="24" y="10"/>
                  </a:lnTo>
                  <a:lnTo>
                    <a:pt x="28" y="11"/>
                  </a:lnTo>
                  <a:lnTo>
                    <a:pt x="37" y="14"/>
                  </a:lnTo>
                  <a:lnTo>
                    <a:pt x="39" y="23"/>
                  </a:lnTo>
                  <a:lnTo>
                    <a:pt x="30" y="19"/>
                  </a:lnTo>
                  <a:lnTo>
                    <a:pt x="24" y="17"/>
                  </a:lnTo>
                  <a:lnTo>
                    <a:pt x="18" y="14"/>
                  </a:lnTo>
                  <a:lnTo>
                    <a:pt x="15" y="14"/>
                  </a:lnTo>
                  <a:lnTo>
                    <a:pt x="12" y="17"/>
                  </a:lnTo>
                  <a:lnTo>
                    <a:pt x="9" y="19"/>
                  </a:lnTo>
                  <a:lnTo>
                    <a:pt x="9" y="17"/>
                  </a:lnTo>
                  <a:lnTo>
                    <a:pt x="5" y="11"/>
                  </a:lnTo>
                  <a:lnTo>
                    <a:pt x="3" y="10"/>
                  </a:lnTo>
                  <a:lnTo>
                    <a:pt x="0" y="6"/>
                  </a:lnTo>
                  <a:lnTo>
                    <a:pt x="3" y="2"/>
                  </a:lnTo>
                  <a:close/>
                </a:path>
              </a:pathLst>
            </a:custGeom>
            <a:solidFill>
              <a:srgbClr val="C263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58" name="Freeform 57"/>
            <p:cNvSpPr>
              <a:spLocks/>
            </p:cNvSpPr>
            <p:nvPr/>
          </p:nvSpPr>
          <p:spPr bwMode="auto">
            <a:xfrm>
              <a:off x="2186" y="3384"/>
              <a:ext cx="46" cy="54"/>
            </a:xfrm>
            <a:custGeom>
              <a:avLst/>
              <a:gdLst>
                <a:gd name="T0" fmla="*/ 0 w 46"/>
                <a:gd name="T1" fmla="*/ 11 h 54"/>
                <a:gd name="T2" fmla="*/ 0 w 46"/>
                <a:gd name="T3" fmla="*/ 5 h 54"/>
                <a:gd name="T4" fmla="*/ 2 w 46"/>
                <a:gd name="T5" fmla="*/ 0 h 54"/>
                <a:gd name="T6" fmla="*/ 4 w 46"/>
                <a:gd name="T7" fmla="*/ 5 h 54"/>
                <a:gd name="T8" fmla="*/ 11 w 46"/>
                <a:gd name="T9" fmla="*/ 11 h 54"/>
                <a:gd name="T10" fmla="*/ 16 w 46"/>
                <a:gd name="T11" fmla="*/ 13 h 54"/>
                <a:gd name="T12" fmla="*/ 23 w 46"/>
                <a:gd name="T13" fmla="*/ 16 h 54"/>
                <a:gd name="T14" fmla="*/ 34 w 46"/>
                <a:gd name="T15" fmla="*/ 17 h 54"/>
                <a:gd name="T16" fmla="*/ 37 w 46"/>
                <a:gd name="T17" fmla="*/ 22 h 54"/>
                <a:gd name="T18" fmla="*/ 32 w 46"/>
                <a:gd name="T19" fmla="*/ 20 h 54"/>
                <a:gd name="T20" fmla="*/ 25 w 46"/>
                <a:gd name="T21" fmla="*/ 20 h 54"/>
                <a:gd name="T22" fmla="*/ 23 w 46"/>
                <a:gd name="T23" fmla="*/ 20 h 54"/>
                <a:gd name="T24" fmla="*/ 21 w 46"/>
                <a:gd name="T25" fmla="*/ 25 h 54"/>
                <a:gd name="T26" fmla="*/ 23 w 46"/>
                <a:gd name="T27" fmla="*/ 26 h 54"/>
                <a:gd name="T28" fmla="*/ 25 w 46"/>
                <a:gd name="T29" fmla="*/ 31 h 54"/>
                <a:gd name="T30" fmla="*/ 30 w 46"/>
                <a:gd name="T31" fmla="*/ 37 h 54"/>
                <a:gd name="T32" fmla="*/ 37 w 46"/>
                <a:gd name="T33" fmla="*/ 43 h 54"/>
                <a:gd name="T34" fmla="*/ 46 w 46"/>
                <a:gd name="T35" fmla="*/ 48 h 54"/>
                <a:gd name="T36" fmla="*/ 46 w 46"/>
                <a:gd name="T37" fmla="*/ 54 h 54"/>
                <a:gd name="T38" fmla="*/ 41 w 46"/>
                <a:gd name="T39" fmla="*/ 51 h 54"/>
                <a:gd name="T40" fmla="*/ 37 w 46"/>
                <a:gd name="T41" fmla="*/ 48 h 54"/>
                <a:gd name="T42" fmla="*/ 30 w 46"/>
                <a:gd name="T43" fmla="*/ 43 h 54"/>
                <a:gd name="T44" fmla="*/ 23 w 46"/>
                <a:gd name="T45" fmla="*/ 37 h 54"/>
                <a:gd name="T46" fmla="*/ 19 w 46"/>
                <a:gd name="T47" fmla="*/ 31 h 54"/>
                <a:gd name="T48" fmla="*/ 13 w 46"/>
                <a:gd name="T49" fmla="*/ 25 h 54"/>
                <a:gd name="T50" fmla="*/ 10 w 46"/>
                <a:gd name="T51" fmla="*/ 20 h 54"/>
                <a:gd name="T52" fmla="*/ 4 w 46"/>
                <a:gd name="T53" fmla="*/ 16 h 54"/>
                <a:gd name="T54" fmla="*/ 0 w 46"/>
                <a:gd name="T55" fmla="*/ 11 h 5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
                <a:gd name="T85" fmla="*/ 0 h 54"/>
                <a:gd name="T86" fmla="*/ 46 w 46"/>
                <a:gd name="T87" fmla="*/ 54 h 5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 h="54">
                  <a:moveTo>
                    <a:pt x="0" y="11"/>
                  </a:moveTo>
                  <a:lnTo>
                    <a:pt x="0" y="5"/>
                  </a:lnTo>
                  <a:lnTo>
                    <a:pt x="2" y="0"/>
                  </a:lnTo>
                  <a:lnTo>
                    <a:pt x="4" y="5"/>
                  </a:lnTo>
                  <a:lnTo>
                    <a:pt x="11" y="11"/>
                  </a:lnTo>
                  <a:lnTo>
                    <a:pt x="16" y="13"/>
                  </a:lnTo>
                  <a:lnTo>
                    <a:pt x="23" y="16"/>
                  </a:lnTo>
                  <a:lnTo>
                    <a:pt x="34" y="17"/>
                  </a:lnTo>
                  <a:lnTo>
                    <a:pt x="37" y="22"/>
                  </a:lnTo>
                  <a:lnTo>
                    <a:pt x="32" y="20"/>
                  </a:lnTo>
                  <a:lnTo>
                    <a:pt x="25" y="20"/>
                  </a:lnTo>
                  <a:lnTo>
                    <a:pt x="23" y="20"/>
                  </a:lnTo>
                  <a:lnTo>
                    <a:pt x="21" y="25"/>
                  </a:lnTo>
                  <a:lnTo>
                    <a:pt x="23" y="26"/>
                  </a:lnTo>
                  <a:lnTo>
                    <a:pt x="25" y="31"/>
                  </a:lnTo>
                  <a:lnTo>
                    <a:pt x="30" y="37"/>
                  </a:lnTo>
                  <a:lnTo>
                    <a:pt x="37" y="43"/>
                  </a:lnTo>
                  <a:lnTo>
                    <a:pt x="46" y="48"/>
                  </a:lnTo>
                  <a:lnTo>
                    <a:pt x="46" y="54"/>
                  </a:lnTo>
                  <a:lnTo>
                    <a:pt x="41" y="51"/>
                  </a:lnTo>
                  <a:lnTo>
                    <a:pt x="37" y="48"/>
                  </a:lnTo>
                  <a:lnTo>
                    <a:pt x="30" y="43"/>
                  </a:lnTo>
                  <a:lnTo>
                    <a:pt x="23" y="37"/>
                  </a:lnTo>
                  <a:lnTo>
                    <a:pt x="19" y="31"/>
                  </a:lnTo>
                  <a:lnTo>
                    <a:pt x="13" y="25"/>
                  </a:lnTo>
                  <a:lnTo>
                    <a:pt x="10" y="20"/>
                  </a:lnTo>
                  <a:lnTo>
                    <a:pt x="4" y="16"/>
                  </a:lnTo>
                  <a:lnTo>
                    <a:pt x="0" y="11"/>
                  </a:lnTo>
                  <a:close/>
                </a:path>
              </a:pathLst>
            </a:custGeom>
            <a:solidFill>
              <a:srgbClr val="C263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59" name="Freeform 58"/>
            <p:cNvSpPr>
              <a:spLocks/>
            </p:cNvSpPr>
            <p:nvPr/>
          </p:nvSpPr>
          <p:spPr bwMode="auto">
            <a:xfrm>
              <a:off x="2188" y="3291"/>
              <a:ext cx="19" cy="17"/>
            </a:xfrm>
            <a:custGeom>
              <a:avLst/>
              <a:gdLst>
                <a:gd name="T0" fmla="*/ 0 w 19"/>
                <a:gd name="T1" fmla="*/ 0 h 17"/>
                <a:gd name="T2" fmla="*/ 2 w 19"/>
                <a:gd name="T3" fmla="*/ 3 h 17"/>
                <a:gd name="T4" fmla="*/ 5 w 19"/>
                <a:gd name="T5" fmla="*/ 6 h 17"/>
                <a:gd name="T6" fmla="*/ 9 w 19"/>
                <a:gd name="T7" fmla="*/ 8 h 17"/>
                <a:gd name="T8" fmla="*/ 11 w 19"/>
                <a:gd name="T9" fmla="*/ 9 h 17"/>
                <a:gd name="T10" fmla="*/ 17 w 19"/>
                <a:gd name="T11" fmla="*/ 12 h 17"/>
                <a:gd name="T12" fmla="*/ 19 w 19"/>
                <a:gd name="T13" fmla="*/ 15 h 17"/>
                <a:gd name="T14" fmla="*/ 14 w 19"/>
                <a:gd name="T15" fmla="*/ 17 h 17"/>
                <a:gd name="T16" fmla="*/ 9 w 19"/>
                <a:gd name="T17" fmla="*/ 15 h 17"/>
                <a:gd name="T18" fmla="*/ 2 w 19"/>
                <a:gd name="T19" fmla="*/ 12 h 17"/>
                <a:gd name="T20" fmla="*/ 0 w 19"/>
                <a:gd name="T21" fmla="*/ 9 h 17"/>
                <a:gd name="T22" fmla="*/ 0 w 19"/>
                <a:gd name="T23" fmla="*/ 8 h 17"/>
                <a:gd name="T24" fmla="*/ 0 w 19"/>
                <a:gd name="T25" fmla="*/ 6 h 17"/>
                <a:gd name="T26" fmla="*/ 0 w 19"/>
                <a:gd name="T27" fmla="*/ 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
                <a:gd name="T43" fmla="*/ 0 h 17"/>
                <a:gd name="T44" fmla="*/ 19 w 19"/>
                <a:gd name="T45" fmla="*/ 17 h 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 h="17">
                  <a:moveTo>
                    <a:pt x="0" y="0"/>
                  </a:moveTo>
                  <a:lnTo>
                    <a:pt x="2" y="3"/>
                  </a:lnTo>
                  <a:lnTo>
                    <a:pt x="5" y="6"/>
                  </a:lnTo>
                  <a:lnTo>
                    <a:pt x="9" y="8"/>
                  </a:lnTo>
                  <a:lnTo>
                    <a:pt x="11" y="9"/>
                  </a:lnTo>
                  <a:lnTo>
                    <a:pt x="17" y="12"/>
                  </a:lnTo>
                  <a:lnTo>
                    <a:pt x="19" y="15"/>
                  </a:lnTo>
                  <a:lnTo>
                    <a:pt x="14" y="17"/>
                  </a:lnTo>
                  <a:lnTo>
                    <a:pt x="9" y="15"/>
                  </a:lnTo>
                  <a:lnTo>
                    <a:pt x="2" y="12"/>
                  </a:lnTo>
                  <a:lnTo>
                    <a:pt x="0" y="9"/>
                  </a:lnTo>
                  <a:lnTo>
                    <a:pt x="0" y="8"/>
                  </a:lnTo>
                  <a:lnTo>
                    <a:pt x="0" y="6"/>
                  </a:lnTo>
                  <a:lnTo>
                    <a:pt x="0" y="0"/>
                  </a:lnTo>
                  <a:close/>
                </a:path>
              </a:pathLst>
            </a:custGeom>
            <a:solidFill>
              <a:srgbClr val="C263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60" name="Freeform 59"/>
            <p:cNvSpPr>
              <a:spLocks/>
            </p:cNvSpPr>
            <p:nvPr/>
          </p:nvSpPr>
          <p:spPr bwMode="auto">
            <a:xfrm>
              <a:off x="2220" y="3286"/>
              <a:ext cx="164" cy="158"/>
            </a:xfrm>
            <a:custGeom>
              <a:avLst/>
              <a:gdLst>
                <a:gd name="T0" fmla="*/ 79 w 164"/>
                <a:gd name="T1" fmla="*/ 39 h 158"/>
                <a:gd name="T2" fmla="*/ 66 w 164"/>
                <a:gd name="T3" fmla="*/ 43 h 158"/>
                <a:gd name="T4" fmla="*/ 40 w 164"/>
                <a:gd name="T5" fmla="*/ 48 h 158"/>
                <a:gd name="T6" fmla="*/ 0 w 164"/>
                <a:gd name="T7" fmla="*/ 48 h 158"/>
                <a:gd name="T8" fmla="*/ 46 w 164"/>
                <a:gd name="T9" fmla="*/ 58 h 158"/>
                <a:gd name="T10" fmla="*/ 97 w 164"/>
                <a:gd name="T11" fmla="*/ 54 h 158"/>
                <a:gd name="T12" fmla="*/ 134 w 164"/>
                <a:gd name="T13" fmla="*/ 42 h 158"/>
                <a:gd name="T14" fmla="*/ 144 w 164"/>
                <a:gd name="T15" fmla="*/ 42 h 158"/>
                <a:gd name="T16" fmla="*/ 139 w 164"/>
                <a:gd name="T17" fmla="*/ 48 h 158"/>
                <a:gd name="T18" fmla="*/ 114 w 164"/>
                <a:gd name="T19" fmla="*/ 63 h 158"/>
                <a:gd name="T20" fmla="*/ 70 w 164"/>
                <a:gd name="T21" fmla="*/ 72 h 158"/>
                <a:gd name="T22" fmla="*/ 40 w 164"/>
                <a:gd name="T23" fmla="*/ 81 h 158"/>
                <a:gd name="T24" fmla="*/ 93 w 164"/>
                <a:gd name="T25" fmla="*/ 81 h 158"/>
                <a:gd name="T26" fmla="*/ 127 w 164"/>
                <a:gd name="T27" fmla="*/ 72 h 158"/>
                <a:gd name="T28" fmla="*/ 148 w 164"/>
                <a:gd name="T29" fmla="*/ 65 h 158"/>
                <a:gd name="T30" fmla="*/ 144 w 164"/>
                <a:gd name="T31" fmla="*/ 72 h 158"/>
                <a:gd name="T32" fmla="*/ 123 w 164"/>
                <a:gd name="T33" fmla="*/ 86 h 158"/>
                <a:gd name="T34" fmla="*/ 79 w 164"/>
                <a:gd name="T35" fmla="*/ 98 h 158"/>
                <a:gd name="T36" fmla="*/ 36 w 164"/>
                <a:gd name="T37" fmla="*/ 103 h 158"/>
                <a:gd name="T38" fmla="*/ 81 w 164"/>
                <a:gd name="T39" fmla="*/ 109 h 158"/>
                <a:gd name="T40" fmla="*/ 118 w 164"/>
                <a:gd name="T41" fmla="*/ 103 h 158"/>
                <a:gd name="T42" fmla="*/ 144 w 164"/>
                <a:gd name="T43" fmla="*/ 97 h 158"/>
                <a:gd name="T44" fmla="*/ 139 w 164"/>
                <a:gd name="T45" fmla="*/ 106 h 158"/>
                <a:gd name="T46" fmla="*/ 118 w 164"/>
                <a:gd name="T47" fmla="*/ 118 h 158"/>
                <a:gd name="T48" fmla="*/ 93 w 164"/>
                <a:gd name="T49" fmla="*/ 124 h 158"/>
                <a:gd name="T50" fmla="*/ 55 w 164"/>
                <a:gd name="T51" fmla="*/ 127 h 158"/>
                <a:gd name="T52" fmla="*/ 58 w 164"/>
                <a:gd name="T53" fmla="*/ 132 h 158"/>
                <a:gd name="T54" fmla="*/ 85 w 164"/>
                <a:gd name="T55" fmla="*/ 135 h 158"/>
                <a:gd name="T56" fmla="*/ 111 w 164"/>
                <a:gd name="T57" fmla="*/ 132 h 158"/>
                <a:gd name="T58" fmla="*/ 132 w 164"/>
                <a:gd name="T59" fmla="*/ 127 h 158"/>
                <a:gd name="T60" fmla="*/ 130 w 164"/>
                <a:gd name="T61" fmla="*/ 135 h 158"/>
                <a:gd name="T62" fmla="*/ 118 w 164"/>
                <a:gd name="T63" fmla="*/ 141 h 158"/>
                <a:gd name="T64" fmla="*/ 84 w 164"/>
                <a:gd name="T65" fmla="*/ 146 h 158"/>
                <a:gd name="T66" fmla="*/ 97 w 164"/>
                <a:gd name="T67" fmla="*/ 152 h 158"/>
                <a:gd name="T68" fmla="*/ 102 w 164"/>
                <a:gd name="T69" fmla="*/ 157 h 158"/>
                <a:gd name="T70" fmla="*/ 115 w 164"/>
                <a:gd name="T71" fmla="*/ 157 h 158"/>
                <a:gd name="T72" fmla="*/ 130 w 164"/>
                <a:gd name="T73" fmla="*/ 146 h 158"/>
                <a:gd name="T74" fmla="*/ 155 w 164"/>
                <a:gd name="T75" fmla="*/ 114 h 158"/>
                <a:gd name="T76" fmla="*/ 160 w 164"/>
                <a:gd name="T77" fmla="*/ 98 h 158"/>
                <a:gd name="T78" fmla="*/ 157 w 164"/>
                <a:gd name="T79" fmla="*/ 92 h 158"/>
                <a:gd name="T80" fmla="*/ 157 w 164"/>
                <a:gd name="T81" fmla="*/ 85 h 158"/>
                <a:gd name="T82" fmla="*/ 162 w 164"/>
                <a:gd name="T83" fmla="*/ 77 h 158"/>
                <a:gd name="T84" fmla="*/ 162 w 164"/>
                <a:gd name="T85" fmla="*/ 69 h 158"/>
                <a:gd name="T86" fmla="*/ 157 w 164"/>
                <a:gd name="T87" fmla="*/ 63 h 158"/>
                <a:gd name="T88" fmla="*/ 160 w 164"/>
                <a:gd name="T89" fmla="*/ 55 h 158"/>
                <a:gd name="T90" fmla="*/ 162 w 164"/>
                <a:gd name="T91" fmla="*/ 46 h 158"/>
                <a:gd name="T92" fmla="*/ 157 w 164"/>
                <a:gd name="T93" fmla="*/ 39 h 158"/>
                <a:gd name="T94" fmla="*/ 160 w 164"/>
                <a:gd name="T95" fmla="*/ 29 h 158"/>
                <a:gd name="T96" fmla="*/ 162 w 164"/>
                <a:gd name="T97" fmla="*/ 22 h 158"/>
                <a:gd name="T98" fmla="*/ 162 w 164"/>
                <a:gd name="T99" fmla="*/ 14 h 158"/>
                <a:gd name="T100" fmla="*/ 157 w 164"/>
                <a:gd name="T101" fmla="*/ 0 h 158"/>
                <a:gd name="T102" fmla="*/ 121 w 164"/>
                <a:gd name="T103" fmla="*/ 22 h 158"/>
                <a:gd name="T104" fmla="*/ 81 w 164"/>
                <a:gd name="T105" fmla="*/ 29 h 15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4"/>
                <a:gd name="T160" fmla="*/ 0 h 158"/>
                <a:gd name="T161" fmla="*/ 164 w 164"/>
                <a:gd name="T162" fmla="*/ 158 h 15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4" h="158">
                  <a:moveTo>
                    <a:pt x="67" y="31"/>
                  </a:moveTo>
                  <a:lnTo>
                    <a:pt x="42" y="34"/>
                  </a:lnTo>
                  <a:lnTo>
                    <a:pt x="79" y="39"/>
                  </a:lnTo>
                  <a:lnTo>
                    <a:pt x="76" y="39"/>
                  </a:lnTo>
                  <a:lnTo>
                    <a:pt x="72" y="42"/>
                  </a:lnTo>
                  <a:lnTo>
                    <a:pt x="66" y="43"/>
                  </a:lnTo>
                  <a:lnTo>
                    <a:pt x="58" y="46"/>
                  </a:lnTo>
                  <a:lnTo>
                    <a:pt x="51" y="46"/>
                  </a:lnTo>
                  <a:lnTo>
                    <a:pt x="40" y="48"/>
                  </a:lnTo>
                  <a:lnTo>
                    <a:pt x="28" y="48"/>
                  </a:lnTo>
                  <a:lnTo>
                    <a:pt x="15" y="48"/>
                  </a:lnTo>
                  <a:lnTo>
                    <a:pt x="0" y="48"/>
                  </a:lnTo>
                  <a:lnTo>
                    <a:pt x="24" y="55"/>
                  </a:lnTo>
                  <a:lnTo>
                    <a:pt x="36" y="58"/>
                  </a:lnTo>
                  <a:lnTo>
                    <a:pt x="46" y="58"/>
                  </a:lnTo>
                  <a:lnTo>
                    <a:pt x="60" y="58"/>
                  </a:lnTo>
                  <a:lnTo>
                    <a:pt x="81" y="55"/>
                  </a:lnTo>
                  <a:lnTo>
                    <a:pt x="97" y="54"/>
                  </a:lnTo>
                  <a:lnTo>
                    <a:pt x="111" y="48"/>
                  </a:lnTo>
                  <a:lnTo>
                    <a:pt x="127" y="43"/>
                  </a:lnTo>
                  <a:lnTo>
                    <a:pt x="134" y="42"/>
                  </a:lnTo>
                  <a:lnTo>
                    <a:pt x="139" y="39"/>
                  </a:lnTo>
                  <a:lnTo>
                    <a:pt x="144" y="39"/>
                  </a:lnTo>
                  <a:lnTo>
                    <a:pt x="144" y="42"/>
                  </a:lnTo>
                  <a:lnTo>
                    <a:pt x="144" y="43"/>
                  </a:lnTo>
                  <a:lnTo>
                    <a:pt x="144" y="46"/>
                  </a:lnTo>
                  <a:lnTo>
                    <a:pt x="139" y="48"/>
                  </a:lnTo>
                  <a:lnTo>
                    <a:pt x="134" y="54"/>
                  </a:lnTo>
                  <a:lnTo>
                    <a:pt x="125" y="58"/>
                  </a:lnTo>
                  <a:lnTo>
                    <a:pt x="114" y="63"/>
                  </a:lnTo>
                  <a:lnTo>
                    <a:pt x="100" y="65"/>
                  </a:lnTo>
                  <a:lnTo>
                    <a:pt x="84" y="69"/>
                  </a:lnTo>
                  <a:lnTo>
                    <a:pt x="70" y="72"/>
                  </a:lnTo>
                  <a:lnTo>
                    <a:pt x="51" y="75"/>
                  </a:lnTo>
                  <a:lnTo>
                    <a:pt x="24" y="77"/>
                  </a:lnTo>
                  <a:lnTo>
                    <a:pt x="40" y="81"/>
                  </a:lnTo>
                  <a:lnTo>
                    <a:pt x="55" y="85"/>
                  </a:lnTo>
                  <a:lnTo>
                    <a:pt x="75" y="85"/>
                  </a:lnTo>
                  <a:lnTo>
                    <a:pt x="93" y="81"/>
                  </a:lnTo>
                  <a:lnTo>
                    <a:pt x="106" y="77"/>
                  </a:lnTo>
                  <a:lnTo>
                    <a:pt x="118" y="75"/>
                  </a:lnTo>
                  <a:lnTo>
                    <a:pt x="127" y="72"/>
                  </a:lnTo>
                  <a:lnTo>
                    <a:pt x="136" y="68"/>
                  </a:lnTo>
                  <a:lnTo>
                    <a:pt x="144" y="65"/>
                  </a:lnTo>
                  <a:lnTo>
                    <a:pt x="148" y="65"/>
                  </a:lnTo>
                  <a:lnTo>
                    <a:pt x="148" y="68"/>
                  </a:lnTo>
                  <a:lnTo>
                    <a:pt x="148" y="69"/>
                  </a:lnTo>
                  <a:lnTo>
                    <a:pt x="144" y="72"/>
                  </a:lnTo>
                  <a:lnTo>
                    <a:pt x="139" y="77"/>
                  </a:lnTo>
                  <a:lnTo>
                    <a:pt x="130" y="81"/>
                  </a:lnTo>
                  <a:lnTo>
                    <a:pt x="123" y="86"/>
                  </a:lnTo>
                  <a:lnTo>
                    <a:pt x="111" y="92"/>
                  </a:lnTo>
                  <a:lnTo>
                    <a:pt x="97" y="94"/>
                  </a:lnTo>
                  <a:lnTo>
                    <a:pt x="79" y="98"/>
                  </a:lnTo>
                  <a:lnTo>
                    <a:pt x="67" y="101"/>
                  </a:lnTo>
                  <a:lnTo>
                    <a:pt x="54" y="103"/>
                  </a:lnTo>
                  <a:lnTo>
                    <a:pt x="36" y="103"/>
                  </a:lnTo>
                  <a:lnTo>
                    <a:pt x="54" y="106"/>
                  </a:lnTo>
                  <a:lnTo>
                    <a:pt x="70" y="109"/>
                  </a:lnTo>
                  <a:lnTo>
                    <a:pt x="81" y="109"/>
                  </a:lnTo>
                  <a:lnTo>
                    <a:pt x="94" y="109"/>
                  </a:lnTo>
                  <a:lnTo>
                    <a:pt x="109" y="106"/>
                  </a:lnTo>
                  <a:lnTo>
                    <a:pt x="118" y="103"/>
                  </a:lnTo>
                  <a:lnTo>
                    <a:pt x="127" y="101"/>
                  </a:lnTo>
                  <a:lnTo>
                    <a:pt x="142" y="97"/>
                  </a:lnTo>
                  <a:lnTo>
                    <a:pt x="144" y="97"/>
                  </a:lnTo>
                  <a:lnTo>
                    <a:pt x="144" y="98"/>
                  </a:lnTo>
                  <a:lnTo>
                    <a:pt x="142" y="103"/>
                  </a:lnTo>
                  <a:lnTo>
                    <a:pt x="139" y="106"/>
                  </a:lnTo>
                  <a:lnTo>
                    <a:pt x="134" y="111"/>
                  </a:lnTo>
                  <a:lnTo>
                    <a:pt x="125" y="114"/>
                  </a:lnTo>
                  <a:lnTo>
                    <a:pt x="118" y="118"/>
                  </a:lnTo>
                  <a:lnTo>
                    <a:pt x="109" y="120"/>
                  </a:lnTo>
                  <a:lnTo>
                    <a:pt x="100" y="123"/>
                  </a:lnTo>
                  <a:lnTo>
                    <a:pt x="93" y="124"/>
                  </a:lnTo>
                  <a:lnTo>
                    <a:pt x="81" y="124"/>
                  </a:lnTo>
                  <a:lnTo>
                    <a:pt x="70" y="124"/>
                  </a:lnTo>
                  <a:lnTo>
                    <a:pt x="55" y="127"/>
                  </a:lnTo>
                  <a:lnTo>
                    <a:pt x="37" y="127"/>
                  </a:lnTo>
                  <a:lnTo>
                    <a:pt x="49" y="129"/>
                  </a:lnTo>
                  <a:lnTo>
                    <a:pt x="58" y="132"/>
                  </a:lnTo>
                  <a:lnTo>
                    <a:pt x="67" y="135"/>
                  </a:lnTo>
                  <a:lnTo>
                    <a:pt x="76" y="135"/>
                  </a:lnTo>
                  <a:lnTo>
                    <a:pt x="85" y="135"/>
                  </a:lnTo>
                  <a:lnTo>
                    <a:pt x="94" y="135"/>
                  </a:lnTo>
                  <a:lnTo>
                    <a:pt x="105" y="135"/>
                  </a:lnTo>
                  <a:lnTo>
                    <a:pt x="111" y="132"/>
                  </a:lnTo>
                  <a:lnTo>
                    <a:pt x="121" y="129"/>
                  </a:lnTo>
                  <a:lnTo>
                    <a:pt x="127" y="127"/>
                  </a:lnTo>
                  <a:lnTo>
                    <a:pt x="132" y="127"/>
                  </a:lnTo>
                  <a:lnTo>
                    <a:pt x="132" y="129"/>
                  </a:lnTo>
                  <a:lnTo>
                    <a:pt x="130" y="132"/>
                  </a:lnTo>
                  <a:lnTo>
                    <a:pt x="130" y="135"/>
                  </a:lnTo>
                  <a:lnTo>
                    <a:pt x="125" y="137"/>
                  </a:lnTo>
                  <a:lnTo>
                    <a:pt x="123" y="140"/>
                  </a:lnTo>
                  <a:lnTo>
                    <a:pt x="118" y="141"/>
                  </a:lnTo>
                  <a:lnTo>
                    <a:pt x="111" y="144"/>
                  </a:lnTo>
                  <a:lnTo>
                    <a:pt x="97" y="146"/>
                  </a:lnTo>
                  <a:lnTo>
                    <a:pt x="84" y="146"/>
                  </a:lnTo>
                  <a:lnTo>
                    <a:pt x="58" y="149"/>
                  </a:lnTo>
                  <a:lnTo>
                    <a:pt x="91" y="152"/>
                  </a:lnTo>
                  <a:lnTo>
                    <a:pt x="97" y="152"/>
                  </a:lnTo>
                  <a:lnTo>
                    <a:pt x="102" y="153"/>
                  </a:lnTo>
                  <a:lnTo>
                    <a:pt x="105" y="153"/>
                  </a:lnTo>
                  <a:lnTo>
                    <a:pt x="102" y="157"/>
                  </a:lnTo>
                  <a:lnTo>
                    <a:pt x="105" y="158"/>
                  </a:lnTo>
                  <a:lnTo>
                    <a:pt x="109" y="158"/>
                  </a:lnTo>
                  <a:lnTo>
                    <a:pt x="115" y="157"/>
                  </a:lnTo>
                  <a:lnTo>
                    <a:pt x="121" y="153"/>
                  </a:lnTo>
                  <a:lnTo>
                    <a:pt x="125" y="152"/>
                  </a:lnTo>
                  <a:lnTo>
                    <a:pt x="130" y="146"/>
                  </a:lnTo>
                  <a:lnTo>
                    <a:pt x="134" y="144"/>
                  </a:lnTo>
                  <a:lnTo>
                    <a:pt x="145" y="127"/>
                  </a:lnTo>
                  <a:lnTo>
                    <a:pt x="155" y="114"/>
                  </a:lnTo>
                  <a:lnTo>
                    <a:pt x="157" y="106"/>
                  </a:lnTo>
                  <a:lnTo>
                    <a:pt x="160" y="101"/>
                  </a:lnTo>
                  <a:lnTo>
                    <a:pt x="160" y="98"/>
                  </a:lnTo>
                  <a:lnTo>
                    <a:pt x="160" y="97"/>
                  </a:lnTo>
                  <a:lnTo>
                    <a:pt x="157" y="94"/>
                  </a:lnTo>
                  <a:lnTo>
                    <a:pt x="157" y="92"/>
                  </a:lnTo>
                  <a:lnTo>
                    <a:pt x="155" y="89"/>
                  </a:lnTo>
                  <a:lnTo>
                    <a:pt x="157" y="86"/>
                  </a:lnTo>
                  <a:lnTo>
                    <a:pt x="157" y="85"/>
                  </a:lnTo>
                  <a:lnTo>
                    <a:pt x="160" y="81"/>
                  </a:lnTo>
                  <a:lnTo>
                    <a:pt x="160" y="80"/>
                  </a:lnTo>
                  <a:lnTo>
                    <a:pt x="162" y="77"/>
                  </a:lnTo>
                  <a:lnTo>
                    <a:pt x="164" y="75"/>
                  </a:lnTo>
                  <a:lnTo>
                    <a:pt x="162" y="72"/>
                  </a:lnTo>
                  <a:lnTo>
                    <a:pt x="162" y="69"/>
                  </a:lnTo>
                  <a:lnTo>
                    <a:pt x="160" y="68"/>
                  </a:lnTo>
                  <a:lnTo>
                    <a:pt x="160" y="65"/>
                  </a:lnTo>
                  <a:lnTo>
                    <a:pt x="157" y="63"/>
                  </a:lnTo>
                  <a:lnTo>
                    <a:pt x="157" y="60"/>
                  </a:lnTo>
                  <a:lnTo>
                    <a:pt x="157" y="58"/>
                  </a:lnTo>
                  <a:lnTo>
                    <a:pt x="160" y="55"/>
                  </a:lnTo>
                  <a:lnTo>
                    <a:pt x="162" y="54"/>
                  </a:lnTo>
                  <a:lnTo>
                    <a:pt x="162" y="48"/>
                  </a:lnTo>
                  <a:lnTo>
                    <a:pt x="162" y="46"/>
                  </a:lnTo>
                  <a:lnTo>
                    <a:pt x="162" y="43"/>
                  </a:lnTo>
                  <a:lnTo>
                    <a:pt x="160" y="39"/>
                  </a:lnTo>
                  <a:lnTo>
                    <a:pt x="157" y="39"/>
                  </a:lnTo>
                  <a:lnTo>
                    <a:pt x="157" y="34"/>
                  </a:lnTo>
                  <a:lnTo>
                    <a:pt x="157" y="31"/>
                  </a:lnTo>
                  <a:lnTo>
                    <a:pt x="160" y="29"/>
                  </a:lnTo>
                  <a:lnTo>
                    <a:pt x="160" y="26"/>
                  </a:lnTo>
                  <a:lnTo>
                    <a:pt x="162" y="25"/>
                  </a:lnTo>
                  <a:lnTo>
                    <a:pt x="162" y="22"/>
                  </a:lnTo>
                  <a:lnTo>
                    <a:pt x="164" y="20"/>
                  </a:lnTo>
                  <a:lnTo>
                    <a:pt x="162" y="17"/>
                  </a:lnTo>
                  <a:lnTo>
                    <a:pt x="162" y="14"/>
                  </a:lnTo>
                  <a:lnTo>
                    <a:pt x="160" y="13"/>
                  </a:lnTo>
                  <a:lnTo>
                    <a:pt x="157" y="11"/>
                  </a:lnTo>
                  <a:lnTo>
                    <a:pt x="157" y="0"/>
                  </a:lnTo>
                  <a:lnTo>
                    <a:pt x="142" y="13"/>
                  </a:lnTo>
                  <a:lnTo>
                    <a:pt x="132" y="17"/>
                  </a:lnTo>
                  <a:lnTo>
                    <a:pt x="121" y="22"/>
                  </a:lnTo>
                  <a:lnTo>
                    <a:pt x="106" y="25"/>
                  </a:lnTo>
                  <a:lnTo>
                    <a:pt x="94" y="29"/>
                  </a:lnTo>
                  <a:lnTo>
                    <a:pt x="81" y="29"/>
                  </a:lnTo>
                  <a:lnTo>
                    <a:pt x="67" y="31"/>
                  </a:lnTo>
                  <a:close/>
                </a:path>
              </a:pathLst>
            </a:custGeom>
            <a:solidFill>
              <a:srgbClr val="C2630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61" name="Freeform 60"/>
            <p:cNvSpPr>
              <a:spLocks/>
            </p:cNvSpPr>
            <p:nvPr/>
          </p:nvSpPr>
          <p:spPr bwMode="auto">
            <a:xfrm>
              <a:off x="2325" y="3340"/>
              <a:ext cx="37" cy="15"/>
            </a:xfrm>
            <a:custGeom>
              <a:avLst/>
              <a:gdLst>
                <a:gd name="T0" fmla="*/ 37 w 37"/>
                <a:gd name="T1" fmla="*/ 1 h 15"/>
                <a:gd name="T2" fmla="*/ 34 w 37"/>
                <a:gd name="T3" fmla="*/ 0 h 15"/>
                <a:gd name="T4" fmla="*/ 22 w 37"/>
                <a:gd name="T5" fmla="*/ 4 h 15"/>
                <a:gd name="T6" fmla="*/ 10 w 37"/>
                <a:gd name="T7" fmla="*/ 9 h 15"/>
                <a:gd name="T8" fmla="*/ 0 w 37"/>
                <a:gd name="T9" fmla="*/ 14 h 15"/>
                <a:gd name="T10" fmla="*/ 1 w 37"/>
                <a:gd name="T11" fmla="*/ 15 h 15"/>
                <a:gd name="T12" fmla="*/ 10 w 37"/>
                <a:gd name="T13" fmla="*/ 15 h 15"/>
                <a:gd name="T14" fmla="*/ 20 w 37"/>
                <a:gd name="T15" fmla="*/ 14 h 15"/>
                <a:gd name="T16" fmla="*/ 29 w 37"/>
                <a:gd name="T17" fmla="*/ 9 h 15"/>
                <a:gd name="T18" fmla="*/ 37 w 37"/>
                <a:gd name="T19" fmla="*/ 1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
                <a:gd name="T31" fmla="*/ 0 h 15"/>
                <a:gd name="T32" fmla="*/ 37 w 37"/>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 h="15">
                  <a:moveTo>
                    <a:pt x="37" y="1"/>
                  </a:moveTo>
                  <a:lnTo>
                    <a:pt x="34" y="0"/>
                  </a:lnTo>
                  <a:lnTo>
                    <a:pt x="22" y="4"/>
                  </a:lnTo>
                  <a:lnTo>
                    <a:pt x="10" y="9"/>
                  </a:lnTo>
                  <a:lnTo>
                    <a:pt x="0" y="14"/>
                  </a:lnTo>
                  <a:lnTo>
                    <a:pt x="1" y="15"/>
                  </a:lnTo>
                  <a:lnTo>
                    <a:pt x="10" y="15"/>
                  </a:lnTo>
                  <a:lnTo>
                    <a:pt x="20" y="14"/>
                  </a:lnTo>
                  <a:lnTo>
                    <a:pt x="29" y="9"/>
                  </a:lnTo>
                  <a:lnTo>
                    <a:pt x="37" y="1"/>
                  </a:lnTo>
                  <a:close/>
                </a:path>
              </a:pathLst>
            </a:custGeom>
            <a:solidFill>
              <a:srgbClr val="C2A3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62" name="Freeform 61"/>
            <p:cNvSpPr>
              <a:spLocks/>
            </p:cNvSpPr>
            <p:nvPr/>
          </p:nvSpPr>
          <p:spPr bwMode="auto">
            <a:xfrm>
              <a:off x="2331" y="3366"/>
              <a:ext cx="33" cy="17"/>
            </a:xfrm>
            <a:custGeom>
              <a:avLst/>
              <a:gdLst>
                <a:gd name="T0" fmla="*/ 33 w 33"/>
                <a:gd name="T1" fmla="*/ 1 h 17"/>
                <a:gd name="T2" fmla="*/ 33 w 33"/>
                <a:gd name="T3" fmla="*/ 0 h 17"/>
                <a:gd name="T4" fmla="*/ 21 w 33"/>
                <a:gd name="T5" fmla="*/ 6 h 17"/>
                <a:gd name="T6" fmla="*/ 12 w 33"/>
                <a:gd name="T7" fmla="*/ 9 h 17"/>
                <a:gd name="T8" fmla="*/ 0 w 33"/>
                <a:gd name="T9" fmla="*/ 14 h 17"/>
                <a:gd name="T10" fmla="*/ 3 w 33"/>
                <a:gd name="T11" fmla="*/ 17 h 17"/>
                <a:gd name="T12" fmla="*/ 10 w 33"/>
                <a:gd name="T13" fmla="*/ 17 h 17"/>
                <a:gd name="T14" fmla="*/ 16 w 33"/>
                <a:gd name="T15" fmla="*/ 14 h 17"/>
                <a:gd name="T16" fmla="*/ 25 w 33"/>
                <a:gd name="T17" fmla="*/ 9 h 17"/>
                <a:gd name="T18" fmla="*/ 33 w 33"/>
                <a:gd name="T19" fmla="*/ 1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17"/>
                <a:gd name="T32" fmla="*/ 33 w 33"/>
                <a:gd name="T33" fmla="*/ 17 h 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17">
                  <a:moveTo>
                    <a:pt x="33" y="1"/>
                  </a:moveTo>
                  <a:lnTo>
                    <a:pt x="33" y="0"/>
                  </a:lnTo>
                  <a:lnTo>
                    <a:pt x="21" y="6"/>
                  </a:lnTo>
                  <a:lnTo>
                    <a:pt x="12" y="9"/>
                  </a:lnTo>
                  <a:lnTo>
                    <a:pt x="0" y="14"/>
                  </a:lnTo>
                  <a:lnTo>
                    <a:pt x="3" y="17"/>
                  </a:lnTo>
                  <a:lnTo>
                    <a:pt x="10" y="17"/>
                  </a:lnTo>
                  <a:lnTo>
                    <a:pt x="16" y="14"/>
                  </a:lnTo>
                  <a:lnTo>
                    <a:pt x="25" y="9"/>
                  </a:lnTo>
                  <a:lnTo>
                    <a:pt x="33" y="1"/>
                  </a:lnTo>
                  <a:close/>
                </a:path>
              </a:pathLst>
            </a:custGeom>
            <a:solidFill>
              <a:srgbClr val="C2A3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63" name="Freeform 62"/>
            <p:cNvSpPr>
              <a:spLocks/>
            </p:cNvSpPr>
            <p:nvPr/>
          </p:nvSpPr>
          <p:spPr bwMode="auto">
            <a:xfrm>
              <a:off x="2329" y="3395"/>
              <a:ext cx="35" cy="15"/>
            </a:xfrm>
            <a:custGeom>
              <a:avLst/>
              <a:gdLst>
                <a:gd name="T0" fmla="*/ 35 w 35"/>
                <a:gd name="T1" fmla="*/ 2 h 15"/>
                <a:gd name="T2" fmla="*/ 33 w 35"/>
                <a:gd name="T3" fmla="*/ 0 h 15"/>
                <a:gd name="T4" fmla="*/ 21 w 35"/>
                <a:gd name="T5" fmla="*/ 6 h 15"/>
                <a:gd name="T6" fmla="*/ 12 w 35"/>
                <a:gd name="T7" fmla="*/ 11 h 15"/>
                <a:gd name="T8" fmla="*/ 0 w 35"/>
                <a:gd name="T9" fmla="*/ 14 h 15"/>
                <a:gd name="T10" fmla="*/ 2 w 35"/>
                <a:gd name="T11" fmla="*/ 15 h 15"/>
                <a:gd name="T12" fmla="*/ 9 w 35"/>
                <a:gd name="T13" fmla="*/ 15 h 15"/>
                <a:gd name="T14" fmla="*/ 18 w 35"/>
                <a:gd name="T15" fmla="*/ 14 h 15"/>
                <a:gd name="T16" fmla="*/ 27 w 35"/>
                <a:gd name="T17" fmla="*/ 9 h 15"/>
                <a:gd name="T18" fmla="*/ 35 w 35"/>
                <a:gd name="T19" fmla="*/ 2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15"/>
                <a:gd name="T32" fmla="*/ 35 w 35"/>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15">
                  <a:moveTo>
                    <a:pt x="35" y="2"/>
                  </a:moveTo>
                  <a:lnTo>
                    <a:pt x="33" y="0"/>
                  </a:lnTo>
                  <a:lnTo>
                    <a:pt x="21" y="6"/>
                  </a:lnTo>
                  <a:lnTo>
                    <a:pt x="12" y="11"/>
                  </a:lnTo>
                  <a:lnTo>
                    <a:pt x="0" y="14"/>
                  </a:lnTo>
                  <a:lnTo>
                    <a:pt x="2" y="15"/>
                  </a:lnTo>
                  <a:lnTo>
                    <a:pt x="9" y="15"/>
                  </a:lnTo>
                  <a:lnTo>
                    <a:pt x="18" y="14"/>
                  </a:lnTo>
                  <a:lnTo>
                    <a:pt x="27" y="9"/>
                  </a:lnTo>
                  <a:lnTo>
                    <a:pt x="35" y="2"/>
                  </a:lnTo>
                  <a:close/>
                </a:path>
              </a:pathLst>
            </a:custGeom>
            <a:solidFill>
              <a:srgbClr val="C2A3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64" name="Freeform 63"/>
            <p:cNvSpPr>
              <a:spLocks/>
            </p:cNvSpPr>
            <p:nvPr/>
          </p:nvSpPr>
          <p:spPr bwMode="auto">
            <a:xfrm>
              <a:off x="2314" y="3312"/>
              <a:ext cx="40" cy="16"/>
            </a:xfrm>
            <a:custGeom>
              <a:avLst/>
              <a:gdLst>
                <a:gd name="T0" fmla="*/ 40 w 40"/>
                <a:gd name="T1" fmla="*/ 3 h 16"/>
                <a:gd name="T2" fmla="*/ 36 w 40"/>
                <a:gd name="T3" fmla="*/ 0 h 16"/>
                <a:gd name="T4" fmla="*/ 24 w 40"/>
                <a:gd name="T5" fmla="*/ 5 h 16"/>
                <a:gd name="T6" fmla="*/ 12 w 40"/>
                <a:gd name="T7" fmla="*/ 11 h 16"/>
                <a:gd name="T8" fmla="*/ 0 w 40"/>
                <a:gd name="T9" fmla="*/ 13 h 16"/>
                <a:gd name="T10" fmla="*/ 3 w 40"/>
                <a:gd name="T11" fmla="*/ 16 h 16"/>
                <a:gd name="T12" fmla="*/ 11 w 40"/>
                <a:gd name="T13" fmla="*/ 16 h 16"/>
                <a:gd name="T14" fmla="*/ 20 w 40"/>
                <a:gd name="T15" fmla="*/ 13 h 16"/>
                <a:gd name="T16" fmla="*/ 31 w 40"/>
                <a:gd name="T17" fmla="*/ 11 h 16"/>
                <a:gd name="T18" fmla="*/ 40 w 40"/>
                <a:gd name="T19" fmla="*/ 3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16"/>
                <a:gd name="T32" fmla="*/ 40 w 40"/>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16">
                  <a:moveTo>
                    <a:pt x="40" y="3"/>
                  </a:moveTo>
                  <a:lnTo>
                    <a:pt x="36" y="0"/>
                  </a:lnTo>
                  <a:lnTo>
                    <a:pt x="24" y="5"/>
                  </a:lnTo>
                  <a:lnTo>
                    <a:pt x="12" y="11"/>
                  </a:lnTo>
                  <a:lnTo>
                    <a:pt x="0" y="13"/>
                  </a:lnTo>
                  <a:lnTo>
                    <a:pt x="3" y="16"/>
                  </a:lnTo>
                  <a:lnTo>
                    <a:pt x="11" y="16"/>
                  </a:lnTo>
                  <a:lnTo>
                    <a:pt x="20" y="13"/>
                  </a:lnTo>
                  <a:lnTo>
                    <a:pt x="31" y="11"/>
                  </a:lnTo>
                  <a:lnTo>
                    <a:pt x="40" y="3"/>
                  </a:lnTo>
                  <a:close/>
                </a:path>
              </a:pathLst>
            </a:custGeom>
            <a:solidFill>
              <a:srgbClr val="C2A3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65" name="Freeform 64"/>
            <p:cNvSpPr>
              <a:spLocks/>
            </p:cNvSpPr>
            <p:nvPr/>
          </p:nvSpPr>
          <p:spPr bwMode="auto">
            <a:xfrm>
              <a:off x="2061" y="2646"/>
              <a:ext cx="446" cy="662"/>
            </a:xfrm>
            <a:custGeom>
              <a:avLst/>
              <a:gdLst>
                <a:gd name="T0" fmla="*/ 319 w 446"/>
                <a:gd name="T1" fmla="*/ 639 h 662"/>
                <a:gd name="T2" fmla="*/ 323 w 446"/>
                <a:gd name="T3" fmla="*/ 631 h 662"/>
                <a:gd name="T4" fmla="*/ 325 w 446"/>
                <a:gd name="T5" fmla="*/ 623 h 662"/>
                <a:gd name="T6" fmla="*/ 342 w 446"/>
                <a:gd name="T7" fmla="*/ 516 h 662"/>
                <a:gd name="T8" fmla="*/ 351 w 446"/>
                <a:gd name="T9" fmla="*/ 481 h 662"/>
                <a:gd name="T10" fmla="*/ 365 w 446"/>
                <a:gd name="T11" fmla="*/ 449 h 662"/>
                <a:gd name="T12" fmla="*/ 384 w 446"/>
                <a:gd name="T13" fmla="*/ 414 h 662"/>
                <a:gd name="T14" fmla="*/ 406 w 446"/>
                <a:gd name="T15" fmla="*/ 372 h 662"/>
                <a:gd name="T16" fmla="*/ 425 w 446"/>
                <a:gd name="T17" fmla="*/ 340 h 662"/>
                <a:gd name="T18" fmla="*/ 436 w 446"/>
                <a:gd name="T19" fmla="*/ 299 h 662"/>
                <a:gd name="T20" fmla="*/ 443 w 446"/>
                <a:gd name="T21" fmla="*/ 258 h 662"/>
                <a:gd name="T22" fmla="*/ 443 w 446"/>
                <a:gd name="T23" fmla="*/ 211 h 662"/>
                <a:gd name="T24" fmla="*/ 436 w 446"/>
                <a:gd name="T25" fmla="*/ 173 h 662"/>
                <a:gd name="T26" fmla="*/ 423 w 446"/>
                <a:gd name="T27" fmla="*/ 132 h 662"/>
                <a:gd name="T28" fmla="*/ 397 w 446"/>
                <a:gd name="T29" fmla="*/ 92 h 662"/>
                <a:gd name="T30" fmla="*/ 371 w 446"/>
                <a:gd name="T31" fmla="*/ 60 h 662"/>
                <a:gd name="T32" fmla="*/ 337 w 446"/>
                <a:gd name="T33" fmla="*/ 36 h 662"/>
                <a:gd name="T34" fmla="*/ 295 w 446"/>
                <a:gd name="T35" fmla="*/ 12 h 662"/>
                <a:gd name="T36" fmla="*/ 256 w 446"/>
                <a:gd name="T37" fmla="*/ 3 h 662"/>
                <a:gd name="T38" fmla="*/ 219 w 446"/>
                <a:gd name="T39" fmla="*/ 0 h 662"/>
                <a:gd name="T40" fmla="*/ 183 w 446"/>
                <a:gd name="T41" fmla="*/ 3 h 662"/>
                <a:gd name="T42" fmla="*/ 148 w 446"/>
                <a:gd name="T43" fmla="*/ 12 h 662"/>
                <a:gd name="T44" fmla="*/ 118 w 446"/>
                <a:gd name="T45" fmla="*/ 26 h 662"/>
                <a:gd name="T46" fmla="*/ 90 w 446"/>
                <a:gd name="T47" fmla="*/ 46 h 662"/>
                <a:gd name="T48" fmla="*/ 63 w 446"/>
                <a:gd name="T49" fmla="*/ 72 h 662"/>
                <a:gd name="T50" fmla="*/ 38 w 446"/>
                <a:gd name="T51" fmla="*/ 101 h 662"/>
                <a:gd name="T52" fmla="*/ 16 w 446"/>
                <a:gd name="T53" fmla="*/ 141 h 662"/>
                <a:gd name="T54" fmla="*/ 3 w 446"/>
                <a:gd name="T55" fmla="*/ 187 h 662"/>
                <a:gd name="T56" fmla="*/ 0 w 446"/>
                <a:gd name="T57" fmla="*/ 227 h 662"/>
                <a:gd name="T58" fmla="*/ 0 w 446"/>
                <a:gd name="T59" fmla="*/ 265 h 662"/>
                <a:gd name="T60" fmla="*/ 7 w 446"/>
                <a:gd name="T61" fmla="*/ 308 h 662"/>
                <a:gd name="T62" fmla="*/ 23 w 446"/>
                <a:gd name="T63" fmla="*/ 352 h 662"/>
                <a:gd name="T64" fmla="*/ 44 w 446"/>
                <a:gd name="T65" fmla="*/ 389 h 662"/>
                <a:gd name="T66" fmla="*/ 69 w 446"/>
                <a:gd name="T67" fmla="*/ 435 h 662"/>
                <a:gd name="T68" fmla="*/ 90 w 446"/>
                <a:gd name="T69" fmla="*/ 476 h 662"/>
                <a:gd name="T70" fmla="*/ 99 w 446"/>
                <a:gd name="T71" fmla="*/ 510 h 662"/>
                <a:gd name="T72" fmla="*/ 108 w 446"/>
                <a:gd name="T73" fmla="*/ 557 h 662"/>
                <a:gd name="T74" fmla="*/ 114 w 446"/>
                <a:gd name="T75" fmla="*/ 602 h 662"/>
                <a:gd name="T76" fmla="*/ 118 w 446"/>
                <a:gd name="T77" fmla="*/ 627 h 662"/>
                <a:gd name="T78" fmla="*/ 120 w 446"/>
                <a:gd name="T79" fmla="*/ 634 h 662"/>
                <a:gd name="T80" fmla="*/ 127 w 446"/>
                <a:gd name="T81" fmla="*/ 640 h 662"/>
                <a:gd name="T82" fmla="*/ 138 w 446"/>
                <a:gd name="T83" fmla="*/ 648 h 662"/>
                <a:gd name="T84" fmla="*/ 155 w 446"/>
                <a:gd name="T85" fmla="*/ 653 h 662"/>
                <a:gd name="T86" fmla="*/ 171 w 446"/>
                <a:gd name="T87" fmla="*/ 657 h 662"/>
                <a:gd name="T88" fmla="*/ 189 w 446"/>
                <a:gd name="T89" fmla="*/ 660 h 662"/>
                <a:gd name="T90" fmla="*/ 205 w 446"/>
                <a:gd name="T91" fmla="*/ 662 h 662"/>
                <a:gd name="T92" fmla="*/ 222 w 446"/>
                <a:gd name="T93" fmla="*/ 662 h 662"/>
                <a:gd name="T94" fmla="*/ 238 w 446"/>
                <a:gd name="T95" fmla="*/ 662 h 662"/>
                <a:gd name="T96" fmla="*/ 256 w 446"/>
                <a:gd name="T97" fmla="*/ 660 h 662"/>
                <a:gd name="T98" fmla="*/ 273 w 446"/>
                <a:gd name="T99" fmla="*/ 657 h 662"/>
                <a:gd name="T100" fmla="*/ 289 w 446"/>
                <a:gd name="T101" fmla="*/ 653 h 662"/>
                <a:gd name="T102" fmla="*/ 303 w 446"/>
                <a:gd name="T103" fmla="*/ 648 h 66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46"/>
                <a:gd name="T157" fmla="*/ 0 h 662"/>
                <a:gd name="T158" fmla="*/ 446 w 446"/>
                <a:gd name="T159" fmla="*/ 662 h 66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46" h="662">
                  <a:moveTo>
                    <a:pt x="312" y="643"/>
                  </a:moveTo>
                  <a:lnTo>
                    <a:pt x="316" y="640"/>
                  </a:lnTo>
                  <a:lnTo>
                    <a:pt x="319" y="639"/>
                  </a:lnTo>
                  <a:lnTo>
                    <a:pt x="321" y="636"/>
                  </a:lnTo>
                  <a:lnTo>
                    <a:pt x="323" y="634"/>
                  </a:lnTo>
                  <a:lnTo>
                    <a:pt x="323" y="631"/>
                  </a:lnTo>
                  <a:lnTo>
                    <a:pt x="323" y="628"/>
                  </a:lnTo>
                  <a:lnTo>
                    <a:pt x="325" y="627"/>
                  </a:lnTo>
                  <a:lnTo>
                    <a:pt x="325" y="623"/>
                  </a:lnTo>
                  <a:lnTo>
                    <a:pt x="328" y="614"/>
                  </a:lnTo>
                  <a:lnTo>
                    <a:pt x="340" y="529"/>
                  </a:lnTo>
                  <a:lnTo>
                    <a:pt x="342" y="516"/>
                  </a:lnTo>
                  <a:lnTo>
                    <a:pt x="344" y="507"/>
                  </a:lnTo>
                  <a:lnTo>
                    <a:pt x="346" y="495"/>
                  </a:lnTo>
                  <a:lnTo>
                    <a:pt x="351" y="481"/>
                  </a:lnTo>
                  <a:lnTo>
                    <a:pt x="355" y="469"/>
                  </a:lnTo>
                  <a:lnTo>
                    <a:pt x="361" y="459"/>
                  </a:lnTo>
                  <a:lnTo>
                    <a:pt x="365" y="449"/>
                  </a:lnTo>
                  <a:lnTo>
                    <a:pt x="370" y="443"/>
                  </a:lnTo>
                  <a:lnTo>
                    <a:pt x="376" y="427"/>
                  </a:lnTo>
                  <a:lnTo>
                    <a:pt x="384" y="414"/>
                  </a:lnTo>
                  <a:lnTo>
                    <a:pt x="391" y="401"/>
                  </a:lnTo>
                  <a:lnTo>
                    <a:pt x="397" y="392"/>
                  </a:lnTo>
                  <a:lnTo>
                    <a:pt x="406" y="372"/>
                  </a:lnTo>
                  <a:lnTo>
                    <a:pt x="414" y="361"/>
                  </a:lnTo>
                  <a:lnTo>
                    <a:pt x="421" y="352"/>
                  </a:lnTo>
                  <a:lnTo>
                    <a:pt x="425" y="340"/>
                  </a:lnTo>
                  <a:lnTo>
                    <a:pt x="430" y="325"/>
                  </a:lnTo>
                  <a:lnTo>
                    <a:pt x="434" y="314"/>
                  </a:lnTo>
                  <a:lnTo>
                    <a:pt x="436" y="299"/>
                  </a:lnTo>
                  <a:lnTo>
                    <a:pt x="439" y="288"/>
                  </a:lnTo>
                  <a:lnTo>
                    <a:pt x="443" y="275"/>
                  </a:lnTo>
                  <a:lnTo>
                    <a:pt x="443" y="258"/>
                  </a:lnTo>
                  <a:lnTo>
                    <a:pt x="446" y="242"/>
                  </a:lnTo>
                  <a:lnTo>
                    <a:pt x="446" y="225"/>
                  </a:lnTo>
                  <a:lnTo>
                    <a:pt x="443" y="211"/>
                  </a:lnTo>
                  <a:lnTo>
                    <a:pt x="442" y="199"/>
                  </a:lnTo>
                  <a:lnTo>
                    <a:pt x="439" y="187"/>
                  </a:lnTo>
                  <a:lnTo>
                    <a:pt x="436" y="173"/>
                  </a:lnTo>
                  <a:lnTo>
                    <a:pt x="432" y="158"/>
                  </a:lnTo>
                  <a:lnTo>
                    <a:pt x="427" y="144"/>
                  </a:lnTo>
                  <a:lnTo>
                    <a:pt x="423" y="132"/>
                  </a:lnTo>
                  <a:lnTo>
                    <a:pt x="415" y="120"/>
                  </a:lnTo>
                  <a:lnTo>
                    <a:pt x="409" y="105"/>
                  </a:lnTo>
                  <a:lnTo>
                    <a:pt x="397" y="92"/>
                  </a:lnTo>
                  <a:lnTo>
                    <a:pt x="388" y="79"/>
                  </a:lnTo>
                  <a:lnTo>
                    <a:pt x="382" y="69"/>
                  </a:lnTo>
                  <a:lnTo>
                    <a:pt x="371" y="60"/>
                  </a:lnTo>
                  <a:lnTo>
                    <a:pt x="361" y="53"/>
                  </a:lnTo>
                  <a:lnTo>
                    <a:pt x="351" y="43"/>
                  </a:lnTo>
                  <a:lnTo>
                    <a:pt x="337" y="36"/>
                  </a:lnTo>
                  <a:lnTo>
                    <a:pt x="323" y="26"/>
                  </a:lnTo>
                  <a:lnTo>
                    <a:pt x="312" y="20"/>
                  </a:lnTo>
                  <a:lnTo>
                    <a:pt x="295" y="12"/>
                  </a:lnTo>
                  <a:lnTo>
                    <a:pt x="282" y="7"/>
                  </a:lnTo>
                  <a:lnTo>
                    <a:pt x="270" y="6"/>
                  </a:lnTo>
                  <a:lnTo>
                    <a:pt x="256" y="3"/>
                  </a:lnTo>
                  <a:lnTo>
                    <a:pt x="244" y="0"/>
                  </a:lnTo>
                  <a:lnTo>
                    <a:pt x="231" y="0"/>
                  </a:lnTo>
                  <a:lnTo>
                    <a:pt x="219" y="0"/>
                  </a:lnTo>
                  <a:lnTo>
                    <a:pt x="205" y="0"/>
                  </a:lnTo>
                  <a:lnTo>
                    <a:pt x="195" y="0"/>
                  </a:lnTo>
                  <a:lnTo>
                    <a:pt x="183" y="3"/>
                  </a:lnTo>
                  <a:lnTo>
                    <a:pt x="171" y="6"/>
                  </a:lnTo>
                  <a:lnTo>
                    <a:pt x="159" y="9"/>
                  </a:lnTo>
                  <a:lnTo>
                    <a:pt x="148" y="12"/>
                  </a:lnTo>
                  <a:lnTo>
                    <a:pt x="138" y="17"/>
                  </a:lnTo>
                  <a:lnTo>
                    <a:pt x="129" y="22"/>
                  </a:lnTo>
                  <a:lnTo>
                    <a:pt x="118" y="26"/>
                  </a:lnTo>
                  <a:lnTo>
                    <a:pt x="108" y="32"/>
                  </a:lnTo>
                  <a:lnTo>
                    <a:pt x="99" y="38"/>
                  </a:lnTo>
                  <a:lnTo>
                    <a:pt x="90" y="46"/>
                  </a:lnTo>
                  <a:lnTo>
                    <a:pt x="78" y="55"/>
                  </a:lnTo>
                  <a:lnTo>
                    <a:pt x="72" y="62"/>
                  </a:lnTo>
                  <a:lnTo>
                    <a:pt x="63" y="72"/>
                  </a:lnTo>
                  <a:lnTo>
                    <a:pt x="54" y="81"/>
                  </a:lnTo>
                  <a:lnTo>
                    <a:pt x="44" y="92"/>
                  </a:lnTo>
                  <a:lnTo>
                    <a:pt x="38" y="101"/>
                  </a:lnTo>
                  <a:lnTo>
                    <a:pt x="30" y="113"/>
                  </a:lnTo>
                  <a:lnTo>
                    <a:pt x="23" y="124"/>
                  </a:lnTo>
                  <a:lnTo>
                    <a:pt x="16" y="141"/>
                  </a:lnTo>
                  <a:lnTo>
                    <a:pt x="12" y="156"/>
                  </a:lnTo>
                  <a:lnTo>
                    <a:pt x="7" y="170"/>
                  </a:lnTo>
                  <a:lnTo>
                    <a:pt x="3" y="187"/>
                  </a:lnTo>
                  <a:lnTo>
                    <a:pt x="0" y="199"/>
                  </a:lnTo>
                  <a:lnTo>
                    <a:pt x="0" y="213"/>
                  </a:lnTo>
                  <a:lnTo>
                    <a:pt x="0" y="227"/>
                  </a:lnTo>
                  <a:lnTo>
                    <a:pt x="0" y="239"/>
                  </a:lnTo>
                  <a:lnTo>
                    <a:pt x="0" y="254"/>
                  </a:lnTo>
                  <a:lnTo>
                    <a:pt x="0" y="265"/>
                  </a:lnTo>
                  <a:lnTo>
                    <a:pt x="3" y="282"/>
                  </a:lnTo>
                  <a:lnTo>
                    <a:pt x="5" y="294"/>
                  </a:lnTo>
                  <a:lnTo>
                    <a:pt x="7" y="308"/>
                  </a:lnTo>
                  <a:lnTo>
                    <a:pt x="12" y="325"/>
                  </a:lnTo>
                  <a:lnTo>
                    <a:pt x="18" y="337"/>
                  </a:lnTo>
                  <a:lnTo>
                    <a:pt x="23" y="352"/>
                  </a:lnTo>
                  <a:lnTo>
                    <a:pt x="30" y="363"/>
                  </a:lnTo>
                  <a:lnTo>
                    <a:pt x="39" y="378"/>
                  </a:lnTo>
                  <a:lnTo>
                    <a:pt x="44" y="389"/>
                  </a:lnTo>
                  <a:lnTo>
                    <a:pt x="51" y="401"/>
                  </a:lnTo>
                  <a:lnTo>
                    <a:pt x="60" y="416"/>
                  </a:lnTo>
                  <a:lnTo>
                    <a:pt x="69" y="435"/>
                  </a:lnTo>
                  <a:lnTo>
                    <a:pt x="81" y="457"/>
                  </a:lnTo>
                  <a:lnTo>
                    <a:pt x="88" y="466"/>
                  </a:lnTo>
                  <a:lnTo>
                    <a:pt x="90" y="476"/>
                  </a:lnTo>
                  <a:lnTo>
                    <a:pt x="95" y="486"/>
                  </a:lnTo>
                  <a:lnTo>
                    <a:pt x="97" y="499"/>
                  </a:lnTo>
                  <a:lnTo>
                    <a:pt x="99" y="510"/>
                  </a:lnTo>
                  <a:lnTo>
                    <a:pt x="102" y="521"/>
                  </a:lnTo>
                  <a:lnTo>
                    <a:pt x="105" y="538"/>
                  </a:lnTo>
                  <a:lnTo>
                    <a:pt x="108" y="557"/>
                  </a:lnTo>
                  <a:lnTo>
                    <a:pt x="108" y="571"/>
                  </a:lnTo>
                  <a:lnTo>
                    <a:pt x="111" y="588"/>
                  </a:lnTo>
                  <a:lnTo>
                    <a:pt x="114" y="602"/>
                  </a:lnTo>
                  <a:lnTo>
                    <a:pt x="116" y="611"/>
                  </a:lnTo>
                  <a:lnTo>
                    <a:pt x="118" y="623"/>
                  </a:lnTo>
                  <a:lnTo>
                    <a:pt x="118" y="627"/>
                  </a:lnTo>
                  <a:lnTo>
                    <a:pt x="118" y="628"/>
                  </a:lnTo>
                  <a:lnTo>
                    <a:pt x="120" y="631"/>
                  </a:lnTo>
                  <a:lnTo>
                    <a:pt x="120" y="634"/>
                  </a:lnTo>
                  <a:lnTo>
                    <a:pt x="123" y="636"/>
                  </a:lnTo>
                  <a:lnTo>
                    <a:pt x="125" y="639"/>
                  </a:lnTo>
                  <a:lnTo>
                    <a:pt x="127" y="640"/>
                  </a:lnTo>
                  <a:lnTo>
                    <a:pt x="129" y="643"/>
                  </a:lnTo>
                  <a:lnTo>
                    <a:pt x="135" y="645"/>
                  </a:lnTo>
                  <a:lnTo>
                    <a:pt x="138" y="648"/>
                  </a:lnTo>
                  <a:lnTo>
                    <a:pt x="144" y="651"/>
                  </a:lnTo>
                  <a:lnTo>
                    <a:pt x="150" y="653"/>
                  </a:lnTo>
                  <a:lnTo>
                    <a:pt x="155" y="653"/>
                  </a:lnTo>
                  <a:lnTo>
                    <a:pt x="159" y="654"/>
                  </a:lnTo>
                  <a:lnTo>
                    <a:pt x="166" y="654"/>
                  </a:lnTo>
                  <a:lnTo>
                    <a:pt x="171" y="657"/>
                  </a:lnTo>
                  <a:lnTo>
                    <a:pt x="175" y="657"/>
                  </a:lnTo>
                  <a:lnTo>
                    <a:pt x="183" y="660"/>
                  </a:lnTo>
                  <a:lnTo>
                    <a:pt x="189" y="660"/>
                  </a:lnTo>
                  <a:lnTo>
                    <a:pt x="195" y="660"/>
                  </a:lnTo>
                  <a:lnTo>
                    <a:pt x="199" y="660"/>
                  </a:lnTo>
                  <a:lnTo>
                    <a:pt x="205" y="662"/>
                  </a:lnTo>
                  <a:lnTo>
                    <a:pt x="210" y="662"/>
                  </a:lnTo>
                  <a:lnTo>
                    <a:pt x="217" y="662"/>
                  </a:lnTo>
                  <a:lnTo>
                    <a:pt x="222" y="662"/>
                  </a:lnTo>
                  <a:lnTo>
                    <a:pt x="226" y="662"/>
                  </a:lnTo>
                  <a:lnTo>
                    <a:pt x="234" y="662"/>
                  </a:lnTo>
                  <a:lnTo>
                    <a:pt x="238" y="662"/>
                  </a:lnTo>
                  <a:lnTo>
                    <a:pt x="244" y="662"/>
                  </a:lnTo>
                  <a:lnTo>
                    <a:pt x="250" y="660"/>
                  </a:lnTo>
                  <a:lnTo>
                    <a:pt x="256" y="660"/>
                  </a:lnTo>
                  <a:lnTo>
                    <a:pt x="261" y="660"/>
                  </a:lnTo>
                  <a:lnTo>
                    <a:pt x="268" y="657"/>
                  </a:lnTo>
                  <a:lnTo>
                    <a:pt x="273" y="657"/>
                  </a:lnTo>
                  <a:lnTo>
                    <a:pt x="280" y="654"/>
                  </a:lnTo>
                  <a:lnTo>
                    <a:pt x="284" y="654"/>
                  </a:lnTo>
                  <a:lnTo>
                    <a:pt x="289" y="653"/>
                  </a:lnTo>
                  <a:lnTo>
                    <a:pt x="293" y="653"/>
                  </a:lnTo>
                  <a:lnTo>
                    <a:pt x="298" y="651"/>
                  </a:lnTo>
                  <a:lnTo>
                    <a:pt x="303" y="648"/>
                  </a:lnTo>
                  <a:lnTo>
                    <a:pt x="307" y="645"/>
                  </a:lnTo>
                  <a:lnTo>
                    <a:pt x="312" y="643"/>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66" name="Freeform 65"/>
            <p:cNvSpPr>
              <a:spLocks/>
            </p:cNvSpPr>
            <p:nvPr/>
          </p:nvSpPr>
          <p:spPr bwMode="auto">
            <a:xfrm>
              <a:off x="2061" y="2646"/>
              <a:ext cx="446" cy="662"/>
            </a:xfrm>
            <a:custGeom>
              <a:avLst/>
              <a:gdLst>
                <a:gd name="T0" fmla="*/ 319 w 446"/>
                <a:gd name="T1" fmla="*/ 639 h 662"/>
                <a:gd name="T2" fmla="*/ 323 w 446"/>
                <a:gd name="T3" fmla="*/ 631 h 662"/>
                <a:gd name="T4" fmla="*/ 325 w 446"/>
                <a:gd name="T5" fmla="*/ 623 h 662"/>
                <a:gd name="T6" fmla="*/ 342 w 446"/>
                <a:gd name="T7" fmla="*/ 516 h 662"/>
                <a:gd name="T8" fmla="*/ 351 w 446"/>
                <a:gd name="T9" fmla="*/ 481 h 662"/>
                <a:gd name="T10" fmla="*/ 365 w 446"/>
                <a:gd name="T11" fmla="*/ 449 h 662"/>
                <a:gd name="T12" fmla="*/ 384 w 446"/>
                <a:gd name="T13" fmla="*/ 414 h 662"/>
                <a:gd name="T14" fmla="*/ 406 w 446"/>
                <a:gd name="T15" fmla="*/ 372 h 662"/>
                <a:gd name="T16" fmla="*/ 425 w 446"/>
                <a:gd name="T17" fmla="*/ 340 h 662"/>
                <a:gd name="T18" fmla="*/ 436 w 446"/>
                <a:gd name="T19" fmla="*/ 299 h 662"/>
                <a:gd name="T20" fmla="*/ 443 w 446"/>
                <a:gd name="T21" fmla="*/ 258 h 662"/>
                <a:gd name="T22" fmla="*/ 443 w 446"/>
                <a:gd name="T23" fmla="*/ 211 h 662"/>
                <a:gd name="T24" fmla="*/ 436 w 446"/>
                <a:gd name="T25" fmla="*/ 173 h 662"/>
                <a:gd name="T26" fmla="*/ 423 w 446"/>
                <a:gd name="T27" fmla="*/ 132 h 662"/>
                <a:gd name="T28" fmla="*/ 397 w 446"/>
                <a:gd name="T29" fmla="*/ 92 h 662"/>
                <a:gd name="T30" fmla="*/ 371 w 446"/>
                <a:gd name="T31" fmla="*/ 60 h 662"/>
                <a:gd name="T32" fmla="*/ 337 w 446"/>
                <a:gd name="T33" fmla="*/ 36 h 662"/>
                <a:gd name="T34" fmla="*/ 295 w 446"/>
                <a:gd name="T35" fmla="*/ 12 h 662"/>
                <a:gd name="T36" fmla="*/ 256 w 446"/>
                <a:gd name="T37" fmla="*/ 3 h 662"/>
                <a:gd name="T38" fmla="*/ 219 w 446"/>
                <a:gd name="T39" fmla="*/ 0 h 662"/>
                <a:gd name="T40" fmla="*/ 183 w 446"/>
                <a:gd name="T41" fmla="*/ 3 h 662"/>
                <a:gd name="T42" fmla="*/ 148 w 446"/>
                <a:gd name="T43" fmla="*/ 12 h 662"/>
                <a:gd name="T44" fmla="*/ 118 w 446"/>
                <a:gd name="T45" fmla="*/ 26 h 662"/>
                <a:gd name="T46" fmla="*/ 90 w 446"/>
                <a:gd name="T47" fmla="*/ 46 h 662"/>
                <a:gd name="T48" fmla="*/ 63 w 446"/>
                <a:gd name="T49" fmla="*/ 72 h 662"/>
                <a:gd name="T50" fmla="*/ 38 w 446"/>
                <a:gd name="T51" fmla="*/ 101 h 662"/>
                <a:gd name="T52" fmla="*/ 16 w 446"/>
                <a:gd name="T53" fmla="*/ 141 h 662"/>
                <a:gd name="T54" fmla="*/ 3 w 446"/>
                <a:gd name="T55" fmla="*/ 187 h 662"/>
                <a:gd name="T56" fmla="*/ 0 w 446"/>
                <a:gd name="T57" fmla="*/ 227 h 662"/>
                <a:gd name="T58" fmla="*/ 0 w 446"/>
                <a:gd name="T59" fmla="*/ 265 h 662"/>
                <a:gd name="T60" fmla="*/ 7 w 446"/>
                <a:gd name="T61" fmla="*/ 308 h 662"/>
                <a:gd name="T62" fmla="*/ 23 w 446"/>
                <a:gd name="T63" fmla="*/ 352 h 662"/>
                <a:gd name="T64" fmla="*/ 44 w 446"/>
                <a:gd name="T65" fmla="*/ 389 h 662"/>
                <a:gd name="T66" fmla="*/ 69 w 446"/>
                <a:gd name="T67" fmla="*/ 435 h 662"/>
                <a:gd name="T68" fmla="*/ 90 w 446"/>
                <a:gd name="T69" fmla="*/ 476 h 662"/>
                <a:gd name="T70" fmla="*/ 99 w 446"/>
                <a:gd name="T71" fmla="*/ 510 h 662"/>
                <a:gd name="T72" fmla="*/ 108 w 446"/>
                <a:gd name="T73" fmla="*/ 557 h 662"/>
                <a:gd name="T74" fmla="*/ 114 w 446"/>
                <a:gd name="T75" fmla="*/ 602 h 662"/>
                <a:gd name="T76" fmla="*/ 118 w 446"/>
                <a:gd name="T77" fmla="*/ 627 h 662"/>
                <a:gd name="T78" fmla="*/ 120 w 446"/>
                <a:gd name="T79" fmla="*/ 634 h 662"/>
                <a:gd name="T80" fmla="*/ 127 w 446"/>
                <a:gd name="T81" fmla="*/ 640 h 662"/>
                <a:gd name="T82" fmla="*/ 138 w 446"/>
                <a:gd name="T83" fmla="*/ 648 h 662"/>
                <a:gd name="T84" fmla="*/ 155 w 446"/>
                <a:gd name="T85" fmla="*/ 653 h 662"/>
                <a:gd name="T86" fmla="*/ 171 w 446"/>
                <a:gd name="T87" fmla="*/ 657 h 662"/>
                <a:gd name="T88" fmla="*/ 189 w 446"/>
                <a:gd name="T89" fmla="*/ 660 h 662"/>
                <a:gd name="T90" fmla="*/ 205 w 446"/>
                <a:gd name="T91" fmla="*/ 662 h 662"/>
                <a:gd name="T92" fmla="*/ 222 w 446"/>
                <a:gd name="T93" fmla="*/ 662 h 662"/>
                <a:gd name="T94" fmla="*/ 238 w 446"/>
                <a:gd name="T95" fmla="*/ 662 h 662"/>
                <a:gd name="T96" fmla="*/ 256 w 446"/>
                <a:gd name="T97" fmla="*/ 660 h 662"/>
                <a:gd name="T98" fmla="*/ 273 w 446"/>
                <a:gd name="T99" fmla="*/ 657 h 662"/>
                <a:gd name="T100" fmla="*/ 289 w 446"/>
                <a:gd name="T101" fmla="*/ 653 h 662"/>
                <a:gd name="T102" fmla="*/ 303 w 446"/>
                <a:gd name="T103" fmla="*/ 648 h 66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46"/>
                <a:gd name="T157" fmla="*/ 0 h 662"/>
                <a:gd name="T158" fmla="*/ 446 w 446"/>
                <a:gd name="T159" fmla="*/ 662 h 66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46" h="662">
                  <a:moveTo>
                    <a:pt x="312" y="643"/>
                  </a:moveTo>
                  <a:lnTo>
                    <a:pt x="316" y="640"/>
                  </a:lnTo>
                  <a:lnTo>
                    <a:pt x="319" y="639"/>
                  </a:lnTo>
                  <a:lnTo>
                    <a:pt x="321" y="636"/>
                  </a:lnTo>
                  <a:lnTo>
                    <a:pt x="323" y="634"/>
                  </a:lnTo>
                  <a:lnTo>
                    <a:pt x="323" y="631"/>
                  </a:lnTo>
                  <a:lnTo>
                    <a:pt x="323" y="628"/>
                  </a:lnTo>
                  <a:lnTo>
                    <a:pt x="325" y="627"/>
                  </a:lnTo>
                  <a:lnTo>
                    <a:pt x="325" y="623"/>
                  </a:lnTo>
                  <a:lnTo>
                    <a:pt x="328" y="614"/>
                  </a:lnTo>
                  <a:lnTo>
                    <a:pt x="340" y="529"/>
                  </a:lnTo>
                  <a:lnTo>
                    <a:pt x="342" y="516"/>
                  </a:lnTo>
                  <a:lnTo>
                    <a:pt x="344" y="507"/>
                  </a:lnTo>
                  <a:lnTo>
                    <a:pt x="346" y="495"/>
                  </a:lnTo>
                  <a:lnTo>
                    <a:pt x="351" y="481"/>
                  </a:lnTo>
                  <a:lnTo>
                    <a:pt x="355" y="469"/>
                  </a:lnTo>
                  <a:lnTo>
                    <a:pt x="361" y="459"/>
                  </a:lnTo>
                  <a:lnTo>
                    <a:pt x="365" y="449"/>
                  </a:lnTo>
                  <a:lnTo>
                    <a:pt x="370" y="443"/>
                  </a:lnTo>
                  <a:lnTo>
                    <a:pt x="376" y="427"/>
                  </a:lnTo>
                  <a:lnTo>
                    <a:pt x="384" y="414"/>
                  </a:lnTo>
                  <a:lnTo>
                    <a:pt x="391" y="401"/>
                  </a:lnTo>
                  <a:lnTo>
                    <a:pt x="397" y="392"/>
                  </a:lnTo>
                  <a:lnTo>
                    <a:pt x="406" y="372"/>
                  </a:lnTo>
                  <a:lnTo>
                    <a:pt x="414" y="361"/>
                  </a:lnTo>
                  <a:lnTo>
                    <a:pt x="421" y="352"/>
                  </a:lnTo>
                  <a:lnTo>
                    <a:pt x="425" y="340"/>
                  </a:lnTo>
                  <a:lnTo>
                    <a:pt x="430" y="325"/>
                  </a:lnTo>
                  <a:lnTo>
                    <a:pt x="434" y="314"/>
                  </a:lnTo>
                  <a:lnTo>
                    <a:pt x="436" y="299"/>
                  </a:lnTo>
                  <a:lnTo>
                    <a:pt x="439" y="288"/>
                  </a:lnTo>
                  <a:lnTo>
                    <a:pt x="443" y="275"/>
                  </a:lnTo>
                  <a:lnTo>
                    <a:pt x="443" y="258"/>
                  </a:lnTo>
                  <a:lnTo>
                    <a:pt x="446" y="242"/>
                  </a:lnTo>
                  <a:lnTo>
                    <a:pt x="446" y="225"/>
                  </a:lnTo>
                  <a:lnTo>
                    <a:pt x="443" y="211"/>
                  </a:lnTo>
                  <a:lnTo>
                    <a:pt x="442" y="199"/>
                  </a:lnTo>
                  <a:lnTo>
                    <a:pt x="439" y="187"/>
                  </a:lnTo>
                  <a:lnTo>
                    <a:pt x="436" y="173"/>
                  </a:lnTo>
                  <a:lnTo>
                    <a:pt x="432" y="158"/>
                  </a:lnTo>
                  <a:lnTo>
                    <a:pt x="427" y="144"/>
                  </a:lnTo>
                  <a:lnTo>
                    <a:pt x="423" y="132"/>
                  </a:lnTo>
                  <a:lnTo>
                    <a:pt x="415" y="120"/>
                  </a:lnTo>
                  <a:lnTo>
                    <a:pt x="409" y="105"/>
                  </a:lnTo>
                  <a:lnTo>
                    <a:pt x="397" y="92"/>
                  </a:lnTo>
                  <a:lnTo>
                    <a:pt x="388" y="79"/>
                  </a:lnTo>
                  <a:lnTo>
                    <a:pt x="382" y="69"/>
                  </a:lnTo>
                  <a:lnTo>
                    <a:pt x="371" y="60"/>
                  </a:lnTo>
                  <a:lnTo>
                    <a:pt x="361" y="53"/>
                  </a:lnTo>
                  <a:lnTo>
                    <a:pt x="351" y="43"/>
                  </a:lnTo>
                  <a:lnTo>
                    <a:pt x="337" y="36"/>
                  </a:lnTo>
                  <a:lnTo>
                    <a:pt x="323" y="26"/>
                  </a:lnTo>
                  <a:lnTo>
                    <a:pt x="312" y="20"/>
                  </a:lnTo>
                  <a:lnTo>
                    <a:pt x="295" y="12"/>
                  </a:lnTo>
                  <a:lnTo>
                    <a:pt x="282" y="7"/>
                  </a:lnTo>
                  <a:lnTo>
                    <a:pt x="270" y="6"/>
                  </a:lnTo>
                  <a:lnTo>
                    <a:pt x="256" y="3"/>
                  </a:lnTo>
                  <a:lnTo>
                    <a:pt x="244" y="0"/>
                  </a:lnTo>
                  <a:lnTo>
                    <a:pt x="231" y="0"/>
                  </a:lnTo>
                  <a:lnTo>
                    <a:pt x="219" y="0"/>
                  </a:lnTo>
                  <a:lnTo>
                    <a:pt x="205" y="0"/>
                  </a:lnTo>
                  <a:lnTo>
                    <a:pt x="195" y="0"/>
                  </a:lnTo>
                  <a:lnTo>
                    <a:pt x="183" y="3"/>
                  </a:lnTo>
                  <a:lnTo>
                    <a:pt x="171" y="6"/>
                  </a:lnTo>
                  <a:lnTo>
                    <a:pt x="159" y="9"/>
                  </a:lnTo>
                  <a:lnTo>
                    <a:pt x="148" y="12"/>
                  </a:lnTo>
                  <a:lnTo>
                    <a:pt x="138" y="17"/>
                  </a:lnTo>
                  <a:lnTo>
                    <a:pt x="129" y="22"/>
                  </a:lnTo>
                  <a:lnTo>
                    <a:pt x="118" y="26"/>
                  </a:lnTo>
                  <a:lnTo>
                    <a:pt x="108" y="32"/>
                  </a:lnTo>
                  <a:lnTo>
                    <a:pt x="99" y="38"/>
                  </a:lnTo>
                  <a:lnTo>
                    <a:pt x="90" y="46"/>
                  </a:lnTo>
                  <a:lnTo>
                    <a:pt x="78" y="55"/>
                  </a:lnTo>
                  <a:lnTo>
                    <a:pt x="72" y="62"/>
                  </a:lnTo>
                  <a:lnTo>
                    <a:pt x="63" y="72"/>
                  </a:lnTo>
                  <a:lnTo>
                    <a:pt x="54" y="81"/>
                  </a:lnTo>
                  <a:lnTo>
                    <a:pt x="44" y="92"/>
                  </a:lnTo>
                  <a:lnTo>
                    <a:pt x="38" y="101"/>
                  </a:lnTo>
                  <a:lnTo>
                    <a:pt x="30" y="113"/>
                  </a:lnTo>
                  <a:lnTo>
                    <a:pt x="23" y="124"/>
                  </a:lnTo>
                  <a:lnTo>
                    <a:pt x="16" y="141"/>
                  </a:lnTo>
                  <a:lnTo>
                    <a:pt x="12" y="156"/>
                  </a:lnTo>
                  <a:lnTo>
                    <a:pt x="7" y="170"/>
                  </a:lnTo>
                  <a:lnTo>
                    <a:pt x="3" y="187"/>
                  </a:lnTo>
                  <a:lnTo>
                    <a:pt x="0" y="199"/>
                  </a:lnTo>
                  <a:lnTo>
                    <a:pt x="0" y="213"/>
                  </a:lnTo>
                  <a:lnTo>
                    <a:pt x="0" y="227"/>
                  </a:lnTo>
                  <a:lnTo>
                    <a:pt x="0" y="239"/>
                  </a:lnTo>
                  <a:lnTo>
                    <a:pt x="0" y="254"/>
                  </a:lnTo>
                  <a:lnTo>
                    <a:pt x="0" y="265"/>
                  </a:lnTo>
                  <a:lnTo>
                    <a:pt x="3" y="282"/>
                  </a:lnTo>
                  <a:lnTo>
                    <a:pt x="5" y="294"/>
                  </a:lnTo>
                  <a:lnTo>
                    <a:pt x="7" y="308"/>
                  </a:lnTo>
                  <a:lnTo>
                    <a:pt x="12" y="325"/>
                  </a:lnTo>
                  <a:lnTo>
                    <a:pt x="18" y="337"/>
                  </a:lnTo>
                  <a:lnTo>
                    <a:pt x="23" y="352"/>
                  </a:lnTo>
                  <a:lnTo>
                    <a:pt x="30" y="363"/>
                  </a:lnTo>
                  <a:lnTo>
                    <a:pt x="39" y="378"/>
                  </a:lnTo>
                  <a:lnTo>
                    <a:pt x="44" y="389"/>
                  </a:lnTo>
                  <a:lnTo>
                    <a:pt x="51" y="401"/>
                  </a:lnTo>
                  <a:lnTo>
                    <a:pt x="60" y="416"/>
                  </a:lnTo>
                  <a:lnTo>
                    <a:pt x="69" y="435"/>
                  </a:lnTo>
                  <a:lnTo>
                    <a:pt x="81" y="457"/>
                  </a:lnTo>
                  <a:lnTo>
                    <a:pt x="88" y="466"/>
                  </a:lnTo>
                  <a:lnTo>
                    <a:pt x="90" y="476"/>
                  </a:lnTo>
                  <a:lnTo>
                    <a:pt x="95" y="486"/>
                  </a:lnTo>
                  <a:lnTo>
                    <a:pt x="97" y="499"/>
                  </a:lnTo>
                  <a:lnTo>
                    <a:pt x="99" y="510"/>
                  </a:lnTo>
                  <a:lnTo>
                    <a:pt x="102" y="521"/>
                  </a:lnTo>
                  <a:lnTo>
                    <a:pt x="105" y="538"/>
                  </a:lnTo>
                  <a:lnTo>
                    <a:pt x="108" y="557"/>
                  </a:lnTo>
                  <a:lnTo>
                    <a:pt x="108" y="571"/>
                  </a:lnTo>
                  <a:lnTo>
                    <a:pt x="111" y="588"/>
                  </a:lnTo>
                  <a:lnTo>
                    <a:pt x="114" y="602"/>
                  </a:lnTo>
                  <a:lnTo>
                    <a:pt x="116" y="611"/>
                  </a:lnTo>
                  <a:lnTo>
                    <a:pt x="118" y="623"/>
                  </a:lnTo>
                  <a:lnTo>
                    <a:pt x="118" y="627"/>
                  </a:lnTo>
                  <a:lnTo>
                    <a:pt x="118" y="628"/>
                  </a:lnTo>
                  <a:lnTo>
                    <a:pt x="120" y="631"/>
                  </a:lnTo>
                  <a:lnTo>
                    <a:pt x="120" y="634"/>
                  </a:lnTo>
                  <a:lnTo>
                    <a:pt x="123" y="636"/>
                  </a:lnTo>
                  <a:lnTo>
                    <a:pt x="125" y="639"/>
                  </a:lnTo>
                  <a:lnTo>
                    <a:pt x="127" y="640"/>
                  </a:lnTo>
                  <a:lnTo>
                    <a:pt x="129" y="643"/>
                  </a:lnTo>
                  <a:lnTo>
                    <a:pt x="135" y="645"/>
                  </a:lnTo>
                  <a:lnTo>
                    <a:pt x="138" y="648"/>
                  </a:lnTo>
                  <a:lnTo>
                    <a:pt x="144" y="651"/>
                  </a:lnTo>
                  <a:lnTo>
                    <a:pt x="150" y="653"/>
                  </a:lnTo>
                  <a:lnTo>
                    <a:pt x="155" y="653"/>
                  </a:lnTo>
                  <a:lnTo>
                    <a:pt x="159" y="654"/>
                  </a:lnTo>
                  <a:lnTo>
                    <a:pt x="166" y="654"/>
                  </a:lnTo>
                  <a:lnTo>
                    <a:pt x="171" y="657"/>
                  </a:lnTo>
                  <a:lnTo>
                    <a:pt x="175" y="657"/>
                  </a:lnTo>
                  <a:lnTo>
                    <a:pt x="183" y="660"/>
                  </a:lnTo>
                  <a:lnTo>
                    <a:pt x="189" y="660"/>
                  </a:lnTo>
                  <a:lnTo>
                    <a:pt x="195" y="660"/>
                  </a:lnTo>
                  <a:lnTo>
                    <a:pt x="199" y="660"/>
                  </a:lnTo>
                  <a:lnTo>
                    <a:pt x="205" y="662"/>
                  </a:lnTo>
                  <a:lnTo>
                    <a:pt x="210" y="662"/>
                  </a:lnTo>
                  <a:lnTo>
                    <a:pt x="217" y="662"/>
                  </a:lnTo>
                  <a:lnTo>
                    <a:pt x="222" y="662"/>
                  </a:lnTo>
                  <a:lnTo>
                    <a:pt x="226" y="662"/>
                  </a:lnTo>
                  <a:lnTo>
                    <a:pt x="234" y="662"/>
                  </a:lnTo>
                  <a:lnTo>
                    <a:pt x="238" y="662"/>
                  </a:lnTo>
                  <a:lnTo>
                    <a:pt x="244" y="662"/>
                  </a:lnTo>
                  <a:lnTo>
                    <a:pt x="250" y="660"/>
                  </a:lnTo>
                  <a:lnTo>
                    <a:pt x="256" y="660"/>
                  </a:lnTo>
                  <a:lnTo>
                    <a:pt x="261" y="660"/>
                  </a:lnTo>
                  <a:lnTo>
                    <a:pt x="268" y="657"/>
                  </a:lnTo>
                  <a:lnTo>
                    <a:pt x="273" y="657"/>
                  </a:lnTo>
                  <a:lnTo>
                    <a:pt x="280" y="654"/>
                  </a:lnTo>
                  <a:lnTo>
                    <a:pt x="284" y="654"/>
                  </a:lnTo>
                  <a:lnTo>
                    <a:pt x="289" y="653"/>
                  </a:lnTo>
                  <a:lnTo>
                    <a:pt x="293" y="653"/>
                  </a:lnTo>
                  <a:lnTo>
                    <a:pt x="298" y="651"/>
                  </a:lnTo>
                  <a:lnTo>
                    <a:pt x="303" y="648"/>
                  </a:lnTo>
                  <a:lnTo>
                    <a:pt x="307" y="645"/>
                  </a:lnTo>
                  <a:lnTo>
                    <a:pt x="312" y="643"/>
                  </a:lnTo>
                  <a:close/>
                </a:path>
              </a:pathLst>
            </a:custGeom>
            <a:noFill/>
            <a:ln w="4763">
              <a:solidFill>
                <a:srgbClr val="C2C2C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67" name="Freeform 66"/>
            <p:cNvSpPr>
              <a:spLocks/>
            </p:cNvSpPr>
            <p:nvPr/>
          </p:nvSpPr>
          <p:spPr bwMode="auto">
            <a:xfrm>
              <a:off x="2186" y="3231"/>
              <a:ext cx="196" cy="69"/>
            </a:xfrm>
            <a:custGeom>
              <a:avLst/>
              <a:gdLst>
                <a:gd name="T0" fmla="*/ 88 w 196"/>
                <a:gd name="T1" fmla="*/ 0 h 69"/>
                <a:gd name="T2" fmla="*/ 68 w 196"/>
                <a:gd name="T3" fmla="*/ 2 h 69"/>
                <a:gd name="T4" fmla="*/ 51 w 196"/>
                <a:gd name="T5" fmla="*/ 4 h 69"/>
                <a:gd name="T6" fmla="*/ 36 w 196"/>
                <a:gd name="T7" fmla="*/ 8 h 69"/>
                <a:gd name="T8" fmla="*/ 23 w 196"/>
                <a:gd name="T9" fmla="*/ 13 h 69"/>
                <a:gd name="T10" fmla="*/ 12 w 196"/>
                <a:gd name="T11" fmla="*/ 19 h 69"/>
                <a:gd name="T12" fmla="*/ 4 w 196"/>
                <a:gd name="T13" fmla="*/ 25 h 69"/>
                <a:gd name="T14" fmla="*/ 0 w 196"/>
                <a:gd name="T15" fmla="*/ 32 h 69"/>
                <a:gd name="T16" fmla="*/ 0 w 196"/>
                <a:gd name="T17" fmla="*/ 38 h 69"/>
                <a:gd name="T18" fmla="*/ 4 w 196"/>
                <a:gd name="T19" fmla="*/ 46 h 69"/>
                <a:gd name="T20" fmla="*/ 12 w 196"/>
                <a:gd name="T21" fmla="*/ 51 h 69"/>
                <a:gd name="T22" fmla="*/ 23 w 196"/>
                <a:gd name="T23" fmla="*/ 58 h 69"/>
                <a:gd name="T24" fmla="*/ 36 w 196"/>
                <a:gd name="T25" fmla="*/ 62 h 69"/>
                <a:gd name="T26" fmla="*/ 51 w 196"/>
                <a:gd name="T27" fmla="*/ 66 h 69"/>
                <a:gd name="T28" fmla="*/ 68 w 196"/>
                <a:gd name="T29" fmla="*/ 68 h 69"/>
                <a:gd name="T30" fmla="*/ 88 w 196"/>
                <a:gd name="T31" fmla="*/ 69 h 69"/>
                <a:gd name="T32" fmla="*/ 108 w 196"/>
                <a:gd name="T33" fmla="*/ 69 h 69"/>
                <a:gd name="T34" fmla="*/ 127 w 196"/>
                <a:gd name="T35" fmla="*/ 68 h 69"/>
                <a:gd name="T36" fmla="*/ 144 w 196"/>
                <a:gd name="T37" fmla="*/ 66 h 69"/>
                <a:gd name="T38" fmla="*/ 160 w 196"/>
                <a:gd name="T39" fmla="*/ 62 h 69"/>
                <a:gd name="T40" fmla="*/ 174 w 196"/>
                <a:gd name="T41" fmla="*/ 58 h 69"/>
                <a:gd name="T42" fmla="*/ 185 w 196"/>
                <a:gd name="T43" fmla="*/ 51 h 69"/>
                <a:gd name="T44" fmla="*/ 191 w 196"/>
                <a:gd name="T45" fmla="*/ 46 h 69"/>
                <a:gd name="T46" fmla="*/ 195 w 196"/>
                <a:gd name="T47" fmla="*/ 38 h 69"/>
                <a:gd name="T48" fmla="*/ 195 w 196"/>
                <a:gd name="T49" fmla="*/ 32 h 69"/>
                <a:gd name="T50" fmla="*/ 191 w 196"/>
                <a:gd name="T51" fmla="*/ 25 h 69"/>
                <a:gd name="T52" fmla="*/ 185 w 196"/>
                <a:gd name="T53" fmla="*/ 19 h 69"/>
                <a:gd name="T54" fmla="*/ 174 w 196"/>
                <a:gd name="T55" fmla="*/ 13 h 69"/>
                <a:gd name="T56" fmla="*/ 160 w 196"/>
                <a:gd name="T57" fmla="*/ 8 h 69"/>
                <a:gd name="T58" fmla="*/ 144 w 196"/>
                <a:gd name="T59" fmla="*/ 4 h 69"/>
                <a:gd name="T60" fmla="*/ 127 w 196"/>
                <a:gd name="T61" fmla="*/ 2 h 69"/>
                <a:gd name="T62" fmla="*/ 108 w 196"/>
                <a:gd name="T63" fmla="*/ 0 h 6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96"/>
                <a:gd name="T97" fmla="*/ 0 h 69"/>
                <a:gd name="T98" fmla="*/ 196 w 196"/>
                <a:gd name="T99" fmla="*/ 69 h 6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96" h="69">
                  <a:moveTo>
                    <a:pt x="98" y="0"/>
                  </a:moveTo>
                  <a:lnTo>
                    <a:pt x="88" y="0"/>
                  </a:lnTo>
                  <a:lnTo>
                    <a:pt x="79" y="2"/>
                  </a:lnTo>
                  <a:lnTo>
                    <a:pt x="68" y="2"/>
                  </a:lnTo>
                  <a:lnTo>
                    <a:pt x="61" y="3"/>
                  </a:lnTo>
                  <a:lnTo>
                    <a:pt x="51" y="4"/>
                  </a:lnTo>
                  <a:lnTo>
                    <a:pt x="44" y="7"/>
                  </a:lnTo>
                  <a:lnTo>
                    <a:pt x="36" y="8"/>
                  </a:lnTo>
                  <a:lnTo>
                    <a:pt x="29" y="11"/>
                  </a:lnTo>
                  <a:lnTo>
                    <a:pt x="23" y="13"/>
                  </a:lnTo>
                  <a:lnTo>
                    <a:pt x="17" y="16"/>
                  </a:lnTo>
                  <a:lnTo>
                    <a:pt x="12" y="19"/>
                  </a:lnTo>
                  <a:lnTo>
                    <a:pt x="8" y="21"/>
                  </a:lnTo>
                  <a:lnTo>
                    <a:pt x="4" y="25"/>
                  </a:lnTo>
                  <a:lnTo>
                    <a:pt x="2" y="28"/>
                  </a:lnTo>
                  <a:lnTo>
                    <a:pt x="0" y="32"/>
                  </a:lnTo>
                  <a:lnTo>
                    <a:pt x="0" y="36"/>
                  </a:lnTo>
                  <a:lnTo>
                    <a:pt x="0" y="38"/>
                  </a:lnTo>
                  <a:lnTo>
                    <a:pt x="2" y="42"/>
                  </a:lnTo>
                  <a:lnTo>
                    <a:pt x="4" y="46"/>
                  </a:lnTo>
                  <a:lnTo>
                    <a:pt x="8" y="49"/>
                  </a:lnTo>
                  <a:lnTo>
                    <a:pt x="12" y="51"/>
                  </a:lnTo>
                  <a:lnTo>
                    <a:pt x="17" y="55"/>
                  </a:lnTo>
                  <a:lnTo>
                    <a:pt x="23" y="58"/>
                  </a:lnTo>
                  <a:lnTo>
                    <a:pt x="29" y="59"/>
                  </a:lnTo>
                  <a:lnTo>
                    <a:pt x="36" y="62"/>
                  </a:lnTo>
                  <a:lnTo>
                    <a:pt x="44" y="64"/>
                  </a:lnTo>
                  <a:lnTo>
                    <a:pt x="51" y="66"/>
                  </a:lnTo>
                  <a:lnTo>
                    <a:pt x="61" y="67"/>
                  </a:lnTo>
                  <a:lnTo>
                    <a:pt x="68" y="68"/>
                  </a:lnTo>
                  <a:lnTo>
                    <a:pt x="79" y="69"/>
                  </a:lnTo>
                  <a:lnTo>
                    <a:pt x="88" y="69"/>
                  </a:lnTo>
                  <a:lnTo>
                    <a:pt x="98" y="69"/>
                  </a:lnTo>
                  <a:lnTo>
                    <a:pt x="108" y="69"/>
                  </a:lnTo>
                  <a:lnTo>
                    <a:pt x="118" y="69"/>
                  </a:lnTo>
                  <a:lnTo>
                    <a:pt x="127" y="68"/>
                  </a:lnTo>
                  <a:lnTo>
                    <a:pt x="136" y="67"/>
                  </a:lnTo>
                  <a:lnTo>
                    <a:pt x="144" y="66"/>
                  </a:lnTo>
                  <a:lnTo>
                    <a:pt x="153" y="64"/>
                  </a:lnTo>
                  <a:lnTo>
                    <a:pt x="160" y="62"/>
                  </a:lnTo>
                  <a:lnTo>
                    <a:pt x="168" y="59"/>
                  </a:lnTo>
                  <a:lnTo>
                    <a:pt x="174" y="58"/>
                  </a:lnTo>
                  <a:lnTo>
                    <a:pt x="179" y="55"/>
                  </a:lnTo>
                  <a:lnTo>
                    <a:pt x="185" y="51"/>
                  </a:lnTo>
                  <a:lnTo>
                    <a:pt x="189" y="49"/>
                  </a:lnTo>
                  <a:lnTo>
                    <a:pt x="191" y="46"/>
                  </a:lnTo>
                  <a:lnTo>
                    <a:pt x="194" y="42"/>
                  </a:lnTo>
                  <a:lnTo>
                    <a:pt x="195" y="38"/>
                  </a:lnTo>
                  <a:lnTo>
                    <a:pt x="196" y="36"/>
                  </a:lnTo>
                  <a:lnTo>
                    <a:pt x="195" y="32"/>
                  </a:lnTo>
                  <a:lnTo>
                    <a:pt x="194" y="28"/>
                  </a:lnTo>
                  <a:lnTo>
                    <a:pt x="191" y="25"/>
                  </a:lnTo>
                  <a:lnTo>
                    <a:pt x="189" y="21"/>
                  </a:lnTo>
                  <a:lnTo>
                    <a:pt x="185" y="19"/>
                  </a:lnTo>
                  <a:lnTo>
                    <a:pt x="179" y="16"/>
                  </a:lnTo>
                  <a:lnTo>
                    <a:pt x="174" y="13"/>
                  </a:lnTo>
                  <a:lnTo>
                    <a:pt x="168" y="11"/>
                  </a:lnTo>
                  <a:lnTo>
                    <a:pt x="160" y="8"/>
                  </a:lnTo>
                  <a:lnTo>
                    <a:pt x="153" y="7"/>
                  </a:lnTo>
                  <a:lnTo>
                    <a:pt x="144" y="4"/>
                  </a:lnTo>
                  <a:lnTo>
                    <a:pt x="136" y="3"/>
                  </a:lnTo>
                  <a:lnTo>
                    <a:pt x="127" y="2"/>
                  </a:lnTo>
                  <a:lnTo>
                    <a:pt x="118" y="2"/>
                  </a:lnTo>
                  <a:lnTo>
                    <a:pt x="108" y="0"/>
                  </a:lnTo>
                  <a:lnTo>
                    <a:pt x="98"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68" name="Freeform 67"/>
            <p:cNvSpPr>
              <a:spLocks/>
            </p:cNvSpPr>
            <p:nvPr/>
          </p:nvSpPr>
          <p:spPr bwMode="auto">
            <a:xfrm>
              <a:off x="2389" y="2712"/>
              <a:ext cx="76" cy="99"/>
            </a:xfrm>
            <a:custGeom>
              <a:avLst/>
              <a:gdLst>
                <a:gd name="T0" fmla="*/ 0 w 76"/>
                <a:gd name="T1" fmla="*/ 0 h 99"/>
                <a:gd name="T2" fmla="*/ 21 w 76"/>
                <a:gd name="T3" fmla="*/ 11 h 99"/>
                <a:gd name="T4" fmla="*/ 39 w 76"/>
                <a:gd name="T5" fmla="*/ 23 h 99"/>
                <a:gd name="T6" fmla="*/ 54 w 76"/>
                <a:gd name="T7" fmla="*/ 35 h 99"/>
                <a:gd name="T8" fmla="*/ 63 w 76"/>
                <a:gd name="T9" fmla="*/ 47 h 99"/>
                <a:gd name="T10" fmla="*/ 67 w 76"/>
                <a:gd name="T11" fmla="*/ 58 h 99"/>
                <a:gd name="T12" fmla="*/ 72 w 76"/>
                <a:gd name="T13" fmla="*/ 70 h 99"/>
                <a:gd name="T14" fmla="*/ 76 w 76"/>
                <a:gd name="T15" fmla="*/ 82 h 99"/>
                <a:gd name="T16" fmla="*/ 48 w 76"/>
                <a:gd name="T17" fmla="*/ 99 h 99"/>
                <a:gd name="T18" fmla="*/ 47 w 76"/>
                <a:gd name="T19" fmla="*/ 82 h 99"/>
                <a:gd name="T20" fmla="*/ 42 w 76"/>
                <a:gd name="T21" fmla="*/ 66 h 99"/>
                <a:gd name="T22" fmla="*/ 37 w 76"/>
                <a:gd name="T23" fmla="*/ 47 h 99"/>
                <a:gd name="T24" fmla="*/ 27 w 76"/>
                <a:gd name="T25" fmla="*/ 32 h 99"/>
                <a:gd name="T26" fmla="*/ 16 w 76"/>
                <a:gd name="T27" fmla="*/ 18 h 99"/>
                <a:gd name="T28" fmla="*/ 0 w 76"/>
                <a:gd name="T29" fmla="*/ 0 h 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6"/>
                <a:gd name="T46" fmla="*/ 0 h 99"/>
                <a:gd name="T47" fmla="*/ 76 w 76"/>
                <a:gd name="T48" fmla="*/ 99 h 9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6" h="99">
                  <a:moveTo>
                    <a:pt x="0" y="0"/>
                  </a:moveTo>
                  <a:lnTo>
                    <a:pt x="21" y="11"/>
                  </a:lnTo>
                  <a:lnTo>
                    <a:pt x="39" y="23"/>
                  </a:lnTo>
                  <a:lnTo>
                    <a:pt x="54" y="35"/>
                  </a:lnTo>
                  <a:lnTo>
                    <a:pt x="63" y="47"/>
                  </a:lnTo>
                  <a:lnTo>
                    <a:pt x="67" y="58"/>
                  </a:lnTo>
                  <a:lnTo>
                    <a:pt x="72" y="70"/>
                  </a:lnTo>
                  <a:lnTo>
                    <a:pt x="76" y="82"/>
                  </a:lnTo>
                  <a:lnTo>
                    <a:pt x="48" y="99"/>
                  </a:lnTo>
                  <a:lnTo>
                    <a:pt x="47" y="82"/>
                  </a:lnTo>
                  <a:lnTo>
                    <a:pt x="42" y="66"/>
                  </a:lnTo>
                  <a:lnTo>
                    <a:pt x="37" y="47"/>
                  </a:lnTo>
                  <a:lnTo>
                    <a:pt x="27" y="32"/>
                  </a:lnTo>
                  <a:lnTo>
                    <a:pt x="16" y="18"/>
                  </a:lnTo>
                  <a:lnTo>
                    <a:pt x="0"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69" name="Freeform 68"/>
            <p:cNvSpPr>
              <a:spLocks/>
            </p:cNvSpPr>
            <p:nvPr/>
          </p:nvSpPr>
          <p:spPr bwMode="auto">
            <a:xfrm>
              <a:off x="2244" y="3017"/>
              <a:ext cx="76" cy="239"/>
            </a:xfrm>
            <a:custGeom>
              <a:avLst/>
              <a:gdLst>
                <a:gd name="T0" fmla="*/ 0 w 76"/>
                <a:gd name="T1" fmla="*/ 17 h 239"/>
                <a:gd name="T2" fmla="*/ 3 w 76"/>
                <a:gd name="T3" fmla="*/ 56 h 239"/>
                <a:gd name="T4" fmla="*/ 6 w 76"/>
                <a:gd name="T5" fmla="*/ 62 h 239"/>
                <a:gd name="T6" fmla="*/ 4 w 76"/>
                <a:gd name="T7" fmla="*/ 222 h 239"/>
                <a:gd name="T8" fmla="*/ 9 w 76"/>
                <a:gd name="T9" fmla="*/ 239 h 239"/>
                <a:gd name="T10" fmla="*/ 22 w 76"/>
                <a:gd name="T11" fmla="*/ 239 h 239"/>
                <a:gd name="T12" fmla="*/ 31 w 76"/>
                <a:gd name="T13" fmla="*/ 231 h 239"/>
                <a:gd name="T14" fmla="*/ 46 w 76"/>
                <a:gd name="T15" fmla="*/ 231 h 239"/>
                <a:gd name="T16" fmla="*/ 55 w 76"/>
                <a:gd name="T17" fmla="*/ 239 h 239"/>
                <a:gd name="T18" fmla="*/ 69 w 76"/>
                <a:gd name="T19" fmla="*/ 239 h 239"/>
                <a:gd name="T20" fmla="*/ 73 w 76"/>
                <a:gd name="T21" fmla="*/ 222 h 239"/>
                <a:gd name="T22" fmla="*/ 70 w 76"/>
                <a:gd name="T23" fmla="*/ 62 h 239"/>
                <a:gd name="T24" fmla="*/ 73 w 76"/>
                <a:gd name="T25" fmla="*/ 56 h 239"/>
                <a:gd name="T26" fmla="*/ 76 w 76"/>
                <a:gd name="T27" fmla="*/ 17 h 239"/>
                <a:gd name="T28" fmla="*/ 60 w 76"/>
                <a:gd name="T29" fmla="*/ 1 h 239"/>
                <a:gd name="T30" fmla="*/ 51 w 76"/>
                <a:gd name="T31" fmla="*/ 1 h 239"/>
                <a:gd name="T32" fmla="*/ 46 w 76"/>
                <a:gd name="T33" fmla="*/ 0 h 239"/>
                <a:gd name="T34" fmla="*/ 27 w 76"/>
                <a:gd name="T35" fmla="*/ 0 h 239"/>
                <a:gd name="T36" fmla="*/ 22 w 76"/>
                <a:gd name="T37" fmla="*/ 1 h 239"/>
                <a:gd name="T38" fmla="*/ 16 w 76"/>
                <a:gd name="T39" fmla="*/ 1 h 239"/>
                <a:gd name="T40" fmla="*/ 0 w 76"/>
                <a:gd name="T41" fmla="*/ 17 h 2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6"/>
                <a:gd name="T64" fmla="*/ 0 h 239"/>
                <a:gd name="T65" fmla="*/ 76 w 76"/>
                <a:gd name="T66" fmla="*/ 239 h 2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6" h="239">
                  <a:moveTo>
                    <a:pt x="0" y="17"/>
                  </a:moveTo>
                  <a:lnTo>
                    <a:pt x="3" y="56"/>
                  </a:lnTo>
                  <a:lnTo>
                    <a:pt x="6" y="62"/>
                  </a:lnTo>
                  <a:lnTo>
                    <a:pt x="4" y="222"/>
                  </a:lnTo>
                  <a:lnTo>
                    <a:pt x="9" y="239"/>
                  </a:lnTo>
                  <a:lnTo>
                    <a:pt x="22" y="239"/>
                  </a:lnTo>
                  <a:lnTo>
                    <a:pt x="31" y="231"/>
                  </a:lnTo>
                  <a:lnTo>
                    <a:pt x="46" y="231"/>
                  </a:lnTo>
                  <a:lnTo>
                    <a:pt x="55" y="239"/>
                  </a:lnTo>
                  <a:lnTo>
                    <a:pt x="69" y="239"/>
                  </a:lnTo>
                  <a:lnTo>
                    <a:pt x="73" y="222"/>
                  </a:lnTo>
                  <a:lnTo>
                    <a:pt x="70" y="62"/>
                  </a:lnTo>
                  <a:lnTo>
                    <a:pt x="73" y="56"/>
                  </a:lnTo>
                  <a:lnTo>
                    <a:pt x="76" y="17"/>
                  </a:lnTo>
                  <a:lnTo>
                    <a:pt x="60" y="1"/>
                  </a:lnTo>
                  <a:lnTo>
                    <a:pt x="51" y="1"/>
                  </a:lnTo>
                  <a:lnTo>
                    <a:pt x="46" y="0"/>
                  </a:lnTo>
                  <a:lnTo>
                    <a:pt x="27" y="0"/>
                  </a:lnTo>
                  <a:lnTo>
                    <a:pt x="22" y="1"/>
                  </a:lnTo>
                  <a:lnTo>
                    <a:pt x="16" y="1"/>
                  </a:lnTo>
                  <a:lnTo>
                    <a:pt x="0" y="17"/>
                  </a:lnTo>
                  <a:close/>
                </a:path>
              </a:pathLst>
            </a:custGeom>
            <a:solidFill>
              <a:srgbClr val="8383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70" name="Freeform 69"/>
            <p:cNvSpPr>
              <a:spLocks/>
            </p:cNvSpPr>
            <p:nvPr/>
          </p:nvSpPr>
          <p:spPr bwMode="auto">
            <a:xfrm>
              <a:off x="2283" y="3024"/>
              <a:ext cx="12" cy="17"/>
            </a:xfrm>
            <a:custGeom>
              <a:avLst/>
              <a:gdLst>
                <a:gd name="T0" fmla="*/ 5 w 12"/>
                <a:gd name="T1" fmla="*/ 0 h 17"/>
                <a:gd name="T2" fmla="*/ 4 w 12"/>
                <a:gd name="T3" fmla="*/ 0 h 17"/>
                <a:gd name="T4" fmla="*/ 4 w 12"/>
                <a:gd name="T5" fmla="*/ 1 h 17"/>
                <a:gd name="T6" fmla="*/ 1 w 12"/>
                <a:gd name="T7" fmla="*/ 2 h 17"/>
                <a:gd name="T8" fmla="*/ 0 w 12"/>
                <a:gd name="T9" fmla="*/ 5 h 17"/>
                <a:gd name="T10" fmla="*/ 0 w 12"/>
                <a:gd name="T11" fmla="*/ 9 h 17"/>
                <a:gd name="T12" fmla="*/ 0 w 12"/>
                <a:gd name="T13" fmla="*/ 11 h 17"/>
                <a:gd name="T14" fmla="*/ 1 w 12"/>
                <a:gd name="T15" fmla="*/ 14 h 17"/>
                <a:gd name="T16" fmla="*/ 4 w 12"/>
                <a:gd name="T17" fmla="*/ 17 h 17"/>
                <a:gd name="T18" fmla="*/ 4 w 12"/>
                <a:gd name="T19" fmla="*/ 17 h 17"/>
                <a:gd name="T20" fmla="*/ 5 w 12"/>
                <a:gd name="T21" fmla="*/ 17 h 17"/>
                <a:gd name="T22" fmla="*/ 7 w 12"/>
                <a:gd name="T23" fmla="*/ 17 h 17"/>
                <a:gd name="T24" fmla="*/ 8 w 12"/>
                <a:gd name="T25" fmla="*/ 17 h 17"/>
                <a:gd name="T26" fmla="*/ 9 w 12"/>
                <a:gd name="T27" fmla="*/ 14 h 17"/>
                <a:gd name="T28" fmla="*/ 11 w 12"/>
                <a:gd name="T29" fmla="*/ 11 h 17"/>
                <a:gd name="T30" fmla="*/ 12 w 12"/>
                <a:gd name="T31" fmla="*/ 9 h 17"/>
                <a:gd name="T32" fmla="*/ 11 w 12"/>
                <a:gd name="T33" fmla="*/ 5 h 17"/>
                <a:gd name="T34" fmla="*/ 9 w 12"/>
                <a:gd name="T35" fmla="*/ 2 h 17"/>
                <a:gd name="T36" fmla="*/ 8 w 12"/>
                <a:gd name="T37" fmla="*/ 1 h 17"/>
                <a:gd name="T38" fmla="*/ 7 w 12"/>
                <a:gd name="T39" fmla="*/ 0 h 17"/>
                <a:gd name="T40" fmla="*/ 5 w 12"/>
                <a:gd name="T41" fmla="*/ 0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
                <a:gd name="T64" fmla="*/ 0 h 17"/>
                <a:gd name="T65" fmla="*/ 12 w 12"/>
                <a:gd name="T66" fmla="*/ 17 h 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 h="17">
                  <a:moveTo>
                    <a:pt x="5" y="0"/>
                  </a:moveTo>
                  <a:lnTo>
                    <a:pt x="4" y="0"/>
                  </a:lnTo>
                  <a:lnTo>
                    <a:pt x="4" y="1"/>
                  </a:lnTo>
                  <a:lnTo>
                    <a:pt x="1" y="2"/>
                  </a:lnTo>
                  <a:lnTo>
                    <a:pt x="0" y="5"/>
                  </a:lnTo>
                  <a:lnTo>
                    <a:pt x="0" y="9"/>
                  </a:lnTo>
                  <a:lnTo>
                    <a:pt x="0" y="11"/>
                  </a:lnTo>
                  <a:lnTo>
                    <a:pt x="1" y="14"/>
                  </a:lnTo>
                  <a:lnTo>
                    <a:pt x="4" y="17"/>
                  </a:lnTo>
                  <a:lnTo>
                    <a:pt x="5" y="17"/>
                  </a:lnTo>
                  <a:lnTo>
                    <a:pt x="7" y="17"/>
                  </a:lnTo>
                  <a:lnTo>
                    <a:pt x="8" y="17"/>
                  </a:lnTo>
                  <a:lnTo>
                    <a:pt x="9" y="14"/>
                  </a:lnTo>
                  <a:lnTo>
                    <a:pt x="11" y="11"/>
                  </a:lnTo>
                  <a:lnTo>
                    <a:pt x="12" y="9"/>
                  </a:lnTo>
                  <a:lnTo>
                    <a:pt x="11" y="5"/>
                  </a:lnTo>
                  <a:lnTo>
                    <a:pt x="9" y="2"/>
                  </a:lnTo>
                  <a:lnTo>
                    <a:pt x="8" y="1"/>
                  </a:lnTo>
                  <a:lnTo>
                    <a:pt x="7" y="0"/>
                  </a:lnTo>
                  <a:lnTo>
                    <a:pt x="5" y="0"/>
                  </a:lnTo>
                  <a:close/>
                </a:path>
              </a:pathLst>
            </a:custGeom>
            <a:solidFill>
              <a:srgbClr val="A3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71" name="Freeform 70"/>
            <p:cNvSpPr>
              <a:spLocks/>
            </p:cNvSpPr>
            <p:nvPr/>
          </p:nvSpPr>
          <p:spPr bwMode="auto">
            <a:xfrm>
              <a:off x="2227" y="2845"/>
              <a:ext cx="116" cy="64"/>
            </a:xfrm>
            <a:custGeom>
              <a:avLst/>
              <a:gdLst>
                <a:gd name="T0" fmla="*/ 59 w 116"/>
                <a:gd name="T1" fmla="*/ 0 h 64"/>
                <a:gd name="T2" fmla="*/ 52 w 116"/>
                <a:gd name="T3" fmla="*/ 0 h 64"/>
                <a:gd name="T4" fmla="*/ 47 w 116"/>
                <a:gd name="T5" fmla="*/ 1 h 64"/>
                <a:gd name="T6" fmla="*/ 35 w 116"/>
                <a:gd name="T7" fmla="*/ 2 h 64"/>
                <a:gd name="T8" fmla="*/ 26 w 116"/>
                <a:gd name="T9" fmla="*/ 5 h 64"/>
                <a:gd name="T10" fmla="*/ 21 w 116"/>
                <a:gd name="T11" fmla="*/ 8 h 64"/>
                <a:gd name="T12" fmla="*/ 17 w 116"/>
                <a:gd name="T13" fmla="*/ 9 h 64"/>
                <a:gd name="T14" fmla="*/ 13 w 116"/>
                <a:gd name="T15" fmla="*/ 12 h 64"/>
                <a:gd name="T16" fmla="*/ 10 w 116"/>
                <a:gd name="T17" fmla="*/ 14 h 64"/>
                <a:gd name="T18" fmla="*/ 8 w 116"/>
                <a:gd name="T19" fmla="*/ 17 h 64"/>
                <a:gd name="T20" fmla="*/ 5 w 116"/>
                <a:gd name="T21" fmla="*/ 19 h 64"/>
                <a:gd name="T22" fmla="*/ 3 w 116"/>
                <a:gd name="T23" fmla="*/ 22 h 64"/>
                <a:gd name="T24" fmla="*/ 1 w 116"/>
                <a:gd name="T25" fmla="*/ 26 h 64"/>
                <a:gd name="T26" fmla="*/ 1 w 116"/>
                <a:gd name="T27" fmla="*/ 28 h 64"/>
                <a:gd name="T28" fmla="*/ 0 w 116"/>
                <a:gd name="T29" fmla="*/ 32 h 64"/>
                <a:gd name="T30" fmla="*/ 1 w 116"/>
                <a:gd name="T31" fmla="*/ 35 h 64"/>
                <a:gd name="T32" fmla="*/ 1 w 116"/>
                <a:gd name="T33" fmla="*/ 39 h 64"/>
                <a:gd name="T34" fmla="*/ 3 w 116"/>
                <a:gd name="T35" fmla="*/ 42 h 64"/>
                <a:gd name="T36" fmla="*/ 5 w 116"/>
                <a:gd name="T37" fmla="*/ 44 h 64"/>
                <a:gd name="T38" fmla="*/ 8 w 116"/>
                <a:gd name="T39" fmla="*/ 47 h 64"/>
                <a:gd name="T40" fmla="*/ 10 w 116"/>
                <a:gd name="T41" fmla="*/ 49 h 64"/>
                <a:gd name="T42" fmla="*/ 13 w 116"/>
                <a:gd name="T43" fmla="*/ 52 h 64"/>
                <a:gd name="T44" fmla="*/ 17 w 116"/>
                <a:gd name="T45" fmla="*/ 55 h 64"/>
                <a:gd name="T46" fmla="*/ 21 w 116"/>
                <a:gd name="T47" fmla="*/ 57 h 64"/>
                <a:gd name="T48" fmla="*/ 26 w 116"/>
                <a:gd name="T49" fmla="*/ 59 h 64"/>
                <a:gd name="T50" fmla="*/ 35 w 116"/>
                <a:gd name="T51" fmla="*/ 61 h 64"/>
                <a:gd name="T52" fmla="*/ 47 w 116"/>
                <a:gd name="T53" fmla="*/ 64 h 64"/>
                <a:gd name="T54" fmla="*/ 52 w 116"/>
                <a:gd name="T55" fmla="*/ 64 h 64"/>
                <a:gd name="T56" fmla="*/ 59 w 116"/>
                <a:gd name="T57" fmla="*/ 64 h 64"/>
                <a:gd name="T58" fmla="*/ 64 w 116"/>
                <a:gd name="T59" fmla="*/ 64 h 64"/>
                <a:gd name="T60" fmla="*/ 69 w 116"/>
                <a:gd name="T61" fmla="*/ 64 h 64"/>
                <a:gd name="T62" fmla="*/ 81 w 116"/>
                <a:gd name="T63" fmla="*/ 61 h 64"/>
                <a:gd name="T64" fmla="*/ 90 w 116"/>
                <a:gd name="T65" fmla="*/ 59 h 64"/>
                <a:gd name="T66" fmla="*/ 95 w 116"/>
                <a:gd name="T67" fmla="*/ 57 h 64"/>
                <a:gd name="T68" fmla="*/ 99 w 116"/>
                <a:gd name="T69" fmla="*/ 55 h 64"/>
                <a:gd name="T70" fmla="*/ 103 w 116"/>
                <a:gd name="T71" fmla="*/ 52 h 64"/>
                <a:gd name="T72" fmla="*/ 106 w 116"/>
                <a:gd name="T73" fmla="*/ 49 h 64"/>
                <a:gd name="T74" fmla="*/ 108 w 116"/>
                <a:gd name="T75" fmla="*/ 47 h 64"/>
                <a:gd name="T76" fmla="*/ 111 w 116"/>
                <a:gd name="T77" fmla="*/ 44 h 64"/>
                <a:gd name="T78" fmla="*/ 114 w 116"/>
                <a:gd name="T79" fmla="*/ 42 h 64"/>
                <a:gd name="T80" fmla="*/ 115 w 116"/>
                <a:gd name="T81" fmla="*/ 39 h 64"/>
                <a:gd name="T82" fmla="*/ 116 w 116"/>
                <a:gd name="T83" fmla="*/ 35 h 64"/>
                <a:gd name="T84" fmla="*/ 116 w 116"/>
                <a:gd name="T85" fmla="*/ 32 h 64"/>
                <a:gd name="T86" fmla="*/ 116 w 116"/>
                <a:gd name="T87" fmla="*/ 28 h 64"/>
                <a:gd name="T88" fmla="*/ 115 w 116"/>
                <a:gd name="T89" fmla="*/ 26 h 64"/>
                <a:gd name="T90" fmla="*/ 114 w 116"/>
                <a:gd name="T91" fmla="*/ 22 h 64"/>
                <a:gd name="T92" fmla="*/ 111 w 116"/>
                <a:gd name="T93" fmla="*/ 19 h 64"/>
                <a:gd name="T94" fmla="*/ 108 w 116"/>
                <a:gd name="T95" fmla="*/ 17 h 64"/>
                <a:gd name="T96" fmla="*/ 106 w 116"/>
                <a:gd name="T97" fmla="*/ 14 h 64"/>
                <a:gd name="T98" fmla="*/ 103 w 116"/>
                <a:gd name="T99" fmla="*/ 12 h 64"/>
                <a:gd name="T100" fmla="*/ 99 w 116"/>
                <a:gd name="T101" fmla="*/ 9 h 64"/>
                <a:gd name="T102" fmla="*/ 95 w 116"/>
                <a:gd name="T103" fmla="*/ 8 h 64"/>
                <a:gd name="T104" fmla="*/ 90 w 116"/>
                <a:gd name="T105" fmla="*/ 5 h 64"/>
                <a:gd name="T106" fmla="*/ 81 w 116"/>
                <a:gd name="T107" fmla="*/ 2 h 64"/>
                <a:gd name="T108" fmla="*/ 69 w 116"/>
                <a:gd name="T109" fmla="*/ 1 h 64"/>
                <a:gd name="T110" fmla="*/ 64 w 116"/>
                <a:gd name="T111" fmla="*/ 0 h 64"/>
                <a:gd name="T112" fmla="*/ 59 w 116"/>
                <a:gd name="T113" fmla="*/ 0 h 6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6"/>
                <a:gd name="T172" fmla="*/ 0 h 64"/>
                <a:gd name="T173" fmla="*/ 116 w 116"/>
                <a:gd name="T174" fmla="*/ 64 h 6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6" h="64">
                  <a:moveTo>
                    <a:pt x="59" y="0"/>
                  </a:moveTo>
                  <a:lnTo>
                    <a:pt x="52" y="0"/>
                  </a:lnTo>
                  <a:lnTo>
                    <a:pt x="47" y="1"/>
                  </a:lnTo>
                  <a:lnTo>
                    <a:pt x="35" y="2"/>
                  </a:lnTo>
                  <a:lnTo>
                    <a:pt x="26" y="5"/>
                  </a:lnTo>
                  <a:lnTo>
                    <a:pt x="21" y="8"/>
                  </a:lnTo>
                  <a:lnTo>
                    <a:pt x="17" y="9"/>
                  </a:lnTo>
                  <a:lnTo>
                    <a:pt x="13" y="12"/>
                  </a:lnTo>
                  <a:lnTo>
                    <a:pt x="10" y="14"/>
                  </a:lnTo>
                  <a:lnTo>
                    <a:pt x="8" y="17"/>
                  </a:lnTo>
                  <a:lnTo>
                    <a:pt x="5" y="19"/>
                  </a:lnTo>
                  <a:lnTo>
                    <a:pt x="3" y="22"/>
                  </a:lnTo>
                  <a:lnTo>
                    <a:pt x="1" y="26"/>
                  </a:lnTo>
                  <a:lnTo>
                    <a:pt x="1" y="28"/>
                  </a:lnTo>
                  <a:lnTo>
                    <a:pt x="0" y="32"/>
                  </a:lnTo>
                  <a:lnTo>
                    <a:pt x="1" y="35"/>
                  </a:lnTo>
                  <a:lnTo>
                    <a:pt x="1" y="39"/>
                  </a:lnTo>
                  <a:lnTo>
                    <a:pt x="3" y="42"/>
                  </a:lnTo>
                  <a:lnTo>
                    <a:pt x="5" y="44"/>
                  </a:lnTo>
                  <a:lnTo>
                    <a:pt x="8" y="47"/>
                  </a:lnTo>
                  <a:lnTo>
                    <a:pt x="10" y="49"/>
                  </a:lnTo>
                  <a:lnTo>
                    <a:pt x="13" y="52"/>
                  </a:lnTo>
                  <a:lnTo>
                    <a:pt x="17" y="55"/>
                  </a:lnTo>
                  <a:lnTo>
                    <a:pt x="21" y="57"/>
                  </a:lnTo>
                  <a:lnTo>
                    <a:pt x="26" y="59"/>
                  </a:lnTo>
                  <a:lnTo>
                    <a:pt x="35" y="61"/>
                  </a:lnTo>
                  <a:lnTo>
                    <a:pt x="47" y="64"/>
                  </a:lnTo>
                  <a:lnTo>
                    <a:pt x="52" y="64"/>
                  </a:lnTo>
                  <a:lnTo>
                    <a:pt x="59" y="64"/>
                  </a:lnTo>
                  <a:lnTo>
                    <a:pt x="64" y="64"/>
                  </a:lnTo>
                  <a:lnTo>
                    <a:pt x="69" y="64"/>
                  </a:lnTo>
                  <a:lnTo>
                    <a:pt x="81" y="61"/>
                  </a:lnTo>
                  <a:lnTo>
                    <a:pt x="90" y="59"/>
                  </a:lnTo>
                  <a:lnTo>
                    <a:pt x="95" y="57"/>
                  </a:lnTo>
                  <a:lnTo>
                    <a:pt x="99" y="55"/>
                  </a:lnTo>
                  <a:lnTo>
                    <a:pt x="103" y="52"/>
                  </a:lnTo>
                  <a:lnTo>
                    <a:pt x="106" y="49"/>
                  </a:lnTo>
                  <a:lnTo>
                    <a:pt x="108" y="47"/>
                  </a:lnTo>
                  <a:lnTo>
                    <a:pt x="111" y="44"/>
                  </a:lnTo>
                  <a:lnTo>
                    <a:pt x="114" y="42"/>
                  </a:lnTo>
                  <a:lnTo>
                    <a:pt x="115" y="39"/>
                  </a:lnTo>
                  <a:lnTo>
                    <a:pt x="116" y="35"/>
                  </a:lnTo>
                  <a:lnTo>
                    <a:pt x="116" y="32"/>
                  </a:lnTo>
                  <a:lnTo>
                    <a:pt x="116" y="28"/>
                  </a:lnTo>
                  <a:lnTo>
                    <a:pt x="115" y="26"/>
                  </a:lnTo>
                  <a:lnTo>
                    <a:pt x="114" y="22"/>
                  </a:lnTo>
                  <a:lnTo>
                    <a:pt x="111" y="19"/>
                  </a:lnTo>
                  <a:lnTo>
                    <a:pt x="108" y="17"/>
                  </a:lnTo>
                  <a:lnTo>
                    <a:pt x="106" y="14"/>
                  </a:lnTo>
                  <a:lnTo>
                    <a:pt x="103" y="12"/>
                  </a:lnTo>
                  <a:lnTo>
                    <a:pt x="99" y="9"/>
                  </a:lnTo>
                  <a:lnTo>
                    <a:pt x="95" y="8"/>
                  </a:lnTo>
                  <a:lnTo>
                    <a:pt x="90" y="5"/>
                  </a:lnTo>
                  <a:lnTo>
                    <a:pt x="81" y="2"/>
                  </a:lnTo>
                  <a:lnTo>
                    <a:pt x="69" y="1"/>
                  </a:lnTo>
                  <a:lnTo>
                    <a:pt x="64" y="0"/>
                  </a:lnTo>
                  <a:lnTo>
                    <a:pt x="59"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72" name="Line 71"/>
            <p:cNvSpPr>
              <a:spLocks noChangeShapeType="1"/>
            </p:cNvSpPr>
            <p:nvPr/>
          </p:nvSpPr>
          <p:spPr bwMode="auto">
            <a:xfrm flipV="1">
              <a:off x="2299" y="2890"/>
              <a:ext cx="46" cy="144"/>
            </a:xfrm>
            <a:prstGeom prst="line">
              <a:avLst/>
            </a:prstGeom>
            <a:noFill/>
            <a:ln w="4763">
              <a:solidFill>
                <a:srgbClr val="63636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73" name="Line 72"/>
            <p:cNvSpPr>
              <a:spLocks noChangeShapeType="1"/>
            </p:cNvSpPr>
            <p:nvPr/>
          </p:nvSpPr>
          <p:spPr bwMode="auto">
            <a:xfrm flipH="1" flipV="1">
              <a:off x="2338" y="2888"/>
              <a:ext cx="7" cy="2"/>
            </a:xfrm>
            <a:prstGeom prst="line">
              <a:avLst/>
            </a:prstGeom>
            <a:noFill/>
            <a:ln w="4763">
              <a:solidFill>
                <a:srgbClr val="63636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74" name="Line 73"/>
            <p:cNvSpPr>
              <a:spLocks noChangeShapeType="1"/>
            </p:cNvSpPr>
            <p:nvPr/>
          </p:nvSpPr>
          <p:spPr bwMode="auto">
            <a:xfrm flipH="1" flipV="1">
              <a:off x="2329" y="2883"/>
              <a:ext cx="9" cy="5"/>
            </a:xfrm>
            <a:prstGeom prst="line">
              <a:avLst/>
            </a:prstGeom>
            <a:noFill/>
            <a:ln w="4763">
              <a:solidFill>
                <a:srgbClr val="63636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75" name="Line 74"/>
            <p:cNvSpPr>
              <a:spLocks noChangeShapeType="1"/>
            </p:cNvSpPr>
            <p:nvPr/>
          </p:nvSpPr>
          <p:spPr bwMode="auto">
            <a:xfrm flipH="1" flipV="1">
              <a:off x="2314" y="2880"/>
              <a:ext cx="15" cy="3"/>
            </a:xfrm>
            <a:prstGeom prst="line">
              <a:avLst/>
            </a:prstGeom>
            <a:noFill/>
            <a:ln w="4763">
              <a:solidFill>
                <a:srgbClr val="63636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76" name="Line 75"/>
            <p:cNvSpPr>
              <a:spLocks noChangeShapeType="1"/>
            </p:cNvSpPr>
            <p:nvPr/>
          </p:nvSpPr>
          <p:spPr bwMode="auto">
            <a:xfrm flipH="1" flipV="1">
              <a:off x="2305" y="2876"/>
              <a:ext cx="9" cy="4"/>
            </a:xfrm>
            <a:prstGeom prst="line">
              <a:avLst/>
            </a:prstGeom>
            <a:noFill/>
            <a:ln w="4763">
              <a:solidFill>
                <a:srgbClr val="63636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77" name="Line 76"/>
            <p:cNvSpPr>
              <a:spLocks noChangeShapeType="1"/>
            </p:cNvSpPr>
            <p:nvPr/>
          </p:nvSpPr>
          <p:spPr bwMode="auto">
            <a:xfrm flipH="1">
              <a:off x="2296" y="2876"/>
              <a:ext cx="9" cy="1"/>
            </a:xfrm>
            <a:prstGeom prst="line">
              <a:avLst/>
            </a:prstGeom>
            <a:noFill/>
            <a:ln w="4763">
              <a:solidFill>
                <a:srgbClr val="63636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78" name="Line 77"/>
            <p:cNvSpPr>
              <a:spLocks noChangeShapeType="1"/>
            </p:cNvSpPr>
            <p:nvPr/>
          </p:nvSpPr>
          <p:spPr bwMode="auto">
            <a:xfrm flipH="1" flipV="1">
              <a:off x="2287" y="2873"/>
              <a:ext cx="9" cy="3"/>
            </a:xfrm>
            <a:prstGeom prst="line">
              <a:avLst/>
            </a:prstGeom>
            <a:noFill/>
            <a:ln w="4763">
              <a:solidFill>
                <a:srgbClr val="63636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79" name="Line 78"/>
            <p:cNvSpPr>
              <a:spLocks noChangeShapeType="1"/>
            </p:cNvSpPr>
            <p:nvPr/>
          </p:nvSpPr>
          <p:spPr bwMode="auto">
            <a:xfrm flipH="1">
              <a:off x="2275" y="2873"/>
              <a:ext cx="12" cy="3"/>
            </a:xfrm>
            <a:prstGeom prst="line">
              <a:avLst/>
            </a:prstGeom>
            <a:noFill/>
            <a:ln w="4763">
              <a:solidFill>
                <a:srgbClr val="63636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80" name="Line 79"/>
            <p:cNvSpPr>
              <a:spLocks noChangeShapeType="1"/>
            </p:cNvSpPr>
            <p:nvPr/>
          </p:nvSpPr>
          <p:spPr bwMode="auto">
            <a:xfrm flipH="1">
              <a:off x="2262" y="2876"/>
              <a:ext cx="13" cy="1"/>
            </a:xfrm>
            <a:prstGeom prst="line">
              <a:avLst/>
            </a:prstGeom>
            <a:noFill/>
            <a:ln w="4763">
              <a:solidFill>
                <a:srgbClr val="63636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81" name="Line 80"/>
            <p:cNvSpPr>
              <a:spLocks noChangeShapeType="1"/>
            </p:cNvSpPr>
            <p:nvPr/>
          </p:nvSpPr>
          <p:spPr bwMode="auto">
            <a:xfrm flipH="1">
              <a:off x="2250" y="2876"/>
              <a:ext cx="12" cy="4"/>
            </a:xfrm>
            <a:prstGeom prst="line">
              <a:avLst/>
            </a:prstGeom>
            <a:noFill/>
            <a:ln w="4763">
              <a:solidFill>
                <a:srgbClr val="63636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82" name="Line 81"/>
            <p:cNvSpPr>
              <a:spLocks noChangeShapeType="1"/>
            </p:cNvSpPr>
            <p:nvPr/>
          </p:nvSpPr>
          <p:spPr bwMode="auto">
            <a:xfrm flipH="1">
              <a:off x="2239" y="2880"/>
              <a:ext cx="11" cy="3"/>
            </a:xfrm>
            <a:prstGeom prst="line">
              <a:avLst/>
            </a:prstGeom>
            <a:noFill/>
            <a:ln w="4763">
              <a:solidFill>
                <a:srgbClr val="63636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83" name="Line 82"/>
            <p:cNvSpPr>
              <a:spLocks noChangeShapeType="1"/>
            </p:cNvSpPr>
            <p:nvPr/>
          </p:nvSpPr>
          <p:spPr bwMode="auto">
            <a:xfrm flipH="1">
              <a:off x="2227" y="2883"/>
              <a:ext cx="12" cy="5"/>
            </a:xfrm>
            <a:prstGeom prst="line">
              <a:avLst/>
            </a:prstGeom>
            <a:noFill/>
            <a:ln w="4763">
              <a:solidFill>
                <a:srgbClr val="63636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84" name="Line 83"/>
            <p:cNvSpPr>
              <a:spLocks noChangeShapeType="1"/>
            </p:cNvSpPr>
            <p:nvPr/>
          </p:nvSpPr>
          <p:spPr bwMode="auto">
            <a:xfrm flipH="1">
              <a:off x="2220" y="2888"/>
              <a:ext cx="7" cy="4"/>
            </a:xfrm>
            <a:prstGeom prst="line">
              <a:avLst/>
            </a:prstGeom>
            <a:noFill/>
            <a:ln w="4763">
              <a:solidFill>
                <a:srgbClr val="63636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85" name="Line 84"/>
            <p:cNvSpPr>
              <a:spLocks noChangeShapeType="1"/>
            </p:cNvSpPr>
            <p:nvPr/>
          </p:nvSpPr>
          <p:spPr bwMode="auto">
            <a:xfrm>
              <a:off x="2220" y="2892"/>
              <a:ext cx="45" cy="142"/>
            </a:xfrm>
            <a:prstGeom prst="line">
              <a:avLst/>
            </a:prstGeom>
            <a:noFill/>
            <a:ln w="4763">
              <a:solidFill>
                <a:srgbClr val="63636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86" name="Line 85"/>
            <p:cNvSpPr>
              <a:spLocks noChangeShapeType="1"/>
            </p:cNvSpPr>
            <p:nvPr/>
          </p:nvSpPr>
          <p:spPr bwMode="auto">
            <a:xfrm>
              <a:off x="2266" y="3055"/>
              <a:ext cx="1" cy="179"/>
            </a:xfrm>
            <a:prstGeom prst="line">
              <a:avLst/>
            </a:prstGeom>
            <a:noFill/>
            <a:ln w="4763">
              <a:solidFill>
                <a:srgbClr val="43434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87" name="Line 86"/>
            <p:cNvSpPr>
              <a:spLocks noChangeShapeType="1"/>
            </p:cNvSpPr>
            <p:nvPr/>
          </p:nvSpPr>
          <p:spPr bwMode="auto">
            <a:xfrm flipV="1">
              <a:off x="2296" y="3055"/>
              <a:ext cx="1" cy="176"/>
            </a:xfrm>
            <a:prstGeom prst="line">
              <a:avLst/>
            </a:prstGeom>
            <a:noFill/>
            <a:ln w="4763">
              <a:solidFill>
                <a:srgbClr val="43434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88" name="Line 87"/>
            <p:cNvSpPr>
              <a:spLocks noChangeShapeType="1"/>
            </p:cNvSpPr>
            <p:nvPr/>
          </p:nvSpPr>
          <p:spPr bwMode="auto">
            <a:xfrm flipV="1">
              <a:off x="2301" y="3050"/>
              <a:ext cx="3" cy="180"/>
            </a:xfrm>
            <a:prstGeom prst="line">
              <a:avLst/>
            </a:prstGeom>
            <a:noFill/>
            <a:ln w="4763">
              <a:solidFill>
                <a:srgbClr val="C2C2C2"/>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89" name="Line 88"/>
            <p:cNvSpPr>
              <a:spLocks noChangeShapeType="1"/>
            </p:cNvSpPr>
            <p:nvPr/>
          </p:nvSpPr>
          <p:spPr bwMode="auto">
            <a:xfrm flipV="1">
              <a:off x="2260" y="3050"/>
              <a:ext cx="1" cy="180"/>
            </a:xfrm>
            <a:prstGeom prst="line">
              <a:avLst/>
            </a:prstGeom>
            <a:noFill/>
            <a:ln w="4763">
              <a:solidFill>
                <a:srgbClr val="C2C2C2"/>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90" name="Freeform 89"/>
            <p:cNvSpPr>
              <a:spLocks/>
            </p:cNvSpPr>
            <p:nvPr/>
          </p:nvSpPr>
          <p:spPr bwMode="auto">
            <a:xfrm>
              <a:off x="2274" y="3139"/>
              <a:ext cx="123" cy="152"/>
            </a:xfrm>
            <a:custGeom>
              <a:avLst/>
              <a:gdLst>
                <a:gd name="T0" fmla="*/ 123 w 123"/>
                <a:gd name="T1" fmla="*/ 0 h 152"/>
                <a:gd name="T2" fmla="*/ 115 w 123"/>
                <a:gd name="T3" fmla="*/ 2 h 152"/>
                <a:gd name="T4" fmla="*/ 97 w 123"/>
                <a:gd name="T5" fmla="*/ 100 h 152"/>
                <a:gd name="T6" fmla="*/ 91 w 123"/>
                <a:gd name="T7" fmla="*/ 109 h 152"/>
                <a:gd name="T8" fmla="*/ 85 w 123"/>
                <a:gd name="T9" fmla="*/ 117 h 152"/>
                <a:gd name="T10" fmla="*/ 78 w 123"/>
                <a:gd name="T11" fmla="*/ 124 h 152"/>
                <a:gd name="T12" fmla="*/ 69 w 123"/>
                <a:gd name="T13" fmla="*/ 129 h 152"/>
                <a:gd name="T14" fmla="*/ 57 w 123"/>
                <a:gd name="T15" fmla="*/ 135 h 152"/>
                <a:gd name="T16" fmla="*/ 48 w 123"/>
                <a:gd name="T17" fmla="*/ 138 h 152"/>
                <a:gd name="T18" fmla="*/ 37 w 123"/>
                <a:gd name="T19" fmla="*/ 143 h 152"/>
                <a:gd name="T20" fmla="*/ 27 w 123"/>
                <a:gd name="T21" fmla="*/ 146 h 152"/>
                <a:gd name="T22" fmla="*/ 16 w 123"/>
                <a:gd name="T23" fmla="*/ 147 h 152"/>
                <a:gd name="T24" fmla="*/ 0 w 123"/>
                <a:gd name="T25" fmla="*/ 147 h 152"/>
                <a:gd name="T26" fmla="*/ 1 w 123"/>
                <a:gd name="T27" fmla="*/ 152 h 152"/>
                <a:gd name="T28" fmla="*/ 13 w 123"/>
                <a:gd name="T29" fmla="*/ 152 h 152"/>
                <a:gd name="T30" fmla="*/ 21 w 123"/>
                <a:gd name="T31" fmla="*/ 152 h 152"/>
                <a:gd name="T32" fmla="*/ 30 w 123"/>
                <a:gd name="T33" fmla="*/ 152 h 152"/>
                <a:gd name="T34" fmla="*/ 39 w 123"/>
                <a:gd name="T35" fmla="*/ 152 h 152"/>
                <a:gd name="T36" fmla="*/ 51 w 123"/>
                <a:gd name="T37" fmla="*/ 150 h 152"/>
                <a:gd name="T38" fmla="*/ 60 w 123"/>
                <a:gd name="T39" fmla="*/ 147 h 152"/>
                <a:gd name="T40" fmla="*/ 71 w 123"/>
                <a:gd name="T41" fmla="*/ 146 h 152"/>
                <a:gd name="T42" fmla="*/ 76 w 123"/>
                <a:gd name="T43" fmla="*/ 143 h 152"/>
                <a:gd name="T44" fmla="*/ 85 w 123"/>
                <a:gd name="T45" fmla="*/ 138 h 152"/>
                <a:gd name="T46" fmla="*/ 94 w 123"/>
                <a:gd name="T47" fmla="*/ 134 h 152"/>
                <a:gd name="T48" fmla="*/ 97 w 123"/>
                <a:gd name="T49" fmla="*/ 129 h 152"/>
                <a:gd name="T50" fmla="*/ 101 w 123"/>
                <a:gd name="T51" fmla="*/ 124 h 152"/>
                <a:gd name="T52" fmla="*/ 103 w 123"/>
                <a:gd name="T53" fmla="*/ 114 h 152"/>
                <a:gd name="T54" fmla="*/ 103 w 123"/>
                <a:gd name="T55" fmla="*/ 104 h 152"/>
                <a:gd name="T56" fmla="*/ 123 w 123"/>
                <a:gd name="T57" fmla="*/ 0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3"/>
                <a:gd name="T88" fmla="*/ 0 h 152"/>
                <a:gd name="T89" fmla="*/ 123 w 123"/>
                <a:gd name="T90" fmla="*/ 152 h 1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3" h="152">
                  <a:moveTo>
                    <a:pt x="123" y="0"/>
                  </a:moveTo>
                  <a:lnTo>
                    <a:pt x="115" y="2"/>
                  </a:lnTo>
                  <a:lnTo>
                    <a:pt x="97" y="100"/>
                  </a:lnTo>
                  <a:lnTo>
                    <a:pt x="91" y="109"/>
                  </a:lnTo>
                  <a:lnTo>
                    <a:pt x="85" y="117"/>
                  </a:lnTo>
                  <a:lnTo>
                    <a:pt x="78" y="124"/>
                  </a:lnTo>
                  <a:lnTo>
                    <a:pt x="69" y="129"/>
                  </a:lnTo>
                  <a:lnTo>
                    <a:pt x="57" y="135"/>
                  </a:lnTo>
                  <a:lnTo>
                    <a:pt x="48" y="138"/>
                  </a:lnTo>
                  <a:lnTo>
                    <a:pt x="37" y="143"/>
                  </a:lnTo>
                  <a:lnTo>
                    <a:pt x="27" y="146"/>
                  </a:lnTo>
                  <a:lnTo>
                    <a:pt x="16" y="147"/>
                  </a:lnTo>
                  <a:lnTo>
                    <a:pt x="0" y="147"/>
                  </a:lnTo>
                  <a:lnTo>
                    <a:pt x="1" y="152"/>
                  </a:lnTo>
                  <a:lnTo>
                    <a:pt x="13" y="152"/>
                  </a:lnTo>
                  <a:lnTo>
                    <a:pt x="21" y="152"/>
                  </a:lnTo>
                  <a:lnTo>
                    <a:pt x="30" y="152"/>
                  </a:lnTo>
                  <a:lnTo>
                    <a:pt x="39" y="152"/>
                  </a:lnTo>
                  <a:lnTo>
                    <a:pt x="51" y="150"/>
                  </a:lnTo>
                  <a:lnTo>
                    <a:pt x="60" y="147"/>
                  </a:lnTo>
                  <a:lnTo>
                    <a:pt x="71" y="146"/>
                  </a:lnTo>
                  <a:lnTo>
                    <a:pt x="76" y="143"/>
                  </a:lnTo>
                  <a:lnTo>
                    <a:pt x="85" y="138"/>
                  </a:lnTo>
                  <a:lnTo>
                    <a:pt x="94" y="134"/>
                  </a:lnTo>
                  <a:lnTo>
                    <a:pt x="97" y="129"/>
                  </a:lnTo>
                  <a:lnTo>
                    <a:pt x="101" y="124"/>
                  </a:lnTo>
                  <a:lnTo>
                    <a:pt x="103" y="114"/>
                  </a:lnTo>
                  <a:lnTo>
                    <a:pt x="103" y="104"/>
                  </a:lnTo>
                  <a:lnTo>
                    <a:pt x="123" y="0"/>
                  </a:ln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91" name="Freeform 90"/>
            <p:cNvSpPr>
              <a:spLocks/>
            </p:cNvSpPr>
            <p:nvPr/>
          </p:nvSpPr>
          <p:spPr bwMode="auto">
            <a:xfrm>
              <a:off x="1103" y="3400"/>
              <a:ext cx="1243" cy="391"/>
            </a:xfrm>
            <a:custGeom>
              <a:avLst/>
              <a:gdLst>
                <a:gd name="T0" fmla="*/ 1243 w 1243"/>
                <a:gd name="T1" fmla="*/ 391 h 391"/>
                <a:gd name="T2" fmla="*/ 1243 w 1243"/>
                <a:gd name="T3" fmla="*/ 364 h 391"/>
                <a:gd name="T4" fmla="*/ 9 w 1243"/>
                <a:gd name="T5" fmla="*/ 364 h 391"/>
                <a:gd name="T6" fmla="*/ 9 w 1243"/>
                <a:gd name="T7" fmla="*/ 377 h 391"/>
                <a:gd name="T8" fmla="*/ 17 w 1243"/>
                <a:gd name="T9" fmla="*/ 377 h 391"/>
                <a:gd name="T10" fmla="*/ 17 w 1243"/>
                <a:gd name="T11" fmla="*/ 0 h 391"/>
                <a:gd name="T12" fmla="*/ 0 w 1243"/>
                <a:gd name="T13" fmla="*/ 0 h 391"/>
                <a:gd name="T14" fmla="*/ 0 w 1243"/>
                <a:gd name="T15" fmla="*/ 377 h 391"/>
                <a:gd name="T16" fmla="*/ 0 w 1243"/>
                <a:gd name="T17" fmla="*/ 391 h 391"/>
                <a:gd name="T18" fmla="*/ 9 w 1243"/>
                <a:gd name="T19" fmla="*/ 391 h 391"/>
                <a:gd name="T20" fmla="*/ 1243 w 1243"/>
                <a:gd name="T21" fmla="*/ 391 h 39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43"/>
                <a:gd name="T34" fmla="*/ 0 h 391"/>
                <a:gd name="T35" fmla="*/ 1243 w 1243"/>
                <a:gd name="T36" fmla="*/ 391 h 39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43" h="391">
                  <a:moveTo>
                    <a:pt x="1243" y="391"/>
                  </a:moveTo>
                  <a:lnTo>
                    <a:pt x="1243" y="364"/>
                  </a:lnTo>
                  <a:lnTo>
                    <a:pt x="9" y="364"/>
                  </a:lnTo>
                  <a:lnTo>
                    <a:pt x="9" y="377"/>
                  </a:lnTo>
                  <a:lnTo>
                    <a:pt x="17" y="377"/>
                  </a:lnTo>
                  <a:lnTo>
                    <a:pt x="17" y="0"/>
                  </a:lnTo>
                  <a:lnTo>
                    <a:pt x="0" y="0"/>
                  </a:lnTo>
                  <a:lnTo>
                    <a:pt x="0" y="377"/>
                  </a:lnTo>
                  <a:lnTo>
                    <a:pt x="0" y="391"/>
                  </a:lnTo>
                  <a:lnTo>
                    <a:pt x="9" y="391"/>
                  </a:lnTo>
                  <a:lnTo>
                    <a:pt x="1243" y="3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92" name="Rectangle 91"/>
            <p:cNvSpPr>
              <a:spLocks noChangeArrowheads="1"/>
            </p:cNvSpPr>
            <p:nvPr/>
          </p:nvSpPr>
          <p:spPr bwMode="auto">
            <a:xfrm>
              <a:off x="2337" y="3485"/>
              <a:ext cx="18" cy="29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altLang="en-US" sz="1800" b="0" i="0" u="none" strike="noStrike" kern="0" cap="none" spc="0" normalizeH="0" baseline="0" noProof="0">
                <a:ln>
                  <a:noFill/>
                </a:ln>
                <a:solidFill>
                  <a:srgbClr val="FFFFFF"/>
                </a:solidFill>
                <a:effectLst/>
                <a:uLnTx/>
                <a:uFillTx/>
                <a:latin typeface="Arial" charset="0"/>
              </a:endParaRPr>
            </a:p>
          </p:txBody>
        </p:sp>
        <p:sp>
          <p:nvSpPr>
            <p:cNvPr id="93" name="Freeform 92"/>
            <p:cNvSpPr>
              <a:spLocks/>
            </p:cNvSpPr>
            <p:nvPr/>
          </p:nvSpPr>
          <p:spPr bwMode="auto">
            <a:xfrm>
              <a:off x="1097" y="2535"/>
              <a:ext cx="1182" cy="1021"/>
            </a:xfrm>
            <a:custGeom>
              <a:avLst/>
              <a:gdLst>
                <a:gd name="T0" fmla="*/ 0 w 1182"/>
                <a:gd name="T1" fmla="*/ 147 h 1021"/>
                <a:gd name="T2" fmla="*/ 17 w 1182"/>
                <a:gd name="T3" fmla="*/ 147 h 1021"/>
                <a:gd name="T4" fmla="*/ 17 w 1182"/>
                <a:gd name="T5" fmla="*/ 9 h 1021"/>
                <a:gd name="T6" fmla="*/ 8 w 1182"/>
                <a:gd name="T7" fmla="*/ 9 h 1021"/>
                <a:gd name="T8" fmla="*/ 8 w 1182"/>
                <a:gd name="T9" fmla="*/ 17 h 1021"/>
                <a:gd name="T10" fmla="*/ 513 w 1182"/>
                <a:gd name="T11" fmla="*/ 17 h 1021"/>
                <a:gd name="T12" fmla="*/ 513 w 1182"/>
                <a:gd name="T13" fmla="*/ 9 h 1021"/>
                <a:gd name="T14" fmla="*/ 503 w 1182"/>
                <a:gd name="T15" fmla="*/ 9 h 1021"/>
                <a:gd name="T16" fmla="*/ 503 w 1182"/>
                <a:gd name="T17" fmla="*/ 1012 h 1021"/>
                <a:gd name="T18" fmla="*/ 503 w 1182"/>
                <a:gd name="T19" fmla="*/ 1021 h 1021"/>
                <a:gd name="T20" fmla="*/ 513 w 1182"/>
                <a:gd name="T21" fmla="*/ 1021 h 1021"/>
                <a:gd name="T22" fmla="*/ 1173 w 1182"/>
                <a:gd name="T23" fmla="*/ 1021 h 1021"/>
                <a:gd name="T24" fmla="*/ 1182 w 1182"/>
                <a:gd name="T25" fmla="*/ 1021 h 1021"/>
                <a:gd name="T26" fmla="*/ 1182 w 1182"/>
                <a:gd name="T27" fmla="*/ 1012 h 1021"/>
                <a:gd name="T28" fmla="*/ 1182 w 1182"/>
                <a:gd name="T29" fmla="*/ 961 h 1021"/>
                <a:gd name="T30" fmla="*/ 1164 w 1182"/>
                <a:gd name="T31" fmla="*/ 961 h 1021"/>
                <a:gd name="T32" fmla="*/ 1164 w 1182"/>
                <a:gd name="T33" fmla="*/ 1012 h 1021"/>
                <a:gd name="T34" fmla="*/ 1173 w 1182"/>
                <a:gd name="T35" fmla="*/ 1012 h 1021"/>
                <a:gd name="T36" fmla="*/ 1173 w 1182"/>
                <a:gd name="T37" fmla="*/ 1004 h 1021"/>
                <a:gd name="T38" fmla="*/ 513 w 1182"/>
                <a:gd name="T39" fmla="*/ 1004 h 1021"/>
                <a:gd name="T40" fmla="*/ 513 w 1182"/>
                <a:gd name="T41" fmla="*/ 1012 h 1021"/>
                <a:gd name="T42" fmla="*/ 521 w 1182"/>
                <a:gd name="T43" fmla="*/ 1012 h 1021"/>
                <a:gd name="T44" fmla="*/ 521 w 1182"/>
                <a:gd name="T45" fmla="*/ 9 h 1021"/>
                <a:gd name="T46" fmla="*/ 521 w 1182"/>
                <a:gd name="T47" fmla="*/ 0 h 1021"/>
                <a:gd name="T48" fmla="*/ 513 w 1182"/>
                <a:gd name="T49" fmla="*/ 0 h 1021"/>
                <a:gd name="T50" fmla="*/ 8 w 1182"/>
                <a:gd name="T51" fmla="*/ 0 h 1021"/>
                <a:gd name="T52" fmla="*/ 0 w 1182"/>
                <a:gd name="T53" fmla="*/ 0 h 1021"/>
                <a:gd name="T54" fmla="*/ 0 w 1182"/>
                <a:gd name="T55" fmla="*/ 9 h 1021"/>
                <a:gd name="T56" fmla="*/ 0 w 1182"/>
                <a:gd name="T57" fmla="*/ 147 h 102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82"/>
                <a:gd name="T88" fmla="*/ 0 h 1021"/>
                <a:gd name="T89" fmla="*/ 1182 w 1182"/>
                <a:gd name="T90" fmla="*/ 1021 h 102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82" h="1021">
                  <a:moveTo>
                    <a:pt x="0" y="147"/>
                  </a:moveTo>
                  <a:lnTo>
                    <a:pt x="17" y="147"/>
                  </a:lnTo>
                  <a:lnTo>
                    <a:pt x="17" y="9"/>
                  </a:lnTo>
                  <a:lnTo>
                    <a:pt x="8" y="9"/>
                  </a:lnTo>
                  <a:lnTo>
                    <a:pt x="8" y="17"/>
                  </a:lnTo>
                  <a:lnTo>
                    <a:pt x="513" y="17"/>
                  </a:lnTo>
                  <a:lnTo>
                    <a:pt x="513" y="9"/>
                  </a:lnTo>
                  <a:lnTo>
                    <a:pt x="503" y="9"/>
                  </a:lnTo>
                  <a:lnTo>
                    <a:pt x="503" y="1012"/>
                  </a:lnTo>
                  <a:lnTo>
                    <a:pt x="503" y="1021"/>
                  </a:lnTo>
                  <a:lnTo>
                    <a:pt x="513" y="1021"/>
                  </a:lnTo>
                  <a:lnTo>
                    <a:pt x="1173" y="1021"/>
                  </a:lnTo>
                  <a:lnTo>
                    <a:pt x="1182" y="1021"/>
                  </a:lnTo>
                  <a:lnTo>
                    <a:pt x="1182" y="1012"/>
                  </a:lnTo>
                  <a:lnTo>
                    <a:pt x="1182" y="961"/>
                  </a:lnTo>
                  <a:lnTo>
                    <a:pt x="1164" y="961"/>
                  </a:lnTo>
                  <a:lnTo>
                    <a:pt x="1164" y="1012"/>
                  </a:lnTo>
                  <a:lnTo>
                    <a:pt x="1173" y="1012"/>
                  </a:lnTo>
                  <a:lnTo>
                    <a:pt x="1173" y="1004"/>
                  </a:lnTo>
                  <a:lnTo>
                    <a:pt x="513" y="1004"/>
                  </a:lnTo>
                  <a:lnTo>
                    <a:pt x="513" y="1012"/>
                  </a:lnTo>
                  <a:lnTo>
                    <a:pt x="521" y="1012"/>
                  </a:lnTo>
                  <a:lnTo>
                    <a:pt x="521" y="9"/>
                  </a:lnTo>
                  <a:lnTo>
                    <a:pt x="521" y="0"/>
                  </a:lnTo>
                  <a:lnTo>
                    <a:pt x="513" y="0"/>
                  </a:lnTo>
                  <a:lnTo>
                    <a:pt x="8" y="0"/>
                  </a:lnTo>
                  <a:lnTo>
                    <a:pt x="0" y="0"/>
                  </a:lnTo>
                  <a:lnTo>
                    <a:pt x="0" y="9"/>
                  </a:lnTo>
                  <a:lnTo>
                    <a:pt x="0" y="1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94" name="Rectangle 93"/>
            <p:cNvSpPr>
              <a:spLocks noChangeArrowheads="1"/>
            </p:cNvSpPr>
            <p:nvPr/>
          </p:nvSpPr>
          <p:spPr bwMode="auto">
            <a:xfrm>
              <a:off x="565" y="2820"/>
              <a:ext cx="3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rPr>
                <a:t>Open</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95" name="Rectangle 94"/>
            <p:cNvSpPr>
              <a:spLocks noChangeArrowheads="1"/>
            </p:cNvSpPr>
            <p:nvPr/>
          </p:nvSpPr>
          <p:spPr bwMode="auto">
            <a:xfrm>
              <a:off x="919" y="2869"/>
              <a:ext cx="2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rPr>
                <a:t> </a:t>
              </a:r>
              <a:endParaRPr kumimoji="0" lang="en-US" altLang="en-US" sz="1800" b="0" i="0" u="none" strike="noStrike" kern="0" cap="none" spc="0" normalizeH="0" baseline="0" noProof="0">
                <a:ln>
                  <a:noFill/>
                </a:ln>
                <a:solidFill>
                  <a:srgbClr val="FFFFFF"/>
                </a:solidFill>
                <a:effectLst/>
                <a:uLnTx/>
                <a:uFillTx/>
                <a:latin typeface="Verdana" pitchFamily="34" charset="0"/>
              </a:endParaRPr>
            </a:p>
          </p:txBody>
        </p:sp>
        <p:sp>
          <p:nvSpPr>
            <p:cNvPr id="96" name="Rectangle 95"/>
            <p:cNvSpPr>
              <a:spLocks noChangeArrowheads="1"/>
            </p:cNvSpPr>
            <p:nvPr/>
          </p:nvSpPr>
          <p:spPr bwMode="auto">
            <a:xfrm>
              <a:off x="536" y="3019"/>
              <a:ext cx="3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rPr>
                <a:t>circuit</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97" name="Rectangle 96"/>
            <p:cNvSpPr>
              <a:spLocks noChangeArrowheads="1"/>
            </p:cNvSpPr>
            <p:nvPr/>
          </p:nvSpPr>
          <p:spPr bwMode="auto">
            <a:xfrm>
              <a:off x="954" y="3068"/>
              <a:ext cx="2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rPr>
                <a:t> </a:t>
              </a:r>
              <a:endParaRPr kumimoji="0" lang="en-US" altLang="en-US" sz="1800" b="0" i="0" u="none" strike="noStrike" kern="0" cap="none" spc="0" normalizeH="0" baseline="0" noProof="0">
                <a:ln>
                  <a:noFill/>
                </a:ln>
                <a:solidFill>
                  <a:srgbClr val="FFFFFF"/>
                </a:solidFill>
                <a:effectLst/>
                <a:uLnTx/>
                <a:uFillTx/>
                <a:latin typeface="Verdana" pitchFamily="34" charset="0"/>
              </a:endParaRPr>
            </a:p>
          </p:txBody>
        </p:sp>
      </p:grpSp>
    </p:spTree>
    <p:extLst>
      <p:ext uri="{BB962C8B-B14F-4D97-AF65-F5344CB8AC3E}">
        <p14:creationId xmlns:p14="http://schemas.microsoft.com/office/powerpoint/2010/main" val="322301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BE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Presentation Outline</a:t>
            </a:r>
          </a:p>
        </p:txBody>
      </p:sp>
      <p:sp>
        <p:nvSpPr>
          <p:cNvPr id="3" name="Content Placeholder 2"/>
          <p:cNvSpPr>
            <a:spLocks noGrp="1"/>
          </p:cNvSpPr>
          <p:nvPr>
            <p:ph idx="1"/>
          </p:nvPr>
        </p:nvSpPr>
        <p:spPr>
          <a:xfrm>
            <a:off x="696001" y="1825625"/>
            <a:ext cx="10867563" cy="4285029"/>
          </a:xfrm>
        </p:spPr>
        <p:txBody>
          <a:bodyPr>
            <a:normAutofit fontScale="92500" lnSpcReduction="20000"/>
          </a:bodyPr>
          <a:lstStyle/>
          <a:p>
            <a:pPr>
              <a:buNone/>
            </a:pPr>
            <a:r>
              <a:rPr lang="en-GB" altLang="en-US" sz="2800" dirty="0">
                <a:latin typeface="+mn-lt"/>
              </a:rPr>
              <a:t>This presentation is a thorough examination of the principles of the functions of electronic circuits in relation to the nature of electricity.</a:t>
            </a:r>
          </a:p>
          <a:p>
            <a:pPr>
              <a:buNone/>
            </a:pPr>
            <a:r>
              <a:rPr lang="en-GB" altLang="en-US" sz="2800" dirty="0">
                <a:latin typeface="+mn-lt"/>
              </a:rPr>
              <a:t>It will begin by describing how electricity flows – at the subatomic level.</a:t>
            </a:r>
          </a:p>
          <a:p>
            <a:pPr>
              <a:buNone/>
            </a:pPr>
            <a:endParaRPr lang="en-GB" altLang="en-US" sz="800" dirty="0">
              <a:latin typeface="+mn-lt"/>
            </a:endParaRPr>
          </a:p>
          <a:p>
            <a:pPr>
              <a:buNone/>
            </a:pPr>
            <a:r>
              <a:rPr lang="en-GB" altLang="en-US" sz="2800" dirty="0">
                <a:latin typeface="+mn-lt"/>
              </a:rPr>
              <a:t>There are examples of electric circuits of microelectronic devices, which relate to computers directly</a:t>
            </a:r>
            <a:r>
              <a:rPr lang="en-IE" sz="2800" dirty="0"/>
              <a:t>.</a:t>
            </a:r>
            <a:endParaRPr lang="en-IE" sz="2400" dirty="0"/>
          </a:p>
        </p:txBody>
      </p:sp>
      <p:sp>
        <p:nvSpPr>
          <p:cNvPr id="4" name="Slide Number Placeholder 3"/>
          <p:cNvSpPr>
            <a:spLocks noGrp="1"/>
          </p:cNvSpPr>
          <p:nvPr>
            <p:ph type="sldNum" sz="quarter" idx="12"/>
          </p:nvPr>
        </p:nvSpPr>
        <p:spPr/>
        <p:txBody>
          <a:bodyPr/>
          <a:lstStyle/>
          <a:p>
            <a:fld id="{1101D7E7-C74A-4A5D-A756-C8CA1900BA37}" type="slidenum">
              <a:rPr lang="en-IE" smtClean="0"/>
              <a:t>2</a:t>
            </a:fld>
            <a:endParaRPr lang="en-IE" dirty="0"/>
          </a:p>
        </p:txBody>
      </p:sp>
    </p:spTree>
    <p:extLst>
      <p:ext uri="{BB962C8B-B14F-4D97-AF65-F5344CB8AC3E}">
        <p14:creationId xmlns:p14="http://schemas.microsoft.com/office/powerpoint/2010/main" val="665751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Circuits (5)</a:t>
            </a:r>
          </a:p>
        </p:txBody>
      </p:sp>
      <p:sp>
        <p:nvSpPr>
          <p:cNvPr id="3" name="Content Placeholder 2"/>
          <p:cNvSpPr>
            <a:spLocks noGrp="1"/>
          </p:cNvSpPr>
          <p:nvPr>
            <p:ph idx="1"/>
          </p:nvPr>
        </p:nvSpPr>
        <p:spPr/>
        <p:txBody>
          <a:bodyPr/>
          <a:lstStyle/>
          <a:p>
            <a:r>
              <a:rPr lang="en-US" dirty="0"/>
              <a:t>If the connections between an electronic device and either the positive or negative terminals of a power supply are interrupted, the circuit will be broken and the device will not function.</a:t>
            </a:r>
          </a:p>
          <a:p>
            <a:pPr marL="0" indent="0">
              <a:buNone/>
            </a:pPr>
            <a:endParaRPr lang="en-US" sz="1300" dirty="0"/>
          </a:p>
          <a:p>
            <a:r>
              <a:rPr lang="en-US" dirty="0"/>
              <a:t>Components in a circuit are connected to one another by means of electrical conductors or wires – including components such as resistors, capacitors, diodes, transistors, etc…</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20</a:t>
            </a:fld>
            <a:endParaRPr lang="en-IE" dirty="0"/>
          </a:p>
        </p:txBody>
      </p:sp>
    </p:spTree>
    <p:extLst>
      <p:ext uri="{BB962C8B-B14F-4D97-AF65-F5344CB8AC3E}">
        <p14:creationId xmlns:p14="http://schemas.microsoft.com/office/powerpoint/2010/main" val="1017915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Resistance</a:t>
            </a:r>
          </a:p>
        </p:txBody>
      </p:sp>
      <p:sp>
        <p:nvSpPr>
          <p:cNvPr id="3" name="Content Placeholder 2"/>
          <p:cNvSpPr>
            <a:spLocks noGrp="1"/>
          </p:cNvSpPr>
          <p:nvPr>
            <p:ph idx="1"/>
          </p:nvPr>
        </p:nvSpPr>
        <p:spPr/>
        <p:txBody>
          <a:bodyPr/>
          <a:lstStyle/>
          <a:p>
            <a:pPr marL="216000">
              <a:lnSpc>
                <a:spcPct val="100000"/>
              </a:lnSpc>
            </a:pPr>
            <a:r>
              <a:rPr lang="en-US" dirty="0"/>
              <a:t>All materials, including conductors, exhibit some amount of </a:t>
            </a:r>
            <a:r>
              <a:rPr lang="en-US" dirty="0">
                <a:solidFill>
                  <a:srgbClr val="0000FF"/>
                </a:solidFill>
              </a:rPr>
              <a:t>resistance</a:t>
            </a:r>
            <a:r>
              <a:rPr lang="en-US" dirty="0"/>
              <a:t> to the flow of electric current. The amount of resistance determines how much current can flow – the higher the resistance, the less current can flow. </a:t>
            </a:r>
          </a:p>
        </p:txBody>
      </p:sp>
      <p:sp>
        <p:nvSpPr>
          <p:cNvPr id="4" name="Slide Number Placeholder 3"/>
          <p:cNvSpPr>
            <a:spLocks noGrp="1"/>
          </p:cNvSpPr>
          <p:nvPr>
            <p:ph type="sldNum" sz="quarter" idx="12"/>
          </p:nvPr>
        </p:nvSpPr>
        <p:spPr/>
        <p:txBody>
          <a:bodyPr/>
          <a:lstStyle/>
          <a:p>
            <a:fld id="{1101D7E7-C74A-4A5D-A756-C8CA1900BA37}" type="slidenum">
              <a:rPr lang="en-IE" smtClean="0"/>
              <a:t>21</a:t>
            </a:fld>
            <a:endParaRPr lang="en-IE" dirty="0"/>
          </a:p>
        </p:txBody>
      </p:sp>
      <p:pic>
        <p:nvPicPr>
          <p:cNvPr id="5" name="Picture 2" descr="http://www.sengpielaudio.com/FormulaWheelElectronic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6432" y="3128963"/>
            <a:ext cx="324802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9801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Ohm’s Law</a:t>
            </a:r>
          </a:p>
        </p:txBody>
      </p:sp>
      <p:sp>
        <p:nvSpPr>
          <p:cNvPr id="3" name="Content Placeholder 2"/>
          <p:cNvSpPr>
            <a:spLocks noGrp="1"/>
          </p:cNvSpPr>
          <p:nvPr>
            <p:ph idx="1"/>
          </p:nvPr>
        </p:nvSpPr>
        <p:spPr>
          <a:xfrm>
            <a:off x="696000" y="1825625"/>
            <a:ext cx="10800000" cy="1656129"/>
          </a:xfrm>
        </p:spPr>
        <p:txBody>
          <a:bodyPr>
            <a:normAutofit/>
          </a:bodyPr>
          <a:lstStyle/>
          <a:p>
            <a:pPr marL="0" indent="0">
              <a:lnSpc>
                <a:spcPct val="100000"/>
              </a:lnSpc>
              <a:buNone/>
            </a:pPr>
            <a:r>
              <a:rPr lang="en-US" sz="2000" dirty="0"/>
              <a:t>In 1825 Georg Ohm demonstrated through a series of experiments that voltage, current and resistance are related through a fundamental relationship.</a:t>
            </a:r>
          </a:p>
          <a:p>
            <a:pPr marL="0">
              <a:lnSpc>
                <a:spcPct val="100000"/>
              </a:lnSpc>
            </a:pPr>
            <a:r>
              <a:rPr lang="en-US" sz="2000" dirty="0">
                <a:solidFill>
                  <a:srgbClr val="0000FF"/>
                </a:solidFill>
              </a:rPr>
              <a:t>Voltage (V) is equal to Current (I) times resistance (R), or V = I·R. </a:t>
            </a:r>
          </a:p>
          <a:p>
            <a:pPr marL="0">
              <a:lnSpc>
                <a:spcPct val="100000"/>
              </a:lnSpc>
            </a:pPr>
            <a:r>
              <a:rPr lang="en-US" sz="2000" dirty="0"/>
              <a:t>Resistance is measured in ohms, with the ‘Omega’ symbol </a:t>
            </a:r>
            <a:r>
              <a:rPr lang="en-US" sz="2000" dirty="0">
                <a:solidFill>
                  <a:srgbClr val="0000FF"/>
                </a:solidFill>
              </a:rPr>
              <a:t>Ω</a:t>
            </a:r>
            <a:r>
              <a:rPr lang="en-US" sz="2000" dirty="0"/>
              <a:t>. </a:t>
            </a:r>
          </a:p>
        </p:txBody>
      </p:sp>
      <p:sp>
        <p:nvSpPr>
          <p:cNvPr id="4" name="Slide Number Placeholder 3"/>
          <p:cNvSpPr>
            <a:spLocks noGrp="1"/>
          </p:cNvSpPr>
          <p:nvPr>
            <p:ph type="sldNum" sz="quarter" idx="12"/>
          </p:nvPr>
        </p:nvSpPr>
        <p:spPr/>
        <p:txBody>
          <a:bodyPr/>
          <a:lstStyle/>
          <a:p>
            <a:fld id="{1101D7E7-C74A-4A5D-A756-C8CA1900BA37}" type="slidenum">
              <a:rPr lang="en-IE" smtClean="0"/>
              <a:t>22</a:t>
            </a:fld>
            <a:endParaRPr lang="en-IE" dirty="0"/>
          </a:p>
        </p:txBody>
      </p:sp>
      <p:pic>
        <p:nvPicPr>
          <p:cNvPr id="5" name="Picture 2" descr="C:\Documents and Settings\petronel\Desktop\OhmsLa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0054" y="3616691"/>
            <a:ext cx="3516133" cy="2333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4"/>
          <p:cNvSpPr txBox="1">
            <a:spLocks noChangeArrowheads="1"/>
          </p:cNvSpPr>
          <p:nvPr/>
        </p:nvSpPr>
        <p:spPr bwMode="auto">
          <a:xfrm>
            <a:off x="4974248" y="3885467"/>
            <a:ext cx="4716463"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lgn="just" eaLnBrk="1" hangingPunct="1">
              <a:spcBef>
                <a:spcPct val="0"/>
              </a:spcBef>
              <a:buClrTx/>
              <a:buFontTx/>
              <a:buChar char="-"/>
            </a:pPr>
            <a:r>
              <a:rPr lang="en-IE" altLang="en-US" sz="1800" dirty="0">
                <a:cs typeface="Arial" charset="0"/>
              </a:rPr>
              <a:t>One volt impressed across 1 ohm of resistance will cause 1 amp of current to flow (and one coulomb of charge will pass through the resistor in one second).</a:t>
            </a:r>
          </a:p>
          <a:p>
            <a:pPr algn="just" eaLnBrk="1" hangingPunct="1">
              <a:spcBef>
                <a:spcPct val="0"/>
              </a:spcBef>
              <a:buClrTx/>
              <a:buFontTx/>
              <a:buChar char="-"/>
            </a:pPr>
            <a:r>
              <a:rPr lang="en-IE" altLang="en-US" sz="1800" dirty="0">
                <a:cs typeface="Arial" charset="0"/>
              </a:rPr>
              <a:t>Similarly, 3.3V impressed across 3.3</a:t>
            </a:r>
            <a:r>
              <a:rPr lang="el-GR" altLang="en-US" sz="1800" dirty="0">
                <a:cs typeface="Arial" charset="0"/>
              </a:rPr>
              <a:t> Ω</a:t>
            </a:r>
            <a:r>
              <a:rPr lang="en-IE" altLang="en-US" sz="1800" dirty="0">
                <a:cs typeface="Arial" charset="0"/>
              </a:rPr>
              <a:t> will cause 1A (1 amp) of current to flow</a:t>
            </a:r>
            <a:r>
              <a:rPr lang="en-IE" altLang="en-US" sz="2000" dirty="0">
                <a:latin typeface="Times New Roman" pitchFamily="18" charset="0"/>
              </a:rPr>
              <a:t>.</a:t>
            </a:r>
          </a:p>
        </p:txBody>
      </p:sp>
    </p:spTree>
    <p:extLst>
      <p:ext uri="{BB962C8B-B14F-4D97-AF65-F5344CB8AC3E}">
        <p14:creationId xmlns:p14="http://schemas.microsoft.com/office/powerpoint/2010/main" val="1728609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Power </a:t>
            </a:r>
          </a:p>
        </p:txBody>
      </p:sp>
      <p:sp>
        <p:nvSpPr>
          <p:cNvPr id="3" name="Content Placeholder 2"/>
          <p:cNvSpPr>
            <a:spLocks noGrp="1"/>
          </p:cNvSpPr>
          <p:nvPr>
            <p:ph idx="1"/>
          </p:nvPr>
        </p:nvSpPr>
        <p:spPr/>
        <p:txBody>
          <a:bodyPr/>
          <a:lstStyle/>
          <a:p>
            <a:r>
              <a:rPr lang="en-US" dirty="0"/>
              <a:t>Collisions occur between the electrons flowing from the power supply and the materials in the conductor when current flows through it. </a:t>
            </a:r>
          </a:p>
          <a:p>
            <a:pPr lvl="1"/>
            <a:r>
              <a:rPr lang="en-US" dirty="0"/>
              <a:t>These collisions cause electrons to give up their potential energy, and that energy is dissipated as heat.</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23</a:t>
            </a:fld>
            <a:endParaRPr lang="en-IE" dirty="0"/>
          </a:p>
        </p:txBody>
      </p:sp>
    </p:spTree>
    <p:extLst>
      <p:ext uri="{BB962C8B-B14F-4D97-AF65-F5344CB8AC3E}">
        <p14:creationId xmlns:p14="http://schemas.microsoft.com/office/powerpoint/2010/main" val="2155754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Power (2)</a:t>
            </a:r>
          </a:p>
        </p:txBody>
      </p:sp>
      <p:sp>
        <p:nvSpPr>
          <p:cNvPr id="3" name="Content Placeholder 2"/>
          <p:cNvSpPr>
            <a:spLocks noGrp="1"/>
          </p:cNvSpPr>
          <p:nvPr>
            <p:ph idx="1"/>
          </p:nvPr>
        </p:nvSpPr>
        <p:spPr/>
        <p:txBody>
          <a:bodyPr>
            <a:normAutofit fontScale="92500"/>
          </a:bodyPr>
          <a:lstStyle/>
          <a:p>
            <a:r>
              <a:rPr lang="en-US" dirty="0"/>
              <a:t>In electric circuits, </a:t>
            </a:r>
            <a:r>
              <a:rPr lang="en-US" dirty="0">
                <a:solidFill>
                  <a:srgbClr val="0000FF"/>
                </a:solidFill>
              </a:rPr>
              <a:t>power</a:t>
            </a:r>
            <a:r>
              <a:rPr lang="en-US" dirty="0"/>
              <a:t>, measured in </a:t>
            </a:r>
            <a:r>
              <a:rPr lang="en-US" dirty="0">
                <a:solidFill>
                  <a:srgbClr val="0000FF"/>
                </a:solidFill>
              </a:rPr>
              <a:t>watts</a:t>
            </a:r>
            <a:r>
              <a:rPr lang="en-US" dirty="0"/>
              <a:t>, is defined as (</a:t>
            </a:r>
            <a:r>
              <a:rPr lang="en-US" dirty="0">
                <a:solidFill>
                  <a:srgbClr val="0000FF"/>
                </a:solidFill>
              </a:rPr>
              <a:t>voltage x current</a:t>
            </a:r>
            <a:r>
              <a:rPr lang="en-US" dirty="0"/>
              <a:t>) or </a:t>
            </a:r>
            <a:r>
              <a:rPr lang="en-US" dirty="0">
                <a:solidFill>
                  <a:srgbClr val="0000FF"/>
                </a:solidFill>
              </a:rPr>
              <a:t>P = V·I</a:t>
            </a:r>
            <a:r>
              <a:rPr lang="en-US" dirty="0"/>
              <a:t>. </a:t>
            </a:r>
          </a:p>
          <a:p>
            <a:pPr lvl="1"/>
            <a:r>
              <a:rPr lang="en-US" dirty="0"/>
              <a:t>The power transferred to the resistor at any given time results in resistor heating. The more power transferred to the resistor, the hotter it gets. </a:t>
            </a:r>
          </a:p>
          <a:p>
            <a:pPr lvl="1"/>
            <a:r>
              <a:rPr lang="en-US" dirty="0"/>
              <a:t>For a given voltage, a smaller-valued resistor would allow more current to flow (see Ohm’s Law), and therefore, more energy would be dissipated as heat (so the conductor would get hotter). </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24</a:t>
            </a:fld>
            <a:endParaRPr lang="en-IE" dirty="0"/>
          </a:p>
        </p:txBody>
      </p:sp>
    </p:spTree>
    <p:extLst>
      <p:ext uri="{BB962C8B-B14F-4D97-AF65-F5344CB8AC3E}">
        <p14:creationId xmlns:p14="http://schemas.microsoft.com/office/powerpoint/2010/main" val="3348868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Energy</a:t>
            </a:r>
          </a:p>
        </p:txBody>
      </p:sp>
      <p:sp>
        <p:nvSpPr>
          <p:cNvPr id="3" name="Content Placeholder 2"/>
          <p:cNvSpPr>
            <a:spLocks noGrp="1"/>
          </p:cNvSpPr>
          <p:nvPr>
            <p:ph idx="1"/>
          </p:nvPr>
        </p:nvSpPr>
        <p:spPr>
          <a:xfrm>
            <a:off x="696000" y="1825625"/>
            <a:ext cx="10800000" cy="1656129"/>
          </a:xfrm>
        </p:spPr>
        <p:txBody>
          <a:bodyPr>
            <a:normAutofit lnSpcReduction="10000"/>
          </a:bodyPr>
          <a:lstStyle/>
          <a:p>
            <a:pPr marL="0" indent="0">
              <a:lnSpc>
                <a:spcPct val="100000"/>
              </a:lnSpc>
              <a:buNone/>
            </a:pPr>
            <a:r>
              <a:rPr lang="en-US" sz="2000" dirty="0"/>
              <a:t>The total </a:t>
            </a:r>
            <a:r>
              <a:rPr lang="en-US" sz="2000" dirty="0">
                <a:solidFill>
                  <a:srgbClr val="0000FF"/>
                </a:solidFill>
              </a:rPr>
              <a:t>energy</a:t>
            </a:r>
            <a:r>
              <a:rPr lang="en-US" sz="2000" dirty="0"/>
              <a:t> consumed in an electric circuit is simply the time integral of power, measured in Watts per second, or </a:t>
            </a:r>
            <a:r>
              <a:rPr lang="en-US" sz="2000" dirty="0">
                <a:solidFill>
                  <a:srgbClr val="0000FF"/>
                </a:solidFill>
              </a:rPr>
              <a:t>Joules</a:t>
            </a:r>
            <a:r>
              <a:rPr lang="en-US" sz="2000" dirty="0"/>
              <a:t>. </a:t>
            </a:r>
          </a:p>
          <a:p>
            <a:pPr>
              <a:lnSpc>
                <a:spcPct val="100000"/>
              </a:lnSpc>
            </a:pPr>
            <a:r>
              <a:rPr lang="en-US" sz="2000" dirty="0"/>
              <a:t>Thus, in the circuit below, the electric power delivered to the resistor is P = 3.3V x 1A, or 3.3Watts</a:t>
            </a:r>
          </a:p>
          <a:p>
            <a:pPr>
              <a:lnSpc>
                <a:spcPct val="100000"/>
              </a:lnSpc>
            </a:pPr>
            <a:r>
              <a:rPr lang="en-US" sz="2000" dirty="0"/>
              <a:t>In one second, 3.3W x 1 second or 3.3J of energy is dissipated. </a:t>
            </a:r>
          </a:p>
        </p:txBody>
      </p:sp>
      <p:sp>
        <p:nvSpPr>
          <p:cNvPr id="4" name="Slide Number Placeholder 3"/>
          <p:cNvSpPr>
            <a:spLocks noGrp="1"/>
          </p:cNvSpPr>
          <p:nvPr>
            <p:ph type="sldNum" sz="quarter" idx="12"/>
          </p:nvPr>
        </p:nvSpPr>
        <p:spPr/>
        <p:txBody>
          <a:bodyPr/>
          <a:lstStyle/>
          <a:p>
            <a:fld id="{1101D7E7-C74A-4A5D-A756-C8CA1900BA37}" type="slidenum">
              <a:rPr lang="en-IE" smtClean="0"/>
              <a:t>25</a:t>
            </a:fld>
            <a:endParaRPr lang="en-IE" dirty="0"/>
          </a:p>
        </p:txBody>
      </p:sp>
      <p:pic>
        <p:nvPicPr>
          <p:cNvPr id="5" name="Picture 2" descr="C:\Documents and Settings\petronel\Desktop\OhmsLa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0054" y="3616691"/>
            <a:ext cx="3516133" cy="2333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8668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Component Power</a:t>
            </a:r>
          </a:p>
        </p:txBody>
      </p:sp>
      <p:sp>
        <p:nvSpPr>
          <p:cNvPr id="3" name="Content Placeholder 2"/>
          <p:cNvSpPr>
            <a:spLocks noGrp="1"/>
          </p:cNvSpPr>
          <p:nvPr>
            <p:ph idx="1"/>
          </p:nvPr>
        </p:nvSpPr>
        <p:spPr/>
        <p:txBody>
          <a:bodyPr/>
          <a:lstStyle/>
          <a:p>
            <a:r>
              <a:rPr lang="en-US" dirty="0"/>
              <a:t>Electrical devices need to be engineered as, for example, some parts of the computer requires high power and others require low power:</a:t>
            </a:r>
          </a:p>
          <a:p>
            <a:pPr lvl="2"/>
            <a:r>
              <a:rPr lang="en-US" sz="2400" dirty="0"/>
              <a:t>Disk drive @ 12 volts</a:t>
            </a:r>
          </a:p>
          <a:p>
            <a:pPr marL="0" indent="0">
              <a:buNone/>
            </a:pPr>
            <a:endParaRPr lang="en-US" sz="1300" dirty="0"/>
          </a:p>
          <a:p>
            <a:pPr lvl="2"/>
            <a:r>
              <a:rPr lang="en-US" sz="2400" dirty="0"/>
              <a:t>Processor : 0.5 – 0.9 volts</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26</a:t>
            </a:fld>
            <a:endParaRPr lang="en-IE" dirty="0"/>
          </a:p>
        </p:txBody>
      </p:sp>
    </p:spTree>
    <p:extLst>
      <p:ext uri="{BB962C8B-B14F-4D97-AF65-F5344CB8AC3E}">
        <p14:creationId xmlns:p14="http://schemas.microsoft.com/office/powerpoint/2010/main" val="1002839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Supply in Digital Circuits</a:t>
            </a:r>
            <a:endParaRPr lang="en-IE" dirty="0"/>
          </a:p>
        </p:txBody>
      </p:sp>
      <p:sp>
        <p:nvSpPr>
          <p:cNvPr id="3" name="Content Placeholder 2"/>
          <p:cNvSpPr>
            <a:spLocks noGrp="1"/>
          </p:cNvSpPr>
          <p:nvPr>
            <p:ph idx="1"/>
          </p:nvPr>
        </p:nvSpPr>
        <p:spPr>
          <a:xfrm>
            <a:off x="696000" y="1825625"/>
            <a:ext cx="8474377" cy="2042990"/>
          </a:xfrm>
        </p:spPr>
        <p:txBody>
          <a:bodyPr>
            <a:noAutofit/>
          </a:bodyPr>
          <a:lstStyle/>
          <a:p>
            <a:pPr>
              <a:lnSpc>
                <a:spcPct val="100000"/>
              </a:lnSpc>
              <a:spcBef>
                <a:spcPts val="0"/>
              </a:spcBef>
            </a:pPr>
            <a:r>
              <a:rPr lang="en-US" sz="1800" dirty="0"/>
              <a:t>In a digital circuit power supply voltage levels are constrained to two distinct values:</a:t>
            </a:r>
          </a:p>
          <a:p>
            <a:pPr lvl="1">
              <a:lnSpc>
                <a:spcPct val="100000"/>
              </a:lnSpc>
              <a:spcBef>
                <a:spcPts val="0"/>
              </a:spcBef>
            </a:pPr>
            <a:r>
              <a:rPr lang="en-US" sz="1600" dirty="0"/>
              <a:t>“Logic High Voltage” (called LHV or </a:t>
            </a:r>
            <a:r>
              <a:rPr lang="en-US" sz="1600" dirty="0" err="1"/>
              <a:t>Vdd</a:t>
            </a:r>
            <a:r>
              <a:rPr lang="en-US" sz="1600" dirty="0"/>
              <a:t>) and </a:t>
            </a:r>
          </a:p>
          <a:p>
            <a:pPr lvl="1">
              <a:lnSpc>
                <a:spcPct val="100000"/>
              </a:lnSpc>
              <a:spcBef>
                <a:spcPts val="0"/>
              </a:spcBef>
            </a:pPr>
            <a:r>
              <a:rPr lang="en-US" sz="1600" dirty="0"/>
              <a:t>“Logic Low Voltage” (called LLV or GND). </a:t>
            </a:r>
          </a:p>
          <a:p>
            <a:pPr lvl="1">
              <a:lnSpc>
                <a:spcPct val="100000"/>
              </a:lnSpc>
              <a:spcBef>
                <a:spcPts val="0"/>
              </a:spcBef>
            </a:pPr>
            <a:r>
              <a:rPr lang="en-US" sz="1600" dirty="0" err="1"/>
              <a:t>Vdd</a:t>
            </a:r>
            <a:r>
              <a:rPr lang="en-US" sz="1600" dirty="0"/>
              <a:t> may be thought of as source of positive charge while GND source of negative charge in a circuit.</a:t>
            </a:r>
            <a:endParaRPr lang="en-IE" sz="1600" dirty="0"/>
          </a:p>
        </p:txBody>
      </p:sp>
      <p:sp>
        <p:nvSpPr>
          <p:cNvPr id="4" name="Slide Number Placeholder 3"/>
          <p:cNvSpPr>
            <a:spLocks noGrp="1"/>
          </p:cNvSpPr>
          <p:nvPr>
            <p:ph type="sldNum" sz="quarter" idx="12"/>
          </p:nvPr>
        </p:nvSpPr>
        <p:spPr/>
        <p:txBody>
          <a:bodyPr/>
          <a:lstStyle/>
          <a:p>
            <a:fld id="{1101D7E7-C74A-4A5D-A756-C8CA1900BA37}" type="slidenum">
              <a:rPr lang="en-IE" smtClean="0"/>
              <a:t>27</a:t>
            </a:fld>
            <a:endParaRPr lang="en-IE" dirty="0"/>
          </a:p>
        </p:txBody>
      </p:sp>
      <p:sp>
        <p:nvSpPr>
          <p:cNvPr id="5" name="Content Placeholder 2"/>
          <p:cNvSpPr txBox="1">
            <a:spLocks/>
          </p:cNvSpPr>
          <p:nvPr/>
        </p:nvSpPr>
        <p:spPr>
          <a:xfrm>
            <a:off x="696000" y="4017509"/>
            <a:ext cx="10800000" cy="2163489"/>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4C6C"/>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ts val="0"/>
              </a:spcBef>
            </a:pPr>
            <a:r>
              <a:rPr lang="en-US" sz="1800" dirty="0"/>
              <a:t>GND net in any circuit is the universal reference voltage against which all other voltages are measured. </a:t>
            </a:r>
          </a:p>
          <a:p>
            <a:pPr lvl="1">
              <a:lnSpc>
                <a:spcPct val="110000"/>
              </a:lnSpc>
              <a:spcBef>
                <a:spcPts val="0"/>
              </a:spcBef>
            </a:pPr>
            <a:r>
              <a:rPr lang="en-US" sz="1600" dirty="0"/>
              <a:t>Any nodes labelled GND in a schematic are assumed to be connected into the same node. Often, a downward pointing triangle symbol is attached to a GND node in addition to (or instead of) the GND label. </a:t>
            </a:r>
          </a:p>
          <a:p>
            <a:pPr>
              <a:lnSpc>
                <a:spcPct val="110000"/>
              </a:lnSpc>
              <a:spcBef>
                <a:spcPts val="0"/>
              </a:spcBef>
            </a:pPr>
            <a:r>
              <a:rPr lang="en-US" sz="1800" dirty="0" err="1"/>
              <a:t>Vdd</a:t>
            </a:r>
            <a:r>
              <a:rPr lang="en-US" sz="1800" dirty="0"/>
              <a:t> node in a digital circuit is typically the highest voltage.</a:t>
            </a:r>
          </a:p>
          <a:p>
            <a:pPr>
              <a:lnSpc>
                <a:spcPct val="110000"/>
              </a:lnSpc>
              <a:spcBef>
                <a:spcPts val="0"/>
              </a:spcBef>
            </a:pPr>
            <a:r>
              <a:rPr lang="en-US" sz="1800" dirty="0"/>
              <a:t>All nodes labelled </a:t>
            </a:r>
            <a:r>
              <a:rPr lang="en-US" sz="1800" dirty="0" err="1"/>
              <a:t>Vdd</a:t>
            </a:r>
            <a:r>
              <a:rPr lang="en-US" sz="1800" dirty="0"/>
              <a:t> are tied together into the same node.</a:t>
            </a:r>
            <a:endParaRPr lang="en-IE" sz="180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0377" y="1559169"/>
            <a:ext cx="2183423" cy="2128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4949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Supply in Digital Circuits (2)</a:t>
            </a:r>
            <a:endParaRPr lang="en-IE" dirty="0"/>
          </a:p>
        </p:txBody>
      </p:sp>
      <p:sp>
        <p:nvSpPr>
          <p:cNvPr id="3" name="Content Placeholder 2"/>
          <p:cNvSpPr>
            <a:spLocks noGrp="1"/>
          </p:cNvSpPr>
          <p:nvPr>
            <p:ph idx="1"/>
          </p:nvPr>
        </p:nvSpPr>
        <p:spPr/>
        <p:txBody>
          <a:bodyPr>
            <a:normAutofit fontScale="92500"/>
          </a:bodyPr>
          <a:lstStyle/>
          <a:p>
            <a:pPr marL="0" indent="0">
              <a:buNone/>
            </a:pPr>
            <a:r>
              <a:rPr lang="en-US" dirty="0" err="1"/>
              <a:t>Vdd</a:t>
            </a:r>
            <a:r>
              <a:rPr lang="en-US" dirty="0"/>
              <a:t>? …    GND? …</a:t>
            </a:r>
          </a:p>
          <a:p>
            <a:r>
              <a:rPr lang="en-US" sz="2200" dirty="0"/>
              <a:t>These terms are old references to old circuit features that carried on into the microchip era.</a:t>
            </a:r>
          </a:p>
          <a:p>
            <a:r>
              <a:rPr lang="en-US" sz="2200" dirty="0"/>
              <a:t>The ‘V’ reminds the engineer that we are dealing with voltage, the </a:t>
            </a:r>
            <a:r>
              <a:rPr lang="en-US" sz="2200" dirty="0" err="1"/>
              <a:t>dd</a:t>
            </a:r>
            <a:r>
              <a:rPr lang="en-US" sz="2200" dirty="0"/>
              <a:t> (or DD) represents ‘Drains’. Why two? I THINK it is to denote drain in the plural.</a:t>
            </a:r>
          </a:p>
          <a:p>
            <a:pPr marL="0" indent="0">
              <a:buNone/>
            </a:pPr>
            <a:endParaRPr lang="en-US" sz="800" dirty="0"/>
          </a:p>
          <a:p>
            <a:r>
              <a:rPr lang="en-US" sz="2200" dirty="0"/>
              <a:t>GND – ‘Ground’, and it is attached to the negative terminal. You might see voltage notation, ‘</a:t>
            </a:r>
            <a:r>
              <a:rPr lang="en-US" sz="2200" dirty="0" err="1"/>
              <a:t>Vss</a:t>
            </a:r>
            <a:r>
              <a:rPr lang="en-US" sz="2200" dirty="0"/>
              <a:t>’ associated with GND. (</a:t>
            </a:r>
            <a:r>
              <a:rPr lang="en-US" sz="2200" dirty="0" err="1"/>
              <a:t>Vss</a:t>
            </a:r>
            <a:r>
              <a:rPr lang="en-US" sz="2200" dirty="0"/>
              <a:t> for ‘sources’).</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28</a:t>
            </a:fld>
            <a:endParaRPr lang="en-IE" dirty="0"/>
          </a:p>
        </p:txBody>
      </p:sp>
    </p:spTree>
    <p:extLst>
      <p:ext uri="{BB962C8B-B14F-4D97-AF65-F5344CB8AC3E}">
        <p14:creationId xmlns:p14="http://schemas.microsoft.com/office/powerpoint/2010/main" val="483455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Digital Circuits</a:t>
            </a:r>
          </a:p>
        </p:txBody>
      </p:sp>
      <p:sp>
        <p:nvSpPr>
          <p:cNvPr id="4" name="Slide Number Placeholder 3"/>
          <p:cNvSpPr>
            <a:spLocks noGrp="1"/>
          </p:cNvSpPr>
          <p:nvPr>
            <p:ph type="sldNum" sz="quarter" idx="12"/>
          </p:nvPr>
        </p:nvSpPr>
        <p:spPr/>
        <p:txBody>
          <a:bodyPr/>
          <a:lstStyle/>
          <a:p>
            <a:fld id="{1101D7E7-C74A-4A5D-A756-C8CA1900BA37}" type="slidenum">
              <a:rPr lang="en-IE" smtClean="0"/>
              <a:t>29</a:t>
            </a:fld>
            <a:endParaRPr lang="en-IE" dirty="0"/>
          </a:p>
        </p:txBody>
      </p:sp>
      <p:pic>
        <p:nvPicPr>
          <p:cNvPr id="5" name="Content Placeholder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27285" y="1976071"/>
            <a:ext cx="8839200" cy="3562350"/>
          </a:xfrm>
        </p:spPr>
      </p:pic>
    </p:spTree>
    <p:extLst>
      <p:ext uri="{BB962C8B-B14F-4D97-AF65-F5344CB8AC3E}">
        <p14:creationId xmlns:p14="http://schemas.microsoft.com/office/powerpoint/2010/main" val="3488401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Presentation Content - including</a:t>
            </a:r>
          </a:p>
        </p:txBody>
      </p:sp>
      <p:sp>
        <p:nvSpPr>
          <p:cNvPr id="3" name="Content Placeholder 2"/>
          <p:cNvSpPr>
            <a:spLocks noGrp="1"/>
          </p:cNvSpPr>
          <p:nvPr>
            <p:ph idx="1"/>
          </p:nvPr>
        </p:nvSpPr>
        <p:spPr>
          <a:xfrm>
            <a:off x="696000" y="1825625"/>
            <a:ext cx="4905903" cy="4351338"/>
          </a:xfrm>
        </p:spPr>
        <p:txBody>
          <a:bodyPr>
            <a:noAutofit/>
          </a:bodyPr>
          <a:lstStyle/>
          <a:p>
            <a:pPr marL="457200" indent="-457200">
              <a:lnSpc>
                <a:spcPct val="100000"/>
              </a:lnSpc>
              <a:spcBef>
                <a:spcPts val="1200"/>
              </a:spcBef>
              <a:buFont typeface="+mj-lt"/>
              <a:buAutoNum type="arabicPeriod"/>
            </a:pPr>
            <a:r>
              <a:rPr lang="en-IE" sz="2200" dirty="0"/>
              <a:t>Energy for Computers</a:t>
            </a:r>
          </a:p>
          <a:p>
            <a:pPr marL="457200" indent="-457200">
              <a:lnSpc>
                <a:spcPct val="100000"/>
              </a:lnSpc>
              <a:spcBef>
                <a:spcPts val="1200"/>
              </a:spcBef>
              <a:buFont typeface="+mj-lt"/>
              <a:buAutoNum type="arabicPeriod"/>
            </a:pPr>
            <a:r>
              <a:rPr lang="en-US" sz="2200" dirty="0"/>
              <a:t>Electricity </a:t>
            </a:r>
          </a:p>
          <a:p>
            <a:pPr marL="457200" indent="-457200">
              <a:lnSpc>
                <a:spcPct val="100000"/>
              </a:lnSpc>
              <a:spcBef>
                <a:spcPts val="1200"/>
              </a:spcBef>
              <a:buFont typeface="+mj-lt"/>
              <a:buAutoNum type="arabicPeriod"/>
            </a:pPr>
            <a:r>
              <a:rPr lang="en-US" sz="2200" dirty="0"/>
              <a:t>Current  </a:t>
            </a:r>
            <a:endParaRPr lang="en-IE" sz="2200" dirty="0"/>
          </a:p>
          <a:p>
            <a:pPr marL="457200" indent="-457200">
              <a:lnSpc>
                <a:spcPct val="100000"/>
              </a:lnSpc>
              <a:spcBef>
                <a:spcPts val="1200"/>
              </a:spcBef>
              <a:buFont typeface="+mj-lt"/>
              <a:buAutoNum type="arabicPeriod"/>
            </a:pPr>
            <a:r>
              <a:rPr lang="en-US" sz="2200" dirty="0"/>
              <a:t>Voltage</a:t>
            </a:r>
            <a:endParaRPr lang="en-IE" sz="2200" dirty="0"/>
          </a:p>
          <a:p>
            <a:pPr marL="457200" indent="-457200">
              <a:lnSpc>
                <a:spcPct val="100000"/>
              </a:lnSpc>
              <a:spcBef>
                <a:spcPts val="1200"/>
              </a:spcBef>
              <a:buFont typeface="+mj-lt"/>
              <a:buAutoNum type="arabicPeriod"/>
            </a:pPr>
            <a:r>
              <a:rPr lang="en-IE" sz="2200" dirty="0"/>
              <a:t>Circuits </a:t>
            </a:r>
          </a:p>
          <a:p>
            <a:pPr marL="457200" indent="-457200">
              <a:lnSpc>
                <a:spcPct val="100000"/>
              </a:lnSpc>
              <a:spcBef>
                <a:spcPts val="1200"/>
              </a:spcBef>
              <a:buFont typeface="+mj-lt"/>
              <a:buAutoNum type="arabicPeriod"/>
            </a:pPr>
            <a:r>
              <a:rPr lang="en-US" sz="2200" dirty="0"/>
              <a:t>Ohm’s Law</a:t>
            </a:r>
          </a:p>
          <a:p>
            <a:pPr marL="457200" indent="-457200">
              <a:lnSpc>
                <a:spcPct val="100000"/>
              </a:lnSpc>
              <a:spcBef>
                <a:spcPts val="1200"/>
              </a:spcBef>
              <a:buFont typeface="+mj-lt"/>
              <a:buAutoNum type="arabicPeriod"/>
            </a:pPr>
            <a:r>
              <a:rPr lang="en-US" sz="2200" dirty="0"/>
              <a:t>Power</a:t>
            </a:r>
            <a:endParaRPr lang="en-IE" sz="2200" dirty="0"/>
          </a:p>
        </p:txBody>
      </p:sp>
      <p:sp>
        <p:nvSpPr>
          <p:cNvPr id="4" name="Slide Number Placeholder 3"/>
          <p:cNvSpPr>
            <a:spLocks noGrp="1"/>
          </p:cNvSpPr>
          <p:nvPr>
            <p:ph type="sldNum" sz="quarter" idx="12"/>
          </p:nvPr>
        </p:nvSpPr>
        <p:spPr/>
        <p:txBody>
          <a:bodyPr/>
          <a:lstStyle/>
          <a:p>
            <a:fld id="{1101D7E7-C74A-4A5D-A756-C8CA1900BA37}" type="slidenum">
              <a:rPr lang="en-IE" smtClean="0"/>
              <a:t>3</a:t>
            </a:fld>
            <a:endParaRPr lang="en-IE" dirty="0"/>
          </a:p>
        </p:txBody>
      </p:sp>
      <p:sp>
        <p:nvSpPr>
          <p:cNvPr id="6" name="Content Placeholder 2"/>
          <p:cNvSpPr txBox="1">
            <a:spLocks/>
          </p:cNvSpPr>
          <p:nvPr/>
        </p:nvSpPr>
        <p:spPr>
          <a:xfrm>
            <a:off x="5779972" y="1958774"/>
            <a:ext cx="5403896" cy="435133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4C6C"/>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1200"/>
              </a:spcBef>
              <a:buFont typeface="+mj-lt"/>
              <a:buAutoNum type="arabicPeriod" startAt="8"/>
            </a:pPr>
            <a:r>
              <a:rPr lang="en-IE" sz="2200" dirty="0"/>
              <a:t>Digital Circuits </a:t>
            </a:r>
          </a:p>
          <a:p>
            <a:pPr marL="457200" indent="-457200">
              <a:lnSpc>
                <a:spcPct val="100000"/>
              </a:lnSpc>
              <a:spcBef>
                <a:spcPts val="1200"/>
              </a:spcBef>
              <a:buFont typeface="+mj-lt"/>
              <a:buAutoNum type="arabicPeriod" startAt="8"/>
            </a:pPr>
            <a:r>
              <a:rPr lang="en-IE" sz="2200" dirty="0"/>
              <a:t>Resistors </a:t>
            </a:r>
          </a:p>
          <a:p>
            <a:pPr marL="457200" indent="-457200">
              <a:lnSpc>
                <a:spcPct val="100000"/>
              </a:lnSpc>
              <a:spcBef>
                <a:spcPts val="1200"/>
              </a:spcBef>
              <a:buFont typeface="+mj-lt"/>
              <a:buAutoNum type="arabicPeriod" startAt="8"/>
            </a:pPr>
            <a:r>
              <a:rPr lang="en-US" sz="2200" dirty="0"/>
              <a:t>Capacitors</a:t>
            </a:r>
            <a:endParaRPr lang="en-IE" sz="2200" dirty="0"/>
          </a:p>
          <a:p>
            <a:pPr marL="457200" indent="-457200">
              <a:lnSpc>
                <a:spcPct val="100000"/>
              </a:lnSpc>
              <a:spcBef>
                <a:spcPts val="1200"/>
              </a:spcBef>
              <a:buFont typeface="+mj-lt"/>
              <a:buAutoNum type="arabicPeriod" startAt="8"/>
            </a:pPr>
            <a:r>
              <a:rPr lang="en-US" sz="2200" dirty="0"/>
              <a:t>Input / Output Devices</a:t>
            </a:r>
          </a:p>
          <a:p>
            <a:pPr marL="457200" indent="-457200">
              <a:lnSpc>
                <a:spcPct val="100000"/>
              </a:lnSpc>
              <a:spcBef>
                <a:spcPts val="1200"/>
              </a:spcBef>
              <a:buFont typeface="+mj-lt"/>
              <a:buAutoNum type="arabicPeriod" startAt="8"/>
            </a:pPr>
            <a:r>
              <a:rPr lang="en-IE" sz="2200" dirty="0"/>
              <a:t>Field Effect Transistors</a:t>
            </a:r>
          </a:p>
          <a:p>
            <a:pPr marL="457200" indent="-457200">
              <a:lnSpc>
                <a:spcPct val="100000"/>
              </a:lnSpc>
              <a:spcBef>
                <a:spcPts val="1200"/>
              </a:spcBef>
              <a:buFont typeface="+mj-lt"/>
              <a:buAutoNum type="arabicPeriod" startAt="8"/>
            </a:pPr>
            <a:r>
              <a:rPr lang="en-US" sz="2200" dirty="0"/>
              <a:t>Lecture Summary</a:t>
            </a:r>
            <a:endParaRPr lang="en-IE" sz="2200" dirty="0"/>
          </a:p>
          <a:p>
            <a:pPr marL="457200" indent="-457200">
              <a:lnSpc>
                <a:spcPct val="100000"/>
              </a:lnSpc>
              <a:spcBef>
                <a:spcPts val="1200"/>
              </a:spcBef>
              <a:buFont typeface="+mj-lt"/>
              <a:buAutoNum type="arabicPeriod" startAt="8"/>
            </a:pPr>
            <a:r>
              <a:rPr lang="en-US" sz="2200" dirty="0"/>
              <a:t>Where to Next?</a:t>
            </a:r>
            <a:endParaRPr lang="en-IE" sz="2200" dirty="0"/>
          </a:p>
        </p:txBody>
      </p:sp>
    </p:spTree>
    <p:extLst>
      <p:ext uri="{BB962C8B-B14F-4D97-AF65-F5344CB8AC3E}">
        <p14:creationId xmlns:p14="http://schemas.microsoft.com/office/powerpoint/2010/main" val="1076327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Digital Circuits (2)</a:t>
            </a:r>
          </a:p>
        </p:txBody>
      </p:sp>
      <p:sp>
        <p:nvSpPr>
          <p:cNvPr id="3" name="Content Placeholder 2"/>
          <p:cNvSpPr>
            <a:spLocks noGrp="1"/>
          </p:cNvSpPr>
          <p:nvPr>
            <p:ph idx="1"/>
          </p:nvPr>
        </p:nvSpPr>
        <p:spPr>
          <a:xfrm>
            <a:off x="696000" y="1825625"/>
            <a:ext cx="10800000" cy="4425706"/>
          </a:xfrm>
        </p:spPr>
        <p:txBody>
          <a:bodyPr>
            <a:noAutofit/>
          </a:bodyPr>
          <a:lstStyle/>
          <a:p>
            <a:pPr>
              <a:lnSpc>
                <a:spcPct val="100000"/>
              </a:lnSpc>
              <a:spcBef>
                <a:spcPts val="300"/>
              </a:spcBef>
            </a:pPr>
            <a:r>
              <a:rPr lang="en-US" sz="2200" dirty="0"/>
              <a:t>A digital circuit is constructed of a power supply, devices, and conduction nets. </a:t>
            </a:r>
          </a:p>
          <a:p>
            <a:pPr marL="0" indent="0">
              <a:lnSpc>
                <a:spcPct val="100000"/>
              </a:lnSpc>
              <a:spcBef>
                <a:spcPts val="300"/>
              </a:spcBef>
              <a:buNone/>
            </a:pPr>
            <a:endParaRPr lang="en-US" sz="300" dirty="0"/>
          </a:p>
          <a:p>
            <a:pPr>
              <a:lnSpc>
                <a:spcPct val="100000"/>
              </a:lnSpc>
              <a:spcBef>
                <a:spcPts val="300"/>
              </a:spcBef>
            </a:pPr>
            <a:r>
              <a:rPr lang="en-US" sz="2200" dirty="0"/>
              <a:t>Some nets provide circuit inputs from the “outside world”; in a schematic, these input nets are generally shown entering the left side of component and/or the overall circuit. </a:t>
            </a:r>
          </a:p>
          <a:p>
            <a:pPr marL="0" indent="0">
              <a:lnSpc>
                <a:spcPct val="100000"/>
              </a:lnSpc>
              <a:spcBef>
                <a:spcPts val="300"/>
              </a:spcBef>
              <a:buNone/>
            </a:pPr>
            <a:endParaRPr lang="en-US" sz="300" dirty="0"/>
          </a:p>
          <a:p>
            <a:pPr>
              <a:lnSpc>
                <a:spcPct val="100000"/>
              </a:lnSpc>
              <a:spcBef>
                <a:spcPts val="300"/>
              </a:spcBef>
            </a:pPr>
            <a:r>
              <a:rPr lang="en-US" sz="2200" dirty="0"/>
              <a:t>Other nets present circuit outputs to the outside world; these nets are generally shown exiting the schematic on the right. </a:t>
            </a:r>
          </a:p>
          <a:p>
            <a:pPr marL="0" indent="0">
              <a:lnSpc>
                <a:spcPct val="100000"/>
              </a:lnSpc>
              <a:spcBef>
                <a:spcPts val="300"/>
              </a:spcBef>
              <a:buNone/>
            </a:pPr>
            <a:endParaRPr lang="en-US" sz="300" dirty="0"/>
          </a:p>
          <a:p>
            <a:pPr>
              <a:lnSpc>
                <a:spcPct val="100000"/>
              </a:lnSpc>
              <a:spcBef>
                <a:spcPts val="300"/>
              </a:spcBef>
            </a:pPr>
            <a:r>
              <a:rPr lang="en-US" sz="2200" dirty="0"/>
              <a:t>In the shown schematic, circuit components are shown as arbitrary shapes, nets are shown as lines, and inputs and outputs are denoted by connector symbols.</a:t>
            </a:r>
          </a:p>
        </p:txBody>
      </p:sp>
      <p:sp>
        <p:nvSpPr>
          <p:cNvPr id="4" name="Slide Number Placeholder 3"/>
          <p:cNvSpPr>
            <a:spLocks noGrp="1"/>
          </p:cNvSpPr>
          <p:nvPr>
            <p:ph type="sldNum" sz="quarter" idx="12"/>
          </p:nvPr>
        </p:nvSpPr>
        <p:spPr/>
        <p:txBody>
          <a:bodyPr/>
          <a:lstStyle/>
          <a:p>
            <a:fld id="{1101D7E7-C74A-4A5D-A756-C8CA1900BA37}" type="slidenum">
              <a:rPr lang="en-IE" smtClean="0"/>
              <a:t>30</a:t>
            </a:fld>
            <a:endParaRPr lang="en-IE" dirty="0"/>
          </a:p>
        </p:txBody>
      </p:sp>
    </p:spTree>
    <p:extLst>
      <p:ext uri="{BB962C8B-B14F-4D97-AF65-F5344CB8AC3E}">
        <p14:creationId xmlns:p14="http://schemas.microsoft.com/office/powerpoint/2010/main" val="29097033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Digital Circuits (3)</a:t>
            </a:r>
          </a:p>
        </p:txBody>
      </p:sp>
      <p:sp>
        <p:nvSpPr>
          <p:cNvPr id="3" name="Content Placeholder 2"/>
          <p:cNvSpPr>
            <a:spLocks noGrp="1"/>
          </p:cNvSpPr>
          <p:nvPr>
            <p:ph idx="1"/>
          </p:nvPr>
        </p:nvSpPr>
        <p:spPr/>
        <p:txBody>
          <a:bodyPr>
            <a:normAutofit fontScale="92500"/>
          </a:bodyPr>
          <a:lstStyle/>
          <a:p>
            <a:pPr>
              <a:lnSpc>
                <a:spcPct val="120000"/>
              </a:lnSpc>
              <a:spcBef>
                <a:spcPts val="300"/>
              </a:spcBef>
            </a:pPr>
            <a:r>
              <a:rPr lang="en-US" dirty="0">
                <a:solidFill>
                  <a:srgbClr val="0000FF"/>
                </a:solidFill>
              </a:rPr>
              <a:t>A digital circuit requires a power supply </a:t>
            </a:r>
            <a:r>
              <a:rPr lang="en-US" dirty="0"/>
              <a:t>to provide a constant and stable source of electric power to all devices. A “power supply” in a digital circuit provides a local, contained imbalance of electrons that provides a voltage source that can do useful work, such as transmitting information through a conductor from one device to another.</a:t>
            </a:r>
          </a:p>
          <a:p>
            <a:pPr marL="0" indent="0">
              <a:lnSpc>
                <a:spcPct val="120000"/>
              </a:lnSpc>
              <a:spcBef>
                <a:spcPts val="300"/>
              </a:spcBef>
              <a:buNone/>
            </a:pPr>
            <a:endParaRPr lang="en-US" sz="300" dirty="0"/>
          </a:p>
          <a:p>
            <a:pPr>
              <a:lnSpc>
                <a:spcPct val="120000"/>
              </a:lnSpc>
              <a:spcBef>
                <a:spcPts val="300"/>
              </a:spcBef>
            </a:pPr>
            <a:r>
              <a:rPr lang="en-US" dirty="0">
                <a:solidFill>
                  <a:srgbClr val="0000FF"/>
                </a:solidFill>
              </a:rPr>
              <a:t>A digital circuit allows a controlled flow of electrons </a:t>
            </a:r>
            <a:r>
              <a:rPr lang="en-US" dirty="0"/>
              <a:t>from the negative side to the positive side of the power supply, but only via the paths designed into the circuit. As electrons flow to and from the devices in a given circuit, they can change device properties in useful ways.</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31</a:t>
            </a:fld>
            <a:endParaRPr lang="en-IE" dirty="0"/>
          </a:p>
        </p:txBody>
      </p:sp>
    </p:spTree>
    <p:extLst>
      <p:ext uri="{BB962C8B-B14F-4D97-AF65-F5344CB8AC3E}">
        <p14:creationId xmlns:p14="http://schemas.microsoft.com/office/powerpoint/2010/main" val="2584087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4000" dirty="0"/>
              <a:t>Electronic Circuit Component Examples</a:t>
            </a:r>
          </a:p>
        </p:txBody>
      </p:sp>
      <p:sp>
        <p:nvSpPr>
          <p:cNvPr id="3" name="Content Placeholder 2"/>
          <p:cNvSpPr>
            <a:spLocks noGrp="1"/>
          </p:cNvSpPr>
          <p:nvPr>
            <p:ph idx="1"/>
          </p:nvPr>
        </p:nvSpPr>
        <p:spPr/>
        <p:txBody>
          <a:bodyPr>
            <a:normAutofit/>
          </a:bodyPr>
          <a:lstStyle/>
          <a:p>
            <a:pPr lvl="2">
              <a:lnSpc>
                <a:spcPct val="150000"/>
              </a:lnSpc>
              <a:spcBef>
                <a:spcPts val="600"/>
              </a:spcBef>
            </a:pPr>
            <a:r>
              <a:rPr lang="en-US" sz="2200" dirty="0"/>
              <a:t>Resistors</a:t>
            </a:r>
          </a:p>
          <a:p>
            <a:pPr lvl="2">
              <a:lnSpc>
                <a:spcPct val="150000"/>
              </a:lnSpc>
              <a:spcBef>
                <a:spcPts val="600"/>
              </a:spcBef>
            </a:pPr>
            <a:r>
              <a:rPr lang="en-US" sz="2200" dirty="0"/>
              <a:t>Capacitors</a:t>
            </a:r>
          </a:p>
          <a:p>
            <a:pPr lvl="2">
              <a:lnSpc>
                <a:spcPct val="150000"/>
              </a:lnSpc>
              <a:spcBef>
                <a:spcPts val="600"/>
              </a:spcBef>
            </a:pPr>
            <a:r>
              <a:rPr lang="en-US" sz="2200" dirty="0"/>
              <a:t>Input Devices</a:t>
            </a:r>
          </a:p>
          <a:p>
            <a:pPr lvl="2">
              <a:lnSpc>
                <a:spcPct val="150000"/>
              </a:lnSpc>
              <a:spcBef>
                <a:spcPts val="600"/>
              </a:spcBef>
            </a:pPr>
            <a:r>
              <a:rPr lang="en-US" sz="2200" dirty="0"/>
              <a:t>Output Devices</a:t>
            </a:r>
          </a:p>
          <a:p>
            <a:pPr lvl="2">
              <a:lnSpc>
                <a:spcPct val="150000"/>
              </a:lnSpc>
              <a:spcBef>
                <a:spcPts val="600"/>
              </a:spcBef>
            </a:pPr>
            <a:r>
              <a:rPr lang="en-US" sz="2200" dirty="0"/>
              <a:t>Connectors</a:t>
            </a:r>
          </a:p>
          <a:p>
            <a:pPr lvl="2">
              <a:lnSpc>
                <a:spcPct val="150000"/>
              </a:lnSpc>
              <a:spcBef>
                <a:spcPts val="600"/>
              </a:spcBef>
            </a:pPr>
            <a:r>
              <a:rPr lang="en-US" sz="2200" dirty="0"/>
              <a:t>Printed Circuit Boards</a:t>
            </a:r>
          </a:p>
          <a:p>
            <a:pPr lvl="2">
              <a:lnSpc>
                <a:spcPct val="150000"/>
              </a:lnSpc>
              <a:spcBef>
                <a:spcPts val="600"/>
              </a:spcBef>
            </a:pPr>
            <a:r>
              <a:rPr lang="en-US" sz="2200" dirty="0"/>
              <a:t>Integrated Circuits</a:t>
            </a:r>
          </a:p>
        </p:txBody>
      </p:sp>
      <p:sp>
        <p:nvSpPr>
          <p:cNvPr id="4" name="Slide Number Placeholder 3"/>
          <p:cNvSpPr>
            <a:spLocks noGrp="1"/>
          </p:cNvSpPr>
          <p:nvPr>
            <p:ph type="sldNum" sz="quarter" idx="12"/>
          </p:nvPr>
        </p:nvSpPr>
        <p:spPr/>
        <p:txBody>
          <a:bodyPr/>
          <a:lstStyle/>
          <a:p>
            <a:fld id="{1101D7E7-C74A-4A5D-A756-C8CA1900BA37}" type="slidenum">
              <a:rPr lang="en-IE" smtClean="0"/>
              <a:t>32</a:t>
            </a:fld>
            <a:endParaRPr lang="en-IE" dirty="0"/>
          </a:p>
        </p:txBody>
      </p:sp>
    </p:spTree>
    <p:extLst>
      <p:ext uri="{BB962C8B-B14F-4D97-AF65-F5344CB8AC3E}">
        <p14:creationId xmlns:p14="http://schemas.microsoft.com/office/powerpoint/2010/main" val="4030186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Resistors</a:t>
            </a:r>
          </a:p>
        </p:txBody>
      </p:sp>
      <p:sp>
        <p:nvSpPr>
          <p:cNvPr id="3" name="Content Placeholder 2"/>
          <p:cNvSpPr>
            <a:spLocks noGrp="1"/>
          </p:cNvSpPr>
          <p:nvPr>
            <p:ph idx="1"/>
          </p:nvPr>
        </p:nvSpPr>
        <p:spPr>
          <a:xfrm>
            <a:off x="696000" y="1825624"/>
            <a:ext cx="8852446" cy="4530725"/>
          </a:xfrm>
        </p:spPr>
        <p:txBody>
          <a:bodyPr>
            <a:normAutofit/>
          </a:bodyPr>
          <a:lstStyle/>
          <a:p>
            <a:pPr marL="0" indent="0">
              <a:lnSpc>
                <a:spcPct val="120000"/>
              </a:lnSpc>
              <a:buNone/>
            </a:pPr>
            <a:r>
              <a:rPr lang="en-US" sz="2200" dirty="0"/>
              <a:t>Resistors are two-terminal devices that restrict, or resist the flow of current.</a:t>
            </a:r>
          </a:p>
          <a:p>
            <a:pPr lvl="1">
              <a:lnSpc>
                <a:spcPct val="120000"/>
              </a:lnSpc>
            </a:pPr>
            <a:r>
              <a:rPr lang="en-US" sz="2000" dirty="0"/>
              <a:t>The larger the resistor the less current can flow through it for a given voltage as demonstrated by Ohm’s Law: V= I*R   </a:t>
            </a:r>
            <a:r>
              <a:rPr lang="en-US" sz="1600" dirty="0"/>
              <a:t>(Voltage = Current x Resistance)</a:t>
            </a:r>
          </a:p>
          <a:p>
            <a:pPr marL="0" indent="0">
              <a:lnSpc>
                <a:spcPct val="120000"/>
              </a:lnSpc>
              <a:buNone/>
            </a:pPr>
            <a:endParaRPr lang="en-US" sz="1300" dirty="0"/>
          </a:p>
          <a:p>
            <a:pPr>
              <a:lnSpc>
                <a:spcPct val="120000"/>
              </a:lnSpc>
            </a:pPr>
            <a:r>
              <a:rPr lang="en-US" sz="2200" dirty="0"/>
              <a:t>Electrons flowing through a resistor collide with material in the resistor body, and it is these collisions that cause electrical resistance. </a:t>
            </a:r>
          </a:p>
          <a:p>
            <a:pPr lvl="1">
              <a:lnSpc>
                <a:spcPct val="120000"/>
              </a:lnSpc>
            </a:pPr>
            <a:r>
              <a:rPr lang="en-US" sz="2000" dirty="0"/>
              <a:t>These collisions cause energy to be dissipated in the form of heat or light  (as in a toaster or light bulb). </a:t>
            </a:r>
            <a:endParaRPr lang="en-IE" sz="2000" dirty="0"/>
          </a:p>
        </p:txBody>
      </p:sp>
      <p:sp>
        <p:nvSpPr>
          <p:cNvPr id="4" name="Slide Number Placeholder 3"/>
          <p:cNvSpPr>
            <a:spLocks noGrp="1"/>
          </p:cNvSpPr>
          <p:nvPr>
            <p:ph type="sldNum" sz="quarter" idx="12"/>
          </p:nvPr>
        </p:nvSpPr>
        <p:spPr/>
        <p:txBody>
          <a:bodyPr/>
          <a:lstStyle/>
          <a:p>
            <a:fld id="{1101D7E7-C74A-4A5D-A756-C8CA1900BA37}" type="slidenum">
              <a:rPr lang="en-IE" smtClean="0"/>
              <a:t>33</a:t>
            </a:fld>
            <a:endParaRPr lang="en-IE" dirty="0"/>
          </a:p>
        </p:txBody>
      </p:sp>
      <p:pic>
        <p:nvPicPr>
          <p:cNvPr id="5" name="Picture 3" descr="C:\Documents and Settings\pbigioi\Desktop\Zero_ohm_resistors_cropp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5121" y="4386262"/>
            <a:ext cx="19812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C:\Documents and Settings\pbigioi\Desktop\100px-Resistor_symbol_America_svg.png"/>
          <p:cNvPicPr>
            <a:picLocks noChangeAspect="1" noChangeArrowheads="1"/>
          </p:cNvPicPr>
          <p:nvPr/>
        </p:nvPicPr>
        <p:blipFill>
          <a:blip r:embed="rId3"/>
          <a:srcRect/>
          <a:stretch>
            <a:fillRect/>
          </a:stretch>
        </p:blipFill>
        <p:spPr bwMode="auto">
          <a:xfrm>
            <a:off x="9944949" y="1196968"/>
            <a:ext cx="1243012" cy="993775"/>
          </a:xfrm>
          <a:prstGeom prst="rect">
            <a:avLst/>
          </a:prstGeom>
          <a:solidFill>
            <a:schemeClr val="bg1"/>
          </a:solidFill>
          <a:ln>
            <a:noFill/>
          </a:ln>
        </p:spPr>
      </p:pic>
      <p:pic>
        <p:nvPicPr>
          <p:cNvPr id="7" name="Picture 7" descr="C:\Documents and Settings\pbigioi\Desktop\Carbon-resistor-TR212-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5121" y="2833687"/>
            <a:ext cx="20097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0"/>
          <p:cNvSpPr txBox="1">
            <a:spLocks noChangeArrowheads="1"/>
          </p:cNvSpPr>
          <p:nvPr/>
        </p:nvSpPr>
        <p:spPr bwMode="auto">
          <a:xfrm>
            <a:off x="9790961" y="2173280"/>
            <a:ext cx="14895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5"/>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5"/>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5"/>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5"/>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5"/>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5"/>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5"/>
              </a:buBlip>
              <a:defRPr sz="2000">
                <a:solidFill>
                  <a:schemeClr val="tx1"/>
                </a:solidFill>
                <a:latin typeface="Arial" charset="0"/>
              </a:defRPr>
            </a:lvl9pPr>
          </a:lstStyle>
          <a:p>
            <a:pPr eaLnBrk="1" hangingPunct="1">
              <a:spcBef>
                <a:spcPct val="0"/>
              </a:spcBef>
              <a:buClrTx/>
              <a:buFontTx/>
              <a:buNone/>
            </a:pPr>
            <a:r>
              <a:rPr lang="en-IE" altLang="en-US" sz="1400" dirty="0">
                <a:cs typeface="Arial" charset="0"/>
              </a:rPr>
              <a:t>Resistor Symbol</a:t>
            </a:r>
          </a:p>
        </p:txBody>
      </p:sp>
      <p:sp>
        <p:nvSpPr>
          <p:cNvPr id="9" name="TextBox 11"/>
          <p:cNvSpPr txBox="1">
            <a:spLocks noChangeArrowheads="1"/>
          </p:cNvSpPr>
          <p:nvPr/>
        </p:nvSpPr>
        <p:spPr bwMode="auto">
          <a:xfrm>
            <a:off x="9671828" y="3595687"/>
            <a:ext cx="18709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5"/>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5"/>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5"/>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5"/>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5"/>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5"/>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5"/>
              </a:buBlip>
              <a:defRPr sz="2000">
                <a:solidFill>
                  <a:schemeClr val="tx1"/>
                </a:solidFill>
                <a:latin typeface="Arial" charset="0"/>
              </a:defRPr>
            </a:lvl9pPr>
          </a:lstStyle>
          <a:p>
            <a:pPr algn="ctr" eaLnBrk="1" hangingPunct="1">
              <a:spcBef>
                <a:spcPct val="0"/>
              </a:spcBef>
              <a:buClrTx/>
              <a:buFontTx/>
              <a:buNone/>
            </a:pPr>
            <a:r>
              <a:rPr lang="en-IE" altLang="en-US" sz="1400" dirty="0">
                <a:cs typeface="Arial" charset="0"/>
              </a:rPr>
              <a:t>Carbon Film Through</a:t>
            </a:r>
          </a:p>
          <a:p>
            <a:pPr algn="ctr" eaLnBrk="1" hangingPunct="1">
              <a:spcBef>
                <a:spcPct val="0"/>
              </a:spcBef>
              <a:buClrTx/>
              <a:buFontTx/>
              <a:buNone/>
            </a:pPr>
            <a:r>
              <a:rPr lang="en-IE" altLang="en-US" sz="1400" dirty="0">
                <a:cs typeface="Arial" charset="0"/>
              </a:rPr>
              <a:t>Hole Resistor</a:t>
            </a:r>
          </a:p>
        </p:txBody>
      </p:sp>
      <p:sp>
        <p:nvSpPr>
          <p:cNvPr id="10" name="TextBox 12"/>
          <p:cNvSpPr txBox="1">
            <a:spLocks noChangeArrowheads="1"/>
          </p:cNvSpPr>
          <p:nvPr/>
        </p:nvSpPr>
        <p:spPr bwMode="auto">
          <a:xfrm>
            <a:off x="9920938" y="5729287"/>
            <a:ext cx="13981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5"/>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5"/>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5"/>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5"/>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5"/>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5"/>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5"/>
              </a:buBlip>
              <a:defRPr sz="2000">
                <a:solidFill>
                  <a:schemeClr val="tx1"/>
                </a:solidFill>
                <a:latin typeface="Arial" charset="0"/>
              </a:defRPr>
            </a:lvl9pPr>
          </a:lstStyle>
          <a:p>
            <a:pPr algn="ctr" eaLnBrk="1" hangingPunct="1">
              <a:spcBef>
                <a:spcPct val="0"/>
              </a:spcBef>
              <a:buClrTx/>
              <a:buFontTx/>
              <a:buNone/>
            </a:pPr>
            <a:r>
              <a:rPr lang="en-IE" altLang="en-US" sz="1400" dirty="0">
                <a:cs typeface="Arial" charset="0"/>
              </a:rPr>
              <a:t>Surface Mount </a:t>
            </a:r>
          </a:p>
          <a:p>
            <a:pPr algn="ctr" eaLnBrk="1" hangingPunct="1">
              <a:spcBef>
                <a:spcPct val="0"/>
              </a:spcBef>
              <a:buClrTx/>
              <a:buFontTx/>
              <a:buNone/>
            </a:pPr>
            <a:r>
              <a:rPr lang="en-IE" altLang="en-US" sz="1400" dirty="0">
                <a:cs typeface="Arial" charset="0"/>
              </a:rPr>
              <a:t>Resistors</a:t>
            </a:r>
          </a:p>
        </p:txBody>
      </p:sp>
    </p:spTree>
    <p:extLst>
      <p:ext uri="{BB962C8B-B14F-4D97-AF65-F5344CB8AC3E}">
        <p14:creationId xmlns:p14="http://schemas.microsoft.com/office/powerpoint/2010/main" val="32174106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Resistors (2)</a:t>
            </a:r>
          </a:p>
        </p:txBody>
      </p:sp>
      <p:sp>
        <p:nvSpPr>
          <p:cNvPr id="3" name="Content Placeholder 2"/>
          <p:cNvSpPr>
            <a:spLocks noGrp="1"/>
          </p:cNvSpPr>
          <p:nvPr>
            <p:ph idx="1"/>
          </p:nvPr>
        </p:nvSpPr>
        <p:spPr/>
        <p:txBody>
          <a:bodyPr>
            <a:noAutofit/>
          </a:bodyPr>
          <a:lstStyle/>
          <a:p>
            <a:pPr marL="0" indent="0">
              <a:lnSpc>
                <a:spcPct val="100000"/>
              </a:lnSpc>
              <a:buNone/>
            </a:pPr>
            <a:r>
              <a:rPr lang="en-US" sz="2000" dirty="0"/>
              <a:t>The amount of power (in Watts) dissipated in a resistor can be calculated using the equation, P = I*V (= I</a:t>
            </a:r>
            <a:r>
              <a:rPr lang="en-US" sz="2000" baseline="30000" dirty="0"/>
              <a:t>2</a:t>
            </a:r>
            <a:r>
              <a:rPr lang="en-US" sz="2000" dirty="0"/>
              <a:t>R) </a:t>
            </a:r>
          </a:p>
          <a:p>
            <a:pPr lvl="1">
              <a:lnSpc>
                <a:spcPct val="100000"/>
              </a:lnSpc>
            </a:pPr>
            <a:r>
              <a:rPr lang="en-US" sz="1800" dirty="0"/>
              <a:t>A resistor that can dissipate about 5 Watts of power would be about the size of a writing pen, and a resistor that can only dissipate 1/8 Watt is about the size of a grain of rice. If a resistor is placed in a circuit where it must dissipate more that its intended power, it will simply melt.</a:t>
            </a:r>
          </a:p>
          <a:p>
            <a:pPr marL="0" indent="0">
              <a:lnSpc>
                <a:spcPct val="100000"/>
              </a:lnSpc>
              <a:buNone/>
            </a:pPr>
            <a:r>
              <a:rPr lang="en-US" sz="2000" dirty="0"/>
              <a:t>The physical size and appearance of a resistor is determined by the required application. </a:t>
            </a:r>
          </a:p>
          <a:p>
            <a:pPr lvl="1">
              <a:lnSpc>
                <a:spcPct val="100000"/>
              </a:lnSpc>
            </a:pPr>
            <a:r>
              <a:rPr lang="en-US" sz="1800" dirty="0"/>
              <a:t>Resistors that must dissipate large amounts of energy (such as in a toaster) are relatively large, whereas resistors that dissipate small amounts of current are relatively small. </a:t>
            </a:r>
          </a:p>
          <a:p>
            <a:pPr lvl="1">
              <a:lnSpc>
                <a:spcPct val="100000"/>
              </a:lnSpc>
            </a:pPr>
            <a:r>
              <a:rPr lang="en-US" sz="1800" dirty="0"/>
              <a:t>A one-ohm resistance is a relatively small value, and 100KOhm resistance is a relatively large value. </a:t>
            </a:r>
          </a:p>
        </p:txBody>
      </p:sp>
      <p:sp>
        <p:nvSpPr>
          <p:cNvPr id="4" name="Slide Number Placeholder 3"/>
          <p:cNvSpPr>
            <a:spLocks noGrp="1"/>
          </p:cNvSpPr>
          <p:nvPr>
            <p:ph type="sldNum" sz="quarter" idx="12"/>
          </p:nvPr>
        </p:nvSpPr>
        <p:spPr/>
        <p:txBody>
          <a:bodyPr/>
          <a:lstStyle/>
          <a:p>
            <a:fld id="{1101D7E7-C74A-4A5D-A756-C8CA1900BA37}" type="slidenum">
              <a:rPr lang="en-IE" smtClean="0"/>
              <a:t>34</a:t>
            </a:fld>
            <a:endParaRPr lang="en-IE" dirty="0"/>
          </a:p>
        </p:txBody>
      </p:sp>
    </p:spTree>
    <p:extLst>
      <p:ext uri="{BB962C8B-B14F-4D97-AF65-F5344CB8AC3E}">
        <p14:creationId xmlns:p14="http://schemas.microsoft.com/office/powerpoint/2010/main" val="25006862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p:cNvPicPr>
            <a:picLocks noChangeAspect="1" noChangeArrowheads="1"/>
          </p:cNvPicPr>
          <p:nvPr/>
        </p:nvPicPr>
        <p:blipFill>
          <a:blip r:embed="rId3" cstate="print"/>
          <a:srcRect/>
          <a:stretch>
            <a:fillRect/>
          </a:stretch>
        </p:blipFill>
        <p:spPr bwMode="auto">
          <a:xfrm>
            <a:off x="10041228" y="644002"/>
            <a:ext cx="1050454" cy="2013370"/>
          </a:xfrm>
          <a:prstGeom prst="rect">
            <a:avLst/>
          </a:prstGeom>
          <a:solidFill>
            <a:srgbClr val="00B0F0"/>
          </a:solidFill>
          <a:ln w="9525">
            <a:noFill/>
            <a:miter lim="800000"/>
            <a:headEnd/>
            <a:tailEnd/>
          </a:ln>
          <a:scene3d>
            <a:camera prst="orthographicFront">
              <a:rot lat="0" lon="0" rev="5400000"/>
            </a:camera>
            <a:lightRig rig="threePt" dir="t"/>
          </a:scene3d>
        </p:spPr>
      </p:pic>
      <p:sp>
        <p:nvSpPr>
          <p:cNvPr id="2" name="Title 1"/>
          <p:cNvSpPr>
            <a:spLocks noGrp="1"/>
          </p:cNvSpPr>
          <p:nvPr>
            <p:ph type="title"/>
          </p:nvPr>
        </p:nvSpPr>
        <p:spPr/>
        <p:txBody>
          <a:bodyPr/>
          <a:lstStyle/>
          <a:p>
            <a:r>
              <a:rPr lang="en-IE" dirty="0"/>
              <a:t>Capacitors </a:t>
            </a:r>
          </a:p>
        </p:txBody>
      </p:sp>
      <p:sp>
        <p:nvSpPr>
          <p:cNvPr id="3" name="Content Placeholder 2"/>
          <p:cNvSpPr>
            <a:spLocks noGrp="1"/>
          </p:cNvSpPr>
          <p:nvPr>
            <p:ph idx="1"/>
          </p:nvPr>
        </p:nvSpPr>
        <p:spPr>
          <a:xfrm>
            <a:off x="696000" y="1825624"/>
            <a:ext cx="8852446" cy="4530725"/>
          </a:xfrm>
        </p:spPr>
        <p:txBody>
          <a:bodyPr>
            <a:normAutofit/>
          </a:bodyPr>
          <a:lstStyle/>
          <a:p>
            <a:pPr marL="0" indent="0">
              <a:lnSpc>
                <a:spcPct val="120000"/>
              </a:lnSpc>
              <a:buNone/>
            </a:pPr>
            <a:r>
              <a:rPr lang="en-US" sz="2200" dirty="0"/>
              <a:t>A capacitor is a two-terminal device that can store electric energy in the form of charged particles. </a:t>
            </a:r>
          </a:p>
          <a:p>
            <a:pPr lvl="1">
              <a:lnSpc>
                <a:spcPct val="120000"/>
              </a:lnSpc>
            </a:pPr>
            <a:r>
              <a:rPr lang="en-US" sz="2000" dirty="0"/>
              <a:t>A capacitor as like a reservoir of charge that takes time to fill or empty.</a:t>
            </a:r>
          </a:p>
          <a:p>
            <a:pPr marL="0" indent="0">
              <a:lnSpc>
                <a:spcPct val="120000"/>
              </a:lnSpc>
              <a:buNone/>
            </a:pPr>
            <a:r>
              <a:rPr lang="en-US" sz="2200" dirty="0"/>
              <a:t>The voltage across a capacitor is proportional to the amount of charge it is storing. The more charge added to a capacitor of a given size, the larger the voltage across the capacitor. </a:t>
            </a:r>
          </a:p>
          <a:p>
            <a:pPr lvl="1">
              <a:lnSpc>
                <a:spcPct val="120000"/>
              </a:lnSpc>
            </a:pPr>
            <a:r>
              <a:rPr lang="en-US" sz="2000" dirty="0"/>
              <a:t>Not possible to instantly move charge to or from a capacitor, so not possible to instantly change the voltage across a capacitor. So this property makes capacitors useful on many applications. </a:t>
            </a:r>
            <a:endParaRPr lang="en-IE" sz="2000" dirty="0"/>
          </a:p>
        </p:txBody>
      </p:sp>
      <p:sp>
        <p:nvSpPr>
          <p:cNvPr id="4" name="Slide Number Placeholder 3"/>
          <p:cNvSpPr>
            <a:spLocks noGrp="1"/>
          </p:cNvSpPr>
          <p:nvPr>
            <p:ph type="sldNum" sz="quarter" idx="12"/>
          </p:nvPr>
        </p:nvSpPr>
        <p:spPr/>
        <p:txBody>
          <a:bodyPr/>
          <a:lstStyle/>
          <a:p>
            <a:fld id="{1101D7E7-C74A-4A5D-A756-C8CA1900BA37}" type="slidenum">
              <a:rPr lang="en-IE" smtClean="0"/>
              <a:t>35</a:t>
            </a:fld>
            <a:endParaRPr lang="en-IE" dirty="0"/>
          </a:p>
        </p:txBody>
      </p:sp>
      <p:sp>
        <p:nvSpPr>
          <p:cNvPr id="8" name="TextBox 10"/>
          <p:cNvSpPr txBox="1">
            <a:spLocks noChangeArrowheads="1"/>
          </p:cNvSpPr>
          <p:nvPr/>
        </p:nvSpPr>
        <p:spPr bwMode="auto">
          <a:xfrm>
            <a:off x="9790961" y="2173280"/>
            <a:ext cx="15985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eaLnBrk="1" hangingPunct="1">
              <a:spcBef>
                <a:spcPct val="0"/>
              </a:spcBef>
              <a:buClrTx/>
              <a:buFontTx/>
              <a:buNone/>
            </a:pPr>
            <a:r>
              <a:rPr lang="en-IE" altLang="en-US" sz="1400" dirty="0">
                <a:cs typeface="Arial" charset="0"/>
              </a:rPr>
              <a:t>Capacitor Symbol</a:t>
            </a:r>
          </a:p>
        </p:txBody>
      </p:sp>
      <p:pic>
        <p:nvPicPr>
          <p:cNvPr id="12" name="Picture 5" descr="C:\Documents and Settings\pbigioi\Desktop\Photo-SMDcapacitor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48446" y="2925759"/>
            <a:ext cx="213677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8"/>
          <p:cNvSpPr txBox="1">
            <a:spLocks noChangeArrowheads="1"/>
          </p:cNvSpPr>
          <p:nvPr/>
        </p:nvSpPr>
        <p:spPr bwMode="auto">
          <a:xfrm>
            <a:off x="9548446" y="4526653"/>
            <a:ext cx="244426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eaLnBrk="1" hangingPunct="1">
              <a:spcBef>
                <a:spcPct val="0"/>
              </a:spcBef>
              <a:buClrTx/>
              <a:buFontTx/>
              <a:buNone/>
            </a:pPr>
            <a:r>
              <a:rPr lang="en-IE" altLang="en-US" sz="1400" dirty="0">
                <a:cs typeface="Arial" charset="0"/>
              </a:rPr>
              <a:t>SMD ceramic at top left; </a:t>
            </a:r>
          </a:p>
          <a:p>
            <a:pPr eaLnBrk="1" hangingPunct="1">
              <a:spcBef>
                <a:spcPct val="0"/>
              </a:spcBef>
              <a:buClrTx/>
              <a:buFontTx/>
              <a:buNone/>
            </a:pPr>
            <a:r>
              <a:rPr lang="en-IE" altLang="en-US" sz="1400" dirty="0">
                <a:cs typeface="Arial" charset="0"/>
              </a:rPr>
              <a:t>SMD tantalum at bottom left;</a:t>
            </a:r>
          </a:p>
          <a:p>
            <a:pPr eaLnBrk="1" hangingPunct="1">
              <a:spcBef>
                <a:spcPct val="0"/>
              </a:spcBef>
              <a:buClrTx/>
              <a:buFontTx/>
              <a:buNone/>
            </a:pPr>
            <a:r>
              <a:rPr lang="en-IE" altLang="en-US" sz="1400" dirty="0">
                <a:cs typeface="Arial" charset="0"/>
              </a:rPr>
              <a:t>Through-hole tantalum at top right;</a:t>
            </a:r>
          </a:p>
          <a:p>
            <a:pPr eaLnBrk="1" hangingPunct="1">
              <a:spcBef>
                <a:spcPct val="0"/>
              </a:spcBef>
              <a:buClrTx/>
              <a:buFontTx/>
              <a:buNone/>
            </a:pPr>
            <a:r>
              <a:rPr lang="en-IE" altLang="en-US" sz="1400" dirty="0">
                <a:cs typeface="Arial" charset="0"/>
              </a:rPr>
              <a:t>Through-hole electrolytic at bottom right.</a:t>
            </a:r>
          </a:p>
        </p:txBody>
      </p:sp>
    </p:spTree>
    <p:extLst>
      <p:ext uri="{BB962C8B-B14F-4D97-AF65-F5344CB8AC3E}">
        <p14:creationId xmlns:p14="http://schemas.microsoft.com/office/powerpoint/2010/main" val="29730031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Capacitors (2)</a:t>
            </a:r>
          </a:p>
        </p:txBody>
      </p:sp>
      <p:sp>
        <p:nvSpPr>
          <p:cNvPr id="3" name="Content Placeholder 2"/>
          <p:cNvSpPr>
            <a:spLocks noGrp="1"/>
          </p:cNvSpPr>
          <p:nvPr>
            <p:ph idx="1"/>
          </p:nvPr>
        </p:nvSpPr>
        <p:spPr/>
        <p:txBody>
          <a:bodyPr>
            <a:normAutofit/>
          </a:bodyPr>
          <a:lstStyle/>
          <a:p>
            <a:pPr marL="0" indent="0">
              <a:lnSpc>
                <a:spcPct val="110000"/>
              </a:lnSpc>
              <a:buNone/>
            </a:pPr>
            <a:r>
              <a:rPr lang="en-US" sz="2200" dirty="0"/>
              <a:t>Capacitance is measured in Farads. </a:t>
            </a:r>
          </a:p>
          <a:p>
            <a:pPr lvl="1">
              <a:lnSpc>
                <a:spcPct val="110000"/>
              </a:lnSpc>
            </a:pPr>
            <a:r>
              <a:rPr lang="en-US" sz="2000" dirty="0"/>
              <a:t>A one-farad capacitor can store one coulomb of charge at one volt. </a:t>
            </a:r>
          </a:p>
          <a:p>
            <a:pPr lvl="1">
              <a:lnSpc>
                <a:spcPct val="110000"/>
              </a:lnSpc>
            </a:pPr>
            <a:r>
              <a:rPr lang="en-US" sz="2000" dirty="0"/>
              <a:t>For engineering on a small scale (I.E., hand-held or desk-top devices), a one-farad capacitor stores far too much charge to be of general use. (It would be like a car having a 1000 gallon petrol tank). </a:t>
            </a:r>
          </a:p>
          <a:p>
            <a:pPr lvl="1">
              <a:lnSpc>
                <a:spcPct val="110000"/>
              </a:lnSpc>
            </a:pPr>
            <a:r>
              <a:rPr lang="en-US" sz="2000" dirty="0"/>
              <a:t>More useful capacitors are measured in micro-farads (µF) or pico-farads (pF). 		(µ is pronounced, ‘</a:t>
            </a:r>
            <a:r>
              <a:rPr lang="en-US" sz="2000" dirty="0" err="1"/>
              <a:t>meew</a:t>
            </a:r>
            <a:r>
              <a:rPr lang="en-US" sz="2000" dirty="0"/>
              <a:t>’)</a:t>
            </a:r>
          </a:p>
          <a:p>
            <a:pPr lvl="1">
              <a:lnSpc>
                <a:spcPct val="110000"/>
              </a:lnSpc>
            </a:pPr>
            <a:r>
              <a:rPr lang="en-US" sz="2000" dirty="0"/>
              <a:t>The terms "</a:t>
            </a:r>
            <a:r>
              <a:rPr lang="en-US" sz="2000" dirty="0" err="1"/>
              <a:t>milli</a:t>
            </a:r>
            <a:r>
              <a:rPr lang="en-US" sz="2000" dirty="0"/>
              <a:t>-farad“ and "</a:t>
            </a:r>
            <a:r>
              <a:rPr lang="en-US" sz="2000" dirty="0" err="1"/>
              <a:t>nano</a:t>
            </a:r>
            <a:r>
              <a:rPr lang="en-US" sz="2000" dirty="0"/>
              <a:t>-farad" are rarely used. Large capacitors often have their value printed plainly on them, such as "10 µF" (for 10 microfarads). </a:t>
            </a:r>
          </a:p>
        </p:txBody>
      </p:sp>
      <p:sp>
        <p:nvSpPr>
          <p:cNvPr id="4" name="Slide Number Placeholder 3"/>
          <p:cNvSpPr>
            <a:spLocks noGrp="1"/>
          </p:cNvSpPr>
          <p:nvPr>
            <p:ph type="sldNum" sz="quarter" idx="12"/>
          </p:nvPr>
        </p:nvSpPr>
        <p:spPr/>
        <p:txBody>
          <a:bodyPr/>
          <a:lstStyle/>
          <a:p>
            <a:fld id="{1101D7E7-C74A-4A5D-A756-C8CA1900BA37}" type="slidenum">
              <a:rPr lang="en-IE" smtClean="0"/>
              <a:t>36</a:t>
            </a:fld>
            <a:endParaRPr lang="en-IE" dirty="0"/>
          </a:p>
        </p:txBody>
      </p:sp>
    </p:spTree>
    <p:extLst>
      <p:ext uri="{BB962C8B-B14F-4D97-AF65-F5344CB8AC3E}">
        <p14:creationId xmlns:p14="http://schemas.microsoft.com/office/powerpoint/2010/main" val="30502430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Input Devices   </a:t>
            </a:r>
            <a:r>
              <a:rPr lang="en-IE" sz="3600" dirty="0"/>
              <a:t>(Buttons and Switches) </a:t>
            </a:r>
          </a:p>
        </p:txBody>
      </p:sp>
      <p:sp>
        <p:nvSpPr>
          <p:cNvPr id="3" name="Content Placeholder 2"/>
          <p:cNvSpPr>
            <a:spLocks noGrp="1"/>
          </p:cNvSpPr>
          <p:nvPr>
            <p:ph idx="1"/>
          </p:nvPr>
        </p:nvSpPr>
        <p:spPr>
          <a:xfrm>
            <a:off x="696000" y="1825625"/>
            <a:ext cx="10800000" cy="2552944"/>
          </a:xfrm>
        </p:spPr>
        <p:txBody>
          <a:bodyPr>
            <a:normAutofit fontScale="85000" lnSpcReduction="20000"/>
          </a:bodyPr>
          <a:lstStyle/>
          <a:p>
            <a:pPr>
              <a:lnSpc>
                <a:spcPct val="110000"/>
              </a:lnSpc>
            </a:pPr>
            <a:r>
              <a:rPr lang="en-US" dirty="0"/>
              <a:t>Input devices like buttons and switches should be able to produce </a:t>
            </a:r>
            <a:r>
              <a:rPr lang="en-US" dirty="0" err="1"/>
              <a:t>Vdd</a:t>
            </a:r>
            <a:r>
              <a:rPr lang="en-US" dirty="0"/>
              <a:t> or GND based on some user action.</a:t>
            </a:r>
          </a:p>
          <a:p>
            <a:pPr marL="0" indent="0">
              <a:lnSpc>
                <a:spcPct val="110000"/>
              </a:lnSpc>
              <a:buNone/>
            </a:pPr>
            <a:endParaRPr lang="en-US" sz="1700" dirty="0"/>
          </a:p>
          <a:p>
            <a:pPr>
              <a:lnSpc>
                <a:spcPct val="110000"/>
              </a:lnSpc>
            </a:pPr>
            <a:r>
              <a:rPr lang="en-US" dirty="0"/>
              <a:t>The slide switches are also known as “single throw-double pole” (STDP) switches, because only one switch (or throw) exists, but two positions (or poles) are available.</a:t>
            </a:r>
          </a:p>
          <a:p>
            <a:pPr marL="0" indent="0">
              <a:lnSpc>
                <a:spcPct val="110000"/>
              </a:lnSpc>
              <a:buNone/>
            </a:pPr>
            <a:endParaRPr lang="en-US" sz="1500" dirty="0"/>
          </a:p>
          <a:p>
            <a:pPr>
              <a:lnSpc>
                <a:spcPct val="110000"/>
              </a:lnSpc>
            </a:pPr>
            <a:r>
              <a:rPr lang="en-US" dirty="0"/>
              <a:t>The push button switches are “momentary” contact buttons.</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37</a:t>
            </a:fld>
            <a:endParaRPr lang="en-IE" dirty="0"/>
          </a:p>
        </p:txBody>
      </p:sp>
      <p:sp>
        <p:nvSpPr>
          <p:cNvPr id="5" name="TextBox 4"/>
          <p:cNvSpPr txBox="1">
            <a:spLocks noChangeArrowheads="1"/>
          </p:cNvSpPr>
          <p:nvPr/>
        </p:nvSpPr>
        <p:spPr bwMode="auto">
          <a:xfrm>
            <a:off x="3142273" y="5988050"/>
            <a:ext cx="507626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eaLnBrk="1" hangingPunct="1">
              <a:spcBef>
                <a:spcPct val="0"/>
              </a:spcBef>
              <a:buClrTx/>
              <a:buFontTx/>
              <a:buNone/>
              <a:defRPr/>
            </a:pPr>
            <a:r>
              <a:rPr lang="en-IE" altLang="en-US" sz="1600" dirty="0">
                <a:latin typeface="+mn-lt"/>
              </a:rPr>
              <a:t>Push Button Switch                      STDP Switch</a:t>
            </a:r>
          </a:p>
        </p:txBody>
      </p:sp>
      <p:pic>
        <p:nvPicPr>
          <p:cNvPr id="6" name="Picture 6" descr="C:\Users\pbigioi\Desktop\Picture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4445000"/>
            <a:ext cx="584835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94272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Output Devices</a:t>
            </a:r>
            <a:endParaRPr lang="en-IE" sz="3600" dirty="0"/>
          </a:p>
        </p:txBody>
      </p:sp>
      <p:sp>
        <p:nvSpPr>
          <p:cNvPr id="3" name="Content Placeholder 2"/>
          <p:cNvSpPr>
            <a:spLocks noGrp="1"/>
          </p:cNvSpPr>
          <p:nvPr>
            <p:ph idx="1"/>
          </p:nvPr>
        </p:nvSpPr>
        <p:spPr>
          <a:xfrm>
            <a:off x="696000" y="1825625"/>
            <a:ext cx="10800000" cy="2552944"/>
          </a:xfrm>
        </p:spPr>
        <p:txBody>
          <a:bodyPr>
            <a:normAutofit fontScale="85000" lnSpcReduction="20000"/>
          </a:bodyPr>
          <a:lstStyle/>
          <a:p>
            <a:pPr>
              <a:lnSpc>
                <a:spcPct val="110000"/>
              </a:lnSpc>
            </a:pPr>
            <a:r>
              <a:rPr lang="en-US" dirty="0"/>
              <a:t>These include computer monitors, LCD alphanumeric panels (as on a calculator), small lamps or light-emitting diodes (LEDs). </a:t>
            </a:r>
          </a:p>
          <a:p>
            <a:pPr marL="0" indent="0">
              <a:lnSpc>
                <a:spcPct val="110000"/>
              </a:lnSpc>
              <a:buNone/>
            </a:pPr>
            <a:endParaRPr lang="en-US" sz="1500" dirty="0"/>
          </a:p>
          <a:p>
            <a:pPr>
              <a:lnSpc>
                <a:spcPct val="110000"/>
              </a:lnSpc>
            </a:pPr>
            <a:r>
              <a:rPr lang="en-US" dirty="0"/>
              <a:t>Typical demo boards include some number of individual LEDs, and seven-segment LED displays that can display the digits 0-9 in each digit position (each segment in the seven-segment display contains a single LED). </a:t>
            </a:r>
          </a:p>
          <a:p>
            <a:pPr>
              <a:lnSpc>
                <a:spcPct val="110000"/>
              </a:lnSpc>
            </a:pPr>
            <a:r>
              <a:rPr lang="en-US" dirty="0"/>
              <a:t>LED's are two-terminal semiconductor devices (diodes) that conduct current in only one direction (from the anode to the cathode). </a:t>
            </a:r>
          </a:p>
        </p:txBody>
      </p:sp>
      <p:sp>
        <p:nvSpPr>
          <p:cNvPr id="4" name="Slide Number Placeholder 3"/>
          <p:cNvSpPr>
            <a:spLocks noGrp="1"/>
          </p:cNvSpPr>
          <p:nvPr>
            <p:ph type="sldNum" sz="quarter" idx="12"/>
          </p:nvPr>
        </p:nvSpPr>
        <p:spPr/>
        <p:txBody>
          <a:bodyPr/>
          <a:lstStyle/>
          <a:p>
            <a:fld id="{1101D7E7-C74A-4A5D-A756-C8CA1900BA37}" type="slidenum">
              <a:rPr lang="en-IE" smtClean="0"/>
              <a:t>38</a:t>
            </a:fld>
            <a:endParaRPr lang="en-IE" dirty="0"/>
          </a:p>
        </p:txBody>
      </p:sp>
      <p:sp>
        <p:nvSpPr>
          <p:cNvPr id="5" name="TextBox 4"/>
          <p:cNvSpPr txBox="1">
            <a:spLocks noChangeArrowheads="1"/>
          </p:cNvSpPr>
          <p:nvPr/>
        </p:nvSpPr>
        <p:spPr bwMode="auto">
          <a:xfrm>
            <a:off x="4505078" y="5988050"/>
            <a:ext cx="23080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None/>
              <a:defRPr/>
            </a:pPr>
            <a:r>
              <a:rPr lang="en-IE" altLang="en-US" sz="1600" dirty="0">
                <a:latin typeface="+mn-lt"/>
              </a:rPr>
              <a:t>Seven-Segment LED</a:t>
            </a:r>
          </a:p>
        </p:txBody>
      </p:sp>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4968" y="4378569"/>
            <a:ext cx="2156314" cy="1578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93321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Output Devices (2)</a:t>
            </a:r>
            <a:endParaRPr lang="en-IE" sz="3600" dirty="0"/>
          </a:p>
        </p:txBody>
      </p:sp>
      <p:sp>
        <p:nvSpPr>
          <p:cNvPr id="3" name="Content Placeholder 2"/>
          <p:cNvSpPr>
            <a:spLocks noGrp="1"/>
          </p:cNvSpPr>
          <p:nvPr>
            <p:ph idx="1"/>
          </p:nvPr>
        </p:nvSpPr>
        <p:spPr>
          <a:xfrm>
            <a:off x="696000" y="1825625"/>
            <a:ext cx="10800000" cy="2552944"/>
          </a:xfrm>
        </p:spPr>
        <p:txBody>
          <a:bodyPr>
            <a:noAutofit/>
          </a:bodyPr>
          <a:lstStyle/>
          <a:p>
            <a:pPr>
              <a:lnSpc>
                <a:spcPct val="110000"/>
              </a:lnSpc>
            </a:pPr>
            <a:r>
              <a:rPr lang="en-US" sz="2000" dirty="0"/>
              <a:t>LED chips are secured inside a plastic housing, and they emit light at a given frequency (RED, YELLOW, etc.) when a small electric current (typically 10mA to 25mA) flow through them.</a:t>
            </a:r>
          </a:p>
          <a:p>
            <a:pPr marL="0" indent="0">
              <a:lnSpc>
                <a:spcPct val="110000"/>
              </a:lnSpc>
              <a:buNone/>
            </a:pPr>
            <a:endParaRPr lang="en-US" sz="1300" dirty="0"/>
          </a:p>
          <a:p>
            <a:pPr>
              <a:lnSpc>
                <a:spcPct val="110000"/>
              </a:lnSpc>
            </a:pPr>
            <a:r>
              <a:rPr lang="en-US" sz="2000" dirty="0"/>
              <a:t>LEDs will not turn on unless their anodes are some minimal voltage above their cathodes, typically about two volts. If less than the minimum threshold voltage is applied to an LED, it will remain dark.</a:t>
            </a:r>
          </a:p>
        </p:txBody>
      </p:sp>
      <p:sp>
        <p:nvSpPr>
          <p:cNvPr id="4" name="Slide Number Placeholder 3"/>
          <p:cNvSpPr>
            <a:spLocks noGrp="1"/>
          </p:cNvSpPr>
          <p:nvPr>
            <p:ph type="sldNum" sz="quarter" idx="12"/>
          </p:nvPr>
        </p:nvSpPr>
        <p:spPr/>
        <p:txBody>
          <a:bodyPr/>
          <a:lstStyle/>
          <a:p>
            <a:fld id="{1101D7E7-C74A-4A5D-A756-C8CA1900BA37}" type="slidenum">
              <a:rPr lang="en-IE" smtClean="0"/>
              <a:t>39</a:t>
            </a:fld>
            <a:endParaRPr lang="en-IE" dirty="0"/>
          </a:p>
        </p:txBody>
      </p:sp>
      <p:sp>
        <p:nvSpPr>
          <p:cNvPr id="8" name="Content Placeholder 2"/>
          <p:cNvSpPr txBox="1">
            <a:spLocks/>
          </p:cNvSpPr>
          <p:nvPr/>
        </p:nvSpPr>
        <p:spPr bwMode="auto">
          <a:xfrm>
            <a:off x="1608494" y="4513506"/>
            <a:ext cx="54006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eaLnBrk="1" hangingPunct="1">
              <a:spcBef>
                <a:spcPct val="0"/>
              </a:spcBef>
              <a:buClrTx/>
              <a:buFontTx/>
              <a:buNone/>
            </a:pPr>
            <a:r>
              <a:rPr lang="en-IE" altLang="en-US" sz="1600" dirty="0">
                <a:cs typeface="Arial" charset="0"/>
              </a:rPr>
              <a:t>LED requires a 2V drop to turn on, leaving 1.3V to drop across the resistor. Thus, a 130 ohm resistor is required to cause 10mA of current to flow in the circuit (3.3V – 2V = 1.3V and 1.3V / 130 ohms = 10mA).</a:t>
            </a:r>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3484" y="4429368"/>
            <a:ext cx="2676525"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5201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Topics</a:t>
            </a:r>
          </a:p>
        </p:txBody>
      </p:sp>
      <p:sp>
        <p:nvSpPr>
          <p:cNvPr id="3" name="Content Placeholder 2"/>
          <p:cNvSpPr>
            <a:spLocks noGrp="1"/>
          </p:cNvSpPr>
          <p:nvPr>
            <p:ph idx="1"/>
          </p:nvPr>
        </p:nvSpPr>
        <p:spPr/>
        <p:txBody>
          <a:bodyPr>
            <a:normAutofit/>
          </a:bodyPr>
          <a:lstStyle/>
          <a:p>
            <a:r>
              <a:rPr lang="en-US" sz="2600" dirty="0"/>
              <a:t>Electricity – its properties and how it is measured.</a:t>
            </a:r>
          </a:p>
          <a:p>
            <a:pPr marL="0" indent="0">
              <a:buNone/>
            </a:pPr>
            <a:endParaRPr lang="en-US" sz="1300" dirty="0"/>
          </a:p>
          <a:p>
            <a:r>
              <a:rPr lang="en-US" sz="2600" dirty="0"/>
              <a:t>Electronic circuits – in relation to hardware architecture.</a:t>
            </a:r>
          </a:p>
          <a:p>
            <a:pPr marL="0" indent="0">
              <a:buNone/>
            </a:pPr>
            <a:endParaRPr lang="en-US" sz="1300" dirty="0"/>
          </a:p>
          <a:p>
            <a:r>
              <a:rPr lang="en-US" sz="2600" dirty="0"/>
              <a:t>Electronic components – in relation to hardware architecture.</a:t>
            </a:r>
          </a:p>
        </p:txBody>
      </p:sp>
      <p:sp>
        <p:nvSpPr>
          <p:cNvPr id="4" name="Slide Number Placeholder 3"/>
          <p:cNvSpPr>
            <a:spLocks noGrp="1"/>
          </p:cNvSpPr>
          <p:nvPr>
            <p:ph type="sldNum" sz="quarter" idx="12"/>
          </p:nvPr>
        </p:nvSpPr>
        <p:spPr/>
        <p:txBody>
          <a:bodyPr/>
          <a:lstStyle/>
          <a:p>
            <a:fld id="{1101D7E7-C74A-4A5D-A756-C8CA1900BA37}" type="slidenum">
              <a:rPr lang="en-IE" smtClean="0"/>
              <a:t>4</a:t>
            </a:fld>
            <a:endParaRPr lang="en-IE" dirty="0"/>
          </a:p>
        </p:txBody>
      </p:sp>
    </p:spTree>
    <p:extLst>
      <p:ext uri="{BB962C8B-B14F-4D97-AF65-F5344CB8AC3E}">
        <p14:creationId xmlns:p14="http://schemas.microsoft.com/office/powerpoint/2010/main" val="3798662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Printed Circuit Board</a:t>
            </a:r>
          </a:p>
        </p:txBody>
      </p:sp>
      <p:sp>
        <p:nvSpPr>
          <p:cNvPr id="3" name="Content Placeholder 2"/>
          <p:cNvSpPr>
            <a:spLocks noGrp="1"/>
          </p:cNvSpPr>
          <p:nvPr>
            <p:ph idx="1"/>
          </p:nvPr>
        </p:nvSpPr>
        <p:spPr>
          <a:xfrm>
            <a:off x="696000" y="1825625"/>
            <a:ext cx="7023646" cy="4351338"/>
          </a:xfrm>
        </p:spPr>
        <p:txBody>
          <a:bodyPr>
            <a:normAutofit lnSpcReduction="10000"/>
          </a:bodyPr>
          <a:lstStyle/>
          <a:p>
            <a:r>
              <a:rPr lang="en-US" sz="2000" dirty="0"/>
              <a:t>The flat surface known as PCB (Printed Circuit Board)</a:t>
            </a:r>
          </a:p>
          <a:p>
            <a:pPr marL="0" indent="0">
              <a:buNone/>
            </a:pPr>
            <a:endParaRPr lang="en-US" sz="1300" dirty="0"/>
          </a:p>
          <a:p>
            <a:r>
              <a:rPr lang="en-US" sz="2000" dirty="0"/>
              <a:t>Two broad categories: </a:t>
            </a:r>
          </a:p>
          <a:p>
            <a:r>
              <a:rPr lang="en-US" sz="2000" dirty="0"/>
              <a:t>prototype or experimental circuits (breadboards or proto-boards); </a:t>
            </a:r>
          </a:p>
          <a:p>
            <a:r>
              <a:rPr lang="en-US" sz="2000" dirty="0"/>
              <a:t>production and/or commercial sale. </a:t>
            </a:r>
          </a:p>
          <a:p>
            <a:r>
              <a:rPr lang="en-US" sz="2000" dirty="0"/>
              <a:t>Production circuit boards design is done using CAD software (E.G. </a:t>
            </a:r>
            <a:r>
              <a:rPr lang="en-US" sz="2000" dirty="0" err="1"/>
              <a:t>OrCAD</a:t>
            </a:r>
            <a:r>
              <a:rPr lang="en-US" sz="2000" dirty="0"/>
              <a:t>, </a:t>
            </a:r>
            <a:r>
              <a:rPr lang="en-US" sz="2000" dirty="0" err="1"/>
              <a:t>Protel</a:t>
            </a:r>
            <a:r>
              <a:rPr lang="en-US" sz="2000" dirty="0"/>
              <a:t>, etc...). </a:t>
            </a:r>
            <a:endParaRPr lang="en-IE" sz="2000" dirty="0"/>
          </a:p>
        </p:txBody>
      </p:sp>
      <p:sp>
        <p:nvSpPr>
          <p:cNvPr id="4" name="Slide Number Placeholder 3"/>
          <p:cNvSpPr>
            <a:spLocks noGrp="1"/>
          </p:cNvSpPr>
          <p:nvPr>
            <p:ph type="sldNum" sz="quarter" idx="12"/>
          </p:nvPr>
        </p:nvSpPr>
        <p:spPr/>
        <p:txBody>
          <a:bodyPr/>
          <a:lstStyle/>
          <a:p>
            <a:fld id="{1101D7E7-C74A-4A5D-A756-C8CA1900BA37}" type="slidenum">
              <a:rPr lang="en-IE" smtClean="0"/>
              <a:t>40</a:t>
            </a:fld>
            <a:endParaRPr lang="en-IE"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0937" y="811213"/>
            <a:ext cx="3675063" cy="536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27593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Integrated Circuits</a:t>
            </a:r>
          </a:p>
        </p:txBody>
      </p:sp>
      <p:sp>
        <p:nvSpPr>
          <p:cNvPr id="3" name="Content Placeholder 2"/>
          <p:cNvSpPr>
            <a:spLocks noGrp="1"/>
          </p:cNvSpPr>
          <p:nvPr>
            <p:ph idx="1"/>
          </p:nvPr>
        </p:nvSpPr>
        <p:spPr>
          <a:xfrm>
            <a:off x="696000" y="1825625"/>
            <a:ext cx="10800000" cy="2676037"/>
          </a:xfrm>
        </p:spPr>
        <p:txBody>
          <a:bodyPr>
            <a:normAutofit fontScale="85000" lnSpcReduction="20000"/>
          </a:bodyPr>
          <a:lstStyle/>
          <a:p>
            <a:r>
              <a:rPr lang="en-US" dirty="0"/>
              <a:t>Semiconductor circuits that use collections microscopic transistors that are all co-located on the same small piece of silicon. Represented with “U” on schematics or PCBs.</a:t>
            </a:r>
          </a:p>
          <a:p>
            <a:r>
              <a:rPr lang="en-US" dirty="0"/>
              <a:t>Various functions from simple logic to highly complex processing functions. </a:t>
            </a:r>
          </a:p>
          <a:p>
            <a:pPr lvl="1"/>
            <a:r>
              <a:rPr lang="en-US" sz="2100" dirty="0"/>
              <a:t>Some chips contain just a handful of transistors, while others contain several hundred million transistors (E.G. Intel processors). </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41</a:t>
            </a:fld>
            <a:endParaRPr lang="en-IE"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3076" y="4336806"/>
            <a:ext cx="6265862"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
          <p:cNvSpPr txBox="1">
            <a:spLocks noChangeArrowheads="1"/>
          </p:cNvSpPr>
          <p:nvPr/>
        </p:nvSpPr>
        <p:spPr bwMode="auto">
          <a:xfrm>
            <a:off x="3604480" y="6165606"/>
            <a:ext cx="49007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eaLnBrk="1" hangingPunct="1">
              <a:spcBef>
                <a:spcPct val="0"/>
              </a:spcBef>
              <a:buClrTx/>
              <a:buFontTx/>
              <a:buNone/>
            </a:pPr>
            <a:r>
              <a:rPr lang="en-GB" altLang="en-US" sz="1600" dirty="0">
                <a:cs typeface="Arial" charset="0"/>
              </a:rPr>
              <a:t>Dual In-line Package vs Plastic Leaded Chip Carrier</a:t>
            </a:r>
            <a:endParaRPr lang="en-IE" altLang="en-US" sz="1600" dirty="0">
              <a:cs typeface="Arial" charset="0"/>
            </a:endParaRPr>
          </a:p>
        </p:txBody>
      </p:sp>
    </p:spTree>
    <p:extLst>
      <p:ext uri="{BB962C8B-B14F-4D97-AF65-F5344CB8AC3E}">
        <p14:creationId xmlns:p14="http://schemas.microsoft.com/office/powerpoint/2010/main" val="4607948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Digital Circuits</a:t>
            </a:r>
          </a:p>
        </p:txBody>
      </p:sp>
      <p:sp>
        <p:nvSpPr>
          <p:cNvPr id="3" name="Content Placeholder 2"/>
          <p:cNvSpPr>
            <a:spLocks noGrp="1"/>
          </p:cNvSpPr>
          <p:nvPr>
            <p:ph idx="1"/>
          </p:nvPr>
        </p:nvSpPr>
        <p:spPr/>
        <p:txBody>
          <a:bodyPr>
            <a:normAutofit/>
          </a:bodyPr>
          <a:lstStyle/>
          <a:p>
            <a:pPr>
              <a:lnSpc>
                <a:spcPct val="120000"/>
              </a:lnSpc>
            </a:pPr>
            <a:r>
              <a:rPr lang="en-US" sz="2000" dirty="0"/>
              <a:t>A digital circuit represents and manipulates information encoded as electric signals that can assume one of two </a:t>
            </a:r>
            <a:r>
              <a:rPr lang="en-US" sz="2000" dirty="0" err="1"/>
              <a:t>Vdd</a:t>
            </a:r>
            <a:r>
              <a:rPr lang="en-US" sz="2000" dirty="0"/>
              <a:t> or GND.</a:t>
            </a:r>
          </a:p>
          <a:p>
            <a:pPr lvl="1">
              <a:lnSpc>
                <a:spcPct val="120000"/>
              </a:lnSpc>
            </a:pPr>
            <a:r>
              <a:rPr lang="en-US" sz="1800" dirty="0"/>
              <a:t>If a given circuit net is at </a:t>
            </a:r>
            <a:r>
              <a:rPr lang="en-US" sz="1800" dirty="0" err="1"/>
              <a:t>Vdd</a:t>
            </a:r>
            <a:r>
              <a:rPr lang="en-US" sz="1800" dirty="0"/>
              <a:t>, then that signal is said to carry a logic ‘1’; if the net is at GND, then the node carries a logic ‘0’ </a:t>
            </a:r>
            <a:r>
              <a:rPr lang="en-US" sz="1600" dirty="0"/>
              <a:t>[More on Logic 1 and 0 in a couple of weeks]</a:t>
            </a:r>
          </a:p>
          <a:p>
            <a:pPr marL="0" indent="0">
              <a:lnSpc>
                <a:spcPct val="120000"/>
              </a:lnSpc>
              <a:buNone/>
            </a:pPr>
            <a:endParaRPr lang="en-US" sz="1400" dirty="0"/>
          </a:p>
          <a:p>
            <a:pPr>
              <a:lnSpc>
                <a:spcPct val="120000"/>
              </a:lnSpc>
            </a:pPr>
            <a:r>
              <a:rPr lang="en-US" sz="2000" dirty="0"/>
              <a:t>The components in digital circuits are simple on/off switches that can pass logic ‘1’ and logic ‘0’ signals from one circuit net to another. </a:t>
            </a:r>
          </a:p>
          <a:p>
            <a:pPr marL="0" indent="0">
              <a:lnSpc>
                <a:spcPct val="120000"/>
              </a:lnSpc>
              <a:buNone/>
            </a:pPr>
            <a:endParaRPr lang="en-US" sz="1300" dirty="0"/>
          </a:p>
          <a:p>
            <a:pPr>
              <a:lnSpc>
                <a:spcPct val="120000"/>
              </a:lnSpc>
            </a:pPr>
            <a:r>
              <a:rPr lang="en-US" sz="2000" dirty="0"/>
              <a:t>Most typically, these switches are arranged to combine input signals to produce an output signal according to basic logic relationships.</a:t>
            </a:r>
          </a:p>
        </p:txBody>
      </p:sp>
      <p:sp>
        <p:nvSpPr>
          <p:cNvPr id="4" name="Slide Number Placeholder 3"/>
          <p:cNvSpPr>
            <a:spLocks noGrp="1"/>
          </p:cNvSpPr>
          <p:nvPr>
            <p:ph type="sldNum" sz="quarter" idx="12"/>
          </p:nvPr>
        </p:nvSpPr>
        <p:spPr/>
        <p:txBody>
          <a:bodyPr/>
          <a:lstStyle/>
          <a:p>
            <a:fld id="{1101D7E7-C74A-4A5D-A756-C8CA1900BA37}" type="slidenum">
              <a:rPr lang="en-IE" smtClean="0"/>
              <a:t>42</a:t>
            </a:fld>
            <a:endParaRPr lang="en-IE" dirty="0"/>
          </a:p>
        </p:txBody>
      </p:sp>
    </p:spTree>
    <p:extLst>
      <p:ext uri="{BB962C8B-B14F-4D97-AF65-F5344CB8AC3E}">
        <p14:creationId xmlns:p14="http://schemas.microsoft.com/office/powerpoint/2010/main" val="2126405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Digital Circuits (2)</a:t>
            </a:r>
          </a:p>
        </p:txBody>
      </p:sp>
      <p:sp>
        <p:nvSpPr>
          <p:cNvPr id="3" name="Content Placeholder 2"/>
          <p:cNvSpPr>
            <a:spLocks noGrp="1"/>
          </p:cNvSpPr>
          <p:nvPr>
            <p:ph idx="1"/>
          </p:nvPr>
        </p:nvSpPr>
        <p:spPr>
          <a:xfrm>
            <a:off x="695999" y="1825625"/>
            <a:ext cx="7699951" cy="4351338"/>
          </a:xfrm>
        </p:spPr>
        <p:txBody>
          <a:bodyPr>
            <a:normAutofit fontScale="62500" lnSpcReduction="20000"/>
          </a:bodyPr>
          <a:lstStyle/>
          <a:p>
            <a:pPr>
              <a:lnSpc>
                <a:spcPct val="120000"/>
              </a:lnSpc>
            </a:pPr>
            <a:r>
              <a:rPr lang="en-US" sz="3200" dirty="0"/>
              <a:t>Assuming a logic ‘1’ is closing the switch and a logic ‘0’ opens the switch, in the example the combination of switches can implement logic functions.</a:t>
            </a:r>
          </a:p>
          <a:p>
            <a:pPr marL="0" indent="0">
              <a:lnSpc>
                <a:spcPct val="120000"/>
              </a:lnSpc>
              <a:buNone/>
            </a:pPr>
            <a:endParaRPr lang="en-US" sz="1100" dirty="0"/>
          </a:p>
          <a:p>
            <a:pPr>
              <a:lnSpc>
                <a:spcPct val="120000"/>
              </a:lnSpc>
            </a:pPr>
            <a:r>
              <a:rPr lang="en-US" sz="3200" dirty="0"/>
              <a:t>One well-known logic circuit is an NAND gate that combines two input signals to produce an output that is the logic NAND (negative AND) of the inputs (i.e., if both input1 and input2 are a ‘1’, then the output is a ‘0’).</a:t>
            </a:r>
          </a:p>
          <a:p>
            <a:pPr marL="0" indent="0">
              <a:lnSpc>
                <a:spcPct val="120000"/>
              </a:lnSpc>
              <a:buNone/>
            </a:pPr>
            <a:endParaRPr lang="en-US" sz="1000" dirty="0"/>
          </a:p>
          <a:p>
            <a:pPr>
              <a:lnSpc>
                <a:spcPct val="120000"/>
              </a:lnSpc>
            </a:pPr>
            <a:r>
              <a:rPr lang="en-US" sz="3200" dirty="0"/>
              <a:t>Another well-known logic circuit is OR gate that combines two input signals to produce an output that is the logic OR of the inputs (I.E. if input1 or input2 are ‘1’, then the output is a ‘1’)</a:t>
            </a:r>
            <a:endParaRPr lang="en-IE" sz="3200" dirty="0"/>
          </a:p>
        </p:txBody>
      </p:sp>
      <p:sp>
        <p:nvSpPr>
          <p:cNvPr id="4" name="Slide Number Placeholder 3"/>
          <p:cNvSpPr>
            <a:spLocks noGrp="1"/>
          </p:cNvSpPr>
          <p:nvPr>
            <p:ph type="sldNum" sz="quarter" idx="12"/>
          </p:nvPr>
        </p:nvSpPr>
        <p:spPr/>
        <p:txBody>
          <a:bodyPr/>
          <a:lstStyle/>
          <a:p>
            <a:fld id="{1101D7E7-C74A-4A5D-A756-C8CA1900BA37}" type="slidenum">
              <a:rPr lang="en-IE" smtClean="0"/>
              <a:t>43</a:t>
            </a:fld>
            <a:endParaRPr lang="en-IE"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1718" y="903288"/>
            <a:ext cx="1719263"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5950" y="4352982"/>
            <a:ext cx="2590800" cy="181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17488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Transistors </a:t>
            </a:r>
          </a:p>
        </p:txBody>
      </p:sp>
      <p:sp>
        <p:nvSpPr>
          <p:cNvPr id="3" name="Content Placeholder 2"/>
          <p:cNvSpPr>
            <a:spLocks noGrp="1"/>
          </p:cNvSpPr>
          <p:nvPr>
            <p:ph idx="1"/>
          </p:nvPr>
        </p:nvSpPr>
        <p:spPr/>
        <p:txBody>
          <a:bodyPr>
            <a:normAutofit/>
          </a:bodyPr>
          <a:lstStyle/>
          <a:p>
            <a:pPr marL="0" indent="0">
              <a:lnSpc>
                <a:spcPct val="120000"/>
              </a:lnSpc>
              <a:buNone/>
            </a:pPr>
            <a:r>
              <a:rPr lang="en-US" dirty="0"/>
              <a:t>…. are switches!!!</a:t>
            </a:r>
          </a:p>
          <a:p>
            <a:pPr marL="0" indent="0">
              <a:lnSpc>
                <a:spcPct val="120000"/>
              </a:lnSpc>
              <a:buNone/>
            </a:pPr>
            <a:endParaRPr lang="en-US" sz="1400" dirty="0"/>
          </a:p>
          <a:p>
            <a:pPr>
              <a:lnSpc>
                <a:spcPct val="120000"/>
              </a:lnSpc>
            </a:pPr>
            <a:r>
              <a:rPr lang="en-US" sz="2000" dirty="0"/>
              <a:t>Transistors are arranged so that they can be turned on or off by signals carrying either </a:t>
            </a:r>
            <a:r>
              <a:rPr lang="en-US" sz="2000" dirty="0" err="1"/>
              <a:t>Vdd</a:t>
            </a:r>
            <a:r>
              <a:rPr lang="en-US" sz="2000" dirty="0"/>
              <a:t> or GND.</a:t>
            </a:r>
          </a:p>
          <a:p>
            <a:pPr marL="0" indent="0">
              <a:lnSpc>
                <a:spcPct val="120000"/>
              </a:lnSpc>
              <a:buNone/>
            </a:pPr>
            <a:endParaRPr lang="en-US" sz="1400" dirty="0"/>
          </a:p>
          <a:p>
            <a:pPr>
              <a:lnSpc>
                <a:spcPct val="120000"/>
              </a:lnSpc>
            </a:pPr>
            <a:r>
              <a:rPr lang="en-US" sz="2000" dirty="0"/>
              <a:t>The transistor switches used in modern digital circuits are called “Metal Oxide Semiconductor </a:t>
            </a:r>
            <a:r>
              <a:rPr lang="en-US" sz="2000" dirty="0">
                <a:solidFill>
                  <a:srgbClr val="0000FF"/>
                </a:solidFill>
              </a:rPr>
              <a:t>Field Effect Transistors</a:t>
            </a:r>
            <a:r>
              <a:rPr lang="en-US" sz="2000" dirty="0"/>
              <a:t>”, or MOSFETs (or just </a:t>
            </a:r>
            <a:r>
              <a:rPr lang="en-US" sz="2000" dirty="0">
                <a:solidFill>
                  <a:srgbClr val="0000FF"/>
                </a:solidFill>
              </a:rPr>
              <a:t>FETs</a:t>
            </a:r>
            <a:r>
              <a:rPr lang="en-US" sz="2000" dirty="0"/>
              <a:t>). </a:t>
            </a:r>
          </a:p>
          <a:p>
            <a:pPr marL="0" indent="0">
              <a:lnSpc>
                <a:spcPct val="120000"/>
              </a:lnSpc>
              <a:buNone/>
            </a:pPr>
            <a:endParaRPr lang="en-US" sz="1400" dirty="0"/>
          </a:p>
          <a:p>
            <a:pPr>
              <a:lnSpc>
                <a:spcPct val="120000"/>
              </a:lnSpc>
            </a:pPr>
            <a:r>
              <a:rPr lang="en-US" sz="2000" dirty="0"/>
              <a:t>FETs are three-terminal devices that can conduct current between two terminals (the source and the drain) when a third terminal (the gate) is driven by an appropriate logic signal.</a:t>
            </a:r>
            <a:endParaRPr lang="en-IE" sz="2000" dirty="0"/>
          </a:p>
        </p:txBody>
      </p:sp>
      <p:sp>
        <p:nvSpPr>
          <p:cNvPr id="4" name="Slide Number Placeholder 3"/>
          <p:cNvSpPr>
            <a:spLocks noGrp="1"/>
          </p:cNvSpPr>
          <p:nvPr>
            <p:ph type="sldNum" sz="quarter" idx="12"/>
          </p:nvPr>
        </p:nvSpPr>
        <p:spPr/>
        <p:txBody>
          <a:bodyPr/>
          <a:lstStyle/>
          <a:p>
            <a:fld id="{1101D7E7-C74A-4A5D-A756-C8CA1900BA37}" type="slidenum">
              <a:rPr lang="en-IE" smtClean="0"/>
              <a:t>44</a:t>
            </a:fld>
            <a:endParaRPr lang="en-IE" dirty="0"/>
          </a:p>
        </p:txBody>
      </p:sp>
    </p:spTree>
    <p:extLst>
      <p:ext uri="{BB962C8B-B14F-4D97-AF65-F5344CB8AC3E}">
        <p14:creationId xmlns:p14="http://schemas.microsoft.com/office/powerpoint/2010/main" val="20625204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Transistors (2)</a:t>
            </a:r>
          </a:p>
        </p:txBody>
      </p:sp>
      <p:sp>
        <p:nvSpPr>
          <p:cNvPr id="3" name="Content Placeholder 2"/>
          <p:cNvSpPr>
            <a:spLocks noGrp="1"/>
          </p:cNvSpPr>
          <p:nvPr>
            <p:ph idx="1"/>
          </p:nvPr>
        </p:nvSpPr>
        <p:spPr/>
        <p:txBody>
          <a:bodyPr>
            <a:noAutofit/>
          </a:bodyPr>
          <a:lstStyle/>
          <a:p>
            <a:pPr>
              <a:lnSpc>
                <a:spcPct val="120000"/>
              </a:lnSpc>
            </a:pPr>
            <a:r>
              <a:rPr lang="en-US" sz="2000" dirty="0"/>
              <a:t>In the simplest FET model (which is appropriate for our use here), the electrical resistance between the source and the drain is a function of the gate-to-source voltage.</a:t>
            </a:r>
          </a:p>
          <a:p>
            <a:pPr lvl="1">
              <a:lnSpc>
                <a:spcPct val="120000"/>
              </a:lnSpc>
            </a:pPr>
            <a:r>
              <a:rPr lang="en-US" sz="1800" dirty="0"/>
              <a:t>The </a:t>
            </a:r>
            <a:r>
              <a:rPr lang="en-US" sz="1800" b="1" dirty="0"/>
              <a:t>higher</a:t>
            </a:r>
            <a:r>
              <a:rPr lang="en-US" sz="1800" dirty="0"/>
              <a:t> the gate </a:t>
            </a:r>
            <a:r>
              <a:rPr lang="en-US" sz="1800" b="1" dirty="0"/>
              <a:t>voltage</a:t>
            </a:r>
            <a:r>
              <a:rPr lang="en-US" sz="1800" dirty="0"/>
              <a:t>, the </a:t>
            </a:r>
            <a:r>
              <a:rPr lang="en-US" sz="1800" b="1" dirty="0"/>
              <a:t>lower</a:t>
            </a:r>
            <a:r>
              <a:rPr lang="en-US" sz="1800" dirty="0"/>
              <a:t> the </a:t>
            </a:r>
            <a:r>
              <a:rPr lang="en-US" sz="1800" b="1" dirty="0"/>
              <a:t>resistance</a:t>
            </a:r>
            <a:r>
              <a:rPr lang="en-US" sz="1800" dirty="0"/>
              <a:t> (and therefore, the more current that can flow). </a:t>
            </a:r>
          </a:p>
          <a:p>
            <a:pPr marL="0" indent="0">
              <a:lnSpc>
                <a:spcPct val="120000"/>
              </a:lnSpc>
              <a:buNone/>
            </a:pPr>
            <a:endParaRPr lang="en-US" sz="1300" dirty="0"/>
          </a:p>
          <a:p>
            <a:pPr>
              <a:lnSpc>
                <a:spcPct val="120000"/>
              </a:lnSpc>
            </a:pPr>
            <a:r>
              <a:rPr lang="en-US" sz="2000" dirty="0"/>
              <a:t>In analog circuits (like audio amplifiers), the gate-to-source voltage is allowed to assume any voltage between GND and </a:t>
            </a:r>
            <a:r>
              <a:rPr lang="en-US" sz="2000" dirty="0" err="1"/>
              <a:t>Vdd</a:t>
            </a:r>
            <a:r>
              <a:rPr lang="en-US" sz="2000" dirty="0"/>
              <a:t>.</a:t>
            </a:r>
          </a:p>
          <a:p>
            <a:pPr marL="0" indent="0">
              <a:lnSpc>
                <a:spcPct val="120000"/>
              </a:lnSpc>
              <a:buNone/>
            </a:pPr>
            <a:endParaRPr lang="en-US" sz="1300" dirty="0"/>
          </a:p>
          <a:p>
            <a:pPr>
              <a:lnSpc>
                <a:spcPct val="120000"/>
              </a:lnSpc>
            </a:pPr>
            <a:r>
              <a:rPr lang="en-US" sz="2000" dirty="0"/>
              <a:t>In digital circuits, though, the gate-to-source voltage is constrained to be either </a:t>
            </a:r>
            <a:r>
              <a:rPr lang="en-US" sz="2000" dirty="0" err="1"/>
              <a:t>Vdd</a:t>
            </a:r>
            <a:r>
              <a:rPr lang="en-US" sz="2000" dirty="0"/>
              <a:t> or GND.</a:t>
            </a:r>
          </a:p>
        </p:txBody>
      </p:sp>
      <p:sp>
        <p:nvSpPr>
          <p:cNvPr id="4" name="Slide Number Placeholder 3"/>
          <p:cNvSpPr>
            <a:spLocks noGrp="1"/>
          </p:cNvSpPr>
          <p:nvPr>
            <p:ph type="sldNum" sz="quarter" idx="12"/>
          </p:nvPr>
        </p:nvSpPr>
        <p:spPr/>
        <p:txBody>
          <a:bodyPr/>
          <a:lstStyle/>
          <a:p>
            <a:fld id="{1101D7E7-C74A-4A5D-A756-C8CA1900BA37}" type="slidenum">
              <a:rPr lang="en-IE" smtClean="0"/>
              <a:t>45</a:t>
            </a:fld>
            <a:endParaRPr lang="en-IE" dirty="0"/>
          </a:p>
        </p:txBody>
      </p:sp>
    </p:spTree>
    <p:extLst>
      <p:ext uri="{BB962C8B-B14F-4D97-AF65-F5344CB8AC3E}">
        <p14:creationId xmlns:p14="http://schemas.microsoft.com/office/powerpoint/2010/main" val="7876326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Transistors (3)</a:t>
            </a:r>
          </a:p>
        </p:txBody>
      </p:sp>
      <p:sp>
        <p:nvSpPr>
          <p:cNvPr id="3" name="Content Placeholder 2"/>
          <p:cNvSpPr>
            <a:spLocks noGrp="1"/>
          </p:cNvSpPr>
          <p:nvPr>
            <p:ph idx="1"/>
          </p:nvPr>
        </p:nvSpPr>
        <p:spPr>
          <a:xfrm>
            <a:off x="696000" y="1825625"/>
            <a:ext cx="10800000" cy="645013"/>
          </a:xfrm>
        </p:spPr>
        <p:txBody>
          <a:bodyPr>
            <a:normAutofit/>
          </a:bodyPr>
          <a:lstStyle/>
          <a:p>
            <a:r>
              <a:rPr lang="en-US" sz="2200" dirty="0"/>
              <a:t>FETs can be thought as electrically controllable “ON/OFF” switches.</a:t>
            </a:r>
          </a:p>
        </p:txBody>
      </p:sp>
      <p:sp>
        <p:nvSpPr>
          <p:cNvPr id="4" name="Slide Number Placeholder 3"/>
          <p:cNvSpPr>
            <a:spLocks noGrp="1"/>
          </p:cNvSpPr>
          <p:nvPr>
            <p:ph type="sldNum" sz="quarter" idx="12"/>
          </p:nvPr>
        </p:nvSpPr>
        <p:spPr/>
        <p:txBody>
          <a:bodyPr/>
          <a:lstStyle/>
          <a:p>
            <a:fld id="{1101D7E7-C74A-4A5D-A756-C8CA1900BA37}" type="slidenum">
              <a:rPr lang="en-IE" smtClean="0"/>
              <a:t>46</a:t>
            </a:fld>
            <a:endParaRPr lang="en-IE"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1608" y="2370910"/>
            <a:ext cx="5803228" cy="361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
          <p:cNvSpPr txBox="1">
            <a:spLocks noChangeArrowheads="1"/>
          </p:cNvSpPr>
          <p:nvPr/>
        </p:nvSpPr>
        <p:spPr bwMode="auto">
          <a:xfrm>
            <a:off x="3950167" y="5922230"/>
            <a:ext cx="42861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eaLnBrk="1" hangingPunct="1">
              <a:spcBef>
                <a:spcPct val="0"/>
              </a:spcBef>
              <a:buClrTx/>
              <a:buFontTx/>
              <a:buNone/>
            </a:pPr>
            <a:r>
              <a:rPr lang="en-GB" altLang="en-US" sz="1600" dirty="0" err="1">
                <a:cs typeface="Arial" charset="0"/>
              </a:rPr>
              <a:t>nFETs</a:t>
            </a:r>
            <a:r>
              <a:rPr lang="en-GB" altLang="en-US" sz="1600" dirty="0">
                <a:cs typeface="Arial" charset="0"/>
              </a:rPr>
              <a:t> normally open, </a:t>
            </a:r>
            <a:r>
              <a:rPr lang="en-GB" altLang="en-US" sz="1600" dirty="0" err="1">
                <a:cs typeface="Arial" charset="0"/>
              </a:rPr>
              <a:t>pFETs</a:t>
            </a:r>
            <a:r>
              <a:rPr lang="en-GB" altLang="en-US" sz="1600" dirty="0">
                <a:cs typeface="Arial" charset="0"/>
              </a:rPr>
              <a:t> normally closed</a:t>
            </a:r>
            <a:endParaRPr lang="en-IE" altLang="en-US" sz="1600" dirty="0">
              <a:cs typeface="Arial" charset="0"/>
            </a:endParaRPr>
          </a:p>
        </p:txBody>
      </p:sp>
    </p:spTree>
    <p:extLst>
      <p:ext uri="{BB962C8B-B14F-4D97-AF65-F5344CB8AC3E}">
        <p14:creationId xmlns:p14="http://schemas.microsoft.com/office/powerpoint/2010/main" val="18795049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More on Integrated Circuits</a:t>
            </a:r>
          </a:p>
        </p:txBody>
      </p:sp>
      <p:sp>
        <p:nvSpPr>
          <p:cNvPr id="3" name="Content Placeholder 2"/>
          <p:cNvSpPr>
            <a:spLocks noGrp="1"/>
          </p:cNvSpPr>
          <p:nvPr>
            <p:ph idx="1"/>
          </p:nvPr>
        </p:nvSpPr>
        <p:spPr/>
        <p:txBody>
          <a:bodyPr>
            <a:normAutofit fontScale="85000" lnSpcReduction="20000"/>
          </a:bodyPr>
          <a:lstStyle/>
          <a:p>
            <a:pPr>
              <a:lnSpc>
                <a:spcPct val="120000"/>
              </a:lnSpc>
            </a:pPr>
            <a:r>
              <a:rPr lang="en-US" dirty="0"/>
              <a:t>FETs can also be arranged into circuits that perform useful logic functions such as AND, OR, NOT, etc. </a:t>
            </a:r>
          </a:p>
          <a:p>
            <a:pPr lvl="1">
              <a:lnSpc>
                <a:spcPct val="120000"/>
              </a:lnSpc>
            </a:pPr>
            <a:r>
              <a:rPr lang="en-US" sz="2100" dirty="0"/>
              <a:t>Several very small FETs are constructed on a single small piece of silicon (or chip of silicon) and then interconnected with equally small metal wires. </a:t>
            </a:r>
          </a:p>
          <a:p>
            <a:pPr marL="0" indent="0">
              <a:lnSpc>
                <a:spcPct val="120000"/>
              </a:lnSpc>
              <a:buNone/>
            </a:pPr>
            <a:endParaRPr lang="en-US" sz="1500" dirty="0"/>
          </a:p>
          <a:p>
            <a:pPr>
              <a:lnSpc>
                <a:spcPct val="120000"/>
              </a:lnSpc>
            </a:pPr>
            <a:r>
              <a:rPr lang="en-US" dirty="0"/>
              <a:t>These microscopic FETs are typically implemented using geometries in the region of 90, 60, 45, 28 or 20 </a:t>
            </a:r>
            <a:r>
              <a:rPr lang="en-US" dirty="0" err="1"/>
              <a:t>nanometres</a:t>
            </a:r>
            <a:r>
              <a:rPr lang="en-US" dirty="0"/>
              <a:t>. </a:t>
            </a:r>
          </a:p>
          <a:p>
            <a:pPr lvl="1">
              <a:lnSpc>
                <a:spcPct val="120000"/>
              </a:lnSpc>
            </a:pPr>
            <a:r>
              <a:rPr lang="en-US" sz="2100" dirty="0"/>
              <a:t>Since a silicon chip might measure several millimeters on a side, several millions of FETs can be constructed on a single chip. </a:t>
            </a:r>
          </a:p>
          <a:p>
            <a:pPr marL="0" indent="0">
              <a:lnSpc>
                <a:spcPct val="120000"/>
              </a:lnSpc>
              <a:buNone/>
            </a:pPr>
            <a:endParaRPr lang="en-US" sz="1500" dirty="0"/>
          </a:p>
          <a:p>
            <a:pPr>
              <a:lnSpc>
                <a:spcPct val="120000"/>
              </a:lnSpc>
            </a:pPr>
            <a:r>
              <a:rPr lang="en-US" dirty="0"/>
              <a:t>Circuits assembled in this fashion are said to form "integrated circuits" (or IC’s), because all circuit components are constructed and integrated on the same piece of silicon.</a:t>
            </a:r>
          </a:p>
        </p:txBody>
      </p:sp>
      <p:sp>
        <p:nvSpPr>
          <p:cNvPr id="4" name="Slide Number Placeholder 3"/>
          <p:cNvSpPr>
            <a:spLocks noGrp="1"/>
          </p:cNvSpPr>
          <p:nvPr>
            <p:ph type="sldNum" sz="quarter" idx="12"/>
          </p:nvPr>
        </p:nvSpPr>
        <p:spPr/>
        <p:txBody>
          <a:bodyPr/>
          <a:lstStyle/>
          <a:p>
            <a:fld id="{1101D7E7-C74A-4A5D-A756-C8CA1900BA37}" type="slidenum">
              <a:rPr lang="en-IE" smtClean="0"/>
              <a:t>47</a:t>
            </a:fld>
            <a:endParaRPr lang="en-IE" dirty="0"/>
          </a:p>
        </p:txBody>
      </p:sp>
    </p:spTree>
    <p:extLst>
      <p:ext uri="{BB962C8B-B14F-4D97-AF65-F5344CB8AC3E}">
        <p14:creationId xmlns:p14="http://schemas.microsoft.com/office/powerpoint/2010/main" val="18566523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FETs Manufacturing</a:t>
            </a:r>
          </a:p>
        </p:txBody>
      </p:sp>
      <p:sp>
        <p:nvSpPr>
          <p:cNvPr id="3" name="Content Placeholder 2"/>
          <p:cNvSpPr>
            <a:spLocks noGrp="1"/>
          </p:cNvSpPr>
          <p:nvPr>
            <p:ph idx="1"/>
          </p:nvPr>
        </p:nvSpPr>
        <p:spPr>
          <a:xfrm>
            <a:off x="696000" y="3658859"/>
            <a:ext cx="10800000" cy="2518103"/>
          </a:xfrm>
        </p:spPr>
        <p:txBody>
          <a:bodyPr>
            <a:normAutofit/>
          </a:bodyPr>
          <a:lstStyle/>
          <a:p>
            <a:pPr>
              <a:lnSpc>
                <a:spcPct val="110000"/>
              </a:lnSpc>
              <a:spcBef>
                <a:spcPts val="0"/>
              </a:spcBef>
              <a:defRPr/>
            </a:pPr>
            <a:r>
              <a:rPr lang="en-GB" altLang="en-US" sz="1800" dirty="0"/>
              <a:t>Ions implant to make silicon chip more conductive in the FET source and the drain regions – called diffusion regions.</a:t>
            </a:r>
          </a:p>
          <a:p>
            <a:pPr>
              <a:lnSpc>
                <a:spcPct val="110000"/>
              </a:lnSpc>
              <a:spcBef>
                <a:spcPts val="0"/>
              </a:spcBef>
              <a:defRPr/>
            </a:pPr>
            <a:r>
              <a:rPr lang="en-GB" altLang="en-US" sz="1800" dirty="0"/>
              <a:t>A thin insulating layer is created between these diffusion regions, and another conductor is "grown" on top of this insulator.</a:t>
            </a:r>
          </a:p>
          <a:p>
            <a:pPr>
              <a:lnSpc>
                <a:spcPct val="110000"/>
              </a:lnSpc>
              <a:spcBef>
                <a:spcPts val="0"/>
              </a:spcBef>
              <a:defRPr/>
            </a:pPr>
            <a:r>
              <a:rPr lang="en-GB" altLang="en-US" sz="1800" dirty="0"/>
              <a:t>The grown conductor (typically silicon) forms the gate, and the area immediately under the gate and between the diffusion regions is called the channel. </a:t>
            </a:r>
          </a:p>
          <a:p>
            <a:pPr>
              <a:lnSpc>
                <a:spcPct val="110000"/>
              </a:lnSpc>
              <a:spcBef>
                <a:spcPts val="0"/>
              </a:spcBef>
              <a:defRPr/>
            </a:pPr>
            <a:r>
              <a:rPr lang="en-GB" altLang="en-US" sz="1800" dirty="0"/>
              <a:t>Finally, metal wires are connected to the source, drain, and gate structures so that the FET can be connected in a larger circuit.</a:t>
            </a:r>
          </a:p>
        </p:txBody>
      </p:sp>
      <p:sp>
        <p:nvSpPr>
          <p:cNvPr id="4" name="Slide Number Placeholder 3"/>
          <p:cNvSpPr>
            <a:spLocks noGrp="1"/>
          </p:cNvSpPr>
          <p:nvPr>
            <p:ph type="sldNum" sz="quarter" idx="12"/>
          </p:nvPr>
        </p:nvSpPr>
        <p:spPr/>
        <p:txBody>
          <a:bodyPr/>
          <a:lstStyle/>
          <a:p>
            <a:fld id="{1101D7E7-C74A-4A5D-A756-C8CA1900BA37}" type="slidenum">
              <a:rPr lang="en-IE" smtClean="0"/>
              <a:t>48</a:t>
            </a:fld>
            <a:endParaRPr lang="en-IE" dirty="0"/>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3327" y="1416866"/>
            <a:ext cx="7605346" cy="224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56700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3327" y="1416865"/>
            <a:ext cx="7605346" cy="224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IE" dirty="0"/>
              <a:t>FETs – Principle of Operation</a:t>
            </a:r>
          </a:p>
        </p:txBody>
      </p:sp>
      <p:sp>
        <p:nvSpPr>
          <p:cNvPr id="3" name="Content Placeholder 2"/>
          <p:cNvSpPr>
            <a:spLocks noGrp="1"/>
          </p:cNvSpPr>
          <p:nvPr>
            <p:ph idx="1"/>
          </p:nvPr>
        </p:nvSpPr>
        <p:spPr>
          <a:xfrm>
            <a:off x="696000" y="3658859"/>
            <a:ext cx="10800000" cy="2518103"/>
          </a:xfrm>
        </p:spPr>
        <p:txBody>
          <a:bodyPr>
            <a:normAutofit/>
          </a:bodyPr>
          <a:lstStyle/>
          <a:p>
            <a:pPr>
              <a:lnSpc>
                <a:spcPct val="110000"/>
              </a:lnSpc>
              <a:spcBef>
                <a:spcPts val="0"/>
              </a:spcBef>
              <a:defRPr/>
            </a:pPr>
            <a:r>
              <a:rPr lang="en-US" altLang="en-US" sz="1800" dirty="0"/>
              <a:t>If the voltage on the gate &gt;= the threshold voltage (about 0.5V), positive charges begin to accumulate on the gate and positive charges in the channel region immediately under the gate are repelled. A net negative charge accumulates under the gate, forming a channel of continuous conductive region in the area under the gate and between the source and drain diffusion areas. When the gate voltage reaches </a:t>
            </a:r>
            <a:r>
              <a:rPr lang="en-US" altLang="en-US" sz="1800" dirty="0" err="1"/>
              <a:t>Vdd</a:t>
            </a:r>
            <a:r>
              <a:rPr lang="en-US" altLang="en-US" sz="1800" dirty="0"/>
              <a:t>, a large conductive channel forms and the </a:t>
            </a:r>
            <a:r>
              <a:rPr lang="en-US" altLang="en-US" sz="1800" dirty="0" err="1"/>
              <a:t>nFET</a:t>
            </a:r>
            <a:r>
              <a:rPr lang="en-US" altLang="en-US" sz="1800" dirty="0"/>
              <a:t> is “strongly” on</a:t>
            </a:r>
            <a:r>
              <a:rPr lang="en-GB" altLang="en-US" sz="1800" dirty="0"/>
              <a:t>.</a:t>
            </a:r>
          </a:p>
        </p:txBody>
      </p:sp>
      <p:sp>
        <p:nvSpPr>
          <p:cNvPr id="4" name="Slide Number Placeholder 3"/>
          <p:cNvSpPr>
            <a:spLocks noGrp="1"/>
          </p:cNvSpPr>
          <p:nvPr>
            <p:ph type="sldNum" sz="quarter" idx="12"/>
          </p:nvPr>
        </p:nvSpPr>
        <p:spPr/>
        <p:txBody>
          <a:bodyPr/>
          <a:lstStyle/>
          <a:p>
            <a:fld id="{1101D7E7-C74A-4A5D-A756-C8CA1900BA37}" type="slidenum">
              <a:rPr lang="en-IE" smtClean="0"/>
              <a:t>49</a:t>
            </a:fld>
            <a:endParaRPr lang="en-IE" dirty="0"/>
          </a:p>
        </p:txBody>
      </p:sp>
    </p:spTree>
    <p:extLst>
      <p:ext uri="{BB962C8B-B14F-4D97-AF65-F5344CB8AC3E}">
        <p14:creationId xmlns:p14="http://schemas.microsoft.com/office/powerpoint/2010/main" val="4169636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Energy for Computers</a:t>
            </a:r>
          </a:p>
        </p:txBody>
      </p:sp>
      <p:sp>
        <p:nvSpPr>
          <p:cNvPr id="3" name="Content Placeholder 2"/>
          <p:cNvSpPr>
            <a:spLocks noGrp="1"/>
          </p:cNvSpPr>
          <p:nvPr>
            <p:ph idx="1"/>
          </p:nvPr>
        </p:nvSpPr>
        <p:spPr/>
        <p:txBody>
          <a:bodyPr>
            <a:normAutofit fontScale="92500"/>
          </a:bodyPr>
          <a:lstStyle/>
          <a:p>
            <a:r>
              <a:rPr lang="en-US" sz="2600" dirty="0"/>
              <a:t>Computers are physical devices and so need physical energy with which to operate.</a:t>
            </a:r>
          </a:p>
          <a:p>
            <a:pPr marL="0" indent="0">
              <a:buNone/>
            </a:pPr>
            <a:endParaRPr lang="en-US" sz="800" dirty="0"/>
          </a:p>
          <a:p>
            <a:r>
              <a:rPr lang="en-US" sz="2600" dirty="0"/>
              <a:t>ELECTRICITY is a form of energy.</a:t>
            </a:r>
          </a:p>
          <a:p>
            <a:pPr marL="0" indent="0">
              <a:buNone/>
            </a:pPr>
            <a:endParaRPr lang="en-US" sz="800" dirty="0"/>
          </a:p>
          <a:p>
            <a:r>
              <a:rPr lang="en-US" sz="2600" dirty="0"/>
              <a:t>Electricity is a useful means of powering many physical devices - including computers - because it is predictable and manageable…</a:t>
            </a:r>
          </a:p>
          <a:p>
            <a:pPr marL="457200" lvl="1" indent="0">
              <a:buNone/>
            </a:pPr>
            <a:r>
              <a:rPr lang="en-US" sz="2600" dirty="0"/>
              <a:t>… and fairly easy to generate.</a:t>
            </a:r>
            <a:endParaRPr lang="en-IE" sz="2600" dirty="0"/>
          </a:p>
        </p:txBody>
      </p:sp>
      <p:sp>
        <p:nvSpPr>
          <p:cNvPr id="4" name="Slide Number Placeholder 3"/>
          <p:cNvSpPr>
            <a:spLocks noGrp="1"/>
          </p:cNvSpPr>
          <p:nvPr>
            <p:ph type="sldNum" sz="quarter" idx="12"/>
          </p:nvPr>
        </p:nvSpPr>
        <p:spPr/>
        <p:txBody>
          <a:bodyPr/>
          <a:lstStyle/>
          <a:p>
            <a:fld id="{1101D7E7-C74A-4A5D-A756-C8CA1900BA37}" type="slidenum">
              <a:rPr lang="en-IE" smtClean="0"/>
              <a:t>5</a:t>
            </a:fld>
            <a:endParaRPr lang="en-IE" dirty="0"/>
          </a:p>
        </p:txBody>
      </p:sp>
    </p:spTree>
    <p:extLst>
      <p:ext uri="{BB962C8B-B14F-4D97-AF65-F5344CB8AC3E}">
        <p14:creationId xmlns:p14="http://schemas.microsoft.com/office/powerpoint/2010/main" val="756855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C:\Users\pbigioi\Desktop\Pictur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685" y="1416864"/>
            <a:ext cx="10536115" cy="224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IE" dirty="0"/>
              <a:t>FETs Summary</a:t>
            </a:r>
          </a:p>
        </p:txBody>
      </p:sp>
      <p:sp>
        <p:nvSpPr>
          <p:cNvPr id="3" name="Content Placeholder 2"/>
          <p:cNvSpPr>
            <a:spLocks noGrp="1"/>
          </p:cNvSpPr>
          <p:nvPr>
            <p:ph idx="1"/>
          </p:nvPr>
        </p:nvSpPr>
        <p:spPr>
          <a:xfrm>
            <a:off x="696000" y="3658859"/>
            <a:ext cx="10800000" cy="2518103"/>
          </a:xfrm>
        </p:spPr>
        <p:txBody>
          <a:bodyPr>
            <a:normAutofit/>
          </a:bodyPr>
          <a:lstStyle/>
          <a:p>
            <a:pPr>
              <a:lnSpc>
                <a:spcPct val="110000"/>
              </a:lnSpc>
              <a:spcBef>
                <a:spcPts val="0"/>
              </a:spcBef>
              <a:defRPr/>
            </a:pPr>
            <a:r>
              <a:rPr lang="en-US" altLang="en-US" sz="1800" dirty="0" err="1"/>
              <a:t>nFETs</a:t>
            </a:r>
            <a:r>
              <a:rPr lang="en-US" altLang="en-US" sz="1800" dirty="0"/>
              <a:t> used in logic circuits have their source leads attached to GND and </a:t>
            </a:r>
            <a:r>
              <a:rPr lang="en-US" altLang="en-US" sz="1800" dirty="0" err="1"/>
              <a:t>Vdd</a:t>
            </a:r>
            <a:r>
              <a:rPr lang="en-US" altLang="en-US" sz="1800" dirty="0"/>
              <a:t> on their gate turns them on.</a:t>
            </a:r>
          </a:p>
          <a:p>
            <a:pPr>
              <a:lnSpc>
                <a:spcPct val="110000"/>
              </a:lnSpc>
              <a:spcBef>
                <a:spcPts val="0"/>
              </a:spcBef>
              <a:defRPr/>
            </a:pPr>
            <a:endParaRPr lang="en-US" altLang="en-US" sz="1800" dirty="0"/>
          </a:p>
          <a:p>
            <a:pPr>
              <a:lnSpc>
                <a:spcPct val="110000"/>
              </a:lnSpc>
              <a:spcBef>
                <a:spcPts val="0"/>
              </a:spcBef>
              <a:defRPr/>
            </a:pPr>
            <a:r>
              <a:rPr lang="en-US" altLang="en-US" sz="1800" dirty="0" err="1"/>
              <a:t>pFETs</a:t>
            </a:r>
            <a:r>
              <a:rPr lang="en-US" altLang="en-US" sz="1800" dirty="0"/>
              <a:t> have their source leads attached to </a:t>
            </a:r>
            <a:r>
              <a:rPr lang="en-US" altLang="en-US" sz="1800" dirty="0" err="1"/>
              <a:t>Vdd</a:t>
            </a:r>
            <a:r>
              <a:rPr lang="en-US" altLang="en-US" sz="1800" dirty="0"/>
              <a:t> and GND on their gate turns them on</a:t>
            </a:r>
            <a:r>
              <a:rPr lang="en-GB" altLang="en-US" sz="1800" dirty="0"/>
              <a:t>.</a:t>
            </a:r>
          </a:p>
        </p:txBody>
      </p:sp>
      <p:sp>
        <p:nvSpPr>
          <p:cNvPr id="4" name="Slide Number Placeholder 3"/>
          <p:cNvSpPr>
            <a:spLocks noGrp="1"/>
          </p:cNvSpPr>
          <p:nvPr>
            <p:ph type="sldNum" sz="quarter" idx="12"/>
          </p:nvPr>
        </p:nvSpPr>
        <p:spPr/>
        <p:txBody>
          <a:bodyPr/>
          <a:lstStyle/>
          <a:p>
            <a:fld id="{1101D7E7-C74A-4A5D-A756-C8CA1900BA37}" type="slidenum">
              <a:rPr lang="en-IE" smtClean="0"/>
              <a:t>50</a:t>
            </a:fld>
            <a:endParaRPr lang="en-IE" dirty="0"/>
          </a:p>
        </p:txBody>
      </p:sp>
    </p:spTree>
    <p:extLst>
      <p:ext uri="{BB962C8B-B14F-4D97-AF65-F5344CB8AC3E}">
        <p14:creationId xmlns:p14="http://schemas.microsoft.com/office/powerpoint/2010/main" val="42763471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Rules for Digital Logic Circuits with FETs</a:t>
            </a:r>
            <a:endParaRPr lang="en-IE" sz="4000" dirty="0"/>
          </a:p>
        </p:txBody>
      </p:sp>
      <p:sp>
        <p:nvSpPr>
          <p:cNvPr id="3" name="Content Placeholder 2"/>
          <p:cNvSpPr>
            <a:spLocks noGrp="1"/>
          </p:cNvSpPr>
          <p:nvPr>
            <p:ph idx="1"/>
          </p:nvPr>
        </p:nvSpPr>
        <p:spPr/>
        <p:txBody>
          <a:bodyPr>
            <a:normAutofit fontScale="77500" lnSpcReduction="20000"/>
          </a:bodyPr>
          <a:lstStyle/>
          <a:p>
            <a:r>
              <a:rPr lang="en-US" sz="2600" dirty="0" err="1"/>
              <a:t>pFET</a:t>
            </a:r>
            <a:r>
              <a:rPr lang="en-US" sz="2600" dirty="0"/>
              <a:t> sources must be connected to </a:t>
            </a:r>
            <a:r>
              <a:rPr lang="en-US" sz="2600" dirty="0" err="1"/>
              <a:t>Vdd</a:t>
            </a:r>
            <a:r>
              <a:rPr lang="en-US" sz="2600" dirty="0"/>
              <a:t> and </a:t>
            </a:r>
            <a:r>
              <a:rPr lang="en-US" sz="2600" dirty="0" err="1"/>
              <a:t>nFET</a:t>
            </a:r>
            <a:r>
              <a:rPr lang="en-US" sz="2600" dirty="0"/>
              <a:t> sources must be connected to GND.</a:t>
            </a:r>
          </a:p>
          <a:p>
            <a:pPr marL="0" indent="0">
              <a:buNone/>
            </a:pPr>
            <a:endParaRPr lang="en-US" sz="1700" dirty="0"/>
          </a:p>
          <a:p>
            <a:r>
              <a:rPr lang="en-US" sz="2600" dirty="0"/>
              <a:t>The circuit output must never be left floating.</a:t>
            </a:r>
          </a:p>
          <a:p>
            <a:pPr marL="0" indent="0">
              <a:buNone/>
            </a:pPr>
            <a:endParaRPr lang="en-US" sz="1700" dirty="0"/>
          </a:p>
          <a:p>
            <a:r>
              <a:rPr lang="en-US" sz="2600" dirty="0"/>
              <a:t>The logic circuit output must never be connected to both </a:t>
            </a:r>
            <a:r>
              <a:rPr lang="en-US" sz="2600" dirty="0" err="1"/>
              <a:t>Vdd</a:t>
            </a:r>
            <a:r>
              <a:rPr lang="en-US" sz="2600" dirty="0"/>
              <a:t> and GND at the same time.</a:t>
            </a:r>
          </a:p>
          <a:p>
            <a:pPr lvl="1"/>
            <a:r>
              <a:rPr lang="en-US" sz="2300" dirty="0"/>
              <a:t>I.E., the circuit output must not be “shorted”.</a:t>
            </a:r>
          </a:p>
          <a:p>
            <a:pPr marL="0" indent="0">
              <a:buNone/>
            </a:pPr>
            <a:endParaRPr lang="en-US" sz="1700" dirty="0"/>
          </a:p>
          <a:p>
            <a:r>
              <a:rPr lang="en-US" sz="2600" dirty="0"/>
              <a:t>The circuit must use the fewest possible number of FETs.</a:t>
            </a:r>
          </a:p>
        </p:txBody>
      </p:sp>
      <p:sp>
        <p:nvSpPr>
          <p:cNvPr id="4" name="Slide Number Placeholder 3"/>
          <p:cNvSpPr>
            <a:spLocks noGrp="1"/>
          </p:cNvSpPr>
          <p:nvPr>
            <p:ph type="sldNum" sz="quarter" idx="12"/>
          </p:nvPr>
        </p:nvSpPr>
        <p:spPr/>
        <p:txBody>
          <a:bodyPr/>
          <a:lstStyle/>
          <a:p>
            <a:fld id="{1101D7E7-C74A-4A5D-A756-C8CA1900BA37}" type="slidenum">
              <a:rPr lang="en-IE" smtClean="0"/>
              <a:t>51</a:t>
            </a:fld>
            <a:endParaRPr lang="en-IE" dirty="0"/>
          </a:p>
        </p:txBody>
      </p:sp>
    </p:spTree>
    <p:extLst>
      <p:ext uri="{BB962C8B-B14F-4D97-AF65-F5344CB8AC3E}">
        <p14:creationId xmlns:p14="http://schemas.microsoft.com/office/powerpoint/2010/main" val="23984215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End of Computers and Electricity</a:t>
            </a:r>
          </a:p>
        </p:txBody>
      </p:sp>
      <p:sp>
        <p:nvSpPr>
          <p:cNvPr id="3" name="Content Placeholder 2"/>
          <p:cNvSpPr>
            <a:spLocks noGrp="1"/>
          </p:cNvSpPr>
          <p:nvPr>
            <p:ph idx="1"/>
          </p:nvPr>
        </p:nvSpPr>
        <p:spPr/>
        <p:txBody>
          <a:bodyPr>
            <a:normAutofit fontScale="92500" lnSpcReduction="20000"/>
          </a:bodyPr>
          <a:lstStyle/>
          <a:p>
            <a:r>
              <a:rPr lang="en-US" dirty="0"/>
              <a:t>That describes the relationship between electricity and computer circuitry.</a:t>
            </a:r>
          </a:p>
          <a:p>
            <a:r>
              <a:rPr lang="en-US" dirty="0"/>
              <a:t>We went back to first principles of electricity to look at the nature of electrons in the field of Physics. We moved through the means by which electrical circuits can be </a:t>
            </a:r>
            <a:r>
              <a:rPr lang="en-US" dirty="0" err="1"/>
              <a:t>utilised</a:t>
            </a:r>
            <a:r>
              <a:rPr lang="en-US" dirty="0"/>
              <a:t> on microelectronic devices – specifically integrated circuits.</a:t>
            </a:r>
          </a:p>
          <a:p>
            <a:pPr marL="0" indent="0">
              <a:buNone/>
            </a:pPr>
            <a:endParaRPr lang="en-US" dirty="0"/>
          </a:p>
          <a:p>
            <a:pPr marL="0" indent="0">
              <a:buNone/>
            </a:pPr>
            <a:r>
              <a:rPr lang="en-US" dirty="0"/>
              <a:t>Are there…</a:t>
            </a:r>
          </a:p>
          <a:p>
            <a:pPr marL="0" indent="0">
              <a:buNone/>
            </a:pPr>
            <a:r>
              <a:rPr lang="en-US" dirty="0"/>
              <a:t>	ANY QUESTIONS?</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52</a:t>
            </a:fld>
            <a:endParaRPr lang="en-IE" dirty="0"/>
          </a:p>
        </p:txBody>
      </p:sp>
    </p:spTree>
    <p:extLst>
      <p:ext uri="{BB962C8B-B14F-4D97-AF65-F5344CB8AC3E}">
        <p14:creationId xmlns:p14="http://schemas.microsoft.com/office/powerpoint/2010/main" val="8651258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Where to Next?</a:t>
            </a:r>
          </a:p>
        </p:txBody>
      </p:sp>
      <p:sp>
        <p:nvSpPr>
          <p:cNvPr id="3" name="Content Placeholder 2"/>
          <p:cNvSpPr>
            <a:spLocks noGrp="1"/>
          </p:cNvSpPr>
          <p:nvPr>
            <p:ph idx="1"/>
          </p:nvPr>
        </p:nvSpPr>
        <p:spPr/>
        <p:txBody>
          <a:bodyPr>
            <a:normAutofit/>
          </a:bodyPr>
          <a:lstStyle/>
          <a:p>
            <a:pPr marL="0" indent="0">
              <a:buNone/>
            </a:pPr>
            <a:r>
              <a:rPr lang="en-US" u="sng"/>
              <a:t>NEXT TIME</a:t>
            </a:r>
            <a:r>
              <a:rPr lang="en-US"/>
              <a:t>: </a:t>
            </a:r>
            <a:endParaRPr lang="en-US" dirty="0"/>
          </a:p>
          <a:p>
            <a:pPr marL="0" indent="0">
              <a:buNone/>
            </a:pPr>
            <a:r>
              <a:rPr lang="en-US" dirty="0"/>
              <a:t>The theme of the next lecture:</a:t>
            </a:r>
          </a:p>
          <a:p>
            <a:pPr marL="0" indent="0">
              <a:buNone/>
            </a:pPr>
            <a:r>
              <a:rPr lang="en-US" dirty="0"/>
              <a:t>“Number Bases”</a:t>
            </a:r>
          </a:p>
          <a:p>
            <a:pPr marL="0" indent="0">
              <a:buNone/>
            </a:pPr>
            <a:r>
              <a:rPr lang="en-US" dirty="0"/>
              <a:t>What are the number bases of binary, octal and hexadecimal? How are they related to computer operation? We can look at these things next.</a:t>
            </a:r>
          </a:p>
        </p:txBody>
      </p:sp>
      <p:sp>
        <p:nvSpPr>
          <p:cNvPr id="4" name="Slide Number Placeholder 3"/>
          <p:cNvSpPr>
            <a:spLocks noGrp="1"/>
          </p:cNvSpPr>
          <p:nvPr>
            <p:ph type="sldNum" sz="quarter" idx="12"/>
          </p:nvPr>
        </p:nvSpPr>
        <p:spPr/>
        <p:txBody>
          <a:bodyPr/>
          <a:lstStyle/>
          <a:p>
            <a:fld id="{1101D7E7-C74A-4A5D-A756-C8CA1900BA37}" type="slidenum">
              <a:rPr lang="en-IE" smtClean="0"/>
              <a:t>53</a:t>
            </a:fld>
            <a:endParaRPr lang="en-IE" dirty="0"/>
          </a:p>
        </p:txBody>
      </p:sp>
    </p:spTree>
    <p:extLst>
      <p:ext uri="{BB962C8B-B14F-4D97-AF65-F5344CB8AC3E}">
        <p14:creationId xmlns:p14="http://schemas.microsoft.com/office/powerpoint/2010/main" val="26047411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E" sz="2800" dirty="0"/>
              <a:t>Thanks for your attentiveness. </a:t>
            </a:r>
          </a:p>
          <a:p>
            <a:pPr marL="0" indent="0">
              <a:buNone/>
            </a:pPr>
            <a:endParaRPr lang="en-US" sz="2800" dirty="0"/>
          </a:p>
          <a:p>
            <a:pPr marL="0" indent="0">
              <a:buNone/>
            </a:pPr>
            <a:endParaRPr lang="en-US" sz="2800" dirty="0"/>
          </a:p>
          <a:p>
            <a:pPr marL="0" indent="0">
              <a:buNone/>
            </a:pPr>
            <a:r>
              <a:rPr lang="en-US" sz="2800" dirty="0">
                <a:solidFill>
                  <a:srgbClr val="0000FF"/>
                </a:solidFill>
              </a:rPr>
              <a:t>See you here next time. Be safe and well in the meantime.</a:t>
            </a:r>
            <a:endParaRPr lang="en-IE" sz="2800" dirty="0">
              <a:solidFill>
                <a:srgbClr val="0000FF"/>
              </a:solidFill>
            </a:endParaRPr>
          </a:p>
        </p:txBody>
      </p:sp>
      <p:sp>
        <p:nvSpPr>
          <p:cNvPr id="4" name="Slide Number Placeholder 3"/>
          <p:cNvSpPr>
            <a:spLocks noGrp="1"/>
          </p:cNvSpPr>
          <p:nvPr>
            <p:ph type="sldNum" sz="quarter" idx="12"/>
          </p:nvPr>
        </p:nvSpPr>
        <p:spPr/>
        <p:txBody>
          <a:bodyPr/>
          <a:lstStyle/>
          <a:p>
            <a:fld id="{1101D7E7-C74A-4A5D-A756-C8CA1900BA37}" type="slidenum">
              <a:rPr lang="en-IE" smtClean="0"/>
              <a:t>54</a:t>
            </a:fld>
            <a:endParaRPr lang="en-IE" dirty="0"/>
          </a:p>
        </p:txBody>
      </p:sp>
    </p:spTree>
    <p:extLst>
      <p:ext uri="{BB962C8B-B14F-4D97-AF65-F5344CB8AC3E}">
        <p14:creationId xmlns:p14="http://schemas.microsoft.com/office/powerpoint/2010/main" val="3530215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Energy for Computers (2)</a:t>
            </a:r>
          </a:p>
        </p:txBody>
      </p:sp>
      <p:sp>
        <p:nvSpPr>
          <p:cNvPr id="3" name="Content Placeholder 2"/>
          <p:cNvSpPr>
            <a:spLocks noGrp="1"/>
          </p:cNvSpPr>
          <p:nvPr>
            <p:ph idx="1"/>
          </p:nvPr>
        </p:nvSpPr>
        <p:spPr/>
        <p:txBody>
          <a:bodyPr>
            <a:normAutofit/>
          </a:bodyPr>
          <a:lstStyle/>
          <a:p>
            <a:r>
              <a:rPr lang="en-US" dirty="0"/>
              <a:t>Electricity needs to be understood in terms of science – the science of physics.</a:t>
            </a:r>
          </a:p>
          <a:p>
            <a:pPr marL="0" indent="0">
              <a:buNone/>
            </a:pPr>
            <a:endParaRPr lang="en-US" sz="800" dirty="0"/>
          </a:p>
          <a:p>
            <a:r>
              <a:rPr lang="en-US" dirty="0"/>
              <a:t>With physics the power (energy) can be managed and, through engineering, made to be predictable.</a:t>
            </a:r>
          </a:p>
          <a:p>
            <a:pPr marL="0" indent="0">
              <a:buNone/>
            </a:pPr>
            <a:endParaRPr lang="en-US" sz="800" dirty="0"/>
          </a:p>
          <a:p>
            <a:r>
              <a:rPr lang="en-US" dirty="0"/>
              <a:t>The science of physics takes the best view of energy at an atomic – or sub-atomic – level.</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6</a:t>
            </a:fld>
            <a:endParaRPr lang="en-IE" dirty="0"/>
          </a:p>
        </p:txBody>
      </p:sp>
    </p:spTree>
    <p:extLst>
      <p:ext uri="{BB962C8B-B14F-4D97-AF65-F5344CB8AC3E}">
        <p14:creationId xmlns:p14="http://schemas.microsoft.com/office/powerpoint/2010/main" val="252364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Atom</a:t>
            </a:r>
            <a:endParaRPr lang="en-IE" dirty="0"/>
          </a:p>
        </p:txBody>
      </p:sp>
      <p:sp>
        <p:nvSpPr>
          <p:cNvPr id="3" name="Content Placeholder 2"/>
          <p:cNvSpPr>
            <a:spLocks noGrp="1"/>
          </p:cNvSpPr>
          <p:nvPr>
            <p:ph idx="1"/>
          </p:nvPr>
        </p:nvSpPr>
        <p:spPr>
          <a:xfrm>
            <a:off x="696000" y="1825625"/>
            <a:ext cx="4904700" cy="4351338"/>
          </a:xfrm>
        </p:spPr>
        <p:txBody>
          <a:bodyPr>
            <a:normAutofit/>
          </a:bodyPr>
          <a:lstStyle/>
          <a:p>
            <a:r>
              <a:rPr lang="en-US" altLang="en-US" dirty="0"/>
              <a:t>All matter is made of atoms that are combined together into molecules.</a:t>
            </a:r>
          </a:p>
          <a:p>
            <a:r>
              <a:rPr lang="en-US" altLang="en-US" dirty="0"/>
              <a:t>The atom is composed of protons, neutrons and electrons.</a:t>
            </a:r>
          </a:p>
        </p:txBody>
      </p:sp>
      <p:sp>
        <p:nvSpPr>
          <p:cNvPr id="4" name="Slide Number Placeholder 3"/>
          <p:cNvSpPr>
            <a:spLocks noGrp="1"/>
          </p:cNvSpPr>
          <p:nvPr>
            <p:ph type="sldNum" sz="quarter" idx="12"/>
          </p:nvPr>
        </p:nvSpPr>
        <p:spPr/>
        <p:txBody>
          <a:bodyPr/>
          <a:lstStyle/>
          <a:p>
            <a:fld id="{1101D7E7-C74A-4A5D-A756-C8CA1900BA37}" type="slidenum">
              <a:rPr lang="en-IE" smtClean="0"/>
              <a:t>7</a:t>
            </a:fld>
            <a:endParaRPr lang="en-IE" dirty="0"/>
          </a:p>
        </p:txBody>
      </p:sp>
      <p:pic>
        <p:nvPicPr>
          <p:cNvPr id="5" name="Picture 4" descr="At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9216" y="875751"/>
            <a:ext cx="44196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4712676" y="4670732"/>
            <a:ext cx="5125916" cy="1446550"/>
          </a:xfrm>
          <a:prstGeom prst="rect">
            <a:avLst/>
          </a:prstGeom>
          <a:noFill/>
        </p:spPr>
        <p:txBody>
          <a:bodyPr wrap="square" rtlCol="0">
            <a:spAutoFit/>
          </a:bodyPr>
          <a:lstStyle/>
          <a:p>
            <a:pPr lvl="1">
              <a:spcBef>
                <a:spcPct val="0"/>
              </a:spcBef>
              <a:buClrTx/>
              <a:buSzTx/>
              <a:buFontTx/>
              <a:buNone/>
            </a:pPr>
            <a:r>
              <a:rPr lang="en-US" altLang="en-US" sz="2200" dirty="0"/>
              <a:t>Protons have a positive charge</a:t>
            </a:r>
          </a:p>
          <a:p>
            <a:pPr lvl="1">
              <a:spcBef>
                <a:spcPct val="0"/>
              </a:spcBef>
              <a:buClrTx/>
              <a:buSzTx/>
              <a:buFontTx/>
              <a:buNone/>
            </a:pPr>
            <a:r>
              <a:rPr lang="en-US" altLang="en-US" sz="2200" dirty="0"/>
              <a:t>Electrons have a negative charge</a:t>
            </a:r>
          </a:p>
          <a:p>
            <a:pPr lvl="1">
              <a:spcBef>
                <a:spcPct val="0"/>
              </a:spcBef>
              <a:buClrTx/>
              <a:buSzTx/>
              <a:buFontTx/>
              <a:buNone/>
            </a:pPr>
            <a:r>
              <a:rPr lang="en-US" altLang="en-US" sz="2200" dirty="0"/>
              <a:t>Neutrons are neutral</a:t>
            </a:r>
          </a:p>
        </p:txBody>
      </p:sp>
    </p:spTree>
    <p:extLst>
      <p:ext uri="{BB962C8B-B14F-4D97-AF65-F5344CB8AC3E}">
        <p14:creationId xmlns:p14="http://schemas.microsoft.com/office/powerpoint/2010/main" val="4258948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Electricity</a:t>
            </a:r>
            <a:endParaRPr lang="en-IE" dirty="0"/>
          </a:p>
        </p:txBody>
      </p:sp>
      <p:sp>
        <p:nvSpPr>
          <p:cNvPr id="3" name="Content Placeholder 2"/>
          <p:cNvSpPr>
            <a:spLocks noGrp="1"/>
          </p:cNvSpPr>
          <p:nvPr>
            <p:ph idx="1"/>
          </p:nvPr>
        </p:nvSpPr>
        <p:spPr>
          <a:xfrm>
            <a:off x="696000" y="1825625"/>
            <a:ext cx="4878323" cy="4351338"/>
          </a:xfrm>
        </p:spPr>
        <p:txBody>
          <a:bodyPr/>
          <a:lstStyle/>
          <a:p>
            <a:r>
              <a:rPr lang="en-US" sz="2600" dirty="0"/>
              <a:t>Electricity starts with electrons. Every atom contains one or more electrons. Electrons have a </a:t>
            </a:r>
            <a:r>
              <a:rPr lang="en-US" sz="2600" b="1" dirty="0"/>
              <a:t>negative</a:t>
            </a:r>
            <a:r>
              <a:rPr lang="en-US" sz="2600" dirty="0"/>
              <a:t> charge. </a:t>
            </a:r>
          </a:p>
        </p:txBody>
      </p:sp>
      <p:sp>
        <p:nvSpPr>
          <p:cNvPr id="4" name="Slide Number Placeholder 3"/>
          <p:cNvSpPr>
            <a:spLocks noGrp="1"/>
          </p:cNvSpPr>
          <p:nvPr>
            <p:ph type="sldNum" sz="quarter" idx="12"/>
          </p:nvPr>
        </p:nvSpPr>
        <p:spPr/>
        <p:txBody>
          <a:bodyPr/>
          <a:lstStyle/>
          <a:p>
            <a:fld id="{1101D7E7-C74A-4A5D-A756-C8CA1900BA37}" type="slidenum">
              <a:rPr lang="en-IE" smtClean="0"/>
              <a:t>8</a:t>
            </a:fld>
            <a:endParaRPr lang="en-IE" dirty="0"/>
          </a:p>
        </p:txBody>
      </p:sp>
      <p:pic>
        <p:nvPicPr>
          <p:cNvPr id="5" name="Picture 4" descr="lase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9216" y="875751"/>
            <a:ext cx="3871346"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4712676" y="4670732"/>
            <a:ext cx="5125916" cy="430887"/>
          </a:xfrm>
          <a:prstGeom prst="rect">
            <a:avLst/>
          </a:prstGeom>
          <a:noFill/>
        </p:spPr>
        <p:txBody>
          <a:bodyPr wrap="square" rtlCol="0">
            <a:spAutoFit/>
          </a:bodyPr>
          <a:lstStyle/>
          <a:p>
            <a:pPr lvl="1">
              <a:spcBef>
                <a:spcPct val="0"/>
              </a:spcBef>
              <a:buClrTx/>
              <a:buSzTx/>
              <a:buFontTx/>
              <a:buNone/>
            </a:pPr>
            <a:r>
              <a:rPr lang="en-US" altLang="en-US" sz="2200" dirty="0"/>
              <a:t>Model of an atom </a:t>
            </a:r>
          </a:p>
        </p:txBody>
      </p:sp>
    </p:spTree>
    <p:extLst>
      <p:ext uri="{BB962C8B-B14F-4D97-AF65-F5344CB8AC3E}">
        <p14:creationId xmlns:p14="http://schemas.microsoft.com/office/powerpoint/2010/main" val="3584426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Electricity (2)</a:t>
            </a:r>
          </a:p>
        </p:txBody>
      </p:sp>
      <p:sp>
        <p:nvSpPr>
          <p:cNvPr id="3" name="Content Placeholder 2"/>
          <p:cNvSpPr>
            <a:spLocks noGrp="1"/>
          </p:cNvSpPr>
          <p:nvPr>
            <p:ph idx="1"/>
          </p:nvPr>
        </p:nvSpPr>
        <p:spPr/>
        <p:txBody>
          <a:bodyPr>
            <a:normAutofit/>
          </a:bodyPr>
          <a:lstStyle/>
          <a:p>
            <a:r>
              <a:rPr lang="en-US" dirty="0"/>
              <a:t>In many materials, the electrons are tightly bound to the atoms. Wood, glass, plastic, ceramic, air, cotton ...</a:t>
            </a:r>
          </a:p>
          <a:p>
            <a:r>
              <a:rPr lang="en-US" dirty="0"/>
              <a:t>These are all examples of materials in which electrons stick </a:t>
            </a:r>
            <a:r>
              <a:rPr lang="en-US" dirty="0">
                <a:solidFill>
                  <a:srgbClr val="0000FF"/>
                </a:solidFill>
              </a:rPr>
              <a:t>with</a:t>
            </a:r>
            <a:r>
              <a:rPr lang="en-US" dirty="0"/>
              <a:t> their atoms. </a:t>
            </a:r>
          </a:p>
          <a:p>
            <a:r>
              <a:rPr lang="en-US" dirty="0"/>
              <a:t>Because the electrons do not move these materials cannot conduct electricity very well, if at all. These materials may act as electrical </a:t>
            </a:r>
            <a:r>
              <a:rPr lang="en-US" dirty="0">
                <a:solidFill>
                  <a:srgbClr val="0000FF"/>
                </a:solidFill>
              </a:rPr>
              <a:t>insulators</a:t>
            </a:r>
            <a:r>
              <a:rPr lang="en-US" dirty="0"/>
              <a:t>.</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9</a:t>
            </a:fld>
            <a:endParaRPr lang="en-IE" dirty="0"/>
          </a:p>
        </p:txBody>
      </p:sp>
    </p:spTree>
    <p:extLst>
      <p:ext uri="{BB962C8B-B14F-4D97-AF65-F5344CB8AC3E}">
        <p14:creationId xmlns:p14="http://schemas.microsoft.com/office/powerpoint/2010/main" val="25330592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PRESENTATIONGUID" val="f54e04da-1b5d-454b-98f0-6d829ee0e4fe"/>
  <p:tag name="TPVERSION" val="8"/>
  <p:tag name="TPFULLVERSION" val="8.6.1.4"/>
  <p:tag name="PPTVERSION" val="16"/>
  <p:tag name="TPOS" val="2"/>
  <p:tag name="TPLASTSAVEVERSION" val="6.4 PC"/>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Verdana Sans Serif">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E497A5DDE61EC49B38F08F69D7D1C30" ma:contentTypeVersion="14" ma:contentTypeDescription="Create a new document." ma:contentTypeScope="" ma:versionID="cc9cf3809cc1a736e9f0ee9a17edb34f">
  <xsd:schema xmlns:xsd="http://www.w3.org/2001/XMLSchema" xmlns:xs="http://www.w3.org/2001/XMLSchema" xmlns:p="http://schemas.microsoft.com/office/2006/metadata/properties" xmlns:ns3="8713c86b-11c3-4892-8b22-8e1103c1c89f" xmlns:ns4="186a8af6-524e-48fb-a2b5-8db5625d742b" targetNamespace="http://schemas.microsoft.com/office/2006/metadata/properties" ma:root="true" ma:fieldsID="12546ddb3f55a813144bf20bb38a3f89" ns3:_="" ns4:_="">
    <xsd:import namespace="8713c86b-11c3-4892-8b22-8e1103c1c89f"/>
    <xsd:import namespace="186a8af6-524e-48fb-a2b5-8db5625d742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OCR"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13c86b-11c3-4892-8b22-8e1103c1c89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86a8af6-524e-48fb-a2b5-8db5625d742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F6EA12-1291-4784-B349-BE733A10AB2E}">
  <ds:schemaRefs>
    <ds:schemaRef ds:uri="http://schemas.microsoft.com/office/2006/documentManagement/types"/>
    <ds:schemaRef ds:uri="186a8af6-524e-48fb-a2b5-8db5625d742b"/>
    <ds:schemaRef ds:uri="http://purl.org/dc/elements/1.1/"/>
    <ds:schemaRef ds:uri="http://schemas.microsoft.com/office/2006/metadata/properties"/>
    <ds:schemaRef ds:uri="8713c86b-11c3-4892-8b22-8e1103c1c89f"/>
    <ds:schemaRef ds:uri="http://purl.org/dc/dcmitype/"/>
    <ds:schemaRef ds:uri="http://schemas.microsoft.com/office/infopath/2007/PartnerControls"/>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808B7EA8-BAD4-46BD-AC45-5136AC088D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13c86b-11c3-4892-8b22-8e1103c1c89f"/>
    <ds:schemaRef ds:uri="186a8af6-524e-48fb-a2b5-8db5625d74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C9F8371-5C8A-4CB1-A044-B53721379D1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2488</TotalTime>
  <Words>5696</Words>
  <Application>Microsoft Office PowerPoint</Application>
  <PresentationFormat>Widescreen</PresentationFormat>
  <Paragraphs>434</Paragraphs>
  <Slides>54</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Tahoma</vt:lpstr>
      <vt:lpstr>Times New Roman</vt:lpstr>
      <vt:lpstr>Verdana</vt:lpstr>
      <vt:lpstr>Wingdings</vt:lpstr>
      <vt:lpstr>Office Theme</vt:lpstr>
      <vt:lpstr>TU856-1 &amp; TU858-1 Computer Architecture and Technology Module Code: CMPU 1006</vt:lpstr>
      <vt:lpstr>Presentation Outline</vt:lpstr>
      <vt:lpstr>Presentation Content - including</vt:lpstr>
      <vt:lpstr>The Topics</vt:lpstr>
      <vt:lpstr>Energy for Computers</vt:lpstr>
      <vt:lpstr>Energy for Computers (2)</vt:lpstr>
      <vt:lpstr>The Atom</vt:lpstr>
      <vt:lpstr>Electricity</vt:lpstr>
      <vt:lpstr>Electricity (2)</vt:lpstr>
      <vt:lpstr>Electricity (3)</vt:lpstr>
      <vt:lpstr>Electrical Charge</vt:lpstr>
      <vt:lpstr>Current</vt:lpstr>
      <vt:lpstr>Voltage</vt:lpstr>
      <vt:lpstr>Voltage (2)</vt:lpstr>
      <vt:lpstr>Voltage (3)</vt:lpstr>
      <vt:lpstr>Circuits</vt:lpstr>
      <vt:lpstr>Circuits (2)</vt:lpstr>
      <vt:lpstr>Circuits (3)</vt:lpstr>
      <vt:lpstr>Circuits (4)</vt:lpstr>
      <vt:lpstr>Circuits (5)</vt:lpstr>
      <vt:lpstr>Resistance</vt:lpstr>
      <vt:lpstr>Ohm’s Law</vt:lpstr>
      <vt:lpstr>Power </vt:lpstr>
      <vt:lpstr>Power (2)</vt:lpstr>
      <vt:lpstr>Energy</vt:lpstr>
      <vt:lpstr>Component Power</vt:lpstr>
      <vt:lpstr>Power Supply in Digital Circuits</vt:lpstr>
      <vt:lpstr>Power Supply in Digital Circuits (2)</vt:lpstr>
      <vt:lpstr>Digital Circuits</vt:lpstr>
      <vt:lpstr>Digital Circuits (2)</vt:lpstr>
      <vt:lpstr>Digital Circuits (3)</vt:lpstr>
      <vt:lpstr>Electronic Circuit Component Examples</vt:lpstr>
      <vt:lpstr>Resistors</vt:lpstr>
      <vt:lpstr>Resistors (2)</vt:lpstr>
      <vt:lpstr>Capacitors </vt:lpstr>
      <vt:lpstr>Capacitors (2)</vt:lpstr>
      <vt:lpstr>Input Devices   (Buttons and Switches) </vt:lpstr>
      <vt:lpstr>Output Devices</vt:lpstr>
      <vt:lpstr>Output Devices (2)</vt:lpstr>
      <vt:lpstr>Printed Circuit Board</vt:lpstr>
      <vt:lpstr>Integrated Circuits</vt:lpstr>
      <vt:lpstr>Digital Circuits</vt:lpstr>
      <vt:lpstr>Digital Circuits (2)</vt:lpstr>
      <vt:lpstr>Transistors </vt:lpstr>
      <vt:lpstr>Transistors (2)</vt:lpstr>
      <vt:lpstr>Transistors (3)</vt:lpstr>
      <vt:lpstr>More on Integrated Circuits</vt:lpstr>
      <vt:lpstr>FETs Manufacturing</vt:lpstr>
      <vt:lpstr>FETs – Principle of Operation</vt:lpstr>
      <vt:lpstr>FETs Summary</vt:lpstr>
      <vt:lpstr>Rules for Digital Logic Circuits with FETs</vt:lpstr>
      <vt:lpstr>End of Computers and Electricity</vt:lpstr>
      <vt:lpstr>Where to Next?</vt:lpstr>
      <vt:lpstr>PowerPoint Presentation</vt:lpstr>
    </vt:vector>
  </TitlesOfParts>
  <Company>Dublin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Padraig McEvoy;John Gilligan</dc:creator>
  <cp:keywords>SEEE</cp:keywords>
  <cp:lastModifiedBy>Arthur Sloan</cp:lastModifiedBy>
  <cp:revision>234</cp:revision>
  <cp:lastPrinted>2020-02-09T13:51:21Z</cp:lastPrinted>
  <dcterms:created xsi:type="dcterms:W3CDTF">2019-01-25T10:17:10Z</dcterms:created>
  <dcterms:modified xsi:type="dcterms:W3CDTF">2025-02-01T15:48:32Z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0x010100CE497A5DDE61EC49B38F08F69D7D1C30</vt:lpwstr>
  </property>
</Properties>
</file>