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handoutMasterIdLst>
    <p:handoutMasterId r:id="rId71"/>
  </p:handoutMasterIdLst>
  <p:sldIdLst>
    <p:sldId id="256" r:id="rId5"/>
    <p:sldId id="264" r:id="rId6"/>
    <p:sldId id="340" r:id="rId7"/>
    <p:sldId id="431"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7" r:id="rId26"/>
    <p:sldId id="468" r:id="rId27"/>
    <p:sldId id="470" r:id="rId28"/>
    <p:sldId id="471" r:id="rId29"/>
    <p:sldId id="472" r:id="rId30"/>
    <p:sldId id="473" r:id="rId31"/>
    <p:sldId id="507" r:id="rId32"/>
    <p:sldId id="474" r:id="rId33"/>
    <p:sldId id="475" r:id="rId34"/>
    <p:sldId id="476" r:id="rId35"/>
    <p:sldId id="477" r:id="rId36"/>
    <p:sldId id="478" r:id="rId37"/>
    <p:sldId id="479" r:id="rId38"/>
    <p:sldId id="480" r:id="rId39"/>
    <p:sldId id="494" r:id="rId40"/>
    <p:sldId id="495" r:id="rId41"/>
    <p:sldId id="481" r:id="rId42"/>
    <p:sldId id="482" r:id="rId43"/>
    <p:sldId id="483" r:id="rId44"/>
    <p:sldId id="484" r:id="rId45"/>
    <p:sldId id="485" r:id="rId46"/>
    <p:sldId id="486" r:id="rId47"/>
    <p:sldId id="496" r:id="rId48"/>
    <p:sldId id="487" r:id="rId49"/>
    <p:sldId id="490" r:id="rId50"/>
    <p:sldId id="488" r:id="rId51"/>
    <p:sldId id="489" r:id="rId52"/>
    <p:sldId id="491" r:id="rId53"/>
    <p:sldId id="497" r:id="rId54"/>
    <p:sldId id="498" r:id="rId55"/>
    <p:sldId id="499" r:id="rId56"/>
    <p:sldId id="500" r:id="rId57"/>
    <p:sldId id="492" r:id="rId58"/>
    <p:sldId id="493" r:id="rId59"/>
    <p:sldId id="506" r:id="rId60"/>
    <p:sldId id="440" r:id="rId61"/>
    <p:sldId id="503" r:id="rId62"/>
    <p:sldId id="502" r:id="rId63"/>
    <p:sldId id="501" r:id="rId64"/>
    <p:sldId id="505" r:id="rId65"/>
    <p:sldId id="504" r:id="rId66"/>
    <p:sldId id="339" r:id="rId67"/>
    <p:sldId id="323" r:id="rId68"/>
    <p:sldId id="324" r:id="rId69"/>
  </p:sldIdLst>
  <p:sldSz cx="12192000" cy="6858000"/>
  <p:notesSz cx="7077075" cy="9363075"/>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 id="{02DBC34F-0A5F-4C64-AA58-113DB035FFDC}">
          <p14:sldIdLst>
            <p14:sldId id="256"/>
          </p14:sldIdLst>
        </p14:section>
        <p14:section name="Lecture Outline" id="{C7D05717-F6A5-4C31-B9C1-B194A9F7D6AB}">
          <p14:sldIdLst>
            <p14:sldId id="264"/>
          </p14:sldIdLst>
        </p14:section>
        <p14:section name="Lecture Content" id="{6D447382-37D7-4F4E-8CBA-81132B2B1E41}">
          <p14:sldIdLst>
            <p14:sldId id="340"/>
            <p14:sldId id="431"/>
            <p14:sldId id="449"/>
            <p14:sldId id="450"/>
            <p14:sldId id="451"/>
            <p14:sldId id="452"/>
            <p14:sldId id="453"/>
            <p14:sldId id="454"/>
            <p14:sldId id="455"/>
            <p14:sldId id="456"/>
            <p14:sldId id="457"/>
            <p14:sldId id="458"/>
            <p14:sldId id="459"/>
            <p14:sldId id="460"/>
            <p14:sldId id="461"/>
            <p14:sldId id="462"/>
            <p14:sldId id="463"/>
            <p14:sldId id="464"/>
            <p14:sldId id="465"/>
            <p14:sldId id="467"/>
            <p14:sldId id="468"/>
            <p14:sldId id="470"/>
            <p14:sldId id="471"/>
            <p14:sldId id="472"/>
            <p14:sldId id="473"/>
            <p14:sldId id="507"/>
            <p14:sldId id="474"/>
            <p14:sldId id="475"/>
            <p14:sldId id="476"/>
            <p14:sldId id="477"/>
            <p14:sldId id="478"/>
            <p14:sldId id="479"/>
            <p14:sldId id="480"/>
            <p14:sldId id="494"/>
            <p14:sldId id="495"/>
            <p14:sldId id="481"/>
            <p14:sldId id="482"/>
            <p14:sldId id="483"/>
            <p14:sldId id="484"/>
            <p14:sldId id="485"/>
            <p14:sldId id="486"/>
            <p14:sldId id="496"/>
            <p14:sldId id="487"/>
            <p14:sldId id="490"/>
            <p14:sldId id="488"/>
            <p14:sldId id="489"/>
            <p14:sldId id="491"/>
            <p14:sldId id="497"/>
            <p14:sldId id="498"/>
            <p14:sldId id="499"/>
            <p14:sldId id="500"/>
            <p14:sldId id="492"/>
            <p14:sldId id="493"/>
            <p14:sldId id="506"/>
            <p14:sldId id="440"/>
            <p14:sldId id="503"/>
            <p14:sldId id="502"/>
            <p14:sldId id="501"/>
            <p14:sldId id="505"/>
            <p14:sldId id="504"/>
          </p14:sldIdLst>
        </p14:section>
        <p14:section name="Lecture Summary" id="{4C5B0C29-16EC-44C9-B6D9-0E8295A816BB}">
          <p14:sldIdLst>
            <p14:sldId id="339"/>
            <p14:sldId id="323"/>
            <p14:sldId id="3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660066"/>
    <a:srgbClr val="FFFBEB"/>
    <a:srgbClr val="FFE7FF"/>
    <a:srgbClr val="EDDD6E"/>
    <a:srgbClr val="FFFDFA"/>
    <a:srgbClr val="FDFCFB"/>
    <a:srgbClr val="FFFAFA"/>
    <a:srgbClr val="FFF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94660"/>
  </p:normalViewPr>
  <p:slideViewPr>
    <p:cSldViewPr snapToGrid="0">
      <p:cViewPr varScale="1">
        <p:scale>
          <a:sx n="70" d="100"/>
          <a:sy n="70" d="100"/>
        </p:scale>
        <p:origin x="412" y="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1BEDD7E4-D9DD-457A-80DD-16B6A5581131}" type="datetimeFigureOut">
              <a:rPr lang="en-IE" smtClean="0"/>
              <a:t>20/02/2025</a:t>
            </a:fld>
            <a:endParaRPr lang="en-IE"/>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52E9043-510A-4DE6-A29E-89BB75A7E928}" type="slidenum">
              <a:rPr lang="en-IE" smtClean="0"/>
              <a:t>‹#›</a:t>
            </a:fld>
            <a:endParaRPr lang="en-IE"/>
          </a:p>
        </p:txBody>
      </p:sp>
    </p:spTree>
    <p:extLst>
      <p:ext uri="{BB962C8B-B14F-4D97-AF65-F5344CB8AC3E}">
        <p14:creationId xmlns:p14="http://schemas.microsoft.com/office/powerpoint/2010/main" val="76692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6D13DA9F-1A75-4C30-A0E3-64F41EA7D402}" type="datetimeFigureOut">
              <a:rPr lang="en-IE" smtClean="0"/>
              <a:t>20/02/2025</a:t>
            </a:fld>
            <a:endParaRPr lang="en-IE"/>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IE"/>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F6EE4786-A1E9-4BB1-97EC-A697D94E6C67}" type="slidenum">
              <a:rPr lang="en-IE" smtClean="0"/>
              <a:t>‹#›</a:t>
            </a:fld>
            <a:endParaRPr lang="en-IE"/>
          </a:p>
        </p:txBody>
      </p:sp>
    </p:spTree>
    <p:extLst>
      <p:ext uri="{BB962C8B-B14F-4D97-AF65-F5344CB8AC3E}">
        <p14:creationId xmlns:p14="http://schemas.microsoft.com/office/powerpoint/2010/main" val="33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495D3A-25F5-44F0-BB71-D2842DA1AFC9}" type="slidenum">
              <a:rPr lang="en-US" altLang="en-US" smtClean="0"/>
              <a:pPr/>
              <a:t>50</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3563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Overview &amp; proof of DeMorgan’s Theorem #1</a:t>
            </a:r>
          </a:p>
        </p:txBody>
      </p:sp>
      <p:sp>
        <p:nvSpPr>
          <p:cNvPr id="1075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DeMorgan’s Theorems</a:t>
            </a:r>
          </a:p>
        </p:txBody>
      </p:sp>
      <p:sp>
        <p:nvSpPr>
          <p:cNvPr id="10752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Digital Electronics </a:t>
            </a:r>
            <a:r>
              <a:rPr lang="en-US" altLang="en-US">
                <a:cs typeface="Arial" charset="0"/>
                <a:sym typeface="Symbol" pitchFamily="18" charset="2"/>
              </a:rPr>
              <a:t></a:t>
            </a:r>
          </a:p>
          <a:p>
            <a:pPr>
              <a:spcBef>
                <a:spcPct val="0"/>
              </a:spcBef>
            </a:pPr>
            <a:r>
              <a:rPr lang="en-US" altLang="en-US">
                <a:cs typeface="Arial" charset="0"/>
                <a:sym typeface="Symbol" pitchFamily="18" charset="2"/>
              </a:rPr>
              <a:t>2,1 Introduction to AOI Logic</a:t>
            </a:r>
            <a:endParaRPr lang="en-US" altLang="en-US">
              <a:cs typeface="Arial" charset="0"/>
            </a:endParaRPr>
          </a:p>
        </p:txBody>
      </p:sp>
      <p:sp>
        <p:nvSpPr>
          <p:cNvPr id="10752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Project Lead The Way, Inc.</a:t>
            </a:r>
            <a:endParaRPr lang="en-US" altLang="en-US" baseline="30000">
              <a:cs typeface="Arial" charset="0"/>
            </a:endParaRPr>
          </a:p>
          <a:p>
            <a:pPr>
              <a:spcBef>
                <a:spcPct val="0"/>
              </a:spcBef>
            </a:pPr>
            <a:r>
              <a:rPr lang="en-US" altLang="en-US">
                <a:cs typeface="Arial" charset="0"/>
              </a:rPr>
              <a:t>Copyright 2009</a:t>
            </a:r>
          </a:p>
        </p:txBody>
      </p:sp>
      <p:sp>
        <p:nvSpPr>
          <p:cNvPr id="1075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4EBD408-F700-48F5-A6E7-51529CE9CFBF}" type="slidenum">
              <a:rPr lang="en-US" altLang="en-US" smtClean="0"/>
              <a:pPr/>
              <a:t>51</a:t>
            </a:fld>
            <a:endParaRPr lang="en-US" altLang="en-US"/>
          </a:p>
        </p:txBody>
      </p:sp>
    </p:spTree>
    <p:extLst>
      <p:ext uri="{BB962C8B-B14F-4D97-AF65-F5344CB8AC3E}">
        <p14:creationId xmlns:p14="http://schemas.microsoft.com/office/powerpoint/2010/main" val="301949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Overview &amp; proof of DeMorgan’s Theorem #2</a:t>
            </a:r>
          </a:p>
          <a:p>
            <a:endParaRPr lang="en-US" altLang="en-US"/>
          </a:p>
        </p:txBody>
      </p:sp>
      <p:sp>
        <p:nvSpPr>
          <p:cNvPr id="1085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DeMorgan’s Theorems</a:t>
            </a:r>
          </a:p>
        </p:txBody>
      </p:sp>
      <p:sp>
        <p:nvSpPr>
          <p:cNvPr id="10854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Digital Electronics </a:t>
            </a:r>
            <a:r>
              <a:rPr lang="en-US" altLang="en-US">
                <a:cs typeface="Arial" charset="0"/>
                <a:sym typeface="Symbol" pitchFamily="18" charset="2"/>
              </a:rPr>
              <a:t></a:t>
            </a:r>
          </a:p>
          <a:p>
            <a:pPr>
              <a:spcBef>
                <a:spcPct val="0"/>
              </a:spcBef>
            </a:pPr>
            <a:r>
              <a:rPr lang="en-US" altLang="en-US">
                <a:cs typeface="Arial" charset="0"/>
                <a:sym typeface="Symbol" pitchFamily="18" charset="2"/>
              </a:rPr>
              <a:t>2,1 Introduction to AOI Logic</a:t>
            </a:r>
            <a:endParaRPr lang="en-US" altLang="en-US">
              <a:cs typeface="Arial" charset="0"/>
            </a:endParaRPr>
          </a:p>
        </p:txBody>
      </p:sp>
      <p:sp>
        <p:nvSpPr>
          <p:cNvPr id="10855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Project Lead The Way, Inc.</a:t>
            </a:r>
            <a:endParaRPr lang="en-US" altLang="en-US" baseline="30000">
              <a:cs typeface="Arial" charset="0"/>
            </a:endParaRPr>
          </a:p>
          <a:p>
            <a:pPr>
              <a:spcBef>
                <a:spcPct val="0"/>
              </a:spcBef>
            </a:pPr>
            <a:r>
              <a:rPr lang="en-US" altLang="en-US">
                <a:cs typeface="Arial" charset="0"/>
              </a:rPr>
              <a:t>Copyright 2009</a:t>
            </a:r>
          </a:p>
        </p:txBody>
      </p:sp>
      <p:sp>
        <p:nvSpPr>
          <p:cNvPr id="10855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D5AAFF-CB33-441B-AB23-291B9E10370D}" type="slidenum">
              <a:rPr lang="en-US" altLang="en-US" smtClean="0"/>
              <a:pPr/>
              <a:t>52</a:t>
            </a:fld>
            <a:endParaRPr lang="en-US" altLang="en-US"/>
          </a:p>
        </p:txBody>
      </p:sp>
    </p:spTree>
    <p:extLst>
      <p:ext uri="{BB962C8B-B14F-4D97-AF65-F5344CB8AC3E}">
        <p14:creationId xmlns:p14="http://schemas.microsoft.com/office/powerpoint/2010/main" val="15548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Updates of the Boolean Theorems with the addition of DeMorgan’s</a:t>
            </a:r>
          </a:p>
        </p:txBody>
      </p:sp>
      <p:sp>
        <p:nvSpPr>
          <p:cNvPr id="1095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DeMorgan’s Theorems</a:t>
            </a:r>
          </a:p>
        </p:txBody>
      </p:sp>
      <p:sp>
        <p:nvSpPr>
          <p:cNvPr id="10957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Digital Electronics </a:t>
            </a:r>
            <a:r>
              <a:rPr lang="en-US" altLang="en-US">
                <a:cs typeface="Arial" charset="0"/>
                <a:sym typeface="Symbol" pitchFamily="18" charset="2"/>
              </a:rPr>
              <a:t></a:t>
            </a:r>
          </a:p>
          <a:p>
            <a:pPr>
              <a:spcBef>
                <a:spcPct val="0"/>
              </a:spcBef>
            </a:pPr>
            <a:r>
              <a:rPr lang="en-US" altLang="en-US">
                <a:cs typeface="Arial" charset="0"/>
                <a:sym typeface="Symbol" pitchFamily="18" charset="2"/>
              </a:rPr>
              <a:t>2,1 Introduction to AOI Logic</a:t>
            </a:r>
            <a:endParaRPr lang="en-US" altLang="en-US">
              <a:cs typeface="Arial" charset="0"/>
            </a:endParaRPr>
          </a:p>
        </p:txBody>
      </p:sp>
      <p:sp>
        <p:nvSpPr>
          <p:cNvPr id="10957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30250" indent="-280988">
              <a:spcBef>
                <a:spcPct val="30000"/>
              </a:spcBef>
              <a:defRPr sz="1200">
                <a:solidFill>
                  <a:schemeClr val="tx1"/>
                </a:solidFill>
                <a:latin typeface="Arial" charset="0"/>
              </a:defRPr>
            </a:lvl2pPr>
            <a:lvl3pPr marL="1123950" indent="-223838">
              <a:spcBef>
                <a:spcPct val="30000"/>
              </a:spcBef>
              <a:defRPr sz="1200">
                <a:solidFill>
                  <a:schemeClr val="tx1"/>
                </a:solidFill>
                <a:latin typeface="Arial" charset="0"/>
              </a:defRPr>
            </a:lvl3pPr>
            <a:lvl4pPr marL="1573213" indent="-223838">
              <a:spcBef>
                <a:spcPct val="30000"/>
              </a:spcBef>
              <a:defRPr sz="1200">
                <a:solidFill>
                  <a:schemeClr val="tx1"/>
                </a:solidFill>
                <a:latin typeface="Arial" charset="0"/>
              </a:defRPr>
            </a:lvl4pPr>
            <a:lvl5pPr marL="2022475" indent="-223838">
              <a:spcBef>
                <a:spcPct val="30000"/>
              </a:spcBef>
              <a:defRPr sz="1200">
                <a:solidFill>
                  <a:schemeClr val="tx1"/>
                </a:solidFill>
                <a:latin typeface="Arial" charset="0"/>
              </a:defRPr>
            </a:lvl5pPr>
            <a:lvl6pPr marL="2479675" indent="-223838" eaLnBrk="0" fontAlgn="base" hangingPunct="0">
              <a:spcBef>
                <a:spcPct val="30000"/>
              </a:spcBef>
              <a:spcAft>
                <a:spcPct val="0"/>
              </a:spcAft>
              <a:defRPr sz="1200">
                <a:solidFill>
                  <a:schemeClr val="tx1"/>
                </a:solidFill>
                <a:latin typeface="Arial" charset="0"/>
              </a:defRPr>
            </a:lvl6pPr>
            <a:lvl7pPr marL="2936875" indent="-223838" eaLnBrk="0" fontAlgn="base" hangingPunct="0">
              <a:spcBef>
                <a:spcPct val="30000"/>
              </a:spcBef>
              <a:spcAft>
                <a:spcPct val="0"/>
              </a:spcAft>
              <a:defRPr sz="1200">
                <a:solidFill>
                  <a:schemeClr val="tx1"/>
                </a:solidFill>
                <a:latin typeface="Arial" charset="0"/>
              </a:defRPr>
            </a:lvl7pPr>
            <a:lvl8pPr marL="3394075" indent="-223838" eaLnBrk="0" fontAlgn="base" hangingPunct="0">
              <a:spcBef>
                <a:spcPct val="30000"/>
              </a:spcBef>
              <a:spcAft>
                <a:spcPct val="0"/>
              </a:spcAft>
              <a:defRPr sz="1200">
                <a:solidFill>
                  <a:schemeClr val="tx1"/>
                </a:solidFill>
                <a:latin typeface="Arial" charset="0"/>
              </a:defRPr>
            </a:lvl8pPr>
            <a:lvl9pPr marL="3851275" indent="-223838" eaLnBrk="0" fontAlgn="base" hangingPunct="0">
              <a:spcBef>
                <a:spcPct val="30000"/>
              </a:spcBef>
              <a:spcAft>
                <a:spcPct val="0"/>
              </a:spcAft>
              <a:defRPr sz="1200">
                <a:solidFill>
                  <a:schemeClr val="tx1"/>
                </a:solidFill>
                <a:latin typeface="Arial" charset="0"/>
              </a:defRPr>
            </a:lvl9pPr>
          </a:lstStyle>
          <a:p>
            <a:pPr>
              <a:spcBef>
                <a:spcPct val="0"/>
              </a:spcBef>
            </a:pPr>
            <a:r>
              <a:rPr lang="en-US" altLang="en-US">
                <a:cs typeface="Arial" charset="0"/>
              </a:rPr>
              <a:t>Project Lead The Way, Inc.</a:t>
            </a:r>
            <a:endParaRPr lang="en-US" altLang="en-US" baseline="30000">
              <a:cs typeface="Arial" charset="0"/>
            </a:endParaRPr>
          </a:p>
          <a:p>
            <a:pPr>
              <a:spcBef>
                <a:spcPct val="0"/>
              </a:spcBef>
            </a:pPr>
            <a:r>
              <a:rPr lang="en-US" altLang="en-US">
                <a:cs typeface="Arial" charset="0"/>
              </a:rPr>
              <a:t>Copyright 2009</a:t>
            </a:r>
          </a:p>
        </p:txBody>
      </p:sp>
      <p:sp>
        <p:nvSpPr>
          <p:cNvPr id="1095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319F77-4546-4B27-B206-E02D1887D433}" type="slidenum">
              <a:rPr lang="en-US" altLang="en-US" smtClean="0"/>
              <a:pPr/>
              <a:t>53</a:t>
            </a:fld>
            <a:endParaRPr lang="en-US" altLang="en-US"/>
          </a:p>
        </p:txBody>
      </p:sp>
    </p:spTree>
    <p:extLst>
      <p:ext uri="{BB962C8B-B14F-4D97-AF65-F5344CB8AC3E}">
        <p14:creationId xmlns:p14="http://schemas.microsoft.com/office/powerpoint/2010/main" val="92280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2917"/>
            <a:ext cx="9144000" cy="1743964"/>
          </a:xfrm>
        </p:spPr>
        <p:txBody>
          <a:bodyPr anchor="b">
            <a:normAutofit/>
          </a:bodyPr>
          <a:lstStyle>
            <a:lvl1pPr algn="ctr">
              <a:defRPr sz="5400">
                <a:latin typeface="Verdana" panose="020B0604030504040204" pitchFamily="34" charset="0"/>
                <a:ea typeface="Verdana" panose="020B0604030504040204" pitchFamily="34" charset="0"/>
              </a:defRPr>
            </a:lvl1pPr>
          </a:lstStyle>
          <a:p>
            <a:r>
              <a:rPr lang="en-US" dirty="0"/>
              <a:t>Click to edit Master title style</a:t>
            </a:r>
            <a:endParaRPr lang="en-IE" dirty="0"/>
          </a:p>
        </p:txBody>
      </p:sp>
      <p:sp>
        <p:nvSpPr>
          <p:cNvPr id="3" name="Subtitle 2"/>
          <p:cNvSpPr>
            <a:spLocks noGrp="1"/>
          </p:cNvSpPr>
          <p:nvPr>
            <p:ph type="subTitle" idx="1"/>
          </p:nvPr>
        </p:nvSpPr>
        <p:spPr>
          <a:xfrm>
            <a:off x="1524000" y="4272598"/>
            <a:ext cx="9144000" cy="1655762"/>
          </a:xfrm>
        </p:spPr>
        <p:txBody>
          <a:bodyPr/>
          <a:lstStyle>
            <a:lvl1pPr marL="0" indent="0" algn="ctr">
              <a:lnSpc>
                <a:spcPct val="150000"/>
              </a:lnSpc>
              <a:spcBef>
                <a:spcPts val="600"/>
              </a:spcBef>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FC360E93-F76D-4BFB-AD2D-F1D9EA9D9317}" type="datetime1">
              <a:rPr lang="en-IE" smtClean="0"/>
              <a:t>20/02/2025</a:t>
            </a:fld>
            <a:endParaRPr lang="en-IE"/>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defRPr>
            </a:lvl1pPr>
          </a:lstStyle>
          <a:p>
            <a:endParaRPr lang="en-IE"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5247" y="-570"/>
            <a:ext cx="3960000" cy="24951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91383" y="1248507"/>
            <a:ext cx="2800741" cy="697523"/>
          </a:xfrm>
          <a:prstGeom prst="rect">
            <a:avLst/>
          </a:prstGeom>
        </p:spPr>
      </p:pic>
    </p:spTree>
    <p:extLst>
      <p:ext uri="{BB962C8B-B14F-4D97-AF65-F5344CB8AC3E}">
        <p14:creationId xmlns:p14="http://schemas.microsoft.com/office/powerpoint/2010/main" val="3338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Content Placeholder 2"/>
          <p:cNvSpPr>
            <a:spLocks noGrp="1"/>
          </p:cNvSpPr>
          <p:nvPr>
            <p:ph idx="1"/>
          </p:nvPr>
        </p:nvSpPr>
        <p:spPr>
          <a:xfrm>
            <a:off x="696000" y="1825625"/>
            <a:ext cx="10800000" cy="4351338"/>
          </a:xfrm>
        </p:spPr>
        <p:txBody>
          <a:bodyPr>
            <a:normAutofit/>
          </a:bodyPr>
          <a:lstStyle>
            <a:lvl1pPr>
              <a:lnSpc>
                <a:spcPct val="150000"/>
              </a:lnSpc>
              <a:spcBef>
                <a:spcPts val="600"/>
              </a:spcBef>
              <a:defRPr sz="2400"/>
            </a:lvl1pPr>
            <a:lvl2pPr>
              <a:lnSpc>
                <a:spcPct val="150000"/>
              </a:lnSpc>
              <a:spcBef>
                <a:spcPts val="600"/>
              </a:spcBef>
              <a:defRPr sz="2400"/>
            </a:lvl2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3990B7A9-B68C-4C3E-8CF5-A7B8A292ACFC}" type="datetime1">
              <a:rPr lang="en-IE" smtClean="0"/>
              <a:t>20/02/2025</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dirty="0"/>
          </a:p>
        </p:txBody>
      </p:sp>
    </p:spTree>
    <p:extLst>
      <p:ext uri="{BB962C8B-B14F-4D97-AF65-F5344CB8AC3E}">
        <p14:creationId xmlns:p14="http://schemas.microsoft.com/office/powerpoint/2010/main" val="22849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EA5C6EE-CABD-4D94-BD19-15B41D826445}" type="datetime1">
              <a:rPr lang="en-IE" smtClean="0"/>
              <a:t>20/02/2025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36662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6172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5" name="Date Placeholder 4"/>
          <p:cNvSpPr>
            <a:spLocks noGrp="1"/>
          </p:cNvSpPr>
          <p:nvPr>
            <p:ph type="dt" sz="half" idx="10"/>
          </p:nvPr>
        </p:nvSpPr>
        <p:spPr/>
        <p:txBody>
          <a:bodyPr/>
          <a:lstStyle/>
          <a:p>
            <a:fld id="{F3B5E9EA-F2BE-4720-A7C1-919FC335C74F}" type="datetime1">
              <a:rPr lang="en-IE" smtClean="0"/>
              <a:t>20/02/2025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16718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54BC8BE2-8465-4EC8-AF8F-1D3F0EDE7E66}" type="datetime1">
              <a:rPr lang="en-IE" smtClean="0"/>
              <a:t>20/02/2025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21578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BDD8-0C91-45A3-A214-8D205AF259B6}" type="datetime1">
              <a:rPr lang="en-IE" smtClean="0"/>
              <a:t>20/02/2025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758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Content Placeholder 2"/>
          <p:cNvSpPr>
            <a:spLocks noGrp="1"/>
          </p:cNvSpPr>
          <p:nvPr>
            <p:ph idx="1"/>
          </p:nvPr>
        </p:nvSpPr>
        <p:spPr>
          <a:xfrm>
            <a:off x="5183188" y="987425"/>
            <a:ext cx="6172200" cy="4873625"/>
          </a:xfrm>
        </p:spPr>
        <p:txBody>
          <a:bodyPr/>
          <a:lstStyle>
            <a:lvl1pPr>
              <a:lnSpc>
                <a:spcPct val="150000"/>
              </a:lnSpc>
              <a:spcBef>
                <a:spcPts val="600"/>
              </a:spcBef>
              <a:defRPr sz="3200">
                <a:latin typeface="Verdana" panose="020B0604030504040204" pitchFamily="34" charset="0"/>
                <a:ea typeface="Verdana" panose="020B0604030504040204" pitchFamily="34" charset="0"/>
              </a:defRPr>
            </a:lvl1pPr>
            <a:lvl2pPr>
              <a:lnSpc>
                <a:spcPct val="150000"/>
              </a:lnSpc>
              <a:spcBef>
                <a:spcPts val="600"/>
              </a:spcBef>
              <a:defRPr sz="2800">
                <a:latin typeface="Verdana" panose="020B0604030504040204" pitchFamily="34" charset="0"/>
                <a:ea typeface="Verdana" panose="020B0604030504040204" pitchFamily="34" charset="0"/>
              </a:defRPr>
            </a:lvl2pPr>
            <a:lvl3pPr>
              <a:lnSpc>
                <a:spcPct val="150000"/>
              </a:lnSpc>
              <a:spcBef>
                <a:spcPts val="600"/>
              </a:spcBef>
              <a:defRPr sz="2400">
                <a:latin typeface="Verdana" panose="020B0604030504040204" pitchFamily="34" charset="0"/>
                <a:ea typeface="Verdana" panose="020B0604030504040204" pitchFamily="34" charset="0"/>
              </a:defRPr>
            </a:lvl3pPr>
            <a:lvl4pPr>
              <a:lnSpc>
                <a:spcPct val="150000"/>
              </a:lnSpc>
              <a:spcBef>
                <a:spcPts val="600"/>
              </a:spcBef>
              <a:defRPr sz="2400">
                <a:latin typeface="Verdana" panose="020B0604030504040204" pitchFamily="34" charset="0"/>
                <a:ea typeface="Verdana" panose="020B0604030504040204" pitchFamily="34" charset="0"/>
              </a:defRPr>
            </a:lvl4pPr>
            <a:lvl5pPr>
              <a:lnSpc>
                <a:spcPct val="150000"/>
              </a:lnSpc>
              <a:spcBef>
                <a:spcPts val="600"/>
              </a:spcBef>
              <a:defRPr sz="24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D0906E07-B7EF-4FD4-B55B-5005EAFAC037}" type="datetime1">
              <a:rPr lang="en-IE" smtClean="0"/>
              <a:t>20/02/2025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992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0DC67B2-94D0-42E6-B8D3-8D11A90FA08C}" type="datetime1">
              <a:rPr lang="en-IE" smtClean="0"/>
              <a:t>20/02/2025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861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897" y="4145657"/>
            <a:ext cx="3960000" cy="2495173"/>
          </a:xfrm>
          <a:prstGeom prst="rect">
            <a:avLst/>
          </a:prstGeom>
        </p:spPr>
      </p:pic>
    </p:spTree>
    <p:extLst>
      <p:ext uri="{BB962C8B-B14F-4D97-AF65-F5344CB8AC3E}">
        <p14:creationId xmlns:p14="http://schemas.microsoft.com/office/powerpoint/2010/main" val="2775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696000" y="1825625"/>
            <a:ext cx="108000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F74BEB21-6964-4F57-9B78-649CE4260CC9}" type="datetime1">
              <a:rPr lang="en-IE" smtClean="0"/>
              <a:t>20/02/2025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spTree>
    <p:extLst>
      <p:ext uri="{BB962C8B-B14F-4D97-AF65-F5344CB8AC3E}">
        <p14:creationId xmlns:p14="http://schemas.microsoft.com/office/powerpoint/2010/main" val="35751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rgbClr val="004C6C"/>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8.bin"/><Relationship Id="rId18" Type="http://schemas.openxmlformats.org/officeDocument/2006/relationships/image" Target="../media/image30.wmf"/><Relationship Id="rId26" Type="http://schemas.openxmlformats.org/officeDocument/2006/relationships/image" Target="../media/image33.wmf"/><Relationship Id="rId39" Type="http://schemas.openxmlformats.org/officeDocument/2006/relationships/image" Target="../media/image37.wmf"/><Relationship Id="rId21" Type="http://schemas.openxmlformats.org/officeDocument/2006/relationships/oleObject" Target="../embeddings/oleObject13.bin"/><Relationship Id="rId34" Type="http://schemas.openxmlformats.org/officeDocument/2006/relationships/oleObject" Target="../embeddings/oleObject22.bin"/><Relationship Id="rId7" Type="http://schemas.openxmlformats.org/officeDocument/2006/relationships/image" Target="../media/image25.wmf"/><Relationship Id="rId12" Type="http://schemas.openxmlformats.org/officeDocument/2006/relationships/image" Target="../media/image28.png"/><Relationship Id="rId17" Type="http://schemas.openxmlformats.org/officeDocument/2006/relationships/oleObject" Target="../embeddings/oleObject11.bin"/><Relationship Id="rId25" Type="http://schemas.openxmlformats.org/officeDocument/2006/relationships/oleObject" Target="../embeddings/oleObject16.bin"/><Relationship Id="rId33" Type="http://schemas.openxmlformats.org/officeDocument/2006/relationships/oleObject" Target="../embeddings/oleObject21.bin"/><Relationship Id="rId38" Type="http://schemas.openxmlformats.org/officeDocument/2006/relationships/oleObject" Target="../embeddings/oleObject24.bin"/><Relationship Id="rId2" Type="http://schemas.openxmlformats.org/officeDocument/2006/relationships/notesSlide" Target="../notesSlides/notesSlide2.xml"/><Relationship Id="rId16" Type="http://schemas.openxmlformats.org/officeDocument/2006/relationships/image" Target="../media/image29.wmf"/><Relationship Id="rId20" Type="http://schemas.openxmlformats.org/officeDocument/2006/relationships/image" Target="../media/image31.wmf"/><Relationship Id="rId29"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27.wmf"/><Relationship Id="rId24" Type="http://schemas.openxmlformats.org/officeDocument/2006/relationships/oleObject" Target="../embeddings/oleObject15.bin"/><Relationship Id="rId32" Type="http://schemas.openxmlformats.org/officeDocument/2006/relationships/oleObject" Target="../embeddings/oleObject20.bin"/><Relationship Id="rId37" Type="http://schemas.openxmlformats.org/officeDocument/2006/relationships/image" Target="../media/image4.png"/><Relationship Id="rId40" Type="http://schemas.openxmlformats.org/officeDocument/2006/relationships/image" Target="../media/image38.png"/><Relationship Id="rId5" Type="http://schemas.openxmlformats.org/officeDocument/2006/relationships/image" Target="../media/image24.wmf"/><Relationship Id="rId15" Type="http://schemas.openxmlformats.org/officeDocument/2006/relationships/oleObject" Target="../embeddings/oleObject10.bin"/><Relationship Id="rId23" Type="http://schemas.openxmlformats.org/officeDocument/2006/relationships/image" Target="../media/image32.wmf"/><Relationship Id="rId28" Type="http://schemas.openxmlformats.org/officeDocument/2006/relationships/image" Target="../media/image34.wmf"/><Relationship Id="rId36" Type="http://schemas.openxmlformats.org/officeDocument/2006/relationships/image" Target="../media/image36.wmf"/><Relationship Id="rId10" Type="http://schemas.openxmlformats.org/officeDocument/2006/relationships/oleObject" Target="../embeddings/oleObject7.bin"/><Relationship Id="rId19" Type="http://schemas.openxmlformats.org/officeDocument/2006/relationships/oleObject" Target="../embeddings/oleObject12.bin"/><Relationship Id="rId31" Type="http://schemas.openxmlformats.org/officeDocument/2006/relationships/image" Target="../media/image35.wmf"/><Relationship Id="rId4" Type="http://schemas.openxmlformats.org/officeDocument/2006/relationships/oleObject" Target="../embeddings/oleObject4.bin"/><Relationship Id="rId9" Type="http://schemas.openxmlformats.org/officeDocument/2006/relationships/image" Target="../media/image26.wmf"/><Relationship Id="rId14" Type="http://schemas.openxmlformats.org/officeDocument/2006/relationships/oleObject" Target="../embeddings/oleObject9.bin"/><Relationship Id="rId22" Type="http://schemas.openxmlformats.org/officeDocument/2006/relationships/oleObject" Target="../embeddings/oleObject14.bin"/><Relationship Id="rId27" Type="http://schemas.openxmlformats.org/officeDocument/2006/relationships/oleObject" Target="../embeddings/oleObject17.bin"/><Relationship Id="rId30" Type="http://schemas.openxmlformats.org/officeDocument/2006/relationships/oleObject" Target="../embeddings/oleObject19.bin"/><Relationship Id="rId35" Type="http://schemas.openxmlformats.org/officeDocument/2006/relationships/oleObject" Target="../embeddings/oleObject23.bin"/><Relationship Id="rId8" Type="http://schemas.openxmlformats.org/officeDocument/2006/relationships/oleObject" Target="../embeddings/oleObject6.bin"/><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31.bin"/><Relationship Id="rId18" Type="http://schemas.openxmlformats.org/officeDocument/2006/relationships/oleObject" Target="../embeddings/oleObject34.bin"/><Relationship Id="rId26" Type="http://schemas.openxmlformats.org/officeDocument/2006/relationships/image" Target="../media/image30.wmf"/><Relationship Id="rId39" Type="http://schemas.openxmlformats.org/officeDocument/2006/relationships/oleObject" Target="../embeddings/oleObject44.bin"/><Relationship Id="rId21" Type="http://schemas.openxmlformats.org/officeDocument/2006/relationships/oleObject" Target="../embeddings/oleObject36.bin"/><Relationship Id="rId34" Type="http://schemas.openxmlformats.org/officeDocument/2006/relationships/oleObject" Target="../embeddings/oleObject41.bin"/><Relationship Id="rId7" Type="http://schemas.openxmlformats.org/officeDocument/2006/relationships/oleObject" Target="../embeddings/oleObject27.bin"/><Relationship Id="rId12" Type="http://schemas.openxmlformats.org/officeDocument/2006/relationships/image" Target="../media/image40.wmf"/><Relationship Id="rId17" Type="http://schemas.openxmlformats.org/officeDocument/2006/relationships/image" Target="../media/image33.wmf"/><Relationship Id="rId25" Type="http://schemas.openxmlformats.org/officeDocument/2006/relationships/oleObject" Target="../embeddings/oleObject38.bin"/><Relationship Id="rId33" Type="http://schemas.openxmlformats.org/officeDocument/2006/relationships/oleObject" Target="../embeddings/oleObject40.bin"/><Relationship Id="rId38" Type="http://schemas.openxmlformats.org/officeDocument/2006/relationships/image" Target="../media/image47.wmf"/><Relationship Id="rId2" Type="http://schemas.openxmlformats.org/officeDocument/2006/relationships/notesSlide" Target="../notesSlides/notesSlide3.xml"/><Relationship Id="rId16" Type="http://schemas.openxmlformats.org/officeDocument/2006/relationships/oleObject" Target="../embeddings/oleObject33.bin"/><Relationship Id="rId20" Type="http://schemas.openxmlformats.org/officeDocument/2006/relationships/oleObject" Target="../embeddings/oleObject35.bin"/><Relationship Id="rId29" Type="http://schemas.openxmlformats.org/officeDocument/2006/relationships/image" Target="../media/image43.wmf"/><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30.bin"/><Relationship Id="rId24" Type="http://schemas.openxmlformats.org/officeDocument/2006/relationships/image" Target="../media/image29.wmf"/><Relationship Id="rId32" Type="http://schemas.openxmlformats.org/officeDocument/2006/relationships/image" Target="../media/image45.png"/><Relationship Id="rId37" Type="http://schemas.openxmlformats.org/officeDocument/2006/relationships/oleObject" Target="../embeddings/oleObject43.bin"/><Relationship Id="rId40" Type="http://schemas.openxmlformats.org/officeDocument/2006/relationships/image" Target="../media/image48.wmf"/><Relationship Id="rId5" Type="http://schemas.openxmlformats.org/officeDocument/2006/relationships/oleObject" Target="../embeddings/oleObject26.bin"/><Relationship Id="rId15" Type="http://schemas.openxmlformats.org/officeDocument/2006/relationships/oleObject" Target="../embeddings/oleObject32.bin"/><Relationship Id="rId23" Type="http://schemas.openxmlformats.org/officeDocument/2006/relationships/oleObject" Target="../embeddings/oleObject37.bin"/><Relationship Id="rId28" Type="http://schemas.openxmlformats.org/officeDocument/2006/relationships/oleObject" Target="../embeddings/oleObject39.bin"/><Relationship Id="rId36" Type="http://schemas.openxmlformats.org/officeDocument/2006/relationships/image" Target="../media/image46.wmf"/><Relationship Id="rId10" Type="http://schemas.openxmlformats.org/officeDocument/2006/relationships/oleObject" Target="../embeddings/oleObject29.bin"/><Relationship Id="rId19" Type="http://schemas.openxmlformats.org/officeDocument/2006/relationships/image" Target="../media/image42.wmf"/><Relationship Id="rId31" Type="http://schemas.openxmlformats.org/officeDocument/2006/relationships/image" Target="../media/image44.png"/><Relationship Id="rId4" Type="http://schemas.openxmlformats.org/officeDocument/2006/relationships/image" Target="../media/image39.wmf"/><Relationship Id="rId9" Type="http://schemas.openxmlformats.org/officeDocument/2006/relationships/oleObject" Target="../embeddings/oleObject28.bin"/><Relationship Id="rId14" Type="http://schemas.openxmlformats.org/officeDocument/2006/relationships/image" Target="../media/image41.wmf"/><Relationship Id="rId22" Type="http://schemas.openxmlformats.org/officeDocument/2006/relationships/image" Target="../media/image35.wmf"/><Relationship Id="rId27" Type="http://schemas.openxmlformats.org/officeDocument/2006/relationships/image" Target="../media/image4.png"/><Relationship Id="rId30" Type="http://schemas.openxmlformats.org/officeDocument/2006/relationships/image" Target="../media/image38.png"/><Relationship Id="rId35" Type="http://schemas.openxmlformats.org/officeDocument/2006/relationships/oleObject" Target="../embeddings/oleObject42.bin"/><Relationship Id="rId8" Type="http://schemas.openxmlformats.org/officeDocument/2006/relationships/image" Target="../media/image27.wmf"/><Relationship Id="rId3" Type="http://schemas.openxmlformats.org/officeDocument/2006/relationships/oleObject" Target="../embeddings/oleObject25.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0.wmf"/><Relationship Id="rId5" Type="http://schemas.openxmlformats.org/officeDocument/2006/relationships/oleObject" Target="../embeddings/oleObject46.bin"/><Relationship Id="rId4" Type="http://schemas.openxmlformats.org/officeDocument/2006/relationships/image" Target="../media/image49.wmf"/></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GB" sz="4000" dirty="0">
                <a:cs typeface="Tahoma" panose="020B0604030504040204" pitchFamily="34" charset="0"/>
              </a:rPr>
              <a:t>TU856-1 &amp; TU858-1 Computer Architecture and Technology</a:t>
            </a:r>
            <a:br>
              <a:rPr lang="en-IE" b="1" dirty="0">
                <a:cs typeface="Tahoma" panose="020B0604030504040204" pitchFamily="34" charset="0"/>
              </a:rPr>
            </a:br>
            <a:r>
              <a:rPr lang="en-IE" sz="2800" dirty="0">
                <a:cs typeface="Tahoma" panose="020B0604030504040204" pitchFamily="34" charset="0"/>
              </a:rPr>
              <a:t>Module Code: CMPU 1006</a:t>
            </a:r>
            <a:endParaRPr lang="en-IE" sz="4800" dirty="0">
              <a:cs typeface="Tahoma" panose="020B0604030504040204" pitchFamily="34" charset="0"/>
            </a:endParaRPr>
          </a:p>
        </p:txBody>
      </p:sp>
      <p:sp>
        <p:nvSpPr>
          <p:cNvPr id="3" name="Subtitle 2"/>
          <p:cNvSpPr>
            <a:spLocks noGrp="1"/>
          </p:cNvSpPr>
          <p:nvPr>
            <p:ph type="subTitle" idx="1"/>
          </p:nvPr>
        </p:nvSpPr>
        <p:spPr>
          <a:xfrm>
            <a:off x="1524000" y="4272597"/>
            <a:ext cx="9144000" cy="1819977"/>
          </a:xfrm>
        </p:spPr>
        <p:txBody>
          <a:bodyPr anchor="ctr">
            <a:normAutofit/>
          </a:bodyPr>
          <a:lstStyle/>
          <a:p>
            <a:r>
              <a:rPr lang="en-US" sz="2800" dirty="0">
                <a:cs typeface="Tahoma" panose="020B0604030504040204" pitchFamily="34" charset="0"/>
              </a:rPr>
              <a:t>FROM BOOLEAN ALGEBRA TO LOGIC GATES</a:t>
            </a:r>
            <a:endParaRPr lang="en-US" sz="2800" dirty="0">
              <a:solidFill>
                <a:srgbClr val="0000FF"/>
              </a:solidFill>
              <a:cs typeface="Tahoma" panose="020B0604030504040204" pitchFamily="34" charset="0"/>
            </a:endParaRPr>
          </a:p>
          <a:p>
            <a:pPr>
              <a:lnSpc>
                <a:spcPct val="150000"/>
              </a:lnSpc>
            </a:pPr>
            <a:r>
              <a:rPr lang="en-IE" dirty="0">
                <a:cs typeface="Tahoma" panose="020B0604030504040204" pitchFamily="34" charset="0"/>
              </a:rPr>
              <a:t> </a:t>
            </a:r>
          </a:p>
        </p:txBody>
      </p:sp>
      <p:sp>
        <p:nvSpPr>
          <p:cNvPr id="5" name="Rectangle 5"/>
          <p:cNvSpPr>
            <a:spLocks noChangeArrowheads="1"/>
          </p:cNvSpPr>
          <p:nvPr/>
        </p:nvSpPr>
        <p:spPr bwMode="auto">
          <a:xfrm>
            <a:off x="8391233" y="478189"/>
            <a:ext cx="316835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1, Week 5</a:t>
            </a:r>
            <a:endParaRPr lang="en-US" altLang="en-US" sz="2800" dirty="0"/>
          </a:p>
        </p:txBody>
      </p:sp>
      <p:sp>
        <p:nvSpPr>
          <p:cNvPr id="6" name="Slide Number Placeholder 5"/>
          <p:cNvSpPr>
            <a:spLocks noGrp="1"/>
          </p:cNvSpPr>
          <p:nvPr>
            <p:ph type="sldNum" sz="quarter" idx="12"/>
          </p:nvPr>
        </p:nvSpPr>
        <p:spPr/>
        <p:txBody>
          <a:bodyPr/>
          <a:lstStyle/>
          <a:p>
            <a:fld id="{1101D7E7-C74A-4A5D-A756-C8CA1900BA37}" type="slidenum">
              <a:rPr lang="en-IE" smtClean="0"/>
              <a:pPr/>
              <a:t>1</a:t>
            </a:fld>
            <a:endParaRPr lang="en-IE"/>
          </a:p>
        </p:txBody>
      </p:sp>
    </p:spTree>
    <p:extLst>
      <p:ext uri="{BB962C8B-B14F-4D97-AF65-F5344CB8AC3E}">
        <p14:creationId xmlns:p14="http://schemas.microsoft.com/office/powerpoint/2010/main" val="402075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George Boole (5)</a:t>
            </a:r>
            <a:endParaRPr lang="en-IE" dirty="0"/>
          </a:p>
        </p:txBody>
      </p:sp>
      <p:sp>
        <p:nvSpPr>
          <p:cNvPr id="3" name="Content Placeholder 2"/>
          <p:cNvSpPr>
            <a:spLocks noGrp="1"/>
          </p:cNvSpPr>
          <p:nvPr>
            <p:ph idx="1"/>
          </p:nvPr>
        </p:nvSpPr>
        <p:spPr/>
        <p:txBody>
          <a:bodyPr>
            <a:normAutofit/>
          </a:bodyPr>
          <a:lstStyle/>
          <a:p>
            <a:pPr marL="0" indent="0">
              <a:buNone/>
            </a:pPr>
            <a:r>
              <a:rPr lang="en-US" sz="2600" dirty="0"/>
              <a:t>OR</a:t>
            </a:r>
          </a:p>
          <a:p>
            <a:pPr marL="0" indent="0">
              <a:buNone/>
            </a:pPr>
            <a:endParaRPr lang="en-US" sz="900" dirty="0"/>
          </a:p>
          <a:p>
            <a:pPr marL="457200" lvl="1" indent="0">
              <a:buNone/>
            </a:pPr>
            <a:r>
              <a:rPr lang="en-US" dirty="0"/>
              <a:t>A (False) </a:t>
            </a:r>
            <a:r>
              <a:rPr lang="en-US" dirty="0">
                <a:solidFill>
                  <a:srgbClr val="0000FF"/>
                </a:solidFill>
              </a:rPr>
              <a:t>OR</a:t>
            </a:r>
            <a:r>
              <a:rPr lang="en-US" dirty="0"/>
              <a:t> B (False) -&gt; False</a:t>
            </a:r>
          </a:p>
          <a:p>
            <a:pPr marL="457200" lvl="1" indent="0">
              <a:buNone/>
            </a:pPr>
            <a:r>
              <a:rPr lang="en-US" dirty="0"/>
              <a:t>A (True) OR B (False) -&gt; True</a:t>
            </a:r>
          </a:p>
          <a:p>
            <a:pPr marL="457200" lvl="1" indent="0">
              <a:buNone/>
            </a:pPr>
            <a:r>
              <a:rPr lang="en-US" dirty="0"/>
              <a:t>A (False) OR B (True) -&gt; True</a:t>
            </a:r>
          </a:p>
          <a:p>
            <a:pPr marL="457200" lvl="1" indent="0">
              <a:buNone/>
            </a:pPr>
            <a:r>
              <a:rPr lang="en-US" dirty="0"/>
              <a:t>A (True) OR B (True) -&gt; True</a:t>
            </a:r>
          </a:p>
        </p:txBody>
      </p:sp>
      <p:sp>
        <p:nvSpPr>
          <p:cNvPr id="4" name="Slide Number Placeholder 3"/>
          <p:cNvSpPr>
            <a:spLocks noGrp="1"/>
          </p:cNvSpPr>
          <p:nvPr>
            <p:ph type="sldNum" sz="quarter" idx="12"/>
          </p:nvPr>
        </p:nvSpPr>
        <p:spPr/>
        <p:txBody>
          <a:bodyPr/>
          <a:lstStyle/>
          <a:p>
            <a:fld id="{1101D7E7-C74A-4A5D-A756-C8CA1900BA37}" type="slidenum">
              <a:rPr lang="en-IE" smtClean="0"/>
              <a:t>10</a:t>
            </a:fld>
            <a:endParaRPr lang="en-IE" dirty="0"/>
          </a:p>
        </p:txBody>
      </p:sp>
    </p:spTree>
    <p:extLst>
      <p:ext uri="{BB962C8B-B14F-4D97-AF65-F5344CB8AC3E}">
        <p14:creationId xmlns:p14="http://schemas.microsoft.com/office/powerpoint/2010/main" val="75339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George Boole (6)</a:t>
            </a:r>
          </a:p>
        </p:txBody>
      </p:sp>
      <p:sp>
        <p:nvSpPr>
          <p:cNvPr id="3" name="Content Placeholder 2"/>
          <p:cNvSpPr>
            <a:spLocks noGrp="1"/>
          </p:cNvSpPr>
          <p:nvPr>
            <p:ph idx="1"/>
          </p:nvPr>
        </p:nvSpPr>
        <p:spPr/>
        <p:txBody>
          <a:bodyPr/>
          <a:lstStyle/>
          <a:p>
            <a:pPr marL="0" indent="0">
              <a:buNone/>
            </a:pPr>
            <a:r>
              <a:rPr lang="en-US" sz="2600" dirty="0"/>
              <a:t>NOT</a:t>
            </a:r>
          </a:p>
          <a:p>
            <a:pPr marL="0" indent="0">
              <a:buNone/>
            </a:pPr>
            <a:endParaRPr lang="en-US" sz="900" dirty="0"/>
          </a:p>
          <a:p>
            <a:pPr marL="457200" lvl="1" indent="0">
              <a:buNone/>
            </a:pPr>
            <a:r>
              <a:rPr lang="en-US" dirty="0"/>
              <a:t>A (False) -&gt;  </a:t>
            </a:r>
            <a:r>
              <a:rPr lang="en-US" dirty="0">
                <a:solidFill>
                  <a:srgbClr val="0000FF"/>
                </a:solidFill>
              </a:rPr>
              <a:t>NOT</a:t>
            </a:r>
            <a:r>
              <a:rPr lang="en-US" dirty="0"/>
              <a:t> A = True</a:t>
            </a:r>
          </a:p>
          <a:p>
            <a:pPr marL="457200" lvl="1" indent="0">
              <a:buNone/>
            </a:pPr>
            <a:endParaRPr lang="en-US" sz="900" dirty="0"/>
          </a:p>
          <a:p>
            <a:pPr marL="457200" lvl="1" indent="0">
              <a:buNone/>
            </a:pPr>
            <a:r>
              <a:rPr lang="en-US" dirty="0"/>
              <a:t>A (True) -&gt;  NOT A = False</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11</a:t>
            </a:fld>
            <a:endParaRPr lang="en-IE" dirty="0"/>
          </a:p>
        </p:txBody>
      </p:sp>
    </p:spTree>
    <p:extLst>
      <p:ext uri="{BB962C8B-B14F-4D97-AF65-F5344CB8AC3E}">
        <p14:creationId xmlns:p14="http://schemas.microsoft.com/office/powerpoint/2010/main" val="271927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Claude Shannon Takes Boole’s Algebra</a:t>
            </a:r>
            <a:endParaRPr lang="en-IE" sz="4000" dirty="0"/>
          </a:p>
        </p:txBody>
      </p:sp>
      <p:sp>
        <p:nvSpPr>
          <p:cNvPr id="3" name="Content Placeholder 2"/>
          <p:cNvSpPr>
            <a:spLocks noGrp="1"/>
          </p:cNvSpPr>
          <p:nvPr>
            <p:ph idx="1"/>
          </p:nvPr>
        </p:nvSpPr>
        <p:spPr/>
        <p:txBody>
          <a:bodyPr>
            <a:normAutofit/>
          </a:bodyPr>
          <a:lstStyle/>
          <a:p>
            <a:r>
              <a:rPr lang="en-US" dirty="0"/>
              <a:t>In the 1930s, a graduate student of Massachusetts Institute of Technology called Claude Shannon described the Boolean type of algebra as matching the effects of switch and relay-switching circuits, therefore effecting </a:t>
            </a:r>
            <a:r>
              <a:rPr lang="en-US" dirty="0">
                <a:solidFill>
                  <a:srgbClr val="0000FF"/>
                </a:solidFill>
              </a:rPr>
              <a:t>bi-state</a:t>
            </a:r>
            <a:r>
              <a:rPr lang="en-US" dirty="0"/>
              <a:t> or </a:t>
            </a:r>
            <a:r>
              <a:rPr lang="en-US" dirty="0">
                <a:solidFill>
                  <a:srgbClr val="0000FF"/>
                </a:solidFill>
              </a:rPr>
              <a:t>bipolar machinery</a:t>
            </a:r>
            <a:r>
              <a:rPr lang="en-US" dirty="0"/>
              <a:t>…. 1s and 0s…. Digital things! </a:t>
            </a:r>
          </a:p>
          <a:p>
            <a:pPr marL="0" indent="0">
              <a:buNone/>
            </a:pPr>
            <a:endParaRPr lang="en-US" sz="900" dirty="0"/>
          </a:p>
          <a:p>
            <a:r>
              <a:rPr lang="en-US" dirty="0"/>
              <a:t>(John Von Neumann used these principles in his architecture… more on that soon.)</a:t>
            </a:r>
          </a:p>
        </p:txBody>
      </p:sp>
      <p:sp>
        <p:nvSpPr>
          <p:cNvPr id="4" name="Slide Number Placeholder 3"/>
          <p:cNvSpPr>
            <a:spLocks noGrp="1"/>
          </p:cNvSpPr>
          <p:nvPr>
            <p:ph type="sldNum" sz="quarter" idx="12"/>
          </p:nvPr>
        </p:nvSpPr>
        <p:spPr/>
        <p:txBody>
          <a:bodyPr/>
          <a:lstStyle/>
          <a:p>
            <a:fld id="{1101D7E7-C74A-4A5D-A756-C8CA1900BA37}" type="slidenum">
              <a:rPr lang="en-IE" smtClean="0"/>
              <a:t>12</a:t>
            </a:fld>
            <a:endParaRPr lang="en-IE" dirty="0"/>
          </a:p>
        </p:txBody>
      </p:sp>
    </p:spTree>
    <p:extLst>
      <p:ext uri="{BB962C8B-B14F-4D97-AF65-F5344CB8AC3E}">
        <p14:creationId xmlns:p14="http://schemas.microsoft.com/office/powerpoint/2010/main" val="365866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Claude Shannon (2)</a:t>
            </a:r>
          </a:p>
        </p:txBody>
      </p:sp>
      <p:sp>
        <p:nvSpPr>
          <p:cNvPr id="4" name="Slide Number Placeholder 3"/>
          <p:cNvSpPr>
            <a:spLocks noGrp="1"/>
          </p:cNvSpPr>
          <p:nvPr>
            <p:ph type="sldNum" sz="quarter" idx="12"/>
          </p:nvPr>
        </p:nvSpPr>
        <p:spPr/>
        <p:txBody>
          <a:bodyPr/>
          <a:lstStyle/>
          <a:p>
            <a:fld id="{1101D7E7-C74A-4A5D-A756-C8CA1900BA37}" type="slidenum">
              <a:rPr lang="en-IE" smtClean="0"/>
              <a:t>13</a:t>
            </a:fld>
            <a:endParaRPr lang="en-IE" dirty="0"/>
          </a:p>
        </p:txBody>
      </p:sp>
      <p:sp>
        <p:nvSpPr>
          <p:cNvPr id="5" name="Rectangle 3"/>
          <p:cNvSpPr txBox="1">
            <a:spLocks noChangeArrowheads="1"/>
          </p:cNvSpPr>
          <p:nvPr/>
        </p:nvSpPr>
        <p:spPr>
          <a:xfrm>
            <a:off x="1926921" y="1587623"/>
            <a:ext cx="3497931" cy="197827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buFont typeface="Wingdings" pitchFamily="2" charset="2"/>
              <a:buNone/>
              <a:defRPr/>
            </a:pPr>
            <a:r>
              <a:rPr lang="en-GB" sz="1400" dirty="0"/>
              <a:t>A (False) AND B (False) -&gt; False</a:t>
            </a:r>
          </a:p>
          <a:p>
            <a:pPr>
              <a:lnSpc>
                <a:spcPct val="160000"/>
              </a:lnSpc>
              <a:buFont typeface="Wingdings" pitchFamily="2" charset="2"/>
              <a:buNone/>
              <a:defRPr/>
            </a:pPr>
            <a:r>
              <a:rPr lang="en-GB" sz="1400" dirty="0"/>
              <a:t>A (True) AND B (False) -&gt; False</a:t>
            </a:r>
            <a:endParaRPr lang="en-US" sz="1400" dirty="0"/>
          </a:p>
          <a:p>
            <a:pPr>
              <a:lnSpc>
                <a:spcPct val="160000"/>
              </a:lnSpc>
              <a:buFont typeface="Wingdings" pitchFamily="2" charset="2"/>
              <a:buNone/>
              <a:defRPr/>
            </a:pPr>
            <a:r>
              <a:rPr lang="en-GB" sz="1400" dirty="0"/>
              <a:t>A (False) AND B (True) -&gt; False</a:t>
            </a:r>
            <a:endParaRPr lang="en-US" sz="1400" dirty="0"/>
          </a:p>
          <a:p>
            <a:pPr>
              <a:lnSpc>
                <a:spcPct val="160000"/>
              </a:lnSpc>
              <a:buFont typeface="Wingdings" pitchFamily="2" charset="2"/>
              <a:buNone/>
              <a:defRPr/>
            </a:pPr>
            <a:r>
              <a:rPr lang="en-GB" sz="1400" dirty="0"/>
              <a:t>A (True) AND B (True) -&gt; True</a:t>
            </a:r>
            <a:endParaRPr lang="en-US" sz="1300" dirty="0"/>
          </a:p>
        </p:txBody>
      </p:sp>
      <p:sp>
        <p:nvSpPr>
          <p:cNvPr id="11" name="Rectangle 3"/>
          <p:cNvSpPr txBox="1">
            <a:spLocks noChangeArrowheads="1"/>
          </p:cNvSpPr>
          <p:nvPr/>
        </p:nvSpPr>
        <p:spPr>
          <a:xfrm>
            <a:off x="1926921" y="3469177"/>
            <a:ext cx="3497931" cy="197827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buFont typeface="Wingdings" pitchFamily="2" charset="2"/>
              <a:buNone/>
              <a:defRPr/>
            </a:pPr>
            <a:r>
              <a:rPr lang="en-GB" sz="1400" dirty="0"/>
              <a:t>A (False) OR B (False) -&gt; False</a:t>
            </a:r>
          </a:p>
          <a:p>
            <a:pPr>
              <a:lnSpc>
                <a:spcPct val="160000"/>
              </a:lnSpc>
              <a:buFont typeface="Wingdings" pitchFamily="2" charset="2"/>
              <a:buNone/>
              <a:defRPr/>
            </a:pPr>
            <a:r>
              <a:rPr lang="en-GB" sz="1400" dirty="0"/>
              <a:t>A (True) OR B (False) -&gt; True</a:t>
            </a:r>
            <a:endParaRPr lang="en-US" sz="1400" dirty="0"/>
          </a:p>
          <a:p>
            <a:pPr>
              <a:lnSpc>
                <a:spcPct val="160000"/>
              </a:lnSpc>
              <a:buFont typeface="Wingdings" pitchFamily="2" charset="2"/>
              <a:buNone/>
              <a:defRPr/>
            </a:pPr>
            <a:r>
              <a:rPr lang="en-GB" sz="1400" dirty="0"/>
              <a:t>A (False) OR B (True) -&gt; True</a:t>
            </a:r>
            <a:endParaRPr lang="en-US" sz="1400" dirty="0"/>
          </a:p>
          <a:p>
            <a:pPr>
              <a:lnSpc>
                <a:spcPct val="160000"/>
              </a:lnSpc>
              <a:buFont typeface="Wingdings" pitchFamily="2" charset="2"/>
              <a:buNone/>
              <a:defRPr/>
            </a:pPr>
            <a:r>
              <a:rPr lang="en-GB" sz="1400" dirty="0"/>
              <a:t>A (True) OR B (True) -&gt; True</a:t>
            </a:r>
            <a:endParaRPr lang="en-US" sz="1300" dirty="0"/>
          </a:p>
        </p:txBody>
      </p:sp>
      <p:sp>
        <p:nvSpPr>
          <p:cNvPr id="13" name="Rectangle 3"/>
          <p:cNvSpPr txBox="1">
            <a:spLocks noChangeArrowheads="1"/>
          </p:cNvSpPr>
          <p:nvPr/>
        </p:nvSpPr>
        <p:spPr>
          <a:xfrm>
            <a:off x="1926920" y="5286618"/>
            <a:ext cx="3497931" cy="106973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GB" sz="1400" dirty="0"/>
              <a:t>A (False) -&gt; True (NOT A)</a:t>
            </a:r>
          </a:p>
          <a:p>
            <a:pPr>
              <a:buFont typeface="Wingdings" pitchFamily="2" charset="2"/>
              <a:buNone/>
              <a:defRPr/>
            </a:pPr>
            <a:r>
              <a:rPr lang="en-GB" sz="1400" dirty="0"/>
              <a:t>A (True) -&gt; False (NOT A)</a:t>
            </a:r>
            <a:endParaRPr lang="en-US" sz="1400" dirty="0"/>
          </a:p>
        </p:txBody>
      </p:sp>
      <p:sp>
        <p:nvSpPr>
          <p:cNvPr id="15" name="Rectangle 3"/>
          <p:cNvSpPr txBox="1">
            <a:spLocks noChangeArrowheads="1"/>
          </p:cNvSpPr>
          <p:nvPr/>
        </p:nvSpPr>
        <p:spPr>
          <a:xfrm>
            <a:off x="5279721" y="1587623"/>
            <a:ext cx="3497931" cy="197827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buFont typeface="Wingdings" pitchFamily="2" charset="2"/>
              <a:buNone/>
              <a:defRPr/>
            </a:pPr>
            <a:r>
              <a:rPr lang="en-GB" sz="1400" dirty="0"/>
              <a:t>0 · 0 = 0 </a:t>
            </a:r>
          </a:p>
          <a:p>
            <a:pPr>
              <a:lnSpc>
                <a:spcPct val="160000"/>
              </a:lnSpc>
              <a:buFont typeface="Wingdings" pitchFamily="2" charset="2"/>
              <a:buNone/>
              <a:defRPr/>
            </a:pPr>
            <a:r>
              <a:rPr lang="en-GB" sz="1400" dirty="0"/>
              <a:t>1 · 0 = 0</a:t>
            </a:r>
          </a:p>
          <a:p>
            <a:pPr>
              <a:lnSpc>
                <a:spcPct val="160000"/>
              </a:lnSpc>
              <a:buFont typeface="Wingdings" pitchFamily="2" charset="2"/>
              <a:buNone/>
              <a:defRPr/>
            </a:pPr>
            <a:r>
              <a:rPr lang="en-GB" sz="1400" dirty="0"/>
              <a:t>0 · 1 = 0</a:t>
            </a:r>
          </a:p>
          <a:p>
            <a:pPr>
              <a:lnSpc>
                <a:spcPct val="160000"/>
              </a:lnSpc>
              <a:buFont typeface="Wingdings" pitchFamily="2" charset="2"/>
              <a:buNone/>
              <a:defRPr/>
            </a:pPr>
            <a:r>
              <a:rPr lang="en-GB" sz="1400" dirty="0"/>
              <a:t>1 · 1 = 1</a:t>
            </a:r>
          </a:p>
        </p:txBody>
      </p:sp>
      <p:sp>
        <p:nvSpPr>
          <p:cNvPr id="16" name="Rectangle 3"/>
          <p:cNvSpPr txBox="1">
            <a:spLocks noChangeArrowheads="1"/>
          </p:cNvSpPr>
          <p:nvPr/>
        </p:nvSpPr>
        <p:spPr>
          <a:xfrm>
            <a:off x="5279721" y="3469177"/>
            <a:ext cx="3497931" cy="197827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buFont typeface="Wingdings" pitchFamily="2" charset="2"/>
              <a:buNone/>
              <a:defRPr/>
            </a:pPr>
            <a:r>
              <a:rPr lang="en-GB" sz="1400" dirty="0"/>
              <a:t>0 + 0 = 0 </a:t>
            </a:r>
          </a:p>
          <a:p>
            <a:pPr>
              <a:lnSpc>
                <a:spcPct val="160000"/>
              </a:lnSpc>
              <a:buFont typeface="Wingdings" pitchFamily="2" charset="2"/>
              <a:buNone/>
              <a:defRPr/>
            </a:pPr>
            <a:r>
              <a:rPr lang="en-GB" sz="1400" dirty="0"/>
              <a:t>1 + 0 = 1</a:t>
            </a:r>
          </a:p>
          <a:p>
            <a:pPr>
              <a:lnSpc>
                <a:spcPct val="160000"/>
              </a:lnSpc>
              <a:buFont typeface="Wingdings" pitchFamily="2" charset="2"/>
              <a:buNone/>
              <a:defRPr/>
            </a:pPr>
            <a:r>
              <a:rPr lang="en-GB" sz="1400" dirty="0"/>
              <a:t>0 + 1 = 1</a:t>
            </a:r>
          </a:p>
          <a:p>
            <a:pPr>
              <a:lnSpc>
                <a:spcPct val="160000"/>
              </a:lnSpc>
              <a:buFont typeface="Wingdings" pitchFamily="2" charset="2"/>
              <a:buNone/>
              <a:defRPr/>
            </a:pPr>
            <a:r>
              <a:rPr lang="en-GB" sz="1400" dirty="0"/>
              <a:t>1 + 1 = 1</a:t>
            </a:r>
          </a:p>
        </p:txBody>
      </p:sp>
      <p:sp>
        <p:nvSpPr>
          <p:cNvPr id="17" name="Rectangle 3"/>
          <p:cNvSpPr txBox="1">
            <a:spLocks noChangeArrowheads="1"/>
          </p:cNvSpPr>
          <p:nvPr/>
        </p:nvSpPr>
        <p:spPr>
          <a:xfrm>
            <a:off x="5279721" y="5286618"/>
            <a:ext cx="3497931" cy="106973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GB" sz="1400" dirty="0"/>
              <a:t>0 = 1 </a:t>
            </a:r>
          </a:p>
          <a:p>
            <a:pPr>
              <a:buFont typeface="Wingdings" pitchFamily="2" charset="2"/>
              <a:buNone/>
              <a:defRPr/>
            </a:pPr>
            <a:r>
              <a:rPr lang="en-GB" sz="1400" dirty="0"/>
              <a:t>1 = 0</a:t>
            </a:r>
          </a:p>
        </p:txBody>
      </p:sp>
    </p:spTree>
    <p:extLst>
      <p:ext uri="{BB962C8B-B14F-4D97-AF65-F5344CB8AC3E}">
        <p14:creationId xmlns:p14="http://schemas.microsoft.com/office/powerpoint/2010/main" val="428201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Boolean Algebra with Binary</a:t>
            </a:r>
            <a:endParaRPr lang="en-IE"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The basic principle of Boolean algebra is that a logic variable ‘X’ can have only one of two possible values or states:</a:t>
            </a:r>
          </a:p>
          <a:p>
            <a:pPr marL="0" indent="0">
              <a:buNone/>
            </a:pPr>
            <a:r>
              <a:rPr lang="en-US" sz="2600" dirty="0"/>
              <a:t>	X = TRUE   or    X = FALSE </a:t>
            </a:r>
          </a:p>
          <a:p>
            <a:pPr marL="0" indent="0">
              <a:buNone/>
            </a:pPr>
            <a:endParaRPr lang="en-US" sz="800" dirty="0"/>
          </a:p>
          <a:p>
            <a:pPr marL="0" indent="0">
              <a:buNone/>
            </a:pPr>
            <a:r>
              <a:rPr lang="en-US" sz="2600" dirty="0"/>
              <a:t>In binary notation, we can say:</a:t>
            </a:r>
          </a:p>
          <a:p>
            <a:pPr marL="0" indent="0">
              <a:buNone/>
            </a:pPr>
            <a:r>
              <a:rPr lang="en-US" sz="2600" dirty="0"/>
              <a:t>	X = TRUE = 1 </a:t>
            </a:r>
          </a:p>
          <a:p>
            <a:pPr marL="0" indent="0">
              <a:buNone/>
            </a:pPr>
            <a:r>
              <a:rPr lang="en-US" sz="2600" dirty="0"/>
              <a:t>	X = FALSE = 0 </a:t>
            </a:r>
          </a:p>
          <a:p>
            <a:r>
              <a:rPr lang="en-US" sz="2600" dirty="0"/>
              <a:t>This is called positive logic or high-true logic. </a:t>
            </a:r>
          </a:p>
        </p:txBody>
      </p:sp>
      <p:sp>
        <p:nvSpPr>
          <p:cNvPr id="4" name="Slide Number Placeholder 3"/>
          <p:cNvSpPr>
            <a:spLocks noGrp="1"/>
          </p:cNvSpPr>
          <p:nvPr>
            <p:ph type="sldNum" sz="quarter" idx="12"/>
          </p:nvPr>
        </p:nvSpPr>
        <p:spPr/>
        <p:txBody>
          <a:bodyPr/>
          <a:lstStyle/>
          <a:p>
            <a:fld id="{1101D7E7-C74A-4A5D-A756-C8CA1900BA37}" type="slidenum">
              <a:rPr lang="en-IE" smtClean="0"/>
              <a:t>14</a:t>
            </a:fld>
            <a:endParaRPr lang="en-IE" dirty="0"/>
          </a:p>
        </p:txBody>
      </p:sp>
    </p:spTree>
    <p:extLst>
      <p:ext uri="{BB962C8B-B14F-4D97-AF65-F5344CB8AC3E}">
        <p14:creationId xmlns:p14="http://schemas.microsoft.com/office/powerpoint/2010/main" val="395705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Boolean Algebra with Binary (2)</a:t>
            </a:r>
            <a:endParaRPr lang="en-IE" sz="4000" dirty="0"/>
          </a:p>
        </p:txBody>
      </p:sp>
      <p:sp>
        <p:nvSpPr>
          <p:cNvPr id="3" name="Content Placeholder 2"/>
          <p:cNvSpPr>
            <a:spLocks noGrp="1"/>
          </p:cNvSpPr>
          <p:nvPr>
            <p:ph idx="1"/>
          </p:nvPr>
        </p:nvSpPr>
        <p:spPr/>
        <p:txBody>
          <a:bodyPr/>
          <a:lstStyle/>
          <a:p>
            <a:pPr marL="0" indent="0">
              <a:buNone/>
            </a:pPr>
            <a:r>
              <a:rPr lang="en-US" dirty="0"/>
              <a:t>We might also say:</a:t>
            </a:r>
          </a:p>
          <a:p>
            <a:pPr marL="0" indent="0">
              <a:buNone/>
            </a:pPr>
            <a:r>
              <a:rPr lang="en-US" dirty="0"/>
              <a:t>	X = TRUE = 0 </a:t>
            </a:r>
          </a:p>
          <a:p>
            <a:pPr marL="0" indent="0">
              <a:buNone/>
            </a:pPr>
            <a:r>
              <a:rPr lang="en-US" dirty="0"/>
              <a:t>	X = FALSE = 1 </a:t>
            </a:r>
          </a:p>
          <a:p>
            <a:r>
              <a:rPr lang="en-US" dirty="0"/>
              <a:t>This is called negative logic or low-true logic.</a:t>
            </a:r>
          </a:p>
          <a:p>
            <a:pPr marL="0" indent="0">
              <a:buNone/>
            </a:pPr>
            <a:endParaRPr lang="en-US" sz="1300" dirty="0"/>
          </a:p>
          <a:p>
            <a:r>
              <a:rPr lang="en-US" dirty="0"/>
              <a:t>Usually the positive logic convention is used.</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15</a:t>
            </a:fld>
            <a:endParaRPr lang="en-IE" dirty="0"/>
          </a:p>
        </p:txBody>
      </p:sp>
    </p:spTree>
    <p:extLst>
      <p:ext uri="{BB962C8B-B14F-4D97-AF65-F5344CB8AC3E}">
        <p14:creationId xmlns:p14="http://schemas.microsoft.com/office/powerpoint/2010/main" val="66501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Boolean Algebra with Binary (3)</a:t>
            </a:r>
            <a:endParaRPr lang="en-IE" sz="4000" dirty="0"/>
          </a:p>
        </p:txBody>
      </p:sp>
      <p:sp>
        <p:nvSpPr>
          <p:cNvPr id="3" name="Content Placeholder 2"/>
          <p:cNvSpPr>
            <a:spLocks noGrp="1"/>
          </p:cNvSpPr>
          <p:nvPr>
            <p:ph idx="1"/>
          </p:nvPr>
        </p:nvSpPr>
        <p:spPr/>
        <p:txBody>
          <a:bodyPr>
            <a:normAutofit/>
          </a:bodyPr>
          <a:lstStyle/>
          <a:p>
            <a:pPr marL="0" indent="0">
              <a:buNone/>
            </a:pPr>
            <a:r>
              <a:rPr lang="en-US" dirty="0"/>
              <a:t>Electrically, 1 is represented by a more positive voltage than zero and 0 is represented by zero volts.</a:t>
            </a:r>
          </a:p>
          <a:p>
            <a:pPr marL="0" indent="0">
              <a:buNone/>
            </a:pPr>
            <a:endParaRPr lang="en-US" sz="1300" dirty="0"/>
          </a:p>
          <a:p>
            <a:r>
              <a:rPr lang="en-US" dirty="0"/>
              <a:t>Very often, on a microprocessor;</a:t>
            </a:r>
          </a:p>
          <a:p>
            <a:pPr marL="0" indent="0">
              <a:buNone/>
            </a:pPr>
            <a:r>
              <a:rPr lang="en-US" dirty="0"/>
              <a:t>	X = TRUE = 1 = 0.5 volts (variable up to 0.8) </a:t>
            </a:r>
          </a:p>
          <a:p>
            <a:pPr marL="0" indent="0">
              <a:buNone/>
            </a:pPr>
            <a:r>
              <a:rPr lang="en-US" dirty="0"/>
              <a:t>	X = FALSE = 0 = 0 volts (or a small bit over 0)</a:t>
            </a:r>
          </a:p>
        </p:txBody>
      </p:sp>
      <p:sp>
        <p:nvSpPr>
          <p:cNvPr id="4" name="Slide Number Placeholder 3"/>
          <p:cNvSpPr>
            <a:spLocks noGrp="1"/>
          </p:cNvSpPr>
          <p:nvPr>
            <p:ph type="sldNum" sz="quarter" idx="12"/>
          </p:nvPr>
        </p:nvSpPr>
        <p:spPr/>
        <p:txBody>
          <a:bodyPr/>
          <a:lstStyle/>
          <a:p>
            <a:fld id="{1101D7E7-C74A-4A5D-A756-C8CA1900BA37}" type="slidenum">
              <a:rPr lang="en-IE" smtClean="0"/>
              <a:t>16</a:t>
            </a:fld>
            <a:endParaRPr lang="en-IE" dirty="0"/>
          </a:p>
        </p:txBody>
      </p:sp>
    </p:spTree>
    <p:extLst>
      <p:ext uri="{BB962C8B-B14F-4D97-AF65-F5344CB8AC3E}">
        <p14:creationId xmlns:p14="http://schemas.microsoft.com/office/powerpoint/2010/main" val="265786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Boolean Arithmetic</a:t>
            </a:r>
          </a:p>
        </p:txBody>
      </p:sp>
      <p:sp>
        <p:nvSpPr>
          <p:cNvPr id="3" name="Content Placeholder 2"/>
          <p:cNvSpPr>
            <a:spLocks noGrp="1"/>
          </p:cNvSpPr>
          <p:nvPr>
            <p:ph idx="1"/>
          </p:nvPr>
        </p:nvSpPr>
        <p:spPr/>
        <p:txBody>
          <a:bodyPr/>
          <a:lstStyle/>
          <a:p>
            <a:pPr marL="0" indent="0">
              <a:buNone/>
            </a:pPr>
            <a:r>
              <a:rPr lang="en-US" dirty="0"/>
              <a:t>With two states for input and output, it turns out that:</a:t>
            </a:r>
          </a:p>
          <a:p>
            <a:pPr lvl="1"/>
            <a:r>
              <a:rPr lang="en-US" sz="2600" dirty="0"/>
              <a:t>Addition WILL work,</a:t>
            </a:r>
          </a:p>
          <a:p>
            <a:pPr lvl="1"/>
            <a:r>
              <a:rPr lang="en-US" sz="2600" dirty="0"/>
              <a:t>Subtraction WILL NOT work,</a:t>
            </a:r>
          </a:p>
          <a:p>
            <a:pPr lvl="1"/>
            <a:r>
              <a:rPr lang="en-US" sz="2600" dirty="0"/>
              <a:t>Multiplication WILL work,</a:t>
            </a:r>
          </a:p>
          <a:p>
            <a:pPr lvl="1"/>
            <a:r>
              <a:rPr lang="en-US" sz="2600" dirty="0"/>
              <a:t>Division WILL NOT work.</a:t>
            </a:r>
          </a:p>
          <a:p>
            <a:pPr marL="0" indent="0">
              <a:buNone/>
            </a:pPr>
            <a:endParaRPr lang="en-US" sz="900" dirty="0"/>
          </a:p>
          <a:p>
            <a:r>
              <a:rPr lang="en-US" dirty="0"/>
              <a:t>N.B. See Two’s Complement from Week 4’s notes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17</a:t>
            </a:fld>
            <a:endParaRPr lang="en-IE" dirty="0"/>
          </a:p>
        </p:txBody>
      </p:sp>
    </p:spTree>
    <p:extLst>
      <p:ext uri="{BB962C8B-B14F-4D97-AF65-F5344CB8AC3E}">
        <p14:creationId xmlns:p14="http://schemas.microsoft.com/office/powerpoint/2010/main" val="1220303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Arithmetic (2)</a:t>
            </a:r>
            <a:endParaRPr lang="en-IE" dirty="0"/>
          </a:p>
        </p:txBody>
      </p:sp>
      <p:sp>
        <p:nvSpPr>
          <p:cNvPr id="3" name="Content Placeholder 2"/>
          <p:cNvSpPr>
            <a:spLocks noGrp="1"/>
          </p:cNvSpPr>
          <p:nvPr>
            <p:ph idx="1"/>
          </p:nvPr>
        </p:nvSpPr>
        <p:spPr/>
        <p:txBody>
          <a:bodyPr>
            <a:normAutofit/>
          </a:bodyPr>
          <a:lstStyle/>
          <a:p>
            <a:pPr marL="0" indent="0">
              <a:buNone/>
            </a:pPr>
            <a:r>
              <a:rPr lang="en-US" sz="2600" dirty="0"/>
              <a:t>Addition works as OR:</a:t>
            </a:r>
          </a:p>
          <a:p>
            <a:pPr marL="914400" lvl="2" indent="0">
              <a:lnSpc>
                <a:spcPct val="150000"/>
              </a:lnSpc>
              <a:spcBef>
                <a:spcPts val="0"/>
              </a:spcBef>
              <a:buNone/>
            </a:pPr>
            <a:r>
              <a:rPr lang="en-US" sz="2400" dirty="0"/>
              <a:t>0 + 0 = 0</a:t>
            </a:r>
          </a:p>
          <a:p>
            <a:pPr marL="914400" lvl="2" indent="0">
              <a:lnSpc>
                <a:spcPct val="150000"/>
              </a:lnSpc>
              <a:spcBef>
                <a:spcPts val="0"/>
              </a:spcBef>
              <a:buNone/>
            </a:pPr>
            <a:r>
              <a:rPr lang="en-US" sz="2400" dirty="0"/>
              <a:t>0 + 1 = 1</a:t>
            </a:r>
          </a:p>
          <a:p>
            <a:pPr marL="914400" lvl="2" indent="0">
              <a:lnSpc>
                <a:spcPct val="150000"/>
              </a:lnSpc>
              <a:spcBef>
                <a:spcPts val="0"/>
              </a:spcBef>
              <a:buNone/>
            </a:pPr>
            <a:r>
              <a:rPr lang="en-US" sz="2400" dirty="0"/>
              <a:t>1 + 0 = 1</a:t>
            </a:r>
          </a:p>
          <a:p>
            <a:pPr marL="914400" lvl="2" indent="0">
              <a:lnSpc>
                <a:spcPct val="150000"/>
              </a:lnSpc>
              <a:spcBef>
                <a:spcPts val="0"/>
              </a:spcBef>
              <a:buNone/>
            </a:pPr>
            <a:r>
              <a:rPr lang="en-US" sz="2400" dirty="0"/>
              <a:t>1 + 1 = 1</a:t>
            </a:r>
          </a:p>
          <a:p>
            <a:pPr marL="0" indent="0">
              <a:buNone/>
            </a:pPr>
            <a:endParaRPr lang="en-US" sz="700" dirty="0"/>
          </a:p>
          <a:p>
            <a:pPr marL="0" indent="0">
              <a:buNone/>
            </a:pPr>
            <a:r>
              <a:rPr lang="en-US" sz="2000" dirty="0"/>
              <a:t>1 + 1 can not be 0 – nor can it be 2, so Boolean logic means it has to be 1.</a:t>
            </a:r>
          </a:p>
        </p:txBody>
      </p:sp>
      <p:sp>
        <p:nvSpPr>
          <p:cNvPr id="4" name="Slide Number Placeholder 3"/>
          <p:cNvSpPr>
            <a:spLocks noGrp="1"/>
          </p:cNvSpPr>
          <p:nvPr>
            <p:ph type="sldNum" sz="quarter" idx="12"/>
          </p:nvPr>
        </p:nvSpPr>
        <p:spPr/>
        <p:txBody>
          <a:bodyPr/>
          <a:lstStyle/>
          <a:p>
            <a:fld id="{1101D7E7-C74A-4A5D-A756-C8CA1900BA37}" type="slidenum">
              <a:rPr lang="en-IE" smtClean="0"/>
              <a:t>18</a:t>
            </a:fld>
            <a:endParaRPr lang="en-IE" dirty="0"/>
          </a:p>
        </p:txBody>
      </p:sp>
    </p:spTree>
    <p:extLst>
      <p:ext uri="{BB962C8B-B14F-4D97-AF65-F5344CB8AC3E}">
        <p14:creationId xmlns:p14="http://schemas.microsoft.com/office/powerpoint/2010/main" val="285863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Boolean Arithmetic (3)</a:t>
            </a:r>
          </a:p>
        </p:txBody>
      </p:sp>
      <p:sp>
        <p:nvSpPr>
          <p:cNvPr id="3" name="Content Placeholder 2"/>
          <p:cNvSpPr>
            <a:spLocks noGrp="1"/>
          </p:cNvSpPr>
          <p:nvPr>
            <p:ph idx="1"/>
          </p:nvPr>
        </p:nvSpPr>
        <p:spPr/>
        <p:txBody>
          <a:bodyPr/>
          <a:lstStyle/>
          <a:p>
            <a:pPr marL="0" indent="0">
              <a:buNone/>
            </a:pPr>
            <a:r>
              <a:rPr lang="en-US" sz="2600" dirty="0"/>
              <a:t>Multiplication works as AND:</a:t>
            </a:r>
          </a:p>
          <a:p>
            <a:pPr marL="914400" lvl="2" indent="0">
              <a:lnSpc>
                <a:spcPct val="150000"/>
              </a:lnSpc>
              <a:spcBef>
                <a:spcPts val="0"/>
              </a:spcBef>
              <a:buNone/>
            </a:pPr>
            <a:r>
              <a:rPr lang="en-US" sz="2400" dirty="0"/>
              <a:t>0 x 0 = 0</a:t>
            </a:r>
          </a:p>
          <a:p>
            <a:pPr marL="914400" lvl="2" indent="0">
              <a:lnSpc>
                <a:spcPct val="150000"/>
              </a:lnSpc>
              <a:spcBef>
                <a:spcPts val="0"/>
              </a:spcBef>
              <a:buNone/>
            </a:pPr>
            <a:r>
              <a:rPr lang="en-US" sz="2400" dirty="0"/>
              <a:t>0 x 1 = 0</a:t>
            </a:r>
          </a:p>
          <a:p>
            <a:pPr marL="914400" lvl="2" indent="0">
              <a:lnSpc>
                <a:spcPct val="150000"/>
              </a:lnSpc>
              <a:spcBef>
                <a:spcPts val="0"/>
              </a:spcBef>
              <a:buNone/>
            </a:pPr>
            <a:r>
              <a:rPr lang="en-US" sz="2400" dirty="0"/>
              <a:t>1 x 0 = 0</a:t>
            </a:r>
          </a:p>
          <a:p>
            <a:pPr marL="914400" lvl="2" indent="0">
              <a:lnSpc>
                <a:spcPct val="150000"/>
              </a:lnSpc>
              <a:spcBef>
                <a:spcPts val="0"/>
              </a:spcBef>
              <a:buNone/>
            </a:pPr>
            <a:r>
              <a:rPr lang="en-US" sz="2400" dirty="0"/>
              <a:t>1 x 1 = 1</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19</a:t>
            </a:fld>
            <a:endParaRPr lang="en-IE" dirty="0"/>
          </a:p>
        </p:txBody>
      </p:sp>
    </p:spTree>
    <p:extLst>
      <p:ext uri="{BB962C8B-B14F-4D97-AF65-F5344CB8AC3E}">
        <p14:creationId xmlns:p14="http://schemas.microsoft.com/office/powerpoint/2010/main" val="182907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Outline</a:t>
            </a:r>
          </a:p>
        </p:txBody>
      </p:sp>
      <p:sp>
        <p:nvSpPr>
          <p:cNvPr id="3" name="Content Placeholder 2"/>
          <p:cNvSpPr>
            <a:spLocks noGrp="1"/>
          </p:cNvSpPr>
          <p:nvPr>
            <p:ph idx="1"/>
          </p:nvPr>
        </p:nvSpPr>
        <p:spPr>
          <a:xfrm>
            <a:off x="696001" y="1825625"/>
            <a:ext cx="10867563" cy="4285029"/>
          </a:xfrm>
        </p:spPr>
        <p:txBody>
          <a:bodyPr>
            <a:normAutofit fontScale="85000" lnSpcReduction="20000"/>
          </a:bodyPr>
          <a:lstStyle/>
          <a:p>
            <a:pPr>
              <a:buNone/>
            </a:pPr>
            <a:r>
              <a:rPr lang="en-GB" altLang="en-US" sz="2800" dirty="0">
                <a:latin typeface="+mn-lt"/>
              </a:rPr>
              <a:t>This presentation links the ideas of binary representation with the functionality of logic gates through the mathematical view of Boolean algebra and truth tables.</a:t>
            </a:r>
          </a:p>
          <a:p>
            <a:pPr>
              <a:buNone/>
            </a:pPr>
            <a:r>
              <a:rPr lang="en-GB" altLang="en-US" sz="2800" dirty="0">
                <a:latin typeface="+mn-lt"/>
              </a:rPr>
              <a:t>It describes the structure of logic gates and mentions their use in digital circuits and CMOS.</a:t>
            </a:r>
          </a:p>
          <a:p>
            <a:pPr>
              <a:buNone/>
            </a:pPr>
            <a:endParaRPr lang="en-GB" altLang="en-US" sz="800" dirty="0">
              <a:latin typeface="+mn-lt"/>
            </a:endParaRPr>
          </a:p>
          <a:p>
            <a:pPr>
              <a:buNone/>
            </a:pPr>
            <a:r>
              <a:rPr lang="en-GB" altLang="en-US" sz="2800" dirty="0">
                <a:latin typeface="+mn-lt"/>
              </a:rPr>
              <a:t>There are some example</a:t>
            </a:r>
            <a:r>
              <a:rPr lang="en-IE" altLang="en-US" sz="2800" dirty="0"/>
              <a:t> variations on the basic AND </a:t>
            </a:r>
            <a:r>
              <a:rPr lang="en-IE" altLang="en-US" sz="2800" dirty="0" err="1"/>
              <a:t>and</a:t>
            </a:r>
            <a:r>
              <a:rPr lang="en-IE" altLang="en-US" sz="2800" dirty="0"/>
              <a:t> OR gates, showing how they can be engineered for various numerical outcomes.</a:t>
            </a:r>
            <a:endParaRPr lang="en-IE" sz="2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a:t>
            </a:fld>
            <a:endParaRPr lang="en-IE" dirty="0"/>
          </a:p>
        </p:txBody>
      </p:sp>
    </p:spTree>
    <p:extLst>
      <p:ext uri="{BB962C8B-B14F-4D97-AF65-F5344CB8AC3E}">
        <p14:creationId xmlns:p14="http://schemas.microsoft.com/office/powerpoint/2010/main" val="6657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Arithmetic (4) </a:t>
            </a:r>
            <a:endParaRPr lang="en-IE" dirty="0"/>
          </a:p>
        </p:txBody>
      </p:sp>
      <p:sp>
        <p:nvSpPr>
          <p:cNvPr id="3" name="Content Placeholder 2"/>
          <p:cNvSpPr>
            <a:spLocks noGrp="1"/>
          </p:cNvSpPr>
          <p:nvPr>
            <p:ph idx="1"/>
          </p:nvPr>
        </p:nvSpPr>
        <p:spPr/>
        <p:txBody>
          <a:bodyPr>
            <a:normAutofit/>
          </a:bodyPr>
          <a:lstStyle/>
          <a:p>
            <a:pPr marL="0" indent="0">
              <a:buNone/>
            </a:pPr>
            <a:r>
              <a:rPr lang="en-US" sz="2600" dirty="0"/>
              <a:t>A + B reads, A OR B</a:t>
            </a:r>
          </a:p>
          <a:p>
            <a:pPr marL="0" indent="0">
              <a:buNone/>
            </a:pPr>
            <a:endParaRPr lang="en-US" sz="900" dirty="0"/>
          </a:p>
          <a:p>
            <a:r>
              <a:rPr lang="en-US" dirty="0"/>
              <a:t>A x B reads A AND B but since, in mathematics, generally, a dot (•) is used to show multiplication – or nothing at all – the notation of A•B or AB might appear for A AND B.</a:t>
            </a:r>
          </a:p>
        </p:txBody>
      </p:sp>
      <p:sp>
        <p:nvSpPr>
          <p:cNvPr id="4" name="Slide Number Placeholder 3"/>
          <p:cNvSpPr>
            <a:spLocks noGrp="1"/>
          </p:cNvSpPr>
          <p:nvPr>
            <p:ph type="sldNum" sz="quarter" idx="12"/>
          </p:nvPr>
        </p:nvSpPr>
        <p:spPr/>
        <p:txBody>
          <a:bodyPr/>
          <a:lstStyle/>
          <a:p>
            <a:fld id="{1101D7E7-C74A-4A5D-A756-C8CA1900BA37}" type="slidenum">
              <a:rPr lang="en-IE" smtClean="0"/>
              <a:t>20</a:t>
            </a:fld>
            <a:endParaRPr lang="en-IE" dirty="0"/>
          </a:p>
        </p:txBody>
      </p:sp>
    </p:spTree>
    <p:extLst>
      <p:ext uri="{BB962C8B-B14F-4D97-AF65-F5344CB8AC3E}">
        <p14:creationId xmlns:p14="http://schemas.microsoft.com/office/powerpoint/2010/main" val="73991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Arithmetic (5)</a:t>
            </a:r>
            <a:endParaRPr lang="en-IE" dirty="0"/>
          </a:p>
        </p:txBody>
      </p:sp>
      <p:sp>
        <p:nvSpPr>
          <p:cNvPr id="3" name="Content Placeholder 2"/>
          <p:cNvSpPr>
            <a:spLocks noGrp="1"/>
          </p:cNvSpPr>
          <p:nvPr>
            <p:ph idx="1"/>
          </p:nvPr>
        </p:nvSpPr>
        <p:spPr/>
        <p:txBody>
          <a:bodyPr/>
          <a:lstStyle/>
          <a:p>
            <a:pPr marL="0" indent="0">
              <a:buNone/>
            </a:pPr>
            <a:r>
              <a:rPr lang="en-US" sz="2600" dirty="0"/>
              <a:t>NOT:</a:t>
            </a:r>
          </a:p>
          <a:p>
            <a:pPr marL="0" indent="0">
              <a:buNone/>
            </a:pPr>
            <a:endParaRPr lang="en-US" sz="900" dirty="0"/>
          </a:p>
          <a:p>
            <a:r>
              <a:rPr lang="en-US" dirty="0"/>
              <a:t>The outputs in Boolean algebra can be affected by using NOT in the logic – i.e. you can invert inputs, A or B or the output, X by placing a NOT with the input before applying OR </a:t>
            </a:r>
            <a:r>
              <a:rPr lang="en-US" dirty="0" err="1"/>
              <a:t>or</a:t>
            </a:r>
            <a:r>
              <a:rPr lang="en-US" dirty="0"/>
              <a:t> AND, or just after the operation (OR </a:t>
            </a:r>
            <a:r>
              <a:rPr lang="en-US" dirty="0" err="1"/>
              <a:t>or</a:t>
            </a:r>
            <a:r>
              <a:rPr lang="en-US" dirty="0"/>
              <a:t> AND), thereby inverting the output.</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21</a:t>
            </a:fld>
            <a:endParaRPr lang="en-IE" dirty="0"/>
          </a:p>
        </p:txBody>
      </p:sp>
    </p:spTree>
    <p:extLst>
      <p:ext uri="{BB962C8B-B14F-4D97-AF65-F5344CB8AC3E}">
        <p14:creationId xmlns:p14="http://schemas.microsoft.com/office/powerpoint/2010/main" val="4023358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Arithmetic (6)</a:t>
            </a:r>
            <a:endParaRPr lang="en-IE" dirty="0"/>
          </a:p>
        </p:txBody>
      </p:sp>
      <p:sp>
        <p:nvSpPr>
          <p:cNvPr id="3" name="Content Placeholder 2"/>
          <p:cNvSpPr>
            <a:spLocks noGrp="1"/>
          </p:cNvSpPr>
          <p:nvPr>
            <p:ph idx="1"/>
          </p:nvPr>
        </p:nvSpPr>
        <p:spPr/>
        <p:txBody>
          <a:bodyPr>
            <a:normAutofit/>
          </a:bodyPr>
          <a:lstStyle/>
          <a:p>
            <a:pPr marL="0" indent="0">
              <a:lnSpc>
                <a:spcPct val="110000"/>
              </a:lnSpc>
              <a:spcBef>
                <a:spcPts val="300"/>
              </a:spcBef>
              <a:buNone/>
            </a:pPr>
            <a:r>
              <a:rPr lang="en-US" dirty="0"/>
              <a:t>The notation for NOT is a bar, a bubble or a ‘complement apostrophe’.</a:t>
            </a:r>
          </a:p>
          <a:p>
            <a:pPr marL="0" indent="0">
              <a:buNone/>
            </a:pPr>
            <a:endParaRPr lang="en-US" sz="1000" dirty="0"/>
          </a:p>
          <a:p>
            <a:pPr marL="0" indent="0">
              <a:lnSpc>
                <a:spcPct val="110000"/>
              </a:lnSpc>
              <a:spcBef>
                <a:spcPts val="300"/>
              </a:spcBef>
              <a:buNone/>
            </a:pPr>
            <a:r>
              <a:rPr lang="en-US" dirty="0"/>
              <a:t>So, for example, if A = 0 then NOT A = 1 and it might appear as either:</a:t>
            </a:r>
          </a:p>
          <a:p>
            <a:pPr marL="0" indent="0">
              <a:lnSpc>
                <a:spcPct val="110000"/>
              </a:lnSpc>
              <a:spcBef>
                <a:spcPts val="300"/>
              </a:spcBef>
              <a:buNone/>
            </a:pPr>
            <a:r>
              <a:rPr lang="en-US" dirty="0"/>
              <a:t>		Ā = 1</a:t>
            </a:r>
          </a:p>
          <a:p>
            <a:pPr marL="0" indent="0">
              <a:buNone/>
            </a:pPr>
            <a:r>
              <a:rPr lang="en-US" dirty="0"/>
              <a:t>		Å = 1</a:t>
            </a:r>
          </a:p>
          <a:p>
            <a:pPr marL="0" indent="0">
              <a:buNone/>
            </a:pPr>
            <a:r>
              <a:rPr lang="en-US" dirty="0"/>
              <a:t>		A’ = 1</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22</a:t>
            </a:fld>
            <a:endParaRPr lang="en-IE" dirty="0"/>
          </a:p>
        </p:txBody>
      </p:sp>
    </p:spTree>
    <p:extLst>
      <p:ext uri="{BB962C8B-B14F-4D97-AF65-F5344CB8AC3E}">
        <p14:creationId xmlns:p14="http://schemas.microsoft.com/office/powerpoint/2010/main" val="3431399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Arithmetic (7) Truth Tables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23</a:t>
            </a:fld>
            <a:endParaRPr lang="en-IE" dirty="0"/>
          </a:p>
        </p:txBody>
      </p:sp>
      <p:graphicFrame>
        <p:nvGraphicFramePr>
          <p:cNvPr id="6" name="Group 90"/>
          <p:cNvGraphicFramePr>
            <a:graphicFrameLocks noGrp="1"/>
          </p:cNvGraphicFramePr>
          <p:nvPr>
            <p:ph sz="half" idx="1"/>
            <p:extLst>
              <p:ext uri="{D42A27DB-BD31-4B8C-83A1-F6EECF244321}">
                <p14:modId xmlns:p14="http://schemas.microsoft.com/office/powerpoint/2010/main" val="3071482236"/>
              </p:ext>
            </p:extLst>
          </p:nvPr>
        </p:nvGraphicFramePr>
        <p:xfrm>
          <a:off x="7101133" y="2218512"/>
          <a:ext cx="2582862" cy="2682876"/>
        </p:xfrm>
        <a:graphic>
          <a:graphicData uri="http://schemas.openxmlformats.org/drawingml/2006/table">
            <a:tbl>
              <a:tblPr/>
              <a:tblGrid>
                <a:gridCol w="714375">
                  <a:extLst>
                    <a:ext uri="{9D8B030D-6E8A-4147-A177-3AD203B41FA5}">
                      <a16:colId xmlns:a16="http://schemas.microsoft.com/office/drawing/2014/main" val="20000"/>
                    </a:ext>
                  </a:extLst>
                </a:gridCol>
                <a:gridCol w="779462">
                  <a:extLst>
                    <a:ext uri="{9D8B030D-6E8A-4147-A177-3AD203B41FA5}">
                      <a16:colId xmlns:a16="http://schemas.microsoft.com/office/drawing/2014/main" val="20001"/>
                    </a:ext>
                  </a:extLst>
                </a:gridCol>
                <a:gridCol w="268288">
                  <a:extLst>
                    <a:ext uri="{9D8B030D-6E8A-4147-A177-3AD203B41FA5}">
                      <a16:colId xmlns:a16="http://schemas.microsoft.com/office/drawing/2014/main" val="20002"/>
                    </a:ext>
                  </a:extLst>
                </a:gridCol>
                <a:gridCol w="820737">
                  <a:extLst>
                    <a:ext uri="{9D8B030D-6E8A-4147-A177-3AD203B41FA5}">
                      <a16:colId xmlns:a16="http://schemas.microsoft.com/office/drawing/2014/main" val="20003"/>
                    </a:ext>
                  </a:extLst>
                </a:gridCol>
              </a:tblGrid>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A</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B</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X</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097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18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marT="45731" marB="4573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graphicFrame>
        <p:nvGraphicFramePr>
          <p:cNvPr id="7" name="Group 92"/>
          <p:cNvGraphicFramePr>
            <a:graphicFrameLocks/>
          </p:cNvGraphicFramePr>
          <p:nvPr>
            <p:extLst>
              <p:ext uri="{D42A27DB-BD31-4B8C-83A1-F6EECF244321}">
                <p14:modId xmlns:p14="http://schemas.microsoft.com/office/powerpoint/2010/main" val="803916155"/>
              </p:ext>
            </p:extLst>
          </p:nvPr>
        </p:nvGraphicFramePr>
        <p:xfrm>
          <a:off x="2132258" y="2218512"/>
          <a:ext cx="2592387" cy="2663826"/>
        </p:xfrm>
        <a:graphic>
          <a:graphicData uri="http://schemas.openxmlformats.org/drawingml/2006/table">
            <a:tbl>
              <a:tblPr/>
              <a:tblGrid>
                <a:gridCol w="719137">
                  <a:extLst>
                    <a:ext uri="{9D8B030D-6E8A-4147-A177-3AD203B41FA5}">
                      <a16:colId xmlns:a16="http://schemas.microsoft.com/office/drawing/2014/main" val="20000"/>
                    </a:ext>
                  </a:extLst>
                </a:gridCol>
                <a:gridCol w="779463">
                  <a:extLst>
                    <a:ext uri="{9D8B030D-6E8A-4147-A177-3AD203B41FA5}">
                      <a16:colId xmlns:a16="http://schemas.microsoft.com/office/drawing/2014/main" val="20001"/>
                    </a:ext>
                  </a:extLst>
                </a:gridCol>
                <a:gridCol w="250825">
                  <a:extLst>
                    <a:ext uri="{9D8B030D-6E8A-4147-A177-3AD203B41FA5}">
                      <a16:colId xmlns:a16="http://schemas.microsoft.com/office/drawing/2014/main" val="20002"/>
                    </a:ext>
                  </a:extLst>
                </a:gridCol>
                <a:gridCol w="842962">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A</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B</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X</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
        <p:nvSpPr>
          <p:cNvPr id="8" name="Text Box 67"/>
          <p:cNvSpPr txBox="1">
            <a:spLocks noChangeArrowheads="1"/>
          </p:cNvSpPr>
          <p:nvPr/>
        </p:nvSpPr>
        <p:spPr bwMode="auto">
          <a:xfrm>
            <a:off x="7168601" y="1768843"/>
            <a:ext cx="2447925"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50000"/>
              </a:spcBef>
              <a:buClrTx/>
              <a:buFontTx/>
              <a:buNone/>
            </a:pPr>
            <a:r>
              <a:rPr lang="en-GB" altLang="en-US" sz="1800" dirty="0">
                <a:latin typeface="Verdana" pitchFamily="34" charset="0"/>
              </a:rPr>
              <a:t>The </a:t>
            </a:r>
            <a:r>
              <a:rPr lang="en-GB" altLang="en-US" sz="1800" b="1" dirty="0">
                <a:solidFill>
                  <a:srgbClr val="006600"/>
                </a:solidFill>
                <a:latin typeface="Verdana" pitchFamily="34" charset="0"/>
              </a:rPr>
              <a:t>OR</a:t>
            </a:r>
            <a:r>
              <a:rPr lang="en-GB" altLang="en-US" sz="1800" dirty="0">
                <a:latin typeface="Verdana" pitchFamily="34" charset="0"/>
              </a:rPr>
              <a:t> Truth Table</a:t>
            </a:r>
            <a:endParaRPr lang="en-US" altLang="en-US" sz="1800" dirty="0">
              <a:latin typeface="Verdana" pitchFamily="34" charset="0"/>
            </a:endParaRPr>
          </a:p>
        </p:txBody>
      </p:sp>
      <p:sp>
        <p:nvSpPr>
          <p:cNvPr id="9" name="Text Box 68"/>
          <p:cNvSpPr txBox="1">
            <a:spLocks noChangeArrowheads="1"/>
          </p:cNvSpPr>
          <p:nvPr/>
        </p:nvSpPr>
        <p:spPr bwMode="auto">
          <a:xfrm>
            <a:off x="4497632" y="5948986"/>
            <a:ext cx="280828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50000"/>
              </a:spcBef>
              <a:buClrTx/>
              <a:buFontTx/>
              <a:buNone/>
            </a:pPr>
            <a:r>
              <a:rPr lang="en-GB" altLang="en-US" sz="1800" dirty="0">
                <a:latin typeface="Verdana" pitchFamily="34" charset="0"/>
              </a:rPr>
              <a:t>The </a:t>
            </a:r>
            <a:r>
              <a:rPr lang="en-GB" altLang="en-US" sz="1800" b="1" dirty="0">
                <a:solidFill>
                  <a:srgbClr val="006600"/>
                </a:solidFill>
                <a:latin typeface="Verdana" pitchFamily="34" charset="0"/>
              </a:rPr>
              <a:t>NOT</a:t>
            </a:r>
            <a:r>
              <a:rPr lang="en-GB" altLang="en-US" sz="1800" dirty="0">
                <a:latin typeface="Verdana" pitchFamily="34" charset="0"/>
              </a:rPr>
              <a:t> Truth Table</a:t>
            </a:r>
            <a:endParaRPr lang="en-US" altLang="en-US" sz="1800" dirty="0">
              <a:latin typeface="Verdana" pitchFamily="34" charset="0"/>
            </a:endParaRPr>
          </a:p>
        </p:txBody>
      </p:sp>
      <p:sp>
        <p:nvSpPr>
          <p:cNvPr id="10" name="Text Box 69"/>
          <p:cNvSpPr txBox="1">
            <a:spLocks noChangeArrowheads="1"/>
          </p:cNvSpPr>
          <p:nvPr/>
        </p:nvSpPr>
        <p:spPr bwMode="auto">
          <a:xfrm>
            <a:off x="2132258" y="1768843"/>
            <a:ext cx="2663825"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50000"/>
              </a:spcBef>
              <a:buClrTx/>
              <a:buFontTx/>
              <a:buNone/>
            </a:pPr>
            <a:r>
              <a:rPr lang="en-GB" altLang="en-US" sz="1800" dirty="0">
                <a:latin typeface="Verdana" pitchFamily="34" charset="0"/>
              </a:rPr>
              <a:t>The </a:t>
            </a:r>
            <a:r>
              <a:rPr lang="en-GB" altLang="en-US" sz="1800" b="1" dirty="0">
                <a:solidFill>
                  <a:srgbClr val="006600"/>
                </a:solidFill>
                <a:latin typeface="Verdana" pitchFamily="34" charset="0"/>
              </a:rPr>
              <a:t>AND</a:t>
            </a:r>
            <a:r>
              <a:rPr lang="en-GB" altLang="en-US" sz="1800" dirty="0">
                <a:latin typeface="Verdana" pitchFamily="34" charset="0"/>
              </a:rPr>
              <a:t> Truth Table</a:t>
            </a:r>
            <a:endParaRPr lang="en-US" altLang="en-US" sz="1800" dirty="0">
              <a:latin typeface="Verdana" pitchFamily="34" charset="0"/>
            </a:endParaRPr>
          </a:p>
        </p:txBody>
      </p:sp>
      <p:graphicFrame>
        <p:nvGraphicFramePr>
          <p:cNvPr id="11" name="Group 93"/>
          <p:cNvGraphicFramePr>
            <a:graphicFrameLocks/>
          </p:cNvGraphicFramePr>
          <p:nvPr>
            <p:extLst>
              <p:ext uri="{D42A27DB-BD31-4B8C-83A1-F6EECF244321}">
                <p14:modId xmlns:p14="http://schemas.microsoft.com/office/powerpoint/2010/main" val="1875092612"/>
              </p:ext>
            </p:extLst>
          </p:nvPr>
        </p:nvGraphicFramePr>
        <p:xfrm>
          <a:off x="5013570" y="4377512"/>
          <a:ext cx="1776413" cy="1554378"/>
        </p:xfrm>
        <a:graphic>
          <a:graphicData uri="http://schemas.openxmlformats.org/drawingml/2006/table">
            <a:tbl>
              <a:tblPr/>
              <a:tblGrid>
                <a:gridCol w="703263">
                  <a:extLst>
                    <a:ext uri="{9D8B030D-6E8A-4147-A177-3AD203B41FA5}">
                      <a16:colId xmlns:a16="http://schemas.microsoft.com/office/drawing/2014/main" val="20000"/>
                    </a:ext>
                  </a:extLst>
                </a:gridCol>
                <a:gridCol w="246062">
                  <a:extLst>
                    <a:ext uri="{9D8B030D-6E8A-4147-A177-3AD203B41FA5}">
                      <a16:colId xmlns:a16="http://schemas.microsoft.com/office/drawing/2014/main" val="20001"/>
                    </a:ext>
                  </a:extLst>
                </a:gridCol>
                <a:gridCol w="827088">
                  <a:extLst>
                    <a:ext uri="{9D8B030D-6E8A-4147-A177-3AD203B41FA5}">
                      <a16:colId xmlns:a16="http://schemas.microsoft.com/office/drawing/2014/main" val="20002"/>
                    </a:ext>
                  </a:extLst>
                </a:gridCol>
              </a:tblGrid>
              <a:tr h="518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A</a:t>
                      </a:r>
                      <a:endParaRPr kumimoji="0" lang="en-US" sz="1800" b="0" i="0" u="none" strike="noStrike" cap="none" normalizeH="0" baseline="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accent1"/>
                          </a:solidFill>
                          <a:effectLst/>
                          <a:latin typeface="Arial Black" pitchFamily="34" charset="0"/>
                          <a:cs typeface="Times New Roman" pitchFamily="18" charset="0"/>
                        </a:rPr>
                        <a:t>X</a:t>
                      </a:r>
                      <a:endParaRPr kumimoji="0" lang="en-US" sz="1800" b="0" i="0" u="none" strike="noStrike" cap="none" normalizeH="0" baseline="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8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180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accent1"/>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accent1"/>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accent1"/>
                        </a:solidFill>
                        <a:effectLst/>
                        <a:latin typeface="Arial" charset="0"/>
                      </a:endParaRP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266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Principles of Logic Gates</a:t>
            </a:r>
            <a:endParaRPr lang="en-IE" dirty="0"/>
          </a:p>
        </p:txBody>
      </p:sp>
      <p:sp>
        <p:nvSpPr>
          <p:cNvPr id="3" name="Content Placeholder 2"/>
          <p:cNvSpPr>
            <a:spLocks noGrp="1"/>
          </p:cNvSpPr>
          <p:nvPr>
            <p:ph idx="1"/>
          </p:nvPr>
        </p:nvSpPr>
        <p:spPr/>
        <p:txBody>
          <a:bodyPr>
            <a:normAutofit/>
          </a:bodyPr>
          <a:lstStyle/>
          <a:p>
            <a:r>
              <a:rPr lang="en-US" dirty="0"/>
              <a:t>The binary language used in today's computers reflects Boole's binary logic. </a:t>
            </a:r>
          </a:p>
          <a:p>
            <a:pPr marL="0" indent="0">
              <a:buNone/>
            </a:pPr>
            <a:endParaRPr lang="en-US" sz="700" dirty="0"/>
          </a:p>
          <a:p>
            <a:r>
              <a:rPr lang="en-US" dirty="0"/>
              <a:t>Modern computers operate solely on the binary numbers "1" and "0." </a:t>
            </a:r>
          </a:p>
          <a:p>
            <a:pPr marL="0" indent="0">
              <a:buNone/>
            </a:pPr>
            <a:endParaRPr lang="en-US" sz="700" dirty="0"/>
          </a:p>
          <a:p>
            <a:r>
              <a:rPr lang="en-US" dirty="0"/>
              <a:t>All the instructions that direct a computer's operation exist as a sequence of such binary digits or bits (0s and 1s). </a:t>
            </a:r>
          </a:p>
        </p:txBody>
      </p:sp>
      <p:sp>
        <p:nvSpPr>
          <p:cNvPr id="4" name="Slide Number Placeholder 3"/>
          <p:cNvSpPr>
            <a:spLocks noGrp="1"/>
          </p:cNvSpPr>
          <p:nvPr>
            <p:ph type="sldNum" sz="quarter" idx="12"/>
          </p:nvPr>
        </p:nvSpPr>
        <p:spPr/>
        <p:txBody>
          <a:bodyPr/>
          <a:lstStyle/>
          <a:p>
            <a:fld id="{1101D7E7-C74A-4A5D-A756-C8CA1900BA37}" type="slidenum">
              <a:rPr lang="en-IE" smtClean="0"/>
              <a:t>24</a:t>
            </a:fld>
            <a:endParaRPr lang="en-IE" dirty="0"/>
          </a:p>
        </p:txBody>
      </p:sp>
    </p:spTree>
    <p:extLst>
      <p:ext uri="{BB962C8B-B14F-4D97-AF65-F5344CB8AC3E}">
        <p14:creationId xmlns:p14="http://schemas.microsoft.com/office/powerpoint/2010/main" val="4084724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Principles of Logic Gates (2)</a:t>
            </a:r>
            <a:endParaRPr lang="en-IE" dirty="0"/>
          </a:p>
        </p:txBody>
      </p:sp>
      <p:sp>
        <p:nvSpPr>
          <p:cNvPr id="3" name="Content Placeholder 2"/>
          <p:cNvSpPr>
            <a:spLocks noGrp="1"/>
          </p:cNvSpPr>
          <p:nvPr>
            <p:ph idx="1"/>
          </p:nvPr>
        </p:nvSpPr>
        <p:spPr/>
        <p:txBody>
          <a:bodyPr/>
          <a:lstStyle/>
          <a:p>
            <a:r>
              <a:rPr lang="en-US" dirty="0"/>
              <a:t>Binary digits (or logical variables) are processed in the machine as distinct voltage states in tiny electronic circuits known as </a:t>
            </a:r>
            <a:r>
              <a:rPr lang="en-US" u="sng" dirty="0"/>
              <a:t>logic gates</a:t>
            </a:r>
            <a:r>
              <a:rPr lang="en-US" dirty="0"/>
              <a:t>. </a:t>
            </a:r>
          </a:p>
          <a:p>
            <a:pPr marL="0" indent="0">
              <a:buNone/>
            </a:pPr>
            <a:endParaRPr lang="en-US" sz="700" dirty="0"/>
          </a:p>
          <a:p>
            <a:r>
              <a:rPr lang="en-US" dirty="0"/>
              <a:t>A logic gate only recognizes two varieties of input, high-voltage (value of 1 or TRUE) and low-voltage (value of 0 or FALSE). </a:t>
            </a:r>
          </a:p>
        </p:txBody>
      </p:sp>
      <p:sp>
        <p:nvSpPr>
          <p:cNvPr id="4" name="Slide Number Placeholder 3"/>
          <p:cNvSpPr>
            <a:spLocks noGrp="1"/>
          </p:cNvSpPr>
          <p:nvPr>
            <p:ph type="sldNum" sz="quarter" idx="12"/>
          </p:nvPr>
        </p:nvSpPr>
        <p:spPr/>
        <p:txBody>
          <a:bodyPr/>
          <a:lstStyle/>
          <a:p>
            <a:fld id="{1101D7E7-C74A-4A5D-A756-C8CA1900BA37}" type="slidenum">
              <a:rPr lang="en-IE" smtClean="0"/>
              <a:t>25</a:t>
            </a:fld>
            <a:endParaRPr lang="en-IE" dirty="0"/>
          </a:p>
        </p:txBody>
      </p:sp>
    </p:spTree>
    <p:extLst>
      <p:ext uri="{BB962C8B-B14F-4D97-AF65-F5344CB8AC3E}">
        <p14:creationId xmlns:p14="http://schemas.microsoft.com/office/powerpoint/2010/main" val="1024121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Principles of Logic Gates (3)</a:t>
            </a:r>
            <a:endParaRPr lang="en-IE" dirty="0"/>
          </a:p>
        </p:txBody>
      </p:sp>
      <p:sp>
        <p:nvSpPr>
          <p:cNvPr id="3" name="Content Placeholder 2"/>
          <p:cNvSpPr>
            <a:spLocks noGrp="1"/>
          </p:cNvSpPr>
          <p:nvPr>
            <p:ph idx="1"/>
          </p:nvPr>
        </p:nvSpPr>
        <p:spPr/>
        <p:txBody>
          <a:bodyPr>
            <a:normAutofit/>
          </a:bodyPr>
          <a:lstStyle/>
          <a:p>
            <a:r>
              <a:rPr lang="en-US" dirty="0"/>
              <a:t>The truth variables of Boolean algebra use the functionality of the logical concepts of AND, OR and NOT.</a:t>
            </a:r>
          </a:p>
          <a:p>
            <a:pPr marL="0" indent="0">
              <a:buNone/>
            </a:pPr>
            <a:endParaRPr lang="en-US" sz="700" dirty="0"/>
          </a:p>
          <a:p>
            <a:r>
              <a:rPr lang="en-US" dirty="0"/>
              <a:t>It will come as no surprise, therefore, that the logic gates (as electronic mechanisms) are AND, OR, and NOT.</a:t>
            </a:r>
          </a:p>
          <a:p>
            <a:pPr marL="0" indent="0">
              <a:buNone/>
            </a:pPr>
            <a:endParaRPr lang="en-US" sz="700" dirty="0"/>
          </a:p>
          <a:p>
            <a:r>
              <a:rPr lang="en-US" dirty="0"/>
              <a:t>These gates, used in differing combinations, allow the computer to execute all its operations and/or store its data. </a:t>
            </a:r>
          </a:p>
        </p:txBody>
      </p:sp>
      <p:sp>
        <p:nvSpPr>
          <p:cNvPr id="4" name="Slide Number Placeholder 3"/>
          <p:cNvSpPr>
            <a:spLocks noGrp="1"/>
          </p:cNvSpPr>
          <p:nvPr>
            <p:ph type="sldNum" sz="quarter" idx="12"/>
          </p:nvPr>
        </p:nvSpPr>
        <p:spPr/>
        <p:txBody>
          <a:bodyPr/>
          <a:lstStyle/>
          <a:p>
            <a:fld id="{1101D7E7-C74A-4A5D-A756-C8CA1900BA37}" type="slidenum">
              <a:rPr lang="en-IE" smtClean="0"/>
              <a:t>26</a:t>
            </a:fld>
            <a:endParaRPr lang="en-IE" dirty="0"/>
          </a:p>
        </p:txBody>
      </p:sp>
    </p:spTree>
    <p:extLst>
      <p:ext uri="{BB962C8B-B14F-4D97-AF65-F5344CB8AC3E}">
        <p14:creationId xmlns:p14="http://schemas.microsoft.com/office/powerpoint/2010/main" val="89803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Principles of Logic Gates (4)</a:t>
            </a:r>
            <a:endParaRPr lang="en-IE" dirty="0"/>
          </a:p>
        </p:txBody>
      </p:sp>
      <p:sp>
        <p:nvSpPr>
          <p:cNvPr id="3" name="Content Placeholder 2"/>
          <p:cNvSpPr>
            <a:spLocks noGrp="1"/>
          </p:cNvSpPr>
          <p:nvPr>
            <p:ph idx="1"/>
          </p:nvPr>
        </p:nvSpPr>
        <p:spPr/>
        <p:txBody>
          <a:bodyPr/>
          <a:lstStyle/>
          <a:p>
            <a:r>
              <a:rPr lang="en-US" dirty="0"/>
              <a:t>Each logic gate of the types AND </a:t>
            </a:r>
            <a:r>
              <a:rPr lang="en-US" dirty="0" err="1"/>
              <a:t>and</a:t>
            </a:r>
            <a:r>
              <a:rPr lang="en-US" dirty="0"/>
              <a:t> OR takes in two or more bits in the form of such voltages, combines them according to a built-in rule, and produces a single high-voltage or low-voltage logical conclusion (output). </a:t>
            </a:r>
          </a:p>
          <a:p>
            <a:pPr marL="0" indent="0">
              <a:buNone/>
            </a:pPr>
            <a:endParaRPr lang="en-US" sz="700" dirty="0"/>
          </a:p>
          <a:p>
            <a:r>
              <a:rPr lang="en-US" dirty="0"/>
              <a:t>Note, though, that NOT gates usually have </a:t>
            </a:r>
            <a:r>
              <a:rPr lang="en-US" u="sng" dirty="0"/>
              <a:t>one input</a:t>
            </a:r>
            <a:r>
              <a:rPr lang="en-US" dirty="0"/>
              <a:t> and </a:t>
            </a:r>
            <a:r>
              <a:rPr lang="en-US" u="sng" dirty="0"/>
              <a:t>one output</a:t>
            </a:r>
            <a:r>
              <a:rPr lang="en-US" dirty="0"/>
              <a:t>.</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27</a:t>
            </a:fld>
            <a:endParaRPr lang="en-IE" dirty="0"/>
          </a:p>
        </p:txBody>
      </p:sp>
    </p:spTree>
    <p:extLst>
      <p:ext uri="{BB962C8B-B14F-4D97-AF65-F5344CB8AC3E}">
        <p14:creationId xmlns:p14="http://schemas.microsoft.com/office/powerpoint/2010/main" val="167837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of the Main Gates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28</a:t>
            </a:fld>
            <a:endParaRPr lang="en-IE" dirty="0"/>
          </a:p>
        </p:txBody>
      </p:sp>
      <p:graphicFrame>
        <p:nvGraphicFramePr>
          <p:cNvPr id="5" name="Object 3"/>
          <p:cNvGraphicFramePr>
            <a:graphicFrameLocks noGrp="1" noChangeAspect="1"/>
          </p:cNvGraphicFramePr>
          <p:nvPr>
            <p:ph idx="1"/>
          </p:nvPr>
        </p:nvGraphicFramePr>
        <p:xfrm>
          <a:off x="2678295" y="1756388"/>
          <a:ext cx="6835409" cy="3600811"/>
        </p:xfrm>
        <a:graphic>
          <a:graphicData uri="http://schemas.openxmlformats.org/presentationml/2006/ole">
            <mc:AlternateContent xmlns:mc="http://schemas.openxmlformats.org/markup-compatibility/2006">
              <mc:Choice xmlns:v="urn:schemas-microsoft-com:vml" Requires="v">
                <p:oleObj r:id="rId2" imgW="4686954" imgH="2390476" progId="">
                  <p:embed/>
                </p:oleObj>
              </mc:Choice>
              <mc:Fallback>
                <p:oleObj r:id="rId2" imgW="4686954" imgH="2390476" progId="">
                  <p:embed/>
                  <p:pic>
                    <p:nvPicPr>
                      <p:cNvPr id="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295" y="1756388"/>
                        <a:ext cx="6835409" cy="3600811"/>
                      </a:xfrm>
                      <a:prstGeom prst="rect">
                        <a:avLst/>
                      </a:prstGeom>
                      <a:solidFill>
                        <a:schemeClr val="bg1"/>
                      </a:solidFill>
                      <a:ln>
                        <a:noFill/>
                      </a:ln>
                      <a:effectLst/>
                    </p:spPr>
                  </p:pic>
                </p:oleObj>
              </mc:Fallback>
            </mc:AlternateContent>
          </a:graphicData>
        </a:graphic>
      </p:graphicFrame>
      <p:sp>
        <p:nvSpPr>
          <p:cNvPr id="6" name="Text Box 4"/>
          <p:cNvSpPr txBox="1">
            <a:spLocks noChangeArrowheads="1"/>
          </p:cNvSpPr>
          <p:nvPr/>
        </p:nvSpPr>
        <p:spPr bwMode="auto">
          <a:xfrm>
            <a:off x="3177991" y="5422899"/>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50000"/>
              </a:spcBef>
              <a:buClrTx/>
              <a:buFontTx/>
              <a:buNone/>
            </a:pPr>
            <a:r>
              <a:rPr lang="en-US" altLang="en-US" sz="1800" dirty="0">
                <a:latin typeface="Verdana" pitchFamily="34" charset="0"/>
              </a:rPr>
              <a:t>Please note that an 'inverting buffer' is referred to and used to represent a NOT gate.</a:t>
            </a:r>
          </a:p>
        </p:txBody>
      </p:sp>
    </p:spTree>
    <p:extLst>
      <p:ext uri="{BB962C8B-B14F-4D97-AF65-F5344CB8AC3E}">
        <p14:creationId xmlns:p14="http://schemas.microsoft.com/office/powerpoint/2010/main" val="4254885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Logic</a:t>
            </a:r>
            <a:endParaRPr lang="en-IE" dirty="0"/>
          </a:p>
        </p:txBody>
      </p:sp>
      <p:sp>
        <p:nvSpPr>
          <p:cNvPr id="3" name="Content Placeholder 2"/>
          <p:cNvSpPr>
            <a:spLocks noGrp="1"/>
          </p:cNvSpPr>
          <p:nvPr>
            <p:ph idx="1"/>
          </p:nvPr>
        </p:nvSpPr>
        <p:spPr>
          <a:xfrm>
            <a:off x="696000" y="1825624"/>
            <a:ext cx="10800000" cy="4627929"/>
          </a:xfrm>
        </p:spPr>
        <p:txBody>
          <a:bodyPr>
            <a:normAutofit fontScale="77500" lnSpcReduction="20000"/>
          </a:bodyPr>
          <a:lstStyle/>
          <a:p>
            <a:pPr marL="0" indent="0">
              <a:spcBef>
                <a:spcPts val="200"/>
              </a:spcBef>
              <a:buNone/>
            </a:pPr>
            <a:r>
              <a:rPr lang="en-US" sz="2800" dirty="0"/>
              <a:t>Let A and B denote two propositions. (Here, propositions = declarative sentences that are either true or false but not both true and false at the same time). </a:t>
            </a:r>
          </a:p>
          <a:p>
            <a:pPr marL="0" indent="0">
              <a:spcBef>
                <a:spcPts val="200"/>
              </a:spcBef>
              <a:buNone/>
            </a:pPr>
            <a:endParaRPr lang="en-US" sz="400" dirty="0"/>
          </a:p>
          <a:p>
            <a:pPr marL="0" indent="0">
              <a:spcBef>
                <a:spcPts val="200"/>
              </a:spcBef>
              <a:buNone/>
            </a:pPr>
            <a:r>
              <a:rPr lang="en-US" sz="2800" dirty="0"/>
              <a:t>If each proposition A and B is associated with a switch that will be </a:t>
            </a:r>
            <a:r>
              <a:rPr lang="en-US" sz="2800" b="1" dirty="0"/>
              <a:t>closed</a:t>
            </a:r>
            <a:r>
              <a:rPr lang="en-US" sz="2800" dirty="0"/>
              <a:t> if the proposition is "</a:t>
            </a:r>
            <a:r>
              <a:rPr lang="en-US" sz="2800" b="1" dirty="0"/>
              <a:t>true</a:t>
            </a:r>
            <a:r>
              <a:rPr lang="en-US" sz="2800" dirty="0"/>
              <a:t>" and </a:t>
            </a:r>
            <a:r>
              <a:rPr lang="en-US" sz="2800" b="1" dirty="0"/>
              <a:t>open</a:t>
            </a:r>
            <a:r>
              <a:rPr lang="en-US" sz="2800" dirty="0"/>
              <a:t> if the proposition is "</a:t>
            </a:r>
            <a:r>
              <a:rPr lang="en-US" sz="2800" b="1" dirty="0"/>
              <a:t>false</a:t>
            </a:r>
            <a:r>
              <a:rPr lang="en-US" sz="2800" dirty="0"/>
              <a:t>" then:</a:t>
            </a:r>
          </a:p>
          <a:p>
            <a:pPr>
              <a:spcBef>
                <a:spcPts val="200"/>
              </a:spcBef>
            </a:pPr>
            <a:r>
              <a:rPr lang="en-US" sz="2600" dirty="0"/>
              <a:t>the combined proposition AB (A AND B) may be instantiated by connecting the switches in </a:t>
            </a:r>
            <a:r>
              <a:rPr lang="en-US" sz="2600" u="sng" dirty="0">
                <a:solidFill>
                  <a:srgbClr val="0000FF"/>
                </a:solidFill>
              </a:rPr>
              <a:t>series</a:t>
            </a:r>
            <a:r>
              <a:rPr lang="en-US" sz="2600" dirty="0"/>
              <a:t>.</a:t>
            </a:r>
          </a:p>
          <a:p>
            <a:pPr>
              <a:spcBef>
                <a:spcPts val="200"/>
              </a:spcBef>
            </a:pPr>
            <a:r>
              <a:rPr lang="en-US" sz="2600" dirty="0"/>
              <a:t>Thus, the output of one switch is the input of the other. Current can flow through the combined circuit if and only if both switches are closed, that is, if both A and B are "true." </a:t>
            </a:r>
          </a:p>
        </p:txBody>
      </p:sp>
      <p:sp>
        <p:nvSpPr>
          <p:cNvPr id="4" name="Slide Number Placeholder 3"/>
          <p:cNvSpPr>
            <a:spLocks noGrp="1"/>
          </p:cNvSpPr>
          <p:nvPr>
            <p:ph type="sldNum" sz="quarter" idx="12"/>
          </p:nvPr>
        </p:nvSpPr>
        <p:spPr/>
        <p:txBody>
          <a:bodyPr/>
          <a:lstStyle/>
          <a:p>
            <a:fld id="{1101D7E7-C74A-4A5D-A756-C8CA1900BA37}" type="slidenum">
              <a:rPr lang="en-IE" smtClean="0"/>
              <a:t>29</a:t>
            </a:fld>
            <a:endParaRPr lang="en-IE" dirty="0"/>
          </a:p>
        </p:txBody>
      </p:sp>
    </p:spTree>
    <p:extLst>
      <p:ext uri="{BB962C8B-B14F-4D97-AF65-F5344CB8AC3E}">
        <p14:creationId xmlns:p14="http://schemas.microsoft.com/office/powerpoint/2010/main" val="379235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Content - including</a:t>
            </a:r>
          </a:p>
        </p:txBody>
      </p:sp>
      <p:sp>
        <p:nvSpPr>
          <p:cNvPr id="3" name="Content Placeholder 2"/>
          <p:cNvSpPr>
            <a:spLocks noGrp="1"/>
          </p:cNvSpPr>
          <p:nvPr>
            <p:ph idx="1"/>
          </p:nvPr>
        </p:nvSpPr>
        <p:spPr>
          <a:xfrm>
            <a:off x="696000" y="1825625"/>
            <a:ext cx="4905903" cy="4351338"/>
          </a:xfrm>
        </p:spPr>
        <p:txBody>
          <a:bodyPr>
            <a:noAutofit/>
          </a:bodyPr>
          <a:lstStyle/>
          <a:p>
            <a:pPr marL="457200" indent="-457200">
              <a:lnSpc>
                <a:spcPct val="100000"/>
              </a:lnSpc>
              <a:spcBef>
                <a:spcPts val="1200"/>
              </a:spcBef>
              <a:buFont typeface="+mj-lt"/>
              <a:buAutoNum type="arabicPeriod"/>
            </a:pPr>
            <a:r>
              <a:rPr lang="en-US" sz="2000" dirty="0"/>
              <a:t>The Algebra of Logic</a:t>
            </a:r>
            <a:endParaRPr lang="en-IE" sz="2000" dirty="0"/>
          </a:p>
          <a:p>
            <a:pPr marL="457200" indent="-457200">
              <a:lnSpc>
                <a:spcPct val="100000"/>
              </a:lnSpc>
              <a:spcBef>
                <a:spcPts val="1200"/>
              </a:spcBef>
              <a:buFont typeface="+mj-lt"/>
              <a:buAutoNum type="arabicPeriod"/>
            </a:pPr>
            <a:r>
              <a:rPr lang="en-US" sz="2000" dirty="0"/>
              <a:t>George Boole</a:t>
            </a:r>
            <a:endParaRPr lang="en-IE" sz="2000" dirty="0"/>
          </a:p>
          <a:p>
            <a:pPr marL="457200" indent="-457200">
              <a:lnSpc>
                <a:spcPct val="100000"/>
              </a:lnSpc>
              <a:spcBef>
                <a:spcPts val="1200"/>
              </a:spcBef>
              <a:buFont typeface="+mj-lt"/>
              <a:buAutoNum type="arabicPeriod"/>
            </a:pPr>
            <a:r>
              <a:rPr lang="en-US" sz="2000" dirty="0"/>
              <a:t>Using Boolean Algebra with Binary</a:t>
            </a:r>
            <a:endParaRPr lang="en-IE" sz="2000" dirty="0"/>
          </a:p>
          <a:p>
            <a:pPr marL="457200" indent="-457200">
              <a:lnSpc>
                <a:spcPct val="100000"/>
              </a:lnSpc>
              <a:spcBef>
                <a:spcPts val="1200"/>
              </a:spcBef>
              <a:buFont typeface="+mj-lt"/>
              <a:buAutoNum type="arabicPeriod"/>
            </a:pPr>
            <a:r>
              <a:rPr lang="en-US" sz="2000" dirty="0"/>
              <a:t>Boolean Arithmetic</a:t>
            </a:r>
            <a:endParaRPr lang="en-IE" sz="2000" dirty="0"/>
          </a:p>
          <a:p>
            <a:pPr marL="457200" indent="-457200">
              <a:lnSpc>
                <a:spcPct val="100000"/>
              </a:lnSpc>
              <a:spcBef>
                <a:spcPts val="1200"/>
              </a:spcBef>
              <a:buFont typeface="+mj-lt"/>
              <a:buAutoNum type="arabicPeriod"/>
            </a:pPr>
            <a:r>
              <a:rPr lang="en-US" sz="2000" dirty="0"/>
              <a:t>The Principle of Logic Gates</a:t>
            </a:r>
            <a:endParaRPr lang="en-IE" sz="2000" dirty="0"/>
          </a:p>
          <a:p>
            <a:pPr marL="457200" indent="-457200">
              <a:lnSpc>
                <a:spcPct val="100000"/>
              </a:lnSpc>
              <a:spcBef>
                <a:spcPts val="1200"/>
              </a:spcBef>
              <a:buFont typeface="+mj-lt"/>
              <a:buAutoNum type="arabicPeriod"/>
            </a:pPr>
            <a:r>
              <a:rPr lang="en-US" sz="2000" dirty="0"/>
              <a:t>Gate Representation (AND, OR, NOT)</a:t>
            </a:r>
            <a:endParaRPr lang="en-IE" sz="2000" dirty="0"/>
          </a:p>
          <a:p>
            <a:pPr marL="457200" indent="-457200">
              <a:lnSpc>
                <a:spcPct val="100000"/>
              </a:lnSpc>
              <a:spcBef>
                <a:spcPts val="1200"/>
              </a:spcBef>
              <a:buFont typeface="+mj-lt"/>
              <a:buAutoNum type="arabicPeriod"/>
            </a:pPr>
            <a:r>
              <a:rPr lang="en-US" sz="2000" dirty="0"/>
              <a:t>Inside Logic Gates</a:t>
            </a:r>
          </a:p>
        </p:txBody>
      </p:sp>
      <p:sp>
        <p:nvSpPr>
          <p:cNvPr id="4" name="Slide Number Placeholder 3"/>
          <p:cNvSpPr>
            <a:spLocks noGrp="1"/>
          </p:cNvSpPr>
          <p:nvPr>
            <p:ph type="sldNum" sz="quarter" idx="12"/>
          </p:nvPr>
        </p:nvSpPr>
        <p:spPr/>
        <p:txBody>
          <a:bodyPr/>
          <a:lstStyle/>
          <a:p>
            <a:fld id="{1101D7E7-C74A-4A5D-A756-C8CA1900BA37}" type="slidenum">
              <a:rPr lang="en-IE" smtClean="0"/>
              <a:t>3</a:t>
            </a:fld>
            <a:endParaRPr lang="en-IE" dirty="0"/>
          </a:p>
        </p:txBody>
      </p:sp>
      <p:sp>
        <p:nvSpPr>
          <p:cNvPr id="6" name="Content Placeholder 2"/>
          <p:cNvSpPr txBox="1">
            <a:spLocks/>
          </p:cNvSpPr>
          <p:nvPr/>
        </p:nvSpPr>
        <p:spPr>
          <a:xfrm>
            <a:off x="5779972" y="1958774"/>
            <a:ext cx="5403896" cy="435133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1200"/>
              </a:spcBef>
              <a:buFont typeface="+mj-lt"/>
              <a:buAutoNum type="arabicPeriod" startAt="8"/>
            </a:pPr>
            <a:r>
              <a:rPr lang="en-US" sz="2000" dirty="0"/>
              <a:t>Logic Gates for Data Movement</a:t>
            </a:r>
          </a:p>
          <a:p>
            <a:pPr marL="457200" indent="-457200">
              <a:lnSpc>
                <a:spcPct val="100000"/>
              </a:lnSpc>
              <a:spcBef>
                <a:spcPts val="1200"/>
              </a:spcBef>
              <a:buFont typeface="+mj-lt"/>
              <a:buAutoNum type="arabicPeriod" startAt="8"/>
            </a:pPr>
            <a:r>
              <a:rPr lang="en-US" sz="2000" dirty="0"/>
              <a:t>Truth Tables</a:t>
            </a:r>
            <a:endParaRPr lang="en-IE" sz="2000" dirty="0"/>
          </a:p>
          <a:p>
            <a:pPr marL="457200" indent="-457200">
              <a:lnSpc>
                <a:spcPct val="100000"/>
              </a:lnSpc>
              <a:spcBef>
                <a:spcPts val="1200"/>
              </a:spcBef>
              <a:buFont typeface="+mj-lt"/>
              <a:buAutoNum type="arabicPeriod" startAt="8"/>
            </a:pPr>
            <a:r>
              <a:rPr lang="en-US" sz="2000" dirty="0"/>
              <a:t>De Morgan’s Theorem</a:t>
            </a:r>
            <a:r>
              <a:rPr lang="en-IE" sz="2000" dirty="0"/>
              <a:t> </a:t>
            </a:r>
          </a:p>
          <a:p>
            <a:pPr marL="457200" indent="-457200">
              <a:lnSpc>
                <a:spcPct val="100000"/>
              </a:lnSpc>
              <a:spcBef>
                <a:spcPts val="1200"/>
              </a:spcBef>
              <a:buFont typeface="+mj-lt"/>
              <a:buAutoNum type="arabicPeriod" startAt="8"/>
            </a:pPr>
            <a:r>
              <a:rPr lang="en-US" sz="2000" dirty="0"/>
              <a:t>Logic Gates on CMOS</a:t>
            </a:r>
          </a:p>
          <a:p>
            <a:pPr marL="457200" indent="-457200">
              <a:lnSpc>
                <a:spcPct val="100000"/>
              </a:lnSpc>
              <a:spcBef>
                <a:spcPts val="1200"/>
              </a:spcBef>
              <a:buFont typeface="+mj-lt"/>
              <a:buAutoNum type="arabicPeriod" startAt="8"/>
            </a:pPr>
            <a:r>
              <a:rPr lang="en-US" sz="2000" dirty="0"/>
              <a:t>NOR Gates as ‘Universal’</a:t>
            </a:r>
            <a:endParaRPr lang="en-IE" sz="2000" dirty="0"/>
          </a:p>
          <a:p>
            <a:pPr marL="457200" indent="-457200">
              <a:lnSpc>
                <a:spcPct val="100000"/>
              </a:lnSpc>
              <a:spcBef>
                <a:spcPts val="1200"/>
              </a:spcBef>
              <a:buFont typeface="+mj-lt"/>
              <a:buAutoNum type="arabicPeriod" startAt="8"/>
            </a:pPr>
            <a:r>
              <a:rPr lang="en-US" sz="2000" dirty="0"/>
              <a:t>Lecture Summary</a:t>
            </a:r>
            <a:endParaRPr lang="en-IE" sz="2000" dirty="0"/>
          </a:p>
          <a:p>
            <a:pPr marL="457200" indent="-457200">
              <a:lnSpc>
                <a:spcPct val="100000"/>
              </a:lnSpc>
              <a:spcBef>
                <a:spcPts val="1200"/>
              </a:spcBef>
              <a:buFont typeface="+mj-lt"/>
              <a:buAutoNum type="arabicPeriod" startAt="8"/>
            </a:pPr>
            <a:r>
              <a:rPr lang="en-US" sz="2000" dirty="0"/>
              <a:t>Where to Next?</a:t>
            </a:r>
            <a:endParaRPr lang="en-IE" sz="2000" dirty="0"/>
          </a:p>
        </p:txBody>
      </p:sp>
    </p:spTree>
    <p:extLst>
      <p:ext uri="{BB962C8B-B14F-4D97-AF65-F5344CB8AC3E}">
        <p14:creationId xmlns:p14="http://schemas.microsoft.com/office/powerpoint/2010/main" val="107632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Gate Representations - AND</a:t>
            </a:r>
          </a:p>
        </p:txBody>
      </p:sp>
      <p:sp>
        <p:nvSpPr>
          <p:cNvPr id="4" name="Slide Number Placeholder 3"/>
          <p:cNvSpPr>
            <a:spLocks noGrp="1"/>
          </p:cNvSpPr>
          <p:nvPr>
            <p:ph type="sldNum" sz="quarter" idx="12"/>
          </p:nvPr>
        </p:nvSpPr>
        <p:spPr/>
        <p:txBody>
          <a:bodyPr/>
          <a:lstStyle/>
          <a:p>
            <a:fld id="{1101D7E7-C74A-4A5D-A756-C8CA1900BA37}" type="slidenum">
              <a:rPr lang="en-IE" smtClean="0"/>
              <a:t>30</a:t>
            </a:fld>
            <a:endParaRPr lang="en-IE" dirty="0"/>
          </a:p>
        </p:txBody>
      </p:sp>
      <p:pic>
        <p:nvPicPr>
          <p:cNvPr id="5" name="Picture 7" descr="14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121" y="1576388"/>
            <a:ext cx="41767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14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121" y="2809876"/>
            <a:ext cx="41767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140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121" y="5176838"/>
            <a:ext cx="4176713"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140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3121" y="3952876"/>
            <a:ext cx="41767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866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Logic (2)</a:t>
            </a:r>
            <a:endParaRPr lang="en-IE" dirty="0"/>
          </a:p>
        </p:txBody>
      </p:sp>
      <p:sp>
        <p:nvSpPr>
          <p:cNvPr id="3" name="Content Placeholder 2"/>
          <p:cNvSpPr>
            <a:spLocks noGrp="1"/>
          </p:cNvSpPr>
          <p:nvPr>
            <p:ph idx="1"/>
          </p:nvPr>
        </p:nvSpPr>
        <p:spPr/>
        <p:txBody>
          <a:bodyPr>
            <a:normAutofit fontScale="92500" lnSpcReduction="10000"/>
          </a:bodyPr>
          <a:lstStyle/>
          <a:p>
            <a:r>
              <a:rPr lang="en-US" sz="2600" dirty="0"/>
              <a:t>The combined proposition A + B (A OR B) may be instantiated by connecting the switches in </a:t>
            </a:r>
            <a:r>
              <a:rPr lang="en-US" sz="2600" u="sng" dirty="0">
                <a:solidFill>
                  <a:srgbClr val="0000FF"/>
                </a:solidFill>
              </a:rPr>
              <a:t>parallel</a:t>
            </a:r>
            <a:r>
              <a:rPr lang="en-US" sz="2600" dirty="0"/>
              <a:t>.</a:t>
            </a:r>
          </a:p>
          <a:p>
            <a:pPr marL="0" indent="0">
              <a:buNone/>
            </a:pPr>
            <a:endParaRPr lang="en-US" sz="1400" dirty="0"/>
          </a:p>
          <a:p>
            <a:r>
              <a:rPr lang="en-US" sz="2600" dirty="0"/>
              <a:t>Thus, with the switches side by side - so that both contribute to the output simultaneously – they can be used to represent the statement, A + B (A OR B). </a:t>
            </a:r>
          </a:p>
          <a:p>
            <a:pPr marL="457200" lvl="1" indent="0">
              <a:buNone/>
            </a:pPr>
            <a:r>
              <a:rPr lang="en-US" sz="2600" dirty="0"/>
              <a:t>In this case current will flow if either switch is closed or if both switches are closed. That is, if A or B or both are "true." </a:t>
            </a:r>
          </a:p>
        </p:txBody>
      </p:sp>
      <p:sp>
        <p:nvSpPr>
          <p:cNvPr id="4" name="Slide Number Placeholder 3"/>
          <p:cNvSpPr>
            <a:spLocks noGrp="1"/>
          </p:cNvSpPr>
          <p:nvPr>
            <p:ph type="sldNum" sz="quarter" idx="12"/>
          </p:nvPr>
        </p:nvSpPr>
        <p:spPr/>
        <p:txBody>
          <a:bodyPr/>
          <a:lstStyle/>
          <a:p>
            <a:fld id="{1101D7E7-C74A-4A5D-A756-C8CA1900BA37}" type="slidenum">
              <a:rPr lang="en-IE" smtClean="0"/>
              <a:t>31</a:t>
            </a:fld>
            <a:endParaRPr lang="en-IE" dirty="0"/>
          </a:p>
        </p:txBody>
      </p:sp>
    </p:spTree>
    <p:extLst>
      <p:ext uri="{BB962C8B-B14F-4D97-AF65-F5344CB8AC3E}">
        <p14:creationId xmlns:p14="http://schemas.microsoft.com/office/powerpoint/2010/main" val="3796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Gate Representations - OR</a:t>
            </a:r>
          </a:p>
        </p:txBody>
      </p:sp>
      <p:sp>
        <p:nvSpPr>
          <p:cNvPr id="4" name="Slide Number Placeholder 3"/>
          <p:cNvSpPr>
            <a:spLocks noGrp="1"/>
          </p:cNvSpPr>
          <p:nvPr>
            <p:ph type="sldNum" sz="quarter" idx="12"/>
          </p:nvPr>
        </p:nvSpPr>
        <p:spPr/>
        <p:txBody>
          <a:bodyPr/>
          <a:lstStyle/>
          <a:p>
            <a:fld id="{1101D7E7-C74A-4A5D-A756-C8CA1900BA37}" type="slidenum">
              <a:rPr lang="en-IE" smtClean="0"/>
              <a:t>32</a:t>
            </a:fld>
            <a:endParaRPr lang="en-IE" dirty="0"/>
          </a:p>
        </p:txBody>
      </p:sp>
      <p:pic>
        <p:nvPicPr>
          <p:cNvPr id="6" name="Picture 5" descr="14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121" y="2021621"/>
            <a:ext cx="4176714" cy="144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14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121" y="3821846"/>
            <a:ext cx="4176714" cy="144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883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7" descr="14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706" y="3823531"/>
            <a:ext cx="4148748" cy="145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14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121" y="2021622"/>
            <a:ext cx="4176714" cy="144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Gate Representations – OR (2)</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33</a:t>
            </a:fld>
            <a:endParaRPr lang="en-IE" dirty="0"/>
          </a:p>
        </p:txBody>
      </p:sp>
    </p:spTree>
    <p:extLst>
      <p:ext uri="{BB962C8B-B14F-4D97-AF65-F5344CB8AC3E}">
        <p14:creationId xmlns:p14="http://schemas.microsoft.com/office/powerpoint/2010/main" val="1371338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4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120" y="3821846"/>
            <a:ext cx="4176715" cy="145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40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120" y="2021622"/>
            <a:ext cx="4176715" cy="144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E" dirty="0"/>
              <a:t>Gate Representations - NOT</a:t>
            </a:r>
          </a:p>
        </p:txBody>
      </p:sp>
      <p:sp>
        <p:nvSpPr>
          <p:cNvPr id="4" name="Slide Number Placeholder 3"/>
          <p:cNvSpPr>
            <a:spLocks noGrp="1"/>
          </p:cNvSpPr>
          <p:nvPr>
            <p:ph type="sldNum" sz="quarter" idx="12"/>
          </p:nvPr>
        </p:nvSpPr>
        <p:spPr/>
        <p:txBody>
          <a:bodyPr/>
          <a:lstStyle/>
          <a:p>
            <a:fld id="{1101D7E7-C74A-4A5D-A756-C8CA1900BA37}" type="slidenum">
              <a:rPr lang="en-IE" smtClean="0"/>
              <a:t>34</a:t>
            </a:fld>
            <a:endParaRPr lang="en-IE" dirty="0"/>
          </a:p>
        </p:txBody>
      </p:sp>
    </p:spTree>
    <p:extLst>
      <p:ext uri="{BB962C8B-B14F-4D97-AF65-F5344CB8AC3E}">
        <p14:creationId xmlns:p14="http://schemas.microsoft.com/office/powerpoint/2010/main" val="4284541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an AND Gate with Truth Table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35</a:t>
            </a:fld>
            <a:endParaRPr lang="en-IE" dirty="0"/>
          </a:p>
        </p:txBody>
      </p:sp>
      <p:pic>
        <p:nvPicPr>
          <p:cNvPr id="6" name="Picture 7" descr="and_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827" y="1690688"/>
            <a:ext cx="36131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oup 197"/>
          <p:cNvGraphicFramePr>
            <a:graphicFrameLocks noGrp="1"/>
          </p:cNvGraphicFramePr>
          <p:nvPr>
            <p:ph idx="1"/>
            <p:extLst>
              <p:ext uri="{D42A27DB-BD31-4B8C-83A1-F6EECF244321}">
                <p14:modId xmlns:p14="http://schemas.microsoft.com/office/powerpoint/2010/main" val="1778369480"/>
              </p:ext>
            </p:extLst>
          </p:nvPr>
        </p:nvGraphicFramePr>
        <p:xfrm>
          <a:off x="7163777" y="2625725"/>
          <a:ext cx="2890838" cy="2992440"/>
        </p:xfrm>
        <a:graphic>
          <a:graphicData uri="http://schemas.openxmlformats.org/drawingml/2006/table">
            <a:tbl>
              <a:tblPr/>
              <a:tblGrid>
                <a:gridCol w="800100">
                  <a:extLst>
                    <a:ext uri="{9D8B030D-6E8A-4147-A177-3AD203B41FA5}">
                      <a16:colId xmlns:a16="http://schemas.microsoft.com/office/drawing/2014/main" val="20000"/>
                    </a:ext>
                  </a:extLst>
                </a:gridCol>
                <a:gridCol w="871538">
                  <a:extLst>
                    <a:ext uri="{9D8B030D-6E8A-4147-A177-3AD203B41FA5}">
                      <a16:colId xmlns:a16="http://schemas.microsoft.com/office/drawing/2014/main" val="20001"/>
                    </a:ext>
                  </a:extLst>
                </a:gridCol>
                <a:gridCol w="277812">
                  <a:extLst>
                    <a:ext uri="{9D8B030D-6E8A-4147-A177-3AD203B41FA5}">
                      <a16:colId xmlns:a16="http://schemas.microsoft.com/office/drawing/2014/main" val="20002"/>
                    </a:ext>
                  </a:extLst>
                </a:gridCol>
                <a:gridCol w="941388">
                  <a:extLst>
                    <a:ext uri="{9D8B030D-6E8A-4147-A177-3AD203B41FA5}">
                      <a16:colId xmlns:a16="http://schemas.microsoft.com/office/drawing/2014/main" val="20003"/>
                    </a:ext>
                  </a:extLst>
                </a:gridCol>
              </a:tblGrid>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A</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B</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2">
                              <a:lumMod val="50000"/>
                            </a:schemeClr>
                          </a:solidFill>
                          <a:effectLst/>
                          <a:latin typeface="Arial Black" pitchFamily="34" charset="0"/>
                          <a:cs typeface="Times New Roman" pitchFamily="18" charset="0"/>
                        </a:rPr>
                        <a:t>X</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dirty="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4385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or_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83827" y="1690688"/>
            <a:ext cx="3613150" cy="39274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Inside an OR Gate with Truth Table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36</a:t>
            </a:fld>
            <a:endParaRPr lang="en-IE" dirty="0"/>
          </a:p>
        </p:txBody>
      </p:sp>
      <p:graphicFrame>
        <p:nvGraphicFramePr>
          <p:cNvPr id="7" name="Group 197"/>
          <p:cNvGraphicFramePr>
            <a:graphicFrameLocks noGrp="1"/>
          </p:cNvGraphicFramePr>
          <p:nvPr>
            <p:ph idx="1"/>
            <p:extLst>
              <p:ext uri="{D42A27DB-BD31-4B8C-83A1-F6EECF244321}">
                <p14:modId xmlns:p14="http://schemas.microsoft.com/office/powerpoint/2010/main" val="1838183737"/>
              </p:ext>
            </p:extLst>
          </p:nvPr>
        </p:nvGraphicFramePr>
        <p:xfrm>
          <a:off x="7163777" y="2625725"/>
          <a:ext cx="2890838" cy="2992440"/>
        </p:xfrm>
        <a:graphic>
          <a:graphicData uri="http://schemas.openxmlformats.org/drawingml/2006/table">
            <a:tbl>
              <a:tblPr/>
              <a:tblGrid>
                <a:gridCol w="800100">
                  <a:extLst>
                    <a:ext uri="{9D8B030D-6E8A-4147-A177-3AD203B41FA5}">
                      <a16:colId xmlns:a16="http://schemas.microsoft.com/office/drawing/2014/main" val="20000"/>
                    </a:ext>
                  </a:extLst>
                </a:gridCol>
                <a:gridCol w="871538">
                  <a:extLst>
                    <a:ext uri="{9D8B030D-6E8A-4147-A177-3AD203B41FA5}">
                      <a16:colId xmlns:a16="http://schemas.microsoft.com/office/drawing/2014/main" val="20001"/>
                    </a:ext>
                  </a:extLst>
                </a:gridCol>
                <a:gridCol w="277812">
                  <a:extLst>
                    <a:ext uri="{9D8B030D-6E8A-4147-A177-3AD203B41FA5}">
                      <a16:colId xmlns:a16="http://schemas.microsoft.com/office/drawing/2014/main" val="20002"/>
                    </a:ext>
                  </a:extLst>
                </a:gridCol>
                <a:gridCol w="941388">
                  <a:extLst>
                    <a:ext uri="{9D8B030D-6E8A-4147-A177-3AD203B41FA5}">
                      <a16:colId xmlns:a16="http://schemas.microsoft.com/office/drawing/2014/main" val="20003"/>
                    </a:ext>
                  </a:extLst>
                </a:gridCol>
              </a:tblGrid>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A</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B</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2">
                              <a:lumMod val="50000"/>
                            </a:schemeClr>
                          </a:solidFill>
                          <a:effectLst/>
                          <a:latin typeface="Arial Black" pitchFamily="34" charset="0"/>
                          <a:cs typeface="Times New Roman" pitchFamily="18" charset="0"/>
                        </a:rPr>
                        <a:t>X</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dirty="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7899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an NOT Gate with Truth Table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37</a:t>
            </a:fld>
            <a:endParaRPr lang="en-IE" dirty="0"/>
          </a:p>
        </p:txBody>
      </p:sp>
      <p:pic>
        <p:nvPicPr>
          <p:cNvPr id="8" name="Picture 5" descr="not_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035" y="1699480"/>
            <a:ext cx="2958611" cy="326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Group 103"/>
          <p:cNvGraphicFramePr>
            <a:graphicFrameLocks/>
          </p:cNvGraphicFramePr>
          <p:nvPr>
            <p:extLst>
              <p:ext uri="{D42A27DB-BD31-4B8C-83A1-F6EECF244321}">
                <p14:modId xmlns:p14="http://schemas.microsoft.com/office/powerpoint/2010/main" val="2742467920"/>
              </p:ext>
            </p:extLst>
          </p:nvPr>
        </p:nvGraphicFramePr>
        <p:xfrm>
          <a:off x="7190153" y="2634517"/>
          <a:ext cx="1862138" cy="1714500"/>
        </p:xfrm>
        <a:graphic>
          <a:graphicData uri="http://schemas.openxmlformats.org/drawingml/2006/table">
            <a:tbl>
              <a:tblPr/>
              <a:tblGrid>
                <a:gridCol w="738188">
                  <a:extLst>
                    <a:ext uri="{9D8B030D-6E8A-4147-A177-3AD203B41FA5}">
                      <a16:colId xmlns:a16="http://schemas.microsoft.com/office/drawing/2014/main" val="20000"/>
                    </a:ext>
                  </a:extLst>
                </a:gridCol>
                <a:gridCol w="255587">
                  <a:extLst>
                    <a:ext uri="{9D8B030D-6E8A-4147-A177-3AD203B41FA5}">
                      <a16:colId xmlns:a16="http://schemas.microsoft.com/office/drawing/2014/main" val="20001"/>
                    </a:ext>
                  </a:extLst>
                </a:gridCol>
                <a:gridCol w="868363">
                  <a:extLst>
                    <a:ext uri="{9D8B030D-6E8A-4147-A177-3AD203B41FA5}">
                      <a16:colId xmlns:a16="http://schemas.microsoft.com/office/drawing/2014/main" val="20002"/>
                    </a:ext>
                  </a:extLst>
                </a:gridCol>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A</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2">
                              <a:lumMod val="50000"/>
                            </a:schemeClr>
                          </a:solidFill>
                          <a:effectLst/>
                          <a:latin typeface="Arial Black" pitchFamily="34" charset="0"/>
                          <a:cs typeface="Times New Roman" pitchFamily="18" charset="0"/>
                        </a:rPr>
                        <a:t>X</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dirty="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outerShdw blurRad="38100" dist="38100" dir="2700000" algn="tl">
                            <a:srgbClr val="000000"/>
                          </a:outerShdw>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25400" cap="flat" cmpd="sng" algn="ctr">
                      <a:solidFill>
                        <a:srgbClr val="FF6600"/>
                      </a:solidFill>
                      <a:prstDash val="solid"/>
                      <a:round/>
                      <a:headEnd type="none" w="med" len="med"/>
                      <a:tailEnd type="none" w="med" len="med"/>
                    </a:lnL>
                    <a:lnR w="25400" cap="flat" cmpd="sng" algn="ctr">
                      <a:solidFill>
                        <a:srgbClr val="FF6600"/>
                      </a:solidFill>
                      <a:prstDash val="solid"/>
                      <a:round/>
                      <a:headEnd type="none" w="med" len="med"/>
                      <a:tailEnd type="none" w="med" len="med"/>
                    </a:lnR>
                    <a:lnT w="25400" cap="flat" cmpd="sng" algn="ctr">
                      <a:solidFill>
                        <a:srgbClr val="FF6600"/>
                      </a:solidFill>
                      <a:prstDash val="solid"/>
                      <a:round/>
                      <a:headEnd type="none" w="med" len="med"/>
                      <a:tailEnd type="none" w="med" len="med"/>
                    </a:lnT>
                    <a:lnB w="254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5823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 Gates for Data Movement</a:t>
            </a:r>
          </a:p>
        </p:txBody>
      </p:sp>
      <p:sp>
        <p:nvSpPr>
          <p:cNvPr id="3" name="Content Placeholder 2"/>
          <p:cNvSpPr>
            <a:spLocks noGrp="1"/>
          </p:cNvSpPr>
          <p:nvPr>
            <p:ph idx="1"/>
          </p:nvPr>
        </p:nvSpPr>
        <p:spPr/>
        <p:txBody>
          <a:bodyPr/>
          <a:lstStyle/>
          <a:p>
            <a:r>
              <a:rPr lang="en-US" dirty="0"/>
              <a:t>Logic gates are the fundamental building blocks of all digital logic circuits – they are switching circuits that perform certain simple operations on binary signals.</a:t>
            </a:r>
          </a:p>
          <a:p>
            <a:pPr marL="0" indent="0">
              <a:buNone/>
            </a:pPr>
            <a:endParaRPr lang="en-US" sz="1300" dirty="0"/>
          </a:p>
          <a:p>
            <a:r>
              <a:rPr lang="en-US" dirty="0"/>
              <a:t>These operations are chosen to facilitate the implementation of functions such as changing 1s to 0s or 0s to 1, filtering 1s only or 0s only, checking for combinations of 1s and/or 0s.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38</a:t>
            </a:fld>
            <a:endParaRPr lang="en-IE" dirty="0"/>
          </a:p>
        </p:txBody>
      </p:sp>
    </p:spTree>
    <p:extLst>
      <p:ext uri="{BB962C8B-B14F-4D97-AF65-F5344CB8AC3E}">
        <p14:creationId xmlns:p14="http://schemas.microsoft.com/office/powerpoint/2010/main" val="3918209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Gates for Data Movement (2)</a:t>
            </a:r>
            <a:endParaRPr lang="en-IE" dirty="0"/>
          </a:p>
        </p:txBody>
      </p:sp>
      <p:sp>
        <p:nvSpPr>
          <p:cNvPr id="3" name="Content Placeholder 2"/>
          <p:cNvSpPr>
            <a:spLocks noGrp="1"/>
          </p:cNvSpPr>
          <p:nvPr>
            <p:ph idx="1"/>
          </p:nvPr>
        </p:nvSpPr>
        <p:spPr/>
        <p:txBody>
          <a:bodyPr>
            <a:normAutofit fontScale="92500" lnSpcReduction="10000"/>
          </a:bodyPr>
          <a:lstStyle/>
          <a:p>
            <a:r>
              <a:rPr lang="en-US" sz="2600" dirty="0"/>
              <a:t>Why? Why are these </a:t>
            </a:r>
            <a:r>
              <a:rPr lang="en-US" sz="2600" dirty="0" err="1"/>
              <a:t>filterings</a:t>
            </a:r>
            <a:r>
              <a:rPr lang="en-US" sz="2600" dirty="0"/>
              <a:t> and conversions important to computer circuits?</a:t>
            </a:r>
          </a:p>
          <a:p>
            <a:r>
              <a:rPr lang="en-US" sz="2600" dirty="0"/>
              <a:t>That's the question I asked myself when I first saw logic gates. The reason: these allow for bits and bytes to be shifted through circuits and/or converted in the CPU. </a:t>
            </a:r>
          </a:p>
          <a:p>
            <a:r>
              <a:rPr lang="en-US" sz="2600" dirty="0">
                <a:solidFill>
                  <a:srgbClr val="0000FF"/>
                </a:solidFill>
              </a:rPr>
              <a:t>Those shifts and conversions are the fundamental elements of computation</a:t>
            </a:r>
            <a:r>
              <a:rPr lang="en-US" sz="2600" dirty="0"/>
              <a:t>. All action associated with components like the BIOS and the CPU need to use logic and algebra. </a:t>
            </a:r>
          </a:p>
        </p:txBody>
      </p:sp>
      <p:sp>
        <p:nvSpPr>
          <p:cNvPr id="4" name="Slide Number Placeholder 3"/>
          <p:cNvSpPr>
            <a:spLocks noGrp="1"/>
          </p:cNvSpPr>
          <p:nvPr>
            <p:ph type="sldNum" sz="quarter" idx="12"/>
          </p:nvPr>
        </p:nvSpPr>
        <p:spPr/>
        <p:txBody>
          <a:bodyPr/>
          <a:lstStyle/>
          <a:p>
            <a:fld id="{1101D7E7-C74A-4A5D-A756-C8CA1900BA37}" type="slidenum">
              <a:rPr lang="en-IE" smtClean="0"/>
              <a:t>39</a:t>
            </a:fld>
            <a:endParaRPr lang="en-IE" dirty="0"/>
          </a:p>
        </p:txBody>
      </p:sp>
    </p:spTree>
    <p:extLst>
      <p:ext uri="{BB962C8B-B14F-4D97-AF65-F5344CB8AC3E}">
        <p14:creationId xmlns:p14="http://schemas.microsoft.com/office/powerpoint/2010/main" val="368538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Algebra of Logic</a:t>
            </a:r>
            <a:endParaRPr lang="en-IE" dirty="0"/>
          </a:p>
        </p:txBody>
      </p:sp>
      <p:sp>
        <p:nvSpPr>
          <p:cNvPr id="3" name="Content Placeholder 2"/>
          <p:cNvSpPr>
            <a:spLocks noGrp="1"/>
          </p:cNvSpPr>
          <p:nvPr>
            <p:ph idx="1"/>
          </p:nvPr>
        </p:nvSpPr>
        <p:spPr/>
        <p:txBody>
          <a:bodyPr>
            <a:normAutofit/>
          </a:bodyPr>
          <a:lstStyle/>
          <a:p>
            <a:r>
              <a:rPr lang="en-US" sz="2600" dirty="0"/>
              <a:t>Boolean algebra, sometimes referred to as the algebra of logic, is a two-valued system of algebra that represents logical relationships and operations.</a:t>
            </a:r>
          </a:p>
          <a:p>
            <a:pPr marL="0" indent="0">
              <a:buNone/>
            </a:pPr>
            <a:endParaRPr lang="en-US" sz="1300" dirty="0"/>
          </a:p>
          <a:p>
            <a:r>
              <a:rPr lang="en-US" sz="2600" dirty="0"/>
              <a:t>Historically, the principle of two-value algebra began with the Greek philosopher Aristotle’s bivalent (two-mode) definition of truth with four foundational laws of logic.</a:t>
            </a:r>
          </a:p>
        </p:txBody>
      </p:sp>
      <p:sp>
        <p:nvSpPr>
          <p:cNvPr id="4" name="Slide Number Placeholder 3"/>
          <p:cNvSpPr>
            <a:spLocks noGrp="1"/>
          </p:cNvSpPr>
          <p:nvPr>
            <p:ph type="sldNum" sz="quarter" idx="12"/>
          </p:nvPr>
        </p:nvSpPr>
        <p:spPr/>
        <p:txBody>
          <a:bodyPr/>
          <a:lstStyle/>
          <a:p>
            <a:fld id="{1101D7E7-C74A-4A5D-A756-C8CA1900BA37}" type="slidenum">
              <a:rPr lang="en-IE" smtClean="0"/>
              <a:t>4</a:t>
            </a:fld>
            <a:endParaRPr lang="en-IE" dirty="0"/>
          </a:p>
        </p:txBody>
      </p:sp>
    </p:spTree>
    <p:extLst>
      <p:ext uri="{BB962C8B-B14F-4D97-AF65-F5344CB8AC3E}">
        <p14:creationId xmlns:p14="http://schemas.microsoft.com/office/powerpoint/2010/main" val="3359245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NAND and NOR Gates</a:t>
            </a:r>
          </a:p>
        </p:txBody>
      </p:sp>
      <p:sp>
        <p:nvSpPr>
          <p:cNvPr id="3" name="Content Placeholder 2"/>
          <p:cNvSpPr>
            <a:spLocks noGrp="1"/>
          </p:cNvSpPr>
          <p:nvPr>
            <p:ph idx="1"/>
          </p:nvPr>
        </p:nvSpPr>
        <p:spPr/>
        <p:txBody>
          <a:bodyPr/>
          <a:lstStyle/>
          <a:p>
            <a:r>
              <a:rPr lang="en-US" sz="2600" dirty="0"/>
              <a:t>On (in) a silicone chip it is simpler to manufacture the combination NOT AND </a:t>
            </a:r>
            <a:r>
              <a:rPr lang="en-US" sz="2600" dirty="0" err="1"/>
              <a:t>and</a:t>
            </a:r>
            <a:r>
              <a:rPr lang="en-US" sz="2600" dirty="0"/>
              <a:t> NOT OR than it is to deal with AND, OR and NOT. </a:t>
            </a:r>
          </a:p>
          <a:p>
            <a:pPr marL="0" indent="0">
              <a:buNone/>
            </a:pPr>
            <a:endParaRPr lang="en-US" sz="900" dirty="0"/>
          </a:p>
          <a:p>
            <a:pPr lvl="1"/>
            <a:r>
              <a:rPr lang="en-US" dirty="0"/>
              <a:t>NOT AND becomes NAND. </a:t>
            </a:r>
          </a:p>
          <a:p>
            <a:pPr marL="457200" lvl="1" indent="0">
              <a:buNone/>
            </a:pPr>
            <a:endParaRPr lang="en-US" sz="1300" dirty="0"/>
          </a:p>
          <a:p>
            <a:pPr lvl="1"/>
            <a:r>
              <a:rPr lang="en-US" dirty="0"/>
              <a:t>NOT OR becomes NOR.</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40</a:t>
            </a:fld>
            <a:endParaRPr lang="en-IE" dirty="0"/>
          </a:p>
        </p:txBody>
      </p:sp>
    </p:spTree>
    <p:extLst>
      <p:ext uri="{BB962C8B-B14F-4D97-AF65-F5344CB8AC3E}">
        <p14:creationId xmlns:p14="http://schemas.microsoft.com/office/powerpoint/2010/main" val="1307070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NAND </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41</a:t>
            </a:fld>
            <a:endParaRPr lang="en-IE" dirty="0"/>
          </a:p>
        </p:txBody>
      </p:sp>
      <p:graphicFrame>
        <p:nvGraphicFramePr>
          <p:cNvPr id="6" name="Object 3"/>
          <p:cNvGraphicFramePr>
            <a:graphicFrameLocks noGrp="1" noChangeAspect="1"/>
          </p:cNvGraphicFramePr>
          <p:nvPr>
            <p:ph idx="1"/>
            <p:extLst>
              <p:ext uri="{D42A27DB-BD31-4B8C-83A1-F6EECF244321}">
                <p14:modId xmlns:p14="http://schemas.microsoft.com/office/powerpoint/2010/main" val="3384626745"/>
              </p:ext>
            </p:extLst>
          </p:nvPr>
        </p:nvGraphicFramePr>
        <p:xfrm>
          <a:off x="4081591" y="1690688"/>
          <a:ext cx="4359057" cy="3302906"/>
        </p:xfrm>
        <a:graphic>
          <a:graphicData uri="http://schemas.openxmlformats.org/presentationml/2006/ole">
            <mc:AlternateContent xmlns:mc="http://schemas.openxmlformats.org/markup-compatibility/2006">
              <mc:Choice xmlns:v="urn:schemas-microsoft-com:vml" Requires="v">
                <p:oleObj r:id="rId2" imgW="2142857" imgH="1571844" progId="">
                  <p:embed/>
                </p:oleObj>
              </mc:Choice>
              <mc:Fallback>
                <p:oleObj r:id="rId2" imgW="2142857" imgH="1571844" progId="">
                  <p:embed/>
                  <p:pic>
                    <p:nvPicPr>
                      <p:cNvPr id="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591" y="1690688"/>
                        <a:ext cx="4359057" cy="3302906"/>
                      </a:xfrm>
                      <a:prstGeom prst="rect">
                        <a:avLst/>
                      </a:prstGeom>
                      <a:solidFill>
                        <a:schemeClr val="bg1"/>
                      </a:solidFill>
                      <a:ln>
                        <a:noFill/>
                      </a:ln>
                      <a:effectLst/>
                    </p:spPr>
                  </p:pic>
                </p:oleObj>
              </mc:Fallback>
            </mc:AlternateContent>
          </a:graphicData>
        </a:graphic>
      </p:graphicFrame>
      <p:sp>
        <p:nvSpPr>
          <p:cNvPr id="7" name="Text Box 4"/>
          <p:cNvSpPr txBox="1">
            <a:spLocks noChangeArrowheads="1"/>
          </p:cNvSpPr>
          <p:nvPr/>
        </p:nvSpPr>
        <p:spPr bwMode="auto">
          <a:xfrm>
            <a:off x="2913083" y="5022133"/>
            <a:ext cx="6696075" cy="822325"/>
          </a:xfrm>
          <a:prstGeom prst="rect">
            <a:avLst/>
          </a:prstGeom>
          <a:solidFill>
            <a:schemeClr val="bg1"/>
          </a:solidFill>
          <a:ln>
            <a:noFill/>
          </a:ln>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50000"/>
              </a:spcBef>
              <a:buClrTx/>
              <a:buFontTx/>
              <a:buNone/>
            </a:pPr>
            <a:r>
              <a:rPr lang="en-GB" altLang="en-US" sz="2400" dirty="0">
                <a:latin typeface="Verdana" pitchFamily="34" charset="0"/>
              </a:rPr>
              <a:t>The NAND gate looks like an AND gate with a ‘NOT bubble’ right on its output.</a:t>
            </a:r>
            <a:endParaRPr lang="en-US" altLang="en-US" sz="2400" dirty="0">
              <a:latin typeface="Verdana" pitchFamily="34" charset="0"/>
            </a:endParaRPr>
          </a:p>
        </p:txBody>
      </p:sp>
    </p:spTree>
    <p:extLst>
      <p:ext uri="{BB962C8B-B14F-4D97-AF65-F5344CB8AC3E}">
        <p14:creationId xmlns:p14="http://schemas.microsoft.com/office/powerpoint/2010/main" val="4193763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NAND Truth Table</a:t>
            </a:r>
          </a:p>
        </p:txBody>
      </p:sp>
      <p:sp>
        <p:nvSpPr>
          <p:cNvPr id="4" name="Slide Number Placeholder 3"/>
          <p:cNvSpPr>
            <a:spLocks noGrp="1"/>
          </p:cNvSpPr>
          <p:nvPr>
            <p:ph type="sldNum" sz="quarter" idx="12"/>
          </p:nvPr>
        </p:nvSpPr>
        <p:spPr/>
        <p:txBody>
          <a:bodyPr/>
          <a:lstStyle/>
          <a:p>
            <a:fld id="{1101D7E7-C74A-4A5D-A756-C8CA1900BA37}" type="slidenum">
              <a:rPr lang="en-IE" smtClean="0"/>
              <a:t>42</a:t>
            </a:fld>
            <a:endParaRPr lang="en-IE" dirty="0"/>
          </a:p>
        </p:txBody>
      </p:sp>
      <p:sp>
        <p:nvSpPr>
          <p:cNvPr id="5" name="Rectangle 3"/>
          <p:cNvSpPr txBox="1">
            <a:spLocks noChangeArrowheads="1"/>
          </p:cNvSpPr>
          <p:nvPr/>
        </p:nvSpPr>
        <p:spPr>
          <a:xfrm>
            <a:off x="5680902" y="1384931"/>
            <a:ext cx="4356100" cy="42672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endParaRPr lang="en-GB" sz="2800" dirty="0"/>
          </a:p>
          <a:p>
            <a:pPr>
              <a:lnSpc>
                <a:spcPct val="90000"/>
              </a:lnSpc>
              <a:defRPr/>
            </a:pPr>
            <a:endParaRPr lang="en-GB" sz="2800" dirty="0"/>
          </a:p>
          <a:p>
            <a:pPr>
              <a:lnSpc>
                <a:spcPct val="90000"/>
              </a:lnSpc>
              <a:buFont typeface="Wingdings" pitchFamily="2" charset="2"/>
              <a:buNone/>
              <a:defRPr/>
            </a:pPr>
            <a:r>
              <a:rPr lang="en-US" sz="2600" dirty="0"/>
              <a:t>The NAND Gate notation:</a:t>
            </a:r>
          </a:p>
          <a:p>
            <a:pPr>
              <a:lnSpc>
                <a:spcPct val="90000"/>
              </a:lnSpc>
              <a:buFont typeface="Wingdings" pitchFamily="2" charset="2"/>
              <a:buNone/>
              <a:defRPr/>
            </a:pPr>
            <a:r>
              <a:rPr lang="en-GB" sz="2600" dirty="0"/>
              <a:t>A NAND B = X</a:t>
            </a:r>
          </a:p>
          <a:p>
            <a:pPr>
              <a:lnSpc>
                <a:spcPct val="90000"/>
              </a:lnSpc>
              <a:buFont typeface="Wingdings" pitchFamily="2" charset="2"/>
              <a:buNone/>
              <a:defRPr/>
            </a:pPr>
            <a:r>
              <a:rPr lang="en-GB" sz="2600" dirty="0"/>
              <a:t>or</a:t>
            </a:r>
            <a:endParaRPr lang="en-US" sz="2600" dirty="0"/>
          </a:p>
          <a:p>
            <a:pPr>
              <a:lnSpc>
                <a:spcPct val="90000"/>
              </a:lnSpc>
              <a:buFont typeface="Wingdings" pitchFamily="2" charset="2"/>
              <a:buNone/>
              <a:defRPr/>
            </a:pPr>
            <a:r>
              <a:rPr lang="en-US" sz="2600" dirty="0"/>
              <a:t>    _____</a:t>
            </a:r>
          </a:p>
          <a:p>
            <a:pPr>
              <a:lnSpc>
                <a:spcPct val="90000"/>
              </a:lnSpc>
              <a:buFont typeface="Wingdings" pitchFamily="2" charset="2"/>
              <a:buNone/>
              <a:defRPr/>
            </a:pPr>
            <a:r>
              <a:rPr lang="en-US" sz="2600" dirty="0"/>
              <a:t>     A ● B = X</a:t>
            </a:r>
          </a:p>
          <a:p>
            <a:pPr>
              <a:lnSpc>
                <a:spcPct val="90000"/>
              </a:lnSpc>
              <a:buFont typeface="Wingdings" pitchFamily="2" charset="2"/>
              <a:buNone/>
              <a:defRPr/>
            </a:pPr>
            <a:endParaRPr lang="en-US" sz="2600" dirty="0"/>
          </a:p>
          <a:p>
            <a:pPr>
              <a:lnSpc>
                <a:spcPct val="90000"/>
              </a:lnSpc>
              <a:buFont typeface="Wingdings" pitchFamily="2" charset="2"/>
              <a:buNone/>
              <a:defRPr/>
            </a:pPr>
            <a:r>
              <a:rPr lang="en-US" sz="2600" dirty="0"/>
              <a:t>This reads as, </a:t>
            </a:r>
          </a:p>
          <a:p>
            <a:pPr>
              <a:lnSpc>
                <a:spcPct val="90000"/>
              </a:lnSpc>
              <a:buFont typeface="Wingdings" pitchFamily="2" charset="2"/>
              <a:buNone/>
              <a:defRPr/>
            </a:pPr>
            <a:r>
              <a:rPr lang="en-US" sz="2600" dirty="0"/>
              <a:t>“A and B Bar equals X.”</a:t>
            </a:r>
          </a:p>
        </p:txBody>
      </p:sp>
      <p:graphicFrame>
        <p:nvGraphicFramePr>
          <p:cNvPr id="6" name="Group 77"/>
          <p:cNvGraphicFramePr>
            <a:graphicFrameLocks/>
          </p:cNvGraphicFramePr>
          <p:nvPr>
            <p:extLst>
              <p:ext uri="{D42A27DB-BD31-4B8C-83A1-F6EECF244321}">
                <p14:modId xmlns:p14="http://schemas.microsoft.com/office/powerpoint/2010/main" val="1638462149"/>
              </p:ext>
            </p:extLst>
          </p:nvPr>
        </p:nvGraphicFramePr>
        <p:xfrm>
          <a:off x="2266190" y="2431441"/>
          <a:ext cx="3259137" cy="3097213"/>
        </p:xfrm>
        <a:graphic>
          <a:graphicData uri="http://schemas.openxmlformats.org/drawingml/2006/table">
            <a:tbl>
              <a:tblPr/>
              <a:tblGrid>
                <a:gridCol w="903287">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312738">
                  <a:extLst>
                    <a:ext uri="{9D8B030D-6E8A-4147-A177-3AD203B41FA5}">
                      <a16:colId xmlns:a16="http://schemas.microsoft.com/office/drawing/2014/main" val="20002"/>
                    </a:ext>
                  </a:extLst>
                </a:gridCol>
                <a:gridCol w="1062037">
                  <a:extLst>
                    <a:ext uri="{9D8B030D-6E8A-4147-A177-3AD203B41FA5}">
                      <a16:colId xmlns:a16="http://schemas.microsoft.com/office/drawing/2014/main" val="20003"/>
                    </a:ext>
                  </a:extLst>
                </a:gridCol>
              </a:tblGrid>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A</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B</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2">
                              <a:lumMod val="50000"/>
                            </a:schemeClr>
                          </a:solidFill>
                          <a:effectLst/>
                          <a:latin typeface="Arial Black" pitchFamily="34" charset="0"/>
                          <a:cs typeface="Times New Roman" pitchFamily="18" charset="0"/>
                        </a:rPr>
                        <a:t>X</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6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0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776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4"/>
          <p:cNvGraphicFramePr>
            <a:graphicFrameLocks noGrp="1" noChangeAspect="1"/>
          </p:cNvGraphicFramePr>
          <p:nvPr>
            <p:ph idx="1"/>
            <p:extLst>
              <p:ext uri="{D42A27DB-BD31-4B8C-83A1-F6EECF244321}">
                <p14:modId xmlns:p14="http://schemas.microsoft.com/office/powerpoint/2010/main" val="2936880922"/>
              </p:ext>
            </p:extLst>
          </p:nvPr>
        </p:nvGraphicFramePr>
        <p:xfrm>
          <a:off x="4058432" y="1685508"/>
          <a:ext cx="4406319" cy="3308086"/>
        </p:xfrm>
        <a:graphic>
          <a:graphicData uri="http://schemas.openxmlformats.org/presentationml/2006/ole">
            <mc:AlternateContent xmlns:mc="http://schemas.openxmlformats.org/markup-compatibility/2006">
              <mc:Choice xmlns:v="urn:schemas-microsoft-com:vml" Requires="v">
                <p:oleObj r:id="rId2" imgW="2152951" imgH="1580952" progId="">
                  <p:embed/>
                </p:oleObj>
              </mc:Choice>
              <mc:Fallback>
                <p:oleObj r:id="rId2" imgW="2152951" imgH="1580952" progId="">
                  <p:embed/>
                  <p:pic>
                    <p:nvPicPr>
                      <p:cNvPr id="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432" y="1685508"/>
                        <a:ext cx="4406319" cy="3308086"/>
                      </a:xfrm>
                      <a:prstGeom prst="rect">
                        <a:avLst/>
                      </a:prstGeom>
                      <a:solidFill>
                        <a:schemeClr val="bg1"/>
                      </a:solidFill>
                      <a:ln>
                        <a:noFill/>
                      </a:ln>
                      <a:effectLst/>
                    </p:spPr>
                  </p:pic>
                </p:oleObj>
              </mc:Fallback>
            </mc:AlternateContent>
          </a:graphicData>
        </a:graphic>
      </p:graphicFrame>
      <p:sp>
        <p:nvSpPr>
          <p:cNvPr id="2" name="Title 1"/>
          <p:cNvSpPr>
            <a:spLocks noGrp="1"/>
          </p:cNvSpPr>
          <p:nvPr>
            <p:ph type="title"/>
          </p:nvPr>
        </p:nvSpPr>
        <p:spPr/>
        <p:txBody>
          <a:bodyPr/>
          <a:lstStyle/>
          <a:p>
            <a:r>
              <a:rPr lang="en-US" dirty="0"/>
              <a:t>NOR</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43</a:t>
            </a:fld>
            <a:endParaRPr lang="en-IE" dirty="0"/>
          </a:p>
        </p:txBody>
      </p:sp>
      <p:sp>
        <p:nvSpPr>
          <p:cNvPr id="9" name="Text Box 4"/>
          <p:cNvSpPr txBox="1">
            <a:spLocks noChangeArrowheads="1"/>
          </p:cNvSpPr>
          <p:nvPr/>
        </p:nvSpPr>
        <p:spPr bwMode="auto">
          <a:xfrm>
            <a:off x="2913083" y="5022133"/>
            <a:ext cx="6696075" cy="833178"/>
          </a:xfrm>
          <a:prstGeom prst="rect">
            <a:avLst/>
          </a:prstGeom>
          <a:solidFill>
            <a:schemeClr val="bg1"/>
          </a:solidFill>
          <a:ln>
            <a:noFill/>
          </a:ln>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50000"/>
              </a:spcBef>
              <a:buClrTx/>
              <a:buFontTx/>
              <a:buNone/>
            </a:pPr>
            <a:r>
              <a:rPr lang="en-US" altLang="en-US" sz="2400" dirty="0">
                <a:latin typeface="Verdana" pitchFamily="34" charset="0"/>
              </a:rPr>
              <a:t>The NOR gate looks like an OR gate with a ‘NOT bubble’ on its output</a:t>
            </a:r>
            <a:r>
              <a:rPr lang="en-GB" altLang="en-US" sz="2400" dirty="0">
                <a:latin typeface="Verdana" pitchFamily="34" charset="0"/>
              </a:rPr>
              <a:t>.</a:t>
            </a:r>
            <a:endParaRPr lang="en-US" altLang="en-US" sz="2400" dirty="0">
              <a:latin typeface="Verdana" pitchFamily="34" charset="0"/>
            </a:endParaRPr>
          </a:p>
        </p:txBody>
      </p:sp>
    </p:spTree>
    <p:extLst>
      <p:ext uri="{BB962C8B-B14F-4D97-AF65-F5344CB8AC3E}">
        <p14:creationId xmlns:p14="http://schemas.microsoft.com/office/powerpoint/2010/main" val="2259935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NOR Truth Table</a:t>
            </a:r>
          </a:p>
        </p:txBody>
      </p:sp>
      <p:sp>
        <p:nvSpPr>
          <p:cNvPr id="4" name="Slide Number Placeholder 3"/>
          <p:cNvSpPr>
            <a:spLocks noGrp="1"/>
          </p:cNvSpPr>
          <p:nvPr>
            <p:ph type="sldNum" sz="quarter" idx="12"/>
          </p:nvPr>
        </p:nvSpPr>
        <p:spPr/>
        <p:txBody>
          <a:bodyPr/>
          <a:lstStyle/>
          <a:p>
            <a:fld id="{1101D7E7-C74A-4A5D-A756-C8CA1900BA37}" type="slidenum">
              <a:rPr lang="en-IE" smtClean="0"/>
              <a:t>44</a:t>
            </a:fld>
            <a:endParaRPr lang="en-IE" dirty="0"/>
          </a:p>
        </p:txBody>
      </p:sp>
      <p:sp>
        <p:nvSpPr>
          <p:cNvPr id="5" name="Rectangle 3"/>
          <p:cNvSpPr txBox="1">
            <a:spLocks noChangeArrowheads="1"/>
          </p:cNvSpPr>
          <p:nvPr/>
        </p:nvSpPr>
        <p:spPr>
          <a:xfrm>
            <a:off x="5680902" y="1359879"/>
            <a:ext cx="4356100" cy="42672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endParaRPr lang="en-GB" sz="2800" dirty="0"/>
          </a:p>
          <a:p>
            <a:pPr>
              <a:lnSpc>
                <a:spcPct val="90000"/>
              </a:lnSpc>
              <a:defRPr/>
            </a:pPr>
            <a:endParaRPr lang="en-GB" sz="2800" dirty="0"/>
          </a:p>
          <a:p>
            <a:pPr>
              <a:lnSpc>
                <a:spcPct val="90000"/>
              </a:lnSpc>
              <a:buFont typeface="Wingdings" pitchFamily="2" charset="2"/>
              <a:buNone/>
              <a:defRPr/>
            </a:pPr>
            <a:r>
              <a:rPr lang="en-US" dirty="0"/>
              <a:t>The NOR Gate notation:</a:t>
            </a:r>
          </a:p>
          <a:p>
            <a:pPr>
              <a:lnSpc>
                <a:spcPct val="90000"/>
              </a:lnSpc>
              <a:buFont typeface="Wingdings" pitchFamily="2" charset="2"/>
              <a:buNone/>
              <a:defRPr/>
            </a:pPr>
            <a:r>
              <a:rPr lang="en-US" dirty="0"/>
              <a:t>A NOR B = X</a:t>
            </a:r>
          </a:p>
          <a:p>
            <a:pPr>
              <a:lnSpc>
                <a:spcPct val="90000"/>
              </a:lnSpc>
              <a:buFont typeface="Wingdings" pitchFamily="2" charset="2"/>
              <a:buNone/>
              <a:defRPr/>
            </a:pPr>
            <a:r>
              <a:rPr lang="en-US" dirty="0"/>
              <a:t>or</a:t>
            </a:r>
          </a:p>
          <a:p>
            <a:pPr>
              <a:lnSpc>
                <a:spcPct val="90000"/>
              </a:lnSpc>
              <a:buFont typeface="Wingdings" pitchFamily="2" charset="2"/>
              <a:buNone/>
              <a:defRPr/>
            </a:pPr>
            <a:r>
              <a:rPr lang="en-US" dirty="0"/>
              <a:t>    _____</a:t>
            </a:r>
          </a:p>
          <a:p>
            <a:pPr>
              <a:lnSpc>
                <a:spcPct val="90000"/>
              </a:lnSpc>
              <a:buFont typeface="Wingdings" pitchFamily="2" charset="2"/>
              <a:buNone/>
              <a:defRPr/>
            </a:pPr>
            <a:r>
              <a:rPr lang="en-US" dirty="0"/>
              <a:t>     A + B = X</a:t>
            </a:r>
          </a:p>
          <a:p>
            <a:pPr>
              <a:lnSpc>
                <a:spcPct val="90000"/>
              </a:lnSpc>
              <a:buFont typeface="Wingdings" pitchFamily="2" charset="2"/>
              <a:buNone/>
              <a:defRPr/>
            </a:pPr>
            <a:endParaRPr lang="en-US" dirty="0"/>
          </a:p>
          <a:p>
            <a:pPr>
              <a:lnSpc>
                <a:spcPct val="90000"/>
              </a:lnSpc>
              <a:buFont typeface="Wingdings" pitchFamily="2" charset="2"/>
              <a:buNone/>
              <a:defRPr/>
            </a:pPr>
            <a:r>
              <a:rPr lang="en-US" dirty="0"/>
              <a:t>This reads as, </a:t>
            </a:r>
          </a:p>
          <a:p>
            <a:pPr>
              <a:lnSpc>
                <a:spcPct val="90000"/>
              </a:lnSpc>
              <a:buFont typeface="Wingdings" pitchFamily="2" charset="2"/>
              <a:buNone/>
              <a:defRPr/>
            </a:pPr>
            <a:r>
              <a:rPr lang="en-US" dirty="0"/>
              <a:t>“A or B Bar equals X.”</a:t>
            </a:r>
          </a:p>
        </p:txBody>
      </p:sp>
      <p:graphicFrame>
        <p:nvGraphicFramePr>
          <p:cNvPr id="6" name="Group 77"/>
          <p:cNvGraphicFramePr>
            <a:graphicFrameLocks/>
          </p:cNvGraphicFramePr>
          <p:nvPr>
            <p:extLst>
              <p:ext uri="{D42A27DB-BD31-4B8C-83A1-F6EECF244321}">
                <p14:modId xmlns:p14="http://schemas.microsoft.com/office/powerpoint/2010/main" val="4197388324"/>
              </p:ext>
            </p:extLst>
          </p:nvPr>
        </p:nvGraphicFramePr>
        <p:xfrm>
          <a:off x="2266190" y="2431441"/>
          <a:ext cx="3259137" cy="3097213"/>
        </p:xfrm>
        <a:graphic>
          <a:graphicData uri="http://schemas.openxmlformats.org/drawingml/2006/table">
            <a:tbl>
              <a:tblPr/>
              <a:tblGrid>
                <a:gridCol w="903287">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312738">
                  <a:extLst>
                    <a:ext uri="{9D8B030D-6E8A-4147-A177-3AD203B41FA5}">
                      <a16:colId xmlns:a16="http://schemas.microsoft.com/office/drawing/2014/main" val="20002"/>
                    </a:ext>
                  </a:extLst>
                </a:gridCol>
                <a:gridCol w="1062037">
                  <a:extLst>
                    <a:ext uri="{9D8B030D-6E8A-4147-A177-3AD203B41FA5}">
                      <a16:colId xmlns:a16="http://schemas.microsoft.com/office/drawing/2014/main" val="20003"/>
                    </a:ext>
                  </a:extLst>
                </a:gridCol>
              </a:tblGrid>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A</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B</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2">
                              <a:lumMod val="50000"/>
                            </a:schemeClr>
                          </a:solidFill>
                          <a:effectLst/>
                          <a:latin typeface="Arial Black" pitchFamily="34" charset="0"/>
                          <a:cs typeface="Times New Roman" pitchFamily="18" charset="0"/>
                        </a:rPr>
                        <a:t>X</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6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0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4929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EXCLUSIVE OR Truth Table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45</a:t>
            </a:fld>
            <a:endParaRPr lang="en-IE" dirty="0"/>
          </a:p>
        </p:txBody>
      </p:sp>
      <p:graphicFrame>
        <p:nvGraphicFramePr>
          <p:cNvPr id="5" name="Group 77"/>
          <p:cNvGraphicFramePr>
            <a:graphicFrameLocks/>
          </p:cNvGraphicFramePr>
          <p:nvPr>
            <p:extLst>
              <p:ext uri="{D42A27DB-BD31-4B8C-83A1-F6EECF244321}">
                <p14:modId xmlns:p14="http://schemas.microsoft.com/office/powerpoint/2010/main" val="1146889744"/>
              </p:ext>
            </p:extLst>
          </p:nvPr>
        </p:nvGraphicFramePr>
        <p:xfrm>
          <a:off x="2266190" y="2431441"/>
          <a:ext cx="3259137" cy="3097213"/>
        </p:xfrm>
        <a:graphic>
          <a:graphicData uri="http://schemas.openxmlformats.org/drawingml/2006/table">
            <a:tbl>
              <a:tblPr/>
              <a:tblGrid>
                <a:gridCol w="903287">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312738">
                  <a:extLst>
                    <a:ext uri="{9D8B030D-6E8A-4147-A177-3AD203B41FA5}">
                      <a16:colId xmlns:a16="http://schemas.microsoft.com/office/drawing/2014/main" val="20002"/>
                    </a:ext>
                  </a:extLst>
                </a:gridCol>
                <a:gridCol w="1062037">
                  <a:extLst>
                    <a:ext uri="{9D8B030D-6E8A-4147-A177-3AD203B41FA5}">
                      <a16:colId xmlns:a16="http://schemas.microsoft.com/office/drawing/2014/main" val="20003"/>
                    </a:ext>
                  </a:extLst>
                </a:gridCol>
              </a:tblGrid>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A</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2">
                              <a:lumMod val="50000"/>
                            </a:schemeClr>
                          </a:solidFill>
                          <a:effectLst/>
                          <a:latin typeface="Arial Black" pitchFamily="34" charset="0"/>
                          <a:cs typeface="Times New Roman" pitchFamily="18" charset="0"/>
                        </a:rPr>
                        <a:t>B</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bg2">
                              <a:lumMod val="50000"/>
                            </a:schemeClr>
                          </a:solidFill>
                          <a:effectLst/>
                          <a:latin typeface="Arial Black" pitchFamily="34" charset="0"/>
                          <a:cs typeface="Times New Roman" pitchFamily="18" charset="0"/>
                        </a:rPr>
                        <a:t>X</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0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2">
                              <a:lumMod val="50000"/>
                            </a:schemeClr>
                          </a:solidFill>
                          <a:effectLst/>
                          <a:latin typeface="Arial" charset="0"/>
                        </a:rPr>
                        <a:t>1</a:t>
                      </a: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50000"/>
                            </a:schemeClr>
                          </a:solidFill>
                          <a:effectLst/>
                          <a:latin typeface="Arial Black" pitchFamily="34" charset="0"/>
                          <a:cs typeface="Times New Roman" pitchFamily="18" charset="0"/>
                        </a:rPr>
                        <a:t>1</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lumMod val="50000"/>
                            </a:schemeClr>
                          </a:solidFill>
                          <a:effectLst/>
                          <a:latin typeface="Arial Black" pitchFamily="34" charset="0"/>
                          <a:cs typeface="Times New Roman" pitchFamily="18" charset="0"/>
                        </a:rPr>
                        <a:t>0</a:t>
                      </a:r>
                      <a:endParaRPr kumimoji="0" lang="en-US" sz="1800" b="0" i="0" u="none" strike="noStrike" cap="none" normalizeH="0" baseline="0" dirty="0">
                        <a:ln>
                          <a:noFill/>
                        </a:ln>
                        <a:solidFill>
                          <a:schemeClr val="bg2">
                            <a:lumMod val="50000"/>
                          </a:schemeClr>
                        </a:solidFill>
                        <a:effectLst/>
                        <a:latin typeface="Arial" charset="0"/>
                      </a:endParaRPr>
                    </a:p>
                  </a:txBody>
                  <a:tcPr horzOverflow="overflow">
                    <a:lnL w="19050" cap="flat" cmpd="sng" algn="ctr">
                      <a:solidFill>
                        <a:srgbClr val="FF6600"/>
                      </a:solidFill>
                      <a:prstDash val="solid"/>
                      <a:round/>
                      <a:headEnd type="none" w="med" len="med"/>
                      <a:tailEnd type="none" w="med" len="med"/>
                    </a:lnL>
                    <a:lnR w="19050" cap="flat" cmpd="sng" algn="ctr">
                      <a:solidFill>
                        <a:srgbClr val="FF6600"/>
                      </a:solidFill>
                      <a:prstDash val="solid"/>
                      <a:round/>
                      <a:headEnd type="none" w="med" len="med"/>
                      <a:tailEnd type="none" w="med" len="med"/>
                    </a:lnR>
                    <a:lnT w="19050" cap="flat" cmpd="sng" algn="ctr">
                      <a:solidFill>
                        <a:srgbClr val="FF6600"/>
                      </a:solidFill>
                      <a:prstDash val="solid"/>
                      <a:round/>
                      <a:headEnd type="none" w="med" len="med"/>
                      <a:tailEnd type="none" w="med" len="med"/>
                    </a:lnT>
                    <a:lnB w="1905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3"/>
          <p:cNvSpPr txBox="1">
            <a:spLocks noChangeArrowheads="1"/>
          </p:cNvSpPr>
          <p:nvPr/>
        </p:nvSpPr>
        <p:spPr>
          <a:xfrm>
            <a:off x="5680902" y="1359879"/>
            <a:ext cx="4356100" cy="42672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defRPr/>
            </a:pPr>
            <a:endParaRPr lang="en-GB" sz="2800" dirty="0"/>
          </a:p>
          <a:p>
            <a:pPr>
              <a:lnSpc>
                <a:spcPct val="90000"/>
              </a:lnSpc>
              <a:defRPr/>
            </a:pPr>
            <a:endParaRPr lang="en-GB" sz="2800" dirty="0"/>
          </a:p>
          <a:p>
            <a:pPr>
              <a:lnSpc>
                <a:spcPct val="90000"/>
              </a:lnSpc>
              <a:buFont typeface="Wingdings" pitchFamily="2" charset="2"/>
              <a:buNone/>
              <a:defRPr/>
            </a:pPr>
            <a:r>
              <a:rPr lang="en-US" dirty="0"/>
              <a:t>The Exclusive OR Gate notation:</a:t>
            </a:r>
          </a:p>
          <a:p>
            <a:pPr>
              <a:lnSpc>
                <a:spcPct val="90000"/>
              </a:lnSpc>
              <a:buFont typeface="Wingdings" pitchFamily="2" charset="2"/>
              <a:buNone/>
              <a:defRPr/>
            </a:pPr>
            <a:r>
              <a:rPr lang="en-US" dirty="0"/>
              <a:t>A XOR B = X</a:t>
            </a:r>
          </a:p>
          <a:p>
            <a:pPr>
              <a:lnSpc>
                <a:spcPct val="90000"/>
              </a:lnSpc>
              <a:buFont typeface="Wingdings" pitchFamily="2" charset="2"/>
              <a:buNone/>
              <a:defRPr/>
            </a:pPr>
            <a:r>
              <a:rPr lang="en-US" dirty="0"/>
              <a:t>or</a:t>
            </a:r>
          </a:p>
          <a:p>
            <a:pPr>
              <a:lnSpc>
                <a:spcPct val="90000"/>
              </a:lnSpc>
              <a:buFont typeface="Wingdings" pitchFamily="2" charset="2"/>
              <a:buNone/>
              <a:defRPr/>
            </a:pPr>
            <a:r>
              <a:rPr lang="en-US" dirty="0"/>
              <a:t>    A </a:t>
            </a:r>
            <a:r>
              <a:rPr lang="en-US" sz="3200" b="1" dirty="0">
                <a:sym typeface="Symbol" panose="05050102010706020507" pitchFamily="18" charset="2"/>
              </a:rPr>
              <a:t></a:t>
            </a:r>
            <a:r>
              <a:rPr lang="en-US" dirty="0"/>
              <a:t> B = X</a:t>
            </a:r>
          </a:p>
          <a:p>
            <a:pPr>
              <a:lnSpc>
                <a:spcPct val="90000"/>
              </a:lnSpc>
              <a:buFont typeface="Wingdings" pitchFamily="2" charset="2"/>
              <a:buNone/>
              <a:defRPr/>
            </a:pPr>
            <a:endParaRPr lang="en-US" dirty="0"/>
          </a:p>
          <a:p>
            <a:pPr>
              <a:lnSpc>
                <a:spcPct val="90000"/>
              </a:lnSpc>
              <a:buFont typeface="Wingdings" pitchFamily="2" charset="2"/>
              <a:buNone/>
              <a:defRPr/>
            </a:pPr>
            <a:r>
              <a:rPr lang="en-US" dirty="0"/>
              <a:t>This reads as, </a:t>
            </a:r>
          </a:p>
          <a:p>
            <a:pPr>
              <a:lnSpc>
                <a:spcPct val="90000"/>
              </a:lnSpc>
              <a:buFont typeface="Wingdings" pitchFamily="2" charset="2"/>
              <a:buNone/>
              <a:defRPr/>
            </a:pPr>
            <a:r>
              <a:rPr lang="en-US" dirty="0"/>
              <a:t>“A x-or B equals X.”</a:t>
            </a:r>
          </a:p>
        </p:txBody>
      </p:sp>
    </p:spTree>
    <p:extLst>
      <p:ext uri="{BB962C8B-B14F-4D97-AF65-F5344CB8AC3E}">
        <p14:creationId xmlns:p14="http://schemas.microsoft.com/office/powerpoint/2010/main" val="1141422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287" y="1151793"/>
            <a:ext cx="145573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De Morgan’s Theorem</a:t>
            </a:r>
            <a:endParaRPr lang="en-IE" dirty="0"/>
          </a:p>
        </p:txBody>
      </p:sp>
      <p:sp>
        <p:nvSpPr>
          <p:cNvPr id="3" name="Content Placeholder 2"/>
          <p:cNvSpPr>
            <a:spLocks noGrp="1"/>
          </p:cNvSpPr>
          <p:nvPr>
            <p:ph idx="1"/>
          </p:nvPr>
        </p:nvSpPr>
        <p:spPr>
          <a:xfrm>
            <a:off x="696000" y="3253155"/>
            <a:ext cx="10800000" cy="2862263"/>
          </a:xfrm>
        </p:spPr>
        <p:txBody>
          <a:bodyPr>
            <a:normAutofit fontScale="92500"/>
          </a:bodyPr>
          <a:lstStyle/>
          <a:p>
            <a:pPr marL="0" indent="0">
              <a:buNone/>
            </a:pPr>
            <a:r>
              <a:rPr lang="en-US" sz="2600" dirty="0"/>
              <a:t>The mathematician, De Morgan had a theorem of logic that, when applied to switching circuits years later, showed that one gate could be made to work like another by inverting inputs and outputs.</a:t>
            </a:r>
          </a:p>
          <a:p>
            <a:pPr marL="0" indent="0">
              <a:buNone/>
            </a:pPr>
            <a:endParaRPr lang="en-US" sz="1000" dirty="0"/>
          </a:p>
          <a:p>
            <a:r>
              <a:rPr lang="en-US" sz="2600" dirty="0"/>
              <a:t>There are two parts to the theorem:</a:t>
            </a:r>
          </a:p>
        </p:txBody>
      </p:sp>
      <p:sp>
        <p:nvSpPr>
          <p:cNvPr id="4" name="Slide Number Placeholder 3"/>
          <p:cNvSpPr>
            <a:spLocks noGrp="1"/>
          </p:cNvSpPr>
          <p:nvPr>
            <p:ph type="sldNum" sz="quarter" idx="12"/>
          </p:nvPr>
        </p:nvSpPr>
        <p:spPr/>
        <p:txBody>
          <a:bodyPr/>
          <a:lstStyle/>
          <a:p>
            <a:fld id="{1101D7E7-C74A-4A5D-A756-C8CA1900BA37}" type="slidenum">
              <a:rPr lang="en-IE" smtClean="0"/>
              <a:t>46</a:t>
            </a:fld>
            <a:endParaRPr lang="en-IE" dirty="0"/>
          </a:p>
        </p:txBody>
      </p:sp>
      <p:sp>
        <p:nvSpPr>
          <p:cNvPr id="6" name="TextBox 1"/>
          <p:cNvSpPr txBox="1">
            <a:spLocks noChangeArrowheads="1"/>
          </p:cNvSpPr>
          <p:nvPr/>
        </p:nvSpPr>
        <p:spPr bwMode="auto">
          <a:xfrm>
            <a:off x="3365012" y="1967768"/>
            <a:ext cx="5761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IE" altLang="en-US" dirty="0"/>
              <a:t>Augustus De Morgan - 27 June 1806 - 18 March 1871</a:t>
            </a:r>
          </a:p>
        </p:txBody>
      </p:sp>
    </p:spTree>
    <p:extLst>
      <p:ext uri="{BB962C8B-B14F-4D97-AF65-F5344CB8AC3E}">
        <p14:creationId xmlns:p14="http://schemas.microsoft.com/office/powerpoint/2010/main" val="2920422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 Morgan’s Theorem First Part</a:t>
            </a:r>
            <a:endParaRPr lang="en-IE" sz="3600" dirty="0"/>
          </a:p>
        </p:txBody>
      </p:sp>
      <p:sp>
        <p:nvSpPr>
          <p:cNvPr id="3" name="Content Placeholder 2"/>
          <p:cNvSpPr>
            <a:spLocks noGrp="1"/>
          </p:cNvSpPr>
          <p:nvPr>
            <p:ph idx="1"/>
          </p:nvPr>
        </p:nvSpPr>
        <p:spPr/>
        <p:txBody>
          <a:bodyPr>
            <a:normAutofit/>
          </a:bodyPr>
          <a:lstStyle/>
          <a:p>
            <a:r>
              <a:rPr lang="en-US" sz="2600" dirty="0"/>
              <a:t>The complement of two or more variables </a:t>
            </a:r>
            <a:r>
              <a:rPr lang="en-US" sz="2600" dirty="0" err="1"/>
              <a:t>ANDed</a:t>
            </a:r>
            <a:r>
              <a:rPr lang="en-US" sz="2600" dirty="0"/>
              <a:t> is equivalent to the OR of the complements of the individual variables.</a:t>
            </a:r>
          </a:p>
          <a:p>
            <a:pPr marL="0" indent="0">
              <a:lnSpc>
                <a:spcPct val="100000"/>
              </a:lnSpc>
              <a:spcBef>
                <a:spcPts val="0"/>
              </a:spcBef>
              <a:buNone/>
            </a:pPr>
            <a:r>
              <a:rPr lang="en-US" sz="2600" dirty="0"/>
              <a:t>	   ___        _     _</a:t>
            </a:r>
          </a:p>
          <a:p>
            <a:pPr marL="0" indent="0">
              <a:lnSpc>
                <a:spcPct val="100000"/>
              </a:lnSpc>
              <a:spcBef>
                <a:spcPts val="0"/>
              </a:spcBef>
              <a:buNone/>
            </a:pPr>
            <a:r>
              <a:rPr lang="en-US" sz="2600" dirty="0"/>
              <a:t>	(A ● B) =   A + B 	</a:t>
            </a:r>
          </a:p>
          <a:p>
            <a:pPr marL="0" indent="0">
              <a:lnSpc>
                <a:spcPct val="160000"/>
              </a:lnSpc>
              <a:spcBef>
                <a:spcPts val="0"/>
              </a:spcBef>
              <a:buNone/>
            </a:pPr>
            <a:endParaRPr lang="en-US" sz="1300" dirty="0"/>
          </a:p>
          <a:p>
            <a:pPr marL="0" indent="0">
              <a:lnSpc>
                <a:spcPct val="160000"/>
              </a:lnSpc>
              <a:spcBef>
                <a:spcPts val="0"/>
              </a:spcBef>
              <a:buNone/>
            </a:pPr>
            <a:r>
              <a:rPr lang="en-US" sz="2600" dirty="0"/>
              <a:t>	(NOT A AND B = NOT A OR NOT B) </a:t>
            </a:r>
          </a:p>
        </p:txBody>
      </p:sp>
      <p:sp>
        <p:nvSpPr>
          <p:cNvPr id="4" name="Slide Number Placeholder 3"/>
          <p:cNvSpPr>
            <a:spLocks noGrp="1"/>
          </p:cNvSpPr>
          <p:nvPr>
            <p:ph type="sldNum" sz="quarter" idx="12"/>
          </p:nvPr>
        </p:nvSpPr>
        <p:spPr/>
        <p:txBody>
          <a:bodyPr/>
          <a:lstStyle/>
          <a:p>
            <a:fld id="{1101D7E7-C74A-4A5D-A756-C8CA1900BA37}" type="slidenum">
              <a:rPr lang="en-IE" smtClean="0"/>
              <a:t>47</a:t>
            </a:fld>
            <a:endParaRPr lang="en-IE" dirty="0"/>
          </a:p>
        </p:txBody>
      </p:sp>
    </p:spTree>
    <p:extLst>
      <p:ext uri="{BB962C8B-B14F-4D97-AF65-F5344CB8AC3E}">
        <p14:creationId xmlns:p14="http://schemas.microsoft.com/office/powerpoint/2010/main" val="995175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 Morgan’s Theorem Second Part</a:t>
            </a:r>
            <a:endParaRPr lang="en-IE" sz="3600" dirty="0"/>
          </a:p>
        </p:txBody>
      </p:sp>
      <p:sp>
        <p:nvSpPr>
          <p:cNvPr id="3" name="Content Placeholder 2"/>
          <p:cNvSpPr>
            <a:spLocks noGrp="1"/>
          </p:cNvSpPr>
          <p:nvPr>
            <p:ph idx="1"/>
          </p:nvPr>
        </p:nvSpPr>
        <p:spPr/>
        <p:txBody>
          <a:bodyPr>
            <a:normAutofit/>
          </a:bodyPr>
          <a:lstStyle/>
          <a:p>
            <a:r>
              <a:rPr lang="en-US" sz="2600" dirty="0"/>
              <a:t>The complement of two or more variables </a:t>
            </a:r>
            <a:r>
              <a:rPr lang="en-US" sz="2600" dirty="0" err="1"/>
              <a:t>ORed</a:t>
            </a:r>
            <a:r>
              <a:rPr lang="en-US" sz="2600" dirty="0"/>
              <a:t> together is equivalent to the AND of the complements of the individual variables.</a:t>
            </a:r>
          </a:p>
          <a:p>
            <a:pPr marL="0" indent="0">
              <a:lnSpc>
                <a:spcPct val="100000"/>
              </a:lnSpc>
              <a:spcBef>
                <a:spcPts val="0"/>
              </a:spcBef>
              <a:buNone/>
            </a:pPr>
            <a:r>
              <a:rPr lang="en-US" sz="2600" dirty="0"/>
              <a:t>	   ___         _    _</a:t>
            </a:r>
          </a:p>
          <a:p>
            <a:pPr marL="0" indent="0">
              <a:lnSpc>
                <a:spcPct val="100000"/>
              </a:lnSpc>
              <a:spcBef>
                <a:spcPts val="0"/>
              </a:spcBef>
              <a:buNone/>
            </a:pPr>
            <a:r>
              <a:rPr lang="en-US" sz="2600" dirty="0"/>
              <a:t>	(A + B) =   A ● B 	</a:t>
            </a:r>
          </a:p>
          <a:p>
            <a:pPr marL="0" indent="0">
              <a:lnSpc>
                <a:spcPct val="160000"/>
              </a:lnSpc>
              <a:spcBef>
                <a:spcPts val="0"/>
              </a:spcBef>
              <a:buNone/>
            </a:pPr>
            <a:endParaRPr lang="en-US" sz="1300" dirty="0"/>
          </a:p>
          <a:p>
            <a:pPr marL="0" indent="0">
              <a:lnSpc>
                <a:spcPct val="160000"/>
              </a:lnSpc>
              <a:spcBef>
                <a:spcPts val="0"/>
              </a:spcBef>
              <a:buNone/>
            </a:pPr>
            <a:r>
              <a:rPr lang="en-US" sz="2600" dirty="0"/>
              <a:t>	(NOT A OR B = NOT A AND NOT B) </a:t>
            </a:r>
          </a:p>
          <a:p>
            <a:pPr marL="0" indent="0">
              <a:buNone/>
            </a:pPr>
            <a:endParaRPr lang="en-IE" sz="2600" dirty="0"/>
          </a:p>
        </p:txBody>
      </p:sp>
      <p:sp>
        <p:nvSpPr>
          <p:cNvPr id="4" name="Slide Number Placeholder 3"/>
          <p:cNvSpPr>
            <a:spLocks noGrp="1"/>
          </p:cNvSpPr>
          <p:nvPr>
            <p:ph type="sldNum" sz="quarter" idx="12"/>
          </p:nvPr>
        </p:nvSpPr>
        <p:spPr/>
        <p:txBody>
          <a:bodyPr/>
          <a:lstStyle/>
          <a:p>
            <a:fld id="{1101D7E7-C74A-4A5D-A756-C8CA1900BA37}" type="slidenum">
              <a:rPr lang="en-IE" smtClean="0"/>
              <a:t>48</a:t>
            </a:fld>
            <a:endParaRPr lang="en-IE" dirty="0"/>
          </a:p>
        </p:txBody>
      </p:sp>
    </p:spTree>
    <p:extLst>
      <p:ext uri="{BB962C8B-B14F-4D97-AF65-F5344CB8AC3E}">
        <p14:creationId xmlns:p14="http://schemas.microsoft.com/office/powerpoint/2010/main" val="2435803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 Morgan’s Theorem (2)</a:t>
            </a:r>
          </a:p>
        </p:txBody>
      </p:sp>
      <p:sp>
        <p:nvSpPr>
          <p:cNvPr id="3" name="Content Placeholder 2"/>
          <p:cNvSpPr>
            <a:spLocks noGrp="1"/>
          </p:cNvSpPr>
          <p:nvPr>
            <p:ph idx="1"/>
          </p:nvPr>
        </p:nvSpPr>
        <p:spPr/>
        <p:txBody>
          <a:bodyPr/>
          <a:lstStyle/>
          <a:p>
            <a:r>
              <a:rPr lang="en-US" sz="2600" dirty="0"/>
              <a:t>De Morgan’s rules are about what is known as </a:t>
            </a:r>
            <a:r>
              <a:rPr lang="en-US" sz="2600" dirty="0">
                <a:solidFill>
                  <a:srgbClr val="0000FF"/>
                </a:solidFill>
              </a:rPr>
              <a:t>group complementation</a:t>
            </a:r>
            <a:r>
              <a:rPr lang="en-US" sz="2600" dirty="0"/>
              <a:t> in Boolean algebra. </a:t>
            </a:r>
          </a:p>
          <a:p>
            <a:pPr marL="0" indent="0">
              <a:buNone/>
            </a:pPr>
            <a:endParaRPr lang="en-US" sz="1300" dirty="0"/>
          </a:p>
          <a:p>
            <a:pPr marL="0" indent="0">
              <a:buNone/>
            </a:pPr>
            <a:r>
              <a:rPr lang="en-US" dirty="0"/>
              <a:t>The rules can be expressed as:</a:t>
            </a:r>
          </a:p>
          <a:p>
            <a:pPr marL="457200" indent="-457200">
              <a:buFont typeface="+mj-lt"/>
              <a:buAutoNum type="arabicPeriod"/>
            </a:pPr>
            <a:r>
              <a:rPr lang="en-US" dirty="0"/>
              <a:t>the negation of a disjunction is the conjunction of the negations</a:t>
            </a:r>
          </a:p>
          <a:p>
            <a:pPr marL="457200" indent="-457200">
              <a:buFont typeface="+mj-lt"/>
              <a:buAutoNum type="arabicPeriod"/>
            </a:pPr>
            <a:r>
              <a:rPr lang="en-US" dirty="0"/>
              <a:t>the negation of a conjunction is the disjunction of the negations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49</a:t>
            </a:fld>
            <a:endParaRPr lang="en-IE" dirty="0"/>
          </a:p>
        </p:txBody>
      </p:sp>
    </p:spTree>
    <p:extLst>
      <p:ext uri="{BB962C8B-B14F-4D97-AF65-F5344CB8AC3E}">
        <p14:creationId xmlns:p14="http://schemas.microsoft.com/office/powerpoint/2010/main" val="18793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Algebra of Logic (2)</a:t>
            </a:r>
            <a:endParaRPr lang="en-IE" dirty="0"/>
          </a:p>
        </p:txBody>
      </p:sp>
      <p:sp>
        <p:nvSpPr>
          <p:cNvPr id="3" name="Content Placeholder 2"/>
          <p:cNvSpPr>
            <a:spLocks noGrp="1"/>
          </p:cNvSpPr>
          <p:nvPr>
            <p:ph idx="1"/>
          </p:nvPr>
        </p:nvSpPr>
        <p:spPr/>
        <p:txBody>
          <a:bodyPr>
            <a:normAutofit/>
          </a:bodyPr>
          <a:lstStyle/>
          <a:p>
            <a:pPr marL="0" indent="0">
              <a:buNone/>
            </a:pPr>
            <a:r>
              <a:rPr lang="en-US" sz="2600" dirty="0"/>
              <a:t>Aristotle’s laws of two-value logic: </a:t>
            </a:r>
          </a:p>
          <a:p>
            <a:pPr lvl="1">
              <a:spcBef>
                <a:spcPts val="200"/>
              </a:spcBef>
            </a:pPr>
            <a:r>
              <a:rPr lang="en-US" dirty="0"/>
              <a:t>The Law of </a:t>
            </a:r>
            <a:r>
              <a:rPr lang="en-US" dirty="0">
                <a:solidFill>
                  <a:srgbClr val="0000FF"/>
                </a:solidFill>
              </a:rPr>
              <a:t>Identity</a:t>
            </a:r>
            <a:r>
              <a:rPr lang="en-US" dirty="0"/>
              <a:t> (A is A),</a:t>
            </a:r>
          </a:p>
          <a:p>
            <a:pPr lvl="1">
              <a:spcBef>
                <a:spcPts val="200"/>
              </a:spcBef>
            </a:pPr>
            <a:r>
              <a:rPr lang="en-US" dirty="0"/>
              <a:t>The Law of </a:t>
            </a:r>
            <a:r>
              <a:rPr lang="en-US" dirty="0">
                <a:solidFill>
                  <a:srgbClr val="0000FF"/>
                </a:solidFill>
              </a:rPr>
              <a:t>Non-Contradiction</a:t>
            </a:r>
            <a:r>
              <a:rPr lang="en-US" dirty="0"/>
              <a:t> (A is not non-A),</a:t>
            </a:r>
          </a:p>
          <a:p>
            <a:pPr lvl="1">
              <a:spcBef>
                <a:spcPts val="200"/>
              </a:spcBef>
            </a:pPr>
            <a:r>
              <a:rPr lang="en-US" dirty="0"/>
              <a:t>The Law of the </a:t>
            </a:r>
            <a:r>
              <a:rPr lang="en-US" dirty="0">
                <a:solidFill>
                  <a:srgbClr val="0000FF"/>
                </a:solidFill>
              </a:rPr>
              <a:t>Excluded Middle </a:t>
            </a:r>
            <a:r>
              <a:rPr lang="en-US" dirty="0"/>
              <a:t>(either A or non-A)</a:t>
            </a:r>
          </a:p>
          <a:p>
            <a:pPr lvl="1">
              <a:spcBef>
                <a:spcPts val="200"/>
              </a:spcBef>
            </a:pPr>
            <a:r>
              <a:rPr lang="en-US" dirty="0"/>
              <a:t>The Law of </a:t>
            </a:r>
            <a:r>
              <a:rPr lang="en-US" dirty="0">
                <a:solidFill>
                  <a:srgbClr val="0000FF"/>
                </a:solidFill>
              </a:rPr>
              <a:t>Rational Inference</a:t>
            </a:r>
            <a:r>
              <a:rPr lang="en-US" dirty="0"/>
              <a:t>. </a:t>
            </a:r>
          </a:p>
          <a:p>
            <a:pPr marL="0" indent="0">
              <a:spcBef>
                <a:spcPts val="200"/>
              </a:spcBef>
              <a:buNone/>
            </a:pPr>
            <a:endParaRPr lang="en-US" sz="800" dirty="0"/>
          </a:p>
          <a:p>
            <a:pPr marL="0" indent="0">
              <a:spcBef>
                <a:spcPts val="200"/>
              </a:spcBef>
              <a:buNone/>
            </a:pPr>
            <a:r>
              <a:rPr lang="en-US" dirty="0"/>
              <a:t>These so-called Laws function within the scope of logic where a proposition is limited to one of two possible values.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a:t>
            </a:fld>
            <a:endParaRPr lang="en-IE" dirty="0"/>
          </a:p>
        </p:txBody>
      </p:sp>
    </p:spTree>
    <p:extLst>
      <p:ext uri="{BB962C8B-B14F-4D97-AF65-F5344CB8AC3E}">
        <p14:creationId xmlns:p14="http://schemas.microsoft.com/office/powerpoint/2010/main" val="86091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A3EFC3F6-144B-4BA7-847F-2E9F903E31F0}" type="slidenum">
              <a:rPr lang="en-US"/>
              <a:pPr>
                <a:defRPr/>
              </a:pPr>
              <a:t>50</a:t>
            </a:fld>
            <a:endParaRPr lang="en-US"/>
          </a:p>
        </p:txBody>
      </p:sp>
      <p:pic>
        <p:nvPicPr>
          <p:cNvPr id="7" name="Picture 6"/>
          <p:cNvPicPr>
            <a:picLocks noChangeAspect="1"/>
          </p:cNvPicPr>
          <p:nvPr/>
        </p:nvPicPr>
        <p:blipFill>
          <a:blip r:embed="rId3"/>
          <a:stretch>
            <a:fillRect/>
          </a:stretch>
        </p:blipFill>
        <p:spPr>
          <a:xfrm>
            <a:off x="3791744" y="675020"/>
            <a:ext cx="4176464" cy="5568619"/>
          </a:xfrm>
          <a:prstGeom prst="rect">
            <a:avLst/>
          </a:prstGeom>
        </p:spPr>
      </p:pic>
    </p:spTree>
    <p:extLst>
      <p:ext uri="{BB962C8B-B14F-4D97-AF65-F5344CB8AC3E}">
        <p14:creationId xmlns:p14="http://schemas.microsoft.com/office/powerpoint/2010/main" val="968020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5268914" y="1340769"/>
            <a:ext cx="1835199" cy="54610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39" name="Rectangle 38"/>
          <p:cNvSpPr/>
          <p:nvPr/>
        </p:nvSpPr>
        <p:spPr bwMode="auto">
          <a:xfrm>
            <a:off x="7392144" y="2486794"/>
            <a:ext cx="1327150" cy="4381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2" name="Rectangle 1"/>
          <p:cNvSpPr/>
          <p:nvPr/>
        </p:nvSpPr>
        <p:spPr bwMode="auto">
          <a:xfrm>
            <a:off x="2873375" y="2533650"/>
            <a:ext cx="1327150" cy="4381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2071" name="Title 1"/>
          <p:cNvSpPr>
            <a:spLocks noGrp="1"/>
          </p:cNvSpPr>
          <p:nvPr>
            <p:ph type="title"/>
          </p:nvPr>
        </p:nvSpPr>
        <p:spPr/>
        <p:txBody>
          <a:bodyPr>
            <a:normAutofit/>
          </a:bodyPr>
          <a:lstStyle/>
          <a:p>
            <a:pPr algn="l">
              <a:defRPr/>
            </a:pPr>
            <a:r>
              <a:rPr lang="en-US" altLang="en-US" sz="3600" dirty="0"/>
              <a:t>More on </a:t>
            </a:r>
            <a:r>
              <a:rPr lang="en-US" altLang="en-US" sz="3600" dirty="0" err="1"/>
              <a:t>DeMorgan’s</a:t>
            </a:r>
            <a:r>
              <a:rPr lang="en-US" altLang="en-US" sz="3600" dirty="0"/>
              <a:t> Theorem</a:t>
            </a:r>
          </a:p>
        </p:txBody>
      </p:sp>
      <p:grpSp>
        <p:nvGrpSpPr>
          <p:cNvPr id="50179" name="Group 55"/>
          <p:cNvGrpSpPr>
            <a:grpSpLocks/>
          </p:cNvGrpSpPr>
          <p:nvPr/>
        </p:nvGrpSpPr>
        <p:grpSpPr bwMode="auto">
          <a:xfrm>
            <a:off x="2133601" y="3341689"/>
            <a:ext cx="3135313" cy="498475"/>
            <a:chOff x="609600" y="3340925"/>
            <a:chExt cx="3136075" cy="499767"/>
          </a:xfrm>
        </p:grpSpPr>
        <p:pic>
          <p:nvPicPr>
            <p:cNvPr id="502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75" y="3427305"/>
              <a:ext cx="256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279" name="Object 5"/>
            <p:cNvGraphicFramePr>
              <a:graphicFrameLocks noChangeAspect="1"/>
            </p:cNvGraphicFramePr>
            <p:nvPr/>
          </p:nvGraphicFramePr>
          <p:xfrm>
            <a:off x="1435925" y="3340925"/>
            <a:ext cx="430213" cy="201612"/>
          </p:xfrm>
          <a:graphic>
            <a:graphicData uri="http://schemas.openxmlformats.org/presentationml/2006/ole">
              <mc:AlternateContent xmlns:mc="http://schemas.openxmlformats.org/markup-compatibility/2006">
                <mc:Choice xmlns:v="urn:schemas-microsoft-com:vml" Requires="v">
                  <p:oleObj name="Equation" r:id="rId4" imgW="431613" imgH="203112" progId="Equation.3">
                    <p:embed/>
                  </p:oleObj>
                </mc:Choice>
                <mc:Fallback>
                  <p:oleObj name="Equation" r:id="rId4" imgW="431613" imgH="203112" progId="Equation.3">
                    <p:embed/>
                    <p:pic>
                      <p:nvPicPr>
                        <p:cNvPr id="5027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925" y="3340925"/>
                          <a:ext cx="430213"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80" name="Object 3"/>
            <p:cNvGraphicFramePr>
              <a:graphicFrameLocks noChangeAspect="1"/>
            </p:cNvGraphicFramePr>
            <p:nvPr/>
          </p:nvGraphicFramePr>
          <p:xfrm>
            <a:off x="3315462" y="3492393"/>
            <a:ext cx="430213" cy="239712"/>
          </p:xfrm>
          <a:graphic>
            <a:graphicData uri="http://schemas.openxmlformats.org/presentationml/2006/ole">
              <mc:AlternateContent xmlns:mc="http://schemas.openxmlformats.org/markup-compatibility/2006">
                <mc:Choice xmlns:v="urn:schemas-microsoft-com:vml" Requires="v">
                  <p:oleObj name="Equation" r:id="rId6" imgW="431613" imgH="241195" progId="Equation.3">
                    <p:embed/>
                  </p:oleObj>
                </mc:Choice>
                <mc:Fallback>
                  <p:oleObj name="Equation" r:id="rId6" imgW="431613" imgH="241195" progId="Equation.3">
                    <p:embed/>
                    <p:pic>
                      <p:nvPicPr>
                        <p:cNvPr id="5028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5462" y="3492393"/>
                          <a:ext cx="430213"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81" name="Object 6"/>
            <p:cNvGraphicFramePr>
              <a:graphicFrameLocks noChangeAspect="1"/>
            </p:cNvGraphicFramePr>
            <p:nvPr/>
          </p:nvGraphicFramePr>
          <p:xfrm>
            <a:off x="609600" y="3427305"/>
            <a:ext cx="190500" cy="201612"/>
          </p:xfrm>
          <a:graphic>
            <a:graphicData uri="http://schemas.openxmlformats.org/presentationml/2006/ole">
              <mc:AlternateContent xmlns:mc="http://schemas.openxmlformats.org/markup-compatibility/2006">
                <mc:Choice xmlns:v="urn:schemas-microsoft-com:vml" Requires="v">
                  <p:oleObj name="Equation" r:id="rId8" imgW="190417" imgH="203112" progId="Equation.3">
                    <p:embed/>
                  </p:oleObj>
                </mc:Choice>
                <mc:Fallback>
                  <p:oleObj name="Equation" r:id="rId8" imgW="190417" imgH="203112" progId="Equation.3">
                    <p:embed/>
                    <p:pic>
                      <p:nvPicPr>
                        <p:cNvPr id="5028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427305"/>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82" name="Object 7"/>
            <p:cNvGraphicFramePr>
              <a:graphicFrameLocks noChangeAspect="1"/>
            </p:cNvGraphicFramePr>
            <p:nvPr/>
          </p:nvGraphicFramePr>
          <p:xfrm>
            <a:off x="621475" y="3639080"/>
            <a:ext cx="163512" cy="201612"/>
          </p:xfrm>
          <a:graphic>
            <a:graphicData uri="http://schemas.openxmlformats.org/presentationml/2006/ole">
              <mc:AlternateContent xmlns:mc="http://schemas.openxmlformats.org/markup-compatibility/2006">
                <mc:Choice xmlns:v="urn:schemas-microsoft-com:vml" Requires="v">
                  <p:oleObj name="Equation" r:id="rId10" imgW="164957" imgH="203024" progId="Equation.3">
                    <p:embed/>
                  </p:oleObj>
                </mc:Choice>
                <mc:Fallback>
                  <p:oleObj name="Equation" r:id="rId10" imgW="164957" imgH="203024" progId="Equation.3">
                    <p:embed/>
                    <p:pic>
                      <p:nvPicPr>
                        <p:cNvPr id="5028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475" y="3639080"/>
                          <a:ext cx="1635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180" name="Group 54"/>
          <p:cNvGrpSpPr>
            <a:grpSpLocks/>
          </p:cNvGrpSpPr>
          <p:nvPr/>
        </p:nvGrpSpPr>
        <p:grpSpPr bwMode="auto">
          <a:xfrm>
            <a:off x="6600057" y="3047206"/>
            <a:ext cx="3314725" cy="998538"/>
            <a:chOff x="5124908" y="3048000"/>
            <a:chExt cx="3314726" cy="998430"/>
          </a:xfrm>
        </p:grpSpPr>
        <p:pic>
          <p:nvPicPr>
            <p:cNvPr id="5027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25362" y="3198705"/>
              <a:ext cx="2552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273" name="Object 8"/>
            <p:cNvGraphicFramePr>
              <a:graphicFrameLocks noChangeAspect="1"/>
            </p:cNvGraphicFramePr>
            <p:nvPr/>
          </p:nvGraphicFramePr>
          <p:xfrm>
            <a:off x="5124908" y="3241775"/>
            <a:ext cx="190500" cy="201613"/>
          </p:xfrm>
          <a:graphic>
            <a:graphicData uri="http://schemas.openxmlformats.org/presentationml/2006/ole">
              <mc:AlternateContent xmlns:mc="http://schemas.openxmlformats.org/markup-compatibility/2006">
                <mc:Choice xmlns:v="urn:schemas-microsoft-com:vml" Requires="v">
                  <p:oleObj name="Equation" r:id="rId13" imgW="190417" imgH="203112" progId="Equation.3">
                    <p:embed/>
                  </p:oleObj>
                </mc:Choice>
                <mc:Fallback>
                  <p:oleObj name="Equation" r:id="rId13" imgW="190417" imgH="203112" progId="Equation.3">
                    <p:embed/>
                    <p:pic>
                      <p:nvPicPr>
                        <p:cNvPr id="50273"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4908" y="3241775"/>
                          <a:ext cx="19050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4" name="Object 9"/>
            <p:cNvGraphicFramePr>
              <a:graphicFrameLocks noChangeAspect="1"/>
            </p:cNvGraphicFramePr>
            <p:nvPr/>
          </p:nvGraphicFramePr>
          <p:xfrm>
            <a:off x="5124909" y="3784520"/>
            <a:ext cx="225854" cy="201591"/>
          </p:xfrm>
          <a:graphic>
            <a:graphicData uri="http://schemas.openxmlformats.org/presentationml/2006/ole">
              <mc:AlternateContent xmlns:mc="http://schemas.openxmlformats.org/markup-compatibility/2006">
                <mc:Choice xmlns:v="urn:schemas-microsoft-com:vml" Requires="v">
                  <p:oleObj name="Equation" r:id="rId14" imgW="164957" imgH="203024" progId="Equation.3">
                    <p:embed/>
                  </p:oleObj>
                </mc:Choice>
                <mc:Fallback>
                  <p:oleObj name="Equation" r:id="rId14" imgW="164957" imgH="203024" progId="Equation.3">
                    <p:embed/>
                    <p:pic>
                      <p:nvPicPr>
                        <p:cNvPr id="50274"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24909" y="3784520"/>
                          <a:ext cx="225854" cy="201591"/>
                        </a:xfrm>
                        <a:prstGeom prst="rect">
                          <a:avLst/>
                        </a:prstGeom>
                        <a:noFill/>
                        <a:ln>
                          <a:noFill/>
                        </a:ln>
                        <a:effectLst/>
                      </p:spPr>
                    </p:pic>
                  </p:oleObj>
                </mc:Fallback>
              </mc:AlternateContent>
            </a:graphicData>
          </a:graphic>
        </p:graphicFrame>
        <p:graphicFrame>
          <p:nvGraphicFramePr>
            <p:cNvPr id="50275" name="Object 10"/>
            <p:cNvGraphicFramePr>
              <a:graphicFrameLocks noChangeAspect="1"/>
            </p:cNvGraphicFramePr>
            <p:nvPr/>
          </p:nvGraphicFramePr>
          <p:xfrm>
            <a:off x="6079175" y="3048000"/>
            <a:ext cx="190500" cy="239713"/>
          </p:xfrm>
          <a:graphic>
            <a:graphicData uri="http://schemas.openxmlformats.org/presentationml/2006/ole">
              <mc:AlternateContent xmlns:mc="http://schemas.openxmlformats.org/markup-compatibility/2006">
                <mc:Choice xmlns:v="urn:schemas-microsoft-com:vml" Requires="v">
                  <p:oleObj name="Equation" r:id="rId15" imgW="190417" imgH="241195" progId="Equation.3">
                    <p:embed/>
                  </p:oleObj>
                </mc:Choice>
                <mc:Fallback>
                  <p:oleObj name="Equation" r:id="rId15" imgW="190417" imgH="241195" progId="Equation.3">
                    <p:embed/>
                    <p:pic>
                      <p:nvPicPr>
                        <p:cNvPr id="50275"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79175" y="3048000"/>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6" name="Object 11"/>
            <p:cNvGraphicFramePr>
              <a:graphicFrameLocks noChangeAspect="1"/>
            </p:cNvGraphicFramePr>
            <p:nvPr/>
          </p:nvGraphicFramePr>
          <p:xfrm>
            <a:off x="6096000" y="3581400"/>
            <a:ext cx="163512" cy="238125"/>
          </p:xfrm>
          <a:graphic>
            <a:graphicData uri="http://schemas.openxmlformats.org/presentationml/2006/ole">
              <mc:AlternateContent xmlns:mc="http://schemas.openxmlformats.org/markup-compatibility/2006">
                <mc:Choice xmlns:v="urn:schemas-microsoft-com:vml" Requires="v">
                  <p:oleObj name="Equation" r:id="rId17" imgW="164957" imgH="241091" progId="Equation.3">
                    <p:embed/>
                  </p:oleObj>
                </mc:Choice>
                <mc:Fallback>
                  <p:oleObj name="Equation" r:id="rId17" imgW="164957" imgH="241091" progId="Equation.3">
                    <p:embed/>
                    <p:pic>
                      <p:nvPicPr>
                        <p:cNvPr id="50276"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3581400"/>
                          <a:ext cx="163512"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7" name="Object 12"/>
            <p:cNvGraphicFramePr>
              <a:graphicFrameLocks noChangeAspect="1"/>
            </p:cNvGraphicFramePr>
            <p:nvPr/>
          </p:nvGraphicFramePr>
          <p:xfrm>
            <a:off x="7933221" y="3502710"/>
            <a:ext cx="506413" cy="239713"/>
          </p:xfrm>
          <a:graphic>
            <a:graphicData uri="http://schemas.openxmlformats.org/presentationml/2006/ole">
              <mc:AlternateContent xmlns:mc="http://schemas.openxmlformats.org/markup-compatibility/2006">
                <mc:Choice xmlns:v="urn:schemas-microsoft-com:vml" Requires="v">
                  <p:oleObj name="Equation" r:id="rId19" imgW="508000" imgH="241300" progId="Equation.3">
                    <p:embed/>
                  </p:oleObj>
                </mc:Choice>
                <mc:Fallback>
                  <p:oleObj name="Equation" r:id="rId19" imgW="508000" imgH="241300" progId="Equation.3">
                    <p:embed/>
                    <p:pic>
                      <p:nvPicPr>
                        <p:cNvPr id="50277"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33221" y="3502710"/>
                          <a:ext cx="506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Table 13"/>
          <p:cNvGraphicFramePr>
            <a:graphicFrameLocks noGrp="1"/>
          </p:cNvGraphicFramePr>
          <p:nvPr/>
        </p:nvGraphicFramePr>
        <p:xfrm>
          <a:off x="2530475" y="4418013"/>
          <a:ext cx="2193926" cy="1706730"/>
        </p:xfrm>
        <a:graphic>
          <a:graphicData uri="http://schemas.openxmlformats.org/drawingml/2006/table">
            <a:tbl>
              <a:tblPr firstRow="1" bandRow="1">
                <a:tableStyleId>{5C22544A-7EE6-4342-B048-85BDC9FD1C3A}</a:tableStyleId>
              </a:tblPr>
              <a:tblGrid>
                <a:gridCol w="457068">
                  <a:extLst>
                    <a:ext uri="{9D8B030D-6E8A-4147-A177-3AD203B41FA5}">
                      <a16:colId xmlns:a16="http://schemas.microsoft.com/office/drawing/2014/main" val="20000"/>
                    </a:ext>
                  </a:extLst>
                </a:gridCol>
                <a:gridCol w="457068">
                  <a:extLst>
                    <a:ext uri="{9D8B030D-6E8A-4147-A177-3AD203B41FA5}">
                      <a16:colId xmlns:a16="http://schemas.microsoft.com/office/drawing/2014/main" val="20001"/>
                    </a:ext>
                  </a:extLst>
                </a:gridCol>
                <a:gridCol w="639895">
                  <a:extLst>
                    <a:ext uri="{9D8B030D-6E8A-4147-A177-3AD203B41FA5}">
                      <a16:colId xmlns:a16="http://schemas.microsoft.com/office/drawing/2014/main" val="20002"/>
                    </a:ext>
                  </a:extLst>
                </a:gridCol>
                <a:gridCol w="639895">
                  <a:extLst>
                    <a:ext uri="{9D8B030D-6E8A-4147-A177-3AD203B41FA5}">
                      <a16:colId xmlns:a16="http://schemas.microsoft.com/office/drawing/2014/main" val="20003"/>
                    </a:ext>
                  </a:extLst>
                </a:gridCol>
              </a:tblGrid>
              <a:tr h="365693">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217">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217">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217">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217">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0213" name="Object 15"/>
          <p:cNvGraphicFramePr>
            <a:graphicFrameLocks noChangeAspect="1"/>
          </p:cNvGraphicFramePr>
          <p:nvPr/>
        </p:nvGraphicFramePr>
        <p:xfrm>
          <a:off x="3579813" y="4500563"/>
          <a:ext cx="430212" cy="201612"/>
        </p:xfrm>
        <a:graphic>
          <a:graphicData uri="http://schemas.openxmlformats.org/presentationml/2006/ole">
            <mc:AlternateContent xmlns:mc="http://schemas.openxmlformats.org/markup-compatibility/2006">
              <mc:Choice xmlns:v="urn:schemas-microsoft-com:vml" Requires="v">
                <p:oleObj name="Equation" r:id="rId21" imgW="431613" imgH="203112" progId="Equation.3">
                  <p:embed/>
                </p:oleObj>
              </mc:Choice>
              <mc:Fallback>
                <p:oleObj name="Equation" r:id="rId21" imgW="431613" imgH="203112" progId="Equation.3">
                  <p:embed/>
                  <p:pic>
                    <p:nvPicPr>
                      <p:cNvPr id="50213"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813" y="4500563"/>
                        <a:ext cx="4302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4" name="Object 16"/>
          <p:cNvGraphicFramePr>
            <a:graphicFrameLocks noChangeAspect="1"/>
          </p:cNvGraphicFramePr>
          <p:nvPr/>
        </p:nvGraphicFramePr>
        <p:xfrm>
          <a:off x="4200526" y="4483100"/>
          <a:ext cx="422275" cy="236538"/>
        </p:xfrm>
        <a:graphic>
          <a:graphicData uri="http://schemas.openxmlformats.org/presentationml/2006/ole">
            <mc:AlternateContent xmlns:mc="http://schemas.openxmlformats.org/markup-compatibility/2006">
              <mc:Choice xmlns:v="urn:schemas-microsoft-com:vml" Requires="v">
                <p:oleObj name="Equation" r:id="rId22" imgW="431613" imgH="241195" progId="Equation.3">
                  <p:embed/>
                </p:oleObj>
              </mc:Choice>
              <mc:Fallback>
                <p:oleObj name="Equation" r:id="rId22" imgW="431613" imgH="241195" progId="Equation.3">
                  <p:embed/>
                  <p:pic>
                    <p:nvPicPr>
                      <p:cNvPr id="50214"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00526" y="4483100"/>
                        <a:ext cx="422275"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5" name="Object 17"/>
          <p:cNvGraphicFramePr>
            <a:graphicFrameLocks noChangeAspect="1"/>
          </p:cNvGraphicFramePr>
          <p:nvPr/>
        </p:nvGraphicFramePr>
        <p:xfrm>
          <a:off x="2682875" y="4500563"/>
          <a:ext cx="190500" cy="201612"/>
        </p:xfrm>
        <a:graphic>
          <a:graphicData uri="http://schemas.openxmlformats.org/presentationml/2006/ole">
            <mc:AlternateContent xmlns:mc="http://schemas.openxmlformats.org/markup-compatibility/2006">
              <mc:Choice xmlns:v="urn:schemas-microsoft-com:vml" Requires="v">
                <p:oleObj name="Equation" r:id="rId24" imgW="190417" imgH="203112" progId="Equation.3">
                  <p:embed/>
                </p:oleObj>
              </mc:Choice>
              <mc:Fallback>
                <p:oleObj name="Equation" r:id="rId24" imgW="190417" imgH="203112" progId="Equation.3">
                  <p:embed/>
                  <p:pic>
                    <p:nvPicPr>
                      <p:cNvPr id="50215"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2875" y="4500563"/>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16" name="Object 18"/>
          <p:cNvGraphicFramePr>
            <a:graphicFrameLocks noChangeAspect="1"/>
          </p:cNvGraphicFramePr>
          <p:nvPr/>
        </p:nvGraphicFramePr>
        <p:xfrm>
          <a:off x="3128963" y="4500563"/>
          <a:ext cx="163512" cy="201612"/>
        </p:xfrm>
        <a:graphic>
          <a:graphicData uri="http://schemas.openxmlformats.org/presentationml/2006/ole">
            <mc:AlternateContent xmlns:mc="http://schemas.openxmlformats.org/markup-compatibility/2006">
              <mc:Choice xmlns:v="urn:schemas-microsoft-com:vml" Requires="v">
                <p:oleObj name="Equation" r:id="rId25" imgW="164957" imgH="203024" progId="Equation.3">
                  <p:embed/>
                </p:oleObj>
              </mc:Choice>
              <mc:Fallback>
                <p:oleObj name="Equation" r:id="rId25" imgW="164957" imgH="203024" progId="Equation.3">
                  <p:embed/>
                  <p:pic>
                    <p:nvPicPr>
                      <p:cNvPr id="50216"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28963" y="4500563"/>
                        <a:ext cx="1635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Table 24"/>
          <p:cNvGraphicFramePr>
            <a:graphicFrameLocks noGrp="1"/>
          </p:cNvGraphicFramePr>
          <p:nvPr/>
        </p:nvGraphicFramePr>
        <p:xfrm>
          <a:off x="6858000" y="4418013"/>
          <a:ext cx="2468562" cy="1706730"/>
        </p:xfrm>
        <a:graphic>
          <a:graphicData uri="http://schemas.openxmlformats.org/drawingml/2006/table">
            <a:tbl>
              <a:tblPr firstRow="1" bandRow="1">
                <a:tableStyleId>{5C22544A-7EE6-4342-B048-85BDC9FD1C3A}</a:tableStyleId>
              </a:tblPr>
              <a:tblGrid>
                <a:gridCol w="457141">
                  <a:extLst>
                    <a:ext uri="{9D8B030D-6E8A-4147-A177-3AD203B41FA5}">
                      <a16:colId xmlns:a16="http://schemas.microsoft.com/office/drawing/2014/main" val="20000"/>
                    </a:ext>
                  </a:extLst>
                </a:gridCol>
                <a:gridCol w="457141">
                  <a:extLst>
                    <a:ext uri="{9D8B030D-6E8A-4147-A177-3AD203B41FA5}">
                      <a16:colId xmlns:a16="http://schemas.microsoft.com/office/drawing/2014/main" val="20001"/>
                    </a:ext>
                  </a:extLst>
                </a:gridCol>
                <a:gridCol w="457141">
                  <a:extLst>
                    <a:ext uri="{9D8B030D-6E8A-4147-A177-3AD203B41FA5}">
                      <a16:colId xmlns:a16="http://schemas.microsoft.com/office/drawing/2014/main" val="20002"/>
                    </a:ext>
                  </a:extLst>
                </a:gridCol>
                <a:gridCol w="457141">
                  <a:extLst>
                    <a:ext uri="{9D8B030D-6E8A-4147-A177-3AD203B41FA5}">
                      <a16:colId xmlns:a16="http://schemas.microsoft.com/office/drawing/2014/main" val="20003"/>
                    </a:ext>
                  </a:extLst>
                </a:gridCol>
                <a:gridCol w="639998">
                  <a:extLst>
                    <a:ext uri="{9D8B030D-6E8A-4147-A177-3AD203B41FA5}">
                      <a16:colId xmlns:a16="http://schemas.microsoft.com/office/drawing/2014/main" val="20004"/>
                    </a:ext>
                  </a:extLst>
                </a:gridCol>
              </a:tblGrid>
              <a:tr h="365693">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217">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217">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217">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217">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0255" name="Object 23"/>
          <p:cNvGraphicFramePr>
            <a:graphicFrameLocks noChangeAspect="1"/>
          </p:cNvGraphicFramePr>
          <p:nvPr/>
        </p:nvGraphicFramePr>
        <p:xfrm>
          <a:off x="7602538" y="2536826"/>
          <a:ext cx="887412" cy="422275"/>
        </p:xfrm>
        <a:graphic>
          <a:graphicData uri="http://schemas.openxmlformats.org/presentationml/2006/ole">
            <mc:AlternateContent xmlns:mc="http://schemas.openxmlformats.org/markup-compatibility/2006">
              <mc:Choice xmlns:v="urn:schemas-microsoft-com:vml" Requires="v">
                <p:oleObj name="Equation" r:id="rId27" imgW="508000" imgH="241300" progId="Equation.3">
                  <p:embed/>
                </p:oleObj>
              </mc:Choice>
              <mc:Fallback>
                <p:oleObj name="Equation" r:id="rId27" imgW="508000" imgH="241300" progId="Equation.3">
                  <p:embed/>
                  <p:pic>
                    <p:nvPicPr>
                      <p:cNvPr id="50255"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02538" y="2536826"/>
                        <a:ext cx="887412" cy="422275"/>
                      </a:xfrm>
                      <a:prstGeom prst="rect">
                        <a:avLst/>
                      </a:prstGeom>
                      <a:noFill/>
                      <a:ln>
                        <a:noFill/>
                      </a:ln>
                      <a:effectLst/>
                    </p:spPr>
                  </p:pic>
                </p:oleObj>
              </mc:Fallback>
            </mc:AlternateContent>
          </a:graphicData>
        </a:graphic>
      </p:graphicFrame>
      <p:graphicFrame>
        <p:nvGraphicFramePr>
          <p:cNvPr id="50256" name="Object 24"/>
          <p:cNvGraphicFramePr>
            <a:graphicFrameLocks noChangeAspect="1"/>
          </p:cNvGraphicFramePr>
          <p:nvPr/>
        </p:nvGraphicFramePr>
        <p:xfrm>
          <a:off x="7010400" y="4508501"/>
          <a:ext cx="190500" cy="201613"/>
        </p:xfrm>
        <a:graphic>
          <a:graphicData uri="http://schemas.openxmlformats.org/presentationml/2006/ole">
            <mc:AlternateContent xmlns:mc="http://schemas.openxmlformats.org/markup-compatibility/2006">
              <mc:Choice xmlns:v="urn:schemas-microsoft-com:vml" Requires="v">
                <p:oleObj name="Equation" r:id="rId29" imgW="190417" imgH="203112" progId="Equation.3">
                  <p:embed/>
                </p:oleObj>
              </mc:Choice>
              <mc:Fallback>
                <p:oleObj name="Equation" r:id="rId29" imgW="190417" imgH="203112" progId="Equation.3">
                  <p:embed/>
                  <p:pic>
                    <p:nvPicPr>
                      <p:cNvPr id="50256"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4508501"/>
                        <a:ext cx="19050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57" name="Object 25"/>
          <p:cNvGraphicFramePr>
            <a:graphicFrameLocks noChangeAspect="1"/>
          </p:cNvGraphicFramePr>
          <p:nvPr/>
        </p:nvGraphicFramePr>
        <p:xfrm>
          <a:off x="7480301" y="4508501"/>
          <a:ext cx="163513" cy="201613"/>
        </p:xfrm>
        <a:graphic>
          <a:graphicData uri="http://schemas.openxmlformats.org/presentationml/2006/ole">
            <mc:AlternateContent xmlns:mc="http://schemas.openxmlformats.org/markup-compatibility/2006">
              <mc:Choice xmlns:v="urn:schemas-microsoft-com:vml" Requires="v">
                <p:oleObj name="Equation" r:id="rId30" imgW="164957" imgH="203024" progId="Equation.3">
                  <p:embed/>
                </p:oleObj>
              </mc:Choice>
              <mc:Fallback>
                <p:oleObj name="Equation" r:id="rId30" imgW="164957" imgH="203024" progId="Equation.3">
                  <p:embed/>
                  <p:pic>
                    <p:nvPicPr>
                      <p:cNvPr id="50257" name="Object 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480301" y="4508501"/>
                        <a:ext cx="1635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58" name="Object 19"/>
          <p:cNvGraphicFramePr>
            <a:graphicFrameLocks noChangeAspect="1"/>
          </p:cNvGraphicFramePr>
          <p:nvPr/>
        </p:nvGraphicFramePr>
        <p:xfrm>
          <a:off x="7920038" y="4489451"/>
          <a:ext cx="190500" cy="239713"/>
        </p:xfrm>
        <a:graphic>
          <a:graphicData uri="http://schemas.openxmlformats.org/presentationml/2006/ole">
            <mc:AlternateContent xmlns:mc="http://schemas.openxmlformats.org/markup-compatibility/2006">
              <mc:Choice xmlns:v="urn:schemas-microsoft-com:vml" Requires="v">
                <p:oleObj name="Equation" r:id="rId32" imgW="190417" imgH="241195" progId="Equation.3">
                  <p:embed/>
                </p:oleObj>
              </mc:Choice>
              <mc:Fallback>
                <p:oleObj name="Equation" r:id="rId32" imgW="190417" imgH="241195" progId="Equation.3">
                  <p:embed/>
                  <p:pic>
                    <p:nvPicPr>
                      <p:cNvPr id="50258"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20038" y="4489451"/>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59" name="Object 20"/>
          <p:cNvGraphicFramePr>
            <a:graphicFrameLocks noChangeAspect="1"/>
          </p:cNvGraphicFramePr>
          <p:nvPr/>
        </p:nvGraphicFramePr>
        <p:xfrm>
          <a:off x="8382001" y="4489451"/>
          <a:ext cx="163513" cy="238125"/>
        </p:xfrm>
        <a:graphic>
          <a:graphicData uri="http://schemas.openxmlformats.org/presentationml/2006/ole">
            <mc:AlternateContent xmlns:mc="http://schemas.openxmlformats.org/markup-compatibility/2006">
              <mc:Choice xmlns:v="urn:schemas-microsoft-com:vml" Requires="v">
                <p:oleObj name="Equation" r:id="rId33" imgW="164957" imgH="241091" progId="Equation.3">
                  <p:embed/>
                </p:oleObj>
              </mc:Choice>
              <mc:Fallback>
                <p:oleObj name="Equation" r:id="rId33" imgW="164957" imgH="241091" progId="Equation.3">
                  <p:embed/>
                  <p:pic>
                    <p:nvPicPr>
                      <p:cNvPr id="50259"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2001" y="4489451"/>
                        <a:ext cx="163513"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60" name="Object 21"/>
          <p:cNvGraphicFramePr>
            <a:graphicFrameLocks noChangeAspect="1"/>
          </p:cNvGraphicFramePr>
          <p:nvPr/>
        </p:nvGraphicFramePr>
        <p:xfrm>
          <a:off x="8769351" y="4489451"/>
          <a:ext cx="506413" cy="239713"/>
        </p:xfrm>
        <a:graphic>
          <a:graphicData uri="http://schemas.openxmlformats.org/presentationml/2006/ole">
            <mc:AlternateContent xmlns:mc="http://schemas.openxmlformats.org/markup-compatibility/2006">
              <mc:Choice xmlns:v="urn:schemas-microsoft-com:vml" Requires="v">
                <p:oleObj name="Equation" r:id="rId34" imgW="508000" imgH="241300" progId="Equation.3">
                  <p:embed/>
                </p:oleObj>
              </mc:Choice>
              <mc:Fallback>
                <p:oleObj name="Equation" r:id="rId34" imgW="508000" imgH="241300" progId="Equation.3">
                  <p:embed/>
                  <p:pic>
                    <p:nvPicPr>
                      <p:cNvPr id="5026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69351" y="4489451"/>
                        <a:ext cx="506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Bent-Up Arrow 36"/>
          <p:cNvSpPr/>
          <p:nvPr/>
        </p:nvSpPr>
        <p:spPr>
          <a:xfrm>
            <a:off x="6400801" y="6170613"/>
            <a:ext cx="2747963"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50262" name="Object 27"/>
          <p:cNvGraphicFramePr>
            <a:graphicFrameLocks noChangeAspect="1"/>
          </p:cNvGraphicFramePr>
          <p:nvPr/>
        </p:nvGraphicFramePr>
        <p:xfrm>
          <a:off x="3148013" y="2536826"/>
          <a:ext cx="749300" cy="422275"/>
        </p:xfrm>
        <a:graphic>
          <a:graphicData uri="http://schemas.openxmlformats.org/presentationml/2006/ole">
            <mc:AlternateContent xmlns:mc="http://schemas.openxmlformats.org/markup-compatibility/2006">
              <mc:Choice xmlns:v="urn:schemas-microsoft-com:vml" Requires="v">
                <p:oleObj name="Equation" r:id="rId35" imgW="431613" imgH="241195" progId="Equation.3">
                  <p:embed/>
                </p:oleObj>
              </mc:Choice>
              <mc:Fallback>
                <p:oleObj name="Equation" r:id="rId35" imgW="431613" imgH="241195" progId="Equation.3">
                  <p:embed/>
                  <p:pic>
                    <p:nvPicPr>
                      <p:cNvPr id="50262" name="Object 2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148013" y="2536826"/>
                        <a:ext cx="7493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63" name="TextBox 53"/>
          <p:cNvSpPr txBox="1">
            <a:spLocks noChangeArrowheads="1"/>
          </p:cNvSpPr>
          <p:nvPr/>
        </p:nvSpPr>
        <p:spPr bwMode="auto">
          <a:xfrm>
            <a:off x="1905000" y="20145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9pPr>
          </a:lstStyle>
          <a:p>
            <a:pPr algn="ctr" eaLnBrk="1" hangingPunct="1">
              <a:spcBef>
                <a:spcPct val="0"/>
              </a:spcBef>
              <a:buClrTx/>
              <a:buFontTx/>
              <a:buNone/>
            </a:pPr>
            <a:r>
              <a:rPr lang="en-US" altLang="en-US" sz="2800" i="1">
                <a:cs typeface="Arial" charset="0"/>
              </a:rPr>
              <a:t>Proof</a:t>
            </a:r>
          </a:p>
        </p:txBody>
      </p:sp>
      <p:graphicFrame>
        <p:nvGraphicFramePr>
          <p:cNvPr id="50264" name="Object 28"/>
          <p:cNvGraphicFramePr>
            <a:graphicFrameLocks noChangeAspect="1"/>
          </p:cNvGraphicFramePr>
          <p:nvPr/>
        </p:nvGraphicFramePr>
        <p:xfrm>
          <a:off x="5334001" y="1392239"/>
          <a:ext cx="1628775" cy="409575"/>
        </p:xfrm>
        <a:graphic>
          <a:graphicData uri="http://schemas.openxmlformats.org/presentationml/2006/ole">
            <mc:AlternateContent xmlns:mc="http://schemas.openxmlformats.org/markup-compatibility/2006">
              <mc:Choice xmlns:v="urn:schemas-microsoft-com:vml" Requires="v">
                <p:oleObj name="Equation" r:id="rId38" imgW="812520" imgH="203040" progId="Equation.3">
                  <p:embed/>
                </p:oleObj>
              </mc:Choice>
              <mc:Fallback>
                <p:oleObj name="Equation" r:id="rId38" imgW="812520" imgH="203040" progId="Equation.3">
                  <p:embed/>
                  <p:pic>
                    <p:nvPicPr>
                      <p:cNvPr id="50264" name="Object 28"/>
                      <p:cNvPicPr>
                        <a:picLocks noChangeAspect="1" noChangeArrowheads="1"/>
                      </p:cNvPicPr>
                      <p:nvPr/>
                    </p:nvPicPr>
                    <p:blipFill>
                      <a:blip r:embed="rId39"/>
                      <a:srcRect/>
                      <a:stretch>
                        <a:fillRect/>
                      </a:stretch>
                    </p:blipFill>
                    <p:spPr bwMode="auto">
                      <a:xfrm>
                        <a:off x="5334001" y="1392239"/>
                        <a:ext cx="162877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Down Arrow 46"/>
          <p:cNvSpPr/>
          <p:nvPr/>
        </p:nvSpPr>
        <p:spPr>
          <a:xfrm>
            <a:off x="3235325" y="2971801"/>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Down Arrow 47"/>
          <p:cNvSpPr/>
          <p:nvPr/>
        </p:nvSpPr>
        <p:spPr>
          <a:xfrm>
            <a:off x="7772400" y="2971801"/>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Bent-Up Arrow 48"/>
          <p:cNvSpPr/>
          <p:nvPr/>
        </p:nvSpPr>
        <p:spPr>
          <a:xfrm flipH="1">
            <a:off x="4343400" y="6170613"/>
            <a:ext cx="1371600"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268" name="TextBox 39"/>
          <p:cNvSpPr txBox="1">
            <a:spLocks noChangeArrowheads="1"/>
          </p:cNvSpPr>
          <p:nvPr/>
        </p:nvSpPr>
        <p:spPr bwMode="auto">
          <a:xfrm>
            <a:off x="4800600" y="6181725"/>
            <a:ext cx="33528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7"/>
              </a:buBlip>
              <a:defRPr sz="2000">
                <a:solidFill>
                  <a:schemeClr val="tx1"/>
                </a:solidFill>
                <a:latin typeface="Arial" charset="0"/>
              </a:defRPr>
            </a:lvl9pPr>
          </a:lstStyle>
          <a:p>
            <a:pPr algn="ctr" eaLnBrk="1" hangingPunct="1">
              <a:spcBef>
                <a:spcPct val="0"/>
              </a:spcBef>
              <a:buClrTx/>
              <a:buFontTx/>
              <a:buNone/>
            </a:pPr>
            <a:r>
              <a:rPr lang="en-US" altLang="en-US" sz="1400" i="1">
                <a:cs typeface="Arial" charset="0"/>
              </a:rPr>
              <a:t>The truth-tables are equal; therefore, the Boolean equations must be equal.</a:t>
            </a:r>
          </a:p>
        </p:txBody>
      </p:sp>
      <p:pic>
        <p:nvPicPr>
          <p:cNvPr id="50269" name="Picture 7"/>
          <p:cNvPicPr preferRelativeResize="0">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057400" y="1916114"/>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B1E83B0B-D0D9-4C05-83D8-30F61123E319}" type="slidenum">
              <a:rPr lang="en-US" smtClean="0"/>
              <a:pPr>
                <a:defRPr/>
              </a:pPr>
              <a:t>51</a:t>
            </a:fld>
            <a:endParaRPr lang="en-US"/>
          </a:p>
        </p:txBody>
      </p:sp>
    </p:spTree>
    <p:extLst>
      <p:ext uri="{BB962C8B-B14F-4D97-AF65-F5344CB8AC3E}">
        <p14:creationId xmlns:p14="http://schemas.microsoft.com/office/powerpoint/2010/main" val="57916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2873375" y="2533650"/>
            <a:ext cx="1327150" cy="4381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39" name="Rectangle 38"/>
          <p:cNvSpPr/>
          <p:nvPr/>
        </p:nvSpPr>
        <p:spPr bwMode="auto">
          <a:xfrm>
            <a:off x="7392144" y="2546506"/>
            <a:ext cx="1327150" cy="4381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36" name="Rectangle 35"/>
          <p:cNvSpPr/>
          <p:nvPr/>
        </p:nvSpPr>
        <p:spPr bwMode="auto">
          <a:xfrm>
            <a:off x="4876800" y="1340769"/>
            <a:ext cx="2603501" cy="54610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3095" name="Title 1"/>
          <p:cNvSpPr>
            <a:spLocks noGrp="1"/>
          </p:cNvSpPr>
          <p:nvPr>
            <p:ph type="title"/>
          </p:nvPr>
        </p:nvSpPr>
        <p:spPr/>
        <p:txBody>
          <a:bodyPr/>
          <a:lstStyle/>
          <a:p>
            <a:pPr algn="l">
              <a:defRPr/>
            </a:pPr>
            <a:r>
              <a:rPr lang="en-US" altLang="en-US" sz="4000" dirty="0"/>
              <a:t>More on </a:t>
            </a:r>
            <a:r>
              <a:rPr lang="en-US" altLang="en-US" sz="4000" dirty="0" err="1"/>
              <a:t>DeMorgan’s</a:t>
            </a:r>
            <a:r>
              <a:rPr lang="en-US" altLang="en-US" sz="4000" dirty="0"/>
              <a:t> Theorem (2)</a:t>
            </a:r>
          </a:p>
        </p:txBody>
      </p:sp>
      <p:graphicFrame>
        <p:nvGraphicFramePr>
          <p:cNvPr id="51203" name="Object 3"/>
          <p:cNvGraphicFramePr>
            <a:graphicFrameLocks noChangeAspect="1"/>
          </p:cNvGraphicFramePr>
          <p:nvPr/>
        </p:nvGraphicFramePr>
        <p:xfrm>
          <a:off x="4979988" y="3492501"/>
          <a:ext cx="506412" cy="239713"/>
        </p:xfrm>
        <a:graphic>
          <a:graphicData uri="http://schemas.openxmlformats.org/presentationml/2006/ole">
            <mc:AlternateContent xmlns:mc="http://schemas.openxmlformats.org/markup-compatibility/2006">
              <mc:Choice xmlns:v="urn:schemas-microsoft-com:vml" Requires="v">
                <p:oleObj name="Equation" r:id="rId3" imgW="508000" imgH="241300" progId="Equation.3">
                  <p:embed/>
                </p:oleObj>
              </mc:Choice>
              <mc:Fallback>
                <p:oleObj name="Equation" r:id="rId3" imgW="508000" imgH="241300" progId="Equation.3">
                  <p:embed/>
                  <p:pic>
                    <p:nvPicPr>
                      <p:cNvPr id="512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988" y="3492501"/>
                        <a:ext cx="506412"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6"/>
          <p:cNvGraphicFramePr>
            <a:graphicFrameLocks noChangeAspect="1"/>
          </p:cNvGraphicFramePr>
          <p:nvPr/>
        </p:nvGraphicFramePr>
        <p:xfrm>
          <a:off x="2133600" y="3427413"/>
          <a:ext cx="190500" cy="201612"/>
        </p:xfrm>
        <a:graphic>
          <a:graphicData uri="http://schemas.openxmlformats.org/presentationml/2006/ole">
            <mc:AlternateContent xmlns:mc="http://schemas.openxmlformats.org/markup-compatibility/2006">
              <mc:Choice xmlns:v="urn:schemas-microsoft-com:vml" Requires="v">
                <p:oleObj name="Equation" r:id="rId5" imgW="190417" imgH="203112" progId="Equation.3">
                  <p:embed/>
                </p:oleObj>
              </mc:Choice>
              <mc:Fallback>
                <p:oleObj name="Equation" r:id="rId5" imgW="190417" imgH="203112" progId="Equation.3">
                  <p:embed/>
                  <p:pic>
                    <p:nvPicPr>
                      <p:cNvPr id="5120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427413"/>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7"/>
          <p:cNvGraphicFramePr>
            <a:graphicFrameLocks noChangeAspect="1"/>
          </p:cNvGraphicFramePr>
          <p:nvPr/>
        </p:nvGraphicFramePr>
        <p:xfrm>
          <a:off x="2144713" y="3638551"/>
          <a:ext cx="163512" cy="201613"/>
        </p:xfrm>
        <a:graphic>
          <a:graphicData uri="http://schemas.openxmlformats.org/presentationml/2006/ole">
            <mc:AlternateContent xmlns:mc="http://schemas.openxmlformats.org/markup-compatibility/2006">
              <mc:Choice xmlns:v="urn:schemas-microsoft-com:vml" Requires="v">
                <p:oleObj name="Equation" r:id="rId7" imgW="164957" imgH="203024" progId="Equation.3">
                  <p:embed/>
                </p:oleObj>
              </mc:Choice>
              <mc:Fallback>
                <p:oleObj name="Equation" r:id="rId7" imgW="164957" imgH="203024" progId="Equation.3">
                  <p:embed/>
                  <p:pic>
                    <p:nvPicPr>
                      <p:cNvPr id="5120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4713" y="3638551"/>
                        <a:ext cx="163512"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8"/>
          <p:cNvGraphicFramePr>
            <a:graphicFrameLocks noChangeAspect="1"/>
          </p:cNvGraphicFramePr>
          <p:nvPr/>
        </p:nvGraphicFramePr>
        <p:xfrm>
          <a:off x="6637517" y="3238501"/>
          <a:ext cx="190500" cy="201612"/>
        </p:xfrm>
        <a:graphic>
          <a:graphicData uri="http://schemas.openxmlformats.org/presentationml/2006/ole">
            <mc:AlternateContent xmlns:mc="http://schemas.openxmlformats.org/markup-compatibility/2006">
              <mc:Choice xmlns:v="urn:schemas-microsoft-com:vml" Requires="v">
                <p:oleObj name="Equation" r:id="rId9" imgW="190417" imgH="203112" progId="Equation.3">
                  <p:embed/>
                </p:oleObj>
              </mc:Choice>
              <mc:Fallback>
                <p:oleObj name="Equation" r:id="rId9" imgW="190417" imgH="203112" progId="Equation.3">
                  <p:embed/>
                  <p:pic>
                    <p:nvPicPr>
                      <p:cNvPr id="5120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7517" y="3238501"/>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9"/>
          <p:cNvGraphicFramePr>
            <a:graphicFrameLocks noChangeAspect="1"/>
          </p:cNvGraphicFramePr>
          <p:nvPr/>
        </p:nvGraphicFramePr>
        <p:xfrm>
          <a:off x="6660863" y="3781724"/>
          <a:ext cx="163512" cy="201613"/>
        </p:xfrm>
        <a:graphic>
          <a:graphicData uri="http://schemas.openxmlformats.org/presentationml/2006/ole">
            <mc:AlternateContent xmlns:mc="http://schemas.openxmlformats.org/markup-compatibility/2006">
              <mc:Choice xmlns:v="urn:schemas-microsoft-com:vml" Requires="v">
                <p:oleObj name="Equation" r:id="rId10" imgW="164957" imgH="203024" progId="Equation.3">
                  <p:embed/>
                </p:oleObj>
              </mc:Choice>
              <mc:Fallback>
                <p:oleObj name="Equation" r:id="rId10" imgW="164957" imgH="203024" progId="Equation.3">
                  <p:embed/>
                  <p:pic>
                    <p:nvPicPr>
                      <p:cNvPr id="5120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863" y="3781724"/>
                        <a:ext cx="163512"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Table 13"/>
          <p:cNvGraphicFramePr>
            <a:graphicFrameLocks noGrp="1"/>
          </p:cNvGraphicFramePr>
          <p:nvPr/>
        </p:nvGraphicFramePr>
        <p:xfrm>
          <a:off x="2530475" y="4418013"/>
          <a:ext cx="2193926" cy="1706730"/>
        </p:xfrm>
        <a:graphic>
          <a:graphicData uri="http://schemas.openxmlformats.org/drawingml/2006/table">
            <a:tbl>
              <a:tblPr firstRow="1" bandRow="1">
                <a:tableStyleId>{5C22544A-7EE6-4342-B048-85BDC9FD1C3A}</a:tableStyleId>
              </a:tblPr>
              <a:tblGrid>
                <a:gridCol w="457068">
                  <a:extLst>
                    <a:ext uri="{9D8B030D-6E8A-4147-A177-3AD203B41FA5}">
                      <a16:colId xmlns:a16="http://schemas.microsoft.com/office/drawing/2014/main" val="20000"/>
                    </a:ext>
                  </a:extLst>
                </a:gridCol>
                <a:gridCol w="457068">
                  <a:extLst>
                    <a:ext uri="{9D8B030D-6E8A-4147-A177-3AD203B41FA5}">
                      <a16:colId xmlns:a16="http://schemas.microsoft.com/office/drawing/2014/main" val="20001"/>
                    </a:ext>
                  </a:extLst>
                </a:gridCol>
                <a:gridCol w="639895">
                  <a:extLst>
                    <a:ext uri="{9D8B030D-6E8A-4147-A177-3AD203B41FA5}">
                      <a16:colId xmlns:a16="http://schemas.microsoft.com/office/drawing/2014/main" val="20002"/>
                    </a:ext>
                  </a:extLst>
                </a:gridCol>
                <a:gridCol w="639895">
                  <a:extLst>
                    <a:ext uri="{9D8B030D-6E8A-4147-A177-3AD203B41FA5}">
                      <a16:colId xmlns:a16="http://schemas.microsoft.com/office/drawing/2014/main" val="20003"/>
                    </a:ext>
                  </a:extLst>
                </a:gridCol>
              </a:tblGrid>
              <a:tr h="365693">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217">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217">
                <a:tc>
                  <a:txBody>
                    <a:bodyPr/>
                    <a:lstStyle/>
                    <a:p>
                      <a:pPr algn="ctr"/>
                      <a:r>
                        <a:rPr lang="en-US" sz="1600" dirty="0">
                          <a:solidFill>
                            <a:schemeClr val="tx1"/>
                          </a:solidFill>
                        </a:rPr>
                        <a:t>0</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217">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217">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14" marR="91414"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14" marR="91414"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1240" name="Object 15"/>
          <p:cNvGraphicFramePr>
            <a:graphicFrameLocks noChangeAspect="1"/>
          </p:cNvGraphicFramePr>
          <p:nvPr/>
        </p:nvGraphicFramePr>
        <p:xfrm>
          <a:off x="3543301" y="4500563"/>
          <a:ext cx="504825" cy="201612"/>
        </p:xfrm>
        <a:graphic>
          <a:graphicData uri="http://schemas.openxmlformats.org/presentationml/2006/ole">
            <mc:AlternateContent xmlns:mc="http://schemas.openxmlformats.org/markup-compatibility/2006">
              <mc:Choice xmlns:v="urn:schemas-microsoft-com:vml" Requires="v">
                <p:oleObj name="Equation" r:id="rId11" imgW="507780" imgH="203112" progId="Equation.3">
                  <p:embed/>
                </p:oleObj>
              </mc:Choice>
              <mc:Fallback>
                <p:oleObj name="Equation" r:id="rId11" imgW="507780" imgH="203112" progId="Equation.3">
                  <p:embed/>
                  <p:pic>
                    <p:nvPicPr>
                      <p:cNvPr id="5124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3301" y="4500563"/>
                        <a:ext cx="504825"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1" name="Object 16"/>
          <p:cNvGraphicFramePr>
            <a:graphicFrameLocks noChangeAspect="1"/>
          </p:cNvGraphicFramePr>
          <p:nvPr/>
        </p:nvGraphicFramePr>
        <p:xfrm>
          <a:off x="4164013" y="4483100"/>
          <a:ext cx="495300" cy="236538"/>
        </p:xfrm>
        <a:graphic>
          <a:graphicData uri="http://schemas.openxmlformats.org/presentationml/2006/ole">
            <mc:AlternateContent xmlns:mc="http://schemas.openxmlformats.org/markup-compatibility/2006">
              <mc:Choice xmlns:v="urn:schemas-microsoft-com:vml" Requires="v">
                <p:oleObj name="Equation" r:id="rId13" imgW="508000" imgH="241300" progId="Equation.3">
                  <p:embed/>
                </p:oleObj>
              </mc:Choice>
              <mc:Fallback>
                <p:oleObj name="Equation" r:id="rId13" imgW="508000" imgH="241300" progId="Equation.3">
                  <p:embed/>
                  <p:pic>
                    <p:nvPicPr>
                      <p:cNvPr id="51241"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64013" y="4483100"/>
                        <a:ext cx="495300"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2" name="Object 17"/>
          <p:cNvGraphicFramePr>
            <a:graphicFrameLocks noChangeAspect="1"/>
          </p:cNvGraphicFramePr>
          <p:nvPr/>
        </p:nvGraphicFramePr>
        <p:xfrm>
          <a:off x="2682875" y="4500563"/>
          <a:ext cx="190500" cy="201612"/>
        </p:xfrm>
        <a:graphic>
          <a:graphicData uri="http://schemas.openxmlformats.org/presentationml/2006/ole">
            <mc:AlternateContent xmlns:mc="http://schemas.openxmlformats.org/markup-compatibility/2006">
              <mc:Choice xmlns:v="urn:schemas-microsoft-com:vml" Requires="v">
                <p:oleObj name="Equation" r:id="rId15" imgW="190417" imgH="203112" progId="Equation.3">
                  <p:embed/>
                </p:oleObj>
              </mc:Choice>
              <mc:Fallback>
                <p:oleObj name="Equation" r:id="rId15" imgW="190417" imgH="203112" progId="Equation.3">
                  <p:embed/>
                  <p:pic>
                    <p:nvPicPr>
                      <p:cNvPr id="51242"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875" y="4500563"/>
                        <a:ext cx="190500"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3" name="Object 18"/>
          <p:cNvGraphicFramePr>
            <a:graphicFrameLocks noChangeAspect="1"/>
          </p:cNvGraphicFramePr>
          <p:nvPr/>
        </p:nvGraphicFramePr>
        <p:xfrm>
          <a:off x="3128963" y="4500563"/>
          <a:ext cx="163512" cy="201612"/>
        </p:xfrm>
        <a:graphic>
          <a:graphicData uri="http://schemas.openxmlformats.org/presentationml/2006/ole">
            <mc:AlternateContent xmlns:mc="http://schemas.openxmlformats.org/markup-compatibility/2006">
              <mc:Choice xmlns:v="urn:schemas-microsoft-com:vml" Requires="v">
                <p:oleObj name="Equation" r:id="rId16" imgW="164957" imgH="203024" progId="Equation.3">
                  <p:embed/>
                </p:oleObj>
              </mc:Choice>
              <mc:Fallback>
                <p:oleObj name="Equation" r:id="rId16" imgW="164957" imgH="203024" progId="Equation.3">
                  <p:embed/>
                  <p:pic>
                    <p:nvPicPr>
                      <p:cNvPr id="51243"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8963" y="4500563"/>
                        <a:ext cx="163512"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Table 24"/>
          <p:cNvGraphicFramePr>
            <a:graphicFrameLocks noGrp="1"/>
          </p:cNvGraphicFramePr>
          <p:nvPr/>
        </p:nvGraphicFramePr>
        <p:xfrm>
          <a:off x="6858000" y="4418013"/>
          <a:ext cx="2468562" cy="1706730"/>
        </p:xfrm>
        <a:graphic>
          <a:graphicData uri="http://schemas.openxmlformats.org/drawingml/2006/table">
            <a:tbl>
              <a:tblPr firstRow="1" bandRow="1">
                <a:tableStyleId>{5C22544A-7EE6-4342-B048-85BDC9FD1C3A}</a:tableStyleId>
              </a:tblPr>
              <a:tblGrid>
                <a:gridCol w="457141">
                  <a:extLst>
                    <a:ext uri="{9D8B030D-6E8A-4147-A177-3AD203B41FA5}">
                      <a16:colId xmlns:a16="http://schemas.microsoft.com/office/drawing/2014/main" val="20000"/>
                    </a:ext>
                  </a:extLst>
                </a:gridCol>
                <a:gridCol w="457141">
                  <a:extLst>
                    <a:ext uri="{9D8B030D-6E8A-4147-A177-3AD203B41FA5}">
                      <a16:colId xmlns:a16="http://schemas.microsoft.com/office/drawing/2014/main" val="20001"/>
                    </a:ext>
                  </a:extLst>
                </a:gridCol>
                <a:gridCol w="457141">
                  <a:extLst>
                    <a:ext uri="{9D8B030D-6E8A-4147-A177-3AD203B41FA5}">
                      <a16:colId xmlns:a16="http://schemas.microsoft.com/office/drawing/2014/main" val="20002"/>
                    </a:ext>
                  </a:extLst>
                </a:gridCol>
                <a:gridCol w="457141">
                  <a:extLst>
                    <a:ext uri="{9D8B030D-6E8A-4147-A177-3AD203B41FA5}">
                      <a16:colId xmlns:a16="http://schemas.microsoft.com/office/drawing/2014/main" val="20003"/>
                    </a:ext>
                  </a:extLst>
                </a:gridCol>
                <a:gridCol w="639998">
                  <a:extLst>
                    <a:ext uri="{9D8B030D-6E8A-4147-A177-3AD203B41FA5}">
                      <a16:colId xmlns:a16="http://schemas.microsoft.com/office/drawing/2014/main" val="20004"/>
                    </a:ext>
                  </a:extLst>
                </a:gridCol>
              </a:tblGrid>
              <a:tr h="365693">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endParaRPr lang="en-US" sz="1800" dirty="0">
                        <a:solidFill>
                          <a:schemeClr val="tx1"/>
                        </a:solidFill>
                      </a:endParaRP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217">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217">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217">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217">
                <a:tc>
                  <a:txBody>
                    <a:bodyPr/>
                    <a:lstStyle/>
                    <a:p>
                      <a:pPr algn="ctr"/>
                      <a:r>
                        <a:rPr lang="en-US" sz="1600" dirty="0">
                          <a:solidFill>
                            <a:schemeClr val="tx1"/>
                          </a:solidFill>
                        </a:rPr>
                        <a:t>1</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1</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600" dirty="0">
                          <a:solidFill>
                            <a:schemeClr val="tx1"/>
                          </a:solidFill>
                        </a:rPr>
                        <a:t>0</a:t>
                      </a:r>
                    </a:p>
                  </a:txBody>
                  <a:tcPr marL="91428" marR="91428" marT="45705" marB="45705"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1282" name="Object 23"/>
          <p:cNvGraphicFramePr>
            <a:graphicFrameLocks noChangeAspect="1"/>
          </p:cNvGraphicFramePr>
          <p:nvPr/>
        </p:nvGraphicFramePr>
        <p:xfrm>
          <a:off x="7704138" y="2536826"/>
          <a:ext cx="754062" cy="422275"/>
        </p:xfrm>
        <a:graphic>
          <a:graphicData uri="http://schemas.openxmlformats.org/presentationml/2006/ole">
            <mc:AlternateContent xmlns:mc="http://schemas.openxmlformats.org/markup-compatibility/2006">
              <mc:Choice xmlns:v="urn:schemas-microsoft-com:vml" Requires="v">
                <p:oleObj name="Equation" r:id="rId18" imgW="431613" imgH="241195" progId="Equation.3">
                  <p:embed/>
                </p:oleObj>
              </mc:Choice>
              <mc:Fallback>
                <p:oleObj name="Equation" r:id="rId18" imgW="431613" imgH="241195" progId="Equation.3">
                  <p:embed/>
                  <p:pic>
                    <p:nvPicPr>
                      <p:cNvPr id="51282"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04138" y="2536826"/>
                        <a:ext cx="7540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3" name="Object 24"/>
          <p:cNvGraphicFramePr>
            <a:graphicFrameLocks noChangeAspect="1"/>
          </p:cNvGraphicFramePr>
          <p:nvPr/>
        </p:nvGraphicFramePr>
        <p:xfrm>
          <a:off x="7010400" y="4508501"/>
          <a:ext cx="190500" cy="201613"/>
        </p:xfrm>
        <a:graphic>
          <a:graphicData uri="http://schemas.openxmlformats.org/presentationml/2006/ole">
            <mc:AlternateContent xmlns:mc="http://schemas.openxmlformats.org/markup-compatibility/2006">
              <mc:Choice xmlns:v="urn:schemas-microsoft-com:vml" Requires="v">
                <p:oleObj name="Equation" r:id="rId20" imgW="190417" imgH="203112" progId="Equation.3">
                  <p:embed/>
                </p:oleObj>
              </mc:Choice>
              <mc:Fallback>
                <p:oleObj name="Equation" r:id="rId20" imgW="190417" imgH="203112" progId="Equation.3">
                  <p:embed/>
                  <p:pic>
                    <p:nvPicPr>
                      <p:cNvPr id="51283"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4508501"/>
                        <a:ext cx="19050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4" name="Object 25"/>
          <p:cNvGraphicFramePr>
            <a:graphicFrameLocks noChangeAspect="1"/>
          </p:cNvGraphicFramePr>
          <p:nvPr/>
        </p:nvGraphicFramePr>
        <p:xfrm>
          <a:off x="7480301" y="4508501"/>
          <a:ext cx="163513" cy="201613"/>
        </p:xfrm>
        <a:graphic>
          <a:graphicData uri="http://schemas.openxmlformats.org/presentationml/2006/ole">
            <mc:AlternateContent xmlns:mc="http://schemas.openxmlformats.org/markup-compatibility/2006">
              <mc:Choice xmlns:v="urn:schemas-microsoft-com:vml" Requires="v">
                <p:oleObj name="Equation" r:id="rId21" imgW="164957" imgH="203024" progId="Equation.3">
                  <p:embed/>
                </p:oleObj>
              </mc:Choice>
              <mc:Fallback>
                <p:oleObj name="Equation" r:id="rId21" imgW="164957" imgH="203024" progId="Equation.3">
                  <p:embed/>
                  <p:pic>
                    <p:nvPicPr>
                      <p:cNvPr id="51284"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80301" y="4508501"/>
                        <a:ext cx="1635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5" name="Object 19"/>
          <p:cNvGraphicFramePr>
            <a:graphicFrameLocks noChangeAspect="1"/>
          </p:cNvGraphicFramePr>
          <p:nvPr/>
        </p:nvGraphicFramePr>
        <p:xfrm>
          <a:off x="7920038" y="4489451"/>
          <a:ext cx="190500" cy="239713"/>
        </p:xfrm>
        <a:graphic>
          <a:graphicData uri="http://schemas.openxmlformats.org/presentationml/2006/ole">
            <mc:AlternateContent xmlns:mc="http://schemas.openxmlformats.org/markup-compatibility/2006">
              <mc:Choice xmlns:v="urn:schemas-microsoft-com:vml" Requires="v">
                <p:oleObj name="Equation" r:id="rId23" imgW="190417" imgH="241195" progId="Equation.3">
                  <p:embed/>
                </p:oleObj>
              </mc:Choice>
              <mc:Fallback>
                <p:oleObj name="Equation" r:id="rId23" imgW="190417" imgH="241195" progId="Equation.3">
                  <p:embed/>
                  <p:pic>
                    <p:nvPicPr>
                      <p:cNvPr id="51285"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920038" y="4489451"/>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6" name="Object 20"/>
          <p:cNvGraphicFramePr>
            <a:graphicFrameLocks noChangeAspect="1"/>
          </p:cNvGraphicFramePr>
          <p:nvPr/>
        </p:nvGraphicFramePr>
        <p:xfrm>
          <a:off x="8382001" y="4489451"/>
          <a:ext cx="163513" cy="238125"/>
        </p:xfrm>
        <a:graphic>
          <a:graphicData uri="http://schemas.openxmlformats.org/presentationml/2006/ole">
            <mc:AlternateContent xmlns:mc="http://schemas.openxmlformats.org/markup-compatibility/2006">
              <mc:Choice xmlns:v="urn:schemas-microsoft-com:vml" Requires="v">
                <p:oleObj name="Equation" r:id="rId25" imgW="164957" imgH="241091" progId="Equation.3">
                  <p:embed/>
                </p:oleObj>
              </mc:Choice>
              <mc:Fallback>
                <p:oleObj name="Equation" r:id="rId25" imgW="164957" imgH="241091" progId="Equation.3">
                  <p:embed/>
                  <p:pic>
                    <p:nvPicPr>
                      <p:cNvPr id="51286"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82001" y="4489451"/>
                        <a:ext cx="163513"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Bent-Up Arrow 36"/>
          <p:cNvSpPr/>
          <p:nvPr/>
        </p:nvSpPr>
        <p:spPr>
          <a:xfrm>
            <a:off x="6400801" y="6170613"/>
            <a:ext cx="2747963"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88" name="TextBox 53"/>
          <p:cNvSpPr txBox="1">
            <a:spLocks noChangeArrowheads="1"/>
          </p:cNvSpPr>
          <p:nvPr/>
        </p:nvSpPr>
        <p:spPr bwMode="auto">
          <a:xfrm>
            <a:off x="1905000" y="20145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9pPr>
          </a:lstStyle>
          <a:p>
            <a:pPr algn="ctr" eaLnBrk="1" hangingPunct="1">
              <a:spcBef>
                <a:spcPct val="0"/>
              </a:spcBef>
              <a:buClrTx/>
              <a:buFontTx/>
              <a:buNone/>
            </a:pPr>
            <a:r>
              <a:rPr lang="en-US" altLang="en-US" sz="2800" i="1">
                <a:cs typeface="Arial" charset="0"/>
              </a:rPr>
              <a:t>Proof</a:t>
            </a:r>
          </a:p>
        </p:txBody>
      </p:sp>
      <p:graphicFrame>
        <p:nvGraphicFramePr>
          <p:cNvPr id="51289" name="Object 28"/>
          <p:cNvGraphicFramePr>
            <a:graphicFrameLocks noChangeAspect="1"/>
          </p:cNvGraphicFramePr>
          <p:nvPr/>
        </p:nvGraphicFramePr>
        <p:xfrm>
          <a:off x="5029200" y="1354138"/>
          <a:ext cx="2239963" cy="485775"/>
        </p:xfrm>
        <a:graphic>
          <a:graphicData uri="http://schemas.openxmlformats.org/presentationml/2006/ole">
            <mc:AlternateContent xmlns:mc="http://schemas.openxmlformats.org/markup-compatibility/2006">
              <mc:Choice xmlns:v="urn:schemas-microsoft-com:vml" Requires="v">
                <p:oleObj name="Equation" r:id="rId28" imgW="1117600" imgH="241300" progId="Equation.3">
                  <p:embed/>
                </p:oleObj>
              </mc:Choice>
              <mc:Fallback>
                <p:oleObj name="Equation" r:id="rId28" imgW="1117600" imgH="241300" progId="Equation.3">
                  <p:embed/>
                  <p:pic>
                    <p:nvPicPr>
                      <p:cNvPr id="51289" name="Object 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29200" y="1354138"/>
                        <a:ext cx="22399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Bent-Up Arrow 48"/>
          <p:cNvSpPr/>
          <p:nvPr/>
        </p:nvSpPr>
        <p:spPr>
          <a:xfrm flipH="1">
            <a:off x="4343400" y="6170613"/>
            <a:ext cx="1371600" cy="304800"/>
          </a:xfrm>
          <a:prstGeom prst="bentUpArrow">
            <a:avLst/>
          </a:prstGeom>
          <a:solidFill>
            <a:srgbClr val="005BD0"/>
          </a:solidFill>
          <a:ln>
            <a:solidFill>
              <a:srgbClr val="FF17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91" name="TextBox 39"/>
          <p:cNvSpPr txBox="1">
            <a:spLocks noChangeArrowheads="1"/>
          </p:cNvSpPr>
          <p:nvPr/>
        </p:nvSpPr>
        <p:spPr bwMode="auto">
          <a:xfrm>
            <a:off x="4800600" y="6181725"/>
            <a:ext cx="33528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7"/>
              </a:buBlip>
              <a:defRPr sz="2000">
                <a:solidFill>
                  <a:schemeClr val="tx1"/>
                </a:solidFill>
                <a:latin typeface="Arial" charset="0"/>
              </a:defRPr>
            </a:lvl9pPr>
          </a:lstStyle>
          <a:p>
            <a:pPr algn="ctr" eaLnBrk="1" hangingPunct="1">
              <a:spcBef>
                <a:spcPct val="0"/>
              </a:spcBef>
              <a:buClrTx/>
              <a:buFontTx/>
              <a:buNone/>
            </a:pPr>
            <a:r>
              <a:rPr lang="en-US" altLang="en-US" sz="1400" i="1">
                <a:cs typeface="Arial" charset="0"/>
              </a:rPr>
              <a:t>The truth-tables are equal; therefore, the Boolean equations must be equal.</a:t>
            </a:r>
          </a:p>
        </p:txBody>
      </p:sp>
      <p:pic>
        <p:nvPicPr>
          <p:cNvPr id="51292" name="Picture 7"/>
          <p:cNvPicPr preferRelativeResize="0">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057400" y="1916114"/>
            <a:ext cx="80470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3" name="Picture 2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86000" y="3440114"/>
            <a:ext cx="25908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4" name="Picture 2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829425" y="3209131"/>
            <a:ext cx="2495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95" name="Object 10"/>
          <p:cNvGraphicFramePr>
            <a:graphicFrameLocks noChangeAspect="1"/>
          </p:cNvGraphicFramePr>
          <p:nvPr/>
        </p:nvGraphicFramePr>
        <p:xfrm>
          <a:off x="7584281" y="3089275"/>
          <a:ext cx="190500" cy="239713"/>
        </p:xfrm>
        <a:graphic>
          <a:graphicData uri="http://schemas.openxmlformats.org/presentationml/2006/ole">
            <mc:AlternateContent xmlns:mc="http://schemas.openxmlformats.org/markup-compatibility/2006">
              <mc:Choice xmlns:v="urn:schemas-microsoft-com:vml" Requires="v">
                <p:oleObj name="Equation" r:id="rId33" imgW="190417" imgH="241195" progId="Equation.3">
                  <p:embed/>
                </p:oleObj>
              </mc:Choice>
              <mc:Fallback>
                <p:oleObj name="Equation" r:id="rId33" imgW="190417" imgH="241195" progId="Equation.3">
                  <p:embed/>
                  <p:pic>
                    <p:nvPicPr>
                      <p:cNvPr id="51295"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84281" y="3089275"/>
                        <a:ext cx="1905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6" name="Object 11"/>
          <p:cNvGraphicFramePr>
            <a:graphicFrameLocks noChangeAspect="1"/>
          </p:cNvGraphicFramePr>
          <p:nvPr/>
        </p:nvGraphicFramePr>
        <p:xfrm>
          <a:off x="7608450" y="3579814"/>
          <a:ext cx="163512" cy="238125"/>
        </p:xfrm>
        <a:graphic>
          <a:graphicData uri="http://schemas.openxmlformats.org/presentationml/2006/ole">
            <mc:AlternateContent xmlns:mc="http://schemas.openxmlformats.org/markup-compatibility/2006">
              <mc:Choice xmlns:v="urn:schemas-microsoft-com:vml" Requires="v">
                <p:oleObj name="Equation" r:id="rId34" imgW="164957" imgH="241091" progId="Equation.3">
                  <p:embed/>
                </p:oleObj>
              </mc:Choice>
              <mc:Fallback>
                <p:oleObj name="Equation" r:id="rId34" imgW="164957" imgH="241091" progId="Equation.3">
                  <p:embed/>
                  <p:pic>
                    <p:nvPicPr>
                      <p:cNvPr id="51296" name="Object 1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08450" y="3579814"/>
                        <a:ext cx="163512"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7" name="Object 12"/>
          <p:cNvGraphicFramePr>
            <a:graphicFrameLocks noChangeAspect="1"/>
          </p:cNvGraphicFramePr>
          <p:nvPr/>
        </p:nvGraphicFramePr>
        <p:xfrm>
          <a:off x="9334501" y="3427413"/>
          <a:ext cx="430213" cy="239712"/>
        </p:xfrm>
        <a:graphic>
          <a:graphicData uri="http://schemas.openxmlformats.org/presentationml/2006/ole">
            <mc:AlternateContent xmlns:mc="http://schemas.openxmlformats.org/markup-compatibility/2006">
              <mc:Choice xmlns:v="urn:schemas-microsoft-com:vml" Requires="v">
                <p:oleObj name="Equation" r:id="rId35" imgW="431613" imgH="241195" progId="Equation.3">
                  <p:embed/>
                </p:oleObj>
              </mc:Choice>
              <mc:Fallback>
                <p:oleObj name="Equation" r:id="rId35" imgW="431613" imgH="241195" progId="Equation.3">
                  <p:embed/>
                  <p:pic>
                    <p:nvPicPr>
                      <p:cNvPr id="51297" name="Object 1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9334501" y="3427413"/>
                        <a:ext cx="430213"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8" name="Object 5"/>
          <p:cNvGraphicFramePr>
            <a:graphicFrameLocks noChangeAspect="1"/>
          </p:cNvGraphicFramePr>
          <p:nvPr/>
        </p:nvGraphicFramePr>
        <p:xfrm>
          <a:off x="2887664" y="3317876"/>
          <a:ext cx="504825" cy="201613"/>
        </p:xfrm>
        <a:graphic>
          <a:graphicData uri="http://schemas.openxmlformats.org/presentationml/2006/ole">
            <mc:AlternateContent xmlns:mc="http://schemas.openxmlformats.org/markup-compatibility/2006">
              <mc:Choice xmlns:v="urn:schemas-microsoft-com:vml" Requires="v">
                <p:oleObj name="Equation" r:id="rId37" imgW="507780" imgH="203112" progId="Equation.3">
                  <p:embed/>
                </p:oleObj>
              </mc:Choice>
              <mc:Fallback>
                <p:oleObj name="Equation" r:id="rId37" imgW="507780" imgH="203112" progId="Equation.3">
                  <p:embed/>
                  <p:pic>
                    <p:nvPicPr>
                      <p:cNvPr id="51298" name="Object 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87664" y="3317876"/>
                        <a:ext cx="504825"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9" name="Object 27"/>
          <p:cNvGraphicFramePr>
            <a:graphicFrameLocks noChangeAspect="1"/>
          </p:cNvGraphicFramePr>
          <p:nvPr/>
        </p:nvGraphicFramePr>
        <p:xfrm>
          <a:off x="3082926" y="2536826"/>
          <a:ext cx="881063" cy="422275"/>
        </p:xfrm>
        <a:graphic>
          <a:graphicData uri="http://schemas.openxmlformats.org/presentationml/2006/ole">
            <mc:AlternateContent xmlns:mc="http://schemas.openxmlformats.org/markup-compatibility/2006">
              <mc:Choice xmlns:v="urn:schemas-microsoft-com:vml" Requires="v">
                <p:oleObj name="Equation" r:id="rId39" imgW="508000" imgH="241300" progId="Equation.3">
                  <p:embed/>
                </p:oleObj>
              </mc:Choice>
              <mc:Fallback>
                <p:oleObj name="Equation" r:id="rId39" imgW="508000" imgH="241300" progId="Equation.3">
                  <p:embed/>
                  <p:pic>
                    <p:nvPicPr>
                      <p:cNvPr id="51299" name="Object 2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082926" y="2536826"/>
                        <a:ext cx="8810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Down Arrow 46"/>
          <p:cNvSpPr/>
          <p:nvPr/>
        </p:nvSpPr>
        <p:spPr>
          <a:xfrm>
            <a:off x="3235325" y="2971801"/>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Down Arrow 47"/>
          <p:cNvSpPr/>
          <p:nvPr/>
        </p:nvSpPr>
        <p:spPr>
          <a:xfrm>
            <a:off x="7772400" y="2971801"/>
            <a:ext cx="609600" cy="1370013"/>
          </a:xfrm>
          <a:prstGeom prst="downArrow">
            <a:avLst/>
          </a:prstGeom>
          <a:solidFill>
            <a:srgbClr val="005BD0">
              <a:alpha val="25000"/>
            </a:srgbClr>
          </a:solidFill>
          <a:ln>
            <a:solidFill>
              <a:srgbClr val="005BD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Slide Number Placeholder 34"/>
          <p:cNvSpPr>
            <a:spLocks noGrp="1"/>
          </p:cNvSpPr>
          <p:nvPr>
            <p:ph type="sldNum" sz="quarter" idx="10"/>
          </p:nvPr>
        </p:nvSpPr>
        <p:spPr>
          <a:xfrm>
            <a:off x="4648200" y="6243638"/>
            <a:ext cx="2895600" cy="457200"/>
          </a:xfrm>
        </p:spPr>
        <p:txBody>
          <a:bodyPr/>
          <a:lstStyle/>
          <a:p>
            <a:pPr algn="ctr">
              <a:defRPr/>
            </a:pPr>
            <a:fld id="{088DD7C5-7993-41AC-8E6C-92806185233B}" type="slidenum">
              <a:rPr lang="en-US" smtClean="0"/>
              <a:pPr algn="ctr">
                <a:defRPr/>
              </a:pPr>
              <a:t>52</a:t>
            </a:fld>
            <a:endParaRPr lang="en-US" dirty="0"/>
          </a:p>
        </p:txBody>
      </p:sp>
      <p:graphicFrame>
        <p:nvGraphicFramePr>
          <p:cNvPr id="51303" name="Object 12"/>
          <p:cNvGraphicFramePr>
            <a:graphicFrameLocks noChangeAspect="1"/>
          </p:cNvGraphicFramePr>
          <p:nvPr/>
        </p:nvGraphicFramePr>
        <p:xfrm>
          <a:off x="8829676" y="4476751"/>
          <a:ext cx="430213" cy="239713"/>
        </p:xfrm>
        <a:graphic>
          <a:graphicData uri="http://schemas.openxmlformats.org/presentationml/2006/ole">
            <mc:AlternateContent xmlns:mc="http://schemas.openxmlformats.org/markup-compatibility/2006">
              <mc:Choice xmlns:v="urn:schemas-microsoft-com:vml" Requires="v">
                <p:oleObj name="Equation" r:id="rId35" imgW="431613" imgH="241195" progId="Equation.3">
                  <p:embed/>
                </p:oleObj>
              </mc:Choice>
              <mc:Fallback>
                <p:oleObj name="Equation" r:id="rId35" imgW="431613" imgH="241195" progId="Equation.3">
                  <p:embed/>
                  <p:pic>
                    <p:nvPicPr>
                      <p:cNvPr id="51303" name="Object 1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829676" y="4476751"/>
                        <a:ext cx="4302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45290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4418656" y="1484784"/>
            <a:ext cx="5792145" cy="489654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2" name="Rectangle 1"/>
          <p:cNvSpPr/>
          <p:nvPr/>
        </p:nvSpPr>
        <p:spPr bwMode="auto">
          <a:xfrm>
            <a:off x="1919536" y="1484784"/>
            <a:ext cx="2016224" cy="489654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4100" name="Title 1"/>
          <p:cNvSpPr>
            <a:spLocks noGrp="1"/>
          </p:cNvSpPr>
          <p:nvPr>
            <p:ph type="title"/>
          </p:nvPr>
        </p:nvSpPr>
        <p:spPr/>
        <p:txBody>
          <a:bodyPr>
            <a:normAutofit/>
          </a:bodyPr>
          <a:lstStyle/>
          <a:p>
            <a:pPr algn="l" eaLnBrk="1" hangingPunct="1">
              <a:defRPr/>
            </a:pPr>
            <a:r>
              <a:rPr lang="en-US" altLang="en-US" sz="3200" dirty="0"/>
              <a:t>A Comparison Between Boolean and </a:t>
            </a:r>
            <a:r>
              <a:rPr lang="en-US" altLang="en-US" sz="3200" dirty="0" err="1"/>
              <a:t>DeMorgan’s</a:t>
            </a:r>
            <a:r>
              <a:rPr lang="en-US" altLang="en-US" sz="3200" dirty="0"/>
              <a:t> Theorems</a:t>
            </a:r>
          </a:p>
        </p:txBody>
      </p:sp>
      <p:graphicFrame>
        <p:nvGraphicFramePr>
          <p:cNvPr id="52227" name="Object 5"/>
          <p:cNvGraphicFramePr>
            <a:graphicFrameLocks noChangeAspect="1"/>
          </p:cNvGraphicFramePr>
          <p:nvPr/>
        </p:nvGraphicFramePr>
        <p:xfrm>
          <a:off x="2217738" y="1701801"/>
          <a:ext cx="1270000" cy="3292475"/>
        </p:xfrm>
        <a:graphic>
          <a:graphicData uri="http://schemas.openxmlformats.org/presentationml/2006/ole">
            <mc:AlternateContent xmlns:mc="http://schemas.openxmlformats.org/markup-compatibility/2006">
              <mc:Choice xmlns:v="urn:schemas-microsoft-com:vml" Requires="v">
                <p:oleObj name="Equation" r:id="rId3" imgW="1270000" imgH="3289300" progId="Equation.3">
                  <p:embed/>
                </p:oleObj>
              </mc:Choice>
              <mc:Fallback>
                <p:oleObj name="Equation" r:id="rId3" imgW="1270000" imgH="3289300" progId="Equation.3">
                  <p:embed/>
                  <p:pic>
                    <p:nvPicPr>
                      <p:cNvPr id="5222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1701801"/>
                        <a:ext cx="1270000" cy="329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28"/>
          <p:cNvGraphicFramePr>
            <a:graphicFrameLocks noChangeAspect="1"/>
          </p:cNvGraphicFramePr>
          <p:nvPr/>
        </p:nvGraphicFramePr>
        <p:xfrm>
          <a:off x="4808539" y="1704975"/>
          <a:ext cx="3976687" cy="4457700"/>
        </p:xfrm>
        <a:graphic>
          <a:graphicData uri="http://schemas.openxmlformats.org/presentationml/2006/ole">
            <mc:AlternateContent xmlns:mc="http://schemas.openxmlformats.org/markup-compatibility/2006">
              <mc:Choice xmlns:v="urn:schemas-microsoft-com:vml" Requires="v">
                <p:oleObj name="Equation" r:id="rId5" imgW="3962400" imgH="4445000" progId="Equation.3">
                  <p:embed/>
                </p:oleObj>
              </mc:Choice>
              <mc:Fallback>
                <p:oleObj name="Equation" r:id="rId5" imgW="3962400" imgH="4445000" progId="Equation.3">
                  <p:embed/>
                  <p:pic>
                    <p:nvPicPr>
                      <p:cNvPr id="52228"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8539" y="1704975"/>
                        <a:ext cx="3976687" cy="445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 name="Straight Connector 40"/>
          <p:cNvCxnSpPr/>
          <p:nvPr/>
        </p:nvCxnSpPr>
        <p:spPr>
          <a:xfrm rot="5400000">
            <a:off x="1989138" y="3910013"/>
            <a:ext cx="4419600" cy="3175"/>
          </a:xfrm>
          <a:prstGeom prst="line">
            <a:avLst/>
          </a:prstGeom>
          <a:ln w="38100">
            <a:solidFill>
              <a:srgbClr val="92D050"/>
            </a:solidFill>
            <a:prstDash val="dashDot"/>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6661150" y="1671638"/>
            <a:ext cx="304800" cy="639762"/>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3" name="Right Brace 42"/>
          <p:cNvSpPr/>
          <p:nvPr/>
        </p:nvSpPr>
        <p:spPr>
          <a:xfrm>
            <a:off x="7569200" y="2419351"/>
            <a:ext cx="304800" cy="639763"/>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4" name="Right Brace 43"/>
          <p:cNvSpPr/>
          <p:nvPr/>
        </p:nvSpPr>
        <p:spPr>
          <a:xfrm>
            <a:off x="8534400" y="3551238"/>
            <a:ext cx="304800" cy="639762"/>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5" name="Right Brace 44"/>
          <p:cNvSpPr/>
          <p:nvPr/>
        </p:nvSpPr>
        <p:spPr>
          <a:xfrm>
            <a:off x="6789738" y="3911601"/>
            <a:ext cx="304800" cy="1463675"/>
          </a:xfrm>
          <a:prstGeom prst="rightBrace">
            <a:avLst/>
          </a:prstGeom>
          <a:ln w="12700">
            <a:solidFill>
              <a:srgbClr val="005BD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2234" name="TextBox 27"/>
          <p:cNvSpPr txBox="1">
            <a:spLocks noChangeArrowheads="1"/>
          </p:cNvSpPr>
          <p:nvPr/>
        </p:nvSpPr>
        <p:spPr bwMode="auto">
          <a:xfrm flipH="1">
            <a:off x="6942138" y="1784350"/>
            <a:ext cx="1295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9pPr>
          </a:lstStyle>
          <a:p>
            <a:pPr algn="ctr" eaLnBrk="1" hangingPunct="1">
              <a:spcBef>
                <a:spcPct val="0"/>
              </a:spcBef>
              <a:buClrTx/>
              <a:buFontTx/>
              <a:buNone/>
            </a:pPr>
            <a:r>
              <a:rPr lang="en-US" altLang="en-US" sz="1400" dirty="0">
                <a:solidFill>
                  <a:srgbClr val="002060"/>
                </a:solidFill>
                <a:cs typeface="Arial" charset="0"/>
              </a:rPr>
              <a:t>Commutative Law</a:t>
            </a:r>
          </a:p>
        </p:txBody>
      </p:sp>
      <p:sp>
        <p:nvSpPr>
          <p:cNvPr id="52235" name="TextBox 8"/>
          <p:cNvSpPr txBox="1">
            <a:spLocks noChangeArrowheads="1"/>
          </p:cNvSpPr>
          <p:nvPr/>
        </p:nvSpPr>
        <p:spPr bwMode="auto">
          <a:xfrm flipH="1">
            <a:off x="7856538" y="2549526"/>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9pPr>
          </a:lstStyle>
          <a:p>
            <a:pPr algn="ctr" eaLnBrk="1" hangingPunct="1">
              <a:spcBef>
                <a:spcPct val="0"/>
              </a:spcBef>
              <a:buClrTx/>
              <a:buFontTx/>
              <a:buNone/>
            </a:pPr>
            <a:r>
              <a:rPr lang="en-US" altLang="en-US" sz="1400" dirty="0">
                <a:solidFill>
                  <a:srgbClr val="002060"/>
                </a:solidFill>
                <a:cs typeface="Arial" charset="0"/>
              </a:rPr>
              <a:t>Associative Law</a:t>
            </a:r>
          </a:p>
        </p:txBody>
      </p:sp>
      <p:sp>
        <p:nvSpPr>
          <p:cNvPr id="52236" name="TextBox 8"/>
          <p:cNvSpPr txBox="1">
            <a:spLocks noChangeArrowheads="1"/>
          </p:cNvSpPr>
          <p:nvPr/>
        </p:nvSpPr>
        <p:spPr bwMode="auto">
          <a:xfrm flipH="1">
            <a:off x="9075738" y="3236914"/>
            <a:ext cx="1066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9pPr>
          </a:lstStyle>
          <a:p>
            <a:pPr algn="ctr" eaLnBrk="1" hangingPunct="1">
              <a:spcBef>
                <a:spcPct val="0"/>
              </a:spcBef>
              <a:buClrTx/>
              <a:buFontTx/>
              <a:buNone/>
            </a:pPr>
            <a:r>
              <a:rPr lang="en-US" altLang="en-US" sz="1400" dirty="0">
                <a:solidFill>
                  <a:srgbClr val="002060"/>
                </a:solidFill>
                <a:cs typeface="Arial" charset="0"/>
              </a:rPr>
              <a:t>Distributive Law</a:t>
            </a:r>
          </a:p>
        </p:txBody>
      </p:sp>
      <p:sp>
        <p:nvSpPr>
          <p:cNvPr id="52237" name="TextBox 10"/>
          <p:cNvSpPr txBox="1">
            <a:spLocks noChangeArrowheads="1"/>
          </p:cNvSpPr>
          <p:nvPr/>
        </p:nvSpPr>
        <p:spPr bwMode="auto">
          <a:xfrm flipH="1">
            <a:off x="7094538" y="4397376"/>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9pPr>
          </a:lstStyle>
          <a:p>
            <a:pPr algn="ctr" eaLnBrk="1" hangingPunct="1">
              <a:spcBef>
                <a:spcPct val="0"/>
              </a:spcBef>
              <a:buClrTx/>
              <a:buFontTx/>
              <a:buNone/>
            </a:pPr>
            <a:r>
              <a:rPr lang="en-US" altLang="en-US" sz="1400" dirty="0">
                <a:solidFill>
                  <a:srgbClr val="002060"/>
                </a:solidFill>
                <a:cs typeface="Arial" charset="0"/>
              </a:rPr>
              <a:t>Consensus Theorem</a:t>
            </a:r>
          </a:p>
        </p:txBody>
      </p:sp>
      <p:sp>
        <p:nvSpPr>
          <p:cNvPr id="15" name="Right Brace 14"/>
          <p:cNvSpPr/>
          <p:nvPr/>
        </p:nvSpPr>
        <p:spPr>
          <a:xfrm>
            <a:off x="6561138" y="5481638"/>
            <a:ext cx="304800" cy="639762"/>
          </a:xfrm>
          <a:prstGeom prst="rightBrace">
            <a:avLst/>
          </a:prstGeom>
          <a:ln w="12700">
            <a:solidFill>
              <a:srgbClr val="FF170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2239" name="TextBox 8"/>
          <p:cNvSpPr txBox="1">
            <a:spLocks noChangeArrowheads="1"/>
          </p:cNvSpPr>
          <p:nvPr/>
        </p:nvSpPr>
        <p:spPr bwMode="auto">
          <a:xfrm flipH="1">
            <a:off x="6748463" y="56340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9pPr>
          </a:lstStyle>
          <a:p>
            <a:pPr algn="ctr" eaLnBrk="1" hangingPunct="1">
              <a:spcBef>
                <a:spcPct val="0"/>
              </a:spcBef>
              <a:buClrTx/>
              <a:buFontTx/>
              <a:buNone/>
            </a:pPr>
            <a:r>
              <a:rPr lang="en-US" altLang="en-US" sz="1400">
                <a:solidFill>
                  <a:srgbClr val="FF0000"/>
                </a:solidFill>
                <a:cs typeface="Arial" charset="0"/>
              </a:rPr>
              <a:t>DeMorgan’s</a:t>
            </a:r>
          </a:p>
        </p:txBody>
      </p:sp>
      <p:sp>
        <p:nvSpPr>
          <p:cNvPr id="3" name="Slide Number Placeholder 2"/>
          <p:cNvSpPr>
            <a:spLocks noGrp="1"/>
          </p:cNvSpPr>
          <p:nvPr>
            <p:ph type="sldNum" sz="quarter" idx="10"/>
          </p:nvPr>
        </p:nvSpPr>
        <p:spPr/>
        <p:txBody>
          <a:bodyPr/>
          <a:lstStyle/>
          <a:p>
            <a:pPr>
              <a:defRPr/>
            </a:pPr>
            <a:fld id="{5B3E3469-AB46-432F-B652-127F0B5DDF71}" type="slidenum">
              <a:rPr lang="en-US" smtClean="0"/>
              <a:pPr>
                <a:defRPr/>
              </a:pPr>
              <a:t>53</a:t>
            </a:fld>
            <a:endParaRPr lang="en-US"/>
          </a:p>
        </p:txBody>
      </p:sp>
    </p:spTree>
    <p:extLst>
      <p:ext uri="{BB962C8B-B14F-4D97-AF65-F5344CB8AC3E}">
        <p14:creationId xmlns:p14="http://schemas.microsoft.com/office/powerpoint/2010/main" val="3913070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Theorem in Gates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54</a:t>
            </a:fld>
            <a:endParaRPr lang="en-IE"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443" y="1690688"/>
            <a:ext cx="6941649" cy="377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91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NAND and NOR Gates on CMOS</a:t>
            </a:r>
            <a:endParaRPr lang="en-IE" dirty="0"/>
          </a:p>
        </p:txBody>
      </p:sp>
      <p:sp>
        <p:nvSpPr>
          <p:cNvPr id="3" name="Content Placeholder 2"/>
          <p:cNvSpPr>
            <a:spLocks noGrp="1"/>
          </p:cNvSpPr>
          <p:nvPr>
            <p:ph idx="1"/>
          </p:nvPr>
        </p:nvSpPr>
        <p:spPr>
          <a:xfrm>
            <a:off x="696000" y="1825625"/>
            <a:ext cx="10800000" cy="2456229"/>
          </a:xfrm>
        </p:spPr>
        <p:txBody>
          <a:bodyPr/>
          <a:lstStyle/>
          <a:p>
            <a:r>
              <a:rPr lang="en-US" dirty="0"/>
              <a:t>NAND and NOR gates are most commonly etched on the die of a CMOS chip.</a:t>
            </a:r>
          </a:p>
          <a:p>
            <a:pPr lvl="2"/>
            <a:r>
              <a:rPr lang="en-US" dirty="0"/>
              <a:t>(CMOS - Complementary Metal-Oxide Semiconductor, the architecture of most computer CPUs and memory modules.)</a:t>
            </a:r>
          </a:p>
          <a:p>
            <a:r>
              <a:rPr lang="en-US" dirty="0"/>
              <a:t>Why?</a:t>
            </a:r>
          </a:p>
        </p:txBody>
      </p:sp>
      <p:sp>
        <p:nvSpPr>
          <p:cNvPr id="4" name="Slide Number Placeholder 3"/>
          <p:cNvSpPr>
            <a:spLocks noGrp="1"/>
          </p:cNvSpPr>
          <p:nvPr>
            <p:ph type="sldNum" sz="quarter" idx="12"/>
          </p:nvPr>
        </p:nvSpPr>
        <p:spPr/>
        <p:txBody>
          <a:bodyPr/>
          <a:lstStyle/>
          <a:p>
            <a:fld id="{1101D7E7-C74A-4A5D-A756-C8CA1900BA37}" type="slidenum">
              <a:rPr lang="en-IE" smtClean="0"/>
              <a:t>55</a:t>
            </a:fld>
            <a:endParaRPr lang="en-IE" dirty="0"/>
          </a:p>
        </p:txBody>
      </p:sp>
      <p:pic>
        <p:nvPicPr>
          <p:cNvPr id="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248" y="3923934"/>
            <a:ext cx="19558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9"/>
          <p:cNvGrpSpPr>
            <a:grpSpLocks/>
          </p:cNvGrpSpPr>
          <p:nvPr/>
        </p:nvGrpSpPr>
        <p:grpSpPr bwMode="auto">
          <a:xfrm>
            <a:off x="4015398" y="3765184"/>
            <a:ext cx="1946275" cy="2466975"/>
            <a:chOff x="2832" y="1392"/>
            <a:chExt cx="1226" cy="1554"/>
          </a:xfrm>
        </p:grpSpPr>
        <p:pic>
          <p:nvPicPr>
            <p:cNvPr id="7" name="Picture 7" descr="Pentium4Large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 y="1392"/>
              <a:ext cx="122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3302" y="2772"/>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a:t>(Intel)</a:t>
              </a:r>
            </a:p>
          </p:txBody>
        </p:sp>
      </p:grpSp>
      <p:grpSp>
        <p:nvGrpSpPr>
          <p:cNvPr id="9" name="Group 8"/>
          <p:cNvGrpSpPr>
            <a:grpSpLocks/>
          </p:cNvGrpSpPr>
          <p:nvPr/>
        </p:nvGrpSpPr>
        <p:grpSpPr bwMode="auto">
          <a:xfrm>
            <a:off x="4888768" y="4167616"/>
            <a:ext cx="709613" cy="379412"/>
            <a:chOff x="4913" y="1641"/>
            <a:chExt cx="447" cy="239"/>
          </a:xfrm>
        </p:grpSpPr>
        <p:sp>
          <p:nvSpPr>
            <p:cNvPr id="10" name="Freeform 9"/>
            <p:cNvSpPr>
              <a:spLocks/>
            </p:cNvSpPr>
            <p:nvPr/>
          </p:nvSpPr>
          <p:spPr bwMode="auto">
            <a:xfrm>
              <a:off x="4913" y="1641"/>
              <a:ext cx="284" cy="239"/>
            </a:xfrm>
            <a:custGeom>
              <a:avLst/>
              <a:gdLst>
                <a:gd name="T0" fmla="*/ 0 w 206"/>
                <a:gd name="T1" fmla="*/ 0 h 173"/>
                <a:gd name="T2" fmla="*/ 0 w 206"/>
                <a:gd name="T3" fmla="*/ 173 h 173"/>
                <a:gd name="T4" fmla="*/ 119 w 206"/>
                <a:gd name="T5" fmla="*/ 172 h 173"/>
                <a:gd name="T6" fmla="*/ 206 w 206"/>
                <a:gd name="T7" fmla="*/ 87 h 173"/>
                <a:gd name="T8" fmla="*/ 122 w 206"/>
                <a:gd name="T9" fmla="*/ 0 h 173"/>
                <a:gd name="T10" fmla="*/ 0 w 206"/>
                <a:gd name="T11" fmla="*/ 0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6" h="173">
                  <a:moveTo>
                    <a:pt x="0" y="0"/>
                  </a:moveTo>
                  <a:cubicBezTo>
                    <a:pt x="0" y="173"/>
                    <a:pt x="0" y="173"/>
                    <a:pt x="0" y="173"/>
                  </a:cubicBezTo>
                  <a:cubicBezTo>
                    <a:pt x="119" y="172"/>
                    <a:pt x="119" y="172"/>
                    <a:pt x="119" y="172"/>
                  </a:cubicBezTo>
                  <a:cubicBezTo>
                    <a:pt x="167" y="172"/>
                    <a:pt x="206" y="134"/>
                    <a:pt x="206" y="87"/>
                  </a:cubicBezTo>
                  <a:cubicBezTo>
                    <a:pt x="206" y="40"/>
                    <a:pt x="169" y="1"/>
                    <a:pt x="122" y="0"/>
                  </a:cubicBezTo>
                  <a:cubicBezTo>
                    <a:pt x="0" y="0"/>
                    <a:pt x="0" y="0"/>
                    <a:pt x="0" y="0"/>
                  </a:cubicBezTo>
                  <a:close/>
                </a:path>
              </a:pathLst>
            </a:custGeom>
            <a:solidFill>
              <a:srgbClr val="FFFFFF"/>
            </a:solidFill>
            <a:ln w="22225">
              <a:solidFill>
                <a:srgbClr val="000000"/>
              </a:solidFill>
              <a:prstDash val="solid"/>
              <a:round/>
              <a:headEnd/>
              <a:tailEnd/>
            </a:ln>
          </p:spPr>
          <p:txBody>
            <a:bodyPr/>
            <a:lstStyle/>
            <a:p>
              <a:endParaRPr lang="en-IE"/>
            </a:p>
          </p:txBody>
        </p:sp>
        <p:sp>
          <p:nvSpPr>
            <p:cNvPr id="11" name="Oval 10"/>
            <p:cNvSpPr>
              <a:spLocks noChangeArrowheads="1"/>
            </p:cNvSpPr>
            <p:nvPr/>
          </p:nvSpPr>
          <p:spPr bwMode="auto">
            <a:xfrm>
              <a:off x="5197" y="1727"/>
              <a:ext cx="69"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2" name="Line 11"/>
            <p:cNvSpPr>
              <a:spLocks noChangeShapeType="1"/>
            </p:cNvSpPr>
            <p:nvPr/>
          </p:nvSpPr>
          <p:spPr bwMode="auto">
            <a:xfrm>
              <a:off x="5266" y="1764"/>
              <a:ext cx="9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3" name="Text Box 46"/>
          <p:cNvSpPr txBox="1">
            <a:spLocks noChangeArrowheads="1"/>
          </p:cNvSpPr>
          <p:nvPr/>
        </p:nvSpPr>
        <p:spPr bwMode="auto">
          <a:xfrm>
            <a:off x="4504593" y="4053316"/>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A</a:t>
            </a:r>
          </a:p>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B</a:t>
            </a:r>
          </a:p>
        </p:txBody>
      </p:sp>
      <p:grpSp>
        <p:nvGrpSpPr>
          <p:cNvPr id="14" name="Group 24"/>
          <p:cNvGrpSpPr>
            <a:grpSpLocks/>
          </p:cNvGrpSpPr>
          <p:nvPr/>
        </p:nvGrpSpPr>
        <p:grpSpPr bwMode="auto">
          <a:xfrm>
            <a:off x="4504593" y="4839128"/>
            <a:ext cx="1084263" cy="581025"/>
            <a:chOff x="2869266" y="4560794"/>
            <a:chExt cx="1084263" cy="581025"/>
          </a:xfrm>
        </p:grpSpPr>
        <p:grpSp>
          <p:nvGrpSpPr>
            <p:cNvPr id="15" name="Group 12"/>
            <p:cNvGrpSpPr>
              <a:grpSpLocks/>
            </p:cNvGrpSpPr>
            <p:nvPr/>
          </p:nvGrpSpPr>
          <p:grpSpPr bwMode="auto">
            <a:xfrm>
              <a:off x="3228041" y="4662394"/>
              <a:ext cx="725488" cy="379413"/>
              <a:chOff x="4743" y="3461"/>
              <a:chExt cx="457" cy="239"/>
            </a:xfrm>
          </p:grpSpPr>
          <p:sp>
            <p:nvSpPr>
              <p:cNvPr id="19" name="Freeform 13"/>
              <p:cNvSpPr>
                <a:spLocks/>
              </p:cNvSpPr>
              <p:nvPr/>
            </p:nvSpPr>
            <p:spPr bwMode="auto">
              <a:xfrm>
                <a:off x="4743" y="3461"/>
                <a:ext cx="302" cy="239"/>
              </a:xfrm>
              <a:custGeom>
                <a:avLst/>
                <a:gdLst>
                  <a:gd name="T0" fmla="*/ 2 w 219"/>
                  <a:gd name="T1" fmla="*/ 168 h 173"/>
                  <a:gd name="T2" fmla="*/ 24 w 219"/>
                  <a:gd name="T3" fmla="*/ 83 h 173"/>
                  <a:gd name="T4" fmla="*/ 4 w 219"/>
                  <a:gd name="T5" fmla="*/ 3 h 173"/>
                  <a:gd name="T6" fmla="*/ 1 w 219"/>
                  <a:gd name="T7" fmla="*/ 0 h 173"/>
                  <a:gd name="T8" fmla="*/ 72 w 219"/>
                  <a:gd name="T9" fmla="*/ 0 h 173"/>
                  <a:gd name="T10" fmla="*/ 219 w 219"/>
                  <a:gd name="T11" fmla="*/ 83 h 173"/>
                  <a:gd name="T12" fmla="*/ 218 w 219"/>
                  <a:gd name="T13" fmla="*/ 89 h 173"/>
                  <a:gd name="T14" fmla="*/ 72 w 219"/>
                  <a:gd name="T15" fmla="*/ 173 h 173"/>
                  <a:gd name="T16" fmla="*/ 0 w 219"/>
                  <a:gd name="T17" fmla="*/ 173 h 173"/>
                  <a:gd name="T18" fmla="*/ 2 w 219"/>
                  <a:gd name="T19" fmla="*/ 168 h 1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3">
                    <a:moveTo>
                      <a:pt x="2" y="168"/>
                    </a:moveTo>
                    <a:cubicBezTo>
                      <a:pt x="17" y="142"/>
                      <a:pt x="24" y="113"/>
                      <a:pt x="24" y="83"/>
                    </a:cubicBezTo>
                    <a:cubicBezTo>
                      <a:pt x="24" y="55"/>
                      <a:pt x="17" y="28"/>
                      <a:pt x="4" y="3"/>
                    </a:cubicBezTo>
                    <a:cubicBezTo>
                      <a:pt x="1" y="0"/>
                      <a:pt x="1" y="0"/>
                      <a:pt x="1" y="0"/>
                    </a:cubicBezTo>
                    <a:cubicBezTo>
                      <a:pt x="72" y="0"/>
                      <a:pt x="72" y="0"/>
                      <a:pt x="72" y="0"/>
                    </a:cubicBezTo>
                    <a:cubicBezTo>
                      <a:pt x="132" y="0"/>
                      <a:pt x="188" y="31"/>
                      <a:pt x="219" y="83"/>
                    </a:cubicBezTo>
                    <a:cubicBezTo>
                      <a:pt x="218" y="89"/>
                      <a:pt x="218" y="89"/>
                      <a:pt x="218" y="89"/>
                    </a:cubicBezTo>
                    <a:cubicBezTo>
                      <a:pt x="187" y="141"/>
                      <a:pt x="132" y="173"/>
                      <a:pt x="72" y="173"/>
                    </a:cubicBezTo>
                    <a:cubicBezTo>
                      <a:pt x="0" y="173"/>
                      <a:pt x="0" y="173"/>
                      <a:pt x="0" y="173"/>
                    </a:cubicBezTo>
                    <a:cubicBezTo>
                      <a:pt x="2" y="168"/>
                      <a:pt x="2" y="168"/>
                      <a:pt x="2" y="168"/>
                    </a:cubicBezTo>
                    <a:close/>
                  </a:path>
                </a:pathLst>
              </a:custGeom>
              <a:solidFill>
                <a:srgbClr val="FFFFFF"/>
              </a:solidFill>
              <a:ln w="22225">
                <a:solidFill>
                  <a:srgbClr val="000000"/>
                </a:solidFill>
                <a:prstDash val="solid"/>
                <a:round/>
                <a:headEnd/>
                <a:tailEnd/>
              </a:ln>
            </p:spPr>
            <p:txBody>
              <a:bodyPr/>
              <a:lstStyle/>
              <a:p>
                <a:endParaRPr lang="en-IE"/>
              </a:p>
            </p:txBody>
          </p:sp>
          <p:sp>
            <p:nvSpPr>
              <p:cNvPr id="20" name="Freeform 14"/>
              <p:cNvSpPr>
                <a:spLocks/>
              </p:cNvSpPr>
              <p:nvPr/>
            </p:nvSpPr>
            <p:spPr bwMode="auto">
              <a:xfrm>
                <a:off x="5115" y="3576"/>
                <a:ext cx="85" cy="1"/>
              </a:xfrm>
              <a:custGeom>
                <a:avLst/>
                <a:gdLst>
                  <a:gd name="T0" fmla="*/ 0 w 85"/>
                  <a:gd name="T1" fmla="*/ 0 h 1"/>
                  <a:gd name="T2" fmla="*/ 85 w 85"/>
                  <a:gd name="T3" fmla="*/ 0 h 1"/>
                  <a:gd name="T4" fmla="*/ 0 w 85"/>
                  <a:gd name="T5" fmla="*/ 0 h 1"/>
                  <a:gd name="T6" fmla="*/ 0 60000 65536"/>
                  <a:gd name="T7" fmla="*/ 0 60000 65536"/>
                  <a:gd name="T8" fmla="*/ 0 60000 65536"/>
                </a:gdLst>
                <a:ahLst/>
                <a:cxnLst>
                  <a:cxn ang="T6">
                    <a:pos x="T0" y="T1"/>
                  </a:cxn>
                  <a:cxn ang="T7">
                    <a:pos x="T2" y="T3"/>
                  </a:cxn>
                  <a:cxn ang="T8">
                    <a:pos x="T4" y="T5"/>
                  </a:cxn>
                </a:cxnLst>
                <a:rect l="0" t="0" r="r" b="b"/>
                <a:pathLst>
                  <a:path w="85" h="1">
                    <a:moveTo>
                      <a:pt x="0" y="0"/>
                    </a:moveTo>
                    <a:lnTo>
                      <a:pt x="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1" name="Line 15"/>
              <p:cNvSpPr>
                <a:spLocks noChangeShapeType="1"/>
              </p:cNvSpPr>
              <p:nvPr/>
            </p:nvSpPr>
            <p:spPr bwMode="auto">
              <a:xfrm>
                <a:off x="5115" y="3576"/>
                <a:ext cx="8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2" name="Oval 16"/>
              <p:cNvSpPr>
                <a:spLocks noChangeArrowheads="1"/>
              </p:cNvSpPr>
              <p:nvPr/>
            </p:nvSpPr>
            <p:spPr bwMode="auto">
              <a:xfrm>
                <a:off x="5045" y="3541"/>
                <a:ext cx="70"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16" name="Line 30"/>
            <p:cNvSpPr>
              <a:spLocks noChangeShapeType="1"/>
            </p:cNvSpPr>
            <p:nvPr/>
          </p:nvSpPr>
          <p:spPr bwMode="auto">
            <a:xfrm>
              <a:off x="3126441" y="47766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7" name="Line 31"/>
            <p:cNvSpPr>
              <a:spLocks noChangeShapeType="1"/>
            </p:cNvSpPr>
            <p:nvPr/>
          </p:nvSpPr>
          <p:spPr bwMode="auto">
            <a:xfrm>
              <a:off x="3126441" y="49417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8" name="Text Box 47"/>
            <p:cNvSpPr txBox="1">
              <a:spLocks noChangeArrowheads="1"/>
            </p:cNvSpPr>
            <p:nvPr/>
          </p:nvSpPr>
          <p:spPr bwMode="auto">
            <a:xfrm>
              <a:off x="2869266" y="4560794"/>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A</a:t>
              </a:r>
            </a:p>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B</a:t>
              </a:r>
            </a:p>
          </p:txBody>
        </p:sp>
      </p:grpSp>
    </p:spTree>
    <p:extLst>
      <p:ext uri="{BB962C8B-B14F-4D97-AF65-F5344CB8AC3E}">
        <p14:creationId xmlns:p14="http://schemas.microsoft.com/office/powerpoint/2010/main" val="34094015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NAND and NOR Gates on CMOS (2)</a:t>
            </a:r>
            <a:endParaRPr lang="en-IE" dirty="0"/>
          </a:p>
        </p:txBody>
      </p:sp>
      <p:sp>
        <p:nvSpPr>
          <p:cNvPr id="3" name="Content Placeholder 2"/>
          <p:cNvSpPr>
            <a:spLocks noGrp="1"/>
          </p:cNvSpPr>
          <p:nvPr>
            <p:ph idx="1"/>
          </p:nvPr>
        </p:nvSpPr>
        <p:spPr>
          <a:xfrm>
            <a:off x="696000" y="1825625"/>
            <a:ext cx="10800000" cy="2456229"/>
          </a:xfrm>
        </p:spPr>
        <p:txBody>
          <a:bodyPr/>
          <a:lstStyle/>
          <a:p>
            <a:pPr>
              <a:lnSpc>
                <a:spcPct val="100000"/>
              </a:lnSpc>
              <a:spcBef>
                <a:spcPts val="0"/>
              </a:spcBef>
            </a:pPr>
            <a:r>
              <a:rPr lang="en-US" dirty="0"/>
              <a:t>It is </a:t>
            </a:r>
            <a:r>
              <a:rPr lang="en-US" dirty="0">
                <a:solidFill>
                  <a:srgbClr val="0000FF"/>
                </a:solidFill>
              </a:rPr>
              <a:t>easier</a:t>
            </a:r>
            <a:r>
              <a:rPr lang="en-US" dirty="0"/>
              <a:t> to </a:t>
            </a:r>
            <a:r>
              <a:rPr lang="en-US" dirty="0">
                <a:solidFill>
                  <a:srgbClr val="0000FF"/>
                </a:solidFill>
              </a:rPr>
              <a:t>implement groups </a:t>
            </a:r>
            <a:r>
              <a:rPr lang="en-US" dirty="0"/>
              <a:t>of NAND and NOR gates on a chip than the AND, OR and NOT gates individually. (Overall, using NAND and NOR causes fewer inputs (a lower gate input count).</a:t>
            </a:r>
          </a:p>
          <a:p>
            <a:pPr marL="0" indent="0">
              <a:lnSpc>
                <a:spcPct val="100000"/>
              </a:lnSpc>
              <a:spcBef>
                <a:spcPts val="0"/>
              </a:spcBef>
              <a:buNone/>
            </a:pPr>
            <a:endParaRPr lang="en-US" sz="700" dirty="0"/>
          </a:p>
          <a:p>
            <a:pPr>
              <a:lnSpc>
                <a:spcPct val="100000"/>
              </a:lnSpc>
              <a:spcBef>
                <a:spcPts val="0"/>
              </a:spcBef>
            </a:pPr>
            <a:r>
              <a:rPr lang="en-US" sz="2000" dirty="0"/>
              <a:t>Also, they give a convenient conceptual representation.</a:t>
            </a:r>
          </a:p>
        </p:txBody>
      </p:sp>
      <p:sp>
        <p:nvSpPr>
          <p:cNvPr id="4" name="Slide Number Placeholder 3"/>
          <p:cNvSpPr>
            <a:spLocks noGrp="1"/>
          </p:cNvSpPr>
          <p:nvPr>
            <p:ph type="sldNum" sz="quarter" idx="12"/>
          </p:nvPr>
        </p:nvSpPr>
        <p:spPr/>
        <p:txBody>
          <a:bodyPr/>
          <a:lstStyle/>
          <a:p>
            <a:fld id="{1101D7E7-C74A-4A5D-A756-C8CA1900BA37}" type="slidenum">
              <a:rPr lang="en-IE" smtClean="0"/>
              <a:t>56</a:t>
            </a:fld>
            <a:endParaRPr lang="en-IE" dirty="0"/>
          </a:p>
        </p:txBody>
      </p:sp>
      <p:pic>
        <p:nvPicPr>
          <p:cNvPr id="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248" y="3923934"/>
            <a:ext cx="19558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9"/>
          <p:cNvGrpSpPr>
            <a:grpSpLocks/>
          </p:cNvGrpSpPr>
          <p:nvPr/>
        </p:nvGrpSpPr>
        <p:grpSpPr bwMode="auto">
          <a:xfrm>
            <a:off x="4015398" y="3765184"/>
            <a:ext cx="1946275" cy="2466975"/>
            <a:chOff x="2832" y="1392"/>
            <a:chExt cx="1226" cy="1554"/>
          </a:xfrm>
        </p:grpSpPr>
        <p:pic>
          <p:nvPicPr>
            <p:cNvPr id="7" name="Picture 7" descr="Pentium4Large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 y="1392"/>
              <a:ext cx="122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3302" y="2772"/>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a:t>(Intel)</a:t>
              </a:r>
            </a:p>
          </p:txBody>
        </p:sp>
      </p:grpSp>
      <p:grpSp>
        <p:nvGrpSpPr>
          <p:cNvPr id="9" name="Group 8"/>
          <p:cNvGrpSpPr>
            <a:grpSpLocks/>
          </p:cNvGrpSpPr>
          <p:nvPr/>
        </p:nvGrpSpPr>
        <p:grpSpPr bwMode="auto">
          <a:xfrm>
            <a:off x="4888768" y="4167616"/>
            <a:ext cx="709613" cy="379412"/>
            <a:chOff x="4913" y="1641"/>
            <a:chExt cx="447" cy="239"/>
          </a:xfrm>
        </p:grpSpPr>
        <p:sp>
          <p:nvSpPr>
            <p:cNvPr id="10" name="Freeform 9"/>
            <p:cNvSpPr>
              <a:spLocks/>
            </p:cNvSpPr>
            <p:nvPr/>
          </p:nvSpPr>
          <p:spPr bwMode="auto">
            <a:xfrm>
              <a:off x="4913" y="1641"/>
              <a:ext cx="284" cy="239"/>
            </a:xfrm>
            <a:custGeom>
              <a:avLst/>
              <a:gdLst>
                <a:gd name="T0" fmla="*/ 0 w 206"/>
                <a:gd name="T1" fmla="*/ 0 h 173"/>
                <a:gd name="T2" fmla="*/ 0 w 206"/>
                <a:gd name="T3" fmla="*/ 173 h 173"/>
                <a:gd name="T4" fmla="*/ 119 w 206"/>
                <a:gd name="T5" fmla="*/ 172 h 173"/>
                <a:gd name="T6" fmla="*/ 206 w 206"/>
                <a:gd name="T7" fmla="*/ 87 h 173"/>
                <a:gd name="T8" fmla="*/ 122 w 206"/>
                <a:gd name="T9" fmla="*/ 0 h 173"/>
                <a:gd name="T10" fmla="*/ 0 w 206"/>
                <a:gd name="T11" fmla="*/ 0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6" h="173">
                  <a:moveTo>
                    <a:pt x="0" y="0"/>
                  </a:moveTo>
                  <a:cubicBezTo>
                    <a:pt x="0" y="173"/>
                    <a:pt x="0" y="173"/>
                    <a:pt x="0" y="173"/>
                  </a:cubicBezTo>
                  <a:cubicBezTo>
                    <a:pt x="119" y="172"/>
                    <a:pt x="119" y="172"/>
                    <a:pt x="119" y="172"/>
                  </a:cubicBezTo>
                  <a:cubicBezTo>
                    <a:pt x="167" y="172"/>
                    <a:pt x="206" y="134"/>
                    <a:pt x="206" y="87"/>
                  </a:cubicBezTo>
                  <a:cubicBezTo>
                    <a:pt x="206" y="40"/>
                    <a:pt x="169" y="1"/>
                    <a:pt x="122" y="0"/>
                  </a:cubicBezTo>
                  <a:cubicBezTo>
                    <a:pt x="0" y="0"/>
                    <a:pt x="0" y="0"/>
                    <a:pt x="0" y="0"/>
                  </a:cubicBezTo>
                  <a:close/>
                </a:path>
              </a:pathLst>
            </a:custGeom>
            <a:solidFill>
              <a:srgbClr val="FFFFFF"/>
            </a:solidFill>
            <a:ln w="22225">
              <a:solidFill>
                <a:srgbClr val="000000"/>
              </a:solidFill>
              <a:prstDash val="solid"/>
              <a:round/>
              <a:headEnd/>
              <a:tailEnd/>
            </a:ln>
          </p:spPr>
          <p:txBody>
            <a:bodyPr/>
            <a:lstStyle/>
            <a:p>
              <a:endParaRPr lang="en-IE"/>
            </a:p>
          </p:txBody>
        </p:sp>
        <p:sp>
          <p:nvSpPr>
            <p:cNvPr id="11" name="Oval 10"/>
            <p:cNvSpPr>
              <a:spLocks noChangeArrowheads="1"/>
            </p:cNvSpPr>
            <p:nvPr/>
          </p:nvSpPr>
          <p:spPr bwMode="auto">
            <a:xfrm>
              <a:off x="5197" y="1727"/>
              <a:ext cx="69"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2" name="Line 11"/>
            <p:cNvSpPr>
              <a:spLocks noChangeShapeType="1"/>
            </p:cNvSpPr>
            <p:nvPr/>
          </p:nvSpPr>
          <p:spPr bwMode="auto">
            <a:xfrm>
              <a:off x="5266" y="1764"/>
              <a:ext cx="9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13" name="Text Box 46"/>
          <p:cNvSpPr txBox="1">
            <a:spLocks noChangeArrowheads="1"/>
          </p:cNvSpPr>
          <p:nvPr/>
        </p:nvSpPr>
        <p:spPr bwMode="auto">
          <a:xfrm>
            <a:off x="4504593" y="4053316"/>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A</a:t>
            </a:r>
          </a:p>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B</a:t>
            </a:r>
          </a:p>
        </p:txBody>
      </p:sp>
      <p:grpSp>
        <p:nvGrpSpPr>
          <p:cNvPr id="14" name="Group 24"/>
          <p:cNvGrpSpPr>
            <a:grpSpLocks/>
          </p:cNvGrpSpPr>
          <p:nvPr/>
        </p:nvGrpSpPr>
        <p:grpSpPr bwMode="auto">
          <a:xfrm>
            <a:off x="4504593" y="4839128"/>
            <a:ext cx="1084263" cy="581025"/>
            <a:chOff x="2869266" y="4560794"/>
            <a:chExt cx="1084263" cy="581025"/>
          </a:xfrm>
        </p:grpSpPr>
        <p:grpSp>
          <p:nvGrpSpPr>
            <p:cNvPr id="15" name="Group 12"/>
            <p:cNvGrpSpPr>
              <a:grpSpLocks/>
            </p:cNvGrpSpPr>
            <p:nvPr/>
          </p:nvGrpSpPr>
          <p:grpSpPr bwMode="auto">
            <a:xfrm>
              <a:off x="3228041" y="4662394"/>
              <a:ext cx="725488" cy="379413"/>
              <a:chOff x="4743" y="3461"/>
              <a:chExt cx="457" cy="239"/>
            </a:xfrm>
          </p:grpSpPr>
          <p:sp>
            <p:nvSpPr>
              <p:cNvPr id="19" name="Freeform 13"/>
              <p:cNvSpPr>
                <a:spLocks/>
              </p:cNvSpPr>
              <p:nvPr/>
            </p:nvSpPr>
            <p:spPr bwMode="auto">
              <a:xfrm>
                <a:off x="4743" y="3461"/>
                <a:ext cx="302" cy="239"/>
              </a:xfrm>
              <a:custGeom>
                <a:avLst/>
                <a:gdLst>
                  <a:gd name="T0" fmla="*/ 2 w 219"/>
                  <a:gd name="T1" fmla="*/ 168 h 173"/>
                  <a:gd name="T2" fmla="*/ 24 w 219"/>
                  <a:gd name="T3" fmla="*/ 83 h 173"/>
                  <a:gd name="T4" fmla="*/ 4 w 219"/>
                  <a:gd name="T5" fmla="*/ 3 h 173"/>
                  <a:gd name="T6" fmla="*/ 1 w 219"/>
                  <a:gd name="T7" fmla="*/ 0 h 173"/>
                  <a:gd name="T8" fmla="*/ 72 w 219"/>
                  <a:gd name="T9" fmla="*/ 0 h 173"/>
                  <a:gd name="T10" fmla="*/ 219 w 219"/>
                  <a:gd name="T11" fmla="*/ 83 h 173"/>
                  <a:gd name="T12" fmla="*/ 218 w 219"/>
                  <a:gd name="T13" fmla="*/ 89 h 173"/>
                  <a:gd name="T14" fmla="*/ 72 w 219"/>
                  <a:gd name="T15" fmla="*/ 173 h 173"/>
                  <a:gd name="T16" fmla="*/ 0 w 219"/>
                  <a:gd name="T17" fmla="*/ 173 h 173"/>
                  <a:gd name="T18" fmla="*/ 2 w 219"/>
                  <a:gd name="T19" fmla="*/ 168 h 1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3">
                    <a:moveTo>
                      <a:pt x="2" y="168"/>
                    </a:moveTo>
                    <a:cubicBezTo>
                      <a:pt x="17" y="142"/>
                      <a:pt x="24" y="113"/>
                      <a:pt x="24" y="83"/>
                    </a:cubicBezTo>
                    <a:cubicBezTo>
                      <a:pt x="24" y="55"/>
                      <a:pt x="17" y="28"/>
                      <a:pt x="4" y="3"/>
                    </a:cubicBezTo>
                    <a:cubicBezTo>
                      <a:pt x="1" y="0"/>
                      <a:pt x="1" y="0"/>
                      <a:pt x="1" y="0"/>
                    </a:cubicBezTo>
                    <a:cubicBezTo>
                      <a:pt x="72" y="0"/>
                      <a:pt x="72" y="0"/>
                      <a:pt x="72" y="0"/>
                    </a:cubicBezTo>
                    <a:cubicBezTo>
                      <a:pt x="132" y="0"/>
                      <a:pt x="188" y="31"/>
                      <a:pt x="219" y="83"/>
                    </a:cubicBezTo>
                    <a:cubicBezTo>
                      <a:pt x="218" y="89"/>
                      <a:pt x="218" y="89"/>
                      <a:pt x="218" y="89"/>
                    </a:cubicBezTo>
                    <a:cubicBezTo>
                      <a:pt x="187" y="141"/>
                      <a:pt x="132" y="173"/>
                      <a:pt x="72" y="173"/>
                    </a:cubicBezTo>
                    <a:cubicBezTo>
                      <a:pt x="0" y="173"/>
                      <a:pt x="0" y="173"/>
                      <a:pt x="0" y="173"/>
                    </a:cubicBezTo>
                    <a:cubicBezTo>
                      <a:pt x="2" y="168"/>
                      <a:pt x="2" y="168"/>
                      <a:pt x="2" y="168"/>
                    </a:cubicBezTo>
                    <a:close/>
                  </a:path>
                </a:pathLst>
              </a:custGeom>
              <a:solidFill>
                <a:srgbClr val="FFFFFF"/>
              </a:solidFill>
              <a:ln w="22225">
                <a:solidFill>
                  <a:srgbClr val="000000"/>
                </a:solidFill>
                <a:prstDash val="solid"/>
                <a:round/>
                <a:headEnd/>
                <a:tailEnd/>
              </a:ln>
            </p:spPr>
            <p:txBody>
              <a:bodyPr/>
              <a:lstStyle/>
              <a:p>
                <a:endParaRPr lang="en-IE"/>
              </a:p>
            </p:txBody>
          </p:sp>
          <p:sp>
            <p:nvSpPr>
              <p:cNvPr id="20" name="Freeform 14"/>
              <p:cNvSpPr>
                <a:spLocks/>
              </p:cNvSpPr>
              <p:nvPr/>
            </p:nvSpPr>
            <p:spPr bwMode="auto">
              <a:xfrm>
                <a:off x="5115" y="3576"/>
                <a:ext cx="85" cy="1"/>
              </a:xfrm>
              <a:custGeom>
                <a:avLst/>
                <a:gdLst>
                  <a:gd name="T0" fmla="*/ 0 w 85"/>
                  <a:gd name="T1" fmla="*/ 0 h 1"/>
                  <a:gd name="T2" fmla="*/ 85 w 85"/>
                  <a:gd name="T3" fmla="*/ 0 h 1"/>
                  <a:gd name="T4" fmla="*/ 0 w 85"/>
                  <a:gd name="T5" fmla="*/ 0 h 1"/>
                  <a:gd name="T6" fmla="*/ 0 60000 65536"/>
                  <a:gd name="T7" fmla="*/ 0 60000 65536"/>
                  <a:gd name="T8" fmla="*/ 0 60000 65536"/>
                </a:gdLst>
                <a:ahLst/>
                <a:cxnLst>
                  <a:cxn ang="T6">
                    <a:pos x="T0" y="T1"/>
                  </a:cxn>
                  <a:cxn ang="T7">
                    <a:pos x="T2" y="T3"/>
                  </a:cxn>
                  <a:cxn ang="T8">
                    <a:pos x="T4" y="T5"/>
                  </a:cxn>
                </a:cxnLst>
                <a:rect l="0" t="0" r="r" b="b"/>
                <a:pathLst>
                  <a:path w="85" h="1">
                    <a:moveTo>
                      <a:pt x="0" y="0"/>
                    </a:moveTo>
                    <a:lnTo>
                      <a:pt x="8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1" name="Line 15"/>
              <p:cNvSpPr>
                <a:spLocks noChangeShapeType="1"/>
              </p:cNvSpPr>
              <p:nvPr/>
            </p:nvSpPr>
            <p:spPr bwMode="auto">
              <a:xfrm>
                <a:off x="5115" y="3576"/>
                <a:ext cx="8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2" name="Oval 16"/>
              <p:cNvSpPr>
                <a:spLocks noChangeArrowheads="1"/>
              </p:cNvSpPr>
              <p:nvPr/>
            </p:nvSpPr>
            <p:spPr bwMode="auto">
              <a:xfrm>
                <a:off x="5045" y="3541"/>
                <a:ext cx="70" cy="69"/>
              </a:xfrm>
              <a:prstGeom prst="ellipse">
                <a:avLst/>
              </a:prstGeom>
              <a:solidFill>
                <a:srgbClr val="FFFFFF"/>
              </a:solidFill>
              <a:ln w="22225">
                <a:solidFill>
                  <a:srgbClr val="000000"/>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16" name="Line 30"/>
            <p:cNvSpPr>
              <a:spLocks noChangeShapeType="1"/>
            </p:cNvSpPr>
            <p:nvPr/>
          </p:nvSpPr>
          <p:spPr bwMode="auto">
            <a:xfrm>
              <a:off x="3126441" y="47766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7" name="Line 31"/>
            <p:cNvSpPr>
              <a:spLocks noChangeShapeType="1"/>
            </p:cNvSpPr>
            <p:nvPr/>
          </p:nvSpPr>
          <p:spPr bwMode="auto">
            <a:xfrm>
              <a:off x="3126441" y="4941794"/>
              <a:ext cx="127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8" name="Text Box 47"/>
            <p:cNvSpPr txBox="1">
              <a:spLocks noChangeArrowheads="1"/>
            </p:cNvSpPr>
            <p:nvPr/>
          </p:nvSpPr>
          <p:spPr bwMode="auto">
            <a:xfrm>
              <a:off x="2869266" y="4560794"/>
              <a:ext cx="319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A</a:t>
              </a:r>
            </a:p>
            <a:p>
              <a:r>
                <a:rPr lang="en-US" altLang="en-US" sz="1600" dirty="0">
                  <a:solidFill>
                    <a:schemeClr val="accent3">
                      <a:lumMod val="20000"/>
                      <a:lumOff val="80000"/>
                    </a:schemeClr>
                  </a:solidFill>
                  <a:latin typeface="Arial Unicode MS" pitchFamily="34" charset="-128"/>
                  <a:ea typeface="Arial Unicode MS" pitchFamily="34" charset="-128"/>
                  <a:cs typeface="Arial Unicode MS" pitchFamily="34" charset="-128"/>
                </a:rPr>
                <a:t>B</a:t>
              </a:r>
            </a:p>
          </p:txBody>
        </p:sp>
      </p:grpSp>
    </p:spTree>
    <p:extLst>
      <p:ext uri="{BB962C8B-B14F-4D97-AF65-F5344CB8AC3E}">
        <p14:creationId xmlns:p14="http://schemas.microsoft.com/office/powerpoint/2010/main" val="2137500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NAND and NOR Gates on CMOS (3)</a:t>
            </a:r>
            <a:endParaRPr lang="en-IE" dirty="0"/>
          </a:p>
        </p:txBody>
      </p:sp>
      <p:sp>
        <p:nvSpPr>
          <p:cNvPr id="3" name="Content Placeholder 2"/>
          <p:cNvSpPr>
            <a:spLocks noGrp="1"/>
          </p:cNvSpPr>
          <p:nvPr>
            <p:ph idx="1"/>
          </p:nvPr>
        </p:nvSpPr>
        <p:spPr/>
        <p:txBody>
          <a:bodyPr/>
          <a:lstStyle/>
          <a:p>
            <a:r>
              <a:rPr lang="en-US" dirty="0"/>
              <a:t>The NAND gate is the natural implementation for CMOS technology in terms of chip area and speed. </a:t>
            </a:r>
          </a:p>
          <a:p>
            <a:r>
              <a:rPr lang="en-US" dirty="0"/>
              <a:t>The NAND gate is a </a:t>
            </a:r>
            <a:r>
              <a:rPr lang="en-US" dirty="0">
                <a:solidFill>
                  <a:srgbClr val="0000FF"/>
                </a:solidFill>
              </a:rPr>
              <a:t>universal</a:t>
            </a:r>
            <a:r>
              <a:rPr lang="en-US" dirty="0"/>
              <a:t> gate: a gate type that can implement any Boolean function:</a:t>
            </a:r>
          </a:p>
          <a:p>
            <a:pPr lvl="1">
              <a:spcBef>
                <a:spcPts val="200"/>
              </a:spcBef>
            </a:pPr>
            <a:r>
              <a:rPr lang="en-US" sz="2200" dirty="0"/>
              <a:t>NOT can be implemented with NAND</a:t>
            </a:r>
          </a:p>
          <a:p>
            <a:pPr lvl="1">
              <a:spcBef>
                <a:spcPts val="200"/>
              </a:spcBef>
            </a:pPr>
            <a:r>
              <a:rPr lang="en-US" sz="2200" dirty="0"/>
              <a:t>AND implemented with the NAND gate</a:t>
            </a:r>
          </a:p>
          <a:p>
            <a:pPr lvl="1">
              <a:spcBef>
                <a:spcPts val="200"/>
              </a:spcBef>
            </a:pPr>
            <a:r>
              <a:rPr lang="en-US" sz="2200" dirty="0"/>
              <a:t>OR using NAND (as in De Morgan’s Theorem)</a:t>
            </a:r>
          </a:p>
        </p:txBody>
      </p:sp>
      <p:sp>
        <p:nvSpPr>
          <p:cNvPr id="4" name="Slide Number Placeholder 3"/>
          <p:cNvSpPr>
            <a:spLocks noGrp="1"/>
          </p:cNvSpPr>
          <p:nvPr>
            <p:ph type="sldNum" sz="quarter" idx="12"/>
          </p:nvPr>
        </p:nvSpPr>
        <p:spPr/>
        <p:txBody>
          <a:bodyPr/>
          <a:lstStyle/>
          <a:p>
            <a:fld id="{1101D7E7-C74A-4A5D-A756-C8CA1900BA37}" type="slidenum">
              <a:rPr lang="en-IE" smtClean="0"/>
              <a:t>57</a:t>
            </a:fld>
            <a:endParaRPr lang="en-IE" dirty="0"/>
          </a:p>
        </p:txBody>
      </p:sp>
    </p:spTree>
    <p:extLst>
      <p:ext uri="{BB962C8B-B14F-4D97-AF65-F5344CB8AC3E}">
        <p14:creationId xmlns:p14="http://schemas.microsoft.com/office/powerpoint/2010/main" val="3640963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NAND and NOR Gates on CMOS (4)</a:t>
            </a:r>
            <a:endParaRPr lang="en-IE" dirty="0"/>
          </a:p>
        </p:txBody>
      </p:sp>
      <p:sp>
        <p:nvSpPr>
          <p:cNvPr id="3" name="Content Placeholder 2"/>
          <p:cNvSpPr>
            <a:spLocks noGrp="1"/>
          </p:cNvSpPr>
          <p:nvPr>
            <p:ph idx="1"/>
          </p:nvPr>
        </p:nvSpPr>
        <p:spPr/>
        <p:txBody>
          <a:bodyPr>
            <a:normAutofit/>
          </a:bodyPr>
          <a:lstStyle/>
          <a:p>
            <a:r>
              <a:rPr lang="en-US" dirty="0"/>
              <a:t>Similar to the NAND gate, the NOR gate is a universal gate.</a:t>
            </a:r>
          </a:p>
          <a:p>
            <a:pPr marL="0" indent="0">
              <a:buNone/>
            </a:pPr>
            <a:endParaRPr lang="en-US" sz="1300" dirty="0"/>
          </a:p>
          <a:p>
            <a:r>
              <a:rPr lang="en-US" dirty="0"/>
              <a:t>With a NOR gate you can implement:</a:t>
            </a:r>
          </a:p>
          <a:p>
            <a:pPr lvl="1">
              <a:spcBef>
                <a:spcPts val="200"/>
              </a:spcBef>
            </a:pPr>
            <a:r>
              <a:rPr lang="en-US" sz="2200" dirty="0"/>
              <a:t>a NOT</a:t>
            </a:r>
          </a:p>
          <a:p>
            <a:pPr lvl="1">
              <a:spcBef>
                <a:spcPts val="200"/>
              </a:spcBef>
            </a:pPr>
            <a:r>
              <a:rPr lang="en-US" sz="2200" dirty="0"/>
              <a:t>an AND</a:t>
            </a:r>
          </a:p>
          <a:p>
            <a:pPr lvl="1">
              <a:spcBef>
                <a:spcPts val="200"/>
              </a:spcBef>
            </a:pPr>
            <a:r>
              <a:rPr lang="en-US" sz="2200" dirty="0"/>
              <a:t>an OR</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58</a:t>
            </a:fld>
            <a:endParaRPr lang="en-IE" dirty="0"/>
          </a:p>
        </p:txBody>
      </p:sp>
    </p:spTree>
    <p:extLst>
      <p:ext uri="{BB962C8B-B14F-4D97-AF65-F5344CB8AC3E}">
        <p14:creationId xmlns:p14="http://schemas.microsoft.com/office/powerpoint/2010/main" val="30358404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NOR Gates as a ‘Universal’</a:t>
            </a:r>
          </a:p>
        </p:txBody>
      </p:sp>
      <p:sp>
        <p:nvSpPr>
          <p:cNvPr id="4" name="Slide Number Placeholder 3"/>
          <p:cNvSpPr>
            <a:spLocks noGrp="1"/>
          </p:cNvSpPr>
          <p:nvPr>
            <p:ph type="sldNum" sz="quarter" idx="12"/>
          </p:nvPr>
        </p:nvSpPr>
        <p:spPr/>
        <p:txBody>
          <a:bodyPr/>
          <a:lstStyle/>
          <a:p>
            <a:fld id="{1101D7E7-C74A-4A5D-A756-C8CA1900BA37}" type="slidenum">
              <a:rPr lang="en-IE" smtClean="0"/>
              <a:t>59</a:t>
            </a:fld>
            <a:endParaRPr lang="en-IE" dirty="0"/>
          </a:p>
        </p:txBody>
      </p:sp>
      <p:sp>
        <p:nvSpPr>
          <p:cNvPr id="5" name="Rectangle 5"/>
          <p:cNvSpPr txBox="1">
            <a:spLocks noChangeArrowheads="1"/>
          </p:cNvSpPr>
          <p:nvPr/>
        </p:nvSpPr>
        <p:spPr>
          <a:xfrm>
            <a:off x="2771042" y="1523497"/>
            <a:ext cx="8043863" cy="57380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Font typeface="Arial" panose="020B0604020202020204" pitchFamily="34" charset="0"/>
              <a:buNone/>
              <a:defRPr/>
            </a:pPr>
            <a:r>
              <a:rPr lang="en-US" sz="2000" dirty="0">
                <a:cs typeface="Times New Roman" pitchFamily="18" charset="0"/>
              </a:rPr>
              <a:t>NAND and NOR gates implementing NOT</a:t>
            </a:r>
            <a:endParaRPr lang="en-US" sz="2000" dirty="0"/>
          </a:p>
        </p:txBody>
      </p:sp>
      <p:pic>
        <p:nvPicPr>
          <p:cNvPr id="6" name="Picture 2" descr="https://sub.allaboutcircuits.com/images/041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875" y="1930112"/>
            <a:ext cx="4975348" cy="419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44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George Boole</a:t>
            </a:r>
            <a:endParaRPr lang="en-IE" dirty="0"/>
          </a:p>
        </p:txBody>
      </p:sp>
      <p:sp>
        <p:nvSpPr>
          <p:cNvPr id="3" name="Content Placeholder 2"/>
          <p:cNvSpPr>
            <a:spLocks noGrp="1"/>
          </p:cNvSpPr>
          <p:nvPr>
            <p:ph idx="1"/>
          </p:nvPr>
        </p:nvSpPr>
        <p:spPr/>
        <p:txBody>
          <a:bodyPr>
            <a:normAutofit fontScale="92500" lnSpcReduction="10000"/>
          </a:bodyPr>
          <a:lstStyle/>
          <a:p>
            <a:r>
              <a:rPr lang="en-US" sz="2600" dirty="0"/>
              <a:t>George Boole was a teacher and mathematician who lived between 1815 and 1864 – mostly in Lincoln, England. (He lectured in Cork for a few years when the university was called Queen’s College.)</a:t>
            </a:r>
          </a:p>
          <a:p>
            <a:pPr marL="0" indent="0">
              <a:buNone/>
            </a:pPr>
            <a:endParaRPr lang="en-US" sz="300" dirty="0"/>
          </a:p>
          <a:p>
            <a:r>
              <a:rPr lang="en-US" sz="2600" dirty="0"/>
              <a:t>Boole applied algebraic techniques to the logic processes for two-value systems.</a:t>
            </a:r>
          </a:p>
          <a:p>
            <a:pPr marL="0" indent="0">
              <a:buNone/>
            </a:pPr>
            <a:endParaRPr lang="en-US" sz="300" dirty="0"/>
          </a:p>
          <a:p>
            <a:r>
              <a:rPr lang="en-US" sz="2600" dirty="0"/>
              <a:t>He contended that any logical statement could be assigned a binary value, such as "true/false" or "yes/no." </a:t>
            </a:r>
          </a:p>
        </p:txBody>
      </p:sp>
      <p:sp>
        <p:nvSpPr>
          <p:cNvPr id="4" name="Slide Number Placeholder 3"/>
          <p:cNvSpPr>
            <a:spLocks noGrp="1"/>
          </p:cNvSpPr>
          <p:nvPr>
            <p:ph type="sldNum" sz="quarter" idx="12"/>
          </p:nvPr>
        </p:nvSpPr>
        <p:spPr/>
        <p:txBody>
          <a:bodyPr/>
          <a:lstStyle/>
          <a:p>
            <a:fld id="{1101D7E7-C74A-4A5D-A756-C8CA1900BA37}" type="slidenum">
              <a:rPr lang="en-IE" smtClean="0"/>
              <a:t>6</a:t>
            </a:fld>
            <a:endParaRPr lang="en-IE" dirty="0"/>
          </a:p>
        </p:txBody>
      </p:sp>
    </p:spTree>
    <p:extLst>
      <p:ext uri="{BB962C8B-B14F-4D97-AF65-F5344CB8AC3E}">
        <p14:creationId xmlns:p14="http://schemas.microsoft.com/office/powerpoint/2010/main" val="33100462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NOR Gates as a ‘Universal’ (2)</a:t>
            </a:r>
          </a:p>
        </p:txBody>
      </p:sp>
      <p:sp>
        <p:nvSpPr>
          <p:cNvPr id="4" name="Slide Number Placeholder 3"/>
          <p:cNvSpPr>
            <a:spLocks noGrp="1"/>
          </p:cNvSpPr>
          <p:nvPr>
            <p:ph type="sldNum" sz="quarter" idx="12"/>
          </p:nvPr>
        </p:nvSpPr>
        <p:spPr/>
        <p:txBody>
          <a:bodyPr/>
          <a:lstStyle/>
          <a:p>
            <a:fld id="{1101D7E7-C74A-4A5D-A756-C8CA1900BA37}" type="slidenum">
              <a:rPr lang="en-IE" smtClean="0"/>
              <a:t>60</a:t>
            </a:fld>
            <a:endParaRPr lang="en-IE" dirty="0"/>
          </a:p>
        </p:txBody>
      </p:sp>
      <p:sp>
        <p:nvSpPr>
          <p:cNvPr id="5" name="Rectangle 5"/>
          <p:cNvSpPr txBox="1">
            <a:spLocks noChangeArrowheads="1"/>
          </p:cNvSpPr>
          <p:nvPr/>
        </p:nvSpPr>
        <p:spPr>
          <a:xfrm>
            <a:off x="2771042" y="1523497"/>
            <a:ext cx="8043863" cy="57380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Font typeface="Arial" panose="020B0604020202020204" pitchFamily="34" charset="0"/>
              <a:buNone/>
              <a:defRPr/>
            </a:pPr>
            <a:r>
              <a:rPr lang="en-US" sz="2000" dirty="0">
                <a:cs typeface="Times New Roman" pitchFamily="18" charset="0"/>
              </a:rPr>
              <a:t>NAND and NOR gates implementing AND</a:t>
            </a:r>
            <a:endParaRPr lang="en-US" sz="2000" dirty="0"/>
          </a:p>
        </p:txBody>
      </p:sp>
      <p:pic>
        <p:nvPicPr>
          <p:cNvPr id="6" name="Picture 2" descr="https://sub.allaboutcircuits.com/images/041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370" y="1930112"/>
            <a:ext cx="2373101" cy="419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16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Picture of NOR As Universal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875" y="1938377"/>
            <a:ext cx="4975348" cy="42120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E" dirty="0"/>
              <a:t>NOR Gates as a ‘Universal’ (3)</a:t>
            </a:r>
          </a:p>
        </p:txBody>
      </p:sp>
      <p:sp>
        <p:nvSpPr>
          <p:cNvPr id="4" name="Slide Number Placeholder 3"/>
          <p:cNvSpPr>
            <a:spLocks noGrp="1"/>
          </p:cNvSpPr>
          <p:nvPr>
            <p:ph type="sldNum" sz="quarter" idx="12"/>
          </p:nvPr>
        </p:nvSpPr>
        <p:spPr/>
        <p:txBody>
          <a:bodyPr/>
          <a:lstStyle/>
          <a:p>
            <a:fld id="{1101D7E7-C74A-4A5D-A756-C8CA1900BA37}" type="slidenum">
              <a:rPr lang="en-IE" smtClean="0"/>
              <a:t>61</a:t>
            </a:fld>
            <a:endParaRPr lang="en-IE" dirty="0"/>
          </a:p>
        </p:txBody>
      </p:sp>
      <p:sp>
        <p:nvSpPr>
          <p:cNvPr id="5" name="Rectangle 5"/>
          <p:cNvSpPr txBox="1">
            <a:spLocks noChangeArrowheads="1"/>
          </p:cNvSpPr>
          <p:nvPr/>
        </p:nvSpPr>
        <p:spPr>
          <a:xfrm>
            <a:off x="2771042" y="1523497"/>
            <a:ext cx="8043863" cy="57380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defRPr/>
            </a:pPr>
            <a:r>
              <a:rPr lang="en-US" sz="2000" dirty="0">
                <a:cs typeface="Times New Roman" pitchFamily="18" charset="0"/>
              </a:rPr>
              <a:t>A NOR gate implementing OR</a:t>
            </a:r>
          </a:p>
        </p:txBody>
      </p:sp>
    </p:spTree>
    <p:extLst>
      <p:ext uri="{BB962C8B-B14F-4D97-AF65-F5344CB8AC3E}">
        <p14:creationId xmlns:p14="http://schemas.microsoft.com/office/powerpoint/2010/main" val="2943791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Gates in Circuits</a:t>
            </a:r>
          </a:p>
        </p:txBody>
      </p:sp>
      <p:sp>
        <p:nvSpPr>
          <p:cNvPr id="3" name="Content Placeholder 2"/>
          <p:cNvSpPr>
            <a:spLocks noGrp="1"/>
          </p:cNvSpPr>
          <p:nvPr>
            <p:ph idx="1"/>
          </p:nvPr>
        </p:nvSpPr>
        <p:spPr/>
        <p:txBody>
          <a:bodyPr>
            <a:normAutofit/>
          </a:bodyPr>
          <a:lstStyle/>
          <a:p>
            <a:pPr marL="0" indent="0">
              <a:buNone/>
            </a:pPr>
            <a:r>
              <a:rPr lang="en-US" sz="2600" dirty="0"/>
              <a:t>In conclusion;</a:t>
            </a:r>
          </a:p>
          <a:p>
            <a:pPr lvl="1"/>
            <a:r>
              <a:rPr lang="en-US" dirty="0"/>
              <a:t>most of computer functionality is dependent upon (and contained as) electrical circuits. Specifically, electronic circuits.</a:t>
            </a:r>
          </a:p>
          <a:p>
            <a:pPr lvl="1"/>
            <a:r>
              <a:rPr lang="en-US" dirty="0"/>
              <a:t>The mathematical and logical functionality is dependent upon the circuits that are gates.</a:t>
            </a:r>
          </a:p>
          <a:p>
            <a:pPr lvl="1"/>
            <a:r>
              <a:rPr lang="en-US" dirty="0"/>
              <a:t>That functionality accounts for the execution of instructions and the movement/storage of data.</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62</a:t>
            </a:fld>
            <a:endParaRPr lang="en-IE" dirty="0"/>
          </a:p>
        </p:txBody>
      </p:sp>
    </p:spTree>
    <p:extLst>
      <p:ext uri="{BB962C8B-B14F-4D97-AF65-F5344CB8AC3E}">
        <p14:creationId xmlns:p14="http://schemas.microsoft.com/office/powerpoint/2010/main" val="2464702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End of Boolean Algebra and Logic Gates</a:t>
            </a:r>
          </a:p>
        </p:txBody>
      </p:sp>
      <p:sp>
        <p:nvSpPr>
          <p:cNvPr id="3" name="Content Placeholder 2"/>
          <p:cNvSpPr>
            <a:spLocks noGrp="1"/>
          </p:cNvSpPr>
          <p:nvPr>
            <p:ph idx="1"/>
          </p:nvPr>
        </p:nvSpPr>
        <p:spPr/>
        <p:txBody>
          <a:bodyPr/>
          <a:lstStyle/>
          <a:p>
            <a:r>
              <a:rPr lang="en-US" sz="2600" dirty="0"/>
              <a:t>That describes the functionality of Boolean algebra representation and the introduction of logic gates. There is more to come on logic gates, but the structure of these circuits have been described in this ‘first part’.</a:t>
            </a:r>
          </a:p>
          <a:p>
            <a:pPr marL="0" indent="0">
              <a:buNone/>
            </a:pPr>
            <a:endParaRPr lang="en-US" dirty="0"/>
          </a:p>
          <a:p>
            <a:pPr marL="0" indent="0">
              <a:buNone/>
            </a:pPr>
            <a:r>
              <a:rPr lang="en-US" dirty="0"/>
              <a:t>Are there…</a:t>
            </a:r>
          </a:p>
          <a:p>
            <a:pPr marL="0" indent="0">
              <a:buNone/>
            </a:pPr>
            <a:r>
              <a:rPr lang="en-US" dirty="0"/>
              <a:t>	ANY QUESTIONS?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63</a:t>
            </a:fld>
            <a:endParaRPr lang="en-IE" dirty="0"/>
          </a:p>
        </p:txBody>
      </p:sp>
    </p:spTree>
    <p:extLst>
      <p:ext uri="{BB962C8B-B14F-4D97-AF65-F5344CB8AC3E}">
        <p14:creationId xmlns:p14="http://schemas.microsoft.com/office/powerpoint/2010/main" val="865125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to Next?</a:t>
            </a:r>
          </a:p>
        </p:txBody>
      </p:sp>
      <p:sp>
        <p:nvSpPr>
          <p:cNvPr id="3" name="Content Placeholder 2"/>
          <p:cNvSpPr>
            <a:spLocks noGrp="1"/>
          </p:cNvSpPr>
          <p:nvPr>
            <p:ph idx="1"/>
          </p:nvPr>
        </p:nvSpPr>
        <p:spPr/>
        <p:txBody>
          <a:bodyPr>
            <a:normAutofit/>
          </a:bodyPr>
          <a:lstStyle/>
          <a:p>
            <a:pPr marL="0" indent="0">
              <a:buNone/>
            </a:pPr>
            <a:r>
              <a:rPr lang="en-US" u="sng" dirty="0"/>
              <a:t>NEXT WEEK</a:t>
            </a:r>
            <a:r>
              <a:rPr lang="en-US" dirty="0"/>
              <a:t>: </a:t>
            </a:r>
          </a:p>
          <a:p>
            <a:pPr marL="0" indent="0">
              <a:buNone/>
            </a:pPr>
            <a:r>
              <a:rPr lang="en-US" dirty="0"/>
              <a:t>The theme of the next lecture:</a:t>
            </a:r>
          </a:p>
          <a:p>
            <a:pPr marL="0" indent="0">
              <a:buNone/>
            </a:pPr>
            <a:r>
              <a:rPr lang="en-US" dirty="0"/>
              <a:t>“Sequential Logic (Logic Gates)”</a:t>
            </a:r>
          </a:p>
          <a:p>
            <a:pPr marL="0" indent="0">
              <a:buNone/>
            </a:pPr>
            <a:r>
              <a:rPr lang="en-US" dirty="0"/>
              <a:t>Next time we can take a look at sequential logic – an extension of the topics of Boolean algebra and logic gates. More examples of gate arrangements will give more clarity to the subject.</a:t>
            </a:r>
          </a:p>
        </p:txBody>
      </p:sp>
      <p:sp>
        <p:nvSpPr>
          <p:cNvPr id="4" name="Slide Number Placeholder 3"/>
          <p:cNvSpPr>
            <a:spLocks noGrp="1"/>
          </p:cNvSpPr>
          <p:nvPr>
            <p:ph type="sldNum" sz="quarter" idx="12"/>
          </p:nvPr>
        </p:nvSpPr>
        <p:spPr/>
        <p:txBody>
          <a:bodyPr/>
          <a:lstStyle/>
          <a:p>
            <a:fld id="{1101D7E7-C74A-4A5D-A756-C8CA1900BA37}" type="slidenum">
              <a:rPr lang="en-IE" smtClean="0"/>
              <a:t>64</a:t>
            </a:fld>
            <a:endParaRPr lang="en-IE" dirty="0"/>
          </a:p>
        </p:txBody>
      </p:sp>
    </p:spTree>
    <p:extLst>
      <p:ext uri="{BB962C8B-B14F-4D97-AF65-F5344CB8AC3E}">
        <p14:creationId xmlns:p14="http://schemas.microsoft.com/office/powerpoint/2010/main" val="2604741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E" sz="2800" dirty="0"/>
              <a:t>Thanks for your attentiveness. </a:t>
            </a:r>
          </a:p>
          <a:p>
            <a:pPr marL="0" indent="0">
              <a:buNone/>
            </a:pPr>
            <a:endParaRPr lang="en-US" sz="2800" dirty="0"/>
          </a:p>
          <a:p>
            <a:pPr marL="0" indent="0">
              <a:buNone/>
            </a:pPr>
            <a:endParaRPr lang="en-US" sz="2800" dirty="0"/>
          </a:p>
          <a:p>
            <a:pPr marL="0" indent="0">
              <a:buNone/>
            </a:pPr>
            <a:r>
              <a:rPr lang="en-US" sz="2800" dirty="0">
                <a:solidFill>
                  <a:srgbClr val="0000FF"/>
                </a:solidFill>
              </a:rPr>
              <a:t>See you here next time. Be safe and well in the meantime.</a:t>
            </a:r>
            <a:endParaRPr lang="en-IE" sz="2800" dirty="0">
              <a:solidFill>
                <a:srgbClr val="0000FF"/>
              </a:solidFill>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65</a:t>
            </a:fld>
            <a:endParaRPr lang="en-IE" dirty="0"/>
          </a:p>
        </p:txBody>
      </p:sp>
    </p:spTree>
    <p:extLst>
      <p:ext uri="{BB962C8B-B14F-4D97-AF65-F5344CB8AC3E}">
        <p14:creationId xmlns:p14="http://schemas.microsoft.com/office/powerpoint/2010/main" val="353021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George Boole (2)</a:t>
            </a:r>
          </a:p>
        </p:txBody>
      </p:sp>
      <p:sp>
        <p:nvSpPr>
          <p:cNvPr id="3" name="Content Placeholder 2"/>
          <p:cNvSpPr>
            <a:spLocks noGrp="1"/>
          </p:cNvSpPr>
          <p:nvPr>
            <p:ph idx="1"/>
          </p:nvPr>
        </p:nvSpPr>
        <p:spPr>
          <a:xfrm>
            <a:off x="696000" y="3156073"/>
            <a:ext cx="10800000" cy="3020889"/>
          </a:xfrm>
        </p:spPr>
        <p:txBody>
          <a:bodyPr/>
          <a:lstStyle/>
          <a:p>
            <a:r>
              <a:rPr lang="en-US" dirty="0"/>
              <a:t>Boole discussed ways of reducing logical relationships to simple statements of equality, inequality, inclusion, and exclusion. </a:t>
            </a:r>
          </a:p>
          <a:p>
            <a:r>
              <a:rPr lang="en-US" dirty="0"/>
              <a:t>He then showed ways to express these statements symbolically using a binary (two-valued) code.</a:t>
            </a:r>
          </a:p>
        </p:txBody>
      </p:sp>
      <p:sp>
        <p:nvSpPr>
          <p:cNvPr id="4" name="Slide Number Placeholder 3"/>
          <p:cNvSpPr>
            <a:spLocks noGrp="1"/>
          </p:cNvSpPr>
          <p:nvPr>
            <p:ph type="sldNum" sz="quarter" idx="12"/>
          </p:nvPr>
        </p:nvSpPr>
        <p:spPr/>
        <p:txBody>
          <a:bodyPr/>
          <a:lstStyle/>
          <a:p>
            <a:fld id="{1101D7E7-C74A-4A5D-A756-C8CA1900BA37}" type="slidenum">
              <a:rPr lang="en-IE" smtClean="0"/>
              <a:t>7</a:t>
            </a:fld>
            <a:endParaRPr lang="en-IE" dirty="0"/>
          </a:p>
        </p:txBody>
      </p:sp>
      <p:pic>
        <p:nvPicPr>
          <p:cNvPr id="5" name="Picture 5" descr="http://media-2.web.britannica.com/eb-media/68/6768-004-1F2EC5E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287" y="1151793"/>
            <a:ext cx="145573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p:cNvSpPr txBox="1">
            <a:spLocks noChangeArrowheads="1"/>
          </p:cNvSpPr>
          <p:nvPr/>
        </p:nvSpPr>
        <p:spPr bwMode="auto">
          <a:xfrm>
            <a:off x="3365012" y="1967768"/>
            <a:ext cx="5761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IE" altLang="en-US" dirty="0"/>
              <a:t>George Boole – 2 November 1815 - 8 December 1864</a:t>
            </a:r>
          </a:p>
        </p:txBody>
      </p:sp>
    </p:spTree>
    <p:extLst>
      <p:ext uri="{BB962C8B-B14F-4D97-AF65-F5344CB8AC3E}">
        <p14:creationId xmlns:p14="http://schemas.microsoft.com/office/powerpoint/2010/main" val="29367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George Boole (3)</a:t>
            </a:r>
            <a:endParaRPr lang="en-IE" dirty="0"/>
          </a:p>
        </p:txBody>
      </p:sp>
      <p:sp>
        <p:nvSpPr>
          <p:cNvPr id="3" name="Content Placeholder 2"/>
          <p:cNvSpPr>
            <a:spLocks noGrp="1"/>
          </p:cNvSpPr>
          <p:nvPr>
            <p:ph idx="1"/>
          </p:nvPr>
        </p:nvSpPr>
        <p:spPr/>
        <p:txBody>
          <a:bodyPr>
            <a:normAutofit/>
          </a:bodyPr>
          <a:lstStyle/>
          <a:p>
            <a:r>
              <a:rPr lang="en-US" dirty="0"/>
              <a:t>He stated the algebraic rules that governed these logical relationships. This system of mathematical logic came to be known as Boolean algebra.</a:t>
            </a:r>
          </a:p>
          <a:p>
            <a:pPr marL="0" indent="0">
              <a:buNone/>
            </a:pPr>
            <a:endParaRPr lang="en-US" sz="1300" dirty="0"/>
          </a:p>
          <a:p>
            <a:r>
              <a:rPr lang="en-US" dirty="0"/>
              <a:t>The algebra is based on one or two variables with logic of </a:t>
            </a:r>
            <a:r>
              <a:rPr lang="en-US" dirty="0">
                <a:solidFill>
                  <a:srgbClr val="0000FF"/>
                </a:solidFill>
              </a:rPr>
              <a:t>AND</a:t>
            </a:r>
            <a:r>
              <a:rPr lang="en-US" dirty="0"/>
              <a:t>, </a:t>
            </a:r>
            <a:r>
              <a:rPr lang="en-US" dirty="0">
                <a:solidFill>
                  <a:srgbClr val="0000FF"/>
                </a:solidFill>
              </a:rPr>
              <a:t>OR</a:t>
            </a:r>
            <a:r>
              <a:rPr lang="en-US" dirty="0"/>
              <a:t> and </a:t>
            </a:r>
            <a:r>
              <a:rPr lang="en-US" dirty="0">
                <a:solidFill>
                  <a:srgbClr val="0000FF"/>
                </a:solidFill>
              </a:rPr>
              <a:t>NOT</a:t>
            </a:r>
            <a:r>
              <a:rPr lang="en-US" dirty="0"/>
              <a:t> applied to them as combinations of inputs.</a:t>
            </a:r>
          </a:p>
          <a:p>
            <a:endParaRPr lang="en-IE" sz="2800" dirty="0"/>
          </a:p>
          <a:p>
            <a:endParaRPr lang="en-US" sz="2600" dirty="0"/>
          </a:p>
        </p:txBody>
      </p:sp>
      <p:sp>
        <p:nvSpPr>
          <p:cNvPr id="4" name="Slide Number Placeholder 3"/>
          <p:cNvSpPr>
            <a:spLocks noGrp="1"/>
          </p:cNvSpPr>
          <p:nvPr>
            <p:ph type="sldNum" sz="quarter" idx="12"/>
          </p:nvPr>
        </p:nvSpPr>
        <p:spPr/>
        <p:txBody>
          <a:bodyPr/>
          <a:lstStyle/>
          <a:p>
            <a:fld id="{1101D7E7-C74A-4A5D-A756-C8CA1900BA37}" type="slidenum">
              <a:rPr lang="en-IE" smtClean="0"/>
              <a:t>8</a:t>
            </a:fld>
            <a:endParaRPr lang="en-IE" dirty="0"/>
          </a:p>
        </p:txBody>
      </p:sp>
    </p:spTree>
    <p:extLst>
      <p:ext uri="{BB962C8B-B14F-4D97-AF65-F5344CB8AC3E}">
        <p14:creationId xmlns:p14="http://schemas.microsoft.com/office/powerpoint/2010/main" val="416570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George Boole (4)</a:t>
            </a:r>
          </a:p>
        </p:txBody>
      </p:sp>
      <p:sp>
        <p:nvSpPr>
          <p:cNvPr id="3" name="Content Placeholder 2"/>
          <p:cNvSpPr>
            <a:spLocks noGrp="1"/>
          </p:cNvSpPr>
          <p:nvPr>
            <p:ph idx="1"/>
          </p:nvPr>
        </p:nvSpPr>
        <p:spPr/>
        <p:txBody>
          <a:bodyPr/>
          <a:lstStyle/>
          <a:p>
            <a:pPr marL="0" indent="0">
              <a:buNone/>
            </a:pPr>
            <a:r>
              <a:rPr lang="en-US" sz="2600" dirty="0"/>
              <a:t>AND</a:t>
            </a:r>
          </a:p>
          <a:p>
            <a:pPr marL="0" indent="0">
              <a:buNone/>
            </a:pPr>
            <a:endParaRPr lang="en-US" sz="900" dirty="0"/>
          </a:p>
          <a:p>
            <a:pPr marL="457200" lvl="1" indent="0">
              <a:buNone/>
            </a:pPr>
            <a:r>
              <a:rPr lang="en-US" dirty="0"/>
              <a:t>A (False) </a:t>
            </a:r>
            <a:r>
              <a:rPr lang="en-US" dirty="0">
                <a:solidFill>
                  <a:srgbClr val="0000FF"/>
                </a:solidFill>
              </a:rPr>
              <a:t>AND</a:t>
            </a:r>
            <a:r>
              <a:rPr lang="en-US" dirty="0"/>
              <a:t> B (False) -&gt; False</a:t>
            </a:r>
          </a:p>
          <a:p>
            <a:pPr marL="457200" lvl="1" indent="0">
              <a:buNone/>
            </a:pPr>
            <a:r>
              <a:rPr lang="en-US" dirty="0"/>
              <a:t>A (True) AND B (False) -&gt; False</a:t>
            </a:r>
          </a:p>
          <a:p>
            <a:pPr marL="457200" lvl="1" indent="0">
              <a:buNone/>
            </a:pPr>
            <a:r>
              <a:rPr lang="en-US" dirty="0"/>
              <a:t>A (False) AND B (True) -&gt; False</a:t>
            </a:r>
          </a:p>
          <a:p>
            <a:pPr marL="457200" lvl="1" indent="0">
              <a:buNone/>
            </a:pPr>
            <a:r>
              <a:rPr lang="en-US" dirty="0"/>
              <a:t>A (True) AND B (True) -&gt; True</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9</a:t>
            </a:fld>
            <a:endParaRPr lang="en-IE" dirty="0"/>
          </a:p>
        </p:txBody>
      </p:sp>
    </p:spTree>
    <p:extLst>
      <p:ext uri="{BB962C8B-B14F-4D97-AF65-F5344CB8AC3E}">
        <p14:creationId xmlns:p14="http://schemas.microsoft.com/office/powerpoint/2010/main" val="37774540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f54e04da-1b5d-454b-98f0-6d829ee0e4fe"/>
  <p:tag name="TPVERSION" val="8"/>
  <p:tag name="TPFULLVERSION" val="8.6.1.4"/>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rdana Sans Serif">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4A3A8-8A27-4FAB-AB37-193D266E5501}">
  <ds:schemaRefs>
    <ds:schemaRef ds:uri="http://purl.org/dc/terms/"/>
    <ds:schemaRef ds:uri="186a8af6-524e-48fb-a2b5-8db5625d742b"/>
    <ds:schemaRef ds:uri="http://purl.org/dc/dcmitype/"/>
    <ds:schemaRef ds:uri="http://schemas.microsoft.com/office/2006/documentManagement/types"/>
    <ds:schemaRef ds:uri="http://schemas.microsoft.com/office/infopath/2007/PartnerControls"/>
    <ds:schemaRef ds:uri="http://www.w3.org/XML/1998/namespace"/>
    <ds:schemaRef ds:uri="http://purl.org/dc/elements/1.1/"/>
    <ds:schemaRef ds:uri="http://schemas.openxmlformats.org/package/2006/metadata/core-properties"/>
    <ds:schemaRef ds:uri="8713c86b-11c3-4892-8b22-8e1103c1c89f"/>
    <ds:schemaRef ds:uri="http://schemas.microsoft.com/office/2006/metadata/properties"/>
  </ds:schemaRefs>
</ds:datastoreItem>
</file>

<file path=customXml/itemProps2.xml><?xml version="1.0" encoding="utf-8"?>
<ds:datastoreItem xmlns:ds="http://schemas.openxmlformats.org/officeDocument/2006/customXml" ds:itemID="{AD2BBC46-0E17-47E6-B56D-C3191D2425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C98292-EC63-4A7A-9FF2-5C289A36E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2809</TotalTime>
  <Words>3268</Words>
  <Application>Microsoft Office PowerPoint</Application>
  <PresentationFormat>Widescreen</PresentationFormat>
  <Paragraphs>615</Paragraphs>
  <Slides>65</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6" baseType="lpstr">
      <vt:lpstr>Arial</vt:lpstr>
      <vt:lpstr>Arial Black</vt:lpstr>
      <vt:lpstr>Arial Unicode MS</vt:lpstr>
      <vt:lpstr>Calibri</vt:lpstr>
      <vt:lpstr>Symbol</vt:lpstr>
      <vt:lpstr>Tahoma</vt:lpstr>
      <vt:lpstr>Times New Roman</vt:lpstr>
      <vt:lpstr>Verdana</vt:lpstr>
      <vt:lpstr>Wingdings</vt:lpstr>
      <vt:lpstr>Office Theme</vt:lpstr>
      <vt:lpstr>Equation</vt:lpstr>
      <vt:lpstr>TU856-1 &amp; TU858-1 Computer Architecture and Technology Module Code: CMPU 1006</vt:lpstr>
      <vt:lpstr>Presentation Outline</vt:lpstr>
      <vt:lpstr>Presentation Content - including</vt:lpstr>
      <vt:lpstr>The Algebra of Logic</vt:lpstr>
      <vt:lpstr>The Algebra of Logic (2)</vt:lpstr>
      <vt:lpstr>George Boole</vt:lpstr>
      <vt:lpstr>George Boole (2)</vt:lpstr>
      <vt:lpstr>George Boole (3)</vt:lpstr>
      <vt:lpstr>George Boole (4)</vt:lpstr>
      <vt:lpstr>George Boole (5)</vt:lpstr>
      <vt:lpstr>George Boole (6)</vt:lpstr>
      <vt:lpstr>Claude Shannon Takes Boole’s Algebra</vt:lpstr>
      <vt:lpstr>Claude Shannon (2)</vt:lpstr>
      <vt:lpstr>Using Boolean Algebra with Binary</vt:lpstr>
      <vt:lpstr>Using Boolean Algebra with Binary (2)</vt:lpstr>
      <vt:lpstr>Using Boolean Algebra with Binary (3)</vt:lpstr>
      <vt:lpstr>Boolean Arithmetic</vt:lpstr>
      <vt:lpstr>Boolean Arithmetic (2)</vt:lpstr>
      <vt:lpstr>Boolean Arithmetic (3)</vt:lpstr>
      <vt:lpstr>Boolean Arithmetic (4) </vt:lpstr>
      <vt:lpstr>Boolean Arithmetic (5)</vt:lpstr>
      <vt:lpstr>Boolean Arithmetic (6)</vt:lpstr>
      <vt:lpstr>Boolean Arithmetic (7) Truth Tables</vt:lpstr>
      <vt:lpstr>The Principles of Logic Gates</vt:lpstr>
      <vt:lpstr>The Principles of Logic Gates (2)</vt:lpstr>
      <vt:lpstr>The Principles of Logic Gates (3)</vt:lpstr>
      <vt:lpstr>The Principles of Logic Gates (4)</vt:lpstr>
      <vt:lpstr>Diagram of the Main Gates</vt:lpstr>
      <vt:lpstr>Digital Logic</vt:lpstr>
      <vt:lpstr>Gate Representations - AND</vt:lpstr>
      <vt:lpstr>Digital Logic (2)</vt:lpstr>
      <vt:lpstr>Gate Representations - OR</vt:lpstr>
      <vt:lpstr>Gate Representations – OR (2)</vt:lpstr>
      <vt:lpstr>Gate Representations - NOT</vt:lpstr>
      <vt:lpstr>Inside an AND Gate with Truth Table</vt:lpstr>
      <vt:lpstr>Inside an OR Gate with Truth Table</vt:lpstr>
      <vt:lpstr>Inside an NOT Gate with Truth Table</vt:lpstr>
      <vt:lpstr>Logic Gates for Data Movement</vt:lpstr>
      <vt:lpstr>Logic Gates for Data Movement (2)</vt:lpstr>
      <vt:lpstr>NAND and NOR Gates</vt:lpstr>
      <vt:lpstr>NAND </vt:lpstr>
      <vt:lpstr>The NAND Truth Table</vt:lpstr>
      <vt:lpstr>NOR</vt:lpstr>
      <vt:lpstr>The NOR Truth Table</vt:lpstr>
      <vt:lpstr>The EXCLUSIVE OR Truth Table</vt:lpstr>
      <vt:lpstr>De Morgan’s Theorem</vt:lpstr>
      <vt:lpstr>De Morgan’s Theorem First Part</vt:lpstr>
      <vt:lpstr>De Morgan’s Theorem Second Part</vt:lpstr>
      <vt:lpstr>De Morgan’s Theorem (2)</vt:lpstr>
      <vt:lpstr>PowerPoint Presentation</vt:lpstr>
      <vt:lpstr>More on DeMorgan’s Theorem</vt:lpstr>
      <vt:lpstr>More on DeMorgan’s Theorem (2)</vt:lpstr>
      <vt:lpstr>A Comparison Between Boolean and DeMorgan’s Theorems</vt:lpstr>
      <vt:lpstr>The Theorem in Gates</vt:lpstr>
      <vt:lpstr>NAND and NOR Gates on CMOS</vt:lpstr>
      <vt:lpstr>NAND and NOR Gates on CMOS (2)</vt:lpstr>
      <vt:lpstr>NAND and NOR Gates on CMOS (3)</vt:lpstr>
      <vt:lpstr>NAND and NOR Gates on CMOS (4)</vt:lpstr>
      <vt:lpstr>NOR Gates as a ‘Universal’</vt:lpstr>
      <vt:lpstr>NOR Gates as a ‘Universal’ (2)</vt:lpstr>
      <vt:lpstr>NOR Gates as a ‘Universal’ (3)</vt:lpstr>
      <vt:lpstr>Gates in Circuits</vt:lpstr>
      <vt:lpstr>End of Boolean Algebra and Logic Gates</vt:lpstr>
      <vt:lpstr>Where to Next?</vt:lpstr>
      <vt:lpstr>PowerPoint Presentation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Padraig McEvoy;John Gilligan</dc:creator>
  <cp:keywords>SEEE</cp:keywords>
  <cp:lastModifiedBy>Art Sloan</cp:lastModifiedBy>
  <cp:revision>274</cp:revision>
  <cp:lastPrinted>2020-02-09T13:51:21Z</cp:lastPrinted>
  <dcterms:created xsi:type="dcterms:W3CDTF">2019-01-25T10:17:10Z</dcterms:created>
  <dcterms:modified xsi:type="dcterms:W3CDTF">2025-02-20T15:04:32Z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