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9" r:id="rId6"/>
    <p:sldId id="269" r:id="rId7"/>
    <p:sldId id="260" r:id="rId8"/>
    <p:sldId id="261" r:id="rId9"/>
    <p:sldId id="262" r:id="rId10"/>
    <p:sldId id="268"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D72520-0000-43F7-901F-45C2DEC53653}" v="1" dt="2025-02-20T15:11:46.9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 Sloan" userId="d396f28b-d1f7-4131-abed-e2c819916214" providerId="ADAL" clId="{25D72520-0000-43F7-901F-45C2DEC53653}"/>
    <pc:docChg chg="delSld modSld">
      <pc:chgData name="Art Sloan" userId="d396f28b-d1f7-4131-abed-e2c819916214" providerId="ADAL" clId="{25D72520-0000-43F7-901F-45C2DEC53653}" dt="2025-02-20T15:12:51.432" v="8" actId="2696"/>
      <pc:docMkLst>
        <pc:docMk/>
      </pc:docMkLst>
      <pc:sldChg chg="modSp mod">
        <pc:chgData name="Art Sloan" userId="d396f28b-d1f7-4131-abed-e2c819916214" providerId="ADAL" clId="{25D72520-0000-43F7-901F-45C2DEC53653}" dt="2025-02-20T15:12:29.212" v="7" actId="20577"/>
        <pc:sldMkLst>
          <pc:docMk/>
          <pc:sldMk cId="0" sldId="256"/>
        </pc:sldMkLst>
        <pc:spChg chg="mod">
          <ac:chgData name="Art Sloan" userId="d396f28b-d1f7-4131-abed-e2c819916214" providerId="ADAL" clId="{25D72520-0000-43F7-901F-45C2DEC53653}" dt="2025-02-20T15:12:29.212" v="7" actId="20577"/>
          <ac:spMkLst>
            <pc:docMk/>
            <pc:sldMk cId="0" sldId="256"/>
            <ac:spMk id="3" creationId="{00000000-0000-0000-0000-000000000000}"/>
          </ac:spMkLst>
        </pc:spChg>
        <pc:spChg chg="mod">
          <ac:chgData name="Art Sloan" userId="d396f28b-d1f7-4131-abed-e2c819916214" providerId="ADAL" clId="{25D72520-0000-43F7-901F-45C2DEC53653}" dt="2025-02-20T15:12:19.729" v="3" actId="20577"/>
          <ac:spMkLst>
            <pc:docMk/>
            <pc:sldMk cId="0" sldId="256"/>
            <ac:spMk id="4" creationId="{00000000-0000-0000-0000-000000000000}"/>
          </ac:spMkLst>
        </pc:spChg>
      </pc:sldChg>
      <pc:sldChg chg="del">
        <pc:chgData name="Art Sloan" userId="d396f28b-d1f7-4131-abed-e2c819916214" providerId="ADAL" clId="{25D72520-0000-43F7-901F-45C2DEC53653}" dt="2025-02-20T15:12:51.432" v="8" actId="2696"/>
        <pc:sldMkLst>
          <pc:docMk/>
          <pc:sldMk cId="3909583831"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E227CE0-85C3-49D5-AA68-BC4A2590A8B5}" type="datetimeFigureOut">
              <a:rPr lang="en-US" smtClean="0"/>
              <a:pPr/>
              <a:t>2/20/2025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E65B3C1-4931-4927-B901-CA45EA856D3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227CE0-85C3-49D5-AA68-BC4A2590A8B5}"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227CE0-85C3-49D5-AA68-BC4A2590A8B5}" type="datetimeFigureOut">
              <a:rPr lang="en-US" smtClean="0"/>
              <a:pPr/>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8E227CE0-85C3-49D5-AA68-BC4A2590A8B5}" type="datetimeFigureOut">
              <a:rPr lang="en-US" smtClean="0"/>
              <a:pPr/>
              <a:t>2/20/2025</a:t>
            </a:fld>
            <a:endParaRPr lang="en-US"/>
          </a:p>
        </p:txBody>
      </p:sp>
      <p:sp>
        <p:nvSpPr>
          <p:cNvPr id="9" name="Slide Number Placeholder 8"/>
          <p:cNvSpPr>
            <a:spLocks noGrp="1"/>
          </p:cNvSpPr>
          <p:nvPr>
            <p:ph type="sldNum" sz="quarter" idx="15"/>
          </p:nvPr>
        </p:nvSpPr>
        <p:spPr/>
        <p:txBody>
          <a:bodyPr rtlCol="0"/>
          <a:lstStyle/>
          <a:p>
            <a:fld id="{DE65B3C1-4931-4927-B901-CA45EA856D3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E227CE0-85C3-49D5-AA68-BC4A2590A8B5}" type="datetimeFigureOut">
              <a:rPr lang="en-US" smtClean="0"/>
              <a:pPr/>
              <a:t>2/20/2025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E65B3C1-4931-4927-B901-CA45EA856D3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E227CE0-85C3-49D5-AA68-BC4A2590A8B5}" type="datetimeFigureOut">
              <a:rPr lang="en-US" smtClean="0"/>
              <a:pPr/>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5B3C1-4931-4927-B901-CA45EA856D3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E227CE0-85C3-49D5-AA68-BC4A2590A8B5}" type="datetimeFigureOut">
              <a:rPr lang="en-US" smtClean="0"/>
              <a:pPr/>
              <a:t>2/20/2025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65B3C1-4931-4927-B901-CA45EA856D3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8E227CE0-85C3-49D5-AA68-BC4A2590A8B5}" type="datetimeFigureOut">
              <a:rPr lang="en-US" smtClean="0"/>
              <a:pPr/>
              <a:t>2/20/2025</a:t>
            </a:fld>
            <a:endParaRPr lang="en-US"/>
          </a:p>
        </p:txBody>
      </p:sp>
      <p:sp>
        <p:nvSpPr>
          <p:cNvPr id="7" name="Slide Number Placeholder 6"/>
          <p:cNvSpPr>
            <a:spLocks noGrp="1"/>
          </p:cNvSpPr>
          <p:nvPr>
            <p:ph type="sldNum" sz="quarter" idx="11"/>
          </p:nvPr>
        </p:nvSpPr>
        <p:spPr/>
        <p:txBody>
          <a:bodyPr rtlCol="0"/>
          <a:lstStyle/>
          <a:p>
            <a:fld id="{DE65B3C1-4931-4927-B901-CA45EA856D3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27CE0-85C3-49D5-AA68-BC4A2590A8B5}" type="datetimeFigureOut">
              <a:rPr lang="en-US" smtClean="0"/>
              <a:pPr/>
              <a:t>2/20/2025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8E227CE0-85C3-49D5-AA68-BC4A2590A8B5}" type="datetimeFigureOut">
              <a:rPr lang="en-US" smtClean="0"/>
              <a:pPr/>
              <a:t>2/20/2025</a:t>
            </a:fld>
            <a:endParaRPr lang="en-US"/>
          </a:p>
        </p:txBody>
      </p:sp>
      <p:sp>
        <p:nvSpPr>
          <p:cNvPr id="22" name="Slide Number Placeholder 21"/>
          <p:cNvSpPr>
            <a:spLocks noGrp="1"/>
          </p:cNvSpPr>
          <p:nvPr>
            <p:ph type="sldNum" sz="quarter" idx="15"/>
          </p:nvPr>
        </p:nvSpPr>
        <p:spPr/>
        <p:txBody>
          <a:bodyPr rtlCol="0"/>
          <a:lstStyle/>
          <a:p>
            <a:fld id="{DE65B3C1-4931-4927-B901-CA45EA856D3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E227CE0-85C3-49D5-AA68-BC4A2590A8B5}" type="datetimeFigureOut">
              <a:rPr lang="en-US" smtClean="0"/>
              <a:pPr/>
              <a:t>2/20/2025</a:t>
            </a:fld>
            <a:endParaRPr lang="en-US"/>
          </a:p>
        </p:txBody>
      </p:sp>
      <p:sp>
        <p:nvSpPr>
          <p:cNvPr id="18" name="Slide Number Placeholder 17"/>
          <p:cNvSpPr>
            <a:spLocks noGrp="1"/>
          </p:cNvSpPr>
          <p:nvPr>
            <p:ph type="sldNum" sz="quarter" idx="11"/>
          </p:nvPr>
        </p:nvSpPr>
        <p:spPr/>
        <p:txBody>
          <a:bodyPr rtlCol="0"/>
          <a:lstStyle/>
          <a:p>
            <a:fld id="{DE65B3C1-4931-4927-B901-CA45EA856D3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E227CE0-85C3-49D5-AA68-BC4A2590A8B5}" type="datetimeFigureOut">
              <a:rPr lang="en-US" smtClean="0"/>
              <a:pPr/>
              <a:t>2/20/2025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E65B3C1-4931-4927-B901-CA45EA856D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accent2">
                    <a:lumMod val="50000"/>
                  </a:schemeClr>
                </a:solidFill>
                <a:latin typeface="Arial" pitchFamily="34" charset="0"/>
              </a:rPr>
              <a:t>TU856-1 and TU858-1</a:t>
            </a:r>
            <a:br>
              <a:rPr lang="en-US" dirty="0">
                <a:solidFill>
                  <a:schemeClr val="accent2">
                    <a:lumMod val="50000"/>
                  </a:schemeClr>
                </a:solidFill>
                <a:latin typeface="Arial" pitchFamily="34" charset="0"/>
              </a:rPr>
            </a:br>
            <a:r>
              <a:rPr lang="en-US" dirty="0">
                <a:solidFill>
                  <a:schemeClr val="accent2">
                    <a:lumMod val="50000"/>
                  </a:schemeClr>
                </a:solidFill>
                <a:latin typeface="Arial" pitchFamily="34" charset="0"/>
              </a:rPr>
              <a:t>Computer Architecture and Technology</a:t>
            </a:r>
            <a:br>
              <a:rPr lang="en-US" dirty="0"/>
            </a:br>
            <a:endParaRPr lang="en-US" dirty="0"/>
          </a:p>
        </p:txBody>
      </p:sp>
      <p:sp>
        <p:nvSpPr>
          <p:cNvPr id="3" name="Subtitle 2"/>
          <p:cNvSpPr>
            <a:spLocks noGrp="1"/>
          </p:cNvSpPr>
          <p:nvPr>
            <p:ph type="subTitle" idx="1"/>
          </p:nvPr>
        </p:nvSpPr>
        <p:spPr>
          <a:xfrm>
            <a:off x="2286000" y="5003322"/>
            <a:ext cx="6172200" cy="585918"/>
          </a:xfrm>
        </p:spPr>
        <p:txBody>
          <a:bodyPr>
            <a:normAutofit/>
          </a:bodyPr>
          <a:lstStyle/>
          <a:p>
            <a:r>
              <a:rPr lang="en-IE" sz="2200" dirty="0">
                <a:solidFill>
                  <a:schemeClr val="accent2">
                    <a:lumMod val="50000"/>
                  </a:schemeClr>
                </a:solidFill>
                <a:latin typeface="Arial" pitchFamily="34" charset="0"/>
              </a:rPr>
              <a:t>(Week 5) Tutorial 3</a:t>
            </a:r>
            <a:endParaRPr lang="en-US" sz="2200" dirty="0">
              <a:solidFill>
                <a:schemeClr val="accent2">
                  <a:lumMod val="50000"/>
                </a:schemeClr>
              </a:solidFill>
              <a:latin typeface="Arial" pitchFamily="34" charset="0"/>
            </a:endParaRPr>
          </a:p>
        </p:txBody>
      </p:sp>
      <p:sp>
        <p:nvSpPr>
          <p:cNvPr id="4" name="Subtitle 2"/>
          <p:cNvSpPr txBox="1">
            <a:spLocks/>
          </p:cNvSpPr>
          <p:nvPr/>
        </p:nvSpPr>
        <p:spPr>
          <a:xfrm>
            <a:off x="5436096" y="1316494"/>
            <a:ext cx="3528392" cy="585918"/>
          </a:xfrm>
          <a:prstGeom prst="rect">
            <a:avLst/>
          </a:prstGeom>
        </p:spPr>
        <p:txBody>
          <a:bodyPr vert="horz">
            <a:normAutofit fontScale="92500"/>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IE" sz="2200" dirty="0">
                <a:solidFill>
                  <a:schemeClr val="accent2">
                    <a:lumMod val="50000"/>
                  </a:schemeClr>
                </a:solidFill>
                <a:latin typeface="Arial" pitchFamily="34" charset="0"/>
              </a:rPr>
              <a:t>Thursday 27 February 2025</a:t>
            </a:r>
            <a:endParaRPr lang="en-US" sz="2200" dirty="0">
              <a:solidFill>
                <a:schemeClr val="accent2">
                  <a:lumMod val="50000"/>
                </a:schemeClr>
              </a:solidFill>
              <a:latin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solidFill>
                  <a:schemeClr val="accent2">
                    <a:lumMod val="50000"/>
                  </a:schemeClr>
                </a:solidFill>
                <a:latin typeface="Arial" pitchFamily="34" charset="0"/>
              </a:rPr>
              <a:t>Solution continued</a:t>
            </a:r>
            <a:endParaRPr lang="en-US" dirty="0"/>
          </a:p>
        </p:txBody>
      </p:sp>
      <p:sp>
        <p:nvSpPr>
          <p:cNvPr id="3" name="Content Placeholder 2"/>
          <p:cNvSpPr>
            <a:spLocks noGrp="1"/>
          </p:cNvSpPr>
          <p:nvPr>
            <p:ph sz="quarter" idx="1"/>
          </p:nvPr>
        </p:nvSpPr>
        <p:spPr>
          <a:xfrm>
            <a:off x="457200" y="1600200"/>
            <a:ext cx="8363272" cy="3917032"/>
          </a:xfrm>
        </p:spPr>
        <p:txBody>
          <a:bodyPr>
            <a:noAutofit/>
          </a:bodyPr>
          <a:lstStyle/>
          <a:p>
            <a:pPr>
              <a:buNone/>
            </a:pPr>
            <a:r>
              <a:rPr lang="en-US" sz="1900" i="1" dirty="0">
                <a:latin typeface="Arial" pitchFamily="34" charset="0"/>
                <a:cs typeface="Arial" pitchFamily="34" charset="0"/>
              </a:rPr>
              <a:t>An AND gate takes two inputs of either 0 or 1 and, where both inputs are 1, gives a 1 output, otherwise the output is 0.</a:t>
            </a:r>
          </a:p>
          <a:p>
            <a:pPr>
              <a:buNone/>
            </a:pPr>
            <a:r>
              <a:rPr lang="en-US" sz="1900" i="1" dirty="0">
                <a:latin typeface="Arial" pitchFamily="34" charset="0"/>
                <a:cs typeface="Arial" pitchFamily="34" charset="0"/>
              </a:rPr>
              <a:t> </a:t>
            </a:r>
          </a:p>
          <a:p>
            <a:pPr>
              <a:buNone/>
            </a:pPr>
            <a:r>
              <a:rPr lang="en-US" sz="1900" i="1" dirty="0">
                <a:latin typeface="Arial" pitchFamily="34" charset="0"/>
                <a:cs typeface="Arial" pitchFamily="34" charset="0"/>
              </a:rPr>
              <a:t>An OR gate takes two inputs of either 0 or 1 and, where either inputs are 1, gives a 1 output, otherwise the output is 0.</a:t>
            </a:r>
          </a:p>
          <a:p>
            <a:pPr>
              <a:buNone/>
            </a:pPr>
            <a:r>
              <a:rPr lang="en-US" sz="1900" i="1" dirty="0">
                <a:latin typeface="Arial" pitchFamily="34" charset="0"/>
                <a:cs typeface="Arial" pitchFamily="34" charset="0"/>
              </a:rPr>
              <a:t> </a:t>
            </a:r>
          </a:p>
          <a:p>
            <a:pPr>
              <a:buNone/>
            </a:pPr>
            <a:r>
              <a:rPr lang="en-US" sz="1900" i="1" dirty="0">
                <a:latin typeface="Arial" pitchFamily="34" charset="0"/>
                <a:cs typeface="Arial" pitchFamily="34" charset="0"/>
              </a:rPr>
              <a:t>A NOT gate takes one input of either 0 or 1 and, where the input is 0, gives a 1 output, where the input is 1, gives a 0 output.</a:t>
            </a:r>
            <a:endParaRPr lang="en-US" sz="1900" dirty="0">
              <a:latin typeface="Arial" pitchFamily="34" charset="0"/>
              <a:cs typeface="Arial" pitchFamily="34" charset="0"/>
            </a:endParaRPr>
          </a:p>
          <a:p>
            <a:pPr algn="r">
              <a:buNone/>
            </a:pPr>
            <a:r>
              <a:rPr lang="en-US" sz="1900" dirty="0">
                <a:latin typeface="Arial" pitchFamily="34" charset="0"/>
                <a:cs typeface="Arial" pitchFamily="34" charset="0"/>
              </a:rPr>
              <a:t>(10 marks)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Questions and Answers ( 1 )</a:t>
            </a:r>
          </a:p>
        </p:txBody>
      </p:sp>
      <p:sp>
        <p:nvSpPr>
          <p:cNvPr id="3" name="Content Placeholder 2"/>
          <p:cNvSpPr>
            <a:spLocks noGrp="1"/>
          </p:cNvSpPr>
          <p:nvPr>
            <p:ph sz="quarter" idx="1"/>
          </p:nvPr>
        </p:nvSpPr>
        <p:spPr/>
        <p:txBody>
          <a:bodyPr>
            <a:normAutofit/>
          </a:bodyPr>
          <a:lstStyle/>
          <a:p>
            <a:r>
              <a:rPr lang="en-US" dirty="0">
                <a:latin typeface="Arial" pitchFamily="34" charset="0"/>
                <a:cs typeface="Arial" pitchFamily="34" charset="0"/>
              </a:rPr>
              <a:t>What is the relationship between Boolean algebra and the binary (base 2) numbering system</a:t>
            </a:r>
            <a:r>
              <a:rPr lang="en-IE" dirty="0">
                <a:latin typeface="Arial" pitchFamily="34" charset="0"/>
                <a:cs typeface="Arial" pitchFamily="34" charset="0"/>
              </a:rPr>
              <a:t>?</a:t>
            </a:r>
            <a:endParaRPr lang="en-US" dirty="0">
              <a:latin typeface="Arial" pitchFamily="34" charset="0"/>
              <a:cs typeface="Arial" pitchFamily="34" charset="0"/>
            </a:endParaRPr>
          </a:p>
          <a:p>
            <a:endParaRPr lang="en-US" dirty="0">
              <a:latin typeface="Arial" pitchFamily="34" charset="0"/>
              <a:cs typeface="Arial" pitchFamily="34" charset="0"/>
            </a:endParaRPr>
          </a:p>
          <a:p>
            <a:r>
              <a:rPr lang="en-US" sz="2200" dirty="0">
                <a:solidFill>
                  <a:srgbClr val="002060"/>
                </a:solidFill>
                <a:latin typeface="Arial" pitchFamily="34" charset="0"/>
                <a:cs typeface="Arial" pitchFamily="34" charset="0"/>
              </a:rPr>
              <a:t>The binary number representation happens to be a useful representation for the circuits, signals and data flow inside a computer.</a:t>
            </a:r>
          </a:p>
          <a:p>
            <a:pPr>
              <a:buNone/>
            </a:pPr>
            <a:endParaRPr lang="en-US" sz="2200" dirty="0">
              <a:solidFill>
                <a:srgbClr val="002060"/>
              </a:solidFill>
              <a:latin typeface="Arial" pitchFamily="34" charset="0"/>
              <a:cs typeface="Arial" pitchFamily="34" charset="0"/>
            </a:endParaRPr>
          </a:p>
          <a:p>
            <a:r>
              <a:rPr lang="en-US" sz="2200" dirty="0">
                <a:solidFill>
                  <a:srgbClr val="002060"/>
                </a:solidFill>
                <a:latin typeface="Arial" pitchFamily="34" charset="0"/>
                <a:cs typeface="Arial" pitchFamily="34" charset="0"/>
              </a:rPr>
              <a:t>The Boolean algebra notation happens to be a useful representation for the EVENTS of data movement – and the EFFECTS of OPERATION of logic gates in many components of the computer system, particularly those on the processor, ROM and RAM.</a:t>
            </a:r>
          </a:p>
          <a:p>
            <a:pPr>
              <a:buNone/>
            </a:pPr>
            <a:endParaRPr lang="en-IE" dirty="0">
              <a:solidFill>
                <a:schemeClr val="accent2">
                  <a:lumMod val="50000"/>
                </a:schemeClr>
              </a:solidFill>
              <a:latin typeface="Arial" pitchFamily="34" charset="0"/>
            </a:endParaRPr>
          </a:p>
          <a:p>
            <a:endParaRPr lang="en-IE" dirty="0">
              <a:solidFill>
                <a:schemeClr val="accent2">
                  <a:lumMod val="50000"/>
                </a:schemeClr>
              </a:solidFill>
              <a:latin typeface="Arial" pitchFamily="34"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Questions and Answers ( 2 )</a:t>
            </a:r>
          </a:p>
        </p:txBody>
      </p:sp>
      <p:sp>
        <p:nvSpPr>
          <p:cNvPr id="3" name="Content Placeholder 2"/>
          <p:cNvSpPr>
            <a:spLocks noGrp="1"/>
          </p:cNvSpPr>
          <p:nvPr>
            <p:ph sz="quarter" idx="1"/>
          </p:nvPr>
        </p:nvSpPr>
        <p:spPr/>
        <p:txBody>
          <a:bodyPr>
            <a:normAutofit/>
          </a:bodyPr>
          <a:lstStyle/>
          <a:p>
            <a:r>
              <a:rPr lang="en-US" dirty="0">
                <a:latin typeface="Arial" pitchFamily="34" charset="0"/>
                <a:cs typeface="Arial" pitchFamily="34" charset="0"/>
              </a:rPr>
              <a:t>What is the Law of Rational Inference again</a:t>
            </a:r>
            <a:r>
              <a:rPr lang="en-IE" dirty="0">
                <a:latin typeface="Arial" pitchFamily="34" charset="0"/>
                <a:cs typeface="Arial" pitchFamily="34" charset="0"/>
              </a:rPr>
              <a:t>?</a:t>
            </a:r>
            <a:endParaRPr lang="en-US" dirty="0">
              <a:latin typeface="Arial" pitchFamily="34" charset="0"/>
              <a:cs typeface="Arial" pitchFamily="34" charset="0"/>
            </a:endParaRPr>
          </a:p>
          <a:p>
            <a:endParaRPr lang="en-US" dirty="0">
              <a:latin typeface="Arial" pitchFamily="34" charset="0"/>
              <a:cs typeface="Arial" pitchFamily="34" charset="0"/>
            </a:endParaRPr>
          </a:p>
          <a:p>
            <a:r>
              <a:rPr lang="en-US" sz="2200" dirty="0">
                <a:solidFill>
                  <a:srgbClr val="002060"/>
                </a:solidFill>
                <a:latin typeface="Arial" pitchFamily="34" charset="0"/>
                <a:cs typeface="Arial" pitchFamily="34" charset="0"/>
              </a:rPr>
              <a:t>The idea of ‘rationally inferring’ suggests that, when observing conditions, your</a:t>
            </a:r>
            <a:r>
              <a:rPr lang="en-IE" sz="2200" dirty="0">
                <a:solidFill>
                  <a:srgbClr val="002060"/>
                </a:solidFill>
                <a:latin typeface="Arial" panose="020B0604020202020204" pitchFamily="34" charset="0"/>
                <a:cs typeface="Arial" panose="020B0604020202020204" pitchFamily="34" charset="0"/>
              </a:rPr>
              <a:t> conclusion can be drawn from given premises. So, if A and B are equal, and you know that A = 1, your rational inference should be that B = 1.</a:t>
            </a:r>
            <a:endParaRPr lang="en-US" sz="2200" dirty="0">
              <a:solidFill>
                <a:srgbClr val="002060"/>
              </a:solidFill>
              <a:latin typeface="Arial" pitchFamily="34" charset="0"/>
              <a:cs typeface="Arial" pitchFamily="34" charset="0"/>
            </a:endParaRPr>
          </a:p>
          <a:p>
            <a:pPr>
              <a:buNone/>
            </a:pPr>
            <a:endParaRPr lang="en-US" sz="2200" dirty="0">
              <a:solidFill>
                <a:srgbClr val="002060"/>
              </a:solidFill>
              <a:latin typeface="Arial" pitchFamily="34" charset="0"/>
              <a:cs typeface="Arial" pitchFamily="34" charset="0"/>
            </a:endParaRPr>
          </a:p>
          <a:p>
            <a:r>
              <a:rPr lang="en-US" sz="2200" dirty="0">
                <a:solidFill>
                  <a:srgbClr val="002060"/>
                </a:solidFill>
                <a:latin typeface="Arial" pitchFamily="34" charset="0"/>
                <a:cs typeface="Arial" pitchFamily="34" charset="0"/>
              </a:rPr>
              <a:t>Rational inference can be made through </a:t>
            </a:r>
            <a:r>
              <a:rPr lang="en-US" sz="2200" b="1" dirty="0">
                <a:solidFill>
                  <a:srgbClr val="002060"/>
                </a:solidFill>
                <a:latin typeface="Arial" pitchFamily="34" charset="0"/>
                <a:cs typeface="Arial" pitchFamily="34" charset="0"/>
              </a:rPr>
              <a:t>deductive</a:t>
            </a:r>
            <a:r>
              <a:rPr lang="en-US" sz="2200" dirty="0">
                <a:solidFill>
                  <a:srgbClr val="002060"/>
                </a:solidFill>
                <a:latin typeface="Arial" pitchFamily="34" charset="0"/>
                <a:cs typeface="Arial" pitchFamily="34" charset="0"/>
              </a:rPr>
              <a:t> or </a:t>
            </a:r>
            <a:r>
              <a:rPr lang="en-US" sz="2200" b="1" dirty="0">
                <a:solidFill>
                  <a:srgbClr val="002060"/>
                </a:solidFill>
                <a:latin typeface="Arial" pitchFamily="34" charset="0"/>
                <a:cs typeface="Arial" pitchFamily="34" charset="0"/>
              </a:rPr>
              <a:t>inductive</a:t>
            </a:r>
            <a:r>
              <a:rPr lang="en-US" sz="2200" dirty="0">
                <a:solidFill>
                  <a:srgbClr val="002060"/>
                </a:solidFill>
                <a:latin typeface="Arial" pitchFamily="34" charset="0"/>
                <a:cs typeface="Arial" pitchFamily="34" charset="0"/>
              </a:rPr>
              <a:t> reasoning. (You either </a:t>
            </a:r>
            <a:r>
              <a:rPr lang="en-US" sz="2200" u="sng" dirty="0">
                <a:solidFill>
                  <a:srgbClr val="002060"/>
                </a:solidFill>
                <a:latin typeface="Arial" pitchFamily="34" charset="0"/>
                <a:cs typeface="Arial" pitchFamily="34" charset="0"/>
              </a:rPr>
              <a:t>deduce</a:t>
            </a:r>
            <a:r>
              <a:rPr lang="en-US" sz="2200" dirty="0">
                <a:solidFill>
                  <a:srgbClr val="002060"/>
                </a:solidFill>
                <a:latin typeface="Arial" pitchFamily="34" charset="0"/>
                <a:cs typeface="Arial" pitchFamily="34" charset="0"/>
              </a:rPr>
              <a:t> or </a:t>
            </a:r>
            <a:r>
              <a:rPr lang="en-US" sz="2200" u="sng" dirty="0">
                <a:solidFill>
                  <a:srgbClr val="002060"/>
                </a:solidFill>
                <a:latin typeface="Arial" pitchFamily="34" charset="0"/>
                <a:cs typeface="Arial" pitchFamily="34" charset="0"/>
              </a:rPr>
              <a:t>are told</a:t>
            </a:r>
            <a:r>
              <a:rPr lang="en-US" sz="2200" dirty="0">
                <a:solidFill>
                  <a:srgbClr val="002060"/>
                </a:solidFill>
                <a:latin typeface="Arial" pitchFamily="34" charset="0"/>
                <a:cs typeface="Arial" pitchFamily="34" charset="0"/>
              </a:rPr>
              <a:t>…)</a:t>
            </a:r>
          </a:p>
          <a:p>
            <a:pPr>
              <a:buNone/>
            </a:pPr>
            <a:endParaRPr lang="en-IE" dirty="0">
              <a:solidFill>
                <a:schemeClr val="accent2">
                  <a:lumMod val="50000"/>
                </a:schemeClr>
              </a:solidFill>
              <a:latin typeface="Arial" pitchFamily="34" charset="0"/>
            </a:endParaRPr>
          </a:p>
          <a:p>
            <a:endParaRPr lang="en-IE" dirty="0">
              <a:solidFill>
                <a:schemeClr val="accent2">
                  <a:lumMod val="50000"/>
                </a:schemeClr>
              </a:solidFill>
              <a:latin typeface="Arial" pitchFamily="34" charset="0"/>
            </a:endParaRPr>
          </a:p>
          <a:p>
            <a:endParaRPr lang="en-US" dirty="0"/>
          </a:p>
        </p:txBody>
      </p:sp>
    </p:spTree>
    <p:extLst>
      <p:ext uri="{BB962C8B-B14F-4D97-AF65-F5344CB8AC3E}">
        <p14:creationId xmlns:p14="http://schemas.microsoft.com/office/powerpoint/2010/main" val="147451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Questions and Answers ( 3 )</a:t>
            </a:r>
          </a:p>
        </p:txBody>
      </p:sp>
      <p:sp>
        <p:nvSpPr>
          <p:cNvPr id="3" name="Content Placeholder 2"/>
          <p:cNvSpPr>
            <a:spLocks noGrp="1"/>
          </p:cNvSpPr>
          <p:nvPr>
            <p:ph sz="quarter" idx="1"/>
          </p:nvPr>
        </p:nvSpPr>
        <p:spPr/>
        <p:txBody>
          <a:bodyPr/>
          <a:lstStyle/>
          <a:p>
            <a:pPr marL="0" indent="0">
              <a:buNone/>
            </a:pPr>
            <a:r>
              <a:rPr lang="en-US" dirty="0">
                <a:latin typeface="Arial" pitchFamily="34" charset="0"/>
                <a:cs typeface="Arial" pitchFamily="34" charset="0"/>
              </a:rPr>
              <a:t>…  onward to gates…</a:t>
            </a:r>
          </a:p>
          <a:p>
            <a:r>
              <a:rPr lang="en-US" dirty="0">
                <a:latin typeface="Arial" pitchFamily="34" charset="0"/>
                <a:cs typeface="Arial" pitchFamily="34" charset="0"/>
              </a:rPr>
              <a:t>Can an AND gate become a NAND gate?</a:t>
            </a:r>
          </a:p>
          <a:p>
            <a:endParaRPr lang="en-US" dirty="0">
              <a:latin typeface="Arial" pitchFamily="34" charset="0"/>
              <a:cs typeface="Arial" pitchFamily="34" charset="0"/>
            </a:endParaRPr>
          </a:p>
          <a:p>
            <a:r>
              <a:rPr lang="en-US" sz="2000" dirty="0">
                <a:solidFill>
                  <a:srgbClr val="002060"/>
                </a:solidFill>
                <a:latin typeface="Arial" pitchFamily="34" charset="0"/>
                <a:cs typeface="Arial" pitchFamily="34" charset="0"/>
              </a:rPr>
              <a:t>Yes – just fit a NOT gate on the output point of an AND gate. </a:t>
            </a:r>
          </a:p>
          <a:p>
            <a:pPr>
              <a:buNone/>
            </a:pPr>
            <a:endParaRPr lang="en-US" sz="2200" dirty="0">
              <a:solidFill>
                <a:srgbClr val="002060"/>
              </a:solidFill>
              <a:latin typeface="Arial" pitchFamily="34" charset="0"/>
              <a:cs typeface="Arial" pitchFamily="34" charset="0"/>
            </a:endParaRPr>
          </a:p>
          <a:p>
            <a:pPr>
              <a:buNone/>
            </a:pPr>
            <a:endParaRPr lang="en-IE" dirty="0">
              <a:solidFill>
                <a:schemeClr val="accent2">
                  <a:lumMod val="50000"/>
                </a:schemeClr>
              </a:solidFill>
              <a:latin typeface="Arial" pitchFamily="34" charset="0"/>
            </a:endParaRPr>
          </a:p>
          <a:p>
            <a:endParaRPr lang="en-IE" dirty="0">
              <a:solidFill>
                <a:schemeClr val="accent2">
                  <a:lumMod val="50000"/>
                </a:schemeClr>
              </a:solidFill>
              <a:latin typeface="Arial" pitchFamily="34" charset="0"/>
            </a:endParaRPr>
          </a:p>
          <a:p>
            <a:endParaRPr lang="en-US" dirty="0"/>
          </a:p>
        </p:txBody>
      </p:sp>
      <p:pic>
        <p:nvPicPr>
          <p:cNvPr id="4098" name="Picture 2" descr="https://encrypted-tbn0.gstatic.com/images?q=tbn:ANd9GcRFZzGdy6nRgSjL19_fgsOy0ojRyKDqi7VBiwy7AdTWXIHq86TBoA"/>
          <p:cNvPicPr>
            <a:picLocks noChangeAspect="1" noChangeArrowheads="1"/>
          </p:cNvPicPr>
          <p:nvPr/>
        </p:nvPicPr>
        <p:blipFill>
          <a:blip r:embed="rId2" cstate="print"/>
          <a:srcRect/>
          <a:stretch>
            <a:fillRect/>
          </a:stretch>
        </p:blipFill>
        <p:spPr bwMode="auto">
          <a:xfrm>
            <a:off x="899592" y="3573016"/>
            <a:ext cx="3429000" cy="1333501"/>
          </a:xfrm>
          <a:prstGeom prst="rect">
            <a:avLst/>
          </a:prstGeom>
          <a:noFill/>
        </p:spPr>
      </p:pic>
      <p:pic>
        <p:nvPicPr>
          <p:cNvPr id="4100" name="Picture 4" descr="http://upload.wikimedia.org/wikipedia/commons/c/cc/Logic-gate-nand-us.png"/>
          <p:cNvPicPr>
            <a:picLocks noChangeAspect="1" noChangeArrowheads="1"/>
          </p:cNvPicPr>
          <p:nvPr/>
        </p:nvPicPr>
        <p:blipFill>
          <a:blip r:embed="rId3" cstate="print"/>
          <a:srcRect/>
          <a:stretch>
            <a:fillRect/>
          </a:stretch>
        </p:blipFill>
        <p:spPr bwMode="auto">
          <a:xfrm>
            <a:off x="1187624" y="5301208"/>
            <a:ext cx="2088232" cy="92012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Questions and Answers ( 4 )</a:t>
            </a:r>
          </a:p>
        </p:txBody>
      </p:sp>
      <p:sp>
        <p:nvSpPr>
          <p:cNvPr id="3" name="Content Placeholder 2"/>
          <p:cNvSpPr>
            <a:spLocks noGrp="1"/>
          </p:cNvSpPr>
          <p:nvPr>
            <p:ph sz="quarter" idx="1"/>
          </p:nvPr>
        </p:nvSpPr>
        <p:spPr/>
        <p:txBody>
          <a:bodyPr/>
          <a:lstStyle/>
          <a:p>
            <a:r>
              <a:rPr lang="en-US" dirty="0">
                <a:latin typeface="Arial" pitchFamily="34" charset="0"/>
                <a:cs typeface="Arial" pitchFamily="34" charset="0"/>
              </a:rPr>
              <a:t>Can an AND gate become a NOR gate?</a:t>
            </a:r>
          </a:p>
          <a:p>
            <a:endParaRPr lang="en-US" dirty="0">
              <a:latin typeface="Arial" pitchFamily="34" charset="0"/>
              <a:cs typeface="Arial" pitchFamily="34" charset="0"/>
            </a:endParaRPr>
          </a:p>
          <a:p>
            <a:r>
              <a:rPr lang="en-US" sz="2200" dirty="0">
                <a:solidFill>
                  <a:srgbClr val="002060"/>
                </a:solidFill>
                <a:latin typeface="Arial" pitchFamily="34" charset="0"/>
                <a:cs typeface="Arial" pitchFamily="34" charset="0"/>
              </a:rPr>
              <a:t>Yes. Place NOT gates on both inputs of an AND gate – it will perform like a NOR gate.</a:t>
            </a:r>
          </a:p>
          <a:p>
            <a:pPr>
              <a:buNone/>
            </a:pPr>
            <a:endParaRPr lang="en-US" sz="2200" dirty="0">
              <a:solidFill>
                <a:srgbClr val="002060"/>
              </a:solidFill>
              <a:latin typeface="Arial" pitchFamily="34" charset="0"/>
              <a:cs typeface="Arial" pitchFamily="34" charset="0"/>
            </a:endParaRPr>
          </a:p>
          <a:p>
            <a:pPr>
              <a:buNone/>
            </a:pPr>
            <a:endParaRPr lang="en-IE" dirty="0">
              <a:solidFill>
                <a:schemeClr val="accent2">
                  <a:lumMod val="50000"/>
                </a:schemeClr>
              </a:solidFill>
              <a:latin typeface="Arial" pitchFamily="34" charset="0"/>
            </a:endParaRPr>
          </a:p>
          <a:p>
            <a:endParaRPr lang="en-IE" dirty="0">
              <a:solidFill>
                <a:schemeClr val="accent2">
                  <a:lumMod val="50000"/>
                </a:schemeClr>
              </a:solidFill>
              <a:latin typeface="Arial" pitchFamily="34" charset="0"/>
            </a:endParaRPr>
          </a:p>
          <a:p>
            <a:endParaRPr lang="en-US" dirty="0"/>
          </a:p>
        </p:txBody>
      </p:sp>
      <p:pic>
        <p:nvPicPr>
          <p:cNvPr id="3074" name="Picture 2" descr="https://encrypted-tbn0.gstatic.com/images?q=tbn:ANd9GcS7ajWIEsN9Kmifa8LDQIowkUdfVeG9bo1JmQ9eYWcyuLFwM6A85A"/>
          <p:cNvPicPr>
            <a:picLocks noChangeAspect="1" noChangeArrowheads="1"/>
          </p:cNvPicPr>
          <p:nvPr/>
        </p:nvPicPr>
        <p:blipFill>
          <a:blip r:embed="rId2" cstate="print"/>
          <a:srcRect/>
          <a:stretch>
            <a:fillRect/>
          </a:stretch>
        </p:blipFill>
        <p:spPr bwMode="auto">
          <a:xfrm>
            <a:off x="467544" y="3573016"/>
            <a:ext cx="2656744" cy="1800200"/>
          </a:xfrm>
          <a:prstGeom prst="rect">
            <a:avLst/>
          </a:prstGeom>
          <a:noFill/>
        </p:spPr>
      </p:pic>
      <p:sp>
        <p:nvSpPr>
          <p:cNvPr id="3076" name="AutoShape 4" descr="data:image/jpeg;base64,/9j/4AAQSkZJRgABAQAAAQABAAD/2wCEAAkGBwgHBhUIBxQWFRIVGBobGRcYGRwgGxkcJSMjGBwgIiMeJSghHB8lIR8YLTEiMSorLi46ICU0OTcsNyg5OjcBCgoKBQUFDgUFDisZExkrKysrKysrKysrKysrKysrKysrKysrKysrKysrKysrKysrKysrKysrKysrKysrKysrK//AABEIAJUBUgMBIgACEQEDEQH/xAAcAAEAAgMBAQEAAAAAAAAAAAAABgcEBQgCAwH/xABIEAABAgQEAgUGCwYEBwEAAAABAAIDBAURBhIhMQdBEyJRYXEUFlWBlKEVFyMyQlJTkdHS0wgzVJKTwUNicrE1Y4KDorPwJP/EABQBAQAAAAAAAAAAAAAAAAAAAAD/xAAUEQEAAAAAAAAAAAAAAAAAAAAA/9oADAMBAAIRAxEAPwC8UREBERAREQEREBERARY9RZMxafEhyLgyKWODHEXDX2IaTobgG3IrkavzGKaJVnyFXjzDYzT1rxX688wN9Qd780HYKLlyTwhxLnZRk3KCYdDe0Oa4TLbFpFwf3nML7eY/FH6kz7S39RB06i5i8x+KP1Jn2lv6ieY/FH6kz7S39RB06i5i8x+KP1Jn2lv6i9HDXFmny94flrW32hzJOu2zHk+uyDptFy+ye4r0hxYTULuseu2JE2vtmDsvqtfRfkHivj+nRQZuKXBt2lkWAwAm1rEhrXXHjfTVB1CioCj8fanCGWsSsOJ3w3Fh+45geXYp1R+M+EKiQyYfEgOP2rNOfNmYDYb23QWKix5GelKhLCZkIjIkM7OY4OafWNFkICIiAiIgIiICIiAiIgIiICIiAiIgIiICIiAiIgItYyv0mJXXUNkZhmmtDzCv1gD7r21y72INrELZoCIiAiIgIiIChHFTAsHGVEvLgCbhAmE/TrdsNx+q73Gx2vebogoDgjjqJR5/zTrpLWOeRCLtOiic2G+wcdhyd46X+qN/aAwayEBiymixzNbHt27Mid2tmnxb3qbcHsYDFWFxDmXEzMvZkW5uXfUf2nMBqe0OQTxERAREQF5iQ2RW5YgBHYRdekQRusYCwpWSXVCThFxNy5oyOJ3uXQy1xuSeeqhFa4D0GZa59IjRoLiNA6z2A6dwdrrfrHf1K20Qcy1Dh9j3A0yZ2jl72g/vJVziTyGZnzj3ixAvutrhjjjWqdFEtiiGI7QdXtAZFHiBZjrdlm+K6FUexRgrD+KYJbVoLS/lFb1Yg5fOGp8DcdyD3hfGFCxVA6SjRmucBd0M6RG+LTrbv1Het8ud8TcGsQUCP8IYViOjNabtynJHZ4WNnEdoIPcsnBHGmoU6MKdjFpiMBy9KG2isN7HONMwHgHafSKC/0WFR6tT63INn6TEbFhO2c0+4jdpHMGxCzUBERAREQEREBERAREQEREBERAREQFB8e4unpKdZhnCrOkqMdtwSOpAZt0jidL72Gwtc8g6cKo8RyFYqPGd0GgTPksUSLSYnRh9257FtjpqS037kGaeEcCFQQ+UjuFVa8xhOEm7op1IPPIT4nnrcg7zAOMJisRYlDxBDMGoy4+VZbR7dB0jeVjdvdqCLgrXeavEP00PZYa1GC5Kq0/jNHgV2Y8pjeQX6TIGadJDsLDTTtQW2iKD1nDmN5qqRI9NqogwXOuyH5Ow5B2XOp8UE4RV35q8Q/TQ9lhp5q8Q/TQ9lhoLERV35q8Q/TQ9lhp5q8Q/TQ9lhoLERV35q8Q/TQ9lhp5q8Q/TQ9lhoJzV6dLVelxKdOi8OKxzHDuItp2EciuY8J1Cd4bcSfJZ02Y2J0MbWzXQydH+ABa8fdpdXH5q8Q/TQ9lhqquMeEK3Ro0Os1uZE06MchiCEGWLRdoOXQki9ufV7kHTINxcIofwnr3nDgWBMRDeJDHRRNbnMzqgnndzcrj/qUwQEREBERAREQEREBQvHfDaiYwYY0UdDM20jMAuezONnj7jpuFNEQctTsjjHhLWhGhOLYbndV7dYMYDWzh225GzhrY81enD3iDS8aSfydoUy358AuBNvrN2zt77abHleTVWmSVXkHSNThtiQnixa4erTmD2Eahc4464f1nh5Um1qhPiPgNdmbGaOvBN7APtpbUDNazr2IF7IOmUVd8K+JcDGMHyCohsOdYCco0bEb9Zt9iObfWNL2sRAREQEREBERAREQEREBERAREQFXsFjvj2e6xt8HDX/ALg/AqwkQFXkjDeOO0d5Bt8Ht1tp+8Z+B+4qw0QEREBERAREQEREBQ7i7S/hXh5NQxvDZ0oPZkOc8x9EOHrUxXxm5dk3KPlovzXtLT4EWO6Cj/2aqgRMzdNcdC2HEaNORLXd/Nndor2XMPBqJHo3FNki/d3TQX2OmgLuzUZmDsXTyAiIgIiICIiAiIgIiIC8RoUOPBMGO0Oa4EOaRcEHQgg7g9i9og5p4j4IqWAK4K9h8ubLZ80N7b3gOOzHf5eQJ3Gh77h4X48l8aUj5YtbNwx8rDHPkHtB+ifXY6dl5XVKdJ1anvkKkwRIUQWc07Ef2I3B3B1C5kxRR6nwqx0yappOS5fBeRcPZ81zHaWJANnDvB0uEHUqLS4RxLIYrojKpTjodHsvrDfzae8e8WOxWfU6lI0mTM5U4jIUNu7nuAHhruT2blBloq+i8ZcFQ4oYyNEcDu4Qn2b43APfoCpXh/ElGxJAMaiR2RQLZg09Zt9szTZzb67jkexBtkREBERARa6frdOp1RgU6cflizJcITbE5i0XdqBYWuN7brYoCLXT1cp0hVYFLm35Y0xn6JtnHNlGZ2oFhYHmRdbFAREQEREBERAREQEREBERAREQEREHLdNcJTjl8mcgFRiN0NtDFc23gQbW53supFzBiB4qPHM+Sdb/APbCb2asc1jt+wtcun0BERAREQEREBERAREQEREBaHGuF5LF1BfTJ0AE3MN9rmG+1muGov3i+o0W+RBzBgauVLhpjt1Lq3VhF4hx2k9UA2LYg1toCDf6pParTw9RYeP667F1fbnlmOLJKATdoa1xBiuA0cXOG2o5G4AVa8dalI1rHLZSktDosJohPe03L33uGdl23tfe5IPzRa6OE0aHF4fSrYYsWNLHDsc1xa713B+9BLCxhh9GQMtrW5W7PBV5j/DraEzzzwowQZqWu6K2GA1kxBvmih4AsTa5zb6cyG2sVa3Es5AkMPTE3NuysZCeSfUff3IPvSajLVemQ6jJG8OKxr2nuIvr2EcwstU1gDBWLomDpeNK1SJKw3tL2wBBa4Na5xcDfOL5gc22mZSDzHxp6di+zN/OgsVFXXmPjT07F9mb+dTumQJiVp0OXnIhixGsaHRCA0vcBYusNBc8kEP4m0SrTEWVxHQAIkeQc9/QkfvWuyhwFvpAN0HO5tqADuMN4zo9fw+azBeIbIYPTNeQDBI1Id/Y81IlT3EPCdKjcRpGA0PZDqDonlLGOLWxejyvaSBzJOp9YsdUGfRI09xDxxBxLLs6KnSJiNgvcDnmHOGVxA5NFhrytbUk5bSXylpeDKS7ZaVaGMYA1rWiwaBoAANgF9UBERARFFMT8RMOYXqXwfV4jmxModYMc7Q3A1AtyKCVoq9+OfBX20T+k/8ABTOiViQr1MZUaU8RITxoR7wRuCOYQZ6IiAiIgIiICIiAiLAr8+KVQo9Rd/hQoj9LX6rS7noTog5tw2x1S44hzereejRO21nPiEe6y6hXNH7P9NdPY78sfqIEJ77mx6zuoOd79Zxvrt3rpdAREQEREBERAREQEREBERAVc8Ysf+adL+D6aR5ZGb1f+Uw3Bid5uCGjt11y2Mhx9jCSwZQzPTNnRHaQoV7F7v7NG5PLxIVC4Nw3VuKOL31Sr36DPmjxBoNurDZ32sP8o1PK4SHgdgKJUJ0YqrTT0bHXgNde74l79Jru1p27Tr9HWb1Cm1zBOJItaw3AMzIzJD5iWYflIcT6USG3ncfRFyTpoALWFKy0GTlmy0q0MYwBrWtFg0DQADkAvqggUxxdwrLttEMcRCLthmA8PceTRcAEk6b2vzWvm/hXidGbJRpeNKUtrmvi9M3LFmCDmaxov1WbEuv4bKyyxjjdwFwvSD8a0NblaLAbBfqIgIiICgGOJaPF4j0aLCY4ta6ZzOAJDeq3c8tj9yn6ICIiAiIgKuoQB48Pv6OH/sarFVRYko03XOMzpWQmoso4SLXdJC+cQH2y7jQ3B9QQW30bDuB9yrDBUrLUri3PUygEiT6APiQ2G8KHHLmi3Yw2z9XxGzbDLPDrEFv+Nzvv/OvjwnjRcP1CPgapwmtmIIdHEZmojsLgM7idc3WaPDTTLqFmIig1ZwPWqhVYk5L1ebgse64ht+awdgs4aer70E5RV18XWIPTc77/AMyfF1iD03O+/wDMgsVFXXxdYg9Nzvv/ADJ8XWIPTc77/wAyCxUVdfF1iD03O+/8yfF1iD03O+/8yCxVXXHetNpeBHyjTaJMubDb4A53+4W/6k+LrEHpud9/5lSfEoTnnUaKZuNPGCcjXPJcekNszWi51vYEdoQWb+zfSHwKRM1eIP3r2sadNmXJ793e7uVyLTYPorMO4Yl6Sz/ChgO73nrPPrcXH1rcoCIiAiIgIiICIiAiIgLR4uxXSsJUwztWeBocjB8+IRyaOe4udhfVariBxDpWC5XJFPSTLgckFpF9tHP+oy9tdzyBsbUbRaLiji1iIzs689G0gPjEdSE3fIxvM9jR23J1ug8SMrXOLuOHRIzi1l7ucblkCFfqtFgBfkBpmNyeZXSmHaHIYcpDKXS25YbBz1JO5cTzJP8A8AvjhbDVLwrSxTqOzK29yTq557XHmf8AZbhAREQEREBERAREQEREBERAREQFVOJKpHw3xcNZiSszHhOkhDBgQi7rF+bfQfRPPsVrIgrs8VoNtKbUvZx+ZeuHtIrNQxBFxviNvQxJiH0UKXA/dwrtcM19c3VH3na4AsJEBERAREQEREBEX4SGi7tkEfx9iRmFcKxqobZwMsMHnEOjNOYB1PcCqO4HYVi4ixQa9UOtCl3ZiXamJGOrd97HrE33y9q88ScTznEfFsOg4fGeA1+WEBf5R/0oh0uGgX8ACeavnBmHJbCuHIVJlrEsF3uAtnedXO9Z27AAOSDdoiICIiAiIgIiICLW1qvUmgwOnrEaHCbyzuAJ8BufUFU+L+OsvCBl8Jw87vtooIaP9LNHHxNvAoLgqdSkaTJmcqcRkKGN3PcAPDXcns3KpHH/ABtiRs0hg67W7GYcOse3I0jq8usdd9BuopTMMY44mzon51z3Q/toxLYbRzyNAty2aLX3srpwLwuoeEwJh4ExMix6V7R1T/kbrk8dT3oKuwTwgrGIo/wpipz4MNzsxDtY8W+pJv8AMvc9Y3PdzV/0mmSNHkGyNLhthwmbNaNBzPiT2rMRAREQEREBERAREQEREBERAREQEREBERAREQEREBERAREQFSHG3iRCMF+F6C67jdsxEFrAbGEO0/WI2tl1ubXPUZYztPiSrXFhiMc3O35zbgi47xe4XPcTgLicRCIUeULbmxLogJHK46M2PdcoJdwXw/RcNUz4XqceB5XHaCAYjPkmHUN11DjfreAHI3s34fo38TA/qs/FUF8QuKvtpT+eL+mnxC4q+2lP54v6aC/fh+jfxMD+qz8U+H6N/EwP6rPxVBfELir7aU/ni/pp8QuKvtpT+eL+mgv34fo38TA/qs/FfKYxNQJaF0sxNy7W9pis/FUP8QuKvtpT+eL+msuU4A1p8O85NQGuvswPcLeJDdd9LILamuI2DpVwbEnYJv8AVdmH3tBAWkmeNGC4MLPDixIh+q2E6/8A5ZR71DJf9n2Ydfyiea3sywS7/d7bLcwOAVCaR5RMzDtNcuRtz3Xaba+KDEq3H6ThxMtHlHvH1orw33NDu7mofN8U8f4kJl6X1LggtlYJLjp2nO9trHUEblXJReFWDqRZzJYRXgWzRiX321ynqX0vo0bnkpfLSsvKQhBlGNY0bNa0AD1DRBzrR+D+L8RzHlmIInQh27ozjEinf6N/93DdWhhbhFhegOEeMwzMUG+aNYtHgwdX77nvVgIg/AABYL9REBERAREQEREBERAREQEREBERAREQEREBERAREQEREBERAREQEREBERAREQEREBERAREQEREBERAREQEREBERAREQEREBERAREQEREBERB//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data:image/jpeg;base64,/9j/4AAQSkZJRgABAQAAAQABAAD/2wCEAAkGBwgHBhUIBxQWFRIVGBobGRcYGRwgGxkcJSMjGBwgIiMeJSghHB8lIR8YLTEiMSorLi46ICU0OTcsNyg5OjcBCgoKBQUFDgUFDisZExkrKysrKysrKysrKysrKysrKysrKysrKysrKysrKysrKysrKysrKysrKysrKysrKysrK//AABEIAJUBUgMBIgACEQEDEQH/xAAcAAEAAgMBAQEAAAAAAAAAAAAABgcEBQgCAwH/xABIEAABAgQEAgUGCwYEBwEAAAABAAIDBAURBhIhMQdBEyJRYXEUFlWBlKEVFyMyQlJTkdHS0wgzVJKTwUNicrE1Y4KDorPwJP/EABQBAQAAAAAAAAAAAAAAAAAAAAD/xAAUEQEAAAAAAAAAAAAAAAAAAAAA/9oADAMBAAIRAxEAPwC8UREBERAREQEREBERARY9RZMxafEhyLgyKWODHEXDX2IaTobgG3IrkavzGKaJVnyFXjzDYzT1rxX688wN9Qd780HYKLlyTwhxLnZRk3KCYdDe0Oa4TLbFpFwf3nML7eY/FH6kz7S39RB06i5i8x+KP1Jn2lv6ieY/FH6kz7S39RB06i5i8x+KP1Jn2lv6i9HDXFmny94flrW32hzJOu2zHk+uyDptFy+ye4r0hxYTULuseu2JE2vtmDsvqtfRfkHivj+nRQZuKXBt2lkWAwAm1rEhrXXHjfTVB1CioCj8fanCGWsSsOJ3w3Fh+45geXYp1R+M+EKiQyYfEgOP2rNOfNmYDYb23QWKix5GelKhLCZkIjIkM7OY4OafWNFkICIiAiIgIiICIiAiIgIiICIiAiIgIiICIiAiIgItYyv0mJXXUNkZhmmtDzCv1gD7r21y72INrELZoCIiAiIgIiIChHFTAsHGVEvLgCbhAmE/TrdsNx+q73Gx2vebogoDgjjqJR5/zTrpLWOeRCLtOiic2G+wcdhyd46X+qN/aAwayEBiymixzNbHt27Mid2tmnxb3qbcHsYDFWFxDmXEzMvZkW5uXfUf2nMBqe0OQTxERAREQF5iQ2RW5YgBHYRdekQRusYCwpWSXVCThFxNy5oyOJ3uXQy1xuSeeqhFa4D0GZa59IjRoLiNA6z2A6dwdrrfrHf1K20Qcy1Dh9j3A0yZ2jl72g/vJVziTyGZnzj3ixAvutrhjjjWqdFEtiiGI7QdXtAZFHiBZjrdlm+K6FUexRgrD+KYJbVoLS/lFb1Yg5fOGp8DcdyD3hfGFCxVA6SjRmucBd0M6RG+LTrbv1Het8ud8TcGsQUCP8IYViOjNabtynJHZ4WNnEdoIPcsnBHGmoU6MKdjFpiMBy9KG2isN7HONMwHgHafSKC/0WFR6tT63INn6TEbFhO2c0+4jdpHMGxCzUBERAREQEREBERAREQEREBERAREQFB8e4unpKdZhnCrOkqMdtwSOpAZt0jidL72Gwtc8g6cKo8RyFYqPGd0GgTPksUSLSYnRh9257FtjpqS037kGaeEcCFQQ+UjuFVa8xhOEm7op1IPPIT4nnrcg7zAOMJisRYlDxBDMGoy4+VZbR7dB0jeVjdvdqCLgrXeavEP00PZYa1GC5Kq0/jNHgV2Y8pjeQX6TIGadJDsLDTTtQW2iKD1nDmN5qqRI9NqogwXOuyH5Ow5B2XOp8UE4RV35q8Q/TQ9lhp5q8Q/TQ9lhoLERV35q8Q/TQ9lhp5q8Q/TQ9lhoLERV35q8Q/TQ9lhp5q8Q/TQ9lhoJzV6dLVelxKdOi8OKxzHDuItp2EciuY8J1Cd4bcSfJZ02Y2J0MbWzXQydH+ABa8fdpdXH5q8Q/TQ9lhqquMeEK3Ro0Os1uZE06MchiCEGWLRdoOXQki9ufV7kHTINxcIofwnr3nDgWBMRDeJDHRRNbnMzqgnndzcrj/qUwQEREBERAREQEREBQvHfDaiYwYY0UdDM20jMAuezONnj7jpuFNEQctTsjjHhLWhGhOLYbndV7dYMYDWzh225GzhrY81enD3iDS8aSfydoUy358AuBNvrN2zt77abHleTVWmSVXkHSNThtiQnixa4erTmD2Eahc4464f1nh5Um1qhPiPgNdmbGaOvBN7APtpbUDNazr2IF7IOmUVd8K+JcDGMHyCohsOdYCco0bEb9Zt9iObfWNL2sRAREQEREBERAREQEREBERAREQFXsFjvj2e6xt8HDX/ALg/AqwkQFXkjDeOO0d5Bt8Ht1tp+8Z+B+4qw0QEREBERAREQEREBQ7i7S/hXh5NQxvDZ0oPZkOc8x9EOHrUxXxm5dk3KPlovzXtLT4EWO6Cj/2aqgRMzdNcdC2HEaNORLXd/Nndor2XMPBqJHo3FNki/d3TQX2OmgLuzUZmDsXTyAiIgIiICIiAiIgIiIC8RoUOPBMGO0Oa4EOaRcEHQgg7g9i9og5p4j4IqWAK4K9h8ubLZ80N7b3gOOzHf5eQJ3Gh77h4X48l8aUj5YtbNwx8rDHPkHtB+ifXY6dl5XVKdJ1anvkKkwRIUQWc07Ef2I3B3B1C5kxRR6nwqx0yappOS5fBeRcPZ81zHaWJANnDvB0uEHUqLS4RxLIYrojKpTjodHsvrDfzae8e8WOxWfU6lI0mTM5U4jIUNu7nuAHhruT2blBloq+i8ZcFQ4oYyNEcDu4Qn2b43APfoCpXh/ElGxJAMaiR2RQLZg09Zt9szTZzb67jkexBtkREBERARa6frdOp1RgU6cflizJcITbE5i0XdqBYWuN7brYoCLXT1cp0hVYFLm35Y0xn6JtnHNlGZ2oFhYHmRdbFAREQEREBERAREQEREBERAREQEREHLdNcJTjl8mcgFRiN0NtDFc23gQbW53supFzBiB4qPHM+Sdb/APbCb2asc1jt+wtcun0BERAREQEREBERAREQEREBaHGuF5LF1BfTJ0AE3MN9rmG+1muGov3i+o0W+RBzBgauVLhpjt1Lq3VhF4hx2k9UA2LYg1toCDf6pParTw9RYeP667F1fbnlmOLJKATdoa1xBiuA0cXOG2o5G4AVa8dalI1rHLZSktDosJohPe03L33uGdl23tfe5IPzRa6OE0aHF4fSrYYsWNLHDsc1xa713B+9BLCxhh9GQMtrW5W7PBV5j/DraEzzzwowQZqWu6K2GA1kxBvmih4AsTa5zb6cyG2sVa3Es5AkMPTE3NuysZCeSfUff3IPvSajLVemQ6jJG8OKxr2nuIvr2EcwstU1gDBWLomDpeNK1SJKw3tL2wBBa4Na5xcDfOL5gc22mZSDzHxp6di+zN/OgsVFXXmPjT07F9mb+dTumQJiVp0OXnIhixGsaHRCA0vcBYusNBc8kEP4m0SrTEWVxHQAIkeQc9/QkfvWuyhwFvpAN0HO5tqADuMN4zo9fw+azBeIbIYPTNeQDBI1Id/Y81IlT3EPCdKjcRpGA0PZDqDonlLGOLWxejyvaSBzJOp9YsdUGfRI09xDxxBxLLs6KnSJiNgvcDnmHOGVxA5NFhrytbUk5bSXylpeDKS7ZaVaGMYA1rWiwaBoAANgF9UBERARFFMT8RMOYXqXwfV4jmxModYMc7Q3A1AtyKCVoq9+OfBX20T+k/8ABTOiViQr1MZUaU8RITxoR7wRuCOYQZ6IiAiIgIiICIiAiLAr8+KVQo9Rd/hQoj9LX6rS7noTog5tw2x1S44hzereejRO21nPiEe6y6hXNH7P9NdPY78sfqIEJ77mx6zuoOd79Zxvrt3rpdAREQEREBERAREQEREBERAVc8Ysf+adL+D6aR5ZGb1f+Uw3Bid5uCGjt11y2Mhx9jCSwZQzPTNnRHaQoV7F7v7NG5PLxIVC4Nw3VuKOL31Sr36DPmjxBoNurDZ32sP8o1PK4SHgdgKJUJ0YqrTT0bHXgNde74l79Jru1p27Tr9HWb1Cm1zBOJItaw3AMzIzJD5iWYflIcT6USG3ncfRFyTpoALWFKy0GTlmy0q0MYwBrWtFg0DQADkAvqggUxxdwrLttEMcRCLthmA8PceTRcAEk6b2vzWvm/hXidGbJRpeNKUtrmvi9M3LFmCDmaxov1WbEuv4bKyyxjjdwFwvSD8a0NblaLAbBfqIgIiICgGOJaPF4j0aLCY4ta6ZzOAJDeq3c8tj9yn6ICIiAiIgKuoQB48Pv6OH/sarFVRYko03XOMzpWQmoso4SLXdJC+cQH2y7jQ3B9QQW30bDuB9yrDBUrLUri3PUygEiT6APiQ2G8KHHLmi3Yw2z9XxGzbDLPDrEFv+Nzvv/OvjwnjRcP1CPgapwmtmIIdHEZmojsLgM7idc3WaPDTTLqFmIig1ZwPWqhVYk5L1ebgse64ht+awdgs4aer70E5RV18XWIPTc77/AMyfF1iD03O+/wDMgsVFXXxdYg9Nzvv/ADJ8XWIPTc77/wAyCxUVdfF1iD03O+/8yfF1iD03O+/8yCxVXXHetNpeBHyjTaJMubDb4A53+4W/6k+LrEHpud9/5lSfEoTnnUaKZuNPGCcjXPJcekNszWi51vYEdoQWb+zfSHwKRM1eIP3r2sadNmXJ793e7uVyLTYPorMO4Yl6Sz/ChgO73nrPPrcXH1rcoCIiAiIgIiICIiAiIgLR4uxXSsJUwztWeBocjB8+IRyaOe4udhfVariBxDpWC5XJFPSTLgckFpF9tHP+oy9tdzyBsbUbRaLiji1iIzs689G0gPjEdSE3fIxvM9jR23J1ug8SMrXOLuOHRIzi1l7ucblkCFfqtFgBfkBpmNyeZXSmHaHIYcpDKXS25YbBz1JO5cTzJP8A8AvjhbDVLwrSxTqOzK29yTq557XHmf8AZbhAREQEREBERAREQEREBERAREQFVOJKpHw3xcNZiSszHhOkhDBgQi7rF+bfQfRPPsVrIgrs8VoNtKbUvZx+ZeuHtIrNQxBFxviNvQxJiH0UKXA/dwrtcM19c3VH3na4AsJEBERAREQEREBEX4SGi7tkEfx9iRmFcKxqobZwMsMHnEOjNOYB1PcCqO4HYVi4ixQa9UOtCl3ZiXamJGOrd97HrE33y9q88ScTznEfFsOg4fGeA1+WEBf5R/0oh0uGgX8ACeavnBmHJbCuHIVJlrEsF3uAtnedXO9Z27AAOSDdoiICIiAiIgIiICLW1qvUmgwOnrEaHCbyzuAJ8BufUFU+L+OsvCBl8Jw87vtooIaP9LNHHxNvAoLgqdSkaTJmcqcRkKGN3PcAPDXcns3KpHH/ABtiRs0hg67W7GYcOse3I0jq8usdd9BuopTMMY44mzon51z3Q/toxLYbRzyNAty2aLX3srpwLwuoeEwJh4ExMix6V7R1T/kbrk8dT3oKuwTwgrGIo/wpipz4MNzsxDtY8W+pJv8AMvc9Y3PdzV/0mmSNHkGyNLhthwmbNaNBzPiT2rMRAREQEREBERAREQEREBERAREQEREBERAREQEREBERAREQFSHG3iRCMF+F6C67jdsxEFrAbGEO0/WI2tl1ubXPUZYztPiSrXFhiMc3O35zbgi47xe4XPcTgLicRCIUeULbmxLogJHK46M2PdcoJdwXw/RcNUz4XqceB5XHaCAYjPkmHUN11DjfreAHI3s34fo38TA/qs/FUF8QuKvtpT+eL+mnxC4q+2lP54v6aC/fh+jfxMD+qz8U+H6N/EwP6rPxVBfELir7aU/ni/pp8QuKvtpT+eL+mgv34fo38TA/qs/FfKYxNQJaF0sxNy7W9pis/FUP8QuKvtpT+eL+msuU4A1p8O85NQGuvswPcLeJDdd9LILamuI2DpVwbEnYJv8AVdmH3tBAWkmeNGC4MLPDixIh+q2E6/8A5ZR71DJf9n2Ydfyiea3sywS7/d7bLcwOAVCaR5RMzDtNcuRtz3Xaba+KDEq3H6ThxMtHlHvH1orw33NDu7mofN8U8f4kJl6X1LggtlYJLjp2nO9trHUEblXJReFWDqRZzJYRXgWzRiX321ynqX0vo0bnkpfLSsvKQhBlGNY0bNa0AD1DRBzrR+D+L8RzHlmIInQh27ozjEinf6N/93DdWhhbhFhegOEeMwzMUG+aNYtHgwdX77nvVgIg/AABYL9REBERAREQEREBERAREQEREBERAREQEREBERAREQEREBERAREQEREBERAREQEREBERAREQEREBERAREQEREBERAREQEREBERAREQEREBERB//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0" name="AutoShape 8" descr="data:image/jpeg;base64,/9j/4AAQSkZJRgABAQAAAQABAAD/2wCEAAkGBwgHBhUIBxQWFRIVGBobGRcYGRwgGxkcJSMjGBwgIiMeJSghHB8lIR8YLTEiMSorLi46ICU0OTcsNyg5OjcBCgoKBQUFDgUFDisZExkrKysrKysrKysrKysrKysrKysrKysrKysrKysrKysrKysrKysrKysrKysrKysrKysrK//AABEIAJUBUgMBIgACEQEDEQH/xAAcAAEAAgMBAQEAAAAAAAAAAAAABgcEBQgCAwH/xABIEAABAgQEAgUGCwYEBwEAAAABAAIDBAURBhIhMQdBEyJRYXEUFlWBlKEVFyMyQlJTkdHS0wgzVJKTwUNicrE1Y4KDorPwJP/EABQBAQAAAAAAAAAAAAAAAAAAAAD/xAAUEQEAAAAAAAAAAAAAAAAAAAAA/9oADAMBAAIRAxEAPwC8UREBERAREQEREBERARY9RZMxafEhyLgyKWODHEXDX2IaTobgG3IrkavzGKaJVnyFXjzDYzT1rxX688wN9Qd780HYKLlyTwhxLnZRk3KCYdDe0Oa4TLbFpFwf3nML7eY/FH6kz7S39RB06i5i8x+KP1Jn2lv6ieY/FH6kz7S39RB06i5i8x+KP1Jn2lv6i9HDXFmny94flrW32hzJOu2zHk+uyDptFy+ye4r0hxYTULuseu2JE2vtmDsvqtfRfkHivj+nRQZuKXBt2lkWAwAm1rEhrXXHjfTVB1CioCj8fanCGWsSsOJ3w3Fh+45geXYp1R+M+EKiQyYfEgOP2rNOfNmYDYb23QWKix5GelKhLCZkIjIkM7OY4OafWNFkICIiAiIgIiICIiAiIgIiICIiAiIgIiICIiAiIgItYyv0mJXXUNkZhmmtDzCv1gD7r21y72INrELZoCIiAiIgIiIChHFTAsHGVEvLgCbhAmE/TrdsNx+q73Gx2vebogoDgjjqJR5/zTrpLWOeRCLtOiic2G+wcdhyd46X+qN/aAwayEBiymixzNbHt27Mid2tmnxb3qbcHsYDFWFxDmXEzMvZkW5uXfUf2nMBqe0OQTxERAREQF5iQ2RW5YgBHYRdekQRusYCwpWSXVCThFxNy5oyOJ3uXQy1xuSeeqhFa4D0GZa59IjRoLiNA6z2A6dwdrrfrHf1K20Qcy1Dh9j3A0yZ2jl72g/vJVziTyGZnzj3ixAvutrhjjjWqdFEtiiGI7QdXtAZFHiBZjrdlm+K6FUexRgrD+KYJbVoLS/lFb1Yg5fOGp8DcdyD3hfGFCxVA6SjRmucBd0M6RG+LTrbv1Het8ud8TcGsQUCP8IYViOjNabtynJHZ4WNnEdoIPcsnBHGmoU6MKdjFpiMBy9KG2isN7HONMwHgHafSKC/0WFR6tT63INn6TEbFhO2c0+4jdpHMGxCzUBERAREQEREBERAREQEREBERAREQFB8e4unpKdZhnCrOkqMdtwSOpAZt0jidL72Gwtc8g6cKo8RyFYqPGd0GgTPksUSLSYnRh9257FtjpqS037kGaeEcCFQQ+UjuFVa8xhOEm7op1IPPIT4nnrcg7zAOMJisRYlDxBDMGoy4+VZbR7dB0jeVjdvdqCLgrXeavEP00PZYa1GC5Kq0/jNHgV2Y8pjeQX6TIGadJDsLDTTtQW2iKD1nDmN5qqRI9NqogwXOuyH5Ow5B2XOp8UE4RV35q8Q/TQ9lhp5q8Q/TQ9lhoLERV35q8Q/TQ9lhp5q8Q/TQ9lhoLERV35q8Q/TQ9lhp5q8Q/TQ9lhoJzV6dLVelxKdOi8OKxzHDuItp2EciuY8J1Cd4bcSfJZ02Y2J0MbWzXQydH+ABa8fdpdXH5q8Q/TQ9lhqquMeEK3Ro0Os1uZE06MchiCEGWLRdoOXQki9ufV7kHTINxcIofwnr3nDgWBMRDeJDHRRNbnMzqgnndzcrj/qUwQEREBERAREQEREBQvHfDaiYwYY0UdDM20jMAuezONnj7jpuFNEQctTsjjHhLWhGhOLYbndV7dYMYDWzh225GzhrY81enD3iDS8aSfydoUy358AuBNvrN2zt77abHleTVWmSVXkHSNThtiQnixa4erTmD2Eahc4464f1nh5Um1qhPiPgNdmbGaOvBN7APtpbUDNazr2IF7IOmUVd8K+JcDGMHyCohsOdYCco0bEb9Zt9iObfWNL2sRAREQEREBERAREQEREBERAREQFXsFjvj2e6xt8HDX/ALg/AqwkQFXkjDeOO0d5Bt8Ht1tp+8Z+B+4qw0QEREBERAREQEREBQ7i7S/hXh5NQxvDZ0oPZkOc8x9EOHrUxXxm5dk3KPlovzXtLT4EWO6Cj/2aqgRMzdNcdC2HEaNORLXd/Nndor2XMPBqJHo3FNki/d3TQX2OmgLuzUZmDsXTyAiIgIiICIiAiIgIiIC8RoUOPBMGO0Oa4EOaRcEHQgg7g9i9og5p4j4IqWAK4K9h8ubLZ80N7b3gOOzHf5eQJ3Gh77h4X48l8aUj5YtbNwx8rDHPkHtB+ifXY6dl5XVKdJ1anvkKkwRIUQWc07Ef2I3B3B1C5kxRR6nwqx0yappOS5fBeRcPZ81zHaWJANnDvB0uEHUqLS4RxLIYrojKpTjodHsvrDfzae8e8WOxWfU6lI0mTM5U4jIUNu7nuAHhruT2blBloq+i8ZcFQ4oYyNEcDu4Qn2b43APfoCpXh/ElGxJAMaiR2RQLZg09Zt9szTZzb67jkexBtkREBERARa6frdOp1RgU6cflizJcITbE5i0XdqBYWuN7brYoCLXT1cp0hVYFLm35Y0xn6JtnHNlGZ2oFhYHmRdbFAREQEREBERAREQEREBERAREQEREHLdNcJTjl8mcgFRiN0NtDFc23gQbW53supFzBiB4qPHM+Sdb/APbCb2asc1jt+wtcun0BERAREQEREBERAREQEREBaHGuF5LF1BfTJ0AE3MN9rmG+1muGov3i+o0W+RBzBgauVLhpjt1Lq3VhF4hx2k9UA2LYg1toCDf6pParTw9RYeP667F1fbnlmOLJKATdoa1xBiuA0cXOG2o5G4AVa8dalI1rHLZSktDosJohPe03L33uGdl23tfe5IPzRa6OE0aHF4fSrYYsWNLHDsc1xa713B+9BLCxhh9GQMtrW5W7PBV5j/DraEzzzwowQZqWu6K2GA1kxBvmih4AsTa5zb6cyG2sVa3Es5AkMPTE3NuysZCeSfUff3IPvSajLVemQ6jJG8OKxr2nuIvr2EcwstU1gDBWLomDpeNK1SJKw3tL2wBBa4Na5xcDfOL5gc22mZSDzHxp6di+zN/OgsVFXXmPjT07F9mb+dTumQJiVp0OXnIhixGsaHRCA0vcBYusNBc8kEP4m0SrTEWVxHQAIkeQc9/QkfvWuyhwFvpAN0HO5tqADuMN4zo9fw+azBeIbIYPTNeQDBI1Id/Y81IlT3EPCdKjcRpGA0PZDqDonlLGOLWxejyvaSBzJOp9YsdUGfRI09xDxxBxLLs6KnSJiNgvcDnmHOGVxA5NFhrytbUk5bSXylpeDKS7ZaVaGMYA1rWiwaBoAANgF9UBERARFFMT8RMOYXqXwfV4jmxModYMc7Q3A1AtyKCVoq9+OfBX20T+k/8ABTOiViQr1MZUaU8RITxoR7wRuCOYQZ6IiAiIgIiICIiAiLAr8+KVQo9Rd/hQoj9LX6rS7noTog5tw2x1S44hzereejRO21nPiEe6y6hXNH7P9NdPY78sfqIEJ77mx6zuoOd79Zxvrt3rpdAREQEREBERAREQEREBERAVc8Ysf+adL+D6aR5ZGb1f+Uw3Bid5uCGjt11y2Mhx9jCSwZQzPTNnRHaQoV7F7v7NG5PLxIVC4Nw3VuKOL31Sr36DPmjxBoNurDZ32sP8o1PK4SHgdgKJUJ0YqrTT0bHXgNde74l79Jru1p27Tr9HWb1Cm1zBOJItaw3AMzIzJD5iWYflIcT6USG3ncfRFyTpoALWFKy0GTlmy0q0MYwBrWtFg0DQADkAvqggUxxdwrLttEMcRCLthmA8PceTRcAEk6b2vzWvm/hXidGbJRpeNKUtrmvi9M3LFmCDmaxov1WbEuv4bKyyxjjdwFwvSD8a0NblaLAbBfqIgIiICgGOJaPF4j0aLCY4ta6ZzOAJDeq3c8tj9yn6ICIiAiIgKuoQB48Pv6OH/sarFVRYko03XOMzpWQmoso4SLXdJC+cQH2y7jQ3B9QQW30bDuB9yrDBUrLUri3PUygEiT6APiQ2G8KHHLmi3Yw2z9XxGzbDLPDrEFv+Nzvv/OvjwnjRcP1CPgapwmtmIIdHEZmojsLgM7idc3WaPDTTLqFmIig1ZwPWqhVYk5L1ebgse64ht+awdgs4aer70E5RV18XWIPTc77/AMyfF1iD03O+/wDMgsVFXXxdYg9Nzvv/ADJ8XWIPTc77/wAyCxUVdfF1iD03O+/8yfF1iD03O+/8yCxVXXHetNpeBHyjTaJMubDb4A53+4W/6k+LrEHpud9/5lSfEoTnnUaKZuNPGCcjXPJcekNszWi51vYEdoQWb+zfSHwKRM1eIP3r2sadNmXJ793e7uVyLTYPorMO4Yl6Sz/ChgO73nrPPrcXH1rcoCIiAiIgIiICIiAiIgLR4uxXSsJUwztWeBocjB8+IRyaOe4udhfVariBxDpWC5XJFPSTLgckFpF9tHP+oy9tdzyBsbUbRaLiji1iIzs689G0gPjEdSE3fIxvM9jR23J1ug8SMrXOLuOHRIzi1l7ucblkCFfqtFgBfkBpmNyeZXSmHaHIYcpDKXS25YbBz1JO5cTzJP8A8AvjhbDVLwrSxTqOzK29yTq557XHmf8AZbhAREQEREBERAREQEREBERAREQFVOJKpHw3xcNZiSszHhOkhDBgQi7rF+bfQfRPPsVrIgrs8VoNtKbUvZx+ZeuHtIrNQxBFxviNvQxJiH0UKXA/dwrtcM19c3VH3na4AsJEBERAREQEREBEX4SGi7tkEfx9iRmFcKxqobZwMsMHnEOjNOYB1PcCqO4HYVi4ixQa9UOtCl3ZiXamJGOrd97HrE33y9q88ScTznEfFsOg4fGeA1+WEBf5R/0oh0uGgX8ACeavnBmHJbCuHIVJlrEsF3uAtnedXO9Z27AAOSDdoiICIiAiIgIiICLW1qvUmgwOnrEaHCbyzuAJ8BufUFU+L+OsvCBl8Jw87vtooIaP9LNHHxNvAoLgqdSkaTJmcqcRkKGN3PcAPDXcns3KpHH/ABtiRs0hg67W7GYcOse3I0jq8usdd9BuopTMMY44mzon51z3Q/toxLYbRzyNAty2aLX3srpwLwuoeEwJh4ExMix6V7R1T/kbrk8dT3oKuwTwgrGIo/wpipz4MNzsxDtY8W+pJv8AMvc9Y3PdzV/0mmSNHkGyNLhthwmbNaNBzPiT2rMRAREQEREBERAREQEREBERAREQEREBERAREQEREBERAREQFSHG3iRCMF+F6C67jdsxEFrAbGEO0/WI2tl1ubXPUZYztPiSrXFhiMc3O35zbgi47xe4XPcTgLicRCIUeULbmxLogJHK46M2PdcoJdwXw/RcNUz4XqceB5XHaCAYjPkmHUN11DjfreAHI3s34fo38TA/qs/FUF8QuKvtpT+eL+mnxC4q+2lP54v6aC/fh+jfxMD+qz8U+H6N/EwP6rPxVBfELir7aU/ni/pp8QuKvtpT+eL+mgv34fo38TA/qs/FfKYxNQJaF0sxNy7W9pis/FUP8QuKvtpT+eL+msuU4A1p8O85NQGuvswPcLeJDdd9LILamuI2DpVwbEnYJv8AVdmH3tBAWkmeNGC4MLPDixIh+q2E6/8A5ZR71DJf9n2Ydfyiea3sywS7/d7bLcwOAVCaR5RMzDtNcuRtz3Xaba+KDEq3H6ThxMtHlHvH1orw33NDu7mofN8U8f4kJl6X1LggtlYJLjp2nO9trHUEblXJReFWDqRZzJYRXgWzRiX321ynqX0vo0bnkpfLSsvKQhBlGNY0bNa0AD1DRBzrR+D+L8RzHlmIInQh27ozjEinf6N/93DdWhhbhFhegOEeMwzMUG+aNYtHgwdX77nvVgIg/AABYL9REBERAREQEREBERAREQEREBERAREQEREBERAREQEREBERAREQEREBERAREQEREBERAREQEREBERAREQEREBERAREQEREBERAREQEREBERB//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2" name="AutoShape 10" descr="data:image/jpeg;base64,/9j/4AAQSkZJRgABAQAAAQABAAD/2wCEAAkGBwgHBhUIBxQWFRIVGBobGRcYGRwgGxkcJSMjGBwgIiMeJSghHB8lIR8YLTEiMSorLi46ICU0OTcsNyg5OjcBCgoKBQUFDgUFDisZExkrKysrKysrKysrKysrKysrKysrKysrKysrKysrKysrKysrKysrKysrKysrKysrKysrK//AABEIAJUBUgMBIgACEQEDEQH/xAAcAAEAAgMBAQEAAAAAAAAAAAAABgcEBQgCAwH/xABIEAABAgQEAgUGCwYEBwEAAAABAAIDBAURBhIhMQdBEyJRYXEUFlWBlKEVFyMyQlJTkdHS0wgzVJKTwUNicrE1Y4KDorPwJP/EABQBAQAAAAAAAAAAAAAAAAAAAAD/xAAUEQEAAAAAAAAAAAAAAAAAAAAA/9oADAMBAAIRAxEAPwC8UREBERAREQEREBERARY9RZMxafEhyLgyKWODHEXDX2IaTobgG3IrkavzGKaJVnyFXjzDYzT1rxX688wN9Qd780HYKLlyTwhxLnZRk3KCYdDe0Oa4TLbFpFwf3nML7eY/FH6kz7S39RB06i5i8x+KP1Jn2lv6ieY/FH6kz7S39RB06i5i8x+KP1Jn2lv6i9HDXFmny94flrW32hzJOu2zHk+uyDptFy+ye4r0hxYTULuseu2JE2vtmDsvqtfRfkHivj+nRQZuKXBt2lkWAwAm1rEhrXXHjfTVB1CioCj8fanCGWsSsOJ3w3Fh+45geXYp1R+M+EKiQyYfEgOP2rNOfNmYDYb23QWKix5GelKhLCZkIjIkM7OY4OafWNFkICIiAiIgIiICIiAiIgIiICIiAiIgIiICIiAiIgItYyv0mJXXUNkZhmmtDzCv1gD7r21y72INrELZoCIiAiIgIiIChHFTAsHGVEvLgCbhAmE/TrdsNx+q73Gx2vebogoDgjjqJR5/zTrpLWOeRCLtOiic2G+wcdhyd46X+qN/aAwayEBiymixzNbHt27Mid2tmnxb3qbcHsYDFWFxDmXEzMvZkW5uXfUf2nMBqe0OQTxERAREQF5iQ2RW5YgBHYRdekQRusYCwpWSXVCThFxNy5oyOJ3uXQy1xuSeeqhFa4D0GZa59IjRoLiNA6z2A6dwdrrfrHf1K20Qcy1Dh9j3A0yZ2jl72g/vJVziTyGZnzj3ixAvutrhjjjWqdFEtiiGI7QdXtAZFHiBZjrdlm+K6FUexRgrD+KYJbVoLS/lFb1Yg5fOGp8DcdyD3hfGFCxVA6SjRmucBd0M6RG+LTrbv1Het8ud8TcGsQUCP8IYViOjNabtynJHZ4WNnEdoIPcsnBHGmoU6MKdjFpiMBy9KG2isN7HONMwHgHafSKC/0WFR6tT63INn6TEbFhO2c0+4jdpHMGxCzUBERAREQEREBERAREQEREBERAREQFB8e4unpKdZhnCrOkqMdtwSOpAZt0jidL72Gwtc8g6cKo8RyFYqPGd0GgTPksUSLSYnRh9257FtjpqS037kGaeEcCFQQ+UjuFVa8xhOEm7op1IPPIT4nnrcg7zAOMJisRYlDxBDMGoy4+VZbR7dB0jeVjdvdqCLgrXeavEP00PZYa1GC5Kq0/jNHgV2Y8pjeQX6TIGadJDsLDTTtQW2iKD1nDmN5qqRI9NqogwXOuyH5Ow5B2XOp8UE4RV35q8Q/TQ9lhp5q8Q/TQ9lhoLERV35q8Q/TQ9lhp5q8Q/TQ9lhoLERV35q8Q/TQ9lhp5q8Q/TQ9lhoJzV6dLVelxKdOi8OKxzHDuItp2EciuY8J1Cd4bcSfJZ02Y2J0MbWzXQydH+ABa8fdpdXH5q8Q/TQ9lhqquMeEK3Ro0Os1uZE06MchiCEGWLRdoOXQki9ufV7kHTINxcIofwnr3nDgWBMRDeJDHRRNbnMzqgnndzcrj/qUwQEREBERAREQEREBQvHfDaiYwYY0UdDM20jMAuezONnj7jpuFNEQctTsjjHhLWhGhOLYbndV7dYMYDWzh225GzhrY81enD3iDS8aSfydoUy358AuBNvrN2zt77abHleTVWmSVXkHSNThtiQnixa4erTmD2Eahc4464f1nh5Um1qhPiPgNdmbGaOvBN7APtpbUDNazr2IF7IOmUVd8K+JcDGMHyCohsOdYCco0bEb9Zt9iObfWNL2sRAREQEREBERAREQEREBERAREQFXsFjvj2e6xt8HDX/ALg/AqwkQFXkjDeOO0d5Bt8Ht1tp+8Z+B+4qw0QEREBERAREQEREBQ7i7S/hXh5NQxvDZ0oPZkOc8x9EOHrUxXxm5dk3KPlovzXtLT4EWO6Cj/2aqgRMzdNcdC2HEaNORLXd/Nndor2XMPBqJHo3FNki/d3TQX2OmgLuzUZmDsXTyAiIgIiICIiAiIgIiIC8RoUOPBMGO0Oa4EOaRcEHQgg7g9i9og5p4j4IqWAK4K9h8ubLZ80N7b3gOOzHf5eQJ3Gh77h4X48l8aUj5YtbNwx8rDHPkHtB+ifXY6dl5XVKdJ1anvkKkwRIUQWc07Ef2I3B3B1C5kxRR6nwqx0yappOS5fBeRcPZ81zHaWJANnDvB0uEHUqLS4RxLIYrojKpTjodHsvrDfzae8e8WOxWfU6lI0mTM5U4jIUNu7nuAHhruT2blBloq+i8ZcFQ4oYyNEcDu4Qn2b43APfoCpXh/ElGxJAMaiR2RQLZg09Zt9szTZzb67jkexBtkREBERARa6frdOp1RgU6cflizJcITbE5i0XdqBYWuN7brYoCLXT1cp0hVYFLm35Y0xn6JtnHNlGZ2oFhYHmRdbFAREQEREBERAREQEREBERAREQEREHLdNcJTjl8mcgFRiN0NtDFc23gQbW53supFzBiB4qPHM+Sdb/APbCb2asc1jt+wtcun0BERAREQEREBERAREQEREBaHGuF5LF1BfTJ0AE3MN9rmG+1muGov3i+o0W+RBzBgauVLhpjt1Lq3VhF4hx2k9UA2LYg1toCDf6pParTw9RYeP667F1fbnlmOLJKATdoa1xBiuA0cXOG2o5G4AVa8dalI1rHLZSktDosJohPe03L33uGdl23tfe5IPzRa6OE0aHF4fSrYYsWNLHDsc1xa713B+9BLCxhh9GQMtrW5W7PBV5j/DraEzzzwowQZqWu6K2GA1kxBvmih4AsTa5zb6cyG2sVa3Es5AkMPTE3NuysZCeSfUff3IPvSajLVemQ6jJG8OKxr2nuIvr2EcwstU1gDBWLomDpeNK1SJKw3tL2wBBa4Na5xcDfOL5gc22mZSDzHxp6di+zN/OgsVFXXmPjT07F9mb+dTumQJiVp0OXnIhixGsaHRCA0vcBYusNBc8kEP4m0SrTEWVxHQAIkeQc9/QkfvWuyhwFvpAN0HO5tqADuMN4zo9fw+azBeIbIYPTNeQDBI1Id/Y81IlT3EPCdKjcRpGA0PZDqDonlLGOLWxejyvaSBzJOp9YsdUGfRI09xDxxBxLLs6KnSJiNgvcDnmHOGVxA5NFhrytbUk5bSXylpeDKS7ZaVaGMYA1rWiwaBoAANgF9UBERARFFMT8RMOYXqXwfV4jmxModYMc7Q3A1AtyKCVoq9+OfBX20T+k/8ABTOiViQr1MZUaU8RITxoR7wRuCOYQZ6IiAiIgIiICIiAiLAr8+KVQo9Rd/hQoj9LX6rS7noTog5tw2x1S44hzereejRO21nPiEe6y6hXNH7P9NdPY78sfqIEJ77mx6zuoOd79Zxvrt3rpdAREQEREBERAREQEREBERAVc8Ysf+adL+D6aR5ZGb1f+Uw3Bid5uCGjt11y2Mhx9jCSwZQzPTNnRHaQoV7F7v7NG5PLxIVC4Nw3VuKOL31Sr36DPmjxBoNurDZ32sP8o1PK4SHgdgKJUJ0YqrTT0bHXgNde74l79Jru1p27Tr9HWb1Cm1zBOJItaw3AMzIzJD5iWYflIcT6USG3ncfRFyTpoALWFKy0GTlmy0q0MYwBrWtFg0DQADkAvqggUxxdwrLttEMcRCLthmA8PceTRcAEk6b2vzWvm/hXidGbJRpeNKUtrmvi9M3LFmCDmaxov1WbEuv4bKyyxjjdwFwvSD8a0NblaLAbBfqIgIiICgGOJaPF4j0aLCY4ta6ZzOAJDeq3c8tj9yn6ICIiAiIgKuoQB48Pv6OH/sarFVRYko03XOMzpWQmoso4SLXdJC+cQH2y7jQ3B9QQW30bDuB9yrDBUrLUri3PUygEiT6APiQ2G8KHHLmi3Yw2z9XxGzbDLPDrEFv+Nzvv/OvjwnjRcP1CPgapwmtmIIdHEZmojsLgM7idc3WaPDTTLqFmIig1ZwPWqhVYk5L1ebgse64ht+awdgs4aer70E5RV18XWIPTc77/AMyfF1iD03O+/wDMgsVFXXxdYg9Nzvv/ADJ8XWIPTc77/wAyCxUVdfF1iD03O+/8yfF1iD03O+/8yCxVXXHetNpeBHyjTaJMubDb4A53+4W/6k+LrEHpud9/5lSfEoTnnUaKZuNPGCcjXPJcekNszWi51vYEdoQWb+zfSHwKRM1eIP3r2sadNmXJ793e7uVyLTYPorMO4Yl6Sz/ChgO73nrPPrcXH1rcoCIiAiIgIiICIiAiIgLR4uxXSsJUwztWeBocjB8+IRyaOe4udhfVariBxDpWC5XJFPSTLgckFpF9tHP+oy9tdzyBsbUbRaLiji1iIzs689G0gPjEdSE3fIxvM9jR23J1ug8SMrXOLuOHRIzi1l7ucblkCFfqtFgBfkBpmNyeZXSmHaHIYcpDKXS25YbBz1JO5cTzJP8A8AvjhbDVLwrSxTqOzK29yTq557XHmf8AZbhAREQEREBERAREQEREBERAREQFVOJKpHw3xcNZiSszHhOkhDBgQi7rF+bfQfRPPsVrIgrs8VoNtKbUvZx+ZeuHtIrNQxBFxviNvQxJiH0UKXA/dwrtcM19c3VH3na4AsJEBERAREQEREBEX4SGi7tkEfx9iRmFcKxqobZwMsMHnEOjNOYB1PcCqO4HYVi4ixQa9UOtCl3ZiXamJGOrd97HrE33y9q88ScTznEfFsOg4fGeA1+WEBf5R/0oh0uGgX8ACeavnBmHJbCuHIVJlrEsF3uAtnedXO9Z27AAOSDdoiICIiAiIgIiICLW1qvUmgwOnrEaHCbyzuAJ8BufUFU+L+OsvCBl8Jw87vtooIaP9LNHHxNvAoLgqdSkaTJmcqcRkKGN3PcAPDXcns3KpHH/ABtiRs0hg67W7GYcOse3I0jq8usdd9BuopTMMY44mzon51z3Q/toxLYbRzyNAty2aLX3srpwLwuoeEwJh4ExMix6V7R1T/kbrk8dT3oKuwTwgrGIo/wpipz4MNzsxDtY8W+pJv8AMvc9Y3PdzV/0mmSNHkGyNLhthwmbNaNBzPiT2rMRAREQEREBERAREQEREBERAREQEREBERAREQEREBERAREQFSHG3iRCMF+F6C67jdsxEFrAbGEO0/WI2tl1ubXPUZYztPiSrXFhiMc3O35zbgi47xe4XPcTgLicRCIUeULbmxLogJHK46M2PdcoJdwXw/RcNUz4XqceB5XHaCAYjPkmHUN11DjfreAHI3s34fo38TA/qs/FUF8QuKvtpT+eL+mnxC4q+2lP54v6aC/fh+jfxMD+qz8U+H6N/EwP6rPxVBfELir7aU/ni/pp8QuKvtpT+eL+mgv34fo38TA/qs/FfKYxNQJaF0sxNy7W9pis/FUP8QuKvtpT+eL+msuU4A1p8O85NQGuvswPcLeJDdd9LILamuI2DpVwbEnYJv8AVdmH3tBAWkmeNGC4MLPDixIh+q2E6/8A5ZR71DJf9n2Ydfyiea3sywS7/d7bLcwOAVCaR5RMzDtNcuRtz3Xaba+KDEq3H6ThxMtHlHvH1orw33NDu7mofN8U8f4kJl6X1LggtlYJLjp2nO9trHUEblXJReFWDqRZzJYRXgWzRiX321ynqX0vo0bnkpfLSsvKQhBlGNY0bNa0AD1DRBzrR+D+L8RzHlmIInQh27ozjEinf6N/93DdWhhbhFhegOEeMwzMUG+aNYtHgwdX77nvVgIg/AABYL9REBERAREQEREBERAREQEREBERAREQEREBERAREQEREBERAREQEREBERAREQEREBERAREQEREBERAREQEREBERAREQEREBERAREQEREBERB//Z"/>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3203848" y="4149080"/>
            <a:ext cx="504056" cy="707886"/>
          </a:xfrm>
          <a:prstGeom prst="rect">
            <a:avLst/>
          </a:prstGeom>
          <a:noFill/>
        </p:spPr>
        <p:txBody>
          <a:bodyPr wrap="square" rtlCol="0">
            <a:spAutoFit/>
          </a:bodyPr>
          <a:lstStyle/>
          <a:p>
            <a:r>
              <a:rPr lang="en-IE" sz="4000" b="1" dirty="0"/>
              <a:t>=</a:t>
            </a:r>
            <a:endParaRPr lang="en-US" sz="4000" b="1" dirty="0"/>
          </a:p>
        </p:txBody>
      </p:sp>
      <p:pic>
        <p:nvPicPr>
          <p:cNvPr id="3084" name="Picture 12" descr="http://api.ning.com/files/4O3HllTJ*6fosqfTJG7GpGmmCROHPuEuw7zq*8jBZLr8geYrfmPeBioEoN0CGkQYzdktRT9rfaEn67zlLGsWfvv5LY2Q3zWB/Logicgatenorus.png"/>
          <p:cNvPicPr>
            <a:picLocks noChangeAspect="1" noChangeArrowheads="1"/>
          </p:cNvPicPr>
          <p:nvPr/>
        </p:nvPicPr>
        <p:blipFill>
          <a:blip r:embed="rId3" cstate="print"/>
          <a:srcRect/>
          <a:stretch>
            <a:fillRect/>
          </a:stretch>
        </p:blipFill>
        <p:spPr bwMode="auto">
          <a:xfrm>
            <a:off x="4067944" y="4077072"/>
            <a:ext cx="2173864" cy="957859"/>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Gates in a Chip</a:t>
            </a:r>
          </a:p>
        </p:txBody>
      </p:sp>
      <p:sp>
        <p:nvSpPr>
          <p:cNvPr id="3" name="Content Placeholder 2"/>
          <p:cNvSpPr>
            <a:spLocks noGrp="1"/>
          </p:cNvSpPr>
          <p:nvPr>
            <p:ph sz="quarter" idx="1"/>
          </p:nvPr>
        </p:nvSpPr>
        <p:spPr/>
        <p:txBody>
          <a:bodyPr/>
          <a:lstStyle/>
          <a:p>
            <a:pPr>
              <a:buNone/>
            </a:pPr>
            <a:endParaRPr lang="en-US" sz="2200" dirty="0">
              <a:solidFill>
                <a:srgbClr val="002060"/>
              </a:solidFill>
              <a:latin typeface="Arial" pitchFamily="34" charset="0"/>
              <a:cs typeface="Arial" pitchFamily="34" charset="0"/>
            </a:endParaRPr>
          </a:p>
          <a:p>
            <a:pPr>
              <a:buNone/>
            </a:pPr>
            <a:endParaRPr lang="en-IE" dirty="0">
              <a:solidFill>
                <a:schemeClr val="accent2">
                  <a:lumMod val="50000"/>
                </a:schemeClr>
              </a:solidFill>
              <a:latin typeface="Arial" pitchFamily="34" charset="0"/>
            </a:endParaRPr>
          </a:p>
          <a:p>
            <a:endParaRPr lang="en-IE" dirty="0">
              <a:solidFill>
                <a:schemeClr val="accent2">
                  <a:lumMod val="50000"/>
                </a:schemeClr>
              </a:solidFill>
              <a:latin typeface="Arial" pitchFamily="34" charset="0"/>
            </a:endParaRPr>
          </a:p>
          <a:p>
            <a:endParaRPr lang="en-US" dirty="0"/>
          </a:p>
        </p:txBody>
      </p:sp>
      <p:pic>
        <p:nvPicPr>
          <p:cNvPr id="4" name="Picture 3" descr="http://circuitdiagram.net/wp-content/uploads/2011/01/CMOS-IC-4011-NAND-gate-dual-input.jpg"/>
          <p:cNvPicPr/>
          <p:nvPr/>
        </p:nvPicPr>
        <p:blipFill>
          <a:blip r:embed="rId2" cstate="print"/>
          <a:srcRect/>
          <a:stretch>
            <a:fillRect/>
          </a:stretch>
        </p:blipFill>
        <p:spPr bwMode="auto">
          <a:xfrm>
            <a:off x="1115616" y="1772816"/>
            <a:ext cx="3174160" cy="2918817"/>
          </a:xfrm>
          <a:prstGeom prst="rect">
            <a:avLst/>
          </a:prstGeom>
          <a:noFill/>
          <a:ln w="9525">
            <a:noFill/>
            <a:miter lim="800000"/>
            <a:headEnd/>
            <a:tailEnd/>
          </a:ln>
        </p:spPr>
      </p:pic>
      <p:sp>
        <p:nvSpPr>
          <p:cNvPr id="1026" name="Text Box 2"/>
          <p:cNvSpPr txBox="1">
            <a:spLocks noChangeArrowheads="1"/>
          </p:cNvSpPr>
          <p:nvPr/>
        </p:nvSpPr>
        <p:spPr bwMode="auto">
          <a:xfrm>
            <a:off x="4572000" y="4293096"/>
            <a:ext cx="3384376" cy="5040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500"/>
              </a:spcBef>
              <a:spcAft>
                <a:spcPts val="500"/>
              </a:spcAft>
              <a:buClrTx/>
              <a:buSzTx/>
              <a:buFontTx/>
              <a:buNone/>
              <a:tabLst/>
            </a:pPr>
            <a:r>
              <a:rPr kumimoji="0" lang="en-US" sz="1600" b="0" i="0" u="none" strike="noStrike" cap="none" normalizeH="0" baseline="0" dirty="0">
                <a:ln>
                  <a:noFill/>
                </a:ln>
                <a:solidFill>
                  <a:schemeClr val="tx1"/>
                </a:solidFill>
                <a:effectLst/>
                <a:latin typeface="Calibri" pitchFamily="34" charset="0"/>
              </a:rPr>
              <a:t>CMOS IC 4011 NAND gate dual input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ds-wordpress.haverford.edu/bitbybit/wp-content/uploads/2012/07/Chapter_9-26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1255" y="260648"/>
            <a:ext cx="4662993" cy="56886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5030" y="260648"/>
            <a:ext cx="1891061" cy="4031873"/>
          </a:xfrm>
          <a:prstGeom prst="rect">
            <a:avLst/>
          </a:prstGeom>
        </p:spPr>
        <p:txBody>
          <a:bodyPr wrap="square">
            <a:spAutoFit/>
          </a:bodyPr>
          <a:lstStyle/>
          <a:p>
            <a:r>
              <a:rPr lang="en-IE" sz="1600" i="1" dirty="0">
                <a:solidFill>
                  <a:srgbClr val="002060"/>
                </a:solidFill>
                <a:latin typeface="Lato"/>
              </a:rPr>
              <a:t>This logic chip, made by Fairchild in 1967, had transistors (the dark horizontal lines) that could be hooked up in almost any pattern of logic gates by changing the arrangement of </a:t>
            </a:r>
            <a:r>
              <a:rPr lang="en-IE" sz="1600" i="1" dirty="0" err="1">
                <a:solidFill>
                  <a:srgbClr val="002060"/>
                </a:solidFill>
                <a:latin typeface="Lato"/>
              </a:rPr>
              <a:t>aluminum</a:t>
            </a:r>
            <a:r>
              <a:rPr lang="en-IE" sz="1600" i="1" dirty="0">
                <a:solidFill>
                  <a:srgbClr val="002060"/>
                </a:solidFill>
                <a:latin typeface="Lato"/>
              </a:rPr>
              <a:t> interconnections (the vertical beige lines) during manufacture. </a:t>
            </a:r>
            <a:endParaRPr lang="en-IE" sz="1600" dirty="0">
              <a:solidFill>
                <a:srgbClr val="002060"/>
              </a:solidFill>
            </a:endParaRPr>
          </a:p>
        </p:txBody>
      </p:sp>
      <p:sp>
        <p:nvSpPr>
          <p:cNvPr id="6" name="Rectangle 5"/>
          <p:cNvSpPr/>
          <p:nvPr/>
        </p:nvSpPr>
        <p:spPr>
          <a:xfrm>
            <a:off x="251520" y="6045265"/>
            <a:ext cx="8640960" cy="584775"/>
          </a:xfrm>
          <a:prstGeom prst="rect">
            <a:avLst/>
          </a:prstGeom>
        </p:spPr>
        <p:txBody>
          <a:bodyPr wrap="square">
            <a:spAutoFit/>
          </a:bodyPr>
          <a:lstStyle/>
          <a:p>
            <a:r>
              <a:rPr lang="en-IE" sz="1600" i="1" dirty="0">
                <a:solidFill>
                  <a:srgbClr val="002060"/>
                </a:solidFill>
                <a:latin typeface="Lato"/>
              </a:rPr>
              <a:t>The chip on the left is .048 inch long and .038 inch wide; the chip on the right, which contains about 150 logic gates, is .15 inch square.</a:t>
            </a:r>
            <a:endParaRPr lang="en-IE" sz="1600" dirty="0">
              <a:solidFill>
                <a:srgbClr val="002060"/>
              </a:solidFill>
            </a:endParaRPr>
          </a:p>
        </p:txBody>
      </p:sp>
      <p:sp>
        <p:nvSpPr>
          <p:cNvPr id="7" name="Rectangle 6"/>
          <p:cNvSpPr/>
          <p:nvPr/>
        </p:nvSpPr>
        <p:spPr>
          <a:xfrm>
            <a:off x="6819412" y="3861048"/>
            <a:ext cx="2107620" cy="1077218"/>
          </a:xfrm>
          <a:prstGeom prst="rect">
            <a:avLst/>
          </a:prstGeom>
        </p:spPr>
        <p:txBody>
          <a:bodyPr wrap="square">
            <a:spAutoFit/>
          </a:bodyPr>
          <a:lstStyle/>
          <a:p>
            <a:r>
              <a:rPr lang="en-IE" sz="1600" i="1" dirty="0">
                <a:solidFill>
                  <a:srgbClr val="002060"/>
                </a:solidFill>
                <a:latin typeface="Lato"/>
              </a:rPr>
              <a:t>Thus the chip could be customised to meet the needs of many different users. </a:t>
            </a:r>
            <a:endParaRPr lang="en-IE" sz="1600" dirty="0">
              <a:solidFill>
                <a:srgbClr val="002060"/>
              </a:solidFill>
            </a:endParaRPr>
          </a:p>
        </p:txBody>
      </p:sp>
    </p:spTree>
    <p:extLst>
      <p:ext uri="{BB962C8B-B14F-4D97-AF65-F5344CB8AC3E}">
        <p14:creationId xmlns:p14="http://schemas.microsoft.com/office/powerpoint/2010/main" val="2907974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Typical Exam (Sub) Question For This Content</a:t>
            </a:r>
          </a:p>
        </p:txBody>
      </p:sp>
      <p:sp>
        <p:nvSpPr>
          <p:cNvPr id="3" name="Content Placeholder 2"/>
          <p:cNvSpPr>
            <a:spLocks noGrp="1"/>
          </p:cNvSpPr>
          <p:nvPr>
            <p:ph sz="quarter" idx="1"/>
          </p:nvPr>
        </p:nvSpPr>
        <p:spPr>
          <a:xfrm>
            <a:off x="457200" y="1600200"/>
            <a:ext cx="8291264" cy="4873752"/>
          </a:xfrm>
        </p:spPr>
        <p:txBody>
          <a:bodyPr>
            <a:normAutofit/>
          </a:bodyPr>
          <a:lstStyle/>
          <a:p>
            <a:pPr lvl="0">
              <a:buNone/>
            </a:pPr>
            <a:r>
              <a:rPr lang="en-US" sz="1900" dirty="0">
                <a:solidFill>
                  <a:srgbClr val="002060"/>
                </a:solidFill>
                <a:latin typeface="Arial" pitchFamily="34" charset="0"/>
                <a:cs typeface="Arial" pitchFamily="34" charset="0"/>
              </a:rPr>
              <a:t>Question</a:t>
            </a:r>
            <a:endParaRPr lang="en-US" sz="1900" dirty="0">
              <a:latin typeface="Arial" pitchFamily="34" charset="0"/>
              <a:cs typeface="Arial" pitchFamily="34" charset="0"/>
            </a:endParaRPr>
          </a:p>
          <a:p>
            <a:pPr>
              <a:buNone/>
            </a:pPr>
            <a:r>
              <a:rPr lang="en-US" sz="1900" dirty="0">
                <a:latin typeface="Arial" pitchFamily="34" charset="0"/>
                <a:cs typeface="Arial" pitchFamily="34" charset="0"/>
              </a:rPr>
              <a:t>What are the three fundamental types of logic gates? Describe the function of each.</a:t>
            </a:r>
          </a:p>
          <a:p>
            <a:pPr lvl="0">
              <a:buNone/>
            </a:pPr>
            <a:endParaRPr lang="en-US" sz="1900" dirty="0">
              <a:solidFill>
                <a:schemeClr val="accent2">
                  <a:lumMod val="50000"/>
                </a:schemeClr>
              </a:solidFill>
              <a:latin typeface="Arial" pitchFamily="34" charset="0"/>
              <a:cs typeface="Arial" pitchFamily="34" charset="0"/>
            </a:endParaRPr>
          </a:p>
          <a:p>
            <a:pPr>
              <a:buNone/>
            </a:pPr>
            <a:endParaRPr lang="en-US" sz="1900" dirty="0">
              <a:solidFill>
                <a:srgbClr val="002060"/>
              </a:solidFill>
              <a:latin typeface="Arial" pitchFamily="34" charset="0"/>
              <a:cs typeface="Arial" pitchFamily="34" charset="0"/>
            </a:endParaRPr>
          </a:p>
          <a:p>
            <a:pPr>
              <a:buNone/>
            </a:pPr>
            <a:r>
              <a:rPr lang="en-US" sz="1900" dirty="0">
                <a:solidFill>
                  <a:srgbClr val="002060"/>
                </a:solidFill>
                <a:latin typeface="Arial" pitchFamily="34" charset="0"/>
                <a:cs typeface="Arial" pitchFamily="34" charset="0"/>
              </a:rPr>
              <a:t>Sample solution</a:t>
            </a:r>
          </a:p>
          <a:p>
            <a:pPr>
              <a:buNone/>
            </a:pPr>
            <a:r>
              <a:rPr lang="en-US" sz="1900" i="1" dirty="0">
                <a:latin typeface="Arial" pitchFamily="34" charset="0"/>
                <a:cs typeface="Arial" pitchFamily="34" charset="0"/>
              </a:rPr>
              <a:t>Modern computers operate solely on the binary numbers "1" and "0." All the instructions that direct a computer's operation exist as a sequence of such binary digits or bits (0s and 1s). </a:t>
            </a:r>
          </a:p>
          <a:p>
            <a:pPr>
              <a:buNone/>
            </a:pPr>
            <a:r>
              <a:rPr lang="en-US" sz="1900" i="1" dirty="0">
                <a:latin typeface="Arial" pitchFamily="34" charset="0"/>
                <a:cs typeface="Arial" pitchFamily="34" charset="0"/>
              </a:rPr>
              <a:t>Binary digits (or logical variables) are processed in the machine as distinct voltage states in tiny electronic circuits known as </a:t>
            </a:r>
            <a:r>
              <a:rPr lang="en-US" sz="1900" i="1" u="sng" dirty="0">
                <a:latin typeface="Arial" pitchFamily="34" charset="0"/>
                <a:cs typeface="Arial" pitchFamily="34" charset="0"/>
              </a:rPr>
              <a:t>logic gates.</a:t>
            </a:r>
            <a:r>
              <a:rPr lang="en-US" sz="1900" i="1" dirty="0">
                <a:latin typeface="Arial" pitchFamily="34" charset="0"/>
                <a:cs typeface="Arial" pitchFamily="34" charset="0"/>
              </a:rPr>
              <a:t> </a:t>
            </a:r>
          </a:p>
          <a:p>
            <a:pPr>
              <a:buNone/>
            </a:pPr>
            <a:r>
              <a:rPr lang="en-US" sz="1900" i="1" dirty="0">
                <a:latin typeface="Arial" pitchFamily="34" charset="0"/>
                <a:cs typeface="Arial" pitchFamily="34" charset="0"/>
              </a:rPr>
              <a:t>A logic gate only recognizes two varieties of input, high-voltage (value of 1 or TRUE) and low-voltage (value of 0 or FALSE). </a:t>
            </a:r>
          </a:p>
          <a:p>
            <a:pPr>
              <a:buNone/>
            </a:pPr>
            <a:endParaRPr lang="en-US" sz="1900" i="1" dirty="0">
              <a:latin typeface="Arial" pitchFamily="34" charset="0"/>
              <a:cs typeface="Arial" pitchFamily="34" charset="0"/>
            </a:endParaRPr>
          </a:p>
          <a:p>
            <a:pPr>
              <a:buNone/>
            </a:pPr>
            <a:endParaRPr lang="en-US" sz="1900" dirty="0">
              <a:solidFill>
                <a:srgbClr val="002060"/>
              </a:solidFill>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solidFill>
                  <a:schemeClr val="accent2">
                    <a:lumMod val="50000"/>
                  </a:schemeClr>
                </a:solidFill>
                <a:latin typeface="Arial" pitchFamily="34" charset="0"/>
              </a:rPr>
              <a:t>Solution continued</a:t>
            </a:r>
            <a:endParaRPr lang="en-US" dirty="0"/>
          </a:p>
        </p:txBody>
      </p:sp>
      <p:sp>
        <p:nvSpPr>
          <p:cNvPr id="3" name="Content Placeholder 2"/>
          <p:cNvSpPr>
            <a:spLocks noGrp="1"/>
          </p:cNvSpPr>
          <p:nvPr>
            <p:ph sz="quarter" idx="1"/>
          </p:nvPr>
        </p:nvSpPr>
        <p:spPr>
          <a:xfrm>
            <a:off x="457200" y="1600200"/>
            <a:ext cx="8363272" cy="3989040"/>
          </a:xfrm>
        </p:spPr>
        <p:txBody>
          <a:bodyPr>
            <a:noAutofit/>
          </a:bodyPr>
          <a:lstStyle/>
          <a:p>
            <a:pPr>
              <a:buNone/>
            </a:pPr>
            <a:r>
              <a:rPr lang="en-US" sz="1900" i="1" dirty="0">
                <a:latin typeface="Arial" pitchFamily="34" charset="0"/>
                <a:cs typeface="Arial" pitchFamily="34" charset="0"/>
              </a:rPr>
              <a:t>The truth variables of Boolean algebra use the functionality of the logical concepts of AND, OR and NOT.</a:t>
            </a:r>
          </a:p>
          <a:p>
            <a:pPr>
              <a:buNone/>
            </a:pPr>
            <a:r>
              <a:rPr lang="en-US" sz="1900" i="1" dirty="0">
                <a:latin typeface="Arial" pitchFamily="34" charset="0"/>
                <a:cs typeface="Arial" pitchFamily="34" charset="0"/>
              </a:rPr>
              <a:t>It will come as no surprise, therefore, that the logic gates (as electronic mechanisms) are AND, OR, and NOT.</a:t>
            </a:r>
          </a:p>
          <a:p>
            <a:pPr>
              <a:buNone/>
            </a:pPr>
            <a:r>
              <a:rPr lang="en-US" sz="1900" i="1" dirty="0">
                <a:latin typeface="Arial" pitchFamily="34" charset="0"/>
                <a:cs typeface="Arial" pitchFamily="34" charset="0"/>
              </a:rPr>
              <a:t>These gates, used in differing combinations, allow the computer to execute all its operations. </a:t>
            </a:r>
          </a:p>
          <a:p>
            <a:pPr>
              <a:buNone/>
            </a:pPr>
            <a:r>
              <a:rPr lang="en-US" sz="1900" i="1" dirty="0">
                <a:latin typeface="Arial" pitchFamily="34" charset="0"/>
                <a:cs typeface="Arial" pitchFamily="34" charset="0"/>
              </a:rPr>
              <a:t>Each logic gate of the types AND </a:t>
            </a:r>
            <a:r>
              <a:rPr lang="en-US" sz="1900" i="1" dirty="0" err="1">
                <a:latin typeface="Arial" pitchFamily="34" charset="0"/>
                <a:cs typeface="Arial" pitchFamily="34" charset="0"/>
              </a:rPr>
              <a:t>and</a:t>
            </a:r>
            <a:r>
              <a:rPr lang="en-US" sz="1900" i="1" dirty="0">
                <a:latin typeface="Arial" pitchFamily="34" charset="0"/>
                <a:cs typeface="Arial" pitchFamily="34" charset="0"/>
              </a:rPr>
              <a:t> OR takes in two or more bits in the form of such voltages, combines them according to a built-in rule, and produces a </a:t>
            </a:r>
            <a:r>
              <a:rPr lang="en-US" sz="1900" i="1" u="sng" dirty="0">
                <a:latin typeface="Arial" pitchFamily="34" charset="0"/>
                <a:cs typeface="Arial" pitchFamily="34" charset="0"/>
              </a:rPr>
              <a:t>single</a:t>
            </a:r>
            <a:r>
              <a:rPr lang="en-US" sz="1900" i="1" dirty="0">
                <a:latin typeface="Arial" pitchFamily="34" charset="0"/>
                <a:cs typeface="Arial" pitchFamily="34" charset="0"/>
              </a:rPr>
              <a:t> high-voltage or low-voltage logical conclusion (output). </a:t>
            </a:r>
          </a:p>
          <a:p>
            <a:pPr>
              <a:buNone/>
            </a:pPr>
            <a:r>
              <a:rPr lang="en-GB" sz="1900" i="1" dirty="0">
                <a:latin typeface="Arial" pitchFamily="34" charset="0"/>
                <a:cs typeface="Arial" pitchFamily="34" charset="0"/>
              </a:rPr>
              <a:t>NOT gates usually have </a:t>
            </a:r>
            <a:r>
              <a:rPr lang="en-GB" sz="1900" i="1" u="sng" dirty="0">
                <a:latin typeface="Arial" pitchFamily="34" charset="0"/>
                <a:cs typeface="Arial" pitchFamily="34" charset="0"/>
              </a:rPr>
              <a:t>one input</a:t>
            </a:r>
            <a:r>
              <a:rPr lang="en-GB" sz="1900" i="1" dirty="0">
                <a:latin typeface="Arial" pitchFamily="34" charset="0"/>
                <a:cs typeface="Arial" pitchFamily="34" charset="0"/>
              </a:rPr>
              <a:t> and </a:t>
            </a:r>
            <a:r>
              <a:rPr lang="en-GB" sz="1900" i="1" u="sng" dirty="0">
                <a:latin typeface="Arial" pitchFamily="34" charset="0"/>
                <a:cs typeface="Arial" pitchFamily="34" charset="0"/>
              </a:rPr>
              <a:t>one output</a:t>
            </a:r>
            <a:r>
              <a:rPr lang="en-GB" sz="1900" i="1" dirty="0">
                <a:latin typeface="Arial" pitchFamily="34" charset="0"/>
                <a:cs typeface="Arial" pitchFamily="34" charset="0"/>
              </a:rPr>
              <a:t>.</a:t>
            </a:r>
            <a:endParaRPr lang="en-US" sz="1900" i="1" dirty="0">
              <a:latin typeface="Arial" pitchFamily="34" charset="0"/>
              <a:cs typeface="Arial" pitchFamily="34" charset="0"/>
            </a:endParaRPr>
          </a:p>
          <a:p>
            <a:pPr>
              <a:buNone/>
            </a:pPr>
            <a:r>
              <a:rPr lang="en-US" sz="1900" i="1" dirty="0">
                <a:latin typeface="Arial" pitchFamily="34" charset="0"/>
                <a:cs typeface="Arial" pitchFamily="34" charset="0"/>
              </a:rPr>
              <a:t>Logic gates are the fundamental building blocks of all digital logic circuits – they are switching circuits that perform certain simple operations on binary signals: they allow for bits and bytes to be shifted through circuits and/or converted in the CPU. </a:t>
            </a:r>
          </a:p>
          <a:p>
            <a:pPr>
              <a:buNone/>
            </a:pPr>
            <a:r>
              <a:rPr lang="en-US" sz="1800" i="1" dirty="0">
                <a:latin typeface="Arial" pitchFamily="34" charset="0"/>
                <a:cs typeface="Arial" pitchFamily="34" charset="0"/>
              </a:rPr>
              <a:t> </a:t>
            </a:r>
          </a:p>
          <a:p>
            <a:endParaRPr lang="en-US" sz="1800" dirty="0">
              <a:latin typeface="Arial" pitchFamily="34" charset="0"/>
              <a:cs typeface="Arial" pitchFamily="34" charset="0"/>
            </a:endParaRPr>
          </a:p>
          <a:p>
            <a:pPr>
              <a:buNone/>
            </a:pPr>
            <a:endParaRPr lang="en-US" sz="1900" dirty="0">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497A5DDE61EC49B38F08F69D7D1C30" ma:contentTypeVersion="14" ma:contentTypeDescription="Create a new document." ma:contentTypeScope="" ma:versionID="cc9cf3809cc1a736e9f0ee9a17edb34f">
  <xsd:schema xmlns:xsd="http://www.w3.org/2001/XMLSchema" xmlns:xs="http://www.w3.org/2001/XMLSchema" xmlns:p="http://schemas.microsoft.com/office/2006/metadata/properties" xmlns:ns3="8713c86b-11c3-4892-8b22-8e1103c1c89f" xmlns:ns4="186a8af6-524e-48fb-a2b5-8db5625d742b" targetNamespace="http://schemas.microsoft.com/office/2006/metadata/properties" ma:root="true" ma:fieldsID="12546ddb3f55a813144bf20bb38a3f89" ns3:_="" ns4:_="">
    <xsd:import namespace="8713c86b-11c3-4892-8b22-8e1103c1c89f"/>
    <xsd:import namespace="186a8af6-524e-48fb-a2b5-8db5625d742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13c86b-11c3-4892-8b22-8e1103c1c89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6a8af6-524e-48fb-a2b5-8db5625d742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FE046D-5A95-4790-8D68-C04B6B543C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13c86b-11c3-4892-8b22-8e1103c1c89f"/>
    <ds:schemaRef ds:uri="186a8af6-524e-48fb-a2b5-8db5625d74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70978B7-444F-43EF-B6D1-FCDD448E0421}">
  <ds:schemaRefs>
    <ds:schemaRef ds:uri="8713c86b-11c3-4892-8b22-8e1103c1c89f"/>
    <ds:schemaRef ds:uri="http://schemas.microsoft.com/office/2006/documentManagement/types"/>
    <ds:schemaRef ds:uri="http://purl.org/dc/dcmitype/"/>
    <ds:schemaRef ds:uri="186a8af6-524e-48fb-a2b5-8db5625d742b"/>
    <ds:schemaRef ds:uri="http://schemas.openxmlformats.org/package/2006/metadata/core-properties"/>
    <ds:schemaRef ds:uri="http://schemas.microsoft.com/office/2006/metadata/properties"/>
    <ds:schemaRef ds:uri="http://purl.org/dc/terms/"/>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5CF2F808-DA51-4178-A0BD-95011B18BE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194</TotalTime>
  <Words>755</Words>
  <Application>Microsoft Office PowerPoint</Application>
  <PresentationFormat>On-screen Show (4:3)</PresentationFormat>
  <Paragraphs>62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Schoolbook</vt:lpstr>
      <vt:lpstr>Lato</vt:lpstr>
      <vt:lpstr>Wingdings</vt:lpstr>
      <vt:lpstr>Wingdings 2</vt:lpstr>
      <vt:lpstr>Oriel</vt:lpstr>
      <vt:lpstr>TU856-1 and TU858-1 Computer Architecture and Technology </vt:lpstr>
      <vt:lpstr>Questions and Answers ( 1 )</vt:lpstr>
      <vt:lpstr>Questions and Answers ( 2 )</vt:lpstr>
      <vt:lpstr>Questions and Answers ( 3 )</vt:lpstr>
      <vt:lpstr>Questions and Answers ( 4 )</vt:lpstr>
      <vt:lpstr>Gates in a Chip</vt:lpstr>
      <vt:lpstr>PowerPoint Presentation</vt:lpstr>
      <vt:lpstr>Typical Exam (Sub) Question For This Content</vt:lpstr>
      <vt:lpstr>Solution continued</vt:lpstr>
      <vt:lpstr>Solution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228-1 Computer Architecture and Technology</dc:title>
  <dc:creator>DIT</dc:creator>
  <cp:lastModifiedBy>Art Sloan</cp:lastModifiedBy>
  <cp:revision>31</cp:revision>
  <dcterms:created xsi:type="dcterms:W3CDTF">2012-09-26T09:12:47Z</dcterms:created>
  <dcterms:modified xsi:type="dcterms:W3CDTF">2025-02-20T15:13:02Z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0x010100CE497A5DDE61EC49B38F08F69D7D1C30</vt:lpwstr>
  </property>
</Properties>
</file>