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handoutMasterIdLst>
    <p:handoutMasterId r:id="rId39"/>
  </p:handoutMasterIdLst>
  <p:sldIdLst>
    <p:sldId id="256" r:id="rId2"/>
    <p:sldId id="257" r:id="rId3"/>
    <p:sldId id="300" r:id="rId4"/>
    <p:sldId id="330" r:id="rId5"/>
    <p:sldId id="301" r:id="rId6"/>
    <p:sldId id="317" r:id="rId7"/>
    <p:sldId id="277" r:id="rId8"/>
    <p:sldId id="302" r:id="rId9"/>
    <p:sldId id="303" r:id="rId10"/>
    <p:sldId id="305" r:id="rId11"/>
    <p:sldId id="320" r:id="rId12"/>
    <p:sldId id="318" r:id="rId13"/>
    <p:sldId id="319" r:id="rId14"/>
    <p:sldId id="321" r:id="rId15"/>
    <p:sldId id="326" r:id="rId16"/>
    <p:sldId id="322" r:id="rId17"/>
    <p:sldId id="285" r:id="rId18"/>
    <p:sldId id="307" r:id="rId19"/>
    <p:sldId id="327" r:id="rId20"/>
    <p:sldId id="328" r:id="rId21"/>
    <p:sldId id="323" r:id="rId22"/>
    <p:sldId id="329" r:id="rId23"/>
    <p:sldId id="316" r:id="rId24"/>
    <p:sldId id="288" r:id="rId25"/>
    <p:sldId id="315" r:id="rId26"/>
    <p:sldId id="308" r:id="rId27"/>
    <p:sldId id="324" r:id="rId28"/>
    <p:sldId id="266" r:id="rId29"/>
    <p:sldId id="325" r:id="rId30"/>
    <p:sldId id="297" r:id="rId31"/>
    <p:sldId id="304" r:id="rId32"/>
    <p:sldId id="312" r:id="rId33"/>
    <p:sldId id="313" r:id="rId34"/>
    <p:sldId id="314" r:id="rId35"/>
    <p:sldId id="262" r:id="rId36"/>
    <p:sldId id="310" r:id="rId37"/>
  </p:sldIdLst>
  <p:sldSz cx="9144000" cy="6858000" type="screen4x3"/>
  <p:notesSz cx="7315200" cy="9601200"/>
  <p:defaultTextStyle>
    <a:defPPr>
      <a:defRPr lang="en-GB"/>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5pPr>
    <a:lvl6pPr marL="2286000" algn="l" defTabSz="914400" rtl="0" eaLnBrk="1" latinLnBrk="0" hangingPunct="1">
      <a:defRPr sz="2800" b="1" kern="1200">
        <a:solidFill>
          <a:schemeClr val="bg2"/>
        </a:solidFill>
        <a:latin typeface="Arial Narrow" pitchFamily="34" charset="0"/>
        <a:ea typeface="+mn-ea"/>
        <a:cs typeface="+mn-cs"/>
      </a:defRPr>
    </a:lvl6pPr>
    <a:lvl7pPr marL="2743200" algn="l" defTabSz="914400" rtl="0" eaLnBrk="1" latinLnBrk="0" hangingPunct="1">
      <a:defRPr sz="2800" b="1" kern="1200">
        <a:solidFill>
          <a:schemeClr val="bg2"/>
        </a:solidFill>
        <a:latin typeface="Arial Narrow" pitchFamily="34" charset="0"/>
        <a:ea typeface="+mn-ea"/>
        <a:cs typeface="+mn-cs"/>
      </a:defRPr>
    </a:lvl7pPr>
    <a:lvl8pPr marL="3200400" algn="l" defTabSz="914400" rtl="0" eaLnBrk="1" latinLnBrk="0" hangingPunct="1">
      <a:defRPr sz="2800" b="1" kern="1200">
        <a:solidFill>
          <a:schemeClr val="bg2"/>
        </a:solidFill>
        <a:latin typeface="Arial Narrow" pitchFamily="34" charset="0"/>
        <a:ea typeface="+mn-ea"/>
        <a:cs typeface="+mn-cs"/>
      </a:defRPr>
    </a:lvl8pPr>
    <a:lvl9pPr marL="3657600" algn="l" defTabSz="914400" rtl="0" eaLnBrk="1" latinLnBrk="0" hangingPunct="1">
      <a:defRPr sz="2800" b="1" kern="1200">
        <a:solidFill>
          <a:schemeClr val="bg2"/>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72">
          <p15:clr>
            <a:srgbClr val="A4A3A4"/>
          </p15:clr>
        </p15:guide>
        <p15:guide id="2" pos="3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333CC"/>
    <a:srgbClr val="990066"/>
    <a:srgbClr val="FF3300"/>
    <a:srgbClr val="009900"/>
    <a:srgbClr val="FFCC99"/>
    <a:srgbClr val="0000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80" autoAdjust="0"/>
  </p:normalViewPr>
  <p:slideViewPr>
    <p:cSldViewPr>
      <p:cViewPr varScale="1">
        <p:scale>
          <a:sx n="72" d="100"/>
          <a:sy n="72" d="100"/>
        </p:scale>
        <p:origin x="1326" y="66"/>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54" y="2126"/>
      </p:cViewPr>
      <p:guideLst>
        <p:guide orient="horz" pos="2272"/>
        <p:guide pos="309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820938" y="9165390"/>
            <a:ext cx="5664809" cy="169277"/>
          </a:xfrm>
          <a:prstGeom prst="rect">
            <a:avLst/>
          </a:prstGeom>
          <a:noFill/>
          <a:ln w="9525">
            <a:noFill/>
            <a:miter lim="800000"/>
            <a:headEnd/>
            <a:tailEnd/>
          </a:ln>
          <a:effectLst/>
        </p:spPr>
        <p:txBody>
          <a:bodyPr lIns="0" tIns="0" rIns="0" bIns="0">
            <a:spAutoFit/>
          </a:bodyPr>
          <a:lstStyle/>
          <a:p>
            <a:pPr defTabSz="1049145">
              <a:lnSpc>
                <a:spcPct val="100000"/>
              </a:lnSpc>
              <a:spcBef>
                <a:spcPct val="50000"/>
              </a:spcBef>
            </a:pPr>
            <a:r>
              <a:rPr lang="en-GB" sz="1100" dirty="0">
                <a:solidFill>
                  <a:schemeClr val="tx1"/>
                </a:solidFill>
                <a:latin typeface="Arial" charset="0"/>
              </a:rPr>
              <a:t>&lt;Course name&gt; &lt;Lesson number&gt;</a:t>
            </a:r>
            <a:r>
              <a:rPr lang="en-GB" sz="1100" dirty="0">
                <a:solidFill>
                  <a:schemeClr val="tx1"/>
                </a:solidFill>
                <a:latin typeface="Times New Roman" pitchFamily="18" charset="0"/>
              </a:rPr>
              <a:t>-</a:t>
            </a:r>
            <a:fld id="{5CE2FCC5-B5E4-4F74-8F9F-9E207B27214B}" type="slidenum">
              <a:rPr lang="en-GB" sz="1100">
                <a:solidFill>
                  <a:schemeClr val="tx1"/>
                </a:solidFill>
                <a:latin typeface="Arial" charset="0"/>
              </a:rPr>
              <a:pPr defTabSz="1049145">
                <a:lnSpc>
                  <a:spcPct val="100000"/>
                </a:lnSpc>
                <a:spcBef>
                  <a:spcPct val="50000"/>
                </a:spcBef>
              </a:pPr>
              <a:t>‹#›</a:t>
            </a:fld>
            <a:endParaRPr lang="en-GB" sz="1100" dirty="0">
              <a:solidFill>
                <a:schemeClr val="tx1"/>
              </a:solidFill>
              <a:latin typeface="Arial" charset="0"/>
            </a:endParaRPr>
          </a:p>
        </p:txBody>
      </p:sp>
    </p:spTree>
    <p:extLst>
      <p:ext uri="{BB962C8B-B14F-4D97-AF65-F5344CB8AC3E}">
        <p14:creationId xmlns:p14="http://schemas.microsoft.com/office/powerpoint/2010/main" val="533404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568325" y="165100"/>
            <a:ext cx="6173788" cy="4630738"/>
          </a:xfrm>
          <a:prstGeom prst="rect">
            <a:avLst/>
          </a:prstGeom>
          <a:noFill/>
          <a:ln w="12700">
            <a:solidFill>
              <a:schemeClr val="tx1"/>
            </a:solidFill>
            <a:miter lim="800000"/>
            <a:headEnd/>
            <a:tailEnd/>
          </a:ln>
          <a:effectLst/>
        </p:spPr>
      </p:sp>
      <p:sp>
        <p:nvSpPr>
          <p:cNvPr id="3075" name="Rectangle 3"/>
          <p:cNvSpPr>
            <a:spLocks noGrp="1" noChangeArrowheads="1"/>
          </p:cNvSpPr>
          <p:nvPr>
            <p:ph type="body" sz="quarter" idx="3"/>
          </p:nvPr>
        </p:nvSpPr>
        <p:spPr bwMode="auto">
          <a:xfrm>
            <a:off x="439423" y="5012662"/>
            <a:ext cx="6432948" cy="3944006"/>
          </a:xfrm>
          <a:prstGeom prst="rect">
            <a:avLst/>
          </a:prstGeom>
          <a:noFill/>
          <a:ln w="9525">
            <a:noFill/>
            <a:miter lim="800000"/>
            <a:headEnd/>
            <a:tailEnd/>
          </a:ln>
          <a:effectLst/>
        </p:spPr>
        <p:txBody>
          <a:bodyPr vert="horz" wrap="square" lIns="97673" tIns="48837" rIns="97673" bIns="48837" numCol="1" anchor="t" anchorCtr="0" compatLnSpc="1">
            <a:prstTxWarp prst="textNoShape">
              <a:avLst/>
            </a:prstTxWarp>
          </a:bodyPr>
          <a:lstStyle/>
          <a:p>
            <a:pPr lvl="0"/>
            <a:r>
              <a:rPr lang="en-GB"/>
              <a:t>Heading (Level 1) Arial 11pt Bold</a:t>
            </a:r>
          </a:p>
          <a:p>
            <a:pPr lvl="1"/>
            <a:r>
              <a:rPr lang="en-GB"/>
              <a:t>Body Text (Level 2) Times New Roman 11pt</a:t>
            </a:r>
          </a:p>
          <a:p>
            <a:pPr lvl="2"/>
            <a:r>
              <a:rPr lang="en-GB"/>
              <a:t>Bullet 1 (Level 3) Times New Roman 11pt</a:t>
            </a:r>
          </a:p>
          <a:p>
            <a:pPr lvl="3"/>
            <a:r>
              <a:rPr lang="en-GB"/>
              <a:t>Bullet 2 (Level 4) Times New Roman 11pt</a:t>
            </a:r>
          </a:p>
          <a:p>
            <a:pPr lvl="0"/>
            <a:endParaRPr lang="en-GB"/>
          </a:p>
          <a:p>
            <a:pPr lvl="0"/>
            <a:endParaRPr lang="en-GB"/>
          </a:p>
          <a:p>
            <a:pPr lvl="0"/>
            <a:endParaRPr lang="en-GB"/>
          </a:p>
          <a:p>
            <a:pPr lvl="0"/>
            <a:endParaRPr lang="en-GB"/>
          </a:p>
          <a:p>
            <a:pPr lvl="0"/>
            <a:endParaRPr lang="en-GB"/>
          </a:p>
          <a:p>
            <a:pPr lvl="0"/>
            <a:endParaRPr lang="en-GB"/>
          </a:p>
          <a:p>
            <a:pPr lvl="0"/>
            <a:endParaRPr lang="en-GB"/>
          </a:p>
          <a:p>
            <a:pPr lvl="0"/>
            <a:endParaRPr lang="en-GB"/>
          </a:p>
          <a:p>
            <a:pPr lvl="0"/>
            <a:r>
              <a:rPr lang="en-GB"/>
              <a:t>Technical Note (Level 1) Arial 11pt Bold (CHANGE TO BLUE)</a:t>
            </a:r>
          </a:p>
          <a:p>
            <a:pPr lvl="0"/>
            <a:r>
              <a:rPr lang="en-GB"/>
              <a:t>Class Management Note (Level 1) Arial 11pt Bold (CHANGE TO BLUE)</a:t>
            </a:r>
          </a:p>
          <a:p>
            <a:pPr lvl="1"/>
            <a:r>
              <a:rPr lang="en-GB"/>
              <a:t>Body Text (Level 2) Times New Roman 11pt  (CHANGE TO BLUE)</a:t>
            </a:r>
          </a:p>
          <a:p>
            <a:pPr lvl="2"/>
            <a:r>
              <a:rPr lang="en-GB"/>
              <a:t>Bullet 1 (Level 3) Times New Roman 11pt  (CHANGE TO BLUE)</a:t>
            </a:r>
          </a:p>
        </p:txBody>
      </p:sp>
      <p:sp>
        <p:nvSpPr>
          <p:cNvPr id="3076" name="Rectangle 4"/>
          <p:cNvSpPr>
            <a:spLocks noChangeArrowheads="1"/>
          </p:cNvSpPr>
          <p:nvPr/>
        </p:nvSpPr>
        <p:spPr bwMode="auto">
          <a:xfrm>
            <a:off x="764732" y="9188767"/>
            <a:ext cx="5654590" cy="169277"/>
          </a:xfrm>
          <a:prstGeom prst="rect">
            <a:avLst/>
          </a:prstGeom>
          <a:noFill/>
          <a:ln w="9525">
            <a:noFill/>
            <a:miter lim="800000"/>
            <a:headEnd/>
            <a:tailEnd/>
          </a:ln>
          <a:effectLst/>
        </p:spPr>
        <p:txBody>
          <a:bodyPr lIns="0" tIns="0" rIns="0" bIns="0">
            <a:spAutoFit/>
          </a:bodyPr>
          <a:lstStyle/>
          <a:p>
            <a:pPr defTabSz="1049145">
              <a:lnSpc>
                <a:spcPct val="100000"/>
              </a:lnSpc>
              <a:spcBef>
                <a:spcPct val="50000"/>
              </a:spcBef>
            </a:pPr>
            <a:r>
              <a:rPr lang="en-GB" sz="1100" dirty="0">
                <a:solidFill>
                  <a:schemeClr val="tx1"/>
                </a:solidFill>
                <a:latin typeface="Arial" charset="0"/>
              </a:rPr>
              <a:t>Introduction to Oracle: SQL and PL/SQL  11</a:t>
            </a:r>
            <a:r>
              <a:rPr lang="en-GB" sz="1100" dirty="0">
                <a:solidFill>
                  <a:schemeClr val="tx1"/>
                </a:solidFill>
                <a:latin typeface="Times New Roman" pitchFamily="18" charset="0"/>
              </a:rPr>
              <a:t>-</a:t>
            </a:r>
            <a:fld id="{8A41BC92-31C7-448A-BDD7-0B14991EDD70}" type="slidenum">
              <a:rPr lang="en-GB" sz="1100">
                <a:solidFill>
                  <a:schemeClr val="tx1"/>
                </a:solidFill>
                <a:latin typeface="Arial" charset="0"/>
              </a:rPr>
              <a:pPr defTabSz="1049145">
                <a:lnSpc>
                  <a:spcPct val="100000"/>
                </a:lnSpc>
                <a:spcBef>
                  <a:spcPct val="50000"/>
                </a:spcBef>
              </a:pPr>
              <a:t>‹#›</a:t>
            </a:fld>
            <a:endParaRPr lang="en-GB" sz="1100" dirty="0">
              <a:solidFill>
                <a:schemeClr val="tx1"/>
              </a:solidFill>
              <a:latin typeface="Arial" charset="0"/>
            </a:endParaRPr>
          </a:p>
        </p:txBody>
      </p:sp>
    </p:spTree>
    <p:extLst>
      <p:ext uri="{BB962C8B-B14F-4D97-AF65-F5344CB8AC3E}">
        <p14:creationId xmlns:p14="http://schemas.microsoft.com/office/powerpoint/2010/main" val="3275372434"/>
      </p:ext>
    </p:extLst>
  </p:cSld>
  <p:clrMap bg1="lt1" tx1="dk1" bg2="lt2" tx2="dk2" accent1="accent1" accent2="accent2" accent3="accent3" accent4="accent4" accent5="accent5" accent6="accent6" hlink="hlink" folHlink="folHlink"/>
  <p:notesStyle>
    <a:lvl1pPr algn="l" defTabSz="401638" rtl="0" eaLnBrk="0" fontAlgn="base" hangingPunct="0">
      <a:spcBef>
        <a:spcPct val="30000"/>
      </a:spcBef>
      <a:spcAft>
        <a:spcPct val="0"/>
      </a:spcAft>
      <a:tabLst>
        <a:tab pos="457200" algn="l"/>
      </a:tabLst>
      <a:defRPr sz="1100" b="1" kern="1200">
        <a:solidFill>
          <a:schemeClr val="tx1"/>
        </a:solidFill>
        <a:latin typeface="Arial" charset="0"/>
        <a:ea typeface="+mn-ea"/>
        <a:cs typeface="+mn-cs"/>
      </a:defRPr>
    </a:lvl1pPr>
    <a:lvl2pPr marL="114300" algn="l" defTabSz="401638" rtl="0" eaLnBrk="0" fontAlgn="base" hangingPunct="0">
      <a:spcBef>
        <a:spcPct val="30000"/>
      </a:spcBef>
      <a:spcAft>
        <a:spcPct val="0"/>
      </a:spcAft>
      <a:tabLst>
        <a:tab pos="457200" algn="l"/>
      </a:tabLst>
      <a:defRPr sz="1100" kern="1200">
        <a:solidFill>
          <a:schemeClr val="tx1"/>
        </a:solidFill>
        <a:latin typeface="Times New Roman" pitchFamily="18" charset="0"/>
        <a:ea typeface="+mn-ea"/>
        <a:cs typeface="+mn-cs"/>
      </a:defRPr>
    </a:lvl2pPr>
    <a:lvl3pPr marL="450850"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3pPr>
    <a:lvl4pPr marL="852488"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4pPr>
    <a:lvl5pPr marL="5815013" algn="l" defTabSz="401638" rtl="0" eaLnBrk="0" fontAlgn="base" hangingPunct="0">
      <a:spcBef>
        <a:spcPct val="30000"/>
      </a:spcBef>
      <a:spcAft>
        <a:spcPct val="0"/>
      </a:spcAft>
      <a:tabLst>
        <a:tab pos="457200"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image" Target="../media/image2.wmf"/></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image" Target="../media/image3.wmf"/></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190603" algn="l"/>
                <a:tab pos="2382889" algn="l"/>
              </a:tabLst>
            </a:pPr>
            <a:endParaRPr lang="en-GB" dirty="0"/>
          </a:p>
          <a:p>
            <a:pPr>
              <a:tabLst>
                <a:tab pos="1190603" algn="l"/>
                <a:tab pos="2382889" algn="l"/>
              </a:tabLst>
            </a:pPr>
            <a:endParaRPr lang="en-GB" dirty="0"/>
          </a:p>
          <a:p>
            <a:pPr>
              <a:tabLst>
                <a:tab pos="1190603" algn="l"/>
                <a:tab pos="2382889" algn="l"/>
              </a:tabLst>
            </a:pPr>
            <a:endParaRPr lang="en-GB" dirty="0"/>
          </a:p>
          <a:p>
            <a:pPr>
              <a:tabLst>
                <a:tab pos="1190603" algn="l"/>
                <a:tab pos="2382889" algn="l"/>
              </a:tabLst>
            </a:pPr>
            <a:endParaRPr lang="en-GB" dirty="0"/>
          </a:p>
          <a:p>
            <a:pPr>
              <a:tabLst>
                <a:tab pos="1190603" algn="l"/>
                <a:tab pos="2382889" algn="l"/>
              </a:tabLst>
            </a:pPr>
            <a:endParaRPr lang="en-GB" dirty="0"/>
          </a:p>
          <a:p>
            <a:pPr>
              <a:tabLst>
                <a:tab pos="1190603" algn="l"/>
                <a:tab pos="2382889" algn="l"/>
              </a:tabLst>
            </a:pPr>
            <a:endParaRPr lang="en-GB" dirty="0"/>
          </a:p>
          <a:p>
            <a:pPr>
              <a:tabLst>
                <a:tab pos="1190603" algn="l"/>
                <a:tab pos="2382889" algn="l"/>
              </a:tabLst>
            </a:pPr>
            <a:endParaRPr lang="en-GB" dirty="0"/>
          </a:p>
          <a:p>
            <a:pPr>
              <a:tabLst>
                <a:tab pos="1190603" algn="l"/>
                <a:tab pos="2382889" algn="l"/>
              </a:tabLst>
            </a:pPr>
            <a:endParaRPr lang="en-GB" dirty="0"/>
          </a:p>
          <a:p>
            <a:pPr>
              <a:tabLst>
                <a:tab pos="1190603" algn="l"/>
                <a:tab pos="2382889" algn="l"/>
              </a:tabLst>
            </a:pPr>
            <a:endParaRPr lang="en-GB" dirty="0"/>
          </a:p>
          <a:p>
            <a:pPr>
              <a:tabLst>
                <a:tab pos="1190603" algn="l"/>
                <a:tab pos="2382889" algn="l"/>
              </a:tabLst>
            </a:pPr>
            <a:endParaRPr lang="en-GB" dirty="0"/>
          </a:p>
          <a:p>
            <a:pPr>
              <a:tabLst>
                <a:tab pos="1190603" algn="l"/>
                <a:tab pos="2382889" algn="l"/>
              </a:tabLst>
            </a:pPr>
            <a:endParaRPr lang="en-GB" dirty="0"/>
          </a:p>
          <a:p>
            <a:pPr>
              <a:tabLst>
                <a:tab pos="1190603" algn="l"/>
                <a:tab pos="2382889" algn="l"/>
              </a:tabLst>
            </a:pPr>
            <a:endParaRPr lang="en-GB" dirty="0"/>
          </a:p>
          <a:p>
            <a:pPr>
              <a:tabLst>
                <a:tab pos="1190603" algn="l"/>
                <a:tab pos="2382889" algn="l"/>
              </a:tabLst>
            </a:pPr>
            <a:r>
              <a:rPr lang="en-GB" sz="1300" dirty="0">
                <a:solidFill>
                  <a:schemeClr val="accent2"/>
                </a:solidFill>
              </a:rPr>
              <a:t>Schedule:	Timing	Topic</a:t>
            </a:r>
          </a:p>
          <a:p>
            <a:pPr lvl="1">
              <a:tabLst>
                <a:tab pos="1190603" algn="l"/>
                <a:tab pos="2382889" algn="l"/>
              </a:tabLst>
            </a:pPr>
            <a:r>
              <a:rPr lang="en-GB" dirty="0">
                <a:solidFill>
                  <a:schemeClr val="accent2"/>
                </a:solidFill>
              </a:rPr>
              <a:t>	45 minutes	Lecture</a:t>
            </a:r>
          </a:p>
          <a:p>
            <a:pPr lvl="1">
              <a:tabLst>
                <a:tab pos="1190603" algn="l"/>
                <a:tab pos="2382889" algn="l"/>
              </a:tabLst>
            </a:pPr>
            <a:r>
              <a:rPr lang="en-GB" dirty="0">
                <a:solidFill>
                  <a:schemeClr val="accent2"/>
                </a:solidFill>
              </a:rPr>
              <a:t>	25 minutes	Practice</a:t>
            </a:r>
          </a:p>
          <a:p>
            <a:pPr lvl="1">
              <a:tabLst>
                <a:tab pos="1190603" algn="l"/>
                <a:tab pos="2382889" algn="l"/>
              </a:tabLst>
            </a:pPr>
            <a:r>
              <a:rPr lang="en-GB" dirty="0">
                <a:solidFill>
                  <a:schemeClr val="accent2"/>
                </a:solidFill>
              </a:rPr>
              <a:t>	70 minutes	Total</a:t>
            </a:r>
          </a:p>
        </p:txBody>
      </p:sp>
      <p:sp>
        <p:nvSpPr>
          <p:cNvPr id="6147" name="Rectangle 3"/>
          <p:cNvSpPr>
            <a:spLocks noGrp="1" noRot="1" noChangeAspect="1" noChangeArrowheads="1" noTextEdit="1"/>
          </p:cNvSpPr>
          <p:nvPr>
            <p:ph type="sldImg"/>
          </p:nvPr>
        </p:nvSpPr>
        <p:spPr>
          <a:xfrm>
            <a:off x="568325" y="165100"/>
            <a:ext cx="6173788" cy="4630738"/>
          </a:xfrm>
          <a:ln cap="flat"/>
        </p:spPr>
      </p:sp>
    </p:spTree>
    <p:extLst>
      <p:ext uri="{BB962C8B-B14F-4D97-AF65-F5344CB8AC3E}">
        <p14:creationId xmlns:p14="http://schemas.microsoft.com/office/powerpoint/2010/main" val="2221976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568325" y="165100"/>
            <a:ext cx="6173788" cy="4630738"/>
          </a:xfrm>
          <a:ln cap="flat"/>
        </p:spPr>
      </p:sp>
      <p:sp>
        <p:nvSpPr>
          <p:cNvPr id="28675" name="Rectangle 3"/>
          <p:cNvSpPr>
            <a:spLocks noGrp="1" noChangeArrowheads="1"/>
          </p:cNvSpPr>
          <p:nvPr>
            <p:ph type="body" idx="1"/>
          </p:nvPr>
        </p:nvSpPr>
        <p:spPr>
          <a:noFill/>
          <a:ln/>
        </p:spPr>
        <p:txBody>
          <a:bodyPr/>
          <a:lstStyle/>
          <a:p>
            <a:r>
              <a:rPr lang="en-GB"/>
              <a:t>The PRIMARY KEY Constraint (continued)</a:t>
            </a:r>
          </a:p>
          <a:p>
            <a:pPr lvl="1"/>
            <a:r>
              <a:rPr lang="en-GB"/>
              <a:t>PRIMARY KEY constraints can be defined at the column level or table level. A composite PRIMARY KEY is created by using the table level definition.</a:t>
            </a:r>
          </a:p>
          <a:p>
            <a:pPr lvl="1"/>
            <a:r>
              <a:rPr lang="en-GB"/>
              <a:t>The example on the slide defines a PRIMARY KEY constraint on the DEPTNO column of the DEPT table. The name of the constraint is DEPT_DEPTNO_PK.</a:t>
            </a:r>
          </a:p>
          <a:p>
            <a:pPr lvl="1"/>
            <a:r>
              <a:rPr lang="en-GB" b="1"/>
              <a:t>Note:</a:t>
            </a:r>
            <a:r>
              <a:rPr lang="en-GB"/>
              <a:t> A UNIQUE index is automatically created for a PRIMARY KEY column.</a:t>
            </a:r>
          </a:p>
          <a:p>
            <a:pPr lvl="1"/>
            <a:endParaRPr lang="en-GB"/>
          </a:p>
          <a:p>
            <a:endParaRPr lang="en-GB" b="0">
              <a:latin typeface="Times New Roman" pitchFamily="18" charset="0"/>
            </a:endParaRPr>
          </a:p>
        </p:txBody>
      </p:sp>
    </p:spTree>
    <p:extLst>
      <p:ext uri="{BB962C8B-B14F-4D97-AF65-F5344CB8AC3E}">
        <p14:creationId xmlns:p14="http://schemas.microsoft.com/office/powerpoint/2010/main" val="746564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568325" y="165100"/>
            <a:ext cx="6173788" cy="4630738"/>
          </a:xfrm>
          <a:ln cap="flat"/>
        </p:spPr>
      </p:sp>
      <p:sp>
        <p:nvSpPr>
          <p:cNvPr id="22531" name="Rectangle 3"/>
          <p:cNvSpPr>
            <a:spLocks noGrp="1" noChangeArrowheads="1"/>
          </p:cNvSpPr>
          <p:nvPr>
            <p:ph type="body" idx="1"/>
          </p:nvPr>
        </p:nvSpPr>
        <p:spPr>
          <a:noFill/>
          <a:ln/>
        </p:spPr>
        <p:txBody>
          <a:bodyPr/>
          <a:lstStyle/>
          <a:p>
            <a:r>
              <a:rPr lang="en-GB" dirty="0"/>
              <a:t>The UNIQUE Key Constraint</a:t>
            </a:r>
          </a:p>
          <a:p>
            <a:pPr lvl="1"/>
            <a:r>
              <a:rPr lang="en-GB" dirty="0"/>
              <a:t>A UNIQUE key integrity constraint requires that every value in a column or set of columns (key) be unique—that is, no two rows of a table have duplicate values in a specified column or set of columns. The column (or set of columns) included in the definition of the </a:t>
            </a:r>
            <a:r>
              <a:rPr lang="en-GB" dirty="0">
                <a:solidFill>
                  <a:srgbClr val="FC0128"/>
                </a:solidFill>
              </a:rPr>
              <a:t>UNIQUE key constraint </a:t>
            </a:r>
            <a:r>
              <a:rPr lang="en-GB" dirty="0"/>
              <a:t>is called the </a:t>
            </a:r>
            <a:r>
              <a:rPr lang="en-GB" i="1" dirty="0"/>
              <a:t>unique key</a:t>
            </a:r>
            <a:r>
              <a:rPr lang="en-GB" dirty="0"/>
              <a:t>. If the UNIQUE key comprises more than one column, that group of columns is said to be a </a:t>
            </a:r>
            <a:r>
              <a:rPr lang="en-GB" i="1" dirty="0"/>
              <a:t>composite unique key</a:t>
            </a:r>
            <a:r>
              <a:rPr lang="en-GB" dirty="0"/>
              <a:t>. </a:t>
            </a:r>
          </a:p>
          <a:p>
            <a:pPr lvl="1"/>
            <a:r>
              <a:rPr lang="en-GB" dirty="0"/>
              <a:t>UNIQUE key constraints allow the input of nulls unless you also define NOT NULL constraints for the same columns. In fact, any number of rows can include nulls for columns without NOT NULL constraints because nulls are not considered equal to anything. A null in a column (or in all columns of a composite UNIQUE key) always satisfies a UNIQUE key constraint. </a:t>
            </a:r>
          </a:p>
          <a:p>
            <a:pPr lvl="1"/>
            <a:r>
              <a:rPr lang="en-GB" b="1" dirty="0"/>
              <a:t>Note:</a:t>
            </a:r>
            <a:r>
              <a:rPr lang="en-GB" dirty="0"/>
              <a:t> Because of the search mechanism for UNIQUE constraints one more than one column, you cannot have identical values in the non-null columns of a partially null composite UNIQUE key constraint.</a:t>
            </a:r>
            <a:endParaRPr lang="en-GB" dirty="0">
              <a:solidFill>
                <a:schemeClr val="accent2"/>
              </a:solidFill>
            </a:endParaRPr>
          </a:p>
          <a:p>
            <a:endParaRPr lang="en-GB" dirty="0">
              <a:solidFill>
                <a:schemeClr val="accent2"/>
              </a:solidFill>
            </a:endParaRPr>
          </a:p>
          <a:p>
            <a:r>
              <a:rPr lang="en-GB" dirty="0">
                <a:solidFill>
                  <a:schemeClr val="accent2"/>
                </a:solidFill>
              </a:rPr>
              <a:t>Class Management Note</a:t>
            </a:r>
          </a:p>
          <a:p>
            <a:pPr lvl="1"/>
            <a:r>
              <a:rPr lang="en-GB" dirty="0">
                <a:solidFill>
                  <a:schemeClr val="accent2"/>
                </a:solidFill>
              </a:rPr>
              <a:t>Explain to students that since SALES department already exists, the first entry is not allowed. In the second entry, the department name is null; this entry is allowed.</a:t>
            </a:r>
          </a:p>
          <a:p>
            <a:endParaRPr lang="en-GB" b="0" dirty="0">
              <a:solidFill>
                <a:schemeClr val="accent2"/>
              </a:solidFill>
              <a:latin typeface="Times New Roman" pitchFamily="18" charset="0"/>
            </a:endParaRPr>
          </a:p>
        </p:txBody>
      </p:sp>
    </p:spTree>
    <p:extLst>
      <p:ext uri="{BB962C8B-B14F-4D97-AF65-F5344CB8AC3E}">
        <p14:creationId xmlns:p14="http://schemas.microsoft.com/office/powerpoint/2010/main" val="614508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568325" y="165100"/>
            <a:ext cx="6173788" cy="4630738"/>
          </a:xfrm>
          <a:ln cap="flat"/>
        </p:spPr>
      </p:sp>
      <p:sp>
        <p:nvSpPr>
          <p:cNvPr id="24579" name="Rectangle 3"/>
          <p:cNvSpPr>
            <a:spLocks noGrp="1" noChangeArrowheads="1"/>
          </p:cNvSpPr>
          <p:nvPr>
            <p:ph type="body" idx="1"/>
          </p:nvPr>
        </p:nvSpPr>
        <p:spPr>
          <a:noFill/>
          <a:ln/>
        </p:spPr>
        <p:txBody>
          <a:bodyPr/>
          <a:lstStyle/>
          <a:p>
            <a:r>
              <a:rPr lang="en-GB"/>
              <a:t>The UNIQUE Key Constraint (continued)</a:t>
            </a:r>
          </a:p>
          <a:p>
            <a:pPr lvl="1"/>
            <a:r>
              <a:rPr lang="en-GB"/>
              <a:t>UNIQUE key constraints can be defined at the column or table level. A composite unique key is created by using the table level definition.</a:t>
            </a:r>
          </a:p>
          <a:p>
            <a:pPr lvl="1"/>
            <a:r>
              <a:rPr lang="en-GB"/>
              <a:t>The example on the slide applies UNIQUE key constraint to the DNAME column of the DEPT table. The name of the constraint is DEPT_DNAME_UK.</a:t>
            </a:r>
          </a:p>
          <a:p>
            <a:pPr lvl="1"/>
            <a:r>
              <a:rPr lang="en-GB" b="1"/>
              <a:t>Note: </a:t>
            </a:r>
            <a:r>
              <a:rPr lang="en-GB"/>
              <a:t>The Oracle Server enforces the UNIQUE key constraint by implicitly creating a unique index on the unique key.</a:t>
            </a:r>
          </a:p>
          <a:p>
            <a:pPr lvl="1"/>
            <a:endParaRPr lang="en-GB"/>
          </a:p>
          <a:p>
            <a:pPr lvl="1"/>
            <a:endParaRPr lang="en-GB"/>
          </a:p>
          <a:p>
            <a:endParaRPr lang="en-GB" b="0">
              <a:latin typeface="Times New Roman" pitchFamily="18" charset="0"/>
            </a:endParaRPr>
          </a:p>
        </p:txBody>
      </p:sp>
    </p:spTree>
    <p:extLst>
      <p:ext uri="{BB962C8B-B14F-4D97-AF65-F5344CB8AC3E}">
        <p14:creationId xmlns:p14="http://schemas.microsoft.com/office/powerpoint/2010/main" val="239450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r-PK" dirty="0"/>
          </a:p>
        </p:txBody>
      </p:sp>
    </p:spTree>
    <p:extLst>
      <p:ext uri="{BB962C8B-B14F-4D97-AF65-F5344CB8AC3E}">
        <p14:creationId xmlns:p14="http://schemas.microsoft.com/office/powerpoint/2010/main" val="475982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568325" y="165100"/>
            <a:ext cx="6173788" cy="4630738"/>
          </a:xfrm>
          <a:ln cap="flat"/>
        </p:spPr>
      </p:sp>
      <p:sp>
        <p:nvSpPr>
          <p:cNvPr id="30723" name="Rectangle 3"/>
          <p:cNvSpPr>
            <a:spLocks noGrp="1" noChangeArrowheads="1"/>
          </p:cNvSpPr>
          <p:nvPr>
            <p:ph type="body" idx="1"/>
          </p:nvPr>
        </p:nvSpPr>
        <p:spPr>
          <a:noFill/>
          <a:ln/>
        </p:spPr>
        <p:txBody>
          <a:bodyPr/>
          <a:lstStyle/>
          <a:p>
            <a:r>
              <a:rPr lang="en-GB" dirty="0"/>
              <a:t>The FOREIGN KEY Constraint</a:t>
            </a:r>
          </a:p>
          <a:p>
            <a:pPr lvl="1"/>
            <a:r>
              <a:rPr lang="en-GB" dirty="0"/>
              <a:t>The </a:t>
            </a:r>
            <a:r>
              <a:rPr lang="en-GB" dirty="0">
                <a:solidFill>
                  <a:srgbClr val="FC0128"/>
                </a:solidFill>
              </a:rPr>
              <a:t>FOREIGN KEY,</a:t>
            </a:r>
            <a:r>
              <a:rPr lang="en-GB" dirty="0"/>
              <a:t> or </a:t>
            </a:r>
            <a:r>
              <a:rPr lang="en-GB" dirty="0">
                <a:solidFill>
                  <a:srgbClr val="FC0128"/>
                </a:solidFill>
              </a:rPr>
              <a:t>referential integrity</a:t>
            </a:r>
            <a:r>
              <a:rPr lang="en-GB" dirty="0"/>
              <a:t> constraint, designates a column or combination of columns as a foreign key and establishes a relationship between a primary key or a unique key in the same table or a different table. In the example on the slide, DEPTNO has been defined as the foreign key in the EMP table (dependent or child table); it references the DEPTNO column of the DEPT table (referenced or parent table).</a:t>
            </a:r>
          </a:p>
          <a:p>
            <a:pPr lvl="1"/>
            <a:r>
              <a:rPr lang="en-GB" dirty="0"/>
              <a:t>A foreign key value must match an existing value in the parent table or be NULL.</a:t>
            </a:r>
          </a:p>
          <a:p>
            <a:pPr lvl="1"/>
            <a:r>
              <a:rPr lang="en-GB" dirty="0"/>
              <a:t>Foreign keys are based on data values and are purely logical, not physical, pointers.</a:t>
            </a:r>
          </a:p>
          <a:p>
            <a:pPr lvl="1"/>
            <a:endParaRPr lang="en-GB" dirty="0"/>
          </a:p>
          <a:p>
            <a:pPr lvl="1"/>
            <a:endParaRPr lang="en-GB" dirty="0"/>
          </a:p>
          <a:p>
            <a:endParaRPr lang="en-GB" b="0" dirty="0">
              <a:latin typeface="Times New Roman" pitchFamily="18" charset="0"/>
            </a:endParaRPr>
          </a:p>
        </p:txBody>
      </p:sp>
      <p:grpSp>
        <p:nvGrpSpPr>
          <p:cNvPr id="30735" name="Group 15"/>
          <p:cNvGrpSpPr>
            <a:grpSpLocks/>
          </p:cNvGrpSpPr>
          <p:nvPr/>
        </p:nvGrpSpPr>
        <p:grpSpPr bwMode="auto">
          <a:xfrm>
            <a:off x="229931" y="6465364"/>
            <a:ext cx="306574" cy="320597"/>
            <a:chOff x="135" y="3872"/>
            <a:chExt cx="180" cy="192"/>
          </a:xfrm>
        </p:grpSpPr>
        <p:sp>
          <p:nvSpPr>
            <p:cNvPr id="30724" name="Freeform 4"/>
            <p:cNvSpPr>
              <a:spLocks/>
            </p:cNvSpPr>
            <p:nvPr/>
          </p:nvSpPr>
          <p:spPr bwMode="auto">
            <a:xfrm>
              <a:off x="135" y="3872"/>
              <a:ext cx="180" cy="184"/>
            </a:xfrm>
            <a:custGeom>
              <a:avLst/>
              <a:gdLst/>
              <a:ahLst/>
              <a:cxnLst>
                <a:cxn ang="0">
                  <a:pos x="179" y="183"/>
                </a:cxn>
                <a:cxn ang="0">
                  <a:pos x="179" y="0"/>
                </a:cxn>
                <a:cxn ang="0">
                  <a:pos x="0" y="0"/>
                </a:cxn>
                <a:cxn ang="0">
                  <a:pos x="0" y="183"/>
                </a:cxn>
                <a:cxn ang="0">
                  <a:pos x="179" y="183"/>
                </a:cxn>
              </a:cxnLst>
              <a:rect l="0" t="0" r="r" b="b"/>
              <a:pathLst>
                <a:path w="180" h="184">
                  <a:moveTo>
                    <a:pt x="179" y="183"/>
                  </a:moveTo>
                  <a:lnTo>
                    <a:pt x="179" y="0"/>
                  </a:lnTo>
                  <a:lnTo>
                    <a:pt x="0" y="0"/>
                  </a:lnTo>
                  <a:lnTo>
                    <a:pt x="0" y="183"/>
                  </a:lnTo>
                  <a:lnTo>
                    <a:pt x="179" y="183"/>
                  </a:lnTo>
                </a:path>
              </a:pathLst>
            </a:custGeom>
            <a:solidFill>
              <a:srgbClr val="000000"/>
            </a:solidFill>
            <a:ln w="9525" cap="rnd">
              <a:noFill/>
              <a:round/>
              <a:headEnd/>
              <a:tailEnd/>
            </a:ln>
            <a:effectLst/>
          </p:spPr>
          <p:txBody>
            <a:bodyPr/>
            <a:lstStyle/>
            <a:p>
              <a:endParaRPr lang="en-US"/>
            </a:p>
          </p:txBody>
        </p:sp>
        <p:sp>
          <p:nvSpPr>
            <p:cNvPr id="30725" name="Freeform 5"/>
            <p:cNvSpPr>
              <a:spLocks/>
            </p:cNvSpPr>
            <p:nvPr/>
          </p:nvSpPr>
          <p:spPr bwMode="auto">
            <a:xfrm>
              <a:off x="216" y="4046"/>
              <a:ext cx="26" cy="18"/>
            </a:xfrm>
            <a:custGeom>
              <a:avLst/>
              <a:gdLst/>
              <a:ahLst/>
              <a:cxnLst>
                <a:cxn ang="0">
                  <a:pos x="25" y="17"/>
                </a:cxn>
                <a:cxn ang="0">
                  <a:pos x="25" y="0"/>
                </a:cxn>
                <a:cxn ang="0">
                  <a:pos x="0" y="0"/>
                </a:cxn>
                <a:cxn ang="0">
                  <a:pos x="0" y="17"/>
                </a:cxn>
                <a:cxn ang="0">
                  <a:pos x="25" y="17"/>
                </a:cxn>
              </a:cxnLst>
              <a:rect l="0" t="0" r="r" b="b"/>
              <a:pathLst>
                <a:path w="26" h="18">
                  <a:moveTo>
                    <a:pt x="25" y="17"/>
                  </a:moveTo>
                  <a:lnTo>
                    <a:pt x="25" y="0"/>
                  </a:lnTo>
                  <a:lnTo>
                    <a:pt x="0" y="0"/>
                  </a:lnTo>
                  <a:lnTo>
                    <a:pt x="0" y="17"/>
                  </a:lnTo>
                  <a:lnTo>
                    <a:pt x="25" y="17"/>
                  </a:lnTo>
                </a:path>
              </a:pathLst>
            </a:custGeom>
            <a:solidFill>
              <a:srgbClr val="FFFFFF"/>
            </a:solidFill>
            <a:ln w="9525" cap="rnd">
              <a:noFill/>
              <a:round/>
              <a:headEnd/>
              <a:tailEnd/>
            </a:ln>
            <a:effectLst/>
          </p:spPr>
          <p:txBody>
            <a:bodyPr/>
            <a:lstStyle/>
            <a:p>
              <a:endParaRPr lang="en-US"/>
            </a:p>
          </p:txBody>
        </p:sp>
        <p:sp>
          <p:nvSpPr>
            <p:cNvPr id="30726" name="Freeform 6"/>
            <p:cNvSpPr>
              <a:spLocks/>
            </p:cNvSpPr>
            <p:nvPr/>
          </p:nvSpPr>
          <p:spPr bwMode="auto">
            <a:xfrm>
              <a:off x="157" y="3925"/>
              <a:ext cx="33" cy="20"/>
            </a:xfrm>
            <a:custGeom>
              <a:avLst/>
              <a:gdLst/>
              <a:ahLst/>
              <a:cxnLst>
                <a:cxn ang="0">
                  <a:pos x="0" y="0"/>
                </a:cxn>
                <a:cxn ang="0">
                  <a:pos x="26" y="19"/>
                </a:cxn>
                <a:cxn ang="0">
                  <a:pos x="32" y="8"/>
                </a:cxn>
                <a:cxn ang="0">
                  <a:pos x="0" y="0"/>
                </a:cxn>
              </a:cxnLst>
              <a:rect l="0" t="0" r="r" b="b"/>
              <a:pathLst>
                <a:path w="33" h="20">
                  <a:moveTo>
                    <a:pt x="0" y="0"/>
                  </a:moveTo>
                  <a:lnTo>
                    <a:pt x="26" y="19"/>
                  </a:lnTo>
                  <a:lnTo>
                    <a:pt x="32" y="8"/>
                  </a:lnTo>
                  <a:lnTo>
                    <a:pt x="0" y="0"/>
                  </a:lnTo>
                </a:path>
              </a:pathLst>
            </a:custGeom>
            <a:solidFill>
              <a:srgbClr val="FFFFFF"/>
            </a:solidFill>
            <a:ln w="9525" cap="rnd">
              <a:noFill/>
              <a:round/>
              <a:headEnd/>
              <a:tailEnd/>
            </a:ln>
            <a:effectLst/>
          </p:spPr>
          <p:txBody>
            <a:bodyPr/>
            <a:lstStyle/>
            <a:p>
              <a:endParaRPr lang="en-US"/>
            </a:p>
          </p:txBody>
        </p:sp>
        <p:sp>
          <p:nvSpPr>
            <p:cNvPr id="30727" name="Freeform 7"/>
            <p:cNvSpPr>
              <a:spLocks/>
            </p:cNvSpPr>
            <p:nvPr/>
          </p:nvSpPr>
          <p:spPr bwMode="auto">
            <a:xfrm>
              <a:off x="268" y="3925"/>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30728" name="Freeform 8"/>
            <p:cNvSpPr>
              <a:spLocks/>
            </p:cNvSpPr>
            <p:nvPr/>
          </p:nvSpPr>
          <p:spPr bwMode="auto">
            <a:xfrm>
              <a:off x="155" y="3964"/>
              <a:ext cx="33" cy="18"/>
            </a:xfrm>
            <a:custGeom>
              <a:avLst/>
              <a:gdLst/>
              <a:ahLst/>
              <a:cxnLst>
                <a:cxn ang="0">
                  <a:pos x="0" y="17"/>
                </a:cxn>
                <a:cxn ang="0">
                  <a:pos x="32" y="13"/>
                </a:cxn>
                <a:cxn ang="0">
                  <a:pos x="30" y="0"/>
                </a:cxn>
                <a:cxn ang="0">
                  <a:pos x="0" y="17"/>
                </a:cxn>
              </a:cxnLst>
              <a:rect l="0" t="0" r="r" b="b"/>
              <a:pathLst>
                <a:path w="33" h="18">
                  <a:moveTo>
                    <a:pt x="0" y="17"/>
                  </a:moveTo>
                  <a:lnTo>
                    <a:pt x="32" y="13"/>
                  </a:lnTo>
                  <a:lnTo>
                    <a:pt x="30" y="0"/>
                  </a:lnTo>
                  <a:lnTo>
                    <a:pt x="0" y="17"/>
                  </a:lnTo>
                </a:path>
              </a:pathLst>
            </a:custGeom>
            <a:solidFill>
              <a:srgbClr val="FFFFFF"/>
            </a:solidFill>
            <a:ln w="9525" cap="rnd">
              <a:noFill/>
              <a:round/>
              <a:headEnd/>
              <a:tailEnd/>
            </a:ln>
            <a:effectLst/>
          </p:spPr>
          <p:txBody>
            <a:bodyPr/>
            <a:lstStyle/>
            <a:p>
              <a:endParaRPr lang="en-US"/>
            </a:p>
          </p:txBody>
        </p:sp>
        <p:sp>
          <p:nvSpPr>
            <p:cNvPr id="30729" name="Freeform 9"/>
            <p:cNvSpPr>
              <a:spLocks/>
            </p:cNvSpPr>
            <p:nvPr/>
          </p:nvSpPr>
          <p:spPr bwMode="auto">
            <a:xfrm>
              <a:off x="271" y="3965"/>
              <a:ext cx="34" cy="18"/>
            </a:xfrm>
            <a:custGeom>
              <a:avLst/>
              <a:gdLst/>
              <a:ahLst/>
              <a:cxnLst>
                <a:cxn ang="0">
                  <a:pos x="33" y="17"/>
                </a:cxn>
                <a:cxn ang="0">
                  <a:pos x="0" y="14"/>
                </a:cxn>
                <a:cxn ang="0">
                  <a:pos x="2" y="0"/>
                </a:cxn>
                <a:cxn ang="0">
                  <a:pos x="33" y="17"/>
                </a:cxn>
              </a:cxnLst>
              <a:rect l="0" t="0" r="r" b="b"/>
              <a:pathLst>
                <a:path w="34" h="18">
                  <a:moveTo>
                    <a:pt x="33" y="17"/>
                  </a:moveTo>
                  <a:lnTo>
                    <a:pt x="0" y="14"/>
                  </a:lnTo>
                  <a:lnTo>
                    <a:pt x="2" y="0"/>
                  </a:lnTo>
                  <a:lnTo>
                    <a:pt x="33" y="17"/>
                  </a:lnTo>
                </a:path>
              </a:pathLst>
            </a:custGeom>
            <a:solidFill>
              <a:srgbClr val="FFFFFF"/>
            </a:solidFill>
            <a:ln w="9525" cap="rnd">
              <a:noFill/>
              <a:round/>
              <a:headEnd/>
              <a:tailEnd/>
            </a:ln>
            <a:effectLst/>
          </p:spPr>
          <p:txBody>
            <a:bodyPr/>
            <a:lstStyle/>
            <a:p>
              <a:endParaRPr lang="en-US"/>
            </a:p>
          </p:txBody>
        </p:sp>
        <p:sp>
          <p:nvSpPr>
            <p:cNvPr id="30730" name="Freeform 10"/>
            <p:cNvSpPr>
              <a:spLocks/>
            </p:cNvSpPr>
            <p:nvPr/>
          </p:nvSpPr>
          <p:spPr bwMode="auto">
            <a:xfrm>
              <a:off x="180" y="3887"/>
              <a:ext cx="26" cy="30"/>
            </a:xfrm>
            <a:custGeom>
              <a:avLst/>
              <a:gdLst/>
              <a:ahLst/>
              <a:cxnLst>
                <a:cxn ang="0">
                  <a:pos x="0" y="0"/>
                </a:cxn>
                <a:cxn ang="0">
                  <a:pos x="15" y="29"/>
                </a:cxn>
                <a:cxn ang="0">
                  <a:pos x="25" y="22"/>
                </a:cxn>
                <a:cxn ang="0">
                  <a:pos x="0" y="0"/>
                </a:cxn>
              </a:cxnLst>
              <a:rect l="0" t="0" r="r" b="b"/>
              <a:pathLst>
                <a:path w="26" h="30">
                  <a:moveTo>
                    <a:pt x="0" y="0"/>
                  </a:moveTo>
                  <a:lnTo>
                    <a:pt x="15" y="29"/>
                  </a:lnTo>
                  <a:lnTo>
                    <a:pt x="25" y="22"/>
                  </a:lnTo>
                  <a:lnTo>
                    <a:pt x="0" y="0"/>
                  </a:lnTo>
                </a:path>
              </a:pathLst>
            </a:custGeom>
            <a:solidFill>
              <a:srgbClr val="FFFFFF"/>
            </a:solidFill>
            <a:ln w="9525" cap="rnd">
              <a:noFill/>
              <a:round/>
              <a:headEnd/>
              <a:tailEnd/>
            </a:ln>
            <a:effectLst/>
          </p:spPr>
          <p:txBody>
            <a:bodyPr/>
            <a:lstStyle/>
            <a:p>
              <a:endParaRPr lang="en-US"/>
            </a:p>
          </p:txBody>
        </p:sp>
        <p:sp>
          <p:nvSpPr>
            <p:cNvPr id="30731" name="Freeform 11"/>
            <p:cNvSpPr>
              <a:spLocks/>
            </p:cNvSpPr>
            <p:nvPr/>
          </p:nvSpPr>
          <p:spPr bwMode="auto">
            <a:xfrm>
              <a:off x="245" y="3889"/>
              <a:ext cx="29" cy="32"/>
            </a:xfrm>
            <a:custGeom>
              <a:avLst/>
              <a:gdLst/>
              <a:ahLst/>
              <a:cxnLst>
                <a:cxn ang="0">
                  <a:pos x="28" y="0"/>
                </a:cxn>
                <a:cxn ang="0">
                  <a:pos x="11" y="31"/>
                </a:cxn>
                <a:cxn ang="0">
                  <a:pos x="0" y="23"/>
                </a:cxn>
                <a:cxn ang="0">
                  <a:pos x="28" y="0"/>
                </a:cxn>
              </a:cxnLst>
              <a:rect l="0" t="0" r="r" b="b"/>
              <a:pathLst>
                <a:path w="29" h="32">
                  <a:moveTo>
                    <a:pt x="28" y="0"/>
                  </a:moveTo>
                  <a:lnTo>
                    <a:pt x="11" y="31"/>
                  </a:lnTo>
                  <a:lnTo>
                    <a:pt x="0" y="23"/>
                  </a:lnTo>
                  <a:lnTo>
                    <a:pt x="28" y="0"/>
                  </a:lnTo>
                </a:path>
              </a:pathLst>
            </a:custGeom>
            <a:solidFill>
              <a:srgbClr val="FFFFFF"/>
            </a:solidFill>
            <a:ln w="9525" cap="rnd">
              <a:noFill/>
              <a:round/>
              <a:headEnd/>
              <a:tailEnd/>
            </a:ln>
            <a:effectLst/>
          </p:spPr>
          <p:txBody>
            <a:bodyPr/>
            <a:lstStyle/>
            <a:p>
              <a:endParaRPr lang="en-US"/>
            </a:p>
          </p:txBody>
        </p:sp>
        <p:sp>
          <p:nvSpPr>
            <p:cNvPr id="30732" name="Freeform 12"/>
            <p:cNvSpPr>
              <a:spLocks/>
            </p:cNvSpPr>
            <p:nvPr/>
          </p:nvSpPr>
          <p:spPr bwMode="auto">
            <a:xfrm>
              <a:off x="220" y="3878"/>
              <a:ext cx="17" cy="31"/>
            </a:xfrm>
            <a:custGeom>
              <a:avLst/>
              <a:gdLst/>
              <a:ahLst/>
              <a:cxnLst>
                <a:cxn ang="0">
                  <a:pos x="7" y="0"/>
                </a:cxn>
                <a:cxn ang="0">
                  <a:pos x="0" y="30"/>
                </a:cxn>
                <a:cxn ang="0">
                  <a:pos x="16" y="29"/>
                </a:cxn>
                <a:cxn ang="0">
                  <a:pos x="7" y="0"/>
                </a:cxn>
              </a:cxnLst>
              <a:rect l="0" t="0" r="r" b="b"/>
              <a:pathLst>
                <a:path w="17" h="31">
                  <a:moveTo>
                    <a:pt x="7" y="0"/>
                  </a:moveTo>
                  <a:lnTo>
                    <a:pt x="0" y="30"/>
                  </a:lnTo>
                  <a:lnTo>
                    <a:pt x="16" y="29"/>
                  </a:lnTo>
                  <a:lnTo>
                    <a:pt x="7" y="0"/>
                  </a:lnTo>
                </a:path>
              </a:pathLst>
            </a:custGeom>
            <a:solidFill>
              <a:srgbClr val="FFFFFF"/>
            </a:solidFill>
            <a:ln w="9525" cap="rnd">
              <a:noFill/>
              <a:round/>
              <a:headEnd/>
              <a:tailEnd/>
            </a:ln>
            <a:effectLst/>
          </p:spPr>
          <p:txBody>
            <a:bodyPr/>
            <a:lstStyle/>
            <a:p>
              <a:endParaRPr lang="en-US"/>
            </a:p>
          </p:txBody>
        </p:sp>
        <p:sp>
          <p:nvSpPr>
            <p:cNvPr id="30733" name="Freeform 13"/>
            <p:cNvSpPr>
              <a:spLocks/>
            </p:cNvSpPr>
            <p:nvPr/>
          </p:nvSpPr>
          <p:spPr bwMode="auto">
            <a:xfrm>
              <a:off x="195" y="3924"/>
              <a:ext cx="67" cy="116"/>
            </a:xfrm>
            <a:custGeom>
              <a:avLst/>
              <a:gdLst/>
              <a:ahLst/>
              <a:cxnLst>
                <a:cxn ang="0">
                  <a:pos x="21" y="115"/>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5"/>
                </a:cxn>
                <a:cxn ang="0">
                  <a:pos x="21" y="115"/>
                </a:cxn>
              </a:cxnLst>
              <a:rect l="0" t="0" r="r" b="b"/>
              <a:pathLst>
                <a:path w="67" h="116">
                  <a:moveTo>
                    <a:pt x="21" y="115"/>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5"/>
                  </a:lnTo>
                  <a:lnTo>
                    <a:pt x="21" y="115"/>
                  </a:lnTo>
                </a:path>
              </a:pathLst>
            </a:custGeom>
            <a:solidFill>
              <a:srgbClr val="FFFFFF"/>
            </a:solidFill>
            <a:ln w="9525" cap="rnd">
              <a:noFill/>
              <a:round/>
              <a:headEnd/>
              <a:tailEnd/>
            </a:ln>
            <a:effectLst/>
          </p:spPr>
          <p:txBody>
            <a:bodyPr/>
            <a:lstStyle/>
            <a:p>
              <a:endParaRPr lang="en-US"/>
            </a:p>
          </p:txBody>
        </p:sp>
        <p:sp>
          <p:nvSpPr>
            <p:cNvPr id="30734" name="Freeform 14"/>
            <p:cNvSpPr>
              <a:spLocks/>
            </p:cNvSpPr>
            <p:nvPr/>
          </p:nvSpPr>
          <p:spPr bwMode="auto">
            <a:xfrm>
              <a:off x="222" y="3945"/>
              <a:ext cx="17" cy="88"/>
            </a:xfrm>
            <a:custGeom>
              <a:avLst/>
              <a:gdLst/>
              <a:ahLst/>
              <a:cxnLst>
                <a:cxn ang="0">
                  <a:pos x="4" y="0"/>
                </a:cxn>
                <a:cxn ang="0">
                  <a:pos x="6" y="6"/>
                </a:cxn>
                <a:cxn ang="0">
                  <a:pos x="2" y="7"/>
                </a:cxn>
                <a:cxn ang="0">
                  <a:pos x="2" y="78"/>
                </a:cxn>
                <a:cxn ang="0">
                  <a:pos x="0" y="79"/>
                </a:cxn>
                <a:cxn ang="0">
                  <a:pos x="0" y="87"/>
                </a:cxn>
                <a:cxn ang="0">
                  <a:pos x="2" y="87"/>
                </a:cxn>
                <a:cxn ang="0">
                  <a:pos x="4" y="87"/>
                </a:cxn>
                <a:cxn ang="0">
                  <a:pos x="6" y="87"/>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420936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568325" y="165100"/>
            <a:ext cx="6173788" cy="4630738"/>
          </a:xfrm>
          <a:ln cap="flat"/>
        </p:spPr>
      </p:sp>
      <p:sp>
        <p:nvSpPr>
          <p:cNvPr id="32771" name="Rectangle 3"/>
          <p:cNvSpPr>
            <a:spLocks noGrp="1" noChangeArrowheads="1"/>
          </p:cNvSpPr>
          <p:nvPr>
            <p:ph type="body" idx="1"/>
          </p:nvPr>
        </p:nvSpPr>
        <p:spPr>
          <a:noFill/>
          <a:ln/>
        </p:spPr>
        <p:txBody>
          <a:bodyPr/>
          <a:lstStyle/>
          <a:p>
            <a:r>
              <a:rPr lang="en-GB" dirty="0"/>
              <a:t>The FOREIGN KEY Constraint (continued)</a:t>
            </a:r>
          </a:p>
          <a:p>
            <a:pPr lvl="1"/>
            <a:r>
              <a:rPr lang="en-GB" dirty="0"/>
              <a:t>FOREIGN KEY constraints can be defined at the column or table constraint level. A composite foreign key must be created by using the table-level definition.</a:t>
            </a:r>
          </a:p>
          <a:p>
            <a:pPr lvl="1"/>
            <a:r>
              <a:rPr lang="en-GB" dirty="0"/>
              <a:t>The example on the slide defines a FOREIGN KEY constraint on the DEPTNO column of the EMP table, using table level syntax. The name of the constraint is EMP_DEPTNO_FK.</a:t>
            </a:r>
          </a:p>
          <a:p>
            <a:pPr lvl="1"/>
            <a:endParaRPr lang="en-GB" dirty="0"/>
          </a:p>
          <a:p>
            <a:endParaRPr lang="en-GB" b="0" dirty="0">
              <a:latin typeface="Times New Roman" pitchFamily="18" charset="0"/>
            </a:endParaRPr>
          </a:p>
        </p:txBody>
      </p:sp>
    </p:spTree>
    <p:extLst>
      <p:ext uri="{BB962C8B-B14F-4D97-AF65-F5344CB8AC3E}">
        <p14:creationId xmlns:p14="http://schemas.microsoft.com/office/powerpoint/2010/main" val="901277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p:spPr>
        <p:txBody>
          <a:bodyPr/>
          <a:lstStyle/>
          <a:p>
            <a:pPr>
              <a:tabLst/>
            </a:pPr>
            <a:r>
              <a:rPr lang="en-GB" dirty="0"/>
              <a:t>The FOREIGN KEY Constraint (continued)</a:t>
            </a:r>
          </a:p>
          <a:p>
            <a:pPr lvl="1">
              <a:tabLst/>
            </a:pPr>
            <a:r>
              <a:rPr lang="en-GB" dirty="0"/>
              <a:t>The foreign key is defined in the child table, and the table containing the referenced column is the parent table. The foreign key is defined using a combination of the following keywords: </a:t>
            </a:r>
          </a:p>
          <a:p>
            <a:pPr lvl="2">
              <a:tabLst/>
            </a:pPr>
            <a:r>
              <a:rPr lang="en-GB" dirty="0"/>
              <a:t>FOREIGN KEY is used to define the column in the child table at the table constraint level.</a:t>
            </a:r>
          </a:p>
          <a:p>
            <a:pPr lvl="2">
              <a:tabLst/>
            </a:pPr>
            <a:r>
              <a:rPr lang="en-GB" dirty="0">
                <a:solidFill>
                  <a:srgbClr val="FC0128"/>
                </a:solidFill>
              </a:rPr>
              <a:t>REFERENCES </a:t>
            </a:r>
            <a:r>
              <a:rPr lang="en-GB" dirty="0"/>
              <a:t>identifies the table and column in the parent table.</a:t>
            </a:r>
          </a:p>
          <a:p>
            <a:pPr lvl="2">
              <a:tabLst/>
            </a:pPr>
            <a:r>
              <a:rPr lang="en-GB" dirty="0">
                <a:solidFill>
                  <a:srgbClr val="FC0128"/>
                </a:solidFill>
              </a:rPr>
              <a:t>ON DELETE CASCADE </a:t>
            </a:r>
            <a:r>
              <a:rPr lang="en-GB" dirty="0"/>
              <a:t>indicates that when the row in the parent table is deleted, the dependent rows in the child table will also be deleted.</a:t>
            </a:r>
          </a:p>
          <a:p>
            <a:pPr lvl="1">
              <a:tabLst/>
            </a:pPr>
            <a:r>
              <a:rPr lang="en-GB" dirty="0"/>
              <a:t>Without the ON DELETE CASCADE option, the row in the parent table cannot be deleted if it is referenced in the child table.</a:t>
            </a:r>
          </a:p>
          <a:p>
            <a:pPr>
              <a:tabLst/>
            </a:pPr>
            <a:endParaRPr lang="en-GB" b="0" dirty="0">
              <a:latin typeface="Times New Roman" pitchFamily="18" charset="0"/>
            </a:endParaRPr>
          </a:p>
        </p:txBody>
      </p:sp>
      <p:sp>
        <p:nvSpPr>
          <p:cNvPr id="34819" name="Rectangle 3"/>
          <p:cNvSpPr>
            <a:spLocks noGrp="1" noRot="1" noChangeAspect="1" noChangeArrowheads="1" noTextEdit="1"/>
          </p:cNvSpPr>
          <p:nvPr>
            <p:ph type="sldImg"/>
          </p:nvPr>
        </p:nvSpPr>
        <p:spPr>
          <a:xfrm>
            <a:off x="568325" y="165100"/>
            <a:ext cx="6173788" cy="4630738"/>
          </a:xfrm>
          <a:ln cap="flat"/>
        </p:spPr>
      </p:sp>
    </p:spTree>
    <p:extLst>
      <p:ext uri="{BB962C8B-B14F-4D97-AF65-F5344CB8AC3E}">
        <p14:creationId xmlns:p14="http://schemas.microsoft.com/office/powerpoint/2010/main" val="2025484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142157" y="0"/>
            <a:ext cx="3174745" cy="482565"/>
          </a:xfrm>
          <a:prstGeom prst="rect">
            <a:avLst/>
          </a:prstGeom>
          <a:noFill/>
          <a:ln w="9525">
            <a:noFill/>
            <a:miter lim="800000"/>
            <a:headEnd/>
            <a:tailEnd/>
          </a:ln>
          <a:effectLst/>
        </p:spPr>
        <p:txBody>
          <a:bodyPr wrap="none" lIns="97000" tIns="48500" rIns="97000" bIns="48500" anchor="ctr"/>
          <a:lstStyle/>
          <a:p>
            <a:endParaRPr lang="en-US"/>
          </a:p>
        </p:txBody>
      </p:sp>
      <p:sp>
        <p:nvSpPr>
          <p:cNvPr id="36867" name="Rectangle 3"/>
          <p:cNvSpPr>
            <a:spLocks noChangeArrowheads="1"/>
          </p:cNvSpPr>
          <p:nvPr/>
        </p:nvSpPr>
        <p:spPr bwMode="auto">
          <a:xfrm>
            <a:off x="-3406" y="0"/>
            <a:ext cx="3171339" cy="482565"/>
          </a:xfrm>
          <a:prstGeom prst="rect">
            <a:avLst/>
          </a:prstGeom>
          <a:noFill/>
          <a:ln w="9525">
            <a:noFill/>
            <a:miter lim="800000"/>
            <a:headEnd/>
            <a:tailEnd/>
          </a:ln>
          <a:effectLst/>
        </p:spPr>
        <p:txBody>
          <a:bodyPr wrap="none" lIns="97000" tIns="48500" rIns="97000" bIns="48500" anchor="ctr"/>
          <a:lstStyle/>
          <a:p>
            <a:endParaRPr lang="en-US"/>
          </a:p>
        </p:txBody>
      </p:sp>
      <p:sp>
        <p:nvSpPr>
          <p:cNvPr id="36868" name="Rectangle 4"/>
          <p:cNvSpPr>
            <a:spLocks noGrp="1" noChangeArrowheads="1"/>
          </p:cNvSpPr>
          <p:nvPr>
            <p:ph type="body" idx="1"/>
          </p:nvPr>
        </p:nvSpPr>
        <p:spPr>
          <a:noFill/>
          <a:ln/>
        </p:spPr>
        <p:txBody>
          <a:bodyPr/>
          <a:lstStyle/>
          <a:p>
            <a:pPr>
              <a:tabLst/>
            </a:pPr>
            <a:r>
              <a:rPr lang="en-GB" dirty="0"/>
              <a:t>The CHECK Constraint</a:t>
            </a:r>
          </a:p>
          <a:p>
            <a:pPr lvl="1">
              <a:tabLst/>
            </a:pPr>
            <a:r>
              <a:rPr lang="en-GB" dirty="0"/>
              <a:t>The </a:t>
            </a:r>
            <a:r>
              <a:rPr lang="en-GB" dirty="0">
                <a:solidFill>
                  <a:srgbClr val="FC0128"/>
                </a:solidFill>
              </a:rPr>
              <a:t>CHECK constraint </a:t>
            </a:r>
            <a:r>
              <a:rPr lang="en-GB" dirty="0"/>
              <a:t>defines a condition that each row must satisfy. A single column can have multiple CHECK constraints that reference the column in its definition. There is no limit to the number of CHECK constraints that you can define on a column.</a:t>
            </a:r>
            <a:endParaRPr lang="en-GB" dirty="0">
              <a:solidFill>
                <a:schemeClr val="accent2"/>
              </a:solidFill>
            </a:endParaRPr>
          </a:p>
          <a:p>
            <a:pPr>
              <a:tabLst/>
            </a:pPr>
            <a:endParaRPr lang="en-GB" b="0" dirty="0">
              <a:solidFill>
                <a:schemeClr val="accent2"/>
              </a:solidFill>
              <a:latin typeface="Times New Roman" pitchFamily="18" charset="0"/>
            </a:endParaRPr>
          </a:p>
        </p:txBody>
      </p:sp>
      <p:sp>
        <p:nvSpPr>
          <p:cNvPr id="36869" name="Rectangle 5"/>
          <p:cNvSpPr>
            <a:spLocks noGrp="1" noRot="1" noChangeAspect="1" noChangeArrowheads="1" noTextEdit="1"/>
          </p:cNvSpPr>
          <p:nvPr>
            <p:ph type="sldImg"/>
          </p:nvPr>
        </p:nvSpPr>
        <p:spPr>
          <a:xfrm>
            <a:off x="568325" y="165100"/>
            <a:ext cx="6173788" cy="4630738"/>
          </a:xfrm>
          <a:ln cap="flat"/>
        </p:spPr>
      </p:sp>
    </p:spTree>
    <p:extLst>
      <p:ext uri="{BB962C8B-B14F-4D97-AF65-F5344CB8AC3E}">
        <p14:creationId xmlns:p14="http://schemas.microsoft.com/office/powerpoint/2010/main" val="4136365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142157" y="0"/>
            <a:ext cx="3174745" cy="482565"/>
          </a:xfrm>
          <a:prstGeom prst="rect">
            <a:avLst/>
          </a:prstGeom>
          <a:noFill/>
          <a:ln w="9525">
            <a:noFill/>
            <a:miter lim="800000"/>
            <a:headEnd/>
            <a:tailEnd/>
          </a:ln>
          <a:effectLst/>
        </p:spPr>
        <p:txBody>
          <a:bodyPr wrap="none" lIns="97000" tIns="48500" rIns="97000" bIns="48500" anchor="ctr"/>
          <a:lstStyle/>
          <a:p>
            <a:endParaRPr lang="en-US"/>
          </a:p>
        </p:txBody>
      </p:sp>
      <p:sp>
        <p:nvSpPr>
          <p:cNvPr id="38915" name="Rectangle 3"/>
          <p:cNvSpPr>
            <a:spLocks noChangeArrowheads="1"/>
          </p:cNvSpPr>
          <p:nvPr/>
        </p:nvSpPr>
        <p:spPr bwMode="auto">
          <a:xfrm>
            <a:off x="-3406" y="0"/>
            <a:ext cx="3171339" cy="482565"/>
          </a:xfrm>
          <a:prstGeom prst="rect">
            <a:avLst/>
          </a:prstGeom>
          <a:noFill/>
          <a:ln w="9525">
            <a:noFill/>
            <a:miter lim="800000"/>
            <a:headEnd/>
            <a:tailEnd/>
          </a:ln>
          <a:effectLst/>
        </p:spPr>
        <p:txBody>
          <a:bodyPr wrap="none" lIns="97000" tIns="48500" rIns="97000" bIns="48500"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GB" dirty="0"/>
              <a:t>Adding a Constraint</a:t>
            </a:r>
          </a:p>
          <a:p>
            <a:pPr lvl="1">
              <a:tabLst/>
            </a:pPr>
            <a:r>
              <a:rPr lang="en-GB" dirty="0"/>
              <a:t>You can add a constraint for existing tables by using the ALTER TABLE statement with the </a:t>
            </a:r>
            <a:r>
              <a:rPr lang="en-GB" dirty="0">
                <a:solidFill>
                  <a:srgbClr val="FC0128"/>
                </a:solidFill>
              </a:rPr>
              <a:t>ADD  clause.</a:t>
            </a:r>
          </a:p>
          <a:p>
            <a:pPr lvl="1">
              <a:tabLst/>
            </a:pPr>
            <a:r>
              <a:rPr lang="en-GB" dirty="0"/>
              <a:t>In the syntax:</a:t>
            </a:r>
          </a:p>
          <a:p>
            <a:pPr lvl="1">
              <a:tabLst/>
            </a:pPr>
            <a:r>
              <a:rPr lang="en-GB" i="1" dirty="0"/>
              <a:t>	table</a:t>
            </a:r>
            <a:r>
              <a:rPr lang="en-GB" dirty="0"/>
              <a:t>			is the name of the table</a:t>
            </a:r>
          </a:p>
          <a:p>
            <a:pPr lvl="1">
              <a:tabLst/>
            </a:pPr>
            <a:r>
              <a:rPr lang="en-GB" i="1" dirty="0"/>
              <a:t>	constraint</a:t>
            </a:r>
            <a:r>
              <a:rPr lang="en-GB" dirty="0"/>
              <a:t>		is the name of the constraint</a:t>
            </a:r>
          </a:p>
          <a:p>
            <a:pPr lvl="1">
              <a:tabLst/>
            </a:pPr>
            <a:r>
              <a:rPr lang="en-GB" dirty="0"/>
              <a:t>	</a:t>
            </a:r>
            <a:r>
              <a:rPr lang="en-GB" i="1" dirty="0"/>
              <a:t>type</a:t>
            </a:r>
            <a:r>
              <a:rPr lang="en-GB" dirty="0"/>
              <a:t>			is the constraint type</a:t>
            </a:r>
          </a:p>
          <a:p>
            <a:pPr lvl="1">
              <a:tabLst/>
            </a:pPr>
            <a:r>
              <a:rPr lang="en-GB" dirty="0"/>
              <a:t>	</a:t>
            </a:r>
            <a:r>
              <a:rPr lang="en-GB" i="1" dirty="0"/>
              <a:t>column		</a:t>
            </a:r>
            <a:r>
              <a:rPr lang="en-GB" dirty="0"/>
              <a:t>is the name of the column affected by the constraint</a:t>
            </a:r>
          </a:p>
          <a:p>
            <a:pPr lvl="1">
              <a:tabLst/>
            </a:pPr>
            <a:r>
              <a:rPr lang="en-GB" dirty="0"/>
              <a:t>The constraint name syntax is optional, although recommended. If you do not name your constraints, the system will generate constraint names.</a:t>
            </a:r>
          </a:p>
          <a:p>
            <a:pPr lvl="1">
              <a:tabLst/>
            </a:pPr>
            <a:r>
              <a:rPr lang="en-GB" dirty="0"/>
              <a:t>Guidelines:</a:t>
            </a:r>
          </a:p>
          <a:p>
            <a:pPr lvl="2">
              <a:tabLst/>
            </a:pPr>
            <a:r>
              <a:rPr lang="en-GB" dirty="0"/>
              <a:t>You can add, drop, enable, or disable a constraint, but you cannot modify its structure.</a:t>
            </a:r>
          </a:p>
          <a:p>
            <a:pPr lvl="2">
              <a:tabLst/>
            </a:pPr>
            <a:r>
              <a:rPr lang="en-GB" dirty="0"/>
              <a:t>You can add a NOT NULL constraint to an existing column by using the MODIFY clause of the ALTER TABLE statement.</a:t>
            </a:r>
          </a:p>
          <a:p>
            <a:pPr lvl="1">
              <a:tabLst/>
            </a:pPr>
            <a:r>
              <a:rPr lang="en-GB" b="1" dirty="0">
                <a:latin typeface="Times" pitchFamily="18" charset="0"/>
              </a:rPr>
              <a:t>Note:</a:t>
            </a:r>
            <a:r>
              <a:rPr lang="en-GB" dirty="0">
                <a:latin typeface="Times" pitchFamily="18" charset="0"/>
              </a:rPr>
              <a:t> You can define a NOT NULL column only if the table contains no rows, because data cannot be specified for existing rows at the same time that the column is added.</a:t>
            </a:r>
          </a:p>
        </p:txBody>
      </p:sp>
      <p:sp>
        <p:nvSpPr>
          <p:cNvPr id="38917" name="Rectangle 5"/>
          <p:cNvSpPr>
            <a:spLocks noGrp="1" noRot="1" noChangeAspect="1" noChangeArrowheads="1" noTextEdit="1"/>
          </p:cNvSpPr>
          <p:nvPr>
            <p:ph type="sldImg"/>
          </p:nvPr>
        </p:nvSpPr>
        <p:spPr>
          <a:xfrm>
            <a:off x="568325" y="165100"/>
            <a:ext cx="6173788" cy="4630738"/>
          </a:xfrm>
          <a:ln cap="flat"/>
        </p:spPr>
      </p:sp>
      <p:grpSp>
        <p:nvGrpSpPr>
          <p:cNvPr id="38929" name="Group 17"/>
          <p:cNvGrpSpPr>
            <a:grpSpLocks/>
          </p:cNvGrpSpPr>
          <p:nvPr/>
        </p:nvGrpSpPr>
        <p:grpSpPr bwMode="auto">
          <a:xfrm>
            <a:off x="202680" y="6877799"/>
            <a:ext cx="306574" cy="320597"/>
            <a:chOff x="119" y="4119"/>
            <a:chExt cx="180" cy="192"/>
          </a:xfrm>
        </p:grpSpPr>
        <p:sp>
          <p:nvSpPr>
            <p:cNvPr id="38918" name="Freeform 6"/>
            <p:cNvSpPr>
              <a:spLocks/>
            </p:cNvSpPr>
            <p:nvPr/>
          </p:nvSpPr>
          <p:spPr bwMode="auto">
            <a:xfrm>
              <a:off x="119" y="4119"/>
              <a:ext cx="180" cy="184"/>
            </a:xfrm>
            <a:custGeom>
              <a:avLst/>
              <a:gdLst/>
              <a:ahLst/>
              <a:cxnLst>
                <a:cxn ang="0">
                  <a:pos x="179" y="183"/>
                </a:cxn>
                <a:cxn ang="0">
                  <a:pos x="179" y="0"/>
                </a:cxn>
                <a:cxn ang="0">
                  <a:pos x="0" y="0"/>
                </a:cxn>
                <a:cxn ang="0">
                  <a:pos x="0" y="183"/>
                </a:cxn>
                <a:cxn ang="0">
                  <a:pos x="179" y="183"/>
                </a:cxn>
              </a:cxnLst>
              <a:rect l="0" t="0" r="r" b="b"/>
              <a:pathLst>
                <a:path w="180" h="184">
                  <a:moveTo>
                    <a:pt x="179" y="183"/>
                  </a:moveTo>
                  <a:lnTo>
                    <a:pt x="179" y="0"/>
                  </a:lnTo>
                  <a:lnTo>
                    <a:pt x="0" y="0"/>
                  </a:lnTo>
                  <a:lnTo>
                    <a:pt x="0" y="183"/>
                  </a:lnTo>
                  <a:lnTo>
                    <a:pt x="179" y="183"/>
                  </a:lnTo>
                </a:path>
              </a:pathLst>
            </a:custGeom>
            <a:solidFill>
              <a:srgbClr val="000000"/>
            </a:solidFill>
            <a:ln w="9525" cap="rnd">
              <a:noFill/>
              <a:round/>
              <a:headEnd/>
              <a:tailEnd/>
            </a:ln>
            <a:effectLst/>
          </p:spPr>
          <p:txBody>
            <a:bodyPr/>
            <a:lstStyle/>
            <a:p>
              <a:endParaRPr lang="en-US"/>
            </a:p>
          </p:txBody>
        </p:sp>
        <p:sp>
          <p:nvSpPr>
            <p:cNvPr id="38919" name="Freeform 7"/>
            <p:cNvSpPr>
              <a:spLocks/>
            </p:cNvSpPr>
            <p:nvPr/>
          </p:nvSpPr>
          <p:spPr bwMode="auto">
            <a:xfrm>
              <a:off x="200" y="4293"/>
              <a:ext cx="27"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endParaRPr lang="en-US"/>
            </a:p>
          </p:txBody>
        </p:sp>
        <p:sp>
          <p:nvSpPr>
            <p:cNvPr id="38920" name="Freeform 8"/>
            <p:cNvSpPr>
              <a:spLocks/>
            </p:cNvSpPr>
            <p:nvPr/>
          </p:nvSpPr>
          <p:spPr bwMode="auto">
            <a:xfrm>
              <a:off x="142" y="4172"/>
              <a:ext cx="32" cy="20"/>
            </a:xfrm>
            <a:custGeom>
              <a:avLst/>
              <a:gdLst/>
              <a:ahLst/>
              <a:cxnLst>
                <a:cxn ang="0">
                  <a:pos x="0" y="0"/>
                </a:cxn>
                <a:cxn ang="0">
                  <a:pos x="25" y="19"/>
                </a:cxn>
                <a:cxn ang="0">
                  <a:pos x="31" y="8"/>
                </a:cxn>
                <a:cxn ang="0">
                  <a:pos x="0" y="0"/>
                </a:cxn>
              </a:cxnLst>
              <a:rect l="0" t="0" r="r" b="b"/>
              <a:pathLst>
                <a:path w="32" h="20">
                  <a:moveTo>
                    <a:pt x="0" y="0"/>
                  </a:moveTo>
                  <a:lnTo>
                    <a:pt x="25" y="19"/>
                  </a:lnTo>
                  <a:lnTo>
                    <a:pt x="31" y="8"/>
                  </a:lnTo>
                  <a:lnTo>
                    <a:pt x="0" y="0"/>
                  </a:lnTo>
                </a:path>
              </a:pathLst>
            </a:custGeom>
            <a:solidFill>
              <a:srgbClr val="FFFFFF"/>
            </a:solidFill>
            <a:ln w="9525" cap="rnd">
              <a:noFill/>
              <a:round/>
              <a:headEnd/>
              <a:tailEnd/>
            </a:ln>
            <a:effectLst/>
          </p:spPr>
          <p:txBody>
            <a:bodyPr/>
            <a:lstStyle/>
            <a:p>
              <a:endParaRPr lang="en-US"/>
            </a:p>
          </p:txBody>
        </p:sp>
        <p:sp>
          <p:nvSpPr>
            <p:cNvPr id="38921" name="Freeform 9"/>
            <p:cNvSpPr>
              <a:spLocks/>
            </p:cNvSpPr>
            <p:nvPr/>
          </p:nvSpPr>
          <p:spPr bwMode="auto">
            <a:xfrm>
              <a:off x="252" y="4172"/>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38922" name="Freeform 10"/>
            <p:cNvSpPr>
              <a:spLocks/>
            </p:cNvSpPr>
            <p:nvPr/>
          </p:nvSpPr>
          <p:spPr bwMode="auto">
            <a:xfrm>
              <a:off x="139" y="4211"/>
              <a:ext cx="33" cy="18"/>
            </a:xfrm>
            <a:custGeom>
              <a:avLst/>
              <a:gdLst/>
              <a:ahLst/>
              <a:cxnLst>
                <a:cxn ang="0">
                  <a:pos x="0" y="17"/>
                </a:cxn>
                <a:cxn ang="0">
                  <a:pos x="32" y="13"/>
                </a:cxn>
                <a:cxn ang="0">
                  <a:pos x="30" y="0"/>
                </a:cxn>
                <a:cxn ang="0">
                  <a:pos x="0" y="17"/>
                </a:cxn>
              </a:cxnLst>
              <a:rect l="0" t="0" r="r" b="b"/>
              <a:pathLst>
                <a:path w="33" h="18">
                  <a:moveTo>
                    <a:pt x="0" y="17"/>
                  </a:moveTo>
                  <a:lnTo>
                    <a:pt x="32" y="13"/>
                  </a:lnTo>
                  <a:lnTo>
                    <a:pt x="30" y="0"/>
                  </a:lnTo>
                  <a:lnTo>
                    <a:pt x="0" y="17"/>
                  </a:lnTo>
                </a:path>
              </a:pathLst>
            </a:custGeom>
            <a:solidFill>
              <a:srgbClr val="FFFFFF"/>
            </a:solidFill>
            <a:ln w="9525" cap="rnd">
              <a:noFill/>
              <a:round/>
              <a:headEnd/>
              <a:tailEnd/>
            </a:ln>
            <a:effectLst/>
          </p:spPr>
          <p:txBody>
            <a:bodyPr/>
            <a:lstStyle/>
            <a:p>
              <a:endParaRPr lang="en-US"/>
            </a:p>
          </p:txBody>
        </p:sp>
        <p:sp>
          <p:nvSpPr>
            <p:cNvPr id="38923" name="Freeform 11"/>
            <p:cNvSpPr>
              <a:spLocks/>
            </p:cNvSpPr>
            <p:nvPr/>
          </p:nvSpPr>
          <p:spPr bwMode="auto">
            <a:xfrm>
              <a:off x="255" y="4212"/>
              <a:ext cx="34" cy="18"/>
            </a:xfrm>
            <a:custGeom>
              <a:avLst/>
              <a:gdLst/>
              <a:ahLst/>
              <a:cxnLst>
                <a:cxn ang="0">
                  <a:pos x="33" y="17"/>
                </a:cxn>
                <a:cxn ang="0">
                  <a:pos x="0" y="14"/>
                </a:cxn>
                <a:cxn ang="0">
                  <a:pos x="2" y="0"/>
                </a:cxn>
                <a:cxn ang="0">
                  <a:pos x="33" y="17"/>
                </a:cxn>
              </a:cxnLst>
              <a:rect l="0" t="0" r="r" b="b"/>
              <a:pathLst>
                <a:path w="34" h="18">
                  <a:moveTo>
                    <a:pt x="33" y="17"/>
                  </a:moveTo>
                  <a:lnTo>
                    <a:pt x="0" y="14"/>
                  </a:lnTo>
                  <a:lnTo>
                    <a:pt x="2" y="0"/>
                  </a:lnTo>
                  <a:lnTo>
                    <a:pt x="33" y="17"/>
                  </a:lnTo>
                </a:path>
              </a:pathLst>
            </a:custGeom>
            <a:solidFill>
              <a:srgbClr val="FFFFFF"/>
            </a:solidFill>
            <a:ln w="9525" cap="rnd">
              <a:noFill/>
              <a:round/>
              <a:headEnd/>
              <a:tailEnd/>
            </a:ln>
            <a:effectLst/>
          </p:spPr>
          <p:txBody>
            <a:bodyPr/>
            <a:lstStyle/>
            <a:p>
              <a:endParaRPr lang="en-US"/>
            </a:p>
          </p:txBody>
        </p:sp>
        <p:sp>
          <p:nvSpPr>
            <p:cNvPr id="38924" name="Freeform 12"/>
            <p:cNvSpPr>
              <a:spLocks/>
            </p:cNvSpPr>
            <p:nvPr/>
          </p:nvSpPr>
          <p:spPr bwMode="auto">
            <a:xfrm>
              <a:off x="164" y="4134"/>
              <a:ext cx="27" cy="30"/>
            </a:xfrm>
            <a:custGeom>
              <a:avLst/>
              <a:gdLst/>
              <a:ahLst/>
              <a:cxnLst>
                <a:cxn ang="0">
                  <a:pos x="0" y="0"/>
                </a:cxn>
                <a:cxn ang="0">
                  <a:pos x="15" y="29"/>
                </a:cxn>
                <a:cxn ang="0">
                  <a:pos x="26" y="22"/>
                </a:cxn>
                <a:cxn ang="0">
                  <a:pos x="0" y="0"/>
                </a:cxn>
              </a:cxnLst>
              <a:rect l="0" t="0" r="r" b="b"/>
              <a:pathLst>
                <a:path w="27" h="30">
                  <a:moveTo>
                    <a:pt x="0" y="0"/>
                  </a:moveTo>
                  <a:lnTo>
                    <a:pt x="15" y="29"/>
                  </a:lnTo>
                  <a:lnTo>
                    <a:pt x="26" y="22"/>
                  </a:lnTo>
                  <a:lnTo>
                    <a:pt x="0" y="0"/>
                  </a:lnTo>
                </a:path>
              </a:pathLst>
            </a:custGeom>
            <a:solidFill>
              <a:srgbClr val="FFFFFF"/>
            </a:solidFill>
            <a:ln w="9525" cap="rnd">
              <a:noFill/>
              <a:round/>
              <a:headEnd/>
              <a:tailEnd/>
            </a:ln>
            <a:effectLst/>
          </p:spPr>
          <p:txBody>
            <a:bodyPr/>
            <a:lstStyle/>
            <a:p>
              <a:endParaRPr lang="en-US"/>
            </a:p>
          </p:txBody>
        </p:sp>
        <p:sp>
          <p:nvSpPr>
            <p:cNvPr id="38925" name="Freeform 13"/>
            <p:cNvSpPr>
              <a:spLocks/>
            </p:cNvSpPr>
            <p:nvPr/>
          </p:nvSpPr>
          <p:spPr bwMode="auto">
            <a:xfrm>
              <a:off x="230" y="4136"/>
              <a:ext cx="28" cy="31"/>
            </a:xfrm>
            <a:custGeom>
              <a:avLst/>
              <a:gdLst/>
              <a:ahLst/>
              <a:cxnLst>
                <a:cxn ang="0">
                  <a:pos x="27" y="0"/>
                </a:cxn>
                <a:cxn ang="0">
                  <a:pos x="11" y="30"/>
                </a:cxn>
                <a:cxn ang="0">
                  <a:pos x="0" y="22"/>
                </a:cxn>
                <a:cxn ang="0">
                  <a:pos x="27" y="0"/>
                </a:cxn>
              </a:cxnLst>
              <a:rect l="0" t="0" r="r" b="b"/>
              <a:pathLst>
                <a:path w="28" h="31">
                  <a:moveTo>
                    <a:pt x="27" y="0"/>
                  </a:moveTo>
                  <a:lnTo>
                    <a:pt x="11" y="30"/>
                  </a:lnTo>
                  <a:lnTo>
                    <a:pt x="0" y="22"/>
                  </a:lnTo>
                  <a:lnTo>
                    <a:pt x="27" y="0"/>
                  </a:lnTo>
                </a:path>
              </a:pathLst>
            </a:custGeom>
            <a:solidFill>
              <a:srgbClr val="FFFFFF"/>
            </a:solidFill>
            <a:ln w="9525" cap="rnd">
              <a:noFill/>
              <a:round/>
              <a:headEnd/>
              <a:tailEnd/>
            </a:ln>
            <a:effectLst/>
          </p:spPr>
          <p:txBody>
            <a:bodyPr/>
            <a:lstStyle/>
            <a:p>
              <a:endParaRPr lang="en-US"/>
            </a:p>
          </p:txBody>
        </p:sp>
        <p:sp>
          <p:nvSpPr>
            <p:cNvPr id="38926" name="Freeform 14"/>
            <p:cNvSpPr>
              <a:spLocks/>
            </p:cNvSpPr>
            <p:nvPr/>
          </p:nvSpPr>
          <p:spPr bwMode="auto">
            <a:xfrm>
              <a:off x="204" y="4125"/>
              <a:ext cx="18" cy="31"/>
            </a:xfrm>
            <a:custGeom>
              <a:avLst/>
              <a:gdLst/>
              <a:ahLst/>
              <a:cxnLst>
                <a:cxn ang="0">
                  <a:pos x="7" y="0"/>
                </a:cxn>
                <a:cxn ang="0">
                  <a:pos x="0" y="30"/>
                </a:cxn>
                <a:cxn ang="0">
                  <a:pos x="17" y="29"/>
                </a:cxn>
                <a:cxn ang="0">
                  <a:pos x="7" y="0"/>
                </a:cxn>
              </a:cxnLst>
              <a:rect l="0" t="0" r="r" b="b"/>
              <a:pathLst>
                <a:path w="18" h="31">
                  <a:moveTo>
                    <a:pt x="7" y="0"/>
                  </a:moveTo>
                  <a:lnTo>
                    <a:pt x="0" y="30"/>
                  </a:lnTo>
                  <a:lnTo>
                    <a:pt x="17" y="29"/>
                  </a:lnTo>
                  <a:lnTo>
                    <a:pt x="7" y="0"/>
                  </a:lnTo>
                </a:path>
              </a:pathLst>
            </a:custGeom>
            <a:solidFill>
              <a:srgbClr val="FFFFFF"/>
            </a:solidFill>
            <a:ln w="9525" cap="rnd">
              <a:noFill/>
              <a:round/>
              <a:headEnd/>
              <a:tailEnd/>
            </a:ln>
            <a:effectLst/>
          </p:spPr>
          <p:txBody>
            <a:bodyPr/>
            <a:lstStyle/>
            <a:p>
              <a:endParaRPr lang="en-US"/>
            </a:p>
          </p:txBody>
        </p:sp>
        <p:sp>
          <p:nvSpPr>
            <p:cNvPr id="38927" name="Freeform 15"/>
            <p:cNvSpPr>
              <a:spLocks/>
            </p:cNvSpPr>
            <p:nvPr/>
          </p:nvSpPr>
          <p:spPr bwMode="auto">
            <a:xfrm>
              <a:off x="179" y="4171"/>
              <a:ext cx="67" cy="115"/>
            </a:xfrm>
            <a:custGeom>
              <a:avLst/>
              <a:gdLst/>
              <a:ahLst/>
              <a:cxnLst>
                <a:cxn ang="0">
                  <a:pos x="21" y="114"/>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4"/>
                </a:cxn>
                <a:cxn ang="0">
                  <a:pos x="21" y="114"/>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w="9525" cap="rnd">
              <a:noFill/>
              <a:round/>
              <a:headEnd/>
              <a:tailEnd/>
            </a:ln>
            <a:effectLst/>
          </p:spPr>
          <p:txBody>
            <a:bodyPr/>
            <a:lstStyle/>
            <a:p>
              <a:endParaRPr lang="en-US"/>
            </a:p>
          </p:txBody>
        </p:sp>
        <p:sp>
          <p:nvSpPr>
            <p:cNvPr id="38928" name="Freeform 16"/>
            <p:cNvSpPr>
              <a:spLocks/>
            </p:cNvSpPr>
            <p:nvPr/>
          </p:nvSpPr>
          <p:spPr bwMode="auto">
            <a:xfrm>
              <a:off x="206" y="4192"/>
              <a:ext cx="17" cy="88"/>
            </a:xfrm>
            <a:custGeom>
              <a:avLst/>
              <a:gdLst/>
              <a:ahLst/>
              <a:cxnLst>
                <a:cxn ang="0">
                  <a:pos x="4" y="0"/>
                </a:cxn>
                <a:cxn ang="0">
                  <a:pos x="6" y="6"/>
                </a:cxn>
                <a:cxn ang="0">
                  <a:pos x="2" y="7"/>
                </a:cxn>
                <a:cxn ang="0">
                  <a:pos x="2" y="78"/>
                </a:cxn>
                <a:cxn ang="0">
                  <a:pos x="0" y="79"/>
                </a:cxn>
                <a:cxn ang="0">
                  <a:pos x="0" y="87"/>
                </a:cxn>
                <a:cxn ang="0">
                  <a:pos x="2" y="87"/>
                </a:cxn>
                <a:cxn ang="0">
                  <a:pos x="4" y="87"/>
                </a:cxn>
                <a:cxn ang="0">
                  <a:pos x="6" y="87"/>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3963732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p:spPr>
        <p:txBody>
          <a:bodyPr/>
          <a:lstStyle/>
          <a:p>
            <a:pPr>
              <a:tabLst/>
            </a:pPr>
            <a:r>
              <a:rPr lang="en-GB"/>
              <a:t>Adding a Constraint (continued)</a:t>
            </a:r>
          </a:p>
          <a:p>
            <a:pPr lvl="1">
              <a:tabLst/>
            </a:pPr>
            <a:r>
              <a:rPr lang="en-GB"/>
              <a:t>The example on the slide creates a FOREIGN KEY constraint on the EMP table. The constraint ensures that a manager exists as a valid employee in the EMP table.</a:t>
            </a:r>
          </a:p>
        </p:txBody>
      </p:sp>
      <p:sp>
        <p:nvSpPr>
          <p:cNvPr id="40963" name="Rectangle 3"/>
          <p:cNvSpPr>
            <a:spLocks noGrp="1" noRot="1" noChangeAspect="1" noChangeArrowheads="1" noTextEdit="1"/>
          </p:cNvSpPr>
          <p:nvPr>
            <p:ph type="sldImg"/>
          </p:nvPr>
        </p:nvSpPr>
        <p:spPr>
          <a:xfrm>
            <a:off x="568325" y="165100"/>
            <a:ext cx="6173788" cy="4630738"/>
          </a:xfrm>
          <a:ln cap="flat"/>
        </p:spPr>
      </p:sp>
    </p:spTree>
    <p:extLst>
      <p:ext uri="{BB962C8B-B14F-4D97-AF65-F5344CB8AC3E}">
        <p14:creationId xmlns:p14="http://schemas.microsoft.com/office/powerpoint/2010/main" val="2767864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142157" y="0"/>
            <a:ext cx="3174745" cy="482565"/>
          </a:xfrm>
          <a:prstGeom prst="rect">
            <a:avLst/>
          </a:prstGeom>
          <a:noFill/>
          <a:ln w="9525">
            <a:noFill/>
            <a:miter lim="800000"/>
            <a:headEnd/>
            <a:tailEnd/>
          </a:ln>
          <a:effectLst/>
        </p:spPr>
        <p:txBody>
          <a:bodyPr wrap="none" lIns="97000" tIns="48500" rIns="97000" bIns="48500" anchor="ctr"/>
          <a:lstStyle/>
          <a:p>
            <a:endParaRPr lang="en-US"/>
          </a:p>
        </p:txBody>
      </p:sp>
      <p:sp>
        <p:nvSpPr>
          <p:cNvPr id="8195" name="Rectangle 3"/>
          <p:cNvSpPr>
            <a:spLocks noChangeArrowheads="1"/>
          </p:cNvSpPr>
          <p:nvPr/>
        </p:nvSpPr>
        <p:spPr bwMode="auto">
          <a:xfrm>
            <a:off x="-3406" y="0"/>
            <a:ext cx="3171339" cy="482565"/>
          </a:xfrm>
          <a:prstGeom prst="rect">
            <a:avLst/>
          </a:prstGeom>
          <a:noFill/>
          <a:ln w="9525">
            <a:noFill/>
            <a:miter lim="800000"/>
            <a:headEnd/>
            <a:tailEnd/>
          </a:ln>
          <a:effectLst/>
        </p:spPr>
        <p:txBody>
          <a:bodyPr wrap="none" lIns="97000" tIns="48500" rIns="97000" bIns="48500" anchor="ctr"/>
          <a:lstStyle/>
          <a:p>
            <a:endParaRPr lang="en-US"/>
          </a:p>
        </p:txBody>
      </p:sp>
      <p:sp>
        <p:nvSpPr>
          <p:cNvPr id="8196" name="Rectangle 4"/>
          <p:cNvSpPr>
            <a:spLocks noGrp="1" noChangeArrowheads="1"/>
          </p:cNvSpPr>
          <p:nvPr>
            <p:ph type="body" idx="1"/>
          </p:nvPr>
        </p:nvSpPr>
        <p:spPr>
          <a:noFill/>
          <a:ln/>
        </p:spPr>
        <p:txBody>
          <a:bodyPr/>
          <a:lstStyle/>
          <a:p>
            <a:pPr>
              <a:tabLst/>
            </a:pPr>
            <a:r>
              <a:rPr lang="en-GB"/>
              <a:t>Lesson Aim</a:t>
            </a:r>
          </a:p>
          <a:p>
            <a:pPr lvl="1">
              <a:tabLst/>
            </a:pPr>
            <a:r>
              <a:rPr lang="en-GB"/>
              <a:t>In this lesson, you will learn how to implement business rules by including integrity constraints.</a:t>
            </a:r>
          </a:p>
        </p:txBody>
      </p:sp>
      <p:sp>
        <p:nvSpPr>
          <p:cNvPr id="8197" name="Rectangle 5"/>
          <p:cNvSpPr>
            <a:spLocks noGrp="1" noRot="1" noChangeAspect="1" noChangeArrowheads="1" noTextEdit="1"/>
          </p:cNvSpPr>
          <p:nvPr>
            <p:ph type="sldImg"/>
          </p:nvPr>
        </p:nvSpPr>
        <p:spPr>
          <a:xfrm>
            <a:off x="568325" y="165100"/>
            <a:ext cx="6173788" cy="4630738"/>
          </a:xfrm>
          <a:ln cap="flat"/>
        </p:spPr>
      </p:sp>
    </p:spTree>
    <p:extLst>
      <p:ext uri="{BB962C8B-B14F-4D97-AF65-F5344CB8AC3E}">
        <p14:creationId xmlns:p14="http://schemas.microsoft.com/office/powerpoint/2010/main" val="899209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pPr>
              <a:tabLst/>
            </a:pPr>
            <a:r>
              <a:rPr lang="en-GB" dirty="0"/>
              <a:t>Dropping a Constraint</a:t>
            </a:r>
          </a:p>
          <a:p>
            <a:pPr lvl="1">
              <a:tabLst/>
            </a:pPr>
            <a:r>
              <a:rPr lang="en-GB" dirty="0"/>
              <a:t>To drop a constraint, you can identify the constraint name from the USER_CONSTRAINTS and USER_CONS_COLUMNS data dictionary views. Then use the ALTER TABLE statement with the </a:t>
            </a:r>
            <a:r>
              <a:rPr lang="en-GB" dirty="0">
                <a:solidFill>
                  <a:srgbClr val="FC0128"/>
                </a:solidFill>
              </a:rPr>
              <a:t>DROP clause.</a:t>
            </a:r>
            <a:r>
              <a:rPr lang="en-GB" dirty="0"/>
              <a:t> The CASCADE option of the DROP clause causes any dependent constraints also to be dropped.</a:t>
            </a:r>
          </a:p>
          <a:p>
            <a:pPr lvl="1">
              <a:tabLst/>
            </a:pPr>
            <a:r>
              <a:rPr lang="en-GB" b="1" dirty="0"/>
              <a:t>Syntax</a:t>
            </a:r>
            <a:endParaRPr lang="en-GB" dirty="0"/>
          </a:p>
          <a:p>
            <a:pPr lvl="1">
              <a:spcBef>
                <a:spcPct val="65000"/>
              </a:spcBef>
              <a:tabLst/>
            </a:pPr>
            <a:r>
              <a:rPr lang="en-GB" dirty="0"/>
              <a:t>  </a:t>
            </a:r>
            <a:r>
              <a:rPr lang="en-GB" dirty="0">
                <a:latin typeface="Courier New" pitchFamily="49" charset="0"/>
              </a:rPr>
              <a:t>ALTER TABLE	</a:t>
            </a:r>
            <a:r>
              <a:rPr lang="en-GB" i="1" dirty="0" err="1">
                <a:latin typeface="Courier New" pitchFamily="49" charset="0"/>
              </a:rPr>
              <a:t>table</a:t>
            </a:r>
            <a:endParaRPr lang="en-GB" dirty="0">
              <a:latin typeface="Courier New" pitchFamily="49" charset="0"/>
            </a:endParaRPr>
          </a:p>
          <a:p>
            <a:pPr lvl="1">
              <a:spcBef>
                <a:spcPct val="0"/>
              </a:spcBef>
              <a:tabLst/>
            </a:pPr>
            <a:r>
              <a:rPr lang="en-GB" dirty="0">
                <a:latin typeface="Courier New" pitchFamily="49" charset="0"/>
              </a:rPr>
              <a:t> DROP  PRIMARY KEY | UNIQUE (</a:t>
            </a:r>
            <a:r>
              <a:rPr lang="en-GB" i="1" dirty="0">
                <a:latin typeface="Courier New" pitchFamily="49" charset="0"/>
              </a:rPr>
              <a:t>column</a:t>
            </a:r>
            <a:r>
              <a:rPr lang="en-GB" dirty="0">
                <a:latin typeface="Courier New" pitchFamily="49" charset="0"/>
              </a:rPr>
              <a:t>) |</a:t>
            </a:r>
          </a:p>
          <a:p>
            <a:pPr lvl="1">
              <a:spcBef>
                <a:spcPct val="0"/>
              </a:spcBef>
              <a:tabLst/>
            </a:pPr>
            <a:r>
              <a:rPr lang="en-GB" dirty="0">
                <a:latin typeface="Courier New" pitchFamily="49" charset="0"/>
              </a:rPr>
              <a:t>       CONSTRAINT   </a:t>
            </a:r>
            <a:r>
              <a:rPr lang="en-GB" i="1" dirty="0" err="1">
                <a:latin typeface="Courier New" pitchFamily="49" charset="0"/>
              </a:rPr>
              <a:t>constraint</a:t>
            </a:r>
            <a:r>
              <a:rPr lang="en-GB" dirty="0">
                <a:latin typeface="Courier New" pitchFamily="49" charset="0"/>
              </a:rPr>
              <a:t>  [CASCADE];</a:t>
            </a:r>
            <a:endParaRPr lang="en-GB" dirty="0"/>
          </a:p>
          <a:p>
            <a:pPr lvl="1">
              <a:tabLst/>
            </a:pPr>
            <a:endParaRPr lang="en-GB" sz="400" dirty="0"/>
          </a:p>
          <a:p>
            <a:pPr lvl="1">
              <a:tabLst/>
            </a:pPr>
            <a:r>
              <a:rPr lang="en-GB" b="1" dirty="0"/>
              <a:t>where:</a:t>
            </a:r>
            <a:r>
              <a:rPr lang="en-GB" dirty="0"/>
              <a:t>	</a:t>
            </a:r>
            <a:r>
              <a:rPr lang="en-GB" i="1" dirty="0"/>
              <a:t>table</a:t>
            </a:r>
            <a:r>
              <a:rPr lang="en-GB" dirty="0"/>
              <a:t>			is the name of the table</a:t>
            </a:r>
          </a:p>
          <a:p>
            <a:pPr lvl="1">
              <a:tabLst/>
            </a:pPr>
            <a:r>
              <a:rPr lang="en-GB" dirty="0"/>
              <a:t>		</a:t>
            </a:r>
            <a:r>
              <a:rPr lang="en-GB" i="1" dirty="0"/>
              <a:t>column		</a:t>
            </a:r>
            <a:r>
              <a:rPr lang="en-GB" dirty="0"/>
              <a:t>is the name of the column affected by the constraint</a:t>
            </a:r>
          </a:p>
          <a:p>
            <a:pPr lvl="1">
              <a:tabLst/>
            </a:pPr>
            <a:r>
              <a:rPr lang="en-GB" i="1" dirty="0"/>
              <a:t>		constraint</a:t>
            </a:r>
            <a:r>
              <a:rPr lang="en-GB" dirty="0"/>
              <a:t>		is the name of the constraint</a:t>
            </a:r>
          </a:p>
          <a:p>
            <a:pPr lvl="1">
              <a:tabLst/>
            </a:pPr>
            <a:r>
              <a:rPr lang="en-GB" dirty="0"/>
              <a:t>When you drop an integrity constraint, that constraint is no longer enforced by the Oracle Server and is no longer available in the data dictionary.</a:t>
            </a:r>
          </a:p>
          <a:p>
            <a:pPr lvl="1">
              <a:tabLst/>
            </a:pPr>
            <a:endParaRPr lang="en-GB" dirty="0">
              <a:latin typeface="Times" pitchFamily="18" charset="0"/>
            </a:endParaRPr>
          </a:p>
          <a:p>
            <a:pPr>
              <a:tabLst/>
            </a:pPr>
            <a:endParaRPr lang="en-GB" b="0" dirty="0">
              <a:latin typeface="Times" pitchFamily="18" charset="0"/>
            </a:endParaRPr>
          </a:p>
        </p:txBody>
      </p:sp>
      <p:sp>
        <p:nvSpPr>
          <p:cNvPr id="43011" name="Rectangle 3"/>
          <p:cNvSpPr>
            <a:spLocks noGrp="1" noRot="1" noChangeAspect="1" noChangeArrowheads="1" noTextEdit="1"/>
          </p:cNvSpPr>
          <p:nvPr>
            <p:ph type="sldImg"/>
          </p:nvPr>
        </p:nvSpPr>
        <p:spPr>
          <a:xfrm>
            <a:off x="568325" y="165100"/>
            <a:ext cx="6173788" cy="4630738"/>
          </a:xfrm>
          <a:ln cap="flat"/>
        </p:spPr>
      </p:sp>
      <p:sp>
        <p:nvSpPr>
          <p:cNvPr id="43012" name="Rectangle 4"/>
          <p:cNvSpPr>
            <a:spLocks noChangeArrowheads="1"/>
          </p:cNvSpPr>
          <p:nvPr/>
        </p:nvSpPr>
        <p:spPr bwMode="auto">
          <a:xfrm>
            <a:off x="650619" y="6271671"/>
            <a:ext cx="5858972" cy="619487"/>
          </a:xfrm>
          <a:prstGeom prst="rect">
            <a:avLst/>
          </a:prstGeom>
          <a:noFill/>
          <a:ln w="12700">
            <a:solidFill>
              <a:schemeClr val="tx1"/>
            </a:solidFill>
            <a:miter lim="800000"/>
            <a:headEnd/>
            <a:tailEnd/>
          </a:ln>
          <a:effectLst/>
        </p:spPr>
        <p:txBody>
          <a:bodyPr wrap="none" lIns="97000" tIns="48500" rIns="97000" bIns="48500" anchor="ctr"/>
          <a:lstStyle/>
          <a:p>
            <a:endParaRPr lang="en-US"/>
          </a:p>
        </p:txBody>
      </p:sp>
      <p:grpSp>
        <p:nvGrpSpPr>
          <p:cNvPr id="43024" name="Group 16"/>
          <p:cNvGrpSpPr>
            <a:grpSpLocks/>
          </p:cNvGrpSpPr>
          <p:nvPr/>
        </p:nvGrpSpPr>
        <p:grpSpPr bwMode="auto">
          <a:xfrm>
            <a:off x="243557" y="7729384"/>
            <a:ext cx="304870" cy="318926"/>
            <a:chOff x="143" y="4629"/>
            <a:chExt cx="179" cy="191"/>
          </a:xfrm>
        </p:grpSpPr>
        <p:sp>
          <p:nvSpPr>
            <p:cNvPr id="43013" name="Freeform 5"/>
            <p:cNvSpPr>
              <a:spLocks/>
            </p:cNvSpPr>
            <p:nvPr/>
          </p:nvSpPr>
          <p:spPr bwMode="auto">
            <a:xfrm>
              <a:off x="143" y="4629"/>
              <a:ext cx="179" cy="183"/>
            </a:xfrm>
            <a:custGeom>
              <a:avLst/>
              <a:gdLst/>
              <a:ahLst/>
              <a:cxnLst>
                <a:cxn ang="0">
                  <a:pos x="178" y="182"/>
                </a:cxn>
                <a:cxn ang="0">
                  <a:pos x="178" y="0"/>
                </a:cxn>
                <a:cxn ang="0">
                  <a:pos x="0" y="0"/>
                </a:cxn>
                <a:cxn ang="0">
                  <a:pos x="0" y="182"/>
                </a:cxn>
                <a:cxn ang="0">
                  <a:pos x="178" y="182"/>
                </a:cxn>
              </a:cxnLst>
              <a:rect l="0" t="0" r="r" b="b"/>
              <a:pathLst>
                <a:path w="179" h="183">
                  <a:moveTo>
                    <a:pt x="178" y="182"/>
                  </a:moveTo>
                  <a:lnTo>
                    <a:pt x="178" y="0"/>
                  </a:lnTo>
                  <a:lnTo>
                    <a:pt x="0" y="0"/>
                  </a:lnTo>
                  <a:lnTo>
                    <a:pt x="0" y="182"/>
                  </a:lnTo>
                  <a:lnTo>
                    <a:pt x="178" y="182"/>
                  </a:lnTo>
                </a:path>
              </a:pathLst>
            </a:custGeom>
            <a:solidFill>
              <a:srgbClr val="000000"/>
            </a:solidFill>
            <a:ln w="9525" cap="rnd">
              <a:noFill/>
              <a:round/>
              <a:headEnd/>
              <a:tailEnd/>
            </a:ln>
            <a:effectLst/>
          </p:spPr>
          <p:txBody>
            <a:bodyPr/>
            <a:lstStyle/>
            <a:p>
              <a:endParaRPr lang="en-US"/>
            </a:p>
          </p:txBody>
        </p:sp>
        <p:sp>
          <p:nvSpPr>
            <p:cNvPr id="43014" name="Freeform 6"/>
            <p:cNvSpPr>
              <a:spLocks/>
            </p:cNvSpPr>
            <p:nvPr/>
          </p:nvSpPr>
          <p:spPr bwMode="auto">
            <a:xfrm>
              <a:off x="224" y="4803"/>
              <a:ext cx="26" cy="17"/>
            </a:xfrm>
            <a:custGeom>
              <a:avLst/>
              <a:gdLst/>
              <a:ahLst/>
              <a:cxnLst>
                <a:cxn ang="0">
                  <a:pos x="25" y="16"/>
                </a:cxn>
                <a:cxn ang="0">
                  <a:pos x="25" y="0"/>
                </a:cxn>
                <a:cxn ang="0">
                  <a:pos x="0" y="0"/>
                </a:cxn>
                <a:cxn ang="0">
                  <a:pos x="0" y="16"/>
                </a:cxn>
                <a:cxn ang="0">
                  <a:pos x="25" y="16"/>
                </a:cxn>
              </a:cxnLst>
              <a:rect l="0" t="0" r="r" b="b"/>
              <a:pathLst>
                <a:path w="26" h="17">
                  <a:moveTo>
                    <a:pt x="25" y="16"/>
                  </a:moveTo>
                  <a:lnTo>
                    <a:pt x="25" y="0"/>
                  </a:lnTo>
                  <a:lnTo>
                    <a:pt x="0" y="0"/>
                  </a:lnTo>
                  <a:lnTo>
                    <a:pt x="0" y="16"/>
                  </a:lnTo>
                  <a:lnTo>
                    <a:pt x="25" y="16"/>
                  </a:lnTo>
                </a:path>
              </a:pathLst>
            </a:custGeom>
            <a:solidFill>
              <a:srgbClr val="FFFFFF"/>
            </a:solidFill>
            <a:ln w="9525" cap="rnd">
              <a:noFill/>
              <a:round/>
              <a:headEnd/>
              <a:tailEnd/>
            </a:ln>
            <a:effectLst/>
          </p:spPr>
          <p:txBody>
            <a:bodyPr/>
            <a:lstStyle/>
            <a:p>
              <a:endParaRPr lang="en-US"/>
            </a:p>
          </p:txBody>
        </p:sp>
        <p:sp>
          <p:nvSpPr>
            <p:cNvPr id="43015" name="Freeform 7"/>
            <p:cNvSpPr>
              <a:spLocks/>
            </p:cNvSpPr>
            <p:nvPr/>
          </p:nvSpPr>
          <p:spPr bwMode="auto">
            <a:xfrm>
              <a:off x="165" y="4682"/>
              <a:ext cx="33" cy="19"/>
            </a:xfrm>
            <a:custGeom>
              <a:avLst/>
              <a:gdLst/>
              <a:ahLst/>
              <a:cxnLst>
                <a:cxn ang="0">
                  <a:pos x="0" y="0"/>
                </a:cxn>
                <a:cxn ang="0">
                  <a:pos x="26" y="18"/>
                </a:cxn>
                <a:cxn ang="0">
                  <a:pos x="32" y="8"/>
                </a:cxn>
                <a:cxn ang="0">
                  <a:pos x="0" y="0"/>
                </a:cxn>
              </a:cxnLst>
              <a:rect l="0" t="0" r="r" b="b"/>
              <a:pathLst>
                <a:path w="33" h="19">
                  <a:moveTo>
                    <a:pt x="0" y="0"/>
                  </a:moveTo>
                  <a:lnTo>
                    <a:pt x="26" y="18"/>
                  </a:lnTo>
                  <a:lnTo>
                    <a:pt x="32" y="8"/>
                  </a:lnTo>
                  <a:lnTo>
                    <a:pt x="0" y="0"/>
                  </a:lnTo>
                </a:path>
              </a:pathLst>
            </a:custGeom>
            <a:solidFill>
              <a:srgbClr val="FFFFFF"/>
            </a:solidFill>
            <a:ln w="9525" cap="rnd">
              <a:noFill/>
              <a:round/>
              <a:headEnd/>
              <a:tailEnd/>
            </a:ln>
            <a:effectLst/>
          </p:spPr>
          <p:txBody>
            <a:bodyPr/>
            <a:lstStyle/>
            <a:p>
              <a:endParaRPr lang="en-US"/>
            </a:p>
          </p:txBody>
        </p:sp>
        <p:sp>
          <p:nvSpPr>
            <p:cNvPr id="43016" name="Freeform 8"/>
            <p:cNvSpPr>
              <a:spLocks/>
            </p:cNvSpPr>
            <p:nvPr/>
          </p:nvSpPr>
          <p:spPr bwMode="auto">
            <a:xfrm>
              <a:off x="275" y="4682"/>
              <a:ext cx="35" cy="19"/>
            </a:xfrm>
            <a:custGeom>
              <a:avLst/>
              <a:gdLst/>
              <a:ahLst/>
              <a:cxnLst>
                <a:cxn ang="0">
                  <a:pos x="34" y="0"/>
                </a:cxn>
                <a:cxn ang="0">
                  <a:pos x="6" y="18"/>
                </a:cxn>
                <a:cxn ang="0">
                  <a:pos x="0" y="8"/>
                </a:cxn>
                <a:cxn ang="0">
                  <a:pos x="34" y="0"/>
                </a:cxn>
              </a:cxnLst>
              <a:rect l="0" t="0" r="r" b="b"/>
              <a:pathLst>
                <a:path w="35" h="19">
                  <a:moveTo>
                    <a:pt x="34" y="0"/>
                  </a:moveTo>
                  <a:lnTo>
                    <a:pt x="6" y="18"/>
                  </a:lnTo>
                  <a:lnTo>
                    <a:pt x="0" y="8"/>
                  </a:lnTo>
                  <a:lnTo>
                    <a:pt x="34" y="0"/>
                  </a:lnTo>
                </a:path>
              </a:pathLst>
            </a:custGeom>
            <a:solidFill>
              <a:srgbClr val="FFFFFF"/>
            </a:solidFill>
            <a:ln w="9525" cap="rnd">
              <a:noFill/>
              <a:round/>
              <a:headEnd/>
              <a:tailEnd/>
            </a:ln>
            <a:effectLst/>
          </p:spPr>
          <p:txBody>
            <a:bodyPr/>
            <a:lstStyle/>
            <a:p>
              <a:endParaRPr lang="en-US"/>
            </a:p>
          </p:txBody>
        </p:sp>
        <p:sp>
          <p:nvSpPr>
            <p:cNvPr id="43017" name="Freeform 9"/>
            <p:cNvSpPr>
              <a:spLocks/>
            </p:cNvSpPr>
            <p:nvPr/>
          </p:nvSpPr>
          <p:spPr bwMode="auto">
            <a:xfrm>
              <a:off x="162" y="4720"/>
              <a:ext cx="34" cy="19"/>
            </a:xfrm>
            <a:custGeom>
              <a:avLst/>
              <a:gdLst/>
              <a:ahLst/>
              <a:cxnLst>
                <a:cxn ang="0">
                  <a:pos x="0" y="18"/>
                </a:cxn>
                <a:cxn ang="0">
                  <a:pos x="33" y="14"/>
                </a:cxn>
                <a:cxn ang="0">
                  <a:pos x="31" y="0"/>
                </a:cxn>
                <a:cxn ang="0">
                  <a:pos x="0" y="18"/>
                </a:cxn>
              </a:cxnLst>
              <a:rect l="0" t="0" r="r" b="b"/>
              <a:pathLst>
                <a:path w="34" h="19">
                  <a:moveTo>
                    <a:pt x="0" y="18"/>
                  </a:moveTo>
                  <a:lnTo>
                    <a:pt x="33" y="14"/>
                  </a:lnTo>
                  <a:lnTo>
                    <a:pt x="31" y="0"/>
                  </a:lnTo>
                  <a:lnTo>
                    <a:pt x="0" y="18"/>
                  </a:lnTo>
                </a:path>
              </a:pathLst>
            </a:custGeom>
            <a:solidFill>
              <a:srgbClr val="FFFFFF"/>
            </a:solidFill>
            <a:ln w="9525" cap="rnd">
              <a:noFill/>
              <a:round/>
              <a:headEnd/>
              <a:tailEnd/>
            </a:ln>
            <a:effectLst/>
          </p:spPr>
          <p:txBody>
            <a:bodyPr/>
            <a:lstStyle/>
            <a:p>
              <a:endParaRPr lang="en-US"/>
            </a:p>
          </p:txBody>
        </p:sp>
        <p:sp>
          <p:nvSpPr>
            <p:cNvPr id="43018" name="Freeform 10"/>
            <p:cNvSpPr>
              <a:spLocks/>
            </p:cNvSpPr>
            <p:nvPr/>
          </p:nvSpPr>
          <p:spPr bwMode="auto">
            <a:xfrm>
              <a:off x="278" y="4721"/>
              <a:ext cx="35" cy="19"/>
            </a:xfrm>
            <a:custGeom>
              <a:avLst/>
              <a:gdLst/>
              <a:ahLst/>
              <a:cxnLst>
                <a:cxn ang="0">
                  <a:pos x="34" y="18"/>
                </a:cxn>
                <a:cxn ang="0">
                  <a:pos x="0" y="15"/>
                </a:cxn>
                <a:cxn ang="0">
                  <a:pos x="2" y="0"/>
                </a:cxn>
                <a:cxn ang="0">
                  <a:pos x="34" y="18"/>
                </a:cxn>
              </a:cxnLst>
              <a:rect l="0" t="0" r="r" b="b"/>
              <a:pathLst>
                <a:path w="35" h="19">
                  <a:moveTo>
                    <a:pt x="34" y="18"/>
                  </a:moveTo>
                  <a:lnTo>
                    <a:pt x="0" y="15"/>
                  </a:lnTo>
                  <a:lnTo>
                    <a:pt x="2" y="0"/>
                  </a:lnTo>
                  <a:lnTo>
                    <a:pt x="34" y="18"/>
                  </a:lnTo>
                </a:path>
              </a:pathLst>
            </a:custGeom>
            <a:solidFill>
              <a:srgbClr val="FFFFFF"/>
            </a:solidFill>
            <a:ln w="9525" cap="rnd">
              <a:noFill/>
              <a:round/>
              <a:headEnd/>
              <a:tailEnd/>
            </a:ln>
            <a:effectLst/>
          </p:spPr>
          <p:txBody>
            <a:bodyPr/>
            <a:lstStyle/>
            <a:p>
              <a:endParaRPr lang="en-US"/>
            </a:p>
          </p:txBody>
        </p:sp>
        <p:sp>
          <p:nvSpPr>
            <p:cNvPr id="43019" name="Freeform 11"/>
            <p:cNvSpPr>
              <a:spLocks/>
            </p:cNvSpPr>
            <p:nvPr/>
          </p:nvSpPr>
          <p:spPr bwMode="auto">
            <a:xfrm>
              <a:off x="188" y="4643"/>
              <a:ext cx="26" cy="30"/>
            </a:xfrm>
            <a:custGeom>
              <a:avLst/>
              <a:gdLst/>
              <a:ahLst/>
              <a:cxnLst>
                <a:cxn ang="0">
                  <a:pos x="0" y="0"/>
                </a:cxn>
                <a:cxn ang="0">
                  <a:pos x="15" y="29"/>
                </a:cxn>
                <a:cxn ang="0">
                  <a:pos x="25" y="22"/>
                </a:cxn>
                <a:cxn ang="0">
                  <a:pos x="0" y="0"/>
                </a:cxn>
              </a:cxnLst>
              <a:rect l="0" t="0" r="r" b="b"/>
              <a:pathLst>
                <a:path w="26" h="30">
                  <a:moveTo>
                    <a:pt x="0" y="0"/>
                  </a:moveTo>
                  <a:lnTo>
                    <a:pt x="15" y="29"/>
                  </a:lnTo>
                  <a:lnTo>
                    <a:pt x="25" y="22"/>
                  </a:lnTo>
                  <a:lnTo>
                    <a:pt x="0" y="0"/>
                  </a:lnTo>
                </a:path>
              </a:pathLst>
            </a:custGeom>
            <a:solidFill>
              <a:srgbClr val="FFFFFF"/>
            </a:solidFill>
            <a:ln w="9525" cap="rnd">
              <a:noFill/>
              <a:round/>
              <a:headEnd/>
              <a:tailEnd/>
            </a:ln>
            <a:effectLst/>
          </p:spPr>
          <p:txBody>
            <a:bodyPr/>
            <a:lstStyle/>
            <a:p>
              <a:endParaRPr lang="en-US"/>
            </a:p>
          </p:txBody>
        </p:sp>
        <p:sp>
          <p:nvSpPr>
            <p:cNvPr id="43020" name="Freeform 12"/>
            <p:cNvSpPr>
              <a:spLocks/>
            </p:cNvSpPr>
            <p:nvPr/>
          </p:nvSpPr>
          <p:spPr bwMode="auto">
            <a:xfrm>
              <a:off x="253" y="4645"/>
              <a:ext cx="28" cy="32"/>
            </a:xfrm>
            <a:custGeom>
              <a:avLst/>
              <a:gdLst/>
              <a:ahLst/>
              <a:cxnLst>
                <a:cxn ang="0">
                  <a:pos x="27" y="0"/>
                </a:cxn>
                <a:cxn ang="0">
                  <a:pos x="11" y="31"/>
                </a:cxn>
                <a:cxn ang="0">
                  <a:pos x="0" y="23"/>
                </a:cxn>
                <a:cxn ang="0">
                  <a:pos x="27" y="0"/>
                </a:cxn>
              </a:cxnLst>
              <a:rect l="0" t="0" r="r" b="b"/>
              <a:pathLst>
                <a:path w="28" h="32">
                  <a:moveTo>
                    <a:pt x="27" y="0"/>
                  </a:moveTo>
                  <a:lnTo>
                    <a:pt x="11" y="31"/>
                  </a:lnTo>
                  <a:lnTo>
                    <a:pt x="0" y="23"/>
                  </a:lnTo>
                  <a:lnTo>
                    <a:pt x="27" y="0"/>
                  </a:lnTo>
                </a:path>
              </a:pathLst>
            </a:custGeom>
            <a:solidFill>
              <a:srgbClr val="FFFFFF"/>
            </a:solidFill>
            <a:ln w="9525" cap="rnd">
              <a:noFill/>
              <a:round/>
              <a:headEnd/>
              <a:tailEnd/>
            </a:ln>
            <a:effectLst/>
          </p:spPr>
          <p:txBody>
            <a:bodyPr/>
            <a:lstStyle/>
            <a:p>
              <a:endParaRPr lang="en-US"/>
            </a:p>
          </p:txBody>
        </p:sp>
        <p:sp>
          <p:nvSpPr>
            <p:cNvPr id="43021" name="Freeform 13"/>
            <p:cNvSpPr>
              <a:spLocks/>
            </p:cNvSpPr>
            <p:nvPr/>
          </p:nvSpPr>
          <p:spPr bwMode="auto">
            <a:xfrm>
              <a:off x="228" y="4634"/>
              <a:ext cx="17" cy="31"/>
            </a:xfrm>
            <a:custGeom>
              <a:avLst/>
              <a:gdLst/>
              <a:ahLst/>
              <a:cxnLst>
                <a:cxn ang="0">
                  <a:pos x="7" y="0"/>
                </a:cxn>
                <a:cxn ang="0">
                  <a:pos x="0" y="30"/>
                </a:cxn>
                <a:cxn ang="0">
                  <a:pos x="16" y="29"/>
                </a:cxn>
                <a:cxn ang="0">
                  <a:pos x="7" y="0"/>
                </a:cxn>
              </a:cxnLst>
              <a:rect l="0" t="0" r="r" b="b"/>
              <a:pathLst>
                <a:path w="17" h="31">
                  <a:moveTo>
                    <a:pt x="7" y="0"/>
                  </a:moveTo>
                  <a:lnTo>
                    <a:pt x="0" y="30"/>
                  </a:lnTo>
                  <a:lnTo>
                    <a:pt x="16" y="29"/>
                  </a:lnTo>
                  <a:lnTo>
                    <a:pt x="7" y="0"/>
                  </a:lnTo>
                </a:path>
              </a:pathLst>
            </a:custGeom>
            <a:solidFill>
              <a:srgbClr val="FFFFFF"/>
            </a:solidFill>
            <a:ln w="9525" cap="rnd">
              <a:noFill/>
              <a:round/>
              <a:headEnd/>
              <a:tailEnd/>
            </a:ln>
            <a:effectLst/>
          </p:spPr>
          <p:txBody>
            <a:bodyPr/>
            <a:lstStyle/>
            <a:p>
              <a:endParaRPr lang="en-US"/>
            </a:p>
          </p:txBody>
        </p:sp>
        <p:sp>
          <p:nvSpPr>
            <p:cNvPr id="43022" name="Freeform 14"/>
            <p:cNvSpPr>
              <a:spLocks/>
            </p:cNvSpPr>
            <p:nvPr/>
          </p:nvSpPr>
          <p:spPr bwMode="auto">
            <a:xfrm>
              <a:off x="202" y="4681"/>
              <a:ext cx="68" cy="115"/>
            </a:xfrm>
            <a:custGeom>
              <a:avLst/>
              <a:gdLst/>
              <a:ahLst/>
              <a:cxnLst>
                <a:cxn ang="0">
                  <a:pos x="22" y="114"/>
                </a:cxn>
                <a:cxn ang="0">
                  <a:pos x="23" y="94"/>
                </a:cxn>
                <a:cxn ang="0">
                  <a:pos x="21" y="91"/>
                </a:cxn>
                <a:cxn ang="0">
                  <a:pos x="15" y="83"/>
                </a:cxn>
                <a:cxn ang="0">
                  <a:pos x="9" y="72"/>
                </a:cxn>
                <a:cxn ang="0">
                  <a:pos x="4" y="58"/>
                </a:cxn>
                <a:cxn ang="0">
                  <a:pos x="0" y="42"/>
                </a:cxn>
                <a:cxn ang="0">
                  <a:pos x="1" y="27"/>
                </a:cxn>
                <a:cxn ang="0">
                  <a:pos x="8" y="12"/>
                </a:cxn>
                <a:cxn ang="0">
                  <a:pos x="23" y="0"/>
                </a:cxn>
                <a:cxn ang="0">
                  <a:pos x="43" y="0"/>
                </a:cxn>
                <a:cxn ang="0">
                  <a:pos x="46" y="1"/>
                </a:cxn>
                <a:cxn ang="0">
                  <a:pos x="51" y="5"/>
                </a:cxn>
                <a:cxn ang="0">
                  <a:pos x="57" y="11"/>
                </a:cxn>
                <a:cxn ang="0">
                  <a:pos x="63" y="20"/>
                </a:cxn>
                <a:cxn ang="0">
                  <a:pos x="67" y="32"/>
                </a:cxn>
                <a:cxn ang="0">
                  <a:pos x="66" y="48"/>
                </a:cxn>
                <a:cxn ang="0">
                  <a:pos x="59" y="68"/>
                </a:cxn>
                <a:cxn ang="0">
                  <a:pos x="43" y="91"/>
                </a:cxn>
                <a:cxn ang="0">
                  <a:pos x="43" y="114"/>
                </a:cxn>
                <a:cxn ang="0">
                  <a:pos x="22" y="114"/>
                </a:cxn>
              </a:cxnLst>
              <a:rect l="0" t="0" r="r" b="b"/>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w="9525" cap="rnd">
              <a:noFill/>
              <a:round/>
              <a:headEnd/>
              <a:tailEnd/>
            </a:ln>
            <a:effectLst/>
          </p:spPr>
          <p:txBody>
            <a:bodyPr/>
            <a:lstStyle/>
            <a:p>
              <a:endParaRPr lang="en-US"/>
            </a:p>
          </p:txBody>
        </p:sp>
        <p:sp>
          <p:nvSpPr>
            <p:cNvPr id="43023" name="Freeform 15"/>
            <p:cNvSpPr>
              <a:spLocks/>
            </p:cNvSpPr>
            <p:nvPr/>
          </p:nvSpPr>
          <p:spPr bwMode="auto">
            <a:xfrm>
              <a:off x="230" y="4701"/>
              <a:ext cx="17" cy="88"/>
            </a:xfrm>
            <a:custGeom>
              <a:avLst/>
              <a:gdLst/>
              <a:ahLst/>
              <a:cxnLst>
                <a:cxn ang="0">
                  <a:pos x="4" y="0"/>
                </a:cxn>
                <a:cxn ang="0">
                  <a:pos x="6" y="6"/>
                </a:cxn>
                <a:cxn ang="0">
                  <a:pos x="2" y="7"/>
                </a:cxn>
                <a:cxn ang="0">
                  <a:pos x="2" y="78"/>
                </a:cxn>
                <a:cxn ang="0">
                  <a:pos x="0" y="79"/>
                </a:cxn>
                <a:cxn ang="0">
                  <a:pos x="0" y="87"/>
                </a:cxn>
                <a:cxn ang="0">
                  <a:pos x="2" y="87"/>
                </a:cxn>
                <a:cxn ang="0">
                  <a:pos x="4" y="87"/>
                </a:cxn>
                <a:cxn ang="0">
                  <a:pos x="6" y="87"/>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1638116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p:spPr>
        <p:txBody>
          <a:bodyPr/>
          <a:lstStyle/>
          <a:p>
            <a:pPr>
              <a:tabLst/>
            </a:pPr>
            <a:r>
              <a:rPr lang="en-GB" dirty="0"/>
              <a:t>Disabling a Constraint</a:t>
            </a:r>
          </a:p>
          <a:p>
            <a:pPr lvl="1">
              <a:tabLst/>
            </a:pPr>
            <a:r>
              <a:rPr lang="en-GB" dirty="0"/>
              <a:t>You can disable a constraint without dropping it or recreating it by using the ALTER TABLE statement with the </a:t>
            </a:r>
            <a:r>
              <a:rPr lang="en-GB" dirty="0">
                <a:solidFill>
                  <a:srgbClr val="FC0128"/>
                </a:solidFill>
              </a:rPr>
              <a:t>DISABLE clause.</a:t>
            </a:r>
            <a:endParaRPr lang="en-GB" dirty="0"/>
          </a:p>
          <a:p>
            <a:pPr lvl="1">
              <a:tabLst/>
            </a:pPr>
            <a:r>
              <a:rPr lang="en-GB" b="1" dirty="0"/>
              <a:t>Syntax</a:t>
            </a:r>
            <a:endParaRPr lang="en-GB" dirty="0"/>
          </a:p>
          <a:p>
            <a:pPr>
              <a:spcBef>
                <a:spcPct val="65000"/>
              </a:spcBef>
              <a:tabLst/>
            </a:pPr>
            <a:r>
              <a:rPr lang="en-GB" dirty="0"/>
              <a:t>      </a:t>
            </a:r>
            <a:r>
              <a:rPr lang="en-GB" b="0" dirty="0">
                <a:latin typeface="Courier New" pitchFamily="49" charset="0"/>
              </a:rPr>
              <a:t>ALTER TABLE   </a:t>
            </a:r>
            <a:r>
              <a:rPr lang="en-GB" b="0" i="1" dirty="0" err="1">
                <a:latin typeface="Courier New" pitchFamily="49" charset="0"/>
              </a:rPr>
              <a:t>table</a:t>
            </a:r>
            <a:endParaRPr lang="en-GB" dirty="0"/>
          </a:p>
          <a:p>
            <a:pPr>
              <a:spcBef>
                <a:spcPct val="0"/>
              </a:spcBef>
              <a:tabLst/>
            </a:pPr>
            <a:r>
              <a:rPr lang="en-GB" b="0" dirty="0">
                <a:latin typeface="Courier New" pitchFamily="49" charset="0"/>
              </a:rPr>
              <a:t>   DISABLE  CONSTRAINT </a:t>
            </a:r>
            <a:r>
              <a:rPr lang="en-GB" b="0" i="1" dirty="0" err="1">
                <a:latin typeface="Courier New" pitchFamily="49" charset="0"/>
              </a:rPr>
              <a:t>constraint</a:t>
            </a:r>
            <a:r>
              <a:rPr lang="en-GB" b="0" dirty="0">
                <a:latin typeface="Courier New" pitchFamily="49" charset="0"/>
              </a:rPr>
              <a:t> [CASCADE];</a:t>
            </a:r>
          </a:p>
          <a:p>
            <a:pPr lvl="1">
              <a:tabLst/>
            </a:pPr>
            <a:endParaRPr lang="en-GB" sz="400" b="1" dirty="0"/>
          </a:p>
          <a:p>
            <a:pPr lvl="1">
              <a:tabLst/>
            </a:pPr>
            <a:r>
              <a:rPr lang="en-GB" b="1" dirty="0"/>
              <a:t>where:</a:t>
            </a:r>
            <a:r>
              <a:rPr lang="en-GB" dirty="0"/>
              <a:t>	</a:t>
            </a:r>
            <a:r>
              <a:rPr lang="en-GB" i="1" dirty="0"/>
              <a:t>table</a:t>
            </a:r>
            <a:r>
              <a:rPr lang="en-GB" dirty="0"/>
              <a:t>			is the name of the table</a:t>
            </a:r>
          </a:p>
          <a:p>
            <a:pPr lvl="1">
              <a:tabLst/>
            </a:pPr>
            <a:r>
              <a:rPr lang="en-GB" dirty="0"/>
              <a:t>		</a:t>
            </a:r>
            <a:r>
              <a:rPr lang="en-GB" i="1" dirty="0"/>
              <a:t>constraint</a:t>
            </a:r>
            <a:r>
              <a:rPr lang="en-GB" dirty="0"/>
              <a:t>		is the name of the constraint</a:t>
            </a:r>
          </a:p>
          <a:p>
            <a:pPr>
              <a:tabLst/>
            </a:pPr>
            <a:r>
              <a:rPr lang="en-GB" dirty="0"/>
              <a:t>Guidelines</a:t>
            </a:r>
          </a:p>
          <a:p>
            <a:pPr lvl="2">
              <a:tabLst/>
            </a:pPr>
            <a:r>
              <a:rPr lang="en-GB" dirty="0"/>
              <a:t>You can use the DISABLE clause in both the CREATE TABLE statement and the ALTER TABLE statement.</a:t>
            </a:r>
          </a:p>
          <a:p>
            <a:pPr lvl="2">
              <a:tabLst/>
            </a:pPr>
            <a:r>
              <a:rPr lang="en-GB" dirty="0"/>
              <a:t>The CASCADE clause disables dependent integrity constraints.</a:t>
            </a:r>
          </a:p>
          <a:p>
            <a:pPr>
              <a:tabLst/>
            </a:pPr>
            <a:r>
              <a:rPr lang="en-GB" dirty="0">
                <a:solidFill>
                  <a:schemeClr val="accent2"/>
                </a:solidFill>
              </a:rPr>
              <a:t>Class Management Note</a:t>
            </a:r>
          </a:p>
          <a:p>
            <a:pPr lvl="1">
              <a:tabLst/>
            </a:pPr>
            <a:r>
              <a:rPr lang="en-GB" dirty="0">
                <a:solidFill>
                  <a:schemeClr val="accent2"/>
                </a:solidFill>
              </a:rPr>
              <a:t>The DISABLE option in the definition of an integrity constraint means that the Oracle Server does not enforce the constraint and simply documents it. Enable the constraint by using the ENABLE clause.</a:t>
            </a:r>
          </a:p>
          <a:p>
            <a:pPr lvl="1">
              <a:tabLst/>
            </a:pPr>
            <a:r>
              <a:rPr lang="en-GB" dirty="0">
                <a:solidFill>
                  <a:schemeClr val="accent2"/>
                </a:solidFill>
              </a:rPr>
              <a:t>Oracle8i provides new options for the ENABLE and DISABLE clauses: VALIDATE and NONVALIDATE.</a:t>
            </a:r>
          </a:p>
        </p:txBody>
      </p:sp>
      <p:sp>
        <p:nvSpPr>
          <p:cNvPr id="45059" name="Rectangle 3"/>
          <p:cNvSpPr>
            <a:spLocks noGrp="1" noRot="1" noChangeAspect="1" noChangeArrowheads="1" noTextEdit="1"/>
          </p:cNvSpPr>
          <p:nvPr>
            <p:ph type="sldImg"/>
          </p:nvPr>
        </p:nvSpPr>
        <p:spPr>
          <a:xfrm>
            <a:off x="568325" y="165100"/>
            <a:ext cx="6173788" cy="4630738"/>
          </a:xfrm>
          <a:ln cap="flat"/>
        </p:spPr>
      </p:sp>
      <p:sp>
        <p:nvSpPr>
          <p:cNvPr id="45060" name="Rectangle 4"/>
          <p:cNvSpPr>
            <a:spLocks noChangeArrowheads="1"/>
          </p:cNvSpPr>
          <p:nvPr/>
        </p:nvSpPr>
        <p:spPr bwMode="auto">
          <a:xfrm>
            <a:off x="650619" y="5927698"/>
            <a:ext cx="5858972" cy="485905"/>
          </a:xfrm>
          <a:prstGeom prst="rect">
            <a:avLst/>
          </a:prstGeom>
          <a:noFill/>
          <a:ln w="12700">
            <a:solidFill>
              <a:schemeClr val="tx1"/>
            </a:solidFill>
            <a:miter lim="800000"/>
            <a:headEnd/>
            <a:tailEnd/>
          </a:ln>
          <a:effectLst/>
        </p:spPr>
        <p:txBody>
          <a:bodyPr wrap="none" lIns="97000" tIns="48500" rIns="97000" bIns="48500" anchor="ctr"/>
          <a:lstStyle/>
          <a:p>
            <a:endParaRPr lang="en-US"/>
          </a:p>
        </p:txBody>
      </p:sp>
    </p:spTree>
    <p:extLst>
      <p:ext uri="{BB962C8B-B14F-4D97-AF65-F5344CB8AC3E}">
        <p14:creationId xmlns:p14="http://schemas.microsoft.com/office/powerpoint/2010/main" val="1202169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p:spPr>
        <p:txBody>
          <a:bodyPr/>
          <a:lstStyle/>
          <a:p>
            <a:pPr>
              <a:tabLst/>
            </a:pPr>
            <a:r>
              <a:rPr lang="en-GB" dirty="0"/>
              <a:t>Enabling a Constraint</a:t>
            </a:r>
          </a:p>
          <a:p>
            <a:pPr lvl="1">
              <a:tabLst/>
            </a:pPr>
            <a:r>
              <a:rPr lang="en-GB" dirty="0"/>
              <a:t>You can enable a constraint without dropping it or re-creating it by using the ALTER TABLE statement with the </a:t>
            </a:r>
            <a:r>
              <a:rPr lang="en-GB" dirty="0">
                <a:solidFill>
                  <a:srgbClr val="FC0128"/>
                </a:solidFill>
              </a:rPr>
              <a:t>ENABLE clause.</a:t>
            </a:r>
            <a:endParaRPr lang="en-GB" dirty="0"/>
          </a:p>
          <a:p>
            <a:pPr lvl="1">
              <a:tabLst/>
            </a:pPr>
            <a:r>
              <a:rPr lang="en-GB" b="1" dirty="0"/>
              <a:t>Syntax</a:t>
            </a:r>
            <a:endParaRPr lang="en-GB" dirty="0"/>
          </a:p>
          <a:p>
            <a:pPr>
              <a:spcBef>
                <a:spcPct val="65000"/>
              </a:spcBef>
              <a:tabLst/>
            </a:pPr>
            <a:r>
              <a:rPr lang="en-GB" dirty="0"/>
              <a:t>      </a:t>
            </a:r>
            <a:r>
              <a:rPr lang="en-GB" b="0" dirty="0">
                <a:latin typeface="Courier New" pitchFamily="49" charset="0"/>
              </a:rPr>
              <a:t>ALTER TABLE   </a:t>
            </a:r>
            <a:r>
              <a:rPr lang="en-GB" b="0" i="1" dirty="0" err="1">
                <a:latin typeface="Courier New" pitchFamily="49" charset="0"/>
              </a:rPr>
              <a:t>table</a:t>
            </a:r>
            <a:endParaRPr lang="en-GB" dirty="0">
              <a:latin typeface="Courier New" pitchFamily="49" charset="0"/>
            </a:endParaRPr>
          </a:p>
          <a:p>
            <a:pPr>
              <a:spcBef>
                <a:spcPct val="0"/>
              </a:spcBef>
              <a:tabLst/>
            </a:pPr>
            <a:r>
              <a:rPr lang="en-GB" b="0" dirty="0">
                <a:latin typeface="Courier New" pitchFamily="49" charset="0"/>
              </a:rPr>
              <a:t>   ENABLE  CONSTRAINT </a:t>
            </a:r>
            <a:r>
              <a:rPr lang="en-GB" b="0" i="1" dirty="0" err="1">
                <a:latin typeface="Courier New" pitchFamily="49" charset="0"/>
              </a:rPr>
              <a:t>constraint</a:t>
            </a:r>
            <a:r>
              <a:rPr lang="en-GB" b="0" dirty="0">
                <a:latin typeface="Courier New" pitchFamily="49" charset="0"/>
              </a:rPr>
              <a:t>;</a:t>
            </a:r>
          </a:p>
          <a:p>
            <a:pPr lvl="1">
              <a:tabLst/>
            </a:pPr>
            <a:endParaRPr lang="en-GB" sz="400" b="1" dirty="0"/>
          </a:p>
          <a:p>
            <a:pPr lvl="1">
              <a:tabLst/>
            </a:pPr>
            <a:r>
              <a:rPr lang="en-GB" b="1" dirty="0"/>
              <a:t>where:</a:t>
            </a:r>
            <a:r>
              <a:rPr lang="en-GB" dirty="0"/>
              <a:t>	</a:t>
            </a:r>
            <a:r>
              <a:rPr lang="en-GB" i="1" dirty="0"/>
              <a:t>table</a:t>
            </a:r>
            <a:r>
              <a:rPr lang="en-GB" dirty="0"/>
              <a:t>			is the name of the table</a:t>
            </a:r>
          </a:p>
          <a:p>
            <a:pPr lvl="1">
              <a:tabLst/>
            </a:pPr>
            <a:r>
              <a:rPr lang="en-GB" dirty="0"/>
              <a:t>		</a:t>
            </a:r>
            <a:r>
              <a:rPr lang="en-GB" i="1" dirty="0"/>
              <a:t>constraint</a:t>
            </a:r>
            <a:r>
              <a:rPr lang="en-GB" dirty="0"/>
              <a:t>		is the name of the constraint</a:t>
            </a:r>
          </a:p>
          <a:p>
            <a:pPr>
              <a:tabLst/>
            </a:pPr>
            <a:r>
              <a:rPr lang="en-GB" dirty="0"/>
              <a:t>Guidelines</a:t>
            </a:r>
          </a:p>
          <a:p>
            <a:pPr lvl="2">
              <a:tabLst/>
            </a:pPr>
            <a:r>
              <a:rPr lang="en-GB" dirty="0"/>
              <a:t>If you enable a constraint, that constraint applies to all the data in the table. All the data in the table must fit the constraint.</a:t>
            </a:r>
          </a:p>
          <a:p>
            <a:pPr lvl="2">
              <a:tabLst/>
            </a:pPr>
            <a:r>
              <a:rPr lang="en-GB" dirty="0"/>
              <a:t>If you enable a UNIQUE key or PRIMARY KEY constraint, a UNIQUE or PRIMARY KEY index is automatically created.</a:t>
            </a:r>
          </a:p>
          <a:p>
            <a:pPr lvl="2">
              <a:tabLst/>
            </a:pPr>
            <a:r>
              <a:rPr lang="en-GB" dirty="0"/>
              <a:t>You can use the ENABLE clause in both the CREATE TABLE statement and the ALTER TABLE statement.</a:t>
            </a:r>
          </a:p>
        </p:txBody>
      </p:sp>
      <p:sp>
        <p:nvSpPr>
          <p:cNvPr id="47107" name="Rectangle 3"/>
          <p:cNvSpPr>
            <a:spLocks noGrp="1" noRot="1" noChangeAspect="1" noChangeArrowheads="1" noTextEdit="1"/>
          </p:cNvSpPr>
          <p:nvPr>
            <p:ph type="sldImg"/>
          </p:nvPr>
        </p:nvSpPr>
        <p:spPr>
          <a:xfrm>
            <a:off x="568325" y="165100"/>
            <a:ext cx="6173788" cy="4630738"/>
          </a:xfrm>
          <a:ln cap="flat"/>
        </p:spPr>
      </p:sp>
      <p:sp>
        <p:nvSpPr>
          <p:cNvPr id="47108" name="Rectangle 4"/>
          <p:cNvSpPr>
            <a:spLocks noChangeArrowheads="1"/>
          </p:cNvSpPr>
          <p:nvPr/>
        </p:nvSpPr>
        <p:spPr bwMode="auto">
          <a:xfrm>
            <a:off x="650619" y="5927698"/>
            <a:ext cx="5858972" cy="485905"/>
          </a:xfrm>
          <a:prstGeom prst="rect">
            <a:avLst/>
          </a:prstGeom>
          <a:noFill/>
          <a:ln w="12700">
            <a:solidFill>
              <a:schemeClr val="tx1"/>
            </a:solidFill>
            <a:miter lim="800000"/>
            <a:headEnd/>
            <a:tailEnd/>
          </a:ln>
          <a:effectLst/>
        </p:spPr>
        <p:txBody>
          <a:bodyPr wrap="none" lIns="97000" tIns="48500" rIns="97000" bIns="48500" anchor="ctr"/>
          <a:lstStyle/>
          <a:p>
            <a:endParaRPr lang="en-US"/>
          </a:p>
        </p:txBody>
      </p:sp>
    </p:spTree>
    <p:extLst>
      <p:ext uri="{BB962C8B-B14F-4D97-AF65-F5344CB8AC3E}">
        <p14:creationId xmlns:p14="http://schemas.microsoft.com/office/powerpoint/2010/main" val="198543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p:spPr>
        <p:txBody>
          <a:bodyPr/>
          <a:lstStyle/>
          <a:p>
            <a:pPr>
              <a:tabLst/>
            </a:pPr>
            <a:r>
              <a:rPr lang="en-GB" dirty="0"/>
              <a:t>Viewing Constraints</a:t>
            </a:r>
          </a:p>
          <a:p>
            <a:pPr lvl="1">
              <a:tabLst/>
            </a:pPr>
            <a:r>
              <a:rPr lang="en-GB" dirty="0"/>
              <a:t>After creating a table, you can confirm its existence by issuing a DESCRIBE command. The only constraint that you can verify is the NOT NULL constraint. To view all constraints on your table, query the USER_CONSTRAINTS table. </a:t>
            </a:r>
          </a:p>
          <a:p>
            <a:pPr lvl="1">
              <a:tabLst/>
            </a:pPr>
            <a:r>
              <a:rPr lang="en-GB" dirty="0"/>
              <a:t>The example on the slide displays all the constraints on the EMP table.</a:t>
            </a:r>
          </a:p>
          <a:p>
            <a:pPr lvl="1">
              <a:tabLst/>
            </a:pPr>
            <a:r>
              <a:rPr lang="en-GB" b="1" dirty="0"/>
              <a:t>Note:</a:t>
            </a:r>
            <a:r>
              <a:rPr lang="en-GB" dirty="0"/>
              <a:t> Constraints that are not named by the table owner receive the system-assigned constraint name. In constraint type, C stands for CHECK, P for PRIMARY KEY, R for referential integrity, and U for UNIQUE key. Notice that the NOT NULL constraint is really a CHECK constraint.</a:t>
            </a:r>
          </a:p>
          <a:p>
            <a:pPr>
              <a:tabLst/>
            </a:pPr>
            <a:endParaRPr lang="en-GB" dirty="0"/>
          </a:p>
          <a:p>
            <a:pPr>
              <a:tabLst/>
            </a:pPr>
            <a:endParaRPr lang="en-GB" dirty="0"/>
          </a:p>
          <a:p>
            <a:pPr>
              <a:tabLst/>
            </a:pPr>
            <a:endParaRPr lang="en-GB" dirty="0"/>
          </a:p>
          <a:p>
            <a:pPr>
              <a:tabLst/>
            </a:pPr>
            <a:endParaRPr lang="en-GB" dirty="0"/>
          </a:p>
        </p:txBody>
      </p:sp>
      <p:sp>
        <p:nvSpPr>
          <p:cNvPr id="49155" name="Rectangle 3"/>
          <p:cNvSpPr>
            <a:spLocks noGrp="1" noRot="1" noChangeAspect="1" noChangeArrowheads="1" noTextEdit="1"/>
          </p:cNvSpPr>
          <p:nvPr>
            <p:ph type="sldImg"/>
          </p:nvPr>
        </p:nvSpPr>
        <p:spPr>
          <a:xfrm>
            <a:off x="568325" y="165100"/>
            <a:ext cx="6173788" cy="4630738"/>
          </a:xfrm>
          <a:ln cap="flat"/>
        </p:spPr>
      </p:sp>
    </p:spTree>
    <p:extLst>
      <p:ext uri="{BB962C8B-B14F-4D97-AF65-F5344CB8AC3E}">
        <p14:creationId xmlns:p14="http://schemas.microsoft.com/office/powerpoint/2010/main" val="2470788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142157" y="0"/>
            <a:ext cx="3174745" cy="482565"/>
          </a:xfrm>
          <a:prstGeom prst="rect">
            <a:avLst/>
          </a:prstGeom>
          <a:noFill/>
          <a:ln w="9525">
            <a:noFill/>
            <a:miter lim="800000"/>
            <a:headEnd/>
            <a:tailEnd/>
          </a:ln>
          <a:effectLst/>
        </p:spPr>
        <p:txBody>
          <a:bodyPr wrap="none" lIns="97000" tIns="48500" rIns="97000" bIns="48500" anchor="ctr"/>
          <a:lstStyle/>
          <a:p>
            <a:endParaRPr lang="en-US"/>
          </a:p>
        </p:txBody>
      </p:sp>
      <p:sp>
        <p:nvSpPr>
          <p:cNvPr id="51203" name="Rectangle 3"/>
          <p:cNvSpPr>
            <a:spLocks noChangeArrowheads="1"/>
          </p:cNvSpPr>
          <p:nvPr/>
        </p:nvSpPr>
        <p:spPr bwMode="auto">
          <a:xfrm>
            <a:off x="-3406" y="0"/>
            <a:ext cx="3171339" cy="482565"/>
          </a:xfrm>
          <a:prstGeom prst="rect">
            <a:avLst/>
          </a:prstGeom>
          <a:noFill/>
          <a:ln w="9525">
            <a:noFill/>
            <a:miter lim="800000"/>
            <a:headEnd/>
            <a:tailEnd/>
          </a:ln>
          <a:effectLst/>
        </p:spPr>
        <p:txBody>
          <a:bodyPr wrap="none" lIns="97000" tIns="48500" rIns="97000" bIns="48500" anchor="ctr"/>
          <a:lstStyle/>
          <a:p>
            <a:endParaRPr lang="en-US"/>
          </a:p>
        </p:txBody>
      </p:sp>
      <p:sp>
        <p:nvSpPr>
          <p:cNvPr id="51204" name="Rectangle 4"/>
          <p:cNvSpPr>
            <a:spLocks noGrp="1" noChangeArrowheads="1"/>
          </p:cNvSpPr>
          <p:nvPr>
            <p:ph type="body" idx="1"/>
          </p:nvPr>
        </p:nvSpPr>
        <p:spPr>
          <a:noFill/>
          <a:ln/>
        </p:spPr>
        <p:txBody>
          <a:bodyPr/>
          <a:lstStyle/>
          <a:p>
            <a:pPr>
              <a:tabLst/>
            </a:pPr>
            <a:r>
              <a:rPr lang="en-GB"/>
              <a:t>Viewing Constraints (continued)</a:t>
            </a:r>
          </a:p>
          <a:p>
            <a:pPr lvl="1">
              <a:tabLst/>
            </a:pPr>
            <a:r>
              <a:rPr lang="en-GB"/>
              <a:t>You can view the names of the columns involved in constraints by querying the </a:t>
            </a:r>
            <a:r>
              <a:rPr lang="en-GB">
                <a:solidFill>
                  <a:srgbClr val="FC0128"/>
                </a:solidFill>
              </a:rPr>
              <a:t>USER_CONS_COLUMNS </a:t>
            </a:r>
            <a:r>
              <a:rPr lang="en-GB"/>
              <a:t>data dictionary view. This view is especially useful for constraints that use the system-assigned name. </a:t>
            </a:r>
          </a:p>
        </p:txBody>
      </p:sp>
      <p:sp>
        <p:nvSpPr>
          <p:cNvPr id="51205" name="Rectangle 5"/>
          <p:cNvSpPr>
            <a:spLocks noGrp="1" noRot="1" noChangeAspect="1" noChangeArrowheads="1" noTextEdit="1"/>
          </p:cNvSpPr>
          <p:nvPr>
            <p:ph type="sldImg"/>
          </p:nvPr>
        </p:nvSpPr>
        <p:spPr>
          <a:xfrm>
            <a:off x="568325" y="165100"/>
            <a:ext cx="6173788" cy="4630738"/>
          </a:xfrm>
          <a:ln cap="flat"/>
        </p:spPr>
      </p:sp>
    </p:spTree>
    <p:extLst>
      <p:ext uri="{BB962C8B-B14F-4D97-AF65-F5344CB8AC3E}">
        <p14:creationId xmlns:p14="http://schemas.microsoft.com/office/powerpoint/2010/main" val="3482169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39423" y="4959229"/>
            <a:ext cx="6432948" cy="3944006"/>
          </a:xfrm>
          <a:noFill/>
          <a:ln/>
        </p:spPr>
        <p:txBody>
          <a:bodyPr/>
          <a:lstStyle/>
          <a:p>
            <a:pPr>
              <a:tabLst/>
            </a:pPr>
            <a:r>
              <a:rPr lang="en-GB" dirty="0"/>
              <a:t>Constraints</a:t>
            </a:r>
            <a:endParaRPr lang="en-GB" i="1" dirty="0"/>
          </a:p>
          <a:p>
            <a:pPr lvl="1">
              <a:tabLst/>
            </a:pPr>
            <a:r>
              <a:rPr lang="en-GB" dirty="0"/>
              <a:t>The Oracle Server uses</a:t>
            </a:r>
            <a:r>
              <a:rPr lang="en-GB" i="1" dirty="0"/>
              <a:t> constraints </a:t>
            </a:r>
            <a:r>
              <a:rPr lang="en-GB" dirty="0"/>
              <a:t>to prevent invalid data entry into tables.</a:t>
            </a:r>
          </a:p>
          <a:p>
            <a:pPr lvl="1">
              <a:tabLst/>
            </a:pPr>
            <a:r>
              <a:rPr lang="en-GB" dirty="0"/>
              <a:t>You can use </a:t>
            </a:r>
            <a:r>
              <a:rPr lang="en-GB" dirty="0">
                <a:solidFill>
                  <a:srgbClr val="FC0128"/>
                </a:solidFill>
              </a:rPr>
              <a:t>constraints </a:t>
            </a:r>
            <a:r>
              <a:rPr lang="en-GB" dirty="0"/>
              <a:t>to do the following:</a:t>
            </a:r>
          </a:p>
          <a:p>
            <a:pPr lvl="2">
              <a:tabLst/>
            </a:pPr>
            <a:r>
              <a:rPr lang="en-GB" dirty="0"/>
              <a:t>Enforce rules at the table level whenever a row is inserted, updated, or deleted from that table. The constraint must be satisfied for the operation to succeed.</a:t>
            </a:r>
          </a:p>
          <a:p>
            <a:pPr lvl="2">
              <a:tabLst/>
            </a:pPr>
            <a:r>
              <a:rPr lang="en-GB" dirty="0"/>
              <a:t>Prevent the deletion of a table if there are dependencies from other tables.</a:t>
            </a:r>
          </a:p>
          <a:p>
            <a:pPr>
              <a:tabLst/>
            </a:pPr>
            <a:endParaRPr lang="en-GB" dirty="0"/>
          </a:p>
          <a:p>
            <a:pPr>
              <a:tabLst/>
            </a:pPr>
            <a:endParaRPr lang="en-GB" dirty="0"/>
          </a:p>
          <a:p>
            <a:pPr>
              <a:tabLst/>
            </a:pPr>
            <a:endParaRPr lang="en-GB" dirty="0"/>
          </a:p>
          <a:p>
            <a:pPr>
              <a:tabLst/>
            </a:pPr>
            <a:endParaRPr lang="en-GB" dirty="0"/>
          </a:p>
          <a:p>
            <a:pPr>
              <a:tabLst/>
            </a:pPr>
            <a:endParaRPr lang="en-GB" dirty="0"/>
          </a:p>
          <a:p>
            <a:pPr>
              <a:tabLst/>
            </a:pPr>
            <a:endParaRPr lang="en-GB" dirty="0"/>
          </a:p>
          <a:p>
            <a:pPr>
              <a:tabLst/>
            </a:pPr>
            <a:endParaRPr lang="en-GB" dirty="0"/>
          </a:p>
          <a:p>
            <a:pPr>
              <a:tabLst/>
            </a:pPr>
            <a:endParaRPr lang="en-GB" dirty="0"/>
          </a:p>
          <a:p>
            <a:pPr>
              <a:lnSpc>
                <a:spcPct val="95000"/>
              </a:lnSpc>
              <a:spcBef>
                <a:spcPct val="0"/>
              </a:spcBef>
              <a:tabLst/>
            </a:pPr>
            <a:br>
              <a:rPr lang="en-GB" sz="500" b="0" dirty="0">
                <a:latin typeface="Times" pitchFamily="18" charset="0"/>
              </a:rPr>
            </a:br>
            <a:endParaRPr lang="en-GB" sz="300" b="0" dirty="0">
              <a:latin typeface="Times" pitchFamily="18" charset="0"/>
            </a:endParaRPr>
          </a:p>
          <a:p>
            <a:pPr lvl="1">
              <a:tabLst/>
            </a:pPr>
            <a:r>
              <a:rPr lang="en-GB" dirty="0"/>
              <a:t>For more information, see</a:t>
            </a:r>
            <a:br>
              <a:rPr lang="en-GB" dirty="0"/>
            </a:br>
            <a:r>
              <a:rPr lang="en-GB" i="1" dirty="0"/>
              <a:t>Oracle Server SQL Reference, </a:t>
            </a:r>
            <a:r>
              <a:rPr lang="en-GB" dirty="0"/>
              <a:t>Release 8, “CONSTRAINT Clause.”</a:t>
            </a:r>
          </a:p>
        </p:txBody>
      </p:sp>
      <p:sp>
        <p:nvSpPr>
          <p:cNvPr id="10243" name="Rectangle 3"/>
          <p:cNvSpPr>
            <a:spLocks noGrp="1" noRot="1" noChangeAspect="1" noChangeArrowheads="1" noTextEdit="1"/>
          </p:cNvSpPr>
          <p:nvPr>
            <p:ph type="sldImg"/>
          </p:nvPr>
        </p:nvSpPr>
        <p:spPr>
          <a:xfrm>
            <a:off x="568325" y="165100"/>
            <a:ext cx="6173788" cy="4630738"/>
          </a:xfrm>
          <a:ln cap="flat"/>
        </p:spPr>
      </p:sp>
      <p:graphicFrame>
        <p:nvGraphicFramePr>
          <p:cNvPr id="10244" name="Object 4"/>
          <p:cNvGraphicFramePr>
            <a:graphicFrameLocks/>
          </p:cNvGraphicFramePr>
          <p:nvPr/>
        </p:nvGraphicFramePr>
        <p:xfrm>
          <a:off x="655728" y="6770934"/>
          <a:ext cx="6274551" cy="2327665"/>
        </p:xfrm>
        <a:graphic>
          <a:graphicData uri="http://schemas.openxmlformats.org/presentationml/2006/ole">
            <mc:AlternateContent xmlns:mc="http://schemas.openxmlformats.org/markup-compatibility/2006">
              <mc:Choice xmlns:v="urn:schemas-microsoft-com:vml" Requires="v">
                <p:oleObj name="Document" r:id="rId3" imgW="5849640" imgH="2212920" progId="Word.Document.8">
                  <p:embed/>
                </p:oleObj>
              </mc:Choice>
              <mc:Fallback>
                <p:oleObj name="Document" r:id="rId3" imgW="5849640" imgH="2212920" progId="Word.Document.8">
                  <p:embed/>
                  <p:pic>
                    <p:nvPicPr>
                      <p:cNvPr id="0"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28" y="6770934"/>
                        <a:ext cx="6274551" cy="2327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58" name="Group 18"/>
          <p:cNvGrpSpPr>
            <a:grpSpLocks/>
          </p:cNvGrpSpPr>
          <p:nvPr/>
        </p:nvGrpSpPr>
        <p:grpSpPr bwMode="auto">
          <a:xfrm>
            <a:off x="163507" y="8811398"/>
            <a:ext cx="318497" cy="305568"/>
            <a:chOff x="96" y="5277"/>
            <a:chExt cx="187" cy="183"/>
          </a:xfrm>
        </p:grpSpPr>
        <p:sp>
          <p:nvSpPr>
            <p:cNvPr id="10245" name="Freeform 5"/>
            <p:cNvSpPr>
              <a:spLocks/>
            </p:cNvSpPr>
            <p:nvPr/>
          </p:nvSpPr>
          <p:spPr bwMode="auto">
            <a:xfrm>
              <a:off x="96" y="5277"/>
              <a:ext cx="178" cy="176"/>
            </a:xfrm>
            <a:custGeom>
              <a:avLst/>
              <a:gdLst/>
              <a:ahLst/>
              <a:cxnLst>
                <a:cxn ang="0">
                  <a:pos x="177" y="175"/>
                </a:cxn>
                <a:cxn ang="0">
                  <a:pos x="177" y="0"/>
                </a:cxn>
                <a:cxn ang="0">
                  <a:pos x="0" y="0"/>
                </a:cxn>
                <a:cxn ang="0">
                  <a:pos x="0" y="175"/>
                </a:cxn>
                <a:cxn ang="0">
                  <a:pos x="177" y="175"/>
                </a:cxn>
              </a:cxnLst>
              <a:rect l="0" t="0" r="r" b="b"/>
              <a:pathLst>
                <a:path w="178" h="176">
                  <a:moveTo>
                    <a:pt x="177" y="175"/>
                  </a:moveTo>
                  <a:lnTo>
                    <a:pt x="177" y="0"/>
                  </a:lnTo>
                  <a:lnTo>
                    <a:pt x="0" y="0"/>
                  </a:lnTo>
                  <a:lnTo>
                    <a:pt x="0" y="175"/>
                  </a:lnTo>
                  <a:lnTo>
                    <a:pt x="177" y="175"/>
                  </a:lnTo>
                </a:path>
              </a:pathLst>
            </a:custGeom>
            <a:solidFill>
              <a:srgbClr val="000000"/>
            </a:solidFill>
            <a:ln w="9525" cap="rnd">
              <a:noFill/>
              <a:round/>
              <a:headEnd/>
              <a:tailEnd/>
            </a:ln>
            <a:effectLst/>
          </p:spPr>
          <p:txBody>
            <a:bodyPr/>
            <a:lstStyle/>
            <a:p>
              <a:endParaRPr lang="en-US"/>
            </a:p>
          </p:txBody>
        </p:sp>
        <p:sp>
          <p:nvSpPr>
            <p:cNvPr id="10246" name="Freeform 6"/>
            <p:cNvSpPr>
              <a:spLocks/>
            </p:cNvSpPr>
            <p:nvPr/>
          </p:nvSpPr>
          <p:spPr bwMode="auto">
            <a:xfrm>
              <a:off x="158" y="5343"/>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10247" name="Freeform 7"/>
            <p:cNvSpPr>
              <a:spLocks/>
            </p:cNvSpPr>
            <p:nvPr/>
          </p:nvSpPr>
          <p:spPr bwMode="auto">
            <a:xfrm>
              <a:off x="167" y="5359"/>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10248" name="Freeform 8"/>
            <p:cNvSpPr>
              <a:spLocks/>
            </p:cNvSpPr>
            <p:nvPr/>
          </p:nvSpPr>
          <p:spPr bwMode="auto">
            <a:xfrm>
              <a:off x="173" y="5375"/>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10249" name="Freeform 9"/>
            <p:cNvSpPr>
              <a:spLocks/>
            </p:cNvSpPr>
            <p:nvPr/>
          </p:nvSpPr>
          <p:spPr bwMode="auto">
            <a:xfrm>
              <a:off x="180" y="5391"/>
              <a:ext cx="71" cy="36"/>
            </a:xfrm>
            <a:custGeom>
              <a:avLst/>
              <a:gdLst/>
              <a:ahLst/>
              <a:cxnLst>
                <a:cxn ang="0">
                  <a:pos x="70" y="6"/>
                </a:cxn>
                <a:cxn ang="0">
                  <a:pos x="66" y="0"/>
                </a:cxn>
                <a:cxn ang="0">
                  <a:pos x="0" y="28"/>
                </a:cxn>
                <a:cxn ang="0">
                  <a:pos x="3" y="35"/>
                </a:cxn>
                <a:cxn ang="0">
                  <a:pos x="70" y="6"/>
                </a:cxn>
              </a:cxnLst>
              <a:rect l="0" t="0" r="r" b="b"/>
              <a:pathLst>
                <a:path w="71" h="36">
                  <a:moveTo>
                    <a:pt x="70" y="6"/>
                  </a:moveTo>
                  <a:lnTo>
                    <a:pt x="66" y="0"/>
                  </a:lnTo>
                  <a:lnTo>
                    <a:pt x="0" y="28"/>
                  </a:lnTo>
                  <a:lnTo>
                    <a:pt x="3" y="35"/>
                  </a:lnTo>
                  <a:lnTo>
                    <a:pt x="70" y="6"/>
                  </a:lnTo>
                </a:path>
              </a:pathLst>
            </a:custGeom>
            <a:solidFill>
              <a:srgbClr val="FFFFFF"/>
            </a:solidFill>
            <a:ln w="9525" cap="rnd">
              <a:noFill/>
              <a:round/>
              <a:headEnd/>
              <a:tailEnd/>
            </a:ln>
            <a:effectLst/>
          </p:spPr>
          <p:txBody>
            <a:bodyPr/>
            <a:lstStyle/>
            <a:p>
              <a:endParaRPr lang="en-US"/>
            </a:p>
          </p:txBody>
        </p:sp>
        <p:sp>
          <p:nvSpPr>
            <p:cNvPr id="10250" name="Freeform 10"/>
            <p:cNvSpPr>
              <a:spLocks/>
            </p:cNvSpPr>
            <p:nvPr/>
          </p:nvSpPr>
          <p:spPr bwMode="auto">
            <a:xfrm>
              <a:off x="188" y="5407"/>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0251" name="Freeform 11"/>
            <p:cNvSpPr>
              <a:spLocks/>
            </p:cNvSpPr>
            <p:nvPr/>
          </p:nvSpPr>
          <p:spPr bwMode="auto">
            <a:xfrm>
              <a:off x="118" y="5306"/>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0252" name="Freeform 12"/>
            <p:cNvSpPr>
              <a:spLocks/>
            </p:cNvSpPr>
            <p:nvPr/>
          </p:nvSpPr>
          <p:spPr bwMode="auto">
            <a:xfrm>
              <a:off x="100" y="5294"/>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10253" name="Freeform 13"/>
            <p:cNvSpPr>
              <a:spLocks/>
            </p:cNvSpPr>
            <p:nvPr/>
          </p:nvSpPr>
          <p:spPr bwMode="auto">
            <a:xfrm>
              <a:off x="227" y="5308"/>
              <a:ext cx="56" cy="104"/>
            </a:xfrm>
            <a:custGeom>
              <a:avLst/>
              <a:gdLst/>
              <a:ahLst/>
              <a:cxnLst>
                <a:cxn ang="0">
                  <a:pos x="47" y="103"/>
                </a:cxn>
                <a:cxn ang="0">
                  <a:pos x="55" y="100"/>
                </a:cxn>
                <a:cxn ang="0">
                  <a:pos x="7" y="0"/>
                </a:cxn>
                <a:cxn ang="0">
                  <a:pos x="0" y="2"/>
                </a:cxn>
                <a:cxn ang="0">
                  <a:pos x="47" y="103"/>
                </a:cxn>
              </a:cxnLst>
              <a:rect l="0" t="0" r="r" b="b"/>
              <a:pathLst>
                <a:path w="56" h="104">
                  <a:moveTo>
                    <a:pt x="47" y="103"/>
                  </a:moveTo>
                  <a:lnTo>
                    <a:pt x="55" y="100"/>
                  </a:lnTo>
                  <a:lnTo>
                    <a:pt x="7" y="0"/>
                  </a:lnTo>
                  <a:lnTo>
                    <a:pt x="0" y="2"/>
                  </a:lnTo>
                  <a:lnTo>
                    <a:pt x="47" y="103"/>
                  </a:lnTo>
                </a:path>
              </a:pathLst>
            </a:custGeom>
            <a:solidFill>
              <a:srgbClr val="FFFFFF"/>
            </a:solidFill>
            <a:ln w="9525" cap="rnd">
              <a:noFill/>
              <a:round/>
              <a:headEnd/>
              <a:tailEnd/>
            </a:ln>
            <a:effectLst/>
          </p:spPr>
          <p:txBody>
            <a:bodyPr/>
            <a:lstStyle/>
            <a:p>
              <a:endParaRPr lang="en-US"/>
            </a:p>
          </p:txBody>
        </p:sp>
        <p:sp>
          <p:nvSpPr>
            <p:cNvPr id="10254" name="Freeform 14"/>
            <p:cNvSpPr>
              <a:spLocks/>
            </p:cNvSpPr>
            <p:nvPr/>
          </p:nvSpPr>
          <p:spPr bwMode="auto">
            <a:xfrm>
              <a:off x="118" y="5353"/>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0255" name="Freeform 15"/>
            <p:cNvSpPr>
              <a:spLocks/>
            </p:cNvSpPr>
            <p:nvPr/>
          </p:nvSpPr>
          <p:spPr bwMode="auto">
            <a:xfrm>
              <a:off x="96" y="5345"/>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10256" name="Freeform 16"/>
            <p:cNvSpPr>
              <a:spLocks/>
            </p:cNvSpPr>
            <p:nvPr/>
          </p:nvSpPr>
          <p:spPr bwMode="auto">
            <a:xfrm>
              <a:off x="99" y="5345"/>
              <a:ext cx="29" cy="18"/>
            </a:xfrm>
            <a:custGeom>
              <a:avLst/>
              <a:gdLst/>
              <a:ahLst/>
              <a:cxnLst>
                <a:cxn ang="0">
                  <a:pos x="24" y="17"/>
                </a:cxn>
                <a:cxn ang="0">
                  <a:pos x="28" y="10"/>
                </a:cxn>
                <a:cxn ang="0">
                  <a:pos x="4" y="0"/>
                </a:cxn>
                <a:cxn ang="0">
                  <a:pos x="0" y="6"/>
                </a:cxn>
                <a:cxn ang="0">
                  <a:pos x="24" y="17"/>
                </a:cxn>
              </a:cxnLst>
              <a:rect l="0" t="0" r="r" b="b"/>
              <a:pathLst>
                <a:path w="29" h="18">
                  <a:moveTo>
                    <a:pt x="24" y="17"/>
                  </a:moveTo>
                  <a:lnTo>
                    <a:pt x="28" y="10"/>
                  </a:lnTo>
                  <a:lnTo>
                    <a:pt x="4" y="0"/>
                  </a:lnTo>
                  <a:lnTo>
                    <a:pt x="0" y="6"/>
                  </a:lnTo>
                  <a:lnTo>
                    <a:pt x="24" y="17"/>
                  </a:lnTo>
                </a:path>
              </a:pathLst>
            </a:custGeom>
            <a:solidFill>
              <a:srgbClr val="FFFFFF"/>
            </a:solidFill>
            <a:ln w="9525" cap="rnd">
              <a:noFill/>
              <a:round/>
              <a:headEnd/>
              <a:tailEnd/>
            </a:ln>
            <a:effectLst/>
          </p:spPr>
          <p:txBody>
            <a:bodyPr/>
            <a:lstStyle/>
            <a:p>
              <a:endParaRPr lang="en-US"/>
            </a:p>
          </p:txBody>
        </p:sp>
        <p:sp>
          <p:nvSpPr>
            <p:cNvPr id="10257" name="Freeform 17"/>
            <p:cNvSpPr>
              <a:spLocks/>
            </p:cNvSpPr>
            <p:nvPr/>
          </p:nvSpPr>
          <p:spPr bwMode="auto">
            <a:xfrm>
              <a:off x="207" y="5301"/>
              <a:ext cx="28" cy="17"/>
            </a:xfrm>
            <a:custGeom>
              <a:avLst/>
              <a:gdLst/>
              <a:ahLst/>
              <a:cxnLst>
                <a:cxn ang="0">
                  <a:pos x="23" y="16"/>
                </a:cxn>
                <a:cxn ang="0">
                  <a:pos x="27" y="9"/>
                </a:cxn>
                <a:cxn ang="0">
                  <a:pos x="4" y="0"/>
                </a:cxn>
                <a:cxn ang="0">
                  <a:pos x="0" y="5"/>
                </a:cxn>
                <a:cxn ang="0">
                  <a:pos x="23" y="16"/>
                </a:cxn>
              </a:cxnLst>
              <a:rect l="0" t="0" r="r" b="b"/>
              <a:pathLst>
                <a:path w="28" h="17">
                  <a:moveTo>
                    <a:pt x="23" y="16"/>
                  </a:moveTo>
                  <a:lnTo>
                    <a:pt x="27" y="9"/>
                  </a:lnTo>
                  <a:lnTo>
                    <a:pt x="4" y="0"/>
                  </a:lnTo>
                  <a:lnTo>
                    <a:pt x="0" y="5"/>
                  </a:lnTo>
                  <a:lnTo>
                    <a:pt x="23" y="16"/>
                  </a:lnTo>
                </a:path>
              </a:pathLst>
            </a:custGeom>
            <a:solidFill>
              <a:srgbClr val="FFFFFF"/>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3213876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pPr>
              <a:tabLst/>
            </a:pPr>
            <a:r>
              <a:rPr lang="en-GB" dirty="0"/>
              <a:t>Constraint Guidelines</a:t>
            </a:r>
          </a:p>
          <a:p>
            <a:pPr lvl="1">
              <a:tabLst/>
            </a:pPr>
            <a:r>
              <a:rPr lang="en-GB" dirty="0"/>
              <a:t>All constraints are stored in the data dictionary. Constraints are easy to reference if you give them a meaningful name. Constraint names must follow the standard object-naming rules. If you do not name your constraint, Oracle generates a name with the format SYS_C</a:t>
            </a:r>
            <a:r>
              <a:rPr lang="en-GB" i="1" dirty="0"/>
              <a:t>n</a:t>
            </a:r>
            <a:r>
              <a:rPr lang="en-GB" dirty="0"/>
              <a:t>, where </a:t>
            </a:r>
            <a:r>
              <a:rPr lang="en-GB" i="1" dirty="0"/>
              <a:t>n</a:t>
            </a:r>
            <a:r>
              <a:rPr lang="en-GB" dirty="0"/>
              <a:t> is an integer to create a unique constraint name.</a:t>
            </a:r>
          </a:p>
          <a:p>
            <a:pPr lvl="1">
              <a:tabLst/>
            </a:pPr>
            <a:r>
              <a:rPr lang="en-GB" dirty="0"/>
              <a:t>Constraints can be defined at the time of table creation or after the table has been created.</a:t>
            </a:r>
          </a:p>
          <a:p>
            <a:pPr lvl="1">
              <a:tabLst/>
            </a:pPr>
            <a:r>
              <a:rPr lang="en-GB" dirty="0"/>
              <a:t>You can view the constraints defined for a specific table by looking at the </a:t>
            </a:r>
            <a:r>
              <a:rPr lang="en-GB" dirty="0">
                <a:solidFill>
                  <a:srgbClr val="FC0128"/>
                </a:solidFill>
              </a:rPr>
              <a:t>USER_CONSTRAINTS </a:t>
            </a:r>
            <a:r>
              <a:rPr lang="en-GB" dirty="0"/>
              <a:t>data dictionary table.</a:t>
            </a:r>
          </a:p>
          <a:p>
            <a:pPr>
              <a:tabLst/>
            </a:pPr>
            <a:endParaRPr lang="en-GB" b="0" dirty="0">
              <a:latin typeface="Times New Roman" pitchFamily="18" charset="0"/>
            </a:endParaRPr>
          </a:p>
        </p:txBody>
      </p:sp>
      <p:sp>
        <p:nvSpPr>
          <p:cNvPr id="12291" name="Rectangle 3"/>
          <p:cNvSpPr>
            <a:spLocks noGrp="1" noRot="1" noChangeAspect="1" noChangeArrowheads="1" noTextEdit="1"/>
          </p:cNvSpPr>
          <p:nvPr>
            <p:ph type="sldImg"/>
          </p:nvPr>
        </p:nvSpPr>
        <p:spPr>
          <a:xfrm>
            <a:off x="568325" y="165100"/>
            <a:ext cx="6173788" cy="4630738"/>
          </a:xfrm>
          <a:ln cap="flat"/>
        </p:spPr>
      </p:sp>
    </p:spTree>
    <p:extLst>
      <p:ext uri="{BB962C8B-B14F-4D97-AF65-F5344CB8AC3E}">
        <p14:creationId xmlns:p14="http://schemas.microsoft.com/office/powerpoint/2010/main" val="1730142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568325" y="165100"/>
            <a:ext cx="6173788" cy="4630738"/>
          </a:xfrm>
          <a:ln cap="flat"/>
        </p:spPr>
      </p:sp>
      <p:sp>
        <p:nvSpPr>
          <p:cNvPr id="14339" name="Rectangle 3"/>
          <p:cNvSpPr>
            <a:spLocks noGrp="1" noChangeArrowheads="1"/>
          </p:cNvSpPr>
          <p:nvPr>
            <p:ph type="body" idx="1"/>
          </p:nvPr>
        </p:nvSpPr>
        <p:spPr>
          <a:noFill/>
          <a:ln/>
        </p:spPr>
        <p:txBody>
          <a:bodyPr/>
          <a:lstStyle/>
          <a:p>
            <a:r>
              <a:rPr lang="en-GB" dirty="0"/>
              <a:t>Defining Constraints</a:t>
            </a:r>
          </a:p>
          <a:p>
            <a:pPr lvl="1"/>
            <a:r>
              <a:rPr lang="en-GB" dirty="0"/>
              <a:t>The slide gives the syntax for defining constraints while creating a table.</a:t>
            </a:r>
          </a:p>
          <a:p>
            <a:pPr lvl="1"/>
            <a:r>
              <a:rPr lang="en-GB" dirty="0"/>
              <a:t>In the syntax:</a:t>
            </a:r>
          </a:p>
          <a:p>
            <a:pPr lvl="1"/>
            <a:r>
              <a:rPr lang="en-GB" i="1" dirty="0"/>
              <a:t>	schema</a:t>
            </a:r>
            <a:r>
              <a:rPr lang="en-GB" dirty="0"/>
              <a:t>		is the same as the owner’s name</a:t>
            </a:r>
          </a:p>
          <a:p>
            <a:pPr lvl="1"/>
            <a:r>
              <a:rPr lang="en-GB" i="1" dirty="0"/>
              <a:t>	table</a:t>
            </a:r>
            <a:r>
              <a:rPr lang="en-GB" dirty="0"/>
              <a:t>			is the name of the table</a:t>
            </a:r>
          </a:p>
          <a:p>
            <a:pPr lvl="1"/>
            <a:r>
              <a:rPr lang="en-GB" dirty="0"/>
              <a:t>	DEFAULT </a:t>
            </a:r>
            <a:r>
              <a:rPr lang="en-GB" i="1" dirty="0"/>
              <a:t>expr	</a:t>
            </a:r>
            <a:r>
              <a:rPr lang="en-GB" dirty="0"/>
              <a:t>specifies a default value if a value is omitted in the INSERT statement</a:t>
            </a:r>
          </a:p>
          <a:p>
            <a:pPr lvl="1"/>
            <a:r>
              <a:rPr lang="en-GB" i="1" dirty="0"/>
              <a:t>	column</a:t>
            </a:r>
            <a:r>
              <a:rPr lang="en-GB" dirty="0"/>
              <a:t>		is the name of the column</a:t>
            </a:r>
          </a:p>
          <a:p>
            <a:pPr lvl="1"/>
            <a:r>
              <a:rPr lang="en-GB" dirty="0"/>
              <a:t>	</a:t>
            </a:r>
            <a:r>
              <a:rPr lang="en-GB" i="1" dirty="0"/>
              <a:t>datatype</a:t>
            </a:r>
            <a:r>
              <a:rPr lang="en-GB" dirty="0"/>
              <a:t>		is the column’s datatype and length</a:t>
            </a:r>
          </a:p>
          <a:p>
            <a:pPr lvl="1"/>
            <a:r>
              <a:rPr lang="en-GB" dirty="0"/>
              <a:t>	</a:t>
            </a:r>
            <a:r>
              <a:rPr lang="en-GB" i="1" dirty="0" err="1"/>
              <a:t>column_constraint</a:t>
            </a:r>
            <a:r>
              <a:rPr lang="en-GB" dirty="0"/>
              <a:t>	is an integrity constraint as part of the column definition</a:t>
            </a:r>
          </a:p>
          <a:p>
            <a:pPr lvl="1"/>
            <a:r>
              <a:rPr lang="en-GB" i="1" dirty="0"/>
              <a:t>	</a:t>
            </a:r>
            <a:r>
              <a:rPr lang="en-GB" i="1" dirty="0" err="1"/>
              <a:t>table_constraint</a:t>
            </a:r>
            <a:r>
              <a:rPr lang="en-GB" dirty="0"/>
              <a:t>	is an integrity constraint as part of the table definition</a:t>
            </a:r>
          </a:p>
          <a:p>
            <a:pPr lvl="1"/>
            <a:r>
              <a:rPr lang="en-GB" dirty="0"/>
              <a:t>For more information, see</a:t>
            </a:r>
            <a:br>
              <a:rPr lang="en-GB" dirty="0"/>
            </a:br>
            <a:r>
              <a:rPr lang="en-GB" i="1" dirty="0"/>
              <a:t>Oracle Server SQL Reference, </a:t>
            </a:r>
            <a:r>
              <a:rPr lang="en-GB" dirty="0"/>
              <a:t>Release 8, “CREATE TABLE.”</a:t>
            </a:r>
          </a:p>
          <a:p>
            <a:endParaRPr lang="en-GB" b="0" dirty="0">
              <a:latin typeface="Times New Roman" pitchFamily="18" charset="0"/>
            </a:endParaRPr>
          </a:p>
        </p:txBody>
      </p:sp>
      <p:grpSp>
        <p:nvGrpSpPr>
          <p:cNvPr id="14353" name="Group 17"/>
          <p:cNvGrpSpPr>
            <a:grpSpLocks/>
          </p:cNvGrpSpPr>
          <p:nvPr/>
        </p:nvGrpSpPr>
        <p:grpSpPr bwMode="auto">
          <a:xfrm>
            <a:off x="243557" y="7385411"/>
            <a:ext cx="316793" cy="305568"/>
            <a:chOff x="143" y="4423"/>
            <a:chExt cx="186" cy="183"/>
          </a:xfrm>
        </p:grpSpPr>
        <p:sp>
          <p:nvSpPr>
            <p:cNvPr id="14340" name="Freeform 4"/>
            <p:cNvSpPr>
              <a:spLocks/>
            </p:cNvSpPr>
            <p:nvPr/>
          </p:nvSpPr>
          <p:spPr bwMode="auto">
            <a:xfrm>
              <a:off x="143" y="4423"/>
              <a:ext cx="177" cy="176"/>
            </a:xfrm>
            <a:custGeom>
              <a:avLst/>
              <a:gdLst/>
              <a:ahLst/>
              <a:cxnLst>
                <a:cxn ang="0">
                  <a:pos x="176" y="175"/>
                </a:cxn>
                <a:cxn ang="0">
                  <a:pos x="176" y="0"/>
                </a:cxn>
                <a:cxn ang="0">
                  <a:pos x="0" y="0"/>
                </a:cxn>
                <a:cxn ang="0">
                  <a:pos x="0" y="175"/>
                </a:cxn>
                <a:cxn ang="0">
                  <a:pos x="176" y="175"/>
                </a:cxn>
              </a:cxnLst>
              <a:rect l="0" t="0" r="r" b="b"/>
              <a:pathLst>
                <a:path w="177" h="176">
                  <a:moveTo>
                    <a:pt x="176" y="175"/>
                  </a:moveTo>
                  <a:lnTo>
                    <a:pt x="176" y="0"/>
                  </a:lnTo>
                  <a:lnTo>
                    <a:pt x="0" y="0"/>
                  </a:lnTo>
                  <a:lnTo>
                    <a:pt x="0" y="175"/>
                  </a:lnTo>
                  <a:lnTo>
                    <a:pt x="176" y="175"/>
                  </a:lnTo>
                </a:path>
              </a:pathLst>
            </a:custGeom>
            <a:solidFill>
              <a:srgbClr val="000000"/>
            </a:solidFill>
            <a:ln w="9525" cap="rnd">
              <a:noFill/>
              <a:round/>
              <a:headEnd/>
              <a:tailEnd/>
            </a:ln>
            <a:effectLst/>
          </p:spPr>
          <p:txBody>
            <a:bodyPr/>
            <a:lstStyle/>
            <a:p>
              <a:endParaRPr lang="en-US"/>
            </a:p>
          </p:txBody>
        </p:sp>
        <p:sp>
          <p:nvSpPr>
            <p:cNvPr id="14341" name="Freeform 5"/>
            <p:cNvSpPr>
              <a:spLocks/>
            </p:cNvSpPr>
            <p:nvPr/>
          </p:nvSpPr>
          <p:spPr bwMode="auto">
            <a:xfrm>
              <a:off x="204" y="4489"/>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4342" name="Freeform 6"/>
            <p:cNvSpPr>
              <a:spLocks/>
            </p:cNvSpPr>
            <p:nvPr/>
          </p:nvSpPr>
          <p:spPr bwMode="auto">
            <a:xfrm>
              <a:off x="213" y="4505"/>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14343" name="Freeform 7"/>
            <p:cNvSpPr>
              <a:spLocks/>
            </p:cNvSpPr>
            <p:nvPr/>
          </p:nvSpPr>
          <p:spPr bwMode="auto">
            <a:xfrm>
              <a:off x="219" y="4521"/>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14344" name="Freeform 8"/>
            <p:cNvSpPr>
              <a:spLocks/>
            </p:cNvSpPr>
            <p:nvPr/>
          </p:nvSpPr>
          <p:spPr bwMode="auto">
            <a:xfrm>
              <a:off x="227" y="4537"/>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4345" name="Freeform 9"/>
            <p:cNvSpPr>
              <a:spLocks/>
            </p:cNvSpPr>
            <p:nvPr/>
          </p:nvSpPr>
          <p:spPr bwMode="auto">
            <a:xfrm>
              <a:off x="235" y="4553"/>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4346" name="Freeform 10"/>
            <p:cNvSpPr>
              <a:spLocks/>
            </p:cNvSpPr>
            <p:nvPr/>
          </p:nvSpPr>
          <p:spPr bwMode="auto">
            <a:xfrm>
              <a:off x="164" y="4452"/>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4347" name="Freeform 11"/>
            <p:cNvSpPr>
              <a:spLocks/>
            </p:cNvSpPr>
            <p:nvPr/>
          </p:nvSpPr>
          <p:spPr bwMode="auto">
            <a:xfrm>
              <a:off x="147" y="4440"/>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14348" name="Freeform 12"/>
            <p:cNvSpPr>
              <a:spLocks/>
            </p:cNvSpPr>
            <p:nvPr/>
          </p:nvSpPr>
          <p:spPr bwMode="auto">
            <a:xfrm>
              <a:off x="274" y="4454"/>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14349" name="Freeform 13"/>
            <p:cNvSpPr>
              <a:spLocks/>
            </p:cNvSpPr>
            <p:nvPr/>
          </p:nvSpPr>
          <p:spPr bwMode="auto">
            <a:xfrm>
              <a:off x="164" y="4499"/>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4350" name="Freeform 14"/>
            <p:cNvSpPr>
              <a:spLocks/>
            </p:cNvSpPr>
            <p:nvPr/>
          </p:nvSpPr>
          <p:spPr bwMode="auto">
            <a:xfrm>
              <a:off x="143" y="4491"/>
              <a:ext cx="58" cy="115"/>
            </a:xfrm>
            <a:custGeom>
              <a:avLst/>
              <a:gdLst/>
              <a:ahLst/>
              <a:cxnLst>
                <a:cxn ang="0">
                  <a:pos x="50" y="114"/>
                </a:cxn>
                <a:cxn ang="0">
                  <a:pos x="57" y="111"/>
                </a:cxn>
                <a:cxn ang="0">
                  <a:pos x="5" y="0"/>
                </a:cxn>
                <a:cxn ang="0">
                  <a:pos x="0" y="2"/>
                </a:cxn>
                <a:cxn ang="0">
                  <a:pos x="50" y="114"/>
                </a:cxn>
              </a:cxnLst>
              <a:rect l="0" t="0" r="r" b="b"/>
              <a:pathLst>
                <a:path w="58" h="115">
                  <a:moveTo>
                    <a:pt x="50" y="114"/>
                  </a:moveTo>
                  <a:lnTo>
                    <a:pt x="57" y="111"/>
                  </a:lnTo>
                  <a:lnTo>
                    <a:pt x="5" y="0"/>
                  </a:lnTo>
                  <a:lnTo>
                    <a:pt x="0" y="2"/>
                  </a:lnTo>
                  <a:lnTo>
                    <a:pt x="50" y="114"/>
                  </a:lnTo>
                </a:path>
              </a:pathLst>
            </a:custGeom>
            <a:solidFill>
              <a:srgbClr val="FFFFFF"/>
            </a:solidFill>
            <a:ln w="9525" cap="rnd">
              <a:noFill/>
              <a:round/>
              <a:headEnd/>
              <a:tailEnd/>
            </a:ln>
            <a:effectLst/>
          </p:spPr>
          <p:txBody>
            <a:bodyPr/>
            <a:lstStyle/>
            <a:p>
              <a:endParaRPr lang="en-US"/>
            </a:p>
          </p:txBody>
        </p:sp>
        <p:sp>
          <p:nvSpPr>
            <p:cNvPr id="14351" name="Freeform 15"/>
            <p:cNvSpPr>
              <a:spLocks/>
            </p:cNvSpPr>
            <p:nvPr/>
          </p:nvSpPr>
          <p:spPr bwMode="auto">
            <a:xfrm>
              <a:off x="146" y="4491"/>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14352" name="Freeform 16"/>
            <p:cNvSpPr>
              <a:spLocks/>
            </p:cNvSpPr>
            <p:nvPr/>
          </p:nvSpPr>
          <p:spPr bwMode="auto">
            <a:xfrm>
              <a:off x="253" y="4447"/>
              <a:ext cx="28" cy="17"/>
            </a:xfrm>
            <a:custGeom>
              <a:avLst/>
              <a:gdLst/>
              <a:ahLst/>
              <a:cxnLst>
                <a:cxn ang="0">
                  <a:pos x="23" y="16"/>
                </a:cxn>
                <a:cxn ang="0">
                  <a:pos x="27" y="9"/>
                </a:cxn>
                <a:cxn ang="0">
                  <a:pos x="4" y="0"/>
                </a:cxn>
                <a:cxn ang="0">
                  <a:pos x="0" y="5"/>
                </a:cxn>
                <a:cxn ang="0">
                  <a:pos x="23" y="16"/>
                </a:cxn>
              </a:cxnLst>
              <a:rect l="0" t="0" r="r" b="b"/>
              <a:pathLst>
                <a:path w="28" h="17">
                  <a:moveTo>
                    <a:pt x="23" y="16"/>
                  </a:moveTo>
                  <a:lnTo>
                    <a:pt x="27" y="9"/>
                  </a:lnTo>
                  <a:lnTo>
                    <a:pt x="4" y="0"/>
                  </a:lnTo>
                  <a:lnTo>
                    <a:pt x="0" y="5"/>
                  </a:lnTo>
                  <a:lnTo>
                    <a:pt x="23" y="16"/>
                  </a:lnTo>
                </a:path>
              </a:pathLst>
            </a:custGeom>
            <a:solidFill>
              <a:srgbClr val="FFFFFF"/>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975510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p:spPr>
        <p:txBody>
          <a:bodyPr/>
          <a:lstStyle/>
          <a:p>
            <a:pPr>
              <a:tabLst/>
            </a:pPr>
            <a:r>
              <a:rPr lang="en-GB"/>
              <a:t>Defining Constraints (continued)</a:t>
            </a:r>
          </a:p>
          <a:p>
            <a:pPr lvl="1">
              <a:tabLst/>
            </a:pPr>
            <a:r>
              <a:rPr lang="en-GB"/>
              <a:t>Constraints are usually created at the same time as the table. Constraints can be added to a table after its creation and also temporarily disabled. </a:t>
            </a:r>
          </a:p>
          <a:p>
            <a:pPr lvl="1">
              <a:tabLst/>
            </a:pPr>
            <a:r>
              <a:rPr lang="en-GB"/>
              <a:t>Constraints can be defined at one of two levels.</a:t>
            </a:r>
          </a:p>
          <a:p>
            <a:pPr lvl="1">
              <a:tabLst/>
            </a:pPr>
            <a:endParaRPr lang="en-GB"/>
          </a:p>
          <a:p>
            <a:pPr lvl="1">
              <a:tabLst/>
            </a:pPr>
            <a:endParaRPr lang="en-GB"/>
          </a:p>
          <a:p>
            <a:pPr lvl="1">
              <a:tabLst/>
            </a:pPr>
            <a:endParaRPr lang="en-GB"/>
          </a:p>
          <a:p>
            <a:pPr lvl="1">
              <a:tabLst/>
            </a:pPr>
            <a:endParaRPr lang="en-GB"/>
          </a:p>
          <a:p>
            <a:pPr lvl="1">
              <a:tabLst/>
            </a:pPr>
            <a:endParaRPr lang="en-GB"/>
          </a:p>
          <a:p>
            <a:pPr lvl="1">
              <a:tabLst/>
            </a:pPr>
            <a:r>
              <a:rPr lang="en-GB"/>
              <a:t>In the syntax: </a:t>
            </a:r>
          </a:p>
          <a:p>
            <a:pPr lvl="1">
              <a:tabLst/>
            </a:pPr>
            <a:r>
              <a:rPr lang="en-GB"/>
              <a:t>	</a:t>
            </a:r>
            <a:r>
              <a:rPr lang="en-GB" i="1"/>
              <a:t>constraint_name</a:t>
            </a:r>
            <a:r>
              <a:rPr lang="en-GB"/>
              <a:t>		is the name of the constraint</a:t>
            </a:r>
          </a:p>
          <a:p>
            <a:pPr lvl="1">
              <a:tabLst/>
            </a:pPr>
            <a:r>
              <a:rPr lang="en-GB"/>
              <a:t>	</a:t>
            </a:r>
            <a:r>
              <a:rPr lang="en-GB" i="1"/>
              <a:t>constraint_type</a:t>
            </a:r>
            <a:r>
              <a:rPr lang="en-GB"/>
              <a:t>		is the type of the constraint</a:t>
            </a:r>
          </a:p>
          <a:p>
            <a:pPr>
              <a:tabLst/>
            </a:pPr>
            <a:endParaRPr lang="en-GB">
              <a:solidFill>
                <a:schemeClr val="accent2"/>
              </a:solidFill>
              <a:latin typeface="Times New Roman" pitchFamily="18" charset="0"/>
            </a:endParaRPr>
          </a:p>
          <a:p>
            <a:pPr>
              <a:tabLst/>
            </a:pPr>
            <a:endParaRPr lang="en-GB">
              <a:solidFill>
                <a:schemeClr val="accent2"/>
              </a:solidFill>
              <a:latin typeface="Times New Roman" pitchFamily="18" charset="0"/>
            </a:endParaRPr>
          </a:p>
          <a:p>
            <a:pPr>
              <a:tabLst/>
            </a:pPr>
            <a:endParaRPr lang="en-GB">
              <a:solidFill>
                <a:schemeClr val="accent2"/>
              </a:solidFill>
            </a:endParaRPr>
          </a:p>
          <a:p>
            <a:pPr>
              <a:tabLst/>
            </a:pPr>
            <a:r>
              <a:rPr lang="en-GB">
                <a:solidFill>
                  <a:schemeClr val="accent2"/>
                </a:solidFill>
              </a:rPr>
              <a:t>Class Management Note</a:t>
            </a:r>
            <a:endParaRPr lang="en-GB">
              <a:solidFill>
                <a:schemeClr val="accent2"/>
              </a:solidFill>
              <a:latin typeface="Times New Roman" pitchFamily="18" charset="0"/>
            </a:endParaRPr>
          </a:p>
          <a:p>
            <a:pPr lvl="1">
              <a:tabLst/>
            </a:pPr>
            <a:r>
              <a:rPr lang="en-GB">
                <a:solidFill>
                  <a:schemeClr val="accent2"/>
                </a:solidFill>
              </a:rPr>
              <a:t>Explain that the column level and the table level refer to location in the syntax.</a:t>
            </a:r>
          </a:p>
        </p:txBody>
      </p:sp>
      <p:sp>
        <p:nvSpPr>
          <p:cNvPr id="16387" name="Rectangle 3"/>
          <p:cNvSpPr>
            <a:spLocks noGrp="1" noRot="1" noChangeAspect="1" noChangeArrowheads="1" noTextEdit="1"/>
          </p:cNvSpPr>
          <p:nvPr>
            <p:ph type="sldImg"/>
          </p:nvPr>
        </p:nvSpPr>
        <p:spPr>
          <a:xfrm>
            <a:off x="568325" y="165100"/>
            <a:ext cx="6173788" cy="4630738"/>
          </a:xfrm>
          <a:ln cap="flat"/>
        </p:spPr>
      </p:sp>
      <p:graphicFrame>
        <p:nvGraphicFramePr>
          <p:cNvPr id="16388" name="Object 4"/>
          <p:cNvGraphicFramePr>
            <a:graphicFrameLocks/>
          </p:cNvGraphicFramePr>
          <p:nvPr/>
        </p:nvGraphicFramePr>
        <p:xfrm>
          <a:off x="659135" y="5895972"/>
          <a:ext cx="6581125" cy="1736565"/>
        </p:xfrm>
        <a:graphic>
          <a:graphicData uri="http://schemas.openxmlformats.org/presentationml/2006/ole">
            <mc:AlternateContent xmlns:mc="http://schemas.openxmlformats.org/markup-compatibility/2006">
              <mc:Choice xmlns:v="urn:schemas-microsoft-com:vml" Requires="v">
                <p:oleObj name="Document" r:id="rId3" imgW="6135480" imgH="1649160" progId="Word.Document.8">
                  <p:embed/>
                </p:oleObj>
              </mc:Choice>
              <mc:Fallback>
                <p:oleObj name="Document" r:id="rId3" imgW="6135480" imgH="1649160" progId="Word.Document.8">
                  <p:embed/>
                  <p:pic>
                    <p:nvPicPr>
                      <p:cNvPr id="0"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35" y="5895972"/>
                        <a:ext cx="6581125" cy="173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04562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a:ln/>
        </p:spPr>
        <p:txBody>
          <a:bodyPr/>
          <a:lstStyle/>
          <a:p>
            <a:pPr>
              <a:tabLst/>
            </a:pPr>
            <a:r>
              <a:rPr lang="en-GB"/>
              <a:t>The NOT NULL Constraint</a:t>
            </a:r>
          </a:p>
          <a:p>
            <a:pPr lvl="1">
              <a:tabLst/>
            </a:pPr>
            <a:r>
              <a:rPr lang="en-GB"/>
              <a:t>The </a:t>
            </a:r>
            <a:r>
              <a:rPr lang="en-GB">
                <a:solidFill>
                  <a:srgbClr val="FC0128"/>
                </a:solidFill>
              </a:rPr>
              <a:t>NOT NULL constraint </a:t>
            </a:r>
            <a:r>
              <a:rPr lang="en-GB"/>
              <a:t>ensures that null values are not allowed in the column. Columns without the NOT NULL constraint can contain null values by default. </a:t>
            </a:r>
          </a:p>
        </p:txBody>
      </p:sp>
      <p:sp>
        <p:nvSpPr>
          <p:cNvPr id="18435" name="Rectangle 3"/>
          <p:cNvSpPr>
            <a:spLocks noGrp="1" noRot="1" noChangeAspect="1" noChangeArrowheads="1" noTextEdit="1"/>
          </p:cNvSpPr>
          <p:nvPr>
            <p:ph type="sldImg"/>
          </p:nvPr>
        </p:nvSpPr>
        <p:spPr>
          <a:xfrm>
            <a:off x="568325" y="165100"/>
            <a:ext cx="6173788" cy="4630738"/>
          </a:xfrm>
          <a:ln cap="flat"/>
        </p:spPr>
      </p:sp>
    </p:spTree>
    <p:extLst>
      <p:ext uri="{BB962C8B-B14F-4D97-AF65-F5344CB8AC3E}">
        <p14:creationId xmlns:p14="http://schemas.microsoft.com/office/powerpoint/2010/main" val="540985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tabLst/>
            </a:pPr>
            <a:r>
              <a:rPr lang="en-GB" dirty="0"/>
              <a:t>The NOT NULL Constraint (continued)</a:t>
            </a:r>
          </a:p>
          <a:p>
            <a:pPr lvl="1">
              <a:tabLst/>
            </a:pPr>
            <a:r>
              <a:rPr lang="en-GB" dirty="0"/>
              <a:t>The NOT NULL constraint can be specified only at the column level, not at the table level.</a:t>
            </a:r>
          </a:p>
          <a:p>
            <a:pPr lvl="1">
              <a:tabLst/>
            </a:pPr>
            <a:r>
              <a:rPr lang="en-GB" dirty="0"/>
              <a:t>The slide example applies the NOT NULL constraint to the ENAME and DEPTNO columns of the EMP table. Because these constraints are unnamed, the Oracle Server will create names for them.</a:t>
            </a:r>
          </a:p>
          <a:p>
            <a:pPr lvl="1">
              <a:tabLst/>
            </a:pPr>
            <a:r>
              <a:rPr lang="en-GB" dirty="0"/>
              <a:t>You can specify the name of the constraint while specifying the constraint. </a:t>
            </a:r>
          </a:p>
          <a:p>
            <a:pPr lvl="1">
              <a:tabLst/>
            </a:pPr>
            <a:endParaRPr lang="en-GB" dirty="0"/>
          </a:p>
          <a:p>
            <a:pPr lvl="1">
              <a:tabLst/>
            </a:pPr>
            <a:endParaRPr lang="en-GB" dirty="0"/>
          </a:p>
          <a:p>
            <a:pPr lvl="1">
              <a:tabLst/>
            </a:pPr>
            <a:endParaRPr lang="en-GB" dirty="0"/>
          </a:p>
          <a:p>
            <a:pPr lvl="1">
              <a:spcBef>
                <a:spcPct val="65000"/>
              </a:spcBef>
              <a:tabLst/>
            </a:pPr>
            <a:r>
              <a:rPr lang="en-GB" b="1" dirty="0"/>
              <a:t>Note:</a:t>
            </a:r>
            <a:r>
              <a:rPr lang="en-GB" dirty="0"/>
              <a:t> All the constraint examples described in this lesson may not be present in the sample tables provided with the course. If desired, these constraints can be added to the tables.</a:t>
            </a:r>
          </a:p>
        </p:txBody>
      </p:sp>
      <p:sp>
        <p:nvSpPr>
          <p:cNvPr id="20483" name="Rectangle 3"/>
          <p:cNvSpPr>
            <a:spLocks noGrp="1" noRot="1" noChangeAspect="1" noChangeArrowheads="1" noTextEdit="1"/>
          </p:cNvSpPr>
          <p:nvPr>
            <p:ph type="sldImg"/>
          </p:nvPr>
        </p:nvSpPr>
        <p:spPr>
          <a:xfrm>
            <a:off x="568325" y="165100"/>
            <a:ext cx="6173788" cy="4630738"/>
          </a:xfrm>
          <a:ln cap="flat"/>
        </p:spPr>
      </p:sp>
      <p:sp>
        <p:nvSpPr>
          <p:cNvPr id="20484" name="Rectangle 4"/>
          <p:cNvSpPr>
            <a:spLocks noChangeArrowheads="1"/>
          </p:cNvSpPr>
          <p:nvPr/>
        </p:nvSpPr>
        <p:spPr bwMode="auto">
          <a:xfrm>
            <a:off x="647212" y="6146439"/>
            <a:ext cx="5835128" cy="677928"/>
          </a:xfrm>
          <a:prstGeom prst="rect">
            <a:avLst/>
          </a:prstGeom>
          <a:noFill/>
          <a:ln w="12700">
            <a:solidFill>
              <a:schemeClr val="tx1"/>
            </a:solidFill>
            <a:miter lim="800000"/>
            <a:headEnd/>
            <a:tailEnd/>
          </a:ln>
          <a:effectLst/>
        </p:spPr>
        <p:txBody>
          <a:bodyPr wrap="none" lIns="97000" tIns="48500" rIns="97000" bIns="48500" anchor="ctr"/>
          <a:lstStyle/>
          <a:p>
            <a:endParaRPr lang="en-US"/>
          </a:p>
        </p:txBody>
      </p:sp>
      <p:sp>
        <p:nvSpPr>
          <p:cNvPr id="20485" name="Rectangle 5"/>
          <p:cNvSpPr>
            <a:spLocks noChangeArrowheads="1"/>
          </p:cNvSpPr>
          <p:nvPr/>
        </p:nvSpPr>
        <p:spPr bwMode="auto">
          <a:xfrm>
            <a:off x="636993" y="6188183"/>
            <a:ext cx="4260674" cy="603058"/>
          </a:xfrm>
          <a:prstGeom prst="rect">
            <a:avLst/>
          </a:prstGeom>
          <a:noFill/>
          <a:ln w="9525">
            <a:noFill/>
            <a:miter lim="800000"/>
            <a:headEnd/>
            <a:tailEnd/>
          </a:ln>
          <a:effectLst/>
        </p:spPr>
        <p:txBody>
          <a:bodyPr wrap="none" lIns="95990" tIns="47153" rIns="95990" bIns="47153">
            <a:spAutoFit/>
          </a:bodyPr>
          <a:lstStyle/>
          <a:p>
            <a:pPr algn="l" defTabSz="922843">
              <a:lnSpc>
                <a:spcPct val="100000"/>
              </a:lnSpc>
              <a:spcBef>
                <a:spcPct val="0"/>
              </a:spcBef>
            </a:pPr>
            <a:r>
              <a:rPr lang="en-GB" sz="1200" dirty="0">
                <a:solidFill>
                  <a:srgbClr val="000000"/>
                </a:solidFill>
                <a:latin typeface="Courier New" pitchFamily="49" charset="0"/>
              </a:rPr>
              <a:t> ... </a:t>
            </a:r>
            <a:r>
              <a:rPr lang="en-GB" sz="1200" dirty="0" err="1">
                <a:solidFill>
                  <a:srgbClr val="000000"/>
                </a:solidFill>
                <a:latin typeface="Courier New" pitchFamily="49" charset="0"/>
              </a:rPr>
              <a:t>deptno</a:t>
            </a:r>
            <a:r>
              <a:rPr lang="en-GB" sz="1200" dirty="0">
                <a:solidFill>
                  <a:srgbClr val="000000"/>
                </a:solidFill>
                <a:latin typeface="Courier New" pitchFamily="49" charset="0"/>
              </a:rPr>
              <a:t> NUMBER(7,2) </a:t>
            </a:r>
          </a:p>
          <a:p>
            <a:pPr algn="l" defTabSz="922843">
              <a:lnSpc>
                <a:spcPct val="100000"/>
              </a:lnSpc>
              <a:spcBef>
                <a:spcPct val="0"/>
              </a:spcBef>
            </a:pPr>
            <a:r>
              <a:rPr lang="en-GB" sz="1200" dirty="0">
                <a:solidFill>
                  <a:srgbClr val="000000"/>
                </a:solidFill>
                <a:latin typeface="Courier New" pitchFamily="49" charset="0"/>
              </a:rPr>
              <a:t>      CONSTRAINT </a:t>
            </a:r>
            <a:r>
              <a:rPr lang="en-GB" sz="1200" dirty="0" err="1">
                <a:solidFill>
                  <a:srgbClr val="000000"/>
                </a:solidFill>
                <a:latin typeface="Courier New" pitchFamily="49" charset="0"/>
              </a:rPr>
              <a:t>emp_deptno_nn</a:t>
            </a:r>
            <a:r>
              <a:rPr lang="en-GB" sz="1200" dirty="0">
                <a:solidFill>
                  <a:srgbClr val="000000"/>
                </a:solidFill>
                <a:latin typeface="Courier New" pitchFamily="49" charset="0"/>
              </a:rPr>
              <a:t> NOT NULL...</a:t>
            </a:r>
            <a:r>
              <a:rPr lang="en-GB" sz="2100" dirty="0">
                <a:latin typeface="Courier New" pitchFamily="49" charset="0"/>
              </a:rPr>
              <a:t> </a:t>
            </a:r>
          </a:p>
        </p:txBody>
      </p:sp>
    </p:spTree>
    <p:extLst>
      <p:ext uri="{BB962C8B-B14F-4D97-AF65-F5344CB8AC3E}">
        <p14:creationId xmlns:p14="http://schemas.microsoft.com/office/powerpoint/2010/main" val="380894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568325" y="165100"/>
            <a:ext cx="6173788" cy="4630738"/>
          </a:xfrm>
          <a:ln cap="flat"/>
        </p:spPr>
      </p:sp>
      <p:sp>
        <p:nvSpPr>
          <p:cNvPr id="26627" name="Rectangle 3"/>
          <p:cNvSpPr>
            <a:spLocks noGrp="1" noChangeArrowheads="1"/>
          </p:cNvSpPr>
          <p:nvPr>
            <p:ph type="body" idx="1"/>
          </p:nvPr>
        </p:nvSpPr>
        <p:spPr>
          <a:noFill/>
          <a:ln/>
        </p:spPr>
        <p:txBody>
          <a:bodyPr/>
          <a:lstStyle/>
          <a:p>
            <a:r>
              <a:rPr lang="en-GB"/>
              <a:t>The PRIMARY KEY Constraint</a:t>
            </a:r>
          </a:p>
          <a:p>
            <a:pPr lvl="1"/>
            <a:r>
              <a:rPr lang="en-GB"/>
              <a:t>A PRIMARY KEY constraint creates a primary key for the table. Only one primary key can be created for a each table. The </a:t>
            </a:r>
            <a:r>
              <a:rPr lang="en-GB">
                <a:solidFill>
                  <a:srgbClr val="FC0128"/>
                </a:solidFill>
              </a:rPr>
              <a:t>PRIMARY KEY </a:t>
            </a:r>
            <a:r>
              <a:rPr lang="en-GB"/>
              <a:t>constraint is a column or set of columns that uniquely identifies each row in a table. This constraint enforces uniqueness of the column or column combination and ensures that no column that is part of the primary key can contain a null value. </a:t>
            </a:r>
          </a:p>
        </p:txBody>
      </p:sp>
    </p:spTree>
    <p:extLst>
      <p:ext uri="{BB962C8B-B14F-4D97-AF65-F5344CB8AC3E}">
        <p14:creationId xmlns:p14="http://schemas.microsoft.com/office/powerpoint/2010/main" val="226568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r>
              <a:rPr lang="en-US"/>
              <a:t>5/11/2010</a:t>
            </a:r>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r>
              <a:rPr kumimoji="0" lang="en-US"/>
              <a:t>Database Management Systems</a:t>
            </a:r>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3DCDF73-85D2-4237-9B32-053DBDB0C312}"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5/11/2010</a:t>
            </a:r>
          </a:p>
        </p:txBody>
      </p:sp>
      <p:sp>
        <p:nvSpPr>
          <p:cNvPr id="5" name="Footer Placeholder 4"/>
          <p:cNvSpPr>
            <a:spLocks noGrp="1"/>
          </p:cNvSpPr>
          <p:nvPr>
            <p:ph type="ftr" sz="quarter" idx="11"/>
          </p:nvPr>
        </p:nvSpPr>
        <p:spPr/>
        <p:txBody>
          <a:bodyPr/>
          <a:lstStyle/>
          <a:p>
            <a:r>
              <a:rPr kumimoji="0" lang="en-US"/>
              <a:t>Database Management Systems</a:t>
            </a:r>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5/11/2010</a:t>
            </a:r>
          </a:p>
        </p:txBody>
      </p:sp>
      <p:sp>
        <p:nvSpPr>
          <p:cNvPr id="5" name="Footer Placeholder 4"/>
          <p:cNvSpPr>
            <a:spLocks noGrp="1"/>
          </p:cNvSpPr>
          <p:nvPr>
            <p:ph type="ftr" sz="quarter" idx="11"/>
          </p:nvPr>
        </p:nvSpPr>
        <p:spPr/>
        <p:txBody>
          <a:bodyPr/>
          <a:lstStyle/>
          <a:p>
            <a:r>
              <a:rPr kumimoji="0" lang="en-US"/>
              <a:t>Database Management Systems</a:t>
            </a:r>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r>
              <a:rPr lang="en-US"/>
              <a:t>5/11/2010</a:t>
            </a:r>
          </a:p>
        </p:txBody>
      </p:sp>
      <p:sp>
        <p:nvSpPr>
          <p:cNvPr id="5" name="Footer Placeholder 4"/>
          <p:cNvSpPr>
            <a:spLocks noGrp="1"/>
          </p:cNvSpPr>
          <p:nvPr>
            <p:ph type="ftr" sz="quarter" idx="11"/>
          </p:nvPr>
        </p:nvSpPr>
        <p:spPr>
          <a:xfrm>
            <a:off x="457200" y="6480969"/>
            <a:ext cx="4260056" cy="300831"/>
          </a:xfrm>
        </p:spPr>
        <p:txBody>
          <a:bodyPr/>
          <a:lstStyle/>
          <a:p>
            <a:r>
              <a:rPr kumimoji="0" lang="en-US"/>
              <a:t>Database Management Systems</a:t>
            </a:r>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r>
              <a:rPr lang="en-US"/>
              <a:t>5/11/2010</a:t>
            </a:r>
          </a:p>
        </p:txBody>
      </p:sp>
      <p:sp>
        <p:nvSpPr>
          <p:cNvPr id="5" name="Footer Placeholder 4"/>
          <p:cNvSpPr>
            <a:spLocks noGrp="1"/>
          </p:cNvSpPr>
          <p:nvPr>
            <p:ph type="ftr" sz="quarter" idx="11"/>
          </p:nvPr>
        </p:nvSpPr>
        <p:spPr>
          <a:xfrm>
            <a:off x="2619376" y="6480969"/>
            <a:ext cx="4260056" cy="300831"/>
          </a:xfrm>
        </p:spPr>
        <p:txBody>
          <a:bodyPr/>
          <a:lstStyle/>
          <a:p>
            <a:r>
              <a:rPr kumimoji="0" lang="en-US"/>
              <a:t>Database Management Systems</a:t>
            </a:r>
          </a:p>
        </p:txBody>
      </p:sp>
      <p:sp>
        <p:nvSpPr>
          <p:cNvPr id="6" name="Slide Number Placeholder 5"/>
          <p:cNvSpPr>
            <a:spLocks noGrp="1"/>
          </p:cNvSpPr>
          <p:nvPr>
            <p:ph type="sldNum" sz="quarter" idx="12"/>
          </p:nvPr>
        </p:nvSpPr>
        <p:spPr>
          <a:xfrm>
            <a:off x="8451056" y="809624"/>
            <a:ext cx="502920" cy="300831"/>
          </a:xfrm>
        </p:spPr>
        <p:txBody>
          <a:bodyPr/>
          <a:lstStyle/>
          <a:p>
            <a:fld id="{A3DCDF73-85D2-4237-9B32-053DBDB0C312}" type="slidenum">
              <a:rPr kumimoji="0" lang="en-US" smtClean="0"/>
              <a:pPr/>
              <a:t>‹#›</a:t>
            </a:fld>
            <a:endParaRPr kumimoji="0"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r>
              <a:rPr lang="en-US"/>
              <a:t>5/11/2010</a:t>
            </a:r>
          </a:p>
        </p:txBody>
      </p:sp>
      <p:sp>
        <p:nvSpPr>
          <p:cNvPr id="6" name="Footer Placeholder 5"/>
          <p:cNvSpPr>
            <a:spLocks noGrp="1"/>
          </p:cNvSpPr>
          <p:nvPr>
            <p:ph type="ftr" sz="quarter" idx="11"/>
          </p:nvPr>
        </p:nvSpPr>
        <p:spPr>
          <a:xfrm>
            <a:off x="457200" y="6480969"/>
            <a:ext cx="4260056" cy="301752"/>
          </a:xfrm>
        </p:spPr>
        <p:txBody>
          <a:bodyPr/>
          <a:lstStyle/>
          <a:p>
            <a:r>
              <a:rPr kumimoji="0" lang="en-US"/>
              <a:t>Database Management Systems</a:t>
            </a:r>
          </a:p>
        </p:txBody>
      </p:sp>
      <p:sp>
        <p:nvSpPr>
          <p:cNvPr id="7" name="Slide Number Placeholder 6"/>
          <p:cNvSpPr>
            <a:spLocks noGrp="1"/>
          </p:cNvSpPr>
          <p:nvPr>
            <p:ph type="sldNum" sz="quarter" idx="12"/>
          </p:nvPr>
        </p:nvSpPr>
        <p:spPr>
          <a:xfrm>
            <a:off x="7589520" y="6480969"/>
            <a:ext cx="502920" cy="301752"/>
          </a:xfrm>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r>
              <a:rPr lang="en-US"/>
              <a:t>5/11/2010</a:t>
            </a:r>
          </a:p>
        </p:txBody>
      </p:sp>
      <p:sp>
        <p:nvSpPr>
          <p:cNvPr id="8" name="Footer Placeholder 7"/>
          <p:cNvSpPr>
            <a:spLocks noGrp="1"/>
          </p:cNvSpPr>
          <p:nvPr>
            <p:ph type="ftr" sz="quarter" idx="11"/>
          </p:nvPr>
        </p:nvSpPr>
        <p:spPr>
          <a:xfrm>
            <a:off x="457200" y="6480969"/>
            <a:ext cx="4261104" cy="301752"/>
          </a:xfrm>
        </p:spPr>
        <p:txBody>
          <a:bodyPr/>
          <a:lstStyle/>
          <a:p>
            <a:r>
              <a:rPr kumimoji="0" lang="en-US"/>
              <a:t>Database Management Systems</a:t>
            </a:r>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A3DCDF73-85D2-4237-9B32-053DBDB0C312}"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r>
              <a:rPr lang="en-US"/>
              <a:t>5/11/2010</a:t>
            </a:r>
          </a:p>
        </p:txBody>
      </p:sp>
      <p:sp>
        <p:nvSpPr>
          <p:cNvPr id="4" name="Footer Placeholder 3"/>
          <p:cNvSpPr>
            <a:spLocks noGrp="1"/>
          </p:cNvSpPr>
          <p:nvPr>
            <p:ph type="ftr" sz="quarter" idx="11"/>
          </p:nvPr>
        </p:nvSpPr>
        <p:spPr/>
        <p:txBody>
          <a:bodyPr/>
          <a:lstStyle/>
          <a:p>
            <a:r>
              <a:rPr kumimoji="0" lang="en-US"/>
              <a:t>Database Management Systems</a:t>
            </a:r>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r>
              <a:rPr lang="en-US"/>
              <a:t>5/11/2010</a:t>
            </a:r>
          </a:p>
        </p:txBody>
      </p:sp>
      <p:sp>
        <p:nvSpPr>
          <p:cNvPr id="3" name="Footer Placeholder 2"/>
          <p:cNvSpPr>
            <a:spLocks noGrp="1"/>
          </p:cNvSpPr>
          <p:nvPr>
            <p:ph type="ftr" sz="quarter" idx="11"/>
          </p:nvPr>
        </p:nvSpPr>
        <p:spPr>
          <a:xfrm>
            <a:off x="457200" y="6481890"/>
            <a:ext cx="4260056" cy="300831"/>
          </a:xfrm>
        </p:spPr>
        <p:txBody>
          <a:bodyPr/>
          <a:lstStyle/>
          <a:p>
            <a:r>
              <a:rPr kumimoji="0" lang="en-US"/>
              <a:t>Database Management Systems</a:t>
            </a:r>
          </a:p>
        </p:txBody>
      </p:sp>
      <p:sp>
        <p:nvSpPr>
          <p:cNvPr id="4" name="Slide Number Placeholder 3"/>
          <p:cNvSpPr>
            <a:spLocks noGrp="1"/>
          </p:cNvSpPr>
          <p:nvPr>
            <p:ph type="sldNum" sz="quarter" idx="12"/>
          </p:nvPr>
        </p:nvSpPr>
        <p:spPr>
          <a:xfrm>
            <a:off x="7589520" y="6480969"/>
            <a:ext cx="502920" cy="301752"/>
          </a:xfrm>
        </p:spPr>
        <p:txBody>
          <a:bodyPr/>
          <a:lstStyle/>
          <a:p>
            <a:fld id="{A3DCDF73-85D2-4237-9B32-053DBDB0C312}"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r>
              <a:rPr lang="en-US"/>
              <a:t>5/11/2010</a:t>
            </a:r>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r>
              <a:rPr kumimoji="0" lang="en-US"/>
              <a:t>Database Management Systems</a:t>
            </a:r>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A3DCDF73-85D2-4237-9B32-053DBDB0C312}"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r>
              <a:rPr lang="en-US"/>
              <a:t>5/11/2010</a:t>
            </a:r>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r>
              <a:rPr kumimoji="0" lang="en-US"/>
              <a:t>Database Management Systems</a:t>
            </a:r>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A3DCDF73-85D2-4237-9B32-053DBDB0C312}"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r>
              <a:rPr lang="en-US"/>
              <a:t>5/11/2010</a:t>
            </a:r>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r>
              <a:rPr kumimoji="0" lang="en-US"/>
              <a:t>Database Management Systems</a:t>
            </a:r>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3DCDF73-85D2-4237-9B32-053DBDB0C312}" type="slidenum">
              <a:rPr kumimoji="0" lang="en-US" smtClean="0"/>
              <a:pPr/>
              <a:t>‹#›</a:t>
            </a:fld>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81088" y="2492375"/>
            <a:ext cx="8062912" cy="1470025"/>
          </a:xfrm>
          <a:noFill/>
          <a:ln/>
        </p:spPr>
        <p:txBody>
          <a:bodyPr>
            <a:normAutofit/>
          </a:bodyPr>
          <a:lstStyle/>
          <a:p>
            <a:r>
              <a:rPr lang="en-GB" sz="4800" b="1" dirty="0"/>
              <a:t>Including Constraints</a:t>
            </a:r>
          </a:p>
        </p:txBody>
      </p:sp>
      <p:sp>
        <p:nvSpPr>
          <p:cNvPr id="5123" name="Rectangle 3"/>
          <p:cNvSpPr>
            <a:spLocks noGrp="1" noChangeArrowheads="1"/>
          </p:cNvSpPr>
          <p:nvPr>
            <p:ph type="subTitle" idx="1"/>
          </p:nvPr>
        </p:nvSpPr>
        <p:spPr>
          <a:noFill/>
          <a:ln/>
        </p:spPr>
        <p:txBody>
          <a:bodyPr/>
          <a:lstStyle/>
          <a:p>
            <a:pPr>
              <a:lnSpc>
                <a:spcPct val="100000"/>
              </a:lnSpc>
              <a:spcBef>
                <a:spcPct val="0"/>
              </a:spcBef>
            </a:pPr>
            <a:r>
              <a:rPr lang="en-GB" sz="3600" dirty="0">
                <a:solidFill>
                  <a:srgbClr val="FFCC66"/>
                </a:solidFill>
                <a:effectLst/>
              </a:rPr>
              <a:t> </a:t>
            </a:r>
          </a:p>
        </p:txBody>
      </p:sp>
      <p:sp>
        <p:nvSpPr>
          <p:cNvPr id="4" name="Rectangle 2"/>
          <p:cNvSpPr txBox="1">
            <a:spLocks noChangeArrowheads="1"/>
          </p:cNvSpPr>
          <p:nvPr/>
        </p:nvSpPr>
        <p:spPr>
          <a:xfrm>
            <a:off x="-1966912" y="-76200"/>
            <a:ext cx="8062912" cy="1470025"/>
          </a:xfrm>
          <a:prstGeom prst="rect">
            <a:avLst/>
          </a:prstGeom>
          <a:noFill/>
          <a:ln>
            <a:noFill/>
          </a:ln>
          <a:effectLst>
            <a:outerShdw dist="53882" dir="2700000" algn="ctr" rotWithShape="0">
              <a:srgbClr val="000000">
                <a:alpha val="50000"/>
              </a:srgbClr>
            </a:outerShdw>
          </a:effectLst>
        </p:spPr>
        <p:txBody>
          <a:bodyPr lIns="92075" tIns="46038" rIns="92075" bIns="46038">
            <a:noAutofit/>
          </a:bodyPr>
          <a:lstStyle/>
          <a:p>
            <a:pPr marL="484632" algn="r" fontAlgn="auto">
              <a:spcAft>
                <a:spcPts val="0"/>
              </a:spcAft>
              <a:defRPr/>
            </a:pPr>
            <a:br>
              <a:rPr lang="en-US" sz="4700" dirty="0">
                <a:ln w="6350">
                  <a:solidFill>
                    <a:schemeClr val="accent1">
                      <a:shade val="43000"/>
                    </a:schemeClr>
                  </a:solidFill>
                </a:ln>
                <a:solidFill>
                  <a:schemeClr val="tx1"/>
                </a:solidFill>
                <a:effectLst>
                  <a:outerShdw blurRad="26000" dist="26000" dir="14500000" algn="tl" rotWithShape="0">
                    <a:srgbClr val="000000">
                      <a:alpha val="40000"/>
                    </a:srgbClr>
                  </a:outerShdw>
                </a:effectLst>
                <a:latin typeface="Rockwell" pitchFamily="18" charset="0"/>
                <a:ea typeface="+mj-ea"/>
                <a:cs typeface="+mj-cs"/>
              </a:rPr>
            </a:br>
            <a:r>
              <a:rPr lang="en-US" sz="4700" dirty="0">
                <a:ln w="6350">
                  <a:solidFill>
                    <a:schemeClr val="accent1">
                      <a:shade val="43000"/>
                    </a:schemeClr>
                  </a:solidFill>
                </a:ln>
                <a:solidFill>
                  <a:schemeClr val="tx1"/>
                </a:solidFill>
                <a:effectLst>
                  <a:outerShdw blurRad="26000" dist="26000" dir="14500000" algn="tl" rotWithShape="0">
                    <a:srgbClr val="000000">
                      <a:alpha val="40000"/>
                    </a:srgbClr>
                  </a:outerShdw>
                </a:effectLst>
                <a:latin typeface="Rockwell" pitchFamily="18" charset="0"/>
                <a:ea typeface="+mj-ea"/>
                <a:cs typeface="+mj-cs"/>
              </a:rPr>
              <a:t>Lab # 07</a:t>
            </a:r>
          </a:p>
        </p:txBody>
      </p:sp>
      <p:sp>
        <p:nvSpPr>
          <p:cNvPr id="5" name="Slide Number Placeholder 4"/>
          <p:cNvSpPr>
            <a:spLocks noGrp="1"/>
          </p:cNvSpPr>
          <p:nvPr>
            <p:ph type="sldNum" sz="quarter" idx="12"/>
          </p:nvPr>
        </p:nvSpPr>
        <p:spPr>
          <a:xfrm>
            <a:off x="8458200" y="6379367"/>
            <a:ext cx="436967" cy="478633"/>
          </a:xfrm>
        </p:spPr>
        <p:txBody>
          <a:bodyPr/>
          <a:lstStyle/>
          <a:p>
            <a:fld id="{A3DCDF73-85D2-4237-9B32-053DBDB0C312}" type="slidenum">
              <a:rPr kumimoji="0" lang="en-US" smtClean="0"/>
              <a:pPr/>
              <a:t>1</a:t>
            </a:fld>
            <a:endParaRPr kumimoji="0" 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1212850" y="2184400"/>
            <a:ext cx="6794500" cy="26924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p:txBody>
      </p:sp>
      <p:sp>
        <p:nvSpPr>
          <p:cNvPr id="19459" name="Rectangle 3"/>
          <p:cNvSpPr>
            <a:spLocks noGrp="1" noChangeArrowheads="1"/>
          </p:cNvSpPr>
          <p:nvPr>
            <p:ph type="title"/>
          </p:nvPr>
        </p:nvSpPr>
        <p:spPr>
          <a:noFill/>
          <a:ln/>
        </p:spPr>
        <p:txBody>
          <a:bodyPr/>
          <a:lstStyle/>
          <a:p>
            <a:r>
              <a:rPr lang="en-GB"/>
              <a:t>The NOT NULL Constraint</a:t>
            </a:r>
          </a:p>
        </p:txBody>
      </p:sp>
      <p:sp>
        <p:nvSpPr>
          <p:cNvPr id="19460" name="Rectangle 4"/>
          <p:cNvSpPr>
            <a:spLocks noGrp="1" noChangeArrowheads="1"/>
          </p:cNvSpPr>
          <p:nvPr>
            <p:ph idx="1"/>
          </p:nvPr>
        </p:nvSpPr>
        <p:spPr>
          <a:xfrm>
            <a:off x="1108075" y="1471613"/>
            <a:ext cx="7385050" cy="498475"/>
          </a:xfrm>
          <a:noFill/>
          <a:ln/>
        </p:spPr>
        <p:txBody>
          <a:bodyPr>
            <a:normAutofit fontScale="92500" lnSpcReduction="10000"/>
          </a:bodyPr>
          <a:lstStyle/>
          <a:p>
            <a:r>
              <a:rPr lang="en-GB"/>
              <a:t>Defined at the column level</a:t>
            </a:r>
          </a:p>
        </p:txBody>
      </p:sp>
      <p:grpSp>
        <p:nvGrpSpPr>
          <p:cNvPr id="19463" name="Group 7"/>
          <p:cNvGrpSpPr>
            <a:grpSpLocks/>
          </p:cNvGrpSpPr>
          <p:nvPr/>
        </p:nvGrpSpPr>
        <p:grpSpPr bwMode="auto">
          <a:xfrm>
            <a:off x="2466975" y="2857500"/>
            <a:ext cx="4429125" cy="1924050"/>
            <a:chOff x="1554" y="1800"/>
            <a:chExt cx="2790" cy="1212"/>
          </a:xfrm>
        </p:grpSpPr>
        <p:sp>
          <p:nvSpPr>
            <p:cNvPr id="19461" name="Rectangle 5"/>
            <p:cNvSpPr>
              <a:spLocks noChangeArrowheads="1"/>
            </p:cNvSpPr>
            <p:nvPr/>
          </p:nvSpPr>
          <p:spPr bwMode="ltGray">
            <a:xfrm>
              <a:off x="1554" y="1800"/>
              <a:ext cx="2790" cy="18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2" name="Rectangle 6"/>
            <p:cNvSpPr>
              <a:spLocks noChangeArrowheads="1"/>
            </p:cNvSpPr>
            <p:nvPr/>
          </p:nvSpPr>
          <p:spPr bwMode="ltGray">
            <a:xfrm>
              <a:off x="1554" y="2832"/>
              <a:ext cx="2627" cy="180"/>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19464" name="Rectangle 8"/>
          <p:cNvSpPr>
            <a:spLocks noChangeArrowheads="1"/>
          </p:cNvSpPr>
          <p:nvPr/>
        </p:nvSpPr>
        <p:spPr bwMode="blackWhite">
          <a:xfrm>
            <a:off x="1238250" y="3121025"/>
            <a:ext cx="7496175" cy="854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457450" algn="l"/>
              </a:tabLst>
            </a:pPr>
            <a:r>
              <a:rPr lang="en-GB" sz="1800">
                <a:solidFill>
                  <a:srgbClr val="000000"/>
                </a:solidFill>
                <a:latin typeface="Courier New" pitchFamily="49" charset="0"/>
              </a:rPr>
              <a:t>SQL&gt; CREATE TABLE emp(</a:t>
            </a:r>
          </a:p>
          <a:p>
            <a:pPr algn="l">
              <a:lnSpc>
                <a:spcPct val="100000"/>
              </a:lnSpc>
              <a:spcBef>
                <a:spcPct val="0"/>
              </a:spcBef>
              <a:tabLst>
                <a:tab pos="1200150" algn="l"/>
                <a:tab pos="2457450" algn="l"/>
              </a:tabLst>
            </a:pPr>
            <a:r>
              <a:rPr lang="en-GB" sz="1800">
                <a:solidFill>
                  <a:srgbClr val="000000"/>
                </a:solidFill>
                <a:latin typeface="Courier New" pitchFamily="49" charset="0"/>
              </a:rPr>
              <a:t>  2  	empno 	NUMBER(4),</a:t>
            </a:r>
          </a:p>
          <a:p>
            <a:pPr algn="l">
              <a:lnSpc>
                <a:spcPct val="100000"/>
              </a:lnSpc>
              <a:spcBef>
                <a:spcPct val="0"/>
              </a:spcBef>
              <a:tabLst>
                <a:tab pos="1200150" algn="l"/>
                <a:tab pos="2457450" algn="l"/>
              </a:tabLst>
            </a:pPr>
            <a:r>
              <a:rPr lang="en-GB" sz="1800">
                <a:solidFill>
                  <a:srgbClr val="000000"/>
                </a:solidFill>
                <a:latin typeface="Courier New" pitchFamily="49" charset="0"/>
              </a:rPr>
              <a:t>  3	ename	VARCHAR2(10) NOT NULL,</a:t>
            </a:r>
          </a:p>
          <a:p>
            <a:pPr algn="l">
              <a:lnSpc>
                <a:spcPct val="100000"/>
              </a:lnSpc>
              <a:spcBef>
                <a:spcPct val="0"/>
              </a:spcBef>
              <a:tabLst>
                <a:tab pos="1200150" algn="l"/>
                <a:tab pos="2457450" algn="l"/>
              </a:tabLst>
            </a:pPr>
            <a:r>
              <a:rPr lang="en-GB" sz="1800">
                <a:solidFill>
                  <a:srgbClr val="000000"/>
                </a:solidFill>
                <a:latin typeface="Courier New" pitchFamily="49" charset="0"/>
              </a:rPr>
              <a:t>  4	job	VARCHAR2(9),</a:t>
            </a:r>
          </a:p>
          <a:p>
            <a:pPr algn="l">
              <a:lnSpc>
                <a:spcPct val="100000"/>
              </a:lnSpc>
              <a:spcBef>
                <a:spcPct val="0"/>
              </a:spcBef>
              <a:tabLst>
                <a:tab pos="1200150" algn="l"/>
                <a:tab pos="2457450" algn="l"/>
              </a:tabLst>
            </a:pPr>
            <a:r>
              <a:rPr lang="en-GB" sz="1800">
                <a:solidFill>
                  <a:srgbClr val="000000"/>
                </a:solidFill>
                <a:latin typeface="Courier New" pitchFamily="49" charset="0"/>
              </a:rPr>
              <a:t>  5	mgr	NUMBER(4),</a:t>
            </a:r>
          </a:p>
          <a:p>
            <a:pPr algn="l">
              <a:lnSpc>
                <a:spcPct val="100000"/>
              </a:lnSpc>
              <a:spcBef>
                <a:spcPct val="0"/>
              </a:spcBef>
              <a:tabLst>
                <a:tab pos="1200150" algn="l"/>
                <a:tab pos="2457450" algn="l"/>
              </a:tabLst>
            </a:pPr>
            <a:r>
              <a:rPr lang="en-GB" sz="1800">
                <a:solidFill>
                  <a:srgbClr val="000000"/>
                </a:solidFill>
                <a:latin typeface="Courier New" pitchFamily="49" charset="0"/>
              </a:rPr>
              <a:t>  6	hiredate	DATE,</a:t>
            </a:r>
          </a:p>
          <a:p>
            <a:pPr algn="l">
              <a:lnSpc>
                <a:spcPct val="100000"/>
              </a:lnSpc>
              <a:spcBef>
                <a:spcPct val="0"/>
              </a:spcBef>
              <a:tabLst>
                <a:tab pos="1200150" algn="l"/>
                <a:tab pos="2457450" algn="l"/>
              </a:tabLst>
            </a:pPr>
            <a:r>
              <a:rPr lang="en-GB" sz="1800">
                <a:solidFill>
                  <a:srgbClr val="000000"/>
                </a:solidFill>
                <a:latin typeface="Courier New" pitchFamily="49" charset="0"/>
              </a:rPr>
              <a:t>  7	sal	NUMBER(7,2),</a:t>
            </a:r>
          </a:p>
          <a:p>
            <a:pPr algn="l">
              <a:lnSpc>
                <a:spcPct val="100000"/>
              </a:lnSpc>
              <a:spcBef>
                <a:spcPct val="0"/>
              </a:spcBef>
              <a:tabLst>
                <a:tab pos="1200150" algn="l"/>
                <a:tab pos="2457450" algn="l"/>
              </a:tabLst>
            </a:pPr>
            <a:r>
              <a:rPr lang="en-GB" sz="1800">
                <a:solidFill>
                  <a:srgbClr val="000000"/>
                </a:solidFill>
                <a:latin typeface="Courier New" pitchFamily="49" charset="0"/>
              </a:rPr>
              <a:t>  8 	comm	NUMBER(7,2),</a:t>
            </a:r>
          </a:p>
          <a:p>
            <a:pPr algn="l">
              <a:lnSpc>
                <a:spcPct val="100000"/>
              </a:lnSpc>
              <a:spcBef>
                <a:spcPct val="0"/>
              </a:spcBef>
              <a:tabLst>
                <a:tab pos="1200150" algn="l"/>
                <a:tab pos="2457450" algn="l"/>
              </a:tabLst>
            </a:pPr>
            <a:r>
              <a:rPr lang="en-GB" sz="1800">
                <a:solidFill>
                  <a:srgbClr val="000000"/>
                </a:solidFill>
                <a:latin typeface="Courier New" pitchFamily="49" charset="0"/>
              </a:rPr>
              <a:t>  9	deptno	NUMBER(7,2) NOT NULL);</a:t>
            </a:r>
          </a:p>
        </p:txBody>
      </p:sp>
      <p:sp>
        <p:nvSpPr>
          <p:cNvPr id="9" name="Slide Number Placeholder 8"/>
          <p:cNvSpPr>
            <a:spLocks noGrp="1"/>
          </p:cNvSpPr>
          <p:nvPr>
            <p:ph type="sldNum" sz="quarter" idx="12"/>
          </p:nvPr>
        </p:nvSpPr>
        <p:spPr/>
        <p:txBody>
          <a:bodyPr/>
          <a:lstStyle/>
          <a:p>
            <a:fld id="{A3DCDF73-85D2-4237-9B32-053DBDB0C312}" type="slidenum">
              <a:rPr kumimoji="0" lang="en-US" smtClean="0"/>
              <a:pPr/>
              <a:t>10</a:t>
            </a:fld>
            <a:endParaRPr kumimoji="0"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up)">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8374856" cy="1470025"/>
          </a:xfrm>
        </p:spPr>
        <p:txBody>
          <a:bodyPr/>
          <a:lstStyle/>
          <a:p>
            <a:pPr algn="l"/>
            <a:r>
              <a:rPr lang="en-GB" dirty="0"/>
              <a:t>The PRIMARY KEY Constraint</a:t>
            </a:r>
            <a:endParaRPr lang="en-US" dirty="0"/>
          </a:p>
        </p:txBody>
      </p:sp>
      <p:sp>
        <p:nvSpPr>
          <p:cNvPr id="3" name="Subtitle 2"/>
          <p:cNvSpPr>
            <a:spLocks noGrp="1"/>
          </p:cNvSpPr>
          <p:nvPr>
            <p:ph type="subTitle" idx="1"/>
          </p:nvPr>
        </p:nvSpPr>
        <p:spPr>
          <a:xfrm>
            <a:off x="540544" y="2057400"/>
            <a:ext cx="8062912" cy="4495800"/>
          </a:xfrm>
        </p:spPr>
        <p:txBody>
          <a:bodyPr>
            <a:normAutofit fontScale="92500" lnSpcReduction="10000"/>
          </a:bodyPr>
          <a:lstStyle/>
          <a:p>
            <a:pPr algn="just">
              <a:buFont typeface="Arial" pitchFamily="34" charset="0"/>
              <a:buChar char="•"/>
            </a:pPr>
            <a:r>
              <a:rPr lang="en-US" dirty="0"/>
              <a:t>A primary key is one or more column(s) in a table used to uniquely identify each row in the table.</a:t>
            </a:r>
          </a:p>
          <a:p>
            <a:pPr algn="just">
              <a:buFont typeface="Arial" pitchFamily="34" charset="0"/>
              <a:buChar char="•"/>
            </a:pPr>
            <a:endParaRPr lang="en-US" dirty="0"/>
          </a:p>
          <a:p>
            <a:pPr algn="just">
              <a:buFont typeface="Arial" pitchFamily="34" charset="0"/>
              <a:buChar char="•"/>
            </a:pPr>
            <a:r>
              <a:rPr lang="en-US" dirty="0"/>
              <a:t>None of the fields that are part of the primary key  can contain a null value.</a:t>
            </a:r>
          </a:p>
          <a:p>
            <a:pPr algn="just">
              <a:buFont typeface="Arial" pitchFamily="34" charset="0"/>
              <a:buChar char="•"/>
            </a:pPr>
            <a:endParaRPr lang="en-US" dirty="0"/>
          </a:p>
          <a:p>
            <a:pPr algn="just">
              <a:buFont typeface="Arial" pitchFamily="34" charset="0"/>
              <a:buChar char="•"/>
            </a:pPr>
            <a:r>
              <a:rPr lang="en-US" dirty="0"/>
              <a:t>A table can have only one primary key.</a:t>
            </a:r>
          </a:p>
          <a:p>
            <a:pPr algn="just">
              <a:buFont typeface="Arial" pitchFamily="34" charset="0"/>
              <a:buChar char="•"/>
            </a:pPr>
            <a:endParaRPr lang="en-US" dirty="0"/>
          </a:p>
          <a:p>
            <a:pPr algn="just">
              <a:buFont typeface="Arial" pitchFamily="34" charset="0"/>
              <a:buChar char="•"/>
            </a:pPr>
            <a:r>
              <a:rPr lang="en-US" dirty="0"/>
              <a:t>It defines the column as mandatory column.</a:t>
            </a:r>
          </a:p>
          <a:p>
            <a:pPr algn="just">
              <a:buFont typeface="Arial" pitchFamily="34" charset="0"/>
              <a:buChar char="•"/>
            </a:pPr>
            <a:endParaRPr lang="en-US" dirty="0"/>
          </a:p>
          <a:p>
            <a:pPr algn="just">
              <a:buFont typeface="Arial" pitchFamily="34" charset="0"/>
              <a:buChar char="•"/>
            </a:pPr>
            <a:r>
              <a:rPr lang="en-US" dirty="0"/>
              <a:t>The data across the column must be unique.</a:t>
            </a:r>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11</a:t>
            </a:fld>
            <a:endParaRPr kumimoji="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GB" dirty="0"/>
              <a:t>The PRIMARY KEY Constraint</a:t>
            </a:r>
          </a:p>
        </p:txBody>
      </p:sp>
      <p:sp>
        <p:nvSpPr>
          <p:cNvPr id="25603" name="Rectangle 3"/>
          <p:cNvSpPr>
            <a:spLocks noChangeArrowheads="1"/>
          </p:cNvSpPr>
          <p:nvPr/>
        </p:nvSpPr>
        <p:spPr bwMode="blackWhite">
          <a:xfrm>
            <a:off x="1179513" y="20478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p:txBody>
      </p:sp>
      <p:sp>
        <p:nvSpPr>
          <p:cNvPr id="25604" name="Rectangle 4"/>
          <p:cNvSpPr>
            <a:spLocks noChangeArrowheads="1"/>
          </p:cNvSpPr>
          <p:nvPr/>
        </p:nvSpPr>
        <p:spPr bwMode="auto">
          <a:xfrm>
            <a:off x="1092200" y="1684338"/>
            <a:ext cx="931863"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GB" sz="2000">
                <a:solidFill>
                  <a:schemeClr val="tx1"/>
                </a:solidFill>
                <a:effectLst>
                  <a:outerShdw blurRad="38100" dist="38100" dir="2700000" algn="tl">
                    <a:srgbClr val="000000"/>
                  </a:outerShdw>
                </a:effectLst>
                <a:latin typeface="Arial" charset="0"/>
              </a:rPr>
              <a:t>DEPT </a:t>
            </a:r>
          </a:p>
        </p:txBody>
      </p:sp>
      <p:sp>
        <p:nvSpPr>
          <p:cNvPr id="25605" name="Rectangle 5"/>
          <p:cNvSpPr>
            <a:spLocks noChangeArrowheads="1"/>
          </p:cNvSpPr>
          <p:nvPr/>
        </p:nvSpPr>
        <p:spPr bwMode="blackWhite">
          <a:xfrm>
            <a:off x="1192213" y="2079625"/>
            <a:ext cx="3836987" cy="165417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DEPTNO DNAME     	LOC     </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	--------</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10	ACCOUNTING	NEW YORK</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20	RESEARCH	DALLAS</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30	SALES		CHICAGO</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40	OPERATIONS	BOSTON</a:t>
            </a:r>
          </a:p>
        </p:txBody>
      </p:sp>
      <p:sp>
        <p:nvSpPr>
          <p:cNvPr id="25606" name="Line 6"/>
          <p:cNvSpPr>
            <a:spLocks noChangeShapeType="1"/>
          </p:cNvSpPr>
          <p:nvPr/>
        </p:nvSpPr>
        <p:spPr bwMode="auto">
          <a:xfrm>
            <a:off x="1181100" y="2511425"/>
            <a:ext cx="3879850" cy="0"/>
          </a:xfrm>
          <a:prstGeom prst="line">
            <a:avLst/>
          </a:prstGeom>
          <a:noFill/>
          <a:ln w="50800">
            <a:solidFill>
              <a:srgbClr val="000000"/>
            </a:solidFill>
            <a:round/>
            <a:headEnd type="none" w="sm" len="sm"/>
            <a:tailEnd type="none" w="sm" len="sm"/>
          </a:ln>
          <a:effectLst/>
        </p:spPr>
        <p:txBody>
          <a:bodyPr/>
          <a:lstStyle/>
          <a:p>
            <a:endParaRPr lang="en-US"/>
          </a:p>
        </p:txBody>
      </p:sp>
      <p:sp>
        <p:nvSpPr>
          <p:cNvPr id="25607" name="Line 7"/>
          <p:cNvSpPr>
            <a:spLocks noChangeShapeType="1"/>
          </p:cNvSpPr>
          <p:nvPr/>
        </p:nvSpPr>
        <p:spPr bwMode="auto">
          <a:xfrm>
            <a:off x="1174750" y="290512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5608" name="Line 8"/>
          <p:cNvSpPr>
            <a:spLocks noChangeShapeType="1"/>
          </p:cNvSpPr>
          <p:nvPr/>
        </p:nvSpPr>
        <p:spPr bwMode="auto">
          <a:xfrm>
            <a:off x="1174750" y="316547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5609" name="Line 9"/>
          <p:cNvSpPr>
            <a:spLocks noChangeShapeType="1"/>
          </p:cNvSpPr>
          <p:nvPr/>
        </p:nvSpPr>
        <p:spPr bwMode="auto">
          <a:xfrm>
            <a:off x="1174750" y="342582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5610" name="Line 10"/>
          <p:cNvSpPr>
            <a:spLocks noChangeShapeType="1"/>
          </p:cNvSpPr>
          <p:nvPr/>
        </p:nvSpPr>
        <p:spPr bwMode="auto">
          <a:xfrm>
            <a:off x="2178050" y="2047875"/>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25611" name="Line 11"/>
          <p:cNvSpPr>
            <a:spLocks noChangeShapeType="1"/>
          </p:cNvSpPr>
          <p:nvPr/>
        </p:nvSpPr>
        <p:spPr bwMode="auto">
          <a:xfrm>
            <a:off x="3676650" y="2047875"/>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25612" name="Rectangle 12"/>
          <p:cNvSpPr>
            <a:spLocks noChangeArrowheads="1"/>
          </p:cNvSpPr>
          <p:nvPr/>
        </p:nvSpPr>
        <p:spPr bwMode="auto">
          <a:xfrm>
            <a:off x="2357438" y="1439863"/>
            <a:ext cx="2938462" cy="339725"/>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GB" sz="1800">
                <a:solidFill>
                  <a:srgbClr val="FFFFCC"/>
                </a:solidFill>
                <a:effectLst>
                  <a:outerShdw blurRad="38100" dist="38100" dir="2700000" algn="tl">
                    <a:srgbClr val="000000"/>
                  </a:outerShdw>
                </a:effectLst>
                <a:latin typeface="Arial" charset="0"/>
              </a:rPr>
              <a:t>PRIMARY KEY</a:t>
            </a:r>
          </a:p>
        </p:txBody>
      </p:sp>
      <p:sp>
        <p:nvSpPr>
          <p:cNvPr id="25613" name="Freeform 13"/>
          <p:cNvSpPr>
            <a:spLocks/>
          </p:cNvSpPr>
          <p:nvPr/>
        </p:nvSpPr>
        <p:spPr bwMode="auto">
          <a:xfrm>
            <a:off x="2019300" y="1581150"/>
            <a:ext cx="325438" cy="477838"/>
          </a:xfrm>
          <a:custGeom>
            <a:avLst/>
            <a:gdLst/>
            <a:ahLst/>
            <a:cxnLst>
              <a:cxn ang="0">
                <a:pos x="204" y="0"/>
              </a:cxn>
              <a:cxn ang="0">
                <a:pos x="0" y="0"/>
              </a:cxn>
              <a:cxn ang="0">
                <a:pos x="0" y="300"/>
              </a:cxn>
            </a:cxnLst>
            <a:rect l="0" t="0" r="r" b="b"/>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p:spPr>
        <p:txBody>
          <a:bodyPr/>
          <a:lstStyle/>
          <a:p>
            <a:endParaRPr lang="en-US"/>
          </a:p>
        </p:txBody>
      </p:sp>
      <p:grpSp>
        <p:nvGrpSpPr>
          <p:cNvPr id="2" name="Group 23"/>
          <p:cNvGrpSpPr>
            <a:grpSpLocks/>
          </p:cNvGrpSpPr>
          <p:nvPr/>
        </p:nvGrpSpPr>
        <p:grpSpPr bwMode="auto">
          <a:xfrm>
            <a:off x="1174750" y="3848100"/>
            <a:ext cx="4843463" cy="1638300"/>
            <a:chOff x="740" y="2424"/>
            <a:chExt cx="3051" cy="1032"/>
          </a:xfrm>
        </p:grpSpPr>
        <p:sp>
          <p:nvSpPr>
            <p:cNvPr id="25614" name="Rectangle 14"/>
            <p:cNvSpPr>
              <a:spLocks noChangeArrowheads="1"/>
            </p:cNvSpPr>
            <p:nvPr/>
          </p:nvSpPr>
          <p:spPr bwMode="auto">
            <a:xfrm>
              <a:off x="2157" y="2668"/>
              <a:ext cx="1634" cy="2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GB" sz="1800">
                  <a:solidFill>
                    <a:srgbClr val="FFFFCC"/>
                  </a:solidFill>
                  <a:effectLst>
                    <a:outerShdw blurRad="38100" dist="38100" dir="2700000" algn="tl">
                      <a:srgbClr val="000000"/>
                    </a:outerShdw>
                  </a:effectLst>
                  <a:latin typeface="Arial" charset="0"/>
                </a:rPr>
                <a:t>Insert into</a:t>
              </a:r>
            </a:p>
          </p:txBody>
        </p:sp>
        <p:grpSp>
          <p:nvGrpSpPr>
            <p:cNvPr id="3" name="Group 22"/>
            <p:cNvGrpSpPr>
              <a:grpSpLocks/>
            </p:cNvGrpSpPr>
            <p:nvPr/>
          </p:nvGrpSpPr>
          <p:grpSpPr bwMode="auto">
            <a:xfrm>
              <a:off x="740" y="2424"/>
              <a:ext cx="2448" cy="1032"/>
              <a:chOff x="740" y="2424"/>
              <a:chExt cx="2448" cy="1032"/>
            </a:xfrm>
          </p:grpSpPr>
          <p:sp>
            <p:nvSpPr>
              <p:cNvPr id="25615" name="AutoShape 15"/>
              <p:cNvSpPr>
                <a:spLocks noChangeArrowheads="1"/>
              </p:cNvSpPr>
              <p:nvPr/>
            </p:nvSpPr>
            <p:spPr bwMode="auto">
              <a:xfrm>
                <a:off x="1752" y="2424"/>
                <a:ext cx="420" cy="456"/>
              </a:xfrm>
              <a:prstGeom prst="upArrow">
                <a:avLst>
                  <a:gd name="adj1" fmla="val 50000"/>
                  <a:gd name="adj2" fmla="val 54281"/>
                </a:avLst>
              </a:prstGeom>
              <a:solidFill>
                <a:srgbClr val="FFCC99"/>
              </a:solidFill>
              <a:ln w="9525">
                <a:noFill/>
                <a:miter lim="800000"/>
                <a:headEnd/>
                <a:tailEnd/>
              </a:ln>
              <a:effectLst>
                <a:outerShdw dist="53882" dir="2700000" algn="ctr" rotWithShape="0">
                  <a:srgbClr val="000000">
                    <a:alpha val="50000"/>
                  </a:srgbClr>
                </a:outerShdw>
              </a:effectLst>
            </p:spPr>
            <p:txBody>
              <a:bodyPr vert="eaVert" wrap="none" anchor="ctr"/>
              <a:lstStyle/>
              <a:p>
                <a:endParaRPr lang="en-US"/>
              </a:p>
            </p:txBody>
          </p:sp>
          <p:sp>
            <p:nvSpPr>
              <p:cNvPr id="25616" name="Rectangle 16"/>
              <p:cNvSpPr>
                <a:spLocks noChangeArrowheads="1"/>
              </p:cNvSpPr>
              <p:nvPr/>
            </p:nvSpPr>
            <p:spPr bwMode="blackWhite">
              <a:xfrm>
                <a:off x="743" y="2874"/>
                <a:ext cx="2433" cy="566"/>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p:txBody>
          </p:sp>
          <p:sp>
            <p:nvSpPr>
              <p:cNvPr id="25617" name="Rectangle 17"/>
              <p:cNvSpPr>
                <a:spLocks noChangeArrowheads="1"/>
              </p:cNvSpPr>
              <p:nvPr/>
            </p:nvSpPr>
            <p:spPr bwMode="blackWhite">
              <a:xfrm>
                <a:off x="751" y="2894"/>
                <a:ext cx="2417" cy="550"/>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20	MARKETING	DALLAS</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FINANCE	NEW YORK</a:t>
                </a:r>
              </a:p>
            </p:txBody>
          </p:sp>
          <p:grpSp>
            <p:nvGrpSpPr>
              <p:cNvPr id="4" name="Group 20"/>
              <p:cNvGrpSpPr>
                <a:grpSpLocks/>
              </p:cNvGrpSpPr>
              <p:nvPr/>
            </p:nvGrpSpPr>
            <p:grpSpPr bwMode="auto">
              <a:xfrm>
                <a:off x="1372" y="2874"/>
                <a:ext cx="944" cy="582"/>
                <a:chOff x="1372" y="2874"/>
                <a:chExt cx="944" cy="582"/>
              </a:xfrm>
            </p:grpSpPr>
            <p:sp>
              <p:nvSpPr>
                <p:cNvPr id="25618" name="Line 18"/>
                <p:cNvSpPr>
                  <a:spLocks noChangeShapeType="1"/>
                </p:cNvSpPr>
                <p:nvPr/>
              </p:nvSpPr>
              <p:spPr bwMode="auto">
                <a:xfrm>
                  <a:off x="1372" y="2874"/>
                  <a:ext cx="0" cy="582"/>
                </a:xfrm>
                <a:prstGeom prst="line">
                  <a:avLst/>
                </a:prstGeom>
                <a:noFill/>
                <a:ln w="25400">
                  <a:solidFill>
                    <a:srgbClr val="000000"/>
                  </a:solidFill>
                  <a:round/>
                  <a:headEnd type="none" w="sm" len="sm"/>
                  <a:tailEnd type="none" w="sm" len="sm"/>
                </a:ln>
                <a:effectLst/>
              </p:spPr>
              <p:txBody>
                <a:bodyPr/>
                <a:lstStyle/>
                <a:p>
                  <a:endParaRPr lang="en-US"/>
                </a:p>
              </p:txBody>
            </p:sp>
            <p:sp>
              <p:nvSpPr>
                <p:cNvPr id="25619" name="Line 19"/>
                <p:cNvSpPr>
                  <a:spLocks noChangeShapeType="1"/>
                </p:cNvSpPr>
                <p:nvPr/>
              </p:nvSpPr>
              <p:spPr bwMode="auto">
                <a:xfrm>
                  <a:off x="2316" y="2874"/>
                  <a:ext cx="0" cy="582"/>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5621" name="Line 21"/>
              <p:cNvSpPr>
                <a:spLocks noChangeShapeType="1"/>
              </p:cNvSpPr>
              <p:nvPr/>
            </p:nvSpPr>
            <p:spPr bwMode="auto">
              <a:xfrm>
                <a:off x="740" y="3154"/>
                <a:ext cx="2448" cy="0"/>
              </a:xfrm>
              <a:prstGeom prst="line">
                <a:avLst/>
              </a:prstGeom>
              <a:noFill/>
              <a:ln w="25400">
                <a:solidFill>
                  <a:srgbClr val="000000"/>
                </a:solidFill>
                <a:round/>
                <a:headEnd type="none" w="sm" len="sm"/>
                <a:tailEnd type="none" w="sm" len="sm"/>
              </a:ln>
              <a:effectLst/>
            </p:spPr>
            <p:txBody>
              <a:bodyPr/>
              <a:lstStyle/>
              <a:p>
                <a:endParaRPr lang="en-US"/>
              </a:p>
            </p:txBody>
          </p:sp>
        </p:grpSp>
      </p:grpSp>
      <p:grpSp>
        <p:nvGrpSpPr>
          <p:cNvPr id="5" name="Group 28"/>
          <p:cNvGrpSpPr>
            <a:grpSpLocks/>
          </p:cNvGrpSpPr>
          <p:nvPr/>
        </p:nvGrpSpPr>
        <p:grpSpPr bwMode="auto">
          <a:xfrm>
            <a:off x="5065713" y="4330700"/>
            <a:ext cx="3352800" cy="1387475"/>
            <a:chOff x="3191" y="2728"/>
            <a:chExt cx="2112" cy="874"/>
          </a:xfrm>
        </p:grpSpPr>
        <p:sp>
          <p:nvSpPr>
            <p:cNvPr id="25624" name="Rectangle 24"/>
            <p:cNvSpPr>
              <a:spLocks noChangeArrowheads="1"/>
            </p:cNvSpPr>
            <p:nvPr/>
          </p:nvSpPr>
          <p:spPr bwMode="auto">
            <a:xfrm>
              <a:off x="3669" y="2728"/>
              <a:ext cx="1634" cy="526"/>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GB" sz="1800">
                  <a:solidFill>
                    <a:srgbClr val="FFFFCC"/>
                  </a:solidFill>
                  <a:effectLst>
                    <a:outerShdw blurRad="38100" dist="38100" dir="2700000" algn="tl">
                      <a:srgbClr val="000000"/>
                    </a:outerShdw>
                  </a:effectLst>
                  <a:latin typeface="Arial" charset="0"/>
                </a:rPr>
                <a:t>Not allowed (DEPTNO</a:t>
              </a:r>
              <a:r>
                <a:rPr lang="en-GB" sz="1800" b="0">
                  <a:solidFill>
                    <a:schemeClr val="tx1"/>
                  </a:solidFill>
                  <a:latin typeface="Symbol" pitchFamily="18" charset="2"/>
                </a:rPr>
                <a:t>-</a:t>
              </a:r>
              <a:r>
                <a:rPr lang="en-GB" sz="1800">
                  <a:solidFill>
                    <a:srgbClr val="FFFFCC"/>
                  </a:solidFill>
                  <a:effectLst>
                    <a:outerShdw blurRad="38100" dist="38100" dir="2700000" algn="tl">
                      <a:srgbClr val="000000"/>
                    </a:outerShdw>
                  </a:effectLst>
                  <a:latin typeface="Arial" charset="0"/>
                </a:rPr>
                <a:t>20 already exists)</a:t>
              </a:r>
            </a:p>
          </p:txBody>
        </p:sp>
        <p:sp>
          <p:nvSpPr>
            <p:cNvPr id="25625" name="Line 25"/>
            <p:cNvSpPr>
              <a:spLocks noChangeShapeType="1"/>
            </p:cNvSpPr>
            <p:nvPr/>
          </p:nvSpPr>
          <p:spPr bwMode="auto">
            <a:xfrm flipV="1">
              <a:off x="3191" y="2988"/>
              <a:ext cx="409"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sp>
          <p:nvSpPr>
            <p:cNvPr id="25626" name="Rectangle 26"/>
            <p:cNvSpPr>
              <a:spLocks noChangeArrowheads="1"/>
            </p:cNvSpPr>
            <p:nvPr/>
          </p:nvSpPr>
          <p:spPr bwMode="auto">
            <a:xfrm>
              <a:off x="3669" y="3232"/>
              <a:ext cx="1634" cy="370"/>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GB" sz="1800">
                  <a:solidFill>
                    <a:srgbClr val="FFFFCC"/>
                  </a:solidFill>
                  <a:effectLst>
                    <a:outerShdw blurRad="38100" dist="38100" dir="2700000" algn="tl">
                      <a:srgbClr val="000000"/>
                    </a:outerShdw>
                  </a:effectLst>
                  <a:latin typeface="Arial" charset="0"/>
                </a:rPr>
                <a:t>Not allowed</a:t>
              </a:r>
              <a:br>
                <a:rPr lang="en-GB" sz="1800">
                  <a:solidFill>
                    <a:srgbClr val="FFFFCC"/>
                  </a:solidFill>
                  <a:effectLst>
                    <a:outerShdw blurRad="38100" dist="38100" dir="2700000" algn="tl">
                      <a:srgbClr val="000000"/>
                    </a:outerShdw>
                  </a:effectLst>
                  <a:latin typeface="Arial" charset="0"/>
                </a:rPr>
              </a:br>
              <a:r>
                <a:rPr lang="en-GB" sz="1800">
                  <a:solidFill>
                    <a:srgbClr val="FFFFCC"/>
                  </a:solidFill>
                  <a:effectLst>
                    <a:outerShdw blurRad="38100" dist="38100" dir="2700000" algn="tl">
                      <a:srgbClr val="000000"/>
                    </a:outerShdw>
                  </a:effectLst>
                  <a:latin typeface="Arial" charset="0"/>
                </a:rPr>
                <a:t>(DEPTNO is null)</a:t>
              </a:r>
            </a:p>
          </p:txBody>
        </p:sp>
        <p:sp>
          <p:nvSpPr>
            <p:cNvPr id="25627" name="Line 27"/>
            <p:cNvSpPr>
              <a:spLocks noChangeShapeType="1"/>
            </p:cNvSpPr>
            <p:nvPr/>
          </p:nvSpPr>
          <p:spPr bwMode="auto">
            <a:xfrm flipV="1">
              <a:off x="3191" y="3324"/>
              <a:ext cx="409"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sp>
        <p:nvSpPr>
          <p:cNvPr id="29" name="Slide Number Placeholder 28"/>
          <p:cNvSpPr>
            <a:spLocks noGrp="1"/>
          </p:cNvSpPr>
          <p:nvPr>
            <p:ph type="sldNum" sz="quarter" idx="12"/>
          </p:nvPr>
        </p:nvSpPr>
        <p:spPr/>
        <p:txBody>
          <a:bodyPr/>
          <a:lstStyle/>
          <a:p>
            <a:fld id="{A3DCDF73-85D2-4237-9B32-053DBDB0C312}" type="slidenum">
              <a:rPr kumimoji="0" lang="en-US" smtClean="0"/>
              <a:pPr/>
              <a:t>12</a:t>
            </a:fld>
            <a:endParaRPr kumimoji="0"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r>
              <a:rPr lang="en-GB"/>
              <a:t>The PRIMARY KEY Constraint</a:t>
            </a:r>
          </a:p>
        </p:txBody>
      </p:sp>
      <p:sp>
        <p:nvSpPr>
          <p:cNvPr id="27651" name="Rectangle 3"/>
          <p:cNvSpPr>
            <a:spLocks noGrp="1" noChangeArrowheads="1"/>
          </p:cNvSpPr>
          <p:nvPr>
            <p:ph idx="1"/>
          </p:nvPr>
        </p:nvSpPr>
        <p:spPr>
          <a:xfrm>
            <a:off x="860425" y="1539875"/>
            <a:ext cx="7926388" cy="904875"/>
          </a:xfrm>
          <a:noFill/>
          <a:ln/>
        </p:spPr>
        <p:txBody>
          <a:bodyPr>
            <a:normAutofit fontScale="92500" lnSpcReduction="10000"/>
          </a:bodyPr>
          <a:lstStyle/>
          <a:p>
            <a:r>
              <a:rPr lang="en-GB"/>
              <a:t>Defined at either the table level or the column level</a:t>
            </a:r>
          </a:p>
        </p:txBody>
      </p:sp>
      <p:sp>
        <p:nvSpPr>
          <p:cNvPr id="27652" name="Rectangle 4"/>
          <p:cNvSpPr>
            <a:spLocks noChangeArrowheads="1"/>
          </p:cNvSpPr>
          <p:nvPr/>
        </p:nvSpPr>
        <p:spPr bwMode="blackWhite">
          <a:xfrm>
            <a:off x="812800" y="2717800"/>
            <a:ext cx="7823200" cy="18986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p:txBody>
      </p:sp>
      <p:sp>
        <p:nvSpPr>
          <p:cNvPr id="27653" name="Rectangle 5"/>
          <p:cNvSpPr>
            <a:spLocks noChangeArrowheads="1"/>
          </p:cNvSpPr>
          <p:nvPr/>
        </p:nvSpPr>
        <p:spPr bwMode="ltGray">
          <a:xfrm>
            <a:off x="2066925" y="4210050"/>
            <a:ext cx="6334125" cy="3048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7654" name="Rectangle 6"/>
          <p:cNvSpPr>
            <a:spLocks noChangeArrowheads="1"/>
          </p:cNvSpPr>
          <p:nvPr/>
        </p:nvSpPr>
        <p:spPr bwMode="blackWhite">
          <a:xfrm>
            <a:off x="838200" y="3216275"/>
            <a:ext cx="7496175" cy="854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457450" algn="l"/>
              </a:tabLst>
            </a:pPr>
            <a:r>
              <a:rPr lang="en-GB" sz="1800">
                <a:solidFill>
                  <a:srgbClr val="000000"/>
                </a:solidFill>
                <a:latin typeface="Courier New" pitchFamily="49" charset="0"/>
              </a:rPr>
              <a:t>SQL&gt; CREATE TABLE   dept(</a:t>
            </a:r>
          </a:p>
          <a:p>
            <a:pPr algn="l">
              <a:lnSpc>
                <a:spcPct val="100000"/>
              </a:lnSpc>
              <a:spcBef>
                <a:spcPct val="0"/>
              </a:spcBef>
              <a:tabLst>
                <a:tab pos="1200150" algn="l"/>
                <a:tab pos="2457450" algn="l"/>
              </a:tabLst>
            </a:pPr>
            <a:r>
              <a:rPr lang="en-GB" sz="1800">
                <a:solidFill>
                  <a:srgbClr val="000000"/>
                </a:solidFill>
                <a:latin typeface="Courier New" pitchFamily="49" charset="0"/>
              </a:rPr>
              <a:t>  2  	deptno 	  NUMBER(2),</a:t>
            </a:r>
          </a:p>
          <a:p>
            <a:pPr algn="l">
              <a:lnSpc>
                <a:spcPct val="100000"/>
              </a:lnSpc>
              <a:spcBef>
                <a:spcPct val="0"/>
              </a:spcBef>
              <a:tabLst>
                <a:tab pos="1200150" algn="l"/>
                <a:tab pos="2457450" algn="l"/>
              </a:tabLst>
            </a:pPr>
            <a:r>
              <a:rPr lang="en-GB" sz="1800">
                <a:solidFill>
                  <a:srgbClr val="000000"/>
                </a:solidFill>
                <a:latin typeface="Courier New" pitchFamily="49" charset="0"/>
              </a:rPr>
              <a:t>  3	dname	  VARCHAR2(14),</a:t>
            </a:r>
          </a:p>
          <a:p>
            <a:pPr algn="l">
              <a:lnSpc>
                <a:spcPct val="100000"/>
              </a:lnSpc>
              <a:spcBef>
                <a:spcPct val="0"/>
              </a:spcBef>
              <a:tabLst>
                <a:tab pos="1200150" algn="l"/>
                <a:tab pos="2457450" algn="l"/>
              </a:tabLst>
            </a:pPr>
            <a:r>
              <a:rPr lang="en-GB" sz="1800">
                <a:solidFill>
                  <a:srgbClr val="000000"/>
                </a:solidFill>
                <a:latin typeface="Courier New" pitchFamily="49" charset="0"/>
              </a:rPr>
              <a:t>  4	loc	  VARCHAR2(13),</a:t>
            </a:r>
          </a:p>
          <a:p>
            <a:pPr algn="l">
              <a:lnSpc>
                <a:spcPct val="100000"/>
              </a:lnSpc>
              <a:spcBef>
                <a:spcPct val="0"/>
              </a:spcBef>
              <a:tabLst>
                <a:tab pos="1200150" algn="l"/>
                <a:tab pos="2457450" algn="l"/>
              </a:tabLst>
            </a:pPr>
            <a:r>
              <a:rPr lang="en-GB" sz="1800">
                <a:solidFill>
                  <a:srgbClr val="000000"/>
                </a:solidFill>
                <a:latin typeface="Courier New" pitchFamily="49" charset="0"/>
              </a:rPr>
              <a:t>  5	CONSTRAINT dept_dname_uk UNIQUE (dname),</a:t>
            </a:r>
          </a:p>
          <a:p>
            <a:pPr algn="l">
              <a:lnSpc>
                <a:spcPct val="100000"/>
              </a:lnSpc>
              <a:spcBef>
                <a:spcPct val="0"/>
              </a:spcBef>
              <a:tabLst>
                <a:tab pos="1200150" algn="l"/>
                <a:tab pos="2457450" algn="l"/>
              </a:tabLst>
            </a:pPr>
            <a:r>
              <a:rPr lang="en-GB" sz="1800">
                <a:solidFill>
                  <a:srgbClr val="000000"/>
                </a:solidFill>
                <a:latin typeface="Courier New" pitchFamily="49" charset="0"/>
              </a:rPr>
              <a:t>  6	CONSTRAINT dept_deptno_pk PRIMARY KEY(deptno));</a:t>
            </a:r>
          </a:p>
        </p:txBody>
      </p:sp>
      <p:sp>
        <p:nvSpPr>
          <p:cNvPr id="7" name="Slide Number Placeholder 6"/>
          <p:cNvSpPr>
            <a:spLocks noGrp="1"/>
          </p:cNvSpPr>
          <p:nvPr>
            <p:ph type="sldNum" sz="quarter" idx="12"/>
          </p:nvPr>
        </p:nvSpPr>
        <p:spPr/>
        <p:txBody>
          <a:bodyPr/>
          <a:lstStyle/>
          <a:p>
            <a:fld id="{A3DCDF73-85D2-4237-9B32-053DBDB0C312}" type="slidenum">
              <a:rPr kumimoji="0" lang="en-US" smtClean="0"/>
              <a:pPr/>
              <a:t>13</a:t>
            </a:fld>
            <a:endParaRPr kumimoji="0" lang="en-US"/>
          </a:p>
        </p:txBody>
      </p:sp>
      <p:sp>
        <p:nvSpPr>
          <p:cNvPr id="8" name="Rectangle 4"/>
          <p:cNvSpPr>
            <a:spLocks noChangeArrowheads="1"/>
          </p:cNvSpPr>
          <p:nvPr/>
        </p:nvSpPr>
        <p:spPr bwMode="blackWhite">
          <a:xfrm>
            <a:off x="863600" y="4756150"/>
            <a:ext cx="7823200" cy="18986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457450" algn="l"/>
              </a:tabLst>
            </a:pPr>
            <a:endParaRPr lang="en-GB" sz="1800" dirty="0">
              <a:solidFill>
                <a:srgbClr val="000000"/>
              </a:solidFill>
              <a:latin typeface="Courier New" pitchFamily="49" charset="0"/>
            </a:endParaRPr>
          </a:p>
          <a:p>
            <a:endParaRPr lang="en-US" sz="1800" b="0" dirty="0"/>
          </a:p>
          <a:p>
            <a:endParaRPr lang="en-US" sz="1800" b="0" dirty="0"/>
          </a:p>
          <a:p>
            <a:pPr algn="l"/>
            <a:r>
              <a:rPr lang="en-US" sz="1800" dirty="0">
                <a:solidFill>
                  <a:schemeClr val="bg1"/>
                </a:solidFill>
                <a:latin typeface="Courier New" panose="02070309020205020404" pitchFamily="49" charset="0"/>
                <a:cs typeface="Courier New" panose="02070309020205020404" pitchFamily="49" charset="0"/>
              </a:rPr>
              <a:t>SQL&gt; CREATE TABLE EMPLOYEE(EMPNO NUMBER(4) PRIMARY KEY,</a:t>
            </a:r>
          </a:p>
          <a:p>
            <a:pPr algn="l"/>
            <a:r>
              <a:rPr lang="en-US" sz="1800" dirty="0">
                <a:solidFill>
                  <a:schemeClr val="bg1"/>
                </a:solidFill>
                <a:latin typeface="Courier New" panose="02070309020205020404" pitchFamily="49" charset="0"/>
                <a:cs typeface="Courier New" panose="02070309020205020404" pitchFamily="49" charset="0"/>
              </a:rPr>
              <a:t>ENAME VARCHAR2(10), JOB VARCHAR2(6), SAL NUMBER(5),</a:t>
            </a:r>
          </a:p>
          <a:p>
            <a:pPr algn="l"/>
            <a:r>
              <a:rPr lang="en-US" sz="1800" dirty="0">
                <a:solidFill>
                  <a:schemeClr val="bg1"/>
                </a:solidFill>
                <a:latin typeface="Courier New" panose="02070309020205020404" pitchFamily="49" charset="0"/>
                <a:cs typeface="Courier New" panose="02070309020205020404" pitchFamily="49" charset="0"/>
              </a:rPr>
              <a:t>DEPTNO NUMBER(7));</a:t>
            </a:r>
            <a:endParaRPr lang="en-GB" sz="1800" dirty="0">
              <a:solidFill>
                <a:schemeClr val="bg1"/>
              </a:solidFill>
              <a:latin typeface="Courier New" pitchFamily="49" charset="0"/>
              <a:cs typeface="Courier New" panose="02070309020205020404" pitchFamily="49" charset="0"/>
            </a:endParaRPr>
          </a:p>
          <a:p>
            <a:pPr algn="l">
              <a:lnSpc>
                <a:spcPct val="100000"/>
              </a:lnSpc>
              <a:spcBef>
                <a:spcPct val="0"/>
              </a:spcBef>
              <a:tabLst>
                <a:tab pos="1200150" algn="l"/>
                <a:tab pos="2457450" algn="l"/>
              </a:tabLst>
            </a:pPr>
            <a:endParaRPr lang="en-GB" sz="1800" dirty="0">
              <a:solidFill>
                <a:srgbClr val="000000"/>
              </a:solidFill>
              <a:latin typeface="Courier New" pitchFamily="49" charset="0"/>
            </a:endParaRPr>
          </a:p>
          <a:p>
            <a:pPr algn="l">
              <a:lnSpc>
                <a:spcPct val="100000"/>
              </a:lnSpc>
              <a:spcBef>
                <a:spcPct val="0"/>
              </a:spcBef>
              <a:tabLst>
                <a:tab pos="1200150" algn="l"/>
                <a:tab pos="2457450" algn="l"/>
              </a:tabLst>
            </a:pPr>
            <a:endParaRPr lang="en-GB" sz="1800" dirty="0">
              <a:solidFill>
                <a:srgbClr val="000000"/>
              </a:solidFill>
              <a:latin typeface="Courier New" pitchFamily="49" charset="0"/>
            </a:endParaRPr>
          </a:p>
          <a:p>
            <a:pPr algn="l">
              <a:lnSpc>
                <a:spcPct val="100000"/>
              </a:lnSpc>
              <a:spcBef>
                <a:spcPct val="0"/>
              </a:spcBef>
              <a:tabLst>
                <a:tab pos="1200150" algn="l"/>
                <a:tab pos="2457450" algn="l"/>
              </a:tabLst>
            </a:pPr>
            <a:endParaRPr lang="en-GB" sz="1800" dirty="0">
              <a:solidFill>
                <a:srgbClr val="000000"/>
              </a:solidFill>
              <a:latin typeface="Courier New" pitchFamily="49" charset="0"/>
            </a:endParaRPr>
          </a:p>
          <a:p>
            <a:pPr algn="l">
              <a:lnSpc>
                <a:spcPct val="100000"/>
              </a:lnSpc>
              <a:spcBef>
                <a:spcPct val="0"/>
              </a:spcBef>
              <a:tabLst>
                <a:tab pos="1200150" algn="l"/>
                <a:tab pos="2457450" algn="l"/>
              </a:tabLst>
            </a:pPr>
            <a:endParaRPr lang="en-GB" sz="1800" dirty="0">
              <a:solidFill>
                <a:srgbClr val="000000"/>
              </a:solidFill>
              <a:latin typeface="Courier New" pitchFamily="49" charset="0"/>
            </a:endParaRPr>
          </a:p>
          <a:p>
            <a:pPr algn="l">
              <a:lnSpc>
                <a:spcPct val="100000"/>
              </a:lnSpc>
              <a:spcBef>
                <a:spcPct val="0"/>
              </a:spcBef>
              <a:tabLst>
                <a:tab pos="1200150" algn="l"/>
                <a:tab pos="2457450" algn="l"/>
              </a:tabLst>
            </a:pPr>
            <a:endParaRPr lang="en-GB" sz="1800" dirty="0">
              <a:solidFill>
                <a:srgbClr val="000000"/>
              </a:solidFill>
              <a:latin typeface="Courier New" pitchFamily="49" charset="0"/>
            </a:endParaRPr>
          </a:p>
          <a:p>
            <a:pPr algn="l">
              <a:lnSpc>
                <a:spcPct val="100000"/>
              </a:lnSpc>
              <a:spcBef>
                <a:spcPct val="0"/>
              </a:spcBef>
              <a:tabLst>
                <a:tab pos="1200150" algn="l"/>
                <a:tab pos="2457450" algn="l"/>
              </a:tabLst>
            </a:pPr>
            <a:endParaRPr lang="en-GB" sz="1800" dirty="0">
              <a:solidFill>
                <a:srgbClr val="000000"/>
              </a:solidFill>
              <a:latin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up)">
                                      <p:cBhvr>
                                        <p:cTn id="7"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
            <a:ext cx="8062912" cy="1219200"/>
          </a:xfrm>
        </p:spPr>
        <p:txBody>
          <a:bodyPr/>
          <a:lstStyle/>
          <a:p>
            <a:pPr algn="ctr"/>
            <a:r>
              <a:rPr lang="en-US" b="1" dirty="0"/>
              <a:t>LAB TASK # 1</a:t>
            </a:r>
          </a:p>
        </p:txBody>
      </p:sp>
      <p:sp>
        <p:nvSpPr>
          <p:cNvPr id="3" name="Subtitle 2"/>
          <p:cNvSpPr>
            <a:spLocks noGrp="1"/>
          </p:cNvSpPr>
          <p:nvPr>
            <p:ph type="subTitle" idx="1"/>
          </p:nvPr>
        </p:nvSpPr>
        <p:spPr>
          <a:xfrm>
            <a:off x="457200" y="1600200"/>
            <a:ext cx="8062912" cy="5029200"/>
          </a:xfrm>
        </p:spPr>
        <p:txBody>
          <a:bodyPr>
            <a:normAutofit fontScale="92500" lnSpcReduction="20000"/>
          </a:bodyPr>
          <a:lstStyle/>
          <a:p>
            <a:pPr algn="l"/>
            <a:r>
              <a:rPr lang="en-US" dirty="0"/>
              <a:t>Create a table with name </a:t>
            </a:r>
            <a:r>
              <a:rPr lang="en-US" b="1" dirty="0"/>
              <a:t>“BILLS” </a:t>
            </a:r>
            <a:r>
              <a:rPr lang="en-US" dirty="0"/>
              <a:t>having the following attributes:</a:t>
            </a:r>
          </a:p>
          <a:p>
            <a:pPr algn="l"/>
            <a:endParaRPr lang="en-US" dirty="0"/>
          </a:p>
          <a:p>
            <a:pPr marL="514350" indent="-514350" algn="l">
              <a:buFont typeface="+mj-lt"/>
              <a:buAutoNum type="arabicPeriod"/>
            </a:pPr>
            <a:r>
              <a:rPr lang="en-US" dirty="0"/>
              <a:t>BILL_NO  </a:t>
            </a:r>
            <a:r>
              <a:rPr lang="en-US" dirty="0">
                <a:sym typeface="Wingdings" panose="05000000000000000000" pitchFamily="2" charset="2"/>
              </a:rPr>
              <a:t> </a:t>
            </a:r>
            <a:r>
              <a:rPr lang="en-US" dirty="0"/>
              <a:t>NUMBER(5)</a:t>
            </a:r>
          </a:p>
          <a:p>
            <a:pPr marL="514350" indent="-514350" algn="l">
              <a:buFont typeface="+mj-lt"/>
              <a:buAutoNum type="arabicPeriod"/>
            </a:pPr>
            <a:r>
              <a:rPr lang="en-US" dirty="0"/>
              <a:t>CUST_ID  </a:t>
            </a:r>
            <a:r>
              <a:rPr lang="en-US" dirty="0">
                <a:sym typeface="Wingdings" panose="05000000000000000000" pitchFamily="2" charset="2"/>
              </a:rPr>
              <a:t></a:t>
            </a:r>
            <a:r>
              <a:rPr lang="en-US" dirty="0"/>
              <a:t>NUMBER(5)  </a:t>
            </a:r>
          </a:p>
          <a:p>
            <a:pPr marL="514350" indent="-514350" algn="l">
              <a:buFont typeface="+mj-lt"/>
              <a:buAutoNum type="arabicPeriod"/>
            </a:pPr>
            <a:r>
              <a:rPr lang="en-US" dirty="0"/>
              <a:t>BILL_DATE  </a:t>
            </a:r>
            <a:r>
              <a:rPr lang="en-US" dirty="0">
                <a:sym typeface="Wingdings" panose="05000000000000000000" pitchFamily="2" charset="2"/>
              </a:rPr>
              <a:t> </a:t>
            </a:r>
            <a:r>
              <a:rPr lang="en-US" dirty="0"/>
              <a:t>DATE</a:t>
            </a:r>
          </a:p>
          <a:p>
            <a:pPr marL="514350" indent="-514350" algn="l">
              <a:buFont typeface="+mj-lt"/>
              <a:buAutoNum type="arabicPeriod"/>
            </a:pPr>
            <a:r>
              <a:rPr lang="en-US" dirty="0"/>
              <a:t>TOTAL  </a:t>
            </a:r>
            <a:r>
              <a:rPr lang="en-US" dirty="0">
                <a:sym typeface="Wingdings" panose="05000000000000000000" pitchFamily="2" charset="2"/>
              </a:rPr>
              <a:t></a:t>
            </a:r>
            <a:r>
              <a:rPr lang="en-US" dirty="0"/>
              <a:t>DECIMAL(8,2)</a:t>
            </a:r>
          </a:p>
          <a:p>
            <a:pPr marL="514350" indent="-514350" algn="l"/>
            <a:endParaRPr lang="en-US" dirty="0"/>
          </a:p>
          <a:p>
            <a:pPr marL="514350" indent="-514350" algn="l"/>
            <a:r>
              <a:rPr lang="en-US" dirty="0">
                <a:solidFill>
                  <a:schemeClr val="tx1"/>
                </a:solidFill>
              </a:rPr>
              <a:t>///////////////////////////////////////////////////////////////////////////////</a:t>
            </a:r>
          </a:p>
          <a:p>
            <a:pPr marL="514350" indent="-514350" algn="l"/>
            <a:endParaRPr lang="en-US" dirty="0"/>
          </a:p>
          <a:p>
            <a:pPr marL="514350" indent="-514350" algn="l">
              <a:buFont typeface="+mj-lt"/>
              <a:buAutoNum type="arabicPeriod"/>
            </a:pPr>
            <a:r>
              <a:rPr lang="en-US" dirty="0"/>
              <a:t>Make BILL_NO and CUST_ID a primary key.</a:t>
            </a:r>
          </a:p>
          <a:p>
            <a:pPr marL="514350" indent="-514350" algn="l">
              <a:buFont typeface="+mj-lt"/>
              <a:buAutoNum type="arabicPeriod"/>
            </a:pPr>
            <a:r>
              <a:rPr lang="en-US" dirty="0"/>
              <a:t>Assign the constraint a user defined name.</a:t>
            </a:r>
          </a:p>
          <a:p>
            <a:pPr marL="514350" indent="-514350" algn="l">
              <a:buFont typeface="+mj-lt"/>
              <a:buAutoNum type="arabicPeriod"/>
            </a:pPr>
            <a:r>
              <a:rPr lang="en-US" dirty="0"/>
              <a:t>Define the constraint at table level.</a:t>
            </a:r>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14</a:t>
            </a:fld>
            <a:endParaRPr kumimoji="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KEY CONSTRAINT</a:t>
            </a:r>
            <a:endParaRPr lang="ur-PK" dirty="0"/>
          </a:p>
        </p:txBody>
      </p:sp>
      <p:sp>
        <p:nvSpPr>
          <p:cNvPr id="3" name="Content Placeholder 2"/>
          <p:cNvSpPr>
            <a:spLocks noGrp="1"/>
          </p:cNvSpPr>
          <p:nvPr>
            <p:ph idx="1"/>
          </p:nvPr>
        </p:nvSpPr>
        <p:spPr>
          <a:xfrm>
            <a:off x="228600" y="1649593"/>
            <a:ext cx="8686800" cy="4572000"/>
          </a:xfrm>
        </p:spPr>
        <p:txBody>
          <a:bodyPr>
            <a:normAutofit/>
          </a:bodyPr>
          <a:lstStyle/>
          <a:p>
            <a:r>
              <a:rPr lang="en-US" dirty="0"/>
              <a:t>The UNIQUE constraint designates a column or combination of columns as a unique key.</a:t>
            </a:r>
          </a:p>
          <a:p>
            <a:endParaRPr lang="en-US" dirty="0"/>
          </a:p>
          <a:p>
            <a:r>
              <a:rPr lang="en-US" dirty="0"/>
              <a:t>The UNIQUE Constraint prevents two records from having identical values in a particular column. </a:t>
            </a:r>
          </a:p>
          <a:p>
            <a:pPr marL="64008" indent="0">
              <a:buNone/>
            </a:pPr>
            <a:endParaRPr lang="en-US" dirty="0"/>
          </a:p>
          <a:p>
            <a:r>
              <a:rPr lang="en-US" dirty="0"/>
              <a:t>However, the unique key made up of a single column can contain nulls.</a:t>
            </a:r>
            <a:endParaRPr lang="ur-PK" dirty="0"/>
          </a:p>
        </p:txBody>
      </p:sp>
      <p:sp>
        <p:nvSpPr>
          <p:cNvPr id="4" name="Footer Placeholder 3"/>
          <p:cNvSpPr>
            <a:spLocks noGrp="1"/>
          </p:cNvSpPr>
          <p:nvPr>
            <p:ph type="ftr" sz="quarter" idx="11"/>
          </p:nvPr>
        </p:nvSpPr>
        <p:spPr/>
        <p:txBody>
          <a:bodyPr/>
          <a:lstStyle/>
          <a:p>
            <a:r>
              <a:rPr kumimoji="0" lang="en-US" dirty="0"/>
              <a:t>Database Management Systems</a:t>
            </a:r>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15</a:t>
            </a:fld>
            <a:endParaRPr kumimoji="0" lang="en-US"/>
          </a:p>
        </p:txBody>
      </p:sp>
    </p:spTree>
    <p:extLst>
      <p:ext uri="{BB962C8B-B14F-4D97-AF65-F5344CB8AC3E}">
        <p14:creationId xmlns:p14="http://schemas.microsoft.com/office/powerpoint/2010/main" val="1361668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8062912" cy="1470025"/>
          </a:xfrm>
        </p:spPr>
        <p:txBody>
          <a:bodyPr/>
          <a:lstStyle/>
          <a:p>
            <a:pPr algn="l"/>
            <a:r>
              <a:rPr lang="en-GB" dirty="0"/>
              <a:t>The UNIQUE Key Constraint</a:t>
            </a:r>
            <a:endParaRPr lang="en-US" dirty="0"/>
          </a:p>
        </p:txBody>
      </p:sp>
      <p:sp>
        <p:nvSpPr>
          <p:cNvPr id="3" name="Subtitle 2"/>
          <p:cNvSpPr>
            <a:spLocks noGrp="1"/>
          </p:cNvSpPr>
          <p:nvPr>
            <p:ph type="subTitle" idx="1"/>
          </p:nvPr>
        </p:nvSpPr>
        <p:spPr>
          <a:xfrm>
            <a:off x="457200" y="1752600"/>
            <a:ext cx="8062912" cy="4343400"/>
          </a:xfrm>
        </p:spPr>
        <p:txBody>
          <a:bodyPr>
            <a:normAutofit/>
          </a:bodyPr>
          <a:lstStyle/>
          <a:p>
            <a:pPr marL="514350" indent="-514350" algn="l">
              <a:buFont typeface="+mj-lt"/>
              <a:buAutoNum type="arabicPeriod"/>
            </a:pPr>
            <a:r>
              <a:rPr lang="en-US" dirty="0"/>
              <a:t>The Unique column constraint permits multiple entries of NULL into the columns.</a:t>
            </a:r>
          </a:p>
          <a:p>
            <a:pPr marL="514350" indent="-514350" algn="l">
              <a:buFont typeface="+mj-lt"/>
              <a:buAutoNum type="arabicPeriod"/>
            </a:pPr>
            <a:endParaRPr lang="en-US" dirty="0"/>
          </a:p>
          <a:p>
            <a:pPr marL="514350" indent="-514350" algn="l">
              <a:buFont typeface="+mj-lt"/>
              <a:buAutoNum type="arabicPeriod"/>
            </a:pPr>
            <a:r>
              <a:rPr lang="en-US" dirty="0"/>
              <a:t>Unique key will not allow the duplicate values.</a:t>
            </a:r>
          </a:p>
          <a:p>
            <a:pPr marL="514350" indent="-514350" algn="l">
              <a:buFont typeface="+mj-lt"/>
              <a:buAutoNum type="arabicPeriod"/>
            </a:pPr>
            <a:endParaRPr lang="en-US" dirty="0"/>
          </a:p>
          <a:p>
            <a:pPr marL="514350" indent="-514350" algn="l">
              <a:buFont typeface="+mj-lt"/>
              <a:buAutoNum type="arabicPeriod"/>
            </a:pPr>
            <a:r>
              <a:rPr lang="en-US" dirty="0"/>
              <a:t>Unique index is created automatically.</a:t>
            </a:r>
          </a:p>
          <a:p>
            <a:pPr marL="514350" indent="-514350" algn="l">
              <a:buFont typeface="+mj-lt"/>
              <a:buAutoNum type="arabicPeriod"/>
            </a:pPr>
            <a:endParaRPr lang="en-US" dirty="0"/>
          </a:p>
          <a:p>
            <a:pPr marL="514350" indent="-514350" algn="l">
              <a:buFont typeface="+mj-lt"/>
              <a:buAutoNum type="arabicPeriod"/>
            </a:pPr>
            <a:r>
              <a:rPr lang="en-US" dirty="0"/>
              <a:t>A table can have more than one Unique key which is not possible in  Primary key.</a:t>
            </a:r>
          </a:p>
          <a:p>
            <a:pPr algn="l"/>
            <a:endParaRPr lang="en-US" dirty="0"/>
          </a:p>
          <a:p>
            <a:pPr algn="l"/>
            <a:endParaRPr lang="en-US" dirty="0"/>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16</a:t>
            </a:fld>
            <a:endParaRPr kumimoji="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GB" dirty="0"/>
              <a:t>The UNIQUE Key Constraint</a:t>
            </a:r>
          </a:p>
        </p:txBody>
      </p:sp>
      <p:sp>
        <p:nvSpPr>
          <p:cNvPr id="21507" name="Rectangle 3"/>
          <p:cNvSpPr>
            <a:spLocks noChangeArrowheads="1"/>
          </p:cNvSpPr>
          <p:nvPr/>
        </p:nvSpPr>
        <p:spPr bwMode="blackWhite">
          <a:xfrm>
            <a:off x="1179513" y="20478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p:txBody>
      </p:sp>
      <p:sp>
        <p:nvSpPr>
          <p:cNvPr id="21508" name="Rectangle 4"/>
          <p:cNvSpPr>
            <a:spLocks noChangeArrowheads="1"/>
          </p:cNvSpPr>
          <p:nvPr/>
        </p:nvSpPr>
        <p:spPr bwMode="auto">
          <a:xfrm>
            <a:off x="1092200" y="1684338"/>
            <a:ext cx="931863"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GB" sz="2000">
                <a:solidFill>
                  <a:schemeClr val="tx1"/>
                </a:solidFill>
                <a:effectLst>
                  <a:outerShdw blurRad="38100" dist="38100" dir="2700000" algn="tl">
                    <a:srgbClr val="000000"/>
                  </a:outerShdw>
                </a:effectLst>
                <a:latin typeface="Arial" charset="0"/>
              </a:rPr>
              <a:t>DEPT </a:t>
            </a:r>
          </a:p>
        </p:txBody>
      </p:sp>
      <p:sp>
        <p:nvSpPr>
          <p:cNvPr id="21509" name="Rectangle 5"/>
          <p:cNvSpPr>
            <a:spLocks noChangeArrowheads="1"/>
          </p:cNvSpPr>
          <p:nvPr/>
        </p:nvSpPr>
        <p:spPr bwMode="blackWhite">
          <a:xfrm>
            <a:off x="1192213" y="2079625"/>
            <a:ext cx="3836987" cy="165417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DEPTNO DNAME     	LOC     </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	--------</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10	ACCOUNTING	NEW YORK</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20	RESEARCH	DALLAS</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30	SALES		CHICAGO</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40	OPERATIONS	BOSTON</a:t>
            </a:r>
          </a:p>
        </p:txBody>
      </p:sp>
      <p:sp>
        <p:nvSpPr>
          <p:cNvPr id="21510" name="Line 6"/>
          <p:cNvSpPr>
            <a:spLocks noChangeShapeType="1"/>
          </p:cNvSpPr>
          <p:nvPr/>
        </p:nvSpPr>
        <p:spPr bwMode="auto">
          <a:xfrm>
            <a:off x="1181100" y="2511425"/>
            <a:ext cx="3879850" cy="0"/>
          </a:xfrm>
          <a:prstGeom prst="line">
            <a:avLst/>
          </a:prstGeom>
          <a:noFill/>
          <a:ln w="50800">
            <a:solidFill>
              <a:srgbClr val="000000"/>
            </a:solidFill>
            <a:round/>
            <a:headEnd type="none" w="sm" len="sm"/>
            <a:tailEnd type="none" w="sm" len="sm"/>
          </a:ln>
          <a:effectLst/>
        </p:spPr>
        <p:txBody>
          <a:bodyPr/>
          <a:lstStyle/>
          <a:p>
            <a:endParaRPr lang="en-US"/>
          </a:p>
        </p:txBody>
      </p:sp>
      <p:sp>
        <p:nvSpPr>
          <p:cNvPr id="21511" name="Line 7"/>
          <p:cNvSpPr>
            <a:spLocks noChangeShapeType="1"/>
          </p:cNvSpPr>
          <p:nvPr/>
        </p:nvSpPr>
        <p:spPr bwMode="auto">
          <a:xfrm>
            <a:off x="1174750" y="290512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1512" name="Line 8"/>
          <p:cNvSpPr>
            <a:spLocks noChangeShapeType="1"/>
          </p:cNvSpPr>
          <p:nvPr/>
        </p:nvSpPr>
        <p:spPr bwMode="auto">
          <a:xfrm>
            <a:off x="1174750" y="316547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1513" name="Line 9"/>
          <p:cNvSpPr>
            <a:spLocks noChangeShapeType="1"/>
          </p:cNvSpPr>
          <p:nvPr/>
        </p:nvSpPr>
        <p:spPr bwMode="auto">
          <a:xfrm>
            <a:off x="1174750" y="342582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1514" name="Line 10"/>
          <p:cNvSpPr>
            <a:spLocks noChangeShapeType="1"/>
          </p:cNvSpPr>
          <p:nvPr/>
        </p:nvSpPr>
        <p:spPr bwMode="auto">
          <a:xfrm>
            <a:off x="2178050" y="2047875"/>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21515" name="Line 11"/>
          <p:cNvSpPr>
            <a:spLocks noChangeShapeType="1"/>
          </p:cNvSpPr>
          <p:nvPr/>
        </p:nvSpPr>
        <p:spPr bwMode="auto">
          <a:xfrm>
            <a:off x="3676650" y="2047875"/>
            <a:ext cx="0" cy="1714500"/>
          </a:xfrm>
          <a:prstGeom prst="line">
            <a:avLst/>
          </a:prstGeom>
          <a:noFill/>
          <a:ln w="25400">
            <a:solidFill>
              <a:srgbClr val="000000"/>
            </a:solidFill>
            <a:round/>
            <a:headEnd type="none" w="sm" len="sm"/>
            <a:tailEnd type="none" w="sm" len="sm"/>
          </a:ln>
          <a:effectLst/>
        </p:spPr>
        <p:txBody>
          <a:bodyPr/>
          <a:lstStyle/>
          <a:p>
            <a:endParaRPr lang="en-US"/>
          </a:p>
        </p:txBody>
      </p:sp>
      <p:sp>
        <p:nvSpPr>
          <p:cNvPr id="21516" name="Rectangle 12"/>
          <p:cNvSpPr>
            <a:spLocks noChangeArrowheads="1"/>
          </p:cNvSpPr>
          <p:nvPr/>
        </p:nvSpPr>
        <p:spPr bwMode="auto">
          <a:xfrm>
            <a:off x="2795588" y="1439863"/>
            <a:ext cx="2938462" cy="339725"/>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GB" sz="1800">
                <a:solidFill>
                  <a:srgbClr val="FFFFCC"/>
                </a:solidFill>
                <a:effectLst>
                  <a:outerShdw blurRad="38100" dist="38100" dir="2700000" algn="tl">
                    <a:srgbClr val="000000"/>
                  </a:outerShdw>
                </a:effectLst>
                <a:latin typeface="Arial" charset="0"/>
              </a:rPr>
              <a:t>UNIQUE key constraint</a:t>
            </a:r>
          </a:p>
        </p:txBody>
      </p:sp>
      <p:sp>
        <p:nvSpPr>
          <p:cNvPr id="21517" name="Freeform 13"/>
          <p:cNvSpPr>
            <a:spLocks/>
          </p:cNvSpPr>
          <p:nvPr/>
        </p:nvSpPr>
        <p:spPr bwMode="auto">
          <a:xfrm>
            <a:off x="2457450" y="1581150"/>
            <a:ext cx="325438" cy="477838"/>
          </a:xfrm>
          <a:custGeom>
            <a:avLst/>
            <a:gdLst/>
            <a:ahLst/>
            <a:cxnLst>
              <a:cxn ang="0">
                <a:pos x="204" y="0"/>
              </a:cxn>
              <a:cxn ang="0">
                <a:pos x="0" y="0"/>
              </a:cxn>
              <a:cxn ang="0">
                <a:pos x="0" y="300"/>
              </a:cxn>
            </a:cxnLst>
            <a:rect l="0" t="0" r="r" b="b"/>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p:spPr>
        <p:txBody>
          <a:bodyPr/>
          <a:lstStyle/>
          <a:p>
            <a:endParaRPr lang="en-US"/>
          </a:p>
        </p:txBody>
      </p:sp>
      <p:grpSp>
        <p:nvGrpSpPr>
          <p:cNvPr id="21526" name="Group 22"/>
          <p:cNvGrpSpPr>
            <a:grpSpLocks/>
          </p:cNvGrpSpPr>
          <p:nvPr/>
        </p:nvGrpSpPr>
        <p:grpSpPr bwMode="auto">
          <a:xfrm>
            <a:off x="1174750" y="3867150"/>
            <a:ext cx="4767263" cy="1619250"/>
            <a:chOff x="740" y="2436"/>
            <a:chExt cx="3003" cy="1020"/>
          </a:xfrm>
        </p:grpSpPr>
        <p:sp>
          <p:nvSpPr>
            <p:cNvPr id="21518" name="AutoShape 14"/>
            <p:cNvSpPr>
              <a:spLocks noChangeArrowheads="1"/>
            </p:cNvSpPr>
            <p:nvPr/>
          </p:nvSpPr>
          <p:spPr bwMode="auto">
            <a:xfrm>
              <a:off x="1764" y="2436"/>
              <a:ext cx="396" cy="444"/>
            </a:xfrm>
            <a:prstGeom prst="upArrow">
              <a:avLst>
                <a:gd name="adj1" fmla="val 50000"/>
                <a:gd name="adj2" fmla="val 56055"/>
              </a:avLst>
            </a:prstGeom>
            <a:solidFill>
              <a:srgbClr val="FFCC99"/>
            </a:solidFill>
            <a:ln w="9525">
              <a:noFill/>
              <a:miter lim="800000"/>
              <a:headEnd/>
              <a:tailEnd/>
            </a:ln>
            <a:effectLst>
              <a:outerShdw dist="53882" dir="2700000" algn="ctr" rotWithShape="0">
                <a:srgbClr val="000000">
                  <a:alpha val="50000"/>
                </a:srgbClr>
              </a:outerShdw>
            </a:effectLst>
          </p:spPr>
          <p:txBody>
            <a:bodyPr vert="eaVert" wrap="none" anchor="ctr"/>
            <a:lstStyle/>
            <a:p>
              <a:endParaRPr lang="en-US"/>
            </a:p>
          </p:txBody>
        </p:sp>
        <p:sp>
          <p:nvSpPr>
            <p:cNvPr id="21519" name="Rectangle 15"/>
            <p:cNvSpPr>
              <a:spLocks noChangeArrowheads="1"/>
            </p:cNvSpPr>
            <p:nvPr/>
          </p:nvSpPr>
          <p:spPr bwMode="blackWhite">
            <a:xfrm>
              <a:off x="743" y="2874"/>
              <a:ext cx="2433" cy="566"/>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p:txBody>
        </p:sp>
        <p:sp>
          <p:nvSpPr>
            <p:cNvPr id="21520" name="Rectangle 16"/>
            <p:cNvSpPr>
              <a:spLocks noChangeArrowheads="1"/>
            </p:cNvSpPr>
            <p:nvPr/>
          </p:nvSpPr>
          <p:spPr bwMode="blackWhite">
            <a:xfrm>
              <a:off x="751" y="2894"/>
              <a:ext cx="2417" cy="550"/>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50	SALES		DETROIT</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60			BOSTON</a:t>
              </a:r>
            </a:p>
          </p:txBody>
        </p:sp>
        <p:grpSp>
          <p:nvGrpSpPr>
            <p:cNvPr id="21523" name="Group 19"/>
            <p:cNvGrpSpPr>
              <a:grpSpLocks/>
            </p:cNvGrpSpPr>
            <p:nvPr/>
          </p:nvGrpSpPr>
          <p:grpSpPr bwMode="auto">
            <a:xfrm>
              <a:off x="1372" y="2874"/>
              <a:ext cx="944" cy="582"/>
              <a:chOff x="1372" y="2874"/>
              <a:chExt cx="944" cy="582"/>
            </a:xfrm>
          </p:grpSpPr>
          <p:sp>
            <p:nvSpPr>
              <p:cNvPr id="21521" name="Line 17"/>
              <p:cNvSpPr>
                <a:spLocks noChangeShapeType="1"/>
              </p:cNvSpPr>
              <p:nvPr/>
            </p:nvSpPr>
            <p:spPr bwMode="auto">
              <a:xfrm>
                <a:off x="1372" y="2874"/>
                <a:ext cx="0" cy="582"/>
              </a:xfrm>
              <a:prstGeom prst="line">
                <a:avLst/>
              </a:prstGeom>
              <a:noFill/>
              <a:ln w="25400">
                <a:solidFill>
                  <a:srgbClr val="000000"/>
                </a:solidFill>
                <a:round/>
                <a:headEnd type="none" w="sm" len="sm"/>
                <a:tailEnd type="none" w="sm" len="sm"/>
              </a:ln>
              <a:effectLst/>
            </p:spPr>
            <p:txBody>
              <a:bodyPr/>
              <a:lstStyle/>
              <a:p>
                <a:endParaRPr lang="en-US"/>
              </a:p>
            </p:txBody>
          </p:sp>
          <p:sp>
            <p:nvSpPr>
              <p:cNvPr id="21522" name="Line 18"/>
              <p:cNvSpPr>
                <a:spLocks noChangeShapeType="1"/>
              </p:cNvSpPr>
              <p:nvPr/>
            </p:nvSpPr>
            <p:spPr bwMode="auto">
              <a:xfrm>
                <a:off x="2316" y="2874"/>
                <a:ext cx="0" cy="582"/>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1524" name="Rectangle 20"/>
            <p:cNvSpPr>
              <a:spLocks noChangeArrowheads="1"/>
            </p:cNvSpPr>
            <p:nvPr/>
          </p:nvSpPr>
          <p:spPr bwMode="auto">
            <a:xfrm>
              <a:off x="2109" y="2656"/>
              <a:ext cx="1634" cy="2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GB" sz="1800">
                  <a:solidFill>
                    <a:srgbClr val="FFFFCC"/>
                  </a:solidFill>
                  <a:effectLst>
                    <a:outerShdw blurRad="38100" dist="38100" dir="2700000" algn="tl">
                      <a:srgbClr val="000000"/>
                    </a:outerShdw>
                  </a:effectLst>
                  <a:latin typeface="Arial" charset="0"/>
                </a:rPr>
                <a:t>Insert into</a:t>
              </a:r>
            </a:p>
          </p:txBody>
        </p:sp>
        <p:sp>
          <p:nvSpPr>
            <p:cNvPr id="21525" name="Line 21"/>
            <p:cNvSpPr>
              <a:spLocks noChangeShapeType="1"/>
            </p:cNvSpPr>
            <p:nvPr/>
          </p:nvSpPr>
          <p:spPr bwMode="auto">
            <a:xfrm>
              <a:off x="740" y="3154"/>
              <a:ext cx="2448" cy="0"/>
            </a:xfrm>
            <a:prstGeom prst="line">
              <a:avLst/>
            </a:prstGeom>
            <a:noFill/>
            <a:ln w="25400">
              <a:solidFill>
                <a:srgbClr val="000000"/>
              </a:solidFill>
              <a:round/>
              <a:headEnd type="none" w="sm" len="sm"/>
              <a:tailEnd type="none" w="sm" len="sm"/>
            </a:ln>
            <a:effectLst/>
          </p:spPr>
          <p:txBody>
            <a:bodyPr/>
            <a:lstStyle/>
            <a:p>
              <a:endParaRPr lang="en-US"/>
            </a:p>
          </p:txBody>
        </p:sp>
      </p:grpSp>
      <p:grpSp>
        <p:nvGrpSpPr>
          <p:cNvPr id="21531" name="Group 27"/>
          <p:cNvGrpSpPr>
            <a:grpSpLocks/>
          </p:cNvGrpSpPr>
          <p:nvPr/>
        </p:nvGrpSpPr>
        <p:grpSpPr bwMode="auto">
          <a:xfrm>
            <a:off x="5065713" y="4273550"/>
            <a:ext cx="3530600" cy="1196975"/>
            <a:chOff x="3191" y="2692"/>
            <a:chExt cx="2224" cy="754"/>
          </a:xfrm>
        </p:grpSpPr>
        <p:sp>
          <p:nvSpPr>
            <p:cNvPr id="21527" name="Rectangle 23"/>
            <p:cNvSpPr>
              <a:spLocks noChangeArrowheads="1"/>
            </p:cNvSpPr>
            <p:nvPr/>
          </p:nvSpPr>
          <p:spPr bwMode="auto">
            <a:xfrm>
              <a:off x="3694" y="2692"/>
              <a:ext cx="1721" cy="526"/>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GB" sz="1800">
                  <a:solidFill>
                    <a:srgbClr val="FFFFCC"/>
                  </a:solidFill>
                  <a:effectLst>
                    <a:outerShdw blurRad="38100" dist="38100" dir="2700000" algn="tl">
                      <a:srgbClr val="000000"/>
                    </a:outerShdw>
                  </a:effectLst>
                  <a:latin typeface="Arial" charset="0"/>
                </a:rPr>
                <a:t>Not allowed </a:t>
              </a:r>
              <a:br>
                <a:rPr lang="en-GB" sz="1800">
                  <a:solidFill>
                    <a:srgbClr val="FFFFCC"/>
                  </a:solidFill>
                  <a:effectLst>
                    <a:outerShdw blurRad="38100" dist="38100" dir="2700000" algn="tl">
                      <a:srgbClr val="000000"/>
                    </a:outerShdw>
                  </a:effectLst>
                  <a:latin typeface="Arial" charset="0"/>
                </a:rPr>
              </a:br>
              <a:r>
                <a:rPr lang="en-GB" sz="1800">
                  <a:solidFill>
                    <a:srgbClr val="FFFFCC"/>
                  </a:solidFill>
                  <a:effectLst>
                    <a:outerShdw blurRad="38100" dist="38100" dir="2700000" algn="tl">
                      <a:srgbClr val="000000"/>
                    </a:outerShdw>
                  </a:effectLst>
                  <a:latin typeface="Arial" charset="0"/>
                </a:rPr>
                <a:t>(DNAME</a:t>
              </a:r>
              <a:r>
                <a:rPr lang="en-GB" sz="1800" b="0">
                  <a:solidFill>
                    <a:schemeClr val="tx1"/>
                  </a:solidFill>
                  <a:latin typeface="Symbol" pitchFamily="18" charset="2"/>
                </a:rPr>
                <a:t>-</a:t>
              </a:r>
              <a:r>
                <a:rPr lang="en-GB" sz="1800">
                  <a:solidFill>
                    <a:schemeClr val="tx1"/>
                  </a:solidFill>
                  <a:latin typeface="Arial" charset="0"/>
                </a:rPr>
                <a:t>SALES</a:t>
              </a:r>
              <a:r>
                <a:rPr lang="en-GB" sz="1800">
                  <a:solidFill>
                    <a:srgbClr val="FFFFCC"/>
                  </a:solidFill>
                  <a:effectLst>
                    <a:outerShdw blurRad="38100" dist="38100" dir="2700000" algn="tl">
                      <a:srgbClr val="000000"/>
                    </a:outerShdw>
                  </a:effectLst>
                  <a:latin typeface="Arial" charset="0"/>
                </a:rPr>
                <a:t> already exists)</a:t>
              </a:r>
            </a:p>
          </p:txBody>
        </p:sp>
        <p:sp>
          <p:nvSpPr>
            <p:cNvPr id="21528" name="Line 24"/>
            <p:cNvSpPr>
              <a:spLocks noChangeShapeType="1"/>
            </p:cNvSpPr>
            <p:nvPr/>
          </p:nvSpPr>
          <p:spPr bwMode="auto">
            <a:xfrm flipV="1">
              <a:off x="3191" y="2988"/>
              <a:ext cx="431"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sp>
          <p:nvSpPr>
            <p:cNvPr id="21529" name="Rectangle 25"/>
            <p:cNvSpPr>
              <a:spLocks noChangeArrowheads="1"/>
            </p:cNvSpPr>
            <p:nvPr/>
          </p:nvSpPr>
          <p:spPr bwMode="auto">
            <a:xfrm>
              <a:off x="3694" y="3232"/>
              <a:ext cx="1721" cy="2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GB" sz="1800">
                  <a:solidFill>
                    <a:srgbClr val="FFFFCC"/>
                  </a:solidFill>
                  <a:effectLst>
                    <a:outerShdw blurRad="38100" dist="38100" dir="2700000" algn="tl">
                      <a:srgbClr val="000000"/>
                    </a:outerShdw>
                  </a:effectLst>
                  <a:latin typeface="Arial" charset="0"/>
                </a:rPr>
                <a:t>Allowed</a:t>
              </a:r>
            </a:p>
          </p:txBody>
        </p:sp>
        <p:sp>
          <p:nvSpPr>
            <p:cNvPr id="21530" name="Line 26"/>
            <p:cNvSpPr>
              <a:spLocks noChangeShapeType="1"/>
            </p:cNvSpPr>
            <p:nvPr/>
          </p:nvSpPr>
          <p:spPr bwMode="auto">
            <a:xfrm flipV="1">
              <a:off x="3191" y="3324"/>
              <a:ext cx="431"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sp>
        <p:nvSpPr>
          <p:cNvPr id="28" name="Slide Number Placeholder 27"/>
          <p:cNvSpPr>
            <a:spLocks noGrp="1"/>
          </p:cNvSpPr>
          <p:nvPr>
            <p:ph type="sldNum" sz="quarter" idx="12"/>
          </p:nvPr>
        </p:nvSpPr>
        <p:spPr/>
        <p:txBody>
          <a:bodyPr/>
          <a:lstStyle/>
          <a:p>
            <a:fld id="{A3DCDF73-85D2-4237-9B32-053DBDB0C312}" type="slidenum">
              <a:rPr kumimoji="0" lang="en-US" smtClean="0"/>
              <a:pPr/>
              <a:t>17</a:t>
            </a:fld>
            <a:endParaRPr kumimoji="0"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26"/>
                                        </p:tgtEl>
                                        <p:attrNameLst>
                                          <p:attrName>style.visibility</p:attrName>
                                        </p:attrNameLst>
                                      </p:cBhvr>
                                      <p:to>
                                        <p:strVal val="visible"/>
                                      </p:to>
                                    </p:set>
                                    <p:anim calcmode="lin" valueType="num">
                                      <p:cBhvr additive="base">
                                        <p:cTn id="7" dur="500" fill="hold"/>
                                        <p:tgtEl>
                                          <p:spTgt spid="21526"/>
                                        </p:tgtEl>
                                        <p:attrNameLst>
                                          <p:attrName>ppt_x</p:attrName>
                                        </p:attrNameLst>
                                      </p:cBhvr>
                                      <p:tavLst>
                                        <p:tav tm="0">
                                          <p:val>
                                            <p:strVal val="#ppt_x"/>
                                          </p:val>
                                        </p:tav>
                                        <p:tav tm="100000">
                                          <p:val>
                                            <p:strVal val="#ppt_x"/>
                                          </p:val>
                                        </p:tav>
                                      </p:tavLst>
                                    </p:anim>
                                    <p:anim calcmode="lin" valueType="num">
                                      <p:cBhvr additive="base">
                                        <p:cTn id="8" dur="500" fill="hold"/>
                                        <p:tgtEl>
                                          <p:spTgt spid="215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1531"/>
                                        </p:tgtEl>
                                        <p:attrNameLst>
                                          <p:attrName>style.visibility</p:attrName>
                                        </p:attrNameLst>
                                      </p:cBhvr>
                                      <p:to>
                                        <p:strVal val="visible"/>
                                      </p:to>
                                    </p:set>
                                    <p:anim calcmode="lin" valueType="num">
                                      <p:cBhvr additive="base">
                                        <p:cTn id="12" dur="500" fill="hold"/>
                                        <p:tgtEl>
                                          <p:spTgt spid="21531"/>
                                        </p:tgtEl>
                                        <p:attrNameLst>
                                          <p:attrName>ppt_x</p:attrName>
                                        </p:attrNameLst>
                                      </p:cBhvr>
                                      <p:tavLst>
                                        <p:tav tm="0">
                                          <p:val>
                                            <p:strVal val="1+#ppt_w/2"/>
                                          </p:val>
                                        </p:tav>
                                        <p:tav tm="100000">
                                          <p:val>
                                            <p:strVal val="#ppt_x"/>
                                          </p:val>
                                        </p:tav>
                                      </p:tavLst>
                                    </p:anim>
                                    <p:anim calcmode="lin" valueType="num">
                                      <p:cBhvr additive="base">
                                        <p:cTn id="13" dur="500" fill="hold"/>
                                        <p:tgtEl>
                                          <p:spTgt spid="215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r>
              <a:rPr lang="en-GB" dirty="0"/>
              <a:t>The UNIQUE Key Constraint</a:t>
            </a:r>
          </a:p>
        </p:txBody>
      </p:sp>
      <p:sp>
        <p:nvSpPr>
          <p:cNvPr id="23555" name="Rectangle 3"/>
          <p:cNvSpPr>
            <a:spLocks noGrp="1" noChangeArrowheads="1"/>
          </p:cNvSpPr>
          <p:nvPr>
            <p:ph idx="1"/>
          </p:nvPr>
        </p:nvSpPr>
        <p:spPr>
          <a:xfrm>
            <a:off x="860425" y="1539875"/>
            <a:ext cx="8007350" cy="904875"/>
          </a:xfrm>
          <a:noFill/>
          <a:ln/>
        </p:spPr>
        <p:txBody>
          <a:bodyPr>
            <a:normAutofit fontScale="92500"/>
          </a:bodyPr>
          <a:lstStyle/>
          <a:p>
            <a:r>
              <a:rPr lang="en-GB" dirty="0"/>
              <a:t>Defined at either the table level or the column level </a:t>
            </a:r>
          </a:p>
        </p:txBody>
      </p:sp>
      <p:sp>
        <p:nvSpPr>
          <p:cNvPr id="23556" name="Rectangle 4"/>
          <p:cNvSpPr>
            <a:spLocks noChangeArrowheads="1"/>
          </p:cNvSpPr>
          <p:nvPr/>
        </p:nvSpPr>
        <p:spPr bwMode="blackWhite">
          <a:xfrm>
            <a:off x="1212850" y="3194050"/>
            <a:ext cx="6794500" cy="15113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p:txBody>
      </p:sp>
      <p:sp>
        <p:nvSpPr>
          <p:cNvPr id="23557" name="Rectangle 5"/>
          <p:cNvSpPr>
            <a:spLocks noChangeArrowheads="1"/>
          </p:cNvSpPr>
          <p:nvPr/>
        </p:nvSpPr>
        <p:spPr bwMode="ltGray">
          <a:xfrm>
            <a:off x="2466975" y="4343400"/>
            <a:ext cx="5419725" cy="32385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3558" name="Rectangle 6"/>
          <p:cNvSpPr>
            <a:spLocks noChangeArrowheads="1"/>
          </p:cNvSpPr>
          <p:nvPr/>
        </p:nvSpPr>
        <p:spPr bwMode="blackWhite">
          <a:xfrm>
            <a:off x="1238250" y="3502025"/>
            <a:ext cx="7496175" cy="854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457450" algn="l"/>
              </a:tabLst>
            </a:pPr>
            <a:r>
              <a:rPr lang="en-GB" sz="1800" dirty="0">
                <a:solidFill>
                  <a:srgbClr val="000000"/>
                </a:solidFill>
                <a:latin typeface="Courier New" pitchFamily="49" charset="0"/>
              </a:rPr>
              <a:t>SQL&gt; CREATE TABLE   dept(</a:t>
            </a:r>
          </a:p>
          <a:p>
            <a:pPr algn="l">
              <a:lnSpc>
                <a:spcPct val="100000"/>
              </a:lnSpc>
              <a:spcBef>
                <a:spcPct val="0"/>
              </a:spcBef>
              <a:tabLst>
                <a:tab pos="1200150" algn="l"/>
                <a:tab pos="2457450" algn="l"/>
              </a:tabLst>
            </a:pPr>
            <a:r>
              <a:rPr lang="en-GB" sz="1800" dirty="0">
                <a:solidFill>
                  <a:srgbClr val="000000"/>
                </a:solidFill>
                <a:latin typeface="Courier New" pitchFamily="49" charset="0"/>
              </a:rPr>
              <a:t>  2  	</a:t>
            </a:r>
            <a:r>
              <a:rPr lang="en-GB" sz="1800" dirty="0" err="1">
                <a:solidFill>
                  <a:srgbClr val="000000"/>
                </a:solidFill>
                <a:latin typeface="Courier New" pitchFamily="49" charset="0"/>
              </a:rPr>
              <a:t>deptno</a:t>
            </a:r>
            <a:r>
              <a:rPr lang="en-GB" sz="1800" dirty="0">
                <a:solidFill>
                  <a:srgbClr val="000000"/>
                </a:solidFill>
                <a:latin typeface="Courier New" pitchFamily="49" charset="0"/>
              </a:rPr>
              <a:t> 	  NUMBER(2),</a:t>
            </a:r>
          </a:p>
          <a:p>
            <a:pPr algn="l">
              <a:lnSpc>
                <a:spcPct val="100000"/>
              </a:lnSpc>
              <a:spcBef>
                <a:spcPct val="0"/>
              </a:spcBef>
              <a:tabLst>
                <a:tab pos="1200150" algn="l"/>
                <a:tab pos="2457450" algn="l"/>
              </a:tabLst>
            </a:pPr>
            <a:r>
              <a:rPr lang="en-GB" sz="1800" dirty="0">
                <a:solidFill>
                  <a:srgbClr val="000000"/>
                </a:solidFill>
                <a:latin typeface="Courier New" pitchFamily="49" charset="0"/>
              </a:rPr>
              <a:t>  3	</a:t>
            </a:r>
            <a:r>
              <a:rPr lang="en-GB" sz="1800" dirty="0" err="1">
                <a:solidFill>
                  <a:srgbClr val="000000"/>
                </a:solidFill>
                <a:latin typeface="Courier New" pitchFamily="49" charset="0"/>
              </a:rPr>
              <a:t>dname</a:t>
            </a:r>
            <a:r>
              <a:rPr lang="en-GB" sz="1800" dirty="0">
                <a:solidFill>
                  <a:srgbClr val="000000"/>
                </a:solidFill>
                <a:latin typeface="Courier New" pitchFamily="49" charset="0"/>
              </a:rPr>
              <a:t>	  VARCHAR2(14),</a:t>
            </a:r>
          </a:p>
          <a:p>
            <a:pPr algn="l">
              <a:lnSpc>
                <a:spcPct val="100000"/>
              </a:lnSpc>
              <a:spcBef>
                <a:spcPct val="0"/>
              </a:spcBef>
              <a:tabLst>
                <a:tab pos="1200150" algn="l"/>
                <a:tab pos="2457450" algn="l"/>
              </a:tabLst>
            </a:pPr>
            <a:r>
              <a:rPr lang="en-GB" sz="1800" dirty="0">
                <a:solidFill>
                  <a:srgbClr val="000000"/>
                </a:solidFill>
                <a:latin typeface="Courier New" pitchFamily="49" charset="0"/>
              </a:rPr>
              <a:t>  4	loc	  VARCHAR2(13),</a:t>
            </a:r>
          </a:p>
          <a:p>
            <a:pPr algn="l">
              <a:lnSpc>
                <a:spcPct val="100000"/>
              </a:lnSpc>
              <a:spcBef>
                <a:spcPct val="0"/>
              </a:spcBef>
              <a:tabLst>
                <a:tab pos="1200150" algn="l"/>
                <a:tab pos="2457450" algn="l"/>
              </a:tabLst>
            </a:pPr>
            <a:r>
              <a:rPr lang="en-GB" sz="1800" dirty="0">
                <a:solidFill>
                  <a:srgbClr val="000000"/>
                </a:solidFill>
                <a:latin typeface="Courier New" pitchFamily="49" charset="0"/>
              </a:rPr>
              <a:t>  5	CONSTRAINT </a:t>
            </a:r>
            <a:r>
              <a:rPr lang="en-GB" sz="1800" dirty="0" err="1">
                <a:solidFill>
                  <a:srgbClr val="000000"/>
                </a:solidFill>
                <a:latin typeface="Courier New" pitchFamily="49" charset="0"/>
              </a:rPr>
              <a:t>dept_dname_uk</a:t>
            </a:r>
            <a:r>
              <a:rPr lang="en-GB" sz="1800" dirty="0">
                <a:solidFill>
                  <a:srgbClr val="000000"/>
                </a:solidFill>
                <a:latin typeface="Courier New" pitchFamily="49" charset="0"/>
              </a:rPr>
              <a:t> UNIQUE(</a:t>
            </a:r>
            <a:r>
              <a:rPr lang="en-GB" sz="1800" dirty="0" err="1">
                <a:solidFill>
                  <a:srgbClr val="000000"/>
                </a:solidFill>
                <a:latin typeface="Courier New" pitchFamily="49" charset="0"/>
              </a:rPr>
              <a:t>dname</a:t>
            </a:r>
            <a:r>
              <a:rPr lang="en-GB" sz="1800" dirty="0">
                <a:solidFill>
                  <a:srgbClr val="000000"/>
                </a:solidFill>
                <a:latin typeface="Courier New" pitchFamily="49" charset="0"/>
              </a:rPr>
              <a:t>));</a:t>
            </a:r>
          </a:p>
        </p:txBody>
      </p:sp>
      <p:sp>
        <p:nvSpPr>
          <p:cNvPr id="7" name="Slide Number Placeholder 6"/>
          <p:cNvSpPr>
            <a:spLocks noGrp="1"/>
          </p:cNvSpPr>
          <p:nvPr>
            <p:ph type="sldNum" sz="quarter" idx="12"/>
          </p:nvPr>
        </p:nvSpPr>
        <p:spPr/>
        <p:txBody>
          <a:bodyPr/>
          <a:lstStyle/>
          <a:p>
            <a:fld id="{A3DCDF73-85D2-4237-9B32-053DBDB0C312}" type="slidenum">
              <a:rPr kumimoji="0" lang="en-US" smtClean="0"/>
              <a:pPr/>
              <a:t>18</a:t>
            </a:fld>
            <a:endParaRPr kumimoji="0"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up)">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b/w PRIMARY &amp; UNIQUE key</a:t>
            </a:r>
            <a:endParaRPr lang="ur-PK" dirty="0"/>
          </a:p>
        </p:txBody>
      </p:sp>
      <p:sp>
        <p:nvSpPr>
          <p:cNvPr id="3" name="Content Placeholder 2"/>
          <p:cNvSpPr>
            <a:spLocks noGrp="1"/>
          </p:cNvSpPr>
          <p:nvPr>
            <p:ph idx="1"/>
          </p:nvPr>
        </p:nvSpPr>
        <p:spPr/>
        <p:txBody>
          <a:bodyPr/>
          <a:lstStyle/>
          <a:p>
            <a:r>
              <a:rPr lang="en-US" b="1" dirty="0">
                <a:solidFill>
                  <a:schemeClr val="accent2">
                    <a:lumMod val="60000"/>
                    <a:lumOff val="40000"/>
                  </a:schemeClr>
                </a:solidFill>
              </a:rPr>
              <a:t>BEHAVIOR:</a:t>
            </a:r>
          </a:p>
          <a:p>
            <a:pPr marL="438912" lvl="1" indent="0">
              <a:buNone/>
            </a:pPr>
            <a:r>
              <a:rPr lang="en-US" dirty="0"/>
              <a:t> </a:t>
            </a:r>
            <a:r>
              <a:rPr lang="en-US" sz="3200" dirty="0"/>
              <a:t>Primary Key is used to identify a row (record) in a table whereas Unique-key is to prevent duplicate values in a column</a:t>
            </a:r>
            <a:r>
              <a:rPr lang="en-US" dirty="0"/>
              <a:t>.</a:t>
            </a:r>
          </a:p>
          <a:p>
            <a:pPr marL="64008" indent="0">
              <a:buNone/>
            </a:pPr>
            <a:endParaRPr lang="en-US" dirty="0"/>
          </a:p>
          <a:p>
            <a:r>
              <a:rPr lang="en-US" b="1" dirty="0">
                <a:solidFill>
                  <a:schemeClr val="accent2">
                    <a:lumMod val="60000"/>
                    <a:lumOff val="40000"/>
                  </a:schemeClr>
                </a:solidFill>
              </a:rPr>
              <a:t>NULLABILITY</a:t>
            </a:r>
          </a:p>
          <a:p>
            <a:pPr marL="438912" lvl="1" indent="0">
              <a:buNone/>
            </a:pPr>
            <a:r>
              <a:rPr lang="en-US" dirty="0"/>
              <a:t> </a:t>
            </a:r>
            <a:r>
              <a:rPr lang="en-US" sz="3200" dirty="0"/>
              <a:t>Primary key does not include Null values whereas Unique-key can.</a:t>
            </a:r>
          </a:p>
          <a:p>
            <a:pPr marL="64008" indent="0">
              <a:buNone/>
            </a:pPr>
            <a:endParaRPr lang="ur-PK" b="1" dirty="0"/>
          </a:p>
        </p:txBody>
      </p:sp>
      <p:sp>
        <p:nvSpPr>
          <p:cNvPr id="4" name="Footer Placeholder 3"/>
          <p:cNvSpPr>
            <a:spLocks noGrp="1"/>
          </p:cNvSpPr>
          <p:nvPr>
            <p:ph type="ftr" sz="quarter" idx="11"/>
          </p:nvPr>
        </p:nvSpPr>
        <p:spPr/>
        <p:txBody>
          <a:bodyPr/>
          <a:lstStyle/>
          <a:p>
            <a:r>
              <a:rPr kumimoji="0" lang="en-US"/>
              <a:t>Database Management Systems</a:t>
            </a:r>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19</a:t>
            </a:fld>
            <a:endParaRPr kumimoji="0" lang="en-US"/>
          </a:p>
        </p:txBody>
      </p:sp>
    </p:spTree>
    <p:extLst>
      <p:ext uri="{BB962C8B-B14F-4D97-AF65-F5344CB8AC3E}">
        <p14:creationId xmlns:p14="http://schemas.microsoft.com/office/powerpoint/2010/main" val="24583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GB" dirty="0"/>
              <a:t>Objectives</a:t>
            </a:r>
          </a:p>
        </p:txBody>
      </p:sp>
      <p:sp>
        <p:nvSpPr>
          <p:cNvPr id="7171" name="Rectangle 3"/>
          <p:cNvSpPr>
            <a:spLocks noGrp="1" noChangeArrowheads="1"/>
          </p:cNvSpPr>
          <p:nvPr>
            <p:ph idx="1"/>
          </p:nvPr>
        </p:nvSpPr>
        <p:spPr>
          <a:xfrm>
            <a:off x="860425" y="1795463"/>
            <a:ext cx="7385050" cy="2016125"/>
          </a:xfrm>
          <a:noFill/>
          <a:ln/>
        </p:spPr>
        <p:txBody>
          <a:bodyPr/>
          <a:lstStyle/>
          <a:p>
            <a:r>
              <a:rPr lang="en-GB" dirty="0"/>
              <a:t>After completing this lesson, you should be able to do the following:</a:t>
            </a:r>
          </a:p>
          <a:p>
            <a:pPr lvl="1"/>
            <a:r>
              <a:rPr lang="en-GB" dirty="0"/>
              <a:t>Describe constraints</a:t>
            </a:r>
          </a:p>
          <a:p>
            <a:pPr lvl="1"/>
            <a:r>
              <a:rPr lang="en-GB" dirty="0"/>
              <a:t>Create and maintain constraints</a:t>
            </a:r>
          </a:p>
        </p:txBody>
      </p:sp>
      <p:sp>
        <p:nvSpPr>
          <p:cNvPr id="4" name="Slide Number Placeholder 3"/>
          <p:cNvSpPr>
            <a:spLocks noGrp="1"/>
          </p:cNvSpPr>
          <p:nvPr>
            <p:ph type="sldNum" sz="quarter" idx="12"/>
          </p:nvPr>
        </p:nvSpPr>
        <p:spPr/>
        <p:txBody>
          <a:bodyPr/>
          <a:lstStyle/>
          <a:p>
            <a:fld id="{A3DCDF73-85D2-4237-9B32-053DBDB0C312}" type="slidenum">
              <a:rPr kumimoji="0" lang="en-US" smtClean="0"/>
              <a:pPr/>
              <a:t>2</a:t>
            </a:fld>
            <a:endParaRPr kumimoji="0" 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b/w PRIMARY &amp; UNIQUE key</a:t>
            </a:r>
            <a:endParaRPr lang="ur-PK" dirty="0"/>
          </a:p>
        </p:txBody>
      </p:sp>
      <p:sp>
        <p:nvSpPr>
          <p:cNvPr id="3" name="Content Placeholder 2"/>
          <p:cNvSpPr>
            <a:spLocks noGrp="1"/>
          </p:cNvSpPr>
          <p:nvPr>
            <p:ph idx="1"/>
          </p:nvPr>
        </p:nvSpPr>
        <p:spPr/>
        <p:txBody>
          <a:bodyPr/>
          <a:lstStyle/>
          <a:p>
            <a:r>
              <a:rPr lang="en-US" b="1" dirty="0">
                <a:solidFill>
                  <a:schemeClr val="accent2">
                    <a:lumMod val="60000"/>
                    <a:lumOff val="40000"/>
                  </a:schemeClr>
                </a:solidFill>
              </a:rPr>
              <a:t>EXISTENCE</a:t>
            </a:r>
            <a:endParaRPr lang="en-US" dirty="0">
              <a:solidFill>
                <a:schemeClr val="accent2">
                  <a:lumMod val="60000"/>
                  <a:lumOff val="40000"/>
                </a:schemeClr>
              </a:solidFill>
            </a:endParaRPr>
          </a:p>
          <a:p>
            <a:pPr marL="438912" lvl="1" indent="0">
              <a:buNone/>
            </a:pPr>
            <a:r>
              <a:rPr lang="en-US" sz="3200" dirty="0"/>
              <a:t>A table can have at most one primary key but can have multiple Unique-key.</a:t>
            </a:r>
          </a:p>
          <a:p>
            <a:pPr marL="64008" indent="0">
              <a:buNone/>
            </a:pPr>
            <a:endParaRPr lang="en-US" b="1" dirty="0"/>
          </a:p>
          <a:p>
            <a:r>
              <a:rPr lang="en-US" b="1" dirty="0">
                <a:solidFill>
                  <a:schemeClr val="accent2">
                    <a:lumMod val="60000"/>
                    <a:lumOff val="40000"/>
                  </a:schemeClr>
                </a:solidFill>
              </a:rPr>
              <a:t>MODIFIABILITY</a:t>
            </a:r>
            <a:r>
              <a:rPr lang="en-US" dirty="0">
                <a:solidFill>
                  <a:schemeClr val="accent2">
                    <a:lumMod val="60000"/>
                    <a:lumOff val="40000"/>
                  </a:schemeClr>
                </a:solidFill>
              </a:rPr>
              <a:t> </a:t>
            </a:r>
          </a:p>
          <a:p>
            <a:pPr marL="438912" lvl="1" indent="0">
              <a:buNone/>
            </a:pPr>
            <a:r>
              <a:rPr lang="en-US" sz="3200" dirty="0"/>
              <a:t>You can’t change or delete primary key values but Unique-key values can</a:t>
            </a:r>
            <a:r>
              <a:rPr lang="en-US" dirty="0"/>
              <a:t>.</a:t>
            </a:r>
          </a:p>
          <a:p>
            <a:pPr marL="64008" indent="0">
              <a:buNone/>
            </a:pPr>
            <a:endParaRPr lang="ur-PK" b="1" dirty="0"/>
          </a:p>
        </p:txBody>
      </p:sp>
      <p:sp>
        <p:nvSpPr>
          <p:cNvPr id="4" name="Footer Placeholder 3"/>
          <p:cNvSpPr>
            <a:spLocks noGrp="1"/>
          </p:cNvSpPr>
          <p:nvPr>
            <p:ph type="ftr" sz="quarter" idx="11"/>
          </p:nvPr>
        </p:nvSpPr>
        <p:spPr/>
        <p:txBody>
          <a:bodyPr/>
          <a:lstStyle/>
          <a:p>
            <a:r>
              <a:rPr kumimoji="0" lang="en-US"/>
              <a:t>Database Management Systems</a:t>
            </a:r>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20</a:t>
            </a:fld>
            <a:endParaRPr kumimoji="0" lang="en-US"/>
          </a:p>
        </p:txBody>
      </p:sp>
    </p:spTree>
    <p:extLst>
      <p:ext uri="{BB962C8B-B14F-4D97-AF65-F5344CB8AC3E}">
        <p14:creationId xmlns:p14="http://schemas.microsoft.com/office/powerpoint/2010/main" val="4233882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7" y="-533400"/>
            <a:ext cx="8686800" cy="1470025"/>
          </a:xfrm>
        </p:spPr>
        <p:txBody>
          <a:bodyPr>
            <a:normAutofit/>
          </a:bodyPr>
          <a:lstStyle/>
          <a:p>
            <a:pPr algn="ctr"/>
            <a:r>
              <a:rPr lang="en-GB" b="1" dirty="0"/>
              <a:t>LAB TASK # 02</a:t>
            </a:r>
            <a:endParaRPr lang="en-US" b="1" dirty="0"/>
          </a:p>
        </p:txBody>
      </p:sp>
      <p:sp>
        <p:nvSpPr>
          <p:cNvPr id="3" name="Subtitle 2"/>
          <p:cNvSpPr>
            <a:spLocks noGrp="1"/>
          </p:cNvSpPr>
          <p:nvPr>
            <p:ph type="subTitle" idx="1"/>
          </p:nvPr>
        </p:nvSpPr>
        <p:spPr>
          <a:xfrm>
            <a:off x="312402" y="1241425"/>
            <a:ext cx="8062912" cy="3236120"/>
          </a:xfrm>
        </p:spPr>
        <p:txBody>
          <a:bodyPr>
            <a:noAutofit/>
          </a:bodyPr>
          <a:lstStyle/>
          <a:p>
            <a:pPr algn="l"/>
            <a:r>
              <a:rPr lang="en-US" sz="2800" dirty="0"/>
              <a:t>Create a new table called CUSTOMERS and adds five columns. </a:t>
            </a:r>
          </a:p>
          <a:p>
            <a:pPr algn="l"/>
            <a:endParaRPr lang="en-US" sz="2800" dirty="0"/>
          </a:p>
          <a:p>
            <a:pPr marL="457200" indent="-457200" algn="l">
              <a:buFont typeface="Arial" panose="020B0604020202020204" pitchFamily="34" charset="0"/>
              <a:buChar char="•"/>
            </a:pPr>
            <a:r>
              <a:rPr lang="en-US" sz="2800" dirty="0"/>
              <a:t>Id</a:t>
            </a:r>
          </a:p>
          <a:p>
            <a:pPr marL="457200" indent="-457200" algn="l">
              <a:buFont typeface="Arial" panose="020B0604020202020204" pitchFamily="34" charset="0"/>
              <a:buChar char="•"/>
            </a:pPr>
            <a:r>
              <a:rPr lang="en-US" sz="2800" dirty="0"/>
              <a:t>Name</a:t>
            </a:r>
          </a:p>
          <a:p>
            <a:pPr marL="457200" indent="-457200" algn="l">
              <a:buFont typeface="Arial" panose="020B0604020202020204" pitchFamily="34" charset="0"/>
              <a:buChar char="•"/>
            </a:pPr>
            <a:r>
              <a:rPr lang="en-US" sz="2800" dirty="0"/>
              <a:t>Address</a:t>
            </a:r>
          </a:p>
          <a:p>
            <a:pPr marL="457200" indent="-457200" algn="l">
              <a:buFont typeface="Arial" panose="020B0604020202020204" pitchFamily="34" charset="0"/>
              <a:buChar char="•"/>
            </a:pPr>
            <a:r>
              <a:rPr lang="en-US" sz="2800" dirty="0"/>
              <a:t>Age</a:t>
            </a:r>
          </a:p>
          <a:p>
            <a:pPr marL="457200" indent="-457200" algn="l">
              <a:buFont typeface="Arial" panose="020B0604020202020204" pitchFamily="34" charset="0"/>
              <a:buChar char="•"/>
            </a:pPr>
            <a:r>
              <a:rPr lang="en-US" sz="2800" dirty="0"/>
              <a:t>Salary</a:t>
            </a:r>
          </a:p>
          <a:p>
            <a:pPr algn="l"/>
            <a:endParaRPr lang="en-US" sz="2800" dirty="0"/>
          </a:p>
          <a:p>
            <a:pPr algn="l"/>
            <a:r>
              <a:rPr lang="en-US" sz="2800" dirty="0"/>
              <a:t>AGE column is set to UNIQUE, so that you can not have two records with same age. Create column level constraint.</a:t>
            </a:r>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21</a:t>
            </a:fld>
            <a:endParaRPr kumimoji="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FOREIGN KEY Constraint</a:t>
            </a:r>
            <a:endParaRPr lang="ur-PK" dirty="0"/>
          </a:p>
        </p:txBody>
      </p:sp>
      <p:sp>
        <p:nvSpPr>
          <p:cNvPr id="3" name="Content Placeholder 2"/>
          <p:cNvSpPr>
            <a:spLocks noGrp="1"/>
          </p:cNvSpPr>
          <p:nvPr>
            <p:ph idx="1"/>
          </p:nvPr>
        </p:nvSpPr>
        <p:spPr>
          <a:xfrm>
            <a:off x="457200" y="1882808"/>
            <a:ext cx="8382000" cy="4572000"/>
          </a:xfrm>
        </p:spPr>
        <p:txBody>
          <a:bodyPr/>
          <a:lstStyle/>
          <a:p>
            <a:pPr algn="just"/>
            <a:r>
              <a:rPr lang="en-US" dirty="0"/>
              <a:t>A foreign key is a key used to link two tables together. This is sometimes called a referencing key.</a:t>
            </a:r>
          </a:p>
          <a:p>
            <a:pPr algn="just"/>
            <a:r>
              <a:rPr lang="en-US" dirty="0"/>
              <a:t>Foreign Key is a column or a combination of columns whose values match a Primary Key in a different table.</a:t>
            </a:r>
          </a:p>
          <a:p>
            <a:pPr algn="just"/>
            <a:r>
              <a:rPr lang="en-US" dirty="0"/>
              <a:t>A FOREIGN KEY in one table points to a PRIMARY KEY in another table.</a:t>
            </a:r>
            <a:endParaRPr lang="ur-PK" dirty="0"/>
          </a:p>
        </p:txBody>
      </p:sp>
      <p:sp>
        <p:nvSpPr>
          <p:cNvPr id="4" name="Footer Placeholder 3"/>
          <p:cNvSpPr>
            <a:spLocks noGrp="1"/>
          </p:cNvSpPr>
          <p:nvPr>
            <p:ph type="ftr" sz="quarter" idx="11"/>
          </p:nvPr>
        </p:nvSpPr>
        <p:spPr/>
        <p:txBody>
          <a:bodyPr/>
          <a:lstStyle/>
          <a:p>
            <a:r>
              <a:rPr kumimoji="0" lang="en-US"/>
              <a:t>Database Management Systems</a:t>
            </a:r>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22</a:t>
            </a:fld>
            <a:endParaRPr kumimoji="0" lang="en-US"/>
          </a:p>
        </p:txBody>
      </p:sp>
    </p:spTree>
    <p:extLst>
      <p:ext uri="{BB962C8B-B14F-4D97-AF65-F5344CB8AC3E}">
        <p14:creationId xmlns:p14="http://schemas.microsoft.com/office/powerpoint/2010/main" val="3155900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374856" cy="1470025"/>
          </a:xfrm>
        </p:spPr>
        <p:txBody>
          <a:bodyPr/>
          <a:lstStyle/>
          <a:p>
            <a:r>
              <a:rPr lang="en-GB" dirty="0"/>
              <a:t>FOREIGN KEY Constraint</a:t>
            </a:r>
            <a:endParaRPr lang="en-US" dirty="0"/>
          </a:p>
        </p:txBody>
      </p:sp>
      <p:sp>
        <p:nvSpPr>
          <p:cNvPr id="3" name="Subtitle 2"/>
          <p:cNvSpPr>
            <a:spLocks noGrp="1"/>
          </p:cNvSpPr>
          <p:nvPr>
            <p:ph type="subTitle" idx="1"/>
          </p:nvPr>
        </p:nvSpPr>
        <p:spPr>
          <a:xfrm>
            <a:off x="304800" y="1524000"/>
            <a:ext cx="8458200" cy="5105400"/>
          </a:xfrm>
        </p:spPr>
        <p:txBody>
          <a:bodyPr>
            <a:noAutofit/>
          </a:bodyPr>
          <a:lstStyle/>
          <a:p>
            <a:pPr marL="742950" indent="-742950" algn="just">
              <a:buFont typeface="+mj-lt"/>
              <a:buAutoNum type="arabicPeriod"/>
            </a:pPr>
            <a:r>
              <a:rPr lang="en-US" sz="2800" dirty="0"/>
              <a:t>Foreign keys represent the relationships between tables. </a:t>
            </a:r>
          </a:p>
          <a:p>
            <a:pPr marL="742950" indent="-742950" algn="just">
              <a:buFont typeface="+mj-lt"/>
              <a:buAutoNum type="arabicPeriod"/>
            </a:pPr>
            <a:r>
              <a:rPr lang="en-US" sz="2800" dirty="0"/>
              <a:t>A foreign key is a column (or a group of columns) whose values are derived from the primary key or unique key of some other table.</a:t>
            </a:r>
          </a:p>
          <a:p>
            <a:pPr marL="742950" indent="-742950" algn="just">
              <a:buFont typeface="+mj-lt"/>
              <a:buAutoNum type="arabicPeriod"/>
            </a:pPr>
            <a:r>
              <a:rPr lang="en-US" sz="2800" dirty="0"/>
              <a:t>The table in which the foreign key is defined is called a “Foreign table or “Detail table”. </a:t>
            </a:r>
          </a:p>
          <a:p>
            <a:pPr marL="742950" indent="-742950" algn="just">
              <a:buFont typeface="+mj-lt"/>
              <a:buAutoNum type="arabicPeriod"/>
            </a:pPr>
            <a:r>
              <a:rPr lang="en-US" sz="2800" dirty="0"/>
              <a:t>The table that defines the primary or unique key and is referenced by the foreign key is called “Primary table or Master table”.</a:t>
            </a:r>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23</a:t>
            </a:fld>
            <a:endParaRPr kumimoji="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0"/>
            <a:ext cx="8229600" cy="1399032"/>
          </a:xfrm>
          <a:noFill/>
          <a:ln/>
        </p:spPr>
        <p:txBody>
          <a:bodyPr/>
          <a:lstStyle/>
          <a:p>
            <a:r>
              <a:rPr lang="en-GB" dirty="0"/>
              <a:t>The FOREIGN KEY Constraint</a:t>
            </a:r>
          </a:p>
        </p:txBody>
      </p:sp>
      <p:sp>
        <p:nvSpPr>
          <p:cNvPr id="29699" name="Rectangle 3"/>
          <p:cNvSpPr>
            <a:spLocks noChangeArrowheads="1"/>
          </p:cNvSpPr>
          <p:nvPr/>
        </p:nvSpPr>
        <p:spPr bwMode="blackWhite">
          <a:xfrm>
            <a:off x="2760663" y="1495425"/>
            <a:ext cx="3862387" cy="14192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p:txBody>
      </p:sp>
      <p:sp>
        <p:nvSpPr>
          <p:cNvPr id="29700" name="Rectangle 4"/>
          <p:cNvSpPr>
            <a:spLocks noChangeArrowheads="1"/>
          </p:cNvSpPr>
          <p:nvPr/>
        </p:nvSpPr>
        <p:spPr bwMode="auto">
          <a:xfrm>
            <a:off x="2635250" y="1131888"/>
            <a:ext cx="931863"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GB" sz="2000">
                <a:solidFill>
                  <a:schemeClr val="tx1"/>
                </a:solidFill>
                <a:effectLst>
                  <a:outerShdw blurRad="38100" dist="38100" dir="2700000" algn="tl">
                    <a:srgbClr val="000000"/>
                  </a:outerShdw>
                </a:effectLst>
                <a:latin typeface="Arial" charset="0"/>
              </a:rPr>
              <a:t>DEPT </a:t>
            </a:r>
          </a:p>
        </p:txBody>
      </p:sp>
      <p:sp>
        <p:nvSpPr>
          <p:cNvPr id="29701" name="Rectangle 5"/>
          <p:cNvSpPr>
            <a:spLocks noChangeArrowheads="1"/>
          </p:cNvSpPr>
          <p:nvPr/>
        </p:nvSpPr>
        <p:spPr bwMode="blackWhite">
          <a:xfrm>
            <a:off x="2735263" y="1527175"/>
            <a:ext cx="3836987" cy="139382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DEPTNO DNAME     	LOC     </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	--------</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10	ACCOUNTING	NEW YORK</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20	RESEARCH	DALLAS</a:t>
            </a:r>
          </a:p>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a:t>
            </a:r>
          </a:p>
        </p:txBody>
      </p:sp>
      <p:sp>
        <p:nvSpPr>
          <p:cNvPr id="29702" name="Line 6"/>
          <p:cNvSpPr>
            <a:spLocks noChangeShapeType="1"/>
          </p:cNvSpPr>
          <p:nvPr/>
        </p:nvSpPr>
        <p:spPr bwMode="auto">
          <a:xfrm>
            <a:off x="2743200" y="1958975"/>
            <a:ext cx="3879850" cy="0"/>
          </a:xfrm>
          <a:prstGeom prst="line">
            <a:avLst/>
          </a:prstGeom>
          <a:noFill/>
          <a:ln w="50800">
            <a:solidFill>
              <a:srgbClr val="000000"/>
            </a:solidFill>
            <a:round/>
            <a:headEnd type="none" w="sm" len="sm"/>
            <a:tailEnd type="none" w="sm" len="sm"/>
          </a:ln>
          <a:effectLst/>
        </p:spPr>
        <p:txBody>
          <a:bodyPr/>
          <a:lstStyle/>
          <a:p>
            <a:endParaRPr lang="en-US"/>
          </a:p>
        </p:txBody>
      </p:sp>
      <p:sp>
        <p:nvSpPr>
          <p:cNvPr id="29703" name="Line 7"/>
          <p:cNvSpPr>
            <a:spLocks noChangeShapeType="1"/>
          </p:cNvSpPr>
          <p:nvPr/>
        </p:nvSpPr>
        <p:spPr bwMode="auto">
          <a:xfrm>
            <a:off x="2736850" y="2352675"/>
            <a:ext cx="3886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9704" name="Line 8"/>
          <p:cNvSpPr>
            <a:spLocks noChangeShapeType="1"/>
          </p:cNvSpPr>
          <p:nvPr/>
        </p:nvSpPr>
        <p:spPr bwMode="auto">
          <a:xfrm>
            <a:off x="2736850" y="2613025"/>
            <a:ext cx="3886200" cy="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9707" name="Group 11"/>
          <p:cNvGrpSpPr>
            <a:grpSpLocks/>
          </p:cNvGrpSpPr>
          <p:nvPr/>
        </p:nvGrpSpPr>
        <p:grpSpPr bwMode="auto">
          <a:xfrm>
            <a:off x="3721100" y="1495425"/>
            <a:ext cx="1498600" cy="1438275"/>
            <a:chOff x="2344" y="942"/>
            <a:chExt cx="944" cy="906"/>
          </a:xfrm>
        </p:grpSpPr>
        <p:sp>
          <p:nvSpPr>
            <p:cNvPr id="29705" name="Line 9"/>
            <p:cNvSpPr>
              <a:spLocks noChangeShapeType="1"/>
            </p:cNvSpPr>
            <p:nvPr/>
          </p:nvSpPr>
          <p:spPr bwMode="auto">
            <a:xfrm>
              <a:off x="2344" y="942"/>
              <a:ext cx="0" cy="906"/>
            </a:xfrm>
            <a:prstGeom prst="line">
              <a:avLst/>
            </a:prstGeom>
            <a:noFill/>
            <a:ln w="25400">
              <a:solidFill>
                <a:srgbClr val="000000"/>
              </a:solidFill>
              <a:round/>
              <a:headEnd type="none" w="sm" len="sm"/>
              <a:tailEnd type="none" w="sm" len="sm"/>
            </a:ln>
            <a:effectLst/>
          </p:spPr>
          <p:txBody>
            <a:bodyPr/>
            <a:lstStyle/>
            <a:p>
              <a:endParaRPr lang="en-US"/>
            </a:p>
          </p:txBody>
        </p:sp>
        <p:sp>
          <p:nvSpPr>
            <p:cNvPr id="29706" name="Line 10"/>
            <p:cNvSpPr>
              <a:spLocks noChangeShapeType="1"/>
            </p:cNvSpPr>
            <p:nvPr/>
          </p:nvSpPr>
          <p:spPr bwMode="auto">
            <a:xfrm>
              <a:off x="3288" y="942"/>
              <a:ext cx="0" cy="906"/>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9708" name="Rectangle 12"/>
          <p:cNvSpPr>
            <a:spLocks noChangeArrowheads="1"/>
          </p:cNvSpPr>
          <p:nvPr/>
        </p:nvSpPr>
        <p:spPr bwMode="auto">
          <a:xfrm>
            <a:off x="419100" y="1516063"/>
            <a:ext cx="1333500" cy="587375"/>
          </a:xfrm>
          <a:prstGeom prst="rect">
            <a:avLst/>
          </a:prstGeom>
          <a:noFill/>
          <a:ln w="9525">
            <a:noFill/>
            <a:miter lim="800000"/>
            <a:headEnd/>
            <a:tailEnd/>
          </a:ln>
          <a:effectLst/>
        </p:spPr>
        <p:txBody>
          <a:bodyPr lIns="92075" tIns="46038" rIns="92075" bIns="46038">
            <a:spAutoFit/>
          </a:bodyPr>
          <a:lstStyle/>
          <a:p>
            <a:pPr algn="r">
              <a:lnSpc>
                <a:spcPct val="90000"/>
              </a:lnSpc>
              <a:spcBef>
                <a:spcPct val="0"/>
              </a:spcBef>
            </a:pPr>
            <a:r>
              <a:rPr lang="en-GB" sz="1800">
                <a:solidFill>
                  <a:srgbClr val="FFFFCC"/>
                </a:solidFill>
                <a:effectLst>
                  <a:outerShdw blurRad="38100" dist="38100" dir="2700000" algn="tl">
                    <a:srgbClr val="000000"/>
                  </a:outerShdw>
                </a:effectLst>
                <a:latin typeface="Arial" charset="0"/>
              </a:rPr>
              <a:t>PRIMARY</a:t>
            </a:r>
            <a:br>
              <a:rPr lang="en-GB" sz="1800">
                <a:solidFill>
                  <a:srgbClr val="FFFFCC"/>
                </a:solidFill>
                <a:effectLst>
                  <a:outerShdw blurRad="38100" dist="38100" dir="2700000" algn="tl">
                    <a:srgbClr val="000000"/>
                  </a:outerShdw>
                </a:effectLst>
                <a:latin typeface="Arial" charset="0"/>
              </a:rPr>
            </a:br>
            <a:r>
              <a:rPr lang="en-GB" sz="1800">
                <a:solidFill>
                  <a:srgbClr val="FFFFCC"/>
                </a:solidFill>
                <a:effectLst>
                  <a:outerShdw blurRad="38100" dist="38100" dir="2700000" algn="tl">
                    <a:srgbClr val="000000"/>
                  </a:outerShdw>
                </a:effectLst>
                <a:latin typeface="Arial" charset="0"/>
              </a:rPr>
              <a:t>KEY</a:t>
            </a:r>
          </a:p>
        </p:txBody>
      </p:sp>
      <p:sp>
        <p:nvSpPr>
          <p:cNvPr id="29709" name="Rectangle 13"/>
          <p:cNvSpPr>
            <a:spLocks noChangeArrowheads="1"/>
          </p:cNvSpPr>
          <p:nvPr/>
        </p:nvSpPr>
        <p:spPr bwMode="blackWhite">
          <a:xfrm>
            <a:off x="722313" y="3319463"/>
            <a:ext cx="5913437" cy="14192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p:txBody>
      </p:sp>
      <p:sp>
        <p:nvSpPr>
          <p:cNvPr id="29710" name="Rectangle 14"/>
          <p:cNvSpPr>
            <a:spLocks noChangeArrowheads="1"/>
          </p:cNvSpPr>
          <p:nvPr/>
        </p:nvSpPr>
        <p:spPr bwMode="auto">
          <a:xfrm>
            <a:off x="633413" y="2946400"/>
            <a:ext cx="735012"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GB" sz="2000">
                <a:solidFill>
                  <a:schemeClr val="tx1"/>
                </a:solidFill>
                <a:effectLst>
                  <a:outerShdw blurRad="38100" dist="38100" dir="2700000" algn="tl">
                    <a:srgbClr val="000000"/>
                  </a:outerShdw>
                </a:effectLst>
                <a:latin typeface="Arial" charset="0"/>
              </a:rPr>
              <a:t>EMP</a:t>
            </a:r>
          </a:p>
        </p:txBody>
      </p:sp>
      <p:sp>
        <p:nvSpPr>
          <p:cNvPr id="29711" name="Rectangle 15"/>
          <p:cNvSpPr>
            <a:spLocks noChangeArrowheads="1"/>
          </p:cNvSpPr>
          <p:nvPr/>
        </p:nvSpPr>
        <p:spPr bwMode="blackWhite">
          <a:xfrm>
            <a:off x="714375" y="3360738"/>
            <a:ext cx="7361238" cy="139382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 pos="3200400" algn="l"/>
                <a:tab pos="4572000" algn="l"/>
              </a:tabLst>
            </a:pPr>
            <a:r>
              <a:rPr lang="en-GB" sz="1800">
                <a:solidFill>
                  <a:srgbClr val="000000"/>
                </a:solidFill>
                <a:latin typeface="Courier New" pitchFamily="49" charset="0"/>
              </a:rPr>
              <a:t> EMPNO 	ENAME 	JOB		 ...  COMM  DEPTNO     </a:t>
            </a:r>
          </a:p>
          <a:p>
            <a:pPr algn="l">
              <a:lnSpc>
                <a:spcPct val="95000"/>
              </a:lnSpc>
              <a:spcBef>
                <a:spcPct val="0"/>
              </a:spcBef>
              <a:tabLst>
                <a:tab pos="966788" algn="l"/>
                <a:tab pos="1885950" algn="l"/>
                <a:tab pos="2457450" algn="l"/>
                <a:tab pos="3200400" algn="l"/>
                <a:tab pos="457200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 pos="3200400" algn="l"/>
                <a:tab pos="4572000" algn="l"/>
              </a:tabLst>
            </a:pPr>
            <a:r>
              <a:rPr lang="en-GB" sz="1800">
                <a:solidFill>
                  <a:srgbClr val="000000"/>
                </a:solidFill>
                <a:latin typeface="Courier New" pitchFamily="49" charset="0"/>
              </a:rPr>
              <a:t>  7839	KING	PRESIDENT		      10</a:t>
            </a:r>
          </a:p>
          <a:p>
            <a:pPr algn="l">
              <a:lnSpc>
                <a:spcPct val="95000"/>
              </a:lnSpc>
              <a:spcBef>
                <a:spcPct val="0"/>
              </a:spcBef>
              <a:tabLst>
                <a:tab pos="966788" algn="l"/>
                <a:tab pos="1885950" algn="l"/>
                <a:tab pos="2457450" algn="l"/>
                <a:tab pos="3200400" algn="l"/>
                <a:tab pos="4572000" algn="l"/>
              </a:tabLst>
            </a:pPr>
            <a:r>
              <a:rPr lang="en-GB" sz="1800">
                <a:solidFill>
                  <a:srgbClr val="000000"/>
                </a:solidFill>
                <a:latin typeface="Courier New" pitchFamily="49" charset="0"/>
              </a:rPr>
              <a:t>  7698	BLAKE	MANAGER		      30</a:t>
            </a:r>
          </a:p>
          <a:p>
            <a:pPr algn="l">
              <a:lnSpc>
                <a:spcPct val="95000"/>
              </a:lnSpc>
              <a:spcBef>
                <a:spcPct val="0"/>
              </a:spcBef>
              <a:tabLst>
                <a:tab pos="966788" algn="l"/>
                <a:tab pos="1885950" algn="l"/>
                <a:tab pos="2457450" algn="l"/>
                <a:tab pos="3200400" algn="l"/>
                <a:tab pos="4572000" algn="l"/>
              </a:tabLst>
            </a:pPr>
            <a:r>
              <a:rPr lang="en-GB" sz="1800">
                <a:solidFill>
                  <a:srgbClr val="000000"/>
                </a:solidFill>
                <a:latin typeface="Courier New" pitchFamily="49" charset="0"/>
              </a:rPr>
              <a:t>  ...</a:t>
            </a:r>
          </a:p>
        </p:txBody>
      </p:sp>
      <p:sp>
        <p:nvSpPr>
          <p:cNvPr id="29712" name="Line 16"/>
          <p:cNvSpPr>
            <a:spLocks noChangeShapeType="1"/>
          </p:cNvSpPr>
          <p:nvPr/>
        </p:nvSpPr>
        <p:spPr bwMode="auto">
          <a:xfrm>
            <a:off x="722313" y="3773488"/>
            <a:ext cx="5903912" cy="0"/>
          </a:xfrm>
          <a:prstGeom prst="line">
            <a:avLst/>
          </a:prstGeom>
          <a:noFill/>
          <a:ln w="50800">
            <a:solidFill>
              <a:srgbClr val="000000"/>
            </a:solidFill>
            <a:round/>
            <a:headEnd type="none" w="sm" len="sm"/>
            <a:tailEnd type="none" w="sm" len="sm"/>
          </a:ln>
          <a:effectLst/>
        </p:spPr>
        <p:txBody>
          <a:bodyPr/>
          <a:lstStyle/>
          <a:p>
            <a:endParaRPr lang="en-US"/>
          </a:p>
        </p:txBody>
      </p:sp>
      <p:sp>
        <p:nvSpPr>
          <p:cNvPr id="29713" name="Line 17"/>
          <p:cNvSpPr>
            <a:spLocks noChangeShapeType="1"/>
          </p:cNvSpPr>
          <p:nvPr/>
        </p:nvSpPr>
        <p:spPr bwMode="auto">
          <a:xfrm>
            <a:off x="715963" y="4167188"/>
            <a:ext cx="5930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29714" name="Line 18"/>
          <p:cNvSpPr>
            <a:spLocks noChangeShapeType="1"/>
          </p:cNvSpPr>
          <p:nvPr/>
        </p:nvSpPr>
        <p:spPr bwMode="auto">
          <a:xfrm>
            <a:off x="715963" y="4414838"/>
            <a:ext cx="5930900" cy="0"/>
          </a:xfrm>
          <a:prstGeom prst="line">
            <a:avLst/>
          </a:prstGeom>
          <a:noFill/>
          <a:ln w="25400">
            <a:solidFill>
              <a:srgbClr val="000000"/>
            </a:solidFill>
            <a:round/>
            <a:headEnd type="none" w="sm" len="sm"/>
            <a:tailEnd type="none" w="sm" len="sm"/>
          </a:ln>
          <a:effectLst/>
        </p:spPr>
        <p:txBody>
          <a:bodyPr/>
          <a:lstStyle/>
          <a:p>
            <a:endParaRPr lang="en-US"/>
          </a:p>
        </p:txBody>
      </p:sp>
      <p:grpSp>
        <p:nvGrpSpPr>
          <p:cNvPr id="29720" name="Group 24"/>
          <p:cNvGrpSpPr>
            <a:grpSpLocks/>
          </p:cNvGrpSpPr>
          <p:nvPr/>
        </p:nvGrpSpPr>
        <p:grpSpPr bwMode="auto">
          <a:xfrm>
            <a:off x="1719263" y="3309938"/>
            <a:ext cx="3822700" cy="1471612"/>
            <a:chOff x="1083" y="2085"/>
            <a:chExt cx="2408" cy="927"/>
          </a:xfrm>
        </p:grpSpPr>
        <p:sp>
          <p:nvSpPr>
            <p:cNvPr id="29715" name="Line 19"/>
            <p:cNvSpPr>
              <a:spLocks noChangeShapeType="1"/>
            </p:cNvSpPr>
            <p:nvPr/>
          </p:nvSpPr>
          <p:spPr bwMode="auto">
            <a:xfrm>
              <a:off x="1083" y="2085"/>
              <a:ext cx="0" cy="923"/>
            </a:xfrm>
            <a:prstGeom prst="line">
              <a:avLst/>
            </a:prstGeom>
            <a:noFill/>
            <a:ln w="25400">
              <a:solidFill>
                <a:srgbClr val="000000"/>
              </a:solidFill>
              <a:round/>
              <a:headEnd type="none" w="sm" len="sm"/>
              <a:tailEnd type="none" w="sm" len="sm"/>
            </a:ln>
            <a:effectLst/>
          </p:spPr>
          <p:txBody>
            <a:bodyPr/>
            <a:lstStyle/>
            <a:p>
              <a:endParaRPr lang="en-US"/>
            </a:p>
          </p:txBody>
        </p:sp>
        <p:sp>
          <p:nvSpPr>
            <p:cNvPr id="29716" name="Line 20"/>
            <p:cNvSpPr>
              <a:spLocks noChangeShapeType="1"/>
            </p:cNvSpPr>
            <p:nvPr/>
          </p:nvSpPr>
          <p:spPr bwMode="auto">
            <a:xfrm>
              <a:off x="1619" y="2085"/>
              <a:ext cx="0" cy="918"/>
            </a:xfrm>
            <a:prstGeom prst="line">
              <a:avLst/>
            </a:prstGeom>
            <a:noFill/>
            <a:ln w="25400">
              <a:solidFill>
                <a:srgbClr val="000000"/>
              </a:solidFill>
              <a:round/>
              <a:headEnd type="none" w="sm" len="sm"/>
              <a:tailEnd type="none" w="sm" len="sm"/>
            </a:ln>
            <a:effectLst/>
          </p:spPr>
          <p:txBody>
            <a:bodyPr/>
            <a:lstStyle/>
            <a:p>
              <a:endParaRPr lang="en-US"/>
            </a:p>
          </p:txBody>
        </p:sp>
        <p:sp>
          <p:nvSpPr>
            <p:cNvPr id="29717" name="Line 21"/>
            <p:cNvSpPr>
              <a:spLocks noChangeShapeType="1"/>
            </p:cNvSpPr>
            <p:nvPr/>
          </p:nvSpPr>
          <p:spPr bwMode="auto">
            <a:xfrm>
              <a:off x="2561" y="2085"/>
              <a:ext cx="0" cy="909"/>
            </a:xfrm>
            <a:prstGeom prst="line">
              <a:avLst/>
            </a:prstGeom>
            <a:noFill/>
            <a:ln w="25400">
              <a:solidFill>
                <a:srgbClr val="000000"/>
              </a:solidFill>
              <a:round/>
              <a:headEnd type="none" w="sm" len="sm"/>
              <a:tailEnd type="none" w="sm" len="sm"/>
            </a:ln>
            <a:effectLst/>
          </p:spPr>
          <p:txBody>
            <a:bodyPr/>
            <a:lstStyle/>
            <a:p>
              <a:endParaRPr lang="en-US"/>
            </a:p>
          </p:txBody>
        </p:sp>
        <p:sp>
          <p:nvSpPr>
            <p:cNvPr id="29718" name="Line 22"/>
            <p:cNvSpPr>
              <a:spLocks noChangeShapeType="1"/>
            </p:cNvSpPr>
            <p:nvPr/>
          </p:nvSpPr>
          <p:spPr bwMode="auto">
            <a:xfrm>
              <a:off x="2951" y="2085"/>
              <a:ext cx="0" cy="927"/>
            </a:xfrm>
            <a:prstGeom prst="line">
              <a:avLst/>
            </a:prstGeom>
            <a:noFill/>
            <a:ln w="25400">
              <a:solidFill>
                <a:srgbClr val="000000"/>
              </a:solidFill>
              <a:round/>
              <a:headEnd type="none" w="sm" len="sm"/>
              <a:tailEnd type="none" w="sm" len="sm"/>
            </a:ln>
            <a:effectLst/>
          </p:spPr>
          <p:txBody>
            <a:bodyPr/>
            <a:lstStyle/>
            <a:p>
              <a:endParaRPr lang="en-US"/>
            </a:p>
          </p:txBody>
        </p:sp>
        <p:sp>
          <p:nvSpPr>
            <p:cNvPr id="29719" name="Line 23"/>
            <p:cNvSpPr>
              <a:spLocks noChangeShapeType="1"/>
            </p:cNvSpPr>
            <p:nvPr/>
          </p:nvSpPr>
          <p:spPr bwMode="auto">
            <a:xfrm>
              <a:off x="3491" y="2085"/>
              <a:ext cx="0" cy="927"/>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9721" name="Line 25"/>
          <p:cNvSpPr>
            <a:spLocks noChangeShapeType="1"/>
          </p:cNvSpPr>
          <p:nvPr/>
        </p:nvSpPr>
        <p:spPr bwMode="auto">
          <a:xfrm>
            <a:off x="1752600" y="1657350"/>
            <a:ext cx="914400"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endParaRPr lang="en-US"/>
          </a:p>
        </p:txBody>
      </p:sp>
      <p:sp>
        <p:nvSpPr>
          <p:cNvPr id="29722" name="Freeform 26"/>
          <p:cNvSpPr>
            <a:spLocks/>
          </p:cNvSpPr>
          <p:nvPr/>
        </p:nvSpPr>
        <p:spPr bwMode="auto">
          <a:xfrm>
            <a:off x="3467100" y="2743200"/>
            <a:ext cx="2592388" cy="649288"/>
          </a:xfrm>
          <a:custGeom>
            <a:avLst/>
            <a:gdLst/>
            <a:ahLst/>
            <a:cxnLst>
              <a:cxn ang="0">
                <a:pos x="0" y="0"/>
              </a:cxn>
              <a:cxn ang="0">
                <a:pos x="0" y="204"/>
              </a:cxn>
              <a:cxn ang="0">
                <a:pos x="1632" y="204"/>
              </a:cxn>
              <a:cxn ang="0">
                <a:pos x="1632" y="408"/>
              </a:cxn>
            </a:cxnLst>
            <a:rect l="0" t="0" r="r" b="b"/>
            <a:pathLst>
              <a:path w="1633" h="409">
                <a:moveTo>
                  <a:pt x="0" y="0"/>
                </a:moveTo>
                <a:lnTo>
                  <a:pt x="0" y="204"/>
                </a:lnTo>
                <a:lnTo>
                  <a:pt x="1632" y="204"/>
                </a:lnTo>
                <a:lnTo>
                  <a:pt x="1632" y="408"/>
                </a:lnTo>
              </a:path>
            </a:pathLst>
          </a:custGeom>
          <a:noFill/>
          <a:ln w="50800" cap="rnd" cmpd="sng">
            <a:solidFill>
              <a:srgbClr val="FFCC00"/>
            </a:solidFill>
            <a:prstDash val="solid"/>
            <a:round/>
            <a:headEnd type="stealth" w="med" len="lg"/>
            <a:tailEnd type="stealth" w="med" len="lg"/>
          </a:ln>
          <a:effectLst>
            <a:outerShdw dist="53882" dir="2700000" algn="ctr" rotWithShape="0">
              <a:srgbClr val="000000">
                <a:alpha val="50000"/>
              </a:srgbClr>
            </a:outerShdw>
          </a:effectLst>
        </p:spPr>
        <p:txBody>
          <a:bodyPr/>
          <a:lstStyle/>
          <a:p>
            <a:endParaRPr lang="en-US"/>
          </a:p>
        </p:txBody>
      </p:sp>
      <p:sp>
        <p:nvSpPr>
          <p:cNvPr id="29723" name="Line 27"/>
          <p:cNvSpPr>
            <a:spLocks noChangeShapeType="1"/>
          </p:cNvSpPr>
          <p:nvPr/>
        </p:nvSpPr>
        <p:spPr bwMode="auto">
          <a:xfrm flipH="1">
            <a:off x="6572250" y="3543300"/>
            <a:ext cx="455613"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endParaRPr lang="en-US"/>
          </a:p>
        </p:txBody>
      </p:sp>
      <p:sp>
        <p:nvSpPr>
          <p:cNvPr id="29724" name="Rectangle 28"/>
          <p:cNvSpPr>
            <a:spLocks noChangeArrowheads="1"/>
          </p:cNvSpPr>
          <p:nvPr/>
        </p:nvSpPr>
        <p:spPr bwMode="auto">
          <a:xfrm>
            <a:off x="7046913" y="3382963"/>
            <a:ext cx="1333500" cy="587375"/>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GB" sz="1800" dirty="0">
                <a:solidFill>
                  <a:srgbClr val="FFFFCC"/>
                </a:solidFill>
                <a:effectLst>
                  <a:outerShdw blurRad="38100" dist="38100" dir="2700000" algn="tl">
                    <a:srgbClr val="000000"/>
                  </a:outerShdw>
                </a:effectLst>
                <a:latin typeface="Arial" charset="0"/>
              </a:rPr>
              <a:t>FOREIGN</a:t>
            </a:r>
            <a:br>
              <a:rPr lang="en-GB" sz="1800" dirty="0">
                <a:solidFill>
                  <a:srgbClr val="FFFFCC"/>
                </a:solidFill>
                <a:effectLst>
                  <a:outerShdw blurRad="38100" dist="38100" dir="2700000" algn="tl">
                    <a:srgbClr val="000000"/>
                  </a:outerShdw>
                </a:effectLst>
                <a:latin typeface="Arial" charset="0"/>
              </a:rPr>
            </a:br>
            <a:r>
              <a:rPr lang="en-GB" sz="1800" dirty="0">
                <a:solidFill>
                  <a:srgbClr val="FFFFCC"/>
                </a:solidFill>
                <a:effectLst>
                  <a:outerShdw blurRad="38100" dist="38100" dir="2700000" algn="tl">
                    <a:srgbClr val="000000"/>
                  </a:outerShdw>
                </a:effectLst>
                <a:latin typeface="Arial" charset="0"/>
              </a:rPr>
              <a:t>KEY</a:t>
            </a:r>
          </a:p>
        </p:txBody>
      </p:sp>
      <p:grpSp>
        <p:nvGrpSpPr>
          <p:cNvPr id="29737" name="Group 41"/>
          <p:cNvGrpSpPr>
            <a:grpSpLocks/>
          </p:cNvGrpSpPr>
          <p:nvPr/>
        </p:nvGrpSpPr>
        <p:grpSpPr bwMode="auto">
          <a:xfrm>
            <a:off x="714375" y="4857750"/>
            <a:ext cx="7361238" cy="1200150"/>
            <a:chOff x="450" y="3060"/>
            <a:chExt cx="4637" cy="756"/>
          </a:xfrm>
        </p:grpSpPr>
        <p:grpSp>
          <p:nvGrpSpPr>
            <p:cNvPr id="29730" name="Group 34"/>
            <p:cNvGrpSpPr>
              <a:grpSpLocks/>
            </p:cNvGrpSpPr>
            <p:nvPr/>
          </p:nvGrpSpPr>
          <p:grpSpPr bwMode="auto">
            <a:xfrm>
              <a:off x="450" y="3060"/>
              <a:ext cx="4637" cy="731"/>
              <a:chOff x="450" y="3060"/>
              <a:chExt cx="4637" cy="731"/>
            </a:xfrm>
          </p:grpSpPr>
          <p:sp>
            <p:nvSpPr>
              <p:cNvPr id="29725" name="AutoShape 29"/>
              <p:cNvSpPr>
                <a:spLocks noChangeArrowheads="1"/>
              </p:cNvSpPr>
              <p:nvPr/>
            </p:nvSpPr>
            <p:spPr bwMode="auto">
              <a:xfrm>
                <a:off x="2124" y="3060"/>
                <a:ext cx="384" cy="324"/>
              </a:xfrm>
              <a:prstGeom prst="upArrow">
                <a:avLst>
                  <a:gd name="adj1" fmla="val 50000"/>
                  <a:gd name="adj2" fmla="val 49995"/>
                </a:avLst>
              </a:prstGeom>
              <a:solidFill>
                <a:srgbClr val="FFCC99"/>
              </a:solidFill>
              <a:ln w="9525">
                <a:noFill/>
                <a:miter lim="800000"/>
                <a:headEnd/>
                <a:tailEnd/>
              </a:ln>
              <a:effectLst>
                <a:outerShdw dist="53882" dir="2700000" algn="ctr" rotWithShape="0">
                  <a:srgbClr val="000000">
                    <a:alpha val="50000"/>
                  </a:srgbClr>
                </a:outerShdw>
              </a:effectLst>
            </p:spPr>
            <p:txBody>
              <a:bodyPr vert="eaVert" wrap="none" anchor="ctr"/>
              <a:lstStyle/>
              <a:p>
                <a:endParaRPr lang="en-US"/>
              </a:p>
            </p:txBody>
          </p:sp>
          <p:sp>
            <p:nvSpPr>
              <p:cNvPr id="29726" name="Rectangle 30"/>
              <p:cNvSpPr>
                <a:spLocks noChangeArrowheads="1"/>
              </p:cNvSpPr>
              <p:nvPr/>
            </p:nvSpPr>
            <p:spPr bwMode="blackWhite">
              <a:xfrm>
                <a:off x="455" y="3380"/>
                <a:ext cx="3725" cy="402"/>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p:txBody>
          </p:sp>
          <p:sp>
            <p:nvSpPr>
              <p:cNvPr id="29727" name="Rectangle 31"/>
              <p:cNvSpPr>
                <a:spLocks noChangeArrowheads="1"/>
              </p:cNvSpPr>
              <p:nvPr/>
            </p:nvSpPr>
            <p:spPr bwMode="blackWhite">
              <a:xfrm>
                <a:off x="450" y="3077"/>
                <a:ext cx="4637" cy="714"/>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 pos="3200400" algn="l"/>
                    <a:tab pos="457200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 pos="3200400" algn="l"/>
                    <a:tab pos="457200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 pos="3200400" algn="l"/>
                    <a:tab pos="4572000" algn="l"/>
                  </a:tabLst>
                </a:pPr>
                <a:r>
                  <a:rPr lang="en-GB" sz="1800">
                    <a:solidFill>
                      <a:srgbClr val="000000"/>
                    </a:solidFill>
                    <a:latin typeface="Courier New" pitchFamily="49" charset="0"/>
                  </a:rPr>
                  <a:t>  7571	FORD	MANAGER	 ...  200	      9</a:t>
                </a:r>
              </a:p>
              <a:p>
                <a:pPr algn="l">
                  <a:lnSpc>
                    <a:spcPct val="95000"/>
                  </a:lnSpc>
                  <a:spcBef>
                    <a:spcPct val="0"/>
                  </a:spcBef>
                  <a:tabLst>
                    <a:tab pos="966788" algn="l"/>
                    <a:tab pos="1885950" algn="l"/>
                    <a:tab pos="2457450" algn="l"/>
                    <a:tab pos="3200400" algn="l"/>
                    <a:tab pos="4572000" algn="l"/>
                  </a:tabLst>
                </a:pPr>
                <a:r>
                  <a:rPr lang="en-GB" sz="1800">
                    <a:solidFill>
                      <a:srgbClr val="000000"/>
                    </a:solidFill>
                    <a:latin typeface="Courier New" pitchFamily="49" charset="0"/>
                  </a:rPr>
                  <a:t>  7571	FORD	MANAGER	 ...  200      20</a:t>
                </a:r>
              </a:p>
            </p:txBody>
          </p:sp>
          <p:sp>
            <p:nvSpPr>
              <p:cNvPr id="29728" name="Line 32"/>
              <p:cNvSpPr>
                <a:spLocks noChangeShapeType="1"/>
              </p:cNvSpPr>
              <p:nvPr/>
            </p:nvSpPr>
            <p:spPr bwMode="auto">
              <a:xfrm>
                <a:off x="451" y="3585"/>
                <a:ext cx="3736" cy="0"/>
              </a:xfrm>
              <a:prstGeom prst="line">
                <a:avLst/>
              </a:prstGeom>
              <a:noFill/>
              <a:ln w="25400">
                <a:solidFill>
                  <a:srgbClr val="000000"/>
                </a:solidFill>
                <a:round/>
                <a:headEnd type="none" w="sm" len="sm"/>
                <a:tailEnd type="none" w="sm" len="sm"/>
              </a:ln>
              <a:effectLst/>
            </p:spPr>
            <p:txBody>
              <a:bodyPr/>
              <a:lstStyle/>
              <a:p>
                <a:endParaRPr lang="en-US"/>
              </a:p>
            </p:txBody>
          </p:sp>
          <p:sp>
            <p:nvSpPr>
              <p:cNvPr id="29729" name="Rectangle 33"/>
              <p:cNvSpPr>
                <a:spLocks noChangeArrowheads="1"/>
              </p:cNvSpPr>
              <p:nvPr/>
            </p:nvSpPr>
            <p:spPr bwMode="auto">
              <a:xfrm>
                <a:off x="2529" y="3100"/>
                <a:ext cx="1634" cy="2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GB" sz="1800">
                    <a:solidFill>
                      <a:srgbClr val="FFFFCC"/>
                    </a:solidFill>
                    <a:effectLst>
                      <a:outerShdw blurRad="38100" dist="38100" dir="2700000" algn="tl">
                        <a:srgbClr val="000000"/>
                      </a:outerShdw>
                    </a:effectLst>
                    <a:latin typeface="Arial" charset="0"/>
                  </a:rPr>
                  <a:t>Insert into</a:t>
                </a:r>
              </a:p>
            </p:txBody>
          </p:sp>
        </p:grpSp>
        <p:grpSp>
          <p:nvGrpSpPr>
            <p:cNvPr id="29736" name="Group 40"/>
            <p:cNvGrpSpPr>
              <a:grpSpLocks/>
            </p:cNvGrpSpPr>
            <p:nvPr/>
          </p:nvGrpSpPr>
          <p:grpSpPr bwMode="auto">
            <a:xfrm>
              <a:off x="1083" y="3381"/>
              <a:ext cx="2408" cy="435"/>
              <a:chOff x="1083" y="3381"/>
              <a:chExt cx="2408" cy="435"/>
            </a:xfrm>
          </p:grpSpPr>
          <p:sp>
            <p:nvSpPr>
              <p:cNvPr id="29731" name="Line 35"/>
              <p:cNvSpPr>
                <a:spLocks noChangeShapeType="1"/>
              </p:cNvSpPr>
              <p:nvPr/>
            </p:nvSpPr>
            <p:spPr bwMode="auto">
              <a:xfrm>
                <a:off x="1083" y="3381"/>
                <a:ext cx="0" cy="433"/>
              </a:xfrm>
              <a:prstGeom prst="line">
                <a:avLst/>
              </a:prstGeom>
              <a:noFill/>
              <a:ln w="25400">
                <a:solidFill>
                  <a:srgbClr val="000000"/>
                </a:solidFill>
                <a:round/>
                <a:headEnd type="none" w="sm" len="sm"/>
                <a:tailEnd type="none" w="sm" len="sm"/>
              </a:ln>
              <a:effectLst/>
            </p:spPr>
            <p:txBody>
              <a:bodyPr/>
              <a:lstStyle/>
              <a:p>
                <a:endParaRPr lang="en-US"/>
              </a:p>
            </p:txBody>
          </p:sp>
          <p:sp>
            <p:nvSpPr>
              <p:cNvPr id="29732" name="Line 36"/>
              <p:cNvSpPr>
                <a:spLocks noChangeShapeType="1"/>
              </p:cNvSpPr>
              <p:nvPr/>
            </p:nvSpPr>
            <p:spPr bwMode="auto">
              <a:xfrm>
                <a:off x="1619" y="3381"/>
                <a:ext cx="0" cy="431"/>
              </a:xfrm>
              <a:prstGeom prst="line">
                <a:avLst/>
              </a:prstGeom>
              <a:noFill/>
              <a:ln w="25400">
                <a:solidFill>
                  <a:srgbClr val="000000"/>
                </a:solidFill>
                <a:round/>
                <a:headEnd type="none" w="sm" len="sm"/>
                <a:tailEnd type="none" w="sm" len="sm"/>
              </a:ln>
              <a:effectLst/>
            </p:spPr>
            <p:txBody>
              <a:bodyPr/>
              <a:lstStyle/>
              <a:p>
                <a:endParaRPr lang="en-US"/>
              </a:p>
            </p:txBody>
          </p:sp>
          <p:sp>
            <p:nvSpPr>
              <p:cNvPr id="29733" name="Line 37"/>
              <p:cNvSpPr>
                <a:spLocks noChangeShapeType="1"/>
              </p:cNvSpPr>
              <p:nvPr/>
            </p:nvSpPr>
            <p:spPr bwMode="auto">
              <a:xfrm>
                <a:off x="2561" y="3381"/>
                <a:ext cx="0" cy="427"/>
              </a:xfrm>
              <a:prstGeom prst="line">
                <a:avLst/>
              </a:prstGeom>
              <a:noFill/>
              <a:ln w="25400">
                <a:solidFill>
                  <a:srgbClr val="000000"/>
                </a:solidFill>
                <a:round/>
                <a:headEnd type="none" w="sm" len="sm"/>
                <a:tailEnd type="none" w="sm" len="sm"/>
              </a:ln>
              <a:effectLst/>
            </p:spPr>
            <p:txBody>
              <a:bodyPr/>
              <a:lstStyle/>
              <a:p>
                <a:endParaRPr lang="en-US"/>
              </a:p>
            </p:txBody>
          </p:sp>
          <p:sp>
            <p:nvSpPr>
              <p:cNvPr id="29734" name="Line 38"/>
              <p:cNvSpPr>
                <a:spLocks noChangeShapeType="1"/>
              </p:cNvSpPr>
              <p:nvPr/>
            </p:nvSpPr>
            <p:spPr bwMode="auto">
              <a:xfrm>
                <a:off x="2951" y="3381"/>
                <a:ext cx="0" cy="435"/>
              </a:xfrm>
              <a:prstGeom prst="line">
                <a:avLst/>
              </a:prstGeom>
              <a:noFill/>
              <a:ln w="25400">
                <a:solidFill>
                  <a:srgbClr val="000000"/>
                </a:solidFill>
                <a:round/>
                <a:headEnd type="none" w="sm" len="sm"/>
                <a:tailEnd type="none" w="sm" len="sm"/>
              </a:ln>
              <a:effectLst/>
            </p:spPr>
            <p:txBody>
              <a:bodyPr/>
              <a:lstStyle/>
              <a:p>
                <a:endParaRPr lang="en-US"/>
              </a:p>
            </p:txBody>
          </p:sp>
          <p:sp>
            <p:nvSpPr>
              <p:cNvPr id="29735" name="Line 39"/>
              <p:cNvSpPr>
                <a:spLocks noChangeShapeType="1"/>
              </p:cNvSpPr>
              <p:nvPr/>
            </p:nvSpPr>
            <p:spPr bwMode="auto">
              <a:xfrm>
                <a:off x="3491" y="3381"/>
                <a:ext cx="0" cy="435"/>
              </a:xfrm>
              <a:prstGeom prst="line">
                <a:avLst/>
              </a:prstGeom>
              <a:noFill/>
              <a:ln w="25400">
                <a:solidFill>
                  <a:srgbClr val="000000"/>
                </a:solidFill>
                <a:round/>
                <a:headEnd type="none" w="sm" len="sm"/>
                <a:tailEnd type="none" w="sm" len="sm"/>
              </a:ln>
              <a:effectLst/>
            </p:spPr>
            <p:txBody>
              <a:bodyPr/>
              <a:lstStyle/>
              <a:p>
                <a:endParaRPr lang="en-US"/>
              </a:p>
            </p:txBody>
          </p:sp>
        </p:grpSp>
      </p:grpSp>
      <p:grpSp>
        <p:nvGrpSpPr>
          <p:cNvPr id="29743" name="Group 47"/>
          <p:cNvGrpSpPr>
            <a:grpSpLocks/>
          </p:cNvGrpSpPr>
          <p:nvPr/>
        </p:nvGrpSpPr>
        <p:grpSpPr bwMode="auto">
          <a:xfrm>
            <a:off x="6570663" y="4521200"/>
            <a:ext cx="2344737" cy="1825625"/>
            <a:chOff x="4139" y="2848"/>
            <a:chExt cx="1477" cy="1150"/>
          </a:xfrm>
        </p:grpSpPr>
        <p:sp>
          <p:nvSpPr>
            <p:cNvPr id="29738" name="Rectangle 42"/>
            <p:cNvSpPr>
              <a:spLocks noChangeArrowheads="1"/>
            </p:cNvSpPr>
            <p:nvPr/>
          </p:nvSpPr>
          <p:spPr bwMode="auto">
            <a:xfrm>
              <a:off x="4437" y="2848"/>
              <a:ext cx="1179" cy="838"/>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GB" sz="1800" dirty="0">
                  <a:solidFill>
                    <a:srgbClr val="FFFFCC"/>
                  </a:solidFill>
                  <a:effectLst>
                    <a:outerShdw blurRad="38100" dist="38100" dir="2700000" algn="tl">
                      <a:srgbClr val="000000"/>
                    </a:outerShdw>
                  </a:effectLst>
                  <a:latin typeface="Arial" charset="0"/>
                </a:rPr>
                <a:t>Not allowed</a:t>
              </a:r>
              <a:br>
                <a:rPr lang="en-GB" sz="1800" dirty="0">
                  <a:solidFill>
                    <a:srgbClr val="FFFFCC"/>
                  </a:solidFill>
                  <a:effectLst>
                    <a:outerShdw blurRad="38100" dist="38100" dir="2700000" algn="tl">
                      <a:srgbClr val="000000"/>
                    </a:outerShdw>
                  </a:effectLst>
                  <a:latin typeface="Arial" charset="0"/>
                </a:rPr>
              </a:br>
              <a:r>
                <a:rPr lang="en-GB" sz="1800" dirty="0">
                  <a:solidFill>
                    <a:srgbClr val="FFFFCC"/>
                  </a:solidFill>
                  <a:effectLst>
                    <a:outerShdw blurRad="38100" dist="38100" dir="2700000" algn="tl">
                      <a:srgbClr val="000000"/>
                    </a:outerShdw>
                  </a:effectLst>
                  <a:latin typeface="Arial" charset="0"/>
                </a:rPr>
                <a:t>(DEPTNO</a:t>
              </a:r>
              <a:r>
                <a:rPr lang="en-GB" sz="1800" dirty="0">
                  <a:solidFill>
                    <a:schemeClr val="tx1"/>
                  </a:solidFill>
                  <a:latin typeface="Symbol" pitchFamily="18" charset="2"/>
                </a:rPr>
                <a:t> </a:t>
              </a:r>
              <a:r>
                <a:rPr lang="en-GB" sz="1800" dirty="0">
                  <a:solidFill>
                    <a:schemeClr val="tx1"/>
                  </a:solidFill>
                  <a:effectLst>
                    <a:outerShdw blurRad="38100" dist="38100" dir="2700000" algn="tl">
                      <a:srgbClr val="000000"/>
                    </a:outerShdw>
                  </a:effectLst>
                  <a:latin typeface="Arial" charset="0"/>
                </a:rPr>
                <a:t>9</a:t>
              </a:r>
              <a:r>
                <a:rPr lang="en-GB" sz="1800" dirty="0">
                  <a:solidFill>
                    <a:srgbClr val="FFFFCC"/>
                  </a:solidFill>
                  <a:effectLst>
                    <a:outerShdw blurRad="38100" dist="38100" dir="2700000" algn="tl">
                      <a:srgbClr val="000000"/>
                    </a:outerShdw>
                  </a:effectLst>
                  <a:latin typeface="Arial" charset="0"/>
                </a:rPr>
                <a:t> does not exist in the DEPT table)</a:t>
              </a:r>
            </a:p>
          </p:txBody>
        </p:sp>
        <p:grpSp>
          <p:nvGrpSpPr>
            <p:cNvPr id="29742" name="Group 46"/>
            <p:cNvGrpSpPr>
              <a:grpSpLocks/>
            </p:cNvGrpSpPr>
            <p:nvPr/>
          </p:nvGrpSpPr>
          <p:grpSpPr bwMode="auto">
            <a:xfrm>
              <a:off x="4139" y="3492"/>
              <a:ext cx="1020" cy="506"/>
              <a:chOff x="4139" y="3492"/>
              <a:chExt cx="1020" cy="506"/>
            </a:xfrm>
          </p:grpSpPr>
          <p:sp>
            <p:nvSpPr>
              <p:cNvPr id="29739" name="Rectangle 43"/>
              <p:cNvSpPr>
                <a:spLocks noChangeArrowheads="1"/>
              </p:cNvSpPr>
              <p:nvPr/>
            </p:nvSpPr>
            <p:spPr bwMode="auto">
              <a:xfrm>
                <a:off x="4436" y="3628"/>
                <a:ext cx="723" cy="370"/>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GB" sz="1800">
                    <a:solidFill>
                      <a:srgbClr val="FFFFCC"/>
                    </a:solidFill>
                    <a:effectLst>
                      <a:outerShdw blurRad="38100" dist="38100" dir="2700000" algn="tl">
                        <a:srgbClr val="000000"/>
                      </a:outerShdw>
                    </a:effectLst>
                    <a:latin typeface="Arial" charset="0"/>
                  </a:rPr>
                  <a:t>Allowed</a:t>
                </a:r>
                <a:br>
                  <a:rPr lang="en-GB" sz="1800">
                    <a:solidFill>
                      <a:srgbClr val="FFFFCC"/>
                    </a:solidFill>
                    <a:effectLst>
                      <a:outerShdw blurRad="38100" dist="38100" dir="2700000" algn="tl">
                        <a:srgbClr val="000000"/>
                      </a:outerShdw>
                    </a:effectLst>
                    <a:latin typeface="Arial" charset="0"/>
                  </a:rPr>
                </a:br>
                <a:endParaRPr lang="en-GB" sz="1800">
                  <a:solidFill>
                    <a:srgbClr val="FFFFCC"/>
                  </a:solidFill>
                  <a:effectLst>
                    <a:outerShdw blurRad="38100" dist="38100" dir="2700000" algn="tl">
                      <a:srgbClr val="000000"/>
                    </a:outerShdw>
                  </a:effectLst>
                  <a:latin typeface="Arial" charset="0"/>
                </a:endParaRPr>
              </a:p>
            </p:txBody>
          </p:sp>
          <p:sp>
            <p:nvSpPr>
              <p:cNvPr id="29740" name="Line 44"/>
              <p:cNvSpPr>
                <a:spLocks noChangeShapeType="1"/>
              </p:cNvSpPr>
              <p:nvPr/>
            </p:nvSpPr>
            <p:spPr bwMode="auto">
              <a:xfrm flipV="1">
                <a:off x="4139" y="3708"/>
                <a:ext cx="277"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sp>
            <p:nvSpPr>
              <p:cNvPr id="29741" name="Line 45"/>
              <p:cNvSpPr>
                <a:spLocks noChangeShapeType="1"/>
              </p:cNvSpPr>
              <p:nvPr/>
            </p:nvSpPr>
            <p:spPr bwMode="auto">
              <a:xfrm flipV="1">
                <a:off x="4139" y="3492"/>
                <a:ext cx="277" cy="1"/>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grpSp>
      <p:sp>
        <p:nvSpPr>
          <p:cNvPr id="48" name="Slide Number Placeholder 47"/>
          <p:cNvSpPr>
            <a:spLocks noGrp="1"/>
          </p:cNvSpPr>
          <p:nvPr>
            <p:ph type="sldNum" sz="quarter" idx="12"/>
          </p:nvPr>
        </p:nvSpPr>
        <p:spPr/>
        <p:txBody>
          <a:bodyPr/>
          <a:lstStyle/>
          <a:p>
            <a:fld id="{A3DCDF73-85D2-4237-9B32-053DBDB0C312}" type="slidenum">
              <a:rPr kumimoji="0" lang="en-US" smtClean="0"/>
              <a:pPr/>
              <a:t>24</a:t>
            </a:fld>
            <a:endParaRPr kumimoji="0"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37"/>
                                        </p:tgtEl>
                                        <p:attrNameLst>
                                          <p:attrName>style.visibility</p:attrName>
                                        </p:attrNameLst>
                                      </p:cBhvr>
                                      <p:to>
                                        <p:strVal val="visible"/>
                                      </p:to>
                                    </p:set>
                                    <p:anim calcmode="lin" valueType="num">
                                      <p:cBhvr additive="base">
                                        <p:cTn id="7" dur="500" fill="hold"/>
                                        <p:tgtEl>
                                          <p:spTgt spid="29737"/>
                                        </p:tgtEl>
                                        <p:attrNameLst>
                                          <p:attrName>ppt_x</p:attrName>
                                        </p:attrNameLst>
                                      </p:cBhvr>
                                      <p:tavLst>
                                        <p:tav tm="0">
                                          <p:val>
                                            <p:strVal val="#ppt_x"/>
                                          </p:val>
                                        </p:tav>
                                        <p:tav tm="100000">
                                          <p:val>
                                            <p:strVal val="#ppt_x"/>
                                          </p:val>
                                        </p:tav>
                                      </p:tavLst>
                                    </p:anim>
                                    <p:anim calcmode="lin" valueType="num">
                                      <p:cBhvr additive="base">
                                        <p:cTn id="8" dur="500" fill="hold"/>
                                        <p:tgtEl>
                                          <p:spTgt spid="297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9743"/>
                                        </p:tgtEl>
                                        <p:attrNameLst>
                                          <p:attrName>style.visibility</p:attrName>
                                        </p:attrNameLst>
                                      </p:cBhvr>
                                      <p:to>
                                        <p:strVal val="visible"/>
                                      </p:to>
                                    </p:set>
                                    <p:anim calcmode="lin" valueType="num">
                                      <p:cBhvr additive="base">
                                        <p:cTn id="12" dur="500" fill="hold"/>
                                        <p:tgtEl>
                                          <p:spTgt spid="29743"/>
                                        </p:tgtEl>
                                        <p:attrNameLst>
                                          <p:attrName>ppt_x</p:attrName>
                                        </p:attrNameLst>
                                      </p:cBhvr>
                                      <p:tavLst>
                                        <p:tav tm="0">
                                          <p:val>
                                            <p:strVal val="1+#ppt_w/2"/>
                                          </p:val>
                                        </p:tav>
                                        <p:tav tm="100000">
                                          <p:val>
                                            <p:strVal val="#ppt_x"/>
                                          </p:val>
                                        </p:tav>
                                      </p:tavLst>
                                    </p:anim>
                                    <p:anim calcmode="lin" valueType="num">
                                      <p:cBhvr additive="base">
                                        <p:cTn id="13" dur="500" fill="hold"/>
                                        <p:tgtEl>
                                          <p:spTgt spid="297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GB"/>
              <a:t>The FOREIGN KEY Constraint</a:t>
            </a:r>
          </a:p>
        </p:txBody>
      </p:sp>
      <p:sp>
        <p:nvSpPr>
          <p:cNvPr id="31747" name="Rectangle 3"/>
          <p:cNvSpPr>
            <a:spLocks noGrp="1" noChangeArrowheads="1"/>
          </p:cNvSpPr>
          <p:nvPr>
            <p:ph idx="1"/>
          </p:nvPr>
        </p:nvSpPr>
        <p:spPr>
          <a:xfrm>
            <a:off x="860425" y="1524000"/>
            <a:ext cx="7385050" cy="904875"/>
          </a:xfrm>
          <a:noFill/>
          <a:ln/>
        </p:spPr>
        <p:txBody>
          <a:bodyPr>
            <a:normAutofit fontScale="92500" lnSpcReduction="10000"/>
          </a:bodyPr>
          <a:lstStyle/>
          <a:p>
            <a:r>
              <a:rPr lang="en-GB"/>
              <a:t>Defined at either the table level or the column level</a:t>
            </a:r>
          </a:p>
        </p:txBody>
      </p:sp>
      <p:sp>
        <p:nvSpPr>
          <p:cNvPr id="31748" name="Rectangle 4"/>
          <p:cNvSpPr>
            <a:spLocks noChangeArrowheads="1"/>
          </p:cNvSpPr>
          <p:nvPr/>
        </p:nvSpPr>
        <p:spPr bwMode="blackWhite">
          <a:xfrm>
            <a:off x="812800" y="2565400"/>
            <a:ext cx="7537450" cy="31178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a:p>
            <a:pPr algn="l">
              <a:lnSpc>
                <a:spcPct val="100000"/>
              </a:lnSpc>
              <a:spcBef>
                <a:spcPct val="0"/>
              </a:spcBef>
              <a:tabLst>
                <a:tab pos="1200150" algn="l"/>
                <a:tab pos="2457450" algn="l"/>
              </a:tabLst>
            </a:pPr>
            <a:endParaRPr lang="en-GB" sz="1800">
              <a:solidFill>
                <a:srgbClr val="000000"/>
              </a:solidFill>
              <a:latin typeface="Courier New" pitchFamily="49" charset="0"/>
            </a:endParaRPr>
          </a:p>
        </p:txBody>
      </p:sp>
      <p:sp>
        <p:nvSpPr>
          <p:cNvPr id="31749" name="Rectangle 5"/>
          <p:cNvSpPr>
            <a:spLocks noChangeArrowheads="1"/>
          </p:cNvSpPr>
          <p:nvPr/>
        </p:nvSpPr>
        <p:spPr bwMode="ltGray">
          <a:xfrm>
            <a:off x="2047875" y="5105400"/>
            <a:ext cx="6238875" cy="5334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1750" name="Rectangle 6"/>
          <p:cNvSpPr>
            <a:spLocks noChangeArrowheads="1"/>
          </p:cNvSpPr>
          <p:nvPr/>
        </p:nvSpPr>
        <p:spPr bwMode="blackWhite">
          <a:xfrm>
            <a:off x="838200" y="3711575"/>
            <a:ext cx="7496175" cy="85407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 pos="2457450" algn="l"/>
              </a:tabLst>
            </a:pPr>
            <a:r>
              <a:rPr lang="en-GB" sz="1800">
                <a:solidFill>
                  <a:srgbClr val="000000"/>
                </a:solidFill>
                <a:latin typeface="Courier New" pitchFamily="49" charset="0"/>
              </a:rPr>
              <a:t>SQL&gt; CREATE TABLE emp(</a:t>
            </a:r>
          </a:p>
          <a:p>
            <a:pPr algn="l">
              <a:lnSpc>
                <a:spcPct val="100000"/>
              </a:lnSpc>
              <a:spcBef>
                <a:spcPct val="0"/>
              </a:spcBef>
              <a:tabLst>
                <a:tab pos="1200150" algn="l"/>
                <a:tab pos="2457450" algn="l"/>
              </a:tabLst>
            </a:pPr>
            <a:r>
              <a:rPr lang="en-GB" sz="1800">
                <a:solidFill>
                  <a:srgbClr val="000000"/>
                </a:solidFill>
                <a:latin typeface="Courier New" pitchFamily="49" charset="0"/>
              </a:rPr>
              <a:t>  2  	empno 	NUMBER(4),</a:t>
            </a:r>
          </a:p>
          <a:p>
            <a:pPr algn="l">
              <a:lnSpc>
                <a:spcPct val="100000"/>
              </a:lnSpc>
              <a:spcBef>
                <a:spcPct val="0"/>
              </a:spcBef>
              <a:tabLst>
                <a:tab pos="1200150" algn="l"/>
                <a:tab pos="2457450" algn="l"/>
              </a:tabLst>
            </a:pPr>
            <a:r>
              <a:rPr lang="en-GB" sz="1800">
                <a:solidFill>
                  <a:srgbClr val="000000"/>
                </a:solidFill>
                <a:latin typeface="Courier New" pitchFamily="49" charset="0"/>
              </a:rPr>
              <a:t>  3	ename	VARCHAR2(10) NOT NULL,</a:t>
            </a:r>
          </a:p>
          <a:p>
            <a:pPr algn="l">
              <a:lnSpc>
                <a:spcPct val="100000"/>
              </a:lnSpc>
              <a:spcBef>
                <a:spcPct val="0"/>
              </a:spcBef>
              <a:tabLst>
                <a:tab pos="1200150" algn="l"/>
                <a:tab pos="2457450" algn="l"/>
              </a:tabLst>
            </a:pPr>
            <a:r>
              <a:rPr lang="en-GB" sz="1800">
                <a:solidFill>
                  <a:srgbClr val="000000"/>
                </a:solidFill>
                <a:latin typeface="Courier New" pitchFamily="49" charset="0"/>
              </a:rPr>
              <a:t>  4	job	VARCHAR2(9),</a:t>
            </a:r>
          </a:p>
          <a:p>
            <a:pPr algn="l">
              <a:lnSpc>
                <a:spcPct val="100000"/>
              </a:lnSpc>
              <a:spcBef>
                <a:spcPct val="0"/>
              </a:spcBef>
              <a:tabLst>
                <a:tab pos="1200150" algn="l"/>
                <a:tab pos="2457450" algn="l"/>
              </a:tabLst>
            </a:pPr>
            <a:r>
              <a:rPr lang="en-GB" sz="1800">
                <a:solidFill>
                  <a:srgbClr val="000000"/>
                </a:solidFill>
                <a:latin typeface="Courier New" pitchFamily="49" charset="0"/>
              </a:rPr>
              <a:t>  5	mgr	NUMBER(4),</a:t>
            </a:r>
          </a:p>
          <a:p>
            <a:pPr algn="l">
              <a:lnSpc>
                <a:spcPct val="100000"/>
              </a:lnSpc>
              <a:spcBef>
                <a:spcPct val="0"/>
              </a:spcBef>
              <a:tabLst>
                <a:tab pos="1200150" algn="l"/>
                <a:tab pos="2457450" algn="l"/>
              </a:tabLst>
            </a:pPr>
            <a:r>
              <a:rPr lang="en-GB" sz="1800">
                <a:solidFill>
                  <a:srgbClr val="000000"/>
                </a:solidFill>
                <a:latin typeface="Courier New" pitchFamily="49" charset="0"/>
              </a:rPr>
              <a:t>  6	hiredate	DATE,</a:t>
            </a:r>
          </a:p>
          <a:p>
            <a:pPr algn="l">
              <a:lnSpc>
                <a:spcPct val="100000"/>
              </a:lnSpc>
              <a:spcBef>
                <a:spcPct val="0"/>
              </a:spcBef>
              <a:tabLst>
                <a:tab pos="1200150" algn="l"/>
                <a:tab pos="2457450" algn="l"/>
              </a:tabLst>
            </a:pPr>
            <a:r>
              <a:rPr lang="en-GB" sz="1800">
                <a:solidFill>
                  <a:srgbClr val="000000"/>
                </a:solidFill>
                <a:latin typeface="Courier New" pitchFamily="49" charset="0"/>
              </a:rPr>
              <a:t>  7	sal	NUMBER(7,2),</a:t>
            </a:r>
          </a:p>
          <a:p>
            <a:pPr algn="l">
              <a:lnSpc>
                <a:spcPct val="100000"/>
              </a:lnSpc>
              <a:spcBef>
                <a:spcPct val="0"/>
              </a:spcBef>
              <a:tabLst>
                <a:tab pos="1200150" algn="l"/>
                <a:tab pos="2457450" algn="l"/>
              </a:tabLst>
            </a:pPr>
            <a:r>
              <a:rPr lang="en-GB" sz="1800">
                <a:solidFill>
                  <a:srgbClr val="000000"/>
                </a:solidFill>
                <a:latin typeface="Courier New" pitchFamily="49" charset="0"/>
              </a:rPr>
              <a:t>  8 	comm	NUMBER(7,2),</a:t>
            </a:r>
          </a:p>
          <a:p>
            <a:pPr algn="l">
              <a:lnSpc>
                <a:spcPct val="100000"/>
              </a:lnSpc>
              <a:spcBef>
                <a:spcPct val="0"/>
              </a:spcBef>
              <a:tabLst>
                <a:tab pos="1200150" algn="l"/>
                <a:tab pos="2457450" algn="l"/>
              </a:tabLst>
            </a:pPr>
            <a:r>
              <a:rPr lang="en-GB" sz="1800">
                <a:solidFill>
                  <a:srgbClr val="000000"/>
                </a:solidFill>
                <a:latin typeface="Courier New" pitchFamily="49" charset="0"/>
              </a:rPr>
              <a:t>  9	deptno	NUMBER(7,2) NOT NULL,</a:t>
            </a:r>
          </a:p>
          <a:p>
            <a:pPr algn="l">
              <a:lnSpc>
                <a:spcPct val="100000"/>
              </a:lnSpc>
              <a:spcBef>
                <a:spcPct val="0"/>
              </a:spcBef>
              <a:tabLst>
                <a:tab pos="1200150" algn="l"/>
                <a:tab pos="2457450" algn="l"/>
              </a:tabLst>
            </a:pPr>
            <a:r>
              <a:rPr lang="en-GB" sz="1800">
                <a:solidFill>
                  <a:srgbClr val="000000"/>
                </a:solidFill>
                <a:latin typeface="Courier New" pitchFamily="49" charset="0"/>
              </a:rPr>
              <a:t> 10	CONSTRAINT emp_deptno_fk FOREIGN KEY (deptno)</a:t>
            </a:r>
          </a:p>
          <a:p>
            <a:pPr algn="l">
              <a:lnSpc>
                <a:spcPct val="100000"/>
              </a:lnSpc>
              <a:spcBef>
                <a:spcPct val="0"/>
              </a:spcBef>
              <a:tabLst>
                <a:tab pos="1200150" algn="l"/>
                <a:tab pos="2457450" algn="l"/>
              </a:tabLst>
            </a:pPr>
            <a:r>
              <a:rPr lang="en-GB" sz="1800">
                <a:solidFill>
                  <a:srgbClr val="000000"/>
                </a:solidFill>
                <a:latin typeface="Courier New" pitchFamily="49" charset="0"/>
              </a:rPr>
              <a:t> 11			REFERENCES dept (deptno));</a:t>
            </a:r>
          </a:p>
        </p:txBody>
      </p:sp>
      <p:sp>
        <p:nvSpPr>
          <p:cNvPr id="7" name="Slide Number Placeholder 6"/>
          <p:cNvSpPr>
            <a:spLocks noGrp="1"/>
          </p:cNvSpPr>
          <p:nvPr>
            <p:ph type="sldNum" sz="quarter" idx="12"/>
          </p:nvPr>
        </p:nvSpPr>
        <p:spPr/>
        <p:txBody>
          <a:bodyPr/>
          <a:lstStyle/>
          <a:p>
            <a:fld id="{A3DCDF73-85D2-4237-9B32-053DBDB0C312}" type="slidenum">
              <a:rPr kumimoji="0" lang="en-US" smtClean="0"/>
              <a:pPr/>
              <a:t>25</a:t>
            </a:fld>
            <a:endParaRPr kumimoji="0"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wipe(up)">
                                      <p:cBhvr>
                                        <p:cTn id="7"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267494"/>
            <a:ext cx="8915400" cy="1027906"/>
          </a:xfrm>
          <a:noFill/>
          <a:ln/>
        </p:spPr>
        <p:txBody>
          <a:bodyPr>
            <a:normAutofit/>
          </a:bodyPr>
          <a:lstStyle/>
          <a:p>
            <a:r>
              <a:rPr lang="en-GB" sz="3600" dirty="0"/>
              <a:t>FOREIGN KEY Constraint Keywords</a:t>
            </a:r>
          </a:p>
        </p:txBody>
      </p:sp>
      <p:sp>
        <p:nvSpPr>
          <p:cNvPr id="33795" name="Rectangle 3"/>
          <p:cNvSpPr>
            <a:spLocks noGrp="1" noChangeArrowheads="1"/>
          </p:cNvSpPr>
          <p:nvPr>
            <p:ph idx="1"/>
          </p:nvPr>
        </p:nvSpPr>
        <p:spPr>
          <a:xfrm>
            <a:off x="304800" y="1295400"/>
            <a:ext cx="8534400" cy="4773613"/>
          </a:xfrm>
          <a:noFill/>
          <a:ln/>
        </p:spPr>
        <p:txBody>
          <a:bodyPr>
            <a:normAutofit lnSpcReduction="10000"/>
          </a:bodyPr>
          <a:lstStyle/>
          <a:p>
            <a:pPr lvl="1" algn="just">
              <a:lnSpc>
                <a:spcPct val="85000"/>
              </a:lnSpc>
            </a:pPr>
            <a:r>
              <a:rPr lang="en-GB" dirty="0"/>
              <a:t>FOREIGN KEY</a:t>
            </a:r>
          </a:p>
          <a:p>
            <a:pPr lvl="1" algn="just">
              <a:buFontTx/>
              <a:buNone/>
            </a:pPr>
            <a:r>
              <a:rPr lang="en-GB" dirty="0"/>
              <a:t>	Defines the column in the child table at</a:t>
            </a:r>
            <a:br>
              <a:rPr lang="en-GB" dirty="0"/>
            </a:br>
            <a:r>
              <a:rPr lang="en-GB" dirty="0"/>
              <a:t>the table constraint level.</a:t>
            </a:r>
          </a:p>
          <a:p>
            <a:pPr lvl="1" algn="just">
              <a:lnSpc>
                <a:spcPct val="85000"/>
              </a:lnSpc>
            </a:pPr>
            <a:r>
              <a:rPr lang="en-GB" dirty="0"/>
              <a:t>REFERENCES</a:t>
            </a:r>
          </a:p>
          <a:p>
            <a:pPr lvl="1" algn="just">
              <a:buFontTx/>
              <a:buNone/>
            </a:pPr>
            <a:r>
              <a:rPr lang="en-GB" dirty="0"/>
              <a:t>	Identifies the column in the parent table.</a:t>
            </a:r>
          </a:p>
          <a:p>
            <a:pPr lvl="1" algn="just">
              <a:lnSpc>
                <a:spcPct val="85000"/>
              </a:lnSpc>
            </a:pPr>
            <a:r>
              <a:rPr lang="en-GB" dirty="0"/>
              <a:t>ON DELETE CASCADE</a:t>
            </a:r>
          </a:p>
          <a:p>
            <a:pPr lvl="1" algn="just">
              <a:buFontTx/>
              <a:buNone/>
            </a:pPr>
            <a:r>
              <a:rPr lang="en-GB" dirty="0"/>
              <a:t>	Allows deletion in the parent table and deletion of the dependent rows in the child table.</a:t>
            </a:r>
          </a:p>
          <a:p>
            <a:pPr lvl="1" algn="just">
              <a:buFont typeface="Times New Roman" pitchFamily="18" charset="0"/>
              <a:buChar char="›"/>
            </a:pPr>
            <a:r>
              <a:rPr lang="en-GB" dirty="0"/>
              <a:t>ON DELETE SET NULL</a:t>
            </a:r>
          </a:p>
          <a:p>
            <a:pPr lvl="1" algn="just">
              <a:buNone/>
            </a:pPr>
            <a:r>
              <a:rPr lang="en-GB" dirty="0"/>
              <a:t>     If this option is set , a DELETE operation in the parent table will set the value held by the foreign key of the child tables to null.</a:t>
            </a:r>
          </a:p>
          <a:p>
            <a:pPr lvl="1" algn="just">
              <a:buFontTx/>
              <a:buNone/>
            </a:pPr>
            <a:endParaRPr lang="en-GB" dirty="0"/>
          </a:p>
        </p:txBody>
      </p:sp>
      <p:sp>
        <p:nvSpPr>
          <p:cNvPr id="4" name="Slide Number Placeholder 3"/>
          <p:cNvSpPr>
            <a:spLocks noGrp="1"/>
          </p:cNvSpPr>
          <p:nvPr>
            <p:ph type="sldNum" sz="quarter" idx="12"/>
          </p:nvPr>
        </p:nvSpPr>
        <p:spPr/>
        <p:txBody>
          <a:bodyPr/>
          <a:lstStyle/>
          <a:p>
            <a:fld id="{A3DCDF73-85D2-4237-9B32-053DBDB0C312}" type="slidenum">
              <a:rPr kumimoji="0" lang="en-US" smtClean="0"/>
              <a:pPr/>
              <a:t>26</a:t>
            </a:fld>
            <a:endParaRPr kumimoji="0" lang="en-US"/>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062912" cy="823912"/>
          </a:xfrm>
        </p:spPr>
        <p:txBody>
          <a:bodyPr/>
          <a:lstStyle/>
          <a:p>
            <a:pPr algn="l"/>
            <a:r>
              <a:rPr lang="en-US" dirty="0"/>
              <a:t>LAB TASK (FOREIGN KEY)</a:t>
            </a:r>
          </a:p>
        </p:txBody>
      </p:sp>
      <p:sp>
        <p:nvSpPr>
          <p:cNvPr id="3" name="Subtitle 2"/>
          <p:cNvSpPr>
            <a:spLocks noGrp="1"/>
          </p:cNvSpPr>
          <p:nvPr>
            <p:ph type="subTitle" idx="1"/>
          </p:nvPr>
        </p:nvSpPr>
        <p:spPr>
          <a:xfrm>
            <a:off x="457200" y="1600200"/>
            <a:ext cx="8062912" cy="4953000"/>
          </a:xfrm>
        </p:spPr>
        <p:txBody>
          <a:bodyPr>
            <a:normAutofit fontScale="77500" lnSpcReduction="20000"/>
          </a:bodyPr>
          <a:lstStyle/>
          <a:p>
            <a:pPr algn="l"/>
            <a:r>
              <a:rPr lang="en-US" dirty="0"/>
              <a:t>Create table “CUSTOMER” having the following attributes:</a:t>
            </a:r>
          </a:p>
          <a:p>
            <a:pPr marL="514350" indent="-514350" algn="l">
              <a:buFont typeface="+mj-lt"/>
              <a:buAutoNum type="arabicPeriod"/>
            </a:pPr>
            <a:r>
              <a:rPr lang="en-US" dirty="0"/>
              <a:t>CUST_ID NUMBER(5) as Primary key</a:t>
            </a:r>
          </a:p>
          <a:p>
            <a:pPr marL="514350" indent="-514350" algn="l">
              <a:buFont typeface="+mj-lt"/>
              <a:buAutoNum type="arabicPeriod"/>
            </a:pPr>
            <a:r>
              <a:rPr lang="en-US" dirty="0"/>
              <a:t>NAME  VARCHAR(15) Not null</a:t>
            </a:r>
          </a:p>
          <a:p>
            <a:pPr marL="514350" indent="-514350" algn="l">
              <a:buFont typeface="+mj-lt"/>
              <a:buAutoNum type="arabicPeriod"/>
            </a:pPr>
            <a:r>
              <a:rPr lang="en-US" dirty="0"/>
              <a:t>ADDRESS VARCHAR (15) </a:t>
            </a:r>
          </a:p>
          <a:p>
            <a:pPr marL="514350" indent="-514350" algn="l">
              <a:buFont typeface="+mj-lt"/>
              <a:buAutoNum type="arabicPeriod"/>
            </a:pPr>
            <a:endParaRPr lang="en-US" dirty="0"/>
          </a:p>
          <a:p>
            <a:pPr algn="l"/>
            <a:r>
              <a:rPr lang="en-US" dirty="0"/>
              <a:t>Create a table with name </a:t>
            </a:r>
            <a:r>
              <a:rPr lang="en-US" b="1" dirty="0"/>
              <a:t>“BILLS” </a:t>
            </a:r>
            <a:r>
              <a:rPr lang="en-US" dirty="0"/>
              <a:t>having the following attributes:</a:t>
            </a:r>
          </a:p>
          <a:p>
            <a:pPr algn="l"/>
            <a:endParaRPr lang="en-US" dirty="0"/>
          </a:p>
          <a:p>
            <a:pPr marL="514350" indent="-514350" algn="l">
              <a:buFont typeface="+mj-lt"/>
              <a:buAutoNum type="arabicPeriod"/>
            </a:pPr>
            <a:r>
              <a:rPr lang="en-US" dirty="0"/>
              <a:t>BILL_NO  NUMBER(5) as Primary key</a:t>
            </a:r>
          </a:p>
          <a:p>
            <a:pPr marL="514350" indent="-514350" algn="l">
              <a:buFont typeface="+mj-lt"/>
              <a:buAutoNum type="arabicPeriod"/>
            </a:pPr>
            <a:r>
              <a:rPr lang="en-US" dirty="0"/>
              <a:t>CUST_ID  NUMBER(5) as Foreign key  (ON DELETE CASCADE)</a:t>
            </a:r>
          </a:p>
          <a:p>
            <a:pPr marL="514350" indent="-514350" algn="l">
              <a:buFont typeface="+mj-lt"/>
              <a:buAutoNum type="arabicPeriod"/>
            </a:pPr>
            <a:r>
              <a:rPr lang="en-US" dirty="0"/>
              <a:t>BILL_DATE  DATE</a:t>
            </a:r>
          </a:p>
          <a:p>
            <a:pPr marL="514350" indent="-514350" algn="l">
              <a:buFont typeface="+mj-lt"/>
              <a:buAutoNum type="arabicPeriod"/>
            </a:pPr>
            <a:r>
              <a:rPr lang="en-US" dirty="0"/>
              <a:t>TOTAL  DECIMAL(8,2)</a:t>
            </a:r>
          </a:p>
          <a:p>
            <a:pPr marL="514350" indent="-514350" algn="l">
              <a:buFont typeface="+mj-lt"/>
              <a:buAutoNum type="arabicPeriod"/>
            </a:pPr>
            <a:endParaRPr lang="en-US" dirty="0"/>
          </a:p>
          <a:p>
            <a:pPr marL="514350" indent="-514350" algn="l"/>
            <a:r>
              <a:rPr lang="en-US" dirty="0"/>
              <a:t>Insert at least  three rows in both tables.</a:t>
            </a:r>
          </a:p>
          <a:p>
            <a:pPr marL="514350" indent="-514350" algn="l"/>
            <a:r>
              <a:rPr lang="en-US" dirty="0"/>
              <a:t>Delete a record from the customer table.</a:t>
            </a:r>
          </a:p>
          <a:p>
            <a:pPr marL="514350" indent="-514350" algn="l"/>
            <a:r>
              <a:rPr lang="en-US" dirty="0"/>
              <a:t>Observe the results.</a:t>
            </a:r>
          </a:p>
          <a:p>
            <a:pPr marL="514350" indent="-514350" algn="l"/>
            <a:endParaRPr lang="en-US" dirty="0"/>
          </a:p>
          <a:p>
            <a:pPr marL="514350" indent="-514350" algn="l"/>
            <a:endParaRPr lang="en-US" dirty="0"/>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27</a:t>
            </a:fld>
            <a:endParaRPr kumimoji="0"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r>
              <a:rPr lang="en-GB"/>
              <a:t>The CHECK Constraint</a:t>
            </a:r>
          </a:p>
        </p:txBody>
      </p:sp>
      <p:sp>
        <p:nvSpPr>
          <p:cNvPr id="35843" name="Rectangle 3"/>
          <p:cNvSpPr>
            <a:spLocks noGrp="1" noChangeArrowheads="1"/>
          </p:cNvSpPr>
          <p:nvPr>
            <p:ph idx="1"/>
          </p:nvPr>
        </p:nvSpPr>
        <p:spPr>
          <a:xfrm>
            <a:off x="546100" y="1463675"/>
            <a:ext cx="8169275" cy="3641725"/>
          </a:xfrm>
          <a:noFill/>
          <a:ln/>
        </p:spPr>
        <p:txBody>
          <a:bodyPr/>
          <a:lstStyle/>
          <a:p>
            <a:pPr lvl="1" algn="just">
              <a:lnSpc>
                <a:spcPct val="85000"/>
              </a:lnSpc>
            </a:pPr>
            <a:r>
              <a:rPr lang="en-GB" dirty="0"/>
              <a:t>Defines a condition that each row must satisfy.</a:t>
            </a:r>
          </a:p>
          <a:p>
            <a:pPr lvl="1" algn="just">
              <a:lnSpc>
                <a:spcPct val="85000"/>
              </a:lnSpc>
            </a:pPr>
            <a:r>
              <a:rPr lang="en-GB" dirty="0"/>
              <a:t>CHECK constraints must be specified as a logical expression that evaluates TRUE or FALSE.</a:t>
            </a:r>
          </a:p>
          <a:p>
            <a:pPr lvl="1" algn="just">
              <a:lnSpc>
                <a:spcPct val="85000"/>
              </a:lnSpc>
              <a:buNone/>
            </a:pPr>
            <a:endParaRPr lang="en-GB" dirty="0"/>
          </a:p>
          <a:p>
            <a:pPr lvl="1" algn="just">
              <a:lnSpc>
                <a:spcPct val="85000"/>
              </a:lnSpc>
              <a:buNone/>
            </a:pPr>
            <a:r>
              <a:rPr lang="en-GB" dirty="0"/>
              <a:t>SYNTAX:</a:t>
            </a:r>
          </a:p>
          <a:p>
            <a:pPr lvl="1" algn="just">
              <a:lnSpc>
                <a:spcPct val="85000"/>
              </a:lnSpc>
              <a:buNone/>
            </a:pPr>
            <a:r>
              <a:rPr lang="en-GB" dirty="0"/>
              <a:t>&lt;</a:t>
            </a:r>
            <a:r>
              <a:rPr lang="en-GB" dirty="0" err="1"/>
              <a:t>ColumnName</a:t>
            </a:r>
            <a:r>
              <a:rPr lang="en-GB" dirty="0"/>
              <a:t>&gt; &lt;</a:t>
            </a:r>
            <a:r>
              <a:rPr lang="en-GB" dirty="0" err="1"/>
              <a:t>Datatype</a:t>
            </a:r>
            <a:r>
              <a:rPr lang="en-GB" dirty="0"/>
              <a:t>&gt;(&lt;size) CHECK(&lt;logical expression&gt;)  --</a:t>
            </a:r>
            <a:r>
              <a:rPr lang="en-GB" dirty="0">
                <a:sym typeface="Wingdings" pitchFamily="2" charset="2"/>
              </a:rPr>
              <a:t> COLUMN LEVEL</a:t>
            </a:r>
          </a:p>
          <a:p>
            <a:pPr lvl="1" algn="just">
              <a:lnSpc>
                <a:spcPct val="85000"/>
              </a:lnSpc>
              <a:buNone/>
            </a:pPr>
            <a:r>
              <a:rPr lang="en-GB" dirty="0">
                <a:sym typeface="Wingdings" pitchFamily="2" charset="2"/>
              </a:rPr>
              <a:t>CHECK (&lt;Logical Expression) -- TABLE LEVEL</a:t>
            </a:r>
          </a:p>
          <a:p>
            <a:pPr lvl="1" algn="just">
              <a:lnSpc>
                <a:spcPct val="85000"/>
              </a:lnSpc>
              <a:buNone/>
            </a:pPr>
            <a:endParaRPr lang="en-GB" dirty="0">
              <a:sym typeface="Wingdings" pitchFamily="2" charset="2"/>
            </a:endParaRPr>
          </a:p>
          <a:p>
            <a:pPr lvl="1" algn="just">
              <a:lnSpc>
                <a:spcPct val="85000"/>
              </a:lnSpc>
              <a:buNone/>
            </a:pPr>
            <a:endParaRPr lang="en-GB" dirty="0"/>
          </a:p>
          <a:p>
            <a:pPr lvl="1" algn="just">
              <a:lnSpc>
                <a:spcPct val="85000"/>
              </a:lnSpc>
              <a:buNone/>
            </a:pPr>
            <a:endParaRPr lang="en-GB" dirty="0"/>
          </a:p>
        </p:txBody>
      </p:sp>
      <p:sp>
        <p:nvSpPr>
          <p:cNvPr id="35844" name="Rectangle 4"/>
          <p:cNvSpPr>
            <a:spLocks noChangeArrowheads="1"/>
          </p:cNvSpPr>
          <p:nvPr/>
        </p:nvSpPr>
        <p:spPr bwMode="blackWhite">
          <a:xfrm>
            <a:off x="931863" y="5186363"/>
            <a:ext cx="7473950" cy="8350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35845" name="Rectangle 5"/>
          <p:cNvSpPr>
            <a:spLocks noChangeArrowheads="1"/>
          </p:cNvSpPr>
          <p:nvPr/>
        </p:nvSpPr>
        <p:spPr bwMode="ltGray">
          <a:xfrm>
            <a:off x="1755775" y="5480050"/>
            <a:ext cx="5932488" cy="5207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5846" name="Rectangle 6"/>
          <p:cNvSpPr>
            <a:spLocks noChangeArrowheads="1"/>
          </p:cNvSpPr>
          <p:nvPr/>
        </p:nvSpPr>
        <p:spPr bwMode="blackWhite">
          <a:xfrm>
            <a:off x="900113" y="5192713"/>
            <a:ext cx="7910512" cy="8604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GB" sz="1800">
                <a:solidFill>
                  <a:srgbClr val="000000"/>
                </a:solidFill>
                <a:latin typeface="Courier New" pitchFamily="49" charset="0"/>
              </a:rPr>
              <a:t>..., deptno	NUMBER(2),</a:t>
            </a:r>
          </a:p>
          <a:p>
            <a:pPr algn="l">
              <a:lnSpc>
                <a:spcPct val="100000"/>
              </a:lnSpc>
              <a:spcBef>
                <a:spcPct val="0"/>
              </a:spcBef>
              <a:tabLst>
                <a:tab pos="1200150" algn="l"/>
              </a:tabLst>
            </a:pPr>
            <a:r>
              <a:rPr lang="en-GB" sz="1800">
                <a:solidFill>
                  <a:srgbClr val="000000"/>
                </a:solidFill>
                <a:latin typeface="Courier New" pitchFamily="49" charset="0"/>
              </a:rPr>
              <a:t>      CONSTRAINT emp_deptno_ck  </a:t>
            </a:r>
          </a:p>
          <a:p>
            <a:pPr algn="l">
              <a:lnSpc>
                <a:spcPct val="100000"/>
              </a:lnSpc>
              <a:spcBef>
                <a:spcPct val="0"/>
              </a:spcBef>
              <a:tabLst>
                <a:tab pos="1200150" algn="l"/>
              </a:tabLst>
            </a:pPr>
            <a:r>
              <a:rPr lang="en-GB" sz="1800">
                <a:solidFill>
                  <a:srgbClr val="000000"/>
                </a:solidFill>
                <a:latin typeface="Courier New" pitchFamily="49" charset="0"/>
              </a:rPr>
              <a:t>            CHECK (DEPTNO BETWEEN 10 AND 99),...</a:t>
            </a:r>
          </a:p>
        </p:txBody>
      </p:sp>
      <p:sp>
        <p:nvSpPr>
          <p:cNvPr id="7" name="Slide Number Placeholder 6"/>
          <p:cNvSpPr>
            <a:spLocks noGrp="1"/>
          </p:cNvSpPr>
          <p:nvPr>
            <p:ph type="sldNum" sz="quarter" idx="12"/>
          </p:nvPr>
        </p:nvSpPr>
        <p:spPr/>
        <p:txBody>
          <a:bodyPr/>
          <a:lstStyle/>
          <a:p>
            <a:fld id="{A3DCDF73-85D2-4237-9B32-053DBDB0C312}" type="slidenum">
              <a:rPr kumimoji="0" lang="en-US" smtClean="0"/>
              <a:pPr/>
              <a:t>28</a:t>
            </a:fld>
            <a:endParaRPr kumimoji="0"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wipe(up)">
                                      <p:cBhvr>
                                        <p:cTn id="7"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5400"/>
            <a:ext cx="8062912" cy="838200"/>
          </a:xfrm>
        </p:spPr>
        <p:txBody>
          <a:bodyPr/>
          <a:lstStyle/>
          <a:p>
            <a:pPr algn="ctr"/>
            <a:r>
              <a:rPr lang="en-US" b="1" dirty="0"/>
              <a:t>LAB TASK # 3</a:t>
            </a:r>
          </a:p>
        </p:txBody>
      </p:sp>
      <p:sp>
        <p:nvSpPr>
          <p:cNvPr id="3" name="Subtitle 2"/>
          <p:cNvSpPr>
            <a:spLocks noGrp="1"/>
          </p:cNvSpPr>
          <p:nvPr>
            <p:ph type="subTitle" idx="1"/>
          </p:nvPr>
        </p:nvSpPr>
        <p:spPr>
          <a:xfrm>
            <a:off x="457200" y="863600"/>
            <a:ext cx="8062912" cy="5689600"/>
          </a:xfrm>
        </p:spPr>
        <p:txBody>
          <a:bodyPr>
            <a:normAutofit fontScale="55000" lnSpcReduction="20000"/>
          </a:bodyPr>
          <a:lstStyle/>
          <a:p>
            <a:pPr algn="l"/>
            <a:r>
              <a:rPr lang="en-US" dirty="0"/>
              <a:t>Create a table with name </a:t>
            </a:r>
            <a:r>
              <a:rPr lang="en-US" b="1" dirty="0"/>
              <a:t>“BILLS_2” </a:t>
            </a:r>
            <a:r>
              <a:rPr lang="en-US" dirty="0"/>
              <a:t>having the following attributes:</a:t>
            </a:r>
          </a:p>
          <a:p>
            <a:pPr algn="l"/>
            <a:endParaRPr lang="en-US" dirty="0"/>
          </a:p>
          <a:p>
            <a:pPr marL="514350" indent="-514350" algn="l">
              <a:buFont typeface="+mj-lt"/>
              <a:buAutoNum type="arabicPeriod"/>
            </a:pPr>
            <a:r>
              <a:rPr lang="en-US" dirty="0"/>
              <a:t>BILL_NO  </a:t>
            </a:r>
            <a:r>
              <a:rPr lang="en-US" dirty="0">
                <a:sym typeface="Wingdings" panose="05000000000000000000" pitchFamily="2" charset="2"/>
              </a:rPr>
              <a:t> </a:t>
            </a:r>
            <a:r>
              <a:rPr lang="en-US" dirty="0"/>
              <a:t>NUMBER(5)</a:t>
            </a:r>
          </a:p>
          <a:p>
            <a:pPr marL="514350" indent="-514350" algn="l">
              <a:buFont typeface="+mj-lt"/>
              <a:buAutoNum type="arabicPeriod"/>
            </a:pPr>
            <a:r>
              <a:rPr lang="en-US" dirty="0"/>
              <a:t>CUST_ID  </a:t>
            </a:r>
            <a:r>
              <a:rPr lang="en-US" dirty="0">
                <a:sym typeface="Wingdings" panose="05000000000000000000" pitchFamily="2" charset="2"/>
              </a:rPr>
              <a:t></a:t>
            </a:r>
            <a:r>
              <a:rPr lang="en-US" dirty="0"/>
              <a:t>NUMBER(5)  (foreign key) </a:t>
            </a:r>
          </a:p>
          <a:p>
            <a:pPr marL="514350" indent="-514350" algn="l">
              <a:buFont typeface="+mj-lt"/>
              <a:buAutoNum type="arabicPeriod"/>
            </a:pPr>
            <a:r>
              <a:rPr lang="en-US" dirty="0"/>
              <a:t>BILL_DATE  </a:t>
            </a:r>
            <a:r>
              <a:rPr lang="en-US" dirty="0">
                <a:sym typeface="Wingdings" panose="05000000000000000000" pitchFamily="2" charset="2"/>
              </a:rPr>
              <a:t> </a:t>
            </a:r>
            <a:r>
              <a:rPr lang="en-US" dirty="0"/>
              <a:t>DATE</a:t>
            </a:r>
          </a:p>
          <a:p>
            <a:pPr marL="514350" indent="-514350" algn="l">
              <a:buFont typeface="+mj-lt"/>
              <a:buAutoNum type="arabicPeriod"/>
            </a:pPr>
            <a:r>
              <a:rPr lang="en-US" dirty="0"/>
              <a:t>TOTAL  </a:t>
            </a:r>
            <a:r>
              <a:rPr lang="en-US" dirty="0">
                <a:sym typeface="Wingdings" panose="05000000000000000000" pitchFamily="2" charset="2"/>
              </a:rPr>
              <a:t></a:t>
            </a:r>
            <a:r>
              <a:rPr lang="en-US" dirty="0"/>
              <a:t>DECIMAL(8,2)</a:t>
            </a:r>
          </a:p>
          <a:p>
            <a:pPr marL="514350" indent="-514350" algn="l"/>
            <a:endParaRPr lang="en-US" dirty="0"/>
          </a:p>
          <a:p>
            <a:pPr marL="514350" indent="-514350" algn="l"/>
            <a:r>
              <a:rPr lang="en-US" dirty="0"/>
              <a:t>Create a table with name </a:t>
            </a:r>
            <a:r>
              <a:rPr lang="en-US" b="1" dirty="0"/>
              <a:t>“Customer” </a:t>
            </a:r>
            <a:r>
              <a:rPr lang="en-US" dirty="0"/>
              <a:t>having the following attributes:</a:t>
            </a:r>
          </a:p>
          <a:p>
            <a:pPr marL="514350" indent="-514350" algn="l"/>
            <a:endParaRPr lang="en-US" dirty="0"/>
          </a:p>
          <a:p>
            <a:pPr marL="514350" indent="-514350" algn="l">
              <a:buFont typeface="Wingdings 2"/>
              <a:buAutoNum type="arabicPeriod"/>
            </a:pPr>
            <a:r>
              <a:rPr lang="en-US" dirty="0"/>
              <a:t>CUST_ID </a:t>
            </a:r>
            <a:r>
              <a:rPr lang="en-US" dirty="0">
                <a:sym typeface="Wingdings" panose="05000000000000000000" pitchFamily="2" charset="2"/>
              </a:rPr>
              <a:t> Primary key</a:t>
            </a:r>
            <a:endParaRPr lang="en-US" dirty="0"/>
          </a:p>
          <a:p>
            <a:pPr marL="514350" indent="-514350" algn="l">
              <a:buAutoNum type="arabicPeriod"/>
            </a:pPr>
            <a:r>
              <a:rPr lang="en-US" dirty="0"/>
              <a:t>CUST_NAME </a:t>
            </a:r>
          </a:p>
          <a:p>
            <a:pPr marL="514350" indent="-514350" algn="l">
              <a:buAutoNum type="arabicPeriod"/>
            </a:pPr>
            <a:r>
              <a:rPr lang="en-US" dirty="0"/>
              <a:t>ADDRESS</a:t>
            </a:r>
          </a:p>
          <a:p>
            <a:pPr marL="514350" indent="-514350" algn="l">
              <a:buAutoNum type="arabicPeriod"/>
            </a:pPr>
            <a:r>
              <a:rPr lang="en-US" dirty="0"/>
              <a:t>AGE</a:t>
            </a:r>
          </a:p>
          <a:p>
            <a:pPr marL="514350" indent="-514350" algn="l">
              <a:buFont typeface="+mj-lt"/>
              <a:buAutoNum type="arabicPeriod"/>
            </a:pPr>
            <a:endParaRPr lang="en-US" dirty="0"/>
          </a:p>
          <a:p>
            <a:pPr algn="l"/>
            <a:r>
              <a:rPr lang="en-US" dirty="0"/>
              <a:t>CONSTRAINTS:</a:t>
            </a:r>
          </a:p>
          <a:p>
            <a:pPr marL="514350" indent="-514350" algn="l">
              <a:buFont typeface="+mj-lt"/>
              <a:buAutoNum type="arabicPeriod"/>
            </a:pPr>
            <a:endParaRPr lang="en-US" dirty="0"/>
          </a:p>
          <a:p>
            <a:pPr marL="514350" indent="-514350" algn="l">
              <a:buFont typeface="Arial" panose="020B0604020202020204" pitchFamily="34" charset="0"/>
              <a:buChar char="•"/>
            </a:pPr>
            <a:r>
              <a:rPr lang="en-US" dirty="0"/>
              <a:t>The </a:t>
            </a:r>
            <a:r>
              <a:rPr lang="en-US" dirty="0" err="1"/>
              <a:t>bill_no</a:t>
            </a:r>
            <a:r>
              <a:rPr lang="en-US" dirty="0"/>
              <a:t> is primary key to this table.</a:t>
            </a:r>
          </a:p>
          <a:p>
            <a:pPr marL="514350" indent="-514350" algn="l">
              <a:buFont typeface="Arial" panose="020B0604020202020204" pitchFamily="34" charset="0"/>
              <a:buChar char="•"/>
            </a:pPr>
            <a:endParaRPr lang="en-US" dirty="0"/>
          </a:p>
          <a:p>
            <a:pPr marL="514350" indent="-514350" algn="l">
              <a:buFont typeface="Arial" panose="020B0604020202020204" pitchFamily="34" charset="0"/>
              <a:buChar char="•"/>
            </a:pPr>
            <a:r>
              <a:rPr lang="en-US" dirty="0"/>
              <a:t>The </a:t>
            </a:r>
            <a:r>
              <a:rPr lang="en-US" dirty="0" err="1"/>
              <a:t>cust_id</a:t>
            </a:r>
            <a:r>
              <a:rPr lang="en-US" dirty="0"/>
              <a:t> is the foreign key referencing the table customer.</a:t>
            </a:r>
          </a:p>
          <a:p>
            <a:pPr marL="514350" indent="-514350" algn="l">
              <a:buFont typeface="Arial" panose="020B0604020202020204" pitchFamily="34" charset="0"/>
              <a:buChar char="•"/>
            </a:pPr>
            <a:endParaRPr lang="en-US" dirty="0"/>
          </a:p>
          <a:p>
            <a:pPr marL="514350" indent="-514350" algn="l">
              <a:buFont typeface="Arial" panose="020B0604020202020204" pitchFamily="34" charset="0"/>
              <a:buChar char="•"/>
            </a:pPr>
            <a:r>
              <a:rPr lang="en-US" dirty="0"/>
              <a:t>The fields </a:t>
            </a:r>
            <a:r>
              <a:rPr lang="en-US" dirty="0" err="1"/>
              <a:t>Billdate</a:t>
            </a:r>
            <a:r>
              <a:rPr lang="en-US" dirty="0"/>
              <a:t> and Total cannot have Null value.</a:t>
            </a:r>
          </a:p>
          <a:p>
            <a:pPr marL="514350" indent="-514350" algn="l">
              <a:buFont typeface="Arial" panose="020B0604020202020204" pitchFamily="34" charset="0"/>
              <a:buChar char="•"/>
            </a:pPr>
            <a:endParaRPr lang="en-US" dirty="0"/>
          </a:p>
          <a:p>
            <a:pPr marL="514350" indent="-514350" algn="l">
              <a:buFont typeface="Arial" panose="020B0604020202020204" pitchFamily="34" charset="0"/>
              <a:buChar char="•"/>
            </a:pPr>
            <a:r>
              <a:rPr lang="en-US" dirty="0"/>
              <a:t>Total column should be greater than zero.</a:t>
            </a:r>
          </a:p>
          <a:p>
            <a:pPr marL="514350" indent="-514350" algn="l">
              <a:buFont typeface="Arial" panose="020B0604020202020204" pitchFamily="34" charset="0"/>
              <a:buChar char="•"/>
            </a:pPr>
            <a:endParaRPr lang="en-US" dirty="0"/>
          </a:p>
          <a:p>
            <a:pPr marL="514350" indent="-514350" algn="l">
              <a:buFont typeface="Arial" panose="020B0604020202020204" pitchFamily="34" charset="0"/>
              <a:buChar char="•"/>
            </a:pPr>
            <a:r>
              <a:rPr lang="en-US" dirty="0"/>
              <a:t>Assign the constraints user defined names.</a:t>
            </a:r>
          </a:p>
          <a:p>
            <a:pPr marL="514350" indent="-514350" algn="l">
              <a:buFont typeface="Arial" panose="020B0604020202020204" pitchFamily="34" charset="0"/>
              <a:buChar char="•"/>
            </a:pPr>
            <a:endParaRPr lang="en-US" dirty="0"/>
          </a:p>
          <a:p>
            <a:pPr marL="514350" indent="-514350" algn="l">
              <a:buFont typeface="Arial" panose="020B0604020202020204" pitchFamily="34" charset="0"/>
              <a:buChar char="•"/>
            </a:pPr>
            <a:r>
              <a:rPr lang="en-US" dirty="0"/>
              <a:t>Define table level constraints. </a:t>
            </a:r>
          </a:p>
          <a:p>
            <a:pPr marL="514350" indent="-514350" algn="l">
              <a:buFont typeface="+mj-lt"/>
              <a:buAutoNum type="arabicPeriod"/>
            </a:pPr>
            <a:endParaRPr lang="en-US" dirty="0"/>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29</a:t>
            </a:fld>
            <a:endParaRPr kumimoji="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GB"/>
              <a:t>What Are Constraints?</a:t>
            </a:r>
          </a:p>
        </p:txBody>
      </p:sp>
      <p:sp>
        <p:nvSpPr>
          <p:cNvPr id="9219" name="Rectangle 3"/>
          <p:cNvSpPr>
            <a:spLocks noGrp="1" noChangeArrowheads="1"/>
          </p:cNvSpPr>
          <p:nvPr>
            <p:ph idx="1"/>
          </p:nvPr>
        </p:nvSpPr>
        <p:spPr>
          <a:xfrm>
            <a:off x="860425" y="1420813"/>
            <a:ext cx="7921625" cy="4668837"/>
          </a:xfrm>
          <a:noFill/>
          <a:ln/>
        </p:spPr>
        <p:txBody>
          <a:bodyPr>
            <a:normAutofit lnSpcReduction="10000"/>
          </a:bodyPr>
          <a:lstStyle/>
          <a:p>
            <a:pPr lvl="1" algn="just"/>
            <a:r>
              <a:rPr lang="en-GB" dirty="0"/>
              <a:t>Constraints enforce rules at the table level whenever a row is inserted, updated, or deleted from that table.</a:t>
            </a:r>
          </a:p>
          <a:p>
            <a:pPr lvl="1" algn="just"/>
            <a:r>
              <a:rPr lang="en-GB" dirty="0"/>
              <a:t>Constraints prevent the deletion of a table if there are dependencies.</a:t>
            </a:r>
          </a:p>
          <a:p>
            <a:pPr lvl="1" algn="just"/>
            <a:r>
              <a:rPr lang="en-GB" dirty="0"/>
              <a:t>The following constraint types are valid in Oracle:</a:t>
            </a:r>
          </a:p>
          <a:p>
            <a:pPr lvl="1" algn="just"/>
            <a:endParaRPr lang="en-GB" dirty="0"/>
          </a:p>
          <a:p>
            <a:pPr lvl="2" algn="just">
              <a:spcBef>
                <a:spcPct val="10000"/>
              </a:spcBef>
            </a:pPr>
            <a:r>
              <a:rPr lang="en-GB" dirty="0"/>
              <a:t>PRIMARY KEY</a:t>
            </a:r>
          </a:p>
          <a:p>
            <a:pPr lvl="2" algn="just">
              <a:spcBef>
                <a:spcPct val="10000"/>
              </a:spcBef>
            </a:pPr>
            <a:r>
              <a:rPr lang="en-GB" dirty="0"/>
              <a:t>FOREIGN KEY</a:t>
            </a:r>
          </a:p>
          <a:p>
            <a:pPr lvl="2" algn="just">
              <a:spcBef>
                <a:spcPct val="10000"/>
              </a:spcBef>
            </a:pPr>
            <a:r>
              <a:rPr lang="en-GB" dirty="0"/>
              <a:t>NOT NULL</a:t>
            </a:r>
          </a:p>
          <a:p>
            <a:pPr lvl="2" algn="just">
              <a:spcBef>
                <a:spcPct val="10000"/>
              </a:spcBef>
            </a:pPr>
            <a:r>
              <a:rPr lang="en-GB" dirty="0"/>
              <a:t>UNIQUE </a:t>
            </a:r>
          </a:p>
          <a:p>
            <a:pPr lvl="2" algn="just">
              <a:spcBef>
                <a:spcPct val="10000"/>
              </a:spcBef>
            </a:pPr>
            <a:r>
              <a:rPr lang="en-GB" dirty="0"/>
              <a:t>CHECK</a:t>
            </a:r>
          </a:p>
        </p:txBody>
      </p:sp>
      <p:sp>
        <p:nvSpPr>
          <p:cNvPr id="9220"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3</a:t>
            </a:fld>
            <a:endParaRPr kumimoji="0" lang="en-US"/>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r>
              <a:rPr lang="en-GB"/>
              <a:t>Adding a Constraint</a:t>
            </a:r>
          </a:p>
        </p:txBody>
      </p:sp>
      <p:sp>
        <p:nvSpPr>
          <p:cNvPr id="37891" name="Rectangle 3"/>
          <p:cNvSpPr>
            <a:spLocks noGrp="1" noChangeArrowheads="1"/>
          </p:cNvSpPr>
          <p:nvPr>
            <p:ph idx="1"/>
          </p:nvPr>
        </p:nvSpPr>
        <p:spPr>
          <a:xfrm>
            <a:off x="0" y="2743200"/>
            <a:ext cx="7385050" cy="3954462"/>
          </a:xfrm>
          <a:noFill/>
          <a:ln/>
        </p:spPr>
        <p:txBody>
          <a:bodyPr>
            <a:normAutofit fontScale="92500" lnSpcReduction="20000"/>
          </a:bodyPr>
          <a:lstStyle/>
          <a:p>
            <a:pPr lvl="1" algn="just"/>
            <a:r>
              <a:rPr lang="en-GB" dirty="0"/>
              <a:t>Add or drop, but not modify, a constraint.</a:t>
            </a:r>
          </a:p>
          <a:p>
            <a:pPr lvl="1" algn="just"/>
            <a:r>
              <a:rPr lang="en-GB" dirty="0"/>
              <a:t>Enable or disable constraints.</a:t>
            </a:r>
          </a:p>
          <a:p>
            <a:pPr lvl="1" algn="just"/>
            <a:r>
              <a:rPr lang="en-GB" dirty="0"/>
              <a:t>Add a NOT NULL constraint by using the MODIFY clause.</a:t>
            </a:r>
          </a:p>
          <a:p>
            <a:pPr lvl="1" algn="just">
              <a:buNone/>
            </a:pPr>
            <a:endParaRPr lang="en-GB" dirty="0"/>
          </a:p>
          <a:p>
            <a:pPr lvl="1">
              <a:buNone/>
            </a:pPr>
            <a:r>
              <a:rPr lang="en-GB" b="1" dirty="0"/>
              <a:t>EXAMPLE</a:t>
            </a:r>
          </a:p>
          <a:p>
            <a:pPr lvl="1">
              <a:buNone/>
            </a:pPr>
            <a:r>
              <a:rPr lang="en-GB" dirty="0"/>
              <a:t>     Alter the table receipts by adding a primary key on the column </a:t>
            </a:r>
            <a:r>
              <a:rPr lang="en-GB" dirty="0" err="1"/>
              <a:t>rcptid</a:t>
            </a:r>
            <a:r>
              <a:rPr lang="en-GB" dirty="0"/>
              <a:t>.</a:t>
            </a:r>
          </a:p>
          <a:p>
            <a:pPr lvl="1">
              <a:buNone/>
            </a:pPr>
            <a:endParaRPr lang="en-GB" dirty="0"/>
          </a:p>
          <a:p>
            <a:pPr lvl="1">
              <a:buNone/>
            </a:pPr>
            <a:r>
              <a:rPr lang="en-GB" dirty="0"/>
              <a:t>    ALTER TABLE RECEIPTS ADD PRIMARY KEY (RCPTID);</a:t>
            </a:r>
          </a:p>
        </p:txBody>
      </p:sp>
      <p:sp>
        <p:nvSpPr>
          <p:cNvPr id="37892" name="Rectangle 4"/>
          <p:cNvSpPr>
            <a:spLocks noChangeArrowheads="1"/>
          </p:cNvSpPr>
          <p:nvPr/>
        </p:nvSpPr>
        <p:spPr bwMode="blackWhite">
          <a:xfrm>
            <a:off x="685800" y="1524000"/>
            <a:ext cx="7493000" cy="6905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GB" sz="1800">
                <a:solidFill>
                  <a:srgbClr val="000000"/>
                </a:solidFill>
                <a:latin typeface="Courier New" pitchFamily="49" charset="0"/>
              </a:rPr>
              <a:t>  ALTER TABLE	 </a:t>
            </a:r>
            <a:r>
              <a:rPr lang="en-GB" sz="1800" i="1">
                <a:solidFill>
                  <a:srgbClr val="000000"/>
                </a:solidFill>
                <a:latin typeface="Courier New" pitchFamily="49" charset="0"/>
              </a:rPr>
              <a:t>table</a:t>
            </a:r>
            <a:endParaRPr lang="en-GB" sz="1800">
              <a:solidFill>
                <a:srgbClr val="000000"/>
              </a:solidFill>
              <a:latin typeface="Courier New" pitchFamily="49" charset="0"/>
            </a:endParaRPr>
          </a:p>
          <a:p>
            <a:pPr algn="l">
              <a:lnSpc>
                <a:spcPct val="100000"/>
              </a:lnSpc>
              <a:spcBef>
                <a:spcPct val="0"/>
              </a:spcBef>
              <a:tabLst>
                <a:tab pos="1200150" algn="l"/>
              </a:tabLst>
            </a:pPr>
            <a:r>
              <a:rPr lang="en-GB" sz="1800">
                <a:solidFill>
                  <a:srgbClr val="000000"/>
                </a:solidFill>
                <a:latin typeface="Courier New" pitchFamily="49" charset="0"/>
              </a:rPr>
              <a:t>  ADD [CONSTRAINT </a:t>
            </a:r>
            <a:r>
              <a:rPr lang="en-GB" sz="1800" i="1">
                <a:solidFill>
                  <a:srgbClr val="000000"/>
                </a:solidFill>
                <a:latin typeface="Courier New" pitchFamily="49" charset="0"/>
              </a:rPr>
              <a:t>constraint</a:t>
            </a:r>
            <a:r>
              <a:rPr lang="en-GB" sz="1800">
                <a:solidFill>
                  <a:srgbClr val="000000"/>
                </a:solidFill>
                <a:latin typeface="Courier New" pitchFamily="49" charset="0"/>
              </a:rPr>
              <a:t>] </a:t>
            </a:r>
            <a:r>
              <a:rPr lang="en-GB" sz="1800" i="1">
                <a:solidFill>
                  <a:srgbClr val="000000"/>
                </a:solidFill>
                <a:latin typeface="Courier New" pitchFamily="49" charset="0"/>
              </a:rPr>
              <a:t>type </a:t>
            </a:r>
            <a:r>
              <a:rPr lang="en-GB" sz="1800">
                <a:solidFill>
                  <a:srgbClr val="000000"/>
                </a:solidFill>
                <a:latin typeface="Courier New" pitchFamily="49" charset="0"/>
              </a:rPr>
              <a:t>(</a:t>
            </a:r>
            <a:r>
              <a:rPr lang="en-GB" sz="1800" i="1">
                <a:solidFill>
                  <a:srgbClr val="000000"/>
                </a:solidFill>
                <a:latin typeface="Courier New" pitchFamily="49" charset="0"/>
              </a:rPr>
              <a:t>column</a:t>
            </a:r>
            <a:r>
              <a:rPr lang="en-GB" sz="1800">
                <a:solidFill>
                  <a:srgbClr val="000000"/>
                </a:solidFill>
                <a:latin typeface="Courier New" pitchFamily="49" charset="0"/>
              </a:rPr>
              <a:t>);</a:t>
            </a:r>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30</a:t>
            </a:fld>
            <a:endParaRPr kumimoji="0" 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GB"/>
              <a:t>Adding a Constraint</a:t>
            </a:r>
          </a:p>
        </p:txBody>
      </p:sp>
      <p:sp>
        <p:nvSpPr>
          <p:cNvPr id="39939" name="Rectangle 3"/>
          <p:cNvSpPr>
            <a:spLocks noGrp="1" noChangeArrowheads="1"/>
          </p:cNvSpPr>
          <p:nvPr>
            <p:ph idx="1"/>
          </p:nvPr>
        </p:nvSpPr>
        <p:spPr>
          <a:xfrm>
            <a:off x="914400" y="1676400"/>
            <a:ext cx="7385050" cy="1717675"/>
          </a:xfrm>
          <a:ln/>
        </p:spPr>
        <p:txBody>
          <a:bodyPr>
            <a:normAutofit fontScale="92500"/>
          </a:bodyPr>
          <a:lstStyle/>
          <a:p>
            <a:pPr algn="just"/>
            <a:r>
              <a:rPr lang="en-GB" dirty="0"/>
              <a:t>Add a FOREIGN KEY constraint to the EMP table indicating that a manager must already exist as a valid employee in the EMP table.</a:t>
            </a:r>
          </a:p>
        </p:txBody>
      </p:sp>
      <p:sp>
        <p:nvSpPr>
          <p:cNvPr id="39940" name="Rectangle 4"/>
          <p:cNvSpPr>
            <a:spLocks noChangeArrowheads="1"/>
          </p:cNvSpPr>
          <p:nvPr/>
        </p:nvSpPr>
        <p:spPr bwMode="blackWhite">
          <a:xfrm>
            <a:off x="930275" y="3389313"/>
            <a:ext cx="7494588" cy="12842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39941" name="Rectangle 5"/>
          <p:cNvSpPr>
            <a:spLocks noChangeArrowheads="1"/>
          </p:cNvSpPr>
          <p:nvPr/>
        </p:nvSpPr>
        <p:spPr bwMode="blackWhite">
          <a:xfrm>
            <a:off x="993775" y="3300413"/>
            <a:ext cx="7480300" cy="146208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GB" sz="1800" dirty="0">
                <a:solidFill>
                  <a:srgbClr val="000000"/>
                </a:solidFill>
                <a:latin typeface="Courier New" pitchFamily="49" charset="0"/>
              </a:rPr>
              <a:t>SQL&gt; ALTER TABLE     </a:t>
            </a:r>
            <a:r>
              <a:rPr lang="en-GB" sz="1800" dirty="0" err="1">
                <a:solidFill>
                  <a:srgbClr val="000000"/>
                </a:solidFill>
                <a:latin typeface="Courier New" pitchFamily="49" charset="0"/>
              </a:rPr>
              <a:t>emp</a:t>
            </a:r>
            <a:endParaRPr lang="en-GB" sz="1800" dirty="0">
              <a:solidFill>
                <a:srgbClr val="000000"/>
              </a:solidFill>
              <a:latin typeface="Courier New" pitchFamily="49" charset="0"/>
            </a:endParaRPr>
          </a:p>
          <a:p>
            <a:pPr algn="l">
              <a:lnSpc>
                <a:spcPct val="100000"/>
              </a:lnSpc>
              <a:spcBef>
                <a:spcPct val="0"/>
              </a:spcBef>
              <a:tabLst>
                <a:tab pos="1200150" algn="l"/>
              </a:tabLst>
            </a:pPr>
            <a:r>
              <a:rPr lang="en-GB" sz="1800" dirty="0">
                <a:solidFill>
                  <a:srgbClr val="000000"/>
                </a:solidFill>
                <a:latin typeface="Courier New" pitchFamily="49" charset="0"/>
              </a:rPr>
              <a:t>  2  ADD CONSTRAINT  </a:t>
            </a:r>
            <a:r>
              <a:rPr lang="en-GB" sz="1800" dirty="0" err="1">
                <a:solidFill>
                  <a:srgbClr val="000000"/>
                </a:solidFill>
                <a:latin typeface="Courier New" pitchFamily="49" charset="0"/>
              </a:rPr>
              <a:t>emp_mgr_fk</a:t>
            </a:r>
            <a:r>
              <a:rPr lang="en-GB" sz="1800" dirty="0">
                <a:solidFill>
                  <a:srgbClr val="000000"/>
                </a:solidFill>
                <a:latin typeface="Courier New" pitchFamily="49" charset="0"/>
              </a:rPr>
              <a:t> </a:t>
            </a:r>
          </a:p>
          <a:p>
            <a:pPr algn="l">
              <a:lnSpc>
                <a:spcPct val="100000"/>
              </a:lnSpc>
              <a:spcBef>
                <a:spcPct val="0"/>
              </a:spcBef>
              <a:tabLst>
                <a:tab pos="1200150" algn="l"/>
              </a:tabLst>
            </a:pPr>
            <a:r>
              <a:rPr lang="en-GB" sz="1800" dirty="0">
                <a:solidFill>
                  <a:srgbClr val="000000"/>
                </a:solidFill>
                <a:latin typeface="Courier New" pitchFamily="49" charset="0"/>
              </a:rPr>
              <a:t>  3  FOREIGN KEY(mgr) REFERENCES </a:t>
            </a:r>
            <a:r>
              <a:rPr lang="en-GB" sz="1800" dirty="0" err="1">
                <a:solidFill>
                  <a:srgbClr val="000000"/>
                </a:solidFill>
                <a:latin typeface="Courier New" pitchFamily="49" charset="0"/>
              </a:rPr>
              <a:t>emp</a:t>
            </a:r>
            <a:r>
              <a:rPr lang="en-GB" sz="1800" dirty="0">
                <a:solidFill>
                  <a:srgbClr val="000000"/>
                </a:solidFill>
                <a:latin typeface="Courier New" pitchFamily="49" charset="0"/>
              </a:rPr>
              <a:t>(</a:t>
            </a:r>
            <a:r>
              <a:rPr lang="en-GB" sz="1800" dirty="0" err="1">
                <a:solidFill>
                  <a:srgbClr val="000000"/>
                </a:solidFill>
                <a:latin typeface="Courier New" pitchFamily="49" charset="0"/>
              </a:rPr>
              <a:t>empno</a:t>
            </a:r>
            <a:r>
              <a:rPr lang="en-GB" sz="1800" dirty="0">
                <a:solidFill>
                  <a:srgbClr val="000000"/>
                </a:solidFill>
                <a:latin typeface="Courier New" pitchFamily="49" charset="0"/>
              </a:rPr>
              <a:t>);</a:t>
            </a:r>
          </a:p>
          <a:p>
            <a:pPr algn="l">
              <a:lnSpc>
                <a:spcPct val="100000"/>
              </a:lnSpc>
              <a:spcBef>
                <a:spcPct val="0"/>
              </a:spcBef>
              <a:tabLst>
                <a:tab pos="1200150" algn="l"/>
              </a:tabLst>
            </a:pPr>
            <a:r>
              <a:rPr lang="en-GB" sz="1800" dirty="0">
                <a:solidFill>
                  <a:srgbClr val="FF3300"/>
                </a:solidFill>
                <a:effectLst>
                  <a:outerShdw blurRad="38100" dist="38100" dir="2700000" algn="tl">
                    <a:srgbClr val="000000"/>
                  </a:outerShdw>
                </a:effectLst>
                <a:latin typeface="Courier New" pitchFamily="49" charset="0"/>
              </a:rPr>
              <a:t>Table altered.</a:t>
            </a:r>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31</a:t>
            </a:fld>
            <a:endParaRPr kumimoji="0" 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r>
              <a:rPr lang="en-GB"/>
              <a:t>Dropping a Constraint</a:t>
            </a:r>
          </a:p>
        </p:txBody>
      </p:sp>
      <p:sp>
        <p:nvSpPr>
          <p:cNvPr id="41987" name="Rectangle 3"/>
          <p:cNvSpPr>
            <a:spLocks noGrp="1" noChangeArrowheads="1"/>
          </p:cNvSpPr>
          <p:nvPr>
            <p:ph idx="1"/>
          </p:nvPr>
        </p:nvSpPr>
        <p:spPr>
          <a:xfrm>
            <a:off x="860425" y="1428750"/>
            <a:ext cx="7385050" cy="3295650"/>
          </a:xfrm>
          <a:noFill/>
          <a:ln/>
        </p:spPr>
        <p:txBody>
          <a:bodyPr>
            <a:noAutofit/>
          </a:bodyPr>
          <a:lstStyle/>
          <a:p>
            <a:pPr lvl="1"/>
            <a:r>
              <a:rPr lang="en-GB" dirty="0"/>
              <a:t>Remove the manager constraint from the EMP table.</a:t>
            </a:r>
          </a:p>
          <a:p>
            <a:pPr lvl="1"/>
            <a:endParaRPr lang="en-GB" dirty="0"/>
          </a:p>
          <a:p>
            <a:pPr lvl="1"/>
            <a:endParaRPr lang="en-GB" dirty="0"/>
          </a:p>
          <a:p>
            <a:pPr lvl="1"/>
            <a:endParaRPr lang="en-GB" sz="100" dirty="0"/>
          </a:p>
          <a:p>
            <a:pPr lvl="1"/>
            <a:endParaRPr lang="en-GB" dirty="0"/>
          </a:p>
          <a:p>
            <a:pPr lvl="1"/>
            <a:r>
              <a:rPr lang="en-GB" dirty="0"/>
              <a:t>Remove the PRIMARY KEY constraint on the DEPT table and drop the associated FOREIGN KEY constraint on the EMP.DEPTNO column.</a:t>
            </a:r>
          </a:p>
          <a:p>
            <a:pPr lvl="1"/>
            <a:endParaRPr lang="en-GB" dirty="0"/>
          </a:p>
        </p:txBody>
      </p:sp>
      <p:sp>
        <p:nvSpPr>
          <p:cNvPr id="41988" name="Arc 4"/>
          <p:cNvSpPr>
            <a:spLocks/>
          </p:cNvSpPr>
          <p:nvPr/>
        </p:nvSpPr>
        <p:spPr bwMode="ltGray">
          <a:xfrm>
            <a:off x="5395913" y="3044825"/>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41989" name="Rectangle 5"/>
          <p:cNvSpPr>
            <a:spLocks noChangeArrowheads="1"/>
          </p:cNvSpPr>
          <p:nvPr/>
        </p:nvSpPr>
        <p:spPr bwMode="blackWhite">
          <a:xfrm>
            <a:off x="838200" y="2514600"/>
            <a:ext cx="7496175" cy="828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GB" sz="1800">
                <a:solidFill>
                  <a:srgbClr val="000000"/>
                </a:solidFill>
                <a:latin typeface="Courier New" pitchFamily="49" charset="0"/>
              </a:rPr>
              <a:t>SQL&gt; ALTER TABLE	  emp</a:t>
            </a:r>
          </a:p>
          <a:p>
            <a:pPr algn="l">
              <a:lnSpc>
                <a:spcPct val="100000"/>
              </a:lnSpc>
              <a:spcBef>
                <a:spcPct val="0"/>
              </a:spcBef>
              <a:tabLst>
                <a:tab pos="1200150" algn="l"/>
              </a:tabLst>
            </a:pPr>
            <a:r>
              <a:rPr lang="en-GB" sz="1800">
                <a:solidFill>
                  <a:srgbClr val="000000"/>
                </a:solidFill>
                <a:latin typeface="Courier New" pitchFamily="49" charset="0"/>
              </a:rPr>
              <a:t>  2  DROP CONSTRAINT  emp_mgr_fk;</a:t>
            </a:r>
          </a:p>
          <a:p>
            <a:pPr algn="l">
              <a:lnSpc>
                <a:spcPct val="100000"/>
              </a:lnSpc>
              <a:spcBef>
                <a:spcPct val="0"/>
              </a:spcBef>
              <a:tabLst>
                <a:tab pos="1200150" algn="l"/>
              </a:tabLst>
            </a:pPr>
            <a:r>
              <a:rPr lang="en-GB" sz="1800">
                <a:solidFill>
                  <a:srgbClr val="FF3300"/>
                </a:solidFill>
                <a:effectLst>
                  <a:outerShdw blurRad="38100" dist="38100" dir="2700000" algn="tl">
                    <a:srgbClr val="000000"/>
                  </a:outerShdw>
                </a:effectLst>
                <a:latin typeface="Courier New" pitchFamily="49" charset="0"/>
              </a:rPr>
              <a:t>Table altered.</a:t>
            </a:r>
          </a:p>
        </p:txBody>
      </p:sp>
      <p:sp>
        <p:nvSpPr>
          <p:cNvPr id="41991" name="Rectangle 7"/>
          <p:cNvSpPr>
            <a:spLocks noChangeArrowheads="1"/>
          </p:cNvSpPr>
          <p:nvPr/>
        </p:nvSpPr>
        <p:spPr bwMode="blackWhite">
          <a:xfrm>
            <a:off x="914400" y="5257800"/>
            <a:ext cx="7470775" cy="828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GB" sz="1800" dirty="0">
                <a:solidFill>
                  <a:srgbClr val="000000"/>
                </a:solidFill>
                <a:latin typeface="Courier New" pitchFamily="49" charset="0"/>
              </a:rPr>
              <a:t>SQL&gt; ALTER TABLE	dept</a:t>
            </a:r>
          </a:p>
          <a:p>
            <a:pPr algn="l">
              <a:lnSpc>
                <a:spcPct val="100000"/>
              </a:lnSpc>
              <a:spcBef>
                <a:spcPct val="0"/>
              </a:spcBef>
              <a:tabLst>
                <a:tab pos="1200150" algn="l"/>
              </a:tabLst>
            </a:pPr>
            <a:r>
              <a:rPr lang="en-GB" sz="1800" dirty="0">
                <a:solidFill>
                  <a:srgbClr val="000000"/>
                </a:solidFill>
                <a:latin typeface="Courier New" pitchFamily="49" charset="0"/>
              </a:rPr>
              <a:t>  2  DROP PRIMARY KEY CASCADE;</a:t>
            </a:r>
          </a:p>
          <a:p>
            <a:pPr algn="l">
              <a:lnSpc>
                <a:spcPct val="100000"/>
              </a:lnSpc>
              <a:spcBef>
                <a:spcPct val="0"/>
              </a:spcBef>
              <a:tabLst>
                <a:tab pos="1200150" algn="l"/>
              </a:tabLst>
            </a:pPr>
            <a:r>
              <a:rPr lang="en-GB" sz="1800" dirty="0">
                <a:solidFill>
                  <a:srgbClr val="FF3300"/>
                </a:solidFill>
                <a:effectLst>
                  <a:outerShdw blurRad="38100" dist="38100" dir="2700000" algn="tl">
                    <a:srgbClr val="000000"/>
                  </a:outerShdw>
                </a:effectLst>
                <a:latin typeface="Courier New" pitchFamily="49" charset="0"/>
              </a:rPr>
              <a:t>Table altered.</a:t>
            </a:r>
          </a:p>
        </p:txBody>
      </p:sp>
      <p:sp>
        <p:nvSpPr>
          <p:cNvPr id="8" name="Slide Number Placeholder 7"/>
          <p:cNvSpPr>
            <a:spLocks noGrp="1"/>
          </p:cNvSpPr>
          <p:nvPr>
            <p:ph type="sldNum" sz="quarter" idx="12"/>
          </p:nvPr>
        </p:nvSpPr>
        <p:spPr/>
        <p:txBody>
          <a:bodyPr/>
          <a:lstStyle/>
          <a:p>
            <a:fld id="{A3DCDF73-85D2-4237-9B32-053DBDB0C312}" type="slidenum">
              <a:rPr kumimoji="0" lang="en-US" smtClean="0"/>
              <a:pPr/>
              <a:t>32</a:t>
            </a:fld>
            <a:endParaRPr kumimoji="0" lang="en-US"/>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GB"/>
              <a:t>Disabling Constraints</a:t>
            </a:r>
          </a:p>
        </p:txBody>
      </p:sp>
      <p:sp>
        <p:nvSpPr>
          <p:cNvPr id="44035" name="Rectangle 3"/>
          <p:cNvSpPr>
            <a:spLocks noGrp="1" noChangeArrowheads="1"/>
          </p:cNvSpPr>
          <p:nvPr>
            <p:ph idx="1"/>
          </p:nvPr>
        </p:nvSpPr>
        <p:spPr>
          <a:xfrm>
            <a:off x="860425" y="1428750"/>
            <a:ext cx="7385050" cy="2273300"/>
          </a:xfrm>
          <a:noFill/>
          <a:ln/>
        </p:spPr>
        <p:txBody>
          <a:bodyPr/>
          <a:lstStyle/>
          <a:p>
            <a:pPr lvl="1" algn="just"/>
            <a:r>
              <a:rPr lang="en-GB" dirty="0"/>
              <a:t>Execute the DISABLE clause of the ALTER TABLE statement to deactivate an integrity constraint.</a:t>
            </a:r>
          </a:p>
          <a:p>
            <a:pPr lvl="1" algn="just"/>
            <a:r>
              <a:rPr lang="en-GB" dirty="0"/>
              <a:t>Apply the CASCADE option to disable dependent integrity constraints.</a:t>
            </a:r>
          </a:p>
        </p:txBody>
      </p:sp>
      <p:sp>
        <p:nvSpPr>
          <p:cNvPr id="44036" name="Rectangle 4"/>
          <p:cNvSpPr>
            <a:spLocks noChangeArrowheads="1"/>
          </p:cNvSpPr>
          <p:nvPr/>
        </p:nvSpPr>
        <p:spPr bwMode="blackWhite">
          <a:xfrm>
            <a:off x="914400" y="4267200"/>
            <a:ext cx="7493000" cy="11334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GB" sz="1800" dirty="0">
                <a:solidFill>
                  <a:srgbClr val="000000"/>
                </a:solidFill>
                <a:latin typeface="Courier New" pitchFamily="49" charset="0"/>
              </a:rPr>
              <a:t>SQL&gt; ALTER TABLE		</a:t>
            </a:r>
            <a:r>
              <a:rPr lang="en-GB" sz="1800" dirty="0" err="1">
                <a:solidFill>
                  <a:srgbClr val="000000"/>
                </a:solidFill>
                <a:latin typeface="Courier New" pitchFamily="49" charset="0"/>
              </a:rPr>
              <a:t>emp</a:t>
            </a:r>
            <a:endParaRPr lang="en-GB" sz="1800" dirty="0">
              <a:solidFill>
                <a:srgbClr val="000000"/>
              </a:solidFill>
              <a:latin typeface="Courier New" pitchFamily="49" charset="0"/>
            </a:endParaRPr>
          </a:p>
          <a:p>
            <a:pPr algn="l">
              <a:lnSpc>
                <a:spcPct val="100000"/>
              </a:lnSpc>
              <a:spcBef>
                <a:spcPct val="0"/>
              </a:spcBef>
              <a:tabLst>
                <a:tab pos="1200150" algn="l"/>
              </a:tabLst>
            </a:pPr>
            <a:r>
              <a:rPr lang="en-GB" sz="1800" dirty="0">
                <a:solidFill>
                  <a:srgbClr val="000000"/>
                </a:solidFill>
                <a:latin typeface="Courier New" pitchFamily="49" charset="0"/>
              </a:rPr>
              <a:t>  2  DISABLE CONSTRAINT	emp_empno_pk CASCADE;</a:t>
            </a:r>
          </a:p>
          <a:p>
            <a:pPr algn="l">
              <a:lnSpc>
                <a:spcPct val="100000"/>
              </a:lnSpc>
              <a:spcBef>
                <a:spcPct val="0"/>
              </a:spcBef>
              <a:tabLst>
                <a:tab pos="1200150" algn="l"/>
              </a:tabLst>
            </a:pPr>
            <a:r>
              <a:rPr lang="en-GB" sz="1800" dirty="0">
                <a:solidFill>
                  <a:srgbClr val="FF3300"/>
                </a:solidFill>
                <a:effectLst>
                  <a:outerShdw blurRad="38100" dist="38100" dir="2700000" algn="tl">
                    <a:srgbClr val="000000"/>
                  </a:outerShdw>
                </a:effectLst>
                <a:latin typeface="Courier New" pitchFamily="49" charset="0"/>
              </a:rPr>
              <a:t>Table altered.</a:t>
            </a:r>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33</a:t>
            </a:fld>
            <a:endParaRPr kumimoji="0" lang="en-US"/>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a:lstStyle/>
          <a:p>
            <a:r>
              <a:rPr lang="en-GB"/>
              <a:t>Enabling Constraints</a:t>
            </a:r>
          </a:p>
        </p:txBody>
      </p:sp>
      <p:sp>
        <p:nvSpPr>
          <p:cNvPr id="46083" name="Rectangle 3"/>
          <p:cNvSpPr>
            <a:spLocks noGrp="1" noChangeArrowheads="1"/>
          </p:cNvSpPr>
          <p:nvPr>
            <p:ph idx="1"/>
          </p:nvPr>
        </p:nvSpPr>
        <p:spPr>
          <a:xfrm>
            <a:off x="860425" y="1446213"/>
            <a:ext cx="7385050" cy="4305300"/>
          </a:xfrm>
          <a:noFill/>
          <a:ln/>
        </p:spPr>
        <p:txBody>
          <a:bodyPr/>
          <a:lstStyle/>
          <a:p>
            <a:pPr lvl="1"/>
            <a:r>
              <a:rPr lang="en-GB" dirty="0"/>
              <a:t>Activate an integrity constraint currently disabled in the table definition by using the ENABLE clause. </a:t>
            </a:r>
            <a:br>
              <a:rPr lang="en-GB" dirty="0"/>
            </a:br>
            <a:br>
              <a:rPr lang="en-GB" dirty="0"/>
            </a:br>
            <a:br>
              <a:rPr lang="en-GB" dirty="0"/>
            </a:br>
            <a:endParaRPr lang="en-GB" dirty="0"/>
          </a:p>
          <a:p>
            <a:pPr lvl="1" algn="just"/>
            <a:endParaRPr lang="en-GB" dirty="0"/>
          </a:p>
          <a:p>
            <a:pPr lvl="1" algn="just"/>
            <a:r>
              <a:rPr lang="en-GB" dirty="0"/>
              <a:t>A UNIQUE or PRIMARY KEY index is automatically created if you enable a UNIQUE key or PRIMARY KEY constraint.</a:t>
            </a:r>
          </a:p>
        </p:txBody>
      </p:sp>
      <p:sp>
        <p:nvSpPr>
          <p:cNvPr id="46084" name="Rectangle 4"/>
          <p:cNvSpPr>
            <a:spLocks noChangeArrowheads="1"/>
          </p:cNvSpPr>
          <p:nvPr/>
        </p:nvSpPr>
        <p:spPr bwMode="blackWhite">
          <a:xfrm>
            <a:off x="931863" y="2860675"/>
            <a:ext cx="7483475"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GB" sz="1800" dirty="0">
                <a:solidFill>
                  <a:srgbClr val="000000"/>
                </a:solidFill>
                <a:latin typeface="Courier New" pitchFamily="49" charset="0"/>
              </a:rPr>
              <a:t>SQL&gt; ALTER TABLE		</a:t>
            </a:r>
            <a:r>
              <a:rPr lang="en-GB" sz="1800" dirty="0" err="1">
                <a:solidFill>
                  <a:srgbClr val="000000"/>
                </a:solidFill>
                <a:latin typeface="Courier New" pitchFamily="49" charset="0"/>
              </a:rPr>
              <a:t>emp</a:t>
            </a:r>
            <a:endParaRPr lang="en-GB" sz="1800" dirty="0">
              <a:solidFill>
                <a:srgbClr val="000000"/>
              </a:solidFill>
              <a:latin typeface="Courier New" pitchFamily="49" charset="0"/>
            </a:endParaRPr>
          </a:p>
          <a:p>
            <a:pPr algn="l">
              <a:lnSpc>
                <a:spcPct val="100000"/>
              </a:lnSpc>
              <a:spcBef>
                <a:spcPct val="0"/>
              </a:spcBef>
              <a:tabLst>
                <a:tab pos="1200150" algn="l"/>
              </a:tabLst>
            </a:pPr>
            <a:r>
              <a:rPr lang="en-GB" sz="1800" dirty="0">
                <a:solidFill>
                  <a:srgbClr val="000000"/>
                </a:solidFill>
                <a:latin typeface="Courier New" pitchFamily="49" charset="0"/>
              </a:rPr>
              <a:t>  2  ENABLE CONSTRAINT	emp_empno_pk;</a:t>
            </a:r>
          </a:p>
          <a:p>
            <a:pPr algn="l">
              <a:lnSpc>
                <a:spcPct val="100000"/>
              </a:lnSpc>
              <a:spcBef>
                <a:spcPct val="0"/>
              </a:spcBef>
              <a:tabLst>
                <a:tab pos="1200150" algn="l"/>
              </a:tabLst>
            </a:pPr>
            <a:r>
              <a:rPr lang="en-GB" sz="1800" dirty="0">
                <a:solidFill>
                  <a:srgbClr val="FF3300"/>
                </a:solidFill>
                <a:effectLst>
                  <a:outerShdw blurRad="38100" dist="38100" dir="2700000" algn="tl">
                    <a:srgbClr val="000000"/>
                  </a:outerShdw>
                </a:effectLst>
                <a:latin typeface="Courier New" pitchFamily="49" charset="0"/>
              </a:rPr>
              <a:t>Table altered.</a:t>
            </a:r>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34</a:t>
            </a:fld>
            <a:endParaRPr kumimoji="0" lang="en-US"/>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blackWhite">
          <a:xfrm>
            <a:off x="915988" y="2682875"/>
            <a:ext cx="7502525"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GB" sz="1800">
              <a:solidFill>
                <a:srgbClr val="000000"/>
              </a:solidFill>
              <a:latin typeface="Courier New" pitchFamily="49" charset="0"/>
            </a:endParaRPr>
          </a:p>
          <a:p>
            <a:pPr algn="l">
              <a:lnSpc>
                <a:spcPct val="100000"/>
              </a:lnSpc>
              <a:spcBef>
                <a:spcPct val="0"/>
              </a:spcBef>
              <a:tabLst>
                <a:tab pos="1200150" algn="l"/>
              </a:tabLst>
            </a:pPr>
            <a:endParaRPr lang="en-GB" sz="1800">
              <a:solidFill>
                <a:srgbClr val="000000"/>
              </a:solidFill>
              <a:latin typeface="Courier New" pitchFamily="49" charset="0"/>
            </a:endParaRPr>
          </a:p>
        </p:txBody>
      </p:sp>
      <p:sp>
        <p:nvSpPr>
          <p:cNvPr id="48131" name="Rectangle 3"/>
          <p:cNvSpPr>
            <a:spLocks noGrp="1" noChangeArrowheads="1"/>
          </p:cNvSpPr>
          <p:nvPr>
            <p:ph type="title"/>
          </p:nvPr>
        </p:nvSpPr>
        <p:spPr>
          <a:noFill/>
          <a:ln/>
        </p:spPr>
        <p:txBody>
          <a:bodyPr/>
          <a:lstStyle/>
          <a:p>
            <a:r>
              <a:rPr lang="en-GB"/>
              <a:t>Viewing Constraints</a:t>
            </a:r>
          </a:p>
        </p:txBody>
      </p:sp>
      <p:sp>
        <p:nvSpPr>
          <p:cNvPr id="48132" name="Rectangle 4"/>
          <p:cNvSpPr>
            <a:spLocks noGrp="1" noChangeArrowheads="1"/>
          </p:cNvSpPr>
          <p:nvPr>
            <p:ph idx="1"/>
          </p:nvPr>
        </p:nvSpPr>
        <p:spPr>
          <a:xfrm>
            <a:off x="860425" y="1616075"/>
            <a:ext cx="7385050" cy="904875"/>
          </a:xfrm>
          <a:noFill/>
          <a:ln/>
        </p:spPr>
        <p:txBody>
          <a:bodyPr>
            <a:normAutofit fontScale="92500" lnSpcReduction="10000"/>
          </a:bodyPr>
          <a:lstStyle/>
          <a:p>
            <a:r>
              <a:rPr lang="en-GB"/>
              <a:t>Query the USER_CONSTRAINTS table to view all constraint definitions and names.</a:t>
            </a:r>
          </a:p>
        </p:txBody>
      </p:sp>
      <p:sp>
        <p:nvSpPr>
          <p:cNvPr id="48133" name="Rectangle 5"/>
          <p:cNvSpPr>
            <a:spLocks noChangeArrowheads="1"/>
          </p:cNvSpPr>
          <p:nvPr/>
        </p:nvSpPr>
        <p:spPr bwMode="blackWhite">
          <a:xfrm>
            <a:off x="931863" y="4051300"/>
            <a:ext cx="7493000" cy="17653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tabLst>
                <a:tab pos="1200150" algn="l"/>
              </a:tabLst>
            </a:pPr>
            <a:r>
              <a:rPr lang="en-GB" sz="1800" dirty="0">
                <a:solidFill>
                  <a:srgbClr val="000000"/>
                </a:solidFill>
                <a:latin typeface="Courier New" pitchFamily="49" charset="0"/>
              </a:rPr>
              <a:t>CONSTRAINT_NAME          C SEARCH_CONDITION</a:t>
            </a:r>
          </a:p>
          <a:p>
            <a:pPr algn="l">
              <a:lnSpc>
                <a:spcPct val="100000"/>
              </a:lnSpc>
              <a:spcBef>
                <a:spcPct val="0"/>
              </a:spcBef>
              <a:tabLst>
                <a:tab pos="1200150" algn="l"/>
              </a:tabLst>
            </a:pPr>
            <a:r>
              <a:rPr lang="en-GB" sz="1800" dirty="0">
                <a:solidFill>
                  <a:srgbClr val="000000"/>
                </a:solidFill>
                <a:latin typeface="Courier New" pitchFamily="49" charset="0"/>
              </a:rPr>
              <a:t>------------------------ - ------------------------- </a:t>
            </a:r>
          </a:p>
          <a:p>
            <a:pPr algn="l">
              <a:lnSpc>
                <a:spcPct val="100000"/>
              </a:lnSpc>
              <a:spcBef>
                <a:spcPct val="0"/>
              </a:spcBef>
              <a:tabLst>
                <a:tab pos="1200150" algn="l"/>
              </a:tabLst>
            </a:pPr>
            <a:r>
              <a:rPr lang="en-GB" sz="1800" dirty="0">
                <a:solidFill>
                  <a:srgbClr val="000000"/>
                </a:solidFill>
                <a:latin typeface="Courier New" pitchFamily="49" charset="0"/>
              </a:rPr>
              <a:t>SYS_C00674               C EMPNO IS NOT NULL  </a:t>
            </a:r>
          </a:p>
          <a:p>
            <a:pPr algn="l">
              <a:lnSpc>
                <a:spcPct val="100000"/>
              </a:lnSpc>
              <a:spcBef>
                <a:spcPct val="0"/>
              </a:spcBef>
              <a:tabLst>
                <a:tab pos="1200150" algn="l"/>
              </a:tabLst>
            </a:pPr>
            <a:r>
              <a:rPr lang="en-GB" sz="1800" dirty="0">
                <a:solidFill>
                  <a:srgbClr val="000000"/>
                </a:solidFill>
                <a:latin typeface="Courier New" pitchFamily="49" charset="0"/>
              </a:rPr>
              <a:t>SYS_C00675               C DEPTNO IS NOT NULL</a:t>
            </a:r>
          </a:p>
          <a:p>
            <a:pPr algn="l">
              <a:lnSpc>
                <a:spcPct val="100000"/>
              </a:lnSpc>
              <a:spcBef>
                <a:spcPct val="0"/>
              </a:spcBef>
              <a:tabLst>
                <a:tab pos="1200150" algn="l"/>
              </a:tabLst>
            </a:pPr>
            <a:r>
              <a:rPr lang="en-GB" sz="1800" dirty="0">
                <a:solidFill>
                  <a:srgbClr val="000000"/>
                </a:solidFill>
                <a:latin typeface="Courier New" pitchFamily="49" charset="0"/>
              </a:rPr>
              <a:t>EMP_EMPNO_PK		     P</a:t>
            </a:r>
          </a:p>
          <a:p>
            <a:pPr algn="l">
              <a:lnSpc>
                <a:spcPct val="100000"/>
              </a:lnSpc>
              <a:spcBef>
                <a:spcPct val="0"/>
              </a:spcBef>
              <a:tabLst>
                <a:tab pos="1200150" algn="l"/>
              </a:tabLst>
            </a:pPr>
            <a:r>
              <a:rPr lang="en-GB" sz="1800" dirty="0">
                <a:solidFill>
                  <a:srgbClr val="000000"/>
                </a:solidFill>
                <a:latin typeface="Courier New" pitchFamily="49" charset="0"/>
              </a:rPr>
              <a:t>...</a:t>
            </a:r>
          </a:p>
        </p:txBody>
      </p:sp>
      <p:sp>
        <p:nvSpPr>
          <p:cNvPr id="48134" name="Rectangle 6"/>
          <p:cNvSpPr>
            <a:spLocks noChangeArrowheads="1"/>
          </p:cNvSpPr>
          <p:nvPr/>
        </p:nvSpPr>
        <p:spPr bwMode="ltGray">
          <a:xfrm>
            <a:off x="2813050" y="3319463"/>
            <a:ext cx="2268538" cy="246062"/>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48135" name="Rectangle 7"/>
          <p:cNvSpPr>
            <a:spLocks noChangeArrowheads="1"/>
          </p:cNvSpPr>
          <p:nvPr/>
        </p:nvSpPr>
        <p:spPr bwMode="blackWhite">
          <a:xfrm>
            <a:off x="895350" y="2682875"/>
            <a:ext cx="7527925" cy="12160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GB" sz="1800">
                <a:solidFill>
                  <a:srgbClr val="000000"/>
                </a:solidFill>
                <a:latin typeface="Courier New" pitchFamily="49" charset="0"/>
              </a:rPr>
              <a:t>SQL&gt;  SELECT	constraint_name, constraint_type,</a:t>
            </a:r>
          </a:p>
          <a:p>
            <a:pPr algn="l">
              <a:lnSpc>
                <a:spcPct val="100000"/>
              </a:lnSpc>
              <a:spcBef>
                <a:spcPct val="0"/>
              </a:spcBef>
              <a:tabLst>
                <a:tab pos="1200150" algn="l"/>
              </a:tabLst>
            </a:pPr>
            <a:r>
              <a:rPr lang="en-GB" sz="1800">
                <a:solidFill>
                  <a:srgbClr val="000000"/>
                </a:solidFill>
                <a:latin typeface="Courier New" pitchFamily="49" charset="0"/>
              </a:rPr>
              <a:t>  2		search_condition</a:t>
            </a:r>
          </a:p>
          <a:p>
            <a:pPr algn="l">
              <a:lnSpc>
                <a:spcPct val="100000"/>
              </a:lnSpc>
              <a:spcBef>
                <a:spcPct val="0"/>
              </a:spcBef>
              <a:tabLst>
                <a:tab pos="1200150" algn="l"/>
              </a:tabLst>
            </a:pPr>
            <a:r>
              <a:rPr lang="en-GB" sz="1800">
                <a:solidFill>
                  <a:srgbClr val="000000"/>
                </a:solidFill>
                <a:latin typeface="Courier New" pitchFamily="49" charset="0"/>
              </a:rPr>
              <a:t>  3   FROM	user_constraints</a:t>
            </a:r>
          </a:p>
          <a:p>
            <a:pPr algn="l">
              <a:lnSpc>
                <a:spcPct val="100000"/>
              </a:lnSpc>
              <a:spcBef>
                <a:spcPct val="0"/>
              </a:spcBef>
              <a:tabLst>
                <a:tab pos="1200150" algn="l"/>
              </a:tabLst>
            </a:pPr>
            <a:r>
              <a:rPr lang="en-GB" sz="1800">
                <a:solidFill>
                  <a:srgbClr val="000000"/>
                </a:solidFill>
                <a:latin typeface="Courier New" pitchFamily="49" charset="0"/>
              </a:rPr>
              <a:t>  4   WHERE	table_name = 'EMP';</a:t>
            </a:r>
          </a:p>
        </p:txBody>
      </p:sp>
      <p:sp>
        <p:nvSpPr>
          <p:cNvPr id="8" name="Slide Number Placeholder 7"/>
          <p:cNvSpPr>
            <a:spLocks noGrp="1"/>
          </p:cNvSpPr>
          <p:nvPr>
            <p:ph type="sldNum" sz="quarter" idx="12"/>
          </p:nvPr>
        </p:nvSpPr>
        <p:spPr/>
        <p:txBody>
          <a:bodyPr/>
          <a:lstStyle/>
          <a:p>
            <a:fld id="{A3DCDF73-85D2-4237-9B32-053DBDB0C312}" type="slidenum">
              <a:rPr kumimoji="0" lang="en-US" smtClean="0"/>
              <a:pPr/>
              <a:t>35</a:t>
            </a:fld>
            <a:endParaRPr kumimoji="0"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wipe(up)">
                                      <p:cBhvr>
                                        <p:cTn id="7" dur="500"/>
                                        <p:tgtEl>
                                          <p:spTgt spid="48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400" y="304800"/>
            <a:ext cx="8763000" cy="881063"/>
          </a:xfrm>
          <a:noFill/>
          <a:ln/>
        </p:spPr>
        <p:txBody>
          <a:bodyPr>
            <a:normAutofit fontScale="90000"/>
          </a:bodyPr>
          <a:lstStyle/>
          <a:p>
            <a:r>
              <a:rPr lang="en-GB" dirty="0"/>
              <a:t>Viewing the Columns Associated with Constraints</a:t>
            </a:r>
          </a:p>
        </p:txBody>
      </p:sp>
      <p:sp>
        <p:nvSpPr>
          <p:cNvPr id="50183" name="Rectangle 7"/>
          <p:cNvSpPr>
            <a:spLocks noGrp="1" noChangeArrowheads="1"/>
          </p:cNvSpPr>
          <p:nvPr>
            <p:ph idx="1"/>
          </p:nvPr>
        </p:nvSpPr>
        <p:spPr>
          <a:xfrm>
            <a:off x="898525" y="1635125"/>
            <a:ext cx="7578725" cy="1311275"/>
          </a:xfrm>
          <a:noFill/>
          <a:ln/>
        </p:spPr>
        <p:txBody>
          <a:bodyPr>
            <a:normAutofit fontScale="92500"/>
          </a:bodyPr>
          <a:lstStyle/>
          <a:p>
            <a:r>
              <a:rPr lang="en-GB"/>
              <a:t>View the columns associated with the constraint names in the USER_CONS_COLUMNS view.</a:t>
            </a:r>
          </a:p>
        </p:txBody>
      </p:sp>
      <p:sp>
        <p:nvSpPr>
          <p:cNvPr id="50179" name="Rectangle 3"/>
          <p:cNvSpPr>
            <a:spLocks noChangeArrowheads="1"/>
          </p:cNvSpPr>
          <p:nvPr/>
        </p:nvSpPr>
        <p:spPr bwMode="blackWhite">
          <a:xfrm>
            <a:off x="925513" y="3005138"/>
            <a:ext cx="7489825"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50180" name="Rectangle 4"/>
          <p:cNvSpPr>
            <a:spLocks noChangeArrowheads="1"/>
          </p:cNvSpPr>
          <p:nvPr/>
        </p:nvSpPr>
        <p:spPr bwMode="blackWhite">
          <a:xfrm>
            <a:off x="935038" y="4125913"/>
            <a:ext cx="7489825" cy="2039937"/>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tabLst>
                <a:tab pos="1200150" algn="l"/>
              </a:tabLst>
            </a:pPr>
            <a:r>
              <a:rPr lang="en-GB" sz="1800" dirty="0">
                <a:solidFill>
                  <a:srgbClr val="000000"/>
                </a:solidFill>
                <a:latin typeface="Courier New" pitchFamily="49" charset="0"/>
              </a:rPr>
              <a:t>CONSTRAINT_NAME           COLUMN_NAME</a:t>
            </a:r>
          </a:p>
          <a:p>
            <a:pPr algn="l">
              <a:lnSpc>
                <a:spcPct val="100000"/>
              </a:lnSpc>
              <a:spcBef>
                <a:spcPct val="0"/>
              </a:spcBef>
              <a:tabLst>
                <a:tab pos="1200150" algn="l"/>
              </a:tabLst>
            </a:pPr>
            <a:r>
              <a:rPr lang="en-GB" sz="1800" dirty="0">
                <a:solidFill>
                  <a:srgbClr val="000000"/>
                </a:solidFill>
                <a:latin typeface="Courier New" pitchFamily="49" charset="0"/>
              </a:rPr>
              <a:t>------------------------- ----------------------</a:t>
            </a:r>
          </a:p>
          <a:p>
            <a:pPr algn="l">
              <a:lnSpc>
                <a:spcPct val="100000"/>
              </a:lnSpc>
              <a:spcBef>
                <a:spcPct val="0"/>
              </a:spcBef>
              <a:tabLst>
                <a:tab pos="1200150" algn="l"/>
              </a:tabLst>
            </a:pPr>
            <a:r>
              <a:rPr lang="en-GB" sz="1800" dirty="0">
                <a:solidFill>
                  <a:srgbClr val="000000"/>
                </a:solidFill>
                <a:latin typeface="Courier New" pitchFamily="49" charset="0"/>
              </a:rPr>
              <a:t>EMP_DEPTNO_FK             DEPTNO</a:t>
            </a:r>
          </a:p>
          <a:p>
            <a:pPr algn="l">
              <a:lnSpc>
                <a:spcPct val="100000"/>
              </a:lnSpc>
              <a:spcBef>
                <a:spcPct val="0"/>
              </a:spcBef>
              <a:tabLst>
                <a:tab pos="1200150" algn="l"/>
              </a:tabLst>
            </a:pPr>
            <a:r>
              <a:rPr lang="en-GB" sz="1800" dirty="0">
                <a:solidFill>
                  <a:srgbClr val="000000"/>
                </a:solidFill>
                <a:latin typeface="Courier New" pitchFamily="49" charset="0"/>
              </a:rPr>
              <a:t>EMP_EMPNO_PK              EMPNO</a:t>
            </a:r>
          </a:p>
          <a:p>
            <a:pPr algn="l">
              <a:lnSpc>
                <a:spcPct val="100000"/>
              </a:lnSpc>
              <a:spcBef>
                <a:spcPct val="0"/>
              </a:spcBef>
              <a:tabLst>
                <a:tab pos="1200150" algn="l"/>
              </a:tabLst>
            </a:pPr>
            <a:r>
              <a:rPr lang="en-GB" sz="1800" dirty="0">
                <a:solidFill>
                  <a:srgbClr val="000000"/>
                </a:solidFill>
                <a:latin typeface="Courier New" pitchFamily="49" charset="0"/>
              </a:rPr>
              <a:t>EMP_MGR_FK                MGR</a:t>
            </a:r>
          </a:p>
          <a:p>
            <a:pPr algn="l">
              <a:lnSpc>
                <a:spcPct val="100000"/>
              </a:lnSpc>
              <a:spcBef>
                <a:spcPct val="0"/>
              </a:spcBef>
              <a:tabLst>
                <a:tab pos="1200150" algn="l"/>
              </a:tabLst>
            </a:pPr>
            <a:r>
              <a:rPr lang="en-GB" sz="1800" dirty="0">
                <a:solidFill>
                  <a:srgbClr val="000000"/>
                </a:solidFill>
                <a:latin typeface="Courier New" pitchFamily="49" charset="0"/>
              </a:rPr>
              <a:t>SYS_C00674                EMPNO</a:t>
            </a:r>
          </a:p>
          <a:p>
            <a:pPr algn="l">
              <a:lnSpc>
                <a:spcPct val="100000"/>
              </a:lnSpc>
              <a:spcBef>
                <a:spcPct val="0"/>
              </a:spcBef>
              <a:tabLst>
                <a:tab pos="1200150" algn="l"/>
              </a:tabLst>
            </a:pPr>
            <a:r>
              <a:rPr lang="en-GB" sz="1800" dirty="0">
                <a:solidFill>
                  <a:srgbClr val="000000"/>
                </a:solidFill>
                <a:latin typeface="Courier New" pitchFamily="49" charset="0"/>
              </a:rPr>
              <a:t>SYS_C00675                DEPTNO</a:t>
            </a:r>
          </a:p>
        </p:txBody>
      </p:sp>
      <p:sp>
        <p:nvSpPr>
          <p:cNvPr id="50181" name="Rectangle 5"/>
          <p:cNvSpPr>
            <a:spLocks noChangeArrowheads="1"/>
          </p:cNvSpPr>
          <p:nvPr/>
        </p:nvSpPr>
        <p:spPr bwMode="ltGray">
          <a:xfrm>
            <a:off x="2809875" y="3328988"/>
            <a:ext cx="2492375" cy="26828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50182" name="Rectangle 6"/>
          <p:cNvSpPr>
            <a:spLocks noChangeArrowheads="1"/>
          </p:cNvSpPr>
          <p:nvPr/>
        </p:nvSpPr>
        <p:spPr bwMode="blackWhite">
          <a:xfrm>
            <a:off x="904875" y="2984500"/>
            <a:ext cx="7515225" cy="941388"/>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GB" sz="1800">
                <a:solidFill>
                  <a:srgbClr val="000000"/>
                </a:solidFill>
                <a:latin typeface="Courier New" pitchFamily="49" charset="0"/>
              </a:rPr>
              <a:t>SQL&gt; SELECT	constraint_name, column_name</a:t>
            </a:r>
          </a:p>
          <a:p>
            <a:pPr algn="l">
              <a:lnSpc>
                <a:spcPct val="100000"/>
              </a:lnSpc>
              <a:spcBef>
                <a:spcPct val="0"/>
              </a:spcBef>
              <a:tabLst>
                <a:tab pos="1200150" algn="l"/>
              </a:tabLst>
            </a:pPr>
            <a:r>
              <a:rPr lang="en-GB" sz="1800">
                <a:solidFill>
                  <a:srgbClr val="000000"/>
                </a:solidFill>
                <a:latin typeface="Courier New" pitchFamily="49" charset="0"/>
              </a:rPr>
              <a:t>  2  FROM</a:t>
            </a:r>
            <a:r>
              <a:rPr lang="en-GB" sz="1800">
                <a:solidFill>
                  <a:srgbClr val="000000"/>
                </a:solidFill>
                <a:effectLst>
                  <a:outerShdw blurRad="38100" dist="38100" dir="2700000" algn="tl">
                    <a:srgbClr val="FFFFFF"/>
                  </a:outerShdw>
                </a:effectLst>
                <a:latin typeface="Courier New" pitchFamily="49" charset="0"/>
              </a:rPr>
              <a:t>	</a:t>
            </a:r>
            <a:r>
              <a:rPr lang="en-GB" sz="1800">
                <a:solidFill>
                  <a:srgbClr val="000000"/>
                </a:solidFill>
                <a:latin typeface="Courier New" pitchFamily="49" charset="0"/>
              </a:rPr>
              <a:t>user_cons_columns</a:t>
            </a:r>
          </a:p>
          <a:p>
            <a:pPr algn="l">
              <a:lnSpc>
                <a:spcPct val="100000"/>
              </a:lnSpc>
              <a:spcBef>
                <a:spcPct val="0"/>
              </a:spcBef>
              <a:tabLst>
                <a:tab pos="1200150" algn="l"/>
              </a:tabLst>
            </a:pPr>
            <a:r>
              <a:rPr lang="en-GB" sz="1800">
                <a:solidFill>
                  <a:srgbClr val="000000"/>
                </a:solidFill>
                <a:latin typeface="Courier New" pitchFamily="49" charset="0"/>
              </a:rPr>
              <a:t>  3  WHERE	table_name = 'EMP';</a:t>
            </a:r>
          </a:p>
        </p:txBody>
      </p:sp>
      <p:sp>
        <p:nvSpPr>
          <p:cNvPr id="8" name="Slide Number Placeholder 7"/>
          <p:cNvSpPr>
            <a:spLocks noGrp="1"/>
          </p:cNvSpPr>
          <p:nvPr>
            <p:ph type="sldNum" sz="quarter" idx="12"/>
          </p:nvPr>
        </p:nvSpPr>
        <p:spPr/>
        <p:txBody>
          <a:bodyPr/>
          <a:lstStyle/>
          <a:p>
            <a:fld id="{A3DCDF73-85D2-4237-9B32-053DBDB0C312}" type="slidenum">
              <a:rPr kumimoji="0" lang="en-US" smtClean="0"/>
              <a:pPr/>
              <a:t>36</a:t>
            </a:fld>
            <a:endParaRPr kumimoji="0"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wipe(up)">
                                      <p:cBhvr>
                                        <p:cTn id="7" dur="500"/>
                                        <p:tgtEl>
                                          <p:spTgt spid="50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270A-B9E8-4525-9BB6-A24A2843DB91}"/>
              </a:ext>
            </a:extLst>
          </p:cNvPr>
          <p:cNvSpPr>
            <a:spLocks noGrp="1"/>
          </p:cNvSpPr>
          <p:nvPr>
            <p:ph type="title"/>
          </p:nvPr>
        </p:nvSpPr>
        <p:spPr/>
        <p:txBody>
          <a:bodyPr>
            <a:normAutofit/>
          </a:bodyPr>
          <a:lstStyle/>
          <a:p>
            <a:r>
              <a:rPr lang="en-US" sz="5400" b="1" i="0" dirty="0">
                <a:solidFill>
                  <a:schemeClr val="accent1"/>
                </a:solidFill>
                <a:effectLst/>
                <a:latin typeface="Helvetica-Bold"/>
              </a:rPr>
              <a:t>Naming Rules</a:t>
            </a:r>
            <a:endParaRPr lang="en-US" sz="9600" dirty="0">
              <a:solidFill>
                <a:schemeClr val="accent1"/>
              </a:solidFill>
            </a:endParaRPr>
          </a:p>
        </p:txBody>
      </p:sp>
      <p:sp>
        <p:nvSpPr>
          <p:cNvPr id="3" name="Content Placeholder 2">
            <a:extLst>
              <a:ext uri="{FF2B5EF4-FFF2-40B4-BE49-F238E27FC236}">
                <a16:creationId xmlns:a16="http://schemas.microsoft.com/office/drawing/2014/main" id="{D78529DF-8DCF-4793-89CE-F33AA289D06C}"/>
              </a:ext>
            </a:extLst>
          </p:cNvPr>
          <p:cNvSpPr>
            <a:spLocks noGrp="1"/>
          </p:cNvSpPr>
          <p:nvPr>
            <p:ph idx="1"/>
          </p:nvPr>
        </p:nvSpPr>
        <p:spPr/>
        <p:txBody>
          <a:bodyPr/>
          <a:lstStyle/>
          <a:p>
            <a:pPr marL="64008" indent="0">
              <a:buNone/>
            </a:pPr>
            <a:r>
              <a:rPr lang="en-US" sz="1800" b="1" i="0" dirty="0">
                <a:effectLst/>
                <a:latin typeface="Helvetica-Bold"/>
              </a:rPr>
              <a:t>Table names and column names:</a:t>
            </a:r>
            <a:br>
              <a:rPr lang="en-US" sz="1800" b="1" i="0" dirty="0">
                <a:effectLst/>
                <a:latin typeface="Helvetica-Bold"/>
              </a:rPr>
            </a:br>
            <a:r>
              <a:rPr lang="en-US" sz="1800" b="0" i="0" dirty="0">
                <a:effectLst/>
                <a:latin typeface="Helvetica" panose="020B0604020202020204" pitchFamily="34" charset="0"/>
              </a:rPr>
              <a:t>• </a:t>
            </a:r>
            <a:r>
              <a:rPr lang="en-US" sz="1800" b="1" i="0" dirty="0">
                <a:effectLst/>
                <a:latin typeface="Helvetica-Bold"/>
              </a:rPr>
              <a:t>Must begin with a letter</a:t>
            </a:r>
            <a:br>
              <a:rPr lang="en-US" sz="1800" b="1" i="0" dirty="0">
                <a:effectLst/>
                <a:latin typeface="Helvetica-Bold"/>
              </a:rPr>
            </a:br>
            <a:r>
              <a:rPr lang="en-US" sz="1800" b="0" i="0" dirty="0">
                <a:effectLst/>
                <a:latin typeface="Helvetica" panose="020B0604020202020204" pitchFamily="34" charset="0"/>
              </a:rPr>
              <a:t>• </a:t>
            </a:r>
            <a:r>
              <a:rPr lang="en-US" sz="1800" b="1" i="0" dirty="0">
                <a:effectLst/>
                <a:latin typeface="Helvetica-Bold"/>
              </a:rPr>
              <a:t>Must be 1–30 characters long</a:t>
            </a:r>
            <a:br>
              <a:rPr lang="en-US" sz="1800" b="1" i="0" dirty="0">
                <a:effectLst/>
                <a:latin typeface="Helvetica-Bold"/>
              </a:rPr>
            </a:br>
            <a:r>
              <a:rPr lang="en-US" sz="1800" b="0" i="0" dirty="0">
                <a:effectLst/>
                <a:latin typeface="Helvetica" panose="020B0604020202020204" pitchFamily="34" charset="0"/>
              </a:rPr>
              <a:t>• </a:t>
            </a:r>
            <a:r>
              <a:rPr lang="en-US" sz="1800" b="1" i="0" dirty="0">
                <a:effectLst/>
                <a:latin typeface="Helvetica-Bold"/>
              </a:rPr>
              <a:t>Must contain only A–Z, a–z, 0–9, _, $, and #</a:t>
            </a:r>
            <a:br>
              <a:rPr lang="en-US" sz="1800" b="1" i="0" dirty="0">
                <a:effectLst/>
                <a:latin typeface="Helvetica-Bold"/>
              </a:rPr>
            </a:br>
            <a:r>
              <a:rPr lang="en-US" sz="1800" b="0" i="0" dirty="0">
                <a:effectLst/>
                <a:latin typeface="Helvetica" panose="020B0604020202020204" pitchFamily="34" charset="0"/>
              </a:rPr>
              <a:t>• </a:t>
            </a:r>
            <a:r>
              <a:rPr lang="en-US" sz="1800" b="1" i="0" dirty="0">
                <a:effectLst/>
                <a:latin typeface="Helvetica-Bold"/>
              </a:rPr>
              <a:t>Must not duplicate the name of another object</a:t>
            </a:r>
            <a:br>
              <a:rPr lang="en-US" sz="1800" b="1" i="0" dirty="0">
                <a:effectLst/>
                <a:latin typeface="Helvetica-Bold"/>
              </a:rPr>
            </a:br>
            <a:r>
              <a:rPr lang="en-US" sz="1800" b="1" i="0" dirty="0">
                <a:effectLst/>
                <a:latin typeface="Helvetica-Bold"/>
              </a:rPr>
              <a:t>owned by the same user</a:t>
            </a:r>
            <a:br>
              <a:rPr lang="en-US" sz="1800" b="1" i="0" dirty="0">
                <a:effectLst/>
                <a:latin typeface="Helvetica-Bold"/>
              </a:rPr>
            </a:br>
            <a:r>
              <a:rPr lang="en-US" sz="1800" b="0" i="0" dirty="0">
                <a:effectLst/>
                <a:latin typeface="Helvetica" panose="020B0604020202020204" pitchFamily="34" charset="0"/>
              </a:rPr>
              <a:t>• </a:t>
            </a:r>
            <a:r>
              <a:rPr lang="en-US" sz="1800" b="1" i="0" dirty="0">
                <a:effectLst/>
                <a:latin typeface="Helvetica-Bold"/>
              </a:rPr>
              <a:t>Must not be an Oracle server reserved word</a:t>
            </a:r>
            <a:r>
              <a:rPr lang="en-US" dirty="0"/>
              <a:t> </a:t>
            </a:r>
            <a:br>
              <a:rPr lang="en-US" dirty="0"/>
            </a:br>
            <a:endParaRPr lang="en-US" dirty="0"/>
          </a:p>
        </p:txBody>
      </p:sp>
      <p:sp>
        <p:nvSpPr>
          <p:cNvPr id="4" name="Footer Placeholder 3">
            <a:extLst>
              <a:ext uri="{FF2B5EF4-FFF2-40B4-BE49-F238E27FC236}">
                <a16:creationId xmlns:a16="http://schemas.microsoft.com/office/drawing/2014/main" id="{92B6211D-8B86-4A19-B92B-10639D90788C}"/>
              </a:ext>
            </a:extLst>
          </p:cNvPr>
          <p:cNvSpPr>
            <a:spLocks noGrp="1"/>
          </p:cNvSpPr>
          <p:nvPr>
            <p:ph type="ftr" sz="quarter" idx="11"/>
          </p:nvPr>
        </p:nvSpPr>
        <p:spPr/>
        <p:txBody>
          <a:bodyPr/>
          <a:lstStyle/>
          <a:p>
            <a:r>
              <a:rPr kumimoji="0" lang="en-US"/>
              <a:t>Database Management Systems</a:t>
            </a:r>
          </a:p>
        </p:txBody>
      </p:sp>
      <p:sp>
        <p:nvSpPr>
          <p:cNvPr id="5" name="Slide Number Placeholder 4">
            <a:extLst>
              <a:ext uri="{FF2B5EF4-FFF2-40B4-BE49-F238E27FC236}">
                <a16:creationId xmlns:a16="http://schemas.microsoft.com/office/drawing/2014/main" id="{A1C3DAF3-5C83-483C-8F3C-986AC8357515}"/>
              </a:ext>
            </a:extLst>
          </p:cNvPr>
          <p:cNvSpPr>
            <a:spLocks noGrp="1"/>
          </p:cNvSpPr>
          <p:nvPr>
            <p:ph type="sldNum" sz="quarter" idx="12"/>
          </p:nvPr>
        </p:nvSpPr>
        <p:spPr/>
        <p:txBody>
          <a:bodyPr/>
          <a:lstStyle/>
          <a:p>
            <a:fld id="{A3DCDF73-85D2-4237-9B32-053DBDB0C312}" type="slidenum">
              <a:rPr kumimoji="0" lang="en-US" smtClean="0"/>
              <a:pPr/>
              <a:t>4</a:t>
            </a:fld>
            <a:endParaRPr kumimoji="0" lang="en-US"/>
          </a:p>
        </p:txBody>
      </p:sp>
    </p:spTree>
    <p:extLst>
      <p:ext uri="{BB962C8B-B14F-4D97-AF65-F5344CB8AC3E}">
        <p14:creationId xmlns:p14="http://schemas.microsoft.com/office/powerpoint/2010/main" val="127510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GB" dirty="0"/>
              <a:t>Constraint Guidelines</a:t>
            </a:r>
          </a:p>
        </p:txBody>
      </p:sp>
      <p:sp>
        <p:nvSpPr>
          <p:cNvPr id="11267" name="Rectangle 3"/>
          <p:cNvSpPr>
            <a:spLocks noGrp="1" noChangeArrowheads="1"/>
          </p:cNvSpPr>
          <p:nvPr>
            <p:ph idx="1"/>
          </p:nvPr>
        </p:nvSpPr>
        <p:spPr>
          <a:xfrm>
            <a:off x="860425" y="1428749"/>
            <a:ext cx="7826375" cy="5353971"/>
          </a:xfrm>
          <a:noFill/>
          <a:ln/>
        </p:spPr>
        <p:txBody>
          <a:bodyPr>
            <a:normAutofit/>
          </a:bodyPr>
          <a:lstStyle/>
          <a:p>
            <a:pPr lvl="1" algn="just"/>
            <a:r>
              <a:rPr lang="en-GB" dirty="0"/>
              <a:t>When constraints are defined, Oracle assigns a unique name to each constraint. The convention used by oracle is:</a:t>
            </a:r>
          </a:p>
          <a:p>
            <a:pPr lvl="1" algn="just">
              <a:buNone/>
            </a:pPr>
            <a:r>
              <a:rPr lang="en-GB" b="1" dirty="0"/>
              <a:t>         </a:t>
            </a:r>
            <a:r>
              <a:rPr lang="en-GB" b="1" dirty="0">
                <a:solidFill>
                  <a:schemeClr val="accent1"/>
                </a:solidFill>
              </a:rPr>
              <a:t> </a:t>
            </a:r>
            <a:r>
              <a:rPr lang="en-GB" b="1" dirty="0">
                <a:solidFill>
                  <a:schemeClr val="accent1">
                    <a:lumMod val="60000"/>
                    <a:lumOff val="40000"/>
                  </a:schemeClr>
                </a:solidFill>
              </a:rPr>
              <a:t>SYS_Cn (</a:t>
            </a:r>
            <a:r>
              <a:rPr lang="en-GB" i="1" dirty="0"/>
              <a:t>n</a:t>
            </a:r>
            <a:r>
              <a:rPr lang="en-GB" dirty="0"/>
              <a:t> is an integer to create a unique constraint name).</a:t>
            </a:r>
          </a:p>
          <a:p>
            <a:pPr lvl="1" algn="just">
              <a:buNone/>
            </a:pPr>
            <a:endParaRPr lang="en-GB" b="1" dirty="0">
              <a:solidFill>
                <a:schemeClr val="accent1">
                  <a:lumMod val="60000"/>
                  <a:lumOff val="40000"/>
                </a:schemeClr>
              </a:solidFill>
            </a:endParaRPr>
          </a:p>
          <a:p>
            <a:pPr lvl="1" algn="just"/>
            <a:r>
              <a:rPr lang="en-GB" dirty="0"/>
              <a:t>Create a constraint:</a:t>
            </a:r>
          </a:p>
          <a:p>
            <a:pPr lvl="2" algn="just"/>
            <a:r>
              <a:rPr lang="en-GB" dirty="0"/>
              <a:t>At the same time as the table is created</a:t>
            </a:r>
          </a:p>
          <a:p>
            <a:pPr lvl="2" algn="just"/>
            <a:r>
              <a:rPr lang="en-GB" dirty="0"/>
              <a:t>After the table has been created</a:t>
            </a:r>
          </a:p>
          <a:p>
            <a:pPr lvl="1" algn="just"/>
            <a:r>
              <a:rPr lang="en-GB" dirty="0"/>
              <a:t>Define a constraint at the column or table level.</a:t>
            </a:r>
          </a:p>
          <a:p>
            <a:pPr lvl="1" algn="just"/>
            <a:r>
              <a:rPr lang="en-GB" dirty="0"/>
              <a:t>View a constraint in the data dictionary table.</a:t>
            </a:r>
          </a:p>
        </p:txBody>
      </p:sp>
      <p:sp>
        <p:nvSpPr>
          <p:cNvPr id="4" name="Slide Number Placeholder 3"/>
          <p:cNvSpPr>
            <a:spLocks noGrp="1"/>
          </p:cNvSpPr>
          <p:nvPr>
            <p:ph type="sldNum" sz="quarter" idx="12"/>
          </p:nvPr>
        </p:nvSpPr>
        <p:spPr/>
        <p:txBody>
          <a:bodyPr/>
          <a:lstStyle/>
          <a:p>
            <a:fld id="{A3DCDF73-85D2-4237-9B32-053DBDB0C312}" type="slidenum">
              <a:rPr kumimoji="0" lang="en-US" smtClean="0"/>
              <a:pPr/>
              <a:t>5</a:t>
            </a:fld>
            <a:endParaRPr kumimoji="0" 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04800"/>
            <a:ext cx="8062912" cy="1470025"/>
          </a:xfrm>
        </p:spPr>
        <p:txBody>
          <a:bodyPr/>
          <a:lstStyle/>
          <a:p>
            <a:pPr algn="l"/>
            <a:r>
              <a:rPr lang="en-GB" dirty="0"/>
              <a:t>Constraint Guidelines</a:t>
            </a:r>
            <a:endParaRPr lang="en-US" dirty="0"/>
          </a:p>
        </p:txBody>
      </p:sp>
      <p:sp>
        <p:nvSpPr>
          <p:cNvPr id="3" name="Subtitle 2"/>
          <p:cNvSpPr>
            <a:spLocks noGrp="1"/>
          </p:cNvSpPr>
          <p:nvPr>
            <p:ph type="subTitle" idx="1"/>
          </p:nvPr>
        </p:nvSpPr>
        <p:spPr>
          <a:xfrm>
            <a:off x="381000" y="2286000"/>
            <a:ext cx="8153400" cy="3048000"/>
          </a:xfrm>
        </p:spPr>
        <p:txBody>
          <a:bodyPr>
            <a:normAutofit fontScale="92500" lnSpcReduction="20000"/>
          </a:bodyPr>
          <a:lstStyle/>
          <a:p>
            <a:pPr algn="just"/>
            <a:r>
              <a:rPr lang="en-US" dirty="0"/>
              <a:t>A constraint can be given a user defined name by preceding the constraint definition with the reserved word “CONSTRAINT” and a user defined name.</a:t>
            </a:r>
          </a:p>
          <a:p>
            <a:pPr algn="just"/>
            <a:endParaRPr lang="en-US" dirty="0"/>
          </a:p>
          <a:p>
            <a:pPr algn="just"/>
            <a:r>
              <a:rPr lang="en-US" b="1" dirty="0">
                <a:solidFill>
                  <a:schemeClr val="accent2"/>
                </a:solidFill>
              </a:rPr>
              <a:t>SYNTAX:</a:t>
            </a:r>
          </a:p>
          <a:p>
            <a:pPr algn="just"/>
            <a:endParaRPr lang="en-US" b="1" dirty="0">
              <a:solidFill>
                <a:schemeClr val="accent2"/>
              </a:solidFill>
            </a:endParaRPr>
          </a:p>
          <a:p>
            <a:pPr algn="just"/>
            <a:r>
              <a:rPr lang="en-US" b="1" dirty="0">
                <a:solidFill>
                  <a:schemeClr val="tx1"/>
                </a:solidFill>
              </a:rPr>
              <a:t>CONSTRAINT&lt;Constraint Name&gt; &lt;Constraint Definition&gt;</a:t>
            </a:r>
          </a:p>
        </p:txBody>
      </p:sp>
      <p:sp>
        <p:nvSpPr>
          <p:cNvPr id="5" name="Slide Number Placeholder 4"/>
          <p:cNvSpPr>
            <a:spLocks noGrp="1"/>
          </p:cNvSpPr>
          <p:nvPr>
            <p:ph type="sldNum" sz="quarter" idx="12"/>
          </p:nvPr>
        </p:nvSpPr>
        <p:spPr/>
        <p:txBody>
          <a:bodyPr/>
          <a:lstStyle/>
          <a:p>
            <a:fld id="{A3DCDF73-85D2-4237-9B32-053DBDB0C312}" type="slidenum">
              <a:rPr kumimoji="0" lang="en-US" smtClean="0"/>
              <a:pPr/>
              <a:t>6</a:t>
            </a:fld>
            <a:endParaRPr kumimoji="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GB"/>
              <a:t>Defining Constraints</a:t>
            </a:r>
          </a:p>
        </p:txBody>
      </p:sp>
      <p:grpSp>
        <p:nvGrpSpPr>
          <p:cNvPr id="13317" name="Group 5"/>
          <p:cNvGrpSpPr>
            <a:grpSpLocks/>
          </p:cNvGrpSpPr>
          <p:nvPr/>
        </p:nvGrpSpPr>
        <p:grpSpPr bwMode="auto">
          <a:xfrm>
            <a:off x="968375" y="1517650"/>
            <a:ext cx="7756525" cy="1606550"/>
            <a:chOff x="610" y="956"/>
            <a:chExt cx="4886" cy="1012"/>
          </a:xfrm>
        </p:grpSpPr>
        <p:sp>
          <p:nvSpPr>
            <p:cNvPr id="13315" name="Rectangle 3"/>
            <p:cNvSpPr>
              <a:spLocks noChangeArrowheads="1"/>
            </p:cNvSpPr>
            <p:nvPr/>
          </p:nvSpPr>
          <p:spPr bwMode="blackWhite">
            <a:xfrm>
              <a:off x="610" y="957"/>
              <a:ext cx="4766" cy="996"/>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GB" sz="1800">
                <a:solidFill>
                  <a:srgbClr val="000000"/>
                </a:solidFill>
                <a:latin typeface="Courier New" pitchFamily="49" charset="0"/>
              </a:endParaRPr>
            </a:p>
            <a:p>
              <a:pPr algn="l">
                <a:lnSpc>
                  <a:spcPct val="100000"/>
                </a:lnSpc>
                <a:spcBef>
                  <a:spcPct val="0"/>
                </a:spcBef>
                <a:tabLst>
                  <a:tab pos="1200150" algn="l"/>
                </a:tabLst>
              </a:pPr>
              <a:endParaRPr lang="en-GB" sz="1800">
                <a:solidFill>
                  <a:srgbClr val="000000"/>
                </a:solidFill>
                <a:latin typeface="Courier New" pitchFamily="49" charset="0"/>
              </a:endParaRPr>
            </a:p>
            <a:p>
              <a:pPr algn="l">
                <a:lnSpc>
                  <a:spcPct val="100000"/>
                </a:lnSpc>
                <a:spcBef>
                  <a:spcPct val="0"/>
                </a:spcBef>
                <a:tabLst>
                  <a:tab pos="1200150" algn="l"/>
                </a:tabLst>
              </a:pPr>
              <a:endParaRPr lang="en-GB" sz="1800">
                <a:solidFill>
                  <a:srgbClr val="000000"/>
                </a:solidFill>
                <a:latin typeface="Courier New" pitchFamily="49" charset="0"/>
              </a:endParaRPr>
            </a:p>
          </p:txBody>
        </p:sp>
        <p:sp>
          <p:nvSpPr>
            <p:cNvPr id="13316" name="Rectangle 4"/>
            <p:cNvSpPr>
              <a:spLocks noChangeArrowheads="1"/>
            </p:cNvSpPr>
            <p:nvPr/>
          </p:nvSpPr>
          <p:spPr bwMode="blackWhite">
            <a:xfrm>
              <a:off x="687" y="956"/>
              <a:ext cx="4809" cy="1012"/>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GB" sz="1800" dirty="0">
                  <a:solidFill>
                    <a:srgbClr val="000000"/>
                  </a:solidFill>
                  <a:latin typeface="Courier New" pitchFamily="49" charset="0"/>
                </a:rPr>
                <a:t>CREATE TABLE [</a:t>
              </a:r>
              <a:r>
                <a:rPr lang="en-GB" sz="1800" i="1" dirty="0">
                  <a:solidFill>
                    <a:srgbClr val="000000"/>
                  </a:solidFill>
                  <a:latin typeface="Courier New" pitchFamily="49" charset="0"/>
                </a:rPr>
                <a:t>schema</a:t>
              </a:r>
              <a:r>
                <a:rPr lang="en-GB" sz="1800" dirty="0">
                  <a:solidFill>
                    <a:srgbClr val="000000"/>
                  </a:solidFill>
                  <a:latin typeface="Courier New" pitchFamily="49" charset="0"/>
                </a:rPr>
                <a:t>.]</a:t>
              </a:r>
              <a:r>
                <a:rPr lang="en-GB" sz="1800" i="1" dirty="0">
                  <a:solidFill>
                    <a:srgbClr val="000000"/>
                  </a:solidFill>
                  <a:latin typeface="Courier New" pitchFamily="49" charset="0"/>
                </a:rPr>
                <a:t>table</a:t>
              </a:r>
            </a:p>
            <a:p>
              <a:pPr algn="l">
                <a:lnSpc>
                  <a:spcPct val="100000"/>
                </a:lnSpc>
                <a:spcBef>
                  <a:spcPct val="0"/>
                </a:spcBef>
                <a:tabLst>
                  <a:tab pos="1200150" algn="l"/>
                </a:tabLst>
              </a:pPr>
              <a:r>
                <a:rPr lang="en-GB" sz="1800" dirty="0">
                  <a:solidFill>
                    <a:srgbClr val="000000"/>
                  </a:solidFill>
                  <a:latin typeface="Courier New" pitchFamily="49" charset="0"/>
                </a:rPr>
                <a:t>	    (</a:t>
              </a:r>
              <a:r>
                <a:rPr lang="en-GB" sz="1800" i="1" dirty="0">
                  <a:solidFill>
                    <a:srgbClr val="000000"/>
                  </a:solidFill>
                  <a:latin typeface="Courier New" pitchFamily="49" charset="0"/>
                </a:rPr>
                <a:t>column</a:t>
              </a:r>
              <a:r>
                <a:rPr lang="en-GB" sz="1800" dirty="0">
                  <a:solidFill>
                    <a:srgbClr val="000000"/>
                  </a:solidFill>
                  <a:latin typeface="Courier New" pitchFamily="49" charset="0"/>
                </a:rPr>
                <a:t> </a:t>
              </a:r>
              <a:r>
                <a:rPr lang="en-GB" sz="1800" i="1" dirty="0" err="1">
                  <a:solidFill>
                    <a:srgbClr val="000000"/>
                  </a:solidFill>
                  <a:latin typeface="Courier New" pitchFamily="49" charset="0"/>
                </a:rPr>
                <a:t>datatype</a:t>
              </a:r>
              <a:r>
                <a:rPr lang="en-GB" sz="1800" dirty="0">
                  <a:solidFill>
                    <a:srgbClr val="000000"/>
                  </a:solidFill>
                  <a:latin typeface="Courier New" pitchFamily="49" charset="0"/>
                </a:rPr>
                <a:t> [DEFAULT </a:t>
              </a:r>
              <a:r>
                <a:rPr lang="en-GB" sz="1800" i="1" dirty="0" err="1">
                  <a:solidFill>
                    <a:srgbClr val="000000"/>
                  </a:solidFill>
                  <a:latin typeface="Courier New" pitchFamily="49" charset="0"/>
                </a:rPr>
                <a:t>expr</a:t>
              </a:r>
              <a:r>
                <a:rPr lang="en-GB" sz="1800" dirty="0">
                  <a:solidFill>
                    <a:srgbClr val="000000"/>
                  </a:solidFill>
                  <a:latin typeface="Courier New" pitchFamily="49" charset="0"/>
                </a:rPr>
                <a:t>]</a:t>
              </a:r>
            </a:p>
            <a:p>
              <a:pPr algn="l">
                <a:lnSpc>
                  <a:spcPct val="100000"/>
                </a:lnSpc>
                <a:spcBef>
                  <a:spcPct val="0"/>
                </a:spcBef>
                <a:tabLst>
                  <a:tab pos="1200150" algn="l"/>
                </a:tabLst>
              </a:pPr>
              <a:r>
                <a:rPr lang="en-GB" sz="1800" dirty="0">
                  <a:solidFill>
                    <a:srgbClr val="000000"/>
                  </a:solidFill>
                  <a:latin typeface="Courier New" pitchFamily="49" charset="0"/>
                </a:rPr>
                <a:t>		[</a:t>
              </a:r>
              <a:r>
                <a:rPr lang="en-GB" sz="1800" i="1" dirty="0" err="1">
                  <a:solidFill>
                    <a:srgbClr val="000000"/>
                  </a:solidFill>
                  <a:latin typeface="Courier New" pitchFamily="49" charset="0"/>
                </a:rPr>
                <a:t>column_constraint</a:t>
              </a:r>
              <a:r>
                <a:rPr lang="en-GB" sz="1800" dirty="0">
                  <a:solidFill>
                    <a:srgbClr val="000000"/>
                  </a:solidFill>
                  <a:latin typeface="Courier New" pitchFamily="49" charset="0"/>
                </a:rPr>
                <a:t>],</a:t>
              </a:r>
            </a:p>
            <a:p>
              <a:pPr algn="l">
                <a:lnSpc>
                  <a:spcPct val="100000"/>
                </a:lnSpc>
                <a:spcBef>
                  <a:spcPct val="0"/>
                </a:spcBef>
                <a:tabLst>
                  <a:tab pos="1200150" algn="l"/>
                </a:tabLst>
              </a:pPr>
              <a:r>
                <a:rPr lang="en-GB" sz="1800" dirty="0">
                  <a:solidFill>
                    <a:srgbClr val="000000"/>
                  </a:solidFill>
                  <a:latin typeface="Courier New" pitchFamily="49" charset="0"/>
                </a:rPr>
                <a:t>		...</a:t>
              </a:r>
            </a:p>
            <a:p>
              <a:pPr algn="l">
                <a:lnSpc>
                  <a:spcPct val="100000"/>
                </a:lnSpc>
                <a:spcBef>
                  <a:spcPct val="0"/>
                </a:spcBef>
                <a:tabLst>
                  <a:tab pos="1200150" algn="l"/>
                </a:tabLst>
              </a:pPr>
              <a:r>
                <a:rPr lang="en-GB" sz="1800" dirty="0">
                  <a:solidFill>
                    <a:srgbClr val="000000"/>
                  </a:solidFill>
                  <a:latin typeface="Courier New" pitchFamily="49" charset="0"/>
                </a:rPr>
                <a:t>		[</a:t>
              </a:r>
              <a:r>
                <a:rPr lang="en-GB" sz="1800" i="1" dirty="0" err="1">
                  <a:solidFill>
                    <a:srgbClr val="000000"/>
                  </a:solidFill>
                  <a:latin typeface="Courier New" pitchFamily="49" charset="0"/>
                </a:rPr>
                <a:t>table_constraint</a:t>
              </a:r>
              <a:r>
                <a:rPr lang="en-GB" sz="1800" dirty="0">
                  <a:solidFill>
                    <a:srgbClr val="000000"/>
                  </a:solidFill>
                  <a:latin typeface="Courier New" pitchFamily="49" charset="0"/>
                </a:rPr>
                <a:t>][,...]);</a:t>
              </a:r>
            </a:p>
          </p:txBody>
        </p:sp>
      </p:grpSp>
      <p:grpSp>
        <p:nvGrpSpPr>
          <p:cNvPr id="13320" name="Group 8"/>
          <p:cNvGrpSpPr>
            <a:grpSpLocks/>
          </p:cNvGrpSpPr>
          <p:nvPr/>
        </p:nvGrpSpPr>
        <p:grpSpPr bwMode="auto">
          <a:xfrm>
            <a:off x="987425" y="3479800"/>
            <a:ext cx="7737475" cy="2254250"/>
            <a:chOff x="622" y="2192"/>
            <a:chExt cx="4874" cy="1420"/>
          </a:xfrm>
        </p:grpSpPr>
        <p:sp>
          <p:nvSpPr>
            <p:cNvPr id="13318" name="Rectangle 6"/>
            <p:cNvSpPr>
              <a:spLocks noChangeArrowheads="1"/>
            </p:cNvSpPr>
            <p:nvPr/>
          </p:nvSpPr>
          <p:spPr bwMode="blackWhite">
            <a:xfrm>
              <a:off x="622" y="2192"/>
              <a:ext cx="4754" cy="140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GB" sz="1800">
                <a:solidFill>
                  <a:srgbClr val="000000"/>
                </a:solidFill>
                <a:latin typeface="Courier New" pitchFamily="49" charset="0"/>
              </a:endParaRPr>
            </a:p>
            <a:p>
              <a:pPr algn="l">
                <a:lnSpc>
                  <a:spcPct val="100000"/>
                </a:lnSpc>
                <a:spcBef>
                  <a:spcPct val="0"/>
                </a:spcBef>
                <a:tabLst>
                  <a:tab pos="1200150" algn="l"/>
                </a:tabLst>
              </a:pPr>
              <a:endParaRPr lang="en-GB" sz="1800">
                <a:solidFill>
                  <a:srgbClr val="000000"/>
                </a:solidFill>
                <a:latin typeface="Courier New" pitchFamily="49" charset="0"/>
              </a:endParaRPr>
            </a:p>
            <a:p>
              <a:pPr algn="l">
                <a:lnSpc>
                  <a:spcPct val="100000"/>
                </a:lnSpc>
                <a:spcBef>
                  <a:spcPct val="0"/>
                </a:spcBef>
                <a:tabLst>
                  <a:tab pos="1200150" algn="l"/>
                </a:tabLst>
              </a:pPr>
              <a:endParaRPr lang="en-GB" sz="1800">
                <a:solidFill>
                  <a:srgbClr val="000000"/>
                </a:solidFill>
                <a:latin typeface="Courier New" pitchFamily="49" charset="0"/>
              </a:endParaRPr>
            </a:p>
          </p:txBody>
        </p:sp>
        <p:sp>
          <p:nvSpPr>
            <p:cNvPr id="13319" name="Rectangle 7"/>
            <p:cNvSpPr>
              <a:spLocks noChangeArrowheads="1"/>
            </p:cNvSpPr>
            <p:nvPr/>
          </p:nvSpPr>
          <p:spPr bwMode="blackWhite">
            <a:xfrm>
              <a:off x="698" y="2193"/>
              <a:ext cx="4798" cy="1419"/>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GB" sz="1800" dirty="0">
                  <a:solidFill>
                    <a:srgbClr val="000000"/>
                  </a:solidFill>
                  <a:latin typeface="Courier New" pitchFamily="49" charset="0"/>
                </a:rPr>
                <a:t>CREATE TABLE </a:t>
              </a:r>
              <a:r>
                <a:rPr lang="en-GB" sz="1800" dirty="0" err="1">
                  <a:solidFill>
                    <a:srgbClr val="000000"/>
                  </a:solidFill>
                  <a:latin typeface="Courier New" pitchFamily="49" charset="0"/>
                </a:rPr>
                <a:t>emp</a:t>
              </a:r>
              <a:r>
                <a:rPr lang="en-GB" sz="1800" dirty="0">
                  <a:solidFill>
                    <a:srgbClr val="000000"/>
                  </a:solidFill>
                  <a:latin typeface="Courier New" pitchFamily="49" charset="0"/>
                </a:rPr>
                <a:t>(</a:t>
              </a:r>
            </a:p>
            <a:p>
              <a:pPr algn="l">
                <a:lnSpc>
                  <a:spcPct val="100000"/>
                </a:lnSpc>
                <a:spcBef>
                  <a:spcPct val="0"/>
                </a:spcBef>
                <a:tabLst>
                  <a:tab pos="1200150" algn="l"/>
                </a:tabLst>
              </a:pPr>
              <a:r>
                <a:rPr lang="en-GB" sz="1800" dirty="0">
                  <a:solidFill>
                    <a:srgbClr val="000000"/>
                  </a:solidFill>
                  <a:latin typeface="Courier New" pitchFamily="49" charset="0"/>
                </a:rPr>
                <a:t>  	     </a:t>
              </a:r>
              <a:r>
                <a:rPr lang="en-GB" sz="1800" dirty="0" err="1">
                  <a:solidFill>
                    <a:srgbClr val="000000"/>
                  </a:solidFill>
                  <a:latin typeface="Courier New" pitchFamily="49" charset="0"/>
                </a:rPr>
                <a:t>empno</a:t>
              </a:r>
              <a:r>
                <a:rPr lang="en-GB" sz="1800" dirty="0">
                  <a:solidFill>
                    <a:srgbClr val="000000"/>
                  </a:solidFill>
                  <a:latin typeface="Courier New" pitchFamily="49" charset="0"/>
                </a:rPr>
                <a:t>  NUMBER(4),</a:t>
              </a:r>
            </a:p>
            <a:p>
              <a:pPr algn="l">
                <a:lnSpc>
                  <a:spcPct val="100000"/>
                </a:lnSpc>
                <a:spcBef>
                  <a:spcPct val="0"/>
                </a:spcBef>
                <a:tabLst>
                  <a:tab pos="1200150" algn="l"/>
                </a:tabLst>
              </a:pPr>
              <a:r>
                <a:rPr lang="en-GB" sz="1800" dirty="0">
                  <a:solidFill>
                    <a:srgbClr val="000000"/>
                  </a:solidFill>
                  <a:latin typeface="Courier New" pitchFamily="49" charset="0"/>
                </a:rPr>
                <a:t>    	     </a:t>
              </a:r>
              <a:r>
                <a:rPr lang="en-GB" sz="1800" dirty="0" err="1">
                  <a:solidFill>
                    <a:srgbClr val="000000"/>
                  </a:solidFill>
                  <a:latin typeface="Courier New" pitchFamily="49" charset="0"/>
                </a:rPr>
                <a:t>ename</a:t>
              </a:r>
              <a:r>
                <a:rPr lang="en-GB" sz="1800" dirty="0">
                  <a:solidFill>
                    <a:srgbClr val="000000"/>
                  </a:solidFill>
                  <a:latin typeface="Courier New" pitchFamily="49" charset="0"/>
                </a:rPr>
                <a:t>  VARCHAR2(10),</a:t>
              </a:r>
            </a:p>
            <a:p>
              <a:pPr algn="l">
                <a:lnSpc>
                  <a:spcPct val="100000"/>
                </a:lnSpc>
                <a:spcBef>
                  <a:spcPct val="0"/>
                </a:spcBef>
                <a:tabLst>
                  <a:tab pos="1200150" algn="l"/>
                </a:tabLst>
              </a:pPr>
              <a:r>
                <a:rPr lang="en-GB" sz="1800" dirty="0">
                  <a:solidFill>
                    <a:srgbClr val="000000"/>
                  </a:solidFill>
                  <a:latin typeface="Courier New" pitchFamily="49" charset="0"/>
                </a:rPr>
                <a:t>  	     ...</a:t>
              </a:r>
            </a:p>
            <a:p>
              <a:pPr algn="l">
                <a:lnSpc>
                  <a:spcPct val="100000"/>
                </a:lnSpc>
                <a:spcBef>
                  <a:spcPct val="0"/>
                </a:spcBef>
                <a:tabLst>
                  <a:tab pos="1200150" algn="l"/>
                </a:tabLst>
              </a:pPr>
              <a:r>
                <a:rPr lang="en-GB" sz="1800" dirty="0">
                  <a:solidFill>
                    <a:srgbClr val="000000"/>
                  </a:solidFill>
                  <a:latin typeface="Courier New" pitchFamily="49" charset="0"/>
                </a:rPr>
                <a:t>  	     </a:t>
              </a:r>
              <a:r>
                <a:rPr lang="en-GB" sz="1800" dirty="0" err="1">
                  <a:solidFill>
                    <a:srgbClr val="000000"/>
                  </a:solidFill>
                  <a:latin typeface="Courier New" pitchFamily="49" charset="0"/>
                </a:rPr>
                <a:t>deptno</a:t>
              </a:r>
              <a:r>
                <a:rPr lang="en-GB" sz="1800" dirty="0">
                  <a:solidFill>
                    <a:srgbClr val="000000"/>
                  </a:solidFill>
                  <a:latin typeface="Courier New" pitchFamily="49" charset="0"/>
                </a:rPr>
                <a:t>  NUMBER(7,2) NOT NULL,</a:t>
              </a:r>
            </a:p>
            <a:p>
              <a:pPr algn="l">
                <a:lnSpc>
                  <a:spcPct val="100000"/>
                </a:lnSpc>
                <a:spcBef>
                  <a:spcPct val="0"/>
                </a:spcBef>
                <a:tabLst>
                  <a:tab pos="1200150" algn="l"/>
                </a:tabLst>
              </a:pPr>
              <a:r>
                <a:rPr lang="en-GB" sz="1800" dirty="0">
                  <a:solidFill>
                    <a:srgbClr val="000000"/>
                  </a:solidFill>
                  <a:latin typeface="Courier New" pitchFamily="49" charset="0"/>
                </a:rPr>
                <a:t>	     CONSTRAINT emp_empno_pk </a:t>
              </a:r>
            </a:p>
            <a:p>
              <a:pPr algn="l">
                <a:lnSpc>
                  <a:spcPct val="100000"/>
                </a:lnSpc>
                <a:spcBef>
                  <a:spcPct val="0"/>
                </a:spcBef>
                <a:tabLst>
                  <a:tab pos="1200150" algn="l"/>
                </a:tabLst>
              </a:pPr>
              <a:r>
                <a:rPr lang="en-GB" sz="1800" dirty="0">
                  <a:solidFill>
                    <a:srgbClr val="000000"/>
                  </a:solidFill>
                  <a:latin typeface="Courier New" pitchFamily="49" charset="0"/>
                </a:rPr>
                <a:t>		           	PRIMARY KEY (EMPNO));	</a:t>
              </a:r>
            </a:p>
          </p:txBody>
        </p:sp>
      </p:grpSp>
      <p:sp>
        <p:nvSpPr>
          <p:cNvPr id="9" name="Slide Number Placeholder 8"/>
          <p:cNvSpPr>
            <a:spLocks noGrp="1"/>
          </p:cNvSpPr>
          <p:nvPr>
            <p:ph type="sldNum" sz="quarter" idx="12"/>
          </p:nvPr>
        </p:nvSpPr>
        <p:spPr/>
        <p:txBody>
          <a:bodyPr/>
          <a:lstStyle/>
          <a:p>
            <a:fld id="{A3DCDF73-85D2-4237-9B32-053DBDB0C312}" type="slidenum">
              <a:rPr kumimoji="0" lang="en-US" smtClean="0"/>
              <a:pPr/>
              <a:t>7</a:t>
            </a:fld>
            <a:endParaRPr kumimoji="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GB"/>
              <a:t>Defining Constraints</a:t>
            </a:r>
          </a:p>
        </p:txBody>
      </p:sp>
      <p:sp>
        <p:nvSpPr>
          <p:cNvPr id="15363" name="Rectangle 3"/>
          <p:cNvSpPr>
            <a:spLocks noGrp="1" noChangeArrowheads="1"/>
          </p:cNvSpPr>
          <p:nvPr>
            <p:ph idx="1"/>
          </p:nvPr>
        </p:nvSpPr>
        <p:spPr>
          <a:xfrm>
            <a:off x="860425" y="1795463"/>
            <a:ext cx="7385050" cy="1866900"/>
          </a:xfrm>
          <a:noFill/>
          <a:ln/>
        </p:spPr>
        <p:txBody>
          <a:bodyPr/>
          <a:lstStyle/>
          <a:p>
            <a:pPr lvl="1"/>
            <a:r>
              <a:rPr lang="en-GB" dirty="0"/>
              <a:t>Column constraint level</a:t>
            </a:r>
            <a:br>
              <a:rPr lang="en-GB" dirty="0"/>
            </a:br>
            <a:br>
              <a:rPr lang="en-GB" dirty="0"/>
            </a:br>
            <a:endParaRPr lang="en-GB" dirty="0"/>
          </a:p>
          <a:p>
            <a:pPr lvl="1"/>
            <a:r>
              <a:rPr lang="en-GB" dirty="0"/>
              <a:t>Table constraint level</a:t>
            </a:r>
          </a:p>
        </p:txBody>
      </p:sp>
      <p:sp>
        <p:nvSpPr>
          <p:cNvPr id="15364" name="Rectangle 4"/>
          <p:cNvSpPr>
            <a:spLocks noChangeArrowheads="1"/>
          </p:cNvSpPr>
          <p:nvPr/>
        </p:nvSpPr>
        <p:spPr bwMode="blackWhite">
          <a:xfrm>
            <a:off x="909638" y="2430463"/>
            <a:ext cx="7496175" cy="4333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GB" sz="1800" i="1">
                <a:solidFill>
                  <a:srgbClr val="000000"/>
                </a:solidFill>
                <a:latin typeface="Courier New" pitchFamily="49" charset="0"/>
              </a:rPr>
              <a:t>column</a:t>
            </a:r>
            <a:r>
              <a:rPr lang="en-GB" sz="1800">
                <a:solidFill>
                  <a:srgbClr val="000000"/>
                </a:solidFill>
                <a:latin typeface="Courier New" pitchFamily="49" charset="0"/>
              </a:rPr>
              <a:t> [CONSTRAINT </a:t>
            </a:r>
            <a:r>
              <a:rPr lang="en-GB" sz="1800" i="1">
                <a:solidFill>
                  <a:srgbClr val="000000"/>
                </a:solidFill>
                <a:latin typeface="Courier New" pitchFamily="49" charset="0"/>
              </a:rPr>
              <a:t>constraint_name</a:t>
            </a:r>
            <a:r>
              <a:rPr lang="en-GB" sz="1800">
                <a:solidFill>
                  <a:srgbClr val="000000"/>
                </a:solidFill>
                <a:latin typeface="Courier New" pitchFamily="49" charset="0"/>
              </a:rPr>
              <a:t>] </a:t>
            </a:r>
            <a:r>
              <a:rPr lang="en-GB" sz="1800" i="1">
                <a:solidFill>
                  <a:srgbClr val="000000"/>
                </a:solidFill>
                <a:latin typeface="Courier New" pitchFamily="49" charset="0"/>
              </a:rPr>
              <a:t>constraint_type</a:t>
            </a:r>
            <a:r>
              <a:rPr lang="en-GB" sz="1800">
                <a:solidFill>
                  <a:srgbClr val="000000"/>
                </a:solidFill>
                <a:latin typeface="Courier New" pitchFamily="49" charset="0"/>
              </a:rPr>
              <a:t>,</a:t>
            </a:r>
          </a:p>
        </p:txBody>
      </p:sp>
      <p:sp>
        <p:nvSpPr>
          <p:cNvPr id="15365" name="Rectangle 5"/>
          <p:cNvSpPr>
            <a:spLocks noChangeArrowheads="1"/>
          </p:cNvSpPr>
          <p:nvPr/>
        </p:nvSpPr>
        <p:spPr bwMode="blackWhite">
          <a:xfrm>
            <a:off x="950913" y="3916363"/>
            <a:ext cx="7473950"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GB" sz="1800" i="1">
                <a:solidFill>
                  <a:srgbClr val="000000"/>
                </a:solidFill>
                <a:latin typeface="Courier New" pitchFamily="49" charset="0"/>
              </a:rPr>
              <a:t>column,...</a:t>
            </a:r>
          </a:p>
          <a:p>
            <a:pPr algn="l">
              <a:lnSpc>
                <a:spcPct val="100000"/>
              </a:lnSpc>
              <a:spcBef>
                <a:spcPct val="0"/>
              </a:spcBef>
              <a:tabLst>
                <a:tab pos="1200150" algn="l"/>
              </a:tabLst>
            </a:pPr>
            <a:r>
              <a:rPr lang="en-GB" sz="1800" i="1">
                <a:solidFill>
                  <a:srgbClr val="000000"/>
                </a:solidFill>
                <a:latin typeface="Courier New" pitchFamily="49" charset="0"/>
              </a:rPr>
              <a:t>  </a:t>
            </a:r>
            <a:r>
              <a:rPr lang="en-GB" sz="1800">
                <a:solidFill>
                  <a:srgbClr val="000000"/>
                </a:solidFill>
                <a:latin typeface="Courier New" pitchFamily="49" charset="0"/>
              </a:rPr>
              <a:t>[CONSTRAINT </a:t>
            </a:r>
            <a:r>
              <a:rPr lang="en-GB" sz="1800" i="1">
                <a:solidFill>
                  <a:srgbClr val="000000"/>
                </a:solidFill>
                <a:latin typeface="Courier New" pitchFamily="49" charset="0"/>
              </a:rPr>
              <a:t>constraint_name</a:t>
            </a:r>
            <a:r>
              <a:rPr lang="en-GB" sz="1800">
                <a:solidFill>
                  <a:srgbClr val="000000"/>
                </a:solidFill>
                <a:latin typeface="Courier New" pitchFamily="49" charset="0"/>
              </a:rPr>
              <a:t>] </a:t>
            </a:r>
            <a:r>
              <a:rPr lang="en-GB" sz="1800" i="1">
                <a:solidFill>
                  <a:srgbClr val="000000"/>
                </a:solidFill>
                <a:latin typeface="Courier New" pitchFamily="49" charset="0"/>
              </a:rPr>
              <a:t>constraint_type</a:t>
            </a:r>
            <a:endParaRPr lang="en-GB" sz="1800">
              <a:solidFill>
                <a:srgbClr val="000000"/>
              </a:solidFill>
              <a:latin typeface="Courier New" pitchFamily="49" charset="0"/>
            </a:endParaRPr>
          </a:p>
          <a:p>
            <a:pPr algn="l">
              <a:lnSpc>
                <a:spcPct val="100000"/>
              </a:lnSpc>
              <a:spcBef>
                <a:spcPct val="0"/>
              </a:spcBef>
              <a:tabLst>
                <a:tab pos="1200150" algn="l"/>
              </a:tabLst>
            </a:pPr>
            <a:r>
              <a:rPr lang="en-GB" sz="1800">
                <a:solidFill>
                  <a:srgbClr val="000000"/>
                </a:solidFill>
                <a:latin typeface="Courier New" pitchFamily="49" charset="0"/>
              </a:rPr>
              <a:t>  (</a:t>
            </a:r>
            <a:r>
              <a:rPr lang="en-GB" sz="1800" i="1">
                <a:solidFill>
                  <a:srgbClr val="000000"/>
                </a:solidFill>
                <a:latin typeface="Courier New" pitchFamily="49" charset="0"/>
              </a:rPr>
              <a:t>column</a:t>
            </a:r>
            <a:r>
              <a:rPr lang="en-GB" sz="1800">
                <a:solidFill>
                  <a:srgbClr val="000000"/>
                </a:solidFill>
                <a:latin typeface="Courier New" pitchFamily="49" charset="0"/>
              </a:rPr>
              <a:t>, ...),</a:t>
            </a:r>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8</a:t>
            </a:fld>
            <a:endParaRPr kumimoji="0"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GB"/>
              <a:t>The NOT NULL Constraint</a:t>
            </a:r>
          </a:p>
        </p:txBody>
      </p:sp>
      <p:sp>
        <p:nvSpPr>
          <p:cNvPr id="17411" name="Rectangle 3"/>
          <p:cNvSpPr>
            <a:spLocks noGrp="1" noChangeArrowheads="1"/>
          </p:cNvSpPr>
          <p:nvPr>
            <p:ph idx="1"/>
          </p:nvPr>
        </p:nvSpPr>
        <p:spPr>
          <a:xfrm>
            <a:off x="990600" y="1524000"/>
            <a:ext cx="7385050" cy="904875"/>
          </a:xfrm>
          <a:noFill/>
          <a:ln/>
        </p:spPr>
        <p:txBody>
          <a:bodyPr>
            <a:normAutofit fontScale="92500" lnSpcReduction="10000"/>
          </a:bodyPr>
          <a:lstStyle/>
          <a:p>
            <a:pPr algn="just"/>
            <a:r>
              <a:rPr lang="en-GB" dirty="0"/>
              <a:t>Ensures that null values are not permitted for the column.</a:t>
            </a:r>
          </a:p>
        </p:txBody>
      </p:sp>
      <p:sp>
        <p:nvSpPr>
          <p:cNvPr id="17412" name="Rectangle 4"/>
          <p:cNvSpPr>
            <a:spLocks noChangeArrowheads="1"/>
          </p:cNvSpPr>
          <p:nvPr/>
        </p:nvSpPr>
        <p:spPr bwMode="blackWhite">
          <a:xfrm>
            <a:off x="1712913" y="2862263"/>
            <a:ext cx="5913437" cy="19399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pPr>
            <a:r>
              <a:rPr lang="en-GB" sz="1800">
                <a:solidFill>
                  <a:srgbClr val="000000"/>
                </a:solidFill>
                <a:latin typeface="Courier New" pitchFamily="49" charset="0"/>
              </a:rPr>
              <a:t> </a:t>
            </a: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Lst>
            </a:pPr>
            <a:endParaRPr lang="en-GB" sz="1800">
              <a:solidFill>
                <a:srgbClr val="000000"/>
              </a:solidFill>
              <a:latin typeface="Courier New" pitchFamily="49" charset="0"/>
            </a:endParaRPr>
          </a:p>
        </p:txBody>
      </p:sp>
      <p:sp>
        <p:nvSpPr>
          <p:cNvPr id="17413" name="Rectangle 5"/>
          <p:cNvSpPr>
            <a:spLocks noChangeArrowheads="1"/>
          </p:cNvSpPr>
          <p:nvPr/>
        </p:nvSpPr>
        <p:spPr bwMode="auto">
          <a:xfrm>
            <a:off x="1625600" y="2489200"/>
            <a:ext cx="735013"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GB" sz="2000">
                <a:solidFill>
                  <a:schemeClr val="tx1"/>
                </a:solidFill>
                <a:effectLst>
                  <a:outerShdw blurRad="38100" dist="38100" dir="2700000" algn="tl">
                    <a:srgbClr val="000000"/>
                  </a:outerShdw>
                </a:effectLst>
                <a:latin typeface="Arial" charset="0"/>
              </a:rPr>
              <a:t>EMP</a:t>
            </a:r>
          </a:p>
        </p:txBody>
      </p:sp>
      <p:sp>
        <p:nvSpPr>
          <p:cNvPr id="17414" name="Line 6"/>
          <p:cNvSpPr>
            <a:spLocks noChangeShapeType="1"/>
          </p:cNvSpPr>
          <p:nvPr/>
        </p:nvSpPr>
        <p:spPr bwMode="auto">
          <a:xfrm>
            <a:off x="2711450" y="2852738"/>
            <a:ext cx="0" cy="1987550"/>
          </a:xfrm>
          <a:prstGeom prst="line">
            <a:avLst/>
          </a:prstGeom>
          <a:noFill/>
          <a:ln w="25400">
            <a:solidFill>
              <a:srgbClr val="000000"/>
            </a:solidFill>
            <a:round/>
            <a:headEnd type="none" w="sm" len="sm"/>
            <a:tailEnd type="none" w="sm" len="sm"/>
          </a:ln>
          <a:effectLst/>
        </p:spPr>
        <p:txBody>
          <a:bodyPr/>
          <a:lstStyle/>
          <a:p>
            <a:endParaRPr lang="en-US"/>
          </a:p>
        </p:txBody>
      </p:sp>
      <p:sp>
        <p:nvSpPr>
          <p:cNvPr id="17415" name="Line 7"/>
          <p:cNvSpPr>
            <a:spLocks noChangeShapeType="1"/>
          </p:cNvSpPr>
          <p:nvPr/>
        </p:nvSpPr>
        <p:spPr bwMode="auto">
          <a:xfrm>
            <a:off x="3562350" y="2852738"/>
            <a:ext cx="0" cy="1978025"/>
          </a:xfrm>
          <a:prstGeom prst="line">
            <a:avLst/>
          </a:prstGeom>
          <a:noFill/>
          <a:ln w="25400">
            <a:solidFill>
              <a:srgbClr val="000000"/>
            </a:solidFill>
            <a:round/>
            <a:headEnd type="none" w="sm" len="sm"/>
            <a:tailEnd type="none" w="sm" len="sm"/>
          </a:ln>
          <a:effectLst/>
        </p:spPr>
        <p:txBody>
          <a:bodyPr/>
          <a:lstStyle/>
          <a:p>
            <a:endParaRPr lang="en-US"/>
          </a:p>
        </p:txBody>
      </p:sp>
      <p:sp>
        <p:nvSpPr>
          <p:cNvPr id="17416" name="Line 8"/>
          <p:cNvSpPr>
            <a:spLocks noChangeShapeType="1"/>
          </p:cNvSpPr>
          <p:nvPr/>
        </p:nvSpPr>
        <p:spPr bwMode="auto">
          <a:xfrm>
            <a:off x="5057775" y="2852738"/>
            <a:ext cx="0" cy="1958975"/>
          </a:xfrm>
          <a:prstGeom prst="line">
            <a:avLst/>
          </a:prstGeom>
          <a:noFill/>
          <a:ln w="25400">
            <a:solidFill>
              <a:srgbClr val="000000"/>
            </a:solidFill>
            <a:round/>
            <a:headEnd type="none" w="sm" len="sm"/>
            <a:tailEnd type="none" w="sm" len="sm"/>
          </a:ln>
          <a:effectLst/>
        </p:spPr>
        <p:txBody>
          <a:bodyPr/>
          <a:lstStyle/>
          <a:p>
            <a:endParaRPr lang="en-US"/>
          </a:p>
        </p:txBody>
      </p:sp>
      <p:sp>
        <p:nvSpPr>
          <p:cNvPr id="17417" name="Line 9"/>
          <p:cNvSpPr>
            <a:spLocks noChangeShapeType="1"/>
          </p:cNvSpPr>
          <p:nvPr/>
        </p:nvSpPr>
        <p:spPr bwMode="auto">
          <a:xfrm>
            <a:off x="5676900" y="2852738"/>
            <a:ext cx="0" cy="1997075"/>
          </a:xfrm>
          <a:prstGeom prst="line">
            <a:avLst/>
          </a:prstGeom>
          <a:noFill/>
          <a:ln w="25400">
            <a:solidFill>
              <a:srgbClr val="000000"/>
            </a:solidFill>
            <a:round/>
            <a:headEnd type="none" w="sm" len="sm"/>
            <a:tailEnd type="none" w="sm" len="sm"/>
          </a:ln>
          <a:effectLst/>
        </p:spPr>
        <p:txBody>
          <a:bodyPr/>
          <a:lstStyle/>
          <a:p>
            <a:endParaRPr lang="en-US"/>
          </a:p>
        </p:txBody>
      </p:sp>
      <p:sp>
        <p:nvSpPr>
          <p:cNvPr id="17418" name="Rectangle 10"/>
          <p:cNvSpPr>
            <a:spLocks noChangeArrowheads="1"/>
          </p:cNvSpPr>
          <p:nvPr/>
        </p:nvSpPr>
        <p:spPr bwMode="blackWhite">
          <a:xfrm>
            <a:off x="1744663" y="2903538"/>
            <a:ext cx="7361237" cy="1914525"/>
          </a:xfrm>
          <a:prstGeom prst="rect">
            <a:avLst/>
          </a:prstGeom>
          <a:noFill/>
          <a:ln w="9525">
            <a:noFill/>
            <a:miter lim="800000"/>
            <a:headEnd/>
            <a:tailEnd/>
          </a:ln>
          <a:effectLst/>
        </p:spPr>
        <p:txBody>
          <a:bodyPr lIns="92075" tIns="46038" rIns="92075" bIns="46038">
            <a:spAutoFit/>
          </a:bodyPr>
          <a:lstStyle/>
          <a:p>
            <a:pPr algn="l">
              <a:lnSpc>
                <a:spcPct val="95000"/>
              </a:lnSpc>
              <a:spcBef>
                <a:spcPct val="0"/>
              </a:spcBef>
              <a:tabLst>
                <a:tab pos="966788" algn="l"/>
                <a:tab pos="1885950" algn="l"/>
                <a:tab pos="2457450" algn="l"/>
                <a:tab pos="3200400" algn="l"/>
                <a:tab pos="4572000" algn="l"/>
              </a:tabLst>
            </a:pPr>
            <a:r>
              <a:rPr lang="en-GB" sz="1800">
                <a:solidFill>
                  <a:srgbClr val="000000"/>
                </a:solidFill>
                <a:latin typeface="Courier New" pitchFamily="49" charset="0"/>
              </a:rPr>
              <a:t> EMPNO 	ENAME 	JOB		 ...  COMM  DEPTNO     </a:t>
            </a:r>
          </a:p>
          <a:p>
            <a:pPr algn="l">
              <a:lnSpc>
                <a:spcPct val="95000"/>
              </a:lnSpc>
              <a:spcBef>
                <a:spcPct val="0"/>
              </a:spcBef>
              <a:tabLst>
                <a:tab pos="966788" algn="l"/>
                <a:tab pos="1885950" algn="l"/>
                <a:tab pos="2457450" algn="l"/>
                <a:tab pos="3200400" algn="l"/>
                <a:tab pos="4572000" algn="l"/>
              </a:tabLst>
            </a:pPr>
            <a:endParaRPr lang="en-GB" sz="1800">
              <a:solidFill>
                <a:srgbClr val="000000"/>
              </a:solidFill>
              <a:latin typeface="Courier New" pitchFamily="49" charset="0"/>
            </a:endParaRPr>
          </a:p>
          <a:p>
            <a:pPr algn="l">
              <a:lnSpc>
                <a:spcPct val="95000"/>
              </a:lnSpc>
              <a:spcBef>
                <a:spcPct val="0"/>
              </a:spcBef>
              <a:tabLst>
                <a:tab pos="966788" algn="l"/>
                <a:tab pos="1885950" algn="l"/>
                <a:tab pos="2457450" algn="l"/>
                <a:tab pos="3200400" algn="l"/>
                <a:tab pos="4572000" algn="l"/>
              </a:tabLst>
            </a:pPr>
            <a:r>
              <a:rPr lang="en-GB" sz="1800">
                <a:solidFill>
                  <a:srgbClr val="000000"/>
                </a:solidFill>
                <a:latin typeface="Courier New" pitchFamily="49" charset="0"/>
              </a:rPr>
              <a:t>  7839	KING	PRESIDENT		      10</a:t>
            </a:r>
          </a:p>
          <a:p>
            <a:pPr algn="l">
              <a:lnSpc>
                <a:spcPct val="95000"/>
              </a:lnSpc>
              <a:spcBef>
                <a:spcPct val="0"/>
              </a:spcBef>
              <a:tabLst>
                <a:tab pos="966788" algn="l"/>
                <a:tab pos="1885950" algn="l"/>
                <a:tab pos="2457450" algn="l"/>
                <a:tab pos="3200400" algn="l"/>
                <a:tab pos="4572000" algn="l"/>
              </a:tabLst>
            </a:pPr>
            <a:r>
              <a:rPr lang="en-GB" sz="1800">
                <a:solidFill>
                  <a:srgbClr val="000000"/>
                </a:solidFill>
                <a:latin typeface="Courier New" pitchFamily="49" charset="0"/>
              </a:rPr>
              <a:t>  7698	BLAKE	MANAGER		      30</a:t>
            </a:r>
          </a:p>
          <a:p>
            <a:pPr algn="l">
              <a:lnSpc>
                <a:spcPct val="95000"/>
              </a:lnSpc>
              <a:spcBef>
                <a:spcPct val="0"/>
              </a:spcBef>
              <a:tabLst>
                <a:tab pos="966788" algn="l"/>
                <a:tab pos="1885950" algn="l"/>
                <a:tab pos="2457450" algn="l"/>
                <a:tab pos="3200400" algn="l"/>
                <a:tab pos="4572000" algn="l"/>
              </a:tabLst>
            </a:pPr>
            <a:r>
              <a:rPr lang="en-GB" sz="1800">
                <a:solidFill>
                  <a:srgbClr val="000000"/>
                </a:solidFill>
                <a:latin typeface="Courier New" pitchFamily="49" charset="0"/>
              </a:rPr>
              <a:t>  7782	CLARK	MANAGER		      10</a:t>
            </a:r>
          </a:p>
          <a:p>
            <a:pPr algn="l">
              <a:lnSpc>
                <a:spcPct val="95000"/>
              </a:lnSpc>
              <a:spcBef>
                <a:spcPct val="0"/>
              </a:spcBef>
              <a:tabLst>
                <a:tab pos="966788" algn="l"/>
                <a:tab pos="1885950" algn="l"/>
                <a:tab pos="2457450" algn="l"/>
                <a:tab pos="3200400" algn="l"/>
                <a:tab pos="4572000" algn="l"/>
              </a:tabLst>
            </a:pPr>
            <a:r>
              <a:rPr lang="en-GB" sz="1800">
                <a:solidFill>
                  <a:srgbClr val="000000"/>
                </a:solidFill>
                <a:latin typeface="Courier New" pitchFamily="49" charset="0"/>
              </a:rPr>
              <a:t>  7566	JONES	MANAGER		      20</a:t>
            </a:r>
          </a:p>
          <a:p>
            <a:pPr algn="l">
              <a:lnSpc>
                <a:spcPct val="95000"/>
              </a:lnSpc>
              <a:spcBef>
                <a:spcPct val="0"/>
              </a:spcBef>
              <a:tabLst>
                <a:tab pos="966788" algn="l"/>
                <a:tab pos="1885950" algn="l"/>
                <a:tab pos="2457450" algn="l"/>
                <a:tab pos="3200400" algn="l"/>
                <a:tab pos="4572000" algn="l"/>
              </a:tabLst>
            </a:pPr>
            <a:r>
              <a:rPr lang="en-GB" sz="1800">
                <a:solidFill>
                  <a:srgbClr val="000000"/>
                </a:solidFill>
                <a:latin typeface="Courier New" pitchFamily="49" charset="0"/>
              </a:rPr>
              <a:t>  ...</a:t>
            </a:r>
          </a:p>
        </p:txBody>
      </p:sp>
      <p:grpSp>
        <p:nvGrpSpPr>
          <p:cNvPr id="17424" name="Group 16"/>
          <p:cNvGrpSpPr>
            <a:grpSpLocks/>
          </p:cNvGrpSpPr>
          <p:nvPr/>
        </p:nvGrpSpPr>
        <p:grpSpPr bwMode="auto">
          <a:xfrm>
            <a:off x="1708150" y="3316288"/>
            <a:ext cx="5930900" cy="1200150"/>
            <a:chOff x="1076" y="2089"/>
            <a:chExt cx="3736" cy="756"/>
          </a:xfrm>
        </p:grpSpPr>
        <p:sp>
          <p:nvSpPr>
            <p:cNvPr id="17419" name="Line 11"/>
            <p:cNvSpPr>
              <a:spLocks noChangeShapeType="1"/>
            </p:cNvSpPr>
            <p:nvPr/>
          </p:nvSpPr>
          <p:spPr bwMode="auto">
            <a:xfrm>
              <a:off x="1080" y="2089"/>
              <a:ext cx="3719" cy="0"/>
            </a:xfrm>
            <a:prstGeom prst="line">
              <a:avLst/>
            </a:prstGeom>
            <a:noFill/>
            <a:ln w="50800">
              <a:solidFill>
                <a:srgbClr val="000000"/>
              </a:solidFill>
              <a:round/>
              <a:headEnd type="none" w="sm" len="sm"/>
              <a:tailEnd type="none" w="sm" len="sm"/>
            </a:ln>
            <a:effectLst/>
          </p:spPr>
          <p:txBody>
            <a:bodyPr/>
            <a:lstStyle/>
            <a:p>
              <a:endParaRPr lang="en-US"/>
            </a:p>
          </p:txBody>
        </p:sp>
        <p:sp>
          <p:nvSpPr>
            <p:cNvPr id="17420" name="Line 12"/>
            <p:cNvSpPr>
              <a:spLocks noChangeShapeType="1"/>
            </p:cNvSpPr>
            <p:nvPr/>
          </p:nvSpPr>
          <p:spPr bwMode="auto">
            <a:xfrm>
              <a:off x="1076" y="2337"/>
              <a:ext cx="3736" cy="0"/>
            </a:xfrm>
            <a:prstGeom prst="line">
              <a:avLst/>
            </a:prstGeom>
            <a:noFill/>
            <a:ln w="25400">
              <a:solidFill>
                <a:srgbClr val="000000"/>
              </a:solidFill>
              <a:round/>
              <a:headEnd type="none" w="sm" len="sm"/>
              <a:tailEnd type="none" w="sm" len="sm"/>
            </a:ln>
            <a:effectLst/>
          </p:spPr>
          <p:txBody>
            <a:bodyPr/>
            <a:lstStyle/>
            <a:p>
              <a:endParaRPr lang="en-US"/>
            </a:p>
          </p:txBody>
        </p:sp>
        <p:sp>
          <p:nvSpPr>
            <p:cNvPr id="17421" name="Line 13"/>
            <p:cNvSpPr>
              <a:spLocks noChangeShapeType="1"/>
            </p:cNvSpPr>
            <p:nvPr/>
          </p:nvSpPr>
          <p:spPr bwMode="auto">
            <a:xfrm>
              <a:off x="1076" y="2845"/>
              <a:ext cx="3729" cy="0"/>
            </a:xfrm>
            <a:prstGeom prst="line">
              <a:avLst/>
            </a:prstGeom>
            <a:noFill/>
            <a:ln w="25400">
              <a:solidFill>
                <a:srgbClr val="000000"/>
              </a:solidFill>
              <a:round/>
              <a:headEnd type="none" w="sm" len="sm"/>
              <a:tailEnd type="none" w="sm" len="sm"/>
            </a:ln>
            <a:effectLst/>
          </p:spPr>
          <p:txBody>
            <a:bodyPr/>
            <a:lstStyle/>
            <a:p>
              <a:endParaRPr lang="en-US"/>
            </a:p>
          </p:txBody>
        </p:sp>
        <p:sp>
          <p:nvSpPr>
            <p:cNvPr id="17422" name="Line 14"/>
            <p:cNvSpPr>
              <a:spLocks noChangeShapeType="1"/>
            </p:cNvSpPr>
            <p:nvPr/>
          </p:nvSpPr>
          <p:spPr bwMode="auto">
            <a:xfrm>
              <a:off x="1076" y="2493"/>
              <a:ext cx="3736" cy="0"/>
            </a:xfrm>
            <a:prstGeom prst="line">
              <a:avLst/>
            </a:prstGeom>
            <a:noFill/>
            <a:ln w="25400">
              <a:solidFill>
                <a:srgbClr val="000000"/>
              </a:solidFill>
              <a:round/>
              <a:headEnd type="none" w="sm" len="sm"/>
              <a:tailEnd type="none" w="sm" len="sm"/>
            </a:ln>
            <a:effectLst/>
          </p:spPr>
          <p:txBody>
            <a:bodyPr/>
            <a:lstStyle/>
            <a:p>
              <a:endParaRPr lang="en-US"/>
            </a:p>
          </p:txBody>
        </p:sp>
        <p:sp>
          <p:nvSpPr>
            <p:cNvPr id="17423" name="Line 15"/>
            <p:cNvSpPr>
              <a:spLocks noChangeShapeType="1"/>
            </p:cNvSpPr>
            <p:nvPr/>
          </p:nvSpPr>
          <p:spPr bwMode="auto">
            <a:xfrm>
              <a:off x="1076" y="2661"/>
              <a:ext cx="3736" cy="0"/>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17425" name="Line 17"/>
          <p:cNvSpPr>
            <a:spLocks noChangeShapeType="1"/>
          </p:cNvSpPr>
          <p:nvPr/>
        </p:nvSpPr>
        <p:spPr bwMode="auto">
          <a:xfrm>
            <a:off x="6534150" y="2852738"/>
            <a:ext cx="0" cy="1997075"/>
          </a:xfrm>
          <a:prstGeom prst="line">
            <a:avLst/>
          </a:prstGeom>
          <a:noFill/>
          <a:ln w="25400">
            <a:solidFill>
              <a:srgbClr val="000000"/>
            </a:solidFill>
            <a:round/>
            <a:headEnd type="none" w="sm" len="sm"/>
            <a:tailEnd type="none" w="sm" len="sm"/>
          </a:ln>
          <a:effectLst/>
        </p:spPr>
        <p:txBody>
          <a:bodyPr/>
          <a:lstStyle/>
          <a:p>
            <a:endParaRPr lang="en-US"/>
          </a:p>
        </p:txBody>
      </p:sp>
      <p:grpSp>
        <p:nvGrpSpPr>
          <p:cNvPr id="17433" name="Group 25"/>
          <p:cNvGrpSpPr>
            <a:grpSpLocks/>
          </p:cNvGrpSpPr>
          <p:nvPr/>
        </p:nvGrpSpPr>
        <p:grpSpPr bwMode="auto">
          <a:xfrm>
            <a:off x="1501775" y="4687888"/>
            <a:ext cx="7470775" cy="1360487"/>
            <a:chOff x="946" y="2953"/>
            <a:chExt cx="4706" cy="857"/>
          </a:xfrm>
        </p:grpSpPr>
        <p:grpSp>
          <p:nvGrpSpPr>
            <p:cNvPr id="17428" name="Group 20"/>
            <p:cNvGrpSpPr>
              <a:grpSpLocks/>
            </p:cNvGrpSpPr>
            <p:nvPr/>
          </p:nvGrpSpPr>
          <p:grpSpPr bwMode="auto">
            <a:xfrm>
              <a:off x="946" y="2953"/>
              <a:ext cx="2030" cy="857"/>
              <a:chOff x="946" y="2953"/>
              <a:chExt cx="2030" cy="857"/>
            </a:xfrm>
          </p:grpSpPr>
          <p:sp>
            <p:nvSpPr>
              <p:cNvPr id="17426" name="Rectangle 18"/>
              <p:cNvSpPr>
                <a:spLocks noChangeArrowheads="1"/>
              </p:cNvSpPr>
              <p:nvPr/>
            </p:nvSpPr>
            <p:spPr bwMode="auto">
              <a:xfrm>
                <a:off x="946" y="3196"/>
                <a:ext cx="2030" cy="6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GB" sz="1600" dirty="0">
                    <a:solidFill>
                      <a:schemeClr val="tx1"/>
                    </a:solidFill>
                    <a:effectLst>
                      <a:outerShdw blurRad="38100" dist="38100" dir="2700000" algn="tl">
                        <a:srgbClr val="000000"/>
                      </a:outerShdw>
                    </a:effectLst>
                    <a:latin typeface="Arial" charset="0"/>
                  </a:rPr>
                  <a:t>NOT NULL constraint</a:t>
                </a:r>
              </a:p>
              <a:p>
                <a:pPr algn="l">
                  <a:lnSpc>
                    <a:spcPct val="90000"/>
                  </a:lnSpc>
                  <a:spcBef>
                    <a:spcPct val="0"/>
                  </a:spcBef>
                </a:pPr>
                <a:r>
                  <a:rPr lang="en-GB" sz="1600" dirty="0">
                    <a:solidFill>
                      <a:schemeClr val="tx1"/>
                    </a:solidFill>
                    <a:effectLst>
                      <a:outerShdw blurRad="38100" dist="38100" dir="2700000" algn="tl">
                        <a:srgbClr val="000000"/>
                      </a:outerShdw>
                    </a:effectLst>
                    <a:latin typeface="Arial" charset="0"/>
                  </a:rPr>
                  <a:t>(no row can contain</a:t>
                </a:r>
                <a:br>
                  <a:rPr lang="en-GB" sz="1600" dirty="0">
                    <a:solidFill>
                      <a:schemeClr val="tx1"/>
                    </a:solidFill>
                    <a:effectLst>
                      <a:outerShdw blurRad="38100" dist="38100" dir="2700000" algn="tl">
                        <a:srgbClr val="000000"/>
                      </a:outerShdw>
                    </a:effectLst>
                    <a:latin typeface="Arial" charset="0"/>
                  </a:rPr>
                </a:br>
                <a:r>
                  <a:rPr lang="en-GB" sz="1600" dirty="0">
                    <a:solidFill>
                      <a:schemeClr val="tx1"/>
                    </a:solidFill>
                    <a:effectLst>
                      <a:outerShdw blurRad="38100" dist="38100" dir="2700000" algn="tl">
                        <a:srgbClr val="000000"/>
                      </a:outerShdw>
                    </a:effectLst>
                    <a:latin typeface="Arial" charset="0"/>
                  </a:rPr>
                  <a:t>a null value for</a:t>
                </a:r>
                <a:br>
                  <a:rPr lang="en-GB" sz="1600" dirty="0">
                    <a:solidFill>
                      <a:schemeClr val="tx1"/>
                    </a:solidFill>
                    <a:effectLst>
                      <a:outerShdw blurRad="38100" dist="38100" dir="2700000" algn="tl">
                        <a:srgbClr val="000000"/>
                      </a:outerShdw>
                    </a:effectLst>
                    <a:latin typeface="Arial" charset="0"/>
                  </a:rPr>
                </a:br>
                <a:r>
                  <a:rPr lang="en-GB" sz="1600" dirty="0">
                    <a:solidFill>
                      <a:schemeClr val="tx1"/>
                    </a:solidFill>
                    <a:effectLst>
                      <a:outerShdw blurRad="38100" dist="38100" dir="2700000" algn="tl">
                        <a:srgbClr val="000000"/>
                      </a:outerShdw>
                    </a:effectLst>
                    <a:latin typeface="Arial" charset="0"/>
                  </a:rPr>
                  <a:t>this column)</a:t>
                </a:r>
              </a:p>
            </p:txBody>
          </p:sp>
          <p:sp>
            <p:nvSpPr>
              <p:cNvPr id="17427" name="Line 19"/>
              <p:cNvSpPr>
                <a:spLocks noChangeShapeType="1"/>
              </p:cNvSpPr>
              <p:nvPr/>
            </p:nvSpPr>
            <p:spPr bwMode="auto">
              <a:xfrm>
                <a:off x="1943"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sp>
          <p:nvSpPr>
            <p:cNvPr id="17429" name="Rectangle 21"/>
            <p:cNvSpPr>
              <a:spLocks noChangeArrowheads="1"/>
            </p:cNvSpPr>
            <p:nvPr/>
          </p:nvSpPr>
          <p:spPr bwMode="auto">
            <a:xfrm>
              <a:off x="2686" y="3196"/>
              <a:ext cx="1514" cy="614"/>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GB" sz="1600" dirty="0">
                  <a:solidFill>
                    <a:schemeClr val="tx1"/>
                  </a:solidFill>
                  <a:effectLst>
                    <a:outerShdw blurRad="38100" dist="38100" dir="2700000" algn="tl">
                      <a:srgbClr val="000000"/>
                    </a:outerShdw>
                  </a:effectLst>
                  <a:latin typeface="Arial" charset="0"/>
                </a:rPr>
                <a:t>Absence of NOT NULL constraint</a:t>
              </a:r>
            </a:p>
            <a:p>
              <a:pPr algn="l">
                <a:lnSpc>
                  <a:spcPct val="90000"/>
                </a:lnSpc>
                <a:spcBef>
                  <a:spcPct val="0"/>
                </a:spcBef>
              </a:pPr>
              <a:r>
                <a:rPr lang="en-GB" sz="1600" dirty="0">
                  <a:solidFill>
                    <a:schemeClr val="tx1"/>
                  </a:solidFill>
                  <a:effectLst>
                    <a:outerShdw blurRad="38100" dist="38100" dir="2700000" algn="tl">
                      <a:srgbClr val="000000"/>
                    </a:outerShdw>
                  </a:effectLst>
                  <a:latin typeface="Arial" charset="0"/>
                </a:rPr>
                <a:t>(any row can contain</a:t>
              </a:r>
              <a:br>
                <a:rPr lang="en-GB" sz="1600" dirty="0">
                  <a:solidFill>
                    <a:schemeClr val="tx1"/>
                  </a:solidFill>
                  <a:effectLst>
                    <a:outerShdw blurRad="38100" dist="38100" dir="2700000" algn="tl">
                      <a:srgbClr val="000000"/>
                    </a:outerShdw>
                  </a:effectLst>
                  <a:latin typeface="Arial" charset="0"/>
                </a:rPr>
              </a:br>
              <a:r>
                <a:rPr lang="en-GB" sz="1600" dirty="0">
                  <a:solidFill>
                    <a:schemeClr val="tx1"/>
                  </a:solidFill>
                  <a:effectLst>
                    <a:outerShdw blurRad="38100" dist="38100" dir="2700000" algn="tl">
                      <a:srgbClr val="000000"/>
                    </a:outerShdw>
                  </a:effectLst>
                  <a:latin typeface="Arial" charset="0"/>
                </a:rPr>
                <a:t>null for this column)</a:t>
              </a:r>
            </a:p>
          </p:txBody>
        </p:sp>
        <p:sp>
          <p:nvSpPr>
            <p:cNvPr id="17430" name="Line 22"/>
            <p:cNvSpPr>
              <a:spLocks noChangeShapeType="1"/>
            </p:cNvSpPr>
            <p:nvPr/>
          </p:nvSpPr>
          <p:spPr bwMode="auto">
            <a:xfrm>
              <a:off x="3827"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sp>
          <p:nvSpPr>
            <p:cNvPr id="17431" name="Rectangle 23"/>
            <p:cNvSpPr>
              <a:spLocks noChangeArrowheads="1"/>
            </p:cNvSpPr>
            <p:nvPr/>
          </p:nvSpPr>
          <p:spPr bwMode="auto">
            <a:xfrm>
              <a:off x="4197" y="3196"/>
              <a:ext cx="1455" cy="197"/>
            </a:xfrm>
            <a:prstGeom prst="rect">
              <a:avLst/>
            </a:prstGeom>
            <a:noFill/>
            <a:ln w="9525">
              <a:noFill/>
              <a:miter lim="800000"/>
              <a:headEnd/>
              <a:tailEnd/>
            </a:ln>
            <a:effectLst/>
          </p:spPr>
          <p:txBody>
            <a:bodyPr lIns="92075" tIns="46038" rIns="92075" bIns="46038">
              <a:spAutoFit/>
            </a:bodyPr>
            <a:lstStyle/>
            <a:p>
              <a:pPr algn="l">
                <a:lnSpc>
                  <a:spcPct val="90000"/>
                </a:lnSpc>
                <a:spcBef>
                  <a:spcPct val="0"/>
                </a:spcBef>
              </a:pPr>
              <a:r>
                <a:rPr lang="en-GB" sz="1600" dirty="0">
                  <a:solidFill>
                    <a:schemeClr val="tx1"/>
                  </a:solidFill>
                  <a:effectLst>
                    <a:outerShdw blurRad="38100" dist="38100" dir="2700000" algn="tl">
                      <a:srgbClr val="000000"/>
                    </a:outerShdw>
                  </a:effectLst>
                  <a:latin typeface="Arial" charset="0"/>
                </a:rPr>
                <a:t>NOT NULL constraint</a:t>
              </a:r>
            </a:p>
          </p:txBody>
        </p:sp>
        <p:sp>
          <p:nvSpPr>
            <p:cNvPr id="17432" name="Line 24"/>
            <p:cNvSpPr>
              <a:spLocks noChangeShapeType="1"/>
            </p:cNvSpPr>
            <p:nvPr/>
          </p:nvSpPr>
          <p:spPr bwMode="auto">
            <a:xfrm>
              <a:off x="4619"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endParaRPr lang="en-US"/>
            </a:p>
          </p:txBody>
        </p:sp>
      </p:grpSp>
      <p:sp>
        <p:nvSpPr>
          <p:cNvPr id="26" name="Slide Number Placeholder 25"/>
          <p:cNvSpPr>
            <a:spLocks noGrp="1"/>
          </p:cNvSpPr>
          <p:nvPr>
            <p:ph type="sldNum" sz="quarter" idx="12"/>
          </p:nvPr>
        </p:nvSpPr>
        <p:spPr/>
        <p:txBody>
          <a:bodyPr/>
          <a:lstStyle/>
          <a:p>
            <a:fld id="{A3DCDF73-85D2-4237-9B32-053DBDB0C312}" type="slidenum">
              <a:rPr kumimoji="0" lang="en-US" smtClean="0"/>
              <a:pPr/>
              <a:t>9</a:t>
            </a:fld>
            <a:endParaRPr kumimoji="0"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33"/>
                                        </p:tgtEl>
                                        <p:attrNameLst>
                                          <p:attrName>style.visibility</p:attrName>
                                        </p:attrNameLst>
                                      </p:cBhvr>
                                      <p:to>
                                        <p:strVal val="visible"/>
                                      </p:to>
                                    </p:set>
                                    <p:anim calcmode="lin" valueType="num">
                                      <p:cBhvr additive="base">
                                        <p:cTn id="7" dur="500" fill="hold"/>
                                        <p:tgtEl>
                                          <p:spTgt spid="17433"/>
                                        </p:tgtEl>
                                        <p:attrNameLst>
                                          <p:attrName>ppt_x</p:attrName>
                                        </p:attrNameLst>
                                      </p:cBhvr>
                                      <p:tavLst>
                                        <p:tav tm="0">
                                          <p:val>
                                            <p:strVal val="#ppt_x"/>
                                          </p:val>
                                        </p:tav>
                                        <p:tav tm="100000">
                                          <p:val>
                                            <p:strVal val="#ppt_x"/>
                                          </p:val>
                                        </p:tav>
                                      </p:tavLst>
                                    </p:anim>
                                    <p:anim calcmode="lin" valueType="num">
                                      <p:cBhvr additive="base">
                                        <p:cTn id="8" dur="500" fill="hold"/>
                                        <p:tgtEl>
                                          <p:spTgt spid="1743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3516</TotalTime>
  <Words>4780</Words>
  <Application>Microsoft Office PowerPoint</Application>
  <PresentationFormat>On-screen Show (4:3)</PresentationFormat>
  <Paragraphs>621</Paragraphs>
  <Slides>36</Slides>
  <Notes>24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9" baseType="lpstr">
      <vt:lpstr>Arial</vt:lpstr>
      <vt:lpstr>Arial Narrow</vt:lpstr>
      <vt:lpstr>Courier New</vt:lpstr>
      <vt:lpstr>Helvetica</vt:lpstr>
      <vt:lpstr>Helvetica-Bold</vt:lpstr>
      <vt:lpstr>Rockwell</vt:lpstr>
      <vt:lpstr>Symbol</vt:lpstr>
      <vt:lpstr>Times</vt:lpstr>
      <vt:lpstr>Times New Roman</vt:lpstr>
      <vt:lpstr>Verdana</vt:lpstr>
      <vt:lpstr>Wingdings 2</vt:lpstr>
      <vt:lpstr>Verve</vt:lpstr>
      <vt:lpstr>Document</vt:lpstr>
      <vt:lpstr>Including Constraints</vt:lpstr>
      <vt:lpstr>Objectives</vt:lpstr>
      <vt:lpstr>What Are Constraints?</vt:lpstr>
      <vt:lpstr>Naming Rules</vt:lpstr>
      <vt:lpstr>Constraint Guidelines</vt:lpstr>
      <vt:lpstr>Constraint Guidelines</vt:lpstr>
      <vt:lpstr>Defining Constraints</vt:lpstr>
      <vt:lpstr>Defining Constraints</vt:lpstr>
      <vt:lpstr>The NOT NULL Constraint</vt:lpstr>
      <vt:lpstr>The NOT NULL Constraint</vt:lpstr>
      <vt:lpstr>The PRIMARY KEY Constraint</vt:lpstr>
      <vt:lpstr>The PRIMARY KEY Constraint</vt:lpstr>
      <vt:lpstr>The PRIMARY KEY Constraint</vt:lpstr>
      <vt:lpstr>LAB TASK # 1</vt:lpstr>
      <vt:lpstr>UNIQUE KEY CONSTRAINT</vt:lpstr>
      <vt:lpstr>The UNIQUE Key Constraint</vt:lpstr>
      <vt:lpstr>The UNIQUE Key Constraint</vt:lpstr>
      <vt:lpstr>The UNIQUE Key Constraint</vt:lpstr>
      <vt:lpstr>Difference b/w PRIMARY &amp; UNIQUE key</vt:lpstr>
      <vt:lpstr>Difference b/w PRIMARY &amp; UNIQUE key</vt:lpstr>
      <vt:lpstr>LAB TASK # 02</vt:lpstr>
      <vt:lpstr>FOREIGN KEY Constraint</vt:lpstr>
      <vt:lpstr>FOREIGN KEY Constraint</vt:lpstr>
      <vt:lpstr>The FOREIGN KEY Constraint</vt:lpstr>
      <vt:lpstr>The FOREIGN KEY Constraint</vt:lpstr>
      <vt:lpstr>FOREIGN KEY Constraint Keywords</vt:lpstr>
      <vt:lpstr>LAB TASK (FOREIGN KEY)</vt:lpstr>
      <vt:lpstr>The CHECK Constraint</vt:lpstr>
      <vt:lpstr>LAB TASK # 3</vt:lpstr>
      <vt:lpstr>Adding a Constraint</vt:lpstr>
      <vt:lpstr>Adding a Constraint</vt:lpstr>
      <vt:lpstr>Dropping a Constraint</vt:lpstr>
      <vt:lpstr>Disabling Constraints</vt:lpstr>
      <vt:lpstr>Enabling Constraints</vt:lpstr>
      <vt:lpstr>Viewing Constraints</vt:lpstr>
      <vt:lpstr>Viewing the Columns Associated with 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01-134192-108</cp:lastModifiedBy>
  <cp:revision>278</cp:revision>
  <cp:lastPrinted>1998-04-11T03:37:39Z</cp:lastPrinted>
  <dcterms:created xsi:type="dcterms:W3CDTF">1995-06-17T23:31:02Z</dcterms:created>
  <dcterms:modified xsi:type="dcterms:W3CDTF">2021-05-06T10:09:43Z</dcterms:modified>
</cp:coreProperties>
</file>