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351" r:id="rId4"/>
    <p:sldId id="346" r:id="rId5"/>
    <p:sldId id="347" r:id="rId6"/>
    <p:sldId id="352" r:id="rId7"/>
    <p:sldId id="259" r:id="rId8"/>
    <p:sldId id="260" r:id="rId9"/>
    <p:sldId id="261" r:id="rId10"/>
    <p:sldId id="262" r:id="rId11"/>
    <p:sldId id="264" r:id="rId12"/>
    <p:sldId id="265" r:id="rId13"/>
    <p:sldId id="267" r:id="rId14"/>
    <p:sldId id="269" r:id="rId15"/>
    <p:sldId id="270" r:id="rId16"/>
    <p:sldId id="271" r:id="rId17"/>
    <p:sldId id="272" r:id="rId18"/>
    <p:sldId id="273" r:id="rId19"/>
    <p:sldId id="275" r:id="rId20"/>
    <p:sldId id="276" r:id="rId21"/>
    <p:sldId id="296" r:id="rId22"/>
    <p:sldId id="277" r:id="rId23"/>
    <p:sldId id="304" r:id="rId24"/>
    <p:sldId id="309" r:id="rId25"/>
    <p:sldId id="353" r:id="rId26"/>
    <p:sldId id="305" r:id="rId27"/>
    <p:sldId id="306" r:id="rId28"/>
    <p:sldId id="310" r:id="rId29"/>
    <p:sldId id="311" r:id="rId30"/>
    <p:sldId id="312" r:id="rId31"/>
    <p:sldId id="313" r:id="rId32"/>
    <p:sldId id="314" r:id="rId33"/>
    <p:sldId id="315" r:id="rId34"/>
    <p:sldId id="316" r:id="rId35"/>
    <p:sldId id="308" r:id="rId36"/>
    <p:sldId id="317" r:id="rId37"/>
    <p:sldId id="318" r:id="rId38"/>
    <p:sldId id="319" r:id="rId39"/>
    <p:sldId id="32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D7362-30DB-4CB9-A179-A5DA81C25615}"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AA022-2281-43CD-89A1-B9D34D823C25}" type="slidenum">
              <a:rPr lang="en-US" smtClean="0"/>
              <a:t>‹#›</a:t>
            </a:fld>
            <a:endParaRPr lang="en-US"/>
          </a:p>
        </p:txBody>
      </p:sp>
    </p:spTree>
    <p:extLst>
      <p:ext uri="{BB962C8B-B14F-4D97-AF65-F5344CB8AC3E}">
        <p14:creationId xmlns:p14="http://schemas.microsoft.com/office/powerpoint/2010/main" val="215033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25.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image" Target="../media/image32.wmf"/></Relationships>
</file>

<file path=ppt/notesSlides/_rels/note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image" Target="../media/image33.wmf"/></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34.wmf"/></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8A74341D-2948-4174-A112-588B2AC50BC7}"/>
              </a:ext>
            </a:extLst>
          </p:cNvPr>
          <p:cNvSpPr>
            <a:spLocks noChangeArrowheads="1" noTextEdit="1"/>
          </p:cNvSpPr>
          <p:nvPr>
            <p:ph type="sldImg"/>
          </p:nvPr>
        </p:nvSpPr>
        <p:spPr>
          <a:ln/>
        </p:spPr>
      </p:sp>
      <p:sp>
        <p:nvSpPr>
          <p:cNvPr id="18435" name="Rectangle 7">
            <a:extLst>
              <a:ext uri="{FF2B5EF4-FFF2-40B4-BE49-F238E27FC236}">
                <a16:creationId xmlns:a16="http://schemas.microsoft.com/office/drawing/2014/main" id="{F42CDF89-2758-4977-AB85-485430707B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C5D01673-E53B-45BA-B3B4-A6606CD5177F}"/>
              </a:ext>
            </a:extLst>
          </p:cNvPr>
          <p:cNvSpPr>
            <a:spLocks noChangeArrowheads="1" noTextEdit="1"/>
          </p:cNvSpPr>
          <p:nvPr>
            <p:ph type="sldImg"/>
          </p:nvPr>
        </p:nvSpPr>
        <p:spPr>
          <a:ln/>
        </p:spPr>
      </p:sp>
      <p:sp>
        <p:nvSpPr>
          <p:cNvPr id="36867" name="Rectangle 5">
            <a:extLst>
              <a:ext uri="{FF2B5EF4-FFF2-40B4-BE49-F238E27FC236}">
                <a16:creationId xmlns:a16="http://schemas.microsoft.com/office/drawing/2014/main" id="{5BD5E723-F30D-4A40-939F-AC64349077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Arithmetic Expressions</a:t>
            </a:r>
          </a:p>
          <a:p>
            <a:pPr lvl="1" eaLnBrk="1" hangingPunct="1"/>
            <a:r>
              <a:rPr lang="en-US" altLang="en-US"/>
              <a:t>You may need to </a:t>
            </a:r>
            <a:r>
              <a:rPr lang="en-US" altLang="en-US">
                <a:solidFill>
                  <a:schemeClr val="tx1"/>
                </a:solidFill>
              </a:rPr>
              <a:t>modify the way in which data is displayed, or you may want to perform calculations or look at what-if scenarios. These are all possible using arithmetic expressions. An arithmetic expression can contain column names, constant numeric values, and the arithmetic operators.</a:t>
            </a:r>
          </a:p>
          <a:p>
            <a:pPr lvl="1" eaLnBrk="1" hangingPunct="1"/>
            <a:r>
              <a:rPr lang="en-US" altLang="en-US" b="1"/>
              <a:t>Arithmetic Operators</a:t>
            </a:r>
          </a:p>
          <a:p>
            <a:pPr lvl="1" eaLnBrk="1" hangingPunct="1"/>
            <a:r>
              <a:rPr lang="en-US" altLang="en-US">
                <a:solidFill>
                  <a:schemeClr val="tx1"/>
                </a:solidFill>
              </a:rPr>
              <a:t>The slide lists the arithmetic operators that are available in SQL. You can use arithmetic operators in any clause of a SQL statement (except the </a:t>
            </a:r>
            <a:r>
              <a:rPr lang="en-US" altLang="en-US">
                <a:solidFill>
                  <a:schemeClr val="tx1"/>
                </a:solidFill>
                <a:latin typeface="Courier New" panose="02070309020205020404" pitchFamily="49" charset="0"/>
              </a:rPr>
              <a:t>FROM</a:t>
            </a:r>
            <a:r>
              <a:rPr lang="en-US" altLang="en-US">
                <a:solidFill>
                  <a:schemeClr val="tx1"/>
                </a:solidFill>
              </a:rPr>
              <a:t> clause).</a:t>
            </a:r>
          </a:p>
          <a:p>
            <a:pPr lvl="1" eaLnBrk="1" hangingPunct="1"/>
            <a:r>
              <a:rPr lang="en-US" altLang="en-US" b="1">
                <a:solidFill>
                  <a:schemeClr val="tx1"/>
                </a:solidFill>
              </a:rPr>
              <a:t>Note:</a:t>
            </a:r>
            <a:r>
              <a:rPr lang="en-US" altLang="en-US">
                <a:solidFill>
                  <a:schemeClr val="tx1"/>
                </a:solidFill>
              </a:rPr>
              <a:t> With </a:t>
            </a:r>
            <a:r>
              <a:rPr lang="en-US" altLang="en-US">
                <a:solidFill>
                  <a:schemeClr val="tx1"/>
                </a:solidFill>
                <a:latin typeface="Courier New" panose="02070309020205020404" pitchFamily="49" charset="0"/>
              </a:rPr>
              <a:t>DATE</a:t>
            </a:r>
            <a:r>
              <a:rPr lang="en-US" altLang="en-US">
                <a:solidFill>
                  <a:schemeClr val="tx1"/>
                </a:solidFill>
              </a:rPr>
              <a:t> and </a:t>
            </a:r>
            <a:r>
              <a:rPr lang="en-US" altLang="en-US">
                <a:solidFill>
                  <a:schemeClr val="tx1"/>
                </a:solidFill>
                <a:latin typeface="Courier New" panose="02070309020205020404" pitchFamily="49" charset="0"/>
              </a:rPr>
              <a:t>TIMESTAMP</a:t>
            </a:r>
            <a:r>
              <a:rPr lang="en-US" altLang="en-US"/>
              <a:t> data types, you can use the addition and subtraction operators only.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AF0994AA-D9AD-4752-9D7C-F71F764F2599}"/>
              </a:ext>
            </a:extLst>
          </p:cNvPr>
          <p:cNvSpPr>
            <a:spLocks noChangeArrowheads="1" noTextEdit="1"/>
          </p:cNvSpPr>
          <p:nvPr>
            <p:ph type="sldImg"/>
          </p:nvPr>
        </p:nvSpPr>
        <p:spPr>
          <a:ln/>
        </p:spPr>
      </p:sp>
      <p:sp>
        <p:nvSpPr>
          <p:cNvPr id="38915" name="Rectangle 5">
            <a:extLst>
              <a:ext uri="{FF2B5EF4-FFF2-40B4-BE49-F238E27FC236}">
                <a16:creationId xmlns:a16="http://schemas.microsoft.com/office/drawing/2014/main" id="{48693AF3-E659-46C9-A4E8-05FCEB47F9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Using Arithmetic Operators</a:t>
            </a:r>
          </a:p>
          <a:p>
            <a:pPr lvl="1" eaLnBrk="1" hangingPunct="1"/>
            <a:r>
              <a:rPr lang="en-US" altLang="en-US"/>
              <a:t>The example in the slide uses the addition operator to calculate a salary increase of $300 for all employees. The slide also displays a </a:t>
            </a:r>
            <a:r>
              <a:rPr lang="en-US" altLang="en-US">
                <a:latin typeface="Courier New" panose="02070309020205020404" pitchFamily="49" charset="0"/>
              </a:rPr>
              <a:t>SALARY+300</a:t>
            </a:r>
            <a:r>
              <a:rPr lang="en-US" altLang="en-US"/>
              <a:t> column in the output.</a:t>
            </a:r>
          </a:p>
          <a:p>
            <a:pPr lvl="1" eaLnBrk="1" hangingPunct="1"/>
            <a:r>
              <a:rPr lang="en-US" altLang="en-US"/>
              <a:t>Note that the resultant calculated column </a:t>
            </a:r>
            <a:r>
              <a:rPr lang="en-US" altLang="en-US">
                <a:latin typeface="Courier New" panose="02070309020205020404" pitchFamily="49" charset="0"/>
              </a:rPr>
              <a:t>SALARY+300</a:t>
            </a:r>
            <a:r>
              <a:rPr lang="en-US" altLang="en-US"/>
              <a:t> is not a new column in the </a:t>
            </a:r>
            <a:r>
              <a:rPr lang="en-US" altLang="en-US">
                <a:latin typeface="Courier New" panose="02070309020205020404" pitchFamily="49" charset="0"/>
              </a:rPr>
              <a:t>EMPLOYEES</a:t>
            </a:r>
            <a:r>
              <a:rPr lang="en-US" altLang="en-US"/>
              <a:t> table; it is for display only. By default, the name of a new column comes from the calculation that generated it—in this case, </a:t>
            </a:r>
            <a:r>
              <a:rPr lang="en-US" altLang="en-US">
                <a:latin typeface="Courier New" panose="02070309020205020404" pitchFamily="49" charset="0"/>
              </a:rPr>
              <a:t>salary+300</a:t>
            </a:r>
            <a:r>
              <a:rPr lang="en-US" altLang="en-US"/>
              <a:t>.</a:t>
            </a:r>
          </a:p>
          <a:p>
            <a:pPr lvl="1" eaLnBrk="1" hangingPunct="1"/>
            <a:r>
              <a:rPr lang="en-US" altLang="en-US" b="1"/>
              <a:t>Note:</a:t>
            </a:r>
            <a:r>
              <a:rPr lang="en-US" altLang="en-US"/>
              <a:t> The Oracle server ignores blank spaces before and after the arithmetic operator.</a:t>
            </a:r>
          </a:p>
          <a:p>
            <a:pPr eaLnBrk="1" hangingPunct="1"/>
            <a:r>
              <a:rPr lang="en-US" altLang="en-US">
                <a:latin typeface="Arial" panose="020B0604020202020204" pitchFamily="34" charset="0"/>
              </a:rPr>
              <a:t>Operator Precedence</a:t>
            </a:r>
          </a:p>
          <a:p>
            <a:pPr lvl="1" eaLnBrk="1" hangingPunct="1"/>
            <a:r>
              <a:rPr lang="en-US" altLang="en-US"/>
              <a:t>If an arithmetic expression contains more than one operator, multiplication and division are evaluated first. If operators in an expression are of the same priority, then evaluation is done from left to right.</a:t>
            </a:r>
          </a:p>
          <a:p>
            <a:pPr lvl="1" eaLnBrk="1" hangingPunct="1"/>
            <a:r>
              <a:rPr lang="en-US" altLang="en-US"/>
              <a:t>You can use parentheses to force the expression that is enclosed by parentheses to be evaluated first.</a:t>
            </a:r>
            <a:endParaRPr lang="en-US" altLang="en-US" b="1"/>
          </a:p>
          <a:p>
            <a:pPr lvl="1" eaLnBrk="1" hangingPunct="1"/>
            <a:r>
              <a:rPr lang="en-US" altLang="en-US" b="1"/>
              <a:t>Rules of Precedence:</a:t>
            </a:r>
          </a:p>
          <a:p>
            <a:pPr lvl="2" eaLnBrk="1" hangingPunct="1"/>
            <a:r>
              <a:rPr lang="en-US" altLang="en-US">
                <a:cs typeface="Arial" panose="020B0604020202020204" pitchFamily="34" charset="0"/>
              </a:rPr>
              <a:t>Multiplication and division occur before addition and subtraction</a:t>
            </a:r>
            <a:r>
              <a:rPr lang="en-US" altLang="en-US"/>
              <a:t>.</a:t>
            </a:r>
          </a:p>
          <a:p>
            <a:pPr lvl="2" eaLnBrk="1" hangingPunct="1"/>
            <a:r>
              <a:rPr lang="en-US" altLang="en-US"/>
              <a:t>Operators of the same priority are evaluated from left to right.</a:t>
            </a:r>
          </a:p>
          <a:p>
            <a:pPr lvl="2" eaLnBrk="1" hangingPunct="1"/>
            <a:r>
              <a:rPr lang="en-US" altLang="en-US">
                <a:cs typeface="Arial" panose="020B0604020202020204" pitchFamily="34" charset="0"/>
              </a:rPr>
              <a:t>Parentheses are used to override the default precedence or to clarify the statement</a:t>
            </a:r>
            <a:r>
              <a:rPr lang="en-US" altLang="en-US"/>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421C7F66-7C3E-4943-91D3-E543D7FE056B}"/>
              </a:ext>
            </a:extLst>
          </p:cNvPr>
          <p:cNvSpPr>
            <a:spLocks noChangeArrowheads="1" noTextEdit="1"/>
          </p:cNvSpPr>
          <p:nvPr>
            <p:ph type="sldImg"/>
          </p:nvPr>
        </p:nvSpPr>
        <p:spPr>
          <a:ln/>
        </p:spPr>
      </p:sp>
      <p:sp>
        <p:nvSpPr>
          <p:cNvPr id="40963" name="Rectangle 5">
            <a:extLst>
              <a:ext uri="{FF2B5EF4-FFF2-40B4-BE49-F238E27FC236}">
                <a16:creationId xmlns:a16="http://schemas.microsoft.com/office/drawing/2014/main" id="{27DB3238-D4CD-4132-9CD5-2EC0EE5E1F6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Operator Precedence (continued)</a:t>
            </a:r>
          </a:p>
          <a:p>
            <a:pPr lvl="1" eaLnBrk="1" hangingPunct="1"/>
            <a:r>
              <a:rPr lang="en-US" altLang="en-US">
                <a:solidFill>
                  <a:schemeClr val="tx1"/>
                </a:solidFill>
              </a:rPr>
              <a:t>The first example in the slide displays the last name, salary, and annual compensation of employees. It calculates the annual compensation by multiplying the monthly salary by 12, plus a one-time bonus of $100. Notice that multiplication is performed before addition.</a:t>
            </a:r>
          </a:p>
          <a:p>
            <a:pPr lvl="1" eaLnBrk="1" hangingPunct="1"/>
            <a:r>
              <a:rPr lang="en-US" altLang="en-US" b="1">
                <a:solidFill>
                  <a:schemeClr val="tx1"/>
                </a:solidFill>
              </a:rPr>
              <a:t>Note:</a:t>
            </a:r>
            <a:r>
              <a:rPr lang="en-US" altLang="en-US">
                <a:solidFill>
                  <a:schemeClr val="tx1"/>
                </a:solidFill>
              </a:rPr>
              <a:t> Use parentheses to reinforce the standard order of precedence and to improve clarity. For example, the expression in the slide can be written as </a:t>
            </a:r>
            <a:r>
              <a:rPr lang="en-US" altLang="en-US">
                <a:solidFill>
                  <a:schemeClr val="tx1"/>
                </a:solidFill>
                <a:latin typeface="Courier New" panose="02070309020205020404" pitchFamily="49" charset="0"/>
              </a:rPr>
              <a:t>(12*salary)+100</a:t>
            </a:r>
            <a:r>
              <a:rPr lang="en-US" altLang="en-US">
                <a:solidFill>
                  <a:schemeClr val="tx1"/>
                </a:solidFill>
              </a:rPr>
              <a:t> with no change in the result.</a:t>
            </a:r>
          </a:p>
          <a:p>
            <a:pPr eaLnBrk="1" hangingPunct="1"/>
            <a:r>
              <a:rPr lang="en-US" altLang="en-US">
                <a:latin typeface="Arial" panose="020B0604020202020204" pitchFamily="34" charset="0"/>
              </a:rPr>
              <a:t>Using Parentheses</a:t>
            </a:r>
          </a:p>
          <a:p>
            <a:pPr lvl="1" eaLnBrk="1" hangingPunct="1"/>
            <a:r>
              <a:rPr lang="en-US" altLang="en-US">
                <a:solidFill>
                  <a:schemeClr val="tx1"/>
                </a:solidFill>
              </a:rPr>
              <a:t>You can override the rules of precedence by using parentheses to specify the desired order in which operators are to be executed.</a:t>
            </a:r>
          </a:p>
          <a:p>
            <a:pPr lvl="1" eaLnBrk="1" hangingPunct="1"/>
            <a:r>
              <a:rPr lang="en-US" altLang="en-US">
                <a:solidFill>
                  <a:schemeClr val="tx1"/>
                </a:solidFill>
              </a:rPr>
              <a:t>The second example in the slide displays the last name, salary, and annual compensation of employees. It calculates the annual compensation as follows: adding a monthly bonus of $100 to the monthly salary, and then multiplying that subtotal by 12. Because of the parentheses, addition takes priority over multiplication.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446FFDE0-4CC2-44BE-ABD5-6BA2429C0A80}"/>
              </a:ext>
            </a:extLst>
          </p:cNvPr>
          <p:cNvSpPr>
            <a:spLocks noChangeArrowheads="1" noTextEdit="1"/>
          </p:cNvSpPr>
          <p:nvPr>
            <p:ph type="sldImg"/>
          </p:nvPr>
        </p:nvSpPr>
        <p:spPr>
          <a:ln/>
        </p:spPr>
      </p:sp>
      <p:sp>
        <p:nvSpPr>
          <p:cNvPr id="43011" name="Rectangle 7">
            <a:extLst>
              <a:ext uri="{FF2B5EF4-FFF2-40B4-BE49-F238E27FC236}">
                <a16:creationId xmlns:a16="http://schemas.microsoft.com/office/drawing/2014/main" id="{179A572C-A163-40D2-813D-F8E9D052CD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Null Values</a:t>
            </a:r>
          </a:p>
          <a:p>
            <a:pPr lvl="1" eaLnBrk="1" hangingPunct="1"/>
            <a:r>
              <a:rPr lang="en-US" altLang="en-US"/>
              <a:t>If a row </a:t>
            </a:r>
            <a:r>
              <a:rPr lang="en-US" altLang="en-US">
                <a:solidFill>
                  <a:schemeClr val="tx1"/>
                </a:solidFill>
              </a:rPr>
              <a:t>lacks a data value for a particular column, that value is said to be </a:t>
            </a:r>
            <a:r>
              <a:rPr lang="en-US" altLang="en-US" i="1">
                <a:solidFill>
                  <a:schemeClr val="tx1"/>
                </a:solidFill>
              </a:rPr>
              <a:t>null</a:t>
            </a:r>
            <a:r>
              <a:rPr lang="en-US" altLang="en-US">
                <a:solidFill>
                  <a:schemeClr val="tx1"/>
                </a:solidFill>
              </a:rPr>
              <a:t> or to contain a null. </a:t>
            </a:r>
          </a:p>
          <a:p>
            <a:pPr lvl="1" eaLnBrk="1" hangingPunct="1"/>
            <a:r>
              <a:rPr lang="en-US" altLang="en-US">
                <a:solidFill>
                  <a:schemeClr val="tx1"/>
                </a:solidFill>
              </a:rPr>
              <a:t>A null is a value that is unavailable, unassigned, unknown, or inapplicable. A null is not the same as a zero or a space. Zero is a number, and a space is a character. </a:t>
            </a:r>
          </a:p>
          <a:p>
            <a:pPr lvl="1" eaLnBrk="1" hangingPunct="1"/>
            <a:r>
              <a:rPr lang="en-US" altLang="en-US">
                <a:solidFill>
                  <a:schemeClr val="tx1"/>
                </a:solidFill>
              </a:rPr>
              <a:t>Columns of any</a:t>
            </a:r>
            <a:r>
              <a:rPr lang="en-US" altLang="en-US"/>
              <a:t> data type can contain nulls. However, some constraints (</a:t>
            </a:r>
            <a:r>
              <a:rPr lang="en-US" altLang="en-US">
                <a:latin typeface="Courier New" panose="02070309020205020404" pitchFamily="49" charset="0"/>
              </a:rPr>
              <a:t>NOT NULL</a:t>
            </a:r>
            <a:r>
              <a:rPr lang="en-US" altLang="en-US"/>
              <a:t> and </a:t>
            </a:r>
            <a:r>
              <a:rPr lang="en-US" altLang="en-US">
                <a:latin typeface="Courier New" panose="02070309020205020404" pitchFamily="49" charset="0"/>
              </a:rPr>
              <a:t>PRIMARY KEY</a:t>
            </a:r>
            <a:r>
              <a:rPr lang="en-US" altLang="en-US"/>
              <a:t>) prevent nulls from being used in the column. </a:t>
            </a:r>
          </a:p>
          <a:p>
            <a:pPr lvl="1" eaLnBrk="1" hangingPunct="1"/>
            <a:r>
              <a:rPr lang="en-US" altLang="en-US"/>
              <a:t>In the </a:t>
            </a:r>
            <a:r>
              <a:rPr lang="en-US" altLang="en-US">
                <a:latin typeface="Courier New" panose="02070309020205020404" pitchFamily="49" charset="0"/>
              </a:rPr>
              <a:t>COMMISSION_PCT</a:t>
            </a:r>
            <a:r>
              <a:rPr lang="en-US" altLang="en-US"/>
              <a:t> column in the </a:t>
            </a:r>
            <a:r>
              <a:rPr lang="en-US" altLang="en-US">
                <a:latin typeface="Courier New" panose="02070309020205020404" pitchFamily="49" charset="0"/>
              </a:rPr>
              <a:t>EMPLOYEES</a:t>
            </a:r>
            <a:r>
              <a:rPr lang="en-US" altLang="en-US"/>
              <a:t> table, notice that only a sales manager or sales representative can earn a commission. Other employees are not entitled to earn commissions. A null represents that fact.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8F0E65E2-3BC3-45F2-BF88-78E06D08FD4B}"/>
              </a:ext>
            </a:extLst>
          </p:cNvPr>
          <p:cNvSpPr>
            <a:spLocks noChangeArrowheads="1" noTextEdit="1"/>
          </p:cNvSpPr>
          <p:nvPr>
            <p:ph type="sldImg"/>
          </p:nvPr>
        </p:nvSpPr>
        <p:spPr>
          <a:ln/>
        </p:spPr>
      </p:sp>
      <p:sp>
        <p:nvSpPr>
          <p:cNvPr id="45059" name="Rectangle 5">
            <a:extLst>
              <a:ext uri="{FF2B5EF4-FFF2-40B4-BE49-F238E27FC236}">
                <a16:creationId xmlns:a16="http://schemas.microsoft.com/office/drawing/2014/main" id="{BAFE214D-8E65-42E7-8FC2-74EA1F344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Null Values in Arithmetic Expressions</a:t>
            </a:r>
          </a:p>
          <a:p>
            <a:pPr lvl="1" eaLnBrk="1" hangingPunct="1"/>
            <a:r>
              <a:rPr lang="en-US" altLang="en-US"/>
              <a:t>If any column value in an arithmetic expression is null, the result </a:t>
            </a:r>
            <a:r>
              <a:rPr lang="en-US" altLang="en-US">
                <a:solidFill>
                  <a:schemeClr val="tx1"/>
                </a:solidFill>
              </a:rPr>
              <a:t>is null. For example, if you attempt to perform division by zero, you get an error. However, if you divide a number by null, the result is a null or unknown. </a:t>
            </a:r>
          </a:p>
          <a:p>
            <a:pPr lvl="1" eaLnBrk="1" hangingPunct="1"/>
            <a:r>
              <a:rPr lang="en-US" altLang="en-US">
                <a:solidFill>
                  <a:schemeClr val="tx1"/>
                </a:solidFill>
              </a:rPr>
              <a:t>In the example in the slide, employee King does not get any commission. Because the </a:t>
            </a:r>
            <a:r>
              <a:rPr lang="en-US" altLang="en-US">
                <a:solidFill>
                  <a:schemeClr val="tx1"/>
                </a:solidFill>
                <a:latin typeface="Courier New" panose="02070309020205020404" pitchFamily="49" charset="0"/>
              </a:rPr>
              <a:t>COMMISSION_PCT</a:t>
            </a:r>
            <a:r>
              <a:rPr lang="en-US" altLang="en-US">
                <a:solidFill>
                  <a:schemeClr val="tx1"/>
                </a:solidFill>
              </a:rPr>
              <a:t> column in the arithmetic expression is null, the result is null. </a:t>
            </a:r>
          </a:p>
          <a:p>
            <a:pPr lvl="1" eaLnBrk="1" hangingPunct="1"/>
            <a:r>
              <a:rPr lang="en-US" altLang="en-US">
                <a:solidFill>
                  <a:schemeClr val="tx1"/>
                </a:solidFill>
              </a:rPr>
              <a:t>For more information, see “Basic Elements of SQL</a:t>
            </a:r>
            <a:r>
              <a:rPr lang="en-US" altLang="en-US"/>
              <a:t>” in </a:t>
            </a:r>
            <a:r>
              <a:rPr lang="en-US" altLang="en-US">
                <a:solidFill>
                  <a:schemeClr val="tx1"/>
                </a:solidFill>
              </a:rPr>
              <a:t>the </a:t>
            </a:r>
            <a:r>
              <a:rPr lang="en-US" altLang="en-US" i="1">
                <a:solidFill>
                  <a:schemeClr val="tx1"/>
                </a:solidFill>
              </a:rPr>
              <a:t>SQL Reference.</a:t>
            </a:r>
            <a:r>
              <a:rPr lang="en-US" altLang="en-US">
                <a:solidFill>
                  <a:schemeClr val="tx1"/>
                </a:solidFill>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8C25812C-B717-4871-B128-C0E96F0965AD}"/>
              </a:ext>
            </a:extLst>
          </p:cNvPr>
          <p:cNvSpPr>
            <a:spLocks noChangeArrowheads="1" noTextEdit="1"/>
          </p:cNvSpPr>
          <p:nvPr>
            <p:ph type="sldImg"/>
          </p:nvPr>
        </p:nvSpPr>
        <p:spPr>
          <a:ln/>
        </p:spPr>
      </p:sp>
      <p:sp>
        <p:nvSpPr>
          <p:cNvPr id="47107" name="Rectangle 7">
            <a:extLst>
              <a:ext uri="{FF2B5EF4-FFF2-40B4-BE49-F238E27FC236}">
                <a16:creationId xmlns:a16="http://schemas.microsoft.com/office/drawing/2014/main" id="{D95A1207-2DFC-4BA1-9EE9-75661C8F5F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Column Aliases</a:t>
            </a:r>
          </a:p>
          <a:p>
            <a:pPr lvl="1" eaLnBrk="1" hangingPunct="1"/>
            <a:r>
              <a:rPr lang="en-US" altLang="en-US"/>
              <a:t>When displaying the result of a query, </a:t>
            </a:r>
            <a:r>
              <a:rPr lang="en-US" altLang="en-US" i="1"/>
              <a:t>i</a:t>
            </a:r>
            <a:r>
              <a:rPr lang="en-US" altLang="en-US"/>
              <a:t>SQL*Plus normally uses the name of the selected column as the column heading. This heading may not be descriptive and hence may be difficult to understand. You can change a column heading by using a column alias.</a:t>
            </a:r>
          </a:p>
          <a:p>
            <a:pPr lvl="1" eaLnBrk="1" hangingPunct="1"/>
            <a:r>
              <a:rPr lang="en-US" altLang="en-US"/>
              <a:t>Specify the alias after the column in the </a:t>
            </a:r>
            <a:r>
              <a:rPr lang="en-US" altLang="en-US">
                <a:latin typeface="Courier New" panose="02070309020205020404" pitchFamily="49" charset="0"/>
              </a:rPr>
              <a:t>SELECT</a:t>
            </a:r>
            <a:r>
              <a:rPr lang="en-US" altLang="en-US"/>
              <a:t> list using a space as a separator. By default, alias headings appear in uppercase. If the alias contains spaces or special characters (such as # or $), or if it is case-sensitive, enclose the alias in double quotation marks ("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DF473874-8F82-4248-8BA1-DFD88BD13FDE}"/>
              </a:ext>
            </a:extLst>
          </p:cNvPr>
          <p:cNvSpPr>
            <a:spLocks noChangeArrowheads="1" noTextEdit="1"/>
          </p:cNvSpPr>
          <p:nvPr>
            <p:ph type="sldImg"/>
          </p:nvPr>
        </p:nvSpPr>
        <p:spPr>
          <a:ln/>
        </p:spPr>
      </p:sp>
      <p:sp>
        <p:nvSpPr>
          <p:cNvPr id="49155" name="Rectangle 5">
            <a:extLst>
              <a:ext uri="{FF2B5EF4-FFF2-40B4-BE49-F238E27FC236}">
                <a16:creationId xmlns:a16="http://schemas.microsoft.com/office/drawing/2014/main" id="{3337EFF4-9736-483C-817C-83D54FE4397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Column Aliases (continued)</a:t>
            </a:r>
          </a:p>
          <a:p>
            <a:pPr lvl="1" eaLnBrk="1" hangingPunct="1"/>
            <a:r>
              <a:rPr lang="en-US" altLang="en-US">
                <a:solidFill>
                  <a:schemeClr val="tx1"/>
                </a:solidFill>
              </a:rPr>
              <a:t>The first example displays the names and the commission percentages of all the employees. Notice that the optional </a:t>
            </a:r>
            <a:r>
              <a:rPr lang="en-US" altLang="en-US">
                <a:solidFill>
                  <a:schemeClr val="tx1"/>
                </a:solidFill>
                <a:latin typeface="Courier New" panose="02070309020205020404" pitchFamily="49" charset="0"/>
              </a:rPr>
              <a:t>AS</a:t>
            </a:r>
            <a:r>
              <a:rPr lang="en-US" altLang="en-US">
                <a:solidFill>
                  <a:schemeClr val="tx1"/>
                </a:solidFill>
              </a:rPr>
              <a:t> keyword has been used before the column alias name. The result of the query is the same whether the </a:t>
            </a:r>
            <a:r>
              <a:rPr lang="en-US" altLang="en-US">
                <a:solidFill>
                  <a:schemeClr val="tx1"/>
                </a:solidFill>
                <a:latin typeface="Courier New" panose="02070309020205020404" pitchFamily="49" charset="0"/>
              </a:rPr>
              <a:t>AS</a:t>
            </a:r>
            <a:r>
              <a:rPr lang="en-US" altLang="en-US">
                <a:solidFill>
                  <a:schemeClr val="tx1"/>
                </a:solidFill>
              </a:rPr>
              <a:t> keyword is used or not. Also notice that the SQL statement has the column aliases, </a:t>
            </a:r>
            <a:r>
              <a:rPr lang="en-US" altLang="en-US">
                <a:solidFill>
                  <a:schemeClr val="tx1"/>
                </a:solidFill>
                <a:latin typeface="Courier New" panose="02070309020205020404" pitchFamily="49" charset="0"/>
              </a:rPr>
              <a:t>name</a:t>
            </a:r>
            <a:r>
              <a:rPr lang="en-US" altLang="en-US">
                <a:solidFill>
                  <a:schemeClr val="tx1"/>
                </a:solidFill>
              </a:rPr>
              <a:t> and </a:t>
            </a:r>
            <a:r>
              <a:rPr lang="en-US" altLang="en-US">
                <a:solidFill>
                  <a:schemeClr val="tx1"/>
                </a:solidFill>
                <a:latin typeface="Courier New" panose="02070309020205020404" pitchFamily="49" charset="0"/>
              </a:rPr>
              <a:t>comm</a:t>
            </a:r>
            <a:r>
              <a:rPr lang="en-US" altLang="en-US">
                <a:solidFill>
                  <a:schemeClr val="tx1"/>
                </a:solidFill>
              </a:rPr>
              <a:t>, in lowercase, whereas the result of the query displays the column headings in uppercase. As mentioned in a previous slide, column headings appear in uppercase by default.</a:t>
            </a:r>
          </a:p>
          <a:p>
            <a:pPr lvl="1" eaLnBrk="1" hangingPunct="1"/>
            <a:r>
              <a:rPr lang="en-US" altLang="en-US">
                <a:solidFill>
                  <a:schemeClr val="tx1"/>
                </a:solidFill>
              </a:rPr>
              <a:t>The second example displays the last names and annual salaries of all the employees. Because </a:t>
            </a:r>
            <a:r>
              <a:rPr lang="en-US" altLang="en-US">
                <a:solidFill>
                  <a:schemeClr val="tx1"/>
                </a:solidFill>
                <a:latin typeface="Courier New" panose="02070309020205020404" pitchFamily="49" charset="0"/>
              </a:rPr>
              <a:t>Annual Salary</a:t>
            </a:r>
            <a:r>
              <a:rPr lang="en-US" altLang="en-US">
                <a:solidFill>
                  <a:schemeClr val="tx1"/>
                </a:solidFill>
              </a:rPr>
              <a:t> contains a space, it has been enclosed in double quotation marks. Notice that the column heading in the output is exactly the same as the column</a:t>
            </a:r>
            <a:r>
              <a:rPr lang="en-US" altLang="en-US"/>
              <a:t> alias.</a:t>
            </a:r>
            <a:endParaRPr lang="en-US" altLang="en-US"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A70D2C7-DF8E-47F2-92E5-CB190D43F462}"/>
              </a:ext>
            </a:extLst>
          </p:cNvPr>
          <p:cNvSpPr>
            <a:spLocks noChangeArrowheads="1"/>
          </p:cNvSpPr>
          <p:nvPr/>
        </p:nvSpPr>
        <p:spPr bwMode="auto">
          <a:xfrm>
            <a:off x="3959225" y="-1588"/>
            <a:ext cx="3033713"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51203" name="Rectangle 3">
            <a:extLst>
              <a:ext uri="{FF2B5EF4-FFF2-40B4-BE49-F238E27FC236}">
                <a16:creationId xmlns:a16="http://schemas.microsoft.com/office/drawing/2014/main" id="{BF1DDBC5-E32B-4296-B5C8-5C694FFA91FE}"/>
              </a:ext>
            </a:extLst>
          </p:cNvPr>
          <p:cNvSpPr>
            <a:spLocks noChangeArrowheads="1"/>
          </p:cNvSpPr>
          <p:nvPr/>
        </p:nvSpPr>
        <p:spPr bwMode="auto">
          <a:xfrm>
            <a:off x="-3175" y="-1588"/>
            <a:ext cx="303053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51204" name="Rectangle 6">
            <a:extLst>
              <a:ext uri="{FF2B5EF4-FFF2-40B4-BE49-F238E27FC236}">
                <a16:creationId xmlns:a16="http://schemas.microsoft.com/office/drawing/2014/main" id="{8AFD9433-E85D-44A7-92BE-0FF85743F341}"/>
              </a:ext>
            </a:extLst>
          </p:cNvPr>
          <p:cNvSpPr>
            <a:spLocks noChangeArrowheads="1" noTextEdit="1"/>
          </p:cNvSpPr>
          <p:nvPr>
            <p:ph type="sldImg"/>
          </p:nvPr>
        </p:nvSpPr>
        <p:spPr>
          <a:ln/>
        </p:spPr>
      </p:sp>
      <p:sp>
        <p:nvSpPr>
          <p:cNvPr id="51205" name="Rectangle 7">
            <a:extLst>
              <a:ext uri="{FF2B5EF4-FFF2-40B4-BE49-F238E27FC236}">
                <a16:creationId xmlns:a16="http://schemas.microsoft.com/office/drawing/2014/main" id="{671E8865-C529-4588-A64D-192FB6C578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Concatenation Operator</a:t>
            </a:r>
          </a:p>
          <a:p>
            <a:pPr lvl="1" eaLnBrk="1" hangingPunct="1"/>
            <a:r>
              <a:rPr lang="en-US" altLang="en-US"/>
              <a:t>You can link columns </a:t>
            </a:r>
            <a:r>
              <a:rPr lang="en-US" altLang="en-US">
                <a:solidFill>
                  <a:schemeClr val="tx1"/>
                </a:solidFill>
              </a:rPr>
              <a:t>to other columns, arithmetic expressions, or constant values to create a character expression by using the </a:t>
            </a:r>
            <a:r>
              <a:rPr lang="en-US" altLang="en-US" i="1">
                <a:solidFill>
                  <a:schemeClr val="tx1"/>
                </a:solidFill>
              </a:rPr>
              <a:t>concatenation operator</a:t>
            </a:r>
            <a:r>
              <a:rPr lang="en-US" altLang="en-US">
                <a:solidFill>
                  <a:schemeClr val="tx1"/>
                </a:solidFill>
              </a:rPr>
              <a:t> (||). Columns on either side of the operator are combined to make a single output column.</a:t>
            </a:r>
          </a:p>
          <a:p>
            <a:pPr lvl="1" eaLnBrk="1" hangingPunct="1"/>
            <a:r>
              <a:rPr lang="en-US" altLang="en-US">
                <a:solidFill>
                  <a:schemeClr val="tx1"/>
                </a:solidFill>
              </a:rPr>
              <a:t>In the example, </a:t>
            </a:r>
            <a:r>
              <a:rPr lang="en-US" altLang="en-US">
                <a:solidFill>
                  <a:schemeClr val="tx1"/>
                </a:solidFill>
                <a:latin typeface="Courier New" panose="02070309020205020404" pitchFamily="49" charset="0"/>
              </a:rPr>
              <a:t>LAST_NAME</a:t>
            </a:r>
            <a:r>
              <a:rPr lang="en-US" altLang="en-US">
                <a:solidFill>
                  <a:schemeClr val="tx1"/>
                </a:solidFill>
              </a:rPr>
              <a:t> and </a:t>
            </a:r>
            <a:r>
              <a:rPr lang="en-US" altLang="en-US">
                <a:solidFill>
                  <a:schemeClr val="tx1"/>
                </a:solidFill>
                <a:latin typeface="Courier New" panose="02070309020205020404" pitchFamily="49" charset="0"/>
              </a:rPr>
              <a:t>JOB_ID</a:t>
            </a:r>
            <a:r>
              <a:rPr lang="en-US" altLang="en-US">
                <a:solidFill>
                  <a:schemeClr val="tx1"/>
                </a:solidFill>
              </a:rPr>
              <a:t> are concatenated, and they are given the alias </a:t>
            </a:r>
            <a:r>
              <a:rPr lang="en-US" altLang="en-US">
                <a:solidFill>
                  <a:schemeClr val="tx1"/>
                </a:solidFill>
                <a:latin typeface="Courier New" panose="02070309020205020404" pitchFamily="49" charset="0"/>
              </a:rPr>
              <a:t>Employees</a:t>
            </a:r>
            <a:r>
              <a:rPr lang="en-US" altLang="en-US">
                <a:solidFill>
                  <a:schemeClr val="tx1"/>
                </a:solidFill>
              </a:rPr>
              <a:t>. Notice that the employee last name and job code are combined to make a single output column.</a:t>
            </a:r>
          </a:p>
          <a:p>
            <a:pPr lvl="1" eaLnBrk="1" hangingPunct="1"/>
            <a:r>
              <a:rPr lang="en-US" altLang="en-US"/>
              <a:t>The </a:t>
            </a:r>
            <a:r>
              <a:rPr lang="en-US" altLang="en-US">
                <a:latin typeface="Courier New" panose="02070309020205020404" pitchFamily="49" charset="0"/>
              </a:rPr>
              <a:t>AS</a:t>
            </a:r>
            <a:r>
              <a:rPr lang="en-US" altLang="en-US"/>
              <a:t> keyword before the alias name makes the </a:t>
            </a:r>
            <a:r>
              <a:rPr lang="en-US" altLang="en-US">
                <a:latin typeface="Courier New" panose="02070309020205020404" pitchFamily="49" charset="0"/>
              </a:rPr>
              <a:t>SELECT</a:t>
            </a:r>
            <a:r>
              <a:rPr lang="en-US" altLang="en-US"/>
              <a:t> clause easier to read.</a:t>
            </a:r>
          </a:p>
          <a:p>
            <a:pPr lvl="1" eaLnBrk="1" hangingPunct="1"/>
            <a:r>
              <a:rPr lang="en-US" altLang="en-US" b="1"/>
              <a:t>Null Values with the Concatenation Operator</a:t>
            </a:r>
          </a:p>
          <a:p>
            <a:pPr lvl="1" eaLnBrk="1" hangingPunct="1"/>
            <a:r>
              <a:rPr lang="en-US" altLang="en-US"/>
              <a:t>If you concatenate a null value with a character string, the result is a character string. </a:t>
            </a:r>
            <a:r>
              <a:rPr lang="en-US" altLang="en-US">
                <a:latin typeface="Courier New" panose="02070309020205020404" pitchFamily="49" charset="0"/>
              </a:rPr>
              <a:t>LAST_NAME || NULL</a:t>
            </a:r>
            <a:r>
              <a:rPr lang="en-US" altLang="en-US"/>
              <a:t> results in </a:t>
            </a:r>
            <a:r>
              <a:rPr lang="en-US" altLang="en-US">
                <a:latin typeface="Courier New" panose="02070309020205020404" pitchFamily="49" charset="0"/>
              </a:rPr>
              <a:t>LAST_NAME</a:t>
            </a:r>
            <a:r>
              <a:rPr lang="en-US" altLang="en-US"/>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268F7E0-F9B5-46EC-95AE-1E6642E748D3}"/>
              </a:ext>
            </a:extLst>
          </p:cNvPr>
          <p:cNvSpPr>
            <a:spLocks noChangeArrowheads="1"/>
          </p:cNvSpPr>
          <p:nvPr/>
        </p:nvSpPr>
        <p:spPr bwMode="auto">
          <a:xfrm>
            <a:off x="3959225" y="-1588"/>
            <a:ext cx="3033713"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53251" name="Rectangle 3">
            <a:extLst>
              <a:ext uri="{FF2B5EF4-FFF2-40B4-BE49-F238E27FC236}">
                <a16:creationId xmlns:a16="http://schemas.microsoft.com/office/drawing/2014/main" id="{26892A4A-3E9B-429C-838C-D2AF740DEE58}"/>
              </a:ext>
            </a:extLst>
          </p:cNvPr>
          <p:cNvSpPr>
            <a:spLocks noChangeArrowheads="1"/>
          </p:cNvSpPr>
          <p:nvPr/>
        </p:nvSpPr>
        <p:spPr bwMode="auto">
          <a:xfrm>
            <a:off x="-3175" y="-1588"/>
            <a:ext cx="303053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53252" name="Rectangle 6">
            <a:extLst>
              <a:ext uri="{FF2B5EF4-FFF2-40B4-BE49-F238E27FC236}">
                <a16:creationId xmlns:a16="http://schemas.microsoft.com/office/drawing/2014/main" id="{6C6BF746-05CD-461F-87D1-9983A939E7DC}"/>
              </a:ext>
            </a:extLst>
          </p:cNvPr>
          <p:cNvSpPr>
            <a:spLocks noChangeArrowheads="1" noTextEdit="1"/>
          </p:cNvSpPr>
          <p:nvPr>
            <p:ph type="sldImg"/>
          </p:nvPr>
        </p:nvSpPr>
        <p:spPr>
          <a:ln/>
        </p:spPr>
      </p:sp>
      <p:sp>
        <p:nvSpPr>
          <p:cNvPr id="53253" name="Rectangle 7">
            <a:extLst>
              <a:ext uri="{FF2B5EF4-FFF2-40B4-BE49-F238E27FC236}">
                <a16:creationId xmlns:a16="http://schemas.microsoft.com/office/drawing/2014/main" id="{5CE3BF39-D4C5-49C0-93D6-DA6D04FD75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Literal Character Strings</a:t>
            </a:r>
          </a:p>
          <a:p>
            <a:pPr lvl="1" eaLnBrk="1" hangingPunct="1"/>
            <a:r>
              <a:rPr lang="en-US" altLang="en-US">
                <a:solidFill>
                  <a:schemeClr val="tx1"/>
                </a:solidFill>
              </a:rPr>
              <a:t>A literal is a character, a number, or a date that is included in the </a:t>
            </a:r>
            <a:r>
              <a:rPr lang="en-US" altLang="en-US">
                <a:solidFill>
                  <a:schemeClr val="tx1"/>
                </a:solidFill>
                <a:latin typeface="Courier New" panose="02070309020205020404" pitchFamily="49" charset="0"/>
              </a:rPr>
              <a:t>SELECT</a:t>
            </a:r>
            <a:r>
              <a:rPr lang="en-US" altLang="en-US">
                <a:solidFill>
                  <a:schemeClr val="tx1"/>
                </a:solidFill>
              </a:rPr>
              <a:t> list and that is not a column name or a column alias. It is printed for each row returned. Literal strings of free-format text can be included in the query result and are treated the same as a column in the </a:t>
            </a:r>
            <a:r>
              <a:rPr lang="en-US" altLang="en-US">
                <a:solidFill>
                  <a:schemeClr val="tx1"/>
                </a:solidFill>
                <a:latin typeface="Courier New" panose="02070309020205020404" pitchFamily="49" charset="0"/>
              </a:rPr>
              <a:t>SELECT</a:t>
            </a:r>
            <a:r>
              <a:rPr lang="en-US" altLang="en-US">
                <a:solidFill>
                  <a:schemeClr val="tx1"/>
                </a:solidFill>
              </a:rPr>
              <a:t> list.</a:t>
            </a:r>
          </a:p>
          <a:p>
            <a:pPr lvl="1" eaLnBrk="1" hangingPunct="1"/>
            <a:r>
              <a:rPr lang="en-US" altLang="en-US"/>
              <a:t>Date and character literals </a:t>
            </a:r>
            <a:r>
              <a:rPr lang="en-US" altLang="en-US" i="1"/>
              <a:t>must </a:t>
            </a:r>
            <a:r>
              <a:rPr lang="en-US" altLang="en-US"/>
              <a:t>be enclosed by single quotation marks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number literals need not be so enclosed.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3629B5A-1371-46B0-8C66-60A6A3CC7FAD}"/>
              </a:ext>
            </a:extLst>
          </p:cNvPr>
          <p:cNvSpPr>
            <a:spLocks noChangeArrowheads="1" noTextEdit="1"/>
          </p:cNvSpPr>
          <p:nvPr>
            <p:ph type="sldImg"/>
          </p:nvPr>
        </p:nvSpPr>
        <p:spPr>
          <a:ln/>
        </p:spPr>
      </p:sp>
      <p:sp>
        <p:nvSpPr>
          <p:cNvPr id="55299" name="Rectangle 8">
            <a:extLst>
              <a:ext uri="{FF2B5EF4-FFF2-40B4-BE49-F238E27FC236}">
                <a16:creationId xmlns:a16="http://schemas.microsoft.com/office/drawing/2014/main" id="{09172E01-F6BE-49E8-9CA2-FCF049292B8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pPr>
            <a:r>
              <a:rPr lang="en-US" altLang="en-US">
                <a:latin typeface="Arial" panose="020B0604020202020204" pitchFamily="34" charset="0"/>
              </a:rPr>
              <a:t>Literal Character Strings (continued)</a:t>
            </a:r>
          </a:p>
          <a:p>
            <a:pPr lvl="1" eaLnBrk="1" hangingPunct="1"/>
            <a:r>
              <a:rPr lang="en-US" altLang="en-US"/>
              <a:t>The example in the slide displays last names and job codes of all employees. The column has the heading Employee Details. Notice the spaces between the single quotation marks in the </a:t>
            </a:r>
            <a:r>
              <a:rPr lang="en-US" altLang="en-US">
                <a:latin typeface="Courier New" panose="02070309020205020404" pitchFamily="49" charset="0"/>
              </a:rPr>
              <a:t>SELECT</a:t>
            </a:r>
            <a:r>
              <a:rPr lang="en-US" altLang="en-US"/>
              <a:t> statement. The spaces improve the readability of the output. </a:t>
            </a:r>
          </a:p>
          <a:p>
            <a:pPr lvl="1" eaLnBrk="1" hangingPunct="1"/>
            <a:r>
              <a:rPr lang="en-US" altLang="en-US"/>
              <a:t>In the following example, the last name and salary for each employee are concatenated with a literal to give the returned rows more meaning:</a:t>
            </a:r>
            <a:endParaRPr lang="en-US" altLang="en-US" sz="400"/>
          </a:p>
          <a:p>
            <a:pPr lvl="4" eaLnBrk="1" hangingPunct="1"/>
            <a:r>
              <a:rPr lang="en-US" altLang="en-US"/>
              <a:t>SELECT last_name ||': 1 Month salary = '||salary Monthly</a:t>
            </a:r>
          </a:p>
          <a:p>
            <a:pPr lvl="4" eaLnBrk="1" hangingPunct="1"/>
            <a:r>
              <a:rPr lang="en-US" altLang="en-US"/>
              <a:t>FROM   employees;</a:t>
            </a:r>
          </a:p>
        </p:txBody>
      </p:sp>
      <p:grpSp>
        <p:nvGrpSpPr>
          <p:cNvPr id="55300" name="Group 10">
            <a:extLst>
              <a:ext uri="{FF2B5EF4-FFF2-40B4-BE49-F238E27FC236}">
                <a16:creationId xmlns:a16="http://schemas.microsoft.com/office/drawing/2014/main" id="{720324F0-8651-405D-A8E4-242F7927930E}"/>
              </a:ext>
            </a:extLst>
          </p:cNvPr>
          <p:cNvGrpSpPr>
            <a:grpSpLocks/>
          </p:cNvGrpSpPr>
          <p:nvPr/>
        </p:nvGrpSpPr>
        <p:grpSpPr bwMode="auto">
          <a:xfrm>
            <a:off x="660400" y="6751638"/>
            <a:ext cx="5299075" cy="2163762"/>
            <a:chOff x="416" y="4253"/>
            <a:chExt cx="3338" cy="1363"/>
          </a:xfrm>
        </p:grpSpPr>
        <p:pic>
          <p:nvPicPr>
            <p:cNvPr id="55301" name="Picture 4">
              <a:extLst>
                <a:ext uri="{FF2B5EF4-FFF2-40B4-BE49-F238E27FC236}">
                  <a16:creationId xmlns:a16="http://schemas.microsoft.com/office/drawing/2014/main" id="{B1D13066-3E8D-4C33-BFAC-941610889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6" y="4253"/>
              <a:ext cx="3233" cy="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5302" name="Picture 5">
              <a:extLst>
                <a:ext uri="{FF2B5EF4-FFF2-40B4-BE49-F238E27FC236}">
                  <a16:creationId xmlns:a16="http://schemas.microsoft.com/office/drawing/2014/main" id="{0D6B42A8-54BB-4964-883D-399BF2728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28" y="5475"/>
              <a:ext cx="3226"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5303" name="Text Box 6">
              <a:extLst>
                <a:ext uri="{FF2B5EF4-FFF2-40B4-BE49-F238E27FC236}">
                  <a16:creationId xmlns:a16="http://schemas.microsoft.com/office/drawing/2014/main" id="{5A95FADE-07AF-4AF9-AE97-9155D6A58816}"/>
                </a:ext>
              </a:extLst>
            </p:cNvPr>
            <p:cNvSpPr txBox="1">
              <a:spLocks noChangeArrowheads="1"/>
            </p:cNvSpPr>
            <p:nvPr/>
          </p:nvSpPr>
          <p:spPr bwMode="gray">
            <a:xfrm>
              <a:off x="516" y="5330"/>
              <a:ext cx="22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01" tIns="12401" rIns="12401" bIns="12401">
              <a:spAutoFit/>
            </a:bodyPr>
            <a:lstStyle>
              <a:lvl1pPr defTabSz="803275">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defTabSz="803275">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803275" indent="-228600" defTabSz="803275">
                <a:buSzPct val="100000"/>
                <a:buChar char="•"/>
                <a:defRPr sz="1200">
                  <a:solidFill>
                    <a:srgbClr val="000000"/>
                  </a:solidFill>
                  <a:latin typeface="Times New Roman" panose="02020603050405020304" pitchFamily="18" charset="0"/>
                </a:defRPr>
              </a:lvl3pPr>
              <a:lvl4pPr marL="1206500" indent="-228600" defTabSz="8032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defTabSz="803275">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r>
                <a:rPr lang="en-US" altLang="en-US" sz="2300"/>
                <a:t>…</a:t>
              </a:r>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724D3E1-599D-4AB7-B4DC-061F6BA86A2A}"/>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54863442-73A7-49D9-AB3A-BA4A414A9A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FB6F26B-F4D3-4CAA-B78C-51F7DF95C9CB}"/>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7DF10B2D-5740-4AF8-B0EB-39162AD66B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Alternative Quote (</a:t>
            </a:r>
            <a:r>
              <a:rPr lang="en-US" altLang="en-US">
                <a:latin typeface="Courier New" panose="02070309020205020404" pitchFamily="49" charset="0"/>
              </a:rPr>
              <a:t>q</a:t>
            </a:r>
            <a:r>
              <a:rPr lang="en-US" altLang="en-US">
                <a:latin typeface="Arial" panose="020B0604020202020204" pitchFamily="34" charset="0"/>
              </a:rPr>
              <a:t>) Operator</a:t>
            </a:r>
          </a:p>
          <a:p>
            <a:pPr lvl="1" eaLnBrk="1" hangingPunct="1"/>
            <a:r>
              <a:rPr lang="en-US" altLang="en-US"/>
              <a:t>Many SQL statements use character literals in expressions or conditions. If the literal itself contains a single quotation mark, you can use the quote (</a:t>
            </a:r>
            <a:r>
              <a:rPr lang="en-US" altLang="en-US">
                <a:latin typeface="Courier New" panose="02070309020205020404" pitchFamily="49" charset="0"/>
              </a:rPr>
              <a:t>q</a:t>
            </a:r>
            <a:r>
              <a:rPr lang="en-US" altLang="en-US"/>
              <a:t>) operator and choose your own quotation mark delimiter.</a:t>
            </a:r>
          </a:p>
          <a:p>
            <a:pPr lvl="1" eaLnBrk="1" hangingPunct="1"/>
            <a:r>
              <a:rPr lang="en-US" altLang="en-US"/>
              <a:t>You can choose any convenient delimiter, single-byte or multibyte, or any of the following character pairs: [ ], { }, ( ), or &lt; &gt;.</a:t>
            </a:r>
          </a:p>
          <a:p>
            <a:pPr lvl="1" eaLnBrk="1" hangingPunct="1"/>
            <a:r>
              <a:rPr lang="en-US" altLang="en-US"/>
              <a:t>In the example shown, the string contains a single quotation mark, which is normally interpreted as a delimiter of a character string. By using the </a:t>
            </a:r>
            <a:r>
              <a:rPr lang="en-US" altLang="en-US">
                <a:latin typeface="Courier New" panose="02070309020205020404" pitchFamily="49" charset="0"/>
              </a:rPr>
              <a:t>q</a:t>
            </a:r>
            <a:r>
              <a:rPr lang="en-US" altLang="en-US"/>
              <a:t> operator, however, the brackets [] are used as the quotation mark delimiter. The string between the brackets delimiters is interpreted as a literal character string.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a:extLst>
              <a:ext uri="{FF2B5EF4-FFF2-40B4-BE49-F238E27FC236}">
                <a16:creationId xmlns:a16="http://schemas.microsoft.com/office/drawing/2014/main" id="{84A20832-A150-4266-8F71-274DC89520AF}"/>
              </a:ext>
            </a:extLst>
          </p:cNvPr>
          <p:cNvSpPr>
            <a:spLocks noChangeArrowheads="1" noTextEdit="1"/>
          </p:cNvSpPr>
          <p:nvPr>
            <p:ph type="sldImg"/>
          </p:nvPr>
        </p:nvSpPr>
        <p:spPr>
          <a:ln/>
        </p:spPr>
      </p:sp>
      <p:sp>
        <p:nvSpPr>
          <p:cNvPr id="59395" name="Rectangle 5">
            <a:extLst>
              <a:ext uri="{FF2B5EF4-FFF2-40B4-BE49-F238E27FC236}">
                <a16:creationId xmlns:a16="http://schemas.microsoft.com/office/drawing/2014/main" id="{4FD95E88-700E-47AC-B2A9-AA6E03C9B4B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Duplicate Rows</a:t>
            </a:r>
          </a:p>
          <a:p>
            <a:pPr lvl="1" eaLnBrk="1" hangingPunct="1"/>
            <a:r>
              <a:rPr lang="en-US" altLang="en-US"/>
              <a:t>Unless you indicate otherwise, </a:t>
            </a:r>
            <a:r>
              <a:rPr lang="en-US" altLang="en-US" i="1"/>
              <a:t>i</a:t>
            </a:r>
            <a:r>
              <a:rPr lang="en-US" altLang="en-US"/>
              <a:t>SQL*Plus displays the results of a query without eliminating duplicate rows. The first example in the slide</a:t>
            </a:r>
            <a:r>
              <a:rPr lang="en-US" altLang="en-US">
                <a:solidFill>
                  <a:schemeClr val="tx1"/>
                </a:solidFill>
              </a:rPr>
              <a:t> displays all the department numbers from the </a:t>
            </a:r>
            <a:r>
              <a:rPr lang="en-US" altLang="en-US">
                <a:solidFill>
                  <a:schemeClr val="tx1"/>
                </a:solidFill>
                <a:latin typeface="Courier New" panose="02070309020205020404" pitchFamily="49" charset="0"/>
              </a:rPr>
              <a:t>EMPLOYEES</a:t>
            </a:r>
            <a:r>
              <a:rPr lang="en-US" altLang="en-US">
                <a:solidFill>
                  <a:schemeClr val="tx1"/>
                </a:solidFill>
              </a:rPr>
              <a:t> table. Notice that the department numbers are repeated.</a:t>
            </a:r>
          </a:p>
          <a:p>
            <a:pPr lvl="1" eaLnBrk="1" hangingPunct="1"/>
            <a:r>
              <a:rPr lang="en-US" altLang="en-US">
                <a:solidFill>
                  <a:schemeClr val="tx1"/>
                </a:solidFill>
              </a:rPr>
              <a:t>To eliminate duplicate rows in the result, include the </a:t>
            </a:r>
            <a:r>
              <a:rPr lang="en-US" altLang="en-US">
                <a:solidFill>
                  <a:schemeClr val="tx1"/>
                </a:solidFill>
                <a:latin typeface="Courier New" panose="02070309020205020404" pitchFamily="49" charset="0"/>
              </a:rPr>
              <a:t>DISTINCT</a:t>
            </a:r>
            <a:r>
              <a:rPr lang="en-US" altLang="en-US">
                <a:solidFill>
                  <a:schemeClr val="tx1"/>
                </a:solidFill>
              </a:rPr>
              <a:t> keyword in the </a:t>
            </a:r>
            <a:r>
              <a:rPr lang="en-US" altLang="en-US">
                <a:solidFill>
                  <a:schemeClr val="tx1"/>
                </a:solidFill>
                <a:latin typeface="Courier New" panose="02070309020205020404" pitchFamily="49" charset="0"/>
              </a:rPr>
              <a:t>SELECT</a:t>
            </a:r>
            <a:r>
              <a:rPr lang="en-US" altLang="en-US">
                <a:solidFill>
                  <a:schemeClr val="tx1"/>
                </a:solidFill>
              </a:rPr>
              <a:t> clause immediately after the </a:t>
            </a:r>
            <a:r>
              <a:rPr lang="en-US" altLang="en-US">
                <a:solidFill>
                  <a:schemeClr val="tx1"/>
                </a:solidFill>
                <a:latin typeface="Courier New" panose="02070309020205020404" pitchFamily="49" charset="0"/>
              </a:rPr>
              <a:t>SELECT</a:t>
            </a:r>
            <a:r>
              <a:rPr lang="en-US" altLang="en-US">
                <a:solidFill>
                  <a:schemeClr val="tx1"/>
                </a:solidFill>
              </a:rPr>
              <a:t> keyword. In the second example in the slide, the </a:t>
            </a:r>
            <a:r>
              <a:rPr lang="en-US" altLang="en-US">
                <a:solidFill>
                  <a:schemeClr val="tx1"/>
                </a:solidFill>
                <a:latin typeface="Courier New" panose="02070309020205020404" pitchFamily="49" charset="0"/>
              </a:rPr>
              <a:t>EMPLOYEES</a:t>
            </a:r>
            <a:r>
              <a:rPr lang="en-US" altLang="en-US">
                <a:solidFill>
                  <a:schemeClr val="tx1"/>
                </a:solidFill>
              </a:rPr>
              <a:t> table actually contains 20</a:t>
            </a:r>
            <a:r>
              <a:rPr lang="en-US" altLang="en-US" i="1">
                <a:solidFill>
                  <a:schemeClr val="tx1"/>
                </a:solidFill>
              </a:rPr>
              <a:t> </a:t>
            </a:r>
            <a:r>
              <a:rPr lang="en-US" altLang="en-US">
                <a:solidFill>
                  <a:schemeClr val="tx1"/>
                </a:solidFill>
              </a:rPr>
              <a:t>rows, but there are only</a:t>
            </a:r>
            <a:r>
              <a:rPr lang="en-US" altLang="en-US"/>
              <a:t> seven unique department numbers in the table. </a:t>
            </a:r>
          </a:p>
          <a:p>
            <a:pPr lvl="1" eaLnBrk="1" hangingPunct="1"/>
            <a:r>
              <a:rPr lang="en-US" altLang="en-US"/>
              <a:t>You can specify multiple columns after the </a:t>
            </a:r>
            <a:r>
              <a:rPr lang="en-US" altLang="en-US">
                <a:latin typeface="Courier New" panose="02070309020205020404" pitchFamily="49" charset="0"/>
              </a:rPr>
              <a:t>DISTINCT</a:t>
            </a:r>
            <a:r>
              <a:rPr lang="en-US" altLang="en-US"/>
              <a:t> qualifier. The </a:t>
            </a:r>
            <a:r>
              <a:rPr lang="en-US" altLang="en-US">
                <a:latin typeface="Courier New" panose="02070309020205020404" pitchFamily="49" charset="0"/>
              </a:rPr>
              <a:t>DISTINCT</a:t>
            </a:r>
            <a:r>
              <a:rPr lang="en-US" altLang="en-US"/>
              <a:t> qualifier affects all the selected columns, and the result is every distinct combination of the columns.</a:t>
            </a:r>
            <a:endParaRPr lang="en-US" altLang="en-US" sz="500"/>
          </a:p>
          <a:p>
            <a:pPr lvl="4" eaLnBrk="1" hangingPunct="1"/>
            <a:r>
              <a:rPr lang="en-US" altLang="en-US"/>
              <a:t>SELECT  DISTINCT department_id, job_id</a:t>
            </a:r>
          </a:p>
          <a:p>
            <a:pPr lvl="4" eaLnBrk="1" hangingPunct="1"/>
            <a:r>
              <a:rPr lang="en-US" altLang="en-US"/>
              <a:t>FROM    employees;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3381A016-75F5-4859-81CA-DE3E42FCF5D4}"/>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620102E5-8AFC-4B53-A45C-B8162B3A68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E69DEC3B-E5CD-4885-AFB3-F95D1378DA28}"/>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0A9D990A-2BE8-4BE2-9E4D-EACD115F65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0B4B4128-6BA3-4D6B-86C0-18807889CE56}"/>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D6AFBC03-AFDB-4818-9B86-41446C5C6B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0D83B19-24C6-4C04-B6C4-33FDCB110357}"/>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20DA320E-9EBF-4460-AF45-38E5DEDE55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4A8C21E5-FBF6-4BDA-B813-6B8228FE1AC8}"/>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683B762D-147C-44DF-8567-A225CA6D21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9175F0F-2EF7-4E58-80DC-F06191579864}"/>
              </a:ext>
            </a:extLst>
          </p:cNvPr>
          <p:cNvSpPr>
            <a:spLocks noGrp="1" noChangeArrowheads="1"/>
          </p:cNvSpPr>
          <p:nvPr>
            <p:ph type="sldNum" sz="quarter" idx="4294967295"/>
          </p:nvPr>
        </p:nvSpPr>
        <p:spPr bwMode="auto">
          <a:xfrm>
            <a:off x="3960813" y="8816975"/>
            <a:ext cx="30289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5" tIns="46493" rIns="92985" bIns="46493"/>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54063" indent="-290513">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62050" indent="-231775">
              <a:buSzPct val="100000"/>
              <a:buChar char="•"/>
              <a:defRPr sz="1200">
                <a:solidFill>
                  <a:srgbClr val="000000"/>
                </a:solidFill>
                <a:latin typeface="Times New Roman" panose="02020603050405020304" pitchFamily="18" charset="0"/>
              </a:defRPr>
            </a:lvl3pPr>
            <a:lvl4pPr marL="1627188" indent="-2317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90738" indent="-231775">
              <a:buSzPct val="100000"/>
              <a:buFont typeface="Courier New" panose="02070309020205020404" pitchFamily="49" charset="0"/>
              <a:defRPr sz="1100">
                <a:solidFill>
                  <a:srgbClr val="000000"/>
                </a:solidFill>
                <a:latin typeface="Courier New" panose="02070309020205020404" pitchFamily="49" charset="0"/>
              </a:defRPr>
            </a:lvl5pPr>
            <a:lvl6pPr marL="25479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30051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623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9195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fld id="{7B926E56-1B10-4F7D-B981-1449E9FB1987}" type="slidenum">
              <a:rPr lang="en-US" altLang="en-US" b="0">
                <a:cs typeface="Times New Roman" panose="02020603050405020304" pitchFamily="18" charset="0"/>
              </a:rPr>
              <a:pPr algn="ctr" eaLnBrk="1" hangingPunct="1">
                <a:spcBef>
                  <a:spcPct val="0"/>
                </a:spcBef>
                <a:buClr>
                  <a:srgbClr val="000000"/>
                </a:buClr>
                <a:buSzTx/>
              </a:pPr>
              <a:t>28</a:t>
            </a:fld>
            <a:endParaRPr lang="en-US" altLang="en-US" b="0">
              <a:cs typeface="Times New Roman" panose="02020603050405020304" pitchFamily="18" charset="0"/>
            </a:endParaRPr>
          </a:p>
        </p:txBody>
      </p:sp>
      <p:sp>
        <p:nvSpPr>
          <p:cNvPr id="71683" name="Rectangle 2">
            <a:extLst>
              <a:ext uri="{FF2B5EF4-FFF2-40B4-BE49-F238E27FC236}">
                <a16:creationId xmlns:a16="http://schemas.microsoft.com/office/drawing/2014/main" id="{07B72849-3BC0-46EA-AB29-B1779A706B85}"/>
              </a:ext>
            </a:extLst>
          </p:cNvPr>
          <p:cNvSpPr>
            <a:spLocks noRot="1" noChangeArrowheads="1" noTextEdit="1"/>
          </p:cNvSpPr>
          <p:nvPr>
            <p:ph type="sldImg"/>
          </p:nvPr>
        </p:nvSpPr>
        <p:spPr>
          <a:xfrm>
            <a:off x="504825" y="153988"/>
            <a:ext cx="5975350" cy="4481512"/>
          </a:xfrm>
          <a:ln w="12700" cap="flat">
            <a:solidFill>
              <a:schemeClr val="tx1"/>
            </a:solidFill>
          </a:ln>
        </p:spPr>
      </p:sp>
      <p:sp>
        <p:nvSpPr>
          <p:cNvPr id="71684" name="Rectangle 3">
            <a:extLst>
              <a:ext uri="{FF2B5EF4-FFF2-40B4-BE49-F238E27FC236}">
                <a16:creationId xmlns:a16="http://schemas.microsoft.com/office/drawing/2014/main" id="{A4CE6549-2D76-49CB-BF53-B5C0F6742550}"/>
              </a:ext>
            </a:extLst>
          </p:cNvPr>
          <p:cNvSpPr>
            <a:spLocks noGrp="1" noChangeArrowheads="1"/>
          </p:cNvSpPr>
          <p:nvPr>
            <p:ph type="body" idx="1"/>
          </p:nvPr>
        </p:nvSpPr>
        <p:spPr>
          <a:xfrm>
            <a:off x="420688" y="4845050"/>
            <a:ext cx="6146800"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49" tIns="46976" rIns="93949" bIns="46976"/>
          <a:lstStyle/>
          <a:p>
            <a:pPr eaLnBrk="1" hangingPunct="1"/>
            <a:r>
              <a:rPr lang="en-GB" altLang="en-US">
                <a:latin typeface="Arial" panose="020B0604020202020204" pitchFamily="34" charset="0"/>
              </a:rPr>
              <a:t>Logical Operators</a:t>
            </a:r>
          </a:p>
          <a:p>
            <a:pPr lvl="1" eaLnBrk="1" hangingPunct="1"/>
            <a:r>
              <a:rPr lang="en-GB" altLang="en-US">
                <a:latin typeface="Arial" panose="020B0604020202020204" pitchFamily="34" charset="0"/>
              </a:rPr>
              <a:t>A logical operator combines the result of two component conditions to produce a single result based on them or to invert the result of a single condition. Three </a:t>
            </a:r>
            <a:r>
              <a:rPr lang="en-GB" altLang="en-US">
                <a:solidFill>
                  <a:srgbClr val="FC0128"/>
                </a:solidFill>
                <a:latin typeface="Arial" panose="020B0604020202020204" pitchFamily="34" charset="0"/>
              </a:rPr>
              <a:t>logical operators </a:t>
            </a:r>
            <a:r>
              <a:rPr lang="en-GB" altLang="en-US">
                <a:latin typeface="Arial" panose="020B0604020202020204" pitchFamily="34" charset="0"/>
              </a:rPr>
              <a:t>are available in SQL:</a:t>
            </a:r>
          </a:p>
          <a:p>
            <a:pPr lvl="2" eaLnBrk="1" hangingPunct="1"/>
            <a:r>
              <a:rPr lang="en-GB" altLang="en-US">
                <a:latin typeface="Arial" panose="020B0604020202020204" pitchFamily="34" charset="0"/>
              </a:rPr>
              <a:t>AND</a:t>
            </a:r>
          </a:p>
          <a:p>
            <a:pPr lvl="2" eaLnBrk="1" hangingPunct="1"/>
            <a:r>
              <a:rPr lang="en-GB" altLang="en-US">
                <a:latin typeface="Arial" panose="020B0604020202020204" pitchFamily="34" charset="0"/>
              </a:rPr>
              <a:t>OR</a:t>
            </a:r>
          </a:p>
          <a:p>
            <a:pPr lvl="2" eaLnBrk="1" hangingPunct="1"/>
            <a:r>
              <a:rPr lang="en-GB" altLang="en-US">
                <a:latin typeface="Arial" panose="020B0604020202020204" pitchFamily="34" charset="0"/>
              </a:rPr>
              <a:t>NOT</a:t>
            </a:r>
          </a:p>
          <a:p>
            <a:pPr lvl="1" eaLnBrk="1" hangingPunct="1"/>
            <a:r>
              <a:rPr lang="en-GB" altLang="en-US">
                <a:latin typeface="Arial" panose="020B0604020202020204" pitchFamily="34" charset="0"/>
              </a:rPr>
              <a:t>All the examples so far have specified only one condition in the WHERE clause. You can use several conditions in one WHERE clause using the AND and OR operators.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31B1E8A-DEE1-4265-8327-DFBEE5790981}"/>
              </a:ext>
            </a:extLst>
          </p:cNvPr>
          <p:cNvSpPr>
            <a:spLocks noGrp="1" noChangeArrowheads="1"/>
          </p:cNvSpPr>
          <p:nvPr>
            <p:ph type="sldNum" sz="quarter" idx="4294967295"/>
          </p:nvPr>
        </p:nvSpPr>
        <p:spPr bwMode="auto">
          <a:xfrm>
            <a:off x="3960813" y="8816975"/>
            <a:ext cx="30289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5" tIns="46493" rIns="92985" bIns="46493"/>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54063" indent="-290513">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62050" indent="-231775">
              <a:buSzPct val="100000"/>
              <a:buChar char="•"/>
              <a:defRPr sz="1200">
                <a:solidFill>
                  <a:srgbClr val="000000"/>
                </a:solidFill>
                <a:latin typeface="Times New Roman" panose="02020603050405020304" pitchFamily="18" charset="0"/>
              </a:defRPr>
            </a:lvl3pPr>
            <a:lvl4pPr marL="1627188" indent="-2317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90738" indent="-231775">
              <a:buSzPct val="100000"/>
              <a:buFont typeface="Courier New" panose="02070309020205020404" pitchFamily="49" charset="0"/>
              <a:defRPr sz="1100">
                <a:solidFill>
                  <a:srgbClr val="000000"/>
                </a:solidFill>
                <a:latin typeface="Courier New" panose="02070309020205020404" pitchFamily="49" charset="0"/>
              </a:defRPr>
            </a:lvl5pPr>
            <a:lvl6pPr marL="25479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30051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623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9195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fld id="{90194EEC-8FD1-4E3D-ADF6-6A6F38860A93}" type="slidenum">
              <a:rPr lang="en-US" altLang="en-US" b="0">
                <a:cs typeface="Times New Roman" panose="02020603050405020304" pitchFamily="18" charset="0"/>
              </a:rPr>
              <a:pPr algn="ctr" eaLnBrk="1" hangingPunct="1">
                <a:spcBef>
                  <a:spcPct val="0"/>
                </a:spcBef>
                <a:buClr>
                  <a:srgbClr val="000000"/>
                </a:buClr>
                <a:buSzTx/>
              </a:pPr>
              <a:t>29</a:t>
            </a:fld>
            <a:endParaRPr lang="en-US" altLang="en-US" b="0">
              <a:cs typeface="Times New Roman" panose="02020603050405020304" pitchFamily="18" charset="0"/>
            </a:endParaRPr>
          </a:p>
        </p:txBody>
      </p:sp>
      <p:sp>
        <p:nvSpPr>
          <p:cNvPr id="73731" name="Rectangle 2">
            <a:extLst>
              <a:ext uri="{FF2B5EF4-FFF2-40B4-BE49-F238E27FC236}">
                <a16:creationId xmlns:a16="http://schemas.microsoft.com/office/drawing/2014/main" id="{D51B1D36-C547-4F5F-8DA8-019549833C04}"/>
              </a:ext>
            </a:extLst>
          </p:cNvPr>
          <p:cNvSpPr>
            <a:spLocks noGrp="1" noChangeArrowheads="1"/>
          </p:cNvSpPr>
          <p:nvPr>
            <p:ph type="body" idx="1"/>
          </p:nvPr>
        </p:nvSpPr>
        <p:spPr>
          <a:xfrm>
            <a:off x="420688" y="4845050"/>
            <a:ext cx="6146800"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49" tIns="46976" rIns="93949" bIns="46976"/>
          <a:lstStyle/>
          <a:p>
            <a:pPr defTabSz="407988" eaLnBrk="1" hangingPunct="1"/>
            <a:r>
              <a:rPr lang="en-GB" altLang="en-US">
                <a:latin typeface="Arial" panose="020B0604020202020204" pitchFamily="34" charset="0"/>
              </a:rPr>
              <a:t>The AND Operator</a:t>
            </a:r>
          </a:p>
          <a:p>
            <a:pPr marL="115888" lvl="1" defTabSz="407988" eaLnBrk="1" hangingPunct="1"/>
            <a:r>
              <a:rPr lang="en-GB" altLang="en-US">
                <a:latin typeface="Arial" panose="020B0604020202020204" pitchFamily="34" charset="0"/>
              </a:rPr>
              <a:t>In the example, both conditions must be true for any record to be selected. Therefore, an employee who has a job title of CLERK </a:t>
            </a:r>
            <a:r>
              <a:rPr lang="en-GB" altLang="en-US" i="1">
                <a:latin typeface="Arial" panose="020B0604020202020204" pitchFamily="34" charset="0"/>
              </a:rPr>
              <a:t>and</a:t>
            </a:r>
            <a:r>
              <a:rPr lang="en-GB" altLang="en-US">
                <a:latin typeface="Arial" panose="020B0604020202020204" pitchFamily="34" charset="0"/>
              </a:rPr>
              <a:t> earns more than $1100 will be selected.</a:t>
            </a:r>
          </a:p>
          <a:p>
            <a:pPr marL="115888" lvl="1" defTabSz="407988" eaLnBrk="1" hangingPunct="1"/>
            <a:r>
              <a:rPr lang="en-GB" altLang="en-US">
                <a:latin typeface="Arial" panose="020B0604020202020204" pitchFamily="34" charset="0"/>
              </a:rPr>
              <a:t>All character searches are case sensitive. No rows are returned if CLERK is not in uppercase. Character strings must be enclosed in quotation marks.</a:t>
            </a:r>
          </a:p>
          <a:p>
            <a:pPr defTabSz="407988" eaLnBrk="1" hangingPunct="1"/>
            <a:r>
              <a:rPr lang="en-GB" altLang="en-US">
                <a:latin typeface="Arial" panose="020B0604020202020204" pitchFamily="34" charset="0"/>
              </a:rPr>
              <a:t>AND Truth Table</a:t>
            </a:r>
          </a:p>
          <a:p>
            <a:pPr marL="115888" lvl="1" defTabSz="407988" eaLnBrk="1" hangingPunct="1"/>
            <a:r>
              <a:rPr lang="en-GB" altLang="en-US">
                <a:latin typeface="Arial" panose="020B0604020202020204" pitchFamily="34" charset="0"/>
              </a:rPr>
              <a:t>The following table shows the results of combining two expressions with AND:</a:t>
            </a: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defTabSz="407988" eaLnBrk="1" hangingPunct="1"/>
            <a:r>
              <a:rPr lang="en-GB" altLang="en-US">
                <a:solidFill>
                  <a:schemeClr val="accent2"/>
                </a:solidFill>
                <a:latin typeface="Arial" panose="020B0604020202020204" pitchFamily="34" charset="0"/>
              </a:rPr>
              <a:t>Class Management Note</a:t>
            </a:r>
          </a:p>
          <a:p>
            <a:pPr marL="115888" lvl="1" defTabSz="407988" eaLnBrk="1" hangingPunct="1"/>
            <a:r>
              <a:rPr lang="en-GB" altLang="en-US">
                <a:solidFill>
                  <a:schemeClr val="accent2"/>
                </a:solidFill>
                <a:latin typeface="Arial" panose="020B0604020202020204" pitchFamily="34" charset="0"/>
              </a:rPr>
              <a:t>Demo: </a:t>
            </a:r>
            <a:r>
              <a:rPr lang="en-GB" altLang="en-US" i="1">
                <a:solidFill>
                  <a:schemeClr val="accent2"/>
                </a:solidFill>
                <a:latin typeface="Arial" panose="020B0604020202020204" pitchFamily="34" charset="0"/>
              </a:rPr>
              <a:t>l2and.sql</a:t>
            </a:r>
          </a:p>
          <a:p>
            <a:pPr marL="115888" lvl="1" defTabSz="407988" eaLnBrk="1" hangingPunct="1"/>
            <a:r>
              <a:rPr lang="en-GB" altLang="en-US">
                <a:solidFill>
                  <a:schemeClr val="accent2"/>
                </a:solidFill>
                <a:latin typeface="Arial" panose="020B0604020202020204" pitchFamily="34" charset="0"/>
              </a:rPr>
              <a:t>Purpose: To illustrate using the AND operator. </a:t>
            </a:r>
          </a:p>
          <a:p>
            <a:pPr marL="115888" lvl="1" defTabSz="407988" eaLnBrk="1" hangingPunct="1"/>
            <a:endParaRPr lang="en-GB" altLang="en-US" i="1">
              <a:solidFill>
                <a:schemeClr val="accent2"/>
              </a:solidFill>
              <a:latin typeface="Arial" panose="020B0604020202020204" pitchFamily="34" charset="0"/>
            </a:endParaRPr>
          </a:p>
          <a:p>
            <a:pPr defTabSz="407988" eaLnBrk="1" hangingPunct="1"/>
            <a:endParaRPr lang="en-GB" altLang="en-US" i="1">
              <a:solidFill>
                <a:schemeClr val="accent2"/>
              </a:solidFill>
              <a:latin typeface="Times New Roman" panose="02020603050405020304" pitchFamily="18" charset="0"/>
            </a:endParaRPr>
          </a:p>
        </p:txBody>
      </p:sp>
      <p:sp>
        <p:nvSpPr>
          <p:cNvPr id="7171" name="Rectangle 3">
            <a:extLst>
              <a:ext uri="{FF2B5EF4-FFF2-40B4-BE49-F238E27FC236}">
                <a16:creationId xmlns:a16="http://schemas.microsoft.com/office/drawing/2014/main" id="{5DEF0320-01B2-4548-AD7A-87B66C90B737}"/>
              </a:ext>
            </a:extLst>
          </p:cNvPr>
          <p:cNvSpPr>
            <a:spLocks noChangeArrowheads="1"/>
          </p:cNvSpPr>
          <p:nvPr/>
        </p:nvSpPr>
        <p:spPr bwMode="auto">
          <a:xfrm>
            <a:off x="3959225" y="0"/>
            <a:ext cx="3033713" cy="466725"/>
          </a:xfrm>
          <a:prstGeom prst="rect">
            <a:avLst/>
          </a:prstGeom>
          <a:noFill/>
          <a:ln w="9525">
            <a:noFill/>
            <a:miter lim="800000"/>
            <a:headEnd/>
            <a:tailEnd/>
          </a:ln>
          <a:effectLst/>
        </p:spPr>
        <p:txBody>
          <a:bodyPr wrap="none" lIns="92985" tIns="46493" rIns="92985" bIns="46493"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72" name="Rectangle 4">
            <a:extLst>
              <a:ext uri="{FF2B5EF4-FFF2-40B4-BE49-F238E27FC236}">
                <a16:creationId xmlns:a16="http://schemas.microsoft.com/office/drawing/2014/main" id="{E4030D65-0F84-4DD0-A46D-468021F09D1D}"/>
              </a:ext>
            </a:extLst>
          </p:cNvPr>
          <p:cNvSpPr>
            <a:spLocks noChangeArrowheads="1"/>
          </p:cNvSpPr>
          <p:nvPr/>
        </p:nvSpPr>
        <p:spPr bwMode="auto">
          <a:xfrm>
            <a:off x="-3175" y="0"/>
            <a:ext cx="3030538" cy="466725"/>
          </a:xfrm>
          <a:prstGeom prst="rect">
            <a:avLst/>
          </a:prstGeom>
          <a:noFill/>
          <a:ln w="9525">
            <a:noFill/>
            <a:miter lim="800000"/>
            <a:headEnd/>
            <a:tailEnd/>
          </a:ln>
          <a:effectLst/>
        </p:spPr>
        <p:txBody>
          <a:bodyPr wrap="none" lIns="92985" tIns="46493" rIns="92985" bIns="46493"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3734" name="Rectangle 5">
            <a:extLst>
              <a:ext uri="{FF2B5EF4-FFF2-40B4-BE49-F238E27FC236}">
                <a16:creationId xmlns:a16="http://schemas.microsoft.com/office/drawing/2014/main" id="{99577536-72C2-42F5-82A4-C51ABE6D008A}"/>
              </a:ext>
            </a:extLst>
          </p:cNvPr>
          <p:cNvSpPr>
            <a:spLocks noRot="1" noChangeArrowheads="1" noTextEdit="1"/>
          </p:cNvSpPr>
          <p:nvPr>
            <p:ph type="sldImg"/>
          </p:nvPr>
        </p:nvSpPr>
        <p:spPr>
          <a:xfrm>
            <a:off x="504825" y="153988"/>
            <a:ext cx="5975350" cy="4481512"/>
          </a:xfrm>
          <a:ln w="12700" cap="flat">
            <a:solidFill>
              <a:schemeClr val="tx1"/>
            </a:solidFill>
          </a:ln>
        </p:spPr>
      </p:sp>
      <p:grpSp>
        <p:nvGrpSpPr>
          <p:cNvPr id="73735" name="Group 6">
            <a:extLst>
              <a:ext uri="{FF2B5EF4-FFF2-40B4-BE49-F238E27FC236}">
                <a16:creationId xmlns:a16="http://schemas.microsoft.com/office/drawing/2014/main" id="{598E5026-CF84-4559-BBDB-EF896F190AC7}"/>
              </a:ext>
            </a:extLst>
          </p:cNvPr>
          <p:cNvGrpSpPr>
            <a:grpSpLocks/>
          </p:cNvGrpSpPr>
          <p:nvPr/>
        </p:nvGrpSpPr>
        <p:grpSpPr bwMode="auto">
          <a:xfrm>
            <a:off x="171450" y="5527675"/>
            <a:ext cx="293688" cy="309563"/>
            <a:chOff x="105" y="3424"/>
            <a:chExt cx="180" cy="192"/>
          </a:xfrm>
        </p:grpSpPr>
        <p:sp>
          <p:nvSpPr>
            <p:cNvPr id="7175" name="Freeform 7">
              <a:extLst>
                <a:ext uri="{FF2B5EF4-FFF2-40B4-BE49-F238E27FC236}">
                  <a16:creationId xmlns:a16="http://schemas.microsoft.com/office/drawing/2014/main" id="{F7BF184A-8307-420D-99AD-782DA0F50AA5}"/>
                </a:ext>
              </a:extLst>
            </p:cNvPr>
            <p:cNvSpPr>
              <a:spLocks/>
            </p:cNvSpPr>
            <p:nvPr/>
          </p:nvSpPr>
          <p:spPr bwMode="auto">
            <a:xfrm>
              <a:off x="105" y="3424"/>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76" name="Freeform 8">
              <a:extLst>
                <a:ext uri="{FF2B5EF4-FFF2-40B4-BE49-F238E27FC236}">
                  <a16:creationId xmlns:a16="http://schemas.microsoft.com/office/drawing/2014/main" id="{4927A2BE-AE5D-443D-A96D-80BF41BAD54F}"/>
                </a:ext>
              </a:extLst>
            </p:cNvPr>
            <p:cNvSpPr>
              <a:spLocks/>
            </p:cNvSpPr>
            <p:nvPr/>
          </p:nvSpPr>
          <p:spPr bwMode="auto">
            <a:xfrm>
              <a:off x="186" y="3598"/>
              <a:ext cx="30"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77" name="Freeform 9">
              <a:extLst>
                <a:ext uri="{FF2B5EF4-FFF2-40B4-BE49-F238E27FC236}">
                  <a16:creationId xmlns:a16="http://schemas.microsoft.com/office/drawing/2014/main" id="{D9359398-825F-43E3-BAD7-6E45C97E881A}"/>
                </a:ext>
              </a:extLst>
            </p:cNvPr>
            <p:cNvSpPr>
              <a:spLocks/>
            </p:cNvSpPr>
            <p:nvPr/>
          </p:nvSpPr>
          <p:spPr bwMode="auto">
            <a:xfrm>
              <a:off x="128" y="3477"/>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78" name="Freeform 10">
              <a:extLst>
                <a:ext uri="{FF2B5EF4-FFF2-40B4-BE49-F238E27FC236}">
                  <a16:creationId xmlns:a16="http://schemas.microsoft.com/office/drawing/2014/main" id="{E96EA29A-D6D7-4E94-BF6A-8FF8D27B0C97}"/>
                </a:ext>
              </a:extLst>
            </p:cNvPr>
            <p:cNvSpPr>
              <a:spLocks/>
            </p:cNvSpPr>
            <p:nvPr/>
          </p:nvSpPr>
          <p:spPr bwMode="auto">
            <a:xfrm>
              <a:off x="238" y="3477"/>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79" name="Freeform 11">
              <a:extLst>
                <a:ext uri="{FF2B5EF4-FFF2-40B4-BE49-F238E27FC236}">
                  <a16:creationId xmlns:a16="http://schemas.microsoft.com/office/drawing/2014/main" id="{3AD0AF9F-CBF8-4C06-997F-D10EC57ED6BA}"/>
                </a:ext>
              </a:extLst>
            </p:cNvPr>
            <p:cNvSpPr>
              <a:spLocks/>
            </p:cNvSpPr>
            <p:nvPr/>
          </p:nvSpPr>
          <p:spPr bwMode="auto">
            <a:xfrm>
              <a:off x="125" y="3515"/>
              <a:ext cx="21" cy="31"/>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80" name="Freeform 12">
              <a:extLst>
                <a:ext uri="{FF2B5EF4-FFF2-40B4-BE49-F238E27FC236}">
                  <a16:creationId xmlns:a16="http://schemas.microsoft.com/office/drawing/2014/main" id="{0BCDD38F-BD27-4DA5-A573-2A6B5DA242F7}"/>
                </a:ext>
              </a:extLst>
            </p:cNvPr>
            <p:cNvSpPr>
              <a:spLocks/>
            </p:cNvSpPr>
            <p:nvPr/>
          </p:nvSpPr>
          <p:spPr bwMode="auto">
            <a:xfrm>
              <a:off x="241" y="3516"/>
              <a:ext cx="34" cy="31"/>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81" name="Freeform 13">
              <a:extLst>
                <a:ext uri="{FF2B5EF4-FFF2-40B4-BE49-F238E27FC236}">
                  <a16:creationId xmlns:a16="http://schemas.microsoft.com/office/drawing/2014/main" id="{41AF272B-D7CC-4D86-8671-6DED9E9F9D24}"/>
                </a:ext>
              </a:extLst>
            </p:cNvPr>
            <p:cNvSpPr>
              <a:spLocks/>
            </p:cNvSpPr>
            <p:nvPr/>
          </p:nvSpPr>
          <p:spPr bwMode="auto">
            <a:xfrm>
              <a:off x="150" y="3438"/>
              <a:ext cx="27" cy="32"/>
            </a:xfrm>
            <a:custGeom>
              <a:avLst/>
              <a:gdLst/>
              <a:ahLst/>
              <a:cxnLst>
                <a:cxn ang="0">
                  <a:pos x="0" y="0"/>
                </a:cxn>
                <a:cxn ang="0">
                  <a:pos x="15" y="29"/>
                </a:cxn>
                <a:cxn ang="0">
                  <a:pos x="26" y="22"/>
                </a:cxn>
                <a:cxn ang="0">
                  <a:pos x="0" y="0"/>
                </a:cxn>
              </a:cxnLst>
              <a:rect l="0" t="0" r="r" b="b"/>
              <a:pathLst>
                <a:path w="27" h="30">
                  <a:moveTo>
                    <a:pt x="0" y="0"/>
                  </a:moveTo>
                  <a:lnTo>
                    <a:pt x="15" y="29"/>
                  </a:lnTo>
                  <a:lnTo>
                    <a:pt x="26" y="22"/>
                  </a:lnTo>
                  <a:lnTo>
                    <a:pt x="0" y="0"/>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82" name="Freeform 14">
              <a:extLst>
                <a:ext uri="{FF2B5EF4-FFF2-40B4-BE49-F238E27FC236}">
                  <a16:creationId xmlns:a16="http://schemas.microsoft.com/office/drawing/2014/main" id="{3D291837-BE27-4F14-AEC3-432F4FB3B121}"/>
                </a:ext>
              </a:extLst>
            </p:cNvPr>
            <p:cNvSpPr>
              <a:spLocks/>
            </p:cNvSpPr>
            <p:nvPr/>
          </p:nvSpPr>
          <p:spPr bwMode="auto">
            <a:xfrm>
              <a:off x="216" y="3440"/>
              <a:ext cx="28" cy="32"/>
            </a:xfrm>
            <a:custGeom>
              <a:avLst/>
              <a:gdLst/>
              <a:ahLst/>
              <a:cxnLst>
                <a:cxn ang="0">
                  <a:pos x="27" y="0"/>
                </a:cxn>
                <a:cxn ang="0">
                  <a:pos x="11" y="31"/>
                </a:cxn>
                <a:cxn ang="0">
                  <a:pos x="0" y="23"/>
                </a:cxn>
                <a:cxn ang="0">
                  <a:pos x="27" y="0"/>
                </a:cxn>
              </a:cxnLst>
              <a:rect l="0" t="0" r="r" b="b"/>
              <a:pathLst>
                <a:path w="28" h="32">
                  <a:moveTo>
                    <a:pt x="27" y="0"/>
                  </a:moveTo>
                  <a:lnTo>
                    <a:pt x="11" y="31"/>
                  </a:lnTo>
                  <a:lnTo>
                    <a:pt x="0" y="23"/>
                  </a:lnTo>
                  <a:lnTo>
                    <a:pt x="27" y="0"/>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83" name="Freeform 15">
              <a:extLst>
                <a:ext uri="{FF2B5EF4-FFF2-40B4-BE49-F238E27FC236}">
                  <a16:creationId xmlns:a16="http://schemas.microsoft.com/office/drawing/2014/main" id="{C9A7C23F-1716-478A-862B-34EFC1BC3980}"/>
                </a:ext>
              </a:extLst>
            </p:cNvPr>
            <p:cNvSpPr>
              <a:spLocks/>
            </p:cNvSpPr>
            <p:nvPr/>
          </p:nvSpPr>
          <p:spPr bwMode="auto">
            <a:xfrm>
              <a:off x="190" y="3430"/>
              <a:ext cx="21" cy="32"/>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84" name="Freeform 16">
              <a:extLst>
                <a:ext uri="{FF2B5EF4-FFF2-40B4-BE49-F238E27FC236}">
                  <a16:creationId xmlns:a16="http://schemas.microsoft.com/office/drawing/2014/main" id="{FDA6624A-D4BF-457C-9EC1-F8086A7FA1A9}"/>
                </a:ext>
              </a:extLst>
            </p:cNvPr>
            <p:cNvSpPr>
              <a:spLocks/>
            </p:cNvSpPr>
            <p:nvPr/>
          </p:nvSpPr>
          <p:spPr bwMode="auto">
            <a:xfrm>
              <a:off x="165" y="3476"/>
              <a:ext cx="70"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185" name="Freeform 17">
              <a:extLst>
                <a:ext uri="{FF2B5EF4-FFF2-40B4-BE49-F238E27FC236}">
                  <a16:creationId xmlns:a16="http://schemas.microsoft.com/office/drawing/2014/main" id="{7E798B4C-DF82-418B-8838-90DFA2EABD55}"/>
                </a:ext>
              </a:extLst>
            </p:cNvPr>
            <p:cNvSpPr>
              <a:spLocks/>
            </p:cNvSpPr>
            <p:nvPr/>
          </p:nvSpPr>
          <p:spPr bwMode="auto">
            <a:xfrm>
              <a:off x="192" y="3497"/>
              <a:ext cx="20" cy="96"/>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grpSp>
      <p:graphicFrame>
        <p:nvGraphicFramePr>
          <p:cNvPr id="73736" name="Object 18">
            <a:extLst>
              <a:ext uri="{FF2B5EF4-FFF2-40B4-BE49-F238E27FC236}">
                <a16:creationId xmlns:a16="http://schemas.microsoft.com/office/drawing/2014/main" id="{C9C9EBC0-335E-4F21-BFA4-A4FC38EA462F}"/>
              </a:ext>
            </a:extLst>
          </p:cNvPr>
          <p:cNvGraphicFramePr>
            <a:graphicFrameLocks/>
          </p:cNvGraphicFramePr>
          <p:nvPr/>
        </p:nvGraphicFramePr>
        <p:xfrm>
          <a:off x="523875" y="6330950"/>
          <a:ext cx="6140450" cy="1028700"/>
        </p:xfrm>
        <a:graphic>
          <a:graphicData uri="http://schemas.openxmlformats.org/presentationml/2006/ole">
            <mc:AlternateContent xmlns:mc="http://schemas.openxmlformats.org/markup-compatibility/2006">
              <mc:Choice xmlns:v="urn:schemas-microsoft-com:vml" Requires="v">
                <p:oleObj name="Document" r:id="rId3" imgW="5987796" imgH="1011936" progId="Word.Document.6">
                  <p:embed/>
                </p:oleObj>
              </mc:Choice>
              <mc:Fallback>
                <p:oleObj name="Document" r:id="rId3" imgW="5987796" imgH="1011936" progId="Word.Document.6">
                  <p:embed/>
                  <p:pic>
                    <p:nvPicPr>
                      <p:cNvPr id="73736" name="Object 18">
                        <a:extLst>
                          <a:ext uri="{FF2B5EF4-FFF2-40B4-BE49-F238E27FC236}">
                            <a16:creationId xmlns:a16="http://schemas.microsoft.com/office/drawing/2014/main" id="{C9C9EBC0-335E-4F21-BFA4-A4FC38EA462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6330950"/>
                        <a:ext cx="61404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EFA1D1C-A250-42D2-8E76-0DF67C15BB94}"/>
              </a:ext>
            </a:extLst>
          </p:cNvPr>
          <p:cNvSpPr>
            <a:spLocks noGrp="1" noChangeArrowheads="1"/>
          </p:cNvSpPr>
          <p:nvPr>
            <p:ph type="sldNum" sz="quarter" idx="4294967295"/>
          </p:nvPr>
        </p:nvSpPr>
        <p:spPr bwMode="auto">
          <a:xfrm>
            <a:off x="3960813" y="8816975"/>
            <a:ext cx="30289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5" tIns="46493" rIns="92985" bIns="46493"/>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54063" indent="-290513">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62050" indent="-231775">
              <a:buSzPct val="100000"/>
              <a:buChar char="•"/>
              <a:defRPr sz="1200">
                <a:solidFill>
                  <a:srgbClr val="000000"/>
                </a:solidFill>
                <a:latin typeface="Times New Roman" panose="02020603050405020304" pitchFamily="18" charset="0"/>
              </a:defRPr>
            </a:lvl3pPr>
            <a:lvl4pPr marL="1627188" indent="-2317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90738" indent="-231775">
              <a:buSzPct val="100000"/>
              <a:buFont typeface="Courier New" panose="02070309020205020404" pitchFamily="49" charset="0"/>
              <a:defRPr sz="1100">
                <a:solidFill>
                  <a:srgbClr val="000000"/>
                </a:solidFill>
                <a:latin typeface="Courier New" panose="02070309020205020404" pitchFamily="49" charset="0"/>
              </a:defRPr>
            </a:lvl5pPr>
            <a:lvl6pPr marL="25479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30051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623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9195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fld id="{17FD9CE4-3A3B-46BD-AA64-B66F3C382DF3}" type="slidenum">
              <a:rPr lang="en-US" altLang="en-US" b="0">
                <a:cs typeface="Times New Roman" panose="02020603050405020304" pitchFamily="18" charset="0"/>
              </a:rPr>
              <a:pPr algn="ctr" eaLnBrk="1" hangingPunct="1">
                <a:spcBef>
                  <a:spcPct val="0"/>
                </a:spcBef>
                <a:buClr>
                  <a:srgbClr val="000000"/>
                </a:buClr>
                <a:buSzTx/>
              </a:pPr>
              <a:t>30</a:t>
            </a:fld>
            <a:endParaRPr lang="en-US" altLang="en-US" b="0">
              <a:cs typeface="Times New Roman" panose="02020603050405020304" pitchFamily="18" charset="0"/>
            </a:endParaRPr>
          </a:p>
        </p:txBody>
      </p:sp>
      <p:sp>
        <p:nvSpPr>
          <p:cNvPr id="75779" name="Rectangle 2">
            <a:extLst>
              <a:ext uri="{FF2B5EF4-FFF2-40B4-BE49-F238E27FC236}">
                <a16:creationId xmlns:a16="http://schemas.microsoft.com/office/drawing/2014/main" id="{9618F013-F90D-45AC-9F3B-DED4C65A6F9B}"/>
              </a:ext>
            </a:extLst>
          </p:cNvPr>
          <p:cNvSpPr>
            <a:spLocks noRot="1" noChangeArrowheads="1" noTextEdit="1"/>
          </p:cNvSpPr>
          <p:nvPr>
            <p:ph type="sldImg"/>
          </p:nvPr>
        </p:nvSpPr>
        <p:spPr>
          <a:xfrm>
            <a:off x="504825" y="153988"/>
            <a:ext cx="5975350" cy="4481512"/>
          </a:xfrm>
          <a:ln w="12700" cap="flat">
            <a:solidFill>
              <a:schemeClr val="tx1"/>
            </a:solidFill>
          </a:ln>
        </p:spPr>
      </p:sp>
      <p:sp>
        <p:nvSpPr>
          <p:cNvPr id="75780" name="Rectangle 3">
            <a:extLst>
              <a:ext uri="{FF2B5EF4-FFF2-40B4-BE49-F238E27FC236}">
                <a16:creationId xmlns:a16="http://schemas.microsoft.com/office/drawing/2014/main" id="{E86235F3-0BB7-45E3-B5A6-6C64D69B9129}"/>
              </a:ext>
            </a:extLst>
          </p:cNvPr>
          <p:cNvSpPr>
            <a:spLocks noGrp="1" noChangeArrowheads="1"/>
          </p:cNvSpPr>
          <p:nvPr>
            <p:ph type="body" idx="1"/>
          </p:nvPr>
        </p:nvSpPr>
        <p:spPr>
          <a:xfrm>
            <a:off x="420688" y="4845050"/>
            <a:ext cx="6146800"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49" tIns="46976" rIns="93949" bIns="46976"/>
          <a:lstStyle/>
          <a:p>
            <a:pPr eaLnBrk="1" hangingPunct="1"/>
            <a:r>
              <a:rPr lang="en-GB" altLang="en-US">
                <a:latin typeface="Arial" panose="020B0604020202020204" pitchFamily="34" charset="0"/>
              </a:rPr>
              <a:t>The OR Operator</a:t>
            </a:r>
          </a:p>
          <a:p>
            <a:pPr lvl="1" eaLnBrk="1" hangingPunct="1"/>
            <a:r>
              <a:rPr lang="en-GB" altLang="en-US">
                <a:latin typeface="Arial" panose="020B0604020202020204" pitchFamily="34" charset="0"/>
              </a:rPr>
              <a:t>In the example, either condition can be true for any record to be selected. Therefore, an employee who has a job title of CLERK </a:t>
            </a:r>
            <a:r>
              <a:rPr lang="en-GB" altLang="en-US" i="1">
                <a:latin typeface="Arial" panose="020B0604020202020204" pitchFamily="34" charset="0"/>
              </a:rPr>
              <a:t>or</a:t>
            </a:r>
            <a:r>
              <a:rPr lang="en-GB" altLang="en-US" b="1">
                <a:latin typeface="Arial" panose="020B0604020202020204" pitchFamily="34" charset="0"/>
              </a:rPr>
              <a:t> </a:t>
            </a:r>
            <a:r>
              <a:rPr lang="en-GB" altLang="en-US">
                <a:latin typeface="Arial" panose="020B0604020202020204" pitchFamily="34" charset="0"/>
              </a:rPr>
              <a:t>earns more than $1100 will be selected.</a:t>
            </a:r>
          </a:p>
          <a:p>
            <a:pPr eaLnBrk="1" hangingPunct="1"/>
            <a:r>
              <a:rPr lang="en-GB" altLang="en-US">
                <a:latin typeface="Arial" panose="020B0604020202020204" pitchFamily="34" charset="0"/>
              </a:rPr>
              <a:t>The OR Truth Table</a:t>
            </a:r>
          </a:p>
          <a:p>
            <a:pPr lvl="1" eaLnBrk="1" hangingPunct="1"/>
            <a:r>
              <a:rPr lang="en-GB" altLang="en-US">
                <a:latin typeface="Arial" panose="020B0604020202020204" pitchFamily="34" charset="0"/>
              </a:rPr>
              <a:t>The following table shows the results of combining two expressions with OR:</a:t>
            </a: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eaLnBrk="1" hangingPunct="1"/>
            <a:r>
              <a:rPr lang="en-GB" altLang="en-US">
                <a:solidFill>
                  <a:schemeClr val="accent2"/>
                </a:solidFill>
                <a:latin typeface="Arial" panose="020B0604020202020204" pitchFamily="34" charset="0"/>
              </a:rPr>
              <a:t>Class Management Note</a:t>
            </a:r>
          </a:p>
          <a:p>
            <a:pPr lvl="1" eaLnBrk="1" hangingPunct="1"/>
            <a:r>
              <a:rPr lang="en-GB" altLang="en-US">
                <a:solidFill>
                  <a:schemeClr val="accent2"/>
                </a:solidFill>
                <a:latin typeface="Arial" panose="020B0604020202020204" pitchFamily="34" charset="0"/>
              </a:rPr>
              <a:t>Demo: </a:t>
            </a:r>
            <a:r>
              <a:rPr lang="en-GB" altLang="en-US" i="1">
                <a:solidFill>
                  <a:schemeClr val="accent2"/>
                </a:solidFill>
                <a:latin typeface="Arial" panose="020B0604020202020204" pitchFamily="34" charset="0"/>
              </a:rPr>
              <a:t>l2or.sql</a:t>
            </a:r>
          </a:p>
          <a:p>
            <a:pPr lvl="1" eaLnBrk="1" hangingPunct="1"/>
            <a:r>
              <a:rPr lang="en-GB" altLang="en-US">
                <a:solidFill>
                  <a:schemeClr val="accent2"/>
                </a:solidFill>
                <a:latin typeface="Arial" panose="020B0604020202020204" pitchFamily="34" charset="0"/>
              </a:rPr>
              <a:t>Purpose: To illustrate using the OR operator.</a:t>
            </a:r>
            <a:endParaRPr lang="en-GB" altLang="en-US" i="1">
              <a:latin typeface="Arial" panose="020B0604020202020204" pitchFamily="34" charset="0"/>
            </a:endParaRPr>
          </a:p>
          <a:p>
            <a:pPr eaLnBrk="1" hangingPunct="1"/>
            <a:endParaRPr lang="en-GB" altLang="en-US" i="1">
              <a:latin typeface="Times New Roman" panose="02020603050405020304" pitchFamily="18" charset="0"/>
            </a:endParaRPr>
          </a:p>
        </p:txBody>
      </p:sp>
      <p:graphicFrame>
        <p:nvGraphicFramePr>
          <p:cNvPr id="75781" name="Object 4">
            <a:extLst>
              <a:ext uri="{FF2B5EF4-FFF2-40B4-BE49-F238E27FC236}">
                <a16:creationId xmlns:a16="http://schemas.microsoft.com/office/drawing/2014/main" id="{6DC80FBA-0DCD-47D9-8FDA-40D724667577}"/>
              </a:ext>
            </a:extLst>
          </p:cNvPr>
          <p:cNvGraphicFramePr>
            <a:graphicFrameLocks/>
          </p:cNvGraphicFramePr>
          <p:nvPr/>
        </p:nvGraphicFramePr>
        <p:xfrm>
          <a:off x="528638" y="5951538"/>
          <a:ext cx="6140450" cy="1028700"/>
        </p:xfrm>
        <a:graphic>
          <a:graphicData uri="http://schemas.openxmlformats.org/presentationml/2006/ole">
            <mc:AlternateContent xmlns:mc="http://schemas.openxmlformats.org/markup-compatibility/2006">
              <mc:Choice xmlns:v="urn:schemas-microsoft-com:vml" Requires="v">
                <p:oleObj name="Document" r:id="rId3" imgW="5987796" imgH="1011936" progId="Word.Document.6">
                  <p:embed/>
                </p:oleObj>
              </mc:Choice>
              <mc:Fallback>
                <p:oleObj name="Document" r:id="rId3" imgW="5987796" imgH="1011936" progId="Word.Document.6">
                  <p:embed/>
                  <p:pic>
                    <p:nvPicPr>
                      <p:cNvPr id="75781" name="Object 4">
                        <a:extLst>
                          <a:ext uri="{FF2B5EF4-FFF2-40B4-BE49-F238E27FC236}">
                            <a16:creationId xmlns:a16="http://schemas.microsoft.com/office/drawing/2014/main" id="{6DC80FBA-0DCD-47D9-8FDA-40D72466757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5951538"/>
                        <a:ext cx="61404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6DBB7E02-6C9A-4663-A46E-F5DBAD844E5B}"/>
              </a:ext>
            </a:extLst>
          </p:cNvPr>
          <p:cNvSpPr>
            <a:spLocks noChangeArrowheads="1" noTextEdit="1"/>
          </p:cNvSpPr>
          <p:nvPr>
            <p:ph type="sldImg"/>
          </p:nvPr>
        </p:nvSpPr>
        <p:spPr>
          <a:ln/>
        </p:spPr>
      </p:sp>
      <p:sp>
        <p:nvSpPr>
          <p:cNvPr id="22531" name="Rectangle 5">
            <a:extLst>
              <a:ext uri="{FF2B5EF4-FFF2-40B4-BE49-F238E27FC236}">
                <a16:creationId xmlns:a16="http://schemas.microsoft.com/office/drawing/2014/main" id="{DB352DD3-CCB1-4418-B049-1E0DC9BFEE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Displaying the Table Structure</a:t>
            </a:r>
          </a:p>
          <a:p>
            <a:pPr lvl="1" eaLnBrk="1" hangingPunct="1"/>
            <a:r>
              <a:rPr lang="en-US" altLang="en-US"/>
              <a:t>In </a:t>
            </a:r>
            <a:r>
              <a:rPr lang="en-US" altLang="en-US" i="1"/>
              <a:t>i</a:t>
            </a:r>
            <a:r>
              <a:rPr lang="en-US" altLang="en-US"/>
              <a:t>SQL*Plus, you can display the structure of a </a:t>
            </a:r>
            <a:r>
              <a:rPr lang="en-US" altLang="en-US">
                <a:solidFill>
                  <a:schemeClr val="tx1"/>
                </a:solidFill>
              </a:rPr>
              <a:t>table by using the </a:t>
            </a:r>
            <a:r>
              <a:rPr lang="en-US" altLang="en-US">
                <a:solidFill>
                  <a:schemeClr val="tx1"/>
                </a:solidFill>
                <a:latin typeface="Courier New" panose="02070309020205020404" pitchFamily="49" charset="0"/>
              </a:rPr>
              <a:t>DESCRIBE</a:t>
            </a:r>
            <a:r>
              <a:rPr lang="en-US" altLang="en-US">
                <a:solidFill>
                  <a:schemeClr val="tx1"/>
                </a:solidFill>
              </a:rPr>
              <a:t> command. The command displays the column names and data types, and it shows you whether a</a:t>
            </a:r>
            <a:r>
              <a:rPr lang="en-US" altLang="en-US"/>
              <a:t> column </a:t>
            </a:r>
            <a:r>
              <a:rPr lang="en-US" altLang="en-US" i="1"/>
              <a:t>must</a:t>
            </a:r>
            <a:r>
              <a:rPr lang="en-US" altLang="en-US"/>
              <a:t> contain data (that is, whether the column has a </a:t>
            </a:r>
            <a:r>
              <a:rPr lang="en-US" altLang="en-US">
                <a:latin typeface="Courier New" panose="02070309020205020404" pitchFamily="49" charset="0"/>
              </a:rPr>
              <a:t>NOT NULL</a:t>
            </a:r>
            <a:r>
              <a:rPr lang="en-US" altLang="en-US"/>
              <a:t> constraint).</a:t>
            </a:r>
          </a:p>
          <a:p>
            <a:pPr lvl="1" eaLnBrk="1" hangingPunct="1"/>
            <a:r>
              <a:rPr lang="en-US" altLang="en-US"/>
              <a:t>In the syntax, </a:t>
            </a:r>
            <a:r>
              <a:rPr lang="en-US" altLang="en-US" i="1">
                <a:latin typeface="Courier New" panose="02070309020205020404" pitchFamily="49" charset="0"/>
              </a:rPr>
              <a:t>tablename</a:t>
            </a:r>
            <a:r>
              <a:rPr lang="en-US" altLang="en-US" i="1"/>
              <a:t> </a:t>
            </a:r>
            <a:r>
              <a:rPr lang="en-US" altLang="en-US"/>
              <a:t>is the name of any existing table, view, or synonym that is accessible to the user.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DC33960-DFEF-4132-B29E-C8C56B88B0A3}"/>
              </a:ext>
            </a:extLst>
          </p:cNvPr>
          <p:cNvSpPr>
            <a:spLocks noGrp="1" noChangeArrowheads="1"/>
          </p:cNvSpPr>
          <p:nvPr>
            <p:ph type="sldNum" sz="quarter" idx="4294967295"/>
          </p:nvPr>
        </p:nvSpPr>
        <p:spPr bwMode="auto">
          <a:xfrm>
            <a:off x="3960813" y="8816975"/>
            <a:ext cx="30289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5" tIns="46493" rIns="92985" bIns="46493"/>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54063" indent="-290513">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62050" indent="-231775">
              <a:buSzPct val="100000"/>
              <a:buChar char="•"/>
              <a:defRPr sz="1200">
                <a:solidFill>
                  <a:srgbClr val="000000"/>
                </a:solidFill>
                <a:latin typeface="Times New Roman" panose="02020603050405020304" pitchFamily="18" charset="0"/>
              </a:defRPr>
            </a:lvl3pPr>
            <a:lvl4pPr marL="1627188" indent="-2317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90738" indent="-231775">
              <a:buSzPct val="100000"/>
              <a:buFont typeface="Courier New" panose="02070309020205020404" pitchFamily="49" charset="0"/>
              <a:defRPr sz="1100">
                <a:solidFill>
                  <a:srgbClr val="000000"/>
                </a:solidFill>
                <a:latin typeface="Courier New" panose="02070309020205020404" pitchFamily="49" charset="0"/>
              </a:defRPr>
            </a:lvl5pPr>
            <a:lvl6pPr marL="25479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30051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623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9195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fld id="{B2A65AB5-4454-4F3A-AC18-33021D6FF52C}" type="slidenum">
              <a:rPr lang="en-US" altLang="en-US" b="0">
                <a:cs typeface="Times New Roman" panose="02020603050405020304" pitchFamily="18" charset="0"/>
              </a:rPr>
              <a:pPr algn="ctr" eaLnBrk="1" hangingPunct="1">
                <a:spcBef>
                  <a:spcPct val="0"/>
                </a:spcBef>
                <a:buClr>
                  <a:srgbClr val="000000"/>
                </a:buClr>
                <a:buSzTx/>
              </a:pPr>
              <a:t>31</a:t>
            </a:fld>
            <a:endParaRPr lang="en-US" altLang="en-US" b="0">
              <a:cs typeface="Times New Roman" panose="02020603050405020304" pitchFamily="18" charset="0"/>
            </a:endParaRPr>
          </a:p>
        </p:txBody>
      </p:sp>
      <p:sp>
        <p:nvSpPr>
          <p:cNvPr id="77827" name="Rectangle 2">
            <a:extLst>
              <a:ext uri="{FF2B5EF4-FFF2-40B4-BE49-F238E27FC236}">
                <a16:creationId xmlns:a16="http://schemas.microsoft.com/office/drawing/2014/main" id="{2A276CB5-0425-457F-B91F-BA24E33ABDCA}"/>
              </a:ext>
            </a:extLst>
          </p:cNvPr>
          <p:cNvSpPr>
            <a:spLocks noRot="1" noChangeArrowheads="1" noTextEdit="1"/>
          </p:cNvSpPr>
          <p:nvPr>
            <p:ph type="sldImg"/>
          </p:nvPr>
        </p:nvSpPr>
        <p:spPr>
          <a:xfrm>
            <a:off x="504825" y="153988"/>
            <a:ext cx="5975350" cy="4481512"/>
          </a:xfrm>
          <a:ln w="12700" cap="flat">
            <a:solidFill>
              <a:schemeClr val="tx1"/>
            </a:solidFill>
          </a:ln>
        </p:spPr>
      </p:sp>
      <p:sp>
        <p:nvSpPr>
          <p:cNvPr id="77828" name="Rectangle 3">
            <a:extLst>
              <a:ext uri="{FF2B5EF4-FFF2-40B4-BE49-F238E27FC236}">
                <a16:creationId xmlns:a16="http://schemas.microsoft.com/office/drawing/2014/main" id="{4B102269-B7A9-423D-BB03-5406D1C3CABC}"/>
              </a:ext>
            </a:extLst>
          </p:cNvPr>
          <p:cNvSpPr>
            <a:spLocks noGrp="1" noChangeArrowheads="1"/>
          </p:cNvSpPr>
          <p:nvPr>
            <p:ph type="body" idx="1"/>
          </p:nvPr>
        </p:nvSpPr>
        <p:spPr>
          <a:xfrm>
            <a:off x="420688" y="4845050"/>
            <a:ext cx="6146800"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49" tIns="46976" rIns="93949" bIns="46976"/>
          <a:lstStyle/>
          <a:p>
            <a:pPr eaLnBrk="1" hangingPunct="1"/>
            <a:r>
              <a:rPr lang="en-GB" altLang="en-US">
                <a:latin typeface="Arial" panose="020B0604020202020204" pitchFamily="34" charset="0"/>
              </a:rPr>
              <a:t>The NOT Operator</a:t>
            </a:r>
          </a:p>
          <a:p>
            <a:pPr lvl="1" eaLnBrk="1" hangingPunct="1"/>
            <a:r>
              <a:rPr lang="en-GB" altLang="en-US">
                <a:latin typeface="Arial" panose="020B0604020202020204" pitchFamily="34" charset="0"/>
              </a:rPr>
              <a:t>The slide example displays name and job title of all the employees whose job title </a:t>
            </a:r>
            <a:r>
              <a:rPr lang="en-GB" altLang="en-US" i="1">
                <a:latin typeface="Arial" panose="020B0604020202020204" pitchFamily="34" charset="0"/>
              </a:rPr>
              <a:t>is not</a:t>
            </a:r>
            <a:r>
              <a:rPr lang="en-GB" altLang="en-US">
                <a:latin typeface="Arial" panose="020B0604020202020204" pitchFamily="34" charset="0"/>
              </a:rPr>
              <a:t> CLERK, MANAGER, or ANALYST.</a:t>
            </a:r>
          </a:p>
          <a:p>
            <a:pPr eaLnBrk="1" hangingPunct="1"/>
            <a:r>
              <a:rPr lang="en-GB" altLang="en-US">
                <a:latin typeface="Arial" panose="020B0604020202020204" pitchFamily="34" charset="0"/>
              </a:rPr>
              <a:t>The NOT Truth Table</a:t>
            </a:r>
          </a:p>
          <a:p>
            <a:pPr lvl="1" eaLnBrk="1" hangingPunct="1"/>
            <a:r>
              <a:rPr lang="en-GB" altLang="en-US">
                <a:latin typeface="Arial" panose="020B0604020202020204" pitchFamily="34" charset="0"/>
              </a:rPr>
              <a:t>The following table shows the result of applying the NOT operator to a condition:</a:t>
            </a: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sz="500">
              <a:latin typeface="Arial" panose="020B0604020202020204" pitchFamily="34" charset="0"/>
            </a:endParaRPr>
          </a:p>
          <a:p>
            <a:pPr lvl="1" eaLnBrk="1" hangingPunct="1"/>
            <a:r>
              <a:rPr lang="en-GB" altLang="en-US" b="1">
                <a:latin typeface="Arial" panose="020B0604020202020204" pitchFamily="34" charset="0"/>
              </a:rPr>
              <a:t>Note: </a:t>
            </a:r>
            <a:r>
              <a:rPr lang="en-GB" altLang="en-US">
                <a:latin typeface="Arial" panose="020B0604020202020204" pitchFamily="34" charset="0"/>
              </a:rPr>
              <a:t>The NOT operator can also be used with other SQL operators, such as BETWEEN, LIKE, and NULL.</a:t>
            </a:r>
          </a:p>
          <a:p>
            <a:pPr lvl="1" eaLnBrk="1" hangingPunct="1"/>
            <a:endParaRPr lang="en-GB" altLang="en-US" sz="500">
              <a:latin typeface="Arial" panose="020B0604020202020204" pitchFamily="34" charset="0"/>
            </a:endParaRPr>
          </a:p>
          <a:p>
            <a:pPr lvl="1" eaLnBrk="1" hangingPunct="1">
              <a:spcBef>
                <a:spcPct val="0"/>
              </a:spcBef>
            </a:pPr>
            <a:r>
              <a:rPr lang="en-GB" altLang="en-US" b="1">
                <a:latin typeface="Courier New" panose="02070309020205020404" pitchFamily="49" charset="0"/>
              </a:rPr>
              <a:t> ... WHERE  NOT job IN ('CLERK', 'ANALYST')</a:t>
            </a:r>
            <a:endParaRPr lang="en-GB" altLang="en-US" b="1">
              <a:latin typeface="Arial" panose="020B0604020202020204" pitchFamily="34" charset="0"/>
            </a:endParaRPr>
          </a:p>
          <a:p>
            <a:pPr lvl="1" eaLnBrk="1" hangingPunct="1">
              <a:spcBef>
                <a:spcPct val="0"/>
              </a:spcBef>
            </a:pPr>
            <a:r>
              <a:rPr lang="en-GB" altLang="en-US" b="1">
                <a:latin typeface="Arial" panose="020B0604020202020204" pitchFamily="34" charset="0"/>
              </a:rPr>
              <a:t>  </a:t>
            </a:r>
            <a:r>
              <a:rPr lang="en-GB" altLang="en-US" b="1">
                <a:latin typeface="Courier New" panose="02070309020205020404" pitchFamily="49" charset="0"/>
              </a:rPr>
              <a:t>... WHERE  sal  NOT  BETWEEN  1000 AND  1500</a:t>
            </a:r>
          </a:p>
          <a:p>
            <a:pPr lvl="1" eaLnBrk="1" hangingPunct="1">
              <a:spcBef>
                <a:spcPct val="0"/>
              </a:spcBef>
            </a:pPr>
            <a:r>
              <a:rPr lang="en-GB" altLang="en-US" b="1">
                <a:latin typeface="Courier New" panose="02070309020205020404" pitchFamily="49" charset="0"/>
              </a:rPr>
              <a:t> ... WHERE  ename NOT LIKE '%A%'</a:t>
            </a:r>
          </a:p>
          <a:p>
            <a:pPr lvl="1" eaLnBrk="1" hangingPunct="1">
              <a:spcBef>
                <a:spcPct val="0"/>
              </a:spcBef>
            </a:pPr>
            <a:r>
              <a:rPr lang="en-GB" altLang="en-US" b="1">
                <a:latin typeface="Courier New" panose="02070309020205020404" pitchFamily="49" charset="0"/>
              </a:rPr>
              <a:t> ... WHERE  comm  IS  NOT  NULL</a:t>
            </a:r>
          </a:p>
        </p:txBody>
      </p:sp>
      <p:graphicFrame>
        <p:nvGraphicFramePr>
          <p:cNvPr id="77829" name="Object 4">
            <a:extLst>
              <a:ext uri="{FF2B5EF4-FFF2-40B4-BE49-F238E27FC236}">
                <a16:creationId xmlns:a16="http://schemas.microsoft.com/office/drawing/2014/main" id="{D0F059CC-3D0E-4299-87D1-66C6A777FC7B}"/>
              </a:ext>
            </a:extLst>
          </p:cNvPr>
          <p:cNvGraphicFramePr>
            <a:graphicFrameLocks/>
          </p:cNvGraphicFramePr>
          <p:nvPr/>
        </p:nvGraphicFramePr>
        <p:xfrm>
          <a:off x="520700" y="5957888"/>
          <a:ext cx="6140450" cy="623887"/>
        </p:xfrm>
        <a:graphic>
          <a:graphicData uri="http://schemas.openxmlformats.org/presentationml/2006/ole">
            <mc:AlternateContent xmlns:mc="http://schemas.openxmlformats.org/markup-compatibility/2006">
              <mc:Choice xmlns:v="urn:schemas-microsoft-com:vml" Requires="v">
                <p:oleObj name="Document" r:id="rId3" imgW="5987796" imgH="612648" progId="Word.Document.6">
                  <p:embed/>
                </p:oleObj>
              </mc:Choice>
              <mc:Fallback>
                <p:oleObj name="Document" r:id="rId3" imgW="5987796" imgH="612648" progId="Word.Document.6">
                  <p:embed/>
                  <p:pic>
                    <p:nvPicPr>
                      <p:cNvPr id="77829" name="Object 4">
                        <a:extLst>
                          <a:ext uri="{FF2B5EF4-FFF2-40B4-BE49-F238E27FC236}">
                            <a16:creationId xmlns:a16="http://schemas.microsoft.com/office/drawing/2014/main" id="{D0F059CC-3D0E-4299-87D1-66C6A777FC7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5957888"/>
                        <a:ext cx="614045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5">
            <a:extLst>
              <a:ext uri="{FF2B5EF4-FFF2-40B4-BE49-F238E27FC236}">
                <a16:creationId xmlns:a16="http://schemas.microsoft.com/office/drawing/2014/main" id="{4001C9AF-9F43-457E-AD7D-1F6FB2CBB0F3}"/>
              </a:ext>
            </a:extLst>
          </p:cNvPr>
          <p:cNvSpPr>
            <a:spLocks noChangeArrowheads="1"/>
          </p:cNvSpPr>
          <p:nvPr/>
        </p:nvSpPr>
        <p:spPr bwMode="auto">
          <a:xfrm>
            <a:off x="628650" y="6892925"/>
            <a:ext cx="5772150" cy="812800"/>
          </a:xfrm>
          <a:prstGeom prst="rect">
            <a:avLst/>
          </a:prstGeom>
          <a:noFill/>
          <a:ln w="12700">
            <a:solidFill>
              <a:schemeClr val="tx1"/>
            </a:solidFill>
            <a:miter lim="800000"/>
            <a:headEnd/>
            <a:tailEnd/>
          </a:ln>
          <a:effectLst/>
        </p:spPr>
        <p:txBody>
          <a:bodyPr wrap="none" lIns="92985" tIns="46493" rIns="92985" bIns="46493"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6EBCFB2-FD53-419C-9146-3A9913FC91A4}"/>
              </a:ext>
            </a:extLst>
          </p:cNvPr>
          <p:cNvSpPr>
            <a:spLocks noGrp="1" noChangeArrowheads="1"/>
          </p:cNvSpPr>
          <p:nvPr>
            <p:ph type="sldNum" sz="quarter" idx="4294967295"/>
          </p:nvPr>
        </p:nvSpPr>
        <p:spPr bwMode="auto">
          <a:xfrm>
            <a:off x="3960813" y="8816975"/>
            <a:ext cx="30289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5" tIns="46493" rIns="92985" bIns="46493"/>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54063" indent="-290513">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62050" indent="-231775">
              <a:buSzPct val="100000"/>
              <a:buChar char="•"/>
              <a:defRPr sz="1200">
                <a:solidFill>
                  <a:srgbClr val="000000"/>
                </a:solidFill>
                <a:latin typeface="Times New Roman" panose="02020603050405020304" pitchFamily="18" charset="0"/>
              </a:defRPr>
            </a:lvl3pPr>
            <a:lvl4pPr marL="1627188" indent="-2317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90738" indent="-231775">
              <a:buSzPct val="100000"/>
              <a:buFont typeface="Courier New" panose="02070309020205020404" pitchFamily="49" charset="0"/>
              <a:defRPr sz="1100">
                <a:solidFill>
                  <a:srgbClr val="000000"/>
                </a:solidFill>
                <a:latin typeface="Courier New" panose="02070309020205020404" pitchFamily="49" charset="0"/>
              </a:defRPr>
            </a:lvl5pPr>
            <a:lvl6pPr marL="25479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30051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623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9195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fld id="{7BF5FBF6-5293-4EEB-9246-E5B047204FC5}" type="slidenum">
              <a:rPr lang="en-US" altLang="en-US" b="0">
                <a:cs typeface="Times New Roman" panose="02020603050405020304" pitchFamily="18" charset="0"/>
              </a:rPr>
              <a:pPr algn="ctr" eaLnBrk="1" hangingPunct="1">
                <a:spcBef>
                  <a:spcPct val="0"/>
                </a:spcBef>
                <a:buClr>
                  <a:srgbClr val="000000"/>
                </a:buClr>
                <a:buSzTx/>
              </a:pPr>
              <a:t>32</a:t>
            </a:fld>
            <a:endParaRPr lang="en-US" altLang="en-US" b="0">
              <a:cs typeface="Times New Roman" panose="02020603050405020304" pitchFamily="18" charset="0"/>
            </a:endParaRPr>
          </a:p>
        </p:txBody>
      </p:sp>
      <p:sp>
        <p:nvSpPr>
          <p:cNvPr id="79875" name="Rectangle 2">
            <a:extLst>
              <a:ext uri="{FF2B5EF4-FFF2-40B4-BE49-F238E27FC236}">
                <a16:creationId xmlns:a16="http://schemas.microsoft.com/office/drawing/2014/main" id="{CB1312BA-9166-41CA-8E75-C984BDADA64F}"/>
              </a:ext>
            </a:extLst>
          </p:cNvPr>
          <p:cNvSpPr>
            <a:spLocks noGrp="1" noChangeArrowheads="1"/>
          </p:cNvSpPr>
          <p:nvPr>
            <p:ph type="body" idx="1"/>
          </p:nvPr>
        </p:nvSpPr>
        <p:spPr>
          <a:xfrm>
            <a:off x="420688" y="4845050"/>
            <a:ext cx="6146800"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49" tIns="46976" rIns="93949" bIns="46976"/>
          <a:lstStyle/>
          <a:p>
            <a:pPr defTabSz="407988" eaLnBrk="1" hangingPunct="1"/>
            <a:endParaRPr lang="en-US" altLang="en-US">
              <a:latin typeface="Arial" panose="020B0604020202020204" pitchFamily="34" charset="0"/>
            </a:endParaRPr>
          </a:p>
        </p:txBody>
      </p:sp>
      <p:sp>
        <p:nvSpPr>
          <p:cNvPr id="79876" name="Rectangle 3">
            <a:extLst>
              <a:ext uri="{FF2B5EF4-FFF2-40B4-BE49-F238E27FC236}">
                <a16:creationId xmlns:a16="http://schemas.microsoft.com/office/drawing/2014/main" id="{C978024B-68EB-4D27-8E9B-324642EC3234}"/>
              </a:ext>
            </a:extLst>
          </p:cNvPr>
          <p:cNvSpPr>
            <a:spLocks noRot="1" noChangeArrowheads="1" noTextEdit="1"/>
          </p:cNvSpPr>
          <p:nvPr>
            <p:ph type="sldImg"/>
          </p:nvPr>
        </p:nvSpPr>
        <p:spPr>
          <a:xfrm>
            <a:off x="504825" y="153988"/>
            <a:ext cx="5975350" cy="4481512"/>
          </a:xfrm>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018BB0F-F586-47B7-8BA9-0B701EBF3FE7}"/>
              </a:ext>
            </a:extLst>
          </p:cNvPr>
          <p:cNvSpPr>
            <a:spLocks noGrp="1" noChangeArrowheads="1"/>
          </p:cNvSpPr>
          <p:nvPr>
            <p:ph type="sldNum" sz="quarter" idx="4294967295"/>
          </p:nvPr>
        </p:nvSpPr>
        <p:spPr bwMode="auto">
          <a:xfrm>
            <a:off x="3960813" y="8816975"/>
            <a:ext cx="30289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5" tIns="46493" rIns="92985" bIns="46493"/>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54063" indent="-290513">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62050" indent="-231775">
              <a:buSzPct val="100000"/>
              <a:buChar char="•"/>
              <a:defRPr sz="1200">
                <a:solidFill>
                  <a:srgbClr val="000000"/>
                </a:solidFill>
                <a:latin typeface="Times New Roman" panose="02020603050405020304" pitchFamily="18" charset="0"/>
              </a:defRPr>
            </a:lvl3pPr>
            <a:lvl4pPr marL="1627188" indent="-2317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90738" indent="-231775">
              <a:buSzPct val="100000"/>
              <a:buFont typeface="Courier New" panose="02070309020205020404" pitchFamily="49" charset="0"/>
              <a:defRPr sz="1100">
                <a:solidFill>
                  <a:srgbClr val="000000"/>
                </a:solidFill>
                <a:latin typeface="Courier New" panose="02070309020205020404" pitchFamily="49" charset="0"/>
              </a:defRPr>
            </a:lvl5pPr>
            <a:lvl6pPr marL="25479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30051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623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9195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fld id="{7143D85B-88AE-4D7F-AEA9-B0C6E5687236}" type="slidenum">
              <a:rPr lang="en-US" altLang="en-US" b="0">
                <a:cs typeface="Times New Roman" panose="02020603050405020304" pitchFamily="18" charset="0"/>
              </a:rPr>
              <a:pPr algn="ctr" eaLnBrk="1" hangingPunct="1">
                <a:spcBef>
                  <a:spcPct val="0"/>
                </a:spcBef>
                <a:buClr>
                  <a:srgbClr val="000000"/>
                </a:buClr>
                <a:buSzTx/>
              </a:pPr>
              <a:t>33</a:t>
            </a:fld>
            <a:endParaRPr lang="en-US" altLang="en-US" b="0">
              <a:cs typeface="Times New Roman" panose="02020603050405020304" pitchFamily="18" charset="0"/>
            </a:endParaRPr>
          </a:p>
        </p:txBody>
      </p:sp>
      <p:sp>
        <p:nvSpPr>
          <p:cNvPr id="15362" name="Rectangle 2">
            <a:extLst>
              <a:ext uri="{FF2B5EF4-FFF2-40B4-BE49-F238E27FC236}">
                <a16:creationId xmlns:a16="http://schemas.microsoft.com/office/drawing/2014/main" id="{D889BCA4-9331-42D1-933E-1D7EA7DB077F}"/>
              </a:ext>
            </a:extLst>
          </p:cNvPr>
          <p:cNvSpPr>
            <a:spLocks noChangeArrowheads="1"/>
          </p:cNvSpPr>
          <p:nvPr/>
        </p:nvSpPr>
        <p:spPr bwMode="auto">
          <a:xfrm>
            <a:off x="3959225" y="0"/>
            <a:ext cx="3033713" cy="466725"/>
          </a:xfrm>
          <a:prstGeom prst="rect">
            <a:avLst/>
          </a:prstGeom>
          <a:noFill/>
          <a:ln w="9525">
            <a:noFill/>
            <a:miter lim="800000"/>
            <a:headEnd/>
            <a:tailEnd/>
          </a:ln>
          <a:effectLst/>
        </p:spPr>
        <p:txBody>
          <a:bodyPr wrap="none" lIns="92985" tIns="46493" rIns="92985" bIns="46493"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5363" name="Rectangle 3">
            <a:extLst>
              <a:ext uri="{FF2B5EF4-FFF2-40B4-BE49-F238E27FC236}">
                <a16:creationId xmlns:a16="http://schemas.microsoft.com/office/drawing/2014/main" id="{BE58437A-7C45-4593-B492-93FFDAD4BEAC}"/>
              </a:ext>
            </a:extLst>
          </p:cNvPr>
          <p:cNvSpPr>
            <a:spLocks noChangeArrowheads="1"/>
          </p:cNvSpPr>
          <p:nvPr/>
        </p:nvSpPr>
        <p:spPr bwMode="auto">
          <a:xfrm>
            <a:off x="-3175" y="0"/>
            <a:ext cx="3030538" cy="466725"/>
          </a:xfrm>
          <a:prstGeom prst="rect">
            <a:avLst/>
          </a:prstGeom>
          <a:noFill/>
          <a:ln w="9525">
            <a:noFill/>
            <a:miter lim="800000"/>
            <a:headEnd/>
            <a:tailEnd/>
          </a:ln>
          <a:effectLst/>
        </p:spPr>
        <p:txBody>
          <a:bodyPr wrap="none" lIns="92985" tIns="46493" rIns="92985" bIns="46493"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81925" name="Rectangle 4">
            <a:extLst>
              <a:ext uri="{FF2B5EF4-FFF2-40B4-BE49-F238E27FC236}">
                <a16:creationId xmlns:a16="http://schemas.microsoft.com/office/drawing/2014/main" id="{5BC0C2CB-08FB-47B5-92FC-62213BE27512}"/>
              </a:ext>
            </a:extLst>
          </p:cNvPr>
          <p:cNvSpPr>
            <a:spLocks noGrp="1" noChangeArrowheads="1"/>
          </p:cNvSpPr>
          <p:nvPr>
            <p:ph type="body" idx="1"/>
          </p:nvPr>
        </p:nvSpPr>
        <p:spPr>
          <a:xfrm>
            <a:off x="420688" y="4845050"/>
            <a:ext cx="6146800"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49" tIns="46976" rIns="93949" bIns="46976"/>
          <a:lstStyle/>
          <a:p>
            <a:pPr defTabSz="407988" eaLnBrk="1" hangingPunct="1"/>
            <a:r>
              <a:rPr lang="en-GB" altLang="en-US">
                <a:solidFill>
                  <a:srgbClr val="000000"/>
                </a:solidFill>
                <a:latin typeface="Arial" panose="020B0604020202020204" pitchFamily="34" charset="0"/>
              </a:rPr>
              <a:t>Example of Precedence of AND Operator </a:t>
            </a:r>
          </a:p>
          <a:p>
            <a:pPr marL="115888" lvl="1" defTabSz="407988" eaLnBrk="1" hangingPunct="1"/>
            <a:r>
              <a:rPr lang="en-GB" altLang="en-US">
                <a:latin typeface="Arial" panose="020B0604020202020204" pitchFamily="34" charset="0"/>
              </a:rPr>
              <a:t>In the slide example, there are two conditions:</a:t>
            </a:r>
          </a:p>
          <a:p>
            <a:pPr lvl="2" indent="-220663" defTabSz="407988" eaLnBrk="1" hangingPunct="1"/>
            <a:r>
              <a:rPr lang="en-GB" altLang="en-US">
                <a:latin typeface="Arial" panose="020B0604020202020204" pitchFamily="34" charset="0"/>
              </a:rPr>
              <a:t>The first condition is that job is PRESIDENT </a:t>
            </a:r>
            <a:r>
              <a:rPr lang="en-GB" altLang="en-US" i="1">
                <a:latin typeface="Arial" panose="020B0604020202020204" pitchFamily="34" charset="0"/>
              </a:rPr>
              <a:t>and</a:t>
            </a:r>
            <a:r>
              <a:rPr lang="en-GB" altLang="en-US">
                <a:latin typeface="Arial" panose="020B0604020202020204" pitchFamily="34" charset="0"/>
              </a:rPr>
              <a:t> salary is greater than 1500. </a:t>
            </a:r>
          </a:p>
          <a:p>
            <a:pPr lvl="2" indent="-220663" defTabSz="407988" eaLnBrk="1" hangingPunct="1"/>
            <a:r>
              <a:rPr lang="en-GB" altLang="en-US">
                <a:latin typeface="Arial" panose="020B0604020202020204" pitchFamily="34" charset="0"/>
              </a:rPr>
              <a:t>The second condition is that job is SALESMAN. </a:t>
            </a:r>
            <a:endParaRPr lang="en-GB" altLang="en-US" b="1">
              <a:latin typeface="Arial" panose="020B0604020202020204" pitchFamily="34" charset="0"/>
            </a:endParaRPr>
          </a:p>
          <a:p>
            <a:pPr marL="115888" lvl="1" defTabSz="407988" eaLnBrk="1" hangingPunct="1"/>
            <a:r>
              <a:rPr lang="en-GB" altLang="en-US">
                <a:latin typeface="Arial" panose="020B0604020202020204" pitchFamily="34" charset="0"/>
              </a:rPr>
              <a:t>Therefore, the SELECT statement reads as follows:</a:t>
            </a:r>
          </a:p>
          <a:p>
            <a:pPr marL="115888" lvl="1" defTabSz="407988" eaLnBrk="1" hangingPunct="1"/>
            <a:r>
              <a:rPr lang="en-GB" altLang="en-US">
                <a:latin typeface="Arial" panose="020B0604020202020204" pitchFamily="34" charset="0"/>
              </a:rPr>
              <a:t>“Select the row if an employee is a PRESIDENT </a:t>
            </a:r>
            <a:r>
              <a:rPr lang="en-GB" altLang="en-US" i="1">
                <a:latin typeface="Arial" panose="020B0604020202020204" pitchFamily="34" charset="0"/>
              </a:rPr>
              <a:t>and</a:t>
            </a:r>
            <a:r>
              <a:rPr lang="en-GB" altLang="en-US">
                <a:latin typeface="Arial" panose="020B0604020202020204" pitchFamily="34" charset="0"/>
              </a:rPr>
              <a:t> earns more than $1500 </a:t>
            </a:r>
            <a:r>
              <a:rPr lang="en-GB" altLang="en-US" i="1">
                <a:latin typeface="Arial" panose="020B0604020202020204" pitchFamily="34" charset="0"/>
              </a:rPr>
              <a:t>or</a:t>
            </a:r>
            <a:r>
              <a:rPr lang="en-GB" altLang="en-US">
                <a:latin typeface="Arial" panose="020B0604020202020204" pitchFamily="34" charset="0"/>
              </a:rPr>
              <a:t> if the employee is a SALESMAN.”</a:t>
            </a: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marL="115888" lvl="1" defTabSz="407988" eaLnBrk="1" hangingPunct="1"/>
            <a:endParaRPr lang="en-GB" altLang="en-US">
              <a:latin typeface="Arial" panose="020B0604020202020204" pitchFamily="34" charset="0"/>
            </a:endParaRPr>
          </a:p>
          <a:p>
            <a:pPr defTabSz="407988" eaLnBrk="1" hangingPunct="1"/>
            <a:r>
              <a:rPr lang="en-GB" altLang="en-US">
                <a:solidFill>
                  <a:schemeClr val="accent2"/>
                </a:solidFill>
                <a:latin typeface="Arial" panose="020B0604020202020204" pitchFamily="34" charset="0"/>
              </a:rPr>
              <a:t>Class Management Note</a:t>
            </a:r>
          </a:p>
          <a:p>
            <a:pPr marL="115888" lvl="1" defTabSz="407988" eaLnBrk="1" hangingPunct="1"/>
            <a:r>
              <a:rPr lang="en-GB" altLang="en-US">
                <a:solidFill>
                  <a:schemeClr val="accent2"/>
                </a:solidFill>
                <a:latin typeface="Arial" panose="020B0604020202020204" pitchFamily="34" charset="0"/>
              </a:rPr>
              <a:t>Demo: </a:t>
            </a:r>
            <a:r>
              <a:rPr lang="en-GB" altLang="en-US" i="1">
                <a:solidFill>
                  <a:schemeClr val="accent2"/>
                </a:solidFill>
                <a:latin typeface="Arial" panose="020B0604020202020204" pitchFamily="34" charset="0"/>
              </a:rPr>
              <a:t>l2sal1.sql</a:t>
            </a:r>
          </a:p>
          <a:p>
            <a:pPr marL="115888" lvl="1" defTabSz="407988" eaLnBrk="1" hangingPunct="1"/>
            <a:r>
              <a:rPr lang="en-GB" altLang="en-US">
                <a:solidFill>
                  <a:schemeClr val="accent2"/>
                </a:solidFill>
                <a:latin typeface="Arial" panose="020B0604020202020204" pitchFamily="34" charset="0"/>
              </a:rPr>
              <a:t>Purpose: To illustrate the rules of precedence.</a:t>
            </a:r>
          </a:p>
        </p:txBody>
      </p:sp>
      <p:sp>
        <p:nvSpPr>
          <p:cNvPr id="81926" name="Rectangle 5">
            <a:extLst>
              <a:ext uri="{FF2B5EF4-FFF2-40B4-BE49-F238E27FC236}">
                <a16:creationId xmlns:a16="http://schemas.microsoft.com/office/drawing/2014/main" id="{63ED52B2-CE1D-4B23-AF0C-E42A01060D19}"/>
              </a:ext>
            </a:extLst>
          </p:cNvPr>
          <p:cNvSpPr>
            <a:spLocks noRot="1" noChangeArrowheads="1" noTextEdit="1"/>
          </p:cNvSpPr>
          <p:nvPr>
            <p:ph type="sldImg"/>
          </p:nvPr>
        </p:nvSpPr>
        <p:spPr>
          <a:xfrm>
            <a:off x="504825" y="153988"/>
            <a:ext cx="5975350" cy="4481512"/>
          </a:xfrm>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BA37AA6-0829-4E9D-BB10-D0E074E665A0}"/>
              </a:ext>
            </a:extLst>
          </p:cNvPr>
          <p:cNvSpPr>
            <a:spLocks noGrp="1" noChangeArrowheads="1"/>
          </p:cNvSpPr>
          <p:nvPr>
            <p:ph type="sldNum" sz="quarter" idx="4294967295"/>
          </p:nvPr>
        </p:nvSpPr>
        <p:spPr bwMode="auto">
          <a:xfrm>
            <a:off x="3960813" y="8816975"/>
            <a:ext cx="30289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5" tIns="46493" rIns="92985" bIns="46493"/>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54063" indent="-290513">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62050" indent="-231775">
              <a:buSzPct val="100000"/>
              <a:buChar char="•"/>
              <a:defRPr sz="1200">
                <a:solidFill>
                  <a:srgbClr val="000000"/>
                </a:solidFill>
                <a:latin typeface="Times New Roman" panose="02020603050405020304" pitchFamily="18" charset="0"/>
              </a:defRPr>
            </a:lvl3pPr>
            <a:lvl4pPr marL="1627188" indent="-2317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90738" indent="-231775">
              <a:buSzPct val="100000"/>
              <a:buFont typeface="Courier New" panose="02070309020205020404" pitchFamily="49" charset="0"/>
              <a:defRPr sz="1100">
                <a:solidFill>
                  <a:srgbClr val="000000"/>
                </a:solidFill>
                <a:latin typeface="Courier New" panose="02070309020205020404" pitchFamily="49" charset="0"/>
              </a:defRPr>
            </a:lvl5pPr>
            <a:lvl6pPr marL="25479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30051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623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919538" indent="-2317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fld id="{81DA0AA4-91AE-4C60-953D-A5ABEDD198B1}" type="slidenum">
              <a:rPr lang="en-US" altLang="en-US" b="0">
                <a:cs typeface="Times New Roman" panose="02020603050405020304" pitchFamily="18" charset="0"/>
              </a:rPr>
              <a:pPr algn="ctr" eaLnBrk="1" hangingPunct="1">
                <a:spcBef>
                  <a:spcPct val="0"/>
                </a:spcBef>
                <a:buClr>
                  <a:srgbClr val="000000"/>
                </a:buClr>
                <a:buSzTx/>
              </a:pPr>
              <a:t>34</a:t>
            </a:fld>
            <a:endParaRPr lang="en-US" altLang="en-US" b="0">
              <a:cs typeface="Times New Roman" panose="02020603050405020304" pitchFamily="18" charset="0"/>
            </a:endParaRPr>
          </a:p>
        </p:txBody>
      </p:sp>
      <p:sp>
        <p:nvSpPr>
          <p:cNvPr id="83971" name="Rectangle 2">
            <a:extLst>
              <a:ext uri="{FF2B5EF4-FFF2-40B4-BE49-F238E27FC236}">
                <a16:creationId xmlns:a16="http://schemas.microsoft.com/office/drawing/2014/main" id="{D104E158-3F91-426C-A1B5-4AC312608A3F}"/>
              </a:ext>
            </a:extLst>
          </p:cNvPr>
          <p:cNvSpPr>
            <a:spLocks noRot="1" noChangeArrowheads="1" noTextEdit="1"/>
          </p:cNvSpPr>
          <p:nvPr>
            <p:ph type="sldImg"/>
          </p:nvPr>
        </p:nvSpPr>
        <p:spPr>
          <a:xfrm>
            <a:off x="504825" y="153988"/>
            <a:ext cx="5975350" cy="4481512"/>
          </a:xfrm>
          <a:ln w="12700" cap="flat">
            <a:solidFill>
              <a:schemeClr val="tx1"/>
            </a:solidFill>
          </a:ln>
        </p:spPr>
      </p:sp>
      <p:sp>
        <p:nvSpPr>
          <p:cNvPr id="83972" name="Rectangle 3">
            <a:extLst>
              <a:ext uri="{FF2B5EF4-FFF2-40B4-BE49-F238E27FC236}">
                <a16:creationId xmlns:a16="http://schemas.microsoft.com/office/drawing/2014/main" id="{F67C0BA2-8D81-4DFB-B96D-4725A816AEB9}"/>
              </a:ext>
            </a:extLst>
          </p:cNvPr>
          <p:cNvSpPr>
            <a:spLocks noGrp="1" noChangeArrowheads="1"/>
          </p:cNvSpPr>
          <p:nvPr>
            <p:ph type="body" idx="1"/>
          </p:nvPr>
        </p:nvSpPr>
        <p:spPr>
          <a:xfrm>
            <a:off x="420688" y="4845050"/>
            <a:ext cx="6146800"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949" tIns="46976" rIns="93949" bIns="46976"/>
          <a:lstStyle/>
          <a:p>
            <a:pPr eaLnBrk="1" hangingPunct="1"/>
            <a:r>
              <a:rPr lang="en-GB" altLang="en-US">
                <a:latin typeface="Arial" panose="020B0604020202020204" pitchFamily="34" charset="0"/>
              </a:rPr>
              <a:t>Using Parentheses</a:t>
            </a:r>
          </a:p>
          <a:p>
            <a:pPr lvl="1" eaLnBrk="1" hangingPunct="1"/>
            <a:r>
              <a:rPr lang="en-GB" altLang="en-US">
                <a:latin typeface="Arial" panose="020B0604020202020204" pitchFamily="34" charset="0"/>
              </a:rPr>
              <a:t>In the example, there are two conditions:</a:t>
            </a:r>
          </a:p>
          <a:p>
            <a:pPr lvl="2" eaLnBrk="1" hangingPunct="1"/>
            <a:r>
              <a:rPr lang="en-GB" altLang="en-US">
                <a:latin typeface="Arial" panose="020B0604020202020204" pitchFamily="34" charset="0"/>
              </a:rPr>
              <a:t>The first condition is that job is PRESIDENT </a:t>
            </a:r>
            <a:r>
              <a:rPr lang="en-GB" altLang="en-US" i="1">
                <a:latin typeface="Arial" panose="020B0604020202020204" pitchFamily="34" charset="0"/>
              </a:rPr>
              <a:t>or</a:t>
            </a:r>
            <a:r>
              <a:rPr lang="en-GB" altLang="en-US">
                <a:latin typeface="Arial" panose="020B0604020202020204" pitchFamily="34" charset="0"/>
              </a:rPr>
              <a:t> SALESMAN. </a:t>
            </a:r>
          </a:p>
          <a:p>
            <a:pPr lvl="2" eaLnBrk="1" hangingPunct="1"/>
            <a:r>
              <a:rPr lang="en-GB" altLang="en-US">
                <a:latin typeface="Arial" panose="020B0604020202020204" pitchFamily="34" charset="0"/>
              </a:rPr>
              <a:t>The second condition is that salary is greater than 1500. </a:t>
            </a:r>
            <a:endParaRPr lang="en-GB" altLang="en-US" b="1">
              <a:latin typeface="Arial" panose="020B0604020202020204" pitchFamily="34" charset="0"/>
            </a:endParaRPr>
          </a:p>
          <a:p>
            <a:pPr lvl="1" eaLnBrk="1" hangingPunct="1"/>
            <a:r>
              <a:rPr lang="en-GB" altLang="en-US">
                <a:latin typeface="Arial" panose="020B0604020202020204" pitchFamily="34" charset="0"/>
              </a:rPr>
              <a:t>Therefore, the SELECT statement reads as follows:</a:t>
            </a:r>
          </a:p>
          <a:p>
            <a:pPr lvl="1" eaLnBrk="1" hangingPunct="1"/>
            <a:r>
              <a:rPr lang="en-GB" altLang="en-US">
                <a:latin typeface="Arial" panose="020B0604020202020204" pitchFamily="34" charset="0"/>
              </a:rPr>
              <a:t>“Select the row if an employee is a PRESIDENT or a SALESMAN and if the employee earns more than $1500.”</a:t>
            </a: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lvl="1" eaLnBrk="1" hangingPunct="1"/>
            <a:endParaRPr lang="en-GB" altLang="en-US">
              <a:latin typeface="Arial" panose="020B0604020202020204" pitchFamily="34" charset="0"/>
            </a:endParaRPr>
          </a:p>
          <a:p>
            <a:pPr eaLnBrk="1" hangingPunct="1"/>
            <a:r>
              <a:rPr lang="en-GB" altLang="en-US">
                <a:solidFill>
                  <a:schemeClr val="accent2"/>
                </a:solidFill>
                <a:latin typeface="Arial" panose="020B0604020202020204" pitchFamily="34" charset="0"/>
              </a:rPr>
              <a:t>Class Management Note</a:t>
            </a:r>
          </a:p>
          <a:p>
            <a:pPr lvl="1" eaLnBrk="1" hangingPunct="1"/>
            <a:r>
              <a:rPr lang="en-GB" altLang="en-US">
                <a:solidFill>
                  <a:schemeClr val="accent2"/>
                </a:solidFill>
                <a:latin typeface="Arial" panose="020B0604020202020204" pitchFamily="34" charset="0"/>
              </a:rPr>
              <a:t>Demo: </a:t>
            </a:r>
            <a:r>
              <a:rPr lang="en-GB" altLang="en-US" i="1">
                <a:solidFill>
                  <a:schemeClr val="accent2"/>
                </a:solidFill>
                <a:latin typeface="Arial" panose="020B0604020202020204" pitchFamily="34" charset="0"/>
              </a:rPr>
              <a:t>l2sal2.sql</a:t>
            </a:r>
          </a:p>
          <a:p>
            <a:pPr lvl="1" eaLnBrk="1" hangingPunct="1"/>
            <a:r>
              <a:rPr lang="en-GB" altLang="en-US">
                <a:solidFill>
                  <a:schemeClr val="accent2"/>
                </a:solidFill>
                <a:latin typeface="Arial" panose="020B0604020202020204" pitchFamily="34" charset="0"/>
              </a:rPr>
              <a:t>Purpose: To illustrate the rules of precedence.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DAC17425-FFD7-4420-B103-7FDC09F7B4E3}"/>
              </a:ext>
            </a:extLst>
          </p:cNvPr>
          <p:cNvSpPr>
            <a:spLocks noGrp="1" noRot="1" noChangeAspect="1" noChangeArrowheads="1" noTextEdit="1"/>
          </p:cNvSpPr>
          <p:nvPr>
            <p:ph type="sldImg"/>
          </p:nvPr>
        </p:nvSpPr>
        <p:spPr>
          <a:ln/>
        </p:spPr>
      </p:sp>
      <p:sp>
        <p:nvSpPr>
          <p:cNvPr id="86019" name="Notes Placeholder 2">
            <a:extLst>
              <a:ext uri="{FF2B5EF4-FFF2-40B4-BE49-F238E27FC236}">
                <a16:creationId xmlns:a16="http://schemas.microsoft.com/office/drawing/2014/main" id="{D8FA9343-EDB0-4E44-9EEA-114C99D648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05C9BA6F-79B3-4961-8710-7C5CA2318375}"/>
              </a:ext>
            </a:extLst>
          </p:cNvPr>
          <p:cNvSpPr>
            <a:spLocks noGrp="1" noRot="1" noChangeAspect="1" noChangeArrowheads="1" noTextEdit="1"/>
          </p:cNvSpPr>
          <p:nvPr>
            <p:ph type="sldImg"/>
          </p:nvPr>
        </p:nvSpPr>
        <p:spPr>
          <a:ln/>
        </p:spPr>
      </p:sp>
      <p:sp>
        <p:nvSpPr>
          <p:cNvPr id="88067" name="Notes Placeholder 2">
            <a:extLst>
              <a:ext uri="{FF2B5EF4-FFF2-40B4-BE49-F238E27FC236}">
                <a16:creationId xmlns:a16="http://schemas.microsoft.com/office/drawing/2014/main" id="{24D25FB8-9DDF-4428-BD2F-2D1DE10942B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18D6F6AD-3611-4E98-8A0F-D9DC5E62C7E2}"/>
              </a:ext>
            </a:extLst>
          </p:cNvPr>
          <p:cNvSpPr>
            <a:spLocks noGrp="1" noRot="1" noChangeAspect="1" noChangeArrowheads="1" noTextEdit="1"/>
          </p:cNvSpPr>
          <p:nvPr>
            <p:ph type="sldImg"/>
          </p:nvPr>
        </p:nvSpPr>
        <p:spPr>
          <a:ln/>
        </p:spPr>
      </p:sp>
      <p:sp>
        <p:nvSpPr>
          <p:cNvPr id="90115" name="Notes Placeholder 2">
            <a:extLst>
              <a:ext uri="{FF2B5EF4-FFF2-40B4-BE49-F238E27FC236}">
                <a16:creationId xmlns:a16="http://schemas.microsoft.com/office/drawing/2014/main" id="{06436B1F-2491-4D25-BB8F-D5AC81AF1B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6F08BF4F-8085-495F-862C-796992EDCF7E}"/>
              </a:ext>
            </a:extLst>
          </p:cNvPr>
          <p:cNvSpPr>
            <a:spLocks noGrp="1" noRot="1" noChangeAspect="1" noChangeArrowheads="1" noTextEdit="1"/>
          </p:cNvSpPr>
          <p:nvPr>
            <p:ph type="sldImg"/>
          </p:nvPr>
        </p:nvSpPr>
        <p:spPr>
          <a:ln/>
        </p:spPr>
      </p:sp>
      <p:sp>
        <p:nvSpPr>
          <p:cNvPr id="92163" name="Notes Placeholder 2">
            <a:extLst>
              <a:ext uri="{FF2B5EF4-FFF2-40B4-BE49-F238E27FC236}">
                <a16:creationId xmlns:a16="http://schemas.microsoft.com/office/drawing/2014/main" id="{2340546D-7B56-47FD-96F9-32157EF87F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C96A71BE-595F-4B46-976D-37A6711991BB}"/>
              </a:ext>
            </a:extLst>
          </p:cNvPr>
          <p:cNvSpPr>
            <a:spLocks noGrp="1" noRot="1" noChangeAspect="1" noChangeArrowheads="1" noTextEdit="1"/>
          </p:cNvSpPr>
          <p:nvPr>
            <p:ph type="sldImg"/>
          </p:nvPr>
        </p:nvSpPr>
        <p:spPr>
          <a:ln/>
        </p:spPr>
      </p:sp>
      <p:sp>
        <p:nvSpPr>
          <p:cNvPr id="94211" name="Notes Placeholder 2">
            <a:extLst>
              <a:ext uri="{FF2B5EF4-FFF2-40B4-BE49-F238E27FC236}">
                <a16:creationId xmlns:a16="http://schemas.microsoft.com/office/drawing/2014/main" id="{678D98E3-77AF-41CA-BE62-0E8800B127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45957DD9-2863-4F48-ABE3-03FF34BF335C}"/>
              </a:ext>
            </a:extLst>
          </p:cNvPr>
          <p:cNvSpPr>
            <a:spLocks noChangeArrowheads="1" noTextEdit="1"/>
          </p:cNvSpPr>
          <p:nvPr>
            <p:ph type="sldImg"/>
          </p:nvPr>
        </p:nvSpPr>
        <p:spPr>
          <a:ln/>
        </p:spPr>
      </p:sp>
      <p:sp>
        <p:nvSpPr>
          <p:cNvPr id="24579" name="Rectangle 6">
            <a:extLst>
              <a:ext uri="{FF2B5EF4-FFF2-40B4-BE49-F238E27FC236}">
                <a16:creationId xmlns:a16="http://schemas.microsoft.com/office/drawing/2014/main" id="{46DD67C5-6CDE-4C09-9671-BB77A24069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pPr>
            <a:r>
              <a:rPr lang="en-US" altLang="en-US">
                <a:latin typeface="Arial" panose="020B0604020202020204" pitchFamily="34" charset="0"/>
              </a:rPr>
              <a:t>Displaying the Table Structure (continued)</a:t>
            </a:r>
          </a:p>
          <a:p>
            <a:pPr lvl="1" eaLnBrk="1" hangingPunct="1"/>
            <a:r>
              <a:rPr lang="en-US" altLang="en-US"/>
              <a:t>The example in the slide displays the information about the structure of the </a:t>
            </a:r>
            <a:r>
              <a:rPr lang="en-US" altLang="en-US">
                <a:latin typeface="Courier New" panose="02070309020205020404" pitchFamily="49" charset="0"/>
              </a:rPr>
              <a:t>EMPLOYEES</a:t>
            </a:r>
            <a:r>
              <a:rPr lang="en-US" altLang="en-US"/>
              <a:t> table.</a:t>
            </a:r>
          </a:p>
          <a:p>
            <a:pPr lvl="1" eaLnBrk="1" hangingPunct="1"/>
            <a:r>
              <a:rPr lang="en-US" altLang="en-US"/>
              <a:t>In the resulting display, </a:t>
            </a:r>
            <a:r>
              <a:rPr lang="en-US" altLang="en-US" i="1"/>
              <a:t>Null? </a:t>
            </a:r>
            <a:r>
              <a:rPr lang="en-US" altLang="en-US">
                <a:cs typeface="Arial" panose="020B0604020202020204" pitchFamily="34" charset="0"/>
              </a:rPr>
              <a:t>indicates that the values for this column may be unknown.</a:t>
            </a:r>
            <a:r>
              <a:rPr lang="en-US" altLang="en-US"/>
              <a:t> </a:t>
            </a:r>
            <a:r>
              <a:rPr lang="en-US" altLang="en-US">
                <a:latin typeface="Courier New" panose="02070309020205020404" pitchFamily="49" charset="0"/>
              </a:rPr>
              <a:t>NOT NULL</a:t>
            </a:r>
            <a:r>
              <a:rPr lang="en-US" altLang="en-US"/>
              <a:t> indicates that a column must contain data. </a:t>
            </a:r>
            <a:r>
              <a:rPr lang="en-US" altLang="en-US" i="1"/>
              <a:t>Type </a:t>
            </a:r>
            <a:r>
              <a:rPr lang="en-US" altLang="en-US"/>
              <a:t>displays the data type for a column.</a:t>
            </a:r>
          </a:p>
          <a:p>
            <a:pPr lvl="1" eaLnBrk="1" hangingPunct="1"/>
            <a:r>
              <a:rPr lang="en-US" altLang="en-US"/>
              <a:t>The data types are described in the following table:</a:t>
            </a:r>
          </a:p>
        </p:txBody>
      </p:sp>
      <p:graphicFrame>
        <p:nvGraphicFramePr>
          <p:cNvPr id="24580" name="Object 4">
            <a:extLst>
              <a:ext uri="{FF2B5EF4-FFF2-40B4-BE49-F238E27FC236}">
                <a16:creationId xmlns:a16="http://schemas.microsoft.com/office/drawing/2014/main" id="{C8AE028D-FE3F-4686-BECA-90C38469FDC2}"/>
              </a:ext>
            </a:extLst>
          </p:cNvPr>
          <p:cNvGraphicFramePr>
            <a:graphicFrameLocks/>
          </p:cNvGraphicFramePr>
          <p:nvPr/>
        </p:nvGraphicFramePr>
        <p:xfrm>
          <a:off x="622300" y="6645275"/>
          <a:ext cx="5676900" cy="1695450"/>
        </p:xfrm>
        <a:graphic>
          <a:graphicData uri="http://schemas.openxmlformats.org/presentationml/2006/ole">
            <mc:AlternateContent xmlns:mc="http://schemas.openxmlformats.org/markup-compatibility/2006">
              <mc:Choice xmlns:v="urn:schemas-microsoft-com:vml" Requires="v">
                <p:oleObj name="Document" r:id="rId3" imgW="5858256" imgH="1757172" progId="Word.Document.8">
                  <p:embed/>
                </p:oleObj>
              </mc:Choice>
              <mc:Fallback>
                <p:oleObj name="Document" r:id="rId3" imgW="5858256" imgH="1757172" progId="Word.Document.8">
                  <p:embed/>
                  <p:pic>
                    <p:nvPicPr>
                      <p:cNvPr id="24580" name="Object 4">
                        <a:extLst>
                          <a:ext uri="{FF2B5EF4-FFF2-40B4-BE49-F238E27FC236}">
                            <a16:creationId xmlns:a16="http://schemas.microsoft.com/office/drawing/2014/main" id="{C8AE028D-FE3F-4686-BECA-90C38469FDC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6645275"/>
                        <a:ext cx="56769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B5EDDD4-9FE0-4669-9316-BD30F2E9BEC0}"/>
              </a:ext>
            </a:extLst>
          </p:cNvPr>
          <p:cNvSpPr>
            <a:spLocks noChangeArrowheads="1"/>
          </p:cNvSpPr>
          <p:nvPr/>
        </p:nvSpPr>
        <p:spPr bwMode="auto">
          <a:xfrm>
            <a:off x="3959225" y="-1588"/>
            <a:ext cx="3033713"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26627" name="Rectangle 3">
            <a:extLst>
              <a:ext uri="{FF2B5EF4-FFF2-40B4-BE49-F238E27FC236}">
                <a16:creationId xmlns:a16="http://schemas.microsoft.com/office/drawing/2014/main" id="{AD62D938-DDDE-4017-B6C3-6B0F8BE9A96C}"/>
              </a:ext>
            </a:extLst>
          </p:cNvPr>
          <p:cNvSpPr>
            <a:spLocks noChangeArrowheads="1"/>
          </p:cNvSpPr>
          <p:nvPr/>
        </p:nvSpPr>
        <p:spPr bwMode="auto">
          <a:xfrm>
            <a:off x="-3175" y="-1588"/>
            <a:ext cx="303053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26628" name="Rectangle 6">
            <a:extLst>
              <a:ext uri="{FF2B5EF4-FFF2-40B4-BE49-F238E27FC236}">
                <a16:creationId xmlns:a16="http://schemas.microsoft.com/office/drawing/2014/main" id="{2A089F43-4074-4C45-8368-28C445C55403}"/>
              </a:ext>
            </a:extLst>
          </p:cNvPr>
          <p:cNvSpPr>
            <a:spLocks noChangeArrowheads="1" noTextEdit="1"/>
          </p:cNvSpPr>
          <p:nvPr>
            <p:ph type="sldImg"/>
          </p:nvPr>
        </p:nvSpPr>
        <p:spPr>
          <a:ln/>
        </p:spPr>
      </p:sp>
      <p:sp>
        <p:nvSpPr>
          <p:cNvPr id="26629" name="Rectangle 7">
            <a:extLst>
              <a:ext uri="{FF2B5EF4-FFF2-40B4-BE49-F238E27FC236}">
                <a16:creationId xmlns:a16="http://schemas.microsoft.com/office/drawing/2014/main" id="{24023BA9-A3B4-4F1E-8405-BD8B2C9BC1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Objectives</a:t>
            </a:r>
          </a:p>
          <a:p>
            <a:pPr lvl="1" eaLnBrk="1" hangingPunct="1"/>
            <a:r>
              <a:rPr lang="en-US" altLang="en-US">
                <a:solidFill>
                  <a:schemeClr val="tx1"/>
                </a:solidFill>
              </a:rPr>
              <a:t>To extract data from the database, you need to use the structured query language (SQL) </a:t>
            </a:r>
            <a:r>
              <a:rPr lang="en-US" altLang="en-US">
                <a:solidFill>
                  <a:schemeClr val="tx1"/>
                </a:solidFill>
                <a:latin typeface="Courier New" panose="02070309020205020404" pitchFamily="49" charset="0"/>
              </a:rPr>
              <a:t>SELECT</a:t>
            </a:r>
            <a:r>
              <a:rPr lang="en-US" altLang="en-US">
                <a:solidFill>
                  <a:schemeClr val="tx1"/>
                </a:solidFill>
              </a:rPr>
              <a:t> statement. You may need to restrict the columns that are displayed. This lesson describes all the SQL statements that are needed to perform these actions. You may want to create </a:t>
            </a:r>
            <a:r>
              <a:rPr lang="en-US" altLang="en-US">
                <a:solidFill>
                  <a:schemeClr val="tx1"/>
                </a:solidFill>
                <a:latin typeface="Courier New" panose="02070309020205020404" pitchFamily="49" charset="0"/>
              </a:rPr>
              <a:t>SELECT</a:t>
            </a:r>
            <a:r>
              <a:rPr lang="en-US" altLang="en-US">
                <a:solidFill>
                  <a:schemeClr val="tx1"/>
                </a:solidFill>
              </a:rPr>
              <a:t> statements that can be used more than once. </a:t>
            </a:r>
          </a:p>
          <a:p>
            <a:pPr lvl="1" eaLnBrk="1" hangingPunct="1"/>
            <a:r>
              <a:rPr lang="en-US" altLang="en-US">
                <a:solidFill>
                  <a:schemeClr val="tx1"/>
                </a:solidFill>
              </a:rPr>
              <a:t>This lesson also covers the </a:t>
            </a:r>
            <a:r>
              <a:rPr lang="en-US" altLang="en-US" i="1">
                <a:solidFill>
                  <a:schemeClr val="tx1"/>
                </a:solidFill>
              </a:rPr>
              <a:t>i</a:t>
            </a:r>
            <a:r>
              <a:rPr lang="en-US" altLang="en-US">
                <a:solidFill>
                  <a:schemeClr val="tx1"/>
                </a:solidFill>
              </a:rPr>
              <a:t>SQL*Plus environment in which you execute SQL statements.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01085B5-69DC-424E-9793-74DEDDF5317E}"/>
              </a:ext>
            </a:extLst>
          </p:cNvPr>
          <p:cNvSpPr>
            <a:spLocks noChangeArrowheads="1"/>
          </p:cNvSpPr>
          <p:nvPr/>
        </p:nvSpPr>
        <p:spPr bwMode="auto">
          <a:xfrm>
            <a:off x="3959225" y="-1588"/>
            <a:ext cx="3033713"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28675" name="Rectangle 3">
            <a:extLst>
              <a:ext uri="{FF2B5EF4-FFF2-40B4-BE49-F238E27FC236}">
                <a16:creationId xmlns:a16="http://schemas.microsoft.com/office/drawing/2014/main" id="{4CEE43DF-05BC-4E2F-9B10-7E5296B6DAE7}"/>
              </a:ext>
            </a:extLst>
          </p:cNvPr>
          <p:cNvSpPr>
            <a:spLocks noChangeArrowheads="1"/>
          </p:cNvSpPr>
          <p:nvPr/>
        </p:nvSpPr>
        <p:spPr bwMode="auto">
          <a:xfrm>
            <a:off x="-3175" y="-1588"/>
            <a:ext cx="303053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28676" name="Rectangle 6">
            <a:extLst>
              <a:ext uri="{FF2B5EF4-FFF2-40B4-BE49-F238E27FC236}">
                <a16:creationId xmlns:a16="http://schemas.microsoft.com/office/drawing/2014/main" id="{F708B627-3BB5-4EA0-9BA9-4F439F0D5B80}"/>
              </a:ext>
            </a:extLst>
          </p:cNvPr>
          <p:cNvSpPr>
            <a:spLocks noChangeArrowheads="1" noTextEdit="1"/>
          </p:cNvSpPr>
          <p:nvPr>
            <p:ph type="sldImg"/>
          </p:nvPr>
        </p:nvSpPr>
        <p:spPr>
          <a:xfrm>
            <a:off x="477838" y="476250"/>
            <a:ext cx="6035675" cy="4525963"/>
          </a:xfrm>
          <a:ln/>
        </p:spPr>
      </p:sp>
      <p:sp>
        <p:nvSpPr>
          <p:cNvPr id="28677" name="Rectangle 7">
            <a:extLst>
              <a:ext uri="{FF2B5EF4-FFF2-40B4-BE49-F238E27FC236}">
                <a16:creationId xmlns:a16="http://schemas.microsoft.com/office/drawing/2014/main" id="{8D9F0C1F-CF64-49D0-B660-C4BBB05C303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Basic </a:t>
            </a:r>
            <a:r>
              <a:rPr lang="en-US" altLang="en-US">
                <a:latin typeface="Courier New" panose="02070309020205020404" pitchFamily="49" charset="0"/>
              </a:rPr>
              <a:t>SELECT</a:t>
            </a:r>
            <a:r>
              <a:rPr lang="en-US" altLang="en-US">
                <a:latin typeface="Times New Roman" panose="02020603050405020304" pitchFamily="18" charset="0"/>
              </a:rPr>
              <a:t> </a:t>
            </a:r>
            <a:r>
              <a:rPr lang="en-US" altLang="en-US">
                <a:latin typeface="Arial" panose="020B0604020202020204" pitchFamily="34" charset="0"/>
              </a:rPr>
              <a:t>Statement</a:t>
            </a:r>
          </a:p>
          <a:p>
            <a:pPr lvl="1" eaLnBrk="1" hangingPunct="1">
              <a:lnSpc>
                <a:spcPct val="98000"/>
              </a:lnSpc>
            </a:pPr>
            <a:r>
              <a:rPr lang="en-US" altLang="en-US">
                <a:solidFill>
                  <a:schemeClr val="tx1"/>
                </a:solidFill>
              </a:rPr>
              <a:t>In its simplest form, a </a:t>
            </a:r>
            <a:r>
              <a:rPr lang="en-US" altLang="en-US">
                <a:solidFill>
                  <a:schemeClr val="tx1"/>
                </a:solidFill>
                <a:latin typeface="Courier New" panose="02070309020205020404" pitchFamily="49" charset="0"/>
              </a:rPr>
              <a:t>SELECT</a:t>
            </a:r>
            <a:r>
              <a:rPr lang="en-US" altLang="en-US">
                <a:solidFill>
                  <a:schemeClr val="tx1"/>
                </a:solidFill>
              </a:rPr>
              <a:t> statement must include the following:</a:t>
            </a:r>
          </a:p>
          <a:p>
            <a:pPr lvl="2" eaLnBrk="1" hangingPunct="1">
              <a:lnSpc>
                <a:spcPct val="98000"/>
              </a:lnSpc>
            </a:pPr>
            <a:r>
              <a:rPr lang="en-US" altLang="en-US">
                <a:solidFill>
                  <a:schemeClr val="tx1"/>
                </a:solidFill>
              </a:rPr>
              <a:t>A </a:t>
            </a:r>
            <a:r>
              <a:rPr lang="en-US" altLang="en-US">
                <a:solidFill>
                  <a:schemeClr val="tx1"/>
                </a:solidFill>
                <a:latin typeface="Courier New" panose="02070309020205020404" pitchFamily="49" charset="0"/>
              </a:rPr>
              <a:t>SELECT</a:t>
            </a:r>
            <a:r>
              <a:rPr lang="en-US" altLang="en-US">
                <a:solidFill>
                  <a:schemeClr val="tx1"/>
                </a:solidFill>
              </a:rPr>
              <a:t> clause, which specifies the columns to be displayed</a:t>
            </a:r>
          </a:p>
          <a:p>
            <a:pPr lvl="2" eaLnBrk="1" hangingPunct="1">
              <a:lnSpc>
                <a:spcPct val="98000"/>
              </a:lnSpc>
            </a:pPr>
            <a:r>
              <a:rPr lang="en-US" altLang="en-US">
                <a:solidFill>
                  <a:schemeClr val="tx1"/>
                </a:solidFill>
              </a:rPr>
              <a:t>A </a:t>
            </a:r>
            <a:r>
              <a:rPr lang="en-US" altLang="en-US">
                <a:solidFill>
                  <a:schemeClr val="tx1"/>
                </a:solidFill>
                <a:latin typeface="Courier New" panose="02070309020205020404" pitchFamily="49" charset="0"/>
              </a:rPr>
              <a:t>FROM</a:t>
            </a:r>
            <a:r>
              <a:rPr lang="en-US" altLang="en-US">
                <a:solidFill>
                  <a:schemeClr val="tx1"/>
                </a:solidFill>
              </a:rPr>
              <a:t> clause, which identifies the table containing the columns that are listed in the </a:t>
            </a:r>
            <a:r>
              <a:rPr lang="en-US" altLang="en-US">
                <a:solidFill>
                  <a:schemeClr val="tx1"/>
                </a:solidFill>
                <a:latin typeface="Courier New" panose="02070309020205020404" pitchFamily="49" charset="0"/>
              </a:rPr>
              <a:t>SELECT</a:t>
            </a:r>
            <a:r>
              <a:rPr lang="en-US" altLang="en-US">
                <a:solidFill>
                  <a:schemeClr val="tx1"/>
                </a:solidFill>
              </a:rPr>
              <a:t> clause</a:t>
            </a:r>
            <a:endParaRPr lang="en-US" altLang="en-US" b="1">
              <a:solidFill>
                <a:schemeClr val="tx1"/>
              </a:solidFill>
            </a:endParaRPr>
          </a:p>
          <a:p>
            <a:pPr lvl="1" eaLnBrk="1" hangingPunct="1">
              <a:lnSpc>
                <a:spcPct val="98000"/>
              </a:lnSpc>
            </a:pPr>
            <a:r>
              <a:rPr lang="en-US" altLang="en-US">
                <a:solidFill>
                  <a:schemeClr val="tx1"/>
                </a:solidFill>
              </a:rPr>
              <a:t>In the syntax:</a:t>
            </a:r>
          </a:p>
          <a:p>
            <a:pPr lvl="1" eaLnBrk="1" hangingPunct="1">
              <a:lnSpc>
                <a:spcPct val="98000"/>
              </a:lnSpc>
            </a:pPr>
            <a:r>
              <a:rPr lang="en-US" altLang="en-US">
                <a:solidFill>
                  <a:schemeClr val="tx1"/>
                </a:solidFill>
              </a:rPr>
              <a:t>	</a:t>
            </a:r>
            <a:r>
              <a:rPr lang="en-US" altLang="en-US">
                <a:solidFill>
                  <a:schemeClr val="tx1"/>
                </a:solidFill>
                <a:latin typeface="Courier New" panose="02070309020205020404" pitchFamily="49" charset="0"/>
              </a:rPr>
              <a:t>SELECT</a:t>
            </a:r>
            <a:r>
              <a:rPr lang="en-US" altLang="en-US">
                <a:solidFill>
                  <a:schemeClr val="tx1"/>
                </a:solidFill>
              </a:rPr>
              <a:t>			is a list of one or more columns</a:t>
            </a:r>
            <a:endParaRPr lang="en-US" altLang="en-US" i="1">
              <a:solidFill>
                <a:schemeClr val="tx1"/>
              </a:solidFill>
            </a:endParaRPr>
          </a:p>
          <a:p>
            <a:pPr lvl="2" eaLnBrk="1" hangingPunct="1">
              <a:lnSpc>
                <a:spcPct val="98000"/>
              </a:lnSpc>
              <a:buFontTx/>
              <a:buNone/>
            </a:pPr>
            <a:r>
              <a:rPr lang="en-US" altLang="en-US">
                <a:solidFill>
                  <a:schemeClr val="tx1"/>
                </a:solidFill>
              </a:rPr>
              <a:t>	</a:t>
            </a:r>
            <a:r>
              <a:rPr lang="en-US" altLang="en-US">
                <a:solidFill>
                  <a:schemeClr val="tx1"/>
                </a:solidFill>
                <a:latin typeface="Courier New" panose="02070309020205020404" pitchFamily="49" charset="0"/>
              </a:rPr>
              <a:t>*</a:t>
            </a:r>
            <a:r>
              <a:rPr lang="en-US" altLang="en-US" i="1">
                <a:solidFill>
                  <a:schemeClr val="tx1"/>
                </a:solidFill>
                <a:latin typeface="Courier New" panose="02070309020205020404" pitchFamily="49" charset="0"/>
              </a:rPr>
              <a:t> </a:t>
            </a:r>
            <a:r>
              <a:rPr lang="en-US" altLang="en-US" i="1">
                <a:solidFill>
                  <a:schemeClr val="tx1"/>
                </a:solidFill>
              </a:rPr>
              <a:t> 				</a:t>
            </a:r>
            <a:r>
              <a:rPr lang="en-US" altLang="en-US">
                <a:solidFill>
                  <a:schemeClr val="tx1"/>
                </a:solidFill>
              </a:rPr>
              <a:t>selects all columns</a:t>
            </a:r>
          </a:p>
          <a:p>
            <a:pPr lvl="2" eaLnBrk="1" hangingPunct="1">
              <a:lnSpc>
                <a:spcPct val="98000"/>
              </a:lnSpc>
              <a:buFontTx/>
              <a:buNone/>
            </a:pPr>
            <a:r>
              <a:rPr lang="en-US" altLang="en-US">
                <a:solidFill>
                  <a:schemeClr val="tx1"/>
                </a:solidFill>
              </a:rPr>
              <a:t>	</a:t>
            </a:r>
            <a:r>
              <a:rPr lang="en-US" altLang="en-US">
                <a:solidFill>
                  <a:schemeClr val="tx1"/>
                </a:solidFill>
                <a:latin typeface="Courier New" panose="02070309020205020404" pitchFamily="49" charset="0"/>
              </a:rPr>
              <a:t>DISTINCT</a:t>
            </a:r>
            <a:r>
              <a:rPr lang="en-US" altLang="en-US">
                <a:solidFill>
                  <a:schemeClr val="tx1"/>
                </a:solidFill>
              </a:rPr>
              <a:t>			suppresses duplicates</a:t>
            </a:r>
          </a:p>
          <a:p>
            <a:pPr lvl="2" eaLnBrk="1" hangingPunct="1">
              <a:lnSpc>
                <a:spcPct val="98000"/>
              </a:lnSpc>
              <a:buFontTx/>
              <a:buNone/>
            </a:pPr>
            <a:r>
              <a:rPr lang="en-US" altLang="en-US" i="1">
                <a:solidFill>
                  <a:schemeClr val="tx1"/>
                </a:solidFill>
              </a:rPr>
              <a:t>	</a:t>
            </a:r>
            <a:r>
              <a:rPr lang="en-US" altLang="en-US" i="1">
                <a:solidFill>
                  <a:schemeClr val="tx1"/>
                </a:solidFill>
                <a:latin typeface="Courier New" panose="02070309020205020404" pitchFamily="49" charset="0"/>
              </a:rPr>
              <a:t>column|expression</a:t>
            </a:r>
            <a:r>
              <a:rPr lang="en-US" altLang="en-US">
                <a:solidFill>
                  <a:schemeClr val="tx1"/>
                </a:solidFill>
              </a:rPr>
              <a:t>	selects the named column or the expression</a:t>
            </a:r>
          </a:p>
          <a:p>
            <a:pPr lvl="2" eaLnBrk="1" hangingPunct="1">
              <a:lnSpc>
                <a:spcPct val="98000"/>
              </a:lnSpc>
              <a:buFontTx/>
              <a:buNone/>
            </a:pPr>
            <a:r>
              <a:rPr lang="en-US" altLang="en-US" i="1">
                <a:solidFill>
                  <a:schemeClr val="tx1"/>
                </a:solidFill>
              </a:rPr>
              <a:t>	</a:t>
            </a:r>
            <a:r>
              <a:rPr lang="en-US" altLang="en-US" i="1">
                <a:solidFill>
                  <a:schemeClr val="tx1"/>
                </a:solidFill>
                <a:latin typeface="Courier New" panose="02070309020205020404" pitchFamily="49" charset="0"/>
              </a:rPr>
              <a:t>alias			</a:t>
            </a:r>
            <a:r>
              <a:rPr lang="en-US" altLang="en-US">
                <a:solidFill>
                  <a:schemeClr val="tx1"/>
                </a:solidFill>
              </a:rPr>
              <a:t>gives selected columns different headings</a:t>
            </a:r>
          </a:p>
          <a:p>
            <a:pPr lvl="2" eaLnBrk="1" hangingPunct="1">
              <a:lnSpc>
                <a:spcPct val="98000"/>
              </a:lnSpc>
              <a:buFontTx/>
              <a:buNone/>
            </a:pPr>
            <a:r>
              <a:rPr lang="en-US" altLang="en-US">
                <a:solidFill>
                  <a:schemeClr val="tx1"/>
                </a:solidFill>
              </a:rPr>
              <a:t>	</a:t>
            </a:r>
            <a:r>
              <a:rPr lang="en-US" altLang="en-US">
                <a:solidFill>
                  <a:schemeClr val="tx1"/>
                </a:solidFill>
                <a:latin typeface="Courier New" panose="02070309020205020404" pitchFamily="49" charset="0"/>
              </a:rPr>
              <a:t>FROM</a:t>
            </a:r>
            <a:r>
              <a:rPr lang="en-US" altLang="en-US" i="1">
                <a:solidFill>
                  <a:schemeClr val="tx1"/>
                </a:solidFill>
                <a:latin typeface="Courier New" panose="02070309020205020404" pitchFamily="49" charset="0"/>
              </a:rPr>
              <a:t> table</a:t>
            </a:r>
            <a:r>
              <a:rPr lang="en-US" altLang="en-US" i="1">
                <a:solidFill>
                  <a:schemeClr val="tx1"/>
                </a:solidFill>
              </a:rPr>
              <a:t> 		</a:t>
            </a:r>
            <a:r>
              <a:rPr lang="en-US" altLang="en-US">
                <a:solidFill>
                  <a:schemeClr val="tx1"/>
                </a:solidFill>
              </a:rPr>
              <a:t>specifies the table containing the columns</a:t>
            </a:r>
          </a:p>
          <a:p>
            <a:pPr lvl="1" eaLnBrk="1" hangingPunct="1">
              <a:lnSpc>
                <a:spcPct val="98000"/>
              </a:lnSpc>
            </a:pPr>
            <a:r>
              <a:rPr lang="en-US" altLang="en-US" b="1">
                <a:solidFill>
                  <a:schemeClr val="tx1"/>
                </a:solidFill>
              </a:rPr>
              <a:t>Note: </a:t>
            </a:r>
            <a:r>
              <a:rPr lang="en-US" altLang="en-US">
                <a:solidFill>
                  <a:schemeClr val="tx1"/>
                </a:solidFill>
              </a:rPr>
              <a:t>Throughout this course, the words </a:t>
            </a:r>
            <a:r>
              <a:rPr lang="en-US" altLang="en-US" i="1">
                <a:solidFill>
                  <a:schemeClr val="tx1"/>
                </a:solidFill>
              </a:rPr>
              <a:t>keyword</a:t>
            </a:r>
            <a:r>
              <a:rPr lang="en-US" altLang="en-US">
                <a:solidFill>
                  <a:schemeClr val="tx1"/>
                </a:solidFill>
              </a:rPr>
              <a:t>, </a:t>
            </a:r>
            <a:r>
              <a:rPr lang="en-US" altLang="en-US" i="1">
                <a:solidFill>
                  <a:schemeClr val="tx1"/>
                </a:solidFill>
              </a:rPr>
              <a:t>clause</a:t>
            </a:r>
            <a:r>
              <a:rPr lang="en-US" altLang="en-US">
                <a:solidFill>
                  <a:schemeClr val="tx1"/>
                </a:solidFill>
              </a:rPr>
              <a:t>, and </a:t>
            </a:r>
            <a:r>
              <a:rPr lang="en-US" altLang="en-US" i="1">
                <a:solidFill>
                  <a:schemeClr val="tx1"/>
                </a:solidFill>
              </a:rPr>
              <a:t>statement</a:t>
            </a:r>
            <a:r>
              <a:rPr lang="en-US" altLang="en-US">
                <a:solidFill>
                  <a:schemeClr val="tx1"/>
                </a:solidFill>
              </a:rPr>
              <a:t> are used as follows:</a:t>
            </a:r>
          </a:p>
          <a:p>
            <a:pPr lvl="2" eaLnBrk="1" hangingPunct="1">
              <a:lnSpc>
                <a:spcPct val="98000"/>
              </a:lnSpc>
            </a:pPr>
            <a:r>
              <a:rPr lang="en-US" altLang="en-US">
                <a:solidFill>
                  <a:schemeClr val="tx1"/>
                </a:solidFill>
              </a:rPr>
              <a:t>A </a:t>
            </a:r>
            <a:r>
              <a:rPr lang="en-US" altLang="en-US" i="1">
                <a:solidFill>
                  <a:schemeClr val="tx1"/>
                </a:solidFill>
              </a:rPr>
              <a:t>keyword</a:t>
            </a:r>
            <a:r>
              <a:rPr lang="en-US" altLang="en-US">
                <a:solidFill>
                  <a:schemeClr val="tx1"/>
                </a:solidFill>
              </a:rPr>
              <a:t> refers to an individual SQL element.</a:t>
            </a:r>
            <a:br>
              <a:rPr lang="en-US" altLang="en-US">
                <a:solidFill>
                  <a:schemeClr val="tx1"/>
                </a:solidFill>
              </a:rPr>
            </a:br>
            <a:r>
              <a:rPr lang="en-US" altLang="en-US">
                <a:solidFill>
                  <a:schemeClr val="tx1"/>
                </a:solidFill>
              </a:rPr>
              <a:t>For example, </a:t>
            </a:r>
            <a:r>
              <a:rPr lang="en-US" altLang="en-US">
                <a:solidFill>
                  <a:schemeClr val="tx1"/>
                </a:solidFill>
                <a:latin typeface="Courier New" panose="02070309020205020404" pitchFamily="49" charset="0"/>
              </a:rPr>
              <a:t>SELECT</a:t>
            </a:r>
            <a:r>
              <a:rPr lang="en-US" altLang="en-US">
                <a:solidFill>
                  <a:schemeClr val="tx1"/>
                </a:solidFill>
              </a:rPr>
              <a:t> and </a:t>
            </a:r>
            <a:r>
              <a:rPr lang="en-US" altLang="en-US">
                <a:solidFill>
                  <a:schemeClr val="tx1"/>
                </a:solidFill>
                <a:latin typeface="Courier New" panose="02070309020205020404" pitchFamily="49" charset="0"/>
              </a:rPr>
              <a:t>FROM</a:t>
            </a:r>
            <a:r>
              <a:rPr lang="en-US" altLang="en-US">
                <a:solidFill>
                  <a:schemeClr val="tx1"/>
                </a:solidFill>
              </a:rPr>
              <a:t> are keywords.</a:t>
            </a:r>
          </a:p>
          <a:p>
            <a:pPr lvl="2" eaLnBrk="1" hangingPunct="1">
              <a:lnSpc>
                <a:spcPct val="98000"/>
              </a:lnSpc>
            </a:pPr>
            <a:r>
              <a:rPr lang="en-US" altLang="en-US">
                <a:solidFill>
                  <a:schemeClr val="tx1"/>
                </a:solidFill>
              </a:rPr>
              <a:t>A </a:t>
            </a:r>
            <a:r>
              <a:rPr lang="en-US" altLang="en-US" i="1">
                <a:solidFill>
                  <a:schemeClr val="tx1"/>
                </a:solidFill>
              </a:rPr>
              <a:t>clause</a:t>
            </a:r>
            <a:r>
              <a:rPr lang="en-US" altLang="en-US">
                <a:solidFill>
                  <a:schemeClr val="tx1"/>
                </a:solidFill>
              </a:rPr>
              <a:t> is a part of a SQL statement.</a:t>
            </a:r>
            <a:br>
              <a:rPr lang="en-US" altLang="en-US">
                <a:solidFill>
                  <a:schemeClr val="tx1"/>
                </a:solidFill>
              </a:rPr>
            </a:br>
            <a:r>
              <a:rPr lang="en-US" altLang="en-US">
                <a:solidFill>
                  <a:schemeClr val="tx1"/>
                </a:solidFill>
              </a:rPr>
              <a:t>For example, </a:t>
            </a:r>
            <a:r>
              <a:rPr lang="en-US" altLang="en-US">
                <a:solidFill>
                  <a:schemeClr val="tx1"/>
                </a:solidFill>
                <a:latin typeface="Courier New" panose="02070309020205020404" pitchFamily="49" charset="0"/>
              </a:rPr>
              <a:t>SELECT employee_id, last_name, ...</a:t>
            </a:r>
            <a:r>
              <a:rPr lang="en-US" altLang="en-US">
                <a:solidFill>
                  <a:schemeClr val="tx1"/>
                </a:solidFill>
              </a:rPr>
              <a:t> is a clause.</a:t>
            </a:r>
          </a:p>
          <a:p>
            <a:pPr lvl="2" eaLnBrk="1" hangingPunct="1">
              <a:lnSpc>
                <a:spcPct val="98000"/>
              </a:lnSpc>
            </a:pPr>
            <a:r>
              <a:rPr lang="en-US" altLang="en-US">
                <a:solidFill>
                  <a:schemeClr val="tx1"/>
                </a:solidFill>
              </a:rPr>
              <a:t>A </a:t>
            </a:r>
            <a:r>
              <a:rPr lang="en-US" altLang="en-US" i="1">
                <a:solidFill>
                  <a:schemeClr val="tx1"/>
                </a:solidFill>
              </a:rPr>
              <a:t>statement</a:t>
            </a:r>
            <a:r>
              <a:rPr lang="en-US" altLang="en-US" b="1" i="1">
                <a:solidFill>
                  <a:schemeClr val="tx1"/>
                </a:solidFill>
              </a:rPr>
              <a:t> </a:t>
            </a:r>
            <a:r>
              <a:rPr lang="en-US" altLang="en-US">
                <a:solidFill>
                  <a:schemeClr val="tx1"/>
                </a:solidFill>
              </a:rPr>
              <a:t>is a combination of two or more clauses.</a:t>
            </a:r>
            <a:br>
              <a:rPr lang="en-US" altLang="en-US">
                <a:solidFill>
                  <a:schemeClr val="tx1"/>
                </a:solidFill>
              </a:rPr>
            </a:br>
            <a:r>
              <a:rPr lang="en-US" altLang="en-US">
                <a:solidFill>
                  <a:schemeClr val="tx1"/>
                </a:solidFill>
              </a:rPr>
              <a:t>For example, </a:t>
            </a:r>
            <a:r>
              <a:rPr lang="en-US" altLang="en-US">
                <a:solidFill>
                  <a:schemeClr val="tx1"/>
                </a:solidFill>
                <a:latin typeface="Courier New" panose="02070309020205020404" pitchFamily="49" charset="0"/>
              </a:rPr>
              <a:t>SELECT * FROM employees</a:t>
            </a:r>
            <a:r>
              <a:rPr lang="en-US" altLang="en-US">
                <a:solidFill>
                  <a:schemeClr val="tx1"/>
                </a:solidFill>
              </a:rPr>
              <a:t> is a SQL statement.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6A91F0DF-77A6-47E2-93A9-009BEF6347BD}"/>
              </a:ext>
            </a:extLst>
          </p:cNvPr>
          <p:cNvSpPr>
            <a:spLocks noChangeArrowheads="1" noTextEdit="1"/>
          </p:cNvSpPr>
          <p:nvPr>
            <p:ph type="sldImg"/>
          </p:nvPr>
        </p:nvSpPr>
        <p:spPr>
          <a:ln/>
        </p:spPr>
      </p:sp>
      <p:sp>
        <p:nvSpPr>
          <p:cNvPr id="30723" name="Rectangle 5">
            <a:extLst>
              <a:ext uri="{FF2B5EF4-FFF2-40B4-BE49-F238E27FC236}">
                <a16:creationId xmlns:a16="http://schemas.microsoft.com/office/drawing/2014/main" id="{9517A214-F374-44FA-BB16-35E6DB4B05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Selecting All Columns of All Rows</a:t>
            </a:r>
          </a:p>
          <a:p>
            <a:pPr lvl="1" eaLnBrk="1" hangingPunct="1"/>
            <a:r>
              <a:rPr lang="en-US" altLang="en-US"/>
              <a:t>You can display all columns of data in a table by following the </a:t>
            </a:r>
            <a:r>
              <a:rPr lang="en-US" altLang="en-US">
                <a:latin typeface="Courier New" panose="02070309020205020404" pitchFamily="49" charset="0"/>
              </a:rPr>
              <a:t>SELECT</a:t>
            </a:r>
            <a:r>
              <a:rPr lang="en-US" altLang="en-US"/>
              <a:t> keyword with an asterisk (</a:t>
            </a:r>
            <a:r>
              <a:rPr lang="en-US" altLang="en-US">
                <a:latin typeface="Courier New" panose="02070309020205020404" pitchFamily="49" charset="0"/>
              </a:rPr>
              <a:t>*</a:t>
            </a:r>
            <a:r>
              <a:rPr lang="en-US" altLang="en-US"/>
              <a:t>). In the example in the slide, the department table contains four columns: </a:t>
            </a:r>
            <a:r>
              <a:rPr lang="en-US" altLang="en-US">
                <a:latin typeface="Courier New" panose="02070309020205020404" pitchFamily="49" charset="0"/>
              </a:rPr>
              <a:t>DEPARTMENT_ID</a:t>
            </a:r>
            <a:r>
              <a:rPr lang="en-US" altLang="en-US"/>
              <a:t>, </a:t>
            </a:r>
            <a:r>
              <a:rPr lang="en-US" altLang="en-US">
                <a:latin typeface="Courier New" panose="02070309020205020404" pitchFamily="49" charset="0"/>
              </a:rPr>
              <a:t>DEPARTMENT_NAME</a:t>
            </a:r>
            <a:r>
              <a:rPr lang="en-US" altLang="en-US"/>
              <a:t>, </a:t>
            </a:r>
            <a:r>
              <a:rPr lang="en-US" altLang="en-US">
                <a:latin typeface="Courier New" panose="02070309020205020404" pitchFamily="49" charset="0"/>
              </a:rPr>
              <a:t>MANAGER_ID</a:t>
            </a:r>
            <a:r>
              <a:rPr lang="en-US" altLang="en-US"/>
              <a:t>, and </a:t>
            </a:r>
            <a:r>
              <a:rPr lang="en-US" altLang="en-US">
                <a:latin typeface="Courier New" panose="02070309020205020404" pitchFamily="49" charset="0"/>
              </a:rPr>
              <a:t>LOCATION_ID</a:t>
            </a:r>
            <a:r>
              <a:rPr lang="en-US" altLang="en-US"/>
              <a:t>. The table contains seven rows, one for each department. </a:t>
            </a:r>
          </a:p>
          <a:p>
            <a:pPr lvl="1" eaLnBrk="1" hangingPunct="1"/>
            <a:r>
              <a:rPr lang="en-US" altLang="en-US"/>
              <a:t>You can also display all columns in the table by listing all the columns after the </a:t>
            </a:r>
            <a:r>
              <a:rPr lang="en-US" altLang="en-US">
                <a:latin typeface="Courier New" panose="02070309020205020404" pitchFamily="49" charset="0"/>
              </a:rPr>
              <a:t>SELECT</a:t>
            </a:r>
            <a:r>
              <a:rPr lang="en-US" altLang="en-US"/>
              <a:t> keyword. For example, the following SQL statement (like the example in the slide) displays all columns and all rows of the </a:t>
            </a:r>
            <a:r>
              <a:rPr lang="en-US" altLang="en-US">
                <a:latin typeface="Courier New" panose="02070309020205020404" pitchFamily="49" charset="0"/>
              </a:rPr>
              <a:t>DEPARTMENTS</a:t>
            </a:r>
            <a:r>
              <a:rPr lang="en-US" altLang="en-US"/>
              <a:t> table:</a:t>
            </a:r>
          </a:p>
          <a:p>
            <a:pPr lvl="1" eaLnBrk="1" hangingPunct="1"/>
            <a:r>
              <a:rPr lang="en-US" altLang="en-US" sz="1100">
                <a:latin typeface="Courier New" panose="02070309020205020404" pitchFamily="49" charset="0"/>
              </a:rPr>
              <a:t>SELECT  department_id, department_name, manager_id, location_id</a:t>
            </a:r>
            <a:br>
              <a:rPr lang="en-US" altLang="en-US" sz="1100">
                <a:latin typeface="Courier New" panose="02070309020205020404" pitchFamily="49" charset="0"/>
              </a:rPr>
            </a:br>
            <a:r>
              <a:rPr lang="en-US" altLang="en-US" sz="1100">
                <a:latin typeface="Courier New" panose="02070309020205020404" pitchFamily="49" charset="0"/>
              </a:rPr>
              <a:t>FROM    departments</a:t>
            </a:r>
            <a:r>
              <a:rPr lang="en-US" altLang="en-US" sz="1100" b="1">
                <a:latin typeface="Courier New" panose="02070309020205020404" pitchFamily="49" charset="0"/>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D22909E-6EB3-447F-8CCF-8CDED8F9FE7A}"/>
              </a:ext>
            </a:extLst>
          </p:cNvPr>
          <p:cNvSpPr>
            <a:spLocks noChangeArrowheads="1" noTextEdit="1"/>
          </p:cNvSpPr>
          <p:nvPr>
            <p:ph type="sldImg"/>
          </p:nvPr>
        </p:nvSpPr>
        <p:spPr>
          <a:ln/>
        </p:spPr>
      </p:sp>
      <p:sp>
        <p:nvSpPr>
          <p:cNvPr id="32771" name="Rectangle 8">
            <a:extLst>
              <a:ext uri="{FF2B5EF4-FFF2-40B4-BE49-F238E27FC236}">
                <a16:creationId xmlns:a16="http://schemas.microsoft.com/office/drawing/2014/main" id="{44BF7ED0-2CD8-45B9-9552-5F09F6A4366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Selecting Specific Columns of All Rows</a:t>
            </a:r>
          </a:p>
          <a:p>
            <a:pPr lvl="1" eaLnBrk="1" hangingPunct="1"/>
            <a:r>
              <a:rPr lang="en-US" altLang="en-US"/>
              <a:t>You can use </a:t>
            </a:r>
            <a:r>
              <a:rPr lang="en-US" altLang="en-US">
                <a:solidFill>
                  <a:schemeClr val="tx1"/>
                </a:solidFill>
              </a:rPr>
              <a:t>the </a:t>
            </a:r>
            <a:r>
              <a:rPr lang="en-US" altLang="en-US">
                <a:solidFill>
                  <a:schemeClr val="tx1"/>
                </a:solidFill>
                <a:latin typeface="Courier New" panose="02070309020205020404" pitchFamily="49" charset="0"/>
              </a:rPr>
              <a:t>SELECT</a:t>
            </a:r>
            <a:r>
              <a:rPr lang="en-US" altLang="en-US">
                <a:solidFill>
                  <a:schemeClr val="tx1"/>
                </a:solidFill>
              </a:rPr>
              <a:t> statement to display specific</a:t>
            </a:r>
            <a:r>
              <a:rPr lang="en-US" altLang="en-US"/>
              <a:t> columns of the table by specifying the column names, separated by commas. The example in the slide displays all the department numbers and location numbers from the </a:t>
            </a:r>
            <a:r>
              <a:rPr lang="en-US" altLang="en-US">
                <a:latin typeface="Courier New" panose="02070309020205020404" pitchFamily="49" charset="0"/>
              </a:rPr>
              <a:t>DEPARTMENTS</a:t>
            </a:r>
            <a:r>
              <a:rPr lang="en-US" altLang="en-US"/>
              <a:t> table. </a:t>
            </a:r>
          </a:p>
          <a:p>
            <a:pPr lvl="1" eaLnBrk="1" hangingPunct="1"/>
            <a:r>
              <a:rPr lang="en-US" altLang="en-US"/>
              <a:t>In the </a:t>
            </a:r>
            <a:r>
              <a:rPr lang="en-US" altLang="en-US">
                <a:latin typeface="Courier New" panose="02070309020205020404" pitchFamily="49" charset="0"/>
              </a:rPr>
              <a:t>SELECT</a:t>
            </a:r>
            <a:r>
              <a:rPr lang="en-US" altLang="en-US"/>
              <a:t> clause, specify the columns that you want, in the order in which you want them to appear in the output. For example, to display location before department number going from left to right, you use the following statement:</a:t>
            </a:r>
          </a:p>
          <a:p>
            <a:pPr lvl="1" eaLnBrk="1" hangingPunct="1"/>
            <a:endParaRPr lang="en-US" altLang="en-US" sz="500"/>
          </a:p>
          <a:p>
            <a:pPr lvl="4" eaLnBrk="1" hangingPunct="1"/>
            <a:r>
              <a:rPr lang="en-US" altLang="en-US"/>
              <a:t>SELECT location_id, department_id</a:t>
            </a:r>
          </a:p>
          <a:p>
            <a:pPr lvl="4" eaLnBrk="1" hangingPunct="1"/>
            <a:r>
              <a:rPr lang="en-US" altLang="en-US"/>
              <a:t>FROM   departments;</a:t>
            </a:r>
            <a:endParaRPr lang="en-US" altLang="en-US">
              <a:solidFill>
                <a:schemeClr val="accent2"/>
              </a:solidFill>
            </a:endParaRPr>
          </a:p>
        </p:txBody>
      </p:sp>
      <p:grpSp>
        <p:nvGrpSpPr>
          <p:cNvPr id="32772" name="Group 9">
            <a:extLst>
              <a:ext uri="{FF2B5EF4-FFF2-40B4-BE49-F238E27FC236}">
                <a16:creationId xmlns:a16="http://schemas.microsoft.com/office/drawing/2014/main" id="{87CB991A-D811-4322-973C-35832BA30E34}"/>
              </a:ext>
            </a:extLst>
          </p:cNvPr>
          <p:cNvGrpSpPr>
            <a:grpSpLocks/>
          </p:cNvGrpSpPr>
          <p:nvPr/>
        </p:nvGrpSpPr>
        <p:grpSpPr bwMode="auto">
          <a:xfrm>
            <a:off x="665163" y="7086600"/>
            <a:ext cx="5178425" cy="1239838"/>
            <a:chOff x="419" y="4203"/>
            <a:chExt cx="3262" cy="781"/>
          </a:xfrm>
        </p:grpSpPr>
        <p:pic>
          <p:nvPicPr>
            <p:cNvPr id="32773" name="Picture 4">
              <a:extLst>
                <a:ext uri="{FF2B5EF4-FFF2-40B4-BE49-F238E27FC236}">
                  <a16:creationId xmlns:a16="http://schemas.microsoft.com/office/drawing/2014/main" id="{C0D6F26C-EFE2-4929-BDEA-353478A54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9" y="4203"/>
              <a:ext cx="3256"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2774" name="Picture 5">
              <a:extLst>
                <a:ext uri="{FF2B5EF4-FFF2-40B4-BE49-F238E27FC236}">
                  <a16:creationId xmlns:a16="http://schemas.microsoft.com/office/drawing/2014/main" id="{B620BCEA-5658-476D-92B8-14F584ABD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 y="4831"/>
              <a:ext cx="3262"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2775" name="Text Box 6">
              <a:extLst>
                <a:ext uri="{FF2B5EF4-FFF2-40B4-BE49-F238E27FC236}">
                  <a16:creationId xmlns:a16="http://schemas.microsoft.com/office/drawing/2014/main" id="{84BD9ADF-4790-44A1-AB90-0AE50B0521F7}"/>
                </a:ext>
              </a:extLst>
            </p:cNvPr>
            <p:cNvSpPr txBox="1">
              <a:spLocks noChangeArrowheads="1"/>
            </p:cNvSpPr>
            <p:nvPr/>
          </p:nvSpPr>
          <p:spPr bwMode="auto">
            <a:xfrm>
              <a:off x="527" y="4625"/>
              <a:ext cx="22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01" tIns="12401" rIns="12401" bIns="12401">
              <a:spAutoFit/>
            </a:bodyPr>
            <a:lstStyle>
              <a:lvl1pPr defTabSz="803275">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defTabSz="803275">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803275" indent="-228600" defTabSz="803275">
                <a:buSzPct val="100000"/>
                <a:buChar char="•"/>
                <a:defRPr sz="1200">
                  <a:solidFill>
                    <a:srgbClr val="000000"/>
                  </a:solidFill>
                  <a:latin typeface="Times New Roman" panose="02020603050405020304" pitchFamily="18" charset="0"/>
                </a:defRPr>
              </a:lvl3pPr>
              <a:lvl4pPr marL="1206500" indent="-228600" defTabSz="803275">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defTabSz="803275">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defTabSz="803275"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r>
                <a:rPr lang="en-US" altLang="en-US" sz="2300"/>
                <a:t>…</a:t>
              </a:r>
            </a:p>
          </p:txBody>
        </p:sp>
      </p:gr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E19D8B7-92A9-4326-8E50-AA332385BBA4}"/>
              </a:ext>
            </a:extLst>
          </p:cNvPr>
          <p:cNvSpPr>
            <a:spLocks noChangeArrowheads="1"/>
          </p:cNvSpPr>
          <p:nvPr/>
        </p:nvSpPr>
        <p:spPr bwMode="auto">
          <a:xfrm>
            <a:off x="3959225" y="-1588"/>
            <a:ext cx="3033713"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34819" name="Rectangle 3">
            <a:extLst>
              <a:ext uri="{FF2B5EF4-FFF2-40B4-BE49-F238E27FC236}">
                <a16:creationId xmlns:a16="http://schemas.microsoft.com/office/drawing/2014/main" id="{11E8D142-7BF0-4D57-9CBA-6C0D9D49A163}"/>
              </a:ext>
            </a:extLst>
          </p:cNvPr>
          <p:cNvSpPr>
            <a:spLocks noChangeArrowheads="1"/>
          </p:cNvSpPr>
          <p:nvPr/>
        </p:nvSpPr>
        <p:spPr bwMode="auto">
          <a:xfrm>
            <a:off x="-3175" y="-1588"/>
            <a:ext cx="303053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algn="ctr" eaLnBrk="1" hangingPunct="1">
              <a:spcBef>
                <a:spcPct val="0"/>
              </a:spcBef>
              <a:buClr>
                <a:srgbClr val="000000"/>
              </a:buClr>
              <a:buSzTx/>
            </a:pPr>
            <a:endParaRPr lang="en-US" altLang="en-US" sz="2300"/>
          </a:p>
        </p:txBody>
      </p:sp>
      <p:sp>
        <p:nvSpPr>
          <p:cNvPr id="34820" name="Rectangle 6">
            <a:extLst>
              <a:ext uri="{FF2B5EF4-FFF2-40B4-BE49-F238E27FC236}">
                <a16:creationId xmlns:a16="http://schemas.microsoft.com/office/drawing/2014/main" id="{379516C2-DCC1-479F-B732-31CC16B5D22D}"/>
              </a:ext>
            </a:extLst>
          </p:cNvPr>
          <p:cNvSpPr>
            <a:spLocks noChangeArrowheads="1" noTextEdit="1"/>
          </p:cNvSpPr>
          <p:nvPr>
            <p:ph type="sldImg"/>
          </p:nvPr>
        </p:nvSpPr>
        <p:spPr>
          <a:ln/>
        </p:spPr>
      </p:sp>
      <p:sp>
        <p:nvSpPr>
          <p:cNvPr id="34821" name="Rectangle 7">
            <a:extLst>
              <a:ext uri="{FF2B5EF4-FFF2-40B4-BE49-F238E27FC236}">
                <a16:creationId xmlns:a16="http://schemas.microsoft.com/office/drawing/2014/main" id="{E835708A-6CC9-4E2E-9407-C8F4D8DCCCC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Writing SQL Statements</a:t>
            </a:r>
          </a:p>
          <a:p>
            <a:pPr lvl="1" eaLnBrk="1" hangingPunct="1"/>
            <a:r>
              <a:rPr lang="en-US" altLang="en-US">
                <a:solidFill>
                  <a:schemeClr val="tx1"/>
                </a:solidFill>
              </a:rPr>
              <a:t>Using the following simple rules and guidelines, you can construct valid statements that are both easy to read and easy to edit:</a:t>
            </a:r>
          </a:p>
          <a:p>
            <a:pPr lvl="2" eaLnBrk="1" hangingPunct="1"/>
            <a:r>
              <a:rPr lang="en-US" altLang="en-US">
                <a:solidFill>
                  <a:schemeClr val="tx1"/>
                </a:solidFill>
              </a:rPr>
              <a:t>SQL statements are not case-sensitive (unless indicated).</a:t>
            </a:r>
          </a:p>
          <a:p>
            <a:pPr lvl="2" eaLnBrk="1" hangingPunct="1"/>
            <a:r>
              <a:rPr lang="en-US" altLang="en-US">
                <a:solidFill>
                  <a:schemeClr val="tx1"/>
                </a:solidFill>
              </a:rPr>
              <a:t>SQL statements can be entered on one or many lines. </a:t>
            </a:r>
          </a:p>
          <a:p>
            <a:pPr lvl="2" eaLnBrk="1" hangingPunct="1">
              <a:buFontTx/>
              <a:buNone/>
            </a:pPr>
            <a:r>
              <a:rPr lang="en-US" altLang="en-US">
                <a:solidFill>
                  <a:schemeClr val="tx1"/>
                </a:solidFill>
              </a:rPr>
              <a:t>•	Keywords cannot be split across lines or abbreviated.</a:t>
            </a:r>
          </a:p>
          <a:p>
            <a:pPr lvl="2" eaLnBrk="1" hangingPunct="1"/>
            <a:r>
              <a:rPr lang="en-US" altLang="en-US">
                <a:solidFill>
                  <a:schemeClr val="tx1"/>
                </a:solidFill>
              </a:rPr>
              <a:t>Clauses are usually placed on separate lines for readability and ease of editing.</a:t>
            </a:r>
          </a:p>
          <a:p>
            <a:pPr lvl="2" eaLnBrk="1" hangingPunct="1">
              <a:buFontTx/>
              <a:buNone/>
            </a:pPr>
            <a:r>
              <a:rPr lang="en-US" altLang="en-US">
                <a:solidFill>
                  <a:schemeClr val="tx1"/>
                </a:solidFill>
              </a:rPr>
              <a:t>•	Indents should be used to make code more readable.</a:t>
            </a:r>
          </a:p>
          <a:p>
            <a:pPr lvl="2" eaLnBrk="1" hangingPunct="1"/>
            <a:r>
              <a:rPr lang="en-US" altLang="en-US">
                <a:solidFill>
                  <a:schemeClr val="tx1"/>
                </a:solidFill>
              </a:rPr>
              <a:t>Keywords typically are entered in uppercase; all other words, such as table names and columns, are entered in lowercase.</a:t>
            </a:r>
          </a:p>
          <a:p>
            <a:pPr eaLnBrk="1" hangingPunct="1"/>
            <a:r>
              <a:rPr lang="en-US" altLang="en-US">
                <a:latin typeface="Arial" panose="020B0604020202020204" pitchFamily="34" charset="0"/>
              </a:rPr>
              <a:t>Executing SQL Statements</a:t>
            </a:r>
          </a:p>
          <a:p>
            <a:pPr lvl="1" eaLnBrk="1" hangingPunct="1"/>
            <a:r>
              <a:rPr lang="en-US" altLang="en-US">
                <a:solidFill>
                  <a:schemeClr val="tx1"/>
                </a:solidFill>
              </a:rPr>
              <a:t>Using</a:t>
            </a:r>
            <a:r>
              <a:rPr lang="en-US" altLang="en-US" i="1">
                <a:solidFill>
                  <a:schemeClr val="tx1"/>
                </a:solidFill>
              </a:rPr>
              <a:t> i</a:t>
            </a:r>
            <a:r>
              <a:rPr lang="en-US" altLang="en-US">
                <a:solidFill>
                  <a:schemeClr val="tx1"/>
                </a:solidFill>
              </a:rPr>
              <a:t>SQL*Plus, click the Execute button to run the command or commands in the editing window. </a:t>
            </a:r>
          </a:p>
          <a:p>
            <a:pPr lvl="1" eaLnBrk="1" hangingPunct="1"/>
            <a:r>
              <a:rPr lang="en-US" altLang="en-US">
                <a:solidFill>
                  <a:schemeClr val="tx1"/>
                </a:solidFill>
              </a:rPr>
              <a:t>Using SQL*Plus, terminate the SQL statement with a semicolon and then press the Enter key to run the command.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52B6-4BD8-4048-A3A4-930DDB529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3601C8-D8EE-45BC-964F-5241157407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0DB3B4-6C37-4764-B59A-964B01E1AB36}"/>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5" name="Footer Placeholder 4">
            <a:extLst>
              <a:ext uri="{FF2B5EF4-FFF2-40B4-BE49-F238E27FC236}">
                <a16:creationId xmlns:a16="http://schemas.microsoft.com/office/drawing/2014/main" id="{52A7A811-F642-463F-B813-C5E2BED81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E2251-C877-4369-A03A-99CC51A662FB}"/>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307593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0AA7-3DDF-4E7F-8A86-9DD46BDD76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016424-8D70-4A39-A7F0-3A3F820AD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C8AF0-4D38-436A-A7E6-9ACB07F772F9}"/>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5" name="Footer Placeholder 4">
            <a:extLst>
              <a:ext uri="{FF2B5EF4-FFF2-40B4-BE49-F238E27FC236}">
                <a16:creationId xmlns:a16="http://schemas.microsoft.com/office/drawing/2014/main" id="{BDBC5A6F-F25E-46B5-A342-CD4D942C1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6B7E7-6693-4BB7-B5DD-7CB520AAACC0}"/>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368893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E0247-81F6-46C7-AD15-B461F8D634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A7CFA9-65CA-4BDA-AB6F-CC1333C09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B3435-9EA9-4C4C-BC0A-9F598607E98F}"/>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5" name="Footer Placeholder 4">
            <a:extLst>
              <a:ext uri="{FF2B5EF4-FFF2-40B4-BE49-F238E27FC236}">
                <a16:creationId xmlns:a16="http://schemas.microsoft.com/office/drawing/2014/main" id="{2B8F4086-013C-44DF-8D8E-F045404A8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F663-9BBD-459C-B557-D680AD44D331}"/>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216953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FDD-F7B2-4BC2-B3F9-C29F1EC45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8B557-874C-45D6-AD4F-62FDEF007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3110C-7EEB-42FF-B012-5BAA7BF9957A}"/>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5" name="Footer Placeholder 4">
            <a:extLst>
              <a:ext uri="{FF2B5EF4-FFF2-40B4-BE49-F238E27FC236}">
                <a16:creationId xmlns:a16="http://schemas.microsoft.com/office/drawing/2014/main" id="{3358B1DB-D0F0-4B00-848D-6C7F8602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12A5B-0ACD-46AC-B1EB-4ED14C8C8F41}"/>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326138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B931-1B18-4CD3-B556-A6705CBD99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9811A6-0C51-4AFD-882B-BB1C99F70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74A4F-33E2-47DB-A629-A381A56CE2DD}"/>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5" name="Footer Placeholder 4">
            <a:extLst>
              <a:ext uri="{FF2B5EF4-FFF2-40B4-BE49-F238E27FC236}">
                <a16:creationId xmlns:a16="http://schemas.microsoft.com/office/drawing/2014/main" id="{05442C5F-9B8A-4DC0-B117-D9C2C5915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7F208-F866-40DD-940F-851CCD2999E1}"/>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15602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C527-ABD6-4826-B0CC-14CAE1054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02B15-99F1-4B09-8938-368B606BE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06C67-6E8E-4347-9B3F-1842D4301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E18FD3-1986-4B0C-B3CE-00F4CB21CDA6}"/>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6" name="Footer Placeholder 5">
            <a:extLst>
              <a:ext uri="{FF2B5EF4-FFF2-40B4-BE49-F238E27FC236}">
                <a16:creationId xmlns:a16="http://schemas.microsoft.com/office/drawing/2014/main" id="{EFE5B54E-F15D-4F7A-8245-D8CCDEA27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219F9-E02A-461B-B03D-E5619625F2C5}"/>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377391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1CFE-5379-4073-B1CA-3DB18D5936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24CC2-EB67-4C6C-B319-51DC93C32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66E45-6A65-4EC5-9B0D-992EACB408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AA04FE-A744-4967-9398-AD8A882CF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96741-0FEE-484D-B2BB-03092FC94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066EC0-4D43-4BD0-A8CC-B9A709C076E9}"/>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8" name="Footer Placeholder 7">
            <a:extLst>
              <a:ext uri="{FF2B5EF4-FFF2-40B4-BE49-F238E27FC236}">
                <a16:creationId xmlns:a16="http://schemas.microsoft.com/office/drawing/2014/main" id="{16667C59-EA67-4F61-BFC1-0115154B21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1866C5-A02B-4A0D-A34A-B871AEAD2B24}"/>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38679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0B9F-08C2-47D2-ABBD-DC310FC4ED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94C3BC-7348-4569-9E0C-8A803E277AC8}"/>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4" name="Footer Placeholder 3">
            <a:extLst>
              <a:ext uri="{FF2B5EF4-FFF2-40B4-BE49-F238E27FC236}">
                <a16:creationId xmlns:a16="http://schemas.microsoft.com/office/drawing/2014/main" id="{3692C583-EA88-4A0F-AF29-83D2C89C1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F38187-260E-4BAE-A527-F35ADE5637B7}"/>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329311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7B262-2C0F-4F43-B804-BFD3DAF8EBD4}"/>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3" name="Footer Placeholder 2">
            <a:extLst>
              <a:ext uri="{FF2B5EF4-FFF2-40B4-BE49-F238E27FC236}">
                <a16:creationId xmlns:a16="http://schemas.microsoft.com/office/drawing/2014/main" id="{96F69188-0805-4692-B86B-CE8AD163B6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467D08-B42E-41F6-BF57-6AB87F4D6D4E}"/>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184323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A50E-9601-4504-AE62-5CDA9716F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7244F-0B95-4E68-9725-E3AFE671C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DB5FBA-5275-422B-9D35-947CD52FB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43CBA-8748-45F9-BA50-6F28935BC495}"/>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6" name="Footer Placeholder 5">
            <a:extLst>
              <a:ext uri="{FF2B5EF4-FFF2-40B4-BE49-F238E27FC236}">
                <a16:creationId xmlns:a16="http://schemas.microsoft.com/office/drawing/2014/main" id="{3E719C33-915E-4A35-81FE-596F51918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E6D49-CF92-47EA-B3C7-87C5B01CB933}"/>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50709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AEA3-2A94-4AE6-BD93-93A492637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67908C-6451-4BAD-8E42-2717BB974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72421B-32A6-4DA4-B13D-F2B0E42A9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15F59-D0EF-49AF-B147-8EB34E8275F7}"/>
              </a:ext>
            </a:extLst>
          </p:cNvPr>
          <p:cNvSpPr>
            <a:spLocks noGrp="1"/>
          </p:cNvSpPr>
          <p:nvPr>
            <p:ph type="dt" sz="half" idx="10"/>
          </p:nvPr>
        </p:nvSpPr>
        <p:spPr/>
        <p:txBody>
          <a:bodyPr/>
          <a:lstStyle/>
          <a:p>
            <a:fld id="{0B846943-3B19-4647-A78D-BF013926D06B}" type="datetimeFigureOut">
              <a:rPr lang="en-US" smtClean="0"/>
              <a:t>3/18/2021</a:t>
            </a:fld>
            <a:endParaRPr lang="en-US"/>
          </a:p>
        </p:txBody>
      </p:sp>
      <p:sp>
        <p:nvSpPr>
          <p:cNvPr id="6" name="Footer Placeholder 5">
            <a:extLst>
              <a:ext uri="{FF2B5EF4-FFF2-40B4-BE49-F238E27FC236}">
                <a16:creationId xmlns:a16="http://schemas.microsoft.com/office/drawing/2014/main" id="{6A8D8C82-8045-4A7D-81D3-2E7FC29AE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EE50A-4306-4E3D-802F-34C5B1763462}"/>
              </a:ext>
            </a:extLst>
          </p:cNvPr>
          <p:cNvSpPr>
            <a:spLocks noGrp="1"/>
          </p:cNvSpPr>
          <p:nvPr>
            <p:ph type="sldNum" sz="quarter" idx="12"/>
          </p:nvPr>
        </p:nvSpPr>
        <p:spPr/>
        <p:txBody>
          <a:bodyPr/>
          <a:lstStyle/>
          <a:p>
            <a:fld id="{1079CA29-C060-42C9-B504-662A0CBF21BC}" type="slidenum">
              <a:rPr lang="en-US" smtClean="0"/>
              <a:t>‹#›</a:t>
            </a:fld>
            <a:endParaRPr lang="en-US"/>
          </a:p>
        </p:txBody>
      </p:sp>
    </p:spTree>
    <p:extLst>
      <p:ext uri="{BB962C8B-B14F-4D97-AF65-F5344CB8AC3E}">
        <p14:creationId xmlns:p14="http://schemas.microsoft.com/office/powerpoint/2010/main" val="219753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B5312A-160D-402C-8DF8-A871F4403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A92A59-860C-4268-928B-8AAF1D64D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22986-43FE-49D1-9C43-A2457072C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46943-3B19-4647-A78D-BF013926D06B}" type="datetimeFigureOut">
              <a:rPr lang="en-US" smtClean="0"/>
              <a:t>3/18/2021</a:t>
            </a:fld>
            <a:endParaRPr lang="en-US"/>
          </a:p>
        </p:txBody>
      </p:sp>
      <p:sp>
        <p:nvSpPr>
          <p:cNvPr id="5" name="Footer Placeholder 4">
            <a:extLst>
              <a:ext uri="{FF2B5EF4-FFF2-40B4-BE49-F238E27FC236}">
                <a16:creationId xmlns:a16="http://schemas.microsoft.com/office/drawing/2014/main" id="{630B3478-D515-4CBB-A743-A7CBE1898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00EED3-520D-430A-A898-D10B61BF1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9CA29-C060-42C9-B504-662A0CBF21BC}" type="slidenum">
              <a:rPr lang="en-US" smtClean="0"/>
              <a:t>‹#›</a:t>
            </a:fld>
            <a:endParaRPr lang="en-US"/>
          </a:p>
        </p:txBody>
      </p:sp>
    </p:spTree>
    <p:extLst>
      <p:ext uri="{BB962C8B-B14F-4D97-AF65-F5344CB8AC3E}">
        <p14:creationId xmlns:p14="http://schemas.microsoft.com/office/powerpoint/2010/main" val="3637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6A43-F5F2-4FCF-9F3F-6CBB8D7198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58C15FF-3B19-440E-BEAA-266A46F27F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021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413F5725-3855-426A-B6C8-8EC47B228614}"/>
              </a:ext>
            </a:extLst>
          </p:cNvPr>
          <p:cNvSpPr>
            <a:spLocks noGrp="1" noChangeArrowheads="1"/>
          </p:cNvSpPr>
          <p:nvPr>
            <p:ph type="title"/>
          </p:nvPr>
        </p:nvSpPr>
        <p:spPr/>
        <p:txBody>
          <a:bodyPr/>
          <a:lstStyle/>
          <a:p>
            <a:pPr eaLnBrk="1" hangingPunct="1"/>
            <a:r>
              <a:rPr lang="en-US" altLang="en-US"/>
              <a:t>Writing SQL Statements</a:t>
            </a:r>
          </a:p>
        </p:txBody>
      </p:sp>
      <p:sp>
        <p:nvSpPr>
          <p:cNvPr id="33795" name="Rectangle 7">
            <a:extLst>
              <a:ext uri="{FF2B5EF4-FFF2-40B4-BE49-F238E27FC236}">
                <a16:creationId xmlns:a16="http://schemas.microsoft.com/office/drawing/2014/main" id="{0620E746-13FA-416F-B73F-8BD900F8072E}"/>
              </a:ext>
            </a:extLst>
          </p:cNvPr>
          <p:cNvSpPr>
            <a:spLocks noGrp="1" noChangeArrowheads="1"/>
          </p:cNvSpPr>
          <p:nvPr>
            <p:ph type="body" idx="1"/>
          </p:nvPr>
        </p:nvSpPr>
        <p:spPr>
          <a:xfrm>
            <a:off x="2387600" y="1816100"/>
            <a:ext cx="7366000" cy="4110038"/>
          </a:xfrm>
        </p:spPr>
        <p:txBody>
          <a:bodyPr/>
          <a:lstStyle/>
          <a:p>
            <a:pPr lvl="1" eaLnBrk="1" hangingPunct="1"/>
            <a:r>
              <a:rPr lang="en-US" altLang="en-US"/>
              <a:t>SQL statements are not case-sensitive. </a:t>
            </a:r>
          </a:p>
          <a:p>
            <a:pPr lvl="1" eaLnBrk="1" hangingPunct="1"/>
            <a:r>
              <a:rPr lang="en-US" altLang="en-US"/>
              <a:t>SQL statements can be on one or more lines.</a:t>
            </a:r>
          </a:p>
          <a:p>
            <a:pPr lvl="1" eaLnBrk="1" hangingPunct="1"/>
            <a:r>
              <a:rPr lang="en-US" altLang="en-US"/>
              <a:t>Keywords cannot be abbreviated or split</a:t>
            </a:r>
            <a:br>
              <a:rPr lang="en-US" altLang="en-US"/>
            </a:br>
            <a:r>
              <a:rPr lang="en-US" altLang="en-US"/>
              <a:t>across lines.</a:t>
            </a:r>
          </a:p>
          <a:p>
            <a:pPr lvl="1" eaLnBrk="1" hangingPunct="1"/>
            <a:r>
              <a:rPr lang="en-US" altLang="en-US"/>
              <a:t>Clauses are usually placed on separate lines.</a:t>
            </a:r>
          </a:p>
          <a:p>
            <a:pPr lvl="1" eaLnBrk="1" hangingPunct="1"/>
            <a:r>
              <a:rPr lang="en-US" altLang="en-US"/>
              <a:t>Indents are used to enhance readability.</a:t>
            </a:r>
          </a:p>
          <a:p>
            <a:pPr lvl="1" eaLnBrk="1" hangingPunct="1"/>
            <a:r>
              <a:rPr lang="en-US" altLang="en-US"/>
              <a:t>In </a:t>
            </a:r>
            <a:r>
              <a:rPr lang="en-US" altLang="en-US" i="1">
                <a:latin typeface="Times New Roman" panose="02020603050405020304" pitchFamily="18" charset="0"/>
              </a:rPr>
              <a:t>i</a:t>
            </a:r>
            <a:r>
              <a:rPr lang="en-US" altLang="en-US"/>
              <a:t>SQL*Plus, SQL statements can optionally be terminated by a semicolon (;). Semicolons are required if you execute multiple SQL statements. </a:t>
            </a:r>
          </a:p>
          <a:p>
            <a:pPr lvl="1" eaLnBrk="1" hangingPunct="1"/>
            <a:r>
              <a:rPr lang="en-US" altLang="en-US"/>
              <a:t>In SQL*plus, you are required to end each SQL statement with a semicolon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7">
            <a:extLst>
              <a:ext uri="{FF2B5EF4-FFF2-40B4-BE49-F238E27FC236}">
                <a16:creationId xmlns:a16="http://schemas.microsoft.com/office/drawing/2014/main" id="{7D966B4B-71BC-463D-994B-A03D6C9680B4}"/>
              </a:ext>
            </a:extLst>
          </p:cNvPr>
          <p:cNvSpPr>
            <a:spLocks noGrp="1" noChangeArrowheads="1"/>
          </p:cNvSpPr>
          <p:nvPr>
            <p:ph type="title"/>
          </p:nvPr>
        </p:nvSpPr>
        <p:spPr/>
        <p:txBody>
          <a:bodyPr/>
          <a:lstStyle/>
          <a:p>
            <a:pPr eaLnBrk="1" hangingPunct="1"/>
            <a:r>
              <a:rPr lang="en-US" altLang="en-US"/>
              <a:t>Arithmetic Expressions</a:t>
            </a:r>
          </a:p>
        </p:txBody>
      </p:sp>
      <p:sp>
        <p:nvSpPr>
          <p:cNvPr id="35843" name="Rectangle 58">
            <a:extLst>
              <a:ext uri="{FF2B5EF4-FFF2-40B4-BE49-F238E27FC236}">
                <a16:creationId xmlns:a16="http://schemas.microsoft.com/office/drawing/2014/main" id="{2C0879F0-DBCA-424E-891B-AE08613A3120}"/>
              </a:ext>
            </a:extLst>
          </p:cNvPr>
          <p:cNvSpPr>
            <a:spLocks noGrp="1" noChangeArrowheads="1"/>
          </p:cNvSpPr>
          <p:nvPr>
            <p:ph type="body" idx="1"/>
          </p:nvPr>
        </p:nvSpPr>
        <p:spPr>
          <a:xfrm>
            <a:off x="2387600" y="1816101"/>
            <a:ext cx="7366000" cy="695325"/>
          </a:xfrm>
        </p:spPr>
        <p:txBody>
          <a:bodyPr>
            <a:normAutofit fontScale="92500" lnSpcReduction="20000"/>
          </a:bodyPr>
          <a:lstStyle/>
          <a:p>
            <a:pPr eaLnBrk="1" hangingPunct="1"/>
            <a:r>
              <a:rPr lang="en-US" altLang="en-US"/>
              <a:t>Create expressions with number and date data by using arithmetic operators.</a:t>
            </a:r>
          </a:p>
        </p:txBody>
      </p:sp>
      <p:graphicFrame>
        <p:nvGraphicFramePr>
          <p:cNvPr id="379960" name="Group 56">
            <a:extLst>
              <a:ext uri="{FF2B5EF4-FFF2-40B4-BE49-F238E27FC236}">
                <a16:creationId xmlns:a16="http://schemas.microsoft.com/office/drawing/2014/main" id="{C536E3D6-C566-4762-98F4-16791599D960}"/>
              </a:ext>
            </a:extLst>
          </p:cNvPr>
          <p:cNvGraphicFramePr>
            <a:graphicFrameLocks noGrp="1"/>
          </p:cNvGraphicFramePr>
          <p:nvPr/>
        </p:nvGraphicFramePr>
        <p:xfrm>
          <a:off x="3898900" y="2711450"/>
          <a:ext cx="4343400" cy="1846264"/>
        </p:xfrm>
        <a:graphic>
          <a:graphicData uri="http://schemas.openxmlformats.org/drawingml/2006/table">
            <a:tbl>
              <a:tblPr/>
              <a:tblGrid>
                <a:gridCol w="1371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65886">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Operator</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Description</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65886">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Add</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720">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Subtract</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65886">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Multiply</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65886">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defRPr sz="2000" b="1">
                          <a:solidFill>
                            <a:schemeClr val="tx1"/>
                          </a:solidFill>
                          <a:latin typeface="Arial" charset="0"/>
                        </a:defRPr>
                      </a:lvl1pPr>
                      <a:lvl2pPr marL="114300" algn="l" defTabSz="228600">
                        <a:spcBef>
                          <a:spcPct val="20000"/>
                        </a:spcBef>
                        <a:buClr>
                          <a:srgbClr val="FF0000"/>
                        </a:buClr>
                        <a:defRPr sz="2000" b="1">
                          <a:solidFill>
                            <a:schemeClr val="tx1"/>
                          </a:solidFill>
                          <a:latin typeface="Arial" charset="0"/>
                        </a:defRPr>
                      </a:lvl2pPr>
                      <a:lvl3pPr marL="685800" algn="l" defTabSz="228600">
                        <a:spcBef>
                          <a:spcPct val="20000"/>
                        </a:spcBef>
                        <a:buClr>
                          <a:srgbClr val="FF0000"/>
                        </a:buClr>
                        <a:defRPr b="1">
                          <a:solidFill>
                            <a:schemeClr val="tx1"/>
                          </a:solidFill>
                          <a:latin typeface="Arial" charset="0"/>
                        </a:defRPr>
                      </a:lvl3pPr>
                      <a:lvl4pPr marL="1143000" algn="l" defTabSz="228600">
                        <a:spcBef>
                          <a:spcPct val="20000"/>
                        </a:spcBef>
                        <a:defRPr b="1">
                          <a:solidFill>
                            <a:srgbClr val="FF0000"/>
                          </a:solidFill>
                          <a:latin typeface="Arial" charset="0"/>
                        </a:defRPr>
                      </a:lvl4pPr>
                      <a:lvl5pPr marL="1257300" algn="l" defTabSz="228600">
                        <a:spcBef>
                          <a:spcPct val="20000"/>
                        </a:spcBef>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Divide</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5">
            <a:extLst>
              <a:ext uri="{FF2B5EF4-FFF2-40B4-BE49-F238E27FC236}">
                <a16:creationId xmlns:a16="http://schemas.microsoft.com/office/drawing/2014/main" id="{1581DB63-B73A-4B65-921A-F2AAB8640786}"/>
              </a:ext>
            </a:extLst>
          </p:cNvPr>
          <p:cNvSpPr>
            <a:spLocks noChangeArrowheads="1"/>
          </p:cNvSpPr>
          <p:nvPr/>
        </p:nvSpPr>
        <p:spPr bwMode="blackGray">
          <a:xfrm>
            <a:off x="2400300" y="1771651"/>
            <a:ext cx="7277100" cy="7905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last_name, salary, salary + 300</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37891" name="Rectangle 17">
            <a:extLst>
              <a:ext uri="{FF2B5EF4-FFF2-40B4-BE49-F238E27FC236}">
                <a16:creationId xmlns:a16="http://schemas.microsoft.com/office/drawing/2014/main" id="{1CE07859-5D6F-4149-9978-C4C8B12B920D}"/>
              </a:ext>
            </a:extLst>
          </p:cNvPr>
          <p:cNvSpPr>
            <a:spLocks noGrp="1" noChangeArrowheads="1"/>
          </p:cNvSpPr>
          <p:nvPr>
            <p:ph type="title"/>
          </p:nvPr>
        </p:nvSpPr>
        <p:spPr/>
        <p:txBody>
          <a:bodyPr/>
          <a:lstStyle/>
          <a:p>
            <a:pPr eaLnBrk="1" hangingPunct="1"/>
            <a:r>
              <a:rPr lang="en-US" altLang="en-US"/>
              <a:t>Using Arithmetic Operators</a:t>
            </a:r>
          </a:p>
        </p:txBody>
      </p:sp>
      <p:sp>
        <p:nvSpPr>
          <p:cNvPr id="37892" name="Rectangle 6">
            <a:extLst>
              <a:ext uri="{FF2B5EF4-FFF2-40B4-BE49-F238E27FC236}">
                <a16:creationId xmlns:a16="http://schemas.microsoft.com/office/drawing/2014/main" id="{4A04322D-2314-4A0C-94AB-D89F7B41414E}"/>
              </a:ext>
            </a:extLst>
          </p:cNvPr>
          <p:cNvSpPr>
            <a:spLocks noChangeArrowheads="1"/>
          </p:cNvSpPr>
          <p:nvPr/>
        </p:nvSpPr>
        <p:spPr bwMode="blackWhite">
          <a:xfrm>
            <a:off x="5934076" y="1863726"/>
            <a:ext cx="1914525" cy="3206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grpSp>
        <p:nvGrpSpPr>
          <p:cNvPr id="37893" name="Group 13">
            <a:extLst>
              <a:ext uri="{FF2B5EF4-FFF2-40B4-BE49-F238E27FC236}">
                <a16:creationId xmlns:a16="http://schemas.microsoft.com/office/drawing/2014/main" id="{924EE3C9-2FEA-4A94-80D5-1D61F8100BF2}"/>
              </a:ext>
            </a:extLst>
          </p:cNvPr>
          <p:cNvGrpSpPr>
            <a:grpSpLocks/>
          </p:cNvGrpSpPr>
          <p:nvPr/>
        </p:nvGrpSpPr>
        <p:grpSpPr bwMode="auto">
          <a:xfrm>
            <a:off x="2538414" y="2903539"/>
            <a:ext cx="6961187" cy="1633537"/>
            <a:chOff x="585" y="1935"/>
            <a:chExt cx="4385" cy="1029"/>
          </a:xfrm>
        </p:grpSpPr>
        <p:sp>
          <p:nvSpPr>
            <p:cNvPr id="37894" name="Text Box 7">
              <a:extLst>
                <a:ext uri="{FF2B5EF4-FFF2-40B4-BE49-F238E27FC236}">
                  <a16:creationId xmlns:a16="http://schemas.microsoft.com/office/drawing/2014/main" id="{1372DA0E-4BB2-409E-B879-DE09B17A2D8A}"/>
                </a:ext>
              </a:extLst>
            </p:cNvPr>
            <p:cNvSpPr txBox="1">
              <a:spLocks noChangeArrowheads="1"/>
            </p:cNvSpPr>
            <p:nvPr/>
          </p:nvSpPr>
          <p:spPr bwMode="auto">
            <a:xfrm>
              <a:off x="585" y="2650"/>
              <a:ext cx="2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37895" name="Picture 8">
              <a:extLst>
                <a:ext uri="{FF2B5EF4-FFF2-40B4-BE49-F238E27FC236}">
                  <a16:creationId xmlns:a16="http://schemas.microsoft.com/office/drawing/2014/main" id="{DA759A65-69F2-40C7-9496-9DF490FF9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90" y="1935"/>
              <a:ext cx="438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7896" name="Picture 9">
              <a:extLst>
                <a:ext uri="{FF2B5EF4-FFF2-40B4-BE49-F238E27FC236}">
                  <a16:creationId xmlns:a16="http://schemas.microsoft.com/office/drawing/2014/main" id="{57A74AAA-47B9-4963-A533-439ED09B5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 y="2851"/>
              <a:ext cx="4374"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2">
            <a:extLst>
              <a:ext uri="{FF2B5EF4-FFF2-40B4-BE49-F238E27FC236}">
                <a16:creationId xmlns:a16="http://schemas.microsoft.com/office/drawing/2014/main" id="{D0EE7FAD-BD66-4A36-972F-A9DD65791104}"/>
              </a:ext>
            </a:extLst>
          </p:cNvPr>
          <p:cNvSpPr>
            <a:spLocks noChangeArrowheads="1"/>
          </p:cNvSpPr>
          <p:nvPr/>
        </p:nvSpPr>
        <p:spPr bwMode="blackGray">
          <a:xfrm>
            <a:off x="2400300" y="1784351"/>
            <a:ext cx="7277100" cy="7794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last_name, salary, 12*salary+100</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39939" name="Rectangle 3">
            <a:extLst>
              <a:ext uri="{FF2B5EF4-FFF2-40B4-BE49-F238E27FC236}">
                <a16:creationId xmlns:a16="http://schemas.microsoft.com/office/drawing/2014/main" id="{F5387DC1-1309-4A70-8113-190B5959D6EF}"/>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Operator Precedence</a:t>
            </a:r>
          </a:p>
        </p:txBody>
      </p:sp>
      <p:sp>
        <p:nvSpPr>
          <p:cNvPr id="39940" name="Rectangle 5">
            <a:extLst>
              <a:ext uri="{FF2B5EF4-FFF2-40B4-BE49-F238E27FC236}">
                <a16:creationId xmlns:a16="http://schemas.microsoft.com/office/drawing/2014/main" id="{5E9B76CB-EB06-4540-8D5E-0EAD9CC25861}"/>
              </a:ext>
            </a:extLst>
          </p:cNvPr>
          <p:cNvSpPr>
            <a:spLocks noChangeArrowheads="1"/>
          </p:cNvSpPr>
          <p:nvPr/>
        </p:nvSpPr>
        <p:spPr bwMode="blackWhite">
          <a:xfrm>
            <a:off x="5995988" y="1851026"/>
            <a:ext cx="2057400" cy="346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39941" name="Rectangle 14">
            <a:extLst>
              <a:ext uri="{FF2B5EF4-FFF2-40B4-BE49-F238E27FC236}">
                <a16:creationId xmlns:a16="http://schemas.microsoft.com/office/drawing/2014/main" id="{8C9DC6F9-DBF3-4AD8-B196-E01EEBDB4795}"/>
              </a:ext>
            </a:extLst>
          </p:cNvPr>
          <p:cNvSpPr>
            <a:spLocks noChangeArrowheads="1"/>
          </p:cNvSpPr>
          <p:nvPr/>
        </p:nvSpPr>
        <p:spPr bwMode="blackGray">
          <a:xfrm>
            <a:off x="2400300" y="3849688"/>
            <a:ext cx="7277100" cy="74136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last_name, salary, 12*(salary+100)</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39942" name="Rectangle 15">
            <a:extLst>
              <a:ext uri="{FF2B5EF4-FFF2-40B4-BE49-F238E27FC236}">
                <a16:creationId xmlns:a16="http://schemas.microsoft.com/office/drawing/2014/main" id="{35975223-F8AA-4DAD-8F2C-72988834E9B1}"/>
              </a:ext>
            </a:extLst>
          </p:cNvPr>
          <p:cNvSpPr>
            <a:spLocks noChangeArrowheads="1"/>
          </p:cNvSpPr>
          <p:nvPr/>
        </p:nvSpPr>
        <p:spPr bwMode="blackWhite">
          <a:xfrm>
            <a:off x="5984876" y="3906839"/>
            <a:ext cx="2320925" cy="346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grpSp>
        <p:nvGrpSpPr>
          <p:cNvPr id="39943" name="Group 31">
            <a:extLst>
              <a:ext uri="{FF2B5EF4-FFF2-40B4-BE49-F238E27FC236}">
                <a16:creationId xmlns:a16="http://schemas.microsoft.com/office/drawing/2014/main" id="{2C3F9702-F848-4040-AA15-AC5EB201FE89}"/>
              </a:ext>
            </a:extLst>
          </p:cNvPr>
          <p:cNvGrpSpPr>
            <a:grpSpLocks/>
          </p:cNvGrpSpPr>
          <p:nvPr/>
        </p:nvGrpSpPr>
        <p:grpSpPr bwMode="auto">
          <a:xfrm>
            <a:off x="2593976" y="2706688"/>
            <a:ext cx="6943725" cy="1027112"/>
            <a:chOff x="626" y="1729"/>
            <a:chExt cx="4374" cy="647"/>
          </a:xfrm>
        </p:grpSpPr>
        <p:sp>
          <p:nvSpPr>
            <p:cNvPr id="39950" name="Text Box 6">
              <a:extLst>
                <a:ext uri="{FF2B5EF4-FFF2-40B4-BE49-F238E27FC236}">
                  <a16:creationId xmlns:a16="http://schemas.microsoft.com/office/drawing/2014/main" id="{AF2EBBE0-B496-4318-9E18-BB289B0E2E4F}"/>
                </a:ext>
              </a:extLst>
            </p:cNvPr>
            <p:cNvSpPr txBox="1">
              <a:spLocks noChangeArrowheads="1"/>
            </p:cNvSpPr>
            <p:nvPr/>
          </p:nvSpPr>
          <p:spPr bwMode="auto">
            <a:xfrm>
              <a:off x="630" y="2062"/>
              <a:ext cx="2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39951" name="Picture 9">
              <a:extLst>
                <a:ext uri="{FF2B5EF4-FFF2-40B4-BE49-F238E27FC236}">
                  <a16:creationId xmlns:a16="http://schemas.microsoft.com/office/drawing/2014/main" id="{72594A0F-5FCA-49A1-BDED-BE9480B5D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 y="2260"/>
              <a:ext cx="437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952" name="Picture 23" descr="D:\Temp\01.GIF">
              <a:extLst>
                <a:ext uri="{FF2B5EF4-FFF2-40B4-BE49-F238E27FC236}">
                  <a16:creationId xmlns:a16="http://schemas.microsoft.com/office/drawing/2014/main" id="{AE260AFC-3EF6-4C90-8408-61B4EAC953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 y="1729"/>
              <a:ext cx="4374"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4" name="Group 32">
            <a:extLst>
              <a:ext uri="{FF2B5EF4-FFF2-40B4-BE49-F238E27FC236}">
                <a16:creationId xmlns:a16="http://schemas.microsoft.com/office/drawing/2014/main" id="{FD4248A8-2A27-4D6B-BBE9-7B32FCFED086}"/>
              </a:ext>
            </a:extLst>
          </p:cNvPr>
          <p:cNvGrpSpPr>
            <a:grpSpLocks/>
          </p:cNvGrpSpPr>
          <p:nvPr/>
        </p:nvGrpSpPr>
        <p:grpSpPr bwMode="auto">
          <a:xfrm>
            <a:off x="2543176" y="4792664"/>
            <a:ext cx="6994525" cy="1030287"/>
            <a:chOff x="594" y="3181"/>
            <a:chExt cx="4406" cy="649"/>
          </a:xfrm>
        </p:grpSpPr>
        <p:pic>
          <p:nvPicPr>
            <p:cNvPr id="39947" name="Picture 27" descr="D:\Temp\02.GIF">
              <a:extLst>
                <a:ext uri="{FF2B5EF4-FFF2-40B4-BE49-F238E27FC236}">
                  <a16:creationId xmlns:a16="http://schemas.microsoft.com/office/drawing/2014/main" id="{44D7B4C4-391B-4BF1-9E45-49A3D079EF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 y="3181"/>
              <a:ext cx="4406"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Text Box 28">
              <a:extLst>
                <a:ext uri="{FF2B5EF4-FFF2-40B4-BE49-F238E27FC236}">
                  <a16:creationId xmlns:a16="http://schemas.microsoft.com/office/drawing/2014/main" id="{1F95951C-AB21-44CF-8806-194DE9C75E60}"/>
                </a:ext>
              </a:extLst>
            </p:cNvPr>
            <p:cNvSpPr txBox="1">
              <a:spLocks noChangeArrowheads="1"/>
            </p:cNvSpPr>
            <p:nvPr/>
          </p:nvSpPr>
          <p:spPr bwMode="auto">
            <a:xfrm>
              <a:off x="621" y="3516"/>
              <a:ext cx="2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39949" name="Picture 29">
              <a:extLst>
                <a:ext uri="{FF2B5EF4-FFF2-40B4-BE49-F238E27FC236}">
                  <a16:creationId xmlns:a16="http://schemas.microsoft.com/office/drawing/2014/main" id="{D94889E1-8828-4042-B2CE-A6878C7C7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 y="3714"/>
              <a:ext cx="437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
        <p:nvSpPr>
          <p:cNvPr id="39945" name="Oval 33">
            <a:extLst>
              <a:ext uri="{FF2B5EF4-FFF2-40B4-BE49-F238E27FC236}">
                <a16:creationId xmlns:a16="http://schemas.microsoft.com/office/drawing/2014/main" id="{1148A274-8060-4821-898E-60D4D103DA40}"/>
              </a:ext>
            </a:extLst>
          </p:cNvPr>
          <p:cNvSpPr>
            <a:spLocks noChangeArrowheads="1"/>
          </p:cNvSpPr>
          <p:nvPr/>
        </p:nvSpPr>
        <p:spPr bwMode="blackWhite">
          <a:xfrm>
            <a:off x="9093200" y="1939926"/>
            <a:ext cx="490538"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2400"/>
              <a:t>1</a:t>
            </a:r>
          </a:p>
        </p:txBody>
      </p:sp>
      <p:sp>
        <p:nvSpPr>
          <p:cNvPr id="39946" name="Oval 34">
            <a:extLst>
              <a:ext uri="{FF2B5EF4-FFF2-40B4-BE49-F238E27FC236}">
                <a16:creationId xmlns:a16="http://schemas.microsoft.com/office/drawing/2014/main" id="{5F48FD1A-C87F-4321-A98B-6C1736C7BDB2}"/>
              </a:ext>
            </a:extLst>
          </p:cNvPr>
          <p:cNvSpPr>
            <a:spLocks noChangeArrowheads="1"/>
          </p:cNvSpPr>
          <p:nvPr/>
        </p:nvSpPr>
        <p:spPr bwMode="blackWhite">
          <a:xfrm>
            <a:off x="9091613" y="3949701"/>
            <a:ext cx="493712"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2400"/>
              <a:t>2</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CBDF301-3945-4841-A8C3-65FC453D0D70}"/>
              </a:ext>
            </a:extLst>
          </p:cNvPr>
          <p:cNvSpPr>
            <a:spLocks noChangeArrowheads="1"/>
          </p:cNvSpPr>
          <p:nvPr/>
        </p:nvSpPr>
        <p:spPr bwMode="blackGray">
          <a:xfrm>
            <a:off x="2400300" y="3046413"/>
            <a:ext cx="7277100" cy="77946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601788"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601788"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601788"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601788"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 </a:t>
            </a:r>
          </a:p>
        </p:txBody>
      </p:sp>
      <p:sp>
        <p:nvSpPr>
          <p:cNvPr id="41987" name="Rectangle 23">
            <a:extLst>
              <a:ext uri="{FF2B5EF4-FFF2-40B4-BE49-F238E27FC236}">
                <a16:creationId xmlns:a16="http://schemas.microsoft.com/office/drawing/2014/main" id="{8955330B-BE8F-4822-BF72-3CEF9CC1FC12}"/>
              </a:ext>
            </a:extLst>
          </p:cNvPr>
          <p:cNvSpPr>
            <a:spLocks noGrp="1" noChangeArrowheads="1"/>
          </p:cNvSpPr>
          <p:nvPr>
            <p:ph type="title"/>
          </p:nvPr>
        </p:nvSpPr>
        <p:spPr/>
        <p:txBody>
          <a:bodyPr/>
          <a:lstStyle/>
          <a:p>
            <a:pPr eaLnBrk="1" hangingPunct="1"/>
            <a:r>
              <a:rPr lang="en-US" altLang="en-US"/>
              <a:t>Defining a Null Value</a:t>
            </a:r>
          </a:p>
        </p:txBody>
      </p:sp>
      <p:sp>
        <p:nvSpPr>
          <p:cNvPr id="41988" name="Rectangle 24">
            <a:extLst>
              <a:ext uri="{FF2B5EF4-FFF2-40B4-BE49-F238E27FC236}">
                <a16:creationId xmlns:a16="http://schemas.microsoft.com/office/drawing/2014/main" id="{77DA27C9-ED49-4304-A833-A967AD3F459D}"/>
              </a:ext>
            </a:extLst>
          </p:cNvPr>
          <p:cNvSpPr>
            <a:spLocks noGrp="1" noChangeArrowheads="1"/>
          </p:cNvSpPr>
          <p:nvPr>
            <p:ph type="body" idx="1"/>
          </p:nvPr>
        </p:nvSpPr>
        <p:spPr>
          <a:xfrm>
            <a:off x="2387600" y="1816101"/>
            <a:ext cx="7366000" cy="1096963"/>
          </a:xfrm>
        </p:spPr>
        <p:txBody>
          <a:bodyPr>
            <a:normAutofit lnSpcReduction="10000"/>
          </a:bodyPr>
          <a:lstStyle/>
          <a:p>
            <a:pPr lvl="1" eaLnBrk="1" hangingPunct="1"/>
            <a:r>
              <a:rPr lang="en-US" altLang="en-US"/>
              <a:t>A null is a value that is unavailable, unassigned, unknown, or inapplicable.</a:t>
            </a:r>
          </a:p>
          <a:p>
            <a:pPr lvl="1" eaLnBrk="1" hangingPunct="1"/>
            <a:r>
              <a:rPr lang="en-US" altLang="en-US"/>
              <a:t>A null is not the same as a zero or a blank space.</a:t>
            </a:r>
          </a:p>
        </p:txBody>
      </p:sp>
      <p:sp>
        <p:nvSpPr>
          <p:cNvPr id="41989" name="Rectangle 5">
            <a:extLst>
              <a:ext uri="{FF2B5EF4-FFF2-40B4-BE49-F238E27FC236}">
                <a16:creationId xmlns:a16="http://schemas.microsoft.com/office/drawing/2014/main" id="{B47E6728-730B-46FE-B909-76A74C01B689}"/>
              </a:ext>
            </a:extLst>
          </p:cNvPr>
          <p:cNvSpPr>
            <a:spLocks noChangeArrowheads="1"/>
          </p:cNvSpPr>
          <p:nvPr/>
        </p:nvSpPr>
        <p:spPr bwMode="blackWhite">
          <a:xfrm>
            <a:off x="2554289" y="3019426"/>
            <a:ext cx="4124325"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601788"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601788"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601788"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601788"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601788"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last_name, job_id, salary, commission_pct</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41990" name="Rectangle 6">
            <a:extLst>
              <a:ext uri="{FF2B5EF4-FFF2-40B4-BE49-F238E27FC236}">
                <a16:creationId xmlns:a16="http://schemas.microsoft.com/office/drawing/2014/main" id="{47250EB8-56AC-4B06-97AE-1C704F581CB0}"/>
              </a:ext>
            </a:extLst>
          </p:cNvPr>
          <p:cNvSpPr>
            <a:spLocks noChangeArrowheads="1"/>
          </p:cNvSpPr>
          <p:nvPr/>
        </p:nvSpPr>
        <p:spPr bwMode="blackWhite">
          <a:xfrm>
            <a:off x="7248525" y="3122614"/>
            <a:ext cx="2008188" cy="3460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1991" name="Text Box 7">
            <a:extLst>
              <a:ext uri="{FF2B5EF4-FFF2-40B4-BE49-F238E27FC236}">
                <a16:creationId xmlns:a16="http://schemas.microsoft.com/office/drawing/2014/main" id="{F735F742-452E-4C94-9E5E-1C9F9F5492B6}"/>
              </a:ext>
            </a:extLst>
          </p:cNvPr>
          <p:cNvSpPr txBox="1">
            <a:spLocks noChangeArrowheads="1"/>
          </p:cNvSpPr>
          <p:nvPr/>
        </p:nvSpPr>
        <p:spPr bwMode="auto">
          <a:xfrm>
            <a:off x="2593976" y="44688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sp>
        <p:nvSpPr>
          <p:cNvPr id="41992" name="Text Box 8">
            <a:extLst>
              <a:ext uri="{FF2B5EF4-FFF2-40B4-BE49-F238E27FC236}">
                <a16:creationId xmlns:a16="http://schemas.microsoft.com/office/drawing/2014/main" id="{5B84B5F9-7EDA-4401-8BEC-BFDBFE107F58}"/>
              </a:ext>
            </a:extLst>
          </p:cNvPr>
          <p:cNvSpPr txBox="1">
            <a:spLocks noChangeArrowheads="1"/>
          </p:cNvSpPr>
          <p:nvPr/>
        </p:nvSpPr>
        <p:spPr bwMode="auto">
          <a:xfrm>
            <a:off x="2606676" y="53705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41993" name="Picture 9">
            <a:extLst>
              <a:ext uri="{FF2B5EF4-FFF2-40B4-BE49-F238E27FC236}">
                <a16:creationId xmlns:a16="http://schemas.microsoft.com/office/drawing/2014/main" id="{6BEF9846-1CCE-4512-AC06-E52168D25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62226" y="3954464"/>
            <a:ext cx="6962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1994" name="Picture 10">
            <a:extLst>
              <a:ext uri="{FF2B5EF4-FFF2-40B4-BE49-F238E27FC236}">
                <a16:creationId xmlns:a16="http://schemas.microsoft.com/office/drawing/2014/main" id="{3705356D-28C4-410C-A96E-FC1435596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33650" y="4832350"/>
            <a:ext cx="69723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1995" name="Picture 11">
            <a:extLst>
              <a:ext uri="{FF2B5EF4-FFF2-40B4-BE49-F238E27FC236}">
                <a16:creationId xmlns:a16="http://schemas.microsoft.com/office/drawing/2014/main" id="{49695898-95A3-44B5-A396-55555DD8D7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71751" y="5764214"/>
            <a:ext cx="69627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1996" name="Picture 12">
            <a:extLst>
              <a:ext uri="{FF2B5EF4-FFF2-40B4-BE49-F238E27FC236}">
                <a16:creationId xmlns:a16="http://schemas.microsoft.com/office/drawing/2014/main" id="{EF1097A6-B25C-46BE-A33D-8C49EA91C3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1" y="6018214"/>
            <a:ext cx="6962775" cy="1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a:extLst>
              <a:ext uri="{FF2B5EF4-FFF2-40B4-BE49-F238E27FC236}">
                <a16:creationId xmlns:a16="http://schemas.microsoft.com/office/drawing/2014/main" id="{24069624-551C-426A-B4E9-938062D171E6}"/>
              </a:ext>
            </a:extLst>
          </p:cNvPr>
          <p:cNvSpPr>
            <a:spLocks noChangeArrowheads="1"/>
          </p:cNvSpPr>
          <p:nvPr/>
        </p:nvSpPr>
        <p:spPr bwMode="blackGray">
          <a:xfrm>
            <a:off x="2400300" y="2619376"/>
            <a:ext cx="7277100" cy="7286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 </a:t>
            </a:r>
          </a:p>
        </p:txBody>
      </p:sp>
      <p:sp>
        <p:nvSpPr>
          <p:cNvPr id="44035" name="Rectangle 1027">
            <a:extLst>
              <a:ext uri="{FF2B5EF4-FFF2-40B4-BE49-F238E27FC236}">
                <a16:creationId xmlns:a16="http://schemas.microsoft.com/office/drawing/2014/main" id="{75650C9E-C78B-4730-AC06-42A8936145DC}"/>
              </a:ext>
            </a:extLst>
          </p:cNvPr>
          <p:cNvSpPr>
            <a:spLocks noChangeArrowheads="1"/>
          </p:cNvSpPr>
          <p:nvPr/>
        </p:nvSpPr>
        <p:spPr bwMode="blackWhite">
          <a:xfrm>
            <a:off x="2541589" y="2759075"/>
            <a:ext cx="68484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last_name, 12*salary*commission_pct</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44036" name="Rectangle 1037">
            <a:extLst>
              <a:ext uri="{FF2B5EF4-FFF2-40B4-BE49-F238E27FC236}">
                <a16:creationId xmlns:a16="http://schemas.microsoft.com/office/drawing/2014/main" id="{3185405C-B71C-40DD-86DA-0D205A7A7B0F}"/>
              </a:ext>
            </a:extLst>
          </p:cNvPr>
          <p:cNvSpPr>
            <a:spLocks noGrp="1" noChangeArrowheads="1"/>
          </p:cNvSpPr>
          <p:nvPr>
            <p:ph type="title"/>
          </p:nvPr>
        </p:nvSpPr>
        <p:spPr/>
        <p:txBody>
          <a:bodyPr/>
          <a:lstStyle/>
          <a:p>
            <a:pPr eaLnBrk="1" hangingPunct="1"/>
            <a:r>
              <a:rPr lang="en-US" altLang="en-US"/>
              <a:t>Null Values </a:t>
            </a:r>
            <a:br>
              <a:rPr lang="en-US" altLang="en-US"/>
            </a:br>
            <a:r>
              <a:rPr lang="en-US" altLang="en-US"/>
              <a:t>in Arithmetic Expressions</a:t>
            </a:r>
          </a:p>
        </p:txBody>
      </p:sp>
      <p:sp>
        <p:nvSpPr>
          <p:cNvPr id="44037" name="Rectangle 1038">
            <a:extLst>
              <a:ext uri="{FF2B5EF4-FFF2-40B4-BE49-F238E27FC236}">
                <a16:creationId xmlns:a16="http://schemas.microsoft.com/office/drawing/2014/main" id="{138FCA40-C091-447D-8AE2-27978C793BDC}"/>
              </a:ext>
            </a:extLst>
          </p:cNvPr>
          <p:cNvSpPr>
            <a:spLocks noGrp="1" noChangeArrowheads="1"/>
          </p:cNvSpPr>
          <p:nvPr>
            <p:ph type="body" idx="1"/>
          </p:nvPr>
        </p:nvSpPr>
        <p:spPr>
          <a:xfrm>
            <a:off x="2387600" y="1816101"/>
            <a:ext cx="7366000" cy="695325"/>
          </a:xfrm>
        </p:spPr>
        <p:txBody>
          <a:bodyPr>
            <a:normAutofit fontScale="92500" lnSpcReduction="20000"/>
          </a:bodyPr>
          <a:lstStyle/>
          <a:p>
            <a:pPr eaLnBrk="1" hangingPunct="1"/>
            <a:r>
              <a:rPr lang="en-US" altLang="en-US"/>
              <a:t>Arithmetic expressions containing a null value evaluate to null.</a:t>
            </a:r>
          </a:p>
        </p:txBody>
      </p:sp>
      <p:sp>
        <p:nvSpPr>
          <p:cNvPr id="44038" name="Rectangle 1030">
            <a:extLst>
              <a:ext uri="{FF2B5EF4-FFF2-40B4-BE49-F238E27FC236}">
                <a16:creationId xmlns:a16="http://schemas.microsoft.com/office/drawing/2014/main" id="{C85FD245-AE02-4853-A144-A1B5A735127E}"/>
              </a:ext>
            </a:extLst>
          </p:cNvPr>
          <p:cNvSpPr>
            <a:spLocks noChangeArrowheads="1"/>
          </p:cNvSpPr>
          <p:nvPr/>
        </p:nvSpPr>
        <p:spPr bwMode="blackWhite">
          <a:xfrm>
            <a:off x="4976814" y="2719389"/>
            <a:ext cx="3805237" cy="338137"/>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4039" name="Text Box 1031">
            <a:extLst>
              <a:ext uri="{FF2B5EF4-FFF2-40B4-BE49-F238E27FC236}">
                <a16:creationId xmlns:a16="http://schemas.microsoft.com/office/drawing/2014/main" id="{09F63C73-79D2-430E-939F-E53831895B9A}"/>
              </a:ext>
            </a:extLst>
          </p:cNvPr>
          <p:cNvSpPr txBox="1">
            <a:spLocks noChangeArrowheads="1"/>
          </p:cNvSpPr>
          <p:nvPr/>
        </p:nvSpPr>
        <p:spPr bwMode="auto">
          <a:xfrm>
            <a:off x="2559051" y="49006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sp>
        <p:nvSpPr>
          <p:cNvPr id="44040" name="Text Box 1032">
            <a:extLst>
              <a:ext uri="{FF2B5EF4-FFF2-40B4-BE49-F238E27FC236}">
                <a16:creationId xmlns:a16="http://schemas.microsoft.com/office/drawing/2014/main" id="{5E74EA2A-6459-4715-A015-81629268319A}"/>
              </a:ext>
            </a:extLst>
          </p:cNvPr>
          <p:cNvSpPr txBox="1">
            <a:spLocks noChangeArrowheads="1"/>
          </p:cNvSpPr>
          <p:nvPr/>
        </p:nvSpPr>
        <p:spPr bwMode="auto">
          <a:xfrm>
            <a:off x="2571751" y="40624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44041" name="Picture 1033">
            <a:extLst>
              <a:ext uri="{FF2B5EF4-FFF2-40B4-BE49-F238E27FC236}">
                <a16:creationId xmlns:a16="http://schemas.microsoft.com/office/drawing/2014/main" id="{A154E053-8BA2-4906-AA01-807E5C2BB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57463" y="3543300"/>
            <a:ext cx="69532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4042" name="Picture 1034">
            <a:extLst>
              <a:ext uri="{FF2B5EF4-FFF2-40B4-BE49-F238E27FC236}">
                <a16:creationId xmlns:a16="http://schemas.microsoft.com/office/drawing/2014/main" id="{D8A3A726-3218-40E4-9E71-7832C343C4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7463" y="4443414"/>
            <a:ext cx="69532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4043" name="Picture 1035">
            <a:extLst>
              <a:ext uri="{FF2B5EF4-FFF2-40B4-BE49-F238E27FC236}">
                <a16:creationId xmlns:a16="http://schemas.microsoft.com/office/drawing/2014/main" id="{CC823F61-009B-4AE9-B191-C17EDF6935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57464" y="5286375"/>
            <a:ext cx="69437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4044" name="Picture 1036">
            <a:extLst>
              <a:ext uri="{FF2B5EF4-FFF2-40B4-BE49-F238E27FC236}">
                <a16:creationId xmlns:a16="http://schemas.microsoft.com/office/drawing/2014/main" id="{53A15BDB-5542-41EA-847D-78CB6235DA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464" y="5535614"/>
            <a:ext cx="6937375" cy="1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A8E25B0B-483F-4151-A59E-91F2E5CEB03D}"/>
              </a:ext>
            </a:extLst>
          </p:cNvPr>
          <p:cNvSpPr>
            <a:spLocks noGrp="1" noChangeArrowheads="1"/>
          </p:cNvSpPr>
          <p:nvPr>
            <p:ph type="title"/>
          </p:nvPr>
        </p:nvSpPr>
        <p:spPr/>
        <p:txBody>
          <a:bodyPr/>
          <a:lstStyle/>
          <a:p>
            <a:pPr eaLnBrk="1" hangingPunct="1"/>
            <a:r>
              <a:rPr lang="en-US" altLang="en-US"/>
              <a:t>Defining a Column Alias</a:t>
            </a:r>
          </a:p>
        </p:txBody>
      </p:sp>
      <p:sp>
        <p:nvSpPr>
          <p:cNvPr id="46083" name="Rectangle 5">
            <a:extLst>
              <a:ext uri="{FF2B5EF4-FFF2-40B4-BE49-F238E27FC236}">
                <a16:creationId xmlns:a16="http://schemas.microsoft.com/office/drawing/2014/main" id="{CF9C2114-0766-4F0F-B073-1BED6504A7BA}"/>
              </a:ext>
            </a:extLst>
          </p:cNvPr>
          <p:cNvSpPr>
            <a:spLocks noGrp="1" noChangeArrowheads="1"/>
          </p:cNvSpPr>
          <p:nvPr>
            <p:ph type="body" idx="1"/>
          </p:nvPr>
        </p:nvSpPr>
        <p:spPr>
          <a:xfrm>
            <a:off x="2387600" y="1816101"/>
            <a:ext cx="7366000" cy="3306763"/>
          </a:xfrm>
        </p:spPr>
        <p:txBody>
          <a:bodyPr/>
          <a:lstStyle/>
          <a:p>
            <a:pPr eaLnBrk="1" hangingPunct="1"/>
            <a:r>
              <a:rPr lang="en-US" altLang="en-US"/>
              <a:t>A column alias:</a:t>
            </a:r>
          </a:p>
          <a:p>
            <a:pPr lvl="1" eaLnBrk="1" hangingPunct="1"/>
            <a:r>
              <a:rPr lang="en-US" altLang="en-US"/>
              <a:t>Renames a column heading</a:t>
            </a:r>
          </a:p>
          <a:p>
            <a:pPr lvl="1" eaLnBrk="1" hangingPunct="1"/>
            <a:r>
              <a:rPr lang="en-US" altLang="en-US"/>
              <a:t>Is useful with calculations</a:t>
            </a:r>
          </a:p>
          <a:p>
            <a:pPr lvl="1" eaLnBrk="1" hangingPunct="1"/>
            <a:r>
              <a:rPr lang="en-US" altLang="en-US"/>
              <a:t>Immediately follows the column name (There can also be the optional </a:t>
            </a:r>
            <a:r>
              <a:rPr lang="en-US" altLang="en-US">
                <a:latin typeface="Courier New" panose="02070309020205020404" pitchFamily="49" charset="0"/>
              </a:rPr>
              <a:t>AS</a:t>
            </a:r>
            <a:r>
              <a:rPr lang="en-US" altLang="en-US"/>
              <a:t> keyword between the column name and alias.)</a:t>
            </a:r>
          </a:p>
          <a:p>
            <a:pPr lvl="1" eaLnBrk="1" hangingPunct="1"/>
            <a:r>
              <a:rPr lang="en-US" altLang="en-US"/>
              <a:t>Requires double quotation marks if it contains spaces or special characters or if it is case-sensitive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0FB3F200-CE4E-4B5A-BA18-F0F6C0D13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43175" y="4921251"/>
            <a:ext cx="69532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8131" name="Picture 3">
            <a:extLst>
              <a:ext uri="{FF2B5EF4-FFF2-40B4-BE49-F238E27FC236}">
                <a16:creationId xmlns:a16="http://schemas.microsoft.com/office/drawing/2014/main" id="{9ABDFDF3-0B84-4293-86BA-8BBDF1848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43175" y="2643189"/>
            <a:ext cx="6972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8132" name="Rectangle 4">
            <a:extLst>
              <a:ext uri="{FF2B5EF4-FFF2-40B4-BE49-F238E27FC236}">
                <a16:creationId xmlns:a16="http://schemas.microsoft.com/office/drawing/2014/main" id="{CD6581BA-8680-4404-B946-8AAC9760ABF8}"/>
              </a:ext>
            </a:extLst>
          </p:cNvPr>
          <p:cNvSpPr>
            <a:spLocks noChangeArrowheads="1"/>
          </p:cNvSpPr>
          <p:nvPr/>
        </p:nvSpPr>
        <p:spPr bwMode="blackGray">
          <a:xfrm>
            <a:off x="2411413" y="1816101"/>
            <a:ext cx="7277100" cy="701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 </a:t>
            </a:r>
          </a:p>
        </p:txBody>
      </p:sp>
      <p:sp>
        <p:nvSpPr>
          <p:cNvPr id="48133" name="Rectangle 5">
            <a:extLst>
              <a:ext uri="{FF2B5EF4-FFF2-40B4-BE49-F238E27FC236}">
                <a16:creationId xmlns:a16="http://schemas.microsoft.com/office/drawing/2014/main" id="{57252437-296D-461D-BC39-558BB6F0E8C6}"/>
              </a:ext>
            </a:extLst>
          </p:cNvPr>
          <p:cNvSpPr>
            <a:spLocks noChangeArrowheads="1"/>
          </p:cNvSpPr>
          <p:nvPr/>
        </p:nvSpPr>
        <p:spPr bwMode="auto">
          <a:xfrm>
            <a:off x="2400300" y="4038601"/>
            <a:ext cx="7277100" cy="6889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 </a:t>
            </a:r>
          </a:p>
        </p:txBody>
      </p:sp>
      <p:sp>
        <p:nvSpPr>
          <p:cNvPr id="48134" name="Rectangle 6">
            <a:extLst>
              <a:ext uri="{FF2B5EF4-FFF2-40B4-BE49-F238E27FC236}">
                <a16:creationId xmlns:a16="http://schemas.microsoft.com/office/drawing/2014/main" id="{31B2615E-3334-4F0D-8C78-03D2882D8056}"/>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Using Column Aliases</a:t>
            </a:r>
          </a:p>
        </p:txBody>
      </p:sp>
      <p:sp>
        <p:nvSpPr>
          <p:cNvPr id="48135" name="Rectangle 7">
            <a:extLst>
              <a:ext uri="{FF2B5EF4-FFF2-40B4-BE49-F238E27FC236}">
                <a16:creationId xmlns:a16="http://schemas.microsoft.com/office/drawing/2014/main" id="{D11F7494-6B06-4F5D-9FBA-015AE617ABBD}"/>
              </a:ext>
            </a:extLst>
          </p:cNvPr>
          <p:cNvSpPr>
            <a:spLocks noChangeArrowheads="1"/>
          </p:cNvSpPr>
          <p:nvPr/>
        </p:nvSpPr>
        <p:spPr bwMode="ltGray">
          <a:xfrm>
            <a:off x="2722564" y="2690813"/>
            <a:ext cx="3552825" cy="201612"/>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8136" name="Rectangle 8">
            <a:extLst>
              <a:ext uri="{FF2B5EF4-FFF2-40B4-BE49-F238E27FC236}">
                <a16:creationId xmlns:a16="http://schemas.microsoft.com/office/drawing/2014/main" id="{16C24563-41B0-48CE-8F7D-08FB316D7C92}"/>
              </a:ext>
            </a:extLst>
          </p:cNvPr>
          <p:cNvSpPr>
            <a:spLocks noChangeArrowheads="1"/>
          </p:cNvSpPr>
          <p:nvPr/>
        </p:nvSpPr>
        <p:spPr bwMode="ltGray">
          <a:xfrm>
            <a:off x="2698751" y="4946650"/>
            <a:ext cx="2479675" cy="1984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8137" name="Rectangle 9">
            <a:extLst>
              <a:ext uri="{FF2B5EF4-FFF2-40B4-BE49-F238E27FC236}">
                <a16:creationId xmlns:a16="http://schemas.microsoft.com/office/drawing/2014/main" id="{6C4BA8E7-A780-41C8-840E-6CB06BA9659E}"/>
              </a:ext>
            </a:extLst>
          </p:cNvPr>
          <p:cNvSpPr>
            <a:spLocks noChangeArrowheads="1"/>
          </p:cNvSpPr>
          <p:nvPr/>
        </p:nvSpPr>
        <p:spPr bwMode="blackWhite">
          <a:xfrm>
            <a:off x="2489200" y="4117976"/>
            <a:ext cx="6438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latin typeface="Courier New" panose="02070309020205020404" pitchFamily="49" charset="0"/>
              </a:rPr>
              <a:t>SELECT last_name "Name" , salary*12 "Annual Salary"</a:t>
            </a:r>
          </a:p>
          <a:p>
            <a:pPr>
              <a:spcBef>
                <a:spcPct val="0"/>
              </a:spcBef>
              <a:buClrTx/>
              <a:buFontTx/>
              <a:buNone/>
            </a:pPr>
            <a:r>
              <a:rPr lang="en-US" altLang="en-US" sz="1800">
                <a:latin typeface="Courier New" panose="02070309020205020404" pitchFamily="49" charset="0"/>
              </a:rPr>
              <a:t>FROM   employees;</a:t>
            </a:r>
          </a:p>
        </p:txBody>
      </p:sp>
      <p:sp>
        <p:nvSpPr>
          <p:cNvPr id="48138" name="Rectangle 10">
            <a:extLst>
              <a:ext uri="{FF2B5EF4-FFF2-40B4-BE49-F238E27FC236}">
                <a16:creationId xmlns:a16="http://schemas.microsoft.com/office/drawing/2014/main" id="{194C3222-9E00-4749-842C-CC9F6487E841}"/>
              </a:ext>
            </a:extLst>
          </p:cNvPr>
          <p:cNvSpPr>
            <a:spLocks noChangeArrowheads="1"/>
          </p:cNvSpPr>
          <p:nvPr/>
        </p:nvSpPr>
        <p:spPr bwMode="blackWhite">
          <a:xfrm>
            <a:off x="2498726" y="1803401"/>
            <a:ext cx="51085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last_name AS name, commission_pct comm</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48139" name="Rectangle 11">
            <a:extLst>
              <a:ext uri="{FF2B5EF4-FFF2-40B4-BE49-F238E27FC236}">
                <a16:creationId xmlns:a16="http://schemas.microsoft.com/office/drawing/2014/main" id="{4341FA93-4597-4B1C-B12C-8C39CEE94D1A}"/>
              </a:ext>
            </a:extLst>
          </p:cNvPr>
          <p:cNvSpPr>
            <a:spLocks noChangeArrowheads="1"/>
          </p:cNvSpPr>
          <p:nvPr/>
        </p:nvSpPr>
        <p:spPr bwMode="blackWhite">
          <a:xfrm>
            <a:off x="5264151" y="1911351"/>
            <a:ext cx="619125" cy="219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8140" name="Rectangle 12">
            <a:extLst>
              <a:ext uri="{FF2B5EF4-FFF2-40B4-BE49-F238E27FC236}">
                <a16:creationId xmlns:a16="http://schemas.microsoft.com/office/drawing/2014/main" id="{9BE530A0-B19C-47F5-A55C-04C8E5B49BF3}"/>
              </a:ext>
            </a:extLst>
          </p:cNvPr>
          <p:cNvSpPr>
            <a:spLocks noChangeArrowheads="1"/>
          </p:cNvSpPr>
          <p:nvPr/>
        </p:nvSpPr>
        <p:spPr bwMode="blackWhite">
          <a:xfrm>
            <a:off x="4838701" y="4132264"/>
            <a:ext cx="885825" cy="2317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8141" name="Text Box 13">
            <a:extLst>
              <a:ext uri="{FF2B5EF4-FFF2-40B4-BE49-F238E27FC236}">
                <a16:creationId xmlns:a16="http://schemas.microsoft.com/office/drawing/2014/main" id="{3E35FA9F-9C20-4DE5-8F99-68BBF8D299F9}"/>
              </a:ext>
            </a:extLst>
          </p:cNvPr>
          <p:cNvSpPr txBox="1">
            <a:spLocks noChangeArrowheads="1"/>
          </p:cNvSpPr>
          <p:nvPr/>
        </p:nvSpPr>
        <p:spPr bwMode="auto">
          <a:xfrm>
            <a:off x="2520951" y="33639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sp>
        <p:nvSpPr>
          <p:cNvPr id="48142" name="Text Box 14">
            <a:extLst>
              <a:ext uri="{FF2B5EF4-FFF2-40B4-BE49-F238E27FC236}">
                <a16:creationId xmlns:a16="http://schemas.microsoft.com/office/drawing/2014/main" id="{A786C7CE-03A3-40ED-91C9-F2AD44EA5761}"/>
              </a:ext>
            </a:extLst>
          </p:cNvPr>
          <p:cNvSpPr txBox="1">
            <a:spLocks noChangeArrowheads="1"/>
          </p:cNvSpPr>
          <p:nvPr/>
        </p:nvSpPr>
        <p:spPr bwMode="auto">
          <a:xfrm>
            <a:off x="2520951" y="559435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48143" name="Picture 15">
            <a:extLst>
              <a:ext uri="{FF2B5EF4-FFF2-40B4-BE49-F238E27FC236}">
                <a16:creationId xmlns:a16="http://schemas.microsoft.com/office/drawing/2014/main" id="{8A1621D8-802E-409C-A6DC-CC9376648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176" y="3744914"/>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8144" name="Rectangle 16">
            <a:extLst>
              <a:ext uri="{FF2B5EF4-FFF2-40B4-BE49-F238E27FC236}">
                <a16:creationId xmlns:a16="http://schemas.microsoft.com/office/drawing/2014/main" id="{AE08FFB0-7D00-4D5C-8ACE-FF0D718C1784}"/>
              </a:ext>
            </a:extLst>
          </p:cNvPr>
          <p:cNvSpPr>
            <a:spLocks noChangeArrowheads="1"/>
          </p:cNvSpPr>
          <p:nvPr/>
        </p:nvSpPr>
        <p:spPr bwMode="blackWhite">
          <a:xfrm>
            <a:off x="8166101" y="1911351"/>
            <a:ext cx="619125" cy="219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8145" name="Rectangle 17">
            <a:extLst>
              <a:ext uri="{FF2B5EF4-FFF2-40B4-BE49-F238E27FC236}">
                <a16:creationId xmlns:a16="http://schemas.microsoft.com/office/drawing/2014/main" id="{6339A576-4AB6-4202-A8D5-57F2AAC16815}"/>
              </a:ext>
            </a:extLst>
          </p:cNvPr>
          <p:cNvSpPr>
            <a:spLocks noChangeArrowheads="1"/>
          </p:cNvSpPr>
          <p:nvPr/>
        </p:nvSpPr>
        <p:spPr bwMode="ltGray">
          <a:xfrm>
            <a:off x="6567489" y="2686051"/>
            <a:ext cx="2638425" cy="1936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pic>
        <p:nvPicPr>
          <p:cNvPr id="48146" name="Picture 18">
            <a:extLst>
              <a:ext uri="{FF2B5EF4-FFF2-40B4-BE49-F238E27FC236}">
                <a16:creationId xmlns:a16="http://schemas.microsoft.com/office/drawing/2014/main" id="{392C0ECF-F5F9-4BA0-A16D-7A6B3FE942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176" y="5975351"/>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8147" name="Rectangle 19">
            <a:extLst>
              <a:ext uri="{FF2B5EF4-FFF2-40B4-BE49-F238E27FC236}">
                <a16:creationId xmlns:a16="http://schemas.microsoft.com/office/drawing/2014/main" id="{D54D1287-7567-4013-8AA6-A960C22626D3}"/>
              </a:ext>
            </a:extLst>
          </p:cNvPr>
          <p:cNvSpPr>
            <a:spLocks noChangeArrowheads="1"/>
          </p:cNvSpPr>
          <p:nvPr/>
        </p:nvSpPr>
        <p:spPr bwMode="ltGray">
          <a:xfrm>
            <a:off x="6051551" y="4946650"/>
            <a:ext cx="2479675" cy="1984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48148" name="Rectangle 20">
            <a:extLst>
              <a:ext uri="{FF2B5EF4-FFF2-40B4-BE49-F238E27FC236}">
                <a16:creationId xmlns:a16="http://schemas.microsoft.com/office/drawing/2014/main" id="{BF9AF60C-86AC-42A8-8B8C-F01CAD2D99DA}"/>
              </a:ext>
            </a:extLst>
          </p:cNvPr>
          <p:cNvSpPr>
            <a:spLocks noChangeArrowheads="1"/>
          </p:cNvSpPr>
          <p:nvPr/>
        </p:nvSpPr>
        <p:spPr bwMode="blackWhite">
          <a:xfrm>
            <a:off x="7477126" y="4133851"/>
            <a:ext cx="2079625" cy="2317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1ECDAD81-8190-4070-9F32-C23912CD6903}"/>
              </a:ext>
            </a:extLst>
          </p:cNvPr>
          <p:cNvSpPr>
            <a:spLocks noGrp="1" noChangeArrowheads="1"/>
          </p:cNvSpPr>
          <p:nvPr>
            <p:ph type="title"/>
          </p:nvPr>
        </p:nvSpPr>
        <p:spPr/>
        <p:txBody>
          <a:bodyPr/>
          <a:lstStyle/>
          <a:p>
            <a:pPr eaLnBrk="1" hangingPunct="1"/>
            <a:r>
              <a:rPr lang="en-US" altLang="en-US"/>
              <a:t>Concatenation Operator</a:t>
            </a:r>
          </a:p>
        </p:txBody>
      </p:sp>
      <p:sp>
        <p:nvSpPr>
          <p:cNvPr id="50179" name="Rectangle 5">
            <a:extLst>
              <a:ext uri="{FF2B5EF4-FFF2-40B4-BE49-F238E27FC236}">
                <a16:creationId xmlns:a16="http://schemas.microsoft.com/office/drawing/2014/main" id="{0BAE444E-9E4A-474E-8110-9DC3D05205CA}"/>
              </a:ext>
            </a:extLst>
          </p:cNvPr>
          <p:cNvSpPr>
            <a:spLocks noGrp="1" noChangeArrowheads="1"/>
          </p:cNvSpPr>
          <p:nvPr>
            <p:ph type="body" idx="1"/>
          </p:nvPr>
        </p:nvSpPr>
        <p:spPr>
          <a:xfrm>
            <a:off x="2387600" y="1816100"/>
            <a:ext cx="7366000" cy="2235200"/>
          </a:xfrm>
        </p:spPr>
        <p:txBody>
          <a:bodyPr/>
          <a:lstStyle/>
          <a:p>
            <a:pPr eaLnBrk="1" hangingPunct="1"/>
            <a:r>
              <a:rPr lang="en-US" altLang="en-US"/>
              <a:t>A concatenation operator:</a:t>
            </a:r>
          </a:p>
          <a:p>
            <a:pPr lvl="1" eaLnBrk="1" hangingPunct="1"/>
            <a:r>
              <a:rPr lang="en-US" altLang="en-US"/>
              <a:t>Links columns or character strings to other columns </a:t>
            </a:r>
          </a:p>
          <a:p>
            <a:pPr lvl="1" eaLnBrk="1" hangingPunct="1"/>
            <a:r>
              <a:rPr lang="en-US" altLang="en-US"/>
              <a:t>Is represented by two vertical bars (||)</a:t>
            </a:r>
          </a:p>
          <a:p>
            <a:pPr lvl="1" eaLnBrk="1" hangingPunct="1"/>
            <a:r>
              <a:rPr lang="en-US" altLang="en-US"/>
              <a:t>Creates a resultant column that is a character expression</a:t>
            </a:r>
          </a:p>
        </p:txBody>
      </p:sp>
      <p:sp>
        <p:nvSpPr>
          <p:cNvPr id="50180" name="Rectangle 6">
            <a:extLst>
              <a:ext uri="{FF2B5EF4-FFF2-40B4-BE49-F238E27FC236}">
                <a16:creationId xmlns:a16="http://schemas.microsoft.com/office/drawing/2014/main" id="{B4A2F06F-A546-4B6A-BA53-B760AC593D62}"/>
              </a:ext>
            </a:extLst>
          </p:cNvPr>
          <p:cNvSpPr>
            <a:spLocks noChangeArrowheads="1"/>
          </p:cNvSpPr>
          <p:nvPr/>
        </p:nvSpPr>
        <p:spPr bwMode="blackGray">
          <a:xfrm>
            <a:off x="2400300" y="4149726"/>
            <a:ext cx="7277100" cy="7413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latin typeface="Courier New" panose="02070309020205020404" pitchFamily="49" charset="0"/>
              </a:rPr>
              <a:t>SELECT	last_name||job_id AS "Employees"</a:t>
            </a:r>
          </a:p>
          <a:p>
            <a:pPr>
              <a:spcBef>
                <a:spcPct val="0"/>
              </a:spcBef>
              <a:buClrTx/>
              <a:buFontTx/>
              <a:buNone/>
            </a:pPr>
            <a:r>
              <a:rPr lang="en-US" altLang="en-US" sz="1800">
                <a:latin typeface="Courier New" panose="02070309020205020404" pitchFamily="49" charset="0"/>
              </a:rPr>
              <a:t>FROM 	employees;</a:t>
            </a:r>
            <a:endParaRPr lang="en-US" altLang="en-US" sz="1800">
              <a:solidFill>
                <a:srgbClr val="000000"/>
              </a:solidFill>
              <a:latin typeface="Courier New" panose="02070309020205020404" pitchFamily="49" charset="0"/>
            </a:endParaRPr>
          </a:p>
        </p:txBody>
      </p:sp>
      <p:sp>
        <p:nvSpPr>
          <p:cNvPr id="50181" name="Rectangle 7">
            <a:extLst>
              <a:ext uri="{FF2B5EF4-FFF2-40B4-BE49-F238E27FC236}">
                <a16:creationId xmlns:a16="http://schemas.microsoft.com/office/drawing/2014/main" id="{043E0F85-E0A6-4C94-90B8-1E230C214E00}"/>
              </a:ext>
            </a:extLst>
          </p:cNvPr>
          <p:cNvSpPr>
            <a:spLocks noChangeArrowheads="1"/>
          </p:cNvSpPr>
          <p:nvPr/>
        </p:nvSpPr>
        <p:spPr bwMode="blackWhite">
          <a:xfrm>
            <a:off x="4924425" y="4244976"/>
            <a:ext cx="274638" cy="2698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grpSp>
        <p:nvGrpSpPr>
          <p:cNvPr id="50182" name="Group 12">
            <a:extLst>
              <a:ext uri="{FF2B5EF4-FFF2-40B4-BE49-F238E27FC236}">
                <a16:creationId xmlns:a16="http://schemas.microsoft.com/office/drawing/2014/main" id="{8FA71407-3541-4564-B6F7-851BBB6B3026}"/>
              </a:ext>
            </a:extLst>
          </p:cNvPr>
          <p:cNvGrpSpPr>
            <a:grpSpLocks/>
          </p:cNvGrpSpPr>
          <p:nvPr/>
        </p:nvGrpSpPr>
        <p:grpSpPr bwMode="auto">
          <a:xfrm>
            <a:off x="2417764" y="5064126"/>
            <a:ext cx="7221537" cy="1152525"/>
            <a:chOff x="587" y="3190"/>
            <a:chExt cx="4549" cy="726"/>
          </a:xfrm>
        </p:grpSpPr>
        <p:sp>
          <p:nvSpPr>
            <p:cNvPr id="50183" name="Text Box 8">
              <a:extLst>
                <a:ext uri="{FF2B5EF4-FFF2-40B4-BE49-F238E27FC236}">
                  <a16:creationId xmlns:a16="http://schemas.microsoft.com/office/drawing/2014/main" id="{7C3A8A2B-7D5B-4F07-9807-DF315849175A}"/>
                </a:ext>
              </a:extLst>
            </p:cNvPr>
            <p:cNvSpPr txBox="1">
              <a:spLocks noChangeArrowheads="1"/>
            </p:cNvSpPr>
            <p:nvPr/>
          </p:nvSpPr>
          <p:spPr bwMode="auto">
            <a:xfrm>
              <a:off x="606" y="3564"/>
              <a:ext cx="2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50184" name="Picture 9">
              <a:extLst>
                <a:ext uri="{FF2B5EF4-FFF2-40B4-BE49-F238E27FC236}">
                  <a16:creationId xmlns:a16="http://schemas.microsoft.com/office/drawing/2014/main" id="{2E261E71-922D-453B-B1F4-95A48272B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 y="3802"/>
              <a:ext cx="4398"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0185" name="Picture 10" descr="D:\Temp\03.GIF">
              <a:extLst>
                <a:ext uri="{FF2B5EF4-FFF2-40B4-BE49-F238E27FC236}">
                  <a16:creationId xmlns:a16="http://schemas.microsoft.com/office/drawing/2014/main" id="{721B256E-FE8C-4A43-B05A-FCF9192187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 y="3190"/>
              <a:ext cx="454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4539B2A6-B5C7-4177-90ED-3C070E222920}"/>
              </a:ext>
            </a:extLst>
          </p:cNvPr>
          <p:cNvSpPr>
            <a:spLocks noGrp="1" noChangeArrowheads="1"/>
          </p:cNvSpPr>
          <p:nvPr>
            <p:ph type="title"/>
          </p:nvPr>
        </p:nvSpPr>
        <p:spPr/>
        <p:txBody>
          <a:bodyPr/>
          <a:lstStyle/>
          <a:p>
            <a:pPr eaLnBrk="1" hangingPunct="1"/>
            <a:r>
              <a:rPr lang="en-US" altLang="en-US"/>
              <a:t>Literal Character Strings</a:t>
            </a:r>
          </a:p>
        </p:txBody>
      </p:sp>
      <p:sp>
        <p:nvSpPr>
          <p:cNvPr id="52227" name="Rectangle 5">
            <a:extLst>
              <a:ext uri="{FF2B5EF4-FFF2-40B4-BE49-F238E27FC236}">
                <a16:creationId xmlns:a16="http://schemas.microsoft.com/office/drawing/2014/main" id="{05B7E643-F418-4971-89C0-63A94E5F337E}"/>
              </a:ext>
            </a:extLst>
          </p:cNvPr>
          <p:cNvSpPr>
            <a:spLocks noGrp="1" noChangeArrowheads="1"/>
          </p:cNvSpPr>
          <p:nvPr>
            <p:ph type="body" idx="1"/>
          </p:nvPr>
        </p:nvSpPr>
        <p:spPr>
          <a:xfrm>
            <a:off x="2387600" y="1816101"/>
            <a:ext cx="7366000" cy="2168525"/>
          </a:xfrm>
        </p:spPr>
        <p:txBody>
          <a:bodyPr>
            <a:normAutofit lnSpcReduction="10000"/>
          </a:bodyPr>
          <a:lstStyle/>
          <a:p>
            <a:pPr lvl="1" eaLnBrk="1" hangingPunct="1"/>
            <a:r>
              <a:rPr lang="en-US" altLang="en-US"/>
              <a:t>A literal is a character, a number, or a date that is included in the </a:t>
            </a:r>
            <a:r>
              <a:rPr lang="en-US" altLang="en-US">
                <a:latin typeface="Courier New" panose="02070309020205020404" pitchFamily="49" charset="0"/>
              </a:rPr>
              <a:t>SELECT</a:t>
            </a:r>
            <a:r>
              <a:rPr lang="en-US" altLang="en-US"/>
              <a:t> statement.</a:t>
            </a:r>
          </a:p>
          <a:p>
            <a:pPr lvl="1" eaLnBrk="1" hangingPunct="1"/>
            <a:r>
              <a:rPr lang="en-US" altLang="en-US"/>
              <a:t>Date and character literal values must be enclosed by single quotation marks.</a:t>
            </a:r>
          </a:p>
          <a:p>
            <a:pPr lvl="1" eaLnBrk="1" hangingPunct="1"/>
            <a:r>
              <a:rPr lang="en-US" altLang="en-US"/>
              <a:t>Each character string is output once for each</a:t>
            </a:r>
            <a:br>
              <a:rPr lang="en-US" altLang="en-US"/>
            </a:br>
            <a:r>
              <a:rPr lang="en-US" altLang="en-US"/>
              <a:t>row returned.</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a:extLst>
              <a:ext uri="{FF2B5EF4-FFF2-40B4-BE49-F238E27FC236}">
                <a16:creationId xmlns:a16="http://schemas.microsoft.com/office/drawing/2014/main" id="{50B86F73-58E5-4036-9EDE-77241D4ACA6C}"/>
              </a:ext>
            </a:extLst>
          </p:cNvPr>
          <p:cNvSpPr>
            <a:spLocks noGrp="1" noChangeArrowheads="1"/>
          </p:cNvSpPr>
          <p:nvPr>
            <p:ph type="ctrTitle"/>
          </p:nvPr>
        </p:nvSpPr>
        <p:spPr>
          <a:xfrm>
            <a:off x="2392363" y="1752600"/>
            <a:ext cx="7315200" cy="1181100"/>
          </a:xfrm>
        </p:spPr>
        <p:txBody>
          <a:bodyPr>
            <a:normAutofit fontScale="90000"/>
          </a:bodyPr>
          <a:lstStyle/>
          <a:p>
            <a:pPr eaLnBrk="1" hangingPunct="1"/>
            <a:r>
              <a:rPr lang="en-US" altLang="en-US" sz="3600" u="sng">
                <a:cs typeface="Times New Roman" panose="02020603050405020304" pitchFamily="18" charset="0"/>
              </a:rPr>
              <a:t>Database Management Systems Lab </a:t>
            </a:r>
            <a:br>
              <a:rPr lang="en-US" altLang="en-US" sz="3600" u="sng">
                <a:cs typeface="Times New Roman" panose="02020603050405020304" pitchFamily="18" charset="0"/>
              </a:rPr>
            </a:br>
            <a:br>
              <a:rPr lang="en-US" altLang="en-US" sz="3600" u="sng">
                <a:cs typeface="Times New Roman" panose="02020603050405020304" pitchFamily="18" charset="0"/>
              </a:rPr>
            </a:br>
            <a:br>
              <a:rPr lang="en-US" altLang="en-US" u="sng">
                <a:cs typeface="Times New Roman" panose="02020603050405020304" pitchFamily="18" charset="0"/>
              </a:rPr>
            </a:br>
            <a:br>
              <a:rPr lang="en-US" altLang="en-US" u="sng">
                <a:cs typeface="Times New Roman" panose="02020603050405020304" pitchFamily="18" charset="0"/>
              </a:rPr>
            </a:br>
            <a:br>
              <a:rPr lang="en-US" altLang="en-US">
                <a:cs typeface="Times New Roman" panose="02020603050405020304" pitchFamily="18" charset="0"/>
              </a:rPr>
            </a:br>
            <a:r>
              <a:rPr lang="en-US" altLang="en-US">
                <a:cs typeface="Times New Roman" panose="02020603050405020304" pitchFamily="18" charset="0"/>
              </a:rPr>
              <a:t>Lab Instructor: Sami Ullah</a:t>
            </a:r>
            <a:endParaRPr lang="en-US" alt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A1BAB8CA-9A2B-4003-B9A2-29D70BEDC23A}"/>
              </a:ext>
            </a:extLst>
          </p:cNvPr>
          <p:cNvSpPr>
            <a:spLocks noGrp="1" noChangeArrowheads="1"/>
          </p:cNvSpPr>
          <p:nvPr>
            <p:ph type="title"/>
          </p:nvPr>
        </p:nvSpPr>
        <p:spPr>
          <a:xfrm>
            <a:off x="2255838" y="530226"/>
            <a:ext cx="7618412" cy="881063"/>
          </a:xfrm>
          <a:noFill/>
        </p:spPr>
        <p:txBody>
          <a:bodyPr vert="horz" lIns="92075" tIns="46038" rIns="92075" bIns="46038" rtlCol="0" anchor="ctr">
            <a:normAutofit/>
          </a:bodyPr>
          <a:lstStyle/>
          <a:p>
            <a:pPr eaLnBrk="1" hangingPunct="1"/>
            <a:r>
              <a:rPr lang="en-US" altLang="en-US"/>
              <a:t>Using Literal Character Strings</a:t>
            </a:r>
          </a:p>
        </p:txBody>
      </p:sp>
      <p:sp>
        <p:nvSpPr>
          <p:cNvPr id="54275" name="Text Box 6">
            <a:extLst>
              <a:ext uri="{FF2B5EF4-FFF2-40B4-BE49-F238E27FC236}">
                <a16:creationId xmlns:a16="http://schemas.microsoft.com/office/drawing/2014/main" id="{A4313F4A-EF0F-4F9C-84C8-32C893FC392C}"/>
              </a:ext>
            </a:extLst>
          </p:cNvPr>
          <p:cNvSpPr txBox="1">
            <a:spLocks noChangeArrowheads="1"/>
          </p:cNvSpPr>
          <p:nvPr/>
        </p:nvSpPr>
        <p:spPr bwMode="auto">
          <a:xfrm>
            <a:off x="2555876" y="4886325"/>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54276" name="Picture 7">
            <a:extLst>
              <a:ext uri="{FF2B5EF4-FFF2-40B4-BE49-F238E27FC236}">
                <a16:creationId xmlns:a16="http://schemas.microsoft.com/office/drawing/2014/main" id="{433EE6E0-F869-4581-A944-78D545356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60638" y="3076576"/>
            <a:ext cx="6934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4277" name="Picture 8">
            <a:extLst>
              <a:ext uri="{FF2B5EF4-FFF2-40B4-BE49-F238E27FC236}">
                <a16:creationId xmlns:a16="http://schemas.microsoft.com/office/drawing/2014/main" id="{A26181CF-3D02-45E4-88DC-96FC05461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39" y="5267326"/>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4278" name="Rectangle 10">
            <a:extLst>
              <a:ext uri="{FF2B5EF4-FFF2-40B4-BE49-F238E27FC236}">
                <a16:creationId xmlns:a16="http://schemas.microsoft.com/office/drawing/2014/main" id="{6116959C-35A1-45D7-8951-A044F5AB0D69}"/>
              </a:ext>
            </a:extLst>
          </p:cNvPr>
          <p:cNvSpPr>
            <a:spLocks noChangeArrowheads="1"/>
          </p:cNvSpPr>
          <p:nvPr/>
        </p:nvSpPr>
        <p:spPr bwMode="blackGray">
          <a:xfrm>
            <a:off x="2400300" y="1919288"/>
            <a:ext cx="7277100" cy="107156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last_name ||' is a '||job_id </a:t>
            </a:r>
          </a:p>
          <a:p>
            <a:pPr>
              <a:spcBef>
                <a:spcPct val="0"/>
              </a:spcBef>
              <a:buClrTx/>
              <a:buFontTx/>
              <a:buNone/>
            </a:pPr>
            <a:r>
              <a:rPr lang="en-US" altLang="en-US" sz="1800">
                <a:solidFill>
                  <a:srgbClr val="000000"/>
                </a:solidFill>
                <a:latin typeface="Courier New" panose="02070309020205020404" pitchFamily="49" charset="0"/>
              </a:rPr>
              <a:t>       AS "Employee Details"</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54279" name="Rectangle 5">
            <a:extLst>
              <a:ext uri="{FF2B5EF4-FFF2-40B4-BE49-F238E27FC236}">
                <a16:creationId xmlns:a16="http://schemas.microsoft.com/office/drawing/2014/main" id="{784C9A21-A3EB-4D96-B120-148C543F4E81}"/>
              </a:ext>
            </a:extLst>
          </p:cNvPr>
          <p:cNvSpPr>
            <a:spLocks noChangeArrowheads="1"/>
          </p:cNvSpPr>
          <p:nvPr/>
        </p:nvSpPr>
        <p:spPr bwMode="blackWhite">
          <a:xfrm>
            <a:off x="5046664" y="2019301"/>
            <a:ext cx="1146175" cy="309563"/>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5">
            <a:extLst>
              <a:ext uri="{FF2B5EF4-FFF2-40B4-BE49-F238E27FC236}">
                <a16:creationId xmlns:a16="http://schemas.microsoft.com/office/drawing/2014/main" id="{24F33B2F-F44B-42F8-934C-D041AAE0484E}"/>
              </a:ext>
            </a:extLst>
          </p:cNvPr>
          <p:cNvSpPr>
            <a:spLocks noGrp="1" noChangeArrowheads="1"/>
          </p:cNvSpPr>
          <p:nvPr>
            <p:ph type="title"/>
          </p:nvPr>
        </p:nvSpPr>
        <p:spPr/>
        <p:txBody>
          <a:bodyPr/>
          <a:lstStyle/>
          <a:p>
            <a:pPr eaLnBrk="1" hangingPunct="1"/>
            <a:r>
              <a:rPr lang="en-US" altLang="en-US"/>
              <a:t>Alternative Quote (</a:t>
            </a:r>
            <a:r>
              <a:rPr lang="en-US" altLang="en-US">
                <a:latin typeface="Courier New" panose="02070309020205020404" pitchFamily="49" charset="0"/>
              </a:rPr>
              <a:t>q</a:t>
            </a:r>
            <a:r>
              <a:rPr lang="en-US" altLang="en-US"/>
              <a:t>) Operator</a:t>
            </a:r>
          </a:p>
        </p:txBody>
      </p:sp>
      <p:sp>
        <p:nvSpPr>
          <p:cNvPr id="56323" name="Rectangle 1036">
            <a:extLst>
              <a:ext uri="{FF2B5EF4-FFF2-40B4-BE49-F238E27FC236}">
                <a16:creationId xmlns:a16="http://schemas.microsoft.com/office/drawing/2014/main" id="{45B32B54-5937-48C7-83A5-6E6BF0A7E4A6}"/>
              </a:ext>
            </a:extLst>
          </p:cNvPr>
          <p:cNvSpPr>
            <a:spLocks noGrp="1" noChangeArrowheads="1"/>
          </p:cNvSpPr>
          <p:nvPr>
            <p:ph type="body" idx="1"/>
          </p:nvPr>
        </p:nvSpPr>
        <p:spPr/>
        <p:txBody>
          <a:bodyPr/>
          <a:lstStyle/>
          <a:p>
            <a:pPr lvl="1" eaLnBrk="1" hangingPunct="1"/>
            <a:r>
              <a:rPr lang="en-US" altLang="en-US"/>
              <a:t>Specify your own quotation mark delimiter</a:t>
            </a:r>
          </a:p>
          <a:p>
            <a:pPr lvl="1" eaLnBrk="1" hangingPunct="1"/>
            <a:r>
              <a:rPr lang="en-US" altLang="en-US"/>
              <a:t>Choose any delimiter</a:t>
            </a:r>
          </a:p>
          <a:p>
            <a:pPr lvl="1" eaLnBrk="1" hangingPunct="1"/>
            <a:r>
              <a:rPr lang="en-US" altLang="en-US"/>
              <a:t>Increase readability and usability</a:t>
            </a:r>
          </a:p>
          <a:p>
            <a:pPr eaLnBrk="1" hangingPunct="1"/>
            <a:endParaRPr lang="en-US" altLang="en-US"/>
          </a:p>
          <a:p>
            <a:pPr eaLnBrk="1" hangingPunct="1"/>
            <a:endParaRPr lang="en-US" altLang="en-US"/>
          </a:p>
        </p:txBody>
      </p:sp>
      <p:sp>
        <p:nvSpPr>
          <p:cNvPr id="56324" name="Rectangle 1028">
            <a:extLst>
              <a:ext uri="{FF2B5EF4-FFF2-40B4-BE49-F238E27FC236}">
                <a16:creationId xmlns:a16="http://schemas.microsoft.com/office/drawing/2014/main" id="{1EBDBC76-B72F-48ED-B53D-ED9E4A9B91BB}"/>
              </a:ext>
            </a:extLst>
          </p:cNvPr>
          <p:cNvSpPr>
            <a:spLocks noChangeArrowheads="1"/>
          </p:cNvSpPr>
          <p:nvPr/>
        </p:nvSpPr>
        <p:spPr bwMode="blackGray">
          <a:xfrm>
            <a:off x="2400300" y="3057525"/>
            <a:ext cx="7277100" cy="15557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cs typeface="Arial" panose="020B0604020202020204" pitchFamily="34" charset="0"/>
              </a:rPr>
              <a:t>SELECT department_name || </a:t>
            </a:r>
          </a:p>
          <a:p>
            <a:pPr>
              <a:spcBef>
                <a:spcPct val="0"/>
              </a:spcBef>
              <a:buClrTx/>
              <a:buFontTx/>
              <a:buNone/>
            </a:pPr>
            <a:r>
              <a:rPr lang="en-US" altLang="en-US" sz="1800">
                <a:solidFill>
                  <a:srgbClr val="000000"/>
                </a:solidFill>
                <a:latin typeface="Courier New" panose="02070309020205020404" pitchFamily="49" charset="0"/>
                <a:cs typeface="Arial" panose="020B0604020202020204" pitchFamily="34" charset="0"/>
              </a:rPr>
              <a:t>       q'[, it's assigned Manager Id: ]' </a:t>
            </a:r>
          </a:p>
          <a:p>
            <a:pPr>
              <a:spcBef>
                <a:spcPct val="0"/>
              </a:spcBef>
              <a:buClrTx/>
              <a:buFontTx/>
              <a:buNone/>
            </a:pPr>
            <a:r>
              <a:rPr lang="en-US" altLang="en-US" sz="1800">
                <a:solidFill>
                  <a:srgbClr val="000000"/>
                </a:solidFill>
                <a:latin typeface="Courier New" panose="02070309020205020404" pitchFamily="49" charset="0"/>
                <a:cs typeface="Arial" panose="020B0604020202020204" pitchFamily="34" charset="0"/>
              </a:rPr>
              <a:t>       || manager_id </a:t>
            </a:r>
          </a:p>
          <a:p>
            <a:pPr>
              <a:spcBef>
                <a:spcPct val="0"/>
              </a:spcBef>
              <a:buClrTx/>
              <a:buFontTx/>
              <a:buNone/>
            </a:pPr>
            <a:r>
              <a:rPr lang="en-US" altLang="en-US" sz="1800">
                <a:solidFill>
                  <a:srgbClr val="000000"/>
                </a:solidFill>
                <a:latin typeface="Courier New" panose="02070309020205020404" pitchFamily="49" charset="0"/>
                <a:cs typeface="Arial" panose="020B0604020202020204" pitchFamily="34" charset="0"/>
              </a:rPr>
              <a:t>       AS "Department and Manager" </a:t>
            </a:r>
          </a:p>
          <a:p>
            <a:pPr>
              <a:spcBef>
                <a:spcPct val="0"/>
              </a:spcBef>
              <a:buClrTx/>
              <a:buFontTx/>
              <a:buNone/>
            </a:pPr>
            <a:r>
              <a:rPr lang="en-US" altLang="en-US" sz="1800">
                <a:solidFill>
                  <a:srgbClr val="000000"/>
                </a:solidFill>
                <a:latin typeface="Courier New" panose="02070309020205020404" pitchFamily="49" charset="0"/>
                <a:cs typeface="Arial" panose="020B0604020202020204" pitchFamily="34" charset="0"/>
              </a:rPr>
              <a:t>FROM departments;</a:t>
            </a:r>
            <a:endParaRPr lang="en-US" altLang="en-US" sz="1800">
              <a:solidFill>
                <a:srgbClr val="000000"/>
              </a:solidFill>
              <a:latin typeface="Courier New" panose="02070309020205020404" pitchFamily="49" charset="0"/>
            </a:endParaRPr>
          </a:p>
        </p:txBody>
      </p:sp>
      <p:pic>
        <p:nvPicPr>
          <p:cNvPr id="56325" name="Picture 1030" descr="D:\Temp\06.GIF">
            <a:extLst>
              <a:ext uri="{FF2B5EF4-FFF2-40B4-BE49-F238E27FC236}">
                <a16:creationId xmlns:a16="http://schemas.microsoft.com/office/drawing/2014/main" id="{B0970541-3BE1-4D1A-AB87-799C4055B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9" y="4719639"/>
            <a:ext cx="68230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326" name="Rectangle 1031">
            <a:extLst>
              <a:ext uri="{FF2B5EF4-FFF2-40B4-BE49-F238E27FC236}">
                <a16:creationId xmlns:a16="http://schemas.microsoft.com/office/drawing/2014/main" id="{C7592187-3ED6-429F-AA52-08C1EB18C23F}"/>
              </a:ext>
            </a:extLst>
          </p:cNvPr>
          <p:cNvSpPr>
            <a:spLocks noChangeArrowheads="1"/>
          </p:cNvSpPr>
          <p:nvPr/>
        </p:nvSpPr>
        <p:spPr bwMode="gray">
          <a:xfrm>
            <a:off x="4543425" y="6022975"/>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
        <p:nvSpPr>
          <p:cNvPr id="56327" name="Text Box 1032">
            <a:extLst>
              <a:ext uri="{FF2B5EF4-FFF2-40B4-BE49-F238E27FC236}">
                <a16:creationId xmlns:a16="http://schemas.microsoft.com/office/drawing/2014/main" id="{790139AB-CEE1-459D-B9C1-5CF96148BE2B}"/>
              </a:ext>
            </a:extLst>
          </p:cNvPr>
          <p:cNvSpPr txBox="1">
            <a:spLocks noChangeArrowheads="1"/>
          </p:cNvSpPr>
          <p:nvPr/>
        </p:nvSpPr>
        <p:spPr bwMode="auto">
          <a:xfrm>
            <a:off x="2638426" y="5532438"/>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56328" name="Picture 1033">
            <a:extLst>
              <a:ext uri="{FF2B5EF4-FFF2-40B4-BE49-F238E27FC236}">
                <a16:creationId xmlns:a16="http://schemas.microsoft.com/office/drawing/2014/main" id="{262C8D06-7AE9-46D6-9395-B82B4B273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5856289"/>
            <a:ext cx="69723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6329" name="Rectangle 1034">
            <a:extLst>
              <a:ext uri="{FF2B5EF4-FFF2-40B4-BE49-F238E27FC236}">
                <a16:creationId xmlns:a16="http://schemas.microsoft.com/office/drawing/2014/main" id="{0E7A6CC3-E692-43E7-8696-1C30075E4FCF}"/>
              </a:ext>
            </a:extLst>
          </p:cNvPr>
          <p:cNvSpPr>
            <a:spLocks noChangeArrowheads="1"/>
          </p:cNvSpPr>
          <p:nvPr/>
        </p:nvSpPr>
        <p:spPr bwMode="blackWhite">
          <a:xfrm>
            <a:off x="3365500" y="3400425"/>
            <a:ext cx="4629150" cy="30003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2286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228600" indent="-457200" defTabSz="2286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457200" indent="-342900" defTabSz="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86E6E24A-C7AE-4500-BC2B-4ED12A1D3CE3}"/>
              </a:ext>
            </a:extLst>
          </p:cNvPr>
          <p:cNvSpPr>
            <a:spLocks noGrp="1" noChangeArrowheads="1"/>
          </p:cNvSpPr>
          <p:nvPr>
            <p:ph type="title"/>
          </p:nvPr>
        </p:nvSpPr>
        <p:spPr/>
        <p:txBody>
          <a:bodyPr/>
          <a:lstStyle/>
          <a:p>
            <a:pPr eaLnBrk="1" hangingPunct="1"/>
            <a:r>
              <a:rPr lang="en-US" altLang="en-US"/>
              <a:t>Duplicate Rows</a:t>
            </a:r>
          </a:p>
        </p:txBody>
      </p:sp>
      <p:sp>
        <p:nvSpPr>
          <p:cNvPr id="58371" name="Rectangle 9">
            <a:extLst>
              <a:ext uri="{FF2B5EF4-FFF2-40B4-BE49-F238E27FC236}">
                <a16:creationId xmlns:a16="http://schemas.microsoft.com/office/drawing/2014/main" id="{C076A360-782C-4192-BE8D-D8FF9633AB0D}"/>
              </a:ext>
            </a:extLst>
          </p:cNvPr>
          <p:cNvSpPr>
            <a:spLocks noGrp="1" noChangeArrowheads="1"/>
          </p:cNvSpPr>
          <p:nvPr>
            <p:ph type="body" idx="1"/>
          </p:nvPr>
        </p:nvSpPr>
        <p:spPr>
          <a:xfrm>
            <a:off x="2387600" y="1816101"/>
            <a:ext cx="7366000" cy="695325"/>
          </a:xfrm>
        </p:spPr>
        <p:txBody>
          <a:bodyPr>
            <a:normAutofit fontScale="92500" lnSpcReduction="20000"/>
          </a:bodyPr>
          <a:lstStyle/>
          <a:p>
            <a:pPr eaLnBrk="1" hangingPunct="1"/>
            <a:r>
              <a:rPr lang="en-US" altLang="en-US"/>
              <a:t>The default display of queries is all rows, including duplicate rows.</a:t>
            </a:r>
          </a:p>
        </p:txBody>
      </p:sp>
      <p:sp>
        <p:nvSpPr>
          <p:cNvPr id="58372" name="Rectangle 4">
            <a:extLst>
              <a:ext uri="{FF2B5EF4-FFF2-40B4-BE49-F238E27FC236}">
                <a16:creationId xmlns:a16="http://schemas.microsoft.com/office/drawing/2014/main" id="{4EFBD545-900B-4307-802A-A035F279DDBD}"/>
              </a:ext>
            </a:extLst>
          </p:cNvPr>
          <p:cNvSpPr>
            <a:spLocks noChangeArrowheads="1"/>
          </p:cNvSpPr>
          <p:nvPr/>
        </p:nvSpPr>
        <p:spPr bwMode="blackGray">
          <a:xfrm>
            <a:off x="2400301" y="2574926"/>
            <a:ext cx="7286625" cy="701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department_id</a:t>
            </a:r>
          </a:p>
          <a:p>
            <a:pPr>
              <a:spcBef>
                <a:spcPct val="0"/>
              </a:spcBef>
              <a:buClrTx/>
              <a:buFontTx/>
              <a:buNone/>
            </a:pPr>
            <a:r>
              <a:rPr lang="en-US" altLang="en-US" sz="1800">
                <a:solidFill>
                  <a:srgbClr val="000000"/>
                </a:solidFill>
                <a:latin typeface="Courier New" panose="02070309020205020404" pitchFamily="49" charset="0"/>
              </a:rPr>
              <a:t>FROM   employees;</a:t>
            </a:r>
          </a:p>
        </p:txBody>
      </p:sp>
      <p:grpSp>
        <p:nvGrpSpPr>
          <p:cNvPr id="58373" name="Group 11">
            <a:extLst>
              <a:ext uri="{FF2B5EF4-FFF2-40B4-BE49-F238E27FC236}">
                <a16:creationId xmlns:a16="http://schemas.microsoft.com/office/drawing/2014/main" id="{6A49F594-DB3D-48A9-AFA1-318C1E0A6FBA}"/>
              </a:ext>
            </a:extLst>
          </p:cNvPr>
          <p:cNvGrpSpPr>
            <a:grpSpLocks/>
          </p:cNvGrpSpPr>
          <p:nvPr/>
        </p:nvGrpSpPr>
        <p:grpSpPr bwMode="auto">
          <a:xfrm>
            <a:off x="2398714" y="3314701"/>
            <a:ext cx="7273925" cy="1160463"/>
            <a:chOff x="593" y="2064"/>
            <a:chExt cx="4582" cy="731"/>
          </a:xfrm>
        </p:grpSpPr>
        <p:sp>
          <p:nvSpPr>
            <p:cNvPr id="58381" name="Text Box 5">
              <a:extLst>
                <a:ext uri="{FF2B5EF4-FFF2-40B4-BE49-F238E27FC236}">
                  <a16:creationId xmlns:a16="http://schemas.microsoft.com/office/drawing/2014/main" id="{69ACD9A3-CCFF-4ECA-9806-6367E79DAADC}"/>
                </a:ext>
              </a:extLst>
            </p:cNvPr>
            <p:cNvSpPr txBox="1">
              <a:spLocks noChangeArrowheads="1"/>
            </p:cNvSpPr>
            <p:nvPr/>
          </p:nvSpPr>
          <p:spPr bwMode="auto">
            <a:xfrm>
              <a:off x="613" y="2441"/>
              <a:ext cx="2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58382" name="Picture 7">
              <a:extLst>
                <a:ext uri="{FF2B5EF4-FFF2-40B4-BE49-F238E27FC236}">
                  <a16:creationId xmlns:a16="http://schemas.microsoft.com/office/drawing/2014/main" id="{D30577FF-6D40-4D1B-876B-2FFDF036D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 y="2681"/>
              <a:ext cx="4398"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8383" name="Picture 10" descr="D:\Temp\04.GIF">
              <a:extLst>
                <a:ext uri="{FF2B5EF4-FFF2-40B4-BE49-F238E27FC236}">
                  <a16:creationId xmlns:a16="http://schemas.microsoft.com/office/drawing/2014/main" id="{8D6287E6-3E9B-48BD-9966-FC6A9733B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 y="2064"/>
              <a:ext cx="45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374" name="Rectangle 12">
            <a:extLst>
              <a:ext uri="{FF2B5EF4-FFF2-40B4-BE49-F238E27FC236}">
                <a16:creationId xmlns:a16="http://schemas.microsoft.com/office/drawing/2014/main" id="{E1F6E2D2-CE0D-494B-A85C-9C742A2486C0}"/>
              </a:ext>
            </a:extLst>
          </p:cNvPr>
          <p:cNvSpPr>
            <a:spLocks noChangeArrowheads="1"/>
          </p:cNvSpPr>
          <p:nvPr/>
        </p:nvSpPr>
        <p:spPr bwMode="blackGray">
          <a:xfrm>
            <a:off x="2400301" y="4484689"/>
            <a:ext cx="7286625" cy="701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DISTINCT department_id</a:t>
            </a:r>
          </a:p>
          <a:p>
            <a:pPr>
              <a:spcBef>
                <a:spcPct val="0"/>
              </a:spcBef>
              <a:buClrTx/>
              <a:buFontTx/>
              <a:buNone/>
            </a:pPr>
            <a:r>
              <a:rPr lang="en-US" altLang="en-US" sz="1800">
                <a:solidFill>
                  <a:srgbClr val="000000"/>
                </a:solidFill>
                <a:latin typeface="Courier New" panose="02070309020205020404" pitchFamily="49" charset="0"/>
              </a:rPr>
              <a:t>FROM   employees;</a:t>
            </a:r>
          </a:p>
        </p:txBody>
      </p:sp>
      <p:sp>
        <p:nvSpPr>
          <p:cNvPr id="58375" name="Rectangle 13">
            <a:extLst>
              <a:ext uri="{FF2B5EF4-FFF2-40B4-BE49-F238E27FC236}">
                <a16:creationId xmlns:a16="http://schemas.microsoft.com/office/drawing/2014/main" id="{081984C2-B23D-4F00-9C13-6872BB2CB0E5}"/>
              </a:ext>
            </a:extLst>
          </p:cNvPr>
          <p:cNvSpPr>
            <a:spLocks noChangeArrowheads="1"/>
          </p:cNvSpPr>
          <p:nvPr/>
        </p:nvSpPr>
        <p:spPr bwMode="blackWhite">
          <a:xfrm>
            <a:off x="3419475" y="4554539"/>
            <a:ext cx="1295400" cy="25082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pic>
        <p:nvPicPr>
          <p:cNvPr id="58376" name="Picture 14" descr="D:\Temp\05.GIF">
            <a:extLst>
              <a:ext uri="{FF2B5EF4-FFF2-40B4-BE49-F238E27FC236}">
                <a16:creationId xmlns:a16="http://schemas.microsoft.com/office/drawing/2014/main" id="{CB5F50FF-89C3-4D31-A3C6-5BEEEDE1F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5864" y="5226051"/>
            <a:ext cx="71913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5">
            <a:extLst>
              <a:ext uri="{FF2B5EF4-FFF2-40B4-BE49-F238E27FC236}">
                <a16:creationId xmlns:a16="http://schemas.microsoft.com/office/drawing/2014/main" id="{3358CB52-1838-4FD7-BD40-AEA0BBBA78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6664" y="6156325"/>
            <a:ext cx="69564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78" name="Text Box 16">
            <a:extLst>
              <a:ext uri="{FF2B5EF4-FFF2-40B4-BE49-F238E27FC236}">
                <a16:creationId xmlns:a16="http://schemas.microsoft.com/office/drawing/2014/main" id="{EDB73588-08E7-4470-A1E6-5834F6050CEC}"/>
              </a:ext>
            </a:extLst>
          </p:cNvPr>
          <p:cNvSpPr txBox="1">
            <a:spLocks noChangeArrowheads="1"/>
          </p:cNvSpPr>
          <p:nvPr/>
        </p:nvSpPr>
        <p:spPr bwMode="auto">
          <a:xfrm>
            <a:off x="2479676" y="583406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r>
              <a:rPr lang="en-US" altLang="en-US" sz="2400"/>
              <a:t>…</a:t>
            </a:r>
          </a:p>
        </p:txBody>
      </p:sp>
      <p:sp>
        <p:nvSpPr>
          <p:cNvPr id="58379" name="Oval 17">
            <a:extLst>
              <a:ext uri="{FF2B5EF4-FFF2-40B4-BE49-F238E27FC236}">
                <a16:creationId xmlns:a16="http://schemas.microsoft.com/office/drawing/2014/main" id="{2BB383E1-E435-4C4C-9712-A1697B5A3908}"/>
              </a:ext>
            </a:extLst>
          </p:cNvPr>
          <p:cNvSpPr>
            <a:spLocks noChangeArrowheads="1"/>
          </p:cNvSpPr>
          <p:nvPr/>
        </p:nvSpPr>
        <p:spPr bwMode="blackWhite">
          <a:xfrm>
            <a:off x="9026525" y="2660651"/>
            <a:ext cx="490538"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2400"/>
              <a:t>1</a:t>
            </a:r>
          </a:p>
        </p:txBody>
      </p:sp>
      <p:sp>
        <p:nvSpPr>
          <p:cNvPr id="58380" name="Oval 18">
            <a:extLst>
              <a:ext uri="{FF2B5EF4-FFF2-40B4-BE49-F238E27FC236}">
                <a16:creationId xmlns:a16="http://schemas.microsoft.com/office/drawing/2014/main" id="{FE37046A-A816-45B7-B2E5-7111F314B208}"/>
              </a:ext>
            </a:extLst>
          </p:cNvPr>
          <p:cNvSpPr>
            <a:spLocks noChangeArrowheads="1"/>
          </p:cNvSpPr>
          <p:nvPr/>
        </p:nvSpPr>
        <p:spPr bwMode="blackWhite">
          <a:xfrm>
            <a:off x="9024938" y="4591051"/>
            <a:ext cx="493712"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4572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3429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2400"/>
              <a:t>2</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BBC5D4C3-290E-4A9F-88BB-1D302DA4CDC6}"/>
              </a:ext>
            </a:extLst>
          </p:cNvPr>
          <p:cNvSpPr>
            <a:spLocks noGrp="1" noChangeArrowheads="1"/>
          </p:cNvSpPr>
          <p:nvPr>
            <p:ph type="title"/>
          </p:nvPr>
        </p:nvSpPr>
        <p:spPr/>
        <p:txBody>
          <a:bodyPr/>
          <a:lstStyle/>
          <a:p>
            <a:pPr eaLnBrk="1" hangingPunct="1"/>
            <a:r>
              <a:rPr lang="en-US" altLang="en-US"/>
              <a:t>WHERE Clause</a:t>
            </a:r>
          </a:p>
        </p:txBody>
      </p:sp>
      <p:pic>
        <p:nvPicPr>
          <p:cNvPr id="60419" name="Content Placeholder 4">
            <a:extLst>
              <a:ext uri="{FF2B5EF4-FFF2-40B4-BE49-F238E27FC236}">
                <a16:creationId xmlns:a16="http://schemas.microsoft.com/office/drawing/2014/main" id="{633BE89D-47BD-46FC-88FE-8E2F8D4F82F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367089" y="1317625"/>
            <a:ext cx="5399087" cy="31242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CFECA25-A5ED-476B-B23F-6AEBB6F54FAE}"/>
              </a:ext>
            </a:extLst>
          </p:cNvPr>
          <p:cNvSpPr>
            <a:spLocks noGrp="1" noChangeArrowheads="1"/>
          </p:cNvSpPr>
          <p:nvPr>
            <p:ph type="title"/>
          </p:nvPr>
        </p:nvSpPr>
        <p:spPr/>
        <p:txBody>
          <a:bodyPr/>
          <a:lstStyle/>
          <a:p>
            <a:pPr eaLnBrk="1" hangingPunct="1"/>
            <a:r>
              <a:rPr lang="en-US" altLang="en-US"/>
              <a:t>Example</a:t>
            </a:r>
          </a:p>
        </p:txBody>
      </p:sp>
      <p:sp>
        <p:nvSpPr>
          <p:cNvPr id="3" name="Content Placeholder 2">
            <a:extLst>
              <a:ext uri="{FF2B5EF4-FFF2-40B4-BE49-F238E27FC236}">
                <a16:creationId xmlns:a16="http://schemas.microsoft.com/office/drawing/2014/main" id="{AB76962B-FF6C-42EC-8AD4-628188FCC4A4}"/>
              </a:ext>
            </a:extLst>
          </p:cNvPr>
          <p:cNvSpPr>
            <a:spLocks noGrp="1"/>
          </p:cNvSpPr>
          <p:nvPr>
            <p:ph idx="1"/>
          </p:nvPr>
        </p:nvSpPr>
        <p:spPr>
          <a:xfrm>
            <a:off x="2387600" y="1509714"/>
            <a:ext cx="7366000" cy="769937"/>
          </a:xfrm>
          <a:solidFill>
            <a:schemeClr val="bg1">
              <a:lumMod val="85000"/>
            </a:schemeClr>
          </a:solidFill>
        </p:spPr>
        <p:txBody>
          <a:bodyPr>
            <a:normAutofit fontScale="85000" lnSpcReduction="20000"/>
          </a:bodyPr>
          <a:lstStyle/>
          <a:p>
            <a:pPr eaLnBrk="1" hangingPunct="1">
              <a:buFont typeface="Arial" charset="0"/>
              <a:buNone/>
              <a:defRPr/>
            </a:pPr>
            <a:r>
              <a:rPr lang="en-US" dirty="0"/>
              <a:t>select </a:t>
            </a:r>
            <a:r>
              <a:rPr lang="en-US" dirty="0" err="1"/>
              <a:t>ename</a:t>
            </a:r>
            <a:r>
              <a:rPr lang="en-US" dirty="0"/>
              <a:t>, </a:t>
            </a:r>
            <a:r>
              <a:rPr lang="en-US" dirty="0" err="1"/>
              <a:t>init</a:t>
            </a:r>
            <a:r>
              <a:rPr lang="en-US" dirty="0"/>
              <a:t>, </a:t>
            </a:r>
            <a:r>
              <a:rPr lang="en-US" dirty="0" err="1"/>
              <a:t>msal</a:t>
            </a:r>
            <a:r>
              <a:rPr lang="en-US" dirty="0"/>
              <a:t> from   employees</a:t>
            </a:r>
          </a:p>
          <a:p>
            <a:pPr eaLnBrk="1" hangingPunct="1">
              <a:buFont typeface="Arial" charset="0"/>
              <a:buNone/>
              <a:defRPr/>
            </a:pPr>
            <a:r>
              <a:rPr lang="en-US" dirty="0"/>
              <a:t>where  </a:t>
            </a:r>
            <a:r>
              <a:rPr lang="en-US" dirty="0" err="1"/>
              <a:t>msal</a:t>
            </a:r>
            <a:r>
              <a:rPr lang="en-US" dirty="0"/>
              <a:t> &gt;= 3000; </a:t>
            </a:r>
          </a:p>
        </p:txBody>
      </p:sp>
      <p:sp>
        <p:nvSpPr>
          <p:cNvPr id="4" name="TextBox 3">
            <a:extLst>
              <a:ext uri="{FF2B5EF4-FFF2-40B4-BE49-F238E27FC236}">
                <a16:creationId xmlns:a16="http://schemas.microsoft.com/office/drawing/2014/main" id="{19A82A60-91AB-4FD4-9D56-23D88D5511B7}"/>
              </a:ext>
            </a:extLst>
          </p:cNvPr>
          <p:cNvSpPr txBox="1"/>
          <p:nvPr/>
        </p:nvSpPr>
        <p:spPr>
          <a:xfrm>
            <a:off x="2554289" y="2974976"/>
            <a:ext cx="7242175" cy="646331"/>
          </a:xfrm>
          <a:prstGeom prst="rect">
            <a:avLst/>
          </a:prstGeom>
          <a:solidFill>
            <a:schemeClr val="bg1">
              <a:lumMod val="85000"/>
            </a:schemeClr>
          </a:solidFill>
        </p:spPr>
        <p:txBody>
          <a:bodyPr>
            <a:spAutoFit/>
          </a:bodyPr>
          <a:lstStyle/>
          <a:p>
            <a:pPr eaLnBrk="1" hangingPunct="1">
              <a:buClr>
                <a:srgbClr val="000000"/>
              </a:buClr>
              <a:buFont typeface="Arial" charset="0"/>
              <a:buNone/>
              <a:defRPr/>
            </a:pPr>
            <a:r>
              <a:rPr lang="en-US" dirty="0">
                <a:latin typeface="Arial" charset="0"/>
              </a:rPr>
              <a:t>select </a:t>
            </a:r>
            <a:r>
              <a:rPr lang="en-US" dirty="0" err="1">
                <a:latin typeface="Arial" charset="0"/>
              </a:rPr>
              <a:t>dname</a:t>
            </a:r>
            <a:r>
              <a:rPr lang="en-US" dirty="0">
                <a:latin typeface="Arial" charset="0"/>
              </a:rPr>
              <a:t>, location from   departments </a:t>
            </a:r>
          </a:p>
          <a:p>
            <a:pPr eaLnBrk="1" hangingPunct="1">
              <a:buClr>
                <a:srgbClr val="000000"/>
              </a:buClr>
              <a:buFont typeface="Arial" charset="0"/>
              <a:buNone/>
              <a:defRPr/>
            </a:pPr>
            <a:r>
              <a:rPr lang="en-US" dirty="0">
                <a:latin typeface="Arial" charset="0"/>
              </a:rPr>
              <a:t>where  location &lt;&gt; 'CHICAGO';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5437BB85-1001-413A-A199-B12E01A50FD0}"/>
              </a:ext>
            </a:extLst>
          </p:cNvPr>
          <p:cNvSpPr>
            <a:spLocks noGrp="1" noChangeArrowheads="1"/>
          </p:cNvSpPr>
          <p:nvPr>
            <p:ph type="title"/>
          </p:nvPr>
        </p:nvSpPr>
        <p:spPr>
          <a:xfrm>
            <a:off x="2351088" y="2439988"/>
            <a:ext cx="7315200" cy="876300"/>
          </a:xfrm>
        </p:spPr>
        <p:txBody>
          <a:bodyPr/>
          <a:lstStyle/>
          <a:p>
            <a:r>
              <a:rPr lang="en-US" altLang="en-US"/>
              <a:t>Lab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C3959C74-3757-4306-BAD6-2C0D1417764D}"/>
              </a:ext>
            </a:extLst>
          </p:cNvPr>
          <p:cNvSpPr>
            <a:spLocks noGrp="1" noChangeArrowheads="1"/>
          </p:cNvSpPr>
          <p:nvPr>
            <p:ph type="title"/>
          </p:nvPr>
        </p:nvSpPr>
        <p:spPr/>
        <p:txBody>
          <a:bodyPr/>
          <a:lstStyle/>
          <a:p>
            <a:pPr eaLnBrk="1" hangingPunct="1"/>
            <a:r>
              <a:rPr lang="en-US" altLang="en-US"/>
              <a:t>ORDER BY Clause</a:t>
            </a:r>
          </a:p>
        </p:txBody>
      </p:sp>
      <p:pic>
        <p:nvPicPr>
          <p:cNvPr id="66563" name="Content Placeholder 3">
            <a:extLst>
              <a:ext uri="{FF2B5EF4-FFF2-40B4-BE49-F238E27FC236}">
                <a16:creationId xmlns:a16="http://schemas.microsoft.com/office/drawing/2014/main" id="{21A74A48-9D4C-41DC-8A2A-F609533921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01938" y="2232025"/>
            <a:ext cx="5892800" cy="232568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48662B98-BFEE-4EC7-9D4E-AD8B7F1CAD10}"/>
              </a:ext>
            </a:extLst>
          </p:cNvPr>
          <p:cNvSpPr>
            <a:spLocks noGrp="1" noChangeArrowheads="1"/>
          </p:cNvSpPr>
          <p:nvPr>
            <p:ph type="title"/>
          </p:nvPr>
        </p:nvSpPr>
        <p:spPr/>
        <p:txBody>
          <a:bodyPr/>
          <a:lstStyle/>
          <a:p>
            <a:pPr eaLnBrk="1" hangingPunct="1"/>
            <a:r>
              <a:rPr lang="en-US" altLang="en-US"/>
              <a:t>Example</a:t>
            </a:r>
          </a:p>
        </p:txBody>
      </p:sp>
      <p:sp>
        <p:nvSpPr>
          <p:cNvPr id="3" name="Content Placeholder 2">
            <a:extLst>
              <a:ext uri="{FF2B5EF4-FFF2-40B4-BE49-F238E27FC236}">
                <a16:creationId xmlns:a16="http://schemas.microsoft.com/office/drawing/2014/main" id="{C2111162-48DB-4A02-896D-CBCD443FC5BB}"/>
              </a:ext>
            </a:extLst>
          </p:cNvPr>
          <p:cNvSpPr>
            <a:spLocks noGrp="1"/>
          </p:cNvSpPr>
          <p:nvPr>
            <p:ph idx="1"/>
          </p:nvPr>
        </p:nvSpPr>
        <p:spPr>
          <a:xfrm>
            <a:off x="2387600" y="1816100"/>
            <a:ext cx="7366000" cy="1582738"/>
          </a:xfrm>
          <a:solidFill>
            <a:schemeClr val="bg1">
              <a:lumMod val="85000"/>
            </a:schemeClr>
          </a:solidFill>
        </p:spPr>
        <p:txBody>
          <a:bodyPr>
            <a:normAutofit fontScale="85000" lnSpcReduction="20000"/>
          </a:bodyPr>
          <a:lstStyle/>
          <a:p>
            <a:pPr eaLnBrk="1" hangingPunct="1">
              <a:buFont typeface="Arial" charset="0"/>
              <a:buNone/>
              <a:defRPr/>
            </a:pPr>
            <a:r>
              <a:rPr lang="en-US" dirty="0"/>
              <a:t>select </a:t>
            </a:r>
            <a:r>
              <a:rPr lang="en-US" dirty="0" err="1"/>
              <a:t>ename</a:t>
            </a:r>
            <a:r>
              <a:rPr lang="en-US" dirty="0"/>
              <a:t>, 12*</a:t>
            </a:r>
            <a:r>
              <a:rPr lang="en-US" dirty="0" err="1"/>
              <a:t>msal+comm</a:t>
            </a:r>
            <a:r>
              <a:rPr lang="en-US" dirty="0"/>
              <a:t> as </a:t>
            </a:r>
            <a:r>
              <a:rPr lang="en-US" dirty="0" err="1"/>
              <a:t>yearsal</a:t>
            </a:r>
            <a:endParaRPr lang="en-US" dirty="0"/>
          </a:p>
          <a:p>
            <a:pPr eaLnBrk="1" hangingPunct="1">
              <a:buFont typeface="Arial" charset="0"/>
              <a:buNone/>
              <a:defRPr/>
            </a:pPr>
            <a:r>
              <a:rPr lang="en-US" dirty="0"/>
              <a:t> from   employees </a:t>
            </a:r>
          </a:p>
          <a:p>
            <a:pPr eaLnBrk="1" hangingPunct="1">
              <a:buFont typeface="Arial" charset="0"/>
              <a:buNone/>
              <a:defRPr/>
            </a:pPr>
            <a:r>
              <a:rPr lang="en-US" dirty="0"/>
              <a:t>where  job = 'SALESREP' </a:t>
            </a:r>
          </a:p>
          <a:p>
            <a:pPr eaLnBrk="1" hangingPunct="1">
              <a:buFont typeface="Arial" charset="0"/>
              <a:buNone/>
              <a:defRPr/>
            </a:pPr>
            <a:r>
              <a:rPr lang="en-US" dirty="0"/>
              <a:t>order  by </a:t>
            </a:r>
            <a:r>
              <a:rPr lang="en-US" dirty="0" err="1"/>
              <a:t>yearsal</a:t>
            </a:r>
            <a:r>
              <a:rPr lang="en-US" dirty="0"/>
              <a:t> </a:t>
            </a:r>
            <a:r>
              <a:rPr lang="en-US" dirty="0" err="1"/>
              <a:t>desc</a:t>
            </a: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9AFA92-1185-4331-B256-82EF2E46595C}"/>
              </a:ext>
            </a:extLst>
          </p:cNvPr>
          <p:cNvSpPr>
            <a:spLocks noGrp="1" noChangeArrowheads="1"/>
          </p:cNvSpPr>
          <p:nvPr>
            <p:ph type="title"/>
          </p:nvPr>
        </p:nvSpPr>
        <p:spPr>
          <a:effectLst>
            <a:outerShdw dist="53882" dir="2700000" algn="ctr" rotWithShape="0">
              <a:srgbClr val="000000">
                <a:alpha val="50000"/>
              </a:srgbClr>
            </a:outerShdw>
          </a:effectLst>
        </p:spPr>
        <p:txBody>
          <a:bodyPr vert="horz" lIns="92075" tIns="46038" rIns="92075" bIns="46038" rtlCol="0" anchor="ctr">
            <a:normAutofit/>
          </a:bodyPr>
          <a:lstStyle/>
          <a:p>
            <a:pPr eaLnBrk="1" hangingPunct="1"/>
            <a:r>
              <a:rPr lang="en-GB" altLang="en-US"/>
              <a:t>Logical Operators</a:t>
            </a:r>
          </a:p>
        </p:txBody>
      </p:sp>
      <p:sp>
        <p:nvSpPr>
          <p:cNvPr id="70659" name="Rectangle 3">
            <a:extLst>
              <a:ext uri="{FF2B5EF4-FFF2-40B4-BE49-F238E27FC236}">
                <a16:creationId xmlns:a16="http://schemas.microsoft.com/office/drawing/2014/main" id="{910D249C-4258-4EC8-BE01-6036902AA341}"/>
              </a:ext>
            </a:extLst>
          </p:cNvPr>
          <p:cNvSpPr>
            <a:spLocks noChangeArrowheads="1"/>
          </p:cNvSpPr>
          <p:nvPr/>
        </p:nvSpPr>
        <p:spPr bwMode="blackWhite">
          <a:xfrm>
            <a:off x="2997200" y="1897064"/>
            <a:ext cx="1758950" cy="2871787"/>
          </a:xfrm>
          <a:prstGeom prst="rect">
            <a:avLst/>
          </a:prstGeom>
          <a:solidFill>
            <a:srgbClr val="FFCC99"/>
          </a:solidFill>
          <a:ln w="25400">
            <a:solidFill>
              <a:srgbClr val="000000"/>
            </a:solidFill>
            <a:miter lim="800000"/>
            <a:headEnd/>
            <a:tailEnd/>
          </a:ln>
        </p:spPr>
        <p:txBody>
          <a:bodyPr lIns="92075" tIns="46038" rIns="92075" bIns="46038"/>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lnSpc>
                <a:spcPct val="130000"/>
              </a:lnSpc>
              <a:spcBef>
                <a:spcPct val="60000"/>
              </a:spcBef>
            </a:pPr>
            <a:r>
              <a:rPr lang="en-GB" altLang="en-US" sz="1800">
                <a:solidFill>
                  <a:srgbClr val="000000"/>
                </a:solidFill>
                <a:cs typeface="Times New Roman" panose="02020603050405020304" pitchFamily="18" charset="0"/>
              </a:rPr>
              <a:t>Operator</a:t>
            </a:r>
          </a:p>
          <a:p>
            <a:pPr eaLnBrk="1" hangingPunct="1">
              <a:lnSpc>
                <a:spcPct val="130000"/>
              </a:lnSpc>
              <a:spcBef>
                <a:spcPct val="60000"/>
              </a:spcBef>
            </a:pPr>
            <a:r>
              <a:rPr lang="en-GB" altLang="en-US" sz="1800">
                <a:solidFill>
                  <a:srgbClr val="000000"/>
                </a:solidFill>
                <a:cs typeface="Times New Roman" panose="02020603050405020304" pitchFamily="18" charset="0"/>
              </a:rPr>
              <a:t>AND</a:t>
            </a:r>
            <a:br>
              <a:rPr lang="en-GB" altLang="en-US" sz="1800">
                <a:solidFill>
                  <a:srgbClr val="000000"/>
                </a:solidFill>
                <a:cs typeface="Times New Roman" panose="02020603050405020304" pitchFamily="18" charset="0"/>
              </a:rPr>
            </a:br>
            <a:br>
              <a:rPr lang="en-GB" altLang="en-US" sz="1800">
                <a:solidFill>
                  <a:srgbClr val="000000"/>
                </a:solidFill>
                <a:cs typeface="Times New Roman" panose="02020603050405020304" pitchFamily="18" charset="0"/>
              </a:rPr>
            </a:br>
            <a:r>
              <a:rPr lang="en-GB" altLang="en-US" sz="1800">
                <a:solidFill>
                  <a:srgbClr val="000000"/>
                </a:solidFill>
                <a:cs typeface="Times New Roman" panose="02020603050405020304" pitchFamily="18" charset="0"/>
              </a:rPr>
              <a:t>OR</a:t>
            </a:r>
          </a:p>
          <a:p>
            <a:pPr eaLnBrk="1" hangingPunct="1">
              <a:lnSpc>
                <a:spcPct val="130000"/>
              </a:lnSpc>
              <a:spcBef>
                <a:spcPct val="60000"/>
              </a:spcBef>
            </a:pPr>
            <a:br>
              <a:rPr lang="en-GB" altLang="en-US" sz="1800">
                <a:solidFill>
                  <a:srgbClr val="000000"/>
                </a:solidFill>
                <a:cs typeface="Times New Roman" panose="02020603050405020304" pitchFamily="18" charset="0"/>
              </a:rPr>
            </a:br>
            <a:r>
              <a:rPr lang="en-GB" altLang="en-US" sz="1800">
                <a:solidFill>
                  <a:srgbClr val="000000"/>
                </a:solidFill>
                <a:cs typeface="Times New Roman" panose="02020603050405020304" pitchFamily="18" charset="0"/>
              </a:rPr>
              <a:t>NOT</a:t>
            </a:r>
          </a:p>
        </p:txBody>
      </p:sp>
      <p:sp>
        <p:nvSpPr>
          <p:cNvPr id="70660" name="Rectangle 4">
            <a:extLst>
              <a:ext uri="{FF2B5EF4-FFF2-40B4-BE49-F238E27FC236}">
                <a16:creationId xmlns:a16="http://schemas.microsoft.com/office/drawing/2014/main" id="{2254C5D9-B2AB-44E8-BEC8-5AC75A504DB3}"/>
              </a:ext>
            </a:extLst>
          </p:cNvPr>
          <p:cNvSpPr>
            <a:spLocks noChangeArrowheads="1"/>
          </p:cNvSpPr>
          <p:nvPr/>
        </p:nvSpPr>
        <p:spPr bwMode="blackWhite">
          <a:xfrm>
            <a:off x="4737100" y="1897064"/>
            <a:ext cx="4298950" cy="286702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lnSpc>
                <a:spcPct val="120000"/>
              </a:lnSpc>
              <a:spcBef>
                <a:spcPct val="60000"/>
              </a:spcBef>
            </a:pPr>
            <a:r>
              <a:rPr lang="en-GB" altLang="en-US" sz="1800">
                <a:solidFill>
                  <a:srgbClr val="000000"/>
                </a:solidFill>
                <a:cs typeface="Times New Roman" panose="02020603050405020304" pitchFamily="18" charset="0"/>
              </a:rPr>
              <a:t>Meaning</a:t>
            </a:r>
          </a:p>
          <a:p>
            <a:pPr eaLnBrk="1" hangingPunct="1">
              <a:lnSpc>
                <a:spcPct val="120000"/>
              </a:lnSpc>
              <a:spcBef>
                <a:spcPct val="60000"/>
              </a:spcBef>
            </a:pPr>
            <a:r>
              <a:rPr lang="en-GB" altLang="en-US" sz="1800">
                <a:solidFill>
                  <a:srgbClr val="000000"/>
                </a:solidFill>
                <a:cs typeface="Times New Roman" panose="02020603050405020304" pitchFamily="18" charset="0"/>
              </a:rPr>
              <a:t>Returns TRUE if </a:t>
            </a:r>
            <a:r>
              <a:rPr lang="en-GB" altLang="en-US" sz="1800" i="1">
                <a:solidFill>
                  <a:srgbClr val="000000"/>
                </a:solidFill>
                <a:cs typeface="Times New Roman" panose="02020603050405020304" pitchFamily="18" charset="0"/>
              </a:rPr>
              <a:t>both </a:t>
            </a:r>
            <a:r>
              <a:rPr lang="en-GB" altLang="en-US" sz="1800">
                <a:solidFill>
                  <a:srgbClr val="000000"/>
                </a:solidFill>
                <a:cs typeface="Times New Roman" panose="02020603050405020304" pitchFamily="18" charset="0"/>
              </a:rPr>
              <a:t>component conditions are TRUE	</a:t>
            </a:r>
          </a:p>
          <a:p>
            <a:pPr eaLnBrk="1" hangingPunct="1">
              <a:lnSpc>
                <a:spcPct val="120000"/>
              </a:lnSpc>
              <a:spcBef>
                <a:spcPct val="60000"/>
              </a:spcBef>
            </a:pPr>
            <a:r>
              <a:rPr lang="en-GB" altLang="en-US" sz="1800">
                <a:solidFill>
                  <a:srgbClr val="000000"/>
                </a:solidFill>
                <a:cs typeface="Times New Roman" panose="02020603050405020304" pitchFamily="18" charset="0"/>
              </a:rPr>
              <a:t>Returns TRUE if </a:t>
            </a:r>
            <a:r>
              <a:rPr lang="en-GB" altLang="en-US" sz="1800" i="1">
                <a:solidFill>
                  <a:srgbClr val="000000"/>
                </a:solidFill>
                <a:cs typeface="Times New Roman" panose="02020603050405020304" pitchFamily="18" charset="0"/>
              </a:rPr>
              <a:t>either </a:t>
            </a:r>
            <a:r>
              <a:rPr lang="en-GB" altLang="en-US" sz="1800">
                <a:solidFill>
                  <a:srgbClr val="000000"/>
                </a:solidFill>
                <a:cs typeface="Times New Roman" panose="02020603050405020304" pitchFamily="18" charset="0"/>
              </a:rPr>
              <a:t>component condition is TRUE</a:t>
            </a:r>
          </a:p>
          <a:p>
            <a:pPr eaLnBrk="1" hangingPunct="1">
              <a:lnSpc>
                <a:spcPct val="110000"/>
              </a:lnSpc>
              <a:spcBef>
                <a:spcPct val="60000"/>
              </a:spcBef>
            </a:pPr>
            <a:r>
              <a:rPr lang="en-GB" altLang="en-US" sz="1800">
                <a:solidFill>
                  <a:srgbClr val="000000"/>
                </a:solidFill>
                <a:cs typeface="Times New Roman" panose="02020603050405020304" pitchFamily="18" charset="0"/>
              </a:rPr>
              <a:t>Returns TRUE if the following  condition is FALSE</a:t>
            </a:r>
          </a:p>
        </p:txBody>
      </p:sp>
      <p:sp>
        <p:nvSpPr>
          <p:cNvPr id="3077" name="Line 5">
            <a:extLst>
              <a:ext uri="{FF2B5EF4-FFF2-40B4-BE49-F238E27FC236}">
                <a16:creationId xmlns:a16="http://schemas.microsoft.com/office/drawing/2014/main" id="{3510A936-3F98-4890-A2F6-202F5DF8E324}"/>
              </a:ext>
            </a:extLst>
          </p:cNvPr>
          <p:cNvSpPr>
            <a:spLocks noChangeShapeType="1"/>
          </p:cNvSpPr>
          <p:nvPr/>
        </p:nvSpPr>
        <p:spPr bwMode="auto">
          <a:xfrm>
            <a:off x="2995613" y="2316164"/>
            <a:ext cx="6032500" cy="7937"/>
          </a:xfrm>
          <a:prstGeom prst="line">
            <a:avLst/>
          </a:prstGeom>
          <a:noFill/>
          <a:ln w="508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3078" name="Line 6">
            <a:extLst>
              <a:ext uri="{FF2B5EF4-FFF2-40B4-BE49-F238E27FC236}">
                <a16:creationId xmlns:a16="http://schemas.microsoft.com/office/drawing/2014/main" id="{D70B4E0C-7379-4817-8D18-2DFF9CEC65F2}"/>
              </a:ext>
            </a:extLst>
          </p:cNvPr>
          <p:cNvSpPr>
            <a:spLocks noChangeShapeType="1"/>
          </p:cNvSpPr>
          <p:nvPr/>
        </p:nvSpPr>
        <p:spPr bwMode="auto">
          <a:xfrm>
            <a:off x="2994026" y="3184525"/>
            <a:ext cx="6035675" cy="0"/>
          </a:xfrm>
          <a:prstGeom prst="line">
            <a:avLst/>
          </a:prstGeom>
          <a:noFill/>
          <a:ln w="254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3079" name="Line 7">
            <a:extLst>
              <a:ext uri="{FF2B5EF4-FFF2-40B4-BE49-F238E27FC236}">
                <a16:creationId xmlns:a16="http://schemas.microsoft.com/office/drawing/2014/main" id="{E7A64F70-80BF-4B02-912F-F85AE82523F3}"/>
              </a:ext>
            </a:extLst>
          </p:cNvPr>
          <p:cNvSpPr>
            <a:spLocks noChangeShapeType="1"/>
          </p:cNvSpPr>
          <p:nvPr/>
        </p:nvSpPr>
        <p:spPr bwMode="auto">
          <a:xfrm>
            <a:off x="2994026" y="4014788"/>
            <a:ext cx="6048375" cy="0"/>
          </a:xfrm>
          <a:prstGeom prst="line">
            <a:avLst/>
          </a:prstGeom>
          <a:noFill/>
          <a:ln w="254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8EC8FDB-8AAF-4540-8CE7-844F22AD8E62}"/>
              </a:ext>
            </a:extLst>
          </p:cNvPr>
          <p:cNvSpPr>
            <a:spLocks noChangeArrowheads="1"/>
          </p:cNvSpPr>
          <p:nvPr/>
        </p:nvSpPr>
        <p:spPr bwMode="blackWhite">
          <a:xfrm>
            <a:off x="2514600" y="2346326"/>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72707" name="Rectangle 3">
            <a:extLst>
              <a:ext uri="{FF2B5EF4-FFF2-40B4-BE49-F238E27FC236}">
                <a16:creationId xmlns:a16="http://schemas.microsoft.com/office/drawing/2014/main" id="{949C2006-0695-4AB6-B9CF-225A5C6CEE83}"/>
              </a:ext>
            </a:extLst>
          </p:cNvPr>
          <p:cNvSpPr>
            <a:spLocks noChangeArrowheads="1"/>
          </p:cNvSpPr>
          <p:nvPr/>
        </p:nvSpPr>
        <p:spPr bwMode="blackWhite">
          <a:xfrm>
            <a:off x="2514600" y="3938589"/>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72708" name="Rectangle 4">
            <a:extLst>
              <a:ext uri="{FF2B5EF4-FFF2-40B4-BE49-F238E27FC236}">
                <a16:creationId xmlns:a16="http://schemas.microsoft.com/office/drawing/2014/main" id="{58B64477-2A1A-4E8F-A28C-BFE66DA1DC9A}"/>
              </a:ext>
            </a:extLst>
          </p:cNvPr>
          <p:cNvSpPr>
            <a:spLocks noGrp="1" noChangeArrowheads="1"/>
          </p:cNvSpPr>
          <p:nvPr>
            <p:ph type="title"/>
          </p:nvPr>
        </p:nvSpPr>
        <p:spPr>
          <a:effectLst>
            <a:outerShdw dist="53882" dir="2700000" algn="ctr" rotWithShape="0">
              <a:srgbClr val="000000">
                <a:alpha val="50000"/>
              </a:srgbClr>
            </a:outerShdw>
          </a:effectLst>
        </p:spPr>
        <p:txBody>
          <a:bodyPr vert="horz" lIns="92075" tIns="46038" rIns="92075" bIns="46038" rtlCol="0" anchor="ctr">
            <a:normAutofit/>
          </a:bodyPr>
          <a:lstStyle/>
          <a:p>
            <a:pPr eaLnBrk="1" hangingPunct="1"/>
            <a:r>
              <a:rPr lang="en-GB" altLang="en-US"/>
              <a:t>Using the AND Operator</a:t>
            </a:r>
          </a:p>
        </p:txBody>
      </p:sp>
      <p:sp>
        <p:nvSpPr>
          <p:cNvPr id="6149" name="Rectangle 5">
            <a:extLst>
              <a:ext uri="{FF2B5EF4-FFF2-40B4-BE49-F238E27FC236}">
                <a16:creationId xmlns:a16="http://schemas.microsoft.com/office/drawing/2014/main" id="{8D58EA14-81A2-4E30-8044-969819CFDF82}"/>
              </a:ext>
            </a:extLst>
          </p:cNvPr>
          <p:cNvSpPr>
            <a:spLocks noChangeArrowheads="1"/>
          </p:cNvSpPr>
          <p:nvPr/>
        </p:nvSpPr>
        <p:spPr bwMode="auto">
          <a:xfrm>
            <a:off x="2460626" y="1401763"/>
            <a:ext cx="6835141" cy="502318"/>
          </a:xfrm>
          <a:prstGeom prst="rect">
            <a:avLst/>
          </a:prstGeom>
          <a:noFill/>
          <a:ln w="9525">
            <a:noFill/>
            <a:miter lim="800000"/>
            <a:headEnd/>
            <a:tailEnd/>
          </a:ln>
          <a:effectLst/>
        </p:spPr>
        <p:txBody>
          <a:bodyPr wrap="none" lIns="92075" tIns="46038" rIns="92075" bIns="46038">
            <a:spAutoFit/>
          </a:bodyPr>
          <a:lstStyle/>
          <a:p>
            <a:pPr defTabSz="346075">
              <a:lnSpc>
                <a:spcPct val="95000"/>
              </a:lnSpc>
              <a:spcBef>
                <a:spcPct val="35000"/>
              </a:spcBef>
              <a:buClr>
                <a:srgbClr val="000000"/>
              </a:buClr>
              <a:tabLst>
                <a:tab pos="571500" algn="l"/>
              </a:tabLst>
              <a:defRPr/>
            </a:pPr>
            <a:r>
              <a:rPr lang="en-GB" sz="2800">
                <a:effectLst>
                  <a:outerShdw blurRad="38100" dist="38100" dir="2700000" algn="tl">
                    <a:srgbClr val="000000"/>
                  </a:outerShdw>
                </a:effectLst>
                <a:latin typeface="Arial" charset="0"/>
              </a:rPr>
              <a:t>AND requires both conditions to be TRUE</a:t>
            </a:r>
          </a:p>
        </p:txBody>
      </p:sp>
      <p:grpSp>
        <p:nvGrpSpPr>
          <p:cNvPr id="2" name="Group 6">
            <a:extLst>
              <a:ext uri="{FF2B5EF4-FFF2-40B4-BE49-F238E27FC236}">
                <a16:creationId xmlns:a16="http://schemas.microsoft.com/office/drawing/2014/main" id="{B1954A9D-B83B-4C88-9BB4-C35DA9919EA3}"/>
              </a:ext>
            </a:extLst>
          </p:cNvPr>
          <p:cNvGrpSpPr>
            <a:grpSpLocks/>
          </p:cNvGrpSpPr>
          <p:nvPr/>
        </p:nvGrpSpPr>
        <p:grpSpPr bwMode="auto">
          <a:xfrm>
            <a:off x="3225800" y="2967038"/>
            <a:ext cx="4940300" cy="2138362"/>
            <a:chOff x="1072" y="1869"/>
            <a:chExt cx="3112" cy="1347"/>
          </a:xfrm>
        </p:grpSpPr>
        <p:sp>
          <p:nvSpPr>
            <p:cNvPr id="6151" name="Rectangle 7">
              <a:extLst>
                <a:ext uri="{FF2B5EF4-FFF2-40B4-BE49-F238E27FC236}">
                  <a16:creationId xmlns:a16="http://schemas.microsoft.com/office/drawing/2014/main" id="{1CA383F8-F2AF-42F9-B74A-A90E3F6D468C}"/>
                </a:ext>
              </a:extLst>
            </p:cNvPr>
            <p:cNvSpPr>
              <a:spLocks noChangeArrowheads="1"/>
            </p:cNvSpPr>
            <p:nvPr/>
          </p:nvSpPr>
          <p:spPr bwMode="ltGray">
            <a:xfrm>
              <a:off x="1072" y="1869"/>
              <a:ext cx="1616" cy="351"/>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6152" name="Rectangle 8">
              <a:extLst>
                <a:ext uri="{FF2B5EF4-FFF2-40B4-BE49-F238E27FC236}">
                  <a16:creationId xmlns:a16="http://schemas.microsoft.com/office/drawing/2014/main" id="{DF078B35-E606-475A-8F44-38664A49F260}"/>
                </a:ext>
              </a:extLst>
            </p:cNvPr>
            <p:cNvSpPr>
              <a:spLocks noChangeArrowheads="1"/>
            </p:cNvSpPr>
            <p:nvPr/>
          </p:nvSpPr>
          <p:spPr bwMode="ltGray">
            <a:xfrm>
              <a:off x="2451" y="2521"/>
              <a:ext cx="837" cy="695"/>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6153" name="Rectangle 9">
              <a:extLst>
                <a:ext uri="{FF2B5EF4-FFF2-40B4-BE49-F238E27FC236}">
                  <a16:creationId xmlns:a16="http://schemas.microsoft.com/office/drawing/2014/main" id="{1C82F7F3-083A-4FEB-AACB-9CCBF372E828}"/>
                </a:ext>
              </a:extLst>
            </p:cNvPr>
            <p:cNvSpPr>
              <a:spLocks noChangeArrowheads="1"/>
            </p:cNvSpPr>
            <p:nvPr/>
          </p:nvSpPr>
          <p:spPr bwMode="ltGray">
            <a:xfrm>
              <a:off x="3347" y="2521"/>
              <a:ext cx="837" cy="695"/>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grpSp>
      <p:sp>
        <p:nvSpPr>
          <p:cNvPr id="72711" name="Rectangle 10">
            <a:extLst>
              <a:ext uri="{FF2B5EF4-FFF2-40B4-BE49-F238E27FC236}">
                <a16:creationId xmlns:a16="http://schemas.microsoft.com/office/drawing/2014/main" id="{3177090A-5F53-438F-85CB-05165671FDE4}"/>
              </a:ext>
            </a:extLst>
          </p:cNvPr>
          <p:cNvSpPr>
            <a:spLocks noChangeArrowheads="1"/>
          </p:cNvSpPr>
          <p:nvPr/>
        </p:nvSpPr>
        <p:spPr bwMode="blackWhite">
          <a:xfrm>
            <a:off x="2489200" y="2333626"/>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SQL&gt; SELECT </a:t>
            </a:r>
            <a:r>
              <a:rPr lang="en-GB" altLang="en-US" sz="1800" dirty="0" err="1">
                <a:solidFill>
                  <a:srgbClr val="000000"/>
                </a:solidFill>
                <a:latin typeface="Courier New" panose="02070309020205020404" pitchFamily="49" charset="0"/>
                <a:cs typeface="Times New Roman" panose="02020603050405020304" pitchFamily="18" charset="0"/>
              </a:rPr>
              <a:t>empno</a:t>
            </a:r>
            <a:r>
              <a:rPr lang="en-GB" altLang="en-US" sz="1800" dirty="0">
                <a:solidFill>
                  <a:srgbClr val="000000"/>
                </a:solidFill>
                <a:latin typeface="Courier New" panose="02070309020205020404" pitchFamily="49" charset="0"/>
                <a:cs typeface="Times New Roman" panose="02020603050405020304" pitchFamily="18" charset="0"/>
              </a:rPr>
              <a:t>, </a:t>
            </a:r>
            <a:r>
              <a:rPr lang="en-GB" altLang="en-US" sz="1800" dirty="0" err="1">
                <a:solidFill>
                  <a:srgbClr val="000000"/>
                </a:solidFill>
                <a:latin typeface="Courier New" panose="02070309020205020404" pitchFamily="49" charset="0"/>
                <a:cs typeface="Times New Roman" panose="02020603050405020304" pitchFamily="18" charset="0"/>
              </a:rPr>
              <a:t>ename</a:t>
            </a:r>
            <a:r>
              <a:rPr lang="en-GB" altLang="en-US" sz="1800" dirty="0">
                <a:solidFill>
                  <a:srgbClr val="000000"/>
                </a:solidFill>
                <a:latin typeface="Courier New" panose="02070309020205020404" pitchFamily="49" charset="0"/>
                <a:cs typeface="Times New Roman" panose="02020603050405020304" pitchFamily="18" charset="0"/>
              </a:rPr>
              <a:t>, job, </a:t>
            </a:r>
            <a:r>
              <a:rPr lang="en-GB" altLang="en-US" sz="1800" dirty="0" err="1">
                <a:solidFill>
                  <a:srgbClr val="000000"/>
                </a:solidFill>
                <a:latin typeface="Courier New" panose="02070309020205020404" pitchFamily="49" charset="0"/>
                <a:cs typeface="Times New Roman" panose="02020603050405020304" pitchFamily="18" charset="0"/>
              </a:rPr>
              <a:t>sal</a:t>
            </a:r>
            <a:endParaRPr lang="en-GB" altLang="en-US" sz="1800" dirty="0">
              <a:solidFill>
                <a:srgbClr val="000000"/>
              </a:solidFill>
              <a:latin typeface="Courier New" panose="02070309020205020404" pitchFamily="49" charset="0"/>
              <a:cs typeface="Times New Roman" panose="02020603050405020304" pitchFamily="18" charset="0"/>
            </a:endParaRP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2  FROM   emp</a:t>
            </a: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3  WHERE  </a:t>
            </a:r>
            <a:r>
              <a:rPr lang="en-GB" altLang="en-US" sz="1800" dirty="0" err="1">
                <a:solidFill>
                  <a:srgbClr val="000000"/>
                </a:solidFill>
                <a:latin typeface="Courier New" panose="02070309020205020404" pitchFamily="49" charset="0"/>
                <a:cs typeface="Times New Roman" panose="02020603050405020304" pitchFamily="18" charset="0"/>
              </a:rPr>
              <a:t>sal</a:t>
            </a:r>
            <a:r>
              <a:rPr lang="en-GB" altLang="en-US" sz="1800" dirty="0">
                <a:solidFill>
                  <a:srgbClr val="000000"/>
                </a:solidFill>
                <a:latin typeface="Courier New" panose="02070309020205020404" pitchFamily="49" charset="0"/>
                <a:cs typeface="Times New Roman" panose="02020603050405020304" pitchFamily="18" charset="0"/>
              </a:rPr>
              <a:t>&gt;=1100</a:t>
            </a: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4  AND    job='CLERK';</a:t>
            </a:r>
          </a:p>
        </p:txBody>
      </p:sp>
      <p:sp>
        <p:nvSpPr>
          <p:cNvPr id="72712" name="Rectangle 11">
            <a:extLst>
              <a:ext uri="{FF2B5EF4-FFF2-40B4-BE49-F238E27FC236}">
                <a16:creationId xmlns:a16="http://schemas.microsoft.com/office/drawing/2014/main" id="{F7087B45-59B7-45FC-8856-2949A9523AE5}"/>
              </a:ext>
            </a:extLst>
          </p:cNvPr>
          <p:cNvSpPr>
            <a:spLocks noChangeArrowheads="1"/>
          </p:cNvSpPr>
          <p:nvPr/>
        </p:nvSpPr>
        <p:spPr bwMode="blackWhite">
          <a:xfrm>
            <a:off x="2489200" y="3925889"/>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EMPNO ENAME      JOB             SAL</a:t>
            </a: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 --------- ---------</a:t>
            </a: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7876 ADAMS      CLERK          1100</a:t>
            </a: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7934 MILLER     CLERK          1300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17BD3C7-52C6-4042-A087-2C0DDDCDDDEF}"/>
              </a:ext>
            </a:extLst>
          </p:cNvPr>
          <p:cNvSpPr>
            <a:spLocks noGrp="1" noChangeArrowheads="1"/>
          </p:cNvSpPr>
          <p:nvPr>
            <p:ph type="title"/>
          </p:nvPr>
        </p:nvSpPr>
        <p:spPr>
          <a:xfrm>
            <a:off x="2490788" y="2765425"/>
            <a:ext cx="7315200" cy="876300"/>
          </a:xfrm>
        </p:spPr>
        <p:txBody>
          <a:bodyPr/>
          <a:lstStyle/>
          <a:p>
            <a:r>
              <a:rPr lang="en-US" altLang="en-US"/>
              <a:t>Lab #1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E16E26B-CC1B-4781-AD89-630D7238DB4C}"/>
              </a:ext>
            </a:extLst>
          </p:cNvPr>
          <p:cNvSpPr>
            <a:spLocks noChangeArrowheads="1"/>
          </p:cNvSpPr>
          <p:nvPr/>
        </p:nvSpPr>
        <p:spPr bwMode="blackWhite">
          <a:xfrm>
            <a:off x="2514600" y="1862139"/>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74755" name="Rectangle 3">
            <a:extLst>
              <a:ext uri="{FF2B5EF4-FFF2-40B4-BE49-F238E27FC236}">
                <a16:creationId xmlns:a16="http://schemas.microsoft.com/office/drawing/2014/main" id="{47B212F0-282F-4C62-B9B1-BF3386F2D0E8}"/>
              </a:ext>
            </a:extLst>
          </p:cNvPr>
          <p:cNvSpPr>
            <a:spLocks noChangeArrowheads="1"/>
          </p:cNvSpPr>
          <p:nvPr/>
        </p:nvSpPr>
        <p:spPr bwMode="blackWhite">
          <a:xfrm>
            <a:off x="2514600" y="3098801"/>
            <a:ext cx="7289800" cy="312261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74756" name="Rectangle 4">
            <a:extLst>
              <a:ext uri="{FF2B5EF4-FFF2-40B4-BE49-F238E27FC236}">
                <a16:creationId xmlns:a16="http://schemas.microsoft.com/office/drawing/2014/main" id="{EEE6764C-0DDE-4A85-BCE2-20BB02C3D5DC}"/>
              </a:ext>
            </a:extLst>
          </p:cNvPr>
          <p:cNvSpPr>
            <a:spLocks noGrp="1" noChangeArrowheads="1"/>
          </p:cNvSpPr>
          <p:nvPr>
            <p:ph type="title"/>
          </p:nvPr>
        </p:nvSpPr>
        <p:spPr>
          <a:effectLst>
            <a:outerShdw dist="53882" dir="2700000" algn="ctr" rotWithShape="0">
              <a:srgbClr val="000000">
                <a:alpha val="50000"/>
              </a:srgbClr>
            </a:outerShdw>
          </a:effectLst>
        </p:spPr>
        <p:txBody>
          <a:bodyPr vert="horz" lIns="92075" tIns="46038" rIns="92075" bIns="46038" rtlCol="0" anchor="ctr">
            <a:normAutofit/>
          </a:bodyPr>
          <a:lstStyle/>
          <a:p>
            <a:pPr eaLnBrk="1" hangingPunct="1"/>
            <a:r>
              <a:rPr lang="en-GB" altLang="en-US"/>
              <a:t>Using the OR Operator</a:t>
            </a:r>
          </a:p>
        </p:txBody>
      </p:sp>
      <p:sp>
        <p:nvSpPr>
          <p:cNvPr id="8197" name="Rectangle 5">
            <a:extLst>
              <a:ext uri="{FF2B5EF4-FFF2-40B4-BE49-F238E27FC236}">
                <a16:creationId xmlns:a16="http://schemas.microsoft.com/office/drawing/2014/main" id="{F8208A20-1761-4206-A65C-9C6D98061FCB}"/>
              </a:ext>
            </a:extLst>
          </p:cNvPr>
          <p:cNvSpPr>
            <a:spLocks noChangeArrowheads="1"/>
          </p:cNvSpPr>
          <p:nvPr/>
        </p:nvSpPr>
        <p:spPr bwMode="auto">
          <a:xfrm>
            <a:off x="2320926" y="1411289"/>
            <a:ext cx="7724775" cy="4984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defTabSz="346075">
              <a:lnSpc>
                <a:spcPct val="95000"/>
              </a:lnSpc>
              <a:spcBef>
                <a:spcPct val="35000"/>
              </a:spcBef>
              <a:buClr>
                <a:srgbClr val="000000"/>
              </a:buClr>
              <a:tabLst>
                <a:tab pos="571500" algn="l"/>
              </a:tabLst>
              <a:defRPr/>
            </a:pPr>
            <a:r>
              <a:rPr lang="en-GB" sz="2800">
                <a:effectLst>
                  <a:outerShdw blurRad="38100" dist="38100" dir="2700000" algn="tl">
                    <a:srgbClr val="000000"/>
                  </a:outerShdw>
                </a:effectLst>
                <a:latin typeface="Arial" charset="0"/>
              </a:rPr>
              <a:t>OR requires either condition to be TRUE</a:t>
            </a:r>
          </a:p>
        </p:txBody>
      </p:sp>
      <p:grpSp>
        <p:nvGrpSpPr>
          <p:cNvPr id="2" name="Group 6">
            <a:extLst>
              <a:ext uri="{FF2B5EF4-FFF2-40B4-BE49-F238E27FC236}">
                <a16:creationId xmlns:a16="http://schemas.microsoft.com/office/drawing/2014/main" id="{3950A2D5-B906-4C3F-95B6-FCF41A53B63B}"/>
              </a:ext>
            </a:extLst>
          </p:cNvPr>
          <p:cNvGrpSpPr>
            <a:grpSpLocks/>
          </p:cNvGrpSpPr>
          <p:nvPr/>
        </p:nvGrpSpPr>
        <p:grpSpPr bwMode="auto">
          <a:xfrm>
            <a:off x="3167064" y="2424114"/>
            <a:ext cx="5024437" cy="3362325"/>
            <a:chOff x="1035" y="1527"/>
            <a:chExt cx="3165" cy="2118"/>
          </a:xfrm>
        </p:grpSpPr>
        <p:sp>
          <p:nvSpPr>
            <p:cNvPr id="8199" name="Rectangle 7">
              <a:extLst>
                <a:ext uri="{FF2B5EF4-FFF2-40B4-BE49-F238E27FC236}">
                  <a16:creationId xmlns:a16="http://schemas.microsoft.com/office/drawing/2014/main" id="{14AD6E37-E7F8-4F67-8342-D80102F4C684}"/>
                </a:ext>
              </a:extLst>
            </p:cNvPr>
            <p:cNvSpPr>
              <a:spLocks noChangeArrowheads="1"/>
            </p:cNvSpPr>
            <p:nvPr/>
          </p:nvSpPr>
          <p:spPr bwMode="ltGray">
            <a:xfrm>
              <a:off x="1035" y="1527"/>
              <a:ext cx="1693" cy="358"/>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8200" name="Rectangle 8">
              <a:extLst>
                <a:ext uri="{FF2B5EF4-FFF2-40B4-BE49-F238E27FC236}">
                  <a16:creationId xmlns:a16="http://schemas.microsoft.com/office/drawing/2014/main" id="{AB2E8C2F-BB3C-428C-8C0E-34774A4E9214}"/>
                </a:ext>
              </a:extLst>
            </p:cNvPr>
            <p:cNvSpPr>
              <a:spLocks noChangeArrowheads="1"/>
            </p:cNvSpPr>
            <p:nvPr/>
          </p:nvSpPr>
          <p:spPr bwMode="ltGray">
            <a:xfrm>
              <a:off x="2451" y="2019"/>
              <a:ext cx="845" cy="1626"/>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8201" name="Rectangle 9">
              <a:extLst>
                <a:ext uri="{FF2B5EF4-FFF2-40B4-BE49-F238E27FC236}">
                  <a16:creationId xmlns:a16="http://schemas.microsoft.com/office/drawing/2014/main" id="{B39009C0-2301-4E07-84AB-15FB6ACC284A}"/>
                </a:ext>
              </a:extLst>
            </p:cNvPr>
            <p:cNvSpPr>
              <a:spLocks noChangeArrowheads="1"/>
            </p:cNvSpPr>
            <p:nvPr/>
          </p:nvSpPr>
          <p:spPr bwMode="ltGray">
            <a:xfrm>
              <a:off x="3355" y="2019"/>
              <a:ext cx="845" cy="1626"/>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grpSp>
      <p:sp>
        <p:nvSpPr>
          <p:cNvPr id="74759" name="Rectangle 10">
            <a:extLst>
              <a:ext uri="{FF2B5EF4-FFF2-40B4-BE49-F238E27FC236}">
                <a16:creationId xmlns:a16="http://schemas.microsoft.com/office/drawing/2014/main" id="{BB4A7200-7D80-4222-950D-91571E489A12}"/>
              </a:ext>
            </a:extLst>
          </p:cNvPr>
          <p:cNvSpPr>
            <a:spLocks noChangeArrowheads="1"/>
          </p:cNvSpPr>
          <p:nvPr/>
        </p:nvSpPr>
        <p:spPr bwMode="blackWhite">
          <a:xfrm>
            <a:off x="2493963" y="1849439"/>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SQL&gt; SELECT </a:t>
            </a:r>
            <a:r>
              <a:rPr lang="en-GB" altLang="en-US" sz="1800" dirty="0" err="1">
                <a:solidFill>
                  <a:srgbClr val="000000"/>
                </a:solidFill>
                <a:latin typeface="Courier New" panose="02070309020205020404" pitchFamily="49" charset="0"/>
                <a:cs typeface="Times New Roman" panose="02020603050405020304" pitchFamily="18" charset="0"/>
              </a:rPr>
              <a:t>empno</a:t>
            </a:r>
            <a:r>
              <a:rPr lang="en-GB" altLang="en-US" sz="1800" dirty="0">
                <a:solidFill>
                  <a:srgbClr val="000000"/>
                </a:solidFill>
                <a:latin typeface="Courier New" panose="02070309020205020404" pitchFamily="49" charset="0"/>
                <a:cs typeface="Times New Roman" panose="02020603050405020304" pitchFamily="18" charset="0"/>
              </a:rPr>
              <a:t>, </a:t>
            </a:r>
            <a:r>
              <a:rPr lang="en-GB" altLang="en-US" sz="1800" dirty="0" err="1">
                <a:solidFill>
                  <a:srgbClr val="000000"/>
                </a:solidFill>
                <a:latin typeface="Courier New" panose="02070309020205020404" pitchFamily="49" charset="0"/>
                <a:cs typeface="Times New Roman" panose="02020603050405020304" pitchFamily="18" charset="0"/>
              </a:rPr>
              <a:t>ename</a:t>
            </a:r>
            <a:r>
              <a:rPr lang="en-GB" altLang="en-US" sz="1800" dirty="0">
                <a:solidFill>
                  <a:srgbClr val="000000"/>
                </a:solidFill>
                <a:latin typeface="Courier New" panose="02070309020205020404" pitchFamily="49" charset="0"/>
                <a:cs typeface="Times New Roman" panose="02020603050405020304" pitchFamily="18" charset="0"/>
              </a:rPr>
              <a:t>, job, </a:t>
            </a:r>
            <a:r>
              <a:rPr lang="en-GB" altLang="en-US" sz="1800" dirty="0" err="1">
                <a:solidFill>
                  <a:srgbClr val="000000"/>
                </a:solidFill>
                <a:latin typeface="Courier New" panose="02070309020205020404" pitchFamily="49" charset="0"/>
                <a:cs typeface="Times New Roman" panose="02020603050405020304" pitchFamily="18" charset="0"/>
              </a:rPr>
              <a:t>sal</a:t>
            </a:r>
            <a:endParaRPr lang="en-GB" altLang="en-US" sz="1800" dirty="0">
              <a:solidFill>
                <a:srgbClr val="000000"/>
              </a:solidFill>
              <a:latin typeface="Courier New" panose="02070309020205020404" pitchFamily="49" charset="0"/>
              <a:cs typeface="Times New Roman" panose="02020603050405020304" pitchFamily="18" charset="0"/>
            </a:endParaRP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2  FROM   emp</a:t>
            </a: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3  WHERE  </a:t>
            </a:r>
            <a:r>
              <a:rPr lang="en-GB" altLang="en-US" sz="1800" dirty="0" err="1">
                <a:solidFill>
                  <a:srgbClr val="000000"/>
                </a:solidFill>
                <a:latin typeface="Courier New" panose="02070309020205020404" pitchFamily="49" charset="0"/>
                <a:cs typeface="Times New Roman" panose="02020603050405020304" pitchFamily="18" charset="0"/>
              </a:rPr>
              <a:t>sal</a:t>
            </a:r>
            <a:r>
              <a:rPr lang="en-GB" altLang="en-US" sz="1800" dirty="0">
                <a:solidFill>
                  <a:srgbClr val="000000"/>
                </a:solidFill>
                <a:latin typeface="Courier New" panose="02070309020205020404" pitchFamily="49" charset="0"/>
                <a:cs typeface="Times New Roman" panose="02020603050405020304" pitchFamily="18" charset="0"/>
              </a:rPr>
              <a:t>&gt;=1100</a:t>
            </a:r>
          </a:p>
          <a:p>
            <a:pPr eaLnBrk="1" hangingPunct="1">
              <a:spcBef>
                <a:spcPct val="0"/>
              </a:spcBef>
            </a:pPr>
            <a:r>
              <a:rPr lang="en-GB" altLang="en-US" sz="1800" dirty="0">
                <a:solidFill>
                  <a:srgbClr val="000000"/>
                </a:solidFill>
                <a:latin typeface="Courier New" panose="02070309020205020404" pitchFamily="49" charset="0"/>
                <a:cs typeface="Times New Roman" panose="02020603050405020304" pitchFamily="18" charset="0"/>
              </a:rPr>
              <a:t>  4  OR     job='CLERK';</a:t>
            </a:r>
          </a:p>
        </p:txBody>
      </p:sp>
      <p:sp>
        <p:nvSpPr>
          <p:cNvPr id="74760" name="Rectangle 11">
            <a:extLst>
              <a:ext uri="{FF2B5EF4-FFF2-40B4-BE49-F238E27FC236}">
                <a16:creationId xmlns:a16="http://schemas.microsoft.com/office/drawing/2014/main" id="{B6CE4E86-123E-41E1-8BAB-FB0BF4990E90}"/>
              </a:ext>
            </a:extLst>
          </p:cNvPr>
          <p:cNvSpPr>
            <a:spLocks noChangeArrowheads="1"/>
          </p:cNvSpPr>
          <p:nvPr/>
        </p:nvSpPr>
        <p:spPr bwMode="blackWhite">
          <a:xfrm>
            <a:off x="2493963" y="3265488"/>
            <a:ext cx="73152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EMPNO ENAME      JOB             SAL</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 --------- ---------</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7839 KING       PRESIDENT      5000</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7698 BLAKE      MANAGER        2850</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7782 CLARK      MANAGER        2450</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7566 JONES      MANAGER        2975</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7654 MARTIN     SALESMAN       1250</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 </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7900 JAMES      CLERK           950</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94B6694-CF99-4565-B2D5-9F984CDBA2B2}"/>
              </a:ext>
            </a:extLst>
          </p:cNvPr>
          <p:cNvSpPr>
            <a:spLocks noChangeArrowheads="1"/>
          </p:cNvSpPr>
          <p:nvPr/>
        </p:nvSpPr>
        <p:spPr bwMode="blackWhite">
          <a:xfrm>
            <a:off x="2381250" y="1716089"/>
            <a:ext cx="7507288"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76803" name="Rectangle 3">
            <a:extLst>
              <a:ext uri="{FF2B5EF4-FFF2-40B4-BE49-F238E27FC236}">
                <a16:creationId xmlns:a16="http://schemas.microsoft.com/office/drawing/2014/main" id="{4345CEE7-278B-4955-836C-74CC123903F8}"/>
              </a:ext>
            </a:extLst>
          </p:cNvPr>
          <p:cNvSpPr>
            <a:spLocks noChangeArrowheads="1"/>
          </p:cNvSpPr>
          <p:nvPr/>
        </p:nvSpPr>
        <p:spPr bwMode="blackWhite">
          <a:xfrm>
            <a:off x="2381250" y="3305175"/>
            <a:ext cx="7499350" cy="20145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76804" name="Rectangle 4">
            <a:extLst>
              <a:ext uri="{FF2B5EF4-FFF2-40B4-BE49-F238E27FC236}">
                <a16:creationId xmlns:a16="http://schemas.microsoft.com/office/drawing/2014/main" id="{9127FC7C-DB93-4034-A146-49CFF9B67756}"/>
              </a:ext>
            </a:extLst>
          </p:cNvPr>
          <p:cNvSpPr>
            <a:spLocks noGrp="1" noChangeArrowheads="1"/>
          </p:cNvSpPr>
          <p:nvPr>
            <p:ph type="title"/>
          </p:nvPr>
        </p:nvSpPr>
        <p:spPr>
          <a:effectLst>
            <a:outerShdw dist="53882" dir="2700000" algn="ctr" rotWithShape="0">
              <a:srgbClr val="000000">
                <a:alpha val="50000"/>
              </a:srgbClr>
            </a:outerShdw>
          </a:effectLst>
        </p:spPr>
        <p:txBody>
          <a:bodyPr vert="horz" lIns="92075" tIns="46038" rIns="92075" bIns="46038" rtlCol="0" anchor="ctr">
            <a:normAutofit/>
          </a:bodyPr>
          <a:lstStyle/>
          <a:p>
            <a:pPr eaLnBrk="1" hangingPunct="1"/>
            <a:r>
              <a:rPr lang="en-GB" altLang="en-US"/>
              <a:t>Using the NOT Operator</a:t>
            </a:r>
          </a:p>
        </p:txBody>
      </p:sp>
      <p:grpSp>
        <p:nvGrpSpPr>
          <p:cNvPr id="2" name="Group 5">
            <a:extLst>
              <a:ext uri="{FF2B5EF4-FFF2-40B4-BE49-F238E27FC236}">
                <a16:creationId xmlns:a16="http://schemas.microsoft.com/office/drawing/2014/main" id="{BACE0331-50DF-4167-8D13-9ABEDD81DA83}"/>
              </a:ext>
            </a:extLst>
          </p:cNvPr>
          <p:cNvGrpSpPr>
            <a:grpSpLocks/>
          </p:cNvGrpSpPr>
          <p:nvPr/>
        </p:nvGrpSpPr>
        <p:grpSpPr bwMode="auto">
          <a:xfrm>
            <a:off x="3065464" y="2300288"/>
            <a:ext cx="6688137" cy="2957512"/>
            <a:chOff x="971" y="1449"/>
            <a:chExt cx="4213" cy="1863"/>
          </a:xfrm>
        </p:grpSpPr>
        <p:sp>
          <p:nvSpPr>
            <p:cNvPr id="10246" name="Rectangle 6">
              <a:extLst>
                <a:ext uri="{FF2B5EF4-FFF2-40B4-BE49-F238E27FC236}">
                  <a16:creationId xmlns:a16="http://schemas.microsoft.com/office/drawing/2014/main" id="{8236C25D-DAE8-4DE6-82C2-8B527C4256C1}"/>
                </a:ext>
              </a:extLst>
            </p:cNvPr>
            <p:cNvSpPr>
              <a:spLocks noChangeArrowheads="1"/>
            </p:cNvSpPr>
            <p:nvPr/>
          </p:nvSpPr>
          <p:spPr bwMode="ltGray">
            <a:xfrm>
              <a:off x="971" y="1449"/>
              <a:ext cx="4213" cy="195"/>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0247" name="Rectangle 7">
              <a:extLst>
                <a:ext uri="{FF2B5EF4-FFF2-40B4-BE49-F238E27FC236}">
                  <a16:creationId xmlns:a16="http://schemas.microsoft.com/office/drawing/2014/main" id="{6543BAF8-7A94-452D-B827-8AD0EA21F669}"/>
                </a:ext>
              </a:extLst>
            </p:cNvPr>
            <p:cNvSpPr>
              <a:spLocks noChangeArrowheads="1"/>
            </p:cNvSpPr>
            <p:nvPr/>
          </p:nvSpPr>
          <p:spPr bwMode="ltGray">
            <a:xfrm>
              <a:off x="1507" y="2111"/>
              <a:ext cx="845" cy="1201"/>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grpSp>
      <p:sp>
        <p:nvSpPr>
          <p:cNvPr id="76806" name="Rectangle 8">
            <a:extLst>
              <a:ext uri="{FF2B5EF4-FFF2-40B4-BE49-F238E27FC236}">
                <a16:creationId xmlns:a16="http://schemas.microsoft.com/office/drawing/2014/main" id="{B94E198D-EDB4-488F-A4DF-2D3B7630F8EC}"/>
              </a:ext>
            </a:extLst>
          </p:cNvPr>
          <p:cNvSpPr>
            <a:spLocks noChangeArrowheads="1"/>
          </p:cNvSpPr>
          <p:nvPr/>
        </p:nvSpPr>
        <p:spPr bwMode="blackWhite">
          <a:xfrm>
            <a:off x="2343150" y="1703389"/>
            <a:ext cx="753268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SQL&gt; SELECT ename, job</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2  FROM   emp</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3  WHERE  job NOT IN ('CLERK','MANAGER','ANALYST');</a:t>
            </a:r>
          </a:p>
        </p:txBody>
      </p:sp>
      <p:sp>
        <p:nvSpPr>
          <p:cNvPr id="76807" name="Rectangle 9">
            <a:extLst>
              <a:ext uri="{FF2B5EF4-FFF2-40B4-BE49-F238E27FC236}">
                <a16:creationId xmlns:a16="http://schemas.microsoft.com/office/drawing/2014/main" id="{594BBE57-1314-4C87-BB63-81E2A60CFE81}"/>
              </a:ext>
            </a:extLst>
          </p:cNvPr>
          <p:cNvSpPr>
            <a:spLocks noChangeArrowheads="1"/>
          </p:cNvSpPr>
          <p:nvPr/>
        </p:nvSpPr>
        <p:spPr bwMode="blackWhite">
          <a:xfrm>
            <a:off x="2343150" y="3292475"/>
            <a:ext cx="75247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ENAME      JOB</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KING       PRESIDENT</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MARTIN     SALESMAN</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ALLEN      SALESMAN</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TURNER     SALESMAN</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WARD       SALESMAN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D18AC98-4B07-4045-B376-688BB2A71BCF}"/>
              </a:ext>
            </a:extLst>
          </p:cNvPr>
          <p:cNvSpPr>
            <a:spLocks noGrp="1" noChangeArrowheads="1"/>
          </p:cNvSpPr>
          <p:nvPr>
            <p:ph type="title"/>
          </p:nvPr>
        </p:nvSpPr>
        <p:spPr>
          <a:effectLst>
            <a:outerShdw dist="53882" dir="2700000" algn="ctr" rotWithShape="0">
              <a:srgbClr val="000000">
                <a:alpha val="50000"/>
              </a:srgbClr>
            </a:outerShdw>
          </a:effectLst>
        </p:spPr>
        <p:txBody>
          <a:bodyPr vert="horz" lIns="92075" tIns="46038" rIns="92075" bIns="46038" rtlCol="0" anchor="ctr">
            <a:normAutofit/>
          </a:bodyPr>
          <a:lstStyle/>
          <a:p>
            <a:pPr eaLnBrk="1" hangingPunct="1"/>
            <a:r>
              <a:rPr lang="en-GB" altLang="en-US"/>
              <a:t>Rules of Precedence</a:t>
            </a:r>
          </a:p>
        </p:txBody>
      </p:sp>
      <p:sp>
        <p:nvSpPr>
          <p:cNvPr id="78851" name="Rectangle 3">
            <a:extLst>
              <a:ext uri="{FF2B5EF4-FFF2-40B4-BE49-F238E27FC236}">
                <a16:creationId xmlns:a16="http://schemas.microsoft.com/office/drawing/2014/main" id="{FD6E1D4E-BC63-43A5-98B4-D7243D74A924}"/>
              </a:ext>
            </a:extLst>
          </p:cNvPr>
          <p:cNvSpPr>
            <a:spLocks noGrp="1" noChangeArrowheads="1"/>
          </p:cNvSpPr>
          <p:nvPr>
            <p:ph type="body" idx="1"/>
          </p:nvPr>
        </p:nvSpPr>
        <p:spPr>
          <a:xfrm>
            <a:off x="2681289" y="4991100"/>
            <a:ext cx="6973887" cy="1066800"/>
          </a:xfrm>
          <a:effectLst>
            <a:outerShdw dist="53882" dir="2700000" algn="ctr" rotWithShape="0">
              <a:srgbClr val="000000">
                <a:alpha val="50000"/>
              </a:srgbClr>
            </a:outerShdw>
          </a:effectLst>
        </p:spPr>
        <p:txBody>
          <a:bodyPr vert="horz" lIns="92075" tIns="46038" rIns="92075" bIns="46038" rtlCol="0">
            <a:normAutofit/>
          </a:bodyPr>
          <a:lstStyle/>
          <a:p>
            <a:pPr eaLnBrk="1" hangingPunct="1"/>
            <a:r>
              <a:rPr lang="en-GB" altLang="en-US"/>
              <a:t>Override rules of precedence by using parentheses</a:t>
            </a:r>
          </a:p>
        </p:txBody>
      </p:sp>
      <p:sp>
        <p:nvSpPr>
          <p:cNvPr id="12292" name="Rectangle 4">
            <a:extLst>
              <a:ext uri="{FF2B5EF4-FFF2-40B4-BE49-F238E27FC236}">
                <a16:creationId xmlns:a16="http://schemas.microsoft.com/office/drawing/2014/main" id="{B8852FA8-2634-46E6-822D-D84EF0A7EEB3}"/>
              </a:ext>
            </a:extLst>
          </p:cNvPr>
          <p:cNvSpPr>
            <a:spLocks noChangeArrowheads="1"/>
          </p:cNvSpPr>
          <p:nvPr/>
        </p:nvSpPr>
        <p:spPr bwMode="blackWhite">
          <a:xfrm>
            <a:off x="2298700" y="1546225"/>
            <a:ext cx="7626350" cy="2984500"/>
          </a:xfrm>
          <a:prstGeom prst="rect">
            <a:avLst/>
          </a:prstGeom>
          <a:solidFill>
            <a:srgbClr val="FFCC99"/>
          </a:solidFill>
          <a:ln w="25400">
            <a:solidFill>
              <a:srgbClr val="000000"/>
            </a:solid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2293" name="Line 5">
            <a:extLst>
              <a:ext uri="{FF2B5EF4-FFF2-40B4-BE49-F238E27FC236}">
                <a16:creationId xmlns:a16="http://schemas.microsoft.com/office/drawing/2014/main" id="{FDB51056-E446-45A2-BAB7-CE69CA25DDB2}"/>
              </a:ext>
            </a:extLst>
          </p:cNvPr>
          <p:cNvSpPr>
            <a:spLocks noChangeShapeType="1"/>
          </p:cNvSpPr>
          <p:nvPr/>
        </p:nvSpPr>
        <p:spPr bwMode="auto">
          <a:xfrm>
            <a:off x="2298700" y="2151063"/>
            <a:ext cx="7620000" cy="0"/>
          </a:xfrm>
          <a:prstGeom prst="line">
            <a:avLst/>
          </a:prstGeom>
          <a:noFill/>
          <a:ln w="508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2294" name="Line 6">
            <a:extLst>
              <a:ext uri="{FF2B5EF4-FFF2-40B4-BE49-F238E27FC236}">
                <a16:creationId xmlns:a16="http://schemas.microsoft.com/office/drawing/2014/main" id="{C27F201E-F973-429B-87CD-B6FD8FEC407D}"/>
              </a:ext>
            </a:extLst>
          </p:cNvPr>
          <p:cNvSpPr>
            <a:spLocks noChangeShapeType="1"/>
          </p:cNvSpPr>
          <p:nvPr/>
        </p:nvSpPr>
        <p:spPr bwMode="auto">
          <a:xfrm>
            <a:off x="2298700" y="3482975"/>
            <a:ext cx="7639050" cy="0"/>
          </a:xfrm>
          <a:prstGeom prst="line">
            <a:avLst/>
          </a:prstGeom>
          <a:noFill/>
          <a:ln w="254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2295" name="Line 7">
            <a:extLst>
              <a:ext uri="{FF2B5EF4-FFF2-40B4-BE49-F238E27FC236}">
                <a16:creationId xmlns:a16="http://schemas.microsoft.com/office/drawing/2014/main" id="{96415A31-0501-4C56-819B-F9FFD7F342F3}"/>
              </a:ext>
            </a:extLst>
          </p:cNvPr>
          <p:cNvSpPr>
            <a:spLocks noChangeShapeType="1"/>
          </p:cNvSpPr>
          <p:nvPr/>
        </p:nvSpPr>
        <p:spPr bwMode="auto">
          <a:xfrm>
            <a:off x="5524500" y="1533525"/>
            <a:ext cx="0" cy="3009900"/>
          </a:xfrm>
          <a:prstGeom prst="line">
            <a:avLst/>
          </a:prstGeom>
          <a:noFill/>
          <a:ln w="254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78856" name="Rectangle 8">
            <a:extLst>
              <a:ext uri="{FF2B5EF4-FFF2-40B4-BE49-F238E27FC236}">
                <a16:creationId xmlns:a16="http://schemas.microsoft.com/office/drawing/2014/main" id="{BBDC4AD3-F860-4676-8461-D8DCDA097CD5}"/>
              </a:ext>
            </a:extLst>
          </p:cNvPr>
          <p:cNvSpPr>
            <a:spLocks noChangeArrowheads="1"/>
          </p:cNvSpPr>
          <p:nvPr/>
        </p:nvSpPr>
        <p:spPr bwMode="auto">
          <a:xfrm>
            <a:off x="2508250" y="1719263"/>
            <a:ext cx="7747000" cy="276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00000"/>
              </a:buClr>
              <a:buFont typeface="Arial" panose="020B0604020202020204" pitchFamily="34" charset="0"/>
              <a:tabLst>
                <a:tab pos="1371600" algn="r"/>
                <a:tab pos="32702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371600" algn="r"/>
                <a:tab pos="32702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371600" algn="r"/>
                <a:tab pos="32702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371600" algn="r"/>
                <a:tab pos="32702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371600" algn="r"/>
                <a:tab pos="32702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371600" algn="r"/>
                <a:tab pos="32702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371600" algn="r"/>
                <a:tab pos="32702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371600" algn="r"/>
                <a:tab pos="32702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371600" algn="r"/>
                <a:tab pos="3270250" algn="l"/>
              </a:tabLst>
              <a:defRPr sz="2000" b="1">
                <a:solidFill>
                  <a:schemeClr val="tx1"/>
                </a:solidFill>
                <a:latin typeface="Arial" panose="020B0604020202020204" pitchFamily="34" charset="0"/>
              </a:defRPr>
            </a:lvl9pPr>
          </a:lstStyle>
          <a:p>
            <a:pPr eaLnBrk="1" hangingPunct="1">
              <a:lnSpc>
                <a:spcPct val="80000"/>
              </a:lnSpc>
              <a:spcBef>
                <a:spcPct val="35000"/>
              </a:spcBef>
            </a:pPr>
            <a:r>
              <a:rPr lang="en-GB" altLang="en-US" sz="2800">
                <a:solidFill>
                  <a:srgbClr val="000000"/>
                </a:solidFill>
                <a:cs typeface="Times New Roman" panose="02020603050405020304" pitchFamily="18" charset="0"/>
              </a:rPr>
              <a:t>Order Evaluated	Operator</a:t>
            </a:r>
          </a:p>
          <a:p>
            <a:pPr eaLnBrk="1" hangingPunct="1">
              <a:lnSpc>
                <a:spcPct val="80000"/>
              </a:lnSpc>
              <a:spcBef>
                <a:spcPct val="35000"/>
              </a:spcBef>
            </a:pPr>
            <a:r>
              <a:rPr lang="en-GB" altLang="en-US" sz="2800">
                <a:solidFill>
                  <a:srgbClr val="000000"/>
                </a:solidFill>
                <a:cs typeface="Times New Roman" panose="02020603050405020304" pitchFamily="18" charset="0"/>
              </a:rPr>
              <a:t>    	1	All comparison </a:t>
            </a:r>
            <a:br>
              <a:rPr lang="en-GB" altLang="en-US" sz="2800">
                <a:solidFill>
                  <a:srgbClr val="000000"/>
                </a:solidFill>
                <a:cs typeface="Times New Roman" panose="02020603050405020304" pitchFamily="18" charset="0"/>
              </a:rPr>
            </a:br>
            <a:r>
              <a:rPr lang="en-GB" altLang="en-US" sz="2800">
                <a:solidFill>
                  <a:srgbClr val="000000"/>
                </a:solidFill>
                <a:cs typeface="Times New Roman" panose="02020603050405020304" pitchFamily="18" charset="0"/>
              </a:rPr>
              <a:t>		operators</a:t>
            </a:r>
          </a:p>
          <a:p>
            <a:pPr eaLnBrk="1" hangingPunct="1">
              <a:lnSpc>
                <a:spcPct val="80000"/>
              </a:lnSpc>
              <a:spcBef>
                <a:spcPct val="35000"/>
              </a:spcBef>
            </a:pPr>
            <a:r>
              <a:rPr lang="en-GB" altLang="en-US" sz="2800">
                <a:solidFill>
                  <a:srgbClr val="000000"/>
                </a:solidFill>
                <a:cs typeface="Times New Roman" panose="02020603050405020304" pitchFamily="18" charset="0"/>
              </a:rPr>
              <a:t>	2	NOT</a:t>
            </a:r>
          </a:p>
          <a:p>
            <a:pPr eaLnBrk="1" hangingPunct="1">
              <a:lnSpc>
                <a:spcPct val="80000"/>
              </a:lnSpc>
              <a:spcBef>
                <a:spcPct val="35000"/>
              </a:spcBef>
            </a:pPr>
            <a:r>
              <a:rPr lang="en-GB" altLang="en-US" sz="2800">
                <a:solidFill>
                  <a:srgbClr val="000000"/>
                </a:solidFill>
                <a:cs typeface="Times New Roman" panose="02020603050405020304" pitchFamily="18" charset="0"/>
              </a:rPr>
              <a:t>	3	AND</a:t>
            </a:r>
          </a:p>
          <a:p>
            <a:pPr eaLnBrk="1" hangingPunct="1">
              <a:lnSpc>
                <a:spcPct val="80000"/>
              </a:lnSpc>
              <a:spcBef>
                <a:spcPct val="35000"/>
              </a:spcBef>
            </a:pPr>
            <a:r>
              <a:rPr lang="en-GB" altLang="en-US" sz="2800">
                <a:solidFill>
                  <a:srgbClr val="000000"/>
                </a:solidFill>
                <a:cs typeface="Times New Roman" panose="02020603050405020304" pitchFamily="18" charset="0"/>
              </a:rPr>
              <a:t>	4	OR</a:t>
            </a:r>
          </a:p>
        </p:txBody>
      </p:sp>
      <p:sp>
        <p:nvSpPr>
          <p:cNvPr id="12297" name="Line 9">
            <a:extLst>
              <a:ext uri="{FF2B5EF4-FFF2-40B4-BE49-F238E27FC236}">
                <a16:creationId xmlns:a16="http://schemas.microsoft.com/office/drawing/2014/main" id="{9C4C681F-8DAD-4285-AF14-6D4109DDFFC3}"/>
              </a:ext>
            </a:extLst>
          </p:cNvPr>
          <p:cNvSpPr>
            <a:spLocks noChangeShapeType="1"/>
          </p:cNvSpPr>
          <p:nvPr/>
        </p:nvSpPr>
        <p:spPr bwMode="auto">
          <a:xfrm>
            <a:off x="2295526" y="2987675"/>
            <a:ext cx="7623175" cy="0"/>
          </a:xfrm>
          <a:prstGeom prst="line">
            <a:avLst/>
          </a:prstGeom>
          <a:noFill/>
          <a:ln w="254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2298" name="Line 10">
            <a:extLst>
              <a:ext uri="{FF2B5EF4-FFF2-40B4-BE49-F238E27FC236}">
                <a16:creationId xmlns:a16="http://schemas.microsoft.com/office/drawing/2014/main" id="{AA4B67EF-CDD1-4D4F-9B86-84033D704648}"/>
              </a:ext>
            </a:extLst>
          </p:cNvPr>
          <p:cNvSpPr>
            <a:spLocks noChangeShapeType="1"/>
          </p:cNvSpPr>
          <p:nvPr/>
        </p:nvSpPr>
        <p:spPr bwMode="auto">
          <a:xfrm>
            <a:off x="2279650" y="3978275"/>
            <a:ext cx="7639050" cy="0"/>
          </a:xfrm>
          <a:prstGeom prst="line">
            <a:avLst/>
          </a:prstGeom>
          <a:noFill/>
          <a:ln w="25400">
            <a:solidFill>
              <a:srgbClr val="000000"/>
            </a:solidFill>
            <a:round/>
            <a:headEnd type="none" w="sm" len="sm"/>
            <a:tailEnd type="none" w="sm" len="sm"/>
          </a:ln>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5306849-E56E-4437-AF36-170F14E5105C}"/>
              </a:ext>
            </a:extLst>
          </p:cNvPr>
          <p:cNvSpPr>
            <a:spLocks noChangeArrowheads="1"/>
          </p:cNvSpPr>
          <p:nvPr/>
        </p:nvSpPr>
        <p:spPr bwMode="blackWhite">
          <a:xfrm>
            <a:off x="2449513" y="1482726"/>
            <a:ext cx="72898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80899" name="Rectangle 4">
            <a:extLst>
              <a:ext uri="{FF2B5EF4-FFF2-40B4-BE49-F238E27FC236}">
                <a16:creationId xmlns:a16="http://schemas.microsoft.com/office/drawing/2014/main" id="{376D9CFB-205A-427B-9D3B-36E7B087A1C1}"/>
              </a:ext>
            </a:extLst>
          </p:cNvPr>
          <p:cNvSpPr>
            <a:spLocks noChangeArrowheads="1"/>
          </p:cNvSpPr>
          <p:nvPr/>
        </p:nvSpPr>
        <p:spPr bwMode="blackWhite">
          <a:xfrm>
            <a:off x="2449513" y="3530600"/>
            <a:ext cx="7289800" cy="20145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a:solidFill>
                  <a:srgbClr val="000000"/>
                </a:solidFill>
                <a:latin typeface="Courier New" panose="02070309020205020404" pitchFamily="49" charset="0"/>
              </a:rPr>
              <a:t>ENAME      JOB             SAL</a:t>
            </a:r>
          </a:p>
          <a:p>
            <a:pPr eaLnBrk="1" hangingPunct="1">
              <a:spcBef>
                <a:spcPct val="0"/>
              </a:spcBef>
            </a:pPr>
            <a:r>
              <a:rPr lang="en-GB" altLang="en-US" sz="1800">
                <a:solidFill>
                  <a:srgbClr val="000000"/>
                </a:solidFill>
                <a:latin typeface="Courier New" panose="02070309020205020404" pitchFamily="49" charset="0"/>
              </a:rPr>
              <a:t>---------- --------- ---------</a:t>
            </a:r>
          </a:p>
          <a:p>
            <a:pPr eaLnBrk="1" hangingPunct="1">
              <a:spcBef>
                <a:spcPct val="0"/>
              </a:spcBef>
            </a:pPr>
            <a:r>
              <a:rPr lang="en-GB" altLang="en-US" sz="1800">
                <a:solidFill>
                  <a:srgbClr val="000000"/>
                </a:solidFill>
                <a:latin typeface="Courier New" panose="02070309020205020404" pitchFamily="49" charset="0"/>
              </a:rPr>
              <a:t>KING       PRESIDENT      5000</a:t>
            </a:r>
          </a:p>
          <a:p>
            <a:pPr eaLnBrk="1" hangingPunct="1">
              <a:spcBef>
                <a:spcPct val="0"/>
              </a:spcBef>
            </a:pPr>
            <a:r>
              <a:rPr lang="en-GB" altLang="en-US" sz="1800">
                <a:solidFill>
                  <a:srgbClr val="000000"/>
                </a:solidFill>
                <a:latin typeface="Courier New" panose="02070309020205020404" pitchFamily="49" charset="0"/>
              </a:rPr>
              <a:t>MARTIN     SALESMAN       1250</a:t>
            </a:r>
          </a:p>
          <a:p>
            <a:pPr eaLnBrk="1" hangingPunct="1">
              <a:spcBef>
                <a:spcPct val="0"/>
              </a:spcBef>
            </a:pPr>
            <a:r>
              <a:rPr lang="en-GB" altLang="en-US" sz="1800">
                <a:solidFill>
                  <a:srgbClr val="000000"/>
                </a:solidFill>
                <a:latin typeface="Courier New" panose="02070309020205020404" pitchFamily="49" charset="0"/>
              </a:rPr>
              <a:t>ALLEN      SALESMAN       1600</a:t>
            </a:r>
          </a:p>
          <a:p>
            <a:pPr eaLnBrk="1" hangingPunct="1">
              <a:spcBef>
                <a:spcPct val="0"/>
              </a:spcBef>
            </a:pPr>
            <a:r>
              <a:rPr lang="en-GB" altLang="en-US" sz="1800">
                <a:solidFill>
                  <a:srgbClr val="000000"/>
                </a:solidFill>
                <a:latin typeface="Courier New" panose="02070309020205020404" pitchFamily="49" charset="0"/>
              </a:rPr>
              <a:t>TURNER     SALESMAN       1500</a:t>
            </a:r>
          </a:p>
          <a:p>
            <a:pPr eaLnBrk="1" hangingPunct="1">
              <a:spcBef>
                <a:spcPct val="0"/>
              </a:spcBef>
            </a:pPr>
            <a:r>
              <a:rPr lang="en-GB" altLang="en-US" sz="1800">
                <a:solidFill>
                  <a:srgbClr val="000000"/>
                </a:solidFill>
                <a:latin typeface="Courier New" panose="02070309020205020404" pitchFamily="49" charset="0"/>
              </a:rPr>
              <a:t>WARD       SALESMAN       1250</a:t>
            </a:r>
          </a:p>
        </p:txBody>
      </p:sp>
      <p:grpSp>
        <p:nvGrpSpPr>
          <p:cNvPr id="2" name="Group 5">
            <a:extLst>
              <a:ext uri="{FF2B5EF4-FFF2-40B4-BE49-F238E27FC236}">
                <a16:creationId xmlns:a16="http://schemas.microsoft.com/office/drawing/2014/main" id="{1513A0E4-9AB4-4BE1-9280-4A14F810F31E}"/>
              </a:ext>
            </a:extLst>
          </p:cNvPr>
          <p:cNvGrpSpPr>
            <a:grpSpLocks/>
          </p:cNvGrpSpPr>
          <p:nvPr/>
        </p:nvGrpSpPr>
        <p:grpSpPr bwMode="auto">
          <a:xfrm>
            <a:off x="3116264" y="2519363"/>
            <a:ext cx="1062037" cy="374650"/>
            <a:chOff x="1003" y="1587"/>
            <a:chExt cx="669" cy="236"/>
          </a:xfrm>
        </p:grpSpPr>
        <p:sp>
          <p:nvSpPr>
            <p:cNvPr id="14342" name="Rectangle 6">
              <a:extLst>
                <a:ext uri="{FF2B5EF4-FFF2-40B4-BE49-F238E27FC236}">
                  <a16:creationId xmlns:a16="http://schemas.microsoft.com/office/drawing/2014/main" id="{351F0828-9EA8-4B49-A97B-1F3C21CB8B74}"/>
                </a:ext>
              </a:extLst>
            </p:cNvPr>
            <p:cNvSpPr>
              <a:spLocks noChangeArrowheads="1"/>
            </p:cNvSpPr>
            <p:nvPr/>
          </p:nvSpPr>
          <p:spPr bwMode="ltGray">
            <a:xfrm>
              <a:off x="1003" y="1651"/>
              <a:ext cx="386" cy="172"/>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3" name="Freeform 7">
              <a:extLst>
                <a:ext uri="{FF2B5EF4-FFF2-40B4-BE49-F238E27FC236}">
                  <a16:creationId xmlns:a16="http://schemas.microsoft.com/office/drawing/2014/main" id="{3BC16B68-4881-4C52-9241-AD8D5DA74EF4}"/>
                </a:ext>
              </a:extLst>
            </p:cNvPr>
            <p:cNvSpPr>
              <a:spLocks/>
            </p:cNvSpPr>
            <p:nvPr/>
          </p:nvSpPr>
          <p:spPr bwMode="auto">
            <a:xfrm>
              <a:off x="1444" y="1587"/>
              <a:ext cx="228" cy="147"/>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alpha val="50000"/>
                </a:srgbClr>
              </a:outerShdw>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4344" name="Line 8">
              <a:extLst>
                <a:ext uri="{FF2B5EF4-FFF2-40B4-BE49-F238E27FC236}">
                  <a16:creationId xmlns:a16="http://schemas.microsoft.com/office/drawing/2014/main" id="{FED18AB1-FCDE-41B0-858D-6B6EC812CC08}"/>
                </a:ext>
              </a:extLst>
            </p:cNvPr>
            <p:cNvSpPr>
              <a:spLocks noChangeShapeType="1"/>
            </p:cNvSpPr>
            <p:nvPr/>
          </p:nvSpPr>
          <p:spPr bwMode="auto">
            <a:xfrm>
              <a:off x="1389" y="1744"/>
              <a:ext cx="282" cy="0"/>
            </a:xfrm>
            <a:prstGeom prst="line">
              <a:avLst/>
            </a:prstGeom>
            <a:noFill/>
            <a:ln w="25400">
              <a:solidFill>
                <a:srgbClr val="FF0033"/>
              </a:solidFill>
              <a:round/>
              <a:headEnd type="none" w="sm" len="sm"/>
              <a:tailEnd type="stealth" w="med" len="lg"/>
            </a:ln>
            <a:effectLst>
              <a:outerShdw dist="17961" dir="2700000" algn="ctr" rotWithShape="0">
                <a:srgbClr val="000000">
                  <a:alpha val="50000"/>
                </a:srgbClr>
              </a:outerShdw>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grpSp>
      <p:sp>
        <p:nvSpPr>
          <p:cNvPr id="14345" name="Rectangle 9">
            <a:extLst>
              <a:ext uri="{FF2B5EF4-FFF2-40B4-BE49-F238E27FC236}">
                <a16:creationId xmlns:a16="http://schemas.microsoft.com/office/drawing/2014/main" id="{11C3FB7D-B348-4A06-AFCC-2FC5CE1DE5C2}"/>
              </a:ext>
            </a:extLst>
          </p:cNvPr>
          <p:cNvSpPr>
            <a:spLocks noChangeArrowheads="1"/>
          </p:cNvSpPr>
          <p:nvPr/>
        </p:nvSpPr>
        <p:spPr bwMode="ltGray">
          <a:xfrm>
            <a:off x="3116264" y="2346325"/>
            <a:ext cx="612775" cy="273050"/>
          </a:xfrm>
          <a:prstGeom prst="rect">
            <a:avLst/>
          </a:prstGeom>
          <a:solidFill>
            <a:srgbClr val="00990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80902" name="Rectangle 10">
            <a:extLst>
              <a:ext uri="{FF2B5EF4-FFF2-40B4-BE49-F238E27FC236}">
                <a16:creationId xmlns:a16="http://schemas.microsoft.com/office/drawing/2014/main" id="{15E8D00D-B4D4-4607-9050-30A7A0FED425}"/>
              </a:ext>
            </a:extLst>
          </p:cNvPr>
          <p:cNvSpPr>
            <a:spLocks noChangeArrowheads="1"/>
          </p:cNvSpPr>
          <p:nvPr/>
        </p:nvSpPr>
        <p:spPr bwMode="blackWhite">
          <a:xfrm>
            <a:off x="2436813" y="1470026"/>
            <a:ext cx="73152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SQL&gt; SELECT ename, job, sal</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2  FROM   emp</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3  WHERE  job='SALESMAN'</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4  OR     job='PRESIDENT'</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5  AND    sal&gt;1500;</a:t>
            </a:r>
          </a:p>
        </p:txBody>
      </p:sp>
      <p:sp>
        <p:nvSpPr>
          <p:cNvPr id="11" name="Title 2">
            <a:extLst>
              <a:ext uri="{FF2B5EF4-FFF2-40B4-BE49-F238E27FC236}">
                <a16:creationId xmlns:a16="http://schemas.microsoft.com/office/drawing/2014/main" id="{33EDF0D0-8D7D-4D0D-A1F9-353BF7BD5592}"/>
              </a:ext>
            </a:extLst>
          </p:cNvPr>
          <p:cNvSpPr txBox="1">
            <a:spLocks/>
          </p:cNvSpPr>
          <p:nvPr/>
        </p:nvSpPr>
        <p:spPr bwMode="auto">
          <a:xfrm>
            <a:off x="2449513" y="407988"/>
            <a:ext cx="7315200" cy="876300"/>
          </a:xfrm>
          <a:prstGeom prst="rect">
            <a:avLst/>
          </a:prstGeom>
          <a:noFill/>
          <a:ln>
            <a:noFill/>
          </a:ln>
          <a:effectLst/>
        </p:spPr>
        <p:txBody>
          <a:bodyPr lIns="12700" tIns="12700" rIns="12700" bIns="12700"/>
          <a:lstStyle>
            <a:lvl1pPr algn="ctr" defTabSz="228600" rtl="0" fontAlgn="base">
              <a:spcBef>
                <a:spcPct val="20000"/>
              </a:spcBef>
              <a:spcAft>
                <a:spcPct val="0"/>
              </a:spcAft>
              <a:buClr>
                <a:srgbClr val="000000"/>
              </a:buClr>
              <a:buFont typeface="Arial" charset="0"/>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8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8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8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8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8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8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8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800" b="1">
                <a:solidFill>
                  <a:schemeClr val="tx1"/>
                </a:solidFill>
                <a:latin typeface="Arial" charset="0"/>
              </a:defRPr>
            </a:lvl9pPr>
          </a:lstStyle>
          <a:p>
            <a:pPr eaLnBrk="1" hangingPunct="1">
              <a:defRPr/>
            </a:pPr>
            <a:r>
              <a:rPr lang="en-US" kern="0" dirty="0"/>
              <a:t>Rules of Precedence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45"/>
                                        </p:tgtEl>
                                        <p:attrNameLst>
                                          <p:attrName>style.visibility</p:attrName>
                                        </p:attrNameLst>
                                      </p:cBhvr>
                                      <p:to>
                                        <p:strVal val="visible"/>
                                      </p:to>
                                    </p:set>
                                    <p:animEffect transition="in" filter="wipe(left)">
                                      <p:cBhvr>
                                        <p:cTn id="11"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3A330CD-1F02-4562-9ECD-04B2CD3B73EF}"/>
              </a:ext>
            </a:extLst>
          </p:cNvPr>
          <p:cNvSpPr>
            <a:spLocks noChangeArrowheads="1"/>
          </p:cNvSpPr>
          <p:nvPr/>
        </p:nvSpPr>
        <p:spPr bwMode="blackWhite">
          <a:xfrm>
            <a:off x="2462213" y="2025651"/>
            <a:ext cx="72898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endParaRPr lang="en-GB" altLang="en-US" sz="1800">
              <a:solidFill>
                <a:srgbClr val="000000"/>
              </a:solidFill>
              <a:latin typeface="Courier New" panose="02070309020205020404" pitchFamily="49" charset="0"/>
            </a:endParaRPr>
          </a:p>
          <a:p>
            <a:pPr eaLnBrk="1" hangingPunct="1">
              <a:spcBef>
                <a:spcPct val="0"/>
              </a:spcBef>
            </a:pPr>
            <a:endParaRPr lang="en-GB" altLang="en-US" sz="1800">
              <a:solidFill>
                <a:srgbClr val="000000"/>
              </a:solidFill>
              <a:latin typeface="Courier New" panose="02070309020205020404" pitchFamily="49" charset="0"/>
            </a:endParaRPr>
          </a:p>
        </p:txBody>
      </p:sp>
      <p:sp>
        <p:nvSpPr>
          <p:cNvPr id="82947" name="Rectangle 4">
            <a:extLst>
              <a:ext uri="{FF2B5EF4-FFF2-40B4-BE49-F238E27FC236}">
                <a16:creationId xmlns:a16="http://schemas.microsoft.com/office/drawing/2014/main" id="{7CF701C3-6046-479C-8704-B78989A8F7D3}"/>
              </a:ext>
            </a:extLst>
          </p:cNvPr>
          <p:cNvSpPr>
            <a:spLocks noChangeArrowheads="1"/>
          </p:cNvSpPr>
          <p:nvPr/>
        </p:nvSpPr>
        <p:spPr bwMode="blackWhite">
          <a:xfrm>
            <a:off x="2462213" y="4035426"/>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a:solidFill>
                  <a:srgbClr val="000000"/>
                </a:solidFill>
                <a:latin typeface="Courier New" panose="02070309020205020404" pitchFamily="49" charset="0"/>
              </a:rPr>
              <a:t>ENAME      JOB             SAL</a:t>
            </a:r>
          </a:p>
          <a:p>
            <a:pPr eaLnBrk="1" hangingPunct="1">
              <a:spcBef>
                <a:spcPct val="0"/>
              </a:spcBef>
            </a:pPr>
            <a:r>
              <a:rPr lang="en-GB" altLang="en-US" sz="1800">
                <a:solidFill>
                  <a:srgbClr val="000000"/>
                </a:solidFill>
                <a:latin typeface="Courier New" panose="02070309020205020404" pitchFamily="49" charset="0"/>
              </a:rPr>
              <a:t>---------- --------- ---------</a:t>
            </a:r>
          </a:p>
          <a:p>
            <a:pPr eaLnBrk="1" hangingPunct="1">
              <a:spcBef>
                <a:spcPct val="0"/>
              </a:spcBef>
            </a:pPr>
            <a:r>
              <a:rPr lang="en-GB" altLang="en-US" sz="1800">
                <a:solidFill>
                  <a:srgbClr val="000000"/>
                </a:solidFill>
                <a:latin typeface="Courier New" panose="02070309020205020404" pitchFamily="49" charset="0"/>
              </a:rPr>
              <a:t>KING       PRESIDENT      5000</a:t>
            </a:r>
          </a:p>
          <a:p>
            <a:pPr eaLnBrk="1" hangingPunct="1">
              <a:spcBef>
                <a:spcPct val="0"/>
              </a:spcBef>
            </a:pPr>
            <a:r>
              <a:rPr lang="en-GB" altLang="en-US" sz="1800">
                <a:solidFill>
                  <a:srgbClr val="000000"/>
                </a:solidFill>
                <a:latin typeface="Courier New" panose="02070309020205020404" pitchFamily="49" charset="0"/>
              </a:rPr>
              <a:t>ALLEN      SALESMAN       1600</a:t>
            </a:r>
          </a:p>
        </p:txBody>
      </p:sp>
      <p:grpSp>
        <p:nvGrpSpPr>
          <p:cNvPr id="2" name="Group 6">
            <a:extLst>
              <a:ext uri="{FF2B5EF4-FFF2-40B4-BE49-F238E27FC236}">
                <a16:creationId xmlns:a16="http://schemas.microsoft.com/office/drawing/2014/main" id="{6C65DFC3-D846-4AFD-8327-189DA282A916}"/>
              </a:ext>
            </a:extLst>
          </p:cNvPr>
          <p:cNvGrpSpPr>
            <a:grpSpLocks/>
          </p:cNvGrpSpPr>
          <p:nvPr/>
        </p:nvGrpSpPr>
        <p:grpSpPr bwMode="auto">
          <a:xfrm>
            <a:off x="3157539" y="2778125"/>
            <a:ext cx="1208087" cy="374650"/>
            <a:chOff x="1029" y="1750"/>
            <a:chExt cx="761" cy="236"/>
          </a:xfrm>
        </p:grpSpPr>
        <p:sp>
          <p:nvSpPr>
            <p:cNvPr id="16391" name="Rectangle 7">
              <a:extLst>
                <a:ext uri="{FF2B5EF4-FFF2-40B4-BE49-F238E27FC236}">
                  <a16:creationId xmlns:a16="http://schemas.microsoft.com/office/drawing/2014/main" id="{84EBFC24-3E51-4D7D-836E-6173662435F5}"/>
                </a:ext>
              </a:extLst>
            </p:cNvPr>
            <p:cNvSpPr>
              <a:spLocks noChangeArrowheads="1"/>
            </p:cNvSpPr>
            <p:nvPr/>
          </p:nvSpPr>
          <p:spPr bwMode="ltGray">
            <a:xfrm>
              <a:off x="1029" y="1814"/>
              <a:ext cx="386" cy="172"/>
            </a:xfrm>
            <a:prstGeom prst="rect">
              <a:avLst/>
            </a:prstGeom>
            <a:solidFill>
              <a:srgbClr val="FF505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6392" name="Freeform 8">
              <a:extLst>
                <a:ext uri="{FF2B5EF4-FFF2-40B4-BE49-F238E27FC236}">
                  <a16:creationId xmlns:a16="http://schemas.microsoft.com/office/drawing/2014/main" id="{0D8499D3-DF5C-496A-89BC-56022B4C6EEA}"/>
                </a:ext>
              </a:extLst>
            </p:cNvPr>
            <p:cNvSpPr>
              <a:spLocks/>
            </p:cNvSpPr>
            <p:nvPr/>
          </p:nvSpPr>
          <p:spPr bwMode="auto">
            <a:xfrm>
              <a:off x="1562" y="1750"/>
              <a:ext cx="228" cy="147"/>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alpha val="50000"/>
                </a:srgbClr>
              </a:outerShdw>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16393" name="Line 9">
              <a:extLst>
                <a:ext uri="{FF2B5EF4-FFF2-40B4-BE49-F238E27FC236}">
                  <a16:creationId xmlns:a16="http://schemas.microsoft.com/office/drawing/2014/main" id="{B73BF5E8-0F06-4B9C-BC22-8766E72A6C34}"/>
                </a:ext>
              </a:extLst>
            </p:cNvPr>
            <p:cNvSpPr>
              <a:spLocks noChangeShapeType="1"/>
            </p:cNvSpPr>
            <p:nvPr/>
          </p:nvSpPr>
          <p:spPr bwMode="auto">
            <a:xfrm>
              <a:off x="1420" y="1907"/>
              <a:ext cx="369" cy="0"/>
            </a:xfrm>
            <a:prstGeom prst="line">
              <a:avLst/>
            </a:prstGeom>
            <a:noFill/>
            <a:ln w="25400">
              <a:solidFill>
                <a:srgbClr val="FF0033"/>
              </a:solidFill>
              <a:round/>
              <a:headEnd type="none" w="sm" len="sm"/>
              <a:tailEnd type="stealth" w="med" len="lg"/>
            </a:ln>
            <a:effectLst>
              <a:outerShdw dist="17961" dir="2700000" algn="ctr" rotWithShape="0">
                <a:srgbClr val="000000">
                  <a:alpha val="50000"/>
                </a:srgbClr>
              </a:outerShdw>
            </a:effectLst>
          </p:spPr>
          <p:txBody>
            <a:bodyP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grpSp>
      <p:sp>
        <p:nvSpPr>
          <p:cNvPr id="16394" name="Rectangle 10">
            <a:extLst>
              <a:ext uri="{FF2B5EF4-FFF2-40B4-BE49-F238E27FC236}">
                <a16:creationId xmlns:a16="http://schemas.microsoft.com/office/drawing/2014/main" id="{A24F92A5-A522-415C-90D0-520DA8265A50}"/>
              </a:ext>
            </a:extLst>
          </p:cNvPr>
          <p:cNvSpPr>
            <a:spLocks noChangeArrowheads="1"/>
          </p:cNvSpPr>
          <p:nvPr/>
        </p:nvSpPr>
        <p:spPr bwMode="ltGray">
          <a:xfrm>
            <a:off x="3155951" y="3155950"/>
            <a:ext cx="612775" cy="273050"/>
          </a:xfrm>
          <a:prstGeom prst="rect">
            <a:avLst/>
          </a:prstGeom>
          <a:solidFill>
            <a:srgbClr val="009900">
              <a:alpha val="50000"/>
            </a:srgbClr>
          </a:solidFill>
          <a:ln w="9525">
            <a:noFill/>
            <a:miter lim="800000"/>
            <a:headEnd/>
            <a:tailEnd/>
          </a:ln>
          <a:effectLst/>
        </p:spPr>
        <p:txBody>
          <a:bodyPr wrap="none" anchor="ctr"/>
          <a:lstStyle/>
          <a:p>
            <a:pPr algn="ctr" eaLnBrk="1" hangingPunct="1">
              <a:buClr>
                <a:srgbClr val="000000"/>
              </a:buClr>
              <a:buFont typeface="Arial" charset="0"/>
              <a:buNone/>
              <a:defRPr/>
            </a:pPr>
            <a:endParaRPr lang="en-US">
              <a:effectLst>
                <a:outerShdw blurRad="38100" dist="38100" dir="2700000" algn="tl">
                  <a:srgbClr val="000000">
                    <a:alpha val="43137"/>
                  </a:srgbClr>
                </a:outerShdw>
              </a:effectLst>
              <a:latin typeface="Arial" charset="0"/>
            </a:endParaRPr>
          </a:p>
        </p:txBody>
      </p:sp>
      <p:sp>
        <p:nvSpPr>
          <p:cNvPr id="82950" name="Rectangle 11">
            <a:extLst>
              <a:ext uri="{FF2B5EF4-FFF2-40B4-BE49-F238E27FC236}">
                <a16:creationId xmlns:a16="http://schemas.microsoft.com/office/drawing/2014/main" id="{237B781B-CEFE-4F63-AF0E-894B8BEA7833}"/>
              </a:ext>
            </a:extLst>
          </p:cNvPr>
          <p:cNvSpPr>
            <a:spLocks noChangeArrowheads="1"/>
          </p:cNvSpPr>
          <p:nvPr/>
        </p:nvSpPr>
        <p:spPr bwMode="blackWhite">
          <a:xfrm>
            <a:off x="2462213" y="2012951"/>
            <a:ext cx="73152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SQL&gt; SELECT   ename, job, sal</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2  FROM     emp</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3  WHERE    (job='SALESMAN'</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4  OR       job='PRESIDENT')</a:t>
            </a:r>
          </a:p>
          <a:p>
            <a:pPr eaLnBrk="1" hangingPunct="1">
              <a:spcBef>
                <a:spcPct val="0"/>
              </a:spcBef>
            </a:pPr>
            <a:r>
              <a:rPr lang="en-GB" altLang="en-US" sz="1800">
                <a:solidFill>
                  <a:srgbClr val="000000"/>
                </a:solidFill>
                <a:latin typeface="Courier New" panose="02070309020205020404" pitchFamily="49" charset="0"/>
                <a:cs typeface="Times New Roman" panose="02020603050405020304" pitchFamily="18" charset="0"/>
              </a:rPr>
              <a:t>  5  AND      sal&gt;1500;</a:t>
            </a:r>
          </a:p>
        </p:txBody>
      </p:sp>
      <p:sp>
        <p:nvSpPr>
          <p:cNvPr id="82951" name="Title 2">
            <a:extLst>
              <a:ext uri="{FF2B5EF4-FFF2-40B4-BE49-F238E27FC236}">
                <a16:creationId xmlns:a16="http://schemas.microsoft.com/office/drawing/2014/main" id="{BBC5C8FB-4A01-4BAD-9857-2E772CB380DA}"/>
              </a:ext>
            </a:extLst>
          </p:cNvPr>
          <p:cNvSpPr>
            <a:spLocks noGrp="1" noChangeArrowheads="1"/>
          </p:cNvSpPr>
          <p:nvPr>
            <p:ph type="title"/>
          </p:nvPr>
        </p:nvSpPr>
        <p:spPr/>
        <p:txBody>
          <a:bodyPr/>
          <a:lstStyle/>
          <a:p>
            <a:pPr eaLnBrk="1" hangingPunct="1"/>
            <a:r>
              <a:rPr lang="en-US" altLang="en-US"/>
              <a:t>Rules of Precedence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394"/>
                                        </p:tgtEl>
                                        <p:attrNameLst>
                                          <p:attrName>style.visibility</p:attrName>
                                        </p:attrNameLst>
                                      </p:cBhvr>
                                      <p:to>
                                        <p:strVal val="visible"/>
                                      </p:to>
                                    </p:set>
                                    <p:animEffect transition="in" filter="wipe(left)">
                                      <p:cBhvr>
                                        <p:cTn id="11"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78B77F4-1C0A-4D2A-A7A9-4372BF1F446D}"/>
              </a:ext>
            </a:extLst>
          </p:cNvPr>
          <p:cNvSpPr>
            <a:spLocks noGrp="1" noChangeArrowheads="1"/>
          </p:cNvSpPr>
          <p:nvPr>
            <p:ph type="title"/>
          </p:nvPr>
        </p:nvSpPr>
        <p:spPr/>
        <p:txBody>
          <a:bodyPr/>
          <a:lstStyle/>
          <a:p>
            <a:pPr eaLnBrk="1" hangingPunct="1"/>
            <a:r>
              <a:rPr lang="en-US" altLang="en-US"/>
              <a:t>BETWEEN , IN and LIKE</a:t>
            </a:r>
          </a:p>
        </p:txBody>
      </p:sp>
      <p:sp>
        <p:nvSpPr>
          <p:cNvPr id="84995" name="Content Placeholder 2">
            <a:extLst>
              <a:ext uri="{FF2B5EF4-FFF2-40B4-BE49-F238E27FC236}">
                <a16:creationId xmlns:a16="http://schemas.microsoft.com/office/drawing/2014/main" id="{27EBA86F-3A37-4379-947D-569126CE330B}"/>
              </a:ext>
            </a:extLst>
          </p:cNvPr>
          <p:cNvSpPr>
            <a:spLocks noGrp="1" noChangeArrowheads="1"/>
          </p:cNvSpPr>
          <p:nvPr>
            <p:ph idx="1"/>
          </p:nvPr>
        </p:nvSpPr>
        <p:spPr>
          <a:xfrm>
            <a:off x="2430463" y="1438275"/>
            <a:ext cx="7366000" cy="1447800"/>
          </a:xfrm>
        </p:spPr>
        <p:txBody>
          <a:bodyPr>
            <a:normAutofit fontScale="92500"/>
          </a:bodyPr>
          <a:lstStyle/>
          <a:p>
            <a:pPr eaLnBrk="1" hangingPunct="1"/>
            <a:r>
              <a:rPr lang="en-US" altLang="en-US"/>
              <a:t>The BETWEEN operator does not open up new possibilities; it only allows you to formulate certain conditions a bit more easily and more readably. </a:t>
            </a:r>
          </a:p>
          <a:p>
            <a:pPr eaLnBrk="1" hangingPunct="1"/>
            <a:endParaRPr lang="en-US" altLang="en-US"/>
          </a:p>
        </p:txBody>
      </p:sp>
      <p:sp>
        <p:nvSpPr>
          <p:cNvPr id="4" name="TextBox 3">
            <a:extLst>
              <a:ext uri="{FF2B5EF4-FFF2-40B4-BE49-F238E27FC236}">
                <a16:creationId xmlns:a16="http://schemas.microsoft.com/office/drawing/2014/main" id="{39D9180F-876B-4EAC-B73F-B73BC5E3BFB3}"/>
              </a:ext>
            </a:extLst>
          </p:cNvPr>
          <p:cNvSpPr txBox="1"/>
          <p:nvPr/>
        </p:nvSpPr>
        <p:spPr>
          <a:xfrm>
            <a:off x="2932113" y="2906714"/>
            <a:ext cx="6037262" cy="646331"/>
          </a:xfrm>
          <a:prstGeom prst="rect">
            <a:avLst/>
          </a:prstGeom>
          <a:solidFill>
            <a:schemeClr val="bg1">
              <a:lumMod val="85000"/>
            </a:schemeClr>
          </a:solidFill>
        </p:spPr>
        <p:txBody>
          <a:bodyPr>
            <a:spAutoFit/>
          </a:bodyPr>
          <a:lstStyle/>
          <a:p>
            <a:pPr eaLnBrk="1" hangingPunct="1">
              <a:buClr>
                <a:srgbClr val="000000"/>
              </a:buClr>
              <a:buFont typeface="Arial" charset="0"/>
              <a:buNone/>
              <a:defRPr/>
            </a:pPr>
            <a:r>
              <a:rPr lang="en-US" dirty="0">
                <a:latin typeface="Arial" charset="0"/>
              </a:rPr>
              <a:t>select </a:t>
            </a:r>
            <a:r>
              <a:rPr lang="en-US" dirty="0" err="1">
                <a:latin typeface="Arial" charset="0"/>
              </a:rPr>
              <a:t>ename</a:t>
            </a:r>
            <a:r>
              <a:rPr lang="en-US" dirty="0">
                <a:latin typeface="Arial" charset="0"/>
              </a:rPr>
              <a:t>, </a:t>
            </a:r>
            <a:r>
              <a:rPr lang="en-US" dirty="0" err="1">
                <a:latin typeface="Arial" charset="0"/>
              </a:rPr>
              <a:t>init</a:t>
            </a:r>
            <a:r>
              <a:rPr lang="en-US" dirty="0">
                <a:latin typeface="Arial" charset="0"/>
              </a:rPr>
              <a:t>, </a:t>
            </a:r>
            <a:r>
              <a:rPr lang="en-US" dirty="0" err="1">
                <a:latin typeface="Arial" charset="0"/>
              </a:rPr>
              <a:t>msal</a:t>
            </a:r>
            <a:r>
              <a:rPr lang="en-US" dirty="0">
                <a:latin typeface="Arial" charset="0"/>
              </a:rPr>
              <a:t> </a:t>
            </a:r>
          </a:p>
          <a:p>
            <a:pPr eaLnBrk="1" hangingPunct="1">
              <a:buClr>
                <a:srgbClr val="000000"/>
              </a:buClr>
              <a:buFont typeface="Arial" charset="0"/>
              <a:buNone/>
              <a:defRPr/>
            </a:pPr>
            <a:r>
              <a:rPr lang="en-US" dirty="0">
                <a:latin typeface="Arial" charset="0"/>
              </a:rPr>
              <a:t>from   employees where  </a:t>
            </a:r>
            <a:r>
              <a:rPr lang="en-US" dirty="0" err="1">
                <a:latin typeface="Arial" charset="0"/>
              </a:rPr>
              <a:t>msal</a:t>
            </a:r>
            <a:r>
              <a:rPr lang="en-US" dirty="0">
                <a:latin typeface="Arial" charset="0"/>
              </a:rPr>
              <a:t> between 1300 and 1600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076F454-52A9-44F4-B42B-E50C7B0FD7BD}"/>
              </a:ext>
            </a:extLst>
          </p:cNvPr>
          <p:cNvSpPr>
            <a:spLocks noGrp="1" noChangeArrowheads="1"/>
          </p:cNvSpPr>
          <p:nvPr>
            <p:ph type="title"/>
          </p:nvPr>
        </p:nvSpPr>
        <p:spPr/>
        <p:txBody>
          <a:bodyPr/>
          <a:lstStyle/>
          <a:p>
            <a:pPr eaLnBrk="1" hangingPunct="1"/>
            <a:r>
              <a:rPr lang="en-US" altLang="en-US"/>
              <a:t>IN Operator</a:t>
            </a:r>
          </a:p>
        </p:txBody>
      </p:sp>
      <p:sp>
        <p:nvSpPr>
          <p:cNvPr id="87043" name="Content Placeholder 2">
            <a:extLst>
              <a:ext uri="{FF2B5EF4-FFF2-40B4-BE49-F238E27FC236}">
                <a16:creationId xmlns:a16="http://schemas.microsoft.com/office/drawing/2014/main" id="{4C85724E-2330-43B0-A93B-AAEF7A9A7A95}"/>
              </a:ext>
            </a:extLst>
          </p:cNvPr>
          <p:cNvSpPr>
            <a:spLocks noGrp="1" noChangeArrowheads="1"/>
          </p:cNvSpPr>
          <p:nvPr>
            <p:ph idx="1"/>
          </p:nvPr>
        </p:nvSpPr>
        <p:spPr>
          <a:xfrm>
            <a:off x="2387600" y="1423988"/>
            <a:ext cx="7366000" cy="2057400"/>
          </a:xfrm>
        </p:spPr>
        <p:txBody>
          <a:bodyPr>
            <a:normAutofit fontScale="92500" lnSpcReduction="10000"/>
          </a:bodyPr>
          <a:lstStyle/>
          <a:p>
            <a:pPr eaLnBrk="1" hangingPunct="1"/>
            <a:r>
              <a:rPr lang="en-US" altLang="en-US"/>
              <a:t>With the IN operator, you can compare a column or the outcome of a column expression against a list of values.  Using the IN operator is also a simpler way of writing a series of OR conditions. Instead of writing empno = 7499 OR empno = 7566 OR empno = 7788, you simply use an IN-list</a:t>
            </a:r>
          </a:p>
        </p:txBody>
      </p:sp>
      <p:sp>
        <p:nvSpPr>
          <p:cNvPr id="4" name="TextBox 3">
            <a:extLst>
              <a:ext uri="{FF2B5EF4-FFF2-40B4-BE49-F238E27FC236}">
                <a16:creationId xmlns:a16="http://schemas.microsoft.com/office/drawing/2014/main" id="{11342A08-3C70-41CA-A14E-292536F862E5}"/>
              </a:ext>
            </a:extLst>
          </p:cNvPr>
          <p:cNvSpPr txBox="1"/>
          <p:nvPr/>
        </p:nvSpPr>
        <p:spPr>
          <a:xfrm>
            <a:off x="2917825" y="4064000"/>
            <a:ext cx="6400800" cy="923330"/>
          </a:xfrm>
          <a:prstGeom prst="rect">
            <a:avLst/>
          </a:prstGeom>
          <a:solidFill>
            <a:schemeClr val="bg1">
              <a:lumMod val="85000"/>
            </a:schemeClr>
          </a:solidFill>
        </p:spPr>
        <p:txBody>
          <a:bodyPr>
            <a:spAutoFit/>
          </a:bodyPr>
          <a:lstStyle/>
          <a:p>
            <a:pPr eaLnBrk="1" hangingPunct="1">
              <a:buClr>
                <a:srgbClr val="000000"/>
              </a:buClr>
              <a:buFont typeface="Arial" charset="0"/>
              <a:buNone/>
              <a:defRPr/>
            </a:pPr>
            <a:r>
              <a:rPr lang="en-US" dirty="0">
                <a:latin typeface="Arial" charset="0"/>
              </a:rPr>
              <a:t>select </a:t>
            </a:r>
            <a:r>
              <a:rPr lang="en-US" dirty="0" err="1">
                <a:latin typeface="Arial" charset="0"/>
              </a:rPr>
              <a:t>empno</a:t>
            </a:r>
            <a:r>
              <a:rPr lang="en-US" dirty="0">
                <a:latin typeface="Arial" charset="0"/>
              </a:rPr>
              <a:t>, </a:t>
            </a:r>
            <a:r>
              <a:rPr lang="en-US" dirty="0" err="1">
                <a:latin typeface="Arial" charset="0"/>
              </a:rPr>
              <a:t>ename</a:t>
            </a:r>
            <a:r>
              <a:rPr lang="en-US" dirty="0">
                <a:latin typeface="Arial" charset="0"/>
              </a:rPr>
              <a:t>, </a:t>
            </a:r>
            <a:r>
              <a:rPr lang="en-US" dirty="0" err="1">
                <a:latin typeface="Arial" charset="0"/>
              </a:rPr>
              <a:t>init</a:t>
            </a:r>
            <a:r>
              <a:rPr lang="en-US" dirty="0">
                <a:latin typeface="Arial" charset="0"/>
              </a:rPr>
              <a:t> </a:t>
            </a:r>
          </a:p>
          <a:p>
            <a:pPr eaLnBrk="1" hangingPunct="1">
              <a:buClr>
                <a:srgbClr val="000000"/>
              </a:buClr>
              <a:buFont typeface="Arial" charset="0"/>
              <a:buNone/>
              <a:defRPr/>
            </a:pPr>
            <a:r>
              <a:rPr lang="en-US" dirty="0">
                <a:latin typeface="Arial" charset="0"/>
              </a:rPr>
              <a:t>from   employees </a:t>
            </a:r>
          </a:p>
          <a:p>
            <a:pPr eaLnBrk="1" hangingPunct="1">
              <a:buClr>
                <a:srgbClr val="000000"/>
              </a:buClr>
              <a:buFont typeface="Arial" charset="0"/>
              <a:buNone/>
              <a:defRPr/>
            </a:pPr>
            <a:r>
              <a:rPr lang="en-US" dirty="0">
                <a:latin typeface="Arial" charset="0"/>
              </a:rPr>
              <a:t>where  </a:t>
            </a:r>
            <a:r>
              <a:rPr lang="en-US" dirty="0" err="1">
                <a:latin typeface="Arial" charset="0"/>
              </a:rPr>
              <a:t>empno</a:t>
            </a:r>
            <a:r>
              <a:rPr lang="en-US" dirty="0">
                <a:latin typeface="Arial" charset="0"/>
              </a:rPr>
              <a:t> in (7499,7566,7788);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526EA3D0-C58B-4A50-B65A-85B898D3C671}"/>
              </a:ext>
            </a:extLst>
          </p:cNvPr>
          <p:cNvSpPr>
            <a:spLocks noGrp="1" noChangeArrowheads="1"/>
          </p:cNvSpPr>
          <p:nvPr>
            <p:ph type="title"/>
          </p:nvPr>
        </p:nvSpPr>
        <p:spPr/>
        <p:txBody>
          <a:bodyPr/>
          <a:lstStyle/>
          <a:p>
            <a:pPr eaLnBrk="1" hangingPunct="1"/>
            <a:r>
              <a:rPr lang="en-US" altLang="en-US"/>
              <a:t>NOT Operator</a:t>
            </a:r>
          </a:p>
        </p:txBody>
      </p:sp>
      <p:sp>
        <p:nvSpPr>
          <p:cNvPr id="3" name="Content Placeholder 2">
            <a:extLst>
              <a:ext uri="{FF2B5EF4-FFF2-40B4-BE49-F238E27FC236}">
                <a16:creationId xmlns:a16="http://schemas.microsoft.com/office/drawing/2014/main" id="{1667D9B7-6C06-47AD-9503-BB2584D30F69}"/>
              </a:ext>
            </a:extLst>
          </p:cNvPr>
          <p:cNvSpPr>
            <a:spLocks noGrp="1"/>
          </p:cNvSpPr>
          <p:nvPr>
            <p:ph idx="1"/>
          </p:nvPr>
        </p:nvSpPr>
        <p:spPr>
          <a:xfrm>
            <a:off x="2387600" y="1816100"/>
            <a:ext cx="7366000" cy="1176338"/>
          </a:xfrm>
          <a:solidFill>
            <a:schemeClr val="bg1">
              <a:lumMod val="85000"/>
            </a:schemeClr>
          </a:solidFill>
        </p:spPr>
        <p:txBody>
          <a:bodyPr>
            <a:normAutofit fontScale="85000" lnSpcReduction="20000"/>
          </a:bodyPr>
          <a:lstStyle/>
          <a:p>
            <a:pPr eaLnBrk="1" hangingPunct="1">
              <a:buFont typeface="Arial" charset="0"/>
              <a:buNone/>
              <a:defRPr/>
            </a:pPr>
            <a:r>
              <a:rPr lang="en-US" dirty="0"/>
              <a:t>select * from registrations </a:t>
            </a:r>
          </a:p>
          <a:p>
            <a:pPr eaLnBrk="1" hangingPunct="1">
              <a:buFont typeface="Arial" charset="0"/>
              <a:buNone/>
              <a:defRPr/>
            </a:pPr>
            <a:r>
              <a:rPr lang="en-US" dirty="0"/>
              <a:t>where evaluation </a:t>
            </a:r>
          </a:p>
          <a:p>
            <a:pPr eaLnBrk="1" hangingPunct="1">
              <a:buFont typeface="Arial" charset="0"/>
              <a:buNone/>
              <a:defRPr/>
            </a:pPr>
            <a:r>
              <a:rPr lang="en-US" dirty="0"/>
              <a:t>NOT IN (3,4,5);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673159CA-8B7C-440F-9FC4-5B18334E0A8E}"/>
              </a:ext>
            </a:extLst>
          </p:cNvPr>
          <p:cNvSpPr>
            <a:spLocks noGrp="1" noChangeArrowheads="1"/>
          </p:cNvSpPr>
          <p:nvPr>
            <p:ph type="title"/>
          </p:nvPr>
        </p:nvSpPr>
        <p:spPr/>
        <p:txBody>
          <a:bodyPr/>
          <a:lstStyle/>
          <a:p>
            <a:pPr eaLnBrk="1" hangingPunct="1"/>
            <a:r>
              <a:rPr lang="en-US" altLang="en-US"/>
              <a:t>The LIKE Operator </a:t>
            </a:r>
          </a:p>
        </p:txBody>
      </p:sp>
      <p:sp>
        <p:nvSpPr>
          <p:cNvPr id="91139" name="Content Placeholder 2">
            <a:extLst>
              <a:ext uri="{FF2B5EF4-FFF2-40B4-BE49-F238E27FC236}">
                <a16:creationId xmlns:a16="http://schemas.microsoft.com/office/drawing/2014/main" id="{E34A724C-265F-4D61-8181-EBD7BFE303C1}"/>
              </a:ext>
            </a:extLst>
          </p:cNvPr>
          <p:cNvSpPr>
            <a:spLocks noGrp="1" noChangeArrowheads="1"/>
          </p:cNvSpPr>
          <p:nvPr>
            <p:ph idx="1"/>
          </p:nvPr>
        </p:nvSpPr>
        <p:spPr>
          <a:xfrm>
            <a:off x="2387600" y="1816100"/>
            <a:ext cx="7366000" cy="1041400"/>
          </a:xfrm>
        </p:spPr>
        <p:txBody>
          <a:bodyPr>
            <a:normAutofit fontScale="92500" lnSpcReduction="20000"/>
          </a:bodyPr>
          <a:lstStyle/>
          <a:p>
            <a:pPr eaLnBrk="1" hangingPunct="1"/>
            <a:r>
              <a:rPr lang="en-US" altLang="en-US"/>
              <a:t>You typically use the LIKE operator in the WHERE clause of your queries in combination with a search pattern</a:t>
            </a:r>
          </a:p>
        </p:txBody>
      </p:sp>
      <p:sp>
        <p:nvSpPr>
          <p:cNvPr id="4" name="TextBox 3">
            <a:extLst>
              <a:ext uri="{FF2B5EF4-FFF2-40B4-BE49-F238E27FC236}">
                <a16:creationId xmlns:a16="http://schemas.microsoft.com/office/drawing/2014/main" id="{ED2B0793-C243-4FFB-99A0-7700A6AB7626}"/>
              </a:ext>
            </a:extLst>
          </p:cNvPr>
          <p:cNvSpPr txBox="1"/>
          <p:nvPr/>
        </p:nvSpPr>
        <p:spPr>
          <a:xfrm>
            <a:off x="2786063" y="3513138"/>
            <a:ext cx="6096000" cy="923330"/>
          </a:xfrm>
          <a:prstGeom prst="rect">
            <a:avLst/>
          </a:prstGeom>
          <a:solidFill>
            <a:schemeClr val="bg1">
              <a:lumMod val="85000"/>
            </a:schemeClr>
          </a:solidFill>
        </p:spPr>
        <p:txBody>
          <a:bodyPr>
            <a:spAutoFit/>
          </a:bodyPr>
          <a:lstStyle/>
          <a:p>
            <a:pPr eaLnBrk="1" hangingPunct="1">
              <a:buClr>
                <a:srgbClr val="000000"/>
              </a:buClr>
              <a:buFont typeface="Arial" charset="0"/>
              <a:buNone/>
              <a:defRPr/>
            </a:pPr>
            <a:r>
              <a:rPr lang="en-US" dirty="0">
                <a:latin typeface="Arial" charset="0"/>
              </a:rPr>
              <a:t>select * from </a:t>
            </a:r>
            <a:r>
              <a:rPr lang="en-US" dirty="0" err="1">
                <a:latin typeface="Arial" charset="0"/>
              </a:rPr>
              <a:t>emp</a:t>
            </a:r>
            <a:r>
              <a:rPr lang="en-US" dirty="0">
                <a:latin typeface="Arial" charset="0"/>
              </a:rPr>
              <a:t> </a:t>
            </a:r>
          </a:p>
          <a:p>
            <a:pPr eaLnBrk="1" hangingPunct="1">
              <a:buClr>
                <a:srgbClr val="000000"/>
              </a:buClr>
              <a:buFont typeface="Arial" charset="0"/>
              <a:buNone/>
              <a:defRPr/>
            </a:pPr>
            <a:r>
              <a:rPr lang="en-US" dirty="0">
                <a:latin typeface="Arial" charset="0"/>
              </a:rPr>
              <a:t>where </a:t>
            </a:r>
            <a:r>
              <a:rPr lang="en-US" dirty="0" err="1">
                <a:latin typeface="Arial" charset="0"/>
              </a:rPr>
              <a:t>ename</a:t>
            </a:r>
            <a:endParaRPr lang="en-US" dirty="0">
              <a:latin typeface="Arial" charset="0"/>
            </a:endParaRPr>
          </a:p>
          <a:p>
            <a:pPr eaLnBrk="1" hangingPunct="1">
              <a:buClr>
                <a:srgbClr val="000000"/>
              </a:buClr>
              <a:buFont typeface="Arial" charset="0"/>
              <a:buNone/>
              <a:defRPr/>
            </a:pPr>
            <a:r>
              <a:rPr lang="en-US" dirty="0">
                <a:latin typeface="Arial" charset="0"/>
              </a:rPr>
              <a:t> LIKE '%R%';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0AE9FAF9-9CBC-4A55-B855-7F489B1E6BDC}"/>
              </a:ext>
            </a:extLst>
          </p:cNvPr>
          <p:cNvSpPr>
            <a:spLocks noGrp="1" noChangeArrowheads="1"/>
          </p:cNvSpPr>
          <p:nvPr>
            <p:ph type="title"/>
          </p:nvPr>
        </p:nvSpPr>
        <p:spPr/>
        <p:txBody>
          <a:bodyPr/>
          <a:lstStyle/>
          <a:p>
            <a:pPr eaLnBrk="1" hangingPunct="1"/>
            <a:r>
              <a:rPr lang="en-US" altLang="en-US"/>
              <a:t>The IS NULL Operator </a:t>
            </a:r>
          </a:p>
        </p:txBody>
      </p:sp>
      <p:sp>
        <p:nvSpPr>
          <p:cNvPr id="3" name="Content Placeholder 2">
            <a:extLst>
              <a:ext uri="{FF2B5EF4-FFF2-40B4-BE49-F238E27FC236}">
                <a16:creationId xmlns:a16="http://schemas.microsoft.com/office/drawing/2014/main" id="{16840071-583C-447A-A38B-BA95F0138F26}"/>
              </a:ext>
            </a:extLst>
          </p:cNvPr>
          <p:cNvSpPr>
            <a:spLocks noGrp="1"/>
          </p:cNvSpPr>
          <p:nvPr>
            <p:ph idx="1"/>
          </p:nvPr>
        </p:nvSpPr>
        <p:spPr>
          <a:xfrm>
            <a:off x="2387600" y="1816100"/>
            <a:ext cx="7366000" cy="1989138"/>
          </a:xfrm>
          <a:solidFill>
            <a:schemeClr val="bg1">
              <a:lumMod val="85000"/>
            </a:schemeClr>
          </a:solidFill>
        </p:spPr>
        <p:txBody>
          <a:bodyPr>
            <a:normAutofit fontScale="85000" lnSpcReduction="20000"/>
          </a:bodyPr>
          <a:lstStyle/>
          <a:p>
            <a:pPr eaLnBrk="1" hangingPunct="1">
              <a:buFont typeface="Arial" charset="0"/>
              <a:buNone/>
              <a:defRPr/>
            </a:pPr>
            <a:r>
              <a:rPr lang="en-US" dirty="0"/>
              <a:t>select </a:t>
            </a:r>
            <a:r>
              <a:rPr lang="en-US" dirty="0" err="1"/>
              <a:t>empno</a:t>
            </a:r>
            <a:r>
              <a:rPr lang="en-US" dirty="0"/>
              <a:t>, </a:t>
            </a:r>
            <a:r>
              <a:rPr lang="en-US" dirty="0" err="1"/>
              <a:t>ename</a:t>
            </a:r>
            <a:r>
              <a:rPr lang="en-US" dirty="0"/>
              <a:t>, </a:t>
            </a:r>
            <a:r>
              <a:rPr lang="en-US" dirty="0" err="1"/>
              <a:t>comm</a:t>
            </a:r>
            <a:r>
              <a:rPr lang="en-US" dirty="0"/>
              <a:t> </a:t>
            </a:r>
          </a:p>
          <a:p>
            <a:pPr eaLnBrk="1" hangingPunct="1">
              <a:buFont typeface="Arial" charset="0"/>
              <a:buNone/>
              <a:defRPr/>
            </a:pPr>
            <a:r>
              <a:rPr lang="en-US" dirty="0"/>
              <a:t>from   employees</a:t>
            </a:r>
          </a:p>
          <a:p>
            <a:pPr eaLnBrk="1" hangingPunct="1">
              <a:buFont typeface="Arial" charset="0"/>
              <a:buNone/>
              <a:defRPr/>
            </a:pPr>
            <a:r>
              <a:rPr lang="en-US" dirty="0"/>
              <a:t>where  </a:t>
            </a:r>
            <a:r>
              <a:rPr lang="en-US" dirty="0" err="1"/>
              <a:t>comm</a:t>
            </a:r>
            <a:r>
              <a:rPr lang="en-US" dirty="0"/>
              <a:t> &lt;= 400 </a:t>
            </a:r>
          </a:p>
          <a:p>
            <a:pPr eaLnBrk="1" hangingPunct="1">
              <a:buFont typeface="Arial" charset="0"/>
              <a:buNone/>
              <a:defRPr/>
            </a:pPr>
            <a:r>
              <a:rPr lang="en-US" dirty="0"/>
              <a:t>Or</a:t>
            </a:r>
          </a:p>
          <a:p>
            <a:pPr eaLnBrk="1" hangingPunct="1">
              <a:buFont typeface="Arial" charset="0"/>
              <a:buNone/>
              <a:defRPr/>
            </a:pPr>
            <a:r>
              <a:rPr lang="en-US" dirty="0" err="1"/>
              <a:t>comm</a:t>
            </a:r>
            <a:r>
              <a:rPr lang="en-US" dirty="0"/>
              <a:t> is null; </a:t>
            </a:r>
          </a:p>
        </p:txBody>
      </p:sp>
      <p:sp>
        <p:nvSpPr>
          <p:cNvPr id="4" name="TextBox 3">
            <a:extLst>
              <a:ext uri="{FF2B5EF4-FFF2-40B4-BE49-F238E27FC236}">
                <a16:creationId xmlns:a16="http://schemas.microsoft.com/office/drawing/2014/main" id="{32FD00CB-3BCC-42AD-8E98-A80216D9481A}"/>
              </a:ext>
            </a:extLst>
          </p:cNvPr>
          <p:cNvSpPr txBox="1"/>
          <p:nvPr/>
        </p:nvSpPr>
        <p:spPr>
          <a:xfrm>
            <a:off x="2293938" y="4106863"/>
            <a:ext cx="7473950" cy="923330"/>
          </a:xfrm>
          <a:prstGeom prst="rect">
            <a:avLst/>
          </a:prstGeom>
          <a:solidFill>
            <a:schemeClr val="bg1">
              <a:lumMod val="85000"/>
            </a:schemeClr>
          </a:solidFill>
        </p:spPr>
        <p:txBody>
          <a:bodyPr>
            <a:spAutoFit/>
          </a:bodyPr>
          <a:lstStyle/>
          <a:p>
            <a:pPr eaLnBrk="1" hangingPunct="1">
              <a:buClr>
                <a:srgbClr val="000000"/>
              </a:buClr>
              <a:buFont typeface="Arial" charset="0"/>
              <a:buNone/>
              <a:defRPr/>
            </a:pPr>
            <a:r>
              <a:rPr lang="en-US" dirty="0">
                <a:latin typeface="Arial" charset="0"/>
              </a:rPr>
              <a:t>select </a:t>
            </a:r>
            <a:r>
              <a:rPr lang="en-US" dirty="0" err="1">
                <a:latin typeface="Arial" charset="0"/>
              </a:rPr>
              <a:t>ename</a:t>
            </a:r>
            <a:r>
              <a:rPr lang="en-US" dirty="0">
                <a:latin typeface="Arial" charset="0"/>
              </a:rPr>
              <a:t>, job, </a:t>
            </a:r>
            <a:r>
              <a:rPr lang="en-US" dirty="0" err="1">
                <a:latin typeface="Arial" charset="0"/>
              </a:rPr>
              <a:t>msal</a:t>
            </a:r>
            <a:r>
              <a:rPr lang="en-US" dirty="0">
                <a:latin typeface="Arial" charset="0"/>
              </a:rPr>
              <a:t>, </a:t>
            </a:r>
          </a:p>
          <a:p>
            <a:pPr eaLnBrk="1" hangingPunct="1">
              <a:buClr>
                <a:srgbClr val="000000"/>
              </a:buClr>
              <a:buFont typeface="Arial" charset="0"/>
              <a:buNone/>
              <a:defRPr/>
            </a:pPr>
            <a:r>
              <a:rPr lang="en-US" dirty="0" err="1">
                <a:latin typeface="Arial" charset="0"/>
              </a:rPr>
              <a:t>comm</a:t>
            </a:r>
            <a:r>
              <a:rPr lang="en-US" dirty="0">
                <a:latin typeface="Arial" charset="0"/>
              </a:rPr>
              <a:t> from   employees</a:t>
            </a:r>
          </a:p>
          <a:p>
            <a:pPr eaLnBrk="1" hangingPunct="1">
              <a:buClr>
                <a:srgbClr val="000000"/>
              </a:buClr>
              <a:buFont typeface="Arial" charset="0"/>
              <a:buNone/>
              <a:defRPr/>
            </a:pPr>
            <a:r>
              <a:rPr lang="en-US" dirty="0">
                <a:latin typeface="Arial" charset="0"/>
              </a:rPr>
              <a:t> where  </a:t>
            </a:r>
            <a:r>
              <a:rPr lang="en-US" dirty="0" err="1">
                <a:latin typeface="Arial" charset="0"/>
              </a:rPr>
              <a:t>comm</a:t>
            </a:r>
            <a:r>
              <a:rPr lang="en-US" dirty="0">
                <a:latin typeface="Arial" charset="0"/>
              </a:rPr>
              <a:t> is not null;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BD59E493-ED13-42FB-9105-64DD2DFDB20A}"/>
              </a:ext>
            </a:extLst>
          </p:cNvPr>
          <p:cNvSpPr>
            <a:spLocks noGrp="1" noChangeArrowheads="1"/>
          </p:cNvSpPr>
          <p:nvPr>
            <p:ph type="title"/>
          </p:nvPr>
        </p:nvSpPr>
        <p:spPr/>
        <p:txBody>
          <a:bodyPr/>
          <a:lstStyle/>
          <a:p>
            <a:pPr eaLnBrk="1" hangingPunct="1"/>
            <a:r>
              <a:rPr lang="en-US" altLang="en-US"/>
              <a:t>Displaying Table Structure</a:t>
            </a:r>
          </a:p>
        </p:txBody>
      </p:sp>
      <p:sp>
        <p:nvSpPr>
          <p:cNvPr id="21507" name="Rectangle 6">
            <a:extLst>
              <a:ext uri="{FF2B5EF4-FFF2-40B4-BE49-F238E27FC236}">
                <a16:creationId xmlns:a16="http://schemas.microsoft.com/office/drawing/2014/main" id="{94E82504-B758-438D-891A-4073B0685FE2}"/>
              </a:ext>
            </a:extLst>
          </p:cNvPr>
          <p:cNvSpPr>
            <a:spLocks noGrp="1" noChangeArrowheads="1"/>
          </p:cNvSpPr>
          <p:nvPr>
            <p:ph type="body" idx="1"/>
          </p:nvPr>
        </p:nvSpPr>
        <p:spPr>
          <a:xfrm>
            <a:off x="2387600" y="1816101"/>
            <a:ext cx="7366000" cy="695325"/>
          </a:xfrm>
        </p:spPr>
        <p:txBody>
          <a:bodyPr>
            <a:normAutofit fontScale="92500" lnSpcReduction="20000"/>
          </a:bodyPr>
          <a:lstStyle/>
          <a:p>
            <a:pPr eaLnBrk="1" hangingPunct="1">
              <a:spcBef>
                <a:spcPct val="0"/>
              </a:spcBef>
            </a:pPr>
            <a:r>
              <a:rPr lang="en-US" altLang="en-US"/>
              <a:t>Use the </a:t>
            </a:r>
            <a:r>
              <a:rPr lang="en-US" altLang="en-US" i="1">
                <a:latin typeface="Times New Roman" panose="02020603050405020304" pitchFamily="18" charset="0"/>
              </a:rPr>
              <a:t>i</a:t>
            </a:r>
            <a:r>
              <a:rPr lang="en-US" altLang="en-US"/>
              <a:t>SQL*Plus </a:t>
            </a:r>
            <a:r>
              <a:rPr lang="en-US" altLang="en-US">
                <a:latin typeface="Courier New" panose="02070309020205020404" pitchFamily="49" charset="0"/>
              </a:rPr>
              <a:t>DESCRIBE</a:t>
            </a:r>
            <a:r>
              <a:rPr lang="en-US" altLang="en-US"/>
              <a:t> command to display the structure of a table:</a:t>
            </a:r>
          </a:p>
        </p:txBody>
      </p:sp>
      <p:sp>
        <p:nvSpPr>
          <p:cNvPr id="21508" name="Rectangle 4">
            <a:extLst>
              <a:ext uri="{FF2B5EF4-FFF2-40B4-BE49-F238E27FC236}">
                <a16:creationId xmlns:a16="http://schemas.microsoft.com/office/drawing/2014/main" id="{0A9050B6-3A21-4DE3-9F45-58FDA2A37D16}"/>
              </a:ext>
            </a:extLst>
          </p:cNvPr>
          <p:cNvSpPr>
            <a:spLocks noChangeArrowheads="1"/>
          </p:cNvSpPr>
          <p:nvPr/>
        </p:nvSpPr>
        <p:spPr bwMode="blackGray">
          <a:xfrm>
            <a:off x="2400300" y="2743201"/>
            <a:ext cx="7277100" cy="3968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DESC[RIBE] </a:t>
            </a:r>
            <a:r>
              <a:rPr lang="en-US" altLang="en-US" sz="1800" i="1">
                <a:solidFill>
                  <a:srgbClr val="000000"/>
                </a:solidFill>
                <a:latin typeface="Courier New" panose="02070309020205020404" pitchFamily="49" charset="0"/>
              </a:rPr>
              <a:t>tablename</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B63CD65-7055-4B2E-9272-8784A070F8D6}"/>
              </a:ext>
            </a:extLst>
          </p:cNvPr>
          <p:cNvSpPr>
            <a:spLocks noGrp="1" noChangeArrowheads="1"/>
          </p:cNvSpPr>
          <p:nvPr>
            <p:ph type="title"/>
          </p:nvPr>
        </p:nvSpPr>
        <p:spPr/>
        <p:txBody>
          <a:bodyPr/>
          <a:lstStyle/>
          <a:p>
            <a:pPr eaLnBrk="1" hangingPunct="1"/>
            <a:r>
              <a:rPr lang="en-US" altLang="en-US"/>
              <a:t>Displaying Table Structure</a:t>
            </a:r>
          </a:p>
        </p:txBody>
      </p:sp>
      <p:sp>
        <p:nvSpPr>
          <p:cNvPr id="23555" name="Rectangle 3">
            <a:extLst>
              <a:ext uri="{FF2B5EF4-FFF2-40B4-BE49-F238E27FC236}">
                <a16:creationId xmlns:a16="http://schemas.microsoft.com/office/drawing/2014/main" id="{3D03B459-7992-4BB4-8315-3E740793326A}"/>
              </a:ext>
            </a:extLst>
          </p:cNvPr>
          <p:cNvSpPr>
            <a:spLocks noChangeArrowheads="1"/>
          </p:cNvSpPr>
          <p:nvPr/>
        </p:nvSpPr>
        <p:spPr bwMode="blackGray">
          <a:xfrm>
            <a:off x="2400300" y="1831976"/>
            <a:ext cx="7277100" cy="3968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DESCRIBE employees</a:t>
            </a:r>
          </a:p>
        </p:txBody>
      </p:sp>
      <p:pic>
        <p:nvPicPr>
          <p:cNvPr id="23556" name="Picture 4">
            <a:extLst>
              <a:ext uri="{FF2B5EF4-FFF2-40B4-BE49-F238E27FC236}">
                <a16:creationId xmlns:a16="http://schemas.microsoft.com/office/drawing/2014/main" id="{8D9111DF-8943-4785-AD2A-61038AC69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71750" y="2365375"/>
            <a:ext cx="69532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A499625F-2A49-4919-ACE6-D3E91EABB402}"/>
              </a:ext>
            </a:extLst>
          </p:cNvPr>
          <p:cNvSpPr>
            <a:spLocks noGrp="1" noChangeArrowheads="1"/>
          </p:cNvSpPr>
          <p:nvPr>
            <p:ph type="title"/>
          </p:nvPr>
        </p:nvSpPr>
        <p:spPr/>
        <p:txBody>
          <a:bodyPr/>
          <a:lstStyle/>
          <a:p>
            <a:pPr eaLnBrk="1" hangingPunct="1"/>
            <a:r>
              <a:rPr lang="en-US" altLang="en-US"/>
              <a:t>Objectives</a:t>
            </a:r>
          </a:p>
        </p:txBody>
      </p:sp>
      <p:sp>
        <p:nvSpPr>
          <p:cNvPr id="25603" name="Rectangle 5">
            <a:extLst>
              <a:ext uri="{FF2B5EF4-FFF2-40B4-BE49-F238E27FC236}">
                <a16:creationId xmlns:a16="http://schemas.microsoft.com/office/drawing/2014/main" id="{C8A6D740-DEAF-47B0-8FD1-0FECFB323C9A}"/>
              </a:ext>
            </a:extLst>
          </p:cNvPr>
          <p:cNvSpPr>
            <a:spLocks noGrp="1" noChangeArrowheads="1"/>
          </p:cNvSpPr>
          <p:nvPr>
            <p:ph type="body" idx="1"/>
          </p:nvPr>
        </p:nvSpPr>
        <p:spPr>
          <a:xfrm>
            <a:off x="2387600" y="1816101"/>
            <a:ext cx="7366000" cy="1516063"/>
          </a:xfrm>
        </p:spPr>
        <p:txBody>
          <a:bodyPr>
            <a:normAutofit lnSpcReduction="10000"/>
          </a:bodyPr>
          <a:lstStyle/>
          <a:p>
            <a:pPr eaLnBrk="1" hangingPunct="1">
              <a:spcBef>
                <a:spcPct val="0"/>
              </a:spcBef>
            </a:pPr>
            <a:r>
              <a:rPr lang="en-US" altLang="en-US"/>
              <a:t>After completing this lesson, you should be able to do the following:</a:t>
            </a:r>
          </a:p>
          <a:p>
            <a:pPr lvl="1" eaLnBrk="1" hangingPunct="1"/>
            <a:r>
              <a:rPr lang="en-US" altLang="en-US"/>
              <a:t>List the capabilities of SQL </a:t>
            </a:r>
            <a:r>
              <a:rPr lang="en-US" altLang="en-US">
                <a:latin typeface="Courier New" panose="02070309020205020404" pitchFamily="49" charset="0"/>
              </a:rPr>
              <a:t>SELECT</a:t>
            </a:r>
            <a:r>
              <a:rPr lang="en-US" altLang="en-US"/>
              <a:t> statements</a:t>
            </a:r>
          </a:p>
          <a:p>
            <a:pPr lvl="1" eaLnBrk="1" hangingPunct="1"/>
            <a:r>
              <a:rPr lang="en-US" altLang="en-US"/>
              <a:t>Execute a basic </a:t>
            </a:r>
            <a:r>
              <a:rPr lang="en-US" altLang="en-US">
                <a:latin typeface="Courier New" panose="02070309020205020404" pitchFamily="49" charset="0"/>
              </a:rPr>
              <a:t>SELECT</a:t>
            </a:r>
            <a:r>
              <a:rPr lang="en-US" altLang="en-US"/>
              <a:t> statement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F4429B5-92F1-4E96-90A3-FBF38F443439}"/>
              </a:ext>
            </a:extLst>
          </p:cNvPr>
          <p:cNvSpPr>
            <a:spLocks noGrp="1" noChangeArrowheads="1"/>
          </p:cNvSpPr>
          <p:nvPr>
            <p:ph type="title"/>
          </p:nvPr>
        </p:nvSpPr>
        <p:spPr/>
        <p:txBody>
          <a:bodyPr/>
          <a:lstStyle/>
          <a:p>
            <a:pPr eaLnBrk="1" hangingPunct="1"/>
            <a:r>
              <a:rPr lang="en-US" altLang="en-US"/>
              <a:t>Basic </a:t>
            </a:r>
            <a:r>
              <a:rPr lang="en-US" altLang="en-US">
                <a:latin typeface="Courier New" panose="02070309020205020404" pitchFamily="49" charset="0"/>
              </a:rPr>
              <a:t>SELECT</a:t>
            </a:r>
            <a:r>
              <a:rPr lang="en-US" altLang="en-US"/>
              <a:t> Statement</a:t>
            </a:r>
          </a:p>
        </p:txBody>
      </p:sp>
      <p:sp>
        <p:nvSpPr>
          <p:cNvPr id="27651" name="Rectangle 8">
            <a:extLst>
              <a:ext uri="{FF2B5EF4-FFF2-40B4-BE49-F238E27FC236}">
                <a16:creationId xmlns:a16="http://schemas.microsoft.com/office/drawing/2014/main" id="{F3D09E04-1AF9-40E7-ACC1-5D3196BC3CE9}"/>
              </a:ext>
            </a:extLst>
          </p:cNvPr>
          <p:cNvSpPr>
            <a:spLocks noGrp="1" noChangeArrowheads="1"/>
          </p:cNvSpPr>
          <p:nvPr>
            <p:ph type="body" idx="1"/>
          </p:nvPr>
        </p:nvSpPr>
        <p:spPr>
          <a:xfrm>
            <a:off x="2387600" y="1816101"/>
            <a:ext cx="7366000" cy="1565275"/>
          </a:xfrm>
        </p:spPr>
        <p:txBody>
          <a:bodyPr>
            <a:normAutofit fontScale="92500" lnSpcReduction="10000"/>
          </a:bodyPr>
          <a:lstStyle/>
          <a:p>
            <a:pPr eaLnBrk="1" hangingPunct="1"/>
            <a:endParaRPr lang="en-US" altLang="en-US"/>
          </a:p>
          <a:p>
            <a:pPr eaLnBrk="1" hangingPunct="1"/>
            <a:endParaRPr lang="en-US" altLang="en-US"/>
          </a:p>
          <a:p>
            <a:pPr lvl="1" eaLnBrk="1" hangingPunct="1"/>
            <a:r>
              <a:rPr lang="en-US" altLang="en-US">
                <a:latin typeface="Courier New" panose="02070309020205020404" pitchFamily="49" charset="0"/>
              </a:rPr>
              <a:t>SELECT</a:t>
            </a:r>
            <a:r>
              <a:rPr lang="en-US" altLang="en-US"/>
              <a:t> identifies the columns to be displayed</a:t>
            </a:r>
          </a:p>
          <a:p>
            <a:pPr lvl="1" eaLnBrk="1" hangingPunct="1"/>
            <a:r>
              <a:rPr lang="en-US" altLang="en-US">
                <a:latin typeface="Courier New" panose="02070309020205020404" pitchFamily="49" charset="0"/>
              </a:rPr>
              <a:t>FROM</a:t>
            </a:r>
            <a:r>
              <a:rPr lang="en-US" altLang="en-US"/>
              <a:t> identifies the table containing those columns</a:t>
            </a:r>
          </a:p>
        </p:txBody>
      </p:sp>
      <p:sp>
        <p:nvSpPr>
          <p:cNvPr id="27652" name="Rectangle 3">
            <a:extLst>
              <a:ext uri="{FF2B5EF4-FFF2-40B4-BE49-F238E27FC236}">
                <a16:creationId xmlns:a16="http://schemas.microsoft.com/office/drawing/2014/main" id="{B93B8D30-F057-4005-B2D8-9A07C5C83EB7}"/>
              </a:ext>
            </a:extLst>
          </p:cNvPr>
          <p:cNvSpPr>
            <a:spLocks noChangeArrowheads="1"/>
          </p:cNvSpPr>
          <p:nvPr/>
        </p:nvSpPr>
        <p:spPr bwMode="blackGray">
          <a:xfrm>
            <a:off x="2400300" y="1800226"/>
            <a:ext cx="7277100"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*|{[DISTINCT]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expression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a:t>
            </a:r>
          </a:p>
          <a:p>
            <a:pPr>
              <a:spcBef>
                <a:spcPct val="0"/>
              </a:spcBef>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1">
            <a:extLst>
              <a:ext uri="{FF2B5EF4-FFF2-40B4-BE49-F238E27FC236}">
                <a16:creationId xmlns:a16="http://schemas.microsoft.com/office/drawing/2014/main" id="{AA78B8FE-C597-4CC3-9C01-45E26C48CB1C}"/>
              </a:ext>
            </a:extLst>
          </p:cNvPr>
          <p:cNvSpPr>
            <a:spLocks noGrp="1" noChangeArrowheads="1"/>
          </p:cNvSpPr>
          <p:nvPr>
            <p:ph type="title"/>
          </p:nvPr>
        </p:nvSpPr>
        <p:spPr/>
        <p:txBody>
          <a:bodyPr/>
          <a:lstStyle/>
          <a:p>
            <a:pPr eaLnBrk="1" hangingPunct="1"/>
            <a:r>
              <a:rPr lang="en-US" altLang="en-US"/>
              <a:t>Selecting All Columns</a:t>
            </a:r>
          </a:p>
        </p:txBody>
      </p:sp>
      <p:pic>
        <p:nvPicPr>
          <p:cNvPr id="29699" name="Picture 6">
            <a:extLst>
              <a:ext uri="{FF2B5EF4-FFF2-40B4-BE49-F238E27FC236}">
                <a16:creationId xmlns:a16="http://schemas.microsoft.com/office/drawing/2014/main" id="{ADE07E80-46B7-4052-923A-7288F1FA1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57464" y="2706689"/>
            <a:ext cx="69627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00" name="Picture 7">
            <a:extLst>
              <a:ext uri="{FF2B5EF4-FFF2-40B4-BE49-F238E27FC236}">
                <a16:creationId xmlns:a16="http://schemas.microsoft.com/office/drawing/2014/main" id="{895BD1B7-42A5-43D5-B7E5-FF6B78FB0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13" y="4687889"/>
            <a:ext cx="69723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701" name="Rectangle 10">
            <a:extLst>
              <a:ext uri="{FF2B5EF4-FFF2-40B4-BE49-F238E27FC236}">
                <a16:creationId xmlns:a16="http://schemas.microsoft.com/office/drawing/2014/main" id="{8B912948-FFCF-4692-AA69-9DBD359D609C}"/>
              </a:ext>
            </a:extLst>
          </p:cNvPr>
          <p:cNvSpPr>
            <a:spLocks noChangeArrowheads="1"/>
          </p:cNvSpPr>
          <p:nvPr/>
        </p:nvSpPr>
        <p:spPr bwMode="blackGray">
          <a:xfrm>
            <a:off x="2400300" y="1800226"/>
            <a:ext cx="7277100"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a:t>
            </a:r>
          </a:p>
          <a:p>
            <a:pPr>
              <a:spcBef>
                <a:spcPct val="0"/>
              </a:spcBef>
              <a:buClrTx/>
              <a:buFontTx/>
              <a:buNone/>
            </a:pPr>
            <a:r>
              <a:rPr lang="en-US" altLang="en-US" sz="1800">
                <a:solidFill>
                  <a:srgbClr val="000000"/>
                </a:solidFill>
                <a:latin typeface="Courier New" panose="02070309020205020404" pitchFamily="49" charset="0"/>
              </a:rPr>
              <a:t>FROM   departments;</a:t>
            </a:r>
          </a:p>
        </p:txBody>
      </p:sp>
      <p:sp>
        <p:nvSpPr>
          <p:cNvPr id="29702" name="Rectangle 9">
            <a:extLst>
              <a:ext uri="{FF2B5EF4-FFF2-40B4-BE49-F238E27FC236}">
                <a16:creationId xmlns:a16="http://schemas.microsoft.com/office/drawing/2014/main" id="{FFF574CE-1C61-426C-898F-D4EA2ADE3A83}"/>
              </a:ext>
            </a:extLst>
          </p:cNvPr>
          <p:cNvSpPr>
            <a:spLocks noChangeArrowheads="1"/>
          </p:cNvSpPr>
          <p:nvPr/>
        </p:nvSpPr>
        <p:spPr bwMode="blackWhite">
          <a:xfrm flipH="1" flipV="1">
            <a:off x="3386139" y="1876425"/>
            <a:ext cx="268287" cy="2476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a:extLst>
              <a:ext uri="{FF2B5EF4-FFF2-40B4-BE49-F238E27FC236}">
                <a16:creationId xmlns:a16="http://schemas.microsoft.com/office/drawing/2014/main" id="{FEDA4F07-3335-44C2-94BF-487D6F133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52700" y="2730500"/>
            <a:ext cx="69532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1747" name="Rectangle 12">
            <a:extLst>
              <a:ext uri="{FF2B5EF4-FFF2-40B4-BE49-F238E27FC236}">
                <a16:creationId xmlns:a16="http://schemas.microsoft.com/office/drawing/2014/main" id="{383F51F3-954B-4C27-9028-71AA55038DB5}"/>
              </a:ext>
            </a:extLst>
          </p:cNvPr>
          <p:cNvSpPr>
            <a:spLocks noGrp="1" noChangeArrowheads="1"/>
          </p:cNvSpPr>
          <p:nvPr>
            <p:ph type="title"/>
          </p:nvPr>
        </p:nvSpPr>
        <p:spPr/>
        <p:txBody>
          <a:bodyPr/>
          <a:lstStyle/>
          <a:p>
            <a:pPr eaLnBrk="1" hangingPunct="1"/>
            <a:r>
              <a:rPr lang="en-US" altLang="en-US"/>
              <a:t>Selecting Specific Columns</a:t>
            </a:r>
          </a:p>
        </p:txBody>
      </p:sp>
      <p:pic>
        <p:nvPicPr>
          <p:cNvPr id="31748" name="Picture 7">
            <a:extLst>
              <a:ext uri="{FF2B5EF4-FFF2-40B4-BE49-F238E27FC236}">
                <a16:creationId xmlns:a16="http://schemas.microsoft.com/office/drawing/2014/main" id="{87E84999-3EE5-4FEF-A1D9-7799BF1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4716464"/>
            <a:ext cx="69723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1749" name="Rectangle 14">
            <a:extLst>
              <a:ext uri="{FF2B5EF4-FFF2-40B4-BE49-F238E27FC236}">
                <a16:creationId xmlns:a16="http://schemas.microsoft.com/office/drawing/2014/main" id="{FED7E4CD-F9AC-4E26-B264-5D0A4AD2F0F9}"/>
              </a:ext>
            </a:extLst>
          </p:cNvPr>
          <p:cNvSpPr>
            <a:spLocks noChangeArrowheads="1"/>
          </p:cNvSpPr>
          <p:nvPr/>
        </p:nvSpPr>
        <p:spPr bwMode="blackGray">
          <a:xfrm>
            <a:off x="2400300" y="1800226"/>
            <a:ext cx="7277100"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571500" indent="-45720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028700" indent="-3429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1800">
                <a:solidFill>
                  <a:srgbClr val="000000"/>
                </a:solidFill>
                <a:latin typeface="Courier New" panose="02070309020205020404" pitchFamily="49" charset="0"/>
              </a:rPr>
              <a:t>SELECT department_id, location_id</a:t>
            </a:r>
          </a:p>
          <a:p>
            <a:pPr>
              <a:spcBef>
                <a:spcPct val="0"/>
              </a:spcBef>
              <a:buClrTx/>
              <a:buFontTx/>
              <a:buNone/>
            </a:pPr>
            <a:r>
              <a:rPr lang="en-US" altLang="en-US" sz="1800">
                <a:solidFill>
                  <a:srgbClr val="000000"/>
                </a:solidFill>
                <a:latin typeface="Courier New" panose="02070309020205020404" pitchFamily="49" charset="0"/>
              </a:rPr>
              <a:t>FROM   departments;</a:t>
            </a:r>
          </a:p>
        </p:txBody>
      </p:sp>
      <p:sp>
        <p:nvSpPr>
          <p:cNvPr id="31750" name="Rectangle 5">
            <a:extLst>
              <a:ext uri="{FF2B5EF4-FFF2-40B4-BE49-F238E27FC236}">
                <a16:creationId xmlns:a16="http://schemas.microsoft.com/office/drawing/2014/main" id="{968F77C7-F176-4C54-BF8A-A6E49A105527}"/>
              </a:ext>
            </a:extLst>
          </p:cNvPr>
          <p:cNvSpPr>
            <a:spLocks noChangeArrowheads="1"/>
          </p:cNvSpPr>
          <p:nvPr/>
        </p:nvSpPr>
        <p:spPr bwMode="blackWhite">
          <a:xfrm>
            <a:off x="3400425" y="1858964"/>
            <a:ext cx="3733800" cy="3206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1" hangingPunct="1">
              <a:spcBef>
                <a:spcPct val="0"/>
              </a:spcBef>
            </a:pPr>
            <a:endParaRPr lang="en-US" altLang="en-US" sz="2300"/>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4200</Words>
  <Application>Microsoft Office PowerPoint</Application>
  <PresentationFormat>Widescreen</PresentationFormat>
  <Paragraphs>438</Paragraphs>
  <Slides>39</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7" baseType="lpstr">
      <vt:lpstr>Arial</vt:lpstr>
      <vt:lpstr>Calibri</vt:lpstr>
      <vt:lpstr>Calibri Light</vt:lpstr>
      <vt:lpstr>Courier New</vt:lpstr>
      <vt:lpstr>Times New Roman</vt:lpstr>
      <vt:lpstr>Office Theme</vt:lpstr>
      <vt:lpstr>Microsoft Word Document</vt:lpstr>
      <vt:lpstr>Document</vt:lpstr>
      <vt:lpstr>PowerPoint Presentation</vt:lpstr>
      <vt:lpstr>Database Management Systems Lab      Lab Instructor: Sami Ullah</vt:lpstr>
      <vt:lpstr>Lab #1</vt:lpstr>
      <vt:lpstr>Displaying Table Structure</vt:lpstr>
      <vt:lpstr>Displaying Table Structure</vt:lpstr>
      <vt:lpstr>Objectives</vt:lpstr>
      <vt:lpstr>Basic SELECT Statement</vt:lpstr>
      <vt:lpstr>Selecting All Columns</vt:lpstr>
      <vt:lpstr>Selecting Specific Columns</vt:lpstr>
      <vt:lpstr>Writing SQL Statements</vt:lpstr>
      <vt:lpstr>Arithmetic Expressions</vt:lpstr>
      <vt:lpstr>Using Arithmetic Operators</vt:lpstr>
      <vt:lpstr>Operator Precedence</vt:lpstr>
      <vt:lpstr>Defining a Null Value</vt:lpstr>
      <vt:lpstr>Null Values  in Arithmetic Expressions</vt:lpstr>
      <vt:lpstr>Defining a Column Alias</vt:lpstr>
      <vt:lpstr>Using Column Aliases</vt:lpstr>
      <vt:lpstr>Concatenation Operator</vt:lpstr>
      <vt:lpstr>Literal Character Strings</vt:lpstr>
      <vt:lpstr>Using Literal Character Strings</vt:lpstr>
      <vt:lpstr>Alternative Quote (q) Operator</vt:lpstr>
      <vt:lpstr>Duplicate Rows</vt:lpstr>
      <vt:lpstr>WHERE Clause</vt:lpstr>
      <vt:lpstr>Example</vt:lpstr>
      <vt:lpstr>Lab #2</vt:lpstr>
      <vt:lpstr>ORDER BY Clause</vt:lpstr>
      <vt:lpstr>Example</vt:lpstr>
      <vt:lpstr>Logical Operators</vt:lpstr>
      <vt:lpstr>Using the AND Operator</vt:lpstr>
      <vt:lpstr>Using the OR Operator</vt:lpstr>
      <vt:lpstr>Using the NOT Operator</vt:lpstr>
      <vt:lpstr>Rules of Precedence</vt:lpstr>
      <vt:lpstr>PowerPoint Presentation</vt:lpstr>
      <vt:lpstr>Rules of Precedence</vt:lpstr>
      <vt:lpstr>BETWEEN , IN and LIKE</vt:lpstr>
      <vt:lpstr>IN Operator</vt:lpstr>
      <vt:lpstr>NOT Operator</vt:lpstr>
      <vt:lpstr>The LIKE Operator </vt:lpstr>
      <vt:lpstr>The IS NULL Operator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01-247201-013</dc:creator>
  <cp:lastModifiedBy>01-247201-013</cp:lastModifiedBy>
  <cp:revision>1</cp:revision>
  <dcterms:created xsi:type="dcterms:W3CDTF">2021-03-18T05:24:50Z</dcterms:created>
  <dcterms:modified xsi:type="dcterms:W3CDTF">2021-03-18T05:25:25Z</dcterms:modified>
</cp:coreProperties>
</file>