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55" r:id="rId2"/>
    <p:sldId id="325" r:id="rId3"/>
    <p:sldId id="326" r:id="rId4"/>
    <p:sldId id="327" r:id="rId5"/>
    <p:sldId id="328" r:id="rId6"/>
    <p:sldId id="329" r:id="rId7"/>
    <p:sldId id="330" r:id="rId8"/>
    <p:sldId id="331" r:id="rId9"/>
    <p:sldId id="332" r:id="rId10"/>
    <p:sldId id="333" r:id="rId11"/>
    <p:sldId id="334" r:id="rId12"/>
    <p:sldId id="33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7572E-9353-4722-81BC-0463522539ED}"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D9850-1710-4BF6-BCF4-EEDFD0DB19A3}" type="slidenum">
              <a:rPr lang="en-US" smtClean="0"/>
              <a:t>‹#›</a:t>
            </a:fld>
            <a:endParaRPr lang="en-US"/>
          </a:p>
        </p:txBody>
      </p:sp>
    </p:spTree>
    <p:extLst>
      <p:ext uri="{BB962C8B-B14F-4D97-AF65-F5344CB8AC3E}">
        <p14:creationId xmlns:p14="http://schemas.microsoft.com/office/powerpoint/2010/main" val="302172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image" Target="../media/image1.wmf"/></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3.png"/></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7.wmf"/></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F04058F5-5D9F-4742-A92F-0F06DE64053A}"/>
              </a:ext>
            </a:extLst>
          </p:cNvPr>
          <p:cNvSpPr>
            <a:spLocks noGrp="1" noRot="1" noChangeAspect="1" noChangeArrowheads="1" noTextEdit="1"/>
          </p:cNvSpPr>
          <p:nvPr>
            <p:ph type="sldImg"/>
          </p:nvPr>
        </p:nvSpPr>
        <p:spPr>
          <a:ln/>
        </p:spPr>
      </p:sp>
      <p:sp>
        <p:nvSpPr>
          <p:cNvPr id="96259" name="Notes Placeholder 2">
            <a:extLst>
              <a:ext uri="{FF2B5EF4-FFF2-40B4-BE49-F238E27FC236}">
                <a16:creationId xmlns:a16="http://schemas.microsoft.com/office/drawing/2014/main" id="{E56E465F-8F2A-4DA8-8515-5CD0782722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a:extLst>
              <a:ext uri="{FF2B5EF4-FFF2-40B4-BE49-F238E27FC236}">
                <a16:creationId xmlns:a16="http://schemas.microsoft.com/office/drawing/2014/main" id="{AB61E535-5BE9-44BC-A1BE-A35DE7F17B78}"/>
              </a:ext>
            </a:extLst>
          </p:cNvPr>
          <p:cNvSpPr>
            <a:spLocks noChangeArrowheads="1" noTextEdit="1"/>
          </p:cNvSpPr>
          <p:nvPr>
            <p:ph type="sldImg"/>
          </p:nvPr>
        </p:nvSpPr>
        <p:spPr>
          <a:ln/>
        </p:spPr>
      </p:sp>
      <p:sp>
        <p:nvSpPr>
          <p:cNvPr id="114691" name="Rectangle 6">
            <a:extLst>
              <a:ext uri="{FF2B5EF4-FFF2-40B4-BE49-F238E27FC236}">
                <a16:creationId xmlns:a16="http://schemas.microsoft.com/office/drawing/2014/main" id="{2B9BF24B-27DF-4079-BD00-5D8736D9A4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Courier New" panose="02070309020205020404" pitchFamily="49" charset="0"/>
              </a:rPr>
              <a:t>ROUND</a:t>
            </a:r>
            <a:r>
              <a:rPr lang="en-US" altLang="en-US">
                <a:latin typeface="Arial" panose="020B0604020202020204" pitchFamily="34" charset="0"/>
              </a:rPr>
              <a:t> Function</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ROUND</a:t>
            </a:r>
            <a:r>
              <a:rPr lang="en-US" altLang="en-US">
                <a:solidFill>
                  <a:schemeClr val="tx1"/>
                </a:solidFill>
              </a:rPr>
              <a:t> function rounds the column, expression, or value to </a:t>
            </a:r>
            <a:r>
              <a:rPr lang="en-US" altLang="en-US" i="1">
                <a:solidFill>
                  <a:schemeClr val="tx1"/>
                </a:solidFill>
              </a:rPr>
              <a:t>n</a:t>
            </a:r>
            <a:r>
              <a:rPr lang="en-US" altLang="en-US">
                <a:solidFill>
                  <a:schemeClr val="tx1"/>
                </a:solidFill>
              </a:rPr>
              <a:t> decimal places. </a:t>
            </a:r>
            <a:r>
              <a:rPr lang="en-US" altLang="en-US">
                <a:solidFill>
                  <a:schemeClr val="tx1"/>
                </a:solidFill>
                <a:latin typeface="Times" panose="02020603050405020304" pitchFamily="18" charset="0"/>
              </a:rPr>
              <a:t>If the second argument is 0 or is missing, the value is rounded to zero decimal places. If the second argument is 2, the value is rounded to two decimal places. Conversely, if the second argument is –2, the value is rounded to two decimal places to the left (rounded to the nearest unit of 10).</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ROUND</a:t>
            </a:r>
            <a:r>
              <a:rPr lang="en-US" altLang="en-US">
                <a:solidFill>
                  <a:schemeClr val="tx1"/>
                </a:solidFill>
              </a:rPr>
              <a:t> function can also be used with date functions. You will see examples later in this lesson.</a:t>
            </a:r>
          </a:p>
          <a:p>
            <a:pPr lvl="1" eaLnBrk="1" hangingPunct="1"/>
            <a:r>
              <a:rPr lang="en-US" altLang="en-US" b="1">
                <a:solidFill>
                  <a:schemeClr val="tx1"/>
                </a:solidFill>
                <a:latin typeface="Courier New" panose="02070309020205020404" pitchFamily="49" charset="0"/>
              </a:rPr>
              <a:t>DUAL</a:t>
            </a:r>
            <a:r>
              <a:rPr lang="en-US" altLang="en-US" b="1">
                <a:solidFill>
                  <a:schemeClr val="tx1"/>
                </a:solidFill>
              </a:rPr>
              <a:t> Table</a:t>
            </a:r>
            <a:endParaRPr lang="en-US" altLang="en-US">
              <a:solidFill>
                <a:schemeClr val="tx1"/>
              </a:solidFill>
            </a:endParaRP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DUAL</a:t>
            </a:r>
            <a:r>
              <a:rPr lang="en-US" altLang="en-US">
                <a:solidFill>
                  <a:schemeClr val="tx1"/>
                </a:solidFill>
              </a:rPr>
              <a:t> table is owned by the user </a:t>
            </a:r>
            <a:r>
              <a:rPr lang="en-US" altLang="en-US">
                <a:solidFill>
                  <a:schemeClr val="tx1"/>
                </a:solidFill>
                <a:latin typeface="Courier New" panose="02070309020205020404" pitchFamily="49" charset="0"/>
              </a:rPr>
              <a:t>SYS</a:t>
            </a:r>
            <a:r>
              <a:rPr lang="en-US" altLang="en-US">
                <a:solidFill>
                  <a:schemeClr val="tx1"/>
                </a:solidFill>
              </a:rPr>
              <a:t> and can be accessed by all users. It contains one column, </a:t>
            </a:r>
            <a:r>
              <a:rPr lang="en-US" altLang="en-US">
                <a:solidFill>
                  <a:schemeClr val="tx1"/>
                </a:solidFill>
                <a:latin typeface="Courier New" panose="02070309020205020404" pitchFamily="49" charset="0"/>
              </a:rPr>
              <a:t>DUMMY</a:t>
            </a:r>
            <a:r>
              <a:rPr lang="en-US" altLang="en-US">
                <a:solidFill>
                  <a:schemeClr val="tx1"/>
                </a:solidFill>
              </a:rPr>
              <a:t>, and one row with the value </a:t>
            </a:r>
            <a:r>
              <a:rPr lang="en-US" altLang="en-US">
                <a:solidFill>
                  <a:schemeClr val="tx1"/>
                </a:solidFill>
                <a:latin typeface="Courier New" panose="02070309020205020404" pitchFamily="49" charset="0"/>
              </a:rPr>
              <a:t>X</a:t>
            </a:r>
            <a:r>
              <a:rPr lang="en-US" altLang="en-US">
                <a:solidFill>
                  <a:schemeClr val="tx1"/>
                </a:solidFill>
              </a:rPr>
              <a:t>. The </a:t>
            </a:r>
            <a:r>
              <a:rPr lang="en-US" altLang="en-US">
                <a:solidFill>
                  <a:schemeClr val="tx1"/>
                </a:solidFill>
                <a:latin typeface="Courier New" panose="02070309020205020404" pitchFamily="49" charset="0"/>
              </a:rPr>
              <a:t>DUAL</a:t>
            </a:r>
            <a:r>
              <a:rPr lang="en-US" altLang="en-US">
                <a:solidFill>
                  <a:schemeClr val="tx1"/>
                </a:solidFill>
              </a:rPr>
              <a:t> table is useful when you want to return a value once only (for</a:t>
            </a:r>
            <a:r>
              <a:rPr lang="en-US" altLang="en-US"/>
              <a:t> example, the value of a constant, pseudocolumn, or expression that is not derived from a table with user data). The </a:t>
            </a:r>
            <a:r>
              <a:rPr lang="en-US" altLang="en-US">
                <a:latin typeface="Courier New" panose="02070309020205020404" pitchFamily="49" charset="0"/>
              </a:rPr>
              <a:t>DUAL</a:t>
            </a:r>
            <a:r>
              <a:rPr lang="en-US" altLang="en-US"/>
              <a:t> table is generally used for </a:t>
            </a:r>
            <a:r>
              <a:rPr lang="en-US" altLang="en-US">
                <a:latin typeface="Courier New" panose="02070309020205020404" pitchFamily="49" charset="0"/>
              </a:rPr>
              <a:t>SELECT</a:t>
            </a:r>
            <a:r>
              <a:rPr lang="en-US" altLang="en-US"/>
              <a:t> clause syntax completeness, because both </a:t>
            </a:r>
            <a:r>
              <a:rPr lang="en-US" altLang="en-US">
                <a:latin typeface="Courier New" panose="02070309020205020404" pitchFamily="49" charset="0"/>
              </a:rPr>
              <a:t>SELECT</a:t>
            </a:r>
            <a:r>
              <a:rPr lang="en-US" altLang="en-US"/>
              <a:t> and </a:t>
            </a:r>
            <a:r>
              <a:rPr lang="en-US" altLang="en-US">
                <a:latin typeface="Courier New" panose="02070309020205020404" pitchFamily="49" charset="0"/>
              </a:rPr>
              <a:t>FROM</a:t>
            </a:r>
            <a:r>
              <a:rPr lang="en-US" altLang="en-US"/>
              <a:t> clauses are mandatory, and several calculations do not need to select from actual tables.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
            <a:extLst>
              <a:ext uri="{FF2B5EF4-FFF2-40B4-BE49-F238E27FC236}">
                <a16:creationId xmlns:a16="http://schemas.microsoft.com/office/drawing/2014/main" id="{486060AC-A1B3-410B-AC89-FD2C4E38EB79}"/>
              </a:ext>
            </a:extLst>
          </p:cNvPr>
          <p:cNvSpPr>
            <a:spLocks noChangeArrowheads="1" noTextEdit="1"/>
          </p:cNvSpPr>
          <p:nvPr>
            <p:ph type="sldImg"/>
          </p:nvPr>
        </p:nvSpPr>
        <p:spPr>
          <a:ln/>
        </p:spPr>
      </p:sp>
      <p:sp>
        <p:nvSpPr>
          <p:cNvPr id="116739" name="Rectangle 5">
            <a:extLst>
              <a:ext uri="{FF2B5EF4-FFF2-40B4-BE49-F238E27FC236}">
                <a16:creationId xmlns:a16="http://schemas.microsoft.com/office/drawing/2014/main" id="{E0A9EE5B-0DB4-4BBA-A511-843175DDC8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Courier New" panose="02070309020205020404" pitchFamily="49" charset="0"/>
              </a:rPr>
              <a:t>TRUNC</a:t>
            </a:r>
            <a:r>
              <a:rPr lang="en-US" altLang="en-US">
                <a:latin typeface="Arial" panose="020B0604020202020204" pitchFamily="34" charset="0"/>
              </a:rPr>
              <a:t> Function</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TRUNC</a:t>
            </a:r>
            <a:r>
              <a:rPr lang="en-US" altLang="en-US">
                <a:solidFill>
                  <a:schemeClr val="tx1"/>
                </a:solidFill>
              </a:rPr>
              <a:t> function truncates the column</a:t>
            </a:r>
            <a:r>
              <a:rPr lang="en-US" altLang="en-US"/>
              <a:t>, expression, or value to </a:t>
            </a:r>
            <a:r>
              <a:rPr lang="en-US" altLang="en-US" i="1"/>
              <a:t>n </a:t>
            </a:r>
            <a:r>
              <a:rPr lang="en-US" altLang="en-US"/>
              <a:t>decimal places.</a:t>
            </a:r>
          </a:p>
          <a:p>
            <a:pPr lvl="1" eaLnBrk="1" hangingPunct="1"/>
            <a:r>
              <a:rPr lang="en-US" altLang="en-US"/>
              <a:t>The </a:t>
            </a:r>
            <a:r>
              <a:rPr lang="en-US" altLang="en-US">
                <a:latin typeface="Courier New" panose="02070309020205020404" pitchFamily="49" charset="0"/>
              </a:rPr>
              <a:t>TRUNC</a:t>
            </a:r>
            <a:r>
              <a:rPr lang="en-US" altLang="en-US"/>
              <a:t> function works with arguments similar to those of the </a:t>
            </a:r>
            <a:r>
              <a:rPr lang="en-US" altLang="en-US">
                <a:latin typeface="Courier New" panose="02070309020205020404" pitchFamily="49" charset="0"/>
              </a:rPr>
              <a:t>ROUND</a:t>
            </a:r>
            <a:r>
              <a:rPr lang="en-US" altLang="en-US"/>
              <a:t> function. If the second argument is 0 or is missing, the value is truncated to zero decimal places. If the second argument is 2, the value is truncated to two decimal places. Conversely, if the second argument is </a:t>
            </a:r>
            <a:r>
              <a:rPr lang="en-US" altLang="en-US">
                <a:cs typeface="Times New Roman" panose="02020603050405020304" pitchFamily="18" charset="0"/>
              </a:rPr>
              <a:t>–</a:t>
            </a:r>
            <a:r>
              <a:rPr lang="en-US" altLang="en-US"/>
              <a:t>2, the value is truncated to two decimal places to the left. If the second argument is –1, the value is truncated to one decimal place to the left.</a:t>
            </a:r>
          </a:p>
          <a:p>
            <a:pPr lvl="1" eaLnBrk="1" hangingPunct="1"/>
            <a:r>
              <a:rPr lang="en-US" altLang="en-US"/>
              <a:t>Like the </a:t>
            </a:r>
            <a:r>
              <a:rPr lang="en-US" altLang="en-US">
                <a:latin typeface="Courier New" panose="02070309020205020404" pitchFamily="49" charset="0"/>
              </a:rPr>
              <a:t>ROUND</a:t>
            </a:r>
            <a:r>
              <a:rPr lang="en-US" altLang="en-US"/>
              <a:t> function, the </a:t>
            </a:r>
            <a:r>
              <a:rPr lang="en-US" altLang="en-US">
                <a:latin typeface="Courier New" panose="02070309020205020404" pitchFamily="49" charset="0"/>
              </a:rPr>
              <a:t>TRUNC</a:t>
            </a:r>
            <a:r>
              <a:rPr lang="en-US" altLang="en-US"/>
              <a:t> function can be used with date functions.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a:extLst>
              <a:ext uri="{FF2B5EF4-FFF2-40B4-BE49-F238E27FC236}">
                <a16:creationId xmlns:a16="http://schemas.microsoft.com/office/drawing/2014/main" id="{C93883F1-FBD8-4320-B582-FEF5EFFF25C8}"/>
              </a:ext>
            </a:extLst>
          </p:cNvPr>
          <p:cNvSpPr>
            <a:spLocks noChangeArrowheads="1" noTextEdit="1"/>
          </p:cNvSpPr>
          <p:nvPr>
            <p:ph type="sldImg"/>
          </p:nvPr>
        </p:nvSpPr>
        <p:spPr>
          <a:ln/>
        </p:spPr>
      </p:sp>
      <p:sp>
        <p:nvSpPr>
          <p:cNvPr id="118787" name="Rectangle 5">
            <a:extLst>
              <a:ext uri="{FF2B5EF4-FFF2-40B4-BE49-F238E27FC236}">
                <a16:creationId xmlns:a16="http://schemas.microsoft.com/office/drawing/2014/main" id="{80F79178-7C31-4A1D-8DA6-7A328722410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Courier New" panose="02070309020205020404" pitchFamily="49" charset="0"/>
              </a:rPr>
              <a:t>MOD</a:t>
            </a:r>
            <a:r>
              <a:rPr lang="en-US" altLang="en-US">
                <a:latin typeface="Arial" panose="020B0604020202020204" pitchFamily="34" charset="0"/>
              </a:rPr>
              <a:t> Function</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MOD</a:t>
            </a:r>
            <a:r>
              <a:rPr lang="en-US" altLang="en-US">
                <a:solidFill>
                  <a:schemeClr val="tx1"/>
                </a:solidFill>
              </a:rPr>
              <a:t> function finds</a:t>
            </a:r>
            <a:r>
              <a:rPr lang="en-US" altLang="en-US"/>
              <a:t> the remainder of the first argument divided by the second argument. The slide example calculates the remainder of the salary after dividing it by 5,000 for all employees whose job ID is SA_REP.</a:t>
            </a:r>
          </a:p>
          <a:p>
            <a:pPr lvl="1" eaLnBrk="1" hangingPunct="1"/>
            <a:r>
              <a:rPr lang="en-US" altLang="en-US" b="1"/>
              <a:t>Note:</a:t>
            </a:r>
            <a:r>
              <a:rPr lang="en-US" altLang="en-US"/>
              <a:t> The </a:t>
            </a:r>
            <a:r>
              <a:rPr lang="en-US" altLang="en-US">
                <a:latin typeface="Courier New" panose="02070309020205020404" pitchFamily="49" charset="0"/>
              </a:rPr>
              <a:t>MOD</a:t>
            </a:r>
            <a:r>
              <a:rPr lang="en-US" altLang="en-US"/>
              <a:t> function is often used to determine if a value is odd or even.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a:extLst>
              <a:ext uri="{FF2B5EF4-FFF2-40B4-BE49-F238E27FC236}">
                <a16:creationId xmlns:a16="http://schemas.microsoft.com/office/drawing/2014/main" id="{47CD7D2F-63CF-4546-A0F2-DAE01CD8E29B}"/>
              </a:ext>
            </a:extLst>
          </p:cNvPr>
          <p:cNvSpPr>
            <a:spLocks noChangeArrowheads="1" noTextEdit="1"/>
          </p:cNvSpPr>
          <p:nvPr>
            <p:ph type="sldImg"/>
          </p:nvPr>
        </p:nvSpPr>
        <p:spPr>
          <a:ln/>
        </p:spPr>
      </p:sp>
      <p:sp>
        <p:nvSpPr>
          <p:cNvPr id="98307" name="Rectangle 5">
            <a:extLst>
              <a:ext uri="{FF2B5EF4-FFF2-40B4-BE49-F238E27FC236}">
                <a16:creationId xmlns:a16="http://schemas.microsoft.com/office/drawing/2014/main" id="{B72E7E1B-AAFA-4192-AAAA-857FED719C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5000"/>
              </a:lnSpc>
            </a:pPr>
            <a:r>
              <a:rPr lang="en-US" altLang="en-US">
                <a:latin typeface="Arial" panose="020B0604020202020204" pitchFamily="34" charset="0"/>
              </a:rPr>
              <a:t>Single-Row Functions</a:t>
            </a:r>
          </a:p>
          <a:p>
            <a:pPr lvl="1" eaLnBrk="1" hangingPunct="1">
              <a:lnSpc>
                <a:spcPct val="95000"/>
              </a:lnSpc>
            </a:pPr>
            <a:r>
              <a:rPr lang="en-US" altLang="en-US"/>
              <a:t>Single-row functions</a:t>
            </a:r>
            <a:r>
              <a:rPr lang="en-US" altLang="en-US">
                <a:solidFill>
                  <a:srgbClr val="FC0128"/>
                </a:solidFill>
              </a:rPr>
              <a:t> </a:t>
            </a:r>
            <a:r>
              <a:rPr lang="en-US" altLang="en-US"/>
              <a:t>are used to manipulate data items. </a:t>
            </a:r>
            <a:r>
              <a:rPr lang="en-US" altLang="en-US">
                <a:solidFill>
                  <a:schemeClr val="tx1"/>
                </a:solidFill>
              </a:rPr>
              <a:t>They accept one or more arguments and return one value for each row that is returned by the query. An argument can be one of the following:</a:t>
            </a:r>
          </a:p>
          <a:p>
            <a:pPr lvl="2" eaLnBrk="1" hangingPunct="1">
              <a:lnSpc>
                <a:spcPct val="95000"/>
              </a:lnSpc>
            </a:pPr>
            <a:r>
              <a:rPr lang="en-US" altLang="en-US"/>
              <a:t>User-supplied constant</a:t>
            </a:r>
          </a:p>
          <a:p>
            <a:pPr lvl="2" eaLnBrk="1" hangingPunct="1">
              <a:lnSpc>
                <a:spcPct val="95000"/>
              </a:lnSpc>
            </a:pPr>
            <a:r>
              <a:rPr lang="en-US" altLang="en-US"/>
              <a:t>Variable value </a:t>
            </a:r>
          </a:p>
          <a:p>
            <a:pPr lvl="2" eaLnBrk="1" hangingPunct="1">
              <a:lnSpc>
                <a:spcPct val="95000"/>
              </a:lnSpc>
            </a:pPr>
            <a:r>
              <a:rPr lang="en-US" altLang="en-US"/>
              <a:t>Column name</a:t>
            </a:r>
          </a:p>
          <a:p>
            <a:pPr lvl="2" eaLnBrk="1" hangingPunct="1">
              <a:lnSpc>
                <a:spcPct val="95000"/>
              </a:lnSpc>
            </a:pPr>
            <a:r>
              <a:rPr lang="en-US" altLang="en-US"/>
              <a:t>Expression</a:t>
            </a:r>
          </a:p>
          <a:p>
            <a:pPr lvl="1" eaLnBrk="1" hangingPunct="1"/>
            <a:r>
              <a:rPr lang="en-US" altLang="en-US"/>
              <a:t>Features of single-row functions include:</a:t>
            </a:r>
          </a:p>
          <a:p>
            <a:pPr lvl="2" eaLnBrk="1" hangingPunct="1">
              <a:lnSpc>
                <a:spcPct val="95000"/>
              </a:lnSpc>
            </a:pPr>
            <a:r>
              <a:rPr lang="en-US" altLang="en-US"/>
              <a:t>Acting on each row that is returned in the query</a:t>
            </a:r>
          </a:p>
          <a:p>
            <a:pPr lvl="2" eaLnBrk="1" hangingPunct="1">
              <a:lnSpc>
                <a:spcPct val="95000"/>
              </a:lnSpc>
            </a:pPr>
            <a:r>
              <a:rPr lang="en-US" altLang="en-US"/>
              <a:t>Returning one result per row</a:t>
            </a:r>
          </a:p>
          <a:p>
            <a:pPr lvl="2" eaLnBrk="1" hangingPunct="1">
              <a:lnSpc>
                <a:spcPct val="95000"/>
              </a:lnSpc>
            </a:pPr>
            <a:r>
              <a:rPr lang="en-US" altLang="en-US"/>
              <a:t>Possibly returning a data value of a different type than the one that is referenced</a:t>
            </a:r>
          </a:p>
          <a:p>
            <a:pPr lvl="2" eaLnBrk="1" hangingPunct="1">
              <a:lnSpc>
                <a:spcPct val="95000"/>
              </a:lnSpc>
            </a:pPr>
            <a:r>
              <a:rPr lang="en-US" altLang="en-US"/>
              <a:t>Possibly expecting one or more arguments</a:t>
            </a:r>
          </a:p>
          <a:p>
            <a:pPr lvl="2" eaLnBrk="1" hangingPunct="1">
              <a:lnSpc>
                <a:spcPct val="95000"/>
              </a:lnSpc>
            </a:pPr>
            <a:r>
              <a:rPr lang="en-US" altLang="en-US"/>
              <a:t>Can be used in </a:t>
            </a:r>
            <a:r>
              <a:rPr lang="en-US" altLang="en-US">
                <a:latin typeface="Courier New" panose="02070309020205020404" pitchFamily="49" charset="0"/>
              </a:rPr>
              <a:t>SELECT</a:t>
            </a:r>
            <a:r>
              <a:rPr lang="en-US" altLang="en-US"/>
              <a:t>, </a:t>
            </a:r>
            <a:r>
              <a:rPr lang="en-US" altLang="en-US">
                <a:latin typeface="Courier New" panose="02070309020205020404" pitchFamily="49" charset="0"/>
              </a:rPr>
              <a:t>WHERE</a:t>
            </a:r>
            <a:r>
              <a:rPr lang="en-US" altLang="en-US"/>
              <a:t>, and </a:t>
            </a:r>
            <a:r>
              <a:rPr lang="en-US" altLang="en-US">
                <a:latin typeface="Courier New" panose="02070309020205020404" pitchFamily="49" charset="0"/>
              </a:rPr>
              <a:t>ORDER BY</a:t>
            </a:r>
            <a:r>
              <a:rPr lang="en-US" altLang="en-US"/>
              <a:t> clauses; can be nested</a:t>
            </a:r>
          </a:p>
          <a:p>
            <a:pPr lvl="1" eaLnBrk="1" hangingPunct="1">
              <a:lnSpc>
                <a:spcPct val="95000"/>
              </a:lnSpc>
            </a:pPr>
            <a:r>
              <a:rPr lang="en-US" altLang="en-US"/>
              <a:t>In the syntax:</a:t>
            </a:r>
          </a:p>
          <a:p>
            <a:pPr lvl="2" algn="just" eaLnBrk="1" hangingPunct="1">
              <a:lnSpc>
                <a:spcPct val="95000"/>
              </a:lnSpc>
              <a:buFontTx/>
              <a:buNone/>
            </a:pPr>
            <a:r>
              <a:rPr lang="en-US" altLang="en-US" i="1">
                <a:latin typeface="Courier New" panose="02070309020205020404" pitchFamily="49" charset="0"/>
              </a:rPr>
              <a:t>function_name</a:t>
            </a:r>
            <a:r>
              <a:rPr lang="en-US" altLang="en-US">
                <a:latin typeface="Times" panose="02020603050405020304" pitchFamily="18" charset="0"/>
              </a:rPr>
              <a:t>	is the name of the function</a:t>
            </a:r>
          </a:p>
          <a:p>
            <a:pPr lvl="2" algn="just" eaLnBrk="1" hangingPunct="1">
              <a:lnSpc>
                <a:spcPct val="95000"/>
              </a:lnSpc>
              <a:buFontTx/>
              <a:buNone/>
            </a:pPr>
            <a:r>
              <a:rPr lang="en-US" altLang="en-US" i="1">
                <a:latin typeface="Courier New" panose="02070309020205020404" pitchFamily="49" charset="0"/>
              </a:rPr>
              <a:t>arg1, arg2		</a:t>
            </a:r>
            <a:r>
              <a:rPr lang="en-US" altLang="en-US">
                <a:latin typeface="Times" panose="02020603050405020304" pitchFamily="18" charset="0"/>
              </a:rPr>
              <a:t>is any argument to be used by the function. This can be 				represented by a column name or expression.</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a:extLst>
              <a:ext uri="{FF2B5EF4-FFF2-40B4-BE49-F238E27FC236}">
                <a16:creationId xmlns:a16="http://schemas.microsoft.com/office/drawing/2014/main" id="{904C0D8F-A443-491D-A0CF-BBB7AC846437}"/>
              </a:ext>
            </a:extLst>
          </p:cNvPr>
          <p:cNvSpPr>
            <a:spLocks noChangeArrowheads="1" noTextEdit="1"/>
          </p:cNvSpPr>
          <p:nvPr>
            <p:ph type="sldImg"/>
          </p:nvPr>
        </p:nvSpPr>
        <p:spPr>
          <a:ln/>
        </p:spPr>
      </p:sp>
      <p:sp>
        <p:nvSpPr>
          <p:cNvPr id="100355" name="Rectangle 5">
            <a:extLst>
              <a:ext uri="{FF2B5EF4-FFF2-40B4-BE49-F238E27FC236}">
                <a16:creationId xmlns:a16="http://schemas.microsoft.com/office/drawing/2014/main" id="{0CE211BD-3C6E-4113-8B2F-6B9C9F41FC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Single-Row Functions (continued)</a:t>
            </a:r>
          </a:p>
          <a:p>
            <a:pPr lvl="1" eaLnBrk="1" hangingPunct="1"/>
            <a:r>
              <a:rPr lang="en-US" altLang="en-US">
                <a:solidFill>
                  <a:schemeClr val="tx1"/>
                </a:solidFill>
              </a:rPr>
              <a:t>This lesson covers the following single-row functions:</a:t>
            </a:r>
          </a:p>
          <a:p>
            <a:pPr lvl="2" eaLnBrk="1" hangingPunct="1"/>
            <a:r>
              <a:rPr lang="en-US" altLang="en-US" b="1">
                <a:solidFill>
                  <a:schemeClr val="tx1"/>
                </a:solidFill>
              </a:rPr>
              <a:t>Character functions</a:t>
            </a:r>
            <a:r>
              <a:rPr lang="en-US" altLang="en-US" b="1">
                <a:solidFill>
                  <a:schemeClr val="tx1"/>
                </a:solidFill>
                <a:latin typeface="Symbol" panose="05050102010706020507" pitchFamily="18" charset="2"/>
              </a:rPr>
              <a:t>:</a:t>
            </a:r>
            <a:r>
              <a:rPr lang="en-US" altLang="en-US">
                <a:solidFill>
                  <a:schemeClr val="tx1"/>
                </a:solidFill>
                <a:latin typeface="Symbol" panose="05050102010706020507" pitchFamily="18" charset="2"/>
              </a:rPr>
              <a:t> A</a:t>
            </a:r>
            <a:r>
              <a:rPr lang="en-US" altLang="en-US">
                <a:solidFill>
                  <a:schemeClr val="tx1"/>
                </a:solidFill>
              </a:rPr>
              <a:t>ccept character input and can return both character and number values</a:t>
            </a:r>
          </a:p>
          <a:p>
            <a:pPr lvl="2" eaLnBrk="1" hangingPunct="1"/>
            <a:r>
              <a:rPr lang="en-US" altLang="en-US" b="1">
                <a:solidFill>
                  <a:schemeClr val="tx1"/>
                </a:solidFill>
              </a:rPr>
              <a:t>Number functions</a:t>
            </a:r>
            <a:r>
              <a:rPr lang="en-US" altLang="en-US" b="1">
                <a:solidFill>
                  <a:schemeClr val="tx1"/>
                </a:solidFill>
                <a:latin typeface="Symbol" panose="05050102010706020507" pitchFamily="18" charset="2"/>
              </a:rPr>
              <a:t>:</a:t>
            </a:r>
            <a:r>
              <a:rPr lang="en-US" altLang="en-US">
                <a:solidFill>
                  <a:schemeClr val="tx1"/>
                </a:solidFill>
                <a:latin typeface="Symbol" panose="05050102010706020507" pitchFamily="18" charset="2"/>
              </a:rPr>
              <a:t> </a:t>
            </a:r>
            <a:r>
              <a:rPr lang="en-US" altLang="en-US">
                <a:solidFill>
                  <a:schemeClr val="tx1"/>
                </a:solidFill>
              </a:rPr>
              <a:t>Accept numeric input and return numeric values</a:t>
            </a:r>
          </a:p>
          <a:p>
            <a:pPr lvl="2" eaLnBrk="1" hangingPunct="1"/>
            <a:r>
              <a:rPr lang="en-US" altLang="en-US" b="1">
                <a:solidFill>
                  <a:schemeClr val="tx1"/>
                </a:solidFill>
              </a:rPr>
              <a:t>Date functions</a:t>
            </a:r>
            <a:r>
              <a:rPr lang="en-US" altLang="en-US" b="1">
                <a:solidFill>
                  <a:schemeClr val="tx1"/>
                </a:solidFill>
                <a:latin typeface="Symbol" panose="05050102010706020507" pitchFamily="18" charset="2"/>
              </a:rPr>
              <a:t>:</a:t>
            </a:r>
            <a:r>
              <a:rPr lang="en-US" altLang="en-US">
                <a:solidFill>
                  <a:schemeClr val="tx1"/>
                </a:solidFill>
                <a:latin typeface="Symbol" panose="05050102010706020507" pitchFamily="18" charset="2"/>
              </a:rPr>
              <a:t> </a:t>
            </a:r>
            <a:r>
              <a:rPr lang="en-US" altLang="en-US">
                <a:solidFill>
                  <a:schemeClr val="tx1"/>
                </a:solidFill>
              </a:rPr>
              <a:t>Operate on values of the </a:t>
            </a:r>
            <a:r>
              <a:rPr lang="en-US" altLang="en-US">
                <a:solidFill>
                  <a:schemeClr val="tx1"/>
                </a:solidFill>
                <a:latin typeface="Courier New" panose="02070309020205020404" pitchFamily="49" charset="0"/>
              </a:rPr>
              <a:t>DATE</a:t>
            </a:r>
            <a:r>
              <a:rPr lang="en-US" altLang="en-US">
                <a:solidFill>
                  <a:schemeClr val="tx1"/>
                </a:solidFill>
              </a:rPr>
              <a:t> data type (All date functions return a value of </a:t>
            </a:r>
            <a:r>
              <a:rPr lang="en-US" altLang="en-US">
                <a:solidFill>
                  <a:schemeClr val="tx1"/>
                </a:solidFill>
                <a:latin typeface="Courier New" panose="02070309020205020404" pitchFamily="49" charset="0"/>
              </a:rPr>
              <a:t>DATE</a:t>
            </a:r>
            <a:r>
              <a:rPr lang="en-US" altLang="en-US">
                <a:solidFill>
                  <a:schemeClr val="tx1"/>
                </a:solidFill>
              </a:rPr>
              <a:t> data type except the </a:t>
            </a:r>
            <a:r>
              <a:rPr lang="en-US" altLang="en-US">
                <a:solidFill>
                  <a:schemeClr val="tx1"/>
                </a:solidFill>
                <a:latin typeface="Courier New" panose="02070309020205020404" pitchFamily="49" charset="0"/>
              </a:rPr>
              <a:t>MONTHS_BETWEEN</a:t>
            </a:r>
            <a:r>
              <a:rPr lang="en-US" altLang="en-US">
                <a:solidFill>
                  <a:schemeClr val="tx1"/>
                </a:solidFill>
              </a:rPr>
              <a:t> function, which returns a number.)</a:t>
            </a:r>
          </a:p>
          <a:p>
            <a:pPr lvl="2" eaLnBrk="1" hangingPunct="1"/>
            <a:r>
              <a:rPr lang="en-US" altLang="en-US" b="1">
                <a:solidFill>
                  <a:schemeClr val="tx1"/>
                </a:solidFill>
              </a:rPr>
              <a:t>Conversion functions</a:t>
            </a:r>
            <a:r>
              <a:rPr lang="en-US" altLang="en-US" b="1">
                <a:solidFill>
                  <a:schemeClr val="tx1"/>
                </a:solidFill>
                <a:latin typeface="Symbol" panose="05050102010706020507" pitchFamily="18" charset="2"/>
              </a:rPr>
              <a:t>:</a:t>
            </a:r>
            <a:r>
              <a:rPr lang="en-US" altLang="en-US">
                <a:solidFill>
                  <a:schemeClr val="tx1"/>
                </a:solidFill>
                <a:latin typeface="Symbol" panose="05050102010706020507" pitchFamily="18" charset="2"/>
              </a:rPr>
              <a:t> </a:t>
            </a:r>
            <a:r>
              <a:rPr lang="en-US" altLang="en-US">
                <a:solidFill>
                  <a:schemeClr val="tx1"/>
                </a:solidFill>
              </a:rPr>
              <a:t>Convert a value from one data type to another</a:t>
            </a:r>
          </a:p>
          <a:p>
            <a:pPr lvl="2" eaLnBrk="1" hangingPunct="1"/>
            <a:r>
              <a:rPr lang="en-US" altLang="en-US" b="1">
                <a:solidFill>
                  <a:schemeClr val="tx1"/>
                </a:solidFill>
              </a:rPr>
              <a:t>General functions:</a:t>
            </a:r>
          </a:p>
          <a:p>
            <a:pPr lvl="3" eaLnBrk="1" hangingPunct="1"/>
            <a:r>
              <a:rPr lang="en-US" altLang="en-US">
                <a:solidFill>
                  <a:schemeClr val="tx1"/>
                </a:solidFill>
                <a:latin typeface="Courier New" panose="02070309020205020404" pitchFamily="49" charset="0"/>
              </a:rPr>
              <a:t>NVL</a:t>
            </a:r>
          </a:p>
          <a:p>
            <a:pPr lvl="3" eaLnBrk="1" hangingPunct="1"/>
            <a:r>
              <a:rPr lang="en-US" altLang="en-US">
                <a:solidFill>
                  <a:schemeClr val="tx1"/>
                </a:solidFill>
                <a:latin typeface="Courier New" panose="02070309020205020404" pitchFamily="49" charset="0"/>
              </a:rPr>
              <a:t>NVL2</a:t>
            </a:r>
          </a:p>
          <a:p>
            <a:pPr lvl="3" eaLnBrk="1" hangingPunct="1"/>
            <a:r>
              <a:rPr lang="en-US" altLang="en-US">
                <a:solidFill>
                  <a:schemeClr val="tx1"/>
                </a:solidFill>
                <a:latin typeface="Courier New" panose="02070309020205020404" pitchFamily="49" charset="0"/>
              </a:rPr>
              <a:t>NULLIF</a:t>
            </a:r>
          </a:p>
          <a:p>
            <a:pPr lvl="3" eaLnBrk="1" hangingPunct="1"/>
            <a:r>
              <a:rPr lang="en-US" altLang="en-US">
                <a:solidFill>
                  <a:schemeClr val="tx1"/>
                </a:solidFill>
                <a:latin typeface="Courier New" panose="02070309020205020404" pitchFamily="49" charset="0"/>
              </a:rPr>
              <a:t>COALESCE</a:t>
            </a:r>
          </a:p>
          <a:p>
            <a:pPr lvl="3" eaLnBrk="1" hangingPunct="1"/>
            <a:r>
              <a:rPr lang="en-US" altLang="en-US">
                <a:solidFill>
                  <a:schemeClr val="tx1"/>
                </a:solidFill>
                <a:latin typeface="Courier New" panose="02070309020205020404" pitchFamily="49" charset="0"/>
              </a:rPr>
              <a:t>CASE</a:t>
            </a:r>
          </a:p>
          <a:p>
            <a:pPr lvl="3" eaLnBrk="1" hangingPunct="1"/>
            <a:r>
              <a:rPr lang="en-US" altLang="en-US">
                <a:solidFill>
                  <a:schemeClr val="tx1"/>
                </a:solidFill>
                <a:latin typeface="Courier New" panose="02070309020205020404" pitchFamily="49" charset="0"/>
              </a:rPr>
              <a:t>DECODE</a:t>
            </a:r>
            <a:endParaRPr lang="en-US" altLang="en-US">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1F10DF73-DF13-4D8E-BDBC-8B508A3D14C2}"/>
              </a:ext>
            </a:extLst>
          </p:cNvPr>
          <p:cNvSpPr>
            <a:spLocks noChangeArrowheads="1"/>
          </p:cNvSpPr>
          <p:nvPr/>
        </p:nvSpPr>
        <p:spPr bwMode="auto">
          <a:xfrm>
            <a:off x="379413" y="4700588"/>
            <a:ext cx="59404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0" tIns="43262" rIns="91160" bIns="43262"/>
          <a:lstStyle>
            <a:lvl1pPr defTabSz="392113">
              <a:spcBef>
                <a:spcPct val="50000"/>
              </a:spcBef>
              <a:buSzPct val="100000"/>
              <a:buFont typeface="Arial" panose="020B0604020202020204" pitchFamily="34" charset="0"/>
              <a:tabLst>
                <a:tab pos="447675" algn="l"/>
              </a:tabLst>
              <a:defRPr sz="1200" b="1">
                <a:solidFill>
                  <a:schemeClr val="tx1"/>
                </a:solidFill>
                <a:latin typeface="Arial" panose="020B0604020202020204" pitchFamily="34" charset="0"/>
              </a:defRPr>
            </a:lvl1pPr>
            <a:lvl2pPr marL="742950" indent="-285750" defTabSz="392113">
              <a:spcBef>
                <a:spcPct val="25000"/>
              </a:spcBef>
              <a:buSzPct val="100000"/>
              <a:buFont typeface="Times New Roman" panose="02020603050405020304" pitchFamily="18" charset="0"/>
              <a:tabLst>
                <a:tab pos="447675" algn="l"/>
              </a:tabLst>
              <a:defRPr sz="1200">
                <a:solidFill>
                  <a:srgbClr val="000000"/>
                </a:solidFill>
                <a:latin typeface="Times New Roman" panose="02020603050405020304" pitchFamily="18" charset="0"/>
              </a:defRPr>
            </a:lvl2pPr>
            <a:lvl3pPr marL="1143000" indent="-228600" defTabSz="392113">
              <a:buSzPct val="100000"/>
              <a:buChar char="•"/>
              <a:tabLst>
                <a:tab pos="447675" algn="l"/>
              </a:tabLst>
              <a:defRPr sz="1200">
                <a:solidFill>
                  <a:srgbClr val="000000"/>
                </a:solidFill>
                <a:latin typeface="Times New Roman" panose="02020603050405020304" pitchFamily="18" charset="0"/>
              </a:defRPr>
            </a:lvl3pPr>
            <a:lvl4pPr marL="1600200" indent="-228600" defTabSz="392113">
              <a:buSzPct val="100000"/>
              <a:buFont typeface="Times New Roman" panose="02020603050405020304" pitchFamily="18" charset="0"/>
              <a:buChar char="-"/>
              <a:tabLst>
                <a:tab pos="447675" algn="l"/>
              </a:tabLst>
              <a:defRPr sz="1200">
                <a:solidFill>
                  <a:srgbClr val="000000"/>
                </a:solidFill>
                <a:latin typeface="Times New Roman" panose="02020603050405020304" pitchFamily="18" charset="0"/>
              </a:defRPr>
            </a:lvl4pPr>
            <a:lvl5pPr marL="2057400" indent="-228600" defTabSz="392113">
              <a:buSzPct val="100000"/>
              <a:buFont typeface="Courier New" panose="02070309020205020404" pitchFamily="49" charset="0"/>
              <a:tabLst>
                <a:tab pos="447675" algn="l"/>
              </a:tabLst>
              <a:defRPr sz="1100">
                <a:solidFill>
                  <a:srgbClr val="000000"/>
                </a:solidFill>
                <a:latin typeface="Courier New" panose="02070309020205020404" pitchFamily="49" charset="0"/>
              </a:defRPr>
            </a:lvl5pPr>
            <a:lvl6pPr marL="2514600" indent="-228600" defTabSz="392113" eaLnBrk="0" fontAlgn="base" hangingPunct="0">
              <a:spcBef>
                <a:spcPct val="0"/>
              </a:spcBef>
              <a:spcAft>
                <a:spcPct val="0"/>
              </a:spcAft>
              <a:buSzPct val="100000"/>
              <a:buFont typeface="Courier New" panose="02070309020205020404" pitchFamily="49" charset="0"/>
              <a:tabLst>
                <a:tab pos="447675" algn="l"/>
              </a:tabLst>
              <a:defRPr sz="1100">
                <a:solidFill>
                  <a:srgbClr val="000000"/>
                </a:solidFill>
                <a:latin typeface="Courier New" panose="02070309020205020404" pitchFamily="49" charset="0"/>
              </a:defRPr>
            </a:lvl6pPr>
            <a:lvl7pPr marL="2971800" indent="-228600" defTabSz="392113" eaLnBrk="0" fontAlgn="base" hangingPunct="0">
              <a:spcBef>
                <a:spcPct val="0"/>
              </a:spcBef>
              <a:spcAft>
                <a:spcPct val="0"/>
              </a:spcAft>
              <a:buSzPct val="100000"/>
              <a:buFont typeface="Courier New" panose="02070309020205020404" pitchFamily="49" charset="0"/>
              <a:tabLst>
                <a:tab pos="447675" algn="l"/>
              </a:tabLst>
              <a:defRPr sz="1100">
                <a:solidFill>
                  <a:srgbClr val="000000"/>
                </a:solidFill>
                <a:latin typeface="Courier New" panose="02070309020205020404" pitchFamily="49" charset="0"/>
              </a:defRPr>
            </a:lvl7pPr>
            <a:lvl8pPr marL="3429000" indent="-228600" defTabSz="392113" eaLnBrk="0" fontAlgn="base" hangingPunct="0">
              <a:spcBef>
                <a:spcPct val="0"/>
              </a:spcBef>
              <a:spcAft>
                <a:spcPct val="0"/>
              </a:spcAft>
              <a:buSzPct val="100000"/>
              <a:buFont typeface="Courier New" panose="02070309020205020404" pitchFamily="49" charset="0"/>
              <a:tabLst>
                <a:tab pos="447675" algn="l"/>
              </a:tabLst>
              <a:defRPr sz="1100">
                <a:solidFill>
                  <a:srgbClr val="000000"/>
                </a:solidFill>
                <a:latin typeface="Courier New" panose="02070309020205020404" pitchFamily="49" charset="0"/>
              </a:defRPr>
            </a:lvl8pPr>
            <a:lvl9pPr marL="3886200" indent="-228600" defTabSz="392113" eaLnBrk="0" fontAlgn="base" hangingPunct="0">
              <a:spcBef>
                <a:spcPct val="0"/>
              </a:spcBef>
              <a:spcAft>
                <a:spcPct val="0"/>
              </a:spcAft>
              <a:buSzPct val="100000"/>
              <a:buFont typeface="Courier New" panose="02070309020205020404" pitchFamily="49" charset="0"/>
              <a:tabLst>
                <a:tab pos="447675" algn="l"/>
              </a:tabLst>
              <a:defRPr sz="1100">
                <a:solidFill>
                  <a:srgbClr val="000000"/>
                </a:solidFill>
                <a:latin typeface="Courier New" panose="02070309020205020404" pitchFamily="49" charset="0"/>
              </a:defRPr>
            </a:lvl9pPr>
          </a:lstStyle>
          <a:p>
            <a:pPr>
              <a:lnSpc>
                <a:spcPct val="95000"/>
              </a:lnSpc>
              <a:spcBef>
                <a:spcPct val="30000"/>
              </a:spcBef>
              <a:buSzTx/>
              <a:buFontTx/>
              <a:buNone/>
            </a:pPr>
            <a:endParaRPr lang="en-US" altLang="en-US" sz="1100" b="0">
              <a:latin typeface="Times New Roman" panose="02020603050405020304" pitchFamily="18" charset="0"/>
            </a:endParaRPr>
          </a:p>
        </p:txBody>
      </p:sp>
      <p:sp>
        <p:nvSpPr>
          <p:cNvPr id="102403" name="Rectangle 3">
            <a:extLst>
              <a:ext uri="{FF2B5EF4-FFF2-40B4-BE49-F238E27FC236}">
                <a16:creationId xmlns:a16="http://schemas.microsoft.com/office/drawing/2014/main" id="{8C588B3B-0575-41B3-8DE5-F4DEA4A53E6E}"/>
              </a:ext>
            </a:extLst>
          </p:cNvPr>
          <p:cNvSpPr>
            <a:spLocks noChangeArrowheads="1"/>
          </p:cNvSpPr>
          <p:nvPr/>
        </p:nvSpPr>
        <p:spPr bwMode="auto">
          <a:xfrm>
            <a:off x="3959225" y="-1588"/>
            <a:ext cx="3032125" cy="46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eaLnBrk="1" hangingPunct="1">
              <a:spcBef>
                <a:spcPct val="0"/>
              </a:spcBef>
              <a:buSzTx/>
              <a:buFontTx/>
              <a:buNone/>
            </a:pPr>
            <a:endParaRPr lang="en-US" altLang="en-US" sz="2300"/>
          </a:p>
        </p:txBody>
      </p:sp>
      <p:sp>
        <p:nvSpPr>
          <p:cNvPr id="102404" name="Rectangle 4">
            <a:extLst>
              <a:ext uri="{FF2B5EF4-FFF2-40B4-BE49-F238E27FC236}">
                <a16:creationId xmlns:a16="http://schemas.microsoft.com/office/drawing/2014/main" id="{7C4FF0B5-C720-4F27-A7E9-E25B4E42F187}"/>
              </a:ext>
            </a:extLst>
          </p:cNvPr>
          <p:cNvSpPr>
            <a:spLocks noChangeArrowheads="1"/>
          </p:cNvSpPr>
          <p:nvPr/>
        </p:nvSpPr>
        <p:spPr bwMode="auto">
          <a:xfrm>
            <a:off x="-1588" y="-1588"/>
            <a:ext cx="3027363" cy="46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eaLnBrk="1" hangingPunct="1">
              <a:spcBef>
                <a:spcPct val="0"/>
              </a:spcBef>
              <a:buSzTx/>
              <a:buFontTx/>
              <a:buNone/>
            </a:pPr>
            <a:endParaRPr lang="en-US" altLang="en-US" sz="2300"/>
          </a:p>
        </p:txBody>
      </p:sp>
      <p:graphicFrame>
        <p:nvGraphicFramePr>
          <p:cNvPr id="102405" name="Object 5">
            <a:extLst>
              <a:ext uri="{FF2B5EF4-FFF2-40B4-BE49-F238E27FC236}">
                <a16:creationId xmlns:a16="http://schemas.microsoft.com/office/drawing/2014/main" id="{6400D17E-ABE4-47B2-9A62-B35DF3318DB2}"/>
              </a:ext>
            </a:extLst>
          </p:cNvPr>
          <p:cNvGraphicFramePr>
            <a:graphicFrameLocks/>
          </p:cNvGraphicFramePr>
          <p:nvPr/>
        </p:nvGraphicFramePr>
        <p:xfrm>
          <a:off x="457200" y="6181725"/>
          <a:ext cx="6200775" cy="2493963"/>
        </p:xfrm>
        <a:graphic>
          <a:graphicData uri="http://schemas.openxmlformats.org/presentationml/2006/ole">
            <mc:AlternateContent xmlns:mc="http://schemas.openxmlformats.org/markup-compatibility/2006">
              <mc:Choice xmlns:v="urn:schemas-microsoft-com:vml" Requires="v">
                <p:oleObj name="Document" r:id="rId3" imgW="6397752" imgH="2575560" progId="Word.Document.8">
                  <p:embed/>
                </p:oleObj>
              </mc:Choice>
              <mc:Fallback>
                <p:oleObj name="Document" r:id="rId3" imgW="6397752" imgH="2575560" progId="Word.Document.8">
                  <p:embed/>
                  <p:pic>
                    <p:nvPicPr>
                      <p:cNvPr id="102405" name="Object 5">
                        <a:extLst>
                          <a:ext uri="{FF2B5EF4-FFF2-40B4-BE49-F238E27FC236}">
                            <a16:creationId xmlns:a16="http://schemas.microsoft.com/office/drawing/2014/main" id="{6400D17E-ABE4-47B2-9A62-B35DF3318DB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181725"/>
                        <a:ext cx="6200775" cy="249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6" name="Rectangle 10">
            <a:extLst>
              <a:ext uri="{FF2B5EF4-FFF2-40B4-BE49-F238E27FC236}">
                <a16:creationId xmlns:a16="http://schemas.microsoft.com/office/drawing/2014/main" id="{1B3077AB-3651-46A0-A7A7-41E72B6C67EA}"/>
              </a:ext>
            </a:extLst>
          </p:cNvPr>
          <p:cNvSpPr>
            <a:spLocks noChangeArrowheads="1" noTextEdit="1"/>
          </p:cNvSpPr>
          <p:nvPr>
            <p:ph type="sldImg"/>
          </p:nvPr>
        </p:nvSpPr>
        <p:spPr>
          <a:ln/>
        </p:spPr>
      </p:sp>
      <p:sp>
        <p:nvSpPr>
          <p:cNvPr id="102407" name="Rectangle 11">
            <a:extLst>
              <a:ext uri="{FF2B5EF4-FFF2-40B4-BE49-F238E27FC236}">
                <a16:creationId xmlns:a16="http://schemas.microsoft.com/office/drawing/2014/main" id="{60B257AF-8832-4EBD-BD62-BE13F89C7B50}"/>
              </a:ext>
            </a:extLst>
          </p:cNvPr>
          <p:cNvSpPr>
            <a:spLocks noGrp="1" noChangeArrowheads="1"/>
          </p:cNvSpPr>
          <p:nvPr>
            <p:ph type="body" idx="1"/>
          </p:nvPr>
        </p:nvSpPr>
        <p:spPr>
          <a:xfrm>
            <a:off x="596900" y="5241925"/>
            <a:ext cx="5826125" cy="346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spcBef>
                <a:spcPct val="30000"/>
              </a:spcBef>
              <a:buSzTx/>
              <a:buFontTx/>
              <a:buNone/>
            </a:pPr>
            <a:r>
              <a:rPr lang="en-US" altLang="en-US">
                <a:latin typeface="Arial" panose="020B0604020202020204" pitchFamily="34" charset="0"/>
              </a:rPr>
              <a:t>Character Functions</a:t>
            </a:r>
          </a:p>
          <a:p>
            <a:pPr lvl="1">
              <a:lnSpc>
                <a:spcPct val="95000"/>
              </a:lnSpc>
              <a:spcBef>
                <a:spcPct val="30000"/>
              </a:spcBef>
              <a:buSzTx/>
              <a:buFontTx/>
              <a:buNone/>
            </a:pPr>
            <a:r>
              <a:rPr lang="en-US" altLang="en-US">
                <a:solidFill>
                  <a:schemeClr val="tx1"/>
                </a:solidFill>
              </a:rPr>
              <a:t>Single-row character functions</a:t>
            </a:r>
            <a:r>
              <a:rPr lang="en-US" altLang="en-US">
                <a:solidFill>
                  <a:srgbClr val="FC0128"/>
                </a:solidFill>
              </a:rPr>
              <a:t> </a:t>
            </a:r>
            <a:r>
              <a:rPr lang="en-US" altLang="en-US">
                <a:solidFill>
                  <a:schemeClr val="tx1"/>
                </a:solidFill>
              </a:rPr>
              <a:t>accept character data as input and can return both character and numeric values. Character functions can be divided into the following:</a:t>
            </a:r>
          </a:p>
          <a:p>
            <a:pPr lvl="2">
              <a:lnSpc>
                <a:spcPct val="95000"/>
              </a:lnSpc>
              <a:buClr>
                <a:schemeClr val="tx1"/>
              </a:buClr>
              <a:buSzTx/>
            </a:pPr>
            <a:r>
              <a:rPr lang="en-US" altLang="en-US">
                <a:solidFill>
                  <a:schemeClr val="tx1"/>
                </a:solidFill>
              </a:rPr>
              <a:t>Case-manipulation functions</a:t>
            </a:r>
          </a:p>
          <a:p>
            <a:pPr lvl="2">
              <a:lnSpc>
                <a:spcPct val="95000"/>
              </a:lnSpc>
              <a:buClr>
                <a:schemeClr val="tx1"/>
              </a:buClr>
              <a:buSzTx/>
            </a:pPr>
            <a:r>
              <a:rPr lang="en-US" altLang="en-US">
                <a:solidFill>
                  <a:schemeClr val="tx1"/>
                </a:solidFill>
              </a:rPr>
              <a:t>Character-manipulation functions</a:t>
            </a:r>
          </a:p>
          <a:p>
            <a:pPr lvl="1">
              <a:spcBef>
                <a:spcPct val="30000"/>
              </a:spcBef>
              <a:buSzTx/>
              <a:buFontTx/>
              <a:buNone/>
            </a:pP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br>
              <a:rPr lang="en-US" altLang="en-US" b="1">
                <a:solidFill>
                  <a:schemeClr val="tx1"/>
                </a:solidFill>
              </a:rPr>
            </a:br>
            <a:endParaRPr lang="en-US" altLang="en-US" b="1">
              <a:solidFill>
                <a:schemeClr val="tx1"/>
              </a:solidFill>
            </a:endParaRPr>
          </a:p>
          <a:p>
            <a:pPr lvl="1">
              <a:spcBef>
                <a:spcPct val="30000"/>
              </a:spcBef>
              <a:buSzTx/>
              <a:buFontTx/>
              <a:buNone/>
            </a:pPr>
            <a:r>
              <a:rPr lang="en-US" altLang="en-US" b="1">
                <a:solidFill>
                  <a:schemeClr val="tx1"/>
                </a:solidFill>
              </a:rPr>
              <a:t>Note: </a:t>
            </a:r>
            <a:r>
              <a:rPr lang="en-US" altLang="en-US">
                <a:solidFill>
                  <a:schemeClr val="tx1"/>
                </a:solidFill>
              </a:rPr>
              <a:t>The functions discussed in this lesson are only some of the available functions.</a:t>
            </a:r>
            <a:endParaRPr lang="en-US" altLang="en-US"/>
          </a:p>
        </p:txBody>
      </p:sp>
      <p:sp>
        <p:nvSpPr>
          <p:cNvPr id="102408" name="Rectangle 7">
            <a:extLst>
              <a:ext uri="{FF2B5EF4-FFF2-40B4-BE49-F238E27FC236}">
                <a16:creationId xmlns:a16="http://schemas.microsoft.com/office/drawing/2014/main" id="{5A6C8418-0931-4070-81CE-462D938AAC56}"/>
              </a:ext>
            </a:extLst>
          </p:cNvPr>
          <p:cNvSpPr>
            <a:spLocks noChangeArrowheads="1"/>
          </p:cNvSpPr>
          <p:nvPr/>
        </p:nvSpPr>
        <p:spPr bwMode="auto">
          <a:xfrm>
            <a:off x="527050" y="4705350"/>
            <a:ext cx="1873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eaLnBrk="1" hangingPunct="1">
              <a:spcBef>
                <a:spcPct val="0"/>
              </a:spcBef>
              <a:buSzTx/>
              <a:buFontTx/>
              <a:buNone/>
            </a:pPr>
            <a:endParaRPr lang="en-US" altLang="en-US" sz="2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2AFF87A7-D701-471D-BCEE-2933D452CEB1}"/>
              </a:ext>
            </a:extLst>
          </p:cNvPr>
          <p:cNvSpPr>
            <a:spLocks noChangeArrowheads="1" noTextEdit="1"/>
          </p:cNvSpPr>
          <p:nvPr>
            <p:ph type="sldImg"/>
          </p:nvPr>
        </p:nvSpPr>
        <p:spPr>
          <a:xfrm>
            <a:off x="501650" y="463550"/>
            <a:ext cx="6035675" cy="4525963"/>
          </a:xfrm>
          <a:ln/>
        </p:spPr>
      </p:sp>
      <p:sp>
        <p:nvSpPr>
          <p:cNvPr id="104451" name="Rectangle 8">
            <a:extLst>
              <a:ext uri="{FF2B5EF4-FFF2-40B4-BE49-F238E27FC236}">
                <a16:creationId xmlns:a16="http://schemas.microsoft.com/office/drawing/2014/main" id="{DC3AB011-1084-4D32-984E-5009E47F9A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Case-Manipulation Functions</a:t>
            </a:r>
          </a:p>
          <a:p>
            <a:pPr lvl="1" eaLnBrk="1" hangingPunct="1"/>
            <a:r>
              <a:rPr lang="en-US" altLang="en-US">
                <a:solidFill>
                  <a:schemeClr val="tx1"/>
                </a:solidFill>
                <a:latin typeface="Courier New" panose="02070309020205020404" pitchFamily="49" charset="0"/>
              </a:rPr>
              <a:t>LOWER</a:t>
            </a:r>
            <a:r>
              <a:rPr lang="en-US" altLang="en-US">
                <a:solidFill>
                  <a:schemeClr val="tx1"/>
                </a:solidFill>
              </a:rPr>
              <a:t>, </a:t>
            </a:r>
            <a:r>
              <a:rPr lang="en-US" altLang="en-US">
                <a:solidFill>
                  <a:schemeClr val="tx1"/>
                </a:solidFill>
                <a:latin typeface="Courier New" panose="02070309020205020404" pitchFamily="49" charset="0"/>
              </a:rPr>
              <a:t>UPPER</a:t>
            </a:r>
            <a:r>
              <a:rPr lang="en-US" altLang="en-US">
                <a:solidFill>
                  <a:schemeClr val="tx1"/>
                </a:solidFill>
              </a:rPr>
              <a:t>, and </a:t>
            </a:r>
            <a:r>
              <a:rPr lang="en-US" altLang="en-US">
                <a:solidFill>
                  <a:schemeClr val="tx1"/>
                </a:solidFill>
                <a:latin typeface="Courier New" panose="02070309020205020404" pitchFamily="49" charset="0"/>
              </a:rPr>
              <a:t>INITCAP</a:t>
            </a:r>
            <a:r>
              <a:rPr lang="en-US" altLang="en-US">
                <a:solidFill>
                  <a:schemeClr val="tx1"/>
                </a:solidFill>
              </a:rPr>
              <a:t> are the three</a:t>
            </a:r>
            <a:r>
              <a:rPr lang="en-US" altLang="en-US"/>
              <a:t> case-conversion functions.</a:t>
            </a:r>
          </a:p>
          <a:p>
            <a:pPr lvl="2" eaLnBrk="1" hangingPunct="1">
              <a:buSzPct val="70000"/>
            </a:pPr>
            <a:r>
              <a:rPr lang="en-US" altLang="en-US" b="1">
                <a:latin typeface="Courier New" panose="02070309020205020404" pitchFamily="49" charset="0"/>
              </a:rPr>
              <a:t>LOWER</a:t>
            </a:r>
            <a:r>
              <a:rPr lang="en-US" altLang="en-US" b="1">
                <a:latin typeface="Symbol" panose="05050102010706020507" pitchFamily="18" charset="2"/>
              </a:rPr>
              <a:t>:</a:t>
            </a:r>
            <a:r>
              <a:rPr lang="en-US" altLang="en-US">
                <a:latin typeface="Symbol" panose="05050102010706020507" pitchFamily="18" charset="2"/>
              </a:rPr>
              <a:t> </a:t>
            </a:r>
            <a:r>
              <a:rPr lang="en-US" altLang="en-US"/>
              <a:t>Converts mixed-case or uppercase character strings to lowercase</a:t>
            </a:r>
          </a:p>
          <a:p>
            <a:pPr lvl="2" eaLnBrk="1" hangingPunct="1">
              <a:buSzPct val="70000"/>
            </a:pPr>
            <a:r>
              <a:rPr lang="en-US" altLang="en-US" b="1">
                <a:latin typeface="Courier New" panose="02070309020205020404" pitchFamily="49" charset="0"/>
              </a:rPr>
              <a:t>UPPER</a:t>
            </a:r>
            <a:r>
              <a:rPr lang="en-US" altLang="en-US" b="1">
                <a:latin typeface="Symbol" panose="05050102010706020507" pitchFamily="18" charset="2"/>
              </a:rPr>
              <a:t>:</a:t>
            </a:r>
            <a:r>
              <a:rPr lang="en-US" altLang="en-US">
                <a:latin typeface="Symbol" panose="05050102010706020507" pitchFamily="18" charset="2"/>
              </a:rPr>
              <a:t> </a:t>
            </a:r>
            <a:r>
              <a:rPr lang="en-US" altLang="en-US"/>
              <a:t>Converts mixed-case or lowercase character strings to uppercase</a:t>
            </a:r>
          </a:p>
          <a:p>
            <a:pPr lvl="2" eaLnBrk="1" hangingPunct="1">
              <a:buSzPct val="70000"/>
            </a:pPr>
            <a:r>
              <a:rPr lang="en-US" altLang="en-US" b="1">
                <a:latin typeface="Courier New" panose="02070309020205020404" pitchFamily="49" charset="0"/>
              </a:rPr>
              <a:t>INITCAP</a:t>
            </a:r>
            <a:r>
              <a:rPr lang="en-US" altLang="en-US" b="1">
                <a:latin typeface="Symbol" panose="05050102010706020507" pitchFamily="18" charset="2"/>
              </a:rPr>
              <a:t>:</a:t>
            </a:r>
            <a:r>
              <a:rPr lang="en-US" altLang="en-US">
                <a:latin typeface="Symbol" panose="05050102010706020507" pitchFamily="18" charset="2"/>
              </a:rPr>
              <a:t> </a:t>
            </a:r>
            <a:r>
              <a:rPr lang="en-US" altLang="en-US"/>
              <a:t>Converts the first letter of each word to uppercase and remaining letters to lowercase</a:t>
            </a:r>
          </a:p>
          <a:p>
            <a:pPr lvl="4" eaLnBrk="1" hangingPunct="1"/>
            <a:r>
              <a:rPr lang="en-US" altLang="en-US"/>
              <a:t>SELECT 'The job id for '||UPPER(last_name)||' is '</a:t>
            </a:r>
          </a:p>
          <a:p>
            <a:pPr lvl="4" eaLnBrk="1" hangingPunct="1"/>
            <a:r>
              <a:rPr lang="en-US" altLang="en-US"/>
              <a:t>	||LOWER(job_id) AS "EMPLOYEE DETAILS"</a:t>
            </a:r>
          </a:p>
          <a:p>
            <a:pPr lvl="4" eaLnBrk="1" hangingPunct="1"/>
            <a:r>
              <a:rPr lang="en-US" altLang="en-US"/>
              <a:t>FROM   employees;</a:t>
            </a:r>
          </a:p>
        </p:txBody>
      </p:sp>
      <p:pic>
        <p:nvPicPr>
          <p:cNvPr id="104452" name="Picture 4">
            <a:extLst>
              <a:ext uri="{FF2B5EF4-FFF2-40B4-BE49-F238E27FC236}">
                <a16:creationId xmlns:a16="http://schemas.microsoft.com/office/drawing/2014/main" id="{22F9C6E7-B9CE-44EA-9FA5-762E33AE2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3" y="6934200"/>
            <a:ext cx="551973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04453" name="Picture 5">
            <a:extLst>
              <a:ext uri="{FF2B5EF4-FFF2-40B4-BE49-F238E27FC236}">
                <a16:creationId xmlns:a16="http://schemas.microsoft.com/office/drawing/2014/main" id="{FDDE90D5-AC27-4CFB-A2E5-E79A2F6AD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88" y="7961313"/>
            <a:ext cx="5732462"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4454" name="Text Box 6">
            <a:extLst>
              <a:ext uri="{FF2B5EF4-FFF2-40B4-BE49-F238E27FC236}">
                <a16:creationId xmlns:a16="http://schemas.microsoft.com/office/drawing/2014/main" id="{A426AF96-701B-4ABD-A309-671032B71289}"/>
              </a:ext>
            </a:extLst>
          </p:cNvPr>
          <p:cNvSpPr txBox="1">
            <a:spLocks noChangeArrowheads="1"/>
          </p:cNvSpPr>
          <p:nvPr/>
        </p:nvSpPr>
        <p:spPr bwMode="auto">
          <a:xfrm>
            <a:off x="909638" y="7621588"/>
            <a:ext cx="3556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360" tIns="12360" rIns="12360" bIns="12360">
            <a:spAutoFit/>
          </a:bodyPr>
          <a:lstStyle>
            <a:lvl1pPr defTabSz="800100">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defTabSz="80010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800100">
              <a:buSzPct val="100000"/>
              <a:buChar char="•"/>
              <a:defRPr sz="1200">
                <a:solidFill>
                  <a:srgbClr val="000000"/>
                </a:solidFill>
                <a:latin typeface="Times New Roman" panose="02020603050405020304" pitchFamily="18" charset="0"/>
              </a:defRPr>
            </a:lvl3pPr>
            <a:lvl4pPr marL="1600200" indent="-228600" defTabSz="8001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defTabSz="8001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defTabSz="8001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defTabSz="8001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defTabSz="8001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defTabSz="8001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eaLnBrk="1" hangingPunct="1">
              <a:spcBef>
                <a:spcPct val="0"/>
              </a:spcBef>
              <a:buClr>
                <a:srgbClr val="000000"/>
              </a:buClr>
              <a:buSzTx/>
              <a:buFontTx/>
              <a:buNone/>
            </a:pPr>
            <a:r>
              <a:rPr lang="en-US" altLang="en-US" sz="230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BD108F9-CB6B-4CF2-BE1C-EE82CB242586}"/>
              </a:ext>
            </a:extLst>
          </p:cNvPr>
          <p:cNvSpPr>
            <a:spLocks noChangeArrowheads="1"/>
          </p:cNvSpPr>
          <p:nvPr/>
        </p:nvSpPr>
        <p:spPr bwMode="auto">
          <a:xfrm>
            <a:off x="3959225" y="-1588"/>
            <a:ext cx="3032125" cy="46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eaLnBrk="1" hangingPunct="1">
              <a:spcBef>
                <a:spcPct val="0"/>
              </a:spcBef>
              <a:buSzTx/>
              <a:buFontTx/>
              <a:buNone/>
            </a:pPr>
            <a:endParaRPr lang="en-US" altLang="en-US" sz="2300"/>
          </a:p>
        </p:txBody>
      </p:sp>
      <p:sp>
        <p:nvSpPr>
          <p:cNvPr id="106499" name="Rectangle 3">
            <a:extLst>
              <a:ext uri="{FF2B5EF4-FFF2-40B4-BE49-F238E27FC236}">
                <a16:creationId xmlns:a16="http://schemas.microsoft.com/office/drawing/2014/main" id="{EF90BD13-2108-414D-939E-49479B1CE63B}"/>
              </a:ext>
            </a:extLst>
          </p:cNvPr>
          <p:cNvSpPr>
            <a:spLocks noChangeArrowheads="1"/>
          </p:cNvSpPr>
          <p:nvPr/>
        </p:nvSpPr>
        <p:spPr bwMode="auto">
          <a:xfrm>
            <a:off x="-1588" y="-1588"/>
            <a:ext cx="3027363" cy="46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eaLnBrk="1" hangingPunct="1">
              <a:spcBef>
                <a:spcPct val="0"/>
              </a:spcBef>
              <a:buSzTx/>
              <a:buFontTx/>
              <a:buNone/>
            </a:pPr>
            <a:endParaRPr lang="en-US" altLang="en-US" sz="2300"/>
          </a:p>
        </p:txBody>
      </p:sp>
      <p:sp>
        <p:nvSpPr>
          <p:cNvPr id="106500" name="Rectangle 6">
            <a:extLst>
              <a:ext uri="{FF2B5EF4-FFF2-40B4-BE49-F238E27FC236}">
                <a16:creationId xmlns:a16="http://schemas.microsoft.com/office/drawing/2014/main" id="{09926D9C-C636-48D7-9017-545B5253B2C6}"/>
              </a:ext>
            </a:extLst>
          </p:cNvPr>
          <p:cNvSpPr>
            <a:spLocks noChangeArrowheads="1" noTextEdit="1"/>
          </p:cNvSpPr>
          <p:nvPr>
            <p:ph type="sldImg"/>
          </p:nvPr>
        </p:nvSpPr>
        <p:spPr>
          <a:ln/>
        </p:spPr>
      </p:sp>
      <p:sp>
        <p:nvSpPr>
          <p:cNvPr id="106501" name="Rectangle 7">
            <a:extLst>
              <a:ext uri="{FF2B5EF4-FFF2-40B4-BE49-F238E27FC236}">
                <a16:creationId xmlns:a16="http://schemas.microsoft.com/office/drawing/2014/main" id="{C30844E7-03D6-4700-BD52-031CAE09177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Using Case-Manipulation Functions </a:t>
            </a:r>
          </a:p>
          <a:p>
            <a:pPr lvl="1" eaLnBrk="1" hangingPunct="1"/>
            <a:r>
              <a:rPr lang="en-US" altLang="en-US"/>
              <a:t>The slide example displays the employee number, name, and department number of employee Higgins.</a:t>
            </a:r>
          </a:p>
          <a:p>
            <a:pPr lvl="1" eaLnBrk="1" hangingPunct="1"/>
            <a:r>
              <a:rPr lang="en-US" altLang="en-US">
                <a:solidFill>
                  <a:schemeClr val="tx1"/>
                </a:solidFill>
              </a:rPr>
              <a:t>The </a:t>
            </a:r>
            <a:r>
              <a:rPr lang="en-US" altLang="en-US">
                <a:solidFill>
                  <a:schemeClr val="tx1"/>
                </a:solidFill>
                <a:latin typeface="Courier New" panose="02070309020205020404" pitchFamily="49" charset="0"/>
              </a:rPr>
              <a:t>WHERE</a:t>
            </a:r>
            <a:r>
              <a:rPr lang="en-US" altLang="en-US">
                <a:solidFill>
                  <a:schemeClr val="tx1"/>
                </a:solidFill>
              </a:rPr>
              <a:t> clause of the first SQL statement specifies the employee name as </a:t>
            </a:r>
            <a:r>
              <a:rPr lang="en-US" altLang="en-US">
                <a:solidFill>
                  <a:schemeClr val="tx1"/>
                </a:solidFill>
                <a:latin typeface="Courier New" panose="02070309020205020404" pitchFamily="49" charset="0"/>
              </a:rPr>
              <a:t>higgins</a:t>
            </a:r>
            <a:r>
              <a:rPr lang="en-US" altLang="en-US">
                <a:solidFill>
                  <a:schemeClr val="tx1"/>
                </a:solidFill>
              </a:rPr>
              <a:t>. Because all the data in the </a:t>
            </a:r>
            <a:r>
              <a:rPr lang="en-US" altLang="en-US">
                <a:solidFill>
                  <a:schemeClr val="tx1"/>
                </a:solidFill>
                <a:latin typeface="Courier New" panose="02070309020205020404" pitchFamily="49" charset="0"/>
              </a:rPr>
              <a:t>EMPLOYEES</a:t>
            </a:r>
            <a:r>
              <a:rPr lang="en-US" altLang="en-US">
                <a:solidFill>
                  <a:schemeClr val="tx1"/>
                </a:solidFill>
              </a:rPr>
              <a:t> table is stored in proper case, the name </a:t>
            </a:r>
            <a:r>
              <a:rPr lang="en-US" altLang="en-US">
                <a:solidFill>
                  <a:schemeClr val="tx1"/>
                </a:solidFill>
                <a:latin typeface="Courier New" panose="02070309020205020404" pitchFamily="49" charset="0"/>
              </a:rPr>
              <a:t>higgins</a:t>
            </a:r>
            <a:r>
              <a:rPr lang="en-US" altLang="en-US">
                <a:solidFill>
                  <a:schemeClr val="tx1"/>
                </a:solidFill>
              </a:rPr>
              <a:t> does not find a match in the table, and no rows are selected.</a:t>
            </a:r>
          </a:p>
          <a:p>
            <a:pPr lvl="1" eaLnBrk="1" hangingPunct="1">
              <a:spcAft>
                <a:spcPct val="25000"/>
              </a:spcAft>
            </a:pPr>
            <a:r>
              <a:rPr lang="en-US" altLang="en-US">
                <a:solidFill>
                  <a:schemeClr val="tx1"/>
                </a:solidFill>
              </a:rPr>
              <a:t>The </a:t>
            </a:r>
            <a:r>
              <a:rPr lang="en-US" altLang="en-US">
                <a:solidFill>
                  <a:schemeClr val="tx1"/>
                </a:solidFill>
                <a:latin typeface="Courier New" panose="02070309020205020404" pitchFamily="49" charset="0"/>
              </a:rPr>
              <a:t>WHERE</a:t>
            </a:r>
            <a:r>
              <a:rPr lang="en-US" altLang="en-US">
                <a:solidFill>
                  <a:schemeClr val="tx1"/>
                </a:solidFill>
              </a:rPr>
              <a:t> clause of the second SQL statement specifies that the employee name in the </a:t>
            </a:r>
            <a:r>
              <a:rPr lang="en-US" altLang="en-US">
                <a:solidFill>
                  <a:schemeClr val="tx1"/>
                </a:solidFill>
                <a:latin typeface="Courier New" panose="02070309020205020404" pitchFamily="49" charset="0"/>
              </a:rPr>
              <a:t>EMPLOYEES</a:t>
            </a:r>
            <a:r>
              <a:rPr lang="en-US" altLang="en-US">
                <a:solidFill>
                  <a:schemeClr val="tx1"/>
                </a:solidFill>
              </a:rPr>
              <a:t> table is compared to </a:t>
            </a:r>
            <a:r>
              <a:rPr lang="en-US" altLang="en-US">
                <a:solidFill>
                  <a:schemeClr val="tx1"/>
                </a:solidFill>
                <a:latin typeface="Courier New" panose="02070309020205020404" pitchFamily="49" charset="0"/>
              </a:rPr>
              <a:t>higgins</a:t>
            </a:r>
            <a:r>
              <a:rPr lang="en-US" altLang="en-US">
                <a:solidFill>
                  <a:schemeClr val="tx1"/>
                </a:solidFill>
              </a:rPr>
              <a:t>, converting the </a:t>
            </a:r>
            <a:r>
              <a:rPr lang="en-US" altLang="en-US">
                <a:solidFill>
                  <a:schemeClr val="tx1"/>
                </a:solidFill>
                <a:latin typeface="Courier New" panose="02070309020205020404" pitchFamily="49" charset="0"/>
              </a:rPr>
              <a:t>LAST_NAME</a:t>
            </a:r>
            <a:r>
              <a:rPr lang="en-US" altLang="en-US">
                <a:solidFill>
                  <a:schemeClr val="tx1"/>
                </a:solidFill>
              </a:rPr>
              <a:t> column to lowercase for comparison purposes. Since both names are now lowercase, a match is found and one row is selected. The </a:t>
            </a:r>
            <a:r>
              <a:rPr lang="en-US" altLang="en-US">
                <a:solidFill>
                  <a:schemeClr val="tx1"/>
                </a:solidFill>
                <a:latin typeface="Courier New" panose="02070309020205020404" pitchFamily="49" charset="0"/>
              </a:rPr>
              <a:t>WHERE</a:t>
            </a:r>
            <a:r>
              <a:rPr lang="en-US" altLang="en-US">
                <a:solidFill>
                  <a:schemeClr val="tx1"/>
                </a:solidFill>
              </a:rPr>
              <a:t> clause can be rewritten in the following manner to produce the same result:</a:t>
            </a:r>
          </a:p>
          <a:p>
            <a:pPr lvl="4" eaLnBrk="1" hangingPunct="1"/>
            <a:r>
              <a:rPr lang="en-US" altLang="en-US">
                <a:solidFill>
                  <a:schemeClr val="tx1"/>
                </a:solidFill>
              </a:rPr>
              <a:t>...WHERE last_name = 'Higgins'</a:t>
            </a:r>
          </a:p>
          <a:p>
            <a:pPr lvl="1" eaLnBrk="1" hangingPunct="1"/>
            <a:r>
              <a:rPr lang="en-US" altLang="en-US">
                <a:solidFill>
                  <a:schemeClr val="tx1"/>
                </a:solidFill>
              </a:rPr>
              <a:t>The name in the output appears as it was stored in the database. To display the name with only the first letter in uppercase, use the </a:t>
            </a:r>
            <a:r>
              <a:rPr lang="en-US" altLang="en-US">
                <a:solidFill>
                  <a:schemeClr val="tx1"/>
                </a:solidFill>
                <a:latin typeface="Courier New" panose="02070309020205020404" pitchFamily="49" charset="0"/>
              </a:rPr>
              <a:t>UPPER</a:t>
            </a:r>
            <a:r>
              <a:rPr lang="en-US" altLang="en-US">
                <a:solidFill>
                  <a:schemeClr val="tx1"/>
                </a:solidFill>
              </a:rPr>
              <a:t> function in the </a:t>
            </a:r>
            <a:r>
              <a:rPr lang="en-US" altLang="en-US">
                <a:solidFill>
                  <a:schemeClr val="tx1"/>
                </a:solidFill>
                <a:latin typeface="Courier New" panose="02070309020205020404" pitchFamily="49" charset="0"/>
              </a:rPr>
              <a:t>SELECT</a:t>
            </a:r>
            <a:r>
              <a:rPr lang="en-US" altLang="en-US">
                <a:solidFill>
                  <a:schemeClr val="tx1"/>
                </a:solidFill>
              </a:rPr>
              <a:t> statement</a:t>
            </a:r>
            <a:r>
              <a:rPr lang="en-US" altLang="en-US"/>
              <a:t>.</a:t>
            </a:r>
          </a:p>
          <a:p>
            <a:pPr lvl="4" eaLnBrk="1" hangingPunct="1"/>
            <a:r>
              <a:rPr lang="en-US" altLang="en-US"/>
              <a:t>SELECT employee_id, UPPER(last_name), department_id</a:t>
            </a:r>
          </a:p>
          <a:p>
            <a:pPr lvl="4" eaLnBrk="1" hangingPunct="1"/>
            <a:r>
              <a:rPr lang="en-US" altLang="en-US"/>
              <a:t>FROM   employees</a:t>
            </a:r>
          </a:p>
          <a:p>
            <a:pPr lvl="4" eaLnBrk="1" hangingPunct="1"/>
            <a:r>
              <a:rPr lang="en-US" altLang="en-US"/>
              <a:t>WHERE  INITCAP(last_name) = 'Higgins';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a:extLst>
              <a:ext uri="{FF2B5EF4-FFF2-40B4-BE49-F238E27FC236}">
                <a16:creationId xmlns:a16="http://schemas.microsoft.com/office/drawing/2014/main" id="{63194CE5-C6E9-4785-8A07-729707BB0366}"/>
              </a:ext>
            </a:extLst>
          </p:cNvPr>
          <p:cNvSpPr>
            <a:spLocks noChangeArrowheads="1" noTextEdit="1"/>
          </p:cNvSpPr>
          <p:nvPr>
            <p:ph type="sldImg"/>
          </p:nvPr>
        </p:nvSpPr>
        <p:spPr>
          <a:ln/>
        </p:spPr>
      </p:sp>
      <p:sp>
        <p:nvSpPr>
          <p:cNvPr id="108547" name="Rectangle 5">
            <a:extLst>
              <a:ext uri="{FF2B5EF4-FFF2-40B4-BE49-F238E27FC236}">
                <a16:creationId xmlns:a16="http://schemas.microsoft.com/office/drawing/2014/main" id="{FCAC853A-975A-4210-808D-BDBC8A52762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Character-Manipulation Functions</a:t>
            </a:r>
          </a:p>
          <a:p>
            <a:pPr lvl="1" eaLnBrk="1" hangingPunct="1"/>
            <a:r>
              <a:rPr lang="en-US" altLang="en-US">
                <a:solidFill>
                  <a:schemeClr val="tx1"/>
                </a:solidFill>
                <a:latin typeface="Courier New" panose="02070309020205020404" pitchFamily="49" charset="0"/>
              </a:rPr>
              <a:t>CONCAT</a:t>
            </a:r>
            <a:r>
              <a:rPr lang="en-US" altLang="en-US">
                <a:solidFill>
                  <a:schemeClr val="tx1"/>
                </a:solidFill>
              </a:rPr>
              <a:t>, </a:t>
            </a:r>
            <a:r>
              <a:rPr lang="en-US" altLang="en-US">
                <a:solidFill>
                  <a:schemeClr val="tx1"/>
                </a:solidFill>
                <a:latin typeface="Courier New" panose="02070309020205020404" pitchFamily="49" charset="0"/>
              </a:rPr>
              <a:t>SUBSTR</a:t>
            </a:r>
            <a:r>
              <a:rPr lang="en-US" altLang="en-US">
                <a:solidFill>
                  <a:schemeClr val="tx1"/>
                </a:solidFill>
              </a:rPr>
              <a:t>, </a:t>
            </a:r>
            <a:r>
              <a:rPr lang="en-US" altLang="en-US">
                <a:solidFill>
                  <a:schemeClr val="tx1"/>
                </a:solidFill>
                <a:latin typeface="Courier New" panose="02070309020205020404" pitchFamily="49" charset="0"/>
              </a:rPr>
              <a:t>LENGTH</a:t>
            </a:r>
            <a:r>
              <a:rPr lang="en-US" altLang="en-US">
                <a:solidFill>
                  <a:schemeClr val="tx1"/>
                </a:solidFill>
              </a:rPr>
              <a:t>, </a:t>
            </a:r>
            <a:r>
              <a:rPr lang="en-US" altLang="en-US">
                <a:solidFill>
                  <a:schemeClr val="tx1"/>
                </a:solidFill>
                <a:latin typeface="Courier New" panose="02070309020205020404" pitchFamily="49" charset="0"/>
              </a:rPr>
              <a:t>INSTR</a:t>
            </a:r>
            <a:r>
              <a:rPr lang="en-US" altLang="en-US">
                <a:solidFill>
                  <a:schemeClr val="tx1"/>
                </a:solidFill>
              </a:rPr>
              <a:t>, </a:t>
            </a:r>
            <a:r>
              <a:rPr lang="en-US" altLang="en-US">
                <a:solidFill>
                  <a:schemeClr val="tx1"/>
                </a:solidFill>
                <a:latin typeface="Courier New" panose="02070309020205020404" pitchFamily="49" charset="0"/>
              </a:rPr>
              <a:t>LPAD</a:t>
            </a:r>
            <a:r>
              <a:rPr lang="en-US" altLang="en-US">
                <a:solidFill>
                  <a:schemeClr val="tx1"/>
                </a:solidFill>
              </a:rPr>
              <a:t>, </a:t>
            </a:r>
            <a:r>
              <a:rPr lang="en-US" altLang="en-US">
                <a:solidFill>
                  <a:schemeClr val="tx1"/>
                </a:solidFill>
                <a:latin typeface="Courier New" panose="02070309020205020404" pitchFamily="49" charset="0"/>
              </a:rPr>
              <a:t>RPAD</a:t>
            </a:r>
            <a:r>
              <a:rPr lang="en-US" altLang="en-US">
                <a:solidFill>
                  <a:schemeClr val="tx1"/>
                </a:solidFill>
              </a:rPr>
              <a:t>, and </a:t>
            </a:r>
            <a:r>
              <a:rPr lang="en-US" altLang="en-US">
                <a:solidFill>
                  <a:schemeClr val="tx1"/>
                </a:solidFill>
                <a:latin typeface="Courier New" panose="02070309020205020404" pitchFamily="49" charset="0"/>
              </a:rPr>
              <a:t>TRIM</a:t>
            </a:r>
            <a:r>
              <a:rPr lang="en-US" altLang="en-US">
                <a:solidFill>
                  <a:schemeClr val="tx1"/>
                </a:solidFill>
              </a:rPr>
              <a:t> are the character-</a:t>
            </a:r>
            <a:r>
              <a:rPr lang="en-US" altLang="en-US"/>
              <a:t>manipulation functions that are covered in this lesson.</a:t>
            </a:r>
          </a:p>
          <a:p>
            <a:pPr lvl="2" eaLnBrk="1" hangingPunct="1">
              <a:buSzPct val="70000"/>
            </a:pPr>
            <a:r>
              <a:rPr lang="en-US" altLang="en-US" b="1">
                <a:latin typeface="Courier New" panose="02070309020205020404" pitchFamily="49" charset="0"/>
              </a:rPr>
              <a:t>CONCAT</a:t>
            </a:r>
            <a:r>
              <a:rPr lang="en-US" altLang="en-US" b="1">
                <a:latin typeface="Symbol" panose="05050102010706020507" pitchFamily="18" charset="2"/>
              </a:rPr>
              <a:t>:</a:t>
            </a:r>
            <a:r>
              <a:rPr lang="en-US" altLang="en-US">
                <a:latin typeface="Symbol" panose="05050102010706020507" pitchFamily="18" charset="2"/>
              </a:rPr>
              <a:t> </a:t>
            </a:r>
            <a:r>
              <a:rPr lang="en-US" altLang="en-US"/>
              <a:t>Joins values together (You are limited to using two parameters with </a:t>
            </a:r>
            <a:r>
              <a:rPr lang="en-US" altLang="en-US">
                <a:latin typeface="Courier New" panose="02070309020205020404" pitchFamily="49" charset="0"/>
              </a:rPr>
              <a:t>CONCAT</a:t>
            </a:r>
            <a:r>
              <a:rPr lang="en-US" altLang="en-US"/>
              <a:t>.)</a:t>
            </a:r>
          </a:p>
          <a:p>
            <a:pPr lvl="2" eaLnBrk="1" hangingPunct="1">
              <a:buSzPct val="70000"/>
            </a:pPr>
            <a:r>
              <a:rPr lang="en-US" altLang="en-US" b="1">
                <a:latin typeface="Courier New" panose="02070309020205020404" pitchFamily="49" charset="0"/>
              </a:rPr>
              <a:t>SUBSTR</a:t>
            </a:r>
            <a:r>
              <a:rPr lang="en-US" altLang="en-US" b="1">
                <a:latin typeface="Symbol" panose="05050102010706020507" pitchFamily="18" charset="2"/>
              </a:rPr>
              <a:t>:</a:t>
            </a:r>
            <a:r>
              <a:rPr lang="en-US" altLang="en-US">
                <a:latin typeface="Symbol" panose="05050102010706020507" pitchFamily="18" charset="2"/>
              </a:rPr>
              <a:t> </a:t>
            </a:r>
            <a:r>
              <a:rPr lang="en-US" altLang="en-US"/>
              <a:t>Extracts a string of determined length</a:t>
            </a:r>
          </a:p>
          <a:p>
            <a:pPr lvl="2" eaLnBrk="1" hangingPunct="1">
              <a:buSzPct val="70000"/>
            </a:pPr>
            <a:r>
              <a:rPr lang="en-US" altLang="en-US" b="1">
                <a:latin typeface="Courier New" panose="02070309020205020404" pitchFamily="49" charset="0"/>
              </a:rPr>
              <a:t>LENGTH</a:t>
            </a:r>
            <a:r>
              <a:rPr lang="en-US" altLang="en-US" b="1">
                <a:latin typeface="Symbol" panose="05050102010706020507" pitchFamily="18" charset="2"/>
              </a:rPr>
              <a:t>:</a:t>
            </a:r>
            <a:r>
              <a:rPr lang="en-US" altLang="en-US">
                <a:latin typeface="Symbol" panose="05050102010706020507" pitchFamily="18" charset="2"/>
              </a:rPr>
              <a:t> </a:t>
            </a:r>
            <a:r>
              <a:rPr lang="en-US" altLang="en-US"/>
              <a:t>Shows the length of a string as a numeric value</a:t>
            </a:r>
          </a:p>
          <a:p>
            <a:pPr lvl="2" eaLnBrk="1" hangingPunct="1">
              <a:buSzPct val="70000"/>
            </a:pPr>
            <a:r>
              <a:rPr lang="en-US" altLang="en-US" b="1">
                <a:latin typeface="Courier New" panose="02070309020205020404" pitchFamily="49" charset="0"/>
              </a:rPr>
              <a:t>INSTR</a:t>
            </a:r>
            <a:r>
              <a:rPr lang="en-US" altLang="en-US" b="1">
                <a:latin typeface="Symbol" panose="05050102010706020507" pitchFamily="18" charset="2"/>
              </a:rPr>
              <a:t>:</a:t>
            </a:r>
            <a:r>
              <a:rPr lang="en-US" altLang="en-US">
                <a:latin typeface="Symbol" panose="05050102010706020507" pitchFamily="18" charset="2"/>
              </a:rPr>
              <a:t> </a:t>
            </a:r>
            <a:r>
              <a:rPr lang="en-US" altLang="en-US"/>
              <a:t>Finds the numeric position of a named character</a:t>
            </a:r>
          </a:p>
          <a:p>
            <a:pPr lvl="2" eaLnBrk="1" hangingPunct="1">
              <a:buSzPct val="70000"/>
            </a:pPr>
            <a:r>
              <a:rPr lang="en-US" altLang="en-US" b="1">
                <a:latin typeface="Courier New" panose="02070309020205020404" pitchFamily="49" charset="0"/>
              </a:rPr>
              <a:t>LPAD</a:t>
            </a:r>
            <a:r>
              <a:rPr lang="en-US" altLang="en-US" b="1">
                <a:latin typeface="Symbol" panose="05050102010706020507" pitchFamily="18" charset="2"/>
              </a:rPr>
              <a:t>:</a:t>
            </a:r>
            <a:r>
              <a:rPr lang="en-US" altLang="en-US">
                <a:latin typeface="Symbol" panose="05050102010706020507" pitchFamily="18" charset="2"/>
              </a:rPr>
              <a:t> </a:t>
            </a:r>
            <a:r>
              <a:rPr lang="en-US" altLang="en-US"/>
              <a:t>Pads the character value right-justified</a:t>
            </a:r>
          </a:p>
          <a:p>
            <a:pPr lvl="2" eaLnBrk="1" hangingPunct="1">
              <a:buSzPct val="70000"/>
            </a:pPr>
            <a:r>
              <a:rPr lang="en-US" altLang="en-US" b="1">
                <a:latin typeface="Courier New" panose="02070309020205020404" pitchFamily="49" charset="0"/>
              </a:rPr>
              <a:t>RPAD</a:t>
            </a:r>
            <a:r>
              <a:rPr lang="en-US" altLang="en-US" b="1"/>
              <a:t>:</a:t>
            </a:r>
            <a:r>
              <a:rPr lang="en-US" altLang="en-US"/>
              <a:t> Pads the character value left-justified</a:t>
            </a:r>
          </a:p>
          <a:p>
            <a:pPr lvl="2" eaLnBrk="1" hangingPunct="1">
              <a:buSzPct val="70000"/>
            </a:pPr>
            <a:r>
              <a:rPr lang="en-US" altLang="en-US" b="1">
                <a:latin typeface="Courier New" panose="02070309020205020404" pitchFamily="49" charset="0"/>
              </a:rPr>
              <a:t>TRIM</a:t>
            </a:r>
            <a:r>
              <a:rPr lang="en-US" altLang="en-US" b="1"/>
              <a:t>:</a:t>
            </a:r>
            <a:r>
              <a:rPr lang="en-US" altLang="en-US"/>
              <a:t> Trims heading or trailing characters (or both) from a character string (If </a:t>
            </a:r>
            <a:r>
              <a:rPr lang="en-US" altLang="en-US" i="1">
                <a:latin typeface="Courier New" panose="02070309020205020404" pitchFamily="49" charset="0"/>
              </a:rPr>
              <a:t>trim_character</a:t>
            </a:r>
            <a:r>
              <a:rPr lang="en-US" altLang="en-US"/>
              <a:t> or </a:t>
            </a:r>
            <a:r>
              <a:rPr lang="en-US" altLang="en-US" i="1">
                <a:latin typeface="Courier New" panose="02070309020205020404" pitchFamily="49" charset="0"/>
              </a:rPr>
              <a:t>trim_source</a:t>
            </a:r>
            <a:r>
              <a:rPr lang="en-US" altLang="en-US"/>
              <a:t> is a character literal, you must enclose it in single quotation marks.)</a:t>
            </a:r>
          </a:p>
          <a:p>
            <a:pPr lvl="1" eaLnBrk="1" hangingPunct="1"/>
            <a:r>
              <a:rPr lang="en-US" altLang="en-US" b="1">
                <a:solidFill>
                  <a:schemeClr val="tx1"/>
                </a:solidFill>
              </a:rPr>
              <a:t>Note:</a:t>
            </a:r>
            <a:r>
              <a:rPr lang="en-US" altLang="en-US">
                <a:solidFill>
                  <a:schemeClr val="tx1"/>
                </a:solidFill>
              </a:rPr>
              <a:t> You can use functions such as </a:t>
            </a:r>
            <a:r>
              <a:rPr lang="en-US" altLang="en-US">
                <a:solidFill>
                  <a:schemeClr val="tx1"/>
                </a:solidFill>
                <a:latin typeface="Courier New" panose="02070309020205020404" pitchFamily="49" charset="0"/>
              </a:rPr>
              <a:t>UPPER</a:t>
            </a:r>
            <a:r>
              <a:rPr lang="en-US" altLang="en-US">
                <a:solidFill>
                  <a:schemeClr val="tx1"/>
                </a:solidFill>
              </a:rPr>
              <a:t> and </a:t>
            </a:r>
            <a:r>
              <a:rPr lang="en-US" altLang="en-US">
                <a:solidFill>
                  <a:schemeClr val="tx1"/>
                </a:solidFill>
                <a:latin typeface="Courier New" panose="02070309020205020404" pitchFamily="49" charset="0"/>
              </a:rPr>
              <a:t>LOWER</a:t>
            </a:r>
            <a:r>
              <a:rPr lang="en-US" altLang="en-US">
                <a:solidFill>
                  <a:schemeClr val="tx1"/>
                </a:solidFill>
              </a:rPr>
              <a:t> with ampersand substitution. For example, use </a:t>
            </a:r>
            <a:r>
              <a:rPr lang="en-US" altLang="en-US">
                <a:solidFill>
                  <a:schemeClr val="tx1"/>
                </a:solidFill>
                <a:latin typeface="Courier New" panose="02070309020205020404" pitchFamily="49" charset="0"/>
              </a:rPr>
              <a:t>UPPER('&amp;job_title')</a:t>
            </a:r>
            <a:r>
              <a:rPr lang="en-US" altLang="en-US">
                <a:solidFill>
                  <a:schemeClr val="tx1"/>
                </a:solidFill>
              </a:rPr>
              <a:t> so that the user does not have to enter the job title in a specific case.</a:t>
            </a: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8">
            <a:extLst>
              <a:ext uri="{FF2B5EF4-FFF2-40B4-BE49-F238E27FC236}">
                <a16:creationId xmlns:a16="http://schemas.microsoft.com/office/drawing/2014/main" id="{BB843229-9F7C-4AC9-9435-0F0978D52FE5}"/>
              </a:ext>
            </a:extLst>
          </p:cNvPr>
          <p:cNvSpPr>
            <a:spLocks noChangeArrowheads="1" noTextEdit="1"/>
          </p:cNvSpPr>
          <p:nvPr>
            <p:ph type="sldImg"/>
          </p:nvPr>
        </p:nvSpPr>
        <p:spPr>
          <a:ln/>
        </p:spPr>
      </p:sp>
      <p:sp>
        <p:nvSpPr>
          <p:cNvPr id="110595" name="Rectangle 9">
            <a:extLst>
              <a:ext uri="{FF2B5EF4-FFF2-40B4-BE49-F238E27FC236}">
                <a16:creationId xmlns:a16="http://schemas.microsoft.com/office/drawing/2014/main" id="{3151C674-5FFF-4E67-9993-2F95C370747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Using the Character-Manipulation Functions</a:t>
            </a:r>
          </a:p>
          <a:p>
            <a:pPr lvl="1" eaLnBrk="1" hangingPunct="1"/>
            <a:r>
              <a:rPr lang="en-US" altLang="en-US"/>
              <a:t>The slide example displays employee first names and last names joined together, the length of the employee last name, and the numeric position of the letter </a:t>
            </a:r>
            <a:r>
              <a:rPr lang="en-US" altLang="en-US" i="1"/>
              <a:t>a</a:t>
            </a:r>
            <a:r>
              <a:rPr lang="en-US" altLang="en-US"/>
              <a:t> in the employee last name for all employees who have the string </a:t>
            </a:r>
            <a:r>
              <a:rPr lang="en-US" altLang="en-US">
                <a:latin typeface="Courier New" panose="02070309020205020404" pitchFamily="49" charset="0"/>
              </a:rPr>
              <a:t>REP</a:t>
            </a:r>
            <a:r>
              <a:rPr lang="en-US" altLang="en-US"/>
              <a:t> contained in the job ID starting at the fourth position of the job ID.</a:t>
            </a:r>
          </a:p>
          <a:p>
            <a:pPr lvl="1" eaLnBrk="1" hangingPunct="1"/>
            <a:r>
              <a:rPr lang="en-US" altLang="en-US" b="1"/>
              <a:t>Example</a:t>
            </a:r>
          </a:p>
          <a:p>
            <a:pPr lvl="1" eaLnBrk="1" hangingPunct="1"/>
            <a:r>
              <a:rPr lang="en-US" altLang="en-US"/>
              <a:t>Modify the SQL statement in the slide to display the data for those employees whose last names end with the letter </a:t>
            </a:r>
            <a:r>
              <a:rPr lang="en-US" altLang="en-US" i="1"/>
              <a:t>n</a:t>
            </a:r>
            <a:r>
              <a:rPr lang="en-US" altLang="en-US"/>
              <a:t>.</a:t>
            </a:r>
            <a:endParaRPr lang="en-US" altLang="en-US" sz="500"/>
          </a:p>
          <a:p>
            <a:pPr lvl="4" eaLnBrk="1" hangingPunct="1"/>
            <a:r>
              <a:rPr lang="en-US" altLang="en-US"/>
              <a:t>SELECT employee_id, CONCAT(first_name, last_name) NAME,</a:t>
            </a:r>
          </a:p>
          <a:p>
            <a:pPr lvl="4" eaLnBrk="1" hangingPunct="1"/>
            <a:r>
              <a:rPr lang="en-US" altLang="en-US"/>
              <a:t>LENGTH (last_name), INSTR(last_name, 'a') "Contains 'a'?"</a:t>
            </a:r>
          </a:p>
          <a:p>
            <a:pPr lvl="4" eaLnBrk="1" hangingPunct="1"/>
            <a:r>
              <a:rPr lang="en-US" altLang="en-US"/>
              <a:t>FROM   employees</a:t>
            </a:r>
          </a:p>
          <a:p>
            <a:pPr lvl="4" eaLnBrk="1" hangingPunct="1"/>
            <a:r>
              <a:rPr lang="en-US" altLang="en-US"/>
              <a:t>WHERE  SUBSTR(last_name, -1, 1) = 'n';</a:t>
            </a:r>
          </a:p>
        </p:txBody>
      </p:sp>
      <p:sp>
        <p:nvSpPr>
          <p:cNvPr id="110596" name="Rectangle 4">
            <a:extLst>
              <a:ext uri="{FF2B5EF4-FFF2-40B4-BE49-F238E27FC236}">
                <a16:creationId xmlns:a16="http://schemas.microsoft.com/office/drawing/2014/main" id="{10DCEC62-4705-4E4B-965C-49E8D932B4CF}"/>
              </a:ext>
            </a:extLst>
          </p:cNvPr>
          <p:cNvSpPr>
            <a:spLocks noChangeArrowheads="1"/>
          </p:cNvSpPr>
          <p:nvPr/>
        </p:nvSpPr>
        <p:spPr bwMode="auto">
          <a:xfrm>
            <a:off x="614363" y="7007225"/>
            <a:ext cx="579596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SzPct val="100000"/>
              <a:buFont typeface="Arial" panose="020B0604020202020204" pitchFamily="34" charset="0"/>
              <a:defRPr sz="1200" b="1">
                <a:solidFill>
                  <a:schemeClr val="tx1"/>
                </a:solidFill>
                <a:latin typeface="Arial" panose="020B0604020202020204" pitchFamily="34" charset="0"/>
              </a:defRPr>
            </a:lvl1pPr>
            <a:lvl2pPr marL="742950" indent="-285750">
              <a:spcBef>
                <a:spcPct val="25000"/>
              </a:spcBef>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buSzPct val="100000"/>
              <a:buChar char="•"/>
              <a:defRPr sz="1200">
                <a:solidFill>
                  <a:srgbClr val="000000"/>
                </a:solidFill>
                <a:latin typeface="Times New Roman" panose="02020603050405020304" pitchFamily="18" charset="0"/>
              </a:defRPr>
            </a:lvl3pPr>
            <a:lvl4pPr marL="1600200" indent="-228600">
              <a:buSzPct val="100000"/>
              <a:buFont typeface="Times New Roman" panose="02020603050405020304" pitchFamily="18" charset="0"/>
              <a:buChar char="-"/>
              <a:defRPr sz="1200">
                <a:solidFill>
                  <a:srgbClr val="000000"/>
                </a:solidFill>
                <a:latin typeface="Times New Roman" panose="02020603050405020304" pitchFamily="18" charset="0"/>
              </a:defRPr>
            </a:lvl4pPr>
            <a:lvl5pPr marL="2057400" indent="-228600">
              <a:buSzPct val="100000"/>
              <a:buFont typeface="Courier New" panose="02070309020205020404" pitchFamily="49" charset="0"/>
              <a:defRPr sz="1100">
                <a:solidFill>
                  <a:srgbClr val="000000"/>
                </a:solidFill>
                <a:latin typeface="Courier New" panose="02070309020205020404" pitchFamily="49" charset="0"/>
              </a:defRPr>
            </a:lvl5pPr>
            <a:lvl6pPr marL="25146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6pPr>
            <a:lvl7pPr marL="29718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7pPr>
            <a:lvl8pPr marL="34290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8pPr>
            <a:lvl9pPr marL="3886200" indent="-228600" eaLnBrk="0" fontAlgn="base" hangingPunct="0">
              <a:spcBef>
                <a:spcPct val="0"/>
              </a:spcBef>
              <a:spcAft>
                <a:spcPct val="0"/>
              </a:spcAft>
              <a:buSzPct val="100000"/>
              <a:buFont typeface="Courier New" panose="02070309020205020404" pitchFamily="49" charset="0"/>
              <a:defRPr sz="1100">
                <a:solidFill>
                  <a:srgbClr val="000000"/>
                </a:solidFill>
                <a:latin typeface="Courier New" panose="02070309020205020404" pitchFamily="49" charset="0"/>
              </a:defRPr>
            </a:lvl9pPr>
          </a:lstStyle>
          <a:p>
            <a:pPr eaLnBrk="1" hangingPunct="1">
              <a:spcBef>
                <a:spcPct val="0"/>
              </a:spcBef>
              <a:buSzTx/>
              <a:buFontTx/>
              <a:buNone/>
            </a:pPr>
            <a:endParaRPr lang="en-US" altLang="en-US" sz="2300"/>
          </a:p>
        </p:txBody>
      </p:sp>
      <p:pic>
        <p:nvPicPr>
          <p:cNvPr id="110597" name="Picture 5">
            <a:extLst>
              <a:ext uri="{FF2B5EF4-FFF2-40B4-BE49-F238E27FC236}">
                <a16:creationId xmlns:a16="http://schemas.microsoft.com/office/drawing/2014/main" id="{873DF3CC-5C4A-47E5-B922-FCCAE119E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14388" y="7523163"/>
            <a:ext cx="5510212"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a:extLst>
              <a:ext uri="{FF2B5EF4-FFF2-40B4-BE49-F238E27FC236}">
                <a16:creationId xmlns:a16="http://schemas.microsoft.com/office/drawing/2014/main" id="{A843F5FB-35FE-4829-A337-38D7786F993A}"/>
              </a:ext>
            </a:extLst>
          </p:cNvPr>
          <p:cNvSpPr>
            <a:spLocks noChangeArrowheads="1" noTextEdit="1"/>
          </p:cNvSpPr>
          <p:nvPr>
            <p:ph type="sldImg"/>
          </p:nvPr>
        </p:nvSpPr>
        <p:spPr>
          <a:ln/>
        </p:spPr>
      </p:sp>
      <p:sp>
        <p:nvSpPr>
          <p:cNvPr id="112643" name="Rectangle 6">
            <a:extLst>
              <a:ext uri="{FF2B5EF4-FFF2-40B4-BE49-F238E27FC236}">
                <a16:creationId xmlns:a16="http://schemas.microsoft.com/office/drawing/2014/main" id="{68219ADF-68BD-4F37-A596-CE1E4B544F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Number Functions</a:t>
            </a:r>
          </a:p>
          <a:p>
            <a:pPr lvl="1" eaLnBrk="1" hangingPunct="1"/>
            <a:r>
              <a:rPr lang="en-US" altLang="en-US">
                <a:solidFill>
                  <a:schemeClr val="tx1"/>
                </a:solidFill>
              </a:rPr>
              <a:t>Number functions accept numeric</a:t>
            </a:r>
            <a:r>
              <a:rPr lang="en-US" altLang="en-US"/>
              <a:t> input and return numeric values. This section describes some of the number functions.</a:t>
            </a:r>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br>
              <a:rPr lang="en-US" altLang="en-US" b="1"/>
            </a:br>
            <a:r>
              <a:rPr lang="en-US" altLang="en-US" b="1"/>
              <a:t>Note:</a:t>
            </a:r>
            <a:r>
              <a:rPr lang="en-US" altLang="en-US"/>
              <a:t> This list contains only some of the available number functions.</a:t>
            </a:r>
            <a:endParaRPr lang="en-US" altLang="en-US" b="1"/>
          </a:p>
          <a:p>
            <a:pPr lvl="1" eaLnBrk="1" hangingPunct="1"/>
            <a:r>
              <a:rPr lang="en-US" altLang="en-US"/>
              <a:t>For more information, see “Number Functions” in </a:t>
            </a:r>
            <a:r>
              <a:rPr lang="en-US" altLang="en-US" i="1"/>
              <a:t>Oracle SQL Reference. </a:t>
            </a:r>
          </a:p>
        </p:txBody>
      </p:sp>
      <p:graphicFrame>
        <p:nvGraphicFramePr>
          <p:cNvPr id="112644" name="Object 1024">
            <a:extLst>
              <a:ext uri="{FF2B5EF4-FFF2-40B4-BE49-F238E27FC236}">
                <a16:creationId xmlns:a16="http://schemas.microsoft.com/office/drawing/2014/main" id="{698016C9-3105-46A4-ACA8-199D7CB3A157}"/>
              </a:ext>
            </a:extLst>
          </p:cNvPr>
          <p:cNvGraphicFramePr>
            <a:graphicFrameLocks/>
          </p:cNvGraphicFramePr>
          <p:nvPr/>
        </p:nvGraphicFramePr>
        <p:xfrm>
          <a:off x="609600" y="5868988"/>
          <a:ext cx="6218238" cy="1720850"/>
        </p:xfrm>
        <a:graphic>
          <a:graphicData uri="http://schemas.openxmlformats.org/presentationml/2006/ole">
            <mc:AlternateContent xmlns:mc="http://schemas.openxmlformats.org/markup-compatibility/2006">
              <mc:Choice xmlns:v="urn:schemas-microsoft-com:vml" Requires="v">
                <p:oleObj name="Document" r:id="rId3" imgW="6222492" imgH="1720596" progId="Word.Document.8">
                  <p:embed/>
                </p:oleObj>
              </mc:Choice>
              <mc:Fallback>
                <p:oleObj name="Document" r:id="rId3" imgW="6222492" imgH="1720596" progId="Word.Document.8">
                  <p:embed/>
                  <p:pic>
                    <p:nvPicPr>
                      <p:cNvPr id="112644" name="Object 1024">
                        <a:extLst>
                          <a:ext uri="{FF2B5EF4-FFF2-40B4-BE49-F238E27FC236}">
                            <a16:creationId xmlns:a16="http://schemas.microsoft.com/office/drawing/2014/main" id="{698016C9-3105-46A4-ACA8-199D7CB3A15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868988"/>
                        <a:ext cx="6218238"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CF65-9E2B-4B98-8FBC-E597385F37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2619EF-0874-4A5F-8F21-CEBAC8F1EA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EBAD0-74FD-4F97-87B6-DC6088EABE32}"/>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5" name="Footer Placeholder 4">
            <a:extLst>
              <a:ext uri="{FF2B5EF4-FFF2-40B4-BE49-F238E27FC236}">
                <a16:creationId xmlns:a16="http://schemas.microsoft.com/office/drawing/2014/main" id="{014683A3-451B-42F2-9651-CA60F9A1D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AD818-BE2A-437F-9211-2E7B5AA61407}"/>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230512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DD8D-3AA5-4F1F-89CF-F2740DBFC8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80A2EA-0928-40C6-B1B1-8B9B6C6BDC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4E5B0-D27B-4D43-8E4B-67192E37B067}"/>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5" name="Footer Placeholder 4">
            <a:extLst>
              <a:ext uri="{FF2B5EF4-FFF2-40B4-BE49-F238E27FC236}">
                <a16:creationId xmlns:a16="http://schemas.microsoft.com/office/drawing/2014/main" id="{F2BA7A64-0429-4BA8-BBFE-17335F865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37389-DB8E-4DBE-9215-6A5F7FA96CBD}"/>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215899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1E1A5F-CC70-4ACF-99F6-2DA92403BC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39CDB0-12C3-4465-BAEA-50150D6E3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37B38-6698-4985-ADA1-5BB6D4C1A818}"/>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5" name="Footer Placeholder 4">
            <a:extLst>
              <a:ext uri="{FF2B5EF4-FFF2-40B4-BE49-F238E27FC236}">
                <a16:creationId xmlns:a16="http://schemas.microsoft.com/office/drawing/2014/main" id="{28F6CA4F-9DAC-4B42-A017-E51DA274E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B3A74-EAF1-4C51-B6D9-DDCF4CAC3D03}"/>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271290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7DD87-FCA9-4E84-B4D5-9663F497DC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DFA93-5624-4972-A6F3-671275250F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68CAE-EF00-4A05-B794-F3D22BF71053}"/>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5" name="Footer Placeholder 4">
            <a:extLst>
              <a:ext uri="{FF2B5EF4-FFF2-40B4-BE49-F238E27FC236}">
                <a16:creationId xmlns:a16="http://schemas.microsoft.com/office/drawing/2014/main" id="{F56142B0-8E14-4769-9403-0021B86EB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15D0B-BF0B-4236-9F86-6440C5734C72}"/>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224530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F483-CC01-445D-9696-FD55D5A368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D357C2-3636-4418-94D8-F1A3E269F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591937-AC35-4FDB-8A09-72E755A46519}"/>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5" name="Footer Placeholder 4">
            <a:extLst>
              <a:ext uri="{FF2B5EF4-FFF2-40B4-BE49-F238E27FC236}">
                <a16:creationId xmlns:a16="http://schemas.microsoft.com/office/drawing/2014/main" id="{10FEC7A8-1633-427D-A103-ECC54450C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48F58-649F-4A8B-85E5-AC49D091A7E8}"/>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171138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01CA-9165-4AE1-8BCA-3D89BB938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4784B-5412-463A-967B-F849554765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94A839-9FAA-4E25-9F89-27F6196C06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F1CCB0-1386-4406-9947-5A915BC5E934}"/>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6" name="Footer Placeholder 5">
            <a:extLst>
              <a:ext uri="{FF2B5EF4-FFF2-40B4-BE49-F238E27FC236}">
                <a16:creationId xmlns:a16="http://schemas.microsoft.com/office/drawing/2014/main" id="{EB8EAFE6-8DBB-49B6-B7A0-2DD636FCF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4C436-3307-404E-B5CF-81DADAB2C5D8}"/>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262075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494-DE36-41A6-AAEA-284CB058A2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654470-24DD-42E3-AF3E-FE46BD22A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EDFDF9-04E8-40A7-874A-1DFDB8D837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E4B53D-C4F4-4B5D-AE99-B5769B058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E88AF3-77DA-4004-B8F8-8DA88C595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D799B-F9A6-4EDB-A3E6-9B7E3B316D53}"/>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8" name="Footer Placeholder 7">
            <a:extLst>
              <a:ext uri="{FF2B5EF4-FFF2-40B4-BE49-F238E27FC236}">
                <a16:creationId xmlns:a16="http://schemas.microsoft.com/office/drawing/2014/main" id="{E11C60AE-9689-42B9-81AE-CC6BEAE683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B0D7AA-D691-405C-BFAE-AB3F796EB276}"/>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292546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0F17-FE8E-4CF8-8617-CA534ACF23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7A357-D874-47AB-8592-3F970165E811}"/>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4" name="Footer Placeholder 3">
            <a:extLst>
              <a:ext uri="{FF2B5EF4-FFF2-40B4-BE49-F238E27FC236}">
                <a16:creationId xmlns:a16="http://schemas.microsoft.com/office/drawing/2014/main" id="{02F6693A-D523-48F6-B4B9-06808D487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F4898F-BF35-4E7B-9835-127A34E16154}"/>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103392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8F6276-AFBA-4286-86C6-63116880738A}"/>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3" name="Footer Placeholder 2">
            <a:extLst>
              <a:ext uri="{FF2B5EF4-FFF2-40B4-BE49-F238E27FC236}">
                <a16:creationId xmlns:a16="http://schemas.microsoft.com/office/drawing/2014/main" id="{B88006BF-2749-4BA7-B075-7ABF812AFF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5A82C3-9049-4520-9EA3-A8A9BA552896}"/>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5396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D231-A617-44A5-9E07-ECEBB6841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279B7F-8F66-4791-BE39-EB8B8CC90E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3C87D-C0C5-4F17-A386-6FB9C7A6A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1CE57-1012-4961-A8F2-4D51B072F9B4}"/>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6" name="Footer Placeholder 5">
            <a:extLst>
              <a:ext uri="{FF2B5EF4-FFF2-40B4-BE49-F238E27FC236}">
                <a16:creationId xmlns:a16="http://schemas.microsoft.com/office/drawing/2014/main" id="{BB2D1162-4EB8-45D7-9030-370354122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3EA2C-B4B2-4FA8-B3A5-8B3B4870AF56}"/>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112071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10A5-D943-45B3-A582-D2ECE8286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84EC64-3951-49E4-B851-51BF00ADA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4EC40F-4B3A-4550-AEEC-CFE6B4748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1901D1-A0C4-49AE-8123-AA119C8A8FB9}"/>
              </a:ext>
            </a:extLst>
          </p:cNvPr>
          <p:cNvSpPr>
            <a:spLocks noGrp="1"/>
          </p:cNvSpPr>
          <p:nvPr>
            <p:ph type="dt" sz="half" idx="10"/>
          </p:nvPr>
        </p:nvSpPr>
        <p:spPr/>
        <p:txBody>
          <a:bodyPr/>
          <a:lstStyle/>
          <a:p>
            <a:fld id="{8615566A-9C48-4082-B387-D24CAADA0DE7}" type="datetimeFigureOut">
              <a:rPr lang="en-US" smtClean="0"/>
              <a:t>3/26/2021</a:t>
            </a:fld>
            <a:endParaRPr lang="en-US"/>
          </a:p>
        </p:txBody>
      </p:sp>
      <p:sp>
        <p:nvSpPr>
          <p:cNvPr id="6" name="Footer Placeholder 5">
            <a:extLst>
              <a:ext uri="{FF2B5EF4-FFF2-40B4-BE49-F238E27FC236}">
                <a16:creationId xmlns:a16="http://schemas.microsoft.com/office/drawing/2014/main" id="{AA00D7DA-B976-4FE2-814A-0E58060460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8E569-C03F-4DE4-9B3E-6417F078F6C4}"/>
              </a:ext>
            </a:extLst>
          </p:cNvPr>
          <p:cNvSpPr>
            <a:spLocks noGrp="1"/>
          </p:cNvSpPr>
          <p:nvPr>
            <p:ph type="sldNum" sz="quarter" idx="12"/>
          </p:nvPr>
        </p:nvSpPr>
        <p:spPr/>
        <p:txBody>
          <a:bodyPr/>
          <a:lstStyle/>
          <a:p>
            <a:fld id="{0F60CA83-0208-4078-A1A1-9F6D0527F7B8}" type="slidenum">
              <a:rPr lang="en-US" smtClean="0"/>
              <a:t>‹#›</a:t>
            </a:fld>
            <a:endParaRPr lang="en-US"/>
          </a:p>
        </p:txBody>
      </p:sp>
    </p:spTree>
    <p:extLst>
      <p:ext uri="{BB962C8B-B14F-4D97-AF65-F5344CB8AC3E}">
        <p14:creationId xmlns:p14="http://schemas.microsoft.com/office/powerpoint/2010/main" val="2385997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6B838-45C0-469D-8E1E-109547B26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D0F21-64ED-42B5-B7F9-4A3073826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577E-63DC-49C9-9A1A-EA51ACBDA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5566A-9C48-4082-B387-D24CAADA0DE7}" type="datetimeFigureOut">
              <a:rPr lang="en-US" smtClean="0"/>
              <a:t>3/26/2021</a:t>
            </a:fld>
            <a:endParaRPr lang="en-US"/>
          </a:p>
        </p:txBody>
      </p:sp>
      <p:sp>
        <p:nvSpPr>
          <p:cNvPr id="5" name="Footer Placeholder 4">
            <a:extLst>
              <a:ext uri="{FF2B5EF4-FFF2-40B4-BE49-F238E27FC236}">
                <a16:creationId xmlns:a16="http://schemas.microsoft.com/office/drawing/2014/main" id="{00F3462F-541C-4781-B4FA-FEE9B16F01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544C6D-F48A-4391-AA56-E3353DB75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0CA83-0208-4078-A1A1-9F6D0527F7B8}" type="slidenum">
              <a:rPr lang="en-US" smtClean="0"/>
              <a:t>‹#›</a:t>
            </a:fld>
            <a:endParaRPr lang="en-US"/>
          </a:p>
        </p:txBody>
      </p:sp>
    </p:spTree>
    <p:extLst>
      <p:ext uri="{BB962C8B-B14F-4D97-AF65-F5344CB8AC3E}">
        <p14:creationId xmlns:p14="http://schemas.microsoft.com/office/powerpoint/2010/main" val="1880433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F07C1737-0A28-4A31-B973-52BEAA7391AB}"/>
              </a:ext>
            </a:extLst>
          </p:cNvPr>
          <p:cNvSpPr>
            <a:spLocks noGrp="1" noChangeArrowheads="1"/>
          </p:cNvSpPr>
          <p:nvPr>
            <p:ph type="title"/>
          </p:nvPr>
        </p:nvSpPr>
        <p:spPr>
          <a:xfrm>
            <a:off x="2413000" y="2579688"/>
            <a:ext cx="7315200" cy="876300"/>
          </a:xfrm>
        </p:spPr>
        <p:txBody>
          <a:bodyPr/>
          <a:lstStyle/>
          <a:p>
            <a:r>
              <a:rPr lang="en-US" altLang="en-US"/>
              <a:t>Lab #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8">
            <a:extLst>
              <a:ext uri="{FF2B5EF4-FFF2-40B4-BE49-F238E27FC236}">
                <a16:creationId xmlns:a16="http://schemas.microsoft.com/office/drawing/2014/main" id="{EC50E44D-A258-4069-A534-4531BC9F631E}"/>
              </a:ext>
            </a:extLst>
          </p:cNvPr>
          <p:cNvSpPr>
            <a:spLocks noChangeArrowheads="1"/>
          </p:cNvSpPr>
          <p:nvPr/>
        </p:nvSpPr>
        <p:spPr bwMode="blackGray">
          <a:xfrm>
            <a:off x="2381251" y="2357439"/>
            <a:ext cx="7364413" cy="1087437"/>
          </a:xfrm>
          <a:prstGeom prst="rect">
            <a:avLst/>
          </a:prstGeom>
          <a:solidFill>
            <a:schemeClr val="accent1"/>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2300">
                <a:solidFill>
                  <a:srgbClr val="000000"/>
                </a:solidFill>
                <a:latin typeface="Courier New" panose="02070309020205020404" pitchFamily="49" charset="0"/>
              </a:rPr>
              <a:t>SELECT ROUND(45.923,2), ROUND(45.923,0),</a:t>
            </a:r>
          </a:p>
          <a:p>
            <a:pPr>
              <a:spcBef>
                <a:spcPct val="0"/>
              </a:spcBef>
              <a:buClrTx/>
              <a:buFontTx/>
              <a:buNone/>
            </a:pPr>
            <a:r>
              <a:rPr lang="en-US" altLang="en-US" sz="2300">
                <a:solidFill>
                  <a:srgbClr val="000000"/>
                </a:solidFill>
                <a:latin typeface="Courier New" panose="02070309020205020404" pitchFamily="49" charset="0"/>
              </a:rPr>
              <a:t>       ROUND(45.923,-1)</a:t>
            </a:r>
          </a:p>
          <a:p>
            <a:pPr>
              <a:spcBef>
                <a:spcPct val="0"/>
              </a:spcBef>
              <a:buClrTx/>
              <a:buFontTx/>
              <a:buNone/>
            </a:pPr>
            <a:r>
              <a:rPr lang="en-US" altLang="en-US" sz="2300">
                <a:solidFill>
                  <a:srgbClr val="000000"/>
                </a:solidFill>
                <a:latin typeface="Courier New" panose="02070309020205020404" pitchFamily="49" charset="0"/>
              </a:rPr>
              <a:t>FROM   DUAL;</a:t>
            </a:r>
          </a:p>
        </p:txBody>
      </p:sp>
      <p:pic>
        <p:nvPicPr>
          <p:cNvPr id="113667" name="Picture 2">
            <a:extLst>
              <a:ext uri="{FF2B5EF4-FFF2-40B4-BE49-F238E27FC236}">
                <a16:creationId xmlns:a16="http://schemas.microsoft.com/office/drawing/2014/main" id="{DEDBE364-DDB5-4F77-A772-576D67C5C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52689" y="3544888"/>
            <a:ext cx="7172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13668" name="Rectangle 5">
            <a:extLst>
              <a:ext uri="{FF2B5EF4-FFF2-40B4-BE49-F238E27FC236}">
                <a16:creationId xmlns:a16="http://schemas.microsoft.com/office/drawing/2014/main" id="{A7338114-8976-481B-A64A-972255FE7680}"/>
              </a:ext>
            </a:extLst>
          </p:cNvPr>
          <p:cNvSpPr>
            <a:spLocks noGrp="1" noChangeArrowheads="1"/>
          </p:cNvSpPr>
          <p:nvPr>
            <p:ph type="title"/>
          </p:nvPr>
        </p:nvSpPr>
        <p:spPr>
          <a:xfrm>
            <a:off x="2413000" y="504825"/>
            <a:ext cx="7315200" cy="876300"/>
          </a:xfrm>
          <a:noFill/>
        </p:spPr>
        <p:txBody>
          <a:bodyPr vert="horz" lIns="92075" tIns="46038" rIns="92075" bIns="46038" rtlCol="0" anchor="ctr">
            <a:normAutofit/>
          </a:bodyPr>
          <a:lstStyle/>
          <a:p>
            <a:pPr eaLnBrk="1" hangingPunct="1"/>
            <a:r>
              <a:rPr lang="en-US" altLang="en-US"/>
              <a:t>Using the </a:t>
            </a:r>
            <a:r>
              <a:rPr lang="en-US" altLang="en-US">
                <a:latin typeface="Courier New" panose="02070309020205020404" pitchFamily="49" charset="0"/>
              </a:rPr>
              <a:t>ROUND</a:t>
            </a:r>
            <a:r>
              <a:rPr lang="en-US" altLang="en-US"/>
              <a:t> Function</a:t>
            </a:r>
          </a:p>
        </p:txBody>
      </p:sp>
      <p:sp>
        <p:nvSpPr>
          <p:cNvPr id="113669" name="Rectangle 7">
            <a:extLst>
              <a:ext uri="{FF2B5EF4-FFF2-40B4-BE49-F238E27FC236}">
                <a16:creationId xmlns:a16="http://schemas.microsoft.com/office/drawing/2014/main" id="{CAA2D5DD-4401-4D5F-A66C-1CA1083FEA31}"/>
              </a:ext>
            </a:extLst>
          </p:cNvPr>
          <p:cNvSpPr>
            <a:spLocks noChangeArrowheads="1"/>
          </p:cNvSpPr>
          <p:nvPr/>
        </p:nvSpPr>
        <p:spPr bwMode="auto">
          <a:xfrm>
            <a:off x="2309813" y="5029201"/>
            <a:ext cx="7668766"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nSpc>
                <a:spcPct val="90000"/>
              </a:lnSpc>
              <a:spcBef>
                <a:spcPct val="0"/>
              </a:spcBef>
              <a:buClrTx/>
              <a:buFontTx/>
              <a:buNone/>
            </a:pPr>
            <a:r>
              <a:rPr lang="en-US" altLang="en-US">
                <a:latin typeface="Courier New" panose="02070309020205020404" pitchFamily="49" charset="0"/>
              </a:rPr>
              <a:t>DUAL</a:t>
            </a:r>
            <a:r>
              <a:rPr lang="en-US" altLang="en-US"/>
              <a:t> is a dummy table that you can use to view results </a:t>
            </a:r>
          </a:p>
          <a:p>
            <a:pPr>
              <a:lnSpc>
                <a:spcPct val="90000"/>
              </a:lnSpc>
              <a:spcBef>
                <a:spcPct val="0"/>
              </a:spcBef>
              <a:buClrTx/>
              <a:buFontTx/>
              <a:buNone/>
            </a:pPr>
            <a:r>
              <a:rPr lang="en-US" altLang="en-US"/>
              <a:t>from functions and calculations.</a:t>
            </a:r>
          </a:p>
        </p:txBody>
      </p:sp>
      <p:sp>
        <p:nvSpPr>
          <p:cNvPr id="113670" name="Rectangle 8">
            <a:extLst>
              <a:ext uri="{FF2B5EF4-FFF2-40B4-BE49-F238E27FC236}">
                <a16:creationId xmlns:a16="http://schemas.microsoft.com/office/drawing/2014/main" id="{65A767B2-8C55-411A-BAE3-C7153913C5F2}"/>
              </a:ext>
            </a:extLst>
          </p:cNvPr>
          <p:cNvSpPr>
            <a:spLocks noChangeArrowheads="1"/>
          </p:cNvSpPr>
          <p:nvPr/>
        </p:nvSpPr>
        <p:spPr bwMode="blackGray">
          <a:xfrm>
            <a:off x="3659188" y="2389188"/>
            <a:ext cx="2614612" cy="2540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3671" name="Rectangle 9">
            <a:extLst>
              <a:ext uri="{FF2B5EF4-FFF2-40B4-BE49-F238E27FC236}">
                <a16:creationId xmlns:a16="http://schemas.microsoft.com/office/drawing/2014/main" id="{B3B312DD-8E9B-40CC-A66B-39768EA12988}"/>
              </a:ext>
            </a:extLst>
          </p:cNvPr>
          <p:cNvSpPr>
            <a:spLocks noChangeArrowheads="1"/>
          </p:cNvSpPr>
          <p:nvPr/>
        </p:nvSpPr>
        <p:spPr bwMode="blackGray">
          <a:xfrm>
            <a:off x="3659189" y="2763838"/>
            <a:ext cx="2879725" cy="2540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3672" name="Rectangle 10">
            <a:extLst>
              <a:ext uri="{FF2B5EF4-FFF2-40B4-BE49-F238E27FC236}">
                <a16:creationId xmlns:a16="http://schemas.microsoft.com/office/drawing/2014/main" id="{85407D33-6AFD-49AA-9BAD-39223972A355}"/>
              </a:ext>
            </a:extLst>
          </p:cNvPr>
          <p:cNvSpPr>
            <a:spLocks noChangeArrowheads="1"/>
          </p:cNvSpPr>
          <p:nvPr/>
        </p:nvSpPr>
        <p:spPr bwMode="blackGray">
          <a:xfrm>
            <a:off x="6677025" y="2389188"/>
            <a:ext cx="2535238" cy="2540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3673" name="Oval 15">
            <a:extLst>
              <a:ext uri="{FF2B5EF4-FFF2-40B4-BE49-F238E27FC236}">
                <a16:creationId xmlns:a16="http://schemas.microsoft.com/office/drawing/2014/main" id="{7EDA8F05-A58D-4D47-A0CA-447F17A1A517}"/>
              </a:ext>
            </a:extLst>
          </p:cNvPr>
          <p:cNvSpPr>
            <a:spLocks noChangeArrowheads="1"/>
          </p:cNvSpPr>
          <p:nvPr/>
        </p:nvSpPr>
        <p:spPr bwMode="blackWhite">
          <a:xfrm>
            <a:off x="8766176" y="2608263"/>
            <a:ext cx="493713" cy="493712"/>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3</a:t>
            </a:r>
          </a:p>
        </p:txBody>
      </p:sp>
      <p:sp>
        <p:nvSpPr>
          <p:cNvPr id="113674" name="Oval 16">
            <a:extLst>
              <a:ext uri="{FF2B5EF4-FFF2-40B4-BE49-F238E27FC236}">
                <a16:creationId xmlns:a16="http://schemas.microsoft.com/office/drawing/2014/main" id="{1EC56DCE-5408-4F0B-9909-F9202D7DE46B}"/>
              </a:ext>
            </a:extLst>
          </p:cNvPr>
          <p:cNvSpPr>
            <a:spLocks noChangeArrowheads="1"/>
          </p:cNvSpPr>
          <p:nvPr/>
        </p:nvSpPr>
        <p:spPr bwMode="blackWhite">
          <a:xfrm>
            <a:off x="9212263" y="4356101"/>
            <a:ext cx="493712" cy="493713"/>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3</a:t>
            </a:r>
          </a:p>
        </p:txBody>
      </p:sp>
      <p:sp>
        <p:nvSpPr>
          <p:cNvPr id="113675" name="Oval 17">
            <a:extLst>
              <a:ext uri="{FF2B5EF4-FFF2-40B4-BE49-F238E27FC236}">
                <a16:creationId xmlns:a16="http://schemas.microsoft.com/office/drawing/2014/main" id="{81BB8369-64DE-46C0-AC33-435103C3C65C}"/>
              </a:ext>
            </a:extLst>
          </p:cNvPr>
          <p:cNvSpPr>
            <a:spLocks noChangeArrowheads="1"/>
          </p:cNvSpPr>
          <p:nvPr/>
        </p:nvSpPr>
        <p:spPr bwMode="blackWhite">
          <a:xfrm>
            <a:off x="4398963" y="4356101"/>
            <a:ext cx="493712" cy="493713"/>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1</a:t>
            </a:r>
          </a:p>
        </p:txBody>
      </p:sp>
      <p:sp>
        <p:nvSpPr>
          <p:cNvPr id="113676" name="Oval 18">
            <a:extLst>
              <a:ext uri="{FF2B5EF4-FFF2-40B4-BE49-F238E27FC236}">
                <a16:creationId xmlns:a16="http://schemas.microsoft.com/office/drawing/2014/main" id="{7E6786AB-34F9-4623-A9FC-B94E93601621}"/>
              </a:ext>
            </a:extLst>
          </p:cNvPr>
          <p:cNvSpPr>
            <a:spLocks noChangeArrowheads="1"/>
          </p:cNvSpPr>
          <p:nvPr/>
        </p:nvSpPr>
        <p:spPr bwMode="blackWhite">
          <a:xfrm>
            <a:off x="6765926" y="4346575"/>
            <a:ext cx="504825" cy="503238"/>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2</a:t>
            </a:r>
          </a:p>
        </p:txBody>
      </p:sp>
      <p:sp>
        <p:nvSpPr>
          <p:cNvPr id="113677" name="Line 19">
            <a:extLst>
              <a:ext uri="{FF2B5EF4-FFF2-40B4-BE49-F238E27FC236}">
                <a16:creationId xmlns:a16="http://schemas.microsoft.com/office/drawing/2014/main" id="{87339379-93D0-4338-92AC-35ED51B8B782}"/>
              </a:ext>
            </a:extLst>
          </p:cNvPr>
          <p:cNvSpPr>
            <a:spLocks noChangeShapeType="1"/>
          </p:cNvSpPr>
          <p:nvPr/>
        </p:nvSpPr>
        <p:spPr bwMode="auto">
          <a:xfrm rot="10798585">
            <a:off x="4646613" y="4038600"/>
            <a:ext cx="0" cy="30480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3678" name="Line 22">
            <a:extLst>
              <a:ext uri="{FF2B5EF4-FFF2-40B4-BE49-F238E27FC236}">
                <a16:creationId xmlns:a16="http://schemas.microsoft.com/office/drawing/2014/main" id="{6287100B-0128-4E57-9A5B-38F1E0474952}"/>
              </a:ext>
            </a:extLst>
          </p:cNvPr>
          <p:cNvSpPr>
            <a:spLocks noChangeShapeType="1"/>
          </p:cNvSpPr>
          <p:nvPr/>
        </p:nvSpPr>
        <p:spPr bwMode="auto">
          <a:xfrm flipH="1" flipV="1">
            <a:off x="6538914" y="2855913"/>
            <a:ext cx="2225675" cy="3810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3679" name="Line 24">
            <a:extLst>
              <a:ext uri="{FF2B5EF4-FFF2-40B4-BE49-F238E27FC236}">
                <a16:creationId xmlns:a16="http://schemas.microsoft.com/office/drawing/2014/main" id="{D344B31E-3BF0-4CE1-98C0-141E44767324}"/>
              </a:ext>
            </a:extLst>
          </p:cNvPr>
          <p:cNvSpPr>
            <a:spLocks noChangeShapeType="1"/>
          </p:cNvSpPr>
          <p:nvPr/>
        </p:nvSpPr>
        <p:spPr bwMode="auto">
          <a:xfrm>
            <a:off x="4267200" y="2171700"/>
            <a:ext cx="1588" cy="344488"/>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3680" name="Line 25">
            <a:extLst>
              <a:ext uri="{FF2B5EF4-FFF2-40B4-BE49-F238E27FC236}">
                <a16:creationId xmlns:a16="http://schemas.microsoft.com/office/drawing/2014/main" id="{A2AC34F9-0C17-4D4F-B7B6-7E44B8DA5671}"/>
              </a:ext>
            </a:extLst>
          </p:cNvPr>
          <p:cNvSpPr>
            <a:spLocks noChangeShapeType="1"/>
          </p:cNvSpPr>
          <p:nvPr/>
        </p:nvSpPr>
        <p:spPr bwMode="auto">
          <a:xfrm rot="10798585">
            <a:off x="7010400" y="4038600"/>
            <a:ext cx="0" cy="30480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3681" name="Line 26">
            <a:extLst>
              <a:ext uri="{FF2B5EF4-FFF2-40B4-BE49-F238E27FC236}">
                <a16:creationId xmlns:a16="http://schemas.microsoft.com/office/drawing/2014/main" id="{2401C146-76AA-4436-ABE2-98E8801B65FC}"/>
              </a:ext>
            </a:extLst>
          </p:cNvPr>
          <p:cNvSpPr>
            <a:spLocks noChangeShapeType="1"/>
          </p:cNvSpPr>
          <p:nvPr/>
        </p:nvSpPr>
        <p:spPr bwMode="auto">
          <a:xfrm rot="10798585">
            <a:off x="9467850" y="4038600"/>
            <a:ext cx="0" cy="30480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3682" name="Line 27">
            <a:extLst>
              <a:ext uri="{FF2B5EF4-FFF2-40B4-BE49-F238E27FC236}">
                <a16:creationId xmlns:a16="http://schemas.microsoft.com/office/drawing/2014/main" id="{FEF09D5E-D1A3-4C6A-9D52-D6E5F3A9B364}"/>
              </a:ext>
            </a:extLst>
          </p:cNvPr>
          <p:cNvSpPr>
            <a:spLocks noChangeShapeType="1"/>
          </p:cNvSpPr>
          <p:nvPr/>
        </p:nvSpPr>
        <p:spPr bwMode="auto">
          <a:xfrm>
            <a:off x="6781800" y="2171700"/>
            <a:ext cx="1588" cy="344488"/>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3683" name="Oval 13">
            <a:extLst>
              <a:ext uri="{FF2B5EF4-FFF2-40B4-BE49-F238E27FC236}">
                <a16:creationId xmlns:a16="http://schemas.microsoft.com/office/drawing/2014/main" id="{A7093EA8-64F8-452A-9D6A-070D0B504EF9}"/>
              </a:ext>
            </a:extLst>
          </p:cNvPr>
          <p:cNvSpPr>
            <a:spLocks noChangeArrowheads="1"/>
          </p:cNvSpPr>
          <p:nvPr/>
        </p:nvSpPr>
        <p:spPr bwMode="blackWhite">
          <a:xfrm>
            <a:off x="4027488" y="1728788"/>
            <a:ext cx="493712" cy="493712"/>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1</a:t>
            </a:r>
          </a:p>
        </p:txBody>
      </p:sp>
      <p:sp>
        <p:nvSpPr>
          <p:cNvPr id="113684" name="Oval 14">
            <a:extLst>
              <a:ext uri="{FF2B5EF4-FFF2-40B4-BE49-F238E27FC236}">
                <a16:creationId xmlns:a16="http://schemas.microsoft.com/office/drawing/2014/main" id="{7ACA24ED-CAB7-4863-9C40-C487A6A32EC3}"/>
              </a:ext>
            </a:extLst>
          </p:cNvPr>
          <p:cNvSpPr>
            <a:spLocks noChangeArrowheads="1"/>
          </p:cNvSpPr>
          <p:nvPr/>
        </p:nvSpPr>
        <p:spPr bwMode="blackWhite">
          <a:xfrm>
            <a:off x="6538914" y="1728789"/>
            <a:ext cx="504825" cy="503237"/>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2</a:t>
            </a:r>
          </a:p>
        </p:txBody>
      </p:sp>
      <p:sp>
        <p:nvSpPr>
          <p:cNvPr id="113685" name="Rectangle 29">
            <a:extLst>
              <a:ext uri="{FF2B5EF4-FFF2-40B4-BE49-F238E27FC236}">
                <a16:creationId xmlns:a16="http://schemas.microsoft.com/office/drawing/2014/main" id="{009D1138-73A0-4F9C-BA79-ED71665F1BF3}"/>
              </a:ext>
            </a:extLst>
          </p:cNvPr>
          <p:cNvSpPr>
            <a:spLocks noChangeArrowheads="1"/>
          </p:cNvSpPr>
          <p:nvPr/>
        </p:nvSpPr>
        <p:spPr bwMode="auto">
          <a:xfrm>
            <a:off x="2490788" y="3586164"/>
            <a:ext cx="2336800" cy="45402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3686" name="Rectangle 30">
            <a:extLst>
              <a:ext uri="{FF2B5EF4-FFF2-40B4-BE49-F238E27FC236}">
                <a16:creationId xmlns:a16="http://schemas.microsoft.com/office/drawing/2014/main" id="{603BF2F8-CE8D-420D-99E6-71E87D566FD0}"/>
              </a:ext>
            </a:extLst>
          </p:cNvPr>
          <p:cNvSpPr>
            <a:spLocks noChangeArrowheads="1"/>
          </p:cNvSpPr>
          <p:nvPr/>
        </p:nvSpPr>
        <p:spPr bwMode="auto">
          <a:xfrm>
            <a:off x="4830763" y="3586164"/>
            <a:ext cx="2322512" cy="45402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3687" name="Rectangle 31">
            <a:extLst>
              <a:ext uri="{FF2B5EF4-FFF2-40B4-BE49-F238E27FC236}">
                <a16:creationId xmlns:a16="http://schemas.microsoft.com/office/drawing/2014/main" id="{BBDD4AD9-C707-4063-BB6D-C0D18B623B76}"/>
              </a:ext>
            </a:extLst>
          </p:cNvPr>
          <p:cNvSpPr>
            <a:spLocks noChangeArrowheads="1"/>
          </p:cNvSpPr>
          <p:nvPr/>
        </p:nvSpPr>
        <p:spPr bwMode="auto">
          <a:xfrm>
            <a:off x="7153275" y="3586164"/>
            <a:ext cx="2406650" cy="45402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34" descr="D:\Temp\01.GIF">
            <a:extLst>
              <a:ext uri="{FF2B5EF4-FFF2-40B4-BE49-F238E27FC236}">
                <a16:creationId xmlns:a16="http://schemas.microsoft.com/office/drawing/2014/main" id="{00D647E6-23F6-401C-A934-794E2CF11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064" y="3535363"/>
            <a:ext cx="72802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5" name="Rectangle 24">
            <a:extLst>
              <a:ext uri="{FF2B5EF4-FFF2-40B4-BE49-F238E27FC236}">
                <a16:creationId xmlns:a16="http://schemas.microsoft.com/office/drawing/2014/main" id="{E9DFC67A-911D-4737-8A75-AC6602368D16}"/>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TRUNC</a:t>
            </a:r>
            <a:r>
              <a:rPr lang="en-US" altLang="en-US"/>
              <a:t> Function</a:t>
            </a:r>
          </a:p>
        </p:txBody>
      </p:sp>
      <p:sp>
        <p:nvSpPr>
          <p:cNvPr id="115716" name="Rectangle 35">
            <a:extLst>
              <a:ext uri="{FF2B5EF4-FFF2-40B4-BE49-F238E27FC236}">
                <a16:creationId xmlns:a16="http://schemas.microsoft.com/office/drawing/2014/main" id="{C0FF59DB-D211-437F-BE02-C8201AA262F1}"/>
              </a:ext>
            </a:extLst>
          </p:cNvPr>
          <p:cNvSpPr>
            <a:spLocks noChangeArrowheads="1"/>
          </p:cNvSpPr>
          <p:nvPr/>
        </p:nvSpPr>
        <p:spPr bwMode="blackGray">
          <a:xfrm>
            <a:off x="2381251" y="2357439"/>
            <a:ext cx="7364413" cy="1087437"/>
          </a:xfrm>
          <a:prstGeom prst="rect">
            <a:avLst/>
          </a:prstGeom>
          <a:solidFill>
            <a:schemeClr val="accent1"/>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2300">
                <a:solidFill>
                  <a:srgbClr val="000000"/>
                </a:solidFill>
                <a:latin typeface="Courier New" panose="02070309020205020404" pitchFamily="49" charset="0"/>
              </a:rPr>
              <a:t>SELECT TRUNC(45.923,2), TRUNC(45.923),</a:t>
            </a:r>
          </a:p>
          <a:p>
            <a:pPr>
              <a:spcBef>
                <a:spcPct val="0"/>
              </a:spcBef>
              <a:buClrTx/>
              <a:buFontTx/>
              <a:buNone/>
            </a:pPr>
            <a:r>
              <a:rPr lang="en-US" altLang="en-US" sz="2300">
                <a:solidFill>
                  <a:srgbClr val="000000"/>
                </a:solidFill>
                <a:latin typeface="Courier New" panose="02070309020205020404" pitchFamily="49" charset="0"/>
              </a:rPr>
              <a:t>       TRUNC(45.923,-1)</a:t>
            </a:r>
          </a:p>
          <a:p>
            <a:pPr>
              <a:spcBef>
                <a:spcPct val="0"/>
              </a:spcBef>
              <a:buClrTx/>
              <a:buFontTx/>
              <a:buNone/>
            </a:pPr>
            <a:r>
              <a:rPr lang="en-US" altLang="en-US" sz="2300">
                <a:solidFill>
                  <a:srgbClr val="000000"/>
                </a:solidFill>
                <a:latin typeface="Courier New" panose="02070309020205020404" pitchFamily="49" charset="0"/>
              </a:rPr>
              <a:t>FROM   DUAL;</a:t>
            </a:r>
          </a:p>
        </p:txBody>
      </p:sp>
      <p:sp>
        <p:nvSpPr>
          <p:cNvPr id="115717" name="Rectangle 37">
            <a:extLst>
              <a:ext uri="{FF2B5EF4-FFF2-40B4-BE49-F238E27FC236}">
                <a16:creationId xmlns:a16="http://schemas.microsoft.com/office/drawing/2014/main" id="{07942F57-3337-4D0E-898A-0EAC2ADF3674}"/>
              </a:ext>
            </a:extLst>
          </p:cNvPr>
          <p:cNvSpPr>
            <a:spLocks noChangeArrowheads="1"/>
          </p:cNvSpPr>
          <p:nvPr/>
        </p:nvSpPr>
        <p:spPr bwMode="auto">
          <a:xfrm>
            <a:off x="2462214" y="3586164"/>
            <a:ext cx="2422525" cy="45402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5718" name="Rectangle 38">
            <a:extLst>
              <a:ext uri="{FF2B5EF4-FFF2-40B4-BE49-F238E27FC236}">
                <a16:creationId xmlns:a16="http://schemas.microsoft.com/office/drawing/2014/main" id="{1BD36A67-B0F8-4616-A374-9384CDBE66A4}"/>
              </a:ext>
            </a:extLst>
          </p:cNvPr>
          <p:cNvSpPr>
            <a:spLocks noChangeArrowheads="1"/>
          </p:cNvSpPr>
          <p:nvPr/>
        </p:nvSpPr>
        <p:spPr bwMode="blackGray">
          <a:xfrm>
            <a:off x="3506789" y="2408238"/>
            <a:ext cx="2809875" cy="2540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5719" name="Rectangle 39">
            <a:extLst>
              <a:ext uri="{FF2B5EF4-FFF2-40B4-BE49-F238E27FC236}">
                <a16:creationId xmlns:a16="http://schemas.microsoft.com/office/drawing/2014/main" id="{D0CF6FA9-9142-4141-B361-A0812B00ECC4}"/>
              </a:ext>
            </a:extLst>
          </p:cNvPr>
          <p:cNvSpPr>
            <a:spLocks noChangeArrowheads="1"/>
          </p:cNvSpPr>
          <p:nvPr/>
        </p:nvSpPr>
        <p:spPr bwMode="blackGray">
          <a:xfrm>
            <a:off x="3673475" y="2787650"/>
            <a:ext cx="2865438" cy="2540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5720" name="Rectangle 40">
            <a:extLst>
              <a:ext uri="{FF2B5EF4-FFF2-40B4-BE49-F238E27FC236}">
                <a16:creationId xmlns:a16="http://schemas.microsoft.com/office/drawing/2014/main" id="{3E5DBB5C-AD90-461A-A6A0-8668DF1400A3}"/>
              </a:ext>
            </a:extLst>
          </p:cNvPr>
          <p:cNvSpPr>
            <a:spLocks noChangeArrowheads="1"/>
          </p:cNvSpPr>
          <p:nvPr/>
        </p:nvSpPr>
        <p:spPr bwMode="blackGray">
          <a:xfrm>
            <a:off x="6538914" y="2393950"/>
            <a:ext cx="2473325" cy="254000"/>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5721" name="Rectangle 41">
            <a:extLst>
              <a:ext uri="{FF2B5EF4-FFF2-40B4-BE49-F238E27FC236}">
                <a16:creationId xmlns:a16="http://schemas.microsoft.com/office/drawing/2014/main" id="{4F92FBE8-300D-4E00-85FB-8EA368DA7B8C}"/>
              </a:ext>
            </a:extLst>
          </p:cNvPr>
          <p:cNvSpPr>
            <a:spLocks noChangeArrowheads="1"/>
          </p:cNvSpPr>
          <p:nvPr/>
        </p:nvSpPr>
        <p:spPr bwMode="auto">
          <a:xfrm>
            <a:off x="4887913" y="3586164"/>
            <a:ext cx="2189162" cy="45402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5722" name="Rectangle 42">
            <a:extLst>
              <a:ext uri="{FF2B5EF4-FFF2-40B4-BE49-F238E27FC236}">
                <a16:creationId xmlns:a16="http://schemas.microsoft.com/office/drawing/2014/main" id="{1AC32937-6665-4850-B73D-4E21229A78DA}"/>
              </a:ext>
            </a:extLst>
          </p:cNvPr>
          <p:cNvSpPr>
            <a:spLocks noChangeArrowheads="1"/>
          </p:cNvSpPr>
          <p:nvPr/>
        </p:nvSpPr>
        <p:spPr bwMode="auto">
          <a:xfrm>
            <a:off x="7077075" y="3586164"/>
            <a:ext cx="2540000" cy="454025"/>
          </a:xfrm>
          <a:prstGeom prst="rect">
            <a:avLst/>
          </a:prstGeom>
          <a:noFill/>
          <a:ln w="28575">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15723" name="Oval 43">
            <a:extLst>
              <a:ext uri="{FF2B5EF4-FFF2-40B4-BE49-F238E27FC236}">
                <a16:creationId xmlns:a16="http://schemas.microsoft.com/office/drawing/2014/main" id="{84334C61-6A78-4A24-B5E2-6E5BAE119BB9}"/>
              </a:ext>
            </a:extLst>
          </p:cNvPr>
          <p:cNvSpPr>
            <a:spLocks noChangeArrowheads="1"/>
          </p:cNvSpPr>
          <p:nvPr/>
        </p:nvSpPr>
        <p:spPr bwMode="blackWhite">
          <a:xfrm>
            <a:off x="8766176" y="2608263"/>
            <a:ext cx="493713" cy="493712"/>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3</a:t>
            </a:r>
          </a:p>
        </p:txBody>
      </p:sp>
      <p:sp>
        <p:nvSpPr>
          <p:cNvPr id="115724" name="Oval 44">
            <a:extLst>
              <a:ext uri="{FF2B5EF4-FFF2-40B4-BE49-F238E27FC236}">
                <a16:creationId xmlns:a16="http://schemas.microsoft.com/office/drawing/2014/main" id="{403AB7AB-9769-4B0E-B2F4-28CD5D21969B}"/>
              </a:ext>
            </a:extLst>
          </p:cNvPr>
          <p:cNvSpPr>
            <a:spLocks noChangeArrowheads="1"/>
          </p:cNvSpPr>
          <p:nvPr/>
        </p:nvSpPr>
        <p:spPr bwMode="blackWhite">
          <a:xfrm>
            <a:off x="9212263" y="4356101"/>
            <a:ext cx="493712" cy="493713"/>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3</a:t>
            </a:r>
          </a:p>
        </p:txBody>
      </p:sp>
      <p:sp>
        <p:nvSpPr>
          <p:cNvPr id="115725" name="Oval 45">
            <a:extLst>
              <a:ext uri="{FF2B5EF4-FFF2-40B4-BE49-F238E27FC236}">
                <a16:creationId xmlns:a16="http://schemas.microsoft.com/office/drawing/2014/main" id="{9B0B5776-4E8A-4E6F-AC8D-0E16980B671C}"/>
              </a:ext>
            </a:extLst>
          </p:cNvPr>
          <p:cNvSpPr>
            <a:spLocks noChangeArrowheads="1"/>
          </p:cNvSpPr>
          <p:nvPr/>
        </p:nvSpPr>
        <p:spPr bwMode="blackWhite">
          <a:xfrm>
            <a:off x="4398963" y="4356101"/>
            <a:ext cx="493712" cy="493713"/>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1</a:t>
            </a:r>
          </a:p>
        </p:txBody>
      </p:sp>
      <p:sp>
        <p:nvSpPr>
          <p:cNvPr id="115726" name="Oval 46">
            <a:extLst>
              <a:ext uri="{FF2B5EF4-FFF2-40B4-BE49-F238E27FC236}">
                <a16:creationId xmlns:a16="http://schemas.microsoft.com/office/drawing/2014/main" id="{B35CBBB3-4F02-490C-B12A-6804C501DFB8}"/>
              </a:ext>
            </a:extLst>
          </p:cNvPr>
          <p:cNvSpPr>
            <a:spLocks noChangeArrowheads="1"/>
          </p:cNvSpPr>
          <p:nvPr/>
        </p:nvSpPr>
        <p:spPr bwMode="blackWhite">
          <a:xfrm>
            <a:off x="6765926" y="4346575"/>
            <a:ext cx="504825" cy="503238"/>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2</a:t>
            </a:r>
          </a:p>
        </p:txBody>
      </p:sp>
      <p:sp>
        <p:nvSpPr>
          <p:cNvPr id="115727" name="Line 47">
            <a:extLst>
              <a:ext uri="{FF2B5EF4-FFF2-40B4-BE49-F238E27FC236}">
                <a16:creationId xmlns:a16="http://schemas.microsoft.com/office/drawing/2014/main" id="{62DC0806-C98F-4C45-8882-B87CFDB22BF3}"/>
              </a:ext>
            </a:extLst>
          </p:cNvPr>
          <p:cNvSpPr>
            <a:spLocks noChangeShapeType="1"/>
          </p:cNvSpPr>
          <p:nvPr/>
        </p:nvSpPr>
        <p:spPr bwMode="auto">
          <a:xfrm rot="10798585">
            <a:off x="4646613" y="4038600"/>
            <a:ext cx="0" cy="30480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5728" name="Line 48">
            <a:extLst>
              <a:ext uri="{FF2B5EF4-FFF2-40B4-BE49-F238E27FC236}">
                <a16:creationId xmlns:a16="http://schemas.microsoft.com/office/drawing/2014/main" id="{378FD540-A726-4079-8049-07CC14E1290E}"/>
              </a:ext>
            </a:extLst>
          </p:cNvPr>
          <p:cNvSpPr>
            <a:spLocks noChangeShapeType="1"/>
          </p:cNvSpPr>
          <p:nvPr/>
        </p:nvSpPr>
        <p:spPr bwMode="auto">
          <a:xfrm flipH="1">
            <a:off x="6538914" y="2894013"/>
            <a:ext cx="2225675" cy="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5729" name="Line 49">
            <a:extLst>
              <a:ext uri="{FF2B5EF4-FFF2-40B4-BE49-F238E27FC236}">
                <a16:creationId xmlns:a16="http://schemas.microsoft.com/office/drawing/2014/main" id="{4819E375-21B5-4C5F-95B8-B2C6A5656551}"/>
              </a:ext>
            </a:extLst>
          </p:cNvPr>
          <p:cNvSpPr>
            <a:spLocks noChangeShapeType="1"/>
          </p:cNvSpPr>
          <p:nvPr/>
        </p:nvSpPr>
        <p:spPr bwMode="auto">
          <a:xfrm>
            <a:off x="4267200" y="2171700"/>
            <a:ext cx="1588" cy="344488"/>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5730" name="Line 50">
            <a:extLst>
              <a:ext uri="{FF2B5EF4-FFF2-40B4-BE49-F238E27FC236}">
                <a16:creationId xmlns:a16="http://schemas.microsoft.com/office/drawing/2014/main" id="{9536D829-A66A-4170-8C88-2B2F63ED6A13}"/>
              </a:ext>
            </a:extLst>
          </p:cNvPr>
          <p:cNvSpPr>
            <a:spLocks noChangeShapeType="1"/>
          </p:cNvSpPr>
          <p:nvPr/>
        </p:nvSpPr>
        <p:spPr bwMode="auto">
          <a:xfrm rot="10798585">
            <a:off x="7010400" y="4038600"/>
            <a:ext cx="0" cy="30480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5731" name="Line 51">
            <a:extLst>
              <a:ext uri="{FF2B5EF4-FFF2-40B4-BE49-F238E27FC236}">
                <a16:creationId xmlns:a16="http://schemas.microsoft.com/office/drawing/2014/main" id="{FBE36C28-949D-4027-B65C-F707D0054164}"/>
              </a:ext>
            </a:extLst>
          </p:cNvPr>
          <p:cNvSpPr>
            <a:spLocks noChangeShapeType="1"/>
          </p:cNvSpPr>
          <p:nvPr/>
        </p:nvSpPr>
        <p:spPr bwMode="auto">
          <a:xfrm rot="10798585">
            <a:off x="9467850" y="4038600"/>
            <a:ext cx="0" cy="30480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5732" name="Line 52">
            <a:extLst>
              <a:ext uri="{FF2B5EF4-FFF2-40B4-BE49-F238E27FC236}">
                <a16:creationId xmlns:a16="http://schemas.microsoft.com/office/drawing/2014/main" id="{02500C45-C0A0-45A2-846E-2D6341951F7B}"/>
              </a:ext>
            </a:extLst>
          </p:cNvPr>
          <p:cNvSpPr>
            <a:spLocks noChangeShapeType="1"/>
          </p:cNvSpPr>
          <p:nvPr/>
        </p:nvSpPr>
        <p:spPr bwMode="auto">
          <a:xfrm>
            <a:off x="6781800" y="2171700"/>
            <a:ext cx="1588" cy="344488"/>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5733" name="Oval 53">
            <a:extLst>
              <a:ext uri="{FF2B5EF4-FFF2-40B4-BE49-F238E27FC236}">
                <a16:creationId xmlns:a16="http://schemas.microsoft.com/office/drawing/2014/main" id="{17EA7825-E3A4-4EA7-92A2-FBFB7B7A330E}"/>
              </a:ext>
            </a:extLst>
          </p:cNvPr>
          <p:cNvSpPr>
            <a:spLocks noChangeArrowheads="1"/>
          </p:cNvSpPr>
          <p:nvPr/>
        </p:nvSpPr>
        <p:spPr bwMode="blackWhite">
          <a:xfrm>
            <a:off x="4027488" y="1728788"/>
            <a:ext cx="493712" cy="493712"/>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1</a:t>
            </a:r>
          </a:p>
        </p:txBody>
      </p:sp>
      <p:sp>
        <p:nvSpPr>
          <p:cNvPr id="115734" name="Oval 54">
            <a:extLst>
              <a:ext uri="{FF2B5EF4-FFF2-40B4-BE49-F238E27FC236}">
                <a16:creationId xmlns:a16="http://schemas.microsoft.com/office/drawing/2014/main" id="{2CC143AB-374C-41EF-8C92-507B6976A878}"/>
              </a:ext>
            </a:extLst>
          </p:cNvPr>
          <p:cNvSpPr>
            <a:spLocks noChangeArrowheads="1"/>
          </p:cNvSpPr>
          <p:nvPr/>
        </p:nvSpPr>
        <p:spPr bwMode="blackWhite">
          <a:xfrm>
            <a:off x="6538914" y="1728789"/>
            <a:ext cx="504825" cy="503237"/>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2</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1">
            <a:extLst>
              <a:ext uri="{FF2B5EF4-FFF2-40B4-BE49-F238E27FC236}">
                <a16:creationId xmlns:a16="http://schemas.microsoft.com/office/drawing/2014/main" id="{68595C48-1877-4E8A-80F2-1D42155D52FB}"/>
              </a:ext>
            </a:extLst>
          </p:cNvPr>
          <p:cNvSpPr>
            <a:spLocks noChangeArrowheads="1"/>
          </p:cNvSpPr>
          <p:nvPr/>
        </p:nvSpPr>
        <p:spPr bwMode="blackGray">
          <a:xfrm>
            <a:off x="2381250" y="2846388"/>
            <a:ext cx="7785100" cy="1084262"/>
          </a:xfrm>
          <a:prstGeom prst="rect">
            <a:avLst/>
          </a:prstGeom>
          <a:solidFill>
            <a:schemeClr val="accent1"/>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2300">
                <a:solidFill>
                  <a:srgbClr val="000000"/>
                </a:solidFill>
                <a:latin typeface="Courier New" panose="02070309020205020404" pitchFamily="49" charset="0"/>
              </a:rPr>
              <a:t>SELECT last_name, salary, MOD(salary, 5000)</a:t>
            </a:r>
          </a:p>
          <a:p>
            <a:pPr>
              <a:spcBef>
                <a:spcPct val="0"/>
              </a:spcBef>
              <a:buClrTx/>
              <a:buFontTx/>
              <a:buNone/>
            </a:pPr>
            <a:r>
              <a:rPr lang="en-US" altLang="en-US" sz="2300">
                <a:solidFill>
                  <a:srgbClr val="000000"/>
                </a:solidFill>
                <a:latin typeface="Courier New" panose="02070309020205020404" pitchFamily="49" charset="0"/>
              </a:rPr>
              <a:t>FROM   employees</a:t>
            </a:r>
          </a:p>
          <a:p>
            <a:pPr>
              <a:spcBef>
                <a:spcPct val="0"/>
              </a:spcBef>
              <a:buClrTx/>
              <a:buFontTx/>
              <a:buNone/>
            </a:pPr>
            <a:r>
              <a:rPr lang="en-US" altLang="en-US" sz="2300">
                <a:solidFill>
                  <a:srgbClr val="000000"/>
                </a:solidFill>
                <a:latin typeface="Courier New" panose="02070309020205020404" pitchFamily="49" charset="0"/>
              </a:rPr>
              <a:t>WHERE  job_id = 'SA_REP';</a:t>
            </a:r>
          </a:p>
        </p:txBody>
      </p:sp>
      <p:sp>
        <p:nvSpPr>
          <p:cNvPr id="117763" name="Rectangle 9">
            <a:extLst>
              <a:ext uri="{FF2B5EF4-FFF2-40B4-BE49-F238E27FC236}">
                <a16:creationId xmlns:a16="http://schemas.microsoft.com/office/drawing/2014/main" id="{E9475264-18C0-451B-9BB8-84D5260C3D32}"/>
              </a:ext>
            </a:extLst>
          </p:cNvPr>
          <p:cNvSpPr>
            <a:spLocks noGrp="1" noChangeArrowheads="1"/>
          </p:cNvSpPr>
          <p:nvPr>
            <p:ph type="title"/>
          </p:nvPr>
        </p:nvSpPr>
        <p:spPr/>
        <p:txBody>
          <a:bodyPr/>
          <a:lstStyle/>
          <a:p>
            <a:pPr eaLnBrk="1" hangingPunct="1"/>
            <a:r>
              <a:rPr lang="en-US" altLang="en-US"/>
              <a:t>Using the </a:t>
            </a:r>
            <a:r>
              <a:rPr lang="en-US" altLang="en-US">
                <a:latin typeface="Courier New" panose="02070309020205020404" pitchFamily="49" charset="0"/>
              </a:rPr>
              <a:t>MOD</a:t>
            </a:r>
            <a:r>
              <a:rPr lang="en-US" altLang="en-US"/>
              <a:t> Function</a:t>
            </a:r>
          </a:p>
        </p:txBody>
      </p:sp>
      <p:sp>
        <p:nvSpPr>
          <p:cNvPr id="117764" name="Rectangle 10">
            <a:extLst>
              <a:ext uri="{FF2B5EF4-FFF2-40B4-BE49-F238E27FC236}">
                <a16:creationId xmlns:a16="http://schemas.microsoft.com/office/drawing/2014/main" id="{654937B5-BEE3-4424-8F48-EFBF9CB339A4}"/>
              </a:ext>
            </a:extLst>
          </p:cNvPr>
          <p:cNvSpPr>
            <a:spLocks noGrp="1" noChangeArrowheads="1"/>
          </p:cNvSpPr>
          <p:nvPr>
            <p:ph type="body" idx="1"/>
          </p:nvPr>
        </p:nvSpPr>
        <p:spPr>
          <a:xfrm>
            <a:off x="2387600" y="1816100"/>
            <a:ext cx="7519988" cy="1030288"/>
          </a:xfrm>
        </p:spPr>
        <p:txBody>
          <a:bodyPr>
            <a:normAutofit fontScale="92500" lnSpcReduction="20000"/>
          </a:bodyPr>
          <a:lstStyle/>
          <a:p>
            <a:pPr eaLnBrk="1" hangingPunct="1"/>
            <a:r>
              <a:rPr lang="en-US" altLang="en-US"/>
              <a:t>For all employees with job title of Sales Representative, calculate the remainder of the salary after it is divided by 5,000.</a:t>
            </a:r>
          </a:p>
        </p:txBody>
      </p:sp>
      <p:sp>
        <p:nvSpPr>
          <p:cNvPr id="117765" name="Rectangle 6">
            <a:extLst>
              <a:ext uri="{FF2B5EF4-FFF2-40B4-BE49-F238E27FC236}">
                <a16:creationId xmlns:a16="http://schemas.microsoft.com/office/drawing/2014/main" id="{82B44063-0FE7-4B7A-8D20-B5C38F343D52}"/>
              </a:ext>
            </a:extLst>
          </p:cNvPr>
          <p:cNvSpPr>
            <a:spLocks noChangeArrowheads="1"/>
          </p:cNvSpPr>
          <p:nvPr/>
        </p:nvSpPr>
        <p:spPr bwMode="blackGray">
          <a:xfrm>
            <a:off x="5608639" y="2882901"/>
            <a:ext cx="4410075" cy="3587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pic>
        <p:nvPicPr>
          <p:cNvPr id="117766" name="Picture 7">
            <a:extLst>
              <a:ext uri="{FF2B5EF4-FFF2-40B4-BE49-F238E27FC236}">
                <a16:creationId xmlns:a16="http://schemas.microsoft.com/office/drawing/2014/main" id="{70659034-0036-40B0-A1B9-8CFDDB43B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57450" y="4276726"/>
            <a:ext cx="71818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17767" name="Rectangle 8">
            <a:extLst>
              <a:ext uri="{FF2B5EF4-FFF2-40B4-BE49-F238E27FC236}">
                <a16:creationId xmlns:a16="http://schemas.microsoft.com/office/drawing/2014/main" id="{99EA7E0E-5271-41C0-BDB0-F033AF80C604}"/>
              </a:ext>
            </a:extLst>
          </p:cNvPr>
          <p:cNvSpPr>
            <a:spLocks noChangeArrowheads="1"/>
          </p:cNvSpPr>
          <p:nvPr/>
        </p:nvSpPr>
        <p:spPr bwMode="blackGray">
          <a:xfrm>
            <a:off x="6249988" y="4332289"/>
            <a:ext cx="3327400" cy="84772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a:extLst>
              <a:ext uri="{FF2B5EF4-FFF2-40B4-BE49-F238E27FC236}">
                <a16:creationId xmlns:a16="http://schemas.microsoft.com/office/drawing/2014/main" id="{13F7CDFA-5B00-429F-BBAE-069CC0B3A060}"/>
              </a:ext>
            </a:extLst>
          </p:cNvPr>
          <p:cNvSpPr>
            <a:spLocks noGrp="1" noChangeArrowheads="1"/>
          </p:cNvSpPr>
          <p:nvPr>
            <p:ph type="title"/>
          </p:nvPr>
        </p:nvSpPr>
        <p:spPr/>
        <p:txBody>
          <a:bodyPr/>
          <a:lstStyle/>
          <a:p>
            <a:pPr eaLnBrk="1" hangingPunct="1"/>
            <a:r>
              <a:rPr lang="en-US" altLang="en-US"/>
              <a:t>Single-Row Functions</a:t>
            </a:r>
          </a:p>
        </p:txBody>
      </p:sp>
      <p:sp>
        <p:nvSpPr>
          <p:cNvPr id="97283" name="Rectangle 6">
            <a:extLst>
              <a:ext uri="{FF2B5EF4-FFF2-40B4-BE49-F238E27FC236}">
                <a16:creationId xmlns:a16="http://schemas.microsoft.com/office/drawing/2014/main" id="{471DB79A-8556-4319-80EF-20BC2940C013}"/>
              </a:ext>
            </a:extLst>
          </p:cNvPr>
          <p:cNvSpPr>
            <a:spLocks noGrp="1" noChangeArrowheads="1"/>
          </p:cNvSpPr>
          <p:nvPr>
            <p:ph type="body" idx="1"/>
          </p:nvPr>
        </p:nvSpPr>
        <p:spPr>
          <a:xfrm>
            <a:off x="2387600" y="1816100"/>
            <a:ext cx="7366000" cy="3506788"/>
          </a:xfrm>
        </p:spPr>
        <p:txBody>
          <a:bodyPr>
            <a:normAutofit lnSpcReduction="10000"/>
          </a:bodyPr>
          <a:lstStyle/>
          <a:p>
            <a:pPr eaLnBrk="1" hangingPunct="1"/>
            <a:r>
              <a:rPr lang="en-US" altLang="en-US"/>
              <a:t>Single-row functions:</a:t>
            </a:r>
          </a:p>
          <a:p>
            <a:pPr lvl="1" eaLnBrk="1" hangingPunct="1"/>
            <a:r>
              <a:rPr lang="en-US" altLang="en-US"/>
              <a:t>Manipulate data items</a:t>
            </a:r>
          </a:p>
          <a:p>
            <a:pPr lvl="1" eaLnBrk="1" hangingPunct="1"/>
            <a:r>
              <a:rPr lang="en-US" altLang="en-US"/>
              <a:t>Accept arguments and return one value</a:t>
            </a:r>
          </a:p>
          <a:p>
            <a:pPr lvl="1" eaLnBrk="1" hangingPunct="1"/>
            <a:r>
              <a:rPr lang="en-US" altLang="en-US"/>
              <a:t>Act on each row that is returned</a:t>
            </a:r>
          </a:p>
          <a:p>
            <a:pPr lvl="1" eaLnBrk="1" hangingPunct="1"/>
            <a:r>
              <a:rPr lang="en-US" altLang="en-US"/>
              <a:t>Return one result per row</a:t>
            </a:r>
          </a:p>
          <a:p>
            <a:pPr lvl="1" eaLnBrk="1" hangingPunct="1"/>
            <a:r>
              <a:rPr lang="en-US" altLang="en-US"/>
              <a:t>May modify the data type</a:t>
            </a:r>
          </a:p>
          <a:p>
            <a:pPr lvl="1" eaLnBrk="1" hangingPunct="1"/>
            <a:r>
              <a:rPr lang="en-US" altLang="en-US"/>
              <a:t>Can be nested</a:t>
            </a:r>
          </a:p>
          <a:p>
            <a:pPr lvl="1" eaLnBrk="1" hangingPunct="1"/>
            <a:r>
              <a:rPr lang="en-US" altLang="en-US"/>
              <a:t>Accept arguments that can be a column or an expression</a:t>
            </a:r>
          </a:p>
        </p:txBody>
      </p:sp>
      <p:sp>
        <p:nvSpPr>
          <p:cNvPr id="97284" name="Rectangle 4">
            <a:extLst>
              <a:ext uri="{FF2B5EF4-FFF2-40B4-BE49-F238E27FC236}">
                <a16:creationId xmlns:a16="http://schemas.microsoft.com/office/drawing/2014/main" id="{64982AE8-CE2B-4BAA-B42A-92C8770D2F5A}"/>
              </a:ext>
            </a:extLst>
          </p:cNvPr>
          <p:cNvSpPr>
            <a:spLocks noChangeArrowheads="1"/>
          </p:cNvSpPr>
          <p:nvPr/>
        </p:nvSpPr>
        <p:spPr bwMode="blackGray">
          <a:xfrm>
            <a:off x="2381251" y="5562601"/>
            <a:ext cx="7364413" cy="366713"/>
          </a:xfrm>
          <a:prstGeom prst="rect">
            <a:avLst/>
          </a:prstGeom>
          <a:solidFill>
            <a:schemeClr val="accent1"/>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2300" i="1">
                <a:solidFill>
                  <a:srgbClr val="000000"/>
                </a:solidFill>
                <a:latin typeface="Courier New" panose="02070309020205020404" pitchFamily="49" charset="0"/>
              </a:rPr>
              <a:t>function_name</a:t>
            </a:r>
            <a:r>
              <a:rPr lang="en-US" altLang="en-US" sz="2300">
                <a:solidFill>
                  <a:srgbClr val="000000"/>
                </a:solidFill>
                <a:latin typeface="Courier New" panose="02070309020205020404" pitchFamily="49" charset="0"/>
              </a:rPr>
              <a:t> [(</a:t>
            </a:r>
            <a:r>
              <a:rPr lang="en-US" altLang="en-US" sz="2300" i="1">
                <a:solidFill>
                  <a:srgbClr val="000000"/>
                </a:solidFill>
                <a:latin typeface="Courier New" panose="02070309020205020404" pitchFamily="49" charset="0"/>
              </a:rPr>
              <a:t>arg1, arg2,...</a:t>
            </a:r>
            <a:r>
              <a:rPr lang="en-US" altLang="en-US" sz="2300">
                <a:solidFill>
                  <a:srgbClr val="000000"/>
                </a:solidFill>
                <a:latin typeface="Courier New" panose="02070309020205020404" pitchFamily="49" charset="0"/>
              </a:rPr>
              <a:t>)]</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7">
            <a:extLst>
              <a:ext uri="{FF2B5EF4-FFF2-40B4-BE49-F238E27FC236}">
                <a16:creationId xmlns:a16="http://schemas.microsoft.com/office/drawing/2014/main" id="{4AE959EC-7A01-4D19-B228-1AF252B61005}"/>
              </a:ext>
            </a:extLst>
          </p:cNvPr>
          <p:cNvSpPr>
            <a:spLocks noGrp="1" noChangeArrowheads="1"/>
          </p:cNvSpPr>
          <p:nvPr>
            <p:ph type="title"/>
          </p:nvPr>
        </p:nvSpPr>
        <p:spPr/>
        <p:txBody>
          <a:bodyPr/>
          <a:lstStyle/>
          <a:p>
            <a:pPr eaLnBrk="1" hangingPunct="1"/>
            <a:r>
              <a:rPr lang="en-US" altLang="en-US"/>
              <a:t>Single-Row Functions</a:t>
            </a:r>
          </a:p>
        </p:txBody>
      </p:sp>
      <p:sp>
        <p:nvSpPr>
          <p:cNvPr id="99331" name="Line 14">
            <a:extLst>
              <a:ext uri="{FF2B5EF4-FFF2-40B4-BE49-F238E27FC236}">
                <a16:creationId xmlns:a16="http://schemas.microsoft.com/office/drawing/2014/main" id="{06400FFC-6697-47F7-A04F-482A5F421815}"/>
              </a:ext>
            </a:extLst>
          </p:cNvPr>
          <p:cNvSpPr>
            <a:spLocks noChangeShapeType="1"/>
          </p:cNvSpPr>
          <p:nvPr/>
        </p:nvSpPr>
        <p:spPr bwMode="auto">
          <a:xfrm>
            <a:off x="5219700" y="3800476"/>
            <a:ext cx="0" cy="1057275"/>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9332" name="Line 15">
            <a:extLst>
              <a:ext uri="{FF2B5EF4-FFF2-40B4-BE49-F238E27FC236}">
                <a16:creationId xmlns:a16="http://schemas.microsoft.com/office/drawing/2014/main" id="{74F8F0C1-2209-4864-AB0A-4EA4B1F10A90}"/>
              </a:ext>
            </a:extLst>
          </p:cNvPr>
          <p:cNvSpPr>
            <a:spLocks noChangeShapeType="1"/>
          </p:cNvSpPr>
          <p:nvPr/>
        </p:nvSpPr>
        <p:spPr bwMode="auto">
          <a:xfrm>
            <a:off x="6953250" y="3810001"/>
            <a:ext cx="0" cy="1057275"/>
          </a:xfrm>
          <a:prstGeom prst="line">
            <a:avLst/>
          </a:prstGeom>
          <a:noFill/>
          <a:ln w="28575">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9333" name="Line 2">
            <a:extLst>
              <a:ext uri="{FF2B5EF4-FFF2-40B4-BE49-F238E27FC236}">
                <a16:creationId xmlns:a16="http://schemas.microsoft.com/office/drawing/2014/main" id="{A8BD30D5-D604-448A-857E-05B9C99BDAFA}"/>
              </a:ext>
            </a:extLst>
          </p:cNvPr>
          <p:cNvSpPr>
            <a:spLocks noChangeShapeType="1"/>
          </p:cNvSpPr>
          <p:nvPr/>
        </p:nvSpPr>
        <p:spPr bwMode="auto">
          <a:xfrm flipV="1">
            <a:off x="6086475" y="2257426"/>
            <a:ext cx="0" cy="14192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9334" name="Line 3">
            <a:extLst>
              <a:ext uri="{FF2B5EF4-FFF2-40B4-BE49-F238E27FC236}">
                <a16:creationId xmlns:a16="http://schemas.microsoft.com/office/drawing/2014/main" id="{711A8358-9979-49D8-B572-9CDDE3D9CA60}"/>
              </a:ext>
            </a:extLst>
          </p:cNvPr>
          <p:cNvSpPr>
            <a:spLocks noChangeShapeType="1"/>
          </p:cNvSpPr>
          <p:nvPr/>
        </p:nvSpPr>
        <p:spPr bwMode="auto">
          <a:xfrm flipH="1" flipV="1">
            <a:off x="4046539" y="3430589"/>
            <a:ext cx="2027237" cy="7937"/>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9335" name="Line 4">
            <a:extLst>
              <a:ext uri="{FF2B5EF4-FFF2-40B4-BE49-F238E27FC236}">
                <a16:creationId xmlns:a16="http://schemas.microsoft.com/office/drawing/2014/main" id="{F346D692-F4C1-444B-BC8B-DE05848E83D2}"/>
              </a:ext>
            </a:extLst>
          </p:cNvPr>
          <p:cNvSpPr>
            <a:spLocks noChangeShapeType="1"/>
          </p:cNvSpPr>
          <p:nvPr/>
        </p:nvSpPr>
        <p:spPr bwMode="auto">
          <a:xfrm flipV="1">
            <a:off x="6084888" y="3432175"/>
            <a:ext cx="2146300" cy="63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9336" name="Rectangle 8">
            <a:extLst>
              <a:ext uri="{FF2B5EF4-FFF2-40B4-BE49-F238E27FC236}">
                <a16:creationId xmlns:a16="http://schemas.microsoft.com/office/drawing/2014/main" id="{E176B450-F3A9-405B-BA50-E0793FA1DF51}"/>
              </a:ext>
            </a:extLst>
          </p:cNvPr>
          <p:cNvSpPr>
            <a:spLocks noChangeArrowheads="1"/>
          </p:cNvSpPr>
          <p:nvPr/>
        </p:nvSpPr>
        <p:spPr bwMode="blackWhite">
          <a:xfrm>
            <a:off x="3784600" y="4835526"/>
            <a:ext cx="1785938" cy="931863"/>
          </a:xfrm>
          <a:prstGeom prst="rect">
            <a:avLst/>
          </a:prstGeom>
          <a:solidFill>
            <a:srgbClr val="FFCC99"/>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300"/>
              <a:t>Conversion</a:t>
            </a:r>
          </a:p>
        </p:txBody>
      </p:sp>
      <p:sp>
        <p:nvSpPr>
          <p:cNvPr id="99337" name="Rectangle 9">
            <a:extLst>
              <a:ext uri="{FF2B5EF4-FFF2-40B4-BE49-F238E27FC236}">
                <a16:creationId xmlns:a16="http://schemas.microsoft.com/office/drawing/2014/main" id="{B532D169-66FB-49FA-9446-B81D9DA5566A}"/>
              </a:ext>
            </a:extLst>
          </p:cNvPr>
          <p:cNvSpPr>
            <a:spLocks noChangeArrowheads="1"/>
          </p:cNvSpPr>
          <p:nvPr/>
        </p:nvSpPr>
        <p:spPr bwMode="blackWhite">
          <a:xfrm>
            <a:off x="5216525" y="1554164"/>
            <a:ext cx="1739900" cy="911225"/>
          </a:xfrm>
          <a:prstGeom prst="rect">
            <a:avLst/>
          </a:prstGeom>
          <a:solidFill>
            <a:srgbClr val="FF9999"/>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300"/>
              <a:t>Character</a:t>
            </a:r>
          </a:p>
        </p:txBody>
      </p:sp>
      <p:sp>
        <p:nvSpPr>
          <p:cNvPr id="99338" name="Rectangle 10">
            <a:extLst>
              <a:ext uri="{FF2B5EF4-FFF2-40B4-BE49-F238E27FC236}">
                <a16:creationId xmlns:a16="http://schemas.microsoft.com/office/drawing/2014/main" id="{2A79B13A-F4B0-47C7-BC80-82CE98285F4B}"/>
              </a:ext>
            </a:extLst>
          </p:cNvPr>
          <p:cNvSpPr>
            <a:spLocks noChangeArrowheads="1"/>
          </p:cNvSpPr>
          <p:nvPr/>
        </p:nvSpPr>
        <p:spPr bwMode="blackWhite">
          <a:xfrm>
            <a:off x="7693025" y="2978151"/>
            <a:ext cx="1739900" cy="911225"/>
          </a:xfrm>
          <a:prstGeom prst="rect">
            <a:avLst/>
          </a:prstGeom>
          <a:solidFill>
            <a:srgbClr val="009999"/>
          </a:solidFill>
          <a:ln w="28575">
            <a:solidFill>
              <a:srgbClr val="000000"/>
            </a:solidFill>
            <a:miter lim="800000"/>
            <a:headEnd/>
            <a:tailEnd/>
          </a:ln>
        </p:spPr>
        <p:txBody>
          <a:bodyPr wrap="none" lIns="122238" tIns="61913" rIns="122238" bIns="61913" anchor="ctr"/>
          <a:lstStyle>
            <a:lvl1pPr defTabSz="1620838">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620838">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620838">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620838">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620838">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620838"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620838"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620838"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620838"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300"/>
              <a:t>Number</a:t>
            </a:r>
          </a:p>
        </p:txBody>
      </p:sp>
      <p:sp>
        <p:nvSpPr>
          <p:cNvPr id="99339" name="Rectangle 11">
            <a:extLst>
              <a:ext uri="{FF2B5EF4-FFF2-40B4-BE49-F238E27FC236}">
                <a16:creationId xmlns:a16="http://schemas.microsoft.com/office/drawing/2014/main" id="{389E42A7-AA3E-4276-BF43-68BCD6245DC8}"/>
              </a:ext>
            </a:extLst>
          </p:cNvPr>
          <p:cNvSpPr>
            <a:spLocks noChangeArrowheads="1"/>
          </p:cNvSpPr>
          <p:nvPr/>
        </p:nvSpPr>
        <p:spPr bwMode="blackWhite">
          <a:xfrm>
            <a:off x="6523038" y="4846639"/>
            <a:ext cx="1739900" cy="911225"/>
          </a:xfrm>
          <a:prstGeom prst="rect">
            <a:avLst/>
          </a:prstGeom>
          <a:solidFill>
            <a:srgbClr val="99CCFF"/>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300"/>
              <a:t>Date</a:t>
            </a:r>
          </a:p>
        </p:txBody>
      </p:sp>
      <p:sp>
        <p:nvSpPr>
          <p:cNvPr id="99340" name="Rectangle 12">
            <a:extLst>
              <a:ext uri="{FF2B5EF4-FFF2-40B4-BE49-F238E27FC236}">
                <a16:creationId xmlns:a16="http://schemas.microsoft.com/office/drawing/2014/main" id="{E6681390-8B42-4E01-AF78-85449A52850D}"/>
              </a:ext>
            </a:extLst>
          </p:cNvPr>
          <p:cNvSpPr>
            <a:spLocks noChangeArrowheads="1"/>
          </p:cNvSpPr>
          <p:nvPr/>
        </p:nvSpPr>
        <p:spPr bwMode="blackWhite">
          <a:xfrm>
            <a:off x="2703513" y="2978151"/>
            <a:ext cx="1739900" cy="911225"/>
          </a:xfrm>
          <a:prstGeom prst="rect">
            <a:avLst/>
          </a:prstGeom>
          <a:solidFill>
            <a:srgbClr val="FF6699"/>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300"/>
              <a:t>General</a:t>
            </a:r>
          </a:p>
        </p:txBody>
      </p:sp>
      <p:sp>
        <p:nvSpPr>
          <p:cNvPr id="99341" name="Rectangle 13">
            <a:extLst>
              <a:ext uri="{FF2B5EF4-FFF2-40B4-BE49-F238E27FC236}">
                <a16:creationId xmlns:a16="http://schemas.microsoft.com/office/drawing/2014/main" id="{6FBA2802-A501-4737-9FDA-07CD66DF3B48}"/>
              </a:ext>
            </a:extLst>
          </p:cNvPr>
          <p:cNvSpPr>
            <a:spLocks noChangeArrowheads="1"/>
          </p:cNvSpPr>
          <p:nvPr/>
        </p:nvSpPr>
        <p:spPr bwMode="blackWhite">
          <a:xfrm>
            <a:off x="5010150" y="2968626"/>
            <a:ext cx="2152650" cy="931863"/>
          </a:xfrm>
          <a:prstGeom prst="rect">
            <a:avLst/>
          </a:prstGeom>
          <a:solidFill>
            <a:srgbClr val="99CCCC"/>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300"/>
              <a:t>Single-row </a:t>
            </a:r>
          </a:p>
          <a:p>
            <a:pPr>
              <a:spcBef>
                <a:spcPct val="0"/>
              </a:spcBef>
              <a:buClrTx/>
              <a:buFontTx/>
              <a:buNone/>
            </a:pPr>
            <a:r>
              <a:rPr lang="en-US" altLang="en-US" sz="2300"/>
              <a:t>functions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1">
            <a:extLst>
              <a:ext uri="{FF2B5EF4-FFF2-40B4-BE49-F238E27FC236}">
                <a16:creationId xmlns:a16="http://schemas.microsoft.com/office/drawing/2014/main" id="{D7BC92A8-4F72-4334-9AC1-B73A16E9519B}"/>
              </a:ext>
            </a:extLst>
          </p:cNvPr>
          <p:cNvSpPr>
            <a:spLocks noGrp="1" noChangeArrowheads="1"/>
          </p:cNvSpPr>
          <p:nvPr>
            <p:ph type="title"/>
          </p:nvPr>
        </p:nvSpPr>
        <p:spPr/>
        <p:txBody>
          <a:bodyPr/>
          <a:lstStyle/>
          <a:p>
            <a:pPr eaLnBrk="1" hangingPunct="1"/>
            <a:r>
              <a:rPr lang="en-US" altLang="en-US"/>
              <a:t>Character Functions</a:t>
            </a:r>
          </a:p>
        </p:txBody>
      </p:sp>
      <p:grpSp>
        <p:nvGrpSpPr>
          <p:cNvPr id="101379" name="Group 10">
            <a:extLst>
              <a:ext uri="{FF2B5EF4-FFF2-40B4-BE49-F238E27FC236}">
                <a16:creationId xmlns:a16="http://schemas.microsoft.com/office/drawing/2014/main" id="{21A41B65-F198-41E0-9153-AC9DA66324B7}"/>
              </a:ext>
            </a:extLst>
          </p:cNvPr>
          <p:cNvGrpSpPr>
            <a:grpSpLocks/>
          </p:cNvGrpSpPr>
          <p:nvPr/>
        </p:nvGrpSpPr>
        <p:grpSpPr bwMode="auto">
          <a:xfrm>
            <a:off x="2471738" y="1671638"/>
            <a:ext cx="7162800" cy="5172074"/>
            <a:chOff x="615" y="987"/>
            <a:chExt cx="4512" cy="3258"/>
          </a:xfrm>
        </p:grpSpPr>
        <p:sp>
          <p:nvSpPr>
            <p:cNvPr id="101380" name="Rectangle 3">
              <a:extLst>
                <a:ext uri="{FF2B5EF4-FFF2-40B4-BE49-F238E27FC236}">
                  <a16:creationId xmlns:a16="http://schemas.microsoft.com/office/drawing/2014/main" id="{718F1C10-5DF9-49BA-BB2C-3F9F026BB09E}"/>
                </a:ext>
              </a:extLst>
            </p:cNvPr>
            <p:cNvSpPr>
              <a:spLocks noChangeArrowheads="1"/>
            </p:cNvSpPr>
            <p:nvPr/>
          </p:nvSpPr>
          <p:spPr bwMode="blackWhite">
            <a:xfrm>
              <a:off x="2152" y="987"/>
              <a:ext cx="1456" cy="593"/>
            </a:xfrm>
            <a:prstGeom prst="rect">
              <a:avLst/>
            </a:prstGeom>
            <a:solidFill>
              <a:srgbClr val="FF9999"/>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300"/>
                <a:t>Character</a:t>
              </a:r>
            </a:p>
            <a:p>
              <a:pPr>
                <a:spcBef>
                  <a:spcPct val="0"/>
                </a:spcBef>
                <a:buClrTx/>
                <a:buFontTx/>
                <a:buNone/>
              </a:pPr>
              <a:r>
                <a:rPr lang="en-US" altLang="en-US" sz="2300"/>
                <a:t>functions</a:t>
              </a:r>
            </a:p>
          </p:txBody>
        </p:sp>
        <p:sp>
          <p:nvSpPr>
            <p:cNvPr id="101381" name="Rectangle 4">
              <a:extLst>
                <a:ext uri="{FF2B5EF4-FFF2-40B4-BE49-F238E27FC236}">
                  <a16:creationId xmlns:a16="http://schemas.microsoft.com/office/drawing/2014/main" id="{38D8BEE8-6812-4A56-88A9-C7EB5F74FDDD}"/>
                </a:ext>
              </a:extLst>
            </p:cNvPr>
            <p:cNvSpPr>
              <a:spLocks noChangeArrowheads="1"/>
            </p:cNvSpPr>
            <p:nvPr/>
          </p:nvSpPr>
          <p:spPr bwMode="auto">
            <a:xfrm>
              <a:off x="1290" y="2576"/>
              <a:ext cx="895" cy="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nSpc>
                  <a:spcPct val="90000"/>
                </a:lnSpc>
                <a:spcBef>
                  <a:spcPct val="0"/>
                </a:spcBef>
                <a:buClrTx/>
                <a:buFontTx/>
                <a:buNone/>
              </a:pPr>
              <a:r>
                <a:rPr lang="en-US" altLang="en-US" sz="2300">
                  <a:latin typeface="Courier New" panose="02070309020205020404" pitchFamily="49" charset="0"/>
                </a:rPr>
                <a:t>LOWER</a:t>
              </a:r>
            </a:p>
            <a:p>
              <a:pPr>
                <a:lnSpc>
                  <a:spcPct val="90000"/>
                </a:lnSpc>
                <a:spcBef>
                  <a:spcPct val="0"/>
                </a:spcBef>
                <a:buClrTx/>
                <a:buFontTx/>
                <a:buNone/>
              </a:pPr>
              <a:r>
                <a:rPr lang="en-US" altLang="en-US" sz="2300">
                  <a:latin typeface="Courier New" panose="02070309020205020404" pitchFamily="49" charset="0"/>
                </a:rPr>
                <a:t>UPPER</a:t>
              </a:r>
            </a:p>
            <a:p>
              <a:pPr>
                <a:lnSpc>
                  <a:spcPct val="90000"/>
                </a:lnSpc>
                <a:spcBef>
                  <a:spcPct val="0"/>
                </a:spcBef>
                <a:buClrTx/>
                <a:buFontTx/>
                <a:buNone/>
              </a:pPr>
              <a:r>
                <a:rPr lang="en-US" altLang="en-US" sz="2300">
                  <a:latin typeface="Courier New" panose="02070309020205020404" pitchFamily="49" charset="0"/>
                </a:rPr>
                <a:t>INITCAP</a:t>
              </a:r>
            </a:p>
          </p:txBody>
        </p:sp>
        <p:sp>
          <p:nvSpPr>
            <p:cNvPr id="101382" name="Rectangle 5">
              <a:extLst>
                <a:ext uri="{FF2B5EF4-FFF2-40B4-BE49-F238E27FC236}">
                  <a16:creationId xmlns:a16="http://schemas.microsoft.com/office/drawing/2014/main" id="{20A47A89-A11D-4FAF-81B3-356FC40FAAB0}"/>
                </a:ext>
              </a:extLst>
            </p:cNvPr>
            <p:cNvSpPr>
              <a:spLocks noChangeArrowheads="1"/>
            </p:cNvSpPr>
            <p:nvPr/>
          </p:nvSpPr>
          <p:spPr bwMode="auto">
            <a:xfrm>
              <a:off x="3597" y="2576"/>
              <a:ext cx="1083" cy="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nSpc>
                  <a:spcPct val="90000"/>
                </a:lnSpc>
                <a:spcBef>
                  <a:spcPct val="0"/>
                </a:spcBef>
                <a:buClrTx/>
                <a:buFontTx/>
                <a:buNone/>
              </a:pPr>
              <a:r>
                <a:rPr lang="en-US" altLang="en-US" sz="2300">
                  <a:latin typeface="Courier New" panose="02070309020205020404" pitchFamily="49" charset="0"/>
                </a:rPr>
                <a:t>CONCAT</a:t>
              </a:r>
            </a:p>
            <a:p>
              <a:pPr>
                <a:lnSpc>
                  <a:spcPct val="90000"/>
                </a:lnSpc>
                <a:spcBef>
                  <a:spcPct val="0"/>
                </a:spcBef>
                <a:buClrTx/>
                <a:buFontTx/>
                <a:buNone/>
              </a:pPr>
              <a:r>
                <a:rPr lang="en-US" altLang="en-US" sz="2300">
                  <a:latin typeface="Courier New" panose="02070309020205020404" pitchFamily="49" charset="0"/>
                </a:rPr>
                <a:t>SUBSTR</a:t>
              </a:r>
            </a:p>
            <a:p>
              <a:pPr>
                <a:lnSpc>
                  <a:spcPct val="90000"/>
                </a:lnSpc>
                <a:spcBef>
                  <a:spcPct val="0"/>
                </a:spcBef>
                <a:buClrTx/>
                <a:buFontTx/>
                <a:buNone/>
              </a:pPr>
              <a:r>
                <a:rPr lang="en-US" altLang="en-US" sz="2300">
                  <a:latin typeface="Courier New" panose="02070309020205020404" pitchFamily="49" charset="0"/>
                </a:rPr>
                <a:t>LENGTH</a:t>
              </a:r>
            </a:p>
            <a:p>
              <a:pPr>
                <a:lnSpc>
                  <a:spcPct val="90000"/>
                </a:lnSpc>
                <a:spcBef>
                  <a:spcPct val="0"/>
                </a:spcBef>
                <a:buClrTx/>
                <a:buFontTx/>
                <a:buNone/>
              </a:pPr>
              <a:r>
                <a:rPr lang="en-US" altLang="en-US" sz="2300">
                  <a:latin typeface="Courier New" panose="02070309020205020404" pitchFamily="49" charset="0"/>
                </a:rPr>
                <a:t>INSTR</a:t>
              </a:r>
            </a:p>
            <a:p>
              <a:pPr>
                <a:lnSpc>
                  <a:spcPct val="90000"/>
                </a:lnSpc>
                <a:spcBef>
                  <a:spcPct val="0"/>
                </a:spcBef>
                <a:buClrTx/>
                <a:buFontTx/>
                <a:buNone/>
              </a:pPr>
              <a:r>
                <a:rPr lang="en-US" altLang="en-US" sz="2300">
                  <a:latin typeface="Courier New" panose="02070309020205020404" pitchFamily="49" charset="0"/>
                </a:rPr>
                <a:t>LPAD | RPAD</a:t>
              </a:r>
            </a:p>
            <a:p>
              <a:pPr>
                <a:lnSpc>
                  <a:spcPct val="90000"/>
                </a:lnSpc>
                <a:spcBef>
                  <a:spcPct val="0"/>
                </a:spcBef>
                <a:buClrTx/>
                <a:buFontTx/>
                <a:buNone/>
              </a:pPr>
              <a:r>
                <a:rPr lang="en-US" altLang="en-US" sz="2300">
                  <a:latin typeface="Courier New" panose="02070309020205020404" pitchFamily="49" charset="0"/>
                </a:rPr>
                <a:t>TRIM</a:t>
              </a:r>
            </a:p>
            <a:p>
              <a:pPr>
                <a:lnSpc>
                  <a:spcPct val="90000"/>
                </a:lnSpc>
                <a:spcBef>
                  <a:spcPct val="0"/>
                </a:spcBef>
                <a:buClrTx/>
                <a:buFontTx/>
                <a:buNone/>
              </a:pPr>
              <a:r>
                <a:rPr lang="en-US" altLang="en-US" sz="2300">
                  <a:latin typeface="Courier New" panose="02070309020205020404" pitchFamily="49" charset="0"/>
                </a:rPr>
                <a:t>REPLACE</a:t>
              </a:r>
            </a:p>
          </p:txBody>
        </p:sp>
        <p:sp>
          <p:nvSpPr>
            <p:cNvPr id="101383" name="Line 6">
              <a:extLst>
                <a:ext uri="{FF2B5EF4-FFF2-40B4-BE49-F238E27FC236}">
                  <a16:creationId xmlns:a16="http://schemas.microsoft.com/office/drawing/2014/main" id="{D1B3D933-57BE-468E-8F0C-FC3A4E4F75D6}"/>
                </a:ext>
              </a:extLst>
            </p:cNvPr>
            <p:cNvSpPr>
              <a:spLocks noChangeShapeType="1"/>
            </p:cNvSpPr>
            <p:nvPr/>
          </p:nvSpPr>
          <p:spPr bwMode="auto">
            <a:xfrm flipV="1">
              <a:off x="2880" y="1581"/>
              <a:ext cx="0" cy="20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1384" name="Freeform 7">
              <a:extLst>
                <a:ext uri="{FF2B5EF4-FFF2-40B4-BE49-F238E27FC236}">
                  <a16:creationId xmlns:a16="http://schemas.microsoft.com/office/drawing/2014/main" id="{825BB166-2999-49E7-9A75-E8CE58FA5420}"/>
                </a:ext>
              </a:extLst>
            </p:cNvPr>
            <p:cNvSpPr>
              <a:spLocks/>
            </p:cNvSpPr>
            <p:nvPr/>
          </p:nvSpPr>
          <p:spPr bwMode="auto">
            <a:xfrm>
              <a:off x="1655" y="1786"/>
              <a:ext cx="2424" cy="337"/>
            </a:xfrm>
            <a:custGeom>
              <a:avLst/>
              <a:gdLst>
                <a:gd name="T0" fmla="*/ 0 w 2424"/>
                <a:gd name="T1" fmla="*/ 316 h 337"/>
                <a:gd name="T2" fmla="*/ 0 w 2424"/>
                <a:gd name="T3" fmla="*/ 0 h 337"/>
                <a:gd name="T4" fmla="*/ 2423 w 2424"/>
                <a:gd name="T5" fmla="*/ 0 h 337"/>
                <a:gd name="T6" fmla="*/ 2423 w 2424"/>
                <a:gd name="T7" fmla="*/ 148 h 337"/>
                <a:gd name="T8" fmla="*/ 2423 w 2424"/>
                <a:gd name="T9" fmla="*/ 336 h 337"/>
                <a:gd name="T10" fmla="*/ 0 60000 65536"/>
                <a:gd name="T11" fmla="*/ 0 60000 65536"/>
                <a:gd name="T12" fmla="*/ 0 60000 65536"/>
                <a:gd name="T13" fmla="*/ 0 60000 65536"/>
                <a:gd name="T14" fmla="*/ 0 60000 65536"/>
                <a:gd name="T15" fmla="*/ 0 w 2424"/>
                <a:gd name="T16" fmla="*/ 0 h 337"/>
                <a:gd name="T17" fmla="*/ 2424 w 2424"/>
                <a:gd name="T18" fmla="*/ 337 h 337"/>
              </a:gdLst>
              <a:ahLst/>
              <a:cxnLst>
                <a:cxn ang="T10">
                  <a:pos x="T0" y="T1"/>
                </a:cxn>
                <a:cxn ang="T11">
                  <a:pos x="T2" y="T3"/>
                </a:cxn>
                <a:cxn ang="T12">
                  <a:pos x="T4" y="T5"/>
                </a:cxn>
                <a:cxn ang="T13">
                  <a:pos x="T6" y="T7"/>
                </a:cxn>
                <a:cxn ang="T14">
                  <a:pos x="T8" y="T9"/>
                </a:cxn>
              </a:cxnLst>
              <a:rect l="T15" t="T16" r="T17" b="T18"/>
              <a:pathLst>
                <a:path w="2424" h="337">
                  <a:moveTo>
                    <a:pt x="0" y="316"/>
                  </a:moveTo>
                  <a:lnTo>
                    <a:pt x="0" y="0"/>
                  </a:lnTo>
                  <a:lnTo>
                    <a:pt x="2423" y="0"/>
                  </a:lnTo>
                  <a:lnTo>
                    <a:pt x="2423" y="148"/>
                  </a:lnTo>
                  <a:lnTo>
                    <a:pt x="2423" y="336"/>
                  </a:lnTo>
                </a:path>
              </a:pathLst>
            </a:custGeom>
            <a:noFill/>
            <a:ln w="28575" cap="rnd"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385" name="Rectangle 8">
              <a:extLst>
                <a:ext uri="{FF2B5EF4-FFF2-40B4-BE49-F238E27FC236}">
                  <a16:creationId xmlns:a16="http://schemas.microsoft.com/office/drawing/2014/main" id="{7A48960C-422C-47A1-8F4D-50340ED60BF7}"/>
                </a:ext>
              </a:extLst>
            </p:cNvPr>
            <p:cNvSpPr>
              <a:spLocks noChangeArrowheads="1"/>
            </p:cNvSpPr>
            <p:nvPr/>
          </p:nvSpPr>
          <p:spPr bwMode="blackWhite">
            <a:xfrm>
              <a:off x="615" y="1963"/>
              <a:ext cx="2073" cy="593"/>
            </a:xfrm>
            <a:prstGeom prst="rect">
              <a:avLst/>
            </a:prstGeom>
            <a:solidFill>
              <a:srgbClr val="FFCC99"/>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300"/>
                <a:t>Case-manipulation </a:t>
              </a:r>
            </a:p>
            <a:p>
              <a:pPr>
                <a:spcBef>
                  <a:spcPct val="0"/>
                </a:spcBef>
                <a:buClrTx/>
                <a:buFontTx/>
                <a:buNone/>
              </a:pPr>
              <a:r>
                <a:rPr lang="en-US" altLang="en-US" sz="2300"/>
                <a:t>functions</a:t>
              </a:r>
            </a:p>
          </p:txBody>
        </p:sp>
        <p:sp>
          <p:nvSpPr>
            <p:cNvPr id="101386" name="Rectangle 9">
              <a:extLst>
                <a:ext uri="{FF2B5EF4-FFF2-40B4-BE49-F238E27FC236}">
                  <a16:creationId xmlns:a16="http://schemas.microsoft.com/office/drawing/2014/main" id="{BF602A42-195C-4FA8-9D00-913B394191BE}"/>
                </a:ext>
              </a:extLst>
            </p:cNvPr>
            <p:cNvSpPr>
              <a:spLocks noChangeArrowheads="1"/>
            </p:cNvSpPr>
            <p:nvPr/>
          </p:nvSpPr>
          <p:spPr bwMode="blackWhite">
            <a:xfrm>
              <a:off x="3054" y="1954"/>
              <a:ext cx="2073" cy="593"/>
            </a:xfrm>
            <a:prstGeom prst="rect">
              <a:avLst/>
            </a:prstGeom>
            <a:solidFill>
              <a:srgbClr val="FFCC99"/>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300"/>
                <a:t>Character-manipulation</a:t>
              </a:r>
            </a:p>
            <a:p>
              <a:pPr>
                <a:spcBef>
                  <a:spcPct val="0"/>
                </a:spcBef>
                <a:buClrTx/>
                <a:buFontTx/>
                <a:buNone/>
              </a:pPr>
              <a:r>
                <a:rPr lang="en-US" altLang="en-US" sz="2300"/>
                <a:t>functions</a:t>
              </a:r>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3">
            <a:extLst>
              <a:ext uri="{FF2B5EF4-FFF2-40B4-BE49-F238E27FC236}">
                <a16:creationId xmlns:a16="http://schemas.microsoft.com/office/drawing/2014/main" id="{BBDED9F7-EC5D-44F5-8216-D1DE60E2E004}"/>
              </a:ext>
            </a:extLst>
          </p:cNvPr>
          <p:cNvSpPr>
            <a:spLocks noGrp="1" noChangeArrowheads="1"/>
          </p:cNvSpPr>
          <p:nvPr>
            <p:ph type="title"/>
          </p:nvPr>
        </p:nvSpPr>
        <p:spPr/>
        <p:txBody>
          <a:bodyPr/>
          <a:lstStyle/>
          <a:p>
            <a:pPr eaLnBrk="1" hangingPunct="1"/>
            <a:r>
              <a:rPr lang="en-US" altLang="en-US"/>
              <a:t>Case-Manipulation Functions</a:t>
            </a:r>
          </a:p>
        </p:txBody>
      </p:sp>
      <p:sp>
        <p:nvSpPr>
          <p:cNvPr id="103427" name="Rectangle 14">
            <a:extLst>
              <a:ext uri="{FF2B5EF4-FFF2-40B4-BE49-F238E27FC236}">
                <a16:creationId xmlns:a16="http://schemas.microsoft.com/office/drawing/2014/main" id="{996F9519-E6BF-453E-8E9C-58DF278A0570}"/>
              </a:ext>
            </a:extLst>
          </p:cNvPr>
          <p:cNvSpPr>
            <a:spLocks noGrp="1" noChangeArrowheads="1"/>
          </p:cNvSpPr>
          <p:nvPr>
            <p:ph type="body" idx="1"/>
          </p:nvPr>
        </p:nvSpPr>
        <p:spPr>
          <a:xfrm>
            <a:off x="2387600" y="1816101"/>
            <a:ext cx="7366000" cy="360363"/>
          </a:xfrm>
        </p:spPr>
        <p:txBody>
          <a:bodyPr>
            <a:normAutofit fontScale="77500" lnSpcReduction="20000"/>
          </a:bodyPr>
          <a:lstStyle/>
          <a:p>
            <a:pPr eaLnBrk="1" hangingPunct="1"/>
            <a:r>
              <a:rPr lang="en-US" altLang="en-US"/>
              <a:t>These functions convert case for character strings:</a:t>
            </a:r>
          </a:p>
        </p:txBody>
      </p:sp>
      <p:graphicFrame>
        <p:nvGraphicFramePr>
          <p:cNvPr id="379978" name="Group 74">
            <a:extLst>
              <a:ext uri="{FF2B5EF4-FFF2-40B4-BE49-F238E27FC236}">
                <a16:creationId xmlns:a16="http://schemas.microsoft.com/office/drawing/2014/main" id="{53F6D064-EBFE-41A7-93E6-BFC9040EFD59}"/>
              </a:ext>
            </a:extLst>
          </p:cNvPr>
          <p:cNvGraphicFramePr>
            <a:graphicFrameLocks noGrp="1"/>
          </p:cNvGraphicFramePr>
          <p:nvPr/>
        </p:nvGraphicFramePr>
        <p:xfrm>
          <a:off x="2447925" y="2270125"/>
          <a:ext cx="6415088" cy="1497012"/>
        </p:xfrm>
        <a:graphic>
          <a:graphicData uri="http://schemas.openxmlformats.org/drawingml/2006/table">
            <a:tbl>
              <a:tblPr/>
              <a:tblGrid>
                <a:gridCol w="3503613">
                  <a:extLst>
                    <a:ext uri="{9D8B030D-6E8A-4147-A177-3AD203B41FA5}">
                      <a16:colId xmlns:a16="http://schemas.microsoft.com/office/drawing/2014/main" val="20000"/>
                    </a:ext>
                  </a:extLst>
                </a:gridCol>
                <a:gridCol w="2911475">
                  <a:extLst>
                    <a:ext uri="{9D8B030D-6E8A-4147-A177-3AD203B41FA5}">
                      <a16:colId xmlns:a16="http://schemas.microsoft.com/office/drawing/2014/main" val="20001"/>
                    </a:ext>
                  </a:extLst>
                </a:gridCol>
              </a:tblGrid>
              <a:tr h="36583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Function</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Result</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266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LOWER(</a:t>
                      </a:r>
                      <a:r>
                        <a:rPr kumimoji="0" lang="en-US" sz="1800" b="1" i="0" u="none" strike="noStrike" cap="none" normalizeH="0" baseline="0">
                          <a:ln>
                            <a:noFill/>
                          </a:ln>
                          <a:solidFill>
                            <a:schemeClr val="bg2"/>
                          </a:solidFill>
                          <a:effectLst/>
                          <a:latin typeface="Courier New" pitchFamily="49" charset="0"/>
                        </a:rPr>
                        <a:t>'</a:t>
                      </a:r>
                      <a:r>
                        <a:rPr kumimoji="0" lang="en-US" sz="1800" b="1" i="0" u="none" strike="noStrike" cap="none" normalizeH="0" baseline="0">
                          <a:ln>
                            <a:noFill/>
                          </a:ln>
                          <a:solidFill>
                            <a:srgbClr val="000000"/>
                          </a:solidFill>
                          <a:effectLst/>
                          <a:latin typeface="Courier New" pitchFamily="49" charset="0"/>
                        </a:rPr>
                        <a:t>SQL Course</a:t>
                      </a:r>
                      <a:r>
                        <a:rPr kumimoji="0" lang="en-US" sz="1800" b="1" i="0" u="none" strike="noStrike" cap="none" normalizeH="0" baseline="0">
                          <a:ln>
                            <a:noFill/>
                          </a:ln>
                          <a:solidFill>
                            <a:schemeClr val="bg2"/>
                          </a:solidFill>
                          <a:effectLst/>
                          <a:latin typeface="Courier New" pitchFamily="49" charset="0"/>
                        </a:rPr>
                        <a:t>'</a:t>
                      </a:r>
                      <a:r>
                        <a:rPr kumimoji="0" lang="en-US" sz="1800" b="1" i="0" u="none" strike="noStrike" cap="none" normalizeH="0" baseline="0">
                          <a:ln>
                            <a:noFill/>
                          </a:ln>
                          <a:solidFill>
                            <a:srgbClr val="000000"/>
                          </a:solidFill>
                          <a:effectLst/>
                          <a:latin typeface="Courier New" pitchFamily="49" charset="0"/>
                        </a:rPr>
                        <a:t>)</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sql course</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2669">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UPPER(</a:t>
                      </a:r>
                      <a:r>
                        <a:rPr kumimoji="0" lang="en-US" sz="1800" b="1" i="0" u="none" strike="noStrike" cap="none" normalizeH="0" baseline="0">
                          <a:ln>
                            <a:noFill/>
                          </a:ln>
                          <a:solidFill>
                            <a:schemeClr val="bg2"/>
                          </a:solidFill>
                          <a:effectLst/>
                          <a:latin typeface="Courier New" pitchFamily="49" charset="0"/>
                        </a:rPr>
                        <a:t>'</a:t>
                      </a:r>
                      <a:r>
                        <a:rPr kumimoji="0" lang="en-US" sz="1800" b="1" i="0" u="none" strike="noStrike" cap="none" normalizeH="0" baseline="0">
                          <a:ln>
                            <a:noFill/>
                          </a:ln>
                          <a:solidFill>
                            <a:srgbClr val="000000"/>
                          </a:solidFill>
                          <a:effectLst/>
                          <a:latin typeface="Courier New" pitchFamily="49" charset="0"/>
                        </a:rPr>
                        <a:t>SQL Course</a:t>
                      </a:r>
                      <a:r>
                        <a:rPr kumimoji="0" lang="en-US" sz="1800" b="1" i="0" u="none" strike="noStrike" cap="none" normalizeH="0" baseline="0">
                          <a:ln>
                            <a:noFill/>
                          </a:ln>
                          <a:solidFill>
                            <a:schemeClr val="bg2"/>
                          </a:solidFill>
                          <a:effectLst/>
                          <a:latin typeface="Courier New" pitchFamily="49" charset="0"/>
                        </a:rPr>
                        <a:t>'</a:t>
                      </a:r>
                      <a:r>
                        <a:rPr kumimoji="0" lang="en-US" sz="1800" b="1" i="0" u="none" strike="noStrike" cap="none" normalizeH="0" baseline="0">
                          <a:ln>
                            <a:noFill/>
                          </a:ln>
                          <a:solidFill>
                            <a:srgbClr val="000000"/>
                          </a:solidFill>
                          <a:effectLst/>
                          <a:latin typeface="Courier New" pitchFamily="49" charset="0"/>
                        </a:rPr>
                        <a:t>)</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SQL COURSE</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65837">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INITCAP(</a:t>
                      </a:r>
                      <a:r>
                        <a:rPr kumimoji="0" lang="en-US" sz="1800" b="1" i="0" u="none" strike="noStrike" cap="none" normalizeH="0" baseline="0">
                          <a:ln>
                            <a:noFill/>
                          </a:ln>
                          <a:solidFill>
                            <a:schemeClr val="bg2"/>
                          </a:solidFill>
                          <a:effectLst/>
                          <a:latin typeface="Courier New" pitchFamily="49" charset="0"/>
                        </a:rPr>
                        <a:t>'</a:t>
                      </a:r>
                      <a:r>
                        <a:rPr kumimoji="0" lang="en-US" sz="1800" b="1" i="0" u="none" strike="noStrike" cap="none" normalizeH="0" baseline="0">
                          <a:ln>
                            <a:noFill/>
                          </a:ln>
                          <a:solidFill>
                            <a:srgbClr val="000000"/>
                          </a:solidFill>
                          <a:effectLst/>
                          <a:latin typeface="Courier New" pitchFamily="49" charset="0"/>
                        </a:rPr>
                        <a:t>SQL Course</a:t>
                      </a:r>
                      <a:r>
                        <a:rPr kumimoji="0" lang="en-US" sz="1800" b="1" i="0" u="none" strike="noStrike" cap="none" normalizeH="0" baseline="0">
                          <a:ln>
                            <a:noFill/>
                          </a:ln>
                          <a:solidFill>
                            <a:schemeClr val="bg2"/>
                          </a:solidFill>
                          <a:effectLst/>
                          <a:latin typeface="Courier New" pitchFamily="49" charset="0"/>
                        </a:rPr>
                        <a:t>'</a:t>
                      </a:r>
                      <a:r>
                        <a:rPr kumimoji="0" lang="en-US" sz="1800" b="1" i="0" u="none" strike="noStrike" cap="none" normalizeH="0" baseline="0">
                          <a:ln>
                            <a:noFill/>
                          </a:ln>
                          <a:solidFill>
                            <a:srgbClr val="000000"/>
                          </a:solidFill>
                          <a:effectLst/>
                          <a:latin typeface="Courier New" pitchFamily="49" charset="0"/>
                        </a:rPr>
                        <a:t>)</a:t>
                      </a:r>
                    </a:p>
                  </a:txBody>
                  <a:tcPr marT="45730" marB="4573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rgbClr val="000000"/>
                          </a:solidFill>
                          <a:effectLst/>
                          <a:latin typeface="Courier New" pitchFamily="49" charset="0"/>
                        </a:rPr>
                        <a:t>Sql Course</a:t>
                      </a:r>
                    </a:p>
                  </a:txBody>
                  <a:tcPr marT="45730" marB="4573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7">
            <a:extLst>
              <a:ext uri="{FF2B5EF4-FFF2-40B4-BE49-F238E27FC236}">
                <a16:creationId xmlns:a16="http://schemas.microsoft.com/office/drawing/2014/main" id="{2DB5FFFC-49C2-4ACA-870F-0CC3564D6D48}"/>
              </a:ext>
            </a:extLst>
          </p:cNvPr>
          <p:cNvSpPr>
            <a:spLocks noChangeArrowheads="1"/>
          </p:cNvSpPr>
          <p:nvPr/>
        </p:nvSpPr>
        <p:spPr bwMode="blackGray">
          <a:xfrm>
            <a:off x="2381251" y="4038600"/>
            <a:ext cx="7343775" cy="1143000"/>
          </a:xfrm>
          <a:prstGeom prst="rect">
            <a:avLst/>
          </a:prstGeom>
          <a:solidFill>
            <a:schemeClr val="accent1"/>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2300">
                <a:solidFill>
                  <a:srgbClr val="000000"/>
                </a:solidFill>
                <a:latin typeface="Courier New" panose="02070309020205020404" pitchFamily="49" charset="0"/>
              </a:rPr>
              <a:t>SELECT employee_id, last_name, department_id</a:t>
            </a:r>
          </a:p>
          <a:p>
            <a:pPr>
              <a:spcBef>
                <a:spcPct val="0"/>
              </a:spcBef>
              <a:buClrTx/>
              <a:buFontTx/>
              <a:buNone/>
            </a:pPr>
            <a:r>
              <a:rPr lang="en-US" altLang="en-US" sz="2300">
                <a:solidFill>
                  <a:srgbClr val="000000"/>
                </a:solidFill>
                <a:latin typeface="Courier New" panose="02070309020205020404" pitchFamily="49" charset="0"/>
              </a:rPr>
              <a:t>FROM   employees</a:t>
            </a:r>
          </a:p>
          <a:p>
            <a:pPr>
              <a:spcBef>
                <a:spcPct val="0"/>
              </a:spcBef>
              <a:buClrTx/>
              <a:buFontTx/>
              <a:buNone/>
            </a:pPr>
            <a:r>
              <a:rPr lang="en-US" altLang="en-US" sz="2300">
                <a:solidFill>
                  <a:srgbClr val="000000"/>
                </a:solidFill>
                <a:latin typeface="Courier New" panose="02070309020205020404" pitchFamily="49" charset="0"/>
              </a:rPr>
              <a:t>WHERE  LOWER(last_name) = 'higgins';</a:t>
            </a:r>
          </a:p>
        </p:txBody>
      </p:sp>
      <p:sp>
        <p:nvSpPr>
          <p:cNvPr id="105475" name="Rectangle 15">
            <a:extLst>
              <a:ext uri="{FF2B5EF4-FFF2-40B4-BE49-F238E27FC236}">
                <a16:creationId xmlns:a16="http://schemas.microsoft.com/office/drawing/2014/main" id="{1EB39076-60AA-44B6-AFF2-1C3534CBBB3D}"/>
              </a:ext>
            </a:extLst>
          </p:cNvPr>
          <p:cNvSpPr>
            <a:spLocks noGrp="1" noChangeArrowheads="1"/>
          </p:cNvSpPr>
          <p:nvPr>
            <p:ph type="title"/>
          </p:nvPr>
        </p:nvSpPr>
        <p:spPr/>
        <p:txBody>
          <a:bodyPr/>
          <a:lstStyle/>
          <a:p>
            <a:pPr eaLnBrk="1" hangingPunct="1"/>
            <a:r>
              <a:rPr lang="en-US" altLang="en-US"/>
              <a:t>Using Case-Manipulation Functions</a:t>
            </a:r>
          </a:p>
        </p:txBody>
      </p:sp>
      <p:sp>
        <p:nvSpPr>
          <p:cNvPr id="105476" name="Rectangle 16">
            <a:extLst>
              <a:ext uri="{FF2B5EF4-FFF2-40B4-BE49-F238E27FC236}">
                <a16:creationId xmlns:a16="http://schemas.microsoft.com/office/drawing/2014/main" id="{E7B18340-70AF-4C90-A13C-C4E4052238A8}"/>
              </a:ext>
            </a:extLst>
          </p:cNvPr>
          <p:cNvSpPr>
            <a:spLocks noGrp="1" noChangeArrowheads="1"/>
          </p:cNvSpPr>
          <p:nvPr>
            <p:ph type="body" idx="1"/>
          </p:nvPr>
        </p:nvSpPr>
        <p:spPr/>
        <p:txBody>
          <a:bodyPr/>
          <a:lstStyle/>
          <a:p>
            <a:pPr eaLnBrk="1" hangingPunct="1"/>
            <a:r>
              <a:rPr lang="en-US" altLang="en-US"/>
              <a:t>Display the employee number, name, and department number for employee Higgins:</a:t>
            </a:r>
          </a:p>
        </p:txBody>
      </p:sp>
      <p:sp>
        <p:nvSpPr>
          <p:cNvPr id="105477" name="Rectangle 4">
            <a:extLst>
              <a:ext uri="{FF2B5EF4-FFF2-40B4-BE49-F238E27FC236}">
                <a16:creationId xmlns:a16="http://schemas.microsoft.com/office/drawing/2014/main" id="{B1F05912-BB44-4D41-AC4E-38158347F2E1}"/>
              </a:ext>
            </a:extLst>
          </p:cNvPr>
          <p:cNvSpPr>
            <a:spLocks noChangeArrowheads="1"/>
          </p:cNvSpPr>
          <p:nvPr/>
        </p:nvSpPr>
        <p:spPr bwMode="blackGray">
          <a:xfrm>
            <a:off x="2381251" y="2717801"/>
            <a:ext cx="7343775" cy="12414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r>
              <a:rPr lang="en-US" altLang="en-US" sz="2300">
                <a:solidFill>
                  <a:srgbClr val="000000"/>
                </a:solidFill>
                <a:latin typeface="Courier New" panose="02070309020205020404" pitchFamily="49" charset="0"/>
              </a:rPr>
              <a:t>SELECT employee_id, last_name, department_id</a:t>
            </a:r>
          </a:p>
          <a:p>
            <a:pPr>
              <a:spcBef>
                <a:spcPct val="0"/>
              </a:spcBef>
              <a:buClrTx/>
              <a:buFontTx/>
              <a:buNone/>
            </a:pPr>
            <a:r>
              <a:rPr lang="en-US" altLang="en-US" sz="2300">
                <a:solidFill>
                  <a:srgbClr val="000000"/>
                </a:solidFill>
                <a:latin typeface="Courier New" panose="02070309020205020404" pitchFamily="49" charset="0"/>
              </a:rPr>
              <a:t>FROM   employees</a:t>
            </a:r>
          </a:p>
          <a:p>
            <a:pPr>
              <a:spcBef>
                <a:spcPct val="0"/>
              </a:spcBef>
              <a:buClrTx/>
              <a:buFontTx/>
              <a:buNone/>
            </a:pPr>
            <a:r>
              <a:rPr lang="en-US" altLang="en-US" sz="2300">
                <a:solidFill>
                  <a:srgbClr val="000000"/>
                </a:solidFill>
                <a:latin typeface="Courier New" panose="02070309020205020404" pitchFamily="49" charset="0"/>
              </a:rPr>
              <a:t>WHERE  last_name = 'higgins';</a:t>
            </a:r>
          </a:p>
          <a:p>
            <a:pPr>
              <a:spcBef>
                <a:spcPct val="0"/>
              </a:spcBef>
              <a:buClrTx/>
              <a:buFontTx/>
              <a:buNone/>
            </a:pPr>
            <a:r>
              <a:rPr lang="en-US" altLang="en-US" sz="2300">
                <a:solidFill>
                  <a:srgbClr val="FF3300"/>
                </a:solidFill>
                <a:latin typeface="Courier New" panose="02070309020205020404" pitchFamily="49" charset="0"/>
              </a:rPr>
              <a:t>no rows selected</a:t>
            </a:r>
          </a:p>
        </p:txBody>
      </p:sp>
      <p:sp>
        <p:nvSpPr>
          <p:cNvPr id="105478" name="Rectangle 6">
            <a:extLst>
              <a:ext uri="{FF2B5EF4-FFF2-40B4-BE49-F238E27FC236}">
                <a16:creationId xmlns:a16="http://schemas.microsoft.com/office/drawing/2014/main" id="{317E11D9-9932-4968-BE40-AE0F21BA5BA6}"/>
              </a:ext>
            </a:extLst>
          </p:cNvPr>
          <p:cNvSpPr>
            <a:spLocks noChangeArrowheads="1"/>
          </p:cNvSpPr>
          <p:nvPr/>
        </p:nvSpPr>
        <p:spPr bwMode="blackWhite">
          <a:xfrm>
            <a:off x="2538414" y="4079876"/>
            <a:ext cx="738187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spcBef>
                <a:spcPct val="0"/>
              </a:spcBef>
              <a:buClrTx/>
              <a:buFontTx/>
              <a:buNone/>
            </a:pPr>
            <a:endParaRPr lang="en-US" altLang="en-US" sz="2300">
              <a:solidFill>
                <a:srgbClr val="000000"/>
              </a:solidFill>
              <a:latin typeface="Courier New" panose="02070309020205020404" pitchFamily="49" charset="0"/>
            </a:endParaRPr>
          </a:p>
        </p:txBody>
      </p:sp>
      <p:sp>
        <p:nvSpPr>
          <p:cNvPr id="105479" name="Rectangle 7">
            <a:extLst>
              <a:ext uri="{FF2B5EF4-FFF2-40B4-BE49-F238E27FC236}">
                <a16:creationId xmlns:a16="http://schemas.microsoft.com/office/drawing/2014/main" id="{E6A740AE-B65E-46D5-BF9D-EBB2A0C8EA97}"/>
              </a:ext>
            </a:extLst>
          </p:cNvPr>
          <p:cNvSpPr>
            <a:spLocks noChangeArrowheads="1"/>
          </p:cNvSpPr>
          <p:nvPr/>
        </p:nvSpPr>
        <p:spPr bwMode="auto">
          <a:xfrm>
            <a:off x="3592514" y="4748214"/>
            <a:ext cx="5216525" cy="43338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pic>
        <p:nvPicPr>
          <p:cNvPr id="105480" name="Picture 8">
            <a:extLst>
              <a:ext uri="{FF2B5EF4-FFF2-40B4-BE49-F238E27FC236}">
                <a16:creationId xmlns:a16="http://schemas.microsoft.com/office/drawing/2014/main" id="{E9ABD02B-E482-454F-BB6E-E568C2C6C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62213" y="5429250"/>
            <a:ext cx="71628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9">
            <a:extLst>
              <a:ext uri="{FF2B5EF4-FFF2-40B4-BE49-F238E27FC236}">
                <a16:creationId xmlns:a16="http://schemas.microsoft.com/office/drawing/2014/main" id="{C613C604-17B1-4C2A-AED8-7406522B2FC5}"/>
              </a:ext>
            </a:extLst>
          </p:cNvPr>
          <p:cNvSpPr>
            <a:spLocks noGrp="1" noChangeArrowheads="1"/>
          </p:cNvSpPr>
          <p:nvPr>
            <p:ph type="title"/>
          </p:nvPr>
        </p:nvSpPr>
        <p:spPr/>
        <p:txBody>
          <a:bodyPr/>
          <a:lstStyle/>
          <a:p>
            <a:pPr eaLnBrk="1" hangingPunct="1"/>
            <a:r>
              <a:rPr lang="en-US" altLang="en-US"/>
              <a:t>Character-Manipulation Functions</a:t>
            </a:r>
          </a:p>
        </p:txBody>
      </p:sp>
      <p:sp>
        <p:nvSpPr>
          <p:cNvPr id="107523" name="Rectangle 10">
            <a:extLst>
              <a:ext uri="{FF2B5EF4-FFF2-40B4-BE49-F238E27FC236}">
                <a16:creationId xmlns:a16="http://schemas.microsoft.com/office/drawing/2014/main" id="{22199899-E747-4343-BBE4-CC90D5809FB0}"/>
              </a:ext>
            </a:extLst>
          </p:cNvPr>
          <p:cNvSpPr>
            <a:spLocks noGrp="1" noChangeArrowheads="1"/>
          </p:cNvSpPr>
          <p:nvPr>
            <p:ph type="body" idx="1"/>
          </p:nvPr>
        </p:nvSpPr>
        <p:spPr/>
        <p:txBody>
          <a:bodyPr/>
          <a:lstStyle/>
          <a:p>
            <a:pPr eaLnBrk="1" hangingPunct="1"/>
            <a:r>
              <a:rPr lang="en-US" altLang="en-US"/>
              <a:t>These functions manipulate character strings:</a:t>
            </a:r>
          </a:p>
        </p:txBody>
      </p:sp>
      <p:graphicFrame>
        <p:nvGraphicFramePr>
          <p:cNvPr id="384067" name="Group 67">
            <a:extLst>
              <a:ext uri="{FF2B5EF4-FFF2-40B4-BE49-F238E27FC236}">
                <a16:creationId xmlns:a16="http://schemas.microsoft.com/office/drawing/2014/main" id="{EB6CA36E-2291-4922-A24F-1AB50BA74A2D}"/>
              </a:ext>
            </a:extLst>
          </p:cNvPr>
          <p:cNvGraphicFramePr>
            <a:graphicFrameLocks noGrp="1"/>
          </p:cNvGraphicFramePr>
          <p:nvPr/>
        </p:nvGraphicFramePr>
        <p:xfrm>
          <a:off x="2381251" y="2281238"/>
          <a:ext cx="7364413" cy="3516310"/>
        </p:xfrm>
        <a:graphic>
          <a:graphicData uri="http://schemas.openxmlformats.org/drawingml/2006/table">
            <a:tbl>
              <a:tblPr/>
              <a:tblGrid>
                <a:gridCol w="4559300">
                  <a:extLst>
                    <a:ext uri="{9D8B030D-6E8A-4147-A177-3AD203B41FA5}">
                      <a16:colId xmlns:a16="http://schemas.microsoft.com/office/drawing/2014/main" val="20000"/>
                    </a:ext>
                  </a:extLst>
                </a:gridCol>
                <a:gridCol w="2805113">
                  <a:extLst>
                    <a:ext uri="{9D8B030D-6E8A-4147-A177-3AD203B41FA5}">
                      <a16:colId xmlns:a16="http://schemas.microsoft.com/office/drawing/2014/main" val="20001"/>
                    </a:ext>
                  </a:extLst>
                </a:gridCol>
              </a:tblGrid>
              <a:tr h="36524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Function</a:t>
                      </a:r>
                    </a:p>
                  </a:txBody>
                  <a:tcPr marT="45451" marB="45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Result</a:t>
                      </a:r>
                    </a:p>
                  </a:txBody>
                  <a:tcPr marT="45451" marB="45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0337">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CONCAT('Hello', 'World')</a:t>
                      </a:r>
                    </a:p>
                  </a:txBody>
                  <a:tcPr marT="45451" marB="45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HelloWorld</a:t>
                      </a:r>
                    </a:p>
                  </a:txBody>
                  <a:tcPr marT="45451" marB="45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0337">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SUBSTR('HelloWorld</a:t>
                      </a:r>
                      <a:r>
                        <a:rPr kumimoji="0" lang="en-US" sz="1800" b="1" i="0" u="none" strike="noStrike" cap="none" normalizeH="0" baseline="0">
                          <a:ln>
                            <a:noFill/>
                          </a:ln>
                          <a:solidFill>
                            <a:schemeClr val="bg2"/>
                          </a:solidFill>
                          <a:effectLst/>
                          <a:latin typeface="Courier New" pitchFamily="49" charset="0"/>
                        </a:rPr>
                        <a:t>'</a:t>
                      </a:r>
                      <a:r>
                        <a:rPr kumimoji="0" lang="en-US" sz="1800" b="1" i="0" u="none" strike="noStrike" cap="none" normalizeH="0" baseline="0">
                          <a:ln>
                            <a:noFill/>
                          </a:ln>
                          <a:solidFill>
                            <a:srgbClr val="000000"/>
                          </a:solidFill>
                          <a:effectLst/>
                          <a:latin typeface="Courier New" pitchFamily="49" charset="0"/>
                        </a:rPr>
                        <a:t>,1,5)</a:t>
                      </a:r>
                    </a:p>
                  </a:txBody>
                  <a:tcPr marT="45451" marB="45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Hello</a:t>
                      </a:r>
                    </a:p>
                  </a:txBody>
                  <a:tcPr marT="45451" marB="45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54960">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LENGTH('HelloWorld')</a:t>
                      </a:r>
                    </a:p>
                  </a:txBody>
                  <a:tcPr marT="45451" marB="45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10</a:t>
                      </a:r>
                    </a:p>
                  </a:txBody>
                  <a:tcPr marT="45451" marB="45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r h="354960">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INSTR('HelloWorld', 'W')</a:t>
                      </a:r>
                    </a:p>
                  </a:txBody>
                  <a:tcPr marT="45451" marB="45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6</a:t>
                      </a:r>
                    </a:p>
                  </a:txBody>
                  <a:tcPr marT="45451" marB="45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4"/>
                  </a:ext>
                </a:extLst>
              </a:tr>
              <a:tr h="354960">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LPAD(salary,10,</a:t>
                      </a:r>
                      <a:r>
                        <a:rPr kumimoji="0" lang="en-US" sz="1800" b="1" i="0" u="none" strike="noStrike" cap="none" normalizeH="0" baseline="0">
                          <a:ln>
                            <a:noFill/>
                          </a:ln>
                          <a:solidFill>
                            <a:schemeClr val="bg2"/>
                          </a:solidFill>
                          <a:effectLst/>
                          <a:latin typeface="Courier New" pitchFamily="49" charset="0"/>
                        </a:rPr>
                        <a:t>'</a:t>
                      </a:r>
                      <a:r>
                        <a:rPr kumimoji="0" lang="en-US" sz="1800" b="1" i="0" u="none" strike="noStrike" cap="none" normalizeH="0" baseline="0">
                          <a:ln>
                            <a:noFill/>
                          </a:ln>
                          <a:solidFill>
                            <a:srgbClr val="000000"/>
                          </a:solidFill>
                          <a:effectLst/>
                          <a:latin typeface="Courier New" pitchFamily="49" charset="0"/>
                        </a:rPr>
                        <a:t>*</a:t>
                      </a:r>
                      <a:r>
                        <a:rPr kumimoji="0" lang="en-US" sz="1800" b="1" i="0" u="none" strike="noStrike" cap="none" normalizeH="0" baseline="0">
                          <a:ln>
                            <a:noFill/>
                          </a:ln>
                          <a:solidFill>
                            <a:schemeClr val="bg2"/>
                          </a:solidFill>
                          <a:effectLst/>
                          <a:latin typeface="Courier New" pitchFamily="49" charset="0"/>
                        </a:rPr>
                        <a:t>'</a:t>
                      </a:r>
                      <a:r>
                        <a:rPr kumimoji="0" lang="en-US" sz="1800" b="1" i="0" u="none" strike="noStrike" cap="none" normalizeH="0" baseline="0">
                          <a:ln>
                            <a:noFill/>
                          </a:ln>
                          <a:solidFill>
                            <a:srgbClr val="000000"/>
                          </a:solidFill>
                          <a:effectLst/>
                          <a:latin typeface="Courier New" pitchFamily="49" charset="0"/>
                        </a:rPr>
                        <a:t>)</a:t>
                      </a:r>
                    </a:p>
                  </a:txBody>
                  <a:tcPr marT="45451" marB="45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*****24000</a:t>
                      </a:r>
                    </a:p>
                  </a:txBody>
                  <a:tcPr marT="45451" marB="45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5"/>
                  </a:ext>
                </a:extLst>
              </a:tr>
              <a:tr h="354960">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RPAD(salary, 10, '*')</a:t>
                      </a:r>
                    </a:p>
                  </a:txBody>
                  <a:tcPr marT="45451" marB="45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24000*****</a:t>
                      </a:r>
                    </a:p>
                  </a:txBody>
                  <a:tcPr marT="45451" marB="45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6"/>
                  </a:ext>
                </a:extLst>
              </a:tr>
              <a:tr h="615588">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REPLACE</a:t>
                      </a:r>
                      <a:br>
                        <a:rPr kumimoji="0" lang="en-US" sz="1800" b="1" i="0" u="none" strike="noStrike" cap="none" normalizeH="0" baseline="0">
                          <a:ln>
                            <a:noFill/>
                          </a:ln>
                          <a:solidFill>
                            <a:srgbClr val="000000"/>
                          </a:solidFill>
                          <a:effectLst/>
                          <a:latin typeface="Courier New" pitchFamily="49" charset="0"/>
                        </a:rPr>
                      </a:br>
                      <a:r>
                        <a:rPr kumimoji="0" lang="en-US" sz="1800" b="1" i="0" u="none" strike="noStrike" cap="none" normalizeH="0" baseline="0">
                          <a:ln>
                            <a:noFill/>
                          </a:ln>
                          <a:solidFill>
                            <a:srgbClr val="000000"/>
                          </a:solidFill>
                          <a:effectLst/>
                          <a:latin typeface="Courier New" pitchFamily="49" charset="0"/>
                        </a:rPr>
                        <a:t>('JACK and JUE','J','BL') </a:t>
                      </a:r>
                    </a:p>
                  </a:txBody>
                  <a:tcPr marT="45451" marB="45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BLACK and BLUE </a:t>
                      </a:r>
                    </a:p>
                  </a:txBody>
                  <a:tcPr marT="45451" marB="45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7"/>
                  </a:ext>
                </a:extLst>
              </a:tr>
              <a:tr h="354960">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TRIM('H' FROM 'HelloWorld')</a:t>
                      </a:r>
                    </a:p>
                  </a:txBody>
                  <a:tcPr marT="45451" marB="45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1800" b="1" i="0" u="none" strike="noStrike" cap="none" normalizeH="0" baseline="0">
                          <a:ln>
                            <a:noFill/>
                          </a:ln>
                          <a:solidFill>
                            <a:srgbClr val="000000"/>
                          </a:solidFill>
                          <a:effectLst/>
                          <a:latin typeface="Courier New" pitchFamily="49" charset="0"/>
                        </a:rPr>
                        <a:t>elloWorld</a:t>
                      </a:r>
                    </a:p>
                  </a:txBody>
                  <a:tcPr marT="45451" marB="45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8"/>
                  </a:ext>
                </a:extLst>
              </a:tr>
            </a:tbl>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4">
            <a:extLst>
              <a:ext uri="{FF2B5EF4-FFF2-40B4-BE49-F238E27FC236}">
                <a16:creationId xmlns:a16="http://schemas.microsoft.com/office/drawing/2014/main" id="{67179175-CE85-49D1-A257-5A4F8F5C0B6C}"/>
              </a:ext>
            </a:extLst>
          </p:cNvPr>
          <p:cNvSpPr>
            <a:spLocks noChangeArrowheads="1"/>
          </p:cNvSpPr>
          <p:nvPr/>
        </p:nvSpPr>
        <p:spPr bwMode="blackGray">
          <a:xfrm>
            <a:off x="2381251" y="2436814"/>
            <a:ext cx="7364413" cy="1431925"/>
          </a:xfrm>
          <a:prstGeom prst="rect">
            <a:avLst/>
          </a:prstGeom>
          <a:solidFill>
            <a:schemeClr val="accent1"/>
          </a:solidFill>
          <a:ln w="28575">
            <a:solidFill>
              <a:srgbClr val="000000"/>
            </a:solidFill>
            <a:miter lim="800000"/>
            <a:headEnd/>
            <a:tailEnd/>
          </a:ln>
        </p:spPr>
        <p:txBody>
          <a:bodyPr wrap="none" lIns="92075" tIns="46038" rIns="92075" bIns="46038" anchor="ctr"/>
          <a:lstStyle>
            <a:lvl1pPr>
              <a:spcBef>
                <a:spcPct val="20000"/>
              </a:spcBef>
              <a:buClr>
                <a:srgbClr val="000000"/>
              </a:buClr>
              <a:buFont typeface="Arial" panose="020B0604020202020204" pitchFamily="34" charset="0"/>
              <a:tabLst>
                <a:tab pos="1200150" algn="l"/>
              </a:tabLst>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tabLst>
                <a:tab pos="1200150" algn="l"/>
              </a:tabLst>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tabLst>
                <a:tab pos="1200150" algn="l"/>
              </a:tabLst>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tabLst>
                <a:tab pos="1200150" algn="l"/>
              </a:tabLst>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tabLst>
                <a:tab pos="1200150" algn="l"/>
              </a:tabLst>
              <a:defRPr sz="2000" b="1">
                <a:solidFill>
                  <a:schemeClr val="tx1"/>
                </a:solidFill>
                <a:latin typeface="Arial" panose="020B0604020202020204" pitchFamily="34" charset="0"/>
              </a:defRPr>
            </a:lvl9pPr>
          </a:lstStyle>
          <a:p>
            <a:pPr>
              <a:lnSpc>
                <a:spcPct val="110000"/>
              </a:lnSpc>
              <a:spcBef>
                <a:spcPct val="0"/>
              </a:spcBef>
              <a:buClrTx/>
              <a:buFontTx/>
              <a:buNone/>
            </a:pPr>
            <a:r>
              <a:rPr lang="en-US" altLang="en-US" sz="1600">
                <a:solidFill>
                  <a:srgbClr val="000000"/>
                </a:solidFill>
                <a:latin typeface="Courier New" panose="02070309020205020404" pitchFamily="49" charset="0"/>
              </a:rPr>
              <a:t>SELECT employee_id, CONCAT(first_name, last_name) NAME, </a:t>
            </a:r>
          </a:p>
          <a:p>
            <a:pPr>
              <a:lnSpc>
                <a:spcPct val="110000"/>
              </a:lnSpc>
              <a:spcBef>
                <a:spcPct val="0"/>
              </a:spcBef>
              <a:buClrTx/>
              <a:buFontTx/>
              <a:buNone/>
            </a:pPr>
            <a:r>
              <a:rPr lang="en-US" altLang="en-US" sz="1600">
                <a:solidFill>
                  <a:srgbClr val="000000"/>
                </a:solidFill>
                <a:latin typeface="Courier New" panose="02070309020205020404" pitchFamily="49" charset="0"/>
              </a:rPr>
              <a:t>       job_id, LENGTH (last_name), </a:t>
            </a:r>
          </a:p>
          <a:p>
            <a:pPr>
              <a:lnSpc>
                <a:spcPct val="110000"/>
              </a:lnSpc>
              <a:spcBef>
                <a:spcPct val="0"/>
              </a:spcBef>
              <a:buClrTx/>
              <a:buFontTx/>
              <a:buNone/>
            </a:pPr>
            <a:r>
              <a:rPr lang="en-US" altLang="en-US" sz="1600">
                <a:solidFill>
                  <a:srgbClr val="000000"/>
                </a:solidFill>
                <a:latin typeface="Courier New" panose="02070309020205020404" pitchFamily="49" charset="0"/>
              </a:rPr>
              <a:t>       INSTR(last_name, 'a') "Contains 'a'?"</a:t>
            </a:r>
          </a:p>
          <a:p>
            <a:pPr>
              <a:lnSpc>
                <a:spcPct val="110000"/>
              </a:lnSpc>
              <a:spcBef>
                <a:spcPct val="0"/>
              </a:spcBef>
              <a:buClrTx/>
              <a:buFontTx/>
              <a:buNone/>
            </a:pPr>
            <a:r>
              <a:rPr lang="en-US" altLang="en-US" sz="1600">
                <a:solidFill>
                  <a:srgbClr val="000000"/>
                </a:solidFill>
                <a:latin typeface="Courier New" panose="02070309020205020404" pitchFamily="49" charset="0"/>
              </a:rPr>
              <a:t>FROM   employees</a:t>
            </a:r>
          </a:p>
          <a:p>
            <a:pPr>
              <a:lnSpc>
                <a:spcPct val="110000"/>
              </a:lnSpc>
              <a:spcBef>
                <a:spcPct val="0"/>
              </a:spcBef>
              <a:buClrTx/>
              <a:buFontTx/>
              <a:buNone/>
            </a:pPr>
            <a:r>
              <a:rPr lang="en-US" altLang="en-US" sz="1600">
                <a:solidFill>
                  <a:srgbClr val="000000"/>
                </a:solidFill>
                <a:latin typeface="Courier New" panose="02070309020205020404" pitchFamily="49" charset="0"/>
              </a:rPr>
              <a:t>WHERE  SUBSTR(job_id, 4) = 'REP';</a:t>
            </a:r>
          </a:p>
        </p:txBody>
      </p:sp>
      <p:pic>
        <p:nvPicPr>
          <p:cNvPr id="109571" name="Picture 2">
            <a:extLst>
              <a:ext uri="{FF2B5EF4-FFF2-40B4-BE49-F238E27FC236}">
                <a16:creationId xmlns:a16="http://schemas.microsoft.com/office/drawing/2014/main" id="{DDF082FF-A85D-4976-922A-86C0EA91A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71738" y="4179888"/>
            <a:ext cx="7162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9572" name="Rectangle 25">
            <a:extLst>
              <a:ext uri="{FF2B5EF4-FFF2-40B4-BE49-F238E27FC236}">
                <a16:creationId xmlns:a16="http://schemas.microsoft.com/office/drawing/2014/main" id="{798104CB-9044-4400-9E8E-83C0B8D96DEC}"/>
              </a:ext>
            </a:extLst>
          </p:cNvPr>
          <p:cNvSpPr>
            <a:spLocks noGrp="1" noChangeArrowheads="1"/>
          </p:cNvSpPr>
          <p:nvPr>
            <p:ph type="title"/>
          </p:nvPr>
        </p:nvSpPr>
        <p:spPr/>
        <p:txBody>
          <a:bodyPr/>
          <a:lstStyle/>
          <a:p>
            <a:pPr eaLnBrk="1" hangingPunct="1"/>
            <a:r>
              <a:rPr lang="en-US" altLang="en-US"/>
              <a:t>Using the Character-Manipulation Functions</a:t>
            </a:r>
          </a:p>
        </p:txBody>
      </p:sp>
      <p:sp>
        <p:nvSpPr>
          <p:cNvPr id="109573" name="Rectangle 6">
            <a:extLst>
              <a:ext uri="{FF2B5EF4-FFF2-40B4-BE49-F238E27FC236}">
                <a16:creationId xmlns:a16="http://schemas.microsoft.com/office/drawing/2014/main" id="{75FCED9F-FD71-4DB8-979C-1314D9164611}"/>
              </a:ext>
            </a:extLst>
          </p:cNvPr>
          <p:cNvSpPr>
            <a:spLocks noChangeArrowheads="1"/>
          </p:cNvSpPr>
          <p:nvPr/>
        </p:nvSpPr>
        <p:spPr bwMode="auto">
          <a:xfrm>
            <a:off x="3919539" y="4281488"/>
            <a:ext cx="1368425" cy="10223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09574" name="Rectangle 7">
            <a:extLst>
              <a:ext uri="{FF2B5EF4-FFF2-40B4-BE49-F238E27FC236}">
                <a16:creationId xmlns:a16="http://schemas.microsoft.com/office/drawing/2014/main" id="{6063D8F6-75E8-4E8F-A3C3-AE19D0E76825}"/>
              </a:ext>
            </a:extLst>
          </p:cNvPr>
          <p:cNvSpPr>
            <a:spLocks noChangeArrowheads="1"/>
          </p:cNvSpPr>
          <p:nvPr/>
        </p:nvSpPr>
        <p:spPr bwMode="auto">
          <a:xfrm>
            <a:off x="8588376" y="2505076"/>
            <a:ext cx="525463" cy="2571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09575" name="Rectangle 8">
            <a:extLst>
              <a:ext uri="{FF2B5EF4-FFF2-40B4-BE49-F238E27FC236}">
                <a16:creationId xmlns:a16="http://schemas.microsoft.com/office/drawing/2014/main" id="{D144B672-EACB-49F3-BCA8-44C67D5F33E2}"/>
              </a:ext>
            </a:extLst>
          </p:cNvPr>
          <p:cNvSpPr>
            <a:spLocks noChangeArrowheads="1"/>
          </p:cNvSpPr>
          <p:nvPr/>
        </p:nvSpPr>
        <p:spPr bwMode="auto">
          <a:xfrm>
            <a:off x="6483350" y="4256088"/>
            <a:ext cx="1760538" cy="10223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09576" name="Rectangle 9">
            <a:extLst>
              <a:ext uri="{FF2B5EF4-FFF2-40B4-BE49-F238E27FC236}">
                <a16:creationId xmlns:a16="http://schemas.microsoft.com/office/drawing/2014/main" id="{563762D6-1431-462E-8E0C-78CEC1B49419}"/>
              </a:ext>
            </a:extLst>
          </p:cNvPr>
          <p:cNvSpPr>
            <a:spLocks noChangeArrowheads="1"/>
          </p:cNvSpPr>
          <p:nvPr/>
        </p:nvSpPr>
        <p:spPr bwMode="auto">
          <a:xfrm>
            <a:off x="8288339" y="4256088"/>
            <a:ext cx="1273175" cy="10223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09577" name="Rectangle 10">
            <a:extLst>
              <a:ext uri="{FF2B5EF4-FFF2-40B4-BE49-F238E27FC236}">
                <a16:creationId xmlns:a16="http://schemas.microsoft.com/office/drawing/2014/main" id="{29ED25CF-C8EA-480A-983E-F344B77DFC78}"/>
              </a:ext>
            </a:extLst>
          </p:cNvPr>
          <p:cNvSpPr>
            <a:spLocks noChangeArrowheads="1"/>
          </p:cNvSpPr>
          <p:nvPr/>
        </p:nvSpPr>
        <p:spPr bwMode="auto">
          <a:xfrm>
            <a:off x="6118225" y="3028951"/>
            <a:ext cx="1866900" cy="2571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09578" name="Rectangle 11">
            <a:extLst>
              <a:ext uri="{FF2B5EF4-FFF2-40B4-BE49-F238E27FC236}">
                <a16:creationId xmlns:a16="http://schemas.microsoft.com/office/drawing/2014/main" id="{56B89A88-666C-40F8-9B11-CA76B3497148}"/>
              </a:ext>
            </a:extLst>
          </p:cNvPr>
          <p:cNvSpPr>
            <a:spLocks noChangeArrowheads="1"/>
          </p:cNvSpPr>
          <p:nvPr/>
        </p:nvSpPr>
        <p:spPr bwMode="auto">
          <a:xfrm>
            <a:off x="4259264" y="2770189"/>
            <a:ext cx="2224087" cy="2571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eaLnBrk="1" hangingPunct="1">
              <a:spcBef>
                <a:spcPct val="0"/>
              </a:spcBef>
              <a:buClrTx/>
              <a:buFontTx/>
              <a:buNone/>
            </a:pPr>
            <a:endParaRPr lang="en-US" altLang="en-US" sz="2300"/>
          </a:p>
        </p:txBody>
      </p:sp>
      <p:sp>
        <p:nvSpPr>
          <p:cNvPr id="109579" name="Line 19">
            <a:extLst>
              <a:ext uri="{FF2B5EF4-FFF2-40B4-BE49-F238E27FC236}">
                <a16:creationId xmlns:a16="http://schemas.microsoft.com/office/drawing/2014/main" id="{28A6F2F7-4933-4611-927D-38B8B1657031}"/>
              </a:ext>
            </a:extLst>
          </p:cNvPr>
          <p:cNvSpPr>
            <a:spLocks noChangeShapeType="1"/>
          </p:cNvSpPr>
          <p:nvPr/>
        </p:nvSpPr>
        <p:spPr bwMode="auto">
          <a:xfrm flipH="1">
            <a:off x="8897938" y="2178050"/>
            <a:ext cx="0" cy="34290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9580" name="Line 20">
            <a:extLst>
              <a:ext uri="{FF2B5EF4-FFF2-40B4-BE49-F238E27FC236}">
                <a16:creationId xmlns:a16="http://schemas.microsoft.com/office/drawing/2014/main" id="{FEA6EC7D-0F7D-49A3-88FF-0802C239BE94}"/>
              </a:ext>
            </a:extLst>
          </p:cNvPr>
          <p:cNvSpPr>
            <a:spLocks noChangeShapeType="1"/>
          </p:cNvSpPr>
          <p:nvPr/>
        </p:nvSpPr>
        <p:spPr bwMode="auto">
          <a:xfrm flipV="1">
            <a:off x="7996238" y="3149600"/>
            <a:ext cx="1560512" cy="7938"/>
          </a:xfrm>
          <a:prstGeom prst="line">
            <a:avLst/>
          </a:prstGeom>
          <a:noFill/>
          <a:ln w="28575">
            <a:solidFill>
              <a:srgbClr val="FF33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9581" name="Line 21">
            <a:extLst>
              <a:ext uri="{FF2B5EF4-FFF2-40B4-BE49-F238E27FC236}">
                <a16:creationId xmlns:a16="http://schemas.microsoft.com/office/drawing/2014/main" id="{592EDDFA-0565-4CC3-87EB-C4B7F07CE105}"/>
              </a:ext>
            </a:extLst>
          </p:cNvPr>
          <p:cNvSpPr>
            <a:spLocks noChangeShapeType="1"/>
          </p:cNvSpPr>
          <p:nvPr/>
        </p:nvSpPr>
        <p:spPr bwMode="auto">
          <a:xfrm rot="10798585">
            <a:off x="4511676" y="5299076"/>
            <a:ext cx="4763" cy="415925"/>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9582" name="Line 22">
            <a:extLst>
              <a:ext uri="{FF2B5EF4-FFF2-40B4-BE49-F238E27FC236}">
                <a16:creationId xmlns:a16="http://schemas.microsoft.com/office/drawing/2014/main" id="{C18AD845-421C-46E5-BE0C-6F860BE65195}"/>
              </a:ext>
            </a:extLst>
          </p:cNvPr>
          <p:cNvSpPr>
            <a:spLocks noChangeShapeType="1"/>
          </p:cNvSpPr>
          <p:nvPr/>
        </p:nvSpPr>
        <p:spPr bwMode="auto">
          <a:xfrm rot="10798585">
            <a:off x="7473951" y="5299075"/>
            <a:ext cx="3175" cy="312738"/>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9583" name="Line 23">
            <a:extLst>
              <a:ext uri="{FF2B5EF4-FFF2-40B4-BE49-F238E27FC236}">
                <a16:creationId xmlns:a16="http://schemas.microsoft.com/office/drawing/2014/main" id="{4CC66D6D-6E23-4E99-A42B-FDB973E6F2D2}"/>
              </a:ext>
            </a:extLst>
          </p:cNvPr>
          <p:cNvSpPr>
            <a:spLocks noChangeShapeType="1"/>
          </p:cNvSpPr>
          <p:nvPr/>
        </p:nvSpPr>
        <p:spPr bwMode="auto">
          <a:xfrm rot="10798585">
            <a:off x="8893175" y="5299076"/>
            <a:ext cx="6350" cy="328613"/>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9584" name="Line 18">
            <a:extLst>
              <a:ext uri="{FF2B5EF4-FFF2-40B4-BE49-F238E27FC236}">
                <a16:creationId xmlns:a16="http://schemas.microsoft.com/office/drawing/2014/main" id="{A913F039-7790-4B62-80C4-8DD3BE9C32B4}"/>
              </a:ext>
            </a:extLst>
          </p:cNvPr>
          <p:cNvSpPr>
            <a:spLocks noChangeShapeType="1"/>
          </p:cNvSpPr>
          <p:nvPr/>
        </p:nvSpPr>
        <p:spPr bwMode="auto">
          <a:xfrm>
            <a:off x="6467475" y="2898775"/>
            <a:ext cx="3035300" cy="0"/>
          </a:xfrm>
          <a:prstGeom prst="line">
            <a:avLst/>
          </a:prstGeom>
          <a:noFill/>
          <a:ln w="28575">
            <a:solidFill>
              <a:srgbClr val="FF33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9585" name="Oval 13">
            <a:extLst>
              <a:ext uri="{FF2B5EF4-FFF2-40B4-BE49-F238E27FC236}">
                <a16:creationId xmlns:a16="http://schemas.microsoft.com/office/drawing/2014/main" id="{5B967F4D-6A9B-4CB9-AED6-D52624F3600C}"/>
              </a:ext>
            </a:extLst>
          </p:cNvPr>
          <p:cNvSpPr>
            <a:spLocks noChangeArrowheads="1"/>
          </p:cNvSpPr>
          <p:nvPr/>
        </p:nvSpPr>
        <p:spPr bwMode="blackWhite">
          <a:xfrm>
            <a:off x="9213851" y="2535239"/>
            <a:ext cx="504825" cy="503237"/>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2</a:t>
            </a:r>
          </a:p>
        </p:txBody>
      </p:sp>
      <p:sp>
        <p:nvSpPr>
          <p:cNvPr id="109586" name="Oval 14">
            <a:extLst>
              <a:ext uri="{FF2B5EF4-FFF2-40B4-BE49-F238E27FC236}">
                <a16:creationId xmlns:a16="http://schemas.microsoft.com/office/drawing/2014/main" id="{D59B8CFF-F599-4958-AB10-52FAE61EFBD2}"/>
              </a:ext>
            </a:extLst>
          </p:cNvPr>
          <p:cNvSpPr>
            <a:spLocks noChangeArrowheads="1"/>
          </p:cNvSpPr>
          <p:nvPr/>
        </p:nvSpPr>
        <p:spPr bwMode="blackWhite">
          <a:xfrm>
            <a:off x="8650288" y="5561013"/>
            <a:ext cx="493712" cy="493712"/>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3</a:t>
            </a:r>
          </a:p>
        </p:txBody>
      </p:sp>
      <p:sp>
        <p:nvSpPr>
          <p:cNvPr id="109587" name="Oval 15">
            <a:extLst>
              <a:ext uri="{FF2B5EF4-FFF2-40B4-BE49-F238E27FC236}">
                <a16:creationId xmlns:a16="http://schemas.microsoft.com/office/drawing/2014/main" id="{109886D0-1CBD-41C6-9748-1E977DD74818}"/>
              </a:ext>
            </a:extLst>
          </p:cNvPr>
          <p:cNvSpPr>
            <a:spLocks noChangeArrowheads="1"/>
          </p:cNvSpPr>
          <p:nvPr/>
        </p:nvSpPr>
        <p:spPr bwMode="blackWhite">
          <a:xfrm>
            <a:off x="4252913" y="5561013"/>
            <a:ext cx="493712" cy="493712"/>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1</a:t>
            </a:r>
          </a:p>
        </p:txBody>
      </p:sp>
      <p:sp>
        <p:nvSpPr>
          <p:cNvPr id="109588" name="Oval 16">
            <a:extLst>
              <a:ext uri="{FF2B5EF4-FFF2-40B4-BE49-F238E27FC236}">
                <a16:creationId xmlns:a16="http://schemas.microsoft.com/office/drawing/2014/main" id="{458F90F4-82F8-4951-ADF1-EEED6426BB48}"/>
              </a:ext>
            </a:extLst>
          </p:cNvPr>
          <p:cNvSpPr>
            <a:spLocks noChangeArrowheads="1"/>
          </p:cNvSpPr>
          <p:nvPr/>
        </p:nvSpPr>
        <p:spPr bwMode="blackWhite">
          <a:xfrm>
            <a:off x="7227889" y="5551489"/>
            <a:ext cx="504825" cy="503237"/>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2</a:t>
            </a:r>
          </a:p>
        </p:txBody>
      </p:sp>
      <p:sp>
        <p:nvSpPr>
          <p:cNvPr id="109589" name="Oval 12">
            <a:extLst>
              <a:ext uri="{FF2B5EF4-FFF2-40B4-BE49-F238E27FC236}">
                <a16:creationId xmlns:a16="http://schemas.microsoft.com/office/drawing/2014/main" id="{DE5F0709-4DD6-4DD2-B8AC-DD938A889250}"/>
              </a:ext>
            </a:extLst>
          </p:cNvPr>
          <p:cNvSpPr>
            <a:spLocks noChangeArrowheads="1"/>
          </p:cNvSpPr>
          <p:nvPr/>
        </p:nvSpPr>
        <p:spPr bwMode="blackWhite">
          <a:xfrm>
            <a:off x="8634413" y="1719263"/>
            <a:ext cx="493712" cy="493712"/>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1</a:t>
            </a:r>
          </a:p>
        </p:txBody>
      </p:sp>
      <p:sp>
        <p:nvSpPr>
          <p:cNvPr id="109590" name="Oval 17">
            <a:extLst>
              <a:ext uri="{FF2B5EF4-FFF2-40B4-BE49-F238E27FC236}">
                <a16:creationId xmlns:a16="http://schemas.microsoft.com/office/drawing/2014/main" id="{D61DD184-E864-4972-8527-CE833D86FBF3}"/>
              </a:ext>
            </a:extLst>
          </p:cNvPr>
          <p:cNvSpPr>
            <a:spLocks noChangeArrowheads="1"/>
          </p:cNvSpPr>
          <p:nvPr/>
        </p:nvSpPr>
        <p:spPr bwMode="blackWhite">
          <a:xfrm>
            <a:off x="9218613" y="3038476"/>
            <a:ext cx="493712" cy="493713"/>
          </a:xfrm>
          <a:prstGeom prst="ellipse">
            <a:avLst/>
          </a:prstGeom>
          <a:solidFill>
            <a:srgbClr val="CCCCFF"/>
          </a:solidFill>
          <a:ln w="28575">
            <a:solidFill>
              <a:schemeClr val="bg2"/>
            </a:solidFill>
            <a:round/>
            <a:headEnd/>
            <a:tailEnd/>
          </a:ln>
        </p:spPr>
        <p:txBody>
          <a:bodyPr wrap="none" lIns="101600" tIns="50800" rIns="101600" bIns="50800" anchor="ctr"/>
          <a:lstStyle>
            <a:lvl1pPr defTabSz="1111250">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742950" indent="-285750" defTabSz="1111250">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1143000" indent="-228600" defTabSz="1111250">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1111250">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1111250">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1111250"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0"/>
              </a:spcBef>
              <a:buClrTx/>
              <a:buFontTx/>
              <a:buNone/>
            </a:pPr>
            <a:r>
              <a:rPr lang="en-US" altLang="en-US" sz="2400">
                <a:solidFill>
                  <a:schemeClr val="bg2"/>
                </a:solidFill>
              </a:rPr>
              <a:t>3</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8">
            <a:extLst>
              <a:ext uri="{FF2B5EF4-FFF2-40B4-BE49-F238E27FC236}">
                <a16:creationId xmlns:a16="http://schemas.microsoft.com/office/drawing/2014/main" id="{A2A8FFBF-FBD1-4DB9-8FEB-C0941903BF48}"/>
              </a:ext>
            </a:extLst>
          </p:cNvPr>
          <p:cNvSpPr>
            <a:spLocks noGrp="1" noChangeArrowheads="1"/>
          </p:cNvSpPr>
          <p:nvPr>
            <p:ph type="title"/>
          </p:nvPr>
        </p:nvSpPr>
        <p:spPr/>
        <p:txBody>
          <a:bodyPr/>
          <a:lstStyle/>
          <a:p>
            <a:pPr eaLnBrk="1" hangingPunct="1"/>
            <a:r>
              <a:rPr lang="en-US" altLang="en-US"/>
              <a:t>Number Functions</a:t>
            </a:r>
          </a:p>
        </p:txBody>
      </p:sp>
      <p:sp>
        <p:nvSpPr>
          <p:cNvPr id="111619" name="Rectangle 9">
            <a:extLst>
              <a:ext uri="{FF2B5EF4-FFF2-40B4-BE49-F238E27FC236}">
                <a16:creationId xmlns:a16="http://schemas.microsoft.com/office/drawing/2014/main" id="{38695BD4-88FF-45BB-8971-41AEEA56E180}"/>
              </a:ext>
            </a:extLst>
          </p:cNvPr>
          <p:cNvSpPr>
            <a:spLocks noGrp="1" noChangeArrowheads="1"/>
          </p:cNvSpPr>
          <p:nvPr>
            <p:ph type="body" idx="1"/>
          </p:nvPr>
        </p:nvSpPr>
        <p:spPr>
          <a:xfrm>
            <a:off x="2387600" y="1816100"/>
            <a:ext cx="7366000" cy="1163638"/>
          </a:xfrm>
        </p:spPr>
        <p:txBody>
          <a:bodyPr>
            <a:normAutofit lnSpcReduction="10000"/>
          </a:bodyPr>
          <a:lstStyle/>
          <a:p>
            <a:pPr lvl="1" eaLnBrk="1" hangingPunct="1"/>
            <a:r>
              <a:rPr lang="en-US" altLang="en-US">
                <a:latin typeface="Courier New" panose="02070309020205020404" pitchFamily="49" charset="0"/>
              </a:rPr>
              <a:t>ROUND</a:t>
            </a:r>
            <a:r>
              <a:rPr lang="en-US" altLang="en-US"/>
              <a:t>: Rounds value to specified decimal</a:t>
            </a:r>
          </a:p>
          <a:p>
            <a:pPr lvl="1" eaLnBrk="1" hangingPunct="1"/>
            <a:r>
              <a:rPr lang="en-US" altLang="en-US">
                <a:latin typeface="Courier New" panose="02070309020205020404" pitchFamily="49" charset="0"/>
              </a:rPr>
              <a:t>TRUNC</a:t>
            </a:r>
            <a:r>
              <a:rPr lang="en-US" altLang="en-US"/>
              <a:t>: Truncates value to specified decimal</a:t>
            </a:r>
          </a:p>
          <a:p>
            <a:pPr lvl="1" eaLnBrk="1" hangingPunct="1"/>
            <a:r>
              <a:rPr lang="en-US" altLang="en-US">
                <a:latin typeface="Courier New" panose="02070309020205020404" pitchFamily="49" charset="0"/>
              </a:rPr>
              <a:t>MOD</a:t>
            </a:r>
            <a:r>
              <a:rPr lang="en-US" altLang="en-US"/>
              <a:t>: Returns remainder of division</a:t>
            </a:r>
          </a:p>
        </p:txBody>
      </p:sp>
      <p:sp>
        <p:nvSpPr>
          <p:cNvPr id="111620" name="Arc 4">
            <a:extLst>
              <a:ext uri="{FF2B5EF4-FFF2-40B4-BE49-F238E27FC236}">
                <a16:creationId xmlns:a16="http://schemas.microsoft.com/office/drawing/2014/main" id="{6644E393-E8A0-4E74-BCB6-307CEBA62E88}"/>
              </a:ext>
            </a:extLst>
          </p:cNvPr>
          <p:cNvSpPr>
            <a:spLocks/>
          </p:cNvSpPr>
          <p:nvPr/>
        </p:nvSpPr>
        <p:spPr bwMode="ltGray">
          <a:xfrm>
            <a:off x="7221539" y="3206751"/>
            <a:ext cx="211137" cy="22542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en-US"/>
          </a:p>
        </p:txBody>
      </p:sp>
      <p:graphicFrame>
        <p:nvGraphicFramePr>
          <p:cNvPr id="388140" name="Group 44">
            <a:extLst>
              <a:ext uri="{FF2B5EF4-FFF2-40B4-BE49-F238E27FC236}">
                <a16:creationId xmlns:a16="http://schemas.microsoft.com/office/drawing/2014/main" id="{F225421A-297E-465C-8693-AC5D61EFDAEE}"/>
              </a:ext>
            </a:extLst>
          </p:cNvPr>
          <p:cNvGraphicFramePr>
            <a:graphicFrameLocks noGrp="1"/>
          </p:cNvGraphicFramePr>
          <p:nvPr/>
        </p:nvGraphicFramePr>
        <p:xfrm>
          <a:off x="2381251" y="3149600"/>
          <a:ext cx="7364413" cy="1517774"/>
        </p:xfrm>
        <a:graphic>
          <a:graphicData uri="http://schemas.openxmlformats.org/drawingml/2006/table">
            <a:tbl>
              <a:tblPr/>
              <a:tblGrid>
                <a:gridCol w="4344988">
                  <a:extLst>
                    <a:ext uri="{9D8B030D-6E8A-4147-A177-3AD203B41FA5}">
                      <a16:colId xmlns:a16="http://schemas.microsoft.com/office/drawing/2014/main" val="20000"/>
                    </a:ext>
                  </a:extLst>
                </a:gridCol>
                <a:gridCol w="3019425">
                  <a:extLst>
                    <a:ext uri="{9D8B030D-6E8A-4147-A177-3AD203B41FA5}">
                      <a16:colId xmlns:a16="http://schemas.microsoft.com/office/drawing/2014/main" val="20001"/>
                    </a:ext>
                  </a:extLst>
                </a:gridCol>
              </a:tblGrid>
              <a:tr h="36512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Function</a:t>
                      </a:r>
                    </a:p>
                  </a:txBody>
                  <a:tcPr marT="45418" marB="454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1800" b="1" i="0" u="none" strike="noStrike" cap="none" normalizeH="0" baseline="0">
                          <a:ln>
                            <a:noFill/>
                          </a:ln>
                          <a:solidFill>
                            <a:schemeClr val="tx1"/>
                          </a:solidFill>
                          <a:effectLst/>
                          <a:latin typeface="Arial" charset="0"/>
                        </a:rPr>
                        <a:t>Result</a:t>
                      </a:r>
                    </a:p>
                  </a:txBody>
                  <a:tcPr marT="45418" marB="454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384174">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rPr>
                        <a:t>ROUND(45.926, 2)</a:t>
                      </a:r>
                    </a:p>
                  </a:txBody>
                  <a:tcPr marT="45418" marB="454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rPr>
                        <a:t>45.93</a:t>
                      </a:r>
                    </a:p>
                  </a:txBody>
                  <a:tcPr marT="45418" marB="454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1"/>
                  </a:ext>
                </a:extLst>
              </a:tr>
              <a:tr h="384174">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rPr>
                        <a:t>TRUNC(45.926, 2)</a:t>
                      </a:r>
                    </a:p>
                  </a:txBody>
                  <a:tcPr marT="45418" marB="454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rPr>
                        <a:t>45.92</a:t>
                      </a:r>
                    </a:p>
                  </a:txBody>
                  <a:tcPr marT="45418" marB="454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2"/>
                  </a:ext>
                </a:extLst>
              </a:tr>
              <a:tr h="384174">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rPr>
                        <a:t>MOD(1600, 300)</a:t>
                      </a:r>
                    </a:p>
                  </a:txBody>
                  <a:tcPr marT="45418" marB="4541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0" fontAlgn="base" latinLnBrk="0" hangingPunct="0">
                        <a:lnSpc>
                          <a:spcPct val="95000"/>
                        </a:lnSpc>
                        <a:spcBef>
                          <a:spcPct val="3500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rPr>
                        <a:t>100</a:t>
                      </a:r>
                    </a:p>
                  </a:txBody>
                  <a:tcPr marT="45418" marB="4541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1825</Words>
  <Application>Microsoft Office PowerPoint</Application>
  <PresentationFormat>Widescreen</PresentationFormat>
  <Paragraphs>218</Paragraphs>
  <Slides>12</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Calibri Light</vt:lpstr>
      <vt:lpstr>Courier New</vt:lpstr>
      <vt:lpstr>Symbol</vt:lpstr>
      <vt:lpstr>Times</vt:lpstr>
      <vt:lpstr>Times New Roman</vt:lpstr>
      <vt:lpstr>Office Theme</vt:lpstr>
      <vt:lpstr>Microsoft Word Document</vt:lpstr>
      <vt:lpstr>Lab # 3</vt:lpstr>
      <vt:lpstr>Single-Row Functions</vt:lpstr>
      <vt:lpstr>Single-Row Functions</vt:lpstr>
      <vt:lpstr>Character Functions</vt:lpstr>
      <vt:lpstr>Case-Manipulation Functions</vt:lpstr>
      <vt:lpstr>Using Case-Manipulation Functions</vt:lpstr>
      <vt:lpstr>Character-Manipulation Functions</vt:lpstr>
      <vt:lpstr>Using the Character-Manipulation Functions</vt:lpstr>
      <vt:lpstr>Number Functions</vt:lpstr>
      <vt:lpstr>Using the ROUND Function</vt:lpstr>
      <vt:lpstr>Using the TRUNC Function</vt:lpstr>
      <vt:lpstr>Using the MOD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 3</dc:title>
  <dc:creator>01-134192-108</dc:creator>
  <cp:lastModifiedBy>01-134192-108</cp:lastModifiedBy>
  <cp:revision>1</cp:revision>
  <dcterms:created xsi:type="dcterms:W3CDTF">2021-03-26T10:11:40Z</dcterms:created>
  <dcterms:modified xsi:type="dcterms:W3CDTF">2021-03-26T10:13:25Z</dcterms:modified>
</cp:coreProperties>
</file>