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9"/>
  </p:notesMasterIdLst>
  <p:handoutMasterIdLst>
    <p:handoutMasterId r:id="rId40"/>
  </p:handoutMasterIdLst>
  <p:sldIdLst>
    <p:sldId id="514" r:id="rId2"/>
    <p:sldId id="625" r:id="rId3"/>
    <p:sldId id="626" r:id="rId4"/>
    <p:sldId id="515" r:id="rId5"/>
    <p:sldId id="516" r:id="rId6"/>
    <p:sldId id="517" r:id="rId7"/>
    <p:sldId id="587" r:id="rId8"/>
    <p:sldId id="519" r:id="rId9"/>
    <p:sldId id="520" r:id="rId10"/>
    <p:sldId id="609" r:id="rId11"/>
    <p:sldId id="610" r:id="rId12"/>
    <p:sldId id="611" r:id="rId13"/>
    <p:sldId id="612" r:id="rId14"/>
    <p:sldId id="594" r:id="rId15"/>
    <p:sldId id="566" r:id="rId16"/>
    <p:sldId id="567" r:id="rId17"/>
    <p:sldId id="596" r:id="rId18"/>
    <p:sldId id="568" r:id="rId19"/>
    <p:sldId id="495" r:id="rId20"/>
    <p:sldId id="496" r:id="rId21"/>
    <p:sldId id="497" r:id="rId22"/>
    <p:sldId id="613" r:id="rId23"/>
    <p:sldId id="614" r:id="rId24"/>
    <p:sldId id="631" r:id="rId25"/>
    <p:sldId id="632" r:id="rId26"/>
    <p:sldId id="644" r:id="rId27"/>
    <p:sldId id="633" r:id="rId28"/>
    <p:sldId id="634" r:id="rId29"/>
    <p:sldId id="635" r:id="rId30"/>
    <p:sldId id="636" r:id="rId31"/>
    <p:sldId id="637" r:id="rId32"/>
    <p:sldId id="638" r:id="rId33"/>
    <p:sldId id="639" r:id="rId34"/>
    <p:sldId id="640" r:id="rId35"/>
    <p:sldId id="641" r:id="rId36"/>
    <p:sldId id="642" r:id="rId37"/>
    <p:sldId id="643"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99FF33"/>
    <a:srgbClr val="FF0066"/>
    <a:srgbClr val="FFFF99"/>
    <a:srgbClr val="FF9933"/>
    <a:srgbClr val="0099FF"/>
    <a:srgbClr val="808080"/>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759" autoAdjust="0"/>
    <p:restoredTop sz="86501" autoAdjust="0"/>
  </p:normalViewPr>
  <p:slideViewPr>
    <p:cSldViewPr snapToGrid="0" snapToObjects="1">
      <p:cViewPr varScale="1">
        <p:scale>
          <a:sx n="63" d="100"/>
          <a:sy n="63" d="100"/>
        </p:scale>
        <p:origin x="-1350" y="-9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67698688"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82961AA3-1A53-499D-A81F-A7B8EAD0869E}" type="datetime1">
              <a:rPr lang="en-US" altLang="en-US"/>
              <a:pPr>
                <a:defRPr/>
              </a:pPr>
              <a:t>3/9/2021</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1F67F86A-00DB-4689-9AD0-582EE93E1C79}" type="slidenum">
              <a:rPr lang="en-US" altLang="en-US"/>
              <a:pPr>
                <a:defRPr/>
              </a:pPr>
              <a:t>‹#›</a:t>
            </a:fld>
            <a:endParaRPr lang="en-US"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346F7BCA-65CB-41C9-B55A-0820A485F674}" type="datetime1">
              <a:rPr lang="en-US" altLang="en-US"/>
              <a:pPr>
                <a:defRPr/>
              </a:pPr>
              <a:t>3/9/2021</a:t>
            </a:fld>
            <a:endParaRPr lang="en-US" alt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D6AB205B-0C0F-4307-8DF1-CDAC7B0EAB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r>
              <a:rPr lang="en-US" altLang="en-US"/>
              <a:t>Logically related: Context from which database is going to use</a:t>
            </a:r>
          </a:p>
        </p:txBody>
      </p:sp>
      <p:sp>
        <p:nvSpPr>
          <p:cNvPr id="52228" name="Date Placeholder 3"/>
          <p:cNvSpPr>
            <a:spLocks noGrp="1"/>
          </p:cNvSpPr>
          <p:nvPr>
            <p:ph type="dt" sz="quarter" idx="1"/>
          </p:nvPr>
        </p:nvSpPr>
        <p:spPr>
          <a:noFill/>
          <a:ln>
            <a:miter lim="800000"/>
            <a:headEnd/>
            <a:tailEnd/>
          </a:ln>
        </p:spPr>
        <p:txBody>
          <a:bodyPr/>
          <a:lstStyle/>
          <a:p>
            <a:fld id="{61E991C1-199E-4056-A296-0115E170FF2D}" type="datetime1">
              <a:rPr lang="en-US" altLang="en-US" smtClean="0"/>
              <a:pPr/>
              <a:t>3/9/2021</a:t>
            </a:fld>
            <a:endParaRPr lang="en-US" altLang="en-US"/>
          </a:p>
        </p:txBody>
      </p:sp>
      <p:sp>
        <p:nvSpPr>
          <p:cNvPr id="52229" name="Slide Number Placeholder 4"/>
          <p:cNvSpPr>
            <a:spLocks noGrp="1"/>
          </p:cNvSpPr>
          <p:nvPr>
            <p:ph type="sldNum" sz="quarter" idx="5"/>
          </p:nvPr>
        </p:nvSpPr>
        <p:spPr>
          <a:noFill/>
          <a:ln>
            <a:miter lim="800000"/>
            <a:headEnd/>
            <a:tailEnd/>
          </a:ln>
        </p:spPr>
        <p:txBody>
          <a:bodyPr/>
          <a:lstStyle/>
          <a:p>
            <a:fld id="{F4FFC83F-9417-4A0D-9F26-0EDF84D9CB1E}" type="slidenum">
              <a:rPr lang="en-US" altLang="en-US" smtClean="0"/>
              <a:pPr/>
              <a:t>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r>
              <a:rPr lang="en-US" altLang="en-US"/>
              <a:t>In Database approach, a single repository maintains data that is defined once and then accesses by various users. </a:t>
            </a:r>
          </a:p>
          <a:p>
            <a:endParaRPr lang="en-US" altLang="en-US"/>
          </a:p>
        </p:txBody>
      </p:sp>
      <p:sp>
        <p:nvSpPr>
          <p:cNvPr id="53252" name="Date Placeholder 3"/>
          <p:cNvSpPr>
            <a:spLocks noGrp="1"/>
          </p:cNvSpPr>
          <p:nvPr>
            <p:ph type="dt" sz="quarter" idx="1"/>
          </p:nvPr>
        </p:nvSpPr>
        <p:spPr>
          <a:noFill/>
          <a:ln>
            <a:miter lim="800000"/>
            <a:headEnd/>
            <a:tailEnd/>
          </a:ln>
        </p:spPr>
        <p:txBody>
          <a:bodyPr/>
          <a:lstStyle/>
          <a:p>
            <a:fld id="{ED0F43C9-2D71-494D-B782-1AECA8654372}" type="datetime1">
              <a:rPr lang="en-US" altLang="en-US" smtClean="0"/>
              <a:pPr/>
              <a:t>3/9/2021</a:t>
            </a:fld>
            <a:endParaRPr lang="en-US" altLang="en-US"/>
          </a:p>
        </p:txBody>
      </p:sp>
      <p:sp>
        <p:nvSpPr>
          <p:cNvPr id="53253" name="Slide Number Placeholder 4"/>
          <p:cNvSpPr>
            <a:spLocks noGrp="1"/>
          </p:cNvSpPr>
          <p:nvPr>
            <p:ph type="sldNum" sz="quarter" idx="5"/>
          </p:nvPr>
        </p:nvSpPr>
        <p:spPr>
          <a:noFill/>
          <a:ln>
            <a:miter lim="800000"/>
            <a:headEnd/>
            <a:tailEnd/>
          </a:ln>
        </p:spPr>
        <p:txBody>
          <a:bodyPr/>
          <a:lstStyle/>
          <a:p>
            <a:fld id="{81A9F288-A4A8-4BAA-8EB9-F34EDFE310F7}" type="slidenum">
              <a:rPr lang="en-US" altLang="en-US" smtClean="0"/>
              <a:pPr/>
              <a:t>18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endParaRPr lang="en-US" altLang="en-US"/>
          </a:p>
        </p:txBody>
      </p:sp>
      <p:sp>
        <p:nvSpPr>
          <p:cNvPr id="54276" name="Date Placeholder 3"/>
          <p:cNvSpPr>
            <a:spLocks noGrp="1"/>
          </p:cNvSpPr>
          <p:nvPr>
            <p:ph type="dt" sz="quarter" idx="1"/>
          </p:nvPr>
        </p:nvSpPr>
        <p:spPr>
          <a:noFill/>
          <a:ln>
            <a:miter lim="800000"/>
            <a:headEnd/>
            <a:tailEnd/>
          </a:ln>
        </p:spPr>
        <p:txBody>
          <a:bodyPr/>
          <a:lstStyle/>
          <a:p>
            <a:fld id="{D51580DA-7282-4676-8DF5-B255B9261C65}" type="datetime1">
              <a:rPr lang="en-US" altLang="en-US" smtClean="0"/>
              <a:pPr/>
              <a:t>3/9/2021</a:t>
            </a:fld>
            <a:endParaRPr lang="en-US" altLang="en-US"/>
          </a:p>
        </p:txBody>
      </p:sp>
      <p:sp>
        <p:nvSpPr>
          <p:cNvPr id="54277" name="Slide Number Placeholder 4"/>
          <p:cNvSpPr>
            <a:spLocks noGrp="1"/>
          </p:cNvSpPr>
          <p:nvPr>
            <p:ph type="sldNum" sz="quarter" idx="5"/>
          </p:nvPr>
        </p:nvSpPr>
        <p:spPr>
          <a:noFill/>
          <a:ln>
            <a:miter lim="800000"/>
            <a:headEnd/>
            <a:tailEnd/>
          </a:ln>
        </p:spPr>
        <p:txBody>
          <a:bodyPr/>
          <a:lstStyle/>
          <a:p>
            <a:fld id="{B1B1299F-862F-4138-8386-EBB387965245}" type="slidenum">
              <a:rPr lang="en-US" altLang="en-US" smtClean="0"/>
              <a:pPr/>
              <a:t>33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762000"/>
            <a:ext cx="7772400" cy="1143000"/>
          </a:xfrm>
        </p:spPr>
        <p:txBody>
          <a:bodyPr anchor="b"/>
          <a:lstStyle>
            <a:lvl1pPr>
              <a:defRPr sz="5400" b="1"/>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238250" y="2420938"/>
            <a:ext cx="6400800" cy="1752600"/>
          </a:xfrm>
        </p:spPr>
        <p:txBody>
          <a:bodyPr lIns="92075" tIns="46038" rIns="92075" bIns="46038" anchor="ctr"/>
          <a:lstStyle>
            <a:lvl1pPr marL="0" indent="0" algn="ctr">
              <a:buFont typeface="Wingdings" pitchFamily="2" charset="2"/>
              <a:buNone/>
              <a:defRPr sz="4000" b="1">
                <a:solidFill>
                  <a:srgbClr val="333399"/>
                </a:solidFill>
                <a:latin typeface="Arial" charset="0"/>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57D11BB0-5F95-405C-9C1B-75D305150F04}"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927C48B7-1C8D-44BA-91B8-5E09A4D1AD0E}"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15899"/>
            <a:ext cx="7772400" cy="891005"/>
          </a:xfrm>
        </p:spPr>
        <p:txBody>
          <a:bodyPr/>
          <a:lstStyle/>
          <a:p>
            <a:r>
              <a:rPr lang="en-US" dirty="0"/>
              <a:t>Click to edit Master title style</a:t>
            </a:r>
          </a:p>
        </p:txBody>
      </p:sp>
      <p:sp>
        <p:nvSpPr>
          <p:cNvPr id="3" name="Content Placeholder 2"/>
          <p:cNvSpPr>
            <a:spLocks noGrp="1"/>
          </p:cNvSpPr>
          <p:nvPr>
            <p:ph idx="1"/>
          </p:nvPr>
        </p:nvSpPr>
        <p:spPr>
          <a:xfrm>
            <a:off x="715963" y="1456489"/>
            <a:ext cx="77724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FF2EACAF-5A4D-4C76-9912-177F6096F5DE}"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180D498F-90EA-488B-852D-88DCDC78BBC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4BB074DD-E758-470B-BA77-2FA91BE1CF0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1C1FBDA0-83ED-45FF-9FC5-CBAC0A9FE59F}"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9C1BF821-3C31-4DB1-96B3-EAF6ABFFEDEE}"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529DC529-CDCF-4411-8400-AE24148E685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sldNum" sz="quarter" idx="10"/>
          </p:nvPr>
        </p:nvSpPr>
        <p:spPr>
          <a:xfrm>
            <a:off x="7377113" y="6454775"/>
            <a:ext cx="1681162" cy="319088"/>
          </a:xfrm>
          <a:prstGeom prst="rect">
            <a:avLst/>
          </a:prstGeom>
        </p:spPr>
        <p:txBody>
          <a:bodyPr/>
          <a:lstStyle>
            <a:lvl1pPr>
              <a:defRPr>
                <a:latin typeface="Times New Roman" pitchFamily="18" charset="0"/>
              </a:defRPr>
            </a:lvl1pPr>
          </a:lstStyle>
          <a:p>
            <a:pPr>
              <a:defRPr/>
            </a:pPr>
            <a:r>
              <a:rPr lang="en-US" altLang="en-US"/>
              <a:t>Slide 1-</a:t>
            </a:r>
            <a:fld id="{F2A21FBE-BF3D-4B29-AB82-EC730DA4CD7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85800" y="258763"/>
            <a:ext cx="7772400" cy="9144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9"/>
          <p:cNvSpPr>
            <a:spLocks noGrp="1" noChangeArrowheads="1"/>
          </p:cNvSpPr>
          <p:nvPr>
            <p:ph type="body" idx="1"/>
          </p:nvPr>
        </p:nvSpPr>
        <p:spPr bwMode="auto">
          <a:xfrm>
            <a:off x="715963" y="1474788"/>
            <a:ext cx="77724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20" descr="C:\WINDOWS\Desktop\Elmasri and Navathe ppt\sent_to_author_for_approvel\bar2.Jpg"/>
          <p:cNvPicPr>
            <a:picLocks noChangeAspect="1" noChangeArrowheads="1"/>
          </p:cNvPicPr>
          <p:nvPr/>
        </p:nvPicPr>
        <p:blipFill>
          <a:blip r:embed="rId13" cstate="print"/>
          <a:srcRect/>
          <a:stretch>
            <a:fillRect/>
          </a:stretch>
        </p:blipFill>
        <p:spPr bwMode="auto">
          <a:xfrm>
            <a:off x="-3175" y="0"/>
            <a:ext cx="307975" cy="690086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4452" r:id="rId1"/>
    <p:sldLayoutId id="2147484451"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hf hdr="0" ftr="0" dt="0"/>
  <p:txStyles>
    <p:titleStyle>
      <a:lvl1pPr algn="ctr" rtl="0" eaLnBrk="0" fontAlgn="base" hangingPunct="0">
        <a:spcBef>
          <a:spcPct val="0"/>
        </a:spcBef>
        <a:spcAft>
          <a:spcPct val="0"/>
        </a:spcAft>
        <a:defRPr sz="3600" b="1">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charset="0"/>
        </a:defRPr>
      </a:lvl2pPr>
      <a:lvl3pPr algn="ctr" rtl="0" eaLnBrk="0" fontAlgn="base" hangingPunct="0">
        <a:spcBef>
          <a:spcPct val="0"/>
        </a:spcBef>
        <a:spcAft>
          <a:spcPct val="0"/>
        </a:spcAft>
        <a:defRPr sz="3600" b="1">
          <a:solidFill>
            <a:srgbClr val="333399"/>
          </a:solidFill>
          <a:latin typeface="Arial" charset="0"/>
        </a:defRPr>
      </a:lvl3pPr>
      <a:lvl4pPr algn="ctr" rtl="0" eaLnBrk="0" fontAlgn="base" hangingPunct="0">
        <a:spcBef>
          <a:spcPct val="0"/>
        </a:spcBef>
        <a:spcAft>
          <a:spcPct val="0"/>
        </a:spcAft>
        <a:defRPr sz="3600" b="1">
          <a:solidFill>
            <a:srgbClr val="333399"/>
          </a:solidFill>
          <a:latin typeface="Arial" charset="0"/>
        </a:defRPr>
      </a:lvl4pPr>
      <a:lvl5pPr algn="ctr" rtl="0" eaLnBrk="0" fontAlgn="base" hangingPunct="0">
        <a:spcBef>
          <a:spcPct val="0"/>
        </a:spcBef>
        <a:spcAft>
          <a:spcPct val="0"/>
        </a:spcAft>
        <a:defRPr sz="3600" b="1">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eaLnBrk="0" fontAlgn="base" hangingPunct="0">
        <a:spcBef>
          <a:spcPct val="20000"/>
        </a:spcBef>
        <a:spcAft>
          <a:spcPct val="0"/>
        </a:spcAft>
        <a:buClr>
          <a:srgbClr val="FF0000"/>
        </a:buClr>
        <a:buFont typeface="Wingdings"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bg2"/>
          </a:solidFill>
          <a:latin typeface="+mn-lt"/>
        </a:defRPr>
      </a:lvl2pPr>
      <a:lvl3pPr marL="1143000" indent="-228600" algn="l" rtl="0" eaLnBrk="0" fontAlgn="base" hangingPunct="0">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eaLnBrk="0" fontAlgn="base" hangingPunct="0">
        <a:spcBef>
          <a:spcPct val="20000"/>
        </a:spcBef>
        <a:spcAft>
          <a:spcPct val="0"/>
        </a:spcAft>
        <a:buClr>
          <a:srgbClr val="FF0000"/>
        </a:buClr>
        <a:buChar char="–"/>
        <a:defRPr sz="2000">
          <a:solidFill>
            <a:schemeClr val="bg2"/>
          </a:solidFill>
          <a:latin typeface="+mn-lt"/>
        </a:defRPr>
      </a:lvl4pPr>
      <a:lvl5pPr marL="2057400" indent="-228600" algn="l" rtl="0" eaLnBrk="0" fontAlgn="base" hangingPunct="0">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022350"/>
            <a:ext cx="7772400" cy="1143000"/>
          </a:xfrm>
        </p:spPr>
        <p:txBody>
          <a:bodyPr/>
          <a:lstStyle/>
          <a:p>
            <a:r>
              <a:rPr lang="en-US" altLang="en-US" dirty="0">
                <a:solidFill>
                  <a:srgbClr val="FF0000"/>
                </a:solidFill>
              </a:rPr>
              <a:t>Database Systems</a:t>
            </a:r>
          </a:p>
        </p:txBody>
      </p:sp>
      <p:sp>
        <p:nvSpPr>
          <p:cNvPr id="4" name="Subtitle 3"/>
          <p:cNvSpPr>
            <a:spLocks noGrp="1"/>
          </p:cNvSpPr>
          <p:nvPr>
            <p:ph type="subTitle" sz="quarter"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715963" y="1455738"/>
            <a:ext cx="7772400" cy="4784725"/>
          </a:xfrm>
        </p:spPr>
        <p:txBody>
          <a:bodyPr/>
          <a:lstStyle/>
          <a:p>
            <a:pPr algn="just"/>
            <a:r>
              <a:rPr lang="en-US" altLang="en-US"/>
              <a:t>A </a:t>
            </a:r>
            <a:r>
              <a:rPr lang="en-US" altLang="en-US" b="1" i="1" u="sng"/>
              <a:t>D</a:t>
            </a:r>
            <a:r>
              <a:rPr lang="en-US" altLang="en-US" b="1" i="1"/>
              <a:t>ata</a:t>
            </a:r>
            <a:r>
              <a:rPr lang="en-US" altLang="en-US" b="1" i="1" u="sng"/>
              <a:t>b</a:t>
            </a:r>
            <a:r>
              <a:rPr lang="en-US" altLang="en-US" b="1" i="1"/>
              <a:t>ase </a:t>
            </a:r>
            <a:r>
              <a:rPr lang="en-US" altLang="en-US" b="1" i="1" u="sng"/>
              <a:t>M</a:t>
            </a:r>
            <a:r>
              <a:rPr lang="en-US" altLang="en-US" b="1" i="1"/>
              <a:t>anagement </a:t>
            </a:r>
            <a:r>
              <a:rPr lang="en-US" altLang="en-US" b="1" i="1" u="sng"/>
              <a:t>S</a:t>
            </a:r>
            <a:r>
              <a:rPr lang="en-US" altLang="en-US" b="1" i="1"/>
              <a:t>ystem (DBMS)</a:t>
            </a:r>
            <a:r>
              <a:rPr lang="en-US" altLang="en-US"/>
              <a:t> is a collection of programs that enables users to create and maintain a database. </a:t>
            </a:r>
          </a:p>
          <a:p>
            <a:pPr algn="just"/>
            <a:endParaRPr lang="en-US" altLang="en-US"/>
          </a:p>
          <a:p>
            <a:pPr algn="just"/>
            <a:r>
              <a:rPr lang="en-US" altLang="en-US"/>
              <a:t>A DBMS is a general purpose software system that facilitates the processes of defining, constructing, manipulating, and sharing databases among various users and applications.</a:t>
            </a:r>
          </a:p>
        </p:txBody>
      </p:sp>
      <p:sp>
        <p:nvSpPr>
          <p:cNvPr id="24579" name="Title 1"/>
          <p:cNvSpPr>
            <a:spLocks noGrp="1"/>
          </p:cNvSpPr>
          <p:nvPr>
            <p:ph type="title"/>
          </p:nvPr>
        </p:nvSpPr>
        <p:spPr>
          <a:xfrm>
            <a:off x="685800" y="215900"/>
            <a:ext cx="7772400" cy="890588"/>
          </a:xfrm>
        </p:spPr>
        <p:txBody>
          <a:bodyPr/>
          <a:lstStyle/>
          <a:p>
            <a:pPr>
              <a:defRPr/>
            </a:pPr>
            <a:r>
              <a:rPr lang="en-US" altLang="en-US" dirty="0">
                <a:solidFill>
                  <a:srgbClr val="FF0000"/>
                </a:solidFill>
                <a:latin typeface="+mn-lt"/>
              </a:rPr>
              <a:t>What is a DBMS?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15900"/>
            <a:ext cx="7772400" cy="890588"/>
          </a:xfrm>
        </p:spPr>
        <p:txBody>
          <a:bodyPr/>
          <a:lstStyle/>
          <a:p>
            <a:pPr eaLnBrk="1" hangingPunct="1">
              <a:defRPr/>
            </a:pPr>
            <a:r>
              <a:rPr lang="en-US" altLang="en-US" dirty="0">
                <a:solidFill>
                  <a:srgbClr val="FF0000"/>
                </a:solidFill>
                <a:latin typeface="+mn-lt"/>
              </a:rPr>
              <a:t>Typical DBMS Functionality</a:t>
            </a:r>
          </a:p>
        </p:txBody>
      </p:sp>
      <p:sp>
        <p:nvSpPr>
          <p:cNvPr id="23555" name="Rectangle 3"/>
          <p:cNvSpPr>
            <a:spLocks noGrp="1" noChangeArrowheads="1"/>
          </p:cNvSpPr>
          <p:nvPr>
            <p:ph type="body" idx="1"/>
          </p:nvPr>
        </p:nvSpPr>
        <p:spPr>
          <a:xfrm>
            <a:off x="685800" y="1282700"/>
            <a:ext cx="8153400" cy="5021263"/>
          </a:xfrm>
        </p:spPr>
        <p:txBody>
          <a:bodyPr/>
          <a:lstStyle/>
          <a:p>
            <a:pPr marL="514350" indent="-514350" algn="just" eaLnBrk="1" hangingPunct="1">
              <a:lnSpc>
                <a:spcPct val="90000"/>
              </a:lnSpc>
              <a:buFont typeface="Arial" pitchFamily="34" charset="0"/>
              <a:buAutoNum type="arabicPeriod"/>
            </a:pPr>
            <a:r>
              <a:rPr lang="en-US" altLang="en-US" sz="3200">
                <a:solidFill>
                  <a:srgbClr val="FF0000"/>
                </a:solidFill>
              </a:rPr>
              <a:t>Define a database </a:t>
            </a:r>
            <a:r>
              <a:rPr lang="en-US" altLang="en-US" sz="3200">
                <a:solidFill>
                  <a:srgbClr val="000000"/>
                </a:solidFill>
              </a:rPr>
              <a:t>: in terms of data types, structures and constraints</a:t>
            </a:r>
          </a:p>
          <a:p>
            <a:pPr marL="514350" indent="-514350" algn="just" eaLnBrk="1" hangingPunct="1">
              <a:lnSpc>
                <a:spcPct val="90000"/>
              </a:lnSpc>
              <a:buFont typeface="Arial" pitchFamily="34" charset="0"/>
              <a:buAutoNum type="arabicPeriod"/>
            </a:pPr>
            <a:r>
              <a:rPr lang="en-US" altLang="en-US" sz="3200">
                <a:solidFill>
                  <a:srgbClr val="FF0000"/>
                </a:solidFill>
              </a:rPr>
              <a:t>Construct or Load the Database </a:t>
            </a:r>
            <a:r>
              <a:rPr lang="en-US" altLang="en-US" sz="3200">
                <a:solidFill>
                  <a:srgbClr val="000000"/>
                </a:solidFill>
              </a:rPr>
              <a:t>on a secondary storage medium</a:t>
            </a:r>
          </a:p>
          <a:p>
            <a:pPr marL="514350" indent="-514350" algn="just" eaLnBrk="1" hangingPunct="1">
              <a:lnSpc>
                <a:spcPct val="90000"/>
              </a:lnSpc>
              <a:buFont typeface="Arial" pitchFamily="34" charset="0"/>
              <a:buAutoNum type="arabicPeriod"/>
            </a:pPr>
            <a:r>
              <a:rPr lang="en-US" altLang="en-US" sz="3200">
                <a:solidFill>
                  <a:srgbClr val="FF0000"/>
                </a:solidFill>
              </a:rPr>
              <a:t>Manipulating the database </a:t>
            </a:r>
            <a:r>
              <a:rPr lang="en-US" altLang="en-US" sz="3200">
                <a:solidFill>
                  <a:srgbClr val="000000"/>
                </a:solidFill>
              </a:rPr>
              <a:t>: querying, generating reports, insertions, deletions and modifications to its content</a:t>
            </a:r>
          </a:p>
          <a:p>
            <a:pPr marL="514350" indent="-514350" algn="just" eaLnBrk="1" hangingPunct="1">
              <a:lnSpc>
                <a:spcPct val="90000"/>
              </a:lnSpc>
              <a:buFont typeface="Arial" pitchFamily="34" charset="0"/>
              <a:buAutoNum type="arabicPeriod"/>
            </a:pPr>
            <a:r>
              <a:rPr lang="en-US" altLang="en-US" sz="3200">
                <a:solidFill>
                  <a:srgbClr val="FF0000"/>
                </a:solidFill>
              </a:rPr>
              <a:t>Concurrent Processing and Sharing</a:t>
            </a:r>
            <a:r>
              <a:rPr lang="en-US" altLang="en-US" sz="3200">
                <a:solidFill>
                  <a:srgbClr val="000000"/>
                </a:solidFill>
              </a:rPr>
              <a:t> by a set of users and programs – yet, keeping all data valid and consistent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63" y="1054100"/>
            <a:ext cx="8170862" cy="5073650"/>
          </a:xfrm>
        </p:spPr>
        <p:txBody>
          <a:bodyPr/>
          <a:lstStyle/>
          <a:p>
            <a:pPr algn="just">
              <a:lnSpc>
                <a:spcPct val="150000"/>
              </a:lnSpc>
            </a:pPr>
            <a:r>
              <a:rPr lang="en-US" altLang="en-US" sz="3200"/>
              <a:t>An </a:t>
            </a:r>
            <a:r>
              <a:rPr lang="en-US" altLang="en-US" sz="3200" b="1" i="1">
                <a:solidFill>
                  <a:srgbClr val="FF0000"/>
                </a:solidFill>
              </a:rPr>
              <a:t>Application program</a:t>
            </a:r>
            <a:r>
              <a:rPr lang="en-US" altLang="en-US" sz="3200">
                <a:solidFill>
                  <a:srgbClr val="FF0000"/>
                </a:solidFill>
              </a:rPr>
              <a:t> </a:t>
            </a:r>
            <a:r>
              <a:rPr lang="en-US" altLang="en-US" sz="3200"/>
              <a:t>accesses the database by sending queries or requests to the DBMS. </a:t>
            </a:r>
          </a:p>
          <a:p>
            <a:pPr algn="just">
              <a:lnSpc>
                <a:spcPct val="150000"/>
              </a:lnSpc>
            </a:pPr>
            <a:r>
              <a:rPr lang="en-US" altLang="en-US" sz="3200"/>
              <a:t>A </a:t>
            </a:r>
            <a:r>
              <a:rPr lang="en-US" altLang="en-US" sz="3200" b="1" i="1">
                <a:solidFill>
                  <a:srgbClr val="FF0000"/>
                </a:solidFill>
              </a:rPr>
              <a:t>query</a:t>
            </a:r>
            <a:r>
              <a:rPr lang="en-US" altLang="en-US" sz="3200"/>
              <a:t>  causes some data to be retrieved.</a:t>
            </a:r>
          </a:p>
          <a:p>
            <a:pPr algn="just">
              <a:lnSpc>
                <a:spcPct val="150000"/>
              </a:lnSpc>
            </a:pPr>
            <a:r>
              <a:rPr lang="en-US" altLang="en-US" sz="3200"/>
              <a:t>A </a:t>
            </a:r>
            <a:r>
              <a:rPr lang="en-US" altLang="en-US" sz="3200" b="1" i="1">
                <a:solidFill>
                  <a:srgbClr val="FF0000"/>
                </a:solidFill>
              </a:rPr>
              <a:t>transaction</a:t>
            </a:r>
            <a:r>
              <a:rPr lang="en-US" altLang="en-US" sz="3200"/>
              <a:t> may cause some data to be </a:t>
            </a:r>
            <a:r>
              <a:rPr lang="en-US" altLang="en-US" sz="3200" b="1" i="1"/>
              <a:t>read</a:t>
            </a:r>
            <a:r>
              <a:rPr lang="en-US" altLang="en-US" sz="3200"/>
              <a:t> and some data to be </a:t>
            </a:r>
            <a:r>
              <a:rPr lang="en-US" altLang="en-US" sz="3200" b="1" i="1"/>
              <a:t>written</a:t>
            </a:r>
            <a:r>
              <a:rPr lang="en-US" altLang="en-US" sz="3200"/>
              <a:t> into the database.</a:t>
            </a:r>
          </a:p>
          <a:p>
            <a:pPr algn="just">
              <a:lnSpc>
                <a:spcPct val="150000"/>
              </a:lnSpc>
            </a:pPr>
            <a:endParaRPr lang="en-US" altLang="en-US" sz="3200"/>
          </a:p>
        </p:txBody>
      </p:sp>
      <p:sp>
        <p:nvSpPr>
          <p:cNvPr id="26627" name="Title 1"/>
          <p:cNvSpPr>
            <a:spLocks noGrp="1"/>
          </p:cNvSpPr>
          <p:nvPr>
            <p:ph type="title"/>
          </p:nvPr>
        </p:nvSpPr>
        <p:spPr>
          <a:xfrm>
            <a:off x="685800" y="215900"/>
            <a:ext cx="7772400" cy="596900"/>
          </a:xfrm>
        </p:spPr>
        <p:txBody>
          <a:bodyPr/>
          <a:lstStyle/>
          <a:p>
            <a:pPr>
              <a:defRPr/>
            </a:pPr>
            <a:r>
              <a:rPr lang="en-US" altLang="en-US" sz="4000" dirty="0">
                <a:solidFill>
                  <a:srgbClr val="FF0000"/>
                </a:solidFill>
                <a:latin typeface="+mn-lt"/>
              </a:rPr>
              <a:t>What is an Application?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2" cstate="print"/>
          <a:srcRect/>
          <a:stretch>
            <a:fillRect/>
          </a:stretch>
        </p:blipFill>
        <p:spPr bwMode="auto">
          <a:xfrm>
            <a:off x="657225" y="625475"/>
            <a:ext cx="8118475" cy="5838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15900"/>
            <a:ext cx="7772400" cy="890588"/>
          </a:xfrm>
        </p:spPr>
        <p:txBody>
          <a:bodyPr/>
          <a:lstStyle/>
          <a:p>
            <a:pPr>
              <a:defRPr/>
            </a:pPr>
            <a:r>
              <a:rPr lang="en-US" altLang="en-US" dirty="0">
                <a:solidFill>
                  <a:srgbClr val="FF0000"/>
                </a:solidFill>
                <a:latin typeface="+mn-lt"/>
              </a:rPr>
              <a:t>A Bit About History</a:t>
            </a:r>
          </a:p>
        </p:txBody>
      </p:sp>
      <p:sp>
        <p:nvSpPr>
          <p:cNvPr id="26627" name="Content Placeholder 2"/>
          <p:cNvSpPr>
            <a:spLocks noGrp="1"/>
          </p:cNvSpPr>
          <p:nvPr>
            <p:ph idx="1"/>
          </p:nvPr>
        </p:nvSpPr>
        <p:spPr>
          <a:xfrm>
            <a:off x="715963" y="1455738"/>
            <a:ext cx="7772400" cy="4881562"/>
          </a:xfrm>
        </p:spPr>
        <p:txBody>
          <a:bodyPr/>
          <a:lstStyle/>
          <a:p>
            <a:r>
              <a:rPr lang="en-US" altLang="en-US"/>
              <a:t>Computer initially used for computational/ engineering purpose</a:t>
            </a:r>
          </a:p>
          <a:p>
            <a:endParaRPr lang="en-US" altLang="en-US"/>
          </a:p>
          <a:p>
            <a:r>
              <a:rPr lang="en-US" altLang="en-US"/>
              <a:t>Commercial applications introduces File Processing System</a:t>
            </a:r>
          </a:p>
          <a:p>
            <a:pPr lvl="1"/>
            <a:r>
              <a:rPr lang="en-US" altLang="en-US"/>
              <a:t>The application which involve data processing as a basic activity rather than computation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19200"/>
            <a:ext cx="7772400" cy="4603750"/>
          </a:xfrm>
        </p:spPr>
        <p:txBody>
          <a:bodyPr>
            <a:normAutofit fontScale="85000" lnSpcReduction="20000"/>
          </a:bodyPr>
          <a:lstStyle/>
          <a:p>
            <a:pPr algn="just">
              <a:lnSpc>
                <a:spcPct val="150000"/>
              </a:lnSpc>
              <a:defRPr/>
            </a:pPr>
            <a:r>
              <a:rPr lang="en-US" dirty="0"/>
              <a:t>FPS is a </a:t>
            </a:r>
            <a:r>
              <a:rPr lang="en-US" dirty="0">
                <a:solidFill>
                  <a:srgbClr val="FF0000"/>
                </a:solidFill>
              </a:rPr>
              <a:t>collection of programs that perform services </a:t>
            </a:r>
            <a:r>
              <a:rPr lang="en-US" dirty="0"/>
              <a:t>for the end users such as production of reports </a:t>
            </a:r>
          </a:p>
          <a:p>
            <a:pPr algn="just">
              <a:lnSpc>
                <a:spcPct val="150000"/>
              </a:lnSpc>
              <a:defRPr/>
            </a:pPr>
            <a:r>
              <a:rPr lang="en-US" dirty="0"/>
              <a:t>In a TFP(Traditional file processing) system, each user defines and implements the files needed for a specific software application.</a:t>
            </a:r>
          </a:p>
          <a:p>
            <a:pPr algn="just">
              <a:lnSpc>
                <a:spcPct val="150000"/>
              </a:lnSpc>
              <a:defRPr/>
            </a:pPr>
            <a:r>
              <a:rPr lang="en-US" dirty="0"/>
              <a:t>This </a:t>
            </a:r>
            <a:r>
              <a:rPr lang="en-US" dirty="0">
                <a:solidFill>
                  <a:srgbClr val="FF0000"/>
                </a:solidFill>
              </a:rPr>
              <a:t>redundancy</a:t>
            </a:r>
            <a:r>
              <a:rPr lang="en-US" dirty="0"/>
              <a:t> in defining and </a:t>
            </a:r>
            <a:r>
              <a:rPr lang="en-US" dirty="0">
                <a:solidFill>
                  <a:srgbClr val="FF0000"/>
                </a:solidFill>
              </a:rPr>
              <a:t>storing</a:t>
            </a:r>
            <a:r>
              <a:rPr lang="en-US" dirty="0"/>
              <a:t> data results in </a:t>
            </a:r>
            <a:r>
              <a:rPr lang="en-US" dirty="0">
                <a:solidFill>
                  <a:srgbClr val="FF0000"/>
                </a:solidFill>
              </a:rPr>
              <a:t>wasted storage space </a:t>
            </a:r>
            <a:r>
              <a:rPr lang="en-US" dirty="0"/>
              <a:t>and in </a:t>
            </a:r>
            <a:r>
              <a:rPr lang="en-US" dirty="0">
                <a:solidFill>
                  <a:srgbClr val="FF0000"/>
                </a:solidFill>
              </a:rPr>
              <a:t>redundant efforts </a:t>
            </a:r>
            <a:r>
              <a:rPr lang="en-US" dirty="0"/>
              <a:t>to maintain common up-to-date data.</a:t>
            </a:r>
          </a:p>
          <a:p>
            <a:pPr algn="just">
              <a:lnSpc>
                <a:spcPct val="150000"/>
              </a:lnSpc>
              <a:defRPr/>
            </a:pPr>
            <a:endParaRPr lang="en-US" dirty="0"/>
          </a:p>
        </p:txBody>
      </p:sp>
      <p:sp>
        <p:nvSpPr>
          <p:cNvPr id="29699" name="Title 4"/>
          <p:cNvSpPr>
            <a:spLocks noGrp="1"/>
          </p:cNvSpPr>
          <p:nvPr>
            <p:ph type="title"/>
          </p:nvPr>
        </p:nvSpPr>
        <p:spPr>
          <a:xfrm>
            <a:off x="685800" y="328613"/>
            <a:ext cx="7772400" cy="890587"/>
          </a:xfrm>
        </p:spPr>
        <p:txBody>
          <a:bodyPr/>
          <a:lstStyle/>
          <a:p>
            <a:pPr>
              <a:defRPr/>
            </a:pPr>
            <a:r>
              <a:rPr lang="en-US" altLang="en-US" sz="4000" dirty="0">
                <a:solidFill>
                  <a:srgbClr val="FF0000"/>
                </a:solidFill>
                <a:latin typeface="+mn-lt"/>
              </a:rPr>
              <a:t>File Processing (FPS)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685800" y="215900"/>
            <a:ext cx="7772400" cy="890588"/>
          </a:xfrm>
        </p:spPr>
        <p:txBody>
          <a:bodyPr/>
          <a:lstStyle/>
          <a:p>
            <a:pPr marL="342900" indent="-342900">
              <a:defRPr/>
            </a:pPr>
            <a:r>
              <a:rPr lang="en-US" altLang="en-US" dirty="0">
                <a:solidFill>
                  <a:srgbClr val="FF0000"/>
                </a:solidFill>
                <a:latin typeface="+mn-lt"/>
              </a:rPr>
              <a:t>File Processing (FPS)</a:t>
            </a:r>
          </a:p>
        </p:txBody>
      </p:sp>
      <p:sp>
        <p:nvSpPr>
          <p:cNvPr id="6" name="Flowchart: Magnetic Disk 5"/>
          <p:cNvSpPr/>
          <p:nvPr/>
        </p:nvSpPr>
        <p:spPr>
          <a:xfrm>
            <a:off x="1104900" y="4267200"/>
            <a:ext cx="1790700" cy="1676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Registration  data File</a:t>
            </a:r>
          </a:p>
        </p:txBody>
      </p:sp>
      <p:sp>
        <p:nvSpPr>
          <p:cNvPr id="7" name="Flowchart: Magnetic Disk 6"/>
          <p:cNvSpPr/>
          <p:nvPr/>
        </p:nvSpPr>
        <p:spPr>
          <a:xfrm>
            <a:off x="4154488" y="4191000"/>
            <a:ext cx="1524000" cy="1752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Library data File</a:t>
            </a:r>
          </a:p>
        </p:txBody>
      </p:sp>
      <p:sp>
        <p:nvSpPr>
          <p:cNvPr id="8" name="Rectangle 7"/>
          <p:cNvSpPr/>
          <p:nvPr/>
        </p:nvSpPr>
        <p:spPr>
          <a:xfrm>
            <a:off x="3697288" y="12954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Library System</a:t>
            </a:r>
          </a:p>
        </p:txBody>
      </p:sp>
      <p:sp>
        <p:nvSpPr>
          <p:cNvPr id="11" name="Rectangle 10"/>
          <p:cNvSpPr/>
          <p:nvPr/>
        </p:nvSpPr>
        <p:spPr>
          <a:xfrm>
            <a:off x="1104900" y="12954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Registration System</a:t>
            </a:r>
          </a:p>
        </p:txBody>
      </p:sp>
      <p:sp>
        <p:nvSpPr>
          <p:cNvPr id="14" name="Up-Down Arrow 13"/>
          <p:cNvSpPr/>
          <p:nvPr/>
        </p:nvSpPr>
        <p:spPr>
          <a:xfrm>
            <a:off x="1981200" y="3657600"/>
            <a:ext cx="1524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Up-Down Arrow 14"/>
          <p:cNvSpPr/>
          <p:nvPr/>
        </p:nvSpPr>
        <p:spPr>
          <a:xfrm>
            <a:off x="4681538" y="3649663"/>
            <a:ext cx="1524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104900" y="26289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Registration Application</a:t>
            </a:r>
          </a:p>
        </p:txBody>
      </p:sp>
      <p:sp>
        <p:nvSpPr>
          <p:cNvPr id="10" name="Rectangle 9"/>
          <p:cNvSpPr/>
          <p:nvPr/>
        </p:nvSpPr>
        <p:spPr>
          <a:xfrm>
            <a:off x="3773488" y="26670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Library Application</a:t>
            </a:r>
          </a:p>
        </p:txBody>
      </p:sp>
      <p:sp>
        <p:nvSpPr>
          <p:cNvPr id="12" name="Rectangle 11"/>
          <p:cNvSpPr/>
          <p:nvPr/>
        </p:nvSpPr>
        <p:spPr>
          <a:xfrm>
            <a:off x="6176963" y="12573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Examination</a:t>
            </a:r>
          </a:p>
        </p:txBody>
      </p:sp>
      <p:sp>
        <p:nvSpPr>
          <p:cNvPr id="13" name="Rectangle 12"/>
          <p:cNvSpPr/>
          <p:nvPr/>
        </p:nvSpPr>
        <p:spPr>
          <a:xfrm>
            <a:off x="6253163" y="26797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Examination Application</a:t>
            </a:r>
          </a:p>
        </p:txBody>
      </p:sp>
      <p:sp>
        <p:nvSpPr>
          <p:cNvPr id="16" name="Flowchart: Magnetic Disk 15"/>
          <p:cNvSpPr/>
          <p:nvPr/>
        </p:nvSpPr>
        <p:spPr>
          <a:xfrm>
            <a:off x="6253163" y="4159250"/>
            <a:ext cx="1905000" cy="1752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Examination data File</a:t>
            </a:r>
          </a:p>
        </p:txBody>
      </p:sp>
      <p:sp>
        <p:nvSpPr>
          <p:cNvPr id="17" name="Up-Down Arrow 16"/>
          <p:cNvSpPr/>
          <p:nvPr/>
        </p:nvSpPr>
        <p:spPr>
          <a:xfrm>
            <a:off x="7245350" y="3581400"/>
            <a:ext cx="1524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Up-Down Arrow 17"/>
          <p:cNvSpPr/>
          <p:nvPr/>
        </p:nvSpPr>
        <p:spPr>
          <a:xfrm>
            <a:off x="2057400" y="2247900"/>
            <a:ext cx="762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Up-Down Arrow 18"/>
          <p:cNvSpPr/>
          <p:nvPr/>
        </p:nvSpPr>
        <p:spPr>
          <a:xfrm>
            <a:off x="7235825" y="2247900"/>
            <a:ext cx="46038"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Up-Down Arrow 19"/>
          <p:cNvSpPr/>
          <p:nvPr/>
        </p:nvSpPr>
        <p:spPr>
          <a:xfrm>
            <a:off x="4764088" y="2273300"/>
            <a:ext cx="182562" cy="393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Content Placeholder 2"/>
          <p:cNvSpPr txBox="1">
            <a:spLocks/>
          </p:cNvSpPr>
          <p:nvPr/>
        </p:nvSpPr>
        <p:spPr bwMode="auto">
          <a:xfrm>
            <a:off x="1030288" y="6100763"/>
            <a:ext cx="7772400" cy="636587"/>
          </a:xfrm>
          <a:prstGeom prst="rect">
            <a:avLst/>
          </a:prstGeom>
          <a:noFill/>
          <a:ln>
            <a:noFill/>
          </a:ln>
          <a:effectLst/>
        </p:spPr>
        <p:txBody>
          <a:bodyPr/>
          <a:lstStyle>
            <a:lvl1pPr marL="342900" indent="-342900" algn="l" rtl="0" eaLnBrk="0" fontAlgn="base" hangingPunct="0">
              <a:spcBef>
                <a:spcPct val="20000"/>
              </a:spcBef>
              <a:spcAft>
                <a:spcPct val="0"/>
              </a:spcAft>
              <a:buClr>
                <a:srgbClr val="FF0000"/>
              </a:buClr>
              <a:buFont typeface="Wingdings"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bg2"/>
                </a:solidFill>
                <a:latin typeface="+mn-lt"/>
              </a:defRPr>
            </a:lvl2pPr>
            <a:lvl3pPr marL="1143000" indent="-228600" algn="l" rtl="0" eaLnBrk="0" fontAlgn="base" hangingPunct="0">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eaLnBrk="0" fontAlgn="base" hangingPunct="0">
              <a:spcBef>
                <a:spcPct val="20000"/>
              </a:spcBef>
              <a:spcAft>
                <a:spcPct val="0"/>
              </a:spcAft>
              <a:buClr>
                <a:srgbClr val="FF0000"/>
              </a:buClr>
              <a:buChar char="–"/>
              <a:defRPr sz="2000">
                <a:solidFill>
                  <a:schemeClr val="bg2"/>
                </a:solidFill>
                <a:latin typeface="+mn-lt"/>
              </a:defRPr>
            </a:lvl4pPr>
            <a:lvl5pPr marL="2057400" indent="-228600" algn="l" rtl="0" eaLnBrk="0" fontAlgn="base" hangingPunct="0">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a:lstStyle>
          <a:p>
            <a:pPr>
              <a:defRPr/>
            </a:pPr>
            <a:r>
              <a:rPr lang="en-US" kern="0" dirty="0"/>
              <a:t>Program data dependence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215900"/>
            <a:ext cx="7772400" cy="890588"/>
          </a:xfrm>
        </p:spPr>
        <p:txBody>
          <a:bodyPr/>
          <a:lstStyle/>
          <a:p>
            <a:pPr>
              <a:defRPr/>
            </a:pPr>
            <a:r>
              <a:rPr lang="en-US" altLang="en-US" sz="4400" dirty="0">
                <a:solidFill>
                  <a:srgbClr val="FF0000"/>
                </a:solidFill>
                <a:latin typeface="+mn-lt"/>
              </a:rPr>
              <a:t>File Processing (FPS)</a:t>
            </a:r>
          </a:p>
        </p:txBody>
      </p:sp>
      <p:sp>
        <p:nvSpPr>
          <p:cNvPr id="29699" name="Content Placeholder 2"/>
          <p:cNvSpPr>
            <a:spLocks noGrp="1"/>
          </p:cNvSpPr>
          <p:nvPr>
            <p:ph idx="1"/>
          </p:nvPr>
        </p:nvSpPr>
        <p:spPr>
          <a:xfrm>
            <a:off x="685800" y="4905375"/>
            <a:ext cx="7772400" cy="500063"/>
          </a:xfrm>
        </p:spPr>
        <p:txBody>
          <a:bodyPr/>
          <a:lstStyle/>
          <a:p>
            <a:r>
              <a:rPr lang="en-US" altLang="en-US"/>
              <a:t>Data duplication</a:t>
            </a:r>
          </a:p>
          <a:p>
            <a:pPr lvl="1"/>
            <a:r>
              <a:rPr lang="en-US" altLang="en-US"/>
              <a:t>Waste storage</a:t>
            </a:r>
          </a:p>
          <a:p>
            <a:pPr lvl="1"/>
            <a:r>
              <a:rPr lang="en-US" altLang="en-US"/>
              <a:t>Vulnerable to data inconsistency</a:t>
            </a:r>
          </a:p>
        </p:txBody>
      </p:sp>
      <p:graphicFrame>
        <p:nvGraphicFramePr>
          <p:cNvPr id="5" name="Table 4"/>
          <p:cNvGraphicFramePr>
            <a:graphicFrameLocks noGrp="1"/>
          </p:cNvGraphicFramePr>
          <p:nvPr/>
        </p:nvGraphicFramePr>
        <p:xfrm>
          <a:off x="1058863" y="1193800"/>
          <a:ext cx="1571625" cy="3509961"/>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xmlns="" val="20000"/>
                    </a:ext>
                  </a:extLst>
                </a:gridCol>
              </a:tblGrid>
              <a:tr h="501423">
                <a:tc>
                  <a:txBody>
                    <a:bodyPr/>
                    <a:lstStyle/>
                    <a:p>
                      <a:r>
                        <a:rPr lang="en-US" sz="2000" dirty="0">
                          <a:solidFill>
                            <a:schemeClr val="bg1">
                              <a:lumMod val="75000"/>
                            </a:schemeClr>
                          </a:solidFill>
                        </a:rPr>
                        <a:t>Registration</a:t>
                      </a:r>
                    </a:p>
                  </a:txBody>
                  <a:tcPr marL="91411" marR="91411" marT="45726" marB="45726"/>
                </a:tc>
                <a:extLst>
                  <a:ext uri="{0D108BD9-81ED-4DB2-BD59-A6C34878D82A}">
                    <a16:rowId xmlns:a16="http://schemas.microsoft.com/office/drawing/2014/main" xmlns="" val="10000"/>
                  </a:ext>
                </a:extLst>
              </a:tr>
              <a:tr h="501423">
                <a:tc>
                  <a:txBody>
                    <a:bodyPr/>
                    <a:lstStyle/>
                    <a:p>
                      <a:r>
                        <a:rPr lang="en-US" sz="1800" b="1" dirty="0"/>
                        <a:t>Reg. No</a:t>
                      </a:r>
                    </a:p>
                  </a:txBody>
                  <a:tcPr marL="91411" marR="91411" marT="45726" marB="45726"/>
                </a:tc>
                <a:extLst>
                  <a:ext uri="{0D108BD9-81ED-4DB2-BD59-A6C34878D82A}">
                    <a16:rowId xmlns:a16="http://schemas.microsoft.com/office/drawing/2014/main" xmlns="" val="10001"/>
                  </a:ext>
                </a:extLst>
              </a:tr>
              <a:tr h="501423">
                <a:tc>
                  <a:txBody>
                    <a:bodyPr/>
                    <a:lstStyle/>
                    <a:p>
                      <a:r>
                        <a:rPr lang="en-US" sz="1800" b="1" dirty="0"/>
                        <a:t>Name</a:t>
                      </a:r>
                    </a:p>
                  </a:txBody>
                  <a:tcPr marL="91411" marR="91411" marT="45726" marB="45726"/>
                </a:tc>
                <a:extLst>
                  <a:ext uri="{0D108BD9-81ED-4DB2-BD59-A6C34878D82A}">
                    <a16:rowId xmlns:a16="http://schemas.microsoft.com/office/drawing/2014/main" xmlns="" val="10002"/>
                  </a:ext>
                </a:extLst>
              </a:tr>
              <a:tr h="501423">
                <a:tc>
                  <a:txBody>
                    <a:bodyPr/>
                    <a:lstStyle/>
                    <a:p>
                      <a:r>
                        <a:rPr lang="en-US" sz="1800" b="1" dirty="0"/>
                        <a:t>Father Name</a:t>
                      </a:r>
                    </a:p>
                  </a:txBody>
                  <a:tcPr marL="91411" marR="91411" marT="45726" marB="45726"/>
                </a:tc>
                <a:extLst>
                  <a:ext uri="{0D108BD9-81ED-4DB2-BD59-A6C34878D82A}">
                    <a16:rowId xmlns:a16="http://schemas.microsoft.com/office/drawing/2014/main" xmlns="" val="10003"/>
                  </a:ext>
                </a:extLst>
              </a:tr>
              <a:tr h="501423">
                <a:tc>
                  <a:txBody>
                    <a:bodyPr/>
                    <a:lstStyle/>
                    <a:p>
                      <a:r>
                        <a:rPr lang="en-US" sz="1800" b="1" dirty="0"/>
                        <a:t>Phone</a:t>
                      </a:r>
                    </a:p>
                  </a:txBody>
                  <a:tcPr marL="91411" marR="91411" marT="45726" marB="45726"/>
                </a:tc>
                <a:extLst>
                  <a:ext uri="{0D108BD9-81ED-4DB2-BD59-A6C34878D82A}">
                    <a16:rowId xmlns:a16="http://schemas.microsoft.com/office/drawing/2014/main" xmlns="" val="10004"/>
                  </a:ext>
                </a:extLst>
              </a:tr>
              <a:tr h="501423">
                <a:tc>
                  <a:txBody>
                    <a:bodyPr/>
                    <a:lstStyle/>
                    <a:p>
                      <a:r>
                        <a:rPr lang="en-US" sz="1800" b="1" dirty="0"/>
                        <a:t>Address</a:t>
                      </a:r>
                    </a:p>
                  </a:txBody>
                  <a:tcPr marL="91411" marR="91411" marT="45726" marB="45726"/>
                </a:tc>
                <a:extLst>
                  <a:ext uri="{0D108BD9-81ED-4DB2-BD59-A6C34878D82A}">
                    <a16:rowId xmlns:a16="http://schemas.microsoft.com/office/drawing/2014/main" xmlns="" val="10005"/>
                  </a:ext>
                </a:extLst>
              </a:tr>
              <a:tr h="501423">
                <a:tc>
                  <a:txBody>
                    <a:bodyPr/>
                    <a:lstStyle/>
                    <a:p>
                      <a:r>
                        <a:rPr lang="en-US" sz="1800" b="1" dirty="0"/>
                        <a:t>Class</a:t>
                      </a:r>
                    </a:p>
                  </a:txBody>
                  <a:tcPr marL="91411" marR="91411" marT="45726" marB="45726"/>
                </a:tc>
                <a:extLst>
                  <a:ext uri="{0D108BD9-81ED-4DB2-BD59-A6C34878D82A}">
                    <a16:rowId xmlns:a16="http://schemas.microsoft.com/office/drawing/2014/main" xmlns="" val="10006"/>
                  </a:ext>
                </a:extLst>
              </a:tr>
            </a:tbl>
          </a:graphicData>
        </a:graphic>
      </p:graphicFrame>
      <p:graphicFrame>
        <p:nvGraphicFramePr>
          <p:cNvPr id="6" name="Table 5"/>
          <p:cNvGraphicFramePr>
            <a:graphicFrameLocks noGrp="1"/>
          </p:cNvGraphicFramePr>
          <p:nvPr/>
        </p:nvGraphicFramePr>
        <p:xfrm>
          <a:off x="2976563" y="1255713"/>
          <a:ext cx="1571625" cy="319405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xmlns="" val="20000"/>
                    </a:ext>
                  </a:extLst>
                </a:gridCol>
              </a:tblGrid>
              <a:tr h="532342">
                <a:tc>
                  <a:txBody>
                    <a:bodyPr/>
                    <a:lstStyle/>
                    <a:p>
                      <a:r>
                        <a:rPr lang="en-US" sz="2000" b="1" kern="1200" dirty="0">
                          <a:solidFill>
                            <a:schemeClr val="bg1">
                              <a:lumMod val="75000"/>
                            </a:schemeClr>
                          </a:solidFill>
                          <a:latin typeface="+mn-lt"/>
                          <a:ea typeface="+mn-ea"/>
                          <a:cs typeface="+mn-cs"/>
                        </a:rPr>
                        <a:t>Library</a:t>
                      </a:r>
                    </a:p>
                  </a:txBody>
                  <a:tcPr marL="91411" marR="91411" marT="45706" marB="45706"/>
                </a:tc>
                <a:extLst>
                  <a:ext uri="{0D108BD9-81ED-4DB2-BD59-A6C34878D82A}">
                    <a16:rowId xmlns:a16="http://schemas.microsoft.com/office/drawing/2014/main" xmlns="" val="10000"/>
                  </a:ext>
                </a:extLst>
              </a:tr>
              <a:tr h="532342">
                <a:tc>
                  <a:txBody>
                    <a:bodyPr/>
                    <a:lstStyle/>
                    <a:p>
                      <a:r>
                        <a:rPr lang="en-US" sz="1800" b="1" dirty="0"/>
                        <a:t>Reg. No</a:t>
                      </a:r>
                    </a:p>
                  </a:txBody>
                  <a:tcPr marL="91411" marR="91411" marT="45706" marB="45706"/>
                </a:tc>
                <a:extLst>
                  <a:ext uri="{0D108BD9-81ED-4DB2-BD59-A6C34878D82A}">
                    <a16:rowId xmlns:a16="http://schemas.microsoft.com/office/drawing/2014/main" xmlns="" val="10001"/>
                  </a:ext>
                </a:extLst>
              </a:tr>
              <a:tr h="532342">
                <a:tc>
                  <a:txBody>
                    <a:bodyPr/>
                    <a:lstStyle/>
                    <a:p>
                      <a:r>
                        <a:rPr lang="en-US" sz="1800" b="1" dirty="0"/>
                        <a:t>Name</a:t>
                      </a:r>
                    </a:p>
                  </a:txBody>
                  <a:tcPr marL="91411" marR="91411" marT="45706" marB="45706"/>
                </a:tc>
                <a:extLst>
                  <a:ext uri="{0D108BD9-81ED-4DB2-BD59-A6C34878D82A}">
                    <a16:rowId xmlns:a16="http://schemas.microsoft.com/office/drawing/2014/main" xmlns="" val="10002"/>
                  </a:ext>
                </a:extLst>
              </a:tr>
              <a:tr h="532342">
                <a:tc>
                  <a:txBody>
                    <a:bodyPr/>
                    <a:lstStyle/>
                    <a:p>
                      <a:r>
                        <a:rPr lang="en-US" sz="1800" b="1" dirty="0"/>
                        <a:t>Father Name</a:t>
                      </a:r>
                    </a:p>
                  </a:txBody>
                  <a:tcPr marL="91411" marR="91411" marT="45706" marB="45706"/>
                </a:tc>
                <a:extLst>
                  <a:ext uri="{0D108BD9-81ED-4DB2-BD59-A6C34878D82A}">
                    <a16:rowId xmlns:a16="http://schemas.microsoft.com/office/drawing/2014/main" xmlns="" val="10003"/>
                  </a:ext>
                </a:extLst>
              </a:tr>
              <a:tr h="532342">
                <a:tc>
                  <a:txBody>
                    <a:bodyPr/>
                    <a:lstStyle/>
                    <a:p>
                      <a:r>
                        <a:rPr lang="en-US" sz="1800" b="1" dirty="0"/>
                        <a:t>Book issued</a:t>
                      </a:r>
                    </a:p>
                  </a:txBody>
                  <a:tcPr marL="91411" marR="91411" marT="45706" marB="45706"/>
                </a:tc>
                <a:extLst>
                  <a:ext uri="{0D108BD9-81ED-4DB2-BD59-A6C34878D82A}">
                    <a16:rowId xmlns:a16="http://schemas.microsoft.com/office/drawing/2014/main" xmlns="" val="10004"/>
                  </a:ext>
                </a:extLst>
              </a:tr>
              <a:tr h="532342">
                <a:tc>
                  <a:txBody>
                    <a:bodyPr/>
                    <a:lstStyle/>
                    <a:p>
                      <a:r>
                        <a:rPr lang="en-US" sz="1800" b="1" dirty="0"/>
                        <a:t>Fine</a:t>
                      </a:r>
                    </a:p>
                  </a:txBody>
                  <a:tcPr marL="91411" marR="91411" marT="45706" marB="45706"/>
                </a:tc>
                <a:extLst>
                  <a:ext uri="{0D108BD9-81ED-4DB2-BD59-A6C34878D82A}">
                    <a16:rowId xmlns:a16="http://schemas.microsoft.com/office/drawing/2014/main" xmlns="" val="10005"/>
                  </a:ext>
                </a:extLst>
              </a:tr>
            </a:tbl>
          </a:graphicData>
        </a:graphic>
      </p:graphicFrame>
      <p:graphicFrame>
        <p:nvGraphicFramePr>
          <p:cNvPr id="7" name="Table 6"/>
          <p:cNvGraphicFramePr>
            <a:graphicFrameLocks noGrp="1"/>
          </p:cNvGraphicFramePr>
          <p:nvPr/>
        </p:nvGraphicFramePr>
        <p:xfrm>
          <a:off x="4908550" y="1255713"/>
          <a:ext cx="1893888" cy="3471860"/>
        </p:xfrm>
        <a:graphic>
          <a:graphicData uri="http://schemas.openxmlformats.org/drawingml/2006/table">
            <a:tbl>
              <a:tblPr firstRow="1" bandRow="1">
                <a:tableStyleId>{5C22544A-7EE6-4342-B048-85BDC9FD1C3A}</a:tableStyleId>
              </a:tblPr>
              <a:tblGrid>
                <a:gridCol w="1893888">
                  <a:extLst>
                    <a:ext uri="{9D8B030D-6E8A-4147-A177-3AD203B41FA5}">
                      <a16:colId xmlns:a16="http://schemas.microsoft.com/office/drawing/2014/main" xmlns="" val="20000"/>
                    </a:ext>
                  </a:extLst>
                </a:gridCol>
              </a:tblGrid>
              <a:tr h="495980">
                <a:tc>
                  <a:txBody>
                    <a:bodyPr/>
                    <a:lstStyle/>
                    <a:p>
                      <a:r>
                        <a:rPr lang="en-US" sz="2000" b="1" kern="1200" dirty="0">
                          <a:solidFill>
                            <a:schemeClr val="bg1">
                              <a:lumMod val="75000"/>
                            </a:schemeClr>
                          </a:solidFill>
                          <a:latin typeface="+mn-lt"/>
                          <a:ea typeface="+mn-ea"/>
                          <a:cs typeface="+mn-cs"/>
                        </a:rPr>
                        <a:t>Examination</a:t>
                      </a:r>
                    </a:p>
                  </a:txBody>
                  <a:tcPr marL="91484" marR="91484" marT="45718" marB="45718"/>
                </a:tc>
                <a:extLst>
                  <a:ext uri="{0D108BD9-81ED-4DB2-BD59-A6C34878D82A}">
                    <a16:rowId xmlns:a16="http://schemas.microsoft.com/office/drawing/2014/main" xmlns="" val="10000"/>
                  </a:ext>
                </a:extLst>
              </a:tr>
              <a:tr h="495980">
                <a:tc>
                  <a:txBody>
                    <a:bodyPr/>
                    <a:lstStyle/>
                    <a:p>
                      <a:r>
                        <a:rPr lang="en-US" sz="1800" b="1" dirty="0"/>
                        <a:t>Reg. No</a:t>
                      </a:r>
                    </a:p>
                  </a:txBody>
                  <a:tcPr marL="91484" marR="91484" marT="45718" marB="45718"/>
                </a:tc>
                <a:extLst>
                  <a:ext uri="{0D108BD9-81ED-4DB2-BD59-A6C34878D82A}">
                    <a16:rowId xmlns:a16="http://schemas.microsoft.com/office/drawing/2014/main" xmlns="" val="10001"/>
                  </a:ext>
                </a:extLst>
              </a:tr>
              <a:tr h="495980">
                <a:tc>
                  <a:txBody>
                    <a:bodyPr/>
                    <a:lstStyle/>
                    <a:p>
                      <a:r>
                        <a:rPr lang="en-US" sz="1800" b="1" dirty="0"/>
                        <a:t>Name</a:t>
                      </a:r>
                    </a:p>
                  </a:txBody>
                  <a:tcPr marL="91484" marR="91484" marT="45718" marB="45718"/>
                </a:tc>
                <a:extLst>
                  <a:ext uri="{0D108BD9-81ED-4DB2-BD59-A6C34878D82A}">
                    <a16:rowId xmlns:a16="http://schemas.microsoft.com/office/drawing/2014/main" xmlns="" val="10002"/>
                  </a:ext>
                </a:extLst>
              </a:tr>
              <a:tr h="495980">
                <a:tc>
                  <a:txBody>
                    <a:bodyPr/>
                    <a:lstStyle/>
                    <a:p>
                      <a:r>
                        <a:rPr lang="en-US" sz="1800" b="1" dirty="0"/>
                        <a:t>Address</a:t>
                      </a:r>
                    </a:p>
                  </a:txBody>
                  <a:tcPr marL="91484" marR="91484" marT="45718" marB="45718"/>
                </a:tc>
                <a:extLst>
                  <a:ext uri="{0D108BD9-81ED-4DB2-BD59-A6C34878D82A}">
                    <a16:rowId xmlns:a16="http://schemas.microsoft.com/office/drawing/2014/main" xmlns="" val="10003"/>
                  </a:ext>
                </a:extLst>
              </a:tr>
              <a:tr h="495980">
                <a:tc>
                  <a:txBody>
                    <a:bodyPr/>
                    <a:lstStyle/>
                    <a:p>
                      <a:r>
                        <a:rPr lang="en-US" sz="1800" b="1" dirty="0"/>
                        <a:t>Class</a:t>
                      </a:r>
                    </a:p>
                  </a:txBody>
                  <a:tcPr marL="91484" marR="91484" marT="45718" marB="45718"/>
                </a:tc>
                <a:extLst>
                  <a:ext uri="{0D108BD9-81ED-4DB2-BD59-A6C34878D82A}">
                    <a16:rowId xmlns:a16="http://schemas.microsoft.com/office/drawing/2014/main" xmlns="" val="10004"/>
                  </a:ext>
                </a:extLst>
              </a:tr>
              <a:tr h="495980">
                <a:tc>
                  <a:txBody>
                    <a:bodyPr/>
                    <a:lstStyle/>
                    <a:p>
                      <a:r>
                        <a:rPr lang="en-US" sz="1800" b="1" dirty="0"/>
                        <a:t>Semester</a:t>
                      </a:r>
                    </a:p>
                  </a:txBody>
                  <a:tcPr marL="91484" marR="91484" marT="45718" marB="45718"/>
                </a:tc>
                <a:extLst>
                  <a:ext uri="{0D108BD9-81ED-4DB2-BD59-A6C34878D82A}">
                    <a16:rowId xmlns:a16="http://schemas.microsoft.com/office/drawing/2014/main" xmlns="" val="10005"/>
                  </a:ext>
                </a:extLst>
              </a:tr>
              <a:tr h="495980">
                <a:tc>
                  <a:txBody>
                    <a:bodyPr/>
                    <a:lstStyle/>
                    <a:p>
                      <a:r>
                        <a:rPr lang="en-US" sz="1800" b="1" dirty="0"/>
                        <a:t>Grade</a:t>
                      </a:r>
                    </a:p>
                  </a:txBody>
                  <a:tcPr marL="91484" marR="91484" marT="45718" marB="45718"/>
                </a:tc>
                <a:extLst>
                  <a:ext uri="{0D108BD9-81ED-4DB2-BD59-A6C34878D82A}">
                    <a16:rowId xmlns:a16="http://schemas.microsoft.com/office/drawing/2014/main" xmlns=""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800100" y="136525"/>
            <a:ext cx="7772400" cy="633413"/>
          </a:xfrm>
        </p:spPr>
        <p:txBody>
          <a:bodyPr/>
          <a:lstStyle/>
          <a:p>
            <a:pPr>
              <a:defRPr/>
            </a:pPr>
            <a:r>
              <a:rPr lang="en-US" altLang="en-US" sz="4400" dirty="0">
                <a:solidFill>
                  <a:srgbClr val="FF0000"/>
                </a:solidFill>
                <a:latin typeface="+mn-lt"/>
              </a:rPr>
              <a:t>Database Approach</a:t>
            </a:r>
          </a:p>
        </p:txBody>
      </p:sp>
      <p:sp>
        <p:nvSpPr>
          <p:cNvPr id="6" name="Flowchart: Magnetic Disk 5"/>
          <p:cNvSpPr/>
          <p:nvPr/>
        </p:nvSpPr>
        <p:spPr>
          <a:xfrm>
            <a:off x="3810000" y="5638800"/>
            <a:ext cx="2020888"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University Student DB</a:t>
            </a:r>
          </a:p>
        </p:txBody>
      </p:sp>
      <p:sp>
        <p:nvSpPr>
          <p:cNvPr id="8" name="Rectangle 7"/>
          <p:cNvSpPr/>
          <p:nvPr/>
        </p:nvSpPr>
        <p:spPr>
          <a:xfrm>
            <a:off x="3810000" y="4530725"/>
            <a:ext cx="1752600" cy="762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DBMS</a:t>
            </a:r>
          </a:p>
        </p:txBody>
      </p:sp>
      <p:cxnSp>
        <p:nvCxnSpPr>
          <p:cNvPr id="11" name="Straight Arrow Connector 10"/>
          <p:cNvCxnSpPr>
            <a:stCxn id="16" idx="2"/>
            <a:endCxn id="8" idx="3"/>
          </p:cNvCxnSpPr>
          <p:nvPr/>
        </p:nvCxnSpPr>
        <p:spPr>
          <a:xfrm flipH="1">
            <a:off x="5562600" y="4267200"/>
            <a:ext cx="1719263" cy="644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90763" y="4222750"/>
            <a:ext cx="1519237"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97288" y="2101850"/>
            <a:ext cx="21336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Library System</a:t>
            </a:r>
          </a:p>
        </p:txBody>
      </p:sp>
      <p:sp>
        <p:nvSpPr>
          <p:cNvPr id="10" name="Rectangle 9"/>
          <p:cNvSpPr/>
          <p:nvPr/>
        </p:nvSpPr>
        <p:spPr>
          <a:xfrm>
            <a:off x="1104900" y="2101850"/>
            <a:ext cx="205740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Registration System</a:t>
            </a:r>
          </a:p>
        </p:txBody>
      </p:sp>
      <p:sp>
        <p:nvSpPr>
          <p:cNvPr id="12" name="Rectangle 11"/>
          <p:cNvSpPr/>
          <p:nvPr/>
        </p:nvSpPr>
        <p:spPr>
          <a:xfrm>
            <a:off x="1104900" y="33020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Registration Application</a:t>
            </a:r>
          </a:p>
        </p:txBody>
      </p:sp>
      <p:sp>
        <p:nvSpPr>
          <p:cNvPr id="14" name="Rectangle 13"/>
          <p:cNvSpPr/>
          <p:nvPr/>
        </p:nvSpPr>
        <p:spPr>
          <a:xfrm>
            <a:off x="3773488" y="33401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Library Application</a:t>
            </a:r>
          </a:p>
        </p:txBody>
      </p:sp>
      <p:sp>
        <p:nvSpPr>
          <p:cNvPr id="15" name="Rectangle 14"/>
          <p:cNvSpPr/>
          <p:nvPr/>
        </p:nvSpPr>
        <p:spPr>
          <a:xfrm>
            <a:off x="6176963" y="2101850"/>
            <a:ext cx="21336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Examination System</a:t>
            </a:r>
          </a:p>
        </p:txBody>
      </p:sp>
      <p:sp>
        <p:nvSpPr>
          <p:cNvPr id="16" name="Rectangle 15"/>
          <p:cNvSpPr/>
          <p:nvPr/>
        </p:nvSpPr>
        <p:spPr>
          <a:xfrm>
            <a:off x="6253163" y="3352800"/>
            <a:ext cx="2057400" cy="914400"/>
          </a:xfrm>
          <a:prstGeom prst="rect">
            <a:avLst/>
          </a:prstGeom>
          <a:solidFill>
            <a:schemeClr val="bg1">
              <a:lumMod val="60000"/>
              <a:lumOff val="4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Examination Application</a:t>
            </a:r>
          </a:p>
        </p:txBody>
      </p:sp>
      <p:sp>
        <p:nvSpPr>
          <p:cNvPr id="17" name="Up-Down Arrow 16"/>
          <p:cNvSpPr/>
          <p:nvPr/>
        </p:nvSpPr>
        <p:spPr>
          <a:xfrm>
            <a:off x="1981200" y="29210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Up-Down Arrow 17"/>
          <p:cNvSpPr/>
          <p:nvPr/>
        </p:nvSpPr>
        <p:spPr>
          <a:xfrm>
            <a:off x="7169150" y="2840038"/>
            <a:ext cx="112713" cy="5127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Up-Down Arrow 18"/>
          <p:cNvSpPr/>
          <p:nvPr/>
        </p:nvSpPr>
        <p:spPr>
          <a:xfrm>
            <a:off x="4764088" y="2947988"/>
            <a:ext cx="182562" cy="3921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Arrow Connector 19"/>
          <p:cNvCxnSpPr>
            <a:endCxn id="8" idx="0"/>
          </p:cNvCxnSpPr>
          <p:nvPr/>
        </p:nvCxnSpPr>
        <p:spPr>
          <a:xfrm>
            <a:off x="4686300" y="4216400"/>
            <a:ext cx="0" cy="3143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Up-Down Arrow 26"/>
          <p:cNvSpPr/>
          <p:nvPr/>
        </p:nvSpPr>
        <p:spPr>
          <a:xfrm>
            <a:off x="4673600" y="5300663"/>
            <a:ext cx="182563" cy="393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38" name="Content Placeholder 2"/>
          <p:cNvSpPr>
            <a:spLocks noGrp="1"/>
          </p:cNvSpPr>
          <p:nvPr>
            <p:ph idx="1"/>
          </p:nvPr>
        </p:nvSpPr>
        <p:spPr>
          <a:xfrm>
            <a:off x="561975" y="842963"/>
            <a:ext cx="7748588" cy="889000"/>
          </a:xfrm>
        </p:spPr>
        <p:txBody>
          <a:bodyPr/>
          <a:lstStyle/>
          <a:p>
            <a:r>
              <a:rPr lang="en-US" altLang="en-US"/>
              <a:t>A </a:t>
            </a:r>
            <a:r>
              <a:rPr lang="en-US" altLang="en-US" u="sng">
                <a:solidFill>
                  <a:srgbClr val="FF0000"/>
                </a:solidFill>
              </a:rPr>
              <a:t>single repository </a:t>
            </a:r>
            <a:r>
              <a:rPr lang="en-US" altLang="en-US"/>
              <a:t>maintain data defined once and accessed by various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15900"/>
            <a:ext cx="7772400" cy="890588"/>
          </a:xfrm>
        </p:spPr>
        <p:txBody>
          <a:bodyPr/>
          <a:lstStyle/>
          <a:p>
            <a:pPr eaLnBrk="1" hangingPunct="1">
              <a:defRPr/>
            </a:pPr>
            <a:r>
              <a:rPr lang="en-US" altLang="en-US" dirty="0">
                <a:solidFill>
                  <a:srgbClr val="FF0000"/>
                </a:solidFill>
                <a:latin typeface="+mn-lt"/>
              </a:rPr>
              <a:t>Main Characteristics of the Database Approach</a:t>
            </a:r>
          </a:p>
        </p:txBody>
      </p:sp>
      <p:sp>
        <p:nvSpPr>
          <p:cNvPr id="31747" name="Rectangle 3"/>
          <p:cNvSpPr>
            <a:spLocks noGrp="1" noChangeArrowheads="1"/>
          </p:cNvSpPr>
          <p:nvPr>
            <p:ph type="body" idx="1"/>
          </p:nvPr>
        </p:nvSpPr>
        <p:spPr>
          <a:xfrm>
            <a:off x="893763" y="1452563"/>
            <a:ext cx="7897812" cy="4932362"/>
          </a:xfrm>
        </p:spPr>
        <p:txBody>
          <a:bodyPr/>
          <a:lstStyle/>
          <a:p>
            <a:pPr algn="just" eaLnBrk="1" hangingPunct="1"/>
            <a:r>
              <a:rPr lang="en-US" altLang="en-US" sz="2800" u="sng" dirty="0">
                <a:solidFill>
                  <a:srgbClr val="000000"/>
                </a:solidFill>
              </a:rPr>
              <a:t>Self-describing nature of a database system:</a:t>
            </a:r>
            <a:r>
              <a:rPr lang="en-US" altLang="en-US" sz="2800" dirty="0">
                <a:solidFill>
                  <a:srgbClr val="000000"/>
                </a:solidFill>
              </a:rPr>
              <a:t> A DBMS </a:t>
            </a:r>
            <a:r>
              <a:rPr lang="en-US" altLang="en-US" sz="2800" b="1" dirty="0">
                <a:solidFill>
                  <a:srgbClr val="000000"/>
                </a:solidFill>
              </a:rPr>
              <a:t>catalog</a:t>
            </a:r>
            <a:r>
              <a:rPr lang="en-US" altLang="en-US" sz="2800" dirty="0">
                <a:solidFill>
                  <a:srgbClr val="000000"/>
                </a:solidFill>
              </a:rPr>
              <a:t> stores the </a:t>
            </a:r>
            <a:r>
              <a:rPr lang="en-US" altLang="en-US" sz="2800" i="1" dirty="0">
                <a:solidFill>
                  <a:srgbClr val="000000"/>
                </a:solidFill>
              </a:rPr>
              <a:t>description</a:t>
            </a:r>
            <a:r>
              <a:rPr lang="en-US" altLang="en-US" sz="2800" dirty="0">
                <a:solidFill>
                  <a:srgbClr val="000000"/>
                </a:solidFill>
              </a:rPr>
              <a:t>  of the database. The description is called </a:t>
            </a:r>
            <a:r>
              <a:rPr lang="en-US" altLang="en-US" sz="2800" b="1" dirty="0">
                <a:solidFill>
                  <a:srgbClr val="000000"/>
                </a:solidFill>
              </a:rPr>
              <a:t>meta-data</a:t>
            </a:r>
            <a:r>
              <a:rPr lang="en-US" altLang="en-US" sz="2800" dirty="0">
                <a:solidFill>
                  <a:srgbClr val="000000"/>
                </a:solidFill>
              </a:rPr>
              <a:t>. This allows the DBMS software to work with different databases.</a:t>
            </a:r>
          </a:p>
          <a:p>
            <a:pPr algn="just" eaLnBrk="1" hangingPunct="1"/>
            <a:r>
              <a:rPr lang="en-US" altLang="en-US" sz="2800" u="sng" dirty="0">
                <a:solidFill>
                  <a:srgbClr val="000000"/>
                </a:solidFill>
              </a:rPr>
              <a:t>Insulation between programs and data:</a:t>
            </a:r>
            <a:r>
              <a:rPr lang="en-US" altLang="en-US" sz="2800" dirty="0">
                <a:solidFill>
                  <a:srgbClr val="000000"/>
                </a:solidFill>
              </a:rPr>
              <a:t> Called </a:t>
            </a:r>
            <a:r>
              <a:rPr lang="en-US" altLang="en-US" sz="2800" b="1" dirty="0">
                <a:solidFill>
                  <a:srgbClr val="000000"/>
                </a:solidFill>
              </a:rPr>
              <a:t>program-data independence</a:t>
            </a:r>
            <a:r>
              <a:rPr lang="en-US" altLang="en-US" sz="2800" dirty="0">
                <a:solidFill>
                  <a:srgbClr val="000000"/>
                </a:solidFill>
              </a:rPr>
              <a:t>. Allows changing data storage structures and operations without having to change the DBMS access programs.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0"/>
            <a:ext cx="7772400" cy="890588"/>
          </a:xfrm>
        </p:spPr>
        <p:txBody>
          <a:bodyPr/>
          <a:lstStyle/>
          <a:p>
            <a:r>
              <a:rPr lang="en-US">
                <a:solidFill>
                  <a:srgbClr val="FF0000"/>
                </a:solidFill>
              </a:rPr>
              <a:t>Course Description</a:t>
            </a:r>
          </a:p>
        </p:txBody>
      </p:sp>
      <p:sp>
        <p:nvSpPr>
          <p:cNvPr id="14339" name="Content Placeholder 2"/>
          <p:cNvSpPr>
            <a:spLocks noGrp="1"/>
          </p:cNvSpPr>
          <p:nvPr>
            <p:ph idx="1"/>
          </p:nvPr>
        </p:nvSpPr>
        <p:spPr>
          <a:xfrm>
            <a:off x="715963" y="850900"/>
            <a:ext cx="8428037" cy="5751513"/>
          </a:xfrm>
        </p:spPr>
        <p:txBody>
          <a:bodyPr/>
          <a:lstStyle/>
          <a:p>
            <a:pPr algn="just"/>
            <a:r>
              <a:rPr lang="en-US"/>
              <a:t>This is an introductory course to database, its main aim is to introduce database to students as the heart of most business applications. The  course focuses on database design,  modeling and database language SQL.</a:t>
            </a:r>
          </a:p>
          <a:p>
            <a:pPr algn="just"/>
            <a:r>
              <a:rPr lang="en-US"/>
              <a:t>Books:</a:t>
            </a:r>
          </a:p>
          <a:p>
            <a:pPr lvl="1"/>
            <a:r>
              <a:rPr lang="en-US" sz="2400"/>
              <a:t>Database Systems, Thomas Connolly &amp; Carolyn Begg, 4th Edition, ,2008.</a:t>
            </a:r>
            <a:br>
              <a:rPr lang="en-US" sz="2400"/>
            </a:br>
            <a:r>
              <a:rPr lang="en-US" sz="2400"/>
              <a:t>Modern Database Management, Jeffrey A. Hoffer, Mary B. Prescott , null Edition, ,2008.</a:t>
            </a:r>
            <a:endParaRPr lang="en-US" sz="2400" u="sng"/>
          </a:p>
          <a:p>
            <a:pPr lvl="1"/>
            <a:r>
              <a:rPr lang="en-US" sz="2400" u="sng"/>
              <a:t>Database Systems Models, Languages, Design, and Application Programming</a:t>
            </a:r>
            <a:r>
              <a:rPr lang="en-US" sz="2400"/>
              <a:t>. 6</a:t>
            </a:r>
            <a:r>
              <a:rPr lang="en-US" sz="2400" baseline="30000"/>
              <a:t>th</a:t>
            </a:r>
            <a:r>
              <a:rPr lang="en-US" sz="2400"/>
              <a:t> edition, Ramez Elmasri &amp; Shamkant Navathe.</a:t>
            </a:r>
          </a:p>
          <a:p>
            <a:pPr lvl="1"/>
            <a:r>
              <a:rPr lang="en-US" sz="2400"/>
              <a:t>Fundamentals of Database Systems, Elmasri and Navathe</a:t>
            </a:r>
          </a:p>
          <a:p>
            <a:pPr lvl="1"/>
            <a:endParaRPr lang="en-US" sz="2400"/>
          </a:p>
          <a:p>
            <a:pPr lvl="1" algn="just"/>
            <a:endParaRPr lang="en-US"/>
          </a:p>
          <a:p>
            <a:pPr algn="just"/>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15900"/>
            <a:ext cx="7772400" cy="890588"/>
          </a:xfrm>
        </p:spPr>
        <p:txBody>
          <a:bodyPr/>
          <a:lstStyle/>
          <a:p>
            <a:pPr eaLnBrk="1" hangingPunct="1">
              <a:defRPr/>
            </a:pPr>
            <a:r>
              <a:rPr lang="en-US" altLang="en-US" sz="4000" dirty="0">
                <a:solidFill>
                  <a:srgbClr val="FF0000"/>
                </a:solidFill>
                <a:latin typeface="+mn-lt"/>
              </a:rPr>
              <a:t>Main Characteristics of the Database Approach</a:t>
            </a:r>
          </a:p>
        </p:txBody>
      </p:sp>
      <p:sp>
        <p:nvSpPr>
          <p:cNvPr id="32771" name="Rectangle 3"/>
          <p:cNvSpPr>
            <a:spLocks noGrp="1" noChangeArrowheads="1"/>
          </p:cNvSpPr>
          <p:nvPr>
            <p:ph type="body" idx="1"/>
          </p:nvPr>
        </p:nvSpPr>
        <p:spPr>
          <a:xfrm>
            <a:off x="685800" y="1773238"/>
            <a:ext cx="7977188" cy="4114800"/>
          </a:xfrm>
        </p:spPr>
        <p:txBody>
          <a:bodyPr/>
          <a:lstStyle/>
          <a:p>
            <a:pPr algn="just" eaLnBrk="1" hangingPunct="1"/>
            <a:r>
              <a:rPr lang="en-US" altLang="en-US" sz="2800" u="sng">
                <a:solidFill>
                  <a:srgbClr val="000000"/>
                </a:solidFill>
              </a:rPr>
              <a:t>Data Abstraction:</a:t>
            </a:r>
            <a:r>
              <a:rPr lang="en-US" altLang="en-US" sz="2800">
                <a:solidFill>
                  <a:srgbClr val="000000"/>
                </a:solidFill>
              </a:rPr>
              <a:t> A </a:t>
            </a:r>
            <a:r>
              <a:rPr lang="en-US" altLang="en-US" sz="2800" b="1">
                <a:solidFill>
                  <a:srgbClr val="000000"/>
                </a:solidFill>
              </a:rPr>
              <a:t>data model</a:t>
            </a:r>
            <a:r>
              <a:rPr lang="en-US" altLang="en-US" sz="2800">
                <a:solidFill>
                  <a:srgbClr val="000000"/>
                </a:solidFill>
              </a:rPr>
              <a:t> is used to hide storage details and present the users with a </a:t>
            </a:r>
            <a:r>
              <a:rPr lang="en-US" altLang="en-US" sz="2800" i="1">
                <a:solidFill>
                  <a:srgbClr val="000000"/>
                </a:solidFill>
              </a:rPr>
              <a:t>conceptual view</a:t>
            </a:r>
            <a:r>
              <a:rPr lang="en-US" altLang="en-US" sz="2800">
                <a:solidFill>
                  <a:srgbClr val="000000"/>
                </a:solidFill>
              </a:rPr>
              <a:t>  of the database.</a:t>
            </a:r>
          </a:p>
          <a:p>
            <a:pPr algn="just" eaLnBrk="1" hangingPunct="1"/>
            <a:endParaRPr lang="en-US" altLang="en-US" sz="2800">
              <a:solidFill>
                <a:srgbClr val="000000"/>
              </a:solidFill>
            </a:endParaRPr>
          </a:p>
          <a:p>
            <a:pPr algn="just" eaLnBrk="1" hangingPunct="1"/>
            <a:r>
              <a:rPr lang="en-US" altLang="en-US" sz="2800" u="sng">
                <a:solidFill>
                  <a:srgbClr val="000000"/>
                </a:solidFill>
              </a:rPr>
              <a:t>Support of multiple views of the data:</a:t>
            </a:r>
            <a:r>
              <a:rPr lang="en-US" altLang="en-US" sz="2800">
                <a:solidFill>
                  <a:srgbClr val="000000"/>
                </a:solidFill>
              </a:rPr>
              <a:t> Each user may see a different view of the database, which describes </a:t>
            </a:r>
            <a:r>
              <a:rPr lang="en-US" altLang="en-US" sz="2800" i="1">
                <a:solidFill>
                  <a:srgbClr val="000000"/>
                </a:solidFill>
              </a:rPr>
              <a:t>only</a:t>
            </a:r>
            <a:r>
              <a:rPr lang="en-US" altLang="en-US" sz="2800">
                <a:solidFill>
                  <a:srgbClr val="000000"/>
                </a:solidFill>
              </a:rPr>
              <a:t>  the data of interest to that user.</a:t>
            </a:r>
          </a:p>
          <a:p>
            <a:pPr algn="just" eaLnBrk="1" hangingPunct="1"/>
            <a:endParaRPr lang="en-US" altLang="en-US" sz="2800">
              <a:solidFill>
                <a:srgbClr val="000000"/>
              </a:solidFill>
            </a:endParaRPr>
          </a:p>
          <a:p>
            <a:pPr algn="just" eaLnBrk="1" hangingPunct="1"/>
            <a:endParaRPr lang="en-US"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15900"/>
            <a:ext cx="7772400" cy="890588"/>
          </a:xfrm>
        </p:spPr>
        <p:txBody>
          <a:bodyPr/>
          <a:lstStyle/>
          <a:p>
            <a:pPr eaLnBrk="1" hangingPunct="1">
              <a:defRPr/>
            </a:pPr>
            <a:r>
              <a:rPr lang="en-US" altLang="en-US" sz="4000" dirty="0">
                <a:solidFill>
                  <a:srgbClr val="FF0000"/>
                </a:solidFill>
                <a:latin typeface="+mn-lt"/>
              </a:rPr>
              <a:t>Main Characteristics of the Database Approach</a:t>
            </a:r>
          </a:p>
        </p:txBody>
      </p:sp>
      <p:sp>
        <p:nvSpPr>
          <p:cNvPr id="33795" name="Rectangle 3"/>
          <p:cNvSpPr>
            <a:spLocks noGrp="1" noChangeArrowheads="1"/>
          </p:cNvSpPr>
          <p:nvPr>
            <p:ph type="body" idx="1"/>
          </p:nvPr>
        </p:nvSpPr>
        <p:spPr>
          <a:xfrm>
            <a:off x="557213" y="1452563"/>
            <a:ext cx="8266112" cy="4241800"/>
          </a:xfrm>
        </p:spPr>
        <p:txBody>
          <a:bodyPr/>
          <a:lstStyle/>
          <a:p>
            <a:pPr algn="just" eaLnBrk="1" hangingPunct="1"/>
            <a:r>
              <a:rPr lang="en-US" altLang="en-US" sz="2800" u="sng">
                <a:solidFill>
                  <a:srgbClr val="000000"/>
                </a:solidFill>
              </a:rPr>
              <a:t>Sharing of data and multiuser transaction processing: </a:t>
            </a:r>
            <a:r>
              <a:rPr lang="en-US" altLang="en-US" sz="2800">
                <a:solidFill>
                  <a:srgbClr val="000000"/>
                </a:solidFill>
              </a:rPr>
              <a:t>allowing a set of concurrent users to retrieve and to update the  database. </a:t>
            </a:r>
          </a:p>
          <a:p>
            <a:pPr algn="just" eaLnBrk="1" hangingPunct="1"/>
            <a:endParaRPr lang="en-US" altLang="en-US" sz="2800">
              <a:solidFill>
                <a:srgbClr val="000000"/>
              </a:solidFill>
            </a:endParaRPr>
          </a:p>
          <a:p>
            <a:pPr algn="just" eaLnBrk="1" hangingPunct="1"/>
            <a:r>
              <a:rPr lang="en-US" altLang="en-US" sz="2800" u="sng">
                <a:solidFill>
                  <a:srgbClr val="000000"/>
                </a:solidFill>
              </a:rPr>
              <a:t>Concurrency control </a:t>
            </a:r>
            <a:r>
              <a:rPr lang="en-US" altLang="en-US" sz="2800">
                <a:solidFill>
                  <a:srgbClr val="000000"/>
                </a:solidFill>
              </a:rPr>
              <a:t>within the DBMS guarantees that each </a:t>
            </a:r>
            <a:r>
              <a:rPr lang="en-US" altLang="en-US" sz="2800" b="1">
                <a:solidFill>
                  <a:srgbClr val="000000"/>
                </a:solidFill>
              </a:rPr>
              <a:t>transaction</a:t>
            </a:r>
            <a:r>
              <a:rPr lang="en-US" altLang="en-US" sz="2800">
                <a:solidFill>
                  <a:srgbClr val="000000"/>
                </a:solidFill>
              </a:rPr>
              <a:t> is correctly executed or completely aborted. OLTP (Online Transaction Processing) is a major part of database applications.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01638" y="1150938"/>
            <a:ext cx="8550275" cy="5707062"/>
          </a:xfrm>
        </p:spPr>
        <p:txBody>
          <a:bodyPr/>
          <a:lstStyle/>
          <a:p>
            <a:pPr>
              <a:lnSpc>
                <a:spcPct val="150000"/>
              </a:lnSpc>
            </a:pPr>
            <a:r>
              <a:rPr lang="en-US" sz="2800" b="1" dirty="0"/>
              <a:t>Since a DBMS comes with an overhead costs in:-</a:t>
            </a:r>
          </a:p>
          <a:p>
            <a:pPr lvl="1">
              <a:lnSpc>
                <a:spcPct val="150000"/>
              </a:lnSpc>
            </a:pPr>
            <a:r>
              <a:rPr lang="en-US" sz="2400" dirty="0"/>
              <a:t>High initial investment in hardware, software, and training</a:t>
            </a:r>
          </a:p>
          <a:p>
            <a:pPr lvl="1">
              <a:lnSpc>
                <a:spcPct val="150000"/>
              </a:lnSpc>
            </a:pPr>
            <a:r>
              <a:rPr lang="en-US" sz="2400" dirty="0"/>
              <a:t>Conversion cost - already a system could be manual or FPS</a:t>
            </a:r>
          </a:p>
          <a:p>
            <a:pPr lvl="1">
              <a:lnSpc>
                <a:spcPct val="150000"/>
              </a:lnSpc>
            </a:pPr>
            <a:r>
              <a:rPr lang="en-US" sz="2400" dirty="0"/>
              <a:t>Overhead for providing security, concurrency control, recovery, and integrity functions.</a:t>
            </a:r>
          </a:p>
        </p:txBody>
      </p:sp>
      <p:sp>
        <p:nvSpPr>
          <p:cNvPr id="37891" name="Title 4"/>
          <p:cNvSpPr>
            <a:spLocks noGrp="1"/>
          </p:cNvSpPr>
          <p:nvPr>
            <p:ph type="title"/>
          </p:nvPr>
        </p:nvSpPr>
        <p:spPr>
          <a:xfrm>
            <a:off x="685800" y="215900"/>
            <a:ext cx="7772400" cy="890588"/>
          </a:xfrm>
        </p:spPr>
        <p:txBody>
          <a:bodyPr/>
          <a:lstStyle/>
          <a:p>
            <a:pPr>
              <a:defRPr/>
            </a:pPr>
            <a:r>
              <a:rPr lang="en-US" altLang="en-US" dirty="0">
                <a:solidFill>
                  <a:srgbClr val="FF0000"/>
                </a:solidFill>
                <a:latin typeface="+mn-lt"/>
              </a:rPr>
              <a:t>When not to Use a DBMS: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352425" y="1106488"/>
            <a:ext cx="8534400" cy="5567362"/>
          </a:xfrm>
        </p:spPr>
        <p:txBody>
          <a:bodyPr/>
          <a:lstStyle/>
          <a:p>
            <a:pPr algn="just">
              <a:lnSpc>
                <a:spcPct val="150000"/>
              </a:lnSpc>
            </a:pPr>
            <a:r>
              <a:rPr lang="en-US" sz="2800" b="1"/>
              <a:t>Therefore, TFP approach can be a better choice </a:t>
            </a:r>
            <a:r>
              <a:rPr lang="en-US" altLang="en-US" sz="2800"/>
              <a:t> </a:t>
            </a:r>
          </a:p>
          <a:p>
            <a:pPr lvl="1" algn="just">
              <a:lnSpc>
                <a:spcPct val="150000"/>
              </a:lnSpc>
            </a:pPr>
            <a:r>
              <a:rPr lang="en-US" altLang="en-US" sz="2600"/>
              <a:t>Simple, well-defined database applications that are not expected to change at all.</a:t>
            </a:r>
          </a:p>
          <a:p>
            <a:pPr lvl="1" algn="just">
              <a:lnSpc>
                <a:spcPct val="150000"/>
              </a:lnSpc>
            </a:pPr>
            <a:r>
              <a:rPr lang="en-US" altLang="en-US" sz="2600"/>
              <a:t> Real-time requirements for some application programs that may not be met because of a DBMS overhead.</a:t>
            </a:r>
          </a:p>
          <a:p>
            <a:pPr lvl="1" algn="just">
              <a:lnSpc>
                <a:spcPct val="150000"/>
              </a:lnSpc>
            </a:pPr>
            <a:r>
              <a:rPr lang="en-US" altLang="en-US" sz="2600"/>
              <a:t> Embedded systems with limited storage capacity such that the DBMS would not fit.</a:t>
            </a:r>
          </a:p>
          <a:p>
            <a:pPr lvl="1" algn="just">
              <a:lnSpc>
                <a:spcPct val="150000"/>
              </a:lnSpc>
            </a:pPr>
            <a:r>
              <a:rPr lang="en-US" altLang="en-US" sz="2600"/>
              <a:t> No multiple-user access is required</a:t>
            </a:r>
            <a:r>
              <a:rPr lang="en-US" altLang="en-US" sz="2200"/>
              <a:t>.</a:t>
            </a:r>
          </a:p>
        </p:txBody>
      </p:sp>
      <p:sp>
        <p:nvSpPr>
          <p:cNvPr id="38915" name="Title 4"/>
          <p:cNvSpPr>
            <a:spLocks noGrp="1"/>
          </p:cNvSpPr>
          <p:nvPr>
            <p:ph type="title"/>
          </p:nvPr>
        </p:nvSpPr>
        <p:spPr>
          <a:xfrm>
            <a:off x="685800" y="215900"/>
            <a:ext cx="7772400" cy="890588"/>
          </a:xfrm>
        </p:spPr>
        <p:txBody>
          <a:bodyPr/>
          <a:lstStyle/>
          <a:p>
            <a:pPr>
              <a:defRPr/>
            </a:pPr>
            <a:r>
              <a:rPr lang="en-US" altLang="en-US" dirty="0">
                <a:solidFill>
                  <a:srgbClr val="FF0000"/>
                </a:solidFill>
                <a:latin typeface="+mn-lt"/>
              </a:rPr>
              <a:t>When not to Use a DBMS: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15900"/>
            <a:ext cx="7772400" cy="890588"/>
          </a:xfrm>
        </p:spPr>
        <p:txBody>
          <a:bodyPr/>
          <a:lstStyle/>
          <a:p>
            <a:pPr eaLnBrk="1" hangingPunct="1">
              <a:defRPr/>
            </a:pPr>
            <a:r>
              <a:rPr lang="en-US" altLang="en-US" sz="4400" dirty="0">
                <a:solidFill>
                  <a:srgbClr val="FF0000"/>
                </a:solidFill>
                <a:latin typeface="+mn-lt"/>
              </a:rPr>
              <a:t>Database Users</a:t>
            </a:r>
          </a:p>
        </p:txBody>
      </p:sp>
      <p:sp>
        <p:nvSpPr>
          <p:cNvPr id="36867" name="Rectangle 3"/>
          <p:cNvSpPr>
            <a:spLocks noGrp="1" noChangeArrowheads="1"/>
          </p:cNvSpPr>
          <p:nvPr>
            <p:ph type="body" idx="1"/>
          </p:nvPr>
        </p:nvSpPr>
        <p:spPr>
          <a:xfrm>
            <a:off x="685800" y="1455738"/>
            <a:ext cx="7802563" cy="4114800"/>
          </a:xfrm>
        </p:spPr>
        <p:txBody>
          <a:bodyPr/>
          <a:lstStyle/>
          <a:p>
            <a:pPr algn="just" eaLnBrk="1" hangingPunct="1">
              <a:buFont typeface="Wingdings" pitchFamily="2" charset="2"/>
              <a:buNone/>
            </a:pPr>
            <a:r>
              <a:rPr lang="en-US" altLang="en-US">
                <a:solidFill>
                  <a:srgbClr val="000000"/>
                </a:solidFill>
              </a:rPr>
              <a:t>	Users may be divided into those who actually </a:t>
            </a:r>
            <a:r>
              <a:rPr lang="en-US" altLang="en-US">
                <a:solidFill>
                  <a:srgbClr val="FF0000"/>
                </a:solidFill>
              </a:rPr>
              <a:t>use and control </a:t>
            </a:r>
            <a:r>
              <a:rPr lang="en-US" altLang="en-US">
                <a:solidFill>
                  <a:srgbClr val="000000"/>
                </a:solidFill>
              </a:rPr>
              <a:t>the content (called “</a:t>
            </a:r>
            <a:r>
              <a:rPr lang="en-US" altLang="en-US">
                <a:solidFill>
                  <a:srgbClr val="FF0000"/>
                </a:solidFill>
              </a:rPr>
              <a:t>Actors</a:t>
            </a:r>
            <a:r>
              <a:rPr lang="en-US" altLang="en-US">
                <a:solidFill>
                  <a:srgbClr val="000000"/>
                </a:solidFill>
              </a:rPr>
              <a:t> on the Scene”).</a:t>
            </a:r>
          </a:p>
          <a:p>
            <a:pPr algn="just" eaLnBrk="1" hangingPunct="1">
              <a:buFont typeface="Wingdings" pitchFamily="2" charset="2"/>
              <a:buNone/>
            </a:pPr>
            <a:r>
              <a:rPr lang="en-US" altLang="en-US">
                <a:solidFill>
                  <a:srgbClr val="000000"/>
                </a:solidFill>
              </a:rPr>
              <a:t>	</a:t>
            </a:r>
          </a:p>
          <a:p>
            <a:pPr algn="just" eaLnBrk="1" hangingPunct="1">
              <a:buFont typeface="Wingdings" pitchFamily="2" charset="2"/>
              <a:buNone/>
            </a:pPr>
            <a:endParaRPr lang="en-US" altLang="en-US">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3913" y="1106488"/>
            <a:ext cx="7772400" cy="5391150"/>
          </a:xfrm>
        </p:spPr>
        <p:txBody>
          <a:bodyPr>
            <a:normAutofit fontScale="92500"/>
          </a:bodyPr>
          <a:lstStyle/>
          <a:p>
            <a:pPr algn="just">
              <a:lnSpc>
                <a:spcPct val="150000"/>
              </a:lnSpc>
              <a:defRPr/>
            </a:pPr>
            <a:r>
              <a:rPr lang="en-US" i="1" dirty="0"/>
              <a:t>1. </a:t>
            </a:r>
            <a:r>
              <a:rPr lang="en-US" b="1" i="1" dirty="0"/>
              <a:t>Database Administrators</a:t>
            </a:r>
            <a:r>
              <a:rPr lang="en-US" i="1" dirty="0"/>
              <a:t>:</a:t>
            </a:r>
            <a:endParaRPr lang="en-US" dirty="0"/>
          </a:p>
          <a:p>
            <a:pPr lvl="1" algn="just">
              <a:lnSpc>
                <a:spcPct val="150000"/>
              </a:lnSpc>
              <a:defRPr/>
            </a:pPr>
            <a:r>
              <a:rPr lang="en-US" dirty="0"/>
              <a:t>A Database Administrator (</a:t>
            </a:r>
            <a:r>
              <a:rPr lang="en-US" b="1" i="1" dirty="0"/>
              <a:t>DBA</a:t>
            </a:r>
            <a:r>
              <a:rPr lang="en-US" dirty="0"/>
              <a:t>) is responsible for </a:t>
            </a:r>
            <a:r>
              <a:rPr lang="en-US" dirty="0">
                <a:solidFill>
                  <a:srgbClr val="FF0000"/>
                </a:solidFill>
              </a:rPr>
              <a:t>authorizing</a:t>
            </a:r>
            <a:r>
              <a:rPr lang="en-US" dirty="0"/>
              <a:t> access to the database, </a:t>
            </a:r>
            <a:r>
              <a:rPr lang="en-US" dirty="0">
                <a:solidFill>
                  <a:srgbClr val="FF0000"/>
                </a:solidFill>
              </a:rPr>
              <a:t>coordinating</a:t>
            </a:r>
            <a:r>
              <a:rPr lang="en-US" dirty="0"/>
              <a:t> and </a:t>
            </a:r>
            <a:r>
              <a:rPr lang="en-US" dirty="0">
                <a:solidFill>
                  <a:srgbClr val="FF0000"/>
                </a:solidFill>
              </a:rPr>
              <a:t>monitoring</a:t>
            </a:r>
            <a:r>
              <a:rPr lang="en-US" dirty="0"/>
              <a:t> its use, and </a:t>
            </a:r>
            <a:r>
              <a:rPr lang="en-US" dirty="0">
                <a:solidFill>
                  <a:srgbClr val="FF0000"/>
                </a:solidFill>
              </a:rPr>
              <a:t>acquiring</a:t>
            </a:r>
            <a:r>
              <a:rPr lang="en-US" dirty="0"/>
              <a:t> </a:t>
            </a:r>
            <a:r>
              <a:rPr lang="en-US" dirty="0">
                <a:solidFill>
                  <a:srgbClr val="FF0000"/>
                </a:solidFill>
              </a:rPr>
              <a:t>software and hardware resources </a:t>
            </a:r>
            <a:r>
              <a:rPr lang="en-US" dirty="0"/>
              <a:t>as needed.</a:t>
            </a:r>
          </a:p>
          <a:p>
            <a:pPr lvl="1" algn="just">
              <a:lnSpc>
                <a:spcPct val="150000"/>
              </a:lnSpc>
              <a:defRPr/>
            </a:pPr>
            <a:r>
              <a:rPr lang="en-US" dirty="0"/>
              <a:t> The DBA is accountable for problems such as </a:t>
            </a:r>
          </a:p>
          <a:p>
            <a:pPr lvl="1" algn="just">
              <a:lnSpc>
                <a:spcPct val="150000"/>
              </a:lnSpc>
              <a:defRPr/>
            </a:pPr>
            <a:r>
              <a:rPr lang="en-US" dirty="0">
                <a:solidFill>
                  <a:srgbClr val="FF0000"/>
                </a:solidFill>
              </a:rPr>
              <a:t>Security breaches</a:t>
            </a:r>
          </a:p>
          <a:p>
            <a:pPr lvl="1" algn="just">
              <a:lnSpc>
                <a:spcPct val="150000"/>
              </a:lnSpc>
              <a:defRPr/>
            </a:pPr>
            <a:r>
              <a:rPr lang="en-US" dirty="0">
                <a:solidFill>
                  <a:srgbClr val="FF0000"/>
                </a:solidFill>
              </a:rPr>
              <a:t>Poor system response time</a:t>
            </a:r>
            <a:r>
              <a:rPr lang="en-US" dirty="0"/>
              <a:t>.</a:t>
            </a:r>
          </a:p>
          <a:p>
            <a:pPr algn="just">
              <a:lnSpc>
                <a:spcPct val="150000"/>
              </a:lnSpc>
              <a:defRPr/>
            </a:pPr>
            <a:endParaRPr lang="en-US" dirty="0"/>
          </a:p>
        </p:txBody>
      </p:sp>
      <p:sp>
        <p:nvSpPr>
          <p:cNvPr id="16387" name="Title 4"/>
          <p:cNvSpPr>
            <a:spLocks noGrp="1"/>
          </p:cNvSpPr>
          <p:nvPr>
            <p:ph type="title"/>
          </p:nvPr>
        </p:nvSpPr>
        <p:spPr>
          <a:xfrm>
            <a:off x="685800" y="215900"/>
            <a:ext cx="7772400" cy="890588"/>
          </a:xfrm>
        </p:spPr>
        <p:txBody>
          <a:bodyPr/>
          <a:lstStyle/>
          <a:p>
            <a:pPr>
              <a:defRPr/>
            </a:pPr>
            <a:r>
              <a:rPr lang="en-US" altLang="en-US" sz="4000" dirty="0">
                <a:solidFill>
                  <a:srgbClr val="FF0000"/>
                </a:solidFill>
                <a:latin typeface="+mn-lt"/>
              </a:rPr>
              <a:t>Actors in a Large Database</a:t>
            </a:r>
            <a:br>
              <a:rPr lang="en-US" altLang="en-US" sz="4000" dirty="0">
                <a:solidFill>
                  <a:srgbClr val="FF0000"/>
                </a:solidFill>
                <a:latin typeface="+mn-lt"/>
              </a:rPr>
            </a:br>
            <a:endParaRPr lang="en-US" altLang="en-US" sz="4000" dirty="0">
              <a:solidFill>
                <a:srgbClr val="FF0000"/>
              </a:solidFill>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3913" y="1106488"/>
            <a:ext cx="7772400" cy="5391150"/>
          </a:xfrm>
        </p:spPr>
        <p:txBody>
          <a:bodyPr>
            <a:normAutofit/>
          </a:bodyPr>
          <a:lstStyle/>
          <a:p>
            <a:pPr algn="just">
              <a:lnSpc>
                <a:spcPct val="150000"/>
              </a:lnSpc>
              <a:defRPr/>
            </a:pPr>
            <a:r>
              <a:rPr lang="en-US" i="1" dirty="0"/>
              <a:t>1. </a:t>
            </a:r>
            <a:r>
              <a:rPr lang="en-US" b="1" i="1" dirty="0"/>
              <a:t>Database </a:t>
            </a:r>
            <a:r>
              <a:rPr lang="en-US" b="1" i="1" dirty="0" smtClean="0"/>
              <a:t>Responsibilities</a:t>
            </a:r>
            <a:endParaRPr lang="en-US" dirty="0"/>
          </a:p>
          <a:p>
            <a:pPr lvl="1" algn="just">
              <a:lnSpc>
                <a:spcPct val="150000"/>
              </a:lnSpc>
              <a:defRPr/>
            </a:pPr>
            <a:r>
              <a:rPr lang="en-US" b="1" dirty="0" smtClean="0"/>
              <a:t> </a:t>
            </a:r>
            <a:r>
              <a:rPr lang="en-US" sz="2600" dirty="0" smtClean="0"/>
              <a:t>Software installation and Maintenance</a:t>
            </a:r>
          </a:p>
          <a:p>
            <a:pPr lvl="1" algn="just">
              <a:lnSpc>
                <a:spcPct val="150000"/>
              </a:lnSpc>
              <a:defRPr/>
            </a:pPr>
            <a:r>
              <a:rPr lang="en-US" sz="2600" dirty="0" smtClean="0"/>
              <a:t>Data Extraction, Transformation, and Loading</a:t>
            </a:r>
          </a:p>
          <a:p>
            <a:pPr lvl="1" algn="just">
              <a:lnSpc>
                <a:spcPct val="150000"/>
              </a:lnSpc>
              <a:defRPr/>
            </a:pPr>
            <a:r>
              <a:rPr lang="en-US" sz="2600" dirty="0" smtClean="0"/>
              <a:t>Database Backup and Recovery</a:t>
            </a:r>
          </a:p>
          <a:p>
            <a:pPr lvl="1" algn="just">
              <a:lnSpc>
                <a:spcPct val="150000"/>
              </a:lnSpc>
              <a:defRPr/>
            </a:pPr>
            <a:r>
              <a:rPr lang="en-US" sz="2600" dirty="0" smtClean="0"/>
              <a:t>Security</a:t>
            </a:r>
          </a:p>
          <a:p>
            <a:pPr lvl="1" algn="just">
              <a:lnSpc>
                <a:spcPct val="150000"/>
              </a:lnSpc>
              <a:defRPr/>
            </a:pPr>
            <a:r>
              <a:rPr lang="en-US" sz="2600" dirty="0" smtClean="0"/>
              <a:t>Authentication etc…</a:t>
            </a:r>
          </a:p>
          <a:p>
            <a:pPr lvl="1" algn="just">
              <a:lnSpc>
                <a:spcPct val="150000"/>
              </a:lnSpc>
              <a:defRPr/>
            </a:pPr>
            <a:endParaRPr lang="en-US" sz="2600" dirty="0"/>
          </a:p>
        </p:txBody>
      </p:sp>
      <p:sp>
        <p:nvSpPr>
          <p:cNvPr id="16387" name="Title 4"/>
          <p:cNvSpPr>
            <a:spLocks noGrp="1"/>
          </p:cNvSpPr>
          <p:nvPr>
            <p:ph type="title"/>
          </p:nvPr>
        </p:nvSpPr>
        <p:spPr>
          <a:xfrm>
            <a:off x="685800" y="215900"/>
            <a:ext cx="7772400" cy="890588"/>
          </a:xfrm>
        </p:spPr>
        <p:txBody>
          <a:bodyPr/>
          <a:lstStyle/>
          <a:p>
            <a:pPr>
              <a:defRPr/>
            </a:pPr>
            <a:r>
              <a:rPr lang="en-US" altLang="en-US" sz="4000" dirty="0">
                <a:solidFill>
                  <a:srgbClr val="FF0000"/>
                </a:solidFill>
                <a:latin typeface="+mn-lt"/>
              </a:rPr>
              <a:t>Actors in a Large Database</a:t>
            </a:r>
            <a:br>
              <a:rPr lang="en-US" altLang="en-US" sz="4000" dirty="0">
                <a:solidFill>
                  <a:srgbClr val="FF0000"/>
                </a:solidFill>
                <a:latin typeface="+mn-lt"/>
              </a:rPr>
            </a:br>
            <a:endParaRPr lang="en-US" altLang="en-US" sz="4000" dirty="0">
              <a:solidFill>
                <a:srgbClr val="FF0000"/>
              </a:solidFill>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715963" y="1106488"/>
            <a:ext cx="7772400" cy="4732337"/>
          </a:xfrm>
        </p:spPr>
        <p:txBody>
          <a:bodyPr/>
          <a:lstStyle/>
          <a:p>
            <a:pPr algn="just">
              <a:lnSpc>
                <a:spcPct val="150000"/>
              </a:lnSpc>
            </a:pPr>
            <a:r>
              <a:rPr lang="en-US" altLang="en-US" i="1"/>
              <a:t>2. </a:t>
            </a:r>
            <a:r>
              <a:rPr lang="en-US" altLang="en-US" b="1" i="1"/>
              <a:t>Database Designers:</a:t>
            </a:r>
            <a:endParaRPr lang="en-US" altLang="en-US"/>
          </a:p>
          <a:p>
            <a:pPr lvl="1" algn="just">
              <a:lnSpc>
                <a:spcPct val="150000"/>
              </a:lnSpc>
            </a:pPr>
            <a:r>
              <a:rPr lang="en-US" altLang="en-US"/>
              <a:t>Responsible for </a:t>
            </a:r>
            <a:r>
              <a:rPr lang="en-US" altLang="en-US">
                <a:solidFill>
                  <a:srgbClr val="FF0000"/>
                </a:solidFill>
              </a:rPr>
              <a:t>identifying</a:t>
            </a:r>
            <a:r>
              <a:rPr lang="en-US" altLang="en-US"/>
              <a:t> the data to be stored in the database  and for </a:t>
            </a:r>
            <a:r>
              <a:rPr lang="en-US" altLang="en-US">
                <a:solidFill>
                  <a:srgbClr val="FF0000"/>
                </a:solidFill>
              </a:rPr>
              <a:t>choosing appropriate structures </a:t>
            </a:r>
            <a:r>
              <a:rPr lang="en-US" altLang="en-US"/>
              <a:t>to represent and</a:t>
            </a:r>
            <a:r>
              <a:rPr lang="en-US" altLang="en-US">
                <a:solidFill>
                  <a:srgbClr val="FF0000"/>
                </a:solidFill>
              </a:rPr>
              <a:t> store </a:t>
            </a:r>
            <a:r>
              <a:rPr lang="en-US" altLang="en-US"/>
              <a:t>this data. </a:t>
            </a:r>
          </a:p>
          <a:p>
            <a:pPr lvl="1" algn="just">
              <a:lnSpc>
                <a:spcPct val="150000"/>
              </a:lnSpc>
            </a:pPr>
            <a:endParaRPr lang="en-US" altLang="en-US"/>
          </a:p>
          <a:p>
            <a:pPr lvl="1" algn="just">
              <a:lnSpc>
                <a:spcPct val="150000"/>
              </a:lnSpc>
            </a:pPr>
            <a:r>
              <a:rPr lang="en-US" altLang="en-US"/>
              <a:t>These tasks are performed before the actual implementation of the database.</a:t>
            </a:r>
          </a:p>
        </p:txBody>
      </p:sp>
      <p:sp>
        <p:nvSpPr>
          <p:cNvPr id="17411" name="Title 4"/>
          <p:cNvSpPr>
            <a:spLocks noGrp="1"/>
          </p:cNvSpPr>
          <p:nvPr>
            <p:ph type="title"/>
          </p:nvPr>
        </p:nvSpPr>
        <p:spPr>
          <a:xfrm>
            <a:off x="715963" y="287338"/>
            <a:ext cx="7772400" cy="890587"/>
          </a:xfrm>
        </p:spPr>
        <p:txBody>
          <a:bodyPr/>
          <a:lstStyle/>
          <a:p>
            <a:pPr>
              <a:defRPr/>
            </a:pPr>
            <a:r>
              <a:rPr lang="en-US" altLang="en-US" dirty="0">
                <a:solidFill>
                  <a:srgbClr val="FF0000"/>
                </a:solidFill>
                <a:latin typeface="+mn-lt"/>
              </a:rPr>
              <a:t>Actors in a Large Database</a:t>
            </a:r>
            <a:br>
              <a:rPr lang="en-US" altLang="en-US" dirty="0">
                <a:solidFill>
                  <a:srgbClr val="FF0000"/>
                </a:solidFill>
                <a:latin typeface="+mn-lt"/>
              </a:rPr>
            </a:br>
            <a:endParaRPr lang="en-US"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715963" y="1455738"/>
            <a:ext cx="7772400" cy="4114800"/>
          </a:xfrm>
        </p:spPr>
        <p:txBody>
          <a:bodyPr/>
          <a:lstStyle/>
          <a:p>
            <a:pPr algn="just">
              <a:lnSpc>
                <a:spcPct val="150000"/>
              </a:lnSpc>
            </a:pPr>
            <a:r>
              <a:rPr lang="en-US" altLang="en-US" i="1"/>
              <a:t>3. </a:t>
            </a:r>
            <a:r>
              <a:rPr lang="en-US" altLang="en-US" b="1" i="1"/>
              <a:t>End Users:</a:t>
            </a:r>
            <a:endParaRPr lang="en-US" altLang="en-US"/>
          </a:p>
          <a:p>
            <a:pPr lvl="1" algn="just">
              <a:lnSpc>
                <a:spcPct val="150000"/>
              </a:lnSpc>
            </a:pPr>
            <a:r>
              <a:rPr lang="en-US" altLang="en-US"/>
              <a:t>Are people whose job require access to the database for </a:t>
            </a:r>
            <a:r>
              <a:rPr lang="en-US" altLang="en-US">
                <a:solidFill>
                  <a:srgbClr val="FF0000"/>
                </a:solidFill>
              </a:rPr>
              <a:t>querying</a:t>
            </a:r>
            <a:r>
              <a:rPr lang="en-US" altLang="en-US"/>
              <a:t>, </a:t>
            </a:r>
            <a:r>
              <a:rPr lang="en-US" altLang="en-US">
                <a:solidFill>
                  <a:srgbClr val="FF0000"/>
                </a:solidFill>
              </a:rPr>
              <a:t>updating</a:t>
            </a:r>
            <a:r>
              <a:rPr lang="en-US" altLang="en-US"/>
              <a:t>, and </a:t>
            </a:r>
            <a:r>
              <a:rPr lang="en-US" altLang="en-US">
                <a:solidFill>
                  <a:srgbClr val="FF0000"/>
                </a:solidFill>
              </a:rPr>
              <a:t>generating</a:t>
            </a:r>
            <a:r>
              <a:rPr lang="en-US" altLang="en-US"/>
              <a:t> reports. </a:t>
            </a:r>
          </a:p>
          <a:p>
            <a:pPr lvl="1" algn="just">
              <a:lnSpc>
                <a:spcPct val="150000"/>
              </a:lnSpc>
            </a:pPr>
            <a:r>
              <a:rPr lang="en-US" altLang="en-US"/>
              <a:t>The database primarily exists for this use.</a:t>
            </a:r>
          </a:p>
        </p:txBody>
      </p:sp>
      <p:sp>
        <p:nvSpPr>
          <p:cNvPr id="18435" name="Title 4"/>
          <p:cNvSpPr>
            <a:spLocks noGrp="1"/>
          </p:cNvSpPr>
          <p:nvPr>
            <p:ph type="title"/>
          </p:nvPr>
        </p:nvSpPr>
        <p:spPr>
          <a:xfrm>
            <a:off x="685800" y="215900"/>
            <a:ext cx="7772400" cy="890588"/>
          </a:xfrm>
        </p:spPr>
        <p:txBody>
          <a:bodyPr/>
          <a:lstStyle/>
          <a:p>
            <a:pPr>
              <a:defRPr/>
            </a:pPr>
            <a:r>
              <a:rPr lang="en-US" altLang="en-US" sz="4000" dirty="0">
                <a:solidFill>
                  <a:srgbClr val="FF0000"/>
                </a:solidFill>
                <a:latin typeface="+mn-lt"/>
              </a:rPr>
              <a:t>Actors in a Large Database</a:t>
            </a:r>
            <a:endParaRPr lang="en-US" sz="40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5963" y="1455738"/>
            <a:ext cx="7931150" cy="4592637"/>
          </a:xfrm>
        </p:spPr>
        <p:txBody>
          <a:bodyPr>
            <a:normAutofit fontScale="92500"/>
          </a:bodyPr>
          <a:lstStyle/>
          <a:p>
            <a:pPr algn="just">
              <a:lnSpc>
                <a:spcPct val="150000"/>
              </a:lnSpc>
              <a:defRPr/>
            </a:pPr>
            <a:r>
              <a:rPr lang="en-US" i="1" dirty="0"/>
              <a:t>4. </a:t>
            </a:r>
            <a:r>
              <a:rPr lang="en-US" b="1" i="1" dirty="0"/>
              <a:t>System Analysts and Application Programmers</a:t>
            </a:r>
            <a:r>
              <a:rPr lang="en-US" i="1" dirty="0"/>
              <a:t> (Software Engineers/ Developers)</a:t>
            </a:r>
            <a:endParaRPr lang="en-US" dirty="0"/>
          </a:p>
          <a:p>
            <a:pPr lvl="1" algn="just">
              <a:lnSpc>
                <a:spcPct val="150000"/>
              </a:lnSpc>
              <a:defRPr/>
            </a:pPr>
            <a:r>
              <a:rPr lang="en-US" b="1" i="1" dirty="0"/>
              <a:t>System analysts</a:t>
            </a:r>
            <a:r>
              <a:rPr lang="en-US" dirty="0"/>
              <a:t> determine the </a:t>
            </a:r>
            <a:r>
              <a:rPr lang="en-US" dirty="0">
                <a:solidFill>
                  <a:srgbClr val="FF0000"/>
                </a:solidFill>
              </a:rPr>
              <a:t>requirement</a:t>
            </a:r>
            <a:r>
              <a:rPr lang="en-US" dirty="0"/>
              <a:t> of the end users. </a:t>
            </a:r>
            <a:r>
              <a:rPr lang="en-US" b="1" i="1" dirty="0"/>
              <a:t>Application programmers</a:t>
            </a:r>
            <a:r>
              <a:rPr lang="en-US" dirty="0"/>
              <a:t> implement these </a:t>
            </a:r>
            <a:r>
              <a:rPr lang="en-US" dirty="0">
                <a:solidFill>
                  <a:srgbClr val="FF0000"/>
                </a:solidFill>
              </a:rPr>
              <a:t>specifications</a:t>
            </a:r>
            <a:r>
              <a:rPr lang="en-US" dirty="0"/>
              <a:t> </a:t>
            </a:r>
            <a:r>
              <a:rPr lang="en-US" dirty="0">
                <a:solidFill>
                  <a:srgbClr val="FF0000"/>
                </a:solidFill>
              </a:rPr>
              <a:t>as programs</a:t>
            </a:r>
            <a:r>
              <a:rPr lang="en-US" dirty="0"/>
              <a:t>, then they test, debug, document, and maintain the system.</a:t>
            </a:r>
          </a:p>
          <a:p>
            <a:pPr lvl="1" algn="just">
              <a:lnSpc>
                <a:spcPct val="150000"/>
              </a:lnSpc>
              <a:defRPr/>
            </a:pPr>
            <a:r>
              <a:rPr lang="en-US" dirty="0">
                <a:solidFill>
                  <a:srgbClr val="FF0000"/>
                </a:solidFill>
              </a:rPr>
              <a:t> (This what you will do in this course project!)</a:t>
            </a:r>
          </a:p>
        </p:txBody>
      </p:sp>
      <p:sp>
        <p:nvSpPr>
          <p:cNvPr id="19459" name="Title 4"/>
          <p:cNvSpPr>
            <a:spLocks noGrp="1"/>
          </p:cNvSpPr>
          <p:nvPr>
            <p:ph type="title"/>
          </p:nvPr>
        </p:nvSpPr>
        <p:spPr>
          <a:xfrm>
            <a:off x="685800" y="215900"/>
            <a:ext cx="7772400" cy="890588"/>
          </a:xfrm>
        </p:spPr>
        <p:txBody>
          <a:bodyPr/>
          <a:lstStyle/>
          <a:p>
            <a:pPr>
              <a:defRPr/>
            </a:pPr>
            <a:r>
              <a:rPr lang="en-US" altLang="en-US" sz="4000" dirty="0">
                <a:solidFill>
                  <a:srgbClr val="FF0000"/>
                </a:solidFill>
                <a:latin typeface="+mn-lt"/>
              </a:rPr>
              <a:t>Actors in a Large Database</a:t>
            </a:r>
            <a:endParaRPr lang="en-US" sz="4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215900"/>
            <a:ext cx="7772400" cy="890588"/>
          </a:xfrm>
        </p:spPr>
        <p:txBody>
          <a:bodyPr/>
          <a:lstStyle/>
          <a:p>
            <a:pPr>
              <a:defRPr/>
            </a:pPr>
            <a:r>
              <a:rPr lang="en-US" dirty="0">
                <a:solidFill>
                  <a:srgbClr val="FF0000"/>
                </a:solidFill>
                <a:latin typeface="+mn-lt"/>
              </a:rPr>
              <a:t>Course Objectives</a:t>
            </a:r>
          </a:p>
        </p:txBody>
      </p:sp>
      <p:sp>
        <p:nvSpPr>
          <p:cNvPr id="15363" name="Content Placeholder 2"/>
          <p:cNvSpPr>
            <a:spLocks noGrp="1"/>
          </p:cNvSpPr>
          <p:nvPr>
            <p:ph idx="1"/>
          </p:nvPr>
        </p:nvSpPr>
        <p:spPr>
          <a:xfrm>
            <a:off x="401638" y="1106488"/>
            <a:ext cx="8501062" cy="5535612"/>
          </a:xfrm>
        </p:spPr>
        <p:txBody>
          <a:bodyPr/>
          <a:lstStyle/>
          <a:p>
            <a:pPr lvl="1"/>
            <a:r>
              <a:rPr lang="en-US" sz="2300"/>
              <a:t>Introduce the concept of DBMS and its purpose. </a:t>
            </a:r>
          </a:p>
          <a:p>
            <a:pPr lvl="1"/>
            <a:r>
              <a:rPr lang="en-US" sz="2300"/>
              <a:t>Introduce the main concepts in a Database (Tables, records, fields, primary key, foreign key, relation etc.)</a:t>
            </a:r>
          </a:p>
          <a:p>
            <a:pPr lvl="1"/>
            <a:r>
              <a:rPr lang="en-US" sz="2300"/>
              <a:t>Learn how to design a logical database model, convert the logical database designs to physical designs (Mapping), and develop the physical database.</a:t>
            </a:r>
          </a:p>
          <a:p>
            <a:pPr lvl="1"/>
            <a:r>
              <a:rPr lang="en-US" sz="2300"/>
              <a:t> Enhance the student's modeling and abstraction skills.</a:t>
            </a:r>
          </a:p>
          <a:p>
            <a:pPr lvl="1"/>
            <a:r>
              <a:rPr lang="en-US" sz="2300"/>
              <a:t>Introduce the concepts of Entities, Attributes and Relations.</a:t>
            </a:r>
          </a:p>
          <a:p>
            <a:pPr lvl="1"/>
            <a:r>
              <a:rPr lang="en-US" sz="2300"/>
              <a:t>Introduce Relational algebra and SQL.</a:t>
            </a:r>
          </a:p>
          <a:p>
            <a:pPr lvl="1"/>
            <a:r>
              <a:rPr lang="en-US" sz="2300"/>
              <a:t>Introduce the concept of normalization theory (1NF, 2NF, and 3NF).</a:t>
            </a:r>
          </a:p>
          <a:p>
            <a:pPr lvl="1"/>
            <a:r>
              <a:rPr lang="en-US" sz="2300"/>
              <a:t>Enable students to build a desktop application with a database.</a:t>
            </a:r>
          </a:p>
          <a:p>
            <a:pPr lvl="1"/>
            <a:r>
              <a:rPr lang="en-US" sz="2300"/>
              <a:t>Enhance students skills including: team working, problem-solving, and self-learning.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39688"/>
            <a:ext cx="8936038" cy="890587"/>
          </a:xfrm>
        </p:spPr>
        <p:txBody>
          <a:bodyPr/>
          <a:lstStyle/>
          <a:p>
            <a:pPr>
              <a:defRPr/>
            </a:pPr>
            <a:r>
              <a:rPr lang="en-US" altLang="en-US" dirty="0">
                <a:solidFill>
                  <a:srgbClr val="FF0000"/>
                </a:solidFill>
                <a:latin typeface="+mn-lt"/>
              </a:rPr>
              <a:t>Component of Database Application </a:t>
            </a:r>
          </a:p>
        </p:txBody>
      </p:sp>
      <p:sp>
        <p:nvSpPr>
          <p:cNvPr id="4" name="Flowchart: Magnetic Disk 3"/>
          <p:cNvSpPr/>
          <p:nvPr/>
        </p:nvSpPr>
        <p:spPr bwMode="auto">
          <a:xfrm>
            <a:off x="1747838" y="5037138"/>
            <a:ext cx="1733550" cy="962025"/>
          </a:xfrm>
          <a:prstGeom prst="flowChartMagneticDisk">
            <a:avLst/>
          </a:prstGeom>
          <a:solidFill>
            <a:schemeClr val="bg1">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dirty="0">
                <a:solidFill>
                  <a:schemeClr val="bg1">
                    <a:lumMod val="75000"/>
                  </a:schemeClr>
                </a:solidFill>
                <a:latin typeface="+mn-lt"/>
              </a:rPr>
              <a:t>Database</a:t>
            </a:r>
          </a:p>
        </p:txBody>
      </p:sp>
      <p:sp>
        <p:nvSpPr>
          <p:cNvPr id="5" name="Flowchart: Process 4"/>
          <p:cNvSpPr/>
          <p:nvPr/>
        </p:nvSpPr>
        <p:spPr bwMode="auto">
          <a:xfrm>
            <a:off x="1747838" y="3673475"/>
            <a:ext cx="1878012" cy="866775"/>
          </a:xfrm>
          <a:prstGeom prst="flowChartProcess">
            <a:avLst/>
          </a:prstGeom>
          <a:solidFill>
            <a:schemeClr val="tx2"/>
          </a:solidFill>
          <a:ln w="9525" cap="flat" cmpd="sng" algn="ctr">
            <a:solidFill>
              <a:schemeClr val="tx2"/>
            </a:solidFill>
            <a:prstDash val="solid"/>
            <a:miter lim="800000"/>
            <a:headEnd type="none" w="med" len="med"/>
            <a:tailEnd type="none" w="med" len="med"/>
          </a:ln>
          <a:effectLst/>
        </p:spPr>
        <p:txBody>
          <a:bodyPr wrap="none"/>
          <a:lstStyle/>
          <a:p>
            <a:pPr algn="ctr">
              <a:defRPr/>
            </a:pPr>
            <a:r>
              <a:rPr lang="en-US" dirty="0">
                <a:solidFill>
                  <a:schemeClr val="bg1">
                    <a:lumMod val="75000"/>
                  </a:schemeClr>
                </a:solidFill>
                <a:latin typeface="+mn-lt"/>
              </a:rPr>
              <a:t>DBMS</a:t>
            </a:r>
          </a:p>
        </p:txBody>
      </p:sp>
      <p:sp>
        <p:nvSpPr>
          <p:cNvPr id="6" name="Flowchart: Process 5"/>
          <p:cNvSpPr/>
          <p:nvPr/>
        </p:nvSpPr>
        <p:spPr bwMode="auto">
          <a:xfrm>
            <a:off x="1620838" y="2093913"/>
            <a:ext cx="2005012" cy="1082675"/>
          </a:xfrm>
          <a:prstGeom prst="flowChartProcess">
            <a:avLst/>
          </a:prstGeom>
          <a:solidFill>
            <a:schemeClr val="accent1"/>
          </a:solidFill>
          <a:ln w="9525" cap="flat" cmpd="sng" algn="ctr">
            <a:solidFill>
              <a:schemeClr val="accent1"/>
            </a:solidFill>
            <a:prstDash val="solid"/>
            <a:miter lim="800000"/>
            <a:headEnd type="none" w="med" len="med"/>
            <a:tailEnd type="none" w="med" len="med"/>
          </a:ln>
          <a:effectLst/>
        </p:spPr>
        <p:txBody>
          <a:bodyPr wrap="none"/>
          <a:lstStyle/>
          <a:p>
            <a:pPr algn="ctr">
              <a:defRPr/>
            </a:pPr>
            <a:r>
              <a:rPr lang="en-US" dirty="0">
                <a:solidFill>
                  <a:schemeClr val="bg1">
                    <a:lumMod val="75000"/>
                  </a:schemeClr>
                </a:solidFill>
                <a:latin typeface="+mn-lt"/>
              </a:rPr>
              <a:t>Application</a:t>
            </a:r>
          </a:p>
          <a:p>
            <a:pPr algn="ctr">
              <a:defRPr/>
            </a:pPr>
            <a:r>
              <a:rPr lang="en-US" dirty="0">
                <a:solidFill>
                  <a:schemeClr val="bg1">
                    <a:lumMod val="75000"/>
                  </a:schemeClr>
                </a:solidFill>
                <a:latin typeface="+mn-lt"/>
              </a:rPr>
              <a:t> Program</a:t>
            </a:r>
          </a:p>
        </p:txBody>
      </p:sp>
      <p:sp>
        <p:nvSpPr>
          <p:cNvPr id="7" name="Up-Down Arrow 6"/>
          <p:cNvSpPr/>
          <p:nvPr/>
        </p:nvSpPr>
        <p:spPr bwMode="auto">
          <a:xfrm>
            <a:off x="2438400" y="4540250"/>
            <a:ext cx="304800" cy="496888"/>
          </a:xfrm>
          <a:prstGeom prst="upDownArrow">
            <a:avLst/>
          </a:prstGeom>
          <a:solidFill>
            <a:schemeClr val="bg2"/>
          </a:solidFill>
          <a:ln w="9525" cap="flat" cmpd="sng" algn="ctr">
            <a:solidFill>
              <a:schemeClr val="tx1"/>
            </a:solidFill>
            <a:prstDash val="solid"/>
            <a:miter lim="800000"/>
            <a:headEnd type="none" w="med" len="med"/>
            <a:tailEnd type="none" w="med" len="med"/>
          </a:ln>
          <a:effectLst/>
        </p:spPr>
        <p:txBody>
          <a:bodyPr wrap="none"/>
          <a:lstStyle/>
          <a:p>
            <a:pPr>
              <a:defRPr/>
            </a:pPr>
            <a:r>
              <a:rPr lang="en-US" dirty="0">
                <a:solidFill>
                  <a:schemeClr val="bg1">
                    <a:lumMod val="75000"/>
                  </a:schemeClr>
                </a:solidFill>
                <a:latin typeface="+mn-lt"/>
              </a:rPr>
              <a:t>  How to get date</a:t>
            </a:r>
          </a:p>
        </p:txBody>
      </p:sp>
      <p:sp>
        <p:nvSpPr>
          <p:cNvPr id="20487" name="Up-Down Arrow 7"/>
          <p:cNvSpPr>
            <a:spLocks noChangeArrowheads="1"/>
          </p:cNvSpPr>
          <p:nvPr/>
        </p:nvSpPr>
        <p:spPr bwMode="auto">
          <a:xfrm>
            <a:off x="2390775" y="3176588"/>
            <a:ext cx="304800" cy="496887"/>
          </a:xfrm>
          <a:prstGeom prst="upDownArrow">
            <a:avLst>
              <a:gd name="adj1" fmla="val 50000"/>
              <a:gd name="adj2" fmla="val 50001"/>
            </a:avLst>
          </a:prstGeom>
          <a:solidFill>
            <a:schemeClr val="bg2"/>
          </a:solidFill>
          <a:ln w="9525" algn="ctr">
            <a:solidFill>
              <a:schemeClr val="tx1"/>
            </a:solidFill>
            <a:miter lim="800000"/>
            <a:headEnd/>
            <a:tailEnd/>
          </a:ln>
        </p:spPr>
        <p:txBody>
          <a:bodyPr wrap="none"/>
          <a:lstStyle/>
          <a:p>
            <a:pPr>
              <a:defRPr/>
            </a:pPr>
            <a:r>
              <a:rPr lang="en-US" altLang="en-US">
                <a:solidFill>
                  <a:schemeClr val="bg2"/>
                </a:solidFill>
                <a:latin typeface="+mn-lt"/>
              </a:rPr>
              <a:t>  What to get</a:t>
            </a:r>
          </a:p>
        </p:txBody>
      </p:sp>
      <p:sp>
        <p:nvSpPr>
          <p:cNvPr id="9" name="Rectangle 8"/>
          <p:cNvSpPr>
            <a:spLocks noChangeArrowheads="1"/>
          </p:cNvSpPr>
          <p:nvPr/>
        </p:nvSpPr>
        <p:spPr bwMode="auto">
          <a:xfrm>
            <a:off x="6759575" y="5294313"/>
            <a:ext cx="1698625" cy="449262"/>
          </a:xfrm>
          <a:prstGeom prst="rect">
            <a:avLst/>
          </a:prstGeom>
          <a:noFill/>
          <a:ln w="9525" algn="ctr">
            <a:noFill/>
            <a:miter lim="800000"/>
            <a:headEnd/>
            <a:tailEnd/>
          </a:ln>
        </p:spPr>
        <p:txBody>
          <a:bodyPr wrap="none"/>
          <a:lstStyle/>
          <a:p>
            <a:pPr>
              <a:defRPr/>
            </a:pPr>
            <a:r>
              <a:rPr lang="en-US" altLang="en-US">
                <a:solidFill>
                  <a:schemeClr val="bg2"/>
                </a:solidFill>
                <a:latin typeface="+mn-lt"/>
              </a:rPr>
              <a:t>DB Designer</a:t>
            </a:r>
          </a:p>
        </p:txBody>
      </p:sp>
      <p:sp>
        <p:nvSpPr>
          <p:cNvPr id="35" name="TextBox 34"/>
          <p:cNvSpPr txBox="1">
            <a:spLocks noChangeArrowheads="1"/>
          </p:cNvSpPr>
          <p:nvPr/>
        </p:nvSpPr>
        <p:spPr bwMode="auto">
          <a:xfrm>
            <a:off x="4445000" y="5538788"/>
            <a:ext cx="1955800" cy="460375"/>
          </a:xfrm>
          <a:prstGeom prst="rect">
            <a:avLst/>
          </a:prstGeom>
          <a:noFill/>
          <a:ln w="9525">
            <a:noFill/>
            <a:miter lim="800000"/>
            <a:headEnd/>
            <a:tailEnd/>
          </a:ln>
        </p:spPr>
        <p:txBody>
          <a:bodyPr>
            <a:spAutoFit/>
          </a:bodyPr>
          <a:lstStyle/>
          <a:p>
            <a:pPr>
              <a:defRPr/>
            </a:pPr>
            <a:r>
              <a:rPr lang="en-US" altLang="en-US">
                <a:solidFill>
                  <a:schemeClr val="bg2"/>
                </a:solidFill>
                <a:latin typeface="+mn-lt"/>
              </a:rPr>
              <a:t>Design</a:t>
            </a:r>
          </a:p>
        </p:txBody>
      </p:sp>
      <p:cxnSp>
        <p:nvCxnSpPr>
          <p:cNvPr id="44" name="Straight Arrow Connector 43"/>
          <p:cNvCxnSpPr>
            <a:cxnSpLocks noChangeShapeType="1"/>
            <a:stCxn id="9" idx="1"/>
            <a:endCxn id="4" idx="4"/>
          </p:cNvCxnSpPr>
          <p:nvPr/>
        </p:nvCxnSpPr>
        <p:spPr bwMode="auto">
          <a:xfrm flipH="1">
            <a:off x="3481388" y="5518150"/>
            <a:ext cx="3278187" cy="0"/>
          </a:xfrm>
          <a:prstGeom prst="straightConnector1">
            <a:avLst/>
          </a:prstGeom>
          <a:noFill/>
          <a:ln w="9525" algn="ctr">
            <a:solidFill>
              <a:schemeClr val="bg2"/>
            </a:solidFill>
            <a:miter lim="800000"/>
            <a:headEnd/>
            <a:tailEnd type="arrow" w="med" len="med"/>
          </a:ln>
        </p:spPr>
      </p:cxnSp>
      <p:cxnSp>
        <p:nvCxnSpPr>
          <p:cNvPr id="52" name="Straight Arrow Connector 51"/>
          <p:cNvCxnSpPr>
            <a:cxnSpLocks noChangeShapeType="1"/>
          </p:cNvCxnSpPr>
          <p:nvPr/>
        </p:nvCxnSpPr>
        <p:spPr bwMode="auto">
          <a:xfrm flipH="1">
            <a:off x="3625850" y="4186238"/>
            <a:ext cx="2935288" cy="0"/>
          </a:xfrm>
          <a:prstGeom prst="straightConnector1">
            <a:avLst/>
          </a:prstGeom>
          <a:noFill/>
          <a:ln w="9525" algn="ctr">
            <a:solidFill>
              <a:schemeClr val="bg2"/>
            </a:solidFill>
            <a:miter lim="800000"/>
            <a:headEnd/>
            <a:tailEnd type="arrow" w="med" len="med"/>
          </a:ln>
        </p:spPr>
      </p:cxnSp>
      <p:sp>
        <p:nvSpPr>
          <p:cNvPr id="53" name="TextBox 52"/>
          <p:cNvSpPr txBox="1">
            <a:spLocks noChangeArrowheads="1"/>
          </p:cNvSpPr>
          <p:nvPr/>
        </p:nvSpPr>
        <p:spPr bwMode="auto">
          <a:xfrm>
            <a:off x="3986213" y="3757613"/>
            <a:ext cx="1954212" cy="461962"/>
          </a:xfrm>
          <a:prstGeom prst="rect">
            <a:avLst/>
          </a:prstGeom>
          <a:noFill/>
          <a:ln w="9525">
            <a:noFill/>
            <a:miter lim="800000"/>
            <a:headEnd/>
            <a:tailEnd/>
          </a:ln>
        </p:spPr>
        <p:txBody>
          <a:bodyPr>
            <a:spAutoFit/>
          </a:bodyPr>
          <a:lstStyle/>
          <a:p>
            <a:pPr>
              <a:defRPr/>
            </a:pPr>
            <a:r>
              <a:rPr lang="en-US" altLang="en-US">
                <a:solidFill>
                  <a:schemeClr val="bg2"/>
                </a:solidFill>
                <a:latin typeface="+mn-lt"/>
              </a:rPr>
              <a:t>Maintain</a:t>
            </a:r>
          </a:p>
        </p:txBody>
      </p:sp>
      <p:cxnSp>
        <p:nvCxnSpPr>
          <p:cNvPr id="64" name="Straight Arrow Connector 63"/>
          <p:cNvCxnSpPr>
            <a:cxnSpLocks noChangeShapeType="1"/>
            <a:stCxn id="78" idx="1"/>
            <a:endCxn id="6" idx="3"/>
          </p:cNvCxnSpPr>
          <p:nvPr/>
        </p:nvCxnSpPr>
        <p:spPr bwMode="auto">
          <a:xfrm flipH="1">
            <a:off x="3625850" y="2635250"/>
            <a:ext cx="2774950" cy="0"/>
          </a:xfrm>
          <a:prstGeom prst="straightConnector1">
            <a:avLst/>
          </a:prstGeom>
          <a:noFill/>
          <a:ln w="9525" algn="ctr">
            <a:solidFill>
              <a:schemeClr val="bg2"/>
            </a:solidFill>
            <a:miter lim="800000"/>
            <a:headEnd/>
            <a:tailEnd type="arrow" w="med" len="med"/>
          </a:ln>
        </p:spPr>
      </p:cxnSp>
      <p:cxnSp>
        <p:nvCxnSpPr>
          <p:cNvPr id="68" name="Straight Arrow Connector 67"/>
          <p:cNvCxnSpPr>
            <a:cxnSpLocks noChangeShapeType="1"/>
            <a:stCxn id="85" idx="1"/>
          </p:cNvCxnSpPr>
          <p:nvPr/>
        </p:nvCxnSpPr>
        <p:spPr bwMode="auto">
          <a:xfrm flipH="1">
            <a:off x="5013325" y="4262438"/>
            <a:ext cx="1571625" cy="1255712"/>
          </a:xfrm>
          <a:prstGeom prst="straightConnector1">
            <a:avLst/>
          </a:prstGeom>
          <a:noFill/>
          <a:ln w="9525" algn="ctr">
            <a:solidFill>
              <a:schemeClr val="bg2"/>
            </a:solidFill>
            <a:prstDash val="sysDash"/>
            <a:miter lim="800000"/>
            <a:headEnd/>
            <a:tailEnd type="arrow" w="med" len="med"/>
          </a:ln>
        </p:spPr>
      </p:cxnSp>
      <p:cxnSp>
        <p:nvCxnSpPr>
          <p:cNvPr id="69" name="Straight Arrow Connector 68"/>
          <p:cNvCxnSpPr>
            <a:cxnSpLocks noChangeShapeType="1"/>
          </p:cNvCxnSpPr>
          <p:nvPr/>
        </p:nvCxnSpPr>
        <p:spPr bwMode="auto">
          <a:xfrm flipH="1" flipV="1">
            <a:off x="4964113" y="2644775"/>
            <a:ext cx="1620837" cy="1141413"/>
          </a:xfrm>
          <a:prstGeom prst="straightConnector1">
            <a:avLst/>
          </a:prstGeom>
          <a:noFill/>
          <a:ln w="9525" algn="ctr">
            <a:solidFill>
              <a:schemeClr val="bg2"/>
            </a:solidFill>
            <a:prstDash val="sysDash"/>
            <a:miter lim="800000"/>
            <a:headEnd/>
            <a:tailEnd type="arrow" w="med" len="med"/>
          </a:ln>
        </p:spPr>
      </p:cxnSp>
      <p:sp>
        <p:nvSpPr>
          <p:cNvPr id="73" name="Rectangle 72"/>
          <p:cNvSpPr>
            <a:spLocks noChangeArrowheads="1"/>
          </p:cNvSpPr>
          <p:nvPr/>
        </p:nvSpPr>
        <p:spPr bwMode="auto">
          <a:xfrm>
            <a:off x="6094413" y="1203325"/>
            <a:ext cx="1331912" cy="449263"/>
          </a:xfrm>
          <a:prstGeom prst="rect">
            <a:avLst/>
          </a:prstGeom>
          <a:noFill/>
          <a:ln w="9525" algn="ctr">
            <a:noFill/>
            <a:miter lim="800000"/>
            <a:headEnd/>
            <a:tailEnd/>
          </a:ln>
        </p:spPr>
        <p:txBody>
          <a:bodyPr wrap="none"/>
          <a:lstStyle/>
          <a:p>
            <a:pPr>
              <a:defRPr/>
            </a:pPr>
            <a:r>
              <a:rPr lang="en-US" altLang="en-US">
                <a:solidFill>
                  <a:schemeClr val="bg2"/>
                </a:solidFill>
                <a:latin typeface="+mn-lt"/>
              </a:rPr>
              <a:t>End users</a:t>
            </a:r>
          </a:p>
        </p:txBody>
      </p:sp>
      <p:cxnSp>
        <p:nvCxnSpPr>
          <p:cNvPr id="75" name="Straight Arrow Connector 74"/>
          <p:cNvCxnSpPr>
            <a:cxnSpLocks noChangeShapeType="1"/>
            <a:stCxn id="73" idx="1"/>
            <a:endCxn id="6" idx="0"/>
          </p:cNvCxnSpPr>
          <p:nvPr/>
        </p:nvCxnSpPr>
        <p:spPr bwMode="auto">
          <a:xfrm flipH="1">
            <a:off x="2622550" y="1427163"/>
            <a:ext cx="3471863" cy="666750"/>
          </a:xfrm>
          <a:prstGeom prst="straightConnector1">
            <a:avLst/>
          </a:prstGeom>
          <a:noFill/>
          <a:ln w="9525" algn="ctr">
            <a:solidFill>
              <a:schemeClr val="bg2"/>
            </a:solidFill>
            <a:miter lim="800000"/>
            <a:headEnd/>
            <a:tailEnd type="arrow" w="med" len="med"/>
          </a:ln>
        </p:spPr>
      </p:cxnSp>
      <p:sp>
        <p:nvSpPr>
          <p:cNvPr id="76" name="TextBox 75"/>
          <p:cNvSpPr txBox="1">
            <a:spLocks noChangeArrowheads="1"/>
          </p:cNvSpPr>
          <p:nvPr/>
        </p:nvSpPr>
        <p:spPr bwMode="auto">
          <a:xfrm>
            <a:off x="4138613" y="1108075"/>
            <a:ext cx="1955800" cy="461963"/>
          </a:xfrm>
          <a:prstGeom prst="rect">
            <a:avLst/>
          </a:prstGeom>
          <a:noFill/>
          <a:ln w="9525">
            <a:noFill/>
            <a:miter lim="800000"/>
            <a:headEnd/>
            <a:tailEnd/>
          </a:ln>
        </p:spPr>
        <p:txBody>
          <a:bodyPr>
            <a:spAutoFit/>
          </a:bodyPr>
          <a:lstStyle/>
          <a:p>
            <a:pPr>
              <a:defRPr/>
            </a:pPr>
            <a:r>
              <a:rPr lang="en-US" altLang="en-US">
                <a:solidFill>
                  <a:schemeClr val="bg2"/>
                </a:solidFill>
                <a:latin typeface="+mn-lt"/>
              </a:rPr>
              <a:t>Interact</a:t>
            </a:r>
          </a:p>
        </p:txBody>
      </p:sp>
      <p:sp>
        <p:nvSpPr>
          <p:cNvPr id="78" name="Rectangle 77"/>
          <p:cNvSpPr>
            <a:spLocks noChangeArrowheads="1"/>
          </p:cNvSpPr>
          <p:nvPr/>
        </p:nvSpPr>
        <p:spPr bwMode="auto">
          <a:xfrm>
            <a:off x="6400800" y="2254250"/>
            <a:ext cx="1658938" cy="762000"/>
          </a:xfrm>
          <a:prstGeom prst="rect">
            <a:avLst/>
          </a:prstGeom>
          <a:noFill/>
          <a:ln w="9525" algn="ctr">
            <a:noFill/>
            <a:miter lim="800000"/>
            <a:headEnd/>
            <a:tailEnd/>
          </a:ln>
        </p:spPr>
        <p:txBody>
          <a:bodyPr wrap="none"/>
          <a:lstStyle/>
          <a:p>
            <a:pPr>
              <a:defRPr/>
            </a:pPr>
            <a:r>
              <a:rPr lang="en-US" altLang="en-US">
                <a:solidFill>
                  <a:schemeClr val="bg2"/>
                </a:solidFill>
                <a:latin typeface="+mn-lt"/>
              </a:rPr>
              <a:t>Application</a:t>
            </a:r>
          </a:p>
          <a:p>
            <a:pPr>
              <a:defRPr/>
            </a:pPr>
            <a:r>
              <a:rPr lang="en-US" altLang="en-US">
                <a:solidFill>
                  <a:schemeClr val="bg2"/>
                </a:solidFill>
                <a:latin typeface="+mn-lt"/>
              </a:rPr>
              <a:t>developer</a:t>
            </a:r>
          </a:p>
        </p:txBody>
      </p:sp>
      <p:sp>
        <p:nvSpPr>
          <p:cNvPr id="81" name="TextBox 80"/>
          <p:cNvSpPr txBox="1">
            <a:spLocks noChangeArrowheads="1"/>
          </p:cNvSpPr>
          <p:nvPr/>
        </p:nvSpPr>
        <p:spPr bwMode="auto">
          <a:xfrm>
            <a:off x="3844925" y="2182813"/>
            <a:ext cx="1954213" cy="461962"/>
          </a:xfrm>
          <a:prstGeom prst="rect">
            <a:avLst/>
          </a:prstGeom>
          <a:noFill/>
          <a:ln w="9525">
            <a:noFill/>
            <a:miter lim="800000"/>
            <a:headEnd/>
            <a:tailEnd/>
          </a:ln>
        </p:spPr>
        <p:txBody>
          <a:bodyPr>
            <a:spAutoFit/>
          </a:bodyPr>
          <a:lstStyle/>
          <a:p>
            <a:pPr>
              <a:defRPr/>
            </a:pPr>
            <a:r>
              <a:rPr lang="en-US" altLang="en-US">
                <a:solidFill>
                  <a:schemeClr val="bg2"/>
                </a:solidFill>
                <a:latin typeface="+mn-lt"/>
              </a:rPr>
              <a:t>Develop</a:t>
            </a:r>
          </a:p>
        </p:txBody>
      </p:sp>
      <p:sp>
        <p:nvSpPr>
          <p:cNvPr id="85" name="Rectangle 84"/>
          <p:cNvSpPr>
            <a:spLocks noChangeArrowheads="1"/>
          </p:cNvSpPr>
          <p:nvPr/>
        </p:nvSpPr>
        <p:spPr bwMode="auto">
          <a:xfrm>
            <a:off x="6584950" y="3786188"/>
            <a:ext cx="2062163" cy="954087"/>
          </a:xfrm>
          <a:prstGeom prst="rect">
            <a:avLst/>
          </a:prstGeom>
          <a:noFill/>
          <a:ln w="9525" algn="ctr">
            <a:noFill/>
            <a:miter lim="800000"/>
            <a:headEnd/>
            <a:tailEnd/>
          </a:ln>
        </p:spPr>
        <p:txBody>
          <a:bodyPr wrap="none"/>
          <a:lstStyle/>
          <a:p>
            <a:pPr>
              <a:defRPr/>
            </a:pPr>
            <a:r>
              <a:rPr lang="en-US" altLang="en-US">
                <a:solidFill>
                  <a:schemeClr val="bg2"/>
                </a:solidFill>
                <a:latin typeface="+mn-lt"/>
              </a:rPr>
              <a:t>DB </a:t>
            </a:r>
          </a:p>
          <a:p>
            <a:pPr>
              <a:defRPr/>
            </a:pPr>
            <a:r>
              <a:rPr lang="en-US" altLang="en-US">
                <a:solidFill>
                  <a:schemeClr val="bg2"/>
                </a:solidFill>
                <a:latin typeface="+mn-lt"/>
              </a:rPr>
              <a:t>Administrator</a:t>
            </a:r>
          </a:p>
        </p:txBody>
      </p:sp>
      <p:sp>
        <p:nvSpPr>
          <p:cNvPr id="96" name="Rectangle 95"/>
          <p:cNvSpPr/>
          <p:nvPr/>
        </p:nvSpPr>
        <p:spPr bwMode="auto">
          <a:xfrm>
            <a:off x="1187450" y="1760538"/>
            <a:ext cx="3171825" cy="2979737"/>
          </a:xfrm>
          <a:prstGeom prst="rect">
            <a:avLst/>
          </a:prstGeom>
          <a:noFill/>
          <a:ln w="25400" cap="flat" cmpd="sng" algn="ctr">
            <a:solidFill>
              <a:schemeClr val="accent2">
                <a:lumMod val="50000"/>
              </a:schemeClr>
            </a:solidFill>
            <a:prstDash val="dash"/>
            <a:miter lim="800000"/>
            <a:headEnd type="none" w="med" len="med"/>
            <a:tailEnd type="none" w="med" len="med"/>
          </a:ln>
          <a:effectLst/>
        </p:spPr>
        <p:txBody>
          <a:bodyPr wrap="none"/>
          <a:lstStyle/>
          <a:p>
            <a:pPr>
              <a:defRPr/>
            </a:pPr>
            <a:endParaRPr lang="en-US">
              <a:latin typeface="+mn-lt"/>
            </a:endParaRPr>
          </a:p>
        </p:txBody>
      </p:sp>
      <p:sp>
        <p:nvSpPr>
          <p:cNvPr id="97" name="TextBox 96"/>
          <p:cNvSpPr txBox="1"/>
          <p:nvPr/>
        </p:nvSpPr>
        <p:spPr>
          <a:xfrm>
            <a:off x="685800" y="1220788"/>
            <a:ext cx="1592263" cy="461962"/>
          </a:xfrm>
          <a:prstGeom prst="rect">
            <a:avLst/>
          </a:prstGeom>
          <a:noFill/>
        </p:spPr>
        <p:txBody>
          <a:bodyPr>
            <a:spAutoFit/>
          </a:bodyPr>
          <a:lstStyle/>
          <a:p>
            <a:pPr>
              <a:defRPr/>
            </a:pPr>
            <a:r>
              <a:rPr lang="en-US" dirty="0">
                <a:solidFill>
                  <a:schemeClr val="bg1">
                    <a:lumMod val="75000"/>
                  </a:schemeClr>
                </a:solidFill>
                <a:latin typeface="+mn-lt"/>
              </a:rPr>
              <a:t>Software</a:t>
            </a:r>
          </a:p>
        </p:txBody>
      </p:sp>
      <p:sp>
        <p:nvSpPr>
          <p:cNvPr id="98" name="Flowchart: Process 97"/>
          <p:cNvSpPr>
            <a:spLocks noChangeArrowheads="1"/>
          </p:cNvSpPr>
          <p:nvPr/>
        </p:nvSpPr>
        <p:spPr bwMode="auto">
          <a:xfrm>
            <a:off x="5773738" y="1106488"/>
            <a:ext cx="3162300" cy="5086350"/>
          </a:xfrm>
          <a:prstGeom prst="flowChartProcess">
            <a:avLst/>
          </a:prstGeom>
          <a:noFill/>
          <a:ln w="25400" algn="ctr">
            <a:solidFill>
              <a:schemeClr val="bg2"/>
            </a:solidFill>
            <a:prstDash val="dash"/>
            <a:miter lim="800000"/>
            <a:headEnd/>
            <a:tailEnd/>
          </a:ln>
        </p:spPr>
        <p:txBody>
          <a:bodyPr wrap="none"/>
          <a:lstStyle/>
          <a:p>
            <a:pPr>
              <a:defRPr/>
            </a:pPr>
            <a:endParaRPr lang="en-US" altLang="en-US">
              <a:latin typeface="+mn-lt"/>
            </a:endParaRPr>
          </a:p>
        </p:txBody>
      </p:sp>
      <p:sp>
        <p:nvSpPr>
          <p:cNvPr id="99" name="TextBox 98"/>
          <p:cNvSpPr txBox="1">
            <a:spLocks noChangeArrowheads="1"/>
          </p:cNvSpPr>
          <p:nvPr/>
        </p:nvSpPr>
        <p:spPr bwMode="auto">
          <a:xfrm>
            <a:off x="6475413" y="6215063"/>
            <a:ext cx="1508125" cy="461962"/>
          </a:xfrm>
          <a:prstGeom prst="rect">
            <a:avLst/>
          </a:prstGeom>
          <a:noFill/>
          <a:ln w="9525">
            <a:noFill/>
            <a:miter lim="800000"/>
            <a:headEnd/>
            <a:tailEnd/>
          </a:ln>
        </p:spPr>
        <p:txBody>
          <a:bodyPr>
            <a:spAutoFit/>
          </a:bodyPr>
          <a:lstStyle/>
          <a:p>
            <a:pPr>
              <a:defRPr/>
            </a:pPr>
            <a:r>
              <a:rPr lang="en-US" altLang="en-US">
                <a:solidFill>
                  <a:schemeClr val="bg2"/>
                </a:solidFill>
                <a:latin typeface="+mn-lt"/>
              </a:rPr>
              <a:t>Users</a:t>
            </a:r>
          </a:p>
        </p:txBody>
      </p:sp>
      <p:sp>
        <p:nvSpPr>
          <p:cNvPr id="100" name="Flowchart: Process 99"/>
          <p:cNvSpPr>
            <a:spLocks noChangeArrowheads="1"/>
          </p:cNvSpPr>
          <p:nvPr/>
        </p:nvSpPr>
        <p:spPr bwMode="auto">
          <a:xfrm>
            <a:off x="1109663" y="4856163"/>
            <a:ext cx="2657475" cy="1323975"/>
          </a:xfrm>
          <a:prstGeom prst="flowChartProcess">
            <a:avLst/>
          </a:prstGeom>
          <a:noFill/>
          <a:ln w="25400" algn="ctr">
            <a:solidFill>
              <a:srgbClr val="C00000"/>
            </a:solidFill>
            <a:prstDash val="dashDot"/>
            <a:miter lim="800000"/>
            <a:headEnd/>
            <a:tailEnd/>
          </a:ln>
        </p:spPr>
        <p:txBody>
          <a:bodyPr wrap="none"/>
          <a:lstStyle/>
          <a:p>
            <a:pPr>
              <a:defRPr/>
            </a:pPr>
            <a:endParaRPr lang="en-US" altLang="en-US">
              <a:latin typeface="+mn-lt"/>
            </a:endParaRPr>
          </a:p>
        </p:txBody>
      </p:sp>
      <p:sp>
        <p:nvSpPr>
          <p:cNvPr id="101" name="TextBox 100"/>
          <p:cNvSpPr txBox="1">
            <a:spLocks noChangeArrowheads="1"/>
          </p:cNvSpPr>
          <p:nvPr/>
        </p:nvSpPr>
        <p:spPr bwMode="auto">
          <a:xfrm>
            <a:off x="1931988" y="6215063"/>
            <a:ext cx="1509712" cy="461962"/>
          </a:xfrm>
          <a:prstGeom prst="rect">
            <a:avLst/>
          </a:prstGeom>
          <a:noFill/>
          <a:ln w="9525">
            <a:noFill/>
            <a:miter lim="800000"/>
            <a:headEnd/>
            <a:tailEnd/>
          </a:ln>
        </p:spPr>
        <p:txBody>
          <a:bodyPr>
            <a:spAutoFit/>
          </a:bodyPr>
          <a:lstStyle/>
          <a:p>
            <a:pPr>
              <a:defRPr/>
            </a:pPr>
            <a:r>
              <a:rPr lang="en-US" altLang="en-US">
                <a:solidFill>
                  <a:srgbClr val="C00000"/>
                </a:solidFill>
                <a:latin typeface="+mn-lt"/>
              </a:rPr>
              <a:t>Data</a:t>
            </a:r>
          </a:p>
        </p:txBody>
      </p:sp>
      <p:pic>
        <p:nvPicPr>
          <p:cNvPr id="49180" name="Picture 28"/>
          <p:cNvPicPr>
            <a:picLocks noChangeAspect="1" noChangeArrowheads="1"/>
          </p:cNvPicPr>
          <p:nvPr/>
        </p:nvPicPr>
        <p:blipFill>
          <a:blip r:embed="rId2" cstate="print"/>
          <a:srcRect/>
          <a:stretch>
            <a:fillRect/>
          </a:stretch>
        </p:blipFill>
        <p:spPr bwMode="auto">
          <a:xfrm>
            <a:off x="7419975" y="1230313"/>
            <a:ext cx="542925" cy="400050"/>
          </a:xfrm>
          <a:prstGeom prst="rect">
            <a:avLst/>
          </a:prstGeom>
          <a:noFill/>
          <a:ln w="9525">
            <a:noFill/>
            <a:miter lim="800000"/>
            <a:headEnd/>
            <a:tailEnd/>
          </a:ln>
        </p:spPr>
      </p:pic>
      <p:pic>
        <p:nvPicPr>
          <p:cNvPr id="49181" name="Picture 29"/>
          <p:cNvPicPr>
            <a:picLocks noChangeAspect="1" noChangeArrowheads="1"/>
          </p:cNvPicPr>
          <p:nvPr/>
        </p:nvPicPr>
        <p:blipFill>
          <a:blip r:embed="rId2" cstate="print"/>
          <a:srcRect/>
          <a:stretch>
            <a:fillRect/>
          </a:stretch>
        </p:blipFill>
        <p:spPr bwMode="auto">
          <a:xfrm>
            <a:off x="8272463" y="1252538"/>
            <a:ext cx="371475" cy="400050"/>
          </a:xfrm>
          <a:prstGeom prst="rect">
            <a:avLst/>
          </a:prstGeom>
          <a:noFill/>
          <a:ln w="9525">
            <a:noFill/>
            <a:miter lim="800000"/>
            <a:headEnd/>
            <a:tailEnd/>
          </a:ln>
        </p:spPr>
      </p:pic>
      <p:pic>
        <p:nvPicPr>
          <p:cNvPr id="49182" name="Picture 30"/>
          <p:cNvPicPr>
            <a:picLocks noChangeAspect="1" noChangeArrowheads="1"/>
          </p:cNvPicPr>
          <p:nvPr/>
        </p:nvPicPr>
        <p:blipFill>
          <a:blip r:embed="rId2" cstate="print"/>
          <a:srcRect/>
          <a:stretch>
            <a:fillRect/>
          </a:stretch>
        </p:blipFill>
        <p:spPr bwMode="auto">
          <a:xfrm>
            <a:off x="8086725" y="2349500"/>
            <a:ext cx="568325" cy="612775"/>
          </a:xfrm>
          <a:prstGeom prst="rect">
            <a:avLst/>
          </a:prstGeom>
          <a:noFill/>
          <a:ln w="9525">
            <a:noFill/>
            <a:miter lim="800000"/>
            <a:headEnd/>
            <a:tailEnd/>
          </a:ln>
        </p:spPr>
      </p:pic>
      <p:pic>
        <p:nvPicPr>
          <p:cNvPr id="49183" name="Picture 31"/>
          <p:cNvPicPr>
            <a:picLocks noChangeAspect="1" noChangeArrowheads="1"/>
          </p:cNvPicPr>
          <p:nvPr/>
        </p:nvPicPr>
        <p:blipFill>
          <a:blip r:embed="rId2" cstate="print"/>
          <a:srcRect/>
          <a:stretch>
            <a:fillRect/>
          </a:stretch>
        </p:blipFill>
        <p:spPr bwMode="auto">
          <a:xfrm>
            <a:off x="7321550" y="3813175"/>
            <a:ext cx="574675" cy="522288"/>
          </a:xfrm>
          <a:prstGeom prst="rect">
            <a:avLst/>
          </a:prstGeom>
          <a:noFill/>
          <a:ln w="9525">
            <a:noFill/>
            <a:miter lim="800000"/>
            <a:headEnd/>
            <a:tailEnd/>
          </a:ln>
        </p:spPr>
      </p:pic>
      <p:pic>
        <p:nvPicPr>
          <p:cNvPr id="32" name="Picture 31"/>
          <p:cNvPicPr>
            <a:picLocks noChangeAspect="1" noChangeArrowheads="1"/>
          </p:cNvPicPr>
          <p:nvPr/>
        </p:nvPicPr>
        <p:blipFill>
          <a:blip r:embed="rId2" cstate="print"/>
          <a:srcRect/>
          <a:stretch>
            <a:fillRect/>
          </a:stretch>
        </p:blipFill>
        <p:spPr bwMode="auto">
          <a:xfrm>
            <a:off x="7354888" y="4881563"/>
            <a:ext cx="573087" cy="520700"/>
          </a:xfrm>
          <a:prstGeom prst="rect">
            <a:avLst/>
          </a:prstGeom>
          <a:noFill/>
          <a:ln w="9525">
            <a:noFill/>
            <a:miter lim="800000"/>
            <a:headEnd/>
            <a:tailEnd/>
          </a:ln>
        </p:spPr>
      </p:pic>
      <p:sp>
        <p:nvSpPr>
          <p:cNvPr id="2" name="TextBox 1"/>
          <p:cNvSpPr txBox="1">
            <a:spLocks noChangeArrowheads="1"/>
          </p:cNvSpPr>
          <p:nvPr/>
        </p:nvSpPr>
        <p:spPr bwMode="auto">
          <a:xfrm>
            <a:off x="7870825" y="1190625"/>
            <a:ext cx="377825" cy="460375"/>
          </a:xfrm>
          <a:prstGeom prst="rect">
            <a:avLst/>
          </a:prstGeom>
          <a:noFill/>
          <a:ln w="9525">
            <a:noFill/>
            <a:miter lim="800000"/>
            <a:headEnd/>
            <a:tailEnd/>
          </a:ln>
        </p:spPr>
        <p:txBody>
          <a:bodyPr>
            <a:spAutoFit/>
          </a:bodyPr>
          <a:lstStyle/>
          <a:p>
            <a:pPr>
              <a:defRPr/>
            </a:pPr>
            <a:r>
              <a:rPr lang="en-US" altLang="en-US">
                <a:solidFill>
                  <a:schemeClr val="bg2"/>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ppt_x"/>
                                          </p:val>
                                        </p:tav>
                                        <p:tav tm="100000">
                                          <p:val>
                                            <p:strVal val="#ppt_x"/>
                                          </p:val>
                                        </p:tav>
                                      </p:tavLst>
                                    </p:anim>
                                    <p:anim calcmode="lin" valueType="num">
                                      <p:cBhvr additive="base">
                                        <p:cTn id="30" dur="500" fill="hold"/>
                                        <p:tgtEl>
                                          <p:spTgt spid="5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anim calcmode="lin" valueType="num">
                                      <p:cBhvr additive="base">
                                        <p:cTn id="33" dur="500" fill="hold"/>
                                        <p:tgtEl>
                                          <p:spTgt spid="85"/>
                                        </p:tgtEl>
                                        <p:attrNameLst>
                                          <p:attrName>ppt_x</p:attrName>
                                        </p:attrNameLst>
                                      </p:cBhvr>
                                      <p:tavLst>
                                        <p:tav tm="0">
                                          <p:val>
                                            <p:strVal val="#ppt_x"/>
                                          </p:val>
                                        </p:tav>
                                        <p:tav tm="100000">
                                          <p:val>
                                            <p:strVal val="#ppt_x"/>
                                          </p:val>
                                        </p:tav>
                                      </p:tavLst>
                                    </p:anim>
                                    <p:anim calcmode="lin" valueType="num">
                                      <p:cBhvr additive="base">
                                        <p:cTn id="34" dur="500" fill="hold"/>
                                        <p:tgtEl>
                                          <p:spTgt spid="8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9183"/>
                                        </p:tgtEl>
                                        <p:attrNameLst>
                                          <p:attrName>style.visibility</p:attrName>
                                        </p:attrNameLst>
                                      </p:cBhvr>
                                      <p:to>
                                        <p:strVal val="visible"/>
                                      </p:to>
                                    </p:set>
                                    <p:anim calcmode="lin" valueType="num">
                                      <p:cBhvr additive="base">
                                        <p:cTn id="37" dur="500" fill="hold"/>
                                        <p:tgtEl>
                                          <p:spTgt spid="49183"/>
                                        </p:tgtEl>
                                        <p:attrNameLst>
                                          <p:attrName>ppt_x</p:attrName>
                                        </p:attrNameLst>
                                      </p:cBhvr>
                                      <p:tavLst>
                                        <p:tav tm="0">
                                          <p:val>
                                            <p:strVal val="#ppt_x"/>
                                          </p:val>
                                        </p:tav>
                                        <p:tav tm="100000">
                                          <p:val>
                                            <p:strVal val="#ppt_x"/>
                                          </p:val>
                                        </p:tav>
                                      </p:tavLst>
                                    </p:anim>
                                    <p:anim calcmode="lin" valueType="num">
                                      <p:cBhvr additive="base">
                                        <p:cTn id="38" dur="500" fill="hold"/>
                                        <p:tgtEl>
                                          <p:spTgt spid="4918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ppt_x"/>
                                          </p:val>
                                        </p:tav>
                                        <p:tav tm="100000">
                                          <p:val>
                                            <p:strVal val="#ppt_x"/>
                                          </p:val>
                                        </p:tav>
                                      </p:tavLst>
                                    </p:anim>
                                    <p:anim calcmode="lin" valueType="num">
                                      <p:cBhvr additive="base">
                                        <p:cTn id="48" dur="500" fill="hold"/>
                                        <p:tgtEl>
                                          <p:spTgt spid="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 calcmode="lin" valueType="num">
                                      <p:cBhvr additive="base">
                                        <p:cTn id="51" dur="500" fill="hold"/>
                                        <p:tgtEl>
                                          <p:spTgt spid="78"/>
                                        </p:tgtEl>
                                        <p:attrNameLst>
                                          <p:attrName>ppt_x</p:attrName>
                                        </p:attrNameLst>
                                      </p:cBhvr>
                                      <p:tavLst>
                                        <p:tav tm="0">
                                          <p:val>
                                            <p:strVal val="#ppt_x"/>
                                          </p:val>
                                        </p:tav>
                                        <p:tav tm="100000">
                                          <p:val>
                                            <p:strVal val="#ppt_x"/>
                                          </p:val>
                                        </p:tav>
                                      </p:tavLst>
                                    </p:anim>
                                    <p:anim calcmode="lin" valueType="num">
                                      <p:cBhvr additive="base">
                                        <p:cTn id="52" dur="500" fill="hold"/>
                                        <p:tgtEl>
                                          <p:spTgt spid="7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9182"/>
                                        </p:tgtEl>
                                        <p:attrNameLst>
                                          <p:attrName>style.visibility</p:attrName>
                                        </p:attrNameLst>
                                      </p:cBhvr>
                                      <p:to>
                                        <p:strVal val="visible"/>
                                      </p:to>
                                    </p:set>
                                    <p:anim calcmode="lin" valueType="num">
                                      <p:cBhvr additive="base">
                                        <p:cTn id="55" dur="500" fill="hold"/>
                                        <p:tgtEl>
                                          <p:spTgt spid="49182"/>
                                        </p:tgtEl>
                                        <p:attrNameLst>
                                          <p:attrName>ppt_x</p:attrName>
                                        </p:attrNameLst>
                                      </p:cBhvr>
                                      <p:tavLst>
                                        <p:tav tm="0">
                                          <p:val>
                                            <p:strVal val="#ppt_x"/>
                                          </p:val>
                                        </p:tav>
                                        <p:tav tm="100000">
                                          <p:val>
                                            <p:strVal val="#ppt_x"/>
                                          </p:val>
                                        </p:tav>
                                      </p:tavLst>
                                    </p:anim>
                                    <p:anim calcmode="lin" valueType="num">
                                      <p:cBhvr additive="base">
                                        <p:cTn id="56" dur="500" fill="hold"/>
                                        <p:tgtEl>
                                          <p:spTgt spid="4918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500" fill="hold"/>
                                        <p:tgtEl>
                                          <p:spTgt spid="69"/>
                                        </p:tgtEl>
                                        <p:attrNameLst>
                                          <p:attrName>ppt_x</p:attrName>
                                        </p:attrNameLst>
                                      </p:cBhvr>
                                      <p:tavLst>
                                        <p:tav tm="0">
                                          <p:val>
                                            <p:strVal val="#ppt_x"/>
                                          </p:val>
                                        </p:tav>
                                        <p:tav tm="100000">
                                          <p:val>
                                            <p:strVal val="#ppt_x"/>
                                          </p:val>
                                        </p:tav>
                                      </p:tavLst>
                                    </p:anim>
                                    <p:anim calcmode="lin" valueType="num">
                                      <p:cBhvr additive="base">
                                        <p:cTn id="62" dur="500" fill="hold"/>
                                        <p:tgtEl>
                                          <p:spTgt spid="6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500" fill="hold"/>
                                        <p:tgtEl>
                                          <p:spTgt spid="68"/>
                                        </p:tgtEl>
                                        <p:attrNameLst>
                                          <p:attrName>ppt_x</p:attrName>
                                        </p:attrNameLst>
                                      </p:cBhvr>
                                      <p:tavLst>
                                        <p:tav tm="0">
                                          <p:val>
                                            <p:strVal val="#ppt_x"/>
                                          </p:val>
                                        </p:tav>
                                        <p:tav tm="100000">
                                          <p:val>
                                            <p:strVal val="#ppt_x"/>
                                          </p:val>
                                        </p:tav>
                                      </p:tavLst>
                                    </p:anim>
                                    <p:anim calcmode="lin" valueType="num">
                                      <p:cBhvr additive="base">
                                        <p:cTn id="6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 calcmode="lin" valueType="num">
                                      <p:cBhvr additive="base">
                                        <p:cTn id="75" dur="500" fill="hold"/>
                                        <p:tgtEl>
                                          <p:spTgt spid="73"/>
                                        </p:tgtEl>
                                        <p:attrNameLst>
                                          <p:attrName>ppt_x</p:attrName>
                                        </p:attrNameLst>
                                      </p:cBhvr>
                                      <p:tavLst>
                                        <p:tav tm="0">
                                          <p:val>
                                            <p:strVal val="#ppt_x"/>
                                          </p:val>
                                        </p:tav>
                                        <p:tav tm="100000">
                                          <p:val>
                                            <p:strVal val="#ppt_x"/>
                                          </p:val>
                                        </p:tav>
                                      </p:tavLst>
                                    </p:anim>
                                    <p:anim calcmode="lin" valueType="num">
                                      <p:cBhvr additive="base">
                                        <p:cTn id="76" dur="500" fill="hold"/>
                                        <p:tgtEl>
                                          <p:spTgt spid="7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9180"/>
                                        </p:tgtEl>
                                        <p:attrNameLst>
                                          <p:attrName>style.visibility</p:attrName>
                                        </p:attrNameLst>
                                      </p:cBhvr>
                                      <p:to>
                                        <p:strVal val="visible"/>
                                      </p:to>
                                    </p:set>
                                    <p:anim calcmode="lin" valueType="num">
                                      <p:cBhvr additive="base">
                                        <p:cTn id="79" dur="500" fill="hold"/>
                                        <p:tgtEl>
                                          <p:spTgt spid="49180"/>
                                        </p:tgtEl>
                                        <p:attrNameLst>
                                          <p:attrName>ppt_x</p:attrName>
                                        </p:attrNameLst>
                                      </p:cBhvr>
                                      <p:tavLst>
                                        <p:tav tm="0">
                                          <p:val>
                                            <p:strVal val="#ppt_x"/>
                                          </p:val>
                                        </p:tav>
                                        <p:tav tm="100000">
                                          <p:val>
                                            <p:strVal val="#ppt_x"/>
                                          </p:val>
                                        </p:tav>
                                      </p:tavLst>
                                    </p:anim>
                                    <p:anim calcmode="lin" valueType="num">
                                      <p:cBhvr additive="base">
                                        <p:cTn id="80" dur="500" fill="hold"/>
                                        <p:tgtEl>
                                          <p:spTgt spid="4918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9181"/>
                                        </p:tgtEl>
                                        <p:attrNameLst>
                                          <p:attrName>style.visibility</p:attrName>
                                        </p:attrNameLst>
                                      </p:cBhvr>
                                      <p:to>
                                        <p:strVal val="visible"/>
                                      </p:to>
                                    </p:set>
                                    <p:anim calcmode="lin" valueType="num">
                                      <p:cBhvr additive="base">
                                        <p:cTn id="87" dur="500" fill="hold"/>
                                        <p:tgtEl>
                                          <p:spTgt spid="49181"/>
                                        </p:tgtEl>
                                        <p:attrNameLst>
                                          <p:attrName>ppt_x</p:attrName>
                                        </p:attrNameLst>
                                      </p:cBhvr>
                                      <p:tavLst>
                                        <p:tav tm="0">
                                          <p:val>
                                            <p:strVal val="#ppt_x"/>
                                          </p:val>
                                        </p:tav>
                                        <p:tav tm="100000">
                                          <p:val>
                                            <p:strVal val="#ppt_x"/>
                                          </p:val>
                                        </p:tav>
                                      </p:tavLst>
                                    </p:anim>
                                    <p:anim calcmode="lin" valueType="num">
                                      <p:cBhvr additive="base">
                                        <p:cTn id="88" dur="500" fill="hold"/>
                                        <p:tgtEl>
                                          <p:spTgt spid="4918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6"/>
                                        </p:tgtEl>
                                        <p:attrNameLst>
                                          <p:attrName>style.visibility</p:attrName>
                                        </p:attrNameLst>
                                      </p:cBhvr>
                                      <p:to>
                                        <p:strVal val="visible"/>
                                      </p:to>
                                    </p:set>
                                    <p:anim calcmode="lin" valueType="num">
                                      <p:cBhvr additive="base">
                                        <p:cTn id="97" dur="500" fill="hold"/>
                                        <p:tgtEl>
                                          <p:spTgt spid="96"/>
                                        </p:tgtEl>
                                        <p:attrNameLst>
                                          <p:attrName>ppt_x</p:attrName>
                                        </p:attrNameLst>
                                      </p:cBhvr>
                                      <p:tavLst>
                                        <p:tav tm="0">
                                          <p:val>
                                            <p:strVal val="#ppt_x"/>
                                          </p:val>
                                        </p:tav>
                                        <p:tav tm="100000">
                                          <p:val>
                                            <p:strVal val="#ppt_x"/>
                                          </p:val>
                                        </p:tav>
                                      </p:tavLst>
                                    </p:anim>
                                    <p:anim calcmode="lin" valueType="num">
                                      <p:cBhvr additive="base">
                                        <p:cTn id="98" dur="500" fill="hold"/>
                                        <p:tgtEl>
                                          <p:spTgt spid="9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 calcmode="lin" valueType="num">
                                      <p:cBhvr additive="base">
                                        <p:cTn id="101" dur="500" fill="hold"/>
                                        <p:tgtEl>
                                          <p:spTgt spid="97"/>
                                        </p:tgtEl>
                                        <p:attrNameLst>
                                          <p:attrName>ppt_x</p:attrName>
                                        </p:attrNameLst>
                                      </p:cBhvr>
                                      <p:tavLst>
                                        <p:tav tm="0">
                                          <p:val>
                                            <p:strVal val="#ppt_x"/>
                                          </p:val>
                                        </p:tav>
                                        <p:tav tm="100000">
                                          <p:val>
                                            <p:strVal val="#ppt_x"/>
                                          </p:val>
                                        </p:tav>
                                      </p:tavLst>
                                    </p:anim>
                                    <p:anim calcmode="lin" valueType="num">
                                      <p:cBhvr additive="base">
                                        <p:cTn id="102"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8"/>
                                        </p:tgtEl>
                                        <p:attrNameLst>
                                          <p:attrName>style.visibility</p:attrName>
                                        </p:attrNameLst>
                                      </p:cBhvr>
                                      <p:to>
                                        <p:strVal val="visible"/>
                                      </p:to>
                                    </p:set>
                                    <p:anim calcmode="lin" valueType="num">
                                      <p:cBhvr additive="base">
                                        <p:cTn id="107" dur="500" fill="hold"/>
                                        <p:tgtEl>
                                          <p:spTgt spid="98"/>
                                        </p:tgtEl>
                                        <p:attrNameLst>
                                          <p:attrName>ppt_x</p:attrName>
                                        </p:attrNameLst>
                                      </p:cBhvr>
                                      <p:tavLst>
                                        <p:tav tm="0">
                                          <p:val>
                                            <p:strVal val="#ppt_x"/>
                                          </p:val>
                                        </p:tav>
                                        <p:tav tm="100000">
                                          <p:val>
                                            <p:strVal val="#ppt_x"/>
                                          </p:val>
                                        </p:tav>
                                      </p:tavLst>
                                    </p:anim>
                                    <p:anim calcmode="lin" valueType="num">
                                      <p:cBhvr additive="base">
                                        <p:cTn id="108" dur="500" fill="hold"/>
                                        <p:tgtEl>
                                          <p:spTgt spid="9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9"/>
                                        </p:tgtEl>
                                        <p:attrNameLst>
                                          <p:attrName>style.visibility</p:attrName>
                                        </p:attrNameLst>
                                      </p:cBhvr>
                                      <p:to>
                                        <p:strVal val="visible"/>
                                      </p:to>
                                    </p:set>
                                    <p:anim calcmode="lin" valueType="num">
                                      <p:cBhvr additive="base">
                                        <p:cTn id="111" dur="500" fill="hold"/>
                                        <p:tgtEl>
                                          <p:spTgt spid="99"/>
                                        </p:tgtEl>
                                        <p:attrNameLst>
                                          <p:attrName>ppt_x</p:attrName>
                                        </p:attrNameLst>
                                      </p:cBhvr>
                                      <p:tavLst>
                                        <p:tav tm="0">
                                          <p:val>
                                            <p:strVal val="#ppt_x"/>
                                          </p:val>
                                        </p:tav>
                                        <p:tav tm="100000">
                                          <p:val>
                                            <p:strVal val="#ppt_x"/>
                                          </p:val>
                                        </p:tav>
                                      </p:tavLst>
                                    </p:anim>
                                    <p:anim calcmode="lin" valueType="num">
                                      <p:cBhvr additive="base">
                                        <p:cTn id="11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00"/>
                                        </p:tgtEl>
                                        <p:attrNameLst>
                                          <p:attrName>style.visibility</p:attrName>
                                        </p:attrNameLst>
                                      </p:cBhvr>
                                      <p:to>
                                        <p:strVal val="visible"/>
                                      </p:to>
                                    </p:set>
                                    <p:anim calcmode="lin" valueType="num">
                                      <p:cBhvr additive="base">
                                        <p:cTn id="117" dur="500" fill="hold"/>
                                        <p:tgtEl>
                                          <p:spTgt spid="100"/>
                                        </p:tgtEl>
                                        <p:attrNameLst>
                                          <p:attrName>ppt_x</p:attrName>
                                        </p:attrNameLst>
                                      </p:cBhvr>
                                      <p:tavLst>
                                        <p:tav tm="0">
                                          <p:val>
                                            <p:strVal val="#ppt_x"/>
                                          </p:val>
                                        </p:tav>
                                        <p:tav tm="100000">
                                          <p:val>
                                            <p:strVal val="#ppt_x"/>
                                          </p:val>
                                        </p:tav>
                                      </p:tavLst>
                                    </p:anim>
                                    <p:anim calcmode="lin" valueType="num">
                                      <p:cBhvr additive="base">
                                        <p:cTn id="118" dur="500" fill="hold"/>
                                        <p:tgtEl>
                                          <p:spTgt spid="10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anim calcmode="lin" valueType="num">
                                      <p:cBhvr additive="base">
                                        <p:cTn id="121" dur="500" fill="hold"/>
                                        <p:tgtEl>
                                          <p:spTgt spid="101"/>
                                        </p:tgtEl>
                                        <p:attrNameLst>
                                          <p:attrName>ppt_x</p:attrName>
                                        </p:attrNameLst>
                                      </p:cBhvr>
                                      <p:tavLst>
                                        <p:tav tm="0">
                                          <p:val>
                                            <p:strVal val="#ppt_x"/>
                                          </p:val>
                                        </p:tav>
                                        <p:tav tm="100000">
                                          <p:val>
                                            <p:strVal val="#ppt_x"/>
                                          </p:val>
                                        </p:tav>
                                      </p:tavLst>
                                    </p:anim>
                                    <p:anim calcmode="lin" valueType="num">
                                      <p:cBhvr additive="base">
                                        <p:cTn id="122"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5" grpId="0"/>
      <p:bldP spid="53" grpId="0"/>
      <p:bldP spid="73" grpId="0"/>
      <p:bldP spid="76" grpId="0"/>
      <p:bldP spid="78" grpId="0"/>
      <p:bldP spid="81" grpId="0"/>
      <p:bldP spid="85" grpId="0"/>
      <p:bldP spid="96" grpId="0" animBg="1"/>
      <p:bldP spid="97" grpId="0"/>
      <p:bldP spid="98" grpId="0" animBg="1"/>
      <p:bldP spid="99" grpId="0"/>
      <p:bldP spid="100" grpId="0" animBg="1"/>
      <p:bldP spid="101"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685800" y="1103313"/>
            <a:ext cx="8075613" cy="5538787"/>
          </a:xfrm>
        </p:spPr>
        <p:txBody>
          <a:bodyPr/>
          <a:lstStyle/>
          <a:p>
            <a:pPr algn="just">
              <a:lnSpc>
                <a:spcPct val="150000"/>
              </a:lnSpc>
            </a:pPr>
            <a:r>
              <a:rPr lang="en-US" altLang="en-US" b="1"/>
              <a:t>Controlling Redundancy</a:t>
            </a:r>
            <a:endParaRPr lang="en-US" altLang="en-US"/>
          </a:p>
          <a:p>
            <a:pPr lvl="1" algn="just">
              <a:lnSpc>
                <a:spcPct val="150000"/>
              </a:lnSpc>
            </a:pPr>
            <a:r>
              <a:rPr lang="en-US" altLang="en-US" b="1">
                <a:solidFill>
                  <a:srgbClr val="FF0000"/>
                </a:solidFill>
              </a:rPr>
              <a:t>Redundancy</a:t>
            </a:r>
            <a:r>
              <a:rPr lang="en-US" altLang="en-US" b="1"/>
              <a:t> </a:t>
            </a:r>
            <a:r>
              <a:rPr lang="en-US" altLang="en-US">
                <a:solidFill>
                  <a:srgbClr val="FF0000"/>
                </a:solidFill>
              </a:rPr>
              <a:t> </a:t>
            </a:r>
            <a:r>
              <a:rPr lang="en-US" altLang="en-US"/>
              <a:t>is to store the same data in different files for no need. Redundancy caused TFPs to </a:t>
            </a:r>
            <a:r>
              <a:rPr lang="en-US" altLang="en-US" b="1" i="1"/>
              <a:t>waste</a:t>
            </a:r>
            <a:r>
              <a:rPr lang="en-US" altLang="en-US"/>
              <a:t> </a:t>
            </a:r>
            <a:r>
              <a:rPr lang="en-US" altLang="en-US" b="1" i="1"/>
              <a:t>storage</a:t>
            </a:r>
            <a:r>
              <a:rPr lang="en-US" altLang="en-US"/>
              <a:t> space,  to require duplication of effort for multiple updates (</a:t>
            </a:r>
            <a:r>
              <a:rPr lang="en-US" altLang="en-US" b="1" i="1"/>
              <a:t>waste time</a:t>
            </a:r>
            <a:r>
              <a:rPr lang="en-US" altLang="en-US"/>
              <a:t>), and to perhaps show inconsistent data. </a:t>
            </a:r>
          </a:p>
          <a:p>
            <a:pPr lvl="1" algn="just">
              <a:lnSpc>
                <a:spcPct val="150000"/>
              </a:lnSpc>
            </a:pPr>
            <a:r>
              <a:rPr lang="en-US" altLang="en-US" b="1">
                <a:solidFill>
                  <a:srgbClr val="FF0000"/>
                </a:solidFill>
              </a:rPr>
              <a:t>Inconsistency</a:t>
            </a:r>
            <a:r>
              <a:rPr lang="en-US" altLang="en-US" b="1"/>
              <a:t> </a:t>
            </a:r>
            <a:r>
              <a:rPr lang="en-US" altLang="en-US"/>
              <a:t>is to show different values for the same data item in different places.</a:t>
            </a:r>
          </a:p>
          <a:p>
            <a:pPr algn="just">
              <a:lnSpc>
                <a:spcPct val="150000"/>
              </a:lnSpc>
            </a:pPr>
            <a:endParaRPr lang="en-US" altLang="en-US"/>
          </a:p>
        </p:txBody>
      </p:sp>
      <p:sp>
        <p:nvSpPr>
          <p:cNvPr id="5" name="Title 4"/>
          <p:cNvSpPr>
            <a:spLocks noGrp="1"/>
          </p:cNvSpPr>
          <p:nvPr>
            <p:ph type="title"/>
          </p:nvPr>
        </p:nvSpPr>
        <p:spPr>
          <a:xfrm>
            <a:off x="560388" y="212725"/>
            <a:ext cx="8201025" cy="890588"/>
          </a:xfrm>
        </p:spPr>
        <p:txBody>
          <a:bodyPr>
            <a:normAutofit/>
          </a:bodyPr>
          <a:lstStyle/>
          <a:p>
            <a:pPr>
              <a:defRPr/>
            </a:pPr>
            <a:r>
              <a:rPr lang="en-US" dirty="0">
                <a:solidFill>
                  <a:srgbClr val="FF0000"/>
                </a:solidFill>
                <a:latin typeface="+mn-lt"/>
              </a:rPr>
              <a:t>Advantages - Using the DBMS Approach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874713" y="1408113"/>
            <a:ext cx="7772400" cy="4114800"/>
          </a:xfrm>
        </p:spPr>
        <p:txBody>
          <a:bodyPr/>
          <a:lstStyle/>
          <a:p>
            <a:pPr algn="just">
              <a:lnSpc>
                <a:spcPct val="150000"/>
              </a:lnSpc>
            </a:pPr>
            <a:r>
              <a:rPr lang="en-US" altLang="en-US" b="1"/>
              <a:t> Restricting Unauthorized Access</a:t>
            </a:r>
            <a:endParaRPr lang="en-US" altLang="en-US"/>
          </a:p>
          <a:p>
            <a:pPr lvl="1" algn="just">
              <a:lnSpc>
                <a:spcPct val="150000"/>
              </a:lnSpc>
            </a:pPr>
            <a:r>
              <a:rPr lang="en-US" altLang="en-US"/>
              <a:t>A DBMS provides a security and authorization subsystem, which the DBA uses to create accounts and to specify account restrictions. Then, the DBMS enforces these restrictions automatically.</a:t>
            </a:r>
          </a:p>
          <a:p>
            <a:pPr algn="just">
              <a:lnSpc>
                <a:spcPct val="150000"/>
              </a:lnSpc>
            </a:pPr>
            <a:endParaRPr lang="en-US" altLang="en-US"/>
          </a:p>
        </p:txBody>
      </p:sp>
      <p:sp>
        <p:nvSpPr>
          <p:cNvPr id="5" name="Title 4"/>
          <p:cNvSpPr>
            <a:spLocks noGrp="1"/>
          </p:cNvSpPr>
          <p:nvPr>
            <p:ph type="title"/>
          </p:nvPr>
        </p:nvSpPr>
        <p:spPr>
          <a:xfrm>
            <a:off x="368300" y="215900"/>
            <a:ext cx="8089900" cy="890588"/>
          </a:xfrm>
        </p:spPr>
        <p:txBody>
          <a:bodyPr>
            <a:normAutofit fontScale="90000"/>
          </a:bodyPr>
          <a:lstStyle/>
          <a:p>
            <a:pPr>
              <a:defRPr/>
            </a:pPr>
            <a:r>
              <a:rPr lang="en-US" dirty="0">
                <a:solidFill>
                  <a:srgbClr val="FF0000"/>
                </a:solidFill>
                <a:latin typeface="+mn-lt"/>
              </a:rPr>
              <a:t>Advantages - Using the DBMS Approach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715963" y="1455738"/>
            <a:ext cx="7772400" cy="4114800"/>
          </a:xfrm>
        </p:spPr>
        <p:txBody>
          <a:bodyPr/>
          <a:lstStyle/>
          <a:p>
            <a:pPr>
              <a:lnSpc>
                <a:spcPct val="150000"/>
              </a:lnSpc>
            </a:pPr>
            <a:r>
              <a:rPr lang="en-US" altLang="en-US" b="1"/>
              <a:t>Providing Storage Structures and Search Techniques for Efficient Query Processing</a:t>
            </a:r>
            <a:endParaRPr lang="en-US" altLang="en-US"/>
          </a:p>
          <a:p>
            <a:pPr lvl="1">
              <a:lnSpc>
                <a:spcPct val="150000"/>
              </a:lnSpc>
            </a:pPr>
            <a:r>
              <a:rPr lang="en-US" altLang="en-US"/>
              <a:t>A DBMS uses </a:t>
            </a:r>
            <a:r>
              <a:rPr lang="en-US" altLang="en-US" b="1" i="1"/>
              <a:t>indexes</a:t>
            </a:r>
            <a:r>
              <a:rPr lang="en-US" altLang="en-US"/>
              <a:t>, files based on tree data structures or hash data structures that are suitably modified for disk search, to speed up disk search. </a:t>
            </a:r>
          </a:p>
        </p:txBody>
      </p:sp>
      <p:sp>
        <p:nvSpPr>
          <p:cNvPr id="5" name="Title 4"/>
          <p:cNvSpPr>
            <a:spLocks noGrp="1"/>
          </p:cNvSpPr>
          <p:nvPr>
            <p:ph type="title"/>
          </p:nvPr>
        </p:nvSpPr>
        <p:spPr>
          <a:xfrm>
            <a:off x="257175" y="215900"/>
            <a:ext cx="8201025" cy="890588"/>
          </a:xfrm>
        </p:spPr>
        <p:txBody>
          <a:bodyPr>
            <a:normAutofit/>
          </a:bodyPr>
          <a:lstStyle/>
          <a:p>
            <a:pPr>
              <a:defRPr/>
            </a:pPr>
            <a:r>
              <a:rPr lang="en-US" dirty="0">
                <a:solidFill>
                  <a:srgbClr val="FF0000"/>
                </a:solidFill>
                <a:latin typeface="+mn-lt"/>
              </a:rPr>
              <a:t>Advantages - Using the DBMS Approach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368300" y="1455738"/>
            <a:ext cx="8120063" cy="4114800"/>
          </a:xfrm>
        </p:spPr>
        <p:txBody>
          <a:bodyPr/>
          <a:lstStyle/>
          <a:p>
            <a:pPr algn="just">
              <a:lnSpc>
                <a:spcPct val="150000"/>
              </a:lnSpc>
            </a:pPr>
            <a:r>
              <a:rPr lang="en-US" altLang="en-US" b="1"/>
              <a:t>Providing Backup and Recovery</a:t>
            </a:r>
            <a:endParaRPr lang="en-US" altLang="en-US"/>
          </a:p>
          <a:p>
            <a:pPr lvl="1" algn="just">
              <a:lnSpc>
                <a:spcPct val="150000"/>
              </a:lnSpc>
            </a:pPr>
            <a:r>
              <a:rPr lang="en-US" altLang="en-US"/>
              <a:t>The </a:t>
            </a:r>
            <a:r>
              <a:rPr lang="en-US" altLang="en-US" b="1"/>
              <a:t>backup and recovery subsystem </a:t>
            </a:r>
            <a:r>
              <a:rPr lang="en-US" altLang="en-US"/>
              <a:t>of the DBMS allows to take backups, dated copies of the database, and to recover to a chosen backup copy in the case of hardware or software failure.</a:t>
            </a:r>
          </a:p>
        </p:txBody>
      </p:sp>
      <p:sp>
        <p:nvSpPr>
          <p:cNvPr id="5" name="Title 4"/>
          <p:cNvSpPr>
            <a:spLocks noGrp="1"/>
          </p:cNvSpPr>
          <p:nvPr>
            <p:ph type="title"/>
          </p:nvPr>
        </p:nvSpPr>
        <p:spPr>
          <a:xfrm>
            <a:off x="368300" y="215900"/>
            <a:ext cx="8089900" cy="890588"/>
          </a:xfrm>
        </p:spPr>
        <p:txBody>
          <a:bodyPr>
            <a:normAutofit fontScale="90000"/>
          </a:bodyPr>
          <a:lstStyle/>
          <a:p>
            <a:pPr>
              <a:defRPr/>
            </a:pPr>
            <a:r>
              <a:rPr lang="en-US" dirty="0">
                <a:solidFill>
                  <a:srgbClr val="FF0000"/>
                </a:solidFill>
                <a:latin typeface="+mn-lt"/>
              </a:rPr>
              <a:t>Advantages - Using the DBMS Approach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5963" y="1455738"/>
            <a:ext cx="7772400" cy="4800600"/>
          </a:xfrm>
        </p:spPr>
        <p:txBody>
          <a:bodyPr>
            <a:normAutofit fontScale="92500"/>
          </a:bodyPr>
          <a:lstStyle/>
          <a:p>
            <a:pPr algn="just">
              <a:lnSpc>
                <a:spcPct val="150000"/>
              </a:lnSpc>
              <a:defRPr/>
            </a:pPr>
            <a:r>
              <a:rPr lang="en-US" b="1" dirty="0"/>
              <a:t>Enforcing Integrity Constraints</a:t>
            </a:r>
            <a:endParaRPr lang="en-US" dirty="0"/>
          </a:p>
          <a:p>
            <a:pPr lvl="1" algn="just">
              <a:lnSpc>
                <a:spcPct val="150000"/>
              </a:lnSpc>
              <a:defRPr/>
            </a:pPr>
            <a:r>
              <a:rPr lang="en-US" dirty="0"/>
              <a:t>A DBMS provides capabilities for defining and enforcing </a:t>
            </a:r>
            <a:r>
              <a:rPr lang="en-US" b="1" dirty="0"/>
              <a:t>integrity constraints</a:t>
            </a:r>
            <a:r>
              <a:rPr lang="en-US" dirty="0"/>
              <a:t>, such as </a:t>
            </a:r>
            <a:r>
              <a:rPr lang="en-US" dirty="0">
                <a:solidFill>
                  <a:srgbClr val="FF0000"/>
                </a:solidFill>
              </a:rPr>
              <a:t>referential integrity, uniqueness, or business rules.</a:t>
            </a:r>
          </a:p>
          <a:p>
            <a:pPr lvl="1" algn="just">
              <a:lnSpc>
                <a:spcPct val="150000"/>
              </a:lnSpc>
              <a:defRPr/>
            </a:pPr>
            <a:r>
              <a:rPr lang="en-US" dirty="0"/>
              <a:t>Examples are, When lending a book to a student, Student ID must exist in Student's table, Each Student ID must be </a:t>
            </a:r>
            <a:r>
              <a:rPr lang="en-US" dirty="0" smtClean="0"/>
              <a:t>unique.</a:t>
            </a:r>
            <a:endParaRPr lang="en-US" dirty="0"/>
          </a:p>
        </p:txBody>
      </p:sp>
      <p:sp>
        <p:nvSpPr>
          <p:cNvPr id="5" name="Title 4"/>
          <p:cNvSpPr>
            <a:spLocks noGrp="1"/>
          </p:cNvSpPr>
          <p:nvPr>
            <p:ph type="title"/>
          </p:nvPr>
        </p:nvSpPr>
        <p:spPr>
          <a:xfrm>
            <a:off x="368300" y="215900"/>
            <a:ext cx="8458200" cy="890588"/>
          </a:xfrm>
        </p:spPr>
        <p:txBody>
          <a:bodyPr>
            <a:normAutofit/>
          </a:bodyPr>
          <a:lstStyle/>
          <a:p>
            <a:pPr>
              <a:defRPr/>
            </a:pPr>
            <a:r>
              <a:rPr lang="en-US" dirty="0">
                <a:solidFill>
                  <a:srgbClr val="FF0000"/>
                </a:solidFill>
                <a:latin typeface="+mn-lt"/>
              </a:rPr>
              <a:t>Advantages - Using the DBMS Approach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715963" y="1455738"/>
            <a:ext cx="7772400" cy="4114800"/>
          </a:xfrm>
        </p:spPr>
        <p:txBody>
          <a:bodyPr/>
          <a:lstStyle/>
          <a:p>
            <a:pPr algn="just">
              <a:lnSpc>
                <a:spcPct val="150000"/>
              </a:lnSpc>
            </a:pPr>
            <a:r>
              <a:rPr lang="en-US" altLang="en-US" sz="2600" b="1"/>
              <a:t>Reduce Application Development Time</a:t>
            </a:r>
            <a:endParaRPr lang="en-US" altLang="en-US" sz="2200"/>
          </a:p>
          <a:p>
            <a:pPr lvl="1" algn="just">
              <a:lnSpc>
                <a:spcPct val="150000"/>
              </a:lnSpc>
            </a:pPr>
            <a:r>
              <a:rPr lang="en-US" altLang="en-US" sz="2600"/>
              <a:t>The time needed to develop an application using the DBMS approach is 400% -600%  faster than the TFPs approach requires.</a:t>
            </a:r>
            <a:endParaRPr lang="en-US" altLang="en-US" sz="2200"/>
          </a:p>
        </p:txBody>
      </p:sp>
      <p:sp>
        <p:nvSpPr>
          <p:cNvPr id="5" name="Title 4"/>
          <p:cNvSpPr>
            <a:spLocks noGrp="1"/>
          </p:cNvSpPr>
          <p:nvPr>
            <p:ph type="title"/>
          </p:nvPr>
        </p:nvSpPr>
        <p:spPr>
          <a:xfrm>
            <a:off x="352425" y="239713"/>
            <a:ext cx="8599488" cy="890587"/>
          </a:xfrm>
        </p:spPr>
        <p:txBody>
          <a:bodyPr>
            <a:noAutofit/>
          </a:bodyPr>
          <a:lstStyle/>
          <a:p>
            <a:pPr>
              <a:defRPr/>
            </a:pPr>
            <a:r>
              <a:rPr lang="en-US" dirty="0">
                <a:solidFill>
                  <a:srgbClr val="FF0000"/>
                </a:solidFill>
                <a:latin typeface="+mn-lt"/>
              </a:rPr>
              <a:t>Advantages - Using the DBMS Approach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304800" y="1455738"/>
            <a:ext cx="8662988" cy="5168900"/>
          </a:xfrm>
        </p:spPr>
        <p:txBody>
          <a:bodyPr/>
          <a:lstStyle/>
          <a:p>
            <a:pPr algn="just">
              <a:lnSpc>
                <a:spcPct val="150000"/>
              </a:lnSpc>
            </a:pPr>
            <a:r>
              <a:rPr lang="en-US" altLang="en-US" sz="2800" b="1"/>
              <a:t> Flexibility</a:t>
            </a:r>
            <a:endParaRPr lang="en-US" altLang="en-US" sz="2400"/>
          </a:p>
          <a:p>
            <a:pPr lvl="1" algn="just">
              <a:lnSpc>
                <a:spcPct val="150000"/>
              </a:lnSpc>
            </a:pPr>
            <a:r>
              <a:rPr lang="en-US" altLang="en-US"/>
              <a:t>DBMS allows for some </a:t>
            </a:r>
            <a:r>
              <a:rPr lang="en-US" altLang="en-US">
                <a:solidFill>
                  <a:srgbClr val="FF0000"/>
                </a:solidFill>
              </a:rPr>
              <a:t>changes</a:t>
            </a:r>
            <a:r>
              <a:rPr lang="en-US" altLang="en-US"/>
              <a:t> to the </a:t>
            </a:r>
            <a:r>
              <a:rPr lang="en-US" altLang="en-US">
                <a:solidFill>
                  <a:srgbClr val="FF0000"/>
                </a:solidFill>
              </a:rPr>
              <a:t>structure of the database </a:t>
            </a:r>
            <a:r>
              <a:rPr lang="en-US" altLang="en-US"/>
              <a:t>with </a:t>
            </a:r>
            <a:r>
              <a:rPr lang="en-US" altLang="en-US">
                <a:solidFill>
                  <a:srgbClr val="FF0000"/>
                </a:solidFill>
              </a:rPr>
              <a:t>minimum affect </a:t>
            </a:r>
            <a:r>
              <a:rPr lang="en-US" altLang="en-US"/>
              <a:t>or </a:t>
            </a:r>
            <a:r>
              <a:rPr lang="en-US" altLang="en-US">
                <a:solidFill>
                  <a:srgbClr val="FF0000"/>
                </a:solidFill>
              </a:rPr>
              <a:t>without affecting </a:t>
            </a:r>
            <a:r>
              <a:rPr lang="en-US" altLang="en-US"/>
              <a:t>the stored data and the existing application programs.</a:t>
            </a:r>
            <a:endParaRPr lang="en-US" altLang="en-US" b="1"/>
          </a:p>
          <a:p>
            <a:pPr lvl="1" algn="just">
              <a:lnSpc>
                <a:spcPct val="150000"/>
              </a:lnSpc>
            </a:pPr>
            <a:r>
              <a:rPr lang="en-US" altLang="en-US"/>
              <a:t>However, in TFP approach any changes in the data structure requires corresponding changes in both file structure and applications programs.</a:t>
            </a:r>
            <a:endParaRPr lang="en-US" altLang="en-US" sz="2400"/>
          </a:p>
        </p:txBody>
      </p:sp>
      <p:sp>
        <p:nvSpPr>
          <p:cNvPr id="5" name="Title 4"/>
          <p:cNvSpPr>
            <a:spLocks noGrp="1"/>
          </p:cNvSpPr>
          <p:nvPr>
            <p:ph type="title"/>
          </p:nvPr>
        </p:nvSpPr>
        <p:spPr>
          <a:xfrm>
            <a:off x="304800" y="215900"/>
            <a:ext cx="8453438" cy="890588"/>
          </a:xfrm>
        </p:spPr>
        <p:txBody>
          <a:bodyPr>
            <a:normAutofit/>
          </a:bodyPr>
          <a:lstStyle/>
          <a:p>
            <a:pPr>
              <a:defRPr/>
            </a:pPr>
            <a:r>
              <a:rPr lang="en-US" dirty="0">
                <a:solidFill>
                  <a:srgbClr val="FF0000"/>
                </a:solidFill>
                <a:latin typeface="+mn-lt"/>
              </a:rPr>
              <a:t>Advantages - Using the DBMS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715963" y="1455738"/>
            <a:ext cx="7772400" cy="4114800"/>
          </a:xfrm>
        </p:spPr>
        <p:txBody>
          <a:bodyPr/>
          <a:lstStyle/>
          <a:p>
            <a:endParaRPr lang="en-US" altLang="en-US" b="1"/>
          </a:p>
          <a:p>
            <a:endParaRPr lang="en-US" altLang="en-US" b="1"/>
          </a:p>
          <a:p>
            <a:pPr algn="just"/>
            <a:r>
              <a:rPr lang="en-US" altLang="en-US" b="1"/>
              <a:t>The goal of this chapter</a:t>
            </a:r>
            <a:r>
              <a:rPr lang="en-US" altLang="en-US"/>
              <a:t> is to provide basic  terms and concepts related to Databases.</a:t>
            </a:r>
          </a:p>
          <a:p>
            <a:endParaRPr lang="en-US" altLang="en-US"/>
          </a:p>
        </p:txBody>
      </p:sp>
      <p:sp>
        <p:nvSpPr>
          <p:cNvPr id="2" name="Title 1"/>
          <p:cNvSpPr>
            <a:spLocks noGrp="1"/>
          </p:cNvSpPr>
          <p:nvPr>
            <p:ph type="title"/>
          </p:nvPr>
        </p:nvSpPr>
        <p:spPr>
          <a:xfrm>
            <a:off x="715963" y="550863"/>
            <a:ext cx="7772400" cy="673100"/>
          </a:xfrm>
        </p:spPr>
        <p:txBody>
          <a:bodyPr>
            <a:noAutofit/>
          </a:bodyPr>
          <a:lstStyle/>
          <a:p>
            <a:pPr>
              <a:defRPr/>
            </a:pPr>
            <a:r>
              <a:rPr lang="en-US" sz="4000" dirty="0">
                <a:solidFill>
                  <a:srgbClr val="FF0000"/>
                </a:solidFill>
                <a:latin typeface="+mn-lt"/>
              </a:rPr>
              <a:t>Chapter 1:</a:t>
            </a:r>
            <a:br>
              <a:rPr lang="en-US" sz="4000" dirty="0">
                <a:solidFill>
                  <a:srgbClr val="FF0000"/>
                </a:solidFill>
                <a:latin typeface="+mn-lt"/>
              </a:rPr>
            </a:br>
            <a:r>
              <a:rPr lang="en-US" sz="4000" dirty="0">
                <a:solidFill>
                  <a:srgbClr val="FF0000"/>
                </a:solidFill>
                <a:latin typeface="+mn-lt"/>
              </a:rPr>
              <a:t> Introduction to Databases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4713" y="1119188"/>
            <a:ext cx="7772400" cy="5426075"/>
          </a:xfrm>
        </p:spPr>
        <p:txBody>
          <a:bodyPr/>
          <a:lstStyle/>
          <a:p>
            <a:pPr algn="just">
              <a:defRPr/>
            </a:pPr>
            <a:r>
              <a:rPr lang="en-US" dirty="0"/>
              <a:t>Databases are an </a:t>
            </a:r>
            <a:r>
              <a:rPr lang="en-US" b="1" i="1" dirty="0"/>
              <a:t>essential</a:t>
            </a:r>
            <a:r>
              <a:rPr lang="en-US" dirty="0"/>
              <a:t> component of life in modern society.</a:t>
            </a:r>
          </a:p>
          <a:p>
            <a:pPr marL="109728" indent="0" algn="just">
              <a:buFont typeface="Wingdings" pitchFamily="2" charset="2"/>
              <a:buNone/>
              <a:defRPr/>
            </a:pPr>
            <a:endParaRPr lang="en-US" dirty="0"/>
          </a:p>
          <a:p>
            <a:pPr algn="just">
              <a:defRPr/>
            </a:pPr>
            <a:r>
              <a:rPr lang="en-US" dirty="0"/>
              <a:t>We interact with databases in many daily activates, such as:-</a:t>
            </a:r>
          </a:p>
          <a:p>
            <a:pPr lvl="1" algn="just">
              <a:defRPr/>
            </a:pPr>
            <a:r>
              <a:rPr lang="en-US" dirty="0"/>
              <a:t>Banking transactions: open an account, deposit, withdraw, transfer, etc.</a:t>
            </a:r>
          </a:p>
          <a:p>
            <a:pPr lvl="1" algn="just">
              <a:defRPr/>
            </a:pPr>
            <a:r>
              <a:rPr lang="en-US" dirty="0"/>
              <a:t> Hotel or airline reservation.</a:t>
            </a:r>
          </a:p>
          <a:p>
            <a:pPr lvl="1" algn="just">
              <a:defRPr/>
            </a:pPr>
            <a:r>
              <a:rPr lang="en-US" dirty="0"/>
              <a:t>E-commerce, buy or sell online.</a:t>
            </a:r>
          </a:p>
          <a:p>
            <a:pPr lvl="1" algn="just">
              <a:defRPr/>
            </a:pPr>
            <a:r>
              <a:rPr lang="en-US" dirty="0"/>
              <a:t>Search for a book in the library.</a:t>
            </a:r>
          </a:p>
          <a:p>
            <a:pPr algn="just">
              <a:defRPr/>
            </a:pPr>
            <a:endParaRPr lang="en-US" dirty="0"/>
          </a:p>
        </p:txBody>
      </p:sp>
      <p:sp>
        <p:nvSpPr>
          <p:cNvPr id="18435" name="Title 1"/>
          <p:cNvSpPr>
            <a:spLocks noGrp="1"/>
          </p:cNvSpPr>
          <p:nvPr>
            <p:ph type="title"/>
          </p:nvPr>
        </p:nvSpPr>
        <p:spPr>
          <a:xfrm>
            <a:off x="685800" y="215900"/>
            <a:ext cx="7772400" cy="890588"/>
          </a:xfrm>
        </p:spPr>
        <p:txBody>
          <a:bodyPr/>
          <a:lstStyle/>
          <a:p>
            <a:pPr>
              <a:defRPr/>
            </a:pPr>
            <a:r>
              <a:rPr lang="en-US" altLang="en-US" dirty="0">
                <a:solidFill>
                  <a:srgbClr val="FF0000"/>
                </a:solidFill>
                <a:latin typeface="+mn-lt"/>
              </a:rPr>
              <a:t>Why to Study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85800" y="376238"/>
            <a:ext cx="7772400" cy="673100"/>
          </a:xfrm>
        </p:spPr>
        <p:txBody>
          <a:bodyPr>
            <a:noAutofit/>
          </a:bodyPr>
          <a:lstStyle/>
          <a:p>
            <a:pPr>
              <a:defRPr/>
            </a:pPr>
            <a:r>
              <a:rPr lang="en-US" altLang="en-US" sz="4000" dirty="0">
                <a:solidFill>
                  <a:srgbClr val="FF0000"/>
                </a:solidFill>
                <a:latin typeface="+mn-lt"/>
              </a:rPr>
              <a:t>Types of Databases and Database Applications</a:t>
            </a:r>
          </a:p>
        </p:txBody>
      </p:sp>
      <p:sp>
        <p:nvSpPr>
          <p:cNvPr id="18435" name="Content Placeholder 5"/>
          <p:cNvSpPr>
            <a:spLocks noGrp="1"/>
          </p:cNvSpPr>
          <p:nvPr>
            <p:ph idx="1"/>
          </p:nvPr>
        </p:nvSpPr>
        <p:spPr>
          <a:xfrm>
            <a:off x="715963" y="1552575"/>
            <a:ext cx="7772400" cy="4319588"/>
          </a:xfrm>
        </p:spPr>
        <p:txBody>
          <a:bodyPr/>
          <a:lstStyle/>
          <a:p>
            <a:r>
              <a:rPr lang="en-US" altLang="en-US" b="1"/>
              <a:t>Traditional database applications</a:t>
            </a:r>
          </a:p>
          <a:p>
            <a:pPr lvl="1"/>
            <a:r>
              <a:rPr lang="en-US" altLang="en-US"/>
              <a:t>Store textual or numeric information</a:t>
            </a:r>
          </a:p>
          <a:p>
            <a:r>
              <a:rPr lang="en-US" altLang="en-US" b="1"/>
              <a:t>Multimedia databases</a:t>
            </a:r>
          </a:p>
          <a:p>
            <a:pPr lvl="1"/>
            <a:r>
              <a:rPr lang="en-US" altLang="en-US"/>
              <a:t>Store images, audio clips, and video streams digitally</a:t>
            </a:r>
          </a:p>
          <a:p>
            <a:r>
              <a:rPr lang="en-US" altLang="en-US" b="1"/>
              <a:t>Geographic information systems (GIS) </a:t>
            </a:r>
          </a:p>
          <a:p>
            <a:pPr lvl="1"/>
            <a:r>
              <a:rPr lang="en-US" altLang="en-US"/>
              <a:t>Store and analyze maps, weather data, and satellite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215900"/>
            <a:ext cx="7772400" cy="890588"/>
          </a:xfrm>
        </p:spPr>
        <p:txBody>
          <a:bodyPr/>
          <a:lstStyle/>
          <a:p>
            <a:pPr>
              <a:defRPr/>
            </a:pPr>
            <a:r>
              <a:rPr lang="en-US" altLang="en-US" sz="4400" dirty="0">
                <a:solidFill>
                  <a:srgbClr val="FF0000"/>
                </a:solidFill>
                <a:latin typeface="+mn-lt"/>
              </a:rPr>
              <a:t>Database Definition</a:t>
            </a:r>
          </a:p>
        </p:txBody>
      </p:sp>
      <p:sp>
        <p:nvSpPr>
          <p:cNvPr id="19459" name="Content Placeholder 2"/>
          <p:cNvSpPr>
            <a:spLocks noGrp="1"/>
          </p:cNvSpPr>
          <p:nvPr>
            <p:ph idx="1"/>
          </p:nvPr>
        </p:nvSpPr>
        <p:spPr>
          <a:xfrm>
            <a:off x="715963" y="2052638"/>
            <a:ext cx="7772400" cy="4114800"/>
          </a:xfrm>
        </p:spPr>
        <p:txBody>
          <a:bodyPr/>
          <a:lstStyle/>
          <a:p>
            <a:pPr algn="just"/>
            <a:r>
              <a:rPr lang="en-US" altLang="en-US"/>
              <a:t>A database is a </a:t>
            </a:r>
            <a:r>
              <a:rPr lang="en-US" altLang="en-US" i="1" u="sng"/>
              <a:t>shared</a:t>
            </a:r>
            <a:r>
              <a:rPr lang="en-US" altLang="en-US"/>
              <a:t> collection </a:t>
            </a:r>
            <a:r>
              <a:rPr lang="en-US" altLang="en-US" i="1"/>
              <a:t>of </a:t>
            </a:r>
            <a:r>
              <a:rPr lang="en-US" altLang="en-US" i="1" u="sng"/>
              <a:t>logically related data</a:t>
            </a:r>
            <a:r>
              <a:rPr lang="en-US" altLang="en-US"/>
              <a:t> that is stored to meet the requirement of </a:t>
            </a:r>
            <a:r>
              <a:rPr lang="en-US" altLang="en-US" u="sng"/>
              <a:t>different users</a:t>
            </a:r>
            <a:r>
              <a:rPr lang="en-US" altLang="en-US"/>
              <a:t> of an organizations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715963" y="1455738"/>
            <a:ext cx="7772400" cy="4114800"/>
          </a:xfrm>
        </p:spPr>
        <p:txBody>
          <a:bodyPr/>
          <a:lstStyle/>
          <a:p>
            <a:pPr algn="just"/>
            <a:r>
              <a:rPr lang="en-US" altLang="en-US" b="1" i="1"/>
              <a:t>Data</a:t>
            </a:r>
            <a:r>
              <a:rPr lang="en-US" altLang="en-US"/>
              <a:t> are known facts about something that can be recorded. </a:t>
            </a:r>
          </a:p>
          <a:p>
            <a:pPr algn="just"/>
            <a:r>
              <a:rPr lang="en-US" altLang="en-US"/>
              <a:t>Some examples of data are: </a:t>
            </a:r>
          </a:p>
          <a:p>
            <a:pPr lvl="1" algn="just"/>
            <a:r>
              <a:rPr lang="en-US" altLang="en-US"/>
              <a:t>Names</a:t>
            </a:r>
          </a:p>
          <a:p>
            <a:pPr lvl="1" algn="just"/>
            <a:r>
              <a:rPr lang="en-US" altLang="en-US"/>
              <a:t>Telephone numbers</a:t>
            </a:r>
          </a:p>
          <a:p>
            <a:pPr lvl="1" algn="just"/>
            <a:r>
              <a:rPr lang="en-US" altLang="en-US"/>
              <a:t>Addresses.</a:t>
            </a:r>
          </a:p>
          <a:p>
            <a:pPr algn="just"/>
            <a:r>
              <a:rPr lang="en-US" altLang="en-US"/>
              <a:t>Data are values of some type; integer, float, string, image, .. Etc.</a:t>
            </a:r>
          </a:p>
        </p:txBody>
      </p:sp>
      <p:sp>
        <p:nvSpPr>
          <p:cNvPr id="2" name="Title 1"/>
          <p:cNvSpPr>
            <a:spLocks noGrp="1"/>
          </p:cNvSpPr>
          <p:nvPr>
            <p:ph type="title"/>
          </p:nvPr>
        </p:nvSpPr>
        <p:spPr>
          <a:xfrm>
            <a:off x="685800" y="215900"/>
            <a:ext cx="7772400" cy="890588"/>
          </a:xfrm>
        </p:spPr>
        <p:txBody>
          <a:bodyPr>
            <a:noAutofit/>
          </a:bodyPr>
          <a:lstStyle/>
          <a:p>
            <a:pPr>
              <a:defRPr/>
            </a:pPr>
            <a:r>
              <a:rPr lang="en-US" sz="4400" dirty="0">
                <a:solidFill>
                  <a:srgbClr val="FF0000"/>
                </a:solidFill>
                <a:latin typeface="+mn-lt"/>
              </a:rPr>
              <a:t>What is Data?</a:t>
            </a:r>
            <a:r>
              <a:rPr lang="en-US" sz="4000" dirty="0">
                <a:solidFill>
                  <a:srgbClr val="FF0000"/>
                </a:solidFill>
                <a:latin typeface="+mn-lt"/>
              </a:rPr>
              <a:t/>
            </a:r>
            <a:br>
              <a:rPr lang="en-US" sz="4000" dirty="0">
                <a:solidFill>
                  <a:srgbClr val="FF0000"/>
                </a:solidFill>
                <a:latin typeface="+mn-lt"/>
              </a:rPr>
            </a:br>
            <a:endParaRPr lang="en-US" sz="4000" dirty="0">
              <a:solidFill>
                <a:srgbClr val="FF0000"/>
              </a:solidFill>
              <a:latin typeface="+mn-lt"/>
            </a:endParaRPr>
          </a:p>
        </p:txBody>
      </p:sp>
      <p:sp>
        <p:nvSpPr>
          <p:cNvPr id="4" name="Flowchart: Sequential Access Storage 3"/>
          <p:cNvSpPr/>
          <p:nvPr/>
        </p:nvSpPr>
        <p:spPr>
          <a:xfrm>
            <a:off x="5508625" y="2806700"/>
            <a:ext cx="3505200" cy="14478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2"/>
                </a:solidFill>
              </a:rPr>
              <a:t>How to store those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74700" y="0"/>
            <a:ext cx="7772400" cy="812800"/>
          </a:xfrm>
        </p:spPr>
        <p:txBody>
          <a:bodyPr/>
          <a:lstStyle/>
          <a:p>
            <a:pPr>
              <a:defRPr/>
            </a:pPr>
            <a:r>
              <a:rPr lang="en-US" altLang="en-US" sz="4000" dirty="0">
                <a:solidFill>
                  <a:srgbClr val="FF0000"/>
                </a:solidFill>
                <a:latin typeface="+mn-lt"/>
              </a:rPr>
              <a:t>Database Definitions</a:t>
            </a:r>
          </a:p>
        </p:txBody>
      </p:sp>
      <p:sp>
        <p:nvSpPr>
          <p:cNvPr id="21507" name="Content Placeholder 2"/>
          <p:cNvSpPr>
            <a:spLocks noGrp="1"/>
          </p:cNvSpPr>
          <p:nvPr>
            <p:ph idx="1"/>
          </p:nvPr>
        </p:nvSpPr>
        <p:spPr>
          <a:xfrm>
            <a:off x="774700" y="828675"/>
            <a:ext cx="7980363" cy="5732463"/>
          </a:xfrm>
        </p:spPr>
        <p:txBody>
          <a:bodyPr/>
          <a:lstStyle/>
          <a:p>
            <a:pPr algn="just"/>
            <a:r>
              <a:rPr lang="en-US" altLang="en-US" dirty="0"/>
              <a:t>A database:</a:t>
            </a:r>
          </a:p>
          <a:p>
            <a:pPr lvl="1" algn="just"/>
            <a:r>
              <a:rPr lang="en-US" altLang="en-US" dirty="0"/>
              <a:t>Models a particular real world systems in the computer in form of data called </a:t>
            </a:r>
            <a:r>
              <a:rPr lang="en-US" altLang="en-US" b="1" dirty="0" err="1"/>
              <a:t>Miniworld</a:t>
            </a:r>
            <a:r>
              <a:rPr lang="en-US" altLang="en-US" b="1" dirty="0"/>
              <a:t> </a:t>
            </a:r>
            <a:r>
              <a:rPr lang="en-US" altLang="en-US" dirty="0"/>
              <a:t>or </a:t>
            </a:r>
            <a:r>
              <a:rPr lang="en-US" altLang="en-US" b="1" dirty="0"/>
              <a:t>universe of discourse (</a:t>
            </a:r>
            <a:r>
              <a:rPr lang="en-US" altLang="en-US" b="1" dirty="0" err="1"/>
              <a:t>UoD</a:t>
            </a:r>
            <a:r>
              <a:rPr lang="en-US" altLang="en-US" b="1" dirty="0"/>
              <a:t>)</a:t>
            </a:r>
          </a:p>
          <a:p>
            <a:pPr lvl="1" algn="just"/>
            <a:r>
              <a:rPr lang="en-US" altLang="en-US" dirty="0"/>
              <a:t>Logically coherent(well organized) collection of data with inherent meaning</a:t>
            </a:r>
          </a:p>
          <a:p>
            <a:pPr lvl="1" algn="just"/>
            <a:r>
              <a:rPr lang="en-US" altLang="en-US" dirty="0"/>
              <a:t>Designed, built and populated with data for a specific purpose</a:t>
            </a:r>
          </a:p>
          <a:p>
            <a:pPr algn="just"/>
            <a:r>
              <a:rPr lang="en-US" altLang="en-US" dirty="0"/>
              <a:t>Example of a commercial database</a:t>
            </a:r>
          </a:p>
          <a:p>
            <a:pPr lvl="1" algn="just"/>
            <a:r>
              <a:rPr lang="en-US" altLang="en-US" dirty="0"/>
              <a:t>Sales system, Cash handling system, reservation system</a:t>
            </a:r>
          </a:p>
          <a:p>
            <a:pPr lvl="1" algn="just"/>
            <a:r>
              <a:rPr lang="en-US" altLang="en-US" dirty="0"/>
              <a:t>Amazon.com</a:t>
            </a:r>
          </a:p>
          <a:p>
            <a:pPr lvl="1" algn="just"/>
            <a:endParaRPr lang="en-US" altLang="en-US" dirty="0"/>
          </a:p>
        </p:txBody>
      </p:sp>
    </p:spTree>
  </p:cSld>
  <p:clrMapOvr>
    <a:masterClrMapping/>
  </p:clrMapOvr>
</p:sld>
</file>

<file path=ppt/theme/theme1.xml><?xml version="1.0" encoding="utf-8"?>
<a:theme xmlns:a="http://schemas.openxmlformats.org/drawingml/2006/main" name="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elmasri_navathe_pp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lmasri_navathe_pptemplate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elmasri_navathe_pptemplate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elmasri_navathe_pptemplate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elmasri_navathe_pptemplate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elmasri_navathe_pptemplate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Eeyore:El Masri PowerPoint:elmasri_navathe_pptemplate.POT</Template>
  <TotalTime>3068</TotalTime>
  <Words>1739</Words>
  <Application>Microsoft Office PowerPoint</Application>
  <PresentationFormat>On-screen Show (4:3)</PresentationFormat>
  <Paragraphs>226</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elmasri_navathe_pptemplate</vt:lpstr>
      <vt:lpstr>Database Systems</vt:lpstr>
      <vt:lpstr>Course Description</vt:lpstr>
      <vt:lpstr>Course Objectives</vt:lpstr>
      <vt:lpstr>Chapter 1:  Introduction to Databases</vt:lpstr>
      <vt:lpstr>Why to Study Databases?</vt:lpstr>
      <vt:lpstr>Types of Databases and Database Applications</vt:lpstr>
      <vt:lpstr>Database Definition</vt:lpstr>
      <vt:lpstr>What is Data? </vt:lpstr>
      <vt:lpstr>Database Definitions</vt:lpstr>
      <vt:lpstr>What is a DBMS?</vt:lpstr>
      <vt:lpstr>Typical DBMS Functionality</vt:lpstr>
      <vt:lpstr>What is an Application?</vt:lpstr>
      <vt:lpstr>Slide 13</vt:lpstr>
      <vt:lpstr>A Bit About History</vt:lpstr>
      <vt:lpstr>File Processing (FPS)</vt:lpstr>
      <vt:lpstr>File Processing (FPS)</vt:lpstr>
      <vt:lpstr>File Processing (FPS)</vt:lpstr>
      <vt:lpstr>Database Approach</vt:lpstr>
      <vt:lpstr>Main Characteristics of the Database Approach</vt:lpstr>
      <vt:lpstr>Main Characteristics of the Database Approach</vt:lpstr>
      <vt:lpstr>Main Characteristics of the Database Approach</vt:lpstr>
      <vt:lpstr>When not to Use a DBMS:</vt:lpstr>
      <vt:lpstr>When not to Use a DBMS:</vt:lpstr>
      <vt:lpstr>Database Users</vt:lpstr>
      <vt:lpstr>Actors in a Large Database </vt:lpstr>
      <vt:lpstr>Actors in a Large Database </vt:lpstr>
      <vt:lpstr>Actors in a Large Database </vt:lpstr>
      <vt:lpstr>Actors in a Large Database</vt:lpstr>
      <vt:lpstr>Actors in a Large Database</vt:lpstr>
      <vt:lpstr>Component of Database Application </vt:lpstr>
      <vt:lpstr>Advantages - Using the DBMS Approach</vt:lpstr>
      <vt:lpstr>Advantages - Using the DBMS Approach</vt:lpstr>
      <vt:lpstr>Advantages - Using the DBMS Approach</vt:lpstr>
      <vt:lpstr>Advantages - Using the DBMS Approach</vt:lpstr>
      <vt:lpstr>Advantages - Using the DBMS Approach</vt:lpstr>
      <vt:lpstr>Advantages - Using the DBMS Approach</vt:lpstr>
      <vt:lpstr>Advantages - Using the DBMS Approach</vt:lpstr>
    </vt:vector>
  </TitlesOfParts>
  <Company>ओ</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Hall</dc:creator>
  <cp:lastModifiedBy>dr.imran</cp:lastModifiedBy>
  <cp:revision>193</cp:revision>
  <cp:lastPrinted>2001-05-28T10:10:18Z</cp:lastPrinted>
  <dcterms:created xsi:type="dcterms:W3CDTF">2003-08-26T05:13:59Z</dcterms:created>
  <dcterms:modified xsi:type="dcterms:W3CDTF">2021-03-09T04:44:32Z</dcterms:modified>
</cp:coreProperties>
</file>