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6" r:id="rId2"/>
    <p:sldId id="393" r:id="rId3"/>
    <p:sldId id="394" r:id="rId4"/>
    <p:sldId id="395" r:id="rId5"/>
    <p:sldId id="332" r:id="rId6"/>
    <p:sldId id="329" r:id="rId7"/>
    <p:sldId id="396" r:id="rId8"/>
    <p:sldId id="397" r:id="rId9"/>
    <p:sldId id="401" r:id="rId10"/>
    <p:sldId id="402" r:id="rId11"/>
    <p:sldId id="403" r:id="rId12"/>
    <p:sldId id="404" r:id="rId13"/>
    <p:sldId id="405" r:id="rId14"/>
    <p:sldId id="406" r:id="rId15"/>
    <p:sldId id="407" r:id="rId16"/>
    <p:sldId id="408" r:id="rId17"/>
    <p:sldId id="409" r:id="rId18"/>
    <p:sldId id="412" r:id="rId19"/>
    <p:sldId id="413" r:id="rId20"/>
    <p:sldId id="414" r:id="rId21"/>
    <p:sldId id="415" r:id="rId22"/>
    <p:sldId id="416" r:id="rId23"/>
    <p:sldId id="417" r:id="rId24"/>
    <p:sldId id="418" r:id="rId25"/>
    <p:sldId id="419" r:id="rId26"/>
    <p:sldId id="420" r:id="rId27"/>
    <p:sldId id="421" r:id="rId28"/>
    <p:sldId id="422" r:id="rId29"/>
    <p:sldId id="423" r:id="rId30"/>
    <p:sldId id="424" r:id="rId31"/>
    <p:sldId id="425" r:id="rId32"/>
    <p:sldId id="426" r:id="rId33"/>
    <p:sldId id="464" r:id="rId34"/>
    <p:sldId id="465" r:id="rId35"/>
    <p:sldId id="466" r:id="rId36"/>
    <p:sldId id="467" r:id="rId37"/>
    <p:sldId id="427" r:id="rId38"/>
    <p:sldId id="428" r:id="rId39"/>
    <p:sldId id="429" r:id="rId40"/>
    <p:sldId id="430" r:id="rId41"/>
    <p:sldId id="431" r:id="rId42"/>
    <p:sldId id="432" r:id="rId43"/>
    <p:sldId id="463" r:id="rId44"/>
    <p:sldId id="433" r:id="rId45"/>
    <p:sldId id="434" r:id="rId46"/>
    <p:sldId id="435" r:id="rId47"/>
    <p:sldId id="436" r:id="rId48"/>
    <p:sldId id="437" r:id="rId49"/>
    <p:sldId id="438" r:id="rId50"/>
    <p:sldId id="439" r:id="rId51"/>
    <p:sldId id="440" r:id="rId52"/>
    <p:sldId id="441" r:id="rId53"/>
    <p:sldId id="442" r:id="rId54"/>
    <p:sldId id="443" r:id="rId55"/>
    <p:sldId id="444" r:id="rId56"/>
    <p:sldId id="445" r:id="rId57"/>
    <p:sldId id="446" r:id="rId58"/>
    <p:sldId id="447" r:id="rId59"/>
    <p:sldId id="448" r:id="rId60"/>
    <p:sldId id="449" r:id="rId61"/>
    <p:sldId id="450" r:id="rId62"/>
    <p:sldId id="451" r:id="rId63"/>
    <p:sldId id="452" r:id="rId64"/>
    <p:sldId id="453" r:id="rId65"/>
    <p:sldId id="454" r:id="rId66"/>
    <p:sldId id="455" r:id="rId67"/>
    <p:sldId id="456" r:id="rId68"/>
    <p:sldId id="457" r:id="rId69"/>
    <p:sldId id="458" r:id="rId70"/>
    <p:sldId id="459" r:id="rId71"/>
    <p:sldId id="460" r:id="rId72"/>
    <p:sldId id="461" r:id="rId73"/>
    <p:sldId id="462" r:id="rId74"/>
    <p:sldId id="340"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BFA004-D2D3-4DFB-A98E-DD700A243471}" type="datetimeFigureOut">
              <a:rPr lang="en-US" smtClean="0"/>
              <a:pPr/>
              <a:t>4/7/2021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F08A7A-6686-42AC-A48A-593AEF42F3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4/7/2021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981200"/>
            <a:ext cx="8915400" cy="1219200"/>
          </a:xfrm>
        </p:spPr>
        <p:txBody>
          <a:bodyPr>
            <a:normAutofit/>
          </a:bodyPr>
          <a:lstStyle/>
          <a:p>
            <a:r>
              <a:rPr lang="en-US" sz="5400" dirty="0" smtClean="0"/>
              <a:t>Database Management System</a:t>
            </a:r>
            <a:endParaRPr lang="en-US" sz="5400" dirty="0"/>
          </a:p>
        </p:txBody>
      </p:sp>
      <p:sp>
        <p:nvSpPr>
          <p:cNvPr id="3" name="Subtitle 2"/>
          <p:cNvSpPr>
            <a:spLocks noGrp="1"/>
          </p:cNvSpPr>
          <p:nvPr>
            <p:ph type="subTitle" idx="1"/>
          </p:nvPr>
        </p:nvSpPr>
        <p:spPr>
          <a:xfrm>
            <a:off x="533400" y="4191000"/>
            <a:ext cx="7854696" cy="914400"/>
          </a:xfrm>
        </p:spPr>
        <p:txBody>
          <a:bodyPr>
            <a:normAutofit fontScale="62500" lnSpcReduction="20000"/>
          </a:bodyPr>
          <a:lstStyle/>
          <a:p>
            <a:pPr algn="ctr"/>
            <a:endParaRPr lang="en-US" dirty="0" smtClean="0"/>
          </a:p>
          <a:p>
            <a:pPr algn="ctr"/>
            <a:r>
              <a:rPr lang="en-US" sz="6400" dirty="0" smtClean="0"/>
              <a:t>Lecture # 7-8</a:t>
            </a:r>
            <a:endParaRPr lang="en-US" sz="6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70" dirty="0" smtClean="0"/>
              <a:t>D</a:t>
            </a:r>
            <a:r>
              <a:rPr lang="en-US" spc="-400" dirty="0" smtClean="0"/>
              <a:t>at</a:t>
            </a:r>
            <a:r>
              <a:rPr lang="en-US" dirty="0" smtClean="0"/>
              <a:t>a</a:t>
            </a:r>
            <a:r>
              <a:rPr lang="en-US" spc="-20" dirty="0" smtClean="0"/>
              <a:t> I</a:t>
            </a:r>
            <a:r>
              <a:rPr lang="en-US" dirty="0" smtClean="0"/>
              <a:t>ndependence</a:t>
            </a:r>
            <a:endParaRPr lang="en-US" dirty="0"/>
          </a:p>
        </p:txBody>
      </p:sp>
      <p:sp>
        <p:nvSpPr>
          <p:cNvPr id="3" name="Content Placeholder 2"/>
          <p:cNvSpPr>
            <a:spLocks noGrp="1"/>
          </p:cNvSpPr>
          <p:nvPr>
            <p:ph idx="1"/>
          </p:nvPr>
        </p:nvSpPr>
        <p:spPr/>
        <p:txBody>
          <a:bodyPr>
            <a:normAutofit/>
          </a:bodyPr>
          <a:lstStyle/>
          <a:p>
            <a:pPr algn="just"/>
            <a:r>
              <a:rPr lang="en-US" dirty="0" smtClean="0"/>
              <a:t>Logical data independence</a:t>
            </a:r>
          </a:p>
          <a:p>
            <a:pPr lvl="1" algn="just"/>
            <a:r>
              <a:rPr lang="en-US" dirty="0" smtClean="0"/>
              <a:t>The ability to modify the conceptual scheme without  causing application programs to be rewritten.</a:t>
            </a:r>
          </a:p>
          <a:p>
            <a:pPr lvl="1" algn="just"/>
            <a:r>
              <a:rPr lang="en-US" dirty="0" smtClean="0"/>
              <a:t>The change would be absorbed by the mapping  between the external and conceptual levels.</a:t>
            </a:r>
          </a:p>
          <a:p>
            <a:r>
              <a:rPr lang="en-US" dirty="0" smtClean="0"/>
              <a:t>Examples</a:t>
            </a:r>
          </a:p>
          <a:p>
            <a:pPr lvl="1"/>
            <a:r>
              <a:rPr lang="en-US" dirty="0" smtClean="0"/>
              <a:t>Adding a new file/index etc.</a:t>
            </a:r>
          </a:p>
          <a:p>
            <a:pPr lvl="1"/>
            <a:r>
              <a:rPr lang="en-US" dirty="0" smtClean="0"/>
              <a:t>Adding a new field in a file</a:t>
            </a:r>
          </a:p>
          <a:p>
            <a:pPr lvl="1"/>
            <a:r>
              <a:rPr lang="en-US" dirty="0" smtClean="0"/>
              <a:t>Changing type/size</a:t>
            </a:r>
          </a:p>
          <a:p>
            <a:pPr lvl="1"/>
            <a:r>
              <a:rPr lang="en-US" dirty="0" smtClean="0"/>
              <a:t>Deleting an attribute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70" dirty="0" smtClean="0"/>
              <a:t>D</a:t>
            </a:r>
            <a:r>
              <a:rPr lang="en-US" spc="-400" dirty="0" smtClean="0"/>
              <a:t>at</a:t>
            </a:r>
            <a:r>
              <a:rPr lang="en-US" dirty="0" smtClean="0"/>
              <a:t>a</a:t>
            </a:r>
            <a:r>
              <a:rPr lang="en-US" spc="-20" dirty="0" smtClean="0"/>
              <a:t> I</a:t>
            </a:r>
            <a:r>
              <a:rPr lang="en-US" dirty="0" smtClean="0"/>
              <a:t>ndependence</a:t>
            </a:r>
            <a:endParaRPr lang="en-US" dirty="0"/>
          </a:p>
        </p:txBody>
      </p:sp>
      <p:sp>
        <p:nvSpPr>
          <p:cNvPr id="3" name="Content Placeholder 2"/>
          <p:cNvSpPr>
            <a:spLocks noGrp="1"/>
          </p:cNvSpPr>
          <p:nvPr>
            <p:ph idx="1"/>
          </p:nvPr>
        </p:nvSpPr>
        <p:spPr/>
        <p:txBody>
          <a:bodyPr/>
          <a:lstStyle/>
          <a:p>
            <a:pPr algn="just"/>
            <a:r>
              <a:rPr lang="en-US" dirty="0" smtClean="0"/>
              <a:t>Physical data independence</a:t>
            </a:r>
          </a:p>
          <a:p>
            <a:pPr lvl="1" algn="just"/>
            <a:r>
              <a:rPr lang="en-US" dirty="0" smtClean="0"/>
              <a:t>The ability to modify the internal scheme without  having to change the conceptual or external schemas.</a:t>
            </a:r>
          </a:p>
          <a:p>
            <a:pPr lvl="1" algn="just"/>
            <a:r>
              <a:rPr lang="en-US" dirty="0" smtClean="0"/>
              <a:t>Modifications at this level are usually to improve  performance.</a:t>
            </a:r>
          </a:p>
          <a:p>
            <a:pPr algn="just"/>
            <a:r>
              <a:rPr lang="en-US" dirty="0" smtClean="0"/>
              <a:t>Example</a:t>
            </a:r>
          </a:p>
          <a:p>
            <a:pPr lvl="1" algn="just"/>
            <a:r>
              <a:rPr lang="en-US" dirty="0" smtClean="0"/>
              <a:t>Changing file organization</a:t>
            </a:r>
          </a:p>
          <a:p>
            <a:pPr lvl="1" algn="just"/>
            <a:r>
              <a:rPr lang="en-US" dirty="0" smtClean="0"/>
              <a:t>Index implementation, hash, tree etc.</a:t>
            </a:r>
          </a:p>
          <a:p>
            <a:pPr lvl="1" algn="just"/>
            <a:r>
              <a:rPr lang="en-US" dirty="0" smtClean="0"/>
              <a:t>Changing storage medium</a:t>
            </a:r>
          </a:p>
          <a:p>
            <a:pPr lvl="1" algn="just"/>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528638" y="1520825"/>
            <a:ext cx="8197850" cy="5489575"/>
          </a:xfrm>
        </p:spPr>
        <p:txBody>
          <a:bodyPr/>
          <a:lstStyle/>
          <a:p>
            <a:pPr marL="514350" indent="-514350">
              <a:lnSpc>
                <a:spcPct val="150000"/>
              </a:lnSpc>
              <a:buFont typeface="Arial" charset="0"/>
              <a:buAutoNum type="arabicPeriod"/>
            </a:pPr>
            <a:r>
              <a:rPr lang="en-US" altLang="en-US" b="1" dirty="0" smtClean="0"/>
              <a:t>Data Definition Language (DDL):</a:t>
            </a:r>
          </a:p>
          <a:p>
            <a:pPr lvl="1">
              <a:lnSpc>
                <a:spcPct val="150000"/>
              </a:lnSpc>
            </a:pPr>
            <a:r>
              <a:rPr lang="en-US" altLang="en-US" dirty="0" smtClean="0"/>
              <a:t>Used to define schemas.</a:t>
            </a:r>
          </a:p>
          <a:p>
            <a:pPr marL="514350" indent="-514350">
              <a:lnSpc>
                <a:spcPct val="150000"/>
              </a:lnSpc>
              <a:buFont typeface="Arial" charset="0"/>
              <a:buAutoNum type="arabicPeriod"/>
            </a:pPr>
            <a:r>
              <a:rPr lang="en-US" altLang="en-US" b="1" dirty="0" smtClean="0"/>
              <a:t>Data Manipulation Language (DML):</a:t>
            </a:r>
          </a:p>
          <a:p>
            <a:pPr lvl="1">
              <a:lnSpc>
                <a:spcPct val="150000"/>
              </a:lnSpc>
            </a:pPr>
            <a:r>
              <a:rPr lang="en-US" altLang="en-US" dirty="0" smtClean="0"/>
              <a:t>Used to retrieve, insert, delete, and modify data.</a:t>
            </a:r>
          </a:p>
          <a:p>
            <a:pPr marL="514350" indent="-514350">
              <a:lnSpc>
                <a:spcPct val="150000"/>
              </a:lnSpc>
              <a:buFont typeface="Arial" charset="0"/>
              <a:buAutoNum type="arabicPeriod"/>
            </a:pPr>
            <a:r>
              <a:rPr lang="en-US" altLang="en-US" b="1" dirty="0" smtClean="0"/>
              <a:t>Structured Query Language (SQL):</a:t>
            </a:r>
          </a:p>
          <a:p>
            <a:pPr lvl="1">
              <a:lnSpc>
                <a:spcPct val="150000"/>
              </a:lnSpc>
            </a:pPr>
            <a:r>
              <a:rPr lang="en-US" altLang="en-US" dirty="0" smtClean="0"/>
              <a:t>A comprehensive language that combines both DDL and DML.</a:t>
            </a:r>
          </a:p>
          <a:p>
            <a:pPr lvl="1">
              <a:lnSpc>
                <a:spcPct val="150000"/>
              </a:lnSpc>
            </a:pPr>
            <a:endParaRPr lang="en-US" altLang="en-US" dirty="0" smtClean="0"/>
          </a:p>
        </p:txBody>
      </p:sp>
      <p:sp>
        <p:nvSpPr>
          <p:cNvPr id="26627" name="Title 4"/>
          <p:cNvSpPr>
            <a:spLocks noGrp="1"/>
          </p:cNvSpPr>
          <p:nvPr>
            <p:ph type="title"/>
          </p:nvPr>
        </p:nvSpPr>
        <p:spPr>
          <a:xfrm>
            <a:off x="685800" y="609600"/>
            <a:ext cx="7772400" cy="685800"/>
          </a:xfrm>
        </p:spPr>
        <p:txBody>
          <a:bodyPr>
            <a:normAutofit fontScale="90000"/>
          </a:bodyPr>
          <a:lstStyle/>
          <a:p>
            <a:r>
              <a:rPr lang="en-US" altLang="en-US" dirty="0" smtClean="0"/>
              <a:t>Database Languages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idx="1"/>
          </p:nvPr>
        </p:nvSpPr>
        <p:spPr/>
        <p:txBody>
          <a:bodyPr/>
          <a:lstStyle/>
          <a:p>
            <a:pPr algn="just"/>
            <a:r>
              <a:rPr lang="en-US" dirty="0" smtClean="0"/>
              <a:t>Structured Query Language(SQL) as we all know is the database language by the use of which we can perform certain operations on the existing database and also we can use this language to create a database. </a:t>
            </a:r>
          </a:p>
          <a:p>
            <a:pPr algn="just"/>
            <a:endParaRPr lang="en-US" dirty="0" smtClean="0"/>
          </a:p>
          <a:p>
            <a:pPr algn="just"/>
            <a:r>
              <a:rPr lang="en-US" dirty="0" smtClean="0"/>
              <a:t>SQL uses certain commands like Create, Drop, Insert etc. to carry out the required tasks.</a:t>
            </a:r>
          </a:p>
          <a:p>
            <a:pPr fontAlgn="base"/>
            <a:endParaRPr lang="en-US" dirty="0" smtClean="0"/>
          </a:p>
          <a:p>
            <a:pPr fontAlgn="base"/>
            <a:r>
              <a:rPr lang="en-US" dirty="0" smtClean="0"/>
              <a:t>These SQL commands are mainly categorized into four/five categories</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idx="1"/>
          </p:nvPr>
        </p:nvSpPr>
        <p:spPr/>
        <p:txBody>
          <a:bodyPr/>
          <a:lstStyle/>
          <a:p>
            <a:pPr fontAlgn="base"/>
            <a:r>
              <a:rPr lang="en-US" dirty="0" smtClean="0"/>
              <a:t> DDL – Data Definition Language</a:t>
            </a:r>
          </a:p>
          <a:p>
            <a:pPr fontAlgn="base"/>
            <a:endParaRPr lang="en-US" dirty="0" smtClean="0"/>
          </a:p>
          <a:p>
            <a:pPr fontAlgn="base"/>
            <a:r>
              <a:rPr lang="en-US" dirty="0" err="1" smtClean="0"/>
              <a:t>DQl</a:t>
            </a:r>
            <a:r>
              <a:rPr lang="en-US" dirty="0" smtClean="0"/>
              <a:t> – Data Query Language</a:t>
            </a:r>
          </a:p>
          <a:p>
            <a:pPr fontAlgn="base"/>
            <a:endParaRPr lang="en-US" dirty="0" smtClean="0"/>
          </a:p>
          <a:p>
            <a:pPr fontAlgn="base"/>
            <a:r>
              <a:rPr lang="en-US" dirty="0" smtClean="0"/>
              <a:t>DML – Data Manipulation Language</a:t>
            </a:r>
          </a:p>
          <a:p>
            <a:pPr fontAlgn="base"/>
            <a:endParaRPr lang="en-US" dirty="0" smtClean="0"/>
          </a:p>
          <a:p>
            <a:pPr fontAlgn="base"/>
            <a:r>
              <a:rPr lang="en-US" dirty="0" smtClean="0"/>
              <a:t>DCL – Data Control Language</a:t>
            </a:r>
          </a:p>
          <a:p>
            <a:pPr fontAlgn="base"/>
            <a:endParaRPr lang="en-US" b="1" dirty="0" smtClean="0"/>
          </a:p>
          <a:p>
            <a:pPr fontAlgn="base"/>
            <a:r>
              <a:rPr lang="en-US" dirty="0" smtClean="0"/>
              <a:t>TCL(transaction Control Language)</a:t>
            </a:r>
          </a:p>
          <a:p>
            <a:pPr algn="just"/>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idx="1"/>
          </p:nvPr>
        </p:nvSpPr>
        <p:spPr/>
        <p:txBody>
          <a:bodyPr/>
          <a:lstStyle/>
          <a:p>
            <a:pPr algn="just" fontAlgn="base"/>
            <a:r>
              <a:rPr lang="en-US" b="1" dirty="0" smtClean="0">
                <a:solidFill>
                  <a:srgbClr val="00B0F0"/>
                </a:solidFill>
              </a:rPr>
              <a:t>DDL (Data Definition Language)</a:t>
            </a:r>
            <a:r>
              <a:rPr lang="en-US" b="1" dirty="0" smtClean="0"/>
              <a:t> :</a:t>
            </a:r>
            <a:r>
              <a:rPr lang="en-US" dirty="0" smtClean="0"/>
              <a:t> DDL or Data Definition Language actually consists of the SQL commands that can be used to define the database schema. </a:t>
            </a:r>
          </a:p>
          <a:p>
            <a:pPr algn="just" fontAlgn="base"/>
            <a:endParaRPr lang="en-US" dirty="0" smtClean="0"/>
          </a:p>
          <a:p>
            <a:pPr algn="just" fontAlgn="base"/>
            <a:r>
              <a:rPr lang="en-US" dirty="0" smtClean="0"/>
              <a:t>It simply deals with descriptions of the database schema and is used to create and modify the structure of database objects in the database.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idx="1"/>
          </p:nvPr>
        </p:nvSpPr>
        <p:spPr>
          <a:xfrm>
            <a:off x="457200" y="1935480"/>
            <a:ext cx="8229600" cy="4922520"/>
          </a:xfrm>
        </p:spPr>
        <p:txBody>
          <a:bodyPr>
            <a:normAutofit fontScale="92500"/>
          </a:bodyPr>
          <a:lstStyle/>
          <a:p>
            <a:pPr algn="just" fontAlgn="base"/>
            <a:r>
              <a:rPr lang="en-US" b="1" dirty="0" smtClean="0">
                <a:solidFill>
                  <a:srgbClr val="00B0F0"/>
                </a:solidFill>
              </a:rPr>
              <a:t>Examples of DDL commands:</a:t>
            </a:r>
            <a:endParaRPr lang="en-US" dirty="0" smtClean="0">
              <a:solidFill>
                <a:srgbClr val="00B0F0"/>
              </a:solidFill>
            </a:endParaRPr>
          </a:p>
          <a:p>
            <a:pPr algn="just" fontAlgn="base"/>
            <a:r>
              <a:rPr lang="en-US" b="1" u="sng" dirty="0" smtClean="0">
                <a:solidFill>
                  <a:srgbClr val="FF0000"/>
                </a:solidFill>
              </a:rPr>
              <a:t>CREATE</a:t>
            </a:r>
            <a:r>
              <a:rPr lang="en-US" dirty="0" smtClean="0"/>
              <a:t> – is used to create the database or its objects (like table, index, function, views, store procedure and triggers).</a:t>
            </a:r>
          </a:p>
          <a:p>
            <a:pPr algn="just" fontAlgn="base"/>
            <a:r>
              <a:rPr lang="en-US" b="1" u="sng" dirty="0" smtClean="0">
                <a:solidFill>
                  <a:srgbClr val="FF0000"/>
                </a:solidFill>
              </a:rPr>
              <a:t>DROP</a:t>
            </a:r>
            <a:r>
              <a:rPr lang="en-US" dirty="0" smtClean="0"/>
              <a:t> – is used to delete objects from the database.</a:t>
            </a:r>
          </a:p>
          <a:p>
            <a:pPr algn="just" fontAlgn="base"/>
            <a:r>
              <a:rPr lang="en-US" b="1" u="sng" dirty="0" smtClean="0">
                <a:solidFill>
                  <a:srgbClr val="FF0000"/>
                </a:solidFill>
              </a:rPr>
              <a:t>ALTER</a:t>
            </a:r>
            <a:r>
              <a:rPr lang="en-US" b="1" dirty="0" smtClean="0">
                <a:solidFill>
                  <a:srgbClr val="FF0000"/>
                </a:solidFill>
              </a:rPr>
              <a:t>-</a:t>
            </a:r>
            <a:r>
              <a:rPr lang="en-US" dirty="0" smtClean="0"/>
              <a:t>is used to alter the structure of the database.</a:t>
            </a:r>
          </a:p>
          <a:p>
            <a:pPr algn="just" fontAlgn="base"/>
            <a:r>
              <a:rPr lang="en-US" b="1" u="sng" dirty="0" smtClean="0">
                <a:solidFill>
                  <a:srgbClr val="FF0000"/>
                </a:solidFill>
              </a:rPr>
              <a:t>TRUNCATE</a:t>
            </a:r>
            <a:r>
              <a:rPr lang="en-US" dirty="0" smtClean="0"/>
              <a:t>–is used to remove all records from a table, including all spaces allocated for the records are removed.</a:t>
            </a:r>
          </a:p>
          <a:p>
            <a:pPr algn="just" fontAlgn="base"/>
            <a:r>
              <a:rPr lang="en-US" b="1" u="sng" dirty="0" smtClean="0">
                <a:solidFill>
                  <a:srgbClr val="FF0000"/>
                </a:solidFill>
              </a:rPr>
              <a:t>COMMENT</a:t>
            </a:r>
            <a:r>
              <a:rPr lang="en-US" dirty="0" smtClean="0"/>
              <a:t> –is used to add comments to the data dictionary.</a:t>
            </a:r>
          </a:p>
          <a:p>
            <a:pPr algn="just" fontAlgn="base"/>
            <a:r>
              <a:rPr lang="en-US" b="1" u="sng" dirty="0" smtClean="0">
                <a:solidFill>
                  <a:srgbClr val="FF0000"/>
                </a:solidFill>
              </a:rPr>
              <a:t>RENAME</a:t>
            </a:r>
            <a:r>
              <a:rPr lang="en-US" u="sng" dirty="0" smtClean="0"/>
              <a:t> </a:t>
            </a:r>
            <a:r>
              <a:rPr lang="en-US" dirty="0" smtClean="0"/>
              <a:t>–is used to rename an object existing in the database.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idx="1"/>
          </p:nvPr>
        </p:nvSpPr>
        <p:spPr/>
        <p:txBody>
          <a:bodyPr>
            <a:normAutofit/>
          </a:bodyPr>
          <a:lstStyle/>
          <a:p>
            <a:pPr fontAlgn="base"/>
            <a:r>
              <a:rPr lang="en-US" b="1" dirty="0" smtClean="0">
                <a:solidFill>
                  <a:srgbClr val="00B0F0"/>
                </a:solidFill>
              </a:rPr>
              <a:t>DQL (Data Query Language) :</a:t>
            </a:r>
            <a:endParaRPr lang="en-US" dirty="0" smtClean="0">
              <a:solidFill>
                <a:srgbClr val="00B0F0"/>
              </a:solidFill>
            </a:endParaRPr>
          </a:p>
          <a:p>
            <a:pPr fontAlgn="base"/>
            <a:r>
              <a:rPr lang="en-US" dirty="0" smtClean="0"/>
              <a:t>DML statements are used for performing queries on the data within schema objects. The purpose of DQL Command is to get some schema relation based on the query passed to it.</a:t>
            </a:r>
          </a:p>
          <a:p>
            <a:pPr fontAlgn="base"/>
            <a:endParaRPr lang="en-US" b="1" dirty="0" smtClean="0"/>
          </a:p>
          <a:p>
            <a:pPr fontAlgn="base"/>
            <a:r>
              <a:rPr lang="en-US" b="1" dirty="0" smtClean="0">
                <a:solidFill>
                  <a:srgbClr val="00B0F0"/>
                </a:solidFill>
              </a:rPr>
              <a:t>Example of DQL:</a:t>
            </a:r>
            <a:endParaRPr lang="en-US" dirty="0" smtClean="0">
              <a:solidFill>
                <a:srgbClr val="00B0F0"/>
              </a:solidFill>
            </a:endParaRPr>
          </a:p>
          <a:p>
            <a:pPr fontAlgn="base"/>
            <a:r>
              <a:rPr lang="en-US" b="1" u="sng" dirty="0" smtClean="0">
                <a:solidFill>
                  <a:srgbClr val="FF0000"/>
                </a:solidFill>
              </a:rPr>
              <a:t>SELECT</a:t>
            </a:r>
            <a:r>
              <a:rPr lang="en-US" dirty="0" smtClean="0"/>
              <a:t> – is used to retrieve data from the a database.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idx="1"/>
          </p:nvPr>
        </p:nvSpPr>
        <p:spPr/>
        <p:txBody>
          <a:bodyPr>
            <a:normAutofit lnSpcReduction="10000"/>
          </a:bodyPr>
          <a:lstStyle/>
          <a:p>
            <a:pPr algn="just" fontAlgn="base"/>
            <a:r>
              <a:rPr lang="en-US" b="1" dirty="0" smtClean="0"/>
              <a:t> </a:t>
            </a:r>
            <a:r>
              <a:rPr lang="en-US" b="1" dirty="0" smtClean="0">
                <a:solidFill>
                  <a:srgbClr val="00B0F0"/>
                </a:solidFill>
              </a:rPr>
              <a:t>DML(Data Manipulation Language) :</a:t>
            </a:r>
            <a:r>
              <a:rPr lang="en-US" dirty="0" smtClean="0"/>
              <a:t> The SQL commands that deals with the manipulation of data present in the database belong to DML or Data Manipulation Language and this includes most of the SQL statements.</a:t>
            </a:r>
          </a:p>
          <a:p>
            <a:pPr algn="just" fontAlgn="base"/>
            <a:r>
              <a:rPr lang="en-US" b="1" dirty="0" smtClean="0">
                <a:solidFill>
                  <a:srgbClr val="00B0F0"/>
                </a:solidFill>
              </a:rPr>
              <a:t>Examples of DML:</a:t>
            </a:r>
            <a:endParaRPr lang="en-US" dirty="0" smtClean="0">
              <a:solidFill>
                <a:srgbClr val="00B0F0"/>
              </a:solidFill>
            </a:endParaRPr>
          </a:p>
          <a:p>
            <a:pPr algn="just" fontAlgn="base"/>
            <a:r>
              <a:rPr lang="en-US" b="1" u="sng" dirty="0" smtClean="0">
                <a:solidFill>
                  <a:srgbClr val="FF0000"/>
                </a:solidFill>
              </a:rPr>
              <a:t>INSERT</a:t>
            </a:r>
            <a:r>
              <a:rPr lang="en-US" dirty="0" smtClean="0"/>
              <a:t> – is used to insert data into a table.</a:t>
            </a:r>
          </a:p>
          <a:p>
            <a:pPr algn="just" fontAlgn="base"/>
            <a:r>
              <a:rPr lang="en-US" b="1" u="sng" dirty="0" smtClean="0">
                <a:solidFill>
                  <a:srgbClr val="FF0000"/>
                </a:solidFill>
              </a:rPr>
              <a:t>UPDATE</a:t>
            </a:r>
            <a:r>
              <a:rPr lang="en-US" dirty="0" smtClean="0"/>
              <a:t> – is used to update existing data within a table.</a:t>
            </a:r>
          </a:p>
          <a:p>
            <a:pPr algn="just" fontAlgn="base"/>
            <a:r>
              <a:rPr lang="en-US" b="1" u="sng" dirty="0" smtClean="0">
                <a:solidFill>
                  <a:srgbClr val="FF0000"/>
                </a:solidFill>
              </a:rPr>
              <a:t>DELETE</a:t>
            </a:r>
            <a:r>
              <a:rPr lang="en-US" dirty="0" smtClean="0"/>
              <a:t> – is used to delete records from a database table.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idx="1"/>
          </p:nvPr>
        </p:nvSpPr>
        <p:spPr/>
        <p:txBody>
          <a:bodyPr>
            <a:normAutofit/>
          </a:bodyPr>
          <a:lstStyle/>
          <a:p>
            <a:pPr algn="just" fontAlgn="base"/>
            <a:r>
              <a:rPr lang="en-US" b="1" dirty="0" smtClean="0">
                <a:solidFill>
                  <a:srgbClr val="00B0F0"/>
                </a:solidFill>
              </a:rPr>
              <a:t>DCL(Data Control Language) :</a:t>
            </a:r>
            <a:r>
              <a:rPr lang="en-US" dirty="0" smtClean="0"/>
              <a:t> DCL includes commands such as GRANT and REVOKE which mainly deals with the rights, permissions and other controls of the database system.</a:t>
            </a:r>
          </a:p>
          <a:p>
            <a:pPr fontAlgn="base"/>
            <a:endParaRPr lang="en-US" b="1" dirty="0" smtClean="0">
              <a:solidFill>
                <a:srgbClr val="00B0F0"/>
              </a:solidFill>
            </a:endParaRPr>
          </a:p>
          <a:p>
            <a:pPr fontAlgn="base"/>
            <a:r>
              <a:rPr lang="en-US" b="1" dirty="0" smtClean="0">
                <a:solidFill>
                  <a:srgbClr val="00B0F0"/>
                </a:solidFill>
              </a:rPr>
              <a:t>Examples of DCL commands:</a:t>
            </a:r>
            <a:endParaRPr lang="en-US" dirty="0" smtClean="0">
              <a:solidFill>
                <a:srgbClr val="00B0F0"/>
              </a:solidFill>
            </a:endParaRPr>
          </a:p>
          <a:p>
            <a:pPr algn="just" fontAlgn="base"/>
            <a:r>
              <a:rPr lang="en-US" b="1" dirty="0" smtClean="0">
                <a:solidFill>
                  <a:srgbClr val="FF0000"/>
                </a:solidFill>
              </a:rPr>
              <a:t>GRANT</a:t>
            </a:r>
            <a:r>
              <a:rPr lang="en-US" dirty="0" smtClean="0"/>
              <a:t>-gives user’s access privileges to database.</a:t>
            </a:r>
          </a:p>
          <a:p>
            <a:pPr fontAlgn="base"/>
            <a:r>
              <a:rPr lang="en-US" b="1" dirty="0" smtClean="0">
                <a:solidFill>
                  <a:srgbClr val="FF0000"/>
                </a:solidFill>
              </a:rPr>
              <a:t>REVOKE</a:t>
            </a:r>
            <a:r>
              <a:rPr lang="en-US" dirty="0" smtClean="0"/>
              <a:t>-withdraw user’s access privileges given by using the GRANT command.</a:t>
            </a:r>
          </a:p>
          <a:p>
            <a:pPr algn="just" fontAlgn="base">
              <a:buNone/>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3663696" y="2825495"/>
            <a:ext cx="5485130" cy="3002280"/>
            <a:chOff x="3663696" y="2825495"/>
            <a:chExt cx="5485130" cy="3002280"/>
          </a:xfrm>
        </p:grpSpPr>
        <p:pic>
          <p:nvPicPr>
            <p:cNvPr id="4" name="object 4"/>
            <p:cNvPicPr/>
            <p:nvPr/>
          </p:nvPicPr>
          <p:blipFill>
            <a:blip r:embed="rId2" cstate="print"/>
            <a:stretch>
              <a:fillRect/>
            </a:stretch>
          </p:blipFill>
          <p:spPr>
            <a:xfrm>
              <a:off x="3663696" y="2825495"/>
              <a:ext cx="5480304" cy="3002279"/>
            </a:xfrm>
            <a:prstGeom prst="rect">
              <a:avLst/>
            </a:prstGeom>
          </p:spPr>
        </p:pic>
        <p:pic>
          <p:nvPicPr>
            <p:cNvPr id="5" name="object 5"/>
            <p:cNvPicPr/>
            <p:nvPr/>
          </p:nvPicPr>
          <p:blipFill>
            <a:blip r:embed="rId3" cstate="print"/>
            <a:stretch>
              <a:fillRect/>
            </a:stretch>
          </p:blipFill>
          <p:spPr>
            <a:xfrm>
              <a:off x="3733800" y="2895599"/>
              <a:ext cx="5410200" cy="2862072"/>
            </a:xfrm>
            <a:prstGeom prst="rect">
              <a:avLst/>
            </a:prstGeom>
          </p:spPr>
        </p:pic>
        <p:sp>
          <p:nvSpPr>
            <p:cNvPr id="6" name="object 6"/>
            <p:cNvSpPr/>
            <p:nvPr/>
          </p:nvSpPr>
          <p:spPr>
            <a:xfrm>
              <a:off x="3733800" y="2895599"/>
              <a:ext cx="5410200" cy="2862580"/>
            </a:xfrm>
            <a:custGeom>
              <a:avLst/>
              <a:gdLst/>
              <a:ahLst/>
              <a:cxnLst/>
              <a:rect l="l" t="t" r="r" b="b"/>
              <a:pathLst>
                <a:path w="5410200" h="2862579">
                  <a:moveTo>
                    <a:pt x="0" y="2862072"/>
                  </a:moveTo>
                  <a:lnTo>
                    <a:pt x="5410200" y="2862072"/>
                  </a:lnTo>
                  <a:lnTo>
                    <a:pt x="5410200" y="0"/>
                  </a:lnTo>
                  <a:lnTo>
                    <a:pt x="0" y="0"/>
                  </a:lnTo>
                  <a:lnTo>
                    <a:pt x="0" y="2862072"/>
                  </a:lnTo>
                  <a:close/>
                </a:path>
              </a:pathLst>
            </a:custGeom>
            <a:ln w="9143">
              <a:solidFill>
                <a:srgbClr val="209AC1"/>
              </a:solidFill>
            </a:ln>
          </p:spPr>
          <p:txBody>
            <a:bodyPr wrap="square" lIns="0" tIns="0" rIns="0" bIns="0" rtlCol="0"/>
            <a:lstStyle/>
            <a:p>
              <a:endParaRPr/>
            </a:p>
          </p:txBody>
        </p:sp>
      </p:grpSp>
      <p:grpSp>
        <p:nvGrpSpPr>
          <p:cNvPr id="7" name="object 7"/>
          <p:cNvGrpSpPr/>
          <p:nvPr/>
        </p:nvGrpSpPr>
        <p:grpSpPr>
          <a:xfrm>
            <a:off x="3816096" y="1682495"/>
            <a:ext cx="4940935" cy="509270"/>
            <a:chOff x="3816096" y="1682495"/>
            <a:chExt cx="4940935" cy="509270"/>
          </a:xfrm>
        </p:grpSpPr>
        <p:pic>
          <p:nvPicPr>
            <p:cNvPr id="8" name="object 8"/>
            <p:cNvPicPr/>
            <p:nvPr/>
          </p:nvPicPr>
          <p:blipFill>
            <a:blip r:embed="rId4" cstate="print"/>
            <a:stretch>
              <a:fillRect/>
            </a:stretch>
          </p:blipFill>
          <p:spPr>
            <a:xfrm>
              <a:off x="3816096" y="1682495"/>
              <a:ext cx="4940808" cy="509015"/>
            </a:xfrm>
            <a:prstGeom prst="rect">
              <a:avLst/>
            </a:prstGeom>
          </p:spPr>
        </p:pic>
        <p:pic>
          <p:nvPicPr>
            <p:cNvPr id="9" name="object 9"/>
            <p:cNvPicPr/>
            <p:nvPr/>
          </p:nvPicPr>
          <p:blipFill>
            <a:blip r:embed="rId5" cstate="print"/>
            <a:stretch>
              <a:fillRect/>
            </a:stretch>
          </p:blipFill>
          <p:spPr>
            <a:xfrm>
              <a:off x="3886200" y="1752599"/>
              <a:ext cx="4800600" cy="368808"/>
            </a:xfrm>
            <a:prstGeom prst="rect">
              <a:avLst/>
            </a:prstGeom>
          </p:spPr>
        </p:pic>
      </p:grpSp>
      <p:sp>
        <p:nvSpPr>
          <p:cNvPr id="10" name="object 10"/>
          <p:cNvSpPr txBox="1"/>
          <p:nvPr/>
        </p:nvSpPr>
        <p:spPr>
          <a:xfrm>
            <a:off x="3886200" y="1752600"/>
            <a:ext cx="4800600" cy="368935"/>
          </a:xfrm>
          <a:prstGeom prst="rect">
            <a:avLst/>
          </a:prstGeom>
          <a:ln w="9144">
            <a:solidFill>
              <a:srgbClr val="209AC1"/>
            </a:solidFill>
          </a:ln>
        </p:spPr>
        <p:txBody>
          <a:bodyPr vert="horz" wrap="square" lIns="0" tIns="40005" rIns="0" bIns="0" rtlCol="0">
            <a:spAutoFit/>
          </a:bodyPr>
          <a:lstStyle/>
          <a:p>
            <a:pPr marL="485140">
              <a:lnSpc>
                <a:spcPct val="100000"/>
              </a:lnSpc>
              <a:spcBef>
                <a:spcPts val="315"/>
              </a:spcBef>
            </a:pPr>
            <a:r>
              <a:rPr sz="1800" i="1" spc="-5" dirty="0">
                <a:latin typeface="Arial"/>
                <a:cs typeface="Arial"/>
              </a:rPr>
              <a:t>Course_info(cid:string,cname:string)</a:t>
            </a:r>
            <a:endParaRPr sz="1800">
              <a:latin typeface="Arial"/>
              <a:cs typeface="Arial"/>
            </a:endParaRPr>
          </a:p>
        </p:txBody>
      </p:sp>
      <p:grpSp>
        <p:nvGrpSpPr>
          <p:cNvPr id="11" name="object 11"/>
          <p:cNvGrpSpPr/>
          <p:nvPr/>
        </p:nvGrpSpPr>
        <p:grpSpPr>
          <a:xfrm>
            <a:off x="3663696" y="5873496"/>
            <a:ext cx="5485130" cy="786765"/>
            <a:chOff x="3663696" y="5873496"/>
            <a:chExt cx="5485130" cy="786765"/>
          </a:xfrm>
        </p:grpSpPr>
        <p:pic>
          <p:nvPicPr>
            <p:cNvPr id="12" name="object 12"/>
            <p:cNvPicPr/>
            <p:nvPr/>
          </p:nvPicPr>
          <p:blipFill>
            <a:blip r:embed="rId6" cstate="print"/>
            <a:stretch>
              <a:fillRect/>
            </a:stretch>
          </p:blipFill>
          <p:spPr>
            <a:xfrm>
              <a:off x="3663696" y="5873496"/>
              <a:ext cx="5480304" cy="786383"/>
            </a:xfrm>
            <a:prstGeom prst="rect">
              <a:avLst/>
            </a:prstGeom>
          </p:spPr>
        </p:pic>
        <p:pic>
          <p:nvPicPr>
            <p:cNvPr id="13" name="object 13"/>
            <p:cNvPicPr/>
            <p:nvPr/>
          </p:nvPicPr>
          <p:blipFill>
            <a:blip r:embed="rId7" cstate="print"/>
            <a:stretch>
              <a:fillRect/>
            </a:stretch>
          </p:blipFill>
          <p:spPr>
            <a:xfrm>
              <a:off x="3733800" y="5943600"/>
              <a:ext cx="5410200" cy="646176"/>
            </a:xfrm>
            <a:prstGeom prst="rect">
              <a:avLst/>
            </a:prstGeom>
          </p:spPr>
        </p:pic>
        <p:sp>
          <p:nvSpPr>
            <p:cNvPr id="14" name="object 14"/>
            <p:cNvSpPr/>
            <p:nvPr/>
          </p:nvSpPr>
          <p:spPr>
            <a:xfrm>
              <a:off x="3733800" y="5943600"/>
              <a:ext cx="5410200" cy="646430"/>
            </a:xfrm>
            <a:custGeom>
              <a:avLst/>
              <a:gdLst/>
              <a:ahLst/>
              <a:cxnLst/>
              <a:rect l="l" t="t" r="r" b="b"/>
              <a:pathLst>
                <a:path w="5410200" h="646429">
                  <a:moveTo>
                    <a:pt x="0" y="646176"/>
                  </a:moveTo>
                  <a:lnTo>
                    <a:pt x="5410200" y="646176"/>
                  </a:lnTo>
                  <a:lnTo>
                    <a:pt x="5410200" y="0"/>
                  </a:lnTo>
                  <a:lnTo>
                    <a:pt x="0" y="0"/>
                  </a:lnTo>
                  <a:lnTo>
                    <a:pt x="0" y="646176"/>
                  </a:lnTo>
                  <a:close/>
                </a:path>
              </a:pathLst>
            </a:custGeom>
            <a:ln w="9144">
              <a:solidFill>
                <a:srgbClr val="209AC1"/>
              </a:solidFill>
            </a:ln>
          </p:spPr>
          <p:txBody>
            <a:bodyPr wrap="square" lIns="0" tIns="0" rIns="0" bIns="0" rtlCol="0"/>
            <a:lstStyle/>
            <a:p>
              <a:endParaRPr/>
            </a:p>
          </p:txBody>
        </p:sp>
      </p:grpSp>
      <p:sp>
        <p:nvSpPr>
          <p:cNvPr id="15" name="object 15"/>
          <p:cNvSpPr txBox="1"/>
          <p:nvPr/>
        </p:nvSpPr>
        <p:spPr>
          <a:xfrm>
            <a:off x="3738371" y="2923159"/>
            <a:ext cx="5405755" cy="3623310"/>
          </a:xfrm>
          <a:prstGeom prst="rect">
            <a:avLst/>
          </a:prstGeom>
        </p:spPr>
        <p:txBody>
          <a:bodyPr vert="horz" wrap="square" lIns="0" tIns="12700" rIns="0" bIns="0" rtlCol="0">
            <a:spAutoFit/>
          </a:bodyPr>
          <a:lstStyle/>
          <a:p>
            <a:pPr marL="791845" indent="-311785" algn="just">
              <a:lnSpc>
                <a:spcPct val="100000"/>
              </a:lnSpc>
              <a:spcBef>
                <a:spcPts val="100"/>
              </a:spcBef>
              <a:buSzPct val="75000"/>
              <a:buFont typeface="Segoe UI Symbol"/>
              <a:buChar char="⚫"/>
              <a:tabLst>
                <a:tab pos="791845" algn="l"/>
              </a:tabLst>
            </a:pPr>
            <a:r>
              <a:rPr sz="1800" i="1" spc="-5" dirty="0">
                <a:latin typeface="Arial"/>
                <a:cs typeface="Arial"/>
              </a:rPr>
              <a:t>Students(sid:</a:t>
            </a:r>
            <a:r>
              <a:rPr sz="1800" i="1" spc="-15" dirty="0">
                <a:latin typeface="Arial"/>
                <a:cs typeface="Arial"/>
              </a:rPr>
              <a:t> </a:t>
            </a:r>
            <a:r>
              <a:rPr sz="1800" i="1" spc="-5" dirty="0">
                <a:latin typeface="Arial"/>
                <a:cs typeface="Arial"/>
              </a:rPr>
              <a:t>string</a:t>
            </a:r>
            <a:endParaRPr sz="1800">
              <a:latin typeface="Arial"/>
              <a:cs typeface="Arial"/>
            </a:endParaRPr>
          </a:p>
          <a:p>
            <a:pPr marL="1687830" marR="2390140" algn="just">
              <a:lnSpc>
                <a:spcPct val="100000"/>
              </a:lnSpc>
            </a:pPr>
            <a:r>
              <a:rPr sz="1800" i="1" spc="-10" dirty="0">
                <a:latin typeface="Arial"/>
                <a:cs typeface="Arial"/>
              </a:rPr>
              <a:t>name:</a:t>
            </a:r>
            <a:r>
              <a:rPr sz="1800" i="1" spc="-50" dirty="0">
                <a:latin typeface="Arial"/>
                <a:cs typeface="Arial"/>
              </a:rPr>
              <a:t> </a:t>
            </a:r>
            <a:r>
              <a:rPr sz="1800" i="1" spc="-5" dirty="0">
                <a:latin typeface="Arial"/>
                <a:cs typeface="Arial"/>
              </a:rPr>
              <a:t>string, </a:t>
            </a:r>
            <a:r>
              <a:rPr sz="1800" i="1" spc="-490" dirty="0">
                <a:latin typeface="Arial"/>
                <a:cs typeface="Arial"/>
              </a:rPr>
              <a:t> </a:t>
            </a:r>
            <a:r>
              <a:rPr sz="1800" i="1" spc="-5" dirty="0">
                <a:latin typeface="Arial"/>
                <a:cs typeface="Arial"/>
              </a:rPr>
              <a:t>login: string, </a:t>
            </a:r>
            <a:r>
              <a:rPr sz="1800" i="1" dirty="0">
                <a:latin typeface="Arial"/>
                <a:cs typeface="Arial"/>
              </a:rPr>
              <a:t> </a:t>
            </a:r>
            <a:r>
              <a:rPr sz="1800" i="1" spc="-5" dirty="0">
                <a:latin typeface="Arial"/>
                <a:cs typeface="Arial"/>
              </a:rPr>
              <a:t>age:</a:t>
            </a:r>
            <a:r>
              <a:rPr sz="1800" i="1" spc="-45" dirty="0">
                <a:latin typeface="Arial"/>
                <a:cs typeface="Arial"/>
              </a:rPr>
              <a:t> </a:t>
            </a:r>
            <a:r>
              <a:rPr sz="1800" i="1" spc="-5" dirty="0">
                <a:latin typeface="Arial"/>
                <a:cs typeface="Arial"/>
              </a:rPr>
              <a:t>integer)</a:t>
            </a:r>
            <a:endParaRPr sz="1800">
              <a:latin typeface="Arial"/>
              <a:cs typeface="Arial"/>
            </a:endParaRPr>
          </a:p>
          <a:p>
            <a:pPr marL="791845" indent="-311785" algn="just">
              <a:lnSpc>
                <a:spcPct val="100000"/>
              </a:lnSpc>
              <a:buSzPct val="75000"/>
              <a:buFont typeface="Segoe UI Symbol"/>
              <a:buChar char="⚫"/>
              <a:tabLst>
                <a:tab pos="791845" algn="l"/>
              </a:tabLst>
            </a:pPr>
            <a:r>
              <a:rPr sz="1800" i="1" spc="-5" dirty="0">
                <a:latin typeface="Arial"/>
                <a:cs typeface="Arial"/>
              </a:rPr>
              <a:t>Courses(cid:</a:t>
            </a:r>
            <a:r>
              <a:rPr sz="1800" i="1" spc="-10" dirty="0">
                <a:latin typeface="Arial"/>
                <a:cs typeface="Arial"/>
              </a:rPr>
              <a:t> </a:t>
            </a:r>
            <a:r>
              <a:rPr sz="1800" i="1" spc="-5" dirty="0">
                <a:latin typeface="Arial"/>
                <a:cs typeface="Arial"/>
              </a:rPr>
              <a:t>string,</a:t>
            </a:r>
            <a:endParaRPr sz="1800">
              <a:latin typeface="Arial"/>
              <a:cs typeface="Arial"/>
            </a:endParaRPr>
          </a:p>
          <a:p>
            <a:pPr marL="1497330">
              <a:lnSpc>
                <a:spcPct val="100000"/>
              </a:lnSpc>
            </a:pPr>
            <a:r>
              <a:rPr sz="1800" i="1" spc="-5" dirty="0">
                <a:latin typeface="Arial"/>
                <a:cs typeface="Arial"/>
              </a:rPr>
              <a:t>cname:string,</a:t>
            </a:r>
            <a:endParaRPr sz="1800">
              <a:latin typeface="Arial"/>
              <a:cs typeface="Arial"/>
            </a:endParaRPr>
          </a:p>
          <a:p>
            <a:pPr marL="1433195">
              <a:lnSpc>
                <a:spcPct val="100000"/>
              </a:lnSpc>
            </a:pPr>
            <a:r>
              <a:rPr sz="1800" i="1" spc="-5" dirty="0">
                <a:latin typeface="Arial"/>
                <a:cs typeface="Arial"/>
              </a:rPr>
              <a:t>credits:integer)</a:t>
            </a:r>
            <a:endParaRPr sz="1800">
              <a:latin typeface="Arial"/>
              <a:cs typeface="Arial"/>
            </a:endParaRPr>
          </a:p>
          <a:p>
            <a:pPr marL="791845" indent="-311785">
              <a:lnSpc>
                <a:spcPct val="100000"/>
              </a:lnSpc>
              <a:spcBef>
                <a:spcPts val="5"/>
              </a:spcBef>
              <a:buSzPct val="75000"/>
              <a:buFont typeface="Segoe UI Symbol"/>
              <a:buChar char="⚫"/>
              <a:tabLst>
                <a:tab pos="791210" algn="l"/>
                <a:tab pos="791845" algn="l"/>
              </a:tabLst>
            </a:pPr>
            <a:r>
              <a:rPr sz="1800" i="1" spc="-5" dirty="0">
                <a:latin typeface="Arial"/>
                <a:cs typeface="Arial"/>
              </a:rPr>
              <a:t>Enrolled(Eid:string,</a:t>
            </a:r>
            <a:endParaRPr sz="1800">
              <a:latin typeface="Arial"/>
              <a:cs typeface="Arial"/>
            </a:endParaRPr>
          </a:p>
          <a:p>
            <a:pPr marL="1687830" marR="2429510">
              <a:lnSpc>
                <a:spcPct val="100000"/>
              </a:lnSpc>
            </a:pPr>
            <a:r>
              <a:rPr sz="1800" i="1" spc="-5" dirty="0">
                <a:latin typeface="Arial"/>
                <a:cs typeface="Arial"/>
              </a:rPr>
              <a:t>cid:string, </a:t>
            </a:r>
            <a:r>
              <a:rPr sz="1800" i="1" dirty="0">
                <a:latin typeface="Arial"/>
                <a:cs typeface="Arial"/>
              </a:rPr>
              <a:t> </a:t>
            </a:r>
            <a:r>
              <a:rPr sz="1800" i="1" spc="-5" dirty="0">
                <a:latin typeface="Arial"/>
                <a:cs typeface="Arial"/>
              </a:rPr>
              <a:t>gr</a:t>
            </a:r>
            <a:r>
              <a:rPr sz="1800" i="1" spc="-15" dirty="0">
                <a:latin typeface="Arial"/>
                <a:cs typeface="Arial"/>
              </a:rPr>
              <a:t>a</a:t>
            </a:r>
            <a:r>
              <a:rPr sz="1800" i="1" spc="-5" dirty="0">
                <a:latin typeface="Arial"/>
                <a:cs typeface="Arial"/>
              </a:rPr>
              <a:t>d</a:t>
            </a:r>
            <a:r>
              <a:rPr sz="1800" i="1" spc="-15" dirty="0">
                <a:latin typeface="Arial"/>
                <a:cs typeface="Arial"/>
              </a:rPr>
              <a:t>e</a:t>
            </a:r>
            <a:r>
              <a:rPr sz="1800" i="1" dirty="0">
                <a:latin typeface="Arial"/>
                <a:cs typeface="Arial"/>
              </a:rPr>
              <a:t>:s</a:t>
            </a:r>
            <a:r>
              <a:rPr sz="1800" i="1" spc="5" dirty="0">
                <a:latin typeface="Arial"/>
                <a:cs typeface="Arial"/>
              </a:rPr>
              <a:t>t</a:t>
            </a:r>
            <a:r>
              <a:rPr sz="1800" i="1" spc="-5" dirty="0">
                <a:latin typeface="Arial"/>
                <a:cs typeface="Arial"/>
              </a:rPr>
              <a:t>ri</a:t>
            </a:r>
            <a:r>
              <a:rPr sz="1800" i="1" spc="-15" dirty="0">
                <a:latin typeface="Arial"/>
                <a:cs typeface="Arial"/>
              </a:rPr>
              <a:t>n</a:t>
            </a:r>
            <a:r>
              <a:rPr sz="1800" i="1" spc="-10" dirty="0">
                <a:latin typeface="Arial"/>
                <a:cs typeface="Arial"/>
              </a:rPr>
              <a:t>g</a:t>
            </a:r>
            <a:r>
              <a:rPr sz="1800" i="1" dirty="0">
                <a:latin typeface="Arial"/>
                <a:cs typeface="Arial"/>
              </a:rPr>
              <a:t>)</a:t>
            </a:r>
            <a:endParaRPr sz="1800">
              <a:latin typeface="Arial"/>
              <a:cs typeface="Arial"/>
            </a:endParaRPr>
          </a:p>
          <a:p>
            <a:pPr>
              <a:lnSpc>
                <a:spcPct val="100000"/>
              </a:lnSpc>
              <a:spcBef>
                <a:spcPts val="40"/>
              </a:spcBef>
            </a:pPr>
            <a:endParaRPr sz="2050">
              <a:latin typeface="Arial"/>
              <a:cs typeface="Arial"/>
            </a:endParaRPr>
          </a:p>
          <a:p>
            <a:pPr marL="727710" indent="-248285">
              <a:lnSpc>
                <a:spcPct val="100000"/>
              </a:lnSpc>
              <a:buSzPct val="75000"/>
              <a:buFont typeface="Segoe UI Symbol"/>
              <a:buChar char="⚫"/>
              <a:tabLst>
                <a:tab pos="727710" algn="l"/>
                <a:tab pos="728345" algn="l"/>
              </a:tabLst>
            </a:pPr>
            <a:r>
              <a:rPr sz="1800" spc="25" dirty="0">
                <a:latin typeface="Tahoma"/>
                <a:cs typeface="Tahoma"/>
              </a:rPr>
              <a:t>Relations</a:t>
            </a:r>
            <a:r>
              <a:rPr sz="1800" spc="-45" dirty="0">
                <a:latin typeface="Tahoma"/>
                <a:cs typeface="Tahoma"/>
              </a:rPr>
              <a:t> </a:t>
            </a:r>
            <a:r>
              <a:rPr sz="1800" dirty="0">
                <a:latin typeface="Tahoma"/>
                <a:cs typeface="Tahoma"/>
              </a:rPr>
              <a:t>stored</a:t>
            </a:r>
            <a:r>
              <a:rPr sz="1800" spc="-65" dirty="0">
                <a:latin typeface="Tahoma"/>
                <a:cs typeface="Tahoma"/>
              </a:rPr>
              <a:t> </a:t>
            </a:r>
            <a:r>
              <a:rPr sz="1800" spc="70" dirty="0">
                <a:latin typeface="Tahoma"/>
                <a:cs typeface="Tahoma"/>
              </a:rPr>
              <a:t>as</a:t>
            </a:r>
            <a:r>
              <a:rPr sz="1800" spc="-70" dirty="0">
                <a:latin typeface="Tahoma"/>
                <a:cs typeface="Tahoma"/>
              </a:rPr>
              <a:t> </a:t>
            </a:r>
            <a:r>
              <a:rPr sz="1800" dirty="0">
                <a:latin typeface="Tahoma"/>
                <a:cs typeface="Tahoma"/>
              </a:rPr>
              <a:t>unordered</a:t>
            </a:r>
            <a:r>
              <a:rPr sz="1800" spc="-45" dirty="0">
                <a:latin typeface="Tahoma"/>
                <a:cs typeface="Tahoma"/>
              </a:rPr>
              <a:t> </a:t>
            </a:r>
            <a:r>
              <a:rPr sz="1800" spc="-5" dirty="0">
                <a:latin typeface="Tahoma"/>
                <a:cs typeface="Tahoma"/>
              </a:rPr>
              <a:t>files.</a:t>
            </a:r>
            <a:endParaRPr sz="1800">
              <a:latin typeface="Tahoma"/>
              <a:cs typeface="Tahoma"/>
            </a:endParaRPr>
          </a:p>
          <a:p>
            <a:pPr marL="727710" indent="-248285">
              <a:lnSpc>
                <a:spcPct val="100000"/>
              </a:lnSpc>
              <a:buSzPct val="75000"/>
              <a:buFont typeface="Segoe UI Symbol"/>
              <a:buChar char="⚫"/>
              <a:tabLst>
                <a:tab pos="727710" algn="l"/>
                <a:tab pos="728345" algn="l"/>
              </a:tabLst>
            </a:pPr>
            <a:r>
              <a:rPr sz="1800" spc="-25" dirty="0">
                <a:latin typeface="Tahoma"/>
                <a:cs typeface="Tahoma"/>
              </a:rPr>
              <a:t>Index</a:t>
            </a:r>
            <a:r>
              <a:rPr sz="1800" spc="-70" dirty="0">
                <a:latin typeface="Tahoma"/>
                <a:cs typeface="Tahoma"/>
              </a:rPr>
              <a:t> </a:t>
            </a:r>
            <a:r>
              <a:rPr sz="1800" spc="5" dirty="0">
                <a:latin typeface="Tahoma"/>
                <a:cs typeface="Tahoma"/>
              </a:rPr>
              <a:t>on</a:t>
            </a:r>
            <a:r>
              <a:rPr sz="1800" spc="-60" dirty="0">
                <a:latin typeface="Tahoma"/>
                <a:cs typeface="Tahoma"/>
              </a:rPr>
              <a:t> </a:t>
            </a:r>
            <a:r>
              <a:rPr sz="1800" spc="-30" dirty="0">
                <a:latin typeface="Tahoma"/>
                <a:cs typeface="Tahoma"/>
              </a:rPr>
              <a:t>first</a:t>
            </a:r>
            <a:r>
              <a:rPr sz="1800" spc="-80" dirty="0">
                <a:latin typeface="Tahoma"/>
                <a:cs typeface="Tahoma"/>
              </a:rPr>
              <a:t> </a:t>
            </a:r>
            <a:r>
              <a:rPr sz="1800" spc="5" dirty="0">
                <a:latin typeface="Tahoma"/>
                <a:cs typeface="Tahoma"/>
              </a:rPr>
              <a:t>column</a:t>
            </a:r>
            <a:r>
              <a:rPr sz="1800" spc="-65" dirty="0">
                <a:latin typeface="Tahoma"/>
                <a:cs typeface="Tahoma"/>
              </a:rPr>
              <a:t> </a:t>
            </a:r>
            <a:r>
              <a:rPr sz="1800" spc="-30" dirty="0">
                <a:latin typeface="Tahoma"/>
                <a:cs typeface="Tahoma"/>
              </a:rPr>
              <a:t>of</a:t>
            </a:r>
            <a:r>
              <a:rPr sz="1800" spc="-65" dirty="0">
                <a:latin typeface="Tahoma"/>
                <a:cs typeface="Tahoma"/>
              </a:rPr>
              <a:t> </a:t>
            </a:r>
            <a:r>
              <a:rPr sz="1800" spc="5" dirty="0">
                <a:latin typeface="Tahoma"/>
                <a:cs typeface="Tahoma"/>
              </a:rPr>
              <a:t>Students.</a:t>
            </a:r>
            <a:endParaRPr sz="1800">
              <a:latin typeface="Tahoma"/>
              <a:cs typeface="Tahoma"/>
            </a:endParaRPr>
          </a:p>
        </p:txBody>
      </p:sp>
      <p:sp>
        <p:nvSpPr>
          <p:cNvPr id="16" name="object 16"/>
          <p:cNvSpPr txBox="1"/>
          <p:nvPr/>
        </p:nvSpPr>
        <p:spPr>
          <a:xfrm>
            <a:off x="231140" y="3837813"/>
            <a:ext cx="2381885" cy="299720"/>
          </a:xfrm>
          <a:prstGeom prst="rect">
            <a:avLst/>
          </a:prstGeom>
        </p:spPr>
        <p:txBody>
          <a:bodyPr vert="horz" wrap="square" lIns="0" tIns="12700" rIns="0" bIns="0" rtlCol="0">
            <a:spAutoFit/>
          </a:bodyPr>
          <a:lstStyle/>
          <a:p>
            <a:pPr marL="287020" indent="-274320">
              <a:lnSpc>
                <a:spcPct val="100000"/>
              </a:lnSpc>
              <a:spcBef>
                <a:spcPts val="100"/>
              </a:spcBef>
              <a:buClr>
                <a:srgbClr val="8D88A3"/>
              </a:buClr>
              <a:buFont typeface="Segoe UI Symbol"/>
              <a:buChar char="⚫"/>
              <a:tabLst>
                <a:tab pos="286385" algn="l"/>
                <a:tab pos="287020" algn="l"/>
              </a:tabLst>
            </a:pPr>
            <a:r>
              <a:rPr sz="1800" spc="25" dirty="0">
                <a:latin typeface="Tahoma"/>
                <a:cs typeface="Tahoma"/>
              </a:rPr>
              <a:t>Conceptual</a:t>
            </a:r>
            <a:r>
              <a:rPr sz="1800" spc="-105" dirty="0">
                <a:latin typeface="Tahoma"/>
                <a:cs typeface="Tahoma"/>
              </a:rPr>
              <a:t> </a:t>
            </a:r>
            <a:r>
              <a:rPr sz="1800" spc="15" dirty="0">
                <a:latin typeface="Tahoma"/>
                <a:cs typeface="Tahoma"/>
              </a:rPr>
              <a:t>schema:</a:t>
            </a:r>
            <a:endParaRPr sz="1800">
              <a:latin typeface="Tahoma"/>
              <a:cs typeface="Tahoma"/>
            </a:endParaRPr>
          </a:p>
        </p:txBody>
      </p:sp>
      <p:sp>
        <p:nvSpPr>
          <p:cNvPr id="17" name="object 17"/>
          <p:cNvSpPr txBox="1"/>
          <p:nvPr/>
        </p:nvSpPr>
        <p:spPr>
          <a:xfrm>
            <a:off x="307340" y="5971743"/>
            <a:ext cx="2077085" cy="299720"/>
          </a:xfrm>
          <a:prstGeom prst="rect">
            <a:avLst/>
          </a:prstGeom>
        </p:spPr>
        <p:txBody>
          <a:bodyPr vert="horz" wrap="square" lIns="0" tIns="12700" rIns="0" bIns="0" rtlCol="0">
            <a:spAutoFit/>
          </a:bodyPr>
          <a:lstStyle/>
          <a:p>
            <a:pPr marL="287020" indent="-274320">
              <a:lnSpc>
                <a:spcPct val="100000"/>
              </a:lnSpc>
              <a:spcBef>
                <a:spcPts val="100"/>
              </a:spcBef>
              <a:buClr>
                <a:srgbClr val="8D88A3"/>
              </a:buClr>
              <a:buFont typeface="Segoe UI Symbol"/>
              <a:buChar char="⚫"/>
              <a:tabLst>
                <a:tab pos="286385" algn="l"/>
                <a:tab pos="287020" algn="l"/>
              </a:tabLst>
            </a:pPr>
            <a:r>
              <a:rPr sz="1800" spc="45" dirty="0">
                <a:latin typeface="Tahoma"/>
                <a:cs typeface="Tahoma"/>
              </a:rPr>
              <a:t>Physical</a:t>
            </a:r>
            <a:r>
              <a:rPr sz="1800" spc="-105" dirty="0">
                <a:latin typeface="Tahoma"/>
                <a:cs typeface="Tahoma"/>
              </a:rPr>
              <a:t> </a:t>
            </a:r>
            <a:r>
              <a:rPr sz="1800" spc="15" dirty="0">
                <a:latin typeface="Tahoma"/>
                <a:cs typeface="Tahoma"/>
              </a:rPr>
              <a:t>schema:</a:t>
            </a:r>
            <a:endParaRPr sz="1800">
              <a:latin typeface="Tahoma"/>
              <a:cs typeface="Tahoma"/>
            </a:endParaRPr>
          </a:p>
        </p:txBody>
      </p:sp>
      <p:grpSp>
        <p:nvGrpSpPr>
          <p:cNvPr id="18" name="object 18"/>
          <p:cNvGrpSpPr/>
          <p:nvPr/>
        </p:nvGrpSpPr>
        <p:grpSpPr>
          <a:xfrm>
            <a:off x="3816096" y="2215895"/>
            <a:ext cx="4940935" cy="509270"/>
            <a:chOff x="3816096" y="2215895"/>
            <a:chExt cx="4940935" cy="509270"/>
          </a:xfrm>
        </p:grpSpPr>
        <p:pic>
          <p:nvPicPr>
            <p:cNvPr id="19" name="object 19"/>
            <p:cNvPicPr/>
            <p:nvPr/>
          </p:nvPicPr>
          <p:blipFill>
            <a:blip r:embed="rId4" cstate="print"/>
            <a:stretch>
              <a:fillRect/>
            </a:stretch>
          </p:blipFill>
          <p:spPr>
            <a:xfrm>
              <a:off x="3816096" y="2215895"/>
              <a:ext cx="4940808" cy="509015"/>
            </a:xfrm>
            <a:prstGeom prst="rect">
              <a:avLst/>
            </a:prstGeom>
          </p:spPr>
        </p:pic>
        <p:pic>
          <p:nvPicPr>
            <p:cNvPr id="20" name="object 20"/>
            <p:cNvPicPr/>
            <p:nvPr/>
          </p:nvPicPr>
          <p:blipFill>
            <a:blip r:embed="rId5" cstate="print"/>
            <a:stretch>
              <a:fillRect/>
            </a:stretch>
          </p:blipFill>
          <p:spPr>
            <a:xfrm>
              <a:off x="3886200" y="2285999"/>
              <a:ext cx="4800600" cy="368808"/>
            </a:xfrm>
            <a:prstGeom prst="rect">
              <a:avLst/>
            </a:prstGeom>
          </p:spPr>
        </p:pic>
      </p:grpSp>
      <p:sp>
        <p:nvSpPr>
          <p:cNvPr id="21" name="object 21"/>
          <p:cNvSpPr txBox="1"/>
          <p:nvPr/>
        </p:nvSpPr>
        <p:spPr>
          <a:xfrm>
            <a:off x="3886200" y="2286000"/>
            <a:ext cx="4800600" cy="368935"/>
          </a:xfrm>
          <a:prstGeom prst="rect">
            <a:avLst/>
          </a:prstGeom>
          <a:ln w="9144">
            <a:solidFill>
              <a:srgbClr val="209AC1"/>
            </a:solidFill>
          </a:ln>
        </p:spPr>
        <p:txBody>
          <a:bodyPr vert="horz" wrap="square" lIns="0" tIns="40005" rIns="0" bIns="0" rtlCol="0">
            <a:spAutoFit/>
          </a:bodyPr>
          <a:lstStyle/>
          <a:p>
            <a:pPr marL="485140">
              <a:lnSpc>
                <a:spcPct val="100000"/>
              </a:lnSpc>
              <a:spcBef>
                <a:spcPts val="315"/>
              </a:spcBef>
            </a:pPr>
            <a:r>
              <a:rPr sz="1800" i="1" spc="-5" dirty="0">
                <a:latin typeface="Arial"/>
                <a:cs typeface="Arial"/>
              </a:rPr>
              <a:t>student_info(cid:string,</a:t>
            </a:r>
            <a:r>
              <a:rPr sz="1800" i="1" spc="25" dirty="0">
                <a:latin typeface="Arial"/>
                <a:cs typeface="Arial"/>
              </a:rPr>
              <a:t> </a:t>
            </a:r>
            <a:r>
              <a:rPr sz="1800" i="1" spc="-5" dirty="0">
                <a:latin typeface="Arial"/>
                <a:cs typeface="Arial"/>
              </a:rPr>
              <a:t>name:string)</a:t>
            </a:r>
            <a:endParaRPr sz="1800">
              <a:latin typeface="Arial"/>
              <a:cs typeface="Arial"/>
            </a:endParaRPr>
          </a:p>
        </p:txBody>
      </p:sp>
      <p:sp>
        <p:nvSpPr>
          <p:cNvPr id="22" name="object 22"/>
          <p:cNvSpPr txBox="1"/>
          <p:nvPr/>
        </p:nvSpPr>
        <p:spPr>
          <a:xfrm>
            <a:off x="231140" y="1779473"/>
            <a:ext cx="3063875" cy="834390"/>
          </a:xfrm>
          <a:prstGeom prst="rect">
            <a:avLst/>
          </a:prstGeom>
        </p:spPr>
        <p:txBody>
          <a:bodyPr vert="horz" wrap="square" lIns="0" tIns="12700" rIns="0" bIns="0" rtlCol="0">
            <a:spAutoFit/>
          </a:bodyPr>
          <a:lstStyle/>
          <a:p>
            <a:pPr marL="287020" indent="-274320">
              <a:lnSpc>
                <a:spcPct val="100000"/>
              </a:lnSpc>
              <a:spcBef>
                <a:spcPts val="100"/>
              </a:spcBef>
              <a:buClr>
                <a:srgbClr val="8D88A3"/>
              </a:buClr>
              <a:buFont typeface="Segoe UI Symbol"/>
              <a:buChar char="⚫"/>
              <a:tabLst>
                <a:tab pos="286385" algn="l"/>
                <a:tab pos="287020" algn="l"/>
              </a:tabLst>
            </a:pPr>
            <a:r>
              <a:rPr sz="1800" spc="10" dirty="0">
                <a:latin typeface="Tahoma"/>
                <a:cs typeface="Tahoma"/>
              </a:rPr>
              <a:t>External</a:t>
            </a:r>
            <a:r>
              <a:rPr sz="1800" spc="-45" dirty="0">
                <a:latin typeface="Tahoma"/>
                <a:cs typeface="Tahoma"/>
              </a:rPr>
              <a:t> </a:t>
            </a:r>
            <a:r>
              <a:rPr sz="1800" spc="55" dirty="0">
                <a:latin typeface="Tahoma"/>
                <a:cs typeface="Tahoma"/>
              </a:rPr>
              <a:t>Schema</a:t>
            </a:r>
            <a:r>
              <a:rPr sz="1800" spc="-75" dirty="0">
                <a:latin typeface="Tahoma"/>
                <a:cs typeface="Tahoma"/>
              </a:rPr>
              <a:t> </a:t>
            </a:r>
            <a:r>
              <a:rPr sz="1800" spc="-5" dirty="0">
                <a:latin typeface="Tahoma"/>
                <a:cs typeface="Tahoma"/>
              </a:rPr>
              <a:t>(View</a:t>
            </a:r>
            <a:r>
              <a:rPr sz="1800" spc="-60" dirty="0">
                <a:latin typeface="Tahoma"/>
                <a:cs typeface="Tahoma"/>
              </a:rPr>
              <a:t> </a:t>
            </a:r>
            <a:r>
              <a:rPr sz="1800" spc="15" dirty="0">
                <a:latin typeface="Tahoma"/>
                <a:cs typeface="Tahoma"/>
              </a:rPr>
              <a:t>1</a:t>
            </a:r>
            <a:r>
              <a:rPr sz="1800" spc="-75" dirty="0">
                <a:latin typeface="Tahoma"/>
                <a:cs typeface="Tahoma"/>
              </a:rPr>
              <a:t> </a:t>
            </a:r>
            <a:r>
              <a:rPr sz="1800" spc="-114" dirty="0">
                <a:latin typeface="Tahoma"/>
                <a:cs typeface="Tahoma"/>
              </a:rPr>
              <a:t>):</a:t>
            </a:r>
            <a:endParaRPr sz="1800">
              <a:latin typeface="Tahoma"/>
              <a:cs typeface="Tahoma"/>
            </a:endParaRPr>
          </a:p>
          <a:p>
            <a:pPr>
              <a:lnSpc>
                <a:spcPct val="100000"/>
              </a:lnSpc>
              <a:spcBef>
                <a:spcPts val="50"/>
              </a:spcBef>
              <a:buClr>
                <a:srgbClr val="8D88A3"/>
              </a:buClr>
              <a:buFont typeface="Segoe UI Symbol"/>
              <a:buChar char="⚫"/>
            </a:pPr>
            <a:endParaRPr sz="1650">
              <a:latin typeface="Tahoma"/>
              <a:cs typeface="Tahoma"/>
            </a:endParaRPr>
          </a:p>
          <a:p>
            <a:pPr marL="287020" indent="-274320">
              <a:lnSpc>
                <a:spcPct val="100000"/>
              </a:lnSpc>
              <a:buClr>
                <a:srgbClr val="8D88A3"/>
              </a:buClr>
              <a:buFont typeface="Segoe UI Symbol"/>
              <a:buChar char="⚫"/>
              <a:tabLst>
                <a:tab pos="286385" algn="l"/>
                <a:tab pos="287020" algn="l"/>
              </a:tabLst>
            </a:pPr>
            <a:r>
              <a:rPr sz="1800" spc="10" dirty="0">
                <a:latin typeface="Tahoma"/>
                <a:cs typeface="Tahoma"/>
              </a:rPr>
              <a:t>External</a:t>
            </a:r>
            <a:r>
              <a:rPr sz="1800" spc="-55" dirty="0">
                <a:latin typeface="Tahoma"/>
                <a:cs typeface="Tahoma"/>
              </a:rPr>
              <a:t> </a:t>
            </a:r>
            <a:r>
              <a:rPr sz="1800" spc="55" dirty="0">
                <a:latin typeface="Tahoma"/>
                <a:cs typeface="Tahoma"/>
              </a:rPr>
              <a:t>Schema</a:t>
            </a:r>
            <a:r>
              <a:rPr sz="1800" spc="-80" dirty="0">
                <a:latin typeface="Tahoma"/>
                <a:cs typeface="Tahoma"/>
              </a:rPr>
              <a:t> </a:t>
            </a:r>
            <a:r>
              <a:rPr sz="1800" spc="-5" dirty="0">
                <a:latin typeface="Tahoma"/>
                <a:cs typeface="Tahoma"/>
              </a:rPr>
              <a:t>(View</a:t>
            </a:r>
            <a:r>
              <a:rPr sz="1800" spc="-60" dirty="0">
                <a:latin typeface="Tahoma"/>
                <a:cs typeface="Tahoma"/>
              </a:rPr>
              <a:t> </a:t>
            </a:r>
            <a:r>
              <a:rPr sz="1800" spc="-70" dirty="0">
                <a:latin typeface="Tahoma"/>
                <a:cs typeface="Tahoma"/>
              </a:rPr>
              <a:t>2):</a:t>
            </a:r>
            <a:endParaRPr sz="1800">
              <a:latin typeface="Tahoma"/>
              <a:cs typeface="Tahoma"/>
            </a:endParaRPr>
          </a:p>
        </p:txBody>
      </p:sp>
      <p:sp>
        <p:nvSpPr>
          <p:cNvPr id="23" name="Title 22"/>
          <p:cNvSpPr>
            <a:spLocks noGrp="1"/>
          </p:cNvSpPr>
          <p:nvPr>
            <p:ph type="title"/>
          </p:nvPr>
        </p:nvSpPr>
        <p:spPr>
          <a:xfrm>
            <a:off x="457200" y="304800"/>
            <a:ext cx="8229600" cy="1143000"/>
          </a:xfrm>
        </p:spPr>
        <p:txBody>
          <a:bodyPr/>
          <a:lstStyle/>
          <a:p>
            <a:r>
              <a:rPr lang="en-US" spc="45" dirty="0" smtClean="0"/>
              <a:t>Example:</a:t>
            </a:r>
            <a:r>
              <a:rPr lang="en-US" spc="-175" dirty="0" smtClean="0"/>
              <a:t> </a:t>
            </a:r>
            <a:r>
              <a:rPr lang="en-US" spc="20" dirty="0" smtClean="0"/>
              <a:t>University</a:t>
            </a:r>
            <a:r>
              <a:rPr lang="en-US" spc="-165" dirty="0" smtClean="0"/>
              <a:t> </a:t>
            </a:r>
            <a:r>
              <a:rPr lang="en-US" spc="85" dirty="0" smtClean="0"/>
              <a:t>Database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idx="1"/>
          </p:nvPr>
        </p:nvSpPr>
        <p:spPr>
          <a:xfrm>
            <a:off x="457200" y="1935480"/>
            <a:ext cx="8229600" cy="4922520"/>
          </a:xfrm>
        </p:spPr>
        <p:txBody>
          <a:bodyPr>
            <a:normAutofit lnSpcReduction="10000"/>
          </a:bodyPr>
          <a:lstStyle/>
          <a:p>
            <a:pPr algn="just" fontAlgn="base"/>
            <a:r>
              <a:rPr lang="en-US" b="1" dirty="0" smtClean="0">
                <a:solidFill>
                  <a:srgbClr val="00B0F0"/>
                </a:solidFill>
              </a:rPr>
              <a:t>TCL(transaction Control Language) </a:t>
            </a:r>
            <a:r>
              <a:rPr lang="en-US" b="1" dirty="0" smtClean="0"/>
              <a:t>: </a:t>
            </a:r>
            <a:r>
              <a:rPr lang="en-US" dirty="0" smtClean="0"/>
              <a:t>TCL commands deals with the </a:t>
            </a:r>
            <a:r>
              <a:rPr lang="en-US" u="sng" dirty="0" smtClean="0"/>
              <a:t>transaction within the database</a:t>
            </a:r>
            <a:r>
              <a:rPr lang="en-US" dirty="0" smtClean="0"/>
              <a:t>.</a:t>
            </a:r>
          </a:p>
          <a:p>
            <a:r>
              <a:rPr lang="en-US" b="1" dirty="0" smtClean="0">
                <a:solidFill>
                  <a:srgbClr val="FF0000"/>
                </a:solidFill>
              </a:rPr>
              <a:t>COMMIT</a:t>
            </a:r>
            <a:r>
              <a:rPr lang="en-US" dirty="0" smtClean="0"/>
              <a:t> - The COMMIT command is the transactional command used to save changes invoked by a transaction to the database.</a:t>
            </a:r>
          </a:p>
          <a:p>
            <a:r>
              <a:rPr lang="en-US" b="1" dirty="0" smtClean="0">
                <a:solidFill>
                  <a:srgbClr val="FF0000"/>
                </a:solidFill>
              </a:rPr>
              <a:t>ROLLBACK</a:t>
            </a:r>
            <a:r>
              <a:rPr lang="en-US" dirty="0" smtClean="0"/>
              <a:t> - rollback a transaction in case of any error occurs</a:t>
            </a:r>
          </a:p>
          <a:p>
            <a:r>
              <a:rPr lang="en-US" b="1" dirty="0" smtClean="0">
                <a:solidFill>
                  <a:srgbClr val="FF0000"/>
                </a:solidFill>
              </a:rPr>
              <a:t>SAVEPOINT</a:t>
            </a:r>
            <a:r>
              <a:rPr lang="en-US" dirty="0" smtClean="0"/>
              <a:t> - to rollback the transaction making points within groups</a:t>
            </a:r>
          </a:p>
          <a:p>
            <a:r>
              <a:rPr lang="en-US" b="1" dirty="0" smtClean="0">
                <a:solidFill>
                  <a:srgbClr val="FF0000"/>
                </a:solidFill>
              </a:rPr>
              <a:t>SET</a:t>
            </a:r>
            <a:r>
              <a:rPr lang="en-US" dirty="0" smtClean="0"/>
              <a:t> </a:t>
            </a:r>
            <a:r>
              <a:rPr lang="en-US" b="1" dirty="0" smtClean="0">
                <a:solidFill>
                  <a:srgbClr val="FF0000"/>
                </a:solidFill>
              </a:rPr>
              <a:t>TRANSACTION</a:t>
            </a:r>
            <a:r>
              <a:rPr lang="en-US" dirty="0" smtClean="0"/>
              <a:t> - specify characteristics of the transaction</a:t>
            </a:r>
          </a:p>
          <a:p>
            <a:pPr algn="just" fontAlgn="base">
              <a:buNone/>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633412"/>
            <a:ext cx="7772400" cy="890588"/>
          </a:xfrm>
        </p:spPr>
        <p:txBody>
          <a:bodyPr>
            <a:normAutofit/>
          </a:bodyPr>
          <a:lstStyle/>
          <a:p>
            <a:pPr eaLnBrk="1" hangingPunct="1"/>
            <a:r>
              <a:rPr lang="en-US" altLang="en-US" dirty="0" smtClean="0"/>
              <a:t>DBMS Component Modules </a:t>
            </a:r>
          </a:p>
        </p:txBody>
      </p:sp>
      <p:sp>
        <p:nvSpPr>
          <p:cNvPr id="27651" name="Rectangle 3"/>
          <p:cNvSpPr>
            <a:spLocks noGrp="1" noChangeArrowheads="1"/>
          </p:cNvSpPr>
          <p:nvPr>
            <p:ph type="body" idx="1"/>
          </p:nvPr>
        </p:nvSpPr>
        <p:spPr>
          <a:xfrm>
            <a:off x="417513" y="1455738"/>
            <a:ext cx="8070850" cy="4576762"/>
          </a:xfrm>
        </p:spPr>
        <p:txBody>
          <a:bodyPr/>
          <a:lstStyle/>
          <a:p>
            <a:pPr algn="just" eaLnBrk="1" hangingPunct="1">
              <a:lnSpc>
                <a:spcPct val="90000"/>
              </a:lnSpc>
            </a:pPr>
            <a:endParaRPr lang="en-US" altLang="en-US" sz="2800" dirty="0" smtClean="0"/>
          </a:p>
          <a:p>
            <a:pPr algn="just" eaLnBrk="1" hangingPunct="1">
              <a:lnSpc>
                <a:spcPct val="90000"/>
              </a:lnSpc>
            </a:pPr>
            <a:r>
              <a:rPr lang="en-US" altLang="en-US" sz="2800" dirty="0" smtClean="0"/>
              <a:t>The figure showed in next slide is divide into two halves.  </a:t>
            </a:r>
          </a:p>
          <a:p>
            <a:pPr algn="just" eaLnBrk="1" hangingPunct="1">
              <a:lnSpc>
                <a:spcPct val="90000"/>
              </a:lnSpc>
            </a:pPr>
            <a:r>
              <a:rPr lang="en-US" altLang="en-US" sz="2800" dirty="0" smtClean="0"/>
              <a:t>The top half refers to the various users of the database system</a:t>
            </a:r>
          </a:p>
          <a:p>
            <a:pPr algn="just" eaLnBrk="1" hangingPunct="1">
              <a:lnSpc>
                <a:spcPct val="90000"/>
              </a:lnSpc>
            </a:pPr>
            <a:r>
              <a:rPr lang="en-US" altLang="en-US" sz="2800" dirty="0" smtClean="0"/>
              <a:t>The lower half shows the internals of the DBMS responsible for storage of data and processing of transactions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215900"/>
            <a:ext cx="8458200" cy="890588"/>
          </a:xfrm>
        </p:spPr>
        <p:txBody>
          <a:bodyPr>
            <a:normAutofit fontScale="90000"/>
          </a:bodyPr>
          <a:lstStyle/>
          <a:p>
            <a:pPr eaLnBrk="1" hangingPunct="1"/>
            <a:r>
              <a:rPr lang="en-US" altLang="en-US" dirty="0" smtClean="0"/>
              <a:t>Typical DBMS Component Modules</a:t>
            </a:r>
          </a:p>
        </p:txBody>
      </p:sp>
      <p:pic>
        <p:nvPicPr>
          <p:cNvPr id="28675" name="Picture 3" descr="fig02_03"/>
          <p:cNvPicPr>
            <a:picLocks noChangeAspect="1" noChangeArrowheads="1"/>
          </p:cNvPicPr>
          <p:nvPr/>
        </p:nvPicPr>
        <p:blipFill>
          <a:blip r:embed="rId2"/>
          <a:srcRect/>
          <a:stretch>
            <a:fillRect/>
          </a:stretch>
        </p:blipFill>
        <p:spPr bwMode="auto">
          <a:xfrm>
            <a:off x="685800" y="1279525"/>
            <a:ext cx="6781800" cy="5444006"/>
          </a:xfrm>
          <a:prstGeom prst="rect">
            <a:avLst/>
          </a:prstGeom>
          <a:noFill/>
          <a:ln w="9525">
            <a:noFill/>
            <a:miter lim="800000"/>
            <a:headEnd/>
            <a:tailEnd/>
          </a:ln>
        </p:spPr>
      </p:pic>
      <p:sp>
        <p:nvSpPr>
          <p:cNvPr id="28676" name="Rectangle 1"/>
          <p:cNvSpPr>
            <a:spLocks noChangeArrowheads="1"/>
          </p:cNvSpPr>
          <p:nvPr/>
        </p:nvSpPr>
        <p:spPr bwMode="auto">
          <a:xfrm>
            <a:off x="7378700" y="1804988"/>
            <a:ext cx="1765300" cy="840230"/>
          </a:xfrm>
          <a:prstGeom prst="rect">
            <a:avLst/>
          </a:prstGeom>
          <a:noFill/>
          <a:ln w="9525">
            <a:noFill/>
            <a:miter lim="800000"/>
            <a:headEnd/>
            <a:tailEnd/>
          </a:ln>
        </p:spPr>
        <p:txBody>
          <a:bodyPr>
            <a:spAutoFit/>
          </a:bodyPr>
          <a:lstStyle/>
          <a:p>
            <a:pPr algn="just">
              <a:lnSpc>
                <a:spcPct val="90000"/>
              </a:lnSpc>
            </a:pPr>
            <a:r>
              <a:rPr lang="en-US" altLang="en-US" dirty="0"/>
              <a:t>Users of the database system</a:t>
            </a:r>
          </a:p>
        </p:txBody>
      </p:sp>
      <p:sp>
        <p:nvSpPr>
          <p:cNvPr id="28677" name="Rectangle 2"/>
          <p:cNvSpPr>
            <a:spLocks noChangeArrowheads="1"/>
          </p:cNvSpPr>
          <p:nvPr/>
        </p:nvSpPr>
        <p:spPr bwMode="auto">
          <a:xfrm>
            <a:off x="7378700" y="4418013"/>
            <a:ext cx="1528763" cy="646331"/>
          </a:xfrm>
          <a:prstGeom prst="rect">
            <a:avLst/>
          </a:prstGeom>
          <a:noFill/>
          <a:ln w="9525">
            <a:noFill/>
            <a:miter lim="800000"/>
            <a:headEnd/>
            <a:tailEnd/>
          </a:ln>
        </p:spPr>
        <p:txBody>
          <a:bodyPr>
            <a:spAutoFit/>
          </a:bodyPr>
          <a:lstStyle/>
          <a:p>
            <a:r>
              <a:rPr lang="en-US" altLang="en-US" dirty="0"/>
              <a:t>Internals of the DBMS </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762000"/>
            <a:ext cx="9372600" cy="554038"/>
          </a:xfrm>
        </p:spPr>
        <p:txBody>
          <a:bodyPr>
            <a:noAutofit/>
          </a:bodyPr>
          <a:lstStyle/>
          <a:p>
            <a:r>
              <a:rPr lang="en-US" altLang="en-US" sz="3200" b="1" dirty="0" smtClean="0"/>
              <a:t>Centralized and Client/Server Architectures for DBMSs</a:t>
            </a:r>
          </a:p>
        </p:txBody>
      </p:sp>
      <p:sp>
        <p:nvSpPr>
          <p:cNvPr id="29699" name="Content Placeholder 2"/>
          <p:cNvSpPr>
            <a:spLocks noGrp="1"/>
          </p:cNvSpPr>
          <p:nvPr>
            <p:ph idx="1"/>
          </p:nvPr>
        </p:nvSpPr>
        <p:spPr>
          <a:xfrm>
            <a:off x="496888" y="1455738"/>
            <a:ext cx="8647112" cy="4114800"/>
          </a:xfrm>
        </p:spPr>
        <p:txBody>
          <a:bodyPr/>
          <a:lstStyle/>
          <a:p>
            <a:r>
              <a:rPr lang="en-US" altLang="en-US" b="1" smtClean="0"/>
              <a:t>Centralized DBMSs Architecture</a:t>
            </a:r>
          </a:p>
          <a:p>
            <a:pPr lvl="1"/>
            <a:r>
              <a:rPr lang="en-US" altLang="en-US" sz="2400" smtClean="0"/>
              <a:t>All DBMS functionality, application program execution, and user interface processing carried out on one machine</a:t>
            </a:r>
          </a:p>
        </p:txBody>
      </p:sp>
      <p:pic>
        <p:nvPicPr>
          <p:cNvPr id="29700" name="Picture 3" descr="fig02_04"/>
          <p:cNvPicPr>
            <a:picLocks noChangeAspect="1" noChangeArrowheads="1"/>
          </p:cNvPicPr>
          <p:nvPr/>
        </p:nvPicPr>
        <p:blipFill>
          <a:blip r:embed="rId2"/>
          <a:srcRect/>
          <a:stretch>
            <a:fillRect/>
          </a:stretch>
        </p:blipFill>
        <p:spPr bwMode="auto">
          <a:xfrm>
            <a:off x="893763" y="2935288"/>
            <a:ext cx="7564437"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404812"/>
            <a:ext cx="7772400" cy="890588"/>
          </a:xfrm>
        </p:spPr>
        <p:txBody>
          <a:bodyPr>
            <a:normAutofit fontScale="90000"/>
          </a:bodyPr>
          <a:lstStyle/>
          <a:p>
            <a:pPr eaLnBrk="1" hangingPunct="1"/>
            <a:r>
              <a:rPr lang="en-US" altLang="en-US" dirty="0" smtClean="0"/>
              <a:t>Basic Client/Server Architectures</a:t>
            </a:r>
          </a:p>
        </p:txBody>
      </p:sp>
      <p:sp>
        <p:nvSpPr>
          <p:cNvPr id="30723" name="Rectangle 3"/>
          <p:cNvSpPr>
            <a:spLocks noGrp="1" noChangeArrowheads="1"/>
          </p:cNvSpPr>
          <p:nvPr>
            <p:ph type="body" idx="1"/>
          </p:nvPr>
        </p:nvSpPr>
        <p:spPr>
          <a:xfrm>
            <a:off x="715963" y="1455738"/>
            <a:ext cx="8042275" cy="5041900"/>
          </a:xfrm>
        </p:spPr>
        <p:txBody>
          <a:bodyPr/>
          <a:lstStyle/>
          <a:p>
            <a:pPr algn="just" eaLnBrk="1" hangingPunct="1">
              <a:lnSpc>
                <a:spcPct val="80000"/>
              </a:lnSpc>
            </a:pPr>
            <a:r>
              <a:rPr lang="en-US" altLang="en-US" sz="3200" smtClean="0"/>
              <a:t>The client/server architecture was developed to deal with computer environment in which a large number of PCs, workstation, file server…</a:t>
            </a:r>
          </a:p>
          <a:p>
            <a:pPr algn="just" eaLnBrk="1" hangingPunct="1">
              <a:lnSpc>
                <a:spcPct val="80000"/>
              </a:lnSpc>
            </a:pPr>
            <a:endParaRPr lang="en-US" altLang="en-US" sz="3200" smtClean="0"/>
          </a:p>
          <a:p>
            <a:pPr algn="just" eaLnBrk="1" hangingPunct="1">
              <a:lnSpc>
                <a:spcPct val="80000"/>
              </a:lnSpc>
            </a:pPr>
            <a:r>
              <a:rPr lang="en-US" altLang="en-US" sz="3200" smtClean="0">
                <a:solidFill>
                  <a:srgbClr val="FF0000"/>
                </a:solidFill>
              </a:rPr>
              <a:t>A client </a:t>
            </a:r>
            <a:r>
              <a:rPr lang="en-US" altLang="en-US" sz="3200" smtClean="0"/>
              <a:t>in this framework is typically a user machine that provides user interface capabilities and local processing</a:t>
            </a:r>
          </a:p>
          <a:p>
            <a:pPr algn="just" eaLnBrk="1" hangingPunct="1">
              <a:lnSpc>
                <a:spcPct val="80000"/>
              </a:lnSpc>
            </a:pPr>
            <a:r>
              <a:rPr lang="en-US" altLang="en-US" sz="3200" smtClean="0">
                <a:solidFill>
                  <a:srgbClr val="FF0000"/>
                </a:solidFill>
              </a:rPr>
              <a:t>A server </a:t>
            </a:r>
            <a:r>
              <a:rPr lang="en-US" altLang="en-US" sz="3200" smtClean="0"/>
              <a:t>is a system containing both hardware and software that can provide services to the client machines.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762000"/>
            <a:ext cx="7772400" cy="1131888"/>
          </a:xfrm>
        </p:spPr>
        <p:txBody>
          <a:bodyPr>
            <a:normAutofit fontScale="90000"/>
          </a:bodyPr>
          <a:lstStyle/>
          <a:p>
            <a:pPr eaLnBrk="1" hangingPunct="1"/>
            <a:r>
              <a:rPr lang="en-US" altLang="en-US" sz="4000" smtClean="0"/>
              <a:t>Logical two-tier client server architecture</a:t>
            </a:r>
          </a:p>
        </p:txBody>
      </p:sp>
      <p:pic>
        <p:nvPicPr>
          <p:cNvPr id="31747" name="Picture 3" descr="fig02_05"/>
          <p:cNvPicPr>
            <a:picLocks noChangeAspect="1" noChangeArrowheads="1"/>
          </p:cNvPicPr>
          <p:nvPr/>
        </p:nvPicPr>
        <p:blipFill>
          <a:blip r:embed="rId2"/>
          <a:srcRect/>
          <a:stretch>
            <a:fillRect/>
          </a:stretch>
        </p:blipFill>
        <p:spPr bwMode="auto">
          <a:xfrm>
            <a:off x="609600" y="2590800"/>
            <a:ext cx="7810500" cy="17303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481012"/>
            <a:ext cx="7772400" cy="890588"/>
          </a:xfrm>
        </p:spPr>
        <p:txBody>
          <a:bodyPr/>
          <a:lstStyle/>
          <a:p>
            <a:pPr eaLnBrk="1" hangingPunct="1"/>
            <a:r>
              <a:rPr lang="en-US" altLang="en-US" sz="4000" dirty="0" smtClean="0"/>
              <a:t>Two-tier Architecture </a:t>
            </a:r>
          </a:p>
        </p:txBody>
      </p:sp>
      <p:sp>
        <p:nvSpPr>
          <p:cNvPr id="32771" name="Rectangle 3"/>
          <p:cNvSpPr>
            <a:spLocks noGrp="1" noChangeArrowheads="1"/>
          </p:cNvSpPr>
          <p:nvPr>
            <p:ph type="body" idx="1"/>
          </p:nvPr>
        </p:nvSpPr>
        <p:spPr>
          <a:xfrm>
            <a:off x="715963" y="1455738"/>
            <a:ext cx="7772400" cy="4114800"/>
          </a:xfrm>
        </p:spPr>
        <p:txBody>
          <a:bodyPr/>
          <a:lstStyle/>
          <a:p>
            <a:pPr algn="just" eaLnBrk="1" hangingPunct="1">
              <a:lnSpc>
                <a:spcPct val="90000"/>
              </a:lnSpc>
            </a:pPr>
            <a:r>
              <a:rPr lang="en-US" altLang="en-US" smtClean="0"/>
              <a:t>This is called </a:t>
            </a:r>
            <a:r>
              <a:rPr lang="en-US" altLang="en-US" b="1" smtClean="0"/>
              <a:t>two-tire</a:t>
            </a:r>
            <a:r>
              <a:rPr lang="en-US" altLang="en-US" smtClean="0"/>
              <a:t> architectures because the software components are distributed over two systems: client and server</a:t>
            </a:r>
          </a:p>
          <a:p>
            <a:pPr algn="just" eaLnBrk="1" hangingPunct="1">
              <a:lnSpc>
                <a:spcPct val="90000"/>
              </a:lnSpc>
            </a:pPr>
            <a:endParaRPr lang="en-US" altLang="en-US" smtClean="0"/>
          </a:p>
          <a:p>
            <a:pPr algn="just" eaLnBrk="1" hangingPunct="1">
              <a:lnSpc>
                <a:spcPct val="90000"/>
              </a:lnSpc>
            </a:pPr>
            <a:r>
              <a:rPr lang="en-US" altLang="en-US" smtClean="0"/>
              <a:t>The emergence of the </a:t>
            </a:r>
            <a:r>
              <a:rPr lang="en-US" altLang="en-US" b="1" smtClean="0"/>
              <a:t>Web</a:t>
            </a:r>
            <a:r>
              <a:rPr lang="en-US" altLang="en-US" smtClean="0"/>
              <a:t> changed the roles of client and server, leading to the </a:t>
            </a:r>
            <a:r>
              <a:rPr lang="en-US" altLang="en-US" b="1" smtClean="0"/>
              <a:t>three-tier</a:t>
            </a:r>
            <a:r>
              <a:rPr lang="en-US" altLang="en-US" smtClean="0"/>
              <a:t> architecture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215900"/>
            <a:ext cx="7772400" cy="890588"/>
          </a:xfrm>
        </p:spPr>
        <p:txBody>
          <a:bodyPr/>
          <a:lstStyle/>
          <a:p>
            <a:pPr eaLnBrk="1" hangingPunct="1"/>
            <a:r>
              <a:rPr lang="en-US" altLang="en-US" sz="4000" smtClean="0"/>
              <a:t>Three-tier Architecture</a:t>
            </a:r>
          </a:p>
        </p:txBody>
      </p:sp>
      <p:sp>
        <p:nvSpPr>
          <p:cNvPr id="53251" name="Rectangle 3"/>
          <p:cNvSpPr>
            <a:spLocks noGrp="1" noChangeArrowheads="1"/>
          </p:cNvSpPr>
          <p:nvPr>
            <p:ph type="body" idx="1"/>
          </p:nvPr>
        </p:nvSpPr>
        <p:spPr>
          <a:xfrm>
            <a:off x="457200" y="1455738"/>
            <a:ext cx="8091487" cy="4721225"/>
          </a:xfrm>
        </p:spPr>
        <p:txBody>
          <a:bodyPr>
            <a:normAutofit/>
          </a:bodyPr>
          <a:lstStyle/>
          <a:p>
            <a:pPr marL="533400" indent="-533400" algn="just" eaLnBrk="1" hangingPunct="1">
              <a:defRPr/>
            </a:pPr>
            <a:r>
              <a:rPr lang="en-US" altLang="en-US" sz="2800" dirty="0" smtClean="0"/>
              <a:t>The intermediate layer or </a:t>
            </a:r>
            <a:r>
              <a:rPr lang="en-US" altLang="en-US" sz="2800" b="1" dirty="0" smtClean="0"/>
              <a:t>middle layer </a:t>
            </a:r>
            <a:r>
              <a:rPr lang="en-US" altLang="en-US" sz="2800" dirty="0" smtClean="0"/>
              <a:t>is sometimes called the </a:t>
            </a:r>
            <a:r>
              <a:rPr lang="en-US" altLang="en-US" sz="2800" b="1" dirty="0" smtClean="0"/>
              <a:t>application server </a:t>
            </a:r>
            <a:r>
              <a:rPr lang="en-US" altLang="en-US" sz="2800" dirty="0" smtClean="0"/>
              <a:t>or </a:t>
            </a:r>
            <a:r>
              <a:rPr lang="en-US" altLang="en-US" sz="2800" b="1" dirty="0" smtClean="0"/>
              <a:t>Web server</a:t>
            </a:r>
            <a:endParaRPr lang="en-US" altLang="en-US" sz="2800" dirty="0" smtClean="0"/>
          </a:p>
          <a:p>
            <a:pPr marL="0" indent="0" algn="just" eaLnBrk="1" hangingPunct="1">
              <a:buFont typeface="Wingdings" pitchFamily="2" charset="2"/>
              <a:buNone/>
              <a:defRPr/>
            </a:pPr>
            <a:endParaRPr lang="en-US" altLang="en-US" sz="2800" dirty="0" smtClean="0"/>
          </a:p>
          <a:p>
            <a:pPr marL="0" indent="0" algn="just" eaLnBrk="1" hangingPunct="1">
              <a:buFont typeface="Wingdings" pitchFamily="2" charset="2"/>
              <a:buNone/>
              <a:defRPr/>
            </a:pPr>
            <a:r>
              <a:rPr lang="en-US" altLang="en-US" sz="2800" dirty="0" smtClean="0"/>
              <a:t>Three-tier Architecture Can Enhance Security: </a:t>
            </a:r>
          </a:p>
          <a:p>
            <a:pPr marL="533400" indent="-533400" algn="just" eaLnBrk="1" hangingPunct="1">
              <a:buFont typeface="Wingdings" pitchFamily="2" charset="2"/>
              <a:buAutoNum type="arabicPeriod"/>
              <a:defRPr/>
            </a:pPr>
            <a:r>
              <a:rPr lang="en-US" altLang="en-US" sz="2800" b="1" dirty="0" smtClean="0"/>
              <a:t>Database server only accessible via middle tier</a:t>
            </a:r>
          </a:p>
          <a:p>
            <a:pPr marL="533400" indent="-533400" algn="just" eaLnBrk="1" hangingPunct="1">
              <a:buFont typeface="Wingdings" pitchFamily="2" charset="2"/>
              <a:buAutoNum type="arabicPeriod"/>
              <a:defRPr/>
            </a:pPr>
            <a:r>
              <a:rPr lang="en-US" altLang="en-US" sz="2800" b="1" dirty="0" smtClean="0"/>
              <a:t>Clients cannot directly access database server</a:t>
            </a:r>
          </a:p>
          <a:p>
            <a:pPr marL="533400" indent="-533400" algn="just" eaLnBrk="1" hangingPunct="1">
              <a:defRPr/>
            </a:pPr>
            <a:endParaRPr lang="en-US" altLang="en-US" sz="28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81012" y="633412"/>
            <a:ext cx="8662987" cy="890588"/>
          </a:xfrm>
        </p:spPr>
        <p:txBody>
          <a:bodyPr>
            <a:normAutofit fontScale="90000"/>
          </a:bodyPr>
          <a:lstStyle/>
          <a:p>
            <a:pPr eaLnBrk="1" hangingPunct="1"/>
            <a:r>
              <a:rPr lang="en-US" altLang="en-US" dirty="0" smtClean="0"/>
              <a:t>Three-tier Client-Server Architecture</a:t>
            </a:r>
          </a:p>
        </p:txBody>
      </p:sp>
      <p:pic>
        <p:nvPicPr>
          <p:cNvPr id="34819" name="Picture 3" descr="fig02_07"/>
          <p:cNvPicPr>
            <a:picLocks noChangeAspect="1" noChangeArrowheads="1"/>
          </p:cNvPicPr>
          <p:nvPr/>
        </p:nvPicPr>
        <p:blipFill>
          <a:blip r:embed="rId2"/>
          <a:srcRect/>
          <a:stretch>
            <a:fillRect/>
          </a:stretch>
        </p:blipFill>
        <p:spPr bwMode="auto">
          <a:xfrm>
            <a:off x="339725" y="1847850"/>
            <a:ext cx="8194675" cy="4400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481012"/>
            <a:ext cx="7772400" cy="890588"/>
          </a:xfrm>
        </p:spPr>
        <p:txBody>
          <a:bodyPr/>
          <a:lstStyle/>
          <a:p>
            <a:pPr eaLnBrk="1" hangingPunct="1"/>
            <a:r>
              <a:rPr lang="en-US" altLang="en-US" sz="4000" dirty="0" smtClean="0"/>
              <a:t>Three-tier architecture</a:t>
            </a:r>
          </a:p>
        </p:txBody>
      </p:sp>
      <p:sp>
        <p:nvSpPr>
          <p:cNvPr id="35843" name="Rectangle 3"/>
          <p:cNvSpPr>
            <a:spLocks noGrp="1" noChangeArrowheads="1"/>
          </p:cNvSpPr>
          <p:nvPr>
            <p:ph type="body" idx="1"/>
          </p:nvPr>
        </p:nvSpPr>
        <p:spPr>
          <a:xfrm>
            <a:off x="457200" y="1700212"/>
            <a:ext cx="8204200" cy="4700588"/>
          </a:xfrm>
        </p:spPr>
        <p:txBody>
          <a:bodyPr>
            <a:normAutofit/>
          </a:bodyPr>
          <a:lstStyle/>
          <a:p>
            <a:pPr algn="just" eaLnBrk="1" hangingPunct="1">
              <a:lnSpc>
                <a:spcPct val="80000"/>
              </a:lnSpc>
            </a:pPr>
            <a:r>
              <a:rPr lang="en-US" altLang="en-US" sz="2800" dirty="0" smtClean="0">
                <a:latin typeface="Times New Roman" pitchFamily="18" charset="0"/>
                <a:cs typeface="Times New Roman" pitchFamily="18" charset="0"/>
              </a:rPr>
              <a:t>The presentation layer displays information to the user.</a:t>
            </a:r>
          </a:p>
          <a:p>
            <a:pPr algn="just" eaLnBrk="1" hangingPunct="1">
              <a:lnSpc>
                <a:spcPct val="80000"/>
              </a:lnSpc>
            </a:pPr>
            <a:endParaRPr lang="en-US" altLang="en-US" sz="2800" dirty="0" smtClean="0">
              <a:latin typeface="Times New Roman" pitchFamily="18" charset="0"/>
              <a:cs typeface="Times New Roman" pitchFamily="18" charset="0"/>
            </a:endParaRPr>
          </a:p>
          <a:p>
            <a:pPr algn="just" eaLnBrk="1" hangingPunct="1">
              <a:lnSpc>
                <a:spcPct val="80000"/>
              </a:lnSpc>
            </a:pPr>
            <a:r>
              <a:rPr lang="en-US" altLang="en-US" sz="2800" dirty="0" smtClean="0">
                <a:latin typeface="Times New Roman" pitchFamily="18" charset="0"/>
                <a:cs typeface="Times New Roman" pitchFamily="18" charset="0"/>
              </a:rPr>
              <a:t>The business logic layer handles intermediate rules and constrains before data is passed up to the user or down to the DBMS</a:t>
            </a:r>
          </a:p>
          <a:p>
            <a:pPr algn="just" eaLnBrk="1" hangingPunct="1">
              <a:lnSpc>
                <a:spcPct val="80000"/>
              </a:lnSpc>
            </a:pPr>
            <a:endParaRPr lang="en-US" altLang="en-US" sz="2800" dirty="0" smtClean="0">
              <a:latin typeface="Times New Roman" pitchFamily="18" charset="0"/>
              <a:cs typeface="Times New Roman" pitchFamily="18" charset="0"/>
            </a:endParaRPr>
          </a:p>
          <a:p>
            <a:pPr algn="just" eaLnBrk="1" hangingPunct="1">
              <a:lnSpc>
                <a:spcPct val="80000"/>
              </a:lnSpc>
            </a:pPr>
            <a:r>
              <a:rPr lang="en-US" altLang="en-US" sz="2800" dirty="0" smtClean="0">
                <a:latin typeface="Times New Roman" pitchFamily="18" charset="0"/>
                <a:cs typeface="Times New Roman" pitchFamily="18" charset="0"/>
              </a:rPr>
              <a:t>If the bottom layer is split into two layers (a web server and a database server), then it is a </a:t>
            </a:r>
            <a:r>
              <a:rPr lang="en-US" altLang="en-US" sz="2800" b="1" dirty="0" smtClean="0">
                <a:latin typeface="Times New Roman" pitchFamily="18" charset="0"/>
                <a:cs typeface="Times New Roman" pitchFamily="18" charset="0"/>
              </a:rPr>
              <a:t>4-tire</a:t>
            </a:r>
            <a:r>
              <a:rPr lang="en-US" altLang="en-US" sz="2800" dirty="0" smtClean="0">
                <a:latin typeface="Times New Roman" pitchFamily="18" charset="0"/>
                <a:cs typeface="Times New Roman" pitchFamily="18" charset="0"/>
              </a:rPr>
              <a:t> architecture (possible to the </a:t>
            </a:r>
            <a:r>
              <a:rPr lang="en-US" altLang="en-US" sz="2800" b="1" dirty="0" smtClean="0">
                <a:latin typeface="Times New Roman" pitchFamily="18" charset="0"/>
                <a:cs typeface="Times New Roman" pitchFamily="18" charset="0"/>
              </a:rPr>
              <a:t>n-tier</a:t>
            </a:r>
            <a:r>
              <a:rPr lang="en-US" altLang="en-US" sz="28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58561" y="1600961"/>
            <a:ext cx="3185160" cy="1201420"/>
          </a:xfrm>
          <a:prstGeom prst="rect">
            <a:avLst/>
          </a:prstGeom>
          <a:solidFill>
            <a:srgbClr val="FFFFFF"/>
          </a:solidFill>
          <a:ln w="19811">
            <a:solidFill>
              <a:srgbClr val="7D848D"/>
            </a:solidFill>
          </a:ln>
        </p:spPr>
        <p:txBody>
          <a:bodyPr vert="horz" wrap="square" lIns="0" tIns="38735" rIns="0" bIns="0" rtlCol="0">
            <a:spAutoFit/>
          </a:bodyPr>
          <a:lstStyle/>
          <a:p>
            <a:pPr marL="91440">
              <a:lnSpc>
                <a:spcPct val="100000"/>
              </a:lnSpc>
              <a:spcBef>
                <a:spcPts val="305"/>
              </a:spcBef>
            </a:pPr>
            <a:r>
              <a:rPr sz="1800" b="1" spc="-5" dirty="0">
                <a:solidFill>
                  <a:srgbClr val="FFC000"/>
                </a:solidFill>
                <a:latin typeface="Arial"/>
                <a:cs typeface="Arial"/>
              </a:rPr>
              <a:t>External </a:t>
            </a:r>
            <a:r>
              <a:rPr sz="1800" b="1" spc="-15" dirty="0">
                <a:solidFill>
                  <a:srgbClr val="FFC000"/>
                </a:solidFill>
                <a:latin typeface="Arial"/>
                <a:cs typeface="Arial"/>
              </a:rPr>
              <a:t>view</a:t>
            </a:r>
            <a:r>
              <a:rPr sz="1800" b="1" spc="20" dirty="0">
                <a:solidFill>
                  <a:srgbClr val="FFC000"/>
                </a:solidFill>
                <a:latin typeface="Arial"/>
                <a:cs typeface="Arial"/>
              </a:rPr>
              <a:t> </a:t>
            </a:r>
            <a:r>
              <a:rPr sz="1800" b="1" dirty="0">
                <a:solidFill>
                  <a:srgbClr val="FFC000"/>
                </a:solidFill>
                <a:latin typeface="Arial"/>
                <a:cs typeface="Arial"/>
              </a:rPr>
              <a:t>2</a:t>
            </a:r>
            <a:r>
              <a:rPr sz="1800" b="1" spc="-20" dirty="0">
                <a:solidFill>
                  <a:srgbClr val="FFC000"/>
                </a:solidFill>
                <a:latin typeface="Arial"/>
                <a:cs typeface="Arial"/>
              </a:rPr>
              <a:t> </a:t>
            </a:r>
            <a:r>
              <a:rPr sz="1800" b="1" dirty="0">
                <a:solidFill>
                  <a:srgbClr val="FFC000"/>
                </a:solidFill>
                <a:latin typeface="Arial"/>
                <a:cs typeface="Arial"/>
              </a:rPr>
              <a:t>(COBOL)</a:t>
            </a:r>
            <a:endParaRPr sz="1800">
              <a:latin typeface="Arial"/>
              <a:cs typeface="Arial"/>
            </a:endParaRPr>
          </a:p>
          <a:p>
            <a:pPr marL="346075">
              <a:lnSpc>
                <a:spcPct val="100000"/>
              </a:lnSpc>
              <a:spcBef>
                <a:spcPts val="5"/>
              </a:spcBef>
            </a:pPr>
            <a:r>
              <a:rPr sz="1800" spc="15" dirty="0">
                <a:latin typeface="Tahoma"/>
                <a:cs typeface="Tahoma"/>
              </a:rPr>
              <a:t>01</a:t>
            </a:r>
            <a:r>
              <a:rPr sz="1800" spc="380" dirty="0">
                <a:latin typeface="Tahoma"/>
                <a:cs typeface="Tahoma"/>
              </a:rPr>
              <a:t> </a:t>
            </a:r>
            <a:r>
              <a:rPr sz="1800" spc="135" dirty="0">
                <a:latin typeface="Tahoma"/>
                <a:cs typeface="Tahoma"/>
              </a:rPr>
              <a:t>EMPC.</a:t>
            </a:r>
            <a:endParaRPr sz="1800">
              <a:latin typeface="Tahoma"/>
              <a:cs typeface="Tahoma"/>
            </a:endParaRPr>
          </a:p>
          <a:p>
            <a:pPr marL="727075">
              <a:lnSpc>
                <a:spcPct val="100000"/>
              </a:lnSpc>
            </a:pPr>
            <a:r>
              <a:rPr sz="1800" spc="15" dirty="0">
                <a:latin typeface="Tahoma"/>
                <a:cs typeface="Tahoma"/>
              </a:rPr>
              <a:t>02</a:t>
            </a:r>
            <a:r>
              <a:rPr sz="1800" spc="-85" dirty="0">
                <a:latin typeface="Tahoma"/>
                <a:cs typeface="Tahoma"/>
              </a:rPr>
              <a:t> </a:t>
            </a:r>
            <a:r>
              <a:rPr sz="1800" spc="145" dirty="0">
                <a:latin typeface="Tahoma"/>
                <a:cs typeface="Tahoma"/>
              </a:rPr>
              <a:t>EMPNO</a:t>
            </a:r>
            <a:r>
              <a:rPr sz="1800" spc="-70" dirty="0">
                <a:latin typeface="Tahoma"/>
                <a:cs typeface="Tahoma"/>
              </a:rPr>
              <a:t> </a:t>
            </a:r>
            <a:r>
              <a:rPr sz="1800" spc="85" dirty="0">
                <a:latin typeface="Tahoma"/>
                <a:cs typeface="Tahoma"/>
              </a:rPr>
              <a:t>PIC</a:t>
            </a:r>
            <a:r>
              <a:rPr sz="1800" spc="-85" dirty="0">
                <a:latin typeface="Tahoma"/>
                <a:cs typeface="Tahoma"/>
              </a:rPr>
              <a:t> </a:t>
            </a:r>
            <a:r>
              <a:rPr sz="1800" spc="-15" dirty="0">
                <a:latin typeface="Tahoma"/>
                <a:cs typeface="Tahoma"/>
              </a:rPr>
              <a:t>X(6).</a:t>
            </a:r>
            <a:endParaRPr sz="1800">
              <a:latin typeface="Tahoma"/>
              <a:cs typeface="Tahoma"/>
            </a:endParaRPr>
          </a:p>
          <a:p>
            <a:pPr marL="727075">
              <a:lnSpc>
                <a:spcPct val="100000"/>
              </a:lnSpc>
            </a:pPr>
            <a:r>
              <a:rPr sz="1800" spc="15" dirty="0">
                <a:latin typeface="Tahoma"/>
                <a:cs typeface="Tahoma"/>
              </a:rPr>
              <a:t>02</a:t>
            </a:r>
            <a:r>
              <a:rPr sz="1800" spc="-80" dirty="0">
                <a:latin typeface="Tahoma"/>
                <a:cs typeface="Tahoma"/>
              </a:rPr>
              <a:t> </a:t>
            </a:r>
            <a:r>
              <a:rPr sz="1800" spc="125" dirty="0">
                <a:latin typeface="Tahoma"/>
                <a:cs typeface="Tahoma"/>
              </a:rPr>
              <a:t>DEPTNO</a:t>
            </a:r>
            <a:r>
              <a:rPr sz="1800" spc="-80" dirty="0">
                <a:latin typeface="Tahoma"/>
                <a:cs typeface="Tahoma"/>
              </a:rPr>
              <a:t> </a:t>
            </a:r>
            <a:r>
              <a:rPr sz="1800" spc="85" dirty="0">
                <a:latin typeface="Tahoma"/>
                <a:cs typeface="Tahoma"/>
              </a:rPr>
              <a:t>PIC</a:t>
            </a:r>
            <a:r>
              <a:rPr sz="1800" spc="-85" dirty="0">
                <a:latin typeface="Tahoma"/>
                <a:cs typeface="Tahoma"/>
              </a:rPr>
              <a:t> </a:t>
            </a:r>
            <a:r>
              <a:rPr sz="1800" spc="-15" dirty="0">
                <a:latin typeface="Tahoma"/>
                <a:cs typeface="Tahoma"/>
              </a:rPr>
              <a:t>X(4).</a:t>
            </a:r>
            <a:endParaRPr sz="1800">
              <a:latin typeface="Tahoma"/>
              <a:cs typeface="Tahoma"/>
            </a:endParaRPr>
          </a:p>
        </p:txBody>
      </p:sp>
      <p:grpSp>
        <p:nvGrpSpPr>
          <p:cNvPr id="3" name="object 3"/>
          <p:cNvGrpSpPr/>
          <p:nvPr/>
        </p:nvGrpSpPr>
        <p:grpSpPr>
          <a:xfrm>
            <a:off x="1575561" y="2994405"/>
            <a:ext cx="6479540" cy="1497330"/>
            <a:chOff x="1575561" y="2994405"/>
            <a:chExt cx="6479540" cy="1497330"/>
          </a:xfrm>
        </p:grpSpPr>
        <p:sp>
          <p:nvSpPr>
            <p:cNvPr id="4" name="object 4"/>
            <p:cNvSpPr/>
            <p:nvPr/>
          </p:nvSpPr>
          <p:spPr>
            <a:xfrm>
              <a:off x="1585721" y="3004565"/>
              <a:ext cx="6459220" cy="1477010"/>
            </a:xfrm>
            <a:custGeom>
              <a:avLst/>
              <a:gdLst/>
              <a:ahLst/>
              <a:cxnLst/>
              <a:rect l="l" t="t" r="r" b="b"/>
              <a:pathLst>
                <a:path w="6459220" h="1477010">
                  <a:moveTo>
                    <a:pt x="6458711" y="0"/>
                  </a:moveTo>
                  <a:lnTo>
                    <a:pt x="0" y="0"/>
                  </a:lnTo>
                  <a:lnTo>
                    <a:pt x="0" y="1476755"/>
                  </a:lnTo>
                  <a:lnTo>
                    <a:pt x="6458711" y="1476755"/>
                  </a:lnTo>
                  <a:lnTo>
                    <a:pt x="6458711" y="0"/>
                  </a:lnTo>
                  <a:close/>
                </a:path>
              </a:pathLst>
            </a:custGeom>
            <a:solidFill>
              <a:srgbClr val="FFFFFF"/>
            </a:solidFill>
          </p:spPr>
          <p:txBody>
            <a:bodyPr wrap="square" lIns="0" tIns="0" rIns="0" bIns="0" rtlCol="0"/>
            <a:lstStyle/>
            <a:p>
              <a:endParaRPr/>
            </a:p>
          </p:txBody>
        </p:sp>
        <p:sp>
          <p:nvSpPr>
            <p:cNvPr id="5" name="object 5"/>
            <p:cNvSpPr/>
            <p:nvPr/>
          </p:nvSpPr>
          <p:spPr>
            <a:xfrm>
              <a:off x="1585721" y="3004565"/>
              <a:ext cx="6459220" cy="1477010"/>
            </a:xfrm>
            <a:custGeom>
              <a:avLst/>
              <a:gdLst/>
              <a:ahLst/>
              <a:cxnLst/>
              <a:rect l="l" t="t" r="r" b="b"/>
              <a:pathLst>
                <a:path w="6459220" h="1477010">
                  <a:moveTo>
                    <a:pt x="0" y="1476755"/>
                  </a:moveTo>
                  <a:lnTo>
                    <a:pt x="6458711" y="1476755"/>
                  </a:lnTo>
                  <a:lnTo>
                    <a:pt x="6458711" y="0"/>
                  </a:lnTo>
                  <a:lnTo>
                    <a:pt x="0" y="0"/>
                  </a:lnTo>
                  <a:lnTo>
                    <a:pt x="0" y="1476755"/>
                  </a:lnTo>
                  <a:close/>
                </a:path>
              </a:pathLst>
            </a:custGeom>
            <a:ln w="19811">
              <a:solidFill>
                <a:srgbClr val="7D848D"/>
              </a:solidFill>
            </a:ln>
          </p:spPr>
          <p:txBody>
            <a:bodyPr wrap="square" lIns="0" tIns="0" rIns="0" bIns="0" rtlCol="0"/>
            <a:lstStyle/>
            <a:p>
              <a:endParaRPr/>
            </a:p>
          </p:txBody>
        </p:sp>
      </p:grpSp>
      <p:sp>
        <p:nvSpPr>
          <p:cNvPr id="6" name="object 6"/>
          <p:cNvSpPr/>
          <p:nvPr/>
        </p:nvSpPr>
        <p:spPr>
          <a:xfrm>
            <a:off x="1219200" y="4648200"/>
            <a:ext cx="7315200" cy="0"/>
          </a:xfrm>
          <a:custGeom>
            <a:avLst/>
            <a:gdLst/>
            <a:ahLst/>
            <a:cxnLst/>
            <a:rect l="l" t="t" r="r" b="b"/>
            <a:pathLst>
              <a:path w="7315200">
                <a:moveTo>
                  <a:pt x="0" y="0"/>
                </a:moveTo>
                <a:lnTo>
                  <a:pt x="7315200" y="0"/>
                </a:lnTo>
              </a:path>
            </a:pathLst>
          </a:custGeom>
          <a:ln w="9144">
            <a:solidFill>
              <a:srgbClr val="FFFFFF"/>
            </a:solidFill>
          </a:ln>
        </p:spPr>
        <p:txBody>
          <a:bodyPr wrap="square" lIns="0" tIns="0" rIns="0" bIns="0" rtlCol="0"/>
          <a:lstStyle/>
          <a:p>
            <a:endParaRPr/>
          </a:p>
        </p:txBody>
      </p:sp>
      <p:grpSp>
        <p:nvGrpSpPr>
          <p:cNvPr id="7" name="object 7"/>
          <p:cNvGrpSpPr/>
          <p:nvPr/>
        </p:nvGrpSpPr>
        <p:grpSpPr>
          <a:xfrm>
            <a:off x="1133855" y="4867655"/>
            <a:ext cx="7487920" cy="1496695"/>
            <a:chOff x="1133855" y="4867655"/>
            <a:chExt cx="7487920" cy="1496695"/>
          </a:xfrm>
        </p:grpSpPr>
        <p:sp>
          <p:nvSpPr>
            <p:cNvPr id="8" name="object 8"/>
            <p:cNvSpPr/>
            <p:nvPr/>
          </p:nvSpPr>
          <p:spPr>
            <a:xfrm>
              <a:off x="1143761" y="4877561"/>
              <a:ext cx="7467600" cy="1477010"/>
            </a:xfrm>
            <a:custGeom>
              <a:avLst/>
              <a:gdLst/>
              <a:ahLst/>
              <a:cxnLst/>
              <a:rect l="l" t="t" r="r" b="b"/>
              <a:pathLst>
                <a:path w="7467600" h="1477010">
                  <a:moveTo>
                    <a:pt x="7467600" y="0"/>
                  </a:moveTo>
                  <a:lnTo>
                    <a:pt x="0" y="0"/>
                  </a:lnTo>
                  <a:lnTo>
                    <a:pt x="0" y="1476756"/>
                  </a:lnTo>
                  <a:lnTo>
                    <a:pt x="7467600" y="1476756"/>
                  </a:lnTo>
                  <a:lnTo>
                    <a:pt x="7467600" y="0"/>
                  </a:lnTo>
                  <a:close/>
                </a:path>
              </a:pathLst>
            </a:custGeom>
            <a:solidFill>
              <a:srgbClr val="FFFFFF"/>
            </a:solidFill>
          </p:spPr>
          <p:txBody>
            <a:bodyPr wrap="square" lIns="0" tIns="0" rIns="0" bIns="0" rtlCol="0"/>
            <a:lstStyle/>
            <a:p>
              <a:endParaRPr/>
            </a:p>
          </p:txBody>
        </p:sp>
        <p:sp>
          <p:nvSpPr>
            <p:cNvPr id="9" name="object 9"/>
            <p:cNvSpPr/>
            <p:nvPr/>
          </p:nvSpPr>
          <p:spPr>
            <a:xfrm>
              <a:off x="1143761" y="4877561"/>
              <a:ext cx="7467600" cy="1477010"/>
            </a:xfrm>
            <a:custGeom>
              <a:avLst/>
              <a:gdLst/>
              <a:ahLst/>
              <a:cxnLst/>
              <a:rect l="l" t="t" r="r" b="b"/>
              <a:pathLst>
                <a:path w="7467600" h="1477010">
                  <a:moveTo>
                    <a:pt x="0" y="1476756"/>
                  </a:moveTo>
                  <a:lnTo>
                    <a:pt x="7467600" y="1476756"/>
                  </a:lnTo>
                  <a:lnTo>
                    <a:pt x="7467600" y="0"/>
                  </a:lnTo>
                  <a:lnTo>
                    <a:pt x="0" y="0"/>
                  </a:lnTo>
                  <a:lnTo>
                    <a:pt x="0" y="1476756"/>
                  </a:lnTo>
                  <a:close/>
                </a:path>
              </a:pathLst>
            </a:custGeom>
            <a:ln w="19812">
              <a:solidFill>
                <a:srgbClr val="7D848D"/>
              </a:solidFill>
            </a:ln>
          </p:spPr>
          <p:txBody>
            <a:bodyPr wrap="square" lIns="0" tIns="0" rIns="0" bIns="0" rtlCol="0"/>
            <a:lstStyle/>
            <a:p>
              <a:endParaRPr/>
            </a:p>
          </p:txBody>
        </p:sp>
      </p:grpSp>
      <p:sp>
        <p:nvSpPr>
          <p:cNvPr id="10" name="object 10"/>
          <p:cNvSpPr txBox="1">
            <a:spLocks noGrp="1"/>
          </p:cNvSpPr>
          <p:nvPr>
            <p:ph type="body" idx="1"/>
          </p:nvPr>
        </p:nvSpPr>
        <p:spPr>
          <a:xfrm>
            <a:off x="1219200" y="3048000"/>
            <a:ext cx="7696200" cy="2177006"/>
          </a:xfrm>
          <a:prstGeom prst="rect">
            <a:avLst/>
          </a:prstGeom>
        </p:spPr>
        <p:txBody>
          <a:bodyPr vert="horz" wrap="square" lIns="0" tIns="12700" rIns="0" bIns="0" rtlCol="0">
            <a:spAutoFit/>
          </a:bodyPr>
          <a:lstStyle/>
          <a:p>
            <a:pPr marL="441325">
              <a:lnSpc>
                <a:spcPct val="100000"/>
              </a:lnSpc>
              <a:spcBef>
                <a:spcPts val="100"/>
              </a:spcBef>
              <a:buNone/>
            </a:pPr>
            <a:r>
              <a:rPr lang="en-US" sz="1800" b="1" spc="-5" dirty="0" smtClean="0">
                <a:solidFill>
                  <a:srgbClr val="FFC000"/>
                </a:solidFill>
                <a:latin typeface="Arial"/>
                <a:cs typeface="Arial"/>
              </a:rPr>
              <a:t>	</a:t>
            </a:r>
            <a:r>
              <a:rPr sz="1800" b="1" spc="-5" smtClean="0">
                <a:solidFill>
                  <a:srgbClr val="FFC000"/>
                </a:solidFill>
                <a:latin typeface="Arial"/>
                <a:cs typeface="Arial"/>
              </a:rPr>
              <a:t>Conceptual</a:t>
            </a:r>
            <a:endParaRPr lang="en-US" sz="1800" b="1" spc="-5" dirty="0" smtClean="0">
              <a:solidFill>
                <a:srgbClr val="FFC000"/>
              </a:solidFill>
              <a:latin typeface="Arial"/>
              <a:cs typeface="Arial"/>
            </a:endParaRPr>
          </a:p>
          <a:p>
            <a:pPr marL="441325">
              <a:lnSpc>
                <a:spcPct val="100000"/>
              </a:lnSpc>
              <a:spcBef>
                <a:spcPts val="100"/>
              </a:spcBef>
              <a:buNone/>
            </a:pPr>
            <a:r>
              <a:rPr lang="en-US" sz="1800" b="1" spc="-5" dirty="0" smtClean="0">
                <a:solidFill>
                  <a:srgbClr val="FFC000"/>
                </a:solidFill>
                <a:latin typeface="Arial"/>
                <a:cs typeface="Arial"/>
              </a:rPr>
              <a:t>    		  </a:t>
            </a:r>
            <a:r>
              <a:rPr sz="1800" b="0" spc="155" smtClean="0">
                <a:solidFill>
                  <a:srgbClr val="000000"/>
                </a:solidFill>
                <a:latin typeface="Tahoma"/>
                <a:cs typeface="Tahoma"/>
              </a:rPr>
              <a:t>EMPLOYEE</a:t>
            </a:r>
            <a:endParaRPr lang="en-US" sz="1800" spc="155" dirty="0" smtClean="0">
              <a:solidFill>
                <a:srgbClr val="000000"/>
              </a:solidFill>
              <a:latin typeface="Tahoma"/>
              <a:cs typeface="Tahoma"/>
            </a:endParaRPr>
          </a:p>
          <a:p>
            <a:pPr marL="441325">
              <a:lnSpc>
                <a:spcPct val="100000"/>
              </a:lnSpc>
              <a:spcBef>
                <a:spcPts val="100"/>
              </a:spcBef>
              <a:buNone/>
            </a:pPr>
            <a:r>
              <a:rPr lang="en-US" sz="1800" b="0" spc="155" dirty="0" smtClean="0">
                <a:solidFill>
                  <a:srgbClr val="000000"/>
                </a:solidFill>
                <a:latin typeface="Tahoma"/>
                <a:cs typeface="Tahoma"/>
              </a:rPr>
              <a:t>        		 </a:t>
            </a:r>
            <a:r>
              <a:rPr sz="1800" b="0" spc="140" smtClean="0">
                <a:solidFill>
                  <a:srgbClr val="000000"/>
                </a:solidFill>
                <a:latin typeface="Tahoma"/>
                <a:cs typeface="Tahoma"/>
              </a:rPr>
              <a:t>EMPLOYEE_NUMBER</a:t>
            </a:r>
            <a:r>
              <a:rPr lang="en-US" sz="1800" b="0" spc="140" dirty="0" smtClean="0">
                <a:solidFill>
                  <a:srgbClr val="000000"/>
                </a:solidFill>
                <a:latin typeface="Tahoma"/>
                <a:cs typeface="Tahoma"/>
              </a:rPr>
              <a:t> </a:t>
            </a:r>
            <a:r>
              <a:rPr sz="1800" b="0" spc="95" smtClean="0">
                <a:solidFill>
                  <a:srgbClr val="000000"/>
                </a:solidFill>
                <a:latin typeface="Tahoma"/>
                <a:cs typeface="Tahoma"/>
              </a:rPr>
              <a:t>CHARACTER(6</a:t>
            </a:r>
            <a:r>
              <a:rPr sz="1800" b="0" spc="95">
                <a:solidFill>
                  <a:srgbClr val="000000"/>
                </a:solidFill>
                <a:latin typeface="Tahoma"/>
                <a:cs typeface="Tahoma"/>
              </a:rPr>
              <a:t>) </a:t>
            </a:r>
            <a:r>
              <a:rPr sz="1800" b="0" spc="-550">
                <a:solidFill>
                  <a:srgbClr val="000000"/>
                </a:solidFill>
                <a:latin typeface="Tahoma"/>
                <a:cs typeface="Tahoma"/>
              </a:rPr>
              <a:t> </a:t>
            </a:r>
            <a:endParaRPr lang="en-US" sz="1800" b="0" spc="-550" dirty="0" smtClean="0">
              <a:solidFill>
                <a:srgbClr val="000000"/>
              </a:solidFill>
              <a:latin typeface="Tahoma"/>
              <a:cs typeface="Tahoma"/>
            </a:endParaRPr>
          </a:p>
          <a:p>
            <a:pPr marL="441325">
              <a:lnSpc>
                <a:spcPct val="100000"/>
              </a:lnSpc>
              <a:spcBef>
                <a:spcPts val="100"/>
              </a:spcBef>
              <a:buNone/>
            </a:pPr>
            <a:r>
              <a:rPr lang="en-US" sz="1800" spc="-550" dirty="0" smtClean="0">
                <a:solidFill>
                  <a:srgbClr val="000000"/>
                </a:solidFill>
                <a:latin typeface="Tahoma"/>
                <a:cs typeface="Tahoma"/>
              </a:rPr>
              <a:t>		      	     </a:t>
            </a:r>
            <a:r>
              <a:rPr sz="1800" b="0" spc="114" smtClean="0">
                <a:solidFill>
                  <a:srgbClr val="000000"/>
                </a:solidFill>
                <a:latin typeface="Tahoma"/>
                <a:cs typeface="Tahoma"/>
              </a:rPr>
              <a:t>DEPARTMENT_NUMBER </a:t>
            </a:r>
            <a:r>
              <a:rPr sz="1800" b="0" spc="95" dirty="0">
                <a:solidFill>
                  <a:srgbClr val="000000"/>
                </a:solidFill>
                <a:latin typeface="Tahoma"/>
                <a:cs typeface="Tahoma"/>
              </a:rPr>
              <a:t>CHARACTER(6</a:t>
            </a:r>
            <a:r>
              <a:rPr sz="1800" b="0" spc="95">
                <a:solidFill>
                  <a:srgbClr val="000000"/>
                </a:solidFill>
                <a:latin typeface="Tahoma"/>
                <a:cs typeface="Tahoma"/>
              </a:rPr>
              <a:t>) </a:t>
            </a:r>
            <a:endParaRPr lang="en-US" sz="1800" b="0" spc="95" dirty="0" smtClean="0">
              <a:solidFill>
                <a:srgbClr val="000000"/>
              </a:solidFill>
              <a:latin typeface="Tahoma"/>
              <a:cs typeface="Tahoma"/>
            </a:endParaRPr>
          </a:p>
          <a:p>
            <a:pPr marL="441325">
              <a:lnSpc>
                <a:spcPct val="100000"/>
              </a:lnSpc>
              <a:spcBef>
                <a:spcPts val="100"/>
              </a:spcBef>
              <a:buNone/>
            </a:pPr>
            <a:r>
              <a:rPr lang="en-US" sz="1800" spc="95" dirty="0" smtClean="0">
                <a:solidFill>
                  <a:srgbClr val="000000"/>
                </a:solidFill>
                <a:latin typeface="Tahoma"/>
                <a:cs typeface="Tahoma"/>
              </a:rPr>
              <a:t>		</a:t>
            </a:r>
            <a:r>
              <a:rPr sz="1800" b="0" spc="-550" smtClean="0">
                <a:solidFill>
                  <a:srgbClr val="000000"/>
                </a:solidFill>
                <a:latin typeface="Tahoma"/>
                <a:cs typeface="Tahoma"/>
              </a:rPr>
              <a:t> </a:t>
            </a:r>
            <a:r>
              <a:rPr lang="en-US" sz="1800" b="0" spc="-550" dirty="0" smtClean="0">
                <a:solidFill>
                  <a:srgbClr val="000000"/>
                </a:solidFill>
                <a:latin typeface="Tahoma"/>
                <a:cs typeface="Tahoma"/>
              </a:rPr>
              <a:t>	</a:t>
            </a:r>
            <a:r>
              <a:rPr sz="1800" b="0" spc="140" smtClean="0">
                <a:solidFill>
                  <a:srgbClr val="000000"/>
                </a:solidFill>
                <a:latin typeface="Tahoma"/>
                <a:cs typeface="Tahoma"/>
              </a:rPr>
              <a:t>SALARY</a:t>
            </a:r>
            <a:r>
              <a:rPr sz="1800" b="0" spc="140" dirty="0">
                <a:solidFill>
                  <a:srgbClr val="000000"/>
                </a:solidFill>
                <a:latin typeface="Tahoma"/>
                <a:cs typeface="Tahoma"/>
              </a:rPr>
              <a:t>	</a:t>
            </a:r>
            <a:r>
              <a:rPr sz="1800" b="0" spc="45" dirty="0">
                <a:solidFill>
                  <a:srgbClr val="000000"/>
                </a:solidFill>
                <a:latin typeface="Tahoma"/>
                <a:cs typeface="Tahoma"/>
              </a:rPr>
              <a:t>DECIMAL(5)</a:t>
            </a:r>
          </a:p>
          <a:p>
            <a:pPr>
              <a:lnSpc>
                <a:spcPct val="100000"/>
              </a:lnSpc>
              <a:buNone/>
            </a:pPr>
            <a:endParaRPr sz="1400">
              <a:latin typeface="Tahoma"/>
              <a:cs typeface="Tahoma"/>
            </a:endParaRPr>
          </a:p>
          <a:p>
            <a:pPr>
              <a:lnSpc>
                <a:spcPct val="100000"/>
              </a:lnSpc>
              <a:spcBef>
                <a:spcPts val="1540"/>
              </a:spcBef>
              <a:buNone/>
              <a:tabLst>
                <a:tab pos="1016000" algn="l"/>
              </a:tabLst>
            </a:pPr>
            <a:r>
              <a:rPr sz="1800" b="1" spc="-5" dirty="0">
                <a:solidFill>
                  <a:srgbClr val="FFC000"/>
                </a:solidFill>
                <a:latin typeface="Arial"/>
                <a:cs typeface="Arial"/>
              </a:rPr>
              <a:t>Internal</a:t>
            </a:r>
            <a:r>
              <a:rPr sz="1800" spc="-5"/>
              <a:t>	</a:t>
            </a:r>
            <a:r>
              <a:rPr lang="en-US" sz="1800" spc="-5" dirty="0" smtClean="0"/>
              <a:t>   </a:t>
            </a:r>
            <a:r>
              <a:rPr sz="1800" b="0" spc="130" smtClean="0">
                <a:solidFill>
                  <a:srgbClr val="000000"/>
                </a:solidFill>
                <a:latin typeface="Tahoma"/>
                <a:cs typeface="Tahoma"/>
              </a:rPr>
              <a:t>STORED_EMP</a:t>
            </a:r>
            <a:r>
              <a:rPr sz="1800" b="0" spc="350" smtClean="0">
                <a:solidFill>
                  <a:srgbClr val="000000"/>
                </a:solidFill>
                <a:latin typeface="Tahoma"/>
                <a:cs typeface="Tahoma"/>
              </a:rPr>
              <a:t> </a:t>
            </a:r>
            <a:r>
              <a:rPr sz="1800" b="0" spc="65" dirty="0">
                <a:solidFill>
                  <a:srgbClr val="000000"/>
                </a:solidFill>
                <a:latin typeface="Tahoma"/>
                <a:cs typeface="Tahoma"/>
              </a:rPr>
              <a:t>BYTES=20</a:t>
            </a:r>
          </a:p>
        </p:txBody>
      </p:sp>
      <p:sp>
        <p:nvSpPr>
          <p:cNvPr id="11" name="object 11"/>
          <p:cNvSpPr txBox="1"/>
          <p:nvPr/>
        </p:nvSpPr>
        <p:spPr>
          <a:xfrm>
            <a:off x="2377694" y="5179314"/>
            <a:ext cx="839469" cy="1123315"/>
          </a:xfrm>
          <a:prstGeom prst="rect">
            <a:avLst/>
          </a:prstGeom>
        </p:spPr>
        <p:txBody>
          <a:bodyPr vert="horz" wrap="square" lIns="0" tIns="12700" rIns="0" bIns="0" rtlCol="0">
            <a:spAutoFit/>
          </a:bodyPr>
          <a:lstStyle/>
          <a:p>
            <a:pPr marR="5080">
              <a:lnSpc>
                <a:spcPct val="100000"/>
              </a:lnSpc>
              <a:spcBef>
                <a:spcPts val="100"/>
              </a:spcBef>
            </a:pPr>
            <a:r>
              <a:rPr sz="1800" spc="110" dirty="0">
                <a:latin typeface="Tahoma"/>
                <a:cs typeface="Tahoma"/>
              </a:rPr>
              <a:t>PREFI</a:t>
            </a:r>
            <a:r>
              <a:rPr sz="1800" spc="105" dirty="0">
                <a:latin typeface="Tahoma"/>
                <a:cs typeface="Tahoma"/>
              </a:rPr>
              <a:t>X  </a:t>
            </a:r>
            <a:r>
              <a:rPr sz="1800" spc="50" dirty="0">
                <a:latin typeface="Tahoma"/>
                <a:cs typeface="Tahoma"/>
              </a:rPr>
              <a:t>EMP# </a:t>
            </a:r>
            <a:r>
              <a:rPr sz="1800" spc="55" dirty="0">
                <a:latin typeface="Tahoma"/>
                <a:cs typeface="Tahoma"/>
              </a:rPr>
              <a:t> </a:t>
            </a:r>
            <a:r>
              <a:rPr sz="1800" spc="45" dirty="0">
                <a:latin typeface="Tahoma"/>
                <a:cs typeface="Tahoma"/>
              </a:rPr>
              <a:t>DEPT# </a:t>
            </a:r>
            <a:r>
              <a:rPr sz="1800" spc="50" dirty="0">
                <a:latin typeface="Tahoma"/>
                <a:cs typeface="Tahoma"/>
              </a:rPr>
              <a:t> </a:t>
            </a:r>
            <a:r>
              <a:rPr sz="1800" spc="75" dirty="0">
                <a:latin typeface="Tahoma"/>
                <a:cs typeface="Tahoma"/>
              </a:rPr>
              <a:t>PAY</a:t>
            </a:r>
            <a:endParaRPr sz="1800">
              <a:latin typeface="Tahoma"/>
              <a:cs typeface="Tahoma"/>
            </a:endParaRPr>
          </a:p>
        </p:txBody>
      </p:sp>
      <p:sp>
        <p:nvSpPr>
          <p:cNvPr id="12" name="object 12"/>
          <p:cNvSpPr txBox="1"/>
          <p:nvPr/>
        </p:nvSpPr>
        <p:spPr>
          <a:xfrm>
            <a:off x="3981450" y="5179314"/>
            <a:ext cx="4705350" cy="1123315"/>
          </a:xfrm>
          <a:prstGeom prst="rect">
            <a:avLst/>
          </a:prstGeom>
        </p:spPr>
        <p:txBody>
          <a:bodyPr vert="horz" wrap="square" lIns="0" tIns="12700" rIns="0" bIns="0" rtlCol="0">
            <a:spAutoFit/>
          </a:bodyPr>
          <a:lstStyle/>
          <a:p>
            <a:pPr marL="88265">
              <a:lnSpc>
                <a:spcPct val="100000"/>
              </a:lnSpc>
              <a:spcBef>
                <a:spcPts val="100"/>
              </a:spcBef>
            </a:pPr>
            <a:r>
              <a:rPr sz="1800" spc="50" dirty="0">
                <a:latin typeface="Tahoma"/>
                <a:cs typeface="Tahoma"/>
              </a:rPr>
              <a:t>BYTE=6</a:t>
            </a:r>
            <a:r>
              <a:rPr sz="1800" spc="-105" dirty="0">
                <a:latin typeface="Tahoma"/>
                <a:cs typeface="Tahoma"/>
              </a:rPr>
              <a:t> </a:t>
            </a:r>
            <a:r>
              <a:rPr sz="1800" spc="-45" dirty="0">
                <a:latin typeface="Tahoma"/>
                <a:cs typeface="Tahoma"/>
              </a:rPr>
              <a:t>,</a:t>
            </a:r>
            <a:r>
              <a:rPr sz="1800" spc="-80" dirty="0">
                <a:latin typeface="Tahoma"/>
                <a:cs typeface="Tahoma"/>
              </a:rPr>
              <a:t> </a:t>
            </a:r>
            <a:r>
              <a:rPr sz="1800" spc="80" dirty="0">
                <a:latin typeface="Tahoma"/>
                <a:cs typeface="Tahoma"/>
              </a:rPr>
              <a:t>OFFSET=0</a:t>
            </a:r>
            <a:endParaRPr sz="1800">
              <a:latin typeface="Tahoma"/>
              <a:cs typeface="Tahoma"/>
            </a:endParaRPr>
          </a:p>
          <a:p>
            <a:pPr marL="62865" marR="932180" indent="-50800">
              <a:lnSpc>
                <a:spcPct val="100000"/>
              </a:lnSpc>
            </a:pPr>
            <a:r>
              <a:rPr sz="1800" spc="35" dirty="0">
                <a:latin typeface="Tahoma"/>
                <a:cs typeface="Tahoma"/>
              </a:rPr>
              <a:t>BYTE=6,</a:t>
            </a:r>
            <a:r>
              <a:rPr sz="1800" spc="-105" dirty="0">
                <a:latin typeface="Tahoma"/>
                <a:cs typeface="Tahoma"/>
              </a:rPr>
              <a:t> </a:t>
            </a:r>
            <a:r>
              <a:rPr sz="1800" spc="65" dirty="0">
                <a:latin typeface="Tahoma"/>
                <a:cs typeface="Tahoma"/>
              </a:rPr>
              <a:t>OFFSET=6,</a:t>
            </a:r>
            <a:r>
              <a:rPr sz="1800" spc="-114" dirty="0">
                <a:latin typeface="Tahoma"/>
                <a:cs typeface="Tahoma"/>
              </a:rPr>
              <a:t> </a:t>
            </a:r>
            <a:r>
              <a:rPr sz="1800" spc="75" dirty="0">
                <a:latin typeface="Tahoma"/>
                <a:cs typeface="Tahoma"/>
              </a:rPr>
              <a:t>INDEX=EMPX </a:t>
            </a:r>
            <a:r>
              <a:rPr sz="1800" spc="-550" dirty="0">
                <a:latin typeface="Tahoma"/>
                <a:cs typeface="Tahoma"/>
              </a:rPr>
              <a:t> </a:t>
            </a:r>
            <a:r>
              <a:rPr sz="1800" spc="55" dirty="0">
                <a:latin typeface="Tahoma"/>
                <a:cs typeface="Tahoma"/>
              </a:rPr>
              <a:t>BYTES=4,</a:t>
            </a:r>
            <a:r>
              <a:rPr sz="1800" spc="-90" dirty="0">
                <a:latin typeface="Tahoma"/>
                <a:cs typeface="Tahoma"/>
              </a:rPr>
              <a:t> </a:t>
            </a:r>
            <a:r>
              <a:rPr sz="1800" spc="75" dirty="0">
                <a:latin typeface="Tahoma"/>
                <a:cs typeface="Tahoma"/>
              </a:rPr>
              <a:t>OFFSET=12</a:t>
            </a:r>
            <a:endParaRPr sz="1800">
              <a:latin typeface="Tahoma"/>
              <a:cs typeface="Tahoma"/>
            </a:endParaRPr>
          </a:p>
          <a:p>
            <a:pPr>
              <a:lnSpc>
                <a:spcPct val="100000"/>
              </a:lnSpc>
            </a:pPr>
            <a:r>
              <a:rPr sz="1800" spc="114" dirty="0">
                <a:latin typeface="Tahoma"/>
                <a:cs typeface="Tahoma"/>
              </a:rPr>
              <a:t>BY</a:t>
            </a:r>
            <a:r>
              <a:rPr sz="1800" spc="120" dirty="0">
                <a:latin typeface="Tahoma"/>
                <a:cs typeface="Tahoma"/>
              </a:rPr>
              <a:t>T</a:t>
            </a:r>
            <a:r>
              <a:rPr sz="1800" spc="40" dirty="0">
                <a:latin typeface="Tahoma"/>
                <a:cs typeface="Tahoma"/>
              </a:rPr>
              <a:t>ES=</a:t>
            </a:r>
            <a:r>
              <a:rPr sz="1800" spc="-85" dirty="0">
                <a:latin typeface="Tahoma"/>
                <a:cs typeface="Tahoma"/>
              </a:rPr>
              <a:t> </a:t>
            </a:r>
            <a:r>
              <a:rPr sz="1800" spc="5" dirty="0">
                <a:latin typeface="Tahoma"/>
                <a:cs typeface="Tahoma"/>
              </a:rPr>
              <a:t>4</a:t>
            </a:r>
            <a:r>
              <a:rPr sz="1800" spc="-45" dirty="0">
                <a:latin typeface="Tahoma"/>
                <a:cs typeface="Tahoma"/>
              </a:rPr>
              <a:t>,</a:t>
            </a:r>
            <a:r>
              <a:rPr sz="1800" spc="-165" dirty="0">
                <a:latin typeface="Tahoma"/>
                <a:cs typeface="Tahoma"/>
              </a:rPr>
              <a:t> </a:t>
            </a:r>
            <a:r>
              <a:rPr sz="1800" spc="125" dirty="0">
                <a:latin typeface="Tahoma"/>
                <a:cs typeface="Tahoma"/>
              </a:rPr>
              <a:t>A</a:t>
            </a:r>
            <a:r>
              <a:rPr sz="1800" spc="90" dirty="0">
                <a:latin typeface="Tahoma"/>
                <a:cs typeface="Tahoma"/>
              </a:rPr>
              <a:t>L</a:t>
            </a:r>
            <a:r>
              <a:rPr sz="1800" spc="10" dirty="0">
                <a:latin typeface="Tahoma"/>
                <a:cs typeface="Tahoma"/>
              </a:rPr>
              <a:t>I</a:t>
            </a:r>
            <a:r>
              <a:rPr sz="1800" spc="20" dirty="0">
                <a:latin typeface="Tahoma"/>
                <a:cs typeface="Tahoma"/>
              </a:rPr>
              <a:t>G</a:t>
            </a:r>
            <a:r>
              <a:rPr sz="1800" spc="-80" dirty="0">
                <a:latin typeface="Tahoma"/>
                <a:cs typeface="Tahoma"/>
              </a:rPr>
              <a:t>N=</a:t>
            </a:r>
            <a:r>
              <a:rPr sz="1800" spc="-65" dirty="0">
                <a:latin typeface="Tahoma"/>
                <a:cs typeface="Tahoma"/>
              </a:rPr>
              <a:t> </a:t>
            </a:r>
            <a:r>
              <a:rPr sz="1800" spc="135" dirty="0">
                <a:latin typeface="Tahoma"/>
                <a:cs typeface="Tahoma"/>
              </a:rPr>
              <a:t>FU</a:t>
            </a:r>
            <a:r>
              <a:rPr sz="1800" spc="105" dirty="0">
                <a:latin typeface="Tahoma"/>
                <a:cs typeface="Tahoma"/>
              </a:rPr>
              <a:t>L</a:t>
            </a:r>
            <a:r>
              <a:rPr sz="1800" spc="-35" dirty="0">
                <a:latin typeface="Tahoma"/>
                <a:cs typeface="Tahoma"/>
              </a:rPr>
              <a:t>L</a:t>
            </a:r>
            <a:r>
              <a:rPr sz="1800" spc="120" dirty="0">
                <a:latin typeface="Tahoma"/>
                <a:cs typeface="Tahoma"/>
              </a:rPr>
              <a:t>WOR</a:t>
            </a:r>
            <a:r>
              <a:rPr sz="1800" spc="100" dirty="0">
                <a:latin typeface="Tahoma"/>
                <a:cs typeface="Tahoma"/>
              </a:rPr>
              <a:t>D</a:t>
            </a:r>
            <a:r>
              <a:rPr sz="1800" spc="80" dirty="0">
                <a:latin typeface="Tahoma"/>
                <a:cs typeface="Tahoma"/>
              </a:rPr>
              <a:t>,O</a:t>
            </a:r>
            <a:r>
              <a:rPr sz="1800" spc="85" dirty="0">
                <a:latin typeface="Tahoma"/>
                <a:cs typeface="Tahoma"/>
              </a:rPr>
              <a:t>F</a:t>
            </a:r>
            <a:r>
              <a:rPr sz="1800" spc="145" dirty="0">
                <a:latin typeface="Tahoma"/>
                <a:cs typeface="Tahoma"/>
              </a:rPr>
              <a:t>FSE</a:t>
            </a:r>
            <a:r>
              <a:rPr sz="1800" spc="165" dirty="0">
                <a:latin typeface="Tahoma"/>
                <a:cs typeface="Tahoma"/>
              </a:rPr>
              <a:t>T</a:t>
            </a:r>
            <a:r>
              <a:rPr sz="1800" spc="-75" dirty="0">
                <a:latin typeface="Tahoma"/>
                <a:cs typeface="Tahoma"/>
              </a:rPr>
              <a:t>=16</a:t>
            </a:r>
            <a:endParaRPr sz="1800">
              <a:latin typeface="Tahoma"/>
              <a:cs typeface="Tahoma"/>
            </a:endParaRPr>
          </a:p>
        </p:txBody>
      </p:sp>
      <p:grpSp>
        <p:nvGrpSpPr>
          <p:cNvPr id="13" name="object 13"/>
          <p:cNvGrpSpPr/>
          <p:nvPr/>
        </p:nvGrpSpPr>
        <p:grpSpPr>
          <a:xfrm>
            <a:off x="1286002" y="1514602"/>
            <a:ext cx="3220720" cy="1315720"/>
            <a:chOff x="1286002" y="1514602"/>
            <a:chExt cx="3220720" cy="1315720"/>
          </a:xfrm>
        </p:grpSpPr>
        <p:sp>
          <p:nvSpPr>
            <p:cNvPr id="14" name="object 14"/>
            <p:cNvSpPr/>
            <p:nvPr/>
          </p:nvSpPr>
          <p:spPr>
            <a:xfrm>
              <a:off x="1296162" y="1524762"/>
              <a:ext cx="3200400" cy="1295400"/>
            </a:xfrm>
            <a:custGeom>
              <a:avLst/>
              <a:gdLst/>
              <a:ahLst/>
              <a:cxnLst/>
              <a:rect l="l" t="t" r="r" b="b"/>
              <a:pathLst>
                <a:path w="3200400" h="1295400">
                  <a:moveTo>
                    <a:pt x="2984500" y="0"/>
                  </a:moveTo>
                  <a:lnTo>
                    <a:pt x="215900" y="0"/>
                  </a:lnTo>
                  <a:lnTo>
                    <a:pt x="166391" y="5701"/>
                  </a:lnTo>
                  <a:lnTo>
                    <a:pt x="120946" y="21941"/>
                  </a:lnTo>
                  <a:lnTo>
                    <a:pt x="80859" y="47426"/>
                  </a:lnTo>
                  <a:lnTo>
                    <a:pt x="47426" y="80859"/>
                  </a:lnTo>
                  <a:lnTo>
                    <a:pt x="21941" y="120946"/>
                  </a:lnTo>
                  <a:lnTo>
                    <a:pt x="5701" y="166391"/>
                  </a:lnTo>
                  <a:lnTo>
                    <a:pt x="0" y="215900"/>
                  </a:lnTo>
                  <a:lnTo>
                    <a:pt x="0" y="1079500"/>
                  </a:lnTo>
                  <a:lnTo>
                    <a:pt x="5701" y="1129008"/>
                  </a:lnTo>
                  <a:lnTo>
                    <a:pt x="21941" y="1174453"/>
                  </a:lnTo>
                  <a:lnTo>
                    <a:pt x="47426" y="1214540"/>
                  </a:lnTo>
                  <a:lnTo>
                    <a:pt x="80859" y="1247973"/>
                  </a:lnTo>
                  <a:lnTo>
                    <a:pt x="120946" y="1273458"/>
                  </a:lnTo>
                  <a:lnTo>
                    <a:pt x="166391" y="1289698"/>
                  </a:lnTo>
                  <a:lnTo>
                    <a:pt x="215900" y="1295400"/>
                  </a:lnTo>
                  <a:lnTo>
                    <a:pt x="2984500" y="1295400"/>
                  </a:lnTo>
                  <a:lnTo>
                    <a:pt x="3034008" y="1289698"/>
                  </a:lnTo>
                  <a:lnTo>
                    <a:pt x="3079453" y="1273458"/>
                  </a:lnTo>
                  <a:lnTo>
                    <a:pt x="3119540" y="1247973"/>
                  </a:lnTo>
                  <a:lnTo>
                    <a:pt x="3152973" y="1214540"/>
                  </a:lnTo>
                  <a:lnTo>
                    <a:pt x="3178458" y="1174453"/>
                  </a:lnTo>
                  <a:lnTo>
                    <a:pt x="3194698" y="1129008"/>
                  </a:lnTo>
                  <a:lnTo>
                    <a:pt x="3200400" y="1079500"/>
                  </a:lnTo>
                  <a:lnTo>
                    <a:pt x="3200400" y="215900"/>
                  </a:lnTo>
                  <a:lnTo>
                    <a:pt x="3194698" y="166391"/>
                  </a:lnTo>
                  <a:lnTo>
                    <a:pt x="3178458" y="120946"/>
                  </a:lnTo>
                  <a:lnTo>
                    <a:pt x="3152973" y="80859"/>
                  </a:lnTo>
                  <a:lnTo>
                    <a:pt x="3119540" y="47426"/>
                  </a:lnTo>
                  <a:lnTo>
                    <a:pt x="3079453" y="21941"/>
                  </a:lnTo>
                  <a:lnTo>
                    <a:pt x="3034008" y="5701"/>
                  </a:lnTo>
                  <a:lnTo>
                    <a:pt x="2984500" y="0"/>
                  </a:lnTo>
                  <a:close/>
                </a:path>
              </a:pathLst>
            </a:custGeom>
            <a:solidFill>
              <a:srgbClr val="FFFFFF"/>
            </a:solidFill>
          </p:spPr>
          <p:txBody>
            <a:bodyPr wrap="square" lIns="0" tIns="0" rIns="0" bIns="0" rtlCol="0"/>
            <a:lstStyle/>
            <a:p>
              <a:endParaRPr/>
            </a:p>
          </p:txBody>
        </p:sp>
        <p:sp>
          <p:nvSpPr>
            <p:cNvPr id="15" name="object 15"/>
            <p:cNvSpPr/>
            <p:nvPr/>
          </p:nvSpPr>
          <p:spPr>
            <a:xfrm>
              <a:off x="1296162" y="1524762"/>
              <a:ext cx="3200400" cy="1295400"/>
            </a:xfrm>
            <a:custGeom>
              <a:avLst/>
              <a:gdLst/>
              <a:ahLst/>
              <a:cxnLst/>
              <a:rect l="l" t="t" r="r" b="b"/>
              <a:pathLst>
                <a:path w="3200400" h="1295400">
                  <a:moveTo>
                    <a:pt x="0" y="215900"/>
                  </a:moveTo>
                  <a:lnTo>
                    <a:pt x="5701" y="166391"/>
                  </a:lnTo>
                  <a:lnTo>
                    <a:pt x="21941" y="120946"/>
                  </a:lnTo>
                  <a:lnTo>
                    <a:pt x="47426" y="80859"/>
                  </a:lnTo>
                  <a:lnTo>
                    <a:pt x="80859" y="47426"/>
                  </a:lnTo>
                  <a:lnTo>
                    <a:pt x="120946" y="21941"/>
                  </a:lnTo>
                  <a:lnTo>
                    <a:pt x="166391" y="5701"/>
                  </a:lnTo>
                  <a:lnTo>
                    <a:pt x="215900" y="0"/>
                  </a:lnTo>
                  <a:lnTo>
                    <a:pt x="2984500" y="0"/>
                  </a:lnTo>
                  <a:lnTo>
                    <a:pt x="3034008" y="5701"/>
                  </a:lnTo>
                  <a:lnTo>
                    <a:pt x="3079453" y="21941"/>
                  </a:lnTo>
                  <a:lnTo>
                    <a:pt x="3119540" y="47426"/>
                  </a:lnTo>
                  <a:lnTo>
                    <a:pt x="3152973" y="80859"/>
                  </a:lnTo>
                  <a:lnTo>
                    <a:pt x="3178458" y="120946"/>
                  </a:lnTo>
                  <a:lnTo>
                    <a:pt x="3194698" y="166391"/>
                  </a:lnTo>
                  <a:lnTo>
                    <a:pt x="3200400" y="215900"/>
                  </a:lnTo>
                  <a:lnTo>
                    <a:pt x="3200400" y="1079500"/>
                  </a:lnTo>
                  <a:lnTo>
                    <a:pt x="3194698" y="1129008"/>
                  </a:lnTo>
                  <a:lnTo>
                    <a:pt x="3178458" y="1174453"/>
                  </a:lnTo>
                  <a:lnTo>
                    <a:pt x="3152973" y="1214540"/>
                  </a:lnTo>
                  <a:lnTo>
                    <a:pt x="3119540" y="1247973"/>
                  </a:lnTo>
                  <a:lnTo>
                    <a:pt x="3079453" y="1273458"/>
                  </a:lnTo>
                  <a:lnTo>
                    <a:pt x="3034008" y="1289698"/>
                  </a:lnTo>
                  <a:lnTo>
                    <a:pt x="2984500" y="1295400"/>
                  </a:lnTo>
                  <a:lnTo>
                    <a:pt x="215900" y="1295400"/>
                  </a:lnTo>
                  <a:lnTo>
                    <a:pt x="166391" y="1289698"/>
                  </a:lnTo>
                  <a:lnTo>
                    <a:pt x="120946" y="1273458"/>
                  </a:lnTo>
                  <a:lnTo>
                    <a:pt x="80859" y="1247973"/>
                  </a:lnTo>
                  <a:lnTo>
                    <a:pt x="47426" y="1214540"/>
                  </a:lnTo>
                  <a:lnTo>
                    <a:pt x="21941" y="1174453"/>
                  </a:lnTo>
                  <a:lnTo>
                    <a:pt x="5701" y="1129008"/>
                  </a:lnTo>
                  <a:lnTo>
                    <a:pt x="0" y="1079500"/>
                  </a:lnTo>
                  <a:lnTo>
                    <a:pt x="0" y="215900"/>
                  </a:lnTo>
                  <a:close/>
                </a:path>
              </a:pathLst>
            </a:custGeom>
            <a:ln w="19812">
              <a:solidFill>
                <a:srgbClr val="7D848D"/>
              </a:solidFill>
            </a:ln>
          </p:spPr>
          <p:txBody>
            <a:bodyPr wrap="square" lIns="0" tIns="0" rIns="0" bIns="0" rtlCol="0"/>
            <a:lstStyle/>
            <a:p>
              <a:endParaRPr/>
            </a:p>
          </p:txBody>
        </p:sp>
      </p:grpSp>
      <p:sp>
        <p:nvSpPr>
          <p:cNvPr id="16" name="object 16"/>
          <p:cNvSpPr txBox="1"/>
          <p:nvPr/>
        </p:nvSpPr>
        <p:spPr>
          <a:xfrm>
            <a:off x="1437513" y="1604517"/>
            <a:ext cx="2860675" cy="112331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C000"/>
                </a:solidFill>
                <a:latin typeface="Arial"/>
                <a:cs typeface="Arial"/>
              </a:rPr>
              <a:t>External</a:t>
            </a:r>
            <a:r>
              <a:rPr sz="1800" b="1" spc="-10" dirty="0">
                <a:solidFill>
                  <a:srgbClr val="FFC000"/>
                </a:solidFill>
                <a:latin typeface="Arial"/>
                <a:cs typeface="Arial"/>
              </a:rPr>
              <a:t> </a:t>
            </a:r>
            <a:r>
              <a:rPr sz="1800" b="1" spc="-15" dirty="0">
                <a:solidFill>
                  <a:srgbClr val="FFC000"/>
                </a:solidFill>
                <a:latin typeface="Arial"/>
                <a:cs typeface="Arial"/>
              </a:rPr>
              <a:t>view</a:t>
            </a:r>
            <a:r>
              <a:rPr sz="1800" b="1" spc="20" dirty="0">
                <a:solidFill>
                  <a:srgbClr val="FFC000"/>
                </a:solidFill>
                <a:latin typeface="Arial"/>
                <a:cs typeface="Arial"/>
              </a:rPr>
              <a:t> </a:t>
            </a:r>
            <a:r>
              <a:rPr sz="1800" b="1" spc="-5" dirty="0">
                <a:solidFill>
                  <a:srgbClr val="FFC000"/>
                </a:solidFill>
                <a:latin typeface="Arial"/>
                <a:cs typeface="Arial"/>
              </a:rPr>
              <a:t>1</a:t>
            </a:r>
            <a:r>
              <a:rPr sz="1800" b="1" spc="-10" dirty="0">
                <a:solidFill>
                  <a:srgbClr val="FFC000"/>
                </a:solidFill>
                <a:latin typeface="Arial"/>
                <a:cs typeface="Arial"/>
              </a:rPr>
              <a:t> </a:t>
            </a:r>
            <a:r>
              <a:rPr sz="1800" b="1" dirty="0">
                <a:solidFill>
                  <a:srgbClr val="FFC000"/>
                </a:solidFill>
                <a:latin typeface="Arial"/>
                <a:cs typeface="Arial"/>
              </a:rPr>
              <a:t>(C++)</a:t>
            </a:r>
            <a:endParaRPr sz="1800">
              <a:latin typeface="Arial"/>
              <a:cs typeface="Arial"/>
            </a:endParaRPr>
          </a:p>
          <a:p>
            <a:pPr marL="266700">
              <a:lnSpc>
                <a:spcPct val="100000"/>
              </a:lnSpc>
            </a:pPr>
            <a:r>
              <a:rPr sz="1800" spc="155" dirty="0">
                <a:latin typeface="Tahoma"/>
                <a:cs typeface="Tahoma"/>
              </a:rPr>
              <a:t>D</a:t>
            </a:r>
            <a:r>
              <a:rPr sz="1800" spc="130" dirty="0">
                <a:latin typeface="Tahoma"/>
                <a:cs typeface="Tahoma"/>
              </a:rPr>
              <a:t>C</a:t>
            </a:r>
            <a:r>
              <a:rPr sz="1800" spc="105" dirty="0">
                <a:latin typeface="Tahoma"/>
                <a:cs typeface="Tahoma"/>
              </a:rPr>
              <a:t>L</a:t>
            </a:r>
            <a:r>
              <a:rPr sz="1800" spc="-125" dirty="0">
                <a:latin typeface="Tahoma"/>
                <a:cs typeface="Tahoma"/>
              </a:rPr>
              <a:t> </a:t>
            </a:r>
            <a:r>
              <a:rPr sz="1800" spc="15" dirty="0">
                <a:latin typeface="Tahoma"/>
                <a:cs typeface="Tahoma"/>
              </a:rPr>
              <a:t>1</a:t>
            </a:r>
            <a:r>
              <a:rPr sz="1800" spc="-65" dirty="0">
                <a:latin typeface="Tahoma"/>
                <a:cs typeface="Tahoma"/>
              </a:rPr>
              <a:t> </a:t>
            </a:r>
            <a:r>
              <a:rPr sz="1800" spc="170" dirty="0">
                <a:latin typeface="Tahoma"/>
                <a:cs typeface="Tahoma"/>
              </a:rPr>
              <a:t>EMP</a:t>
            </a:r>
            <a:r>
              <a:rPr sz="1800" spc="-25" dirty="0">
                <a:latin typeface="Tahoma"/>
                <a:cs typeface="Tahoma"/>
              </a:rPr>
              <a:t>P</a:t>
            </a:r>
            <a:r>
              <a:rPr sz="1800" spc="-45" dirty="0">
                <a:latin typeface="Tahoma"/>
                <a:cs typeface="Tahoma"/>
              </a:rPr>
              <a:t>,</a:t>
            </a:r>
            <a:endParaRPr sz="1800">
              <a:latin typeface="Tahoma"/>
              <a:cs typeface="Tahoma"/>
            </a:endParaRPr>
          </a:p>
          <a:p>
            <a:pPr marL="710565">
              <a:lnSpc>
                <a:spcPct val="100000"/>
              </a:lnSpc>
            </a:pPr>
            <a:r>
              <a:rPr sz="1800" spc="15" dirty="0">
                <a:latin typeface="Tahoma"/>
                <a:cs typeface="Tahoma"/>
              </a:rPr>
              <a:t>2</a:t>
            </a:r>
            <a:r>
              <a:rPr sz="1800" spc="-90" dirty="0">
                <a:latin typeface="Tahoma"/>
                <a:cs typeface="Tahoma"/>
              </a:rPr>
              <a:t> </a:t>
            </a:r>
            <a:r>
              <a:rPr sz="1800" spc="50" dirty="0">
                <a:latin typeface="Tahoma"/>
                <a:cs typeface="Tahoma"/>
              </a:rPr>
              <a:t>EMP#</a:t>
            </a:r>
            <a:r>
              <a:rPr sz="1800" spc="-95" dirty="0">
                <a:latin typeface="Tahoma"/>
                <a:cs typeface="Tahoma"/>
              </a:rPr>
              <a:t> </a:t>
            </a:r>
            <a:r>
              <a:rPr sz="1800" spc="60" dirty="0">
                <a:latin typeface="Tahoma"/>
                <a:cs typeface="Tahoma"/>
              </a:rPr>
              <a:t>CHAR(6)</a:t>
            </a:r>
            <a:endParaRPr sz="1800">
              <a:latin typeface="Tahoma"/>
              <a:cs typeface="Tahoma"/>
            </a:endParaRPr>
          </a:p>
          <a:p>
            <a:pPr marL="710565">
              <a:lnSpc>
                <a:spcPct val="100000"/>
              </a:lnSpc>
            </a:pPr>
            <a:r>
              <a:rPr sz="1800" spc="15" dirty="0">
                <a:latin typeface="Tahoma"/>
                <a:cs typeface="Tahoma"/>
              </a:rPr>
              <a:t>2</a:t>
            </a:r>
            <a:r>
              <a:rPr sz="1800" spc="-65" dirty="0">
                <a:latin typeface="Tahoma"/>
                <a:cs typeface="Tahoma"/>
              </a:rPr>
              <a:t> </a:t>
            </a:r>
            <a:r>
              <a:rPr sz="1800" spc="140" dirty="0">
                <a:latin typeface="Tahoma"/>
                <a:cs typeface="Tahoma"/>
              </a:rPr>
              <a:t>SAL</a:t>
            </a:r>
            <a:r>
              <a:rPr sz="1800" spc="-130" dirty="0">
                <a:latin typeface="Tahoma"/>
                <a:cs typeface="Tahoma"/>
              </a:rPr>
              <a:t> </a:t>
            </a:r>
            <a:r>
              <a:rPr sz="1800" spc="-10" dirty="0">
                <a:latin typeface="Tahoma"/>
                <a:cs typeface="Tahoma"/>
              </a:rPr>
              <a:t>F</a:t>
            </a:r>
            <a:r>
              <a:rPr sz="1800" dirty="0">
                <a:latin typeface="Tahoma"/>
                <a:cs typeface="Tahoma"/>
              </a:rPr>
              <a:t>I</a:t>
            </a:r>
            <a:r>
              <a:rPr sz="1800" spc="140" dirty="0">
                <a:latin typeface="Tahoma"/>
                <a:cs typeface="Tahoma"/>
              </a:rPr>
              <a:t>X</a:t>
            </a:r>
            <a:r>
              <a:rPr sz="1800" spc="35" dirty="0">
                <a:latin typeface="Tahoma"/>
                <a:cs typeface="Tahoma"/>
              </a:rPr>
              <a:t>EDBIN(</a:t>
            </a:r>
            <a:r>
              <a:rPr sz="1800" spc="25" dirty="0">
                <a:latin typeface="Tahoma"/>
                <a:cs typeface="Tahoma"/>
              </a:rPr>
              <a:t>3</a:t>
            </a:r>
            <a:r>
              <a:rPr sz="1800" spc="-40" dirty="0">
                <a:latin typeface="Tahoma"/>
                <a:cs typeface="Tahoma"/>
              </a:rPr>
              <a:t>1)</a:t>
            </a:r>
            <a:endParaRPr sz="1800">
              <a:latin typeface="Tahoma"/>
              <a:cs typeface="Tahoma"/>
            </a:endParaRPr>
          </a:p>
        </p:txBody>
      </p:sp>
      <p:grpSp>
        <p:nvGrpSpPr>
          <p:cNvPr id="18" name="object 18"/>
          <p:cNvGrpSpPr/>
          <p:nvPr/>
        </p:nvGrpSpPr>
        <p:grpSpPr>
          <a:xfrm>
            <a:off x="3200400" y="2819400"/>
            <a:ext cx="3124200" cy="152400"/>
            <a:chOff x="3200400" y="2819400"/>
            <a:chExt cx="3124200" cy="152400"/>
          </a:xfrm>
        </p:grpSpPr>
        <p:pic>
          <p:nvPicPr>
            <p:cNvPr id="19" name="object 19"/>
            <p:cNvPicPr/>
            <p:nvPr/>
          </p:nvPicPr>
          <p:blipFill>
            <a:blip r:embed="rId2" cstate="print"/>
            <a:stretch>
              <a:fillRect/>
            </a:stretch>
          </p:blipFill>
          <p:spPr>
            <a:xfrm>
              <a:off x="3200400" y="2819400"/>
              <a:ext cx="228600" cy="152400"/>
            </a:xfrm>
            <a:prstGeom prst="rect">
              <a:avLst/>
            </a:prstGeom>
          </p:spPr>
        </p:pic>
        <p:pic>
          <p:nvPicPr>
            <p:cNvPr id="20" name="object 20"/>
            <p:cNvPicPr/>
            <p:nvPr/>
          </p:nvPicPr>
          <p:blipFill>
            <a:blip r:embed="rId3" cstate="print"/>
            <a:stretch>
              <a:fillRect/>
            </a:stretch>
          </p:blipFill>
          <p:spPr>
            <a:xfrm>
              <a:off x="6172200" y="2819400"/>
              <a:ext cx="152400" cy="152400"/>
            </a:xfrm>
            <a:prstGeom prst="rect">
              <a:avLst/>
            </a:prstGeom>
          </p:spPr>
        </p:pic>
      </p:grpSp>
      <p:sp>
        <p:nvSpPr>
          <p:cNvPr id="21" name="Title 20"/>
          <p:cNvSpPr>
            <a:spLocks noGrp="1"/>
          </p:cNvSpPr>
          <p:nvPr>
            <p:ph type="title"/>
          </p:nvPr>
        </p:nvSpPr>
        <p:spPr>
          <a:xfrm>
            <a:off x="457200" y="515112"/>
            <a:ext cx="8229600" cy="932688"/>
          </a:xfrm>
        </p:spPr>
        <p:txBody>
          <a:bodyPr>
            <a:normAutofit fontScale="90000"/>
          </a:bodyPr>
          <a:lstStyle/>
          <a:p>
            <a:r>
              <a:rPr lang="en-US" sz="5400" spc="50" dirty="0" smtClean="0"/>
              <a:t>Example:</a:t>
            </a:r>
            <a:r>
              <a:rPr lang="en-US" sz="5400" spc="-204" dirty="0" smtClean="0"/>
              <a:t> </a:t>
            </a:r>
            <a:r>
              <a:rPr lang="en-US" sz="5400" spc="50" dirty="0" smtClean="0"/>
              <a:t>Employee</a:t>
            </a:r>
            <a:r>
              <a:rPr lang="en-US" sz="5400" spc="-185" dirty="0" smtClean="0"/>
              <a:t> </a:t>
            </a:r>
            <a:r>
              <a:rPr lang="en-US" sz="5400" spc="70" dirty="0" smtClean="0"/>
              <a:t>database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459" y="2440940"/>
            <a:ext cx="7872730" cy="848360"/>
          </a:xfrm>
          <a:prstGeom prst="rect">
            <a:avLst/>
          </a:prstGeom>
        </p:spPr>
        <p:txBody>
          <a:bodyPr vert="horz" wrap="square" lIns="0" tIns="12700" rIns="0" bIns="0" rtlCol="0">
            <a:spAutoFit/>
          </a:bodyPr>
          <a:lstStyle/>
          <a:p>
            <a:pPr marL="12700">
              <a:lnSpc>
                <a:spcPct val="100000"/>
              </a:lnSpc>
              <a:spcBef>
                <a:spcPts val="100"/>
              </a:spcBef>
            </a:pPr>
            <a:r>
              <a:rPr sz="5400" b="1" spc="-114" dirty="0">
                <a:latin typeface="Trebuchet MS"/>
                <a:cs typeface="Trebuchet MS"/>
              </a:rPr>
              <a:t>Ent</a:t>
            </a:r>
            <a:r>
              <a:rPr sz="5400" b="1" spc="-65" dirty="0">
                <a:latin typeface="Trebuchet MS"/>
                <a:cs typeface="Trebuchet MS"/>
              </a:rPr>
              <a:t>i</a:t>
            </a:r>
            <a:r>
              <a:rPr sz="5400" b="1" spc="-40" dirty="0">
                <a:latin typeface="Trebuchet MS"/>
                <a:cs typeface="Trebuchet MS"/>
              </a:rPr>
              <a:t>t</a:t>
            </a:r>
            <a:r>
              <a:rPr sz="5400" b="1" spc="-45" dirty="0">
                <a:latin typeface="Trebuchet MS"/>
                <a:cs typeface="Trebuchet MS"/>
              </a:rPr>
              <a:t>y</a:t>
            </a:r>
            <a:r>
              <a:rPr sz="5400" b="1" spc="-285" dirty="0">
                <a:latin typeface="Trebuchet MS"/>
                <a:cs typeface="Trebuchet MS"/>
              </a:rPr>
              <a:t> </a:t>
            </a:r>
            <a:r>
              <a:rPr sz="5400" b="1" spc="-140" dirty="0">
                <a:latin typeface="Trebuchet MS"/>
                <a:cs typeface="Trebuchet MS"/>
              </a:rPr>
              <a:t>R</a:t>
            </a:r>
            <a:r>
              <a:rPr sz="5400" b="1" spc="-110" dirty="0">
                <a:latin typeface="Trebuchet MS"/>
                <a:cs typeface="Trebuchet MS"/>
              </a:rPr>
              <a:t>e</a:t>
            </a:r>
            <a:r>
              <a:rPr sz="5400" b="1" spc="-30" dirty="0">
                <a:latin typeface="Trebuchet MS"/>
                <a:cs typeface="Trebuchet MS"/>
              </a:rPr>
              <a:t>lat</a:t>
            </a:r>
            <a:r>
              <a:rPr sz="5400" b="1" spc="-20" dirty="0">
                <a:latin typeface="Trebuchet MS"/>
                <a:cs typeface="Trebuchet MS"/>
              </a:rPr>
              <a:t>i</a:t>
            </a:r>
            <a:r>
              <a:rPr sz="5400" b="1" spc="-204" dirty="0">
                <a:latin typeface="Trebuchet MS"/>
                <a:cs typeface="Trebuchet MS"/>
              </a:rPr>
              <a:t>o</a:t>
            </a:r>
            <a:r>
              <a:rPr sz="5400" b="1" spc="-229" dirty="0">
                <a:latin typeface="Trebuchet MS"/>
                <a:cs typeface="Trebuchet MS"/>
              </a:rPr>
              <a:t>nsh</a:t>
            </a:r>
            <a:r>
              <a:rPr sz="5400" b="1" spc="-125" dirty="0">
                <a:latin typeface="Trebuchet MS"/>
                <a:cs typeface="Trebuchet MS"/>
              </a:rPr>
              <a:t>i</a:t>
            </a:r>
            <a:r>
              <a:rPr sz="5400" b="1" spc="105" dirty="0">
                <a:latin typeface="Trebuchet MS"/>
                <a:cs typeface="Trebuchet MS"/>
              </a:rPr>
              <a:t>p</a:t>
            </a:r>
            <a:r>
              <a:rPr sz="5400" b="1" spc="-280" dirty="0">
                <a:latin typeface="Trebuchet MS"/>
                <a:cs typeface="Trebuchet MS"/>
              </a:rPr>
              <a:t> </a:t>
            </a:r>
            <a:r>
              <a:rPr sz="5400" b="1" spc="105" dirty="0">
                <a:latin typeface="Trebuchet MS"/>
                <a:cs typeface="Trebuchet MS"/>
              </a:rPr>
              <a:t>M</a:t>
            </a:r>
            <a:r>
              <a:rPr sz="5400" b="1" spc="85" dirty="0">
                <a:latin typeface="Trebuchet MS"/>
                <a:cs typeface="Trebuchet MS"/>
              </a:rPr>
              <a:t>o</a:t>
            </a:r>
            <a:r>
              <a:rPr sz="5400" b="1" spc="-180" dirty="0">
                <a:latin typeface="Trebuchet MS"/>
                <a:cs typeface="Trebuchet MS"/>
              </a:rPr>
              <a:t>d</a:t>
            </a:r>
            <a:r>
              <a:rPr sz="5400" b="1" spc="-175" dirty="0">
                <a:latin typeface="Trebuchet MS"/>
                <a:cs typeface="Trebuchet MS"/>
              </a:rPr>
              <a:t>e</a:t>
            </a:r>
            <a:r>
              <a:rPr sz="5400" b="1" spc="-155" dirty="0">
                <a:latin typeface="Trebuchet MS"/>
                <a:cs typeface="Trebuchet MS"/>
              </a:rPr>
              <a:t>l</a:t>
            </a:r>
            <a:endParaRPr sz="5400">
              <a:latin typeface="Trebuchet MS"/>
              <a:cs typeface="Trebuchet M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7630" y="322579"/>
            <a:ext cx="6421120" cy="695960"/>
          </a:xfrm>
          <a:prstGeom prst="rect">
            <a:avLst/>
          </a:prstGeom>
        </p:spPr>
        <p:txBody>
          <a:bodyPr vert="horz" wrap="square" lIns="0" tIns="12700" rIns="0" bIns="0" rtlCol="0">
            <a:spAutoFit/>
          </a:bodyPr>
          <a:lstStyle/>
          <a:p>
            <a:pPr marL="12700">
              <a:lnSpc>
                <a:spcPct val="100000"/>
              </a:lnSpc>
              <a:spcBef>
                <a:spcPts val="100"/>
              </a:spcBef>
            </a:pPr>
            <a:r>
              <a:rPr sz="4400" b="1" spc="-65" dirty="0">
                <a:latin typeface="Trebuchet MS"/>
                <a:cs typeface="Trebuchet MS"/>
              </a:rPr>
              <a:t>Entity</a:t>
            </a:r>
            <a:r>
              <a:rPr sz="4400" b="1" spc="-240" dirty="0">
                <a:latin typeface="Trebuchet MS"/>
                <a:cs typeface="Trebuchet MS"/>
              </a:rPr>
              <a:t> </a:t>
            </a:r>
            <a:r>
              <a:rPr sz="4400" b="1" spc="-90" dirty="0">
                <a:latin typeface="Trebuchet MS"/>
                <a:cs typeface="Trebuchet MS"/>
              </a:rPr>
              <a:t>Relationship</a:t>
            </a:r>
            <a:r>
              <a:rPr sz="4400" b="1" spc="-240" dirty="0">
                <a:latin typeface="Trebuchet MS"/>
                <a:cs typeface="Trebuchet MS"/>
              </a:rPr>
              <a:t> </a:t>
            </a:r>
            <a:r>
              <a:rPr sz="4400" b="1" spc="-55" dirty="0">
                <a:latin typeface="Trebuchet MS"/>
                <a:cs typeface="Trebuchet MS"/>
              </a:rPr>
              <a:t>Model</a:t>
            </a:r>
            <a:endParaRPr sz="4400">
              <a:latin typeface="Trebuchet MS"/>
              <a:cs typeface="Trebuchet MS"/>
            </a:endParaRPr>
          </a:p>
        </p:txBody>
      </p:sp>
      <p:sp>
        <p:nvSpPr>
          <p:cNvPr id="3" name="object 3"/>
          <p:cNvSpPr txBox="1"/>
          <p:nvPr/>
        </p:nvSpPr>
        <p:spPr>
          <a:xfrm>
            <a:off x="383540" y="115824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4" name="object 4"/>
          <p:cNvSpPr txBox="1"/>
          <p:nvPr/>
        </p:nvSpPr>
        <p:spPr>
          <a:xfrm>
            <a:off x="726440" y="1176020"/>
            <a:ext cx="7880350" cy="391160"/>
          </a:xfrm>
          <a:prstGeom prst="rect">
            <a:avLst/>
          </a:prstGeom>
        </p:spPr>
        <p:txBody>
          <a:bodyPr vert="horz" wrap="square" lIns="0" tIns="12700" rIns="0" bIns="0" rtlCol="0">
            <a:spAutoFit/>
          </a:bodyPr>
          <a:lstStyle/>
          <a:p>
            <a:pPr marL="12700">
              <a:lnSpc>
                <a:spcPct val="100000"/>
              </a:lnSpc>
              <a:spcBef>
                <a:spcPts val="100"/>
              </a:spcBef>
              <a:tabLst>
                <a:tab pos="701675" algn="l"/>
                <a:tab pos="1768475" algn="l"/>
                <a:tab pos="3627754" algn="l"/>
                <a:tab pos="5011420" algn="l"/>
                <a:tab pos="6141085" algn="l"/>
                <a:tab pos="6662420" algn="l"/>
                <a:tab pos="7121525" algn="l"/>
              </a:tabLst>
            </a:pPr>
            <a:r>
              <a:rPr sz="2400" spc="-5" dirty="0">
                <a:latin typeface="Times New Roman"/>
                <a:cs typeface="Times New Roman"/>
              </a:rPr>
              <a:t>A</a:t>
            </a:r>
            <a:r>
              <a:rPr sz="2400" dirty="0">
                <a:latin typeface="Times New Roman"/>
                <a:cs typeface="Times New Roman"/>
              </a:rPr>
              <a:t>n	Entity	</a:t>
            </a:r>
            <a:r>
              <a:rPr sz="2400" spc="-5" dirty="0">
                <a:latin typeface="Times New Roman"/>
                <a:cs typeface="Times New Roman"/>
              </a:rPr>
              <a:t>R</a:t>
            </a:r>
            <a:r>
              <a:rPr sz="2400" dirty="0">
                <a:latin typeface="Times New Roman"/>
                <a:cs typeface="Times New Roman"/>
              </a:rPr>
              <a:t>elationship	</a:t>
            </a:r>
            <a:r>
              <a:rPr sz="2400" spc="-5" dirty="0">
                <a:latin typeface="Times New Roman"/>
                <a:cs typeface="Times New Roman"/>
              </a:rPr>
              <a:t>D</a:t>
            </a:r>
            <a:r>
              <a:rPr sz="2400" dirty="0">
                <a:latin typeface="Times New Roman"/>
                <a:cs typeface="Times New Roman"/>
              </a:rPr>
              <a:t>iag</a:t>
            </a:r>
            <a:r>
              <a:rPr sz="2400" spc="5" dirty="0">
                <a:latin typeface="Times New Roman"/>
                <a:cs typeface="Times New Roman"/>
              </a:rPr>
              <a:t>r</a:t>
            </a:r>
            <a:r>
              <a:rPr sz="2400" spc="-5" dirty="0">
                <a:latin typeface="Times New Roman"/>
                <a:cs typeface="Times New Roman"/>
              </a:rPr>
              <a:t>a</a:t>
            </a:r>
            <a:r>
              <a:rPr sz="2400" dirty="0">
                <a:latin typeface="Times New Roman"/>
                <a:cs typeface="Times New Roman"/>
              </a:rPr>
              <a:t>m	(</a:t>
            </a:r>
            <a:r>
              <a:rPr sz="2400" spc="-5" dirty="0">
                <a:latin typeface="Times New Roman"/>
                <a:cs typeface="Times New Roman"/>
              </a:rPr>
              <a:t>ERD</a:t>
            </a:r>
            <a:r>
              <a:rPr sz="2400" dirty="0">
                <a:latin typeface="Times New Roman"/>
                <a:cs typeface="Times New Roman"/>
              </a:rPr>
              <a:t>)	is	a	</a:t>
            </a:r>
            <a:r>
              <a:rPr sz="2400" b="1" i="1" dirty="0">
                <a:solidFill>
                  <a:srgbClr val="BF0000"/>
                </a:solidFill>
                <a:latin typeface="Times New Roman"/>
                <a:cs typeface="Times New Roman"/>
              </a:rPr>
              <a:t>vis</a:t>
            </a:r>
            <a:r>
              <a:rPr sz="2400" b="1" i="1" spc="-10" dirty="0">
                <a:solidFill>
                  <a:srgbClr val="BF0000"/>
                </a:solidFill>
                <a:latin typeface="Times New Roman"/>
                <a:cs typeface="Times New Roman"/>
              </a:rPr>
              <a:t>u</a:t>
            </a:r>
            <a:r>
              <a:rPr sz="2400" b="1" i="1" dirty="0">
                <a:solidFill>
                  <a:srgbClr val="BF0000"/>
                </a:solidFill>
                <a:latin typeface="Times New Roman"/>
                <a:cs typeface="Times New Roman"/>
              </a:rPr>
              <a:t>al</a:t>
            </a:r>
            <a:endParaRPr sz="2400">
              <a:latin typeface="Times New Roman"/>
              <a:cs typeface="Times New Roman"/>
            </a:endParaRPr>
          </a:p>
        </p:txBody>
      </p:sp>
      <p:sp>
        <p:nvSpPr>
          <p:cNvPr id="5" name="object 5"/>
          <p:cNvSpPr txBox="1"/>
          <p:nvPr/>
        </p:nvSpPr>
        <p:spPr>
          <a:xfrm>
            <a:off x="726440" y="1541779"/>
            <a:ext cx="7880984" cy="391160"/>
          </a:xfrm>
          <a:prstGeom prst="rect">
            <a:avLst/>
          </a:prstGeom>
        </p:spPr>
        <p:txBody>
          <a:bodyPr vert="horz" wrap="square" lIns="0" tIns="12700" rIns="0" bIns="0" rtlCol="0">
            <a:spAutoFit/>
          </a:bodyPr>
          <a:lstStyle/>
          <a:p>
            <a:pPr marL="12700">
              <a:lnSpc>
                <a:spcPct val="100000"/>
              </a:lnSpc>
              <a:spcBef>
                <a:spcPts val="100"/>
              </a:spcBef>
              <a:tabLst>
                <a:tab pos="2073910" algn="l"/>
                <a:tab pos="2578100" algn="l"/>
                <a:tab pos="3912235" algn="l"/>
                <a:tab pos="4702810" algn="l"/>
                <a:tab pos="5646420" algn="l"/>
                <a:tab pos="7409815" algn="l"/>
              </a:tabLst>
            </a:pPr>
            <a:r>
              <a:rPr sz="2400" b="1" i="1" spc="-10" dirty="0">
                <a:solidFill>
                  <a:srgbClr val="BF0000"/>
                </a:solidFill>
                <a:latin typeface="Times New Roman"/>
                <a:cs typeface="Times New Roman"/>
              </a:rPr>
              <a:t>r</a:t>
            </a:r>
            <a:r>
              <a:rPr sz="2400" b="1" i="1" dirty="0">
                <a:solidFill>
                  <a:srgbClr val="BF0000"/>
                </a:solidFill>
                <a:latin typeface="Times New Roman"/>
                <a:cs typeface="Times New Roman"/>
              </a:rPr>
              <a:t>epr</a:t>
            </a:r>
            <a:r>
              <a:rPr sz="2400" b="1" i="1" spc="-5" dirty="0">
                <a:solidFill>
                  <a:srgbClr val="BF0000"/>
                </a:solidFill>
                <a:latin typeface="Times New Roman"/>
                <a:cs typeface="Times New Roman"/>
              </a:rPr>
              <a:t>e</a:t>
            </a:r>
            <a:r>
              <a:rPr sz="2400" b="1" i="1" dirty="0">
                <a:solidFill>
                  <a:srgbClr val="BF0000"/>
                </a:solidFill>
                <a:latin typeface="Times New Roman"/>
                <a:cs typeface="Times New Roman"/>
              </a:rPr>
              <a:t>se</a:t>
            </a:r>
            <a:r>
              <a:rPr sz="2400" b="1" i="1" spc="-10" dirty="0">
                <a:solidFill>
                  <a:srgbClr val="BF0000"/>
                </a:solidFill>
                <a:latin typeface="Times New Roman"/>
                <a:cs typeface="Times New Roman"/>
              </a:rPr>
              <a:t>n</a:t>
            </a:r>
            <a:r>
              <a:rPr sz="2400" b="1" i="1" dirty="0">
                <a:solidFill>
                  <a:srgbClr val="BF0000"/>
                </a:solidFill>
                <a:latin typeface="Times New Roman"/>
                <a:cs typeface="Times New Roman"/>
              </a:rPr>
              <a:t>ta</a:t>
            </a:r>
            <a:r>
              <a:rPr sz="2400" b="1" i="1" spc="10" dirty="0">
                <a:solidFill>
                  <a:srgbClr val="BF0000"/>
                </a:solidFill>
                <a:latin typeface="Times New Roman"/>
                <a:cs typeface="Times New Roman"/>
              </a:rPr>
              <a:t>t</a:t>
            </a:r>
            <a:r>
              <a:rPr sz="2400" b="1" i="1" dirty="0">
                <a:solidFill>
                  <a:srgbClr val="BF0000"/>
                </a:solidFill>
                <a:latin typeface="Times New Roman"/>
                <a:cs typeface="Times New Roman"/>
              </a:rPr>
              <a:t>ion	of	dif</a:t>
            </a:r>
            <a:r>
              <a:rPr sz="2400" b="1" i="1" spc="5" dirty="0">
                <a:solidFill>
                  <a:srgbClr val="BF0000"/>
                </a:solidFill>
                <a:latin typeface="Times New Roman"/>
                <a:cs typeface="Times New Roman"/>
              </a:rPr>
              <a:t>f</a:t>
            </a:r>
            <a:r>
              <a:rPr sz="2400" b="1" i="1" dirty="0">
                <a:solidFill>
                  <a:srgbClr val="BF0000"/>
                </a:solidFill>
                <a:latin typeface="Times New Roman"/>
                <a:cs typeface="Times New Roman"/>
              </a:rPr>
              <a:t>e</a:t>
            </a:r>
            <a:r>
              <a:rPr sz="2400" b="1" i="1" spc="-10" dirty="0">
                <a:solidFill>
                  <a:srgbClr val="BF0000"/>
                </a:solidFill>
                <a:latin typeface="Times New Roman"/>
                <a:cs typeface="Times New Roman"/>
              </a:rPr>
              <a:t>r</a:t>
            </a:r>
            <a:r>
              <a:rPr sz="2400" b="1" i="1" dirty="0">
                <a:solidFill>
                  <a:srgbClr val="BF0000"/>
                </a:solidFill>
                <a:latin typeface="Times New Roman"/>
                <a:cs typeface="Times New Roman"/>
              </a:rPr>
              <a:t>ent	data	u</a:t>
            </a:r>
            <a:r>
              <a:rPr sz="2400" b="1" i="1" spc="-10" dirty="0">
                <a:solidFill>
                  <a:srgbClr val="BF0000"/>
                </a:solidFill>
                <a:latin typeface="Times New Roman"/>
                <a:cs typeface="Times New Roman"/>
              </a:rPr>
              <a:t>s</a:t>
            </a:r>
            <a:r>
              <a:rPr sz="2400" b="1" i="1" dirty="0">
                <a:solidFill>
                  <a:srgbClr val="BF0000"/>
                </a:solidFill>
                <a:latin typeface="Times New Roman"/>
                <a:cs typeface="Times New Roman"/>
              </a:rPr>
              <a:t>ing	c</a:t>
            </a:r>
            <a:r>
              <a:rPr sz="2400" b="1" i="1" spc="-10" dirty="0">
                <a:solidFill>
                  <a:srgbClr val="BF0000"/>
                </a:solidFill>
                <a:latin typeface="Times New Roman"/>
                <a:cs typeface="Times New Roman"/>
              </a:rPr>
              <a:t>o</a:t>
            </a:r>
            <a:r>
              <a:rPr sz="2400" b="1" i="1" dirty="0">
                <a:solidFill>
                  <a:srgbClr val="BF0000"/>
                </a:solidFill>
                <a:latin typeface="Times New Roman"/>
                <a:cs typeface="Times New Roman"/>
              </a:rPr>
              <a:t>nv</a:t>
            </a:r>
            <a:r>
              <a:rPr sz="2400" b="1" i="1" spc="-5" dirty="0">
                <a:solidFill>
                  <a:srgbClr val="BF0000"/>
                </a:solidFill>
                <a:latin typeface="Times New Roman"/>
                <a:cs typeface="Times New Roman"/>
              </a:rPr>
              <a:t>e</a:t>
            </a:r>
            <a:r>
              <a:rPr sz="2400" b="1" i="1" spc="-10" dirty="0">
                <a:solidFill>
                  <a:srgbClr val="BF0000"/>
                </a:solidFill>
                <a:latin typeface="Times New Roman"/>
                <a:cs typeface="Times New Roman"/>
              </a:rPr>
              <a:t>n</a:t>
            </a:r>
            <a:r>
              <a:rPr sz="2400" b="1" i="1" spc="10" dirty="0">
                <a:solidFill>
                  <a:srgbClr val="BF0000"/>
                </a:solidFill>
                <a:latin typeface="Times New Roman"/>
                <a:cs typeface="Times New Roman"/>
              </a:rPr>
              <a:t>t</a:t>
            </a:r>
            <a:r>
              <a:rPr sz="2400" b="1" i="1" dirty="0">
                <a:solidFill>
                  <a:srgbClr val="BF0000"/>
                </a:solidFill>
                <a:latin typeface="Times New Roman"/>
                <a:cs typeface="Times New Roman"/>
              </a:rPr>
              <a:t>io</a:t>
            </a:r>
            <a:r>
              <a:rPr sz="2400" b="1" i="1" spc="-5" dirty="0">
                <a:solidFill>
                  <a:srgbClr val="BF0000"/>
                </a:solidFill>
                <a:latin typeface="Times New Roman"/>
                <a:cs typeface="Times New Roman"/>
              </a:rPr>
              <a:t>n</a:t>
            </a:r>
            <a:r>
              <a:rPr sz="2400" b="1" i="1" dirty="0">
                <a:solidFill>
                  <a:srgbClr val="BF0000"/>
                </a:solidFill>
                <a:latin typeface="Times New Roman"/>
                <a:cs typeface="Times New Roman"/>
              </a:rPr>
              <a:t>s	</a:t>
            </a:r>
            <a:r>
              <a:rPr sz="2400" dirty="0">
                <a:latin typeface="Times New Roman"/>
                <a:cs typeface="Times New Roman"/>
              </a:rPr>
              <a:t>that</a:t>
            </a:r>
            <a:endParaRPr sz="2400">
              <a:latin typeface="Times New Roman"/>
              <a:cs typeface="Times New Roman"/>
            </a:endParaRPr>
          </a:p>
        </p:txBody>
      </p:sp>
      <p:sp>
        <p:nvSpPr>
          <p:cNvPr id="6" name="object 6"/>
          <p:cNvSpPr txBox="1"/>
          <p:nvPr/>
        </p:nvSpPr>
        <p:spPr>
          <a:xfrm>
            <a:off x="726440" y="1831340"/>
            <a:ext cx="7873365" cy="1275080"/>
          </a:xfrm>
          <a:prstGeom prst="rect">
            <a:avLst/>
          </a:prstGeom>
        </p:spPr>
        <p:txBody>
          <a:bodyPr vert="horz" wrap="square" lIns="0" tIns="88900" rIns="0" bIns="0" rtlCol="0">
            <a:spAutoFit/>
          </a:bodyPr>
          <a:lstStyle/>
          <a:p>
            <a:pPr marL="12700">
              <a:lnSpc>
                <a:spcPct val="100000"/>
              </a:lnSpc>
              <a:spcBef>
                <a:spcPts val="700"/>
              </a:spcBef>
            </a:pPr>
            <a:r>
              <a:rPr sz="2400" b="1" i="1" spc="-5" dirty="0">
                <a:solidFill>
                  <a:srgbClr val="00AF4F"/>
                </a:solidFill>
                <a:latin typeface="Times New Roman"/>
                <a:cs typeface="Times New Roman"/>
              </a:rPr>
              <a:t>describe</a:t>
            </a:r>
            <a:r>
              <a:rPr sz="2400" b="1" i="1" spc="-15" dirty="0">
                <a:solidFill>
                  <a:srgbClr val="00AF4F"/>
                </a:solidFill>
                <a:latin typeface="Times New Roman"/>
                <a:cs typeface="Times New Roman"/>
              </a:rPr>
              <a:t> </a:t>
            </a:r>
            <a:r>
              <a:rPr sz="2400" b="1" i="1" dirty="0">
                <a:solidFill>
                  <a:srgbClr val="00AF4F"/>
                </a:solidFill>
                <a:latin typeface="Times New Roman"/>
                <a:cs typeface="Times New Roman"/>
              </a:rPr>
              <a:t>how</a:t>
            </a:r>
            <a:r>
              <a:rPr sz="2400" b="1" i="1" spc="-15" dirty="0">
                <a:solidFill>
                  <a:srgbClr val="00AF4F"/>
                </a:solidFill>
                <a:latin typeface="Times New Roman"/>
                <a:cs typeface="Times New Roman"/>
              </a:rPr>
              <a:t> </a:t>
            </a:r>
            <a:r>
              <a:rPr sz="2400" b="1" i="1" spc="-5" dirty="0">
                <a:solidFill>
                  <a:srgbClr val="00AF4F"/>
                </a:solidFill>
                <a:latin typeface="Times New Roman"/>
                <a:cs typeface="Times New Roman"/>
              </a:rPr>
              <a:t>these </a:t>
            </a:r>
            <a:r>
              <a:rPr sz="2400" b="1" i="1" dirty="0">
                <a:solidFill>
                  <a:srgbClr val="00AF4F"/>
                </a:solidFill>
                <a:latin typeface="Times New Roman"/>
                <a:cs typeface="Times New Roman"/>
              </a:rPr>
              <a:t>data</a:t>
            </a:r>
            <a:r>
              <a:rPr sz="2400" b="1" i="1" spc="-5" dirty="0">
                <a:solidFill>
                  <a:srgbClr val="00AF4F"/>
                </a:solidFill>
                <a:latin typeface="Times New Roman"/>
                <a:cs typeface="Times New Roman"/>
              </a:rPr>
              <a:t> </a:t>
            </a:r>
            <a:r>
              <a:rPr sz="2400" b="1" i="1" dirty="0">
                <a:solidFill>
                  <a:srgbClr val="00AF4F"/>
                </a:solidFill>
                <a:latin typeface="Times New Roman"/>
                <a:cs typeface="Times New Roman"/>
              </a:rPr>
              <a:t>are</a:t>
            </a:r>
            <a:r>
              <a:rPr sz="2400" b="1" i="1" spc="-10" dirty="0">
                <a:solidFill>
                  <a:srgbClr val="00AF4F"/>
                </a:solidFill>
                <a:latin typeface="Times New Roman"/>
                <a:cs typeface="Times New Roman"/>
              </a:rPr>
              <a:t> </a:t>
            </a:r>
            <a:r>
              <a:rPr sz="2400" b="1" i="1" dirty="0">
                <a:solidFill>
                  <a:srgbClr val="00AF4F"/>
                </a:solidFill>
                <a:latin typeface="Times New Roman"/>
                <a:cs typeface="Times New Roman"/>
              </a:rPr>
              <a:t>related</a:t>
            </a:r>
            <a:r>
              <a:rPr sz="2400" b="1" i="1" spc="-5" dirty="0">
                <a:solidFill>
                  <a:srgbClr val="00AF4F"/>
                </a:solidFill>
                <a:latin typeface="Times New Roman"/>
                <a:cs typeface="Times New Roman"/>
              </a:rPr>
              <a:t> </a:t>
            </a:r>
            <a:r>
              <a:rPr sz="2400" b="1" i="1" dirty="0">
                <a:solidFill>
                  <a:srgbClr val="00AF4F"/>
                </a:solidFill>
                <a:latin typeface="Times New Roman"/>
                <a:cs typeface="Times New Roman"/>
              </a:rPr>
              <a:t>to</a:t>
            </a:r>
            <a:r>
              <a:rPr sz="2400" b="1" i="1" spc="-5" dirty="0">
                <a:solidFill>
                  <a:srgbClr val="00AF4F"/>
                </a:solidFill>
                <a:latin typeface="Times New Roman"/>
                <a:cs typeface="Times New Roman"/>
              </a:rPr>
              <a:t> </a:t>
            </a:r>
            <a:r>
              <a:rPr sz="2400" b="1" i="1" dirty="0">
                <a:solidFill>
                  <a:srgbClr val="00AF4F"/>
                </a:solidFill>
                <a:latin typeface="Times New Roman"/>
                <a:cs typeface="Times New Roman"/>
              </a:rPr>
              <a:t>each</a:t>
            </a:r>
            <a:r>
              <a:rPr sz="2400" b="1" i="1" spc="-15" dirty="0">
                <a:solidFill>
                  <a:srgbClr val="00AF4F"/>
                </a:solidFill>
                <a:latin typeface="Times New Roman"/>
                <a:cs typeface="Times New Roman"/>
              </a:rPr>
              <a:t> </a:t>
            </a:r>
            <a:r>
              <a:rPr sz="2400" b="1" i="1" spc="5" dirty="0">
                <a:solidFill>
                  <a:srgbClr val="00AF4F"/>
                </a:solidFill>
                <a:latin typeface="Times New Roman"/>
                <a:cs typeface="Times New Roman"/>
              </a:rPr>
              <a:t>other</a:t>
            </a:r>
            <a:r>
              <a:rPr sz="2400" spc="5" dirty="0">
                <a:latin typeface="Times New Roman"/>
                <a:cs typeface="Times New Roman"/>
              </a:rPr>
              <a:t>.</a:t>
            </a:r>
            <a:endParaRPr sz="2400">
              <a:latin typeface="Times New Roman"/>
              <a:cs typeface="Times New Roman"/>
            </a:endParaRPr>
          </a:p>
          <a:p>
            <a:pPr marL="12700" marR="5080">
              <a:lnSpc>
                <a:spcPct val="100000"/>
              </a:lnSpc>
              <a:spcBef>
                <a:spcPts val="600"/>
              </a:spcBef>
            </a:pPr>
            <a:r>
              <a:rPr sz="2400" spc="-5" dirty="0">
                <a:latin typeface="Times New Roman"/>
                <a:cs typeface="Times New Roman"/>
              </a:rPr>
              <a:t>For</a:t>
            </a:r>
            <a:r>
              <a:rPr sz="2400" spc="160" dirty="0">
                <a:latin typeface="Times New Roman"/>
                <a:cs typeface="Times New Roman"/>
              </a:rPr>
              <a:t> </a:t>
            </a:r>
            <a:r>
              <a:rPr sz="2400" spc="-5" dirty="0">
                <a:latin typeface="Times New Roman"/>
                <a:cs typeface="Times New Roman"/>
              </a:rPr>
              <a:t>example,</a:t>
            </a:r>
            <a:r>
              <a:rPr sz="2400" spc="155" dirty="0">
                <a:latin typeface="Times New Roman"/>
                <a:cs typeface="Times New Roman"/>
              </a:rPr>
              <a:t> </a:t>
            </a:r>
            <a:r>
              <a:rPr sz="2400" dirty="0">
                <a:latin typeface="Times New Roman"/>
                <a:cs typeface="Times New Roman"/>
              </a:rPr>
              <a:t>the</a:t>
            </a:r>
            <a:r>
              <a:rPr sz="2400" spc="160" dirty="0">
                <a:latin typeface="Times New Roman"/>
                <a:cs typeface="Times New Roman"/>
              </a:rPr>
              <a:t> </a:t>
            </a:r>
            <a:r>
              <a:rPr sz="2400" spc="-5" dirty="0">
                <a:latin typeface="Times New Roman"/>
                <a:cs typeface="Times New Roman"/>
              </a:rPr>
              <a:t>elements</a:t>
            </a:r>
            <a:r>
              <a:rPr sz="2400" spc="145" dirty="0">
                <a:latin typeface="Times New Roman"/>
                <a:cs typeface="Times New Roman"/>
              </a:rPr>
              <a:t> </a:t>
            </a:r>
            <a:r>
              <a:rPr sz="2400" dirty="0">
                <a:latin typeface="Times New Roman"/>
                <a:cs typeface="Times New Roman"/>
              </a:rPr>
              <a:t>writer,</a:t>
            </a:r>
            <a:r>
              <a:rPr sz="2400" spc="155" dirty="0">
                <a:latin typeface="Times New Roman"/>
                <a:cs typeface="Times New Roman"/>
              </a:rPr>
              <a:t> </a:t>
            </a:r>
            <a:r>
              <a:rPr sz="2400" spc="-5" dirty="0">
                <a:latin typeface="Times New Roman"/>
                <a:cs typeface="Times New Roman"/>
              </a:rPr>
              <a:t>novel,</a:t>
            </a:r>
            <a:r>
              <a:rPr sz="2400" spc="155" dirty="0">
                <a:latin typeface="Times New Roman"/>
                <a:cs typeface="Times New Roman"/>
              </a:rPr>
              <a:t> </a:t>
            </a:r>
            <a:r>
              <a:rPr sz="2400" dirty="0">
                <a:latin typeface="Times New Roman"/>
                <a:cs typeface="Times New Roman"/>
              </a:rPr>
              <a:t>and</a:t>
            </a:r>
            <a:r>
              <a:rPr sz="2400" spc="150" dirty="0">
                <a:latin typeface="Times New Roman"/>
                <a:cs typeface="Times New Roman"/>
              </a:rPr>
              <a:t> </a:t>
            </a:r>
            <a:r>
              <a:rPr sz="2400" spc="-5" dirty="0">
                <a:latin typeface="Times New Roman"/>
                <a:cs typeface="Times New Roman"/>
              </a:rPr>
              <a:t>consumer</a:t>
            </a:r>
            <a:r>
              <a:rPr sz="2400" spc="155" dirty="0">
                <a:latin typeface="Times New Roman"/>
                <a:cs typeface="Times New Roman"/>
              </a:rPr>
              <a:t> </a:t>
            </a:r>
            <a:r>
              <a:rPr sz="2400" spc="-10" dirty="0">
                <a:latin typeface="Times New Roman"/>
                <a:cs typeface="Times New Roman"/>
              </a:rPr>
              <a:t>may</a:t>
            </a:r>
            <a:r>
              <a:rPr sz="2400" spc="175" dirty="0">
                <a:latin typeface="Times New Roman"/>
                <a:cs typeface="Times New Roman"/>
              </a:rPr>
              <a:t> </a:t>
            </a:r>
            <a:r>
              <a:rPr sz="2400" dirty="0">
                <a:latin typeface="Times New Roman"/>
                <a:cs typeface="Times New Roman"/>
              </a:rPr>
              <a:t>be </a:t>
            </a:r>
            <a:r>
              <a:rPr sz="2400" spc="-585" dirty="0">
                <a:latin typeface="Times New Roman"/>
                <a:cs typeface="Times New Roman"/>
              </a:rPr>
              <a:t> </a:t>
            </a:r>
            <a:r>
              <a:rPr sz="2400" spc="-5" dirty="0">
                <a:latin typeface="Times New Roman"/>
                <a:cs typeface="Times New Roman"/>
              </a:rPr>
              <a:t>described </a:t>
            </a:r>
            <a:r>
              <a:rPr sz="2400" dirty="0">
                <a:latin typeface="Times New Roman"/>
                <a:cs typeface="Times New Roman"/>
              </a:rPr>
              <a:t>using </a:t>
            </a:r>
            <a:r>
              <a:rPr sz="2400" spc="-5" dirty="0">
                <a:latin typeface="Times New Roman"/>
                <a:cs typeface="Times New Roman"/>
              </a:rPr>
              <a:t>ER diagrams</a:t>
            </a:r>
            <a:r>
              <a:rPr sz="2400" dirty="0">
                <a:latin typeface="Times New Roman"/>
                <a:cs typeface="Times New Roman"/>
              </a:rPr>
              <a:t> this way:</a:t>
            </a:r>
            <a:endParaRPr sz="2400">
              <a:latin typeface="Times New Roman"/>
              <a:cs typeface="Times New Roman"/>
            </a:endParaRPr>
          </a:p>
        </p:txBody>
      </p:sp>
      <p:sp>
        <p:nvSpPr>
          <p:cNvPr id="7" name="object 7"/>
          <p:cNvSpPr txBox="1"/>
          <p:nvPr/>
        </p:nvSpPr>
        <p:spPr>
          <a:xfrm>
            <a:off x="383540" y="233172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pic>
        <p:nvPicPr>
          <p:cNvPr id="8" name="object 8"/>
          <p:cNvPicPr/>
          <p:nvPr/>
        </p:nvPicPr>
        <p:blipFill>
          <a:blip r:embed="rId2" cstate="print"/>
          <a:stretch>
            <a:fillRect/>
          </a:stretch>
        </p:blipFill>
        <p:spPr>
          <a:xfrm>
            <a:off x="762000" y="3200400"/>
            <a:ext cx="3657600" cy="3240376"/>
          </a:xfrm>
          <a:prstGeom prst="rect">
            <a:avLst/>
          </a:prstGeom>
        </p:spPr>
      </p:pic>
      <p:sp>
        <p:nvSpPr>
          <p:cNvPr id="9" name="object 9"/>
          <p:cNvSpPr txBox="1"/>
          <p:nvPr/>
        </p:nvSpPr>
        <p:spPr>
          <a:xfrm>
            <a:off x="5182870" y="3691890"/>
            <a:ext cx="3503929" cy="1671320"/>
          </a:xfrm>
          <a:prstGeom prst="rect">
            <a:avLst/>
          </a:prstGeom>
        </p:spPr>
        <p:txBody>
          <a:bodyPr vert="horz" wrap="square" lIns="0" tIns="12700" rIns="0" bIns="0" rtlCol="0">
            <a:spAutoFit/>
          </a:bodyPr>
          <a:lstStyle/>
          <a:p>
            <a:pPr marL="12700" marR="5080" algn="just">
              <a:lnSpc>
                <a:spcPct val="150000"/>
              </a:lnSpc>
              <a:spcBef>
                <a:spcPts val="100"/>
              </a:spcBef>
            </a:pPr>
            <a:r>
              <a:rPr sz="1800" spc="-5" dirty="0">
                <a:latin typeface="Times New Roman"/>
                <a:cs typeface="Times New Roman"/>
              </a:rPr>
              <a:t>The</a:t>
            </a:r>
            <a:r>
              <a:rPr sz="1800" dirty="0">
                <a:latin typeface="Times New Roman"/>
                <a:cs typeface="Times New Roman"/>
              </a:rPr>
              <a:t> </a:t>
            </a:r>
            <a:r>
              <a:rPr sz="1800" spc="-5" dirty="0">
                <a:latin typeface="Times New Roman"/>
                <a:cs typeface="Times New Roman"/>
              </a:rPr>
              <a:t>elements</a:t>
            </a:r>
            <a:r>
              <a:rPr sz="1800" dirty="0">
                <a:latin typeface="Times New Roman"/>
                <a:cs typeface="Times New Roman"/>
              </a:rPr>
              <a:t> </a:t>
            </a:r>
            <a:r>
              <a:rPr sz="1800" spc="-5" dirty="0">
                <a:latin typeface="Times New Roman"/>
                <a:cs typeface="Times New Roman"/>
              </a:rPr>
              <a:t>inside</a:t>
            </a:r>
            <a:r>
              <a:rPr sz="1800" dirty="0">
                <a:latin typeface="Times New Roman"/>
                <a:cs typeface="Times New Roman"/>
              </a:rPr>
              <a:t> </a:t>
            </a:r>
            <a:r>
              <a:rPr sz="1800" b="1" spc="-5" dirty="0">
                <a:latin typeface="Times New Roman"/>
                <a:cs typeface="Times New Roman"/>
              </a:rPr>
              <a:t>rectangles</a:t>
            </a:r>
            <a:r>
              <a:rPr sz="1800" b="1" dirty="0">
                <a:latin typeface="Times New Roman"/>
                <a:cs typeface="Times New Roman"/>
              </a:rPr>
              <a:t> </a:t>
            </a:r>
            <a:r>
              <a:rPr sz="1800" spc="-5" dirty="0">
                <a:latin typeface="Times New Roman"/>
                <a:cs typeface="Times New Roman"/>
              </a:rPr>
              <a:t>are </a:t>
            </a:r>
            <a:r>
              <a:rPr sz="1800" spc="-434" dirty="0">
                <a:latin typeface="Times New Roman"/>
                <a:cs typeface="Times New Roman"/>
              </a:rPr>
              <a:t> </a:t>
            </a:r>
            <a:r>
              <a:rPr sz="1800" spc="-5" dirty="0">
                <a:latin typeface="Times New Roman"/>
                <a:cs typeface="Times New Roman"/>
              </a:rPr>
              <a:t>called </a:t>
            </a:r>
            <a:r>
              <a:rPr sz="1800" b="1" u="sng" spc="-5" dirty="0">
                <a:uFill>
                  <a:solidFill>
                    <a:srgbClr val="000000"/>
                  </a:solidFill>
                </a:uFill>
                <a:latin typeface="Times New Roman"/>
                <a:cs typeface="Times New Roman"/>
              </a:rPr>
              <a:t>entities</a:t>
            </a:r>
            <a:r>
              <a:rPr sz="1800" b="1" spc="-5" dirty="0">
                <a:latin typeface="Times New Roman"/>
                <a:cs typeface="Times New Roman"/>
              </a:rPr>
              <a:t> </a:t>
            </a:r>
            <a:r>
              <a:rPr sz="1800" spc="-5" dirty="0">
                <a:latin typeface="Times New Roman"/>
                <a:cs typeface="Times New Roman"/>
              </a:rPr>
              <a:t>while the items inside </a:t>
            </a:r>
            <a:r>
              <a:rPr sz="1800" dirty="0">
                <a:latin typeface="Times New Roman"/>
                <a:cs typeface="Times New Roman"/>
              </a:rPr>
              <a:t> </a:t>
            </a:r>
            <a:r>
              <a:rPr sz="1800" b="1" spc="-10" dirty="0">
                <a:latin typeface="Times New Roman"/>
                <a:cs typeface="Times New Roman"/>
              </a:rPr>
              <a:t>diamonds</a:t>
            </a:r>
            <a:r>
              <a:rPr sz="1800" b="1" spc="-5" dirty="0">
                <a:latin typeface="Times New Roman"/>
                <a:cs typeface="Times New Roman"/>
              </a:rPr>
              <a:t> </a:t>
            </a:r>
            <a:r>
              <a:rPr sz="1800" dirty="0">
                <a:latin typeface="Times New Roman"/>
                <a:cs typeface="Times New Roman"/>
              </a:rPr>
              <a:t>denote</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b="1" u="sng" spc="-5" dirty="0">
                <a:uFill>
                  <a:solidFill>
                    <a:srgbClr val="000000"/>
                  </a:solidFill>
                </a:uFill>
                <a:latin typeface="Times New Roman"/>
                <a:cs typeface="Times New Roman"/>
              </a:rPr>
              <a:t>relationships </a:t>
            </a:r>
            <a:r>
              <a:rPr sz="1800" b="1" spc="-434" dirty="0">
                <a:latin typeface="Times New Roman"/>
                <a:cs typeface="Times New Roman"/>
              </a:rPr>
              <a:t> </a:t>
            </a:r>
            <a:r>
              <a:rPr sz="1800" spc="-5" dirty="0">
                <a:latin typeface="Times New Roman"/>
                <a:cs typeface="Times New Roman"/>
              </a:rPr>
              <a:t>between</a:t>
            </a:r>
            <a:r>
              <a:rPr sz="1800" dirty="0">
                <a:latin typeface="Times New Roman"/>
                <a:cs typeface="Times New Roman"/>
              </a:rPr>
              <a:t> </a:t>
            </a:r>
            <a:r>
              <a:rPr sz="1800" spc="-5" dirty="0">
                <a:latin typeface="Times New Roman"/>
                <a:cs typeface="Times New Roman"/>
              </a:rPr>
              <a:t>entities.</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4920" y="109220"/>
            <a:ext cx="1533525" cy="695960"/>
          </a:xfrm>
          <a:prstGeom prst="rect">
            <a:avLst/>
          </a:prstGeom>
        </p:spPr>
        <p:txBody>
          <a:bodyPr vert="horz" wrap="square" lIns="0" tIns="12700" rIns="0" bIns="0" rtlCol="0">
            <a:spAutoFit/>
          </a:bodyPr>
          <a:lstStyle/>
          <a:p>
            <a:pPr marL="12700">
              <a:lnSpc>
                <a:spcPct val="100000"/>
              </a:lnSpc>
              <a:spcBef>
                <a:spcPts val="100"/>
              </a:spcBef>
            </a:pPr>
            <a:r>
              <a:rPr sz="4400" b="1" spc="-65" dirty="0">
                <a:latin typeface="Trebuchet MS"/>
                <a:cs typeface="Trebuchet MS"/>
              </a:rPr>
              <a:t>En</a:t>
            </a:r>
            <a:r>
              <a:rPr sz="4400" b="1" spc="-114" dirty="0">
                <a:latin typeface="Trebuchet MS"/>
                <a:cs typeface="Trebuchet MS"/>
              </a:rPr>
              <a:t>t</a:t>
            </a:r>
            <a:r>
              <a:rPr sz="4400" b="1" spc="-80" dirty="0">
                <a:latin typeface="Trebuchet MS"/>
                <a:cs typeface="Trebuchet MS"/>
              </a:rPr>
              <a:t>i</a:t>
            </a:r>
            <a:r>
              <a:rPr sz="4400" b="1" spc="-40" dirty="0">
                <a:latin typeface="Trebuchet MS"/>
                <a:cs typeface="Trebuchet MS"/>
              </a:rPr>
              <a:t>ty</a:t>
            </a:r>
            <a:endParaRPr sz="4400">
              <a:latin typeface="Trebuchet MS"/>
              <a:cs typeface="Trebuchet MS"/>
            </a:endParaRPr>
          </a:p>
        </p:txBody>
      </p:sp>
      <p:sp>
        <p:nvSpPr>
          <p:cNvPr id="3" name="object 3"/>
          <p:cNvSpPr txBox="1"/>
          <p:nvPr/>
        </p:nvSpPr>
        <p:spPr>
          <a:xfrm>
            <a:off x="307340" y="100710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4" name="object 4"/>
          <p:cNvSpPr txBox="1"/>
          <p:nvPr/>
        </p:nvSpPr>
        <p:spPr>
          <a:xfrm>
            <a:off x="650240" y="1023620"/>
            <a:ext cx="8107045" cy="756920"/>
          </a:xfrm>
          <a:prstGeom prst="rect">
            <a:avLst/>
          </a:prstGeom>
        </p:spPr>
        <p:txBody>
          <a:bodyPr vert="horz" wrap="square" lIns="0" tIns="12700" rIns="0" bIns="0" rtlCol="0">
            <a:spAutoFit/>
          </a:bodyPr>
          <a:lstStyle/>
          <a:p>
            <a:pPr marL="12700" marR="5080">
              <a:lnSpc>
                <a:spcPct val="100000"/>
              </a:lnSpc>
              <a:spcBef>
                <a:spcPts val="100"/>
              </a:spcBef>
            </a:pPr>
            <a:r>
              <a:rPr sz="2400" b="1" i="1" spc="-10" dirty="0">
                <a:latin typeface="Times New Roman"/>
                <a:cs typeface="Times New Roman"/>
              </a:rPr>
              <a:t>An</a:t>
            </a:r>
            <a:r>
              <a:rPr sz="2400" b="1" i="1" spc="30" dirty="0">
                <a:latin typeface="Times New Roman"/>
                <a:cs typeface="Times New Roman"/>
              </a:rPr>
              <a:t> </a:t>
            </a:r>
            <a:r>
              <a:rPr sz="2400" b="1" i="1" spc="-5" dirty="0">
                <a:latin typeface="Times New Roman"/>
                <a:cs typeface="Times New Roman"/>
              </a:rPr>
              <a:t>entity</a:t>
            </a:r>
            <a:r>
              <a:rPr sz="2400" b="1" i="1" spc="30" dirty="0">
                <a:latin typeface="Times New Roman"/>
                <a:cs typeface="Times New Roman"/>
              </a:rPr>
              <a:t> </a:t>
            </a:r>
            <a:r>
              <a:rPr sz="2400" b="1" i="1" dirty="0">
                <a:latin typeface="Times New Roman"/>
                <a:cs typeface="Times New Roman"/>
              </a:rPr>
              <a:t>can</a:t>
            </a:r>
            <a:r>
              <a:rPr sz="2400" b="1" i="1" spc="20" dirty="0">
                <a:latin typeface="Times New Roman"/>
                <a:cs typeface="Times New Roman"/>
              </a:rPr>
              <a:t> </a:t>
            </a:r>
            <a:r>
              <a:rPr sz="2400" b="1" i="1" dirty="0">
                <a:latin typeface="Times New Roman"/>
                <a:cs typeface="Times New Roman"/>
              </a:rPr>
              <a:t>be</a:t>
            </a:r>
            <a:r>
              <a:rPr sz="2400" b="1" i="1" spc="30" dirty="0">
                <a:latin typeface="Times New Roman"/>
                <a:cs typeface="Times New Roman"/>
              </a:rPr>
              <a:t> </a:t>
            </a:r>
            <a:r>
              <a:rPr sz="2400" b="1" i="1" dirty="0">
                <a:latin typeface="Times New Roman"/>
                <a:cs typeface="Times New Roman"/>
              </a:rPr>
              <a:t>a</a:t>
            </a:r>
            <a:r>
              <a:rPr sz="2400" b="1" i="1" spc="25" dirty="0">
                <a:latin typeface="Times New Roman"/>
                <a:cs typeface="Times New Roman"/>
              </a:rPr>
              <a:t> </a:t>
            </a:r>
            <a:r>
              <a:rPr sz="2400" b="1" i="1" spc="-5" dirty="0">
                <a:latin typeface="Times New Roman"/>
                <a:cs typeface="Times New Roman"/>
              </a:rPr>
              <a:t>real-world</a:t>
            </a:r>
            <a:r>
              <a:rPr sz="2400" b="1" i="1" spc="25" dirty="0">
                <a:latin typeface="Times New Roman"/>
                <a:cs typeface="Times New Roman"/>
              </a:rPr>
              <a:t> </a:t>
            </a:r>
            <a:r>
              <a:rPr sz="2400" b="1" i="1" spc="5" dirty="0">
                <a:latin typeface="Times New Roman"/>
                <a:cs typeface="Times New Roman"/>
              </a:rPr>
              <a:t>object</a:t>
            </a:r>
            <a:r>
              <a:rPr sz="2400" spc="5" dirty="0">
                <a:latin typeface="Times New Roman"/>
                <a:cs typeface="Times New Roman"/>
              </a:rPr>
              <a:t>,</a:t>
            </a:r>
            <a:r>
              <a:rPr sz="2400" spc="20" dirty="0">
                <a:latin typeface="Times New Roman"/>
                <a:cs typeface="Times New Roman"/>
              </a:rPr>
              <a:t> </a:t>
            </a:r>
            <a:r>
              <a:rPr sz="2400" dirty="0">
                <a:latin typeface="Times New Roman"/>
                <a:cs typeface="Times New Roman"/>
              </a:rPr>
              <a:t>either</a:t>
            </a:r>
            <a:r>
              <a:rPr sz="2400" spc="35" dirty="0">
                <a:latin typeface="Times New Roman"/>
                <a:cs typeface="Times New Roman"/>
              </a:rPr>
              <a:t> </a:t>
            </a:r>
            <a:r>
              <a:rPr sz="2400" spc="-5" dirty="0">
                <a:latin typeface="Times New Roman"/>
                <a:cs typeface="Times New Roman"/>
              </a:rPr>
              <a:t>animate</a:t>
            </a:r>
            <a:r>
              <a:rPr sz="2400" spc="30" dirty="0">
                <a:latin typeface="Times New Roman"/>
                <a:cs typeface="Times New Roman"/>
              </a:rPr>
              <a:t> </a:t>
            </a:r>
            <a:r>
              <a:rPr sz="2400" spc="-5" dirty="0">
                <a:latin typeface="Times New Roman"/>
                <a:cs typeface="Times New Roman"/>
              </a:rPr>
              <a:t>or</a:t>
            </a:r>
            <a:r>
              <a:rPr sz="2400" spc="35" dirty="0">
                <a:latin typeface="Times New Roman"/>
                <a:cs typeface="Times New Roman"/>
              </a:rPr>
              <a:t> </a:t>
            </a:r>
            <a:r>
              <a:rPr sz="2400" spc="-5" dirty="0">
                <a:latin typeface="Times New Roman"/>
                <a:cs typeface="Times New Roman"/>
              </a:rPr>
              <a:t>inanimate, </a:t>
            </a:r>
            <a:r>
              <a:rPr sz="2400" spc="-585" dirty="0">
                <a:latin typeface="Times New Roman"/>
                <a:cs typeface="Times New Roman"/>
              </a:rPr>
              <a:t> </a:t>
            </a:r>
            <a:r>
              <a:rPr sz="2400" dirty="0">
                <a:latin typeface="Times New Roman"/>
                <a:cs typeface="Times New Roman"/>
              </a:rPr>
              <a:t>that</a:t>
            </a:r>
            <a:r>
              <a:rPr sz="2400" spc="-5" dirty="0">
                <a:latin typeface="Times New Roman"/>
                <a:cs typeface="Times New Roman"/>
              </a:rPr>
              <a:t> </a:t>
            </a:r>
            <a:r>
              <a:rPr sz="2400" dirty="0">
                <a:latin typeface="Times New Roman"/>
                <a:cs typeface="Times New Roman"/>
              </a:rPr>
              <a:t>can be </a:t>
            </a:r>
            <a:r>
              <a:rPr sz="2400" b="1" i="1" dirty="0">
                <a:latin typeface="Times New Roman"/>
                <a:cs typeface="Times New Roman"/>
              </a:rPr>
              <a:t>easily identifiable</a:t>
            </a:r>
            <a:r>
              <a:rPr sz="2400" dirty="0">
                <a:latin typeface="Times New Roman"/>
                <a:cs typeface="Times New Roman"/>
              </a:rPr>
              <a:t>.</a:t>
            </a:r>
            <a:endParaRPr sz="2400">
              <a:latin typeface="Times New Roman"/>
              <a:cs typeface="Times New Roman"/>
            </a:endParaRPr>
          </a:p>
        </p:txBody>
      </p:sp>
      <p:sp>
        <p:nvSpPr>
          <p:cNvPr id="5" name="object 5"/>
          <p:cNvSpPr txBox="1"/>
          <p:nvPr/>
        </p:nvSpPr>
        <p:spPr>
          <a:xfrm>
            <a:off x="650240" y="1831340"/>
            <a:ext cx="8110220" cy="4504690"/>
          </a:xfrm>
          <a:prstGeom prst="rect">
            <a:avLst/>
          </a:prstGeom>
        </p:spPr>
        <p:txBody>
          <a:bodyPr vert="horz" wrap="square" lIns="0" tIns="12700" rIns="0" bIns="0" rtlCol="0">
            <a:spAutoFit/>
          </a:bodyPr>
          <a:lstStyle/>
          <a:p>
            <a:pPr marL="412750" marR="6985" indent="-285750">
              <a:lnSpc>
                <a:spcPct val="100000"/>
              </a:lnSpc>
              <a:spcBef>
                <a:spcPts val="100"/>
              </a:spcBef>
              <a:buFont typeface="Arial MT"/>
              <a:buChar char="–"/>
              <a:tabLst>
                <a:tab pos="412750" algn="l"/>
                <a:tab pos="1054735" algn="l"/>
                <a:tab pos="2381885" algn="l"/>
                <a:tab pos="2838450" algn="l"/>
                <a:tab pos="3192145" algn="l"/>
                <a:tab pos="4208145" algn="l"/>
                <a:tab pos="5555615" algn="l"/>
                <a:tab pos="6934834" algn="l"/>
              </a:tabLst>
            </a:pPr>
            <a:r>
              <a:rPr sz="2400" spc="-10" dirty="0">
                <a:latin typeface="Times New Roman"/>
                <a:cs typeface="Times New Roman"/>
              </a:rPr>
              <a:t>F</a:t>
            </a:r>
            <a:r>
              <a:rPr sz="2400" dirty="0">
                <a:latin typeface="Times New Roman"/>
                <a:cs typeface="Times New Roman"/>
              </a:rPr>
              <a:t>or	ex</a:t>
            </a:r>
            <a:r>
              <a:rPr sz="2400" spc="-5" dirty="0">
                <a:latin typeface="Times New Roman"/>
                <a:cs typeface="Times New Roman"/>
              </a:rPr>
              <a:t>a</a:t>
            </a:r>
            <a:r>
              <a:rPr sz="2400" spc="-20" dirty="0">
                <a:latin typeface="Times New Roman"/>
                <a:cs typeface="Times New Roman"/>
              </a:rPr>
              <a:t>m</a:t>
            </a:r>
            <a:r>
              <a:rPr sz="2400" dirty="0">
                <a:latin typeface="Times New Roman"/>
                <a:cs typeface="Times New Roman"/>
              </a:rPr>
              <a:t>p</a:t>
            </a:r>
            <a:r>
              <a:rPr sz="2400" spc="10" dirty="0">
                <a:latin typeface="Times New Roman"/>
                <a:cs typeface="Times New Roman"/>
              </a:rPr>
              <a:t>l</a:t>
            </a:r>
            <a:r>
              <a:rPr sz="2400" spc="-5" dirty="0">
                <a:latin typeface="Times New Roman"/>
                <a:cs typeface="Times New Roman"/>
              </a:rPr>
              <a:t>e</a:t>
            </a:r>
            <a:r>
              <a:rPr sz="2400" dirty="0">
                <a:latin typeface="Times New Roman"/>
                <a:cs typeface="Times New Roman"/>
              </a:rPr>
              <a:t>,	in	a	s</a:t>
            </a:r>
            <a:r>
              <a:rPr sz="2400" spc="-5" dirty="0">
                <a:latin typeface="Times New Roman"/>
                <a:cs typeface="Times New Roman"/>
              </a:rPr>
              <a:t>c</a:t>
            </a:r>
            <a:r>
              <a:rPr sz="2400" dirty="0">
                <a:latin typeface="Times New Roman"/>
                <a:cs typeface="Times New Roman"/>
              </a:rPr>
              <a:t>hool	databa</a:t>
            </a:r>
            <a:r>
              <a:rPr sz="2400" spc="-10" dirty="0">
                <a:latin typeface="Times New Roman"/>
                <a:cs typeface="Times New Roman"/>
              </a:rPr>
              <a:t>s</a:t>
            </a:r>
            <a:r>
              <a:rPr sz="2400" dirty="0">
                <a:latin typeface="Times New Roman"/>
                <a:cs typeface="Times New Roman"/>
              </a:rPr>
              <a:t>e,	</a:t>
            </a:r>
            <a:r>
              <a:rPr sz="2400" b="1" dirty="0">
                <a:latin typeface="Times New Roman"/>
                <a:cs typeface="Times New Roman"/>
              </a:rPr>
              <a:t>st</a:t>
            </a:r>
            <a:r>
              <a:rPr sz="2400" b="1" spc="-5" dirty="0">
                <a:latin typeface="Times New Roman"/>
                <a:cs typeface="Times New Roman"/>
              </a:rPr>
              <a:t>u</a:t>
            </a:r>
            <a:r>
              <a:rPr sz="2400" b="1" dirty="0">
                <a:latin typeface="Times New Roman"/>
                <a:cs typeface="Times New Roman"/>
              </a:rPr>
              <a:t>d</a:t>
            </a:r>
            <a:r>
              <a:rPr sz="2400" b="1" spc="-5" dirty="0">
                <a:latin typeface="Times New Roman"/>
                <a:cs typeface="Times New Roman"/>
              </a:rPr>
              <a:t>e</a:t>
            </a:r>
            <a:r>
              <a:rPr sz="2400" b="1" dirty="0">
                <a:latin typeface="Times New Roman"/>
                <a:cs typeface="Times New Roman"/>
              </a:rPr>
              <a:t>nts,	teac</a:t>
            </a:r>
            <a:r>
              <a:rPr sz="2400" b="1" spc="-10" dirty="0">
                <a:latin typeface="Times New Roman"/>
                <a:cs typeface="Times New Roman"/>
              </a:rPr>
              <a:t>h</a:t>
            </a:r>
            <a:r>
              <a:rPr sz="2400" b="1" dirty="0">
                <a:latin typeface="Times New Roman"/>
                <a:cs typeface="Times New Roman"/>
              </a:rPr>
              <a:t>er</a:t>
            </a:r>
            <a:r>
              <a:rPr sz="2400" b="1" spc="-10" dirty="0">
                <a:latin typeface="Times New Roman"/>
                <a:cs typeface="Times New Roman"/>
              </a:rPr>
              <a:t>s</a:t>
            </a:r>
            <a:r>
              <a:rPr sz="2400" b="1" dirty="0">
                <a:latin typeface="Times New Roman"/>
                <a:cs typeface="Times New Roman"/>
              </a:rPr>
              <a:t>,  </a:t>
            </a:r>
            <a:r>
              <a:rPr sz="2400" b="1" spc="-5" dirty="0">
                <a:latin typeface="Times New Roman"/>
                <a:cs typeface="Times New Roman"/>
              </a:rPr>
              <a:t>classes,</a:t>
            </a:r>
            <a:r>
              <a:rPr sz="2400" b="1" dirty="0">
                <a:latin typeface="Times New Roman"/>
                <a:cs typeface="Times New Roman"/>
              </a:rPr>
              <a:t> </a:t>
            </a:r>
            <a:r>
              <a:rPr sz="2400" dirty="0">
                <a:latin typeface="Times New Roman"/>
                <a:cs typeface="Times New Roman"/>
              </a:rPr>
              <a:t>and </a:t>
            </a:r>
            <a:r>
              <a:rPr sz="2400" b="1" spc="-5" dirty="0">
                <a:latin typeface="Times New Roman"/>
                <a:cs typeface="Times New Roman"/>
              </a:rPr>
              <a:t>courses</a:t>
            </a:r>
            <a:r>
              <a:rPr sz="2400" b="1" dirty="0">
                <a:latin typeface="Times New Roman"/>
                <a:cs typeface="Times New Roman"/>
              </a:rPr>
              <a:t> offered </a:t>
            </a:r>
            <a:r>
              <a:rPr sz="2400" dirty="0">
                <a:latin typeface="Times New Roman"/>
                <a:cs typeface="Times New Roman"/>
              </a:rPr>
              <a:t>can be </a:t>
            </a:r>
            <a:r>
              <a:rPr sz="2400" spc="-5" dirty="0">
                <a:latin typeface="Times New Roman"/>
                <a:cs typeface="Times New Roman"/>
              </a:rPr>
              <a:t>considered as</a:t>
            </a:r>
            <a:r>
              <a:rPr sz="2400" spc="20" dirty="0">
                <a:solidFill>
                  <a:srgbClr val="BF0000"/>
                </a:solidFill>
                <a:latin typeface="Times New Roman"/>
                <a:cs typeface="Times New Roman"/>
              </a:rPr>
              <a:t> </a:t>
            </a:r>
            <a:r>
              <a:rPr sz="2400" b="1" u="heavy" dirty="0">
                <a:solidFill>
                  <a:srgbClr val="BF0000"/>
                </a:solidFill>
                <a:uFill>
                  <a:solidFill>
                    <a:srgbClr val="BF0000"/>
                  </a:solidFill>
                </a:uFill>
                <a:latin typeface="Times New Roman"/>
                <a:cs typeface="Times New Roman"/>
              </a:rPr>
              <a:t>entities</a:t>
            </a:r>
            <a:r>
              <a:rPr sz="2400" dirty="0">
                <a:latin typeface="Times New Roman"/>
                <a:cs typeface="Times New Roman"/>
              </a:rPr>
              <a:t>.</a:t>
            </a:r>
            <a:endParaRPr sz="2400">
              <a:latin typeface="Times New Roman"/>
              <a:cs typeface="Times New Roman"/>
            </a:endParaRPr>
          </a:p>
          <a:p>
            <a:pPr marL="412750" marR="5080" indent="-285750">
              <a:lnSpc>
                <a:spcPct val="100000"/>
              </a:lnSpc>
              <a:spcBef>
                <a:spcPts val="600"/>
              </a:spcBef>
              <a:buFont typeface="Arial MT"/>
              <a:buChar char="–"/>
              <a:tabLst>
                <a:tab pos="412750" algn="l"/>
              </a:tabLst>
            </a:pPr>
            <a:r>
              <a:rPr sz="2400" spc="-5" dirty="0">
                <a:latin typeface="Times New Roman"/>
                <a:cs typeface="Times New Roman"/>
              </a:rPr>
              <a:t>All</a:t>
            </a:r>
            <a:r>
              <a:rPr sz="2400" spc="150" dirty="0">
                <a:latin typeface="Times New Roman"/>
                <a:cs typeface="Times New Roman"/>
              </a:rPr>
              <a:t> </a:t>
            </a:r>
            <a:r>
              <a:rPr sz="2400" dirty="0">
                <a:latin typeface="Times New Roman"/>
                <a:cs typeface="Times New Roman"/>
              </a:rPr>
              <a:t>these</a:t>
            </a:r>
            <a:r>
              <a:rPr sz="2400" spc="150" dirty="0">
                <a:latin typeface="Times New Roman"/>
                <a:cs typeface="Times New Roman"/>
              </a:rPr>
              <a:t> </a:t>
            </a:r>
            <a:r>
              <a:rPr sz="2400" dirty="0">
                <a:latin typeface="Times New Roman"/>
                <a:cs typeface="Times New Roman"/>
              </a:rPr>
              <a:t>entities</a:t>
            </a:r>
            <a:r>
              <a:rPr sz="2400" spc="155" dirty="0">
                <a:latin typeface="Times New Roman"/>
                <a:cs typeface="Times New Roman"/>
              </a:rPr>
              <a:t> </a:t>
            </a:r>
            <a:r>
              <a:rPr sz="2400" dirty="0">
                <a:latin typeface="Times New Roman"/>
                <a:cs typeface="Times New Roman"/>
              </a:rPr>
              <a:t>have</a:t>
            </a:r>
            <a:r>
              <a:rPr sz="2400" spc="155" dirty="0">
                <a:latin typeface="Times New Roman"/>
                <a:cs typeface="Times New Roman"/>
              </a:rPr>
              <a:t> </a:t>
            </a:r>
            <a:r>
              <a:rPr sz="2400" spc="-5" dirty="0">
                <a:latin typeface="Times New Roman"/>
                <a:cs typeface="Times New Roman"/>
              </a:rPr>
              <a:t>some</a:t>
            </a:r>
            <a:r>
              <a:rPr sz="2400" spc="170" dirty="0">
                <a:latin typeface="Times New Roman"/>
                <a:cs typeface="Times New Roman"/>
              </a:rPr>
              <a:t> </a:t>
            </a:r>
            <a:r>
              <a:rPr sz="2400" b="1" i="1" dirty="0">
                <a:latin typeface="Times New Roman"/>
                <a:cs typeface="Times New Roman"/>
              </a:rPr>
              <a:t>attributes</a:t>
            </a:r>
            <a:r>
              <a:rPr sz="2400" b="1" i="1" spc="150" dirty="0">
                <a:latin typeface="Times New Roman"/>
                <a:cs typeface="Times New Roman"/>
              </a:rPr>
              <a:t> </a:t>
            </a:r>
            <a:r>
              <a:rPr sz="2400" b="1" i="1" dirty="0">
                <a:latin typeface="Times New Roman"/>
                <a:cs typeface="Times New Roman"/>
              </a:rPr>
              <a:t>or</a:t>
            </a:r>
            <a:r>
              <a:rPr sz="2400" b="1" i="1" spc="145" dirty="0">
                <a:latin typeface="Times New Roman"/>
                <a:cs typeface="Times New Roman"/>
              </a:rPr>
              <a:t> </a:t>
            </a:r>
            <a:r>
              <a:rPr sz="2400" b="1" i="1" spc="-5" dirty="0">
                <a:latin typeface="Times New Roman"/>
                <a:cs typeface="Times New Roman"/>
              </a:rPr>
              <a:t>properties</a:t>
            </a:r>
            <a:r>
              <a:rPr sz="2400" b="1" i="1" spc="195" dirty="0">
                <a:latin typeface="Times New Roman"/>
                <a:cs typeface="Times New Roman"/>
              </a:rPr>
              <a:t> </a:t>
            </a:r>
            <a:r>
              <a:rPr sz="2400" spc="-5" dirty="0">
                <a:latin typeface="Times New Roman"/>
                <a:cs typeface="Times New Roman"/>
              </a:rPr>
              <a:t>that</a:t>
            </a:r>
            <a:r>
              <a:rPr sz="2400" spc="155" dirty="0">
                <a:latin typeface="Times New Roman"/>
                <a:cs typeface="Times New Roman"/>
              </a:rPr>
              <a:t> </a:t>
            </a:r>
            <a:r>
              <a:rPr sz="2400" dirty="0">
                <a:latin typeface="Times New Roman"/>
                <a:cs typeface="Times New Roman"/>
              </a:rPr>
              <a:t>give </a:t>
            </a:r>
            <a:r>
              <a:rPr sz="2400" spc="-585" dirty="0">
                <a:latin typeface="Times New Roman"/>
                <a:cs typeface="Times New Roman"/>
              </a:rPr>
              <a:t> </a:t>
            </a:r>
            <a:r>
              <a:rPr sz="2400" dirty="0">
                <a:latin typeface="Times New Roman"/>
                <a:cs typeface="Times New Roman"/>
              </a:rPr>
              <a:t>them</a:t>
            </a:r>
            <a:r>
              <a:rPr sz="2400" spc="-25" dirty="0">
                <a:latin typeface="Times New Roman"/>
                <a:cs typeface="Times New Roman"/>
              </a:rPr>
              <a:t> </a:t>
            </a:r>
            <a:r>
              <a:rPr sz="2400" dirty="0">
                <a:latin typeface="Times New Roman"/>
                <a:cs typeface="Times New Roman"/>
              </a:rPr>
              <a:t>their identity.</a:t>
            </a:r>
            <a:endParaRPr sz="2400">
              <a:latin typeface="Times New Roman"/>
              <a:cs typeface="Times New Roman"/>
            </a:endParaRPr>
          </a:p>
          <a:p>
            <a:pPr marL="12700">
              <a:lnSpc>
                <a:spcPct val="100000"/>
              </a:lnSpc>
              <a:spcBef>
                <a:spcPts val="600"/>
              </a:spcBef>
            </a:pPr>
            <a:r>
              <a:rPr sz="2400" spc="-5" dirty="0">
                <a:latin typeface="Times New Roman"/>
                <a:cs typeface="Times New Roman"/>
              </a:rPr>
              <a:t>An</a:t>
            </a:r>
            <a:r>
              <a:rPr sz="2400" spc="-10" dirty="0">
                <a:latin typeface="Times New Roman"/>
                <a:cs typeface="Times New Roman"/>
              </a:rPr>
              <a:t> </a:t>
            </a:r>
            <a:r>
              <a:rPr sz="2400" b="1" u="heavy" spc="-5" dirty="0">
                <a:solidFill>
                  <a:srgbClr val="BF0000"/>
                </a:solidFill>
                <a:uFill>
                  <a:solidFill>
                    <a:srgbClr val="BF0000"/>
                  </a:solidFill>
                </a:uFill>
                <a:latin typeface="Times New Roman"/>
                <a:cs typeface="Times New Roman"/>
              </a:rPr>
              <a:t>entity</a:t>
            </a:r>
            <a:r>
              <a:rPr sz="2400" b="1" u="heavy" dirty="0">
                <a:solidFill>
                  <a:srgbClr val="BF0000"/>
                </a:solidFill>
                <a:uFill>
                  <a:solidFill>
                    <a:srgbClr val="BF0000"/>
                  </a:solidFill>
                </a:uFill>
                <a:latin typeface="Times New Roman"/>
                <a:cs typeface="Times New Roman"/>
              </a:rPr>
              <a:t> </a:t>
            </a:r>
            <a:r>
              <a:rPr sz="2400" b="1" u="heavy" spc="-5" dirty="0">
                <a:solidFill>
                  <a:srgbClr val="BF0000"/>
                </a:solidFill>
                <a:uFill>
                  <a:solidFill>
                    <a:srgbClr val="BF0000"/>
                  </a:solidFill>
                </a:uFill>
                <a:latin typeface="Times New Roman"/>
                <a:cs typeface="Times New Roman"/>
              </a:rPr>
              <a:t>set</a:t>
            </a:r>
            <a:r>
              <a:rPr sz="2400" b="1" spc="10" dirty="0">
                <a:solidFill>
                  <a:srgbClr val="BF0000"/>
                </a:solidFill>
                <a:latin typeface="Times New Roman"/>
                <a:cs typeface="Times New Roman"/>
              </a:rPr>
              <a:t> </a:t>
            </a:r>
            <a:r>
              <a:rPr sz="2400" dirty="0">
                <a:latin typeface="Times New Roman"/>
                <a:cs typeface="Times New Roman"/>
              </a:rPr>
              <a:t>is a</a:t>
            </a:r>
            <a:r>
              <a:rPr sz="2400" spc="-10" dirty="0">
                <a:latin typeface="Times New Roman"/>
                <a:cs typeface="Times New Roman"/>
              </a:rPr>
              <a:t> </a:t>
            </a:r>
            <a:r>
              <a:rPr sz="2400" dirty="0">
                <a:latin typeface="Times New Roman"/>
                <a:cs typeface="Times New Roman"/>
              </a:rPr>
              <a:t>collection</a:t>
            </a:r>
            <a:r>
              <a:rPr sz="2400" spc="-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spc="-5" dirty="0">
                <a:latin typeface="Times New Roman"/>
                <a:cs typeface="Times New Roman"/>
              </a:rPr>
              <a:t>similar</a:t>
            </a:r>
            <a:r>
              <a:rPr sz="2400" dirty="0">
                <a:latin typeface="Times New Roman"/>
                <a:cs typeface="Times New Roman"/>
              </a:rPr>
              <a:t> types of</a:t>
            </a:r>
            <a:r>
              <a:rPr sz="2400" spc="-15" dirty="0">
                <a:latin typeface="Times New Roman"/>
                <a:cs typeface="Times New Roman"/>
              </a:rPr>
              <a:t> </a:t>
            </a:r>
            <a:r>
              <a:rPr sz="2400" dirty="0">
                <a:latin typeface="Times New Roman"/>
                <a:cs typeface="Times New Roman"/>
              </a:rPr>
              <a:t>entities.</a:t>
            </a:r>
            <a:endParaRPr sz="2400">
              <a:latin typeface="Times New Roman"/>
              <a:cs typeface="Times New Roman"/>
            </a:endParaRPr>
          </a:p>
          <a:p>
            <a:pPr marL="412750" marR="12065" indent="-285750">
              <a:lnSpc>
                <a:spcPct val="100000"/>
              </a:lnSpc>
              <a:spcBef>
                <a:spcPts val="590"/>
              </a:spcBef>
              <a:buFont typeface="Arial MT"/>
              <a:buChar char="–"/>
              <a:tabLst>
                <a:tab pos="412750" algn="l"/>
                <a:tab pos="955675" algn="l"/>
                <a:tab pos="1824355" algn="l"/>
                <a:tab pos="2334260" algn="l"/>
                <a:tab pos="3030855" algn="l"/>
                <a:tab pos="4104004" algn="l"/>
                <a:tab pos="5173345" algn="l"/>
                <a:tab pos="5885180" algn="l"/>
                <a:tab pos="7124065" algn="l"/>
              </a:tabLst>
            </a:pPr>
            <a:r>
              <a:rPr sz="2400" spc="-5" dirty="0">
                <a:latin typeface="Times New Roman"/>
                <a:cs typeface="Times New Roman"/>
              </a:rPr>
              <a:t>A</a:t>
            </a:r>
            <a:r>
              <a:rPr sz="2400" dirty="0">
                <a:latin typeface="Times New Roman"/>
                <a:cs typeface="Times New Roman"/>
              </a:rPr>
              <a:t>n	</a:t>
            </a:r>
            <a:r>
              <a:rPr sz="2400" spc="-5" dirty="0">
                <a:latin typeface="Times New Roman"/>
                <a:cs typeface="Times New Roman"/>
              </a:rPr>
              <a:t>e</a:t>
            </a:r>
            <a:r>
              <a:rPr sz="2400" dirty="0">
                <a:latin typeface="Times New Roman"/>
                <a:cs typeface="Times New Roman"/>
              </a:rPr>
              <a:t>nt</a:t>
            </a:r>
            <a:r>
              <a:rPr sz="2400" spc="10" dirty="0">
                <a:latin typeface="Times New Roman"/>
                <a:cs typeface="Times New Roman"/>
              </a:rPr>
              <a:t>i</a:t>
            </a:r>
            <a:r>
              <a:rPr sz="2400" dirty="0">
                <a:latin typeface="Times New Roman"/>
                <a:cs typeface="Times New Roman"/>
              </a:rPr>
              <a:t>ty	s</a:t>
            </a:r>
            <a:r>
              <a:rPr sz="2400" spc="-5" dirty="0">
                <a:latin typeface="Times New Roman"/>
                <a:cs typeface="Times New Roman"/>
              </a:rPr>
              <a:t>e</a:t>
            </a:r>
            <a:r>
              <a:rPr sz="2400" dirty="0">
                <a:latin typeface="Times New Roman"/>
                <a:cs typeface="Times New Roman"/>
              </a:rPr>
              <a:t>t	</a:t>
            </a:r>
            <a:r>
              <a:rPr sz="2400" spc="-20" dirty="0">
                <a:latin typeface="Times New Roman"/>
                <a:cs typeface="Times New Roman"/>
              </a:rPr>
              <a:t>m</a:t>
            </a:r>
            <a:r>
              <a:rPr sz="2400" dirty="0">
                <a:latin typeface="Times New Roman"/>
                <a:cs typeface="Times New Roman"/>
              </a:rPr>
              <a:t>ay	contain	</a:t>
            </a:r>
            <a:r>
              <a:rPr sz="2400" b="1" i="1" dirty="0">
                <a:latin typeface="Times New Roman"/>
                <a:cs typeface="Times New Roman"/>
              </a:rPr>
              <a:t>e</a:t>
            </a:r>
            <a:r>
              <a:rPr sz="2400" b="1" i="1" spc="-10" dirty="0">
                <a:latin typeface="Times New Roman"/>
                <a:cs typeface="Times New Roman"/>
              </a:rPr>
              <a:t>n</a:t>
            </a:r>
            <a:r>
              <a:rPr sz="2400" b="1" i="1" spc="10" dirty="0">
                <a:latin typeface="Times New Roman"/>
                <a:cs typeface="Times New Roman"/>
              </a:rPr>
              <a:t>t</a:t>
            </a:r>
            <a:r>
              <a:rPr sz="2400" b="1" i="1" dirty="0">
                <a:latin typeface="Times New Roman"/>
                <a:cs typeface="Times New Roman"/>
              </a:rPr>
              <a:t>ities	</a:t>
            </a:r>
            <a:r>
              <a:rPr sz="2400" b="1" i="1" spc="-5" dirty="0">
                <a:latin typeface="Times New Roman"/>
                <a:cs typeface="Times New Roman"/>
              </a:rPr>
              <a:t>w</a:t>
            </a:r>
            <a:r>
              <a:rPr sz="2400" b="1" i="1" dirty="0">
                <a:latin typeface="Times New Roman"/>
                <a:cs typeface="Times New Roman"/>
              </a:rPr>
              <a:t>ith	a</a:t>
            </a:r>
            <a:r>
              <a:rPr sz="2400" b="1" i="1" spc="10" dirty="0">
                <a:latin typeface="Times New Roman"/>
                <a:cs typeface="Times New Roman"/>
              </a:rPr>
              <a:t>t</a:t>
            </a:r>
            <a:r>
              <a:rPr sz="2400" b="1" i="1" dirty="0">
                <a:latin typeface="Times New Roman"/>
                <a:cs typeface="Times New Roman"/>
              </a:rPr>
              <a:t>t</a:t>
            </a:r>
            <a:r>
              <a:rPr sz="2400" b="1" i="1" spc="-10" dirty="0">
                <a:latin typeface="Times New Roman"/>
                <a:cs typeface="Times New Roman"/>
              </a:rPr>
              <a:t>r</a:t>
            </a:r>
            <a:r>
              <a:rPr sz="2400" b="1" i="1" spc="10" dirty="0">
                <a:latin typeface="Times New Roman"/>
                <a:cs typeface="Times New Roman"/>
              </a:rPr>
              <a:t>i</a:t>
            </a:r>
            <a:r>
              <a:rPr sz="2400" b="1" i="1" spc="-10" dirty="0">
                <a:latin typeface="Times New Roman"/>
                <a:cs typeface="Times New Roman"/>
              </a:rPr>
              <a:t>b</a:t>
            </a:r>
            <a:r>
              <a:rPr sz="2400" b="1" i="1" dirty="0">
                <a:latin typeface="Times New Roman"/>
                <a:cs typeface="Times New Roman"/>
              </a:rPr>
              <a:t>ute	s</a:t>
            </a:r>
            <a:r>
              <a:rPr sz="2400" b="1" i="1" spc="-10" dirty="0">
                <a:latin typeface="Times New Roman"/>
                <a:cs typeface="Times New Roman"/>
              </a:rPr>
              <a:t>h</a:t>
            </a:r>
            <a:r>
              <a:rPr sz="2400" b="1" i="1" dirty="0">
                <a:latin typeface="Times New Roman"/>
                <a:cs typeface="Times New Roman"/>
              </a:rPr>
              <a:t>ari</a:t>
            </a:r>
            <a:r>
              <a:rPr sz="2400" b="1" i="1" spc="-10" dirty="0">
                <a:latin typeface="Times New Roman"/>
                <a:cs typeface="Times New Roman"/>
              </a:rPr>
              <a:t>n</a:t>
            </a:r>
            <a:r>
              <a:rPr sz="2400" b="1" i="1" dirty="0">
                <a:latin typeface="Times New Roman"/>
                <a:cs typeface="Times New Roman"/>
              </a:rPr>
              <a:t>g  similar</a:t>
            </a:r>
            <a:r>
              <a:rPr sz="2400" b="1" i="1" spc="-5" dirty="0">
                <a:latin typeface="Times New Roman"/>
                <a:cs typeface="Times New Roman"/>
              </a:rPr>
              <a:t> values.</a:t>
            </a:r>
            <a:endParaRPr sz="2400">
              <a:latin typeface="Times New Roman"/>
              <a:cs typeface="Times New Roman"/>
            </a:endParaRPr>
          </a:p>
          <a:p>
            <a:pPr marL="412750" indent="-285750">
              <a:lnSpc>
                <a:spcPct val="100000"/>
              </a:lnSpc>
              <a:spcBef>
                <a:spcPts val="600"/>
              </a:spcBef>
              <a:buFont typeface="Arial MT"/>
              <a:buChar char="–"/>
              <a:tabLst>
                <a:tab pos="412750" algn="l"/>
              </a:tabLst>
            </a:pPr>
            <a:r>
              <a:rPr sz="2400" spc="-5" dirty="0">
                <a:latin typeface="Times New Roman"/>
                <a:cs typeface="Times New Roman"/>
              </a:rPr>
              <a:t>For</a:t>
            </a:r>
            <a:r>
              <a:rPr sz="2400" spc="-30" dirty="0">
                <a:latin typeface="Times New Roman"/>
                <a:cs typeface="Times New Roman"/>
              </a:rPr>
              <a:t> </a:t>
            </a:r>
            <a:r>
              <a:rPr sz="2400" spc="-5" dirty="0">
                <a:latin typeface="Times New Roman"/>
                <a:cs typeface="Times New Roman"/>
              </a:rPr>
              <a:t>example,</a:t>
            </a:r>
            <a:endParaRPr sz="2400">
              <a:latin typeface="Times New Roman"/>
              <a:cs typeface="Times New Roman"/>
            </a:endParaRPr>
          </a:p>
          <a:p>
            <a:pPr marL="412750" indent="-285750">
              <a:lnSpc>
                <a:spcPct val="100000"/>
              </a:lnSpc>
              <a:spcBef>
                <a:spcPts val="600"/>
              </a:spcBef>
              <a:buFont typeface="Arial MT"/>
              <a:buChar char="–"/>
              <a:tabLst>
                <a:tab pos="412750" algn="l"/>
              </a:tabLst>
            </a:pPr>
            <a:r>
              <a:rPr sz="2400" dirty="0">
                <a:latin typeface="Times New Roman"/>
                <a:cs typeface="Times New Roman"/>
              </a:rPr>
              <a:t>a</a:t>
            </a:r>
            <a:r>
              <a:rPr sz="2400" spc="-20" dirty="0">
                <a:latin typeface="Times New Roman"/>
                <a:cs typeface="Times New Roman"/>
              </a:rPr>
              <a:t> </a:t>
            </a:r>
            <a:r>
              <a:rPr sz="2400" dirty="0">
                <a:latin typeface="Times New Roman"/>
                <a:cs typeface="Times New Roman"/>
              </a:rPr>
              <a:t>Students</a:t>
            </a:r>
            <a:r>
              <a:rPr sz="2400" spc="-5" dirty="0">
                <a:latin typeface="Times New Roman"/>
                <a:cs typeface="Times New Roman"/>
              </a:rPr>
              <a:t> set </a:t>
            </a:r>
            <a:r>
              <a:rPr sz="2400" spc="-10" dirty="0">
                <a:latin typeface="Times New Roman"/>
                <a:cs typeface="Times New Roman"/>
              </a:rPr>
              <a:t>may</a:t>
            </a:r>
            <a:r>
              <a:rPr sz="2400" spc="5" dirty="0">
                <a:latin typeface="Times New Roman"/>
                <a:cs typeface="Times New Roman"/>
              </a:rPr>
              <a:t> </a:t>
            </a:r>
            <a:r>
              <a:rPr sz="2400" dirty="0">
                <a:latin typeface="Times New Roman"/>
                <a:cs typeface="Times New Roman"/>
              </a:rPr>
              <a:t>contain</a:t>
            </a:r>
            <a:r>
              <a:rPr sz="2400" spc="-5" dirty="0">
                <a:latin typeface="Times New Roman"/>
                <a:cs typeface="Times New Roman"/>
              </a:rPr>
              <a:t> </a:t>
            </a:r>
            <a:r>
              <a:rPr sz="2400" dirty="0">
                <a:latin typeface="Times New Roman"/>
                <a:cs typeface="Times New Roman"/>
              </a:rPr>
              <a:t>all</a:t>
            </a:r>
            <a:r>
              <a:rPr sz="2400" spc="-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students</a:t>
            </a:r>
            <a:r>
              <a:rPr sz="2400" spc="-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dirty="0">
                <a:latin typeface="Times New Roman"/>
                <a:cs typeface="Times New Roman"/>
              </a:rPr>
              <a:t>school;</a:t>
            </a:r>
            <a:endParaRPr sz="2400">
              <a:latin typeface="Times New Roman"/>
              <a:cs typeface="Times New Roman"/>
            </a:endParaRPr>
          </a:p>
          <a:p>
            <a:pPr marL="412750" marR="13335" indent="-285750">
              <a:lnSpc>
                <a:spcPct val="100000"/>
              </a:lnSpc>
              <a:spcBef>
                <a:spcPts val="600"/>
              </a:spcBef>
              <a:buFont typeface="Arial MT"/>
              <a:buChar char="–"/>
              <a:tabLst>
                <a:tab pos="412750" algn="l"/>
                <a:tab pos="1588135" algn="l"/>
                <a:tab pos="1882139" algn="l"/>
                <a:tab pos="3144520" algn="l"/>
                <a:tab pos="3642995" algn="l"/>
                <a:tab pos="4326890" algn="l"/>
                <a:tab pos="5384800" algn="l"/>
                <a:tab pos="5848350" algn="l"/>
                <a:tab pos="6381115" algn="l"/>
                <a:tab pos="7540625" algn="l"/>
                <a:tab pos="7953375" algn="l"/>
              </a:tabLst>
            </a:pPr>
            <a:r>
              <a:rPr sz="2400" dirty="0">
                <a:latin typeface="Times New Roman"/>
                <a:cs typeface="Times New Roman"/>
              </a:rPr>
              <a:t>like</a:t>
            </a:r>
            <a:r>
              <a:rPr sz="2400" spc="-5" dirty="0">
                <a:latin typeface="Times New Roman"/>
                <a:cs typeface="Times New Roman"/>
              </a:rPr>
              <a:t>w</a:t>
            </a:r>
            <a:r>
              <a:rPr sz="2400" dirty="0">
                <a:latin typeface="Times New Roman"/>
                <a:cs typeface="Times New Roman"/>
              </a:rPr>
              <a:t>ise	a	</a:t>
            </a:r>
            <a:r>
              <a:rPr sz="2400" spc="10" dirty="0">
                <a:latin typeface="Times New Roman"/>
                <a:cs typeface="Times New Roman"/>
              </a:rPr>
              <a:t>T</a:t>
            </a:r>
            <a:r>
              <a:rPr sz="2400" dirty="0">
                <a:latin typeface="Times New Roman"/>
                <a:cs typeface="Times New Roman"/>
              </a:rPr>
              <a:t>ea</a:t>
            </a:r>
            <a:r>
              <a:rPr sz="2400" spc="-5" dirty="0">
                <a:latin typeface="Times New Roman"/>
                <a:cs typeface="Times New Roman"/>
              </a:rPr>
              <a:t>c</a:t>
            </a:r>
            <a:r>
              <a:rPr sz="2400" dirty="0">
                <a:latin typeface="Times New Roman"/>
                <a:cs typeface="Times New Roman"/>
              </a:rPr>
              <a:t>he</a:t>
            </a:r>
            <a:r>
              <a:rPr sz="2400" spc="5" dirty="0">
                <a:latin typeface="Times New Roman"/>
                <a:cs typeface="Times New Roman"/>
              </a:rPr>
              <a:t>r</a:t>
            </a:r>
            <a:r>
              <a:rPr sz="2400" dirty="0">
                <a:latin typeface="Times New Roman"/>
                <a:cs typeface="Times New Roman"/>
              </a:rPr>
              <a:t>s	</a:t>
            </a:r>
            <a:r>
              <a:rPr sz="2400" spc="-10" dirty="0">
                <a:latin typeface="Times New Roman"/>
                <a:cs typeface="Times New Roman"/>
              </a:rPr>
              <a:t>s</a:t>
            </a:r>
            <a:r>
              <a:rPr sz="2400" dirty="0">
                <a:latin typeface="Times New Roman"/>
                <a:cs typeface="Times New Roman"/>
              </a:rPr>
              <a:t>et	</a:t>
            </a:r>
            <a:r>
              <a:rPr sz="2400" spc="-20" dirty="0">
                <a:latin typeface="Times New Roman"/>
                <a:cs typeface="Times New Roman"/>
              </a:rPr>
              <a:t>m</a:t>
            </a:r>
            <a:r>
              <a:rPr sz="2400" spc="-5" dirty="0">
                <a:latin typeface="Times New Roman"/>
                <a:cs typeface="Times New Roman"/>
              </a:rPr>
              <a:t>a</a:t>
            </a:r>
            <a:r>
              <a:rPr sz="2400" dirty="0">
                <a:latin typeface="Times New Roman"/>
                <a:cs typeface="Times New Roman"/>
              </a:rPr>
              <a:t>y	contain	all	</a:t>
            </a:r>
            <a:r>
              <a:rPr sz="2400" spc="10" dirty="0">
                <a:latin typeface="Times New Roman"/>
                <a:cs typeface="Times New Roman"/>
              </a:rPr>
              <a:t>t</a:t>
            </a:r>
            <a:r>
              <a:rPr sz="2400" dirty="0">
                <a:latin typeface="Times New Roman"/>
                <a:cs typeface="Times New Roman"/>
              </a:rPr>
              <a:t>he	teach</a:t>
            </a:r>
            <a:r>
              <a:rPr sz="2400" spc="-5" dirty="0">
                <a:latin typeface="Times New Roman"/>
                <a:cs typeface="Times New Roman"/>
              </a:rPr>
              <a:t>e</a:t>
            </a:r>
            <a:r>
              <a:rPr sz="2400" spc="5" dirty="0">
                <a:latin typeface="Times New Roman"/>
                <a:cs typeface="Times New Roman"/>
              </a:rPr>
              <a:t>r</a:t>
            </a:r>
            <a:r>
              <a:rPr sz="2400" dirty="0">
                <a:latin typeface="Times New Roman"/>
                <a:cs typeface="Times New Roman"/>
              </a:rPr>
              <a:t>s	of	a  </a:t>
            </a:r>
            <a:r>
              <a:rPr sz="2400" spc="-5" dirty="0">
                <a:latin typeface="Times New Roman"/>
                <a:cs typeface="Times New Roman"/>
              </a:rPr>
              <a:t>school </a:t>
            </a:r>
            <a:r>
              <a:rPr sz="2400" dirty="0">
                <a:latin typeface="Times New Roman"/>
                <a:cs typeface="Times New Roman"/>
              </a:rPr>
              <a:t>from</a:t>
            </a:r>
            <a:r>
              <a:rPr sz="2400" spc="-15" dirty="0">
                <a:latin typeface="Times New Roman"/>
                <a:cs typeface="Times New Roman"/>
              </a:rPr>
              <a:t> </a:t>
            </a:r>
            <a:r>
              <a:rPr sz="2400" dirty="0">
                <a:latin typeface="Times New Roman"/>
                <a:cs typeface="Times New Roman"/>
              </a:rPr>
              <a:t>all </a:t>
            </a:r>
            <a:r>
              <a:rPr sz="2400" spc="-5" dirty="0">
                <a:latin typeface="Times New Roman"/>
                <a:cs typeface="Times New Roman"/>
              </a:rPr>
              <a:t>faculties. </a:t>
            </a:r>
            <a:r>
              <a:rPr sz="2400" dirty="0">
                <a:latin typeface="Times New Roman"/>
                <a:cs typeface="Times New Roman"/>
              </a:rPr>
              <a:t>Entity</a:t>
            </a:r>
            <a:r>
              <a:rPr sz="2400" spc="15" dirty="0">
                <a:latin typeface="Times New Roman"/>
                <a:cs typeface="Times New Roman"/>
              </a:rPr>
              <a:t> </a:t>
            </a:r>
            <a:r>
              <a:rPr sz="2400" dirty="0">
                <a:latin typeface="Times New Roman"/>
                <a:cs typeface="Times New Roman"/>
              </a:rPr>
              <a:t>sets</a:t>
            </a:r>
            <a:r>
              <a:rPr sz="2400" spc="-10" dirty="0">
                <a:latin typeface="Times New Roman"/>
                <a:cs typeface="Times New Roman"/>
              </a:rPr>
              <a:t> </a:t>
            </a:r>
            <a:r>
              <a:rPr sz="2400" dirty="0">
                <a:latin typeface="Times New Roman"/>
                <a:cs typeface="Times New Roman"/>
              </a:rPr>
              <a:t>need</a:t>
            </a:r>
            <a:r>
              <a:rPr sz="2400" spc="-5" dirty="0">
                <a:latin typeface="Times New Roman"/>
                <a:cs typeface="Times New Roman"/>
              </a:rPr>
              <a:t> </a:t>
            </a:r>
            <a:r>
              <a:rPr sz="2400" dirty="0">
                <a:latin typeface="Times New Roman"/>
                <a:cs typeface="Times New Roman"/>
              </a:rPr>
              <a:t>not be disjoint.</a:t>
            </a:r>
            <a:endParaRPr sz="2400">
              <a:latin typeface="Times New Roman"/>
              <a:cs typeface="Times New Roman"/>
            </a:endParaRPr>
          </a:p>
        </p:txBody>
      </p:sp>
      <p:sp>
        <p:nvSpPr>
          <p:cNvPr id="6" name="object 6"/>
          <p:cNvSpPr txBox="1"/>
          <p:nvPr/>
        </p:nvSpPr>
        <p:spPr>
          <a:xfrm>
            <a:off x="307340" y="342900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lstStyle/>
          <a:p>
            <a:r>
              <a:rPr lang="en-US" dirty="0" smtClean="0"/>
              <a:t>Entity &amp; Entity Type</a:t>
            </a:r>
            <a:endParaRPr lang="en-US" dirty="0"/>
          </a:p>
        </p:txBody>
      </p:sp>
      <p:sp>
        <p:nvSpPr>
          <p:cNvPr id="3" name="Content Placeholder 2"/>
          <p:cNvSpPr>
            <a:spLocks noGrp="1"/>
          </p:cNvSpPr>
          <p:nvPr>
            <p:ph idx="1"/>
          </p:nvPr>
        </p:nvSpPr>
        <p:spPr>
          <a:xfrm>
            <a:off x="457200" y="1447800"/>
            <a:ext cx="8229600" cy="4389120"/>
          </a:xfrm>
        </p:spPr>
        <p:txBody>
          <a:bodyPr>
            <a:normAutofit/>
          </a:bodyPr>
          <a:lstStyle/>
          <a:p>
            <a:pPr algn="just"/>
            <a:r>
              <a:rPr lang="en-US" sz="2400" dirty="0" smtClean="0"/>
              <a:t>The </a:t>
            </a:r>
            <a:r>
              <a:rPr lang="en-US" sz="2400" b="1" dirty="0" smtClean="0">
                <a:solidFill>
                  <a:srgbClr val="FF0000"/>
                </a:solidFill>
              </a:rPr>
              <a:t>entity type</a:t>
            </a:r>
            <a:r>
              <a:rPr lang="en-US" sz="2400" dirty="0" smtClean="0"/>
              <a:t> is a collection of the </a:t>
            </a:r>
            <a:r>
              <a:rPr lang="en-US" sz="2400" b="1" dirty="0" smtClean="0">
                <a:solidFill>
                  <a:srgbClr val="00B0F0"/>
                </a:solidFill>
              </a:rPr>
              <a:t>entity having similar attributes</a:t>
            </a:r>
            <a:r>
              <a:rPr lang="en-US" sz="2400" dirty="0" smtClean="0"/>
              <a:t>. </a:t>
            </a:r>
            <a:endParaRPr lang="en-US" sz="2400" dirty="0" smtClean="0"/>
          </a:p>
          <a:p>
            <a:pPr algn="just"/>
            <a:r>
              <a:rPr lang="en-US" sz="2400" dirty="0" smtClean="0"/>
              <a:t>In </a:t>
            </a:r>
            <a:r>
              <a:rPr lang="en-US" sz="2400" dirty="0" smtClean="0"/>
              <a:t>the </a:t>
            </a:r>
            <a:r>
              <a:rPr lang="en-US" sz="2400" dirty="0" smtClean="0"/>
              <a:t>Student table </a:t>
            </a:r>
            <a:r>
              <a:rPr lang="en-US" sz="2400" dirty="0" smtClean="0">
                <a:solidFill>
                  <a:srgbClr val="FF0000"/>
                </a:solidFill>
              </a:rPr>
              <a:t>(</a:t>
            </a:r>
            <a:r>
              <a:rPr lang="en-US" sz="2400" dirty="0" err="1" smtClean="0">
                <a:solidFill>
                  <a:srgbClr val="FF0000"/>
                </a:solidFill>
              </a:rPr>
              <a:t>RollNo</a:t>
            </a:r>
            <a:r>
              <a:rPr lang="en-US" sz="2400" dirty="0" smtClean="0">
                <a:solidFill>
                  <a:srgbClr val="FF0000"/>
                </a:solidFill>
              </a:rPr>
              <a:t>, Name, Age, Mobile)</a:t>
            </a:r>
            <a:r>
              <a:rPr lang="en-US" sz="2400" dirty="0" smtClean="0"/>
              <a:t>, </a:t>
            </a:r>
            <a:r>
              <a:rPr lang="en-US" sz="2400" dirty="0" smtClean="0"/>
              <a:t>we have </a:t>
            </a:r>
            <a:r>
              <a:rPr lang="en-US" sz="2400" b="1" dirty="0" smtClean="0">
                <a:solidFill>
                  <a:srgbClr val="00B0F0"/>
                </a:solidFill>
              </a:rPr>
              <a:t>each row as an entity </a:t>
            </a:r>
            <a:r>
              <a:rPr lang="en-US" sz="2400" dirty="0" smtClean="0"/>
              <a:t>and they are having common attributes </a:t>
            </a:r>
            <a:r>
              <a:rPr lang="en-US" sz="2400" dirty="0" err="1" smtClean="0"/>
              <a:t>i.e</a:t>
            </a:r>
            <a:r>
              <a:rPr lang="en-US" sz="2400" dirty="0" smtClean="0"/>
              <a:t> each row </a:t>
            </a:r>
            <a:r>
              <a:rPr lang="en-US" sz="2400" b="1" dirty="0" smtClean="0"/>
              <a:t>has its own value</a:t>
            </a:r>
            <a:r>
              <a:rPr lang="en-US" sz="2400" dirty="0" smtClean="0"/>
              <a:t> for attributes </a:t>
            </a:r>
            <a:r>
              <a:rPr lang="en-US" sz="2400" dirty="0" err="1" smtClean="0"/>
              <a:t>RollNo</a:t>
            </a:r>
            <a:r>
              <a:rPr lang="en-US" sz="2400" dirty="0" smtClean="0"/>
              <a:t>, </a:t>
            </a:r>
            <a:r>
              <a:rPr lang="en-US" sz="2400" dirty="0" smtClean="0"/>
              <a:t>Name, Age and Mobile. </a:t>
            </a:r>
          </a:p>
          <a:p>
            <a:pPr algn="just"/>
            <a:r>
              <a:rPr lang="en-US" sz="2400" dirty="0" smtClean="0"/>
              <a:t>So</a:t>
            </a:r>
            <a:r>
              <a:rPr lang="en-US" sz="2400" dirty="0" smtClean="0"/>
              <a:t>, we can define the above </a:t>
            </a:r>
            <a:r>
              <a:rPr lang="en-US" sz="2400" dirty="0" smtClean="0">
                <a:solidFill>
                  <a:srgbClr val="FF0000"/>
                </a:solidFill>
              </a:rPr>
              <a:t>STUDENT</a:t>
            </a:r>
            <a:r>
              <a:rPr lang="en-US" sz="2400" dirty="0" smtClean="0"/>
              <a:t> table as an </a:t>
            </a:r>
            <a:r>
              <a:rPr lang="en-US" sz="2400" dirty="0" smtClean="0">
                <a:solidFill>
                  <a:srgbClr val="FF0000"/>
                </a:solidFill>
              </a:rPr>
              <a:t>entity type</a:t>
            </a:r>
            <a:r>
              <a:rPr lang="en-US" sz="2400" dirty="0" smtClean="0"/>
              <a:t> because it is a collection of </a:t>
            </a:r>
            <a:r>
              <a:rPr lang="en-US" sz="2400" b="1" dirty="0" smtClean="0">
                <a:solidFill>
                  <a:srgbClr val="FF0000"/>
                </a:solidFill>
              </a:rPr>
              <a:t>entities having the same </a:t>
            </a:r>
            <a:r>
              <a:rPr lang="en-US" sz="2400" b="1" dirty="0" smtClean="0">
                <a:solidFill>
                  <a:srgbClr val="FF0000"/>
                </a:solidFill>
              </a:rPr>
              <a:t>attributes</a:t>
            </a:r>
            <a:r>
              <a:rPr lang="en-US" sz="2400" dirty="0" smtClean="0"/>
              <a:t>. Few examples are</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2590801" y="4939608"/>
            <a:ext cx="4724399" cy="19183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lstStyle/>
          <a:p>
            <a:r>
              <a:rPr lang="en-US" dirty="0" smtClean="0"/>
              <a:t>Entity &amp; Entity Type</a:t>
            </a:r>
            <a:endParaRPr lang="en-US" dirty="0"/>
          </a:p>
        </p:txBody>
      </p:sp>
      <p:sp>
        <p:nvSpPr>
          <p:cNvPr id="3" name="Content Placeholder 2"/>
          <p:cNvSpPr>
            <a:spLocks noGrp="1"/>
          </p:cNvSpPr>
          <p:nvPr>
            <p:ph idx="1"/>
          </p:nvPr>
        </p:nvSpPr>
        <p:spPr>
          <a:xfrm>
            <a:off x="457200" y="1447800"/>
            <a:ext cx="8229600" cy="4389120"/>
          </a:xfrm>
        </p:spPr>
        <p:txBody>
          <a:bodyPr>
            <a:normAutofit/>
          </a:bodyPr>
          <a:lstStyle/>
          <a:p>
            <a:r>
              <a:rPr lang="en-US" sz="2400" b="1" dirty="0" smtClean="0">
                <a:solidFill>
                  <a:srgbClr val="00B0F0"/>
                </a:solidFill>
              </a:rPr>
              <a:t>Types of Entity </a:t>
            </a:r>
            <a:r>
              <a:rPr lang="en-US" sz="2400" b="1" dirty="0" smtClean="0">
                <a:solidFill>
                  <a:srgbClr val="00B0F0"/>
                </a:solidFill>
              </a:rPr>
              <a:t>type </a:t>
            </a:r>
            <a:r>
              <a:rPr lang="en-US" sz="2400" b="1" dirty="0" smtClean="0"/>
              <a:t>(</a:t>
            </a:r>
            <a:r>
              <a:rPr lang="en-US" sz="2200" dirty="0" smtClean="0"/>
              <a:t>Strong </a:t>
            </a:r>
            <a:r>
              <a:rPr lang="en-US" sz="2200" dirty="0" smtClean="0"/>
              <a:t>Entity </a:t>
            </a:r>
            <a:r>
              <a:rPr lang="en-US" sz="2200" dirty="0" smtClean="0"/>
              <a:t>Type, Weak </a:t>
            </a:r>
            <a:r>
              <a:rPr lang="en-US" sz="2200" dirty="0" smtClean="0"/>
              <a:t>Entity </a:t>
            </a:r>
            <a:r>
              <a:rPr lang="en-US" sz="2200" dirty="0" smtClean="0"/>
              <a:t>Type)</a:t>
            </a:r>
            <a:endParaRPr lang="en-US" sz="2200" dirty="0" smtClean="0"/>
          </a:p>
          <a:p>
            <a:pPr algn="just"/>
            <a:r>
              <a:rPr lang="en-US" sz="2400" b="1" i="1" dirty="0" smtClean="0">
                <a:solidFill>
                  <a:srgbClr val="FF0000"/>
                </a:solidFill>
              </a:rPr>
              <a:t>Strong Entity Type</a:t>
            </a:r>
            <a:r>
              <a:rPr lang="en-US" sz="2400" b="1" i="1" dirty="0" smtClean="0"/>
              <a:t>:</a:t>
            </a:r>
            <a:r>
              <a:rPr lang="en-US" sz="2400" dirty="0" smtClean="0"/>
              <a:t> Strong entity are those entity types which has a key attribute. </a:t>
            </a:r>
            <a:endParaRPr lang="en-US" sz="2400" dirty="0" smtClean="0"/>
          </a:p>
          <a:p>
            <a:pPr algn="just"/>
            <a:r>
              <a:rPr lang="en-US" sz="2400" dirty="0" smtClean="0"/>
              <a:t>The </a:t>
            </a:r>
            <a:r>
              <a:rPr lang="en-US" sz="2400" dirty="0" smtClean="0"/>
              <a:t>primary key helps in identifying each entity uniquely. </a:t>
            </a:r>
            <a:endParaRPr lang="en-US" sz="2400" dirty="0" smtClean="0"/>
          </a:p>
          <a:p>
            <a:pPr algn="just"/>
            <a:r>
              <a:rPr lang="en-US" sz="2400" dirty="0" smtClean="0"/>
              <a:t>It </a:t>
            </a:r>
            <a:r>
              <a:rPr lang="en-US" sz="2400" dirty="0" smtClean="0"/>
              <a:t>is represented by a rectangle. In the above example, </a:t>
            </a:r>
            <a:r>
              <a:rPr lang="en-US" sz="2400" dirty="0" err="1" smtClean="0"/>
              <a:t>Roll_no</a:t>
            </a:r>
            <a:r>
              <a:rPr lang="en-US" sz="2400" dirty="0" smtClean="0"/>
              <a:t> identifies each element of the table uniquely and hence, we can say that STUDENT is a strong entity type.</a:t>
            </a:r>
          </a:p>
          <a:p>
            <a:pPr>
              <a:buNone/>
            </a:pPr>
            <a:endParaRPr lang="en-US" sz="2400" dirty="0"/>
          </a:p>
        </p:txBody>
      </p:sp>
      <p:pic>
        <p:nvPicPr>
          <p:cNvPr id="2050" name="Picture 2"/>
          <p:cNvPicPr>
            <a:picLocks noChangeAspect="1" noChangeArrowheads="1"/>
          </p:cNvPicPr>
          <p:nvPr/>
        </p:nvPicPr>
        <p:blipFill>
          <a:blip r:embed="rId2"/>
          <a:srcRect/>
          <a:stretch>
            <a:fillRect/>
          </a:stretch>
        </p:blipFill>
        <p:spPr bwMode="auto">
          <a:xfrm>
            <a:off x="1600200" y="4267200"/>
            <a:ext cx="6486525"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lstStyle/>
          <a:p>
            <a:r>
              <a:rPr lang="en-US" dirty="0" smtClean="0"/>
              <a:t>Entity &amp; Entity Type</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pPr algn="just"/>
            <a:r>
              <a:rPr lang="en-US" sz="2400" b="1" i="1" dirty="0" smtClean="0"/>
              <a:t>Weak Entity Type</a:t>
            </a:r>
            <a:r>
              <a:rPr lang="en-US" sz="2400" dirty="0" smtClean="0"/>
              <a:t>: Weak entity type doesn't have a key attribute. </a:t>
            </a:r>
            <a:endParaRPr lang="en-US" sz="2400" dirty="0" smtClean="0"/>
          </a:p>
          <a:p>
            <a:pPr algn="just"/>
            <a:r>
              <a:rPr lang="en-US" sz="2400" dirty="0" smtClean="0"/>
              <a:t>It </a:t>
            </a:r>
            <a:r>
              <a:rPr lang="en-US" sz="2400" dirty="0" smtClean="0"/>
              <a:t>depends upon some other strong entity for its distinct identity. </a:t>
            </a:r>
            <a:r>
              <a:rPr lang="en-US" sz="2400" dirty="0" smtClean="0"/>
              <a:t>This can be understood with a real-life example. </a:t>
            </a:r>
          </a:p>
          <a:p>
            <a:pPr algn="just"/>
            <a:r>
              <a:rPr lang="en-US" sz="2400" dirty="0" smtClean="0"/>
              <a:t>There </a:t>
            </a:r>
            <a:r>
              <a:rPr lang="en-US" sz="2400" dirty="0" smtClean="0"/>
              <a:t>can be a room only if building exits. There can be no independent existence of a room. </a:t>
            </a:r>
            <a:endParaRPr lang="en-US" sz="2400" dirty="0" smtClean="0"/>
          </a:p>
          <a:p>
            <a:pPr algn="just"/>
            <a:r>
              <a:rPr lang="en-US" sz="2400" b="1" dirty="0" smtClean="0">
                <a:solidFill>
                  <a:srgbClr val="00B050"/>
                </a:solidFill>
              </a:rPr>
              <a:t>A </a:t>
            </a:r>
            <a:r>
              <a:rPr lang="en-US" sz="2400" b="1" dirty="0" smtClean="0">
                <a:solidFill>
                  <a:srgbClr val="00B050"/>
                </a:solidFill>
              </a:rPr>
              <a:t>weak entity is represented by a double outlined rectangle</a:t>
            </a:r>
            <a:r>
              <a:rPr lang="en-US" sz="2400" dirty="0" smtClean="0"/>
              <a:t>. </a:t>
            </a:r>
            <a:endParaRPr lang="en-US" sz="2400" dirty="0" smtClean="0"/>
          </a:p>
          <a:p>
            <a:pPr algn="just"/>
            <a:r>
              <a:rPr lang="en-US" sz="2400" dirty="0" smtClean="0"/>
              <a:t>The </a:t>
            </a:r>
            <a:r>
              <a:rPr lang="en-US" sz="2400" dirty="0" smtClean="0"/>
              <a:t>relationship between a weak entity type and strong entity type is called an </a:t>
            </a:r>
            <a:r>
              <a:rPr lang="en-US" sz="2400" b="1" dirty="0" smtClean="0">
                <a:solidFill>
                  <a:srgbClr val="FF0000"/>
                </a:solidFill>
              </a:rPr>
              <a:t>identifying relationship</a:t>
            </a:r>
            <a:r>
              <a:rPr lang="en-US" sz="2400" dirty="0" smtClean="0"/>
              <a:t> and </a:t>
            </a:r>
            <a:r>
              <a:rPr lang="en-US" sz="2400" dirty="0" smtClean="0">
                <a:solidFill>
                  <a:srgbClr val="00B0F0"/>
                </a:solidFill>
              </a:rPr>
              <a:t>shown with a double outlined diamond instead of a single outlined diamond</a:t>
            </a:r>
            <a:r>
              <a:rPr lang="en-US" sz="2400" dirty="0" smtClean="0"/>
              <a:t>. </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lstStyle/>
          <a:p>
            <a:r>
              <a:rPr lang="en-US" dirty="0" smtClean="0"/>
              <a:t>Entity &amp; Entity Type</a:t>
            </a:r>
            <a:endParaRPr lang="en-US" dirty="0"/>
          </a:p>
        </p:txBody>
      </p:sp>
      <p:pic>
        <p:nvPicPr>
          <p:cNvPr id="3074" name="Picture 2"/>
          <p:cNvPicPr>
            <a:picLocks noChangeAspect="1" noChangeArrowheads="1"/>
          </p:cNvPicPr>
          <p:nvPr/>
        </p:nvPicPr>
        <p:blipFill>
          <a:blip r:embed="rId2"/>
          <a:srcRect/>
          <a:stretch>
            <a:fillRect/>
          </a:stretch>
        </p:blipFill>
        <p:spPr bwMode="auto">
          <a:xfrm>
            <a:off x="966788" y="1676400"/>
            <a:ext cx="6805612" cy="2582194"/>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7340" y="115950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4" name="object 4"/>
          <p:cNvSpPr txBox="1"/>
          <p:nvPr/>
        </p:nvSpPr>
        <p:spPr>
          <a:xfrm>
            <a:off x="650240" y="1176020"/>
            <a:ext cx="8182609" cy="2013372"/>
          </a:xfrm>
          <a:prstGeom prst="rect">
            <a:avLst/>
          </a:prstGeom>
        </p:spPr>
        <p:txBody>
          <a:bodyPr vert="horz" wrap="square" lIns="0" tIns="12700" rIns="0" bIns="0" rtlCol="0">
            <a:spAutoFit/>
          </a:bodyPr>
          <a:lstStyle/>
          <a:p>
            <a:pPr marL="12700" marR="10795">
              <a:lnSpc>
                <a:spcPct val="100000"/>
              </a:lnSpc>
              <a:spcBef>
                <a:spcPts val="600"/>
              </a:spcBef>
              <a:tabLst>
                <a:tab pos="343535" algn="l"/>
                <a:tab pos="1011555" algn="l"/>
                <a:tab pos="1290955" algn="l"/>
                <a:tab pos="2314575" algn="l"/>
                <a:tab pos="2900680" algn="l"/>
                <a:tab pos="4246245" algn="l"/>
                <a:tab pos="4931410" algn="l"/>
                <a:tab pos="5363210" algn="l"/>
                <a:tab pos="6677025" algn="l"/>
                <a:tab pos="7058659" algn="l"/>
                <a:tab pos="7791450" algn="l"/>
              </a:tabLst>
            </a:pPr>
            <a:r>
              <a:rPr sz="2400" smtClean="0">
                <a:latin typeface="Times New Roman"/>
                <a:cs typeface="Times New Roman"/>
              </a:rPr>
              <a:t>It	u</a:t>
            </a:r>
            <a:r>
              <a:rPr sz="2400" spc="-5" smtClean="0">
                <a:latin typeface="Times New Roman"/>
                <a:cs typeface="Times New Roman"/>
              </a:rPr>
              <a:t>s</a:t>
            </a:r>
            <a:r>
              <a:rPr sz="2400" smtClean="0">
                <a:latin typeface="Times New Roman"/>
                <a:cs typeface="Times New Roman"/>
              </a:rPr>
              <a:t>es	a	</a:t>
            </a:r>
            <a:r>
              <a:rPr sz="2400" spc="-10" smtClean="0">
                <a:latin typeface="Times New Roman"/>
                <a:cs typeface="Times New Roman"/>
              </a:rPr>
              <a:t>f</a:t>
            </a:r>
            <a:r>
              <a:rPr sz="2400" smtClean="0">
                <a:latin typeface="Times New Roman"/>
                <a:cs typeface="Times New Roman"/>
              </a:rPr>
              <a:t>o</a:t>
            </a:r>
            <a:r>
              <a:rPr sz="2400" spc="5" smtClean="0">
                <a:latin typeface="Times New Roman"/>
                <a:cs typeface="Times New Roman"/>
              </a:rPr>
              <a:t>r</a:t>
            </a:r>
            <a:r>
              <a:rPr sz="2400" smtClean="0">
                <a:latin typeface="Times New Roman"/>
                <a:cs typeface="Times New Roman"/>
              </a:rPr>
              <a:t>eign	key	co</a:t>
            </a:r>
            <a:r>
              <a:rPr sz="2400" spc="-15" smtClean="0">
                <a:latin typeface="Times New Roman"/>
                <a:cs typeface="Times New Roman"/>
              </a:rPr>
              <a:t>m</a:t>
            </a:r>
            <a:r>
              <a:rPr sz="2400" smtClean="0">
                <a:latin typeface="Times New Roman"/>
                <a:cs typeface="Times New Roman"/>
              </a:rPr>
              <a:t>bined	</a:t>
            </a:r>
            <a:r>
              <a:rPr sz="2400" spc="-15" smtClean="0">
                <a:latin typeface="Times New Roman"/>
                <a:cs typeface="Times New Roman"/>
              </a:rPr>
              <a:t>w</a:t>
            </a:r>
            <a:r>
              <a:rPr sz="2400" smtClean="0">
                <a:latin typeface="Times New Roman"/>
                <a:cs typeface="Times New Roman"/>
              </a:rPr>
              <a:t>i</a:t>
            </a:r>
            <a:r>
              <a:rPr sz="2400" spc="10" smtClean="0">
                <a:latin typeface="Times New Roman"/>
                <a:cs typeface="Times New Roman"/>
              </a:rPr>
              <a:t>t</a:t>
            </a:r>
            <a:r>
              <a:rPr sz="2400" smtClean="0">
                <a:latin typeface="Times New Roman"/>
                <a:cs typeface="Times New Roman"/>
              </a:rPr>
              <a:t>h	its	att</a:t>
            </a:r>
            <a:r>
              <a:rPr sz="2400" spc="5" smtClean="0">
                <a:latin typeface="Times New Roman"/>
                <a:cs typeface="Times New Roman"/>
              </a:rPr>
              <a:t>r</a:t>
            </a:r>
            <a:r>
              <a:rPr sz="2400" smtClean="0">
                <a:latin typeface="Times New Roman"/>
                <a:cs typeface="Times New Roman"/>
              </a:rPr>
              <a:t>ibuted	</a:t>
            </a:r>
            <a:r>
              <a:rPr sz="2400" spc="10" smtClean="0">
                <a:latin typeface="Times New Roman"/>
                <a:cs typeface="Times New Roman"/>
              </a:rPr>
              <a:t>t</a:t>
            </a:r>
            <a:r>
              <a:rPr sz="2400" smtClean="0">
                <a:latin typeface="Times New Roman"/>
                <a:cs typeface="Times New Roman"/>
              </a:rPr>
              <a:t>o	</a:t>
            </a:r>
            <a:r>
              <a:rPr sz="2400" spc="-10" smtClean="0">
                <a:latin typeface="Times New Roman"/>
                <a:cs typeface="Times New Roman"/>
              </a:rPr>
              <a:t>f</a:t>
            </a:r>
            <a:r>
              <a:rPr sz="2400" smtClean="0">
                <a:latin typeface="Times New Roman"/>
                <a:cs typeface="Times New Roman"/>
              </a:rPr>
              <a:t>orm	</a:t>
            </a:r>
            <a:r>
              <a:rPr sz="2400" spc="10" smtClean="0">
                <a:latin typeface="Times New Roman"/>
                <a:cs typeface="Times New Roman"/>
              </a:rPr>
              <a:t>t</a:t>
            </a:r>
            <a:r>
              <a:rPr sz="2400" spc="-10" smtClean="0">
                <a:latin typeface="Times New Roman"/>
                <a:cs typeface="Times New Roman"/>
              </a:rPr>
              <a:t>h</a:t>
            </a:r>
            <a:r>
              <a:rPr sz="2400" smtClean="0">
                <a:latin typeface="Times New Roman"/>
                <a:cs typeface="Times New Roman"/>
              </a:rPr>
              <a:t>e  </a:t>
            </a:r>
            <a:r>
              <a:rPr sz="2400" spc="-5" smtClean="0">
                <a:latin typeface="Times New Roman"/>
                <a:cs typeface="Times New Roman"/>
              </a:rPr>
              <a:t>primary</a:t>
            </a:r>
            <a:r>
              <a:rPr sz="2400" spc="20" smtClean="0">
                <a:latin typeface="Times New Roman"/>
                <a:cs typeface="Times New Roman"/>
              </a:rPr>
              <a:t> </a:t>
            </a:r>
            <a:r>
              <a:rPr sz="2400" smtClean="0">
                <a:latin typeface="Times New Roman"/>
                <a:cs typeface="Times New Roman"/>
              </a:rPr>
              <a:t>key.</a:t>
            </a:r>
          </a:p>
          <a:p>
            <a:pPr marL="12700">
              <a:lnSpc>
                <a:spcPct val="100000"/>
              </a:lnSpc>
              <a:spcBef>
                <a:spcPts val="600"/>
              </a:spcBef>
              <a:tabLst>
                <a:tab pos="3585845" algn="l"/>
              </a:tabLst>
            </a:pPr>
            <a:r>
              <a:rPr sz="2400" spc="-5" smtClean="0">
                <a:latin typeface="Times New Roman"/>
                <a:cs typeface="Times New Roman"/>
              </a:rPr>
              <a:t>An</a:t>
            </a:r>
            <a:r>
              <a:rPr sz="2400" smtClean="0">
                <a:latin typeface="Times New Roman"/>
                <a:cs typeface="Times New Roman"/>
              </a:rPr>
              <a:t> </a:t>
            </a:r>
            <a:r>
              <a:rPr sz="2400" dirty="0">
                <a:latin typeface="Times New Roman"/>
                <a:cs typeface="Times New Roman"/>
              </a:rPr>
              <a:t>entity</a:t>
            </a:r>
            <a:r>
              <a:rPr sz="2400" spc="20" dirty="0">
                <a:latin typeface="Times New Roman"/>
                <a:cs typeface="Times New Roman"/>
              </a:rPr>
              <a:t> </a:t>
            </a:r>
            <a:r>
              <a:rPr sz="2400" dirty="0">
                <a:latin typeface="Times New Roman"/>
                <a:cs typeface="Times New Roman"/>
              </a:rPr>
              <a:t>like</a:t>
            </a:r>
            <a:r>
              <a:rPr sz="2400" spc="25" dirty="0">
                <a:latin typeface="Times New Roman"/>
                <a:cs typeface="Times New Roman"/>
              </a:rPr>
              <a:t> </a:t>
            </a:r>
            <a:r>
              <a:rPr sz="2400" b="1" spc="-5" dirty="0">
                <a:solidFill>
                  <a:srgbClr val="00AF4F"/>
                </a:solidFill>
                <a:latin typeface="Times New Roman"/>
                <a:cs typeface="Times New Roman"/>
              </a:rPr>
              <a:t>order</a:t>
            </a:r>
            <a:r>
              <a:rPr sz="2400" b="1" spc="5" dirty="0">
                <a:solidFill>
                  <a:srgbClr val="00AF4F"/>
                </a:solidFill>
                <a:latin typeface="Times New Roman"/>
                <a:cs typeface="Times New Roman"/>
              </a:rPr>
              <a:t> </a:t>
            </a:r>
            <a:r>
              <a:rPr sz="2400" b="1" dirty="0">
                <a:solidFill>
                  <a:srgbClr val="00AF4F"/>
                </a:solidFill>
                <a:latin typeface="Times New Roman"/>
                <a:cs typeface="Times New Roman"/>
              </a:rPr>
              <a:t>item</a:t>
            </a:r>
            <a:r>
              <a:rPr sz="2400" b="1" spc="15" dirty="0">
                <a:solidFill>
                  <a:srgbClr val="00AF4F"/>
                </a:solidFill>
                <a:latin typeface="Times New Roman"/>
                <a:cs typeface="Times New Roman"/>
              </a:rPr>
              <a:t> </a:t>
            </a:r>
            <a:r>
              <a:rPr sz="2400" dirty="0">
                <a:latin typeface="Times New Roman"/>
                <a:cs typeface="Times New Roman"/>
              </a:rPr>
              <a:t>is	a</a:t>
            </a:r>
            <a:r>
              <a:rPr sz="2400" spc="-15" dirty="0">
                <a:latin typeface="Times New Roman"/>
                <a:cs typeface="Times New Roman"/>
              </a:rPr>
              <a:t> </a:t>
            </a:r>
            <a:r>
              <a:rPr sz="2400" spc="-5" dirty="0">
                <a:latin typeface="Times New Roman"/>
                <a:cs typeface="Times New Roman"/>
              </a:rPr>
              <a:t>good</a:t>
            </a:r>
            <a:r>
              <a:rPr sz="2400" spc="-10" dirty="0">
                <a:latin typeface="Times New Roman"/>
                <a:cs typeface="Times New Roman"/>
              </a:rPr>
              <a:t> </a:t>
            </a:r>
            <a:r>
              <a:rPr sz="2400" spc="-5" dirty="0">
                <a:latin typeface="Times New Roman"/>
                <a:cs typeface="Times New Roman"/>
              </a:rPr>
              <a:t>example</a:t>
            </a:r>
            <a:r>
              <a:rPr sz="2400" spc="-10" dirty="0">
                <a:latin typeface="Times New Roman"/>
                <a:cs typeface="Times New Roman"/>
              </a:rPr>
              <a:t> </a:t>
            </a:r>
            <a:r>
              <a:rPr sz="2400" spc="-5" dirty="0">
                <a:latin typeface="Times New Roman"/>
                <a:cs typeface="Times New Roman"/>
              </a:rPr>
              <a:t>for this.</a:t>
            </a:r>
            <a:endParaRPr sz="2400">
              <a:latin typeface="Times New Roman"/>
              <a:cs typeface="Times New Roman"/>
            </a:endParaRPr>
          </a:p>
          <a:p>
            <a:pPr marL="412750" marR="9525" indent="-285750">
              <a:lnSpc>
                <a:spcPct val="100000"/>
              </a:lnSpc>
              <a:spcBef>
                <a:spcPts val="590"/>
              </a:spcBef>
              <a:tabLst>
                <a:tab pos="1039494" algn="l"/>
                <a:tab pos="1836420" algn="l"/>
                <a:tab pos="2528570" algn="l"/>
                <a:tab pos="3154680" algn="l"/>
                <a:tab pos="3594735" algn="l"/>
                <a:tab pos="5252085" algn="l"/>
                <a:tab pos="6336030" algn="l"/>
                <a:tab pos="6776084" algn="l"/>
                <a:tab pos="7573009" algn="l"/>
                <a:tab pos="7995284" algn="l"/>
              </a:tabLst>
            </a:pPr>
            <a:r>
              <a:rPr sz="3600" baseline="3472" dirty="0">
                <a:latin typeface="Arial MT"/>
                <a:cs typeface="Arial MT"/>
              </a:rPr>
              <a:t>–</a:t>
            </a:r>
            <a:r>
              <a:rPr sz="3600" spc="367" baseline="3472" dirty="0">
                <a:latin typeface="Arial MT"/>
                <a:cs typeface="Arial MT"/>
              </a:rPr>
              <a:t> </a:t>
            </a:r>
            <a:r>
              <a:rPr sz="2400" dirty="0">
                <a:latin typeface="Times New Roman"/>
                <a:cs typeface="Times New Roman"/>
              </a:rPr>
              <a:t>The	o</a:t>
            </a:r>
            <a:r>
              <a:rPr sz="2400" spc="5" dirty="0">
                <a:latin typeface="Times New Roman"/>
                <a:cs typeface="Times New Roman"/>
              </a:rPr>
              <a:t>r</a:t>
            </a:r>
            <a:r>
              <a:rPr sz="2400" dirty="0">
                <a:latin typeface="Times New Roman"/>
                <a:cs typeface="Times New Roman"/>
              </a:rPr>
              <a:t>der	item	</a:t>
            </a:r>
            <a:r>
              <a:rPr sz="2400" spc="-5" dirty="0">
                <a:latin typeface="Times New Roman"/>
                <a:cs typeface="Times New Roman"/>
              </a:rPr>
              <a:t>w</a:t>
            </a:r>
            <a:r>
              <a:rPr sz="2400" dirty="0">
                <a:latin typeface="Times New Roman"/>
                <a:cs typeface="Times New Roman"/>
              </a:rPr>
              <a:t>ill	be	</a:t>
            </a:r>
            <a:r>
              <a:rPr sz="2400" spc="-20" dirty="0">
                <a:latin typeface="Times New Roman"/>
                <a:cs typeface="Times New Roman"/>
              </a:rPr>
              <a:t>m</a:t>
            </a:r>
            <a:r>
              <a:rPr sz="2400" spc="-5" dirty="0">
                <a:latin typeface="Times New Roman"/>
                <a:cs typeface="Times New Roman"/>
              </a:rPr>
              <a:t>e</a:t>
            </a:r>
            <a:r>
              <a:rPr sz="2400" dirty="0">
                <a:latin typeface="Times New Roman"/>
                <a:cs typeface="Times New Roman"/>
              </a:rPr>
              <a:t>aningless	</a:t>
            </a:r>
            <a:r>
              <a:rPr sz="2400" spc="-5" dirty="0">
                <a:latin typeface="Times New Roman"/>
                <a:cs typeface="Times New Roman"/>
              </a:rPr>
              <a:t>w</a:t>
            </a:r>
            <a:r>
              <a:rPr sz="2400" dirty="0">
                <a:latin typeface="Times New Roman"/>
                <a:cs typeface="Times New Roman"/>
              </a:rPr>
              <a:t>ithout	an	or</a:t>
            </a:r>
            <a:r>
              <a:rPr sz="2400" spc="5" dirty="0">
                <a:latin typeface="Times New Roman"/>
                <a:cs typeface="Times New Roman"/>
              </a:rPr>
              <a:t>d</a:t>
            </a:r>
            <a:r>
              <a:rPr sz="2400" spc="-5" dirty="0">
                <a:latin typeface="Times New Roman"/>
                <a:cs typeface="Times New Roman"/>
              </a:rPr>
              <a:t>e</a:t>
            </a:r>
            <a:r>
              <a:rPr sz="2400" dirty="0">
                <a:latin typeface="Times New Roman"/>
                <a:cs typeface="Times New Roman"/>
              </a:rPr>
              <a:t>r	</a:t>
            </a:r>
            <a:r>
              <a:rPr sz="2400" spc="-10" dirty="0">
                <a:latin typeface="Times New Roman"/>
                <a:cs typeface="Times New Roman"/>
              </a:rPr>
              <a:t>s</a:t>
            </a:r>
            <a:r>
              <a:rPr sz="2400" dirty="0">
                <a:latin typeface="Times New Roman"/>
                <a:cs typeface="Times New Roman"/>
              </a:rPr>
              <a:t>o	it  </a:t>
            </a:r>
            <a:r>
              <a:rPr sz="2400" spc="-5" dirty="0">
                <a:latin typeface="Times New Roman"/>
                <a:cs typeface="Times New Roman"/>
              </a:rPr>
              <a:t>depends </a:t>
            </a:r>
            <a:r>
              <a:rPr sz="2400" dirty="0">
                <a:latin typeface="Times New Roman"/>
                <a:cs typeface="Times New Roman"/>
              </a:rPr>
              <a:t>on the </a:t>
            </a:r>
            <a:r>
              <a:rPr sz="2400" spc="-5" dirty="0">
                <a:latin typeface="Times New Roman"/>
                <a:cs typeface="Times New Roman"/>
              </a:rPr>
              <a:t>existence</a:t>
            </a:r>
            <a:r>
              <a:rPr sz="2400" dirty="0">
                <a:latin typeface="Times New Roman"/>
                <a:cs typeface="Times New Roman"/>
              </a:rPr>
              <a:t> of</a:t>
            </a:r>
            <a:r>
              <a:rPr sz="2400" spc="-10" dirty="0">
                <a:latin typeface="Times New Roman"/>
                <a:cs typeface="Times New Roman"/>
              </a:rPr>
              <a:t> </a:t>
            </a:r>
            <a:r>
              <a:rPr sz="2400" dirty="0">
                <a:latin typeface="Times New Roman"/>
                <a:cs typeface="Times New Roman"/>
              </a:rPr>
              <a:t>order.</a:t>
            </a:r>
            <a:endParaRPr sz="2400">
              <a:latin typeface="Times New Roman"/>
              <a:cs typeface="Times New Roman"/>
            </a:endParaRPr>
          </a:p>
        </p:txBody>
      </p:sp>
      <p:sp>
        <p:nvSpPr>
          <p:cNvPr id="5" name="object 5"/>
          <p:cNvSpPr txBox="1"/>
          <p:nvPr/>
        </p:nvSpPr>
        <p:spPr>
          <a:xfrm>
            <a:off x="307340" y="196722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pic>
        <p:nvPicPr>
          <p:cNvPr id="8" name="object 8"/>
          <p:cNvPicPr/>
          <p:nvPr/>
        </p:nvPicPr>
        <p:blipFill>
          <a:blip r:embed="rId2" cstate="print"/>
          <a:stretch>
            <a:fillRect/>
          </a:stretch>
        </p:blipFill>
        <p:spPr>
          <a:xfrm>
            <a:off x="1725075" y="3962400"/>
            <a:ext cx="5429050" cy="1126066"/>
          </a:xfrm>
          <a:prstGeom prst="rect">
            <a:avLst/>
          </a:prstGeom>
        </p:spPr>
      </p:pic>
      <p:sp>
        <p:nvSpPr>
          <p:cNvPr id="10" name="Title 1"/>
          <p:cNvSpPr>
            <a:spLocks noGrp="1"/>
          </p:cNvSpPr>
          <p:nvPr>
            <p:ph type="title"/>
          </p:nvPr>
        </p:nvSpPr>
        <p:spPr>
          <a:xfrm>
            <a:off x="457200" y="381000"/>
            <a:ext cx="8229600" cy="914400"/>
          </a:xfrm>
        </p:spPr>
        <p:txBody>
          <a:bodyPr/>
          <a:lstStyle/>
          <a:p>
            <a:r>
              <a:rPr lang="en-US" dirty="0" smtClean="0"/>
              <a:t>Entity &amp; Entity Type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6920" y="322579"/>
            <a:ext cx="2545715" cy="695960"/>
          </a:xfrm>
          <a:prstGeom prst="rect">
            <a:avLst/>
          </a:prstGeom>
        </p:spPr>
        <p:txBody>
          <a:bodyPr vert="horz" wrap="square" lIns="0" tIns="12700" rIns="0" bIns="0" rtlCol="0">
            <a:spAutoFit/>
          </a:bodyPr>
          <a:lstStyle/>
          <a:p>
            <a:pPr marL="12700">
              <a:lnSpc>
                <a:spcPct val="100000"/>
              </a:lnSpc>
              <a:spcBef>
                <a:spcPts val="100"/>
              </a:spcBef>
            </a:pPr>
            <a:r>
              <a:rPr sz="4400" b="1" spc="-100" dirty="0">
                <a:latin typeface="Trebuchet MS"/>
                <a:cs typeface="Trebuchet MS"/>
              </a:rPr>
              <a:t>Attributes</a:t>
            </a:r>
            <a:endParaRPr sz="4400">
              <a:latin typeface="Trebuchet MS"/>
              <a:cs typeface="Trebuchet MS"/>
            </a:endParaRPr>
          </a:p>
        </p:txBody>
      </p:sp>
      <p:sp>
        <p:nvSpPr>
          <p:cNvPr id="3" name="object 3"/>
          <p:cNvSpPr txBox="1"/>
          <p:nvPr/>
        </p:nvSpPr>
        <p:spPr>
          <a:xfrm>
            <a:off x="383540" y="1328420"/>
            <a:ext cx="8224520" cy="4645660"/>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 pos="1574165" algn="l"/>
                <a:tab pos="3909060" algn="l"/>
                <a:tab pos="4399915" algn="l"/>
                <a:tab pos="5437505" algn="l"/>
                <a:tab pos="6659245" algn="l"/>
              </a:tabLst>
            </a:pPr>
            <a:r>
              <a:rPr sz="2800" spc="-15" dirty="0">
                <a:latin typeface="Times New Roman"/>
                <a:cs typeface="Times New Roman"/>
              </a:rPr>
              <a:t>E</a:t>
            </a:r>
            <a:r>
              <a:rPr sz="2800" dirty="0">
                <a:latin typeface="Times New Roman"/>
                <a:cs typeface="Times New Roman"/>
              </a:rPr>
              <a:t>n</a:t>
            </a:r>
            <a:r>
              <a:rPr sz="2800" spc="10" dirty="0">
                <a:latin typeface="Times New Roman"/>
                <a:cs typeface="Times New Roman"/>
              </a:rPr>
              <a:t>t</a:t>
            </a:r>
            <a:r>
              <a:rPr sz="2800" dirty="0">
                <a:latin typeface="Times New Roman"/>
                <a:cs typeface="Times New Roman"/>
              </a:rPr>
              <a:t>i</a:t>
            </a:r>
            <a:r>
              <a:rPr sz="2800" spc="-10" dirty="0">
                <a:latin typeface="Times New Roman"/>
                <a:cs typeface="Times New Roman"/>
              </a:rPr>
              <a:t>t</a:t>
            </a:r>
            <a:r>
              <a:rPr sz="2800" dirty="0">
                <a:latin typeface="Times New Roman"/>
                <a:cs typeface="Times New Roman"/>
              </a:rPr>
              <a:t>i</a:t>
            </a:r>
            <a:r>
              <a:rPr sz="2800" spc="-5" dirty="0">
                <a:latin typeface="Times New Roman"/>
                <a:cs typeface="Times New Roman"/>
              </a:rPr>
              <a:t>e</a:t>
            </a:r>
            <a:r>
              <a:rPr sz="2800" dirty="0">
                <a:latin typeface="Times New Roman"/>
                <a:cs typeface="Times New Roman"/>
              </a:rPr>
              <a:t>s	</a:t>
            </a:r>
            <a:r>
              <a:rPr sz="2800" spc="-15" dirty="0">
                <a:latin typeface="Times New Roman"/>
                <a:cs typeface="Times New Roman"/>
              </a:rPr>
              <a:t>a</a:t>
            </a:r>
            <a:r>
              <a:rPr sz="2800" spc="5" dirty="0">
                <a:latin typeface="Times New Roman"/>
                <a:cs typeface="Times New Roman"/>
              </a:rPr>
              <a:t>r</a:t>
            </a:r>
            <a:r>
              <a:rPr sz="2800" dirty="0">
                <a:latin typeface="Times New Roman"/>
                <a:cs typeface="Times New Roman"/>
              </a:rPr>
              <a:t>e</a:t>
            </a:r>
            <a:r>
              <a:rPr sz="2800" spc="340" dirty="0">
                <a:latin typeface="Times New Roman"/>
                <a:cs typeface="Times New Roman"/>
              </a:rPr>
              <a:t> </a:t>
            </a:r>
            <a:r>
              <a:rPr sz="2800" spc="-5" dirty="0">
                <a:latin typeface="Times New Roman"/>
                <a:cs typeface="Times New Roman"/>
              </a:rPr>
              <a:t>rep</a:t>
            </a:r>
            <a:r>
              <a:rPr sz="2800" dirty="0">
                <a:latin typeface="Times New Roman"/>
                <a:cs typeface="Times New Roman"/>
              </a:rPr>
              <a:t>r</a:t>
            </a:r>
            <a:r>
              <a:rPr sz="2800" spc="-15" dirty="0">
                <a:latin typeface="Times New Roman"/>
                <a:cs typeface="Times New Roman"/>
              </a:rPr>
              <a:t>e</a:t>
            </a:r>
            <a:r>
              <a:rPr sz="2800" spc="5" dirty="0">
                <a:latin typeface="Times New Roman"/>
                <a:cs typeface="Times New Roman"/>
              </a:rPr>
              <a:t>s</a:t>
            </a:r>
            <a:r>
              <a:rPr sz="2800" spc="-15" dirty="0">
                <a:latin typeface="Times New Roman"/>
                <a:cs typeface="Times New Roman"/>
              </a:rPr>
              <a:t>e</a:t>
            </a:r>
            <a:r>
              <a:rPr sz="2800" spc="5" dirty="0">
                <a:latin typeface="Times New Roman"/>
                <a:cs typeface="Times New Roman"/>
              </a:rPr>
              <a:t>n</a:t>
            </a:r>
            <a:r>
              <a:rPr sz="2800" dirty="0">
                <a:latin typeface="Times New Roman"/>
                <a:cs typeface="Times New Roman"/>
              </a:rPr>
              <a:t>t</a:t>
            </a:r>
            <a:r>
              <a:rPr sz="2800" spc="-15" dirty="0">
                <a:latin typeface="Times New Roman"/>
                <a:cs typeface="Times New Roman"/>
              </a:rPr>
              <a:t>e</a:t>
            </a:r>
            <a:r>
              <a:rPr sz="2800" dirty="0">
                <a:latin typeface="Times New Roman"/>
                <a:cs typeface="Times New Roman"/>
              </a:rPr>
              <a:t>d	by	</a:t>
            </a:r>
            <a:r>
              <a:rPr sz="2800" spc="-20" dirty="0">
                <a:latin typeface="Times New Roman"/>
                <a:cs typeface="Times New Roman"/>
              </a:rPr>
              <a:t>m</a:t>
            </a:r>
            <a:r>
              <a:rPr sz="2800" spc="-5" dirty="0">
                <a:latin typeface="Times New Roman"/>
                <a:cs typeface="Times New Roman"/>
              </a:rPr>
              <a:t>ean</a:t>
            </a:r>
            <a:r>
              <a:rPr sz="2800" dirty="0">
                <a:latin typeface="Times New Roman"/>
                <a:cs typeface="Times New Roman"/>
              </a:rPr>
              <a:t>s	of</a:t>
            </a:r>
            <a:r>
              <a:rPr sz="2800" spc="335" dirty="0">
                <a:latin typeface="Times New Roman"/>
                <a:cs typeface="Times New Roman"/>
              </a:rPr>
              <a:t> </a:t>
            </a:r>
            <a:r>
              <a:rPr sz="2800" spc="5" dirty="0">
                <a:latin typeface="Times New Roman"/>
                <a:cs typeface="Times New Roman"/>
              </a:rPr>
              <a:t>t</a:t>
            </a:r>
            <a:r>
              <a:rPr sz="2800" dirty="0">
                <a:latin typeface="Times New Roman"/>
                <a:cs typeface="Times New Roman"/>
              </a:rPr>
              <a:t>heir	</a:t>
            </a:r>
            <a:r>
              <a:rPr sz="2800" b="1" i="1" spc="5" dirty="0">
                <a:latin typeface="Times New Roman"/>
                <a:cs typeface="Times New Roman"/>
              </a:rPr>
              <a:t>p</a:t>
            </a:r>
            <a:r>
              <a:rPr sz="2800" b="1" i="1" spc="-5" dirty="0">
                <a:latin typeface="Times New Roman"/>
                <a:cs typeface="Times New Roman"/>
              </a:rPr>
              <a:t>ro</a:t>
            </a:r>
            <a:r>
              <a:rPr sz="2800" b="1" i="1" spc="5" dirty="0">
                <a:latin typeface="Times New Roman"/>
                <a:cs typeface="Times New Roman"/>
              </a:rPr>
              <a:t>p</a:t>
            </a:r>
            <a:r>
              <a:rPr sz="2800" b="1" i="1" spc="-15" dirty="0">
                <a:latin typeface="Times New Roman"/>
                <a:cs typeface="Times New Roman"/>
              </a:rPr>
              <a:t>e</a:t>
            </a:r>
            <a:r>
              <a:rPr sz="2800" b="1" i="1" spc="-5" dirty="0">
                <a:latin typeface="Times New Roman"/>
                <a:cs typeface="Times New Roman"/>
              </a:rPr>
              <a:t>r</a:t>
            </a:r>
            <a:r>
              <a:rPr sz="2800" b="1" i="1" spc="10" dirty="0">
                <a:latin typeface="Times New Roman"/>
                <a:cs typeface="Times New Roman"/>
              </a:rPr>
              <a:t>t</a:t>
            </a:r>
            <a:r>
              <a:rPr sz="2800" b="1" i="1" dirty="0">
                <a:latin typeface="Times New Roman"/>
                <a:cs typeface="Times New Roman"/>
              </a:rPr>
              <a:t>i</a:t>
            </a:r>
            <a:r>
              <a:rPr sz="2800" b="1" i="1" spc="-15" dirty="0">
                <a:latin typeface="Times New Roman"/>
                <a:cs typeface="Times New Roman"/>
              </a:rPr>
              <a:t>e</a:t>
            </a:r>
            <a:r>
              <a:rPr sz="2800" b="1" i="1" spc="10" dirty="0">
                <a:latin typeface="Times New Roman"/>
                <a:cs typeface="Times New Roman"/>
              </a:rPr>
              <a:t>s</a:t>
            </a:r>
            <a:r>
              <a:rPr sz="2800" dirty="0">
                <a:latin typeface="Times New Roman"/>
                <a:cs typeface="Times New Roman"/>
              </a:rPr>
              <a:t>,  </a:t>
            </a:r>
            <a:r>
              <a:rPr sz="2800" spc="-10" dirty="0">
                <a:latin typeface="Times New Roman"/>
                <a:cs typeface="Times New Roman"/>
              </a:rPr>
              <a:t>called</a:t>
            </a:r>
            <a:r>
              <a:rPr sz="2800" spc="-5" dirty="0">
                <a:solidFill>
                  <a:srgbClr val="BF0000"/>
                </a:solidFill>
                <a:latin typeface="Times New Roman"/>
                <a:cs typeface="Times New Roman"/>
              </a:rPr>
              <a:t> </a:t>
            </a:r>
            <a:r>
              <a:rPr sz="2800" b="1" u="heavy" spc="-5" dirty="0">
                <a:solidFill>
                  <a:srgbClr val="BF0000"/>
                </a:solidFill>
                <a:uFill>
                  <a:solidFill>
                    <a:srgbClr val="BF0000"/>
                  </a:solidFill>
                </a:uFill>
                <a:latin typeface="Times New Roman"/>
                <a:cs typeface="Times New Roman"/>
              </a:rPr>
              <a:t>attributes</a:t>
            </a:r>
            <a:r>
              <a:rPr sz="2800" spc="-5" dirty="0">
                <a:latin typeface="Times New Roman"/>
                <a:cs typeface="Times New Roman"/>
              </a:rPr>
              <a:t>.</a:t>
            </a:r>
            <a:endParaRPr sz="2800">
              <a:latin typeface="Times New Roman"/>
              <a:cs typeface="Times New Roman"/>
            </a:endParaRPr>
          </a:p>
          <a:p>
            <a:pPr marL="355600" indent="-342900">
              <a:lnSpc>
                <a:spcPct val="100000"/>
              </a:lnSpc>
              <a:spcBef>
                <a:spcPts val="690"/>
              </a:spcBef>
              <a:buFont typeface="Arial MT"/>
              <a:buChar char="•"/>
              <a:tabLst>
                <a:tab pos="354965" algn="l"/>
                <a:tab pos="355600" algn="l"/>
              </a:tabLst>
            </a:pPr>
            <a:r>
              <a:rPr sz="2800" spc="-5" dirty="0">
                <a:latin typeface="Times New Roman"/>
                <a:cs typeface="Times New Roman"/>
              </a:rPr>
              <a:t>All</a:t>
            </a:r>
            <a:r>
              <a:rPr sz="2800" spc="-15" dirty="0">
                <a:latin typeface="Times New Roman"/>
                <a:cs typeface="Times New Roman"/>
              </a:rPr>
              <a:t> </a:t>
            </a:r>
            <a:r>
              <a:rPr sz="2800" spc="-5" dirty="0">
                <a:latin typeface="Times New Roman"/>
                <a:cs typeface="Times New Roman"/>
              </a:rPr>
              <a:t>attributes</a:t>
            </a:r>
            <a:r>
              <a:rPr sz="2800" spc="-30" dirty="0">
                <a:latin typeface="Times New Roman"/>
                <a:cs typeface="Times New Roman"/>
              </a:rPr>
              <a:t> </a:t>
            </a:r>
            <a:r>
              <a:rPr sz="2800" spc="-5" dirty="0">
                <a:latin typeface="Times New Roman"/>
                <a:cs typeface="Times New Roman"/>
              </a:rPr>
              <a:t>have</a:t>
            </a:r>
            <a:r>
              <a:rPr sz="2800" spc="-25" dirty="0">
                <a:latin typeface="Times New Roman"/>
                <a:cs typeface="Times New Roman"/>
              </a:rPr>
              <a:t> </a:t>
            </a:r>
            <a:r>
              <a:rPr sz="2800" dirty="0">
                <a:latin typeface="Times New Roman"/>
                <a:cs typeface="Times New Roman"/>
              </a:rPr>
              <a:t>values.</a:t>
            </a:r>
            <a:endParaRPr sz="2800">
              <a:latin typeface="Times New Roman"/>
              <a:cs typeface="Times New Roman"/>
            </a:endParaRPr>
          </a:p>
          <a:p>
            <a:pPr marL="355600" indent="-342900">
              <a:lnSpc>
                <a:spcPct val="100000"/>
              </a:lnSpc>
              <a:spcBef>
                <a:spcPts val="700"/>
              </a:spcBef>
              <a:buFont typeface="Arial MT"/>
              <a:buChar char="•"/>
              <a:tabLst>
                <a:tab pos="354965" algn="l"/>
                <a:tab pos="355600" algn="l"/>
              </a:tabLst>
            </a:pPr>
            <a:r>
              <a:rPr sz="2800" spc="-5" dirty="0">
                <a:latin typeface="Times New Roman"/>
                <a:cs typeface="Times New Roman"/>
              </a:rPr>
              <a:t>For</a:t>
            </a:r>
            <a:r>
              <a:rPr sz="2800" spc="195" dirty="0">
                <a:latin typeface="Times New Roman"/>
                <a:cs typeface="Times New Roman"/>
              </a:rPr>
              <a:t> </a:t>
            </a:r>
            <a:r>
              <a:rPr sz="2800" spc="-5" dirty="0">
                <a:latin typeface="Times New Roman"/>
                <a:cs typeface="Times New Roman"/>
              </a:rPr>
              <a:t>example,</a:t>
            </a:r>
            <a:r>
              <a:rPr sz="2800" spc="185" dirty="0">
                <a:latin typeface="Times New Roman"/>
                <a:cs typeface="Times New Roman"/>
              </a:rPr>
              <a:t> </a:t>
            </a:r>
            <a:r>
              <a:rPr sz="2800" dirty="0">
                <a:latin typeface="Times New Roman"/>
                <a:cs typeface="Times New Roman"/>
              </a:rPr>
              <a:t>a</a:t>
            </a:r>
            <a:r>
              <a:rPr sz="2800" spc="215" dirty="0">
                <a:latin typeface="Times New Roman"/>
                <a:cs typeface="Times New Roman"/>
              </a:rPr>
              <a:t> </a:t>
            </a:r>
            <a:r>
              <a:rPr sz="2800" b="1" spc="-5" dirty="0">
                <a:solidFill>
                  <a:srgbClr val="00AF4F"/>
                </a:solidFill>
                <a:latin typeface="Times New Roman"/>
                <a:cs typeface="Times New Roman"/>
              </a:rPr>
              <a:t>student</a:t>
            </a:r>
            <a:r>
              <a:rPr sz="2800" b="1" spc="195" dirty="0">
                <a:solidFill>
                  <a:srgbClr val="00AF4F"/>
                </a:solidFill>
                <a:latin typeface="Times New Roman"/>
                <a:cs typeface="Times New Roman"/>
              </a:rPr>
              <a:t> </a:t>
            </a:r>
            <a:r>
              <a:rPr sz="2800" b="1" spc="-5" dirty="0">
                <a:solidFill>
                  <a:srgbClr val="00AF4F"/>
                </a:solidFill>
                <a:latin typeface="Times New Roman"/>
                <a:cs typeface="Times New Roman"/>
              </a:rPr>
              <a:t>entity</a:t>
            </a:r>
            <a:r>
              <a:rPr sz="2800" b="1" spc="204" dirty="0">
                <a:solidFill>
                  <a:srgbClr val="00AF4F"/>
                </a:solidFill>
                <a:latin typeface="Times New Roman"/>
                <a:cs typeface="Times New Roman"/>
              </a:rPr>
              <a:t> </a:t>
            </a:r>
            <a:r>
              <a:rPr sz="2800" spc="-10" dirty="0">
                <a:latin typeface="Times New Roman"/>
                <a:cs typeface="Times New Roman"/>
              </a:rPr>
              <a:t>may</a:t>
            </a:r>
            <a:r>
              <a:rPr sz="2800" spc="204" dirty="0">
                <a:latin typeface="Times New Roman"/>
                <a:cs typeface="Times New Roman"/>
              </a:rPr>
              <a:t> </a:t>
            </a:r>
            <a:r>
              <a:rPr sz="2800" dirty="0">
                <a:latin typeface="Times New Roman"/>
                <a:cs typeface="Times New Roman"/>
              </a:rPr>
              <a:t>have</a:t>
            </a:r>
            <a:r>
              <a:rPr sz="2800" spc="195" dirty="0">
                <a:latin typeface="Times New Roman"/>
                <a:cs typeface="Times New Roman"/>
              </a:rPr>
              <a:t> </a:t>
            </a:r>
            <a:r>
              <a:rPr sz="2800" b="1" spc="-5" dirty="0">
                <a:solidFill>
                  <a:srgbClr val="BF0000"/>
                </a:solidFill>
                <a:latin typeface="Times New Roman"/>
                <a:cs typeface="Times New Roman"/>
              </a:rPr>
              <a:t>name,</a:t>
            </a:r>
            <a:r>
              <a:rPr sz="2800" b="1" spc="190" dirty="0">
                <a:solidFill>
                  <a:srgbClr val="BF0000"/>
                </a:solidFill>
                <a:latin typeface="Times New Roman"/>
                <a:cs typeface="Times New Roman"/>
              </a:rPr>
              <a:t> </a:t>
            </a:r>
            <a:r>
              <a:rPr sz="2800" b="1" spc="-5" dirty="0">
                <a:solidFill>
                  <a:srgbClr val="BF0000"/>
                </a:solidFill>
                <a:latin typeface="Times New Roman"/>
                <a:cs typeface="Times New Roman"/>
              </a:rPr>
              <a:t>class,</a:t>
            </a:r>
            <a:endParaRPr sz="2800">
              <a:latin typeface="Times New Roman"/>
              <a:cs typeface="Times New Roman"/>
            </a:endParaRPr>
          </a:p>
          <a:p>
            <a:pPr marL="355600">
              <a:lnSpc>
                <a:spcPct val="100000"/>
              </a:lnSpc>
            </a:pPr>
            <a:r>
              <a:rPr sz="2800" spc="-5" dirty="0">
                <a:latin typeface="Times New Roman"/>
                <a:cs typeface="Times New Roman"/>
              </a:rPr>
              <a:t>and</a:t>
            </a:r>
            <a:r>
              <a:rPr sz="2800" spc="-15" dirty="0">
                <a:latin typeface="Times New Roman"/>
                <a:cs typeface="Times New Roman"/>
              </a:rPr>
              <a:t> </a:t>
            </a:r>
            <a:r>
              <a:rPr sz="2800" b="1" dirty="0">
                <a:solidFill>
                  <a:srgbClr val="BF0000"/>
                </a:solidFill>
                <a:latin typeface="Times New Roman"/>
                <a:cs typeface="Times New Roman"/>
              </a:rPr>
              <a:t>age</a:t>
            </a:r>
            <a:r>
              <a:rPr sz="2800" b="1" spc="-25" dirty="0">
                <a:solidFill>
                  <a:srgbClr val="BF0000"/>
                </a:solidFill>
                <a:latin typeface="Times New Roman"/>
                <a:cs typeface="Times New Roman"/>
              </a:rPr>
              <a:t> </a:t>
            </a:r>
            <a:r>
              <a:rPr sz="2800" spc="-10" dirty="0">
                <a:latin typeface="Times New Roman"/>
                <a:cs typeface="Times New Roman"/>
              </a:rPr>
              <a:t>as</a:t>
            </a:r>
            <a:r>
              <a:rPr sz="2800" spc="-15" dirty="0">
                <a:latin typeface="Times New Roman"/>
                <a:cs typeface="Times New Roman"/>
              </a:rPr>
              <a:t> </a:t>
            </a:r>
            <a:r>
              <a:rPr sz="2800" spc="-5" dirty="0">
                <a:latin typeface="Times New Roman"/>
                <a:cs typeface="Times New Roman"/>
              </a:rPr>
              <a:t>attributes.</a:t>
            </a:r>
            <a:endParaRPr sz="2800">
              <a:latin typeface="Times New Roman"/>
              <a:cs typeface="Times New Roman"/>
            </a:endParaRPr>
          </a:p>
          <a:p>
            <a:pPr marL="355600" marR="10160" indent="-342900" algn="just">
              <a:lnSpc>
                <a:spcPct val="100000"/>
              </a:lnSpc>
              <a:spcBef>
                <a:spcPts val="690"/>
              </a:spcBef>
              <a:buFont typeface="Arial MT"/>
              <a:buChar char="•"/>
              <a:tabLst>
                <a:tab pos="355600" algn="l"/>
              </a:tabLst>
            </a:pPr>
            <a:r>
              <a:rPr sz="2800" b="1" i="1" spc="-10" dirty="0">
                <a:latin typeface="Times New Roman"/>
                <a:cs typeface="Times New Roman"/>
              </a:rPr>
              <a:t>There </a:t>
            </a:r>
            <a:r>
              <a:rPr sz="2800" b="1" i="1" spc="-5" dirty="0">
                <a:latin typeface="Times New Roman"/>
                <a:cs typeface="Times New Roman"/>
              </a:rPr>
              <a:t>exists </a:t>
            </a:r>
            <a:r>
              <a:rPr sz="2800" b="1" i="1" dirty="0">
                <a:latin typeface="Times New Roman"/>
                <a:cs typeface="Times New Roman"/>
              </a:rPr>
              <a:t>a </a:t>
            </a:r>
            <a:r>
              <a:rPr sz="2800" b="1" i="1" dirty="0">
                <a:solidFill>
                  <a:srgbClr val="006FBF"/>
                </a:solidFill>
                <a:latin typeface="Times New Roman"/>
                <a:cs typeface="Times New Roman"/>
              </a:rPr>
              <a:t>domain or range </a:t>
            </a:r>
            <a:r>
              <a:rPr sz="2800" b="1" i="1" dirty="0">
                <a:latin typeface="Times New Roman"/>
                <a:cs typeface="Times New Roman"/>
              </a:rPr>
              <a:t>of </a:t>
            </a:r>
            <a:r>
              <a:rPr sz="2800" b="1" i="1" spc="-5" dirty="0">
                <a:latin typeface="Times New Roman"/>
                <a:cs typeface="Times New Roman"/>
              </a:rPr>
              <a:t>values that can </a:t>
            </a:r>
            <a:r>
              <a:rPr sz="2800" b="1" i="1" dirty="0">
                <a:latin typeface="Times New Roman"/>
                <a:cs typeface="Times New Roman"/>
              </a:rPr>
              <a:t>be </a:t>
            </a:r>
            <a:r>
              <a:rPr sz="2800" b="1" i="1" spc="5" dirty="0">
                <a:latin typeface="Times New Roman"/>
                <a:cs typeface="Times New Roman"/>
              </a:rPr>
              <a:t> </a:t>
            </a:r>
            <a:r>
              <a:rPr sz="2800" b="1" i="1" spc="-5" dirty="0">
                <a:latin typeface="Times New Roman"/>
                <a:cs typeface="Times New Roman"/>
              </a:rPr>
              <a:t>assigned</a:t>
            </a:r>
            <a:r>
              <a:rPr sz="2800" b="1" i="1" spc="-20" dirty="0">
                <a:latin typeface="Times New Roman"/>
                <a:cs typeface="Times New Roman"/>
              </a:rPr>
              <a:t> </a:t>
            </a:r>
            <a:r>
              <a:rPr sz="2800" b="1" i="1" dirty="0">
                <a:latin typeface="Times New Roman"/>
                <a:cs typeface="Times New Roman"/>
              </a:rPr>
              <a:t>to</a:t>
            </a:r>
            <a:r>
              <a:rPr sz="2800" b="1" i="1" spc="-15" dirty="0">
                <a:latin typeface="Times New Roman"/>
                <a:cs typeface="Times New Roman"/>
              </a:rPr>
              <a:t> </a:t>
            </a:r>
            <a:r>
              <a:rPr sz="2800" b="1" i="1" spc="-5" dirty="0">
                <a:latin typeface="Times New Roman"/>
                <a:cs typeface="Times New Roman"/>
              </a:rPr>
              <a:t>attributes.</a:t>
            </a:r>
            <a:endParaRPr sz="2800">
              <a:latin typeface="Times New Roman"/>
              <a:cs typeface="Times New Roman"/>
            </a:endParaRPr>
          </a:p>
          <a:p>
            <a:pPr marL="355600" marR="6985" indent="-342900" algn="just">
              <a:lnSpc>
                <a:spcPct val="100000"/>
              </a:lnSpc>
              <a:spcBef>
                <a:spcPts val="700"/>
              </a:spcBef>
              <a:buFont typeface="Arial MT"/>
              <a:buChar char="•"/>
              <a:tabLst>
                <a:tab pos="355600" algn="l"/>
              </a:tabLst>
            </a:pPr>
            <a:r>
              <a:rPr sz="2800" spc="-5" dirty="0">
                <a:latin typeface="Times New Roman"/>
                <a:cs typeface="Times New Roman"/>
              </a:rPr>
              <a:t>For </a:t>
            </a:r>
            <a:r>
              <a:rPr sz="2800" spc="-10" dirty="0">
                <a:latin typeface="Times New Roman"/>
                <a:cs typeface="Times New Roman"/>
              </a:rPr>
              <a:t>example, </a:t>
            </a:r>
            <a:r>
              <a:rPr sz="2800" dirty="0">
                <a:latin typeface="Times New Roman"/>
                <a:cs typeface="Times New Roman"/>
              </a:rPr>
              <a:t>a </a:t>
            </a:r>
            <a:r>
              <a:rPr sz="2800" b="1" spc="-5" dirty="0">
                <a:solidFill>
                  <a:srgbClr val="006FBF"/>
                </a:solidFill>
                <a:latin typeface="Times New Roman"/>
                <a:cs typeface="Times New Roman"/>
              </a:rPr>
              <a:t>student's </a:t>
            </a:r>
            <a:r>
              <a:rPr sz="2800" b="1" dirty="0">
                <a:solidFill>
                  <a:srgbClr val="006FBF"/>
                </a:solidFill>
                <a:latin typeface="Times New Roman"/>
                <a:cs typeface="Times New Roman"/>
              </a:rPr>
              <a:t>name </a:t>
            </a:r>
            <a:r>
              <a:rPr sz="2800" spc="-5" dirty="0">
                <a:latin typeface="Times New Roman"/>
                <a:cs typeface="Times New Roman"/>
              </a:rPr>
              <a:t>cannot </a:t>
            </a:r>
            <a:r>
              <a:rPr sz="2800" dirty="0">
                <a:latin typeface="Times New Roman"/>
                <a:cs typeface="Times New Roman"/>
              </a:rPr>
              <a:t>be a </a:t>
            </a:r>
            <a:r>
              <a:rPr sz="2800" spc="-5" dirty="0">
                <a:latin typeface="Times New Roman"/>
                <a:cs typeface="Times New Roman"/>
              </a:rPr>
              <a:t>numeric </a:t>
            </a:r>
            <a:r>
              <a:rPr sz="2800" dirty="0">
                <a:latin typeface="Times New Roman"/>
                <a:cs typeface="Times New Roman"/>
              </a:rPr>
              <a:t> value. </a:t>
            </a:r>
            <a:r>
              <a:rPr sz="2800" spc="-5" dirty="0">
                <a:latin typeface="Times New Roman"/>
                <a:cs typeface="Times New Roman"/>
              </a:rPr>
              <a:t>It </a:t>
            </a:r>
            <a:r>
              <a:rPr sz="2800" dirty="0">
                <a:latin typeface="Times New Roman"/>
                <a:cs typeface="Times New Roman"/>
              </a:rPr>
              <a:t>has to be </a:t>
            </a:r>
            <a:r>
              <a:rPr sz="2800" b="1" i="1" spc="-5" dirty="0">
                <a:solidFill>
                  <a:srgbClr val="00AF4F"/>
                </a:solidFill>
                <a:latin typeface="Times New Roman"/>
                <a:cs typeface="Times New Roman"/>
              </a:rPr>
              <a:t>alphabetic</a:t>
            </a:r>
            <a:r>
              <a:rPr sz="2800" spc="-5" dirty="0">
                <a:latin typeface="Times New Roman"/>
                <a:cs typeface="Times New Roman"/>
              </a:rPr>
              <a:t>. </a:t>
            </a:r>
            <a:r>
              <a:rPr sz="2800" dirty="0">
                <a:latin typeface="Times New Roman"/>
                <a:cs typeface="Times New Roman"/>
              </a:rPr>
              <a:t>A </a:t>
            </a:r>
            <a:r>
              <a:rPr sz="2800" b="1" spc="-5" dirty="0">
                <a:solidFill>
                  <a:srgbClr val="006FBF"/>
                </a:solidFill>
                <a:latin typeface="Times New Roman"/>
                <a:cs typeface="Times New Roman"/>
              </a:rPr>
              <a:t>student's </a:t>
            </a:r>
            <a:r>
              <a:rPr sz="2800" b="1" dirty="0">
                <a:solidFill>
                  <a:srgbClr val="006FBF"/>
                </a:solidFill>
                <a:latin typeface="Times New Roman"/>
                <a:cs typeface="Times New Roman"/>
              </a:rPr>
              <a:t>age </a:t>
            </a:r>
            <a:r>
              <a:rPr sz="2800" b="1" spc="-5" dirty="0">
                <a:solidFill>
                  <a:srgbClr val="00AF4F"/>
                </a:solidFill>
                <a:latin typeface="Times New Roman"/>
                <a:cs typeface="Times New Roman"/>
              </a:rPr>
              <a:t>cannot </a:t>
            </a:r>
            <a:r>
              <a:rPr sz="2800" b="1" dirty="0">
                <a:solidFill>
                  <a:srgbClr val="00AF4F"/>
                </a:solidFill>
                <a:latin typeface="Times New Roman"/>
                <a:cs typeface="Times New Roman"/>
              </a:rPr>
              <a:t> </a:t>
            </a:r>
            <a:r>
              <a:rPr sz="2800" b="1" spc="-5" dirty="0">
                <a:solidFill>
                  <a:srgbClr val="00AF4F"/>
                </a:solidFill>
                <a:latin typeface="Times New Roman"/>
                <a:cs typeface="Times New Roman"/>
              </a:rPr>
              <a:t>be</a:t>
            </a:r>
            <a:r>
              <a:rPr sz="2800" b="1" spc="-20" dirty="0">
                <a:solidFill>
                  <a:srgbClr val="00AF4F"/>
                </a:solidFill>
                <a:latin typeface="Times New Roman"/>
                <a:cs typeface="Times New Roman"/>
              </a:rPr>
              <a:t> </a:t>
            </a:r>
            <a:r>
              <a:rPr sz="2800" b="1" spc="-5" dirty="0">
                <a:solidFill>
                  <a:srgbClr val="00AF4F"/>
                </a:solidFill>
                <a:latin typeface="Times New Roman"/>
                <a:cs typeface="Times New Roman"/>
              </a:rPr>
              <a:t>negative</a:t>
            </a:r>
            <a:r>
              <a:rPr sz="2800" spc="-5" dirty="0">
                <a:latin typeface="Times New Roman"/>
                <a:cs typeface="Times New Roman"/>
              </a:rPr>
              <a:t>,</a:t>
            </a:r>
            <a:r>
              <a:rPr sz="2800" spc="-15" dirty="0">
                <a:latin typeface="Times New Roman"/>
                <a:cs typeface="Times New Roman"/>
              </a:rPr>
              <a:t> </a:t>
            </a:r>
            <a:r>
              <a:rPr sz="2800" spc="-5" dirty="0">
                <a:latin typeface="Times New Roman"/>
                <a:cs typeface="Times New Roman"/>
              </a:rPr>
              <a:t>etc.</a:t>
            </a:r>
            <a:endParaRPr sz="280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4720" y="71120"/>
            <a:ext cx="4728210" cy="695960"/>
          </a:xfrm>
          <a:prstGeom prst="rect">
            <a:avLst/>
          </a:prstGeom>
        </p:spPr>
        <p:txBody>
          <a:bodyPr vert="horz" wrap="square" lIns="0" tIns="12700" rIns="0" bIns="0" rtlCol="0">
            <a:spAutoFit/>
          </a:bodyPr>
          <a:lstStyle/>
          <a:p>
            <a:pPr marL="12700">
              <a:lnSpc>
                <a:spcPct val="100000"/>
              </a:lnSpc>
              <a:spcBef>
                <a:spcPts val="100"/>
              </a:spcBef>
            </a:pPr>
            <a:r>
              <a:rPr sz="4400" b="1" spc="-200" dirty="0">
                <a:latin typeface="Trebuchet MS"/>
                <a:cs typeface="Trebuchet MS"/>
              </a:rPr>
              <a:t>Type</a:t>
            </a:r>
            <a:r>
              <a:rPr sz="4400" b="1" spc="-145" dirty="0">
                <a:latin typeface="Trebuchet MS"/>
                <a:cs typeface="Trebuchet MS"/>
              </a:rPr>
              <a:t>s</a:t>
            </a:r>
            <a:r>
              <a:rPr sz="4400" b="1" spc="-225" dirty="0">
                <a:latin typeface="Trebuchet MS"/>
                <a:cs typeface="Trebuchet MS"/>
              </a:rPr>
              <a:t> </a:t>
            </a:r>
            <a:r>
              <a:rPr sz="4400" b="1" spc="-165" dirty="0">
                <a:latin typeface="Trebuchet MS"/>
                <a:cs typeface="Trebuchet MS"/>
              </a:rPr>
              <a:t>o</a:t>
            </a:r>
            <a:r>
              <a:rPr sz="4400" b="1" spc="-75" dirty="0">
                <a:latin typeface="Trebuchet MS"/>
                <a:cs typeface="Trebuchet MS"/>
              </a:rPr>
              <a:t>f</a:t>
            </a:r>
            <a:r>
              <a:rPr sz="4400" b="1" spc="-225" dirty="0">
                <a:latin typeface="Trebuchet MS"/>
                <a:cs typeface="Trebuchet MS"/>
              </a:rPr>
              <a:t> </a:t>
            </a:r>
            <a:r>
              <a:rPr sz="4400" b="1" spc="265" dirty="0">
                <a:latin typeface="Trebuchet MS"/>
                <a:cs typeface="Trebuchet MS"/>
              </a:rPr>
              <a:t>A</a:t>
            </a:r>
            <a:r>
              <a:rPr sz="4400" b="1" spc="-85" dirty="0">
                <a:latin typeface="Trebuchet MS"/>
                <a:cs typeface="Trebuchet MS"/>
              </a:rPr>
              <a:t>tt</a:t>
            </a:r>
            <a:r>
              <a:rPr sz="4400" b="1" spc="-204" dirty="0">
                <a:latin typeface="Trebuchet MS"/>
                <a:cs typeface="Trebuchet MS"/>
              </a:rPr>
              <a:t>r</a:t>
            </a:r>
            <a:r>
              <a:rPr sz="4400" b="1" spc="-55" dirty="0">
                <a:latin typeface="Trebuchet MS"/>
                <a:cs typeface="Trebuchet MS"/>
              </a:rPr>
              <a:t>ibu</a:t>
            </a:r>
            <a:r>
              <a:rPr sz="4400" b="1" spc="-40" dirty="0">
                <a:latin typeface="Trebuchet MS"/>
                <a:cs typeface="Trebuchet MS"/>
              </a:rPr>
              <a:t>t</a:t>
            </a:r>
            <a:r>
              <a:rPr sz="4400" b="1" spc="-335" dirty="0">
                <a:latin typeface="Trebuchet MS"/>
                <a:cs typeface="Trebuchet MS"/>
              </a:rPr>
              <a:t>es</a:t>
            </a:r>
            <a:endParaRPr sz="4400">
              <a:latin typeface="Trebuchet MS"/>
              <a:cs typeface="Trebuchet MS"/>
            </a:endParaRPr>
          </a:p>
        </p:txBody>
      </p:sp>
      <p:sp>
        <p:nvSpPr>
          <p:cNvPr id="3" name="object 3"/>
          <p:cNvSpPr txBox="1"/>
          <p:nvPr/>
        </p:nvSpPr>
        <p:spPr>
          <a:xfrm>
            <a:off x="307340" y="156717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4" name="object 4"/>
          <p:cNvSpPr txBox="1"/>
          <p:nvPr/>
        </p:nvSpPr>
        <p:spPr>
          <a:xfrm>
            <a:off x="650240" y="1584959"/>
            <a:ext cx="8108315" cy="1634489"/>
          </a:xfrm>
          <a:prstGeom prst="rect">
            <a:avLst/>
          </a:prstGeom>
        </p:spPr>
        <p:txBody>
          <a:bodyPr vert="horz" wrap="square" lIns="0" tIns="12700" rIns="0" bIns="0" rtlCol="0">
            <a:spAutoFit/>
          </a:bodyPr>
          <a:lstStyle/>
          <a:p>
            <a:pPr marL="12700">
              <a:lnSpc>
                <a:spcPct val="100000"/>
              </a:lnSpc>
              <a:spcBef>
                <a:spcPts val="100"/>
              </a:spcBef>
              <a:tabLst>
                <a:tab pos="1049655" algn="l"/>
                <a:tab pos="2592070" algn="l"/>
                <a:tab pos="3592829" algn="l"/>
                <a:tab pos="4869180" algn="l"/>
                <a:tab pos="5381625" algn="l"/>
                <a:tab pos="6349365" algn="l"/>
                <a:tab pos="7344409" algn="l"/>
              </a:tabLst>
            </a:pPr>
            <a:r>
              <a:rPr sz="2400" b="1" spc="-5" dirty="0">
                <a:latin typeface="Times New Roman"/>
                <a:cs typeface="Times New Roman"/>
              </a:rPr>
              <a:t>Simple	attribute</a:t>
            </a:r>
            <a:r>
              <a:rPr sz="2400" b="1" spc="30" dirty="0">
                <a:latin typeface="Times New Roman"/>
                <a:cs typeface="Times New Roman"/>
              </a:rPr>
              <a:t> </a:t>
            </a:r>
            <a:r>
              <a:rPr sz="2400" dirty="0">
                <a:latin typeface="Times New Roman"/>
                <a:cs typeface="Times New Roman"/>
              </a:rPr>
              <a:t>−	</a:t>
            </a:r>
            <a:r>
              <a:rPr sz="2400" spc="-5" dirty="0">
                <a:latin typeface="Times New Roman"/>
                <a:cs typeface="Times New Roman"/>
              </a:rPr>
              <a:t>Simple	</a:t>
            </a:r>
            <a:r>
              <a:rPr sz="2400" dirty="0">
                <a:latin typeface="Times New Roman"/>
                <a:cs typeface="Times New Roman"/>
              </a:rPr>
              <a:t>attributes	are	</a:t>
            </a:r>
            <a:r>
              <a:rPr sz="2400" spc="-5" dirty="0">
                <a:latin typeface="Times New Roman"/>
                <a:cs typeface="Times New Roman"/>
              </a:rPr>
              <a:t>atomic	values,	which</a:t>
            </a:r>
            <a:endParaRPr sz="2400">
              <a:latin typeface="Times New Roman"/>
              <a:cs typeface="Times New Roman"/>
            </a:endParaRPr>
          </a:p>
          <a:p>
            <a:pPr marL="12700" marR="5080">
              <a:lnSpc>
                <a:spcPts val="4900"/>
              </a:lnSpc>
              <a:spcBef>
                <a:spcPts val="290"/>
              </a:spcBef>
              <a:tabLst>
                <a:tab pos="1012825" algn="l"/>
                <a:tab pos="1490345" algn="l"/>
                <a:tab pos="2594610" algn="l"/>
                <a:tab pos="3689350" algn="l"/>
                <a:tab pos="4301490" algn="l"/>
                <a:tab pos="5601335" algn="l"/>
                <a:tab pos="5942965" algn="l"/>
                <a:tab pos="7300595" algn="l"/>
              </a:tabLst>
            </a:pPr>
            <a:r>
              <a:rPr sz="2400" dirty="0">
                <a:latin typeface="Times New Roman"/>
                <a:cs typeface="Times New Roman"/>
              </a:rPr>
              <a:t>ca</a:t>
            </a:r>
            <a:r>
              <a:rPr sz="2400" spc="-10" dirty="0">
                <a:latin typeface="Times New Roman"/>
                <a:cs typeface="Times New Roman"/>
              </a:rPr>
              <a:t>n</a:t>
            </a:r>
            <a:r>
              <a:rPr sz="2400" dirty="0">
                <a:latin typeface="Times New Roman"/>
                <a:cs typeface="Times New Roman"/>
              </a:rPr>
              <a:t>n</a:t>
            </a:r>
            <a:r>
              <a:rPr sz="2400" spc="5" dirty="0">
                <a:latin typeface="Times New Roman"/>
                <a:cs typeface="Times New Roman"/>
              </a:rPr>
              <a:t>o</a:t>
            </a:r>
            <a:r>
              <a:rPr sz="2400" dirty="0">
                <a:latin typeface="Times New Roman"/>
                <a:cs typeface="Times New Roman"/>
              </a:rPr>
              <a:t>t	be	divided	</a:t>
            </a:r>
            <a:r>
              <a:rPr sz="2400" spc="-10" dirty="0">
                <a:latin typeface="Times New Roman"/>
                <a:cs typeface="Times New Roman"/>
              </a:rPr>
              <a:t>f</a:t>
            </a:r>
            <a:r>
              <a:rPr sz="2400" dirty="0">
                <a:latin typeface="Times New Roman"/>
                <a:cs typeface="Times New Roman"/>
              </a:rPr>
              <a:t>ur</a:t>
            </a:r>
            <a:r>
              <a:rPr sz="2400" spc="10" dirty="0">
                <a:latin typeface="Times New Roman"/>
                <a:cs typeface="Times New Roman"/>
              </a:rPr>
              <a:t>t</a:t>
            </a:r>
            <a:r>
              <a:rPr sz="2400" dirty="0">
                <a:latin typeface="Times New Roman"/>
                <a:cs typeface="Times New Roman"/>
              </a:rPr>
              <a:t>h</a:t>
            </a:r>
            <a:r>
              <a:rPr sz="2400" spc="-5" dirty="0">
                <a:latin typeface="Times New Roman"/>
                <a:cs typeface="Times New Roman"/>
              </a:rPr>
              <a:t>e</a:t>
            </a:r>
            <a:r>
              <a:rPr sz="2400" spc="5" dirty="0">
                <a:latin typeface="Times New Roman"/>
                <a:cs typeface="Times New Roman"/>
              </a:rPr>
              <a:t>r</a:t>
            </a:r>
            <a:r>
              <a:rPr sz="2400" dirty="0">
                <a:latin typeface="Times New Roman"/>
                <a:cs typeface="Times New Roman"/>
              </a:rPr>
              <a:t>.	For	exa</a:t>
            </a:r>
            <a:r>
              <a:rPr sz="2400" spc="-30" dirty="0">
                <a:latin typeface="Times New Roman"/>
                <a:cs typeface="Times New Roman"/>
              </a:rPr>
              <a:t>m</a:t>
            </a:r>
            <a:r>
              <a:rPr sz="2400" dirty="0">
                <a:latin typeface="Times New Roman"/>
                <a:cs typeface="Times New Roman"/>
              </a:rPr>
              <a:t>ple,	</a:t>
            </a:r>
            <a:r>
              <a:rPr sz="2400" b="1" dirty="0">
                <a:solidFill>
                  <a:srgbClr val="BF0000"/>
                </a:solidFill>
                <a:latin typeface="Times New Roman"/>
                <a:cs typeface="Times New Roman"/>
              </a:rPr>
              <a:t>a	</a:t>
            </a:r>
            <a:r>
              <a:rPr sz="2400" b="1" spc="-10" dirty="0">
                <a:solidFill>
                  <a:srgbClr val="BF0000"/>
                </a:solidFill>
                <a:latin typeface="Times New Roman"/>
                <a:cs typeface="Times New Roman"/>
              </a:rPr>
              <a:t>s</a:t>
            </a:r>
            <a:r>
              <a:rPr sz="2400" b="1" spc="5" dirty="0">
                <a:solidFill>
                  <a:srgbClr val="BF0000"/>
                </a:solidFill>
                <a:latin typeface="Times New Roman"/>
                <a:cs typeface="Times New Roman"/>
              </a:rPr>
              <a:t>t</a:t>
            </a:r>
            <a:r>
              <a:rPr sz="2400" b="1" spc="-10" dirty="0">
                <a:solidFill>
                  <a:srgbClr val="BF0000"/>
                </a:solidFill>
                <a:latin typeface="Times New Roman"/>
                <a:cs typeface="Times New Roman"/>
              </a:rPr>
              <a:t>ud</a:t>
            </a:r>
            <a:r>
              <a:rPr sz="2400" b="1" dirty="0">
                <a:solidFill>
                  <a:srgbClr val="BF0000"/>
                </a:solidFill>
                <a:latin typeface="Times New Roman"/>
                <a:cs typeface="Times New Roman"/>
              </a:rPr>
              <a:t>e</a:t>
            </a:r>
            <a:r>
              <a:rPr sz="2400" b="1" spc="-10" dirty="0">
                <a:solidFill>
                  <a:srgbClr val="BF0000"/>
                </a:solidFill>
                <a:latin typeface="Times New Roman"/>
                <a:cs typeface="Times New Roman"/>
              </a:rPr>
              <a:t>n</a:t>
            </a:r>
            <a:r>
              <a:rPr sz="2400" b="1" dirty="0">
                <a:solidFill>
                  <a:srgbClr val="BF0000"/>
                </a:solidFill>
                <a:latin typeface="Times New Roman"/>
                <a:cs typeface="Times New Roman"/>
              </a:rPr>
              <a:t>t</a:t>
            </a:r>
            <a:r>
              <a:rPr sz="2400" b="1" spc="10" dirty="0">
                <a:solidFill>
                  <a:srgbClr val="BF0000"/>
                </a:solidFill>
                <a:latin typeface="Times New Roman"/>
                <a:cs typeface="Times New Roman"/>
              </a:rPr>
              <a:t>'</a:t>
            </a:r>
            <a:r>
              <a:rPr sz="2400" b="1" dirty="0">
                <a:solidFill>
                  <a:srgbClr val="BF0000"/>
                </a:solidFill>
                <a:latin typeface="Times New Roman"/>
                <a:cs typeface="Times New Roman"/>
              </a:rPr>
              <a:t>s	</a:t>
            </a:r>
            <a:r>
              <a:rPr sz="2400" b="1" spc="-10" dirty="0">
                <a:solidFill>
                  <a:srgbClr val="BF0000"/>
                </a:solidFill>
                <a:latin typeface="Times New Roman"/>
                <a:cs typeface="Times New Roman"/>
              </a:rPr>
              <a:t>ph</a:t>
            </a:r>
            <a:r>
              <a:rPr sz="2400" b="1" dirty="0">
                <a:solidFill>
                  <a:srgbClr val="BF0000"/>
                </a:solidFill>
                <a:latin typeface="Times New Roman"/>
                <a:cs typeface="Times New Roman"/>
              </a:rPr>
              <a:t>o</a:t>
            </a:r>
            <a:r>
              <a:rPr sz="2400" b="1" spc="-5" dirty="0">
                <a:solidFill>
                  <a:srgbClr val="BF0000"/>
                </a:solidFill>
                <a:latin typeface="Times New Roman"/>
                <a:cs typeface="Times New Roman"/>
              </a:rPr>
              <a:t>n</a:t>
            </a:r>
            <a:r>
              <a:rPr sz="2400" b="1" dirty="0">
                <a:solidFill>
                  <a:srgbClr val="BF0000"/>
                </a:solidFill>
                <a:latin typeface="Times New Roman"/>
                <a:cs typeface="Times New Roman"/>
              </a:rPr>
              <a:t>e  </a:t>
            </a:r>
            <a:r>
              <a:rPr sz="2400" b="1" spc="-5" dirty="0">
                <a:solidFill>
                  <a:srgbClr val="BF0000"/>
                </a:solidFill>
                <a:latin typeface="Times New Roman"/>
                <a:cs typeface="Times New Roman"/>
              </a:rPr>
              <a:t>number</a:t>
            </a:r>
            <a:r>
              <a:rPr sz="2400" b="1" spc="-10" dirty="0">
                <a:solidFill>
                  <a:srgbClr val="BF0000"/>
                </a:solidFill>
                <a:latin typeface="Times New Roman"/>
                <a:cs typeface="Times New Roman"/>
              </a:rPr>
              <a:t> </a:t>
            </a:r>
            <a:r>
              <a:rPr sz="2400" b="1" spc="5" dirty="0">
                <a:solidFill>
                  <a:srgbClr val="BF0000"/>
                </a:solidFill>
                <a:latin typeface="Times New Roman"/>
                <a:cs typeface="Times New Roman"/>
              </a:rPr>
              <a:t>is</a:t>
            </a:r>
            <a:r>
              <a:rPr sz="2400" b="1" spc="-10" dirty="0">
                <a:solidFill>
                  <a:srgbClr val="BF0000"/>
                </a:solidFill>
                <a:latin typeface="Times New Roman"/>
                <a:cs typeface="Times New Roman"/>
              </a:rPr>
              <a:t> </a:t>
            </a:r>
            <a:r>
              <a:rPr sz="2400" b="1" dirty="0">
                <a:solidFill>
                  <a:srgbClr val="BF0000"/>
                </a:solidFill>
                <a:latin typeface="Times New Roman"/>
                <a:cs typeface="Times New Roman"/>
              </a:rPr>
              <a:t>an </a:t>
            </a:r>
            <a:r>
              <a:rPr sz="2400" b="1" spc="-5" dirty="0">
                <a:solidFill>
                  <a:srgbClr val="BF0000"/>
                </a:solidFill>
                <a:latin typeface="Times New Roman"/>
                <a:cs typeface="Times New Roman"/>
              </a:rPr>
              <a:t>atomic</a:t>
            </a:r>
            <a:r>
              <a:rPr sz="2400" b="1" dirty="0">
                <a:solidFill>
                  <a:srgbClr val="BF0000"/>
                </a:solidFill>
                <a:latin typeface="Times New Roman"/>
                <a:cs typeface="Times New Roman"/>
              </a:rPr>
              <a:t> value </a:t>
            </a:r>
            <a:r>
              <a:rPr sz="2400" b="1" spc="-5" dirty="0">
                <a:solidFill>
                  <a:srgbClr val="BF0000"/>
                </a:solidFill>
                <a:latin typeface="Times New Roman"/>
                <a:cs typeface="Times New Roman"/>
              </a:rPr>
              <a:t>of</a:t>
            </a:r>
            <a:r>
              <a:rPr sz="2400" b="1" dirty="0">
                <a:solidFill>
                  <a:srgbClr val="BF0000"/>
                </a:solidFill>
                <a:latin typeface="Times New Roman"/>
                <a:cs typeface="Times New Roman"/>
              </a:rPr>
              <a:t> 10 digits</a:t>
            </a:r>
            <a:r>
              <a:rPr sz="2400" dirty="0">
                <a:latin typeface="Times New Roman"/>
                <a:cs typeface="Times New Roman"/>
              </a:rPr>
              <a:t>.</a:t>
            </a:r>
            <a:endParaRPr sz="2400">
              <a:latin typeface="Times New Roman"/>
              <a:cs typeface="Times New Roman"/>
            </a:endParaRPr>
          </a:p>
        </p:txBody>
      </p:sp>
      <p:sp>
        <p:nvSpPr>
          <p:cNvPr id="5" name="object 5"/>
          <p:cNvSpPr txBox="1"/>
          <p:nvPr/>
        </p:nvSpPr>
        <p:spPr>
          <a:xfrm>
            <a:off x="307340" y="350900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6" name="object 6"/>
          <p:cNvSpPr txBox="1"/>
          <p:nvPr/>
        </p:nvSpPr>
        <p:spPr>
          <a:xfrm>
            <a:off x="650240" y="3525520"/>
            <a:ext cx="8107045" cy="1634489"/>
          </a:xfrm>
          <a:prstGeom prst="rect">
            <a:avLst/>
          </a:prstGeom>
        </p:spPr>
        <p:txBody>
          <a:bodyPr vert="horz" wrap="square" lIns="0" tIns="12700" rIns="0" bIns="0" rtlCol="0">
            <a:spAutoFit/>
          </a:bodyPr>
          <a:lstStyle/>
          <a:p>
            <a:pPr marL="12700">
              <a:lnSpc>
                <a:spcPct val="100000"/>
              </a:lnSpc>
              <a:spcBef>
                <a:spcPts val="100"/>
              </a:spcBef>
              <a:tabLst>
                <a:tab pos="1532890" algn="l"/>
                <a:tab pos="3068955" algn="l"/>
                <a:tab pos="4519295" algn="l"/>
                <a:tab pos="5788025" algn="l"/>
                <a:tab pos="6292850" algn="l"/>
                <a:tab pos="7082155" algn="l"/>
                <a:tab pos="7466330" algn="l"/>
              </a:tabLst>
            </a:pPr>
            <a:r>
              <a:rPr sz="2400" b="1" spc="-5" dirty="0">
                <a:latin typeface="Times New Roman"/>
                <a:cs typeface="Times New Roman"/>
              </a:rPr>
              <a:t>C</a:t>
            </a:r>
            <a:r>
              <a:rPr sz="2400" b="1" dirty="0">
                <a:latin typeface="Times New Roman"/>
                <a:cs typeface="Times New Roman"/>
              </a:rPr>
              <a:t>om</a:t>
            </a:r>
            <a:r>
              <a:rPr sz="2400" b="1" spc="-5" dirty="0">
                <a:latin typeface="Times New Roman"/>
                <a:cs typeface="Times New Roman"/>
              </a:rPr>
              <a:t>p</a:t>
            </a:r>
            <a:r>
              <a:rPr sz="2400" b="1" dirty="0">
                <a:latin typeface="Times New Roman"/>
                <a:cs typeface="Times New Roman"/>
              </a:rPr>
              <a:t>osite	</a:t>
            </a:r>
            <a:r>
              <a:rPr sz="2400" b="1" spc="5" dirty="0">
                <a:latin typeface="Times New Roman"/>
                <a:cs typeface="Times New Roman"/>
              </a:rPr>
              <a:t>a</a:t>
            </a:r>
            <a:r>
              <a:rPr sz="2400" b="1" dirty="0">
                <a:latin typeface="Times New Roman"/>
                <a:cs typeface="Times New Roman"/>
              </a:rPr>
              <a:t>ttrib</a:t>
            </a:r>
            <a:r>
              <a:rPr sz="2400" b="1" spc="-10" dirty="0">
                <a:latin typeface="Times New Roman"/>
                <a:cs typeface="Times New Roman"/>
              </a:rPr>
              <a:t>u</a:t>
            </a:r>
            <a:r>
              <a:rPr sz="2400" b="1" dirty="0">
                <a:latin typeface="Times New Roman"/>
                <a:cs typeface="Times New Roman"/>
              </a:rPr>
              <a:t>te</a:t>
            </a:r>
            <a:r>
              <a:rPr sz="2400" b="1" spc="20" dirty="0">
                <a:latin typeface="Times New Roman"/>
                <a:cs typeface="Times New Roman"/>
              </a:rPr>
              <a:t> </a:t>
            </a:r>
            <a:r>
              <a:rPr sz="2400" dirty="0">
                <a:latin typeface="Times New Roman"/>
                <a:cs typeface="Times New Roman"/>
              </a:rPr>
              <a:t>−	</a:t>
            </a:r>
            <a:r>
              <a:rPr sz="2400" spc="-15" dirty="0">
                <a:latin typeface="Times New Roman"/>
                <a:cs typeface="Times New Roman"/>
              </a:rPr>
              <a:t>C</a:t>
            </a:r>
            <a:r>
              <a:rPr sz="2400" dirty="0">
                <a:latin typeface="Times New Roman"/>
                <a:cs typeface="Times New Roman"/>
              </a:rPr>
              <a:t>o</a:t>
            </a:r>
            <a:r>
              <a:rPr sz="2400" spc="-15" dirty="0">
                <a:latin typeface="Times New Roman"/>
                <a:cs typeface="Times New Roman"/>
              </a:rPr>
              <a:t>m</a:t>
            </a:r>
            <a:r>
              <a:rPr sz="2400" dirty="0">
                <a:latin typeface="Times New Roman"/>
                <a:cs typeface="Times New Roman"/>
              </a:rPr>
              <a:t>posite	att</a:t>
            </a:r>
            <a:r>
              <a:rPr sz="2400" spc="5" dirty="0">
                <a:latin typeface="Times New Roman"/>
                <a:cs typeface="Times New Roman"/>
              </a:rPr>
              <a:t>r</a:t>
            </a:r>
            <a:r>
              <a:rPr sz="2400" dirty="0">
                <a:latin typeface="Times New Roman"/>
                <a:cs typeface="Times New Roman"/>
              </a:rPr>
              <a:t>ibutes	</a:t>
            </a:r>
            <a:r>
              <a:rPr sz="2400" spc="-5" dirty="0">
                <a:latin typeface="Times New Roman"/>
                <a:cs typeface="Times New Roman"/>
              </a:rPr>
              <a:t>a</a:t>
            </a:r>
            <a:r>
              <a:rPr sz="2400" spc="5" dirty="0">
                <a:latin typeface="Times New Roman"/>
                <a:cs typeface="Times New Roman"/>
              </a:rPr>
              <a:t>r</a:t>
            </a:r>
            <a:r>
              <a:rPr sz="2400" dirty="0">
                <a:latin typeface="Times New Roman"/>
                <a:cs typeface="Times New Roman"/>
              </a:rPr>
              <a:t>e	</a:t>
            </a:r>
            <a:r>
              <a:rPr sz="2400" spc="-30" dirty="0">
                <a:latin typeface="Times New Roman"/>
                <a:cs typeface="Times New Roman"/>
              </a:rPr>
              <a:t>m</a:t>
            </a:r>
            <a:r>
              <a:rPr sz="2400" dirty="0">
                <a:latin typeface="Times New Roman"/>
                <a:cs typeface="Times New Roman"/>
              </a:rPr>
              <a:t>ade	of	</a:t>
            </a:r>
            <a:r>
              <a:rPr sz="2400" spc="-20" dirty="0">
                <a:latin typeface="Times New Roman"/>
                <a:cs typeface="Times New Roman"/>
              </a:rPr>
              <a:t>m</a:t>
            </a:r>
            <a:r>
              <a:rPr sz="2400" dirty="0">
                <a:latin typeface="Times New Roman"/>
                <a:cs typeface="Times New Roman"/>
              </a:rPr>
              <a:t>ore</a:t>
            </a:r>
            <a:endParaRPr sz="2400">
              <a:latin typeface="Times New Roman"/>
              <a:cs typeface="Times New Roman"/>
            </a:endParaRPr>
          </a:p>
          <a:p>
            <a:pPr marL="12700" marR="5080">
              <a:lnSpc>
                <a:spcPct val="169800"/>
              </a:lnSpc>
              <a:spcBef>
                <a:spcPts val="10"/>
              </a:spcBef>
              <a:tabLst>
                <a:tab pos="686435" algn="l"/>
                <a:tab pos="1273810" algn="l"/>
                <a:tab pos="2233930" algn="l"/>
                <a:tab pos="3475990" algn="l"/>
                <a:tab pos="4046854" algn="l"/>
                <a:tab pos="5307965" algn="l"/>
                <a:tab pos="5607685" algn="l"/>
                <a:tab pos="6925309" algn="l"/>
              </a:tabLst>
            </a:pPr>
            <a:r>
              <a:rPr sz="2400" dirty="0">
                <a:latin typeface="Times New Roman"/>
                <a:cs typeface="Times New Roman"/>
              </a:rPr>
              <a:t>than	one	si</a:t>
            </a:r>
            <a:r>
              <a:rPr sz="2400" spc="-20" dirty="0">
                <a:latin typeface="Times New Roman"/>
                <a:cs typeface="Times New Roman"/>
              </a:rPr>
              <a:t>m</a:t>
            </a:r>
            <a:r>
              <a:rPr sz="2400" dirty="0">
                <a:latin typeface="Times New Roman"/>
                <a:cs typeface="Times New Roman"/>
              </a:rPr>
              <a:t>ple	</a:t>
            </a:r>
            <a:r>
              <a:rPr sz="2400" spc="-5" dirty="0">
                <a:latin typeface="Times New Roman"/>
                <a:cs typeface="Times New Roman"/>
              </a:rPr>
              <a:t>a</a:t>
            </a:r>
            <a:r>
              <a:rPr sz="2400" spc="10" dirty="0">
                <a:latin typeface="Times New Roman"/>
                <a:cs typeface="Times New Roman"/>
              </a:rPr>
              <a:t>t</a:t>
            </a:r>
            <a:r>
              <a:rPr sz="2400" dirty="0">
                <a:latin typeface="Times New Roman"/>
                <a:cs typeface="Times New Roman"/>
              </a:rPr>
              <a:t>trib</a:t>
            </a:r>
            <a:r>
              <a:rPr sz="2400" spc="5" dirty="0">
                <a:latin typeface="Times New Roman"/>
                <a:cs typeface="Times New Roman"/>
              </a:rPr>
              <a:t>u</a:t>
            </a:r>
            <a:r>
              <a:rPr sz="2400" dirty="0">
                <a:latin typeface="Times New Roman"/>
                <a:cs typeface="Times New Roman"/>
              </a:rPr>
              <a:t>t</a:t>
            </a:r>
            <a:r>
              <a:rPr sz="2400" spc="-5" dirty="0">
                <a:latin typeface="Times New Roman"/>
                <a:cs typeface="Times New Roman"/>
              </a:rPr>
              <a:t>e</a:t>
            </a:r>
            <a:r>
              <a:rPr sz="2400" dirty="0">
                <a:latin typeface="Times New Roman"/>
                <a:cs typeface="Times New Roman"/>
              </a:rPr>
              <a:t>.	</a:t>
            </a:r>
            <a:r>
              <a:rPr sz="2400" spc="-10" dirty="0">
                <a:latin typeface="Times New Roman"/>
                <a:cs typeface="Times New Roman"/>
              </a:rPr>
              <a:t>F</a:t>
            </a:r>
            <a:r>
              <a:rPr sz="2400" dirty="0">
                <a:latin typeface="Times New Roman"/>
                <a:cs typeface="Times New Roman"/>
              </a:rPr>
              <a:t>or	exa</a:t>
            </a:r>
            <a:r>
              <a:rPr sz="2400" spc="-20" dirty="0">
                <a:latin typeface="Times New Roman"/>
                <a:cs typeface="Times New Roman"/>
              </a:rPr>
              <a:t>m</a:t>
            </a:r>
            <a:r>
              <a:rPr sz="2400" dirty="0">
                <a:latin typeface="Times New Roman"/>
                <a:cs typeface="Times New Roman"/>
              </a:rPr>
              <a:t>ple,	</a:t>
            </a:r>
            <a:r>
              <a:rPr sz="2400" b="1" dirty="0">
                <a:solidFill>
                  <a:srgbClr val="BF0000"/>
                </a:solidFill>
                <a:latin typeface="Times New Roman"/>
                <a:cs typeface="Times New Roman"/>
              </a:rPr>
              <a:t>a	stu</a:t>
            </a:r>
            <a:r>
              <a:rPr sz="2400" b="1" spc="-10" dirty="0">
                <a:solidFill>
                  <a:srgbClr val="BF0000"/>
                </a:solidFill>
                <a:latin typeface="Times New Roman"/>
                <a:cs typeface="Times New Roman"/>
              </a:rPr>
              <a:t>d</a:t>
            </a:r>
            <a:r>
              <a:rPr sz="2400" b="1" spc="-5" dirty="0">
                <a:solidFill>
                  <a:srgbClr val="BF0000"/>
                </a:solidFill>
                <a:latin typeface="Times New Roman"/>
                <a:cs typeface="Times New Roman"/>
              </a:rPr>
              <a:t>e</a:t>
            </a:r>
            <a:r>
              <a:rPr sz="2400" b="1" dirty="0">
                <a:solidFill>
                  <a:srgbClr val="BF0000"/>
                </a:solidFill>
                <a:latin typeface="Times New Roman"/>
                <a:cs typeface="Times New Roman"/>
              </a:rPr>
              <a:t>nt's	c</a:t>
            </a:r>
            <a:r>
              <a:rPr sz="2400" b="1" spc="-10" dirty="0">
                <a:solidFill>
                  <a:srgbClr val="BF0000"/>
                </a:solidFill>
                <a:latin typeface="Times New Roman"/>
                <a:cs typeface="Times New Roman"/>
              </a:rPr>
              <a:t>o</a:t>
            </a:r>
            <a:r>
              <a:rPr sz="2400" b="1" spc="5" dirty="0">
                <a:solidFill>
                  <a:srgbClr val="BF0000"/>
                </a:solidFill>
                <a:latin typeface="Times New Roman"/>
                <a:cs typeface="Times New Roman"/>
              </a:rPr>
              <a:t>m</a:t>
            </a:r>
            <a:r>
              <a:rPr sz="2400" b="1" spc="-10" dirty="0">
                <a:solidFill>
                  <a:srgbClr val="BF0000"/>
                </a:solidFill>
                <a:latin typeface="Times New Roman"/>
                <a:cs typeface="Times New Roman"/>
              </a:rPr>
              <a:t>p</a:t>
            </a:r>
            <a:r>
              <a:rPr sz="2400" b="1" dirty="0">
                <a:solidFill>
                  <a:srgbClr val="BF0000"/>
                </a:solidFill>
                <a:latin typeface="Times New Roman"/>
                <a:cs typeface="Times New Roman"/>
              </a:rPr>
              <a:t>lete  </a:t>
            </a:r>
            <a:r>
              <a:rPr sz="2400" b="1" spc="-5" dirty="0">
                <a:solidFill>
                  <a:srgbClr val="BF0000"/>
                </a:solidFill>
                <a:latin typeface="Times New Roman"/>
                <a:cs typeface="Times New Roman"/>
              </a:rPr>
              <a:t>name </a:t>
            </a:r>
            <a:r>
              <a:rPr sz="2400" b="1" dirty="0">
                <a:solidFill>
                  <a:srgbClr val="BF0000"/>
                </a:solidFill>
                <a:latin typeface="Times New Roman"/>
                <a:cs typeface="Times New Roman"/>
              </a:rPr>
              <a:t>may </a:t>
            </a:r>
            <a:r>
              <a:rPr sz="2400" b="1" spc="-5" dirty="0">
                <a:solidFill>
                  <a:srgbClr val="BF0000"/>
                </a:solidFill>
                <a:latin typeface="Times New Roman"/>
                <a:cs typeface="Times New Roman"/>
              </a:rPr>
              <a:t>have </a:t>
            </a:r>
            <a:r>
              <a:rPr sz="2400" b="1" dirty="0">
                <a:solidFill>
                  <a:srgbClr val="BF0000"/>
                </a:solidFill>
                <a:latin typeface="Times New Roman"/>
                <a:cs typeface="Times New Roman"/>
              </a:rPr>
              <a:t>first_name</a:t>
            </a:r>
            <a:r>
              <a:rPr sz="2400" b="1" spc="-10" dirty="0">
                <a:solidFill>
                  <a:srgbClr val="BF0000"/>
                </a:solidFill>
                <a:latin typeface="Times New Roman"/>
                <a:cs typeface="Times New Roman"/>
              </a:rPr>
              <a:t> </a:t>
            </a:r>
            <a:r>
              <a:rPr sz="2400" b="1" spc="-5" dirty="0">
                <a:solidFill>
                  <a:srgbClr val="BF0000"/>
                </a:solidFill>
                <a:latin typeface="Times New Roman"/>
                <a:cs typeface="Times New Roman"/>
              </a:rPr>
              <a:t>and</a:t>
            </a:r>
            <a:r>
              <a:rPr sz="2400" b="1" spc="-10" dirty="0">
                <a:solidFill>
                  <a:srgbClr val="BF0000"/>
                </a:solidFill>
                <a:latin typeface="Times New Roman"/>
                <a:cs typeface="Times New Roman"/>
              </a:rPr>
              <a:t> </a:t>
            </a:r>
            <a:r>
              <a:rPr sz="2400" b="1" dirty="0">
                <a:solidFill>
                  <a:srgbClr val="BF0000"/>
                </a:solidFill>
                <a:latin typeface="Times New Roman"/>
                <a:cs typeface="Times New Roman"/>
              </a:rPr>
              <a:t>last_name.</a:t>
            </a:r>
            <a:endParaRPr sz="24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691895" y="2063495"/>
            <a:ext cx="4636008" cy="521208"/>
          </a:xfrm>
          <a:prstGeom prst="rect">
            <a:avLst/>
          </a:prstGeom>
        </p:spPr>
      </p:pic>
      <p:graphicFrame>
        <p:nvGraphicFramePr>
          <p:cNvPr id="4" name="object 4"/>
          <p:cNvGraphicFramePr>
            <a:graphicFrameLocks noGrp="1"/>
          </p:cNvGraphicFramePr>
          <p:nvPr/>
        </p:nvGraphicFramePr>
        <p:xfrm>
          <a:off x="757427" y="2129027"/>
          <a:ext cx="4495800" cy="381000"/>
        </p:xfrm>
        <a:graphic>
          <a:graphicData uri="http://schemas.openxmlformats.org/drawingml/2006/table">
            <a:tbl>
              <a:tblPr firstRow="1" bandRow="1">
                <a:tableStyleId>{2D5ABB26-0587-4C30-8999-92F81FD0307C}</a:tableStyleId>
              </a:tblPr>
              <a:tblGrid>
                <a:gridCol w="990600"/>
                <a:gridCol w="838200"/>
                <a:gridCol w="838200"/>
                <a:gridCol w="914400"/>
                <a:gridCol w="914400"/>
              </a:tblGrid>
              <a:tr h="381000">
                <a:tc>
                  <a:txBody>
                    <a:bodyPr/>
                    <a:lstStyle/>
                    <a:p>
                      <a:pPr marL="91440">
                        <a:lnSpc>
                          <a:spcPct val="100000"/>
                        </a:lnSpc>
                        <a:spcBef>
                          <a:spcPts val="395"/>
                        </a:spcBef>
                      </a:pPr>
                      <a:r>
                        <a:rPr sz="1600" spc="-5" dirty="0">
                          <a:latin typeface="Times New Roman"/>
                          <a:cs typeface="Times New Roman"/>
                        </a:rPr>
                        <a:t>E_no</a:t>
                      </a:r>
                      <a:endParaRPr sz="1600">
                        <a:latin typeface="Times New Roman"/>
                        <a:cs typeface="Times New Roman"/>
                      </a:endParaRPr>
                    </a:p>
                  </a:txBody>
                  <a:tcPr marL="0" marR="0" marT="50165" marB="0">
                    <a:lnL w="9525">
                      <a:solidFill>
                        <a:srgbClr val="209AC1"/>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138430">
                        <a:lnSpc>
                          <a:spcPct val="100000"/>
                        </a:lnSpc>
                        <a:spcBef>
                          <a:spcPts val="395"/>
                        </a:spcBef>
                      </a:pPr>
                      <a:r>
                        <a:rPr sz="1600" spc="-10" dirty="0">
                          <a:latin typeface="Times New Roman"/>
                          <a:cs typeface="Times New Roman"/>
                        </a:rPr>
                        <a:t>F_name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160655">
                        <a:lnSpc>
                          <a:spcPct val="100000"/>
                        </a:lnSpc>
                        <a:spcBef>
                          <a:spcPts val="395"/>
                        </a:spcBef>
                      </a:pPr>
                      <a:r>
                        <a:rPr sz="1600" spc="-10" dirty="0">
                          <a:latin typeface="Times New Roman"/>
                          <a:cs typeface="Times New Roman"/>
                        </a:rPr>
                        <a:t>L_name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282575">
                        <a:lnSpc>
                          <a:spcPct val="100000"/>
                        </a:lnSpc>
                        <a:spcBef>
                          <a:spcPts val="395"/>
                        </a:spcBef>
                      </a:pPr>
                      <a:r>
                        <a:rPr sz="1600" spc="-5" dirty="0">
                          <a:latin typeface="Times New Roman"/>
                          <a:cs typeface="Times New Roman"/>
                        </a:rPr>
                        <a:t>Age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162560">
                        <a:lnSpc>
                          <a:spcPct val="100000"/>
                        </a:lnSpc>
                        <a:spcBef>
                          <a:spcPts val="395"/>
                        </a:spcBef>
                      </a:pPr>
                      <a:r>
                        <a:rPr sz="1600" spc="-5" dirty="0">
                          <a:latin typeface="Times New Roman"/>
                          <a:cs typeface="Times New Roman"/>
                        </a:rPr>
                        <a:t>Salary</a:t>
                      </a:r>
                      <a:endParaRPr sz="1600">
                        <a:latin typeface="Times New Roman"/>
                        <a:cs typeface="Times New Roman"/>
                      </a:endParaRPr>
                    </a:p>
                  </a:txBody>
                  <a:tcPr marL="0" marR="0" marT="50165" marB="0">
                    <a:lnL w="12700">
                      <a:solidFill>
                        <a:srgbClr val="CCAE09"/>
                      </a:solidFill>
                      <a:prstDash val="solid"/>
                    </a:lnL>
                    <a:lnR w="9525">
                      <a:solidFill>
                        <a:srgbClr val="209AC1"/>
                      </a:solidFill>
                      <a:prstDash val="solid"/>
                    </a:lnR>
                    <a:lnT w="9525">
                      <a:solidFill>
                        <a:srgbClr val="209AC1"/>
                      </a:solidFill>
                      <a:prstDash val="solid"/>
                    </a:lnT>
                    <a:lnB w="9525">
                      <a:solidFill>
                        <a:srgbClr val="209AC1"/>
                      </a:solidFill>
                      <a:prstDash val="solid"/>
                    </a:lnB>
                  </a:tcPr>
                </a:tc>
              </a:tr>
            </a:tbl>
          </a:graphicData>
        </a:graphic>
      </p:graphicFrame>
      <p:pic>
        <p:nvPicPr>
          <p:cNvPr id="5" name="object 5"/>
          <p:cNvPicPr/>
          <p:nvPr/>
        </p:nvPicPr>
        <p:blipFill>
          <a:blip r:embed="rId3" cstate="print"/>
          <a:stretch>
            <a:fillRect/>
          </a:stretch>
        </p:blipFill>
        <p:spPr>
          <a:xfrm>
            <a:off x="762000" y="2133600"/>
            <a:ext cx="4495800" cy="381000"/>
          </a:xfrm>
          <a:prstGeom prst="rect">
            <a:avLst/>
          </a:prstGeom>
        </p:spPr>
      </p:pic>
      <p:pic>
        <p:nvPicPr>
          <p:cNvPr id="6" name="object 6"/>
          <p:cNvPicPr/>
          <p:nvPr/>
        </p:nvPicPr>
        <p:blipFill>
          <a:blip r:embed="rId4" cstate="print"/>
          <a:stretch>
            <a:fillRect/>
          </a:stretch>
        </p:blipFill>
        <p:spPr>
          <a:xfrm>
            <a:off x="6025896" y="2063495"/>
            <a:ext cx="2883407" cy="521208"/>
          </a:xfrm>
          <a:prstGeom prst="rect">
            <a:avLst/>
          </a:prstGeom>
        </p:spPr>
      </p:pic>
      <p:graphicFrame>
        <p:nvGraphicFramePr>
          <p:cNvPr id="7" name="object 7"/>
          <p:cNvGraphicFramePr>
            <a:graphicFrameLocks noGrp="1"/>
          </p:cNvGraphicFramePr>
          <p:nvPr/>
        </p:nvGraphicFramePr>
        <p:xfrm>
          <a:off x="6091428" y="2129027"/>
          <a:ext cx="2743200" cy="381000"/>
        </p:xfrm>
        <a:graphic>
          <a:graphicData uri="http://schemas.openxmlformats.org/drawingml/2006/table">
            <a:tbl>
              <a:tblPr firstRow="1" bandRow="1">
                <a:tableStyleId>{2D5ABB26-0587-4C30-8999-92F81FD0307C}</a:tableStyleId>
              </a:tblPr>
              <a:tblGrid>
                <a:gridCol w="914400"/>
                <a:gridCol w="914400"/>
                <a:gridCol w="914400"/>
              </a:tblGrid>
              <a:tr h="381000">
                <a:tc>
                  <a:txBody>
                    <a:bodyPr/>
                    <a:lstStyle/>
                    <a:p>
                      <a:pPr marL="44450">
                        <a:lnSpc>
                          <a:spcPct val="100000"/>
                        </a:lnSpc>
                        <a:spcBef>
                          <a:spcPts val="395"/>
                        </a:spcBef>
                      </a:pPr>
                      <a:r>
                        <a:rPr sz="1600" spc="-10" dirty="0">
                          <a:latin typeface="Times New Roman"/>
                          <a:cs typeface="Times New Roman"/>
                        </a:rPr>
                        <a:t>Empl_No</a:t>
                      </a:r>
                      <a:endParaRPr sz="1600">
                        <a:latin typeface="Times New Roman"/>
                        <a:cs typeface="Times New Roman"/>
                      </a:endParaRPr>
                    </a:p>
                  </a:txBody>
                  <a:tcPr marL="0" marR="0" marT="50165" marB="0">
                    <a:lnL w="9525">
                      <a:solidFill>
                        <a:srgbClr val="209AC1"/>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123189">
                        <a:lnSpc>
                          <a:spcPct val="100000"/>
                        </a:lnSpc>
                        <a:spcBef>
                          <a:spcPts val="395"/>
                        </a:spcBef>
                      </a:pPr>
                      <a:r>
                        <a:rPr sz="1600" spc="-10" dirty="0">
                          <a:latin typeface="Times New Roman"/>
                          <a:cs typeface="Times New Roman"/>
                        </a:rPr>
                        <a:t>L_name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282575">
                        <a:lnSpc>
                          <a:spcPct val="100000"/>
                        </a:lnSpc>
                        <a:spcBef>
                          <a:spcPts val="395"/>
                        </a:spcBef>
                      </a:pPr>
                      <a:r>
                        <a:rPr sz="1600" spc="-5" dirty="0">
                          <a:latin typeface="Times New Roman"/>
                          <a:cs typeface="Times New Roman"/>
                        </a:rPr>
                        <a:t>B_no</a:t>
                      </a:r>
                      <a:endParaRPr sz="1600">
                        <a:latin typeface="Times New Roman"/>
                        <a:cs typeface="Times New Roman"/>
                      </a:endParaRPr>
                    </a:p>
                  </a:txBody>
                  <a:tcPr marL="0" marR="0" marT="50165" marB="0">
                    <a:lnL w="12700">
                      <a:solidFill>
                        <a:srgbClr val="CCAE09"/>
                      </a:solidFill>
                      <a:prstDash val="solid"/>
                    </a:lnL>
                    <a:lnR w="9525">
                      <a:solidFill>
                        <a:srgbClr val="209AC1"/>
                      </a:solidFill>
                      <a:prstDash val="solid"/>
                    </a:lnR>
                    <a:lnT w="9525">
                      <a:solidFill>
                        <a:srgbClr val="209AC1"/>
                      </a:solidFill>
                      <a:prstDash val="solid"/>
                    </a:lnT>
                    <a:lnB w="9525">
                      <a:solidFill>
                        <a:srgbClr val="209AC1"/>
                      </a:solidFill>
                      <a:prstDash val="solid"/>
                    </a:lnB>
                  </a:tcPr>
                </a:tc>
              </a:tr>
            </a:tbl>
          </a:graphicData>
        </a:graphic>
      </p:graphicFrame>
      <p:pic>
        <p:nvPicPr>
          <p:cNvPr id="8" name="object 8"/>
          <p:cNvPicPr/>
          <p:nvPr/>
        </p:nvPicPr>
        <p:blipFill>
          <a:blip r:embed="rId5" cstate="print"/>
          <a:stretch>
            <a:fillRect/>
          </a:stretch>
        </p:blipFill>
        <p:spPr>
          <a:xfrm>
            <a:off x="6096000" y="2133600"/>
            <a:ext cx="2743200" cy="381000"/>
          </a:xfrm>
          <a:prstGeom prst="rect">
            <a:avLst/>
          </a:prstGeom>
        </p:spPr>
      </p:pic>
      <p:pic>
        <p:nvPicPr>
          <p:cNvPr id="9" name="object 9"/>
          <p:cNvPicPr/>
          <p:nvPr/>
        </p:nvPicPr>
        <p:blipFill>
          <a:blip r:embed="rId6" cstate="print"/>
          <a:stretch>
            <a:fillRect/>
          </a:stretch>
        </p:blipFill>
        <p:spPr>
          <a:xfrm>
            <a:off x="1758695" y="3054095"/>
            <a:ext cx="6160008" cy="521208"/>
          </a:xfrm>
          <a:prstGeom prst="rect">
            <a:avLst/>
          </a:prstGeom>
        </p:spPr>
      </p:pic>
      <p:graphicFrame>
        <p:nvGraphicFramePr>
          <p:cNvPr id="10" name="object 10"/>
          <p:cNvGraphicFramePr>
            <a:graphicFrameLocks noGrp="1"/>
          </p:cNvGraphicFramePr>
          <p:nvPr/>
        </p:nvGraphicFramePr>
        <p:xfrm>
          <a:off x="1824227" y="3119627"/>
          <a:ext cx="6047740" cy="381000"/>
        </p:xfrm>
        <a:graphic>
          <a:graphicData uri="http://schemas.openxmlformats.org/drawingml/2006/table">
            <a:tbl>
              <a:tblPr firstRow="1" bandRow="1">
                <a:tableStyleId>{2D5ABB26-0587-4C30-8999-92F81FD0307C}</a:tableStyleId>
              </a:tblPr>
              <a:tblGrid>
                <a:gridCol w="942340"/>
                <a:gridCol w="1066800"/>
                <a:gridCol w="914400"/>
                <a:gridCol w="990600"/>
                <a:gridCol w="1066800"/>
                <a:gridCol w="1066800"/>
              </a:tblGrid>
              <a:tr h="381000">
                <a:tc>
                  <a:txBody>
                    <a:bodyPr/>
                    <a:lstStyle/>
                    <a:p>
                      <a:pPr marL="148590">
                        <a:lnSpc>
                          <a:spcPct val="100000"/>
                        </a:lnSpc>
                        <a:spcBef>
                          <a:spcPts val="395"/>
                        </a:spcBef>
                      </a:pPr>
                      <a:r>
                        <a:rPr sz="1600" dirty="0">
                          <a:latin typeface="Times New Roman"/>
                          <a:cs typeface="Times New Roman"/>
                        </a:rPr>
                        <a:t>E</a:t>
                      </a:r>
                      <a:r>
                        <a:rPr sz="1600" spc="-35" dirty="0">
                          <a:latin typeface="Times New Roman"/>
                          <a:cs typeface="Times New Roman"/>
                        </a:rPr>
                        <a:t>m</a:t>
                      </a:r>
                      <a:r>
                        <a:rPr sz="1600" dirty="0">
                          <a:latin typeface="Times New Roman"/>
                          <a:cs typeface="Times New Roman"/>
                        </a:rPr>
                        <a:t>pl_No</a:t>
                      </a:r>
                      <a:endParaRPr sz="1600">
                        <a:latin typeface="Times New Roman"/>
                        <a:cs typeface="Times New Roman"/>
                      </a:endParaRPr>
                    </a:p>
                  </a:txBody>
                  <a:tcPr marL="0" marR="0" marT="50165" marB="0">
                    <a:lnL w="9525">
                      <a:solidFill>
                        <a:srgbClr val="209AC1"/>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278130">
                        <a:lnSpc>
                          <a:spcPct val="100000"/>
                        </a:lnSpc>
                        <a:spcBef>
                          <a:spcPts val="395"/>
                        </a:spcBef>
                      </a:pPr>
                      <a:r>
                        <a:rPr sz="1600" spc="-10" dirty="0">
                          <a:latin typeface="Times New Roman"/>
                          <a:cs typeface="Times New Roman"/>
                        </a:rPr>
                        <a:t>F_name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223520">
                        <a:lnSpc>
                          <a:spcPct val="100000"/>
                        </a:lnSpc>
                        <a:spcBef>
                          <a:spcPts val="395"/>
                        </a:spcBef>
                      </a:pPr>
                      <a:r>
                        <a:rPr sz="1600" spc="-10" dirty="0">
                          <a:latin typeface="Times New Roman"/>
                          <a:cs typeface="Times New Roman"/>
                        </a:rPr>
                        <a:t>L_name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330200">
                        <a:lnSpc>
                          <a:spcPct val="100000"/>
                        </a:lnSpc>
                        <a:spcBef>
                          <a:spcPts val="395"/>
                        </a:spcBef>
                      </a:pPr>
                      <a:r>
                        <a:rPr sz="1600" spc="-5" dirty="0">
                          <a:latin typeface="Times New Roman"/>
                          <a:cs typeface="Times New Roman"/>
                        </a:rPr>
                        <a:t>DOB</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224790">
                        <a:lnSpc>
                          <a:spcPct val="100000"/>
                        </a:lnSpc>
                        <a:spcBef>
                          <a:spcPts val="395"/>
                        </a:spcBef>
                      </a:pPr>
                      <a:r>
                        <a:rPr sz="1600" spc="-5" dirty="0">
                          <a:latin typeface="Times New Roman"/>
                          <a:cs typeface="Times New Roman"/>
                        </a:rPr>
                        <a:t>Salary</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85090">
                        <a:lnSpc>
                          <a:spcPct val="100000"/>
                        </a:lnSpc>
                        <a:spcBef>
                          <a:spcPts val="395"/>
                        </a:spcBef>
                      </a:pPr>
                      <a:r>
                        <a:rPr sz="1600" spc="-5" dirty="0">
                          <a:latin typeface="Times New Roman"/>
                          <a:cs typeface="Times New Roman"/>
                        </a:rPr>
                        <a:t>Branch_No</a:t>
                      </a:r>
                      <a:endParaRPr sz="1600">
                        <a:latin typeface="Times New Roman"/>
                        <a:cs typeface="Times New Roman"/>
                      </a:endParaRPr>
                    </a:p>
                  </a:txBody>
                  <a:tcPr marL="0" marR="0" marT="50165" marB="0">
                    <a:lnL w="12700">
                      <a:solidFill>
                        <a:srgbClr val="CCAE09"/>
                      </a:solidFill>
                      <a:prstDash val="solid"/>
                    </a:lnL>
                    <a:lnR w="9525">
                      <a:solidFill>
                        <a:srgbClr val="209AC1"/>
                      </a:solidFill>
                      <a:prstDash val="solid"/>
                    </a:lnR>
                    <a:lnT w="9525">
                      <a:solidFill>
                        <a:srgbClr val="209AC1"/>
                      </a:solidFill>
                      <a:prstDash val="solid"/>
                    </a:lnT>
                    <a:lnB w="9525">
                      <a:solidFill>
                        <a:srgbClr val="209AC1"/>
                      </a:solidFill>
                      <a:prstDash val="solid"/>
                    </a:lnB>
                  </a:tcPr>
                </a:tc>
              </a:tr>
            </a:tbl>
          </a:graphicData>
        </a:graphic>
      </p:graphicFrame>
      <p:pic>
        <p:nvPicPr>
          <p:cNvPr id="11" name="object 11"/>
          <p:cNvPicPr/>
          <p:nvPr/>
        </p:nvPicPr>
        <p:blipFill>
          <a:blip r:embed="rId7" cstate="print"/>
          <a:stretch>
            <a:fillRect/>
          </a:stretch>
        </p:blipFill>
        <p:spPr>
          <a:xfrm>
            <a:off x="1828800" y="3124200"/>
            <a:ext cx="6019800" cy="381000"/>
          </a:xfrm>
          <a:prstGeom prst="rect">
            <a:avLst/>
          </a:prstGeom>
        </p:spPr>
      </p:pic>
      <p:sp>
        <p:nvSpPr>
          <p:cNvPr id="12" name="object 12"/>
          <p:cNvSpPr txBox="1"/>
          <p:nvPr/>
        </p:nvSpPr>
        <p:spPr>
          <a:xfrm>
            <a:off x="78739" y="3051174"/>
            <a:ext cx="146367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C000"/>
                </a:solidFill>
                <a:latin typeface="Times New Roman"/>
                <a:cs typeface="Times New Roman"/>
              </a:rPr>
              <a:t>Conceptual</a:t>
            </a:r>
            <a:r>
              <a:rPr sz="1600" b="1" spc="-35" dirty="0">
                <a:solidFill>
                  <a:srgbClr val="FFC000"/>
                </a:solidFill>
                <a:latin typeface="Times New Roman"/>
                <a:cs typeface="Times New Roman"/>
              </a:rPr>
              <a:t> </a:t>
            </a:r>
            <a:r>
              <a:rPr sz="1600" b="1" spc="-5" dirty="0">
                <a:solidFill>
                  <a:srgbClr val="FFC000"/>
                </a:solidFill>
                <a:latin typeface="Times New Roman"/>
                <a:cs typeface="Times New Roman"/>
              </a:rPr>
              <a:t>level</a:t>
            </a:r>
            <a:endParaRPr sz="1600">
              <a:latin typeface="Times New Roman"/>
              <a:cs typeface="Times New Roman"/>
            </a:endParaRPr>
          </a:p>
        </p:txBody>
      </p:sp>
      <p:sp>
        <p:nvSpPr>
          <p:cNvPr id="13" name="object 13"/>
          <p:cNvSpPr txBox="1"/>
          <p:nvPr/>
        </p:nvSpPr>
        <p:spPr>
          <a:xfrm>
            <a:off x="78739" y="4575428"/>
            <a:ext cx="118364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C000"/>
                </a:solidFill>
                <a:latin typeface="Times New Roman"/>
                <a:cs typeface="Times New Roman"/>
              </a:rPr>
              <a:t>Internal</a:t>
            </a:r>
            <a:r>
              <a:rPr sz="1600" b="1" spc="-30" dirty="0">
                <a:solidFill>
                  <a:srgbClr val="FFC000"/>
                </a:solidFill>
                <a:latin typeface="Times New Roman"/>
                <a:cs typeface="Times New Roman"/>
              </a:rPr>
              <a:t> </a:t>
            </a:r>
            <a:r>
              <a:rPr sz="1600" b="1" spc="-5" dirty="0">
                <a:solidFill>
                  <a:srgbClr val="FFC000"/>
                </a:solidFill>
                <a:latin typeface="Times New Roman"/>
                <a:cs typeface="Times New Roman"/>
              </a:rPr>
              <a:t>level</a:t>
            </a:r>
            <a:endParaRPr sz="1600">
              <a:latin typeface="Times New Roman"/>
              <a:cs typeface="Times New Roman"/>
            </a:endParaRPr>
          </a:p>
        </p:txBody>
      </p:sp>
      <p:sp>
        <p:nvSpPr>
          <p:cNvPr id="14" name="object 14"/>
          <p:cNvSpPr/>
          <p:nvPr/>
        </p:nvSpPr>
        <p:spPr>
          <a:xfrm>
            <a:off x="2891409" y="2585211"/>
            <a:ext cx="4046220" cy="462915"/>
          </a:xfrm>
          <a:custGeom>
            <a:avLst/>
            <a:gdLst/>
            <a:ahLst/>
            <a:cxnLst/>
            <a:rect l="l" t="t" r="r" b="b"/>
            <a:pathLst>
              <a:path w="4046220" h="462914">
                <a:moveTo>
                  <a:pt x="537591" y="462788"/>
                </a:moveTo>
                <a:lnTo>
                  <a:pt x="522249" y="426339"/>
                </a:lnTo>
                <a:lnTo>
                  <a:pt x="504571" y="384302"/>
                </a:lnTo>
                <a:lnTo>
                  <a:pt x="483857" y="408406"/>
                </a:lnTo>
                <a:lnTo>
                  <a:pt x="8382" y="762"/>
                </a:lnTo>
                <a:lnTo>
                  <a:pt x="0" y="10414"/>
                </a:lnTo>
                <a:lnTo>
                  <a:pt x="475576" y="418045"/>
                </a:lnTo>
                <a:lnTo>
                  <a:pt x="454914" y="442087"/>
                </a:lnTo>
                <a:lnTo>
                  <a:pt x="537591" y="462788"/>
                </a:lnTo>
                <a:close/>
              </a:path>
              <a:path w="4046220" h="462914">
                <a:moveTo>
                  <a:pt x="4045839" y="11176"/>
                </a:moveTo>
                <a:lnTo>
                  <a:pt x="4039743" y="0"/>
                </a:lnTo>
                <a:lnTo>
                  <a:pt x="3268446" y="420763"/>
                </a:lnTo>
                <a:lnTo>
                  <a:pt x="3253232" y="392811"/>
                </a:lnTo>
                <a:lnTo>
                  <a:pt x="3204591" y="462788"/>
                </a:lnTo>
                <a:lnTo>
                  <a:pt x="3289681" y="459740"/>
                </a:lnTo>
                <a:lnTo>
                  <a:pt x="3277781" y="437896"/>
                </a:lnTo>
                <a:lnTo>
                  <a:pt x="3274479" y="431850"/>
                </a:lnTo>
                <a:lnTo>
                  <a:pt x="4045839" y="11176"/>
                </a:lnTo>
                <a:close/>
              </a:path>
            </a:pathLst>
          </a:custGeom>
          <a:solidFill>
            <a:srgbClr val="CCAE09"/>
          </a:solidFill>
        </p:spPr>
        <p:txBody>
          <a:bodyPr wrap="square" lIns="0" tIns="0" rIns="0" bIns="0" rtlCol="0"/>
          <a:lstStyle/>
          <a:p>
            <a:endParaRPr/>
          </a:p>
        </p:txBody>
      </p:sp>
      <p:grpSp>
        <p:nvGrpSpPr>
          <p:cNvPr id="15" name="object 15"/>
          <p:cNvGrpSpPr/>
          <p:nvPr/>
        </p:nvGrpSpPr>
        <p:grpSpPr>
          <a:xfrm>
            <a:off x="1606296" y="3657600"/>
            <a:ext cx="6647815" cy="2981325"/>
            <a:chOff x="1606296" y="3657600"/>
            <a:chExt cx="6647815" cy="2981325"/>
          </a:xfrm>
        </p:grpSpPr>
        <p:sp>
          <p:nvSpPr>
            <p:cNvPr id="16" name="object 16"/>
            <p:cNvSpPr/>
            <p:nvPr/>
          </p:nvSpPr>
          <p:spPr>
            <a:xfrm>
              <a:off x="4838700" y="3657600"/>
              <a:ext cx="76200" cy="304800"/>
            </a:xfrm>
            <a:custGeom>
              <a:avLst/>
              <a:gdLst/>
              <a:ahLst/>
              <a:cxnLst/>
              <a:rect l="l" t="t" r="r" b="b"/>
              <a:pathLst>
                <a:path w="76200" h="304800">
                  <a:moveTo>
                    <a:pt x="31750" y="228600"/>
                  </a:moveTo>
                  <a:lnTo>
                    <a:pt x="0" y="228600"/>
                  </a:lnTo>
                  <a:lnTo>
                    <a:pt x="38100" y="304800"/>
                  </a:lnTo>
                  <a:lnTo>
                    <a:pt x="69850" y="241300"/>
                  </a:lnTo>
                  <a:lnTo>
                    <a:pt x="31750" y="241300"/>
                  </a:lnTo>
                  <a:lnTo>
                    <a:pt x="31750" y="228600"/>
                  </a:lnTo>
                  <a:close/>
                </a:path>
                <a:path w="76200" h="304800">
                  <a:moveTo>
                    <a:pt x="44450" y="0"/>
                  </a:moveTo>
                  <a:lnTo>
                    <a:pt x="31750" y="0"/>
                  </a:lnTo>
                  <a:lnTo>
                    <a:pt x="31750" y="241300"/>
                  </a:lnTo>
                  <a:lnTo>
                    <a:pt x="44450" y="241300"/>
                  </a:lnTo>
                  <a:lnTo>
                    <a:pt x="44450" y="0"/>
                  </a:lnTo>
                  <a:close/>
                </a:path>
                <a:path w="76200" h="304800">
                  <a:moveTo>
                    <a:pt x="76200" y="228600"/>
                  </a:moveTo>
                  <a:lnTo>
                    <a:pt x="44450" y="228600"/>
                  </a:lnTo>
                  <a:lnTo>
                    <a:pt x="44450" y="241300"/>
                  </a:lnTo>
                  <a:lnTo>
                    <a:pt x="69850" y="241300"/>
                  </a:lnTo>
                  <a:lnTo>
                    <a:pt x="76200" y="228600"/>
                  </a:lnTo>
                  <a:close/>
                </a:path>
              </a:pathLst>
            </a:custGeom>
            <a:solidFill>
              <a:srgbClr val="CCAE09"/>
            </a:solidFill>
          </p:spPr>
          <p:txBody>
            <a:bodyPr wrap="square" lIns="0" tIns="0" rIns="0" bIns="0" rtlCol="0"/>
            <a:lstStyle/>
            <a:p>
              <a:endParaRPr/>
            </a:p>
          </p:txBody>
        </p:sp>
        <p:pic>
          <p:nvPicPr>
            <p:cNvPr id="17" name="object 17"/>
            <p:cNvPicPr/>
            <p:nvPr/>
          </p:nvPicPr>
          <p:blipFill>
            <a:blip r:embed="rId8" cstate="print"/>
            <a:stretch>
              <a:fillRect/>
            </a:stretch>
          </p:blipFill>
          <p:spPr>
            <a:xfrm>
              <a:off x="1606296" y="3968495"/>
              <a:ext cx="6647688" cy="2670048"/>
            </a:xfrm>
            <a:prstGeom prst="rect">
              <a:avLst/>
            </a:prstGeom>
          </p:spPr>
        </p:pic>
        <p:pic>
          <p:nvPicPr>
            <p:cNvPr id="18" name="object 18"/>
            <p:cNvPicPr/>
            <p:nvPr/>
          </p:nvPicPr>
          <p:blipFill>
            <a:blip r:embed="rId9" cstate="print"/>
            <a:stretch>
              <a:fillRect/>
            </a:stretch>
          </p:blipFill>
          <p:spPr>
            <a:xfrm>
              <a:off x="1676400" y="4038600"/>
              <a:ext cx="6507480" cy="2529840"/>
            </a:xfrm>
            <a:prstGeom prst="rect">
              <a:avLst/>
            </a:prstGeom>
          </p:spPr>
        </p:pic>
        <p:sp>
          <p:nvSpPr>
            <p:cNvPr id="19" name="object 19"/>
            <p:cNvSpPr/>
            <p:nvPr/>
          </p:nvSpPr>
          <p:spPr>
            <a:xfrm>
              <a:off x="1676400" y="4038600"/>
              <a:ext cx="6507480" cy="2529840"/>
            </a:xfrm>
            <a:custGeom>
              <a:avLst/>
              <a:gdLst/>
              <a:ahLst/>
              <a:cxnLst/>
              <a:rect l="l" t="t" r="r" b="b"/>
              <a:pathLst>
                <a:path w="6507480" h="2529840">
                  <a:moveTo>
                    <a:pt x="0" y="2529840"/>
                  </a:moveTo>
                  <a:lnTo>
                    <a:pt x="6507480" y="2529840"/>
                  </a:lnTo>
                  <a:lnTo>
                    <a:pt x="6507480" y="0"/>
                  </a:lnTo>
                  <a:lnTo>
                    <a:pt x="0" y="0"/>
                  </a:lnTo>
                  <a:lnTo>
                    <a:pt x="0" y="2529840"/>
                  </a:lnTo>
                  <a:close/>
                </a:path>
              </a:pathLst>
            </a:custGeom>
            <a:ln w="9144">
              <a:solidFill>
                <a:srgbClr val="209AC1"/>
              </a:solidFill>
            </a:ln>
          </p:spPr>
          <p:txBody>
            <a:bodyPr wrap="square" lIns="0" tIns="0" rIns="0" bIns="0" rtlCol="0"/>
            <a:lstStyle/>
            <a:p>
              <a:endParaRPr/>
            </a:p>
          </p:txBody>
        </p:sp>
      </p:grpSp>
      <p:sp>
        <p:nvSpPr>
          <p:cNvPr id="20" name="object 20"/>
          <p:cNvSpPr txBox="1"/>
          <p:nvPr/>
        </p:nvSpPr>
        <p:spPr>
          <a:xfrm>
            <a:off x="1768094" y="4042028"/>
            <a:ext cx="2579370" cy="1805305"/>
          </a:xfrm>
          <a:prstGeom prst="rect">
            <a:avLst/>
          </a:prstGeom>
        </p:spPr>
        <p:txBody>
          <a:bodyPr vert="horz" wrap="square" lIns="0" tIns="39370" rIns="0" bIns="0" rtlCol="0">
            <a:spAutoFit/>
          </a:bodyPr>
          <a:lstStyle/>
          <a:p>
            <a:pPr marL="254000" marR="719455" indent="-254635">
              <a:lnSpc>
                <a:spcPts val="1730"/>
              </a:lnSpc>
              <a:spcBef>
                <a:spcPts val="310"/>
              </a:spcBef>
            </a:pPr>
            <a:r>
              <a:rPr sz="1600" b="1" spc="-5" dirty="0">
                <a:latin typeface="Times New Roman"/>
                <a:cs typeface="Times New Roman"/>
              </a:rPr>
              <a:t>struct EMPLOYEE</a:t>
            </a:r>
            <a:r>
              <a:rPr sz="1600" b="1" spc="-30" dirty="0">
                <a:latin typeface="Times New Roman"/>
                <a:cs typeface="Times New Roman"/>
              </a:rPr>
              <a:t> </a:t>
            </a:r>
            <a:r>
              <a:rPr sz="1600" b="1" spc="-5" dirty="0">
                <a:latin typeface="Times New Roman"/>
                <a:cs typeface="Times New Roman"/>
              </a:rPr>
              <a:t>{ </a:t>
            </a:r>
            <a:r>
              <a:rPr sz="1600" b="1" spc="-385" dirty="0">
                <a:latin typeface="Times New Roman"/>
                <a:cs typeface="Times New Roman"/>
              </a:rPr>
              <a:t> </a:t>
            </a:r>
            <a:r>
              <a:rPr sz="1600" b="1" spc="-5" dirty="0">
                <a:latin typeface="Times New Roman"/>
                <a:cs typeface="Times New Roman"/>
              </a:rPr>
              <a:t>int</a:t>
            </a:r>
            <a:r>
              <a:rPr sz="1600" b="1" spc="-10" dirty="0">
                <a:latin typeface="Times New Roman"/>
                <a:cs typeface="Times New Roman"/>
              </a:rPr>
              <a:t> </a:t>
            </a:r>
            <a:r>
              <a:rPr sz="1600" b="1" spc="-5" dirty="0">
                <a:latin typeface="Times New Roman"/>
                <a:cs typeface="Times New Roman"/>
              </a:rPr>
              <a:t>Empl_No;</a:t>
            </a:r>
            <a:endParaRPr sz="1600">
              <a:latin typeface="Times New Roman"/>
              <a:cs typeface="Times New Roman"/>
            </a:endParaRPr>
          </a:p>
          <a:p>
            <a:pPr marL="254000">
              <a:lnSpc>
                <a:spcPts val="1605"/>
              </a:lnSpc>
            </a:pPr>
            <a:r>
              <a:rPr sz="1600" b="1" spc="-5" dirty="0">
                <a:latin typeface="Times New Roman"/>
                <a:cs typeface="Times New Roman"/>
              </a:rPr>
              <a:t>int</a:t>
            </a:r>
            <a:r>
              <a:rPr sz="1600" b="1" spc="-20" dirty="0">
                <a:latin typeface="Times New Roman"/>
                <a:cs typeface="Times New Roman"/>
              </a:rPr>
              <a:t> </a:t>
            </a:r>
            <a:r>
              <a:rPr sz="1600" b="1" spc="-5" dirty="0">
                <a:latin typeface="Times New Roman"/>
                <a:cs typeface="Times New Roman"/>
              </a:rPr>
              <a:t>Branch_No;</a:t>
            </a:r>
            <a:endParaRPr sz="1600">
              <a:latin typeface="Times New Roman"/>
              <a:cs typeface="Times New Roman"/>
            </a:endParaRPr>
          </a:p>
          <a:p>
            <a:pPr marL="254000">
              <a:lnSpc>
                <a:spcPts val="1730"/>
              </a:lnSpc>
            </a:pPr>
            <a:r>
              <a:rPr sz="1600" b="1" spc="-5" dirty="0">
                <a:latin typeface="Times New Roman"/>
                <a:cs typeface="Times New Roman"/>
              </a:rPr>
              <a:t>char</a:t>
            </a:r>
            <a:r>
              <a:rPr sz="1600" b="1" spc="-60" dirty="0">
                <a:latin typeface="Times New Roman"/>
                <a:cs typeface="Times New Roman"/>
              </a:rPr>
              <a:t> </a:t>
            </a:r>
            <a:r>
              <a:rPr sz="1600" b="1" spc="-5" dirty="0">
                <a:latin typeface="Times New Roman"/>
                <a:cs typeface="Times New Roman"/>
              </a:rPr>
              <a:t>F_name</a:t>
            </a:r>
            <a:r>
              <a:rPr sz="1600" b="1" spc="-10" dirty="0">
                <a:latin typeface="Times New Roman"/>
                <a:cs typeface="Times New Roman"/>
              </a:rPr>
              <a:t> </a:t>
            </a:r>
            <a:r>
              <a:rPr sz="1600" b="1" spc="-5" dirty="0">
                <a:latin typeface="Times New Roman"/>
                <a:cs typeface="Times New Roman"/>
              </a:rPr>
              <a:t>[15];</a:t>
            </a:r>
            <a:endParaRPr sz="1600">
              <a:latin typeface="Times New Roman"/>
              <a:cs typeface="Times New Roman"/>
            </a:endParaRPr>
          </a:p>
          <a:p>
            <a:pPr marL="254000">
              <a:lnSpc>
                <a:spcPts val="1730"/>
              </a:lnSpc>
            </a:pPr>
            <a:r>
              <a:rPr sz="1600" b="1" spc="-5" dirty="0">
                <a:latin typeface="Times New Roman"/>
                <a:cs typeface="Times New Roman"/>
              </a:rPr>
              <a:t>char</a:t>
            </a:r>
            <a:r>
              <a:rPr sz="1600" b="1" spc="-60" dirty="0">
                <a:latin typeface="Times New Roman"/>
                <a:cs typeface="Times New Roman"/>
              </a:rPr>
              <a:t> </a:t>
            </a:r>
            <a:r>
              <a:rPr sz="1600" b="1" spc="-5" dirty="0">
                <a:latin typeface="Times New Roman"/>
                <a:cs typeface="Times New Roman"/>
              </a:rPr>
              <a:t>L_name</a:t>
            </a:r>
            <a:r>
              <a:rPr sz="1600" b="1" spc="-20" dirty="0">
                <a:latin typeface="Times New Roman"/>
                <a:cs typeface="Times New Roman"/>
              </a:rPr>
              <a:t> </a:t>
            </a:r>
            <a:r>
              <a:rPr sz="1600" b="1" spc="-5" dirty="0">
                <a:latin typeface="Times New Roman"/>
                <a:cs typeface="Times New Roman"/>
              </a:rPr>
              <a:t>[15];</a:t>
            </a:r>
            <a:endParaRPr sz="1600">
              <a:latin typeface="Times New Roman"/>
              <a:cs typeface="Times New Roman"/>
            </a:endParaRPr>
          </a:p>
          <a:p>
            <a:pPr marL="254000" marR="25400">
              <a:lnSpc>
                <a:spcPts val="1730"/>
              </a:lnSpc>
              <a:spcBef>
                <a:spcPts val="120"/>
              </a:spcBef>
            </a:pPr>
            <a:r>
              <a:rPr sz="1600" b="1" spc="-5" dirty="0">
                <a:latin typeface="Times New Roman"/>
                <a:cs typeface="Times New Roman"/>
              </a:rPr>
              <a:t>struct</a:t>
            </a:r>
            <a:r>
              <a:rPr sz="1600" b="1" dirty="0">
                <a:latin typeface="Times New Roman"/>
                <a:cs typeface="Times New Roman"/>
              </a:rPr>
              <a:t> </a:t>
            </a:r>
            <a:r>
              <a:rPr sz="1600" b="1" spc="-5" dirty="0">
                <a:latin typeface="Times New Roman"/>
                <a:cs typeface="Times New Roman"/>
              </a:rPr>
              <a:t>date</a:t>
            </a:r>
            <a:r>
              <a:rPr sz="1600" b="1" dirty="0">
                <a:latin typeface="Times New Roman"/>
                <a:cs typeface="Times New Roman"/>
              </a:rPr>
              <a:t> </a:t>
            </a:r>
            <a:r>
              <a:rPr sz="1600" b="1" spc="-5" dirty="0">
                <a:latin typeface="Times New Roman"/>
                <a:cs typeface="Times New Roman"/>
              </a:rPr>
              <a:t>Date_of_Birth; </a:t>
            </a:r>
            <a:r>
              <a:rPr sz="1600" b="1" spc="-385" dirty="0">
                <a:latin typeface="Times New Roman"/>
                <a:cs typeface="Times New Roman"/>
              </a:rPr>
              <a:t> </a:t>
            </a:r>
            <a:r>
              <a:rPr sz="1600" b="1" spc="-5" dirty="0">
                <a:latin typeface="Times New Roman"/>
                <a:cs typeface="Times New Roman"/>
              </a:rPr>
              <a:t>float Salary;</a:t>
            </a:r>
            <a:endParaRPr sz="1600">
              <a:latin typeface="Times New Roman"/>
              <a:cs typeface="Times New Roman"/>
            </a:endParaRPr>
          </a:p>
          <a:p>
            <a:pPr marL="254000">
              <a:lnSpc>
                <a:spcPts val="1700"/>
              </a:lnSpc>
            </a:pPr>
            <a:r>
              <a:rPr sz="1600" b="1" spc="-5" dirty="0">
                <a:latin typeface="Times New Roman"/>
                <a:cs typeface="Times New Roman"/>
              </a:rPr>
              <a:t>struct</a:t>
            </a:r>
            <a:r>
              <a:rPr sz="1600" b="1" spc="-10" dirty="0">
                <a:latin typeface="Times New Roman"/>
                <a:cs typeface="Times New Roman"/>
              </a:rPr>
              <a:t> </a:t>
            </a:r>
            <a:r>
              <a:rPr sz="1600" b="1" spc="-5" dirty="0">
                <a:latin typeface="Times New Roman"/>
                <a:cs typeface="Times New Roman"/>
              </a:rPr>
              <a:t>EMPLOYEE</a:t>
            </a:r>
            <a:r>
              <a:rPr sz="1600" b="1" spc="-15" dirty="0">
                <a:latin typeface="Times New Roman"/>
                <a:cs typeface="Times New Roman"/>
              </a:rPr>
              <a:t> </a:t>
            </a:r>
            <a:r>
              <a:rPr sz="1600" b="1" spc="-5" dirty="0">
                <a:latin typeface="Times New Roman"/>
                <a:cs typeface="Times New Roman"/>
              </a:rPr>
              <a:t>*next;</a:t>
            </a:r>
            <a:endParaRPr sz="1600">
              <a:latin typeface="Times New Roman"/>
              <a:cs typeface="Times New Roman"/>
            </a:endParaRPr>
          </a:p>
        </p:txBody>
      </p:sp>
      <p:sp>
        <p:nvSpPr>
          <p:cNvPr id="21" name="object 21"/>
          <p:cNvSpPr txBox="1"/>
          <p:nvPr/>
        </p:nvSpPr>
        <p:spPr>
          <a:xfrm>
            <a:off x="4691301" y="5578551"/>
            <a:ext cx="2886710" cy="269240"/>
          </a:xfrm>
          <a:prstGeom prst="rect">
            <a:avLst/>
          </a:prstGeom>
        </p:spPr>
        <p:txBody>
          <a:bodyPr vert="horz" wrap="square" lIns="0" tIns="12065" rIns="0" bIns="0" rtlCol="0">
            <a:spAutoFit/>
          </a:bodyPr>
          <a:lstStyle/>
          <a:p>
            <a:pPr>
              <a:lnSpc>
                <a:spcPct val="100000"/>
              </a:lnSpc>
              <a:spcBef>
                <a:spcPts val="95"/>
              </a:spcBef>
            </a:pPr>
            <a:r>
              <a:rPr sz="1600" b="1" spc="-5" dirty="0">
                <a:latin typeface="Times New Roman"/>
                <a:cs typeface="Times New Roman"/>
              </a:rPr>
              <a:t>//pointer</a:t>
            </a:r>
            <a:r>
              <a:rPr sz="1600" b="1" spc="-10" dirty="0">
                <a:latin typeface="Times New Roman"/>
                <a:cs typeface="Times New Roman"/>
              </a:rPr>
              <a:t> </a:t>
            </a:r>
            <a:r>
              <a:rPr sz="1600" b="1" spc="-5" dirty="0">
                <a:latin typeface="Times New Roman"/>
                <a:cs typeface="Times New Roman"/>
              </a:rPr>
              <a:t>to</a:t>
            </a:r>
            <a:r>
              <a:rPr sz="1600" b="1" spc="10" dirty="0">
                <a:latin typeface="Times New Roman"/>
                <a:cs typeface="Times New Roman"/>
              </a:rPr>
              <a:t> </a:t>
            </a:r>
            <a:r>
              <a:rPr sz="1600" b="1" spc="-5" dirty="0">
                <a:latin typeface="Times New Roman"/>
                <a:cs typeface="Times New Roman"/>
              </a:rPr>
              <a:t>next</a:t>
            </a:r>
            <a:r>
              <a:rPr sz="1600" b="1" spc="5" dirty="0">
                <a:latin typeface="Times New Roman"/>
                <a:cs typeface="Times New Roman"/>
              </a:rPr>
              <a:t> </a:t>
            </a:r>
            <a:r>
              <a:rPr sz="1600" b="1" spc="-10" dirty="0">
                <a:latin typeface="Times New Roman"/>
                <a:cs typeface="Times New Roman"/>
              </a:rPr>
              <a:t>employee</a:t>
            </a:r>
            <a:r>
              <a:rPr sz="1600" b="1" spc="45" dirty="0">
                <a:latin typeface="Times New Roman"/>
                <a:cs typeface="Times New Roman"/>
              </a:rPr>
              <a:t> </a:t>
            </a:r>
            <a:r>
              <a:rPr sz="1600" b="1" spc="-10" dirty="0">
                <a:latin typeface="Times New Roman"/>
                <a:cs typeface="Times New Roman"/>
              </a:rPr>
              <a:t>record</a:t>
            </a:r>
            <a:endParaRPr sz="1600">
              <a:latin typeface="Times New Roman"/>
              <a:cs typeface="Times New Roman"/>
            </a:endParaRPr>
          </a:p>
        </p:txBody>
      </p:sp>
      <p:sp>
        <p:nvSpPr>
          <p:cNvPr id="22" name="object 22"/>
          <p:cNvSpPr txBox="1"/>
          <p:nvPr/>
        </p:nvSpPr>
        <p:spPr>
          <a:xfrm>
            <a:off x="1768094" y="5798007"/>
            <a:ext cx="5577840" cy="488315"/>
          </a:xfrm>
          <a:prstGeom prst="rect">
            <a:avLst/>
          </a:prstGeom>
        </p:spPr>
        <p:txBody>
          <a:bodyPr vert="horz" wrap="square" lIns="0" tIns="39370" rIns="0" bIns="0" rtlCol="0">
            <a:spAutoFit/>
          </a:bodyPr>
          <a:lstStyle/>
          <a:p>
            <a:pPr marR="5080" indent="254000">
              <a:lnSpc>
                <a:spcPts val="1730"/>
              </a:lnSpc>
              <a:spcBef>
                <a:spcPts val="310"/>
              </a:spcBef>
              <a:tabLst>
                <a:tab pos="553720" algn="l"/>
                <a:tab pos="3913504" algn="l"/>
              </a:tabLst>
            </a:pPr>
            <a:r>
              <a:rPr sz="1600" b="1" spc="-5" dirty="0">
                <a:latin typeface="Times New Roman"/>
                <a:cs typeface="Times New Roman"/>
              </a:rPr>
              <a:t>};	index</a:t>
            </a:r>
            <a:r>
              <a:rPr sz="1600" b="1" spc="15" dirty="0">
                <a:latin typeface="Times New Roman"/>
                <a:cs typeface="Times New Roman"/>
              </a:rPr>
              <a:t> </a:t>
            </a:r>
            <a:r>
              <a:rPr sz="1600" b="1" spc="-5" dirty="0">
                <a:latin typeface="Times New Roman"/>
                <a:cs typeface="Times New Roman"/>
              </a:rPr>
              <a:t>Empl_No;</a:t>
            </a:r>
            <a:r>
              <a:rPr sz="1600" b="1" spc="40" dirty="0">
                <a:latin typeface="Times New Roman"/>
                <a:cs typeface="Times New Roman"/>
              </a:rPr>
              <a:t> </a:t>
            </a:r>
            <a:r>
              <a:rPr sz="1600" b="1" spc="-5" dirty="0">
                <a:latin typeface="Times New Roman"/>
                <a:cs typeface="Times New Roman"/>
              </a:rPr>
              <a:t>index</a:t>
            </a:r>
            <a:r>
              <a:rPr sz="1600" b="1" spc="30" dirty="0">
                <a:latin typeface="Times New Roman"/>
                <a:cs typeface="Times New Roman"/>
              </a:rPr>
              <a:t> </a:t>
            </a:r>
            <a:r>
              <a:rPr sz="1600" b="1" spc="-5" dirty="0">
                <a:latin typeface="Times New Roman"/>
                <a:cs typeface="Times New Roman"/>
              </a:rPr>
              <a:t>Branch_No;	//define</a:t>
            </a:r>
            <a:r>
              <a:rPr sz="1600" b="1" spc="5" dirty="0">
                <a:latin typeface="Times New Roman"/>
                <a:cs typeface="Times New Roman"/>
              </a:rPr>
              <a:t> </a:t>
            </a:r>
            <a:r>
              <a:rPr sz="1600" b="1" spc="-5" dirty="0">
                <a:latin typeface="Times New Roman"/>
                <a:cs typeface="Times New Roman"/>
              </a:rPr>
              <a:t>indexes for </a:t>
            </a:r>
            <a:r>
              <a:rPr sz="1600" b="1" spc="-385" dirty="0">
                <a:latin typeface="Times New Roman"/>
                <a:cs typeface="Times New Roman"/>
              </a:rPr>
              <a:t> </a:t>
            </a:r>
            <a:r>
              <a:rPr sz="1600" b="1" spc="-5" dirty="0">
                <a:latin typeface="Times New Roman"/>
                <a:cs typeface="Times New Roman"/>
              </a:rPr>
              <a:t>employees</a:t>
            </a:r>
            <a:endParaRPr sz="1600">
              <a:latin typeface="Times New Roman"/>
              <a:cs typeface="Times New Roman"/>
            </a:endParaRPr>
          </a:p>
        </p:txBody>
      </p:sp>
      <p:sp>
        <p:nvSpPr>
          <p:cNvPr id="23" name="object 23"/>
          <p:cNvSpPr txBox="1"/>
          <p:nvPr/>
        </p:nvSpPr>
        <p:spPr>
          <a:xfrm>
            <a:off x="459740" y="1306446"/>
            <a:ext cx="7630159" cy="718185"/>
          </a:xfrm>
          <a:prstGeom prst="rect">
            <a:avLst/>
          </a:prstGeom>
        </p:spPr>
        <p:txBody>
          <a:bodyPr vert="horz" wrap="square" lIns="0" tIns="104775" rIns="0" bIns="0" rtlCol="0">
            <a:spAutoFit/>
          </a:bodyPr>
          <a:lstStyle/>
          <a:p>
            <a:pPr marL="12700">
              <a:lnSpc>
                <a:spcPct val="100000"/>
              </a:lnSpc>
              <a:spcBef>
                <a:spcPts val="825"/>
              </a:spcBef>
            </a:pPr>
            <a:r>
              <a:rPr sz="1800" spc="20" smtClean="0">
                <a:latin typeface="Tahoma"/>
                <a:cs typeface="Tahoma"/>
              </a:rPr>
              <a:t>Syntax</a:t>
            </a:r>
            <a:r>
              <a:rPr sz="1800" spc="-90" smtClean="0">
                <a:latin typeface="Tahoma"/>
                <a:cs typeface="Tahoma"/>
              </a:rPr>
              <a:t> </a:t>
            </a:r>
            <a:r>
              <a:rPr sz="1800" spc="15" dirty="0">
                <a:latin typeface="Tahoma"/>
                <a:cs typeface="Tahoma"/>
              </a:rPr>
              <a:t>Example:</a:t>
            </a:r>
            <a:endParaRPr sz="1800">
              <a:latin typeface="Tahoma"/>
              <a:cs typeface="Tahoma"/>
            </a:endParaRPr>
          </a:p>
          <a:p>
            <a:pPr marL="1841500">
              <a:lnSpc>
                <a:spcPct val="100000"/>
              </a:lnSpc>
              <a:spcBef>
                <a:spcPts val="645"/>
              </a:spcBef>
              <a:tabLst>
                <a:tab pos="6261735" algn="l"/>
              </a:tabLst>
            </a:pPr>
            <a:r>
              <a:rPr sz="1600" b="1" spc="-5" dirty="0">
                <a:solidFill>
                  <a:srgbClr val="FFC000"/>
                </a:solidFill>
                <a:latin typeface="Times New Roman"/>
                <a:cs typeface="Times New Roman"/>
              </a:rPr>
              <a:t>External</a:t>
            </a:r>
            <a:r>
              <a:rPr sz="1600" b="1" spc="15" dirty="0">
                <a:solidFill>
                  <a:srgbClr val="FFC000"/>
                </a:solidFill>
                <a:latin typeface="Times New Roman"/>
                <a:cs typeface="Times New Roman"/>
              </a:rPr>
              <a:t> </a:t>
            </a:r>
            <a:r>
              <a:rPr sz="1600" b="1" spc="-5" dirty="0">
                <a:solidFill>
                  <a:srgbClr val="FFC000"/>
                </a:solidFill>
                <a:latin typeface="Times New Roman"/>
                <a:cs typeface="Times New Roman"/>
              </a:rPr>
              <a:t>view</a:t>
            </a:r>
            <a:r>
              <a:rPr sz="1600" b="1" spc="10" dirty="0">
                <a:solidFill>
                  <a:srgbClr val="FFC000"/>
                </a:solidFill>
                <a:latin typeface="Times New Roman"/>
                <a:cs typeface="Times New Roman"/>
              </a:rPr>
              <a:t> </a:t>
            </a:r>
            <a:r>
              <a:rPr sz="1600" b="1" spc="-5" dirty="0">
                <a:solidFill>
                  <a:srgbClr val="FFC000"/>
                </a:solidFill>
                <a:latin typeface="Times New Roman"/>
                <a:cs typeface="Times New Roman"/>
              </a:rPr>
              <a:t>1	External</a:t>
            </a:r>
            <a:r>
              <a:rPr sz="1600" b="1" spc="-20" dirty="0">
                <a:solidFill>
                  <a:srgbClr val="FFC000"/>
                </a:solidFill>
                <a:latin typeface="Times New Roman"/>
                <a:cs typeface="Times New Roman"/>
              </a:rPr>
              <a:t> </a:t>
            </a:r>
            <a:r>
              <a:rPr sz="1600" b="1" spc="-5" dirty="0">
                <a:solidFill>
                  <a:srgbClr val="FFC000"/>
                </a:solidFill>
                <a:latin typeface="Times New Roman"/>
                <a:cs typeface="Times New Roman"/>
              </a:rPr>
              <a:t>view</a:t>
            </a:r>
            <a:r>
              <a:rPr sz="1600" b="1" spc="-25" dirty="0">
                <a:solidFill>
                  <a:srgbClr val="FFC000"/>
                </a:solidFill>
                <a:latin typeface="Times New Roman"/>
                <a:cs typeface="Times New Roman"/>
              </a:rPr>
              <a:t> </a:t>
            </a:r>
            <a:r>
              <a:rPr sz="1600" b="1" spc="-5" dirty="0">
                <a:solidFill>
                  <a:srgbClr val="FFC000"/>
                </a:solidFill>
                <a:latin typeface="Times New Roman"/>
                <a:cs typeface="Times New Roman"/>
              </a:rPr>
              <a:t>2</a:t>
            </a:r>
            <a:endParaRPr sz="1600">
              <a:latin typeface="Times New Roman"/>
              <a:cs typeface="Times New Roman"/>
            </a:endParaRPr>
          </a:p>
        </p:txBody>
      </p:sp>
      <p:sp>
        <p:nvSpPr>
          <p:cNvPr id="24" name="Title 23"/>
          <p:cNvSpPr>
            <a:spLocks noGrp="1"/>
          </p:cNvSpPr>
          <p:nvPr>
            <p:ph type="title"/>
          </p:nvPr>
        </p:nvSpPr>
        <p:spPr>
          <a:xfrm>
            <a:off x="457200" y="304800"/>
            <a:ext cx="8229600" cy="1143000"/>
          </a:xfrm>
        </p:spPr>
        <p:txBody>
          <a:bodyPr/>
          <a:lstStyle/>
          <a:p>
            <a:r>
              <a:rPr lang="en-US" spc="45" dirty="0" smtClean="0"/>
              <a:t>Three</a:t>
            </a:r>
            <a:r>
              <a:rPr lang="en-US" spc="-180" dirty="0" smtClean="0"/>
              <a:t> </a:t>
            </a:r>
            <a:r>
              <a:rPr lang="en-US" spc="114" dirty="0" smtClean="0"/>
              <a:t>Levels</a:t>
            </a:r>
            <a:r>
              <a:rPr lang="en-US" spc="-170" dirty="0" smtClean="0"/>
              <a:t> </a:t>
            </a:r>
            <a:r>
              <a:rPr lang="en-US" spc="-55" dirty="0" smtClean="0"/>
              <a:t>of</a:t>
            </a:r>
            <a:r>
              <a:rPr lang="en-US" spc="-375" dirty="0" smtClean="0"/>
              <a:t> </a:t>
            </a:r>
            <a:r>
              <a:rPr lang="en-US" spc="10" dirty="0" smtClean="0"/>
              <a:t>Architecture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1719" y="322579"/>
            <a:ext cx="7012305" cy="695960"/>
          </a:xfrm>
          <a:prstGeom prst="rect">
            <a:avLst/>
          </a:prstGeom>
        </p:spPr>
        <p:txBody>
          <a:bodyPr vert="horz" wrap="square" lIns="0" tIns="12700" rIns="0" bIns="0" rtlCol="0">
            <a:spAutoFit/>
          </a:bodyPr>
          <a:lstStyle/>
          <a:p>
            <a:pPr marL="12700">
              <a:lnSpc>
                <a:spcPct val="100000"/>
              </a:lnSpc>
              <a:spcBef>
                <a:spcPts val="100"/>
              </a:spcBef>
            </a:pPr>
            <a:r>
              <a:rPr sz="4400" b="1" spc="-200" dirty="0">
                <a:latin typeface="Trebuchet MS"/>
                <a:cs typeface="Trebuchet MS"/>
              </a:rPr>
              <a:t>Type</a:t>
            </a:r>
            <a:r>
              <a:rPr sz="4400" b="1" spc="-145" dirty="0">
                <a:latin typeface="Trebuchet MS"/>
                <a:cs typeface="Trebuchet MS"/>
              </a:rPr>
              <a:t>s</a:t>
            </a:r>
            <a:r>
              <a:rPr sz="4400" b="1" spc="-225" dirty="0">
                <a:latin typeface="Trebuchet MS"/>
                <a:cs typeface="Trebuchet MS"/>
              </a:rPr>
              <a:t> </a:t>
            </a:r>
            <a:r>
              <a:rPr sz="4400" b="1" spc="-165" dirty="0">
                <a:latin typeface="Trebuchet MS"/>
                <a:cs typeface="Trebuchet MS"/>
              </a:rPr>
              <a:t>o</a:t>
            </a:r>
            <a:r>
              <a:rPr sz="4400" b="1" spc="-75" dirty="0">
                <a:latin typeface="Trebuchet MS"/>
                <a:cs typeface="Trebuchet MS"/>
              </a:rPr>
              <a:t>f</a:t>
            </a:r>
            <a:r>
              <a:rPr sz="4400" b="1" spc="-225" dirty="0">
                <a:latin typeface="Trebuchet MS"/>
                <a:cs typeface="Trebuchet MS"/>
              </a:rPr>
              <a:t> </a:t>
            </a:r>
            <a:r>
              <a:rPr sz="4400" b="1" spc="265" dirty="0">
                <a:latin typeface="Trebuchet MS"/>
                <a:cs typeface="Trebuchet MS"/>
              </a:rPr>
              <a:t>A</a:t>
            </a:r>
            <a:r>
              <a:rPr sz="4400" b="1" spc="-85" dirty="0">
                <a:latin typeface="Trebuchet MS"/>
                <a:cs typeface="Trebuchet MS"/>
              </a:rPr>
              <a:t>tt</a:t>
            </a:r>
            <a:r>
              <a:rPr sz="4400" b="1" spc="-204" dirty="0">
                <a:latin typeface="Trebuchet MS"/>
                <a:cs typeface="Trebuchet MS"/>
              </a:rPr>
              <a:t>r</a:t>
            </a:r>
            <a:r>
              <a:rPr sz="4400" b="1" spc="-55" dirty="0">
                <a:latin typeface="Trebuchet MS"/>
                <a:cs typeface="Trebuchet MS"/>
              </a:rPr>
              <a:t>ibu</a:t>
            </a:r>
            <a:r>
              <a:rPr sz="4400" b="1" spc="-40" dirty="0">
                <a:latin typeface="Trebuchet MS"/>
                <a:cs typeface="Trebuchet MS"/>
              </a:rPr>
              <a:t>t</a:t>
            </a:r>
            <a:r>
              <a:rPr sz="4400" b="1" spc="-380" dirty="0">
                <a:latin typeface="Trebuchet MS"/>
                <a:cs typeface="Trebuchet MS"/>
              </a:rPr>
              <a:t>e</a:t>
            </a:r>
            <a:r>
              <a:rPr sz="4400" b="1" spc="-280" dirty="0">
                <a:latin typeface="Trebuchet MS"/>
                <a:cs typeface="Trebuchet MS"/>
              </a:rPr>
              <a:t>s</a:t>
            </a:r>
            <a:r>
              <a:rPr sz="4400" b="1" spc="-229" dirty="0">
                <a:latin typeface="Trebuchet MS"/>
                <a:cs typeface="Trebuchet MS"/>
              </a:rPr>
              <a:t> </a:t>
            </a:r>
            <a:r>
              <a:rPr sz="4400" b="1" spc="-125" dirty="0">
                <a:latin typeface="Trebuchet MS"/>
                <a:cs typeface="Trebuchet MS"/>
              </a:rPr>
              <a:t>(</a:t>
            </a:r>
            <a:r>
              <a:rPr sz="4400" b="1" spc="-170" dirty="0">
                <a:latin typeface="Trebuchet MS"/>
                <a:cs typeface="Trebuchet MS"/>
              </a:rPr>
              <a:t>c</a:t>
            </a:r>
            <a:r>
              <a:rPr sz="4400" b="1" spc="-165" dirty="0">
                <a:latin typeface="Trebuchet MS"/>
                <a:cs typeface="Trebuchet MS"/>
              </a:rPr>
              <a:t>o</a:t>
            </a:r>
            <a:r>
              <a:rPr sz="4400" b="1" spc="-120" dirty="0">
                <a:latin typeface="Trebuchet MS"/>
                <a:cs typeface="Trebuchet MS"/>
              </a:rPr>
              <a:t>n</a:t>
            </a:r>
            <a:r>
              <a:rPr sz="4400" b="1" spc="-75" dirty="0">
                <a:latin typeface="Trebuchet MS"/>
                <a:cs typeface="Trebuchet MS"/>
              </a:rPr>
              <a:t>t</a:t>
            </a:r>
            <a:r>
              <a:rPr sz="4400" b="1" spc="-215" dirty="0">
                <a:latin typeface="Trebuchet MS"/>
                <a:cs typeface="Trebuchet MS"/>
              </a:rPr>
              <a:t>d</a:t>
            </a:r>
            <a:r>
              <a:rPr sz="4400" b="1" spc="-135" dirty="0">
                <a:latin typeface="Trebuchet MS"/>
                <a:cs typeface="Trebuchet MS"/>
              </a:rPr>
              <a:t>.</a:t>
            </a:r>
            <a:r>
              <a:rPr sz="4400" b="1" spc="-385" dirty="0">
                <a:latin typeface="Trebuchet MS"/>
                <a:cs typeface="Trebuchet MS"/>
              </a:rPr>
              <a:t>,</a:t>
            </a:r>
            <a:r>
              <a:rPr sz="4400" b="1" spc="135" dirty="0">
                <a:latin typeface="Trebuchet MS"/>
                <a:cs typeface="Trebuchet MS"/>
              </a:rPr>
              <a:t>)</a:t>
            </a:r>
            <a:endParaRPr sz="4400">
              <a:latin typeface="Trebuchet MS"/>
              <a:cs typeface="Trebuchet MS"/>
            </a:endParaRPr>
          </a:p>
        </p:txBody>
      </p:sp>
      <p:sp>
        <p:nvSpPr>
          <p:cNvPr id="3" name="object 3"/>
          <p:cNvSpPr txBox="1"/>
          <p:nvPr/>
        </p:nvSpPr>
        <p:spPr>
          <a:xfrm>
            <a:off x="231140" y="1238250"/>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MT"/>
                <a:cs typeface="Arial MT"/>
              </a:rPr>
              <a:t>•</a:t>
            </a:r>
            <a:endParaRPr sz="2000">
              <a:latin typeface="Arial MT"/>
              <a:cs typeface="Arial MT"/>
            </a:endParaRPr>
          </a:p>
        </p:txBody>
      </p:sp>
      <p:sp>
        <p:nvSpPr>
          <p:cNvPr id="4" name="object 4"/>
          <p:cNvSpPr txBox="1"/>
          <p:nvPr/>
        </p:nvSpPr>
        <p:spPr>
          <a:xfrm>
            <a:off x="572769" y="1099820"/>
            <a:ext cx="8028305" cy="1397000"/>
          </a:xfrm>
          <a:prstGeom prst="rect">
            <a:avLst/>
          </a:prstGeom>
        </p:spPr>
        <p:txBody>
          <a:bodyPr vert="horz" wrap="square" lIns="0" tIns="12700" rIns="0" bIns="0" rtlCol="0">
            <a:spAutoFit/>
          </a:bodyPr>
          <a:lstStyle/>
          <a:p>
            <a:pPr marL="12700" marR="5080" algn="just">
              <a:lnSpc>
                <a:spcPct val="150000"/>
              </a:lnSpc>
              <a:spcBef>
                <a:spcPts val="100"/>
              </a:spcBef>
            </a:pPr>
            <a:r>
              <a:rPr sz="2000" b="1" dirty="0">
                <a:latin typeface="Times New Roman"/>
                <a:cs typeface="Times New Roman"/>
              </a:rPr>
              <a:t>Derived attribute </a:t>
            </a:r>
            <a:r>
              <a:rPr sz="2000" dirty="0">
                <a:latin typeface="Times New Roman"/>
                <a:cs typeface="Times New Roman"/>
              </a:rPr>
              <a:t>− </a:t>
            </a:r>
            <a:r>
              <a:rPr sz="2000" spc="-5" dirty="0">
                <a:latin typeface="Times New Roman"/>
                <a:cs typeface="Times New Roman"/>
              </a:rPr>
              <a:t>Derived</a:t>
            </a:r>
            <a:r>
              <a:rPr sz="2000" dirty="0">
                <a:latin typeface="Times New Roman"/>
                <a:cs typeface="Times New Roman"/>
              </a:rPr>
              <a:t> </a:t>
            </a:r>
            <a:r>
              <a:rPr sz="2000" spc="-5" dirty="0">
                <a:latin typeface="Times New Roman"/>
                <a:cs typeface="Times New Roman"/>
              </a:rPr>
              <a:t>attributes</a:t>
            </a:r>
            <a:r>
              <a:rPr sz="2000" dirty="0">
                <a:latin typeface="Times New Roman"/>
                <a:cs typeface="Times New Roman"/>
              </a:rPr>
              <a:t> are the</a:t>
            </a:r>
            <a:r>
              <a:rPr sz="2000" spc="500" dirty="0">
                <a:latin typeface="Times New Roman"/>
                <a:cs typeface="Times New Roman"/>
              </a:rPr>
              <a:t> </a:t>
            </a:r>
            <a:r>
              <a:rPr sz="2000" spc="-5" dirty="0">
                <a:latin typeface="Times New Roman"/>
                <a:cs typeface="Times New Roman"/>
              </a:rPr>
              <a:t>attributes that </a:t>
            </a:r>
            <a:r>
              <a:rPr sz="2000" dirty="0">
                <a:latin typeface="Times New Roman"/>
                <a:cs typeface="Times New Roman"/>
              </a:rPr>
              <a:t>do not </a:t>
            </a:r>
            <a:r>
              <a:rPr sz="2000" spc="-5" dirty="0">
                <a:latin typeface="Times New Roman"/>
                <a:cs typeface="Times New Roman"/>
              </a:rPr>
              <a:t>exist in </a:t>
            </a:r>
            <a:r>
              <a:rPr sz="2000" dirty="0">
                <a:latin typeface="Times New Roman"/>
                <a:cs typeface="Times New Roman"/>
              </a:rPr>
              <a:t> the </a:t>
            </a:r>
            <a:r>
              <a:rPr sz="2000" spc="-5" dirty="0">
                <a:latin typeface="Times New Roman"/>
                <a:cs typeface="Times New Roman"/>
              </a:rPr>
              <a:t>physical database, </a:t>
            </a:r>
            <a:r>
              <a:rPr sz="2000" dirty="0">
                <a:latin typeface="Times New Roman"/>
                <a:cs typeface="Times New Roman"/>
              </a:rPr>
              <a:t>but </a:t>
            </a:r>
            <a:r>
              <a:rPr sz="2000" spc="-5" dirty="0">
                <a:latin typeface="Times New Roman"/>
                <a:cs typeface="Times New Roman"/>
              </a:rPr>
              <a:t>their </a:t>
            </a:r>
            <a:r>
              <a:rPr sz="2000" b="1" spc="-5" dirty="0">
                <a:solidFill>
                  <a:srgbClr val="BF0000"/>
                </a:solidFill>
                <a:latin typeface="Times New Roman"/>
                <a:cs typeface="Times New Roman"/>
              </a:rPr>
              <a:t>values </a:t>
            </a:r>
            <a:r>
              <a:rPr sz="2000" b="1" dirty="0">
                <a:solidFill>
                  <a:srgbClr val="BF0000"/>
                </a:solidFill>
                <a:latin typeface="Times New Roman"/>
                <a:cs typeface="Times New Roman"/>
              </a:rPr>
              <a:t>are </a:t>
            </a:r>
            <a:r>
              <a:rPr sz="2000" b="1" spc="-5" dirty="0">
                <a:solidFill>
                  <a:srgbClr val="BF0000"/>
                </a:solidFill>
                <a:latin typeface="Times New Roman"/>
                <a:cs typeface="Times New Roman"/>
              </a:rPr>
              <a:t>derived from </a:t>
            </a:r>
            <a:r>
              <a:rPr sz="2000" b="1" dirty="0">
                <a:solidFill>
                  <a:srgbClr val="BF0000"/>
                </a:solidFill>
                <a:latin typeface="Times New Roman"/>
                <a:cs typeface="Times New Roman"/>
              </a:rPr>
              <a:t>other attributes </a:t>
            </a:r>
            <a:r>
              <a:rPr sz="2000" b="1" spc="5" dirty="0">
                <a:solidFill>
                  <a:srgbClr val="BF0000"/>
                </a:solidFill>
                <a:latin typeface="Times New Roman"/>
                <a:cs typeface="Times New Roman"/>
              </a:rPr>
              <a:t> </a:t>
            </a:r>
            <a:r>
              <a:rPr sz="2000" dirty="0">
                <a:latin typeface="Times New Roman"/>
                <a:cs typeface="Times New Roman"/>
              </a:rPr>
              <a:t>present</a:t>
            </a:r>
            <a:r>
              <a:rPr sz="2000" spc="-5" dirty="0">
                <a:latin typeface="Times New Roman"/>
                <a:cs typeface="Times New Roman"/>
              </a:rPr>
              <a:t> in</a:t>
            </a:r>
            <a:r>
              <a:rPr sz="2000" spc="5"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database.</a:t>
            </a:r>
            <a:endParaRPr sz="2000">
              <a:latin typeface="Times New Roman"/>
              <a:cs typeface="Times New Roman"/>
            </a:endParaRPr>
          </a:p>
        </p:txBody>
      </p:sp>
      <p:sp>
        <p:nvSpPr>
          <p:cNvPr id="5" name="object 5"/>
          <p:cNvSpPr txBox="1"/>
          <p:nvPr/>
        </p:nvSpPr>
        <p:spPr>
          <a:xfrm>
            <a:off x="231140" y="2672079"/>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MT"/>
                <a:cs typeface="Arial MT"/>
              </a:rPr>
              <a:t>•</a:t>
            </a:r>
            <a:endParaRPr sz="2000">
              <a:latin typeface="Arial MT"/>
              <a:cs typeface="Arial MT"/>
            </a:endParaRPr>
          </a:p>
        </p:txBody>
      </p:sp>
      <p:sp>
        <p:nvSpPr>
          <p:cNvPr id="6" name="object 6"/>
          <p:cNvSpPr txBox="1"/>
          <p:nvPr/>
        </p:nvSpPr>
        <p:spPr>
          <a:xfrm>
            <a:off x="572769" y="2534920"/>
            <a:ext cx="8021320" cy="939800"/>
          </a:xfrm>
          <a:prstGeom prst="rect">
            <a:avLst/>
          </a:prstGeom>
        </p:spPr>
        <p:txBody>
          <a:bodyPr vert="horz" wrap="square" lIns="0" tIns="12700" rIns="0" bIns="0" rtlCol="0">
            <a:spAutoFit/>
          </a:bodyPr>
          <a:lstStyle/>
          <a:p>
            <a:pPr marL="12700" marR="5080">
              <a:lnSpc>
                <a:spcPct val="150000"/>
              </a:lnSpc>
              <a:spcBef>
                <a:spcPts val="100"/>
              </a:spcBef>
            </a:pPr>
            <a:r>
              <a:rPr sz="2000" dirty="0">
                <a:latin typeface="Times New Roman"/>
                <a:cs typeface="Times New Roman"/>
              </a:rPr>
              <a:t>For</a:t>
            </a:r>
            <a:r>
              <a:rPr sz="2000" spc="185" dirty="0">
                <a:latin typeface="Times New Roman"/>
                <a:cs typeface="Times New Roman"/>
              </a:rPr>
              <a:t> </a:t>
            </a:r>
            <a:r>
              <a:rPr sz="2000" spc="-5" dirty="0">
                <a:latin typeface="Times New Roman"/>
                <a:cs typeface="Times New Roman"/>
              </a:rPr>
              <a:t>example,</a:t>
            </a:r>
            <a:r>
              <a:rPr sz="2000" spc="185" dirty="0">
                <a:latin typeface="Times New Roman"/>
                <a:cs typeface="Times New Roman"/>
              </a:rPr>
              <a:t> </a:t>
            </a:r>
            <a:r>
              <a:rPr sz="2000" spc="-5" dirty="0">
                <a:latin typeface="Times New Roman"/>
                <a:cs typeface="Times New Roman"/>
              </a:rPr>
              <a:t>average_salary</a:t>
            </a:r>
            <a:r>
              <a:rPr sz="2000" spc="180" dirty="0">
                <a:latin typeface="Times New Roman"/>
                <a:cs typeface="Times New Roman"/>
              </a:rPr>
              <a:t> </a:t>
            </a:r>
            <a:r>
              <a:rPr sz="2000" spc="-5" dirty="0">
                <a:latin typeface="Times New Roman"/>
                <a:cs typeface="Times New Roman"/>
              </a:rPr>
              <a:t>in</a:t>
            </a:r>
            <a:r>
              <a:rPr sz="2000" spc="195" dirty="0">
                <a:latin typeface="Times New Roman"/>
                <a:cs typeface="Times New Roman"/>
              </a:rPr>
              <a:t> </a:t>
            </a:r>
            <a:r>
              <a:rPr sz="2000" dirty="0">
                <a:latin typeface="Times New Roman"/>
                <a:cs typeface="Times New Roman"/>
              </a:rPr>
              <a:t>a</a:t>
            </a:r>
            <a:r>
              <a:rPr sz="2000" spc="175" dirty="0">
                <a:latin typeface="Times New Roman"/>
                <a:cs typeface="Times New Roman"/>
              </a:rPr>
              <a:t> </a:t>
            </a:r>
            <a:r>
              <a:rPr sz="2000" spc="-5" dirty="0">
                <a:latin typeface="Times New Roman"/>
                <a:cs typeface="Times New Roman"/>
              </a:rPr>
              <a:t>department</a:t>
            </a:r>
            <a:r>
              <a:rPr sz="2000" spc="180" dirty="0">
                <a:latin typeface="Times New Roman"/>
                <a:cs typeface="Times New Roman"/>
              </a:rPr>
              <a:t> </a:t>
            </a:r>
            <a:r>
              <a:rPr sz="2000" spc="-5" dirty="0">
                <a:latin typeface="Times New Roman"/>
                <a:cs typeface="Times New Roman"/>
              </a:rPr>
              <a:t>should</a:t>
            </a:r>
            <a:r>
              <a:rPr sz="2000" spc="190" dirty="0">
                <a:latin typeface="Times New Roman"/>
                <a:cs typeface="Times New Roman"/>
              </a:rPr>
              <a:t> </a:t>
            </a:r>
            <a:r>
              <a:rPr sz="2000" dirty="0">
                <a:latin typeface="Times New Roman"/>
                <a:cs typeface="Times New Roman"/>
              </a:rPr>
              <a:t>not</a:t>
            </a:r>
            <a:r>
              <a:rPr sz="2000" spc="180" dirty="0">
                <a:latin typeface="Times New Roman"/>
                <a:cs typeface="Times New Roman"/>
              </a:rPr>
              <a:t> </a:t>
            </a:r>
            <a:r>
              <a:rPr sz="2000" dirty="0">
                <a:latin typeface="Times New Roman"/>
                <a:cs typeface="Times New Roman"/>
              </a:rPr>
              <a:t>be</a:t>
            </a:r>
            <a:r>
              <a:rPr sz="2000" spc="180" dirty="0">
                <a:latin typeface="Times New Roman"/>
                <a:cs typeface="Times New Roman"/>
              </a:rPr>
              <a:t> </a:t>
            </a:r>
            <a:r>
              <a:rPr sz="2000" spc="-5" dirty="0">
                <a:latin typeface="Times New Roman"/>
                <a:cs typeface="Times New Roman"/>
              </a:rPr>
              <a:t>saved</a:t>
            </a:r>
            <a:r>
              <a:rPr sz="2000" spc="185" dirty="0">
                <a:latin typeface="Times New Roman"/>
                <a:cs typeface="Times New Roman"/>
              </a:rPr>
              <a:t> </a:t>
            </a:r>
            <a:r>
              <a:rPr sz="2000" spc="-5" dirty="0">
                <a:latin typeface="Times New Roman"/>
                <a:cs typeface="Times New Roman"/>
              </a:rPr>
              <a:t>directly</a:t>
            </a:r>
            <a:r>
              <a:rPr sz="2000" spc="170" dirty="0">
                <a:latin typeface="Times New Roman"/>
                <a:cs typeface="Times New Roman"/>
              </a:rPr>
              <a:t> </a:t>
            </a:r>
            <a:r>
              <a:rPr sz="2000" spc="-5" dirty="0">
                <a:latin typeface="Times New Roman"/>
                <a:cs typeface="Times New Roman"/>
              </a:rPr>
              <a:t>in </a:t>
            </a:r>
            <a:r>
              <a:rPr sz="2000" spc="-484"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spc="-5" dirty="0">
                <a:latin typeface="Times New Roman"/>
                <a:cs typeface="Times New Roman"/>
              </a:rPr>
              <a:t>database,</a:t>
            </a:r>
            <a:r>
              <a:rPr sz="2000" dirty="0">
                <a:latin typeface="Times New Roman"/>
                <a:cs typeface="Times New Roman"/>
              </a:rPr>
              <a:t> </a:t>
            </a:r>
            <a:r>
              <a:rPr sz="2000" spc="-5" dirty="0">
                <a:latin typeface="Times New Roman"/>
                <a:cs typeface="Times New Roman"/>
              </a:rPr>
              <a:t>instead</a:t>
            </a:r>
            <a:r>
              <a:rPr sz="2000" spc="5" dirty="0">
                <a:latin typeface="Times New Roman"/>
                <a:cs typeface="Times New Roman"/>
              </a:rPr>
              <a:t> </a:t>
            </a:r>
            <a:r>
              <a:rPr sz="2000" dirty="0">
                <a:latin typeface="Times New Roman"/>
                <a:cs typeface="Times New Roman"/>
              </a:rPr>
              <a:t>it</a:t>
            </a:r>
            <a:r>
              <a:rPr sz="2000" spc="-10" dirty="0">
                <a:latin typeface="Times New Roman"/>
                <a:cs typeface="Times New Roman"/>
              </a:rPr>
              <a:t> </a:t>
            </a:r>
            <a:r>
              <a:rPr sz="2000" dirty="0">
                <a:latin typeface="Times New Roman"/>
                <a:cs typeface="Times New Roman"/>
              </a:rPr>
              <a:t>can</a:t>
            </a:r>
            <a:r>
              <a:rPr sz="2000" spc="5" dirty="0">
                <a:latin typeface="Times New Roman"/>
                <a:cs typeface="Times New Roman"/>
              </a:rPr>
              <a:t> </a:t>
            </a:r>
            <a:r>
              <a:rPr sz="2000" dirty="0">
                <a:latin typeface="Times New Roman"/>
                <a:cs typeface="Times New Roman"/>
              </a:rPr>
              <a:t>be derived.</a:t>
            </a:r>
            <a:endParaRPr sz="2000">
              <a:latin typeface="Times New Roman"/>
              <a:cs typeface="Times New Roman"/>
            </a:endParaRPr>
          </a:p>
        </p:txBody>
      </p:sp>
      <p:sp>
        <p:nvSpPr>
          <p:cNvPr id="7" name="object 7"/>
          <p:cNvSpPr txBox="1"/>
          <p:nvPr/>
        </p:nvSpPr>
        <p:spPr>
          <a:xfrm>
            <a:off x="231140" y="3649979"/>
            <a:ext cx="114935" cy="8509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MT"/>
                <a:cs typeface="Arial MT"/>
              </a:rPr>
              <a:t>•</a:t>
            </a:r>
            <a:endParaRPr sz="2000">
              <a:latin typeface="Arial MT"/>
              <a:cs typeface="Arial MT"/>
            </a:endParaRPr>
          </a:p>
          <a:p>
            <a:pPr marL="12700">
              <a:lnSpc>
                <a:spcPct val="100000"/>
              </a:lnSpc>
              <a:spcBef>
                <a:spcPts val="1700"/>
              </a:spcBef>
            </a:pPr>
            <a:r>
              <a:rPr sz="2000" dirty="0">
                <a:latin typeface="Arial MT"/>
                <a:cs typeface="Arial MT"/>
              </a:rPr>
              <a:t>•</a:t>
            </a:r>
            <a:endParaRPr sz="2000">
              <a:latin typeface="Arial MT"/>
              <a:cs typeface="Arial MT"/>
            </a:endParaRPr>
          </a:p>
        </p:txBody>
      </p:sp>
      <p:sp>
        <p:nvSpPr>
          <p:cNvPr id="8" name="object 8"/>
          <p:cNvSpPr txBox="1"/>
          <p:nvPr/>
        </p:nvSpPr>
        <p:spPr>
          <a:xfrm>
            <a:off x="572769" y="3665220"/>
            <a:ext cx="621728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For</a:t>
            </a:r>
            <a:r>
              <a:rPr sz="2000" spc="-10" dirty="0">
                <a:latin typeface="Times New Roman"/>
                <a:cs typeface="Times New Roman"/>
              </a:rPr>
              <a:t> </a:t>
            </a:r>
            <a:r>
              <a:rPr sz="2000" dirty="0">
                <a:latin typeface="Times New Roman"/>
                <a:cs typeface="Times New Roman"/>
              </a:rPr>
              <a:t>another</a:t>
            </a:r>
            <a:r>
              <a:rPr sz="2000" spc="-5" dirty="0">
                <a:latin typeface="Times New Roman"/>
                <a:cs typeface="Times New Roman"/>
              </a:rPr>
              <a:t> example,</a:t>
            </a:r>
            <a:r>
              <a:rPr sz="2000" dirty="0">
                <a:latin typeface="Times New Roman"/>
                <a:cs typeface="Times New Roman"/>
              </a:rPr>
              <a:t> age</a:t>
            </a:r>
            <a:r>
              <a:rPr sz="2000" spc="5" dirty="0">
                <a:latin typeface="Times New Roman"/>
                <a:cs typeface="Times New Roman"/>
              </a:rPr>
              <a:t> </a:t>
            </a:r>
            <a:r>
              <a:rPr sz="2000" spc="-5" dirty="0">
                <a:latin typeface="Times New Roman"/>
                <a:cs typeface="Times New Roman"/>
              </a:rPr>
              <a:t>can</a:t>
            </a:r>
            <a:r>
              <a:rPr sz="2000" dirty="0">
                <a:latin typeface="Times New Roman"/>
                <a:cs typeface="Times New Roman"/>
              </a:rPr>
              <a:t> be</a:t>
            </a:r>
            <a:r>
              <a:rPr sz="2000" spc="-5" dirty="0">
                <a:latin typeface="Times New Roman"/>
                <a:cs typeface="Times New Roman"/>
              </a:rPr>
              <a:t> </a:t>
            </a:r>
            <a:r>
              <a:rPr sz="2000" dirty="0">
                <a:latin typeface="Times New Roman"/>
                <a:cs typeface="Times New Roman"/>
              </a:rPr>
              <a:t>derived from</a:t>
            </a:r>
            <a:r>
              <a:rPr sz="2000" spc="-35" dirty="0">
                <a:latin typeface="Times New Roman"/>
                <a:cs typeface="Times New Roman"/>
              </a:rPr>
              <a:t> </a:t>
            </a:r>
            <a:r>
              <a:rPr sz="2000" dirty="0">
                <a:latin typeface="Times New Roman"/>
                <a:cs typeface="Times New Roman"/>
              </a:rPr>
              <a:t>data_of_birth.</a:t>
            </a:r>
            <a:endParaRPr sz="2000">
              <a:latin typeface="Times New Roman"/>
              <a:cs typeface="Times New Roman"/>
            </a:endParaRPr>
          </a:p>
        </p:txBody>
      </p:sp>
      <p:sp>
        <p:nvSpPr>
          <p:cNvPr id="9" name="object 9"/>
          <p:cNvSpPr txBox="1"/>
          <p:nvPr/>
        </p:nvSpPr>
        <p:spPr>
          <a:xfrm>
            <a:off x="572769" y="4185920"/>
            <a:ext cx="655891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For </a:t>
            </a:r>
            <a:r>
              <a:rPr sz="2000" spc="-5" dirty="0">
                <a:latin typeface="Times New Roman"/>
                <a:cs typeface="Times New Roman"/>
              </a:rPr>
              <a:t>example</a:t>
            </a:r>
            <a:r>
              <a:rPr sz="2000" dirty="0">
                <a:latin typeface="Times New Roman"/>
                <a:cs typeface="Times New Roman"/>
              </a:rPr>
              <a:t> for a </a:t>
            </a:r>
            <a:r>
              <a:rPr sz="2000" spc="-5" dirty="0">
                <a:latin typeface="Times New Roman"/>
                <a:cs typeface="Times New Roman"/>
              </a:rPr>
              <a:t>circle</a:t>
            </a:r>
            <a:r>
              <a:rPr sz="2000" dirty="0">
                <a:latin typeface="Times New Roman"/>
                <a:cs typeface="Times New Roman"/>
              </a:rPr>
              <a:t> </a:t>
            </a:r>
            <a:r>
              <a:rPr sz="2000" spc="-5" dirty="0">
                <a:latin typeface="Times New Roman"/>
                <a:cs typeface="Times New Roman"/>
              </a:rPr>
              <a:t>the</a:t>
            </a:r>
            <a:r>
              <a:rPr sz="2000" dirty="0">
                <a:latin typeface="Times New Roman"/>
                <a:cs typeface="Times New Roman"/>
              </a:rPr>
              <a:t> area can</a:t>
            </a:r>
            <a:r>
              <a:rPr sz="2000" spc="5" dirty="0">
                <a:latin typeface="Times New Roman"/>
                <a:cs typeface="Times New Roman"/>
              </a:rPr>
              <a:t> </a:t>
            </a:r>
            <a:r>
              <a:rPr sz="2000" dirty="0">
                <a:latin typeface="Times New Roman"/>
                <a:cs typeface="Times New Roman"/>
              </a:rPr>
              <a:t>be derived</a:t>
            </a:r>
            <a:r>
              <a:rPr sz="2000" spc="5" dirty="0">
                <a:latin typeface="Times New Roman"/>
                <a:cs typeface="Times New Roman"/>
              </a:rPr>
              <a:t> </a:t>
            </a:r>
            <a:r>
              <a:rPr sz="2000" dirty="0">
                <a:latin typeface="Times New Roman"/>
                <a:cs typeface="Times New Roman"/>
              </a:rPr>
              <a:t>from</a:t>
            </a:r>
            <a:r>
              <a:rPr sz="2000" spc="-20"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radius.</a:t>
            </a:r>
            <a:endParaRPr sz="2000">
              <a:latin typeface="Times New Roman"/>
              <a:cs typeface="Times New Roman"/>
            </a:endParaRPr>
          </a:p>
        </p:txBody>
      </p:sp>
      <p:pic>
        <p:nvPicPr>
          <p:cNvPr id="10" name="object 10"/>
          <p:cNvPicPr/>
          <p:nvPr/>
        </p:nvPicPr>
        <p:blipFill>
          <a:blip r:embed="rId2" cstate="print"/>
          <a:stretch>
            <a:fillRect/>
          </a:stretch>
        </p:blipFill>
        <p:spPr>
          <a:xfrm>
            <a:off x="2743200" y="4495800"/>
            <a:ext cx="3486150" cy="20891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1719" y="147320"/>
            <a:ext cx="7012305" cy="695960"/>
          </a:xfrm>
          <a:prstGeom prst="rect">
            <a:avLst/>
          </a:prstGeom>
        </p:spPr>
        <p:txBody>
          <a:bodyPr vert="horz" wrap="square" lIns="0" tIns="12700" rIns="0" bIns="0" rtlCol="0">
            <a:spAutoFit/>
          </a:bodyPr>
          <a:lstStyle/>
          <a:p>
            <a:pPr marL="12700">
              <a:lnSpc>
                <a:spcPct val="100000"/>
              </a:lnSpc>
              <a:spcBef>
                <a:spcPts val="100"/>
              </a:spcBef>
            </a:pPr>
            <a:r>
              <a:rPr sz="4400" b="1" spc="-200" dirty="0">
                <a:latin typeface="Trebuchet MS"/>
                <a:cs typeface="Trebuchet MS"/>
              </a:rPr>
              <a:t>Type</a:t>
            </a:r>
            <a:r>
              <a:rPr sz="4400" b="1" spc="-145" dirty="0">
                <a:latin typeface="Trebuchet MS"/>
                <a:cs typeface="Trebuchet MS"/>
              </a:rPr>
              <a:t>s</a:t>
            </a:r>
            <a:r>
              <a:rPr sz="4400" b="1" spc="-225" dirty="0">
                <a:latin typeface="Trebuchet MS"/>
                <a:cs typeface="Trebuchet MS"/>
              </a:rPr>
              <a:t> </a:t>
            </a:r>
            <a:r>
              <a:rPr sz="4400" b="1" spc="-165" dirty="0">
                <a:latin typeface="Trebuchet MS"/>
                <a:cs typeface="Trebuchet MS"/>
              </a:rPr>
              <a:t>o</a:t>
            </a:r>
            <a:r>
              <a:rPr sz="4400" b="1" spc="-75" dirty="0">
                <a:latin typeface="Trebuchet MS"/>
                <a:cs typeface="Trebuchet MS"/>
              </a:rPr>
              <a:t>f</a:t>
            </a:r>
            <a:r>
              <a:rPr sz="4400" b="1" spc="-225" dirty="0">
                <a:latin typeface="Trebuchet MS"/>
                <a:cs typeface="Trebuchet MS"/>
              </a:rPr>
              <a:t> </a:t>
            </a:r>
            <a:r>
              <a:rPr sz="4400" b="1" spc="265" dirty="0">
                <a:latin typeface="Trebuchet MS"/>
                <a:cs typeface="Trebuchet MS"/>
              </a:rPr>
              <a:t>A</a:t>
            </a:r>
            <a:r>
              <a:rPr sz="4400" b="1" spc="-85" dirty="0">
                <a:latin typeface="Trebuchet MS"/>
                <a:cs typeface="Trebuchet MS"/>
              </a:rPr>
              <a:t>tt</a:t>
            </a:r>
            <a:r>
              <a:rPr sz="4400" b="1" spc="-204" dirty="0">
                <a:latin typeface="Trebuchet MS"/>
                <a:cs typeface="Trebuchet MS"/>
              </a:rPr>
              <a:t>r</a:t>
            </a:r>
            <a:r>
              <a:rPr sz="4400" b="1" spc="-55" dirty="0">
                <a:latin typeface="Trebuchet MS"/>
                <a:cs typeface="Trebuchet MS"/>
              </a:rPr>
              <a:t>ibu</a:t>
            </a:r>
            <a:r>
              <a:rPr sz="4400" b="1" spc="-40" dirty="0">
                <a:latin typeface="Trebuchet MS"/>
                <a:cs typeface="Trebuchet MS"/>
              </a:rPr>
              <a:t>t</a:t>
            </a:r>
            <a:r>
              <a:rPr sz="4400" b="1" spc="-380" dirty="0">
                <a:latin typeface="Trebuchet MS"/>
                <a:cs typeface="Trebuchet MS"/>
              </a:rPr>
              <a:t>e</a:t>
            </a:r>
            <a:r>
              <a:rPr sz="4400" b="1" spc="-280" dirty="0">
                <a:latin typeface="Trebuchet MS"/>
                <a:cs typeface="Trebuchet MS"/>
              </a:rPr>
              <a:t>s</a:t>
            </a:r>
            <a:r>
              <a:rPr sz="4400" b="1" spc="-229" dirty="0">
                <a:latin typeface="Trebuchet MS"/>
                <a:cs typeface="Trebuchet MS"/>
              </a:rPr>
              <a:t> </a:t>
            </a:r>
            <a:r>
              <a:rPr sz="4400" b="1" spc="-125" dirty="0">
                <a:latin typeface="Trebuchet MS"/>
                <a:cs typeface="Trebuchet MS"/>
              </a:rPr>
              <a:t>(</a:t>
            </a:r>
            <a:r>
              <a:rPr sz="4400" b="1" spc="-170" dirty="0">
                <a:latin typeface="Trebuchet MS"/>
                <a:cs typeface="Trebuchet MS"/>
              </a:rPr>
              <a:t>c</a:t>
            </a:r>
            <a:r>
              <a:rPr sz="4400" b="1" spc="-165" dirty="0">
                <a:latin typeface="Trebuchet MS"/>
                <a:cs typeface="Trebuchet MS"/>
              </a:rPr>
              <a:t>o</a:t>
            </a:r>
            <a:r>
              <a:rPr sz="4400" b="1" spc="-120" dirty="0">
                <a:latin typeface="Trebuchet MS"/>
                <a:cs typeface="Trebuchet MS"/>
              </a:rPr>
              <a:t>n</a:t>
            </a:r>
            <a:r>
              <a:rPr sz="4400" b="1" spc="-75" dirty="0">
                <a:latin typeface="Trebuchet MS"/>
                <a:cs typeface="Trebuchet MS"/>
              </a:rPr>
              <a:t>t</a:t>
            </a:r>
            <a:r>
              <a:rPr sz="4400" b="1" spc="-215" dirty="0">
                <a:latin typeface="Trebuchet MS"/>
                <a:cs typeface="Trebuchet MS"/>
              </a:rPr>
              <a:t>d</a:t>
            </a:r>
            <a:r>
              <a:rPr sz="4400" b="1" spc="-135" dirty="0">
                <a:latin typeface="Trebuchet MS"/>
                <a:cs typeface="Trebuchet MS"/>
              </a:rPr>
              <a:t>.</a:t>
            </a:r>
            <a:r>
              <a:rPr sz="4400" b="1" spc="-385" dirty="0">
                <a:latin typeface="Trebuchet MS"/>
                <a:cs typeface="Trebuchet MS"/>
              </a:rPr>
              <a:t>,</a:t>
            </a:r>
            <a:r>
              <a:rPr sz="4400" b="1" spc="135" dirty="0">
                <a:latin typeface="Trebuchet MS"/>
                <a:cs typeface="Trebuchet MS"/>
              </a:rPr>
              <a:t>)</a:t>
            </a:r>
            <a:endParaRPr sz="4400">
              <a:latin typeface="Trebuchet MS"/>
              <a:cs typeface="Trebuchet MS"/>
            </a:endParaRPr>
          </a:p>
        </p:txBody>
      </p:sp>
      <p:sp>
        <p:nvSpPr>
          <p:cNvPr id="3" name="object 3"/>
          <p:cNvSpPr txBox="1"/>
          <p:nvPr/>
        </p:nvSpPr>
        <p:spPr>
          <a:xfrm>
            <a:off x="78739" y="133857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4" name="object 4"/>
          <p:cNvSpPr txBox="1"/>
          <p:nvPr/>
        </p:nvSpPr>
        <p:spPr>
          <a:xfrm>
            <a:off x="421640" y="1356359"/>
            <a:ext cx="8336915" cy="1012190"/>
          </a:xfrm>
          <a:prstGeom prst="rect">
            <a:avLst/>
          </a:prstGeom>
        </p:spPr>
        <p:txBody>
          <a:bodyPr vert="horz" wrap="square" lIns="0" tIns="12700" rIns="0" bIns="0" rtlCol="0">
            <a:spAutoFit/>
          </a:bodyPr>
          <a:lstStyle/>
          <a:p>
            <a:pPr marL="12700">
              <a:lnSpc>
                <a:spcPct val="100000"/>
              </a:lnSpc>
              <a:spcBef>
                <a:spcPts val="100"/>
              </a:spcBef>
              <a:tabLst>
                <a:tab pos="1788160" algn="l"/>
                <a:tab pos="3376295" algn="l"/>
                <a:tab pos="5102225" algn="l"/>
                <a:tab pos="6428105" algn="l"/>
                <a:tab pos="7578090" algn="l"/>
              </a:tabLst>
            </a:pPr>
            <a:r>
              <a:rPr sz="2400" b="1" spc="-10" dirty="0">
                <a:latin typeface="Times New Roman"/>
                <a:cs typeface="Times New Roman"/>
              </a:rPr>
              <a:t>S</a:t>
            </a:r>
            <a:r>
              <a:rPr sz="2400" b="1" dirty="0">
                <a:latin typeface="Times New Roman"/>
                <a:cs typeface="Times New Roman"/>
              </a:rPr>
              <a:t>i</a:t>
            </a:r>
            <a:r>
              <a:rPr sz="2400" b="1" spc="-10" dirty="0">
                <a:latin typeface="Times New Roman"/>
                <a:cs typeface="Times New Roman"/>
              </a:rPr>
              <a:t>n</a:t>
            </a:r>
            <a:r>
              <a:rPr sz="2400" b="1" dirty="0">
                <a:latin typeface="Times New Roman"/>
                <a:cs typeface="Times New Roman"/>
              </a:rPr>
              <a:t>gle</a:t>
            </a:r>
            <a:r>
              <a:rPr sz="2400" b="1" spc="5" dirty="0">
                <a:latin typeface="Times New Roman"/>
                <a:cs typeface="Times New Roman"/>
              </a:rPr>
              <a:t>-</a:t>
            </a:r>
            <a:r>
              <a:rPr sz="2400" b="1" dirty="0">
                <a:latin typeface="Times New Roman"/>
                <a:cs typeface="Times New Roman"/>
              </a:rPr>
              <a:t>v</a:t>
            </a:r>
            <a:r>
              <a:rPr sz="2400" b="1" spc="-10" dirty="0">
                <a:latin typeface="Times New Roman"/>
                <a:cs typeface="Times New Roman"/>
              </a:rPr>
              <a:t>a</a:t>
            </a:r>
            <a:r>
              <a:rPr sz="2400" b="1" spc="10" dirty="0">
                <a:latin typeface="Times New Roman"/>
                <a:cs typeface="Times New Roman"/>
              </a:rPr>
              <a:t>l</a:t>
            </a:r>
            <a:r>
              <a:rPr sz="2400" b="1" spc="-10" dirty="0">
                <a:latin typeface="Times New Roman"/>
                <a:cs typeface="Times New Roman"/>
              </a:rPr>
              <a:t>u</a:t>
            </a:r>
            <a:r>
              <a:rPr sz="2400" b="1" dirty="0">
                <a:latin typeface="Times New Roman"/>
                <a:cs typeface="Times New Roman"/>
              </a:rPr>
              <a:t>e	a</a:t>
            </a:r>
            <a:r>
              <a:rPr sz="2400" b="1" spc="5" dirty="0">
                <a:latin typeface="Times New Roman"/>
                <a:cs typeface="Times New Roman"/>
              </a:rPr>
              <a:t>t</a:t>
            </a:r>
            <a:r>
              <a:rPr sz="2400" b="1" dirty="0">
                <a:latin typeface="Times New Roman"/>
                <a:cs typeface="Times New Roman"/>
              </a:rPr>
              <a:t>tri</a:t>
            </a:r>
            <a:r>
              <a:rPr sz="2400" b="1" spc="-10" dirty="0">
                <a:latin typeface="Times New Roman"/>
                <a:cs typeface="Times New Roman"/>
              </a:rPr>
              <a:t>bu</a:t>
            </a:r>
            <a:r>
              <a:rPr sz="2400" b="1" spc="5" dirty="0">
                <a:latin typeface="Times New Roman"/>
                <a:cs typeface="Times New Roman"/>
              </a:rPr>
              <a:t>t</a:t>
            </a:r>
            <a:r>
              <a:rPr sz="2400" b="1" dirty="0">
                <a:latin typeface="Times New Roman"/>
                <a:cs typeface="Times New Roman"/>
              </a:rPr>
              <a:t>e</a:t>
            </a:r>
            <a:r>
              <a:rPr sz="2400" b="1" spc="15" dirty="0">
                <a:latin typeface="Times New Roman"/>
                <a:cs typeface="Times New Roman"/>
              </a:rPr>
              <a:t> </a:t>
            </a:r>
            <a:r>
              <a:rPr sz="2400" dirty="0">
                <a:latin typeface="Times New Roman"/>
                <a:cs typeface="Times New Roman"/>
              </a:rPr>
              <a:t>−	Single-value	at</a:t>
            </a:r>
            <a:r>
              <a:rPr sz="2400" spc="10" dirty="0">
                <a:latin typeface="Times New Roman"/>
                <a:cs typeface="Times New Roman"/>
              </a:rPr>
              <a:t>t</a:t>
            </a:r>
            <a:r>
              <a:rPr sz="2400" dirty="0">
                <a:latin typeface="Times New Roman"/>
                <a:cs typeface="Times New Roman"/>
              </a:rPr>
              <a:t>ributes	</a:t>
            </a:r>
            <a:r>
              <a:rPr sz="2400" b="1" dirty="0">
                <a:solidFill>
                  <a:srgbClr val="BF0000"/>
                </a:solidFill>
                <a:latin typeface="Times New Roman"/>
                <a:cs typeface="Times New Roman"/>
              </a:rPr>
              <a:t>co</a:t>
            </a:r>
            <a:r>
              <a:rPr sz="2400" b="1" spc="-5" dirty="0">
                <a:solidFill>
                  <a:srgbClr val="BF0000"/>
                </a:solidFill>
                <a:latin typeface="Times New Roman"/>
                <a:cs typeface="Times New Roman"/>
              </a:rPr>
              <a:t>n</a:t>
            </a:r>
            <a:r>
              <a:rPr sz="2400" b="1" spc="5" dirty="0">
                <a:solidFill>
                  <a:srgbClr val="BF0000"/>
                </a:solidFill>
                <a:latin typeface="Times New Roman"/>
                <a:cs typeface="Times New Roman"/>
              </a:rPr>
              <a:t>t</a:t>
            </a:r>
            <a:r>
              <a:rPr sz="2400" b="1" spc="-10" dirty="0">
                <a:solidFill>
                  <a:srgbClr val="BF0000"/>
                </a:solidFill>
                <a:latin typeface="Times New Roman"/>
                <a:cs typeface="Times New Roman"/>
              </a:rPr>
              <a:t>a</a:t>
            </a:r>
            <a:r>
              <a:rPr sz="2400" b="1" spc="10" dirty="0">
                <a:solidFill>
                  <a:srgbClr val="BF0000"/>
                </a:solidFill>
                <a:latin typeface="Times New Roman"/>
                <a:cs typeface="Times New Roman"/>
              </a:rPr>
              <a:t>i</a:t>
            </a:r>
            <a:r>
              <a:rPr sz="2400" b="1" dirty="0">
                <a:solidFill>
                  <a:srgbClr val="BF0000"/>
                </a:solidFill>
                <a:latin typeface="Times New Roman"/>
                <a:cs typeface="Times New Roman"/>
              </a:rPr>
              <a:t>n	si</a:t>
            </a:r>
            <a:r>
              <a:rPr sz="2400" b="1" spc="-10" dirty="0">
                <a:solidFill>
                  <a:srgbClr val="BF0000"/>
                </a:solidFill>
                <a:latin typeface="Times New Roman"/>
                <a:cs typeface="Times New Roman"/>
              </a:rPr>
              <a:t>n</a:t>
            </a:r>
            <a:r>
              <a:rPr sz="2400" b="1" dirty="0">
                <a:solidFill>
                  <a:srgbClr val="BF0000"/>
                </a:solidFill>
                <a:latin typeface="Times New Roman"/>
                <a:cs typeface="Times New Roman"/>
              </a:rPr>
              <a:t>gle</a:t>
            </a:r>
            <a:endParaRPr sz="2400">
              <a:latin typeface="Times New Roman"/>
              <a:cs typeface="Times New Roman"/>
            </a:endParaRPr>
          </a:p>
          <a:p>
            <a:pPr marL="12700">
              <a:lnSpc>
                <a:spcPct val="100000"/>
              </a:lnSpc>
              <a:spcBef>
                <a:spcPts val="2010"/>
              </a:spcBef>
            </a:pPr>
            <a:r>
              <a:rPr sz="2400" b="1" spc="-5" dirty="0">
                <a:solidFill>
                  <a:srgbClr val="BF0000"/>
                </a:solidFill>
                <a:latin typeface="Times New Roman"/>
                <a:cs typeface="Times New Roman"/>
              </a:rPr>
              <a:t>value</a:t>
            </a:r>
            <a:r>
              <a:rPr sz="2400" spc="-5" dirty="0">
                <a:latin typeface="Times New Roman"/>
                <a:cs typeface="Times New Roman"/>
              </a:rPr>
              <a:t>.</a:t>
            </a:r>
            <a:r>
              <a:rPr sz="2400" spc="5" dirty="0">
                <a:latin typeface="Times New Roman"/>
                <a:cs typeface="Times New Roman"/>
              </a:rPr>
              <a:t> </a:t>
            </a:r>
            <a:r>
              <a:rPr sz="2400" spc="-5" dirty="0">
                <a:latin typeface="Times New Roman"/>
                <a:cs typeface="Times New Roman"/>
              </a:rPr>
              <a:t>For</a:t>
            </a:r>
            <a:r>
              <a:rPr sz="2400" spc="10" dirty="0">
                <a:latin typeface="Times New Roman"/>
                <a:cs typeface="Times New Roman"/>
              </a:rPr>
              <a:t> </a:t>
            </a:r>
            <a:r>
              <a:rPr sz="2400" spc="-5" dirty="0">
                <a:latin typeface="Times New Roman"/>
                <a:cs typeface="Times New Roman"/>
              </a:rPr>
              <a:t>example</a:t>
            </a:r>
            <a:r>
              <a:rPr sz="2400" spc="10" dirty="0">
                <a:latin typeface="Times New Roman"/>
                <a:cs typeface="Times New Roman"/>
              </a:rPr>
              <a:t> </a:t>
            </a:r>
            <a:r>
              <a:rPr sz="2400" dirty="0">
                <a:latin typeface="Times New Roman"/>
                <a:cs typeface="Times New Roman"/>
              </a:rPr>
              <a:t>− </a:t>
            </a:r>
            <a:r>
              <a:rPr sz="2400" spc="-5" dirty="0">
                <a:latin typeface="Times New Roman"/>
                <a:cs typeface="Times New Roman"/>
              </a:rPr>
              <a:t>Social_Security_Number.</a:t>
            </a:r>
            <a:endParaRPr sz="2400">
              <a:latin typeface="Times New Roman"/>
              <a:cs typeface="Times New Roman"/>
            </a:endParaRPr>
          </a:p>
        </p:txBody>
      </p:sp>
      <p:sp>
        <p:nvSpPr>
          <p:cNvPr id="5" name="object 5"/>
          <p:cNvSpPr txBox="1"/>
          <p:nvPr/>
        </p:nvSpPr>
        <p:spPr>
          <a:xfrm>
            <a:off x="78739" y="265810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6" name="object 6"/>
          <p:cNvSpPr txBox="1"/>
          <p:nvPr/>
        </p:nvSpPr>
        <p:spPr>
          <a:xfrm>
            <a:off x="421640" y="2674620"/>
            <a:ext cx="8337550" cy="16357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Multi-value</a:t>
            </a:r>
            <a:r>
              <a:rPr sz="2400" b="1" spc="229" dirty="0">
                <a:latin typeface="Times New Roman"/>
                <a:cs typeface="Times New Roman"/>
              </a:rPr>
              <a:t> </a:t>
            </a:r>
            <a:r>
              <a:rPr sz="2400" b="1" spc="-5" dirty="0">
                <a:latin typeface="Times New Roman"/>
                <a:cs typeface="Times New Roman"/>
              </a:rPr>
              <a:t>attribute</a:t>
            </a:r>
            <a:r>
              <a:rPr sz="2400" b="1" spc="30" dirty="0">
                <a:latin typeface="Times New Roman"/>
                <a:cs typeface="Times New Roman"/>
              </a:rPr>
              <a:t> </a:t>
            </a:r>
            <a:r>
              <a:rPr sz="2400" dirty="0">
                <a:latin typeface="Times New Roman"/>
                <a:cs typeface="Times New Roman"/>
              </a:rPr>
              <a:t>−</a:t>
            </a:r>
            <a:r>
              <a:rPr sz="2400" spc="229" dirty="0">
                <a:latin typeface="Times New Roman"/>
                <a:cs typeface="Times New Roman"/>
              </a:rPr>
              <a:t> </a:t>
            </a:r>
            <a:r>
              <a:rPr sz="2400" dirty="0">
                <a:latin typeface="Times New Roman"/>
                <a:cs typeface="Times New Roman"/>
              </a:rPr>
              <a:t>Multi-value</a:t>
            </a:r>
            <a:r>
              <a:rPr sz="2400" spc="235" dirty="0">
                <a:latin typeface="Times New Roman"/>
                <a:cs typeface="Times New Roman"/>
              </a:rPr>
              <a:t> </a:t>
            </a:r>
            <a:r>
              <a:rPr sz="2400" dirty="0">
                <a:latin typeface="Times New Roman"/>
                <a:cs typeface="Times New Roman"/>
              </a:rPr>
              <a:t>attributes</a:t>
            </a:r>
            <a:r>
              <a:rPr sz="2400" spc="220" dirty="0">
                <a:latin typeface="Times New Roman"/>
                <a:cs typeface="Times New Roman"/>
              </a:rPr>
              <a:t> </a:t>
            </a:r>
            <a:r>
              <a:rPr sz="2400" spc="-10" dirty="0">
                <a:latin typeface="Times New Roman"/>
                <a:cs typeface="Times New Roman"/>
              </a:rPr>
              <a:t>may</a:t>
            </a:r>
            <a:r>
              <a:rPr sz="2400" spc="285" dirty="0">
                <a:latin typeface="Times New Roman"/>
                <a:cs typeface="Times New Roman"/>
              </a:rPr>
              <a:t> </a:t>
            </a:r>
            <a:r>
              <a:rPr sz="2400" b="1" dirty="0">
                <a:solidFill>
                  <a:srgbClr val="BF0000"/>
                </a:solidFill>
                <a:latin typeface="Times New Roman"/>
                <a:cs typeface="Times New Roman"/>
              </a:rPr>
              <a:t>contain</a:t>
            </a:r>
            <a:r>
              <a:rPr sz="2400" b="1" spc="220" dirty="0">
                <a:solidFill>
                  <a:srgbClr val="BF0000"/>
                </a:solidFill>
                <a:latin typeface="Times New Roman"/>
                <a:cs typeface="Times New Roman"/>
              </a:rPr>
              <a:t> </a:t>
            </a:r>
            <a:r>
              <a:rPr sz="2400" b="1" spc="-5" dirty="0">
                <a:solidFill>
                  <a:srgbClr val="BF0000"/>
                </a:solidFill>
                <a:latin typeface="Times New Roman"/>
                <a:cs typeface="Times New Roman"/>
              </a:rPr>
              <a:t>more</a:t>
            </a:r>
            <a:endParaRPr sz="2400">
              <a:latin typeface="Times New Roman"/>
              <a:cs typeface="Times New Roman"/>
            </a:endParaRPr>
          </a:p>
          <a:p>
            <a:pPr marL="12700" marR="6985">
              <a:lnSpc>
                <a:spcPct val="170100"/>
              </a:lnSpc>
            </a:pPr>
            <a:r>
              <a:rPr sz="2400" b="1" spc="-5" dirty="0">
                <a:solidFill>
                  <a:srgbClr val="BF0000"/>
                </a:solidFill>
                <a:latin typeface="Times New Roman"/>
                <a:cs typeface="Times New Roman"/>
              </a:rPr>
              <a:t>than</a:t>
            </a:r>
            <a:r>
              <a:rPr sz="2400" b="1" spc="325" dirty="0">
                <a:solidFill>
                  <a:srgbClr val="BF0000"/>
                </a:solidFill>
                <a:latin typeface="Times New Roman"/>
                <a:cs typeface="Times New Roman"/>
              </a:rPr>
              <a:t> </a:t>
            </a:r>
            <a:r>
              <a:rPr sz="2400" b="1" spc="-5" dirty="0">
                <a:solidFill>
                  <a:srgbClr val="BF0000"/>
                </a:solidFill>
                <a:latin typeface="Times New Roman"/>
                <a:cs typeface="Times New Roman"/>
              </a:rPr>
              <a:t>one</a:t>
            </a:r>
            <a:r>
              <a:rPr sz="2400" b="1" spc="325" dirty="0">
                <a:solidFill>
                  <a:srgbClr val="BF0000"/>
                </a:solidFill>
                <a:latin typeface="Times New Roman"/>
                <a:cs typeface="Times New Roman"/>
              </a:rPr>
              <a:t> </a:t>
            </a:r>
            <a:r>
              <a:rPr sz="2400" b="1" dirty="0">
                <a:solidFill>
                  <a:srgbClr val="BF0000"/>
                </a:solidFill>
                <a:latin typeface="Times New Roman"/>
                <a:cs typeface="Times New Roman"/>
              </a:rPr>
              <a:t>values</a:t>
            </a:r>
            <a:r>
              <a:rPr sz="2400" dirty="0">
                <a:latin typeface="Times New Roman"/>
                <a:cs typeface="Times New Roman"/>
              </a:rPr>
              <a:t>.</a:t>
            </a:r>
            <a:r>
              <a:rPr sz="2400" spc="320" dirty="0">
                <a:latin typeface="Times New Roman"/>
                <a:cs typeface="Times New Roman"/>
              </a:rPr>
              <a:t> </a:t>
            </a:r>
            <a:r>
              <a:rPr sz="2400" spc="-5" dirty="0">
                <a:latin typeface="Times New Roman"/>
                <a:cs typeface="Times New Roman"/>
              </a:rPr>
              <a:t>For</a:t>
            </a:r>
            <a:r>
              <a:rPr sz="2400" spc="330" dirty="0">
                <a:latin typeface="Times New Roman"/>
                <a:cs typeface="Times New Roman"/>
              </a:rPr>
              <a:t> </a:t>
            </a:r>
            <a:r>
              <a:rPr sz="2400" spc="-5" dirty="0">
                <a:latin typeface="Times New Roman"/>
                <a:cs typeface="Times New Roman"/>
              </a:rPr>
              <a:t>example,</a:t>
            </a:r>
            <a:r>
              <a:rPr sz="2400" spc="320" dirty="0">
                <a:latin typeface="Times New Roman"/>
                <a:cs typeface="Times New Roman"/>
              </a:rPr>
              <a:t> </a:t>
            </a:r>
            <a:r>
              <a:rPr sz="2400" dirty="0">
                <a:latin typeface="Times New Roman"/>
                <a:cs typeface="Times New Roman"/>
              </a:rPr>
              <a:t>a</a:t>
            </a:r>
            <a:r>
              <a:rPr sz="2400" spc="325" dirty="0">
                <a:latin typeface="Times New Roman"/>
                <a:cs typeface="Times New Roman"/>
              </a:rPr>
              <a:t> </a:t>
            </a:r>
            <a:r>
              <a:rPr sz="2400" dirty="0">
                <a:latin typeface="Times New Roman"/>
                <a:cs typeface="Times New Roman"/>
              </a:rPr>
              <a:t>person</a:t>
            </a:r>
            <a:r>
              <a:rPr sz="2400" spc="320" dirty="0">
                <a:latin typeface="Times New Roman"/>
                <a:cs typeface="Times New Roman"/>
              </a:rPr>
              <a:t> </a:t>
            </a:r>
            <a:r>
              <a:rPr sz="2400" dirty="0">
                <a:latin typeface="Times New Roman"/>
                <a:cs typeface="Times New Roman"/>
              </a:rPr>
              <a:t>can</a:t>
            </a:r>
            <a:r>
              <a:rPr sz="2400" spc="320" dirty="0">
                <a:latin typeface="Times New Roman"/>
                <a:cs typeface="Times New Roman"/>
              </a:rPr>
              <a:t> </a:t>
            </a:r>
            <a:r>
              <a:rPr sz="2400" dirty="0">
                <a:latin typeface="Times New Roman"/>
                <a:cs typeface="Times New Roman"/>
              </a:rPr>
              <a:t>have</a:t>
            </a:r>
            <a:r>
              <a:rPr sz="2400" spc="325" dirty="0">
                <a:latin typeface="Times New Roman"/>
                <a:cs typeface="Times New Roman"/>
              </a:rPr>
              <a:t> </a:t>
            </a:r>
            <a:r>
              <a:rPr sz="2400" spc="-5" dirty="0">
                <a:latin typeface="Times New Roman"/>
                <a:cs typeface="Times New Roman"/>
              </a:rPr>
              <a:t>more</a:t>
            </a:r>
            <a:r>
              <a:rPr sz="2400" spc="325" dirty="0">
                <a:latin typeface="Times New Roman"/>
                <a:cs typeface="Times New Roman"/>
              </a:rPr>
              <a:t> </a:t>
            </a:r>
            <a:r>
              <a:rPr sz="2400" dirty="0">
                <a:latin typeface="Times New Roman"/>
                <a:cs typeface="Times New Roman"/>
              </a:rPr>
              <a:t>than</a:t>
            </a:r>
            <a:r>
              <a:rPr sz="2400" spc="320" dirty="0">
                <a:latin typeface="Times New Roman"/>
                <a:cs typeface="Times New Roman"/>
              </a:rPr>
              <a:t> </a:t>
            </a:r>
            <a:r>
              <a:rPr sz="2400" dirty="0">
                <a:latin typeface="Times New Roman"/>
                <a:cs typeface="Times New Roman"/>
              </a:rPr>
              <a:t>one </a:t>
            </a:r>
            <a:r>
              <a:rPr sz="2400" spc="-585" dirty="0">
                <a:latin typeface="Times New Roman"/>
                <a:cs typeface="Times New Roman"/>
              </a:rPr>
              <a:t> </a:t>
            </a:r>
            <a:r>
              <a:rPr sz="2400" spc="-5" dirty="0">
                <a:latin typeface="Times New Roman"/>
                <a:cs typeface="Times New Roman"/>
              </a:rPr>
              <a:t>phone number,</a:t>
            </a:r>
            <a:r>
              <a:rPr sz="2400" dirty="0">
                <a:latin typeface="Times New Roman"/>
                <a:cs typeface="Times New Roman"/>
              </a:rPr>
              <a:t> </a:t>
            </a:r>
            <a:r>
              <a:rPr sz="2400" spc="-5" dirty="0">
                <a:latin typeface="Times New Roman"/>
                <a:cs typeface="Times New Roman"/>
              </a:rPr>
              <a:t>email_address,</a:t>
            </a:r>
            <a:r>
              <a:rPr sz="2400" dirty="0">
                <a:latin typeface="Times New Roman"/>
                <a:cs typeface="Times New Roman"/>
              </a:rPr>
              <a:t> etc.</a:t>
            </a:r>
            <a:endParaRPr sz="2400">
              <a:latin typeface="Times New Roman"/>
              <a:cs typeface="Times New Roman"/>
            </a:endParaRPr>
          </a:p>
        </p:txBody>
      </p:sp>
      <p:sp>
        <p:nvSpPr>
          <p:cNvPr id="7" name="object 7"/>
          <p:cNvSpPr txBox="1"/>
          <p:nvPr/>
        </p:nvSpPr>
        <p:spPr>
          <a:xfrm>
            <a:off x="78739" y="459994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8" name="object 8"/>
          <p:cNvSpPr txBox="1"/>
          <p:nvPr/>
        </p:nvSpPr>
        <p:spPr>
          <a:xfrm>
            <a:off x="421640" y="4616450"/>
            <a:ext cx="76161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For</a:t>
            </a:r>
            <a:r>
              <a:rPr sz="2400" dirty="0">
                <a:latin typeface="Times New Roman"/>
                <a:cs typeface="Times New Roman"/>
              </a:rPr>
              <a:t> </a:t>
            </a:r>
            <a:r>
              <a:rPr sz="2400" spc="-5" dirty="0">
                <a:latin typeface="Times New Roman"/>
                <a:cs typeface="Times New Roman"/>
              </a:rPr>
              <a:t>example</a:t>
            </a:r>
            <a:r>
              <a:rPr sz="2400" dirty="0">
                <a:latin typeface="Times New Roman"/>
                <a:cs typeface="Times New Roman"/>
              </a:rPr>
              <a:t> a</a:t>
            </a:r>
            <a:r>
              <a:rPr sz="2400" spc="-5" dirty="0">
                <a:latin typeface="Times New Roman"/>
                <a:cs typeface="Times New Roman"/>
              </a:rPr>
              <a:t> </a:t>
            </a:r>
            <a:r>
              <a:rPr sz="2400" dirty="0">
                <a:latin typeface="Times New Roman"/>
                <a:cs typeface="Times New Roman"/>
              </a:rPr>
              <a:t>teacher entity</a:t>
            </a:r>
            <a:r>
              <a:rPr sz="2400" spc="15" dirty="0">
                <a:latin typeface="Times New Roman"/>
                <a:cs typeface="Times New Roman"/>
              </a:rPr>
              <a:t> </a:t>
            </a:r>
            <a:r>
              <a:rPr sz="2400" dirty="0">
                <a:latin typeface="Times New Roman"/>
                <a:cs typeface="Times New Roman"/>
              </a:rPr>
              <a:t>can </a:t>
            </a:r>
            <a:r>
              <a:rPr sz="2400" spc="-5" dirty="0">
                <a:latin typeface="Times New Roman"/>
                <a:cs typeface="Times New Roman"/>
              </a:rPr>
              <a:t>have</a:t>
            </a:r>
            <a:r>
              <a:rPr sz="2400" dirty="0">
                <a:latin typeface="Times New Roman"/>
                <a:cs typeface="Times New Roman"/>
              </a:rPr>
              <a:t> </a:t>
            </a:r>
            <a:r>
              <a:rPr sz="2400" spc="-5" dirty="0">
                <a:latin typeface="Times New Roman"/>
                <a:cs typeface="Times New Roman"/>
              </a:rPr>
              <a:t>multiple</a:t>
            </a:r>
            <a:r>
              <a:rPr sz="2400" dirty="0">
                <a:latin typeface="Times New Roman"/>
                <a:cs typeface="Times New Roman"/>
              </a:rPr>
              <a:t> </a:t>
            </a:r>
            <a:r>
              <a:rPr sz="2400" spc="-5" dirty="0">
                <a:latin typeface="Times New Roman"/>
                <a:cs typeface="Times New Roman"/>
              </a:rPr>
              <a:t>subject</a:t>
            </a:r>
            <a:r>
              <a:rPr sz="2400" dirty="0">
                <a:latin typeface="Times New Roman"/>
                <a:cs typeface="Times New Roman"/>
              </a:rPr>
              <a:t> values.</a:t>
            </a:r>
            <a:endParaRPr sz="2400">
              <a:latin typeface="Times New Roman"/>
              <a:cs typeface="Times New Roman"/>
            </a:endParaRPr>
          </a:p>
        </p:txBody>
      </p:sp>
      <p:pic>
        <p:nvPicPr>
          <p:cNvPr id="9" name="object 9"/>
          <p:cNvPicPr/>
          <p:nvPr/>
        </p:nvPicPr>
        <p:blipFill>
          <a:blip r:embed="rId2" cstate="print"/>
          <a:stretch>
            <a:fillRect/>
          </a:stretch>
        </p:blipFill>
        <p:spPr>
          <a:xfrm>
            <a:off x="1752600" y="5029200"/>
            <a:ext cx="5486400" cy="12382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1593850"/>
            <a:ext cx="7541259" cy="3176270"/>
          </a:xfrm>
          <a:prstGeom prst="rect">
            <a:avLst/>
          </a:prstGeom>
        </p:spPr>
        <p:txBody>
          <a:bodyPr vert="horz" wrap="square" lIns="0" tIns="60960" rIns="0" bIns="0" rtlCol="0">
            <a:spAutoFit/>
          </a:bodyPr>
          <a:lstStyle/>
          <a:p>
            <a:pPr marL="355600" marR="5080" indent="-342900">
              <a:lnSpc>
                <a:spcPts val="3520"/>
              </a:lnSpc>
              <a:spcBef>
                <a:spcPts val="480"/>
              </a:spcBef>
              <a:buFont typeface="Arial MT"/>
              <a:buChar char="•"/>
              <a:tabLst>
                <a:tab pos="354965" algn="l"/>
                <a:tab pos="355600" algn="l"/>
              </a:tabLst>
            </a:pPr>
            <a:r>
              <a:rPr sz="3200" spc="-5" dirty="0">
                <a:latin typeface="Times New Roman"/>
                <a:cs typeface="Times New Roman"/>
              </a:rPr>
              <a:t>These</a:t>
            </a:r>
            <a:r>
              <a:rPr sz="3200" spc="5" dirty="0">
                <a:latin typeface="Times New Roman"/>
                <a:cs typeface="Times New Roman"/>
              </a:rPr>
              <a:t> </a:t>
            </a:r>
            <a:r>
              <a:rPr sz="3200" spc="-5" dirty="0">
                <a:latin typeface="Times New Roman"/>
                <a:cs typeface="Times New Roman"/>
              </a:rPr>
              <a:t>attribute</a:t>
            </a:r>
            <a:r>
              <a:rPr sz="3200" spc="5" dirty="0">
                <a:latin typeface="Times New Roman"/>
                <a:cs typeface="Times New Roman"/>
              </a:rPr>
              <a:t> </a:t>
            </a:r>
            <a:r>
              <a:rPr sz="3200" dirty="0">
                <a:latin typeface="Times New Roman"/>
                <a:cs typeface="Times New Roman"/>
              </a:rPr>
              <a:t>types</a:t>
            </a:r>
            <a:r>
              <a:rPr sz="3200" spc="-5" dirty="0">
                <a:latin typeface="Times New Roman"/>
                <a:cs typeface="Times New Roman"/>
              </a:rPr>
              <a:t> </a:t>
            </a:r>
            <a:r>
              <a:rPr sz="3200" dirty="0">
                <a:latin typeface="Times New Roman"/>
                <a:cs typeface="Times New Roman"/>
              </a:rPr>
              <a:t>can </a:t>
            </a:r>
            <a:r>
              <a:rPr sz="3200" spc="-5" dirty="0">
                <a:latin typeface="Times New Roman"/>
                <a:cs typeface="Times New Roman"/>
              </a:rPr>
              <a:t>come</a:t>
            </a:r>
            <a:r>
              <a:rPr sz="3200" dirty="0">
                <a:latin typeface="Times New Roman"/>
                <a:cs typeface="Times New Roman"/>
              </a:rPr>
              <a:t> </a:t>
            </a:r>
            <a:r>
              <a:rPr sz="3200" spc="-5" dirty="0">
                <a:latin typeface="Times New Roman"/>
                <a:cs typeface="Times New Roman"/>
              </a:rPr>
              <a:t>together</a:t>
            </a:r>
            <a:r>
              <a:rPr sz="3200" dirty="0">
                <a:latin typeface="Times New Roman"/>
                <a:cs typeface="Times New Roman"/>
              </a:rPr>
              <a:t> </a:t>
            </a:r>
            <a:r>
              <a:rPr sz="3200" spc="-5" dirty="0">
                <a:latin typeface="Times New Roman"/>
                <a:cs typeface="Times New Roman"/>
              </a:rPr>
              <a:t>in</a:t>
            </a:r>
            <a:r>
              <a:rPr sz="3200" spc="5" dirty="0">
                <a:latin typeface="Times New Roman"/>
                <a:cs typeface="Times New Roman"/>
              </a:rPr>
              <a:t> </a:t>
            </a:r>
            <a:r>
              <a:rPr sz="3200" dirty="0">
                <a:latin typeface="Times New Roman"/>
                <a:cs typeface="Times New Roman"/>
              </a:rPr>
              <a:t>a </a:t>
            </a:r>
            <a:r>
              <a:rPr sz="3200" spc="-785" dirty="0">
                <a:latin typeface="Times New Roman"/>
                <a:cs typeface="Times New Roman"/>
              </a:rPr>
              <a:t> </a:t>
            </a:r>
            <a:r>
              <a:rPr sz="3200" dirty="0">
                <a:latin typeface="Times New Roman"/>
                <a:cs typeface="Times New Roman"/>
              </a:rPr>
              <a:t>way</a:t>
            </a:r>
            <a:r>
              <a:rPr sz="3200" spc="10" dirty="0">
                <a:latin typeface="Times New Roman"/>
                <a:cs typeface="Times New Roman"/>
              </a:rPr>
              <a:t> </a:t>
            </a:r>
            <a:r>
              <a:rPr sz="3200" spc="-5" dirty="0">
                <a:latin typeface="Times New Roman"/>
                <a:cs typeface="Times New Roman"/>
              </a:rPr>
              <a:t>like</a:t>
            </a:r>
            <a:r>
              <a:rPr sz="3200" spc="5" dirty="0">
                <a:latin typeface="Times New Roman"/>
                <a:cs typeface="Times New Roman"/>
              </a:rPr>
              <a:t> </a:t>
            </a:r>
            <a:r>
              <a:rPr sz="3200" dirty="0">
                <a:latin typeface="Times New Roman"/>
                <a:cs typeface="Times New Roman"/>
              </a:rPr>
              <a:t>−</a:t>
            </a:r>
            <a:endParaRPr sz="3200">
              <a:latin typeface="Times New Roman"/>
              <a:cs typeface="Times New Roman"/>
            </a:endParaRPr>
          </a:p>
          <a:p>
            <a:pPr marL="355600" indent="-342900">
              <a:lnSpc>
                <a:spcPct val="100000"/>
              </a:lnSpc>
              <a:spcBef>
                <a:spcPts val="490"/>
              </a:spcBef>
              <a:buFont typeface="Arial MT"/>
              <a:buChar char="•"/>
              <a:tabLst>
                <a:tab pos="354965" algn="l"/>
                <a:tab pos="355600" algn="l"/>
              </a:tabLst>
            </a:pPr>
            <a:r>
              <a:rPr sz="3200" b="1" i="1" spc="-5" dirty="0">
                <a:solidFill>
                  <a:srgbClr val="E36B09"/>
                </a:solidFill>
                <a:latin typeface="Times New Roman"/>
                <a:cs typeface="Times New Roman"/>
              </a:rPr>
              <a:t>simple</a:t>
            </a:r>
            <a:r>
              <a:rPr sz="3200" b="1" i="1" spc="-10" dirty="0">
                <a:solidFill>
                  <a:srgbClr val="E36B09"/>
                </a:solidFill>
                <a:latin typeface="Times New Roman"/>
                <a:cs typeface="Times New Roman"/>
              </a:rPr>
              <a:t> </a:t>
            </a:r>
            <a:r>
              <a:rPr sz="3200" b="1" i="1" spc="-5" dirty="0">
                <a:solidFill>
                  <a:srgbClr val="E36B09"/>
                </a:solidFill>
                <a:latin typeface="Times New Roman"/>
                <a:cs typeface="Times New Roman"/>
              </a:rPr>
              <a:t>single-valued</a:t>
            </a:r>
            <a:r>
              <a:rPr sz="3200" b="1" i="1" dirty="0">
                <a:solidFill>
                  <a:srgbClr val="E36B09"/>
                </a:solidFill>
                <a:latin typeface="Times New Roman"/>
                <a:cs typeface="Times New Roman"/>
              </a:rPr>
              <a:t> </a:t>
            </a:r>
            <a:r>
              <a:rPr sz="3200" b="1" i="1" spc="-5" dirty="0">
                <a:solidFill>
                  <a:srgbClr val="E36B09"/>
                </a:solidFill>
                <a:latin typeface="Times New Roman"/>
                <a:cs typeface="Times New Roman"/>
              </a:rPr>
              <a:t>attributes</a:t>
            </a:r>
            <a:endParaRPr sz="3200">
              <a:latin typeface="Times New Roman"/>
              <a:cs typeface="Times New Roman"/>
            </a:endParaRPr>
          </a:p>
          <a:p>
            <a:pPr marL="355600" indent="-342900">
              <a:lnSpc>
                <a:spcPct val="100000"/>
              </a:lnSpc>
              <a:spcBef>
                <a:spcPts val="509"/>
              </a:spcBef>
              <a:buFont typeface="Arial MT"/>
              <a:buChar char="•"/>
              <a:tabLst>
                <a:tab pos="354965" algn="l"/>
                <a:tab pos="355600" algn="l"/>
              </a:tabLst>
            </a:pPr>
            <a:r>
              <a:rPr sz="3200" b="1" i="1" spc="-5" dirty="0">
                <a:solidFill>
                  <a:srgbClr val="E36B09"/>
                </a:solidFill>
                <a:latin typeface="Times New Roman"/>
                <a:cs typeface="Times New Roman"/>
              </a:rPr>
              <a:t>simple</a:t>
            </a:r>
            <a:r>
              <a:rPr sz="3200" b="1" i="1" spc="-10" dirty="0">
                <a:solidFill>
                  <a:srgbClr val="E36B09"/>
                </a:solidFill>
                <a:latin typeface="Times New Roman"/>
                <a:cs typeface="Times New Roman"/>
              </a:rPr>
              <a:t> </a:t>
            </a:r>
            <a:r>
              <a:rPr sz="3200" b="1" i="1" spc="-5" dirty="0">
                <a:solidFill>
                  <a:srgbClr val="E36B09"/>
                </a:solidFill>
                <a:latin typeface="Times New Roman"/>
                <a:cs typeface="Times New Roman"/>
              </a:rPr>
              <a:t>multi-valued</a:t>
            </a:r>
            <a:r>
              <a:rPr sz="3200" b="1" i="1" dirty="0">
                <a:solidFill>
                  <a:srgbClr val="E36B09"/>
                </a:solidFill>
                <a:latin typeface="Times New Roman"/>
                <a:cs typeface="Times New Roman"/>
              </a:rPr>
              <a:t> </a:t>
            </a:r>
            <a:r>
              <a:rPr sz="3200" b="1" i="1" spc="-5" dirty="0">
                <a:solidFill>
                  <a:srgbClr val="E36B09"/>
                </a:solidFill>
                <a:latin typeface="Times New Roman"/>
                <a:cs typeface="Times New Roman"/>
              </a:rPr>
              <a:t>attributes</a:t>
            </a:r>
            <a:endParaRPr sz="3200">
              <a:latin typeface="Times New Roman"/>
              <a:cs typeface="Times New Roman"/>
            </a:endParaRPr>
          </a:p>
          <a:p>
            <a:pPr marL="355600" indent="-342900">
              <a:lnSpc>
                <a:spcPct val="100000"/>
              </a:lnSpc>
              <a:spcBef>
                <a:spcPts val="520"/>
              </a:spcBef>
              <a:buFont typeface="Arial MT"/>
              <a:buChar char="•"/>
              <a:tabLst>
                <a:tab pos="354965" algn="l"/>
                <a:tab pos="355600" algn="l"/>
              </a:tabLst>
            </a:pPr>
            <a:r>
              <a:rPr sz="3200" b="1" i="1" dirty="0">
                <a:solidFill>
                  <a:srgbClr val="E36B09"/>
                </a:solidFill>
                <a:latin typeface="Times New Roman"/>
                <a:cs typeface="Times New Roman"/>
              </a:rPr>
              <a:t>composite</a:t>
            </a:r>
            <a:r>
              <a:rPr sz="3200" b="1" i="1" spc="-10" dirty="0">
                <a:solidFill>
                  <a:srgbClr val="E36B09"/>
                </a:solidFill>
                <a:latin typeface="Times New Roman"/>
                <a:cs typeface="Times New Roman"/>
              </a:rPr>
              <a:t> </a:t>
            </a:r>
            <a:r>
              <a:rPr sz="3200" b="1" i="1" spc="-5" dirty="0">
                <a:solidFill>
                  <a:srgbClr val="E36B09"/>
                </a:solidFill>
                <a:latin typeface="Times New Roman"/>
                <a:cs typeface="Times New Roman"/>
              </a:rPr>
              <a:t>single-valued</a:t>
            </a:r>
            <a:r>
              <a:rPr sz="3200" b="1" i="1" dirty="0">
                <a:solidFill>
                  <a:srgbClr val="E36B09"/>
                </a:solidFill>
                <a:latin typeface="Times New Roman"/>
                <a:cs typeface="Times New Roman"/>
              </a:rPr>
              <a:t> </a:t>
            </a:r>
            <a:r>
              <a:rPr sz="3200" b="1" i="1" spc="-5" dirty="0">
                <a:solidFill>
                  <a:srgbClr val="E36B09"/>
                </a:solidFill>
                <a:latin typeface="Times New Roman"/>
                <a:cs typeface="Times New Roman"/>
              </a:rPr>
              <a:t>attributes</a:t>
            </a:r>
            <a:endParaRPr sz="3200">
              <a:latin typeface="Times New Roman"/>
              <a:cs typeface="Times New Roman"/>
            </a:endParaRPr>
          </a:p>
          <a:p>
            <a:pPr marL="355600" indent="-342900">
              <a:lnSpc>
                <a:spcPct val="100000"/>
              </a:lnSpc>
              <a:spcBef>
                <a:spcPts val="509"/>
              </a:spcBef>
              <a:buFont typeface="Arial MT"/>
              <a:buChar char="•"/>
              <a:tabLst>
                <a:tab pos="354965" algn="l"/>
                <a:tab pos="355600" algn="l"/>
              </a:tabLst>
            </a:pPr>
            <a:r>
              <a:rPr sz="3200" b="1" i="1" dirty="0">
                <a:solidFill>
                  <a:srgbClr val="E36B09"/>
                </a:solidFill>
                <a:latin typeface="Times New Roman"/>
                <a:cs typeface="Times New Roman"/>
              </a:rPr>
              <a:t>composite</a:t>
            </a:r>
            <a:r>
              <a:rPr sz="3200" b="1" i="1" spc="-5" dirty="0">
                <a:solidFill>
                  <a:srgbClr val="E36B09"/>
                </a:solidFill>
                <a:latin typeface="Times New Roman"/>
                <a:cs typeface="Times New Roman"/>
              </a:rPr>
              <a:t> multi-valued</a:t>
            </a:r>
            <a:r>
              <a:rPr sz="3200" b="1" i="1" dirty="0">
                <a:solidFill>
                  <a:srgbClr val="E36B09"/>
                </a:solidFill>
                <a:latin typeface="Times New Roman"/>
                <a:cs typeface="Times New Roman"/>
              </a:rPr>
              <a:t> </a:t>
            </a:r>
            <a:r>
              <a:rPr sz="3200" b="1" i="1" spc="-5" dirty="0">
                <a:solidFill>
                  <a:srgbClr val="E36B09"/>
                </a:solidFill>
                <a:latin typeface="Times New Roman"/>
                <a:cs typeface="Times New Roman"/>
              </a:rPr>
              <a:t>attributes</a:t>
            </a:r>
            <a:endParaRPr sz="3200">
              <a:latin typeface="Times New Roman"/>
              <a:cs typeface="Times New Roman"/>
            </a:endParaRPr>
          </a:p>
        </p:txBody>
      </p:sp>
      <p:sp>
        <p:nvSpPr>
          <p:cNvPr id="3" name="object 2"/>
          <p:cNvSpPr txBox="1">
            <a:spLocks/>
          </p:cNvSpPr>
          <p:nvPr/>
        </p:nvSpPr>
        <p:spPr>
          <a:xfrm>
            <a:off x="1061719" y="523240"/>
            <a:ext cx="7012305" cy="69596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4400" b="1" i="0" u="none" strike="noStrike" kern="1200" cap="none" spc="-200" normalizeH="0" baseline="0" noProof="0" dirty="0" smtClean="0">
                <a:ln>
                  <a:noFill/>
                </a:ln>
                <a:solidFill>
                  <a:schemeClr val="tx2"/>
                </a:solidFill>
                <a:effectLst/>
                <a:uLnTx/>
                <a:uFillTx/>
                <a:latin typeface="Trebuchet MS"/>
                <a:ea typeface="+mj-ea"/>
                <a:cs typeface="Trebuchet MS"/>
              </a:rPr>
              <a:t>About</a:t>
            </a:r>
            <a:r>
              <a:rPr kumimoji="0" lang="en-US" sz="4400" b="1" i="0" u="none" strike="noStrike" kern="1200" cap="none" spc="-225" normalizeH="0" baseline="0" noProof="0" dirty="0" smtClean="0">
                <a:ln>
                  <a:noFill/>
                </a:ln>
                <a:solidFill>
                  <a:schemeClr val="tx2"/>
                </a:solidFill>
                <a:effectLst/>
                <a:uLnTx/>
                <a:uFillTx/>
                <a:latin typeface="Trebuchet MS"/>
                <a:ea typeface="+mj-ea"/>
                <a:cs typeface="Trebuchet MS"/>
              </a:rPr>
              <a:t> </a:t>
            </a:r>
            <a:r>
              <a:rPr kumimoji="0" lang="en-US" sz="4400" b="1" i="0" u="none" strike="noStrike" kern="1200" cap="none" spc="265" normalizeH="0" baseline="0" noProof="0" dirty="0" smtClean="0">
                <a:ln>
                  <a:noFill/>
                </a:ln>
                <a:solidFill>
                  <a:schemeClr val="tx2"/>
                </a:solidFill>
                <a:effectLst/>
                <a:uLnTx/>
                <a:uFillTx/>
                <a:latin typeface="Trebuchet MS"/>
                <a:ea typeface="+mj-ea"/>
                <a:cs typeface="Trebuchet MS"/>
              </a:rPr>
              <a:t>A</a:t>
            </a:r>
            <a:r>
              <a:rPr kumimoji="0" lang="en-US" sz="4400" b="1" i="0" u="none" strike="noStrike" kern="1200" cap="none" spc="-85" normalizeH="0" baseline="0" noProof="0" dirty="0" smtClean="0">
                <a:ln>
                  <a:noFill/>
                </a:ln>
                <a:solidFill>
                  <a:schemeClr val="tx2"/>
                </a:solidFill>
                <a:effectLst/>
                <a:uLnTx/>
                <a:uFillTx/>
                <a:latin typeface="Trebuchet MS"/>
                <a:ea typeface="+mj-ea"/>
                <a:cs typeface="Trebuchet MS"/>
              </a:rPr>
              <a:t>tt</a:t>
            </a:r>
            <a:r>
              <a:rPr kumimoji="0" lang="en-US" sz="4400" b="1" i="0" u="none" strike="noStrike" kern="1200" cap="none" spc="-204" normalizeH="0" baseline="0" noProof="0" dirty="0" smtClean="0">
                <a:ln>
                  <a:noFill/>
                </a:ln>
                <a:solidFill>
                  <a:schemeClr val="tx2"/>
                </a:solidFill>
                <a:effectLst/>
                <a:uLnTx/>
                <a:uFillTx/>
                <a:latin typeface="Trebuchet MS"/>
                <a:ea typeface="+mj-ea"/>
                <a:cs typeface="Trebuchet MS"/>
              </a:rPr>
              <a:t>r</a:t>
            </a:r>
            <a:r>
              <a:rPr kumimoji="0" lang="en-US" sz="4400" b="1" i="0" u="none" strike="noStrike" kern="1200" cap="none" spc="-55" normalizeH="0" baseline="0" noProof="0" dirty="0" smtClean="0">
                <a:ln>
                  <a:noFill/>
                </a:ln>
                <a:solidFill>
                  <a:schemeClr val="tx2"/>
                </a:solidFill>
                <a:effectLst/>
                <a:uLnTx/>
                <a:uFillTx/>
                <a:latin typeface="Trebuchet MS"/>
                <a:ea typeface="+mj-ea"/>
                <a:cs typeface="Trebuchet MS"/>
              </a:rPr>
              <a:t>ibu</a:t>
            </a:r>
            <a:r>
              <a:rPr kumimoji="0" lang="en-US" sz="4400" b="1" i="0" u="none" strike="noStrike" kern="1200" cap="none" spc="-40" normalizeH="0" baseline="0" noProof="0" dirty="0" smtClean="0">
                <a:ln>
                  <a:noFill/>
                </a:ln>
                <a:solidFill>
                  <a:schemeClr val="tx2"/>
                </a:solidFill>
                <a:effectLst/>
                <a:uLnTx/>
                <a:uFillTx/>
                <a:latin typeface="Trebuchet MS"/>
                <a:ea typeface="+mj-ea"/>
                <a:cs typeface="Trebuchet MS"/>
              </a:rPr>
              <a:t>t</a:t>
            </a:r>
            <a:r>
              <a:rPr kumimoji="0" lang="en-US" sz="4400" b="1" i="0" u="none" strike="noStrike" kern="1200" cap="none" spc="-380" normalizeH="0" baseline="0" noProof="0" dirty="0" smtClean="0">
                <a:ln>
                  <a:noFill/>
                </a:ln>
                <a:solidFill>
                  <a:schemeClr val="tx2"/>
                </a:solidFill>
                <a:effectLst/>
                <a:uLnTx/>
                <a:uFillTx/>
                <a:latin typeface="Trebuchet MS"/>
                <a:ea typeface="+mj-ea"/>
                <a:cs typeface="Trebuchet MS"/>
              </a:rPr>
              <a:t>e</a:t>
            </a:r>
            <a:r>
              <a:rPr kumimoji="0" lang="en-US" sz="4400" b="1" i="0" u="none" strike="noStrike" kern="1200" cap="none" spc="-280" normalizeH="0" baseline="0" noProof="0" dirty="0" smtClean="0">
                <a:ln>
                  <a:noFill/>
                </a:ln>
                <a:solidFill>
                  <a:schemeClr val="tx2"/>
                </a:solidFill>
                <a:effectLst/>
                <a:uLnTx/>
                <a:uFillTx/>
                <a:latin typeface="Trebuchet MS"/>
                <a:ea typeface="+mj-ea"/>
                <a:cs typeface="Trebuchet MS"/>
              </a:rPr>
              <a:t>s</a:t>
            </a:r>
            <a:r>
              <a:rPr kumimoji="0" lang="en-US" sz="4400" b="1" i="0" u="none" strike="noStrike" kern="1200" cap="none" spc="-229" normalizeH="0" baseline="0" noProof="0" dirty="0" smtClean="0">
                <a:ln>
                  <a:noFill/>
                </a:ln>
                <a:solidFill>
                  <a:schemeClr val="tx2"/>
                </a:solidFill>
                <a:effectLst/>
                <a:uLnTx/>
                <a:uFillTx/>
                <a:latin typeface="Trebuchet MS"/>
                <a:ea typeface="+mj-ea"/>
                <a:cs typeface="Trebuchet MS"/>
              </a:rPr>
              <a:t> </a:t>
            </a:r>
            <a:endParaRPr kumimoji="0" lang="en-US" sz="4400" b="0" i="0" u="none" strike="noStrike" kern="1200" cap="none" spc="0" normalizeH="0" baseline="0" noProof="0" dirty="0">
              <a:ln>
                <a:noFill/>
              </a:ln>
              <a:solidFill>
                <a:schemeClr val="tx2"/>
              </a:solidFill>
              <a:effectLst/>
              <a:uLnTx/>
              <a:uFillTx/>
              <a:latin typeface="Trebuchet MS"/>
              <a:ea typeface="+mj-ea"/>
              <a:cs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3439" y="109220"/>
            <a:ext cx="4889500" cy="695960"/>
          </a:xfrm>
          <a:prstGeom prst="rect">
            <a:avLst/>
          </a:prstGeom>
        </p:spPr>
        <p:txBody>
          <a:bodyPr vert="horz" wrap="square" lIns="0" tIns="12700" rIns="0" bIns="0" rtlCol="0">
            <a:spAutoFit/>
          </a:bodyPr>
          <a:lstStyle/>
          <a:p>
            <a:pPr marL="12700">
              <a:lnSpc>
                <a:spcPct val="100000"/>
              </a:lnSpc>
              <a:spcBef>
                <a:spcPts val="100"/>
              </a:spcBef>
            </a:pPr>
            <a:r>
              <a:rPr sz="4400" b="1" spc="-20" dirty="0">
                <a:latin typeface="Trebuchet MS"/>
                <a:cs typeface="Trebuchet MS"/>
              </a:rPr>
              <a:t>E</a:t>
            </a:r>
            <a:r>
              <a:rPr sz="4400" b="1" spc="-120" dirty="0">
                <a:latin typeface="Trebuchet MS"/>
                <a:cs typeface="Trebuchet MS"/>
              </a:rPr>
              <a:t>n</a:t>
            </a:r>
            <a:r>
              <a:rPr sz="4400" b="1" spc="-75" dirty="0">
                <a:latin typeface="Trebuchet MS"/>
                <a:cs typeface="Trebuchet MS"/>
              </a:rPr>
              <a:t>t</a:t>
            </a:r>
            <a:r>
              <a:rPr sz="4400" b="1" spc="-85" dirty="0">
                <a:latin typeface="Trebuchet MS"/>
                <a:cs typeface="Trebuchet MS"/>
              </a:rPr>
              <a:t>i</a:t>
            </a:r>
            <a:r>
              <a:rPr sz="4400" b="1" spc="-110" dirty="0">
                <a:latin typeface="Trebuchet MS"/>
                <a:cs typeface="Trebuchet MS"/>
              </a:rPr>
              <a:t>t</a:t>
            </a:r>
            <a:r>
              <a:rPr sz="4400" b="1" spc="5" dirty="0">
                <a:latin typeface="Trebuchet MS"/>
                <a:cs typeface="Trebuchet MS"/>
              </a:rPr>
              <a:t>y</a:t>
            </a:r>
            <a:r>
              <a:rPr sz="4400" b="1" spc="254" dirty="0">
                <a:latin typeface="Trebuchet MS"/>
                <a:cs typeface="Trebuchet MS"/>
              </a:rPr>
              <a:t>-</a:t>
            </a:r>
            <a:r>
              <a:rPr sz="4400" b="1" spc="-445" dirty="0">
                <a:latin typeface="Trebuchet MS"/>
                <a:cs typeface="Trebuchet MS"/>
              </a:rPr>
              <a:t>S</a:t>
            </a:r>
            <a:r>
              <a:rPr sz="4400" b="1" spc="-254" dirty="0">
                <a:latin typeface="Trebuchet MS"/>
                <a:cs typeface="Trebuchet MS"/>
              </a:rPr>
              <a:t>e</a:t>
            </a:r>
            <a:r>
              <a:rPr sz="4400" b="1" spc="-170" dirty="0">
                <a:latin typeface="Trebuchet MS"/>
                <a:cs typeface="Trebuchet MS"/>
              </a:rPr>
              <a:t>t</a:t>
            </a:r>
            <a:r>
              <a:rPr sz="4400" b="1" spc="-229" dirty="0">
                <a:latin typeface="Trebuchet MS"/>
                <a:cs typeface="Trebuchet MS"/>
              </a:rPr>
              <a:t> </a:t>
            </a:r>
            <a:r>
              <a:rPr sz="4400" b="1" spc="240" dirty="0">
                <a:latin typeface="Trebuchet MS"/>
                <a:cs typeface="Trebuchet MS"/>
              </a:rPr>
              <a:t>a</a:t>
            </a:r>
            <a:r>
              <a:rPr sz="4400" b="1" spc="-40" dirty="0">
                <a:latin typeface="Trebuchet MS"/>
                <a:cs typeface="Trebuchet MS"/>
              </a:rPr>
              <a:t>n</a:t>
            </a:r>
            <a:r>
              <a:rPr sz="4400" b="1" spc="-35" dirty="0">
                <a:latin typeface="Trebuchet MS"/>
                <a:cs typeface="Trebuchet MS"/>
              </a:rPr>
              <a:t>d</a:t>
            </a:r>
            <a:r>
              <a:rPr sz="4400" b="1" spc="-229" dirty="0">
                <a:latin typeface="Trebuchet MS"/>
                <a:cs typeface="Trebuchet MS"/>
              </a:rPr>
              <a:t> </a:t>
            </a:r>
            <a:r>
              <a:rPr sz="4400" b="1" spc="175" dirty="0">
                <a:latin typeface="Trebuchet MS"/>
                <a:cs typeface="Trebuchet MS"/>
              </a:rPr>
              <a:t>K</a:t>
            </a:r>
            <a:r>
              <a:rPr sz="4400" b="1" spc="-340" dirty="0">
                <a:latin typeface="Trebuchet MS"/>
                <a:cs typeface="Trebuchet MS"/>
              </a:rPr>
              <a:t>e</a:t>
            </a:r>
            <a:r>
              <a:rPr sz="4400" b="1" spc="5" dirty="0">
                <a:latin typeface="Trebuchet MS"/>
                <a:cs typeface="Trebuchet MS"/>
              </a:rPr>
              <a:t>y</a:t>
            </a:r>
            <a:r>
              <a:rPr sz="4400" b="1" spc="-330" dirty="0">
                <a:latin typeface="Trebuchet MS"/>
                <a:cs typeface="Trebuchet MS"/>
              </a:rPr>
              <a:t>s</a:t>
            </a:r>
            <a:endParaRPr sz="4400">
              <a:latin typeface="Trebuchet MS"/>
              <a:cs typeface="Trebuchet MS"/>
            </a:endParaRPr>
          </a:p>
        </p:txBody>
      </p:sp>
      <p:sp>
        <p:nvSpPr>
          <p:cNvPr id="3" name="object 3"/>
          <p:cNvSpPr txBox="1"/>
          <p:nvPr/>
        </p:nvSpPr>
        <p:spPr>
          <a:xfrm>
            <a:off x="154939" y="103632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BF0000"/>
                </a:solidFill>
                <a:latin typeface="Arial MT"/>
                <a:cs typeface="Arial MT"/>
              </a:rPr>
              <a:t>•</a:t>
            </a:r>
            <a:endParaRPr sz="2400">
              <a:latin typeface="Arial MT"/>
              <a:cs typeface="Arial MT"/>
            </a:endParaRPr>
          </a:p>
        </p:txBody>
      </p:sp>
      <p:sp>
        <p:nvSpPr>
          <p:cNvPr id="4" name="object 4"/>
          <p:cNvSpPr txBox="1"/>
          <p:nvPr/>
        </p:nvSpPr>
        <p:spPr>
          <a:xfrm>
            <a:off x="497840" y="871219"/>
            <a:ext cx="8411845" cy="3468370"/>
          </a:xfrm>
          <a:prstGeom prst="rect">
            <a:avLst/>
          </a:prstGeom>
        </p:spPr>
        <p:txBody>
          <a:bodyPr vert="horz" wrap="square" lIns="0" tIns="12700" rIns="0" bIns="0" rtlCol="0">
            <a:spAutoFit/>
          </a:bodyPr>
          <a:lstStyle/>
          <a:p>
            <a:pPr marL="12700" marR="11430">
              <a:lnSpc>
                <a:spcPct val="150000"/>
              </a:lnSpc>
              <a:spcBef>
                <a:spcPts val="100"/>
              </a:spcBef>
              <a:tabLst>
                <a:tab pos="699770" algn="l"/>
                <a:tab pos="1067435" algn="l"/>
                <a:tab pos="1550670" algn="l"/>
                <a:tab pos="2866390" algn="l"/>
                <a:tab pos="3317875" algn="l"/>
                <a:tab pos="4717415" algn="l"/>
                <a:tab pos="5135245" algn="l"/>
                <a:tab pos="6569709" algn="l"/>
                <a:tab pos="7257415" algn="l"/>
              </a:tabLst>
            </a:pPr>
            <a:r>
              <a:rPr sz="2400" b="1" dirty="0">
                <a:solidFill>
                  <a:srgbClr val="BF0000"/>
                </a:solidFill>
                <a:latin typeface="Times New Roman"/>
                <a:cs typeface="Times New Roman"/>
              </a:rPr>
              <a:t>Key	is	an	a</a:t>
            </a:r>
            <a:r>
              <a:rPr sz="2400" b="1" spc="5" dirty="0">
                <a:solidFill>
                  <a:srgbClr val="BF0000"/>
                </a:solidFill>
                <a:latin typeface="Times New Roman"/>
                <a:cs typeface="Times New Roman"/>
              </a:rPr>
              <a:t>t</a:t>
            </a:r>
            <a:r>
              <a:rPr sz="2400" b="1" dirty="0">
                <a:solidFill>
                  <a:srgbClr val="BF0000"/>
                </a:solidFill>
                <a:latin typeface="Times New Roman"/>
                <a:cs typeface="Times New Roman"/>
              </a:rPr>
              <a:t>tri</a:t>
            </a:r>
            <a:r>
              <a:rPr sz="2400" b="1" spc="-10" dirty="0">
                <a:solidFill>
                  <a:srgbClr val="BF0000"/>
                </a:solidFill>
                <a:latin typeface="Times New Roman"/>
                <a:cs typeface="Times New Roman"/>
              </a:rPr>
              <a:t>b</a:t>
            </a:r>
            <a:r>
              <a:rPr sz="2400" b="1" dirty="0">
                <a:solidFill>
                  <a:srgbClr val="BF0000"/>
                </a:solidFill>
                <a:latin typeface="Times New Roman"/>
                <a:cs typeface="Times New Roman"/>
              </a:rPr>
              <a:t>ute	</a:t>
            </a:r>
            <a:r>
              <a:rPr sz="2400" b="1" spc="5" dirty="0">
                <a:solidFill>
                  <a:srgbClr val="BF0000"/>
                </a:solidFill>
                <a:latin typeface="Times New Roman"/>
                <a:cs typeface="Times New Roman"/>
              </a:rPr>
              <a:t>o</a:t>
            </a:r>
            <a:r>
              <a:rPr sz="2400" b="1" dirty="0">
                <a:solidFill>
                  <a:srgbClr val="BF0000"/>
                </a:solidFill>
                <a:latin typeface="Times New Roman"/>
                <a:cs typeface="Times New Roman"/>
              </a:rPr>
              <a:t>r	collection	of	at</a:t>
            </a:r>
            <a:r>
              <a:rPr sz="2400" b="1" spc="5" dirty="0">
                <a:solidFill>
                  <a:srgbClr val="BF0000"/>
                </a:solidFill>
                <a:latin typeface="Times New Roman"/>
                <a:cs typeface="Times New Roman"/>
              </a:rPr>
              <a:t>t</a:t>
            </a:r>
            <a:r>
              <a:rPr sz="2400" b="1" dirty="0">
                <a:solidFill>
                  <a:srgbClr val="BF0000"/>
                </a:solidFill>
                <a:latin typeface="Times New Roman"/>
                <a:cs typeface="Times New Roman"/>
              </a:rPr>
              <a:t>ri</a:t>
            </a:r>
            <a:r>
              <a:rPr sz="2400" b="1" spc="-10" dirty="0">
                <a:solidFill>
                  <a:srgbClr val="BF0000"/>
                </a:solidFill>
                <a:latin typeface="Times New Roman"/>
                <a:cs typeface="Times New Roman"/>
              </a:rPr>
              <a:t>bu</a:t>
            </a:r>
            <a:r>
              <a:rPr sz="2400" b="1" spc="5" dirty="0">
                <a:solidFill>
                  <a:srgbClr val="BF0000"/>
                </a:solidFill>
                <a:latin typeface="Times New Roman"/>
                <a:cs typeface="Times New Roman"/>
              </a:rPr>
              <a:t>t</a:t>
            </a:r>
            <a:r>
              <a:rPr sz="2400" b="1" dirty="0">
                <a:solidFill>
                  <a:srgbClr val="BF0000"/>
                </a:solidFill>
                <a:latin typeface="Times New Roman"/>
                <a:cs typeface="Times New Roman"/>
              </a:rPr>
              <a:t>es	t</a:t>
            </a:r>
            <a:r>
              <a:rPr sz="2400" b="1" spc="-5" dirty="0">
                <a:solidFill>
                  <a:srgbClr val="BF0000"/>
                </a:solidFill>
                <a:latin typeface="Times New Roman"/>
                <a:cs typeface="Times New Roman"/>
              </a:rPr>
              <a:t>h</a:t>
            </a:r>
            <a:r>
              <a:rPr sz="2400" b="1" dirty="0">
                <a:solidFill>
                  <a:srgbClr val="BF0000"/>
                </a:solidFill>
                <a:latin typeface="Times New Roman"/>
                <a:cs typeface="Times New Roman"/>
              </a:rPr>
              <a:t>at	</a:t>
            </a:r>
            <a:r>
              <a:rPr sz="2400" b="1" spc="-10" dirty="0">
                <a:solidFill>
                  <a:srgbClr val="BF0000"/>
                </a:solidFill>
                <a:latin typeface="Times New Roman"/>
                <a:cs typeface="Times New Roman"/>
              </a:rPr>
              <a:t>u</a:t>
            </a:r>
            <a:r>
              <a:rPr sz="2400" b="1" dirty="0">
                <a:solidFill>
                  <a:srgbClr val="BF0000"/>
                </a:solidFill>
                <a:latin typeface="Times New Roman"/>
                <a:cs typeface="Times New Roman"/>
              </a:rPr>
              <a:t>ni</a:t>
            </a:r>
            <a:r>
              <a:rPr sz="2400" b="1" spc="-10" dirty="0">
                <a:solidFill>
                  <a:srgbClr val="BF0000"/>
                </a:solidFill>
                <a:latin typeface="Times New Roman"/>
                <a:cs typeface="Times New Roman"/>
              </a:rPr>
              <a:t>qu</a:t>
            </a:r>
            <a:r>
              <a:rPr sz="2400" b="1" dirty="0">
                <a:solidFill>
                  <a:srgbClr val="BF0000"/>
                </a:solidFill>
                <a:latin typeface="Times New Roman"/>
                <a:cs typeface="Times New Roman"/>
              </a:rPr>
              <a:t>ely  </a:t>
            </a:r>
            <a:r>
              <a:rPr sz="2400" b="1" spc="-5" dirty="0">
                <a:solidFill>
                  <a:srgbClr val="BF0000"/>
                </a:solidFill>
                <a:latin typeface="Times New Roman"/>
                <a:cs typeface="Times New Roman"/>
              </a:rPr>
              <a:t>identifies </a:t>
            </a:r>
            <a:r>
              <a:rPr sz="2400" b="1" dirty="0">
                <a:solidFill>
                  <a:srgbClr val="BF0000"/>
                </a:solidFill>
                <a:latin typeface="Times New Roman"/>
                <a:cs typeface="Times New Roman"/>
              </a:rPr>
              <a:t>an</a:t>
            </a:r>
            <a:r>
              <a:rPr sz="2400" b="1" spc="-5" dirty="0">
                <a:solidFill>
                  <a:srgbClr val="BF0000"/>
                </a:solidFill>
                <a:latin typeface="Times New Roman"/>
                <a:cs typeface="Times New Roman"/>
              </a:rPr>
              <a:t> entity</a:t>
            </a:r>
            <a:r>
              <a:rPr sz="2400" b="1" dirty="0">
                <a:solidFill>
                  <a:srgbClr val="BF0000"/>
                </a:solidFill>
                <a:latin typeface="Times New Roman"/>
                <a:cs typeface="Times New Roman"/>
              </a:rPr>
              <a:t> </a:t>
            </a:r>
            <a:r>
              <a:rPr sz="2400" b="1" spc="-5" dirty="0">
                <a:solidFill>
                  <a:srgbClr val="BF0000"/>
                </a:solidFill>
                <a:latin typeface="Times New Roman"/>
                <a:cs typeface="Times New Roman"/>
              </a:rPr>
              <a:t>among</a:t>
            </a:r>
            <a:r>
              <a:rPr sz="2400" b="1" dirty="0">
                <a:solidFill>
                  <a:srgbClr val="BF0000"/>
                </a:solidFill>
                <a:latin typeface="Times New Roman"/>
                <a:cs typeface="Times New Roman"/>
              </a:rPr>
              <a:t> entity </a:t>
            </a:r>
            <a:r>
              <a:rPr sz="2400" b="1" spc="5" dirty="0">
                <a:solidFill>
                  <a:srgbClr val="BF0000"/>
                </a:solidFill>
                <a:latin typeface="Times New Roman"/>
                <a:cs typeface="Times New Roman"/>
              </a:rPr>
              <a:t>set</a:t>
            </a:r>
            <a:r>
              <a:rPr sz="2400" spc="5" dirty="0">
                <a:latin typeface="Times New Roman"/>
                <a:cs typeface="Times New Roman"/>
              </a:rPr>
              <a:t>.</a:t>
            </a:r>
            <a:endParaRPr sz="2400">
              <a:latin typeface="Times New Roman"/>
              <a:cs typeface="Times New Roman"/>
            </a:endParaRPr>
          </a:p>
          <a:p>
            <a:pPr marL="12700" marR="5080">
              <a:lnSpc>
                <a:spcPct val="150000"/>
              </a:lnSpc>
              <a:spcBef>
                <a:spcPts val="600"/>
              </a:spcBef>
              <a:tabLst>
                <a:tab pos="666115" algn="l"/>
                <a:tab pos="2004060" algn="l"/>
                <a:tab pos="2609215" algn="l"/>
                <a:tab pos="4483735" algn="l"/>
                <a:tab pos="4966970" algn="l"/>
                <a:tab pos="5332095" algn="l"/>
                <a:tab pos="6443980" algn="l"/>
                <a:tab pos="7451090" algn="l"/>
              </a:tabLst>
            </a:pPr>
            <a:r>
              <a:rPr sz="2400" spc="-10" dirty="0">
                <a:latin typeface="Times New Roman"/>
                <a:cs typeface="Times New Roman"/>
              </a:rPr>
              <a:t>F</a:t>
            </a:r>
            <a:r>
              <a:rPr sz="2400" dirty="0">
                <a:latin typeface="Times New Roman"/>
                <a:cs typeface="Times New Roman"/>
              </a:rPr>
              <a:t>or	ex</a:t>
            </a:r>
            <a:r>
              <a:rPr sz="2400" spc="-5" dirty="0">
                <a:latin typeface="Times New Roman"/>
                <a:cs typeface="Times New Roman"/>
              </a:rPr>
              <a:t>a</a:t>
            </a:r>
            <a:r>
              <a:rPr sz="2400" spc="-20" dirty="0">
                <a:latin typeface="Times New Roman"/>
                <a:cs typeface="Times New Roman"/>
              </a:rPr>
              <a:t>m</a:t>
            </a:r>
            <a:r>
              <a:rPr sz="2400" dirty="0">
                <a:latin typeface="Times New Roman"/>
                <a:cs typeface="Times New Roman"/>
              </a:rPr>
              <a:t>p</a:t>
            </a:r>
            <a:r>
              <a:rPr sz="2400" spc="10" dirty="0">
                <a:latin typeface="Times New Roman"/>
                <a:cs typeface="Times New Roman"/>
              </a:rPr>
              <a:t>l</a:t>
            </a:r>
            <a:r>
              <a:rPr sz="2400" spc="-5" dirty="0">
                <a:latin typeface="Times New Roman"/>
                <a:cs typeface="Times New Roman"/>
              </a:rPr>
              <a:t>e</a:t>
            </a:r>
            <a:r>
              <a:rPr sz="2400" dirty="0">
                <a:latin typeface="Times New Roman"/>
                <a:cs typeface="Times New Roman"/>
              </a:rPr>
              <a:t>,	the	</a:t>
            </a:r>
            <a:r>
              <a:rPr sz="2400" b="1" spc="-5" dirty="0">
                <a:solidFill>
                  <a:srgbClr val="00AF4F"/>
                </a:solidFill>
                <a:latin typeface="Times New Roman"/>
                <a:cs typeface="Times New Roman"/>
              </a:rPr>
              <a:t>r</a:t>
            </a:r>
            <a:r>
              <a:rPr sz="2400" b="1" dirty="0">
                <a:solidFill>
                  <a:srgbClr val="00AF4F"/>
                </a:solidFill>
                <a:latin typeface="Times New Roman"/>
                <a:cs typeface="Times New Roman"/>
              </a:rPr>
              <a:t>o</a:t>
            </a:r>
            <a:r>
              <a:rPr sz="2400" b="1" spc="10" dirty="0">
                <a:solidFill>
                  <a:srgbClr val="00AF4F"/>
                </a:solidFill>
                <a:latin typeface="Times New Roman"/>
                <a:cs typeface="Times New Roman"/>
              </a:rPr>
              <a:t>l</a:t>
            </a:r>
            <a:r>
              <a:rPr sz="2400" b="1" dirty="0">
                <a:solidFill>
                  <a:srgbClr val="00AF4F"/>
                </a:solidFill>
                <a:latin typeface="Times New Roman"/>
                <a:cs typeface="Times New Roman"/>
              </a:rPr>
              <a:t>l_</a:t>
            </a:r>
            <a:r>
              <a:rPr sz="2400" b="1" spc="-5" dirty="0">
                <a:solidFill>
                  <a:srgbClr val="00AF4F"/>
                </a:solidFill>
                <a:latin typeface="Times New Roman"/>
                <a:cs typeface="Times New Roman"/>
              </a:rPr>
              <a:t>n</a:t>
            </a:r>
            <a:r>
              <a:rPr sz="2400" b="1" spc="-10" dirty="0">
                <a:solidFill>
                  <a:srgbClr val="00AF4F"/>
                </a:solidFill>
                <a:latin typeface="Times New Roman"/>
                <a:cs typeface="Times New Roman"/>
              </a:rPr>
              <a:t>u</a:t>
            </a:r>
            <a:r>
              <a:rPr sz="2400" b="1" dirty="0">
                <a:solidFill>
                  <a:srgbClr val="00AF4F"/>
                </a:solidFill>
                <a:latin typeface="Times New Roman"/>
                <a:cs typeface="Times New Roman"/>
              </a:rPr>
              <a:t>mber	</a:t>
            </a:r>
            <a:r>
              <a:rPr sz="2400" dirty="0">
                <a:latin typeface="Times New Roman"/>
                <a:cs typeface="Times New Roman"/>
              </a:rPr>
              <a:t>of	a	student	</a:t>
            </a:r>
            <a:r>
              <a:rPr sz="2400" spc="-20" dirty="0">
                <a:latin typeface="Times New Roman"/>
                <a:cs typeface="Times New Roman"/>
              </a:rPr>
              <a:t>m</a:t>
            </a:r>
            <a:r>
              <a:rPr sz="2400" dirty="0">
                <a:latin typeface="Times New Roman"/>
                <a:cs typeface="Times New Roman"/>
              </a:rPr>
              <a:t>akes	hi</a:t>
            </a:r>
            <a:r>
              <a:rPr sz="2400" spc="-20" dirty="0">
                <a:latin typeface="Times New Roman"/>
                <a:cs typeface="Times New Roman"/>
              </a:rPr>
              <a:t>m</a:t>
            </a:r>
            <a:r>
              <a:rPr sz="2400" dirty="0">
                <a:latin typeface="Times New Roman"/>
                <a:cs typeface="Times New Roman"/>
              </a:rPr>
              <a:t>/her  </a:t>
            </a:r>
            <a:r>
              <a:rPr sz="2400" spc="-5" dirty="0">
                <a:latin typeface="Times New Roman"/>
                <a:cs typeface="Times New Roman"/>
              </a:rPr>
              <a:t>identifiable among</a:t>
            </a:r>
            <a:r>
              <a:rPr sz="2400" dirty="0">
                <a:latin typeface="Times New Roman"/>
                <a:cs typeface="Times New Roman"/>
              </a:rPr>
              <a:t> </a:t>
            </a:r>
            <a:r>
              <a:rPr sz="2400" spc="-5" dirty="0">
                <a:latin typeface="Times New Roman"/>
                <a:cs typeface="Times New Roman"/>
              </a:rPr>
              <a:t>students.</a:t>
            </a:r>
            <a:endParaRPr sz="2400">
              <a:latin typeface="Times New Roman"/>
              <a:cs typeface="Times New Roman"/>
            </a:endParaRPr>
          </a:p>
          <a:p>
            <a:pPr marL="12700" marR="11430">
              <a:lnSpc>
                <a:spcPct val="150000"/>
              </a:lnSpc>
              <a:spcBef>
                <a:spcPts val="590"/>
              </a:spcBef>
              <a:tabLst>
                <a:tab pos="937260" algn="l"/>
                <a:tab pos="1859914" algn="l"/>
                <a:tab pos="2226945" algn="l"/>
                <a:tab pos="2712085" algn="l"/>
                <a:tab pos="3113405" algn="l"/>
                <a:tab pos="4396740" algn="l"/>
                <a:tab pos="5086985" algn="l"/>
                <a:tab pos="5487670" algn="l"/>
                <a:tab pos="6360795" algn="l"/>
                <a:tab pos="6965950" algn="l"/>
              </a:tabLst>
            </a:pPr>
            <a:r>
              <a:rPr sz="2400" b="1" spc="-10" dirty="0">
                <a:latin typeface="Times New Roman"/>
                <a:cs typeface="Times New Roman"/>
              </a:rPr>
              <a:t>Sup</a:t>
            </a:r>
            <a:r>
              <a:rPr sz="2400" b="1" dirty="0">
                <a:latin typeface="Times New Roman"/>
                <a:cs typeface="Times New Roman"/>
              </a:rPr>
              <a:t>er	Key</a:t>
            </a:r>
            <a:r>
              <a:rPr sz="2400" b="1" spc="10" dirty="0">
                <a:latin typeface="Times New Roman"/>
                <a:cs typeface="Times New Roman"/>
              </a:rPr>
              <a:t> </a:t>
            </a:r>
            <a:r>
              <a:rPr sz="2400" dirty="0">
                <a:latin typeface="Times New Roman"/>
                <a:cs typeface="Times New Roman"/>
              </a:rPr>
              <a:t>−	A	</a:t>
            </a:r>
            <a:r>
              <a:rPr sz="2400" spc="-10" dirty="0">
                <a:latin typeface="Times New Roman"/>
                <a:cs typeface="Times New Roman"/>
              </a:rPr>
              <a:t>s</a:t>
            </a:r>
            <a:r>
              <a:rPr sz="2400" dirty="0">
                <a:latin typeface="Times New Roman"/>
                <a:cs typeface="Times New Roman"/>
              </a:rPr>
              <a:t>et	of	</a:t>
            </a:r>
            <a:r>
              <a:rPr sz="2400" spc="-5" dirty="0">
                <a:latin typeface="Times New Roman"/>
                <a:cs typeface="Times New Roman"/>
              </a:rPr>
              <a:t>a</a:t>
            </a:r>
            <a:r>
              <a:rPr sz="2400" spc="10" dirty="0">
                <a:latin typeface="Times New Roman"/>
                <a:cs typeface="Times New Roman"/>
              </a:rPr>
              <a:t>t</a:t>
            </a:r>
            <a:r>
              <a:rPr sz="2400" dirty="0">
                <a:latin typeface="Times New Roman"/>
                <a:cs typeface="Times New Roman"/>
              </a:rPr>
              <a:t>tributes	</a:t>
            </a:r>
            <a:r>
              <a:rPr sz="2400" spc="5" dirty="0">
                <a:latin typeface="Times New Roman"/>
                <a:cs typeface="Times New Roman"/>
              </a:rPr>
              <a:t>(</a:t>
            </a:r>
            <a:r>
              <a:rPr sz="2400" dirty="0">
                <a:latin typeface="Times New Roman"/>
                <a:cs typeface="Times New Roman"/>
              </a:rPr>
              <a:t>o</a:t>
            </a:r>
            <a:r>
              <a:rPr sz="2400" spc="-10" dirty="0">
                <a:latin typeface="Times New Roman"/>
                <a:cs typeface="Times New Roman"/>
              </a:rPr>
              <a:t>n</a:t>
            </a:r>
            <a:r>
              <a:rPr sz="2400" dirty="0">
                <a:latin typeface="Times New Roman"/>
                <a:cs typeface="Times New Roman"/>
              </a:rPr>
              <a:t>e	</a:t>
            </a:r>
            <a:r>
              <a:rPr sz="2400" spc="-10" dirty="0">
                <a:latin typeface="Times New Roman"/>
                <a:cs typeface="Times New Roman"/>
              </a:rPr>
              <a:t>o</a:t>
            </a:r>
            <a:r>
              <a:rPr sz="2400" dirty="0">
                <a:latin typeface="Times New Roman"/>
                <a:cs typeface="Times New Roman"/>
              </a:rPr>
              <a:t>r	</a:t>
            </a:r>
            <a:r>
              <a:rPr sz="2400" spc="-20" dirty="0">
                <a:latin typeface="Times New Roman"/>
                <a:cs typeface="Times New Roman"/>
              </a:rPr>
              <a:t>m</a:t>
            </a:r>
            <a:r>
              <a:rPr sz="2400" dirty="0">
                <a:latin typeface="Times New Roman"/>
                <a:cs typeface="Times New Roman"/>
              </a:rPr>
              <a:t>ore)	</a:t>
            </a:r>
            <a:r>
              <a:rPr sz="2400" spc="10" dirty="0">
                <a:latin typeface="Times New Roman"/>
                <a:cs typeface="Times New Roman"/>
              </a:rPr>
              <a:t>t</a:t>
            </a:r>
            <a:r>
              <a:rPr sz="2400" dirty="0">
                <a:latin typeface="Times New Roman"/>
                <a:cs typeface="Times New Roman"/>
              </a:rPr>
              <a:t>hat	col</a:t>
            </a:r>
            <a:r>
              <a:rPr sz="2400" spc="10" dirty="0">
                <a:latin typeface="Times New Roman"/>
                <a:cs typeface="Times New Roman"/>
              </a:rPr>
              <a:t>l</a:t>
            </a:r>
            <a:r>
              <a:rPr sz="2400" spc="-5" dirty="0">
                <a:latin typeface="Times New Roman"/>
                <a:cs typeface="Times New Roman"/>
              </a:rPr>
              <a:t>e</a:t>
            </a:r>
            <a:r>
              <a:rPr sz="2400" dirty="0">
                <a:latin typeface="Times New Roman"/>
                <a:cs typeface="Times New Roman"/>
              </a:rPr>
              <a:t>c</a:t>
            </a:r>
            <a:r>
              <a:rPr sz="2400" spc="10" dirty="0">
                <a:latin typeface="Times New Roman"/>
                <a:cs typeface="Times New Roman"/>
              </a:rPr>
              <a:t>t</a:t>
            </a:r>
            <a:r>
              <a:rPr sz="2400" dirty="0">
                <a:latin typeface="Times New Roman"/>
                <a:cs typeface="Times New Roman"/>
              </a:rPr>
              <a:t>iv</a:t>
            </a:r>
            <a:r>
              <a:rPr sz="2400" spc="-5" dirty="0">
                <a:latin typeface="Times New Roman"/>
                <a:cs typeface="Times New Roman"/>
              </a:rPr>
              <a:t>e</a:t>
            </a:r>
            <a:r>
              <a:rPr sz="2400" spc="10" dirty="0">
                <a:latin typeface="Times New Roman"/>
                <a:cs typeface="Times New Roman"/>
              </a:rPr>
              <a:t>l</a:t>
            </a:r>
            <a:r>
              <a:rPr sz="2400" dirty="0">
                <a:latin typeface="Times New Roman"/>
                <a:cs typeface="Times New Roman"/>
              </a:rPr>
              <a:t>y  </a:t>
            </a:r>
            <a:r>
              <a:rPr sz="2400" spc="-5" dirty="0">
                <a:latin typeface="Times New Roman"/>
                <a:cs typeface="Times New Roman"/>
              </a:rPr>
              <a:t>identifies </a:t>
            </a:r>
            <a:r>
              <a:rPr sz="2400" dirty="0">
                <a:latin typeface="Times New Roman"/>
                <a:cs typeface="Times New Roman"/>
              </a:rPr>
              <a:t>an entity</a:t>
            </a:r>
            <a:r>
              <a:rPr sz="2400" spc="15" dirty="0">
                <a:latin typeface="Times New Roman"/>
                <a:cs typeface="Times New Roman"/>
              </a:rPr>
              <a:t> </a:t>
            </a:r>
            <a:r>
              <a:rPr sz="2400" spc="5" dirty="0">
                <a:latin typeface="Times New Roman"/>
                <a:cs typeface="Times New Roman"/>
              </a:rPr>
              <a:t>in</a:t>
            </a:r>
            <a:r>
              <a:rPr sz="2400" dirty="0">
                <a:latin typeface="Times New Roman"/>
                <a:cs typeface="Times New Roman"/>
              </a:rPr>
              <a:t> </a:t>
            </a:r>
            <a:r>
              <a:rPr sz="2400" spc="-5" dirty="0">
                <a:latin typeface="Times New Roman"/>
                <a:cs typeface="Times New Roman"/>
              </a:rPr>
              <a:t>an</a:t>
            </a:r>
            <a:r>
              <a:rPr sz="2400" dirty="0">
                <a:latin typeface="Times New Roman"/>
                <a:cs typeface="Times New Roman"/>
              </a:rPr>
              <a:t> entity</a:t>
            </a:r>
            <a:r>
              <a:rPr sz="2400" spc="15" dirty="0">
                <a:latin typeface="Times New Roman"/>
                <a:cs typeface="Times New Roman"/>
              </a:rPr>
              <a:t> </a:t>
            </a:r>
            <a:r>
              <a:rPr sz="2400" dirty="0">
                <a:latin typeface="Times New Roman"/>
                <a:cs typeface="Times New Roman"/>
              </a:rPr>
              <a:t>set.</a:t>
            </a:r>
            <a:endParaRPr sz="2400">
              <a:latin typeface="Times New Roman"/>
              <a:cs typeface="Times New Roman"/>
            </a:endParaRPr>
          </a:p>
        </p:txBody>
      </p:sp>
      <p:sp>
        <p:nvSpPr>
          <p:cNvPr id="5" name="object 5"/>
          <p:cNvSpPr txBox="1"/>
          <p:nvPr/>
        </p:nvSpPr>
        <p:spPr>
          <a:xfrm>
            <a:off x="154939" y="220980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6" name="object 6"/>
          <p:cNvSpPr txBox="1"/>
          <p:nvPr/>
        </p:nvSpPr>
        <p:spPr>
          <a:xfrm>
            <a:off x="154939" y="338327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7" name="object 7"/>
          <p:cNvSpPr txBox="1"/>
          <p:nvPr/>
        </p:nvSpPr>
        <p:spPr>
          <a:xfrm>
            <a:off x="154939" y="455675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8" name="object 8"/>
          <p:cNvSpPr txBox="1"/>
          <p:nvPr/>
        </p:nvSpPr>
        <p:spPr>
          <a:xfrm>
            <a:off x="497840" y="4390390"/>
            <a:ext cx="8406765" cy="1122680"/>
          </a:xfrm>
          <a:prstGeom prst="rect">
            <a:avLst/>
          </a:prstGeom>
        </p:spPr>
        <p:txBody>
          <a:bodyPr vert="horz" wrap="square" lIns="0" tIns="12700" rIns="0" bIns="0" rtlCol="0">
            <a:spAutoFit/>
          </a:bodyPr>
          <a:lstStyle/>
          <a:p>
            <a:pPr marL="12700" marR="5080">
              <a:lnSpc>
                <a:spcPct val="150000"/>
              </a:lnSpc>
              <a:spcBef>
                <a:spcPts val="100"/>
              </a:spcBef>
            </a:pPr>
            <a:r>
              <a:rPr sz="2400" b="1" spc="-5" dirty="0">
                <a:latin typeface="Times New Roman"/>
                <a:cs typeface="Times New Roman"/>
              </a:rPr>
              <a:t>Candidate</a:t>
            </a:r>
            <a:r>
              <a:rPr sz="2400" b="1" spc="305" dirty="0">
                <a:latin typeface="Times New Roman"/>
                <a:cs typeface="Times New Roman"/>
              </a:rPr>
              <a:t> </a:t>
            </a:r>
            <a:r>
              <a:rPr sz="2400" b="1" dirty="0">
                <a:latin typeface="Times New Roman"/>
                <a:cs typeface="Times New Roman"/>
              </a:rPr>
              <a:t>Key</a:t>
            </a:r>
            <a:r>
              <a:rPr sz="2400" b="1" spc="10" dirty="0">
                <a:latin typeface="Times New Roman"/>
                <a:cs typeface="Times New Roman"/>
              </a:rPr>
              <a:t> </a:t>
            </a:r>
            <a:r>
              <a:rPr sz="2400" dirty="0">
                <a:latin typeface="Times New Roman"/>
                <a:cs typeface="Times New Roman"/>
              </a:rPr>
              <a:t>−</a:t>
            </a:r>
            <a:r>
              <a:rPr sz="2400" spc="320" dirty="0">
                <a:latin typeface="Times New Roman"/>
                <a:cs typeface="Times New Roman"/>
              </a:rPr>
              <a:t> </a:t>
            </a:r>
            <a:r>
              <a:rPr sz="2400" dirty="0">
                <a:latin typeface="Times New Roman"/>
                <a:cs typeface="Times New Roman"/>
              </a:rPr>
              <a:t>A</a:t>
            </a:r>
            <a:r>
              <a:rPr sz="2400" spc="295" dirty="0">
                <a:latin typeface="Times New Roman"/>
                <a:cs typeface="Times New Roman"/>
              </a:rPr>
              <a:t> </a:t>
            </a:r>
            <a:r>
              <a:rPr sz="2400" spc="-10" dirty="0">
                <a:latin typeface="Times New Roman"/>
                <a:cs typeface="Times New Roman"/>
              </a:rPr>
              <a:t>minimal</a:t>
            </a:r>
            <a:r>
              <a:rPr sz="2400" spc="315" dirty="0">
                <a:latin typeface="Times New Roman"/>
                <a:cs typeface="Times New Roman"/>
              </a:rPr>
              <a:t> </a:t>
            </a:r>
            <a:r>
              <a:rPr sz="2400" spc="-5" dirty="0">
                <a:latin typeface="Times New Roman"/>
                <a:cs typeface="Times New Roman"/>
              </a:rPr>
              <a:t>super</a:t>
            </a:r>
            <a:r>
              <a:rPr sz="2400" spc="315" dirty="0">
                <a:latin typeface="Times New Roman"/>
                <a:cs typeface="Times New Roman"/>
              </a:rPr>
              <a:t> </a:t>
            </a:r>
            <a:r>
              <a:rPr sz="2400" dirty="0">
                <a:latin typeface="Times New Roman"/>
                <a:cs typeface="Times New Roman"/>
              </a:rPr>
              <a:t>key</a:t>
            </a:r>
            <a:r>
              <a:rPr sz="2400" spc="335" dirty="0">
                <a:latin typeface="Times New Roman"/>
                <a:cs typeface="Times New Roman"/>
              </a:rPr>
              <a:t> </a:t>
            </a:r>
            <a:r>
              <a:rPr sz="2400" dirty="0">
                <a:latin typeface="Times New Roman"/>
                <a:cs typeface="Times New Roman"/>
              </a:rPr>
              <a:t>is</a:t>
            </a:r>
            <a:r>
              <a:rPr sz="2400" spc="305" dirty="0">
                <a:latin typeface="Times New Roman"/>
                <a:cs typeface="Times New Roman"/>
              </a:rPr>
              <a:t> </a:t>
            </a:r>
            <a:r>
              <a:rPr sz="2400" dirty="0">
                <a:latin typeface="Times New Roman"/>
                <a:cs typeface="Times New Roman"/>
              </a:rPr>
              <a:t>called</a:t>
            </a:r>
            <a:r>
              <a:rPr sz="2400" spc="315" dirty="0">
                <a:latin typeface="Times New Roman"/>
                <a:cs typeface="Times New Roman"/>
              </a:rPr>
              <a:t> </a:t>
            </a:r>
            <a:r>
              <a:rPr sz="2400" dirty="0">
                <a:latin typeface="Times New Roman"/>
                <a:cs typeface="Times New Roman"/>
              </a:rPr>
              <a:t>a</a:t>
            </a:r>
            <a:r>
              <a:rPr sz="2400" spc="310" dirty="0">
                <a:latin typeface="Times New Roman"/>
                <a:cs typeface="Times New Roman"/>
              </a:rPr>
              <a:t> </a:t>
            </a:r>
            <a:r>
              <a:rPr sz="2400" dirty="0">
                <a:latin typeface="Times New Roman"/>
                <a:cs typeface="Times New Roman"/>
              </a:rPr>
              <a:t>candidate</a:t>
            </a:r>
            <a:r>
              <a:rPr sz="2400" spc="310" dirty="0">
                <a:latin typeface="Times New Roman"/>
                <a:cs typeface="Times New Roman"/>
              </a:rPr>
              <a:t> </a:t>
            </a:r>
            <a:r>
              <a:rPr sz="2400" dirty="0">
                <a:latin typeface="Times New Roman"/>
                <a:cs typeface="Times New Roman"/>
              </a:rPr>
              <a:t>key. </a:t>
            </a:r>
            <a:r>
              <a:rPr sz="2400" spc="-585" dirty="0">
                <a:latin typeface="Times New Roman"/>
                <a:cs typeface="Times New Roman"/>
              </a:rPr>
              <a:t> </a:t>
            </a:r>
            <a:r>
              <a:rPr sz="2400" spc="-5" dirty="0">
                <a:latin typeface="Times New Roman"/>
                <a:cs typeface="Times New Roman"/>
              </a:rPr>
              <a:t>An</a:t>
            </a:r>
            <a:r>
              <a:rPr sz="2400" spc="-10" dirty="0">
                <a:latin typeface="Times New Roman"/>
                <a:cs typeface="Times New Roman"/>
              </a:rPr>
              <a:t> </a:t>
            </a:r>
            <a:r>
              <a:rPr sz="2400" dirty="0">
                <a:latin typeface="Times New Roman"/>
                <a:cs typeface="Times New Roman"/>
              </a:rPr>
              <a:t>entity</a:t>
            </a:r>
            <a:r>
              <a:rPr sz="2400" spc="15" dirty="0">
                <a:latin typeface="Times New Roman"/>
                <a:cs typeface="Times New Roman"/>
              </a:rPr>
              <a:t> </a:t>
            </a:r>
            <a:r>
              <a:rPr sz="2400" dirty="0">
                <a:latin typeface="Times New Roman"/>
                <a:cs typeface="Times New Roman"/>
              </a:rPr>
              <a:t>set </a:t>
            </a:r>
            <a:r>
              <a:rPr sz="2400" spc="-10" dirty="0">
                <a:latin typeface="Times New Roman"/>
                <a:cs typeface="Times New Roman"/>
              </a:rPr>
              <a:t>may</a:t>
            </a:r>
            <a:r>
              <a:rPr sz="2400" spc="10" dirty="0">
                <a:latin typeface="Times New Roman"/>
                <a:cs typeface="Times New Roman"/>
              </a:rPr>
              <a:t> </a:t>
            </a:r>
            <a:r>
              <a:rPr sz="2400" dirty="0">
                <a:latin typeface="Times New Roman"/>
                <a:cs typeface="Times New Roman"/>
              </a:rPr>
              <a:t>have</a:t>
            </a:r>
            <a:r>
              <a:rPr sz="2400" spc="-5" dirty="0">
                <a:latin typeface="Times New Roman"/>
                <a:cs typeface="Times New Roman"/>
              </a:rPr>
              <a:t> more</a:t>
            </a:r>
            <a:r>
              <a:rPr sz="2400" spc="-10" dirty="0">
                <a:latin typeface="Times New Roman"/>
                <a:cs typeface="Times New Roman"/>
              </a:rPr>
              <a:t> </a:t>
            </a:r>
            <a:r>
              <a:rPr sz="2400" dirty="0">
                <a:latin typeface="Times New Roman"/>
                <a:cs typeface="Times New Roman"/>
              </a:rPr>
              <a:t>than</a:t>
            </a:r>
            <a:r>
              <a:rPr sz="2400" spc="-5" dirty="0">
                <a:latin typeface="Times New Roman"/>
                <a:cs typeface="Times New Roman"/>
              </a:rPr>
              <a:t> one </a:t>
            </a:r>
            <a:r>
              <a:rPr sz="2400" dirty="0">
                <a:latin typeface="Times New Roman"/>
                <a:cs typeface="Times New Roman"/>
              </a:rPr>
              <a:t>candidate key.</a:t>
            </a:r>
            <a:endParaRPr sz="2400">
              <a:latin typeface="Times New Roman"/>
              <a:cs typeface="Times New Roman"/>
            </a:endParaRPr>
          </a:p>
        </p:txBody>
      </p:sp>
      <p:sp>
        <p:nvSpPr>
          <p:cNvPr id="9" name="object 9"/>
          <p:cNvSpPr txBox="1"/>
          <p:nvPr/>
        </p:nvSpPr>
        <p:spPr>
          <a:xfrm>
            <a:off x="154939" y="573024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10" name="object 10"/>
          <p:cNvSpPr txBox="1"/>
          <p:nvPr/>
        </p:nvSpPr>
        <p:spPr>
          <a:xfrm>
            <a:off x="497840" y="5563870"/>
            <a:ext cx="8406765" cy="1122680"/>
          </a:xfrm>
          <a:prstGeom prst="rect">
            <a:avLst/>
          </a:prstGeom>
        </p:spPr>
        <p:txBody>
          <a:bodyPr vert="horz" wrap="square" lIns="0" tIns="12700" rIns="0" bIns="0" rtlCol="0">
            <a:spAutoFit/>
          </a:bodyPr>
          <a:lstStyle/>
          <a:p>
            <a:pPr marL="12700" marR="5080">
              <a:lnSpc>
                <a:spcPct val="150000"/>
              </a:lnSpc>
              <a:spcBef>
                <a:spcPts val="100"/>
              </a:spcBef>
            </a:pPr>
            <a:r>
              <a:rPr sz="2400" b="1" spc="-5" dirty="0">
                <a:latin typeface="Times New Roman"/>
                <a:cs typeface="Times New Roman"/>
              </a:rPr>
              <a:t>Primary</a:t>
            </a:r>
            <a:r>
              <a:rPr sz="2400" b="1" spc="135" dirty="0">
                <a:latin typeface="Times New Roman"/>
                <a:cs typeface="Times New Roman"/>
              </a:rPr>
              <a:t> </a:t>
            </a:r>
            <a:r>
              <a:rPr sz="2400" b="1" dirty="0">
                <a:latin typeface="Times New Roman"/>
                <a:cs typeface="Times New Roman"/>
              </a:rPr>
              <a:t>Key</a:t>
            </a:r>
            <a:r>
              <a:rPr sz="2400" b="1" spc="15" dirty="0">
                <a:latin typeface="Times New Roman"/>
                <a:cs typeface="Times New Roman"/>
              </a:rPr>
              <a:t> </a:t>
            </a:r>
            <a:r>
              <a:rPr sz="2400" dirty="0">
                <a:latin typeface="Times New Roman"/>
                <a:cs typeface="Times New Roman"/>
              </a:rPr>
              <a:t>−</a:t>
            </a:r>
            <a:r>
              <a:rPr sz="2400" spc="145" dirty="0">
                <a:latin typeface="Times New Roman"/>
                <a:cs typeface="Times New Roman"/>
              </a:rPr>
              <a:t> </a:t>
            </a:r>
            <a:r>
              <a:rPr sz="2400" dirty="0">
                <a:latin typeface="Times New Roman"/>
                <a:cs typeface="Times New Roman"/>
              </a:rPr>
              <a:t>A</a:t>
            </a:r>
            <a:r>
              <a:rPr sz="2400" spc="120" dirty="0">
                <a:latin typeface="Times New Roman"/>
                <a:cs typeface="Times New Roman"/>
              </a:rPr>
              <a:t> </a:t>
            </a:r>
            <a:r>
              <a:rPr sz="2400" spc="-5" dirty="0">
                <a:latin typeface="Times New Roman"/>
                <a:cs typeface="Times New Roman"/>
              </a:rPr>
              <a:t>primary</a:t>
            </a:r>
            <a:r>
              <a:rPr sz="2400" spc="155" dirty="0">
                <a:latin typeface="Times New Roman"/>
                <a:cs typeface="Times New Roman"/>
              </a:rPr>
              <a:t> </a:t>
            </a:r>
            <a:r>
              <a:rPr sz="2400" dirty="0">
                <a:latin typeface="Times New Roman"/>
                <a:cs typeface="Times New Roman"/>
              </a:rPr>
              <a:t>key</a:t>
            </a:r>
            <a:r>
              <a:rPr sz="2400" spc="155" dirty="0">
                <a:latin typeface="Times New Roman"/>
                <a:cs typeface="Times New Roman"/>
              </a:rPr>
              <a:t> </a:t>
            </a:r>
            <a:r>
              <a:rPr sz="2400" dirty="0">
                <a:latin typeface="Times New Roman"/>
                <a:cs typeface="Times New Roman"/>
              </a:rPr>
              <a:t>is</a:t>
            </a:r>
            <a:r>
              <a:rPr sz="2400" spc="140" dirty="0">
                <a:latin typeface="Times New Roman"/>
                <a:cs typeface="Times New Roman"/>
              </a:rPr>
              <a:t> </a:t>
            </a:r>
            <a:r>
              <a:rPr sz="2400" dirty="0">
                <a:latin typeface="Times New Roman"/>
                <a:cs typeface="Times New Roman"/>
              </a:rPr>
              <a:t>one</a:t>
            </a:r>
            <a:r>
              <a:rPr sz="2400" spc="145" dirty="0">
                <a:latin typeface="Times New Roman"/>
                <a:cs typeface="Times New Roman"/>
              </a:rPr>
              <a:t> </a:t>
            </a:r>
            <a:r>
              <a:rPr sz="2400" dirty="0">
                <a:latin typeface="Times New Roman"/>
                <a:cs typeface="Times New Roman"/>
              </a:rPr>
              <a:t>of</a:t>
            </a:r>
            <a:r>
              <a:rPr sz="2400" spc="125" dirty="0">
                <a:latin typeface="Times New Roman"/>
                <a:cs typeface="Times New Roman"/>
              </a:rPr>
              <a:t> </a:t>
            </a:r>
            <a:r>
              <a:rPr sz="2400" dirty="0">
                <a:latin typeface="Times New Roman"/>
                <a:cs typeface="Times New Roman"/>
              </a:rPr>
              <a:t>the</a:t>
            </a:r>
            <a:r>
              <a:rPr sz="2400" spc="145" dirty="0">
                <a:latin typeface="Times New Roman"/>
                <a:cs typeface="Times New Roman"/>
              </a:rPr>
              <a:t> </a:t>
            </a:r>
            <a:r>
              <a:rPr sz="2400" spc="-5" dirty="0">
                <a:latin typeface="Times New Roman"/>
                <a:cs typeface="Times New Roman"/>
              </a:rPr>
              <a:t>candidate</a:t>
            </a:r>
            <a:r>
              <a:rPr sz="2400" spc="135" dirty="0">
                <a:latin typeface="Times New Roman"/>
                <a:cs typeface="Times New Roman"/>
              </a:rPr>
              <a:t> </a:t>
            </a:r>
            <a:r>
              <a:rPr sz="2400" dirty="0">
                <a:latin typeface="Times New Roman"/>
                <a:cs typeface="Times New Roman"/>
              </a:rPr>
              <a:t>keys</a:t>
            </a:r>
            <a:r>
              <a:rPr sz="2400" spc="140" dirty="0">
                <a:latin typeface="Times New Roman"/>
                <a:cs typeface="Times New Roman"/>
              </a:rPr>
              <a:t> </a:t>
            </a:r>
            <a:r>
              <a:rPr sz="2400" spc="-5" dirty="0">
                <a:latin typeface="Times New Roman"/>
                <a:cs typeface="Times New Roman"/>
              </a:rPr>
              <a:t>chosen </a:t>
            </a:r>
            <a:r>
              <a:rPr sz="2400" spc="-585" dirty="0">
                <a:latin typeface="Times New Roman"/>
                <a:cs typeface="Times New Roman"/>
              </a:rPr>
              <a:t> </a:t>
            </a:r>
            <a:r>
              <a:rPr sz="2400" dirty="0">
                <a:latin typeface="Times New Roman"/>
                <a:cs typeface="Times New Roman"/>
              </a:rPr>
              <a:t>by</a:t>
            </a:r>
            <a:r>
              <a:rPr sz="2400" spc="10" dirty="0">
                <a:latin typeface="Times New Roman"/>
                <a:cs typeface="Times New Roman"/>
              </a:rPr>
              <a:t> </a:t>
            </a:r>
            <a:r>
              <a:rPr sz="2400" dirty="0">
                <a:latin typeface="Times New Roman"/>
                <a:cs typeface="Times New Roman"/>
              </a:rPr>
              <a:t>the </a:t>
            </a:r>
            <a:r>
              <a:rPr sz="2400" spc="-5" dirty="0">
                <a:latin typeface="Times New Roman"/>
                <a:cs typeface="Times New Roman"/>
              </a:rPr>
              <a:t>database</a:t>
            </a:r>
            <a:r>
              <a:rPr sz="2400" dirty="0">
                <a:latin typeface="Times New Roman"/>
                <a:cs typeface="Times New Roman"/>
              </a:rPr>
              <a:t> </a:t>
            </a:r>
            <a:r>
              <a:rPr sz="2400" spc="-5" dirty="0">
                <a:latin typeface="Times New Roman"/>
                <a:cs typeface="Times New Roman"/>
              </a:rPr>
              <a:t>designer</a:t>
            </a:r>
            <a:r>
              <a:rPr sz="2400" spc="5" dirty="0">
                <a:latin typeface="Times New Roman"/>
                <a:cs typeface="Times New Roman"/>
              </a:rPr>
              <a:t> </a:t>
            </a:r>
            <a:r>
              <a:rPr sz="2400" dirty="0">
                <a:latin typeface="Times New Roman"/>
                <a:cs typeface="Times New Roman"/>
              </a:rPr>
              <a:t>to uniquely</a:t>
            </a:r>
            <a:r>
              <a:rPr sz="2400" spc="25" dirty="0">
                <a:latin typeface="Times New Roman"/>
                <a:cs typeface="Times New Roman"/>
              </a:rPr>
              <a:t> </a:t>
            </a:r>
            <a:r>
              <a:rPr sz="2400" spc="-5" dirty="0">
                <a:latin typeface="Times New Roman"/>
                <a:cs typeface="Times New Roman"/>
              </a:rPr>
              <a:t>identify</a:t>
            </a:r>
            <a:r>
              <a:rPr sz="2400" spc="25" dirty="0">
                <a:latin typeface="Times New Roman"/>
                <a:cs typeface="Times New Roman"/>
              </a:rPr>
              <a:t> </a:t>
            </a:r>
            <a:r>
              <a:rPr sz="2400" dirty="0">
                <a:latin typeface="Times New Roman"/>
                <a:cs typeface="Times New Roman"/>
              </a:rPr>
              <a:t>the entity</a:t>
            </a:r>
            <a:r>
              <a:rPr sz="2400" spc="15" dirty="0">
                <a:latin typeface="Times New Roman"/>
                <a:cs typeface="Times New Roman"/>
              </a:rPr>
              <a:t> </a:t>
            </a:r>
            <a:r>
              <a:rPr sz="2400" dirty="0">
                <a:latin typeface="Times New Roman"/>
                <a:cs typeface="Times New Roman"/>
              </a:rPr>
              <a:t>set.</a:t>
            </a:r>
            <a:endParaRPr sz="24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9900" y="71120"/>
            <a:ext cx="3121025" cy="695960"/>
          </a:xfrm>
          <a:prstGeom prst="rect">
            <a:avLst/>
          </a:prstGeom>
        </p:spPr>
        <p:txBody>
          <a:bodyPr vert="horz" wrap="square" lIns="0" tIns="12700" rIns="0" bIns="0" rtlCol="0">
            <a:spAutoFit/>
          </a:bodyPr>
          <a:lstStyle/>
          <a:p>
            <a:pPr marL="12700">
              <a:lnSpc>
                <a:spcPct val="100000"/>
              </a:lnSpc>
              <a:spcBef>
                <a:spcPts val="100"/>
              </a:spcBef>
            </a:pPr>
            <a:r>
              <a:rPr sz="4400" b="1" spc="-90" dirty="0">
                <a:latin typeface="Trebuchet MS"/>
                <a:cs typeface="Trebuchet MS"/>
              </a:rPr>
              <a:t>Relationship</a:t>
            </a:r>
            <a:endParaRPr sz="4400">
              <a:latin typeface="Trebuchet MS"/>
              <a:cs typeface="Trebuchet MS"/>
            </a:endParaRPr>
          </a:p>
        </p:txBody>
      </p:sp>
      <p:sp>
        <p:nvSpPr>
          <p:cNvPr id="3" name="object 3"/>
          <p:cNvSpPr txBox="1"/>
          <p:nvPr/>
        </p:nvSpPr>
        <p:spPr>
          <a:xfrm>
            <a:off x="307340" y="1189990"/>
            <a:ext cx="132715" cy="101473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a:p>
            <a:pPr marL="12700">
              <a:lnSpc>
                <a:spcPct val="100000"/>
              </a:lnSpc>
              <a:spcBef>
                <a:spcPts val="2030"/>
              </a:spcBef>
            </a:pPr>
            <a:r>
              <a:rPr sz="2400" dirty="0">
                <a:latin typeface="Arial MT"/>
                <a:cs typeface="Arial MT"/>
              </a:rPr>
              <a:t>•</a:t>
            </a:r>
            <a:endParaRPr sz="2400">
              <a:latin typeface="Arial MT"/>
              <a:cs typeface="Arial MT"/>
            </a:endParaRPr>
          </a:p>
        </p:txBody>
      </p:sp>
      <p:sp>
        <p:nvSpPr>
          <p:cNvPr id="4" name="object 4"/>
          <p:cNvSpPr txBox="1"/>
          <p:nvPr/>
        </p:nvSpPr>
        <p:spPr>
          <a:xfrm>
            <a:off x="650240" y="1206500"/>
            <a:ext cx="8262620" cy="156464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The</a:t>
            </a:r>
            <a:r>
              <a:rPr sz="2400" spc="-5" dirty="0">
                <a:latin typeface="Times New Roman"/>
                <a:cs typeface="Times New Roman"/>
              </a:rPr>
              <a:t> association among </a:t>
            </a:r>
            <a:r>
              <a:rPr sz="2400" dirty="0">
                <a:latin typeface="Times New Roman"/>
                <a:cs typeface="Times New Roman"/>
              </a:rPr>
              <a:t>entities</a:t>
            </a:r>
            <a:r>
              <a:rPr sz="2400" spc="-10"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called</a:t>
            </a:r>
            <a:r>
              <a:rPr sz="2400" spc="-5"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relationship.</a:t>
            </a:r>
            <a:endParaRPr sz="2400">
              <a:latin typeface="Times New Roman"/>
              <a:cs typeface="Times New Roman"/>
            </a:endParaRPr>
          </a:p>
          <a:p>
            <a:pPr marL="12700" marR="5080">
              <a:lnSpc>
                <a:spcPct val="150000"/>
              </a:lnSpc>
              <a:spcBef>
                <a:spcPts val="600"/>
              </a:spcBef>
              <a:tabLst>
                <a:tab pos="866775" algn="l"/>
                <a:tab pos="2405380" algn="l"/>
                <a:tab pos="3124835" algn="l"/>
                <a:tab pos="6235065" algn="l"/>
                <a:tab pos="8114030" algn="l"/>
              </a:tabLst>
            </a:pPr>
            <a:r>
              <a:rPr sz="2400" spc="-10" dirty="0">
                <a:latin typeface="Times New Roman"/>
                <a:cs typeface="Times New Roman"/>
              </a:rPr>
              <a:t>F</a:t>
            </a:r>
            <a:r>
              <a:rPr sz="2400" dirty="0">
                <a:latin typeface="Times New Roman"/>
                <a:cs typeface="Times New Roman"/>
              </a:rPr>
              <a:t>or	exa</a:t>
            </a:r>
            <a:r>
              <a:rPr sz="2400" spc="-20" dirty="0">
                <a:latin typeface="Times New Roman"/>
                <a:cs typeface="Times New Roman"/>
              </a:rPr>
              <a:t>m</a:t>
            </a:r>
            <a:r>
              <a:rPr sz="2400" dirty="0">
                <a:latin typeface="Times New Roman"/>
                <a:cs typeface="Times New Roman"/>
              </a:rPr>
              <a:t>ple,	an	e</a:t>
            </a:r>
            <a:r>
              <a:rPr sz="2400" spc="-20" dirty="0">
                <a:latin typeface="Times New Roman"/>
                <a:cs typeface="Times New Roman"/>
              </a:rPr>
              <a:t>m</a:t>
            </a:r>
            <a:r>
              <a:rPr sz="2400" dirty="0">
                <a:latin typeface="Times New Roman"/>
                <a:cs typeface="Times New Roman"/>
              </a:rPr>
              <a:t>plo</a:t>
            </a:r>
            <a:r>
              <a:rPr sz="2400" spc="15" dirty="0">
                <a:latin typeface="Times New Roman"/>
                <a:cs typeface="Times New Roman"/>
              </a:rPr>
              <a:t>y</a:t>
            </a:r>
            <a:r>
              <a:rPr sz="2400" dirty="0">
                <a:latin typeface="Times New Roman"/>
                <a:cs typeface="Times New Roman"/>
              </a:rPr>
              <a:t>ee</a:t>
            </a:r>
            <a:r>
              <a:rPr sz="2400" spc="20" dirty="0">
                <a:latin typeface="Times New Roman"/>
                <a:cs typeface="Times New Roman"/>
              </a:rPr>
              <a:t> </a:t>
            </a:r>
            <a:r>
              <a:rPr sz="2400" b="1" spc="-25" dirty="0">
                <a:latin typeface="Times New Roman"/>
                <a:cs typeface="Times New Roman"/>
              </a:rPr>
              <a:t>w</a:t>
            </a:r>
            <a:r>
              <a:rPr sz="2400" b="1" dirty="0">
                <a:latin typeface="Times New Roman"/>
                <a:cs typeface="Times New Roman"/>
              </a:rPr>
              <a:t>or</a:t>
            </a:r>
            <a:r>
              <a:rPr sz="2400" b="1" spc="10" dirty="0">
                <a:latin typeface="Times New Roman"/>
                <a:cs typeface="Times New Roman"/>
              </a:rPr>
              <a:t>k</a:t>
            </a:r>
            <a:r>
              <a:rPr sz="2400" b="1" spc="-10" dirty="0">
                <a:latin typeface="Times New Roman"/>
                <a:cs typeface="Times New Roman"/>
              </a:rPr>
              <a:t>s</a:t>
            </a:r>
            <a:r>
              <a:rPr sz="2400" b="1" dirty="0">
                <a:latin typeface="Times New Roman"/>
                <a:cs typeface="Times New Roman"/>
              </a:rPr>
              <a:t>_at</a:t>
            </a:r>
            <a:r>
              <a:rPr sz="2400" b="1" spc="10" dirty="0">
                <a:latin typeface="Times New Roman"/>
                <a:cs typeface="Times New Roman"/>
              </a:rPr>
              <a:t> </a:t>
            </a:r>
            <a:r>
              <a:rPr sz="2400" dirty="0">
                <a:latin typeface="Times New Roman"/>
                <a:cs typeface="Times New Roman"/>
              </a:rPr>
              <a:t>a	depart</a:t>
            </a:r>
            <a:r>
              <a:rPr sz="2400" spc="-20" dirty="0">
                <a:latin typeface="Times New Roman"/>
                <a:cs typeface="Times New Roman"/>
              </a:rPr>
              <a:t>m</a:t>
            </a:r>
            <a:r>
              <a:rPr sz="2400" dirty="0">
                <a:latin typeface="Times New Roman"/>
                <a:cs typeface="Times New Roman"/>
              </a:rPr>
              <a:t>ent,	a  </a:t>
            </a:r>
            <a:r>
              <a:rPr sz="2400" spc="-5" dirty="0">
                <a:latin typeface="Times New Roman"/>
                <a:cs typeface="Times New Roman"/>
              </a:rPr>
              <a:t>student</a:t>
            </a:r>
            <a:r>
              <a:rPr sz="2400" spc="10" dirty="0">
                <a:latin typeface="Times New Roman"/>
                <a:cs typeface="Times New Roman"/>
              </a:rPr>
              <a:t> </a:t>
            </a:r>
            <a:r>
              <a:rPr sz="2400" b="1" spc="-5" dirty="0">
                <a:latin typeface="Times New Roman"/>
                <a:cs typeface="Times New Roman"/>
              </a:rPr>
              <a:t>enrolls</a:t>
            </a:r>
            <a:r>
              <a:rPr sz="2400" b="1" spc="10" dirty="0">
                <a:latin typeface="Times New Roman"/>
                <a:cs typeface="Times New Roman"/>
              </a:rPr>
              <a:t> </a:t>
            </a:r>
            <a:r>
              <a:rPr sz="2400" dirty="0">
                <a:latin typeface="Times New Roman"/>
                <a:cs typeface="Times New Roman"/>
              </a:rPr>
              <a:t>in a</a:t>
            </a:r>
            <a:r>
              <a:rPr sz="2400" spc="-10" dirty="0">
                <a:latin typeface="Times New Roman"/>
                <a:cs typeface="Times New Roman"/>
              </a:rPr>
              <a:t> </a:t>
            </a:r>
            <a:r>
              <a:rPr sz="2400" spc="-5" dirty="0">
                <a:latin typeface="Times New Roman"/>
                <a:cs typeface="Times New Roman"/>
              </a:rPr>
              <a:t>course.</a:t>
            </a:r>
            <a:endParaRPr sz="2400">
              <a:latin typeface="Times New Roman"/>
              <a:cs typeface="Times New Roman"/>
            </a:endParaRPr>
          </a:p>
        </p:txBody>
      </p:sp>
      <p:sp>
        <p:nvSpPr>
          <p:cNvPr id="5" name="object 5"/>
          <p:cNvSpPr txBox="1"/>
          <p:nvPr/>
        </p:nvSpPr>
        <p:spPr>
          <a:xfrm>
            <a:off x="307340" y="298704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6" name="object 6"/>
          <p:cNvSpPr txBox="1"/>
          <p:nvPr/>
        </p:nvSpPr>
        <p:spPr>
          <a:xfrm>
            <a:off x="650240" y="3004820"/>
            <a:ext cx="8261984" cy="2112010"/>
          </a:xfrm>
          <a:prstGeom prst="rect">
            <a:avLst/>
          </a:prstGeom>
        </p:spPr>
        <p:txBody>
          <a:bodyPr vert="horz" wrap="square" lIns="0" tIns="12700" rIns="0" bIns="0" rtlCol="0">
            <a:spAutoFit/>
          </a:bodyPr>
          <a:lstStyle/>
          <a:p>
            <a:pPr marL="12700" algn="just">
              <a:lnSpc>
                <a:spcPct val="100000"/>
              </a:lnSpc>
              <a:spcBef>
                <a:spcPts val="100"/>
              </a:spcBef>
            </a:pPr>
            <a:r>
              <a:rPr sz="2400" spc="-5" dirty="0">
                <a:latin typeface="Times New Roman"/>
                <a:cs typeface="Times New Roman"/>
              </a:rPr>
              <a:t>Here,</a:t>
            </a:r>
            <a:r>
              <a:rPr sz="2400" spc="-10" dirty="0">
                <a:latin typeface="Times New Roman"/>
                <a:cs typeface="Times New Roman"/>
              </a:rPr>
              <a:t> </a:t>
            </a:r>
            <a:r>
              <a:rPr sz="2400" spc="-5" dirty="0">
                <a:latin typeface="Times New Roman"/>
                <a:cs typeface="Times New Roman"/>
              </a:rPr>
              <a:t>Works_at </a:t>
            </a:r>
            <a:r>
              <a:rPr sz="2400" dirty="0">
                <a:latin typeface="Times New Roman"/>
                <a:cs typeface="Times New Roman"/>
              </a:rPr>
              <a:t>and</a:t>
            </a:r>
            <a:r>
              <a:rPr sz="2400" spc="-5" dirty="0">
                <a:latin typeface="Times New Roman"/>
                <a:cs typeface="Times New Roman"/>
              </a:rPr>
              <a:t> Enrolls </a:t>
            </a:r>
            <a:r>
              <a:rPr sz="2400" dirty="0">
                <a:latin typeface="Times New Roman"/>
                <a:cs typeface="Times New Roman"/>
              </a:rPr>
              <a:t>are</a:t>
            </a:r>
            <a:r>
              <a:rPr sz="2400" spc="-10" dirty="0">
                <a:latin typeface="Times New Roman"/>
                <a:cs typeface="Times New Roman"/>
              </a:rPr>
              <a:t> </a:t>
            </a:r>
            <a:r>
              <a:rPr sz="2400" dirty="0">
                <a:latin typeface="Times New Roman"/>
                <a:cs typeface="Times New Roman"/>
              </a:rPr>
              <a:t>called</a:t>
            </a:r>
            <a:r>
              <a:rPr sz="2400" spc="-10" dirty="0">
                <a:latin typeface="Times New Roman"/>
                <a:cs typeface="Times New Roman"/>
              </a:rPr>
              <a:t> </a:t>
            </a:r>
            <a:r>
              <a:rPr sz="2400" dirty="0">
                <a:latin typeface="Times New Roman"/>
                <a:cs typeface="Times New Roman"/>
              </a:rPr>
              <a:t>relationships.</a:t>
            </a:r>
            <a:endParaRPr sz="2400">
              <a:latin typeface="Times New Roman"/>
              <a:cs typeface="Times New Roman"/>
            </a:endParaRPr>
          </a:p>
          <a:p>
            <a:pPr marL="12700" marR="5080" indent="76200" algn="just">
              <a:lnSpc>
                <a:spcPct val="150000"/>
              </a:lnSpc>
              <a:spcBef>
                <a:spcPts val="590"/>
              </a:spcBef>
            </a:pPr>
            <a:r>
              <a:rPr sz="2400" spc="-5" dirty="0">
                <a:latin typeface="Times New Roman"/>
                <a:cs typeface="Times New Roman"/>
              </a:rPr>
              <a:t>For example, </a:t>
            </a:r>
            <a:r>
              <a:rPr sz="2400" dirty="0">
                <a:latin typeface="Times New Roman"/>
                <a:cs typeface="Times New Roman"/>
              </a:rPr>
              <a:t>the entity “</a:t>
            </a:r>
            <a:r>
              <a:rPr sz="2400" b="1" dirty="0">
                <a:latin typeface="Times New Roman"/>
                <a:cs typeface="Times New Roman"/>
              </a:rPr>
              <a:t>carpenter</a:t>
            </a:r>
            <a:r>
              <a:rPr sz="2400" dirty="0">
                <a:latin typeface="Times New Roman"/>
                <a:cs typeface="Times New Roman"/>
              </a:rPr>
              <a:t>” </a:t>
            </a:r>
            <a:r>
              <a:rPr sz="2400" spc="-10" dirty="0">
                <a:latin typeface="Times New Roman"/>
                <a:cs typeface="Times New Roman"/>
              </a:rPr>
              <a:t>may </a:t>
            </a:r>
            <a:r>
              <a:rPr sz="2400" dirty="0">
                <a:latin typeface="Times New Roman"/>
                <a:cs typeface="Times New Roman"/>
              </a:rPr>
              <a:t>be related </a:t>
            </a:r>
            <a:r>
              <a:rPr sz="2400" spc="5" dirty="0">
                <a:latin typeface="Times New Roman"/>
                <a:cs typeface="Times New Roman"/>
              </a:rPr>
              <a:t>to </a:t>
            </a:r>
            <a:r>
              <a:rPr sz="2400" dirty="0">
                <a:latin typeface="Times New Roman"/>
                <a:cs typeface="Times New Roman"/>
              </a:rPr>
              <a:t>the </a:t>
            </a:r>
            <a:r>
              <a:rPr sz="2400" b="1" dirty="0">
                <a:latin typeface="Times New Roman"/>
                <a:cs typeface="Times New Roman"/>
              </a:rPr>
              <a:t>entity </a:t>
            </a:r>
            <a:r>
              <a:rPr sz="2400" b="1" spc="5" dirty="0">
                <a:latin typeface="Times New Roman"/>
                <a:cs typeface="Times New Roman"/>
              </a:rPr>
              <a:t> </a:t>
            </a:r>
            <a:r>
              <a:rPr sz="2400" dirty="0">
                <a:latin typeface="Times New Roman"/>
                <a:cs typeface="Times New Roman"/>
              </a:rPr>
              <a:t>“</a:t>
            </a:r>
            <a:r>
              <a:rPr sz="2400" b="1" dirty="0">
                <a:latin typeface="Times New Roman"/>
                <a:cs typeface="Times New Roman"/>
              </a:rPr>
              <a:t>table</a:t>
            </a:r>
            <a:r>
              <a:rPr sz="2400" dirty="0">
                <a:latin typeface="Times New Roman"/>
                <a:cs typeface="Times New Roman"/>
              </a:rPr>
              <a:t>” by the </a:t>
            </a:r>
            <a:r>
              <a:rPr sz="2400" b="1" spc="-5" dirty="0">
                <a:solidFill>
                  <a:srgbClr val="00AF4F"/>
                </a:solidFill>
                <a:latin typeface="Times New Roman"/>
                <a:cs typeface="Times New Roman"/>
              </a:rPr>
              <a:t>relationship “builds” or </a:t>
            </a:r>
            <a:r>
              <a:rPr sz="2400" b="1" spc="5" dirty="0">
                <a:solidFill>
                  <a:srgbClr val="00AF4F"/>
                </a:solidFill>
                <a:latin typeface="Times New Roman"/>
                <a:cs typeface="Times New Roman"/>
              </a:rPr>
              <a:t>“makes</a:t>
            </a:r>
            <a:r>
              <a:rPr sz="2400" spc="5" dirty="0">
                <a:latin typeface="Times New Roman"/>
                <a:cs typeface="Times New Roman"/>
              </a:rPr>
              <a:t>”. </a:t>
            </a:r>
            <a:r>
              <a:rPr sz="2400" spc="-5" dirty="0">
                <a:latin typeface="Times New Roman"/>
                <a:cs typeface="Times New Roman"/>
              </a:rPr>
              <a:t>Relationships </a:t>
            </a:r>
            <a:r>
              <a:rPr sz="2400" dirty="0">
                <a:latin typeface="Times New Roman"/>
                <a:cs typeface="Times New Roman"/>
              </a:rPr>
              <a:t> are</a:t>
            </a:r>
            <a:r>
              <a:rPr sz="2400" spc="-5" dirty="0">
                <a:latin typeface="Times New Roman"/>
                <a:cs typeface="Times New Roman"/>
              </a:rPr>
              <a:t> </a:t>
            </a:r>
            <a:r>
              <a:rPr sz="2400" dirty="0">
                <a:latin typeface="Times New Roman"/>
                <a:cs typeface="Times New Roman"/>
              </a:rPr>
              <a:t>represented</a:t>
            </a:r>
            <a:r>
              <a:rPr sz="2400" spc="-5" dirty="0">
                <a:latin typeface="Times New Roman"/>
                <a:cs typeface="Times New Roman"/>
              </a:rPr>
              <a:t> </a:t>
            </a:r>
            <a:r>
              <a:rPr sz="2400" dirty="0">
                <a:latin typeface="Times New Roman"/>
                <a:cs typeface="Times New Roman"/>
              </a:rPr>
              <a:t>by</a:t>
            </a:r>
            <a:r>
              <a:rPr sz="2400" spc="10" dirty="0">
                <a:latin typeface="Times New Roman"/>
                <a:cs typeface="Times New Roman"/>
              </a:rPr>
              <a:t> </a:t>
            </a:r>
            <a:r>
              <a:rPr sz="2400" spc="-5" dirty="0">
                <a:latin typeface="Times New Roman"/>
                <a:cs typeface="Times New Roman"/>
              </a:rPr>
              <a:t>diamond</a:t>
            </a:r>
            <a:r>
              <a:rPr sz="2400" dirty="0">
                <a:latin typeface="Times New Roman"/>
                <a:cs typeface="Times New Roman"/>
              </a:rPr>
              <a:t> </a:t>
            </a:r>
            <a:r>
              <a:rPr sz="2400" spc="-5" dirty="0">
                <a:latin typeface="Times New Roman"/>
                <a:cs typeface="Times New Roman"/>
              </a:rPr>
              <a:t>shapes and </a:t>
            </a:r>
            <a:r>
              <a:rPr sz="2400" dirty="0">
                <a:latin typeface="Times New Roman"/>
                <a:cs typeface="Times New Roman"/>
              </a:rPr>
              <a:t>are</a:t>
            </a:r>
            <a:r>
              <a:rPr sz="2400" spc="-5" dirty="0">
                <a:latin typeface="Times New Roman"/>
                <a:cs typeface="Times New Roman"/>
              </a:rPr>
              <a:t> </a:t>
            </a:r>
            <a:r>
              <a:rPr sz="2400" dirty="0">
                <a:latin typeface="Times New Roman"/>
                <a:cs typeface="Times New Roman"/>
              </a:rPr>
              <a:t>labeled</a:t>
            </a:r>
            <a:r>
              <a:rPr sz="2400" spc="-5" dirty="0">
                <a:latin typeface="Times New Roman"/>
                <a:cs typeface="Times New Roman"/>
              </a:rPr>
              <a:t> </a:t>
            </a:r>
            <a:r>
              <a:rPr sz="2400" dirty="0">
                <a:latin typeface="Times New Roman"/>
                <a:cs typeface="Times New Roman"/>
              </a:rPr>
              <a:t>using</a:t>
            </a:r>
            <a:r>
              <a:rPr sz="2400" spc="-5" dirty="0">
                <a:latin typeface="Times New Roman"/>
                <a:cs typeface="Times New Roman"/>
              </a:rPr>
              <a:t> </a:t>
            </a:r>
            <a:r>
              <a:rPr sz="2400" dirty="0">
                <a:latin typeface="Times New Roman"/>
                <a:cs typeface="Times New Roman"/>
              </a:rPr>
              <a:t>verbs.</a:t>
            </a:r>
            <a:endParaRPr sz="2400">
              <a:latin typeface="Times New Roman"/>
              <a:cs typeface="Times New Roman"/>
            </a:endParaRPr>
          </a:p>
        </p:txBody>
      </p:sp>
      <p:sp>
        <p:nvSpPr>
          <p:cNvPr id="7" name="object 7"/>
          <p:cNvSpPr txBox="1"/>
          <p:nvPr/>
        </p:nvSpPr>
        <p:spPr>
          <a:xfrm>
            <a:off x="307340" y="361187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pic>
        <p:nvPicPr>
          <p:cNvPr id="8" name="object 8"/>
          <p:cNvPicPr/>
          <p:nvPr/>
        </p:nvPicPr>
        <p:blipFill>
          <a:blip r:embed="rId2" cstate="print"/>
          <a:stretch>
            <a:fillRect/>
          </a:stretch>
        </p:blipFill>
        <p:spPr>
          <a:xfrm>
            <a:off x="1066800" y="5334000"/>
            <a:ext cx="7010400" cy="963083"/>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8629" y="497840"/>
            <a:ext cx="5657850" cy="695960"/>
          </a:xfrm>
          <a:prstGeom prst="rect">
            <a:avLst/>
          </a:prstGeom>
        </p:spPr>
        <p:txBody>
          <a:bodyPr vert="horz" wrap="square" lIns="0" tIns="12700" rIns="0" bIns="0" rtlCol="0">
            <a:spAutoFit/>
          </a:bodyPr>
          <a:lstStyle/>
          <a:p>
            <a:pPr marL="12700">
              <a:lnSpc>
                <a:spcPct val="100000"/>
              </a:lnSpc>
              <a:spcBef>
                <a:spcPts val="100"/>
              </a:spcBef>
            </a:pPr>
            <a:r>
              <a:rPr sz="4400" b="1" spc="305" dirty="0">
                <a:latin typeface="Trebuchet MS"/>
                <a:cs typeface="Trebuchet MS"/>
              </a:rPr>
              <a:t>D</a:t>
            </a:r>
            <a:r>
              <a:rPr sz="4400" b="1" spc="-185" dirty="0">
                <a:latin typeface="Trebuchet MS"/>
                <a:cs typeface="Trebuchet MS"/>
              </a:rPr>
              <a:t>egre</a:t>
            </a:r>
            <a:r>
              <a:rPr sz="4400" b="1" spc="-190" dirty="0">
                <a:latin typeface="Trebuchet MS"/>
                <a:cs typeface="Trebuchet MS"/>
              </a:rPr>
              <a:t>e</a:t>
            </a:r>
            <a:r>
              <a:rPr sz="4400" b="1" spc="-235" dirty="0">
                <a:latin typeface="Trebuchet MS"/>
                <a:cs typeface="Trebuchet MS"/>
              </a:rPr>
              <a:t> </a:t>
            </a:r>
            <a:r>
              <a:rPr sz="4400" b="1" spc="-165" dirty="0">
                <a:latin typeface="Trebuchet MS"/>
                <a:cs typeface="Trebuchet MS"/>
              </a:rPr>
              <a:t>o</a:t>
            </a:r>
            <a:r>
              <a:rPr sz="4400" b="1" spc="-75" dirty="0">
                <a:latin typeface="Trebuchet MS"/>
                <a:cs typeface="Trebuchet MS"/>
              </a:rPr>
              <a:t>f</a:t>
            </a:r>
            <a:r>
              <a:rPr sz="4400" b="1" spc="-225" dirty="0">
                <a:latin typeface="Trebuchet MS"/>
                <a:cs typeface="Trebuchet MS"/>
              </a:rPr>
              <a:t> </a:t>
            </a:r>
            <a:r>
              <a:rPr sz="4400" b="1" spc="114" dirty="0">
                <a:latin typeface="Trebuchet MS"/>
                <a:cs typeface="Trebuchet MS"/>
              </a:rPr>
              <a:t>R</a:t>
            </a:r>
            <a:r>
              <a:rPr sz="4400" b="1" spc="-305" dirty="0">
                <a:latin typeface="Trebuchet MS"/>
                <a:cs typeface="Trebuchet MS"/>
              </a:rPr>
              <a:t>e</a:t>
            </a:r>
            <a:r>
              <a:rPr sz="4400" b="1" spc="-165" dirty="0">
                <a:latin typeface="Trebuchet MS"/>
                <a:cs typeface="Trebuchet MS"/>
              </a:rPr>
              <a:t>l</a:t>
            </a:r>
            <a:r>
              <a:rPr sz="4400" b="1" spc="245" dirty="0">
                <a:latin typeface="Trebuchet MS"/>
                <a:cs typeface="Trebuchet MS"/>
              </a:rPr>
              <a:t>a</a:t>
            </a:r>
            <a:r>
              <a:rPr sz="4400" b="1" spc="-114" dirty="0">
                <a:latin typeface="Trebuchet MS"/>
                <a:cs typeface="Trebuchet MS"/>
              </a:rPr>
              <a:t>t</a:t>
            </a:r>
            <a:r>
              <a:rPr sz="4400" b="1" spc="-80" dirty="0">
                <a:latin typeface="Trebuchet MS"/>
                <a:cs typeface="Trebuchet MS"/>
              </a:rPr>
              <a:t>i</a:t>
            </a:r>
            <a:r>
              <a:rPr sz="4400" b="1" spc="-175" dirty="0">
                <a:latin typeface="Trebuchet MS"/>
                <a:cs typeface="Trebuchet MS"/>
              </a:rPr>
              <a:t>o</a:t>
            </a:r>
            <a:r>
              <a:rPr sz="4400" b="1" spc="-105" dirty="0">
                <a:latin typeface="Trebuchet MS"/>
                <a:cs typeface="Trebuchet MS"/>
              </a:rPr>
              <a:t>n</a:t>
            </a:r>
            <a:r>
              <a:rPr sz="4400" b="1" spc="-330" dirty="0">
                <a:latin typeface="Trebuchet MS"/>
                <a:cs typeface="Trebuchet MS"/>
              </a:rPr>
              <a:t>s</a:t>
            </a:r>
            <a:r>
              <a:rPr sz="4400" b="1" spc="-114" dirty="0">
                <a:latin typeface="Trebuchet MS"/>
                <a:cs typeface="Trebuchet MS"/>
              </a:rPr>
              <a:t>h</a:t>
            </a:r>
            <a:r>
              <a:rPr sz="4400" b="1" spc="-15" dirty="0">
                <a:latin typeface="Trebuchet MS"/>
                <a:cs typeface="Trebuchet MS"/>
              </a:rPr>
              <a:t>ip</a:t>
            </a:r>
            <a:endParaRPr sz="4400">
              <a:latin typeface="Trebuchet MS"/>
              <a:cs typeface="Trebuchet MS"/>
            </a:endParaRPr>
          </a:p>
        </p:txBody>
      </p:sp>
      <p:sp>
        <p:nvSpPr>
          <p:cNvPr id="3" name="object 3"/>
          <p:cNvSpPr txBox="1"/>
          <p:nvPr/>
        </p:nvSpPr>
        <p:spPr>
          <a:xfrm>
            <a:off x="535940" y="1633220"/>
            <a:ext cx="6975475" cy="51308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 pos="1279525" algn="l"/>
                <a:tab pos="2811780" algn="l"/>
                <a:tab pos="3442335" algn="l"/>
                <a:tab pos="5787390" algn="l"/>
              </a:tabLst>
            </a:pPr>
            <a:r>
              <a:rPr sz="3200" spc="-5" dirty="0">
                <a:latin typeface="Times New Roman"/>
                <a:cs typeface="Times New Roman"/>
              </a:rPr>
              <a:t>The	number	</a:t>
            </a:r>
            <a:r>
              <a:rPr sz="3200" dirty="0">
                <a:latin typeface="Times New Roman"/>
                <a:cs typeface="Times New Roman"/>
              </a:rPr>
              <a:t>of	</a:t>
            </a:r>
            <a:r>
              <a:rPr sz="3200" spc="-5" dirty="0">
                <a:latin typeface="Times New Roman"/>
                <a:cs typeface="Times New Roman"/>
              </a:rPr>
              <a:t>participating	entities</a:t>
            </a:r>
            <a:endParaRPr sz="3200">
              <a:latin typeface="Times New Roman"/>
              <a:cs typeface="Times New Roman"/>
            </a:endParaRPr>
          </a:p>
        </p:txBody>
      </p:sp>
      <p:sp>
        <p:nvSpPr>
          <p:cNvPr id="4" name="object 4"/>
          <p:cNvSpPr txBox="1"/>
          <p:nvPr/>
        </p:nvSpPr>
        <p:spPr>
          <a:xfrm>
            <a:off x="7777533" y="1633220"/>
            <a:ext cx="812800" cy="513080"/>
          </a:xfrm>
          <a:prstGeom prst="rect">
            <a:avLst/>
          </a:prstGeom>
        </p:spPr>
        <p:txBody>
          <a:bodyPr vert="horz" wrap="square" lIns="0" tIns="12700" rIns="0" bIns="0" rtlCol="0">
            <a:spAutoFit/>
          </a:bodyPr>
          <a:lstStyle/>
          <a:p>
            <a:pPr marL="12700">
              <a:lnSpc>
                <a:spcPct val="100000"/>
              </a:lnSpc>
              <a:spcBef>
                <a:spcPts val="100"/>
              </a:spcBef>
              <a:tabLst>
                <a:tab pos="619125" algn="l"/>
              </a:tabLst>
            </a:pPr>
            <a:r>
              <a:rPr sz="3200" spc="-5" dirty="0">
                <a:latin typeface="Times New Roman"/>
                <a:cs typeface="Times New Roman"/>
              </a:rPr>
              <a:t>i</a:t>
            </a:r>
            <a:r>
              <a:rPr sz="3200" dirty="0">
                <a:latin typeface="Times New Roman"/>
                <a:cs typeface="Times New Roman"/>
              </a:rPr>
              <a:t>n	a</a:t>
            </a:r>
            <a:endParaRPr sz="3200">
              <a:latin typeface="Times New Roman"/>
              <a:cs typeface="Times New Roman"/>
            </a:endParaRPr>
          </a:p>
        </p:txBody>
      </p:sp>
      <p:sp>
        <p:nvSpPr>
          <p:cNvPr id="5" name="object 5"/>
          <p:cNvSpPr txBox="1"/>
          <p:nvPr/>
        </p:nvSpPr>
        <p:spPr>
          <a:xfrm>
            <a:off x="535940" y="2120900"/>
            <a:ext cx="8056880" cy="2767330"/>
          </a:xfrm>
          <a:prstGeom prst="rect">
            <a:avLst/>
          </a:prstGeom>
        </p:spPr>
        <p:txBody>
          <a:bodyPr vert="horz" wrap="square" lIns="0" tIns="12700" rIns="0" bIns="0" rtlCol="0">
            <a:spAutoFit/>
          </a:bodyPr>
          <a:lstStyle/>
          <a:p>
            <a:pPr marL="355600" marR="5080">
              <a:lnSpc>
                <a:spcPct val="100000"/>
              </a:lnSpc>
              <a:spcBef>
                <a:spcPts val="100"/>
              </a:spcBef>
              <a:tabLst>
                <a:tab pos="2710815" algn="l"/>
                <a:tab pos="4319905" algn="l"/>
                <a:tab pos="5252085" algn="l"/>
                <a:tab pos="6774180" algn="l"/>
                <a:tab pos="7548245" algn="l"/>
              </a:tabLst>
            </a:pPr>
            <a:r>
              <a:rPr sz="3200" dirty="0">
                <a:latin typeface="Times New Roman"/>
                <a:cs typeface="Times New Roman"/>
              </a:rPr>
              <a:t>r</a:t>
            </a:r>
            <a:r>
              <a:rPr sz="3200" spc="5" dirty="0">
                <a:latin typeface="Times New Roman"/>
                <a:cs typeface="Times New Roman"/>
              </a:rPr>
              <a:t>e</a:t>
            </a:r>
            <a:r>
              <a:rPr sz="3200" spc="-10" dirty="0">
                <a:latin typeface="Times New Roman"/>
                <a:cs typeface="Times New Roman"/>
              </a:rPr>
              <a:t>l</a:t>
            </a:r>
            <a:r>
              <a:rPr sz="3200" spc="5" dirty="0">
                <a:latin typeface="Times New Roman"/>
                <a:cs typeface="Times New Roman"/>
              </a:rPr>
              <a:t>a</a:t>
            </a:r>
            <a:r>
              <a:rPr sz="3200" spc="-5" dirty="0">
                <a:latin typeface="Times New Roman"/>
                <a:cs typeface="Times New Roman"/>
              </a:rPr>
              <a:t>tio</a:t>
            </a:r>
            <a:r>
              <a:rPr sz="3200" dirty="0">
                <a:latin typeface="Times New Roman"/>
                <a:cs typeface="Times New Roman"/>
              </a:rPr>
              <a:t>ns</a:t>
            </a:r>
            <a:r>
              <a:rPr sz="3200" spc="5" dirty="0">
                <a:latin typeface="Times New Roman"/>
                <a:cs typeface="Times New Roman"/>
              </a:rPr>
              <a:t>h</a:t>
            </a:r>
            <a:r>
              <a:rPr sz="3200" spc="-5" dirty="0">
                <a:latin typeface="Times New Roman"/>
                <a:cs typeface="Times New Roman"/>
              </a:rPr>
              <a:t>i</a:t>
            </a:r>
            <a:r>
              <a:rPr sz="3200" dirty="0">
                <a:latin typeface="Times New Roman"/>
                <a:cs typeface="Times New Roman"/>
              </a:rPr>
              <a:t>p	</a:t>
            </a:r>
            <a:r>
              <a:rPr sz="3200" spc="5" dirty="0">
                <a:latin typeface="Times New Roman"/>
                <a:cs typeface="Times New Roman"/>
              </a:rPr>
              <a:t>d</a:t>
            </a:r>
            <a:r>
              <a:rPr sz="3200" spc="-5" dirty="0">
                <a:latin typeface="Times New Roman"/>
                <a:cs typeface="Times New Roman"/>
              </a:rPr>
              <a:t>e</a:t>
            </a:r>
            <a:r>
              <a:rPr sz="3200" spc="-10" dirty="0">
                <a:latin typeface="Times New Roman"/>
                <a:cs typeface="Times New Roman"/>
              </a:rPr>
              <a:t>f</a:t>
            </a:r>
            <a:r>
              <a:rPr sz="3200" spc="-5" dirty="0">
                <a:latin typeface="Times New Roman"/>
                <a:cs typeface="Times New Roman"/>
              </a:rPr>
              <a:t>i</a:t>
            </a:r>
            <a:r>
              <a:rPr sz="3200" dirty="0">
                <a:latin typeface="Times New Roman"/>
                <a:cs typeface="Times New Roman"/>
              </a:rPr>
              <a:t>n</a:t>
            </a:r>
            <a:r>
              <a:rPr sz="3200" spc="-5" dirty="0">
                <a:latin typeface="Times New Roman"/>
                <a:cs typeface="Times New Roman"/>
              </a:rPr>
              <a:t>e</a:t>
            </a:r>
            <a:r>
              <a:rPr sz="3200" dirty="0">
                <a:latin typeface="Times New Roman"/>
                <a:cs typeface="Times New Roman"/>
              </a:rPr>
              <a:t>s	</a:t>
            </a:r>
            <a:r>
              <a:rPr sz="3200" spc="-10" dirty="0">
                <a:latin typeface="Times New Roman"/>
                <a:cs typeface="Times New Roman"/>
              </a:rPr>
              <a:t>t</a:t>
            </a:r>
            <a:r>
              <a:rPr sz="3200" spc="5" dirty="0">
                <a:latin typeface="Times New Roman"/>
                <a:cs typeface="Times New Roman"/>
              </a:rPr>
              <a:t>h</a:t>
            </a:r>
            <a:r>
              <a:rPr sz="3200" dirty="0">
                <a:latin typeface="Times New Roman"/>
                <a:cs typeface="Times New Roman"/>
              </a:rPr>
              <a:t>e	</a:t>
            </a:r>
            <a:r>
              <a:rPr sz="3200" spc="5" dirty="0">
                <a:latin typeface="Times New Roman"/>
                <a:cs typeface="Times New Roman"/>
              </a:rPr>
              <a:t>deg</a:t>
            </a:r>
            <a:r>
              <a:rPr sz="3200" dirty="0">
                <a:latin typeface="Times New Roman"/>
                <a:cs typeface="Times New Roman"/>
              </a:rPr>
              <a:t>ree	</a:t>
            </a:r>
            <a:r>
              <a:rPr sz="3200" spc="5" dirty="0">
                <a:latin typeface="Times New Roman"/>
                <a:cs typeface="Times New Roman"/>
              </a:rPr>
              <a:t>o</a:t>
            </a:r>
            <a:r>
              <a:rPr sz="3200" dirty="0">
                <a:latin typeface="Times New Roman"/>
                <a:cs typeface="Times New Roman"/>
              </a:rPr>
              <a:t>f	</a:t>
            </a:r>
            <a:r>
              <a:rPr sz="3200" spc="-5" dirty="0">
                <a:latin typeface="Times New Roman"/>
                <a:cs typeface="Times New Roman"/>
              </a:rPr>
              <a:t>the  relationship.</a:t>
            </a:r>
            <a:endParaRPr sz="3200">
              <a:latin typeface="Times New Roman"/>
              <a:cs typeface="Times New Roman"/>
            </a:endParaRPr>
          </a:p>
          <a:p>
            <a:pPr marL="355600" indent="-342900">
              <a:lnSpc>
                <a:spcPct val="100000"/>
              </a:lnSpc>
              <a:spcBef>
                <a:spcPts val="790"/>
              </a:spcBef>
              <a:buFont typeface="Arial MT"/>
              <a:buChar char="•"/>
              <a:tabLst>
                <a:tab pos="354965" algn="l"/>
                <a:tab pos="355600" algn="l"/>
              </a:tabLst>
            </a:pPr>
            <a:r>
              <a:rPr sz="3200" dirty="0">
                <a:latin typeface="Times New Roman"/>
                <a:cs typeface="Times New Roman"/>
              </a:rPr>
              <a:t>Binary</a:t>
            </a:r>
            <a:r>
              <a:rPr sz="3200" spc="-5" dirty="0">
                <a:latin typeface="Times New Roman"/>
                <a:cs typeface="Times New Roman"/>
              </a:rPr>
              <a:t> </a:t>
            </a:r>
            <a:r>
              <a:rPr sz="3200" dirty="0">
                <a:latin typeface="Times New Roman"/>
                <a:cs typeface="Times New Roman"/>
              </a:rPr>
              <a:t>=</a:t>
            </a:r>
            <a:r>
              <a:rPr sz="3200" spc="-15" dirty="0">
                <a:latin typeface="Times New Roman"/>
                <a:cs typeface="Times New Roman"/>
              </a:rPr>
              <a:t> </a:t>
            </a:r>
            <a:r>
              <a:rPr sz="3200" dirty="0">
                <a:latin typeface="Times New Roman"/>
                <a:cs typeface="Times New Roman"/>
              </a:rPr>
              <a:t>degree</a:t>
            </a:r>
            <a:r>
              <a:rPr sz="3200" spc="-20" dirty="0">
                <a:latin typeface="Times New Roman"/>
                <a:cs typeface="Times New Roman"/>
              </a:rPr>
              <a:t> </a:t>
            </a:r>
            <a:r>
              <a:rPr sz="3200" dirty="0">
                <a:latin typeface="Times New Roman"/>
                <a:cs typeface="Times New Roman"/>
              </a:rPr>
              <a:t>2</a:t>
            </a:r>
            <a:endParaRPr sz="3200">
              <a:latin typeface="Times New Roman"/>
              <a:cs typeface="Times New Roman"/>
            </a:endParaRPr>
          </a:p>
          <a:p>
            <a:pPr marL="355600" indent="-342900">
              <a:lnSpc>
                <a:spcPct val="100000"/>
              </a:lnSpc>
              <a:spcBef>
                <a:spcPts val="800"/>
              </a:spcBef>
              <a:buFont typeface="Arial MT"/>
              <a:buChar char="•"/>
              <a:tabLst>
                <a:tab pos="354965" algn="l"/>
                <a:tab pos="355600" algn="l"/>
              </a:tabLst>
            </a:pPr>
            <a:r>
              <a:rPr sz="3200" spc="-5" dirty="0">
                <a:latin typeface="Times New Roman"/>
                <a:cs typeface="Times New Roman"/>
              </a:rPr>
              <a:t>Ternary</a:t>
            </a:r>
            <a:r>
              <a:rPr sz="3200" spc="5" dirty="0">
                <a:latin typeface="Times New Roman"/>
                <a:cs typeface="Times New Roman"/>
              </a:rPr>
              <a:t> </a:t>
            </a:r>
            <a:r>
              <a:rPr sz="3200" dirty="0">
                <a:latin typeface="Times New Roman"/>
                <a:cs typeface="Times New Roman"/>
              </a:rPr>
              <a:t>=</a:t>
            </a:r>
            <a:r>
              <a:rPr sz="3200" spc="-15" dirty="0">
                <a:latin typeface="Times New Roman"/>
                <a:cs typeface="Times New Roman"/>
              </a:rPr>
              <a:t> </a:t>
            </a:r>
            <a:r>
              <a:rPr sz="3200" dirty="0">
                <a:latin typeface="Times New Roman"/>
                <a:cs typeface="Times New Roman"/>
              </a:rPr>
              <a:t>degree</a:t>
            </a:r>
            <a:r>
              <a:rPr sz="3200" spc="5" dirty="0">
                <a:latin typeface="Times New Roman"/>
                <a:cs typeface="Times New Roman"/>
              </a:rPr>
              <a:t> </a:t>
            </a:r>
            <a:r>
              <a:rPr sz="3200" dirty="0">
                <a:latin typeface="Times New Roman"/>
                <a:cs typeface="Times New Roman"/>
              </a:rPr>
              <a:t>3</a:t>
            </a:r>
            <a:endParaRPr sz="3200">
              <a:latin typeface="Times New Roman"/>
              <a:cs typeface="Times New Roman"/>
            </a:endParaRPr>
          </a:p>
          <a:p>
            <a:pPr marL="355600" indent="-342900">
              <a:lnSpc>
                <a:spcPct val="100000"/>
              </a:lnSpc>
              <a:spcBef>
                <a:spcPts val="800"/>
              </a:spcBef>
              <a:buFont typeface="Arial MT"/>
              <a:buChar char="•"/>
              <a:tabLst>
                <a:tab pos="354965" algn="l"/>
                <a:tab pos="355600" algn="l"/>
              </a:tabLst>
            </a:pPr>
            <a:r>
              <a:rPr sz="3200" dirty="0">
                <a:latin typeface="Times New Roman"/>
                <a:cs typeface="Times New Roman"/>
              </a:rPr>
              <a:t>n-ary</a:t>
            </a:r>
            <a:r>
              <a:rPr sz="3200" spc="-10" dirty="0">
                <a:latin typeface="Times New Roman"/>
                <a:cs typeface="Times New Roman"/>
              </a:rPr>
              <a:t> </a:t>
            </a:r>
            <a:r>
              <a:rPr sz="3200" dirty="0">
                <a:latin typeface="Times New Roman"/>
                <a:cs typeface="Times New Roman"/>
              </a:rPr>
              <a:t>=</a:t>
            </a:r>
            <a:r>
              <a:rPr sz="3200" spc="-25" dirty="0">
                <a:latin typeface="Times New Roman"/>
                <a:cs typeface="Times New Roman"/>
              </a:rPr>
              <a:t> </a:t>
            </a:r>
            <a:r>
              <a:rPr sz="3200" dirty="0">
                <a:latin typeface="Times New Roman"/>
                <a:cs typeface="Times New Roman"/>
              </a:rPr>
              <a:t>degree</a:t>
            </a:r>
            <a:endParaRPr sz="32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9270" y="360679"/>
            <a:ext cx="5579110" cy="695960"/>
          </a:xfrm>
          <a:prstGeom prst="rect">
            <a:avLst/>
          </a:prstGeom>
        </p:spPr>
        <p:txBody>
          <a:bodyPr vert="horz" wrap="square" lIns="0" tIns="12700" rIns="0" bIns="0" rtlCol="0">
            <a:spAutoFit/>
          </a:bodyPr>
          <a:lstStyle/>
          <a:p>
            <a:pPr marL="12700">
              <a:lnSpc>
                <a:spcPct val="100000"/>
              </a:lnSpc>
              <a:spcBef>
                <a:spcPts val="100"/>
              </a:spcBef>
            </a:pPr>
            <a:r>
              <a:rPr sz="4400" b="1" spc="114" dirty="0">
                <a:latin typeface="Trebuchet MS"/>
                <a:cs typeface="Trebuchet MS"/>
              </a:rPr>
              <a:t>Mapping</a:t>
            </a:r>
            <a:r>
              <a:rPr sz="4400" b="1" spc="-254" dirty="0">
                <a:latin typeface="Trebuchet MS"/>
                <a:cs typeface="Trebuchet MS"/>
              </a:rPr>
              <a:t> </a:t>
            </a:r>
            <a:r>
              <a:rPr sz="4400" b="1" spc="-75" dirty="0">
                <a:latin typeface="Trebuchet MS"/>
                <a:cs typeface="Trebuchet MS"/>
              </a:rPr>
              <a:t>Cardinalities</a:t>
            </a:r>
            <a:endParaRPr sz="4400">
              <a:latin typeface="Trebuchet MS"/>
              <a:cs typeface="Trebuchet MS"/>
            </a:endParaRPr>
          </a:p>
        </p:txBody>
      </p:sp>
      <p:sp>
        <p:nvSpPr>
          <p:cNvPr id="3" name="object 3"/>
          <p:cNvSpPr txBox="1"/>
          <p:nvPr/>
        </p:nvSpPr>
        <p:spPr>
          <a:xfrm>
            <a:off x="307340" y="149352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4" name="object 4"/>
          <p:cNvSpPr txBox="1"/>
          <p:nvPr/>
        </p:nvSpPr>
        <p:spPr>
          <a:xfrm>
            <a:off x="650240" y="1328419"/>
            <a:ext cx="8180070" cy="1671320"/>
          </a:xfrm>
          <a:prstGeom prst="rect">
            <a:avLst/>
          </a:prstGeom>
        </p:spPr>
        <p:txBody>
          <a:bodyPr vert="horz" wrap="square" lIns="0" tIns="12700" rIns="0" bIns="0" rtlCol="0">
            <a:spAutoFit/>
          </a:bodyPr>
          <a:lstStyle/>
          <a:p>
            <a:pPr marL="12700" marR="5080" algn="just">
              <a:lnSpc>
                <a:spcPct val="150000"/>
              </a:lnSpc>
              <a:spcBef>
                <a:spcPts val="100"/>
              </a:spcBef>
            </a:pPr>
            <a:r>
              <a:rPr sz="2400" b="1" spc="-5" dirty="0">
                <a:latin typeface="Times New Roman"/>
                <a:cs typeface="Times New Roman"/>
              </a:rPr>
              <a:t>Cardinality </a:t>
            </a:r>
            <a:r>
              <a:rPr sz="2400" spc="-5" dirty="0">
                <a:latin typeface="Times New Roman"/>
                <a:cs typeface="Times New Roman"/>
              </a:rPr>
              <a:t>defines </a:t>
            </a:r>
            <a:r>
              <a:rPr sz="2400" dirty="0">
                <a:latin typeface="Times New Roman"/>
                <a:cs typeface="Times New Roman"/>
              </a:rPr>
              <a:t>the </a:t>
            </a:r>
            <a:r>
              <a:rPr sz="2400" spc="-5" dirty="0">
                <a:latin typeface="Times New Roman"/>
                <a:cs typeface="Times New Roman"/>
              </a:rPr>
              <a:t>number </a:t>
            </a:r>
            <a:r>
              <a:rPr sz="2400" dirty="0">
                <a:latin typeface="Times New Roman"/>
                <a:cs typeface="Times New Roman"/>
              </a:rPr>
              <a:t>of entities in one entity set, </a:t>
            </a:r>
            <a:r>
              <a:rPr sz="2400" spc="-5" dirty="0">
                <a:latin typeface="Times New Roman"/>
                <a:cs typeface="Times New Roman"/>
              </a:rPr>
              <a:t>which </a:t>
            </a:r>
            <a:r>
              <a:rPr sz="2400" spc="-585" dirty="0">
                <a:latin typeface="Times New Roman"/>
                <a:cs typeface="Times New Roman"/>
              </a:rPr>
              <a:t> </a:t>
            </a:r>
            <a:r>
              <a:rPr sz="2400" dirty="0">
                <a:latin typeface="Times New Roman"/>
                <a:cs typeface="Times New Roman"/>
              </a:rPr>
              <a:t>can be</a:t>
            </a:r>
            <a:r>
              <a:rPr sz="2400" spc="5" dirty="0">
                <a:latin typeface="Times New Roman"/>
                <a:cs typeface="Times New Roman"/>
              </a:rPr>
              <a:t> </a:t>
            </a:r>
            <a:r>
              <a:rPr sz="2400" spc="-5" dirty="0">
                <a:latin typeface="Times New Roman"/>
                <a:cs typeface="Times New Roman"/>
              </a:rPr>
              <a:t>associated</a:t>
            </a:r>
            <a:r>
              <a:rPr sz="2400" dirty="0">
                <a:latin typeface="Times New Roman"/>
                <a:cs typeface="Times New Roman"/>
              </a:rPr>
              <a:t> </a:t>
            </a:r>
            <a:r>
              <a:rPr sz="2400" spc="-5" dirty="0">
                <a:latin typeface="Times New Roman"/>
                <a:cs typeface="Times New Roman"/>
              </a:rPr>
              <a:t>with</a:t>
            </a:r>
            <a:r>
              <a:rPr sz="2400" dirty="0">
                <a:latin typeface="Times New Roman"/>
                <a:cs typeface="Times New Roman"/>
              </a:rPr>
              <a:t> the</a:t>
            </a:r>
            <a:r>
              <a:rPr sz="2400" spc="5" dirty="0">
                <a:latin typeface="Times New Roman"/>
                <a:cs typeface="Times New Roman"/>
              </a:rPr>
              <a:t> </a:t>
            </a:r>
            <a:r>
              <a:rPr sz="2400" spc="-5" dirty="0">
                <a:latin typeface="Times New Roman"/>
                <a:cs typeface="Times New Roman"/>
              </a:rPr>
              <a:t>number</a:t>
            </a:r>
            <a:r>
              <a:rPr sz="2400" dirty="0">
                <a:latin typeface="Times New Roman"/>
                <a:cs typeface="Times New Roman"/>
              </a:rPr>
              <a:t> of entities of other </a:t>
            </a:r>
            <a:r>
              <a:rPr sz="2400" spc="-5" dirty="0">
                <a:latin typeface="Times New Roman"/>
                <a:cs typeface="Times New Roman"/>
              </a:rPr>
              <a:t>set</a:t>
            </a:r>
            <a:r>
              <a:rPr sz="2400" dirty="0">
                <a:latin typeface="Times New Roman"/>
                <a:cs typeface="Times New Roman"/>
              </a:rPr>
              <a:t> via </a:t>
            </a:r>
            <a:r>
              <a:rPr sz="2400" spc="5" dirty="0">
                <a:latin typeface="Times New Roman"/>
                <a:cs typeface="Times New Roman"/>
              </a:rPr>
              <a:t> </a:t>
            </a:r>
            <a:r>
              <a:rPr sz="2400" spc="-5" dirty="0">
                <a:latin typeface="Times New Roman"/>
                <a:cs typeface="Times New Roman"/>
              </a:rPr>
              <a:t>relationship </a:t>
            </a:r>
            <a:r>
              <a:rPr sz="2400" dirty="0">
                <a:latin typeface="Times New Roman"/>
                <a:cs typeface="Times New Roman"/>
              </a:rPr>
              <a:t>set.</a:t>
            </a:r>
            <a:endParaRPr sz="2400">
              <a:latin typeface="Times New Roman"/>
              <a:cs typeface="Times New Roman"/>
            </a:endParaRPr>
          </a:p>
        </p:txBody>
      </p:sp>
      <p:sp>
        <p:nvSpPr>
          <p:cNvPr id="5" name="object 5"/>
          <p:cNvSpPr txBox="1"/>
          <p:nvPr/>
        </p:nvSpPr>
        <p:spPr>
          <a:xfrm>
            <a:off x="307340" y="321564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6" name="object 6"/>
          <p:cNvSpPr txBox="1"/>
          <p:nvPr/>
        </p:nvSpPr>
        <p:spPr>
          <a:xfrm>
            <a:off x="650240" y="3050540"/>
            <a:ext cx="8178800" cy="1122680"/>
          </a:xfrm>
          <a:prstGeom prst="rect">
            <a:avLst/>
          </a:prstGeom>
        </p:spPr>
        <p:txBody>
          <a:bodyPr vert="horz" wrap="square" lIns="0" tIns="12700" rIns="0" bIns="0" rtlCol="0">
            <a:spAutoFit/>
          </a:bodyPr>
          <a:lstStyle/>
          <a:p>
            <a:pPr marL="12700" marR="5080">
              <a:lnSpc>
                <a:spcPct val="150000"/>
              </a:lnSpc>
              <a:spcBef>
                <a:spcPts val="100"/>
              </a:spcBef>
            </a:pPr>
            <a:r>
              <a:rPr sz="2400" b="1" spc="-5" dirty="0">
                <a:latin typeface="Times New Roman"/>
                <a:cs typeface="Times New Roman"/>
              </a:rPr>
              <a:t>One-to-one</a:t>
            </a:r>
            <a:r>
              <a:rPr sz="2400" b="1" spc="5" dirty="0">
                <a:latin typeface="Times New Roman"/>
                <a:cs typeface="Times New Roman"/>
              </a:rPr>
              <a:t> </a:t>
            </a:r>
            <a:r>
              <a:rPr sz="2400" dirty="0">
                <a:latin typeface="Times New Roman"/>
                <a:cs typeface="Times New Roman"/>
              </a:rPr>
              <a:t>−</a:t>
            </a:r>
            <a:r>
              <a:rPr sz="2400" spc="100" dirty="0">
                <a:latin typeface="Times New Roman"/>
                <a:cs typeface="Times New Roman"/>
              </a:rPr>
              <a:t> </a:t>
            </a:r>
            <a:r>
              <a:rPr sz="2400" spc="-5" dirty="0">
                <a:latin typeface="Times New Roman"/>
                <a:cs typeface="Times New Roman"/>
              </a:rPr>
              <a:t>One</a:t>
            </a:r>
            <a:r>
              <a:rPr sz="2400" spc="110" dirty="0">
                <a:latin typeface="Times New Roman"/>
                <a:cs typeface="Times New Roman"/>
              </a:rPr>
              <a:t> </a:t>
            </a:r>
            <a:r>
              <a:rPr sz="2400" dirty="0">
                <a:latin typeface="Times New Roman"/>
                <a:cs typeface="Times New Roman"/>
              </a:rPr>
              <a:t>entity</a:t>
            </a:r>
            <a:r>
              <a:rPr sz="2400" spc="125" dirty="0">
                <a:latin typeface="Times New Roman"/>
                <a:cs typeface="Times New Roman"/>
              </a:rPr>
              <a:t> </a:t>
            </a:r>
            <a:r>
              <a:rPr sz="2400" spc="-5" dirty="0">
                <a:latin typeface="Times New Roman"/>
                <a:cs typeface="Times New Roman"/>
              </a:rPr>
              <a:t>from</a:t>
            </a:r>
            <a:r>
              <a:rPr sz="2400" spc="85" dirty="0">
                <a:latin typeface="Times New Roman"/>
                <a:cs typeface="Times New Roman"/>
              </a:rPr>
              <a:t> </a:t>
            </a:r>
            <a:r>
              <a:rPr sz="2400" dirty="0">
                <a:latin typeface="Times New Roman"/>
                <a:cs typeface="Times New Roman"/>
              </a:rPr>
              <a:t>entity</a:t>
            </a:r>
            <a:r>
              <a:rPr sz="2400" spc="125" dirty="0">
                <a:latin typeface="Times New Roman"/>
                <a:cs typeface="Times New Roman"/>
              </a:rPr>
              <a:t> </a:t>
            </a:r>
            <a:r>
              <a:rPr sz="2400" spc="-5" dirty="0">
                <a:latin typeface="Times New Roman"/>
                <a:cs typeface="Times New Roman"/>
              </a:rPr>
              <a:t>set</a:t>
            </a:r>
            <a:r>
              <a:rPr sz="2400" spc="100" dirty="0">
                <a:latin typeface="Times New Roman"/>
                <a:cs typeface="Times New Roman"/>
              </a:rPr>
              <a:t> </a:t>
            </a:r>
            <a:r>
              <a:rPr sz="2400" dirty="0">
                <a:latin typeface="Times New Roman"/>
                <a:cs typeface="Times New Roman"/>
              </a:rPr>
              <a:t>A</a:t>
            </a:r>
            <a:r>
              <a:rPr sz="2400" spc="95" dirty="0">
                <a:latin typeface="Times New Roman"/>
                <a:cs typeface="Times New Roman"/>
              </a:rPr>
              <a:t> </a:t>
            </a:r>
            <a:r>
              <a:rPr sz="2400" dirty="0">
                <a:latin typeface="Times New Roman"/>
                <a:cs typeface="Times New Roman"/>
              </a:rPr>
              <a:t>can</a:t>
            </a:r>
            <a:r>
              <a:rPr sz="2400" spc="100" dirty="0">
                <a:latin typeface="Times New Roman"/>
                <a:cs typeface="Times New Roman"/>
              </a:rPr>
              <a:t> </a:t>
            </a:r>
            <a:r>
              <a:rPr sz="2400" spc="-5" dirty="0">
                <a:latin typeface="Times New Roman"/>
                <a:cs typeface="Times New Roman"/>
              </a:rPr>
              <a:t>be</a:t>
            </a:r>
            <a:r>
              <a:rPr sz="2400" spc="100" dirty="0">
                <a:latin typeface="Times New Roman"/>
                <a:cs typeface="Times New Roman"/>
              </a:rPr>
              <a:t> </a:t>
            </a:r>
            <a:r>
              <a:rPr sz="2400" spc="-5" dirty="0">
                <a:latin typeface="Times New Roman"/>
                <a:cs typeface="Times New Roman"/>
              </a:rPr>
              <a:t>associated</a:t>
            </a:r>
            <a:r>
              <a:rPr sz="2400" spc="95" dirty="0">
                <a:latin typeface="Times New Roman"/>
                <a:cs typeface="Times New Roman"/>
              </a:rPr>
              <a:t> </a:t>
            </a:r>
            <a:r>
              <a:rPr sz="2400" spc="-5" dirty="0">
                <a:latin typeface="Times New Roman"/>
                <a:cs typeface="Times New Roman"/>
              </a:rPr>
              <a:t>with </a:t>
            </a:r>
            <a:r>
              <a:rPr sz="2400" spc="-585" dirty="0">
                <a:latin typeface="Times New Roman"/>
                <a:cs typeface="Times New Roman"/>
              </a:rPr>
              <a:t> </a:t>
            </a:r>
            <a:r>
              <a:rPr sz="2400" dirty="0">
                <a:latin typeface="Times New Roman"/>
                <a:cs typeface="Times New Roman"/>
              </a:rPr>
              <a:t>at</a:t>
            </a:r>
            <a:r>
              <a:rPr sz="2400" spc="-5" dirty="0">
                <a:latin typeface="Times New Roman"/>
                <a:cs typeface="Times New Roman"/>
              </a:rPr>
              <a:t> </a:t>
            </a:r>
            <a:r>
              <a:rPr sz="2400" spc="-10" dirty="0">
                <a:latin typeface="Times New Roman"/>
                <a:cs typeface="Times New Roman"/>
              </a:rPr>
              <a:t>most</a:t>
            </a:r>
            <a:r>
              <a:rPr sz="2400" spc="5" dirty="0">
                <a:latin typeface="Times New Roman"/>
                <a:cs typeface="Times New Roman"/>
              </a:rPr>
              <a:t> </a:t>
            </a:r>
            <a:r>
              <a:rPr sz="2400" spc="-5" dirty="0">
                <a:latin typeface="Times New Roman"/>
                <a:cs typeface="Times New Roman"/>
              </a:rPr>
              <a:t>one</a:t>
            </a:r>
            <a:r>
              <a:rPr sz="2400" dirty="0">
                <a:latin typeface="Times New Roman"/>
                <a:cs typeface="Times New Roman"/>
              </a:rPr>
              <a:t> entity</a:t>
            </a:r>
            <a:r>
              <a:rPr sz="2400" spc="1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entity</a:t>
            </a:r>
            <a:r>
              <a:rPr sz="2400" spc="15" dirty="0">
                <a:latin typeface="Times New Roman"/>
                <a:cs typeface="Times New Roman"/>
              </a:rPr>
              <a:t> </a:t>
            </a:r>
            <a:r>
              <a:rPr sz="2400" dirty="0">
                <a:latin typeface="Times New Roman"/>
                <a:cs typeface="Times New Roman"/>
              </a:rPr>
              <a:t>set</a:t>
            </a:r>
            <a:r>
              <a:rPr sz="2400" spc="-5" dirty="0">
                <a:latin typeface="Times New Roman"/>
                <a:cs typeface="Times New Roman"/>
              </a:rPr>
              <a:t> </a:t>
            </a:r>
            <a:r>
              <a:rPr sz="2400" dirty="0">
                <a:latin typeface="Times New Roman"/>
                <a:cs typeface="Times New Roman"/>
              </a:rPr>
              <a:t>B</a:t>
            </a:r>
            <a:r>
              <a:rPr sz="2400" spc="-15" dirty="0">
                <a:latin typeface="Times New Roman"/>
                <a:cs typeface="Times New Roman"/>
              </a:rPr>
              <a:t> </a:t>
            </a:r>
            <a:r>
              <a:rPr sz="2400" dirty="0">
                <a:latin typeface="Times New Roman"/>
                <a:cs typeface="Times New Roman"/>
              </a:rPr>
              <a:t>and vice versa.</a:t>
            </a:r>
            <a:endParaRPr sz="2400">
              <a:latin typeface="Times New Roman"/>
              <a:cs typeface="Times New Roman"/>
            </a:endParaRPr>
          </a:p>
        </p:txBody>
      </p:sp>
      <p:pic>
        <p:nvPicPr>
          <p:cNvPr id="7" name="object 7"/>
          <p:cNvPicPr/>
          <p:nvPr/>
        </p:nvPicPr>
        <p:blipFill>
          <a:blip r:embed="rId2" cstate="print"/>
          <a:stretch>
            <a:fillRect/>
          </a:stretch>
        </p:blipFill>
        <p:spPr>
          <a:xfrm>
            <a:off x="2438400" y="4191000"/>
            <a:ext cx="3105150" cy="22479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50240" y="990600"/>
            <a:ext cx="7950834" cy="2531334"/>
          </a:xfrm>
          <a:prstGeom prst="rect">
            <a:avLst/>
          </a:prstGeom>
        </p:spPr>
        <p:txBody>
          <a:bodyPr vert="horz" wrap="square" lIns="0" tIns="12700" rIns="0" bIns="0" rtlCol="0">
            <a:spAutoFit/>
          </a:bodyPr>
          <a:lstStyle/>
          <a:p>
            <a:pPr marL="12700" marR="5080" algn="just">
              <a:lnSpc>
                <a:spcPct val="150000"/>
              </a:lnSpc>
              <a:spcBef>
                <a:spcPts val="100"/>
              </a:spcBef>
            </a:pPr>
            <a:r>
              <a:rPr sz="2800" b="1" spc="-5" dirty="0">
                <a:latin typeface="Times New Roman"/>
                <a:cs typeface="Times New Roman"/>
              </a:rPr>
              <a:t>One-to-many </a:t>
            </a:r>
            <a:r>
              <a:rPr sz="2800" dirty="0"/>
              <a:t>− </a:t>
            </a:r>
            <a:r>
              <a:rPr sz="2800" spc="-5" dirty="0"/>
              <a:t>One </a:t>
            </a:r>
            <a:r>
              <a:rPr sz="2800" dirty="0"/>
              <a:t>entity </a:t>
            </a:r>
            <a:r>
              <a:rPr sz="2800" spc="-5" dirty="0"/>
              <a:t>from </a:t>
            </a:r>
            <a:r>
              <a:rPr sz="2800" dirty="0"/>
              <a:t>entity </a:t>
            </a:r>
            <a:r>
              <a:rPr sz="2800" spc="-5" dirty="0"/>
              <a:t>set </a:t>
            </a:r>
            <a:r>
              <a:rPr sz="2800" dirty="0"/>
              <a:t>A can be </a:t>
            </a:r>
            <a:r>
              <a:rPr sz="2800" spc="-5" dirty="0"/>
              <a:t>associated </a:t>
            </a:r>
            <a:r>
              <a:rPr sz="2800" dirty="0"/>
              <a:t> </a:t>
            </a:r>
            <a:r>
              <a:rPr sz="2800" spc="-5" dirty="0"/>
              <a:t>with more </a:t>
            </a:r>
            <a:r>
              <a:rPr sz="2800" dirty="0"/>
              <a:t>than one entities of entity </a:t>
            </a:r>
            <a:r>
              <a:rPr sz="2800" spc="-5" dirty="0"/>
              <a:t>set </a:t>
            </a:r>
            <a:r>
              <a:rPr sz="2800" dirty="0"/>
              <a:t>B </a:t>
            </a:r>
            <a:r>
              <a:rPr sz="2800" spc="-5" dirty="0"/>
              <a:t>however an </a:t>
            </a:r>
            <a:r>
              <a:rPr sz="2800" dirty="0"/>
              <a:t>entity </a:t>
            </a:r>
            <a:r>
              <a:rPr sz="2800" spc="5" dirty="0"/>
              <a:t> </a:t>
            </a:r>
            <a:r>
              <a:rPr sz="2800" spc="-5" dirty="0"/>
              <a:t>from</a:t>
            </a:r>
            <a:r>
              <a:rPr sz="2800" spc="-15" dirty="0"/>
              <a:t> </a:t>
            </a:r>
            <a:r>
              <a:rPr sz="2800" dirty="0"/>
              <a:t>entity</a:t>
            </a:r>
            <a:r>
              <a:rPr sz="2800" spc="25" dirty="0"/>
              <a:t> </a:t>
            </a:r>
            <a:r>
              <a:rPr sz="2800" spc="-5" dirty="0"/>
              <a:t>set</a:t>
            </a:r>
            <a:r>
              <a:rPr sz="2800" dirty="0"/>
              <a:t> </a:t>
            </a:r>
            <a:r>
              <a:rPr sz="2800" spc="-5" dirty="0"/>
              <a:t>B, can </a:t>
            </a:r>
            <a:r>
              <a:rPr sz="2800" dirty="0"/>
              <a:t>be</a:t>
            </a:r>
            <a:r>
              <a:rPr sz="2800" spc="-5" dirty="0"/>
              <a:t> associated</a:t>
            </a:r>
            <a:r>
              <a:rPr sz="2800" spc="5" dirty="0"/>
              <a:t> </a:t>
            </a:r>
            <a:r>
              <a:rPr sz="2800" spc="-5" dirty="0"/>
              <a:t>with</a:t>
            </a:r>
            <a:r>
              <a:rPr sz="2800" dirty="0"/>
              <a:t> at </a:t>
            </a:r>
            <a:r>
              <a:rPr sz="2800" spc="-5" dirty="0"/>
              <a:t>most</a:t>
            </a:r>
            <a:r>
              <a:rPr sz="2800" dirty="0"/>
              <a:t> one entity.</a:t>
            </a:r>
          </a:p>
        </p:txBody>
      </p:sp>
      <p:pic>
        <p:nvPicPr>
          <p:cNvPr id="4" name="object 4"/>
          <p:cNvPicPr/>
          <p:nvPr/>
        </p:nvPicPr>
        <p:blipFill>
          <a:blip r:embed="rId2" cstate="print"/>
          <a:stretch>
            <a:fillRect/>
          </a:stretch>
        </p:blipFill>
        <p:spPr>
          <a:xfrm>
            <a:off x="2133600" y="3505200"/>
            <a:ext cx="3886200" cy="281305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8707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3" name="object 3"/>
          <p:cNvSpPr txBox="1">
            <a:spLocks noGrp="1"/>
          </p:cNvSpPr>
          <p:nvPr>
            <p:ph type="title"/>
          </p:nvPr>
        </p:nvSpPr>
        <p:spPr>
          <a:xfrm>
            <a:off x="878839" y="546100"/>
            <a:ext cx="7723505" cy="2932213"/>
          </a:xfrm>
          <a:prstGeom prst="rect">
            <a:avLst/>
          </a:prstGeom>
        </p:spPr>
        <p:txBody>
          <a:bodyPr vert="horz" wrap="square" lIns="0" tIns="12700" rIns="0" bIns="0" rtlCol="0">
            <a:spAutoFit/>
          </a:bodyPr>
          <a:lstStyle/>
          <a:p>
            <a:pPr marL="12700" marR="5080" algn="just">
              <a:lnSpc>
                <a:spcPct val="138200"/>
              </a:lnSpc>
              <a:spcBef>
                <a:spcPts val="100"/>
              </a:spcBef>
            </a:pPr>
            <a:r>
              <a:rPr sz="2800" b="1" spc="-5" dirty="0">
                <a:latin typeface="Times New Roman"/>
                <a:cs typeface="Times New Roman"/>
              </a:rPr>
              <a:t>Many-to-one</a:t>
            </a:r>
            <a:r>
              <a:rPr sz="2800" b="1" dirty="0">
                <a:latin typeface="Times New Roman"/>
                <a:cs typeface="Times New Roman"/>
              </a:rPr>
              <a:t> </a:t>
            </a:r>
            <a:r>
              <a:rPr sz="2800" dirty="0"/>
              <a:t>−</a:t>
            </a:r>
            <a:r>
              <a:rPr sz="2800" spc="270" dirty="0"/>
              <a:t> </a:t>
            </a:r>
            <a:r>
              <a:rPr sz="2800" dirty="0"/>
              <a:t>More</a:t>
            </a:r>
            <a:r>
              <a:rPr sz="2800" spc="265" dirty="0"/>
              <a:t> </a:t>
            </a:r>
            <a:r>
              <a:rPr sz="2800" dirty="0"/>
              <a:t>than</a:t>
            </a:r>
            <a:r>
              <a:rPr sz="2800" spc="265" dirty="0"/>
              <a:t> </a:t>
            </a:r>
            <a:r>
              <a:rPr sz="2800" dirty="0"/>
              <a:t>one</a:t>
            </a:r>
            <a:r>
              <a:rPr sz="2800" spc="270" dirty="0"/>
              <a:t> </a:t>
            </a:r>
            <a:r>
              <a:rPr sz="2800" dirty="0"/>
              <a:t>entities</a:t>
            </a:r>
            <a:r>
              <a:rPr sz="2800" spc="265" dirty="0"/>
              <a:t> </a:t>
            </a:r>
            <a:r>
              <a:rPr sz="2800" spc="-5" dirty="0"/>
              <a:t>from</a:t>
            </a:r>
            <a:r>
              <a:rPr sz="2800" spc="250" dirty="0"/>
              <a:t> </a:t>
            </a:r>
            <a:r>
              <a:rPr sz="2800" dirty="0"/>
              <a:t>entity</a:t>
            </a:r>
            <a:r>
              <a:rPr sz="2800" spc="290" dirty="0"/>
              <a:t> </a:t>
            </a:r>
            <a:r>
              <a:rPr sz="2800" spc="-5" dirty="0"/>
              <a:t>set</a:t>
            </a:r>
            <a:r>
              <a:rPr sz="2800" spc="265" dirty="0"/>
              <a:t> </a:t>
            </a:r>
            <a:r>
              <a:rPr sz="2800" dirty="0"/>
              <a:t>A</a:t>
            </a:r>
            <a:r>
              <a:rPr sz="2800" spc="265" dirty="0"/>
              <a:t> </a:t>
            </a:r>
            <a:r>
              <a:rPr sz="2800" spc="-5" dirty="0"/>
              <a:t>can </a:t>
            </a:r>
            <a:r>
              <a:rPr sz="2800" spc="-590" dirty="0"/>
              <a:t> </a:t>
            </a:r>
            <a:r>
              <a:rPr sz="2800" dirty="0"/>
              <a:t>be </a:t>
            </a:r>
            <a:r>
              <a:rPr sz="2800" spc="-5" dirty="0"/>
              <a:t>associated with </a:t>
            </a:r>
            <a:r>
              <a:rPr sz="2800" dirty="0"/>
              <a:t>at </a:t>
            </a:r>
            <a:r>
              <a:rPr sz="2800" spc="-10" dirty="0"/>
              <a:t>most </a:t>
            </a:r>
            <a:r>
              <a:rPr sz="2800" dirty="0"/>
              <a:t>one entity of entity </a:t>
            </a:r>
            <a:r>
              <a:rPr sz="2800" spc="-5" dirty="0"/>
              <a:t>set B, however </a:t>
            </a:r>
            <a:r>
              <a:rPr sz="2800" dirty="0"/>
              <a:t> an entity </a:t>
            </a:r>
            <a:r>
              <a:rPr sz="2800" spc="-5" dirty="0"/>
              <a:t>from </a:t>
            </a:r>
            <a:r>
              <a:rPr sz="2800" dirty="0"/>
              <a:t>entity </a:t>
            </a:r>
            <a:r>
              <a:rPr sz="2800" spc="-5" dirty="0"/>
              <a:t>set </a:t>
            </a:r>
            <a:r>
              <a:rPr sz="2800" dirty="0"/>
              <a:t>B </a:t>
            </a:r>
            <a:r>
              <a:rPr sz="2800" spc="-5" dirty="0"/>
              <a:t>can </a:t>
            </a:r>
            <a:r>
              <a:rPr sz="2800" dirty="0"/>
              <a:t>be </a:t>
            </a:r>
            <a:r>
              <a:rPr sz="2800" spc="-5" dirty="0"/>
              <a:t>associated </a:t>
            </a:r>
            <a:r>
              <a:rPr sz="2800" dirty="0"/>
              <a:t>with </a:t>
            </a:r>
            <a:r>
              <a:rPr sz="2800" spc="-5" dirty="0"/>
              <a:t>more </a:t>
            </a:r>
            <a:r>
              <a:rPr sz="2800" dirty="0"/>
              <a:t>than </a:t>
            </a:r>
            <a:r>
              <a:rPr sz="2800" spc="5" dirty="0"/>
              <a:t> </a:t>
            </a:r>
            <a:r>
              <a:rPr sz="2800" dirty="0"/>
              <a:t>one</a:t>
            </a:r>
            <a:r>
              <a:rPr sz="2800" spc="-5" dirty="0"/>
              <a:t> </a:t>
            </a:r>
            <a:r>
              <a:rPr sz="2800" dirty="0"/>
              <a:t>entity</a:t>
            </a:r>
            <a:r>
              <a:rPr sz="2800" spc="15" dirty="0"/>
              <a:t> </a:t>
            </a:r>
            <a:r>
              <a:rPr sz="2800" dirty="0"/>
              <a:t>from</a:t>
            </a:r>
            <a:r>
              <a:rPr sz="2800" spc="-15" dirty="0"/>
              <a:t> </a:t>
            </a:r>
            <a:r>
              <a:rPr sz="2800" dirty="0"/>
              <a:t>entity</a:t>
            </a:r>
            <a:r>
              <a:rPr sz="2800" spc="20" dirty="0"/>
              <a:t> </a:t>
            </a:r>
            <a:r>
              <a:rPr sz="2800" spc="-5" dirty="0"/>
              <a:t>set</a:t>
            </a:r>
            <a:r>
              <a:rPr sz="2800" dirty="0"/>
              <a:t> </a:t>
            </a:r>
            <a:r>
              <a:rPr sz="2800" spc="-5" dirty="0"/>
              <a:t>A.</a:t>
            </a:r>
          </a:p>
        </p:txBody>
      </p:sp>
      <p:pic>
        <p:nvPicPr>
          <p:cNvPr id="4" name="object 4"/>
          <p:cNvPicPr/>
          <p:nvPr/>
        </p:nvPicPr>
        <p:blipFill>
          <a:blip r:embed="rId2" cstate="print"/>
          <a:stretch>
            <a:fillRect/>
          </a:stretch>
        </p:blipFill>
        <p:spPr>
          <a:xfrm>
            <a:off x="2438400" y="3276600"/>
            <a:ext cx="3695700" cy="2667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Database Schema</a:t>
            </a:r>
            <a:endParaRPr lang="en-US" dirty="0"/>
          </a:p>
        </p:txBody>
      </p:sp>
      <p:sp>
        <p:nvSpPr>
          <p:cNvPr id="3" name="Content Placeholder 2"/>
          <p:cNvSpPr>
            <a:spLocks noGrp="1"/>
          </p:cNvSpPr>
          <p:nvPr>
            <p:ph idx="1"/>
          </p:nvPr>
        </p:nvSpPr>
        <p:spPr/>
        <p:txBody>
          <a:bodyPr>
            <a:normAutofit fontScale="92500"/>
          </a:bodyPr>
          <a:lstStyle/>
          <a:p>
            <a:r>
              <a:rPr lang="en-US" dirty="0" smtClean="0"/>
              <a:t>You can manage data independent of the physical storage</a:t>
            </a:r>
          </a:p>
          <a:p>
            <a:r>
              <a:rPr lang="en-US" dirty="0" smtClean="0"/>
              <a:t>Faster Migration to new graphical environments</a:t>
            </a:r>
          </a:p>
          <a:p>
            <a:r>
              <a:rPr lang="en-US" dirty="0" smtClean="0"/>
              <a:t>DBMS Architecture allows you to make changes on the presentation level without affecting the other two layers</a:t>
            </a:r>
          </a:p>
          <a:p>
            <a:r>
              <a:rPr lang="en-US" dirty="0" smtClean="0"/>
              <a:t>As each tier is separate, it is possible to use different sets of developers</a:t>
            </a:r>
          </a:p>
          <a:p>
            <a:r>
              <a:rPr lang="en-US" dirty="0" smtClean="0"/>
              <a:t>It is more secure as the client doesn't have direct access to the database business logic</a:t>
            </a:r>
          </a:p>
          <a:p>
            <a:r>
              <a:rPr lang="en-US" dirty="0" smtClean="0"/>
              <a:t>In case of the failure of the one-tier no data loss as you are always secure by accessing the other tier</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91567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3" name="object 3"/>
          <p:cNvSpPr txBox="1">
            <a:spLocks noGrp="1"/>
          </p:cNvSpPr>
          <p:nvPr>
            <p:ph type="title"/>
          </p:nvPr>
        </p:nvSpPr>
        <p:spPr>
          <a:xfrm>
            <a:off x="457200" y="704088"/>
            <a:ext cx="8305800" cy="2237151"/>
          </a:xfrm>
          <a:prstGeom prst="rect">
            <a:avLst/>
          </a:prstGeom>
        </p:spPr>
        <p:txBody>
          <a:bodyPr vert="horz" wrap="square" lIns="0" tIns="12700" rIns="0" bIns="0" rtlCol="0">
            <a:spAutoFit/>
          </a:bodyPr>
          <a:lstStyle/>
          <a:p>
            <a:pPr marL="12700" marR="5080">
              <a:lnSpc>
                <a:spcPct val="138200"/>
              </a:lnSpc>
              <a:spcBef>
                <a:spcPts val="100"/>
              </a:spcBef>
            </a:pPr>
            <a:r>
              <a:rPr sz="3600" b="1" dirty="0">
                <a:latin typeface="Times New Roman"/>
                <a:cs typeface="Times New Roman"/>
              </a:rPr>
              <a:t>Many-to-many </a:t>
            </a:r>
            <a:r>
              <a:rPr sz="3600" dirty="0"/>
              <a:t>−</a:t>
            </a:r>
            <a:r>
              <a:rPr sz="3600" spc="-5" dirty="0"/>
              <a:t> One</a:t>
            </a:r>
            <a:r>
              <a:rPr sz="3600" dirty="0"/>
              <a:t> entity</a:t>
            </a:r>
            <a:r>
              <a:rPr sz="3600" spc="15" dirty="0"/>
              <a:t> </a:t>
            </a:r>
            <a:r>
              <a:rPr sz="3600" spc="-5" dirty="0"/>
              <a:t>from</a:t>
            </a:r>
            <a:r>
              <a:rPr sz="3600" spc="-15" dirty="0"/>
              <a:t> </a:t>
            </a:r>
            <a:r>
              <a:rPr sz="3600" dirty="0"/>
              <a:t>A</a:t>
            </a:r>
            <a:r>
              <a:rPr sz="3600" spc="-5" dirty="0"/>
              <a:t> can </a:t>
            </a:r>
            <a:r>
              <a:rPr sz="3600" dirty="0"/>
              <a:t>be </a:t>
            </a:r>
            <a:r>
              <a:rPr sz="3600" spc="-5" dirty="0"/>
              <a:t>associated</a:t>
            </a:r>
            <a:r>
              <a:rPr sz="3600" dirty="0"/>
              <a:t> </a:t>
            </a:r>
            <a:r>
              <a:rPr sz="3600" spc="-5" dirty="0"/>
              <a:t>with </a:t>
            </a:r>
            <a:r>
              <a:rPr sz="3600" spc="-585" dirty="0"/>
              <a:t> </a:t>
            </a:r>
            <a:r>
              <a:rPr sz="3600" spc="-5" dirty="0"/>
              <a:t>more </a:t>
            </a:r>
            <a:r>
              <a:rPr sz="3600" dirty="0"/>
              <a:t>than</a:t>
            </a:r>
            <a:r>
              <a:rPr sz="3600" spc="-5" dirty="0"/>
              <a:t> </a:t>
            </a:r>
            <a:r>
              <a:rPr sz="3600" dirty="0"/>
              <a:t>one entity</a:t>
            </a:r>
            <a:r>
              <a:rPr sz="3600" spc="10" dirty="0"/>
              <a:t> </a:t>
            </a:r>
            <a:r>
              <a:rPr sz="3600" dirty="0"/>
              <a:t>from</a:t>
            </a:r>
            <a:r>
              <a:rPr sz="3600" spc="-15" dirty="0"/>
              <a:t> </a:t>
            </a:r>
            <a:r>
              <a:rPr sz="3600" dirty="0"/>
              <a:t>B</a:t>
            </a:r>
            <a:r>
              <a:rPr sz="3600" spc="-20" dirty="0"/>
              <a:t> </a:t>
            </a:r>
            <a:r>
              <a:rPr sz="3600" dirty="0"/>
              <a:t>and vice</a:t>
            </a:r>
            <a:r>
              <a:rPr sz="3600" spc="-5" dirty="0"/>
              <a:t> </a:t>
            </a:r>
            <a:r>
              <a:rPr sz="3600" dirty="0"/>
              <a:t>versa.</a:t>
            </a:r>
          </a:p>
        </p:txBody>
      </p:sp>
      <p:pic>
        <p:nvPicPr>
          <p:cNvPr id="4" name="object 4"/>
          <p:cNvPicPr/>
          <p:nvPr/>
        </p:nvPicPr>
        <p:blipFill>
          <a:blip r:embed="rId2" cstate="print"/>
          <a:stretch>
            <a:fillRect/>
          </a:stretch>
        </p:blipFill>
        <p:spPr>
          <a:xfrm>
            <a:off x="2438400" y="2971800"/>
            <a:ext cx="3959860" cy="28575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8230" y="497840"/>
            <a:ext cx="6981190" cy="695960"/>
          </a:xfrm>
          <a:prstGeom prst="rect">
            <a:avLst/>
          </a:prstGeom>
        </p:spPr>
        <p:txBody>
          <a:bodyPr vert="horz" wrap="square" lIns="0" tIns="12700" rIns="0" bIns="0" rtlCol="0">
            <a:spAutoFit/>
          </a:bodyPr>
          <a:lstStyle/>
          <a:p>
            <a:pPr marL="12700">
              <a:lnSpc>
                <a:spcPct val="100000"/>
              </a:lnSpc>
              <a:spcBef>
                <a:spcPts val="100"/>
              </a:spcBef>
            </a:pPr>
            <a:r>
              <a:rPr sz="4400" b="1" spc="45" dirty="0">
                <a:latin typeface="Trebuchet MS"/>
                <a:cs typeface="Trebuchet MS"/>
              </a:rPr>
              <a:t>ER</a:t>
            </a:r>
            <a:r>
              <a:rPr sz="4400" b="1" spc="-265" dirty="0">
                <a:latin typeface="Trebuchet MS"/>
                <a:cs typeface="Trebuchet MS"/>
              </a:rPr>
              <a:t> </a:t>
            </a:r>
            <a:r>
              <a:rPr sz="4400" b="1" spc="120" dirty="0">
                <a:latin typeface="Trebuchet MS"/>
                <a:cs typeface="Trebuchet MS"/>
              </a:rPr>
              <a:t>Diagram</a:t>
            </a:r>
            <a:r>
              <a:rPr sz="4400" b="1" spc="-265" dirty="0">
                <a:latin typeface="Trebuchet MS"/>
                <a:cs typeface="Trebuchet MS"/>
              </a:rPr>
              <a:t> </a:t>
            </a:r>
            <a:r>
              <a:rPr sz="4400" b="1" spc="-125" dirty="0">
                <a:latin typeface="Trebuchet MS"/>
                <a:cs typeface="Trebuchet MS"/>
              </a:rPr>
              <a:t>Representation</a:t>
            </a:r>
            <a:endParaRPr sz="4400">
              <a:latin typeface="Trebuchet MS"/>
              <a:cs typeface="Trebuchet MS"/>
            </a:endParaRPr>
          </a:p>
        </p:txBody>
      </p:sp>
      <p:sp>
        <p:nvSpPr>
          <p:cNvPr id="3" name="object 3"/>
          <p:cNvSpPr txBox="1"/>
          <p:nvPr/>
        </p:nvSpPr>
        <p:spPr>
          <a:xfrm>
            <a:off x="383540" y="179959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4" name="object 4"/>
          <p:cNvSpPr txBox="1"/>
          <p:nvPr/>
        </p:nvSpPr>
        <p:spPr>
          <a:xfrm>
            <a:off x="726440" y="1633219"/>
            <a:ext cx="7874000" cy="2844800"/>
          </a:xfrm>
          <a:prstGeom prst="rect">
            <a:avLst/>
          </a:prstGeom>
        </p:spPr>
        <p:txBody>
          <a:bodyPr vert="horz" wrap="square" lIns="0" tIns="12700" rIns="0" bIns="0" rtlCol="0">
            <a:spAutoFit/>
          </a:bodyPr>
          <a:lstStyle/>
          <a:p>
            <a:pPr marL="12700" marR="5080" algn="just">
              <a:lnSpc>
                <a:spcPct val="150000"/>
              </a:lnSpc>
              <a:spcBef>
                <a:spcPts val="100"/>
              </a:spcBef>
            </a:pPr>
            <a:r>
              <a:rPr sz="2400" spc="-5" dirty="0">
                <a:latin typeface="Times New Roman"/>
                <a:cs typeface="Times New Roman"/>
              </a:rPr>
              <a:t>Let </a:t>
            </a:r>
            <a:r>
              <a:rPr sz="2400" dirty="0">
                <a:latin typeface="Times New Roman"/>
                <a:cs typeface="Times New Roman"/>
              </a:rPr>
              <a:t>us now learn how the </a:t>
            </a:r>
            <a:r>
              <a:rPr sz="2400" spc="-5" dirty="0">
                <a:latin typeface="Times New Roman"/>
                <a:cs typeface="Times New Roman"/>
              </a:rPr>
              <a:t>ER Model </a:t>
            </a:r>
            <a:r>
              <a:rPr sz="2400" dirty="0">
                <a:latin typeface="Times New Roman"/>
                <a:cs typeface="Times New Roman"/>
              </a:rPr>
              <a:t>is represented by </a:t>
            </a:r>
            <a:r>
              <a:rPr sz="2400" spc="-10" dirty="0">
                <a:latin typeface="Times New Roman"/>
                <a:cs typeface="Times New Roman"/>
              </a:rPr>
              <a:t>means </a:t>
            </a:r>
            <a:r>
              <a:rPr sz="2400" dirty="0">
                <a:latin typeface="Times New Roman"/>
                <a:cs typeface="Times New Roman"/>
              </a:rPr>
              <a:t>of </a:t>
            </a:r>
            <a:r>
              <a:rPr sz="2400" spc="5" dirty="0">
                <a:latin typeface="Times New Roman"/>
                <a:cs typeface="Times New Roman"/>
              </a:rPr>
              <a:t> </a:t>
            </a:r>
            <a:r>
              <a:rPr sz="2400" dirty="0">
                <a:latin typeface="Times New Roman"/>
                <a:cs typeface="Times New Roman"/>
              </a:rPr>
              <a:t>an</a:t>
            </a:r>
            <a:r>
              <a:rPr sz="2400" spc="-10" dirty="0">
                <a:latin typeface="Times New Roman"/>
                <a:cs typeface="Times New Roman"/>
              </a:rPr>
              <a:t> </a:t>
            </a:r>
            <a:r>
              <a:rPr sz="2400" spc="-5" dirty="0">
                <a:latin typeface="Times New Roman"/>
                <a:cs typeface="Times New Roman"/>
              </a:rPr>
              <a:t>ER</a:t>
            </a:r>
            <a:r>
              <a:rPr sz="2400" spc="-15" dirty="0">
                <a:latin typeface="Times New Roman"/>
                <a:cs typeface="Times New Roman"/>
              </a:rPr>
              <a:t> </a:t>
            </a:r>
            <a:r>
              <a:rPr sz="2400" spc="-5" dirty="0">
                <a:latin typeface="Times New Roman"/>
                <a:cs typeface="Times New Roman"/>
              </a:rPr>
              <a:t>diagram.</a:t>
            </a:r>
            <a:endParaRPr sz="2400">
              <a:latin typeface="Times New Roman"/>
              <a:cs typeface="Times New Roman"/>
            </a:endParaRPr>
          </a:p>
          <a:p>
            <a:pPr marL="12700" marR="5715" algn="just">
              <a:lnSpc>
                <a:spcPct val="150000"/>
              </a:lnSpc>
              <a:spcBef>
                <a:spcPts val="600"/>
              </a:spcBef>
            </a:pPr>
            <a:r>
              <a:rPr sz="2400" spc="-5" dirty="0">
                <a:latin typeface="Times New Roman"/>
                <a:cs typeface="Times New Roman"/>
              </a:rPr>
              <a:t>Any</a:t>
            </a:r>
            <a:r>
              <a:rPr sz="2400" dirty="0">
                <a:latin typeface="Times New Roman"/>
                <a:cs typeface="Times New Roman"/>
              </a:rPr>
              <a:t> object,</a:t>
            </a:r>
            <a:r>
              <a:rPr sz="2400" spc="5" dirty="0">
                <a:latin typeface="Times New Roman"/>
                <a:cs typeface="Times New Roman"/>
              </a:rPr>
              <a:t> </a:t>
            </a:r>
            <a:r>
              <a:rPr sz="2400" spc="-5" dirty="0">
                <a:latin typeface="Times New Roman"/>
                <a:cs typeface="Times New Roman"/>
              </a:rPr>
              <a:t>for</a:t>
            </a:r>
            <a:r>
              <a:rPr sz="2400" dirty="0">
                <a:latin typeface="Times New Roman"/>
                <a:cs typeface="Times New Roman"/>
              </a:rPr>
              <a:t> </a:t>
            </a:r>
            <a:r>
              <a:rPr sz="2400" spc="-5" dirty="0">
                <a:latin typeface="Times New Roman"/>
                <a:cs typeface="Times New Roman"/>
              </a:rPr>
              <a:t>example,</a:t>
            </a:r>
            <a:r>
              <a:rPr sz="2400" dirty="0">
                <a:latin typeface="Times New Roman"/>
                <a:cs typeface="Times New Roman"/>
              </a:rPr>
              <a:t> entities,</a:t>
            </a:r>
            <a:r>
              <a:rPr sz="2400" spc="5" dirty="0">
                <a:latin typeface="Times New Roman"/>
                <a:cs typeface="Times New Roman"/>
              </a:rPr>
              <a:t> </a:t>
            </a:r>
            <a:r>
              <a:rPr sz="2400" dirty="0">
                <a:latin typeface="Times New Roman"/>
                <a:cs typeface="Times New Roman"/>
              </a:rPr>
              <a:t>attributes</a:t>
            </a:r>
            <a:r>
              <a:rPr sz="2400" spc="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an</a:t>
            </a:r>
            <a:r>
              <a:rPr sz="2400" spc="5" dirty="0">
                <a:latin typeface="Times New Roman"/>
                <a:cs typeface="Times New Roman"/>
              </a:rPr>
              <a:t> </a:t>
            </a:r>
            <a:r>
              <a:rPr sz="2400" dirty="0">
                <a:latin typeface="Times New Roman"/>
                <a:cs typeface="Times New Roman"/>
              </a:rPr>
              <a:t>entity, </a:t>
            </a:r>
            <a:r>
              <a:rPr sz="2400" spc="5" dirty="0">
                <a:latin typeface="Times New Roman"/>
                <a:cs typeface="Times New Roman"/>
              </a:rPr>
              <a:t> </a:t>
            </a:r>
            <a:r>
              <a:rPr sz="2400" dirty="0">
                <a:latin typeface="Times New Roman"/>
                <a:cs typeface="Times New Roman"/>
              </a:rPr>
              <a:t>relationship</a:t>
            </a:r>
            <a:r>
              <a:rPr sz="2400" spc="5" dirty="0">
                <a:latin typeface="Times New Roman"/>
                <a:cs typeface="Times New Roman"/>
              </a:rPr>
              <a:t> </a:t>
            </a:r>
            <a:r>
              <a:rPr sz="2400" spc="-5" dirty="0">
                <a:latin typeface="Times New Roman"/>
                <a:cs typeface="Times New Roman"/>
              </a:rPr>
              <a:t>sets,</a:t>
            </a:r>
            <a:r>
              <a:rPr sz="2400" dirty="0">
                <a:latin typeface="Times New Roman"/>
                <a:cs typeface="Times New Roman"/>
              </a:rPr>
              <a:t> </a:t>
            </a:r>
            <a:r>
              <a:rPr sz="2400" spc="-5" dirty="0">
                <a:latin typeface="Times New Roman"/>
                <a:cs typeface="Times New Roman"/>
              </a:rPr>
              <a:t>and</a:t>
            </a:r>
            <a:r>
              <a:rPr sz="2400" dirty="0">
                <a:latin typeface="Times New Roman"/>
                <a:cs typeface="Times New Roman"/>
              </a:rPr>
              <a:t> attributes</a:t>
            </a:r>
            <a:r>
              <a:rPr sz="2400" spc="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relationship</a:t>
            </a:r>
            <a:r>
              <a:rPr sz="2400" spc="5" dirty="0">
                <a:latin typeface="Times New Roman"/>
                <a:cs typeface="Times New Roman"/>
              </a:rPr>
              <a:t> </a:t>
            </a:r>
            <a:r>
              <a:rPr sz="2400" dirty="0">
                <a:latin typeface="Times New Roman"/>
                <a:cs typeface="Times New Roman"/>
              </a:rPr>
              <a:t>sets,</a:t>
            </a:r>
            <a:r>
              <a:rPr sz="2400" spc="5" dirty="0">
                <a:latin typeface="Times New Roman"/>
                <a:cs typeface="Times New Roman"/>
              </a:rPr>
              <a:t> </a:t>
            </a:r>
            <a:r>
              <a:rPr sz="2400" dirty="0">
                <a:latin typeface="Times New Roman"/>
                <a:cs typeface="Times New Roman"/>
              </a:rPr>
              <a:t>can</a:t>
            </a:r>
            <a:r>
              <a:rPr sz="2400" spc="5" dirty="0">
                <a:latin typeface="Times New Roman"/>
                <a:cs typeface="Times New Roman"/>
              </a:rPr>
              <a:t> </a:t>
            </a:r>
            <a:r>
              <a:rPr sz="2400" dirty="0">
                <a:latin typeface="Times New Roman"/>
                <a:cs typeface="Times New Roman"/>
              </a:rPr>
              <a:t>be </a:t>
            </a:r>
            <a:r>
              <a:rPr sz="2400" spc="5" dirty="0">
                <a:latin typeface="Times New Roman"/>
                <a:cs typeface="Times New Roman"/>
              </a:rPr>
              <a:t> </a:t>
            </a:r>
            <a:r>
              <a:rPr sz="2400" dirty="0">
                <a:latin typeface="Times New Roman"/>
                <a:cs typeface="Times New Roman"/>
              </a:rPr>
              <a:t>represented</a:t>
            </a:r>
            <a:r>
              <a:rPr sz="2400" spc="-10" dirty="0">
                <a:latin typeface="Times New Roman"/>
                <a:cs typeface="Times New Roman"/>
              </a:rPr>
              <a:t> </a:t>
            </a:r>
            <a:r>
              <a:rPr sz="2400" dirty="0">
                <a:latin typeface="Times New Roman"/>
                <a:cs typeface="Times New Roman"/>
              </a:rPr>
              <a:t>with the</a:t>
            </a:r>
            <a:r>
              <a:rPr sz="2400" spc="-5" dirty="0">
                <a:latin typeface="Times New Roman"/>
                <a:cs typeface="Times New Roman"/>
              </a:rPr>
              <a:t> </a:t>
            </a:r>
            <a:r>
              <a:rPr sz="2400" dirty="0">
                <a:latin typeface="Times New Roman"/>
                <a:cs typeface="Times New Roman"/>
              </a:rPr>
              <a:t>help of</a:t>
            </a:r>
            <a:r>
              <a:rPr sz="2400" spc="-10" dirty="0">
                <a:latin typeface="Times New Roman"/>
                <a:cs typeface="Times New Roman"/>
              </a:rPr>
              <a:t> </a:t>
            </a:r>
            <a:r>
              <a:rPr sz="2400" dirty="0">
                <a:latin typeface="Times New Roman"/>
                <a:cs typeface="Times New Roman"/>
              </a:rPr>
              <a:t>an</a:t>
            </a:r>
            <a:r>
              <a:rPr sz="2400" spc="-5" dirty="0">
                <a:latin typeface="Times New Roman"/>
                <a:cs typeface="Times New Roman"/>
              </a:rPr>
              <a:t> ER diagram.</a:t>
            </a:r>
            <a:endParaRPr sz="2400">
              <a:latin typeface="Times New Roman"/>
              <a:cs typeface="Times New Roman"/>
            </a:endParaRPr>
          </a:p>
        </p:txBody>
      </p:sp>
      <p:sp>
        <p:nvSpPr>
          <p:cNvPr id="5" name="object 5"/>
          <p:cNvSpPr txBox="1"/>
          <p:nvPr/>
        </p:nvSpPr>
        <p:spPr>
          <a:xfrm>
            <a:off x="383540" y="297307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4920" y="497840"/>
            <a:ext cx="1533525" cy="695960"/>
          </a:xfrm>
          <a:prstGeom prst="rect">
            <a:avLst/>
          </a:prstGeom>
        </p:spPr>
        <p:txBody>
          <a:bodyPr vert="horz" wrap="square" lIns="0" tIns="12700" rIns="0" bIns="0" rtlCol="0">
            <a:spAutoFit/>
          </a:bodyPr>
          <a:lstStyle/>
          <a:p>
            <a:pPr marL="12700">
              <a:lnSpc>
                <a:spcPct val="100000"/>
              </a:lnSpc>
              <a:spcBef>
                <a:spcPts val="100"/>
              </a:spcBef>
            </a:pPr>
            <a:r>
              <a:rPr sz="4400" b="1" spc="-65" dirty="0">
                <a:latin typeface="Trebuchet MS"/>
                <a:cs typeface="Trebuchet MS"/>
              </a:rPr>
              <a:t>En</a:t>
            </a:r>
            <a:r>
              <a:rPr sz="4400" b="1" spc="-114" dirty="0">
                <a:latin typeface="Trebuchet MS"/>
                <a:cs typeface="Trebuchet MS"/>
              </a:rPr>
              <a:t>t</a:t>
            </a:r>
            <a:r>
              <a:rPr sz="4400" b="1" spc="-80" dirty="0">
                <a:latin typeface="Trebuchet MS"/>
                <a:cs typeface="Trebuchet MS"/>
              </a:rPr>
              <a:t>i</a:t>
            </a:r>
            <a:r>
              <a:rPr sz="4400" b="1" spc="-40" dirty="0">
                <a:latin typeface="Trebuchet MS"/>
                <a:cs typeface="Trebuchet MS"/>
              </a:rPr>
              <a:t>ty</a:t>
            </a:r>
            <a:endParaRPr sz="4400">
              <a:latin typeface="Trebuchet MS"/>
              <a:cs typeface="Trebuchet MS"/>
            </a:endParaRPr>
          </a:p>
        </p:txBody>
      </p:sp>
      <p:sp>
        <p:nvSpPr>
          <p:cNvPr id="3" name="object 3"/>
          <p:cNvSpPr txBox="1"/>
          <p:nvPr/>
        </p:nvSpPr>
        <p:spPr>
          <a:xfrm>
            <a:off x="535940" y="1633220"/>
            <a:ext cx="2129790" cy="1944370"/>
          </a:xfrm>
          <a:prstGeom prst="rect">
            <a:avLst/>
          </a:prstGeom>
        </p:spPr>
        <p:txBody>
          <a:bodyPr vert="horz" wrap="square" lIns="0" tIns="12700" rIns="0" bIns="0" rtlCol="0">
            <a:spAutoFit/>
          </a:bodyPr>
          <a:lstStyle/>
          <a:p>
            <a:pPr marL="355600" marR="5080" indent="-342900">
              <a:lnSpc>
                <a:spcPct val="149900"/>
              </a:lnSpc>
              <a:spcBef>
                <a:spcPts val="100"/>
              </a:spcBef>
              <a:buFont typeface="Arial MT"/>
              <a:buChar char="•"/>
              <a:tabLst>
                <a:tab pos="354965" algn="l"/>
                <a:tab pos="355600" algn="l"/>
                <a:tab pos="1683385" algn="l"/>
              </a:tabLst>
            </a:pPr>
            <a:r>
              <a:rPr sz="2800" spc="-15" dirty="0">
                <a:latin typeface="Times New Roman"/>
                <a:cs typeface="Times New Roman"/>
              </a:rPr>
              <a:t>E</a:t>
            </a:r>
            <a:r>
              <a:rPr sz="2800" spc="5" dirty="0">
                <a:latin typeface="Times New Roman"/>
                <a:cs typeface="Times New Roman"/>
              </a:rPr>
              <a:t>n</a:t>
            </a:r>
            <a:r>
              <a:rPr sz="2800" dirty="0">
                <a:latin typeface="Times New Roman"/>
                <a:cs typeface="Times New Roman"/>
              </a:rPr>
              <a:t>titi</a:t>
            </a:r>
            <a:r>
              <a:rPr sz="2800" spc="-15" dirty="0">
                <a:latin typeface="Times New Roman"/>
                <a:cs typeface="Times New Roman"/>
              </a:rPr>
              <a:t>e</a:t>
            </a:r>
            <a:r>
              <a:rPr sz="2800" dirty="0">
                <a:latin typeface="Times New Roman"/>
                <a:cs typeface="Times New Roman"/>
              </a:rPr>
              <a:t>s	</a:t>
            </a:r>
            <a:r>
              <a:rPr sz="2800" spc="-5" dirty="0">
                <a:latin typeface="Times New Roman"/>
                <a:cs typeface="Times New Roman"/>
              </a:rPr>
              <a:t>a</a:t>
            </a:r>
            <a:r>
              <a:rPr sz="2800" spc="-10" dirty="0">
                <a:latin typeface="Times New Roman"/>
                <a:cs typeface="Times New Roman"/>
              </a:rPr>
              <a:t>r</a:t>
            </a:r>
            <a:r>
              <a:rPr sz="2800" dirty="0">
                <a:latin typeface="Times New Roman"/>
                <a:cs typeface="Times New Roman"/>
              </a:rPr>
              <a:t>e  </a:t>
            </a:r>
            <a:r>
              <a:rPr sz="2800" spc="-10" dirty="0">
                <a:latin typeface="Times New Roman"/>
                <a:cs typeface="Times New Roman"/>
              </a:rPr>
              <a:t>Rectangles </a:t>
            </a:r>
            <a:r>
              <a:rPr sz="2800" spc="-5" dirty="0">
                <a:latin typeface="Times New Roman"/>
                <a:cs typeface="Times New Roman"/>
              </a:rPr>
              <a:t> represent.</a:t>
            </a:r>
            <a:endParaRPr sz="2800">
              <a:latin typeface="Times New Roman"/>
              <a:cs typeface="Times New Roman"/>
            </a:endParaRPr>
          </a:p>
        </p:txBody>
      </p:sp>
      <p:sp>
        <p:nvSpPr>
          <p:cNvPr id="4" name="object 4"/>
          <p:cNvSpPr txBox="1"/>
          <p:nvPr/>
        </p:nvSpPr>
        <p:spPr>
          <a:xfrm>
            <a:off x="2881633" y="1846579"/>
            <a:ext cx="3408679" cy="452120"/>
          </a:xfrm>
          <a:prstGeom prst="rect">
            <a:avLst/>
          </a:prstGeom>
        </p:spPr>
        <p:txBody>
          <a:bodyPr vert="horz" wrap="square" lIns="0" tIns="12700" rIns="0" bIns="0" rtlCol="0">
            <a:spAutoFit/>
          </a:bodyPr>
          <a:lstStyle/>
          <a:p>
            <a:pPr marL="12700">
              <a:lnSpc>
                <a:spcPct val="100000"/>
              </a:lnSpc>
              <a:spcBef>
                <a:spcPts val="100"/>
              </a:spcBef>
              <a:tabLst>
                <a:tab pos="1892300" algn="l"/>
                <a:tab pos="2491740" algn="l"/>
              </a:tabLst>
            </a:pPr>
            <a:r>
              <a:rPr sz="2800" spc="5" dirty="0">
                <a:latin typeface="Times New Roman"/>
                <a:cs typeface="Times New Roman"/>
              </a:rPr>
              <a:t>r</a:t>
            </a:r>
            <a:r>
              <a:rPr sz="2800" spc="-15" dirty="0">
                <a:latin typeface="Times New Roman"/>
                <a:cs typeface="Times New Roman"/>
              </a:rPr>
              <a:t>e</a:t>
            </a:r>
            <a:r>
              <a:rPr sz="2800" spc="5" dirty="0">
                <a:latin typeface="Times New Roman"/>
                <a:cs typeface="Times New Roman"/>
              </a:rPr>
              <a:t>p</a:t>
            </a:r>
            <a:r>
              <a:rPr sz="2800" spc="-5" dirty="0">
                <a:latin typeface="Times New Roman"/>
                <a:cs typeface="Times New Roman"/>
              </a:rPr>
              <a:t>resen</a:t>
            </a:r>
            <a:r>
              <a:rPr sz="2800" dirty="0">
                <a:latin typeface="Times New Roman"/>
                <a:cs typeface="Times New Roman"/>
              </a:rPr>
              <a:t>t</a:t>
            </a:r>
            <a:r>
              <a:rPr sz="2800" spc="-5" dirty="0">
                <a:latin typeface="Times New Roman"/>
                <a:cs typeface="Times New Roman"/>
              </a:rPr>
              <a:t>e</a:t>
            </a:r>
            <a:r>
              <a:rPr sz="2800" dirty="0">
                <a:latin typeface="Times New Roman"/>
                <a:cs typeface="Times New Roman"/>
              </a:rPr>
              <a:t>d	by	</a:t>
            </a:r>
            <a:r>
              <a:rPr sz="2800" spc="-20" dirty="0">
                <a:latin typeface="Times New Roman"/>
                <a:cs typeface="Times New Roman"/>
              </a:rPr>
              <a:t>m</a:t>
            </a:r>
            <a:r>
              <a:rPr sz="2800" spc="-5" dirty="0">
                <a:latin typeface="Times New Roman"/>
                <a:cs typeface="Times New Roman"/>
              </a:rPr>
              <a:t>eans</a:t>
            </a:r>
            <a:endParaRPr sz="2800">
              <a:latin typeface="Times New Roman"/>
              <a:cs typeface="Times New Roman"/>
            </a:endParaRPr>
          </a:p>
        </p:txBody>
      </p:sp>
      <p:sp>
        <p:nvSpPr>
          <p:cNvPr id="5" name="object 5"/>
          <p:cNvSpPr txBox="1"/>
          <p:nvPr/>
        </p:nvSpPr>
        <p:spPr>
          <a:xfrm>
            <a:off x="2702673" y="2486659"/>
            <a:ext cx="4351020" cy="452120"/>
          </a:xfrm>
          <a:prstGeom prst="rect">
            <a:avLst/>
          </a:prstGeom>
        </p:spPr>
        <p:txBody>
          <a:bodyPr vert="horz" wrap="square" lIns="0" tIns="12700" rIns="0" bIns="0" rtlCol="0">
            <a:spAutoFit/>
          </a:bodyPr>
          <a:lstStyle/>
          <a:p>
            <a:pPr marL="12700">
              <a:lnSpc>
                <a:spcPct val="100000"/>
              </a:lnSpc>
              <a:spcBef>
                <a:spcPts val="100"/>
              </a:spcBef>
              <a:tabLst>
                <a:tab pos="712470" algn="l"/>
                <a:tab pos="1924685" algn="l"/>
                <a:tab pos="2824480" algn="l"/>
                <a:tab pos="3528060" algn="l"/>
              </a:tabLst>
            </a:pPr>
            <a:r>
              <a:rPr sz="2800" spc="-15" dirty="0">
                <a:latin typeface="Times New Roman"/>
                <a:cs typeface="Times New Roman"/>
              </a:rPr>
              <a:t>a</a:t>
            </a:r>
            <a:r>
              <a:rPr sz="2800" spc="5" dirty="0">
                <a:latin typeface="Times New Roman"/>
                <a:cs typeface="Times New Roman"/>
              </a:rPr>
              <a:t>r</a:t>
            </a:r>
            <a:r>
              <a:rPr sz="2800" dirty="0">
                <a:latin typeface="Times New Roman"/>
                <a:cs typeface="Times New Roman"/>
              </a:rPr>
              <a:t>e	</a:t>
            </a:r>
            <a:r>
              <a:rPr sz="2800" spc="5" dirty="0">
                <a:latin typeface="Times New Roman"/>
                <a:cs typeface="Times New Roman"/>
              </a:rPr>
              <a:t>n</a:t>
            </a:r>
            <a:r>
              <a:rPr sz="2800" spc="-15" dirty="0">
                <a:latin typeface="Times New Roman"/>
                <a:cs typeface="Times New Roman"/>
              </a:rPr>
              <a:t>a</a:t>
            </a:r>
            <a:r>
              <a:rPr sz="2800" spc="-20" dirty="0">
                <a:latin typeface="Times New Roman"/>
                <a:cs typeface="Times New Roman"/>
              </a:rPr>
              <a:t>m</a:t>
            </a:r>
            <a:r>
              <a:rPr sz="2800" spc="-5" dirty="0">
                <a:latin typeface="Times New Roman"/>
                <a:cs typeface="Times New Roman"/>
              </a:rPr>
              <a:t>e</a:t>
            </a:r>
            <a:r>
              <a:rPr sz="2800" dirty="0">
                <a:latin typeface="Times New Roman"/>
                <a:cs typeface="Times New Roman"/>
              </a:rPr>
              <a:t>d	</a:t>
            </a:r>
            <a:r>
              <a:rPr sz="2800" spc="-15" dirty="0">
                <a:latin typeface="Times New Roman"/>
                <a:cs typeface="Times New Roman"/>
              </a:rPr>
              <a:t>w</a:t>
            </a:r>
            <a:r>
              <a:rPr sz="2800" dirty="0">
                <a:latin typeface="Times New Roman"/>
                <a:cs typeface="Times New Roman"/>
              </a:rPr>
              <a:t>i</a:t>
            </a:r>
            <a:r>
              <a:rPr sz="2800" spc="5" dirty="0">
                <a:latin typeface="Times New Roman"/>
                <a:cs typeface="Times New Roman"/>
              </a:rPr>
              <a:t>t</a:t>
            </a:r>
            <a:r>
              <a:rPr sz="2800" dirty="0">
                <a:latin typeface="Times New Roman"/>
                <a:cs typeface="Times New Roman"/>
              </a:rPr>
              <a:t>h	</a:t>
            </a:r>
            <a:r>
              <a:rPr sz="2800" spc="5" dirty="0">
                <a:latin typeface="Times New Roman"/>
                <a:cs typeface="Times New Roman"/>
              </a:rPr>
              <a:t>t</a:t>
            </a:r>
            <a:r>
              <a:rPr sz="2800" dirty="0">
                <a:latin typeface="Times New Roman"/>
                <a:cs typeface="Times New Roman"/>
              </a:rPr>
              <a:t>he	</a:t>
            </a:r>
            <a:r>
              <a:rPr sz="2800" spc="-5" dirty="0">
                <a:latin typeface="Times New Roman"/>
                <a:cs typeface="Times New Roman"/>
              </a:rPr>
              <a:t>en</a:t>
            </a:r>
            <a:r>
              <a:rPr sz="2800" dirty="0">
                <a:latin typeface="Times New Roman"/>
                <a:cs typeface="Times New Roman"/>
              </a:rPr>
              <a:t>tity</a:t>
            </a:r>
            <a:endParaRPr sz="2800">
              <a:latin typeface="Times New Roman"/>
              <a:cs typeface="Times New Roman"/>
            </a:endParaRPr>
          </a:p>
        </p:txBody>
      </p:sp>
      <p:sp>
        <p:nvSpPr>
          <p:cNvPr id="6" name="object 6"/>
          <p:cNvSpPr txBox="1"/>
          <p:nvPr/>
        </p:nvSpPr>
        <p:spPr>
          <a:xfrm>
            <a:off x="6508391" y="1633220"/>
            <a:ext cx="2091689" cy="1305560"/>
          </a:xfrm>
          <a:prstGeom prst="rect">
            <a:avLst/>
          </a:prstGeom>
        </p:spPr>
        <p:txBody>
          <a:bodyPr vert="horz" wrap="square" lIns="0" tIns="226060" rIns="0" bIns="0" rtlCol="0">
            <a:spAutoFit/>
          </a:bodyPr>
          <a:lstStyle/>
          <a:p>
            <a:pPr marR="5080" algn="r">
              <a:lnSpc>
                <a:spcPct val="100000"/>
              </a:lnSpc>
              <a:spcBef>
                <a:spcPts val="1780"/>
              </a:spcBef>
              <a:tabLst>
                <a:tab pos="537845" algn="l"/>
              </a:tabLst>
            </a:pPr>
            <a:r>
              <a:rPr sz="2800" dirty="0">
                <a:latin typeface="Times New Roman"/>
                <a:cs typeface="Times New Roman"/>
              </a:rPr>
              <a:t>of	</a:t>
            </a:r>
            <a:r>
              <a:rPr sz="2800" spc="-5" dirty="0">
                <a:latin typeface="Times New Roman"/>
                <a:cs typeface="Times New Roman"/>
              </a:rPr>
              <a:t>rectangles.</a:t>
            </a:r>
            <a:endParaRPr sz="2800">
              <a:latin typeface="Times New Roman"/>
              <a:cs typeface="Times New Roman"/>
            </a:endParaRPr>
          </a:p>
          <a:p>
            <a:pPr marR="6350" algn="r">
              <a:lnSpc>
                <a:spcPct val="100000"/>
              </a:lnSpc>
              <a:spcBef>
                <a:spcPts val="1680"/>
              </a:spcBef>
              <a:tabLst>
                <a:tab pos="662940" algn="l"/>
              </a:tabLst>
            </a:pPr>
            <a:r>
              <a:rPr sz="2800" spc="-5" dirty="0">
                <a:latin typeface="Times New Roman"/>
                <a:cs typeface="Times New Roman"/>
              </a:rPr>
              <a:t>set	</a:t>
            </a:r>
            <a:r>
              <a:rPr sz="2800" dirty="0">
                <a:latin typeface="Times New Roman"/>
                <a:cs typeface="Times New Roman"/>
              </a:rPr>
              <a:t>they</a:t>
            </a:r>
            <a:endParaRPr sz="2800">
              <a:latin typeface="Times New Roman"/>
              <a:cs typeface="Times New Roman"/>
            </a:endParaRPr>
          </a:p>
        </p:txBody>
      </p:sp>
      <p:pic>
        <p:nvPicPr>
          <p:cNvPr id="7" name="object 7"/>
          <p:cNvPicPr/>
          <p:nvPr/>
        </p:nvPicPr>
        <p:blipFill>
          <a:blip r:embed="rId2" cstate="print"/>
          <a:stretch>
            <a:fillRect/>
          </a:stretch>
        </p:blipFill>
        <p:spPr>
          <a:xfrm>
            <a:off x="685800" y="3962400"/>
            <a:ext cx="8077200" cy="12192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599440"/>
            <a:ext cx="2545715" cy="695960"/>
          </a:xfrm>
          <a:prstGeom prst="rect">
            <a:avLst/>
          </a:prstGeom>
        </p:spPr>
        <p:txBody>
          <a:bodyPr vert="horz" wrap="square" lIns="0" tIns="12700" rIns="0" bIns="0" rtlCol="0">
            <a:spAutoFit/>
          </a:bodyPr>
          <a:lstStyle/>
          <a:p>
            <a:pPr marL="12700">
              <a:lnSpc>
                <a:spcPct val="100000"/>
              </a:lnSpc>
              <a:spcBef>
                <a:spcPts val="100"/>
              </a:spcBef>
            </a:pPr>
            <a:r>
              <a:rPr sz="4400" b="1" spc="-100" dirty="0">
                <a:latin typeface="Trebuchet MS"/>
                <a:cs typeface="Trebuchet MS"/>
              </a:rPr>
              <a:t>Attributes</a:t>
            </a:r>
            <a:endParaRPr sz="4400">
              <a:latin typeface="Trebuchet MS"/>
              <a:cs typeface="Trebuchet MS"/>
            </a:endParaRPr>
          </a:p>
        </p:txBody>
      </p:sp>
      <p:sp>
        <p:nvSpPr>
          <p:cNvPr id="4" name="object 4"/>
          <p:cNvSpPr txBox="1">
            <a:spLocks noGrp="1"/>
          </p:cNvSpPr>
          <p:nvPr>
            <p:ph type="body" idx="1"/>
          </p:nvPr>
        </p:nvSpPr>
        <p:spPr>
          <a:xfrm>
            <a:off x="457200" y="1371600"/>
            <a:ext cx="8229600" cy="2122825"/>
          </a:xfrm>
          <a:prstGeom prst="rect">
            <a:avLst/>
          </a:prstGeom>
        </p:spPr>
        <p:txBody>
          <a:bodyPr vert="horz" wrap="square" lIns="0" tIns="12700" rIns="0" bIns="0" rtlCol="0">
            <a:spAutoFit/>
          </a:bodyPr>
          <a:lstStyle/>
          <a:p>
            <a:pPr marL="195580" marR="5080">
              <a:lnSpc>
                <a:spcPct val="139700"/>
              </a:lnSpc>
              <a:spcBef>
                <a:spcPts val="100"/>
              </a:spcBef>
              <a:tabLst>
                <a:tab pos="1711325" algn="l"/>
                <a:tab pos="2308860" algn="l"/>
                <a:tab pos="2908935" algn="l"/>
                <a:tab pos="4423410" algn="l"/>
                <a:tab pos="4895215" algn="l"/>
                <a:tab pos="6124575" algn="l"/>
                <a:tab pos="7640320" algn="l"/>
              </a:tabLst>
            </a:pPr>
            <a:r>
              <a:rPr sz="2400" spc="-5" dirty="0"/>
              <a:t>Att</a:t>
            </a:r>
            <a:r>
              <a:rPr sz="2400" spc="-10" dirty="0"/>
              <a:t>r</a:t>
            </a:r>
            <a:r>
              <a:rPr sz="2400" spc="-5" dirty="0"/>
              <a:t>i</a:t>
            </a:r>
            <a:r>
              <a:rPr sz="2400" spc="5" dirty="0"/>
              <a:t>bu</a:t>
            </a:r>
            <a:r>
              <a:rPr sz="2400" spc="-5" dirty="0"/>
              <a:t>te</a:t>
            </a:r>
            <a:r>
              <a:rPr sz="2400" dirty="0"/>
              <a:t>s	</a:t>
            </a:r>
            <a:r>
              <a:rPr sz="2400" spc="-5" dirty="0"/>
              <a:t>a</a:t>
            </a:r>
            <a:r>
              <a:rPr sz="2400" spc="-10" dirty="0"/>
              <a:t>r</a:t>
            </a:r>
            <a:r>
              <a:rPr sz="2400" dirty="0"/>
              <a:t>e	</a:t>
            </a:r>
            <a:r>
              <a:rPr sz="2400" spc="-5" dirty="0"/>
              <a:t>t</a:t>
            </a:r>
            <a:r>
              <a:rPr sz="2400" spc="5" dirty="0"/>
              <a:t>h</a:t>
            </a:r>
            <a:r>
              <a:rPr sz="2400" dirty="0"/>
              <a:t>e	</a:t>
            </a:r>
            <a:r>
              <a:rPr sz="2400" spc="5" dirty="0"/>
              <a:t>p</a:t>
            </a:r>
            <a:r>
              <a:rPr sz="2400" spc="-10" dirty="0"/>
              <a:t>r</a:t>
            </a:r>
            <a:r>
              <a:rPr sz="2400" spc="5" dirty="0"/>
              <a:t>op</a:t>
            </a:r>
            <a:r>
              <a:rPr sz="2400" spc="-5" dirty="0"/>
              <a:t>e</a:t>
            </a:r>
            <a:r>
              <a:rPr sz="2400" spc="-10" dirty="0"/>
              <a:t>r</a:t>
            </a:r>
            <a:r>
              <a:rPr sz="2400" spc="-5" dirty="0"/>
              <a:t>tie</a:t>
            </a:r>
            <a:r>
              <a:rPr sz="2400" dirty="0"/>
              <a:t>s	</a:t>
            </a:r>
            <a:r>
              <a:rPr sz="2400" spc="5" dirty="0"/>
              <a:t>o</a:t>
            </a:r>
            <a:r>
              <a:rPr sz="2400" dirty="0"/>
              <a:t>f	</a:t>
            </a:r>
            <a:r>
              <a:rPr sz="2400" spc="-5" dirty="0"/>
              <a:t>e</a:t>
            </a:r>
            <a:r>
              <a:rPr sz="2400" spc="5" dirty="0"/>
              <a:t>n</a:t>
            </a:r>
            <a:r>
              <a:rPr sz="2400" spc="-5" dirty="0"/>
              <a:t>titi</a:t>
            </a:r>
            <a:r>
              <a:rPr sz="2400" dirty="0"/>
              <a:t>e</a:t>
            </a:r>
            <a:r>
              <a:rPr sz="2400" spc="-15" dirty="0"/>
              <a:t>s</a:t>
            </a:r>
            <a:r>
              <a:rPr sz="2400" dirty="0"/>
              <a:t>.	</a:t>
            </a:r>
            <a:r>
              <a:rPr sz="2400" spc="10" dirty="0"/>
              <a:t>A</a:t>
            </a:r>
            <a:r>
              <a:rPr sz="2400" spc="-5" dirty="0"/>
              <a:t>tt</a:t>
            </a:r>
            <a:r>
              <a:rPr sz="2400" spc="-10" dirty="0"/>
              <a:t>r</a:t>
            </a:r>
            <a:r>
              <a:rPr sz="2400" spc="-5" dirty="0"/>
              <a:t>i</a:t>
            </a:r>
            <a:r>
              <a:rPr sz="2400" spc="5" dirty="0"/>
              <a:t>bu</a:t>
            </a:r>
            <a:r>
              <a:rPr sz="2400" spc="-5" dirty="0"/>
              <a:t>te</a:t>
            </a:r>
            <a:r>
              <a:rPr sz="2400" dirty="0"/>
              <a:t>s	</a:t>
            </a:r>
            <a:r>
              <a:rPr sz="2400" spc="-5" dirty="0"/>
              <a:t>a</a:t>
            </a:r>
            <a:r>
              <a:rPr sz="2400" dirty="0"/>
              <a:t>re  </a:t>
            </a:r>
            <a:r>
              <a:rPr sz="2400" spc="-5" dirty="0"/>
              <a:t>represented </a:t>
            </a:r>
            <a:r>
              <a:rPr sz="2400" dirty="0"/>
              <a:t>by</a:t>
            </a:r>
            <a:r>
              <a:rPr sz="2400" spc="25" dirty="0"/>
              <a:t> </a:t>
            </a:r>
            <a:r>
              <a:rPr sz="2400" spc="-5" dirty="0"/>
              <a:t>means</a:t>
            </a:r>
            <a:r>
              <a:rPr sz="2400" spc="-15" dirty="0"/>
              <a:t> </a:t>
            </a:r>
            <a:r>
              <a:rPr sz="2400" dirty="0"/>
              <a:t>of</a:t>
            </a:r>
            <a:r>
              <a:rPr sz="2400" spc="-10" dirty="0"/>
              <a:t> </a:t>
            </a:r>
            <a:r>
              <a:rPr sz="2400" spc="-5" dirty="0"/>
              <a:t>ellipses.</a:t>
            </a:r>
            <a:endParaRPr sz="2400"/>
          </a:p>
          <a:p>
            <a:pPr marL="195580" marR="8890">
              <a:lnSpc>
                <a:spcPct val="139700"/>
              </a:lnSpc>
              <a:spcBef>
                <a:spcPts val="660"/>
              </a:spcBef>
              <a:tabLst>
                <a:tab pos="1212850" algn="l"/>
                <a:tab pos="2298700" algn="l"/>
                <a:tab pos="3858895" algn="l"/>
                <a:tab pos="4561840" algn="l"/>
                <a:tab pos="5885180" algn="l"/>
                <a:tab pos="6588125" algn="l"/>
                <a:tab pos="7031990" algn="l"/>
              </a:tabLst>
            </a:pPr>
            <a:r>
              <a:rPr sz="2400" dirty="0"/>
              <a:t>E</a:t>
            </a:r>
            <a:r>
              <a:rPr sz="2400" spc="5" dirty="0"/>
              <a:t>v</a:t>
            </a:r>
            <a:r>
              <a:rPr sz="2400" spc="-5" dirty="0"/>
              <a:t>e</a:t>
            </a:r>
            <a:r>
              <a:rPr sz="2400" dirty="0"/>
              <a:t>ry	e</a:t>
            </a:r>
            <a:r>
              <a:rPr sz="2400" spc="-5" dirty="0"/>
              <a:t>llips</a:t>
            </a:r>
            <a:r>
              <a:rPr sz="2400" dirty="0"/>
              <a:t>e	</a:t>
            </a:r>
            <a:r>
              <a:rPr sz="2400" spc="-10" dirty="0"/>
              <a:t>r</a:t>
            </a:r>
            <a:r>
              <a:rPr sz="2400" spc="-5" dirty="0"/>
              <a:t>e</a:t>
            </a:r>
            <a:r>
              <a:rPr sz="2400" spc="5" dirty="0"/>
              <a:t>p</a:t>
            </a:r>
            <a:r>
              <a:rPr sz="2400" spc="-10" dirty="0"/>
              <a:t>r</a:t>
            </a:r>
            <a:r>
              <a:rPr sz="2400" spc="-5" dirty="0"/>
              <a:t>ese</a:t>
            </a:r>
            <a:r>
              <a:rPr sz="2400" spc="5" dirty="0"/>
              <a:t>n</a:t>
            </a:r>
            <a:r>
              <a:rPr sz="2400" spc="-5" dirty="0"/>
              <a:t>t</a:t>
            </a:r>
            <a:r>
              <a:rPr sz="2400" dirty="0"/>
              <a:t>s	</a:t>
            </a:r>
            <a:r>
              <a:rPr sz="2400" spc="5" dirty="0"/>
              <a:t>on</a:t>
            </a:r>
            <a:r>
              <a:rPr sz="2400" dirty="0"/>
              <a:t>e	</a:t>
            </a:r>
            <a:r>
              <a:rPr sz="2400" spc="-5" dirty="0"/>
              <a:t>att</a:t>
            </a:r>
            <a:r>
              <a:rPr sz="2400" dirty="0"/>
              <a:t>r</a:t>
            </a:r>
            <a:r>
              <a:rPr sz="2400" spc="-5" dirty="0"/>
              <a:t>i</a:t>
            </a:r>
            <a:r>
              <a:rPr sz="2400" spc="5" dirty="0"/>
              <a:t>b</a:t>
            </a:r>
            <a:r>
              <a:rPr sz="2400" dirty="0"/>
              <a:t>ute	a</a:t>
            </a:r>
            <a:r>
              <a:rPr sz="2400" spc="5" dirty="0"/>
              <a:t>n</a:t>
            </a:r>
            <a:r>
              <a:rPr sz="2400" dirty="0"/>
              <a:t>d	</a:t>
            </a:r>
            <a:r>
              <a:rPr sz="2400" spc="-5" dirty="0"/>
              <a:t>i</a:t>
            </a:r>
            <a:r>
              <a:rPr sz="2400" dirty="0"/>
              <a:t>s	</a:t>
            </a:r>
            <a:r>
              <a:rPr sz="2400" spc="5" dirty="0"/>
              <a:t>d</a:t>
            </a:r>
            <a:r>
              <a:rPr sz="2400" spc="-5" dirty="0"/>
              <a:t>i</a:t>
            </a:r>
            <a:r>
              <a:rPr sz="2400" spc="-10" dirty="0"/>
              <a:t>r</a:t>
            </a:r>
            <a:r>
              <a:rPr sz="2400" dirty="0"/>
              <a:t>e</a:t>
            </a:r>
            <a:r>
              <a:rPr sz="2400" spc="-5" dirty="0"/>
              <a:t>ctly  connected</a:t>
            </a:r>
            <a:r>
              <a:rPr sz="2400" spc="-10" dirty="0"/>
              <a:t> </a:t>
            </a:r>
            <a:r>
              <a:rPr sz="2400" spc="-5" dirty="0"/>
              <a:t>to</a:t>
            </a:r>
            <a:r>
              <a:rPr sz="2400" spc="5" dirty="0"/>
              <a:t> </a:t>
            </a:r>
            <a:r>
              <a:rPr sz="2400" spc="-5" dirty="0"/>
              <a:t>its entity</a:t>
            </a:r>
            <a:r>
              <a:rPr sz="2400" spc="25" dirty="0"/>
              <a:t> </a:t>
            </a:r>
            <a:r>
              <a:rPr sz="2400" spc="-5" dirty="0"/>
              <a:t>(rectangle).</a:t>
            </a:r>
            <a:endParaRPr sz="2400"/>
          </a:p>
        </p:txBody>
      </p:sp>
      <p:pic>
        <p:nvPicPr>
          <p:cNvPr id="6" name="object 6"/>
          <p:cNvPicPr/>
          <p:nvPr/>
        </p:nvPicPr>
        <p:blipFill>
          <a:blip r:embed="rId2" cstate="print"/>
          <a:stretch>
            <a:fillRect/>
          </a:stretch>
        </p:blipFill>
        <p:spPr>
          <a:xfrm>
            <a:off x="1524000" y="3962400"/>
            <a:ext cx="6096000" cy="241808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75184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3" name="object 3"/>
          <p:cNvSpPr txBox="1">
            <a:spLocks noGrp="1"/>
          </p:cNvSpPr>
          <p:nvPr>
            <p:ph type="title"/>
          </p:nvPr>
        </p:nvSpPr>
        <p:spPr>
          <a:xfrm>
            <a:off x="878839" y="649187"/>
            <a:ext cx="7726680" cy="2932213"/>
          </a:xfrm>
          <a:prstGeom prst="rect">
            <a:avLst/>
          </a:prstGeom>
        </p:spPr>
        <p:txBody>
          <a:bodyPr vert="horz" wrap="square" lIns="0" tIns="12700" rIns="0" bIns="0" rtlCol="0">
            <a:spAutoFit/>
          </a:bodyPr>
          <a:lstStyle/>
          <a:p>
            <a:pPr marL="12700" marR="5080" algn="just">
              <a:lnSpc>
                <a:spcPct val="138100"/>
              </a:lnSpc>
              <a:spcBef>
                <a:spcPts val="100"/>
              </a:spcBef>
            </a:pPr>
            <a:r>
              <a:rPr sz="2800" dirty="0"/>
              <a:t>If the attributes are </a:t>
            </a:r>
            <a:r>
              <a:rPr sz="2800" b="1" dirty="0">
                <a:latin typeface="Times New Roman"/>
                <a:cs typeface="Times New Roman"/>
              </a:rPr>
              <a:t>composite</a:t>
            </a:r>
            <a:r>
              <a:rPr sz="2800" dirty="0"/>
              <a:t>, they are </a:t>
            </a:r>
            <a:r>
              <a:rPr sz="2800" b="1" spc="-5" dirty="0">
                <a:solidFill>
                  <a:srgbClr val="00AF4F"/>
                </a:solidFill>
                <a:latin typeface="Times New Roman"/>
                <a:cs typeface="Times New Roman"/>
              </a:rPr>
              <a:t>further divided </a:t>
            </a:r>
            <a:r>
              <a:rPr sz="2800" b="1" spc="5" dirty="0">
                <a:solidFill>
                  <a:srgbClr val="00AF4F"/>
                </a:solidFill>
                <a:latin typeface="Times New Roman"/>
                <a:cs typeface="Times New Roman"/>
              </a:rPr>
              <a:t>in </a:t>
            </a:r>
            <a:r>
              <a:rPr sz="2800" b="1" dirty="0">
                <a:solidFill>
                  <a:srgbClr val="00AF4F"/>
                </a:solidFill>
                <a:latin typeface="Times New Roman"/>
                <a:cs typeface="Times New Roman"/>
              </a:rPr>
              <a:t>a </a:t>
            </a:r>
            <a:r>
              <a:rPr sz="2800" b="1" spc="5" dirty="0">
                <a:solidFill>
                  <a:srgbClr val="00AF4F"/>
                </a:solidFill>
                <a:latin typeface="Times New Roman"/>
                <a:cs typeface="Times New Roman"/>
              </a:rPr>
              <a:t> </a:t>
            </a:r>
            <a:r>
              <a:rPr sz="2800" b="1" dirty="0">
                <a:solidFill>
                  <a:srgbClr val="00AF4F"/>
                </a:solidFill>
                <a:latin typeface="Times New Roman"/>
                <a:cs typeface="Times New Roman"/>
              </a:rPr>
              <a:t>tree</a:t>
            </a:r>
            <a:r>
              <a:rPr sz="2800" b="1" spc="5" dirty="0">
                <a:solidFill>
                  <a:srgbClr val="00AF4F"/>
                </a:solidFill>
                <a:latin typeface="Times New Roman"/>
                <a:cs typeface="Times New Roman"/>
              </a:rPr>
              <a:t> </a:t>
            </a:r>
            <a:r>
              <a:rPr sz="2800" b="1" dirty="0">
                <a:solidFill>
                  <a:srgbClr val="00AF4F"/>
                </a:solidFill>
                <a:latin typeface="Times New Roman"/>
                <a:cs typeface="Times New Roman"/>
              </a:rPr>
              <a:t>like</a:t>
            </a:r>
            <a:r>
              <a:rPr sz="2800" b="1" spc="5" dirty="0">
                <a:solidFill>
                  <a:srgbClr val="00AF4F"/>
                </a:solidFill>
                <a:latin typeface="Times New Roman"/>
                <a:cs typeface="Times New Roman"/>
              </a:rPr>
              <a:t> </a:t>
            </a:r>
            <a:r>
              <a:rPr sz="2800" b="1" dirty="0">
                <a:solidFill>
                  <a:srgbClr val="00AF4F"/>
                </a:solidFill>
                <a:latin typeface="Times New Roman"/>
                <a:cs typeface="Times New Roman"/>
              </a:rPr>
              <a:t>structure</a:t>
            </a:r>
            <a:r>
              <a:rPr sz="2800" dirty="0"/>
              <a:t>.</a:t>
            </a:r>
            <a:r>
              <a:rPr sz="2800" spc="5" dirty="0"/>
              <a:t> </a:t>
            </a:r>
            <a:r>
              <a:rPr sz="2800" dirty="0"/>
              <a:t>Every</a:t>
            </a:r>
            <a:r>
              <a:rPr sz="2800" spc="5" dirty="0"/>
              <a:t> </a:t>
            </a:r>
            <a:r>
              <a:rPr sz="2800" dirty="0"/>
              <a:t>node</a:t>
            </a:r>
            <a:r>
              <a:rPr sz="2800" spc="5" dirty="0"/>
              <a:t> is</a:t>
            </a:r>
            <a:r>
              <a:rPr sz="2800" spc="10" dirty="0"/>
              <a:t> </a:t>
            </a:r>
            <a:r>
              <a:rPr sz="2800" dirty="0"/>
              <a:t>then</a:t>
            </a:r>
            <a:r>
              <a:rPr sz="2800" spc="5" dirty="0"/>
              <a:t> </a:t>
            </a:r>
            <a:r>
              <a:rPr sz="2800" spc="-5" dirty="0"/>
              <a:t>connected</a:t>
            </a:r>
            <a:r>
              <a:rPr sz="2800" dirty="0"/>
              <a:t> to</a:t>
            </a:r>
            <a:r>
              <a:rPr sz="2800" spc="5" dirty="0"/>
              <a:t> </a:t>
            </a:r>
            <a:r>
              <a:rPr sz="2800" dirty="0"/>
              <a:t>its </a:t>
            </a:r>
            <a:r>
              <a:rPr sz="2800" spc="5" dirty="0"/>
              <a:t> </a:t>
            </a:r>
            <a:r>
              <a:rPr sz="2800" dirty="0"/>
              <a:t>attribute.</a:t>
            </a:r>
            <a:r>
              <a:rPr sz="2800" spc="5" dirty="0"/>
              <a:t> </a:t>
            </a:r>
            <a:r>
              <a:rPr sz="2800" dirty="0"/>
              <a:t>That</a:t>
            </a:r>
            <a:r>
              <a:rPr sz="2800" spc="5" dirty="0"/>
              <a:t> </a:t>
            </a:r>
            <a:r>
              <a:rPr sz="2800" dirty="0"/>
              <a:t>is,</a:t>
            </a:r>
            <a:r>
              <a:rPr sz="2800" spc="5" dirty="0"/>
              <a:t> </a:t>
            </a:r>
            <a:r>
              <a:rPr sz="2800" spc="-5" dirty="0"/>
              <a:t>composite</a:t>
            </a:r>
            <a:r>
              <a:rPr sz="2800" dirty="0"/>
              <a:t> attributes</a:t>
            </a:r>
            <a:r>
              <a:rPr sz="2800" spc="5" dirty="0"/>
              <a:t> </a:t>
            </a:r>
            <a:r>
              <a:rPr sz="2800" dirty="0"/>
              <a:t>are</a:t>
            </a:r>
            <a:r>
              <a:rPr sz="2800" spc="5" dirty="0"/>
              <a:t> </a:t>
            </a:r>
            <a:r>
              <a:rPr sz="2800" spc="-5" dirty="0"/>
              <a:t>represented</a:t>
            </a:r>
            <a:r>
              <a:rPr sz="2800" dirty="0"/>
              <a:t> by </a:t>
            </a:r>
            <a:r>
              <a:rPr sz="2800" spc="5" dirty="0"/>
              <a:t> </a:t>
            </a:r>
            <a:r>
              <a:rPr sz="2800" dirty="0"/>
              <a:t>ellipses</a:t>
            </a:r>
            <a:r>
              <a:rPr sz="2800" spc="-15" dirty="0"/>
              <a:t> </a:t>
            </a:r>
            <a:r>
              <a:rPr sz="2800" dirty="0"/>
              <a:t>that are</a:t>
            </a:r>
            <a:r>
              <a:rPr sz="2800" spc="-10" dirty="0"/>
              <a:t> </a:t>
            </a:r>
            <a:r>
              <a:rPr sz="2800" dirty="0"/>
              <a:t>connected </a:t>
            </a:r>
            <a:r>
              <a:rPr sz="2800" spc="-5" dirty="0"/>
              <a:t>with</a:t>
            </a:r>
            <a:r>
              <a:rPr sz="2800" dirty="0"/>
              <a:t> an</a:t>
            </a:r>
            <a:r>
              <a:rPr sz="2800" spc="-5" dirty="0"/>
              <a:t> </a:t>
            </a:r>
            <a:r>
              <a:rPr sz="2800" dirty="0"/>
              <a:t>ellipse.</a:t>
            </a:r>
          </a:p>
        </p:txBody>
      </p:sp>
      <p:pic>
        <p:nvPicPr>
          <p:cNvPr id="4" name="object 4"/>
          <p:cNvPicPr/>
          <p:nvPr/>
        </p:nvPicPr>
        <p:blipFill>
          <a:blip r:embed="rId2" cstate="print"/>
          <a:stretch>
            <a:fillRect/>
          </a:stretch>
        </p:blipFill>
        <p:spPr>
          <a:xfrm>
            <a:off x="1752600" y="3505200"/>
            <a:ext cx="5610859" cy="294259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685800"/>
            <a:ext cx="7912100" cy="1371600"/>
          </a:xfrm>
          <a:prstGeom prst="rect">
            <a:avLst/>
          </a:prstGeom>
        </p:spPr>
        <p:txBody>
          <a:bodyPr vert="horz" wrap="square" lIns="0" tIns="12700" rIns="0" bIns="0" rtlCol="0">
            <a:spAutoFit/>
          </a:bodyPr>
          <a:lstStyle/>
          <a:p>
            <a:pPr marL="355600" marR="5080" indent="-342900">
              <a:lnSpc>
                <a:spcPct val="138000"/>
              </a:lnSpc>
              <a:spcBef>
                <a:spcPts val="100"/>
              </a:spcBef>
              <a:buFont typeface="Arial MT"/>
              <a:buChar char="•"/>
              <a:tabLst>
                <a:tab pos="354965" algn="l"/>
                <a:tab pos="355600" algn="l"/>
              </a:tabLst>
            </a:pPr>
            <a:r>
              <a:rPr sz="3200" b="1" spc="-5" dirty="0">
                <a:latin typeface="Times New Roman"/>
                <a:cs typeface="Times New Roman"/>
              </a:rPr>
              <a:t>Multivalued</a:t>
            </a:r>
            <a:r>
              <a:rPr sz="3200" b="1" spc="55" dirty="0">
                <a:latin typeface="Times New Roman"/>
                <a:cs typeface="Times New Roman"/>
              </a:rPr>
              <a:t> </a:t>
            </a:r>
            <a:r>
              <a:rPr sz="3200" spc="-5" dirty="0">
                <a:latin typeface="Times New Roman"/>
                <a:cs typeface="Times New Roman"/>
              </a:rPr>
              <a:t>attributes</a:t>
            </a:r>
            <a:r>
              <a:rPr sz="3200" spc="5" dirty="0">
                <a:latin typeface="Times New Roman"/>
                <a:cs typeface="Times New Roman"/>
              </a:rPr>
              <a:t> </a:t>
            </a:r>
            <a:r>
              <a:rPr sz="3200" spc="-5" dirty="0">
                <a:latin typeface="Times New Roman"/>
                <a:cs typeface="Times New Roman"/>
              </a:rPr>
              <a:t>are</a:t>
            </a:r>
            <a:r>
              <a:rPr sz="3200" spc="20" dirty="0">
                <a:latin typeface="Times New Roman"/>
                <a:cs typeface="Times New Roman"/>
              </a:rPr>
              <a:t> </a:t>
            </a:r>
            <a:r>
              <a:rPr sz="3200" spc="-5" dirty="0">
                <a:latin typeface="Times New Roman"/>
                <a:cs typeface="Times New Roman"/>
              </a:rPr>
              <a:t>depicted</a:t>
            </a:r>
            <a:r>
              <a:rPr sz="3200" spc="15" dirty="0">
                <a:latin typeface="Times New Roman"/>
                <a:cs typeface="Times New Roman"/>
              </a:rPr>
              <a:t> </a:t>
            </a:r>
            <a:r>
              <a:rPr sz="3200" dirty="0">
                <a:latin typeface="Times New Roman"/>
                <a:cs typeface="Times New Roman"/>
              </a:rPr>
              <a:t>by</a:t>
            </a:r>
            <a:r>
              <a:rPr sz="3200" spc="25" dirty="0">
                <a:latin typeface="Times New Roman"/>
                <a:cs typeface="Times New Roman"/>
              </a:rPr>
              <a:t> </a:t>
            </a:r>
            <a:r>
              <a:rPr sz="3200" spc="-5" dirty="0">
                <a:latin typeface="Times New Roman"/>
                <a:cs typeface="Times New Roman"/>
              </a:rPr>
              <a:t>double </a:t>
            </a:r>
            <a:r>
              <a:rPr sz="3200" spc="-785" dirty="0">
                <a:latin typeface="Times New Roman"/>
                <a:cs typeface="Times New Roman"/>
              </a:rPr>
              <a:t> </a:t>
            </a:r>
            <a:r>
              <a:rPr sz="3200" spc="-5" dirty="0">
                <a:latin typeface="Times New Roman"/>
                <a:cs typeface="Times New Roman"/>
              </a:rPr>
              <a:t>ellipse.</a:t>
            </a:r>
            <a:endParaRPr sz="3200">
              <a:latin typeface="Times New Roman"/>
              <a:cs typeface="Times New Roman"/>
            </a:endParaRPr>
          </a:p>
        </p:txBody>
      </p:sp>
      <p:pic>
        <p:nvPicPr>
          <p:cNvPr id="3" name="object 3"/>
          <p:cNvPicPr/>
          <p:nvPr/>
        </p:nvPicPr>
        <p:blipFill>
          <a:blip r:embed="rId2" cstate="print"/>
          <a:stretch>
            <a:fillRect/>
          </a:stretch>
        </p:blipFill>
        <p:spPr>
          <a:xfrm>
            <a:off x="1447800" y="2286000"/>
            <a:ext cx="5624830" cy="40767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05790"/>
            <a:ext cx="7419340" cy="45212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800" b="1" spc="-5" dirty="0">
                <a:latin typeface="Times New Roman"/>
                <a:cs typeface="Times New Roman"/>
              </a:rPr>
              <a:t>Derived</a:t>
            </a:r>
            <a:r>
              <a:rPr sz="2800" b="1" spc="-15" dirty="0">
                <a:latin typeface="Times New Roman"/>
                <a:cs typeface="Times New Roman"/>
              </a:rPr>
              <a:t> </a:t>
            </a:r>
            <a:r>
              <a:rPr sz="2800" spc="-5" dirty="0">
                <a:latin typeface="Times New Roman"/>
                <a:cs typeface="Times New Roman"/>
              </a:rPr>
              <a:t>attributes are</a:t>
            </a:r>
            <a:r>
              <a:rPr sz="2800" spc="-15" dirty="0">
                <a:latin typeface="Times New Roman"/>
                <a:cs typeface="Times New Roman"/>
              </a:rPr>
              <a:t> </a:t>
            </a:r>
            <a:r>
              <a:rPr sz="2800" spc="-5" dirty="0">
                <a:latin typeface="Times New Roman"/>
                <a:cs typeface="Times New Roman"/>
              </a:rPr>
              <a:t>depicted </a:t>
            </a:r>
            <a:r>
              <a:rPr sz="2800" dirty="0">
                <a:latin typeface="Times New Roman"/>
                <a:cs typeface="Times New Roman"/>
              </a:rPr>
              <a:t>by</a:t>
            </a:r>
            <a:r>
              <a:rPr sz="2800" spc="5" dirty="0">
                <a:latin typeface="Times New Roman"/>
                <a:cs typeface="Times New Roman"/>
              </a:rPr>
              <a:t> </a:t>
            </a:r>
            <a:r>
              <a:rPr sz="2800" spc="-5" dirty="0">
                <a:latin typeface="Times New Roman"/>
                <a:cs typeface="Times New Roman"/>
              </a:rPr>
              <a:t>dashed</a:t>
            </a:r>
            <a:r>
              <a:rPr sz="2800" spc="5" dirty="0">
                <a:latin typeface="Times New Roman"/>
                <a:cs typeface="Times New Roman"/>
              </a:rPr>
              <a:t> </a:t>
            </a:r>
            <a:r>
              <a:rPr sz="2800" spc="-5" dirty="0">
                <a:latin typeface="Times New Roman"/>
                <a:cs typeface="Times New Roman"/>
              </a:rPr>
              <a:t>ellipse.</a:t>
            </a:r>
            <a:endParaRPr sz="2800">
              <a:latin typeface="Times New Roman"/>
              <a:cs typeface="Times New Roman"/>
            </a:endParaRPr>
          </a:p>
        </p:txBody>
      </p:sp>
      <p:pic>
        <p:nvPicPr>
          <p:cNvPr id="3" name="object 3"/>
          <p:cNvPicPr/>
          <p:nvPr/>
        </p:nvPicPr>
        <p:blipFill>
          <a:blip r:embed="rId2" cstate="print"/>
          <a:stretch>
            <a:fillRect/>
          </a:stretch>
        </p:blipFill>
        <p:spPr>
          <a:xfrm>
            <a:off x="1219200" y="1524000"/>
            <a:ext cx="6477000" cy="424053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675640"/>
            <a:ext cx="3121025" cy="695960"/>
          </a:xfrm>
          <a:prstGeom prst="rect">
            <a:avLst/>
          </a:prstGeom>
        </p:spPr>
        <p:txBody>
          <a:bodyPr vert="horz" wrap="square" lIns="0" tIns="12700" rIns="0" bIns="0" rtlCol="0">
            <a:spAutoFit/>
          </a:bodyPr>
          <a:lstStyle/>
          <a:p>
            <a:pPr marL="12700">
              <a:lnSpc>
                <a:spcPct val="100000"/>
              </a:lnSpc>
              <a:spcBef>
                <a:spcPts val="100"/>
              </a:spcBef>
            </a:pPr>
            <a:r>
              <a:rPr sz="4400" b="1" spc="-90" dirty="0">
                <a:latin typeface="Trebuchet MS"/>
                <a:cs typeface="Trebuchet MS"/>
              </a:rPr>
              <a:t>Relationship</a:t>
            </a:r>
            <a:endParaRPr sz="4400">
              <a:latin typeface="Trebuchet MS"/>
              <a:cs typeface="Trebuchet MS"/>
            </a:endParaRPr>
          </a:p>
        </p:txBody>
      </p:sp>
      <p:sp>
        <p:nvSpPr>
          <p:cNvPr id="3" name="object 3"/>
          <p:cNvSpPr txBox="1"/>
          <p:nvPr/>
        </p:nvSpPr>
        <p:spPr>
          <a:xfrm>
            <a:off x="535940" y="1696720"/>
            <a:ext cx="123825" cy="360680"/>
          </a:xfrm>
          <a:prstGeom prst="rect">
            <a:avLst/>
          </a:prstGeom>
        </p:spPr>
        <p:txBody>
          <a:bodyPr vert="horz" wrap="square" lIns="0" tIns="12700" rIns="0" bIns="0" rtlCol="0">
            <a:spAutoFit/>
          </a:bodyPr>
          <a:lstStyle/>
          <a:p>
            <a:pPr marL="12700">
              <a:lnSpc>
                <a:spcPct val="100000"/>
              </a:lnSpc>
              <a:spcBef>
                <a:spcPts val="100"/>
              </a:spcBef>
            </a:pPr>
            <a:r>
              <a:rPr sz="2200" dirty="0">
                <a:latin typeface="Arial MT"/>
                <a:cs typeface="Arial MT"/>
              </a:rPr>
              <a:t>•</a:t>
            </a:r>
            <a:endParaRPr sz="2200">
              <a:latin typeface="Arial MT"/>
              <a:cs typeface="Arial MT"/>
            </a:endParaRPr>
          </a:p>
        </p:txBody>
      </p:sp>
      <p:sp>
        <p:nvSpPr>
          <p:cNvPr id="4" name="object 4"/>
          <p:cNvSpPr txBox="1">
            <a:spLocks noGrp="1"/>
          </p:cNvSpPr>
          <p:nvPr>
            <p:ph type="body" idx="1"/>
          </p:nvPr>
        </p:nvSpPr>
        <p:spPr>
          <a:xfrm>
            <a:off x="685800" y="1630867"/>
            <a:ext cx="8229600" cy="1950533"/>
          </a:xfrm>
          <a:prstGeom prst="rect">
            <a:avLst/>
          </a:prstGeom>
        </p:spPr>
        <p:txBody>
          <a:bodyPr vert="horz" wrap="square" lIns="0" tIns="102869" rIns="0" bIns="0" rtlCol="0">
            <a:spAutoFit/>
          </a:bodyPr>
          <a:lstStyle/>
          <a:p>
            <a:pPr marL="347345">
              <a:lnSpc>
                <a:spcPct val="100000"/>
              </a:lnSpc>
              <a:spcBef>
                <a:spcPts val="100"/>
              </a:spcBef>
              <a:buNone/>
            </a:pPr>
            <a:r>
              <a:rPr sz="2000" spc="-5" dirty="0"/>
              <a:t>Relationships are</a:t>
            </a:r>
            <a:r>
              <a:rPr sz="2000" spc="-15" dirty="0"/>
              <a:t> </a:t>
            </a:r>
            <a:r>
              <a:rPr sz="2000" spc="-5" dirty="0"/>
              <a:t>represented </a:t>
            </a:r>
            <a:r>
              <a:rPr sz="2000" dirty="0"/>
              <a:t>by</a:t>
            </a:r>
            <a:r>
              <a:rPr sz="2000" spc="30" dirty="0"/>
              <a:t> </a:t>
            </a:r>
            <a:r>
              <a:rPr sz="2000" b="1" spc="-5" dirty="0">
                <a:latin typeface="Times New Roman"/>
                <a:cs typeface="Times New Roman"/>
              </a:rPr>
              <a:t>diamond-shaped</a:t>
            </a:r>
            <a:r>
              <a:rPr sz="2000" b="1" dirty="0">
                <a:latin typeface="Times New Roman"/>
                <a:cs typeface="Times New Roman"/>
              </a:rPr>
              <a:t> box</a:t>
            </a:r>
            <a:r>
              <a:rPr sz="2000" dirty="0"/>
              <a:t>.</a:t>
            </a:r>
          </a:p>
          <a:p>
            <a:pPr marL="347345">
              <a:lnSpc>
                <a:spcPct val="100000"/>
              </a:lnSpc>
              <a:spcBef>
                <a:spcPts val="1870"/>
              </a:spcBef>
              <a:buNone/>
            </a:pPr>
            <a:r>
              <a:rPr sz="2000" spc="-10" dirty="0"/>
              <a:t>Name </a:t>
            </a:r>
            <a:r>
              <a:rPr sz="2000" dirty="0"/>
              <a:t>of</a:t>
            </a:r>
            <a:r>
              <a:rPr sz="2000" spc="-5" dirty="0"/>
              <a:t> the</a:t>
            </a:r>
            <a:r>
              <a:rPr sz="2000" dirty="0"/>
              <a:t> </a:t>
            </a:r>
            <a:r>
              <a:rPr sz="2000" spc="-5" dirty="0"/>
              <a:t>relationship</a:t>
            </a:r>
            <a:r>
              <a:rPr sz="2000" dirty="0"/>
              <a:t> </a:t>
            </a:r>
            <a:r>
              <a:rPr sz="2000" spc="-5" dirty="0"/>
              <a:t>is</a:t>
            </a:r>
            <a:r>
              <a:rPr sz="2000" dirty="0"/>
              <a:t> </a:t>
            </a:r>
            <a:r>
              <a:rPr sz="2000" spc="-5" dirty="0"/>
              <a:t>written</a:t>
            </a:r>
            <a:r>
              <a:rPr sz="2000" spc="5" dirty="0"/>
              <a:t> </a:t>
            </a:r>
            <a:r>
              <a:rPr sz="2000" spc="-5" dirty="0"/>
              <a:t>inside</a:t>
            </a:r>
            <a:r>
              <a:rPr sz="2000" dirty="0"/>
              <a:t> </a:t>
            </a:r>
            <a:r>
              <a:rPr sz="2000" spc="-5" dirty="0"/>
              <a:t>the</a:t>
            </a:r>
            <a:r>
              <a:rPr sz="2000" dirty="0"/>
              <a:t> </a:t>
            </a:r>
            <a:r>
              <a:rPr sz="2000" spc="-5" dirty="0"/>
              <a:t>diamond-box.</a:t>
            </a:r>
          </a:p>
          <a:p>
            <a:pPr marL="347345" marR="5080">
              <a:lnSpc>
                <a:spcPct val="150000"/>
              </a:lnSpc>
              <a:spcBef>
                <a:spcPts val="540"/>
              </a:spcBef>
              <a:buNone/>
              <a:tabLst>
                <a:tab pos="878840" algn="l"/>
                <a:tab pos="1393190" algn="l"/>
                <a:tab pos="2374265" algn="l"/>
                <a:tab pos="3864610" algn="l"/>
                <a:tab pos="5450840" algn="l"/>
                <a:tab pos="5842000" algn="l"/>
                <a:tab pos="6140450" algn="l"/>
                <a:tab pos="7703184" algn="l"/>
              </a:tabLst>
            </a:pPr>
            <a:r>
              <a:rPr sz="2000" spc="-10" dirty="0"/>
              <a:t>A</a:t>
            </a:r>
            <a:r>
              <a:rPr sz="2000" spc="5" dirty="0"/>
              <a:t>l</a:t>
            </a:r>
            <a:r>
              <a:rPr sz="2000" dirty="0"/>
              <a:t>l	</a:t>
            </a:r>
            <a:r>
              <a:rPr sz="2000" spc="-5" dirty="0"/>
              <a:t>th</a:t>
            </a:r>
            <a:r>
              <a:rPr sz="2000" dirty="0"/>
              <a:t>e	ent</a:t>
            </a:r>
            <a:r>
              <a:rPr sz="2000" spc="5" dirty="0"/>
              <a:t>i</a:t>
            </a:r>
            <a:r>
              <a:rPr sz="2000" spc="-15" dirty="0"/>
              <a:t>t</a:t>
            </a:r>
            <a:r>
              <a:rPr sz="2000" spc="5" dirty="0"/>
              <a:t>i</a:t>
            </a:r>
            <a:r>
              <a:rPr sz="2000" spc="-10" dirty="0"/>
              <a:t>e</a:t>
            </a:r>
            <a:r>
              <a:rPr sz="2000" dirty="0"/>
              <a:t>s	</a:t>
            </a:r>
            <a:r>
              <a:rPr sz="2000" spc="-5" dirty="0"/>
              <a:t>(r</a:t>
            </a:r>
            <a:r>
              <a:rPr sz="2000" dirty="0"/>
              <a:t>e</a:t>
            </a:r>
            <a:r>
              <a:rPr sz="2000" spc="-10" dirty="0"/>
              <a:t>c</a:t>
            </a:r>
            <a:r>
              <a:rPr sz="2000" spc="-5" dirty="0"/>
              <a:t>t</a:t>
            </a:r>
            <a:r>
              <a:rPr sz="2000" spc="-10" dirty="0"/>
              <a:t>a</a:t>
            </a:r>
            <a:r>
              <a:rPr sz="2000" dirty="0"/>
              <a:t>n</a:t>
            </a:r>
            <a:r>
              <a:rPr sz="2000" spc="5" dirty="0"/>
              <a:t>g</a:t>
            </a:r>
            <a:r>
              <a:rPr sz="2000" spc="-5" dirty="0"/>
              <a:t>l</a:t>
            </a:r>
            <a:r>
              <a:rPr sz="2000" spc="-10" dirty="0"/>
              <a:t>e</a:t>
            </a:r>
            <a:r>
              <a:rPr sz="2000" dirty="0"/>
              <a:t>s)	</a:t>
            </a:r>
            <a:r>
              <a:rPr sz="2000" spc="5" dirty="0"/>
              <a:t>p</a:t>
            </a:r>
            <a:r>
              <a:rPr sz="2000" spc="-10" dirty="0"/>
              <a:t>a</a:t>
            </a:r>
            <a:r>
              <a:rPr sz="2000" spc="-5" dirty="0"/>
              <a:t>rt</a:t>
            </a:r>
            <a:r>
              <a:rPr sz="2000" spc="5" dirty="0"/>
              <a:t>i</a:t>
            </a:r>
            <a:r>
              <a:rPr sz="2000" spc="-10" dirty="0"/>
              <a:t>c</a:t>
            </a:r>
            <a:r>
              <a:rPr sz="2000" spc="-5" dirty="0"/>
              <a:t>i</a:t>
            </a:r>
            <a:r>
              <a:rPr sz="2000" spc="5" dirty="0"/>
              <a:t>p</a:t>
            </a:r>
            <a:r>
              <a:rPr sz="2000" spc="-20" dirty="0"/>
              <a:t>a</a:t>
            </a:r>
            <a:r>
              <a:rPr sz="2000" spc="5" dirty="0"/>
              <a:t>t</a:t>
            </a:r>
            <a:r>
              <a:rPr sz="2000" spc="-5" dirty="0"/>
              <a:t>in</a:t>
            </a:r>
            <a:r>
              <a:rPr sz="2000" dirty="0"/>
              <a:t>g	</a:t>
            </a:r>
            <a:r>
              <a:rPr sz="2000" spc="-5" dirty="0"/>
              <a:t>i</a:t>
            </a:r>
            <a:r>
              <a:rPr sz="2000" dirty="0"/>
              <a:t>n	a	</a:t>
            </a:r>
            <a:r>
              <a:rPr sz="2000" spc="-5" dirty="0"/>
              <a:t>r</a:t>
            </a:r>
            <a:r>
              <a:rPr sz="2000" spc="-10" dirty="0"/>
              <a:t>e</a:t>
            </a:r>
            <a:r>
              <a:rPr sz="2000" spc="-5" dirty="0"/>
              <a:t>l</a:t>
            </a:r>
            <a:r>
              <a:rPr sz="2000" dirty="0"/>
              <a:t>a</a:t>
            </a:r>
            <a:r>
              <a:rPr sz="2000" spc="-5" dirty="0"/>
              <a:t>tio</a:t>
            </a:r>
            <a:r>
              <a:rPr sz="2000" spc="5" dirty="0"/>
              <a:t>n</a:t>
            </a:r>
            <a:r>
              <a:rPr sz="2000" spc="-10" dirty="0"/>
              <a:t>s</a:t>
            </a:r>
            <a:r>
              <a:rPr sz="2000" dirty="0"/>
              <a:t>hi</a:t>
            </a:r>
            <a:r>
              <a:rPr sz="2000" spc="5" dirty="0"/>
              <a:t>p</a:t>
            </a:r>
            <a:r>
              <a:rPr sz="2000" dirty="0"/>
              <a:t>,	</a:t>
            </a:r>
            <a:r>
              <a:rPr sz="2000" spc="-10" dirty="0"/>
              <a:t>a</a:t>
            </a:r>
            <a:r>
              <a:rPr sz="2000" spc="-5" dirty="0"/>
              <a:t>r</a:t>
            </a:r>
            <a:r>
              <a:rPr sz="2000" dirty="0"/>
              <a:t>e  </a:t>
            </a:r>
            <a:r>
              <a:rPr sz="2000" spc="-5" dirty="0"/>
              <a:t>connected</a:t>
            </a:r>
            <a:r>
              <a:rPr sz="2000" dirty="0"/>
              <a:t> </a:t>
            </a:r>
            <a:r>
              <a:rPr sz="2000" spc="-5" dirty="0"/>
              <a:t>to </a:t>
            </a:r>
            <a:r>
              <a:rPr sz="2000" dirty="0"/>
              <a:t>it</a:t>
            </a:r>
            <a:r>
              <a:rPr sz="2000" spc="-5" dirty="0"/>
              <a:t> </a:t>
            </a:r>
            <a:r>
              <a:rPr sz="2000" dirty="0"/>
              <a:t>by</a:t>
            </a:r>
            <a:r>
              <a:rPr sz="2000" spc="15" dirty="0"/>
              <a:t> </a:t>
            </a:r>
            <a:r>
              <a:rPr sz="2000" dirty="0"/>
              <a:t>a </a:t>
            </a:r>
            <a:r>
              <a:rPr sz="2000" spc="-5" dirty="0"/>
              <a:t>line.</a:t>
            </a:r>
          </a:p>
        </p:txBody>
      </p:sp>
      <p:sp>
        <p:nvSpPr>
          <p:cNvPr id="5" name="object 5"/>
          <p:cNvSpPr txBox="1"/>
          <p:nvPr/>
        </p:nvSpPr>
        <p:spPr>
          <a:xfrm>
            <a:off x="535940" y="2268220"/>
            <a:ext cx="123825" cy="932180"/>
          </a:xfrm>
          <a:prstGeom prst="rect">
            <a:avLst/>
          </a:prstGeom>
        </p:spPr>
        <p:txBody>
          <a:bodyPr vert="horz" wrap="square" lIns="0" tIns="12700" rIns="0" bIns="0" rtlCol="0">
            <a:spAutoFit/>
          </a:bodyPr>
          <a:lstStyle/>
          <a:p>
            <a:pPr marL="12700">
              <a:lnSpc>
                <a:spcPct val="100000"/>
              </a:lnSpc>
              <a:spcBef>
                <a:spcPts val="100"/>
              </a:spcBef>
            </a:pPr>
            <a:r>
              <a:rPr sz="2200" dirty="0">
                <a:latin typeface="Arial MT"/>
                <a:cs typeface="Arial MT"/>
              </a:rPr>
              <a:t>•</a:t>
            </a:r>
            <a:endParaRPr sz="2200">
              <a:latin typeface="Arial MT"/>
              <a:cs typeface="Arial MT"/>
            </a:endParaRPr>
          </a:p>
          <a:p>
            <a:pPr marL="12700">
              <a:lnSpc>
                <a:spcPct val="100000"/>
              </a:lnSpc>
              <a:spcBef>
                <a:spcPts val="1860"/>
              </a:spcBef>
            </a:pPr>
            <a:r>
              <a:rPr sz="2200" dirty="0">
                <a:latin typeface="Arial MT"/>
                <a:cs typeface="Arial MT"/>
              </a:rPr>
              <a:t>•</a:t>
            </a:r>
            <a:endParaRPr sz="2200">
              <a:latin typeface="Arial MT"/>
              <a:cs typeface="Arial MT"/>
            </a:endParaRPr>
          </a:p>
        </p:txBody>
      </p:sp>
      <p:sp>
        <p:nvSpPr>
          <p:cNvPr id="6" name="object 6"/>
          <p:cNvSpPr txBox="1"/>
          <p:nvPr/>
        </p:nvSpPr>
        <p:spPr>
          <a:xfrm>
            <a:off x="535940" y="3624579"/>
            <a:ext cx="123825" cy="360680"/>
          </a:xfrm>
          <a:prstGeom prst="rect">
            <a:avLst/>
          </a:prstGeom>
        </p:spPr>
        <p:txBody>
          <a:bodyPr vert="horz" wrap="square" lIns="0" tIns="12700" rIns="0" bIns="0" rtlCol="0">
            <a:spAutoFit/>
          </a:bodyPr>
          <a:lstStyle/>
          <a:p>
            <a:pPr marL="12700">
              <a:lnSpc>
                <a:spcPct val="100000"/>
              </a:lnSpc>
              <a:spcBef>
                <a:spcPts val="100"/>
              </a:spcBef>
            </a:pPr>
            <a:r>
              <a:rPr sz="2200" dirty="0">
                <a:latin typeface="Arial MT"/>
                <a:cs typeface="Arial MT"/>
              </a:rPr>
              <a:t>•</a:t>
            </a:r>
            <a:endParaRPr sz="2200">
              <a:latin typeface="Arial MT"/>
              <a:cs typeface="Arial MT"/>
            </a:endParaRPr>
          </a:p>
        </p:txBody>
      </p:sp>
      <p:sp>
        <p:nvSpPr>
          <p:cNvPr id="7" name="object 7"/>
          <p:cNvSpPr txBox="1"/>
          <p:nvPr/>
        </p:nvSpPr>
        <p:spPr>
          <a:xfrm>
            <a:off x="878839" y="3639820"/>
            <a:ext cx="4067810" cy="360680"/>
          </a:xfrm>
          <a:prstGeom prst="rect">
            <a:avLst/>
          </a:prstGeom>
        </p:spPr>
        <p:txBody>
          <a:bodyPr vert="horz" wrap="square" lIns="0" tIns="12700" rIns="0" bIns="0" rtlCol="0">
            <a:spAutoFit/>
          </a:bodyPr>
          <a:lstStyle/>
          <a:p>
            <a:pPr marL="12700">
              <a:lnSpc>
                <a:spcPct val="100000"/>
              </a:lnSpc>
              <a:spcBef>
                <a:spcPts val="100"/>
              </a:spcBef>
            </a:pPr>
            <a:r>
              <a:rPr sz="2200" spc="-5" dirty="0">
                <a:latin typeface="Times New Roman"/>
                <a:cs typeface="Times New Roman"/>
              </a:rPr>
              <a:t>Binary Relationship</a:t>
            </a:r>
            <a:r>
              <a:rPr sz="2200" spc="-15" dirty="0">
                <a:latin typeface="Times New Roman"/>
                <a:cs typeface="Times New Roman"/>
              </a:rPr>
              <a:t> </a:t>
            </a:r>
            <a:r>
              <a:rPr sz="2200" spc="-5" dirty="0">
                <a:latin typeface="Times New Roman"/>
                <a:cs typeface="Times New Roman"/>
              </a:rPr>
              <a:t>and</a:t>
            </a:r>
            <a:r>
              <a:rPr sz="2200" spc="-10" dirty="0">
                <a:latin typeface="Times New Roman"/>
                <a:cs typeface="Times New Roman"/>
              </a:rPr>
              <a:t> </a:t>
            </a:r>
            <a:r>
              <a:rPr sz="2200" spc="-5" dirty="0">
                <a:latin typeface="Times New Roman"/>
                <a:cs typeface="Times New Roman"/>
              </a:rPr>
              <a:t>Cardinality</a:t>
            </a:r>
            <a:endParaRPr sz="2200">
              <a:latin typeface="Times New Roman"/>
              <a:cs typeface="Times New Roman"/>
            </a:endParaRPr>
          </a:p>
        </p:txBody>
      </p:sp>
      <p:sp>
        <p:nvSpPr>
          <p:cNvPr id="8" name="object 8"/>
          <p:cNvSpPr txBox="1"/>
          <p:nvPr/>
        </p:nvSpPr>
        <p:spPr>
          <a:xfrm>
            <a:off x="535940" y="4197350"/>
            <a:ext cx="123825" cy="360680"/>
          </a:xfrm>
          <a:prstGeom prst="rect">
            <a:avLst/>
          </a:prstGeom>
        </p:spPr>
        <p:txBody>
          <a:bodyPr vert="horz" wrap="square" lIns="0" tIns="12700" rIns="0" bIns="0" rtlCol="0">
            <a:spAutoFit/>
          </a:bodyPr>
          <a:lstStyle/>
          <a:p>
            <a:pPr marL="12700">
              <a:lnSpc>
                <a:spcPct val="100000"/>
              </a:lnSpc>
              <a:spcBef>
                <a:spcPts val="100"/>
              </a:spcBef>
            </a:pPr>
            <a:r>
              <a:rPr sz="2200" dirty="0">
                <a:latin typeface="Arial MT"/>
                <a:cs typeface="Arial MT"/>
              </a:rPr>
              <a:t>•</a:t>
            </a:r>
            <a:endParaRPr sz="2200">
              <a:latin typeface="Arial MT"/>
              <a:cs typeface="Arial MT"/>
            </a:endParaRPr>
          </a:p>
        </p:txBody>
      </p:sp>
      <p:sp>
        <p:nvSpPr>
          <p:cNvPr id="9" name="object 9"/>
          <p:cNvSpPr txBox="1"/>
          <p:nvPr/>
        </p:nvSpPr>
        <p:spPr>
          <a:xfrm>
            <a:off x="878839" y="4043680"/>
            <a:ext cx="7727950" cy="1534160"/>
          </a:xfrm>
          <a:prstGeom prst="rect">
            <a:avLst/>
          </a:prstGeom>
        </p:spPr>
        <p:txBody>
          <a:bodyPr vert="horz" wrap="square" lIns="0" tIns="12700" rIns="0" bIns="0" rtlCol="0">
            <a:spAutoFit/>
          </a:bodyPr>
          <a:lstStyle/>
          <a:p>
            <a:pPr marL="12700" marR="5080" algn="just">
              <a:lnSpc>
                <a:spcPct val="150000"/>
              </a:lnSpc>
              <a:spcBef>
                <a:spcPts val="100"/>
              </a:spcBef>
            </a:pPr>
            <a:r>
              <a:rPr sz="2200" dirty="0">
                <a:latin typeface="Times New Roman"/>
                <a:cs typeface="Times New Roman"/>
              </a:rPr>
              <a:t>A </a:t>
            </a:r>
            <a:r>
              <a:rPr sz="2200" spc="-5" dirty="0">
                <a:latin typeface="Times New Roman"/>
                <a:cs typeface="Times New Roman"/>
              </a:rPr>
              <a:t>relationship where </a:t>
            </a:r>
            <a:r>
              <a:rPr sz="2200" spc="-10" dirty="0">
                <a:latin typeface="Times New Roman"/>
                <a:cs typeface="Times New Roman"/>
              </a:rPr>
              <a:t>two </a:t>
            </a:r>
            <a:r>
              <a:rPr sz="2200" spc="-5" dirty="0">
                <a:latin typeface="Times New Roman"/>
                <a:cs typeface="Times New Roman"/>
              </a:rPr>
              <a:t>entities are participating is called </a:t>
            </a:r>
            <a:r>
              <a:rPr sz="2200" dirty="0">
                <a:latin typeface="Times New Roman"/>
                <a:cs typeface="Times New Roman"/>
              </a:rPr>
              <a:t>a </a:t>
            </a:r>
            <a:r>
              <a:rPr sz="2200" b="1" spc="-5" dirty="0">
                <a:latin typeface="Times New Roman"/>
                <a:cs typeface="Times New Roman"/>
              </a:rPr>
              <a:t>binary </a:t>
            </a:r>
            <a:r>
              <a:rPr sz="2200" b="1" dirty="0">
                <a:latin typeface="Times New Roman"/>
                <a:cs typeface="Times New Roman"/>
              </a:rPr>
              <a:t> </a:t>
            </a:r>
            <a:r>
              <a:rPr sz="2200" b="1" spc="-5" dirty="0">
                <a:latin typeface="Times New Roman"/>
                <a:cs typeface="Times New Roman"/>
              </a:rPr>
              <a:t>relationship</a:t>
            </a:r>
            <a:r>
              <a:rPr sz="2200" spc="-5" dirty="0">
                <a:latin typeface="Times New Roman"/>
                <a:cs typeface="Times New Roman"/>
              </a:rPr>
              <a:t>. Cardinality is </a:t>
            </a:r>
            <a:r>
              <a:rPr sz="2200" dirty="0">
                <a:latin typeface="Times New Roman"/>
                <a:cs typeface="Times New Roman"/>
              </a:rPr>
              <a:t>the </a:t>
            </a:r>
            <a:r>
              <a:rPr sz="2200" spc="-5" dirty="0">
                <a:latin typeface="Times New Roman"/>
                <a:cs typeface="Times New Roman"/>
              </a:rPr>
              <a:t>number </a:t>
            </a:r>
            <a:r>
              <a:rPr sz="2200" dirty="0">
                <a:latin typeface="Times New Roman"/>
                <a:cs typeface="Times New Roman"/>
              </a:rPr>
              <a:t>of </a:t>
            </a:r>
            <a:r>
              <a:rPr sz="2200" spc="-5" dirty="0">
                <a:latin typeface="Times New Roman"/>
                <a:cs typeface="Times New Roman"/>
              </a:rPr>
              <a:t>instance </a:t>
            </a:r>
            <a:r>
              <a:rPr sz="2200" dirty="0">
                <a:latin typeface="Times New Roman"/>
                <a:cs typeface="Times New Roman"/>
              </a:rPr>
              <a:t>of </a:t>
            </a:r>
            <a:r>
              <a:rPr sz="2200" spc="-5" dirty="0">
                <a:latin typeface="Times New Roman"/>
                <a:cs typeface="Times New Roman"/>
              </a:rPr>
              <a:t>an entity from </a:t>
            </a:r>
            <a:r>
              <a:rPr sz="2200" dirty="0">
                <a:latin typeface="Times New Roman"/>
                <a:cs typeface="Times New Roman"/>
              </a:rPr>
              <a:t> a</a:t>
            </a:r>
            <a:r>
              <a:rPr sz="2200" spc="-10" dirty="0">
                <a:latin typeface="Times New Roman"/>
                <a:cs typeface="Times New Roman"/>
              </a:rPr>
              <a:t> </a:t>
            </a:r>
            <a:r>
              <a:rPr sz="2200" spc="-5" dirty="0">
                <a:latin typeface="Times New Roman"/>
                <a:cs typeface="Times New Roman"/>
              </a:rPr>
              <a:t>relation</a:t>
            </a:r>
            <a:r>
              <a:rPr sz="2200" dirty="0">
                <a:latin typeface="Times New Roman"/>
                <a:cs typeface="Times New Roman"/>
              </a:rPr>
              <a:t> that</a:t>
            </a:r>
            <a:r>
              <a:rPr sz="2200" spc="5" dirty="0">
                <a:latin typeface="Times New Roman"/>
                <a:cs typeface="Times New Roman"/>
              </a:rPr>
              <a:t> </a:t>
            </a:r>
            <a:r>
              <a:rPr sz="2200" spc="-10" dirty="0">
                <a:latin typeface="Times New Roman"/>
                <a:cs typeface="Times New Roman"/>
              </a:rPr>
              <a:t>can</a:t>
            </a:r>
            <a:r>
              <a:rPr sz="2200" spc="5" dirty="0">
                <a:latin typeface="Times New Roman"/>
                <a:cs typeface="Times New Roman"/>
              </a:rPr>
              <a:t> </a:t>
            </a:r>
            <a:r>
              <a:rPr sz="2200" dirty="0">
                <a:latin typeface="Times New Roman"/>
                <a:cs typeface="Times New Roman"/>
              </a:rPr>
              <a:t>be</a:t>
            </a:r>
            <a:r>
              <a:rPr sz="2200" spc="-5" dirty="0">
                <a:latin typeface="Times New Roman"/>
                <a:cs typeface="Times New Roman"/>
              </a:rPr>
              <a:t> </a:t>
            </a:r>
            <a:r>
              <a:rPr sz="2200" spc="-10" dirty="0">
                <a:latin typeface="Times New Roman"/>
                <a:cs typeface="Times New Roman"/>
              </a:rPr>
              <a:t>associated</a:t>
            </a:r>
            <a:r>
              <a:rPr sz="2200" spc="5" dirty="0">
                <a:latin typeface="Times New Roman"/>
                <a:cs typeface="Times New Roman"/>
              </a:rPr>
              <a:t> </a:t>
            </a:r>
            <a:r>
              <a:rPr sz="2200" spc="-5" dirty="0">
                <a:latin typeface="Times New Roman"/>
                <a:cs typeface="Times New Roman"/>
              </a:rPr>
              <a:t>with </a:t>
            </a:r>
            <a:r>
              <a:rPr sz="2200" dirty="0">
                <a:latin typeface="Times New Roman"/>
                <a:cs typeface="Times New Roman"/>
              </a:rPr>
              <a:t>the</a:t>
            </a:r>
            <a:r>
              <a:rPr sz="2200" spc="-5" dirty="0">
                <a:latin typeface="Times New Roman"/>
                <a:cs typeface="Times New Roman"/>
              </a:rPr>
              <a:t> relation.</a:t>
            </a:r>
            <a:endParaRPr sz="220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73279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3" name="object 3"/>
          <p:cNvSpPr txBox="1">
            <a:spLocks noGrp="1"/>
          </p:cNvSpPr>
          <p:nvPr>
            <p:ph type="title"/>
          </p:nvPr>
        </p:nvSpPr>
        <p:spPr>
          <a:xfrm>
            <a:off x="878839" y="566419"/>
            <a:ext cx="7722234" cy="3177665"/>
          </a:xfrm>
          <a:prstGeom prst="rect">
            <a:avLst/>
          </a:prstGeom>
        </p:spPr>
        <p:txBody>
          <a:bodyPr vert="horz" wrap="square" lIns="0" tIns="12700" rIns="0" bIns="0" rtlCol="0">
            <a:spAutoFit/>
          </a:bodyPr>
          <a:lstStyle/>
          <a:p>
            <a:pPr marL="12700" marR="5080" algn="just">
              <a:lnSpc>
                <a:spcPct val="150000"/>
              </a:lnSpc>
              <a:spcBef>
                <a:spcPts val="100"/>
              </a:spcBef>
            </a:pPr>
            <a:r>
              <a:rPr sz="2800" b="1" spc="-5" dirty="0">
                <a:latin typeface="Times New Roman"/>
                <a:cs typeface="Times New Roman"/>
              </a:rPr>
              <a:t>One-to-one </a:t>
            </a:r>
            <a:r>
              <a:rPr sz="2800" dirty="0"/>
              <a:t>−</a:t>
            </a:r>
            <a:r>
              <a:rPr sz="2800" spc="5" dirty="0"/>
              <a:t> </a:t>
            </a:r>
            <a:r>
              <a:rPr sz="2800" spc="-10" dirty="0"/>
              <a:t>When</a:t>
            </a:r>
            <a:r>
              <a:rPr sz="2800" spc="-5" dirty="0"/>
              <a:t> </a:t>
            </a:r>
            <a:r>
              <a:rPr sz="2800" dirty="0"/>
              <a:t>only</a:t>
            </a:r>
            <a:r>
              <a:rPr sz="2800" spc="5" dirty="0"/>
              <a:t> </a:t>
            </a:r>
            <a:r>
              <a:rPr sz="2800" dirty="0"/>
              <a:t>one</a:t>
            </a:r>
            <a:r>
              <a:rPr sz="2800" spc="5" dirty="0"/>
              <a:t> </a:t>
            </a:r>
            <a:r>
              <a:rPr sz="2800" dirty="0"/>
              <a:t>instance</a:t>
            </a:r>
            <a:r>
              <a:rPr sz="2800" spc="5" dirty="0"/>
              <a:t> </a:t>
            </a:r>
            <a:r>
              <a:rPr sz="2800" dirty="0"/>
              <a:t>of</a:t>
            </a:r>
            <a:r>
              <a:rPr sz="2800" spc="5" dirty="0"/>
              <a:t> </a:t>
            </a:r>
            <a:r>
              <a:rPr sz="2800" dirty="0"/>
              <a:t>an</a:t>
            </a:r>
            <a:r>
              <a:rPr sz="2800" spc="5" dirty="0"/>
              <a:t> </a:t>
            </a:r>
            <a:r>
              <a:rPr sz="2800" dirty="0"/>
              <a:t>entity</a:t>
            </a:r>
            <a:r>
              <a:rPr sz="2800" spc="605" dirty="0"/>
              <a:t> </a:t>
            </a:r>
            <a:r>
              <a:rPr sz="2800" dirty="0"/>
              <a:t>is </a:t>
            </a:r>
            <a:r>
              <a:rPr sz="2800" spc="-585" dirty="0"/>
              <a:t> </a:t>
            </a:r>
            <a:r>
              <a:rPr sz="2800" spc="-5" dirty="0"/>
              <a:t>associated</a:t>
            </a:r>
            <a:r>
              <a:rPr sz="2800" dirty="0"/>
              <a:t> with</a:t>
            </a:r>
            <a:r>
              <a:rPr sz="2800" spc="5" dirty="0"/>
              <a:t> </a:t>
            </a:r>
            <a:r>
              <a:rPr sz="2800" dirty="0"/>
              <a:t>the</a:t>
            </a:r>
            <a:r>
              <a:rPr sz="2800" spc="5" dirty="0"/>
              <a:t> </a:t>
            </a:r>
            <a:r>
              <a:rPr sz="2800" dirty="0"/>
              <a:t>relationship,</a:t>
            </a:r>
            <a:r>
              <a:rPr sz="2800" spc="5" dirty="0"/>
              <a:t> </a:t>
            </a:r>
            <a:r>
              <a:rPr sz="2800" dirty="0"/>
              <a:t>it</a:t>
            </a:r>
            <a:r>
              <a:rPr sz="2800" spc="5" dirty="0"/>
              <a:t> is</a:t>
            </a:r>
            <a:r>
              <a:rPr sz="2800" spc="10" dirty="0"/>
              <a:t> </a:t>
            </a:r>
            <a:r>
              <a:rPr sz="2800" spc="-5" dirty="0"/>
              <a:t>marked</a:t>
            </a:r>
            <a:r>
              <a:rPr sz="2800" dirty="0"/>
              <a:t> </a:t>
            </a:r>
            <a:r>
              <a:rPr sz="2800" spc="-5" dirty="0"/>
              <a:t>as</a:t>
            </a:r>
            <a:r>
              <a:rPr sz="2800" dirty="0"/>
              <a:t> </a:t>
            </a:r>
            <a:r>
              <a:rPr sz="2800" spc="-5" dirty="0"/>
              <a:t>'1:1'.</a:t>
            </a:r>
            <a:r>
              <a:rPr sz="2800" dirty="0"/>
              <a:t> The </a:t>
            </a:r>
            <a:r>
              <a:rPr sz="2800" spc="-585" dirty="0"/>
              <a:t> </a:t>
            </a:r>
            <a:r>
              <a:rPr sz="2800" spc="-5" dirty="0"/>
              <a:t>following image reflects </a:t>
            </a:r>
            <a:r>
              <a:rPr sz="2800" dirty="0"/>
              <a:t>that only one instance of </a:t>
            </a:r>
            <a:r>
              <a:rPr sz="2800" spc="-5" dirty="0"/>
              <a:t>each </a:t>
            </a:r>
            <a:r>
              <a:rPr sz="2800" dirty="0"/>
              <a:t>entity </a:t>
            </a:r>
            <a:r>
              <a:rPr sz="2800" spc="5" dirty="0"/>
              <a:t> </a:t>
            </a:r>
            <a:r>
              <a:rPr sz="2800" spc="-5" dirty="0"/>
              <a:t>should </a:t>
            </a:r>
            <a:r>
              <a:rPr sz="2800" dirty="0"/>
              <a:t>be </a:t>
            </a:r>
            <a:r>
              <a:rPr sz="2800" spc="-5" dirty="0"/>
              <a:t>associated with </a:t>
            </a:r>
            <a:r>
              <a:rPr sz="2800" dirty="0"/>
              <a:t>the relationship. It depicts one-to- </a:t>
            </a:r>
            <a:r>
              <a:rPr sz="2800" spc="5" dirty="0"/>
              <a:t> </a:t>
            </a:r>
            <a:r>
              <a:rPr sz="2800" dirty="0"/>
              <a:t>one</a:t>
            </a:r>
            <a:r>
              <a:rPr sz="2800" spc="-5" dirty="0"/>
              <a:t> </a:t>
            </a:r>
            <a:r>
              <a:rPr sz="2800" dirty="0"/>
              <a:t>relationship.</a:t>
            </a:r>
          </a:p>
        </p:txBody>
      </p:sp>
      <p:pic>
        <p:nvPicPr>
          <p:cNvPr id="4" name="object 4"/>
          <p:cNvPicPr/>
          <p:nvPr/>
        </p:nvPicPr>
        <p:blipFill>
          <a:blip r:embed="rId2" cstate="print"/>
          <a:stretch>
            <a:fillRect/>
          </a:stretch>
        </p:blipFill>
        <p:spPr>
          <a:xfrm>
            <a:off x="1371600" y="3886200"/>
            <a:ext cx="6237100" cy="215265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82804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3" name="object 3"/>
          <p:cNvSpPr txBox="1"/>
          <p:nvPr/>
        </p:nvSpPr>
        <p:spPr>
          <a:xfrm>
            <a:off x="878839" y="904240"/>
            <a:ext cx="7728584" cy="3058160"/>
          </a:xfrm>
          <a:prstGeom prst="rect">
            <a:avLst/>
          </a:prstGeom>
        </p:spPr>
        <p:txBody>
          <a:bodyPr vert="horz" wrap="square" lIns="0" tIns="12700" rIns="0" bIns="0" rtlCol="0">
            <a:spAutoFit/>
          </a:bodyPr>
          <a:lstStyle/>
          <a:p>
            <a:pPr marL="12700" marR="5080" algn="just">
              <a:lnSpc>
                <a:spcPct val="138200"/>
              </a:lnSpc>
              <a:spcBef>
                <a:spcPts val="100"/>
              </a:spcBef>
            </a:pPr>
            <a:r>
              <a:rPr sz="2400" b="1" spc="-5" dirty="0">
                <a:latin typeface="Times New Roman"/>
                <a:cs typeface="Times New Roman"/>
              </a:rPr>
              <a:t>One-to-many </a:t>
            </a:r>
            <a:r>
              <a:rPr sz="2400" dirty="0">
                <a:latin typeface="Times New Roman"/>
                <a:cs typeface="Times New Roman"/>
              </a:rPr>
              <a:t>− </a:t>
            </a:r>
            <a:r>
              <a:rPr sz="2400" spc="-10" dirty="0">
                <a:latin typeface="Times New Roman"/>
                <a:cs typeface="Times New Roman"/>
              </a:rPr>
              <a:t>When </a:t>
            </a:r>
            <a:r>
              <a:rPr sz="2400" spc="-5" dirty="0">
                <a:latin typeface="Times New Roman"/>
                <a:cs typeface="Times New Roman"/>
              </a:rPr>
              <a:t>more </a:t>
            </a:r>
            <a:r>
              <a:rPr sz="2400" dirty="0">
                <a:latin typeface="Times New Roman"/>
                <a:cs typeface="Times New Roman"/>
              </a:rPr>
              <a:t>than one instance of an entity is </a:t>
            </a:r>
            <a:r>
              <a:rPr sz="2400" spc="5" dirty="0">
                <a:latin typeface="Times New Roman"/>
                <a:cs typeface="Times New Roman"/>
              </a:rPr>
              <a:t> </a:t>
            </a:r>
            <a:r>
              <a:rPr sz="2400" spc="-5" dirty="0">
                <a:latin typeface="Times New Roman"/>
                <a:cs typeface="Times New Roman"/>
              </a:rPr>
              <a:t>associated</a:t>
            </a:r>
            <a:r>
              <a:rPr sz="2400" dirty="0">
                <a:latin typeface="Times New Roman"/>
                <a:cs typeface="Times New Roman"/>
              </a:rPr>
              <a:t> with</a:t>
            </a:r>
            <a:r>
              <a:rPr sz="2400" spc="5"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dirty="0">
                <a:latin typeface="Times New Roman"/>
                <a:cs typeface="Times New Roman"/>
              </a:rPr>
              <a:t>relationship,</a:t>
            </a:r>
            <a:r>
              <a:rPr sz="2400" spc="5" dirty="0">
                <a:latin typeface="Times New Roman"/>
                <a:cs typeface="Times New Roman"/>
              </a:rPr>
              <a:t> it</a:t>
            </a:r>
            <a:r>
              <a:rPr sz="2400" spc="10"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spc="-5" dirty="0">
                <a:latin typeface="Times New Roman"/>
                <a:cs typeface="Times New Roman"/>
              </a:rPr>
              <a:t>marked</a:t>
            </a:r>
            <a:r>
              <a:rPr sz="2400" dirty="0">
                <a:latin typeface="Times New Roman"/>
                <a:cs typeface="Times New Roman"/>
              </a:rPr>
              <a:t> as</a:t>
            </a:r>
            <a:r>
              <a:rPr sz="2400" spc="5" dirty="0">
                <a:latin typeface="Times New Roman"/>
                <a:cs typeface="Times New Roman"/>
              </a:rPr>
              <a:t> </a:t>
            </a:r>
            <a:r>
              <a:rPr sz="2400" b="1" dirty="0">
                <a:latin typeface="Times New Roman"/>
                <a:cs typeface="Times New Roman"/>
              </a:rPr>
              <a:t>'1:N'.</a:t>
            </a:r>
            <a:r>
              <a:rPr sz="2400" b="1" spc="5" dirty="0">
                <a:latin typeface="Times New Roman"/>
                <a:cs typeface="Times New Roman"/>
              </a:rPr>
              <a:t> </a:t>
            </a:r>
            <a:r>
              <a:rPr sz="2400" dirty="0">
                <a:latin typeface="Times New Roman"/>
                <a:cs typeface="Times New Roman"/>
              </a:rPr>
              <a:t>The </a:t>
            </a:r>
            <a:r>
              <a:rPr sz="2400" spc="5" dirty="0">
                <a:latin typeface="Times New Roman"/>
                <a:cs typeface="Times New Roman"/>
              </a:rPr>
              <a:t> </a:t>
            </a:r>
            <a:r>
              <a:rPr sz="2400" spc="-5" dirty="0">
                <a:latin typeface="Times New Roman"/>
                <a:cs typeface="Times New Roman"/>
              </a:rPr>
              <a:t>following image reflects </a:t>
            </a:r>
            <a:r>
              <a:rPr sz="2400" dirty="0">
                <a:latin typeface="Times New Roman"/>
                <a:cs typeface="Times New Roman"/>
              </a:rPr>
              <a:t>that only</a:t>
            </a:r>
            <a:r>
              <a:rPr sz="2400" spc="600" dirty="0">
                <a:latin typeface="Times New Roman"/>
                <a:cs typeface="Times New Roman"/>
              </a:rPr>
              <a:t> </a:t>
            </a:r>
            <a:r>
              <a:rPr sz="2400" b="1" i="1" spc="-5" dirty="0">
                <a:latin typeface="Times New Roman"/>
                <a:cs typeface="Times New Roman"/>
              </a:rPr>
              <a:t>one instance </a:t>
            </a:r>
            <a:r>
              <a:rPr sz="2400" b="1" i="1" dirty="0">
                <a:latin typeface="Times New Roman"/>
                <a:cs typeface="Times New Roman"/>
              </a:rPr>
              <a:t>of entity on </a:t>
            </a:r>
            <a:r>
              <a:rPr sz="2400" b="1" i="1" spc="5" dirty="0">
                <a:latin typeface="Times New Roman"/>
                <a:cs typeface="Times New Roman"/>
              </a:rPr>
              <a:t> </a:t>
            </a:r>
            <a:r>
              <a:rPr sz="2400" b="1" i="1" spc="-5" dirty="0">
                <a:latin typeface="Times New Roman"/>
                <a:cs typeface="Times New Roman"/>
              </a:rPr>
              <a:t>the </a:t>
            </a:r>
            <a:r>
              <a:rPr sz="2400" b="1" i="1" dirty="0">
                <a:latin typeface="Times New Roman"/>
                <a:cs typeface="Times New Roman"/>
              </a:rPr>
              <a:t>left </a:t>
            </a:r>
            <a:r>
              <a:rPr sz="2400" b="1" i="1" spc="-5" dirty="0">
                <a:latin typeface="Times New Roman"/>
                <a:cs typeface="Times New Roman"/>
              </a:rPr>
              <a:t>and </a:t>
            </a:r>
            <a:r>
              <a:rPr sz="2400" b="1" i="1" dirty="0">
                <a:latin typeface="Times New Roman"/>
                <a:cs typeface="Times New Roman"/>
              </a:rPr>
              <a:t>more than </a:t>
            </a:r>
            <a:r>
              <a:rPr sz="2400" b="1" i="1" spc="-5" dirty="0">
                <a:latin typeface="Times New Roman"/>
                <a:cs typeface="Times New Roman"/>
              </a:rPr>
              <a:t>one instance of </a:t>
            </a:r>
            <a:r>
              <a:rPr sz="2400" b="1" i="1" dirty="0">
                <a:latin typeface="Times New Roman"/>
                <a:cs typeface="Times New Roman"/>
              </a:rPr>
              <a:t>an entity on the </a:t>
            </a:r>
            <a:r>
              <a:rPr sz="2400" b="1" i="1" spc="-5" dirty="0">
                <a:latin typeface="Times New Roman"/>
                <a:cs typeface="Times New Roman"/>
              </a:rPr>
              <a:t>right </a:t>
            </a:r>
            <a:r>
              <a:rPr sz="2400" b="1" i="1" dirty="0">
                <a:latin typeface="Times New Roman"/>
                <a:cs typeface="Times New Roman"/>
              </a:rPr>
              <a:t> can</a:t>
            </a:r>
            <a:r>
              <a:rPr sz="2400" b="1" i="1" spc="5" dirty="0">
                <a:latin typeface="Times New Roman"/>
                <a:cs typeface="Times New Roman"/>
              </a:rPr>
              <a:t> </a:t>
            </a:r>
            <a:r>
              <a:rPr sz="2400" b="1" i="1" dirty="0">
                <a:latin typeface="Times New Roman"/>
                <a:cs typeface="Times New Roman"/>
              </a:rPr>
              <a:t>be</a:t>
            </a:r>
            <a:r>
              <a:rPr sz="2400" b="1" i="1" spc="5" dirty="0">
                <a:latin typeface="Times New Roman"/>
                <a:cs typeface="Times New Roman"/>
              </a:rPr>
              <a:t> </a:t>
            </a:r>
            <a:r>
              <a:rPr sz="2400" b="1" i="1" spc="-5" dirty="0">
                <a:latin typeface="Times New Roman"/>
                <a:cs typeface="Times New Roman"/>
              </a:rPr>
              <a:t>associated</a:t>
            </a:r>
            <a:r>
              <a:rPr sz="2400" b="1" i="1" dirty="0">
                <a:latin typeface="Times New Roman"/>
                <a:cs typeface="Times New Roman"/>
              </a:rPr>
              <a:t> </a:t>
            </a:r>
            <a:r>
              <a:rPr sz="2400" b="1" i="1" spc="-5" dirty="0">
                <a:latin typeface="Times New Roman"/>
                <a:cs typeface="Times New Roman"/>
              </a:rPr>
              <a:t>with</a:t>
            </a:r>
            <a:r>
              <a:rPr sz="2400" b="1" i="1" dirty="0">
                <a:latin typeface="Times New Roman"/>
                <a:cs typeface="Times New Roman"/>
              </a:rPr>
              <a:t> </a:t>
            </a:r>
            <a:r>
              <a:rPr sz="2400" b="1" i="1" spc="-5" dirty="0">
                <a:latin typeface="Times New Roman"/>
                <a:cs typeface="Times New Roman"/>
              </a:rPr>
              <a:t>the</a:t>
            </a:r>
            <a:r>
              <a:rPr sz="2400" b="1" i="1" dirty="0">
                <a:latin typeface="Times New Roman"/>
                <a:cs typeface="Times New Roman"/>
              </a:rPr>
              <a:t> relationship</a:t>
            </a:r>
            <a:r>
              <a:rPr sz="2400" dirty="0">
                <a:latin typeface="Times New Roman"/>
                <a:cs typeface="Times New Roman"/>
              </a:rPr>
              <a:t>.</a:t>
            </a:r>
            <a:r>
              <a:rPr sz="2400" spc="5" dirty="0">
                <a:latin typeface="Times New Roman"/>
                <a:cs typeface="Times New Roman"/>
              </a:rPr>
              <a:t> </a:t>
            </a:r>
            <a:r>
              <a:rPr sz="2400" dirty="0">
                <a:latin typeface="Times New Roman"/>
                <a:cs typeface="Times New Roman"/>
              </a:rPr>
              <a:t>It</a:t>
            </a:r>
            <a:r>
              <a:rPr sz="2400" spc="5" dirty="0">
                <a:latin typeface="Times New Roman"/>
                <a:cs typeface="Times New Roman"/>
              </a:rPr>
              <a:t> </a:t>
            </a:r>
            <a:r>
              <a:rPr sz="2400" dirty="0">
                <a:latin typeface="Times New Roman"/>
                <a:cs typeface="Times New Roman"/>
              </a:rPr>
              <a:t>depicts</a:t>
            </a:r>
            <a:r>
              <a:rPr sz="2400" spc="5" dirty="0">
                <a:latin typeface="Times New Roman"/>
                <a:cs typeface="Times New Roman"/>
              </a:rPr>
              <a:t> </a:t>
            </a:r>
            <a:r>
              <a:rPr sz="2400" spc="-5" dirty="0">
                <a:latin typeface="Times New Roman"/>
                <a:cs typeface="Times New Roman"/>
              </a:rPr>
              <a:t>one-to- </a:t>
            </a:r>
            <a:r>
              <a:rPr sz="2400" spc="-585" dirty="0">
                <a:latin typeface="Times New Roman"/>
                <a:cs typeface="Times New Roman"/>
              </a:rPr>
              <a:t> </a:t>
            </a:r>
            <a:r>
              <a:rPr sz="2400" spc="-10" dirty="0">
                <a:latin typeface="Times New Roman"/>
                <a:cs typeface="Times New Roman"/>
              </a:rPr>
              <a:t>many</a:t>
            </a:r>
            <a:r>
              <a:rPr sz="2400" spc="20" dirty="0">
                <a:latin typeface="Times New Roman"/>
                <a:cs typeface="Times New Roman"/>
              </a:rPr>
              <a:t> </a:t>
            </a:r>
            <a:r>
              <a:rPr sz="2400" spc="-5" dirty="0">
                <a:latin typeface="Times New Roman"/>
                <a:cs typeface="Times New Roman"/>
              </a:rPr>
              <a:t>relationship.</a:t>
            </a:r>
            <a:endParaRPr sz="2400">
              <a:latin typeface="Times New Roman"/>
              <a:cs typeface="Times New Roman"/>
            </a:endParaRPr>
          </a:p>
        </p:txBody>
      </p:sp>
      <p:pic>
        <p:nvPicPr>
          <p:cNvPr id="4" name="object 4"/>
          <p:cNvPicPr/>
          <p:nvPr/>
        </p:nvPicPr>
        <p:blipFill>
          <a:blip r:embed="rId2" cstate="print"/>
          <a:stretch>
            <a:fillRect/>
          </a:stretch>
        </p:blipFill>
        <p:spPr>
          <a:xfrm>
            <a:off x="990600" y="3962400"/>
            <a:ext cx="7375498" cy="2057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Database Schema</a:t>
            </a:r>
            <a:endParaRPr lang="en-US" dirty="0"/>
          </a:p>
        </p:txBody>
      </p:sp>
      <p:sp>
        <p:nvSpPr>
          <p:cNvPr id="3" name="Content Placeholder 2"/>
          <p:cNvSpPr>
            <a:spLocks noGrp="1"/>
          </p:cNvSpPr>
          <p:nvPr>
            <p:ph idx="1"/>
          </p:nvPr>
        </p:nvSpPr>
        <p:spPr/>
        <p:txBody>
          <a:bodyPr/>
          <a:lstStyle/>
          <a:p>
            <a:pPr algn="just"/>
            <a:r>
              <a:rPr lang="en-US" dirty="0" smtClean="0"/>
              <a:t>Complete DB Schema is a complex structure which is difficult to understand for every one</a:t>
            </a:r>
          </a:p>
          <a:p>
            <a:endParaRPr lang="en-US" dirty="0" smtClean="0"/>
          </a:p>
          <a:p>
            <a:r>
              <a:rPr lang="en-US" dirty="0" smtClean="0"/>
              <a:t>Difficult to set up and maintain</a:t>
            </a:r>
          </a:p>
          <a:p>
            <a:pPr algn="just"/>
            <a:endParaRPr lang="en-US" dirty="0" smtClean="0"/>
          </a:p>
          <a:p>
            <a:pPr algn="just"/>
            <a:r>
              <a:rPr lang="en-US" dirty="0" smtClean="0"/>
              <a:t>The physical separation of the tiers can affect the performance of the Database</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53467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3" name="object 3"/>
          <p:cNvSpPr txBox="1"/>
          <p:nvPr/>
        </p:nvSpPr>
        <p:spPr>
          <a:xfrm>
            <a:off x="878839" y="393700"/>
            <a:ext cx="7724140" cy="3056890"/>
          </a:xfrm>
          <a:prstGeom prst="rect">
            <a:avLst/>
          </a:prstGeom>
        </p:spPr>
        <p:txBody>
          <a:bodyPr vert="horz" wrap="square" lIns="0" tIns="12700" rIns="0" bIns="0" rtlCol="0">
            <a:spAutoFit/>
          </a:bodyPr>
          <a:lstStyle/>
          <a:p>
            <a:pPr marL="12700" marR="5080" algn="just">
              <a:lnSpc>
                <a:spcPct val="138100"/>
              </a:lnSpc>
              <a:spcBef>
                <a:spcPts val="100"/>
              </a:spcBef>
            </a:pPr>
            <a:r>
              <a:rPr sz="2400" b="1" spc="-5" dirty="0">
                <a:latin typeface="Times New Roman"/>
                <a:cs typeface="Times New Roman"/>
              </a:rPr>
              <a:t>Many-to-one </a:t>
            </a:r>
            <a:r>
              <a:rPr sz="2400" dirty="0">
                <a:latin typeface="Times New Roman"/>
                <a:cs typeface="Times New Roman"/>
              </a:rPr>
              <a:t>− </a:t>
            </a:r>
            <a:r>
              <a:rPr sz="2400" spc="-10" dirty="0">
                <a:latin typeface="Times New Roman"/>
                <a:cs typeface="Times New Roman"/>
              </a:rPr>
              <a:t>When</a:t>
            </a:r>
            <a:r>
              <a:rPr sz="2400" spc="-5" dirty="0">
                <a:latin typeface="Times New Roman"/>
                <a:cs typeface="Times New Roman"/>
              </a:rPr>
              <a:t> </a:t>
            </a:r>
            <a:r>
              <a:rPr sz="2400" b="1" i="1" dirty="0">
                <a:latin typeface="Times New Roman"/>
                <a:cs typeface="Times New Roman"/>
              </a:rPr>
              <a:t>more </a:t>
            </a:r>
            <a:r>
              <a:rPr sz="2400" b="1" i="1" spc="-5" dirty="0">
                <a:latin typeface="Times New Roman"/>
                <a:cs typeface="Times New Roman"/>
              </a:rPr>
              <a:t>than one</a:t>
            </a:r>
            <a:r>
              <a:rPr sz="2400" b="1" i="1" dirty="0">
                <a:latin typeface="Times New Roman"/>
                <a:cs typeface="Times New Roman"/>
              </a:rPr>
              <a:t> </a:t>
            </a:r>
            <a:r>
              <a:rPr sz="2400" b="1" i="1" spc="-5" dirty="0">
                <a:latin typeface="Times New Roman"/>
                <a:cs typeface="Times New Roman"/>
              </a:rPr>
              <a:t>instance </a:t>
            </a:r>
            <a:r>
              <a:rPr sz="2400" b="1" i="1" dirty="0">
                <a:latin typeface="Times New Roman"/>
                <a:cs typeface="Times New Roman"/>
              </a:rPr>
              <a:t>of entity is </a:t>
            </a:r>
            <a:r>
              <a:rPr sz="2400" b="1" i="1" spc="5" dirty="0">
                <a:latin typeface="Times New Roman"/>
                <a:cs typeface="Times New Roman"/>
              </a:rPr>
              <a:t> </a:t>
            </a:r>
            <a:r>
              <a:rPr sz="2400" b="1" i="1" spc="-5" dirty="0">
                <a:latin typeface="Times New Roman"/>
                <a:cs typeface="Times New Roman"/>
              </a:rPr>
              <a:t>associated with </a:t>
            </a:r>
            <a:r>
              <a:rPr sz="2400" b="1" i="1" dirty="0">
                <a:latin typeface="Times New Roman"/>
                <a:cs typeface="Times New Roman"/>
              </a:rPr>
              <a:t>the relationship</a:t>
            </a:r>
            <a:r>
              <a:rPr sz="2400" dirty="0">
                <a:latin typeface="Times New Roman"/>
                <a:cs typeface="Times New Roman"/>
              </a:rPr>
              <a:t>, </a:t>
            </a:r>
            <a:r>
              <a:rPr sz="2400" spc="5" dirty="0">
                <a:latin typeface="Times New Roman"/>
                <a:cs typeface="Times New Roman"/>
              </a:rPr>
              <a:t>it </a:t>
            </a:r>
            <a:r>
              <a:rPr sz="2400" dirty="0">
                <a:latin typeface="Times New Roman"/>
                <a:cs typeface="Times New Roman"/>
              </a:rPr>
              <a:t>is </a:t>
            </a:r>
            <a:r>
              <a:rPr sz="2400" spc="-5" dirty="0">
                <a:latin typeface="Times New Roman"/>
                <a:cs typeface="Times New Roman"/>
              </a:rPr>
              <a:t>marked </a:t>
            </a:r>
            <a:r>
              <a:rPr sz="2400" dirty="0">
                <a:latin typeface="Times New Roman"/>
                <a:cs typeface="Times New Roman"/>
              </a:rPr>
              <a:t>as </a:t>
            </a:r>
            <a:r>
              <a:rPr sz="2400" spc="-10" dirty="0">
                <a:latin typeface="Times New Roman"/>
                <a:cs typeface="Times New Roman"/>
              </a:rPr>
              <a:t>'N:1'. </a:t>
            </a:r>
            <a:r>
              <a:rPr sz="2400" dirty="0">
                <a:latin typeface="Times New Roman"/>
                <a:cs typeface="Times New Roman"/>
              </a:rPr>
              <a:t>The </a:t>
            </a:r>
            <a:r>
              <a:rPr sz="2400" spc="5" dirty="0">
                <a:latin typeface="Times New Roman"/>
                <a:cs typeface="Times New Roman"/>
              </a:rPr>
              <a:t> </a:t>
            </a:r>
            <a:r>
              <a:rPr sz="2400" spc="-5" dirty="0">
                <a:latin typeface="Times New Roman"/>
                <a:cs typeface="Times New Roman"/>
              </a:rPr>
              <a:t>following image reflects </a:t>
            </a:r>
            <a:r>
              <a:rPr sz="2400" dirty="0">
                <a:latin typeface="Times New Roman"/>
                <a:cs typeface="Times New Roman"/>
              </a:rPr>
              <a:t>that </a:t>
            </a:r>
            <a:r>
              <a:rPr sz="2400" spc="-5" dirty="0">
                <a:latin typeface="Times New Roman"/>
                <a:cs typeface="Times New Roman"/>
              </a:rPr>
              <a:t>more </a:t>
            </a:r>
            <a:r>
              <a:rPr sz="2400" dirty="0">
                <a:latin typeface="Times New Roman"/>
                <a:cs typeface="Times New Roman"/>
              </a:rPr>
              <a:t>than one instance of </a:t>
            </a:r>
            <a:r>
              <a:rPr sz="2400" spc="-5" dirty="0">
                <a:latin typeface="Times New Roman"/>
                <a:cs typeface="Times New Roman"/>
              </a:rPr>
              <a:t>an </a:t>
            </a:r>
            <a:r>
              <a:rPr sz="2400" dirty="0">
                <a:latin typeface="Times New Roman"/>
                <a:cs typeface="Times New Roman"/>
              </a:rPr>
              <a:t> entity on the </a:t>
            </a:r>
            <a:r>
              <a:rPr sz="2400" spc="-5" dirty="0">
                <a:latin typeface="Times New Roman"/>
                <a:cs typeface="Times New Roman"/>
              </a:rPr>
              <a:t>left and only one </a:t>
            </a:r>
            <a:r>
              <a:rPr sz="2400" dirty="0">
                <a:latin typeface="Times New Roman"/>
                <a:cs typeface="Times New Roman"/>
              </a:rPr>
              <a:t>instance of </a:t>
            </a:r>
            <a:r>
              <a:rPr sz="2400" spc="-5" dirty="0">
                <a:latin typeface="Times New Roman"/>
                <a:cs typeface="Times New Roman"/>
              </a:rPr>
              <a:t>an </a:t>
            </a:r>
            <a:r>
              <a:rPr sz="2400" dirty="0">
                <a:latin typeface="Times New Roman"/>
                <a:cs typeface="Times New Roman"/>
              </a:rPr>
              <a:t>entity on the right </a:t>
            </a:r>
            <a:r>
              <a:rPr sz="2400" spc="-585" dirty="0">
                <a:latin typeface="Times New Roman"/>
                <a:cs typeface="Times New Roman"/>
              </a:rPr>
              <a:t> </a:t>
            </a:r>
            <a:r>
              <a:rPr sz="2400" dirty="0">
                <a:latin typeface="Times New Roman"/>
                <a:cs typeface="Times New Roman"/>
              </a:rPr>
              <a:t>can </a:t>
            </a:r>
            <a:r>
              <a:rPr sz="2400" spc="-5" dirty="0">
                <a:latin typeface="Times New Roman"/>
                <a:cs typeface="Times New Roman"/>
              </a:rPr>
              <a:t>be associated </a:t>
            </a:r>
            <a:r>
              <a:rPr sz="2400" dirty="0">
                <a:latin typeface="Times New Roman"/>
                <a:cs typeface="Times New Roman"/>
              </a:rPr>
              <a:t>with the </a:t>
            </a:r>
            <a:r>
              <a:rPr sz="2400" spc="-5" dirty="0">
                <a:latin typeface="Times New Roman"/>
                <a:cs typeface="Times New Roman"/>
              </a:rPr>
              <a:t>relationship. </a:t>
            </a:r>
            <a:r>
              <a:rPr sz="2400" dirty="0">
                <a:latin typeface="Times New Roman"/>
                <a:cs typeface="Times New Roman"/>
              </a:rPr>
              <a:t>It depicts many-to-one </a:t>
            </a:r>
            <a:r>
              <a:rPr sz="2400" spc="5" dirty="0">
                <a:latin typeface="Times New Roman"/>
                <a:cs typeface="Times New Roman"/>
              </a:rPr>
              <a:t> </a:t>
            </a:r>
            <a:r>
              <a:rPr sz="2400" spc="-5" dirty="0">
                <a:latin typeface="Times New Roman"/>
                <a:cs typeface="Times New Roman"/>
              </a:rPr>
              <a:t>relationship.</a:t>
            </a:r>
            <a:endParaRPr sz="2400">
              <a:latin typeface="Times New Roman"/>
              <a:cs typeface="Times New Roman"/>
            </a:endParaRPr>
          </a:p>
        </p:txBody>
      </p:sp>
      <p:pic>
        <p:nvPicPr>
          <p:cNvPr id="4" name="object 4"/>
          <p:cNvPicPr/>
          <p:nvPr/>
        </p:nvPicPr>
        <p:blipFill>
          <a:blip r:embed="rId2" cstate="print"/>
          <a:stretch>
            <a:fillRect/>
          </a:stretch>
        </p:blipFill>
        <p:spPr>
          <a:xfrm>
            <a:off x="1524000" y="4114800"/>
            <a:ext cx="6281470" cy="17526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99060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3" name="object 3"/>
          <p:cNvSpPr txBox="1">
            <a:spLocks noGrp="1"/>
          </p:cNvSpPr>
          <p:nvPr>
            <p:ph type="title"/>
          </p:nvPr>
        </p:nvSpPr>
        <p:spPr>
          <a:xfrm>
            <a:off x="878839" y="953987"/>
            <a:ext cx="7728584" cy="2932213"/>
          </a:xfrm>
          <a:prstGeom prst="rect">
            <a:avLst/>
          </a:prstGeom>
        </p:spPr>
        <p:txBody>
          <a:bodyPr vert="horz" wrap="square" lIns="0" tIns="12700" rIns="0" bIns="0" rtlCol="0">
            <a:spAutoFit/>
          </a:bodyPr>
          <a:lstStyle/>
          <a:p>
            <a:pPr marL="12700" marR="5080" algn="just">
              <a:lnSpc>
                <a:spcPct val="138200"/>
              </a:lnSpc>
              <a:spcBef>
                <a:spcPts val="100"/>
              </a:spcBef>
            </a:pPr>
            <a:r>
              <a:rPr sz="2800" b="1" dirty="0">
                <a:latin typeface="Times New Roman"/>
                <a:cs typeface="Times New Roman"/>
              </a:rPr>
              <a:t>Many-to-many </a:t>
            </a:r>
            <a:r>
              <a:rPr sz="2800" dirty="0"/>
              <a:t>−</a:t>
            </a:r>
            <a:r>
              <a:rPr sz="2800" spc="5" dirty="0"/>
              <a:t> </a:t>
            </a:r>
            <a:r>
              <a:rPr sz="2800" dirty="0"/>
              <a:t>The</a:t>
            </a:r>
            <a:r>
              <a:rPr sz="2800" spc="5" dirty="0"/>
              <a:t> </a:t>
            </a:r>
            <a:r>
              <a:rPr sz="2800" spc="-5" dirty="0"/>
              <a:t>following</a:t>
            </a:r>
            <a:r>
              <a:rPr sz="2800" dirty="0"/>
              <a:t> </a:t>
            </a:r>
            <a:r>
              <a:rPr sz="2800" spc="-5" dirty="0"/>
              <a:t>image</a:t>
            </a:r>
            <a:r>
              <a:rPr sz="2800" dirty="0"/>
              <a:t> </a:t>
            </a:r>
            <a:r>
              <a:rPr sz="2800" spc="-5" dirty="0"/>
              <a:t>reflects</a:t>
            </a:r>
            <a:r>
              <a:rPr sz="2800" spc="590" dirty="0"/>
              <a:t> </a:t>
            </a:r>
            <a:r>
              <a:rPr sz="2800" dirty="0"/>
              <a:t>that</a:t>
            </a:r>
            <a:r>
              <a:rPr sz="2800" spc="600" dirty="0"/>
              <a:t> </a:t>
            </a:r>
            <a:r>
              <a:rPr sz="2800" b="1" i="1" dirty="0">
                <a:solidFill>
                  <a:srgbClr val="BF0000"/>
                </a:solidFill>
                <a:latin typeface="Times New Roman"/>
                <a:cs typeface="Times New Roman"/>
              </a:rPr>
              <a:t>more </a:t>
            </a:r>
            <a:r>
              <a:rPr sz="2800" b="1" i="1" spc="5" dirty="0">
                <a:solidFill>
                  <a:srgbClr val="BF0000"/>
                </a:solidFill>
                <a:latin typeface="Times New Roman"/>
                <a:cs typeface="Times New Roman"/>
              </a:rPr>
              <a:t> </a:t>
            </a:r>
            <a:r>
              <a:rPr sz="2800" b="1" i="1" spc="-5" dirty="0">
                <a:solidFill>
                  <a:srgbClr val="BF0000"/>
                </a:solidFill>
                <a:latin typeface="Times New Roman"/>
                <a:cs typeface="Times New Roman"/>
              </a:rPr>
              <a:t>than one instance </a:t>
            </a:r>
            <a:r>
              <a:rPr sz="2800" b="1" i="1" dirty="0">
                <a:solidFill>
                  <a:srgbClr val="BF0000"/>
                </a:solidFill>
                <a:latin typeface="Times New Roman"/>
                <a:cs typeface="Times New Roman"/>
              </a:rPr>
              <a:t>of an </a:t>
            </a:r>
            <a:r>
              <a:rPr sz="2800" b="1" i="1" spc="-5" dirty="0">
                <a:solidFill>
                  <a:srgbClr val="BF0000"/>
                </a:solidFill>
                <a:latin typeface="Times New Roman"/>
                <a:cs typeface="Times New Roman"/>
              </a:rPr>
              <a:t>entity </a:t>
            </a:r>
            <a:r>
              <a:rPr sz="2800" b="1" i="1" dirty="0">
                <a:solidFill>
                  <a:srgbClr val="BF0000"/>
                </a:solidFill>
                <a:latin typeface="Times New Roman"/>
                <a:cs typeface="Times New Roman"/>
              </a:rPr>
              <a:t>on the left </a:t>
            </a:r>
            <a:r>
              <a:rPr sz="2800" b="1" i="1" spc="-5" dirty="0">
                <a:solidFill>
                  <a:srgbClr val="BF0000"/>
                </a:solidFill>
                <a:latin typeface="Times New Roman"/>
                <a:cs typeface="Times New Roman"/>
              </a:rPr>
              <a:t>and </a:t>
            </a:r>
            <a:r>
              <a:rPr sz="2800" b="1" i="1" dirty="0">
                <a:solidFill>
                  <a:srgbClr val="BF0000"/>
                </a:solidFill>
                <a:latin typeface="Times New Roman"/>
                <a:cs typeface="Times New Roman"/>
              </a:rPr>
              <a:t>more than </a:t>
            </a:r>
            <a:r>
              <a:rPr sz="2800" b="1" i="1" spc="-5" dirty="0">
                <a:solidFill>
                  <a:srgbClr val="BF0000"/>
                </a:solidFill>
                <a:latin typeface="Times New Roman"/>
                <a:cs typeface="Times New Roman"/>
              </a:rPr>
              <a:t>one </a:t>
            </a:r>
            <a:r>
              <a:rPr sz="2800" b="1" i="1" dirty="0">
                <a:solidFill>
                  <a:srgbClr val="BF0000"/>
                </a:solidFill>
                <a:latin typeface="Times New Roman"/>
                <a:cs typeface="Times New Roman"/>
              </a:rPr>
              <a:t> </a:t>
            </a:r>
            <a:r>
              <a:rPr sz="2800" b="1" i="1" spc="-5" dirty="0">
                <a:solidFill>
                  <a:srgbClr val="BF0000"/>
                </a:solidFill>
                <a:latin typeface="Times New Roman"/>
                <a:cs typeface="Times New Roman"/>
              </a:rPr>
              <a:t>instance </a:t>
            </a:r>
            <a:r>
              <a:rPr sz="2800" b="1" i="1" dirty="0">
                <a:solidFill>
                  <a:srgbClr val="BF0000"/>
                </a:solidFill>
                <a:latin typeface="Times New Roman"/>
                <a:cs typeface="Times New Roman"/>
              </a:rPr>
              <a:t>of an </a:t>
            </a:r>
            <a:r>
              <a:rPr sz="2800" b="1" i="1" spc="-5" dirty="0">
                <a:solidFill>
                  <a:srgbClr val="BF0000"/>
                </a:solidFill>
                <a:latin typeface="Times New Roman"/>
                <a:cs typeface="Times New Roman"/>
              </a:rPr>
              <a:t>entity on the right </a:t>
            </a:r>
            <a:r>
              <a:rPr sz="2800" b="1" i="1" dirty="0">
                <a:solidFill>
                  <a:srgbClr val="BF0000"/>
                </a:solidFill>
                <a:latin typeface="Times New Roman"/>
                <a:cs typeface="Times New Roman"/>
              </a:rPr>
              <a:t>can be </a:t>
            </a:r>
            <a:r>
              <a:rPr sz="2800" b="1" i="1" spc="-5" dirty="0">
                <a:solidFill>
                  <a:srgbClr val="BF0000"/>
                </a:solidFill>
                <a:latin typeface="Times New Roman"/>
                <a:cs typeface="Times New Roman"/>
              </a:rPr>
              <a:t>associated with the </a:t>
            </a:r>
            <a:r>
              <a:rPr sz="2800" b="1" i="1" dirty="0">
                <a:solidFill>
                  <a:srgbClr val="BF0000"/>
                </a:solidFill>
                <a:latin typeface="Times New Roman"/>
                <a:cs typeface="Times New Roman"/>
              </a:rPr>
              <a:t> </a:t>
            </a:r>
            <a:r>
              <a:rPr sz="2800" b="1" i="1" spc="-5" dirty="0">
                <a:solidFill>
                  <a:srgbClr val="BF0000"/>
                </a:solidFill>
                <a:latin typeface="Times New Roman"/>
                <a:cs typeface="Times New Roman"/>
              </a:rPr>
              <a:t>relationship</a:t>
            </a:r>
            <a:r>
              <a:rPr sz="2800" spc="-5" dirty="0"/>
              <a:t>.</a:t>
            </a:r>
            <a:r>
              <a:rPr sz="2800" dirty="0"/>
              <a:t> It</a:t>
            </a:r>
            <a:r>
              <a:rPr sz="2800" spc="10" dirty="0"/>
              <a:t> </a:t>
            </a:r>
            <a:r>
              <a:rPr sz="2800" dirty="0"/>
              <a:t>depicts</a:t>
            </a:r>
            <a:r>
              <a:rPr sz="2800" spc="-10" dirty="0"/>
              <a:t> </a:t>
            </a:r>
            <a:r>
              <a:rPr sz="2800" spc="-5" dirty="0"/>
              <a:t>many-to-many</a:t>
            </a:r>
            <a:r>
              <a:rPr sz="2800" spc="20" dirty="0"/>
              <a:t> </a:t>
            </a:r>
            <a:r>
              <a:rPr sz="2800" dirty="0"/>
              <a:t>relationship.</a:t>
            </a:r>
          </a:p>
        </p:txBody>
      </p:sp>
      <p:pic>
        <p:nvPicPr>
          <p:cNvPr id="4" name="object 4"/>
          <p:cNvPicPr/>
          <p:nvPr/>
        </p:nvPicPr>
        <p:blipFill>
          <a:blip r:embed="rId2" cstate="print"/>
          <a:stretch>
            <a:fillRect/>
          </a:stretch>
        </p:blipFill>
        <p:spPr>
          <a:xfrm>
            <a:off x="914400" y="4038600"/>
            <a:ext cx="7100406" cy="19812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458470"/>
            <a:ext cx="8060055" cy="256286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dirty="0">
                <a:latin typeface="Times New Roman"/>
                <a:cs typeface="Times New Roman"/>
              </a:rPr>
              <a:t>Participation</a:t>
            </a:r>
            <a:r>
              <a:rPr sz="2400" spc="-25" dirty="0">
                <a:latin typeface="Times New Roman"/>
                <a:cs typeface="Times New Roman"/>
              </a:rPr>
              <a:t> </a:t>
            </a:r>
            <a:r>
              <a:rPr sz="2400" spc="-5" dirty="0">
                <a:latin typeface="Times New Roman"/>
                <a:cs typeface="Times New Roman"/>
              </a:rPr>
              <a:t>Constraints</a:t>
            </a:r>
            <a:endParaRPr sz="2400">
              <a:latin typeface="Times New Roman"/>
              <a:cs typeface="Times New Roman"/>
            </a:endParaRPr>
          </a:p>
          <a:p>
            <a:pPr marL="355600" marR="56515" indent="-342900">
              <a:lnSpc>
                <a:spcPct val="137500"/>
              </a:lnSpc>
              <a:spcBef>
                <a:spcPts val="620"/>
              </a:spcBef>
              <a:buFont typeface="Arial MT"/>
              <a:buChar char="•"/>
              <a:tabLst>
                <a:tab pos="354965" algn="l"/>
                <a:tab pos="355600" algn="l"/>
              </a:tabLst>
            </a:pPr>
            <a:r>
              <a:rPr sz="2400" b="1" spc="-5" dirty="0">
                <a:latin typeface="Times New Roman"/>
                <a:cs typeface="Times New Roman"/>
              </a:rPr>
              <a:t>Total</a:t>
            </a:r>
            <a:r>
              <a:rPr sz="2400" b="1" spc="5" dirty="0">
                <a:latin typeface="Times New Roman"/>
                <a:cs typeface="Times New Roman"/>
              </a:rPr>
              <a:t> </a:t>
            </a:r>
            <a:r>
              <a:rPr sz="2400" b="1" spc="-5" dirty="0">
                <a:latin typeface="Times New Roman"/>
                <a:cs typeface="Times New Roman"/>
              </a:rPr>
              <a:t>Participation</a:t>
            </a:r>
            <a:r>
              <a:rPr sz="2400" b="1" spc="15" dirty="0">
                <a:latin typeface="Times New Roman"/>
                <a:cs typeface="Times New Roman"/>
              </a:rPr>
              <a:t> </a:t>
            </a:r>
            <a:r>
              <a:rPr sz="2400" dirty="0">
                <a:latin typeface="Times New Roman"/>
                <a:cs typeface="Times New Roman"/>
              </a:rPr>
              <a:t>−</a:t>
            </a:r>
            <a:r>
              <a:rPr sz="2400" spc="-5" dirty="0">
                <a:latin typeface="Times New Roman"/>
                <a:cs typeface="Times New Roman"/>
              </a:rPr>
              <a:t> Each</a:t>
            </a:r>
            <a:r>
              <a:rPr sz="2400" dirty="0">
                <a:latin typeface="Times New Roman"/>
                <a:cs typeface="Times New Roman"/>
              </a:rPr>
              <a:t> entity</a:t>
            </a:r>
            <a:r>
              <a:rPr sz="2400" spc="20" dirty="0">
                <a:latin typeface="Times New Roman"/>
                <a:cs typeface="Times New Roman"/>
              </a:rPr>
              <a:t> </a:t>
            </a:r>
            <a:r>
              <a:rPr sz="2400" dirty="0">
                <a:latin typeface="Times New Roman"/>
                <a:cs typeface="Times New Roman"/>
              </a:rPr>
              <a:t>is involved in the </a:t>
            </a:r>
            <a:r>
              <a:rPr sz="2400" spc="5" dirty="0">
                <a:latin typeface="Times New Roman"/>
                <a:cs typeface="Times New Roman"/>
              </a:rPr>
              <a:t> </a:t>
            </a:r>
            <a:r>
              <a:rPr sz="2400" dirty="0">
                <a:latin typeface="Times New Roman"/>
                <a:cs typeface="Times New Roman"/>
              </a:rPr>
              <a:t>relationship.</a:t>
            </a:r>
            <a:r>
              <a:rPr sz="2400" spc="-5" dirty="0">
                <a:latin typeface="Times New Roman"/>
                <a:cs typeface="Times New Roman"/>
              </a:rPr>
              <a:t> </a:t>
            </a:r>
            <a:r>
              <a:rPr sz="2400" dirty="0">
                <a:latin typeface="Times New Roman"/>
                <a:cs typeface="Times New Roman"/>
              </a:rPr>
              <a:t>Total participation is</a:t>
            </a:r>
            <a:r>
              <a:rPr sz="2400" spc="-15" dirty="0">
                <a:latin typeface="Times New Roman"/>
                <a:cs typeface="Times New Roman"/>
              </a:rPr>
              <a:t> </a:t>
            </a:r>
            <a:r>
              <a:rPr sz="2400" spc="-5" dirty="0">
                <a:latin typeface="Times New Roman"/>
                <a:cs typeface="Times New Roman"/>
              </a:rPr>
              <a:t>represented</a:t>
            </a:r>
            <a:r>
              <a:rPr sz="2400" dirty="0">
                <a:latin typeface="Times New Roman"/>
                <a:cs typeface="Times New Roman"/>
              </a:rPr>
              <a:t> by</a:t>
            </a:r>
            <a:r>
              <a:rPr sz="2400" spc="25" dirty="0">
                <a:latin typeface="Times New Roman"/>
                <a:cs typeface="Times New Roman"/>
              </a:rPr>
              <a:t> </a:t>
            </a:r>
            <a:r>
              <a:rPr sz="2400" dirty="0">
                <a:latin typeface="Times New Roman"/>
                <a:cs typeface="Times New Roman"/>
              </a:rPr>
              <a:t>double </a:t>
            </a:r>
            <a:r>
              <a:rPr sz="2400" spc="-5" dirty="0">
                <a:latin typeface="Times New Roman"/>
                <a:cs typeface="Times New Roman"/>
              </a:rPr>
              <a:t>lines.</a:t>
            </a:r>
            <a:endParaRPr sz="2400">
              <a:latin typeface="Times New Roman"/>
              <a:cs typeface="Times New Roman"/>
            </a:endParaRPr>
          </a:p>
          <a:p>
            <a:pPr marL="355600" marR="5080" indent="-342900">
              <a:lnSpc>
                <a:spcPct val="137500"/>
              </a:lnSpc>
              <a:spcBef>
                <a:spcPts val="640"/>
              </a:spcBef>
              <a:buFont typeface="Arial MT"/>
              <a:buChar char="•"/>
              <a:tabLst>
                <a:tab pos="354965" algn="l"/>
                <a:tab pos="355600" algn="l"/>
              </a:tabLst>
            </a:pPr>
            <a:r>
              <a:rPr sz="2400" b="1" spc="-5" dirty="0">
                <a:latin typeface="Times New Roman"/>
                <a:cs typeface="Times New Roman"/>
              </a:rPr>
              <a:t>Partial participation</a:t>
            </a:r>
            <a:r>
              <a:rPr sz="2400" b="1" spc="10" dirty="0">
                <a:latin typeface="Times New Roman"/>
                <a:cs typeface="Times New Roman"/>
              </a:rPr>
              <a:t> </a:t>
            </a:r>
            <a:r>
              <a:rPr sz="2400" dirty="0">
                <a:latin typeface="Times New Roman"/>
                <a:cs typeface="Times New Roman"/>
              </a:rPr>
              <a:t>− </a:t>
            </a:r>
            <a:r>
              <a:rPr sz="2400" spc="-5" dirty="0">
                <a:latin typeface="Times New Roman"/>
                <a:cs typeface="Times New Roman"/>
              </a:rPr>
              <a:t>Not</a:t>
            </a:r>
            <a:r>
              <a:rPr sz="2400" dirty="0">
                <a:latin typeface="Times New Roman"/>
                <a:cs typeface="Times New Roman"/>
              </a:rPr>
              <a:t> all entities are involved in</a:t>
            </a:r>
            <a:r>
              <a:rPr sz="2400" spc="-5" dirty="0">
                <a:latin typeface="Times New Roman"/>
                <a:cs typeface="Times New Roman"/>
              </a:rPr>
              <a:t> </a:t>
            </a:r>
            <a:r>
              <a:rPr sz="2400" dirty="0">
                <a:latin typeface="Times New Roman"/>
                <a:cs typeface="Times New Roman"/>
              </a:rPr>
              <a:t>the </a:t>
            </a:r>
            <a:r>
              <a:rPr sz="2400" spc="5" dirty="0">
                <a:latin typeface="Times New Roman"/>
                <a:cs typeface="Times New Roman"/>
              </a:rPr>
              <a:t> </a:t>
            </a:r>
            <a:r>
              <a:rPr sz="2400" dirty="0">
                <a:latin typeface="Times New Roman"/>
                <a:cs typeface="Times New Roman"/>
              </a:rPr>
              <a:t>relationship.</a:t>
            </a:r>
            <a:r>
              <a:rPr sz="2400" spc="-10" dirty="0">
                <a:latin typeface="Times New Roman"/>
                <a:cs typeface="Times New Roman"/>
              </a:rPr>
              <a:t> </a:t>
            </a:r>
            <a:r>
              <a:rPr sz="2400" dirty="0">
                <a:latin typeface="Times New Roman"/>
                <a:cs typeface="Times New Roman"/>
              </a:rPr>
              <a:t>Partial</a:t>
            </a:r>
            <a:r>
              <a:rPr sz="2400" spc="-5" dirty="0">
                <a:latin typeface="Times New Roman"/>
                <a:cs typeface="Times New Roman"/>
              </a:rPr>
              <a:t> </a:t>
            </a:r>
            <a:r>
              <a:rPr sz="2400" dirty="0">
                <a:latin typeface="Times New Roman"/>
                <a:cs typeface="Times New Roman"/>
              </a:rPr>
              <a:t>participation</a:t>
            </a:r>
            <a:r>
              <a:rPr sz="2400" spc="-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spc="-5" dirty="0">
                <a:latin typeface="Times New Roman"/>
                <a:cs typeface="Times New Roman"/>
              </a:rPr>
              <a:t>represented </a:t>
            </a:r>
            <a:r>
              <a:rPr sz="2400" dirty="0">
                <a:latin typeface="Times New Roman"/>
                <a:cs typeface="Times New Roman"/>
              </a:rPr>
              <a:t>by</a:t>
            </a:r>
            <a:r>
              <a:rPr sz="2400" spc="20" dirty="0">
                <a:latin typeface="Times New Roman"/>
                <a:cs typeface="Times New Roman"/>
              </a:rPr>
              <a:t> </a:t>
            </a:r>
            <a:r>
              <a:rPr sz="2400" dirty="0">
                <a:latin typeface="Times New Roman"/>
                <a:cs typeface="Times New Roman"/>
              </a:rPr>
              <a:t>single</a:t>
            </a:r>
            <a:r>
              <a:rPr sz="2400" spc="-10" dirty="0">
                <a:latin typeface="Times New Roman"/>
                <a:cs typeface="Times New Roman"/>
              </a:rPr>
              <a:t> </a:t>
            </a:r>
            <a:r>
              <a:rPr sz="2400" dirty="0">
                <a:latin typeface="Times New Roman"/>
                <a:cs typeface="Times New Roman"/>
              </a:rPr>
              <a:t>lines.</a:t>
            </a:r>
            <a:endParaRPr sz="2400">
              <a:latin typeface="Times New Roman"/>
              <a:cs typeface="Times New Roman"/>
            </a:endParaRPr>
          </a:p>
        </p:txBody>
      </p:sp>
      <p:pic>
        <p:nvPicPr>
          <p:cNvPr id="3" name="object 3"/>
          <p:cNvPicPr/>
          <p:nvPr/>
        </p:nvPicPr>
        <p:blipFill>
          <a:blip r:embed="rId2" cstate="print"/>
          <a:stretch>
            <a:fillRect/>
          </a:stretch>
        </p:blipFill>
        <p:spPr>
          <a:xfrm>
            <a:off x="990600" y="3886200"/>
            <a:ext cx="6555294" cy="18288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1919" y="314959"/>
            <a:ext cx="6354445" cy="635000"/>
          </a:xfrm>
          <a:prstGeom prst="rect">
            <a:avLst/>
          </a:prstGeom>
        </p:spPr>
        <p:txBody>
          <a:bodyPr vert="horz" wrap="square" lIns="0" tIns="12700" rIns="0" bIns="0" rtlCol="0">
            <a:spAutoFit/>
          </a:bodyPr>
          <a:lstStyle/>
          <a:p>
            <a:pPr marL="12700">
              <a:lnSpc>
                <a:spcPct val="100000"/>
              </a:lnSpc>
              <a:spcBef>
                <a:spcPts val="100"/>
              </a:spcBef>
            </a:pPr>
            <a:r>
              <a:rPr sz="4000" b="1" spc="155" dirty="0">
                <a:latin typeface="Trebuchet MS"/>
                <a:cs typeface="Trebuchet MS"/>
              </a:rPr>
              <a:t>G</a:t>
            </a:r>
            <a:r>
              <a:rPr sz="4000" b="1" spc="-200" dirty="0">
                <a:latin typeface="Trebuchet MS"/>
                <a:cs typeface="Trebuchet MS"/>
              </a:rPr>
              <a:t>en</a:t>
            </a:r>
            <a:r>
              <a:rPr sz="4000" b="1" spc="-285" dirty="0">
                <a:latin typeface="Trebuchet MS"/>
                <a:cs typeface="Trebuchet MS"/>
              </a:rPr>
              <a:t>e</a:t>
            </a:r>
            <a:r>
              <a:rPr sz="4000" b="1" spc="-204" dirty="0">
                <a:latin typeface="Trebuchet MS"/>
                <a:cs typeface="Trebuchet MS"/>
              </a:rPr>
              <a:t>r</a:t>
            </a:r>
            <a:r>
              <a:rPr sz="4000" b="1" spc="-10" dirty="0">
                <a:latin typeface="Trebuchet MS"/>
                <a:cs typeface="Trebuchet MS"/>
              </a:rPr>
              <a:t>aliz</a:t>
            </a:r>
            <a:r>
              <a:rPr sz="4000" b="1" spc="-5" dirty="0">
                <a:latin typeface="Trebuchet MS"/>
                <a:cs typeface="Trebuchet MS"/>
              </a:rPr>
              <a:t>a</a:t>
            </a:r>
            <a:r>
              <a:rPr sz="4000" b="1" spc="-95" dirty="0">
                <a:latin typeface="Trebuchet MS"/>
                <a:cs typeface="Trebuchet MS"/>
              </a:rPr>
              <a:t>ti</a:t>
            </a:r>
            <a:r>
              <a:rPr sz="4000" b="1" spc="-155" dirty="0">
                <a:latin typeface="Trebuchet MS"/>
                <a:cs typeface="Trebuchet MS"/>
              </a:rPr>
              <a:t>o</a:t>
            </a:r>
            <a:r>
              <a:rPr sz="4000" b="1" spc="-95" dirty="0">
                <a:latin typeface="Trebuchet MS"/>
                <a:cs typeface="Trebuchet MS"/>
              </a:rPr>
              <a:t>n</a:t>
            </a:r>
            <a:r>
              <a:rPr sz="4000" b="1" spc="-204" dirty="0">
                <a:latin typeface="Trebuchet MS"/>
                <a:cs typeface="Trebuchet MS"/>
              </a:rPr>
              <a:t> </a:t>
            </a:r>
            <a:r>
              <a:rPr sz="4000" b="1" spc="229" dirty="0">
                <a:latin typeface="Trebuchet MS"/>
                <a:cs typeface="Trebuchet MS"/>
              </a:rPr>
              <a:t>A</a:t>
            </a:r>
            <a:r>
              <a:rPr sz="4000" b="1" spc="10" dirty="0">
                <a:latin typeface="Trebuchet MS"/>
                <a:cs typeface="Trebuchet MS"/>
              </a:rPr>
              <a:t>ggr</a:t>
            </a:r>
            <a:r>
              <a:rPr sz="4000" b="1" spc="20" dirty="0">
                <a:latin typeface="Trebuchet MS"/>
                <a:cs typeface="Trebuchet MS"/>
              </a:rPr>
              <a:t>e</a:t>
            </a:r>
            <a:r>
              <a:rPr sz="4000" b="1" spc="85" dirty="0">
                <a:latin typeface="Trebuchet MS"/>
                <a:cs typeface="Trebuchet MS"/>
              </a:rPr>
              <a:t>gat</a:t>
            </a:r>
            <a:r>
              <a:rPr sz="4000" b="1" spc="60" dirty="0">
                <a:latin typeface="Trebuchet MS"/>
                <a:cs typeface="Trebuchet MS"/>
              </a:rPr>
              <a:t>i</a:t>
            </a:r>
            <a:r>
              <a:rPr sz="4000" b="1" spc="-160" dirty="0">
                <a:latin typeface="Trebuchet MS"/>
                <a:cs typeface="Trebuchet MS"/>
              </a:rPr>
              <a:t>o</a:t>
            </a:r>
            <a:r>
              <a:rPr sz="4000" b="1" spc="-95" dirty="0">
                <a:latin typeface="Trebuchet MS"/>
                <a:cs typeface="Trebuchet MS"/>
              </a:rPr>
              <a:t>n</a:t>
            </a:r>
            <a:endParaRPr sz="4000">
              <a:latin typeface="Trebuchet MS"/>
              <a:cs typeface="Trebuchet MS"/>
            </a:endParaRPr>
          </a:p>
        </p:txBody>
      </p:sp>
      <p:sp>
        <p:nvSpPr>
          <p:cNvPr id="3" name="object 3"/>
          <p:cNvSpPr txBox="1"/>
          <p:nvPr/>
        </p:nvSpPr>
        <p:spPr>
          <a:xfrm>
            <a:off x="307340" y="1168400"/>
            <a:ext cx="119380" cy="345440"/>
          </a:xfrm>
          <a:prstGeom prst="rect">
            <a:avLst/>
          </a:prstGeom>
        </p:spPr>
        <p:txBody>
          <a:bodyPr vert="horz" wrap="square" lIns="0" tIns="12700" rIns="0" bIns="0" rtlCol="0">
            <a:spAutoFit/>
          </a:bodyPr>
          <a:lstStyle/>
          <a:p>
            <a:pPr marL="12700">
              <a:lnSpc>
                <a:spcPct val="100000"/>
              </a:lnSpc>
              <a:spcBef>
                <a:spcPts val="100"/>
              </a:spcBef>
            </a:pPr>
            <a:r>
              <a:rPr sz="2100" dirty="0">
                <a:latin typeface="Arial MT"/>
                <a:cs typeface="Arial MT"/>
              </a:rPr>
              <a:t>•</a:t>
            </a:r>
            <a:endParaRPr sz="2100">
              <a:latin typeface="Arial MT"/>
              <a:cs typeface="Arial MT"/>
            </a:endParaRPr>
          </a:p>
        </p:txBody>
      </p:sp>
      <p:sp>
        <p:nvSpPr>
          <p:cNvPr id="4" name="object 4"/>
          <p:cNvSpPr txBox="1"/>
          <p:nvPr/>
        </p:nvSpPr>
        <p:spPr>
          <a:xfrm>
            <a:off x="650240" y="1023620"/>
            <a:ext cx="8176895" cy="2011680"/>
          </a:xfrm>
          <a:prstGeom prst="rect">
            <a:avLst/>
          </a:prstGeom>
        </p:spPr>
        <p:txBody>
          <a:bodyPr vert="horz" wrap="square" lIns="0" tIns="172720" rIns="0" bIns="0" rtlCol="0">
            <a:spAutoFit/>
          </a:bodyPr>
          <a:lstStyle/>
          <a:p>
            <a:pPr marL="12700">
              <a:lnSpc>
                <a:spcPct val="100000"/>
              </a:lnSpc>
              <a:spcBef>
                <a:spcPts val="1360"/>
              </a:spcBef>
            </a:pPr>
            <a:r>
              <a:rPr sz="2100" spc="-5" dirty="0">
                <a:latin typeface="Times New Roman"/>
                <a:cs typeface="Times New Roman"/>
              </a:rPr>
              <a:t>The</a:t>
            </a:r>
            <a:r>
              <a:rPr sz="2100" spc="-15" dirty="0">
                <a:latin typeface="Times New Roman"/>
                <a:cs typeface="Times New Roman"/>
              </a:rPr>
              <a:t> </a:t>
            </a:r>
            <a:r>
              <a:rPr sz="2100" dirty="0">
                <a:latin typeface="Times New Roman"/>
                <a:cs typeface="Times New Roman"/>
              </a:rPr>
              <a:t>ER</a:t>
            </a:r>
            <a:r>
              <a:rPr sz="2100" spc="-10" dirty="0">
                <a:latin typeface="Times New Roman"/>
                <a:cs typeface="Times New Roman"/>
              </a:rPr>
              <a:t> </a:t>
            </a:r>
            <a:r>
              <a:rPr sz="2100" dirty="0">
                <a:latin typeface="Times New Roman"/>
                <a:cs typeface="Times New Roman"/>
              </a:rPr>
              <a:t>Model</a:t>
            </a:r>
            <a:r>
              <a:rPr sz="2100" spc="-10" dirty="0">
                <a:latin typeface="Times New Roman"/>
                <a:cs typeface="Times New Roman"/>
              </a:rPr>
              <a:t> </a:t>
            </a:r>
            <a:r>
              <a:rPr sz="2100" dirty="0">
                <a:latin typeface="Times New Roman"/>
                <a:cs typeface="Times New Roman"/>
              </a:rPr>
              <a:t>has</a:t>
            </a:r>
            <a:r>
              <a:rPr sz="2100" spc="-10" dirty="0">
                <a:latin typeface="Times New Roman"/>
                <a:cs typeface="Times New Roman"/>
              </a:rPr>
              <a:t> </a:t>
            </a:r>
            <a:r>
              <a:rPr sz="2100" dirty="0">
                <a:latin typeface="Times New Roman"/>
                <a:cs typeface="Times New Roman"/>
              </a:rPr>
              <a:t>the</a:t>
            </a:r>
            <a:r>
              <a:rPr sz="2100" spc="5" dirty="0">
                <a:latin typeface="Times New Roman"/>
                <a:cs typeface="Times New Roman"/>
              </a:rPr>
              <a:t> </a:t>
            </a:r>
            <a:r>
              <a:rPr sz="2100" dirty="0">
                <a:latin typeface="Times New Roman"/>
                <a:cs typeface="Times New Roman"/>
              </a:rPr>
              <a:t>power</a:t>
            </a:r>
            <a:r>
              <a:rPr sz="2100" spc="-15" dirty="0">
                <a:latin typeface="Times New Roman"/>
                <a:cs typeface="Times New Roman"/>
              </a:rPr>
              <a:t> </a:t>
            </a:r>
            <a:r>
              <a:rPr sz="2100" dirty="0">
                <a:latin typeface="Times New Roman"/>
                <a:cs typeface="Times New Roman"/>
              </a:rPr>
              <a:t>of</a:t>
            </a:r>
            <a:r>
              <a:rPr sz="2100" spc="-15" dirty="0">
                <a:latin typeface="Times New Roman"/>
                <a:cs typeface="Times New Roman"/>
              </a:rPr>
              <a:t> </a:t>
            </a:r>
            <a:r>
              <a:rPr sz="2100" dirty="0">
                <a:latin typeface="Times New Roman"/>
                <a:cs typeface="Times New Roman"/>
              </a:rPr>
              <a:t>expressing</a:t>
            </a:r>
            <a:r>
              <a:rPr sz="2100" spc="-5" dirty="0">
                <a:latin typeface="Times New Roman"/>
                <a:cs typeface="Times New Roman"/>
              </a:rPr>
              <a:t> </a:t>
            </a:r>
            <a:r>
              <a:rPr sz="2100" dirty="0">
                <a:latin typeface="Times New Roman"/>
                <a:cs typeface="Times New Roman"/>
              </a:rPr>
              <a:t>database entities</a:t>
            </a:r>
            <a:r>
              <a:rPr sz="2100" spc="-10" dirty="0">
                <a:latin typeface="Times New Roman"/>
                <a:cs typeface="Times New Roman"/>
              </a:rPr>
              <a:t> </a:t>
            </a:r>
            <a:r>
              <a:rPr sz="2100" dirty="0">
                <a:latin typeface="Times New Roman"/>
                <a:cs typeface="Times New Roman"/>
              </a:rPr>
              <a:t>in</a:t>
            </a:r>
            <a:r>
              <a:rPr sz="2100" spc="5" dirty="0">
                <a:latin typeface="Times New Roman"/>
                <a:cs typeface="Times New Roman"/>
              </a:rPr>
              <a:t> </a:t>
            </a:r>
            <a:r>
              <a:rPr sz="2100" dirty="0">
                <a:latin typeface="Times New Roman"/>
                <a:cs typeface="Times New Roman"/>
              </a:rPr>
              <a:t>a</a:t>
            </a:r>
            <a:r>
              <a:rPr sz="2100" spc="-10" dirty="0">
                <a:latin typeface="Times New Roman"/>
                <a:cs typeface="Times New Roman"/>
              </a:rPr>
              <a:t> </a:t>
            </a:r>
            <a:r>
              <a:rPr sz="2100" dirty="0">
                <a:latin typeface="Times New Roman"/>
                <a:cs typeface="Times New Roman"/>
              </a:rPr>
              <a:t>conceptual</a:t>
            </a:r>
            <a:endParaRPr sz="2100">
              <a:latin typeface="Times New Roman"/>
              <a:cs typeface="Times New Roman"/>
            </a:endParaRPr>
          </a:p>
          <a:p>
            <a:pPr marL="12700">
              <a:lnSpc>
                <a:spcPct val="100000"/>
              </a:lnSpc>
              <a:spcBef>
                <a:spcPts val="1260"/>
              </a:spcBef>
            </a:pPr>
            <a:r>
              <a:rPr sz="2100" b="1" i="1" spc="-5" dirty="0">
                <a:latin typeface="Times New Roman"/>
                <a:cs typeface="Times New Roman"/>
              </a:rPr>
              <a:t>hierarchical</a:t>
            </a:r>
            <a:r>
              <a:rPr sz="2100" b="1" i="1" spc="-30" dirty="0">
                <a:latin typeface="Times New Roman"/>
                <a:cs typeface="Times New Roman"/>
              </a:rPr>
              <a:t> </a:t>
            </a:r>
            <a:r>
              <a:rPr sz="2100" b="1" i="1" dirty="0">
                <a:latin typeface="Times New Roman"/>
                <a:cs typeface="Times New Roman"/>
              </a:rPr>
              <a:t>manner</a:t>
            </a:r>
            <a:r>
              <a:rPr sz="2100" dirty="0">
                <a:latin typeface="Times New Roman"/>
                <a:cs typeface="Times New Roman"/>
              </a:rPr>
              <a:t>.</a:t>
            </a:r>
            <a:endParaRPr sz="2100">
              <a:latin typeface="Times New Roman"/>
              <a:cs typeface="Times New Roman"/>
            </a:endParaRPr>
          </a:p>
          <a:p>
            <a:pPr marL="12700" marR="265430">
              <a:lnSpc>
                <a:spcPct val="150000"/>
              </a:lnSpc>
              <a:spcBef>
                <a:spcPts val="520"/>
              </a:spcBef>
            </a:pPr>
            <a:r>
              <a:rPr sz="2100" spc="-5" dirty="0">
                <a:latin typeface="Times New Roman"/>
                <a:cs typeface="Times New Roman"/>
              </a:rPr>
              <a:t>As</a:t>
            </a:r>
            <a:r>
              <a:rPr sz="2100" dirty="0">
                <a:latin typeface="Times New Roman"/>
                <a:cs typeface="Times New Roman"/>
              </a:rPr>
              <a:t> the </a:t>
            </a:r>
            <a:r>
              <a:rPr sz="2100" spc="-5" dirty="0">
                <a:latin typeface="Times New Roman"/>
                <a:cs typeface="Times New Roman"/>
              </a:rPr>
              <a:t>hierarchy</a:t>
            </a:r>
            <a:r>
              <a:rPr sz="2100" spc="25" dirty="0">
                <a:latin typeface="Times New Roman"/>
                <a:cs typeface="Times New Roman"/>
              </a:rPr>
              <a:t> </a:t>
            </a:r>
            <a:r>
              <a:rPr sz="2100" b="1" i="1" dirty="0">
                <a:latin typeface="Times New Roman"/>
                <a:cs typeface="Times New Roman"/>
              </a:rPr>
              <a:t>goes</a:t>
            </a:r>
            <a:r>
              <a:rPr sz="2100" b="1" i="1" spc="-5" dirty="0">
                <a:latin typeface="Times New Roman"/>
                <a:cs typeface="Times New Roman"/>
              </a:rPr>
              <a:t> </a:t>
            </a:r>
            <a:r>
              <a:rPr sz="2100" b="1" i="1" dirty="0">
                <a:latin typeface="Times New Roman"/>
                <a:cs typeface="Times New Roman"/>
              </a:rPr>
              <a:t>up</a:t>
            </a:r>
            <a:r>
              <a:rPr sz="2100" dirty="0">
                <a:latin typeface="Times New Roman"/>
                <a:cs typeface="Times New Roman"/>
              </a:rPr>
              <a:t>, </a:t>
            </a:r>
            <a:r>
              <a:rPr sz="2100" spc="-5" dirty="0">
                <a:latin typeface="Times New Roman"/>
                <a:cs typeface="Times New Roman"/>
              </a:rPr>
              <a:t>it</a:t>
            </a:r>
            <a:r>
              <a:rPr sz="2100" spc="20" dirty="0">
                <a:latin typeface="Times New Roman"/>
                <a:cs typeface="Times New Roman"/>
              </a:rPr>
              <a:t> </a:t>
            </a:r>
            <a:r>
              <a:rPr sz="2100" b="1" i="1" spc="-5" dirty="0">
                <a:latin typeface="Times New Roman"/>
                <a:cs typeface="Times New Roman"/>
              </a:rPr>
              <a:t>generalizes</a:t>
            </a:r>
            <a:r>
              <a:rPr sz="2100" b="1" i="1" dirty="0">
                <a:latin typeface="Times New Roman"/>
                <a:cs typeface="Times New Roman"/>
              </a:rPr>
              <a:t> </a:t>
            </a:r>
            <a:r>
              <a:rPr sz="2100" b="1" i="1" spc="-5" dirty="0">
                <a:latin typeface="Times New Roman"/>
                <a:cs typeface="Times New Roman"/>
              </a:rPr>
              <a:t>the</a:t>
            </a:r>
            <a:r>
              <a:rPr sz="2100" b="1" i="1" dirty="0">
                <a:latin typeface="Times New Roman"/>
                <a:cs typeface="Times New Roman"/>
              </a:rPr>
              <a:t> view</a:t>
            </a:r>
            <a:r>
              <a:rPr sz="2100" b="1" i="1" spc="5" dirty="0">
                <a:latin typeface="Times New Roman"/>
                <a:cs typeface="Times New Roman"/>
              </a:rPr>
              <a:t> </a:t>
            </a:r>
            <a:r>
              <a:rPr sz="2100" b="1" i="1" dirty="0">
                <a:latin typeface="Times New Roman"/>
                <a:cs typeface="Times New Roman"/>
              </a:rPr>
              <a:t>of</a:t>
            </a:r>
            <a:r>
              <a:rPr sz="2100" b="1" i="1" spc="-5" dirty="0">
                <a:latin typeface="Times New Roman"/>
                <a:cs typeface="Times New Roman"/>
              </a:rPr>
              <a:t> </a:t>
            </a:r>
            <a:r>
              <a:rPr sz="2100" b="1" i="1" dirty="0">
                <a:latin typeface="Times New Roman"/>
                <a:cs typeface="Times New Roman"/>
              </a:rPr>
              <a:t>entities</a:t>
            </a:r>
            <a:r>
              <a:rPr sz="2100" dirty="0">
                <a:latin typeface="Times New Roman"/>
                <a:cs typeface="Times New Roman"/>
              </a:rPr>
              <a:t>, and</a:t>
            </a:r>
            <a:r>
              <a:rPr sz="2100" spc="5" dirty="0">
                <a:latin typeface="Times New Roman"/>
                <a:cs typeface="Times New Roman"/>
              </a:rPr>
              <a:t> </a:t>
            </a:r>
            <a:r>
              <a:rPr sz="2100" dirty="0">
                <a:latin typeface="Times New Roman"/>
                <a:cs typeface="Times New Roman"/>
              </a:rPr>
              <a:t>as</a:t>
            </a:r>
            <a:r>
              <a:rPr sz="2100" spc="-5" dirty="0">
                <a:latin typeface="Times New Roman"/>
                <a:cs typeface="Times New Roman"/>
              </a:rPr>
              <a:t> we</a:t>
            </a:r>
            <a:r>
              <a:rPr sz="2100" spc="25" dirty="0">
                <a:latin typeface="Times New Roman"/>
                <a:cs typeface="Times New Roman"/>
              </a:rPr>
              <a:t> </a:t>
            </a:r>
            <a:r>
              <a:rPr sz="2100" b="1" dirty="0">
                <a:latin typeface="Times New Roman"/>
                <a:cs typeface="Times New Roman"/>
              </a:rPr>
              <a:t>go </a:t>
            </a:r>
            <a:r>
              <a:rPr sz="2100" b="1" spc="-509" dirty="0">
                <a:latin typeface="Times New Roman"/>
                <a:cs typeface="Times New Roman"/>
              </a:rPr>
              <a:t> </a:t>
            </a:r>
            <a:r>
              <a:rPr sz="2100" b="1" spc="-5" dirty="0">
                <a:latin typeface="Times New Roman"/>
                <a:cs typeface="Times New Roman"/>
              </a:rPr>
              <a:t>deep</a:t>
            </a:r>
            <a:r>
              <a:rPr sz="2100" b="1" spc="10" dirty="0">
                <a:latin typeface="Times New Roman"/>
                <a:cs typeface="Times New Roman"/>
              </a:rPr>
              <a:t> </a:t>
            </a:r>
            <a:r>
              <a:rPr sz="2100" spc="-5" dirty="0">
                <a:latin typeface="Times New Roman"/>
                <a:cs typeface="Times New Roman"/>
              </a:rPr>
              <a:t>in</a:t>
            </a:r>
            <a:r>
              <a:rPr sz="2100" spc="15" dirty="0">
                <a:latin typeface="Times New Roman"/>
                <a:cs typeface="Times New Roman"/>
              </a:rPr>
              <a:t> </a:t>
            </a:r>
            <a:r>
              <a:rPr sz="2100" dirty="0">
                <a:latin typeface="Times New Roman"/>
                <a:cs typeface="Times New Roman"/>
              </a:rPr>
              <a:t>the</a:t>
            </a:r>
            <a:r>
              <a:rPr sz="2100" spc="10" dirty="0">
                <a:latin typeface="Times New Roman"/>
                <a:cs typeface="Times New Roman"/>
              </a:rPr>
              <a:t> </a:t>
            </a:r>
            <a:r>
              <a:rPr sz="2100" spc="-5" dirty="0">
                <a:latin typeface="Times New Roman"/>
                <a:cs typeface="Times New Roman"/>
              </a:rPr>
              <a:t>hierarchy,</a:t>
            </a:r>
            <a:r>
              <a:rPr sz="2100" spc="25" dirty="0">
                <a:latin typeface="Times New Roman"/>
                <a:cs typeface="Times New Roman"/>
              </a:rPr>
              <a:t> </a:t>
            </a:r>
            <a:r>
              <a:rPr sz="2100" b="1" i="1" spc="-5" dirty="0">
                <a:latin typeface="Times New Roman"/>
                <a:cs typeface="Times New Roman"/>
              </a:rPr>
              <a:t>it</a:t>
            </a:r>
            <a:r>
              <a:rPr sz="2100" b="1" i="1" spc="5" dirty="0">
                <a:latin typeface="Times New Roman"/>
                <a:cs typeface="Times New Roman"/>
              </a:rPr>
              <a:t> </a:t>
            </a:r>
            <a:r>
              <a:rPr sz="2100" b="1" i="1" dirty="0">
                <a:latin typeface="Times New Roman"/>
                <a:cs typeface="Times New Roman"/>
              </a:rPr>
              <a:t>gives </a:t>
            </a:r>
            <a:r>
              <a:rPr sz="2100" b="1" i="1" spc="-5" dirty="0">
                <a:latin typeface="Times New Roman"/>
                <a:cs typeface="Times New Roman"/>
              </a:rPr>
              <a:t>us</a:t>
            </a:r>
            <a:r>
              <a:rPr sz="2100" b="1" i="1" dirty="0">
                <a:latin typeface="Times New Roman"/>
                <a:cs typeface="Times New Roman"/>
              </a:rPr>
              <a:t> </a:t>
            </a:r>
            <a:r>
              <a:rPr sz="2100" b="1" i="1" spc="-5" dirty="0">
                <a:latin typeface="Times New Roman"/>
                <a:cs typeface="Times New Roman"/>
              </a:rPr>
              <a:t>the</a:t>
            </a:r>
            <a:r>
              <a:rPr sz="2100" b="1" i="1" spc="10" dirty="0">
                <a:latin typeface="Times New Roman"/>
                <a:cs typeface="Times New Roman"/>
              </a:rPr>
              <a:t> </a:t>
            </a:r>
            <a:r>
              <a:rPr sz="2100" b="1" i="1" dirty="0">
                <a:latin typeface="Times New Roman"/>
                <a:cs typeface="Times New Roman"/>
              </a:rPr>
              <a:t>detail</a:t>
            </a:r>
            <a:r>
              <a:rPr sz="2100" b="1" i="1" spc="5" dirty="0">
                <a:latin typeface="Times New Roman"/>
                <a:cs typeface="Times New Roman"/>
              </a:rPr>
              <a:t> </a:t>
            </a:r>
            <a:r>
              <a:rPr sz="2100" b="1" i="1" dirty="0">
                <a:latin typeface="Times New Roman"/>
                <a:cs typeface="Times New Roman"/>
              </a:rPr>
              <a:t>of</a:t>
            </a:r>
            <a:r>
              <a:rPr sz="2100" b="1" i="1" spc="5" dirty="0">
                <a:latin typeface="Times New Roman"/>
                <a:cs typeface="Times New Roman"/>
              </a:rPr>
              <a:t> </a:t>
            </a:r>
            <a:r>
              <a:rPr sz="2100" b="1" i="1" spc="-5" dirty="0">
                <a:latin typeface="Times New Roman"/>
                <a:cs typeface="Times New Roman"/>
              </a:rPr>
              <a:t>every</a:t>
            </a:r>
            <a:r>
              <a:rPr sz="2100" b="1" i="1" dirty="0">
                <a:latin typeface="Times New Roman"/>
                <a:cs typeface="Times New Roman"/>
              </a:rPr>
              <a:t> </a:t>
            </a:r>
            <a:r>
              <a:rPr sz="2100" b="1" i="1" spc="-5" dirty="0">
                <a:latin typeface="Times New Roman"/>
                <a:cs typeface="Times New Roman"/>
              </a:rPr>
              <a:t>entity</a:t>
            </a:r>
            <a:r>
              <a:rPr sz="2100" b="1" i="1" dirty="0">
                <a:latin typeface="Times New Roman"/>
                <a:cs typeface="Times New Roman"/>
              </a:rPr>
              <a:t> </a:t>
            </a:r>
            <a:r>
              <a:rPr sz="2100" b="1" i="1" spc="-5" dirty="0">
                <a:latin typeface="Times New Roman"/>
                <a:cs typeface="Times New Roman"/>
              </a:rPr>
              <a:t>included.</a:t>
            </a:r>
            <a:endParaRPr sz="2100">
              <a:latin typeface="Times New Roman"/>
              <a:cs typeface="Times New Roman"/>
            </a:endParaRPr>
          </a:p>
        </p:txBody>
      </p:sp>
      <p:sp>
        <p:nvSpPr>
          <p:cNvPr id="5" name="object 5"/>
          <p:cNvSpPr txBox="1"/>
          <p:nvPr/>
        </p:nvSpPr>
        <p:spPr>
          <a:xfrm>
            <a:off x="307340" y="2194559"/>
            <a:ext cx="119380" cy="345440"/>
          </a:xfrm>
          <a:prstGeom prst="rect">
            <a:avLst/>
          </a:prstGeom>
        </p:spPr>
        <p:txBody>
          <a:bodyPr vert="horz" wrap="square" lIns="0" tIns="12700" rIns="0" bIns="0" rtlCol="0">
            <a:spAutoFit/>
          </a:bodyPr>
          <a:lstStyle/>
          <a:p>
            <a:pPr marL="12700">
              <a:lnSpc>
                <a:spcPct val="100000"/>
              </a:lnSpc>
              <a:spcBef>
                <a:spcPts val="100"/>
              </a:spcBef>
            </a:pPr>
            <a:r>
              <a:rPr sz="2100" dirty="0">
                <a:latin typeface="Arial MT"/>
                <a:cs typeface="Arial MT"/>
              </a:rPr>
              <a:t>•</a:t>
            </a:r>
            <a:endParaRPr sz="2100">
              <a:latin typeface="Arial MT"/>
              <a:cs typeface="Arial MT"/>
            </a:endParaRPr>
          </a:p>
        </p:txBody>
      </p:sp>
      <p:sp>
        <p:nvSpPr>
          <p:cNvPr id="6" name="object 6"/>
          <p:cNvSpPr txBox="1"/>
          <p:nvPr/>
        </p:nvSpPr>
        <p:spPr>
          <a:xfrm>
            <a:off x="307340" y="3220720"/>
            <a:ext cx="119380" cy="345440"/>
          </a:xfrm>
          <a:prstGeom prst="rect">
            <a:avLst/>
          </a:prstGeom>
        </p:spPr>
        <p:txBody>
          <a:bodyPr vert="horz" wrap="square" lIns="0" tIns="12700" rIns="0" bIns="0" rtlCol="0">
            <a:spAutoFit/>
          </a:bodyPr>
          <a:lstStyle/>
          <a:p>
            <a:pPr marL="12700">
              <a:lnSpc>
                <a:spcPct val="100000"/>
              </a:lnSpc>
              <a:spcBef>
                <a:spcPts val="100"/>
              </a:spcBef>
            </a:pPr>
            <a:r>
              <a:rPr sz="2100" dirty="0">
                <a:latin typeface="Arial MT"/>
                <a:cs typeface="Arial MT"/>
              </a:rPr>
              <a:t>•</a:t>
            </a:r>
            <a:endParaRPr sz="2100">
              <a:latin typeface="Arial MT"/>
              <a:cs typeface="Arial MT"/>
            </a:endParaRPr>
          </a:p>
        </p:txBody>
      </p:sp>
      <p:sp>
        <p:nvSpPr>
          <p:cNvPr id="7" name="object 7"/>
          <p:cNvSpPr txBox="1"/>
          <p:nvPr/>
        </p:nvSpPr>
        <p:spPr>
          <a:xfrm>
            <a:off x="650240" y="3075939"/>
            <a:ext cx="7417434" cy="985519"/>
          </a:xfrm>
          <a:prstGeom prst="rect">
            <a:avLst/>
          </a:prstGeom>
        </p:spPr>
        <p:txBody>
          <a:bodyPr vert="horz" wrap="square" lIns="0" tIns="12700" rIns="0" bIns="0" rtlCol="0">
            <a:spAutoFit/>
          </a:bodyPr>
          <a:lstStyle/>
          <a:p>
            <a:pPr marL="12700" marR="5080">
              <a:lnSpc>
                <a:spcPct val="150000"/>
              </a:lnSpc>
              <a:spcBef>
                <a:spcPts val="100"/>
              </a:spcBef>
            </a:pPr>
            <a:r>
              <a:rPr sz="2100" spc="-5" dirty="0">
                <a:latin typeface="Times New Roman"/>
                <a:cs typeface="Times New Roman"/>
              </a:rPr>
              <a:t>Going</a:t>
            </a:r>
            <a:r>
              <a:rPr sz="2100" spc="15" dirty="0">
                <a:latin typeface="Times New Roman"/>
                <a:cs typeface="Times New Roman"/>
              </a:rPr>
              <a:t> </a:t>
            </a:r>
            <a:r>
              <a:rPr sz="2100" dirty="0">
                <a:latin typeface="Times New Roman"/>
                <a:cs typeface="Times New Roman"/>
              </a:rPr>
              <a:t>up</a:t>
            </a:r>
            <a:r>
              <a:rPr sz="2100" spc="5" dirty="0">
                <a:latin typeface="Times New Roman"/>
                <a:cs typeface="Times New Roman"/>
              </a:rPr>
              <a:t> </a:t>
            </a:r>
            <a:r>
              <a:rPr sz="2100" dirty="0">
                <a:latin typeface="Times New Roman"/>
                <a:cs typeface="Times New Roman"/>
              </a:rPr>
              <a:t>in</a:t>
            </a:r>
            <a:r>
              <a:rPr sz="2100" spc="20" dirty="0">
                <a:latin typeface="Times New Roman"/>
                <a:cs typeface="Times New Roman"/>
              </a:rPr>
              <a:t> </a:t>
            </a:r>
            <a:r>
              <a:rPr sz="2100" dirty="0">
                <a:latin typeface="Times New Roman"/>
                <a:cs typeface="Times New Roman"/>
              </a:rPr>
              <a:t>this </a:t>
            </a:r>
            <a:r>
              <a:rPr sz="2100" spc="-5" dirty="0">
                <a:latin typeface="Times New Roman"/>
                <a:cs typeface="Times New Roman"/>
              </a:rPr>
              <a:t>structure</a:t>
            </a:r>
            <a:r>
              <a:rPr sz="2100" spc="15" dirty="0">
                <a:latin typeface="Times New Roman"/>
                <a:cs typeface="Times New Roman"/>
              </a:rPr>
              <a:t> </a:t>
            </a:r>
            <a:r>
              <a:rPr sz="2100" dirty="0">
                <a:latin typeface="Times New Roman"/>
                <a:cs typeface="Times New Roman"/>
              </a:rPr>
              <a:t>is </a:t>
            </a:r>
            <a:r>
              <a:rPr sz="2100" spc="-5" dirty="0">
                <a:latin typeface="Times New Roman"/>
                <a:cs typeface="Times New Roman"/>
              </a:rPr>
              <a:t>called</a:t>
            </a:r>
            <a:r>
              <a:rPr sz="2100" spc="65" dirty="0">
                <a:latin typeface="Times New Roman"/>
                <a:cs typeface="Times New Roman"/>
              </a:rPr>
              <a:t> </a:t>
            </a:r>
            <a:r>
              <a:rPr sz="2100" b="1" spc="-5" dirty="0">
                <a:latin typeface="Times New Roman"/>
                <a:cs typeface="Times New Roman"/>
              </a:rPr>
              <a:t>generalization</a:t>
            </a:r>
            <a:r>
              <a:rPr sz="2100" spc="-5" dirty="0">
                <a:latin typeface="Times New Roman"/>
                <a:cs typeface="Times New Roman"/>
              </a:rPr>
              <a:t>,</a:t>
            </a:r>
            <a:r>
              <a:rPr sz="2100" spc="5" dirty="0">
                <a:latin typeface="Times New Roman"/>
                <a:cs typeface="Times New Roman"/>
              </a:rPr>
              <a:t> </a:t>
            </a:r>
            <a:r>
              <a:rPr sz="2100" spc="-5" dirty="0">
                <a:latin typeface="Times New Roman"/>
                <a:cs typeface="Times New Roman"/>
              </a:rPr>
              <a:t>where</a:t>
            </a:r>
            <a:r>
              <a:rPr sz="2100" spc="10" dirty="0">
                <a:latin typeface="Times New Roman"/>
                <a:cs typeface="Times New Roman"/>
              </a:rPr>
              <a:t> </a:t>
            </a:r>
            <a:r>
              <a:rPr sz="2100" dirty="0">
                <a:latin typeface="Times New Roman"/>
                <a:cs typeface="Times New Roman"/>
              </a:rPr>
              <a:t>entities are </a:t>
            </a:r>
            <a:r>
              <a:rPr sz="2100" spc="-509" dirty="0">
                <a:latin typeface="Times New Roman"/>
                <a:cs typeface="Times New Roman"/>
              </a:rPr>
              <a:t> </a:t>
            </a:r>
            <a:r>
              <a:rPr sz="2100" dirty="0">
                <a:latin typeface="Times New Roman"/>
                <a:cs typeface="Times New Roman"/>
              </a:rPr>
              <a:t>clubbed</a:t>
            </a:r>
            <a:r>
              <a:rPr sz="2100" spc="-5" dirty="0">
                <a:latin typeface="Times New Roman"/>
                <a:cs typeface="Times New Roman"/>
              </a:rPr>
              <a:t> </a:t>
            </a:r>
            <a:r>
              <a:rPr sz="2100" dirty="0">
                <a:latin typeface="Times New Roman"/>
                <a:cs typeface="Times New Roman"/>
              </a:rPr>
              <a:t>together</a:t>
            </a:r>
            <a:r>
              <a:rPr sz="2100" spc="-10" dirty="0">
                <a:latin typeface="Times New Roman"/>
                <a:cs typeface="Times New Roman"/>
              </a:rPr>
              <a:t> </a:t>
            </a:r>
            <a:r>
              <a:rPr sz="2100" dirty="0">
                <a:latin typeface="Times New Roman"/>
                <a:cs typeface="Times New Roman"/>
              </a:rPr>
              <a:t>to represent a</a:t>
            </a:r>
            <a:r>
              <a:rPr sz="2100" spc="-5" dirty="0">
                <a:latin typeface="Times New Roman"/>
                <a:cs typeface="Times New Roman"/>
              </a:rPr>
              <a:t> </a:t>
            </a:r>
            <a:r>
              <a:rPr sz="2100" spc="-10" dirty="0">
                <a:latin typeface="Times New Roman"/>
                <a:cs typeface="Times New Roman"/>
              </a:rPr>
              <a:t>more</a:t>
            </a:r>
            <a:r>
              <a:rPr sz="2100" spc="5" dirty="0">
                <a:latin typeface="Times New Roman"/>
                <a:cs typeface="Times New Roman"/>
              </a:rPr>
              <a:t> </a:t>
            </a:r>
            <a:r>
              <a:rPr sz="2100" dirty="0">
                <a:latin typeface="Times New Roman"/>
                <a:cs typeface="Times New Roman"/>
              </a:rPr>
              <a:t>generalized view.</a:t>
            </a:r>
            <a:endParaRPr sz="2100">
              <a:latin typeface="Times New Roman"/>
              <a:cs typeface="Times New Roman"/>
            </a:endParaRPr>
          </a:p>
        </p:txBody>
      </p:sp>
      <p:sp>
        <p:nvSpPr>
          <p:cNvPr id="8" name="object 8"/>
          <p:cNvSpPr txBox="1"/>
          <p:nvPr/>
        </p:nvSpPr>
        <p:spPr>
          <a:xfrm>
            <a:off x="307340" y="4246879"/>
            <a:ext cx="119380" cy="345440"/>
          </a:xfrm>
          <a:prstGeom prst="rect">
            <a:avLst/>
          </a:prstGeom>
        </p:spPr>
        <p:txBody>
          <a:bodyPr vert="horz" wrap="square" lIns="0" tIns="12700" rIns="0" bIns="0" rtlCol="0">
            <a:spAutoFit/>
          </a:bodyPr>
          <a:lstStyle/>
          <a:p>
            <a:pPr marL="12700">
              <a:lnSpc>
                <a:spcPct val="100000"/>
              </a:lnSpc>
              <a:spcBef>
                <a:spcPts val="100"/>
              </a:spcBef>
            </a:pPr>
            <a:r>
              <a:rPr sz="2100" dirty="0">
                <a:latin typeface="Arial MT"/>
                <a:cs typeface="Arial MT"/>
              </a:rPr>
              <a:t>•</a:t>
            </a:r>
            <a:endParaRPr sz="2100">
              <a:latin typeface="Arial MT"/>
              <a:cs typeface="Arial MT"/>
            </a:endParaRPr>
          </a:p>
        </p:txBody>
      </p:sp>
      <p:sp>
        <p:nvSpPr>
          <p:cNvPr id="9" name="object 9"/>
          <p:cNvSpPr txBox="1"/>
          <p:nvPr/>
        </p:nvSpPr>
        <p:spPr>
          <a:xfrm>
            <a:off x="650240" y="4102100"/>
            <a:ext cx="8172450" cy="985519"/>
          </a:xfrm>
          <a:prstGeom prst="rect">
            <a:avLst/>
          </a:prstGeom>
        </p:spPr>
        <p:txBody>
          <a:bodyPr vert="horz" wrap="square" lIns="0" tIns="12700" rIns="0" bIns="0" rtlCol="0">
            <a:spAutoFit/>
          </a:bodyPr>
          <a:lstStyle/>
          <a:p>
            <a:pPr marL="12700" marR="5080">
              <a:lnSpc>
                <a:spcPct val="150000"/>
              </a:lnSpc>
              <a:spcBef>
                <a:spcPts val="100"/>
              </a:spcBef>
            </a:pPr>
            <a:r>
              <a:rPr sz="2100" spc="-5" dirty="0">
                <a:latin typeface="Times New Roman"/>
                <a:cs typeface="Times New Roman"/>
              </a:rPr>
              <a:t>For</a:t>
            </a:r>
            <a:r>
              <a:rPr sz="2100" spc="-10" dirty="0">
                <a:latin typeface="Times New Roman"/>
                <a:cs typeface="Times New Roman"/>
              </a:rPr>
              <a:t> </a:t>
            </a:r>
            <a:r>
              <a:rPr sz="2100" spc="-5" dirty="0">
                <a:latin typeface="Times New Roman"/>
                <a:cs typeface="Times New Roman"/>
              </a:rPr>
              <a:t>example, </a:t>
            </a:r>
            <a:r>
              <a:rPr sz="2100" dirty="0">
                <a:latin typeface="Times New Roman"/>
                <a:cs typeface="Times New Roman"/>
              </a:rPr>
              <a:t>a</a:t>
            </a:r>
            <a:r>
              <a:rPr sz="2100" spc="5" dirty="0">
                <a:latin typeface="Times New Roman"/>
                <a:cs typeface="Times New Roman"/>
              </a:rPr>
              <a:t> </a:t>
            </a:r>
            <a:r>
              <a:rPr sz="2100" dirty="0">
                <a:latin typeface="Times New Roman"/>
                <a:cs typeface="Times New Roman"/>
              </a:rPr>
              <a:t>particular</a:t>
            </a:r>
            <a:r>
              <a:rPr sz="2100" spc="-10" dirty="0">
                <a:latin typeface="Times New Roman"/>
                <a:cs typeface="Times New Roman"/>
              </a:rPr>
              <a:t> </a:t>
            </a:r>
            <a:r>
              <a:rPr sz="2100" dirty="0">
                <a:latin typeface="Times New Roman"/>
                <a:cs typeface="Times New Roman"/>
              </a:rPr>
              <a:t>student</a:t>
            </a:r>
            <a:r>
              <a:rPr sz="2100" spc="5" dirty="0">
                <a:latin typeface="Times New Roman"/>
                <a:cs typeface="Times New Roman"/>
              </a:rPr>
              <a:t> </a:t>
            </a:r>
            <a:r>
              <a:rPr sz="2100" spc="-5" dirty="0">
                <a:latin typeface="Times New Roman"/>
                <a:cs typeface="Times New Roman"/>
              </a:rPr>
              <a:t>named</a:t>
            </a:r>
            <a:r>
              <a:rPr sz="2100" spc="5" dirty="0">
                <a:latin typeface="Times New Roman"/>
                <a:cs typeface="Times New Roman"/>
              </a:rPr>
              <a:t> </a:t>
            </a:r>
            <a:r>
              <a:rPr sz="2100" spc="-5" dirty="0">
                <a:latin typeface="Times New Roman"/>
                <a:cs typeface="Times New Roman"/>
              </a:rPr>
              <a:t>Mira</a:t>
            </a:r>
            <a:r>
              <a:rPr sz="2100" spc="5" dirty="0">
                <a:latin typeface="Times New Roman"/>
                <a:cs typeface="Times New Roman"/>
              </a:rPr>
              <a:t> </a:t>
            </a:r>
            <a:r>
              <a:rPr sz="2100" dirty="0">
                <a:latin typeface="Times New Roman"/>
                <a:cs typeface="Times New Roman"/>
              </a:rPr>
              <a:t>can be</a:t>
            </a:r>
            <a:r>
              <a:rPr sz="2100" spc="-5" dirty="0">
                <a:latin typeface="Times New Roman"/>
                <a:cs typeface="Times New Roman"/>
              </a:rPr>
              <a:t> </a:t>
            </a:r>
            <a:r>
              <a:rPr sz="2100" dirty="0">
                <a:latin typeface="Times New Roman"/>
                <a:cs typeface="Times New Roman"/>
              </a:rPr>
              <a:t>generalized along </a:t>
            </a:r>
            <a:r>
              <a:rPr sz="2100" spc="-5" dirty="0">
                <a:latin typeface="Times New Roman"/>
                <a:cs typeface="Times New Roman"/>
              </a:rPr>
              <a:t>with </a:t>
            </a:r>
            <a:r>
              <a:rPr sz="2100" spc="-509" dirty="0">
                <a:latin typeface="Times New Roman"/>
                <a:cs typeface="Times New Roman"/>
              </a:rPr>
              <a:t> </a:t>
            </a:r>
            <a:r>
              <a:rPr sz="2100" spc="-5" dirty="0">
                <a:latin typeface="Times New Roman"/>
                <a:cs typeface="Times New Roman"/>
              </a:rPr>
              <a:t>all</a:t>
            </a:r>
            <a:r>
              <a:rPr sz="2100" dirty="0">
                <a:latin typeface="Times New Roman"/>
                <a:cs typeface="Times New Roman"/>
              </a:rPr>
              <a:t> the</a:t>
            </a:r>
            <a:r>
              <a:rPr sz="2100" spc="10" dirty="0">
                <a:latin typeface="Times New Roman"/>
                <a:cs typeface="Times New Roman"/>
              </a:rPr>
              <a:t> </a:t>
            </a:r>
            <a:r>
              <a:rPr sz="2100" spc="-5" dirty="0">
                <a:latin typeface="Times New Roman"/>
                <a:cs typeface="Times New Roman"/>
              </a:rPr>
              <a:t>students.</a:t>
            </a:r>
            <a:endParaRPr sz="2100">
              <a:latin typeface="Times New Roman"/>
              <a:cs typeface="Times New Roman"/>
            </a:endParaRPr>
          </a:p>
        </p:txBody>
      </p:sp>
      <p:sp>
        <p:nvSpPr>
          <p:cNvPr id="10" name="object 10"/>
          <p:cNvSpPr txBox="1"/>
          <p:nvPr/>
        </p:nvSpPr>
        <p:spPr>
          <a:xfrm>
            <a:off x="307340" y="5273040"/>
            <a:ext cx="119380" cy="345440"/>
          </a:xfrm>
          <a:prstGeom prst="rect">
            <a:avLst/>
          </a:prstGeom>
        </p:spPr>
        <p:txBody>
          <a:bodyPr vert="horz" wrap="square" lIns="0" tIns="12700" rIns="0" bIns="0" rtlCol="0">
            <a:spAutoFit/>
          </a:bodyPr>
          <a:lstStyle/>
          <a:p>
            <a:pPr marL="12700">
              <a:lnSpc>
                <a:spcPct val="100000"/>
              </a:lnSpc>
              <a:spcBef>
                <a:spcPts val="100"/>
              </a:spcBef>
            </a:pPr>
            <a:r>
              <a:rPr sz="2100" dirty="0">
                <a:latin typeface="Arial MT"/>
                <a:cs typeface="Arial MT"/>
              </a:rPr>
              <a:t>•</a:t>
            </a:r>
            <a:endParaRPr sz="2100">
              <a:latin typeface="Arial MT"/>
              <a:cs typeface="Arial MT"/>
            </a:endParaRPr>
          </a:p>
        </p:txBody>
      </p:sp>
      <p:sp>
        <p:nvSpPr>
          <p:cNvPr id="11" name="object 11"/>
          <p:cNvSpPr txBox="1"/>
          <p:nvPr/>
        </p:nvSpPr>
        <p:spPr>
          <a:xfrm>
            <a:off x="650240" y="5128259"/>
            <a:ext cx="8140700" cy="1465580"/>
          </a:xfrm>
          <a:prstGeom prst="rect">
            <a:avLst/>
          </a:prstGeom>
        </p:spPr>
        <p:txBody>
          <a:bodyPr vert="horz" wrap="square" lIns="0" tIns="12700" rIns="0" bIns="0" rtlCol="0">
            <a:spAutoFit/>
          </a:bodyPr>
          <a:lstStyle/>
          <a:p>
            <a:pPr marL="12700" marR="5080" indent="67310">
              <a:lnSpc>
                <a:spcPct val="150000"/>
              </a:lnSpc>
              <a:spcBef>
                <a:spcPts val="100"/>
              </a:spcBef>
            </a:pPr>
            <a:r>
              <a:rPr sz="2100" spc="-5" dirty="0">
                <a:latin typeface="Times New Roman"/>
                <a:cs typeface="Times New Roman"/>
              </a:rPr>
              <a:t>The</a:t>
            </a:r>
            <a:r>
              <a:rPr sz="2100" spc="5" dirty="0">
                <a:latin typeface="Times New Roman"/>
                <a:cs typeface="Times New Roman"/>
              </a:rPr>
              <a:t> </a:t>
            </a:r>
            <a:r>
              <a:rPr sz="2100" spc="-5" dirty="0">
                <a:latin typeface="Times New Roman"/>
                <a:cs typeface="Times New Roman"/>
              </a:rPr>
              <a:t>entity shall</a:t>
            </a:r>
            <a:r>
              <a:rPr sz="2100" spc="5" dirty="0">
                <a:latin typeface="Times New Roman"/>
                <a:cs typeface="Times New Roman"/>
              </a:rPr>
              <a:t> </a:t>
            </a:r>
            <a:r>
              <a:rPr sz="2100" dirty="0">
                <a:latin typeface="Times New Roman"/>
                <a:cs typeface="Times New Roman"/>
              </a:rPr>
              <a:t>be</a:t>
            </a:r>
            <a:r>
              <a:rPr sz="2100" spc="5" dirty="0">
                <a:latin typeface="Times New Roman"/>
                <a:cs typeface="Times New Roman"/>
              </a:rPr>
              <a:t> </a:t>
            </a:r>
            <a:r>
              <a:rPr sz="2100" dirty="0">
                <a:latin typeface="Times New Roman"/>
                <a:cs typeface="Times New Roman"/>
              </a:rPr>
              <a:t>a</a:t>
            </a:r>
            <a:r>
              <a:rPr sz="2100" spc="-5" dirty="0">
                <a:latin typeface="Times New Roman"/>
                <a:cs typeface="Times New Roman"/>
              </a:rPr>
              <a:t> </a:t>
            </a:r>
            <a:r>
              <a:rPr sz="2100" dirty="0">
                <a:latin typeface="Times New Roman"/>
                <a:cs typeface="Times New Roman"/>
              </a:rPr>
              <a:t>student,</a:t>
            </a:r>
            <a:r>
              <a:rPr sz="2100" spc="-5" dirty="0">
                <a:latin typeface="Times New Roman"/>
                <a:cs typeface="Times New Roman"/>
              </a:rPr>
              <a:t> </a:t>
            </a:r>
            <a:r>
              <a:rPr sz="2100" dirty="0">
                <a:latin typeface="Times New Roman"/>
                <a:cs typeface="Times New Roman"/>
              </a:rPr>
              <a:t>and</a:t>
            </a:r>
            <a:r>
              <a:rPr sz="2100" spc="5" dirty="0">
                <a:latin typeface="Times New Roman"/>
                <a:cs typeface="Times New Roman"/>
              </a:rPr>
              <a:t> </a:t>
            </a:r>
            <a:r>
              <a:rPr sz="2100" dirty="0">
                <a:latin typeface="Times New Roman"/>
                <a:cs typeface="Times New Roman"/>
              </a:rPr>
              <a:t>further, the</a:t>
            </a:r>
            <a:r>
              <a:rPr sz="2100" spc="10" dirty="0">
                <a:latin typeface="Times New Roman"/>
                <a:cs typeface="Times New Roman"/>
              </a:rPr>
              <a:t> </a:t>
            </a:r>
            <a:r>
              <a:rPr sz="2100" dirty="0">
                <a:latin typeface="Times New Roman"/>
                <a:cs typeface="Times New Roman"/>
              </a:rPr>
              <a:t>student</a:t>
            </a:r>
            <a:r>
              <a:rPr sz="2100" spc="-10" dirty="0">
                <a:latin typeface="Times New Roman"/>
                <a:cs typeface="Times New Roman"/>
              </a:rPr>
              <a:t> </a:t>
            </a:r>
            <a:r>
              <a:rPr sz="2100" dirty="0">
                <a:latin typeface="Times New Roman"/>
                <a:cs typeface="Times New Roman"/>
              </a:rPr>
              <a:t>is</a:t>
            </a:r>
            <a:r>
              <a:rPr sz="2100" spc="-5" dirty="0">
                <a:latin typeface="Times New Roman"/>
                <a:cs typeface="Times New Roman"/>
              </a:rPr>
              <a:t> </a:t>
            </a:r>
            <a:r>
              <a:rPr sz="2100" dirty="0">
                <a:latin typeface="Times New Roman"/>
                <a:cs typeface="Times New Roman"/>
              </a:rPr>
              <a:t>a</a:t>
            </a:r>
            <a:r>
              <a:rPr sz="2100" spc="5" dirty="0">
                <a:latin typeface="Times New Roman"/>
                <a:cs typeface="Times New Roman"/>
              </a:rPr>
              <a:t> </a:t>
            </a:r>
            <a:r>
              <a:rPr sz="2100" dirty="0">
                <a:latin typeface="Times New Roman"/>
                <a:cs typeface="Times New Roman"/>
              </a:rPr>
              <a:t>person. </a:t>
            </a:r>
            <a:r>
              <a:rPr sz="2100" spc="-5" dirty="0">
                <a:latin typeface="Times New Roman"/>
                <a:cs typeface="Times New Roman"/>
              </a:rPr>
              <a:t>The </a:t>
            </a:r>
            <a:r>
              <a:rPr sz="2100" dirty="0">
                <a:latin typeface="Times New Roman"/>
                <a:cs typeface="Times New Roman"/>
              </a:rPr>
              <a:t> </a:t>
            </a:r>
            <a:r>
              <a:rPr sz="2100" spc="-5" dirty="0">
                <a:latin typeface="Times New Roman"/>
                <a:cs typeface="Times New Roman"/>
              </a:rPr>
              <a:t>reverse</a:t>
            </a:r>
            <a:r>
              <a:rPr sz="2100" spc="5" dirty="0">
                <a:latin typeface="Times New Roman"/>
                <a:cs typeface="Times New Roman"/>
              </a:rPr>
              <a:t> </a:t>
            </a:r>
            <a:r>
              <a:rPr sz="2100" dirty="0">
                <a:latin typeface="Times New Roman"/>
                <a:cs typeface="Times New Roman"/>
              </a:rPr>
              <a:t>is</a:t>
            </a:r>
            <a:r>
              <a:rPr sz="2100" spc="-5" dirty="0">
                <a:latin typeface="Times New Roman"/>
                <a:cs typeface="Times New Roman"/>
              </a:rPr>
              <a:t> called</a:t>
            </a:r>
            <a:r>
              <a:rPr sz="2100" spc="30" dirty="0">
                <a:latin typeface="Times New Roman"/>
                <a:cs typeface="Times New Roman"/>
              </a:rPr>
              <a:t> </a:t>
            </a:r>
            <a:r>
              <a:rPr sz="2100" b="1" spc="-5" dirty="0">
                <a:latin typeface="Times New Roman"/>
                <a:cs typeface="Times New Roman"/>
              </a:rPr>
              <a:t>specialization</a:t>
            </a:r>
            <a:r>
              <a:rPr sz="2100" b="1" dirty="0">
                <a:latin typeface="Times New Roman"/>
                <a:cs typeface="Times New Roman"/>
              </a:rPr>
              <a:t> </a:t>
            </a:r>
            <a:r>
              <a:rPr sz="2100" spc="-5" dirty="0">
                <a:latin typeface="Times New Roman"/>
                <a:cs typeface="Times New Roman"/>
              </a:rPr>
              <a:t>where</a:t>
            </a:r>
            <a:r>
              <a:rPr sz="2100" spc="5" dirty="0">
                <a:latin typeface="Times New Roman"/>
                <a:cs typeface="Times New Roman"/>
              </a:rPr>
              <a:t> </a:t>
            </a:r>
            <a:r>
              <a:rPr sz="2100" dirty="0">
                <a:latin typeface="Times New Roman"/>
                <a:cs typeface="Times New Roman"/>
              </a:rPr>
              <a:t>a</a:t>
            </a:r>
            <a:r>
              <a:rPr sz="2100" spc="5" dirty="0">
                <a:latin typeface="Times New Roman"/>
                <a:cs typeface="Times New Roman"/>
              </a:rPr>
              <a:t> </a:t>
            </a:r>
            <a:r>
              <a:rPr sz="2100" dirty="0">
                <a:latin typeface="Times New Roman"/>
                <a:cs typeface="Times New Roman"/>
              </a:rPr>
              <a:t>person is</a:t>
            </a:r>
            <a:r>
              <a:rPr sz="2100" spc="-5" dirty="0">
                <a:latin typeface="Times New Roman"/>
                <a:cs typeface="Times New Roman"/>
              </a:rPr>
              <a:t> </a:t>
            </a:r>
            <a:r>
              <a:rPr sz="2100" dirty="0">
                <a:latin typeface="Times New Roman"/>
                <a:cs typeface="Times New Roman"/>
              </a:rPr>
              <a:t>a</a:t>
            </a:r>
            <a:r>
              <a:rPr sz="2100" spc="10" dirty="0">
                <a:latin typeface="Times New Roman"/>
                <a:cs typeface="Times New Roman"/>
              </a:rPr>
              <a:t> </a:t>
            </a:r>
            <a:r>
              <a:rPr sz="2100" dirty="0">
                <a:latin typeface="Times New Roman"/>
                <a:cs typeface="Times New Roman"/>
              </a:rPr>
              <a:t>student, and</a:t>
            </a:r>
            <a:r>
              <a:rPr sz="2100" spc="10" dirty="0">
                <a:latin typeface="Times New Roman"/>
                <a:cs typeface="Times New Roman"/>
              </a:rPr>
              <a:t> </a:t>
            </a:r>
            <a:r>
              <a:rPr sz="2100" dirty="0">
                <a:latin typeface="Times New Roman"/>
                <a:cs typeface="Times New Roman"/>
              </a:rPr>
              <a:t>that</a:t>
            </a:r>
            <a:r>
              <a:rPr sz="2100" spc="-5" dirty="0">
                <a:latin typeface="Times New Roman"/>
                <a:cs typeface="Times New Roman"/>
              </a:rPr>
              <a:t> </a:t>
            </a:r>
            <a:r>
              <a:rPr sz="2100" dirty="0">
                <a:latin typeface="Times New Roman"/>
                <a:cs typeface="Times New Roman"/>
              </a:rPr>
              <a:t>student </a:t>
            </a:r>
            <a:r>
              <a:rPr sz="2100" spc="-509" dirty="0">
                <a:latin typeface="Times New Roman"/>
                <a:cs typeface="Times New Roman"/>
              </a:rPr>
              <a:t> </a:t>
            </a:r>
            <a:r>
              <a:rPr sz="2100" dirty="0">
                <a:latin typeface="Times New Roman"/>
                <a:cs typeface="Times New Roman"/>
              </a:rPr>
              <a:t>is</a:t>
            </a:r>
            <a:r>
              <a:rPr sz="2100" spc="-10" dirty="0">
                <a:latin typeface="Times New Roman"/>
                <a:cs typeface="Times New Roman"/>
              </a:rPr>
              <a:t> </a:t>
            </a:r>
            <a:r>
              <a:rPr sz="2100" dirty="0">
                <a:latin typeface="Times New Roman"/>
                <a:cs typeface="Times New Roman"/>
              </a:rPr>
              <a:t>Mira.</a:t>
            </a:r>
            <a:endParaRPr sz="210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5260" y="360679"/>
            <a:ext cx="3709670" cy="695960"/>
          </a:xfrm>
          <a:prstGeom prst="rect">
            <a:avLst/>
          </a:prstGeom>
        </p:spPr>
        <p:txBody>
          <a:bodyPr vert="horz" wrap="square" lIns="0" tIns="12700" rIns="0" bIns="0" rtlCol="0">
            <a:spAutoFit/>
          </a:bodyPr>
          <a:lstStyle/>
          <a:p>
            <a:pPr marL="12700">
              <a:lnSpc>
                <a:spcPct val="100000"/>
              </a:lnSpc>
              <a:spcBef>
                <a:spcPts val="100"/>
              </a:spcBef>
            </a:pPr>
            <a:r>
              <a:rPr sz="4400" b="1" spc="-95" dirty="0">
                <a:latin typeface="Trebuchet MS"/>
                <a:cs typeface="Trebuchet MS"/>
              </a:rPr>
              <a:t>Generalization</a:t>
            </a:r>
            <a:endParaRPr sz="4400">
              <a:latin typeface="Trebuchet MS"/>
              <a:cs typeface="Trebuchet MS"/>
            </a:endParaRPr>
          </a:p>
        </p:txBody>
      </p:sp>
      <p:sp>
        <p:nvSpPr>
          <p:cNvPr id="3" name="object 3"/>
          <p:cNvSpPr txBox="1"/>
          <p:nvPr/>
        </p:nvSpPr>
        <p:spPr>
          <a:xfrm>
            <a:off x="459740" y="1573529"/>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MT"/>
                <a:cs typeface="Arial MT"/>
              </a:rPr>
              <a:t>•</a:t>
            </a:r>
            <a:endParaRPr sz="2000">
              <a:latin typeface="Arial MT"/>
              <a:cs typeface="Arial MT"/>
            </a:endParaRPr>
          </a:p>
        </p:txBody>
      </p:sp>
      <p:sp>
        <p:nvSpPr>
          <p:cNvPr id="4" name="object 4"/>
          <p:cNvSpPr txBox="1"/>
          <p:nvPr/>
        </p:nvSpPr>
        <p:spPr>
          <a:xfrm>
            <a:off x="802640" y="1587500"/>
            <a:ext cx="7791450" cy="81788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The</a:t>
            </a:r>
            <a:r>
              <a:rPr sz="2000" spc="160" dirty="0">
                <a:latin typeface="Times New Roman"/>
                <a:cs typeface="Times New Roman"/>
              </a:rPr>
              <a:t> </a:t>
            </a:r>
            <a:r>
              <a:rPr sz="2000" dirty="0">
                <a:latin typeface="Times New Roman"/>
                <a:cs typeface="Times New Roman"/>
              </a:rPr>
              <a:t>process</a:t>
            </a:r>
            <a:r>
              <a:rPr sz="2000" spc="160" dirty="0">
                <a:latin typeface="Times New Roman"/>
                <a:cs typeface="Times New Roman"/>
              </a:rPr>
              <a:t> </a:t>
            </a:r>
            <a:r>
              <a:rPr sz="2000" dirty="0">
                <a:latin typeface="Times New Roman"/>
                <a:cs typeface="Times New Roman"/>
              </a:rPr>
              <a:t>of</a:t>
            </a:r>
            <a:r>
              <a:rPr sz="2000" spc="180" dirty="0">
                <a:latin typeface="Times New Roman"/>
                <a:cs typeface="Times New Roman"/>
              </a:rPr>
              <a:t> </a:t>
            </a:r>
            <a:r>
              <a:rPr sz="2000" spc="-5" dirty="0">
                <a:latin typeface="Times New Roman"/>
                <a:cs typeface="Times New Roman"/>
              </a:rPr>
              <a:t>generalizing</a:t>
            </a:r>
            <a:r>
              <a:rPr sz="2000" spc="170" dirty="0">
                <a:latin typeface="Times New Roman"/>
                <a:cs typeface="Times New Roman"/>
              </a:rPr>
              <a:t> </a:t>
            </a:r>
            <a:r>
              <a:rPr sz="2000" spc="-5" dirty="0">
                <a:latin typeface="Times New Roman"/>
                <a:cs typeface="Times New Roman"/>
              </a:rPr>
              <a:t>entities,</a:t>
            </a:r>
            <a:r>
              <a:rPr sz="2000" spc="170" dirty="0">
                <a:latin typeface="Times New Roman"/>
                <a:cs typeface="Times New Roman"/>
              </a:rPr>
              <a:t> </a:t>
            </a:r>
            <a:r>
              <a:rPr sz="2000" dirty="0">
                <a:latin typeface="Times New Roman"/>
                <a:cs typeface="Times New Roman"/>
              </a:rPr>
              <a:t>where</a:t>
            </a:r>
            <a:r>
              <a:rPr sz="2000" spc="165" dirty="0">
                <a:latin typeface="Times New Roman"/>
                <a:cs typeface="Times New Roman"/>
              </a:rPr>
              <a:t> </a:t>
            </a:r>
            <a:r>
              <a:rPr sz="2000" spc="-5" dirty="0">
                <a:latin typeface="Times New Roman"/>
                <a:cs typeface="Times New Roman"/>
              </a:rPr>
              <a:t>the</a:t>
            </a:r>
            <a:r>
              <a:rPr sz="2000" spc="160" dirty="0">
                <a:latin typeface="Times New Roman"/>
                <a:cs typeface="Times New Roman"/>
              </a:rPr>
              <a:t> </a:t>
            </a:r>
            <a:r>
              <a:rPr sz="2000" spc="-5" dirty="0">
                <a:latin typeface="Times New Roman"/>
                <a:cs typeface="Times New Roman"/>
              </a:rPr>
              <a:t>generalized</a:t>
            </a:r>
            <a:r>
              <a:rPr sz="2000" spc="175" dirty="0">
                <a:latin typeface="Times New Roman"/>
                <a:cs typeface="Times New Roman"/>
              </a:rPr>
              <a:t> </a:t>
            </a:r>
            <a:r>
              <a:rPr sz="2000" spc="-5" dirty="0">
                <a:latin typeface="Times New Roman"/>
                <a:cs typeface="Times New Roman"/>
              </a:rPr>
              <a:t>entities</a:t>
            </a:r>
            <a:r>
              <a:rPr sz="2000" spc="160" dirty="0">
                <a:latin typeface="Times New Roman"/>
                <a:cs typeface="Times New Roman"/>
              </a:rPr>
              <a:t> </a:t>
            </a:r>
            <a:r>
              <a:rPr sz="2000" spc="-5" dirty="0">
                <a:latin typeface="Times New Roman"/>
                <a:cs typeface="Times New Roman"/>
              </a:rPr>
              <a:t>contain</a:t>
            </a:r>
            <a:endParaRPr sz="2000">
              <a:latin typeface="Times New Roman"/>
              <a:cs typeface="Times New Roman"/>
            </a:endParaRPr>
          </a:p>
          <a:p>
            <a:pPr marL="12700">
              <a:lnSpc>
                <a:spcPct val="100000"/>
              </a:lnSpc>
              <a:spcBef>
                <a:spcPts val="1440"/>
              </a:spcBef>
            </a:pPr>
            <a:r>
              <a:rPr sz="2000" spc="-5" dirty="0">
                <a:latin typeface="Times New Roman"/>
                <a:cs typeface="Times New Roman"/>
              </a:rPr>
              <a:t>the</a:t>
            </a:r>
            <a:r>
              <a:rPr sz="2000" dirty="0">
                <a:latin typeface="Times New Roman"/>
                <a:cs typeface="Times New Roman"/>
              </a:rPr>
              <a:t> properties of</a:t>
            </a:r>
            <a:r>
              <a:rPr sz="2000" spc="15" dirty="0">
                <a:latin typeface="Times New Roman"/>
                <a:cs typeface="Times New Roman"/>
              </a:rPr>
              <a:t> </a:t>
            </a:r>
            <a:r>
              <a:rPr sz="2000" spc="-5" dirty="0">
                <a:latin typeface="Times New Roman"/>
                <a:cs typeface="Times New Roman"/>
              </a:rPr>
              <a:t>all the</a:t>
            </a:r>
            <a:r>
              <a:rPr sz="2000" spc="5" dirty="0">
                <a:latin typeface="Times New Roman"/>
                <a:cs typeface="Times New Roman"/>
              </a:rPr>
              <a:t> </a:t>
            </a:r>
            <a:r>
              <a:rPr sz="2000" spc="-5" dirty="0">
                <a:latin typeface="Times New Roman"/>
                <a:cs typeface="Times New Roman"/>
              </a:rPr>
              <a:t>generalized</a:t>
            </a:r>
            <a:r>
              <a:rPr sz="2000" spc="10" dirty="0">
                <a:latin typeface="Times New Roman"/>
                <a:cs typeface="Times New Roman"/>
              </a:rPr>
              <a:t> </a:t>
            </a:r>
            <a:r>
              <a:rPr sz="2000" spc="-5" dirty="0">
                <a:latin typeface="Times New Roman"/>
                <a:cs typeface="Times New Roman"/>
              </a:rPr>
              <a:t>entities,</a:t>
            </a:r>
            <a:r>
              <a:rPr sz="2000" spc="10" dirty="0">
                <a:latin typeface="Times New Roman"/>
                <a:cs typeface="Times New Roman"/>
              </a:rPr>
              <a:t> </a:t>
            </a:r>
            <a:r>
              <a:rPr sz="2000" spc="-5" dirty="0">
                <a:latin typeface="Times New Roman"/>
                <a:cs typeface="Times New Roman"/>
              </a:rPr>
              <a:t>is called</a:t>
            </a:r>
            <a:r>
              <a:rPr sz="2000" spc="10" dirty="0">
                <a:latin typeface="Times New Roman"/>
                <a:cs typeface="Times New Roman"/>
              </a:rPr>
              <a:t> </a:t>
            </a:r>
            <a:r>
              <a:rPr sz="2000" spc="-5" dirty="0">
                <a:latin typeface="Times New Roman"/>
                <a:cs typeface="Times New Roman"/>
              </a:rPr>
              <a:t>generalization.</a:t>
            </a:r>
            <a:endParaRPr sz="2000">
              <a:latin typeface="Times New Roman"/>
              <a:cs typeface="Times New Roman"/>
            </a:endParaRPr>
          </a:p>
        </p:txBody>
      </p:sp>
      <p:sp>
        <p:nvSpPr>
          <p:cNvPr id="5" name="object 5"/>
          <p:cNvSpPr txBox="1"/>
          <p:nvPr/>
        </p:nvSpPr>
        <p:spPr>
          <a:xfrm>
            <a:off x="459740" y="2612390"/>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MT"/>
                <a:cs typeface="Arial MT"/>
              </a:rPr>
              <a:t>•</a:t>
            </a:r>
            <a:endParaRPr sz="2000">
              <a:latin typeface="Arial MT"/>
              <a:cs typeface="Arial MT"/>
            </a:endParaRPr>
          </a:p>
        </p:txBody>
      </p:sp>
      <p:sp>
        <p:nvSpPr>
          <p:cNvPr id="6" name="object 6"/>
          <p:cNvSpPr txBox="1"/>
          <p:nvPr/>
        </p:nvSpPr>
        <p:spPr>
          <a:xfrm>
            <a:off x="802640" y="2626359"/>
            <a:ext cx="7795895" cy="1305560"/>
          </a:xfrm>
          <a:prstGeom prst="rect">
            <a:avLst/>
          </a:prstGeom>
        </p:spPr>
        <p:txBody>
          <a:bodyPr vert="horz" wrap="square" lIns="0" tIns="12700" rIns="0" bIns="0" rtlCol="0">
            <a:spAutoFit/>
          </a:bodyPr>
          <a:lstStyle/>
          <a:p>
            <a:pPr marL="12700">
              <a:lnSpc>
                <a:spcPct val="100000"/>
              </a:lnSpc>
              <a:spcBef>
                <a:spcPts val="100"/>
              </a:spcBef>
              <a:tabLst>
                <a:tab pos="375920" algn="l"/>
                <a:tab pos="2032000" algn="l"/>
                <a:tab pos="2296160" algn="l"/>
                <a:tab pos="3224530" algn="l"/>
                <a:tab pos="3588385" algn="l"/>
                <a:tab pos="4472305" algn="l"/>
                <a:tab pos="4933950" algn="l"/>
                <a:tab pos="5880100" algn="l"/>
                <a:tab pos="6865620" algn="l"/>
                <a:tab pos="7413625" algn="l"/>
              </a:tabLst>
            </a:pPr>
            <a:r>
              <a:rPr sz="2000" dirty="0">
                <a:latin typeface="Times New Roman"/>
                <a:cs typeface="Times New Roman"/>
              </a:rPr>
              <a:t>In	</a:t>
            </a:r>
            <a:r>
              <a:rPr sz="2000" spc="5" dirty="0">
                <a:latin typeface="Times New Roman"/>
                <a:cs typeface="Times New Roman"/>
              </a:rPr>
              <a:t>g</a:t>
            </a:r>
            <a:r>
              <a:rPr sz="2000" dirty="0">
                <a:latin typeface="Times New Roman"/>
                <a:cs typeface="Times New Roman"/>
              </a:rPr>
              <a:t>e</a:t>
            </a:r>
            <a:r>
              <a:rPr sz="2000" spc="5" dirty="0">
                <a:latin typeface="Times New Roman"/>
                <a:cs typeface="Times New Roman"/>
              </a:rPr>
              <a:t>n</a:t>
            </a:r>
            <a:r>
              <a:rPr sz="2000" spc="-10" dirty="0">
                <a:latin typeface="Times New Roman"/>
                <a:cs typeface="Times New Roman"/>
              </a:rPr>
              <a:t>e</a:t>
            </a:r>
            <a:r>
              <a:rPr sz="2000" spc="10" dirty="0">
                <a:latin typeface="Times New Roman"/>
                <a:cs typeface="Times New Roman"/>
              </a:rPr>
              <a:t>r</a:t>
            </a:r>
            <a:r>
              <a:rPr sz="2000" dirty="0">
                <a:latin typeface="Times New Roman"/>
                <a:cs typeface="Times New Roman"/>
              </a:rPr>
              <a:t>a</a:t>
            </a:r>
            <a:r>
              <a:rPr sz="2000" spc="-10" dirty="0">
                <a:latin typeface="Times New Roman"/>
                <a:cs typeface="Times New Roman"/>
              </a:rPr>
              <a:t>li</a:t>
            </a:r>
            <a:r>
              <a:rPr sz="2000" dirty="0">
                <a:latin typeface="Times New Roman"/>
                <a:cs typeface="Times New Roman"/>
              </a:rPr>
              <a:t>za</a:t>
            </a:r>
            <a:r>
              <a:rPr sz="2000" spc="-10" dirty="0">
                <a:latin typeface="Times New Roman"/>
                <a:cs typeface="Times New Roman"/>
              </a:rPr>
              <a:t>ti</a:t>
            </a:r>
            <a:r>
              <a:rPr sz="2000" spc="5" dirty="0">
                <a:latin typeface="Times New Roman"/>
                <a:cs typeface="Times New Roman"/>
              </a:rPr>
              <a:t>o</a:t>
            </a:r>
            <a:r>
              <a:rPr sz="2000" dirty="0">
                <a:latin typeface="Times New Roman"/>
                <a:cs typeface="Times New Roman"/>
              </a:rPr>
              <a:t>n,	a	</a:t>
            </a:r>
            <a:r>
              <a:rPr sz="2000" spc="5" dirty="0">
                <a:latin typeface="Times New Roman"/>
                <a:cs typeface="Times New Roman"/>
              </a:rPr>
              <a:t>n</a:t>
            </a:r>
            <a:r>
              <a:rPr sz="2000" dirty="0">
                <a:latin typeface="Times New Roman"/>
                <a:cs typeface="Times New Roman"/>
              </a:rPr>
              <a:t>u</a:t>
            </a:r>
            <a:r>
              <a:rPr sz="2000" spc="-15" dirty="0">
                <a:latin typeface="Times New Roman"/>
                <a:cs typeface="Times New Roman"/>
              </a:rPr>
              <a:t>m</a:t>
            </a:r>
            <a:r>
              <a:rPr sz="2000" spc="5" dirty="0">
                <a:latin typeface="Times New Roman"/>
                <a:cs typeface="Times New Roman"/>
              </a:rPr>
              <a:t>b</a:t>
            </a:r>
            <a:r>
              <a:rPr sz="2000" dirty="0">
                <a:latin typeface="Times New Roman"/>
                <a:cs typeface="Times New Roman"/>
              </a:rPr>
              <a:t>er	of	e</a:t>
            </a:r>
            <a:r>
              <a:rPr sz="2000" spc="5" dirty="0">
                <a:latin typeface="Times New Roman"/>
                <a:cs typeface="Times New Roman"/>
              </a:rPr>
              <a:t>n</a:t>
            </a:r>
            <a:r>
              <a:rPr sz="2000" spc="-10" dirty="0">
                <a:latin typeface="Times New Roman"/>
                <a:cs typeface="Times New Roman"/>
              </a:rPr>
              <a:t>titi</a:t>
            </a:r>
            <a:r>
              <a:rPr sz="2000" dirty="0">
                <a:latin typeface="Times New Roman"/>
                <a:cs typeface="Times New Roman"/>
              </a:rPr>
              <a:t>es	</a:t>
            </a:r>
            <a:r>
              <a:rPr sz="2000" spc="-10" dirty="0">
                <a:latin typeface="Times New Roman"/>
                <a:cs typeface="Times New Roman"/>
              </a:rPr>
              <a:t>a</a:t>
            </a:r>
            <a:r>
              <a:rPr sz="2000" spc="10" dirty="0">
                <a:latin typeface="Times New Roman"/>
                <a:cs typeface="Times New Roman"/>
              </a:rPr>
              <a:t>r</a:t>
            </a:r>
            <a:r>
              <a:rPr sz="2000" dirty="0">
                <a:latin typeface="Times New Roman"/>
                <a:cs typeface="Times New Roman"/>
              </a:rPr>
              <a:t>e	</a:t>
            </a:r>
            <a:r>
              <a:rPr sz="2000" spc="5" dirty="0">
                <a:latin typeface="Times New Roman"/>
                <a:cs typeface="Times New Roman"/>
              </a:rPr>
              <a:t>b</a:t>
            </a:r>
            <a:r>
              <a:rPr sz="2000" dirty="0">
                <a:latin typeface="Times New Roman"/>
                <a:cs typeface="Times New Roman"/>
              </a:rPr>
              <a:t>r</a:t>
            </a:r>
            <a:r>
              <a:rPr sz="2000" spc="5" dirty="0">
                <a:latin typeface="Times New Roman"/>
                <a:cs typeface="Times New Roman"/>
              </a:rPr>
              <a:t>oug</a:t>
            </a:r>
            <a:r>
              <a:rPr sz="2000" dirty="0">
                <a:latin typeface="Times New Roman"/>
                <a:cs typeface="Times New Roman"/>
              </a:rPr>
              <a:t>ht	</a:t>
            </a:r>
            <a:r>
              <a:rPr sz="2000" spc="-10" dirty="0">
                <a:latin typeface="Times New Roman"/>
                <a:cs typeface="Times New Roman"/>
              </a:rPr>
              <a:t>t</a:t>
            </a:r>
            <a:r>
              <a:rPr sz="2000" spc="5" dirty="0">
                <a:latin typeface="Times New Roman"/>
                <a:cs typeface="Times New Roman"/>
              </a:rPr>
              <a:t>og</a:t>
            </a:r>
            <a:r>
              <a:rPr sz="2000" dirty="0">
                <a:latin typeface="Times New Roman"/>
                <a:cs typeface="Times New Roman"/>
              </a:rPr>
              <a:t>e</a:t>
            </a:r>
            <a:r>
              <a:rPr sz="2000" spc="-10" dirty="0">
                <a:latin typeface="Times New Roman"/>
                <a:cs typeface="Times New Roman"/>
              </a:rPr>
              <a:t>t</a:t>
            </a:r>
            <a:r>
              <a:rPr sz="2000" spc="5" dirty="0">
                <a:latin typeface="Times New Roman"/>
                <a:cs typeface="Times New Roman"/>
              </a:rPr>
              <a:t>h</a:t>
            </a:r>
            <a:r>
              <a:rPr sz="2000" spc="-10" dirty="0">
                <a:latin typeface="Times New Roman"/>
                <a:cs typeface="Times New Roman"/>
              </a:rPr>
              <a:t>e</a:t>
            </a:r>
            <a:r>
              <a:rPr sz="2000" dirty="0">
                <a:latin typeface="Times New Roman"/>
                <a:cs typeface="Times New Roman"/>
              </a:rPr>
              <a:t>r	in</a:t>
            </a:r>
            <a:r>
              <a:rPr sz="2000" spc="-5" dirty="0">
                <a:latin typeface="Times New Roman"/>
                <a:cs typeface="Times New Roman"/>
              </a:rPr>
              <a:t>t</a:t>
            </a:r>
            <a:r>
              <a:rPr sz="2000" dirty="0">
                <a:latin typeface="Times New Roman"/>
                <a:cs typeface="Times New Roman"/>
              </a:rPr>
              <a:t>o	</a:t>
            </a:r>
            <a:r>
              <a:rPr sz="2000" spc="5" dirty="0">
                <a:latin typeface="Times New Roman"/>
                <a:cs typeface="Times New Roman"/>
              </a:rPr>
              <a:t>on</a:t>
            </a:r>
            <a:r>
              <a:rPr sz="2000" dirty="0">
                <a:latin typeface="Times New Roman"/>
                <a:cs typeface="Times New Roman"/>
              </a:rPr>
              <a:t>e</a:t>
            </a:r>
            <a:endParaRPr sz="2000">
              <a:latin typeface="Times New Roman"/>
              <a:cs typeface="Times New Roman"/>
            </a:endParaRPr>
          </a:p>
          <a:p>
            <a:pPr marL="12700" marR="5080">
              <a:lnSpc>
                <a:spcPct val="160000"/>
              </a:lnSpc>
              <a:tabLst>
                <a:tab pos="1337310" algn="l"/>
                <a:tab pos="2068195" algn="l"/>
                <a:tab pos="2801620" algn="l"/>
                <a:tab pos="3209925" algn="l"/>
                <a:tab pos="3828415" algn="l"/>
                <a:tab pos="4683760" algn="l"/>
                <a:tab pos="6352540" algn="l"/>
                <a:tab pos="6859270" algn="l"/>
              </a:tabLst>
            </a:pPr>
            <a:r>
              <a:rPr sz="2000" spc="5" dirty="0">
                <a:latin typeface="Times New Roman"/>
                <a:cs typeface="Times New Roman"/>
              </a:rPr>
              <a:t>g</a:t>
            </a:r>
            <a:r>
              <a:rPr sz="2000" spc="-10" dirty="0">
                <a:latin typeface="Times New Roman"/>
                <a:cs typeface="Times New Roman"/>
              </a:rPr>
              <a:t>e</a:t>
            </a:r>
            <a:r>
              <a:rPr sz="2000" spc="5" dirty="0">
                <a:latin typeface="Times New Roman"/>
                <a:cs typeface="Times New Roman"/>
              </a:rPr>
              <a:t>n</a:t>
            </a:r>
            <a:r>
              <a:rPr sz="2000" dirty="0">
                <a:latin typeface="Times New Roman"/>
                <a:cs typeface="Times New Roman"/>
              </a:rPr>
              <a:t>era</a:t>
            </a:r>
            <a:r>
              <a:rPr sz="2000" spc="-10" dirty="0">
                <a:latin typeface="Times New Roman"/>
                <a:cs typeface="Times New Roman"/>
              </a:rPr>
              <a:t>li</a:t>
            </a:r>
            <a:r>
              <a:rPr sz="2000" dirty="0">
                <a:latin typeface="Times New Roman"/>
                <a:cs typeface="Times New Roman"/>
              </a:rPr>
              <a:t>zed	ent</a:t>
            </a:r>
            <a:r>
              <a:rPr sz="2000" spc="-10" dirty="0">
                <a:latin typeface="Times New Roman"/>
                <a:cs typeface="Times New Roman"/>
              </a:rPr>
              <a:t>it</a:t>
            </a:r>
            <a:r>
              <a:rPr sz="2000" dirty="0">
                <a:latin typeface="Times New Roman"/>
                <a:cs typeface="Times New Roman"/>
              </a:rPr>
              <a:t>y	ba</a:t>
            </a:r>
            <a:r>
              <a:rPr sz="2000" spc="-5" dirty="0">
                <a:latin typeface="Times New Roman"/>
                <a:cs typeface="Times New Roman"/>
              </a:rPr>
              <a:t>s</a:t>
            </a:r>
            <a:r>
              <a:rPr sz="2000" dirty="0">
                <a:latin typeface="Times New Roman"/>
                <a:cs typeface="Times New Roman"/>
              </a:rPr>
              <a:t>ed	</a:t>
            </a:r>
            <a:r>
              <a:rPr sz="2000" spc="5" dirty="0">
                <a:latin typeface="Times New Roman"/>
                <a:cs typeface="Times New Roman"/>
              </a:rPr>
              <a:t>o</a:t>
            </a:r>
            <a:r>
              <a:rPr sz="2000" dirty="0">
                <a:latin typeface="Times New Roman"/>
                <a:cs typeface="Times New Roman"/>
              </a:rPr>
              <a:t>n	</a:t>
            </a:r>
            <a:r>
              <a:rPr sz="2000" spc="-10" dirty="0">
                <a:latin typeface="Times New Roman"/>
                <a:cs typeface="Times New Roman"/>
              </a:rPr>
              <a:t>t</a:t>
            </a:r>
            <a:r>
              <a:rPr sz="2000" spc="5" dirty="0">
                <a:latin typeface="Times New Roman"/>
                <a:cs typeface="Times New Roman"/>
              </a:rPr>
              <a:t>h</a:t>
            </a:r>
            <a:r>
              <a:rPr sz="2000" dirty="0">
                <a:latin typeface="Times New Roman"/>
                <a:cs typeface="Times New Roman"/>
              </a:rPr>
              <a:t>e</a:t>
            </a:r>
            <a:r>
              <a:rPr sz="2000" spc="-10" dirty="0">
                <a:latin typeface="Times New Roman"/>
                <a:cs typeface="Times New Roman"/>
              </a:rPr>
              <a:t>i</a:t>
            </a:r>
            <a:r>
              <a:rPr sz="2000" dirty="0">
                <a:latin typeface="Times New Roman"/>
                <a:cs typeface="Times New Roman"/>
              </a:rPr>
              <a:t>r	</a:t>
            </a:r>
            <a:r>
              <a:rPr sz="2000" spc="-5" dirty="0">
                <a:latin typeface="Times New Roman"/>
                <a:cs typeface="Times New Roman"/>
              </a:rPr>
              <a:t>si</a:t>
            </a:r>
            <a:r>
              <a:rPr sz="2000" spc="-20" dirty="0">
                <a:latin typeface="Times New Roman"/>
                <a:cs typeface="Times New Roman"/>
              </a:rPr>
              <a:t>m</a:t>
            </a:r>
            <a:r>
              <a:rPr sz="2000" spc="-10" dirty="0">
                <a:latin typeface="Times New Roman"/>
                <a:cs typeface="Times New Roman"/>
              </a:rPr>
              <a:t>il</a:t>
            </a:r>
            <a:r>
              <a:rPr sz="2000" dirty="0">
                <a:latin typeface="Times New Roman"/>
                <a:cs typeface="Times New Roman"/>
              </a:rPr>
              <a:t>ar	charac</a:t>
            </a:r>
            <a:r>
              <a:rPr sz="2000" spc="-10" dirty="0">
                <a:latin typeface="Times New Roman"/>
                <a:cs typeface="Times New Roman"/>
              </a:rPr>
              <a:t>t</a:t>
            </a:r>
            <a:r>
              <a:rPr sz="2000" dirty="0">
                <a:latin typeface="Times New Roman"/>
                <a:cs typeface="Times New Roman"/>
              </a:rPr>
              <a:t>eri</a:t>
            </a:r>
            <a:r>
              <a:rPr sz="2000" spc="-5" dirty="0">
                <a:latin typeface="Times New Roman"/>
                <a:cs typeface="Times New Roman"/>
              </a:rPr>
              <a:t>s</a:t>
            </a:r>
            <a:r>
              <a:rPr sz="2000" spc="-15" dirty="0">
                <a:latin typeface="Times New Roman"/>
                <a:cs typeface="Times New Roman"/>
              </a:rPr>
              <a:t>t</a:t>
            </a:r>
            <a:r>
              <a:rPr sz="2000" dirty="0">
                <a:latin typeface="Times New Roman"/>
                <a:cs typeface="Times New Roman"/>
              </a:rPr>
              <a:t>i</a:t>
            </a:r>
            <a:r>
              <a:rPr sz="2000" spc="-10" dirty="0">
                <a:latin typeface="Times New Roman"/>
                <a:cs typeface="Times New Roman"/>
              </a:rPr>
              <a:t>c</a:t>
            </a:r>
            <a:r>
              <a:rPr sz="2000" spc="5" dirty="0">
                <a:latin typeface="Times New Roman"/>
                <a:cs typeface="Times New Roman"/>
              </a:rPr>
              <a:t>s</a:t>
            </a:r>
            <a:r>
              <a:rPr sz="2000" dirty="0">
                <a:latin typeface="Times New Roman"/>
                <a:cs typeface="Times New Roman"/>
              </a:rPr>
              <a:t>.	</a:t>
            </a:r>
            <a:r>
              <a:rPr sz="2000" spc="-5" dirty="0">
                <a:latin typeface="Times New Roman"/>
                <a:cs typeface="Times New Roman"/>
              </a:rPr>
              <a:t>F</a:t>
            </a:r>
            <a:r>
              <a:rPr sz="2000" spc="5" dirty="0">
                <a:latin typeface="Times New Roman"/>
                <a:cs typeface="Times New Roman"/>
              </a:rPr>
              <a:t>o</a:t>
            </a:r>
            <a:r>
              <a:rPr sz="2000" dirty="0">
                <a:latin typeface="Times New Roman"/>
                <a:cs typeface="Times New Roman"/>
              </a:rPr>
              <a:t>r	e</a:t>
            </a:r>
            <a:r>
              <a:rPr sz="2000" spc="5" dirty="0">
                <a:latin typeface="Times New Roman"/>
                <a:cs typeface="Times New Roman"/>
              </a:rPr>
              <a:t>x</a:t>
            </a:r>
            <a:r>
              <a:rPr sz="2000" spc="-10" dirty="0">
                <a:latin typeface="Times New Roman"/>
                <a:cs typeface="Times New Roman"/>
              </a:rPr>
              <a:t>a</a:t>
            </a:r>
            <a:r>
              <a:rPr sz="2000" spc="-20" dirty="0">
                <a:latin typeface="Times New Roman"/>
                <a:cs typeface="Times New Roman"/>
              </a:rPr>
              <a:t>m</a:t>
            </a:r>
            <a:r>
              <a:rPr sz="2000" spc="5" dirty="0">
                <a:latin typeface="Times New Roman"/>
                <a:cs typeface="Times New Roman"/>
              </a:rPr>
              <a:t>p</a:t>
            </a:r>
            <a:r>
              <a:rPr sz="2000" spc="-10" dirty="0">
                <a:latin typeface="Times New Roman"/>
                <a:cs typeface="Times New Roman"/>
              </a:rPr>
              <a:t>l</a:t>
            </a:r>
            <a:r>
              <a:rPr sz="2000" dirty="0">
                <a:latin typeface="Times New Roman"/>
                <a:cs typeface="Times New Roman"/>
              </a:rPr>
              <a:t>e,  pigeon,</a:t>
            </a:r>
            <a:r>
              <a:rPr sz="2000" spc="5" dirty="0">
                <a:latin typeface="Times New Roman"/>
                <a:cs typeface="Times New Roman"/>
              </a:rPr>
              <a:t> </a:t>
            </a:r>
            <a:r>
              <a:rPr sz="2000" dirty="0">
                <a:latin typeface="Times New Roman"/>
                <a:cs typeface="Times New Roman"/>
              </a:rPr>
              <a:t>house sparrow,</a:t>
            </a:r>
            <a:r>
              <a:rPr sz="2000" spc="5" dirty="0">
                <a:latin typeface="Times New Roman"/>
                <a:cs typeface="Times New Roman"/>
              </a:rPr>
              <a:t> </a:t>
            </a:r>
            <a:r>
              <a:rPr sz="2000" dirty="0">
                <a:latin typeface="Times New Roman"/>
                <a:cs typeface="Times New Roman"/>
              </a:rPr>
              <a:t>crow</a:t>
            </a:r>
            <a:r>
              <a:rPr sz="2000" spc="10" dirty="0">
                <a:latin typeface="Times New Roman"/>
                <a:cs typeface="Times New Roman"/>
              </a:rPr>
              <a:t> </a:t>
            </a:r>
            <a:r>
              <a:rPr sz="2000" spc="-5" dirty="0">
                <a:latin typeface="Times New Roman"/>
                <a:cs typeface="Times New Roman"/>
              </a:rPr>
              <a:t>and</a:t>
            </a:r>
            <a:r>
              <a:rPr sz="2000" spc="5" dirty="0">
                <a:latin typeface="Times New Roman"/>
                <a:cs typeface="Times New Roman"/>
              </a:rPr>
              <a:t> </a:t>
            </a:r>
            <a:r>
              <a:rPr sz="2000" dirty="0">
                <a:latin typeface="Times New Roman"/>
                <a:cs typeface="Times New Roman"/>
              </a:rPr>
              <a:t>dove </a:t>
            </a:r>
            <a:r>
              <a:rPr sz="2000" spc="-5" dirty="0">
                <a:latin typeface="Times New Roman"/>
                <a:cs typeface="Times New Roman"/>
              </a:rPr>
              <a:t>can</a:t>
            </a:r>
            <a:r>
              <a:rPr sz="2000" spc="15" dirty="0">
                <a:latin typeface="Times New Roman"/>
                <a:cs typeface="Times New Roman"/>
              </a:rPr>
              <a:t> </a:t>
            </a:r>
            <a:r>
              <a:rPr sz="2000" spc="-5" dirty="0">
                <a:latin typeface="Times New Roman"/>
                <a:cs typeface="Times New Roman"/>
              </a:rPr>
              <a:t>all</a:t>
            </a:r>
            <a:r>
              <a:rPr sz="2000" spc="-10" dirty="0">
                <a:latin typeface="Times New Roman"/>
                <a:cs typeface="Times New Roman"/>
              </a:rPr>
              <a:t> </a:t>
            </a:r>
            <a:r>
              <a:rPr sz="2000" dirty="0">
                <a:latin typeface="Times New Roman"/>
                <a:cs typeface="Times New Roman"/>
              </a:rPr>
              <a:t>be </a:t>
            </a:r>
            <a:r>
              <a:rPr sz="2000" spc="-5" dirty="0">
                <a:latin typeface="Times New Roman"/>
                <a:cs typeface="Times New Roman"/>
              </a:rPr>
              <a:t>generalized</a:t>
            </a:r>
            <a:r>
              <a:rPr sz="2000" spc="5" dirty="0">
                <a:latin typeface="Times New Roman"/>
                <a:cs typeface="Times New Roman"/>
              </a:rPr>
              <a:t> </a:t>
            </a:r>
            <a:r>
              <a:rPr sz="2000" dirty="0">
                <a:latin typeface="Times New Roman"/>
                <a:cs typeface="Times New Roman"/>
              </a:rPr>
              <a:t>as </a:t>
            </a:r>
            <a:r>
              <a:rPr sz="2000" spc="-5" dirty="0">
                <a:latin typeface="Times New Roman"/>
                <a:cs typeface="Times New Roman"/>
              </a:rPr>
              <a:t>Birds.</a:t>
            </a:r>
            <a:endParaRPr sz="2000">
              <a:latin typeface="Times New Roman"/>
              <a:cs typeface="Times New Roman"/>
            </a:endParaRPr>
          </a:p>
        </p:txBody>
      </p:sp>
      <p:pic>
        <p:nvPicPr>
          <p:cNvPr id="7" name="object 7"/>
          <p:cNvPicPr/>
          <p:nvPr/>
        </p:nvPicPr>
        <p:blipFill>
          <a:blip r:embed="rId2" cstate="print"/>
          <a:stretch>
            <a:fillRect/>
          </a:stretch>
        </p:blipFill>
        <p:spPr>
          <a:xfrm>
            <a:off x="1676400" y="4267200"/>
            <a:ext cx="5114290" cy="21336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2260" y="48259"/>
            <a:ext cx="3457575" cy="695960"/>
          </a:xfrm>
          <a:prstGeom prst="rect">
            <a:avLst/>
          </a:prstGeom>
        </p:spPr>
        <p:txBody>
          <a:bodyPr vert="horz" wrap="square" lIns="0" tIns="12700" rIns="0" bIns="0" rtlCol="0">
            <a:spAutoFit/>
          </a:bodyPr>
          <a:lstStyle/>
          <a:p>
            <a:pPr marL="12700">
              <a:lnSpc>
                <a:spcPct val="100000"/>
              </a:lnSpc>
              <a:spcBef>
                <a:spcPts val="100"/>
              </a:spcBef>
            </a:pPr>
            <a:r>
              <a:rPr sz="4400" b="1" spc="-125" dirty="0">
                <a:latin typeface="Trebuchet MS"/>
                <a:cs typeface="Trebuchet MS"/>
              </a:rPr>
              <a:t>Specialization</a:t>
            </a:r>
            <a:endParaRPr sz="4400">
              <a:latin typeface="Trebuchet MS"/>
              <a:cs typeface="Trebuchet MS"/>
            </a:endParaRPr>
          </a:p>
        </p:txBody>
      </p:sp>
      <p:sp>
        <p:nvSpPr>
          <p:cNvPr id="3" name="object 3"/>
          <p:cNvSpPr txBox="1"/>
          <p:nvPr/>
        </p:nvSpPr>
        <p:spPr>
          <a:xfrm>
            <a:off x="78739" y="995679"/>
            <a:ext cx="1060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a:t>
            </a:r>
            <a:endParaRPr sz="1800">
              <a:latin typeface="Arial MT"/>
              <a:cs typeface="Arial MT"/>
            </a:endParaRPr>
          </a:p>
        </p:txBody>
      </p:sp>
      <p:sp>
        <p:nvSpPr>
          <p:cNvPr id="4" name="object 4"/>
          <p:cNvSpPr txBox="1"/>
          <p:nvPr/>
        </p:nvSpPr>
        <p:spPr>
          <a:xfrm>
            <a:off x="421640" y="871219"/>
            <a:ext cx="4672965" cy="1259840"/>
          </a:xfrm>
          <a:prstGeom prst="rect">
            <a:avLst/>
          </a:prstGeom>
        </p:spPr>
        <p:txBody>
          <a:bodyPr vert="horz" wrap="square" lIns="0" tIns="12700" rIns="0" bIns="0" rtlCol="0">
            <a:spAutoFit/>
          </a:bodyPr>
          <a:lstStyle/>
          <a:p>
            <a:pPr marL="12700" marR="5080" algn="just">
              <a:lnSpc>
                <a:spcPct val="150000"/>
              </a:lnSpc>
              <a:spcBef>
                <a:spcPts val="100"/>
              </a:spcBef>
            </a:pPr>
            <a:r>
              <a:rPr sz="1800" spc="-5" dirty="0">
                <a:latin typeface="Times New Roman"/>
                <a:cs typeface="Times New Roman"/>
              </a:rPr>
              <a:t>Specialization is the </a:t>
            </a:r>
            <a:r>
              <a:rPr sz="1800" dirty="0">
                <a:latin typeface="Times New Roman"/>
                <a:cs typeface="Times New Roman"/>
              </a:rPr>
              <a:t>opposite </a:t>
            </a:r>
            <a:r>
              <a:rPr sz="1800" spc="-10" dirty="0">
                <a:latin typeface="Times New Roman"/>
                <a:cs typeface="Times New Roman"/>
              </a:rPr>
              <a:t>of </a:t>
            </a:r>
            <a:r>
              <a:rPr sz="1800" dirty="0">
                <a:latin typeface="Times New Roman"/>
                <a:cs typeface="Times New Roman"/>
              </a:rPr>
              <a:t>generalization. In </a:t>
            </a:r>
            <a:r>
              <a:rPr sz="1800" spc="5" dirty="0">
                <a:latin typeface="Times New Roman"/>
                <a:cs typeface="Times New Roman"/>
              </a:rPr>
              <a:t> </a:t>
            </a:r>
            <a:r>
              <a:rPr sz="1800" spc="-5" dirty="0">
                <a:latin typeface="Times New Roman"/>
                <a:cs typeface="Times New Roman"/>
              </a:rPr>
              <a:t>specialization, </a:t>
            </a:r>
            <a:r>
              <a:rPr sz="1800" dirty="0">
                <a:latin typeface="Times New Roman"/>
                <a:cs typeface="Times New Roman"/>
              </a:rPr>
              <a:t>a group of </a:t>
            </a:r>
            <a:r>
              <a:rPr sz="1800" spc="-5" dirty="0">
                <a:latin typeface="Times New Roman"/>
                <a:cs typeface="Times New Roman"/>
              </a:rPr>
              <a:t>entities is </a:t>
            </a:r>
            <a:r>
              <a:rPr sz="1800" dirty="0">
                <a:latin typeface="Times New Roman"/>
                <a:cs typeface="Times New Roman"/>
              </a:rPr>
              <a:t>divided </a:t>
            </a:r>
            <a:r>
              <a:rPr sz="1800" spc="-5" dirty="0">
                <a:latin typeface="Times New Roman"/>
                <a:cs typeface="Times New Roman"/>
              </a:rPr>
              <a:t>into </a:t>
            </a:r>
            <a:r>
              <a:rPr sz="1800" dirty="0">
                <a:latin typeface="Times New Roman"/>
                <a:cs typeface="Times New Roman"/>
              </a:rPr>
              <a:t> </a:t>
            </a:r>
            <a:r>
              <a:rPr sz="1800" spc="-5" dirty="0">
                <a:latin typeface="Times New Roman"/>
                <a:cs typeface="Times New Roman"/>
              </a:rPr>
              <a:t>sub-groups </a:t>
            </a:r>
            <a:r>
              <a:rPr sz="1800" dirty="0">
                <a:latin typeface="Times New Roman"/>
                <a:cs typeface="Times New Roman"/>
              </a:rPr>
              <a:t>based on</a:t>
            </a:r>
            <a:r>
              <a:rPr sz="1800" spc="5" dirty="0">
                <a:latin typeface="Times New Roman"/>
                <a:cs typeface="Times New Roman"/>
              </a:rPr>
              <a:t> </a:t>
            </a:r>
            <a:r>
              <a:rPr sz="1800" spc="-5" dirty="0">
                <a:latin typeface="Times New Roman"/>
                <a:cs typeface="Times New Roman"/>
              </a:rPr>
              <a:t>their</a:t>
            </a:r>
            <a:r>
              <a:rPr sz="1800" spc="5" dirty="0">
                <a:latin typeface="Times New Roman"/>
                <a:cs typeface="Times New Roman"/>
              </a:rPr>
              <a:t> </a:t>
            </a:r>
            <a:r>
              <a:rPr sz="1800" spc="-5" dirty="0">
                <a:latin typeface="Times New Roman"/>
                <a:cs typeface="Times New Roman"/>
              </a:rPr>
              <a:t>characteristics.</a:t>
            </a:r>
            <a:endParaRPr sz="1800">
              <a:latin typeface="Times New Roman"/>
              <a:cs typeface="Times New Roman"/>
            </a:endParaRPr>
          </a:p>
        </p:txBody>
      </p:sp>
      <p:sp>
        <p:nvSpPr>
          <p:cNvPr id="5" name="object 5"/>
          <p:cNvSpPr txBox="1"/>
          <p:nvPr/>
        </p:nvSpPr>
        <p:spPr>
          <a:xfrm>
            <a:off x="78739" y="5224779"/>
            <a:ext cx="1060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a:t>
            </a:r>
            <a:endParaRPr sz="1800">
              <a:latin typeface="Arial MT"/>
              <a:cs typeface="Arial MT"/>
            </a:endParaRPr>
          </a:p>
        </p:txBody>
      </p:sp>
      <p:sp>
        <p:nvSpPr>
          <p:cNvPr id="6" name="object 6"/>
          <p:cNvSpPr txBox="1"/>
          <p:nvPr/>
        </p:nvSpPr>
        <p:spPr>
          <a:xfrm>
            <a:off x="78739" y="2161540"/>
            <a:ext cx="5023485" cy="4197350"/>
          </a:xfrm>
          <a:prstGeom prst="rect">
            <a:avLst/>
          </a:prstGeom>
        </p:spPr>
        <p:txBody>
          <a:bodyPr vert="horz" wrap="square" lIns="0" tIns="12700" rIns="0" bIns="0" rtlCol="0">
            <a:spAutoFit/>
          </a:bodyPr>
          <a:lstStyle/>
          <a:p>
            <a:pPr marL="355600" marR="6350" indent="-342900" algn="just">
              <a:lnSpc>
                <a:spcPct val="150000"/>
              </a:lnSpc>
              <a:spcBef>
                <a:spcPts val="100"/>
              </a:spcBef>
              <a:buFont typeface="Arial MT"/>
              <a:buChar char="•"/>
              <a:tabLst>
                <a:tab pos="355600" algn="l"/>
              </a:tabLst>
            </a:pPr>
            <a:r>
              <a:rPr sz="1800" spc="-5" dirty="0">
                <a:latin typeface="Times New Roman"/>
                <a:cs typeface="Times New Roman"/>
              </a:rPr>
              <a:t>Take </a:t>
            </a:r>
            <a:r>
              <a:rPr sz="1800" dirty="0">
                <a:latin typeface="Times New Roman"/>
                <a:cs typeface="Times New Roman"/>
              </a:rPr>
              <a:t>a group </a:t>
            </a:r>
            <a:r>
              <a:rPr sz="1800" spc="-5" dirty="0">
                <a:latin typeface="Times New Roman"/>
                <a:cs typeface="Times New Roman"/>
              </a:rPr>
              <a:t>‘</a:t>
            </a:r>
            <a:r>
              <a:rPr sz="1800" b="1" spc="-5" dirty="0">
                <a:latin typeface="Times New Roman"/>
                <a:cs typeface="Times New Roman"/>
              </a:rPr>
              <a:t>Person</a:t>
            </a:r>
            <a:r>
              <a:rPr sz="1800" spc="-5" dirty="0">
                <a:latin typeface="Times New Roman"/>
                <a:cs typeface="Times New Roman"/>
              </a:rPr>
              <a:t>’ </a:t>
            </a:r>
            <a:r>
              <a:rPr sz="1800" dirty="0">
                <a:latin typeface="Times New Roman"/>
                <a:cs typeface="Times New Roman"/>
              </a:rPr>
              <a:t>for </a:t>
            </a:r>
            <a:r>
              <a:rPr sz="1800" spc="-5" dirty="0">
                <a:latin typeface="Times New Roman"/>
                <a:cs typeface="Times New Roman"/>
              </a:rPr>
              <a:t>example. </a:t>
            </a:r>
            <a:r>
              <a:rPr sz="1800" dirty="0">
                <a:latin typeface="Times New Roman"/>
                <a:cs typeface="Times New Roman"/>
              </a:rPr>
              <a:t>A </a:t>
            </a:r>
            <a:r>
              <a:rPr sz="1800" spc="-5" dirty="0">
                <a:latin typeface="Times New Roman"/>
                <a:cs typeface="Times New Roman"/>
              </a:rPr>
              <a:t>person </a:t>
            </a:r>
            <a:r>
              <a:rPr sz="1800" dirty="0">
                <a:latin typeface="Times New Roman"/>
                <a:cs typeface="Times New Roman"/>
              </a:rPr>
              <a:t>has </a:t>
            </a:r>
            <a:r>
              <a:rPr sz="1800" spc="5" dirty="0">
                <a:latin typeface="Times New Roman"/>
                <a:cs typeface="Times New Roman"/>
              </a:rPr>
              <a:t> </a:t>
            </a:r>
            <a:r>
              <a:rPr sz="1800" b="1" spc="-10" dirty="0">
                <a:latin typeface="Times New Roman"/>
                <a:cs typeface="Times New Roman"/>
              </a:rPr>
              <a:t>name,</a:t>
            </a:r>
            <a:r>
              <a:rPr sz="1800" b="1" spc="-5" dirty="0">
                <a:latin typeface="Times New Roman"/>
                <a:cs typeface="Times New Roman"/>
              </a:rPr>
              <a:t> date</a:t>
            </a:r>
            <a:r>
              <a:rPr sz="1800" b="1" dirty="0">
                <a:latin typeface="Times New Roman"/>
                <a:cs typeface="Times New Roman"/>
              </a:rPr>
              <a:t> of</a:t>
            </a:r>
            <a:r>
              <a:rPr sz="1800" b="1" spc="5" dirty="0">
                <a:latin typeface="Times New Roman"/>
                <a:cs typeface="Times New Roman"/>
              </a:rPr>
              <a:t> </a:t>
            </a:r>
            <a:r>
              <a:rPr sz="1800" b="1" spc="-5" dirty="0">
                <a:latin typeface="Times New Roman"/>
                <a:cs typeface="Times New Roman"/>
              </a:rPr>
              <a:t>birth,</a:t>
            </a:r>
            <a:r>
              <a:rPr sz="1800" b="1" dirty="0">
                <a:latin typeface="Times New Roman"/>
                <a:cs typeface="Times New Roman"/>
              </a:rPr>
              <a:t> gender</a:t>
            </a:r>
            <a:r>
              <a:rPr sz="1800" dirty="0">
                <a:latin typeface="Times New Roman"/>
                <a:cs typeface="Times New Roman"/>
              </a:rPr>
              <a:t>,</a:t>
            </a:r>
            <a:r>
              <a:rPr sz="1800" spc="455" dirty="0">
                <a:latin typeface="Times New Roman"/>
                <a:cs typeface="Times New Roman"/>
              </a:rPr>
              <a:t> </a:t>
            </a:r>
            <a:r>
              <a:rPr sz="1800" spc="-5" dirty="0">
                <a:latin typeface="Times New Roman"/>
                <a:cs typeface="Times New Roman"/>
              </a:rPr>
              <a:t>etc.</a:t>
            </a:r>
            <a:r>
              <a:rPr sz="1800" spc="445" dirty="0">
                <a:latin typeface="Times New Roman"/>
                <a:cs typeface="Times New Roman"/>
              </a:rPr>
              <a:t> </a:t>
            </a:r>
            <a:r>
              <a:rPr sz="1800" dirty="0">
                <a:latin typeface="Times New Roman"/>
                <a:cs typeface="Times New Roman"/>
              </a:rPr>
              <a:t>These </a:t>
            </a:r>
            <a:r>
              <a:rPr sz="1800" spc="5" dirty="0">
                <a:latin typeface="Times New Roman"/>
                <a:cs typeface="Times New Roman"/>
              </a:rPr>
              <a:t> </a:t>
            </a:r>
            <a:r>
              <a:rPr sz="1800" dirty="0">
                <a:latin typeface="Times New Roman"/>
                <a:cs typeface="Times New Roman"/>
              </a:rPr>
              <a:t>properties</a:t>
            </a:r>
            <a:r>
              <a:rPr sz="1800" spc="5" dirty="0">
                <a:latin typeface="Times New Roman"/>
                <a:cs typeface="Times New Roman"/>
              </a:rPr>
              <a:t> </a:t>
            </a:r>
            <a:r>
              <a:rPr sz="1800" spc="-5" dirty="0">
                <a:latin typeface="Times New Roman"/>
                <a:cs typeface="Times New Roman"/>
              </a:rPr>
              <a:t>are</a:t>
            </a:r>
            <a:r>
              <a:rPr sz="1800" dirty="0">
                <a:latin typeface="Times New Roman"/>
                <a:cs typeface="Times New Roman"/>
              </a:rPr>
              <a:t> </a:t>
            </a:r>
            <a:r>
              <a:rPr sz="1800" spc="-10" dirty="0">
                <a:latin typeface="Times New Roman"/>
                <a:cs typeface="Times New Roman"/>
              </a:rPr>
              <a:t>common</a:t>
            </a:r>
            <a:r>
              <a:rPr sz="1800" spc="-5"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all</a:t>
            </a:r>
            <a:r>
              <a:rPr sz="1800" spc="5" dirty="0">
                <a:latin typeface="Times New Roman"/>
                <a:cs typeface="Times New Roman"/>
              </a:rPr>
              <a:t> </a:t>
            </a:r>
            <a:r>
              <a:rPr sz="1800" spc="-5" dirty="0">
                <a:latin typeface="Times New Roman"/>
                <a:cs typeface="Times New Roman"/>
              </a:rPr>
              <a:t>persons,</a:t>
            </a:r>
            <a:r>
              <a:rPr sz="1800" dirty="0">
                <a:latin typeface="Times New Roman"/>
                <a:cs typeface="Times New Roman"/>
              </a:rPr>
              <a:t> human </a:t>
            </a:r>
            <a:r>
              <a:rPr sz="1800" spc="5" dirty="0">
                <a:latin typeface="Times New Roman"/>
                <a:cs typeface="Times New Roman"/>
              </a:rPr>
              <a:t> </a:t>
            </a:r>
            <a:r>
              <a:rPr sz="1800" dirty="0">
                <a:latin typeface="Times New Roman"/>
                <a:cs typeface="Times New Roman"/>
              </a:rPr>
              <a:t>beings.</a:t>
            </a:r>
            <a:r>
              <a:rPr sz="1800" spc="5" dirty="0">
                <a:latin typeface="Times New Roman"/>
                <a:cs typeface="Times New Roman"/>
              </a:rPr>
              <a:t> </a:t>
            </a:r>
            <a:r>
              <a:rPr sz="1800" spc="-5" dirty="0">
                <a:latin typeface="Times New Roman"/>
                <a:cs typeface="Times New Roman"/>
              </a:rPr>
              <a:t>But</a:t>
            </a:r>
            <a:r>
              <a:rPr sz="1800" dirty="0">
                <a:latin typeface="Times New Roman"/>
                <a:cs typeface="Times New Roman"/>
              </a:rPr>
              <a:t> </a:t>
            </a:r>
            <a:r>
              <a:rPr sz="1800" spc="-5" dirty="0">
                <a:latin typeface="Times New Roman"/>
                <a:cs typeface="Times New Roman"/>
              </a:rPr>
              <a:t>in</a:t>
            </a:r>
            <a:r>
              <a:rPr sz="1800" dirty="0">
                <a:latin typeface="Times New Roman"/>
                <a:cs typeface="Times New Roman"/>
              </a:rPr>
              <a:t> a</a:t>
            </a:r>
            <a:r>
              <a:rPr sz="1800" spc="5" dirty="0">
                <a:latin typeface="Times New Roman"/>
                <a:cs typeface="Times New Roman"/>
              </a:rPr>
              <a:t> </a:t>
            </a:r>
            <a:r>
              <a:rPr sz="1800" b="1" spc="-5" dirty="0">
                <a:latin typeface="Times New Roman"/>
                <a:cs typeface="Times New Roman"/>
              </a:rPr>
              <a:t>company,</a:t>
            </a:r>
            <a:r>
              <a:rPr sz="1800" b="1" dirty="0">
                <a:latin typeface="Times New Roman"/>
                <a:cs typeface="Times New Roman"/>
              </a:rPr>
              <a:t> </a:t>
            </a:r>
            <a:r>
              <a:rPr sz="1800" spc="-5" dirty="0">
                <a:latin typeface="Times New Roman"/>
                <a:cs typeface="Times New Roman"/>
              </a:rPr>
              <a:t>persons</a:t>
            </a:r>
            <a:r>
              <a:rPr sz="1800" dirty="0">
                <a:latin typeface="Times New Roman"/>
                <a:cs typeface="Times New Roman"/>
              </a:rPr>
              <a:t> </a:t>
            </a:r>
            <a:r>
              <a:rPr sz="1800" spc="-5" dirty="0">
                <a:latin typeface="Times New Roman"/>
                <a:cs typeface="Times New Roman"/>
              </a:rPr>
              <a:t>can</a:t>
            </a:r>
            <a:r>
              <a:rPr sz="1800" dirty="0">
                <a:latin typeface="Times New Roman"/>
                <a:cs typeface="Times New Roman"/>
              </a:rPr>
              <a:t> be </a:t>
            </a:r>
            <a:r>
              <a:rPr sz="1800" spc="-434" dirty="0">
                <a:latin typeface="Times New Roman"/>
                <a:cs typeface="Times New Roman"/>
              </a:rPr>
              <a:t> </a:t>
            </a:r>
            <a:r>
              <a:rPr sz="1800" spc="-5" dirty="0">
                <a:latin typeface="Times New Roman"/>
                <a:cs typeface="Times New Roman"/>
              </a:rPr>
              <a:t>identified as </a:t>
            </a:r>
            <a:r>
              <a:rPr sz="1800" b="1" spc="-5" dirty="0">
                <a:latin typeface="Times New Roman"/>
                <a:cs typeface="Times New Roman"/>
              </a:rPr>
              <a:t>employee, employer, </a:t>
            </a:r>
            <a:r>
              <a:rPr sz="1800" b="1" spc="-10" dirty="0">
                <a:latin typeface="Times New Roman"/>
                <a:cs typeface="Times New Roman"/>
              </a:rPr>
              <a:t>customer, or </a:t>
            </a:r>
            <a:r>
              <a:rPr sz="1800" b="1" spc="-5" dirty="0">
                <a:latin typeface="Times New Roman"/>
                <a:cs typeface="Times New Roman"/>
              </a:rPr>
              <a:t> vendor,</a:t>
            </a:r>
            <a:r>
              <a:rPr sz="1800" b="1" dirty="0">
                <a:latin typeface="Times New Roman"/>
                <a:cs typeface="Times New Roman"/>
              </a:rPr>
              <a:t> </a:t>
            </a:r>
            <a:r>
              <a:rPr sz="1800" dirty="0">
                <a:latin typeface="Times New Roman"/>
                <a:cs typeface="Times New Roman"/>
              </a:rPr>
              <a:t>based</a:t>
            </a:r>
            <a:r>
              <a:rPr sz="1800" spc="5" dirty="0">
                <a:latin typeface="Times New Roman"/>
                <a:cs typeface="Times New Roman"/>
              </a:rPr>
              <a:t> </a:t>
            </a:r>
            <a:r>
              <a:rPr sz="1800" dirty="0">
                <a:latin typeface="Times New Roman"/>
                <a:cs typeface="Times New Roman"/>
              </a:rPr>
              <a:t>on</a:t>
            </a:r>
            <a:r>
              <a:rPr sz="1800" spc="5" dirty="0">
                <a:latin typeface="Times New Roman"/>
                <a:cs typeface="Times New Roman"/>
              </a:rPr>
              <a:t> </a:t>
            </a:r>
            <a:r>
              <a:rPr sz="1800" spc="-5" dirty="0">
                <a:latin typeface="Times New Roman"/>
                <a:cs typeface="Times New Roman"/>
              </a:rPr>
              <a:t>what</a:t>
            </a:r>
            <a:r>
              <a:rPr sz="1800" dirty="0">
                <a:latin typeface="Times New Roman"/>
                <a:cs typeface="Times New Roman"/>
              </a:rPr>
              <a:t> role</a:t>
            </a:r>
            <a:r>
              <a:rPr sz="1800" spc="5" dirty="0">
                <a:latin typeface="Times New Roman"/>
                <a:cs typeface="Times New Roman"/>
              </a:rPr>
              <a:t> </a:t>
            </a:r>
            <a:r>
              <a:rPr sz="1800" spc="-5" dirty="0">
                <a:latin typeface="Times New Roman"/>
                <a:cs typeface="Times New Roman"/>
              </a:rPr>
              <a:t>they</a:t>
            </a:r>
            <a:r>
              <a:rPr sz="1800" dirty="0">
                <a:latin typeface="Times New Roman"/>
                <a:cs typeface="Times New Roman"/>
              </a:rPr>
              <a:t> play</a:t>
            </a:r>
            <a:r>
              <a:rPr sz="1800" spc="5" dirty="0">
                <a:latin typeface="Times New Roman"/>
                <a:cs typeface="Times New Roman"/>
              </a:rPr>
              <a:t> </a:t>
            </a:r>
            <a:r>
              <a:rPr sz="1800" spc="-5" dirty="0">
                <a:latin typeface="Times New Roman"/>
                <a:cs typeface="Times New Roman"/>
              </a:rPr>
              <a:t>in</a:t>
            </a:r>
            <a:r>
              <a:rPr sz="1800" dirty="0">
                <a:latin typeface="Times New Roman"/>
                <a:cs typeface="Times New Roman"/>
              </a:rPr>
              <a:t> </a:t>
            </a:r>
            <a:r>
              <a:rPr sz="1800" spc="-5" dirty="0">
                <a:latin typeface="Times New Roman"/>
                <a:cs typeface="Times New Roman"/>
              </a:rPr>
              <a:t>the </a:t>
            </a:r>
            <a:r>
              <a:rPr sz="1800" dirty="0">
                <a:latin typeface="Times New Roman"/>
                <a:cs typeface="Times New Roman"/>
              </a:rPr>
              <a:t> </a:t>
            </a:r>
            <a:r>
              <a:rPr sz="1800" spc="-5" dirty="0">
                <a:latin typeface="Times New Roman"/>
                <a:cs typeface="Times New Roman"/>
              </a:rPr>
              <a:t>company.</a:t>
            </a:r>
            <a:endParaRPr sz="1800">
              <a:latin typeface="Times New Roman"/>
              <a:cs typeface="Times New Roman"/>
            </a:endParaRPr>
          </a:p>
          <a:p>
            <a:pPr marL="355600" marR="5080" algn="just">
              <a:lnSpc>
                <a:spcPct val="150000"/>
              </a:lnSpc>
              <a:spcBef>
                <a:spcPts val="450"/>
              </a:spcBef>
            </a:pPr>
            <a:r>
              <a:rPr sz="1800" spc="-5" dirty="0">
                <a:latin typeface="Times New Roman"/>
                <a:cs typeface="Times New Roman"/>
              </a:rPr>
              <a:t>Similarly, in </a:t>
            </a:r>
            <a:r>
              <a:rPr sz="1800" dirty="0">
                <a:latin typeface="Times New Roman"/>
                <a:cs typeface="Times New Roman"/>
              </a:rPr>
              <a:t>a </a:t>
            </a:r>
            <a:r>
              <a:rPr sz="1800" b="1" spc="-5" dirty="0">
                <a:latin typeface="Times New Roman"/>
                <a:cs typeface="Times New Roman"/>
              </a:rPr>
              <a:t>school database</a:t>
            </a:r>
            <a:r>
              <a:rPr sz="1800" spc="-5" dirty="0">
                <a:latin typeface="Times New Roman"/>
                <a:cs typeface="Times New Roman"/>
              </a:rPr>
              <a:t>, </a:t>
            </a:r>
            <a:r>
              <a:rPr sz="1800" dirty="0">
                <a:latin typeface="Times New Roman"/>
                <a:cs typeface="Times New Roman"/>
              </a:rPr>
              <a:t>persons can be </a:t>
            </a:r>
            <a:r>
              <a:rPr sz="1800" spc="5" dirty="0">
                <a:latin typeface="Times New Roman"/>
                <a:cs typeface="Times New Roman"/>
              </a:rPr>
              <a:t> </a:t>
            </a:r>
            <a:r>
              <a:rPr sz="1800" spc="-5" dirty="0">
                <a:latin typeface="Times New Roman"/>
                <a:cs typeface="Times New Roman"/>
              </a:rPr>
              <a:t>specialized </a:t>
            </a:r>
            <a:r>
              <a:rPr sz="1800" dirty="0">
                <a:latin typeface="Times New Roman"/>
                <a:cs typeface="Times New Roman"/>
              </a:rPr>
              <a:t>as </a:t>
            </a:r>
            <a:r>
              <a:rPr sz="1800" b="1" dirty="0">
                <a:latin typeface="Times New Roman"/>
                <a:cs typeface="Times New Roman"/>
              </a:rPr>
              <a:t>teacher, </a:t>
            </a:r>
            <a:r>
              <a:rPr sz="1800" b="1" spc="-10" dirty="0">
                <a:latin typeface="Times New Roman"/>
                <a:cs typeface="Times New Roman"/>
              </a:rPr>
              <a:t>student, </a:t>
            </a:r>
            <a:r>
              <a:rPr sz="1800" b="1" dirty="0">
                <a:latin typeface="Times New Roman"/>
                <a:cs typeface="Times New Roman"/>
              </a:rPr>
              <a:t>or a staff</a:t>
            </a:r>
            <a:r>
              <a:rPr sz="1800" dirty="0">
                <a:latin typeface="Times New Roman"/>
                <a:cs typeface="Times New Roman"/>
              </a:rPr>
              <a:t>, based </a:t>
            </a:r>
            <a:r>
              <a:rPr sz="1800" spc="5" dirty="0">
                <a:latin typeface="Times New Roman"/>
                <a:cs typeface="Times New Roman"/>
              </a:rPr>
              <a:t> </a:t>
            </a:r>
            <a:r>
              <a:rPr sz="1800" dirty="0">
                <a:latin typeface="Times New Roman"/>
                <a:cs typeface="Times New Roman"/>
              </a:rPr>
              <a:t>on</a:t>
            </a:r>
            <a:r>
              <a:rPr sz="1800" spc="-5" dirty="0">
                <a:latin typeface="Times New Roman"/>
                <a:cs typeface="Times New Roman"/>
              </a:rPr>
              <a:t> what</a:t>
            </a:r>
            <a:r>
              <a:rPr sz="1800" spc="5" dirty="0">
                <a:latin typeface="Times New Roman"/>
                <a:cs typeface="Times New Roman"/>
              </a:rPr>
              <a:t> </a:t>
            </a:r>
            <a:r>
              <a:rPr sz="1800" dirty="0">
                <a:latin typeface="Times New Roman"/>
                <a:cs typeface="Times New Roman"/>
              </a:rPr>
              <a:t>role</a:t>
            </a:r>
            <a:r>
              <a:rPr sz="1800" spc="-10" dirty="0">
                <a:latin typeface="Times New Roman"/>
                <a:cs typeface="Times New Roman"/>
              </a:rPr>
              <a:t> </a:t>
            </a:r>
            <a:r>
              <a:rPr sz="1800" dirty="0">
                <a:latin typeface="Times New Roman"/>
                <a:cs typeface="Times New Roman"/>
              </a:rPr>
              <a:t>they</a:t>
            </a:r>
            <a:r>
              <a:rPr sz="1800" spc="25" dirty="0">
                <a:latin typeface="Times New Roman"/>
                <a:cs typeface="Times New Roman"/>
              </a:rPr>
              <a:t> </a:t>
            </a:r>
            <a:r>
              <a:rPr sz="1800" dirty="0">
                <a:latin typeface="Times New Roman"/>
                <a:cs typeface="Times New Roman"/>
              </a:rPr>
              <a:t>play</a:t>
            </a:r>
            <a:r>
              <a:rPr sz="1800" spc="20" dirty="0">
                <a:latin typeface="Times New Roman"/>
                <a:cs typeface="Times New Roman"/>
              </a:rPr>
              <a:t> </a:t>
            </a:r>
            <a:r>
              <a:rPr sz="1800" dirty="0">
                <a:latin typeface="Times New Roman"/>
                <a:cs typeface="Times New Roman"/>
              </a:rPr>
              <a:t>in </a:t>
            </a:r>
            <a:r>
              <a:rPr sz="1800" spc="-5" dirty="0">
                <a:latin typeface="Times New Roman"/>
                <a:cs typeface="Times New Roman"/>
              </a:rPr>
              <a:t>school</a:t>
            </a:r>
            <a:r>
              <a:rPr sz="1800" dirty="0">
                <a:latin typeface="Times New Roman"/>
                <a:cs typeface="Times New Roman"/>
              </a:rPr>
              <a:t> as</a:t>
            </a:r>
            <a:r>
              <a:rPr sz="1800" spc="-5" dirty="0">
                <a:latin typeface="Times New Roman"/>
                <a:cs typeface="Times New Roman"/>
              </a:rPr>
              <a:t> entities.</a:t>
            </a:r>
            <a:endParaRPr sz="1800">
              <a:latin typeface="Times New Roman"/>
              <a:cs typeface="Times New Roman"/>
            </a:endParaRPr>
          </a:p>
        </p:txBody>
      </p:sp>
      <p:pic>
        <p:nvPicPr>
          <p:cNvPr id="7" name="object 7"/>
          <p:cNvPicPr/>
          <p:nvPr/>
        </p:nvPicPr>
        <p:blipFill>
          <a:blip r:embed="rId2" cstate="print"/>
          <a:stretch>
            <a:fillRect/>
          </a:stretch>
        </p:blipFill>
        <p:spPr>
          <a:xfrm>
            <a:off x="5181600" y="1828800"/>
            <a:ext cx="3657600" cy="287655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0870" y="223520"/>
            <a:ext cx="2839720" cy="695960"/>
          </a:xfrm>
          <a:prstGeom prst="rect">
            <a:avLst/>
          </a:prstGeom>
        </p:spPr>
        <p:txBody>
          <a:bodyPr vert="horz" wrap="square" lIns="0" tIns="12700" rIns="0" bIns="0" rtlCol="0">
            <a:spAutoFit/>
          </a:bodyPr>
          <a:lstStyle/>
          <a:p>
            <a:pPr marL="12700">
              <a:lnSpc>
                <a:spcPct val="100000"/>
              </a:lnSpc>
              <a:spcBef>
                <a:spcPts val="100"/>
              </a:spcBef>
            </a:pPr>
            <a:r>
              <a:rPr sz="4400" b="1" spc="-15" dirty="0">
                <a:latin typeface="Trebuchet MS"/>
                <a:cs typeface="Trebuchet MS"/>
              </a:rPr>
              <a:t>In</a:t>
            </a:r>
            <a:r>
              <a:rPr sz="4400" b="1" spc="-114" dirty="0">
                <a:latin typeface="Trebuchet MS"/>
                <a:cs typeface="Trebuchet MS"/>
              </a:rPr>
              <a:t>h</a:t>
            </a:r>
            <a:r>
              <a:rPr sz="4400" b="1" spc="-340" dirty="0">
                <a:latin typeface="Trebuchet MS"/>
                <a:cs typeface="Trebuchet MS"/>
              </a:rPr>
              <a:t>e</a:t>
            </a:r>
            <a:r>
              <a:rPr sz="4400" b="1" spc="-204" dirty="0">
                <a:latin typeface="Trebuchet MS"/>
                <a:cs typeface="Trebuchet MS"/>
              </a:rPr>
              <a:t>r</a:t>
            </a:r>
            <a:r>
              <a:rPr sz="4400" b="1" spc="-85" dirty="0">
                <a:latin typeface="Trebuchet MS"/>
                <a:cs typeface="Trebuchet MS"/>
              </a:rPr>
              <a:t>i</a:t>
            </a:r>
            <a:r>
              <a:rPr sz="4400" b="1" spc="-110" dirty="0">
                <a:latin typeface="Trebuchet MS"/>
                <a:cs typeface="Trebuchet MS"/>
              </a:rPr>
              <a:t>t</a:t>
            </a:r>
            <a:r>
              <a:rPr sz="4400" b="1" spc="240" dirty="0">
                <a:latin typeface="Trebuchet MS"/>
                <a:cs typeface="Trebuchet MS"/>
              </a:rPr>
              <a:t>a</a:t>
            </a:r>
            <a:r>
              <a:rPr sz="4400" b="1" spc="-105" dirty="0">
                <a:latin typeface="Trebuchet MS"/>
                <a:cs typeface="Trebuchet MS"/>
              </a:rPr>
              <a:t>n</a:t>
            </a:r>
            <a:r>
              <a:rPr sz="4400" b="1" spc="-425" dirty="0">
                <a:latin typeface="Trebuchet MS"/>
                <a:cs typeface="Trebuchet MS"/>
              </a:rPr>
              <a:t>c</a:t>
            </a:r>
            <a:r>
              <a:rPr sz="4400" b="1" spc="-325" dirty="0">
                <a:latin typeface="Trebuchet MS"/>
                <a:cs typeface="Trebuchet MS"/>
              </a:rPr>
              <a:t>e</a:t>
            </a:r>
            <a:endParaRPr sz="4400">
              <a:latin typeface="Trebuchet MS"/>
              <a:cs typeface="Trebuchet MS"/>
            </a:endParaRPr>
          </a:p>
        </p:txBody>
      </p:sp>
      <p:sp>
        <p:nvSpPr>
          <p:cNvPr id="3" name="object 3"/>
          <p:cNvSpPr txBox="1"/>
          <p:nvPr/>
        </p:nvSpPr>
        <p:spPr>
          <a:xfrm>
            <a:off x="78739" y="100710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4" name="object 4"/>
          <p:cNvSpPr txBox="1"/>
          <p:nvPr/>
        </p:nvSpPr>
        <p:spPr>
          <a:xfrm>
            <a:off x="421640" y="1023620"/>
            <a:ext cx="4893310" cy="5740400"/>
          </a:xfrm>
          <a:prstGeom prst="rect">
            <a:avLst/>
          </a:prstGeom>
        </p:spPr>
        <p:txBody>
          <a:bodyPr vert="horz" wrap="square" lIns="0" tIns="12700" rIns="0" bIns="0" rtlCol="0">
            <a:spAutoFit/>
          </a:bodyPr>
          <a:lstStyle/>
          <a:p>
            <a:pPr marL="12700" marR="397510">
              <a:lnSpc>
                <a:spcPct val="100000"/>
              </a:lnSpc>
              <a:spcBef>
                <a:spcPts val="100"/>
              </a:spcBef>
            </a:pPr>
            <a:r>
              <a:rPr sz="2400" spc="-15" dirty="0">
                <a:latin typeface="Times New Roman"/>
                <a:cs typeface="Times New Roman"/>
              </a:rPr>
              <a:t>We </a:t>
            </a:r>
            <a:r>
              <a:rPr sz="2400" dirty="0">
                <a:latin typeface="Times New Roman"/>
                <a:cs typeface="Times New Roman"/>
              </a:rPr>
              <a:t>use all the </a:t>
            </a:r>
            <a:r>
              <a:rPr sz="2400" spc="-5" dirty="0">
                <a:latin typeface="Times New Roman"/>
                <a:cs typeface="Times New Roman"/>
              </a:rPr>
              <a:t>above features </a:t>
            </a:r>
            <a:r>
              <a:rPr sz="2400" dirty="0">
                <a:latin typeface="Times New Roman"/>
                <a:cs typeface="Times New Roman"/>
              </a:rPr>
              <a:t>of </a:t>
            </a:r>
            <a:r>
              <a:rPr sz="2400" spc="-5" dirty="0">
                <a:latin typeface="Times New Roman"/>
                <a:cs typeface="Times New Roman"/>
              </a:rPr>
              <a:t>ER- </a:t>
            </a:r>
            <a:r>
              <a:rPr sz="2400" spc="-585" dirty="0">
                <a:latin typeface="Times New Roman"/>
                <a:cs typeface="Times New Roman"/>
              </a:rPr>
              <a:t> </a:t>
            </a:r>
            <a:r>
              <a:rPr sz="2400" spc="-5" dirty="0">
                <a:latin typeface="Times New Roman"/>
                <a:cs typeface="Times New Roman"/>
              </a:rPr>
              <a:t>Model </a:t>
            </a:r>
            <a:r>
              <a:rPr sz="2400" dirty="0">
                <a:latin typeface="Times New Roman"/>
                <a:cs typeface="Times New Roman"/>
              </a:rPr>
              <a:t>in order to create </a:t>
            </a:r>
            <a:r>
              <a:rPr sz="2400" spc="-5" dirty="0">
                <a:latin typeface="Times New Roman"/>
                <a:cs typeface="Times New Roman"/>
              </a:rPr>
              <a:t>classes </a:t>
            </a:r>
            <a:r>
              <a:rPr sz="2400" dirty="0">
                <a:latin typeface="Times New Roman"/>
                <a:cs typeface="Times New Roman"/>
              </a:rPr>
              <a:t>of </a:t>
            </a:r>
            <a:r>
              <a:rPr sz="2400" spc="5" dirty="0">
                <a:latin typeface="Times New Roman"/>
                <a:cs typeface="Times New Roman"/>
              </a:rPr>
              <a:t> </a:t>
            </a:r>
            <a:r>
              <a:rPr sz="2400" dirty="0">
                <a:latin typeface="Times New Roman"/>
                <a:cs typeface="Times New Roman"/>
              </a:rPr>
              <a:t>objects </a:t>
            </a:r>
            <a:r>
              <a:rPr sz="2400" spc="5" dirty="0">
                <a:latin typeface="Times New Roman"/>
                <a:cs typeface="Times New Roman"/>
              </a:rPr>
              <a:t>in </a:t>
            </a:r>
            <a:r>
              <a:rPr sz="2400" dirty="0">
                <a:latin typeface="Times New Roman"/>
                <a:cs typeface="Times New Roman"/>
              </a:rPr>
              <a:t>object-oriented </a:t>
            </a:r>
            <a:r>
              <a:rPr sz="2400" spc="5" dirty="0">
                <a:latin typeface="Times New Roman"/>
                <a:cs typeface="Times New Roman"/>
              </a:rPr>
              <a:t> </a:t>
            </a:r>
            <a:r>
              <a:rPr sz="2400" spc="-5" dirty="0">
                <a:latin typeface="Times New Roman"/>
                <a:cs typeface="Times New Roman"/>
              </a:rPr>
              <a:t>programming.</a:t>
            </a:r>
            <a:endParaRPr sz="2400">
              <a:latin typeface="Times New Roman"/>
              <a:cs typeface="Times New Roman"/>
            </a:endParaRPr>
          </a:p>
          <a:p>
            <a:pPr marL="12700" marR="458470">
              <a:lnSpc>
                <a:spcPct val="100000"/>
              </a:lnSpc>
              <a:spcBef>
                <a:spcPts val="600"/>
              </a:spcBef>
            </a:pPr>
            <a:r>
              <a:rPr sz="2400" b="1" i="1" spc="-10" dirty="0">
                <a:latin typeface="Times New Roman"/>
                <a:cs typeface="Times New Roman"/>
              </a:rPr>
              <a:t>The</a:t>
            </a:r>
            <a:r>
              <a:rPr sz="2400" b="1" i="1" spc="-5" dirty="0">
                <a:latin typeface="Times New Roman"/>
                <a:cs typeface="Times New Roman"/>
              </a:rPr>
              <a:t> </a:t>
            </a:r>
            <a:r>
              <a:rPr sz="2400" b="1" i="1" dirty="0">
                <a:latin typeface="Times New Roman"/>
                <a:cs typeface="Times New Roman"/>
              </a:rPr>
              <a:t>details</a:t>
            </a:r>
            <a:r>
              <a:rPr sz="2400" b="1" i="1" spc="-10" dirty="0">
                <a:latin typeface="Times New Roman"/>
                <a:cs typeface="Times New Roman"/>
              </a:rPr>
              <a:t> </a:t>
            </a:r>
            <a:r>
              <a:rPr sz="2400" b="1" i="1" dirty="0">
                <a:latin typeface="Times New Roman"/>
                <a:cs typeface="Times New Roman"/>
              </a:rPr>
              <a:t>of</a:t>
            </a:r>
            <a:r>
              <a:rPr sz="2400" b="1" i="1" spc="5" dirty="0">
                <a:latin typeface="Times New Roman"/>
                <a:cs typeface="Times New Roman"/>
              </a:rPr>
              <a:t> </a:t>
            </a:r>
            <a:r>
              <a:rPr sz="2400" b="1" i="1" spc="-5" dirty="0">
                <a:latin typeface="Times New Roman"/>
                <a:cs typeface="Times New Roman"/>
              </a:rPr>
              <a:t>entities</a:t>
            </a:r>
            <a:r>
              <a:rPr sz="2400" b="1" i="1" dirty="0">
                <a:latin typeface="Times New Roman"/>
                <a:cs typeface="Times New Roman"/>
              </a:rPr>
              <a:t> </a:t>
            </a:r>
            <a:r>
              <a:rPr sz="2400" b="1" i="1" spc="-5" dirty="0">
                <a:latin typeface="Times New Roman"/>
                <a:cs typeface="Times New Roman"/>
              </a:rPr>
              <a:t>are</a:t>
            </a:r>
            <a:r>
              <a:rPr sz="2400" b="1" i="1" dirty="0">
                <a:latin typeface="Times New Roman"/>
                <a:cs typeface="Times New Roman"/>
              </a:rPr>
              <a:t> </a:t>
            </a:r>
            <a:r>
              <a:rPr sz="2400" b="1" i="1" spc="-5" dirty="0">
                <a:latin typeface="Times New Roman"/>
                <a:cs typeface="Times New Roman"/>
              </a:rPr>
              <a:t>generally </a:t>
            </a:r>
            <a:r>
              <a:rPr sz="2400" b="1" i="1" spc="-585" dirty="0">
                <a:latin typeface="Times New Roman"/>
                <a:cs typeface="Times New Roman"/>
              </a:rPr>
              <a:t> </a:t>
            </a:r>
            <a:r>
              <a:rPr sz="2400" b="1" i="1" spc="-5" dirty="0">
                <a:latin typeface="Times New Roman"/>
                <a:cs typeface="Times New Roman"/>
              </a:rPr>
              <a:t>hidden </a:t>
            </a:r>
            <a:r>
              <a:rPr sz="2400" spc="-5" dirty="0">
                <a:latin typeface="Times New Roman"/>
                <a:cs typeface="Times New Roman"/>
              </a:rPr>
              <a:t>from </a:t>
            </a:r>
            <a:r>
              <a:rPr sz="2400" dirty="0">
                <a:latin typeface="Times New Roman"/>
                <a:cs typeface="Times New Roman"/>
              </a:rPr>
              <a:t>the user; this </a:t>
            </a:r>
            <a:r>
              <a:rPr sz="2400" spc="-5" dirty="0">
                <a:latin typeface="Times New Roman"/>
                <a:cs typeface="Times New Roman"/>
              </a:rPr>
              <a:t>process </a:t>
            </a:r>
            <a:r>
              <a:rPr sz="2400" dirty="0">
                <a:latin typeface="Times New Roman"/>
                <a:cs typeface="Times New Roman"/>
              </a:rPr>
              <a:t> </a:t>
            </a:r>
            <a:r>
              <a:rPr sz="2400" spc="-5" dirty="0">
                <a:latin typeface="Times New Roman"/>
                <a:cs typeface="Times New Roman"/>
              </a:rPr>
              <a:t>known as </a:t>
            </a:r>
            <a:r>
              <a:rPr sz="2400" b="1" dirty="0">
                <a:latin typeface="Times New Roman"/>
                <a:cs typeface="Times New Roman"/>
              </a:rPr>
              <a:t>abstraction</a:t>
            </a:r>
            <a:r>
              <a:rPr sz="2400" dirty="0">
                <a:latin typeface="Times New Roman"/>
                <a:cs typeface="Times New Roman"/>
              </a:rPr>
              <a:t>.</a:t>
            </a:r>
            <a:endParaRPr sz="2400">
              <a:latin typeface="Times New Roman"/>
              <a:cs typeface="Times New Roman"/>
            </a:endParaRPr>
          </a:p>
          <a:p>
            <a:pPr marL="12700" marR="16510">
              <a:lnSpc>
                <a:spcPct val="100000"/>
              </a:lnSpc>
              <a:spcBef>
                <a:spcPts val="600"/>
              </a:spcBef>
            </a:pPr>
            <a:r>
              <a:rPr sz="2400" dirty="0">
                <a:latin typeface="Times New Roman"/>
                <a:cs typeface="Times New Roman"/>
              </a:rPr>
              <a:t>Inheritance is an </a:t>
            </a:r>
            <a:r>
              <a:rPr sz="2400" spc="-5" dirty="0">
                <a:latin typeface="Times New Roman"/>
                <a:cs typeface="Times New Roman"/>
              </a:rPr>
              <a:t>important </a:t>
            </a:r>
            <a:r>
              <a:rPr sz="2400" dirty="0">
                <a:latin typeface="Times New Roman"/>
                <a:cs typeface="Times New Roman"/>
              </a:rPr>
              <a:t>feature of </a:t>
            </a:r>
            <a:r>
              <a:rPr sz="2400" spc="5" dirty="0">
                <a:latin typeface="Times New Roman"/>
                <a:cs typeface="Times New Roman"/>
              </a:rPr>
              <a:t> </a:t>
            </a:r>
            <a:r>
              <a:rPr sz="2400" b="1" i="1" spc="-5" dirty="0">
                <a:latin typeface="Times New Roman"/>
                <a:cs typeface="Times New Roman"/>
              </a:rPr>
              <a:t>Generalization and </a:t>
            </a:r>
            <a:r>
              <a:rPr sz="2400" b="1" i="1" dirty="0">
                <a:latin typeface="Times New Roman"/>
                <a:cs typeface="Times New Roman"/>
              </a:rPr>
              <a:t>Specialization</a:t>
            </a:r>
            <a:r>
              <a:rPr sz="2400" dirty="0">
                <a:latin typeface="Times New Roman"/>
                <a:cs typeface="Times New Roman"/>
              </a:rPr>
              <a:t>. It </a:t>
            </a:r>
            <a:r>
              <a:rPr sz="2400" spc="5" dirty="0">
                <a:latin typeface="Times New Roman"/>
                <a:cs typeface="Times New Roman"/>
              </a:rPr>
              <a:t> </a:t>
            </a:r>
            <a:r>
              <a:rPr sz="2400" spc="-5" dirty="0">
                <a:latin typeface="Times New Roman"/>
                <a:cs typeface="Times New Roman"/>
              </a:rPr>
              <a:t>allows lower-level </a:t>
            </a:r>
            <a:r>
              <a:rPr sz="2400" dirty="0">
                <a:latin typeface="Times New Roman"/>
                <a:cs typeface="Times New Roman"/>
              </a:rPr>
              <a:t>entities to inherit the </a:t>
            </a:r>
            <a:r>
              <a:rPr sz="2400" spc="-585" dirty="0">
                <a:latin typeface="Times New Roman"/>
                <a:cs typeface="Times New Roman"/>
              </a:rPr>
              <a:t> </a:t>
            </a:r>
            <a:r>
              <a:rPr sz="2400" dirty="0">
                <a:latin typeface="Times New Roman"/>
                <a:cs typeface="Times New Roman"/>
              </a:rPr>
              <a:t>attributes</a:t>
            </a:r>
            <a:r>
              <a:rPr sz="2400" spc="-2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higher-level</a:t>
            </a:r>
            <a:r>
              <a:rPr sz="2400" spc="-5" dirty="0">
                <a:latin typeface="Times New Roman"/>
                <a:cs typeface="Times New Roman"/>
              </a:rPr>
              <a:t> </a:t>
            </a:r>
            <a:r>
              <a:rPr sz="2400" dirty="0">
                <a:latin typeface="Times New Roman"/>
                <a:cs typeface="Times New Roman"/>
              </a:rPr>
              <a:t>entities.</a:t>
            </a:r>
            <a:endParaRPr sz="2400">
              <a:latin typeface="Times New Roman"/>
              <a:cs typeface="Times New Roman"/>
            </a:endParaRPr>
          </a:p>
          <a:p>
            <a:pPr marL="12700" marR="5080">
              <a:lnSpc>
                <a:spcPct val="100000"/>
              </a:lnSpc>
              <a:spcBef>
                <a:spcPts val="600"/>
              </a:spcBef>
            </a:pPr>
            <a:r>
              <a:rPr sz="2400" spc="-5" dirty="0">
                <a:latin typeface="Times New Roman"/>
                <a:cs typeface="Times New Roman"/>
              </a:rPr>
              <a:t>For example, </a:t>
            </a:r>
            <a:r>
              <a:rPr sz="2400" dirty="0">
                <a:latin typeface="Times New Roman"/>
                <a:cs typeface="Times New Roman"/>
              </a:rPr>
              <a:t>the attributes of a </a:t>
            </a:r>
            <a:r>
              <a:rPr sz="2400" spc="-5" dirty="0">
                <a:latin typeface="Times New Roman"/>
                <a:cs typeface="Times New Roman"/>
              </a:rPr>
              <a:t>Person </a:t>
            </a:r>
            <a:r>
              <a:rPr sz="2400" dirty="0">
                <a:latin typeface="Times New Roman"/>
                <a:cs typeface="Times New Roman"/>
              </a:rPr>
              <a:t> </a:t>
            </a:r>
            <a:r>
              <a:rPr sz="2400" spc="-5" dirty="0">
                <a:latin typeface="Times New Roman"/>
                <a:cs typeface="Times New Roman"/>
              </a:rPr>
              <a:t>class such </a:t>
            </a:r>
            <a:r>
              <a:rPr sz="2400" dirty="0">
                <a:latin typeface="Times New Roman"/>
                <a:cs typeface="Times New Roman"/>
              </a:rPr>
              <a:t>as </a:t>
            </a:r>
            <a:r>
              <a:rPr sz="2400" spc="-10" dirty="0">
                <a:latin typeface="Times New Roman"/>
                <a:cs typeface="Times New Roman"/>
              </a:rPr>
              <a:t>name, </a:t>
            </a:r>
            <a:r>
              <a:rPr sz="2400" dirty="0">
                <a:latin typeface="Times New Roman"/>
                <a:cs typeface="Times New Roman"/>
              </a:rPr>
              <a:t>age, </a:t>
            </a:r>
            <a:r>
              <a:rPr sz="2400" spc="-5" dirty="0">
                <a:latin typeface="Times New Roman"/>
                <a:cs typeface="Times New Roman"/>
              </a:rPr>
              <a:t>and </a:t>
            </a:r>
            <a:r>
              <a:rPr sz="2400" dirty="0">
                <a:latin typeface="Times New Roman"/>
                <a:cs typeface="Times New Roman"/>
              </a:rPr>
              <a:t>gender can </a:t>
            </a:r>
            <a:r>
              <a:rPr sz="2400" spc="-585" dirty="0">
                <a:latin typeface="Times New Roman"/>
                <a:cs typeface="Times New Roman"/>
              </a:rPr>
              <a:t> </a:t>
            </a:r>
            <a:r>
              <a:rPr sz="2400" dirty="0">
                <a:latin typeface="Times New Roman"/>
                <a:cs typeface="Times New Roman"/>
              </a:rPr>
              <a:t>be</a:t>
            </a:r>
            <a:r>
              <a:rPr sz="2400" spc="120" dirty="0">
                <a:latin typeface="Times New Roman"/>
                <a:cs typeface="Times New Roman"/>
              </a:rPr>
              <a:t> </a:t>
            </a:r>
            <a:r>
              <a:rPr sz="2400" dirty="0">
                <a:latin typeface="Times New Roman"/>
                <a:cs typeface="Times New Roman"/>
              </a:rPr>
              <a:t>inherited</a:t>
            </a:r>
            <a:r>
              <a:rPr sz="2400" spc="120" dirty="0">
                <a:latin typeface="Times New Roman"/>
                <a:cs typeface="Times New Roman"/>
              </a:rPr>
              <a:t> </a:t>
            </a:r>
            <a:r>
              <a:rPr sz="2400" dirty="0">
                <a:latin typeface="Times New Roman"/>
                <a:cs typeface="Times New Roman"/>
              </a:rPr>
              <a:t>by</a:t>
            </a:r>
            <a:r>
              <a:rPr sz="2400" spc="145" dirty="0">
                <a:latin typeface="Times New Roman"/>
                <a:cs typeface="Times New Roman"/>
              </a:rPr>
              <a:t> </a:t>
            </a:r>
            <a:r>
              <a:rPr sz="2400" dirty="0">
                <a:latin typeface="Times New Roman"/>
                <a:cs typeface="Times New Roman"/>
              </a:rPr>
              <a:t>lower-level</a:t>
            </a:r>
            <a:r>
              <a:rPr sz="2400" spc="120" dirty="0">
                <a:latin typeface="Times New Roman"/>
                <a:cs typeface="Times New Roman"/>
              </a:rPr>
              <a:t> </a:t>
            </a:r>
            <a:r>
              <a:rPr sz="2400" dirty="0">
                <a:latin typeface="Times New Roman"/>
                <a:cs typeface="Times New Roman"/>
              </a:rPr>
              <a:t>entities </a:t>
            </a:r>
            <a:r>
              <a:rPr sz="2400" spc="5" dirty="0">
                <a:latin typeface="Times New Roman"/>
                <a:cs typeface="Times New Roman"/>
              </a:rPr>
              <a:t> </a:t>
            </a:r>
            <a:r>
              <a:rPr sz="2400" spc="-5" dirty="0">
                <a:latin typeface="Times New Roman"/>
                <a:cs typeface="Times New Roman"/>
              </a:rPr>
              <a:t>such </a:t>
            </a:r>
            <a:r>
              <a:rPr sz="2400" dirty="0">
                <a:latin typeface="Times New Roman"/>
                <a:cs typeface="Times New Roman"/>
              </a:rPr>
              <a:t>as </a:t>
            </a:r>
            <a:r>
              <a:rPr sz="2400" spc="-5" dirty="0">
                <a:latin typeface="Times New Roman"/>
                <a:cs typeface="Times New Roman"/>
              </a:rPr>
              <a:t>Student </a:t>
            </a:r>
            <a:r>
              <a:rPr sz="2400" dirty="0">
                <a:latin typeface="Times New Roman"/>
                <a:cs typeface="Times New Roman"/>
              </a:rPr>
              <a:t>or Teacher.</a:t>
            </a:r>
            <a:endParaRPr sz="2400">
              <a:latin typeface="Times New Roman"/>
              <a:cs typeface="Times New Roman"/>
            </a:endParaRPr>
          </a:p>
        </p:txBody>
      </p:sp>
      <p:sp>
        <p:nvSpPr>
          <p:cNvPr id="5" name="object 5"/>
          <p:cNvSpPr txBox="1"/>
          <p:nvPr/>
        </p:nvSpPr>
        <p:spPr>
          <a:xfrm>
            <a:off x="78739" y="254635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6" name="object 6"/>
          <p:cNvSpPr txBox="1"/>
          <p:nvPr/>
        </p:nvSpPr>
        <p:spPr>
          <a:xfrm>
            <a:off x="78739" y="371855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sp>
        <p:nvSpPr>
          <p:cNvPr id="7" name="object 7"/>
          <p:cNvSpPr txBox="1"/>
          <p:nvPr/>
        </p:nvSpPr>
        <p:spPr>
          <a:xfrm>
            <a:off x="78739" y="525780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endParaRPr sz="2400">
              <a:latin typeface="Arial MT"/>
              <a:cs typeface="Arial MT"/>
            </a:endParaRPr>
          </a:p>
        </p:txBody>
      </p:sp>
      <p:pic>
        <p:nvPicPr>
          <p:cNvPr id="8" name="object 8"/>
          <p:cNvPicPr/>
          <p:nvPr/>
        </p:nvPicPr>
        <p:blipFill>
          <a:blip r:embed="rId2" cstate="print"/>
          <a:stretch>
            <a:fillRect/>
          </a:stretch>
        </p:blipFill>
        <p:spPr>
          <a:xfrm>
            <a:off x="5410200" y="1905000"/>
            <a:ext cx="3581400" cy="383794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7889" y="0"/>
            <a:ext cx="4801870" cy="695960"/>
          </a:xfrm>
          <a:prstGeom prst="rect">
            <a:avLst/>
          </a:prstGeom>
        </p:spPr>
        <p:txBody>
          <a:bodyPr vert="horz" wrap="square" lIns="0" tIns="12700" rIns="0" bIns="0" rtlCol="0">
            <a:spAutoFit/>
          </a:bodyPr>
          <a:lstStyle/>
          <a:p>
            <a:pPr marL="12700">
              <a:lnSpc>
                <a:spcPct val="100000"/>
              </a:lnSpc>
              <a:spcBef>
                <a:spcPts val="100"/>
              </a:spcBef>
            </a:pPr>
            <a:r>
              <a:rPr sz="4400" b="1" dirty="0">
                <a:latin typeface="Calibri"/>
                <a:cs typeface="Calibri"/>
              </a:rPr>
              <a:t>ER</a:t>
            </a:r>
            <a:r>
              <a:rPr sz="4400" b="1" spc="-40" dirty="0">
                <a:latin typeface="Calibri"/>
                <a:cs typeface="Calibri"/>
              </a:rPr>
              <a:t> </a:t>
            </a:r>
            <a:r>
              <a:rPr sz="4400" b="1" spc="-5" dirty="0">
                <a:latin typeface="Calibri"/>
                <a:cs typeface="Calibri"/>
              </a:rPr>
              <a:t>Diagram</a:t>
            </a:r>
            <a:r>
              <a:rPr sz="4400" b="1" spc="-35" dirty="0">
                <a:latin typeface="Calibri"/>
                <a:cs typeface="Calibri"/>
              </a:rPr>
              <a:t> </a:t>
            </a:r>
            <a:r>
              <a:rPr sz="4400" b="1" spc="-5" dirty="0">
                <a:latin typeface="Calibri"/>
                <a:cs typeface="Calibri"/>
              </a:rPr>
              <a:t>Example</a:t>
            </a:r>
            <a:endParaRPr sz="4400">
              <a:latin typeface="Calibri"/>
              <a:cs typeface="Calibri"/>
            </a:endParaRPr>
          </a:p>
        </p:txBody>
      </p:sp>
      <p:sp>
        <p:nvSpPr>
          <p:cNvPr id="3" name="object 3"/>
          <p:cNvSpPr txBox="1"/>
          <p:nvPr/>
        </p:nvSpPr>
        <p:spPr>
          <a:xfrm>
            <a:off x="78739" y="1008379"/>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MT"/>
                <a:cs typeface="Arial MT"/>
              </a:rPr>
              <a:t>•</a:t>
            </a:r>
            <a:endParaRPr sz="2000">
              <a:latin typeface="Arial MT"/>
              <a:cs typeface="Arial MT"/>
            </a:endParaRPr>
          </a:p>
        </p:txBody>
      </p:sp>
      <p:sp>
        <p:nvSpPr>
          <p:cNvPr id="4" name="object 4"/>
          <p:cNvSpPr txBox="1"/>
          <p:nvPr/>
        </p:nvSpPr>
        <p:spPr>
          <a:xfrm>
            <a:off x="421640" y="871220"/>
            <a:ext cx="8611870" cy="939800"/>
          </a:xfrm>
          <a:prstGeom prst="rect">
            <a:avLst/>
          </a:prstGeom>
        </p:spPr>
        <p:txBody>
          <a:bodyPr vert="horz" wrap="square" lIns="0" tIns="12700" rIns="0" bIns="0" rtlCol="0">
            <a:spAutoFit/>
          </a:bodyPr>
          <a:lstStyle/>
          <a:p>
            <a:pPr marL="12700" marR="5080">
              <a:lnSpc>
                <a:spcPct val="150000"/>
              </a:lnSpc>
              <a:spcBef>
                <a:spcPts val="100"/>
              </a:spcBef>
            </a:pPr>
            <a:r>
              <a:rPr sz="2000" b="1" dirty="0">
                <a:latin typeface="Times New Roman"/>
                <a:cs typeface="Times New Roman"/>
              </a:rPr>
              <a:t>Suppose </a:t>
            </a:r>
            <a:r>
              <a:rPr sz="2000" b="1" spc="10" dirty="0">
                <a:latin typeface="Times New Roman"/>
                <a:cs typeface="Times New Roman"/>
              </a:rPr>
              <a:t>you</a:t>
            </a:r>
            <a:r>
              <a:rPr sz="2000" b="1" spc="5" dirty="0">
                <a:latin typeface="Times New Roman"/>
                <a:cs typeface="Times New Roman"/>
              </a:rPr>
              <a:t> </a:t>
            </a:r>
            <a:r>
              <a:rPr sz="2000" b="1" dirty="0">
                <a:latin typeface="Times New Roman"/>
                <a:cs typeface="Times New Roman"/>
              </a:rPr>
              <a:t>are</a:t>
            </a:r>
            <a:r>
              <a:rPr sz="2000" b="1" spc="5" dirty="0">
                <a:latin typeface="Times New Roman"/>
                <a:cs typeface="Times New Roman"/>
              </a:rPr>
              <a:t> </a:t>
            </a:r>
            <a:r>
              <a:rPr sz="2000" b="1" dirty="0">
                <a:latin typeface="Times New Roman"/>
                <a:cs typeface="Times New Roman"/>
              </a:rPr>
              <a:t>given</a:t>
            </a:r>
            <a:r>
              <a:rPr sz="2000" b="1" spc="5" dirty="0">
                <a:latin typeface="Times New Roman"/>
                <a:cs typeface="Times New Roman"/>
              </a:rPr>
              <a:t> </a:t>
            </a:r>
            <a:r>
              <a:rPr sz="2000" b="1" spc="-5" dirty="0">
                <a:latin typeface="Times New Roman"/>
                <a:cs typeface="Times New Roman"/>
              </a:rPr>
              <a:t>the</a:t>
            </a:r>
            <a:r>
              <a:rPr sz="2000" b="1" spc="10" dirty="0">
                <a:latin typeface="Times New Roman"/>
                <a:cs typeface="Times New Roman"/>
              </a:rPr>
              <a:t> </a:t>
            </a:r>
            <a:r>
              <a:rPr sz="2000" b="1" spc="-5" dirty="0">
                <a:latin typeface="Times New Roman"/>
                <a:cs typeface="Times New Roman"/>
              </a:rPr>
              <a:t>following</a:t>
            </a:r>
            <a:r>
              <a:rPr sz="2000" b="1" spc="15" dirty="0">
                <a:latin typeface="Times New Roman"/>
                <a:cs typeface="Times New Roman"/>
              </a:rPr>
              <a:t> </a:t>
            </a:r>
            <a:r>
              <a:rPr sz="2000" b="1" spc="-5" dirty="0">
                <a:latin typeface="Times New Roman"/>
                <a:cs typeface="Times New Roman"/>
              </a:rPr>
              <a:t>requirements</a:t>
            </a:r>
            <a:r>
              <a:rPr sz="2000" b="1" dirty="0">
                <a:latin typeface="Times New Roman"/>
                <a:cs typeface="Times New Roman"/>
              </a:rPr>
              <a:t> </a:t>
            </a:r>
            <a:r>
              <a:rPr sz="2000" b="1" spc="-5" dirty="0">
                <a:latin typeface="Times New Roman"/>
                <a:cs typeface="Times New Roman"/>
              </a:rPr>
              <a:t>for</a:t>
            </a:r>
            <a:r>
              <a:rPr sz="2000" b="1" dirty="0">
                <a:latin typeface="Times New Roman"/>
                <a:cs typeface="Times New Roman"/>
              </a:rPr>
              <a:t> a</a:t>
            </a:r>
            <a:r>
              <a:rPr sz="2000" b="1" spc="10" dirty="0">
                <a:latin typeface="Times New Roman"/>
                <a:cs typeface="Times New Roman"/>
              </a:rPr>
              <a:t> </a:t>
            </a:r>
            <a:r>
              <a:rPr sz="2000" b="1" spc="-5" dirty="0">
                <a:latin typeface="Times New Roman"/>
                <a:cs typeface="Times New Roman"/>
              </a:rPr>
              <a:t>simple</a:t>
            </a:r>
            <a:r>
              <a:rPr sz="2000" b="1" spc="5" dirty="0">
                <a:latin typeface="Times New Roman"/>
                <a:cs typeface="Times New Roman"/>
              </a:rPr>
              <a:t> </a:t>
            </a:r>
            <a:r>
              <a:rPr sz="2000" b="1" dirty="0">
                <a:latin typeface="Times New Roman"/>
                <a:cs typeface="Times New Roman"/>
              </a:rPr>
              <a:t>database</a:t>
            </a:r>
            <a:r>
              <a:rPr sz="2000" b="1" spc="10" dirty="0">
                <a:latin typeface="Times New Roman"/>
                <a:cs typeface="Times New Roman"/>
              </a:rPr>
              <a:t> </a:t>
            </a:r>
            <a:r>
              <a:rPr sz="2000" b="1" spc="-5" dirty="0">
                <a:latin typeface="Times New Roman"/>
                <a:cs typeface="Times New Roman"/>
              </a:rPr>
              <a:t>for</a:t>
            </a:r>
            <a:r>
              <a:rPr sz="2000" b="1" spc="10" dirty="0">
                <a:latin typeface="Times New Roman"/>
                <a:cs typeface="Times New Roman"/>
              </a:rPr>
              <a:t> </a:t>
            </a:r>
            <a:r>
              <a:rPr sz="2000" b="1" spc="-5" dirty="0">
                <a:latin typeface="Times New Roman"/>
                <a:cs typeface="Times New Roman"/>
              </a:rPr>
              <a:t>the </a:t>
            </a:r>
            <a:r>
              <a:rPr sz="2000" b="1" spc="-484" dirty="0">
                <a:latin typeface="Times New Roman"/>
                <a:cs typeface="Times New Roman"/>
              </a:rPr>
              <a:t> </a:t>
            </a:r>
            <a:r>
              <a:rPr sz="2000" b="1" dirty="0">
                <a:latin typeface="Times New Roman"/>
                <a:cs typeface="Times New Roman"/>
              </a:rPr>
              <a:t>National</a:t>
            </a:r>
            <a:r>
              <a:rPr sz="2000" b="1" spc="-15" dirty="0">
                <a:latin typeface="Times New Roman"/>
                <a:cs typeface="Times New Roman"/>
              </a:rPr>
              <a:t> </a:t>
            </a:r>
            <a:r>
              <a:rPr sz="2000" b="1" dirty="0">
                <a:latin typeface="Times New Roman"/>
                <a:cs typeface="Times New Roman"/>
              </a:rPr>
              <a:t>Hockey</a:t>
            </a:r>
            <a:r>
              <a:rPr sz="2000" b="1" spc="35" dirty="0">
                <a:latin typeface="Times New Roman"/>
                <a:cs typeface="Times New Roman"/>
              </a:rPr>
              <a:t> </a:t>
            </a:r>
            <a:r>
              <a:rPr sz="2000" b="1" dirty="0">
                <a:latin typeface="Times New Roman"/>
                <a:cs typeface="Times New Roman"/>
              </a:rPr>
              <a:t>League (NHL):</a:t>
            </a:r>
            <a:endParaRPr sz="2000">
              <a:latin typeface="Times New Roman"/>
              <a:cs typeface="Times New Roman"/>
            </a:endParaRPr>
          </a:p>
        </p:txBody>
      </p:sp>
      <p:sp>
        <p:nvSpPr>
          <p:cNvPr id="5" name="object 5"/>
          <p:cNvSpPr txBox="1"/>
          <p:nvPr/>
        </p:nvSpPr>
        <p:spPr>
          <a:xfrm>
            <a:off x="78739" y="1986279"/>
            <a:ext cx="114935" cy="18923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MT"/>
                <a:cs typeface="Arial MT"/>
              </a:rPr>
              <a:t>•</a:t>
            </a:r>
            <a:endParaRPr sz="2000">
              <a:latin typeface="Arial MT"/>
              <a:cs typeface="Arial MT"/>
            </a:endParaRPr>
          </a:p>
          <a:p>
            <a:pPr marL="12700">
              <a:lnSpc>
                <a:spcPct val="100000"/>
              </a:lnSpc>
              <a:spcBef>
                <a:spcPts val="1700"/>
              </a:spcBef>
            </a:pPr>
            <a:r>
              <a:rPr sz="2000" dirty="0">
                <a:latin typeface="Arial MT"/>
                <a:cs typeface="Arial MT"/>
              </a:rPr>
              <a:t>•</a:t>
            </a:r>
            <a:endParaRPr sz="2000">
              <a:latin typeface="Arial MT"/>
              <a:cs typeface="Arial MT"/>
            </a:endParaRPr>
          </a:p>
          <a:p>
            <a:pPr marL="12700">
              <a:lnSpc>
                <a:spcPct val="100000"/>
              </a:lnSpc>
              <a:spcBef>
                <a:spcPts val="1700"/>
              </a:spcBef>
            </a:pPr>
            <a:r>
              <a:rPr sz="2000" dirty="0">
                <a:latin typeface="Arial MT"/>
                <a:cs typeface="Arial MT"/>
              </a:rPr>
              <a:t>•</a:t>
            </a:r>
            <a:endParaRPr sz="2000">
              <a:latin typeface="Arial MT"/>
              <a:cs typeface="Arial MT"/>
            </a:endParaRPr>
          </a:p>
          <a:p>
            <a:pPr marL="12700">
              <a:lnSpc>
                <a:spcPct val="100000"/>
              </a:lnSpc>
              <a:spcBef>
                <a:spcPts val="1700"/>
              </a:spcBef>
            </a:pPr>
            <a:r>
              <a:rPr sz="2000" dirty="0">
                <a:latin typeface="Arial MT"/>
                <a:cs typeface="Arial MT"/>
              </a:rPr>
              <a:t>•</a:t>
            </a:r>
            <a:endParaRPr sz="2000">
              <a:latin typeface="Arial MT"/>
              <a:cs typeface="Arial MT"/>
            </a:endParaRPr>
          </a:p>
        </p:txBody>
      </p:sp>
      <p:sp>
        <p:nvSpPr>
          <p:cNvPr id="6" name="object 6"/>
          <p:cNvSpPr txBox="1"/>
          <p:nvPr/>
        </p:nvSpPr>
        <p:spPr>
          <a:xfrm>
            <a:off x="421640" y="2001520"/>
            <a:ext cx="2853690"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a:cs typeface="Times New Roman"/>
              </a:rPr>
              <a:t>the</a:t>
            </a:r>
            <a:r>
              <a:rPr sz="2000" b="1" spc="-20" dirty="0">
                <a:latin typeface="Times New Roman"/>
                <a:cs typeface="Times New Roman"/>
              </a:rPr>
              <a:t> </a:t>
            </a:r>
            <a:r>
              <a:rPr sz="2000" b="1" dirty="0">
                <a:latin typeface="Times New Roman"/>
                <a:cs typeface="Times New Roman"/>
              </a:rPr>
              <a:t>NHL</a:t>
            </a:r>
            <a:r>
              <a:rPr sz="2000" b="1" spc="-20" dirty="0">
                <a:latin typeface="Times New Roman"/>
                <a:cs typeface="Times New Roman"/>
              </a:rPr>
              <a:t> </a:t>
            </a:r>
            <a:r>
              <a:rPr sz="2000" b="1" dirty="0">
                <a:latin typeface="Times New Roman"/>
                <a:cs typeface="Times New Roman"/>
              </a:rPr>
              <a:t>has</a:t>
            </a:r>
            <a:r>
              <a:rPr sz="2000" b="1" spc="-25" dirty="0">
                <a:latin typeface="Times New Roman"/>
                <a:cs typeface="Times New Roman"/>
              </a:rPr>
              <a:t> </a:t>
            </a:r>
            <a:r>
              <a:rPr sz="2000" b="1" spc="5" dirty="0">
                <a:latin typeface="Times New Roman"/>
                <a:cs typeface="Times New Roman"/>
              </a:rPr>
              <a:t>many </a:t>
            </a:r>
            <a:r>
              <a:rPr sz="2000" b="1" dirty="0">
                <a:latin typeface="Times New Roman"/>
                <a:cs typeface="Times New Roman"/>
              </a:rPr>
              <a:t>teams,</a:t>
            </a:r>
            <a:endParaRPr sz="2000">
              <a:latin typeface="Times New Roman"/>
              <a:cs typeface="Times New Roman"/>
            </a:endParaRPr>
          </a:p>
        </p:txBody>
      </p:sp>
      <p:sp>
        <p:nvSpPr>
          <p:cNvPr id="7" name="object 7"/>
          <p:cNvSpPr txBox="1"/>
          <p:nvPr/>
        </p:nvSpPr>
        <p:spPr>
          <a:xfrm>
            <a:off x="421640" y="2520950"/>
            <a:ext cx="7479665"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a:cs typeface="Times New Roman"/>
              </a:rPr>
              <a:t>each team</a:t>
            </a:r>
            <a:r>
              <a:rPr sz="2000" b="1" spc="10" dirty="0">
                <a:latin typeface="Times New Roman"/>
                <a:cs typeface="Times New Roman"/>
              </a:rPr>
              <a:t> </a:t>
            </a:r>
            <a:r>
              <a:rPr sz="2000" b="1" dirty="0">
                <a:latin typeface="Times New Roman"/>
                <a:cs typeface="Times New Roman"/>
              </a:rPr>
              <a:t>has</a:t>
            </a:r>
            <a:r>
              <a:rPr sz="2000" b="1" spc="-10" dirty="0">
                <a:latin typeface="Times New Roman"/>
                <a:cs typeface="Times New Roman"/>
              </a:rPr>
              <a:t> </a:t>
            </a:r>
            <a:r>
              <a:rPr sz="2000" b="1" dirty="0">
                <a:latin typeface="Times New Roman"/>
                <a:cs typeface="Times New Roman"/>
              </a:rPr>
              <a:t>a</a:t>
            </a:r>
            <a:r>
              <a:rPr sz="2000" b="1" spc="15" dirty="0">
                <a:latin typeface="Times New Roman"/>
                <a:cs typeface="Times New Roman"/>
              </a:rPr>
              <a:t> </a:t>
            </a:r>
            <a:r>
              <a:rPr sz="2000" b="1" dirty="0">
                <a:latin typeface="Times New Roman"/>
                <a:cs typeface="Times New Roman"/>
              </a:rPr>
              <a:t>name,</a:t>
            </a:r>
            <a:r>
              <a:rPr sz="2000" b="1" spc="5" dirty="0">
                <a:latin typeface="Times New Roman"/>
                <a:cs typeface="Times New Roman"/>
              </a:rPr>
              <a:t> </a:t>
            </a:r>
            <a:r>
              <a:rPr sz="2000" b="1" dirty="0">
                <a:latin typeface="Times New Roman"/>
                <a:cs typeface="Times New Roman"/>
              </a:rPr>
              <a:t>a city,</a:t>
            </a:r>
            <a:r>
              <a:rPr sz="2000" b="1" spc="5" dirty="0">
                <a:latin typeface="Times New Roman"/>
                <a:cs typeface="Times New Roman"/>
              </a:rPr>
              <a:t> </a:t>
            </a:r>
            <a:r>
              <a:rPr sz="2000" b="1" dirty="0">
                <a:latin typeface="Times New Roman"/>
                <a:cs typeface="Times New Roman"/>
              </a:rPr>
              <a:t>a coach,</a:t>
            </a:r>
            <a:r>
              <a:rPr sz="2000" b="1" spc="5" dirty="0">
                <a:latin typeface="Times New Roman"/>
                <a:cs typeface="Times New Roman"/>
              </a:rPr>
              <a:t> </a:t>
            </a:r>
            <a:r>
              <a:rPr sz="2000" b="1" dirty="0">
                <a:latin typeface="Times New Roman"/>
                <a:cs typeface="Times New Roman"/>
              </a:rPr>
              <a:t>a</a:t>
            </a:r>
            <a:r>
              <a:rPr sz="2000" b="1" spc="5" dirty="0">
                <a:latin typeface="Times New Roman"/>
                <a:cs typeface="Times New Roman"/>
              </a:rPr>
              <a:t> </a:t>
            </a:r>
            <a:r>
              <a:rPr sz="2000" b="1" dirty="0">
                <a:latin typeface="Times New Roman"/>
                <a:cs typeface="Times New Roman"/>
              </a:rPr>
              <a:t>captain, and</a:t>
            </a:r>
            <a:r>
              <a:rPr sz="2000" b="1" spc="5" dirty="0">
                <a:latin typeface="Times New Roman"/>
                <a:cs typeface="Times New Roman"/>
              </a:rPr>
              <a:t> </a:t>
            </a:r>
            <a:r>
              <a:rPr sz="2000" b="1" dirty="0">
                <a:latin typeface="Times New Roman"/>
                <a:cs typeface="Times New Roman"/>
              </a:rPr>
              <a:t>a </a:t>
            </a:r>
            <a:r>
              <a:rPr sz="2000" b="1" spc="-5" dirty="0">
                <a:latin typeface="Times New Roman"/>
                <a:cs typeface="Times New Roman"/>
              </a:rPr>
              <a:t>set</a:t>
            </a:r>
            <a:r>
              <a:rPr sz="2000" b="1" spc="10" dirty="0">
                <a:latin typeface="Times New Roman"/>
                <a:cs typeface="Times New Roman"/>
              </a:rPr>
              <a:t> </a:t>
            </a:r>
            <a:r>
              <a:rPr sz="2000" b="1" dirty="0">
                <a:latin typeface="Times New Roman"/>
                <a:cs typeface="Times New Roman"/>
              </a:rPr>
              <a:t>of players,</a:t>
            </a:r>
            <a:endParaRPr sz="2000">
              <a:latin typeface="Times New Roman"/>
              <a:cs typeface="Times New Roman"/>
            </a:endParaRPr>
          </a:p>
        </p:txBody>
      </p:sp>
      <p:sp>
        <p:nvSpPr>
          <p:cNvPr id="8" name="object 8"/>
          <p:cNvSpPr txBox="1"/>
          <p:nvPr/>
        </p:nvSpPr>
        <p:spPr>
          <a:xfrm>
            <a:off x="421640" y="3041650"/>
            <a:ext cx="4086860"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a:cs typeface="Times New Roman"/>
              </a:rPr>
              <a:t>each</a:t>
            </a:r>
            <a:r>
              <a:rPr sz="2000" b="1" spc="-5" dirty="0">
                <a:latin typeface="Times New Roman"/>
                <a:cs typeface="Times New Roman"/>
              </a:rPr>
              <a:t> </a:t>
            </a:r>
            <a:r>
              <a:rPr sz="2000" b="1" dirty="0">
                <a:latin typeface="Times New Roman"/>
                <a:cs typeface="Times New Roman"/>
              </a:rPr>
              <a:t>player</a:t>
            </a:r>
            <a:r>
              <a:rPr sz="2000" b="1" spc="-5" dirty="0">
                <a:latin typeface="Times New Roman"/>
                <a:cs typeface="Times New Roman"/>
              </a:rPr>
              <a:t> </a:t>
            </a:r>
            <a:r>
              <a:rPr sz="2000" b="1" dirty="0">
                <a:latin typeface="Times New Roman"/>
                <a:cs typeface="Times New Roman"/>
              </a:rPr>
              <a:t>belongs</a:t>
            </a:r>
            <a:r>
              <a:rPr sz="2000" b="1" spc="-10" dirty="0">
                <a:latin typeface="Times New Roman"/>
                <a:cs typeface="Times New Roman"/>
              </a:rPr>
              <a:t> </a:t>
            </a:r>
            <a:r>
              <a:rPr sz="2000" b="1" spc="5" dirty="0">
                <a:latin typeface="Times New Roman"/>
                <a:cs typeface="Times New Roman"/>
              </a:rPr>
              <a:t>to</a:t>
            </a:r>
            <a:r>
              <a:rPr sz="2000" b="1" spc="-5" dirty="0">
                <a:latin typeface="Times New Roman"/>
                <a:cs typeface="Times New Roman"/>
              </a:rPr>
              <a:t> only</a:t>
            </a:r>
            <a:r>
              <a:rPr sz="2000" b="1" spc="30" dirty="0">
                <a:latin typeface="Times New Roman"/>
                <a:cs typeface="Times New Roman"/>
              </a:rPr>
              <a:t> </a:t>
            </a:r>
            <a:r>
              <a:rPr sz="2000" b="1" dirty="0">
                <a:latin typeface="Times New Roman"/>
                <a:cs typeface="Times New Roman"/>
              </a:rPr>
              <a:t>one</a:t>
            </a:r>
            <a:r>
              <a:rPr sz="2000" b="1" spc="-5" dirty="0">
                <a:latin typeface="Times New Roman"/>
                <a:cs typeface="Times New Roman"/>
              </a:rPr>
              <a:t> </a:t>
            </a:r>
            <a:r>
              <a:rPr sz="2000" b="1" dirty="0">
                <a:latin typeface="Times New Roman"/>
                <a:cs typeface="Times New Roman"/>
              </a:rPr>
              <a:t>team,</a:t>
            </a:r>
            <a:endParaRPr sz="2000">
              <a:latin typeface="Times New Roman"/>
              <a:cs typeface="Times New Roman"/>
            </a:endParaRPr>
          </a:p>
        </p:txBody>
      </p:sp>
      <p:sp>
        <p:nvSpPr>
          <p:cNvPr id="9" name="object 9"/>
          <p:cNvSpPr txBox="1"/>
          <p:nvPr/>
        </p:nvSpPr>
        <p:spPr>
          <a:xfrm>
            <a:off x="421640" y="3409950"/>
            <a:ext cx="8161655" cy="939800"/>
          </a:xfrm>
          <a:prstGeom prst="rect">
            <a:avLst/>
          </a:prstGeom>
        </p:spPr>
        <p:txBody>
          <a:bodyPr vert="horz" wrap="square" lIns="0" tIns="12700" rIns="0" bIns="0" rtlCol="0">
            <a:spAutoFit/>
          </a:bodyPr>
          <a:lstStyle/>
          <a:p>
            <a:pPr marL="12700" marR="5080">
              <a:lnSpc>
                <a:spcPct val="150000"/>
              </a:lnSpc>
              <a:spcBef>
                <a:spcPts val="100"/>
              </a:spcBef>
            </a:pPr>
            <a:r>
              <a:rPr sz="2000" b="1" dirty="0">
                <a:latin typeface="Times New Roman"/>
                <a:cs typeface="Times New Roman"/>
              </a:rPr>
              <a:t>each</a:t>
            </a:r>
            <a:r>
              <a:rPr sz="2000" b="1" spc="5" dirty="0">
                <a:latin typeface="Times New Roman"/>
                <a:cs typeface="Times New Roman"/>
              </a:rPr>
              <a:t> </a:t>
            </a:r>
            <a:r>
              <a:rPr sz="2000" b="1" dirty="0">
                <a:latin typeface="Times New Roman"/>
                <a:cs typeface="Times New Roman"/>
              </a:rPr>
              <a:t>player</a:t>
            </a:r>
            <a:r>
              <a:rPr sz="2000" b="1" spc="5" dirty="0">
                <a:latin typeface="Times New Roman"/>
                <a:cs typeface="Times New Roman"/>
              </a:rPr>
              <a:t> </a:t>
            </a:r>
            <a:r>
              <a:rPr sz="2000" b="1" dirty="0">
                <a:latin typeface="Times New Roman"/>
                <a:cs typeface="Times New Roman"/>
              </a:rPr>
              <a:t>has</a:t>
            </a:r>
            <a:r>
              <a:rPr sz="2000" b="1" spc="10" dirty="0">
                <a:latin typeface="Times New Roman"/>
                <a:cs typeface="Times New Roman"/>
              </a:rPr>
              <a:t> </a:t>
            </a:r>
            <a:r>
              <a:rPr sz="2000" b="1" dirty="0">
                <a:latin typeface="Times New Roman"/>
                <a:cs typeface="Times New Roman"/>
              </a:rPr>
              <a:t>a</a:t>
            </a:r>
            <a:r>
              <a:rPr sz="2000" b="1" spc="10" dirty="0">
                <a:latin typeface="Times New Roman"/>
                <a:cs typeface="Times New Roman"/>
              </a:rPr>
              <a:t> </a:t>
            </a:r>
            <a:r>
              <a:rPr sz="2000" b="1" dirty="0">
                <a:latin typeface="Times New Roman"/>
                <a:cs typeface="Times New Roman"/>
              </a:rPr>
              <a:t>name,</a:t>
            </a:r>
            <a:r>
              <a:rPr sz="2000" b="1" spc="5" dirty="0">
                <a:latin typeface="Times New Roman"/>
                <a:cs typeface="Times New Roman"/>
              </a:rPr>
              <a:t> </a:t>
            </a:r>
            <a:r>
              <a:rPr sz="2000" b="1" dirty="0">
                <a:latin typeface="Times New Roman"/>
                <a:cs typeface="Times New Roman"/>
              </a:rPr>
              <a:t>a</a:t>
            </a:r>
            <a:r>
              <a:rPr sz="2000" b="1" spc="10" dirty="0">
                <a:latin typeface="Times New Roman"/>
                <a:cs typeface="Times New Roman"/>
              </a:rPr>
              <a:t> </a:t>
            </a:r>
            <a:r>
              <a:rPr sz="2000" b="1" spc="-5" dirty="0">
                <a:latin typeface="Times New Roman"/>
                <a:cs typeface="Times New Roman"/>
              </a:rPr>
              <a:t>position</a:t>
            </a:r>
            <a:r>
              <a:rPr sz="2000" b="1" spc="10" dirty="0">
                <a:latin typeface="Times New Roman"/>
                <a:cs typeface="Times New Roman"/>
              </a:rPr>
              <a:t> </a:t>
            </a:r>
            <a:r>
              <a:rPr sz="2000" b="1" dirty="0">
                <a:latin typeface="Times New Roman"/>
                <a:cs typeface="Times New Roman"/>
              </a:rPr>
              <a:t>(such</a:t>
            </a:r>
            <a:r>
              <a:rPr sz="2000" b="1" spc="5" dirty="0">
                <a:latin typeface="Times New Roman"/>
                <a:cs typeface="Times New Roman"/>
              </a:rPr>
              <a:t> </a:t>
            </a:r>
            <a:r>
              <a:rPr sz="2000" b="1" dirty="0">
                <a:latin typeface="Times New Roman"/>
                <a:cs typeface="Times New Roman"/>
              </a:rPr>
              <a:t>as</a:t>
            </a:r>
            <a:r>
              <a:rPr sz="2000" b="1" spc="15" dirty="0">
                <a:latin typeface="Times New Roman"/>
                <a:cs typeface="Times New Roman"/>
              </a:rPr>
              <a:t> </a:t>
            </a:r>
            <a:r>
              <a:rPr sz="2000" b="1" spc="-5" dirty="0">
                <a:latin typeface="Times New Roman"/>
                <a:cs typeface="Times New Roman"/>
              </a:rPr>
              <a:t>left</a:t>
            </a:r>
            <a:r>
              <a:rPr sz="2000" b="1" dirty="0">
                <a:latin typeface="Times New Roman"/>
                <a:cs typeface="Times New Roman"/>
              </a:rPr>
              <a:t> </a:t>
            </a:r>
            <a:r>
              <a:rPr sz="2000" b="1" spc="-5" dirty="0">
                <a:latin typeface="Times New Roman"/>
                <a:cs typeface="Times New Roman"/>
              </a:rPr>
              <a:t>wing</a:t>
            </a:r>
            <a:r>
              <a:rPr sz="2000" b="1" spc="10" dirty="0">
                <a:latin typeface="Times New Roman"/>
                <a:cs typeface="Times New Roman"/>
              </a:rPr>
              <a:t> </a:t>
            </a:r>
            <a:r>
              <a:rPr sz="2000" b="1" dirty="0">
                <a:latin typeface="Times New Roman"/>
                <a:cs typeface="Times New Roman"/>
              </a:rPr>
              <a:t>or</a:t>
            </a:r>
            <a:r>
              <a:rPr sz="2000" b="1" spc="10" dirty="0">
                <a:latin typeface="Times New Roman"/>
                <a:cs typeface="Times New Roman"/>
              </a:rPr>
              <a:t> </a:t>
            </a:r>
            <a:r>
              <a:rPr sz="2000" b="1" spc="-5" dirty="0">
                <a:latin typeface="Times New Roman"/>
                <a:cs typeface="Times New Roman"/>
              </a:rPr>
              <a:t>goalie),</a:t>
            </a:r>
            <a:r>
              <a:rPr sz="2000" b="1" spc="5" dirty="0">
                <a:latin typeface="Times New Roman"/>
                <a:cs typeface="Times New Roman"/>
              </a:rPr>
              <a:t> </a:t>
            </a:r>
            <a:r>
              <a:rPr sz="2000" b="1" dirty="0">
                <a:latin typeface="Times New Roman"/>
                <a:cs typeface="Times New Roman"/>
              </a:rPr>
              <a:t>a</a:t>
            </a:r>
            <a:r>
              <a:rPr sz="2000" b="1" spc="10" dirty="0">
                <a:latin typeface="Times New Roman"/>
                <a:cs typeface="Times New Roman"/>
              </a:rPr>
              <a:t> </a:t>
            </a:r>
            <a:r>
              <a:rPr sz="2000" b="1" spc="-5" dirty="0">
                <a:latin typeface="Times New Roman"/>
                <a:cs typeface="Times New Roman"/>
              </a:rPr>
              <a:t>skill</a:t>
            </a:r>
            <a:r>
              <a:rPr sz="2000" b="1" dirty="0">
                <a:latin typeface="Times New Roman"/>
                <a:cs typeface="Times New Roman"/>
              </a:rPr>
              <a:t> </a:t>
            </a:r>
            <a:r>
              <a:rPr sz="2000" b="1" spc="-5" dirty="0">
                <a:latin typeface="Times New Roman"/>
                <a:cs typeface="Times New Roman"/>
              </a:rPr>
              <a:t>level, </a:t>
            </a:r>
            <a:r>
              <a:rPr sz="2000" b="1" spc="-484" dirty="0">
                <a:latin typeface="Times New Roman"/>
                <a:cs typeface="Times New Roman"/>
              </a:rPr>
              <a:t> </a:t>
            </a:r>
            <a:r>
              <a:rPr sz="2000" b="1" dirty="0">
                <a:latin typeface="Times New Roman"/>
                <a:cs typeface="Times New Roman"/>
              </a:rPr>
              <a:t>and a</a:t>
            </a:r>
            <a:r>
              <a:rPr sz="2000" b="1" spc="5" dirty="0">
                <a:latin typeface="Times New Roman"/>
                <a:cs typeface="Times New Roman"/>
              </a:rPr>
              <a:t> </a:t>
            </a:r>
            <a:r>
              <a:rPr sz="2000" b="1" spc="-5" dirty="0">
                <a:latin typeface="Times New Roman"/>
                <a:cs typeface="Times New Roman"/>
              </a:rPr>
              <a:t>set</a:t>
            </a:r>
            <a:r>
              <a:rPr sz="2000" b="1" spc="10" dirty="0">
                <a:latin typeface="Times New Roman"/>
                <a:cs typeface="Times New Roman"/>
              </a:rPr>
              <a:t> </a:t>
            </a:r>
            <a:r>
              <a:rPr sz="2000" b="1" dirty="0">
                <a:latin typeface="Times New Roman"/>
                <a:cs typeface="Times New Roman"/>
              </a:rPr>
              <a:t>of</a:t>
            </a:r>
            <a:r>
              <a:rPr sz="2000" b="1" spc="-10" dirty="0">
                <a:latin typeface="Times New Roman"/>
                <a:cs typeface="Times New Roman"/>
              </a:rPr>
              <a:t> </a:t>
            </a:r>
            <a:r>
              <a:rPr sz="2000" b="1" spc="-5" dirty="0">
                <a:latin typeface="Times New Roman"/>
                <a:cs typeface="Times New Roman"/>
              </a:rPr>
              <a:t>injury</a:t>
            </a:r>
            <a:r>
              <a:rPr sz="2000" b="1" spc="35" dirty="0">
                <a:latin typeface="Times New Roman"/>
                <a:cs typeface="Times New Roman"/>
              </a:rPr>
              <a:t> </a:t>
            </a:r>
            <a:r>
              <a:rPr sz="2000" b="1" spc="-5" dirty="0">
                <a:latin typeface="Times New Roman"/>
                <a:cs typeface="Times New Roman"/>
              </a:rPr>
              <a:t>records,</a:t>
            </a:r>
            <a:endParaRPr sz="2000">
              <a:latin typeface="Times New Roman"/>
              <a:cs typeface="Times New Roman"/>
            </a:endParaRPr>
          </a:p>
        </p:txBody>
      </p:sp>
      <p:sp>
        <p:nvSpPr>
          <p:cNvPr id="10" name="object 10"/>
          <p:cNvSpPr txBox="1"/>
          <p:nvPr/>
        </p:nvSpPr>
        <p:spPr>
          <a:xfrm>
            <a:off x="78739" y="4526279"/>
            <a:ext cx="114935" cy="8509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MT"/>
                <a:cs typeface="Arial MT"/>
              </a:rPr>
              <a:t>•</a:t>
            </a:r>
            <a:endParaRPr sz="2000">
              <a:latin typeface="Arial MT"/>
              <a:cs typeface="Arial MT"/>
            </a:endParaRPr>
          </a:p>
          <a:p>
            <a:pPr marL="12700">
              <a:lnSpc>
                <a:spcPct val="100000"/>
              </a:lnSpc>
              <a:spcBef>
                <a:spcPts val="1700"/>
              </a:spcBef>
            </a:pPr>
            <a:r>
              <a:rPr sz="2000" dirty="0">
                <a:latin typeface="Arial MT"/>
                <a:cs typeface="Arial MT"/>
              </a:rPr>
              <a:t>•</a:t>
            </a:r>
            <a:endParaRPr sz="2000">
              <a:latin typeface="Arial MT"/>
              <a:cs typeface="Arial MT"/>
            </a:endParaRPr>
          </a:p>
        </p:txBody>
      </p:sp>
      <p:sp>
        <p:nvSpPr>
          <p:cNvPr id="11" name="object 11"/>
          <p:cNvSpPr txBox="1"/>
          <p:nvPr/>
        </p:nvSpPr>
        <p:spPr>
          <a:xfrm>
            <a:off x="421640" y="4540250"/>
            <a:ext cx="3362325"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a:cs typeface="Times New Roman"/>
              </a:rPr>
              <a:t>a</a:t>
            </a:r>
            <a:r>
              <a:rPr sz="2000" b="1" spc="-5" dirty="0">
                <a:latin typeface="Times New Roman"/>
                <a:cs typeface="Times New Roman"/>
              </a:rPr>
              <a:t> </a:t>
            </a:r>
            <a:r>
              <a:rPr sz="2000" b="1" dirty="0">
                <a:latin typeface="Times New Roman"/>
                <a:cs typeface="Times New Roman"/>
              </a:rPr>
              <a:t>team captain</a:t>
            </a:r>
            <a:r>
              <a:rPr sz="2000" b="1" spc="-5" dirty="0">
                <a:latin typeface="Times New Roman"/>
                <a:cs typeface="Times New Roman"/>
              </a:rPr>
              <a:t> is</a:t>
            </a:r>
            <a:r>
              <a:rPr sz="2000" b="1" spc="-10" dirty="0">
                <a:latin typeface="Times New Roman"/>
                <a:cs typeface="Times New Roman"/>
              </a:rPr>
              <a:t> </a:t>
            </a:r>
            <a:r>
              <a:rPr sz="2000" b="1" spc="-5" dirty="0">
                <a:latin typeface="Times New Roman"/>
                <a:cs typeface="Times New Roman"/>
              </a:rPr>
              <a:t>also </a:t>
            </a:r>
            <a:r>
              <a:rPr sz="2000" b="1" dirty="0">
                <a:latin typeface="Times New Roman"/>
                <a:cs typeface="Times New Roman"/>
              </a:rPr>
              <a:t>a</a:t>
            </a:r>
            <a:r>
              <a:rPr sz="2000" b="1" spc="5" dirty="0">
                <a:latin typeface="Times New Roman"/>
                <a:cs typeface="Times New Roman"/>
              </a:rPr>
              <a:t> </a:t>
            </a:r>
            <a:r>
              <a:rPr sz="2000" b="1" dirty="0">
                <a:latin typeface="Times New Roman"/>
                <a:cs typeface="Times New Roman"/>
              </a:rPr>
              <a:t>player,</a:t>
            </a:r>
            <a:endParaRPr sz="2000">
              <a:latin typeface="Times New Roman"/>
              <a:cs typeface="Times New Roman"/>
            </a:endParaRPr>
          </a:p>
        </p:txBody>
      </p:sp>
      <p:sp>
        <p:nvSpPr>
          <p:cNvPr id="12" name="object 12"/>
          <p:cNvSpPr txBox="1"/>
          <p:nvPr/>
        </p:nvSpPr>
        <p:spPr>
          <a:xfrm>
            <a:off x="421640" y="4908550"/>
            <a:ext cx="8588375" cy="939800"/>
          </a:xfrm>
          <a:prstGeom prst="rect">
            <a:avLst/>
          </a:prstGeom>
        </p:spPr>
        <p:txBody>
          <a:bodyPr vert="horz" wrap="square" lIns="0" tIns="12700" rIns="0" bIns="0" rtlCol="0">
            <a:spAutoFit/>
          </a:bodyPr>
          <a:lstStyle/>
          <a:p>
            <a:pPr marL="12700" marR="5080">
              <a:lnSpc>
                <a:spcPct val="150000"/>
              </a:lnSpc>
              <a:spcBef>
                <a:spcPts val="100"/>
              </a:spcBef>
            </a:pPr>
            <a:r>
              <a:rPr sz="2000" b="1" dirty="0">
                <a:latin typeface="Times New Roman"/>
                <a:cs typeface="Times New Roman"/>
              </a:rPr>
              <a:t>a</a:t>
            </a:r>
            <a:r>
              <a:rPr sz="2000" b="1" spc="5" dirty="0">
                <a:latin typeface="Times New Roman"/>
                <a:cs typeface="Times New Roman"/>
              </a:rPr>
              <a:t> game</a:t>
            </a:r>
            <a:r>
              <a:rPr sz="2000" b="1" dirty="0">
                <a:latin typeface="Times New Roman"/>
                <a:cs typeface="Times New Roman"/>
              </a:rPr>
              <a:t> </a:t>
            </a:r>
            <a:r>
              <a:rPr sz="2000" b="1" spc="-5" dirty="0">
                <a:latin typeface="Times New Roman"/>
                <a:cs typeface="Times New Roman"/>
              </a:rPr>
              <a:t>is</a:t>
            </a:r>
            <a:r>
              <a:rPr sz="2000" b="1" dirty="0">
                <a:latin typeface="Times New Roman"/>
                <a:cs typeface="Times New Roman"/>
              </a:rPr>
              <a:t> played</a:t>
            </a:r>
            <a:r>
              <a:rPr sz="2000" b="1" spc="5" dirty="0">
                <a:latin typeface="Times New Roman"/>
                <a:cs typeface="Times New Roman"/>
              </a:rPr>
              <a:t> </a:t>
            </a:r>
            <a:r>
              <a:rPr sz="2000" b="1" spc="-5" dirty="0">
                <a:latin typeface="Times New Roman"/>
                <a:cs typeface="Times New Roman"/>
              </a:rPr>
              <a:t>between</a:t>
            </a:r>
            <a:r>
              <a:rPr sz="2000" b="1" spc="10" dirty="0">
                <a:latin typeface="Times New Roman"/>
                <a:cs typeface="Times New Roman"/>
              </a:rPr>
              <a:t> </a:t>
            </a:r>
            <a:r>
              <a:rPr sz="2000" b="1" spc="-5" dirty="0">
                <a:latin typeface="Times New Roman"/>
                <a:cs typeface="Times New Roman"/>
              </a:rPr>
              <a:t>two</a:t>
            </a:r>
            <a:r>
              <a:rPr sz="2000" b="1" spc="15" dirty="0">
                <a:latin typeface="Times New Roman"/>
                <a:cs typeface="Times New Roman"/>
              </a:rPr>
              <a:t> </a:t>
            </a:r>
            <a:r>
              <a:rPr sz="2000" b="1" dirty="0">
                <a:latin typeface="Times New Roman"/>
                <a:cs typeface="Times New Roman"/>
              </a:rPr>
              <a:t>teams</a:t>
            </a:r>
            <a:r>
              <a:rPr sz="2000" b="1" spc="10" dirty="0">
                <a:latin typeface="Times New Roman"/>
                <a:cs typeface="Times New Roman"/>
              </a:rPr>
              <a:t> </a:t>
            </a:r>
            <a:r>
              <a:rPr sz="2000" b="1" spc="-5" dirty="0">
                <a:latin typeface="Times New Roman"/>
                <a:cs typeface="Times New Roman"/>
              </a:rPr>
              <a:t>(referred</a:t>
            </a:r>
            <a:r>
              <a:rPr sz="2000" b="1" spc="5" dirty="0">
                <a:latin typeface="Times New Roman"/>
                <a:cs typeface="Times New Roman"/>
              </a:rPr>
              <a:t> </a:t>
            </a:r>
            <a:r>
              <a:rPr sz="2000" b="1" dirty="0">
                <a:latin typeface="Times New Roman"/>
                <a:cs typeface="Times New Roman"/>
              </a:rPr>
              <a:t>to</a:t>
            </a:r>
            <a:r>
              <a:rPr sz="2000" b="1" spc="10" dirty="0">
                <a:latin typeface="Times New Roman"/>
                <a:cs typeface="Times New Roman"/>
              </a:rPr>
              <a:t> </a:t>
            </a:r>
            <a:r>
              <a:rPr sz="2000" b="1" dirty="0">
                <a:latin typeface="Times New Roman"/>
                <a:cs typeface="Times New Roman"/>
              </a:rPr>
              <a:t>as</a:t>
            </a:r>
            <a:r>
              <a:rPr sz="2000" b="1" spc="-5" dirty="0">
                <a:latin typeface="Times New Roman"/>
                <a:cs typeface="Times New Roman"/>
              </a:rPr>
              <a:t> </a:t>
            </a:r>
            <a:r>
              <a:rPr sz="2000" b="1" dirty="0">
                <a:latin typeface="Times New Roman"/>
                <a:cs typeface="Times New Roman"/>
              </a:rPr>
              <a:t>host_team</a:t>
            </a:r>
            <a:r>
              <a:rPr sz="2000" b="1" spc="15" dirty="0">
                <a:latin typeface="Times New Roman"/>
                <a:cs typeface="Times New Roman"/>
              </a:rPr>
              <a:t> </a:t>
            </a:r>
            <a:r>
              <a:rPr sz="2000" b="1" dirty="0">
                <a:latin typeface="Times New Roman"/>
                <a:cs typeface="Times New Roman"/>
              </a:rPr>
              <a:t>and</a:t>
            </a:r>
            <a:r>
              <a:rPr sz="2000" b="1" spc="5" dirty="0">
                <a:latin typeface="Times New Roman"/>
                <a:cs typeface="Times New Roman"/>
              </a:rPr>
              <a:t> </a:t>
            </a:r>
            <a:r>
              <a:rPr sz="2000" b="1" dirty="0">
                <a:latin typeface="Times New Roman"/>
                <a:cs typeface="Times New Roman"/>
              </a:rPr>
              <a:t>guest_team) </a:t>
            </a:r>
            <a:r>
              <a:rPr sz="2000" b="1" spc="-484" dirty="0">
                <a:latin typeface="Times New Roman"/>
                <a:cs typeface="Times New Roman"/>
              </a:rPr>
              <a:t> </a:t>
            </a:r>
            <a:r>
              <a:rPr sz="2000" b="1" dirty="0">
                <a:latin typeface="Times New Roman"/>
                <a:cs typeface="Times New Roman"/>
              </a:rPr>
              <a:t>and has</a:t>
            </a:r>
            <a:r>
              <a:rPr sz="2000" b="1" spc="-5" dirty="0">
                <a:latin typeface="Times New Roman"/>
                <a:cs typeface="Times New Roman"/>
              </a:rPr>
              <a:t> </a:t>
            </a:r>
            <a:r>
              <a:rPr sz="2000" b="1" dirty="0">
                <a:latin typeface="Times New Roman"/>
                <a:cs typeface="Times New Roman"/>
              </a:rPr>
              <a:t>a</a:t>
            </a:r>
            <a:r>
              <a:rPr sz="2000" b="1" spc="5" dirty="0">
                <a:latin typeface="Times New Roman"/>
                <a:cs typeface="Times New Roman"/>
              </a:rPr>
              <a:t> </a:t>
            </a:r>
            <a:r>
              <a:rPr sz="2000" b="1" dirty="0">
                <a:latin typeface="Times New Roman"/>
                <a:cs typeface="Times New Roman"/>
              </a:rPr>
              <a:t>date (such as</a:t>
            </a:r>
            <a:r>
              <a:rPr sz="2000" b="1" spc="5" dirty="0">
                <a:latin typeface="Times New Roman"/>
                <a:cs typeface="Times New Roman"/>
              </a:rPr>
              <a:t> </a:t>
            </a:r>
            <a:r>
              <a:rPr sz="2000" b="1" dirty="0">
                <a:latin typeface="Times New Roman"/>
                <a:cs typeface="Times New Roman"/>
              </a:rPr>
              <a:t>May</a:t>
            </a:r>
            <a:r>
              <a:rPr sz="2000" b="1" spc="35" dirty="0">
                <a:latin typeface="Times New Roman"/>
                <a:cs typeface="Times New Roman"/>
              </a:rPr>
              <a:t> </a:t>
            </a:r>
            <a:r>
              <a:rPr sz="2000" b="1" dirty="0">
                <a:latin typeface="Times New Roman"/>
                <a:cs typeface="Times New Roman"/>
              </a:rPr>
              <a:t>11th,</a:t>
            </a:r>
            <a:r>
              <a:rPr sz="2000" b="1" spc="5" dirty="0">
                <a:latin typeface="Times New Roman"/>
                <a:cs typeface="Times New Roman"/>
              </a:rPr>
              <a:t> </a:t>
            </a:r>
            <a:r>
              <a:rPr sz="2000" b="1" dirty="0">
                <a:latin typeface="Times New Roman"/>
                <a:cs typeface="Times New Roman"/>
              </a:rPr>
              <a:t>1999)</a:t>
            </a:r>
            <a:r>
              <a:rPr sz="2000" b="1" spc="5" dirty="0">
                <a:latin typeface="Times New Roman"/>
                <a:cs typeface="Times New Roman"/>
              </a:rPr>
              <a:t> </a:t>
            </a:r>
            <a:r>
              <a:rPr sz="2000" b="1" dirty="0">
                <a:latin typeface="Times New Roman"/>
                <a:cs typeface="Times New Roman"/>
              </a:rPr>
              <a:t>and</a:t>
            </a:r>
            <a:r>
              <a:rPr sz="2000" b="1" spc="5" dirty="0">
                <a:latin typeface="Times New Roman"/>
                <a:cs typeface="Times New Roman"/>
              </a:rPr>
              <a:t> </a:t>
            </a:r>
            <a:r>
              <a:rPr sz="2000" b="1" dirty="0">
                <a:latin typeface="Times New Roman"/>
                <a:cs typeface="Times New Roman"/>
              </a:rPr>
              <a:t>a</a:t>
            </a:r>
            <a:r>
              <a:rPr sz="2000" b="1" spc="15" dirty="0">
                <a:latin typeface="Times New Roman"/>
                <a:cs typeface="Times New Roman"/>
              </a:rPr>
              <a:t> </a:t>
            </a:r>
            <a:r>
              <a:rPr sz="2000" b="1" spc="-5" dirty="0">
                <a:latin typeface="Times New Roman"/>
                <a:cs typeface="Times New Roman"/>
              </a:rPr>
              <a:t>score</a:t>
            </a:r>
            <a:r>
              <a:rPr sz="2000" b="1" dirty="0">
                <a:latin typeface="Times New Roman"/>
                <a:cs typeface="Times New Roman"/>
              </a:rPr>
              <a:t> (such</a:t>
            </a:r>
            <a:r>
              <a:rPr sz="2000" b="1" spc="5" dirty="0">
                <a:latin typeface="Times New Roman"/>
                <a:cs typeface="Times New Roman"/>
              </a:rPr>
              <a:t> </a:t>
            </a:r>
            <a:r>
              <a:rPr sz="2000" b="1" dirty="0">
                <a:latin typeface="Times New Roman"/>
                <a:cs typeface="Times New Roman"/>
              </a:rPr>
              <a:t>as 4</a:t>
            </a:r>
            <a:r>
              <a:rPr sz="2000" b="1" spc="5" dirty="0">
                <a:latin typeface="Times New Roman"/>
                <a:cs typeface="Times New Roman"/>
              </a:rPr>
              <a:t> </a:t>
            </a:r>
            <a:r>
              <a:rPr sz="2000" b="1" dirty="0">
                <a:latin typeface="Times New Roman"/>
                <a:cs typeface="Times New Roman"/>
              </a:rPr>
              <a:t>to</a:t>
            </a:r>
            <a:r>
              <a:rPr sz="2000" b="1" spc="5" dirty="0">
                <a:latin typeface="Times New Roman"/>
                <a:cs typeface="Times New Roman"/>
              </a:rPr>
              <a:t> 2).</a:t>
            </a:r>
            <a:endParaRPr sz="2000">
              <a:latin typeface="Times New Roman"/>
              <a:cs typeface="Times New Roman"/>
            </a:endParaRPr>
          </a:p>
        </p:txBody>
      </p:sp>
      <p:sp>
        <p:nvSpPr>
          <p:cNvPr id="13" name="object 13"/>
          <p:cNvSpPr txBox="1"/>
          <p:nvPr/>
        </p:nvSpPr>
        <p:spPr>
          <a:xfrm>
            <a:off x="78739" y="6024879"/>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MT"/>
                <a:cs typeface="Arial MT"/>
              </a:rPr>
              <a:t>•</a:t>
            </a:r>
            <a:endParaRPr sz="2000">
              <a:latin typeface="Arial MT"/>
              <a:cs typeface="Arial MT"/>
            </a:endParaRPr>
          </a:p>
        </p:txBody>
      </p:sp>
      <p:sp>
        <p:nvSpPr>
          <p:cNvPr id="14" name="object 14"/>
          <p:cNvSpPr txBox="1"/>
          <p:nvPr/>
        </p:nvSpPr>
        <p:spPr>
          <a:xfrm>
            <a:off x="421640" y="6038850"/>
            <a:ext cx="7149465"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a:cs typeface="Times New Roman"/>
              </a:rPr>
              <a:t>Construct</a:t>
            </a:r>
            <a:r>
              <a:rPr sz="2000" b="1" spc="-5" dirty="0">
                <a:latin typeface="Times New Roman"/>
                <a:cs typeface="Times New Roman"/>
              </a:rPr>
              <a:t> </a:t>
            </a:r>
            <a:r>
              <a:rPr sz="2000" b="1" dirty="0">
                <a:latin typeface="Times New Roman"/>
                <a:cs typeface="Times New Roman"/>
              </a:rPr>
              <a:t>a</a:t>
            </a:r>
            <a:r>
              <a:rPr sz="2000" b="1" spc="15" dirty="0">
                <a:latin typeface="Times New Roman"/>
                <a:cs typeface="Times New Roman"/>
              </a:rPr>
              <a:t> </a:t>
            </a:r>
            <a:r>
              <a:rPr sz="2000" b="1" spc="-5" dirty="0">
                <a:latin typeface="Times New Roman"/>
                <a:cs typeface="Times New Roman"/>
              </a:rPr>
              <a:t>clean</a:t>
            </a:r>
            <a:r>
              <a:rPr sz="2000" b="1" spc="5" dirty="0">
                <a:latin typeface="Times New Roman"/>
                <a:cs typeface="Times New Roman"/>
              </a:rPr>
              <a:t> </a:t>
            </a:r>
            <a:r>
              <a:rPr sz="2000" b="1" dirty="0">
                <a:latin typeface="Times New Roman"/>
                <a:cs typeface="Times New Roman"/>
              </a:rPr>
              <a:t>and</a:t>
            </a:r>
            <a:r>
              <a:rPr sz="2000" b="1" spc="5" dirty="0">
                <a:latin typeface="Times New Roman"/>
                <a:cs typeface="Times New Roman"/>
              </a:rPr>
              <a:t> </a:t>
            </a:r>
            <a:r>
              <a:rPr sz="2000" b="1" spc="-5" dirty="0">
                <a:latin typeface="Times New Roman"/>
                <a:cs typeface="Times New Roman"/>
              </a:rPr>
              <a:t>concise</a:t>
            </a:r>
            <a:r>
              <a:rPr sz="2000" b="1" dirty="0">
                <a:latin typeface="Times New Roman"/>
                <a:cs typeface="Times New Roman"/>
              </a:rPr>
              <a:t> </a:t>
            </a:r>
            <a:r>
              <a:rPr sz="2000" b="1" spc="-5" dirty="0">
                <a:latin typeface="Times New Roman"/>
                <a:cs typeface="Times New Roman"/>
              </a:rPr>
              <a:t>ER</a:t>
            </a:r>
            <a:r>
              <a:rPr sz="2000" b="1" spc="5" dirty="0">
                <a:latin typeface="Times New Roman"/>
                <a:cs typeface="Times New Roman"/>
              </a:rPr>
              <a:t> </a:t>
            </a:r>
            <a:r>
              <a:rPr sz="2000" b="1" dirty="0">
                <a:latin typeface="Times New Roman"/>
                <a:cs typeface="Times New Roman"/>
              </a:rPr>
              <a:t>diagram</a:t>
            </a:r>
            <a:r>
              <a:rPr sz="2000" b="1" spc="10" dirty="0">
                <a:latin typeface="Times New Roman"/>
                <a:cs typeface="Times New Roman"/>
              </a:rPr>
              <a:t> </a:t>
            </a:r>
            <a:r>
              <a:rPr sz="2000" b="1" spc="-5" dirty="0">
                <a:latin typeface="Times New Roman"/>
                <a:cs typeface="Times New Roman"/>
              </a:rPr>
              <a:t>for</a:t>
            </a:r>
            <a:r>
              <a:rPr sz="2000" b="1" dirty="0">
                <a:latin typeface="Times New Roman"/>
                <a:cs typeface="Times New Roman"/>
              </a:rPr>
              <a:t> the NHL database.</a:t>
            </a:r>
            <a:endParaRPr sz="200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4939" y="160020"/>
            <a:ext cx="8836660" cy="654558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66369"/>
            <a:ext cx="8749665" cy="6132830"/>
          </a:xfrm>
          <a:prstGeom prst="rect">
            <a:avLst/>
          </a:prstGeom>
        </p:spPr>
        <p:txBody>
          <a:bodyPr vert="horz" wrap="square" lIns="0" tIns="93980" rIns="0" bIns="0" rtlCol="0">
            <a:spAutoFit/>
          </a:bodyPr>
          <a:lstStyle/>
          <a:p>
            <a:pPr marL="355600" indent="-342900">
              <a:lnSpc>
                <a:spcPct val="100000"/>
              </a:lnSpc>
              <a:spcBef>
                <a:spcPts val="740"/>
              </a:spcBef>
              <a:buFont typeface="Arial MT"/>
              <a:buChar char="•"/>
              <a:tabLst>
                <a:tab pos="354965" algn="l"/>
                <a:tab pos="355600" algn="l"/>
              </a:tabLst>
            </a:pPr>
            <a:r>
              <a:rPr lang="en-US" sz="2400" b="1" spc="-5" dirty="0" smtClean="0">
                <a:latin typeface="Calibri"/>
                <a:cs typeface="Calibri"/>
              </a:rPr>
              <a:t>Example</a:t>
            </a:r>
            <a:r>
              <a:rPr sz="2400" b="1" spc="-55" smtClean="0">
                <a:latin typeface="Calibri"/>
                <a:cs typeface="Calibri"/>
              </a:rPr>
              <a:t> </a:t>
            </a:r>
            <a:r>
              <a:rPr sz="2400" b="1" spc="-5" dirty="0">
                <a:latin typeface="Calibri"/>
                <a:cs typeface="Calibri"/>
              </a:rPr>
              <a:t>2:</a:t>
            </a:r>
            <a:endParaRPr sz="2400">
              <a:latin typeface="Calibri"/>
              <a:cs typeface="Calibri"/>
            </a:endParaRPr>
          </a:p>
          <a:p>
            <a:pPr marL="355600" marR="9525" indent="-342900">
              <a:lnSpc>
                <a:spcPct val="101400"/>
              </a:lnSpc>
              <a:spcBef>
                <a:spcPts val="600"/>
              </a:spcBef>
              <a:buFont typeface="Arial MT"/>
              <a:buChar char="•"/>
              <a:tabLst>
                <a:tab pos="354965" algn="l"/>
                <a:tab pos="355600" algn="l"/>
              </a:tabLst>
            </a:pPr>
            <a:r>
              <a:rPr sz="2400" b="1" dirty="0">
                <a:latin typeface="Calibri"/>
                <a:cs typeface="Calibri"/>
              </a:rPr>
              <a:t>A</a:t>
            </a:r>
            <a:r>
              <a:rPr sz="2400" b="1" spc="215" dirty="0">
                <a:latin typeface="Calibri"/>
                <a:cs typeface="Calibri"/>
              </a:rPr>
              <a:t> </a:t>
            </a:r>
            <a:r>
              <a:rPr sz="2400" b="1" spc="-5" dirty="0">
                <a:latin typeface="Calibri"/>
                <a:cs typeface="Calibri"/>
              </a:rPr>
              <a:t>university</a:t>
            </a:r>
            <a:r>
              <a:rPr sz="2400" b="1" spc="220" dirty="0">
                <a:latin typeface="Calibri"/>
                <a:cs typeface="Calibri"/>
              </a:rPr>
              <a:t> </a:t>
            </a:r>
            <a:r>
              <a:rPr sz="2400" b="1" spc="-5" dirty="0">
                <a:latin typeface="Calibri"/>
                <a:cs typeface="Calibri"/>
              </a:rPr>
              <a:t>registrar’s</a:t>
            </a:r>
            <a:r>
              <a:rPr sz="2400" b="1" spc="220" dirty="0">
                <a:latin typeface="Calibri"/>
                <a:cs typeface="Calibri"/>
              </a:rPr>
              <a:t> </a:t>
            </a:r>
            <a:r>
              <a:rPr sz="2400" b="1" spc="-5" dirty="0">
                <a:latin typeface="Calibri"/>
                <a:cs typeface="Calibri"/>
              </a:rPr>
              <a:t>office</a:t>
            </a:r>
            <a:r>
              <a:rPr sz="2400" b="1" spc="220" dirty="0">
                <a:latin typeface="Calibri"/>
                <a:cs typeface="Calibri"/>
              </a:rPr>
              <a:t> </a:t>
            </a:r>
            <a:r>
              <a:rPr sz="2400" b="1" spc="-5" dirty="0">
                <a:latin typeface="Calibri"/>
                <a:cs typeface="Calibri"/>
              </a:rPr>
              <a:t>maintains</a:t>
            </a:r>
            <a:r>
              <a:rPr sz="2400" b="1" spc="229" dirty="0">
                <a:latin typeface="Calibri"/>
                <a:cs typeface="Calibri"/>
              </a:rPr>
              <a:t> </a:t>
            </a:r>
            <a:r>
              <a:rPr sz="2400" b="1" spc="-5" dirty="0">
                <a:latin typeface="Calibri"/>
                <a:cs typeface="Calibri"/>
              </a:rPr>
              <a:t>data</a:t>
            </a:r>
            <a:r>
              <a:rPr sz="2400" b="1" spc="220" dirty="0">
                <a:latin typeface="Calibri"/>
                <a:cs typeface="Calibri"/>
              </a:rPr>
              <a:t> </a:t>
            </a:r>
            <a:r>
              <a:rPr sz="2400" b="1" spc="-5" dirty="0">
                <a:latin typeface="Calibri"/>
                <a:cs typeface="Calibri"/>
              </a:rPr>
              <a:t>about</a:t>
            </a:r>
            <a:r>
              <a:rPr sz="2400" b="1" spc="215" dirty="0">
                <a:latin typeface="Calibri"/>
                <a:cs typeface="Calibri"/>
              </a:rPr>
              <a:t> </a:t>
            </a:r>
            <a:r>
              <a:rPr sz="2400" b="1" spc="-5" dirty="0">
                <a:latin typeface="Calibri"/>
                <a:cs typeface="Calibri"/>
              </a:rPr>
              <a:t>the</a:t>
            </a:r>
            <a:r>
              <a:rPr sz="2400" b="1" spc="229" dirty="0">
                <a:latin typeface="Calibri"/>
                <a:cs typeface="Calibri"/>
              </a:rPr>
              <a:t> </a:t>
            </a:r>
            <a:r>
              <a:rPr sz="2400" b="1" spc="-5" dirty="0">
                <a:latin typeface="Calibri"/>
                <a:cs typeface="Calibri"/>
              </a:rPr>
              <a:t>following </a:t>
            </a:r>
            <a:r>
              <a:rPr sz="2400" b="1" spc="-530" dirty="0">
                <a:latin typeface="Calibri"/>
                <a:cs typeface="Calibri"/>
              </a:rPr>
              <a:t> </a:t>
            </a:r>
            <a:r>
              <a:rPr sz="2400" b="1" spc="-5" dirty="0">
                <a:latin typeface="Calibri"/>
                <a:cs typeface="Calibri"/>
              </a:rPr>
              <a:t>entities:</a:t>
            </a:r>
            <a:endParaRPr sz="2400">
              <a:latin typeface="Calibri"/>
              <a:cs typeface="Calibri"/>
            </a:endParaRPr>
          </a:p>
          <a:p>
            <a:pPr marL="355600" marR="5080" indent="-342900">
              <a:lnSpc>
                <a:spcPct val="101400"/>
              </a:lnSpc>
              <a:spcBef>
                <a:spcPts val="620"/>
              </a:spcBef>
              <a:buFont typeface="Arial MT"/>
              <a:buChar char="•"/>
              <a:tabLst>
                <a:tab pos="354965" algn="l"/>
                <a:tab pos="355600" algn="l"/>
                <a:tab pos="1731010" algn="l"/>
                <a:tab pos="3215640" algn="l"/>
                <a:tab pos="4630420" algn="l"/>
                <a:tab pos="5558790" algn="l"/>
                <a:tab pos="6828790" algn="l"/>
                <a:tab pos="8258175" algn="l"/>
              </a:tabLst>
            </a:pPr>
            <a:r>
              <a:rPr sz="2400" b="1" spc="-5" dirty="0">
                <a:latin typeface="Calibri"/>
                <a:cs typeface="Calibri"/>
              </a:rPr>
              <a:t>c</a:t>
            </a:r>
            <a:r>
              <a:rPr sz="2400" b="1" spc="5" dirty="0">
                <a:latin typeface="Calibri"/>
                <a:cs typeface="Calibri"/>
              </a:rPr>
              <a:t>o</a:t>
            </a:r>
            <a:r>
              <a:rPr sz="2400" b="1" spc="-10" dirty="0">
                <a:latin typeface="Calibri"/>
                <a:cs typeface="Calibri"/>
              </a:rPr>
              <a:t>u</a:t>
            </a:r>
            <a:r>
              <a:rPr sz="2400" b="1" spc="-5" dirty="0">
                <a:latin typeface="Calibri"/>
                <a:cs typeface="Calibri"/>
              </a:rPr>
              <a:t>r</a:t>
            </a:r>
            <a:r>
              <a:rPr sz="2400" b="1" spc="5" dirty="0">
                <a:latin typeface="Calibri"/>
                <a:cs typeface="Calibri"/>
              </a:rPr>
              <a:t>s</a:t>
            </a:r>
            <a:r>
              <a:rPr sz="2400" b="1" spc="-5" dirty="0">
                <a:latin typeface="Calibri"/>
                <a:cs typeface="Calibri"/>
              </a:rPr>
              <a:t>e</a:t>
            </a:r>
            <a:r>
              <a:rPr sz="2400" b="1" dirty="0">
                <a:latin typeface="Calibri"/>
                <a:cs typeface="Calibri"/>
              </a:rPr>
              <a:t>s,	</a:t>
            </a:r>
            <a:r>
              <a:rPr sz="2400" b="1" spc="-10" dirty="0">
                <a:latin typeface="Calibri"/>
                <a:cs typeface="Calibri"/>
              </a:rPr>
              <a:t>i</a:t>
            </a:r>
            <a:r>
              <a:rPr sz="2400" b="1" dirty="0">
                <a:latin typeface="Calibri"/>
                <a:cs typeface="Calibri"/>
              </a:rPr>
              <a:t>nc</a:t>
            </a:r>
            <a:r>
              <a:rPr sz="2400" b="1" spc="-10" dirty="0">
                <a:latin typeface="Calibri"/>
                <a:cs typeface="Calibri"/>
              </a:rPr>
              <a:t>l</a:t>
            </a:r>
            <a:r>
              <a:rPr sz="2400" b="1" dirty="0">
                <a:latin typeface="Calibri"/>
                <a:cs typeface="Calibri"/>
              </a:rPr>
              <a:t>u</a:t>
            </a:r>
            <a:r>
              <a:rPr sz="2400" b="1" spc="-10" dirty="0">
                <a:latin typeface="Calibri"/>
                <a:cs typeface="Calibri"/>
              </a:rPr>
              <a:t>d</a:t>
            </a:r>
            <a:r>
              <a:rPr sz="2400" b="1" spc="-5" dirty="0">
                <a:latin typeface="Calibri"/>
                <a:cs typeface="Calibri"/>
              </a:rPr>
              <a:t>i</a:t>
            </a:r>
            <a:r>
              <a:rPr sz="2400" b="1" dirty="0">
                <a:latin typeface="Calibri"/>
                <a:cs typeface="Calibri"/>
              </a:rPr>
              <a:t>ng	</a:t>
            </a:r>
            <a:r>
              <a:rPr sz="2400" b="1" spc="-10" dirty="0">
                <a:latin typeface="Calibri"/>
                <a:cs typeface="Calibri"/>
              </a:rPr>
              <a:t>n</a:t>
            </a:r>
            <a:r>
              <a:rPr sz="2400" b="1" dirty="0">
                <a:latin typeface="Calibri"/>
                <a:cs typeface="Calibri"/>
              </a:rPr>
              <a:t>u</a:t>
            </a:r>
            <a:r>
              <a:rPr sz="2400" b="1" spc="-5" dirty="0">
                <a:latin typeface="Calibri"/>
                <a:cs typeface="Calibri"/>
              </a:rPr>
              <a:t>m</a:t>
            </a:r>
            <a:r>
              <a:rPr sz="2400" b="1" dirty="0">
                <a:latin typeface="Calibri"/>
                <a:cs typeface="Calibri"/>
              </a:rPr>
              <a:t>b</a:t>
            </a:r>
            <a:r>
              <a:rPr sz="2400" b="1" spc="-5" dirty="0">
                <a:latin typeface="Calibri"/>
                <a:cs typeface="Calibri"/>
              </a:rPr>
              <a:t>er</a:t>
            </a:r>
            <a:r>
              <a:rPr sz="2400" b="1" dirty="0">
                <a:latin typeface="Calibri"/>
                <a:cs typeface="Calibri"/>
              </a:rPr>
              <a:t>,	</a:t>
            </a:r>
            <a:r>
              <a:rPr sz="2400" b="1" spc="-5" dirty="0">
                <a:latin typeface="Calibri"/>
                <a:cs typeface="Calibri"/>
              </a:rPr>
              <a:t>ti</a:t>
            </a:r>
            <a:r>
              <a:rPr sz="2400" b="1" spc="-15" dirty="0">
                <a:latin typeface="Calibri"/>
                <a:cs typeface="Calibri"/>
              </a:rPr>
              <a:t>t</a:t>
            </a:r>
            <a:r>
              <a:rPr sz="2400" b="1" spc="-5" dirty="0">
                <a:latin typeface="Calibri"/>
                <a:cs typeface="Calibri"/>
              </a:rPr>
              <a:t>le</a:t>
            </a:r>
            <a:r>
              <a:rPr sz="2400" b="1" dirty="0">
                <a:latin typeface="Calibri"/>
                <a:cs typeface="Calibri"/>
              </a:rPr>
              <a:t>,	c</a:t>
            </a:r>
            <a:r>
              <a:rPr sz="2400" b="1" spc="-5" dirty="0">
                <a:latin typeface="Calibri"/>
                <a:cs typeface="Calibri"/>
              </a:rPr>
              <a:t>re</a:t>
            </a:r>
            <a:r>
              <a:rPr sz="2400" b="1" dirty="0">
                <a:latin typeface="Calibri"/>
                <a:cs typeface="Calibri"/>
              </a:rPr>
              <a:t>d</a:t>
            </a:r>
            <a:r>
              <a:rPr sz="2400" b="1" spc="-5" dirty="0">
                <a:latin typeface="Calibri"/>
                <a:cs typeface="Calibri"/>
              </a:rPr>
              <a:t>it</a:t>
            </a:r>
            <a:r>
              <a:rPr sz="2400" b="1" spc="-10" dirty="0">
                <a:latin typeface="Calibri"/>
                <a:cs typeface="Calibri"/>
              </a:rPr>
              <a:t>s</a:t>
            </a:r>
            <a:r>
              <a:rPr sz="2400" b="1" dirty="0">
                <a:latin typeface="Calibri"/>
                <a:cs typeface="Calibri"/>
              </a:rPr>
              <a:t>,	sy</a:t>
            </a:r>
            <a:r>
              <a:rPr sz="2400" b="1" spc="-5" dirty="0">
                <a:latin typeface="Calibri"/>
                <a:cs typeface="Calibri"/>
              </a:rPr>
              <a:t>ll</a:t>
            </a:r>
            <a:r>
              <a:rPr sz="2400" b="1" dirty="0">
                <a:latin typeface="Calibri"/>
                <a:cs typeface="Calibri"/>
              </a:rPr>
              <a:t>a</a:t>
            </a:r>
            <a:r>
              <a:rPr sz="2400" b="1" spc="-10" dirty="0">
                <a:latin typeface="Calibri"/>
                <a:cs typeface="Calibri"/>
              </a:rPr>
              <a:t>b</a:t>
            </a:r>
            <a:r>
              <a:rPr sz="2400" b="1" dirty="0">
                <a:latin typeface="Calibri"/>
                <a:cs typeface="Calibri"/>
              </a:rPr>
              <a:t>u</a:t>
            </a:r>
            <a:r>
              <a:rPr sz="2400" b="1" spc="-10" dirty="0">
                <a:latin typeface="Calibri"/>
                <a:cs typeface="Calibri"/>
              </a:rPr>
              <a:t>s</a:t>
            </a:r>
            <a:r>
              <a:rPr sz="2400" b="1" dirty="0">
                <a:latin typeface="Calibri"/>
                <a:cs typeface="Calibri"/>
              </a:rPr>
              <a:t>,	and  </a:t>
            </a:r>
            <a:r>
              <a:rPr sz="2400" b="1" spc="-5" dirty="0">
                <a:latin typeface="Calibri"/>
                <a:cs typeface="Calibri"/>
              </a:rPr>
              <a:t>prerequisites;</a:t>
            </a:r>
            <a:endParaRPr sz="2400">
              <a:latin typeface="Calibri"/>
              <a:cs typeface="Calibri"/>
            </a:endParaRPr>
          </a:p>
          <a:p>
            <a:pPr marL="355600" marR="8890" indent="-342900">
              <a:lnSpc>
                <a:spcPct val="101400"/>
              </a:lnSpc>
              <a:spcBef>
                <a:spcPts val="610"/>
              </a:spcBef>
              <a:buFont typeface="Arial MT"/>
              <a:buChar char="•"/>
              <a:tabLst>
                <a:tab pos="354965" algn="l"/>
                <a:tab pos="355600" algn="l"/>
              </a:tabLst>
            </a:pPr>
            <a:r>
              <a:rPr sz="2400" b="1" spc="-5" dirty="0">
                <a:latin typeface="Calibri"/>
                <a:cs typeface="Calibri"/>
              </a:rPr>
              <a:t>course offerings,</a:t>
            </a:r>
            <a:r>
              <a:rPr sz="2400" b="1" spc="15" dirty="0">
                <a:latin typeface="Calibri"/>
                <a:cs typeface="Calibri"/>
              </a:rPr>
              <a:t> </a:t>
            </a:r>
            <a:r>
              <a:rPr sz="2400" b="1" spc="-5" dirty="0">
                <a:latin typeface="Calibri"/>
                <a:cs typeface="Calibri"/>
              </a:rPr>
              <a:t>including</a:t>
            </a:r>
            <a:r>
              <a:rPr sz="2400" b="1" spc="5" dirty="0">
                <a:latin typeface="Calibri"/>
                <a:cs typeface="Calibri"/>
              </a:rPr>
              <a:t> </a:t>
            </a:r>
            <a:r>
              <a:rPr sz="2400" b="1" spc="-5" dirty="0">
                <a:latin typeface="Calibri"/>
                <a:cs typeface="Calibri"/>
              </a:rPr>
              <a:t>course</a:t>
            </a:r>
            <a:r>
              <a:rPr sz="2400" b="1" dirty="0">
                <a:latin typeface="Calibri"/>
                <a:cs typeface="Calibri"/>
              </a:rPr>
              <a:t> </a:t>
            </a:r>
            <a:r>
              <a:rPr sz="2400" b="1" spc="-5" dirty="0">
                <a:latin typeface="Calibri"/>
                <a:cs typeface="Calibri"/>
              </a:rPr>
              <a:t>number,</a:t>
            </a:r>
            <a:r>
              <a:rPr sz="2400" b="1" spc="5" dirty="0">
                <a:latin typeface="Calibri"/>
                <a:cs typeface="Calibri"/>
              </a:rPr>
              <a:t> </a:t>
            </a:r>
            <a:r>
              <a:rPr sz="2400" b="1" spc="-5" dirty="0">
                <a:latin typeface="Calibri"/>
                <a:cs typeface="Calibri"/>
              </a:rPr>
              <a:t>year,</a:t>
            </a:r>
            <a:r>
              <a:rPr sz="2400" b="1" spc="5" dirty="0">
                <a:latin typeface="Calibri"/>
                <a:cs typeface="Calibri"/>
              </a:rPr>
              <a:t> </a:t>
            </a:r>
            <a:r>
              <a:rPr sz="2400" b="1" spc="-5" dirty="0">
                <a:latin typeface="Calibri"/>
                <a:cs typeface="Calibri"/>
              </a:rPr>
              <a:t>semester,</a:t>
            </a:r>
            <a:r>
              <a:rPr sz="2400" b="1" spc="5" dirty="0">
                <a:latin typeface="Calibri"/>
                <a:cs typeface="Calibri"/>
              </a:rPr>
              <a:t> </a:t>
            </a:r>
            <a:r>
              <a:rPr sz="2400" b="1" spc="-5" dirty="0">
                <a:latin typeface="Calibri"/>
                <a:cs typeface="Calibri"/>
              </a:rPr>
              <a:t>section </a:t>
            </a:r>
            <a:r>
              <a:rPr sz="2400" b="1" spc="-525" dirty="0">
                <a:latin typeface="Calibri"/>
                <a:cs typeface="Calibri"/>
              </a:rPr>
              <a:t> </a:t>
            </a:r>
            <a:r>
              <a:rPr sz="2400" b="1" spc="-5" dirty="0">
                <a:latin typeface="Calibri"/>
                <a:cs typeface="Calibri"/>
              </a:rPr>
              <a:t>number,</a:t>
            </a:r>
            <a:r>
              <a:rPr sz="2400" b="1" spc="-15" dirty="0">
                <a:latin typeface="Calibri"/>
                <a:cs typeface="Calibri"/>
              </a:rPr>
              <a:t> </a:t>
            </a:r>
            <a:r>
              <a:rPr sz="2400" b="1" spc="-5" dirty="0">
                <a:latin typeface="Calibri"/>
                <a:cs typeface="Calibri"/>
              </a:rPr>
              <a:t>instructor(s),</a:t>
            </a:r>
            <a:r>
              <a:rPr sz="2400" b="1" spc="-10" dirty="0">
                <a:latin typeface="Calibri"/>
                <a:cs typeface="Calibri"/>
              </a:rPr>
              <a:t> </a:t>
            </a:r>
            <a:r>
              <a:rPr sz="2400" b="1" spc="-5" dirty="0">
                <a:latin typeface="Calibri"/>
                <a:cs typeface="Calibri"/>
              </a:rPr>
              <a:t>timings,</a:t>
            </a:r>
            <a:r>
              <a:rPr sz="2400" b="1" spc="-10" dirty="0">
                <a:latin typeface="Calibri"/>
                <a:cs typeface="Calibri"/>
              </a:rPr>
              <a:t> </a:t>
            </a:r>
            <a:r>
              <a:rPr sz="2400" b="1" spc="-5" dirty="0">
                <a:latin typeface="Calibri"/>
                <a:cs typeface="Calibri"/>
              </a:rPr>
              <a:t>and classroom;</a:t>
            </a:r>
            <a:endParaRPr sz="2400">
              <a:latin typeface="Calibri"/>
              <a:cs typeface="Calibri"/>
            </a:endParaRPr>
          </a:p>
          <a:p>
            <a:pPr marL="355600" indent="-342900">
              <a:lnSpc>
                <a:spcPct val="100000"/>
              </a:lnSpc>
              <a:spcBef>
                <a:spcPts val="660"/>
              </a:spcBef>
              <a:buFont typeface="Arial MT"/>
              <a:buChar char="•"/>
              <a:tabLst>
                <a:tab pos="354965" algn="l"/>
                <a:tab pos="355600" algn="l"/>
              </a:tabLst>
            </a:pPr>
            <a:r>
              <a:rPr sz="2400" b="1" spc="-5" dirty="0">
                <a:latin typeface="Calibri"/>
                <a:cs typeface="Calibri"/>
              </a:rPr>
              <a:t>students,</a:t>
            </a:r>
            <a:r>
              <a:rPr sz="2400" b="1" spc="-15" dirty="0">
                <a:latin typeface="Calibri"/>
                <a:cs typeface="Calibri"/>
              </a:rPr>
              <a:t> </a:t>
            </a:r>
            <a:r>
              <a:rPr sz="2400" b="1" spc="-5" dirty="0">
                <a:latin typeface="Calibri"/>
                <a:cs typeface="Calibri"/>
              </a:rPr>
              <a:t>including</a:t>
            </a:r>
            <a:r>
              <a:rPr sz="2400" b="1" spc="-10" dirty="0">
                <a:latin typeface="Calibri"/>
                <a:cs typeface="Calibri"/>
              </a:rPr>
              <a:t> student-id,</a:t>
            </a:r>
            <a:r>
              <a:rPr sz="2400" b="1" spc="5" dirty="0">
                <a:latin typeface="Calibri"/>
                <a:cs typeface="Calibri"/>
              </a:rPr>
              <a:t> </a:t>
            </a:r>
            <a:r>
              <a:rPr sz="2400" b="1" spc="-5" dirty="0">
                <a:latin typeface="Calibri"/>
                <a:cs typeface="Calibri"/>
              </a:rPr>
              <a:t>name,</a:t>
            </a:r>
            <a:r>
              <a:rPr sz="2400" b="1" dirty="0">
                <a:latin typeface="Calibri"/>
                <a:cs typeface="Calibri"/>
              </a:rPr>
              <a:t> </a:t>
            </a:r>
            <a:r>
              <a:rPr sz="2400" b="1" spc="-5" dirty="0">
                <a:latin typeface="Calibri"/>
                <a:cs typeface="Calibri"/>
              </a:rPr>
              <a:t>and</a:t>
            </a:r>
            <a:r>
              <a:rPr sz="2400" b="1" spc="-10" dirty="0">
                <a:latin typeface="Calibri"/>
                <a:cs typeface="Calibri"/>
              </a:rPr>
              <a:t> </a:t>
            </a:r>
            <a:r>
              <a:rPr sz="2400" b="1" spc="-5" dirty="0">
                <a:latin typeface="Calibri"/>
                <a:cs typeface="Calibri"/>
              </a:rPr>
              <a:t>program;</a:t>
            </a:r>
            <a:endParaRPr sz="2400">
              <a:latin typeface="Calibri"/>
              <a:cs typeface="Calibri"/>
            </a:endParaRPr>
          </a:p>
          <a:p>
            <a:pPr marL="355600" marR="6985" indent="-342900" algn="just">
              <a:lnSpc>
                <a:spcPct val="101400"/>
              </a:lnSpc>
              <a:spcBef>
                <a:spcPts val="595"/>
              </a:spcBef>
              <a:buFont typeface="Arial MT"/>
              <a:buChar char="•"/>
              <a:tabLst>
                <a:tab pos="355600" algn="l"/>
              </a:tabLst>
            </a:pPr>
            <a:r>
              <a:rPr sz="2400" b="1" spc="-5" dirty="0">
                <a:latin typeface="Calibri"/>
                <a:cs typeface="Calibri"/>
              </a:rPr>
              <a:t>instructors,</a:t>
            </a:r>
            <a:r>
              <a:rPr sz="2400" b="1" dirty="0">
                <a:latin typeface="Calibri"/>
                <a:cs typeface="Calibri"/>
              </a:rPr>
              <a:t> </a:t>
            </a:r>
            <a:r>
              <a:rPr sz="2400" b="1" spc="-5" dirty="0">
                <a:latin typeface="Calibri"/>
                <a:cs typeface="Calibri"/>
              </a:rPr>
              <a:t>including</a:t>
            </a:r>
            <a:r>
              <a:rPr sz="2400" b="1" dirty="0">
                <a:latin typeface="Calibri"/>
                <a:cs typeface="Calibri"/>
              </a:rPr>
              <a:t> </a:t>
            </a:r>
            <a:r>
              <a:rPr sz="2400" b="1" spc="10" dirty="0">
                <a:latin typeface="Calibri"/>
                <a:cs typeface="Calibri"/>
              </a:rPr>
              <a:t>identi</a:t>
            </a:r>
            <a:r>
              <a:rPr sz="2400" spc="10" dirty="0">
                <a:latin typeface="Lucida Sans Unicode"/>
                <a:cs typeface="Lucida Sans Unicode"/>
              </a:rPr>
              <a:t>‑</a:t>
            </a:r>
            <a:r>
              <a:rPr sz="2400" b="1" spc="10" dirty="0">
                <a:latin typeface="Calibri"/>
                <a:cs typeface="Calibri"/>
              </a:rPr>
              <a:t>cation</a:t>
            </a:r>
            <a:r>
              <a:rPr sz="2400" b="1" spc="15" dirty="0">
                <a:latin typeface="Calibri"/>
                <a:cs typeface="Calibri"/>
              </a:rPr>
              <a:t> </a:t>
            </a:r>
            <a:r>
              <a:rPr sz="2400" b="1" spc="-5" dirty="0">
                <a:latin typeface="Calibri"/>
                <a:cs typeface="Calibri"/>
              </a:rPr>
              <a:t>number,</a:t>
            </a:r>
            <a:r>
              <a:rPr sz="2400" b="1" dirty="0">
                <a:latin typeface="Calibri"/>
                <a:cs typeface="Calibri"/>
              </a:rPr>
              <a:t> </a:t>
            </a:r>
            <a:r>
              <a:rPr sz="2400" b="1" spc="-5" dirty="0">
                <a:latin typeface="Calibri"/>
                <a:cs typeface="Calibri"/>
              </a:rPr>
              <a:t>name,</a:t>
            </a:r>
            <a:r>
              <a:rPr sz="2400" b="1" dirty="0">
                <a:latin typeface="Calibri"/>
                <a:cs typeface="Calibri"/>
              </a:rPr>
              <a:t> </a:t>
            </a:r>
            <a:r>
              <a:rPr sz="2400" b="1" spc="-5" dirty="0">
                <a:latin typeface="Calibri"/>
                <a:cs typeface="Calibri"/>
              </a:rPr>
              <a:t>department, </a:t>
            </a:r>
            <a:r>
              <a:rPr sz="2400" b="1" spc="-530" dirty="0">
                <a:latin typeface="Calibri"/>
                <a:cs typeface="Calibri"/>
              </a:rPr>
              <a:t> </a:t>
            </a:r>
            <a:r>
              <a:rPr sz="2400" b="1" spc="-5" dirty="0">
                <a:latin typeface="Calibri"/>
                <a:cs typeface="Calibri"/>
              </a:rPr>
              <a:t>and</a:t>
            </a:r>
            <a:r>
              <a:rPr sz="2400" b="1" spc="-20" dirty="0">
                <a:latin typeface="Calibri"/>
                <a:cs typeface="Calibri"/>
              </a:rPr>
              <a:t> </a:t>
            </a:r>
            <a:r>
              <a:rPr sz="2400" b="1" spc="-5" dirty="0">
                <a:latin typeface="Calibri"/>
                <a:cs typeface="Calibri"/>
              </a:rPr>
              <a:t>title.</a:t>
            </a:r>
            <a:endParaRPr sz="2400">
              <a:latin typeface="Calibri"/>
              <a:cs typeface="Calibri"/>
            </a:endParaRPr>
          </a:p>
          <a:p>
            <a:pPr marL="355600" marR="5080" indent="-342900" algn="just">
              <a:lnSpc>
                <a:spcPct val="101600"/>
              </a:lnSpc>
              <a:spcBef>
                <a:spcPts val="615"/>
              </a:spcBef>
              <a:buFont typeface="Arial MT"/>
              <a:buChar char="•"/>
              <a:tabLst>
                <a:tab pos="355600" algn="l"/>
              </a:tabLst>
            </a:pPr>
            <a:r>
              <a:rPr sz="2400" b="1" spc="-5" dirty="0">
                <a:latin typeface="Calibri"/>
                <a:cs typeface="Calibri"/>
              </a:rPr>
              <a:t>Further,</a:t>
            </a:r>
            <a:r>
              <a:rPr sz="2400" b="1" dirty="0">
                <a:latin typeface="Calibri"/>
                <a:cs typeface="Calibri"/>
              </a:rPr>
              <a:t> </a:t>
            </a:r>
            <a:r>
              <a:rPr sz="2400" b="1" spc="-5" dirty="0">
                <a:latin typeface="Calibri"/>
                <a:cs typeface="Calibri"/>
              </a:rPr>
              <a:t>the</a:t>
            </a:r>
            <a:r>
              <a:rPr sz="2400" b="1" dirty="0">
                <a:latin typeface="Calibri"/>
                <a:cs typeface="Calibri"/>
              </a:rPr>
              <a:t> </a:t>
            </a:r>
            <a:r>
              <a:rPr sz="2400" b="1" spc="-5" dirty="0">
                <a:latin typeface="Calibri"/>
                <a:cs typeface="Calibri"/>
              </a:rPr>
              <a:t>enrollment</a:t>
            </a:r>
            <a:r>
              <a:rPr sz="2400" b="1" dirty="0">
                <a:latin typeface="Calibri"/>
                <a:cs typeface="Calibri"/>
              </a:rPr>
              <a:t> of</a:t>
            </a:r>
            <a:r>
              <a:rPr sz="2400" b="1" spc="5" dirty="0">
                <a:latin typeface="Calibri"/>
                <a:cs typeface="Calibri"/>
              </a:rPr>
              <a:t> </a:t>
            </a:r>
            <a:r>
              <a:rPr sz="2400" b="1" spc="-5" dirty="0">
                <a:latin typeface="Calibri"/>
                <a:cs typeface="Calibri"/>
              </a:rPr>
              <a:t>students</a:t>
            </a:r>
            <a:r>
              <a:rPr sz="2400" b="1" dirty="0">
                <a:latin typeface="Calibri"/>
                <a:cs typeface="Calibri"/>
              </a:rPr>
              <a:t> </a:t>
            </a:r>
            <a:r>
              <a:rPr sz="2400" b="1" spc="-5" dirty="0">
                <a:latin typeface="Calibri"/>
                <a:cs typeface="Calibri"/>
              </a:rPr>
              <a:t>in</a:t>
            </a:r>
            <a:r>
              <a:rPr sz="2400" b="1" dirty="0">
                <a:latin typeface="Calibri"/>
                <a:cs typeface="Calibri"/>
              </a:rPr>
              <a:t> </a:t>
            </a:r>
            <a:r>
              <a:rPr sz="2400" b="1" spc="-5" dirty="0">
                <a:latin typeface="Calibri"/>
                <a:cs typeface="Calibri"/>
              </a:rPr>
              <a:t>courses</a:t>
            </a:r>
            <a:r>
              <a:rPr sz="2400" b="1" dirty="0">
                <a:latin typeface="Calibri"/>
                <a:cs typeface="Calibri"/>
              </a:rPr>
              <a:t> </a:t>
            </a:r>
            <a:r>
              <a:rPr sz="2400" b="1" spc="-5" dirty="0">
                <a:latin typeface="Calibri"/>
                <a:cs typeface="Calibri"/>
              </a:rPr>
              <a:t>and</a:t>
            </a:r>
            <a:r>
              <a:rPr sz="2400" b="1" spc="535" dirty="0">
                <a:latin typeface="Calibri"/>
                <a:cs typeface="Calibri"/>
              </a:rPr>
              <a:t> </a:t>
            </a:r>
            <a:r>
              <a:rPr sz="2400" b="1" spc="-5" dirty="0">
                <a:latin typeface="Calibri"/>
                <a:cs typeface="Calibri"/>
              </a:rPr>
              <a:t>grades </a:t>
            </a:r>
            <a:r>
              <a:rPr sz="2400" b="1" spc="-530" dirty="0">
                <a:latin typeface="Calibri"/>
                <a:cs typeface="Calibri"/>
              </a:rPr>
              <a:t> </a:t>
            </a:r>
            <a:r>
              <a:rPr sz="2400" b="1" spc="-5" dirty="0">
                <a:latin typeface="Calibri"/>
                <a:cs typeface="Calibri"/>
              </a:rPr>
              <a:t>awarded </a:t>
            </a:r>
            <a:r>
              <a:rPr sz="2400" b="1" spc="-10" dirty="0">
                <a:latin typeface="Calibri"/>
                <a:cs typeface="Calibri"/>
              </a:rPr>
              <a:t>to </a:t>
            </a:r>
            <a:r>
              <a:rPr sz="2400" b="1" spc="-5" dirty="0">
                <a:latin typeface="Calibri"/>
                <a:cs typeface="Calibri"/>
              </a:rPr>
              <a:t>students in each course they are enrolled for must </a:t>
            </a:r>
            <a:r>
              <a:rPr sz="2400" b="1" dirty="0">
                <a:latin typeface="Calibri"/>
                <a:cs typeface="Calibri"/>
              </a:rPr>
              <a:t>be </a:t>
            </a:r>
            <a:r>
              <a:rPr sz="2400" b="1" spc="5" dirty="0">
                <a:latin typeface="Calibri"/>
                <a:cs typeface="Calibri"/>
              </a:rPr>
              <a:t> </a:t>
            </a:r>
            <a:r>
              <a:rPr sz="2400" b="1" spc="-5" dirty="0">
                <a:latin typeface="Calibri"/>
                <a:cs typeface="Calibri"/>
              </a:rPr>
              <a:t>appropriately</a:t>
            </a:r>
            <a:r>
              <a:rPr sz="2400" b="1" dirty="0">
                <a:latin typeface="Calibri"/>
                <a:cs typeface="Calibri"/>
              </a:rPr>
              <a:t> </a:t>
            </a:r>
            <a:r>
              <a:rPr sz="2400" b="1" spc="-5" dirty="0">
                <a:latin typeface="Calibri"/>
                <a:cs typeface="Calibri"/>
              </a:rPr>
              <a:t>modeled. Construct</a:t>
            </a:r>
            <a:r>
              <a:rPr sz="2400" b="1" dirty="0">
                <a:latin typeface="Calibri"/>
                <a:cs typeface="Calibri"/>
              </a:rPr>
              <a:t> </a:t>
            </a:r>
            <a:r>
              <a:rPr sz="2400" b="1" spc="-5" dirty="0">
                <a:latin typeface="Calibri"/>
                <a:cs typeface="Calibri"/>
              </a:rPr>
              <a:t>an</a:t>
            </a:r>
            <a:r>
              <a:rPr sz="2400" b="1" dirty="0">
                <a:latin typeface="Calibri"/>
                <a:cs typeface="Calibri"/>
              </a:rPr>
              <a:t> </a:t>
            </a:r>
            <a:r>
              <a:rPr sz="2400" b="1" spc="-5" dirty="0">
                <a:latin typeface="Calibri"/>
                <a:cs typeface="Calibri"/>
              </a:rPr>
              <a:t>E-R</a:t>
            </a:r>
            <a:r>
              <a:rPr sz="2400" b="1" dirty="0">
                <a:latin typeface="Calibri"/>
                <a:cs typeface="Calibri"/>
              </a:rPr>
              <a:t> </a:t>
            </a:r>
            <a:r>
              <a:rPr sz="2400" b="1" spc="-5" dirty="0">
                <a:latin typeface="Calibri"/>
                <a:cs typeface="Calibri"/>
              </a:rPr>
              <a:t>diagram</a:t>
            </a:r>
            <a:r>
              <a:rPr sz="2400" b="1" dirty="0">
                <a:latin typeface="Calibri"/>
                <a:cs typeface="Calibri"/>
              </a:rPr>
              <a:t> for</a:t>
            </a:r>
            <a:r>
              <a:rPr sz="2400" b="1" spc="5" dirty="0">
                <a:latin typeface="Calibri"/>
                <a:cs typeface="Calibri"/>
              </a:rPr>
              <a:t> </a:t>
            </a:r>
            <a:r>
              <a:rPr sz="2400" b="1" spc="-5" dirty="0">
                <a:latin typeface="Calibri"/>
                <a:cs typeface="Calibri"/>
              </a:rPr>
              <a:t>the </a:t>
            </a:r>
            <a:r>
              <a:rPr sz="2400" b="1" dirty="0">
                <a:latin typeface="Calibri"/>
                <a:cs typeface="Calibri"/>
              </a:rPr>
              <a:t> </a:t>
            </a:r>
            <a:r>
              <a:rPr sz="2400" b="1" spc="-5" dirty="0">
                <a:latin typeface="Calibri"/>
                <a:cs typeface="Calibri"/>
              </a:rPr>
              <a:t>registrar’s </a:t>
            </a:r>
            <a:r>
              <a:rPr sz="2400" b="1" spc="10" dirty="0">
                <a:latin typeface="Calibri"/>
                <a:cs typeface="Calibri"/>
              </a:rPr>
              <a:t>of</a:t>
            </a:r>
            <a:r>
              <a:rPr sz="2400" spc="10" dirty="0">
                <a:latin typeface="Lucida Sans Unicode"/>
                <a:cs typeface="Lucida Sans Unicode"/>
              </a:rPr>
              <a:t>‑</a:t>
            </a:r>
            <a:r>
              <a:rPr sz="2400" b="1" spc="10" dirty="0">
                <a:latin typeface="Calibri"/>
                <a:cs typeface="Calibri"/>
              </a:rPr>
              <a:t>ce.Document </a:t>
            </a:r>
            <a:r>
              <a:rPr sz="2400" b="1" spc="-5" dirty="0">
                <a:latin typeface="Calibri"/>
                <a:cs typeface="Calibri"/>
              </a:rPr>
              <a:t>all assumptions that </a:t>
            </a:r>
            <a:r>
              <a:rPr sz="2400" b="1" dirty="0">
                <a:latin typeface="Calibri"/>
                <a:cs typeface="Calibri"/>
              </a:rPr>
              <a:t>you make </a:t>
            </a:r>
            <a:r>
              <a:rPr sz="2400" b="1" spc="-5" dirty="0">
                <a:latin typeface="Calibri"/>
                <a:cs typeface="Calibri"/>
              </a:rPr>
              <a:t>about </a:t>
            </a:r>
            <a:r>
              <a:rPr sz="2400" b="1" dirty="0">
                <a:latin typeface="Calibri"/>
                <a:cs typeface="Calibri"/>
              </a:rPr>
              <a:t> </a:t>
            </a:r>
            <a:r>
              <a:rPr sz="2400" b="1" spc="-5" dirty="0">
                <a:latin typeface="Calibri"/>
                <a:cs typeface="Calibri"/>
              </a:rPr>
              <a:t>the</a:t>
            </a:r>
            <a:r>
              <a:rPr sz="2400" b="1" spc="-10" dirty="0">
                <a:latin typeface="Calibri"/>
                <a:cs typeface="Calibri"/>
              </a:rPr>
              <a:t> </a:t>
            </a:r>
            <a:r>
              <a:rPr sz="2400" b="1" spc="-5" dirty="0">
                <a:latin typeface="Calibri"/>
                <a:cs typeface="Calibri"/>
              </a:rPr>
              <a:t>mapping constraints.</a:t>
            </a:r>
            <a:endParaRPr sz="24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spc="40" dirty="0" smtClean="0"/>
              <a:t>Three</a:t>
            </a:r>
            <a:r>
              <a:rPr lang="en-US" sz="4400" spc="-125" dirty="0" smtClean="0"/>
              <a:t> </a:t>
            </a:r>
            <a:r>
              <a:rPr lang="en-US" sz="4400" spc="80" dirty="0" smtClean="0"/>
              <a:t>Level</a:t>
            </a:r>
            <a:r>
              <a:rPr lang="en-US" sz="4400" spc="-335" dirty="0" smtClean="0"/>
              <a:t> </a:t>
            </a:r>
            <a:r>
              <a:rPr lang="en-US" sz="4400" spc="5" dirty="0" smtClean="0"/>
              <a:t>Architecture</a:t>
            </a:r>
            <a:r>
              <a:rPr lang="en-US" sz="4400" spc="-125" dirty="0" smtClean="0"/>
              <a:t> </a:t>
            </a:r>
            <a:r>
              <a:rPr lang="en-US" sz="4400" spc="35" dirty="0" smtClean="0"/>
              <a:t>Objectives</a:t>
            </a:r>
            <a:endParaRPr lang="en-US" sz="4000" dirty="0"/>
          </a:p>
        </p:txBody>
      </p:sp>
      <p:sp>
        <p:nvSpPr>
          <p:cNvPr id="3" name="Content Placeholder 2"/>
          <p:cNvSpPr>
            <a:spLocks noGrp="1"/>
          </p:cNvSpPr>
          <p:nvPr>
            <p:ph idx="1"/>
          </p:nvPr>
        </p:nvSpPr>
        <p:spPr/>
        <p:txBody>
          <a:bodyPr/>
          <a:lstStyle/>
          <a:p>
            <a:pPr algn="just"/>
            <a:r>
              <a:rPr lang="en-US" dirty="0" smtClean="0"/>
              <a:t>Each user should be able to access the  same data but have a different customize  view of the data.</a:t>
            </a:r>
          </a:p>
          <a:p>
            <a:pPr algn="just">
              <a:buNone/>
            </a:pPr>
            <a:endParaRPr lang="en-US" dirty="0" smtClean="0"/>
          </a:p>
          <a:p>
            <a:pPr algn="just"/>
            <a:r>
              <a:rPr lang="en-US" dirty="0" smtClean="0"/>
              <a:t>User should not have to deal directly with  physical database storage detail.</a:t>
            </a:r>
          </a:p>
          <a:p>
            <a:pPr algn="just"/>
            <a:endParaRPr lang="en-US" dirty="0" smtClean="0"/>
          </a:p>
          <a:p>
            <a:pPr algn="just"/>
            <a:r>
              <a:rPr lang="en-US" dirty="0" smtClean="0"/>
              <a:t>The DBA should be able to change the  database storage structure without affecting  the users views.</a:t>
            </a:r>
          </a:p>
          <a:p>
            <a:pPr algn="just"/>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2800" y="159488"/>
            <a:ext cx="8884800" cy="6684012"/>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67309"/>
            <a:ext cx="8735695" cy="5397631"/>
          </a:xfrm>
          <a:prstGeom prst="rect">
            <a:avLst/>
          </a:prstGeom>
        </p:spPr>
        <p:txBody>
          <a:bodyPr vert="horz" wrap="square" lIns="0" tIns="266700" rIns="0" bIns="0" rtlCol="0">
            <a:spAutoFit/>
          </a:bodyPr>
          <a:lstStyle/>
          <a:p>
            <a:pPr marL="355600" indent="-342900">
              <a:lnSpc>
                <a:spcPct val="100000"/>
              </a:lnSpc>
              <a:spcBef>
                <a:spcPts val="2100"/>
              </a:spcBef>
              <a:buFont typeface="Arial MT"/>
              <a:buChar char="•"/>
              <a:tabLst>
                <a:tab pos="354965" algn="l"/>
                <a:tab pos="355600" algn="l"/>
              </a:tabLst>
            </a:pPr>
            <a:r>
              <a:rPr lang="en-US" sz="3200" b="1" spc="-5" dirty="0" smtClean="0">
                <a:latin typeface="Calibri"/>
                <a:cs typeface="Calibri"/>
              </a:rPr>
              <a:t>Example 3</a:t>
            </a:r>
            <a:r>
              <a:rPr sz="3200" b="1" spc="-5" smtClean="0">
                <a:latin typeface="Calibri"/>
                <a:cs typeface="Calibri"/>
              </a:rPr>
              <a:t>:</a:t>
            </a:r>
            <a:endParaRPr sz="3200">
              <a:latin typeface="Calibri"/>
              <a:cs typeface="Calibri"/>
            </a:endParaRPr>
          </a:p>
          <a:p>
            <a:pPr marL="355600" marR="5080" lvl="1">
              <a:lnSpc>
                <a:spcPts val="5870"/>
              </a:lnSpc>
              <a:spcBef>
                <a:spcPts val="505"/>
              </a:spcBef>
              <a:buAutoNum type="alphaLcParenBoth"/>
              <a:tabLst>
                <a:tab pos="899794" algn="l"/>
              </a:tabLst>
            </a:pPr>
            <a:r>
              <a:rPr sz="3200" b="1" spc="-5" dirty="0">
                <a:latin typeface="Calibri"/>
                <a:cs typeface="Calibri"/>
              </a:rPr>
              <a:t>Construct </a:t>
            </a:r>
            <a:r>
              <a:rPr sz="3200" b="1" dirty="0">
                <a:latin typeface="Calibri"/>
                <a:cs typeface="Calibri"/>
              </a:rPr>
              <a:t>an </a:t>
            </a:r>
            <a:r>
              <a:rPr sz="3200" b="1" spc="-5" dirty="0">
                <a:latin typeface="Calibri"/>
                <a:cs typeface="Calibri"/>
              </a:rPr>
              <a:t>E-R diagram </a:t>
            </a:r>
            <a:r>
              <a:rPr sz="3200" b="1" dirty="0">
                <a:latin typeface="Calibri"/>
                <a:cs typeface="Calibri"/>
              </a:rPr>
              <a:t>for a </a:t>
            </a:r>
            <a:r>
              <a:rPr sz="3200" b="1" spc="-5" dirty="0">
                <a:latin typeface="Calibri"/>
                <a:cs typeface="Calibri"/>
              </a:rPr>
              <a:t>car-insurance </a:t>
            </a:r>
            <a:r>
              <a:rPr sz="3200" b="1" dirty="0">
                <a:latin typeface="Calibri"/>
                <a:cs typeface="Calibri"/>
              </a:rPr>
              <a:t> </a:t>
            </a:r>
            <a:r>
              <a:rPr sz="3200" b="1" spc="-5" dirty="0">
                <a:latin typeface="Calibri"/>
                <a:cs typeface="Calibri"/>
              </a:rPr>
              <a:t>company </a:t>
            </a:r>
            <a:r>
              <a:rPr sz="3200" b="1" dirty="0">
                <a:latin typeface="Calibri"/>
                <a:cs typeface="Calibri"/>
              </a:rPr>
              <a:t>whose </a:t>
            </a:r>
            <a:r>
              <a:rPr sz="3200" b="1" spc="-5" dirty="0">
                <a:latin typeface="Calibri"/>
                <a:cs typeface="Calibri"/>
              </a:rPr>
              <a:t>customers own one </a:t>
            </a:r>
            <a:r>
              <a:rPr sz="3200" b="1" dirty="0">
                <a:latin typeface="Calibri"/>
                <a:cs typeface="Calibri"/>
              </a:rPr>
              <a:t>or </a:t>
            </a:r>
            <a:r>
              <a:rPr sz="3200" b="1" spc="-5" dirty="0">
                <a:latin typeface="Calibri"/>
                <a:cs typeface="Calibri"/>
              </a:rPr>
              <a:t>more cars </a:t>
            </a:r>
            <a:r>
              <a:rPr sz="3200" b="1" spc="-710" dirty="0">
                <a:latin typeface="Calibri"/>
                <a:cs typeface="Calibri"/>
              </a:rPr>
              <a:t> </a:t>
            </a:r>
            <a:r>
              <a:rPr sz="3200" b="1" spc="-5" dirty="0">
                <a:latin typeface="Calibri"/>
                <a:cs typeface="Calibri"/>
              </a:rPr>
              <a:t>each. Each </a:t>
            </a:r>
            <a:r>
              <a:rPr sz="3200" b="1" dirty="0">
                <a:latin typeface="Calibri"/>
                <a:cs typeface="Calibri"/>
              </a:rPr>
              <a:t>car </a:t>
            </a:r>
            <a:r>
              <a:rPr sz="3200" b="1" spc="-5" dirty="0">
                <a:latin typeface="Calibri"/>
                <a:cs typeface="Calibri"/>
              </a:rPr>
              <a:t>has associated </a:t>
            </a:r>
            <a:r>
              <a:rPr sz="3200" b="1" dirty="0">
                <a:latin typeface="Calibri"/>
                <a:cs typeface="Calibri"/>
              </a:rPr>
              <a:t>with it </a:t>
            </a:r>
            <a:r>
              <a:rPr sz="3200" b="1" spc="-5" dirty="0">
                <a:latin typeface="Calibri"/>
                <a:cs typeface="Calibri"/>
              </a:rPr>
              <a:t>zero </a:t>
            </a:r>
            <a:r>
              <a:rPr sz="3200" b="1" dirty="0">
                <a:latin typeface="Calibri"/>
                <a:cs typeface="Calibri"/>
              </a:rPr>
              <a:t>to </a:t>
            </a:r>
            <a:r>
              <a:rPr sz="3200" b="1" spc="-5" dirty="0">
                <a:latin typeface="Calibri"/>
                <a:cs typeface="Calibri"/>
              </a:rPr>
              <a:t>any </a:t>
            </a:r>
            <a:r>
              <a:rPr sz="3200" b="1" dirty="0">
                <a:latin typeface="Calibri"/>
                <a:cs typeface="Calibri"/>
              </a:rPr>
              <a:t> </a:t>
            </a:r>
            <a:r>
              <a:rPr sz="3200" b="1" spc="-5" dirty="0">
                <a:latin typeface="Calibri"/>
                <a:cs typeface="Calibri"/>
              </a:rPr>
              <a:t>number</a:t>
            </a:r>
            <a:r>
              <a:rPr sz="3200" b="1" spc="-15" dirty="0">
                <a:latin typeface="Calibri"/>
                <a:cs typeface="Calibri"/>
              </a:rPr>
              <a:t> </a:t>
            </a:r>
            <a:r>
              <a:rPr sz="3200" b="1" spc="-5" dirty="0">
                <a:latin typeface="Calibri"/>
                <a:cs typeface="Calibri"/>
              </a:rPr>
              <a:t>of</a:t>
            </a:r>
            <a:r>
              <a:rPr sz="3200" b="1" spc="-10" dirty="0">
                <a:latin typeface="Calibri"/>
                <a:cs typeface="Calibri"/>
              </a:rPr>
              <a:t> </a:t>
            </a:r>
            <a:r>
              <a:rPr sz="3200" b="1" spc="-5" dirty="0">
                <a:latin typeface="Calibri"/>
                <a:cs typeface="Calibri"/>
              </a:rPr>
              <a:t>recorded accidents.</a:t>
            </a:r>
            <a:endParaRPr sz="3200">
              <a:latin typeface="Calibri"/>
              <a:cs typeface="Calibri"/>
            </a:endParaRPr>
          </a:p>
          <a:p>
            <a:pPr marL="355600" marR="60960" lvl="1" indent="22860">
              <a:lnSpc>
                <a:spcPct val="152900"/>
              </a:lnSpc>
              <a:spcBef>
                <a:spcPts val="250"/>
              </a:spcBef>
              <a:buAutoNum type="alphaLcParenBoth"/>
              <a:tabLst>
                <a:tab pos="939800" algn="l"/>
              </a:tabLst>
            </a:pPr>
            <a:r>
              <a:rPr sz="3200" b="1" spc="-5" dirty="0">
                <a:latin typeface="Calibri"/>
                <a:cs typeface="Calibri"/>
              </a:rPr>
              <a:t>Construct appropriate tables for </a:t>
            </a:r>
            <a:r>
              <a:rPr sz="3200" b="1" dirty="0">
                <a:latin typeface="Calibri"/>
                <a:cs typeface="Calibri"/>
              </a:rPr>
              <a:t>the </a:t>
            </a:r>
            <a:r>
              <a:rPr sz="3200" b="1" spc="-5" dirty="0">
                <a:latin typeface="Calibri"/>
                <a:cs typeface="Calibri"/>
              </a:rPr>
              <a:t>above </a:t>
            </a:r>
            <a:r>
              <a:rPr sz="3200" b="1" spc="-10" dirty="0">
                <a:latin typeface="Calibri"/>
                <a:cs typeface="Calibri"/>
              </a:rPr>
              <a:t>ER </a:t>
            </a:r>
            <a:r>
              <a:rPr sz="3200" b="1" spc="-710" dirty="0">
                <a:latin typeface="Calibri"/>
                <a:cs typeface="Calibri"/>
              </a:rPr>
              <a:t> </a:t>
            </a:r>
            <a:r>
              <a:rPr sz="3200" b="1" spc="-5" dirty="0">
                <a:latin typeface="Calibri"/>
                <a:cs typeface="Calibri"/>
              </a:rPr>
              <a:t>Diagram</a:t>
            </a:r>
            <a:r>
              <a:rPr sz="3200" b="1" spc="-15" dirty="0">
                <a:latin typeface="Calibri"/>
                <a:cs typeface="Calibri"/>
              </a:rPr>
              <a:t> </a:t>
            </a:r>
            <a:r>
              <a:rPr sz="3200" b="1" dirty="0">
                <a:latin typeface="Calibri"/>
                <a:cs typeface="Calibri"/>
              </a:rPr>
              <a:t>?</a:t>
            </a:r>
            <a:endParaRPr sz="3200">
              <a:latin typeface="Calibri"/>
              <a:cs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434340"/>
            <a:ext cx="7811770" cy="3515360"/>
          </a:xfrm>
          <a:prstGeom prst="rect">
            <a:avLst/>
          </a:prstGeom>
        </p:spPr>
        <p:txBody>
          <a:bodyPr vert="horz" wrap="square" lIns="0" tIns="125730" rIns="0" bIns="0" rtlCol="0">
            <a:spAutoFit/>
          </a:bodyPr>
          <a:lstStyle/>
          <a:p>
            <a:pPr marL="12700">
              <a:lnSpc>
                <a:spcPct val="100000"/>
              </a:lnSpc>
              <a:spcBef>
                <a:spcPts val="990"/>
              </a:spcBef>
            </a:pPr>
            <a:r>
              <a:rPr sz="3200" b="1" dirty="0">
                <a:latin typeface="Calibri"/>
                <a:cs typeface="Calibri"/>
              </a:rPr>
              <a:t>Car</a:t>
            </a:r>
            <a:r>
              <a:rPr sz="3200" b="1" spc="-25" dirty="0">
                <a:latin typeface="Calibri"/>
                <a:cs typeface="Calibri"/>
              </a:rPr>
              <a:t> </a:t>
            </a:r>
            <a:r>
              <a:rPr sz="3200" b="1" spc="-5" dirty="0">
                <a:latin typeface="Calibri"/>
                <a:cs typeface="Calibri"/>
              </a:rPr>
              <a:t>insurance</a:t>
            </a:r>
            <a:r>
              <a:rPr sz="3200" b="1" spc="-20" dirty="0">
                <a:latin typeface="Calibri"/>
                <a:cs typeface="Calibri"/>
              </a:rPr>
              <a:t> </a:t>
            </a:r>
            <a:r>
              <a:rPr sz="3200" b="1" spc="-5" dirty="0">
                <a:latin typeface="Calibri"/>
                <a:cs typeface="Calibri"/>
              </a:rPr>
              <a:t>tables:</a:t>
            </a:r>
            <a:endParaRPr sz="3200">
              <a:latin typeface="Calibri"/>
              <a:cs typeface="Calibri"/>
            </a:endParaRPr>
          </a:p>
          <a:p>
            <a:pPr marL="155575" indent="-143510">
              <a:lnSpc>
                <a:spcPct val="100000"/>
              </a:lnSpc>
              <a:spcBef>
                <a:spcPts val="890"/>
              </a:spcBef>
              <a:buSzPct val="96875"/>
              <a:buFont typeface="Arial MT"/>
              <a:buChar char="•"/>
              <a:tabLst>
                <a:tab pos="156210" algn="l"/>
              </a:tabLst>
            </a:pPr>
            <a:r>
              <a:rPr sz="3200" spc="-5" dirty="0">
                <a:latin typeface="Calibri"/>
                <a:cs typeface="Calibri"/>
              </a:rPr>
              <a:t>person</a:t>
            </a:r>
            <a:r>
              <a:rPr sz="3200" spc="-20" dirty="0">
                <a:latin typeface="Calibri"/>
                <a:cs typeface="Calibri"/>
              </a:rPr>
              <a:t> </a:t>
            </a:r>
            <a:r>
              <a:rPr sz="3200" dirty="0">
                <a:latin typeface="Calibri"/>
                <a:cs typeface="Calibri"/>
              </a:rPr>
              <a:t>(</a:t>
            </a:r>
            <a:r>
              <a:rPr sz="3200" u="heavy" dirty="0">
                <a:uFill>
                  <a:solidFill>
                    <a:srgbClr val="000000"/>
                  </a:solidFill>
                </a:uFill>
                <a:latin typeface="Calibri"/>
                <a:cs typeface="Calibri"/>
              </a:rPr>
              <a:t>driver-id</a:t>
            </a:r>
            <a:r>
              <a:rPr sz="3200" dirty="0">
                <a:latin typeface="Calibri"/>
                <a:cs typeface="Calibri"/>
              </a:rPr>
              <a:t>,</a:t>
            </a:r>
            <a:r>
              <a:rPr sz="3200" spc="-25" dirty="0">
                <a:latin typeface="Calibri"/>
                <a:cs typeface="Calibri"/>
              </a:rPr>
              <a:t> </a:t>
            </a:r>
            <a:r>
              <a:rPr sz="3200" spc="-5" dirty="0">
                <a:latin typeface="Calibri"/>
                <a:cs typeface="Calibri"/>
              </a:rPr>
              <a:t>name,</a:t>
            </a:r>
            <a:r>
              <a:rPr sz="3200" spc="-15" dirty="0">
                <a:latin typeface="Calibri"/>
                <a:cs typeface="Calibri"/>
              </a:rPr>
              <a:t> </a:t>
            </a:r>
            <a:r>
              <a:rPr sz="3200" spc="-5" dirty="0">
                <a:latin typeface="Calibri"/>
                <a:cs typeface="Calibri"/>
              </a:rPr>
              <a:t>address)</a:t>
            </a:r>
            <a:endParaRPr sz="3200">
              <a:latin typeface="Calibri"/>
              <a:cs typeface="Calibri"/>
            </a:endParaRPr>
          </a:p>
          <a:p>
            <a:pPr marL="155575" indent="-143510">
              <a:lnSpc>
                <a:spcPct val="100000"/>
              </a:lnSpc>
              <a:spcBef>
                <a:spcPts val="870"/>
              </a:spcBef>
              <a:buSzPct val="96875"/>
              <a:buFont typeface="Arial MT"/>
              <a:buChar char="•"/>
              <a:tabLst>
                <a:tab pos="156210" algn="l"/>
              </a:tabLst>
            </a:pPr>
            <a:r>
              <a:rPr sz="3200" dirty="0">
                <a:latin typeface="Calibri"/>
                <a:cs typeface="Calibri"/>
              </a:rPr>
              <a:t>car</a:t>
            </a:r>
            <a:r>
              <a:rPr sz="3200" spc="-30" dirty="0">
                <a:latin typeface="Calibri"/>
                <a:cs typeface="Calibri"/>
              </a:rPr>
              <a:t> </a:t>
            </a:r>
            <a:r>
              <a:rPr sz="3200" dirty="0">
                <a:latin typeface="Calibri"/>
                <a:cs typeface="Calibri"/>
              </a:rPr>
              <a:t>(</a:t>
            </a:r>
            <a:r>
              <a:rPr sz="3200" u="heavy" dirty="0">
                <a:uFill>
                  <a:solidFill>
                    <a:srgbClr val="000000"/>
                  </a:solidFill>
                </a:uFill>
                <a:latin typeface="Calibri"/>
                <a:cs typeface="Calibri"/>
              </a:rPr>
              <a:t>license</a:t>
            </a:r>
            <a:r>
              <a:rPr sz="3200" dirty="0">
                <a:latin typeface="Calibri"/>
                <a:cs typeface="Calibri"/>
              </a:rPr>
              <a:t>,</a:t>
            </a:r>
            <a:r>
              <a:rPr sz="3200" spc="-35" dirty="0">
                <a:latin typeface="Calibri"/>
                <a:cs typeface="Calibri"/>
              </a:rPr>
              <a:t> </a:t>
            </a:r>
            <a:r>
              <a:rPr sz="3200" spc="-5" dirty="0">
                <a:latin typeface="Calibri"/>
                <a:cs typeface="Calibri"/>
              </a:rPr>
              <a:t>year,model)</a:t>
            </a:r>
            <a:endParaRPr sz="3200">
              <a:latin typeface="Calibri"/>
              <a:cs typeface="Calibri"/>
            </a:endParaRPr>
          </a:p>
          <a:p>
            <a:pPr marL="155575" indent="-143510">
              <a:lnSpc>
                <a:spcPct val="100000"/>
              </a:lnSpc>
              <a:spcBef>
                <a:spcPts val="870"/>
              </a:spcBef>
              <a:buSzPct val="96875"/>
              <a:buFont typeface="Arial MT"/>
              <a:buChar char="•"/>
              <a:tabLst>
                <a:tab pos="156210" algn="l"/>
              </a:tabLst>
            </a:pPr>
            <a:r>
              <a:rPr sz="3200" spc="-5" dirty="0">
                <a:latin typeface="Calibri"/>
                <a:cs typeface="Calibri"/>
              </a:rPr>
              <a:t>accident</a:t>
            </a:r>
            <a:r>
              <a:rPr sz="3200" spc="-10" dirty="0">
                <a:latin typeface="Calibri"/>
                <a:cs typeface="Calibri"/>
              </a:rPr>
              <a:t> </a:t>
            </a:r>
            <a:r>
              <a:rPr sz="3200" spc="-5" dirty="0">
                <a:latin typeface="Calibri"/>
                <a:cs typeface="Calibri"/>
              </a:rPr>
              <a:t>(</a:t>
            </a:r>
            <a:r>
              <a:rPr sz="3200" u="heavy" spc="-5" dirty="0">
                <a:uFill>
                  <a:solidFill>
                    <a:srgbClr val="000000"/>
                  </a:solidFill>
                </a:uFill>
                <a:latin typeface="Calibri"/>
                <a:cs typeface="Calibri"/>
              </a:rPr>
              <a:t>report-number</a:t>
            </a:r>
            <a:r>
              <a:rPr sz="3200" spc="-5" dirty="0">
                <a:latin typeface="Calibri"/>
                <a:cs typeface="Calibri"/>
              </a:rPr>
              <a:t>,</a:t>
            </a:r>
            <a:r>
              <a:rPr sz="3200" dirty="0">
                <a:latin typeface="Calibri"/>
                <a:cs typeface="Calibri"/>
              </a:rPr>
              <a:t> </a:t>
            </a:r>
            <a:r>
              <a:rPr sz="3200" spc="-5" dirty="0">
                <a:latin typeface="Calibri"/>
                <a:cs typeface="Calibri"/>
              </a:rPr>
              <a:t>date,</a:t>
            </a:r>
            <a:r>
              <a:rPr sz="3200" dirty="0">
                <a:latin typeface="Calibri"/>
                <a:cs typeface="Calibri"/>
              </a:rPr>
              <a:t> </a:t>
            </a:r>
            <a:r>
              <a:rPr sz="3200" spc="-5" dirty="0">
                <a:latin typeface="Calibri"/>
                <a:cs typeface="Calibri"/>
              </a:rPr>
              <a:t>location)</a:t>
            </a:r>
            <a:endParaRPr sz="3200">
              <a:latin typeface="Calibri"/>
              <a:cs typeface="Calibri"/>
            </a:endParaRPr>
          </a:p>
          <a:p>
            <a:pPr marL="12700" marR="5080">
              <a:lnSpc>
                <a:spcPct val="101000"/>
              </a:lnSpc>
              <a:spcBef>
                <a:spcPts val="840"/>
              </a:spcBef>
              <a:buSzPct val="96875"/>
              <a:buFont typeface="Arial MT"/>
              <a:buChar char="•"/>
              <a:tabLst>
                <a:tab pos="156210" algn="l"/>
              </a:tabLst>
            </a:pPr>
            <a:r>
              <a:rPr sz="3200" spc="-5" dirty="0">
                <a:latin typeface="Calibri"/>
                <a:cs typeface="Calibri"/>
              </a:rPr>
              <a:t>participated(</a:t>
            </a:r>
            <a:r>
              <a:rPr sz="3200" u="heavy" spc="-5" dirty="0">
                <a:uFill>
                  <a:solidFill>
                    <a:srgbClr val="000000"/>
                  </a:solidFill>
                </a:uFill>
                <a:latin typeface="Calibri"/>
                <a:cs typeface="Calibri"/>
              </a:rPr>
              <a:t>driver-id</a:t>
            </a:r>
            <a:r>
              <a:rPr sz="3200" spc="-5" dirty="0">
                <a:latin typeface="Calibri"/>
                <a:cs typeface="Calibri"/>
              </a:rPr>
              <a:t>,</a:t>
            </a:r>
            <a:r>
              <a:rPr sz="3200" spc="15" dirty="0">
                <a:latin typeface="Calibri"/>
                <a:cs typeface="Calibri"/>
              </a:rPr>
              <a:t> </a:t>
            </a:r>
            <a:r>
              <a:rPr sz="3200" u="heavy" spc="-5" dirty="0">
                <a:uFill>
                  <a:solidFill>
                    <a:srgbClr val="000000"/>
                  </a:solidFill>
                </a:uFill>
                <a:latin typeface="Calibri"/>
                <a:cs typeface="Calibri"/>
              </a:rPr>
              <a:t>license</a:t>
            </a:r>
            <a:r>
              <a:rPr sz="3200" spc="-5" dirty="0">
                <a:latin typeface="Calibri"/>
                <a:cs typeface="Calibri"/>
              </a:rPr>
              <a:t>,</a:t>
            </a:r>
            <a:r>
              <a:rPr sz="3200" spc="30" dirty="0">
                <a:latin typeface="Calibri"/>
                <a:cs typeface="Calibri"/>
              </a:rPr>
              <a:t> </a:t>
            </a:r>
            <a:r>
              <a:rPr sz="3200" u="heavy" spc="-5" dirty="0">
                <a:uFill>
                  <a:solidFill>
                    <a:srgbClr val="000000"/>
                  </a:solidFill>
                </a:uFill>
                <a:latin typeface="Calibri"/>
                <a:cs typeface="Calibri"/>
              </a:rPr>
              <a:t>report-number</a:t>
            </a:r>
            <a:r>
              <a:rPr sz="3200" spc="-5" dirty="0">
                <a:latin typeface="Calibri"/>
                <a:cs typeface="Calibri"/>
              </a:rPr>
              <a:t>, </a:t>
            </a:r>
            <a:r>
              <a:rPr sz="3200" spc="-710" dirty="0">
                <a:latin typeface="Calibri"/>
                <a:cs typeface="Calibri"/>
              </a:rPr>
              <a:t> </a:t>
            </a:r>
            <a:r>
              <a:rPr sz="3200" spc="-5" dirty="0">
                <a:latin typeface="Calibri"/>
                <a:cs typeface="Calibri"/>
              </a:rPr>
              <a:t>damage-amount)</a:t>
            </a:r>
            <a:endParaRPr sz="3200">
              <a:latin typeface="Calibri"/>
              <a:cs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
            <a:ext cx="8512810" cy="632460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92680"/>
            <a:ext cx="8229600" cy="4389120"/>
          </a:xfrm>
        </p:spPr>
        <p:txBody>
          <a:bodyPr>
            <a:normAutofit/>
          </a:bodyPr>
          <a:lstStyle/>
          <a:p>
            <a:pPr algn="ctr">
              <a:buNone/>
            </a:pPr>
            <a:r>
              <a:rPr lang="en-US" sz="5400" dirty="0" smtClean="0"/>
              <a:t>Thanks</a:t>
            </a:r>
            <a:endParaRPr lang="en-US" sz="5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spc="40" dirty="0" smtClean="0"/>
              <a:t>Three</a:t>
            </a:r>
            <a:r>
              <a:rPr lang="en-US" sz="4400" spc="-125" dirty="0" smtClean="0"/>
              <a:t> </a:t>
            </a:r>
            <a:r>
              <a:rPr lang="en-US" sz="4400" spc="80" dirty="0" smtClean="0"/>
              <a:t>Level</a:t>
            </a:r>
            <a:r>
              <a:rPr lang="en-US" sz="4400" spc="-335" dirty="0" smtClean="0"/>
              <a:t> </a:t>
            </a:r>
            <a:r>
              <a:rPr lang="en-US" sz="4400" spc="5" dirty="0" smtClean="0"/>
              <a:t>Architecture</a:t>
            </a:r>
            <a:r>
              <a:rPr lang="en-US" sz="4400" spc="-125" dirty="0" smtClean="0"/>
              <a:t> </a:t>
            </a:r>
            <a:r>
              <a:rPr lang="en-US" sz="4400" spc="35" dirty="0" smtClean="0"/>
              <a:t>Objectives</a:t>
            </a:r>
            <a:endParaRPr lang="en-US" sz="4000" dirty="0"/>
          </a:p>
        </p:txBody>
      </p:sp>
      <p:sp>
        <p:nvSpPr>
          <p:cNvPr id="3" name="Content Placeholder 2"/>
          <p:cNvSpPr>
            <a:spLocks noGrp="1"/>
          </p:cNvSpPr>
          <p:nvPr>
            <p:ph idx="1"/>
          </p:nvPr>
        </p:nvSpPr>
        <p:spPr/>
        <p:txBody>
          <a:bodyPr/>
          <a:lstStyle/>
          <a:p>
            <a:pPr algn="just"/>
            <a:r>
              <a:rPr lang="en-US" dirty="0" smtClean="0"/>
              <a:t>The internal structure of the database  should be unaffected by changes to the  physical aspects of storage.</a:t>
            </a:r>
          </a:p>
          <a:p>
            <a:pPr algn="just"/>
            <a:endParaRPr lang="en-US" dirty="0" smtClean="0"/>
          </a:p>
          <a:p>
            <a:pPr algn="just"/>
            <a:r>
              <a:rPr lang="en-US" dirty="0" smtClean="0"/>
              <a:t>The DBA should be able to change the  conceptual structure of the database  without affecting all users.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70" dirty="0" smtClean="0"/>
              <a:t>D</a:t>
            </a:r>
            <a:r>
              <a:rPr lang="en-US" spc="-400" dirty="0" smtClean="0"/>
              <a:t>at</a:t>
            </a:r>
            <a:r>
              <a:rPr lang="en-US" dirty="0" smtClean="0"/>
              <a:t>a</a:t>
            </a:r>
            <a:r>
              <a:rPr lang="en-US" spc="-20" dirty="0" smtClean="0"/>
              <a:t> I</a:t>
            </a:r>
            <a:r>
              <a:rPr lang="en-US" dirty="0" smtClean="0"/>
              <a:t>ndependence</a:t>
            </a:r>
            <a:endParaRPr lang="en-US" dirty="0"/>
          </a:p>
        </p:txBody>
      </p:sp>
      <p:sp>
        <p:nvSpPr>
          <p:cNvPr id="3" name="Content Placeholder 2"/>
          <p:cNvSpPr>
            <a:spLocks noGrp="1"/>
          </p:cNvSpPr>
          <p:nvPr>
            <p:ph idx="1"/>
          </p:nvPr>
        </p:nvSpPr>
        <p:spPr/>
        <p:txBody>
          <a:bodyPr/>
          <a:lstStyle/>
          <a:p>
            <a:pPr algn="just"/>
            <a:r>
              <a:rPr lang="en-US" dirty="0" smtClean="0"/>
              <a:t>Data independence is the capacity to  change the schema at one level without  having to change the schema at the next  higher level</a:t>
            </a:r>
          </a:p>
          <a:p>
            <a:pPr>
              <a:buNone/>
            </a:pPr>
            <a:endParaRPr lang="en-US" dirty="0" smtClean="0"/>
          </a:p>
          <a:p>
            <a:r>
              <a:rPr lang="en-US" dirty="0" smtClean="0"/>
              <a:t>There are two kinds:</a:t>
            </a:r>
          </a:p>
          <a:p>
            <a:pPr lvl="1"/>
            <a:endParaRPr lang="en-US" dirty="0" smtClean="0"/>
          </a:p>
          <a:p>
            <a:pPr lvl="1"/>
            <a:r>
              <a:rPr lang="en-US" dirty="0" smtClean="0"/>
              <a:t>Logical data independence</a:t>
            </a:r>
          </a:p>
          <a:p>
            <a:pPr lvl="1"/>
            <a:endParaRPr lang="en-US" dirty="0" smtClean="0"/>
          </a:p>
          <a:p>
            <a:pPr lvl="1"/>
            <a:r>
              <a:rPr lang="en-US" dirty="0" smtClean="0"/>
              <a:t>Physical data independence</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6053</TotalTime>
  <Words>2858</Words>
  <Application>Microsoft Office PowerPoint</Application>
  <PresentationFormat>On-screen Show (4:3)</PresentationFormat>
  <Paragraphs>434</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Flow</vt:lpstr>
      <vt:lpstr>Database Management System</vt:lpstr>
      <vt:lpstr>Example: University Database</vt:lpstr>
      <vt:lpstr>Example: Employee database</vt:lpstr>
      <vt:lpstr>Three Levels of Architecture</vt:lpstr>
      <vt:lpstr>Advantages Database Schema</vt:lpstr>
      <vt:lpstr>Disadvantages Database Schema</vt:lpstr>
      <vt:lpstr>Three Level Architecture Objectives</vt:lpstr>
      <vt:lpstr>Three Level Architecture Objectives</vt:lpstr>
      <vt:lpstr>Data Independence</vt:lpstr>
      <vt:lpstr>Data Independence</vt:lpstr>
      <vt:lpstr>Data Independence</vt:lpstr>
      <vt:lpstr>Database Languages</vt:lpstr>
      <vt:lpstr>SQL Commands</vt:lpstr>
      <vt:lpstr>SQL Commands</vt:lpstr>
      <vt:lpstr>SQL Commands</vt:lpstr>
      <vt:lpstr>SQL Commands</vt:lpstr>
      <vt:lpstr>SQL Commands</vt:lpstr>
      <vt:lpstr>SQL Commands</vt:lpstr>
      <vt:lpstr>SQL Commands</vt:lpstr>
      <vt:lpstr>SQL Commands</vt:lpstr>
      <vt:lpstr>DBMS Component Modules </vt:lpstr>
      <vt:lpstr>Typical DBMS Component Modules</vt:lpstr>
      <vt:lpstr>Centralized and Client/Server Architectures for DBMSs</vt:lpstr>
      <vt:lpstr>Basic Client/Server Architectures</vt:lpstr>
      <vt:lpstr>Logical two-tier client server architecture</vt:lpstr>
      <vt:lpstr>Two-tier Architecture </vt:lpstr>
      <vt:lpstr>Three-tier Architecture</vt:lpstr>
      <vt:lpstr>Three-tier Client-Server Architecture</vt:lpstr>
      <vt:lpstr>Three-tier architecture</vt:lpstr>
      <vt:lpstr>Entity Relationship Model</vt:lpstr>
      <vt:lpstr>Entity Relationship Model</vt:lpstr>
      <vt:lpstr>Entity</vt:lpstr>
      <vt:lpstr>Entity &amp; Entity Type</vt:lpstr>
      <vt:lpstr>Entity &amp; Entity Type</vt:lpstr>
      <vt:lpstr>Entity &amp; Entity Type</vt:lpstr>
      <vt:lpstr>Entity &amp; Entity Type</vt:lpstr>
      <vt:lpstr>Entity &amp; Entity Type</vt:lpstr>
      <vt:lpstr>Attributes</vt:lpstr>
      <vt:lpstr>Types of Attributes</vt:lpstr>
      <vt:lpstr>Types of Attributes (contd.,)</vt:lpstr>
      <vt:lpstr>Types of Attributes (contd.,)</vt:lpstr>
      <vt:lpstr>Slide 42</vt:lpstr>
      <vt:lpstr>Slide 43</vt:lpstr>
      <vt:lpstr>Entity-Set and Keys</vt:lpstr>
      <vt:lpstr>Relationship</vt:lpstr>
      <vt:lpstr>Degree of Relationship</vt:lpstr>
      <vt:lpstr>Mapping Cardinalities</vt:lpstr>
      <vt:lpstr>One-to-many − One entity from entity set A can be associated  with more than one entities of entity set B however an entity  from entity set B, can be associated with at most one entity.</vt:lpstr>
      <vt:lpstr>Many-to-one − More than one entities from entity set A can  be associated with at most one entity of entity set B, however  an entity from entity set B can be associated with more than  one entity from entity set A.</vt:lpstr>
      <vt:lpstr>Many-to-many − One entity from A can be associated with  more than one entity from B and vice versa.</vt:lpstr>
      <vt:lpstr>ER Diagram Representation</vt:lpstr>
      <vt:lpstr>Entity</vt:lpstr>
      <vt:lpstr>Attributes</vt:lpstr>
      <vt:lpstr>If the attributes are composite, they are further divided in a  tree like structure. Every node is then connected to its  attribute. That is, composite attributes are represented by  ellipses that are connected with an ellipse.</vt:lpstr>
      <vt:lpstr>Slide 55</vt:lpstr>
      <vt:lpstr>Slide 56</vt:lpstr>
      <vt:lpstr>Relationship</vt:lpstr>
      <vt:lpstr>One-to-one − When only one instance of an entity is  associated with the relationship, it is marked as '1:1'. The  following image reflects that only one instance of each entity  should be associated with the relationship. It depicts one-to-  one relationship.</vt:lpstr>
      <vt:lpstr>Slide 59</vt:lpstr>
      <vt:lpstr>Slide 60</vt:lpstr>
      <vt:lpstr>Many-to-many − The following image reflects that more  than one instance of an entity on the left and more than one  instance of an entity on the right can be associated with the  relationship. It depicts many-to-many relationship.</vt:lpstr>
      <vt:lpstr>Slide 62</vt:lpstr>
      <vt:lpstr>Generalization Aggregation</vt:lpstr>
      <vt:lpstr>Generalization</vt:lpstr>
      <vt:lpstr>Specialization</vt:lpstr>
      <vt:lpstr>Inheritance</vt:lpstr>
      <vt:lpstr>ER Diagram Example</vt:lpstr>
      <vt:lpstr>Slide 68</vt:lpstr>
      <vt:lpstr>Slide 69</vt:lpstr>
      <vt:lpstr>Slide 70</vt:lpstr>
      <vt:lpstr>Slide 71</vt:lpstr>
      <vt:lpstr>Slide 72</vt:lpstr>
      <vt:lpstr>Slide 73</vt:lpstr>
      <vt:lpstr>Slide 74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nnnn</dc:creator>
  <cp:lastModifiedBy>Qamar</cp:lastModifiedBy>
  <cp:revision>148</cp:revision>
  <dcterms:created xsi:type="dcterms:W3CDTF">2006-08-16T00:00:00Z</dcterms:created>
  <dcterms:modified xsi:type="dcterms:W3CDTF">2021-04-07T14:23:38Z</dcterms:modified>
</cp:coreProperties>
</file>