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60" r:id="rId3"/>
    <p:sldId id="361" r:id="rId4"/>
    <p:sldId id="377" r:id="rId5"/>
    <p:sldId id="341" r:id="rId6"/>
    <p:sldId id="362" r:id="rId7"/>
    <p:sldId id="379" r:id="rId8"/>
    <p:sldId id="363" r:id="rId9"/>
    <p:sldId id="364" r:id="rId10"/>
    <p:sldId id="365" r:id="rId11"/>
    <p:sldId id="366" r:id="rId12"/>
    <p:sldId id="367" r:id="rId13"/>
    <p:sldId id="343" r:id="rId14"/>
    <p:sldId id="344" r:id="rId15"/>
    <p:sldId id="368" r:id="rId16"/>
    <p:sldId id="347" r:id="rId17"/>
    <p:sldId id="348" r:id="rId18"/>
    <p:sldId id="349" r:id="rId19"/>
    <p:sldId id="380" r:id="rId20"/>
    <p:sldId id="350" r:id="rId21"/>
    <p:sldId id="381" r:id="rId22"/>
    <p:sldId id="353" r:id="rId23"/>
    <p:sldId id="354" r:id="rId24"/>
    <p:sldId id="355" r:id="rId25"/>
    <p:sldId id="356" r:id="rId26"/>
    <p:sldId id="357" r:id="rId27"/>
    <p:sldId id="358" r:id="rId28"/>
    <p:sldId id="370" r:id="rId29"/>
    <p:sldId id="371" r:id="rId30"/>
    <p:sldId id="372" r:id="rId31"/>
    <p:sldId id="373" r:id="rId32"/>
    <p:sldId id="374" r:id="rId33"/>
    <p:sldId id="375" r:id="rId34"/>
    <p:sldId id="383" r:id="rId35"/>
    <p:sldId id="384" r:id="rId36"/>
    <p:sldId id="386" r:id="rId37"/>
    <p:sldId id="387" r:id="rId38"/>
    <p:sldId id="388" r:id="rId39"/>
    <p:sldId id="389" r:id="rId40"/>
    <p:sldId id="390" r:id="rId41"/>
    <p:sldId id="382" r:id="rId42"/>
    <p:sldId id="34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FA004-D2D3-4DFB-A98E-DD700A243471}" type="datetimeFigureOut">
              <a:rPr lang="en-US" smtClean="0"/>
              <a:pPr/>
              <a:t>4/20/2021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08A7A-6686-42AC-A48A-593AEF42F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t>Capabilities of SQL </a:t>
            </a:r>
            <a:r>
              <a:rPr lang="en-US">
                <a:latin typeface="Courier New" pitchFamily="49" charset="0"/>
              </a:rPr>
              <a:t>SELECT</a:t>
            </a:r>
            <a:r>
              <a:rPr lang="en-US"/>
              <a:t> Statements</a:t>
            </a:r>
          </a:p>
          <a:p>
            <a:pPr lvl="1"/>
            <a:r>
              <a:rPr lang="en-US">
                <a:solidFill>
                  <a:schemeClr val="tx1"/>
                </a:solidFill>
              </a:rPr>
              <a:t>A </a:t>
            </a:r>
            <a:r>
              <a:rPr lang="en-US">
                <a:solidFill>
                  <a:schemeClr val="tx1"/>
                </a:solidFill>
                <a:latin typeface="Courier New" pitchFamily="49" charset="0"/>
              </a:rPr>
              <a:t>SELECT</a:t>
            </a:r>
            <a:r>
              <a:rPr lang="en-US">
                <a:solidFill>
                  <a:schemeClr val="tx1"/>
                </a:solidFill>
              </a:rPr>
              <a:t> statement retrieves information from the database. With a </a:t>
            </a:r>
            <a:r>
              <a:rPr lang="en-US">
                <a:solidFill>
                  <a:schemeClr val="tx1"/>
                </a:solidFill>
                <a:latin typeface="Courier New" pitchFamily="49" charset="0"/>
              </a:rPr>
              <a:t>SELECT</a:t>
            </a:r>
            <a:r>
              <a:rPr lang="en-US">
                <a:solidFill>
                  <a:schemeClr val="tx1"/>
                </a:solidFill>
              </a:rPr>
              <a:t> statement, you can use the following capabilities:</a:t>
            </a:r>
          </a:p>
          <a:p>
            <a:pPr lvl="2">
              <a:buClr>
                <a:schemeClr val="tx1"/>
              </a:buClr>
            </a:pPr>
            <a:r>
              <a:rPr lang="en-US" b="1">
                <a:solidFill>
                  <a:schemeClr val="tx1"/>
                </a:solidFill>
              </a:rPr>
              <a:t>Projection:</a:t>
            </a:r>
            <a:r>
              <a:rPr lang="en-US">
                <a:solidFill>
                  <a:schemeClr val="tx1"/>
                </a:solidFill>
              </a:rPr>
              <a:t> Choose the columns in a table that are returned by a query. Choose as few or as many of the columns as needed</a:t>
            </a:r>
          </a:p>
          <a:p>
            <a:pPr lvl="2">
              <a:buClr>
                <a:schemeClr val="tx1"/>
              </a:buClr>
            </a:pPr>
            <a:r>
              <a:rPr lang="en-US" b="1">
                <a:solidFill>
                  <a:schemeClr val="tx1"/>
                </a:solidFill>
              </a:rPr>
              <a:t>Selection:</a:t>
            </a:r>
            <a:r>
              <a:rPr lang="en-US">
                <a:solidFill>
                  <a:schemeClr val="tx1"/>
                </a:solidFill>
              </a:rPr>
              <a:t> Choose the rows in a table that are returned by a query. Various criteria can be used to restrict the rows that are retrieved. </a:t>
            </a:r>
          </a:p>
          <a:p>
            <a:pPr lvl="2">
              <a:buClr>
                <a:schemeClr val="tx1"/>
              </a:buClr>
            </a:pPr>
            <a:r>
              <a:rPr lang="en-US" b="1">
                <a:solidFill>
                  <a:schemeClr val="tx1"/>
                </a:solidFill>
              </a:rPr>
              <a:t>Joining:</a:t>
            </a:r>
            <a:r>
              <a:rPr lang="en-US">
                <a:solidFill>
                  <a:schemeClr val="tx1"/>
                </a:solidFill>
              </a:rPr>
              <a:t> Bring together data that is stored in different tables by specifying the link between them. SQL joins are covered in more detail in a later lesson.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3883709" y="-1564"/>
            <a:ext cx="2975849" cy="459781"/>
          </a:xfrm>
          <a:prstGeom prst="rect">
            <a:avLst/>
          </a:prstGeom>
          <a:noFill/>
          <a:ln w="9525">
            <a:noFill/>
            <a:miter lim="800000"/>
            <a:headEnd/>
            <a:tailEnd/>
          </a:ln>
          <a:effectLst/>
        </p:spPr>
        <p:txBody>
          <a:bodyPr wrap="none" lIns="89913" tIns="44956" rIns="89913" bIns="44956" anchor="ctr"/>
          <a:lstStyle/>
          <a:p>
            <a:endParaRPr lang="en-US"/>
          </a:p>
        </p:txBody>
      </p:sp>
      <p:sp>
        <p:nvSpPr>
          <p:cNvPr id="403459" name="Rectangle 3"/>
          <p:cNvSpPr>
            <a:spLocks noChangeArrowheads="1"/>
          </p:cNvSpPr>
          <p:nvPr/>
        </p:nvSpPr>
        <p:spPr bwMode="auto">
          <a:xfrm>
            <a:off x="-3115" y="-1564"/>
            <a:ext cx="2972735" cy="459781"/>
          </a:xfrm>
          <a:prstGeom prst="rect">
            <a:avLst/>
          </a:prstGeom>
          <a:noFill/>
          <a:ln w="9525">
            <a:noFill/>
            <a:miter lim="800000"/>
            <a:headEnd/>
            <a:tailEnd/>
          </a:ln>
          <a:effectLst/>
        </p:spPr>
        <p:txBody>
          <a:bodyPr wrap="none" lIns="89913" tIns="44956" rIns="89913" bIns="44956" anchor="ctr"/>
          <a:lstStyle/>
          <a:p>
            <a:endParaRPr lang="en-US"/>
          </a:p>
        </p:txBody>
      </p:sp>
      <p:sp>
        <p:nvSpPr>
          <p:cNvPr id="403462" name="Rectangle 6"/>
          <p:cNvSpPr>
            <a:spLocks noGrp="1" noRot="1" noChangeAspect="1" noChangeArrowheads="1" noTextEdit="1"/>
          </p:cNvSpPr>
          <p:nvPr>
            <p:ph type="sldImg"/>
          </p:nvPr>
        </p:nvSpPr>
        <p:spPr>
          <a:ln/>
        </p:spPr>
      </p:sp>
      <p:sp>
        <p:nvSpPr>
          <p:cNvPr id="403463" name="Rectangle 7"/>
          <p:cNvSpPr>
            <a:spLocks noGrp="1" noChangeArrowheads="1"/>
          </p:cNvSpPr>
          <p:nvPr>
            <p:ph type="body" idx="1"/>
          </p:nvPr>
        </p:nvSpPr>
        <p:spPr/>
        <p:txBody>
          <a:bodyPr/>
          <a:lstStyle/>
          <a:p>
            <a:r>
              <a:rPr lang="en-US"/>
              <a:t>Literal Character Strings</a:t>
            </a:r>
          </a:p>
          <a:p>
            <a:pPr lvl="1"/>
            <a:r>
              <a:rPr lang="en-US">
                <a:solidFill>
                  <a:schemeClr val="tx1"/>
                </a:solidFill>
              </a:rPr>
              <a:t>A literal is a character, a number, or a date that is included in the </a:t>
            </a:r>
            <a:r>
              <a:rPr lang="en-US">
                <a:solidFill>
                  <a:schemeClr val="tx1"/>
                </a:solidFill>
                <a:latin typeface="Courier New" pitchFamily="49" charset="0"/>
              </a:rPr>
              <a:t>SELECT</a:t>
            </a:r>
            <a:r>
              <a:rPr lang="en-US">
                <a:solidFill>
                  <a:schemeClr val="tx1"/>
                </a:solidFill>
              </a:rPr>
              <a:t> list and that is not a column name or a column alias. It is printed for each row returned. Literal strings of free-format text can be included in the query result and are treated the same as a column in the </a:t>
            </a:r>
            <a:r>
              <a:rPr lang="en-US">
                <a:solidFill>
                  <a:schemeClr val="tx1"/>
                </a:solidFill>
                <a:latin typeface="Courier New" pitchFamily="49" charset="0"/>
              </a:rPr>
              <a:t>SELECT</a:t>
            </a:r>
            <a:r>
              <a:rPr lang="en-US">
                <a:solidFill>
                  <a:schemeClr val="tx1"/>
                </a:solidFill>
              </a:rPr>
              <a:t> list.</a:t>
            </a:r>
          </a:p>
          <a:p>
            <a:pPr lvl="1"/>
            <a:r>
              <a:rPr lang="en-US"/>
              <a:t>Date and character literals </a:t>
            </a:r>
            <a:r>
              <a:rPr lang="en-US" i="1"/>
              <a:t>must </a:t>
            </a:r>
            <a:r>
              <a:rPr lang="en-US"/>
              <a:t>be enclosed by single quotation marks (</a:t>
            </a:r>
            <a:r>
              <a:rPr lang="en-US">
                <a:latin typeface="Courier New" pitchFamily="49" charset="0"/>
              </a:rPr>
              <a:t>'</a:t>
            </a:r>
            <a:r>
              <a:rPr lang="en-US"/>
              <a:t> </a:t>
            </a:r>
            <a:r>
              <a:rPr lang="en-US">
                <a:latin typeface="Courier New" pitchFamily="49" charset="0"/>
              </a:rPr>
              <a:t>'</a:t>
            </a:r>
            <a:r>
              <a:rPr lang="en-US"/>
              <a:t>); number literals need not be so enclosed.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11" name="Rectangle 7"/>
          <p:cNvSpPr>
            <a:spLocks noGrp="1" noRot="1" noChangeAspect="1" noChangeArrowheads="1" noTextEdit="1"/>
          </p:cNvSpPr>
          <p:nvPr>
            <p:ph type="sldImg"/>
          </p:nvPr>
        </p:nvSpPr>
        <p:spPr>
          <a:ln/>
        </p:spPr>
      </p:sp>
      <p:sp>
        <p:nvSpPr>
          <p:cNvPr id="405512" name="Rectangle 8"/>
          <p:cNvSpPr>
            <a:spLocks noGrp="1" noChangeArrowheads="1"/>
          </p:cNvSpPr>
          <p:nvPr>
            <p:ph type="body" idx="1"/>
          </p:nvPr>
        </p:nvSpPr>
        <p:spPr/>
        <p:txBody>
          <a:bodyPr/>
          <a:lstStyle/>
          <a:p>
            <a:pPr>
              <a:lnSpc>
                <a:spcPct val="90000"/>
              </a:lnSpc>
            </a:pPr>
            <a:r>
              <a:rPr lang="en-US" dirty="0"/>
              <a:t>Literal Character Strings (continued)</a:t>
            </a:r>
          </a:p>
          <a:p>
            <a:pPr lvl="1"/>
            <a:r>
              <a:rPr lang="en-US" dirty="0"/>
              <a:t>The example in the slide displays last names and job codes of all employees. The column has the heading Employee Details. Notice the spaces between the single quotation marks in the </a:t>
            </a:r>
            <a:r>
              <a:rPr lang="en-US" dirty="0">
                <a:latin typeface="Courier New" pitchFamily="49" charset="0"/>
              </a:rPr>
              <a:t>SELECT</a:t>
            </a:r>
            <a:r>
              <a:rPr lang="en-US" dirty="0"/>
              <a:t> statement. The spaces improve the readability of the output. </a:t>
            </a:r>
          </a:p>
          <a:p>
            <a:pPr lvl="1"/>
            <a:r>
              <a:rPr lang="en-US" dirty="0"/>
              <a:t>In the following example, the last name and salary for each employee are concatenated with a literal to give the returned rows more meaning:</a:t>
            </a:r>
            <a:endParaRPr lang="en-US" sz="400" dirty="0"/>
          </a:p>
          <a:p>
            <a:pPr lvl="4"/>
            <a:r>
              <a:rPr lang="en-US" dirty="0"/>
              <a:t>SELECT </a:t>
            </a:r>
            <a:r>
              <a:rPr lang="en-US" dirty="0" err="1"/>
              <a:t>last_name</a:t>
            </a:r>
            <a:r>
              <a:rPr lang="en-US" dirty="0"/>
              <a:t> ||': 1 Month salary = '||salary Monthly</a:t>
            </a:r>
          </a:p>
          <a:p>
            <a:pPr lvl="4"/>
            <a:r>
              <a:rPr lang="en-US" dirty="0"/>
              <a:t>FROM   employees;</a:t>
            </a:r>
          </a:p>
        </p:txBody>
      </p:sp>
      <p:grpSp>
        <p:nvGrpSpPr>
          <p:cNvPr id="2" name="Group 10"/>
          <p:cNvGrpSpPr>
            <a:grpSpLocks/>
          </p:cNvGrpSpPr>
          <p:nvPr/>
        </p:nvGrpSpPr>
        <p:grpSpPr bwMode="auto">
          <a:xfrm>
            <a:off x="647804" y="6651177"/>
            <a:ext cx="5198003" cy="2131566"/>
            <a:chOff x="416" y="4253"/>
            <a:chExt cx="3338" cy="1363"/>
          </a:xfrm>
        </p:grpSpPr>
        <p:pic>
          <p:nvPicPr>
            <p:cNvPr id="405508" name="Picture 4"/>
            <p:cNvPicPr>
              <a:picLocks noChangeAspect="1" noChangeArrowheads="1"/>
            </p:cNvPicPr>
            <p:nvPr/>
          </p:nvPicPr>
          <p:blipFill>
            <a:blip r:embed="rId3"/>
            <a:srcRect/>
            <a:stretch>
              <a:fillRect/>
            </a:stretch>
          </p:blipFill>
          <p:spPr bwMode="gray">
            <a:xfrm>
              <a:off x="416" y="4253"/>
              <a:ext cx="3233" cy="1203"/>
            </a:xfrm>
            <a:prstGeom prst="rect">
              <a:avLst/>
            </a:prstGeom>
            <a:noFill/>
            <a:ln w="25400">
              <a:noFill/>
              <a:miter lim="800000"/>
              <a:headEnd type="none" w="sm" len="sm"/>
              <a:tailEnd type="none" w="sm" len="sm"/>
            </a:ln>
            <a:effectLst/>
          </p:spPr>
        </p:pic>
        <p:pic>
          <p:nvPicPr>
            <p:cNvPr id="405509" name="Picture 5"/>
            <p:cNvPicPr>
              <a:picLocks noChangeAspect="1" noChangeArrowheads="1"/>
            </p:cNvPicPr>
            <p:nvPr/>
          </p:nvPicPr>
          <p:blipFill>
            <a:blip r:embed="rId4"/>
            <a:srcRect/>
            <a:stretch>
              <a:fillRect/>
            </a:stretch>
          </p:blipFill>
          <p:spPr bwMode="gray">
            <a:xfrm>
              <a:off x="528" y="5475"/>
              <a:ext cx="3226" cy="141"/>
            </a:xfrm>
            <a:prstGeom prst="rect">
              <a:avLst/>
            </a:prstGeom>
            <a:noFill/>
            <a:ln w="25400">
              <a:noFill/>
              <a:miter lim="800000"/>
              <a:headEnd type="none" w="sm" len="sm"/>
              <a:tailEnd type="none" w="sm" len="sm"/>
            </a:ln>
            <a:effectLst/>
          </p:spPr>
        </p:pic>
        <p:sp>
          <p:nvSpPr>
            <p:cNvPr id="405510" name="Text Box 6"/>
            <p:cNvSpPr txBox="1">
              <a:spLocks noChangeArrowheads="1"/>
            </p:cNvSpPr>
            <p:nvPr/>
          </p:nvSpPr>
          <p:spPr bwMode="gray">
            <a:xfrm>
              <a:off x="516" y="5330"/>
              <a:ext cx="224" cy="193"/>
            </a:xfrm>
            <a:prstGeom prst="rect">
              <a:avLst/>
            </a:prstGeom>
            <a:noFill/>
            <a:ln w="25400">
              <a:noFill/>
              <a:miter lim="800000"/>
              <a:headEnd type="none" w="sm" len="sm"/>
              <a:tailEnd type="none" w="med" len="lg"/>
            </a:ln>
            <a:effectLst/>
          </p:spPr>
          <p:txBody>
            <a:bodyPr lIns="12401" tIns="12401" rIns="12401" bIns="12401">
              <a:spAutoFit/>
            </a:bodyPr>
            <a:lstStyle/>
            <a:p>
              <a:pPr defTabSz="789860"/>
              <a:r>
                <a:rPr lang="en-US" dirty="0"/>
                <a:t>…</a:t>
              </a:r>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Grp="1" noRot="1" noChangeAspect="1" noChangeArrowheads="1" noTextEdit="1"/>
          </p:cNvSpPr>
          <p:nvPr>
            <p:ph type="sldImg"/>
          </p:nvPr>
        </p:nvSpPr>
        <p:spPr>
          <a:ln/>
        </p:spPr>
      </p:sp>
      <p:sp>
        <p:nvSpPr>
          <p:cNvPr id="454659" name="Rectangle 1027"/>
          <p:cNvSpPr>
            <a:spLocks noGrp="1" noChangeArrowheads="1"/>
          </p:cNvSpPr>
          <p:nvPr>
            <p:ph type="body" idx="1"/>
          </p:nvPr>
        </p:nvSpPr>
        <p:spPr/>
        <p:txBody>
          <a:bodyPr/>
          <a:lstStyle/>
          <a:p>
            <a:r>
              <a:rPr lang="en-US"/>
              <a:t>Alternative Quote (</a:t>
            </a:r>
            <a:r>
              <a:rPr lang="en-US">
                <a:latin typeface="Courier New" pitchFamily="49" charset="0"/>
              </a:rPr>
              <a:t>q</a:t>
            </a:r>
            <a:r>
              <a:rPr lang="en-US"/>
              <a:t>) Operator</a:t>
            </a:r>
          </a:p>
          <a:p>
            <a:pPr lvl="1"/>
            <a:r>
              <a:rPr lang="en-US"/>
              <a:t>Many SQL statements use character literals in expressions or conditions. If the literal itself contains a single quotation mark, you can use the quote (</a:t>
            </a:r>
            <a:r>
              <a:rPr lang="en-US">
                <a:latin typeface="Courier New" pitchFamily="49" charset="0"/>
              </a:rPr>
              <a:t>q</a:t>
            </a:r>
            <a:r>
              <a:rPr lang="en-US"/>
              <a:t>) operator and choose your own quotation mark delimiter</a:t>
            </a:r>
          </a:p>
          <a:p>
            <a:pPr lvl="1"/>
            <a:r>
              <a:rPr lang="en-US"/>
              <a:t>You can choose any convenient delimiter, single-byte or multibyte, or any of the following character pairs: [ ], { }, ( ), or &lt; &gt;.</a:t>
            </a:r>
          </a:p>
          <a:p>
            <a:pPr lvl="1"/>
            <a:r>
              <a:rPr lang="en-US"/>
              <a:t>In the example shown, the string contains a single quotation mark, which is normally interpreted as a delimiter of a character string. By using the </a:t>
            </a:r>
            <a:r>
              <a:rPr lang="en-US">
                <a:latin typeface="Courier New" pitchFamily="49" charset="0"/>
              </a:rPr>
              <a:t>q</a:t>
            </a:r>
            <a:r>
              <a:rPr lang="en-US"/>
              <a:t> operator, however, the brackets [] are used as the quotation mark delimiter. The string between the brackets delimiters is interpreted as a literal character string.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Rot="1" noChangeAspect="1" noChangeArrowheads="1" noTextEdit="1"/>
          </p:cNvSpPr>
          <p:nvPr>
            <p:ph type="sldImg"/>
          </p:nvPr>
        </p:nvSpPr>
        <p:spPr>
          <a:ln/>
        </p:spPr>
      </p:sp>
      <p:sp>
        <p:nvSpPr>
          <p:cNvPr id="407557" name="Rectangle 5"/>
          <p:cNvSpPr>
            <a:spLocks noGrp="1" noChangeArrowheads="1"/>
          </p:cNvSpPr>
          <p:nvPr>
            <p:ph type="body" idx="1"/>
          </p:nvPr>
        </p:nvSpPr>
        <p:spPr/>
        <p:txBody>
          <a:bodyPr/>
          <a:lstStyle/>
          <a:p>
            <a:r>
              <a:rPr lang="en-US" dirty="0"/>
              <a:t>Duplicate Rows</a:t>
            </a:r>
          </a:p>
          <a:p>
            <a:pPr lvl="1"/>
            <a:r>
              <a:rPr lang="en-US" dirty="0"/>
              <a:t>Unless you indicate otherwise, </a:t>
            </a:r>
            <a:r>
              <a:rPr lang="en-US" i="1" dirty="0" err="1"/>
              <a:t>i</a:t>
            </a:r>
            <a:r>
              <a:rPr lang="en-US" dirty="0" err="1"/>
              <a:t>SQL</a:t>
            </a:r>
            <a:r>
              <a:rPr lang="en-US" dirty="0"/>
              <a:t>*Plus displays the results of a query without eliminating duplicate rows. The first example in the slide</a:t>
            </a:r>
            <a:r>
              <a:rPr lang="en-US" dirty="0">
                <a:solidFill>
                  <a:schemeClr val="tx1"/>
                </a:solidFill>
              </a:rPr>
              <a:t> displays all the department numbers from the </a:t>
            </a:r>
            <a:r>
              <a:rPr lang="en-US" dirty="0">
                <a:solidFill>
                  <a:schemeClr val="tx1"/>
                </a:solidFill>
                <a:latin typeface="Courier New" pitchFamily="49" charset="0"/>
              </a:rPr>
              <a:t>EMPLOYEES</a:t>
            </a:r>
            <a:r>
              <a:rPr lang="en-US" dirty="0">
                <a:solidFill>
                  <a:schemeClr val="tx1"/>
                </a:solidFill>
              </a:rPr>
              <a:t> table. Notice that the department numbers are repeated.</a:t>
            </a:r>
          </a:p>
          <a:p>
            <a:pPr lvl="1"/>
            <a:r>
              <a:rPr lang="en-US" dirty="0">
                <a:solidFill>
                  <a:schemeClr val="tx1"/>
                </a:solidFill>
              </a:rPr>
              <a:t>To eliminate duplicate rows in the result, include the </a:t>
            </a:r>
            <a:r>
              <a:rPr lang="en-US" dirty="0">
                <a:solidFill>
                  <a:schemeClr val="tx1"/>
                </a:solidFill>
                <a:latin typeface="Courier New" pitchFamily="49" charset="0"/>
              </a:rPr>
              <a:t>DISTINCT</a:t>
            </a:r>
            <a:r>
              <a:rPr lang="en-US" dirty="0">
                <a:solidFill>
                  <a:schemeClr val="tx1"/>
                </a:solidFill>
              </a:rPr>
              <a:t> keyword in the </a:t>
            </a:r>
            <a:r>
              <a:rPr lang="en-US" dirty="0">
                <a:solidFill>
                  <a:schemeClr val="tx1"/>
                </a:solidFill>
                <a:latin typeface="Courier New" pitchFamily="49" charset="0"/>
              </a:rPr>
              <a:t>SELECT</a:t>
            </a:r>
            <a:r>
              <a:rPr lang="en-US" dirty="0">
                <a:solidFill>
                  <a:schemeClr val="tx1"/>
                </a:solidFill>
              </a:rPr>
              <a:t> clause immediately after the </a:t>
            </a:r>
            <a:r>
              <a:rPr lang="en-US" dirty="0">
                <a:solidFill>
                  <a:schemeClr val="tx1"/>
                </a:solidFill>
                <a:latin typeface="Courier New" pitchFamily="49" charset="0"/>
              </a:rPr>
              <a:t>SELECT</a:t>
            </a:r>
            <a:r>
              <a:rPr lang="en-US" dirty="0">
                <a:solidFill>
                  <a:schemeClr val="tx1"/>
                </a:solidFill>
              </a:rPr>
              <a:t> keyword. In the second example in the slide, the </a:t>
            </a:r>
            <a:r>
              <a:rPr lang="en-US" dirty="0">
                <a:solidFill>
                  <a:schemeClr val="tx1"/>
                </a:solidFill>
                <a:latin typeface="Courier New" pitchFamily="49" charset="0"/>
              </a:rPr>
              <a:t>EMPLOYEES</a:t>
            </a:r>
            <a:r>
              <a:rPr lang="en-US" dirty="0">
                <a:solidFill>
                  <a:schemeClr val="tx1"/>
                </a:solidFill>
              </a:rPr>
              <a:t> table actually contains 20</a:t>
            </a:r>
            <a:r>
              <a:rPr lang="en-US" i="1" dirty="0">
                <a:solidFill>
                  <a:schemeClr val="tx1"/>
                </a:solidFill>
              </a:rPr>
              <a:t> </a:t>
            </a:r>
            <a:r>
              <a:rPr lang="en-US" dirty="0">
                <a:solidFill>
                  <a:schemeClr val="tx1"/>
                </a:solidFill>
              </a:rPr>
              <a:t>rows, but there are only</a:t>
            </a:r>
            <a:r>
              <a:rPr lang="en-US" dirty="0"/>
              <a:t> seven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endParaRPr lang="en-US" sz="500" dirty="0"/>
          </a:p>
          <a:p>
            <a:pPr lvl="4"/>
            <a:r>
              <a:rPr lang="en-US" dirty="0"/>
              <a:t>SELECT  DISTINCT </a:t>
            </a:r>
            <a:r>
              <a:rPr lang="en-US" dirty="0" err="1"/>
              <a:t>department_id</a:t>
            </a:r>
            <a:r>
              <a:rPr lang="en-US" dirty="0"/>
              <a:t>, </a:t>
            </a:r>
            <a:r>
              <a:rPr lang="en-US" dirty="0" err="1"/>
              <a:t>job_id</a:t>
            </a:r>
            <a:endParaRPr lang="en-US" dirty="0"/>
          </a:p>
          <a:p>
            <a:pPr lvl="4"/>
            <a:r>
              <a:rPr lang="en-US" dirty="0"/>
              <a:t>FROM    employees;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en-US" dirty="0"/>
              <a:t>Selecting All Columns of All Rows</a:t>
            </a:r>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in the slide, the department table contains four columns: </a:t>
            </a:r>
            <a:r>
              <a:rPr lang="en-US" dirty="0">
                <a:latin typeface="Courier New" pitchFamily="49" charset="0"/>
              </a:rPr>
              <a:t>DEPARTMENT_ID</a:t>
            </a:r>
            <a:r>
              <a:rPr lang="en-US" dirty="0"/>
              <a:t>, </a:t>
            </a:r>
            <a:r>
              <a:rPr lang="en-US" dirty="0">
                <a:latin typeface="Courier New" pitchFamily="49" charset="0"/>
              </a:rPr>
              <a:t>DEPARTMENT_NAME</a:t>
            </a:r>
            <a:r>
              <a:rPr lang="en-US" dirty="0"/>
              <a:t>, </a:t>
            </a:r>
            <a:r>
              <a:rPr lang="en-US" dirty="0">
                <a:latin typeface="Courier New" pitchFamily="49" charset="0"/>
              </a:rPr>
              <a:t>MANAGER_ID</a:t>
            </a:r>
            <a:r>
              <a:rPr lang="en-US" dirty="0"/>
              <a:t>, and </a:t>
            </a:r>
            <a:r>
              <a:rPr lang="en-US" dirty="0">
                <a:latin typeface="Courier New" pitchFamily="49" charset="0"/>
              </a:rPr>
              <a:t>LOCATION_ID</a:t>
            </a:r>
            <a:r>
              <a:rPr lang="en-US" dirty="0"/>
              <a:t>. The table contains seven rows, one for each department. </a:t>
            </a:r>
          </a:p>
          <a:p>
            <a:pPr lvl="1"/>
            <a:r>
              <a:rPr lang="en-US" dirty="0"/>
              <a:t>You can also display all columns in the table by listing all the columns after the </a:t>
            </a:r>
            <a:r>
              <a:rPr lang="en-US" dirty="0">
                <a:latin typeface="Courier New" pitchFamily="49" charset="0"/>
              </a:rPr>
              <a:t>SELECT</a:t>
            </a:r>
            <a:r>
              <a:rPr lang="en-US" dirty="0"/>
              <a:t> keyword. For example, the following SQL statement (like the example in the slide) displays all columns and all rows of the </a:t>
            </a:r>
            <a:r>
              <a:rPr lang="en-US" dirty="0">
                <a:latin typeface="Courier New" pitchFamily="49" charset="0"/>
              </a:rPr>
              <a:t>DEPARTMENTS</a:t>
            </a:r>
            <a:r>
              <a:rPr lang="en-US" dirty="0"/>
              <a:t> table:</a:t>
            </a:r>
          </a:p>
          <a:p>
            <a:pPr lvl="1"/>
            <a:r>
              <a:rPr lang="en-US" sz="1100" dirty="0">
                <a:latin typeface="Courier New" pitchFamily="49" charset="0"/>
              </a:rPr>
              <a:t>SELECT  </a:t>
            </a:r>
            <a:r>
              <a:rPr lang="en-US" sz="1100" dirty="0" err="1">
                <a:latin typeface="Courier New" pitchFamily="49" charset="0"/>
              </a:rPr>
              <a:t>department_id</a:t>
            </a:r>
            <a:r>
              <a:rPr lang="en-US" sz="1100" dirty="0">
                <a:latin typeface="Courier New" pitchFamily="49" charset="0"/>
              </a:rPr>
              <a:t>, </a:t>
            </a:r>
            <a:r>
              <a:rPr lang="en-US" sz="1100" dirty="0" err="1">
                <a:latin typeface="Courier New" pitchFamily="49" charset="0"/>
              </a:rPr>
              <a:t>department_name</a:t>
            </a:r>
            <a:r>
              <a:rPr lang="en-US" sz="1100" dirty="0">
                <a:latin typeface="Courier New" pitchFamily="49" charset="0"/>
              </a:rPr>
              <a:t>, </a:t>
            </a:r>
            <a:r>
              <a:rPr lang="en-US" sz="1100" dirty="0" err="1">
                <a:latin typeface="Courier New" pitchFamily="49" charset="0"/>
              </a:rPr>
              <a:t>manager_id</a:t>
            </a:r>
            <a:r>
              <a:rPr lang="en-US" sz="1100" dirty="0">
                <a:latin typeface="Courier New" pitchFamily="49" charset="0"/>
              </a:rPr>
              <a:t>, </a:t>
            </a:r>
            <a:r>
              <a:rPr lang="en-US" sz="1100" dirty="0" err="1">
                <a:latin typeface="Courier New" pitchFamily="49" charset="0"/>
              </a:rPr>
              <a:t>location_id</a:t>
            </a:r>
            <a:r>
              <a:rPr lang="en-US" sz="1100" dirty="0">
                <a:latin typeface="Courier New" pitchFamily="49" charset="0"/>
              </a:rPr>
              <a:t/>
            </a:r>
            <a:br>
              <a:rPr lang="en-US" sz="1100" dirty="0">
                <a:latin typeface="Courier New" pitchFamily="49" charset="0"/>
              </a:rPr>
            </a:br>
            <a:r>
              <a:rPr lang="en-US" sz="1100" dirty="0">
                <a:latin typeface="Courier New" pitchFamily="49" charset="0"/>
              </a:rPr>
              <a:t>FROM    departments</a:t>
            </a:r>
            <a:r>
              <a:rPr lang="en-US" sz="1100" b="1" dirty="0">
                <a:latin typeface="Courier New" pitchFamily="49"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1" name="Rectangle 7"/>
          <p:cNvSpPr>
            <a:spLocks noGrp="1" noRot="1" noChangeAspect="1" noChangeArrowheads="1" noTextEdit="1"/>
          </p:cNvSpPr>
          <p:nvPr>
            <p:ph type="sldImg"/>
          </p:nvPr>
        </p:nvSpPr>
        <p:spPr>
          <a:ln/>
        </p:spPr>
      </p:sp>
      <p:sp>
        <p:nvSpPr>
          <p:cNvPr id="374792" name="Rectangle 8"/>
          <p:cNvSpPr>
            <a:spLocks noGrp="1" noChangeArrowheads="1"/>
          </p:cNvSpPr>
          <p:nvPr>
            <p:ph type="body" idx="1"/>
          </p:nvPr>
        </p:nvSpPr>
        <p:spPr/>
        <p:txBody>
          <a:bodyPr/>
          <a:lstStyle/>
          <a:p>
            <a:r>
              <a:rPr lang="en-US" dirty="0"/>
              <a:t>Selecting Specific Columns of All Rows</a:t>
            </a:r>
          </a:p>
          <a:p>
            <a:pPr lvl="1"/>
            <a:r>
              <a:rPr lang="en-US" dirty="0"/>
              <a:t>You can use </a:t>
            </a:r>
            <a:r>
              <a:rPr lang="en-US" dirty="0">
                <a:solidFill>
                  <a:schemeClr val="tx1"/>
                </a:solidFill>
              </a:rPr>
              <a:t>the </a:t>
            </a:r>
            <a:r>
              <a:rPr lang="en-US" dirty="0">
                <a:solidFill>
                  <a:schemeClr val="tx1"/>
                </a:solidFill>
                <a:latin typeface="Courier New" pitchFamily="49" charset="0"/>
              </a:rPr>
              <a:t>SELECT</a:t>
            </a:r>
            <a:r>
              <a:rPr lang="en-US" dirty="0">
                <a:solidFill>
                  <a:schemeClr val="tx1"/>
                </a:solidFill>
              </a:rPr>
              <a:t> statement to display specific</a:t>
            </a:r>
            <a:r>
              <a:rPr lang="en-US" dirty="0"/>
              <a:t> columns of the table by specifying the column names, separated by commas. The example in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lvl="4"/>
            <a:r>
              <a:rPr lang="en-US" dirty="0"/>
              <a:t>SELECT </a:t>
            </a:r>
            <a:r>
              <a:rPr lang="en-US" dirty="0" err="1"/>
              <a:t>location_id</a:t>
            </a:r>
            <a:r>
              <a:rPr lang="en-US" dirty="0"/>
              <a:t>, </a:t>
            </a:r>
            <a:r>
              <a:rPr lang="en-US" dirty="0" err="1"/>
              <a:t>department_id</a:t>
            </a:r>
            <a:endParaRPr lang="en-US" dirty="0"/>
          </a:p>
          <a:p>
            <a:pPr lvl="4"/>
            <a:r>
              <a:rPr lang="en-US" dirty="0"/>
              <a:t>FROM   departments;</a:t>
            </a:r>
            <a:endParaRPr lang="en-US" dirty="0">
              <a:solidFill>
                <a:schemeClr val="accent2"/>
              </a:solidFill>
            </a:endParaRPr>
          </a:p>
        </p:txBody>
      </p:sp>
      <p:grpSp>
        <p:nvGrpSpPr>
          <p:cNvPr id="2" name="Group 9"/>
          <p:cNvGrpSpPr>
            <a:grpSpLocks/>
          </p:cNvGrpSpPr>
          <p:nvPr/>
        </p:nvGrpSpPr>
        <p:grpSpPr bwMode="auto">
          <a:xfrm>
            <a:off x="652476" y="6981155"/>
            <a:ext cx="5079654" cy="1221390"/>
            <a:chOff x="419" y="4203"/>
            <a:chExt cx="3262" cy="781"/>
          </a:xfrm>
        </p:grpSpPr>
        <p:pic>
          <p:nvPicPr>
            <p:cNvPr id="374788" name="Picture 4"/>
            <p:cNvPicPr>
              <a:picLocks noChangeAspect="1" noChangeArrowheads="1"/>
            </p:cNvPicPr>
            <p:nvPr/>
          </p:nvPicPr>
          <p:blipFill>
            <a:blip r:embed="rId3"/>
            <a:srcRect/>
            <a:stretch>
              <a:fillRect/>
            </a:stretch>
          </p:blipFill>
          <p:spPr bwMode="gray">
            <a:xfrm>
              <a:off x="419" y="4203"/>
              <a:ext cx="3256" cy="533"/>
            </a:xfrm>
            <a:prstGeom prst="rect">
              <a:avLst/>
            </a:prstGeom>
            <a:noFill/>
            <a:ln w="25400">
              <a:noFill/>
              <a:miter lim="800000"/>
              <a:headEnd type="none" w="sm" len="sm"/>
              <a:tailEnd type="none" w="sm" len="sm"/>
            </a:ln>
            <a:effectLst/>
          </p:spPr>
        </p:pic>
        <p:pic>
          <p:nvPicPr>
            <p:cNvPr id="374789" name="Picture 5"/>
            <p:cNvPicPr>
              <a:picLocks noChangeAspect="1" noChangeArrowheads="1"/>
            </p:cNvPicPr>
            <p:nvPr/>
          </p:nvPicPr>
          <p:blipFill>
            <a:blip r:embed="rId4"/>
            <a:srcRect/>
            <a:stretch>
              <a:fillRect/>
            </a:stretch>
          </p:blipFill>
          <p:spPr bwMode="auto">
            <a:xfrm>
              <a:off x="419" y="4831"/>
              <a:ext cx="3262" cy="153"/>
            </a:xfrm>
            <a:prstGeom prst="rect">
              <a:avLst/>
            </a:prstGeom>
            <a:noFill/>
            <a:ln w="25400">
              <a:noFill/>
              <a:miter lim="800000"/>
              <a:headEnd type="none" w="sm" len="sm"/>
              <a:tailEnd type="none" w="sm" len="sm"/>
            </a:ln>
            <a:effectLst/>
          </p:spPr>
        </p:pic>
        <p:sp>
          <p:nvSpPr>
            <p:cNvPr id="374790" name="Text Box 6"/>
            <p:cNvSpPr txBox="1">
              <a:spLocks noChangeArrowheads="1"/>
            </p:cNvSpPr>
            <p:nvPr/>
          </p:nvSpPr>
          <p:spPr bwMode="auto">
            <a:xfrm>
              <a:off x="527" y="4625"/>
              <a:ext cx="224" cy="193"/>
            </a:xfrm>
            <a:prstGeom prst="rect">
              <a:avLst/>
            </a:prstGeom>
            <a:noFill/>
            <a:ln w="25400">
              <a:noFill/>
              <a:miter lim="800000"/>
              <a:headEnd type="none" w="sm" len="sm"/>
              <a:tailEnd type="none" w="med" len="lg"/>
            </a:ln>
            <a:effectLst/>
          </p:spPr>
          <p:txBody>
            <a:bodyPr lIns="12401" tIns="12401" rIns="12401" bIns="12401">
              <a:spAutoFit/>
            </a:bodyPr>
            <a:lstStyle/>
            <a:p>
              <a:pPr defTabSz="789860"/>
              <a:r>
                <a:rPr lang="en-US" dirty="0"/>
                <a:t>…</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en-US"/>
              <a:t>Arithmetic Expressions</a:t>
            </a:r>
          </a:p>
          <a:p>
            <a:pPr lvl="1"/>
            <a:r>
              <a:rPr lang="en-US"/>
              <a:t>You may need to </a:t>
            </a:r>
            <a:r>
              <a:rPr lang="en-US">
                <a:solidFill>
                  <a:schemeClr val="tx1"/>
                </a:solidFill>
              </a:rPr>
              <a:t>modify the way in which data is displayed, or you may want to perform calculations or look at what-if scenarios. These are all possible using arithmetic expressions. An arithmetic expression can contain column names, constant numeric values, and the arithmetic operators.</a:t>
            </a:r>
          </a:p>
          <a:p>
            <a:pPr lvl="1"/>
            <a:r>
              <a:rPr lang="en-US" b="1"/>
              <a:t>Arithmetic Operators</a:t>
            </a:r>
          </a:p>
          <a:p>
            <a:pPr lvl="1"/>
            <a:r>
              <a:rPr lang="en-US">
                <a:solidFill>
                  <a:schemeClr val="tx1"/>
                </a:solidFill>
              </a:rPr>
              <a:t>The slide lists the arithmetic operators that are available in SQL. You can use arithmetic operators in any clause of a SQL statement (except the </a:t>
            </a:r>
            <a:r>
              <a:rPr lang="en-US">
                <a:solidFill>
                  <a:schemeClr val="tx1"/>
                </a:solidFill>
                <a:latin typeface="Courier New" pitchFamily="49" charset="0"/>
              </a:rPr>
              <a:t>FROM</a:t>
            </a:r>
            <a:r>
              <a:rPr lang="en-US">
                <a:solidFill>
                  <a:schemeClr val="tx1"/>
                </a:solidFill>
              </a:rPr>
              <a:t> clause).</a:t>
            </a:r>
          </a:p>
          <a:p>
            <a:pPr lvl="1"/>
            <a:r>
              <a:rPr lang="en-US" b="1">
                <a:solidFill>
                  <a:schemeClr val="tx1"/>
                </a:solidFill>
              </a:rPr>
              <a:t>Note:</a:t>
            </a:r>
            <a:r>
              <a:rPr lang="en-US">
                <a:solidFill>
                  <a:schemeClr val="tx1"/>
                </a:solidFill>
              </a:rPr>
              <a:t> With </a:t>
            </a:r>
            <a:r>
              <a:rPr lang="en-US">
                <a:solidFill>
                  <a:schemeClr val="tx1"/>
                </a:solidFill>
                <a:latin typeface="Courier New" pitchFamily="49" charset="0"/>
              </a:rPr>
              <a:t>DATE</a:t>
            </a:r>
            <a:r>
              <a:rPr lang="en-US">
                <a:solidFill>
                  <a:schemeClr val="tx1"/>
                </a:solidFill>
              </a:rPr>
              <a:t> and </a:t>
            </a:r>
            <a:r>
              <a:rPr lang="en-US">
                <a:solidFill>
                  <a:schemeClr val="tx1"/>
                </a:solidFill>
                <a:latin typeface="Courier New" pitchFamily="49" charset="0"/>
              </a:rPr>
              <a:t>TIMESTAMP</a:t>
            </a:r>
            <a:r>
              <a:rPr lang="en-US"/>
              <a:t> data types, you can use the addition and subtraction operators only.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en-US"/>
              <a:t>Using Arithmetic Operators</a:t>
            </a:r>
          </a:p>
          <a:p>
            <a:pPr lvl="1"/>
            <a:r>
              <a:rPr lang="en-US"/>
              <a:t>The example in the slide uses the addition operator to calculate a salary increase of $300 for all employees. The slide also displays a </a:t>
            </a:r>
            <a:r>
              <a:rPr lang="en-US">
                <a:latin typeface="Courier New" pitchFamily="49" charset="0"/>
              </a:rPr>
              <a:t>SALARY+300</a:t>
            </a:r>
            <a:r>
              <a:rPr lang="en-US"/>
              <a:t> column in the output.</a:t>
            </a:r>
          </a:p>
          <a:p>
            <a:pPr lvl="1"/>
            <a:r>
              <a:rPr lang="en-US"/>
              <a:t>Note that the resultant calculated column </a:t>
            </a:r>
            <a:r>
              <a:rPr lang="en-US">
                <a:latin typeface="Courier New" pitchFamily="49" charset="0"/>
              </a:rPr>
              <a:t>SALARY+300</a:t>
            </a:r>
            <a:r>
              <a:rPr lang="en-US"/>
              <a:t> is not a new column in the </a:t>
            </a:r>
            <a:r>
              <a:rPr lang="en-US">
                <a:latin typeface="Courier New" pitchFamily="49" charset="0"/>
              </a:rPr>
              <a:t>EMPLOYEES</a:t>
            </a:r>
            <a:r>
              <a:rPr lang="en-US"/>
              <a:t> table; it is for display only. By default, the name of a new column comes from the calculation that generated it—in this case, </a:t>
            </a:r>
            <a:r>
              <a:rPr lang="en-US">
                <a:latin typeface="Courier New" pitchFamily="49" charset="0"/>
              </a:rPr>
              <a:t>salary+300</a:t>
            </a:r>
            <a:r>
              <a:rPr lang="en-US"/>
              <a:t>.</a:t>
            </a:r>
          </a:p>
          <a:p>
            <a:pPr lvl="1"/>
            <a:r>
              <a:rPr lang="en-US" b="1"/>
              <a:t>Note:</a:t>
            </a:r>
            <a:r>
              <a:rPr lang="en-US"/>
              <a:t> The Oracle server ignores blank spaces before and after the arithmetic operator.</a:t>
            </a:r>
          </a:p>
          <a:p>
            <a:r>
              <a:rPr lang="en-US"/>
              <a:t>Operator Precedence</a:t>
            </a:r>
          </a:p>
          <a:p>
            <a:pPr lvl="1"/>
            <a:r>
              <a:rPr lang="en-US"/>
              <a:t>If an arithmetic expression contains more than one operator, multiplication and division are evaluated first. If operators in an expression are of the same priority, then evaluation is done from left to right.</a:t>
            </a:r>
          </a:p>
          <a:p>
            <a:pPr lvl="1"/>
            <a:r>
              <a:rPr lang="en-US"/>
              <a:t>You can use parentheses to force the expression that is enclosed by parentheses to be evaluated first.</a:t>
            </a:r>
            <a:endParaRPr lang="en-US" b="1"/>
          </a:p>
          <a:p>
            <a:pPr lvl="1"/>
            <a:r>
              <a:rPr lang="en-US" b="1"/>
              <a:t>Rules of Precedence:</a:t>
            </a:r>
          </a:p>
          <a:p>
            <a:pPr lvl="2"/>
            <a:r>
              <a:rPr lang="en-US">
                <a:cs typeface="Arial" charset="0"/>
              </a:rPr>
              <a:t>Multiplication and division occur before addition and subtraction</a:t>
            </a:r>
            <a:r>
              <a:rPr lang="en-US"/>
              <a:t>.</a:t>
            </a:r>
          </a:p>
          <a:p>
            <a:pPr lvl="2"/>
            <a:r>
              <a:rPr lang="en-US"/>
              <a:t>Operators of the same priority are evaluated from left to right.</a:t>
            </a:r>
          </a:p>
          <a:p>
            <a:pPr lvl="2"/>
            <a:r>
              <a:rPr lang="en-US">
                <a:cs typeface="Arial" charset="0"/>
              </a:rPr>
              <a:t>Parentheses are used to override the default precedence or to clarify the statement</a:t>
            </a:r>
            <a:r>
              <a:rPr lang="en-US"/>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Rectangle 4"/>
          <p:cNvSpPr>
            <a:spLocks noGrp="1" noRot="1" noChangeAspect="1" noChangeArrowheads="1" noTextEdit="1"/>
          </p:cNvSpPr>
          <p:nvPr>
            <p:ph type="sldImg"/>
          </p:nvPr>
        </p:nvSpPr>
        <p:spPr>
          <a:ln/>
        </p:spPr>
      </p:sp>
      <p:sp>
        <p:nvSpPr>
          <p:cNvPr id="387077" name="Rectangle 5"/>
          <p:cNvSpPr>
            <a:spLocks noGrp="1" noChangeArrowheads="1"/>
          </p:cNvSpPr>
          <p:nvPr>
            <p:ph type="body" idx="1"/>
          </p:nvPr>
        </p:nvSpPr>
        <p:spPr/>
        <p:txBody>
          <a:bodyPr/>
          <a:lstStyle/>
          <a:p>
            <a:r>
              <a:rPr lang="en-US"/>
              <a:t>Operator Precedence (continued)</a:t>
            </a:r>
          </a:p>
          <a:p>
            <a:pPr lvl="1"/>
            <a:r>
              <a:rPr lang="en-US">
                <a:solidFill>
                  <a:schemeClr val="tx1"/>
                </a:solidFill>
              </a:rPr>
              <a:t>The first example in the slide displays the last name, salary, and annual compensation of employees. It calculates the annual compensation by multiplying the monthly salary by 12, plus a one-time bonus of $100. Notice that multiplication is performed before addition.</a:t>
            </a:r>
          </a:p>
          <a:p>
            <a:pPr lvl="1"/>
            <a:r>
              <a:rPr lang="en-US" b="1">
                <a:solidFill>
                  <a:schemeClr val="tx1"/>
                </a:solidFill>
              </a:rPr>
              <a:t>Note:</a:t>
            </a:r>
            <a:r>
              <a:rPr lang="en-US">
                <a:solidFill>
                  <a:schemeClr val="tx1"/>
                </a:solidFill>
              </a:rPr>
              <a:t> Use parentheses to reinforce the standard order of precedence and to improve clarity. For example, the expression in the slide can be written as </a:t>
            </a:r>
            <a:r>
              <a:rPr lang="en-US">
                <a:solidFill>
                  <a:schemeClr val="tx1"/>
                </a:solidFill>
                <a:latin typeface="Courier New" pitchFamily="49" charset="0"/>
              </a:rPr>
              <a:t>(12*salary)+100</a:t>
            </a:r>
            <a:r>
              <a:rPr lang="en-US">
                <a:solidFill>
                  <a:schemeClr val="tx1"/>
                </a:solidFill>
              </a:rPr>
              <a:t> with no change in the result.</a:t>
            </a:r>
          </a:p>
          <a:p>
            <a:r>
              <a:rPr lang="en-US"/>
              <a:t>Using Parentheses</a:t>
            </a:r>
          </a:p>
          <a:p>
            <a:pPr lvl="1"/>
            <a:r>
              <a:rPr lang="en-US">
                <a:solidFill>
                  <a:schemeClr val="tx1"/>
                </a:solidFill>
              </a:rPr>
              <a:t>You can override the rules of precedence by using parentheses to specify the desired order in which operators are to be executed.</a:t>
            </a:r>
          </a:p>
          <a:p>
            <a:pPr lvl="1"/>
            <a:r>
              <a:rPr lang="en-US">
                <a:solidFill>
                  <a:schemeClr val="tx1"/>
                </a:solidFill>
              </a:rPr>
              <a:t>The second example in the slide displays the last name, salary, and annual compensation of employees. It calculates the annual compensation as follows: adding a monthly bonus of $100 to the monthly salary, and then multiplying that subtotal by 12. Because of the parentheses, addition takes priority over multiplication.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4" name="Rectangle 6"/>
          <p:cNvSpPr>
            <a:spLocks noGrp="1" noRot="1" noChangeAspect="1" noChangeArrowheads="1" noTextEdit="1"/>
          </p:cNvSpPr>
          <p:nvPr>
            <p:ph type="sldImg"/>
          </p:nvPr>
        </p:nvSpPr>
        <p:spPr>
          <a:ln/>
        </p:spPr>
      </p:sp>
      <p:sp>
        <p:nvSpPr>
          <p:cNvPr id="391175" name="Rectangle 7"/>
          <p:cNvSpPr>
            <a:spLocks noGrp="1" noChangeArrowheads="1"/>
          </p:cNvSpPr>
          <p:nvPr>
            <p:ph type="body" idx="1"/>
          </p:nvPr>
        </p:nvSpPr>
        <p:spPr/>
        <p:txBody>
          <a:bodyPr/>
          <a:lstStyle/>
          <a:p>
            <a:r>
              <a:rPr lang="en-US"/>
              <a:t>Null Values</a:t>
            </a:r>
          </a:p>
          <a:p>
            <a:pPr lvl="1"/>
            <a:r>
              <a:rPr lang="en-US"/>
              <a:t>If a row </a:t>
            </a:r>
            <a:r>
              <a:rPr lang="en-US">
                <a:solidFill>
                  <a:schemeClr val="tx1"/>
                </a:solidFill>
              </a:rPr>
              <a:t>lacks a data value for a particular column, that value is said to be </a:t>
            </a:r>
            <a:r>
              <a:rPr lang="en-US" i="1">
                <a:solidFill>
                  <a:schemeClr val="tx1"/>
                </a:solidFill>
              </a:rPr>
              <a:t>null</a:t>
            </a:r>
            <a:r>
              <a:rPr lang="en-US">
                <a:solidFill>
                  <a:schemeClr val="tx1"/>
                </a:solidFill>
              </a:rPr>
              <a:t> or to contain a null. </a:t>
            </a:r>
          </a:p>
          <a:p>
            <a:pPr lvl="1"/>
            <a:r>
              <a:rPr lang="en-US">
                <a:solidFill>
                  <a:schemeClr val="tx1"/>
                </a:solidFill>
              </a:rPr>
              <a:t>A null is a value that is unavailable, unassigned, unknown, or inapplicable. A null is not the same as a zero or a space. Zero is a number, and a space is a character. </a:t>
            </a:r>
          </a:p>
          <a:p>
            <a:pPr lvl="1"/>
            <a:r>
              <a:rPr lang="en-US">
                <a:solidFill>
                  <a:schemeClr val="tx1"/>
                </a:solidFill>
              </a:rPr>
              <a:t>Columns of any</a:t>
            </a:r>
            <a:r>
              <a:rPr lang="en-US"/>
              <a:t> data type can contain nulls. However, some constraints (</a:t>
            </a:r>
            <a:r>
              <a:rPr lang="en-US">
                <a:latin typeface="Courier New" pitchFamily="49" charset="0"/>
              </a:rPr>
              <a:t>NOT NULL</a:t>
            </a:r>
            <a:r>
              <a:rPr lang="en-US"/>
              <a:t> and </a:t>
            </a:r>
            <a:r>
              <a:rPr lang="en-US">
                <a:latin typeface="Courier New" pitchFamily="49" charset="0"/>
              </a:rPr>
              <a:t>PRIMARY KEY</a:t>
            </a:r>
            <a:r>
              <a:rPr lang="en-US"/>
              <a:t>) prevent nulls from being used in the column. </a:t>
            </a:r>
          </a:p>
          <a:p>
            <a:pPr lvl="1"/>
            <a:r>
              <a:rPr lang="en-US"/>
              <a:t>In the </a:t>
            </a:r>
            <a:r>
              <a:rPr lang="en-US">
                <a:latin typeface="Courier New" pitchFamily="49" charset="0"/>
              </a:rPr>
              <a:t>COMMISSION_PCT</a:t>
            </a:r>
            <a:r>
              <a:rPr lang="en-US"/>
              <a:t> column in the </a:t>
            </a:r>
            <a:r>
              <a:rPr lang="en-US">
                <a:latin typeface="Courier New" pitchFamily="49" charset="0"/>
              </a:rPr>
              <a:t>EMPLOYEES</a:t>
            </a:r>
            <a:r>
              <a:rPr lang="en-US"/>
              <a:t> table, notice that only a sales manager or sales representative can earn a commission. Other employees are not entitled to earn commissions. A null represents that fact.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t>Column Aliases (continued)</a:t>
            </a:r>
          </a:p>
          <a:p>
            <a:pPr lvl="1"/>
            <a:r>
              <a:rPr lang="en-US">
                <a:solidFill>
                  <a:schemeClr val="tx1"/>
                </a:solidFill>
              </a:rPr>
              <a:t>The first example displays the names and the commission percentages of all the employees. Notice that the optional </a:t>
            </a:r>
            <a:r>
              <a:rPr lang="en-US">
                <a:solidFill>
                  <a:schemeClr val="tx1"/>
                </a:solidFill>
                <a:latin typeface="Courier New" pitchFamily="49" charset="0"/>
              </a:rPr>
              <a:t>AS</a:t>
            </a:r>
            <a:r>
              <a:rPr lang="en-US">
                <a:solidFill>
                  <a:schemeClr val="tx1"/>
                </a:solidFill>
              </a:rPr>
              <a:t> keyword has been used before the column alias name. The result of the query is the same whether the </a:t>
            </a:r>
            <a:r>
              <a:rPr lang="en-US">
                <a:solidFill>
                  <a:schemeClr val="tx1"/>
                </a:solidFill>
                <a:latin typeface="Courier New" pitchFamily="49" charset="0"/>
              </a:rPr>
              <a:t>AS</a:t>
            </a:r>
            <a:r>
              <a:rPr lang="en-US">
                <a:solidFill>
                  <a:schemeClr val="tx1"/>
                </a:solidFill>
              </a:rPr>
              <a:t> keyword is used or not. Also notice that the SQL statement has the column aliases, </a:t>
            </a:r>
            <a:r>
              <a:rPr lang="en-US">
                <a:solidFill>
                  <a:schemeClr val="tx1"/>
                </a:solidFill>
                <a:latin typeface="Courier New" pitchFamily="49" charset="0"/>
              </a:rPr>
              <a:t>name</a:t>
            </a:r>
            <a:r>
              <a:rPr lang="en-US">
                <a:solidFill>
                  <a:schemeClr val="tx1"/>
                </a:solidFill>
              </a:rPr>
              <a:t> and </a:t>
            </a:r>
            <a:r>
              <a:rPr lang="en-US">
                <a:solidFill>
                  <a:schemeClr val="tx1"/>
                </a:solidFill>
                <a:latin typeface="Courier New" pitchFamily="49" charset="0"/>
              </a:rPr>
              <a:t>comm</a:t>
            </a:r>
            <a:r>
              <a:rPr lang="en-US">
                <a:solidFill>
                  <a:schemeClr val="tx1"/>
                </a:solidFill>
              </a:rPr>
              <a:t>, in lowercase, whereas the result of the query displays the column headings in uppercase. As mentioned in a previous slide, column headings appear in uppercase by default.</a:t>
            </a:r>
          </a:p>
          <a:p>
            <a:pPr lvl="1"/>
            <a:r>
              <a:rPr lang="en-US">
                <a:solidFill>
                  <a:schemeClr val="tx1"/>
                </a:solidFill>
              </a:rPr>
              <a:t>The second example displays the last names and annual salaries of all the employees. Because </a:t>
            </a:r>
            <a:r>
              <a:rPr lang="en-US">
                <a:solidFill>
                  <a:schemeClr val="tx1"/>
                </a:solidFill>
                <a:latin typeface="Courier New" pitchFamily="49" charset="0"/>
              </a:rPr>
              <a:t>Annual Salary</a:t>
            </a:r>
            <a:r>
              <a:rPr lang="en-US">
                <a:solidFill>
                  <a:schemeClr val="tx1"/>
                </a:solidFill>
              </a:rPr>
              <a:t> contains a space, it has been enclosed in double quotation marks. Notice that the column heading in the output is exactly the same as the column</a:t>
            </a:r>
            <a:r>
              <a:rPr lang="en-US"/>
              <a:t> alias.</a:t>
            </a:r>
            <a:endParaRPr 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883709" y="-1564"/>
            <a:ext cx="2975849" cy="459781"/>
          </a:xfrm>
          <a:prstGeom prst="rect">
            <a:avLst/>
          </a:prstGeom>
          <a:noFill/>
          <a:ln w="9525">
            <a:noFill/>
            <a:miter lim="800000"/>
            <a:headEnd/>
            <a:tailEnd/>
          </a:ln>
          <a:effectLst/>
        </p:spPr>
        <p:txBody>
          <a:bodyPr wrap="none" lIns="89913" tIns="44956" rIns="89913" bIns="44956" anchor="ctr"/>
          <a:lstStyle/>
          <a:p>
            <a:endParaRPr lang="en-US"/>
          </a:p>
        </p:txBody>
      </p:sp>
      <p:sp>
        <p:nvSpPr>
          <p:cNvPr id="399363" name="Rectangle 3"/>
          <p:cNvSpPr>
            <a:spLocks noChangeArrowheads="1"/>
          </p:cNvSpPr>
          <p:nvPr/>
        </p:nvSpPr>
        <p:spPr bwMode="auto">
          <a:xfrm>
            <a:off x="-3115" y="-1564"/>
            <a:ext cx="2972735" cy="459781"/>
          </a:xfrm>
          <a:prstGeom prst="rect">
            <a:avLst/>
          </a:prstGeom>
          <a:noFill/>
          <a:ln w="9525">
            <a:noFill/>
            <a:miter lim="800000"/>
            <a:headEnd/>
            <a:tailEnd/>
          </a:ln>
          <a:effectLst/>
        </p:spPr>
        <p:txBody>
          <a:bodyPr wrap="none" lIns="89913" tIns="44956" rIns="89913" bIns="44956" anchor="ctr"/>
          <a:lstStyle/>
          <a:p>
            <a:endParaRPr lang="en-US"/>
          </a:p>
        </p:txBody>
      </p:sp>
      <p:sp>
        <p:nvSpPr>
          <p:cNvPr id="399366" name="Rectangle 6"/>
          <p:cNvSpPr>
            <a:spLocks noGrp="1" noRot="1" noChangeAspect="1" noChangeArrowheads="1" noTextEdit="1"/>
          </p:cNvSpPr>
          <p:nvPr>
            <p:ph type="sldImg"/>
          </p:nvPr>
        </p:nvSpPr>
        <p:spPr>
          <a:ln/>
        </p:spPr>
      </p:sp>
      <p:sp>
        <p:nvSpPr>
          <p:cNvPr id="399367" name="Rectangle 7"/>
          <p:cNvSpPr>
            <a:spLocks noGrp="1" noChangeArrowheads="1"/>
          </p:cNvSpPr>
          <p:nvPr>
            <p:ph type="body" idx="1"/>
          </p:nvPr>
        </p:nvSpPr>
        <p:spPr/>
        <p:txBody>
          <a:bodyPr/>
          <a:lstStyle/>
          <a:p>
            <a:r>
              <a:rPr lang="en-US"/>
              <a:t>Concatenation Operator</a:t>
            </a:r>
          </a:p>
          <a:p>
            <a:pPr lvl="1"/>
            <a:r>
              <a:rPr lang="en-US"/>
              <a:t>You can link columns </a:t>
            </a:r>
            <a:r>
              <a:rPr lang="en-US">
                <a:solidFill>
                  <a:schemeClr val="tx1"/>
                </a:solidFill>
              </a:rPr>
              <a:t>to other columns, arithmetic expressions, or constant values to create a character expression by using the </a:t>
            </a:r>
            <a:r>
              <a:rPr lang="en-US" i="1">
                <a:solidFill>
                  <a:schemeClr val="tx1"/>
                </a:solidFill>
              </a:rPr>
              <a:t>concatenation operator</a:t>
            </a:r>
            <a:r>
              <a:rPr lang="en-US">
                <a:solidFill>
                  <a:schemeClr val="tx1"/>
                </a:solidFill>
              </a:rPr>
              <a:t> (||). Columns on either side of the operator are combined to make a single output column.</a:t>
            </a:r>
          </a:p>
          <a:p>
            <a:pPr lvl="1"/>
            <a:r>
              <a:rPr lang="en-US">
                <a:solidFill>
                  <a:schemeClr val="tx1"/>
                </a:solidFill>
              </a:rPr>
              <a:t>In the example, </a:t>
            </a:r>
            <a:r>
              <a:rPr lang="en-US">
                <a:solidFill>
                  <a:schemeClr val="tx1"/>
                </a:solidFill>
                <a:latin typeface="Courier New" pitchFamily="49" charset="0"/>
              </a:rPr>
              <a:t>LAST_NAME</a:t>
            </a:r>
            <a:r>
              <a:rPr lang="en-US">
                <a:solidFill>
                  <a:schemeClr val="tx1"/>
                </a:solidFill>
              </a:rPr>
              <a:t> and </a:t>
            </a:r>
            <a:r>
              <a:rPr lang="en-US">
                <a:solidFill>
                  <a:schemeClr val="tx1"/>
                </a:solidFill>
                <a:latin typeface="Courier New" pitchFamily="49" charset="0"/>
              </a:rPr>
              <a:t>JOB_ID</a:t>
            </a:r>
            <a:r>
              <a:rPr lang="en-US">
                <a:solidFill>
                  <a:schemeClr val="tx1"/>
                </a:solidFill>
              </a:rPr>
              <a:t> are concatenated, and they are given the alias </a:t>
            </a:r>
            <a:r>
              <a:rPr lang="en-US">
                <a:solidFill>
                  <a:schemeClr val="tx1"/>
                </a:solidFill>
                <a:latin typeface="Courier New" pitchFamily="49" charset="0"/>
              </a:rPr>
              <a:t>Employees</a:t>
            </a:r>
            <a:r>
              <a:rPr lang="en-US">
                <a:solidFill>
                  <a:schemeClr val="tx1"/>
                </a:solidFill>
              </a:rPr>
              <a:t>. Notice that the employee last name and job code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pPr lvl="1"/>
            <a:r>
              <a:rPr lang="en-US" b="1"/>
              <a:t>Null Values with the Concatenation Operator</a:t>
            </a:r>
          </a:p>
          <a:p>
            <a:pPr lvl="1"/>
            <a:r>
              <a:rPr lang="en-US"/>
              <a:t>If you concatenate a null value with a character string, the result is a character string. </a:t>
            </a:r>
            <a:r>
              <a:rPr lang="en-US">
                <a:latin typeface="Courier New" pitchFamily="49" charset="0"/>
              </a:rPr>
              <a:t>LAST_NAME || NULL</a:t>
            </a:r>
            <a:r>
              <a:rPr lang="en-US"/>
              <a:t> results in </a:t>
            </a:r>
            <a:r>
              <a:rPr lang="en-US">
                <a:latin typeface="Courier New" pitchFamily="49" charset="0"/>
              </a:rPr>
              <a:t>LAST_NAME</a:t>
            </a:r>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981200"/>
            <a:ext cx="8915400" cy="1219200"/>
          </a:xfrm>
        </p:spPr>
        <p:txBody>
          <a:bodyPr>
            <a:normAutofit/>
          </a:bodyPr>
          <a:lstStyle/>
          <a:p>
            <a:r>
              <a:rPr lang="en-US" sz="5400" dirty="0" smtClean="0"/>
              <a:t>Database Management System</a:t>
            </a:r>
            <a:endParaRPr lang="en-US" sz="5400" dirty="0"/>
          </a:p>
        </p:txBody>
      </p:sp>
      <p:sp>
        <p:nvSpPr>
          <p:cNvPr id="3" name="Subtitle 2"/>
          <p:cNvSpPr>
            <a:spLocks noGrp="1"/>
          </p:cNvSpPr>
          <p:nvPr>
            <p:ph type="subTitle" idx="1"/>
          </p:nvPr>
        </p:nvSpPr>
        <p:spPr>
          <a:xfrm>
            <a:off x="533400" y="4191000"/>
            <a:ext cx="7854696" cy="914400"/>
          </a:xfrm>
        </p:spPr>
        <p:txBody>
          <a:bodyPr>
            <a:normAutofit fontScale="62500" lnSpcReduction="20000"/>
          </a:bodyPr>
          <a:lstStyle/>
          <a:p>
            <a:pPr algn="ctr"/>
            <a:endParaRPr lang="en-US" dirty="0" smtClean="0"/>
          </a:p>
          <a:p>
            <a:pPr algn="ctr"/>
            <a:r>
              <a:rPr lang="en-US" sz="6400" dirty="0" smtClean="0"/>
              <a:t>Lecture # 9-10</a:t>
            </a:r>
            <a:endParaRPr lang="en-US" sz="6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922520"/>
          </a:xfrm>
        </p:spPr>
        <p:txBody>
          <a:bodyPr>
            <a:normAutofit/>
          </a:bodyPr>
          <a:lstStyle/>
          <a:p>
            <a:pPr algn="just"/>
            <a:r>
              <a:rPr lang="en-US" dirty="0" smtClean="0"/>
              <a:t>The WHERE clause is used to extract only those records that fulfill a specified criterion.</a:t>
            </a:r>
          </a:p>
          <a:p>
            <a:pPr algn="just">
              <a:buNone/>
            </a:pPr>
            <a:endParaRPr lang="en-US" dirty="0" smtClean="0"/>
          </a:p>
          <a:p>
            <a:pPr algn="just">
              <a:buNone/>
            </a:pPr>
            <a:r>
              <a:rPr lang="en-US" b="1" dirty="0" smtClean="0"/>
              <a:t>  </a:t>
            </a:r>
            <a:r>
              <a:rPr lang="en-US" b="1" dirty="0" smtClean="0"/>
              <a:t>SQL WHERE Syntax</a:t>
            </a:r>
          </a:p>
          <a:p>
            <a:pPr algn="just">
              <a:buNone/>
            </a:pPr>
            <a:r>
              <a:rPr lang="en-US" dirty="0" smtClean="0"/>
              <a:t>	</a:t>
            </a:r>
            <a:r>
              <a:rPr lang="en-US" i="1" dirty="0" smtClean="0">
                <a:solidFill>
                  <a:srgbClr val="00B0F0"/>
                </a:solidFill>
              </a:rPr>
              <a:t>SELECT </a:t>
            </a:r>
            <a:r>
              <a:rPr lang="en-US" i="1" dirty="0" err="1" smtClean="0">
                <a:solidFill>
                  <a:srgbClr val="00B0F0"/>
                </a:solidFill>
              </a:rPr>
              <a:t>column_name</a:t>
            </a:r>
            <a:r>
              <a:rPr lang="en-US" i="1" dirty="0" smtClean="0">
                <a:solidFill>
                  <a:srgbClr val="00B0F0"/>
                </a:solidFill>
              </a:rPr>
              <a:t>(s)</a:t>
            </a:r>
          </a:p>
          <a:p>
            <a:pPr algn="just">
              <a:buNone/>
            </a:pPr>
            <a:r>
              <a:rPr lang="en-US" i="1" dirty="0" smtClean="0">
                <a:solidFill>
                  <a:srgbClr val="00B0F0"/>
                </a:solidFill>
              </a:rPr>
              <a:t>	FROM </a:t>
            </a:r>
            <a:r>
              <a:rPr lang="en-US" i="1" dirty="0" smtClean="0">
                <a:solidFill>
                  <a:srgbClr val="00B0F0"/>
                </a:solidFill>
              </a:rPr>
              <a:t>table_name</a:t>
            </a:r>
          </a:p>
          <a:p>
            <a:pPr algn="just">
              <a:buNone/>
            </a:pPr>
            <a:r>
              <a:rPr lang="en-US" i="1" dirty="0" smtClean="0">
                <a:solidFill>
                  <a:srgbClr val="00B0F0"/>
                </a:solidFill>
              </a:rPr>
              <a:t>	WHERE </a:t>
            </a:r>
            <a:r>
              <a:rPr lang="en-US" i="1" dirty="0" smtClean="0">
                <a:solidFill>
                  <a:srgbClr val="00B0F0"/>
                </a:solidFill>
              </a:rPr>
              <a:t>column_name operator </a:t>
            </a:r>
            <a:r>
              <a:rPr lang="en-US" i="1" dirty="0" smtClean="0">
                <a:solidFill>
                  <a:srgbClr val="00B0F0"/>
                </a:solidFill>
              </a:rPr>
              <a:t>value/condition</a:t>
            </a:r>
          </a:p>
          <a:p>
            <a:pPr algn="just">
              <a:buNone/>
            </a:pPr>
            <a:r>
              <a:rPr lang="en-US" i="1" dirty="0" err="1" smtClean="0">
                <a:solidFill>
                  <a:srgbClr val="00B0F0"/>
                </a:solidFill>
              </a:rPr>
              <a:t>e.g</a:t>
            </a:r>
            <a:r>
              <a:rPr lang="en-US" i="1" dirty="0" smtClean="0">
                <a:solidFill>
                  <a:srgbClr val="00B0F0"/>
                </a:solidFill>
              </a:rPr>
              <a:t> </a:t>
            </a:r>
          </a:p>
          <a:p>
            <a:pPr>
              <a:buNone/>
            </a:pPr>
            <a:r>
              <a:rPr lang="en-US" dirty="0" smtClean="0"/>
              <a:t>	</a:t>
            </a:r>
            <a:r>
              <a:rPr lang="en-US" dirty="0" smtClean="0">
                <a:solidFill>
                  <a:srgbClr val="FF0000"/>
                </a:solidFill>
              </a:rPr>
              <a:t>SELECT </a:t>
            </a:r>
            <a:r>
              <a:rPr lang="en-US" dirty="0" smtClean="0">
                <a:solidFill>
                  <a:srgbClr val="FF0000"/>
                </a:solidFill>
              </a:rPr>
              <a:t>* FROM </a:t>
            </a:r>
            <a:r>
              <a:rPr lang="en-US" dirty="0" smtClean="0">
                <a:solidFill>
                  <a:srgbClr val="FF0000"/>
                </a:solidFill>
              </a:rPr>
              <a:t>Employee</a:t>
            </a:r>
            <a:endParaRPr lang="en-US" dirty="0" smtClean="0">
              <a:solidFill>
                <a:srgbClr val="FF0000"/>
              </a:solidFill>
            </a:endParaRPr>
          </a:p>
          <a:p>
            <a:pPr>
              <a:buNone/>
            </a:pPr>
            <a:r>
              <a:rPr lang="en-US" dirty="0" smtClean="0">
                <a:solidFill>
                  <a:srgbClr val="FF0000"/>
                </a:solidFill>
              </a:rPr>
              <a:t>	WHERE </a:t>
            </a:r>
            <a:r>
              <a:rPr lang="en-US" dirty="0" smtClean="0">
                <a:solidFill>
                  <a:srgbClr val="FF0000"/>
                </a:solidFill>
              </a:rPr>
              <a:t>City</a:t>
            </a:r>
            <a:r>
              <a:rPr lang="en-US" dirty="0" smtClean="0">
                <a:solidFill>
                  <a:srgbClr val="FF0000"/>
                </a:solidFill>
              </a:rPr>
              <a:t>=‘</a:t>
            </a:r>
            <a:r>
              <a:rPr lang="en-US" dirty="0" err="1" smtClean="0">
                <a:solidFill>
                  <a:srgbClr val="FF0000"/>
                </a:solidFill>
              </a:rPr>
              <a:t>islamabad</a:t>
            </a:r>
            <a:r>
              <a:rPr lang="en-US" dirty="0" smtClean="0">
                <a:solidFill>
                  <a:srgbClr val="FF0000"/>
                </a:solidFill>
              </a:rPr>
              <a:t>'</a:t>
            </a:r>
            <a:endParaRPr lang="en-US" i="1" dirty="0" smtClean="0">
              <a:solidFill>
                <a:srgbClr val="FF0000"/>
              </a:solidFill>
            </a:endParaRPr>
          </a:p>
          <a:p>
            <a:pPr algn="just">
              <a:buNone/>
            </a:pPr>
            <a:endParaRPr lang="en-US" i="1" dirty="0" smtClean="0">
              <a:solidFill>
                <a:srgbClr val="00B0F0"/>
              </a:solidFill>
            </a:endParaRPr>
          </a:p>
        </p:txBody>
      </p:sp>
      <p:sp>
        <p:nvSpPr>
          <p:cNvPr id="4" name="Rectangle 7"/>
          <p:cNvSpPr>
            <a:spLocks noGrp="1" noChangeArrowheads="1"/>
          </p:cNvSpPr>
          <p:nvPr>
            <p:ph type="title"/>
          </p:nvPr>
        </p:nvSpPr>
        <p:spPr>
          <a:xfrm>
            <a:off x="457200" y="704088"/>
            <a:ext cx="8229600" cy="1143000"/>
          </a:xfrm>
        </p:spPr>
        <p:txBody>
          <a:bodyPr>
            <a:normAutofit/>
          </a:bodyPr>
          <a:lstStyle/>
          <a:p>
            <a:r>
              <a:rPr lang="en-US" dirty="0" smtClean="0"/>
              <a:t>SQL</a:t>
            </a:r>
            <a:r>
              <a:rPr lang="en-US" dirty="0" smtClean="0">
                <a:latin typeface="Courier New" pitchFamily="49" charset="0"/>
              </a:rPr>
              <a:t> Where</a:t>
            </a:r>
            <a:r>
              <a:rPr lang="en-US" dirty="0" smtClean="0"/>
              <a:t> Clause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smtClean="0"/>
              <a:t>Quotes </a:t>
            </a:r>
            <a:r>
              <a:rPr lang="en-US" dirty="0" smtClean="0"/>
              <a:t>in SQL</a:t>
            </a:r>
            <a:endParaRPr lang="en-US" dirty="0" smtClean="0"/>
          </a:p>
        </p:txBody>
      </p:sp>
      <p:sp>
        <p:nvSpPr>
          <p:cNvPr id="3" name="Content Placeholder 2"/>
          <p:cNvSpPr>
            <a:spLocks noGrp="1"/>
          </p:cNvSpPr>
          <p:nvPr>
            <p:ph idx="1"/>
          </p:nvPr>
        </p:nvSpPr>
        <p:spPr>
          <a:xfrm>
            <a:off x="381000" y="1935480"/>
            <a:ext cx="8686800" cy="4389120"/>
          </a:xfrm>
        </p:spPr>
        <p:txBody>
          <a:bodyPr>
            <a:normAutofit fontScale="92500"/>
          </a:bodyPr>
          <a:lstStyle/>
          <a:p>
            <a:r>
              <a:rPr lang="en-US" dirty="0" smtClean="0"/>
              <a:t>SQL uses single quotes around text values (most database systems will also accept </a:t>
            </a:r>
            <a:r>
              <a:rPr lang="en-US" dirty="0" smtClean="0"/>
              <a:t>double quotes</a:t>
            </a:r>
            <a:r>
              <a:rPr lang="en-US" dirty="0" smtClean="0"/>
              <a:t>).</a:t>
            </a:r>
          </a:p>
          <a:p>
            <a:r>
              <a:rPr lang="en-US" dirty="0" smtClean="0"/>
              <a:t>Although, numeric values should not be enclosed in quotes.</a:t>
            </a:r>
          </a:p>
          <a:p>
            <a:r>
              <a:rPr lang="en-US" dirty="0" smtClean="0"/>
              <a:t>For text </a:t>
            </a:r>
            <a:r>
              <a:rPr lang="en-US" dirty="0" smtClean="0"/>
              <a:t>values: </a:t>
            </a:r>
          </a:p>
          <a:p>
            <a:pPr lvl="1"/>
            <a:r>
              <a:rPr lang="en-US" dirty="0" smtClean="0"/>
              <a:t>This </a:t>
            </a:r>
            <a:r>
              <a:rPr lang="en-US" dirty="0" smtClean="0"/>
              <a:t>is correct:</a:t>
            </a:r>
          </a:p>
          <a:p>
            <a:pPr>
              <a:buNone/>
            </a:pPr>
            <a:r>
              <a:rPr lang="en-US" dirty="0" smtClean="0"/>
              <a:t>		</a:t>
            </a:r>
            <a:r>
              <a:rPr lang="en-US" sz="2400" i="1" dirty="0" smtClean="0">
                <a:solidFill>
                  <a:srgbClr val="FF0000"/>
                </a:solidFill>
              </a:rPr>
              <a:t>SELECT </a:t>
            </a:r>
            <a:r>
              <a:rPr lang="en-US" sz="2400" i="1" dirty="0" smtClean="0">
                <a:solidFill>
                  <a:srgbClr val="FF0000"/>
                </a:solidFill>
              </a:rPr>
              <a:t>* FROM </a:t>
            </a:r>
            <a:r>
              <a:rPr lang="en-US" sz="2400" i="1" dirty="0" smtClean="0">
                <a:solidFill>
                  <a:srgbClr val="FF0000"/>
                </a:solidFill>
              </a:rPr>
              <a:t>EmployeeWHERE </a:t>
            </a:r>
            <a:r>
              <a:rPr lang="en-US" sz="2400" i="1" dirty="0" smtClean="0">
                <a:solidFill>
                  <a:srgbClr val="FF0000"/>
                </a:solidFill>
              </a:rPr>
              <a:t>FirstName</a:t>
            </a:r>
            <a:r>
              <a:rPr lang="en-US" sz="2400" i="1" dirty="0" smtClean="0">
                <a:solidFill>
                  <a:srgbClr val="FF0000"/>
                </a:solidFill>
              </a:rPr>
              <a:t>=‘Ahmad'</a:t>
            </a:r>
            <a:endParaRPr lang="en-US" sz="2400" i="1" dirty="0" smtClean="0">
              <a:solidFill>
                <a:srgbClr val="FF0000"/>
              </a:solidFill>
            </a:endParaRPr>
          </a:p>
          <a:p>
            <a:endParaRPr lang="en-US" dirty="0" smtClean="0"/>
          </a:p>
          <a:p>
            <a:pPr lvl="1"/>
            <a:r>
              <a:rPr lang="en-US" dirty="0" smtClean="0"/>
              <a:t>This </a:t>
            </a:r>
            <a:r>
              <a:rPr lang="en-US" dirty="0" smtClean="0"/>
              <a:t>is wrong:</a:t>
            </a:r>
          </a:p>
          <a:p>
            <a:pPr>
              <a:buNone/>
            </a:pPr>
            <a:r>
              <a:rPr lang="en-US" dirty="0" smtClean="0"/>
              <a:t>		</a:t>
            </a:r>
            <a:r>
              <a:rPr lang="en-US" i="1" dirty="0" smtClean="0">
                <a:solidFill>
                  <a:srgbClr val="FF0000"/>
                </a:solidFill>
              </a:rPr>
              <a:t>SELECT </a:t>
            </a:r>
            <a:r>
              <a:rPr lang="en-US" i="1" dirty="0" smtClean="0">
                <a:solidFill>
                  <a:srgbClr val="FF0000"/>
                </a:solidFill>
              </a:rPr>
              <a:t>* FROM </a:t>
            </a:r>
            <a:r>
              <a:rPr lang="en-US" sz="2800" i="1" dirty="0" smtClean="0">
                <a:solidFill>
                  <a:srgbClr val="FF0000"/>
                </a:solidFill>
              </a:rPr>
              <a:t>Employee </a:t>
            </a:r>
            <a:r>
              <a:rPr lang="en-US" i="1" dirty="0" smtClean="0">
                <a:solidFill>
                  <a:srgbClr val="FF0000"/>
                </a:solidFill>
              </a:rPr>
              <a:t>WHERE </a:t>
            </a:r>
            <a:r>
              <a:rPr lang="en-US" i="1" dirty="0" smtClean="0">
                <a:solidFill>
                  <a:srgbClr val="FF0000"/>
                </a:solidFill>
              </a:rPr>
              <a:t>FirstName</a:t>
            </a:r>
            <a:r>
              <a:rPr lang="en-US" i="1" dirty="0" smtClean="0">
                <a:solidFill>
                  <a:srgbClr val="FF0000"/>
                </a:solidFill>
              </a:rPr>
              <a:t>=</a:t>
            </a:r>
            <a:r>
              <a:rPr lang="en-US" sz="2800" i="1" dirty="0" smtClean="0">
                <a:solidFill>
                  <a:srgbClr val="FF0000"/>
                </a:solidFill>
              </a:rPr>
              <a:t> </a:t>
            </a:r>
            <a:r>
              <a:rPr lang="en-US" sz="2800" i="1" dirty="0" smtClean="0">
                <a:solidFill>
                  <a:srgbClr val="FF0000"/>
                </a:solidFill>
              </a:rPr>
              <a:t>Ahmad</a:t>
            </a:r>
            <a:endParaRPr lang="en-US" i="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smtClean="0"/>
              <a:t>Quotes </a:t>
            </a:r>
            <a:r>
              <a:rPr lang="en-US" dirty="0" smtClean="0"/>
              <a:t>in SQL</a:t>
            </a:r>
            <a:endParaRPr lang="en-US" dirty="0" smtClean="0"/>
          </a:p>
        </p:txBody>
      </p:sp>
      <p:sp>
        <p:nvSpPr>
          <p:cNvPr id="3" name="Content Placeholder 2"/>
          <p:cNvSpPr>
            <a:spLocks noGrp="1"/>
          </p:cNvSpPr>
          <p:nvPr>
            <p:ph idx="1"/>
          </p:nvPr>
        </p:nvSpPr>
        <p:spPr>
          <a:xfrm>
            <a:off x="381000" y="1935480"/>
            <a:ext cx="8686800" cy="4389120"/>
          </a:xfrm>
        </p:spPr>
        <p:txBody>
          <a:bodyPr>
            <a:normAutofit/>
          </a:bodyPr>
          <a:lstStyle/>
          <a:p>
            <a:r>
              <a:rPr lang="en-US" dirty="0" smtClean="0"/>
              <a:t>For numeric values:</a:t>
            </a:r>
          </a:p>
          <a:p>
            <a:endParaRPr lang="en-US" dirty="0" smtClean="0"/>
          </a:p>
          <a:p>
            <a:r>
              <a:rPr lang="en-US" dirty="0" smtClean="0"/>
              <a:t>This </a:t>
            </a:r>
            <a:r>
              <a:rPr lang="en-US" dirty="0" smtClean="0"/>
              <a:t>is correct:</a:t>
            </a:r>
          </a:p>
          <a:p>
            <a:pPr>
              <a:buNone/>
            </a:pPr>
            <a:r>
              <a:rPr lang="en-US" dirty="0" smtClean="0"/>
              <a:t>	</a:t>
            </a:r>
            <a:r>
              <a:rPr lang="en-US" i="1" dirty="0" smtClean="0">
                <a:solidFill>
                  <a:srgbClr val="FF0000"/>
                </a:solidFill>
              </a:rPr>
              <a:t>SELECT </a:t>
            </a:r>
            <a:r>
              <a:rPr lang="en-US" i="1" dirty="0" smtClean="0">
                <a:solidFill>
                  <a:srgbClr val="FF0000"/>
                </a:solidFill>
              </a:rPr>
              <a:t>* FROM </a:t>
            </a:r>
            <a:r>
              <a:rPr lang="en-US" i="1" dirty="0" smtClean="0">
                <a:solidFill>
                  <a:srgbClr val="FF0000"/>
                </a:solidFill>
              </a:rPr>
              <a:t>Employee WHERE Age=60</a:t>
            </a:r>
            <a:endParaRPr lang="en-US" i="1" dirty="0" smtClean="0">
              <a:solidFill>
                <a:srgbClr val="FF0000"/>
              </a:solidFill>
            </a:endParaRPr>
          </a:p>
          <a:p>
            <a:endParaRPr lang="en-US" dirty="0" smtClean="0"/>
          </a:p>
          <a:p>
            <a:r>
              <a:rPr lang="en-US" dirty="0" smtClean="0"/>
              <a:t>This </a:t>
            </a:r>
            <a:r>
              <a:rPr lang="en-US" dirty="0" smtClean="0"/>
              <a:t>is wrong:</a:t>
            </a:r>
          </a:p>
          <a:p>
            <a:pPr>
              <a:buNone/>
            </a:pPr>
            <a:r>
              <a:rPr lang="en-US" dirty="0" smtClean="0"/>
              <a:t>	</a:t>
            </a:r>
            <a:r>
              <a:rPr lang="en-US" i="1" dirty="0" smtClean="0">
                <a:solidFill>
                  <a:srgbClr val="FF0000"/>
                </a:solidFill>
              </a:rPr>
              <a:t>SELECT </a:t>
            </a:r>
            <a:r>
              <a:rPr lang="en-US" i="1" dirty="0" smtClean="0">
                <a:solidFill>
                  <a:srgbClr val="FF0000"/>
                </a:solidFill>
              </a:rPr>
              <a:t>* FROM Employee</a:t>
            </a:r>
            <a:r>
              <a:rPr lang="en-US" i="1" dirty="0" smtClean="0">
                <a:solidFill>
                  <a:srgbClr val="FF0000"/>
                </a:solidFill>
              </a:rPr>
              <a:t> </a:t>
            </a:r>
            <a:r>
              <a:rPr lang="en-US" i="1" dirty="0" smtClean="0">
                <a:solidFill>
                  <a:srgbClr val="FF0000"/>
                </a:solidFill>
              </a:rPr>
              <a:t>WHERE Year=</a:t>
            </a:r>
            <a:r>
              <a:rPr lang="en-US" i="1" dirty="0" smtClean="0">
                <a:solidFill>
                  <a:srgbClr val="FF0000"/>
                </a:solidFill>
              </a:rPr>
              <a:t>'60'</a:t>
            </a:r>
            <a:endParaRPr lang="en-US" i="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3" name="Rectangle 11"/>
          <p:cNvSpPr>
            <a:spLocks noGrp="1" noChangeArrowheads="1"/>
          </p:cNvSpPr>
          <p:nvPr>
            <p:ph type="title"/>
          </p:nvPr>
        </p:nvSpPr>
        <p:spPr/>
        <p:txBody>
          <a:bodyPr/>
          <a:lstStyle/>
          <a:p>
            <a:r>
              <a:rPr lang="en-US"/>
              <a:t>Selecting All Columns</a:t>
            </a:r>
          </a:p>
        </p:txBody>
      </p:sp>
      <p:pic>
        <p:nvPicPr>
          <p:cNvPr id="371718" name="Picture 6"/>
          <p:cNvPicPr>
            <a:picLocks noChangeAspect="1" noChangeArrowheads="1"/>
          </p:cNvPicPr>
          <p:nvPr/>
        </p:nvPicPr>
        <p:blipFill>
          <a:blip r:embed="rId3"/>
          <a:srcRect/>
          <a:stretch>
            <a:fillRect/>
          </a:stretch>
        </p:blipFill>
        <p:spPr bwMode="gray">
          <a:xfrm>
            <a:off x="1033463" y="2706688"/>
            <a:ext cx="6962775" cy="1990725"/>
          </a:xfrm>
          <a:prstGeom prst="rect">
            <a:avLst/>
          </a:prstGeom>
          <a:noFill/>
          <a:ln w="25400">
            <a:noFill/>
            <a:miter lim="800000"/>
            <a:headEnd type="none" w="sm" len="sm"/>
            <a:tailEnd type="none" w="sm" len="sm"/>
          </a:ln>
          <a:effectLst/>
        </p:spPr>
      </p:pic>
      <p:pic>
        <p:nvPicPr>
          <p:cNvPr id="371719" name="Picture 7"/>
          <p:cNvPicPr>
            <a:picLocks noChangeAspect="1" noChangeArrowheads="1"/>
          </p:cNvPicPr>
          <p:nvPr/>
        </p:nvPicPr>
        <p:blipFill>
          <a:blip r:embed="rId4"/>
          <a:srcRect/>
          <a:stretch>
            <a:fillRect/>
          </a:stretch>
        </p:blipFill>
        <p:spPr bwMode="auto">
          <a:xfrm>
            <a:off x="1052513" y="4687888"/>
            <a:ext cx="6972300" cy="238125"/>
          </a:xfrm>
          <a:prstGeom prst="rect">
            <a:avLst/>
          </a:prstGeom>
          <a:noFill/>
          <a:ln w="25400">
            <a:noFill/>
            <a:miter lim="800000"/>
            <a:headEnd type="none" w="sm" len="sm"/>
            <a:tailEnd type="none" w="sm" len="sm"/>
          </a:ln>
          <a:effectLst/>
        </p:spPr>
      </p:pic>
      <p:sp>
        <p:nvSpPr>
          <p:cNvPr id="371722" name="Rectangle 10"/>
          <p:cNvSpPr>
            <a:spLocks noChangeArrowheads="1"/>
          </p:cNvSpPr>
          <p:nvPr/>
        </p:nvSpPr>
        <p:spPr bwMode="blackGray">
          <a:xfrm>
            <a:off x="876300" y="1800225"/>
            <a:ext cx="7277100" cy="73342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p>
          <a:p>
            <a:pPr algn="l" eaLnBrk="0" hangingPunct="0">
              <a:buClrTx/>
              <a:buFontTx/>
              <a:buNone/>
              <a:tabLst>
                <a:tab pos="1200150" algn="l"/>
              </a:tabLst>
            </a:pPr>
            <a:r>
              <a:rPr lang="en-US" sz="1800" dirty="0">
                <a:solidFill>
                  <a:schemeClr val="bg1"/>
                </a:solidFill>
                <a:latin typeface="Courier New" pitchFamily="49" charset="0"/>
              </a:rPr>
              <a:t>FROM   departments;</a:t>
            </a:r>
          </a:p>
        </p:txBody>
      </p:sp>
      <p:sp>
        <p:nvSpPr>
          <p:cNvPr id="371721" name="Rectangle 9"/>
          <p:cNvSpPr>
            <a:spLocks noChangeArrowheads="1"/>
          </p:cNvSpPr>
          <p:nvPr/>
        </p:nvSpPr>
        <p:spPr bwMode="blackWhite">
          <a:xfrm flipH="1" flipV="1">
            <a:off x="1862138" y="1876425"/>
            <a:ext cx="268287" cy="247650"/>
          </a:xfrm>
          <a:prstGeom prst="rect">
            <a:avLst/>
          </a:prstGeom>
          <a:noFill/>
          <a:ln w="28575">
            <a:solidFill>
              <a:schemeClr val="hlink"/>
            </a:solidFill>
            <a:miter lim="800000"/>
            <a:headEnd/>
            <a:tailEnd/>
          </a:ln>
          <a:effectLst/>
        </p:spPr>
        <p:txBody>
          <a:bodyPr wrap="none" anchor="ctr"/>
          <a:lstStyle/>
          <a:p>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66" name="Picture 6"/>
          <p:cNvPicPr>
            <a:picLocks noChangeAspect="1" noChangeArrowheads="1"/>
          </p:cNvPicPr>
          <p:nvPr/>
        </p:nvPicPr>
        <p:blipFill>
          <a:blip r:embed="rId3"/>
          <a:srcRect/>
          <a:stretch>
            <a:fillRect/>
          </a:stretch>
        </p:blipFill>
        <p:spPr bwMode="gray">
          <a:xfrm>
            <a:off x="1028700" y="2730500"/>
            <a:ext cx="6953250" cy="2000250"/>
          </a:xfrm>
          <a:prstGeom prst="rect">
            <a:avLst/>
          </a:prstGeom>
          <a:noFill/>
          <a:ln w="25400">
            <a:noFill/>
            <a:miter lim="800000"/>
            <a:headEnd type="none" w="sm" len="sm"/>
            <a:tailEnd type="none" w="sm" len="sm"/>
          </a:ln>
          <a:effectLst/>
        </p:spPr>
      </p:pic>
      <p:sp>
        <p:nvSpPr>
          <p:cNvPr id="373772" name="Rectangle 12"/>
          <p:cNvSpPr>
            <a:spLocks noGrp="1" noChangeArrowheads="1"/>
          </p:cNvSpPr>
          <p:nvPr>
            <p:ph type="title"/>
          </p:nvPr>
        </p:nvSpPr>
        <p:spPr/>
        <p:txBody>
          <a:bodyPr/>
          <a:lstStyle/>
          <a:p>
            <a:r>
              <a:rPr lang="en-US"/>
              <a:t>Selecting Specific Columns</a:t>
            </a:r>
          </a:p>
        </p:txBody>
      </p:sp>
      <p:pic>
        <p:nvPicPr>
          <p:cNvPr id="373767" name="Picture 7"/>
          <p:cNvPicPr>
            <a:picLocks noChangeAspect="1" noChangeArrowheads="1"/>
          </p:cNvPicPr>
          <p:nvPr/>
        </p:nvPicPr>
        <p:blipFill>
          <a:blip r:embed="rId4"/>
          <a:srcRect/>
          <a:stretch>
            <a:fillRect/>
          </a:stretch>
        </p:blipFill>
        <p:spPr bwMode="auto">
          <a:xfrm>
            <a:off x="1022350" y="4716463"/>
            <a:ext cx="6972300" cy="238125"/>
          </a:xfrm>
          <a:prstGeom prst="rect">
            <a:avLst/>
          </a:prstGeom>
          <a:noFill/>
          <a:ln w="25400">
            <a:noFill/>
            <a:miter lim="800000"/>
            <a:headEnd type="none" w="sm" len="sm"/>
            <a:tailEnd type="none" w="sm" len="sm"/>
          </a:ln>
          <a:effectLst/>
        </p:spPr>
      </p:pic>
      <p:sp>
        <p:nvSpPr>
          <p:cNvPr id="373774" name="Rectangle 14"/>
          <p:cNvSpPr>
            <a:spLocks noChangeArrowheads="1"/>
          </p:cNvSpPr>
          <p:nvPr/>
        </p:nvSpPr>
        <p:spPr bwMode="blackGray">
          <a:xfrm>
            <a:off x="876300" y="1800225"/>
            <a:ext cx="7277100" cy="73342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department_id</a:t>
            </a:r>
            <a:r>
              <a:rPr lang="en-US" sz="1800" dirty="0">
                <a:solidFill>
                  <a:schemeClr val="bg1"/>
                </a:solidFill>
                <a:latin typeface="Courier New" pitchFamily="49" charset="0"/>
              </a:rPr>
              <a:t>, </a:t>
            </a:r>
            <a:r>
              <a:rPr lang="en-US" sz="1800" dirty="0" err="1">
                <a:solidFill>
                  <a:schemeClr val="bg1"/>
                </a:solidFill>
                <a:latin typeface="Courier New" pitchFamily="49" charset="0"/>
              </a:rPr>
              <a:t>location_id</a:t>
            </a:r>
            <a:endParaRPr lang="en-US" sz="1800" dirty="0">
              <a:solidFill>
                <a:schemeClr val="bg1"/>
              </a:solidFill>
              <a:latin typeface="Courier New" pitchFamily="49" charset="0"/>
            </a:endParaRPr>
          </a:p>
          <a:p>
            <a:pPr algn="l" eaLnBrk="0" hangingPunct="0">
              <a:buClrTx/>
              <a:buFontTx/>
              <a:buNone/>
              <a:tabLst>
                <a:tab pos="1200150" algn="l"/>
              </a:tabLst>
            </a:pPr>
            <a:r>
              <a:rPr lang="en-US" sz="1800" dirty="0">
                <a:solidFill>
                  <a:schemeClr val="bg1"/>
                </a:solidFill>
                <a:latin typeface="Courier New" pitchFamily="49" charset="0"/>
              </a:rPr>
              <a:t>FROM   departments;</a:t>
            </a:r>
          </a:p>
        </p:txBody>
      </p:sp>
      <p:sp>
        <p:nvSpPr>
          <p:cNvPr id="373765" name="Rectangle 5"/>
          <p:cNvSpPr>
            <a:spLocks noChangeArrowheads="1"/>
          </p:cNvSpPr>
          <p:nvPr/>
        </p:nvSpPr>
        <p:spPr bwMode="blackWhite">
          <a:xfrm>
            <a:off x="1876425" y="1858963"/>
            <a:ext cx="3733800" cy="320675"/>
          </a:xfrm>
          <a:prstGeom prst="rect">
            <a:avLst/>
          </a:prstGeom>
          <a:noFill/>
          <a:ln w="28575">
            <a:solidFill>
              <a:schemeClr val="hlink"/>
            </a:solidFill>
            <a:miter lim="800000"/>
            <a:headEnd/>
            <a:tailEnd/>
          </a:ln>
          <a:effectLst/>
        </p:spPr>
        <p:txBody>
          <a:bodyPr wrap="none" anchor="ctr"/>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Writing SQL Statements</a:t>
            </a:r>
            <a:endParaRPr lang="en-US" dirty="0"/>
          </a:p>
        </p:txBody>
      </p:sp>
      <p:sp>
        <p:nvSpPr>
          <p:cNvPr id="4" name="Content Placeholder 3"/>
          <p:cNvSpPr>
            <a:spLocks noGrp="1"/>
          </p:cNvSpPr>
          <p:nvPr>
            <p:ph idx="1"/>
          </p:nvPr>
        </p:nvSpPr>
        <p:spPr/>
        <p:txBody>
          <a:bodyPr>
            <a:normAutofit fontScale="92500" lnSpcReduction="10000"/>
          </a:bodyPr>
          <a:lstStyle/>
          <a:p>
            <a:pPr algn="just"/>
            <a:r>
              <a:rPr lang="en-US" dirty="0" smtClean="0"/>
              <a:t>SQL statements are not case-sensitive. </a:t>
            </a:r>
          </a:p>
          <a:p>
            <a:pPr algn="just"/>
            <a:r>
              <a:rPr lang="en-US" dirty="0" smtClean="0"/>
              <a:t>SQL statements can be on one or more lines.</a:t>
            </a:r>
          </a:p>
          <a:p>
            <a:pPr algn="just"/>
            <a:r>
              <a:rPr lang="en-US" dirty="0" smtClean="0"/>
              <a:t>Keywords cannot be abbreviated or split</a:t>
            </a:r>
            <a:br>
              <a:rPr lang="en-US" dirty="0" smtClean="0"/>
            </a:br>
            <a:r>
              <a:rPr lang="en-US" dirty="0" smtClean="0"/>
              <a:t>across lines.</a:t>
            </a:r>
          </a:p>
          <a:p>
            <a:pPr algn="just"/>
            <a:r>
              <a:rPr lang="en-US" dirty="0" smtClean="0"/>
              <a:t>Clauses are usually placed on separate lines.</a:t>
            </a:r>
          </a:p>
          <a:p>
            <a:pPr algn="just"/>
            <a:r>
              <a:rPr lang="en-US" dirty="0" smtClean="0"/>
              <a:t>Indents are used to enhance readability.</a:t>
            </a:r>
          </a:p>
          <a:p>
            <a:pPr algn="just"/>
            <a:r>
              <a:rPr lang="en-US" dirty="0" smtClean="0"/>
              <a:t>In </a:t>
            </a:r>
            <a:r>
              <a:rPr lang="en-US" dirty="0" err="1" smtClean="0"/>
              <a:t>iSQL</a:t>
            </a:r>
            <a:r>
              <a:rPr lang="en-US" dirty="0" smtClean="0"/>
              <a:t>*Plus, SQL statements can optionally be terminated by a semicolon </a:t>
            </a:r>
            <a:r>
              <a:rPr lang="en-US" dirty="0" smtClean="0"/>
              <a:t>(;) </a:t>
            </a:r>
            <a:r>
              <a:rPr lang="en-US" dirty="0" smtClean="0"/>
              <a:t>Semicolons are required if you execute multiple SQL statements. </a:t>
            </a:r>
          </a:p>
          <a:p>
            <a:pPr algn="just"/>
            <a:r>
              <a:rPr lang="en-US" dirty="0" smtClean="0"/>
              <a:t>In SQL*plus, you are required to end each SQL statement with a semicolon (;).</a:t>
            </a:r>
          </a:p>
          <a:p>
            <a:pPr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61" name="Rectangle 57"/>
          <p:cNvSpPr>
            <a:spLocks noGrp="1" noChangeArrowheads="1"/>
          </p:cNvSpPr>
          <p:nvPr>
            <p:ph type="title"/>
          </p:nvPr>
        </p:nvSpPr>
        <p:spPr/>
        <p:txBody>
          <a:bodyPr/>
          <a:lstStyle/>
          <a:p>
            <a:r>
              <a:rPr lang="en-US"/>
              <a:t>Arithmetic Expressions</a:t>
            </a:r>
          </a:p>
        </p:txBody>
      </p:sp>
      <p:sp>
        <p:nvSpPr>
          <p:cNvPr id="379962" name="Rectangle 58"/>
          <p:cNvSpPr>
            <a:spLocks noGrp="1" noChangeArrowheads="1"/>
          </p:cNvSpPr>
          <p:nvPr>
            <p:ph type="body" idx="1"/>
          </p:nvPr>
        </p:nvSpPr>
        <p:spPr>
          <a:xfrm>
            <a:off x="863600" y="1816100"/>
            <a:ext cx="7366000" cy="695325"/>
          </a:xfrm>
        </p:spPr>
        <p:txBody>
          <a:bodyPr>
            <a:normAutofit fontScale="92500" lnSpcReduction="20000"/>
          </a:bodyPr>
          <a:lstStyle/>
          <a:p>
            <a:r>
              <a:rPr lang="en-US"/>
              <a:t>Create expressions with number and date data by using arithmetic operators.</a:t>
            </a:r>
          </a:p>
        </p:txBody>
      </p:sp>
      <p:graphicFrame>
        <p:nvGraphicFramePr>
          <p:cNvPr id="379960" name="Group 56"/>
          <p:cNvGraphicFramePr>
            <a:graphicFrameLocks noGrp="1"/>
          </p:cNvGraphicFramePr>
          <p:nvPr/>
        </p:nvGraphicFramePr>
        <p:xfrm>
          <a:off x="2374900" y="2711450"/>
          <a:ext cx="4343400" cy="1845628"/>
        </p:xfrm>
        <a:graphic>
          <a:graphicData uri="http://schemas.openxmlformats.org/drawingml/2006/table">
            <a:tbl>
              <a:tblPr/>
              <a:tblGrid>
                <a:gridCol w="1371600"/>
                <a:gridCol w="2971800"/>
              </a:tblGrid>
              <a:tr h="3127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Add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Subtract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Multiply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chemeClr val="tx1"/>
                          </a:solidFill>
                          <a:effectLst/>
                          <a:latin typeface="Arial" charset="0"/>
                        </a:rPr>
                        <a:t>Divide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7" name="Rectangle 15"/>
          <p:cNvSpPr>
            <a:spLocks noChangeArrowheads="1"/>
          </p:cNvSpPr>
          <p:nvPr/>
        </p:nvSpPr>
        <p:spPr bwMode="blackGray">
          <a:xfrm>
            <a:off x="876300" y="1771650"/>
            <a:ext cx="7277100" cy="79057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salary, salary + 300</a:t>
            </a: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381969" name="Rectangle 17"/>
          <p:cNvSpPr>
            <a:spLocks noGrp="1" noChangeArrowheads="1"/>
          </p:cNvSpPr>
          <p:nvPr>
            <p:ph type="title"/>
          </p:nvPr>
        </p:nvSpPr>
        <p:spPr/>
        <p:txBody>
          <a:bodyPr/>
          <a:lstStyle/>
          <a:p>
            <a:r>
              <a:rPr lang="en-US"/>
              <a:t>Using Arithmetic Operators</a:t>
            </a:r>
          </a:p>
        </p:txBody>
      </p:sp>
      <p:sp>
        <p:nvSpPr>
          <p:cNvPr id="381958" name="Rectangle 6"/>
          <p:cNvSpPr>
            <a:spLocks noChangeArrowheads="1"/>
          </p:cNvSpPr>
          <p:nvPr/>
        </p:nvSpPr>
        <p:spPr bwMode="blackWhite">
          <a:xfrm>
            <a:off x="4410075" y="1863725"/>
            <a:ext cx="1914525" cy="320675"/>
          </a:xfrm>
          <a:prstGeom prst="rect">
            <a:avLst/>
          </a:prstGeom>
          <a:noFill/>
          <a:ln w="28575">
            <a:solidFill>
              <a:schemeClr val="hlink"/>
            </a:solidFill>
            <a:miter lim="800000"/>
            <a:headEnd/>
            <a:tailEnd/>
          </a:ln>
          <a:effectLst/>
        </p:spPr>
        <p:txBody>
          <a:bodyPr wrap="none" anchor="ctr"/>
          <a:lstStyle/>
          <a:p>
            <a:endParaRPr lang="en-US"/>
          </a:p>
        </p:txBody>
      </p:sp>
      <p:grpSp>
        <p:nvGrpSpPr>
          <p:cNvPr id="2" name="Group 13"/>
          <p:cNvGrpSpPr>
            <a:grpSpLocks/>
          </p:cNvGrpSpPr>
          <p:nvPr/>
        </p:nvGrpSpPr>
        <p:grpSpPr bwMode="auto">
          <a:xfrm>
            <a:off x="1014413" y="2903538"/>
            <a:ext cx="6961187" cy="1633537"/>
            <a:chOff x="585" y="1935"/>
            <a:chExt cx="4385" cy="1029"/>
          </a:xfrm>
        </p:grpSpPr>
        <p:sp>
          <p:nvSpPr>
            <p:cNvPr id="381959" name="Text Box 7"/>
            <p:cNvSpPr txBox="1">
              <a:spLocks noChangeArrowheads="1"/>
            </p:cNvSpPr>
            <p:nvPr/>
          </p:nvSpPr>
          <p:spPr bwMode="auto">
            <a:xfrm>
              <a:off x="585" y="2650"/>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381960" name="Picture 8"/>
            <p:cNvPicPr>
              <a:picLocks noChangeAspect="1" noChangeArrowheads="1"/>
            </p:cNvPicPr>
            <p:nvPr/>
          </p:nvPicPr>
          <p:blipFill>
            <a:blip r:embed="rId3"/>
            <a:srcRect/>
            <a:stretch>
              <a:fillRect/>
            </a:stretch>
          </p:blipFill>
          <p:spPr bwMode="gray">
            <a:xfrm>
              <a:off x="590" y="1935"/>
              <a:ext cx="4380" cy="834"/>
            </a:xfrm>
            <a:prstGeom prst="rect">
              <a:avLst/>
            </a:prstGeom>
            <a:noFill/>
            <a:ln w="25400">
              <a:noFill/>
              <a:miter lim="800000"/>
              <a:headEnd type="none" w="sm" len="sm"/>
              <a:tailEnd type="none" w="sm" len="sm"/>
            </a:ln>
            <a:effectLst/>
          </p:spPr>
        </p:pic>
        <p:pic>
          <p:nvPicPr>
            <p:cNvPr id="381961" name="Picture 9"/>
            <p:cNvPicPr>
              <a:picLocks noChangeAspect="1" noChangeArrowheads="1"/>
            </p:cNvPicPr>
            <p:nvPr/>
          </p:nvPicPr>
          <p:blipFill>
            <a:blip r:embed="rId4"/>
            <a:srcRect/>
            <a:stretch>
              <a:fillRect/>
            </a:stretch>
          </p:blipFill>
          <p:spPr bwMode="auto">
            <a:xfrm>
              <a:off x="590" y="2851"/>
              <a:ext cx="4374" cy="113"/>
            </a:xfrm>
            <a:prstGeom prst="rect">
              <a:avLst/>
            </a:prstGeom>
            <a:noFill/>
            <a:ln w="25400">
              <a:noFill/>
              <a:miter lim="800000"/>
              <a:headEnd type="none" w="sm" len="sm"/>
              <a:tailEnd type="none" w="sm" len="sm"/>
            </a:ln>
            <a:effectLst/>
          </p:spPr>
        </p:pic>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60" name="Rectangle 1036"/>
          <p:cNvSpPr>
            <a:spLocks noChangeArrowheads="1"/>
          </p:cNvSpPr>
          <p:nvPr/>
        </p:nvSpPr>
        <p:spPr bwMode="blackGray">
          <a:xfrm>
            <a:off x="876300" y="1784350"/>
            <a:ext cx="7277100" cy="779463"/>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salary, 12*salary+100</a:t>
            </a: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386051" name="Rectangle 1027"/>
          <p:cNvSpPr>
            <a:spLocks noGrp="1" noChangeArrowheads="1"/>
          </p:cNvSpPr>
          <p:nvPr>
            <p:ph type="title"/>
          </p:nvPr>
        </p:nvSpPr>
        <p:spPr>
          <a:noFill/>
          <a:ln/>
        </p:spPr>
        <p:txBody>
          <a:bodyPr lIns="92075" tIns="46038" rIns="92075" bIns="46038"/>
          <a:lstStyle/>
          <a:p>
            <a:r>
              <a:rPr lang="en-US"/>
              <a:t>Operator Precedence</a:t>
            </a:r>
          </a:p>
        </p:txBody>
      </p:sp>
      <p:sp>
        <p:nvSpPr>
          <p:cNvPr id="386053" name="Rectangle 1029"/>
          <p:cNvSpPr>
            <a:spLocks noChangeArrowheads="1"/>
          </p:cNvSpPr>
          <p:nvPr/>
        </p:nvSpPr>
        <p:spPr bwMode="blackWhite">
          <a:xfrm>
            <a:off x="4471988" y="1851025"/>
            <a:ext cx="2057400" cy="346075"/>
          </a:xfrm>
          <a:prstGeom prst="rect">
            <a:avLst/>
          </a:prstGeom>
          <a:noFill/>
          <a:ln w="28575">
            <a:solidFill>
              <a:schemeClr val="hlink"/>
            </a:solidFill>
            <a:miter lim="800000"/>
            <a:headEnd/>
            <a:tailEnd/>
          </a:ln>
          <a:effectLst/>
        </p:spPr>
        <p:txBody>
          <a:bodyPr wrap="none" anchor="ctr"/>
          <a:lstStyle/>
          <a:p>
            <a:endParaRPr lang="en-US"/>
          </a:p>
        </p:txBody>
      </p:sp>
      <p:sp>
        <p:nvSpPr>
          <p:cNvPr id="386062" name="Rectangle 1038"/>
          <p:cNvSpPr>
            <a:spLocks noChangeArrowheads="1"/>
          </p:cNvSpPr>
          <p:nvPr/>
        </p:nvSpPr>
        <p:spPr bwMode="blackGray">
          <a:xfrm>
            <a:off x="876300" y="3849688"/>
            <a:ext cx="7277100" cy="741362"/>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salary, 12*(salary+100)</a:t>
            </a: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386063" name="Rectangle 1039"/>
          <p:cNvSpPr>
            <a:spLocks noChangeArrowheads="1"/>
          </p:cNvSpPr>
          <p:nvPr/>
        </p:nvSpPr>
        <p:spPr bwMode="blackWhite">
          <a:xfrm>
            <a:off x="4460875" y="3906838"/>
            <a:ext cx="2320925" cy="346075"/>
          </a:xfrm>
          <a:prstGeom prst="rect">
            <a:avLst/>
          </a:prstGeom>
          <a:noFill/>
          <a:ln w="28575">
            <a:solidFill>
              <a:schemeClr val="hlink"/>
            </a:solidFill>
            <a:miter lim="800000"/>
            <a:headEnd/>
            <a:tailEnd/>
          </a:ln>
          <a:effectLst/>
        </p:spPr>
        <p:txBody>
          <a:bodyPr wrap="none" anchor="ctr"/>
          <a:lstStyle/>
          <a:p>
            <a:endParaRPr lang="en-US"/>
          </a:p>
        </p:txBody>
      </p:sp>
      <p:grpSp>
        <p:nvGrpSpPr>
          <p:cNvPr id="2" name="Group 1055"/>
          <p:cNvGrpSpPr>
            <a:grpSpLocks/>
          </p:cNvGrpSpPr>
          <p:nvPr/>
        </p:nvGrpSpPr>
        <p:grpSpPr bwMode="auto">
          <a:xfrm>
            <a:off x="1069975" y="2706688"/>
            <a:ext cx="6943725" cy="1027112"/>
            <a:chOff x="626" y="1729"/>
            <a:chExt cx="4374" cy="647"/>
          </a:xfrm>
        </p:grpSpPr>
        <p:sp>
          <p:nvSpPr>
            <p:cNvPr id="386054" name="Text Box 1030"/>
            <p:cNvSpPr txBox="1">
              <a:spLocks noChangeArrowheads="1"/>
            </p:cNvSpPr>
            <p:nvPr/>
          </p:nvSpPr>
          <p:spPr bwMode="auto">
            <a:xfrm>
              <a:off x="630" y="2062"/>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386057" name="Picture 1033"/>
            <p:cNvPicPr>
              <a:picLocks noChangeAspect="1" noChangeArrowheads="1"/>
            </p:cNvPicPr>
            <p:nvPr/>
          </p:nvPicPr>
          <p:blipFill>
            <a:blip r:embed="rId3"/>
            <a:srcRect/>
            <a:stretch>
              <a:fillRect/>
            </a:stretch>
          </p:blipFill>
          <p:spPr bwMode="auto">
            <a:xfrm>
              <a:off x="630" y="2260"/>
              <a:ext cx="4370" cy="116"/>
            </a:xfrm>
            <a:prstGeom prst="rect">
              <a:avLst/>
            </a:prstGeom>
            <a:noFill/>
            <a:ln w="25400">
              <a:noFill/>
              <a:miter lim="800000"/>
              <a:headEnd type="none" w="sm" len="sm"/>
              <a:tailEnd type="none" w="sm" len="sm"/>
            </a:ln>
            <a:effectLst/>
          </p:spPr>
        </p:pic>
        <p:pic>
          <p:nvPicPr>
            <p:cNvPr id="386071" name="Picture 1047" descr="D:\Temp\01.GIF"/>
            <p:cNvPicPr>
              <a:picLocks noChangeAspect="1" noChangeArrowheads="1"/>
            </p:cNvPicPr>
            <p:nvPr/>
          </p:nvPicPr>
          <p:blipFill>
            <a:blip r:embed="rId4"/>
            <a:srcRect/>
            <a:stretch>
              <a:fillRect/>
            </a:stretch>
          </p:blipFill>
          <p:spPr bwMode="auto">
            <a:xfrm>
              <a:off x="626" y="1729"/>
              <a:ext cx="4374" cy="491"/>
            </a:xfrm>
            <a:prstGeom prst="rect">
              <a:avLst/>
            </a:prstGeom>
            <a:noFill/>
          </p:spPr>
        </p:pic>
      </p:grpSp>
      <p:grpSp>
        <p:nvGrpSpPr>
          <p:cNvPr id="3" name="Group 1056"/>
          <p:cNvGrpSpPr>
            <a:grpSpLocks/>
          </p:cNvGrpSpPr>
          <p:nvPr/>
        </p:nvGrpSpPr>
        <p:grpSpPr bwMode="auto">
          <a:xfrm>
            <a:off x="1019175" y="4792663"/>
            <a:ext cx="6994525" cy="1030287"/>
            <a:chOff x="594" y="3181"/>
            <a:chExt cx="4406" cy="649"/>
          </a:xfrm>
        </p:grpSpPr>
        <p:pic>
          <p:nvPicPr>
            <p:cNvPr id="386075" name="Picture 1051" descr="D:\Temp\02.GIF"/>
            <p:cNvPicPr>
              <a:picLocks noChangeAspect="1" noChangeArrowheads="1"/>
            </p:cNvPicPr>
            <p:nvPr/>
          </p:nvPicPr>
          <p:blipFill>
            <a:blip r:embed="rId5"/>
            <a:srcRect/>
            <a:stretch>
              <a:fillRect/>
            </a:stretch>
          </p:blipFill>
          <p:spPr bwMode="auto">
            <a:xfrm>
              <a:off x="594" y="3181"/>
              <a:ext cx="4406" cy="494"/>
            </a:xfrm>
            <a:prstGeom prst="rect">
              <a:avLst/>
            </a:prstGeom>
            <a:noFill/>
          </p:spPr>
        </p:pic>
        <p:sp>
          <p:nvSpPr>
            <p:cNvPr id="386076" name="Text Box 1052"/>
            <p:cNvSpPr txBox="1">
              <a:spLocks noChangeArrowheads="1"/>
            </p:cNvSpPr>
            <p:nvPr/>
          </p:nvSpPr>
          <p:spPr bwMode="auto">
            <a:xfrm>
              <a:off x="621" y="3516"/>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386077" name="Picture 1053"/>
            <p:cNvPicPr>
              <a:picLocks noChangeAspect="1" noChangeArrowheads="1"/>
            </p:cNvPicPr>
            <p:nvPr/>
          </p:nvPicPr>
          <p:blipFill>
            <a:blip r:embed="rId3"/>
            <a:srcRect/>
            <a:stretch>
              <a:fillRect/>
            </a:stretch>
          </p:blipFill>
          <p:spPr bwMode="auto">
            <a:xfrm>
              <a:off x="621" y="3714"/>
              <a:ext cx="4370" cy="116"/>
            </a:xfrm>
            <a:prstGeom prst="rect">
              <a:avLst/>
            </a:prstGeom>
            <a:noFill/>
            <a:ln w="25400">
              <a:noFill/>
              <a:miter lim="800000"/>
              <a:headEnd type="none" w="sm" len="sm"/>
              <a:tailEnd type="none" w="sm" len="sm"/>
            </a:ln>
            <a:effectLst/>
          </p:spPr>
        </p:pic>
      </p:grpSp>
      <p:sp>
        <p:nvSpPr>
          <p:cNvPr id="386081" name="Oval 1057"/>
          <p:cNvSpPr>
            <a:spLocks noChangeArrowheads="1"/>
          </p:cNvSpPr>
          <p:nvPr/>
        </p:nvSpPr>
        <p:spPr bwMode="blackWhite">
          <a:xfrm>
            <a:off x="7569200" y="1939925"/>
            <a:ext cx="490538"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sz="2400"/>
              <a:t>1</a:t>
            </a:r>
          </a:p>
        </p:txBody>
      </p:sp>
      <p:sp>
        <p:nvSpPr>
          <p:cNvPr id="386082" name="Oval 1058"/>
          <p:cNvSpPr>
            <a:spLocks noChangeArrowheads="1"/>
          </p:cNvSpPr>
          <p:nvPr/>
        </p:nvSpPr>
        <p:spPr bwMode="blackWhite">
          <a:xfrm>
            <a:off x="7567613" y="3949700"/>
            <a:ext cx="493712"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sz="2400"/>
              <a:t>2</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pc="-5" dirty="0" smtClean="0"/>
              <a:t>Defining a </a:t>
            </a:r>
            <a:r>
              <a:rPr lang="en-US" sz="5400" spc="-5" dirty="0" smtClean="0"/>
              <a:t>Null</a:t>
            </a:r>
            <a:r>
              <a:rPr lang="en-US" sz="5400" spc="-85" dirty="0" smtClean="0"/>
              <a:t> </a:t>
            </a:r>
            <a:r>
              <a:rPr lang="en-US" sz="5400" spc="-5" dirty="0" smtClean="0"/>
              <a:t>Value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null is a value that is </a:t>
            </a:r>
            <a:r>
              <a:rPr lang="en-US" dirty="0" smtClean="0">
                <a:solidFill>
                  <a:srgbClr val="FF0000"/>
                </a:solidFill>
              </a:rPr>
              <a:t>unavailable</a:t>
            </a:r>
            <a:r>
              <a:rPr lang="en-US" dirty="0" smtClean="0"/>
              <a:t>, </a:t>
            </a:r>
            <a:r>
              <a:rPr lang="en-US" dirty="0" smtClean="0">
                <a:solidFill>
                  <a:srgbClr val="0070C0"/>
                </a:solidFill>
              </a:rPr>
              <a:t>unassigned</a:t>
            </a:r>
            <a:r>
              <a:rPr lang="en-US" dirty="0" smtClean="0"/>
              <a:t>, </a:t>
            </a:r>
            <a:r>
              <a:rPr lang="en-US" dirty="0" smtClean="0">
                <a:solidFill>
                  <a:srgbClr val="00B050"/>
                </a:solidFill>
              </a:rPr>
              <a:t>unknown</a:t>
            </a:r>
            <a:r>
              <a:rPr lang="en-US" dirty="0" smtClean="0"/>
              <a:t>, or  </a:t>
            </a:r>
            <a:r>
              <a:rPr lang="en-US" dirty="0" smtClean="0">
                <a:solidFill>
                  <a:srgbClr val="FFC000"/>
                </a:solidFill>
              </a:rPr>
              <a:t>inapplicable</a:t>
            </a:r>
            <a:r>
              <a:rPr lang="en-US" dirty="0" smtClean="0"/>
              <a:t>.</a:t>
            </a:r>
          </a:p>
          <a:p>
            <a:pPr algn="just"/>
            <a:r>
              <a:rPr lang="en-US" dirty="0" smtClean="0"/>
              <a:t>A null is </a:t>
            </a:r>
            <a:r>
              <a:rPr lang="en-US" b="1" dirty="0" smtClean="0"/>
              <a:t>not the same as zero</a:t>
            </a:r>
            <a:r>
              <a:rPr lang="en-US" dirty="0" smtClean="0"/>
              <a:t> or a </a:t>
            </a:r>
            <a:r>
              <a:rPr lang="en-US" b="1" dirty="0" smtClean="0"/>
              <a:t>blank space</a:t>
            </a:r>
            <a:r>
              <a:rPr lang="en-US" dirty="0" smtClean="0"/>
              <a:t>. </a:t>
            </a:r>
            <a:r>
              <a:rPr lang="en-US" b="1" dirty="0" smtClean="0">
                <a:solidFill>
                  <a:srgbClr val="FF0000"/>
                </a:solidFill>
              </a:rPr>
              <a:t>Zero</a:t>
            </a:r>
            <a:r>
              <a:rPr lang="en-US" dirty="0" smtClean="0"/>
              <a:t> is a </a:t>
            </a:r>
            <a:r>
              <a:rPr lang="en-US" b="1" dirty="0" smtClean="0">
                <a:solidFill>
                  <a:srgbClr val="FF0000"/>
                </a:solidFill>
              </a:rPr>
              <a:t>number</a:t>
            </a:r>
            <a:r>
              <a:rPr lang="en-US" dirty="0" smtClean="0"/>
              <a:t>, and a  </a:t>
            </a:r>
            <a:r>
              <a:rPr lang="en-US" b="1" dirty="0" smtClean="0">
                <a:solidFill>
                  <a:srgbClr val="00B0F0"/>
                </a:solidFill>
              </a:rPr>
              <a:t>space</a:t>
            </a:r>
            <a:r>
              <a:rPr lang="en-US" dirty="0" smtClean="0"/>
              <a:t> is a </a:t>
            </a:r>
            <a:r>
              <a:rPr lang="en-US" b="1" dirty="0" smtClean="0">
                <a:solidFill>
                  <a:srgbClr val="00B0F0"/>
                </a:solidFill>
              </a:rPr>
              <a:t>character</a:t>
            </a:r>
            <a:r>
              <a:rPr lang="en-US" dirty="0" smtClean="0"/>
              <a:t>.</a:t>
            </a:r>
          </a:p>
          <a:p>
            <a:pPr algn="just"/>
            <a:r>
              <a:rPr lang="en-US" i="1" dirty="0" smtClean="0">
                <a:solidFill>
                  <a:srgbClr val="0070C0"/>
                </a:solidFill>
              </a:rPr>
              <a:t>If </a:t>
            </a:r>
            <a:r>
              <a:rPr lang="en-US" i="1" dirty="0" smtClean="0">
                <a:solidFill>
                  <a:srgbClr val="0070C0"/>
                </a:solidFill>
              </a:rPr>
              <a:t>a row lacks the data value for a particular column, that value is said to </a:t>
            </a:r>
            <a:r>
              <a:rPr lang="en-US" i="1" dirty="0" smtClean="0">
                <a:solidFill>
                  <a:srgbClr val="0070C0"/>
                </a:solidFill>
              </a:rPr>
              <a:t>be null</a:t>
            </a:r>
            <a:r>
              <a:rPr lang="en-US" i="1" dirty="0" smtClean="0">
                <a:solidFill>
                  <a:srgbClr val="0070C0"/>
                </a:solidFill>
              </a:rPr>
              <a:t>, or to contain a null.</a:t>
            </a:r>
          </a:p>
          <a:p>
            <a:pPr algn="just"/>
            <a:r>
              <a:rPr lang="en-US" i="1" dirty="0" smtClean="0">
                <a:solidFill>
                  <a:srgbClr val="FF0000"/>
                </a:solidFill>
              </a:rPr>
              <a:t>If </a:t>
            </a:r>
            <a:r>
              <a:rPr lang="en-US" i="1" dirty="0" smtClean="0">
                <a:solidFill>
                  <a:srgbClr val="FF0000"/>
                </a:solidFill>
              </a:rPr>
              <a:t>any column value in an arithmetic expression is null, the result is null.</a:t>
            </a:r>
          </a:p>
          <a:p>
            <a:pPr algn="just"/>
            <a:r>
              <a:rPr lang="en-US" dirty="0" smtClean="0"/>
              <a:t>For example, if you attempt to perform division with zero, you get an error.  However, if you divide a number by null, the result is a null or unknown.</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spc="-5" dirty="0" smtClean="0">
                <a:latin typeface="Arial MT"/>
                <a:cs typeface="Arial MT"/>
              </a:rPr>
              <a:t>SQL</a:t>
            </a:r>
            <a:r>
              <a:rPr lang="en-US" sz="4000" spc="-10" dirty="0" smtClean="0">
                <a:latin typeface="Arial MT"/>
                <a:cs typeface="Arial MT"/>
              </a:rPr>
              <a:t> </a:t>
            </a:r>
            <a:r>
              <a:rPr lang="en-US" sz="4000" spc="-5" dirty="0" smtClean="0">
                <a:latin typeface="Arial MT"/>
                <a:cs typeface="Arial MT"/>
              </a:rPr>
              <a:t>as	</a:t>
            </a:r>
            <a:r>
              <a:rPr lang="en-US" sz="4000" spc="-10" dirty="0" smtClean="0">
                <a:latin typeface="Arial MT"/>
                <a:cs typeface="Arial MT"/>
              </a:rPr>
              <a:t>the</a:t>
            </a:r>
            <a:r>
              <a:rPr lang="en-US" sz="4000" spc="-50" dirty="0" smtClean="0">
                <a:latin typeface="Arial MT"/>
                <a:cs typeface="Arial MT"/>
              </a:rPr>
              <a:t> </a:t>
            </a:r>
            <a:r>
              <a:rPr lang="en-US" sz="4000" spc="-5" dirty="0" smtClean="0">
                <a:latin typeface="Arial MT"/>
                <a:cs typeface="Arial MT"/>
              </a:rPr>
              <a:t>standard</a:t>
            </a:r>
            <a:r>
              <a:rPr lang="en-US" sz="4000" spc="-40" dirty="0" smtClean="0">
                <a:latin typeface="Arial MT"/>
                <a:cs typeface="Arial MT"/>
              </a:rPr>
              <a:t> </a:t>
            </a:r>
            <a:r>
              <a:rPr lang="en-US" sz="4000" spc="-5" dirty="0" smtClean="0">
                <a:latin typeface="Arial MT"/>
                <a:cs typeface="Arial MT"/>
              </a:rPr>
              <a:t>language</a:t>
            </a:r>
            <a:endParaRPr lang="en-US" sz="3600" dirty="0"/>
          </a:p>
        </p:txBody>
      </p:sp>
      <p:sp>
        <p:nvSpPr>
          <p:cNvPr id="3" name="Content Placeholder 2"/>
          <p:cNvSpPr>
            <a:spLocks noGrp="1"/>
          </p:cNvSpPr>
          <p:nvPr>
            <p:ph idx="1"/>
          </p:nvPr>
        </p:nvSpPr>
        <p:spPr/>
        <p:txBody>
          <a:bodyPr/>
          <a:lstStyle/>
          <a:p>
            <a:pPr algn="just"/>
            <a:r>
              <a:rPr lang="en-US" dirty="0" smtClean="0"/>
              <a:t>Oracle SQL </a:t>
            </a:r>
            <a:r>
              <a:rPr lang="en-US" dirty="0" smtClean="0"/>
              <a:t>complies/fulfills </a:t>
            </a:r>
            <a:r>
              <a:rPr lang="en-US" dirty="0" smtClean="0"/>
              <a:t>with industry-accepted standards.</a:t>
            </a:r>
          </a:p>
          <a:p>
            <a:pPr algn="just"/>
            <a:r>
              <a:rPr lang="en-US" dirty="0" smtClean="0"/>
              <a:t>Oracle Corporation ensures future </a:t>
            </a:r>
            <a:r>
              <a:rPr lang="en-US" dirty="0" smtClean="0"/>
              <a:t>compliance </a:t>
            </a:r>
            <a:r>
              <a:rPr lang="en-US" dirty="0" smtClean="0"/>
              <a:t>with evolving  standards by actively involving key personnel in SQL standards  committees.</a:t>
            </a:r>
          </a:p>
          <a:p>
            <a:pPr algn="just"/>
            <a:r>
              <a:rPr lang="en-US" dirty="0" smtClean="0"/>
              <a:t>Industry-accepted committees are the American National Standards  Institute (ANSI) and the International Standards Organization (ISO).</a:t>
            </a:r>
          </a:p>
          <a:p>
            <a:pPr algn="just"/>
            <a:r>
              <a:rPr lang="en-US" dirty="0" smtClean="0"/>
              <a:t>Both ANSI and ISO have accepted SQL as the standard language  for relational databases.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blackGray">
          <a:xfrm>
            <a:off x="533399" y="2312987"/>
            <a:ext cx="7466245" cy="846083"/>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601788" algn="l"/>
              </a:tabLst>
            </a:pPr>
            <a:r>
              <a:rPr lang="en-US" sz="1800">
                <a:solidFill>
                  <a:srgbClr val="000000"/>
                </a:solidFill>
                <a:latin typeface="Courier New" pitchFamily="49" charset="0"/>
              </a:rPr>
              <a:t> </a:t>
            </a:r>
          </a:p>
        </p:txBody>
      </p:sp>
      <p:sp>
        <p:nvSpPr>
          <p:cNvPr id="390167" name="Rectangle 23"/>
          <p:cNvSpPr>
            <a:spLocks noGrp="1" noChangeArrowheads="1"/>
          </p:cNvSpPr>
          <p:nvPr>
            <p:ph type="title"/>
          </p:nvPr>
        </p:nvSpPr>
        <p:spPr/>
        <p:txBody>
          <a:bodyPr/>
          <a:lstStyle/>
          <a:p>
            <a:r>
              <a:rPr lang="en-US" dirty="0"/>
              <a:t>Defining a Null Value</a:t>
            </a:r>
          </a:p>
        </p:txBody>
      </p:sp>
      <p:sp>
        <p:nvSpPr>
          <p:cNvPr id="390149" name="Rectangle 5"/>
          <p:cNvSpPr>
            <a:spLocks noChangeArrowheads="1"/>
          </p:cNvSpPr>
          <p:nvPr/>
        </p:nvSpPr>
        <p:spPr bwMode="blackWhite">
          <a:xfrm>
            <a:off x="687388" y="2286000"/>
            <a:ext cx="4231524" cy="873655"/>
          </a:xfrm>
          <a:prstGeom prst="rect">
            <a:avLst/>
          </a:prstGeom>
          <a:noFill/>
          <a:ln w="9525">
            <a:noFill/>
            <a:miter lim="800000"/>
            <a:headEnd/>
            <a:tailEnd/>
          </a:ln>
          <a:effectLst/>
        </p:spPr>
        <p:txBody>
          <a:bodyPr wrap="none" lIns="92075" tIns="46038" rIns="92075" bIns="46038" anchor="ctr"/>
          <a:lstStyle/>
          <a:p>
            <a:pPr algn="l" eaLnBrk="0" hangingPunct="0">
              <a:buClrTx/>
              <a:buFontTx/>
              <a:buNone/>
              <a:tabLst>
                <a:tab pos="1601788"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a:t>
            </a:r>
            <a:r>
              <a:rPr lang="en-US" sz="1800" dirty="0" err="1">
                <a:solidFill>
                  <a:schemeClr val="bg1"/>
                </a:solidFill>
                <a:latin typeface="Courier New" pitchFamily="49" charset="0"/>
              </a:rPr>
              <a:t>job_id</a:t>
            </a:r>
            <a:r>
              <a:rPr lang="en-US" sz="1800" dirty="0">
                <a:solidFill>
                  <a:schemeClr val="bg1"/>
                </a:solidFill>
                <a:latin typeface="Courier New" pitchFamily="49" charset="0"/>
              </a:rPr>
              <a:t>, salary, </a:t>
            </a:r>
            <a:r>
              <a:rPr lang="en-US" sz="1800" dirty="0" err="1">
                <a:solidFill>
                  <a:schemeClr val="bg1"/>
                </a:solidFill>
                <a:latin typeface="Courier New" pitchFamily="49" charset="0"/>
              </a:rPr>
              <a:t>commission_pct</a:t>
            </a:r>
            <a:endParaRPr lang="en-US" sz="1800" dirty="0">
              <a:solidFill>
                <a:schemeClr val="bg1"/>
              </a:solidFill>
              <a:latin typeface="Courier New" pitchFamily="49" charset="0"/>
            </a:endParaRPr>
          </a:p>
          <a:p>
            <a:pPr algn="l" eaLnBrk="0" hangingPunct="0">
              <a:buClrTx/>
              <a:buFontTx/>
              <a:buNone/>
              <a:tabLst>
                <a:tab pos="1601788" algn="l"/>
              </a:tabLst>
            </a:pPr>
            <a:r>
              <a:rPr lang="en-US" sz="1800" dirty="0">
                <a:solidFill>
                  <a:schemeClr val="bg1"/>
                </a:solidFill>
                <a:latin typeface="Courier New" pitchFamily="49" charset="0"/>
              </a:rPr>
              <a:t>FROM   employees;</a:t>
            </a:r>
          </a:p>
        </p:txBody>
      </p:sp>
      <p:sp>
        <p:nvSpPr>
          <p:cNvPr id="390150" name="Rectangle 6"/>
          <p:cNvSpPr>
            <a:spLocks noChangeArrowheads="1"/>
          </p:cNvSpPr>
          <p:nvPr/>
        </p:nvSpPr>
        <p:spPr bwMode="blackWhite">
          <a:xfrm>
            <a:off x="5381625" y="2389188"/>
            <a:ext cx="2060384" cy="375654"/>
          </a:xfrm>
          <a:prstGeom prst="rect">
            <a:avLst/>
          </a:prstGeom>
          <a:noFill/>
          <a:ln w="25400">
            <a:solidFill>
              <a:schemeClr val="hlink"/>
            </a:solidFill>
            <a:miter lim="800000"/>
            <a:headEnd/>
            <a:tailEnd/>
          </a:ln>
          <a:effectLst/>
        </p:spPr>
        <p:txBody>
          <a:bodyPr wrap="none" anchor="ctr"/>
          <a:lstStyle/>
          <a:p>
            <a:endParaRPr lang="en-US"/>
          </a:p>
        </p:txBody>
      </p:sp>
      <p:sp>
        <p:nvSpPr>
          <p:cNvPr id="390151" name="Text Box 7"/>
          <p:cNvSpPr txBox="1">
            <a:spLocks noChangeArrowheads="1"/>
          </p:cNvSpPr>
          <p:nvPr/>
        </p:nvSpPr>
        <p:spPr bwMode="auto">
          <a:xfrm>
            <a:off x="727075" y="3735388"/>
            <a:ext cx="376245" cy="394980"/>
          </a:xfrm>
          <a:prstGeom prst="rect">
            <a:avLst/>
          </a:prstGeom>
          <a:noFill/>
          <a:ln w="25400">
            <a:noFill/>
            <a:miter lim="800000"/>
            <a:headEnd type="none" w="sm" len="sm"/>
            <a:tailEnd type="none" w="med" len="lg"/>
          </a:ln>
          <a:effectLst/>
        </p:spPr>
        <p:txBody>
          <a:bodyPr wrap="square" lIns="12700" tIns="12700" rIns="12700" bIns="12700">
            <a:spAutoFit/>
          </a:bodyPr>
          <a:lstStyle/>
          <a:p>
            <a:pPr defTabSz="822325"/>
            <a:r>
              <a:rPr lang="en-US" sz="2400"/>
              <a:t>…</a:t>
            </a:r>
          </a:p>
        </p:txBody>
      </p:sp>
      <p:sp>
        <p:nvSpPr>
          <p:cNvPr id="390152" name="Text Box 8"/>
          <p:cNvSpPr txBox="1">
            <a:spLocks noChangeArrowheads="1"/>
          </p:cNvSpPr>
          <p:nvPr/>
        </p:nvSpPr>
        <p:spPr bwMode="auto">
          <a:xfrm>
            <a:off x="739775" y="4637088"/>
            <a:ext cx="376245" cy="394980"/>
          </a:xfrm>
          <a:prstGeom prst="rect">
            <a:avLst/>
          </a:prstGeom>
          <a:noFill/>
          <a:ln w="25400">
            <a:noFill/>
            <a:miter lim="800000"/>
            <a:headEnd type="none" w="sm" len="sm"/>
            <a:tailEnd type="none" w="med" len="lg"/>
          </a:ln>
          <a:effectLst/>
        </p:spPr>
        <p:txBody>
          <a:bodyPr wrap="square" lIns="12700" tIns="12700" rIns="12700" bIns="12700">
            <a:spAutoFit/>
          </a:bodyPr>
          <a:lstStyle/>
          <a:p>
            <a:pPr defTabSz="822325"/>
            <a:r>
              <a:rPr lang="en-US" sz="2400"/>
              <a:t>…</a:t>
            </a:r>
          </a:p>
        </p:txBody>
      </p:sp>
      <p:pic>
        <p:nvPicPr>
          <p:cNvPr id="390153" name="Picture 9"/>
          <p:cNvPicPr>
            <a:picLocks noChangeAspect="1" noChangeArrowheads="1"/>
          </p:cNvPicPr>
          <p:nvPr/>
        </p:nvPicPr>
        <p:blipFill>
          <a:blip r:embed="rId3"/>
          <a:srcRect/>
          <a:stretch>
            <a:fillRect/>
          </a:stretch>
        </p:blipFill>
        <p:spPr bwMode="gray">
          <a:xfrm>
            <a:off x="695325" y="3221038"/>
            <a:ext cx="7557881" cy="734076"/>
          </a:xfrm>
          <a:prstGeom prst="rect">
            <a:avLst/>
          </a:prstGeom>
          <a:noFill/>
          <a:ln w="25400">
            <a:noFill/>
            <a:miter lim="800000"/>
            <a:headEnd type="none" w="sm" len="sm"/>
            <a:tailEnd type="none" w="sm" len="sm"/>
          </a:ln>
          <a:effectLst/>
        </p:spPr>
      </p:pic>
      <p:pic>
        <p:nvPicPr>
          <p:cNvPr id="390154" name="Picture 10"/>
          <p:cNvPicPr>
            <a:picLocks noChangeAspect="1" noChangeArrowheads="1"/>
          </p:cNvPicPr>
          <p:nvPr/>
        </p:nvPicPr>
        <p:blipFill>
          <a:blip r:embed="rId4"/>
          <a:srcRect/>
          <a:stretch>
            <a:fillRect/>
          </a:stretch>
        </p:blipFill>
        <p:spPr bwMode="gray">
          <a:xfrm>
            <a:off x="666749" y="4098924"/>
            <a:ext cx="7568223" cy="703059"/>
          </a:xfrm>
          <a:prstGeom prst="rect">
            <a:avLst/>
          </a:prstGeom>
          <a:noFill/>
          <a:ln w="25400">
            <a:noFill/>
            <a:miter lim="800000"/>
            <a:headEnd type="none" w="sm" len="sm"/>
            <a:tailEnd type="none" w="sm" len="sm"/>
          </a:ln>
          <a:effectLst/>
        </p:spPr>
      </p:pic>
      <p:pic>
        <p:nvPicPr>
          <p:cNvPr id="390155" name="Picture 11"/>
          <p:cNvPicPr>
            <a:picLocks noChangeAspect="1" noChangeArrowheads="1"/>
          </p:cNvPicPr>
          <p:nvPr/>
        </p:nvPicPr>
        <p:blipFill>
          <a:blip r:embed="rId5"/>
          <a:srcRect/>
          <a:stretch>
            <a:fillRect/>
          </a:stretch>
        </p:blipFill>
        <p:spPr bwMode="gray">
          <a:xfrm>
            <a:off x="704850" y="5030788"/>
            <a:ext cx="7557890" cy="279156"/>
          </a:xfrm>
          <a:prstGeom prst="rect">
            <a:avLst/>
          </a:prstGeom>
          <a:noFill/>
          <a:ln w="25400">
            <a:noFill/>
            <a:miter lim="800000"/>
            <a:headEnd type="none" w="sm" len="sm"/>
            <a:tailEnd type="none" w="sm" len="sm"/>
          </a:ln>
          <a:effectLst/>
        </p:spPr>
      </p:pic>
      <p:pic>
        <p:nvPicPr>
          <p:cNvPr id="390156" name="Picture 12"/>
          <p:cNvPicPr>
            <a:picLocks noChangeAspect="1" noChangeArrowheads="1"/>
          </p:cNvPicPr>
          <p:nvPr/>
        </p:nvPicPr>
        <p:blipFill>
          <a:blip r:embed="rId6"/>
          <a:srcRect/>
          <a:stretch>
            <a:fillRect/>
          </a:stretch>
        </p:blipFill>
        <p:spPr bwMode="auto">
          <a:xfrm>
            <a:off x="704850" y="5284788"/>
            <a:ext cx="7557886" cy="201612"/>
          </a:xfrm>
          <a:prstGeom prst="rect">
            <a:avLst/>
          </a:prstGeom>
          <a:noFill/>
          <a:ln w="25400">
            <a:noFill/>
            <a:miter lim="800000"/>
            <a:headEnd type="none" w="sm" len="sm"/>
            <a:tailEnd type="none" w="sm" len="sm"/>
          </a:ln>
          <a:effec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Defining a </a:t>
            </a:r>
            <a:r>
              <a:rPr lang="en-US" sz="5400" spc="-5" dirty="0" smtClean="0"/>
              <a:t>Column</a:t>
            </a:r>
            <a:r>
              <a:rPr lang="en-US" sz="5400" spc="-90" dirty="0" smtClean="0"/>
              <a:t> </a:t>
            </a:r>
            <a:r>
              <a:rPr lang="en-US" sz="5400" spc="-5" dirty="0" smtClean="0"/>
              <a:t>Alias</a:t>
            </a:r>
            <a:endParaRPr lang="en-US" dirty="0"/>
          </a:p>
        </p:txBody>
      </p:sp>
      <p:sp>
        <p:nvSpPr>
          <p:cNvPr id="3" name="Content Placeholder 2"/>
          <p:cNvSpPr>
            <a:spLocks noGrp="1"/>
          </p:cNvSpPr>
          <p:nvPr>
            <p:ph idx="1"/>
          </p:nvPr>
        </p:nvSpPr>
        <p:spPr/>
        <p:txBody>
          <a:bodyPr>
            <a:normAutofit/>
          </a:bodyPr>
          <a:lstStyle/>
          <a:p>
            <a:pPr algn="just"/>
            <a:r>
              <a:rPr lang="en-US" sz="2800" dirty="0" smtClean="0"/>
              <a:t>A column alias:</a:t>
            </a:r>
          </a:p>
          <a:p>
            <a:pPr lvl="1" algn="just"/>
            <a:r>
              <a:rPr lang="en-US" sz="2800" dirty="0" smtClean="0"/>
              <a:t>Renames a column heading</a:t>
            </a:r>
          </a:p>
          <a:p>
            <a:pPr lvl="1" algn="just"/>
            <a:r>
              <a:rPr lang="en-US" sz="2800" dirty="0" smtClean="0"/>
              <a:t>Is useful with calculations</a:t>
            </a:r>
          </a:p>
          <a:p>
            <a:pPr lvl="1" algn="just"/>
            <a:r>
              <a:rPr lang="en-US" sz="2800" dirty="0" smtClean="0"/>
              <a:t>Immediately follows the column name (There can also be the optional </a:t>
            </a:r>
            <a:r>
              <a:rPr lang="en-US" sz="2800" b="1" dirty="0" smtClean="0">
                <a:solidFill>
                  <a:srgbClr val="FF0000"/>
                </a:solidFill>
              </a:rPr>
              <a:t>AS</a:t>
            </a:r>
            <a:r>
              <a:rPr lang="en-US" sz="2800" dirty="0" smtClean="0"/>
              <a:t> keyword between the column name and alias.)</a:t>
            </a:r>
          </a:p>
          <a:p>
            <a:pPr lvl="1" algn="just"/>
            <a:r>
              <a:rPr lang="en-US" sz="2800" dirty="0" smtClean="0"/>
              <a:t>Requires double quotation marks if it contains spaces or special characters or if it is case-sensitive</a:t>
            </a:r>
          </a:p>
          <a:p>
            <a:pPr algn="just">
              <a:buNone/>
            </a:pP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6290" name="Picture 2"/>
          <p:cNvPicPr>
            <a:picLocks noChangeAspect="1" noChangeArrowheads="1"/>
          </p:cNvPicPr>
          <p:nvPr/>
        </p:nvPicPr>
        <p:blipFill>
          <a:blip r:embed="rId3"/>
          <a:srcRect/>
          <a:stretch>
            <a:fillRect/>
          </a:stretch>
        </p:blipFill>
        <p:spPr bwMode="gray">
          <a:xfrm>
            <a:off x="1019175" y="4921250"/>
            <a:ext cx="6953250" cy="866775"/>
          </a:xfrm>
          <a:prstGeom prst="rect">
            <a:avLst/>
          </a:prstGeom>
          <a:noFill/>
          <a:ln w="25400">
            <a:noFill/>
            <a:miter lim="800000"/>
            <a:headEnd type="none" w="sm" len="sm"/>
            <a:tailEnd type="none" w="sm" len="sm"/>
          </a:ln>
          <a:effectLst/>
        </p:spPr>
      </p:pic>
      <p:pic>
        <p:nvPicPr>
          <p:cNvPr id="396291" name="Picture 3"/>
          <p:cNvPicPr>
            <a:picLocks noChangeAspect="1" noChangeArrowheads="1"/>
          </p:cNvPicPr>
          <p:nvPr/>
        </p:nvPicPr>
        <p:blipFill>
          <a:blip r:embed="rId4"/>
          <a:srcRect/>
          <a:stretch>
            <a:fillRect/>
          </a:stretch>
        </p:blipFill>
        <p:spPr bwMode="gray">
          <a:xfrm>
            <a:off x="1019175" y="2643188"/>
            <a:ext cx="6972300" cy="885825"/>
          </a:xfrm>
          <a:prstGeom prst="rect">
            <a:avLst/>
          </a:prstGeom>
          <a:noFill/>
          <a:ln w="25400">
            <a:noFill/>
            <a:miter lim="800000"/>
            <a:headEnd type="none" w="sm" len="sm"/>
            <a:tailEnd type="none" w="sm" len="sm"/>
          </a:ln>
          <a:effectLst/>
        </p:spPr>
      </p:pic>
      <p:sp>
        <p:nvSpPr>
          <p:cNvPr id="396292" name="Rectangle 4"/>
          <p:cNvSpPr>
            <a:spLocks noChangeArrowheads="1"/>
          </p:cNvSpPr>
          <p:nvPr/>
        </p:nvSpPr>
        <p:spPr bwMode="blackGray">
          <a:xfrm>
            <a:off x="887413" y="1816100"/>
            <a:ext cx="7277100" cy="70167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a:solidFill>
                  <a:srgbClr val="000000"/>
                </a:solidFill>
                <a:latin typeface="Courier New" pitchFamily="49" charset="0"/>
              </a:rPr>
              <a:t> </a:t>
            </a:r>
          </a:p>
        </p:txBody>
      </p:sp>
      <p:sp>
        <p:nvSpPr>
          <p:cNvPr id="396293" name="Rectangle 5"/>
          <p:cNvSpPr>
            <a:spLocks noChangeArrowheads="1"/>
          </p:cNvSpPr>
          <p:nvPr/>
        </p:nvSpPr>
        <p:spPr bwMode="auto">
          <a:xfrm>
            <a:off x="876300" y="4038600"/>
            <a:ext cx="7277100" cy="68897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a:solidFill>
                  <a:srgbClr val="000000"/>
                </a:solidFill>
                <a:latin typeface="Courier New" pitchFamily="49" charset="0"/>
              </a:rPr>
              <a:t> </a:t>
            </a:r>
          </a:p>
        </p:txBody>
      </p:sp>
      <p:sp>
        <p:nvSpPr>
          <p:cNvPr id="396294" name="Rectangle 6"/>
          <p:cNvSpPr>
            <a:spLocks noGrp="1" noChangeArrowheads="1"/>
          </p:cNvSpPr>
          <p:nvPr>
            <p:ph type="title"/>
          </p:nvPr>
        </p:nvSpPr>
        <p:spPr>
          <a:noFill/>
          <a:ln/>
        </p:spPr>
        <p:txBody>
          <a:bodyPr lIns="92075" tIns="46038" rIns="92075" bIns="46038"/>
          <a:lstStyle/>
          <a:p>
            <a:r>
              <a:rPr lang="en-US"/>
              <a:t>Using Column Aliases</a:t>
            </a:r>
          </a:p>
        </p:txBody>
      </p:sp>
      <p:sp>
        <p:nvSpPr>
          <p:cNvPr id="396295" name="Rectangle 7"/>
          <p:cNvSpPr>
            <a:spLocks noChangeArrowheads="1"/>
          </p:cNvSpPr>
          <p:nvPr/>
        </p:nvSpPr>
        <p:spPr bwMode="ltGray">
          <a:xfrm>
            <a:off x="1198563" y="2690813"/>
            <a:ext cx="3552825" cy="201612"/>
          </a:xfrm>
          <a:prstGeom prst="rect">
            <a:avLst/>
          </a:prstGeom>
          <a:noFill/>
          <a:ln w="28575">
            <a:solidFill>
              <a:srgbClr val="FF5050"/>
            </a:solidFill>
            <a:miter lim="800000"/>
            <a:headEnd/>
            <a:tailEnd/>
          </a:ln>
          <a:effectLst/>
        </p:spPr>
        <p:txBody>
          <a:bodyPr wrap="none" anchor="ctr"/>
          <a:lstStyle/>
          <a:p>
            <a:endParaRPr lang="en-US"/>
          </a:p>
        </p:txBody>
      </p:sp>
      <p:sp>
        <p:nvSpPr>
          <p:cNvPr id="396296" name="Rectangle 8"/>
          <p:cNvSpPr>
            <a:spLocks noChangeArrowheads="1"/>
          </p:cNvSpPr>
          <p:nvPr/>
        </p:nvSpPr>
        <p:spPr bwMode="ltGray">
          <a:xfrm>
            <a:off x="1174750" y="4946650"/>
            <a:ext cx="2479675" cy="198438"/>
          </a:xfrm>
          <a:prstGeom prst="rect">
            <a:avLst/>
          </a:prstGeom>
          <a:noFill/>
          <a:ln w="28575">
            <a:solidFill>
              <a:srgbClr val="FF5050"/>
            </a:solidFill>
            <a:miter lim="800000"/>
            <a:headEnd/>
            <a:tailEnd/>
          </a:ln>
          <a:effectLst/>
        </p:spPr>
        <p:txBody>
          <a:bodyPr wrap="none" anchor="ctr"/>
          <a:lstStyle/>
          <a:p>
            <a:endParaRPr lang="en-US"/>
          </a:p>
        </p:txBody>
      </p:sp>
      <p:sp>
        <p:nvSpPr>
          <p:cNvPr id="396297" name="Rectangle 9"/>
          <p:cNvSpPr>
            <a:spLocks noChangeArrowheads="1"/>
          </p:cNvSpPr>
          <p:nvPr/>
        </p:nvSpPr>
        <p:spPr bwMode="blackWhite">
          <a:xfrm>
            <a:off x="965200" y="4117975"/>
            <a:ext cx="6438900" cy="549275"/>
          </a:xfrm>
          <a:prstGeom prst="rect">
            <a:avLst/>
          </a:prstGeom>
          <a:noFill/>
          <a:ln w="9525">
            <a:no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"Name" , salary*12 "Annual Salary"</a:t>
            </a: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396298" name="Rectangle 10"/>
          <p:cNvSpPr>
            <a:spLocks noChangeArrowheads="1"/>
          </p:cNvSpPr>
          <p:nvPr/>
        </p:nvSpPr>
        <p:spPr bwMode="blackWhite">
          <a:xfrm>
            <a:off x="974725" y="1803400"/>
            <a:ext cx="5108575" cy="727075"/>
          </a:xfrm>
          <a:prstGeom prst="rect">
            <a:avLst/>
          </a:prstGeom>
          <a:noFill/>
          <a:ln w="9525">
            <a:no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AS name, </a:t>
            </a:r>
            <a:r>
              <a:rPr lang="en-US" sz="1800" dirty="0" err="1">
                <a:solidFill>
                  <a:schemeClr val="bg1"/>
                </a:solidFill>
                <a:latin typeface="Courier New" pitchFamily="49" charset="0"/>
              </a:rPr>
              <a:t>commission_pct</a:t>
            </a:r>
            <a:r>
              <a:rPr lang="en-US" sz="1800" dirty="0">
                <a:solidFill>
                  <a:schemeClr val="bg1"/>
                </a:solidFill>
                <a:latin typeface="Courier New" pitchFamily="49" charset="0"/>
              </a:rPr>
              <a:t> </a:t>
            </a:r>
            <a:r>
              <a:rPr lang="en-US" sz="1800" dirty="0" err="1">
                <a:solidFill>
                  <a:schemeClr val="bg1"/>
                </a:solidFill>
                <a:latin typeface="Courier New" pitchFamily="49" charset="0"/>
              </a:rPr>
              <a:t>comm</a:t>
            </a:r>
            <a:endParaRPr lang="en-US" sz="1800" dirty="0">
              <a:solidFill>
                <a:schemeClr val="bg1"/>
              </a:solidFill>
              <a:latin typeface="Courier New" pitchFamily="49" charset="0"/>
            </a:endParaRP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396299" name="Rectangle 11"/>
          <p:cNvSpPr>
            <a:spLocks noChangeArrowheads="1"/>
          </p:cNvSpPr>
          <p:nvPr/>
        </p:nvSpPr>
        <p:spPr bwMode="blackWhite">
          <a:xfrm>
            <a:off x="3740150" y="1911350"/>
            <a:ext cx="619125" cy="219075"/>
          </a:xfrm>
          <a:prstGeom prst="rect">
            <a:avLst/>
          </a:prstGeom>
          <a:noFill/>
          <a:ln w="28575">
            <a:solidFill>
              <a:schemeClr val="hlink"/>
            </a:solidFill>
            <a:miter lim="800000"/>
            <a:headEnd/>
            <a:tailEnd/>
          </a:ln>
          <a:effectLst/>
        </p:spPr>
        <p:txBody>
          <a:bodyPr wrap="none" anchor="ctr"/>
          <a:lstStyle/>
          <a:p>
            <a:endParaRPr lang="en-US"/>
          </a:p>
        </p:txBody>
      </p:sp>
      <p:sp>
        <p:nvSpPr>
          <p:cNvPr id="396300" name="Rectangle 12"/>
          <p:cNvSpPr>
            <a:spLocks noChangeArrowheads="1"/>
          </p:cNvSpPr>
          <p:nvPr/>
        </p:nvSpPr>
        <p:spPr bwMode="blackWhite">
          <a:xfrm>
            <a:off x="3314700" y="4132263"/>
            <a:ext cx="885825" cy="231775"/>
          </a:xfrm>
          <a:prstGeom prst="rect">
            <a:avLst/>
          </a:prstGeom>
          <a:noFill/>
          <a:ln w="28575">
            <a:solidFill>
              <a:schemeClr val="hlink"/>
            </a:solidFill>
            <a:miter lim="800000"/>
            <a:headEnd/>
            <a:tailEnd/>
          </a:ln>
          <a:effectLst/>
        </p:spPr>
        <p:txBody>
          <a:bodyPr wrap="none" anchor="ctr"/>
          <a:lstStyle/>
          <a:p>
            <a:endParaRPr lang="en-US"/>
          </a:p>
        </p:txBody>
      </p:sp>
      <p:sp>
        <p:nvSpPr>
          <p:cNvPr id="396301" name="Text Box 13"/>
          <p:cNvSpPr txBox="1">
            <a:spLocks noChangeArrowheads="1"/>
          </p:cNvSpPr>
          <p:nvPr/>
        </p:nvSpPr>
        <p:spPr bwMode="auto">
          <a:xfrm>
            <a:off x="996950" y="336391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sp>
        <p:nvSpPr>
          <p:cNvPr id="396302" name="Text Box 14"/>
          <p:cNvSpPr txBox="1">
            <a:spLocks noChangeArrowheads="1"/>
          </p:cNvSpPr>
          <p:nvPr/>
        </p:nvSpPr>
        <p:spPr bwMode="auto">
          <a:xfrm>
            <a:off x="996950" y="559435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396303" name="Picture 15"/>
          <p:cNvPicPr>
            <a:picLocks noChangeAspect="1" noChangeArrowheads="1"/>
          </p:cNvPicPr>
          <p:nvPr/>
        </p:nvPicPr>
        <p:blipFill>
          <a:blip r:embed="rId5"/>
          <a:srcRect/>
          <a:stretch>
            <a:fillRect/>
          </a:stretch>
        </p:blipFill>
        <p:spPr bwMode="auto">
          <a:xfrm>
            <a:off x="1019175" y="3744913"/>
            <a:ext cx="6981825" cy="180975"/>
          </a:xfrm>
          <a:prstGeom prst="rect">
            <a:avLst/>
          </a:prstGeom>
          <a:noFill/>
          <a:ln w="25400">
            <a:noFill/>
            <a:miter lim="800000"/>
            <a:headEnd type="none" w="sm" len="sm"/>
            <a:tailEnd type="none" w="sm" len="sm"/>
          </a:ln>
          <a:effectLst/>
        </p:spPr>
      </p:pic>
      <p:sp>
        <p:nvSpPr>
          <p:cNvPr id="396304" name="Rectangle 16"/>
          <p:cNvSpPr>
            <a:spLocks noChangeArrowheads="1"/>
          </p:cNvSpPr>
          <p:nvPr/>
        </p:nvSpPr>
        <p:spPr bwMode="blackWhite">
          <a:xfrm>
            <a:off x="6642100" y="1911350"/>
            <a:ext cx="619125" cy="219075"/>
          </a:xfrm>
          <a:prstGeom prst="rect">
            <a:avLst/>
          </a:prstGeom>
          <a:noFill/>
          <a:ln w="28575">
            <a:solidFill>
              <a:schemeClr val="hlink"/>
            </a:solidFill>
            <a:miter lim="800000"/>
            <a:headEnd/>
            <a:tailEnd/>
          </a:ln>
          <a:effectLst/>
        </p:spPr>
        <p:txBody>
          <a:bodyPr wrap="none" anchor="ctr"/>
          <a:lstStyle/>
          <a:p>
            <a:endParaRPr lang="en-US"/>
          </a:p>
        </p:txBody>
      </p:sp>
      <p:sp>
        <p:nvSpPr>
          <p:cNvPr id="396305" name="Rectangle 17"/>
          <p:cNvSpPr>
            <a:spLocks noChangeArrowheads="1"/>
          </p:cNvSpPr>
          <p:nvPr/>
        </p:nvSpPr>
        <p:spPr bwMode="ltGray">
          <a:xfrm>
            <a:off x="5043488" y="2686050"/>
            <a:ext cx="2638425" cy="193675"/>
          </a:xfrm>
          <a:prstGeom prst="rect">
            <a:avLst/>
          </a:prstGeom>
          <a:noFill/>
          <a:ln w="28575">
            <a:solidFill>
              <a:schemeClr val="hlink"/>
            </a:solidFill>
            <a:miter lim="800000"/>
            <a:headEnd/>
            <a:tailEnd/>
          </a:ln>
          <a:effectLst/>
        </p:spPr>
        <p:txBody>
          <a:bodyPr wrap="none" anchor="ctr"/>
          <a:lstStyle/>
          <a:p>
            <a:endParaRPr lang="en-US"/>
          </a:p>
        </p:txBody>
      </p:sp>
      <p:pic>
        <p:nvPicPr>
          <p:cNvPr id="396306" name="Picture 18"/>
          <p:cNvPicPr>
            <a:picLocks noChangeAspect="1" noChangeArrowheads="1"/>
          </p:cNvPicPr>
          <p:nvPr/>
        </p:nvPicPr>
        <p:blipFill>
          <a:blip r:embed="rId5"/>
          <a:srcRect/>
          <a:stretch>
            <a:fillRect/>
          </a:stretch>
        </p:blipFill>
        <p:spPr bwMode="auto">
          <a:xfrm>
            <a:off x="1019175" y="5975350"/>
            <a:ext cx="6981825" cy="180975"/>
          </a:xfrm>
          <a:prstGeom prst="rect">
            <a:avLst/>
          </a:prstGeom>
          <a:noFill/>
          <a:ln w="25400">
            <a:noFill/>
            <a:miter lim="800000"/>
            <a:headEnd type="none" w="sm" len="sm"/>
            <a:tailEnd type="none" w="sm" len="sm"/>
          </a:ln>
          <a:effectLst/>
        </p:spPr>
      </p:pic>
      <p:sp>
        <p:nvSpPr>
          <p:cNvPr id="396307" name="Rectangle 19"/>
          <p:cNvSpPr>
            <a:spLocks noChangeArrowheads="1"/>
          </p:cNvSpPr>
          <p:nvPr/>
        </p:nvSpPr>
        <p:spPr bwMode="ltGray">
          <a:xfrm>
            <a:off x="4527550" y="4946650"/>
            <a:ext cx="2479675" cy="198438"/>
          </a:xfrm>
          <a:prstGeom prst="rect">
            <a:avLst/>
          </a:prstGeom>
          <a:noFill/>
          <a:ln w="28575">
            <a:solidFill>
              <a:srgbClr val="FF5050"/>
            </a:solidFill>
            <a:miter lim="800000"/>
            <a:headEnd/>
            <a:tailEnd/>
          </a:ln>
          <a:effectLst/>
        </p:spPr>
        <p:txBody>
          <a:bodyPr wrap="none" anchor="ctr"/>
          <a:lstStyle/>
          <a:p>
            <a:endParaRPr lang="en-US"/>
          </a:p>
        </p:txBody>
      </p:sp>
      <p:sp>
        <p:nvSpPr>
          <p:cNvPr id="396308" name="Rectangle 20"/>
          <p:cNvSpPr>
            <a:spLocks noChangeArrowheads="1"/>
          </p:cNvSpPr>
          <p:nvPr/>
        </p:nvSpPr>
        <p:spPr bwMode="blackWhite">
          <a:xfrm>
            <a:off x="5953125" y="4133850"/>
            <a:ext cx="2079625" cy="231775"/>
          </a:xfrm>
          <a:prstGeom prst="rect">
            <a:avLst/>
          </a:prstGeom>
          <a:noFill/>
          <a:ln w="28575">
            <a:solidFill>
              <a:schemeClr val="hlink"/>
            </a:solidFill>
            <a:miter lim="800000"/>
            <a:headEnd/>
            <a:tailEnd/>
          </a:ln>
          <a:effectLst/>
        </p:spPr>
        <p:txBody>
          <a:bodyPr wrap="none" anchor="ctr"/>
          <a:lstStyle/>
          <a:p>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r>
              <a:rPr lang="en-US"/>
              <a:t>Concatenation Operator</a:t>
            </a:r>
          </a:p>
        </p:txBody>
      </p:sp>
      <p:sp>
        <p:nvSpPr>
          <p:cNvPr id="398341" name="Rectangle 5"/>
          <p:cNvSpPr>
            <a:spLocks noGrp="1" noChangeArrowheads="1"/>
          </p:cNvSpPr>
          <p:nvPr>
            <p:ph type="body" idx="1"/>
          </p:nvPr>
        </p:nvSpPr>
        <p:spPr>
          <a:xfrm>
            <a:off x="863600" y="1816100"/>
            <a:ext cx="7366000" cy="2235200"/>
          </a:xfrm>
        </p:spPr>
        <p:txBody>
          <a:bodyPr>
            <a:normAutofit fontScale="92500"/>
          </a:bodyPr>
          <a:lstStyle/>
          <a:p>
            <a:r>
              <a:rPr lang="en-US"/>
              <a:t>A concatenation operator:</a:t>
            </a:r>
          </a:p>
          <a:p>
            <a:pPr lvl="1"/>
            <a:r>
              <a:rPr lang="en-US"/>
              <a:t>Links columns or character strings to other columns </a:t>
            </a:r>
          </a:p>
          <a:p>
            <a:pPr lvl="1"/>
            <a:r>
              <a:rPr lang="en-US"/>
              <a:t>Is represented by two vertical bars (||)</a:t>
            </a:r>
          </a:p>
          <a:p>
            <a:pPr lvl="1"/>
            <a:r>
              <a:rPr lang="en-US"/>
              <a:t>Creates a resultant column that is a character expression</a:t>
            </a:r>
          </a:p>
        </p:txBody>
      </p:sp>
      <p:sp>
        <p:nvSpPr>
          <p:cNvPr id="398342" name="Rectangle 6"/>
          <p:cNvSpPr>
            <a:spLocks noChangeArrowheads="1"/>
          </p:cNvSpPr>
          <p:nvPr/>
        </p:nvSpPr>
        <p:spPr bwMode="blackGray">
          <a:xfrm>
            <a:off x="876300" y="4149725"/>
            <a:ext cx="7277100" cy="741363"/>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a:t>
            </a:r>
            <a:r>
              <a:rPr lang="en-US" sz="1800" dirty="0" err="1">
                <a:solidFill>
                  <a:schemeClr val="bg1"/>
                </a:solidFill>
                <a:latin typeface="Courier New" pitchFamily="49" charset="0"/>
              </a:rPr>
              <a:t>job_id</a:t>
            </a:r>
            <a:r>
              <a:rPr lang="en-US" sz="1800" dirty="0">
                <a:solidFill>
                  <a:schemeClr val="bg1"/>
                </a:solidFill>
                <a:latin typeface="Courier New" pitchFamily="49" charset="0"/>
              </a:rPr>
              <a:t> AS "Employees"</a:t>
            </a: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398343" name="Rectangle 7"/>
          <p:cNvSpPr>
            <a:spLocks noChangeArrowheads="1"/>
          </p:cNvSpPr>
          <p:nvPr/>
        </p:nvSpPr>
        <p:spPr bwMode="blackWhite">
          <a:xfrm>
            <a:off x="3459162" y="4244975"/>
            <a:ext cx="274638" cy="269875"/>
          </a:xfrm>
          <a:prstGeom prst="rect">
            <a:avLst/>
          </a:prstGeom>
          <a:noFill/>
          <a:ln w="25400">
            <a:solidFill>
              <a:schemeClr val="hlink"/>
            </a:solidFill>
            <a:miter lim="800000"/>
            <a:headEnd/>
            <a:tailEnd/>
          </a:ln>
          <a:effectLst/>
        </p:spPr>
        <p:txBody>
          <a:bodyPr wrap="none" anchor="ctr"/>
          <a:lstStyle/>
          <a:p>
            <a:endParaRPr lang="en-US"/>
          </a:p>
        </p:txBody>
      </p:sp>
      <p:grpSp>
        <p:nvGrpSpPr>
          <p:cNvPr id="2" name="Group 12"/>
          <p:cNvGrpSpPr>
            <a:grpSpLocks/>
          </p:cNvGrpSpPr>
          <p:nvPr/>
        </p:nvGrpSpPr>
        <p:grpSpPr bwMode="auto">
          <a:xfrm>
            <a:off x="893763" y="5064125"/>
            <a:ext cx="7221537" cy="1152525"/>
            <a:chOff x="587" y="3190"/>
            <a:chExt cx="4549" cy="726"/>
          </a:xfrm>
        </p:grpSpPr>
        <p:sp>
          <p:nvSpPr>
            <p:cNvPr id="398344" name="Text Box 8"/>
            <p:cNvSpPr txBox="1">
              <a:spLocks noChangeArrowheads="1"/>
            </p:cNvSpPr>
            <p:nvPr/>
          </p:nvSpPr>
          <p:spPr bwMode="auto">
            <a:xfrm>
              <a:off x="606" y="3564"/>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398345" name="Picture 9"/>
            <p:cNvPicPr>
              <a:picLocks noChangeAspect="1" noChangeArrowheads="1"/>
            </p:cNvPicPr>
            <p:nvPr/>
          </p:nvPicPr>
          <p:blipFill>
            <a:blip r:embed="rId3"/>
            <a:srcRect/>
            <a:stretch>
              <a:fillRect/>
            </a:stretch>
          </p:blipFill>
          <p:spPr bwMode="auto">
            <a:xfrm>
              <a:off x="617" y="3802"/>
              <a:ext cx="4398" cy="114"/>
            </a:xfrm>
            <a:prstGeom prst="rect">
              <a:avLst/>
            </a:prstGeom>
            <a:noFill/>
            <a:ln w="25400">
              <a:noFill/>
              <a:miter lim="800000"/>
              <a:headEnd type="none" w="sm" len="sm"/>
              <a:tailEnd type="none" w="sm" len="sm"/>
            </a:ln>
            <a:effectLst/>
          </p:spPr>
        </p:pic>
        <p:pic>
          <p:nvPicPr>
            <p:cNvPr id="398346" name="Picture 10" descr="D:\Temp\03.GIF"/>
            <p:cNvPicPr>
              <a:picLocks noChangeAspect="1" noChangeArrowheads="1"/>
            </p:cNvPicPr>
            <p:nvPr/>
          </p:nvPicPr>
          <p:blipFill>
            <a:blip r:embed="rId4"/>
            <a:srcRect/>
            <a:stretch>
              <a:fillRect/>
            </a:stretch>
          </p:blipFill>
          <p:spPr bwMode="auto">
            <a:xfrm>
              <a:off x="587" y="3190"/>
              <a:ext cx="4549" cy="520"/>
            </a:xfrm>
            <a:prstGeom prst="rect">
              <a:avLst/>
            </a:prstGeom>
            <a:noFill/>
          </p:spPr>
        </p:pic>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Grp="1" noChangeArrowheads="1"/>
          </p:cNvSpPr>
          <p:nvPr>
            <p:ph type="title"/>
          </p:nvPr>
        </p:nvSpPr>
        <p:spPr/>
        <p:txBody>
          <a:bodyPr/>
          <a:lstStyle/>
          <a:p>
            <a:r>
              <a:rPr lang="en-US"/>
              <a:t>Literal Character Strings</a:t>
            </a:r>
          </a:p>
        </p:txBody>
      </p:sp>
      <p:sp>
        <p:nvSpPr>
          <p:cNvPr id="402437" name="Rectangle 5"/>
          <p:cNvSpPr>
            <a:spLocks noGrp="1" noChangeArrowheads="1"/>
          </p:cNvSpPr>
          <p:nvPr>
            <p:ph type="body" idx="1"/>
          </p:nvPr>
        </p:nvSpPr>
        <p:spPr>
          <a:xfrm>
            <a:off x="863600" y="1816100"/>
            <a:ext cx="7366000" cy="2168525"/>
          </a:xfrm>
        </p:spPr>
        <p:txBody>
          <a:bodyPr>
            <a:normAutofit fontScale="92500" lnSpcReduction="10000"/>
          </a:bodyPr>
          <a:lstStyle/>
          <a:p>
            <a:pPr lvl="1"/>
            <a:r>
              <a:rPr lang="en-US"/>
              <a:t>A literal is a character, a number, or a date that is included in the </a:t>
            </a:r>
            <a:r>
              <a:rPr lang="en-US">
                <a:latin typeface="Courier New" pitchFamily="49" charset="0"/>
              </a:rPr>
              <a:t>SELECT</a:t>
            </a:r>
            <a:r>
              <a:rPr lang="en-US"/>
              <a:t> statement.</a:t>
            </a:r>
          </a:p>
          <a:p>
            <a:pPr lvl="1"/>
            <a:r>
              <a:rPr lang="en-US"/>
              <a:t>Date and character literal values must be enclosed by single quotation marks.</a:t>
            </a:r>
          </a:p>
          <a:p>
            <a:pPr lvl="1"/>
            <a:r>
              <a:rPr lang="en-US"/>
              <a:t>Each character string is output once for each</a:t>
            </a:r>
            <a:br>
              <a:rPr lang="en-US"/>
            </a:br>
            <a:r>
              <a:rPr lang="en-US"/>
              <a:t>row returned.</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a:xfrm>
            <a:off x="731838" y="530225"/>
            <a:ext cx="7618412" cy="881063"/>
          </a:xfrm>
          <a:noFill/>
          <a:ln/>
        </p:spPr>
        <p:txBody>
          <a:bodyPr lIns="92075" tIns="46038" rIns="92075" bIns="46038">
            <a:normAutofit fontScale="90000"/>
          </a:bodyPr>
          <a:lstStyle/>
          <a:p>
            <a:r>
              <a:rPr lang="en-US"/>
              <a:t>Using Literal Character Strings</a:t>
            </a:r>
          </a:p>
        </p:txBody>
      </p:sp>
      <p:sp>
        <p:nvSpPr>
          <p:cNvPr id="404486" name="Text Box 6"/>
          <p:cNvSpPr txBox="1">
            <a:spLocks noChangeArrowheads="1"/>
          </p:cNvSpPr>
          <p:nvPr/>
        </p:nvSpPr>
        <p:spPr bwMode="auto">
          <a:xfrm>
            <a:off x="1031875" y="4886325"/>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404487" name="Picture 7"/>
          <p:cNvPicPr>
            <a:picLocks noChangeAspect="1" noChangeArrowheads="1"/>
          </p:cNvPicPr>
          <p:nvPr/>
        </p:nvPicPr>
        <p:blipFill>
          <a:blip r:embed="rId3"/>
          <a:srcRect/>
          <a:stretch>
            <a:fillRect/>
          </a:stretch>
        </p:blipFill>
        <p:spPr bwMode="gray">
          <a:xfrm>
            <a:off x="1036638" y="3076575"/>
            <a:ext cx="6934200" cy="1971675"/>
          </a:xfrm>
          <a:prstGeom prst="rect">
            <a:avLst/>
          </a:prstGeom>
          <a:noFill/>
          <a:ln w="25400">
            <a:noFill/>
            <a:miter lim="800000"/>
            <a:headEnd type="none" w="sm" len="sm"/>
            <a:tailEnd type="none" w="sm" len="sm"/>
          </a:ln>
          <a:effectLst/>
        </p:spPr>
      </p:pic>
      <p:pic>
        <p:nvPicPr>
          <p:cNvPr id="404488" name="Picture 8"/>
          <p:cNvPicPr>
            <a:picLocks noChangeAspect="1" noChangeArrowheads="1"/>
          </p:cNvPicPr>
          <p:nvPr/>
        </p:nvPicPr>
        <p:blipFill>
          <a:blip r:embed="rId4"/>
          <a:srcRect/>
          <a:stretch>
            <a:fillRect/>
          </a:stretch>
        </p:blipFill>
        <p:spPr bwMode="auto">
          <a:xfrm>
            <a:off x="1036638" y="5267325"/>
            <a:ext cx="6981825" cy="180975"/>
          </a:xfrm>
          <a:prstGeom prst="rect">
            <a:avLst/>
          </a:prstGeom>
          <a:noFill/>
          <a:ln w="25400">
            <a:noFill/>
            <a:miter lim="800000"/>
            <a:headEnd type="none" w="sm" len="sm"/>
            <a:tailEnd type="none" w="sm" len="sm"/>
          </a:ln>
          <a:effectLst/>
        </p:spPr>
      </p:pic>
      <p:sp>
        <p:nvSpPr>
          <p:cNvPr id="404490" name="Rectangle 10"/>
          <p:cNvSpPr>
            <a:spLocks noChangeArrowheads="1"/>
          </p:cNvSpPr>
          <p:nvPr/>
        </p:nvSpPr>
        <p:spPr bwMode="blackGray">
          <a:xfrm>
            <a:off x="876300" y="1919288"/>
            <a:ext cx="7277100" cy="1071562"/>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last_name</a:t>
            </a:r>
            <a:r>
              <a:rPr lang="en-US" sz="1800" dirty="0">
                <a:solidFill>
                  <a:schemeClr val="bg1"/>
                </a:solidFill>
                <a:latin typeface="Courier New" pitchFamily="49" charset="0"/>
              </a:rPr>
              <a:t> ||' is a '||</a:t>
            </a:r>
            <a:r>
              <a:rPr lang="en-US" sz="1800" dirty="0" err="1">
                <a:solidFill>
                  <a:schemeClr val="bg1"/>
                </a:solidFill>
                <a:latin typeface="Courier New" pitchFamily="49" charset="0"/>
              </a:rPr>
              <a:t>job_id</a:t>
            </a:r>
            <a:r>
              <a:rPr lang="en-US" sz="1800" dirty="0">
                <a:solidFill>
                  <a:schemeClr val="bg1"/>
                </a:solidFill>
                <a:latin typeface="Courier New" pitchFamily="49" charset="0"/>
              </a:rPr>
              <a:t> </a:t>
            </a:r>
          </a:p>
          <a:p>
            <a:pPr algn="l" eaLnBrk="0" hangingPunct="0">
              <a:buClrTx/>
              <a:buFontTx/>
              <a:buNone/>
              <a:tabLst>
                <a:tab pos="1200150" algn="l"/>
              </a:tabLst>
            </a:pPr>
            <a:r>
              <a:rPr lang="en-US" sz="1800" dirty="0">
                <a:solidFill>
                  <a:schemeClr val="bg1"/>
                </a:solidFill>
                <a:latin typeface="Courier New" pitchFamily="49" charset="0"/>
              </a:rPr>
              <a:t>       AS "Employee Details"</a:t>
            </a: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404485" name="Rectangle 5"/>
          <p:cNvSpPr>
            <a:spLocks noChangeArrowheads="1"/>
          </p:cNvSpPr>
          <p:nvPr/>
        </p:nvSpPr>
        <p:spPr bwMode="blackWhite">
          <a:xfrm>
            <a:off x="3522663" y="2019300"/>
            <a:ext cx="1146175" cy="309563"/>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3" name="Rectangle 11"/>
          <p:cNvSpPr>
            <a:spLocks noGrp="1" noChangeArrowheads="1"/>
          </p:cNvSpPr>
          <p:nvPr>
            <p:ph type="title"/>
          </p:nvPr>
        </p:nvSpPr>
        <p:spPr/>
        <p:txBody>
          <a:bodyPr/>
          <a:lstStyle/>
          <a:p>
            <a:r>
              <a:rPr lang="en-US"/>
              <a:t>Alternative Quote (</a:t>
            </a:r>
            <a:r>
              <a:rPr lang="en-US">
                <a:latin typeface="Courier New" pitchFamily="49" charset="0"/>
              </a:rPr>
              <a:t>q</a:t>
            </a:r>
            <a:r>
              <a:rPr lang="en-US"/>
              <a:t>) Operator</a:t>
            </a:r>
          </a:p>
        </p:txBody>
      </p:sp>
      <p:sp>
        <p:nvSpPr>
          <p:cNvPr id="453644" name="Rectangle 12"/>
          <p:cNvSpPr>
            <a:spLocks noGrp="1" noChangeArrowheads="1"/>
          </p:cNvSpPr>
          <p:nvPr>
            <p:ph type="body" idx="1"/>
          </p:nvPr>
        </p:nvSpPr>
        <p:spPr/>
        <p:txBody>
          <a:bodyPr/>
          <a:lstStyle/>
          <a:p>
            <a:pPr lvl="1"/>
            <a:r>
              <a:rPr lang="en-US"/>
              <a:t>Specify your own quotation mark delimiter</a:t>
            </a:r>
          </a:p>
          <a:p>
            <a:pPr lvl="1"/>
            <a:r>
              <a:rPr lang="en-US"/>
              <a:t>Choose any delimiter</a:t>
            </a:r>
          </a:p>
          <a:p>
            <a:pPr lvl="1"/>
            <a:r>
              <a:rPr lang="en-US"/>
              <a:t>Increase readability and usability</a:t>
            </a:r>
          </a:p>
          <a:p>
            <a:endParaRPr lang="en-US"/>
          </a:p>
          <a:p>
            <a:endParaRPr lang="en-US"/>
          </a:p>
        </p:txBody>
      </p:sp>
      <p:sp>
        <p:nvSpPr>
          <p:cNvPr id="453636" name="Rectangle 4"/>
          <p:cNvSpPr>
            <a:spLocks noChangeArrowheads="1"/>
          </p:cNvSpPr>
          <p:nvPr/>
        </p:nvSpPr>
        <p:spPr bwMode="blackGray">
          <a:xfrm>
            <a:off x="876300" y="3057525"/>
            <a:ext cx="7277100" cy="1555750"/>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cs typeface="Arial" charset="0"/>
              </a:rPr>
              <a:t>SELECT </a:t>
            </a:r>
            <a:r>
              <a:rPr lang="en-US" sz="1800" dirty="0" err="1">
                <a:solidFill>
                  <a:schemeClr val="bg1"/>
                </a:solidFill>
                <a:latin typeface="Courier New" pitchFamily="49" charset="0"/>
                <a:cs typeface="Arial" charset="0"/>
              </a:rPr>
              <a:t>department_name</a:t>
            </a:r>
            <a:r>
              <a:rPr lang="en-US" sz="1800" dirty="0">
                <a:solidFill>
                  <a:schemeClr val="bg1"/>
                </a:solidFill>
                <a:latin typeface="Courier New" pitchFamily="49" charset="0"/>
                <a:cs typeface="Arial" charset="0"/>
              </a:rPr>
              <a:t> || </a:t>
            </a:r>
          </a:p>
          <a:p>
            <a:pPr algn="l" eaLnBrk="0" hangingPunct="0">
              <a:buClrTx/>
              <a:buFontTx/>
              <a:buNone/>
              <a:tabLst>
                <a:tab pos="1200150" algn="l"/>
              </a:tabLst>
            </a:pPr>
            <a:r>
              <a:rPr lang="en-US" sz="1800" dirty="0">
                <a:solidFill>
                  <a:schemeClr val="bg1"/>
                </a:solidFill>
                <a:latin typeface="Courier New" pitchFamily="49" charset="0"/>
                <a:cs typeface="Arial" charset="0"/>
              </a:rPr>
              <a:t>       q'[, it's assigned Manager Id: ]' </a:t>
            </a:r>
          </a:p>
          <a:p>
            <a:pPr algn="l" eaLnBrk="0" hangingPunct="0">
              <a:buClrTx/>
              <a:buFontTx/>
              <a:buNone/>
              <a:tabLst>
                <a:tab pos="1200150" algn="l"/>
              </a:tabLst>
            </a:pPr>
            <a:r>
              <a:rPr lang="en-US" sz="1800" dirty="0">
                <a:solidFill>
                  <a:schemeClr val="bg1"/>
                </a:solidFill>
                <a:latin typeface="Courier New" pitchFamily="49" charset="0"/>
                <a:cs typeface="Arial" charset="0"/>
              </a:rPr>
              <a:t>       || </a:t>
            </a:r>
            <a:r>
              <a:rPr lang="en-US" sz="1800" dirty="0" err="1">
                <a:solidFill>
                  <a:schemeClr val="bg1"/>
                </a:solidFill>
                <a:latin typeface="Courier New" pitchFamily="49" charset="0"/>
                <a:cs typeface="Arial" charset="0"/>
              </a:rPr>
              <a:t>manager_id</a:t>
            </a:r>
            <a:r>
              <a:rPr lang="en-US" sz="1800" dirty="0">
                <a:solidFill>
                  <a:schemeClr val="bg1"/>
                </a:solidFill>
                <a:latin typeface="Courier New" pitchFamily="49" charset="0"/>
                <a:cs typeface="Arial" charset="0"/>
              </a:rPr>
              <a:t> </a:t>
            </a:r>
          </a:p>
          <a:p>
            <a:pPr algn="l" eaLnBrk="0" hangingPunct="0">
              <a:buClrTx/>
              <a:buFontTx/>
              <a:buNone/>
              <a:tabLst>
                <a:tab pos="1200150" algn="l"/>
              </a:tabLst>
            </a:pPr>
            <a:r>
              <a:rPr lang="en-US" sz="1800" dirty="0">
                <a:solidFill>
                  <a:schemeClr val="bg1"/>
                </a:solidFill>
                <a:latin typeface="Courier New" pitchFamily="49" charset="0"/>
                <a:cs typeface="Arial" charset="0"/>
              </a:rPr>
              <a:t>       AS "Department and Manager" </a:t>
            </a:r>
          </a:p>
          <a:p>
            <a:pPr algn="l" eaLnBrk="0" hangingPunct="0">
              <a:buClrTx/>
              <a:buFontTx/>
              <a:buNone/>
              <a:tabLst>
                <a:tab pos="1200150" algn="l"/>
              </a:tabLst>
            </a:pPr>
            <a:r>
              <a:rPr lang="en-US" sz="1800" dirty="0">
                <a:solidFill>
                  <a:schemeClr val="bg1"/>
                </a:solidFill>
                <a:latin typeface="Courier New" pitchFamily="49" charset="0"/>
                <a:cs typeface="Arial" charset="0"/>
              </a:rPr>
              <a:t>FROM departments;</a:t>
            </a:r>
            <a:endParaRPr lang="en-US" sz="1800" dirty="0">
              <a:solidFill>
                <a:schemeClr val="bg1"/>
              </a:solidFill>
              <a:latin typeface="Courier New" pitchFamily="49" charset="0"/>
            </a:endParaRPr>
          </a:p>
        </p:txBody>
      </p:sp>
      <p:pic>
        <p:nvPicPr>
          <p:cNvPr id="453638" name="Picture 6" descr="D:\Temp\06.GIF"/>
          <p:cNvPicPr>
            <a:picLocks noChangeAspect="1" noChangeArrowheads="1"/>
          </p:cNvPicPr>
          <p:nvPr/>
        </p:nvPicPr>
        <p:blipFill>
          <a:blip r:embed="rId3"/>
          <a:srcRect/>
          <a:stretch>
            <a:fillRect/>
          </a:stretch>
        </p:blipFill>
        <p:spPr bwMode="auto">
          <a:xfrm>
            <a:off x="1093788" y="4719638"/>
            <a:ext cx="6823075" cy="993775"/>
          </a:xfrm>
          <a:prstGeom prst="rect">
            <a:avLst/>
          </a:prstGeom>
          <a:noFill/>
          <a:ln w="9525">
            <a:noFill/>
            <a:miter lim="800000"/>
            <a:headEnd/>
            <a:tailEnd/>
          </a:ln>
        </p:spPr>
      </p:pic>
      <p:sp>
        <p:nvSpPr>
          <p:cNvPr id="453639" name="Rectangle 7"/>
          <p:cNvSpPr>
            <a:spLocks noChangeArrowheads="1"/>
          </p:cNvSpPr>
          <p:nvPr/>
        </p:nvSpPr>
        <p:spPr bwMode="gray">
          <a:xfrm>
            <a:off x="3019425" y="6022975"/>
            <a:ext cx="914400" cy="914400"/>
          </a:xfrm>
          <a:prstGeom prst="rect">
            <a:avLst/>
          </a:prstGeom>
          <a:noFill/>
          <a:ln w="25400">
            <a:noFill/>
            <a:miter lim="800000"/>
            <a:headEnd/>
            <a:tailEnd/>
          </a:ln>
          <a:effectLst/>
        </p:spPr>
        <p:txBody>
          <a:bodyPr wrap="none" anchor="ctr"/>
          <a:lstStyle/>
          <a:p>
            <a:endParaRPr lang="en-US"/>
          </a:p>
        </p:txBody>
      </p:sp>
      <p:sp>
        <p:nvSpPr>
          <p:cNvPr id="453640" name="Text Box 8"/>
          <p:cNvSpPr txBox="1">
            <a:spLocks noChangeArrowheads="1"/>
          </p:cNvSpPr>
          <p:nvPr/>
        </p:nvSpPr>
        <p:spPr bwMode="auto">
          <a:xfrm>
            <a:off x="1114425" y="553243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453641" name="Picture 9"/>
          <p:cNvPicPr>
            <a:picLocks noChangeAspect="1" noChangeArrowheads="1"/>
          </p:cNvPicPr>
          <p:nvPr/>
        </p:nvPicPr>
        <p:blipFill>
          <a:blip r:embed="rId4"/>
          <a:srcRect/>
          <a:stretch>
            <a:fillRect/>
          </a:stretch>
        </p:blipFill>
        <p:spPr bwMode="auto">
          <a:xfrm>
            <a:off x="1079500" y="5856288"/>
            <a:ext cx="6972300" cy="238125"/>
          </a:xfrm>
          <a:prstGeom prst="rect">
            <a:avLst/>
          </a:prstGeom>
          <a:noFill/>
          <a:ln w="25400">
            <a:noFill/>
            <a:miter lim="800000"/>
            <a:headEnd type="none" w="sm" len="sm"/>
            <a:tailEnd type="none" w="sm" len="sm"/>
          </a:ln>
          <a:effectLst/>
        </p:spPr>
      </p:pic>
      <p:sp>
        <p:nvSpPr>
          <p:cNvPr id="453642" name="Rectangle 10"/>
          <p:cNvSpPr>
            <a:spLocks noChangeArrowheads="1"/>
          </p:cNvSpPr>
          <p:nvPr/>
        </p:nvSpPr>
        <p:spPr bwMode="blackWhite">
          <a:xfrm>
            <a:off x="1841500" y="3400425"/>
            <a:ext cx="4629150" cy="300038"/>
          </a:xfrm>
          <a:prstGeom prst="rect">
            <a:avLst/>
          </a:prstGeom>
          <a:noFill/>
          <a:ln w="25400">
            <a:solidFill>
              <a:schemeClr val="hlink"/>
            </a:solidFill>
            <a:miter lim="800000"/>
            <a:headEnd/>
            <a:tailEnd/>
          </a:ln>
          <a:effectLst/>
        </p:spPr>
        <p:txBody>
          <a:bodyPr wrap="none" anchor="ctr"/>
          <a:lstStyle/>
          <a:p>
            <a:pPr defTabSz="228600"/>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6" name="Rectangle 8"/>
          <p:cNvSpPr>
            <a:spLocks noGrp="1" noChangeArrowheads="1"/>
          </p:cNvSpPr>
          <p:nvPr>
            <p:ph type="title"/>
          </p:nvPr>
        </p:nvSpPr>
        <p:spPr/>
        <p:txBody>
          <a:bodyPr/>
          <a:lstStyle/>
          <a:p>
            <a:r>
              <a:rPr lang="en-US"/>
              <a:t>Duplicate Rows</a:t>
            </a:r>
          </a:p>
        </p:txBody>
      </p:sp>
      <p:sp>
        <p:nvSpPr>
          <p:cNvPr id="406537" name="Rectangle 9"/>
          <p:cNvSpPr>
            <a:spLocks noGrp="1" noChangeArrowheads="1"/>
          </p:cNvSpPr>
          <p:nvPr>
            <p:ph type="body" idx="1"/>
          </p:nvPr>
        </p:nvSpPr>
        <p:spPr>
          <a:xfrm>
            <a:off x="863600" y="1816100"/>
            <a:ext cx="7366000" cy="695325"/>
          </a:xfrm>
        </p:spPr>
        <p:txBody>
          <a:bodyPr>
            <a:normAutofit fontScale="92500" lnSpcReduction="20000"/>
          </a:bodyPr>
          <a:lstStyle/>
          <a:p>
            <a:r>
              <a:rPr lang="en-US"/>
              <a:t>The default display of queries is all rows, including duplicate rows.</a:t>
            </a:r>
          </a:p>
        </p:txBody>
      </p:sp>
      <p:sp>
        <p:nvSpPr>
          <p:cNvPr id="406532" name="Rectangle 4"/>
          <p:cNvSpPr>
            <a:spLocks noChangeArrowheads="1"/>
          </p:cNvSpPr>
          <p:nvPr/>
        </p:nvSpPr>
        <p:spPr bwMode="blackGray">
          <a:xfrm>
            <a:off x="876300" y="2574925"/>
            <a:ext cx="7286625" cy="70167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a:t>
            </a:r>
            <a:r>
              <a:rPr lang="en-US" sz="1800" dirty="0" err="1">
                <a:solidFill>
                  <a:schemeClr val="bg1"/>
                </a:solidFill>
                <a:latin typeface="Courier New" pitchFamily="49" charset="0"/>
              </a:rPr>
              <a:t>department_id</a:t>
            </a:r>
            <a:endParaRPr lang="en-US" sz="1800" dirty="0">
              <a:solidFill>
                <a:schemeClr val="bg1"/>
              </a:solidFill>
              <a:latin typeface="Courier New" pitchFamily="49" charset="0"/>
            </a:endParaRPr>
          </a:p>
          <a:p>
            <a:pPr algn="l" eaLnBrk="0" hangingPunct="0">
              <a:buClrTx/>
              <a:buFontTx/>
              <a:buNone/>
              <a:tabLst>
                <a:tab pos="1200150" algn="l"/>
              </a:tabLst>
            </a:pPr>
            <a:r>
              <a:rPr lang="en-US" sz="1800" dirty="0">
                <a:solidFill>
                  <a:schemeClr val="bg1"/>
                </a:solidFill>
                <a:latin typeface="Courier New" pitchFamily="49" charset="0"/>
              </a:rPr>
              <a:t>FROM   employees;</a:t>
            </a:r>
          </a:p>
        </p:txBody>
      </p:sp>
      <p:grpSp>
        <p:nvGrpSpPr>
          <p:cNvPr id="2" name="Group 11"/>
          <p:cNvGrpSpPr>
            <a:grpSpLocks/>
          </p:cNvGrpSpPr>
          <p:nvPr/>
        </p:nvGrpSpPr>
        <p:grpSpPr bwMode="auto">
          <a:xfrm>
            <a:off x="874713" y="3314700"/>
            <a:ext cx="7273925" cy="1160463"/>
            <a:chOff x="593" y="2064"/>
            <a:chExt cx="4582" cy="731"/>
          </a:xfrm>
        </p:grpSpPr>
        <p:sp>
          <p:nvSpPr>
            <p:cNvPr id="406533" name="Text Box 5"/>
            <p:cNvSpPr txBox="1">
              <a:spLocks noChangeArrowheads="1"/>
            </p:cNvSpPr>
            <p:nvPr/>
          </p:nvSpPr>
          <p:spPr bwMode="auto">
            <a:xfrm>
              <a:off x="613" y="2441"/>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pic>
          <p:nvPicPr>
            <p:cNvPr id="406535" name="Picture 7"/>
            <p:cNvPicPr>
              <a:picLocks noChangeAspect="1" noChangeArrowheads="1"/>
            </p:cNvPicPr>
            <p:nvPr/>
          </p:nvPicPr>
          <p:blipFill>
            <a:blip r:embed="rId3"/>
            <a:srcRect/>
            <a:stretch>
              <a:fillRect/>
            </a:stretch>
          </p:blipFill>
          <p:spPr bwMode="auto">
            <a:xfrm>
              <a:off x="615" y="2681"/>
              <a:ext cx="4398" cy="114"/>
            </a:xfrm>
            <a:prstGeom prst="rect">
              <a:avLst/>
            </a:prstGeom>
            <a:noFill/>
            <a:ln w="25400">
              <a:noFill/>
              <a:miter lim="800000"/>
              <a:headEnd type="none" w="sm" len="sm"/>
              <a:tailEnd type="none" w="sm" len="sm"/>
            </a:ln>
            <a:effectLst/>
          </p:spPr>
        </p:pic>
        <p:pic>
          <p:nvPicPr>
            <p:cNvPr id="406538" name="Picture 10" descr="D:\Temp\04.GIF"/>
            <p:cNvPicPr>
              <a:picLocks noChangeAspect="1" noChangeArrowheads="1"/>
            </p:cNvPicPr>
            <p:nvPr/>
          </p:nvPicPr>
          <p:blipFill>
            <a:blip r:embed="rId4"/>
            <a:srcRect/>
            <a:stretch>
              <a:fillRect/>
            </a:stretch>
          </p:blipFill>
          <p:spPr bwMode="auto">
            <a:xfrm>
              <a:off x="593" y="2064"/>
              <a:ext cx="4582" cy="518"/>
            </a:xfrm>
            <a:prstGeom prst="rect">
              <a:avLst/>
            </a:prstGeom>
            <a:noFill/>
          </p:spPr>
        </p:pic>
      </p:grpSp>
      <p:sp>
        <p:nvSpPr>
          <p:cNvPr id="406540" name="Rectangle 12"/>
          <p:cNvSpPr>
            <a:spLocks noChangeArrowheads="1"/>
          </p:cNvSpPr>
          <p:nvPr/>
        </p:nvSpPr>
        <p:spPr bwMode="blackGray">
          <a:xfrm>
            <a:off x="876300" y="4484688"/>
            <a:ext cx="7286625" cy="701675"/>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ClrTx/>
              <a:buFontTx/>
              <a:buNone/>
              <a:tabLst>
                <a:tab pos="1200150" algn="l"/>
              </a:tabLst>
            </a:pPr>
            <a:r>
              <a:rPr lang="en-US" sz="1800" dirty="0">
                <a:solidFill>
                  <a:schemeClr val="bg1"/>
                </a:solidFill>
                <a:latin typeface="Courier New" pitchFamily="49" charset="0"/>
              </a:rPr>
              <a:t>SELECT DISTINCT </a:t>
            </a:r>
            <a:r>
              <a:rPr lang="en-US" sz="1800" dirty="0" err="1">
                <a:solidFill>
                  <a:schemeClr val="bg1"/>
                </a:solidFill>
                <a:latin typeface="Courier New" pitchFamily="49" charset="0"/>
              </a:rPr>
              <a:t>department_id</a:t>
            </a:r>
            <a:endParaRPr lang="en-US" sz="1800" dirty="0">
              <a:solidFill>
                <a:schemeClr val="bg1"/>
              </a:solidFill>
              <a:latin typeface="Courier New" pitchFamily="49" charset="0"/>
            </a:endParaRPr>
          </a:p>
          <a:p>
            <a:pPr algn="l" eaLnBrk="0" hangingPunct="0">
              <a:buClrTx/>
              <a:buFontTx/>
              <a:buNone/>
              <a:tabLst>
                <a:tab pos="1200150" algn="l"/>
              </a:tabLst>
            </a:pPr>
            <a:r>
              <a:rPr lang="en-US" sz="1800" dirty="0">
                <a:solidFill>
                  <a:schemeClr val="bg1"/>
                </a:solidFill>
                <a:latin typeface="Courier New" pitchFamily="49" charset="0"/>
              </a:rPr>
              <a:t>FROM   employees;</a:t>
            </a:r>
          </a:p>
        </p:txBody>
      </p:sp>
      <p:sp>
        <p:nvSpPr>
          <p:cNvPr id="406541" name="Rectangle 13"/>
          <p:cNvSpPr>
            <a:spLocks noChangeArrowheads="1"/>
          </p:cNvSpPr>
          <p:nvPr/>
        </p:nvSpPr>
        <p:spPr bwMode="blackWhite">
          <a:xfrm>
            <a:off x="1895475" y="4554538"/>
            <a:ext cx="1295400" cy="250825"/>
          </a:xfrm>
          <a:prstGeom prst="rect">
            <a:avLst/>
          </a:prstGeom>
          <a:noFill/>
          <a:ln w="25400">
            <a:solidFill>
              <a:schemeClr val="hlink"/>
            </a:solidFill>
            <a:miter lim="800000"/>
            <a:headEnd/>
            <a:tailEnd/>
          </a:ln>
          <a:effectLst/>
        </p:spPr>
        <p:txBody>
          <a:bodyPr wrap="none" anchor="ctr"/>
          <a:lstStyle/>
          <a:p>
            <a:endParaRPr lang="en-US"/>
          </a:p>
        </p:txBody>
      </p:sp>
      <p:pic>
        <p:nvPicPr>
          <p:cNvPr id="406542" name="Picture 14" descr="D:\Temp\05.GIF"/>
          <p:cNvPicPr>
            <a:picLocks noChangeAspect="1" noChangeArrowheads="1"/>
          </p:cNvPicPr>
          <p:nvPr/>
        </p:nvPicPr>
        <p:blipFill>
          <a:blip r:embed="rId5"/>
          <a:srcRect/>
          <a:stretch>
            <a:fillRect/>
          </a:stretch>
        </p:blipFill>
        <p:spPr bwMode="auto">
          <a:xfrm>
            <a:off x="931863" y="5226050"/>
            <a:ext cx="7191375" cy="803275"/>
          </a:xfrm>
          <a:prstGeom prst="rect">
            <a:avLst/>
          </a:prstGeom>
          <a:noFill/>
        </p:spPr>
      </p:pic>
      <p:pic>
        <p:nvPicPr>
          <p:cNvPr id="406543" name="Picture 15"/>
          <p:cNvPicPr>
            <a:picLocks noChangeAspect="1" noChangeArrowheads="1"/>
          </p:cNvPicPr>
          <p:nvPr/>
        </p:nvPicPr>
        <p:blipFill>
          <a:blip r:embed="rId6"/>
          <a:srcRect/>
          <a:stretch>
            <a:fillRect/>
          </a:stretch>
        </p:blipFill>
        <p:spPr bwMode="auto">
          <a:xfrm>
            <a:off x="982663" y="6156325"/>
            <a:ext cx="6956425" cy="190500"/>
          </a:xfrm>
          <a:prstGeom prst="rect">
            <a:avLst/>
          </a:prstGeom>
          <a:noFill/>
          <a:ln w="25400">
            <a:noFill/>
            <a:miter lim="800000"/>
            <a:headEnd type="none" w="sm" len="sm"/>
            <a:tailEnd type="none" w="sm" len="sm"/>
          </a:ln>
          <a:effectLst/>
        </p:spPr>
      </p:pic>
      <p:sp>
        <p:nvSpPr>
          <p:cNvPr id="406544" name="Text Box 16"/>
          <p:cNvSpPr txBox="1">
            <a:spLocks noChangeArrowheads="1"/>
          </p:cNvSpPr>
          <p:nvPr/>
        </p:nvSpPr>
        <p:spPr bwMode="auto">
          <a:xfrm>
            <a:off x="955675" y="583406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r>
              <a:rPr lang="en-US" sz="2400"/>
              <a:t>…</a:t>
            </a:r>
          </a:p>
        </p:txBody>
      </p:sp>
      <p:sp>
        <p:nvSpPr>
          <p:cNvPr id="406545" name="Oval 17"/>
          <p:cNvSpPr>
            <a:spLocks noChangeArrowheads="1"/>
          </p:cNvSpPr>
          <p:nvPr/>
        </p:nvSpPr>
        <p:spPr bwMode="blackWhite">
          <a:xfrm>
            <a:off x="7502525" y="2660650"/>
            <a:ext cx="490538"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sz="2400"/>
              <a:t>1</a:t>
            </a:r>
          </a:p>
        </p:txBody>
      </p:sp>
      <p:sp>
        <p:nvSpPr>
          <p:cNvPr id="406546" name="Oval 18"/>
          <p:cNvSpPr>
            <a:spLocks noChangeArrowheads="1"/>
          </p:cNvSpPr>
          <p:nvPr/>
        </p:nvSpPr>
        <p:spPr bwMode="blackWhite">
          <a:xfrm>
            <a:off x="7500938" y="4591050"/>
            <a:ext cx="493712"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buClrTx/>
              <a:buFontTx/>
              <a:buNone/>
            </a:pPr>
            <a:r>
              <a:rPr lang="en-US" sz="2400"/>
              <a:t>2</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AND &amp; OR Operators</a:t>
            </a:r>
            <a:endParaRPr lang="en-US" dirty="0"/>
          </a:p>
        </p:txBody>
      </p:sp>
      <p:sp>
        <p:nvSpPr>
          <p:cNvPr id="3" name="Content Placeholder 2"/>
          <p:cNvSpPr>
            <a:spLocks noGrp="1"/>
          </p:cNvSpPr>
          <p:nvPr>
            <p:ph idx="1"/>
          </p:nvPr>
        </p:nvSpPr>
        <p:spPr/>
        <p:txBody>
          <a:bodyPr/>
          <a:lstStyle/>
          <a:p>
            <a:pPr algn="just"/>
            <a:r>
              <a:rPr lang="en-US" dirty="0" smtClean="0"/>
              <a:t>The AND &amp; OR operators are used to filter records based on more than one condition</a:t>
            </a:r>
            <a:r>
              <a:rPr lang="en-US" dirty="0" smtClean="0"/>
              <a:t>.</a:t>
            </a:r>
          </a:p>
          <a:p>
            <a:pPr algn="just"/>
            <a:endParaRPr lang="en-US" dirty="0" smtClean="0"/>
          </a:p>
          <a:p>
            <a:pPr algn="just"/>
            <a:r>
              <a:rPr lang="en-US" dirty="0" smtClean="0"/>
              <a:t>The </a:t>
            </a:r>
            <a:r>
              <a:rPr lang="en-US" dirty="0" smtClean="0"/>
              <a:t>AND operator displays a record if both the first condition and the second condition is true.</a:t>
            </a:r>
          </a:p>
          <a:p>
            <a:pPr algn="just"/>
            <a:endParaRPr lang="en-US" dirty="0" smtClean="0"/>
          </a:p>
          <a:p>
            <a:pPr algn="just"/>
            <a:r>
              <a:rPr lang="en-US" dirty="0" smtClean="0"/>
              <a:t>The </a:t>
            </a:r>
            <a:r>
              <a:rPr lang="en-US" dirty="0" smtClean="0"/>
              <a:t>OR operator displays a record if either the first condition or the second condition is true.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AND &amp; OR Operators</a:t>
            </a:r>
            <a:endParaRPr lang="en-US" dirty="0"/>
          </a:p>
        </p:txBody>
      </p:sp>
      <p:sp>
        <p:nvSpPr>
          <p:cNvPr id="3" name="Content Placeholder 2"/>
          <p:cNvSpPr>
            <a:spLocks noGrp="1"/>
          </p:cNvSpPr>
          <p:nvPr>
            <p:ph idx="1"/>
          </p:nvPr>
        </p:nvSpPr>
        <p:spPr/>
        <p:txBody>
          <a:bodyPr/>
          <a:lstStyle/>
          <a:p>
            <a:pPr algn="just"/>
            <a:r>
              <a:rPr lang="en-US" dirty="0" smtClean="0"/>
              <a:t>Now we want to select only the </a:t>
            </a:r>
            <a:r>
              <a:rPr lang="en-US" dirty="0" smtClean="0"/>
              <a:t>Employee(s) with </a:t>
            </a:r>
            <a:r>
              <a:rPr lang="en-US" dirty="0" smtClean="0"/>
              <a:t>the first name equal to </a:t>
            </a:r>
            <a:r>
              <a:rPr lang="en-US" dirty="0" smtClean="0"/>
              <a:t>“Ahmad" </a:t>
            </a:r>
            <a:r>
              <a:rPr lang="en-US" b="1" dirty="0" smtClean="0">
                <a:solidFill>
                  <a:srgbClr val="FF0000"/>
                </a:solidFill>
              </a:rPr>
              <a:t>AND</a:t>
            </a:r>
            <a:r>
              <a:rPr lang="en-US" dirty="0" smtClean="0"/>
              <a:t> the last </a:t>
            </a:r>
            <a:r>
              <a:rPr lang="en-US" dirty="0" smtClean="0"/>
              <a:t>name equal </a:t>
            </a:r>
            <a:r>
              <a:rPr lang="en-US" dirty="0" smtClean="0"/>
              <a:t>to </a:t>
            </a:r>
            <a:r>
              <a:rPr lang="en-US" dirty="0" smtClean="0"/>
              <a:t>“</a:t>
            </a:r>
            <a:r>
              <a:rPr lang="en-US" dirty="0" err="1" smtClean="0"/>
              <a:t>Tayyab</a:t>
            </a:r>
            <a:r>
              <a:rPr lang="en-US" dirty="0" smtClean="0"/>
              <a:t>":</a:t>
            </a:r>
            <a:endParaRPr lang="en-US" dirty="0" smtClean="0"/>
          </a:p>
          <a:p>
            <a:endParaRPr lang="en-US" dirty="0" smtClean="0"/>
          </a:p>
          <a:p>
            <a:r>
              <a:rPr lang="en-US" dirty="0" smtClean="0"/>
              <a:t>We </a:t>
            </a:r>
            <a:r>
              <a:rPr lang="en-US" dirty="0" smtClean="0"/>
              <a:t>use the following SELECT statement:</a:t>
            </a:r>
          </a:p>
          <a:p>
            <a:pPr>
              <a:buNone/>
            </a:pPr>
            <a:r>
              <a:rPr lang="en-US" dirty="0" smtClean="0"/>
              <a:t>	</a:t>
            </a:r>
          </a:p>
          <a:p>
            <a:pPr>
              <a:buNone/>
            </a:pPr>
            <a:r>
              <a:rPr lang="en-US" dirty="0" smtClean="0"/>
              <a:t>	</a:t>
            </a:r>
            <a:r>
              <a:rPr lang="en-US" i="1" dirty="0" smtClean="0">
                <a:solidFill>
                  <a:srgbClr val="FF0000"/>
                </a:solidFill>
              </a:rPr>
              <a:t>SELECT </a:t>
            </a:r>
            <a:r>
              <a:rPr lang="en-US" i="1" dirty="0" smtClean="0">
                <a:solidFill>
                  <a:srgbClr val="FF0000"/>
                </a:solidFill>
              </a:rPr>
              <a:t>* FROM </a:t>
            </a:r>
            <a:r>
              <a:rPr lang="en-US" i="1" dirty="0" smtClean="0">
                <a:solidFill>
                  <a:srgbClr val="FF0000"/>
                </a:solidFill>
              </a:rPr>
              <a:t>Employee</a:t>
            </a:r>
            <a:endParaRPr lang="en-US" i="1" dirty="0" smtClean="0">
              <a:solidFill>
                <a:srgbClr val="FF0000"/>
              </a:solidFill>
            </a:endParaRPr>
          </a:p>
          <a:p>
            <a:pPr>
              <a:buNone/>
            </a:pPr>
            <a:r>
              <a:rPr lang="en-US" i="1" dirty="0" smtClean="0">
                <a:solidFill>
                  <a:srgbClr val="FF0000"/>
                </a:solidFill>
              </a:rPr>
              <a:t>	WHERE </a:t>
            </a:r>
            <a:r>
              <a:rPr lang="en-US" i="1" dirty="0" smtClean="0">
                <a:solidFill>
                  <a:srgbClr val="FF0000"/>
                </a:solidFill>
              </a:rPr>
              <a:t>FirstName</a:t>
            </a:r>
            <a:r>
              <a:rPr lang="en-US" i="1" dirty="0" smtClean="0">
                <a:solidFill>
                  <a:srgbClr val="FF0000"/>
                </a:solidFill>
              </a:rPr>
              <a:t>=‘Ahmad'</a:t>
            </a:r>
            <a:endParaRPr lang="en-US" i="1" dirty="0" smtClean="0">
              <a:solidFill>
                <a:srgbClr val="FF0000"/>
              </a:solidFill>
            </a:endParaRPr>
          </a:p>
          <a:p>
            <a:pPr>
              <a:buNone/>
            </a:pPr>
            <a:r>
              <a:rPr lang="en-US" i="1" dirty="0" smtClean="0">
                <a:solidFill>
                  <a:srgbClr val="FF0000"/>
                </a:solidFill>
              </a:rPr>
              <a:t>	AND </a:t>
            </a:r>
            <a:r>
              <a:rPr lang="en-US" i="1" dirty="0" err="1" smtClean="0">
                <a:solidFill>
                  <a:srgbClr val="FF0000"/>
                </a:solidFill>
              </a:rPr>
              <a:t>LastName</a:t>
            </a:r>
            <a:r>
              <a:rPr lang="en-US" i="1" dirty="0" smtClean="0">
                <a:solidFill>
                  <a:srgbClr val="FF0000"/>
                </a:solidFill>
              </a:rPr>
              <a:t>=‘</a:t>
            </a:r>
            <a:r>
              <a:rPr lang="en-US" i="1" dirty="0" err="1" smtClean="0">
                <a:solidFill>
                  <a:srgbClr val="FF0000"/>
                </a:solidFill>
              </a:rPr>
              <a:t>Tayyab</a:t>
            </a:r>
            <a:r>
              <a:rPr lang="en-US" i="1" dirty="0" smtClean="0">
                <a:solidFill>
                  <a:srgbClr val="FF0000"/>
                </a:solidFill>
              </a:rPr>
              <a:t>'</a:t>
            </a:r>
            <a:endParaRPr lang="en-US" i="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spc="-5" dirty="0" smtClean="0">
                <a:latin typeface="Arial MT"/>
                <a:cs typeface="Arial MT"/>
              </a:rPr>
              <a:t>SQL</a:t>
            </a:r>
            <a:r>
              <a:rPr lang="en-US" sz="4000" spc="-10" dirty="0" smtClean="0">
                <a:latin typeface="Arial MT"/>
                <a:cs typeface="Arial MT"/>
              </a:rPr>
              <a:t> </a:t>
            </a:r>
            <a:r>
              <a:rPr lang="en-US" sz="4000" spc="-5" dirty="0" smtClean="0">
                <a:latin typeface="Arial MT"/>
                <a:cs typeface="Arial MT"/>
              </a:rPr>
              <a:t>as	</a:t>
            </a:r>
            <a:r>
              <a:rPr lang="en-US" sz="4000" spc="-10" dirty="0" smtClean="0">
                <a:latin typeface="Arial MT"/>
                <a:cs typeface="Arial MT"/>
              </a:rPr>
              <a:t>the</a:t>
            </a:r>
            <a:r>
              <a:rPr lang="en-US" sz="4000" spc="-50" dirty="0" smtClean="0">
                <a:latin typeface="Arial MT"/>
                <a:cs typeface="Arial MT"/>
              </a:rPr>
              <a:t> </a:t>
            </a:r>
            <a:r>
              <a:rPr lang="en-US" sz="4000" spc="-5" dirty="0" smtClean="0">
                <a:latin typeface="Arial MT"/>
                <a:cs typeface="Arial MT"/>
              </a:rPr>
              <a:t>standard</a:t>
            </a:r>
            <a:r>
              <a:rPr lang="en-US" sz="4000" spc="-40" dirty="0" smtClean="0">
                <a:latin typeface="Arial MT"/>
                <a:cs typeface="Arial MT"/>
              </a:rPr>
              <a:t> </a:t>
            </a:r>
            <a:r>
              <a:rPr lang="en-US" sz="4000" spc="-5" dirty="0" smtClean="0">
                <a:latin typeface="Arial MT"/>
                <a:cs typeface="Arial MT"/>
              </a:rPr>
              <a:t>language</a:t>
            </a:r>
            <a:endParaRPr lang="en-US" sz="3600" dirty="0"/>
          </a:p>
        </p:txBody>
      </p:sp>
      <p:sp>
        <p:nvSpPr>
          <p:cNvPr id="3" name="Content Placeholder 2"/>
          <p:cNvSpPr>
            <a:spLocks noGrp="1"/>
          </p:cNvSpPr>
          <p:nvPr>
            <p:ph idx="1"/>
          </p:nvPr>
        </p:nvSpPr>
        <p:spPr>
          <a:xfrm>
            <a:off x="457200" y="1935480"/>
            <a:ext cx="8229600" cy="4770120"/>
          </a:xfrm>
        </p:spPr>
        <p:txBody>
          <a:bodyPr>
            <a:normAutofit/>
          </a:bodyPr>
          <a:lstStyle/>
          <a:p>
            <a:pPr algn="just"/>
            <a:r>
              <a:rPr lang="en-US" dirty="0" smtClean="0"/>
              <a:t>Although SQL is an </a:t>
            </a:r>
            <a:r>
              <a:rPr lang="en-US" dirty="0" smtClean="0"/>
              <a:t>ANSI/ISO </a:t>
            </a:r>
            <a:r>
              <a:rPr lang="en-US" dirty="0" smtClean="0"/>
              <a:t>standard, there are </a:t>
            </a:r>
            <a:r>
              <a:rPr lang="en-US" dirty="0" smtClean="0"/>
              <a:t>many different </a:t>
            </a:r>
            <a:r>
              <a:rPr lang="en-US" dirty="0" smtClean="0"/>
              <a:t>versions of the SQL language.</a:t>
            </a:r>
          </a:p>
          <a:p>
            <a:pPr algn="just"/>
            <a:r>
              <a:rPr lang="en-US" dirty="0" smtClean="0"/>
              <a:t>However, to be compliant with the </a:t>
            </a:r>
            <a:r>
              <a:rPr lang="en-US" dirty="0" smtClean="0"/>
              <a:t>ANSI/ISO </a:t>
            </a:r>
            <a:r>
              <a:rPr lang="en-US" dirty="0" smtClean="0"/>
              <a:t>standard, they all support at least the major commands</a:t>
            </a:r>
          </a:p>
          <a:p>
            <a:pPr algn="just">
              <a:buNone/>
            </a:pPr>
            <a:r>
              <a:rPr lang="en-US" dirty="0" smtClean="0"/>
              <a:t>	(</a:t>
            </a:r>
            <a:r>
              <a:rPr lang="en-US" dirty="0" smtClean="0"/>
              <a:t>such as SELECT, UPDATE, DELETE, INSERT, WHERE) in a similar manner.</a:t>
            </a:r>
          </a:p>
          <a:p>
            <a:pPr algn="just"/>
            <a:r>
              <a:rPr lang="en-US" dirty="0" smtClean="0"/>
              <a:t>Note: Most of the SQL database programs also have their own </a:t>
            </a:r>
            <a:r>
              <a:rPr lang="en-US" dirty="0" smtClean="0"/>
              <a:t>proprietary/exclusive/patented/copyrighted </a:t>
            </a:r>
            <a:r>
              <a:rPr lang="en-US" dirty="0" smtClean="0"/>
              <a:t>extensions in </a:t>
            </a:r>
            <a:r>
              <a:rPr lang="en-US" dirty="0" smtClean="0"/>
              <a:t>addition to </a:t>
            </a:r>
            <a:r>
              <a:rPr lang="en-US" dirty="0" smtClean="0"/>
              <a:t>the SQL standard</a:t>
            </a:r>
            <a:r>
              <a:rPr lang="en-US" dirty="0" smtClean="0"/>
              <a:t>! </a:t>
            </a:r>
          </a:p>
          <a:p>
            <a:pPr algn="just"/>
            <a:r>
              <a:rPr lang="en-US" dirty="0" smtClean="0"/>
              <a:t>Note: SQL is not case sensitive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AND &amp; OR Operators</a:t>
            </a:r>
            <a:endParaRPr lang="en-US" dirty="0"/>
          </a:p>
        </p:txBody>
      </p:sp>
      <p:sp>
        <p:nvSpPr>
          <p:cNvPr id="3" name="Content Placeholder 2"/>
          <p:cNvSpPr>
            <a:spLocks noGrp="1"/>
          </p:cNvSpPr>
          <p:nvPr>
            <p:ph idx="1"/>
          </p:nvPr>
        </p:nvSpPr>
        <p:spPr/>
        <p:txBody>
          <a:bodyPr/>
          <a:lstStyle/>
          <a:p>
            <a:pPr algn="just"/>
            <a:r>
              <a:rPr lang="en-US" dirty="0" smtClean="0"/>
              <a:t>Now we want to select only the Employee(s) with the first name equal to “Ahmad" </a:t>
            </a:r>
            <a:r>
              <a:rPr lang="en-US" b="1" dirty="0" smtClean="0">
                <a:solidFill>
                  <a:srgbClr val="FF0000"/>
                </a:solidFill>
              </a:rPr>
              <a:t>OR </a:t>
            </a:r>
            <a:r>
              <a:rPr lang="en-US" dirty="0" smtClean="0"/>
              <a:t>the first </a:t>
            </a:r>
            <a:r>
              <a:rPr lang="en-US" dirty="0" smtClean="0"/>
              <a:t>name equal to “</a:t>
            </a:r>
            <a:r>
              <a:rPr lang="en-US" dirty="0" err="1" smtClean="0"/>
              <a:t>Tayyab</a:t>
            </a:r>
            <a:r>
              <a:rPr lang="en-US" dirty="0" smtClean="0"/>
              <a:t>":</a:t>
            </a:r>
          </a:p>
          <a:p>
            <a:endParaRPr lang="en-US" dirty="0" smtClean="0"/>
          </a:p>
          <a:p>
            <a:r>
              <a:rPr lang="en-US" dirty="0" smtClean="0"/>
              <a:t>We use the following SELECT statement:</a:t>
            </a:r>
          </a:p>
          <a:p>
            <a:pPr>
              <a:buNone/>
            </a:pPr>
            <a:r>
              <a:rPr lang="en-US" dirty="0" smtClean="0"/>
              <a:t>	</a:t>
            </a:r>
          </a:p>
          <a:p>
            <a:pPr>
              <a:buNone/>
            </a:pPr>
            <a:r>
              <a:rPr lang="en-US" dirty="0" smtClean="0"/>
              <a:t>	</a:t>
            </a:r>
            <a:r>
              <a:rPr lang="en-US" i="1" dirty="0" smtClean="0">
                <a:solidFill>
                  <a:srgbClr val="FF0000"/>
                </a:solidFill>
              </a:rPr>
              <a:t>SELECT * FROM Employee</a:t>
            </a:r>
          </a:p>
          <a:p>
            <a:pPr>
              <a:buNone/>
            </a:pPr>
            <a:r>
              <a:rPr lang="en-US" i="1" dirty="0" smtClean="0">
                <a:solidFill>
                  <a:srgbClr val="FF0000"/>
                </a:solidFill>
              </a:rPr>
              <a:t>	WHERE FirstName=‘Ahmad'</a:t>
            </a:r>
          </a:p>
          <a:p>
            <a:pPr>
              <a:buNone/>
            </a:pPr>
            <a:r>
              <a:rPr lang="en-US" i="1" dirty="0" smtClean="0">
                <a:solidFill>
                  <a:srgbClr val="FF0000"/>
                </a:solidFill>
              </a:rPr>
              <a:t>	</a:t>
            </a:r>
            <a:r>
              <a:rPr lang="en-US" i="1" dirty="0" smtClean="0">
                <a:solidFill>
                  <a:srgbClr val="FF0000"/>
                </a:solidFill>
              </a:rPr>
              <a:t>OR </a:t>
            </a:r>
            <a:r>
              <a:rPr lang="en-US" i="1" dirty="0" smtClean="0">
                <a:solidFill>
                  <a:srgbClr val="FF0000"/>
                </a:solidFill>
              </a:rPr>
              <a:t>FirstName </a:t>
            </a:r>
            <a:r>
              <a:rPr lang="en-US" i="1" dirty="0" smtClean="0">
                <a:solidFill>
                  <a:srgbClr val="FF0000"/>
                </a:solidFill>
              </a:rPr>
              <a:t>=‘</a:t>
            </a:r>
            <a:r>
              <a:rPr lang="en-US" i="1" dirty="0" err="1" smtClean="0">
                <a:solidFill>
                  <a:srgbClr val="FF0000"/>
                </a:solidFill>
              </a:rPr>
              <a:t>Tayyab</a:t>
            </a:r>
            <a:r>
              <a:rPr lang="en-US" i="1" dirty="0" smtClean="0">
                <a:solidFill>
                  <a:srgbClr val="FF0000"/>
                </a:solidFill>
              </a:rPr>
              <a:t>'</a:t>
            </a:r>
            <a:endParaRPr lang="en-US" i="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Combining AND &amp; OR</a:t>
            </a:r>
            <a:endParaRPr lang="en-US" dirty="0"/>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dirty="0" smtClean="0"/>
              <a:t>You can also combine AND </a:t>
            </a:r>
            <a:r>
              <a:rPr lang="en-US" dirty="0" err="1" smtClean="0"/>
              <a:t>and</a:t>
            </a:r>
            <a:r>
              <a:rPr lang="en-US" dirty="0" smtClean="0"/>
              <a:t> OR (use parenthesis to form complex expressions).</a:t>
            </a:r>
          </a:p>
          <a:p>
            <a:pPr algn="just"/>
            <a:r>
              <a:rPr lang="en-US" dirty="0" smtClean="0"/>
              <a:t>Now we want to select only the </a:t>
            </a:r>
            <a:r>
              <a:rPr lang="en-US" dirty="0" smtClean="0"/>
              <a:t>Employee(s) with </a:t>
            </a:r>
            <a:r>
              <a:rPr lang="en-US" dirty="0" smtClean="0"/>
              <a:t>the last name equal to </a:t>
            </a:r>
            <a:r>
              <a:rPr lang="en-US" dirty="0" smtClean="0"/>
              <a:t>“Ahmad" </a:t>
            </a:r>
            <a:r>
              <a:rPr lang="en-US" dirty="0" smtClean="0"/>
              <a:t>AND the </a:t>
            </a:r>
            <a:r>
              <a:rPr lang="en-US" dirty="0" smtClean="0"/>
              <a:t>first name </a:t>
            </a:r>
            <a:r>
              <a:rPr lang="en-US" dirty="0" smtClean="0"/>
              <a:t>equal to </a:t>
            </a:r>
            <a:r>
              <a:rPr lang="en-US" dirty="0" smtClean="0"/>
              <a:t>“</a:t>
            </a:r>
            <a:r>
              <a:rPr lang="en-US" dirty="0" err="1" smtClean="0"/>
              <a:t>Tayyab</a:t>
            </a:r>
            <a:r>
              <a:rPr lang="en-US" dirty="0" smtClean="0"/>
              <a:t>" </a:t>
            </a:r>
            <a:r>
              <a:rPr lang="en-US" dirty="0" smtClean="0"/>
              <a:t>OR to </a:t>
            </a:r>
            <a:r>
              <a:rPr lang="en-US" dirty="0" smtClean="0"/>
              <a:t>“Ali":</a:t>
            </a:r>
            <a:endParaRPr lang="en-US" dirty="0" smtClean="0"/>
          </a:p>
          <a:p>
            <a:pPr algn="just"/>
            <a:endParaRPr lang="en-US" dirty="0" smtClean="0"/>
          </a:p>
          <a:p>
            <a:pPr algn="just"/>
            <a:r>
              <a:rPr lang="en-US" dirty="0" smtClean="0"/>
              <a:t>We </a:t>
            </a:r>
            <a:r>
              <a:rPr lang="en-US" dirty="0" smtClean="0"/>
              <a:t>use the following SELECT statement:</a:t>
            </a:r>
          </a:p>
          <a:p>
            <a:pPr lvl="1" algn="just">
              <a:buNone/>
            </a:pPr>
            <a:endParaRPr lang="en-US" dirty="0" smtClean="0"/>
          </a:p>
          <a:p>
            <a:pPr lvl="1" algn="just">
              <a:buNone/>
            </a:pPr>
            <a:r>
              <a:rPr lang="en-US" i="1" dirty="0" smtClean="0">
                <a:solidFill>
                  <a:srgbClr val="FF0000"/>
                </a:solidFill>
              </a:rPr>
              <a:t>SELECT </a:t>
            </a:r>
            <a:r>
              <a:rPr lang="en-US" i="1" dirty="0" smtClean="0">
                <a:solidFill>
                  <a:srgbClr val="FF0000"/>
                </a:solidFill>
              </a:rPr>
              <a:t>* FROM </a:t>
            </a:r>
            <a:r>
              <a:rPr lang="en-US" i="1" dirty="0" smtClean="0">
                <a:solidFill>
                  <a:srgbClr val="FF0000"/>
                </a:solidFill>
              </a:rPr>
              <a:t>Employee WHERE</a:t>
            </a:r>
            <a:endParaRPr lang="en-US" i="1" dirty="0" smtClean="0">
              <a:solidFill>
                <a:srgbClr val="FF0000"/>
              </a:solidFill>
            </a:endParaRPr>
          </a:p>
          <a:p>
            <a:pPr lvl="1" algn="just">
              <a:buNone/>
            </a:pPr>
            <a:r>
              <a:rPr lang="en-US" i="1" dirty="0" err="1" smtClean="0">
                <a:solidFill>
                  <a:srgbClr val="FF0000"/>
                </a:solidFill>
              </a:rPr>
              <a:t>LastName</a:t>
            </a:r>
            <a:r>
              <a:rPr lang="en-US" i="1" dirty="0" smtClean="0">
                <a:solidFill>
                  <a:srgbClr val="FF0000"/>
                </a:solidFill>
              </a:rPr>
              <a:t>=‘Ahmad'</a:t>
            </a:r>
            <a:endParaRPr lang="en-US" i="1" dirty="0" smtClean="0">
              <a:solidFill>
                <a:srgbClr val="FF0000"/>
              </a:solidFill>
            </a:endParaRPr>
          </a:p>
          <a:p>
            <a:pPr lvl="1" algn="just">
              <a:buNone/>
            </a:pPr>
            <a:r>
              <a:rPr lang="en-US" i="1" dirty="0" smtClean="0">
                <a:solidFill>
                  <a:srgbClr val="FF0000"/>
                </a:solidFill>
              </a:rPr>
              <a:t>AND (</a:t>
            </a:r>
            <a:r>
              <a:rPr lang="en-US" i="1" dirty="0" smtClean="0">
                <a:solidFill>
                  <a:srgbClr val="FF0000"/>
                </a:solidFill>
              </a:rPr>
              <a:t>FirstName=</a:t>
            </a:r>
            <a:r>
              <a:rPr lang="en-US" i="1" dirty="0" err="1" smtClean="0">
                <a:solidFill>
                  <a:srgbClr val="FF0000"/>
                </a:solidFill>
              </a:rPr>
              <a:t>Tayyab</a:t>
            </a:r>
            <a:r>
              <a:rPr lang="en-US" i="1" dirty="0" smtClean="0">
                <a:solidFill>
                  <a:srgbClr val="FF0000"/>
                </a:solidFill>
              </a:rPr>
              <a:t>' </a:t>
            </a:r>
            <a:r>
              <a:rPr lang="en-US" i="1" dirty="0" smtClean="0">
                <a:solidFill>
                  <a:srgbClr val="FF0000"/>
                </a:solidFill>
              </a:rPr>
              <a:t>OR FirstName</a:t>
            </a:r>
            <a:r>
              <a:rPr lang="en-US" i="1" dirty="0" smtClean="0">
                <a:solidFill>
                  <a:srgbClr val="FF0000"/>
                </a:solidFill>
              </a:rPr>
              <a:t>=‘Ali')</a:t>
            </a:r>
            <a:endParaRPr lang="en-US" i="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ORDER BY Keyword</a:t>
            </a:r>
            <a:endParaRPr lang="en-US"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dirty="0" smtClean="0"/>
              <a:t>The </a:t>
            </a:r>
            <a:r>
              <a:rPr lang="en-US" dirty="0" smtClean="0">
                <a:solidFill>
                  <a:srgbClr val="FF0000"/>
                </a:solidFill>
              </a:rPr>
              <a:t>ORDER BY </a:t>
            </a:r>
            <a:r>
              <a:rPr lang="en-US" dirty="0" smtClean="0"/>
              <a:t>keyword is used to </a:t>
            </a:r>
            <a:r>
              <a:rPr lang="en-US" dirty="0" smtClean="0">
                <a:solidFill>
                  <a:srgbClr val="FF0000"/>
                </a:solidFill>
              </a:rPr>
              <a:t>sort</a:t>
            </a:r>
            <a:r>
              <a:rPr lang="en-US" dirty="0" smtClean="0"/>
              <a:t> the </a:t>
            </a:r>
            <a:r>
              <a:rPr lang="en-US" dirty="0" smtClean="0">
                <a:solidFill>
                  <a:srgbClr val="FF0000"/>
                </a:solidFill>
              </a:rPr>
              <a:t>result-set</a:t>
            </a:r>
            <a:r>
              <a:rPr lang="en-US" dirty="0" smtClean="0"/>
              <a:t>.</a:t>
            </a:r>
          </a:p>
          <a:p>
            <a:pPr algn="just"/>
            <a:endParaRPr lang="en-US" dirty="0" smtClean="0"/>
          </a:p>
          <a:p>
            <a:pPr algn="just"/>
            <a:r>
              <a:rPr lang="en-US" dirty="0" smtClean="0"/>
              <a:t>The </a:t>
            </a:r>
            <a:r>
              <a:rPr lang="en-US" dirty="0" smtClean="0"/>
              <a:t>ORDER BY keyword is used to sort the result-set </a:t>
            </a:r>
            <a:r>
              <a:rPr lang="en-US" dirty="0" smtClean="0">
                <a:solidFill>
                  <a:srgbClr val="00B050"/>
                </a:solidFill>
              </a:rPr>
              <a:t>by a specified column</a:t>
            </a:r>
            <a:r>
              <a:rPr lang="en-US" dirty="0" smtClean="0"/>
              <a:t>.</a:t>
            </a:r>
          </a:p>
          <a:p>
            <a:pPr algn="just"/>
            <a:endParaRPr lang="en-US" dirty="0" smtClean="0"/>
          </a:p>
          <a:p>
            <a:pPr algn="just"/>
            <a:r>
              <a:rPr lang="en-US" dirty="0" smtClean="0"/>
              <a:t>The </a:t>
            </a:r>
            <a:r>
              <a:rPr lang="en-US" dirty="0" smtClean="0"/>
              <a:t>ORDER BY keyword sort the records in </a:t>
            </a:r>
            <a:r>
              <a:rPr lang="en-US" dirty="0" smtClean="0">
                <a:solidFill>
                  <a:srgbClr val="0070C0"/>
                </a:solidFill>
              </a:rPr>
              <a:t>ascending order by default.</a:t>
            </a:r>
          </a:p>
          <a:p>
            <a:pPr algn="just"/>
            <a:endParaRPr lang="en-US" dirty="0" smtClean="0"/>
          </a:p>
          <a:p>
            <a:pPr algn="just"/>
            <a:r>
              <a:rPr lang="en-US" dirty="0" smtClean="0"/>
              <a:t>If </a:t>
            </a:r>
            <a:r>
              <a:rPr lang="en-US" dirty="0" smtClean="0"/>
              <a:t>you want to sort the records in a descending order, you can use the </a:t>
            </a:r>
            <a:r>
              <a:rPr lang="en-US" b="1" dirty="0" smtClean="0"/>
              <a:t>DESC</a:t>
            </a:r>
            <a:r>
              <a:rPr lang="en-US" dirty="0" smtClean="0"/>
              <a:t> keyword.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ORDER BY Keyword</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r>
              <a:rPr lang="en-US" dirty="0" smtClean="0"/>
              <a:t> </a:t>
            </a:r>
            <a:r>
              <a:rPr lang="en-US" b="1" dirty="0" smtClean="0"/>
              <a:t>SQL ORDER BY Syntax</a:t>
            </a:r>
          </a:p>
          <a:p>
            <a:pPr lvl="1">
              <a:buNone/>
            </a:pPr>
            <a:endParaRPr lang="en-US" sz="1600" dirty="0" smtClean="0"/>
          </a:p>
          <a:p>
            <a:pPr lvl="1">
              <a:buNone/>
            </a:pPr>
            <a:r>
              <a:rPr lang="en-US" i="1" dirty="0" smtClean="0">
                <a:solidFill>
                  <a:srgbClr val="00B0F0"/>
                </a:solidFill>
              </a:rPr>
              <a:t>SELECT </a:t>
            </a:r>
            <a:r>
              <a:rPr lang="en-US" i="1" dirty="0" smtClean="0">
                <a:solidFill>
                  <a:srgbClr val="00B0F0"/>
                </a:solidFill>
              </a:rPr>
              <a:t>column_name(s)</a:t>
            </a:r>
          </a:p>
          <a:p>
            <a:pPr lvl="1">
              <a:buNone/>
            </a:pPr>
            <a:r>
              <a:rPr lang="en-US" i="1" dirty="0" smtClean="0">
                <a:solidFill>
                  <a:srgbClr val="00B0F0"/>
                </a:solidFill>
              </a:rPr>
              <a:t>FROM table_name</a:t>
            </a:r>
          </a:p>
          <a:p>
            <a:pPr lvl="1">
              <a:buNone/>
            </a:pPr>
            <a:r>
              <a:rPr lang="en-US" i="1" dirty="0" smtClean="0">
                <a:solidFill>
                  <a:srgbClr val="00B0F0"/>
                </a:solidFill>
              </a:rPr>
              <a:t>ORDER BY column_name(s) </a:t>
            </a:r>
            <a:r>
              <a:rPr lang="en-US" i="1" dirty="0" smtClean="0">
                <a:solidFill>
                  <a:srgbClr val="00B0F0"/>
                </a:solidFill>
              </a:rPr>
              <a:t>ASC|DESC</a:t>
            </a:r>
          </a:p>
          <a:p>
            <a:pPr lvl="1">
              <a:buNone/>
            </a:pPr>
            <a:endParaRPr lang="en-US" sz="1400" i="1" dirty="0" smtClean="0">
              <a:solidFill>
                <a:srgbClr val="00B0F0"/>
              </a:solidFill>
            </a:endParaRPr>
          </a:p>
          <a:p>
            <a:pPr lvl="1">
              <a:buNone/>
            </a:pPr>
            <a:r>
              <a:rPr lang="en-US" i="1" dirty="0" err="1" smtClean="0">
                <a:solidFill>
                  <a:srgbClr val="FF0000"/>
                </a:solidFill>
              </a:rPr>
              <a:t>e.g</a:t>
            </a:r>
            <a:endParaRPr lang="en-US" i="1" dirty="0" smtClean="0">
              <a:solidFill>
                <a:srgbClr val="FF0000"/>
              </a:solidFill>
            </a:endParaRPr>
          </a:p>
          <a:p>
            <a:pPr lvl="1">
              <a:buNone/>
            </a:pPr>
            <a:endParaRPr lang="en-US" sz="1400" i="1" dirty="0" smtClean="0">
              <a:solidFill>
                <a:srgbClr val="FF0000"/>
              </a:solidFill>
            </a:endParaRPr>
          </a:p>
          <a:p>
            <a:pPr lvl="1">
              <a:buNone/>
            </a:pPr>
            <a:r>
              <a:rPr lang="en-US" i="1" dirty="0" smtClean="0">
                <a:solidFill>
                  <a:srgbClr val="FF0000"/>
                </a:solidFill>
              </a:rPr>
              <a:t>SELECT </a:t>
            </a:r>
            <a:r>
              <a:rPr lang="en-US" i="1" dirty="0" smtClean="0">
                <a:solidFill>
                  <a:srgbClr val="FF0000"/>
                </a:solidFill>
              </a:rPr>
              <a:t>* </a:t>
            </a:r>
            <a:endParaRPr lang="en-US" i="1" dirty="0" smtClean="0">
              <a:solidFill>
                <a:srgbClr val="FF0000"/>
              </a:solidFill>
            </a:endParaRPr>
          </a:p>
          <a:p>
            <a:pPr lvl="1">
              <a:buNone/>
            </a:pPr>
            <a:r>
              <a:rPr lang="en-US" i="1" dirty="0" smtClean="0">
                <a:solidFill>
                  <a:srgbClr val="FF0000"/>
                </a:solidFill>
              </a:rPr>
              <a:t>FROM Employee  </a:t>
            </a:r>
          </a:p>
          <a:p>
            <a:pPr lvl="1">
              <a:buNone/>
            </a:pPr>
            <a:r>
              <a:rPr lang="en-US" i="1" dirty="0" smtClean="0">
                <a:solidFill>
                  <a:srgbClr val="FF0000"/>
                </a:solidFill>
              </a:rPr>
              <a:t>ORDER </a:t>
            </a:r>
            <a:r>
              <a:rPr lang="en-US" i="1" dirty="0" smtClean="0">
                <a:solidFill>
                  <a:srgbClr val="FF0000"/>
                </a:solidFill>
              </a:rPr>
              <a:t>BY </a:t>
            </a:r>
            <a:r>
              <a:rPr lang="en-US" i="1" dirty="0" smtClean="0">
                <a:solidFill>
                  <a:srgbClr val="FF0000"/>
                </a:solidFill>
              </a:rPr>
              <a:t>age</a:t>
            </a:r>
            <a:endParaRPr lang="en-US" i="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27888"/>
          </a:xfrm>
        </p:spPr>
        <p:txBody>
          <a:bodyPr>
            <a:noAutofit/>
          </a:bodyPr>
          <a:lstStyle/>
          <a:p>
            <a:r>
              <a:rPr lang="en-US" sz="3600" b="1" dirty="0" smtClean="0"/>
              <a:t>Operators Allowed in the WHERE </a:t>
            </a:r>
            <a:r>
              <a:rPr lang="en-US" sz="3600" b="1" dirty="0" smtClean="0"/>
              <a:t>Clause</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304800" y="1371600"/>
            <a:ext cx="8534400" cy="4788345"/>
          </a:xfrm>
          <a:prstGeom prst="rect">
            <a:avLst/>
          </a:prstGeom>
          <a:noFill/>
          <a:ln w="9525">
            <a:noFill/>
            <a:miter lim="800000"/>
            <a:headEnd/>
            <a:tailEnd/>
          </a:ln>
          <a:effectLst/>
        </p:spPr>
      </p:pic>
      <p:sp>
        <p:nvSpPr>
          <p:cNvPr id="5" name="Rectangle 4"/>
          <p:cNvSpPr/>
          <p:nvPr/>
        </p:nvSpPr>
        <p:spPr>
          <a:xfrm>
            <a:off x="914400" y="6324600"/>
            <a:ext cx="7391400" cy="369332"/>
          </a:xfrm>
          <a:prstGeom prst="rect">
            <a:avLst/>
          </a:prstGeom>
        </p:spPr>
        <p:txBody>
          <a:bodyPr wrap="square">
            <a:spAutoFit/>
          </a:bodyPr>
          <a:lstStyle/>
          <a:p>
            <a:r>
              <a:rPr lang="en-US" b="1" dirty="0" smtClean="0">
                <a:solidFill>
                  <a:srgbClr val="FF0000"/>
                </a:solidFill>
              </a:rPr>
              <a:t>Note: In some versions of SQL the &lt;&gt; operator may be written as !=</a:t>
            </a:r>
            <a:endParaRPr lang="en-US"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Strings </a:t>
            </a:r>
            <a:r>
              <a:rPr lang="en-US" dirty="0" smtClean="0"/>
              <a:t>and Dates</a:t>
            </a:r>
            <a:endParaRPr lang="en-US" dirty="0"/>
          </a:p>
        </p:txBody>
      </p:sp>
      <p:sp>
        <p:nvSpPr>
          <p:cNvPr id="3" name="Content Placeholder 2"/>
          <p:cNvSpPr>
            <a:spLocks noGrp="1"/>
          </p:cNvSpPr>
          <p:nvPr>
            <p:ph idx="1"/>
          </p:nvPr>
        </p:nvSpPr>
        <p:spPr/>
        <p:txBody>
          <a:bodyPr/>
          <a:lstStyle/>
          <a:p>
            <a:r>
              <a:rPr lang="en-US" dirty="0" smtClean="0"/>
              <a:t>Character strings and date values are enclosed in single quotation  marks.</a:t>
            </a:r>
          </a:p>
          <a:p>
            <a:r>
              <a:rPr lang="en-US" dirty="0" smtClean="0"/>
              <a:t>Character values are case sensitive, and date values are format  sensitive.</a:t>
            </a:r>
          </a:p>
          <a:p>
            <a:r>
              <a:rPr lang="en-US" dirty="0" smtClean="0"/>
              <a:t>The default date format is DD-MON-RR.</a:t>
            </a:r>
            <a:endParaRPr lang="en-US" dirty="0"/>
          </a:p>
        </p:txBody>
      </p:sp>
      <p:pic>
        <p:nvPicPr>
          <p:cNvPr id="4" name="object 9"/>
          <p:cNvPicPr/>
          <p:nvPr/>
        </p:nvPicPr>
        <p:blipFill>
          <a:blip r:embed="rId2" cstate="print"/>
          <a:stretch>
            <a:fillRect/>
          </a:stretch>
        </p:blipFill>
        <p:spPr>
          <a:xfrm>
            <a:off x="914400" y="4783375"/>
            <a:ext cx="7252676" cy="10078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pc="-10" dirty="0" smtClean="0"/>
              <a:t>Comparison</a:t>
            </a:r>
            <a:r>
              <a:rPr lang="en-US" sz="5400" spc="-65" dirty="0" smtClean="0"/>
              <a:t> </a:t>
            </a:r>
            <a:r>
              <a:rPr lang="en-US" sz="5400" spc="-5" dirty="0" smtClean="0"/>
              <a:t>Conditions</a:t>
            </a:r>
            <a:endParaRPr lang="en-US" dirty="0"/>
          </a:p>
        </p:txBody>
      </p:sp>
      <p:sp>
        <p:nvSpPr>
          <p:cNvPr id="3" name="Content Placeholder 2"/>
          <p:cNvSpPr>
            <a:spLocks noGrp="1"/>
          </p:cNvSpPr>
          <p:nvPr>
            <p:ph idx="1"/>
          </p:nvPr>
        </p:nvSpPr>
        <p:spPr>
          <a:xfrm>
            <a:off x="457200" y="1935480"/>
            <a:ext cx="4724400" cy="4389120"/>
          </a:xfrm>
        </p:spPr>
        <p:txBody>
          <a:bodyPr>
            <a:normAutofit/>
          </a:bodyPr>
          <a:lstStyle/>
          <a:p>
            <a:pPr algn="just"/>
            <a:r>
              <a:rPr lang="en-US" sz="2000" dirty="0" smtClean="0">
                <a:latin typeface="Arial MT"/>
                <a:cs typeface="Arial MT"/>
              </a:rPr>
              <a:t>Comparison </a:t>
            </a:r>
            <a:r>
              <a:rPr lang="en-US" sz="2000" spc="-5" dirty="0" smtClean="0">
                <a:latin typeface="Arial MT"/>
                <a:cs typeface="Arial MT"/>
              </a:rPr>
              <a:t>conditions </a:t>
            </a:r>
            <a:r>
              <a:rPr lang="en-US" sz="2000" dirty="0" smtClean="0">
                <a:latin typeface="Arial MT"/>
                <a:cs typeface="Arial MT"/>
              </a:rPr>
              <a:t>are </a:t>
            </a:r>
            <a:r>
              <a:rPr lang="en-US" sz="2000" spc="5" dirty="0" smtClean="0">
                <a:latin typeface="Arial MT"/>
                <a:cs typeface="Arial MT"/>
              </a:rPr>
              <a:t> </a:t>
            </a:r>
            <a:r>
              <a:rPr lang="en-US" sz="2000" dirty="0" smtClean="0">
                <a:latin typeface="Arial MT"/>
                <a:cs typeface="Arial MT"/>
              </a:rPr>
              <a:t>used in conditions </a:t>
            </a:r>
            <a:r>
              <a:rPr lang="en-US" sz="2000" spc="-5" dirty="0" smtClean="0">
                <a:latin typeface="Arial MT"/>
                <a:cs typeface="Arial MT"/>
              </a:rPr>
              <a:t>that </a:t>
            </a:r>
            <a:r>
              <a:rPr lang="en-US" sz="2000" dirty="0" smtClean="0">
                <a:latin typeface="Arial MT"/>
                <a:cs typeface="Arial MT"/>
              </a:rPr>
              <a:t> compare one expression </a:t>
            </a:r>
            <a:r>
              <a:rPr lang="en-US" sz="2000" spc="-5" dirty="0" smtClean="0">
                <a:latin typeface="Arial MT"/>
                <a:cs typeface="Arial MT"/>
              </a:rPr>
              <a:t>to </a:t>
            </a:r>
            <a:r>
              <a:rPr lang="en-US" sz="2000" dirty="0" smtClean="0">
                <a:latin typeface="Arial MT"/>
                <a:cs typeface="Arial MT"/>
              </a:rPr>
              <a:t> </a:t>
            </a:r>
            <a:r>
              <a:rPr lang="en-US" sz="2000" spc="-5" dirty="0" smtClean="0">
                <a:latin typeface="Arial MT"/>
                <a:cs typeface="Arial MT"/>
              </a:rPr>
              <a:t>another</a:t>
            </a:r>
            <a:r>
              <a:rPr lang="en-US" sz="2000" spc="-20" dirty="0" smtClean="0">
                <a:latin typeface="Arial MT"/>
                <a:cs typeface="Arial MT"/>
              </a:rPr>
              <a:t> </a:t>
            </a:r>
            <a:r>
              <a:rPr lang="en-US" sz="2000" spc="-5" dirty="0" smtClean="0">
                <a:latin typeface="Arial MT"/>
                <a:cs typeface="Arial MT"/>
              </a:rPr>
              <a:t>value</a:t>
            </a:r>
            <a:r>
              <a:rPr lang="en-US" sz="2000" spc="-15" dirty="0" smtClean="0">
                <a:latin typeface="Arial MT"/>
                <a:cs typeface="Arial MT"/>
              </a:rPr>
              <a:t> </a:t>
            </a:r>
            <a:r>
              <a:rPr lang="en-US" sz="2000" dirty="0" smtClean="0">
                <a:latin typeface="Arial MT"/>
                <a:cs typeface="Arial MT"/>
              </a:rPr>
              <a:t>or</a:t>
            </a:r>
            <a:r>
              <a:rPr lang="en-US" sz="2000" spc="-15" dirty="0" smtClean="0">
                <a:latin typeface="Arial MT"/>
                <a:cs typeface="Arial MT"/>
              </a:rPr>
              <a:t> </a:t>
            </a:r>
            <a:r>
              <a:rPr lang="en-US" sz="2000" dirty="0" smtClean="0">
                <a:latin typeface="Arial MT"/>
                <a:cs typeface="Arial MT"/>
              </a:rPr>
              <a:t>expression</a:t>
            </a:r>
            <a:r>
              <a:rPr lang="en-US" sz="2000" dirty="0" smtClean="0">
                <a:latin typeface="Arial MT"/>
                <a:cs typeface="Arial MT"/>
              </a:rPr>
              <a:t>.</a:t>
            </a:r>
          </a:p>
          <a:p>
            <a:pPr algn="just"/>
            <a:endParaRPr lang="en-US" sz="2000" spc="-5" dirty="0" smtClean="0">
              <a:latin typeface="Arial MT"/>
              <a:cs typeface="Arial MT"/>
            </a:endParaRPr>
          </a:p>
          <a:p>
            <a:pPr algn="just"/>
            <a:r>
              <a:rPr lang="en-US" sz="2000" spc="-5" dirty="0" smtClean="0">
                <a:latin typeface="Arial MT"/>
                <a:cs typeface="Arial MT"/>
              </a:rPr>
              <a:t>They</a:t>
            </a:r>
            <a:r>
              <a:rPr lang="en-US" sz="2000" spc="-25" dirty="0" smtClean="0">
                <a:latin typeface="Arial MT"/>
                <a:cs typeface="Arial MT"/>
              </a:rPr>
              <a:t> </a:t>
            </a:r>
            <a:r>
              <a:rPr lang="en-US" sz="2000" dirty="0" smtClean="0">
                <a:latin typeface="Arial MT"/>
                <a:cs typeface="Arial MT"/>
              </a:rPr>
              <a:t>are</a:t>
            </a:r>
            <a:r>
              <a:rPr lang="en-US" sz="2000" spc="-10" dirty="0" smtClean="0">
                <a:latin typeface="Arial MT"/>
                <a:cs typeface="Arial MT"/>
              </a:rPr>
              <a:t> </a:t>
            </a:r>
            <a:r>
              <a:rPr lang="en-US" sz="2000" dirty="0" smtClean="0">
                <a:latin typeface="Arial MT"/>
                <a:cs typeface="Arial MT"/>
              </a:rPr>
              <a:t>used</a:t>
            </a:r>
            <a:r>
              <a:rPr lang="en-US" sz="2000" spc="-10" dirty="0" smtClean="0">
                <a:latin typeface="Arial MT"/>
                <a:cs typeface="Arial MT"/>
              </a:rPr>
              <a:t> </a:t>
            </a:r>
            <a:r>
              <a:rPr lang="en-US" sz="2000" spc="-5" dirty="0" smtClean="0">
                <a:latin typeface="Arial MT"/>
                <a:cs typeface="Arial MT"/>
              </a:rPr>
              <a:t>in</a:t>
            </a:r>
            <a:r>
              <a:rPr lang="en-US" sz="2000" spc="-10" dirty="0" smtClean="0">
                <a:latin typeface="Arial MT"/>
                <a:cs typeface="Arial MT"/>
              </a:rPr>
              <a:t> </a:t>
            </a:r>
            <a:r>
              <a:rPr lang="en-US" sz="2000" spc="-5" dirty="0" smtClean="0">
                <a:latin typeface="Arial MT"/>
                <a:cs typeface="Arial MT"/>
              </a:rPr>
              <a:t>the</a:t>
            </a:r>
            <a:r>
              <a:rPr lang="en-US" sz="2000" spc="-10" dirty="0" smtClean="0">
                <a:latin typeface="Arial MT"/>
                <a:cs typeface="Arial MT"/>
              </a:rPr>
              <a:t> </a:t>
            </a:r>
            <a:r>
              <a:rPr lang="en-US" sz="2000" spc="-5" dirty="0" smtClean="0">
                <a:latin typeface="Arial MT"/>
                <a:cs typeface="Arial MT"/>
              </a:rPr>
              <a:t>WHERE </a:t>
            </a:r>
            <a:r>
              <a:rPr lang="en-US" sz="2000" spc="-540" dirty="0" smtClean="0">
                <a:latin typeface="Arial MT"/>
                <a:cs typeface="Arial MT"/>
              </a:rPr>
              <a:t> </a:t>
            </a:r>
            <a:r>
              <a:rPr lang="en-US" sz="2000" dirty="0" smtClean="0">
                <a:latin typeface="Arial MT"/>
                <a:cs typeface="Arial MT"/>
              </a:rPr>
              <a:t>clause</a:t>
            </a:r>
            <a:r>
              <a:rPr lang="en-US" sz="2000" dirty="0" smtClean="0">
                <a:latin typeface="Arial MT"/>
                <a:cs typeface="Arial MT"/>
              </a:rPr>
              <a:t>.</a:t>
            </a:r>
          </a:p>
          <a:p>
            <a:pPr algn="just"/>
            <a:endParaRPr lang="en-US" sz="2000" spc="-5" dirty="0" smtClean="0">
              <a:latin typeface="Arial MT"/>
              <a:cs typeface="Arial MT"/>
            </a:endParaRPr>
          </a:p>
          <a:p>
            <a:pPr algn="just"/>
            <a:r>
              <a:rPr lang="en-US" sz="2000" spc="-5" dirty="0" smtClean="0">
                <a:latin typeface="Arial MT"/>
                <a:cs typeface="Arial MT"/>
              </a:rPr>
              <a:t>An</a:t>
            </a:r>
            <a:r>
              <a:rPr lang="en-US" sz="2000" spc="-10" dirty="0" smtClean="0">
                <a:latin typeface="Arial MT"/>
                <a:cs typeface="Arial MT"/>
              </a:rPr>
              <a:t> </a:t>
            </a:r>
            <a:r>
              <a:rPr lang="en-US" sz="2000" spc="-5" dirty="0" smtClean="0">
                <a:latin typeface="Arial MT"/>
                <a:cs typeface="Arial MT"/>
              </a:rPr>
              <a:t>alias</a:t>
            </a:r>
            <a:r>
              <a:rPr lang="en-US" sz="2000" spc="-10" dirty="0" smtClean="0">
                <a:latin typeface="Arial MT"/>
                <a:cs typeface="Arial MT"/>
              </a:rPr>
              <a:t> </a:t>
            </a:r>
            <a:r>
              <a:rPr lang="en-US" sz="2000" dirty="0" smtClean="0">
                <a:latin typeface="Arial MT"/>
                <a:cs typeface="Arial MT"/>
              </a:rPr>
              <a:t>cannot</a:t>
            </a:r>
            <a:r>
              <a:rPr lang="en-US" sz="2000" spc="-25" dirty="0" smtClean="0">
                <a:latin typeface="Arial MT"/>
                <a:cs typeface="Arial MT"/>
              </a:rPr>
              <a:t> </a:t>
            </a:r>
            <a:r>
              <a:rPr lang="en-US" sz="2000" dirty="0" smtClean="0">
                <a:latin typeface="Arial MT"/>
                <a:cs typeface="Arial MT"/>
              </a:rPr>
              <a:t>be</a:t>
            </a:r>
            <a:r>
              <a:rPr lang="en-US" sz="2000" spc="-10" dirty="0" smtClean="0">
                <a:latin typeface="Arial MT"/>
                <a:cs typeface="Arial MT"/>
              </a:rPr>
              <a:t> </a:t>
            </a:r>
            <a:r>
              <a:rPr lang="en-US" sz="2000" dirty="0" smtClean="0">
                <a:latin typeface="Arial MT"/>
                <a:cs typeface="Arial MT"/>
              </a:rPr>
              <a:t>used</a:t>
            </a:r>
            <a:r>
              <a:rPr lang="en-US" sz="2000" spc="-10" dirty="0" smtClean="0">
                <a:latin typeface="Arial MT"/>
                <a:cs typeface="Arial MT"/>
              </a:rPr>
              <a:t> </a:t>
            </a:r>
            <a:r>
              <a:rPr lang="en-US" sz="2000" spc="-5" dirty="0" smtClean="0">
                <a:latin typeface="Arial MT"/>
                <a:cs typeface="Arial MT"/>
              </a:rPr>
              <a:t>in the </a:t>
            </a:r>
            <a:r>
              <a:rPr lang="en-US" sz="2000" spc="-540" dirty="0" smtClean="0">
                <a:latin typeface="Arial MT"/>
                <a:cs typeface="Arial MT"/>
              </a:rPr>
              <a:t> </a:t>
            </a:r>
            <a:r>
              <a:rPr lang="en-US" sz="2000" spc="-5" dirty="0" smtClean="0">
                <a:latin typeface="Arial MT"/>
                <a:cs typeface="Arial MT"/>
              </a:rPr>
              <a:t>WHERE</a:t>
            </a:r>
            <a:r>
              <a:rPr lang="en-US" sz="2000" spc="-15" dirty="0" smtClean="0">
                <a:latin typeface="Arial MT"/>
                <a:cs typeface="Arial MT"/>
              </a:rPr>
              <a:t> </a:t>
            </a:r>
            <a:r>
              <a:rPr lang="en-US" sz="2000" dirty="0" smtClean="0">
                <a:latin typeface="Arial MT"/>
                <a:cs typeface="Arial MT"/>
              </a:rPr>
              <a:t>clause.</a:t>
            </a:r>
          </a:p>
          <a:p>
            <a:pPr algn="just"/>
            <a:endParaRPr lang="en-US" sz="2000" b="1" dirty="0" smtClean="0">
              <a:latin typeface="Arial"/>
              <a:cs typeface="Arial"/>
            </a:endParaRPr>
          </a:p>
          <a:p>
            <a:pPr algn="just"/>
            <a:r>
              <a:rPr lang="en-US" sz="2000" b="1" dirty="0" smtClean="0">
                <a:latin typeface="Arial"/>
                <a:cs typeface="Arial"/>
              </a:rPr>
              <a:t>Note</a:t>
            </a:r>
            <a:r>
              <a:rPr lang="en-US" sz="2000" b="1" dirty="0" smtClean="0">
                <a:latin typeface="Arial"/>
                <a:cs typeface="Arial"/>
              </a:rPr>
              <a:t>:</a:t>
            </a:r>
            <a:r>
              <a:rPr lang="en-US" sz="2000" b="1" spc="-20" dirty="0" smtClean="0">
                <a:latin typeface="Arial"/>
                <a:cs typeface="Arial"/>
              </a:rPr>
              <a:t> </a:t>
            </a:r>
            <a:r>
              <a:rPr lang="en-US" sz="2000" dirty="0" smtClean="0">
                <a:latin typeface="Arial MT"/>
                <a:cs typeface="Arial MT"/>
              </a:rPr>
              <a:t>The</a:t>
            </a:r>
            <a:r>
              <a:rPr lang="en-US" sz="2000" spc="-15" dirty="0" smtClean="0">
                <a:latin typeface="Arial MT"/>
                <a:cs typeface="Arial MT"/>
              </a:rPr>
              <a:t> </a:t>
            </a:r>
            <a:r>
              <a:rPr lang="en-US" sz="2000" spc="-5" dirty="0" smtClean="0">
                <a:latin typeface="Arial MT"/>
                <a:cs typeface="Arial MT"/>
              </a:rPr>
              <a:t>symbol </a:t>
            </a:r>
            <a:r>
              <a:rPr lang="en-US" sz="2000" b="1" dirty="0" smtClean="0">
                <a:solidFill>
                  <a:srgbClr val="CC0000"/>
                </a:solidFill>
                <a:latin typeface="Arial"/>
                <a:cs typeface="Arial"/>
              </a:rPr>
              <a:t>!=</a:t>
            </a:r>
            <a:r>
              <a:rPr lang="en-US" sz="2000" b="1" spc="-10" dirty="0" smtClean="0">
                <a:solidFill>
                  <a:srgbClr val="CC0000"/>
                </a:solidFill>
                <a:latin typeface="Arial"/>
                <a:cs typeface="Arial"/>
              </a:rPr>
              <a:t> </a:t>
            </a:r>
            <a:r>
              <a:rPr lang="en-US" sz="2000" dirty="0" smtClean="0">
                <a:latin typeface="Arial MT"/>
                <a:cs typeface="Arial MT"/>
              </a:rPr>
              <a:t>and</a:t>
            </a:r>
            <a:r>
              <a:rPr lang="en-US" sz="2000" spc="-15" dirty="0" smtClean="0">
                <a:latin typeface="Arial MT"/>
                <a:cs typeface="Arial MT"/>
              </a:rPr>
              <a:t> </a:t>
            </a:r>
            <a:r>
              <a:rPr lang="en-US" sz="2000" b="1" spc="5" dirty="0" smtClean="0">
                <a:solidFill>
                  <a:srgbClr val="CC0000"/>
                </a:solidFill>
                <a:latin typeface="Arial"/>
                <a:cs typeface="Arial"/>
              </a:rPr>
              <a:t>^= </a:t>
            </a:r>
            <a:r>
              <a:rPr lang="en-US" sz="2000" b="1" spc="-540" dirty="0" smtClean="0">
                <a:solidFill>
                  <a:srgbClr val="CC0000"/>
                </a:solidFill>
                <a:latin typeface="Arial"/>
                <a:cs typeface="Arial"/>
              </a:rPr>
              <a:t> </a:t>
            </a:r>
            <a:r>
              <a:rPr lang="en-US" sz="2000" dirty="0" smtClean="0">
                <a:latin typeface="Arial MT"/>
                <a:cs typeface="Arial MT"/>
              </a:rPr>
              <a:t>can also represent </a:t>
            </a:r>
            <a:r>
              <a:rPr lang="en-US" sz="2000" spc="-5" dirty="0" smtClean="0">
                <a:latin typeface="Arial MT"/>
                <a:cs typeface="Arial MT"/>
              </a:rPr>
              <a:t>the </a:t>
            </a:r>
            <a:r>
              <a:rPr lang="en-US" sz="2000" i="1" dirty="0" smtClean="0">
                <a:latin typeface="Arial"/>
                <a:cs typeface="Arial"/>
              </a:rPr>
              <a:t>not </a:t>
            </a:r>
            <a:r>
              <a:rPr lang="en-US" sz="2000" i="1" spc="5" dirty="0" smtClean="0">
                <a:latin typeface="Arial"/>
                <a:cs typeface="Arial"/>
              </a:rPr>
              <a:t> </a:t>
            </a:r>
            <a:r>
              <a:rPr lang="en-US" sz="2000" i="1" dirty="0" smtClean="0">
                <a:latin typeface="Arial"/>
                <a:cs typeface="Arial"/>
              </a:rPr>
              <a:t>equal</a:t>
            </a:r>
            <a:r>
              <a:rPr lang="en-US" sz="2000" i="1" spc="-10" dirty="0" smtClean="0">
                <a:latin typeface="Arial"/>
                <a:cs typeface="Arial"/>
              </a:rPr>
              <a:t> </a:t>
            </a:r>
            <a:r>
              <a:rPr lang="en-US" sz="2000" i="1" spc="-5" dirty="0" smtClean="0">
                <a:latin typeface="Arial"/>
                <a:cs typeface="Arial"/>
              </a:rPr>
              <a:t>to</a:t>
            </a:r>
            <a:r>
              <a:rPr lang="en-US" sz="2000" i="1" dirty="0" smtClean="0">
                <a:latin typeface="Arial"/>
                <a:cs typeface="Arial"/>
              </a:rPr>
              <a:t> </a:t>
            </a:r>
            <a:r>
              <a:rPr lang="en-US" sz="2000" spc="-5" dirty="0" smtClean="0">
                <a:latin typeface="Arial MT"/>
                <a:cs typeface="Arial MT"/>
              </a:rPr>
              <a:t>condition</a:t>
            </a:r>
            <a:r>
              <a:rPr lang="en-US" sz="2000" spc="-5" dirty="0" smtClean="0">
                <a:latin typeface="Arial MT"/>
                <a:cs typeface="Arial MT"/>
              </a:rPr>
              <a:t>.</a:t>
            </a:r>
            <a:endParaRPr lang="en-US" sz="2000" dirty="0" smtClean="0">
              <a:latin typeface="Arial MT"/>
              <a:cs typeface="Arial MT"/>
            </a:endParaRPr>
          </a:p>
        </p:txBody>
      </p:sp>
      <p:pic>
        <p:nvPicPr>
          <p:cNvPr id="4" name="object 11"/>
          <p:cNvPicPr/>
          <p:nvPr/>
        </p:nvPicPr>
        <p:blipFill>
          <a:blip r:embed="rId2" cstate="print"/>
          <a:stretch>
            <a:fillRect/>
          </a:stretch>
        </p:blipFill>
        <p:spPr>
          <a:xfrm>
            <a:off x="5150248" y="2057400"/>
            <a:ext cx="3917552" cy="40386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95020"/>
            <a:ext cx="7994015" cy="695960"/>
          </a:xfrm>
          <a:prstGeom prst="rect">
            <a:avLst/>
          </a:prstGeom>
        </p:spPr>
        <p:txBody>
          <a:bodyPr vert="horz" wrap="square" lIns="0" tIns="12700" rIns="0" bIns="0" rtlCol="0">
            <a:spAutoFit/>
          </a:bodyPr>
          <a:lstStyle/>
          <a:p>
            <a:pPr marL="12700">
              <a:lnSpc>
                <a:spcPct val="100000"/>
              </a:lnSpc>
              <a:spcBef>
                <a:spcPts val="100"/>
              </a:spcBef>
            </a:pPr>
            <a:r>
              <a:rPr sz="4400" spc="-10" dirty="0"/>
              <a:t>Other</a:t>
            </a:r>
            <a:r>
              <a:rPr sz="4400" spc="-25" dirty="0"/>
              <a:t> </a:t>
            </a:r>
            <a:r>
              <a:rPr sz="4400" spc="-10" dirty="0"/>
              <a:t>Comparison</a:t>
            </a:r>
            <a:r>
              <a:rPr sz="4400" spc="-35" dirty="0"/>
              <a:t> </a:t>
            </a:r>
            <a:r>
              <a:rPr sz="4400" spc="-5" dirty="0"/>
              <a:t>Conditions</a:t>
            </a:r>
            <a:endParaRPr sz="4400"/>
          </a:p>
        </p:txBody>
      </p:sp>
      <p:pic>
        <p:nvPicPr>
          <p:cNvPr id="3" name="object 3"/>
          <p:cNvPicPr/>
          <p:nvPr/>
        </p:nvPicPr>
        <p:blipFill>
          <a:blip r:embed="rId2" cstate="print"/>
          <a:stretch>
            <a:fillRect/>
          </a:stretch>
        </p:blipFill>
        <p:spPr>
          <a:xfrm>
            <a:off x="76200" y="1981200"/>
            <a:ext cx="4648200" cy="3505200"/>
          </a:xfrm>
          <a:prstGeom prst="rect">
            <a:avLst/>
          </a:prstGeom>
        </p:spPr>
      </p:pic>
      <p:sp>
        <p:nvSpPr>
          <p:cNvPr id="4" name="object 4"/>
          <p:cNvSpPr txBox="1"/>
          <p:nvPr/>
        </p:nvSpPr>
        <p:spPr>
          <a:xfrm>
            <a:off x="4725670" y="2020570"/>
            <a:ext cx="127635" cy="185420"/>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5" name="object 5"/>
          <p:cNvSpPr txBox="1"/>
          <p:nvPr/>
        </p:nvSpPr>
        <p:spPr>
          <a:xfrm>
            <a:off x="5068570" y="1998979"/>
            <a:ext cx="3151505" cy="398780"/>
          </a:xfrm>
          <a:prstGeom prst="rect">
            <a:avLst/>
          </a:prstGeom>
        </p:spPr>
        <p:txBody>
          <a:bodyPr vert="horz" wrap="square" lIns="0" tIns="66040" rIns="0" bIns="0" rtlCol="0">
            <a:spAutoFit/>
          </a:bodyPr>
          <a:lstStyle/>
          <a:p>
            <a:pPr marL="12700" marR="5080">
              <a:lnSpc>
                <a:spcPct val="75000"/>
              </a:lnSpc>
              <a:spcBef>
                <a:spcPts val="520"/>
              </a:spcBef>
            </a:pPr>
            <a:r>
              <a:rPr sz="1400" dirty="0">
                <a:latin typeface="Arial MT"/>
                <a:cs typeface="Arial MT"/>
              </a:rPr>
              <a:t>Use</a:t>
            </a:r>
            <a:r>
              <a:rPr sz="1400" spc="-10" dirty="0">
                <a:latin typeface="Arial MT"/>
                <a:cs typeface="Arial MT"/>
              </a:rPr>
              <a:t> </a:t>
            </a:r>
            <a:r>
              <a:rPr sz="1400" dirty="0">
                <a:latin typeface="Arial MT"/>
                <a:cs typeface="Arial MT"/>
              </a:rPr>
              <a:t>the</a:t>
            </a:r>
            <a:r>
              <a:rPr sz="1400" spc="10" dirty="0">
                <a:latin typeface="Arial MT"/>
                <a:cs typeface="Arial MT"/>
              </a:rPr>
              <a:t> </a:t>
            </a:r>
            <a:r>
              <a:rPr sz="1400" b="1" spc="-5" dirty="0">
                <a:latin typeface="Arial"/>
                <a:cs typeface="Arial"/>
              </a:rPr>
              <a:t>BETWEEN</a:t>
            </a:r>
            <a:r>
              <a:rPr sz="1400" b="1" spc="15" dirty="0">
                <a:latin typeface="Arial"/>
                <a:cs typeface="Arial"/>
              </a:rPr>
              <a:t> </a:t>
            </a:r>
            <a:r>
              <a:rPr sz="1400" spc="-5" dirty="0">
                <a:latin typeface="Arial MT"/>
                <a:cs typeface="Arial MT"/>
              </a:rPr>
              <a:t>condition</a:t>
            </a:r>
            <a:r>
              <a:rPr sz="1400" spc="5" dirty="0">
                <a:latin typeface="Arial MT"/>
                <a:cs typeface="Arial MT"/>
              </a:rPr>
              <a:t> to</a:t>
            </a:r>
            <a:r>
              <a:rPr sz="1400" spc="-5" dirty="0">
                <a:latin typeface="Arial MT"/>
                <a:cs typeface="Arial MT"/>
              </a:rPr>
              <a:t> display </a:t>
            </a:r>
            <a:r>
              <a:rPr sz="1400" spc="-375" dirty="0">
                <a:latin typeface="Arial MT"/>
                <a:cs typeface="Arial MT"/>
              </a:rPr>
              <a:t> </a:t>
            </a:r>
            <a:r>
              <a:rPr sz="1400" spc="-10" dirty="0">
                <a:latin typeface="Arial MT"/>
                <a:cs typeface="Arial MT"/>
              </a:rPr>
              <a:t>rows</a:t>
            </a:r>
            <a:r>
              <a:rPr sz="1400" spc="10" dirty="0">
                <a:latin typeface="Arial MT"/>
                <a:cs typeface="Arial MT"/>
              </a:rPr>
              <a:t> </a:t>
            </a:r>
            <a:r>
              <a:rPr sz="1400" spc="-5" dirty="0">
                <a:latin typeface="Arial MT"/>
                <a:cs typeface="Arial MT"/>
              </a:rPr>
              <a:t>based</a:t>
            </a:r>
            <a:r>
              <a:rPr sz="1400" dirty="0">
                <a:latin typeface="Arial MT"/>
                <a:cs typeface="Arial MT"/>
              </a:rPr>
              <a:t> </a:t>
            </a:r>
            <a:r>
              <a:rPr sz="1400" spc="-5" dirty="0">
                <a:latin typeface="Arial MT"/>
                <a:cs typeface="Arial MT"/>
              </a:rPr>
              <a:t>on</a:t>
            </a:r>
            <a:r>
              <a:rPr sz="1400" dirty="0">
                <a:latin typeface="Arial MT"/>
                <a:cs typeface="Arial MT"/>
              </a:rPr>
              <a:t> a </a:t>
            </a:r>
            <a:r>
              <a:rPr sz="1400" spc="-5" dirty="0">
                <a:latin typeface="Arial MT"/>
                <a:cs typeface="Arial MT"/>
              </a:rPr>
              <a:t>range</a:t>
            </a:r>
            <a:r>
              <a:rPr sz="1400" dirty="0">
                <a:latin typeface="Arial MT"/>
                <a:cs typeface="Arial MT"/>
              </a:rPr>
              <a:t> </a:t>
            </a:r>
            <a:r>
              <a:rPr sz="1400" spc="-5" dirty="0">
                <a:latin typeface="Arial MT"/>
                <a:cs typeface="Arial MT"/>
              </a:rPr>
              <a:t>of</a:t>
            </a:r>
            <a:r>
              <a:rPr sz="1400" spc="5" dirty="0">
                <a:latin typeface="Arial MT"/>
                <a:cs typeface="Arial MT"/>
              </a:rPr>
              <a:t> </a:t>
            </a:r>
            <a:r>
              <a:rPr sz="1400" spc="-5" dirty="0">
                <a:latin typeface="Arial MT"/>
                <a:cs typeface="Arial MT"/>
              </a:rPr>
              <a:t>values.</a:t>
            </a:r>
            <a:endParaRPr sz="1400">
              <a:latin typeface="Arial MT"/>
              <a:cs typeface="Arial MT"/>
            </a:endParaRPr>
          </a:p>
        </p:txBody>
      </p:sp>
      <p:sp>
        <p:nvSpPr>
          <p:cNvPr id="6" name="object 6"/>
          <p:cNvSpPr txBox="1"/>
          <p:nvPr/>
        </p:nvSpPr>
        <p:spPr>
          <a:xfrm>
            <a:off x="4725670" y="2588259"/>
            <a:ext cx="127635" cy="185420"/>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7" name="object 7"/>
          <p:cNvSpPr txBox="1"/>
          <p:nvPr/>
        </p:nvSpPr>
        <p:spPr>
          <a:xfrm>
            <a:off x="5068570" y="2566670"/>
            <a:ext cx="3463925" cy="398780"/>
          </a:xfrm>
          <a:prstGeom prst="rect">
            <a:avLst/>
          </a:prstGeom>
        </p:spPr>
        <p:txBody>
          <a:bodyPr vert="horz" wrap="square" lIns="0" tIns="66040" rIns="0" bIns="0" rtlCol="0">
            <a:spAutoFit/>
          </a:bodyPr>
          <a:lstStyle/>
          <a:p>
            <a:pPr marL="12700" marR="5080">
              <a:lnSpc>
                <a:spcPct val="75000"/>
              </a:lnSpc>
              <a:spcBef>
                <a:spcPts val="520"/>
              </a:spcBef>
            </a:pPr>
            <a:r>
              <a:rPr sz="1400" dirty="0">
                <a:latin typeface="Arial MT"/>
                <a:cs typeface="Arial MT"/>
              </a:rPr>
              <a:t>Use</a:t>
            </a:r>
            <a:r>
              <a:rPr sz="1400" spc="-10" dirty="0">
                <a:latin typeface="Arial MT"/>
                <a:cs typeface="Arial MT"/>
              </a:rPr>
              <a:t> </a:t>
            </a:r>
            <a:r>
              <a:rPr sz="1400" dirty="0">
                <a:latin typeface="Arial MT"/>
                <a:cs typeface="Arial MT"/>
              </a:rPr>
              <a:t>the</a:t>
            </a:r>
            <a:r>
              <a:rPr sz="1400" spc="10" dirty="0">
                <a:latin typeface="Arial MT"/>
                <a:cs typeface="Arial MT"/>
              </a:rPr>
              <a:t> </a:t>
            </a:r>
            <a:r>
              <a:rPr sz="1400" b="1" spc="5" dirty="0">
                <a:latin typeface="Arial"/>
                <a:cs typeface="Arial"/>
              </a:rPr>
              <a:t>IN</a:t>
            </a:r>
            <a:r>
              <a:rPr sz="1400" b="1" spc="20" dirty="0">
                <a:latin typeface="Arial"/>
                <a:cs typeface="Arial"/>
              </a:rPr>
              <a:t> </a:t>
            </a:r>
            <a:r>
              <a:rPr sz="1400" spc="-5" dirty="0">
                <a:latin typeface="Arial MT"/>
                <a:cs typeface="Arial MT"/>
              </a:rPr>
              <a:t>membership</a:t>
            </a:r>
            <a:r>
              <a:rPr sz="1400" spc="-10" dirty="0">
                <a:latin typeface="Arial MT"/>
                <a:cs typeface="Arial MT"/>
              </a:rPr>
              <a:t> </a:t>
            </a:r>
            <a:r>
              <a:rPr sz="1400" spc="-5" dirty="0">
                <a:latin typeface="Arial MT"/>
                <a:cs typeface="Arial MT"/>
              </a:rPr>
              <a:t>condition</a:t>
            </a:r>
            <a:r>
              <a:rPr sz="1400" spc="5" dirty="0">
                <a:latin typeface="Arial MT"/>
                <a:cs typeface="Arial MT"/>
              </a:rPr>
              <a:t> </a:t>
            </a:r>
            <a:r>
              <a:rPr sz="1400" dirty="0">
                <a:latin typeface="Arial MT"/>
                <a:cs typeface="Arial MT"/>
              </a:rPr>
              <a:t>to</a:t>
            </a:r>
            <a:r>
              <a:rPr sz="1400" spc="5" dirty="0">
                <a:latin typeface="Arial MT"/>
                <a:cs typeface="Arial MT"/>
              </a:rPr>
              <a:t> </a:t>
            </a:r>
            <a:r>
              <a:rPr sz="1400" dirty="0">
                <a:latin typeface="Arial MT"/>
                <a:cs typeface="Arial MT"/>
              </a:rPr>
              <a:t>test</a:t>
            </a:r>
            <a:r>
              <a:rPr sz="1400" spc="20" dirty="0">
                <a:latin typeface="Arial MT"/>
                <a:cs typeface="Arial MT"/>
              </a:rPr>
              <a:t> </a:t>
            </a:r>
            <a:r>
              <a:rPr sz="1400" spc="-5" dirty="0">
                <a:latin typeface="Arial MT"/>
                <a:cs typeface="Arial MT"/>
              </a:rPr>
              <a:t>for </a:t>
            </a:r>
            <a:r>
              <a:rPr sz="1400" spc="-375" dirty="0">
                <a:latin typeface="Arial MT"/>
                <a:cs typeface="Arial MT"/>
              </a:rPr>
              <a:t> </a:t>
            </a:r>
            <a:r>
              <a:rPr sz="1400" spc="-10" dirty="0">
                <a:latin typeface="Arial MT"/>
                <a:cs typeface="Arial MT"/>
              </a:rPr>
              <a:t>values</a:t>
            </a:r>
            <a:r>
              <a:rPr sz="1400" spc="10" dirty="0">
                <a:latin typeface="Arial MT"/>
                <a:cs typeface="Arial MT"/>
              </a:rPr>
              <a:t> </a:t>
            </a:r>
            <a:r>
              <a:rPr sz="1400" spc="-5" dirty="0">
                <a:latin typeface="Arial MT"/>
                <a:cs typeface="Arial MT"/>
              </a:rPr>
              <a:t>in</a:t>
            </a:r>
            <a:r>
              <a:rPr sz="1400" spc="5" dirty="0">
                <a:latin typeface="Arial MT"/>
                <a:cs typeface="Arial MT"/>
              </a:rPr>
              <a:t> </a:t>
            </a:r>
            <a:r>
              <a:rPr sz="1400" dirty="0">
                <a:latin typeface="Arial MT"/>
                <a:cs typeface="Arial MT"/>
              </a:rPr>
              <a:t>a list.</a:t>
            </a:r>
            <a:endParaRPr sz="1400">
              <a:latin typeface="Arial MT"/>
              <a:cs typeface="Arial MT"/>
            </a:endParaRPr>
          </a:p>
        </p:txBody>
      </p:sp>
      <p:sp>
        <p:nvSpPr>
          <p:cNvPr id="8" name="object 8"/>
          <p:cNvSpPr txBox="1"/>
          <p:nvPr/>
        </p:nvSpPr>
        <p:spPr>
          <a:xfrm>
            <a:off x="4725670" y="3157220"/>
            <a:ext cx="127635" cy="185420"/>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9" name="object 9"/>
          <p:cNvSpPr txBox="1"/>
          <p:nvPr/>
        </p:nvSpPr>
        <p:spPr>
          <a:xfrm>
            <a:off x="5068570" y="3134359"/>
            <a:ext cx="3428365" cy="398780"/>
          </a:xfrm>
          <a:prstGeom prst="rect">
            <a:avLst/>
          </a:prstGeom>
        </p:spPr>
        <p:txBody>
          <a:bodyPr vert="horz" wrap="square" lIns="0" tIns="66040" rIns="0" bIns="0" rtlCol="0">
            <a:spAutoFit/>
          </a:bodyPr>
          <a:lstStyle/>
          <a:p>
            <a:pPr marL="12700" marR="5080">
              <a:lnSpc>
                <a:spcPct val="75000"/>
              </a:lnSpc>
              <a:spcBef>
                <a:spcPts val="520"/>
              </a:spcBef>
            </a:pPr>
            <a:r>
              <a:rPr sz="1400" dirty="0">
                <a:latin typeface="Arial MT"/>
                <a:cs typeface="Arial MT"/>
              </a:rPr>
              <a:t>Use</a:t>
            </a:r>
            <a:r>
              <a:rPr sz="1400" spc="-10" dirty="0">
                <a:latin typeface="Arial MT"/>
                <a:cs typeface="Arial MT"/>
              </a:rPr>
              <a:t> </a:t>
            </a:r>
            <a:r>
              <a:rPr sz="1400" dirty="0">
                <a:latin typeface="Arial MT"/>
                <a:cs typeface="Arial MT"/>
              </a:rPr>
              <a:t>the</a:t>
            </a:r>
            <a:r>
              <a:rPr sz="1400" spc="5" dirty="0">
                <a:latin typeface="Arial MT"/>
                <a:cs typeface="Arial MT"/>
              </a:rPr>
              <a:t> </a:t>
            </a:r>
            <a:r>
              <a:rPr sz="1400" b="1" dirty="0">
                <a:latin typeface="Arial"/>
                <a:cs typeface="Arial"/>
              </a:rPr>
              <a:t>LIKE</a:t>
            </a:r>
            <a:r>
              <a:rPr sz="1400" b="1" spc="5" dirty="0">
                <a:latin typeface="Arial"/>
                <a:cs typeface="Arial"/>
              </a:rPr>
              <a:t> </a:t>
            </a:r>
            <a:r>
              <a:rPr sz="1400" spc="-5" dirty="0">
                <a:latin typeface="Arial MT"/>
                <a:cs typeface="Arial MT"/>
              </a:rPr>
              <a:t>condition</a:t>
            </a:r>
            <a:r>
              <a:rPr sz="1400" dirty="0">
                <a:latin typeface="Arial MT"/>
                <a:cs typeface="Arial MT"/>
              </a:rPr>
              <a:t> to </a:t>
            </a:r>
            <a:r>
              <a:rPr sz="1400" spc="-5" dirty="0">
                <a:latin typeface="Arial MT"/>
                <a:cs typeface="Arial MT"/>
              </a:rPr>
              <a:t>perform</a:t>
            </a:r>
            <a:r>
              <a:rPr sz="1400" spc="10" dirty="0">
                <a:latin typeface="Arial MT"/>
                <a:cs typeface="Arial MT"/>
              </a:rPr>
              <a:t> </a:t>
            </a:r>
            <a:r>
              <a:rPr sz="1400" spc="-5" dirty="0">
                <a:latin typeface="Arial MT"/>
                <a:cs typeface="Arial MT"/>
              </a:rPr>
              <a:t>wildcard </a:t>
            </a:r>
            <a:r>
              <a:rPr sz="1400" spc="-375" dirty="0">
                <a:latin typeface="Arial MT"/>
                <a:cs typeface="Arial MT"/>
              </a:rPr>
              <a:t> </a:t>
            </a:r>
            <a:r>
              <a:rPr sz="1400" spc="-5" dirty="0">
                <a:latin typeface="Arial MT"/>
                <a:cs typeface="Arial MT"/>
              </a:rPr>
              <a:t>searches</a:t>
            </a:r>
            <a:r>
              <a:rPr sz="1400" spc="5" dirty="0">
                <a:latin typeface="Arial MT"/>
                <a:cs typeface="Arial MT"/>
              </a:rPr>
              <a:t> </a:t>
            </a:r>
            <a:r>
              <a:rPr sz="1400" spc="-5" dirty="0">
                <a:latin typeface="Arial MT"/>
                <a:cs typeface="Arial MT"/>
              </a:rPr>
              <a:t>of</a:t>
            </a:r>
            <a:r>
              <a:rPr sz="1400" spc="5" dirty="0">
                <a:latin typeface="Arial MT"/>
                <a:cs typeface="Arial MT"/>
              </a:rPr>
              <a:t> </a:t>
            </a:r>
            <a:r>
              <a:rPr sz="1400" spc="-5" dirty="0">
                <a:latin typeface="Arial MT"/>
                <a:cs typeface="Arial MT"/>
              </a:rPr>
              <a:t>valid</a:t>
            </a:r>
            <a:r>
              <a:rPr sz="1400" spc="-10" dirty="0">
                <a:latin typeface="Arial MT"/>
                <a:cs typeface="Arial MT"/>
              </a:rPr>
              <a:t> </a:t>
            </a:r>
            <a:r>
              <a:rPr sz="1400" dirty="0">
                <a:latin typeface="Arial MT"/>
                <a:cs typeface="Arial MT"/>
              </a:rPr>
              <a:t>search</a:t>
            </a:r>
            <a:r>
              <a:rPr sz="1400" spc="-10" dirty="0">
                <a:latin typeface="Arial MT"/>
                <a:cs typeface="Arial MT"/>
              </a:rPr>
              <a:t> </a:t>
            </a:r>
            <a:r>
              <a:rPr sz="1400" dirty="0">
                <a:latin typeface="Arial MT"/>
                <a:cs typeface="Arial MT"/>
              </a:rPr>
              <a:t>string </a:t>
            </a:r>
            <a:r>
              <a:rPr sz="1400" spc="-5" dirty="0">
                <a:latin typeface="Arial MT"/>
                <a:cs typeface="Arial MT"/>
              </a:rPr>
              <a:t>values.</a:t>
            </a:r>
            <a:endParaRPr sz="1400">
              <a:latin typeface="Arial MT"/>
              <a:cs typeface="Arial MT"/>
            </a:endParaRPr>
          </a:p>
        </p:txBody>
      </p:sp>
      <p:sp>
        <p:nvSpPr>
          <p:cNvPr id="10" name="object 10"/>
          <p:cNvSpPr txBox="1"/>
          <p:nvPr/>
        </p:nvSpPr>
        <p:spPr>
          <a:xfrm>
            <a:off x="4725670" y="3724909"/>
            <a:ext cx="127635" cy="185420"/>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11" name="object 11"/>
          <p:cNvSpPr txBox="1"/>
          <p:nvPr/>
        </p:nvSpPr>
        <p:spPr>
          <a:xfrm>
            <a:off x="5068570" y="3703320"/>
            <a:ext cx="3377565" cy="806450"/>
          </a:xfrm>
          <a:prstGeom prst="rect">
            <a:avLst/>
          </a:prstGeom>
        </p:spPr>
        <p:txBody>
          <a:bodyPr vert="horz" wrap="square" lIns="0" tIns="66040" rIns="0" bIns="0" rtlCol="0">
            <a:spAutoFit/>
          </a:bodyPr>
          <a:lstStyle/>
          <a:p>
            <a:pPr marL="12700" marR="5080">
              <a:lnSpc>
                <a:spcPct val="75000"/>
              </a:lnSpc>
              <a:spcBef>
                <a:spcPts val="520"/>
              </a:spcBef>
            </a:pPr>
            <a:r>
              <a:rPr sz="1400" spc="-5" dirty="0">
                <a:latin typeface="Arial MT"/>
                <a:cs typeface="Arial MT"/>
              </a:rPr>
              <a:t>Search</a:t>
            </a:r>
            <a:r>
              <a:rPr sz="1400" spc="5" dirty="0">
                <a:latin typeface="Arial MT"/>
                <a:cs typeface="Arial MT"/>
              </a:rPr>
              <a:t> </a:t>
            </a:r>
            <a:r>
              <a:rPr sz="1400" spc="-5" dirty="0">
                <a:latin typeface="Arial MT"/>
                <a:cs typeface="Arial MT"/>
              </a:rPr>
              <a:t>conditions</a:t>
            </a:r>
            <a:r>
              <a:rPr sz="1400" spc="10" dirty="0">
                <a:latin typeface="Arial MT"/>
                <a:cs typeface="Arial MT"/>
              </a:rPr>
              <a:t> </a:t>
            </a:r>
            <a:r>
              <a:rPr sz="1400" dirty="0">
                <a:latin typeface="Arial MT"/>
                <a:cs typeface="Arial MT"/>
              </a:rPr>
              <a:t>can </a:t>
            </a:r>
            <a:r>
              <a:rPr sz="1400" spc="-5" dirty="0">
                <a:latin typeface="Arial MT"/>
                <a:cs typeface="Arial MT"/>
              </a:rPr>
              <a:t>contain</a:t>
            </a:r>
            <a:r>
              <a:rPr sz="1400" dirty="0">
                <a:latin typeface="Arial MT"/>
                <a:cs typeface="Arial MT"/>
              </a:rPr>
              <a:t> </a:t>
            </a:r>
            <a:r>
              <a:rPr sz="1400" spc="-5" dirty="0">
                <a:latin typeface="Arial MT"/>
                <a:cs typeface="Arial MT"/>
              </a:rPr>
              <a:t>either</a:t>
            </a:r>
            <a:r>
              <a:rPr sz="1400" spc="15" dirty="0">
                <a:latin typeface="Arial MT"/>
                <a:cs typeface="Arial MT"/>
              </a:rPr>
              <a:t> </a:t>
            </a:r>
            <a:r>
              <a:rPr sz="1400" spc="-5" dirty="0">
                <a:latin typeface="Arial MT"/>
                <a:cs typeface="Arial MT"/>
              </a:rPr>
              <a:t>literal </a:t>
            </a:r>
            <a:r>
              <a:rPr sz="1400" spc="-375" dirty="0">
                <a:latin typeface="Arial MT"/>
                <a:cs typeface="Arial MT"/>
              </a:rPr>
              <a:t> </a:t>
            </a:r>
            <a:r>
              <a:rPr sz="1400" spc="-5" dirty="0">
                <a:latin typeface="Arial MT"/>
                <a:cs typeface="Arial MT"/>
              </a:rPr>
              <a:t>characters</a:t>
            </a:r>
            <a:r>
              <a:rPr sz="1400" spc="5" dirty="0">
                <a:latin typeface="Arial MT"/>
                <a:cs typeface="Arial MT"/>
              </a:rPr>
              <a:t> </a:t>
            </a:r>
            <a:r>
              <a:rPr sz="1400" spc="-5" dirty="0">
                <a:latin typeface="Arial MT"/>
                <a:cs typeface="Arial MT"/>
              </a:rPr>
              <a:t>or</a:t>
            </a:r>
            <a:r>
              <a:rPr sz="1400" spc="10" dirty="0">
                <a:latin typeface="Arial MT"/>
                <a:cs typeface="Arial MT"/>
              </a:rPr>
              <a:t> </a:t>
            </a:r>
            <a:r>
              <a:rPr sz="1400" spc="-5" dirty="0">
                <a:latin typeface="Arial MT"/>
                <a:cs typeface="Arial MT"/>
              </a:rPr>
              <a:t>numbers:</a:t>
            </a:r>
            <a:endParaRPr sz="1400">
              <a:latin typeface="Arial MT"/>
              <a:cs typeface="Arial MT"/>
            </a:endParaRPr>
          </a:p>
          <a:p>
            <a:pPr marL="12700">
              <a:lnSpc>
                <a:spcPts val="1565"/>
              </a:lnSpc>
            </a:pPr>
            <a:r>
              <a:rPr sz="1400" dirty="0">
                <a:latin typeface="Arial MT"/>
                <a:cs typeface="Arial MT"/>
              </a:rPr>
              <a:t>%</a:t>
            </a:r>
            <a:r>
              <a:rPr sz="1400" spc="-5" dirty="0">
                <a:latin typeface="Arial MT"/>
                <a:cs typeface="Arial MT"/>
              </a:rPr>
              <a:t> denotes</a:t>
            </a:r>
            <a:r>
              <a:rPr sz="1400" spc="5" dirty="0">
                <a:latin typeface="Arial MT"/>
                <a:cs typeface="Arial MT"/>
              </a:rPr>
              <a:t> </a:t>
            </a:r>
            <a:r>
              <a:rPr sz="1400" dirty="0">
                <a:latin typeface="Arial MT"/>
                <a:cs typeface="Arial MT"/>
              </a:rPr>
              <a:t>zero</a:t>
            </a:r>
            <a:r>
              <a:rPr sz="1400" spc="-5" dirty="0">
                <a:latin typeface="Arial MT"/>
                <a:cs typeface="Arial MT"/>
              </a:rPr>
              <a:t> or</a:t>
            </a:r>
            <a:r>
              <a:rPr sz="1400" spc="5" dirty="0">
                <a:latin typeface="Arial MT"/>
                <a:cs typeface="Arial MT"/>
              </a:rPr>
              <a:t> </a:t>
            </a:r>
            <a:r>
              <a:rPr sz="1400" spc="-5" dirty="0">
                <a:latin typeface="Arial MT"/>
                <a:cs typeface="Arial MT"/>
              </a:rPr>
              <a:t>many</a:t>
            </a:r>
            <a:r>
              <a:rPr sz="1400" spc="-10" dirty="0">
                <a:latin typeface="Arial MT"/>
                <a:cs typeface="Arial MT"/>
              </a:rPr>
              <a:t> </a:t>
            </a:r>
            <a:r>
              <a:rPr sz="1400" spc="-5" dirty="0">
                <a:latin typeface="Arial MT"/>
                <a:cs typeface="Arial MT"/>
              </a:rPr>
              <a:t>characters.</a:t>
            </a:r>
            <a:endParaRPr sz="1400">
              <a:latin typeface="Arial MT"/>
              <a:cs typeface="Arial MT"/>
            </a:endParaRPr>
          </a:p>
          <a:p>
            <a:pPr marL="12700">
              <a:lnSpc>
                <a:spcPts val="1645"/>
              </a:lnSpc>
            </a:pPr>
            <a:r>
              <a:rPr sz="1400" dirty="0">
                <a:latin typeface="Arial MT"/>
                <a:cs typeface="Arial MT"/>
              </a:rPr>
              <a:t>_</a:t>
            </a:r>
            <a:r>
              <a:rPr sz="1400" spc="-15" dirty="0">
                <a:latin typeface="Arial MT"/>
                <a:cs typeface="Arial MT"/>
              </a:rPr>
              <a:t> </a:t>
            </a:r>
            <a:r>
              <a:rPr sz="1400" spc="-5" dirty="0">
                <a:latin typeface="Arial MT"/>
                <a:cs typeface="Arial MT"/>
              </a:rPr>
              <a:t>denotes</a:t>
            </a:r>
            <a:r>
              <a:rPr sz="1400" dirty="0">
                <a:latin typeface="Arial MT"/>
                <a:cs typeface="Arial MT"/>
              </a:rPr>
              <a:t> </a:t>
            </a:r>
            <a:r>
              <a:rPr sz="1400" spc="-5" dirty="0">
                <a:latin typeface="Arial MT"/>
                <a:cs typeface="Arial MT"/>
              </a:rPr>
              <a:t>one character.</a:t>
            </a:r>
            <a:endParaRPr sz="1400">
              <a:latin typeface="Arial MT"/>
              <a:cs typeface="Arial MT"/>
            </a:endParaRPr>
          </a:p>
        </p:txBody>
      </p:sp>
      <p:sp>
        <p:nvSpPr>
          <p:cNvPr id="12" name="object 12"/>
          <p:cNvSpPr txBox="1"/>
          <p:nvPr/>
        </p:nvSpPr>
        <p:spPr>
          <a:xfrm>
            <a:off x="4725670" y="4701540"/>
            <a:ext cx="127635" cy="185420"/>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13" name="object 13"/>
          <p:cNvSpPr txBox="1"/>
          <p:nvPr/>
        </p:nvSpPr>
        <p:spPr>
          <a:xfrm>
            <a:off x="5068570" y="4678679"/>
            <a:ext cx="322199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Test</a:t>
            </a:r>
            <a:r>
              <a:rPr sz="1400" dirty="0">
                <a:latin typeface="Arial MT"/>
                <a:cs typeface="Arial MT"/>
              </a:rPr>
              <a:t> for</a:t>
            </a:r>
            <a:r>
              <a:rPr sz="1400" spc="-5" dirty="0">
                <a:latin typeface="Arial MT"/>
                <a:cs typeface="Arial MT"/>
              </a:rPr>
              <a:t> nulls</a:t>
            </a:r>
            <a:r>
              <a:rPr sz="1400" spc="10" dirty="0">
                <a:latin typeface="Arial MT"/>
                <a:cs typeface="Arial MT"/>
              </a:rPr>
              <a:t> </a:t>
            </a:r>
            <a:r>
              <a:rPr sz="1400" spc="-5" dirty="0">
                <a:latin typeface="Arial MT"/>
                <a:cs typeface="Arial MT"/>
              </a:rPr>
              <a:t>with the</a:t>
            </a:r>
            <a:r>
              <a:rPr sz="1400" spc="30" dirty="0">
                <a:latin typeface="Arial MT"/>
                <a:cs typeface="Arial MT"/>
              </a:rPr>
              <a:t> </a:t>
            </a:r>
            <a:r>
              <a:rPr sz="1400" b="1" spc="5" dirty="0">
                <a:latin typeface="Arial"/>
                <a:cs typeface="Arial"/>
              </a:rPr>
              <a:t>IS</a:t>
            </a:r>
            <a:r>
              <a:rPr sz="1400" b="1" dirty="0">
                <a:latin typeface="Arial"/>
                <a:cs typeface="Arial"/>
              </a:rPr>
              <a:t> NULL</a:t>
            </a:r>
            <a:r>
              <a:rPr sz="1400" b="1" spc="-5" dirty="0">
                <a:latin typeface="Arial"/>
                <a:cs typeface="Arial"/>
              </a:rPr>
              <a:t> </a:t>
            </a:r>
            <a:r>
              <a:rPr sz="1400" spc="-5" dirty="0">
                <a:latin typeface="Arial MT"/>
                <a:cs typeface="Arial MT"/>
              </a:rPr>
              <a:t>operator.</a:t>
            </a:r>
            <a:endParaRPr sz="14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95020"/>
            <a:ext cx="2473960" cy="695960"/>
          </a:xfrm>
          <a:prstGeom prst="rect">
            <a:avLst/>
          </a:prstGeom>
        </p:spPr>
        <p:txBody>
          <a:bodyPr vert="horz" wrap="square" lIns="0" tIns="12700" rIns="0" bIns="0" rtlCol="0">
            <a:spAutoFit/>
          </a:bodyPr>
          <a:lstStyle/>
          <a:p>
            <a:pPr marL="12700">
              <a:lnSpc>
                <a:spcPct val="100000"/>
              </a:lnSpc>
              <a:spcBef>
                <a:spcPts val="100"/>
              </a:spcBef>
            </a:pPr>
            <a:r>
              <a:rPr sz="4400" b="0" dirty="0">
                <a:latin typeface="Arial MT"/>
                <a:cs typeface="Arial MT"/>
              </a:rPr>
              <a:t>E</a:t>
            </a:r>
            <a:r>
              <a:rPr sz="4400" b="0" spc="-40" dirty="0">
                <a:latin typeface="Arial MT"/>
                <a:cs typeface="Arial MT"/>
              </a:rPr>
              <a:t>x</a:t>
            </a:r>
            <a:r>
              <a:rPr sz="4400" b="0" spc="-5" dirty="0">
                <a:latin typeface="Arial MT"/>
                <a:cs typeface="Arial MT"/>
              </a:rPr>
              <a:t>amples</a:t>
            </a:r>
            <a:endParaRPr sz="4400">
              <a:latin typeface="Arial MT"/>
              <a:cs typeface="Arial MT"/>
            </a:endParaRPr>
          </a:p>
        </p:txBody>
      </p:sp>
      <p:grpSp>
        <p:nvGrpSpPr>
          <p:cNvPr id="3" name="object 3"/>
          <p:cNvGrpSpPr/>
          <p:nvPr/>
        </p:nvGrpSpPr>
        <p:grpSpPr>
          <a:xfrm>
            <a:off x="457200" y="1447800"/>
            <a:ext cx="7086600" cy="3148330"/>
            <a:chOff x="457200" y="1905000"/>
            <a:chExt cx="6096000" cy="2691130"/>
          </a:xfrm>
        </p:grpSpPr>
        <p:pic>
          <p:nvPicPr>
            <p:cNvPr id="4" name="object 4"/>
            <p:cNvPicPr/>
            <p:nvPr/>
          </p:nvPicPr>
          <p:blipFill>
            <a:blip r:embed="rId2" cstate="print"/>
            <a:stretch>
              <a:fillRect/>
            </a:stretch>
          </p:blipFill>
          <p:spPr>
            <a:xfrm>
              <a:off x="457200" y="1905000"/>
              <a:ext cx="6019800" cy="1822450"/>
            </a:xfrm>
            <a:prstGeom prst="rect">
              <a:avLst/>
            </a:prstGeom>
          </p:spPr>
        </p:pic>
        <p:pic>
          <p:nvPicPr>
            <p:cNvPr id="5" name="object 5"/>
            <p:cNvPicPr/>
            <p:nvPr/>
          </p:nvPicPr>
          <p:blipFill>
            <a:blip r:embed="rId3" cstate="print"/>
            <a:stretch>
              <a:fillRect/>
            </a:stretch>
          </p:blipFill>
          <p:spPr>
            <a:xfrm>
              <a:off x="488461" y="3756071"/>
              <a:ext cx="6064738" cy="840058"/>
            </a:xfrm>
            <a:prstGeom prst="rect">
              <a:avLst/>
            </a:prstGeom>
          </p:spPr>
        </p:pic>
      </p:grpSp>
      <p:pic>
        <p:nvPicPr>
          <p:cNvPr id="6" name="object 6"/>
          <p:cNvPicPr/>
          <p:nvPr/>
        </p:nvPicPr>
        <p:blipFill>
          <a:blip r:embed="rId4" cstate="print"/>
          <a:stretch>
            <a:fillRect/>
          </a:stretch>
        </p:blipFill>
        <p:spPr>
          <a:xfrm>
            <a:off x="468164" y="4671504"/>
            <a:ext cx="7075636" cy="967296"/>
          </a:xfrm>
          <a:prstGeom prst="rect">
            <a:avLst/>
          </a:prstGeom>
        </p:spPr>
      </p:pic>
      <p:pic>
        <p:nvPicPr>
          <p:cNvPr id="7" name="object 7"/>
          <p:cNvPicPr/>
          <p:nvPr/>
        </p:nvPicPr>
        <p:blipFill>
          <a:blip r:embed="rId5" cstate="print"/>
          <a:stretch>
            <a:fillRect/>
          </a:stretch>
        </p:blipFill>
        <p:spPr>
          <a:xfrm>
            <a:off x="457200" y="5672942"/>
            <a:ext cx="7053885" cy="9564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685800" y="2438400"/>
            <a:ext cx="8082024" cy="34766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524000"/>
            <a:ext cx="5105400" cy="5099050"/>
          </a:xfrm>
          <a:prstGeom prst="rect">
            <a:avLst/>
          </a:prstGeom>
        </p:spPr>
      </p:pic>
      <p:sp>
        <p:nvSpPr>
          <p:cNvPr id="4" name="object 4"/>
          <p:cNvSpPr txBox="1"/>
          <p:nvPr/>
        </p:nvSpPr>
        <p:spPr>
          <a:xfrm>
            <a:off x="5217160" y="2020570"/>
            <a:ext cx="127635" cy="174407"/>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5" name="object 5"/>
          <p:cNvSpPr txBox="1"/>
          <p:nvPr/>
        </p:nvSpPr>
        <p:spPr>
          <a:xfrm>
            <a:off x="5560060" y="1998979"/>
            <a:ext cx="3190875"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DRL</a:t>
            </a:r>
            <a:r>
              <a:rPr sz="1400" b="1" spc="-5" dirty="0">
                <a:latin typeface="Arial"/>
                <a:cs typeface="Arial"/>
              </a:rPr>
              <a:t> </a:t>
            </a:r>
            <a:r>
              <a:rPr sz="1400" b="1" dirty="0">
                <a:latin typeface="Arial"/>
                <a:cs typeface="Arial"/>
              </a:rPr>
              <a:t>-</a:t>
            </a:r>
            <a:r>
              <a:rPr sz="1400" b="1" spc="5" dirty="0">
                <a:latin typeface="Arial"/>
                <a:cs typeface="Arial"/>
              </a:rPr>
              <a:t> </a:t>
            </a:r>
            <a:r>
              <a:rPr sz="1400" spc="-5" dirty="0">
                <a:latin typeface="Arial MT"/>
                <a:cs typeface="Arial MT"/>
              </a:rPr>
              <a:t>Retrieves</a:t>
            </a:r>
            <a:r>
              <a:rPr sz="1400" spc="15" dirty="0">
                <a:latin typeface="Arial MT"/>
                <a:cs typeface="Arial MT"/>
              </a:rPr>
              <a:t> </a:t>
            </a:r>
            <a:r>
              <a:rPr sz="1400" spc="-5" dirty="0">
                <a:latin typeface="Arial MT"/>
                <a:cs typeface="Arial MT"/>
              </a:rPr>
              <a:t>data</a:t>
            </a:r>
            <a:r>
              <a:rPr sz="1400" spc="5" dirty="0">
                <a:latin typeface="Arial MT"/>
                <a:cs typeface="Arial MT"/>
              </a:rPr>
              <a:t> </a:t>
            </a:r>
            <a:r>
              <a:rPr sz="1400" spc="-5" dirty="0">
                <a:latin typeface="Arial MT"/>
                <a:cs typeface="Arial MT"/>
              </a:rPr>
              <a:t>from</a:t>
            </a:r>
            <a:r>
              <a:rPr sz="1400" spc="10" dirty="0">
                <a:latin typeface="Arial MT"/>
                <a:cs typeface="Arial MT"/>
              </a:rPr>
              <a:t> </a:t>
            </a:r>
            <a:r>
              <a:rPr sz="1400" dirty="0">
                <a:latin typeface="Arial MT"/>
                <a:cs typeface="Arial MT"/>
              </a:rPr>
              <a:t>the</a:t>
            </a:r>
            <a:r>
              <a:rPr sz="1400" spc="-5" dirty="0">
                <a:latin typeface="Arial MT"/>
                <a:cs typeface="Arial MT"/>
              </a:rPr>
              <a:t> database</a:t>
            </a:r>
            <a:endParaRPr sz="1400">
              <a:latin typeface="Arial MT"/>
              <a:cs typeface="Arial MT"/>
            </a:endParaRPr>
          </a:p>
        </p:txBody>
      </p:sp>
      <p:sp>
        <p:nvSpPr>
          <p:cNvPr id="6" name="object 6"/>
          <p:cNvSpPr txBox="1"/>
          <p:nvPr/>
        </p:nvSpPr>
        <p:spPr>
          <a:xfrm>
            <a:off x="5217160" y="2428240"/>
            <a:ext cx="127635" cy="174407"/>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7" name="object 7"/>
          <p:cNvSpPr txBox="1"/>
          <p:nvPr/>
        </p:nvSpPr>
        <p:spPr>
          <a:xfrm>
            <a:off x="5560060" y="2406650"/>
            <a:ext cx="3314700" cy="551882"/>
          </a:xfrm>
          <a:prstGeom prst="rect">
            <a:avLst/>
          </a:prstGeom>
        </p:spPr>
        <p:txBody>
          <a:bodyPr vert="horz" wrap="square" lIns="0" tIns="66040" rIns="0" bIns="0" rtlCol="0">
            <a:spAutoFit/>
          </a:bodyPr>
          <a:lstStyle/>
          <a:p>
            <a:pPr marL="12700" marR="5080">
              <a:lnSpc>
                <a:spcPct val="75000"/>
              </a:lnSpc>
              <a:spcBef>
                <a:spcPts val="520"/>
              </a:spcBef>
            </a:pPr>
            <a:r>
              <a:rPr sz="1400" b="1" spc="5" dirty="0">
                <a:latin typeface="Arial"/>
                <a:cs typeface="Arial"/>
              </a:rPr>
              <a:t>DML </a:t>
            </a:r>
            <a:r>
              <a:rPr sz="1400" dirty="0">
                <a:latin typeface="Arial MT"/>
                <a:cs typeface="Arial MT"/>
              </a:rPr>
              <a:t>- </a:t>
            </a:r>
            <a:r>
              <a:rPr sz="1400" spc="-5" dirty="0">
                <a:latin typeface="Arial MT"/>
                <a:cs typeface="Arial MT"/>
              </a:rPr>
              <a:t>Enters new rows, changes existing </a:t>
            </a:r>
            <a:r>
              <a:rPr sz="1400" spc="-375" dirty="0">
                <a:latin typeface="Arial MT"/>
                <a:cs typeface="Arial MT"/>
              </a:rPr>
              <a:t> </a:t>
            </a:r>
            <a:r>
              <a:rPr sz="1400" spc="-5" dirty="0">
                <a:latin typeface="Arial MT"/>
                <a:cs typeface="Arial MT"/>
              </a:rPr>
              <a:t>rows,</a:t>
            </a:r>
            <a:r>
              <a:rPr sz="1400" dirty="0">
                <a:latin typeface="Arial MT"/>
                <a:cs typeface="Arial MT"/>
              </a:rPr>
              <a:t> </a:t>
            </a:r>
            <a:r>
              <a:rPr sz="1400" spc="-5" dirty="0">
                <a:latin typeface="Arial MT"/>
                <a:cs typeface="Arial MT"/>
              </a:rPr>
              <a:t>and removes</a:t>
            </a:r>
            <a:r>
              <a:rPr sz="1400" dirty="0">
                <a:latin typeface="Arial MT"/>
                <a:cs typeface="Arial MT"/>
              </a:rPr>
              <a:t> </a:t>
            </a:r>
            <a:r>
              <a:rPr sz="1400" spc="-5" dirty="0">
                <a:latin typeface="Arial MT"/>
                <a:cs typeface="Arial MT"/>
              </a:rPr>
              <a:t>unwanted </a:t>
            </a:r>
            <a:r>
              <a:rPr sz="1400" spc="-10" dirty="0">
                <a:latin typeface="Arial MT"/>
                <a:cs typeface="Arial MT"/>
              </a:rPr>
              <a:t>rows</a:t>
            </a:r>
            <a:r>
              <a:rPr sz="1400" spc="5" dirty="0">
                <a:latin typeface="Arial MT"/>
                <a:cs typeface="Arial MT"/>
              </a:rPr>
              <a:t> </a:t>
            </a:r>
            <a:r>
              <a:rPr sz="1400" spc="-5" dirty="0">
                <a:latin typeface="Arial MT"/>
                <a:cs typeface="Arial MT"/>
              </a:rPr>
              <a:t>from </a:t>
            </a:r>
            <a:r>
              <a:rPr sz="1400" dirty="0">
                <a:latin typeface="Arial MT"/>
                <a:cs typeface="Arial MT"/>
              </a:rPr>
              <a:t> </a:t>
            </a:r>
            <a:r>
              <a:rPr sz="1400" spc="-5" dirty="0">
                <a:latin typeface="Arial MT"/>
                <a:cs typeface="Arial MT"/>
              </a:rPr>
              <a:t>tables</a:t>
            </a:r>
            <a:r>
              <a:rPr sz="1400" dirty="0">
                <a:latin typeface="Arial MT"/>
                <a:cs typeface="Arial MT"/>
              </a:rPr>
              <a:t> </a:t>
            </a:r>
            <a:r>
              <a:rPr sz="1400" spc="-5" dirty="0">
                <a:latin typeface="Arial MT"/>
                <a:cs typeface="Arial MT"/>
              </a:rPr>
              <a:t>in</a:t>
            </a:r>
            <a:r>
              <a:rPr sz="1400" spc="5" dirty="0">
                <a:latin typeface="Arial MT"/>
                <a:cs typeface="Arial MT"/>
              </a:rPr>
              <a:t> </a:t>
            </a:r>
            <a:r>
              <a:rPr sz="1400" dirty="0">
                <a:latin typeface="Arial MT"/>
                <a:cs typeface="Arial MT"/>
              </a:rPr>
              <a:t>the</a:t>
            </a:r>
            <a:r>
              <a:rPr sz="1400" spc="-5" dirty="0">
                <a:latin typeface="Arial MT"/>
                <a:cs typeface="Arial MT"/>
              </a:rPr>
              <a:t> database,</a:t>
            </a:r>
            <a:r>
              <a:rPr sz="1400" spc="20" dirty="0">
                <a:latin typeface="Arial MT"/>
                <a:cs typeface="Arial MT"/>
              </a:rPr>
              <a:t> </a:t>
            </a:r>
            <a:r>
              <a:rPr sz="1400" spc="-5" dirty="0">
                <a:latin typeface="Arial MT"/>
                <a:cs typeface="Arial MT"/>
              </a:rPr>
              <a:t>respectively.</a:t>
            </a:r>
            <a:endParaRPr sz="1400">
              <a:latin typeface="Arial MT"/>
              <a:cs typeface="Arial MT"/>
            </a:endParaRPr>
          </a:p>
        </p:txBody>
      </p:sp>
      <p:sp>
        <p:nvSpPr>
          <p:cNvPr id="8" name="object 8"/>
          <p:cNvSpPr txBox="1"/>
          <p:nvPr/>
        </p:nvSpPr>
        <p:spPr>
          <a:xfrm>
            <a:off x="5217160" y="3157220"/>
            <a:ext cx="127635" cy="174407"/>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9" name="object 9"/>
          <p:cNvSpPr txBox="1"/>
          <p:nvPr/>
        </p:nvSpPr>
        <p:spPr>
          <a:xfrm>
            <a:off x="5560060" y="3134359"/>
            <a:ext cx="3458210" cy="390300"/>
          </a:xfrm>
          <a:prstGeom prst="rect">
            <a:avLst/>
          </a:prstGeom>
        </p:spPr>
        <p:txBody>
          <a:bodyPr vert="horz" wrap="square" lIns="0" tIns="66040" rIns="0" bIns="0" rtlCol="0">
            <a:spAutoFit/>
          </a:bodyPr>
          <a:lstStyle/>
          <a:p>
            <a:pPr marL="12700" marR="5080">
              <a:lnSpc>
                <a:spcPct val="75000"/>
              </a:lnSpc>
              <a:spcBef>
                <a:spcPts val="520"/>
              </a:spcBef>
            </a:pPr>
            <a:r>
              <a:rPr sz="1400" b="1" dirty="0">
                <a:latin typeface="Arial"/>
                <a:cs typeface="Arial"/>
              </a:rPr>
              <a:t>DDL</a:t>
            </a:r>
            <a:r>
              <a:rPr sz="1400" b="1" spc="-5" dirty="0">
                <a:latin typeface="Arial"/>
                <a:cs typeface="Arial"/>
              </a:rPr>
              <a:t> </a:t>
            </a:r>
            <a:r>
              <a:rPr sz="1400" dirty="0">
                <a:latin typeface="Arial MT"/>
                <a:cs typeface="Arial MT"/>
              </a:rPr>
              <a:t>-</a:t>
            </a:r>
            <a:r>
              <a:rPr sz="1400" spc="-5" dirty="0">
                <a:latin typeface="Arial MT"/>
                <a:cs typeface="Arial MT"/>
              </a:rPr>
              <a:t> Sets</a:t>
            </a:r>
            <a:r>
              <a:rPr sz="1400" spc="10" dirty="0">
                <a:latin typeface="Arial MT"/>
                <a:cs typeface="Arial MT"/>
              </a:rPr>
              <a:t> </a:t>
            </a:r>
            <a:r>
              <a:rPr sz="1400" spc="-5" dirty="0">
                <a:latin typeface="Arial MT"/>
                <a:cs typeface="Arial MT"/>
              </a:rPr>
              <a:t>up,</a:t>
            </a:r>
            <a:r>
              <a:rPr sz="1400" spc="15" dirty="0">
                <a:latin typeface="Arial MT"/>
                <a:cs typeface="Arial MT"/>
              </a:rPr>
              <a:t> </a:t>
            </a:r>
            <a:r>
              <a:rPr sz="1400" spc="-5" dirty="0">
                <a:latin typeface="Arial MT"/>
                <a:cs typeface="Arial MT"/>
              </a:rPr>
              <a:t>changes,</a:t>
            </a:r>
            <a:r>
              <a:rPr sz="1400" spc="15" dirty="0">
                <a:latin typeface="Arial MT"/>
                <a:cs typeface="Arial MT"/>
              </a:rPr>
              <a:t> </a:t>
            </a:r>
            <a:r>
              <a:rPr sz="1400" spc="-5" dirty="0">
                <a:latin typeface="Arial MT"/>
                <a:cs typeface="Arial MT"/>
              </a:rPr>
              <a:t>and</a:t>
            </a:r>
            <a:r>
              <a:rPr sz="1400" spc="-10" dirty="0">
                <a:latin typeface="Arial MT"/>
                <a:cs typeface="Arial MT"/>
              </a:rPr>
              <a:t> </a:t>
            </a:r>
            <a:r>
              <a:rPr sz="1400" spc="-5" dirty="0">
                <a:latin typeface="Arial MT"/>
                <a:cs typeface="Arial MT"/>
              </a:rPr>
              <a:t>removes</a:t>
            </a:r>
            <a:r>
              <a:rPr sz="1400" dirty="0">
                <a:latin typeface="Arial MT"/>
                <a:cs typeface="Arial MT"/>
              </a:rPr>
              <a:t> data </a:t>
            </a:r>
            <a:r>
              <a:rPr sz="1400" spc="-375" dirty="0">
                <a:latin typeface="Arial MT"/>
                <a:cs typeface="Arial MT"/>
              </a:rPr>
              <a:t> </a:t>
            </a:r>
            <a:r>
              <a:rPr sz="1400" spc="-5" dirty="0">
                <a:latin typeface="Arial MT"/>
                <a:cs typeface="Arial MT"/>
              </a:rPr>
              <a:t>structures</a:t>
            </a:r>
            <a:r>
              <a:rPr sz="1400" spc="10" dirty="0">
                <a:latin typeface="Arial MT"/>
                <a:cs typeface="Arial MT"/>
              </a:rPr>
              <a:t> </a:t>
            </a:r>
            <a:r>
              <a:rPr sz="1400" spc="-5" dirty="0">
                <a:latin typeface="Arial MT"/>
                <a:cs typeface="Arial MT"/>
              </a:rPr>
              <a:t>from</a:t>
            </a:r>
            <a:r>
              <a:rPr sz="1400" spc="10" dirty="0">
                <a:latin typeface="Arial MT"/>
                <a:cs typeface="Arial MT"/>
              </a:rPr>
              <a:t> </a:t>
            </a:r>
            <a:r>
              <a:rPr sz="1400" spc="-5" dirty="0">
                <a:latin typeface="Arial MT"/>
                <a:cs typeface="Arial MT"/>
              </a:rPr>
              <a:t>tables.</a:t>
            </a:r>
            <a:endParaRPr sz="1400">
              <a:latin typeface="Arial MT"/>
              <a:cs typeface="Arial MT"/>
            </a:endParaRPr>
          </a:p>
        </p:txBody>
      </p:sp>
      <p:sp>
        <p:nvSpPr>
          <p:cNvPr id="10" name="object 10"/>
          <p:cNvSpPr txBox="1"/>
          <p:nvPr/>
        </p:nvSpPr>
        <p:spPr>
          <a:xfrm>
            <a:off x="5217160" y="3724909"/>
            <a:ext cx="127635" cy="174407"/>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11" name="object 11"/>
          <p:cNvSpPr txBox="1"/>
          <p:nvPr/>
        </p:nvSpPr>
        <p:spPr>
          <a:xfrm>
            <a:off x="5560060" y="3703320"/>
            <a:ext cx="3443604" cy="552524"/>
          </a:xfrm>
          <a:prstGeom prst="rect">
            <a:avLst/>
          </a:prstGeom>
        </p:spPr>
        <p:txBody>
          <a:bodyPr vert="horz" wrap="square" lIns="0" tIns="66675" rIns="0" bIns="0" rtlCol="0">
            <a:spAutoFit/>
          </a:bodyPr>
          <a:lstStyle/>
          <a:p>
            <a:pPr marL="12700" marR="5080">
              <a:lnSpc>
                <a:spcPct val="74700"/>
              </a:lnSpc>
              <a:spcBef>
                <a:spcPts val="525"/>
              </a:spcBef>
            </a:pPr>
            <a:r>
              <a:rPr sz="1400" b="1" spc="-5" dirty="0">
                <a:latin typeface="Arial"/>
                <a:cs typeface="Arial"/>
              </a:rPr>
              <a:t>TCL </a:t>
            </a:r>
            <a:r>
              <a:rPr sz="1400" dirty="0">
                <a:latin typeface="Arial MT"/>
                <a:cs typeface="Arial MT"/>
              </a:rPr>
              <a:t>- </a:t>
            </a:r>
            <a:r>
              <a:rPr sz="1400" spc="-5" dirty="0">
                <a:latin typeface="Arial MT"/>
                <a:cs typeface="Arial MT"/>
              </a:rPr>
              <a:t>Manages </a:t>
            </a:r>
            <a:r>
              <a:rPr sz="1400" dirty="0">
                <a:latin typeface="Arial MT"/>
                <a:cs typeface="Arial MT"/>
              </a:rPr>
              <a:t>the </a:t>
            </a:r>
            <a:r>
              <a:rPr sz="1400" spc="-5" dirty="0">
                <a:latin typeface="Arial MT"/>
                <a:cs typeface="Arial MT"/>
              </a:rPr>
              <a:t>changes </a:t>
            </a:r>
            <a:r>
              <a:rPr sz="1400" dirty="0">
                <a:latin typeface="Arial MT"/>
                <a:cs typeface="Arial MT"/>
              </a:rPr>
              <a:t>made </a:t>
            </a:r>
            <a:r>
              <a:rPr sz="1400" spc="-5" dirty="0">
                <a:latin typeface="Arial MT"/>
                <a:cs typeface="Arial MT"/>
              </a:rPr>
              <a:t>by </a:t>
            </a:r>
            <a:r>
              <a:rPr sz="1400" dirty="0">
                <a:latin typeface="Arial MT"/>
                <a:cs typeface="Arial MT"/>
              </a:rPr>
              <a:t>DML </a:t>
            </a:r>
            <a:r>
              <a:rPr sz="1400" spc="-375" dirty="0">
                <a:latin typeface="Arial MT"/>
                <a:cs typeface="Arial MT"/>
              </a:rPr>
              <a:t> </a:t>
            </a:r>
            <a:r>
              <a:rPr sz="1400" dirty="0">
                <a:latin typeface="Arial MT"/>
                <a:cs typeface="Arial MT"/>
              </a:rPr>
              <a:t>statements.</a:t>
            </a:r>
            <a:r>
              <a:rPr sz="1400" spc="5" dirty="0">
                <a:latin typeface="Arial MT"/>
                <a:cs typeface="Arial MT"/>
              </a:rPr>
              <a:t> </a:t>
            </a:r>
            <a:r>
              <a:rPr sz="1400" spc="-5" dirty="0">
                <a:latin typeface="Arial MT"/>
                <a:cs typeface="Arial MT"/>
              </a:rPr>
              <a:t>Changes</a:t>
            </a:r>
            <a:r>
              <a:rPr sz="1400" spc="10" dirty="0">
                <a:latin typeface="Arial MT"/>
                <a:cs typeface="Arial MT"/>
              </a:rPr>
              <a:t> </a:t>
            </a:r>
            <a:r>
              <a:rPr sz="1400" dirty="0">
                <a:latin typeface="Arial MT"/>
                <a:cs typeface="Arial MT"/>
              </a:rPr>
              <a:t>to </a:t>
            </a:r>
            <a:r>
              <a:rPr sz="1400" spc="-5" dirty="0">
                <a:latin typeface="Arial MT"/>
                <a:cs typeface="Arial MT"/>
              </a:rPr>
              <a:t>the</a:t>
            </a:r>
            <a:r>
              <a:rPr sz="1400" dirty="0">
                <a:latin typeface="Arial MT"/>
                <a:cs typeface="Arial MT"/>
              </a:rPr>
              <a:t> </a:t>
            </a:r>
            <a:r>
              <a:rPr sz="1400" spc="-5" dirty="0">
                <a:latin typeface="Arial MT"/>
                <a:cs typeface="Arial MT"/>
              </a:rPr>
              <a:t>data</a:t>
            </a:r>
            <a:r>
              <a:rPr sz="1400" dirty="0">
                <a:latin typeface="Arial MT"/>
                <a:cs typeface="Arial MT"/>
              </a:rPr>
              <a:t> can </a:t>
            </a:r>
            <a:r>
              <a:rPr sz="1400" spc="-5" dirty="0">
                <a:latin typeface="Arial MT"/>
                <a:cs typeface="Arial MT"/>
              </a:rPr>
              <a:t>be </a:t>
            </a:r>
            <a:r>
              <a:rPr sz="1400" dirty="0">
                <a:latin typeface="Arial MT"/>
                <a:cs typeface="Arial MT"/>
              </a:rPr>
              <a:t> </a:t>
            </a:r>
            <a:r>
              <a:rPr sz="1400" spc="-5" dirty="0">
                <a:latin typeface="Arial MT"/>
                <a:cs typeface="Arial MT"/>
              </a:rPr>
              <a:t>grouped</a:t>
            </a:r>
            <a:r>
              <a:rPr sz="1400" spc="-10" dirty="0">
                <a:latin typeface="Arial MT"/>
                <a:cs typeface="Arial MT"/>
              </a:rPr>
              <a:t> </a:t>
            </a:r>
            <a:r>
              <a:rPr sz="1400" spc="-5" dirty="0">
                <a:latin typeface="Arial MT"/>
                <a:cs typeface="Arial MT"/>
              </a:rPr>
              <a:t>together</a:t>
            </a:r>
            <a:r>
              <a:rPr sz="1400" spc="5" dirty="0">
                <a:latin typeface="Arial MT"/>
                <a:cs typeface="Arial MT"/>
              </a:rPr>
              <a:t> </a:t>
            </a:r>
            <a:r>
              <a:rPr sz="1400" dirty="0">
                <a:latin typeface="Arial MT"/>
                <a:cs typeface="Arial MT"/>
              </a:rPr>
              <a:t>into</a:t>
            </a:r>
            <a:r>
              <a:rPr sz="1400" spc="-10" dirty="0">
                <a:latin typeface="Arial MT"/>
                <a:cs typeface="Arial MT"/>
              </a:rPr>
              <a:t> </a:t>
            </a:r>
            <a:r>
              <a:rPr sz="1400" spc="-5" dirty="0">
                <a:latin typeface="Arial MT"/>
                <a:cs typeface="Arial MT"/>
              </a:rPr>
              <a:t>logical</a:t>
            </a:r>
            <a:r>
              <a:rPr sz="1400" dirty="0">
                <a:latin typeface="Arial MT"/>
                <a:cs typeface="Arial MT"/>
              </a:rPr>
              <a:t> transactions.</a:t>
            </a:r>
            <a:endParaRPr sz="1400">
              <a:latin typeface="Arial MT"/>
              <a:cs typeface="Arial MT"/>
            </a:endParaRPr>
          </a:p>
        </p:txBody>
      </p:sp>
      <p:sp>
        <p:nvSpPr>
          <p:cNvPr id="12" name="object 12"/>
          <p:cNvSpPr txBox="1"/>
          <p:nvPr/>
        </p:nvSpPr>
        <p:spPr>
          <a:xfrm>
            <a:off x="5217160" y="4452620"/>
            <a:ext cx="127635" cy="174407"/>
          </a:xfrm>
          <a:prstGeom prst="rect">
            <a:avLst/>
          </a:prstGeom>
        </p:spPr>
        <p:txBody>
          <a:bodyPr vert="horz" wrap="square" lIns="0" tIns="12700" rIns="0" bIns="0" rtlCol="0">
            <a:spAutoFit/>
          </a:bodyPr>
          <a:lstStyle/>
          <a:p>
            <a:pPr marL="12700">
              <a:lnSpc>
                <a:spcPct val="100000"/>
              </a:lnSpc>
              <a:spcBef>
                <a:spcPts val="100"/>
              </a:spcBef>
            </a:pPr>
            <a:r>
              <a:rPr sz="1050" spc="-35" dirty="0">
                <a:solidFill>
                  <a:srgbClr val="00007C"/>
                </a:solidFill>
                <a:latin typeface="Lucida Sans Unicode"/>
                <a:cs typeface="Lucida Sans Unicode"/>
              </a:rPr>
              <a:t>■</a:t>
            </a:r>
            <a:endParaRPr sz="1050">
              <a:latin typeface="Lucida Sans Unicode"/>
              <a:cs typeface="Lucida Sans Unicode"/>
            </a:endParaRPr>
          </a:p>
        </p:txBody>
      </p:sp>
      <p:sp>
        <p:nvSpPr>
          <p:cNvPr id="13" name="object 13"/>
          <p:cNvSpPr txBox="1"/>
          <p:nvPr/>
        </p:nvSpPr>
        <p:spPr>
          <a:xfrm>
            <a:off x="5560060" y="4431029"/>
            <a:ext cx="3507740" cy="551882"/>
          </a:xfrm>
          <a:prstGeom prst="rect">
            <a:avLst/>
          </a:prstGeom>
        </p:spPr>
        <p:txBody>
          <a:bodyPr vert="horz" wrap="square" lIns="0" tIns="66040" rIns="0" bIns="0" rtlCol="0">
            <a:spAutoFit/>
          </a:bodyPr>
          <a:lstStyle/>
          <a:p>
            <a:pPr marL="12700" marR="5080">
              <a:lnSpc>
                <a:spcPct val="75000"/>
              </a:lnSpc>
              <a:spcBef>
                <a:spcPts val="520"/>
              </a:spcBef>
            </a:pPr>
            <a:r>
              <a:rPr sz="1400" b="1" dirty="0">
                <a:latin typeface="Arial"/>
                <a:cs typeface="Arial"/>
              </a:rPr>
              <a:t>DCL</a:t>
            </a:r>
            <a:r>
              <a:rPr sz="1400" b="1" spc="385" dirty="0">
                <a:latin typeface="Arial"/>
                <a:cs typeface="Arial"/>
              </a:rPr>
              <a:t> </a:t>
            </a:r>
            <a:r>
              <a:rPr sz="1400" dirty="0">
                <a:latin typeface="Arial MT"/>
                <a:cs typeface="Arial MT"/>
              </a:rPr>
              <a:t>-</a:t>
            </a:r>
            <a:r>
              <a:rPr sz="1400" spc="-5" dirty="0">
                <a:latin typeface="Arial MT"/>
                <a:cs typeface="Arial MT"/>
              </a:rPr>
              <a:t> Gives</a:t>
            </a:r>
            <a:r>
              <a:rPr sz="1400" spc="15" dirty="0">
                <a:latin typeface="Arial MT"/>
                <a:cs typeface="Arial MT"/>
              </a:rPr>
              <a:t> </a:t>
            </a:r>
            <a:r>
              <a:rPr sz="1400" spc="-5" dirty="0">
                <a:latin typeface="Arial MT"/>
                <a:cs typeface="Arial MT"/>
              </a:rPr>
              <a:t>or removes</a:t>
            </a:r>
            <a:r>
              <a:rPr sz="1400" spc="5" dirty="0">
                <a:latin typeface="Arial MT"/>
                <a:cs typeface="Arial MT"/>
              </a:rPr>
              <a:t> </a:t>
            </a:r>
            <a:r>
              <a:rPr sz="1400" dirty="0">
                <a:latin typeface="Arial MT"/>
                <a:cs typeface="Arial MT"/>
              </a:rPr>
              <a:t>access </a:t>
            </a:r>
            <a:r>
              <a:rPr sz="1400" spc="-5" dirty="0">
                <a:latin typeface="Arial MT"/>
                <a:cs typeface="Arial MT"/>
              </a:rPr>
              <a:t>rights</a:t>
            </a:r>
            <a:r>
              <a:rPr sz="1400" dirty="0">
                <a:latin typeface="Arial MT"/>
                <a:cs typeface="Arial MT"/>
              </a:rPr>
              <a:t> </a:t>
            </a:r>
            <a:r>
              <a:rPr sz="1400" spc="5" dirty="0">
                <a:latin typeface="Arial MT"/>
                <a:cs typeface="Arial MT"/>
              </a:rPr>
              <a:t>to </a:t>
            </a:r>
            <a:r>
              <a:rPr sz="1400" spc="10" dirty="0">
                <a:latin typeface="Arial MT"/>
                <a:cs typeface="Arial MT"/>
              </a:rPr>
              <a:t> </a:t>
            </a:r>
            <a:r>
              <a:rPr sz="1400" spc="-5" dirty="0">
                <a:latin typeface="Arial MT"/>
                <a:cs typeface="Arial MT"/>
              </a:rPr>
              <a:t>both</a:t>
            </a:r>
            <a:r>
              <a:rPr sz="1400" spc="5" dirty="0">
                <a:latin typeface="Arial MT"/>
                <a:cs typeface="Arial MT"/>
              </a:rPr>
              <a:t> </a:t>
            </a:r>
            <a:r>
              <a:rPr sz="1400" dirty="0">
                <a:latin typeface="Arial MT"/>
                <a:cs typeface="Arial MT"/>
              </a:rPr>
              <a:t>the</a:t>
            </a:r>
            <a:r>
              <a:rPr sz="1400" spc="-5" dirty="0">
                <a:latin typeface="Arial MT"/>
                <a:cs typeface="Arial MT"/>
              </a:rPr>
              <a:t> Oracle</a:t>
            </a:r>
            <a:r>
              <a:rPr sz="1400" spc="5" dirty="0">
                <a:latin typeface="Arial MT"/>
                <a:cs typeface="Arial MT"/>
              </a:rPr>
              <a:t> </a:t>
            </a:r>
            <a:r>
              <a:rPr sz="1400" spc="-5" dirty="0">
                <a:latin typeface="Arial MT"/>
                <a:cs typeface="Arial MT"/>
              </a:rPr>
              <a:t>database</a:t>
            </a:r>
            <a:r>
              <a:rPr sz="1400" spc="10" dirty="0">
                <a:latin typeface="Arial MT"/>
                <a:cs typeface="Arial MT"/>
              </a:rPr>
              <a:t> </a:t>
            </a:r>
            <a:r>
              <a:rPr sz="1400" spc="-5" dirty="0">
                <a:latin typeface="Arial MT"/>
                <a:cs typeface="Arial MT"/>
              </a:rPr>
              <a:t>and </a:t>
            </a:r>
            <a:r>
              <a:rPr sz="1400" dirty="0">
                <a:latin typeface="Arial MT"/>
                <a:cs typeface="Arial MT"/>
              </a:rPr>
              <a:t>the</a:t>
            </a:r>
            <a:r>
              <a:rPr sz="1400" spc="5" dirty="0">
                <a:latin typeface="Arial MT"/>
                <a:cs typeface="Arial MT"/>
              </a:rPr>
              <a:t> </a:t>
            </a:r>
            <a:r>
              <a:rPr sz="1400" spc="-5" dirty="0">
                <a:latin typeface="Arial MT"/>
                <a:cs typeface="Arial MT"/>
              </a:rPr>
              <a:t>structures </a:t>
            </a:r>
            <a:r>
              <a:rPr sz="1400" spc="-370" dirty="0">
                <a:latin typeface="Arial MT"/>
                <a:cs typeface="Arial MT"/>
              </a:rPr>
              <a:t> </a:t>
            </a:r>
            <a:r>
              <a:rPr sz="1400" spc="-5" dirty="0">
                <a:latin typeface="Arial MT"/>
                <a:cs typeface="Arial MT"/>
              </a:rPr>
              <a:t>within</a:t>
            </a:r>
            <a:r>
              <a:rPr sz="1400" dirty="0">
                <a:latin typeface="Arial MT"/>
                <a:cs typeface="Arial MT"/>
              </a:rPr>
              <a:t> it.</a:t>
            </a:r>
            <a:endParaRPr sz="1400">
              <a:latin typeface="Arial MT"/>
              <a:cs typeface="Arial MT"/>
            </a:endParaRPr>
          </a:p>
        </p:txBody>
      </p:sp>
      <p:sp>
        <p:nvSpPr>
          <p:cNvPr id="14" name="Title 13"/>
          <p:cNvSpPr>
            <a:spLocks noGrp="1"/>
          </p:cNvSpPr>
          <p:nvPr>
            <p:ph type="title"/>
          </p:nvPr>
        </p:nvSpPr>
        <p:spPr>
          <a:xfrm>
            <a:off x="457200" y="304800"/>
            <a:ext cx="8229600" cy="1143000"/>
          </a:xfrm>
        </p:spPr>
        <p:txBody>
          <a:bodyPr/>
          <a:lstStyle/>
          <a:p>
            <a:r>
              <a:rPr lang="en-US" sz="5400" spc="-5" dirty="0" smtClean="0"/>
              <a:t>SQL</a:t>
            </a:r>
            <a:r>
              <a:rPr lang="en-US" sz="5400" spc="-95" dirty="0" smtClean="0"/>
              <a:t> </a:t>
            </a:r>
            <a:r>
              <a:rPr lang="en-US" sz="5400" spc="-5" dirty="0" smtClean="0"/>
              <a:t>Statements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44952" y="2021210"/>
            <a:ext cx="6830356" cy="3680217"/>
          </a:xfrm>
          <a:prstGeom prst="rect">
            <a:avLst/>
          </a:prstGeom>
        </p:spPr>
      </p:pic>
      <p:sp>
        <p:nvSpPr>
          <p:cNvPr id="4" name="Title 3"/>
          <p:cNvSpPr>
            <a:spLocks noGrp="1"/>
          </p:cNvSpPr>
          <p:nvPr>
            <p:ph type="title"/>
          </p:nvPr>
        </p:nvSpPr>
        <p:spPr/>
        <p:txBody>
          <a:bodyPr/>
          <a:lstStyle/>
          <a:p>
            <a:r>
              <a:rPr lang="en-US" sz="5400" spc="-5" dirty="0" smtClean="0"/>
              <a:t>Rules</a:t>
            </a:r>
            <a:r>
              <a:rPr lang="en-US" sz="5400" spc="-55" dirty="0" smtClean="0"/>
              <a:t> </a:t>
            </a:r>
            <a:r>
              <a:rPr lang="en-US" sz="5400" spc="-5" dirty="0" smtClean="0"/>
              <a:t>of</a:t>
            </a:r>
            <a:r>
              <a:rPr lang="en-US" sz="5400" spc="-45" dirty="0" smtClean="0"/>
              <a:t> </a:t>
            </a:r>
            <a:r>
              <a:rPr lang="en-US" sz="5400" spc="-5" dirty="0" smtClean="0"/>
              <a:t>Precedence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9144000" cy="780288"/>
          </a:xfrm>
        </p:spPr>
        <p:txBody>
          <a:bodyPr>
            <a:noAutofit/>
          </a:bodyPr>
          <a:lstStyle/>
          <a:p>
            <a:pPr algn="ctr"/>
            <a:r>
              <a:rPr lang="fr-FR" sz="3600" b="1" i="1" dirty="0" smtClean="0"/>
              <a:t>SQL</a:t>
            </a:r>
            <a:r>
              <a:rPr lang="fr-FR" sz="3600" b="1" dirty="0" smtClean="0"/>
              <a:t> </a:t>
            </a:r>
            <a:r>
              <a:rPr lang="fr-FR" sz="3600" b="1" dirty="0" err="1" smtClean="0"/>
              <a:t>Statements</a:t>
            </a:r>
            <a:r>
              <a:rPr lang="fr-FR" sz="3600" b="1" dirty="0" smtClean="0"/>
              <a:t> Versus </a:t>
            </a:r>
            <a:r>
              <a:rPr lang="fr-FR" sz="3600" b="1" i="1" dirty="0" err="1" smtClean="0"/>
              <a:t>iSQL</a:t>
            </a:r>
            <a:r>
              <a:rPr lang="fr-FR" sz="3600" b="1" i="1" dirty="0" smtClean="0"/>
              <a:t>*Plus </a:t>
            </a:r>
            <a:r>
              <a:rPr lang="fr-FR" sz="3600" b="1" dirty="0" err="1" smtClean="0"/>
              <a:t>Commands</a:t>
            </a:r>
            <a:endParaRPr lang="en-US" sz="3600" b="1" dirty="0"/>
          </a:p>
        </p:txBody>
      </p:sp>
      <p:pic>
        <p:nvPicPr>
          <p:cNvPr id="4" name="object 3"/>
          <p:cNvPicPr/>
          <p:nvPr/>
        </p:nvPicPr>
        <p:blipFill>
          <a:blip r:embed="rId2" cstate="print"/>
          <a:stretch>
            <a:fillRect/>
          </a:stretch>
        </p:blipFill>
        <p:spPr>
          <a:xfrm>
            <a:off x="1158388" y="2318010"/>
            <a:ext cx="6722821" cy="339699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680"/>
            <a:ext cx="8229600" cy="4389120"/>
          </a:xfrm>
        </p:spPr>
        <p:txBody>
          <a:bodyPr>
            <a:normAutofit/>
          </a:bodyPr>
          <a:lstStyle/>
          <a:p>
            <a:pPr algn="ctr">
              <a:buNone/>
            </a:pPr>
            <a:r>
              <a:rPr lang="en-US" sz="5400" dirty="0" smtClean="0"/>
              <a:t>Thanks</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91" name="Rectangle 75"/>
          <p:cNvSpPr>
            <a:spLocks noGrp="1" noChangeArrowheads="1"/>
          </p:cNvSpPr>
          <p:nvPr>
            <p:ph type="title"/>
          </p:nvPr>
        </p:nvSpPr>
        <p:spPr>
          <a:xfrm>
            <a:off x="304800" y="914400"/>
            <a:ext cx="8686800" cy="856488"/>
          </a:xfrm>
        </p:spPr>
        <p:txBody>
          <a:bodyPr>
            <a:noAutofit/>
          </a:bodyPr>
          <a:lstStyle/>
          <a:p>
            <a:r>
              <a:rPr lang="en-US" sz="4000" dirty="0"/>
              <a:t>Capabilities of SQL </a:t>
            </a:r>
            <a:r>
              <a:rPr lang="en-US" sz="4000" dirty="0">
                <a:latin typeface="Courier New" pitchFamily="49" charset="0"/>
              </a:rPr>
              <a:t>SELECT</a:t>
            </a:r>
            <a:r>
              <a:rPr lang="en-US" sz="4000" dirty="0"/>
              <a:t> Statements</a:t>
            </a:r>
          </a:p>
        </p:txBody>
      </p:sp>
      <p:sp>
        <p:nvSpPr>
          <p:cNvPr id="367618" name="Rectangle 2"/>
          <p:cNvSpPr>
            <a:spLocks noChangeArrowheads="1"/>
          </p:cNvSpPr>
          <p:nvPr/>
        </p:nvSpPr>
        <p:spPr bwMode="blackWhite">
          <a:xfrm>
            <a:off x="1692275" y="2268538"/>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US"/>
          </a:p>
        </p:txBody>
      </p:sp>
      <p:sp>
        <p:nvSpPr>
          <p:cNvPr id="367619" name="Rectangle 3"/>
          <p:cNvSpPr>
            <a:spLocks noChangeArrowheads="1"/>
          </p:cNvSpPr>
          <p:nvPr/>
        </p:nvSpPr>
        <p:spPr bwMode="blackWhite">
          <a:xfrm>
            <a:off x="1641475" y="4352925"/>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US"/>
          </a:p>
        </p:txBody>
      </p:sp>
      <p:sp>
        <p:nvSpPr>
          <p:cNvPr id="367620" name="Rectangle 4"/>
          <p:cNvSpPr>
            <a:spLocks noChangeArrowheads="1"/>
          </p:cNvSpPr>
          <p:nvPr/>
        </p:nvSpPr>
        <p:spPr bwMode="blackWhite">
          <a:xfrm>
            <a:off x="5613400" y="2257425"/>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US"/>
          </a:p>
        </p:txBody>
      </p:sp>
      <p:grpSp>
        <p:nvGrpSpPr>
          <p:cNvPr id="2" name="Group 5"/>
          <p:cNvGrpSpPr>
            <a:grpSpLocks/>
          </p:cNvGrpSpPr>
          <p:nvPr/>
        </p:nvGrpSpPr>
        <p:grpSpPr bwMode="auto">
          <a:xfrm>
            <a:off x="1974850" y="2279650"/>
            <a:ext cx="1274763" cy="1327150"/>
            <a:chOff x="1244" y="1460"/>
            <a:chExt cx="803" cy="836"/>
          </a:xfrm>
        </p:grpSpPr>
        <p:sp>
          <p:nvSpPr>
            <p:cNvPr id="367622" name="Rectangle 6"/>
            <p:cNvSpPr>
              <a:spLocks noChangeArrowheads="1"/>
            </p:cNvSpPr>
            <p:nvPr/>
          </p:nvSpPr>
          <p:spPr bwMode="ltGray">
            <a:xfrm>
              <a:off x="1244" y="1460"/>
              <a:ext cx="425" cy="836"/>
            </a:xfrm>
            <a:prstGeom prst="rect">
              <a:avLst/>
            </a:prstGeom>
            <a:solidFill>
              <a:srgbClr val="FF66FF"/>
            </a:solidFill>
            <a:ln w="9525">
              <a:noFill/>
              <a:miter lim="800000"/>
              <a:headEnd/>
              <a:tailEnd/>
            </a:ln>
            <a:effectLst/>
          </p:spPr>
          <p:txBody>
            <a:bodyPr wrap="none" anchor="ctr"/>
            <a:lstStyle/>
            <a:p>
              <a:endParaRPr lang="en-US"/>
            </a:p>
          </p:txBody>
        </p:sp>
        <p:sp>
          <p:nvSpPr>
            <p:cNvPr id="367623" name="Rectangle 7"/>
            <p:cNvSpPr>
              <a:spLocks noChangeArrowheads="1"/>
            </p:cNvSpPr>
            <p:nvPr/>
          </p:nvSpPr>
          <p:spPr bwMode="ltGray">
            <a:xfrm>
              <a:off x="1852" y="1460"/>
              <a:ext cx="195" cy="836"/>
            </a:xfrm>
            <a:prstGeom prst="rect">
              <a:avLst/>
            </a:prstGeom>
            <a:solidFill>
              <a:srgbClr val="FF66FF"/>
            </a:solidFill>
            <a:ln w="9525">
              <a:noFill/>
              <a:miter lim="800000"/>
              <a:headEnd/>
              <a:tailEnd/>
            </a:ln>
            <a:effectLst/>
          </p:spPr>
          <p:txBody>
            <a:bodyPr wrap="none" anchor="ctr"/>
            <a:lstStyle/>
            <a:p>
              <a:endParaRPr lang="en-US"/>
            </a:p>
          </p:txBody>
        </p:sp>
      </p:grpSp>
      <p:grpSp>
        <p:nvGrpSpPr>
          <p:cNvPr id="3" name="Group 8"/>
          <p:cNvGrpSpPr>
            <a:grpSpLocks/>
          </p:cNvGrpSpPr>
          <p:nvPr/>
        </p:nvGrpSpPr>
        <p:grpSpPr bwMode="auto">
          <a:xfrm>
            <a:off x="5622925" y="2420938"/>
            <a:ext cx="1825625" cy="1066800"/>
            <a:chOff x="3422" y="1549"/>
            <a:chExt cx="1150" cy="672"/>
          </a:xfrm>
        </p:grpSpPr>
        <p:sp>
          <p:nvSpPr>
            <p:cNvPr id="367625" name="Rectangle 9"/>
            <p:cNvSpPr>
              <a:spLocks noChangeArrowheads="1"/>
            </p:cNvSpPr>
            <p:nvPr/>
          </p:nvSpPr>
          <p:spPr bwMode="ltGray">
            <a:xfrm>
              <a:off x="3422" y="1741"/>
              <a:ext cx="1150" cy="91"/>
            </a:xfrm>
            <a:prstGeom prst="rect">
              <a:avLst/>
            </a:prstGeom>
            <a:solidFill>
              <a:srgbClr val="FF66FF"/>
            </a:solidFill>
            <a:ln w="9525">
              <a:noFill/>
              <a:miter lim="800000"/>
              <a:headEnd/>
              <a:tailEnd/>
            </a:ln>
            <a:effectLst/>
          </p:spPr>
          <p:txBody>
            <a:bodyPr wrap="none" anchor="ctr"/>
            <a:lstStyle/>
            <a:p>
              <a:endParaRPr lang="en-US"/>
            </a:p>
          </p:txBody>
        </p:sp>
        <p:sp>
          <p:nvSpPr>
            <p:cNvPr id="367626" name="Rectangle 10"/>
            <p:cNvSpPr>
              <a:spLocks noChangeArrowheads="1"/>
            </p:cNvSpPr>
            <p:nvPr/>
          </p:nvSpPr>
          <p:spPr bwMode="ltGray">
            <a:xfrm>
              <a:off x="3422" y="2026"/>
              <a:ext cx="1150" cy="195"/>
            </a:xfrm>
            <a:prstGeom prst="rect">
              <a:avLst/>
            </a:prstGeom>
            <a:solidFill>
              <a:srgbClr val="FF66FF"/>
            </a:solidFill>
            <a:ln w="9525">
              <a:noFill/>
              <a:miter lim="800000"/>
              <a:headEnd/>
              <a:tailEnd/>
            </a:ln>
            <a:effectLst/>
          </p:spPr>
          <p:txBody>
            <a:bodyPr wrap="none" anchor="ctr"/>
            <a:lstStyle/>
            <a:p>
              <a:endParaRPr lang="en-US"/>
            </a:p>
          </p:txBody>
        </p:sp>
        <p:sp>
          <p:nvSpPr>
            <p:cNvPr id="367627" name="Rectangle 11"/>
            <p:cNvSpPr>
              <a:spLocks noChangeArrowheads="1"/>
            </p:cNvSpPr>
            <p:nvPr/>
          </p:nvSpPr>
          <p:spPr bwMode="ltGray">
            <a:xfrm>
              <a:off x="3422" y="1549"/>
              <a:ext cx="1150" cy="85"/>
            </a:xfrm>
            <a:prstGeom prst="rect">
              <a:avLst/>
            </a:prstGeom>
            <a:solidFill>
              <a:srgbClr val="FF66FF"/>
            </a:solidFill>
            <a:ln w="9525">
              <a:noFill/>
              <a:miter lim="800000"/>
              <a:headEnd/>
              <a:tailEnd/>
            </a:ln>
            <a:effectLst/>
          </p:spPr>
          <p:txBody>
            <a:bodyPr wrap="none" anchor="ctr"/>
            <a:lstStyle/>
            <a:p>
              <a:endParaRPr lang="en-US"/>
            </a:p>
          </p:txBody>
        </p:sp>
      </p:grpSp>
      <p:sp>
        <p:nvSpPr>
          <p:cNvPr id="367630" name="Line 14"/>
          <p:cNvSpPr>
            <a:spLocks noChangeShapeType="1"/>
          </p:cNvSpPr>
          <p:nvPr/>
        </p:nvSpPr>
        <p:spPr bwMode="auto">
          <a:xfrm>
            <a:off x="5614988" y="24161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1" name="Line 15"/>
          <p:cNvSpPr>
            <a:spLocks noChangeShapeType="1"/>
          </p:cNvSpPr>
          <p:nvPr/>
        </p:nvSpPr>
        <p:spPr bwMode="auto">
          <a:xfrm>
            <a:off x="5614988" y="2559050"/>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2" name="Line 16"/>
          <p:cNvSpPr>
            <a:spLocks noChangeShapeType="1"/>
          </p:cNvSpPr>
          <p:nvPr/>
        </p:nvSpPr>
        <p:spPr bwMode="auto">
          <a:xfrm>
            <a:off x="5614988" y="27209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3" name="Line 17"/>
          <p:cNvSpPr>
            <a:spLocks noChangeShapeType="1"/>
          </p:cNvSpPr>
          <p:nvPr/>
        </p:nvSpPr>
        <p:spPr bwMode="auto">
          <a:xfrm>
            <a:off x="5614988" y="28733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4" name="Line 18"/>
          <p:cNvSpPr>
            <a:spLocks noChangeShapeType="1"/>
          </p:cNvSpPr>
          <p:nvPr/>
        </p:nvSpPr>
        <p:spPr bwMode="auto">
          <a:xfrm>
            <a:off x="5614988" y="30257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5" name="Line 19"/>
          <p:cNvSpPr>
            <a:spLocks noChangeShapeType="1"/>
          </p:cNvSpPr>
          <p:nvPr/>
        </p:nvSpPr>
        <p:spPr bwMode="auto">
          <a:xfrm>
            <a:off x="5614988" y="31781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6" name="Line 20"/>
          <p:cNvSpPr>
            <a:spLocks noChangeShapeType="1"/>
          </p:cNvSpPr>
          <p:nvPr/>
        </p:nvSpPr>
        <p:spPr bwMode="auto">
          <a:xfrm>
            <a:off x="5614988" y="33305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37" name="Line 21"/>
          <p:cNvSpPr>
            <a:spLocks noChangeShapeType="1"/>
          </p:cNvSpPr>
          <p:nvPr/>
        </p:nvSpPr>
        <p:spPr bwMode="auto">
          <a:xfrm>
            <a:off x="5614988" y="3482975"/>
            <a:ext cx="1846262"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4" name="Group 80"/>
          <p:cNvGrpSpPr>
            <a:grpSpLocks/>
          </p:cNvGrpSpPr>
          <p:nvPr/>
        </p:nvGrpSpPr>
        <p:grpSpPr bwMode="auto">
          <a:xfrm>
            <a:off x="5886450" y="2244725"/>
            <a:ext cx="1292225" cy="1347788"/>
            <a:chOff x="3708" y="1414"/>
            <a:chExt cx="814" cy="867"/>
          </a:xfrm>
        </p:grpSpPr>
        <p:sp>
          <p:nvSpPr>
            <p:cNvPr id="367628" name="Line 12"/>
            <p:cNvSpPr>
              <a:spLocks noChangeShapeType="1"/>
            </p:cNvSpPr>
            <p:nvPr/>
          </p:nvSpPr>
          <p:spPr bwMode="auto">
            <a:xfrm>
              <a:off x="4146" y="1414"/>
              <a:ext cx="0" cy="867"/>
            </a:xfrm>
            <a:prstGeom prst="line">
              <a:avLst/>
            </a:prstGeom>
            <a:noFill/>
            <a:ln w="25400">
              <a:solidFill>
                <a:srgbClr val="000000"/>
              </a:solidFill>
              <a:round/>
              <a:headEnd type="none" w="sm" len="sm"/>
              <a:tailEnd type="none" w="sm" len="sm"/>
            </a:ln>
            <a:effectLst/>
          </p:spPr>
          <p:txBody>
            <a:bodyPr/>
            <a:lstStyle/>
            <a:p>
              <a:endParaRPr lang="en-US"/>
            </a:p>
          </p:txBody>
        </p:sp>
        <p:sp>
          <p:nvSpPr>
            <p:cNvPr id="367629" name="Line 13"/>
            <p:cNvSpPr>
              <a:spLocks noChangeShapeType="1"/>
            </p:cNvSpPr>
            <p:nvPr/>
          </p:nvSpPr>
          <p:spPr bwMode="auto">
            <a:xfrm>
              <a:off x="3708" y="1414"/>
              <a:ext cx="0" cy="867"/>
            </a:xfrm>
            <a:prstGeom prst="line">
              <a:avLst/>
            </a:prstGeom>
            <a:noFill/>
            <a:ln w="25400">
              <a:solidFill>
                <a:srgbClr val="000000"/>
              </a:solidFill>
              <a:round/>
              <a:headEnd type="none" w="sm" len="sm"/>
              <a:tailEnd type="none" w="sm" len="sm"/>
            </a:ln>
            <a:effectLst/>
          </p:spPr>
          <p:txBody>
            <a:bodyPr/>
            <a:lstStyle/>
            <a:p>
              <a:endParaRPr lang="en-US"/>
            </a:p>
          </p:txBody>
        </p:sp>
        <p:sp>
          <p:nvSpPr>
            <p:cNvPr id="367638" name="Line 22"/>
            <p:cNvSpPr>
              <a:spLocks noChangeShapeType="1"/>
            </p:cNvSpPr>
            <p:nvPr/>
          </p:nvSpPr>
          <p:spPr bwMode="auto">
            <a:xfrm>
              <a:off x="4317" y="1414"/>
              <a:ext cx="0" cy="867"/>
            </a:xfrm>
            <a:prstGeom prst="line">
              <a:avLst/>
            </a:prstGeom>
            <a:noFill/>
            <a:ln w="25400">
              <a:solidFill>
                <a:srgbClr val="000000"/>
              </a:solidFill>
              <a:round/>
              <a:headEnd type="none" w="sm" len="sm"/>
              <a:tailEnd type="none" w="sm" len="sm"/>
            </a:ln>
            <a:effectLst/>
          </p:spPr>
          <p:txBody>
            <a:bodyPr/>
            <a:lstStyle/>
            <a:p>
              <a:endParaRPr lang="en-US"/>
            </a:p>
          </p:txBody>
        </p:sp>
        <p:sp>
          <p:nvSpPr>
            <p:cNvPr id="367639" name="Line 23"/>
            <p:cNvSpPr>
              <a:spLocks noChangeShapeType="1"/>
            </p:cNvSpPr>
            <p:nvPr/>
          </p:nvSpPr>
          <p:spPr bwMode="auto">
            <a:xfrm>
              <a:off x="4522" y="1422"/>
              <a:ext cx="0" cy="858"/>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367641" name="Rectangle 25"/>
          <p:cNvSpPr>
            <a:spLocks noChangeArrowheads="1"/>
          </p:cNvSpPr>
          <p:nvPr/>
        </p:nvSpPr>
        <p:spPr bwMode="blackWhite">
          <a:xfrm>
            <a:off x="5651500" y="4354513"/>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US"/>
          </a:p>
        </p:txBody>
      </p:sp>
      <p:grpSp>
        <p:nvGrpSpPr>
          <p:cNvPr id="5" name="Group 26"/>
          <p:cNvGrpSpPr>
            <a:grpSpLocks/>
          </p:cNvGrpSpPr>
          <p:nvPr/>
        </p:nvGrpSpPr>
        <p:grpSpPr bwMode="auto">
          <a:xfrm>
            <a:off x="3216275" y="4360863"/>
            <a:ext cx="2708275" cy="1330325"/>
            <a:chOff x="2026" y="2771"/>
            <a:chExt cx="1706" cy="838"/>
          </a:xfrm>
        </p:grpSpPr>
        <p:sp>
          <p:nvSpPr>
            <p:cNvPr id="367643" name="Rectangle 27"/>
            <p:cNvSpPr>
              <a:spLocks noChangeArrowheads="1"/>
            </p:cNvSpPr>
            <p:nvPr/>
          </p:nvSpPr>
          <p:spPr bwMode="ltGray">
            <a:xfrm>
              <a:off x="2026" y="2771"/>
              <a:ext cx="165" cy="835"/>
            </a:xfrm>
            <a:prstGeom prst="rect">
              <a:avLst/>
            </a:prstGeom>
            <a:solidFill>
              <a:srgbClr val="FF66FF"/>
            </a:solidFill>
            <a:ln w="9525">
              <a:noFill/>
              <a:miter lim="800000"/>
              <a:headEnd/>
              <a:tailEnd/>
            </a:ln>
            <a:effectLst/>
          </p:spPr>
          <p:txBody>
            <a:bodyPr wrap="none" anchor="ctr"/>
            <a:lstStyle/>
            <a:p>
              <a:endParaRPr lang="en-US"/>
            </a:p>
          </p:txBody>
        </p:sp>
        <p:sp>
          <p:nvSpPr>
            <p:cNvPr id="367644" name="Rectangle 28"/>
            <p:cNvSpPr>
              <a:spLocks noChangeArrowheads="1"/>
            </p:cNvSpPr>
            <p:nvPr/>
          </p:nvSpPr>
          <p:spPr bwMode="ltGray">
            <a:xfrm>
              <a:off x="3567" y="2774"/>
              <a:ext cx="165" cy="835"/>
            </a:xfrm>
            <a:prstGeom prst="rect">
              <a:avLst/>
            </a:prstGeom>
            <a:solidFill>
              <a:srgbClr val="FF66FF"/>
            </a:solidFill>
            <a:ln w="9525">
              <a:noFill/>
              <a:miter lim="800000"/>
              <a:headEnd/>
              <a:tailEnd/>
            </a:ln>
            <a:effectLst/>
          </p:spPr>
          <p:txBody>
            <a:bodyPr wrap="none" anchor="ctr"/>
            <a:lstStyle/>
            <a:p>
              <a:endParaRPr lang="en-US"/>
            </a:p>
          </p:txBody>
        </p:sp>
      </p:grpSp>
      <p:sp>
        <p:nvSpPr>
          <p:cNvPr id="367645" name="Rectangle 29"/>
          <p:cNvSpPr>
            <a:spLocks noChangeArrowheads="1"/>
          </p:cNvSpPr>
          <p:nvPr/>
        </p:nvSpPr>
        <p:spPr bwMode="auto">
          <a:xfrm>
            <a:off x="5486400" y="1790700"/>
            <a:ext cx="1428750" cy="427038"/>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200"/>
              <a:t>Selection</a:t>
            </a:r>
          </a:p>
        </p:txBody>
      </p:sp>
      <p:sp>
        <p:nvSpPr>
          <p:cNvPr id="367646" name="Rectangle 30"/>
          <p:cNvSpPr>
            <a:spLocks noChangeArrowheads="1"/>
          </p:cNvSpPr>
          <p:nvPr/>
        </p:nvSpPr>
        <p:spPr bwMode="auto">
          <a:xfrm>
            <a:off x="1579563" y="1784350"/>
            <a:ext cx="1550987" cy="427038"/>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200"/>
              <a:t>Projection</a:t>
            </a:r>
          </a:p>
        </p:txBody>
      </p:sp>
      <p:sp>
        <p:nvSpPr>
          <p:cNvPr id="367647" name="Line 31"/>
          <p:cNvSpPr>
            <a:spLocks noChangeShapeType="1"/>
          </p:cNvSpPr>
          <p:nvPr/>
        </p:nvSpPr>
        <p:spPr bwMode="auto">
          <a:xfrm>
            <a:off x="2609850" y="4354513"/>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48" name="Line 32"/>
          <p:cNvSpPr>
            <a:spLocks noChangeShapeType="1"/>
          </p:cNvSpPr>
          <p:nvPr/>
        </p:nvSpPr>
        <p:spPr bwMode="auto">
          <a:xfrm>
            <a:off x="1914525" y="4354513"/>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49" name="Line 33"/>
          <p:cNvSpPr>
            <a:spLocks noChangeShapeType="1"/>
          </p:cNvSpPr>
          <p:nvPr/>
        </p:nvSpPr>
        <p:spPr bwMode="auto">
          <a:xfrm>
            <a:off x="1643063" y="45116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0" name="Line 34"/>
          <p:cNvSpPr>
            <a:spLocks noChangeShapeType="1"/>
          </p:cNvSpPr>
          <p:nvPr/>
        </p:nvSpPr>
        <p:spPr bwMode="auto">
          <a:xfrm>
            <a:off x="1643063" y="46640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1" name="Line 35"/>
          <p:cNvSpPr>
            <a:spLocks noChangeShapeType="1"/>
          </p:cNvSpPr>
          <p:nvPr/>
        </p:nvSpPr>
        <p:spPr bwMode="auto">
          <a:xfrm>
            <a:off x="1643063" y="48164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2" name="Line 36"/>
          <p:cNvSpPr>
            <a:spLocks noChangeShapeType="1"/>
          </p:cNvSpPr>
          <p:nvPr/>
        </p:nvSpPr>
        <p:spPr bwMode="auto">
          <a:xfrm>
            <a:off x="1643063" y="49688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3" name="Line 37"/>
          <p:cNvSpPr>
            <a:spLocks noChangeShapeType="1"/>
          </p:cNvSpPr>
          <p:nvPr/>
        </p:nvSpPr>
        <p:spPr bwMode="auto">
          <a:xfrm>
            <a:off x="1643063" y="51212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4" name="Line 38"/>
          <p:cNvSpPr>
            <a:spLocks noChangeShapeType="1"/>
          </p:cNvSpPr>
          <p:nvPr/>
        </p:nvSpPr>
        <p:spPr bwMode="auto">
          <a:xfrm>
            <a:off x="1643063" y="52736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5" name="Line 39"/>
          <p:cNvSpPr>
            <a:spLocks noChangeShapeType="1"/>
          </p:cNvSpPr>
          <p:nvPr/>
        </p:nvSpPr>
        <p:spPr bwMode="auto">
          <a:xfrm>
            <a:off x="1643063" y="54260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6" name="Line 40"/>
          <p:cNvSpPr>
            <a:spLocks noChangeShapeType="1"/>
          </p:cNvSpPr>
          <p:nvPr/>
        </p:nvSpPr>
        <p:spPr bwMode="auto">
          <a:xfrm>
            <a:off x="1643063" y="5578475"/>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57" name="Line 41"/>
          <p:cNvSpPr>
            <a:spLocks noChangeShapeType="1"/>
          </p:cNvSpPr>
          <p:nvPr/>
        </p:nvSpPr>
        <p:spPr bwMode="auto">
          <a:xfrm>
            <a:off x="2881313" y="4354513"/>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58" name="Line 42"/>
          <p:cNvSpPr>
            <a:spLocks noChangeShapeType="1"/>
          </p:cNvSpPr>
          <p:nvPr/>
        </p:nvSpPr>
        <p:spPr bwMode="auto">
          <a:xfrm>
            <a:off x="3206750" y="4352925"/>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59" name="Line 43"/>
          <p:cNvSpPr>
            <a:spLocks noChangeShapeType="1"/>
          </p:cNvSpPr>
          <p:nvPr/>
        </p:nvSpPr>
        <p:spPr bwMode="auto">
          <a:xfrm>
            <a:off x="6351588" y="4368800"/>
            <a:ext cx="0" cy="1333500"/>
          </a:xfrm>
          <a:prstGeom prst="line">
            <a:avLst/>
          </a:prstGeom>
          <a:noFill/>
          <a:ln w="25400">
            <a:solidFill>
              <a:srgbClr val="000000"/>
            </a:solidFill>
            <a:round/>
            <a:headEnd type="none" w="sm" len="sm"/>
            <a:tailEnd type="none" w="sm" len="sm"/>
          </a:ln>
          <a:effectLst/>
        </p:spPr>
        <p:txBody>
          <a:bodyPr/>
          <a:lstStyle/>
          <a:p>
            <a:endParaRPr lang="en-US"/>
          </a:p>
        </p:txBody>
      </p:sp>
      <p:sp>
        <p:nvSpPr>
          <p:cNvPr id="367660" name="Line 44"/>
          <p:cNvSpPr>
            <a:spLocks noChangeShapeType="1"/>
          </p:cNvSpPr>
          <p:nvPr/>
        </p:nvSpPr>
        <p:spPr bwMode="auto">
          <a:xfrm>
            <a:off x="5924550" y="4356100"/>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61" name="Line 45"/>
          <p:cNvSpPr>
            <a:spLocks noChangeShapeType="1"/>
          </p:cNvSpPr>
          <p:nvPr/>
        </p:nvSpPr>
        <p:spPr bwMode="auto">
          <a:xfrm>
            <a:off x="5653088" y="45132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2" name="Line 46"/>
          <p:cNvSpPr>
            <a:spLocks noChangeShapeType="1"/>
          </p:cNvSpPr>
          <p:nvPr/>
        </p:nvSpPr>
        <p:spPr bwMode="auto">
          <a:xfrm>
            <a:off x="5653088" y="46656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3" name="Line 47"/>
          <p:cNvSpPr>
            <a:spLocks noChangeShapeType="1"/>
          </p:cNvSpPr>
          <p:nvPr/>
        </p:nvSpPr>
        <p:spPr bwMode="auto">
          <a:xfrm>
            <a:off x="5653088" y="48180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4" name="Line 48"/>
          <p:cNvSpPr>
            <a:spLocks noChangeShapeType="1"/>
          </p:cNvSpPr>
          <p:nvPr/>
        </p:nvSpPr>
        <p:spPr bwMode="auto">
          <a:xfrm>
            <a:off x="5653088" y="49704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5" name="Line 49"/>
          <p:cNvSpPr>
            <a:spLocks noChangeShapeType="1"/>
          </p:cNvSpPr>
          <p:nvPr/>
        </p:nvSpPr>
        <p:spPr bwMode="auto">
          <a:xfrm>
            <a:off x="5653088" y="51228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6" name="Line 50"/>
          <p:cNvSpPr>
            <a:spLocks noChangeShapeType="1"/>
          </p:cNvSpPr>
          <p:nvPr/>
        </p:nvSpPr>
        <p:spPr bwMode="auto">
          <a:xfrm>
            <a:off x="5653088" y="52752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7" name="Line 51"/>
          <p:cNvSpPr>
            <a:spLocks noChangeShapeType="1"/>
          </p:cNvSpPr>
          <p:nvPr/>
        </p:nvSpPr>
        <p:spPr bwMode="auto">
          <a:xfrm>
            <a:off x="5653088" y="54276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8" name="Line 52"/>
          <p:cNvSpPr>
            <a:spLocks noChangeShapeType="1"/>
          </p:cNvSpPr>
          <p:nvPr/>
        </p:nvSpPr>
        <p:spPr bwMode="auto">
          <a:xfrm>
            <a:off x="5653088" y="5580063"/>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69" name="Line 53"/>
          <p:cNvSpPr>
            <a:spLocks noChangeShapeType="1"/>
          </p:cNvSpPr>
          <p:nvPr/>
        </p:nvSpPr>
        <p:spPr bwMode="auto">
          <a:xfrm>
            <a:off x="6891338" y="4356100"/>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70" name="Line 54"/>
          <p:cNvSpPr>
            <a:spLocks noChangeShapeType="1"/>
          </p:cNvSpPr>
          <p:nvPr/>
        </p:nvSpPr>
        <p:spPr bwMode="auto">
          <a:xfrm>
            <a:off x="7216775" y="4354513"/>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71" name="Line 55"/>
          <p:cNvSpPr>
            <a:spLocks noChangeShapeType="1"/>
          </p:cNvSpPr>
          <p:nvPr/>
        </p:nvSpPr>
        <p:spPr bwMode="auto">
          <a:xfrm>
            <a:off x="6643688" y="4351338"/>
            <a:ext cx="0" cy="1362075"/>
          </a:xfrm>
          <a:prstGeom prst="line">
            <a:avLst/>
          </a:prstGeom>
          <a:noFill/>
          <a:ln w="25400">
            <a:solidFill>
              <a:srgbClr val="000000"/>
            </a:solidFill>
            <a:round/>
            <a:headEnd type="none" w="sm" len="sm"/>
            <a:tailEnd type="none" w="sm" len="sm"/>
          </a:ln>
          <a:effectLst/>
        </p:spPr>
        <p:txBody>
          <a:bodyPr/>
          <a:lstStyle/>
          <a:p>
            <a:endParaRPr lang="en-US"/>
          </a:p>
        </p:txBody>
      </p:sp>
      <p:sp>
        <p:nvSpPr>
          <p:cNvPr id="367672" name="Rectangle 56"/>
          <p:cNvSpPr>
            <a:spLocks noChangeArrowheads="1"/>
          </p:cNvSpPr>
          <p:nvPr/>
        </p:nvSpPr>
        <p:spPr bwMode="auto">
          <a:xfrm>
            <a:off x="1579563" y="5808663"/>
            <a:ext cx="1058862" cy="396875"/>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000"/>
              <a:t>Table 1</a:t>
            </a:r>
          </a:p>
        </p:txBody>
      </p:sp>
      <p:sp>
        <p:nvSpPr>
          <p:cNvPr id="367673" name="Rectangle 57"/>
          <p:cNvSpPr>
            <a:spLocks noChangeArrowheads="1"/>
          </p:cNvSpPr>
          <p:nvPr/>
        </p:nvSpPr>
        <p:spPr bwMode="auto">
          <a:xfrm>
            <a:off x="5486400" y="5803900"/>
            <a:ext cx="1058863" cy="396875"/>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000"/>
              <a:t>Table 2</a:t>
            </a:r>
          </a:p>
        </p:txBody>
      </p:sp>
      <p:sp>
        <p:nvSpPr>
          <p:cNvPr id="367674" name="Rectangle 58"/>
          <p:cNvSpPr>
            <a:spLocks noChangeArrowheads="1"/>
          </p:cNvSpPr>
          <p:nvPr/>
        </p:nvSpPr>
        <p:spPr bwMode="auto">
          <a:xfrm>
            <a:off x="5486400" y="3705225"/>
            <a:ext cx="1058863" cy="396875"/>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000"/>
              <a:t>Table 1</a:t>
            </a:r>
          </a:p>
        </p:txBody>
      </p:sp>
      <p:sp>
        <p:nvSpPr>
          <p:cNvPr id="367675" name="Rectangle 59"/>
          <p:cNvSpPr>
            <a:spLocks noChangeArrowheads="1"/>
          </p:cNvSpPr>
          <p:nvPr/>
        </p:nvSpPr>
        <p:spPr bwMode="auto">
          <a:xfrm>
            <a:off x="1579563" y="3708400"/>
            <a:ext cx="1058862" cy="396875"/>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000"/>
              <a:t>Table 1</a:t>
            </a:r>
          </a:p>
        </p:txBody>
      </p:sp>
      <p:sp>
        <p:nvSpPr>
          <p:cNvPr id="367676" name="Line 60"/>
          <p:cNvSpPr>
            <a:spLocks noChangeShapeType="1"/>
          </p:cNvSpPr>
          <p:nvPr/>
        </p:nvSpPr>
        <p:spPr bwMode="auto">
          <a:xfrm>
            <a:off x="2660650" y="22558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367677" name="Line 61"/>
          <p:cNvSpPr>
            <a:spLocks noChangeShapeType="1"/>
          </p:cNvSpPr>
          <p:nvPr/>
        </p:nvSpPr>
        <p:spPr bwMode="auto">
          <a:xfrm>
            <a:off x="1965325" y="22558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367678" name="Line 62"/>
          <p:cNvSpPr>
            <a:spLocks noChangeShapeType="1"/>
          </p:cNvSpPr>
          <p:nvPr/>
        </p:nvSpPr>
        <p:spPr bwMode="auto">
          <a:xfrm>
            <a:off x="1693863" y="24272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79" name="Line 63"/>
          <p:cNvSpPr>
            <a:spLocks noChangeShapeType="1"/>
          </p:cNvSpPr>
          <p:nvPr/>
        </p:nvSpPr>
        <p:spPr bwMode="auto">
          <a:xfrm>
            <a:off x="1693863" y="25796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0" name="Line 64"/>
          <p:cNvSpPr>
            <a:spLocks noChangeShapeType="1"/>
          </p:cNvSpPr>
          <p:nvPr/>
        </p:nvSpPr>
        <p:spPr bwMode="auto">
          <a:xfrm>
            <a:off x="1693863" y="27320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1" name="Line 65"/>
          <p:cNvSpPr>
            <a:spLocks noChangeShapeType="1"/>
          </p:cNvSpPr>
          <p:nvPr/>
        </p:nvSpPr>
        <p:spPr bwMode="auto">
          <a:xfrm>
            <a:off x="1693863" y="28844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2" name="Line 66"/>
          <p:cNvSpPr>
            <a:spLocks noChangeShapeType="1"/>
          </p:cNvSpPr>
          <p:nvPr/>
        </p:nvSpPr>
        <p:spPr bwMode="auto">
          <a:xfrm>
            <a:off x="1693863" y="30368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3" name="Line 67"/>
          <p:cNvSpPr>
            <a:spLocks noChangeShapeType="1"/>
          </p:cNvSpPr>
          <p:nvPr/>
        </p:nvSpPr>
        <p:spPr bwMode="auto">
          <a:xfrm>
            <a:off x="1693863" y="31892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4" name="Line 68"/>
          <p:cNvSpPr>
            <a:spLocks noChangeShapeType="1"/>
          </p:cNvSpPr>
          <p:nvPr/>
        </p:nvSpPr>
        <p:spPr bwMode="auto">
          <a:xfrm>
            <a:off x="1693863" y="33416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5" name="Line 69"/>
          <p:cNvSpPr>
            <a:spLocks noChangeShapeType="1"/>
          </p:cNvSpPr>
          <p:nvPr/>
        </p:nvSpPr>
        <p:spPr bwMode="auto">
          <a:xfrm>
            <a:off x="1693863" y="3494088"/>
            <a:ext cx="1846262" cy="0"/>
          </a:xfrm>
          <a:prstGeom prst="line">
            <a:avLst/>
          </a:prstGeom>
          <a:noFill/>
          <a:ln w="25400">
            <a:solidFill>
              <a:srgbClr val="000000"/>
            </a:solidFill>
            <a:round/>
            <a:headEnd type="none" w="sm" len="sm"/>
            <a:tailEnd type="none" w="sm" len="sm"/>
          </a:ln>
          <a:effectLst/>
        </p:spPr>
        <p:txBody>
          <a:bodyPr/>
          <a:lstStyle/>
          <a:p>
            <a:endParaRPr lang="en-US"/>
          </a:p>
        </p:txBody>
      </p:sp>
      <p:sp>
        <p:nvSpPr>
          <p:cNvPr id="367686" name="Line 70"/>
          <p:cNvSpPr>
            <a:spLocks noChangeShapeType="1"/>
          </p:cNvSpPr>
          <p:nvPr/>
        </p:nvSpPr>
        <p:spPr bwMode="auto">
          <a:xfrm>
            <a:off x="2932113" y="22558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367687" name="Line 71"/>
          <p:cNvSpPr>
            <a:spLocks noChangeShapeType="1"/>
          </p:cNvSpPr>
          <p:nvPr/>
        </p:nvSpPr>
        <p:spPr bwMode="auto">
          <a:xfrm>
            <a:off x="3257550" y="2254250"/>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367688" name="Rectangle 72"/>
          <p:cNvSpPr>
            <a:spLocks noChangeArrowheads="1"/>
          </p:cNvSpPr>
          <p:nvPr/>
        </p:nvSpPr>
        <p:spPr bwMode="auto">
          <a:xfrm>
            <a:off x="4217988" y="4551363"/>
            <a:ext cx="706437" cy="396875"/>
          </a:xfrm>
          <a:prstGeom prst="rect">
            <a:avLst/>
          </a:prstGeom>
          <a:noFill/>
          <a:ln w="9525">
            <a:noFill/>
            <a:miter lim="800000"/>
            <a:headEnd/>
            <a:tailEnd/>
          </a:ln>
          <a:effectLst/>
        </p:spPr>
        <p:txBody>
          <a:bodyPr wrap="none" lIns="92075" tIns="46038" rIns="92075" bIns="46038">
            <a:spAutoFit/>
          </a:bodyPr>
          <a:lstStyle/>
          <a:p>
            <a:pPr algn="l" eaLnBrk="0" hangingPunct="0">
              <a:buClrTx/>
              <a:buFontTx/>
              <a:buNone/>
            </a:pPr>
            <a:r>
              <a:rPr lang="en-US" sz="2000"/>
              <a:t>Join</a:t>
            </a:r>
          </a:p>
        </p:txBody>
      </p:sp>
      <p:sp>
        <p:nvSpPr>
          <p:cNvPr id="367689" name="Line 73"/>
          <p:cNvSpPr>
            <a:spLocks noChangeShapeType="1"/>
          </p:cNvSpPr>
          <p:nvPr/>
        </p:nvSpPr>
        <p:spPr bwMode="auto">
          <a:xfrm flipV="1">
            <a:off x="3505200" y="5067300"/>
            <a:ext cx="2114550" cy="0"/>
          </a:xfrm>
          <a:prstGeom prst="line">
            <a:avLst/>
          </a:prstGeom>
          <a:noFill/>
          <a:ln w="28575">
            <a:solidFill>
              <a:schemeClr val="tx1"/>
            </a:solidFill>
            <a:round/>
            <a:headEnd type="triangle" w="sm" len="sm"/>
            <a:tailEnd type="triangle" w="sm" len="sm"/>
          </a:ln>
          <a:effectLst/>
        </p:spPr>
        <p:txBody>
          <a:bodyPr/>
          <a:lstStyle/>
          <a:p>
            <a:endParaRPr lang="en-US"/>
          </a:p>
        </p:txBody>
      </p:sp>
      <p:sp>
        <p:nvSpPr>
          <p:cNvPr id="367692" name="Rectangle 76"/>
          <p:cNvSpPr>
            <a:spLocks noChangeArrowheads="1"/>
          </p:cNvSpPr>
          <p:nvPr/>
        </p:nvSpPr>
        <p:spPr bwMode="blackWhite">
          <a:xfrm>
            <a:off x="5613400" y="2257425"/>
            <a:ext cx="1841500" cy="1346200"/>
          </a:xfrm>
          <a:prstGeom prst="rect">
            <a:avLst/>
          </a:prstGeom>
          <a:noFill/>
          <a:ln w="28575">
            <a:solidFill>
              <a:srgbClr val="000000"/>
            </a:solidFill>
            <a:miter lim="800000"/>
            <a:headEnd/>
            <a:tailEnd/>
          </a:ln>
          <a:effectLst/>
        </p:spPr>
        <p:txBody>
          <a:bodyPr wrap="none" anchor="ctr"/>
          <a:lstStyle/>
          <a:p>
            <a:endParaRPr lang="en-US"/>
          </a:p>
        </p:txBody>
      </p:sp>
      <p:sp>
        <p:nvSpPr>
          <p:cNvPr id="367693" name="Rectangle 77"/>
          <p:cNvSpPr>
            <a:spLocks noChangeArrowheads="1"/>
          </p:cNvSpPr>
          <p:nvPr/>
        </p:nvSpPr>
        <p:spPr bwMode="blackWhite">
          <a:xfrm>
            <a:off x="5651500" y="4354513"/>
            <a:ext cx="1841500" cy="1346200"/>
          </a:xfrm>
          <a:prstGeom prst="rect">
            <a:avLst/>
          </a:prstGeom>
          <a:noFill/>
          <a:ln w="28575">
            <a:solidFill>
              <a:srgbClr val="000000"/>
            </a:solidFill>
            <a:miter lim="800000"/>
            <a:headEnd/>
            <a:tailEnd/>
          </a:ln>
          <a:effectLst/>
        </p:spPr>
        <p:txBody>
          <a:bodyPr wrap="none" anchor="ctr"/>
          <a:lstStyle/>
          <a:p>
            <a:endParaRPr lang="en-US"/>
          </a:p>
        </p:txBody>
      </p:sp>
      <p:sp>
        <p:nvSpPr>
          <p:cNvPr id="367694" name="Rectangle 78"/>
          <p:cNvSpPr>
            <a:spLocks noChangeArrowheads="1"/>
          </p:cNvSpPr>
          <p:nvPr/>
        </p:nvSpPr>
        <p:spPr bwMode="blackWhite">
          <a:xfrm>
            <a:off x="1692275" y="2268538"/>
            <a:ext cx="1841500" cy="1346200"/>
          </a:xfrm>
          <a:prstGeom prst="rect">
            <a:avLst/>
          </a:prstGeom>
          <a:noFill/>
          <a:ln w="28575">
            <a:solidFill>
              <a:srgbClr val="000000"/>
            </a:solidFill>
            <a:miter lim="800000"/>
            <a:headEnd/>
            <a:tailEnd/>
          </a:ln>
          <a:effectLst/>
        </p:spPr>
        <p:txBody>
          <a:bodyPr wrap="none" anchor="ctr"/>
          <a:lstStyle/>
          <a:p>
            <a:endParaRPr lang="en-US"/>
          </a:p>
        </p:txBody>
      </p:sp>
      <p:sp>
        <p:nvSpPr>
          <p:cNvPr id="367695" name="Rectangle 79"/>
          <p:cNvSpPr>
            <a:spLocks noChangeArrowheads="1"/>
          </p:cNvSpPr>
          <p:nvPr/>
        </p:nvSpPr>
        <p:spPr bwMode="blackWhite">
          <a:xfrm>
            <a:off x="1641475" y="4352925"/>
            <a:ext cx="1841500" cy="1346200"/>
          </a:xfrm>
          <a:prstGeom prst="rect">
            <a:avLst/>
          </a:prstGeom>
          <a:noFill/>
          <a:ln w="28575">
            <a:solidFill>
              <a:srgbClr val="000000"/>
            </a:solidFill>
            <a:miter lim="800000"/>
            <a:headEnd/>
            <a:tailEnd/>
          </a:ln>
          <a:effectLst/>
        </p:spPr>
        <p:txBody>
          <a:bodyPr wrap="none" anchor="ctr"/>
          <a:lstStyle/>
          <a:p>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922520"/>
          </a:xfrm>
        </p:spPr>
        <p:txBody>
          <a:bodyPr>
            <a:normAutofit lnSpcReduction="10000"/>
          </a:bodyPr>
          <a:lstStyle/>
          <a:p>
            <a:pPr algn="just"/>
            <a:r>
              <a:rPr lang="en-US" dirty="0" smtClean="0"/>
              <a:t>The SELECT statement is used to select data from a database.</a:t>
            </a:r>
          </a:p>
          <a:p>
            <a:pPr algn="just"/>
            <a:r>
              <a:rPr lang="en-US" dirty="0" smtClean="0"/>
              <a:t>The result is stored in a result table, called the result-set.</a:t>
            </a:r>
          </a:p>
          <a:p>
            <a:pPr algn="just"/>
            <a:r>
              <a:rPr lang="en-US" dirty="0" smtClean="0"/>
              <a:t>The main element in a SQL query is the SELECT statement.</a:t>
            </a:r>
          </a:p>
          <a:p>
            <a:pPr algn="just"/>
            <a:r>
              <a:rPr lang="en-US" dirty="0" smtClean="0"/>
              <a:t>A properly written SELECT statement will always produce a result in the form of one or more rows of output.</a:t>
            </a:r>
          </a:p>
          <a:p>
            <a:pPr algn="just"/>
            <a:r>
              <a:rPr lang="en-US" dirty="0" smtClean="0"/>
              <a:t>The SELECT statement chooses (selects) rows from one or more tables according to specific criteria. </a:t>
            </a:r>
            <a:endParaRPr lang="en-US" dirty="0" smtClean="0"/>
          </a:p>
          <a:p>
            <a:pPr algn="just"/>
            <a:r>
              <a:rPr lang="en-US" dirty="0" smtClean="0"/>
              <a:t>Some SQL version use ; as a statement terminator</a:t>
            </a:r>
            <a:endParaRPr lang="en-US" dirty="0" smtClean="0"/>
          </a:p>
        </p:txBody>
      </p:sp>
      <p:sp>
        <p:nvSpPr>
          <p:cNvPr id="4" name="Rectangle 7"/>
          <p:cNvSpPr>
            <a:spLocks noGrp="1" noChangeArrowheads="1"/>
          </p:cNvSpPr>
          <p:nvPr>
            <p:ph type="title"/>
          </p:nvPr>
        </p:nvSpPr>
        <p:spPr>
          <a:xfrm>
            <a:off x="457200" y="704088"/>
            <a:ext cx="8229600" cy="1143000"/>
          </a:xfrm>
        </p:spPr>
        <p:txBody>
          <a:bodyPr/>
          <a:lstStyle/>
          <a:p>
            <a:r>
              <a:rPr lang="en-US" dirty="0"/>
              <a:t>Basic </a:t>
            </a:r>
            <a:r>
              <a:rPr lang="en-US" dirty="0">
                <a:latin typeface="Courier New" pitchFamily="49" charset="0"/>
              </a:rPr>
              <a:t>SELECT</a:t>
            </a:r>
            <a:r>
              <a:rPr lang="en-US" dirty="0"/>
              <a:t>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922520"/>
          </a:xfrm>
        </p:spPr>
        <p:txBody>
          <a:bodyPr>
            <a:normAutofit fontScale="92500"/>
          </a:bodyPr>
          <a:lstStyle/>
          <a:p>
            <a:pPr algn="just"/>
            <a:r>
              <a:rPr lang="en-US" dirty="0" smtClean="0"/>
              <a:t>Main use is to extract data from the </a:t>
            </a:r>
            <a:r>
              <a:rPr lang="en-US" dirty="0" smtClean="0"/>
              <a:t>database, by using </a:t>
            </a:r>
            <a:r>
              <a:rPr lang="en-US" dirty="0" smtClean="0"/>
              <a:t>a SELECT statement, you can do the following:</a:t>
            </a:r>
          </a:p>
          <a:p>
            <a:pPr algn="just"/>
            <a:r>
              <a:rPr lang="en-US" b="1" dirty="0" smtClean="0"/>
              <a:t>Projection</a:t>
            </a:r>
            <a:r>
              <a:rPr lang="en-US" b="1" dirty="0" smtClean="0"/>
              <a:t>:</a:t>
            </a:r>
          </a:p>
          <a:p>
            <a:pPr lvl="1" algn="just"/>
            <a:r>
              <a:rPr lang="en-US" dirty="0" smtClean="0"/>
              <a:t>choose the columns in a table that you want returned by your query. You can choose  as few or as many columns of the table as you require.</a:t>
            </a:r>
          </a:p>
          <a:p>
            <a:pPr algn="just"/>
            <a:r>
              <a:rPr lang="en-US" b="1" dirty="0" smtClean="0"/>
              <a:t>Selection</a:t>
            </a:r>
            <a:r>
              <a:rPr lang="en-US" b="1" dirty="0" smtClean="0"/>
              <a:t>:</a:t>
            </a:r>
          </a:p>
          <a:p>
            <a:pPr lvl="1" algn="just"/>
            <a:r>
              <a:rPr lang="en-US" dirty="0" smtClean="0"/>
              <a:t>choose the rows in a table that you want returned by a query. You can use various  criteria to restrict the rows that you see.</a:t>
            </a:r>
          </a:p>
          <a:p>
            <a:pPr algn="just"/>
            <a:r>
              <a:rPr lang="en-US" b="1" dirty="0" smtClean="0"/>
              <a:t>Joining</a:t>
            </a:r>
            <a:r>
              <a:rPr lang="en-US" b="1" dirty="0" smtClean="0"/>
              <a:t>:</a:t>
            </a:r>
          </a:p>
          <a:p>
            <a:pPr lvl="1" algn="just"/>
            <a:r>
              <a:rPr lang="en-US" dirty="0" smtClean="0"/>
              <a:t>Bring together data that is stored in different tables by creating a link between them.</a:t>
            </a:r>
          </a:p>
          <a:p>
            <a:pPr algn="just">
              <a:buNone/>
            </a:pPr>
            <a:endParaRPr lang="en-US" dirty="0" smtClean="0"/>
          </a:p>
        </p:txBody>
      </p:sp>
      <p:sp>
        <p:nvSpPr>
          <p:cNvPr id="4" name="Rectangle 7"/>
          <p:cNvSpPr>
            <a:spLocks noGrp="1" noChangeArrowheads="1"/>
          </p:cNvSpPr>
          <p:nvPr>
            <p:ph type="title"/>
          </p:nvPr>
        </p:nvSpPr>
        <p:spPr>
          <a:xfrm>
            <a:off x="457200" y="704088"/>
            <a:ext cx="8229600" cy="1143000"/>
          </a:xfrm>
        </p:spPr>
        <p:txBody>
          <a:bodyPr/>
          <a:lstStyle/>
          <a:p>
            <a:r>
              <a:rPr lang="en-US" dirty="0"/>
              <a:t>Basic </a:t>
            </a:r>
            <a:r>
              <a:rPr lang="en-US" dirty="0">
                <a:latin typeface="Courier New" pitchFamily="49" charset="0"/>
              </a:rPr>
              <a:t>SELECT</a:t>
            </a:r>
            <a:r>
              <a:rPr lang="en-US" dirty="0"/>
              <a:t>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693920"/>
          </a:xfrm>
        </p:spPr>
        <p:txBody>
          <a:bodyPr>
            <a:normAutofit lnSpcReduction="10000"/>
          </a:bodyPr>
          <a:lstStyle/>
          <a:p>
            <a:pPr algn="just">
              <a:buNone/>
            </a:pPr>
            <a:r>
              <a:rPr lang="en-US" i="1" dirty="0" smtClean="0">
                <a:solidFill>
                  <a:srgbClr val="00B0F0"/>
                </a:solidFill>
              </a:rPr>
              <a:t>SELECT </a:t>
            </a:r>
            <a:r>
              <a:rPr lang="en-US" i="1" dirty="0" err="1" smtClean="0">
                <a:solidFill>
                  <a:srgbClr val="00B0F0"/>
                </a:solidFill>
              </a:rPr>
              <a:t>column_name</a:t>
            </a:r>
            <a:r>
              <a:rPr lang="en-US" i="1" dirty="0" smtClean="0">
                <a:solidFill>
                  <a:srgbClr val="00B0F0"/>
                </a:solidFill>
              </a:rPr>
              <a:t>(s)</a:t>
            </a:r>
          </a:p>
          <a:p>
            <a:pPr algn="just">
              <a:buNone/>
            </a:pPr>
            <a:r>
              <a:rPr lang="en-US" i="1" dirty="0" smtClean="0">
                <a:solidFill>
                  <a:srgbClr val="00B0F0"/>
                </a:solidFill>
              </a:rPr>
              <a:t>FROM table_name</a:t>
            </a:r>
          </a:p>
          <a:p>
            <a:pPr algn="just">
              <a:buNone/>
            </a:pPr>
            <a:endParaRPr lang="en-US" dirty="0" smtClean="0"/>
          </a:p>
          <a:p>
            <a:pPr algn="just">
              <a:buNone/>
            </a:pPr>
            <a:r>
              <a:rPr lang="en-US" dirty="0" smtClean="0"/>
              <a:t>and</a:t>
            </a:r>
          </a:p>
          <a:p>
            <a:pPr algn="just">
              <a:buNone/>
            </a:pPr>
            <a:endParaRPr lang="en-US" dirty="0" smtClean="0"/>
          </a:p>
          <a:p>
            <a:pPr algn="just">
              <a:buNone/>
            </a:pPr>
            <a:r>
              <a:rPr lang="en-US" i="1" dirty="0" smtClean="0">
                <a:solidFill>
                  <a:srgbClr val="00B0F0"/>
                </a:solidFill>
              </a:rPr>
              <a:t>SELECT </a:t>
            </a:r>
            <a:r>
              <a:rPr lang="en-US" i="1" dirty="0" smtClean="0">
                <a:solidFill>
                  <a:srgbClr val="00B0F0"/>
                </a:solidFill>
              </a:rPr>
              <a:t>* FROM </a:t>
            </a:r>
            <a:r>
              <a:rPr lang="en-US" i="1" dirty="0" smtClean="0">
                <a:solidFill>
                  <a:srgbClr val="00B0F0"/>
                </a:solidFill>
              </a:rPr>
              <a:t>table_name</a:t>
            </a:r>
          </a:p>
          <a:p>
            <a:pPr algn="just">
              <a:buNone/>
            </a:pPr>
            <a:endParaRPr lang="en-US" dirty="0" smtClean="0"/>
          </a:p>
          <a:p>
            <a:pPr algn="just">
              <a:buNone/>
            </a:pPr>
            <a:r>
              <a:rPr lang="en-US" i="1" dirty="0" smtClean="0">
                <a:solidFill>
                  <a:srgbClr val="FF0000"/>
                </a:solidFill>
              </a:rPr>
              <a:t>The asterisk (*) is a quick way of selecting all </a:t>
            </a:r>
            <a:r>
              <a:rPr lang="en-US" i="1" dirty="0" smtClean="0">
                <a:solidFill>
                  <a:srgbClr val="FF0000"/>
                </a:solidFill>
              </a:rPr>
              <a:t>columns</a:t>
            </a:r>
          </a:p>
          <a:p>
            <a:pPr algn="just">
              <a:buNone/>
            </a:pPr>
            <a:r>
              <a:rPr lang="en-US" i="1" dirty="0" err="1" smtClean="0"/>
              <a:t>e.g</a:t>
            </a:r>
            <a:r>
              <a:rPr lang="en-US" i="1" dirty="0" smtClean="0">
                <a:solidFill>
                  <a:srgbClr val="FF0000"/>
                </a:solidFill>
              </a:rPr>
              <a:t> </a:t>
            </a:r>
          </a:p>
          <a:p>
            <a:pPr algn="just">
              <a:buNone/>
            </a:pPr>
            <a:r>
              <a:rPr lang="en-US" i="1" dirty="0" smtClean="0">
                <a:solidFill>
                  <a:srgbClr val="FF0000"/>
                </a:solidFill>
              </a:rPr>
              <a:t>SELECT </a:t>
            </a:r>
            <a:r>
              <a:rPr lang="en-US" i="1" dirty="0" smtClean="0">
                <a:solidFill>
                  <a:srgbClr val="FF0000"/>
                </a:solidFill>
              </a:rPr>
              <a:t>* FROM </a:t>
            </a:r>
            <a:r>
              <a:rPr lang="en-US" i="1" dirty="0" smtClean="0">
                <a:solidFill>
                  <a:srgbClr val="FF0000"/>
                </a:solidFill>
              </a:rPr>
              <a:t>Employee</a:t>
            </a:r>
            <a:endParaRPr lang="en-US" i="1" dirty="0" smtClean="0">
              <a:solidFill>
                <a:srgbClr val="FF0000"/>
              </a:solidFill>
            </a:endParaRPr>
          </a:p>
        </p:txBody>
      </p:sp>
      <p:sp>
        <p:nvSpPr>
          <p:cNvPr id="4" name="Rectangle 7"/>
          <p:cNvSpPr>
            <a:spLocks noGrp="1" noChangeArrowheads="1"/>
          </p:cNvSpPr>
          <p:nvPr>
            <p:ph type="title"/>
          </p:nvPr>
        </p:nvSpPr>
        <p:spPr>
          <a:xfrm>
            <a:off x="457200" y="704088"/>
            <a:ext cx="8229600" cy="1143000"/>
          </a:xfrm>
        </p:spPr>
        <p:txBody>
          <a:bodyPr>
            <a:normAutofit fontScale="90000"/>
          </a:bodyPr>
          <a:lstStyle/>
          <a:p>
            <a:r>
              <a:rPr lang="en-US" dirty="0"/>
              <a:t>Basic </a:t>
            </a:r>
            <a:r>
              <a:rPr lang="en-US" dirty="0">
                <a:latin typeface="Courier New" pitchFamily="49" charset="0"/>
              </a:rPr>
              <a:t>SELECT</a:t>
            </a:r>
            <a:r>
              <a:rPr lang="en-US" dirty="0"/>
              <a:t> </a:t>
            </a:r>
            <a:r>
              <a:rPr lang="en-US" dirty="0" smtClean="0"/>
              <a:t>Statement </a:t>
            </a:r>
            <a:r>
              <a:rPr lang="en-US" dirty="0" smtClean="0"/>
              <a:t>Syntax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922520"/>
          </a:xfrm>
        </p:spPr>
        <p:txBody>
          <a:bodyPr>
            <a:normAutofit fontScale="92500" lnSpcReduction="10000"/>
          </a:bodyPr>
          <a:lstStyle/>
          <a:p>
            <a:pPr algn="just"/>
            <a:r>
              <a:rPr lang="en-US" dirty="0" smtClean="0"/>
              <a:t> In a table, some of the columns may contain duplicate values. This is not a problem, </a:t>
            </a:r>
            <a:r>
              <a:rPr lang="en-US" dirty="0" smtClean="0"/>
              <a:t>however, sometimes </a:t>
            </a:r>
            <a:r>
              <a:rPr lang="en-US" dirty="0" smtClean="0"/>
              <a:t>you will want to list only the different (distinct) values in a table.</a:t>
            </a:r>
          </a:p>
          <a:p>
            <a:pPr algn="just"/>
            <a:r>
              <a:rPr lang="en-US" sz="2800" spc="-5" dirty="0" smtClean="0"/>
              <a:t>Used in eliminating</a:t>
            </a:r>
            <a:r>
              <a:rPr lang="en-US" sz="2800" spc="-35" dirty="0" smtClean="0"/>
              <a:t> </a:t>
            </a:r>
            <a:r>
              <a:rPr lang="en-US" sz="2800" spc="-5" dirty="0" smtClean="0"/>
              <a:t>duplicate</a:t>
            </a:r>
            <a:r>
              <a:rPr lang="en-US" sz="2800" spc="-35" dirty="0" smtClean="0"/>
              <a:t> </a:t>
            </a:r>
            <a:r>
              <a:rPr lang="en-US" sz="2800" spc="-5" dirty="0" smtClean="0"/>
              <a:t>rows</a:t>
            </a:r>
          </a:p>
          <a:p>
            <a:pPr algn="just"/>
            <a:r>
              <a:rPr lang="en-US" dirty="0" smtClean="0"/>
              <a:t>The DISTINCT keyword can be used to return only distinct (different) values</a:t>
            </a:r>
            <a:r>
              <a:rPr lang="en-US" dirty="0" smtClean="0"/>
              <a:t>.</a:t>
            </a:r>
          </a:p>
          <a:p>
            <a:pPr algn="just"/>
            <a:endParaRPr lang="en-US" dirty="0" smtClean="0"/>
          </a:p>
          <a:p>
            <a:pPr algn="just">
              <a:buNone/>
            </a:pPr>
            <a:r>
              <a:rPr lang="en-US" dirty="0" smtClean="0"/>
              <a:t>  </a:t>
            </a:r>
            <a:r>
              <a:rPr lang="en-US" b="1" dirty="0" smtClean="0"/>
              <a:t>SQL SELECT DISTINCT Syntax</a:t>
            </a:r>
          </a:p>
          <a:p>
            <a:pPr algn="just">
              <a:buNone/>
            </a:pPr>
            <a:r>
              <a:rPr lang="en-US" dirty="0" smtClean="0"/>
              <a:t>	</a:t>
            </a:r>
            <a:r>
              <a:rPr lang="en-US" i="1" dirty="0" smtClean="0">
                <a:solidFill>
                  <a:srgbClr val="00B0F0"/>
                </a:solidFill>
              </a:rPr>
              <a:t>SELECT </a:t>
            </a:r>
            <a:r>
              <a:rPr lang="en-US" i="1" dirty="0" smtClean="0">
                <a:solidFill>
                  <a:srgbClr val="00B0F0"/>
                </a:solidFill>
              </a:rPr>
              <a:t>DISTINCT </a:t>
            </a:r>
            <a:r>
              <a:rPr lang="en-US" i="1" dirty="0" err="1" smtClean="0">
                <a:solidFill>
                  <a:srgbClr val="00B0F0"/>
                </a:solidFill>
              </a:rPr>
              <a:t>column_name</a:t>
            </a:r>
            <a:r>
              <a:rPr lang="en-US" i="1" dirty="0" smtClean="0">
                <a:solidFill>
                  <a:srgbClr val="00B0F0"/>
                </a:solidFill>
              </a:rPr>
              <a:t>(s)</a:t>
            </a:r>
          </a:p>
          <a:p>
            <a:pPr algn="just">
              <a:buNone/>
            </a:pPr>
            <a:r>
              <a:rPr lang="en-US" i="1" dirty="0" smtClean="0">
                <a:solidFill>
                  <a:srgbClr val="00B0F0"/>
                </a:solidFill>
              </a:rPr>
              <a:t>	FROM table_name</a:t>
            </a:r>
          </a:p>
          <a:p>
            <a:pPr algn="just">
              <a:buNone/>
            </a:pPr>
            <a:r>
              <a:rPr lang="en-US" dirty="0" err="1" smtClean="0"/>
              <a:t>e.g</a:t>
            </a:r>
            <a:endParaRPr lang="en-US" dirty="0" smtClean="0"/>
          </a:p>
          <a:p>
            <a:pPr algn="just">
              <a:buNone/>
            </a:pPr>
            <a:r>
              <a:rPr lang="en-US" i="1" dirty="0" smtClean="0">
                <a:solidFill>
                  <a:srgbClr val="FF0000"/>
                </a:solidFill>
              </a:rPr>
              <a:t>SELECT </a:t>
            </a:r>
            <a:r>
              <a:rPr lang="en-US" i="1" dirty="0" smtClean="0">
                <a:solidFill>
                  <a:srgbClr val="FF0000"/>
                </a:solidFill>
              </a:rPr>
              <a:t>DISTINCT City FROM Employee</a:t>
            </a:r>
            <a:endParaRPr lang="en-US" i="1" dirty="0" smtClean="0">
              <a:solidFill>
                <a:srgbClr val="FF0000"/>
              </a:solidFill>
            </a:endParaRPr>
          </a:p>
          <a:p>
            <a:pPr algn="just">
              <a:buNone/>
            </a:pPr>
            <a:endParaRPr lang="en-US" i="1" dirty="0" smtClean="0">
              <a:solidFill>
                <a:srgbClr val="00B0F0"/>
              </a:solidFill>
            </a:endParaRPr>
          </a:p>
        </p:txBody>
      </p:sp>
      <p:sp>
        <p:nvSpPr>
          <p:cNvPr id="4" name="Rectangle 7"/>
          <p:cNvSpPr>
            <a:spLocks noGrp="1" noChangeArrowheads="1"/>
          </p:cNvSpPr>
          <p:nvPr>
            <p:ph type="title"/>
          </p:nvPr>
        </p:nvSpPr>
        <p:spPr>
          <a:xfrm>
            <a:off x="457200" y="704088"/>
            <a:ext cx="8229600" cy="1143000"/>
          </a:xfrm>
        </p:spPr>
        <p:txBody>
          <a:bodyPr>
            <a:normAutofit/>
          </a:bodyPr>
          <a:lstStyle/>
          <a:p>
            <a:r>
              <a:rPr lang="en-US" dirty="0" smtClean="0">
                <a:latin typeface="Courier New" pitchFamily="49" charset="0"/>
              </a:rPr>
              <a:t>SELECT</a:t>
            </a:r>
            <a:r>
              <a:rPr lang="en-US" dirty="0" smtClean="0"/>
              <a:t> Distinct Statement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6170</TotalTime>
  <Words>3218</Words>
  <Application>Microsoft Office PowerPoint</Application>
  <PresentationFormat>On-screen Show (4:3)</PresentationFormat>
  <Paragraphs>353</Paragraphs>
  <Slides>42</Slides>
  <Notes>13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Flow</vt:lpstr>
      <vt:lpstr>Database Management System</vt:lpstr>
      <vt:lpstr>SQL as the standard language</vt:lpstr>
      <vt:lpstr>SQL as the standard language</vt:lpstr>
      <vt:lpstr>SQL Statements</vt:lpstr>
      <vt:lpstr>Capabilities of SQL SELECT Statements</vt:lpstr>
      <vt:lpstr>Basic SELECT Statement</vt:lpstr>
      <vt:lpstr>Basic SELECT Statement</vt:lpstr>
      <vt:lpstr>Basic SELECT Statement Syntax</vt:lpstr>
      <vt:lpstr>SELECT Distinct Statement</vt:lpstr>
      <vt:lpstr>SQL Where Clause</vt:lpstr>
      <vt:lpstr>Use of Quotes in SQL</vt:lpstr>
      <vt:lpstr>Use of Quotes in SQL</vt:lpstr>
      <vt:lpstr>Selecting All Columns</vt:lpstr>
      <vt:lpstr>Selecting Specific Columns</vt:lpstr>
      <vt:lpstr>Writing SQL Statements</vt:lpstr>
      <vt:lpstr>Arithmetic Expressions</vt:lpstr>
      <vt:lpstr>Using Arithmetic Operators</vt:lpstr>
      <vt:lpstr>Operator Precedence</vt:lpstr>
      <vt:lpstr>Defining a Null Value</vt:lpstr>
      <vt:lpstr>Defining a Null Value</vt:lpstr>
      <vt:lpstr>Defining a Column Alias</vt:lpstr>
      <vt:lpstr>Using Column Aliases</vt:lpstr>
      <vt:lpstr>Concatenation Operator</vt:lpstr>
      <vt:lpstr>Literal Character Strings</vt:lpstr>
      <vt:lpstr>Using Literal Character Strings</vt:lpstr>
      <vt:lpstr>Alternative Quote (q) Operator</vt:lpstr>
      <vt:lpstr>Duplicate Rows</vt:lpstr>
      <vt:lpstr>SQL   AND &amp; OR Operators</vt:lpstr>
      <vt:lpstr>SQL   AND &amp; OR Operators</vt:lpstr>
      <vt:lpstr>SQL   AND &amp; OR Operators</vt:lpstr>
      <vt:lpstr>Combining AND &amp; OR</vt:lpstr>
      <vt:lpstr>SQL  ORDER BY Keyword</vt:lpstr>
      <vt:lpstr>SQL  ORDER BY Keyword</vt:lpstr>
      <vt:lpstr>Operators Allowed in the WHERE Clause</vt:lpstr>
      <vt:lpstr>Character Strings and Dates</vt:lpstr>
      <vt:lpstr>Comparison Conditions</vt:lpstr>
      <vt:lpstr>Other Comparison Conditions</vt:lpstr>
      <vt:lpstr>Examples</vt:lpstr>
      <vt:lpstr>Another Example</vt:lpstr>
      <vt:lpstr>Rules of Precedence</vt:lpstr>
      <vt:lpstr>SQL Statements Versus iSQL*Plus Commands</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nnnn</dc:creator>
  <cp:lastModifiedBy>Qamar</cp:lastModifiedBy>
  <cp:revision>157</cp:revision>
  <dcterms:created xsi:type="dcterms:W3CDTF">2006-08-16T00:00:00Z</dcterms:created>
  <dcterms:modified xsi:type="dcterms:W3CDTF">2021-04-20T06:39:13Z</dcterms:modified>
</cp:coreProperties>
</file>