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41" r:id="rId3"/>
    <p:sldId id="349" r:id="rId4"/>
    <p:sldId id="353" r:id="rId5"/>
    <p:sldId id="356" r:id="rId6"/>
    <p:sldId id="357" r:id="rId7"/>
    <p:sldId id="342" r:id="rId8"/>
    <p:sldId id="364" r:id="rId9"/>
    <p:sldId id="350" r:id="rId10"/>
    <p:sldId id="363" r:id="rId11"/>
    <p:sldId id="358" r:id="rId12"/>
    <p:sldId id="359" r:id="rId13"/>
    <p:sldId id="354" r:id="rId14"/>
    <p:sldId id="343" r:id="rId15"/>
    <p:sldId id="351" r:id="rId16"/>
    <p:sldId id="360" r:id="rId17"/>
    <p:sldId id="361" r:id="rId18"/>
    <p:sldId id="362" r:id="rId19"/>
    <p:sldId id="355" r:id="rId20"/>
    <p:sldId id="344" r:id="rId21"/>
    <p:sldId id="352" r:id="rId22"/>
    <p:sldId id="34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BFA004-D2D3-4DFB-A98E-DD700A243471}" type="datetimeFigureOut">
              <a:rPr lang="en-US" smtClean="0"/>
              <a:pPr/>
              <a:t>4/27/2021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08A7A-6686-42AC-A48A-593AEF42F3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4/27/2021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981200"/>
            <a:ext cx="8915400" cy="1219200"/>
          </a:xfrm>
        </p:spPr>
        <p:txBody>
          <a:bodyPr>
            <a:normAutofit/>
          </a:bodyPr>
          <a:lstStyle/>
          <a:p>
            <a:r>
              <a:rPr lang="en-US" sz="5400" dirty="0" smtClean="0"/>
              <a:t>Database Management System</a:t>
            </a:r>
            <a:endParaRPr lang="en-US" sz="5400" dirty="0"/>
          </a:p>
        </p:txBody>
      </p:sp>
      <p:sp>
        <p:nvSpPr>
          <p:cNvPr id="3" name="Subtitle 2"/>
          <p:cNvSpPr>
            <a:spLocks noGrp="1"/>
          </p:cNvSpPr>
          <p:nvPr>
            <p:ph type="subTitle" idx="1"/>
          </p:nvPr>
        </p:nvSpPr>
        <p:spPr>
          <a:xfrm>
            <a:off x="533400" y="4191000"/>
            <a:ext cx="7854696" cy="914400"/>
          </a:xfrm>
        </p:spPr>
        <p:txBody>
          <a:bodyPr>
            <a:normAutofit fontScale="62500" lnSpcReduction="20000"/>
          </a:bodyPr>
          <a:lstStyle/>
          <a:p>
            <a:pPr algn="ctr"/>
            <a:endParaRPr lang="en-US" dirty="0" smtClean="0"/>
          </a:p>
          <a:p>
            <a:pPr algn="ctr"/>
            <a:r>
              <a:rPr lang="en-US" sz="6400" dirty="0" smtClean="0"/>
              <a:t>Lecture # </a:t>
            </a:r>
            <a:r>
              <a:rPr lang="en-US" sz="6400" dirty="0" smtClean="0"/>
              <a:t>11-12</a:t>
            </a:r>
            <a:endParaRPr lang="en-US" sz="6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normAutofit fontScale="90000"/>
          </a:bodyPr>
          <a:lstStyle/>
          <a:p>
            <a:r>
              <a:rPr lang="en-US" dirty="0" smtClean="0"/>
              <a:t>INSERT INTO </a:t>
            </a:r>
            <a:r>
              <a:rPr lang="en-US" dirty="0" smtClean="0"/>
              <a:t>statement Example</a:t>
            </a:r>
            <a:endParaRPr lang="en-US" dirty="0"/>
          </a:p>
        </p:txBody>
      </p:sp>
      <p:sp>
        <p:nvSpPr>
          <p:cNvPr id="3" name="Content Placeholder 2"/>
          <p:cNvSpPr>
            <a:spLocks noGrp="1"/>
          </p:cNvSpPr>
          <p:nvPr>
            <p:ph idx="1"/>
          </p:nvPr>
        </p:nvSpPr>
        <p:spPr>
          <a:xfrm>
            <a:off x="457200" y="1600200"/>
            <a:ext cx="8229600" cy="4922520"/>
          </a:xfrm>
        </p:spPr>
        <p:txBody>
          <a:bodyPr>
            <a:normAutofit/>
          </a:bodyPr>
          <a:lstStyle/>
          <a:p>
            <a:pPr algn="just"/>
            <a:r>
              <a:rPr lang="en-US" b="1" dirty="0" smtClean="0"/>
              <a:t> </a:t>
            </a:r>
            <a:r>
              <a:rPr lang="en-US" dirty="0" smtClean="0"/>
              <a:t>A variation of INSERT allows several comma-separated records to be inserted at once as follows</a:t>
            </a:r>
            <a:r>
              <a:rPr lang="en-US" dirty="0" smtClean="0"/>
              <a:t>:</a:t>
            </a:r>
          </a:p>
          <a:p>
            <a:endParaRPr lang="en-US" dirty="0" smtClean="0">
              <a:solidFill>
                <a:srgbClr val="FF0000"/>
              </a:solidFill>
            </a:endParaRPr>
          </a:p>
          <a:p>
            <a:pPr lvl="1">
              <a:buNone/>
            </a:pPr>
            <a:r>
              <a:rPr lang="en-US" sz="2800" i="1" dirty="0" smtClean="0">
                <a:solidFill>
                  <a:srgbClr val="FF0000"/>
                </a:solidFill>
              </a:rPr>
              <a:t>INSERT </a:t>
            </a:r>
            <a:r>
              <a:rPr lang="en-US" sz="2800" i="1" dirty="0" smtClean="0">
                <a:solidFill>
                  <a:srgbClr val="FF0000"/>
                </a:solidFill>
              </a:rPr>
              <a:t>INTO </a:t>
            </a:r>
            <a:r>
              <a:rPr lang="en-US" sz="2800" i="1" dirty="0" err="1" smtClean="0">
                <a:solidFill>
                  <a:srgbClr val="FF0000"/>
                </a:solidFill>
              </a:rPr>
              <a:t>table_name</a:t>
            </a:r>
            <a:r>
              <a:rPr lang="en-US" sz="2800" i="1" dirty="0" smtClean="0">
                <a:solidFill>
                  <a:srgbClr val="FF0000"/>
                </a:solidFill>
              </a:rPr>
              <a:t> (field1, field2, ...) </a:t>
            </a:r>
            <a:endParaRPr lang="en-US" sz="2800" i="1" dirty="0" smtClean="0">
              <a:solidFill>
                <a:srgbClr val="FF0000"/>
              </a:solidFill>
            </a:endParaRPr>
          </a:p>
          <a:p>
            <a:pPr lvl="1">
              <a:buNone/>
            </a:pPr>
            <a:r>
              <a:rPr lang="en-US" sz="2800" i="1" dirty="0" smtClean="0">
                <a:solidFill>
                  <a:srgbClr val="00B0F0"/>
                </a:solidFill>
              </a:rPr>
              <a:t>VALUES </a:t>
            </a:r>
            <a:r>
              <a:rPr lang="en-US" sz="2800" i="1" dirty="0" smtClean="0">
                <a:solidFill>
                  <a:srgbClr val="00B0F0"/>
                </a:solidFill>
              </a:rPr>
              <a:t>(value3, value4, ...), </a:t>
            </a:r>
            <a:endParaRPr lang="en-US" sz="2800" i="1" dirty="0" smtClean="0">
              <a:solidFill>
                <a:srgbClr val="00B0F0"/>
              </a:solidFill>
            </a:endParaRPr>
          </a:p>
          <a:p>
            <a:pPr lvl="1">
              <a:buNone/>
            </a:pPr>
            <a:r>
              <a:rPr lang="en-US" sz="2800" i="1" dirty="0" smtClean="0">
                <a:solidFill>
                  <a:srgbClr val="00B0F0"/>
                </a:solidFill>
              </a:rPr>
              <a:t>(</a:t>
            </a:r>
            <a:r>
              <a:rPr lang="en-US" sz="2800" i="1" dirty="0" smtClean="0">
                <a:solidFill>
                  <a:srgbClr val="00B0F0"/>
                </a:solidFill>
              </a:rPr>
              <a:t>value5, value6, ...), </a:t>
            </a:r>
            <a:endParaRPr lang="en-US" sz="2800" i="1" dirty="0" smtClean="0">
              <a:solidFill>
                <a:srgbClr val="00B0F0"/>
              </a:solidFill>
            </a:endParaRPr>
          </a:p>
          <a:p>
            <a:pPr lvl="1">
              <a:buNone/>
            </a:pPr>
            <a:r>
              <a:rPr lang="en-US" sz="2800" i="1" dirty="0" smtClean="0">
                <a:solidFill>
                  <a:srgbClr val="00B0F0"/>
                </a:solidFill>
              </a:rPr>
              <a:t>(</a:t>
            </a:r>
            <a:r>
              <a:rPr lang="en-US" sz="2800" i="1" dirty="0" smtClean="0">
                <a:solidFill>
                  <a:srgbClr val="00B0F0"/>
                </a:solidFill>
              </a:rPr>
              <a:t>value7, value8, ...);</a:t>
            </a:r>
            <a:endParaRPr lang="en-US" sz="2800" i="1"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statement</a:t>
            </a:r>
            <a:endParaRPr lang="en-US" dirty="0"/>
          </a:p>
        </p:txBody>
      </p:sp>
      <p:sp>
        <p:nvSpPr>
          <p:cNvPr id="3" name="Content Placeholder 2"/>
          <p:cNvSpPr>
            <a:spLocks noGrp="1"/>
          </p:cNvSpPr>
          <p:nvPr>
            <p:ph idx="1"/>
          </p:nvPr>
        </p:nvSpPr>
        <p:spPr/>
        <p:txBody>
          <a:bodyPr>
            <a:normAutofit/>
          </a:bodyPr>
          <a:lstStyle/>
          <a:p>
            <a:pPr algn="just"/>
            <a:r>
              <a:rPr lang="en-US" dirty="0" smtClean="0"/>
              <a:t>The UPDATE statement is used to modify the existing records in a table. </a:t>
            </a:r>
          </a:p>
          <a:p>
            <a:pPr algn="just"/>
            <a:endParaRPr lang="en-US" dirty="0" smtClean="0"/>
          </a:p>
          <a:p>
            <a:pPr algn="just"/>
            <a:r>
              <a:rPr lang="en-US" dirty="0" smtClean="0"/>
              <a:t>You </a:t>
            </a:r>
            <a:r>
              <a:rPr lang="en-US" dirty="0" smtClean="0"/>
              <a:t>can use WHERE clause with UPDATE query to update selected rows. </a:t>
            </a:r>
            <a:endParaRPr lang="en-US" dirty="0" smtClean="0"/>
          </a:p>
          <a:p>
            <a:pPr algn="just"/>
            <a:endParaRPr lang="en-US" dirty="0" smtClean="0"/>
          </a:p>
          <a:p>
            <a:pPr algn="just"/>
            <a:r>
              <a:rPr lang="en-US" dirty="0" smtClean="0"/>
              <a:t>The </a:t>
            </a:r>
            <a:r>
              <a:rPr lang="en-US" dirty="0" smtClean="0"/>
              <a:t>UPDATE clause updates a table by changing a value for a specific column</a:t>
            </a:r>
            <a:r>
              <a:rPr lang="en-US" dirty="0" smtClean="0"/>
              <a:t>.</a:t>
            </a:r>
          </a:p>
          <a:p>
            <a:pPr algn="just">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statement</a:t>
            </a:r>
            <a:endParaRPr lang="en-US" dirty="0"/>
          </a:p>
        </p:txBody>
      </p:sp>
      <p:sp>
        <p:nvSpPr>
          <p:cNvPr id="3" name="Content Placeholder 2"/>
          <p:cNvSpPr>
            <a:spLocks noGrp="1"/>
          </p:cNvSpPr>
          <p:nvPr>
            <p:ph idx="1"/>
          </p:nvPr>
        </p:nvSpPr>
        <p:spPr>
          <a:xfrm>
            <a:off x="457200" y="1935480"/>
            <a:ext cx="8229600" cy="4693920"/>
          </a:xfrm>
        </p:spPr>
        <p:txBody>
          <a:bodyPr>
            <a:normAutofit lnSpcReduction="10000"/>
          </a:bodyPr>
          <a:lstStyle/>
          <a:p>
            <a:pPr algn="just"/>
            <a:r>
              <a:rPr lang="en-US" dirty="0" smtClean="0"/>
              <a:t>After </a:t>
            </a:r>
            <a:r>
              <a:rPr lang="en-US" dirty="0" smtClean="0"/>
              <a:t>the "update clause", you should write the table name to update.</a:t>
            </a:r>
          </a:p>
          <a:p>
            <a:pPr algn="just"/>
            <a:r>
              <a:rPr lang="en-US" dirty="0" smtClean="0"/>
              <a:t>You have to write "SET clause" which is used to write the column name to update and the value to be updated.</a:t>
            </a:r>
          </a:p>
          <a:p>
            <a:pPr algn="just"/>
            <a:r>
              <a:rPr lang="en-US" dirty="0" smtClean="0"/>
              <a:t>You can update more than one column. You can use a comma between each line.</a:t>
            </a:r>
          </a:p>
          <a:p>
            <a:pPr algn="just"/>
            <a:r>
              <a:rPr lang="en-US" dirty="0" smtClean="0"/>
              <a:t>You can specify a WHERE clause to specify some rows only. Only the rows that the expression evaluates to true are updated. </a:t>
            </a:r>
            <a:endParaRPr lang="en-US" dirty="0" smtClean="0"/>
          </a:p>
          <a:p>
            <a:pPr algn="just"/>
            <a:r>
              <a:rPr lang="en-US" dirty="0" smtClean="0"/>
              <a:t>If </a:t>
            </a:r>
            <a:r>
              <a:rPr lang="en-US" dirty="0" smtClean="0"/>
              <a:t>you didn't specify a WHERE clause, all the rows will be </a:t>
            </a:r>
            <a:r>
              <a:rPr lang="en-US" dirty="0" smtClean="0"/>
              <a:t>updated</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GENERAL SYNTAX</a:t>
            </a:r>
            <a:endParaRPr lang="en-US" dirty="0"/>
          </a:p>
        </p:txBody>
      </p:sp>
      <p:pic>
        <p:nvPicPr>
          <p:cNvPr id="2050" name="Picture 2"/>
          <p:cNvPicPr>
            <a:picLocks noChangeAspect="1" noChangeArrowheads="1"/>
          </p:cNvPicPr>
          <p:nvPr/>
        </p:nvPicPr>
        <p:blipFill>
          <a:blip r:embed="rId2"/>
          <a:srcRect/>
          <a:stretch>
            <a:fillRect/>
          </a:stretch>
        </p:blipFill>
        <p:spPr bwMode="auto">
          <a:xfrm>
            <a:off x="1047750" y="1905000"/>
            <a:ext cx="7048500" cy="49815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statement</a:t>
            </a:r>
            <a:endParaRPr lang="en-US" dirty="0"/>
          </a:p>
        </p:txBody>
      </p:sp>
      <p:sp>
        <p:nvSpPr>
          <p:cNvPr id="3" name="Content Placeholder 2"/>
          <p:cNvSpPr>
            <a:spLocks noGrp="1"/>
          </p:cNvSpPr>
          <p:nvPr>
            <p:ph idx="1"/>
          </p:nvPr>
        </p:nvSpPr>
        <p:spPr/>
        <p:txBody>
          <a:bodyPr>
            <a:normAutofit/>
          </a:bodyPr>
          <a:lstStyle/>
          <a:p>
            <a:r>
              <a:rPr lang="en-US" b="1" dirty="0" smtClean="0"/>
              <a:t>Syntax</a:t>
            </a:r>
            <a:r>
              <a:rPr lang="en-US" b="1" dirty="0" smtClean="0"/>
              <a:t> </a:t>
            </a:r>
            <a:endParaRPr lang="en-US" dirty="0" smtClean="0"/>
          </a:p>
          <a:p>
            <a:pPr>
              <a:buNone/>
            </a:pPr>
            <a:r>
              <a:rPr lang="en-US" b="1" dirty="0" smtClean="0">
                <a:solidFill>
                  <a:srgbClr val="FF0000"/>
                </a:solidFill>
              </a:rPr>
              <a:t>	UPDATE</a:t>
            </a:r>
            <a:r>
              <a:rPr lang="en-US" dirty="0" smtClean="0">
                <a:solidFill>
                  <a:srgbClr val="FF0000"/>
                </a:solidFill>
              </a:rPr>
              <a:t> </a:t>
            </a:r>
            <a:r>
              <a:rPr lang="en-US" dirty="0" err="1" smtClean="0">
                <a:solidFill>
                  <a:srgbClr val="FF0000"/>
                </a:solidFill>
              </a:rPr>
              <a:t>table_name</a:t>
            </a:r>
            <a:r>
              <a:rPr lang="en-US" dirty="0" smtClean="0">
                <a:solidFill>
                  <a:srgbClr val="FF0000"/>
                </a:solidFill>
              </a:rPr>
              <a:t>  </a:t>
            </a:r>
          </a:p>
          <a:p>
            <a:pPr>
              <a:buNone/>
            </a:pPr>
            <a:r>
              <a:rPr lang="en-US" b="1" dirty="0" smtClean="0">
                <a:solidFill>
                  <a:srgbClr val="FF0000"/>
                </a:solidFill>
              </a:rPr>
              <a:t>	SET</a:t>
            </a:r>
            <a:r>
              <a:rPr lang="en-US" dirty="0" smtClean="0">
                <a:solidFill>
                  <a:srgbClr val="FF0000"/>
                </a:solidFill>
              </a:rPr>
              <a:t> column1 = value1, column2 = value2, ...  </a:t>
            </a:r>
          </a:p>
          <a:p>
            <a:pPr>
              <a:buNone/>
            </a:pPr>
            <a:r>
              <a:rPr lang="en-US" b="1" dirty="0" smtClean="0">
                <a:solidFill>
                  <a:srgbClr val="FF0000"/>
                </a:solidFill>
              </a:rPr>
              <a:t>	WHERE</a:t>
            </a:r>
            <a:r>
              <a:rPr lang="en-US" dirty="0" smtClean="0">
                <a:solidFill>
                  <a:srgbClr val="FF0000"/>
                </a:solidFill>
              </a:rPr>
              <a:t> condition;  </a:t>
            </a:r>
          </a:p>
          <a:p>
            <a:endParaRPr lang="en-US" b="1" dirty="0" smtClean="0"/>
          </a:p>
          <a:p>
            <a:r>
              <a:rPr lang="en-US" b="1" dirty="0" smtClean="0"/>
              <a:t>Example</a:t>
            </a:r>
            <a:r>
              <a:rPr lang="en-US" b="1" dirty="0" smtClean="0"/>
              <a:t> </a:t>
            </a:r>
            <a:endParaRPr lang="en-US" dirty="0" smtClean="0"/>
          </a:p>
          <a:p>
            <a:pPr lvl="1">
              <a:buNone/>
            </a:pPr>
            <a:r>
              <a:rPr lang="en-US" b="1" dirty="0" smtClean="0">
                <a:solidFill>
                  <a:srgbClr val="00B0F0"/>
                </a:solidFill>
              </a:rPr>
              <a:t>UPDATE</a:t>
            </a:r>
            <a:r>
              <a:rPr lang="en-US" dirty="0" smtClean="0">
                <a:solidFill>
                  <a:srgbClr val="00B0F0"/>
                </a:solidFill>
              </a:rPr>
              <a:t> Employee  </a:t>
            </a:r>
          </a:p>
          <a:p>
            <a:pPr lvl="1">
              <a:buNone/>
            </a:pPr>
            <a:r>
              <a:rPr lang="en-US" b="1" dirty="0" smtClean="0">
                <a:solidFill>
                  <a:srgbClr val="00B0F0"/>
                </a:solidFill>
              </a:rPr>
              <a:t>SET</a:t>
            </a:r>
            <a:r>
              <a:rPr lang="en-US" dirty="0" smtClean="0">
                <a:solidFill>
                  <a:srgbClr val="00B0F0"/>
                </a:solidFill>
              </a:rPr>
              <a:t> </a:t>
            </a:r>
            <a:r>
              <a:rPr lang="en-US" dirty="0" err="1" smtClean="0">
                <a:solidFill>
                  <a:srgbClr val="00B0F0"/>
                </a:solidFill>
              </a:rPr>
              <a:t>FirstName</a:t>
            </a:r>
            <a:r>
              <a:rPr lang="en-US" dirty="0" smtClean="0">
                <a:solidFill>
                  <a:srgbClr val="00B0F0"/>
                </a:solidFill>
              </a:rPr>
              <a:t>= </a:t>
            </a:r>
            <a:r>
              <a:rPr lang="en-US" dirty="0" smtClean="0">
                <a:solidFill>
                  <a:srgbClr val="00B0F0"/>
                </a:solidFill>
              </a:rPr>
              <a:t>‘XYZ',</a:t>
            </a:r>
            <a:r>
              <a:rPr lang="en-US" dirty="0" smtClean="0">
                <a:solidFill>
                  <a:srgbClr val="00B0F0"/>
                </a:solidFill>
              </a:rPr>
              <a:t> City= </a:t>
            </a:r>
            <a:r>
              <a:rPr lang="en-US" dirty="0" smtClean="0">
                <a:solidFill>
                  <a:srgbClr val="00B0F0"/>
                </a:solidFill>
              </a:rPr>
              <a:t>‘</a:t>
            </a:r>
            <a:r>
              <a:rPr lang="en-US" dirty="0" err="1" smtClean="0">
                <a:solidFill>
                  <a:srgbClr val="00B0F0"/>
                </a:solidFill>
              </a:rPr>
              <a:t>Isb</a:t>
            </a:r>
            <a:r>
              <a:rPr lang="en-US" dirty="0" smtClean="0">
                <a:solidFill>
                  <a:srgbClr val="00B0F0"/>
                </a:solidFill>
              </a:rPr>
              <a:t>'</a:t>
            </a:r>
            <a:r>
              <a:rPr lang="en-US" dirty="0" smtClean="0">
                <a:solidFill>
                  <a:srgbClr val="00B0F0"/>
                </a:solidFill>
              </a:rPr>
              <a:t>  </a:t>
            </a:r>
          </a:p>
          <a:p>
            <a:pPr lvl="1">
              <a:buNone/>
            </a:pPr>
            <a:r>
              <a:rPr lang="en-US" b="1" dirty="0" smtClean="0">
                <a:solidFill>
                  <a:srgbClr val="00B0F0"/>
                </a:solidFill>
              </a:rPr>
              <a:t>WHERE</a:t>
            </a:r>
            <a:r>
              <a:rPr lang="en-US" dirty="0" smtClean="0">
                <a:solidFill>
                  <a:srgbClr val="00B0F0"/>
                </a:solidFill>
              </a:rPr>
              <a:t> </a:t>
            </a:r>
            <a:r>
              <a:rPr lang="en-US" dirty="0" err="1" smtClean="0">
                <a:solidFill>
                  <a:srgbClr val="00B0F0"/>
                </a:solidFill>
              </a:rPr>
              <a:t>EmpId</a:t>
            </a:r>
            <a:r>
              <a:rPr lang="en-US" dirty="0" smtClean="0">
                <a:solidFill>
                  <a:srgbClr val="00B0F0"/>
                </a:solidFill>
              </a:rPr>
              <a:t>= 1;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statement</a:t>
            </a:r>
            <a:endParaRPr lang="en-US" dirty="0"/>
          </a:p>
        </p:txBody>
      </p:sp>
      <p:sp>
        <p:nvSpPr>
          <p:cNvPr id="3" name="Content Placeholder 2"/>
          <p:cNvSpPr>
            <a:spLocks noGrp="1"/>
          </p:cNvSpPr>
          <p:nvPr>
            <p:ph idx="1"/>
          </p:nvPr>
        </p:nvSpPr>
        <p:spPr>
          <a:xfrm>
            <a:off x="304800" y="1935480"/>
            <a:ext cx="8839200" cy="4389120"/>
          </a:xfrm>
        </p:spPr>
        <p:txBody>
          <a:bodyPr>
            <a:normAutofit/>
          </a:bodyPr>
          <a:lstStyle/>
          <a:p>
            <a:r>
              <a:rPr lang="en-US" sz="2400" dirty="0" smtClean="0"/>
              <a:t>If the above query is executed then for </a:t>
            </a:r>
            <a:r>
              <a:rPr lang="en-US" sz="2400" dirty="0" err="1" smtClean="0"/>
              <a:t>EmpId</a:t>
            </a:r>
            <a:r>
              <a:rPr lang="en-US" sz="2400" dirty="0" smtClean="0"/>
              <a:t>= 1,</a:t>
            </a:r>
            <a:r>
              <a:rPr lang="en-US" sz="2400" dirty="0" smtClean="0"/>
              <a:t> "</a:t>
            </a:r>
            <a:r>
              <a:rPr lang="en-US" sz="2400" dirty="0" err="1" smtClean="0"/>
              <a:t>Firstname</a:t>
            </a:r>
            <a:r>
              <a:rPr lang="en-US" sz="2400" dirty="0" smtClean="0"/>
              <a:t>" and "City" column data will be updated. </a:t>
            </a:r>
          </a:p>
          <a:p>
            <a:pPr>
              <a:buNone/>
            </a:pPr>
            <a:endParaRPr lang="en-US" sz="2400" dirty="0" smtClean="0"/>
          </a:p>
          <a:p>
            <a:r>
              <a:rPr lang="en-US" sz="2400" dirty="0" smtClean="0"/>
              <a:t>Update Multiple Rows</a:t>
            </a:r>
          </a:p>
          <a:p>
            <a:pPr lvl="1"/>
            <a:r>
              <a:rPr lang="en-US" sz="2200" dirty="0" smtClean="0"/>
              <a:t>It </a:t>
            </a:r>
            <a:r>
              <a:rPr lang="en-US" sz="2200" dirty="0" smtClean="0"/>
              <a:t>is the WHERE clause that determines how many records will be updated. </a:t>
            </a:r>
            <a:endParaRPr lang="en-US" sz="2200" dirty="0" smtClean="0"/>
          </a:p>
          <a:p>
            <a:pPr lvl="1"/>
            <a:endParaRPr lang="en-US" sz="2200" dirty="0" smtClean="0"/>
          </a:p>
          <a:p>
            <a:pPr lvl="1">
              <a:buNone/>
            </a:pPr>
            <a:r>
              <a:rPr lang="en-US" sz="2200" b="1" dirty="0" smtClean="0">
                <a:solidFill>
                  <a:srgbClr val="FF0000"/>
                </a:solidFill>
              </a:rPr>
              <a:t>UPDATE</a:t>
            </a:r>
            <a:r>
              <a:rPr lang="en-US" sz="2200" dirty="0" smtClean="0">
                <a:solidFill>
                  <a:srgbClr val="FF0000"/>
                </a:solidFill>
              </a:rPr>
              <a:t> Employee</a:t>
            </a:r>
          </a:p>
          <a:p>
            <a:pPr lvl="1">
              <a:buNone/>
            </a:pPr>
            <a:r>
              <a:rPr lang="en-US" sz="2200" b="1" dirty="0" smtClean="0">
                <a:solidFill>
                  <a:srgbClr val="FF0000"/>
                </a:solidFill>
              </a:rPr>
              <a:t>SET</a:t>
            </a:r>
            <a:r>
              <a:rPr lang="en-US" sz="2200" dirty="0" smtClean="0">
                <a:solidFill>
                  <a:srgbClr val="FF0000"/>
                </a:solidFill>
              </a:rPr>
              <a:t> City</a:t>
            </a:r>
            <a:r>
              <a:rPr lang="en-US" sz="2200" dirty="0" smtClean="0">
                <a:solidFill>
                  <a:srgbClr val="FF0000"/>
                </a:solidFill>
              </a:rPr>
              <a:t>=‘</a:t>
            </a:r>
            <a:r>
              <a:rPr lang="en-US" sz="2200" dirty="0" err="1" smtClean="0">
                <a:solidFill>
                  <a:srgbClr val="FF0000"/>
                </a:solidFill>
              </a:rPr>
              <a:t>Isb</a:t>
            </a:r>
            <a:r>
              <a:rPr lang="en-US" sz="2200" dirty="0" smtClean="0">
                <a:solidFill>
                  <a:srgbClr val="FF0000"/>
                </a:solidFill>
              </a:rPr>
              <a:t>’</a:t>
            </a:r>
            <a:endParaRPr lang="en-US" sz="22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statement </a:t>
            </a:r>
            <a:endParaRPr lang="en-US" dirty="0"/>
          </a:p>
        </p:txBody>
      </p:sp>
      <p:sp>
        <p:nvSpPr>
          <p:cNvPr id="3" name="Content Placeholder 2"/>
          <p:cNvSpPr>
            <a:spLocks noGrp="1"/>
          </p:cNvSpPr>
          <p:nvPr>
            <p:ph idx="1"/>
          </p:nvPr>
        </p:nvSpPr>
        <p:spPr/>
        <p:txBody>
          <a:bodyPr/>
          <a:lstStyle/>
          <a:p>
            <a:pPr algn="just"/>
            <a:r>
              <a:rPr lang="en-US" dirty="0" smtClean="0"/>
              <a:t>The DELETE statement is used to delete existing records in a table for a particular Record.</a:t>
            </a:r>
          </a:p>
          <a:p>
            <a:endParaRPr lang="en-US" dirty="0" smtClean="0"/>
          </a:p>
          <a:p>
            <a:r>
              <a:rPr lang="en-US" dirty="0" smtClean="0"/>
              <a:t>You </a:t>
            </a:r>
            <a:r>
              <a:rPr lang="en-US" dirty="0" smtClean="0"/>
              <a:t>can use the WHERE clause with DELETE queries to delete the selected rows.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statement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DELETE statement is used to delete existing records in a table for a particular Record.</a:t>
            </a:r>
          </a:p>
          <a:p>
            <a:r>
              <a:rPr lang="en-US" dirty="0" smtClean="0"/>
              <a:t>You </a:t>
            </a:r>
            <a:r>
              <a:rPr lang="en-US" dirty="0" smtClean="0"/>
              <a:t>can use the WHERE clause with DELETE queries to delete the selected rows</a:t>
            </a:r>
            <a:r>
              <a:rPr lang="en-US" dirty="0" smtClean="0"/>
              <a:t>.</a:t>
            </a:r>
          </a:p>
          <a:p>
            <a:pPr algn="just"/>
            <a:r>
              <a:rPr lang="en-US" dirty="0" smtClean="0"/>
              <a:t>You have to write a table name after the DELETE FROM clause, from which you want to delete records. </a:t>
            </a:r>
            <a:endParaRPr lang="en-US" dirty="0" smtClean="0"/>
          </a:p>
          <a:p>
            <a:pPr algn="just"/>
            <a:r>
              <a:rPr lang="en-US" b="1" dirty="0" smtClean="0"/>
              <a:t>Note</a:t>
            </a:r>
            <a:r>
              <a:rPr lang="en-US" b="1" dirty="0" smtClean="0"/>
              <a:t>:</a:t>
            </a:r>
            <a:r>
              <a:rPr lang="en-US" dirty="0" smtClean="0"/>
              <a:t> that the </a:t>
            </a:r>
            <a:r>
              <a:rPr lang="en-US" b="1" dirty="0" smtClean="0"/>
              <a:t>DELETE clause</a:t>
            </a:r>
            <a:r>
              <a:rPr lang="en-US" dirty="0" smtClean="0"/>
              <a:t> is used to delete some records from a table or delete all the records and it won't delete the table itself. </a:t>
            </a:r>
            <a:endParaRPr lang="en-US" dirty="0" smtClean="0"/>
          </a:p>
          <a:p>
            <a:pPr algn="just"/>
            <a:r>
              <a:rPr lang="en-US" dirty="0" smtClean="0"/>
              <a:t>However</a:t>
            </a:r>
            <a:r>
              <a:rPr lang="en-US" dirty="0" smtClean="0"/>
              <a:t>, the </a:t>
            </a:r>
            <a:r>
              <a:rPr lang="en-US" b="1" dirty="0" smtClean="0"/>
              <a:t>DROP clause</a:t>
            </a:r>
            <a:r>
              <a:rPr lang="en-US" dirty="0" smtClean="0"/>
              <a:t> is used to delete the entire table with all the records on it.)</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statement </a:t>
            </a:r>
            <a:endParaRPr lang="en-US" dirty="0"/>
          </a:p>
        </p:txBody>
      </p:sp>
      <p:sp>
        <p:nvSpPr>
          <p:cNvPr id="3" name="Content Placeholder 2"/>
          <p:cNvSpPr>
            <a:spLocks noGrp="1"/>
          </p:cNvSpPr>
          <p:nvPr>
            <p:ph idx="1"/>
          </p:nvPr>
        </p:nvSpPr>
        <p:spPr/>
        <p:txBody>
          <a:bodyPr>
            <a:normAutofit/>
          </a:bodyPr>
          <a:lstStyle/>
          <a:p>
            <a:pPr algn="just"/>
            <a:r>
              <a:rPr lang="en-US" dirty="0" smtClean="0"/>
              <a:t>If </a:t>
            </a:r>
            <a:r>
              <a:rPr lang="en-US" dirty="0" smtClean="0"/>
              <a:t>you write the DELETE clause like this "DELETE FROM </a:t>
            </a:r>
            <a:r>
              <a:rPr lang="en-US" dirty="0" err="1" smtClean="0"/>
              <a:t>Emp</a:t>
            </a:r>
            <a:r>
              <a:rPr lang="en-US" dirty="0" smtClean="0"/>
              <a:t>", </a:t>
            </a:r>
            <a:r>
              <a:rPr lang="en-US" dirty="0" smtClean="0"/>
              <a:t>this will delete all the records from the table </a:t>
            </a:r>
            <a:r>
              <a:rPr lang="en-US" dirty="0" smtClean="0"/>
              <a:t>“</a:t>
            </a:r>
            <a:r>
              <a:rPr lang="en-US" dirty="0" err="1" smtClean="0"/>
              <a:t>Emp</a:t>
            </a:r>
            <a:r>
              <a:rPr lang="en-US" dirty="0" smtClean="0"/>
              <a:t>".</a:t>
            </a:r>
            <a:endParaRPr lang="en-US" dirty="0" smtClean="0"/>
          </a:p>
          <a:p>
            <a:pPr algn="just"/>
            <a:r>
              <a:rPr lang="en-US" dirty="0" smtClean="0"/>
              <a:t>You can specify a WHERE condition with an expression if you want to delete some specific rows. Only the rows for which the expression evaluates to true will be deleted. For example, "DELETE FROM guru WHERE id &gt; 5" – this will delete only the records that have id larger than 5</a:t>
            </a:r>
            <a:r>
              <a:rPr lang="en-US" dirty="0" smtClean="0"/>
              <a:t>.</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GENERAL SYNTAX</a:t>
            </a:r>
            <a:endParaRPr lang="en-US" dirty="0"/>
          </a:p>
        </p:txBody>
      </p:sp>
      <p:pic>
        <p:nvPicPr>
          <p:cNvPr id="3075" name="Picture 3"/>
          <p:cNvPicPr>
            <a:picLocks noChangeAspect="1" noChangeArrowheads="1"/>
          </p:cNvPicPr>
          <p:nvPr/>
        </p:nvPicPr>
        <p:blipFill>
          <a:blip r:embed="rId2"/>
          <a:srcRect/>
          <a:stretch>
            <a:fillRect/>
          </a:stretch>
        </p:blipFill>
        <p:spPr bwMode="auto">
          <a:xfrm>
            <a:off x="871235" y="2286000"/>
            <a:ext cx="7510765" cy="3200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t>
            </a:r>
            <a:r>
              <a:rPr lang="en-US" dirty="0" smtClean="0"/>
              <a:t>Table</a:t>
            </a:r>
            <a:endParaRPr lang="en-US" dirty="0"/>
          </a:p>
        </p:txBody>
      </p:sp>
      <p:sp>
        <p:nvSpPr>
          <p:cNvPr id="3" name="Content Placeholder 2"/>
          <p:cNvSpPr>
            <a:spLocks noGrp="1"/>
          </p:cNvSpPr>
          <p:nvPr>
            <p:ph idx="1"/>
          </p:nvPr>
        </p:nvSpPr>
        <p:spPr>
          <a:xfrm>
            <a:off x="457200" y="1935480"/>
            <a:ext cx="8229600" cy="4922520"/>
          </a:xfrm>
        </p:spPr>
        <p:txBody>
          <a:bodyPr>
            <a:normAutofit fontScale="85000" lnSpcReduction="20000"/>
          </a:bodyPr>
          <a:lstStyle/>
          <a:p>
            <a:pPr algn="just"/>
            <a:r>
              <a:rPr lang="en-US" dirty="0" smtClean="0"/>
              <a:t>The CREATE TABLE statement is used to create a new table in a database. </a:t>
            </a:r>
            <a:endParaRPr lang="en-US" dirty="0" smtClean="0"/>
          </a:p>
          <a:p>
            <a:pPr algn="just"/>
            <a:r>
              <a:rPr lang="en-US" dirty="0" smtClean="0"/>
              <a:t>In </a:t>
            </a:r>
            <a:r>
              <a:rPr lang="en-US" dirty="0" smtClean="0"/>
              <a:t>that table, if you want to add multiple columns, use the below syntax</a:t>
            </a:r>
            <a:r>
              <a:rPr lang="en-US" dirty="0" smtClean="0"/>
              <a:t>.</a:t>
            </a:r>
          </a:p>
          <a:p>
            <a:pPr algn="just"/>
            <a:endParaRPr lang="en-US" sz="1900" dirty="0" smtClean="0"/>
          </a:p>
          <a:p>
            <a:pPr lvl="1" algn="just">
              <a:buNone/>
            </a:pPr>
            <a:r>
              <a:rPr lang="en-US" sz="2000" i="1" dirty="0" smtClean="0">
                <a:solidFill>
                  <a:srgbClr val="FF0000"/>
                </a:solidFill>
              </a:rPr>
              <a:t>CREATE TABLE </a:t>
            </a:r>
            <a:r>
              <a:rPr lang="en-US" sz="2000" i="1" dirty="0" err="1" smtClean="0">
                <a:solidFill>
                  <a:srgbClr val="FF0000"/>
                </a:solidFill>
              </a:rPr>
              <a:t>table_name</a:t>
            </a:r>
            <a:r>
              <a:rPr lang="en-US" sz="2000" i="1" dirty="0" smtClean="0">
                <a:solidFill>
                  <a:srgbClr val="FF0000"/>
                </a:solidFill>
              </a:rPr>
              <a:t> </a:t>
            </a:r>
          </a:p>
          <a:p>
            <a:pPr lvl="1" algn="just">
              <a:buNone/>
            </a:pPr>
            <a:r>
              <a:rPr lang="en-US" sz="2000" i="1" dirty="0" smtClean="0">
                <a:solidFill>
                  <a:srgbClr val="FF0000"/>
                </a:solidFill>
              </a:rPr>
              <a:t>(  </a:t>
            </a:r>
          </a:p>
          <a:p>
            <a:pPr lvl="1" algn="just">
              <a:buNone/>
            </a:pPr>
            <a:r>
              <a:rPr lang="en-US" sz="2000" i="1" dirty="0" smtClean="0">
                <a:solidFill>
                  <a:srgbClr val="FF0000"/>
                </a:solidFill>
              </a:rPr>
              <a:t>    column1 </a:t>
            </a:r>
            <a:r>
              <a:rPr lang="en-US" sz="2000" i="1" dirty="0" err="1" smtClean="0">
                <a:solidFill>
                  <a:srgbClr val="FF0000"/>
                </a:solidFill>
              </a:rPr>
              <a:t>datatype</a:t>
            </a:r>
            <a:r>
              <a:rPr lang="en-US" sz="2000" i="1" dirty="0" smtClean="0">
                <a:solidFill>
                  <a:srgbClr val="FF0000"/>
                </a:solidFill>
              </a:rPr>
              <a:t>,  </a:t>
            </a:r>
          </a:p>
          <a:p>
            <a:pPr lvl="1" algn="just">
              <a:buNone/>
            </a:pPr>
            <a:r>
              <a:rPr lang="en-US" sz="2000" i="1" dirty="0" smtClean="0">
                <a:solidFill>
                  <a:srgbClr val="FF0000"/>
                </a:solidFill>
              </a:rPr>
              <a:t>    column2 </a:t>
            </a:r>
            <a:r>
              <a:rPr lang="en-US" sz="2000" i="1" dirty="0" err="1" smtClean="0">
                <a:solidFill>
                  <a:srgbClr val="FF0000"/>
                </a:solidFill>
              </a:rPr>
              <a:t>datatype</a:t>
            </a:r>
            <a:r>
              <a:rPr lang="en-US" sz="2000" i="1" dirty="0" smtClean="0">
                <a:solidFill>
                  <a:srgbClr val="FF0000"/>
                </a:solidFill>
              </a:rPr>
              <a:t>,  </a:t>
            </a:r>
          </a:p>
          <a:p>
            <a:pPr lvl="1" algn="just">
              <a:buNone/>
            </a:pPr>
            <a:r>
              <a:rPr lang="en-US" sz="2000" i="1" dirty="0" smtClean="0">
                <a:solidFill>
                  <a:srgbClr val="FF0000"/>
                </a:solidFill>
              </a:rPr>
              <a:t>    column3 </a:t>
            </a:r>
            <a:r>
              <a:rPr lang="en-US" sz="2000" i="1" dirty="0" err="1" smtClean="0">
                <a:solidFill>
                  <a:srgbClr val="FF0000"/>
                </a:solidFill>
              </a:rPr>
              <a:t>datatype</a:t>
            </a:r>
            <a:r>
              <a:rPr lang="en-US" sz="2000" i="1" dirty="0" smtClean="0">
                <a:solidFill>
                  <a:srgbClr val="FF0000"/>
                </a:solidFill>
              </a:rPr>
              <a:t>,  </a:t>
            </a:r>
          </a:p>
          <a:p>
            <a:pPr lvl="1" algn="just">
              <a:buNone/>
            </a:pPr>
            <a:r>
              <a:rPr lang="en-US" sz="2000" i="1" dirty="0" smtClean="0">
                <a:solidFill>
                  <a:srgbClr val="FF0000"/>
                </a:solidFill>
              </a:rPr>
              <a:t>   ....  </a:t>
            </a:r>
          </a:p>
          <a:p>
            <a:pPr lvl="1" algn="just">
              <a:buNone/>
            </a:pPr>
            <a:r>
              <a:rPr lang="en-US" sz="2000" i="1" dirty="0" smtClean="0">
                <a:solidFill>
                  <a:srgbClr val="FF0000"/>
                </a:solidFill>
              </a:rPr>
              <a:t>); </a:t>
            </a:r>
            <a:endParaRPr lang="en-US" sz="2000" i="1" dirty="0" smtClean="0">
              <a:solidFill>
                <a:srgbClr val="FF0000"/>
              </a:solidFill>
            </a:endParaRPr>
          </a:p>
          <a:p>
            <a:pPr lvl="1" algn="just">
              <a:buNone/>
            </a:pPr>
            <a:endParaRPr lang="en-US" sz="1300" i="1" dirty="0" smtClean="0">
              <a:solidFill>
                <a:srgbClr val="FF0000"/>
              </a:solidFill>
            </a:endParaRPr>
          </a:p>
          <a:p>
            <a:r>
              <a:rPr lang="en-US" dirty="0" smtClean="0"/>
              <a:t>The column parameters specify the names of the columns of the table</a:t>
            </a:r>
            <a:r>
              <a:rPr lang="en-US" dirty="0" smtClean="0"/>
              <a:t>.</a:t>
            </a:r>
            <a:endParaRPr lang="en-US" dirty="0" smtClean="0"/>
          </a:p>
          <a:p>
            <a:r>
              <a:rPr lang="en-US" dirty="0" smtClean="0"/>
              <a:t>The data type parameter specifies the type of data the column can hold (e.g. </a:t>
            </a:r>
            <a:r>
              <a:rPr lang="en-US" dirty="0" err="1" smtClean="0"/>
              <a:t>varchar</a:t>
            </a:r>
            <a:r>
              <a:rPr lang="en-US" dirty="0" smtClean="0"/>
              <a:t>, integer, date, etc</a:t>
            </a:r>
            <a:r>
              <a:rPr lang="en-US" dirty="0" smtClean="0"/>
              <a:t>.).</a:t>
            </a:r>
            <a:endParaRPr lang="en-US" sz="2000" i="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statement </a:t>
            </a:r>
            <a:endParaRPr lang="en-US" dirty="0"/>
          </a:p>
        </p:txBody>
      </p:sp>
      <p:sp>
        <p:nvSpPr>
          <p:cNvPr id="3" name="Content Placeholder 2"/>
          <p:cNvSpPr>
            <a:spLocks noGrp="1"/>
          </p:cNvSpPr>
          <p:nvPr>
            <p:ph idx="1"/>
          </p:nvPr>
        </p:nvSpPr>
        <p:spPr/>
        <p:txBody>
          <a:bodyPr/>
          <a:lstStyle/>
          <a:p>
            <a:r>
              <a:rPr lang="en-US" b="1" dirty="0" smtClean="0"/>
              <a:t>Syntax</a:t>
            </a:r>
            <a:endParaRPr lang="en-US" dirty="0" smtClean="0"/>
          </a:p>
          <a:p>
            <a:pPr>
              <a:buNone/>
            </a:pPr>
            <a:r>
              <a:rPr lang="en-US" b="1" dirty="0" smtClean="0"/>
              <a:t>	</a:t>
            </a:r>
            <a:r>
              <a:rPr lang="en-US" b="1" dirty="0" smtClean="0">
                <a:solidFill>
                  <a:srgbClr val="FF0000"/>
                </a:solidFill>
              </a:rPr>
              <a:t>DELETE</a:t>
            </a:r>
            <a:r>
              <a:rPr lang="en-US" dirty="0" smtClean="0">
                <a:solidFill>
                  <a:srgbClr val="FF0000"/>
                </a:solidFill>
              </a:rPr>
              <a:t> </a:t>
            </a:r>
            <a:r>
              <a:rPr lang="en-US" b="1" dirty="0" smtClean="0">
                <a:solidFill>
                  <a:srgbClr val="FF0000"/>
                </a:solidFill>
              </a:rPr>
              <a:t>FROM</a:t>
            </a:r>
            <a:r>
              <a:rPr lang="en-US" dirty="0" smtClean="0">
                <a:solidFill>
                  <a:srgbClr val="FF0000"/>
                </a:solidFill>
              </a:rPr>
              <a:t> </a:t>
            </a:r>
            <a:r>
              <a:rPr lang="en-US" dirty="0" err="1" smtClean="0">
                <a:solidFill>
                  <a:srgbClr val="FF0000"/>
                </a:solidFill>
              </a:rPr>
              <a:t>table_name</a:t>
            </a:r>
            <a:r>
              <a:rPr lang="en-US" dirty="0" smtClean="0">
                <a:solidFill>
                  <a:srgbClr val="FF0000"/>
                </a:solidFill>
              </a:rPr>
              <a:t> </a:t>
            </a:r>
            <a:r>
              <a:rPr lang="en-US" b="1" dirty="0" smtClean="0">
                <a:solidFill>
                  <a:srgbClr val="FF0000"/>
                </a:solidFill>
              </a:rPr>
              <a:t>WHERE</a:t>
            </a:r>
            <a:r>
              <a:rPr lang="en-US" dirty="0" smtClean="0">
                <a:solidFill>
                  <a:srgbClr val="FF0000"/>
                </a:solidFill>
              </a:rPr>
              <a:t> condition;  </a:t>
            </a:r>
          </a:p>
          <a:p>
            <a:endParaRPr lang="en-US" b="1" dirty="0" smtClean="0"/>
          </a:p>
          <a:p>
            <a:r>
              <a:rPr lang="en-US" b="1" dirty="0" smtClean="0"/>
              <a:t>Example</a:t>
            </a:r>
            <a:endParaRPr lang="en-US" dirty="0" smtClean="0"/>
          </a:p>
          <a:p>
            <a:pPr>
              <a:buNone/>
            </a:pPr>
            <a:r>
              <a:rPr lang="en-US" b="1" dirty="0" smtClean="0">
                <a:solidFill>
                  <a:srgbClr val="00B0F0"/>
                </a:solidFill>
              </a:rPr>
              <a:t>	DELETE</a:t>
            </a:r>
            <a:r>
              <a:rPr lang="en-US" dirty="0" smtClean="0">
                <a:solidFill>
                  <a:srgbClr val="00B0F0"/>
                </a:solidFill>
              </a:rPr>
              <a:t> </a:t>
            </a:r>
            <a:r>
              <a:rPr lang="en-US" b="1" dirty="0" smtClean="0">
                <a:solidFill>
                  <a:srgbClr val="00B0F0"/>
                </a:solidFill>
              </a:rPr>
              <a:t>FROM</a:t>
            </a:r>
            <a:r>
              <a:rPr lang="en-US" dirty="0" smtClean="0">
                <a:solidFill>
                  <a:srgbClr val="00B0F0"/>
                </a:solidFill>
              </a:rPr>
              <a:t> Employee </a:t>
            </a:r>
            <a:r>
              <a:rPr lang="en-US" b="1" dirty="0" smtClean="0">
                <a:solidFill>
                  <a:srgbClr val="00B0F0"/>
                </a:solidFill>
              </a:rPr>
              <a:t>WHERE</a:t>
            </a:r>
            <a:r>
              <a:rPr lang="en-US" dirty="0" smtClean="0">
                <a:solidFill>
                  <a:srgbClr val="00B0F0"/>
                </a:solidFill>
              </a:rPr>
              <a:t> </a:t>
            </a:r>
            <a:r>
              <a:rPr lang="en-US" dirty="0" err="1" smtClean="0">
                <a:solidFill>
                  <a:srgbClr val="00B0F0"/>
                </a:solidFill>
              </a:rPr>
              <a:t>EmpId</a:t>
            </a:r>
            <a:r>
              <a:rPr lang="en-US" dirty="0" smtClean="0">
                <a:solidFill>
                  <a:srgbClr val="00B0F0"/>
                </a:solidFill>
              </a:rPr>
              <a:t>=1;  </a:t>
            </a:r>
          </a:p>
          <a:p>
            <a:endParaRPr lang="en-US" dirty="0" smtClean="0"/>
          </a:p>
          <a:p>
            <a:r>
              <a:rPr lang="en-US" dirty="0" smtClean="0"/>
              <a:t>In </a:t>
            </a:r>
            <a:r>
              <a:rPr lang="en-US" dirty="0" smtClean="0"/>
              <a:t>Employee table </a:t>
            </a:r>
            <a:r>
              <a:rPr lang="en-US" dirty="0" err="1" smtClean="0"/>
              <a:t>EmpId</a:t>
            </a:r>
            <a:r>
              <a:rPr lang="en-US" dirty="0" smtClean="0"/>
              <a:t> = 1 record gets deleted.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statement </a:t>
            </a:r>
            <a:endParaRPr lang="en-US" dirty="0"/>
          </a:p>
        </p:txBody>
      </p:sp>
      <p:sp>
        <p:nvSpPr>
          <p:cNvPr id="3" name="Content Placeholder 2"/>
          <p:cNvSpPr>
            <a:spLocks noGrp="1"/>
          </p:cNvSpPr>
          <p:nvPr>
            <p:ph idx="1"/>
          </p:nvPr>
        </p:nvSpPr>
        <p:spPr/>
        <p:txBody>
          <a:bodyPr>
            <a:normAutofit/>
          </a:bodyPr>
          <a:lstStyle/>
          <a:p>
            <a:r>
              <a:rPr lang="en-US" dirty="0" smtClean="0"/>
              <a:t>Delete </a:t>
            </a:r>
            <a:r>
              <a:rPr lang="en-US" dirty="0" smtClean="0"/>
              <a:t>All </a:t>
            </a:r>
            <a:r>
              <a:rPr lang="en-US" dirty="0" smtClean="0"/>
              <a:t>Records</a:t>
            </a:r>
            <a:endParaRPr lang="en-US" dirty="0" smtClean="0"/>
          </a:p>
          <a:p>
            <a:pPr lvl="1" algn="just"/>
            <a:r>
              <a:rPr lang="en-US" dirty="0" smtClean="0"/>
              <a:t>It is possible to delete all rows in a table without deleting the table. This means that the table structure, attributes, and indexes will be intact,</a:t>
            </a:r>
          </a:p>
          <a:p>
            <a:pPr>
              <a:buNone/>
            </a:pPr>
            <a:r>
              <a:rPr lang="en-US" b="1" dirty="0" smtClean="0">
                <a:solidFill>
                  <a:srgbClr val="FF0000"/>
                </a:solidFill>
              </a:rPr>
              <a:t>		DELETE</a:t>
            </a:r>
            <a:r>
              <a:rPr lang="en-US" dirty="0" smtClean="0">
                <a:solidFill>
                  <a:srgbClr val="FF0000"/>
                </a:solidFill>
              </a:rPr>
              <a:t> </a:t>
            </a:r>
            <a:r>
              <a:rPr lang="en-US" b="1" dirty="0" smtClean="0">
                <a:solidFill>
                  <a:srgbClr val="FF0000"/>
                </a:solidFill>
              </a:rPr>
              <a:t>FROM</a:t>
            </a:r>
            <a:r>
              <a:rPr lang="en-US" dirty="0" smtClean="0">
                <a:solidFill>
                  <a:srgbClr val="FF0000"/>
                </a:solidFill>
              </a:rPr>
              <a:t> </a:t>
            </a:r>
            <a:r>
              <a:rPr lang="en-US" dirty="0" err="1" smtClean="0">
                <a:solidFill>
                  <a:srgbClr val="FF0000"/>
                </a:solidFill>
              </a:rPr>
              <a:t>table_name</a:t>
            </a:r>
            <a:r>
              <a:rPr lang="en-US" dirty="0" smtClean="0">
                <a:solidFill>
                  <a:srgbClr val="FF0000"/>
                </a:solidFill>
              </a:rPr>
              <a:t>;    </a:t>
            </a:r>
          </a:p>
          <a:p>
            <a:r>
              <a:rPr lang="en-US" dirty="0" smtClean="0"/>
              <a:t>Example</a:t>
            </a:r>
            <a:endParaRPr lang="en-US" dirty="0" smtClean="0"/>
          </a:p>
          <a:p>
            <a:pPr>
              <a:buNone/>
            </a:pPr>
            <a:r>
              <a:rPr lang="en-US" b="1" dirty="0" smtClean="0"/>
              <a:t>		</a:t>
            </a:r>
            <a:r>
              <a:rPr lang="en-US" b="1" dirty="0" smtClean="0">
                <a:solidFill>
                  <a:srgbClr val="00B0F0"/>
                </a:solidFill>
              </a:rPr>
              <a:t>DELETE</a:t>
            </a:r>
            <a:r>
              <a:rPr lang="en-US" dirty="0" smtClean="0">
                <a:solidFill>
                  <a:srgbClr val="00B0F0"/>
                </a:solidFill>
              </a:rPr>
              <a:t> </a:t>
            </a:r>
            <a:r>
              <a:rPr lang="en-US" b="1" dirty="0" smtClean="0">
                <a:solidFill>
                  <a:srgbClr val="00B0F0"/>
                </a:solidFill>
              </a:rPr>
              <a:t>From</a:t>
            </a:r>
            <a:r>
              <a:rPr lang="en-US" dirty="0" smtClean="0">
                <a:solidFill>
                  <a:srgbClr val="00B0F0"/>
                </a:solidFill>
              </a:rPr>
              <a:t> Employee  ;  </a:t>
            </a:r>
          </a:p>
          <a:p>
            <a:r>
              <a:rPr lang="en-US" dirty="0" smtClean="0"/>
              <a:t>When the above query is executed, only table Data gets deleted. </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92680"/>
            <a:ext cx="8229600" cy="4389120"/>
          </a:xfrm>
        </p:spPr>
        <p:txBody>
          <a:bodyPr>
            <a:normAutofit/>
          </a:bodyPr>
          <a:lstStyle/>
          <a:p>
            <a:pPr algn="ctr">
              <a:buNone/>
            </a:pPr>
            <a:r>
              <a:rPr lang="en-US" sz="5400" dirty="0" smtClean="0"/>
              <a:t>Thanks</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t>
            </a:r>
            <a:r>
              <a:rPr lang="en-US" dirty="0" smtClean="0"/>
              <a:t>Table</a:t>
            </a:r>
            <a:endParaRPr lang="en-US" dirty="0"/>
          </a:p>
        </p:txBody>
      </p:sp>
      <p:sp>
        <p:nvSpPr>
          <p:cNvPr id="3" name="Content Placeholder 2"/>
          <p:cNvSpPr>
            <a:spLocks noGrp="1"/>
          </p:cNvSpPr>
          <p:nvPr>
            <p:ph idx="1"/>
          </p:nvPr>
        </p:nvSpPr>
        <p:spPr>
          <a:xfrm>
            <a:off x="457200" y="1935480"/>
            <a:ext cx="8229600" cy="4922520"/>
          </a:xfrm>
        </p:spPr>
        <p:txBody>
          <a:bodyPr>
            <a:normAutofit lnSpcReduction="10000"/>
          </a:bodyPr>
          <a:lstStyle/>
          <a:p>
            <a:r>
              <a:rPr lang="en-US" b="1" dirty="0" smtClean="0"/>
              <a:t>Create Table Example</a:t>
            </a:r>
            <a:endParaRPr lang="en-US" dirty="0" smtClean="0"/>
          </a:p>
          <a:p>
            <a:pPr>
              <a:buNone/>
            </a:pPr>
            <a:endParaRPr lang="en-US" sz="1100" b="1" dirty="0" smtClean="0"/>
          </a:p>
          <a:p>
            <a:pPr lvl="1">
              <a:buNone/>
            </a:pPr>
            <a:r>
              <a:rPr lang="en-US" sz="2200" b="1" dirty="0" smtClean="0">
                <a:solidFill>
                  <a:srgbClr val="FF0000"/>
                </a:solidFill>
              </a:rPr>
              <a:t>CREATE</a:t>
            </a:r>
            <a:r>
              <a:rPr lang="en-US" sz="2200" dirty="0" smtClean="0">
                <a:solidFill>
                  <a:srgbClr val="FF0000"/>
                </a:solidFill>
              </a:rPr>
              <a:t> </a:t>
            </a:r>
            <a:r>
              <a:rPr lang="en-US" sz="2200" b="1" dirty="0" smtClean="0">
                <a:solidFill>
                  <a:srgbClr val="FF0000"/>
                </a:solidFill>
              </a:rPr>
              <a:t>TABLE</a:t>
            </a:r>
            <a:r>
              <a:rPr lang="en-US" sz="2200" dirty="0" smtClean="0">
                <a:solidFill>
                  <a:srgbClr val="FF0000"/>
                </a:solidFill>
              </a:rPr>
              <a:t> Employee(  </a:t>
            </a:r>
          </a:p>
          <a:p>
            <a:pPr lvl="1">
              <a:buNone/>
            </a:pPr>
            <a:r>
              <a:rPr lang="en-US" sz="2200" dirty="0" smtClean="0">
                <a:solidFill>
                  <a:srgbClr val="00B0F0"/>
                </a:solidFill>
              </a:rPr>
              <a:t>    </a:t>
            </a:r>
            <a:r>
              <a:rPr lang="en-US" sz="2200" dirty="0" err="1" smtClean="0">
                <a:solidFill>
                  <a:srgbClr val="00B0F0"/>
                </a:solidFill>
              </a:rPr>
              <a:t>EmpId</a:t>
            </a:r>
            <a:r>
              <a:rPr lang="en-US" sz="2200" dirty="0" smtClean="0">
                <a:solidFill>
                  <a:srgbClr val="00B0F0"/>
                </a:solidFill>
              </a:rPr>
              <a:t> </a:t>
            </a:r>
            <a:r>
              <a:rPr lang="en-US" sz="2200" b="1" dirty="0" err="1" smtClean="0">
                <a:solidFill>
                  <a:srgbClr val="00B0F0"/>
                </a:solidFill>
              </a:rPr>
              <a:t>int</a:t>
            </a:r>
            <a:r>
              <a:rPr lang="en-US" sz="2200" dirty="0" smtClean="0">
                <a:solidFill>
                  <a:srgbClr val="00B0F0"/>
                </a:solidFill>
              </a:rPr>
              <a:t>,  </a:t>
            </a:r>
          </a:p>
          <a:p>
            <a:pPr lvl="1">
              <a:buNone/>
            </a:pPr>
            <a:r>
              <a:rPr lang="en-US" sz="2200" dirty="0" smtClean="0">
                <a:solidFill>
                  <a:srgbClr val="00B0F0"/>
                </a:solidFill>
              </a:rPr>
              <a:t>    </a:t>
            </a:r>
            <a:r>
              <a:rPr lang="en-US" sz="2200" dirty="0" err="1" smtClean="0">
                <a:solidFill>
                  <a:srgbClr val="00B0F0"/>
                </a:solidFill>
              </a:rPr>
              <a:t>LastName</a:t>
            </a:r>
            <a:r>
              <a:rPr lang="en-US" sz="2200" dirty="0" smtClean="0">
                <a:solidFill>
                  <a:srgbClr val="00B0F0"/>
                </a:solidFill>
              </a:rPr>
              <a:t> </a:t>
            </a:r>
            <a:r>
              <a:rPr lang="en-US" sz="2200" b="1" dirty="0" err="1" smtClean="0">
                <a:solidFill>
                  <a:srgbClr val="00B0F0"/>
                </a:solidFill>
              </a:rPr>
              <a:t>varchar</a:t>
            </a:r>
            <a:r>
              <a:rPr lang="en-US" sz="2200" dirty="0" smtClean="0">
                <a:solidFill>
                  <a:srgbClr val="00B0F0"/>
                </a:solidFill>
              </a:rPr>
              <a:t>(255),  </a:t>
            </a:r>
          </a:p>
          <a:p>
            <a:pPr lvl="1">
              <a:buNone/>
            </a:pPr>
            <a:r>
              <a:rPr lang="en-US" sz="2200" dirty="0" smtClean="0">
                <a:solidFill>
                  <a:srgbClr val="00B0F0"/>
                </a:solidFill>
              </a:rPr>
              <a:t>    </a:t>
            </a:r>
            <a:r>
              <a:rPr lang="en-US" sz="2200" dirty="0" err="1" smtClean="0">
                <a:solidFill>
                  <a:srgbClr val="00B0F0"/>
                </a:solidFill>
              </a:rPr>
              <a:t>FirstName</a:t>
            </a:r>
            <a:r>
              <a:rPr lang="en-US" sz="2200" dirty="0" smtClean="0">
                <a:solidFill>
                  <a:srgbClr val="00B0F0"/>
                </a:solidFill>
              </a:rPr>
              <a:t> </a:t>
            </a:r>
            <a:r>
              <a:rPr lang="en-US" sz="2200" b="1" dirty="0" err="1" smtClean="0">
                <a:solidFill>
                  <a:srgbClr val="00B0F0"/>
                </a:solidFill>
              </a:rPr>
              <a:t>varchar</a:t>
            </a:r>
            <a:r>
              <a:rPr lang="en-US" sz="2200" dirty="0" smtClean="0">
                <a:solidFill>
                  <a:srgbClr val="00B0F0"/>
                </a:solidFill>
              </a:rPr>
              <a:t>(255),  </a:t>
            </a:r>
          </a:p>
          <a:p>
            <a:pPr lvl="1">
              <a:buNone/>
            </a:pPr>
            <a:r>
              <a:rPr lang="en-US" sz="2200" dirty="0" smtClean="0">
                <a:solidFill>
                  <a:srgbClr val="00B0F0"/>
                </a:solidFill>
              </a:rPr>
              <a:t>    Address </a:t>
            </a:r>
            <a:r>
              <a:rPr lang="en-US" sz="2200" b="1" dirty="0" err="1" smtClean="0">
                <a:solidFill>
                  <a:srgbClr val="00B0F0"/>
                </a:solidFill>
              </a:rPr>
              <a:t>varchar</a:t>
            </a:r>
            <a:r>
              <a:rPr lang="en-US" sz="2200" dirty="0" smtClean="0">
                <a:solidFill>
                  <a:srgbClr val="00B0F0"/>
                </a:solidFill>
              </a:rPr>
              <a:t>(255),  </a:t>
            </a:r>
          </a:p>
          <a:p>
            <a:pPr lvl="1">
              <a:buNone/>
            </a:pPr>
            <a:r>
              <a:rPr lang="en-US" sz="2200" dirty="0" smtClean="0">
                <a:solidFill>
                  <a:srgbClr val="00B0F0"/>
                </a:solidFill>
              </a:rPr>
              <a:t>    City </a:t>
            </a:r>
            <a:r>
              <a:rPr lang="en-US" sz="2200" b="1" dirty="0" err="1" smtClean="0">
                <a:solidFill>
                  <a:srgbClr val="00B0F0"/>
                </a:solidFill>
              </a:rPr>
              <a:t>varchar</a:t>
            </a:r>
            <a:r>
              <a:rPr lang="en-US" sz="2200" dirty="0" smtClean="0">
                <a:solidFill>
                  <a:srgbClr val="00B0F0"/>
                </a:solidFill>
              </a:rPr>
              <a:t>(255)   </a:t>
            </a:r>
          </a:p>
          <a:p>
            <a:pPr lvl="1">
              <a:buNone/>
            </a:pPr>
            <a:r>
              <a:rPr lang="en-US" sz="2200" dirty="0" smtClean="0">
                <a:solidFill>
                  <a:srgbClr val="FF0000"/>
                </a:solidFill>
              </a:rPr>
              <a:t>);  </a:t>
            </a:r>
            <a:endParaRPr lang="en-US" sz="2200" dirty="0" smtClean="0">
              <a:solidFill>
                <a:srgbClr val="FF0000"/>
              </a:solidFill>
            </a:endParaRPr>
          </a:p>
          <a:p>
            <a:pPr lvl="1">
              <a:buNone/>
            </a:pPr>
            <a:endParaRPr lang="en-US" sz="1200" dirty="0" smtClean="0">
              <a:solidFill>
                <a:srgbClr val="FF0000"/>
              </a:solidFill>
            </a:endParaRPr>
          </a:p>
          <a:p>
            <a:pPr algn="just"/>
            <a:r>
              <a:rPr lang="en-US" sz="2200" dirty="0" smtClean="0"/>
              <a:t>The </a:t>
            </a:r>
            <a:r>
              <a:rPr lang="en-US" sz="2200" dirty="0" err="1" smtClean="0"/>
              <a:t>EmpId</a:t>
            </a:r>
            <a:r>
              <a:rPr lang="en-US" sz="2200" dirty="0" smtClean="0"/>
              <a:t> column is of type </a:t>
            </a:r>
            <a:r>
              <a:rPr lang="en-US" sz="2200" dirty="0" err="1" smtClean="0"/>
              <a:t>int</a:t>
            </a:r>
            <a:r>
              <a:rPr lang="en-US" sz="2200" dirty="0" smtClean="0"/>
              <a:t> and will hold an integer</a:t>
            </a:r>
            <a:r>
              <a:rPr lang="en-US" sz="2200" dirty="0" smtClean="0"/>
              <a:t>.</a:t>
            </a:r>
            <a:endParaRPr lang="en-US" sz="2200" dirty="0" smtClean="0"/>
          </a:p>
          <a:p>
            <a:pPr algn="just"/>
            <a:r>
              <a:rPr lang="en-US" sz="2200" dirty="0" smtClean="0"/>
              <a:t>The </a:t>
            </a:r>
            <a:r>
              <a:rPr lang="en-US" sz="2200" dirty="0" err="1" smtClean="0"/>
              <a:t>LastName</a:t>
            </a:r>
            <a:r>
              <a:rPr lang="en-US" sz="2200" dirty="0" smtClean="0"/>
              <a:t>, </a:t>
            </a:r>
            <a:r>
              <a:rPr lang="en-US" sz="2200" dirty="0" err="1" smtClean="0"/>
              <a:t>FirstName</a:t>
            </a:r>
            <a:r>
              <a:rPr lang="en-US" sz="2200" dirty="0" smtClean="0"/>
              <a:t>, Address, and City columns are of type </a:t>
            </a:r>
            <a:r>
              <a:rPr lang="en-US" sz="2200" dirty="0" err="1" smtClean="0"/>
              <a:t>varchar</a:t>
            </a:r>
            <a:r>
              <a:rPr lang="en-US" sz="2200" dirty="0" smtClean="0"/>
              <a:t> and will hold characters and the maximum length for these fields is 255 </a:t>
            </a:r>
            <a:r>
              <a:rPr lang="en-US" sz="2200" dirty="0" smtClean="0"/>
              <a:t>characters.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 </a:t>
            </a:r>
            <a:r>
              <a:rPr lang="en-US" dirty="0" smtClean="0"/>
              <a:t>GENERAL SYNTAX</a:t>
            </a:r>
            <a:endParaRPr lang="en-US" dirty="0"/>
          </a:p>
        </p:txBody>
      </p:sp>
      <p:pic>
        <p:nvPicPr>
          <p:cNvPr id="1026" name="Picture 2"/>
          <p:cNvPicPr>
            <a:picLocks noChangeAspect="1" noChangeArrowheads="1"/>
          </p:cNvPicPr>
          <p:nvPr/>
        </p:nvPicPr>
        <p:blipFill>
          <a:blip r:embed="rId2"/>
          <a:srcRect/>
          <a:stretch>
            <a:fillRect/>
          </a:stretch>
        </p:blipFill>
        <p:spPr bwMode="auto">
          <a:xfrm>
            <a:off x="192640" y="2133600"/>
            <a:ext cx="8722760" cy="3657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 statement</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sz="2800" dirty="0" smtClean="0"/>
              <a:t>The INSERT INTO statement is used to insert new records in a table</a:t>
            </a:r>
            <a:r>
              <a:rPr lang="en-US" sz="2800" dirty="0" smtClean="0"/>
              <a:t>.</a:t>
            </a:r>
          </a:p>
          <a:p>
            <a:pPr algn="just"/>
            <a:r>
              <a:rPr lang="en-US" sz="2800" dirty="0" smtClean="0"/>
              <a:t>After </a:t>
            </a:r>
            <a:r>
              <a:rPr lang="en-US" sz="2800" dirty="0" smtClean="0"/>
              <a:t>the INSERT clause, you should state which table you need to insert the values into.</a:t>
            </a:r>
          </a:p>
          <a:p>
            <a:pPr algn="just"/>
            <a:r>
              <a:rPr lang="en-US" sz="2800" dirty="0" smtClean="0"/>
              <a:t>After the table name you write the list of columns, you want to insert the values into.</a:t>
            </a:r>
          </a:p>
          <a:p>
            <a:pPr algn="just"/>
            <a:r>
              <a:rPr lang="en-US" sz="2800" dirty="0" smtClean="0"/>
              <a:t>You can ignore the columns name and don't write to them</a:t>
            </a:r>
            <a:r>
              <a:rPr lang="en-US" sz="2800" dirty="0" smtClean="0"/>
              <a:t>.</a:t>
            </a:r>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INTO statement</a:t>
            </a:r>
            <a:endParaRPr lang="en-US" dirty="0"/>
          </a:p>
        </p:txBody>
      </p:sp>
      <p:sp>
        <p:nvSpPr>
          <p:cNvPr id="3" name="Content Placeholder 2"/>
          <p:cNvSpPr>
            <a:spLocks noGrp="1"/>
          </p:cNvSpPr>
          <p:nvPr>
            <p:ph idx="1"/>
          </p:nvPr>
        </p:nvSpPr>
        <p:spPr>
          <a:xfrm>
            <a:off x="457200" y="1935480"/>
            <a:ext cx="8229600" cy="4922520"/>
          </a:xfrm>
        </p:spPr>
        <p:txBody>
          <a:bodyPr>
            <a:noAutofit/>
          </a:bodyPr>
          <a:lstStyle/>
          <a:p>
            <a:pPr algn="just"/>
            <a:r>
              <a:rPr lang="en-US" sz="2800" dirty="0" smtClean="0"/>
              <a:t>If </a:t>
            </a:r>
            <a:r>
              <a:rPr lang="en-US" sz="2800" dirty="0" smtClean="0"/>
              <a:t>you don't write the columns name, the values will be inserted into all the columns found in the table with the same order, the columns are defined in the table.</a:t>
            </a:r>
          </a:p>
          <a:p>
            <a:pPr algn="just"/>
            <a:r>
              <a:rPr lang="en-US" sz="2800" dirty="0" smtClean="0"/>
              <a:t>After the VALUES clause, you should list the values to be inserted.</a:t>
            </a:r>
          </a:p>
          <a:p>
            <a:pPr algn="just"/>
            <a:r>
              <a:rPr lang="en-US" sz="2800" dirty="0" smtClean="0"/>
              <a:t>Each INSERT clause inserts only one row. If you want to insert multiple rows, you should write multiple INSERT clauses, one for each row</a:t>
            </a:r>
            <a:r>
              <a:rPr lang="en-US" sz="2800" dirty="0" smtClean="0"/>
              <a:t>.</a:t>
            </a: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lstStyle/>
          <a:p>
            <a:r>
              <a:rPr lang="en-US" dirty="0" smtClean="0"/>
              <a:t>INSERT INTO statement</a:t>
            </a:r>
            <a:endParaRPr lang="en-US" dirty="0"/>
          </a:p>
        </p:txBody>
      </p:sp>
      <p:sp>
        <p:nvSpPr>
          <p:cNvPr id="3" name="Content Placeholder 2"/>
          <p:cNvSpPr>
            <a:spLocks noGrp="1"/>
          </p:cNvSpPr>
          <p:nvPr>
            <p:ph idx="1"/>
          </p:nvPr>
        </p:nvSpPr>
        <p:spPr>
          <a:xfrm>
            <a:off x="457200" y="1600200"/>
            <a:ext cx="8229600" cy="4922520"/>
          </a:xfrm>
        </p:spPr>
        <p:txBody>
          <a:bodyPr>
            <a:normAutofit/>
          </a:bodyPr>
          <a:lstStyle/>
          <a:p>
            <a:r>
              <a:rPr lang="en-US" dirty="0" smtClean="0"/>
              <a:t>It </a:t>
            </a:r>
            <a:r>
              <a:rPr lang="en-US" dirty="0" smtClean="0"/>
              <a:t>is possible to write the INSERT INTO statement in two ways.</a:t>
            </a:r>
          </a:p>
          <a:p>
            <a:r>
              <a:rPr lang="en-US" b="1" dirty="0" smtClean="0">
                <a:solidFill>
                  <a:srgbClr val="FF0000"/>
                </a:solidFill>
              </a:rPr>
              <a:t>Syntax</a:t>
            </a:r>
            <a:r>
              <a:rPr lang="en-US" dirty="0" smtClean="0">
                <a:solidFill>
                  <a:srgbClr val="FF0000"/>
                </a:solidFill>
              </a:rPr>
              <a:t> </a:t>
            </a:r>
          </a:p>
          <a:p>
            <a:pPr lvl="1"/>
            <a:r>
              <a:rPr lang="en-US" dirty="0" smtClean="0"/>
              <a:t>The </a:t>
            </a:r>
            <a:r>
              <a:rPr lang="en-US" dirty="0" smtClean="0"/>
              <a:t>first way specifies both the column names and the values to be inserted</a:t>
            </a:r>
            <a:r>
              <a:rPr lang="en-US" dirty="0" smtClean="0"/>
              <a:t>.</a:t>
            </a:r>
            <a:r>
              <a:rPr lang="en-US" dirty="0" smtClean="0"/>
              <a:t> </a:t>
            </a:r>
          </a:p>
          <a:p>
            <a:pPr lvl="1"/>
            <a:r>
              <a:rPr lang="en-US" dirty="0" smtClean="0"/>
              <a:t>If you are adding values for all the columns of the table, then no need to specify the column names in the SQL query. However, make sure that the order of the values is in the same order as the columns in the table</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lstStyle/>
          <a:p>
            <a:r>
              <a:rPr lang="en-US" dirty="0" smtClean="0"/>
              <a:t>INSERT INTO statement</a:t>
            </a:r>
            <a:endParaRPr lang="en-US" dirty="0"/>
          </a:p>
        </p:txBody>
      </p:sp>
      <p:sp>
        <p:nvSpPr>
          <p:cNvPr id="3" name="Content Placeholder 2"/>
          <p:cNvSpPr>
            <a:spLocks noGrp="1"/>
          </p:cNvSpPr>
          <p:nvPr>
            <p:ph idx="1"/>
          </p:nvPr>
        </p:nvSpPr>
        <p:spPr>
          <a:xfrm>
            <a:off x="457200" y="1600200"/>
            <a:ext cx="8686800" cy="4922520"/>
          </a:xfrm>
        </p:spPr>
        <p:txBody>
          <a:bodyPr>
            <a:normAutofit/>
          </a:bodyPr>
          <a:lstStyle/>
          <a:p>
            <a:pPr lvl="1">
              <a:buNone/>
            </a:pPr>
            <a:r>
              <a:rPr lang="en-US" b="1" dirty="0" smtClean="0">
                <a:solidFill>
                  <a:srgbClr val="00B050"/>
                </a:solidFill>
              </a:rPr>
              <a:t>				‘</a:t>
            </a:r>
            <a:r>
              <a:rPr lang="en-US" b="1" dirty="0" err="1" smtClean="0">
                <a:solidFill>
                  <a:srgbClr val="00B050"/>
                </a:solidFill>
              </a:rPr>
              <a:t>Ist</a:t>
            </a:r>
            <a:r>
              <a:rPr lang="en-US" b="1" dirty="0" smtClean="0">
                <a:solidFill>
                  <a:srgbClr val="00B050"/>
                </a:solidFill>
              </a:rPr>
              <a:t> Way’</a:t>
            </a:r>
          </a:p>
          <a:p>
            <a:pPr lvl="1">
              <a:buNone/>
            </a:pPr>
            <a:r>
              <a:rPr lang="en-US" b="1" dirty="0" smtClean="0">
                <a:solidFill>
                  <a:srgbClr val="00B0F0"/>
                </a:solidFill>
              </a:rPr>
              <a:t>INSERT</a:t>
            </a:r>
            <a:r>
              <a:rPr lang="en-US" dirty="0" smtClean="0">
                <a:solidFill>
                  <a:srgbClr val="00B0F0"/>
                </a:solidFill>
              </a:rPr>
              <a:t> </a:t>
            </a:r>
            <a:r>
              <a:rPr lang="en-US" b="1" dirty="0" smtClean="0">
                <a:solidFill>
                  <a:srgbClr val="00B0F0"/>
                </a:solidFill>
              </a:rPr>
              <a:t>INTO</a:t>
            </a:r>
            <a:r>
              <a:rPr lang="en-US" dirty="0" smtClean="0">
                <a:solidFill>
                  <a:srgbClr val="00B0F0"/>
                </a:solidFill>
              </a:rPr>
              <a:t> </a:t>
            </a:r>
            <a:r>
              <a:rPr lang="en-US" dirty="0" err="1" smtClean="0">
                <a:solidFill>
                  <a:srgbClr val="00B0F0"/>
                </a:solidFill>
              </a:rPr>
              <a:t>table_name</a:t>
            </a:r>
            <a:r>
              <a:rPr lang="en-US" dirty="0" smtClean="0">
                <a:solidFill>
                  <a:srgbClr val="00B0F0"/>
                </a:solidFill>
              </a:rPr>
              <a:t> (column1, column2, column3, ...)  </a:t>
            </a:r>
          </a:p>
          <a:p>
            <a:pPr lvl="1">
              <a:buNone/>
            </a:pPr>
            <a:r>
              <a:rPr lang="en-US" b="1" dirty="0" smtClean="0">
                <a:solidFill>
                  <a:srgbClr val="00B0F0"/>
                </a:solidFill>
              </a:rPr>
              <a:t>VALUES</a:t>
            </a:r>
            <a:r>
              <a:rPr lang="en-US" dirty="0" smtClean="0">
                <a:solidFill>
                  <a:srgbClr val="00B0F0"/>
                </a:solidFill>
              </a:rPr>
              <a:t> (value1, value2, value3, ...);  </a:t>
            </a:r>
          </a:p>
          <a:p>
            <a:pPr>
              <a:buNone/>
            </a:pPr>
            <a:r>
              <a:rPr lang="en-US" dirty="0" smtClean="0"/>
              <a:t>  </a:t>
            </a:r>
            <a:r>
              <a:rPr lang="en-US" dirty="0" smtClean="0"/>
              <a:t>	</a:t>
            </a:r>
          </a:p>
          <a:p>
            <a:pPr>
              <a:buNone/>
            </a:pPr>
            <a:r>
              <a:rPr lang="en-US" dirty="0" smtClean="0"/>
              <a:t>			</a:t>
            </a:r>
            <a:r>
              <a:rPr lang="en-US" b="1" dirty="0" smtClean="0">
                <a:solidFill>
                  <a:srgbClr val="00B050"/>
                </a:solidFill>
              </a:rPr>
              <a:t>'2nd way’</a:t>
            </a:r>
            <a:endParaRPr lang="en-US" b="1" dirty="0" smtClean="0">
              <a:solidFill>
                <a:srgbClr val="00B050"/>
              </a:solidFill>
            </a:endParaRPr>
          </a:p>
          <a:p>
            <a:pPr lvl="1">
              <a:buNone/>
            </a:pPr>
            <a:endParaRPr lang="en-US" b="1" dirty="0" smtClean="0">
              <a:solidFill>
                <a:srgbClr val="FF0000"/>
              </a:solidFill>
            </a:endParaRPr>
          </a:p>
          <a:p>
            <a:pPr lvl="1">
              <a:buNone/>
            </a:pPr>
            <a:r>
              <a:rPr lang="en-US" b="1" dirty="0" smtClean="0">
                <a:solidFill>
                  <a:srgbClr val="FF0000"/>
                </a:solidFill>
              </a:rPr>
              <a:t>INSERT</a:t>
            </a:r>
            <a:r>
              <a:rPr lang="en-US" dirty="0" smtClean="0">
                <a:solidFill>
                  <a:srgbClr val="FF0000"/>
                </a:solidFill>
              </a:rPr>
              <a:t> </a:t>
            </a:r>
            <a:r>
              <a:rPr lang="en-US" b="1" dirty="0" smtClean="0">
                <a:solidFill>
                  <a:srgbClr val="FF0000"/>
                </a:solidFill>
              </a:rPr>
              <a:t>INTO</a:t>
            </a:r>
            <a:r>
              <a:rPr lang="en-US" dirty="0" smtClean="0">
                <a:solidFill>
                  <a:srgbClr val="FF0000"/>
                </a:solidFill>
              </a:rPr>
              <a:t> </a:t>
            </a:r>
            <a:r>
              <a:rPr lang="en-US" dirty="0" err="1" smtClean="0">
                <a:solidFill>
                  <a:srgbClr val="FF0000"/>
                </a:solidFill>
              </a:rPr>
              <a:t>table_name</a:t>
            </a:r>
            <a:r>
              <a:rPr lang="en-US" dirty="0" smtClean="0">
                <a:solidFill>
                  <a:srgbClr val="FF0000"/>
                </a:solidFill>
              </a:rPr>
              <a:t>  </a:t>
            </a:r>
          </a:p>
          <a:p>
            <a:pPr lvl="1">
              <a:buNone/>
            </a:pPr>
            <a:r>
              <a:rPr lang="en-US" b="1" dirty="0" smtClean="0">
                <a:solidFill>
                  <a:srgbClr val="FF0000"/>
                </a:solidFill>
              </a:rPr>
              <a:t>VALUES</a:t>
            </a:r>
            <a:r>
              <a:rPr lang="en-US" dirty="0" smtClean="0">
                <a:solidFill>
                  <a:srgbClr val="FF0000"/>
                </a:solidFill>
              </a:rPr>
              <a:t> (value1, value2, value3, ...);  </a:t>
            </a:r>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56488"/>
          </a:xfrm>
        </p:spPr>
        <p:txBody>
          <a:bodyPr>
            <a:normAutofit fontScale="90000"/>
          </a:bodyPr>
          <a:lstStyle/>
          <a:p>
            <a:r>
              <a:rPr lang="en-US" dirty="0" smtClean="0"/>
              <a:t>INSERT INTO </a:t>
            </a:r>
            <a:r>
              <a:rPr lang="en-US" dirty="0" smtClean="0"/>
              <a:t>statement Example</a:t>
            </a:r>
            <a:endParaRPr lang="en-US" dirty="0"/>
          </a:p>
        </p:txBody>
      </p:sp>
      <p:sp>
        <p:nvSpPr>
          <p:cNvPr id="3" name="Content Placeholder 2"/>
          <p:cNvSpPr>
            <a:spLocks noGrp="1"/>
          </p:cNvSpPr>
          <p:nvPr>
            <p:ph idx="1"/>
          </p:nvPr>
        </p:nvSpPr>
        <p:spPr>
          <a:xfrm>
            <a:off x="457200" y="1600200"/>
            <a:ext cx="8229600" cy="4922520"/>
          </a:xfrm>
        </p:spPr>
        <p:txBody>
          <a:bodyPr>
            <a:normAutofit/>
          </a:bodyPr>
          <a:lstStyle/>
          <a:p>
            <a:r>
              <a:rPr lang="en-US" b="1" dirty="0" smtClean="0"/>
              <a:t> </a:t>
            </a:r>
            <a:r>
              <a:rPr lang="en-US" b="1" dirty="0" smtClean="0"/>
              <a:t>Insert </a:t>
            </a:r>
            <a:r>
              <a:rPr lang="en-US" b="1" dirty="0" smtClean="0"/>
              <a:t>value in a 1st way. The column names are used here</a:t>
            </a:r>
          </a:p>
          <a:p>
            <a:pPr lvl="1">
              <a:buNone/>
            </a:pPr>
            <a:r>
              <a:rPr lang="en-US" b="1" dirty="0" smtClean="0">
                <a:solidFill>
                  <a:srgbClr val="FF0000"/>
                </a:solidFill>
              </a:rPr>
              <a:t>INSERT</a:t>
            </a:r>
            <a:r>
              <a:rPr lang="en-US" dirty="0" smtClean="0">
                <a:solidFill>
                  <a:srgbClr val="FF0000"/>
                </a:solidFill>
              </a:rPr>
              <a:t> </a:t>
            </a:r>
            <a:r>
              <a:rPr lang="en-US" b="1" dirty="0" smtClean="0">
                <a:solidFill>
                  <a:srgbClr val="FF0000"/>
                </a:solidFill>
              </a:rPr>
              <a:t>INTO</a:t>
            </a:r>
            <a:r>
              <a:rPr lang="en-US" dirty="0" smtClean="0">
                <a:solidFill>
                  <a:srgbClr val="FF0000"/>
                </a:solidFill>
              </a:rPr>
              <a:t> Employee    (</a:t>
            </a:r>
            <a:r>
              <a:rPr lang="en-US" dirty="0" err="1" smtClean="0">
                <a:solidFill>
                  <a:srgbClr val="FF0000"/>
                </a:solidFill>
              </a:rPr>
              <a:t>EmpId,LastName,FirstName,ADDRESS,City</a:t>
            </a:r>
            <a:r>
              <a:rPr lang="en-US" dirty="0" smtClean="0">
                <a:solidFill>
                  <a:srgbClr val="FF0000"/>
                </a:solidFill>
              </a:rPr>
              <a:t>)</a:t>
            </a:r>
          </a:p>
          <a:p>
            <a:pPr lvl="1">
              <a:buNone/>
            </a:pPr>
            <a:r>
              <a:rPr lang="en-US" b="1" dirty="0" smtClean="0">
                <a:solidFill>
                  <a:srgbClr val="FF0000"/>
                </a:solidFill>
              </a:rPr>
              <a:t>VALUES</a:t>
            </a:r>
            <a:r>
              <a:rPr lang="en-US" dirty="0" smtClean="0">
                <a:solidFill>
                  <a:srgbClr val="FF0000"/>
                </a:solidFill>
              </a:rPr>
              <a:t> (1, 'XYZ', 'ABC', </a:t>
            </a:r>
            <a:r>
              <a:rPr lang="en-US" dirty="0" smtClean="0">
                <a:solidFill>
                  <a:srgbClr val="FF0000"/>
                </a:solidFill>
              </a:rPr>
              <a:t>Pak',</a:t>
            </a:r>
            <a:r>
              <a:rPr lang="en-US" dirty="0" smtClean="0">
                <a:solidFill>
                  <a:srgbClr val="FF0000"/>
                </a:solidFill>
              </a:rPr>
              <a:t> </a:t>
            </a:r>
            <a:r>
              <a:rPr lang="en-US" dirty="0" smtClean="0">
                <a:solidFill>
                  <a:srgbClr val="FF0000"/>
                </a:solidFill>
              </a:rPr>
              <a:t>‘</a:t>
            </a:r>
            <a:r>
              <a:rPr lang="en-US" dirty="0" err="1" smtClean="0">
                <a:solidFill>
                  <a:srgbClr val="FF0000"/>
                </a:solidFill>
              </a:rPr>
              <a:t>Isb</a:t>
            </a:r>
            <a:r>
              <a:rPr lang="en-US" dirty="0" smtClean="0">
                <a:solidFill>
                  <a:srgbClr val="FF0000"/>
                </a:solidFill>
              </a:rPr>
              <a:t>'</a:t>
            </a:r>
            <a:r>
              <a:rPr lang="en-US" dirty="0" smtClean="0">
                <a:solidFill>
                  <a:srgbClr val="FF0000"/>
                </a:solidFill>
              </a:rPr>
              <a:t> ); </a:t>
            </a:r>
          </a:p>
          <a:p>
            <a:pPr lvl="1" algn="just">
              <a:buNone/>
            </a:pPr>
            <a:r>
              <a:rPr lang="en-US" dirty="0" smtClean="0">
                <a:solidFill>
                  <a:srgbClr val="00B0F0"/>
                </a:solidFill>
              </a:rPr>
              <a:t>  </a:t>
            </a:r>
            <a:r>
              <a:rPr lang="en-US" b="1" dirty="0" smtClean="0">
                <a:solidFill>
                  <a:srgbClr val="00B0F0"/>
                </a:solidFill>
              </a:rPr>
              <a:t>INSERT</a:t>
            </a:r>
            <a:r>
              <a:rPr lang="en-US" dirty="0" smtClean="0">
                <a:solidFill>
                  <a:srgbClr val="00B0F0"/>
                </a:solidFill>
              </a:rPr>
              <a:t> </a:t>
            </a:r>
            <a:r>
              <a:rPr lang="en-US" b="1" dirty="0" smtClean="0">
                <a:solidFill>
                  <a:srgbClr val="00B0F0"/>
                </a:solidFill>
              </a:rPr>
              <a:t>INTO</a:t>
            </a:r>
            <a:r>
              <a:rPr lang="en-US" dirty="0" smtClean="0">
                <a:solidFill>
                  <a:srgbClr val="00B0F0"/>
                </a:solidFill>
              </a:rPr>
              <a:t> Employee (</a:t>
            </a:r>
            <a:r>
              <a:rPr lang="en-US" dirty="0" err="1" smtClean="0">
                <a:solidFill>
                  <a:srgbClr val="00B0F0"/>
                </a:solidFill>
              </a:rPr>
              <a:t>EmpId,LastName,FirstName,ADDRESS,City</a:t>
            </a:r>
            <a:r>
              <a:rPr lang="en-US" dirty="0" smtClean="0">
                <a:solidFill>
                  <a:srgbClr val="00B0F0"/>
                </a:solidFill>
              </a:rPr>
              <a:t>)</a:t>
            </a:r>
          </a:p>
          <a:p>
            <a:pPr lvl="1" algn="just">
              <a:buNone/>
            </a:pPr>
            <a:r>
              <a:rPr lang="en-US" dirty="0" smtClean="0">
                <a:solidFill>
                  <a:srgbClr val="00B0F0"/>
                </a:solidFill>
              </a:rPr>
              <a:t>	VALUES</a:t>
            </a:r>
            <a:r>
              <a:rPr lang="en-US" dirty="0" smtClean="0">
                <a:solidFill>
                  <a:srgbClr val="00B0F0"/>
                </a:solidFill>
              </a:rPr>
              <a:t> (2, 'X', 'A', </a:t>
            </a:r>
            <a:r>
              <a:rPr lang="en-US" dirty="0" smtClean="0">
                <a:solidFill>
                  <a:srgbClr val="00B0F0"/>
                </a:solidFill>
              </a:rPr>
              <a:t>‘Pak',</a:t>
            </a:r>
            <a:r>
              <a:rPr lang="en-US" dirty="0" smtClean="0">
                <a:solidFill>
                  <a:srgbClr val="00B0F0"/>
                </a:solidFill>
              </a:rPr>
              <a:t> </a:t>
            </a:r>
            <a:r>
              <a:rPr lang="en-US" dirty="0" smtClean="0">
                <a:solidFill>
                  <a:srgbClr val="00B0F0"/>
                </a:solidFill>
              </a:rPr>
              <a:t>‘</a:t>
            </a:r>
            <a:r>
              <a:rPr lang="en-US" dirty="0" err="1" smtClean="0">
                <a:solidFill>
                  <a:srgbClr val="00B0F0"/>
                </a:solidFill>
              </a:rPr>
              <a:t>Lhr</a:t>
            </a:r>
            <a:r>
              <a:rPr lang="en-US" dirty="0" smtClean="0">
                <a:solidFill>
                  <a:srgbClr val="00B0F0"/>
                </a:solidFill>
              </a:rPr>
              <a:t>'</a:t>
            </a:r>
            <a:r>
              <a:rPr lang="en-US" dirty="0" smtClean="0">
                <a:solidFill>
                  <a:srgbClr val="00B0F0"/>
                </a:solidFill>
              </a:rPr>
              <a:t> );</a:t>
            </a:r>
          </a:p>
          <a:p>
            <a:r>
              <a:rPr lang="en-US" b="1" dirty="0" smtClean="0"/>
              <a:t>Insert value in a 2nd way.</a:t>
            </a:r>
          </a:p>
          <a:p>
            <a:pPr lvl="1">
              <a:buNone/>
            </a:pPr>
            <a:r>
              <a:rPr lang="en-US" b="1" dirty="0" smtClean="0">
                <a:solidFill>
                  <a:srgbClr val="00B050"/>
                </a:solidFill>
              </a:rPr>
              <a:t>INSERT</a:t>
            </a:r>
            <a:r>
              <a:rPr lang="en-US" dirty="0" smtClean="0">
                <a:solidFill>
                  <a:srgbClr val="00B050"/>
                </a:solidFill>
              </a:rPr>
              <a:t> </a:t>
            </a:r>
            <a:r>
              <a:rPr lang="en-US" b="1" dirty="0" smtClean="0">
                <a:solidFill>
                  <a:srgbClr val="00B050"/>
                </a:solidFill>
              </a:rPr>
              <a:t>INTO</a:t>
            </a:r>
            <a:r>
              <a:rPr lang="en-US" dirty="0" smtClean="0">
                <a:solidFill>
                  <a:srgbClr val="00B050"/>
                </a:solidFill>
              </a:rPr>
              <a:t> Employee</a:t>
            </a:r>
          </a:p>
          <a:p>
            <a:pPr lvl="1">
              <a:buNone/>
            </a:pPr>
            <a:r>
              <a:rPr lang="en-US" b="1" dirty="0" smtClean="0">
                <a:solidFill>
                  <a:srgbClr val="00B050"/>
                </a:solidFill>
              </a:rPr>
              <a:t>VALUES</a:t>
            </a:r>
            <a:r>
              <a:rPr lang="en-US" dirty="0" smtClean="0">
                <a:solidFill>
                  <a:srgbClr val="00B050"/>
                </a:solidFill>
              </a:rPr>
              <a:t> (3, 'XYZ', 'ABC', </a:t>
            </a:r>
            <a:r>
              <a:rPr lang="en-US" dirty="0" smtClean="0">
                <a:solidFill>
                  <a:srgbClr val="00B050"/>
                </a:solidFill>
              </a:rPr>
              <a:t>‘Pak',</a:t>
            </a:r>
            <a:r>
              <a:rPr lang="en-US" dirty="0" smtClean="0">
                <a:solidFill>
                  <a:srgbClr val="00B050"/>
                </a:solidFill>
              </a:rPr>
              <a:t> </a:t>
            </a:r>
            <a:r>
              <a:rPr lang="en-US" dirty="0" smtClean="0">
                <a:solidFill>
                  <a:srgbClr val="00B050"/>
                </a:solidFill>
              </a:rPr>
              <a:t>‘</a:t>
            </a:r>
            <a:r>
              <a:rPr lang="en-US" dirty="0" err="1" smtClean="0">
                <a:solidFill>
                  <a:srgbClr val="00B050"/>
                </a:solidFill>
              </a:rPr>
              <a:t>Khi</a:t>
            </a:r>
            <a:r>
              <a:rPr lang="en-US" dirty="0" smtClean="0">
                <a:solidFill>
                  <a:srgbClr val="00B050"/>
                </a:solidFill>
              </a:rPr>
              <a:t>'</a:t>
            </a:r>
            <a:r>
              <a:rPr lang="en-US" dirty="0" smtClean="0">
                <a:solidFill>
                  <a:srgbClr val="00B050"/>
                </a:solidFill>
              </a:rPr>
              <a:t> ); </a:t>
            </a:r>
          </a:p>
          <a:p>
            <a:endParaRPr lang="en-US"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6213</TotalTime>
  <Words>630</Words>
  <Application>Microsoft Office PowerPoint</Application>
  <PresentationFormat>On-screen Show (4:3)</PresentationFormat>
  <Paragraphs>131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Database Management System</vt:lpstr>
      <vt:lpstr>Create Table</vt:lpstr>
      <vt:lpstr>Create Table</vt:lpstr>
      <vt:lpstr>INSERT INTO GENERAL SYNTAX</vt:lpstr>
      <vt:lpstr>INSERT INTO statement</vt:lpstr>
      <vt:lpstr>INSERT INTO statement</vt:lpstr>
      <vt:lpstr>INSERT INTO statement</vt:lpstr>
      <vt:lpstr>INSERT INTO statement</vt:lpstr>
      <vt:lpstr>INSERT INTO statement Example</vt:lpstr>
      <vt:lpstr>INSERT INTO statement Example</vt:lpstr>
      <vt:lpstr>UPDATE statement</vt:lpstr>
      <vt:lpstr>UPDATE statement</vt:lpstr>
      <vt:lpstr>UPDATE GENERAL SYNTAX</vt:lpstr>
      <vt:lpstr>UPDATE statement</vt:lpstr>
      <vt:lpstr>UPDATE statement</vt:lpstr>
      <vt:lpstr>DELETE statement </vt:lpstr>
      <vt:lpstr>DELETE statement </vt:lpstr>
      <vt:lpstr>DELETE statement </vt:lpstr>
      <vt:lpstr>DELETE GENERAL SYNTAX</vt:lpstr>
      <vt:lpstr>DELETE statement </vt:lpstr>
      <vt:lpstr>DELETE statement </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nnnn</dc:creator>
  <cp:lastModifiedBy>Qamar</cp:lastModifiedBy>
  <cp:revision>169</cp:revision>
  <dcterms:created xsi:type="dcterms:W3CDTF">2006-08-16T00:00:00Z</dcterms:created>
  <dcterms:modified xsi:type="dcterms:W3CDTF">2021-04-27T19:34:02Z</dcterms:modified>
</cp:coreProperties>
</file>