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2" r:id="rId4"/>
    <p:sldId id="294" r:id="rId5"/>
    <p:sldId id="258" r:id="rId6"/>
    <p:sldId id="259" r:id="rId7"/>
    <p:sldId id="260" r:id="rId8"/>
    <p:sldId id="297" r:id="rId9"/>
    <p:sldId id="288" r:id="rId10"/>
    <p:sldId id="261" r:id="rId11"/>
    <p:sldId id="298" r:id="rId12"/>
    <p:sldId id="262" r:id="rId13"/>
    <p:sldId id="305" r:id="rId14"/>
    <p:sldId id="304" r:id="rId15"/>
    <p:sldId id="306" r:id="rId16"/>
    <p:sldId id="263" r:id="rId17"/>
    <p:sldId id="264" r:id="rId18"/>
    <p:sldId id="299" r:id="rId19"/>
    <p:sldId id="300" r:id="rId20"/>
    <p:sldId id="289" r:id="rId21"/>
    <p:sldId id="265" r:id="rId22"/>
    <p:sldId id="266" r:id="rId23"/>
    <p:sldId id="267" r:id="rId24"/>
    <p:sldId id="295" r:id="rId25"/>
    <p:sldId id="268" r:id="rId26"/>
    <p:sldId id="269" r:id="rId27"/>
    <p:sldId id="270" r:id="rId28"/>
    <p:sldId id="271" r:id="rId29"/>
    <p:sldId id="290" r:id="rId30"/>
    <p:sldId id="301" r:id="rId31"/>
    <p:sldId id="272" r:id="rId32"/>
    <p:sldId id="273" r:id="rId33"/>
    <p:sldId id="291" r:id="rId34"/>
    <p:sldId id="274" r:id="rId35"/>
    <p:sldId id="276" r:id="rId36"/>
    <p:sldId id="292" r:id="rId37"/>
    <p:sldId id="278" r:id="rId38"/>
    <p:sldId id="307" r:id="rId39"/>
    <p:sldId id="29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DBMS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76600" y="4343400"/>
            <a:ext cx="30788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Lecture # 13-14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3"/>
          <p:cNvGrpSpPr/>
          <p:nvPr/>
        </p:nvGrpSpPr>
        <p:grpSpPr>
          <a:xfrm>
            <a:off x="304800" y="1447800"/>
            <a:ext cx="8839200" cy="5257800"/>
            <a:chOff x="304800" y="762000"/>
            <a:chExt cx="8839200" cy="5486400"/>
          </a:xfrm>
        </p:grpSpPr>
        <p:pic>
          <p:nvPicPr>
            <p:cNvPr id="5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762000"/>
              <a:ext cx="8388096" cy="3048000"/>
            </a:xfrm>
            <a:prstGeom prst="rect">
              <a:avLst/>
            </a:prstGeom>
          </p:spPr>
        </p:pic>
        <p:pic>
          <p:nvPicPr>
            <p:cNvPr id="6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600" y="3505200"/>
              <a:ext cx="3886200" cy="839724"/>
            </a:xfrm>
            <a:prstGeom prst="rect">
              <a:avLst/>
            </a:prstGeom>
          </p:spPr>
        </p:pic>
        <p:pic>
          <p:nvPicPr>
            <p:cNvPr id="7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392" y="4343400"/>
              <a:ext cx="8674608" cy="1905000"/>
            </a:xfrm>
            <a:prstGeom prst="rect">
              <a:avLst/>
            </a:prstGeom>
          </p:spPr>
        </p:pic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pc="-5" dirty="0" smtClean="0"/>
              <a:t>Another Example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2017687"/>
            <a:ext cx="8229600" cy="2097113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68300" marR="17780" indent="-343535">
              <a:lnSpc>
                <a:spcPts val="2500"/>
              </a:lnSpc>
              <a:spcBef>
                <a:spcPts val="705"/>
              </a:spcBef>
              <a:tabLst>
                <a:tab pos="367665" algn="l"/>
                <a:tab pos="368935" algn="l"/>
              </a:tabLst>
            </a:pPr>
            <a:r>
              <a:rPr dirty="0"/>
              <a:t>Select the </a:t>
            </a:r>
            <a:r>
              <a:rPr spc="-20" dirty="0"/>
              <a:t>EMPLOYEE </a:t>
            </a:r>
            <a:r>
              <a:rPr dirty="0"/>
              <a:t>tuples </a:t>
            </a:r>
            <a:r>
              <a:rPr spc="-5" dirty="0"/>
              <a:t>whose department number </a:t>
            </a:r>
            <a:r>
              <a:rPr dirty="0"/>
              <a:t>is </a:t>
            </a:r>
            <a:r>
              <a:rPr spc="-580" dirty="0"/>
              <a:t> </a:t>
            </a:r>
            <a:r>
              <a:rPr dirty="0"/>
              <a:t>4:</a:t>
            </a:r>
          </a:p>
          <a:p>
            <a:pPr marL="143510" algn="ctr">
              <a:lnSpc>
                <a:spcPts val="3695"/>
              </a:lnSpc>
              <a:spcBef>
                <a:spcPts val="65"/>
              </a:spcBef>
              <a:buNone/>
            </a:pPr>
            <a:r>
              <a:rPr sz="3100" spc="-5" dirty="0">
                <a:solidFill>
                  <a:srgbClr val="FF0000"/>
                </a:solidFill>
                <a:latin typeface="Symbol"/>
                <a:cs typeface="Symbol"/>
              </a:rPr>
              <a:t></a:t>
            </a:r>
            <a:r>
              <a:rPr sz="3100" spc="-2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7" baseline="-20833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baseline="-20833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7" baseline="-2083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15" baseline="-2083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7" baseline="-20833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7" baseline="-2083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7" baseline="-20833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2400" b="1" spc="254" baseline="-2083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</a:rPr>
              <a:t>(E</a:t>
            </a:r>
            <a:r>
              <a:rPr sz="2400" spc="-5" dirty="0">
                <a:solidFill>
                  <a:srgbClr val="FF0000"/>
                </a:solidFill>
              </a:rPr>
              <a:t>MP</a:t>
            </a:r>
            <a:r>
              <a:rPr sz="2400" spc="-50" dirty="0">
                <a:solidFill>
                  <a:srgbClr val="FF0000"/>
                </a:solidFill>
              </a:rPr>
              <a:t>L</a:t>
            </a:r>
            <a:r>
              <a:rPr sz="2400" spc="-70" dirty="0">
                <a:solidFill>
                  <a:srgbClr val="FF0000"/>
                </a:solidFill>
              </a:rPr>
              <a:t>O</a:t>
            </a:r>
            <a:r>
              <a:rPr sz="2400" spc="-10" dirty="0">
                <a:solidFill>
                  <a:srgbClr val="FF0000"/>
                </a:solidFill>
              </a:rPr>
              <a:t>Y</a:t>
            </a:r>
            <a:r>
              <a:rPr sz="2400" dirty="0">
                <a:solidFill>
                  <a:srgbClr val="FF0000"/>
                </a:solidFill>
              </a:rPr>
              <a:t>EE)</a:t>
            </a:r>
            <a:endParaRPr sz="2400">
              <a:latin typeface="Calibri"/>
              <a:cs typeface="Calibri"/>
            </a:endParaRPr>
          </a:p>
          <a:p>
            <a:pPr marL="368300" indent="-343535">
              <a:lnSpc>
                <a:spcPts val="2785"/>
              </a:lnSpc>
              <a:buFont typeface="Wingdings" pitchFamily="2" charset="2"/>
              <a:buChar char="§"/>
              <a:tabLst>
                <a:tab pos="367665" algn="l"/>
                <a:tab pos="368935" algn="l"/>
              </a:tabLst>
            </a:pPr>
            <a:r>
              <a:rPr dirty="0"/>
              <a:t>Select the employee tuples whose salary is greater than</a:t>
            </a:r>
          </a:p>
          <a:p>
            <a:pPr marL="368300">
              <a:lnSpc>
                <a:spcPts val="2810"/>
              </a:lnSpc>
              <a:buNone/>
            </a:pPr>
            <a:r>
              <a:rPr dirty="0"/>
              <a:t>$30,000: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82544" y="3962400"/>
            <a:ext cx="20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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0044" y="4037075"/>
            <a:ext cx="3066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SALARY</a:t>
            </a:r>
            <a:r>
              <a:rPr sz="16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&gt;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30,000</a:t>
            </a:r>
            <a:r>
              <a:rPr sz="1600" b="1" spc="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22" baseline="13888" dirty="0">
                <a:solidFill>
                  <a:srgbClr val="FF0000"/>
                </a:solidFill>
                <a:latin typeface="Calibri"/>
                <a:cs typeface="Calibri"/>
              </a:rPr>
              <a:t>(EMPLOYEE)</a:t>
            </a:r>
            <a:endParaRPr sz="3600" baseline="13888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4620261"/>
            <a:ext cx="7709534" cy="13835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marR="5080" indent="-342900">
              <a:lnSpc>
                <a:spcPct val="76500"/>
              </a:lnSpc>
              <a:spcBef>
                <a:spcPts val="860"/>
              </a:spcBef>
              <a:buFont typeface="Arial MT"/>
              <a:buChar char="•"/>
              <a:tabLst>
                <a:tab pos="354965" algn="l"/>
                <a:tab pos="355600" algn="l"/>
                <a:tab pos="3448685" algn="l"/>
              </a:tabLst>
            </a:pPr>
            <a:r>
              <a:rPr sz="2700" spc="-5" dirty="0">
                <a:latin typeface="Calibri"/>
                <a:cs typeface="Calibri"/>
              </a:rPr>
              <a:t>Select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the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instructors	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15" dirty="0">
                <a:latin typeface="Calibri"/>
                <a:cs typeface="Calibri"/>
              </a:rPr>
              <a:t> Physics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with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salary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greater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than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$90,000,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</a:t>
            </a:r>
            <a:r>
              <a:rPr sz="2700" i="1" dirty="0">
                <a:latin typeface="Calibri"/>
                <a:cs typeface="Calibri"/>
              </a:rPr>
              <a:t>and</a:t>
            </a:r>
            <a:r>
              <a:rPr sz="2700" i="1" spc="-20" dirty="0">
                <a:latin typeface="Calibri"/>
                <a:cs typeface="Calibri"/>
              </a:rPr>
              <a:t> </a:t>
            </a:r>
            <a:r>
              <a:rPr sz="2700" i="1" spc="-15" dirty="0">
                <a:latin typeface="Calibri"/>
                <a:cs typeface="Calibri"/>
              </a:rPr>
              <a:t>(</a:t>
            </a:r>
            <a:r>
              <a:rPr sz="2850" spc="-15" dirty="0">
                <a:latin typeface="Cambria Math"/>
                <a:cs typeface="Cambria Math"/>
              </a:rPr>
              <a:t>𝖠</a:t>
            </a:r>
            <a:r>
              <a:rPr sz="2700" i="1" spc="-15" dirty="0">
                <a:latin typeface="Calibri"/>
                <a:cs typeface="Calibri"/>
              </a:rPr>
              <a:t>), </a:t>
            </a:r>
            <a:r>
              <a:rPr sz="2700" i="1" spc="-5" dirty="0">
                <a:latin typeface="Calibri"/>
                <a:cs typeface="Calibri"/>
              </a:rPr>
              <a:t>or</a:t>
            </a:r>
            <a:r>
              <a:rPr sz="2700" i="1" spc="10" dirty="0">
                <a:latin typeface="Calibri"/>
                <a:cs typeface="Calibri"/>
              </a:rPr>
              <a:t> </a:t>
            </a:r>
            <a:r>
              <a:rPr sz="2700" i="1" spc="-25" dirty="0">
                <a:latin typeface="Calibri"/>
                <a:cs typeface="Calibri"/>
              </a:rPr>
              <a:t>(</a:t>
            </a:r>
            <a:r>
              <a:rPr sz="2850" spc="-25" dirty="0">
                <a:latin typeface="Cambria Math"/>
                <a:cs typeface="Cambria Math"/>
              </a:rPr>
              <a:t>∨</a:t>
            </a:r>
            <a:r>
              <a:rPr sz="2700" i="1" spc="-25" dirty="0">
                <a:latin typeface="Calibri"/>
                <a:cs typeface="Calibri"/>
              </a:rPr>
              <a:t>),</a:t>
            </a:r>
            <a:r>
              <a:rPr sz="2700" i="1" spc="-20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and</a:t>
            </a:r>
            <a:r>
              <a:rPr sz="2700" i="1" spc="-10" dirty="0">
                <a:latin typeface="Calibri"/>
                <a:cs typeface="Calibri"/>
              </a:rPr>
              <a:t> </a:t>
            </a:r>
            <a:r>
              <a:rPr sz="2700" i="1" spc="-5" dirty="0">
                <a:latin typeface="Calibri"/>
                <a:cs typeface="Calibri"/>
              </a:rPr>
              <a:t>not </a:t>
            </a:r>
            <a:r>
              <a:rPr sz="2700" i="1" spc="-40" dirty="0">
                <a:latin typeface="Calibri"/>
                <a:cs typeface="Calibri"/>
              </a:rPr>
              <a:t>(</a:t>
            </a:r>
            <a:r>
              <a:rPr sz="2850" spc="-40" dirty="0">
                <a:latin typeface="MS Gothic"/>
                <a:cs typeface="MS Gothic"/>
              </a:rPr>
              <a:t>￢</a:t>
            </a:r>
            <a:r>
              <a:rPr sz="2700" i="1" spc="-40" dirty="0">
                <a:latin typeface="Calibri"/>
                <a:cs typeface="Calibri"/>
              </a:rPr>
              <a:t>))</a:t>
            </a:r>
            <a:endParaRPr sz="2700">
              <a:latin typeface="Calibri"/>
              <a:cs typeface="Calibri"/>
            </a:endParaRPr>
          </a:p>
          <a:p>
            <a:pPr marL="593090">
              <a:lnSpc>
                <a:spcPct val="100000"/>
              </a:lnSpc>
            </a:pPr>
            <a:r>
              <a:rPr sz="4000" spc="-5" smtClean="0">
                <a:solidFill>
                  <a:srgbClr val="FF0000"/>
                </a:solidFill>
                <a:latin typeface="Symbol"/>
                <a:cs typeface="Symbol"/>
              </a:rPr>
              <a:t></a:t>
            </a:r>
            <a:r>
              <a:rPr sz="4000" spc="-385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na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sz="18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=“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00" i="1" spc="-4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ysi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”</a:t>
            </a:r>
            <a:r>
              <a:rPr sz="1800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40" dirty="0">
                <a:solidFill>
                  <a:srgbClr val="FF0000"/>
                </a:solidFill>
                <a:latin typeface="Cambria Math"/>
                <a:cs typeface="Cambria Math"/>
              </a:rPr>
              <a:t>𝖠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sala</a:t>
            </a:r>
            <a:r>
              <a:rPr sz="1800" i="1" spc="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&gt;90000 </a:t>
            </a:r>
            <a:r>
              <a:rPr sz="1800" i="1" spc="-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i="1" spc="-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i="1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i="1" spc="-3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i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i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700" i="1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i="1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i="1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r )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Other</a:t>
            </a:r>
            <a:r>
              <a:rPr lang="en-US" spc="-50" dirty="0" smtClean="0"/>
              <a:t> </a:t>
            </a:r>
            <a:r>
              <a:rPr lang="en-US" spc="-5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selection operation the comparison  operators like &lt;, &gt;, =, &lt;=, &gt;=, &lt;&gt; can be  used in the predicate</a:t>
            </a:r>
          </a:p>
          <a:p>
            <a:pPr algn="just"/>
            <a:r>
              <a:rPr lang="en-US" dirty="0" smtClean="0"/>
              <a:t>A </a:t>
            </a:r>
            <a:r>
              <a:rPr lang="en-US" b="1" dirty="0" smtClean="0"/>
              <a:t>predicate</a:t>
            </a:r>
            <a:r>
              <a:rPr lang="en-US" dirty="0" smtClean="0"/>
              <a:t> is an expression of one or more variables </a:t>
            </a:r>
            <a:r>
              <a:rPr lang="en-US" b="1" dirty="0" smtClean="0"/>
              <a:t>defined</a:t>
            </a:r>
            <a:r>
              <a:rPr lang="en-US" dirty="0" smtClean="0"/>
              <a:t> on some specific domain.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Similarly, we can also combine several  simple predicates into a larger predicate  using the connectives and (^ ) and or  (˅).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962141" y="609634"/>
            <a:ext cx="2931160" cy="2149475"/>
          </a:xfrm>
          <a:custGeom>
            <a:avLst/>
            <a:gdLst/>
            <a:ahLst/>
            <a:cxnLst/>
            <a:rect l="l" t="t" r="r" b="b"/>
            <a:pathLst>
              <a:path w="2931159" h="2149475">
                <a:moveTo>
                  <a:pt x="0" y="2149440"/>
                </a:moveTo>
                <a:lnTo>
                  <a:pt x="753490" y="1243930"/>
                </a:lnTo>
                <a:lnTo>
                  <a:pt x="707165" y="1217350"/>
                </a:lnTo>
                <a:lnTo>
                  <a:pt x="663751" y="1189777"/>
                </a:lnTo>
                <a:lnTo>
                  <a:pt x="623249" y="1161276"/>
                </a:lnTo>
                <a:lnTo>
                  <a:pt x="585662" y="1131912"/>
                </a:lnTo>
                <a:lnTo>
                  <a:pt x="550991" y="1101749"/>
                </a:lnTo>
                <a:lnTo>
                  <a:pt x="519238" y="1070850"/>
                </a:lnTo>
                <a:lnTo>
                  <a:pt x="490405" y="1039282"/>
                </a:lnTo>
                <a:lnTo>
                  <a:pt x="464494" y="1007107"/>
                </a:lnTo>
                <a:lnTo>
                  <a:pt x="441507" y="974390"/>
                </a:lnTo>
                <a:lnTo>
                  <a:pt x="421445" y="941196"/>
                </a:lnTo>
                <a:lnTo>
                  <a:pt x="390106" y="873634"/>
                </a:lnTo>
                <a:lnTo>
                  <a:pt x="370491" y="804934"/>
                </a:lnTo>
                <a:lnTo>
                  <a:pt x="362616" y="735613"/>
                </a:lnTo>
                <a:lnTo>
                  <a:pt x="363086" y="700879"/>
                </a:lnTo>
                <a:lnTo>
                  <a:pt x="372848" y="631590"/>
                </a:lnTo>
                <a:lnTo>
                  <a:pt x="394387" y="562966"/>
                </a:lnTo>
                <a:lnTo>
                  <a:pt x="427718" y="495522"/>
                </a:lnTo>
                <a:lnTo>
                  <a:pt x="448810" y="462404"/>
                </a:lnTo>
                <a:lnTo>
                  <a:pt x="472855" y="429774"/>
                </a:lnTo>
                <a:lnTo>
                  <a:pt x="499856" y="397696"/>
                </a:lnTo>
                <a:lnTo>
                  <a:pt x="529814" y="366235"/>
                </a:lnTo>
                <a:lnTo>
                  <a:pt x="562731" y="335455"/>
                </a:lnTo>
                <a:lnTo>
                  <a:pt x="598608" y="305422"/>
                </a:lnTo>
                <a:lnTo>
                  <a:pt x="637449" y="276198"/>
                </a:lnTo>
                <a:lnTo>
                  <a:pt x="679255" y="247848"/>
                </a:lnTo>
                <a:lnTo>
                  <a:pt x="724027" y="220437"/>
                </a:lnTo>
                <a:lnTo>
                  <a:pt x="762590" y="198891"/>
                </a:lnTo>
                <a:lnTo>
                  <a:pt x="802353" y="178449"/>
                </a:lnTo>
                <a:lnTo>
                  <a:pt x="843251" y="159112"/>
                </a:lnTo>
                <a:lnTo>
                  <a:pt x="885221" y="140881"/>
                </a:lnTo>
                <a:lnTo>
                  <a:pt x="928200" y="123755"/>
                </a:lnTo>
                <a:lnTo>
                  <a:pt x="972126" y="107736"/>
                </a:lnTo>
                <a:lnTo>
                  <a:pt x="1016935" y="92825"/>
                </a:lnTo>
                <a:lnTo>
                  <a:pt x="1062565" y="79021"/>
                </a:lnTo>
                <a:lnTo>
                  <a:pt x="1108951" y="66326"/>
                </a:lnTo>
                <a:lnTo>
                  <a:pt x="1156032" y="54739"/>
                </a:lnTo>
                <a:lnTo>
                  <a:pt x="1203744" y="44262"/>
                </a:lnTo>
                <a:lnTo>
                  <a:pt x="1252024" y="34896"/>
                </a:lnTo>
                <a:lnTo>
                  <a:pt x="1300809" y="26640"/>
                </a:lnTo>
                <a:lnTo>
                  <a:pt x="1350036" y="19495"/>
                </a:lnTo>
                <a:lnTo>
                  <a:pt x="1399642" y="13463"/>
                </a:lnTo>
                <a:lnTo>
                  <a:pt x="1449564" y="8543"/>
                </a:lnTo>
                <a:lnTo>
                  <a:pt x="1499739" y="4736"/>
                </a:lnTo>
                <a:lnTo>
                  <a:pt x="1550104" y="2042"/>
                </a:lnTo>
                <a:lnTo>
                  <a:pt x="1600596" y="464"/>
                </a:lnTo>
                <a:lnTo>
                  <a:pt x="1651151" y="0"/>
                </a:lnTo>
                <a:lnTo>
                  <a:pt x="1701708" y="651"/>
                </a:lnTo>
                <a:lnTo>
                  <a:pt x="1752202" y="2419"/>
                </a:lnTo>
                <a:lnTo>
                  <a:pt x="1802571" y="5303"/>
                </a:lnTo>
                <a:lnTo>
                  <a:pt x="1852751" y="9304"/>
                </a:lnTo>
                <a:lnTo>
                  <a:pt x="1902680" y="14424"/>
                </a:lnTo>
                <a:lnTo>
                  <a:pt x="1952295" y="20661"/>
                </a:lnTo>
                <a:lnTo>
                  <a:pt x="2001533" y="28018"/>
                </a:lnTo>
                <a:lnTo>
                  <a:pt x="2050330" y="36495"/>
                </a:lnTo>
                <a:lnTo>
                  <a:pt x="2098623" y="46091"/>
                </a:lnTo>
                <a:lnTo>
                  <a:pt x="2146350" y="56809"/>
                </a:lnTo>
                <a:lnTo>
                  <a:pt x="2193448" y="68648"/>
                </a:lnTo>
                <a:lnTo>
                  <a:pt x="2239853" y="81609"/>
                </a:lnTo>
                <a:lnTo>
                  <a:pt x="2285502" y="95692"/>
                </a:lnTo>
                <a:lnTo>
                  <a:pt x="2330332" y="110899"/>
                </a:lnTo>
                <a:lnTo>
                  <a:pt x="2374281" y="127229"/>
                </a:lnTo>
                <a:lnTo>
                  <a:pt x="2417286" y="144684"/>
                </a:lnTo>
                <a:lnTo>
                  <a:pt x="2459282" y="163264"/>
                </a:lnTo>
                <a:lnTo>
                  <a:pt x="2500208" y="182969"/>
                </a:lnTo>
                <a:lnTo>
                  <a:pt x="2540000" y="203800"/>
                </a:lnTo>
                <a:lnTo>
                  <a:pt x="2586325" y="230381"/>
                </a:lnTo>
                <a:lnTo>
                  <a:pt x="2629739" y="257953"/>
                </a:lnTo>
                <a:lnTo>
                  <a:pt x="2670241" y="286454"/>
                </a:lnTo>
                <a:lnTo>
                  <a:pt x="2707828" y="315818"/>
                </a:lnTo>
                <a:lnTo>
                  <a:pt x="2742499" y="345982"/>
                </a:lnTo>
                <a:lnTo>
                  <a:pt x="2774252" y="376880"/>
                </a:lnTo>
                <a:lnTo>
                  <a:pt x="2803085" y="408449"/>
                </a:lnTo>
                <a:lnTo>
                  <a:pt x="2828996" y="440623"/>
                </a:lnTo>
                <a:lnTo>
                  <a:pt x="2851983" y="473340"/>
                </a:lnTo>
                <a:lnTo>
                  <a:pt x="2872045" y="506534"/>
                </a:lnTo>
                <a:lnTo>
                  <a:pt x="2903384" y="574096"/>
                </a:lnTo>
                <a:lnTo>
                  <a:pt x="2922999" y="642796"/>
                </a:lnTo>
                <a:lnTo>
                  <a:pt x="2930874" y="712118"/>
                </a:lnTo>
                <a:lnTo>
                  <a:pt x="2930404" y="746851"/>
                </a:lnTo>
                <a:lnTo>
                  <a:pt x="2920642" y="816140"/>
                </a:lnTo>
                <a:lnTo>
                  <a:pt x="2899103" y="884764"/>
                </a:lnTo>
                <a:lnTo>
                  <a:pt x="2865772" y="952208"/>
                </a:lnTo>
                <a:lnTo>
                  <a:pt x="2844680" y="985326"/>
                </a:lnTo>
                <a:lnTo>
                  <a:pt x="2820635" y="1017957"/>
                </a:lnTo>
                <a:lnTo>
                  <a:pt x="2793634" y="1050034"/>
                </a:lnTo>
                <a:lnTo>
                  <a:pt x="2763676" y="1081495"/>
                </a:lnTo>
                <a:lnTo>
                  <a:pt x="2730759" y="1112275"/>
                </a:lnTo>
                <a:lnTo>
                  <a:pt x="2694882" y="1142309"/>
                </a:lnTo>
                <a:lnTo>
                  <a:pt x="2656041" y="1171533"/>
                </a:lnTo>
                <a:lnTo>
                  <a:pt x="2614235" y="1199882"/>
                </a:lnTo>
                <a:lnTo>
                  <a:pt x="2569464" y="1227293"/>
                </a:lnTo>
                <a:lnTo>
                  <a:pt x="2531123" y="1248712"/>
                </a:lnTo>
                <a:lnTo>
                  <a:pt x="2491479" y="1269081"/>
                </a:lnTo>
                <a:lnTo>
                  <a:pt x="2450594" y="1288395"/>
                </a:lnTo>
                <a:lnTo>
                  <a:pt x="2408535" y="1306644"/>
                </a:lnTo>
                <a:lnTo>
                  <a:pt x="2365365" y="1323822"/>
                </a:lnTo>
                <a:lnTo>
                  <a:pt x="2321149" y="1339920"/>
                </a:lnTo>
                <a:lnTo>
                  <a:pt x="2275952" y="1354932"/>
                </a:lnTo>
                <a:lnTo>
                  <a:pt x="2229838" y="1368848"/>
                </a:lnTo>
                <a:lnTo>
                  <a:pt x="2182873" y="1381663"/>
                </a:lnTo>
                <a:lnTo>
                  <a:pt x="2135120" y="1393367"/>
                </a:lnTo>
                <a:lnTo>
                  <a:pt x="2086644" y="1403954"/>
                </a:lnTo>
                <a:lnTo>
                  <a:pt x="2037511" y="1413416"/>
                </a:lnTo>
                <a:lnTo>
                  <a:pt x="1987784" y="1421744"/>
                </a:lnTo>
                <a:lnTo>
                  <a:pt x="1937528" y="1428933"/>
                </a:lnTo>
                <a:lnTo>
                  <a:pt x="1886809" y="1434972"/>
                </a:lnTo>
                <a:lnTo>
                  <a:pt x="1835690" y="1439856"/>
                </a:lnTo>
                <a:lnTo>
                  <a:pt x="1784236" y="1443577"/>
                </a:lnTo>
                <a:lnTo>
                  <a:pt x="1732512" y="1446126"/>
                </a:lnTo>
                <a:lnTo>
                  <a:pt x="1680583" y="1447496"/>
                </a:lnTo>
                <a:lnTo>
                  <a:pt x="1628513" y="1447680"/>
                </a:lnTo>
                <a:lnTo>
                  <a:pt x="1576366" y="1446670"/>
                </a:lnTo>
                <a:lnTo>
                  <a:pt x="1524208" y="1444458"/>
                </a:lnTo>
                <a:lnTo>
                  <a:pt x="1472103" y="1441036"/>
                </a:lnTo>
                <a:lnTo>
                  <a:pt x="1420116" y="1436397"/>
                </a:lnTo>
                <a:lnTo>
                  <a:pt x="1368311" y="1430534"/>
                </a:lnTo>
                <a:lnTo>
                  <a:pt x="1316753" y="1423438"/>
                </a:lnTo>
                <a:lnTo>
                  <a:pt x="1265507" y="1415102"/>
                </a:lnTo>
                <a:lnTo>
                  <a:pt x="1214637" y="1405518"/>
                </a:lnTo>
                <a:lnTo>
                  <a:pt x="1164209" y="1394679"/>
                </a:lnTo>
                <a:lnTo>
                  <a:pt x="0" y="21494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34631" y="844041"/>
            <a:ext cx="15500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308D4"/>
                </a:solidFill>
                <a:latin typeface="Times New Roman"/>
                <a:cs typeface="Times New Roman"/>
              </a:rPr>
              <a:t>Set</a:t>
            </a:r>
            <a:r>
              <a:rPr sz="2400" spc="-50" dirty="0">
                <a:solidFill>
                  <a:srgbClr val="0308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08D4"/>
                </a:solidFill>
                <a:latin typeface="Times New Roman"/>
                <a:cs typeface="Times New Roman"/>
              </a:rPr>
              <a:t>of</a:t>
            </a:r>
            <a:r>
              <a:rPr sz="2400" spc="-40" dirty="0">
                <a:solidFill>
                  <a:srgbClr val="0308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08D4"/>
                </a:solidFill>
                <a:latin typeface="Times New Roman"/>
                <a:cs typeface="Times New Roman"/>
              </a:rPr>
              <a:t>tuples </a:t>
            </a:r>
            <a:r>
              <a:rPr sz="2400" spc="-585" dirty="0">
                <a:solidFill>
                  <a:srgbClr val="0308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08D4"/>
                </a:solidFill>
                <a:latin typeface="Times New Roman"/>
                <a:cs typeface="Times New Roman"/>
              </a:rPr>
              <a:t>of r that </a:t>
            </a:r>
            <a:r>
              <a:rPr sz="2400" spc="5" dirty="0">
                <a:solidFill>
                  <a:srgbClr val="0308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08D4"/>
                </a:solidFill>
                <a:latin typeface="Times New Roman"/>
                <a:cs typeface="Times New Roman"/>
              </a:rPr>
              <a:t>satisfy</a:t>
            </a:r>
            <a:r>
              <a:rPr sz="2400" spc="-30" dirty="0">
                <a:solidFill>
                  <a:srgbClr val="0308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08D4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770619" y="6536333"/>
            <a:ext cx="228600" cy="2095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98525" y="1174214"/>
            <a:ext cx="5260975" cy="1325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95"/>
              </a:spcBef>
              <a:buClr>
                <a:srgbClr val="800000"/>
              </a:buClr>
              <a:buFont typeface="Arial" pitchFamily="34" charset="0"/>
              <a:buChar char="•"/>
              <a:tabLst>
                <a:tab pos="368300" algn="l"/>
                <a:tab pos="1890395" algn="l"/>
                <a:tab pos="2259330" algn="l"/>
              </a:tabLst>
            </a:pPr>
            <a:r>
              <a:rPr sz="2400" spc="-5" dirty="0">
                <a:latin typeface="Comic Sans MS"/>
                <a:cs typeface="Comic Sans MS"/>
              </a:rPr>
              <a:t>Notation:	</a:t>
            </a:r>
            <a:r>
              <a:rPr sz="2950" b="1" i="1" spc="-95" dirty="0">
                <a:latin typeface="Symbol"/>
                <a:cs typeface="Symbol"/>
              </a:rPr>
              <a:t></a:t>
            </a:r>
            <a:r>
              <a:rPr sz="2950" spc="-95" dirty="0">
                <a:latin typeface="Times New Roman"/>
                <a:cs typeface="Times New Roman"/>
              </a:rPr>
              <a:t>	</a:t>
            </a:r>
            <a:r>
              <a:rPr sz="2775" b="1" spc="-30" baseline="-21021" dirty="0">
                <a:latin typeface="Comic Sans MS"/>
                <a:cs typeface="Comic Sans MS"/>
              </a:rPr>
              <a:t>p</a:t>
            </a:r>
            <a:r>
              <a:rPr sz="2800" b="1" spc="-20" dirty="0">
                <a:latin typeface="Comic Sans MS"/>
                <a:cs typeface="Comic Sans MS"/>
              </a:rPr>
              <a:t>(</a:t>
            </a:r>
            <a:r>
              <a:rPr sz="2950" b="1" i="1" spc="-20" dirty="0">
                <a:latin typeface="Comic Sans MS"/>
                <a:cs typeface="Comic Sans MS"/>
              </a:rPr>
              <a:t>r</a:t>
            </a:r>
            <a:r>
              <a:rPr sz="2800" b="1" spc="-20" dirty="0">
                <a:latin typeface="Comic Sans MS"/>
                <a:cs typeface="Comic Sans MS"/>
              </a:rPr>
              <a:t>)</a:t>
            </a:r>
            <a:endParaRPr sz="2800">
              <a:latin typeface="Comic Sans MS"/>
              <a:cs typeface="Comic Sans MS"/>
            </a:endParaRPr>
          </a:p>
          <a:p>
            <a:pPr marL="368300" indent="-342900">
              <a:lnSpc>
                <a:spcPct val="100000"/>
              </a:lnSpc>
              <a:spcBef>
                <a:spcPts val="165"/>
              </a:spcBef>
              <a:buClr>
                <a:srgbClr val="800000"/>
              </a:buClr>
              <a:buSzPct val="96000"/>
              <a:buFont typeface="Arial" pitchFamily="34" charset="0"/>
              <a:buChar char="•"/>
              <a:tabLst>
                <a:tab pos="368300" algn="l"/>
              </a:tabLst>
            </a:pPr>
            <a:r>
              <a:rPr sz="2500" i="1" spc="-55" dirty="0">
                <a:latin typeface="Comic Sans MS"/>
                <a:cs typeface="Comic Sans MS"/>
              </a:rPr>
              <a:t>p</a:t>
            </a:r>
            <a:r>
              <a:rPr sz="2500" i="1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is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called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the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selection</a:t>
            </a:r>
            <a:r>
              <a:rPr sz="2400" b="1" spc="-1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predicate</a:t>
            </a:r>
            <a:endParaRPr sz="2400">
              <a:latin typeface="Comic Sans MS"/>
              <a:cs typeface="Comic Sans MS"/>
            </a:endParaRPr>
          </a:p>
          <a:p>
            <a:pPr marL="368300" indent="-342900">
              <a:lnSpc>
                <a:spcPct val="100000"/>
              </a:lnSpc>
              <a:spcBef>
                <a:spcPts val="650"/>
              </a:spcBef>
              <a:buClr>
                <a:srgbClr val="800000"/>
              </a:buClr>
              <a:buFont typeface="Arial" pitchFamily="34" charset="0"/>
              <a:buChar char="•"/>
              <a:tabLst>
                <a:tab pos="368300" algn="l"/>
              </a:tabLst>
            </a:pPr>
            <a:r>
              <a:rPr sz="2400" dirty="0">
                <a:latin typeface="Book Antiqua"/>
                <a:cs typeface="Book Antiqua"/>
              </a:rPr>
              <a:t>Defined</a:t>
            </a:r>
            <a:r>
              <a:rPr sz="2400" spc="-40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as: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425" y="2456352"/>
            <a:ext cx="6261100" cy="23780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1465" algn="ctr">
              <a:lnSpc>
                <a:spcPct val="100000"/>
              </a:lnSpc>
              <a:spcBef>
                <a:spcPts val="420"/>
              </a:spcBef>
            </a:pPr>
            <a:r>
              <a:rPr sz="2950" i="1" spc="-20" dirty="0">
                <a:latin typeface="Symbol"/>
                <a:cs typeface="Symbol"/>
              </a:rPr>
              <a:t></a:t>
            </a:r>
            <a:r>
              <a:rPr sz="2775" i="1" spc="-30" baseline="-21021" dirty="0">
                <a:latin typeface="Book Antiqua"/>
                <a:cs typeface="Book Antiqua"/>
              </a:rPr>
              <a:t>p</a:t>
            </a:r>
            <a:r>
              <a:rPr sz="2800" spc="-20" dirty="0">
                <a:latin typeface="Book Antiqua"/>
                <a:cs typeface="Book Antiqua"/>
              </a:rPr>
              <a:t>(</a:t>
            </a:r>
            <a:r>
              <a:rPr sz="2400" b="1" i="1" spc="-20" dirty="0">
                <a:latin typeface="Book Antiqua"/>
                <a:cs typeface="Book Antiqua"/>
              </a:rPr>
              <a:t>r</a:t>
            </a:r>
            <a:r>
              <a:rPr sz="2400" spc="-20" dirty="0">
                <a:latin typeface="Book Antiqua"/>
                <a:cs typeface="Book Antiqua"/>
              </a:rPr>
              <a:t>)</a:t>
            </a:r>
            <a:r>
              <a:rPr sz="2400" spc="-10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=</a:t>
            </a:r>
            <a:r>
              <a:rPr sz="2400" spc="-15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{</a:t>
            </a:r>
            <a:r>
              <a:rPr sz="2400" i="1" dirty="0">
                <a:latin typeface="Book Antiqua"/>
                <a:cs typeface="Book Antiqua"/>
              </a:rPr>
              <a:t>t</a:t>
            </a:r>
            <a:r>
              <a:rPr sz="2400" i="1" spc="-5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|</a:t>
            </a:r>
            <a:r>
              <a:rPr sz="2400" spc="-15" dirty="0">
                <a:latin typeface="Book Antiqua"/>
                <a:cs typeface="Book Antiqua"/>
              </a:rPr>
              <a:t> </a:t>
            </a:r>
            <a:r>
              <a:rPr sz="2400" i="1" dirty="0">
                <a:latin typeface="Book Antiqua"/>
                <a:cs typeface="Book Antiqua"/>
              </a:rPr>
              <a:t>t</a:t>
            </a:r>
            <a:r>
              <a:rPr sz="2400" i="1" spc="-15" dirty="0">
                <a:latin typeface="Book Antiqua"/>
                <a:cs typeface="Book Antiqua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Book Antiqua"/>
                <a:cs typeface="Book Antiqua"/>
              </a:rPr>
              <a:t>r</a:t>
            </a:r>
            <a:r>
              <a:rPr sz="2400" i="1" spc="-10" dirty="0">
                <a:latin typeface="Book Antiqua"/>
                <a:cs typeface="Book Antiqua"/>
              </a:rPr>
              <a:t> </a:t>
            </a:r>
            <a:r>
              <a:rPr sz="2400" b="1" dirty="0">
                <a:latin typeface="Book Antiqua"/>
                <a:cs typeface="Book Antiqua"/>
              </a:rPr>
              <a:t>and</a:t>
            </a:r>
            <a:r>
              <a:rPr sz="2400" b="1" spc="-10" dirty="0">
                <a:latin typeface="Book Antiqua"/>
                <a:cs typeface="Book Antiqua"/>
              </a:rPr>
              <a:t> </a:t>
            </a:r>
            <a:r>
              <a:rPr sz="2400" i="1" dirty="0">
                <a:latin typeface="Book Antiqua"/>
                <a:cs typeface="Book Antiqua"/>
              </a:rPr>
              <a:t>p(t)</a:t>
            </a:r>
            <a:r>
              <a:rPr sz="2400" dirty="0">
                <a:latin typeface="Book Antiqua"/>
                <a:cs typeface="Book Antiqua"/>
              </a:rPr>
              <a:t>}</a:t>
            </a:r>
            <a:endParaRPr sz="2400">
              <a:latin typeface="Book Antiqua"/>
              <a:cs typeface="Book Antiqua"/>
            </a:endParaRPr>
          </a:p>
          <a:p>
            <a:pPr marL="25400" marR="17780">
              <a:lnSpc>
                <a:spcPts val="2590"/>
              </a:lnSpc>
              <a:spcBef>
                <a:spcPts val="590"/>
              </a:spcBef>
            </a:pPr>
            <a:r>
              <a:rPr sz="2400" dirty="0">
                <a:latin typeface="Book Antiqua"/>
                <a:cs typeface="Book Antiqua"/>
              </a:rPr>
              <a:t>Where </a:t>
            </a:r>
            <a:r>
              <a:rPr sz="2400" i="1" dirty="0">
                <a:latin typeface="Book Antiqua"/>
                <a:cs typeface="Book Antiqua"/>
              </a:rPr>
              <a:t>p </a:t>
            </a:r>
            <a:r>
              <a:rPr sz="2400" spc="-5" dirty="0">
                <a:latin typeface="Book Antiqua"/>
                <a:cs typeface="Book Antiqua"/>
              </a:rPr>
              <a:t>is </a:t>
            </a:r>
            <a:r>
              <a:rPr sz="2400" dirty="0">
                <a:latin typeface="Book Antiqua"/>
                <a:cs typeface="Book Antiqua"/>
              </a:rPr>
              <a:t>a formula in </a:t>
            </a:r>
            <a:r>
              <a:rPr sz="2400" spc="-5" dirty="0">
                <a:latin typeface="Book Antiqua"/>
                <a:cs typeface="Book Antiqua"/>
              </a:rPr>
              <a:t>propositional calculus </a:t>
            </a:r>
            <a:r>
              <a:rPr sz="2400" spc="-585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consisting</a:t>
            </a:r>
            <a:r>
              <a:rPr sz="2400" spc="5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of</a:t>
            </a:r>
            <a:endParaRPr sz="2400">
              <a:latin typeface="Book Antiqua"/>
              <a:cs typeface="Book Antiqua"/>
            </a:endParaRPr>
          </a:p>
          <a:p>
            <a:pPr marL="596900">
              <a:lnSpc>
                <a:spcPct val="100000"/>
              </a:lnSpc>
              <a:spcBef>
                <a:spcPts val="254"/>
              </a:spcBef>
            </a:pPr>
            <a:r>
              <a:rPr sz="2400" b="1" dirty="0">
                <a:latin typeface="Book Antiqua"/>
                <a:cs typeface="Book Antiqua"/>
              </a:rPr>
              <a:t>predicates</a:t>
            </a:r>
            <a:endParaRPr sz="2400">
              <a:latin typeface="Book Antiqua"/>
              <a:cs typeface="Book Antiqua"/>
            </a:endParaRPr>
          </a:p>
          <a:p>
            <a:pPr marL="25400" marR="803275" indent="571500">
              <a:lnSpc>
                <a:spcPts val="2570"/>
              </a:lnSpc>
              <a:spcBef>
                <a:spcPts val="655"/>
              </a:spcBef>
            </a:pPr>
            <a:r>
              <a:rPr sz="2400" b="1" spc="-5" dirty="0">
                <a:latin typeface="Book Antiqua"/>
                <a:cs typeface="Book Antiqua"/>
              </a:rPr>
              <a:t>connectives </a:t>
            </a:r>
            <a:r>
              <a:rPr sz="2400" dirty="0">
                <a:latin typeface="Book Antiqua"/>
                <a:cs typeface="Book Antiqua"/>
              </a:rPr>
              <a:t>: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(</a:t>
            </a:r>
            <a:r>
              <a:rPr sz="2400" b="1" spc="-5" dirty="0">
                <a:latin typeface="Book Antiqua"/>
                <a:cs typeface="Book Antiqua"/>
              </a:rPr>
              <a:t>and</a:t>
            </a:r>
            <a:r>
              <a:rPr sz="2400" spc="-5" dirty="0">
                <a:latin typeface="Book Antiqua"/>
                <a:cs typeface="Book Antiqua"/>
              </a:rPr>
              <a:t>),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(</a:t>
            </a:r>
            <a:r>
              <a:rPr sz="2400" b="1" spc="-5" dirty="0">
                <a:latin typeface="Book Antiqua"/>
                <a:cs typeface="Book Antiqua"/>
              </a:rPr>
              <a:t>or</a:t>
            </a:r>
            <a:r>
              <a:rPr sz="2400" spc="-5" dirty="0">
                <a:latin typeface="Book Antiqua"/>
                <a:cs typeface="Book Antiqua"/>
              </a:rPr>
              <a:t>), </a:t>
            </a:r>
            <a:r>
              <a:rPr sz="2400" dirty="0">
                <a:latin typeface="Symbol"/>
                <a:cs typeface="Symbol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(</a:t>
            </a:r>
            <a:r>
              <a:rPr sz="2400" b="1" spc="-5" dirty="0">
                <a:latin typeface="Book Antiqua"/>
                <a:cs typeface="Book Antiqua"/>
              </a:rPr>
              <a:t>not</a:t>
            </a:r>
            <a:r>
              <a:rPr sz="2400" spc="-5" dirty="0">
                <a:latin typeface="Book Antiqua"/>
                <a:cs typeface="Book Antiqua"/>
              </a:rPr>
              <a:t>) </a:t>
            </a:r>
            <a:r>
              <a:rPr sz="2400" spc="-585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A</a:t>
            </a:r>
            <a:r>
              <a:rPr sz="2400" spc="-10" dirty="0">
                <a:latin typeface="Book Antiqua"/>
                <a:cs typeface="Book Antiqua"/>
              </a:rPr>
              <a:t> </a:t>
            </a:r>
            <a:r>
              <a:rPr sz="2400" b="1" dirty="0">
                <a:latin typeface="Book Antiqua"/>
                <a:cs typeface="Book Antiqua"/>
              </a:rPr>
              <a:t>predicate</a:t>
            </a:r>
            <a:r>
              <a:rPr sz="2400" b="1" spc="-15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is</a:t>
            </a:r>
            <a:r>
              <a:rPr sz="2400" spc="-10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one</a:t>
            </a:r>
            <a:r>
              <a:rPr sz="2400" spc="10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of: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5905" y="4809069"/>
            <a:ext cx="1552575" cy="830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latin typeface="Book Antiqua"/>
                <a:cs typeface="Book Antiqua"/>
              </a:rPr>
              <a:t>&lt;attribute&gt;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Book Antiqua"/>
                <a:cs typeface="Book Antiqua"/>
              </a:rPr>
              <a:t>&lt;attribute&gt;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5085" y="4809069"/>
            <a:ext cx="2830830" cy="830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926465" algn="l"/>
              </a:tabLst>
            </a:pPr>
            <a:r>
              <a:rPr sz="2400" i="1" dirty="0">
                <a:latin typeface="Book Antiqua"/>
                <a:cs typeface="Book Antiqua"/>
              </a:rPr>
              <a:t>op	</a:t>
            </a:r>
            <a:r>
              <a:rPr sz="2400" spc="-5" dirty="0">
                <a:latin typeface="Book Antiqua"/>
                <a:cs typeface="Book Antiqua"/>
              </a:rPr>
              <a:t>&lt;attribute&gt;</a:t>
            </a:r>
            <a:r>
              <a:rPr sz="2400" spc="-50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or</a:t>
            </a:r>
            <a:endParaRPr sz="2400">
              <a:latin typeface="Book Antiqua"/>
              <a:cs typeface="Book Antiqua"/>
            </a:endParaRPr>
          </a:p>
          <a:p>
            <a:pPr marL="17145">
              <a:lnSpc>
                <a:spcPct val="100000"/>
              </a:lnSpc>
              <a:spcBef>
                <a:spcPts val="290"/>
              </a:spcBef>
              <a:tabLst>
                <a:tab pos="533400" algn="l"/>
              </a:tabLst>
            </a:pPr>
            <a:r>
              <a:rPr sz="2400" i="1" dirty="0">
                <a:latin typeface="Book Antiqua"/>
                <a:cs typeface="Book Antiqua"/>
              </a:rPr>
              <a:t>op	</a:t>
            </a:r>
            <a:r>
              <a:rPr sz="2400" spc="-5" dirty="0">
                <a:latin typeface="Book Antiqua"/>
                <a:cs typeface="Book Antiqua"/>
              </a:rPr>
              <a:t>&lt;constant&gt;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424" y="5522467"/>
            <a:ext cx="7008775" cy="512961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120"/>
              </a:spcBef>
              <a:tabLst>
                <a:tab pos="2957830" algn="l"/>
              </a:tabLst>
            </a:pPr>
            <a:r>
              <a:rPr sz="2400" dirty="0">
                <a:latin typeface="Book Antiqua"/>
                <a:cs typeface="Book Antiqua"/>
              </a:rPr>
              <a:t>where </a:t>
            </a:r>
            <a:r>
              <a:rPr sz="2400" i="1" dirty="0">
                <a:latin typeface="Book Antiqua"/>
                <a:cs typeface="Book Antiqua"/>
              </a:rPr>
              <a:t>op </a:t>
            </a:r>
            <a:r>
              <a:rPr sz="2400" spc="-5" dirty="0">
                <a:latin typeface="Book Antiqua"/>
                <a:cs typeface="Book Antiqua"/>
              </a:rPr>
              <a:t>is</a:t>
            </a:r>
            <a:r>
              <a:rPr sz="2400" spc="-10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one</a:t>
            </a:r>
            <a:r>
              <a:rPr sz="2400" spc="10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of:	=,</a:t>
            </a:r>
            <a:r>
              <a:rPr sz="2400" spc="-15" dirty="0">
                <a:latin typeface="Book Antiqua"/>
                <a:cs typeface="Book Antiqua"/>
              </a:rPr>
              <a:t> </a:t>
            </a:r>
            <a:r>
              <a:rPr sz="2400" dirty="0">
                <a:latin typeface="Symbol"/>
                <a:cs typeface="Symbol"/>
              </a:rPr>
              <a:t></a:t>
            </a:r>
            <a:r>
              <a:rPr sz="2400" dirty="0">
                <a:latin typeface="Book Antiqua"/>
                <a:cs typeface="Book Antiqua"/>
              </a:rPr>
              <a:t>,</a:t>
            </a:r>
            <a:r>
              <a:rPr sz="2400" spc="-20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&gt;,</a:t>
            </a:r>
            <a:r>
              <a:rPr sz="2400" spc="-30" dirty="0">
                <a:latin typeface="Book Antiqua"/>
                <a:cs typeface="Book Antiqua"/>
              </a:rPr>
              <a:t> </a:t>
            </a:r>
            <a:r>
              <a:rPr sz="2400" dirty="0">
                <a:latin typeface="Symbol"/>
                <a:cs typeface="Symbol"/>
              </a:rPr>
              <a:t></a:t>
            </a:r>
            <a:r>
              <a:rPr sz="2400" dirty="0">
                <a:latin typeface="Book Antiqua"/>
                <a:cs typeface="Book Antiqua"/>
              </a:rPr>
              <a:t>,</a:t>
            </a:r>
            <a:r>
              <a:rPr sz="2400" spc="-15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&lt;,</a:t>
            </a:r>
            <a:r>
              <a:rPr sz="2400" spc="-20" dirty="0">
                <a:latin typeface="Book Antiqua"/>
                <a:cs typeface="Book Antiqua"/>
              </a:rPr>
              <a:t> </a:t>
            </a:r>
            <a:r>
              <a:rPr sz="2400">
                <a:latin typeface="Symbol"/>
                <a:cs typeface="Symbol"/>
              </a:rPr>
              <a:t></a:t>
            </a:r>
            <a:r>
              <a:rPr sz="2400" smtClean="0"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More Detail about Selection </a:t>
            </a:r>
            <a:endParaRPr lang="en-US" sz="4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61540" y="2488565"/>
            <a:ext cx="1343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105"/>
              </a:spcBef>
              <a:buSzPct val="125000"/>
              <a:tabLst>
                <a:tab pos="243204" algn="l"/>
              </a:tabLst>
            </a:pPr>
            <a:r>
              <a:rPr sz="2000" dirty="0">
                <a:latin typeface="Arial"/>
                <a:cs typeface="Arial"/>
              </a:rPr>
              <a:t>Relation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91037" y="1828802"/>
          <a:ext cx="18288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91037" y="2362202"/>
          <a:ext cx="1828800" cy="1676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331"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900" i="1" dirty="0">
                          <a:latin typeface="Symbol"/>
                          <a:cs typeface="Symbol"/>
                        </a:rPr>
                        <a:t></a:t>
                      </a:r>
                      <a:endParaRPr sz="1900">
                        <a:latin typeface="Symbol"/>
                        <a:cs typeface="Symbol"/>
                      </a:endParaRPr>
                    </a:p>
                  </a:txBody>
                  <a:tcPr marL="0" marR="0" marT="838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900" i="1" dirty="0">
                          <a:latin typeface="Symbol"/>
                          <a:cs typeface="Symbol"/>
                        </a:rPr>
                        <a:t></a:t>
                      </a:r>
                      <a:endParaRPr sz="1900">
                        <a:latin typeface="Symbol"/>
                        <a:cs typeface="Symbol"/>
                      </a:endParaRPr>
                    </a:p>
                  </a:txBody>
                  <a:tcPr marL="0" marR="0" marT="838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900" i="1" dirty="0">
                          <a:latin typeface="Symbol"/>
                          <a:cs typeface="Symbol"/>
                        </a:rPr>
                        <a:t></a:t>
                      </a:r>
                      <a:endParaRPr sz="1900">
                        <a:latin typeface="Symbol"/>
                        <a:cs typeface="Symbol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900" i="1" dirty="0">
                          <a:latin typeface="Symbol"/>
                          <a:cs typeface="Symbol"/>
                        </a:rPr>
                        <a:t></a:t>
                      </a:r>
                      <a:endParaRPr sz="1900">
                        <a:latin typeface="Symbol"/>
                        <a:cs typeface="Symbol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900" i="1" dirty="0">
                          <a:latin typeface="Symbol"/>
                          <a:cs typeface="Symbol"/>
                        </a:rPr>
                        <a:t></a:t>
                      </a:r>
                      <a:endParaRPr sz="1900">
                        <a:latin typeface="Symbol"/>
                        <a:cs typeface="Symbol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900" i="1" dirty="0">
                          <a:latin typeface="Symbol"/>
                          <a:cs typeface="Symbol"/>
                        </a:rPr>
                        <a:t></a:t>
                      </a:r>
                      <a:endParaRPr sz="1900">
                        <a:latin typeface="Symbol"/>
                        <a:cs typeface="Symbol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i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08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900" i="1" dirty="0">
                          <a:latin typeface="Symbol"/>
                          <a:cs typeface="Symbol"/>
                        </a:rPr>
                        <a:t></a:t>
                      </a:r>
                      <a:endParaRPr sz="1900">
                        <a:latin typeface="Symbol"/>
                        <a:cs typeface="Symbol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900" i="1" dirty="0">
                          <a:latin typeface="Symbol"/>
                          <a:cs typeface="Symbol"/>
                        </a:rPr>
                        <a:t></a:t>
                      </a:r>
                      <a:endParaRPr sz="1900">
                        <a:latin typeface="Symbol"/>
                        <a:cs typeface="Symbol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i="1" spc="-10" dirty="0">
                          <a:latin typeface="Arial"/>
                          <a:cs typeface="Arial"/>
                        </a:rPr>
                        <a:t>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i="1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209800" y="4790440"/>
            <a:ext cx="19361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30504">
              <a:lnSpc>
                <a:spcPct val="100000"/>
              </a:lnSpc>
              <a:spcBef>
                <a:spcPts val="100"/>
              </a:spcBef>
              <a:buSzPct val="125000"/>
              <a:tabLst>
                <a:tab pos="268605" algn="l"/>
              </a:tabLst>
            </a:pPr>
            <a:r>
              <a:rPr sz="3600" spc="-7" baseline="13888" dirty="0">
                <a:latin typeface="Symbol"/>
                <a:cs typeface="Symbol"/>
              </a:rPr>
              <a:t></a:t>
            </a:r>
            <a:r>
              <a:rPr sz="1600" spc="-5" dirty="0">
                <a:latin typeface="Arial"/>
                <a:cs typeface="Arial"/>
              </a:rPr>
              <a:t>A=B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^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5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3600" baseline="13888" dirty="0">
                <a:latin typeface="Arial"/>
                <a:cs typeface="Arial"/>
              </a:rPr>
              <a:t>(r)</a:t>
            </a:r>
            <a:endParaRPr sz="3600" baseline="13888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67237" y="4567237"/>
          <a:ext cx="18288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67237" y="5100637"/>
          <a:ext cx="1828800" cy="91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45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900" i="1" dirty="0">
                          <a:latin typeface="Symbol"/>
                          <a:cs typeface="Symbol"/>
                        </a:rPr>
                        <a:t></a:t>
                      </a:r>
                      <a:endParaRPr sz="1900">
                        <a:latin typeface="Symbol"/>
                        <a:cs typeface="Symbol"/>
                      </a:endParaRPr>
                    </a:p>
                  </a:txBody>
                  <a:tcPr marL="0" marR="0" marT="1149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900" i="1" dirty="0">
                          <a:latin typeface="Symbol"/>
                          <a:cs typeface="Symbol"/>
                        </a:rPr>
                        <a:t></a:t>
                      </a:r>
                      <a:endParaRPr sz="1900">
                        <a:latin typeface="Symbol"/>
                        <a:cs typeface="Symbol"/>
                      </a:endParaRPr>
                    </a:p>
                  </a:txBody>
                  <a:tcPr marL="0" marR="0" marT="1149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900" i="1" dirty="0">
                          <a:latin typeface="Symbol"/>
                          <a:cs typeface="Symbol"/>
                        </a:rPr>
                        <a:t></a:t>
                      </a:r>
                      <a:endParaRPr sz="1900">
                        <a:latin typeface="Symbol"/>
                        <a:cs typeface="Symbol"/>
                      </a:endParaRPr>
                    </a:p>
                  </a:txBody>
                  <a:tcPr marL="0" marR="0" marT="5905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900" i="1" dirty="0">
                          <a:latin typeface="Symbol"/>
                          <a:cs typeface="Symbol"/>
                        </a:rPr>
                        <a:t></a:t>
                      </a:r>
                      <a:endParaRPr sz="1900">
                        <a:latin typeface="Symbol"/>
                        <a:cs typeface="Symbol"/>
                      </a:endParaRPr>
                    </a:p>
                  </a:txBody>
                  <a:tcPr marL="0" marR="0" marT="5905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i="1" spc="-10" dirty="0">
                          <a:latin typeface="Arial"/>
                          <a:cs typeface="Arial"/>
                        </a:rPr>
                        <a:t>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i="1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8770619" y="6536333"/>
            <a:ext cx="228600" cy="2095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14</a:t>
            </a:fld>
            <a:endParaRPr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6488"/>
          </a:xfrm>
        </p:spPr>
        <p:txBody>
          <a:bodyPr>
            <a:normAutofit fontScale="90000"/>
          </a:bodyPr>
          <a:lstStyle/>
          <a:p>
            <a:r>
              <a:rPr lang="en-US" sz="5400" spc="-105" dirty="0" smtClean="0"/>
              <a:t>Selection</a:t>
            </a:r>
            <a:r>
              <a:rPr lang="en-US" sz="5400" spc="-95" dirty="0" smtClean="0"/>
              <a:t> Another </a:t>
            </a:r>
            <a:r>
              <a:rPr lang="en-US" sz="5400" spc="-114" dirty="0" smtClean="0"/>
              <a:t>Example (</a:t>
            </a:r>
            <a:r>
              <a:rPr lang="en-US" sz="2700" spc="-114" dirty="0" smtClean="0"/>
              <a:t>Operator</a:t>
            </a:r>
            <a:r>
              <a:rPr lang="en-US" sz="5400" spc="-114" dirty="0" smtClean="0"/>
              <a:t>)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276600" y="2895600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429000" y="5334000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025" y="538353"/>
            <a:ext cx="769457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10" dirty="0" smtClean="0">
                <a:latin typeface="Book Antiqua"/>
                <a:cs typeface="Book Antiqua"/>
              </a:rPr>
              <a:t>Selection</a:t>
            </a:r>
            <a:r>
              <a:rPr lang="en-US" sz="4000" spc="5" dirty="0" smtClean="0">
                <a:latin typeface="Book Antiqua"/>
                <a:cs typeface="Book Antiqua"/>
              </a:rPr>
              <a:t> Another view</a:t>
            </a:r>
            <a:endParaRPr sz="40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186" y="3977005"/>
            <a:ext cx="2854960" cy="6711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6300" b="1" i="1" spc="-1867" baseline="25132" dirty="0">
                <a:solidFill>
                  <a:srgbClr val="00B0F0"/>
                </a:solidFill>
                <a:latin typeface="Symbol"/>
                <a:cs typeface="Symbol"/>
              </a:rPr>
              <a:t></a:t>
            </a:r>
            <a:r>
              <a:rPr sz="3200" b="1" i="1" dirty="0">
                <a:solidFill>
                  <a:srgbClr val="00B0F0"/>
                </a:solidFill>
                <a:latin typeface="Times New Roman"/>
                <a:cs typeface="Times New Roman"/>
              </a:rPr>
              <a:t>rating</a:t>
            </a:r>
            <a:r>
              <a:rPr sz="3200" b="1" i="1" spc="-40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3200" b="1" spc="130" dirty="0">
                <a:solidFill>
                  <a:srgbClr val="00B0F0"/>
                </a:solidFill>
                <a:latin typeface="Symbol"/>
                <a:cs typeface="Symbol"/>
              </a:rPr>
              <a:t></a:t>
            </a:r>
            <a:r>
              <a:rPr sz="3200" b="1" dirty="0">
                <a:solidFill>
                  <a:srgbClr val="00B0F0"/>
                </a:solidFill>
                <a:latin typeface="Times New Roman"/>
                <a:cs typeface="Times New Roman"/>
              </a:rPr>
              <a:t>7</a:t>
            </a:r>
            <a:r>
              <a:rPr sz="4800" b="1" spc="-187" baseline="32986" dirty="0">
                <a:solidFill>
                  <a:srgbClr val="00B0F0"/>
                </a:solidFill>
                <a:latin typeface="Times New Roman"/>
                <a:cs typeface="Times New Roman"/>
              </a:rPr>
              <a:t>(</a:t>
            </a:r>
            <a:r>
              <a:rPr sz="4800" b="1" i="1" baseline="32986" dirty="0">
                <a:solidFill>
                  <a:srgbClr val="00B0F0"/>
                </a:solidFill>
                <a:latin typeface="Times New Roman"/>
                <a:cs typeface="Times New Roman"/>
              </a:rPr>
              <a:t>cus</a:t>
            </a:r>
            <a:r>
              <a:rPr sz="4800" b="1" i="1" spc="37" baseline="32986" dirty="0">
                <a:solidFill>
                  <a:srgbClr val="00B0F0"/>
                </a:solidFill>
                <a:latin typeface="Times New Roman"/>
                <a:cs typeface="Times New Roman"/>
              </a:rPr>
              <a:t>t</a:t>
            </a:r>
            <a:r>
              <a:rPr sz="4800" b="1" baseline="32986" dirty="0">
                <a:solidFill>
                  <a:srgbClr val="00B0F0"/>
                </a:solidFill>
                <a:latin typeface="Times New Roman"/>
                <a:cs typeface="Times New Roman"/>
              </a:rPr>
              <a:t>)</a:t>
            </a:r>
            <a:endParaRPr sz="4800" b="1" baseline="32986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65250" y="1861977"/>
          <a:ext cx="5593712" cy="1732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6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859">
                <a:tc>
                  <a:txBody>
                    <a:bodyPr/>
                    <a:lstStyle/>
                    <a:p>
                      <a:pPr marL="66675">
                        <a:lnSpc>
                          <a:spcPts val="3180"/>
                        </a:lnSpc>
                      </a:pPr>
                      <a:r>
                        <a:rPr sz="2700" spc="5" dirty="0">
                          <a:latin typeface="Book Antiqua"/>
                          <a:cs typeface="Book Antiqua"/>
                        </a:rPr>
                        <a:t>cid</a:t>
                      </a:r>
                      <a:endParaRPr sz="27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3180"/>
                        </a:lnSpc>
                      </a:pPr>
                      <a:r>
                        <a:rPr sz="2700" spc="10" dirty="0">
                          <a:latin typeface="Book Antiqua"/>
                          <a:cs typeface="Book Antiqua"/>
                        </a:rPr>
                        <a:t>cname</a:t>
                      </a:r>
                      <a:endParaRPr sz="27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3180"/>
                        </a:lnSpc>
                      </a:pPr>
                      <a:r>
                        <a:rPr sz="2700" spc="5" dirty="0">
                          <a:latin typeface="Book Antiqua"/>
                          <a:cs typeface="Book Antiqua"/>
                        </a:rPr>
                        <a:t>rating</a:t>
                      </a:r>
                      <a:endParaRPr sz="27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3180"/>
                        </a:lnSpc>
                      </a:pPr>
                      <a:r>
                        <a:rPr sz="2700" spc="5" dirty="0">
                          <a:latin typeface="Book Antiqua"/>
                          <a:cs typeface="Book Antiqua"/>
                        </a:rPr>
                        <a:t>salary</a:t>
                      </a:r>
                      <a:endParaRPr sz="27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63">
                <a:tc>
                  <a:txBody>
                    <a:bodyPr/>
                    <a:lstStyle/>
                    <a:p>
                      <a:pPr marL="66675">
                        <a:lnSpc>
                          <a:spcPts val="3180"/>
                        </a:lnSpc>
                      </a:pPr>
                      <a:r>
                        <a:rPr sz="2700" spc="10" dirty="0">
                          <a:latin typeface="Book Antiqua"/>
                          <a:cs typeface="Book Antiqua"/>
                        </a:rPr>
                        <a:t>21</a:t>
                      </a:r>
                      <a:endParaRPr sz="27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3180"/>
                        </a:lnSpc>
                      </a:pPr>
                      <a:r>
                        <a:rPr sz="2700" spc="5" dirty="0">
                          <a:latin typeface="Book Antiqua"/>
                          <a:cs typeface="Book Antiqua"/>
                        </a:rPr>
                        <a:t>Y.</a:t>
                      </a:r>
                      <a:r>
                        <a:rPr sz="2700" spc="-4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2700" spc="10" dirty="0">
                          <a:latin typeface="Book Antiqua"/>
                          <a:cs typeface="Book Antiqua"/>
                        </a:rPr>
                        <a:t>Yuppy</a:t>
                      </a:r>
                      <a:endParaRPr sz="27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3180"/>
                        </a:lnSpc>
                      </a:pPr>
                      <a:r>
                        <a:rPr sz="2700" dirty="0">
                          <a:latin typeface="Book Antiqua"/>
                          <a:cs typeface="Book Antiqua"/>
                        </a:rPr>
                        <a:t>5</a:t>
                      </a:r>
                      <a:endParaRPr sz="27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3180"/>
                        </a:lnSpc>
                      </a:pPr>
                      <a:r>
                        <a:rPr sz="2700" spc="10" dirty="0">
                          <a:latin typeface="Book Antiqua"/>
                          <a:cs typeface="Book Antiqua"/>
                        </a:rPr>
                        <a:t>95</a:t>
                      </a:r>
                      <a:endParaRPr sz="27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39">
                <a:tc>
                  <a:txBody>
                    <a:bodyPr/>
                    <a:lstStyle/>
                    <a:p>
                      <a:pPr marL="66675">
                        <a:lnSpc>
                          <a:spcPts val="3100"/>
                        </a:lnSpc>
                      </a:pPr>
                      <a:r>
                        <a:rPr sz="2700" spc="10" dirty="0">
                          <a:latin typeface="Book Antiqua"/>
                          <a:cs typeface="Book Antiqua"/>
                        </a:rPr>
                        <a:t>50</a:t>
                      </a:r>
                      <a:endParaRPr sz="27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3100"/>
                        </a:lnSpc>
                      </a:pPr>
                      <a:r>
                        <a:rPr sz="2700" spc="5" dirty="0">
                          <a:latin typeface="Book Antiqua"/>
                          <a:cs typeface="Book Antiqua"/>
                        </a:rPr>
                        <a:t>B.</a:t>
                      </a:r>
                      <a:r>
                        <a:rPr sz="2700" spc="-4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2700" spc="10" dirty="0">
                          <a:latin typeface="Book Antiqua"/>
                          <a:cs typeface="Book Antiqua"/>
                        </a:rPr>
                        <a:t>Rusty</a:t>
                      </a:r>
                      <a:endParaRPr sz="27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3100"/>
                        </a:lnSpc>
                      </a:pPr>
                      <a:r>
                        <a:rPr sz="2700" spc="10" dirty="0">
                          <a:latin typeface="Book Antiqua"/>
                          <a:cs typeface="Book Antiqua"/>
                        </a:rPr>
                        <a:t>10</a:t>
                      </a:r>
                      <a:endParaRPr sz="27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3100"/>
                        </a:lnSpc>
                      </a:pPr>
                      <a:r>
                        <a:rPr sz="2700" spc="10" dirty="0">
                          <a:latin typeface="Book Antiqua"/>
                          <a:cs typeface="Book Antiqua"/>
                        </a:rPr>
                        <a:t>65</a:t>
                      </a:r>
                      <a:endParaRPr sz="27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27">
                <a:tc>
                  <a:txBody>
                    <a:bodyPr/>
                    <a:lstStyle/>
                    <a:p>
                      <a:pPr marL="66675">
                        <a:lnSpc>
                          <a:spcPts val="3100"/>
                        </a:lnSpc>
                      </a:pPr>
                      <a:r>
                        <a:rPr sz="2700" spc="10" dirty="0">
                          <a:latin typeface="Book Antiqua"/>
                          <a:cs typeface="Book Antiqua"/>
                        </a:rPr>
                        <a:t>55</a:t>
                      </a:r>
                      <a:endParaRPr sz="27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3100"/>
                        </a:lnSpc>
                      </a:pPr>
                      <a:r>
                        <a:rPr sz="2700" spc="5" dirty="0">
                          <a:latin typeface="Book Antiqua"/>
                          <a:cs typeface="Book Antiqua"/>
                        </a:rPr>
                        <a:t>S.</a:t>
                      </a:r>
                      <a:r>
                        <a:rPr sz="2700" spc="-5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2700" spc="10" dirty="0">
                          <a:latin typeface="Book Antiqua"/>
                          <a:cs typeface="Book Antiqua"/>
                        </a:rPr>
                        <a:t>Sneezy</a:t>
                      </a:r>
                      <a:endParaRPr sz="27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3100"/>
                        </a:lnSpc>
                      </a:pPr>
                      <a:r>
                        <a:rPr sz="2700" dirty="0">
                          <a:latin typeface="Book Antiqua"/>
                          <a:cs typeface="Book Antiqua"/>
                        </a:rPr>
                        <a:t>8</a:t>
                      </a:r>
                      <a:endParaRPr sz="27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3100"/>
                        </a:lnSpc>
                      </a:pPr>
                      <a:r>
                        <a:rPr sz="2700" spc="10" dirty="0">
                          <a:latin typeface="Book Antiqua"/>
                          <a:cs typeface="Book Antiqua"/>
                        </a:rPr>
                        <a:t>70</a:t>
                      </a:r>
                      <a:endParaRPr sz="27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5967" y="1576781"/>
            <a:ext cx="6819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cust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33634" y="4721142"/>
          <a:ext cx="5546723" cy="137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259">
                <a:tc>
                  <a:txBody>
                    <a:bodyPr/>
                    <a:lstStyle/>
                    <a:p>
                      <a:pPr marL="69850">
                        <a:lnSpc>
                          <a:spcPts val="3350"/>
                        </a:lnSpc>
                      </a:pPr>
                      <a:r>
                        <a:rPr sz="2850" spc="5" dirty="0">
                          <a:latin typeface="Book Antiqua"/>
                          <a:cs typeface="Book Antiqua"/>
                        </a:rPr>
                        <a:t>cid</a:t>
                      </a:r>
                      <a:endParaRPr sz="28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3350"/>
                        </a:lnSpc>
                      </a:pPr>
                      <a:r>
                        <a:rPr sz="2850" spc="10" dirty="0">
                          <a:latin typeface="Book Antiqua"/>
                          <a:cs typeface="Book Antiqua"/>
                        </a:rPr>
                        <a:t>cname</a:t>
                      </a:r>
                      <a:endParaRPr sz="28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3350"/>
                        </a:lnSpc>
                      </a:pPr>
                      <a:r>
                        <a:rPr sz="2850" dirty="0">
                          <a:latin typeface="Book Antiqua"/>
                          <a:cs typeface="Book Antiqua"/>
                        </a:rPr>
                        <a:t>rating</a:t>
                      </a:r>
                      <a:endParaRPr sz="28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3350"/>
                        </a:lnSpc>
                      </a:pPr>
                      <a:r>
                        <a:rPr sz="2850" spc="5" dirty="0">
                          <a:latin typeface="Book Antiqua"/>
                          <a:cs typeface="Book Antiqua"/>
                        </a:rPr>
                        <a:t>salary</a:t>
                      </a:r>
                      <a:endParaRPr sz="28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55">
                <a:tc>
                  <a:txBody>
                    <a:bodyPr/>
                    <a:lstStyle/>
                    <a:p>
                      <a:pPr marL="69850">
                        <a:lnSpc>
                          <a:spcPts val="3350"/>
                        </a:lnSpc>
                      </a:pPr>
                      <a:r>
                        <a:rPr sz="2850" spc="10" dirty="0">
                          <a:latin typeface="Book Antiqua"/>
                          <a:cs typeface="Book Antiqua"/>
                        </a:rPr>
                        <a:t>50</a:t>
                      </a:r>
                      <a:endParaRPr sz="28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3350"/>
                        </a:lnSpc>
                      </a:pPr>
                      <a:r>
                        <a:rPr sz="2850" spc="5" dirty="0">
                          <a:latin typeface="Book Antiqua"/>
                          <a:cs typeface="Book Antiqua"/>
                        </a:rPr>
                        <a:t>R.</a:t>
                      </a:r>
                      <a:r>
                        <a:rPr sz="2850" spc="-3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2850" spc="10" dirty="0">
                          <a:latin typeface="Book Antiqua"/>
                          <a:cs typeface="Book Antiqua"/>
                        </a:rPr>
                        <a:t>Rusty</a:t>
                      </a:r>
                      <a:endParaRPr sz="28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3350"/>
                        </a:lnSpc>
                      </a:pPr>
                      <a:r>
                        <a:rPr sz="2850" spc="10" dirty="0">
                          <a:latin typeface="Book Antiqua"/>
                          <a:cs typeface="Book Antiqua"/>
                        </a:rPr>
                        <a:t>10</a:t>
                      </a:r>
                      <a:endParaRPr sz="28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3350"/>
                        </a:lnSpc>
                      </a:pPr>
                      <a:r>
                        <a:rPr sz="2850" spc="10" dirty="0">
                          <a:latin typeface="Book Antiqua"/>
                          <a:cs typeface="Book Antiqua"/>
                        </a:rPr>
                        <a:t>65</a:t>
                      </a:r>
                      <a:endParaRPr sz="28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11">
                <a:tc>
                  <a:txBody>
                    <a:bodyPr/>
                    <a:lstStyle/>
                    <a:p>
                      <a:pPr marL="69850">
                        <a:lnSpc>
                          <a:spcPts val="3270"/>
                        </a:lnSpc>
                      </a:pPr>
                      <a:r>
                        <a:rPr sz="2850" spc="10" dirty="0">
                          <a:latin typeface="Book Antiqua"/>
                          <a:cs typeface="Book Antiqua"/>
                        </a:rPr>
                        <a:t>55</a:t>
                      </a:r>
                      <a:endParaRPr sz="28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3270"/>
                        </a:lnSpc>
                      </a:pPr>
                      <a:r>
                        <a:rPr sz="2850" spc="5" dirty="0">
                          <a:latin typeface="Book Antiqua"/>
                          <a:cs typeface="Book Antiqua"/>
                        </a:rPr>
                        <a:t>S.</a:t>
                      </a:r>
                      <a:r>
                        <a:rPr sz="2850" spc="-4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2850" spc="5" dirty="0">
                          <a:latin typeface="Book Antiqua"/>
                          <a:cs typeface="Book Antiqua"/>
                        </a:rPr>
                        <a:t>Sneezy</a:t>
                      </a:r>
                      <a:endParaRPr sz="28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3270"/>
                        </a:lnSpc>
                      </a:pPr>
                      <a:r>
                        <a:rPr sz="2850" dirty="0">
                          <a:latin typeface="Book Antiqua"/>
                          <a:cs typeface="Book Antiqua"/>
                        </a:rPr>
                        <a:t>8</a:t>
                      </a:r>
                      <a:endParaRPr sz="28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3270"/>
                        </a:lnSpc>
                      </a:pPr>
                      <a:r>
                        <a:rPr sz="2850" spc="10" dirty="0">
                          <a:latin typeface="Book Antiqua"/>
                          <a:cs typeface="Book Antiqua"/>
                        </a:rPr>
                        <a:t>70</a:t>
                      </a:r>
                      <a:endParaRPr sz="28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164838" y="4245609"/>
            <a:ext cx="1229995" cy="282575"/>
          </a:xfrm>
          <a:custGeom>
            <a:avLst/>
            <a:gdLst/>
            <a:ahLst/>
            <a:cxnLst/>
            <a:rect l="l" t="t" r="r" b="b"/>
            <a:pathLst>
              <a:path w="1229995" h="282575">
                <a:moveTo>
                  <a:pt x="1139571" y="0"/>
                </a:moveTo>
                <a:lnTo>
                  <a:pt x="1135634" y="11429"/>
                </a:lnTo>
                <a:lnTo>
                  <a:pt x="1151941" y="18522"/>
                </a:lnTo>
                <a:lnTo>
                  <a:pt x="1165987" y="28352"/>
                </a:lnTo>
                <a:lnTo>
                  <a:pt x="1194530" y="73852"/>
                </a:lnTo>
                <a:lnTo>
                  <a:pt x="1202912" y="115623"/>
                </a:lnTo>
                <a:lnTo>
                  <a:pt x="1203960" y="139700"/>
                </a:lnTo>
                <a:lnTo>
                  <a:pt x="1202912" y="164635"/>
                </a:lnTo>
                <a:lnTo>
                  <a:pt x="1194530" y="207601"/>
                </a:lnTo>
                <a:lnTo>
                  <a:pt x="1166034" y="253857"/>
                </a:lnTo>
                <a:lnTo>
                  <a:pt x="1136014" y="270890"/>
                </a:lnTo>
                <a:lnTo>
                  <a:pt x="1139571" y="282320"/>
                </a:lnTo>
                <a:lnTo>
                  <a:pt x="1178115" y="264255"/>
                </a:lnTo>
                <a:lnTo>
                  <a:pt x="1206373" y="233044"/>
                </a:lnTo>
                <a:lnTo>
                  <a:pt x="1223803" y="191134"/>
                </a:lnTo>
                <a:lnTo>
                  <a:pt x="1229614" y="141223"/>
                </a:lnTo>
                <a:lnTo>
                  <a:pt x="1228161" y="115341"/>
                </a:lnTo>
                <a:lnTo>
                  <a:pt x="1216540" y="69482"/>
                </a:lnTo>
                <a:lnTo>
                  <a:pt x="1193470" y="32146"/>
                </a:lnTo>
                <a:lnTo>
                  <a:pt x="1160045" y="7381"/>
                </a:lnTo>
                <a:lnTo>
                  <a:pt x="1139571" y="0"/>
                </a:lnTo>
                <a:close/>
              </a:path>
              <a:path w="1229995" h="282575">
                <a:moveTo>
                  <a:pt x="90042" y="0"/>
                </a:moveTo>
                <a:lnTo>
                  <a:pt x="51641" y="18097"/>
                </a:lnTo>
                <a:lnTo>
                  <a:pt x="23240" y="49529"/>
                </a:lnTo>
                <a:lnTo>
                  <a:pt x="5810" y="91424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281"/>
                </a:lnTo>
                <a:lnTo>
                  <a:pt x="69514" y="274943"/>
                </a:lnTo>
                <a:lnTo>
                  <a:pt x="90042" y="282320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1"/>
                </a:lnTo>
                <a:lnTo>
                  <a:pt x="26828" y="164635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35121" y="4156329"/>
            <a:ext cx="166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9285" algn="l"/>
              </a:tabLst>
            </a:pPr>
            <a:r>
              <a:rPr sz="2400" b="1" spc="-5" dirty="0">
                <a:solidFill>
                  <a:srgbClr val="FF0000"/>
                </a:solidFill>
                <a:latin typeface="Cambria Math"/>
                <a:cs typeface="Cambria Math"/>
              </a:rPr>
              <a:t>𝑎𝑛</a:t>
            </a:r>
            <a:r>
              <a:rPr sz="2400" b="1" dirty="0">
                <a:solidFill>
                  <a:srgbClr val="FF0000"/>
                </a:solidFill>
                <a:latin typeface="Cambria Math"/>
                <a:cs typeface="Cambria Math"/>
              </a:rPr>
              <a:t>𝑠	</a:t>
            </a:r>
            <a:r>
              <a:rPr sz="2400" b="1" spc="85" dirty="0">
                <a:solidFill>
                  <a:srgbClr val="FF0000"/>
                </a:solidFill>
                <a:latin typeface="Cambria Math"/>
                <a:cs typeface="Cambria Math"/>
              </a:rPr>
              <a:t>𝐼</a:t>
            </a:r>
            <a:r>
              <a:rPr sz="2400" b="1" dirty="0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r>
              <a:rPr sz="2400" b="1" spc="-13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b="1" spc="100" dirty="0">
                <a:solidFill>
                  <a:srgbClr val="FF0000"/>
                </a:solidFill>
                <a:latin typeface="Cambria Math"/>
                <a:cs typeface="Cambria Math"/>
              </a:rPr>
              <a:t>𝐶</a:t>
            </a:r>
            <a:r>
              <a:rPr sz="2400" b="1" dirty="0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r>
              <a:rPr sz="2400" b="1" spc="-1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b="1" spc="65" dirty="0">
                <a:solidFill>
                  <a:srgbClr val="FF0000"/>
                </a:solidFill>
                <a:latin typeface="Cambria Math"/>
                <a:cs typeface="Cambria Math"/>
              </a:rPr>
              <a:t>𝑅</a:t>
            </a:r>
            <a:r>
              <a:rPr sz="2400" b="1" dirty="0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r>
              <a:rPr sz="2400" b="1" spc="-1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mbria Math"/>
                <a:cs typeface="Cambria Math"/>
              </a:rPr>
              <a:t>𝑆</a:t>
            </a:r>
            <a:endParaRPr sz="2400" b="1">
              <a:solidFill>
                <a:srgbClr val="FF0000"/>
              </a:solidFill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56934" y="4245609"/>
            <a:ext cx="1229995" cy="282575"/>
          </a:xfrm>
          <a:custGeom>
            <a:avLst/>
            <a:gdLst/>
            <a:ahLst/>
            <a:cxnLst/>
            <a:rect l="l" t="t" r="r" b="b"/>
            <a:pathLst>
              <a:path w="1229995" h="282575">
                <a:moveTo>
                  <a:pt x="1139570" y="0"/>
                </a:moveTo>
                <a:lnTo>
                  <a:pt x="1135634" y="11429"/>
                </a:lnTo>
                <a:lnTo>
                  <a:pt x="1151941" y="18522"/>
                </a:lnTo>
                <a:lnTo>
                  <a:pt x="1165986" y="28352"/>
                </a:lnTo>
                <a:lnTo>
                  <a:pt x="1194530" y="73852"/>
                </a:lnTo>
                <a:lnTo>
                  <a:pt x="1202912" y="115623"/>
                </a:lnTo>
                <a:lnTo>
                  <a:pt x="1203960" y="139700"/>
                </a:lnTo>
                <a:lnTo>
                  <a:pt x="1202912" y="164635"/>
                </a:lnTo>
                <a:lnTo>
                  <a:pt x="1194530" y="207601"/>
                </a:lnTo>
                <a:lnTo>
                  <a:pt x="1166034" y="253857"/>
                </a:lnTo>
                <a:lnTo>
                  <a:pt x="1136014" y="270890"/>
                </a:lnTo>
                <a:lnTo>
                  <a:pt x="1139570" y="282320"/>
                </a:lnTo>
                <a:lnTo>
                  <a:pt x="1178115" y="264255"/>
                </a:lnTo>
                <a:lnTo>
                  <a:pt x="1206372" y="233044"/>
                </a:lnTo>
                <a:lnTo>
                  <a:pt x="1223803" y="191134"/>
                </a:lnTo>
                <a:lnTo>
                  <a:pt x="1229614" y="141223"/>
                </a:lnTo>
                <a:lnTo>
                  <a:pt x="1228161" y="115341"/>
                </a:lnTo>
                <a:lnTo>
                  <a:pt x="1216540" y="69482"/>
                </a:lnTo>
                <a:lnTo>
                  <a:pt x="1193470" y="32146"/>
                </a:lnTo>
                <a:lnTo>
                  <a:pt x="1160045" y="7381"/>
                </a:lnTo>
                <a:lnTo>
                  <a:pt x="1139570" y="0"/>
                </a:lnTo>
                <a:close/>
              </a:path>
              <a:path w="1229995" h="282575">
                <a:moveTo>
                  <a:pt x="90042" y="0"/>
                </a:moveTo>
                <a:lnTo>
                  <a:pt x="51641" y="18097"/>
                </a:lnTo>
                <a:lnTo>
                  <a:pt x="23240" y="49529"/>
                </a:lnTo>
                <a:lnTo>
                  <a:pt x="5810" y="91424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281"/>
                </a:lnTo>
                <a:lnTo>
                  <a:pt x="69514" y="274943"/>
                </a:lnTo>
                <a:lnTo>
                  <a:pt x="90042" y="282320"/>
                </a:lnTo>
                <a:lnTo>
                  <a:pt x="93598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1"/>
                </a:lnTo>
                <a:lnTo>
                  <a:pt x="26828" y="164635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94782" y="4156329"/>
            <a:ext cx="317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2355" algn="l"/>
                <a:tab pos="2219325" algn="l"/>
              </a:tabLst>
            </a:pPr>
            <a:r>
              <a:rPr sz="2400" b="1" dirty="0">
                <a:solidFill>
                  <a:srgbClr val="FF0000"/>
                </a:solidFill>
                <a:latin typeface="Cambria Math"/>
                <a:cs typeface="Cambria Math"/>
              </a:rPr>
              <a:t>←</a:t>
            </a:r>
            <a:r>
              <a:rPr sz="2400" b="1" spc="1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mbria Math"/>
                <a:cs typeface="Cambria Math"/>
              </a:rPr>
              <a:t>𝑐𝑢𝑠𝑡	</a:t>
            </a:r>
            <a:r>
              <a:rPr sz="2400" b="1" spc="85" dirty="0">
                <a:solidFill>
                  <a:srgbClr val="FF0000"/>
                </a:solidFill>
                <a:latin typeface="Cambria Math"/>
                <a:cs typeface="Cambria Math"/>
              </a:rPr>
              <a:t>𝐼</a:t>
            </a:r>
            <a:r>
              <a:rPr sz="2400" b="1" dirty="0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r>
              <a:rPr sz="2400" b="1" spc="-1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b="1" spc="100" dirty="0">
                <a:solidFill>
                  <a:srgbClr val="FF0000"/>
                </a:solidFill>
                <a:latin typeface="Cambria Math"/>
                <a:cs typeface="Cambria Math"/>
              </a:rPr>
              <a:t>𝐶</a:t>
            </a:r>
            <a:r>
              <a:rPr sz="2400" b="1" dirty="0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r>
              <a:rPr sz="2400" b="1" spc="-1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b="1" spc="65" dirty="0">
                <a:solidFill>
                  <a:srgbClr val="FF0000"/>
                </a:solidFill>
                <a:latin typeface="Cambria Math"/>
                <a:cs typeface="Cambria Math"/>
              </a:rPr>
              <a:t>𝑅</a:t>
            </a:r>
            <a:r>
              <a:rPr sz="2400" b="1" dirty="0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r>
              <a:rPr sz="2400" b="1" spc="-1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mbria Math"/>
                <a:cs typeface="Cambria Math"/>
              </a:rPr>
              <a:t>𝑆	,</a:t>
            </a:r>
            <a:r>
              <a:rPr sz="2400" b="1" spc="-1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mbria Math"/>
                <a:cs typeface="Cambria Math"/>
              </a:rPr>
              <a:t>𝑅</a:t>
            </a:r>
            <a:r>
              <a:rPr sz="2400" b="1" spc="2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mbria Math"/>
                <a:cs typeface="Cambria Math"/>
              </a:rPr>
              <a:t>&gt;</a:t>
            </a:r>
            <a:r>
              <a:rPr sz="2400" b="1" spc="13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ambria Math"/>
                <a:cs typeface="Cambria Math"/>
              </a:rPr>
              <a:t>7</a:t>
            </a:r>
            <a:r>
              <a:rPr sz="2400" b="1" dirty="0">
                <a:solidFill>
                  <a:srgbClr val="FF0000"/>
                </a:solidFill>
                <a:latin typeface="Cambria Math"/>
                <a:cs typeface="Cambria Math"/>
              </a:rPr>
              <a:t>.</a:t>
            </a:r>
            <a:endParaRPr sz="2400" b="1">
              <a:solidFill>
                <a:srgbClr val="FF0000"/>
              </a:solidFill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8770619" y="6536333"/>
            <a:ext cx="228600" cy="2095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>
                <a:solidFill>
                  <a:srgbClr val="FF0000"/>
                </a:solidFill>
              </a:rPr>
              <a:t>Project</a:t>
            </a:r>
            <a:r>
              <a:rPr lang="en-US" spc="-45" dirty="0" smtClean="0">
                <a:solidFill>
                  <a:srgbClr val="FF0000"/>
                </a:solidFill>
              </a:rPr>
              <a:t> </a:t>
            </a:r>
            <a:r>
              <a:rPr lang="en-US" spc="-5" dirty="0" smtClean="0">
                <a:solidFill>
                  <a:srgbClr val="FF0000"/>
                </a:solidFill>
              </a:rPr>
              <a:t>Operation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Select operation works horizontally  on the table on the other hand the  </a:t>
            </a:r>
            <a:r>
              <a:rPr lang="en-US" b="1" dirty="0" smtClean="0">
                <a:solidFill>
                  <a:srgbClr val="00B0F0"/>
                </a:solidFill>
              </a:rPr>
              <a:t>Project operator operates on a single  table vertically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produces a vertical subset of the table,  extracting the values of specified  columns, eliminating duplicates, and  placing the values in a new table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Project</a:t>
            </a:r>
            <a:r>
              <a:rPr lang="en-US" spc="-45" dirty="0" smtClean="0"/>
              <a:t> </a:t>
            </a:r>
            <a:r>
              <a:rPr lang="en-US" spc="-5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It is unary operation that returns its  argument relation, with certain attributes  left out</a:t>
            </a:r>
          </a:p>
          <a:p>
            <a:pPr algn="just"/>
            <a:r>
              <a:rPr lang="en-US" dirty="0" smtClean="0"/>
              <a:t>Since relation is a set any duplicate  rows are eliminated</a:t>
            </a:r>
          </a:p>
          <a:p>
            <a:pPr algn="just"/>
            <a:r>
              <a:rPr lang="en-US" dirty="0" smtClean="0"/>
              <a:t>Projection is denoted by a Greek letter  (Π )/</a:t>
            </a:r>
            <a:r>
              <a:rPr lang="en-US" sz="2400" spc="-15" dirty="0" smtClean="0">
                <a:solidFill>
                  <a:srgbClr val="FF0000"/>
                </a:solidFill>
                <a:latin typeface="Calibri"/>
                <a:cs typeface="Calibri"/>
              </a:rPr>
              <a:t>(symbol:</a:t>
            </a:r>
            <a:r>
              <a:rPr lang="en-US" sz="2400" spc="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lang="en-US"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solidFill>
                  <a:srgbClr val="FF0000"/>
                </a:solidFill>
                <a:latin typeface="Calibri"/>
                <a:cs typeface="Calibri"/>
              </a:rPr>
              <a:t>(pi))</a:t>
            </a:r>
            <a:endParaRPr lang="en-US" dirty="0" smtClean="0"/>
          </a:p>
          <a:p>
            <a:pPr algn="just"/>
            <a:r>
              <a:rPr lang="en-US" dirty="0" smtClean="0"/>
              <a:t>While using this operator all the rows of  selected attributes of a relation are part  of new relation</a:t>
            </a:r>
          </a:p>
          <a:p>
            <a:pPr algn="just"/>
            <a:r>
              <a:rPr lang="en-US" dirty="0" smtClean="0"/>
              <a:t>∏ &lt;attribute list&gt;(relation)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200" y="1670158"/>
            <a:ext cx="7622600" cy="435354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305800" cy="856488"/>
          </a:xfrm>
        </p:spPr>
        <p:txBody>
          <a:bodyPr/>
          <a:lstStyle/>
          <a:p>
            <a:r>
              <a:rPr lang="en-US" dirty="0" smtClean="0"/>
              <a:t>Projection 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10540" y="1607312"/>
            <a:ext cx="791400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304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3200" spc="-10" dirty="0">
                <a:latin typeface="Calibri"/>
                <a:cs typeface="Calibri"/>
              </a:rPr>
              <a:t>Example: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employee’s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first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last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name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salary,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following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used:</a:t>
            </a:r>
            <a:endParaRPr sz="3200">
              <a:latin typeface="Calibri"/>
              <a:cs typeface="Calibri"/>
            </a:endParaRPr>
          </a:p>
          <a:p>
            <a:pPr marL="662940" algn="ctr">
              <a:lnSpc>
                <a:spcPct val="100000"/>
              </a:lnSpc>
              <a:spcBef>
                <a:spcPts val="1920"/>
              </a:spcBef>
            </a:pPr>
            <a:r>
              <a:rPr sz="6000" baseline="13888" dirty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sz="2650" dirty="0">
                <a:solidFill>
                  <a:srgbClr val="FF0000"/>
                </a:solidFill>
                <a:latin typeface="Calibri"/>
                <a:cs typeface="Calibri"/>
              </a:rPr>
              <a:t>LNAME,</a:t>
            </a:r>
            <a:r>
              <a:rPr sz="26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50" spc="-15" dirty="0">
                <a:solidFill>
                  <a:srgbClr val="FF0000"/>
                </a:solidFill>
                <a:latin typeface="Calibri"/>
                <a:cs typeface="Calibri"/>
              </a:rPr>
              <a:t>FNAME,SALARY</a:t>
            </a:r>
            <a:r>
              <a:rPr sz="6000" spc="-22" baseline="13888" dirty="0">
                <a:solidFill>
                  <a:srgbClr val="FF0000"/>
                </a:solidFill>
                <a:latin typeface="Calibri"/>
                <a:cs typeface="Calibri"/>
              </a:rPr>
              <a:t>(EMPLOYEE)</a:t>
            </a:r>
            <a:endParaRPr sz="6000" baseline="13888"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56488"/>
          </a:xfrm>
        </p:spPr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relational algebra is a procedural  query language</a:t>
            </a:r>
          </a:p>
          <a:p>
            <a:r>
              <a:rPr lang="en-US" dirty="0" smtClean="0"/>
              <a:t>It is a language in which we can ask questions (query) to a database.</a:t>
            </a:r>
          </a:p>
          <a:p>
            <a:r>
              <a:rPr lang="en-US" dirty="0" smtClean="0"/>
              <a:t>It consists of a set of operations that  take one or two relations as input and  produce a new relation as their result</a:t>
            </a:r>
          </a:p>
          <a:p>
            <a:r>
              <a:rPr lang="en-US" dirty="0" smtClean="0"/>
              <a:t> There are some basic operations of  relational algebra.</a:t>
            </a:r>
          </a:p>
          <a:p>
            <a:pPr algn="just"/>
            <a:r>
              <a:rPr lang="en-US" dirty="0" smtClean="0"/>
              <a:t>These operations enable a user to specify basic retrieval requests (or queries)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2057400"/>
            <a:ext cx="1257300" cy="441959"/>
          </a:xfrm>
          <a:custGeom>
            <a:avLst/>
            <a:gdLst/>
            <a:ahLst/>
            <a:cxnLst/>
            <a:rect l="l" t="t" r="r" b="b"/>
            <a:pathLst>
              <a:path w="1257300" h="441960">
                <a:moveTo>
                  <a:pt x="1257300" y="0"/>
                </a:moveTo>
                <a:lnTo>
                  <a:pt x="0" y="0"/>
                </a:lnTo>
                <a:lnTo>
                  <a:pt x="0" y="441960"/>
                </a:lnTo>
                <a:lnTo>
                  <a:pt x="1257300" y="441960"/>
                </a:lnTo>
                <a:lnTo>
                  <a:pt x="1257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6409" y="2114550"/>
            <a:ext cx="285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Id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7300" y="2057399"/>
            <a:ext cx="3771900" cy="441959"/>
          </a:xfrm>
          <a:custGeom>
            <a:avLst/>
            <a:gdLst/>
            <a:ahLst/>
            <a:cxnLst/>
            <a:rect l="l" t="t" r="r" b="b"/>
            <a:pathLst>
              <a:path w="3771900" h="441960">
                <a:moveTo>
                  <a:pt x="3771900" y="0"/>
                </a:moveTo>
                <a:lnTo>
                  <a:pt x="2514600" y="0"/>
                </a:lnTo>
                <a:lnTo>
                  <a:pt x="1215390" y="0"/>
                </a:lnTo>
                <a:lnTo>
                  <a:pt x="0" y="0"/>
                </a:lnTo>
                <a:lnTo>
                  <a:pt x="0" y="441960"/>
                </a:lnTo>
                <a:lnTo>
                  <a:pt x="1215390" y="441960"/>
                </a:lnTo>
                <a:lnTo>
                  <a:pt x="2514600" y="441960"/>
                </a:lnTo>
                <a:lnTo>
                  <a:pt x="3771900" y="441960"/>
                </a:lnTo>
                <a:lnTo>
                  <a:pt x="3771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43050" y="1558290"/>
            <a:ext cx="3216910" cy="85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Person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  <a:tabLst>
                <a:tab pos="1130935" algn="l"/>
                <a:tab pos="2510155" algn="l"/>
              </a:tabLst>
            </a:pPr>
            <a:r>
              <a:rPr sz="1800" b="1" spc="-5" dirty="0">
                <a:solidFill>
                  <a:srgbClr val="FFFFFF"/>
                </a:solidFill>
                <a:latin typeface="Comic Sans MS"/>
                <a:cs typeface="Comic Sans MS"/>
              </a:rPr>
              <a:t>Na</a:t>
            </a: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me	Ad</a:t>
            </a:r>
            <a:r>
              <a:rPr sz="1800" b="1" spc="-10" dirty="0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re</a:t>
            </a:r>
            <a:r>
              <a:rPr sz="1800" b="1" spc="-10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s	</a:t>
            </a:r>
            <a:r>
              <a:rPr sz="1800" b="1" spc="-5" dirty="0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1800" b="1" spc="-5" dirty="0">
                <a:solidFill>
                  <a:srgbClr val="FFFFFF"/>
                </a:solidFill>
                <a:latin typeface="Comic Sans MS"/>
                <a:cs typeface="Comic Sans MS"/>
              </a:rPr>
              <a:t>bby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79" y="2556509"/>
            <a:ext cx="5848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1123</a:t>
            </a:r>
            <a:endParaRPr sz="1800">
              <a:latin typeface="Comic Sans MS"/>
              <a:cs typeface="Comic Sans MS"/>
            </a:endParaRPr>
          </a:p>
          <a:p>
            <a:pPr marL="49530">
              <a:lnSpc>
                <a:spcPct val="100000"/>
              </a:lnSpc>
              <a:spcBef>
                <a:spcPts val="1920"/>
              </a:spcBef>
            </a:pPr>
            <a:r>
              <a:rPr sz="1800" dirty="0">
                <a:latin typeface="Comic Sans MS"/>
                <a:cs typeface="Comic Sans MS"/>
              </a:rPr>
              <a:t>1123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800" spc="10" dirty="0">
                <a:latin typeface="Comic Sans MS"/>
                <a:cs typeface="Comic Sans MS"/>
              </a:rPr>
              <a:t>5</a:t>
            </a:r>
            <a:r>
              <a:rPr sz="1800" spc="-5" dirty="0">
                <a:latin typeface="Comic Sans MS"/>
                <a:cs typeface="Comic Sans MS"/>
              </a:rPr>
              <a:t>556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800" spc="10" dirty="0">
                <a:latin typeface="Comic Sans MS"/>
                <a:cs typeface="Comic Sans MS"/>
              </a:rPr>
              <a:t>9</a:t>
            </a:r>
            <a:r>
              <a:rPr sz="1800" spc="-5" dirty="0">
                <a:latin typeface="Comic Sans MS"/>
                <a:cs typeface="Comic Sans MS"/>
              </a:rPr>
              <a:t>876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8610" y="2556509"/>
            <a:ext cx="5740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John</a:t>
            </a:r>
            <a:endParaRPr sz="1800">
              <a:latin typeface="Comic Sans MS"/>
              <a:cs typeface="Comic Sans MS"/>
            </a:endParaRPr>
          </a:p>
          <a:p>
            <a:pPr marL="12700" marR="5080" indent="11430" algn="just">
              <a:lnSpc>
                <a:spcPct val="188900"/>
              </a:lnSpc>
            </a:pPr>
            <a:r>
              <a:rPr sz="1800" dirty="0">
                <a:latin typeface="Comic Sans MS"/>
                <a:cs typeface="Comic Sans MS"/>
              </a:rPr>
              <a:t>Jo</a:t>
            </a:r>
            <a:r>
              <a:rPr sz="1800" spc="-5" dirty="0">
                <a:latin typeface="Comic Sans MS"/>
                <a:cs typeface="Comic Sans MS"/>
              </a:rPr>
              <a:t>hn  </a:t>
            </a:r>
            <a:r>
              <a:rPr sz="1800" spc="5" dirty="0">
                <a:latin typeface="Comic Sans MS"/>
                <a:cs typeface="Comic Sans MS"/>
              </a:rPr>
              <a:t>M</a:t>
            </a:r>
            <a:r>
              <a:rPr sz="1800" spc="-5" dirty="0">
                <a:latin typeface="Comic Sans MS"/>
                <a:cs typeface="Comic Sans MS"/>
              </a:rPr>
              <a:t>ar</a:t>
            </a:r>
            <a:r>
              <a:rPr sz="1800" dirty="0">
                <a:latin typeface="Comic Sans MS"/>
                <a:cs typeface="Comic Sans MS"/>
              </a:rPr>
              <a:t>y  </a:t>
            </a:r>
            <a:r>
              <a:rPr sz="1800" spc="-5" dirty="0">
                <a:latin typeface="Comic Sans MS"/>
                <a:cs typeface="Comic Sans MS"/>
              </a:rPr>
              <a:t>Bart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8260" y="2556509"/>
            <a:ext cx="10680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123</a:t>
            </a:r>
            <a:r>
              <a:rPr sz="1800" spc="-10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Main</a:t>
            </a:r>
            <a:endParaRPr sz="1800">
              <a:latin typeface="Comic Sans MS"/>
              <a:cs typeface="Comic Sans MS"/>
            </a:endParaRPr>
          </a:p>
          <a:p>
            <a:pPr marL="55244">
              <a:lnSpc>
                <a:spcPct val="100000"/>
              </a:lnSpc>
              <a:spcBef>
                <a:spcPts val="1920"/>
              </a:spcBef>
            </a:pPr>
            <a:r>
              <a:rPr sz="1800" dirty="0">
                <a:latin typeface="Comic Sans MS"/>
                <a:cs typeface="Comic Sans MS"/>
              </a:rPr>
              <a:t>123</a:t>
            </a:r>
            <a:r>
              <a:rPr sz="1800" spc="-10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Main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800" dirty="0">
                <a:latin typeface="Comic Sans MS"/>
                <a:cs typeface="Comic Sans MS"/>
              </a:rPr>
              <a:t>7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Lake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Dr</a:t>
            </a:r>
            <a:endParaRPr sz="1800">
              <a:latin typeface="Comic Sans MS"/>
              <a:cs typeface="Comic Sans MS"/>
            </a:endParaRPr>
          </a:p>
          <a:p>
            <a:pPr marL="47625">
              <a:lnSpc>
                <a:spcPct val="100000"/>
              </a:lnSpc>
              <a:spcBef>
                <a:spcPts val="1920"/>
              </a:spcBef>
            </a:pPr>
            <a:r>
              <a:rPr sz="1800" dirty="0">
                <a:latin typeface="Comic Sans MS"/>
                <a:cs typeface="Comic Sans MS"/>
              </a:rPr>
              <a:t>5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Pine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4470" y="2556509"/>
            <a:ext cx="7727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mic Sans MS"/>
                <a:cs typeface="Comic Sans MS"/>
              </a:rPr>
              <a:t>s</a:t>
            </a:r>
            <a:r>
              <a:rPr sz="1800" spc="-5" dirty="0">
                <a:latin typeface="Comic Sans MS"/>
                <a:cs typeface="Comic Sans MS"/>
              </a:rPr>
              <a:t>t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m</a:t>
            </a:r>
            <a:r>
              <a:rPr sz="1800" spc="-5" dirty="0">
                <a:latin typeface="Comic Sans MS"/>
                <a:cs typeface="Comic Sans MS"/>
              </a:rPr>
              <a:t>p</a:t>
            </a:r>
            <a:r>
              <a:rPr sz="1800" dirty="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  <a:p>
            <a:pPr marL="12700" marR="5080" indent="106680" algn="just">
              <a:lnSpc>
                <a:spcPct val="188900"/>
              </a:lnSpc>
            </a:pPr>
            <a:r>
              <a:rPr sz="1800" dirty="0">
                <a:latin typeface="Comic Sans MS"/>
                <a:cs typeface="Comic Sans MS"/>
              </a:rPr>
              <a:t>coins 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hiking 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s</a:t>
            </a:r>
            <a:r>
              <a:rPr sz="1800" spc="-5" dirty="0">
                <a:latin typeface="Comic Sans MS"/>
                <a:cs typeface="Comic Sans MS"/>
              </a:rPr>
              <a:t>t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m</a:t>
            </a:r>
            <a:r>
              <a:rPr sz="1800" spc="-5" dirty="0">
                <a:latin typeface="Comic Sans MS"/>
                <a:cs typeface="Comic Sans MS"/>
              </a:rPr>
              <a:t>p</a:t>
            </a:r>
            <a:r>
              <a:rPr sz="1800" dirty="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6569" y="5010150"/>
            <a:ext cx="284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8450" y="5010150"/>
            <a:ext cx="71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smtClean="0">
                <a:solidFill>
                  <a:srgbClr val="FFFFFF"/>
                </a:solidFill>
                <a:latin typeface="Comic Sans MS"/>
                <a:cs typeface="Comic Sans MS"/>
              </a:rPr>
              <a:t>Hoby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5377179"/>
            <a:ext cx="1276350" cy="739140"/>
          </a:xfrm>
          <a:custGeom>
            <a:avLst/>
            <a:gdLst/>
            <a:ahLst/>
            <a:cxnLst/>
            <a:rect l="l" t="t" r="r" b="b"/>
            <a:pathLst>
              <a:path w="1276350" h="739139">
                <a:moveTo>
                  <a:pt x="1276350" y="0"/>
                </a:moveTo>
                <a:lnTo>
                  <a:pt x="0" y="0"/>
                </a:lnTo>
                <a:lnTo>
                  <a:pt x="0" y="739140"/>
                </a:lnTo>
                <a:lnTo>
                  <a:pt x="1276350" y="739140"/>
                </a:lnTo>
                <a:lnTo>
                  <a:pt x="1276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76350" y="5377179"/>
            <a:ext cx="1314450" cy="739140"/>
          </a:xfrm>
          <a:custGeom>
            <a:avLst/>
            <a:gdLst/>
            <a:ahLst/>
            <a:cxnLst/>
            <a:rect l="l" t="t" r="r" b="b"/>
            <a:pathLst>
              <a:path w="1314450" h="739139">
                <a:moveTo>
                  <a:pt x="1314450" y="0"/>
                </a:moveTo>
                <a:lnTo>
                  <a:pt x="0" y="0"/>
                </a:lnTo>
                <a:lnTo>
                  <a:pt x="0" y="739140"/>
                </a:lnTo>
                <a:lnTo>
                  <a:pt x="1314450" y="739140"/>
                </a:lnTo>
                <a:lnTo>
                  <a:pt x="1314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76350" y="6116320"/>
            <a:ext cx="1314450" cy="741680"/>
          </a:xfrm>
          <a:custGeom>
            <a:avLst/>
            <a:gdLst/>
            <a:ahLst/>
            <a:cxnLst/>
            <a:rect l="l" t="t" r="r" b="b"/>
            <a:pathLst>
              <a:path w="1314450" h="741679">
                <a:moveTo>
                  <a:pt x="1314450" y="0"/>
                </a:moveTo>
                <a:lnTo>
                  <a:pt x="0" y="0"/>
                </a:lnTo>
                <a:lnTo>
                  <a:pt x="0" y="741679"/>
                </a:lnTo>
                <a:lnTo>
                  <a:pt x="1314450" y="741679"/>
                </a:lnTo>
                <a:lnTo>
                  <a:pt x="1314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72200" y="3047999"/>
            <a:ext cx="2133600" cy="457200"/>
          </a:xfrm>
          <a:custGeom>
            <a:avLst/>
            <a:gdLst/>
            <a:ahLst/>
            <a:cxnLst/>
            <a:rect l="l" t="t" r="r" b="b"/>
            <a:pathLst>
              <a:path w="2133600" h="457200">
                <a:moveTo>
                  <a:pt x="2133600" y="0"/>
                </a:move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lnTo>
                  <a:pt x="1066800" y="457200"/>
                </a:lnTo>
                <a:lnTo>
                  <a:pt x="2133600" y="457200"/>
                </a:lnTo>
                <a:lnTo>
                  <a:pt x="213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93409" y="2396490"/>
            <a:ext cx="2936875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" dirty="0">
                <a:latin typeface="Comic Sans MS"/>
                <a:cs typeface="Comic Sans MS"/>
              </a:rPr>
              <a:t>∏</a:t>
            </a:r>
            <a:r>
              <a:rPr sz="2050" b="1" i="1" spc="-30" dirty="0">
                <a:latin typeface="Comic Sans MS"/>
                <a:cs typeface="Comic Sans MS"/>
              </a:rPr>
              <a:t>Name,Hobby(Person)</a:t>
            </a:r>
            <a:endParaRPr sz="2050">
              <a:latin typeface="Comic Sans MS"/>
              <a:cs typeface="Comic Sans MS"/>
            </a:endParaRPr>
          </a:p>
          <a:p>
            <a:pPr marL="702310">
              <a:lnSpc>
                <a:spcPct val="100000"/>
              </a:lnSpc>
              <a:spcBef>
                <a:spcPts val="1740"/>
              </a:spcBef>
              <a:tabLst>
                <a:tab pos="1731645" algn="l"/>
              </a:tabLst>
            </a:pPr>
            <a:r>
              <a:rPr sz="1800" b="1" spc="-5" dirty="0">
                <a:solidFill>
                  <a:srgbClr val="FFFFFF"/>
                </a:solidFill>
                <a:latin typeface="Comic Sans MS"/>
                <a:cs typeface="Comic Sans MS"/>
              </a:rPr>
              <a:t>Name	Hobby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18579" y="3562350"/>
            <a:ext cx="574675" cy="201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John</a:t>
            </a:r>
            <a:endParaRPr sz="1800">
              <a:latin typeface="Comic Sans MS"/>
              <a:cs typeface="Comic Sans MS"/>
            </a:endParaRPr>
          </a:p>
          <a:p>
            <a:pPr marL="12700" marR="5080" indent="11430" algn="just">
              <a:lnSpc>
                <a:spcPct val="208300"/>
              </a:lnSpc>
            </a:pPr>
            <a:r>
              <a:rPr sz="1800" dirty="0">
                <a:latin typeface="Comic Sans MS"/>
                <a:cs typeface="Comic Sans MS"/>
              </a:rPr>
              <a:t>Jo</a:t>
            </a:r>
            <a:r>
              <a:rPr sz="1800" spc="-5" dirty="0">
                <a:latin typeface="Comic Sans MS"/>
                <a:cs typeface="Comic Sans MS"/>
              </a:rPr>
              <a:t>hn  </a:t>
            </a:r>
            <a:r>
              <a:rPr sz="1800" spc="5" dirty="0">
                <a:latin typeface="Comic Sans MS"/>
                <a:cs typeface="Comic Sans MS"/>
              </a:rPr>
              <a:t>M</a:t>
            </a:r>
            <a:r>
              <a:rPr sz="1800" spc="-5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ry  </a:t>
            </a:r>
            <a:r>
              <a:rPr sz="1800" spc="-5" dirty="0">
                <a:latin typeface="Comic Sans MS"/>
                <a:cs typeface="Comic Sans MS"/>
              </a:rPr>
              <a:t>Bart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85050" y="3562350"/>
            <a:ext cx="774065" cy="201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stamps</a:t>
            </a:r>
            <a:endParaRPr sz="1800">
              <a:latin typeface="Comic Sans MS"/>
              <a:cs typeface="Comic Sans MS"/>
            </a:endParaRPr>
          </a:p>
          <a:p>
            <a:pPr marL="12700" marR="5080" indent="107950" algn="just">
              <a:lnSpc>
                <a:spcPct val="208300"/>
              </a:lnSpc>
            </a:pPr>
            <a:r>
              <a:rPr sz="1800" spc="-5" dirty="0">
                <a:latin typeface="Comic Sans MS"/>
                <a:cs typeface="Comic Sans MS"/>
              </a:rPr>
              <a:t>coins 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Hiking </a:t>
            </a:r>
            <a:r>
              <a:rPr sz="1800" dirty="0">
                <a:latin typeface="Comic Sans MS"/>
                <a:cs typeface="Comic Sans MS"/>
              </a:rPr>
              <a:t> s</a:t>
            </a:r>
            <a:r>
              <a:rPr sz="1800" spc="-5" dirty="0">
                <a:latin typeface="Comic Sans MS"/>
                <a:cs typeface="Comic Sans MS"/>
              </a:rPr>
              <a:t>t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m</a:t>
            </a:r>
            <a:r>
              <a:rPr sz="1800" spc="-5" dirty="0">
                <a:latin typeface="Comic Sans MS"/>
                <a:cs typeface="Comic Sans MS"/>
              </a:rPr>
              <a:t>p</a:t>
            </a:r>
            <a:r>
              <a:rPr sz="1800" dirty="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Project</a:t>
            </a:r>
            <a:r>
              <a:rPr lang="en-US" spc="-45" dirty="0" smtClean="0"/>
              <a:t> </a:t>
            </a:r>
            <a:r>
              <a:rPr lang="en-US" spc="-5" dirty="0" smtClean="0"/>
              <a:t>Operation</a:t>
            </a:r>
            <a:endParaRPr lang="en-US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057400"/>
            <a:ext cx="8205216" cy="1676400"/>
          </a:xfrm>
          <a:prstGeom prst="rect">
            <a:avLst/>
          </a:prstGeom>
        </p:spPr>
      </p:pic>
      <p:pic>
        <p:nvPicPr>
          <p:cNvPr id="5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267200"/>
            <a:ext cx="6533388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Composition of relational  operators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relational operators like select and  project can also be used in nested forms  iteratively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As the result of an operation is a relation  so this result can be used as an input for  other operation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Order is very important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495800"/>
            <a:ext cx="5590032" cy="1828800"/>
          </a:xfrm>
          <a:prstGeom prst="rect">
            <a:avLst/>
          </a:prstGeom>
        </p:spPr>
      </p:pic>
      <p:pic>
        <p:nvPicPr>
          <p:cNvPr id="5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2209800"/>
            <a:ext cx="8205216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RENAME</a:t>
            </a:r>
            <a:r>
              <a:rPr lang="en-US" sz="2800" spc="-4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spc="-15" dirty="0" smtClean="0">
                <a:solidFill>
                  <a:srgbClr val="FF0000"/>
                </a:solidFill>
                <a:latin typeface="Calibri"/>
                <a:cs typeface="Calibri"/>
              </a:rPr>
              <a:t>(symbol:</a:t>
            </a:r>
            <a:r>
              <a:rPr lang="en-US" sz="2800" spc="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Symbol"/>
                <a:cs typeface="Symbol"/>
              </a:rPr>
              <a:t></a:t>
            </a:r>
            <a:r>
              <a:rPr lang="en-US" sz="2800" spc="-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FF0000"/>
                </a:solidFill>
                <a:latin typeface="Calibri"/>
                <a:cs typeface="Calibri"/>
              </a:rPr>
              <a:t>(rho))</a:t>
            </a:r>
          </a:p>
          <a:p>
            <a:pPr marL="367665" marR="17780" indent="-342900">
              <a:lnSpc>
                <a:spcPts val="4280"/>
              </a:lnSpc>
              <a:spcBef>
                <a:spcPts val="275"/>
              </a:spcBef>
              <a:buFont typeface="Arial MT"/>
              <a:buChar char="•"/>
              <a:tabLst>
                <a:tab pos="368300" algn="l"/>
              </a:tabLst>
            </a:pPr>
            <a:r>
              <a:rPr lang="en-US" sz="3600" dirty="0" smtClean="0">
                <a:latin typeface="Calibri"/>
                <a:cs typeface="Calibri"/>
              </a:rPr>
              <a:t>The</a:t>
            </a:r>
            <a:r>
              <a:rPr lang="en-US" sz="3600" spc="-30" dirty="0" smtClean="0">
                <a:latin typeface="Calibri"/>
                <a:cs typeface="Calibri"/>
              </a:rPr>
              <a:t> </a:t>
            </a:r>
            <a:r>
              <a:rPr lang="en-US" sz="3600" spc="-15" dirty="0" smtClean="0">
                <a:latin typeface="Calibri"/>
                <a:cs typeface="Calibri"/>
              </a:rPr>
              <a:t>general</a:t>
            </a:r>
            <a:r>
              <a:rPr lang="en-US" sz="3600" spc="-40" dirty="0" smtClean="0">
                <a:latin typeface="Calibri"/>
                <a:cs typeface="Calibri"/>
              </a:rPr>
              <a:t> </a:t>
            </a:r>
            <a:r>
              <a:rPr lang="en-US" sz="3600" dirty="0" smtClean="0">
                <a:latin typeface="Calibri"/>
                <a:cs typeface="Calibri"/>
              </a:rPr>
              <a:t>RENAME</a:t>
            </a:r>
            <a:r>
              <a:rPr lang="en-US" sz="3600" spc="-15" dirty="0" smtClean="0">
                <a:latin typeface="Calibri"/>
                <a:cs typeface="Calibri"/>
              </a:rPr>
              <a:t> operation</a:t>
            </a:r>
            <a:r>
              <a:rPr lang="en-US" sz="3600" spc="-50" dirty="0" smtClean="0">
                <a:latin typeface="Calibri"/>
                <a:cs typeface="Calibri"/>
              </a:rPr>
              <a:t> </a:t>
            </a:r>
            <a:r>
              <a:rPr lang="en-US" sz="3600" dirty="0" smtClean="0">
                <a:latin typeface="Symbol"/>
                <a:cs typeface="Symbol"/>
              </a:rPr>
              <a:t></a:t>
            </a:r>
            <a:r>
              <a:rPr lang="en-US" sz="3600" spc="-105" dirty="0" smtClean="0">
                <a:latin typeface="Times New Roman"/>
                <a:cs typeface="Times New Roman"/>
              </a:rPr>
              <a:t> </a:t>
            </a:r>
            <a:r>
              <a:rPr lang="en-US" sz="3600" spc="-10" dirty="0" smtClean="0">
                <a:latin typeface="Calibri"/>
                <a:cs typeface="Calibri"/>
              </a:rPr>
              <a:t>can</a:t>
            </a:r>
            <a:r>
              <a:rPr lang="en-US" sz="3600" spc="-15" dirty="0" smtClean="0">
                <a:latin typeface="Calibri"/>
                <a:cs typeface="Calibri"/>
              </a:rPr>
              <a:t> </a:t>
            </a:r>
            <a:r>
              <a:rPr lang="en-US" sz="3600" dirty="0" smtClean="0">
                <a:latin typeface="Calibri"/>
                <a:cs typeface="Calibri"/>
              </a:rPr>
              <a:t>be </a:t>
            </a:r>
            <a:r>
              <a:rPr lang="en-US" sz="3600" spc="-800" dirty="0" smtClean="0">
                <a:latin typeface="Calibri"/>
                <a:cs typeface="Calibri"/>
              </a:rPr>
              <a:t> </a:t>
            </a:r>
            <a:r>
              <a:rPr lang="en-US" sz="3600" spc="-15" dirty="0" smtClean="0">
                <a:latin typeface="Calibri"/>
                <a:cs typeface="Calibri"/>
              </a:rPr>
              <a:t>expressed </a:t>
            </a:r>
            <a:r>
              <a:rPr lang="en-US" sz="3600" spc="-5" dirty="0" smtClean="0">
                <a:latin typeface="Calibri"/>
                <a:cs typeface="Calibri"/>
              </a:rPr>
              <a:t>by</a:t>
            </a:r>
            <a:r>
              <a:rPr lang="en-US" sz="3600" spc="-30" dirty="0" smtClean="0">
                <a:latin typeface="Calibri"/>
                <a:cs typeface="Calibri"/>
              </a:rPr>
              <a:t> </a:t>
            </a:r>
            <a:r>
              <a:rPr lang="en-US" sz="3600" spc="-25" dirty="0" smtClean="0">
                <a:latin typeface="Calibri"/>
                <a:cs typeface="Calibri"/>
              </a:rPr>
              <a:t>any</a:t>
            </a:r>
            <a:r>
              <a:rPr lang="en-US" sz="3600" spc="-15" dirty="0" smtClean="0">
                <a:latin typeface="Calibri"/>
                <a:cs typeface="Calibri"/>
              </a:rPr>
              <a:t> </a:t>
            </a:r>
            <a:r>
              <a:rPr lang="en-US" sz="3600" spc="-5" dirty="0" smtClean="0">
                <a:latin typeface="Calibri"/>
                <a:cs typeface="Calibri"/>
              </a:rPr>
              <a:t>of</a:t>
            </a:r>
            <a:r>
              <a:rPr lang="en-US" sz="3600" dirty="0" smtClean="0">
                <a:latin typeface="Calibri"/>
                <a:cs typeface="Calibri"/>
              </a:rPr>
              <a:t> </a:t>
            </a:r>
            <a:r>
              <a:rPr lang="en-US" sz="3600" spc="-5" dirty="0" smtClean="0">
                <a:latin typeface="Calibri"/>
                <a:cs typeface="Calibri"/>
              </a:rPr>
              <a:t>the</a:t>
            </a:r>
            <a:r>
              <a:rPr lang="en-US" sz="3600" spc="-15" dirty="0" smtClean="0">
                <a:latin typeface="Calibri"/>
                <a:cs typeface="Calibri"/>
              </a:rPr>
              <a:t> following</a:t>
            </a:r>
            <a:r>
              <a:rPr lang="en-US" sz="3600" spc="-20" dirty="0" smtClean="0">
                <a:latin typeface="Calibri"/>
                <a:cs typeface="Calibri"/>
              </a:rPr>
              <a:t> </a:t>
            </a:r>
            <a:r>
              <a:rPr lang="en-US" sz="3600" spc="-15" dirty="0" smtClean="0">
                <a:latin typeface="Calibri"/>
                <a:cs typeface="Calibri"/>
              </a:rPr>
              <a:t>forms:</a:t>
            </a:r>
            <a:endParaRPr lang="en-US" sz="3600" dirty="0" smtClean="0">
              <a:latin typeface="Calibri"/>
              <a:cs typeface="Calibri"/>
            </a:endParaRPr>
          </a:p>
          <a:p>
            <a:pPr marL="7689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69620" algn="l"/>
              </a:tabLst>
            </a:pPr>
            <a:r>
              <a:rPr lang="en-US" sz="3200" dirty="0" smtClean="0">
                <a:solidFill>
                  <a:srgbClr val="FF0000"/>
                </a:solidFill>
                <a:latin typeface="Symbol"/>
                <a:cs typeface="Symbol"/>
              </a:rPr>
              <a:t></a:t>
            </a:r>
            <a:r>
              <a:rPr lang="en-US" sz="3150" b="1" baseline="-2116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  <a:cs typeface="Calibri"/>
              </a:rPr>
              <a:t>(R)</a:t>
            </a:r>
            <a:r>
              <a:rPr lang="en-US" sz="3200" b="1" spc="-4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200" spc="-5" dirty="0" smtClean="0">
                <a:latin typeface="Calibri"/>
                <a:cs typeface="Calibri"/>
              </a:rPr>
              <a:t>changes:</a:t>
            </a:r>
            <a:endParaRPr lang="en-US" sz="3200" dirty="0" smtClean="0">
              <a:latin typeface="Calibri"/>
              <a:cs typeface="Calibri"/>
            </a:endParaRPr>
          </a:p>
          <a:p>
            <a:pPr marL="1168400" lvl="2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1169035" algn="l"/>
              </a:tabLst>
            </a:pPr>
            <a:r>
              <a:rPr lang="en-US" sz="2800" spc="-5" dirty="0" smtClean="0">
                <a:latin typeface="Calibri"/>
                <a:cs typeface="Calibri"/>
              </a:rPr>
              <a:t>the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i="1" spc="-5" dirty="0" smtClean="0">
                <a:latin typeface="Calibri"/>
                <a:cs typeface="Calibri"/>
              </a:rPr>
              <a:t>relation</a:t>
            </a:r>
            <a:r>
              <a:rPr lang="en-US" sz="2800" i="1" spc="-10" dirty="0" smtClean="0">
                <a:latin typeface="Calibri"/>
                <a:cs typeface="Calibri"/>
              </a:rPr>
              <a:t> </a:t>
            </a:r>
            <a:r>
              <a:rPr lang="en-US" sz="2800" i="1" spc="-5" dirty="0" smtClean="0">
                <a:latin typeface="Calibri"/>
                <a:cs typeface="Calibri"/>
              </a:rPr>
              <a:t>name</a:t>
            </a:r>
            <a:r>
              <a:rPr lang="en-US" sz="2800" i="1" spc="5" dirty="0" smtClean="0">
                <a:latin typeface="Calibri"/>
                <a:cs typeface="Calibri"/>
              </a:rPr>
              <a:t> </a:t>
            </a:r>
            <a:r>
              <a:rPr lang="en-US" sz="2800" spc="-10" dirty="0" smtClean="0">
                <a:latin typeface="Calibri"/>
                <a:cs typeface="Calibri"/>
              </a:rPr>
              <a:t>only</a:t>
            </a:r>
            <a:r>
              <a:rPr lang="en-US" sz="2800" spc="-5" dirty="0" smtClean="0">
                <a:latin typeface="Calibri"/>
                <a:cs typeface="Calibri"/>
              </a:rPr>
              <a:t> </a:t>
            </a:r>
            <a:r>
              <a:rPr lang="en-US" sz="2800" spc="-20" dirty="0" smtClean="0">
                <a:latin typeface="Calibri"/>
                <a:cs typeface="Calibri"/>
              </a:rPr>
              <a:t>to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5" dirty="0" smtClean="0">
                <a:latin typeface="Calibri"/>
                <a:cs typeface="Calibri"/>
              </a:rPr>
              <a:t>S</a:t>
            </a:r>
            <a:endParaRPr lang="en-US" sz="2800" dirty="0" smtClean="0">
              <a:latin typeface="Calibri"/>
              <a:cs typeface="Calibri"/>
            </a:endParaRPr>
          </a:p>
          <a:p>
            <a:pPr marL="768985" lvl="1" indent="-287020">
              <a:lnSpc>
                <a:spcPct val="100000"/>
              </a:lnSpc>
              <a:spcBef>
                <a:spcPts val="780"/>
              </a:spcBef>
              <a:buFont typeface="Arial MT"/>
              <a:buChar char="–"/>
              <a:tabLst>
                <a:tab pos="769620" algn="l"/>
              </a:tabLst>
            </a:pPr>
            <a:r>
              <a:rPr lang="en-US" sz="3200" spc="10" dirty="0" smtClean="0">
                <a:solidFill>
                  <a:srgbClr val="FF0000"/>
                </a:solidFill>
                <a:latin typeface="Symbol"/>
                <a:cs typeface="Symbol"/>
              </a:rPr>
              <a:t></a:t>
            </a:r>
            <a:r>
              <a:rPr lang="en-US" sz="3150" b="1" spc="15" baseline="-21164" dirty="0" smtClean="0">
                <a:solidFill>
                  <a:srgbClr val="FF0000"/>
                </a:solidFill>
                <a:latin typeface="Calibri"/>
                <a:cs typeface="Calibri"/>
              </a:rPr>
              <a:t>(B1,</a:t>
            </a:r>
            <a:r>
              <a:rPr lang="en-US" sz="3150" b="1" spc="-7" baseline="-2116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150" b="1" spc="15" baseline="-21164" dirty="0" smtClean="0">
                <a:solidFill>
                  <a:srgbClr val="FF0000"/>
                </a:solidFill>
                <a:latin typeface="Calibri"/>
                <a:cs typeface="Calibri"/>
              </a:rPr>
              <a:t>B2, </a:t>
            </a:r>
            <a:r>
              <a:rPr lang="en-US" sz="3150" b="1" spc="22" baseline="-21164" dirty="0" smtClean="0">
                <a:solidFill>
                  <a:srgbClr val="FF0000"/>
                </a:solidFill>
                <a:latin typeface="Calibri"/>
                <a:cs typeface="Calibri"/>
              </a:rPr>
              <a:t>…,</a:t>
            </a:r>
            <a:r>
              <a:rPr lang="en-US" sz="3150" b="1" spc="-7" baseline="-2116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150" b="1" spc="22" baseline="-21164" dirty="0" err="1" smtClean="0">
                <a:solidFill>
                  <a:srgbClr val="FF0000"/>
                </a:solidFill>
                <a:latin typeface="Calibri"/>
                <a:cs typeface="Calibri"/>
              </a:rPr>
              <a:t>Bn</a:t>
            </a:r>
            <a:r>
              <a:rPr lang="en-US" sz="3150" b="1" baseline="-21164" dirty="0" smtClean="0">
                <a:solidFill>
                  <a:srgbClr val="FF0000"/>
                </a:solidFill>
                <a:latin typeface="Calibri"/>
                <a:cs typeface="Calibri"/>
              </a:rPr>
              <a:t> )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  <a:cs typeface="Calibri"/>
              </a:rPr>
              <a:t>(R)</a:t>
            </a:r>
            <a:r>
              <a:rPr lang="en-US" sz="3200" b="1" spc="-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200" spc="-5" dirty="0" smtClean="0">
                <a:latin typeface="Calibri"/>
                <a:cs typeface="Calibri"/>
              </a:rPr>
              <a:t>changes:</a:t>
            </a:r>
            <a:endParaRPr lang="en-US" sz="3200" dirty="0" smtClean="0">
              <a:latin typeface="Calibri"/>
              <a:cs typeface="Calibri"/>
            </a:endParaRPr>
          </a:p>
          <a:p>
            <a:pPr marL="1168400" lvl="2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1169035" algn="l"/>
              </a:tabLst>
            </a:pPr>
            <a:r>
              <a:rPr lang="en-US" sz="2800" spc="-5" dirty="0" smtClean="0">
                <a:latin typeface="Calibri"/>
                <a:cs typeface="Calibri"/>
              </a:rPr>
              <a:t>the</a:t>
            </a:r>
            <a:r>
              <a:rPr lang="en-US" sz="2800" spc="5" dirty="0" smtClean="0">
                <a:latin typeface="Calibri"/>
                <a:cs typeface="Calibri"/>
              </a:rPr>
              <a:t> </a:t>
            </a:r>
            <a:r>
              <a:rPr lang="en-US" sz="2800" i="1" spc="-10" dirty="0" smtClean="0">
                <a:latin typeface="Calibri"/>
                <a:cs typeface="Calibri"/>
              </a:rPr>
              <a:t>column</a:t>
            </a:r>
            <a:r>
              <a:rPr lang="en-US" sz="2800" i="1" dirty="0" smtClean="0">
                <a:latin typeface="Calibri"/>
                <a:cs typeface="Calibri"/>
              </a:rPr>
              <a:t> </a:t>
            </a:r>
            <a:r>
              <a:rPr lang="en-US" sz="2800" i="1" spc="-10" dirty="0" smtClean="0">
                <a:latin typeface="Calibri"/>
                <a:cs typeface="Calibri"/>
              </a:rPr>
              <a:t>(attribute)</a:t>
            </a:r>
            <a:r>
              <a:rPr lang="en-US" sz="2800" i="1" dirty="0" smtClean="0">
                <a:latin typeface="Calibri"/>
                <a:cs typeface="Calibri"/>
              </a:rPr>
              <a:t> </a:t>
            </a:r>
            <a:r>
              <a:rPr lang="en-US" sz="2800" i="1" spc="-5" dirty="0" smtClean="0">
                <a:latin typeface="Calibri"/>
                <a:cs typeface="Calibri"/>
              </a:rPr>
              <a:t>names</a:t>
            </a:r>
            <a:r>
              <a:rPr lang="en-US" sz="2800" i="1" spc="10" dirty="0" smtClean="0">
                <a:latin typeface="Calibri"/>
                <a:cs typeface="Calibri"/>
              </a:rPr>
              <a:t> </a:t>
            </a:r>
            <a:r>
              <a:rPr lang="en-US" sz="2800" spc="-10" dirty="0" smtClean="0">
                <a:latin typeface="Calibri"/>
                <a:cs typeface="Calibri"/>
              </a:rPr>
              <a:t>only</a:t>
            </a:r>
            <a:r>
              <a:rPr lang="en-US" sz="2800" spc="5" dirty="0" smtClean="0">
                <a:latin typeface="Calibri"/>
                <a:cs typeface="Calibri"/>
              </a:rPr>
              <a:t> </a:t>
            </a:r>
            <a:r>
              <a:rPr lang="en-US" sz="2800" spc="-20" dirty="0" smtClean="0">
                <a:latin typeface="Calibri"/>
                <a:cs typeface="Calibri"/>
              </a:rPr>
              <a:t>to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spc="-5" dirty="0" smtClean="0">
                <a:latin typeface="Calibri"/>
                <a:cs typeface="Calibri"/>
              </a:rPr>
              <a:t>B1,</a:t>
            </a:r>
            <a:r>
              <a:rPr lang="en-US" sz="2800" spc="5" dirty="0" smtClean="0">
                <a:latin typeface="Calibri"/>
                <a:cs typeface="Calibri"/>
              </a:rPr>
              <a:t> </a:t>
            </a:r>
            <a:r>
              <a:rPr lang="en-US" sz="2800" spc="-5" dirty="0" smtClean="0">
                <a:latin typeface="Calibri"/>
                <a:cs typeface="Calibri"/>
              </a:rPr>
              <a:t>B1,…..</a:t>
            </a:r>
            <a:r>
              <a:rPr lang="en-US" sz="2800" spc="-5" dirty="0" err="1" smtClean="0">
                <a:latin typeface="Calibri"/>
                <a:cs typeface="Calibri"/>
              </a:rPr>
              <a:t>Bn</a:t>
            </a:r>
            <a:endParaRPr lang="en-US" sz="2800" dirty="0" smtClean="0">
              <a:latin typeface="Calibri"/>
              <a:cs typeface="Calibri"/>
            </a:endParaRPr>
          </a:p>
          <a:p>
            <a:pPr marL="768985" lvl="1" indent="-287020">
              <a:lnSpc>
                <a:spcPct val="100000"/>
              </a:lnSpc>
              <a:spcBef>
                <a:spcPts val="780"/>
              </a:spcBef>
              <a:buFont typeface="Arial MT"/>
              <a:buChar char="–"/>
              <a:tabLst>
                <a:tab pos="769620" algn="l"/>
              </a:tabLst>
            </a:pPr>
            <a:r>
              <a:rPr lang="en-US" sz="3200" spc="15" dirty="0" smtClean="0">
                <a:solidFill>
                  <a:srgbClr val="FF0000"/>
                </a:solidFill>
                <a:latin typeface="Symbol"/>
                <a:cs typeface="Symbol"/>
              </a:rPr>
              <a:t></a:t>
            </a:r>
            <a:r>
              <a:rPr lang="en-US" sz="3150" b="1" spc="22" baseline="-2116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lang="en-US" sz="3150" b="1" spc="-7" baseline="-2116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150" b="1" spc="15" baseline="-21164" dirty="0" smtClean="0">
                <a:solidFill>
                  <a:srgbClr val="FF0000"/>
                </a:solidFill>
                <a:latin typeface="Calibri"/>
                <a:cs typeface="Calibri"/>
              </a:rPr>
              <a:t>(B1, B2,</a:t>
            </a:r>
            <a:r>
              <a:rPr lang="en-US" sz="3150" b="1" spc="22" baseline="-21164" dirty="0" smtClean="0">
                <a:solidFill>
                  <a:srgbClr val="FF0000"/>
                </a:solidFill>
                <a:latin typeface="Calibri"/>
                <a:cs typeface="Calibri"/>
              </a:rPr>
              <a:t> …,</a:t>
            </a:r>
            <a:r>
              <a:rPr lang="en-US" sz="3150" b="1" baseline="-2116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150" b="1" spc="22" baseline="-21164" dirty="0" err="1" smtClean="0">
                <a:solidFill>
                  <a:srgbClr val="FF0000"/>
                </a:solidFill>
                <a:latin typeface="Calibri"/>
                <a:cs typeface="Calibri"/>
              </a:rPr>
              <a:t>Bn</a:t>
            </a:r>
            <a:r>
              <a:rPr lang="en-US" sz="3150" b="1" spc="7" baseline="-2116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150" b="1" spc="-7" baseline="-21164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en-US" sz="3200" b="1" spc="-5" dirty="0" smtClean="0">
                <a:solidFill>
                  <a:srgbClr val="FF0000"/>
                </a:solidFill>
                <a:latin typeface="Calibri"/>
                <a:cs typeface="Calibri"/>
              </a:rPr>
              <a:t>(R)</a:t>
            </a:r>
            <a:r>
              <a:rPr lang="en-US" sz="3200" b="1" spc="1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200" spc="-5" dirty="0" smtClean="0">
                <a:latin typeface="Calibri"/>
                <a:cs typeface="Calibri"/>
              </a:rPr>
              <a:t>changes</a:t>
            </a:r>
            <a:r>
              <a:rPr lang="en-US" sz="3200" spc="-10" dirty="0" smtClean="0">
                <a:latin typeface="Calibri"/>
                <a:cs typeface="Calibri"/>
              </a:rPr>
              <a:t> </a:t>
            </a:r>
            <a:r>
              <a:rPr lang="en-US" sz="3200" spc="-5" dirty="0" smtClean="0">
                <a:latin typeface="Calibri"/>
                <a:cs typeface="Calibri"/>
              </a:rPr>
              <a:t>both:</a:t>
            </a:r>
            <a:endParaRPr lang="en-US" sz="3200" dirty="0" smtClean="0">
              <a:latin typeface="Calibri"/>
              <a:cs typeface="Calibri"/>
            </a:endParaRPr>
          </a:p>
          <a:p>
            <a:pPr marL="1168400" lvl="2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1169035" algn="l"/>
              </a:tabLst>
            </a:pPr>
            <a:r>
              <a:rPr lang="en-US" sz="2800" spc="-5" dirty="0" smtClean="0">
                <a:latin typeface="Calibri"/>
                <a:cs typeface="Calibri"/>
              </a:rPr>
              <a:t>the</a:t>
            </a:r>
            <a:r>
              <a:rPr lang="en-US" sz="2800" spc="5" dirty="0" smtClean="0">
                <a:latin typeface="Calibri"/>
                <a:cs typeface="Calibri"/>
              </a:rPr>
              <a:t> </a:t>
            </a:r>
            <a:r>
              <a:rPr lang="en-US" sz="2800" spc="-15" dirty="0" smtClean="0">
                <a:latin typeface="Calibri"/>
                <a:cs typeface="Calibri"/>
              </a:rPr>
              <a:t>relation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5" dirty="0" smtClean="0">
                <a:latin typeface="Calibri"/>
                <a:cs typeface="Calibri"/>
              </a:rPr>
              <a:t>name</a:t>
            </a:r>
            <a:r>
              <a:rPr lang="en-US" sz="2800" spc="10" dirty="0" smtClean="0">
                <a:latin typeface="Calibri"/>
                <a:cs typeface="Calibri"/>
              </a:rPr>
              <a:t> </a:t>
            </a:r>
            <a:r>
              <a:rPr lang="en-US" sz="2800" spc="-20" dirty="0" smtClean="0">
                <a:latin typeface="Calibri"/>
                <a:cs typeface="Calibri"/>
              </a:rPr>
              <a:t>to</a:t>
            </a:r>
            <a:r>
              <a:rPr lang="en-US" sz="2800" spc="-5" dirty="0" smtClean="0">
                <a:latin typeface="Calibri"/>
                <a:cs typeface="Calibri"/>
              </a:rPr>
              <a:t> S,</a:t>
            </a:r>
            <a:r>
              <a:rPr lang="en-US" sz="2800" spc="-15" dirty="0" smtClean="0">
                <a:latin typeface="Calibri"/>
                <a:cs typeface="Calibri"/>
              </a:rPr>
              <a:t> </a:t>
            </a:r>
            <a:r>
              <a:rPr lang="en-US" sz="2800" i="1" spc="-5" dirty="0" smtClean="0">
                <a:latin typeface="Calibri"/>
                <a:cs typeface="Calibri"/>
              </a:rPr>
              <a:t>and</a:t>
            </a:r>
            <a:endParaRPr lang="en-US" sz="2800" dirty="0" smtClean="0">
              <a:latin typeface="Calibri"/>
              <a:cs typeface="Calibri"/>
            </a:endParaRPr>
          </a:p>
          <a:p>
            <a:pPr marL="1168400" lvl="2" indent="-22987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1169035" algn="l"/>
              </a:tabLst>
            </a:pPr>
            <a:r>
              <a:rPr lang="en-US" sz="2800" spc="-5" dirty="0" smtClean="0">
                <a:latin typeface="Calibri"/>
                <a:cs typeface="Calibri"/>
              </a:rPr>
              <a:t>the</a:t>
            </a:r>
            <a:r>
              <a:rPr lang="en-US" sz="2800" spc="10" dirty="0" smtClean="0">
                <a:latin typeface="Calibri"/>
                <a:cs typeface="Calibri"/>
              </a:rPr>
              <a:t> </a:t>
            </a:r>
            <a:r>
              <a:rPr lang="en-US" sz="2800" spc="-10" dirty="0" smtClean="0">
                <a:latin typeface="Calibri"/>
                <a:cs typeface="Calibri"/>
              </a:rPr>
              <a:t>column</a:t>
            </a:r>
            <a:r>
              <a:rPr lang="en-US" sz="2800" spc="15" dirty="0" smtClean="0">
                <a:latin typeface="Calibri"/>
                <a:cs typeface="Calibri"/>
              </a:rPr>
              <a:t> </a:t>
            </a:r>
            <a:r>
              <a:rPr lang="en-US" sz="2800" spc="-15" dirty="0" smtClean="0">
                <a:latin typeface="Calibri"/>
                <a:cs typeface="Calibri"/>
              </a:rPr>
              <a:t>(attribute)</a:t>
            </a:r>
            <a:r>
              <a:rPr lang="en-US" sz="2800" spc="20" dirty="0" smtClean="0">
                <a:latin typeface="Calibri"/>
                <a:cs typeface="Calibri"/>
              </a:rPr>
              <a:t> </a:t>
            </a:r>
            <a:r>
              <a:rPr lang="en-US" sz="2800" spc="-5" dirty="0" smtClean="0">
                <a:latin typeface="Calibri"/>
                <a:cs typeface="Calibri"/>
              </a:rPr>
              <a:t>names</a:t>
            </a:r>
            <a:r>
              <a:rPr lang="en-US" sz="2800" spc="10" dirty="0" smtClean="0">
                <a:latin typeface="Calibri"/>
                <a:cs typeface="Calibri"/>
              </a:rPr>
              <a:t> </a:t>
            </a:r>
            <a:r>
              <a:rPr lang="en-US" sz="2800" spc="-20" dirty="0" smtClean="0">
                <a:latin typeface="Calibri"/>
                <a:cs typeface="Calibri"/>
              </a:rPr>
              <a:t>to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spc="-5" dirty="0" smtClean="0">
                <a:latin typeface="Calibri"/>
                <a:cs typeface="Calibri"/>
              </a:rPr>
              <a:t>B1,</a:t>
            </a:r>
            <a:r>
              <a:rPr lang="en-US" sz="2800" spc="5" dirty="0" smtClean="0">
                <a:latin typeface="Calibri"/>
                <a:cs typeface="Calibri"/>
              </a:rPr>
              <a:t> </a:t>
            </a:r>
            <a:r>
              <a:rPr lang="en-US" sz="2800" spc="-5" dirty="0" smtClean="0">
                <a:latin typeface="Calibri"/>
                <a:cs typeface="Calibri"/>
              </a:rPr>
              <a:t>B1,</a:t>
            </a:r>
            <a:r>
              <a:rPr lang="en-US" sz="2800" spc="25" dirty="0" smtClean="0">
                <a:latin typeface="Calibri"/>
                <a:cs typeface="Calibri"/>
              </a:rPr>
              <a:t> </a:t>
            </a:r>
            <a:r>
              <a:rPr lang="en-US" sz="2800" spc="-5" dirty="0" smtClean="0">
                <a:latin typeface="Calibri"/>
                <a:cs typeface="Calibri"/>
              </a:rPr>
              <a:t>…..</a:t>
            </a:r>
            <a:r>
              <a:rPr lang="en-US" sz="2800" spc="-5" dirty="0" err="1" smtClean="0">
                <a:latin typeface="Calibri"/>
                <a:cs typeface="Calibri"/>
              </a:rPr>
              <a:t>Bn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 smtClean="0">
                <a:solidFill>
                  <a:srgbClr val="FF0000"/>
                </a:solidFill>
              </a:rPr>
              <a:t>Binary</a:t>
            </a:r>
            <a:r>
              <a:rPr lang="en-US" b="1" spc="-40" dirty="0" smtClean="0">
                <a:solidFill>
                  <a:srgbClr val="FF0000"/>
                </a:solidFill>
              </a:rPr>
              <a:t> </a:t>
            </a:r>
            <a:r>
              <a:rPr lang="en-US" b="1" spc="-5" dirty="0" smtClean="0">
                <a:solidFill>
                  <a:srgbClr val="FF0000"/>
                </a:solidFill>
              </a:rPr>
              <a:t>Operations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These are those operations, which involve  pairs of relations and are, therefore called  binary operations</a:t>
            </a:r>
          </a:p>
          <a:p>
            <a:pPr algn="just"/>
            <a:r>
              <a:rPr lang="en-US" dirty="0" smtClean="0"/>
              <a:t>The input for these operations is two  relations and they produce a new relation  without changing the original relations</a:t>
            </a:r>
          </a:p>
          <a:p>
            <a:pPr algn="just"/>
            <a:r>
              <a:rPr lang="en-US" dirty="0" smtClean="0"/>
              <a:t>These operations are: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Union 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Intersection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Set difference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Cartesian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 smtClean="0"/>
              <a:t>Union</a:t>
            </a:r>
            <a:r>
              <a:rPr lang="en-US" b="1" spc="-40" dirty="0" smtClean="0"/>
              <a:t> </a:t>
            </a:r>
            <a:r>
              <a:rPr lang="en-US" b="1" spc="-5" dirty="0" smtClean="0"/>
              <a:t>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first requirement for union operator is  that both the relations should be union  compatible</a:t>
            </a:r>
          </a:p>
          <a:p>
            <a:pPr algn="just"/>
            <a:r>
              <a:rPr lang="en-US" dirty="0" smtClean="0"/>
              <a:t>It means that relations must meet the  following two conditions:</a:t>
            </a:r>
          </a:p>
          <a:p>
            <a:pPr lvl="1" algn="just"/>
            <a:r>
              <a:rPr lang="en-US" dirty="0" smtClean="0"/>
              <a:t>Both the relations should be of same degree,  which means that the number of attributes in  both relations should be exactly same</a:t>
            </a:r>
          </a:p>
          <a:p>
            <a:pPr lvl="1" algn="just"/>
            <a:r>
              <a:rPr lang="en-US" dirty="0" smtClean="0"/>
              <a:t>The domains of corresponding attributes in both  the relations should be same.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Union</a:t>
            </a:r>
            <a:r>
              <a:rPr lang="en-US" spc="-40" dirty="0" smtClean="0"/>
              <a:t> </a:t>
            </a:r>
            <a:r>
              <a:rPr lang="en-US" spc="-5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denoted by U</a:t>
            </a:r>
          </a:p>
          <a:p>
            <a:pPr algn="just"/>
            <a:r>
              <a:rPr lang="en-US" dirty="0" smtClean="0"/>
              <a:t>If R and S are two relations, which are  union compatible, if we take union of these  two relations then the resulting relation  would be the set of </a:t>
            </a:r>
            <a:r>
              <a:rPr lang="en-US" dirty="0" err="1" smtClean="0"/>
              <a:t>tuples</a:t>
            </a:r>
            <a:r>
              <a:rPr lang="en-US" dirty="0" smtClean="0"/>
              <a:t> either in R or S  or both</a:t>
            </a:r>
          </a:p>
          <a:p>
            <a:pPr algn="just"/>
            <a:r>
              <a:rPr lang="en-US" dirty="0" smtClean="0"/>
              <a:t>Since it is set so there are no duplicate  </a:t>
            </a:r>
            <a:r>
              <a:rPr lang="en-US" dirty="0" err="1" smtClean="0"/>
              <a:t>tuples</a:t>
            </a:r>
            <a:endParaRPr lang="en-US" dirty="0" smtClean="0"/>
          </a:p>
          <a:p>
            <a:pPr algn="just"/>
            <a:r>
              <a:rPr lang="en-US" dirty="0" smtClean="0"/>
              <a:t>The union operator is commutative which  means:</a:t>
            </a:r>
          </a:p>
          <a:p>
            <a:pPr algn="just">
              <a:buNone/>
            </a:pPr>
            <a:r>
              <a:rPr lang="en-US" dirty="0" smtClean="0"/>
              <a:t>	R U S = S U R</a:t>
            </a:r>
          </a:p>
          <a:p>
            <a:pPr algn="just"/>
            <a:r>
              <a:rPr lang="en-US" b="1" dirty="0" smtClean="0"/>
              <a:t>RESULT ← R ∪ 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760" y="2179320"/>
            <a:ext cx="6126479" cy="452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8500" y="2057400"/>
            <a:ext cx="5523230" cy="4230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relational algebra is a theoretical language with operations that  work on one or more relations to deﬁne another relation without  changing the original relation(s).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There are many variations of the operations that are included in  relational algebra. </a:t>
            </a:r>
            <a:r>
              <a:rPr lang="en-US" dirty="0" err="1" smtClean="0"/>
              <a:t>Codd</a:t>
            </a:r>
            <a:r>
              <a:rPr lang="en-US" dirty="0" smtClean="0"/>
              <a:t> (1972) originally proposed major operations, but  several others have been developed.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5688" y="6425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400" y="2219325"/>
            <a:ext cx="8509000" cy="35003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latin typeface="Calibri"/>
                <a:cs typeface="Calibri"/>
              </a:rPr>
              <a:t>Tables:</a:t>
            </a:r>
            <a:endParaRPr sz="2800">
              <a:latin typeface="Calibri"/>
              <a:cs typeface="Calibri"/>
            </a:endParaRPr>
          </a:p>
          <a:p>
            <a:pPr marL="1097280" marR="17780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Person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SSN,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Name,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Address, Hobby</a:t>
            </a:r>
            <a:r>
              <a:rPr sz="2800" spc="-5" dirty="0">
                <a:latin typeface="Calibri"/>
                <a:cs typeface="Calibri"/>
              </a:rPr>
              <a:t>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Professor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Id,</a:t>
            </a:r>
            <a:r>
              <a:rPr sz="2800" i="1" spc="-10" dirty="0">
                <a:latin typeface="Calibri"/>
                <a:cs typeface="Calibri"/>
              </a:rPr>
              <a:t> Name,</a:t>
            </a:r>
            <a:r>
              <a:rPr sz="2800" i="1" spc="1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Office,</a:t>
            </a:r>
            <a:r>
              <a:rPr sz="2800" i="1" spc="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Phone</a:t>
            </a:r>
            <a:r>
              <a:rPr sz="2800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370840">
              <a:lnSpc>
                <a:spcPct val="100000"/>
              </a:lnSpc>
              <a:tabLst>
                <a:tab pos="4273550" algn="l"/>
              </a:tabLst>
            </a:pPr>
            <a:endParaRPr lang="en-US" sz="2800" spc="-15" dirty="0" smtClean="0">
              <a:latin typeface="Calibri"/>
              <a:cs typeface="Calibri"/>
            </a:endParaRPr>
          </a:p>
          <a:p>
            <a:pPr marL="370840">
              <a:lnSpc>
                <a:spcPct val="100000"/>
              </a:lnSpc>
              <a:tabLst>
                <a:tab pos="4273550" algn="l"/>
              </a:tabLst>
            </a:pPr>
            <a:r>
              <a:rPr sz="2800" spc="-15" smtClean="0">
                <a:latin typeface="Calibri"/>
                <a:cs typeface="Calibri"/>
              </a:rPr>
              <a:t>are</a:t>
            </a:r>
            <a:r>
              <a:rPr sz="2800" spc="-5" smtClean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compatible.	</a:t>
            </a:r>
            <a:r>
              <a:rPr sz="2800" spc="-15" dirty="0">
                <a:latin typeface="Calibri"/>
                <a:cs typeface="Calibri"/>
              </a:rPr>
              <a:t>However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Calibri"/>
              <a:cs typeface="Calibri"/>
            </a:endParaRPr>
          </a:p>
          <a:p>
            <a:pPr marL="50800" marR="199390" indent="785495">
              <a:lnSpc>
                <a:spcPts val="3180"/>
              </a:lnSpc>
            </a:pPr>
            <a:r>
              <a:rPr sz="2900" spc="-120" dirty="0">
                <a:latin typeface="Symbol"/>
                <a:cs typeface="Symbol"/>
              </a:rPr>
              <a:t></a:t>
            </a:r>
            <a:r>
              <a:rPr sz="2900" spc="-50" dirty="0">
                <a:latin typeface="Times New Roman"/>
                <a:cs typeface="Times New Roman"/>
              </a:rPr>
              <a:t> </a:t>
            </a:r>
            <a:r>
              <a:rPr sz="2625" i="1" spc="15" baseline="-12698" dirty="0">
                <a:latin typeface="Times New Roman"/>
                <a:cs typeface="Times New Roman"/>
              </a:rPr>
              <a:t>Name</a:t>
            </a:r>
            <a:r>
              <a:rPr sz="2625" i="1" spc="375" baseline="-12698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(Person) and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900" spc="-120" dirty="0">
                <a:latin typeface="Symbol"/>
                <a:cs typeface="Symbol"/>
              </a:rPr>
              <a:t>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625" i="1" spc="15" baseline="-12698" dirty="0">
                <a:latin typeface="Times New Roman"/>
                <a:cs typeface="Times New Roman"/>
              </a:rPr>
              <a:t>Name</a:t>
            </a:r>
            <a:r>
              <a:rPr sz="2625" i="1" spc="367" baseline="-12698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(Professor) </a:t>
            </a:r>
            <a:r>
              <a:rPr sz="2750" spc="-670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are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union </a:t>
            </a:r>
            <a:r>
              <a:rPr sz="2750" spc="-5" dirty="0">
                <a:latin typeface="Times New Roman"/>
                <a:cs typeface="Times New Roman"/>
              </a:rPr>
              <a:t>compatible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and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r>
              <a:rPr lang="en-US" dirty="0" smtClean="0"/>
              <a:t>Note: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 smtClean="0"/>
              <a:t>Intersection</a:t>
            </a:r>
            <a:r>
              <a:rPr lang="en-US" b="1" dirty="0" smtClean="0"/>
              <a:t> </a:t>
            </a:r>
            <a:r>
              <a:rPr lang="en-US" b="1" spc="-5" dirty="0" smtClean="0"/>
              <a:t>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intersection operation also has the  requirement that both the relations should  be intersection compatible </a:t>
            </a:r>
            <a:r>
              <a:rPr lang="en-US" dirty="0" err="1" smtClean="0"/>
              <a:t>i.e</a:t>
            </a:r>
            <a:r>
              <a:rPr lang="en-US" dirty="0" smtClean="0"/>
              <a:t> they are of same  degree and same domains. It is  represented by  </a:t>
            </a:r>
          </a:p>
          <a:p>
            <a:pPr algn="just"/>
            <a:r>
              <a:rPr lang="en-US" dirty="0" smtClean="0"/>
              <a:t>If R and S are two relations and we take  intersection of these two relations then the  resulting relation would be the set of </a:t>
            </a:r>
            <a:r>
              <a:rPr lang="en-US" dirty="0" err="1" smtClean="0"/>
              <a:t>tuples</a:t>
            </a:r>
            <a:r>
              <a:rPr lang="en-US" dirty="0" smtClean="0"/>
              <a:t>,  which are in both R and S</a:t>
            </a:r>
          </a:p>
          <a:p>
            <a:r>
              <a:rPr lang="en-US" dirty="0" smtClean="0"/>
              <a:t>Just like union intersection is also  commutative.</a:t>
            </a:r>
          </a:p>
          <a:p>
            <a:pPr>
              <a:buNone/>
            </a:pPr>
            <a:r>
              <a:rPr lang="en-US" dirty="0" smtClean="0"/>
              <a:t>		R       S = S	 R</a:t>
            </a:r>
          </a:p>
          <a:p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70050" y="5334000"/>
          <a:ext cx="539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64880" imgH="126720" progId="Equation.DSMT4">
                  <p:embed/>
                </p:oleObj>
              </mc:Choice>
              <mc:Fallback>
                <p:oleObj name="Equation" r:id="rId3" imgW="164880" imgH="126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5334000"/>
                        <a:ext cx="5397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895600" y="5334000"/>
          <a:ext cx="539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164880" imgH="126720" progId="Equation.DSMT4">
                  <p:embed/>
                </p:oleObj>
              </mc:Choice>
              <mc:Fallback>
                <p:oleObj name="Equation" r:id="rId5" imgW="164880" imgH="126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34000"/>
                        <a:ext cx="5397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181600" y="3200400"/>
          <a:ext cx="539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6" imgW="164880" imgH="126720" progId="Equation.DSMT4">
                  <p:embed/>
                </p:oleObj>
              </mc:Choice>
              <mc:Fallback>
                <p:oleObj name="Equation" r:id="rId6" imgW="164880" imgH="126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200400"/>
                        <a:ext cx="5397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867" y="5105400"/>
            <a:ext cx="5952744" cy="1342644"/>
          </a:xfrm>
          <a:prstGeom prst="rect">
            <a:avLst/>
          </a:prstGeom>
        </p:spPr>
      </p:pic>
      <p:pic>
        <p:nvPicPr>
          <p:cNvPr id="5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252" y="1905000"/>
            <a:ext cx="688848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</a:t>
            </a:r>
            <a:endParaRPr lang="en-US" dirty="0"/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2057400"/>
            <a:ext cx="5779770" cy="37668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Difference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R and S are two relations which are  union compatible then difference of  these two relations will be set of </a:t>
            </a:r>
            <a:r>
              <a:rPr lang="en-US" dirty="0" err="1" smtClean="0"/>
              <a:t>tuples</a:t>
            </a:r>
            <a:r>
              <a:rPr lang="en-US" dirty="0" smtClean="0"/>
              <a:t>  that appear in R but do not appear in S.  It is denoted by (-)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440" y="949960"/>
            <a:ext cx="22961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524000"/>
            <a:ext cx="7749540" cy="3429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5105400"/>
            <a:ext cx="773734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pic>
        <p:nvPicPr>
          <p:cNvPr id="3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6099" y="2172971"/>
            <a:ext cx="5632450" cy="384682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Difference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R and S are two relations which are  union compatible then difference of  these two relations will be set of </a:t>
            </a:r>
            <a:r>
              <a:rPr lang="en-US" dirty="0" err="1" smtClean="0"/>
              <a:t>tuples</a:t>
            </a:r>
            <a:r>
              <a:rPr lang="en-US" dirty="0" smtClean="0"/>
              <a:t>  that appear in R but do not appear in S.  It is denoted by (-)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838200"/>
            <a:ext cx="8915400" cy="673902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5"/>
              </a:spcBef>
            </a:pPr>
            <a:r>
              <a:rPr sz="3600" spc="-110" dirty="0"/>
              <a:t>Union,</a:t>
            </a:r>
            <a:r>
              <a:rPr sz="3600" spc="-70" dirty="0"/>
              <a:t> </a:t>
            </a:r>
            <a:r>
              <a:rPr sz="3600" spc="-105" dirty="0"/>
              <a:t>Intersection,</a:t>
            </a:r>
            <a:r>
              <a:rPr sz="3600" spc="-55" dirty="0"/>
              <a:t> </a:t>
            </a:r>
            <a:r>
              <a:rPr sz="3600" spc="-114"/>
              <a:t>Set- </a:t>
            </a:r>
            <a:r>
              <a:rPr sz="3600" spc="-1805"/>
              <a:t> </a:t>
            </a:r>
            <a:r>
              <a:rPr sz="3600" i="1" spc="-114" smtClean="0"/>
              <a:t>Difference</a:t>
            </a:r>
            <a:r>
              <a:rPr lang="en-US" sz="3600" i="1" spc="-114" dirty="0" smtClean="0"/>
              <a:t> Notations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770619" y="6536333"/>
            <a:ext cx="228600" cy="2095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7626" y="1542841"/>
            <a:ext cx="7616190" cy="45345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lr>
                <a:srgbClr val="800000"/>
              </a:buClr>
              <a:tabLst>
                <a:tab pos="355600" algn="l"/>
                <a:tab pos="1941830" algn="l"/>
                <a:tab pos="2693670" algn="l"/>
                <a:tab pos="4286250" algn="l"/>
                <a:tab pos="5039360" algn="l"/>
                <a:tab pos="629031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Notation:</a:t>
            </a:r>
            <a:r>
              <a:rPr sz="2400" spc="-5" dirty="0">
                <a:latin typeface="Comic Sans MS"/>
                <a:cs typeface="Comic Sans MS"/>
              </a:rPr>
              <a:t>	</a:t>
            </a:r>
            <a:r>
              <a:rPr sz="2950" b="1" i="1" spc="-75" dirty="0">
                <a:latin typeface="Comic Sans MS"/>
                <a:cs typeface="Comic Sans MS"/>
              </a:rPr>
              <a:t>r</a:t>
            </a:r>
            <a:r>
              <a:rPr sz="2950" b="1" i="1" spc="-70" dirty="0">
                <a:latin typeface="Comic Sans MS"/>
                <a:cs typeface="Comic Sans MS"/>
              </a:rPr>
              <a:t> </a:t>
            </a:r>
            <a:r>
              <a:rPr sz="2800" b="1" spc="-5" dirty="0">
                <a:latin typeface="Symbol"/>
                <a:cs typeface="Symbol"/>
              </a:rPr>
              <a:t>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950" b="1" i="1" spc="-75" dirty="0">
                <a:latin typeface="Comic Sans MS"/>
                <a:cs typeface="Comic Sans MS"/>
              </a:rPr>
              <a:t>s	r</a:t>
            </a:r>
            <a:r>
              <a:rPr sz="2950" b="1" i="1" spc="-55" dirty="0">
                <a:latin typeface="Comic Sans MS"/>
                <a:cs typeface="Comic Sans MS"/>
              </a:rPr>
              <a:t> </a:t>
            </a:r>
            <a:r>
              <a:rPr sz="2800" b="1" spc="-5" dirty="0">
                <a:latin typeface="Symbol"/>
                <a:cs typeface="Symbol"/>
              </a:rPr>
              <a:t>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950" b="1" i="1" spc="-75" dirty="0">
                <a:latin typeface="Comic Sans MS"/>
                <a:cs typeface="Comic Sans MS"/>
              </a:rPr>
              <a:t>s	r</a:t>
            </a:r>
            <a:r>
              <a:rPr sz="2950" b="1" i="1" spc="-105" dirty="0">
                <a:latin typeface="Comic Sans MS"/>
                <a:cs typeface="Comic Sans MS"/>
              </a:rPr>
              <a:t> </a:t>
            </a:r>
            <a:r>
              <a:rPr sz="2950" b="1" i="1" spc="-70" dirty="0">
                <a:latin typeface="Comic Sans MS"/>
                <a:cs typeface="Comic Sans MS"/>
              </a:rPr>
              <a:t>–</a:t>
            </a:r>
            <a:r>
              <a:rPr sz="2950" b="1" i="1" spc="-110" dirty="0">
                <a:latin typeface="Comic Sans MS"/>
                <a:cs typeface="Comic Sans MS"/>
              </a:rPr>
              <a:t> </a:t>
            </a:r>
            <a:r>
              <a:rPr sz="2950" b="1" i="1" spc="-75" dirty="0">
                <a:latin typeface="Comic Sans MS"/>
                <a:cs typeface="Comic Sans MS"/>
              </a:rPr>
              <a:t>s</a:t>
            </a:r>
            <a:endParaRPr sz="295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Clr>
                <a:srgbClr val="800000"/>
              </a:buClr>
              <a:tabLst>
                <a:tab pos="35560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Defined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as: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926465" marR="2802890">
              <a:lnSpc>
                <a:spcPct val="96100"/>
              </a:lnSpc>
              <a:spcBef>
                <a:spcPts val="315"/>
              </a:spcBef>
              <a:tabLst>
                <a:tab pos="1254760" algn="l"/>
                <a:tab pos="1718310" algn="l"/>
              </a:tabLst>
            </a:pPr>
            <a:r>
              <a:rPr sz="2500" i="1" spc="-50" dirty="0">
                <a:latin typeface="Comic Sans MS"/>
                <a:cs typeface="Comic Sans MS"/>
              </a:rPr>
              <a:t>r	</a:t>
            </a:r>
            <a:r>
              <a:rPr sz="2400" spc="-50" dirty="0">
                <a:latin typeface="Symbol"/>
                <a:cs typeface="Symbol"/>
              </a:rPr>
              <a:t>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500" i="1" spc="-50" dirty="0">
                <a:latin typeface="Comic Sans MS"/>
                <a:cs typeface="Comic Sans MS"/>
              </a:rPr>
              <a:t>s</a:t>
            </a:r>
            <a:r>
              <a:rPr sz="2500" i="1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=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{</a:t>
            </a:r>
            <a:r>
              <a:rPr sz="2500" i="1" spc="-50" dirty="0">
                <a:latin typeface="Comic Sans MS"/>
                <a:cs typeface="Comic Sans MS"/>
              </a:rPr>
              <a:t>t</a:t>
            </a:r>
            <a:r>
              <a:rPr sz="2500" i="1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|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500" i="1" spc="-50" dirty="0">
                <a:latin typeface="Comic Sans MS"/>
                <a:cs typeface="Comic Sans MS"/>
              </a:rPr>
              <a:t>t</a:t>
            </a:r>
            <a:r>
              <a:rPr sz="2500" i="1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500" i="1" spc="-50" dirty="0">
                <a:latin typeface="Comic Sans MS"/>
                <a:cs typeface="Comic Sans MS"/>
              </a:rPr>
              <a:t>r</a:t>
            </a:r>
            <a:r>
              <a:rPr sz="2500" i="1" spc="-4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o</a:t>
            </a:r>
            <a:r>
              <a:rPr sz="2400" b="1" dirty="0">
                <a:latin typeface="Comic Sans MS"/>
                <a:cs typeface="Comic Sans MS"/>
              </a:rPr>
              <a:t>r</a:t>
            </a:r>
            <a:r>
              <a:rPr sz="2400" b="1" spc="-335" dirty="0">
                <a:latin typeface="Comic Sans MS"/>
                <a:cs typeface="Comic Sans MS"/>
              </a:rPr>
              <a:t> </a:t>
            </a:r>
            <a:r>
              <a:rPr sz="2500" i="1" spc="-50" dirty="0">
                <a:latin typeface="Comic Sans MS"/>
                <a:cs typeface="Comic Sans MS"/>
              </a:rPr>
              <a:t>t</a:t>
            </a:r>
            <a:r>
              <a:rPr sz="2500" i="1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500" i="1" spc="-55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}  </a:t>
            </a:r>
            <a:r>
              <a:rPr sz="2500" i="1" spc="-50" dirty="0">
                <a:latin typeface="Comic Sans MS"/>
                <a:cs typeface="Comic Sans MS"/>
              </a:rPr>
              <a:t>r</a:t>
            </a:r>
            <a:r>
              <a:rPr sz="2500" i="1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500" i="1" spc="-50" dirty="0">
                <a:latin typeface="Comic Sans MS"/>
                <a:cs typeface="Comic Sans MS"/>
              </a:rPr>
              <a:t>s</a:t>
            </a:r>
            <a:r>
              <a:rPr sz="2500" i="1" spc="-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=</a:t>
            </a:r>
            <a:r>
              <a:rPr sz="2400" dirty="0">
                <a:latin typeface="Comic Sans MS"/>
                <a:cs typeface="Comic Sans MS"/>
              </a:rPr>
              <a:t>{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500" i="1" spc="-50" dirty="0">
                <a:latin typeface="Comic Sans MS"/>
                <a:cs typeface="Comic Sans MS"/>
              </a:rPr>
              <a:t>t</a:t>
            </a:r>
            <a:r>
              <a:rPr sz="2500" i="1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|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500" i="1" spc="-50" dirty="0">
                <a:latin typeface="Comic Sans MS"/>
                <a:cs typeface="Comic Sans MS"/>
              </a:rPr>
              <a:t>t</a:t>
            </a:r>
            <a:r>
              <a:rPr sz="2500" i="1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500" i="1" spc="-50" dirty="0">
                <a:latin typeface="Comic Sans MS"/>
                <a:cs typeface="Comic Sans MS"/>
              </a:rPr>
              <a:t>r</a:t>
            </a:r>
            <a:r>
              <a:rPr sz="2500" i="1" spc="-3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and</a:t>
            </a:r>
            <a:r>
              <a:rPr sz="2400" b="1" spc="-330" dirty="0">
                <a:latin typeface="Comic Sans MS"/>
                <a:cs typeface="Comic Sans MS"/>
              </a:rPr>
              <a:t> </a:t>
            </a:r>
            <a:r>
              <a:rPr sz="2500" i="1" spc="-50" dirty="0">
                <a:latin typeface="Comic Sans MS"/>
                <a:cs typeface="Comic Sans MS"/>
              </a:rPr>
              <a:t>t</a:t>
            </a:r>
            <a:r>
              <a:rPr sz="2500" i="1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500" i="1" spc="-50" dirty="0">
                <a:latin typeface="Comic Sans MS"/>
                <a:cs typeface="Comic Sans MS"/>
              </a:rPr>
              <a:t>s</a:t>
            </a:r>
            <a:r>
              <a:rPr sz="2500" i="1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}  </a:t>
            </a:r>
            <a:r>
              <a:rPr sz="2500" i="1" spc="-50" dirty="0">
                <a:latin typeface="Comic Sans MS"/>
                <a:cs typeface="Comic Sans MS"/>
              </a:rPr>
              <a:t>r</a:t>
            </a:r>
            <a:r>
              <a:rPr sz="2500" i="1" spc="-40" dirty="0">
                <a:latin typeface="Comic Sans MS"/>
                <a:cs typeface="Comic Sans MS"/>
              </a:rPr>
              <a:t> </a:t>
            </a:r>
            <a:r>
              <a:rPr sz="2500" i="1" spc="-45" dirty="0">
                <a:latin typeface="Comic Sans MS"/>
                <a:cs typeface="Comic Sans MS"/>
              </a:rPr>
              <a:t>–</a:t>
            </a:r>
            <a:r>
              <a:rPr sz="2500" i="1" spc="-35" dirty="0">
                <a:latin typeface="Comic Sans MS"/>
                <a:cs typeface="Comic Sans MS"/>
              </a:rPr>
              <a:t> </a:t>
            </a:r>
            <a:r>
              <a:rPr sz="2500" i="1" spc="-50" dirty="0">
                <a:latin typeface="Comic Sans MS"/>
                <a:cs typeface="Comic Sans MS"/>
              </a:rPr>
              <a:t>s</a:t>
            </a:r>
            <a:r>
              <a:rPr sz="2500" i="1" dirty="0">
                <a:latin typeface="Comic Sans MS"/>
                <a:cs typeface="Comic Sans MS"/>
              </a:rPr>
              <a:t>	</a:t>
            </a:r>
            <a:r>
              <a:rPr sz="2400" dirty="0">
                <a:latin typeface="Comic Sans MS"/>
                <a:cs typeface="Comic Sans MS"/>
              </a:rPr>
              <a:t>=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{</a:t>
            </a:r>
            <a:r>
              <a:rPr sz="2500" i="1" spc="-50" dirty="0">
                <a:latin typeface="Comic Sans MS"/>
                <a:cs typeface="Comic Sans MS"/>
              </a:rPr>
              <a:t>t</a:t>
            </a:r>
            <a:r>
              <a:rPr sz="2500" i="1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|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500" i="1" spc="-50" dirty="0">
                <a:latin typeface="Comic Sans MS"/>
                <a:cs typeface="Comic Sans MS"/>
              </a:rPr>
              <a:t>t</a:t>
            </a:r>
            <a:r>
              <a:rPr sz="2500" i="1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500" i="1" spc="-50" dirty="0">
                <a:latin typeface="Comic Sans MS"/>
                <a:cs typeface="Comic Sans MS"/>
              </a:rPr>
              <a:t>r</a:t>
            </a:r>
            <a:r>
              <a:rPr sz="2500" i="1" spc="-45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and</a:t>
            </a:r>
            <a:r>
              <a:rPr sz="2400" b="1" spc="-3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Symbol"/>
                <a:cs typeface="Symbol"/>
              </a:rPr>
              <a:t>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500" i="1" spc="-55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}</a:t>
            </a:r>
            <a:endParaRPr sz="2400">
              <a:latin typeface="Comic Sans MS"/>
              <a:cs typeface="Comic Sans MS"/>
            </a:endParaRPr>
          </a:p>
          <a:p>
            <a:pPr marL="355600" indent="-342900" algn="just">
              <a:lnSpc>
                <a:spcPct val="100000"/>
              </a:lnSpc>
              <a:spcBef>
                <a:spcPts val="259"/>
              </a:spcBef>
              <a:buClr>
                <a:srgbClr val="800000"/>
              </a:buClr>
              <a:tabLst>
                <a:tab pos="35560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be well-defined: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917575" marR="271780" lvl="1" indent="-562610" algn="just">
              <a:lnSpc>
                <a:spcPts val="3170"/>
              </a:lnSpc>
              <a:spcBef>
                <a:spcPts val="150"/>
              </a:spcBef>
              <a:buSzPct val="96000"/>
              <a:buFont typeface="Comic Sans MS"/>
              <a:buAutoNum type="arabicPeriod"/>
              <a:tabLst>
                <a:tab pos="749935" algn="l"/>
                <a:tab pos="750570" algn="l"/>
              </a:tabLst>
            </a:pPr>
            <a:r>
              <a:rPr sz="2500" i="1" spc="-45" dirty="0">
                <a:latin typeface="Times New Roman" pitchFamily="18" charset="0"/>
                <a:cs typeface="Times New Roman" pitchFamily="18" charset="0"/>
              </a:rPr>
              <a:t>r, </a:t>
            </a:r>
            <a:r>
              <a:rPr sz="2500" i="1" spc="-5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must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500" i="1" spc="-65" dirty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sz="2500" i="1" spc="-50" dirty="0">
                <a:latin typeface="Times New Roman" pitchFamily="18" charset="0"/>
                <a:cs typeface="Times New Roman" pitchFamily="18" charset="0"/>
              </a:rPr>
              <a:t>arity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(same number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7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attributes)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98195" lvl="1" indent="-443230" algn="just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798195" algn="l"/>
                <a:tab pos="79883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domains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must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i="1" spc="-55" dirty="0">
                <a:latin typeface="Times New Roman" pitchFamily="18" charset="0"/>
                <a:cs typeface="Times New Roman" pitchFamily="18" charset="0"/>
              </a:rPr>
              <a:t>compatible</a:t>
            </a:r>
            <a:endParaRPr sz="2500">
              <a:latin typeface="Times New Roman" pitchFamily="18" charset="0"/>
              <a:cs typeface="Times New Roman" pitchFamily="18" charset="0"/>
            </a:endParaRPr>
          </a:p>
          <a:p>
            <a:pPr marL="917575" marR="5080" indent="-91440" algn="just">
              <a:lnSpc>
                <a:spcPts val="3170"/>
              </a:lnSpc>
              <a:spcBef>
                <a:spcPts val="130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(e.g., 2nd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column of </a:t>
            </a:r>
            <a:r>
              <a:rPr sz="2500" i="1" spc="-50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same domain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values </a:t>
            </a:r>
            <a:r>
              <a:rPr sz="2400" spc="-7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2nd column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i="1" spc="-3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30" smtClean="0">
                <a:latin typeface="Times New Roman" pitchFamily="18" charset="0"/>
                <a:cs typeface="Times New Roman" pitchFamily="18" charset="0"/>
              </a:rPr>
              <a:t>)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Thanks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fundamental operations in the relational  algebra are </a:t>
            </a:r>
            <a:r>
              <a:rPr lang="en-US" b="1" dirty="0" smtClean="0">
                <a:solidFill>
                  <a:srgbClr val="FF0000"/>
                </a:solidFill>
              </a:rPr>
              <a:t>select, project, union, set difference,  Cartesian product, and rename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b="1" dirty="0" smtClean="0">
                <a:solidFill>
                  <a:srgbClr val="00B0F0"/>
                </a:solidFill>
              </a:rPr>
              <a:t>select, project, and rename</a:t>
            </a:r>
            <a:r>
              <a:rPr lang="en-US" dirty="0" smtClean="0"/>
              <a:t> operations are  called </a:t>
            </a:r>
            <a:r>
              <a:rPr lang="en-US" dirty="0" smtClean="0">
                <a:solidFill>
                  <a:srgbClr val="00B0F0"/>
                </a:solidFill>
              </a:rPr>
              <a:t>unary operations</a:t>
            </a:r>
            <a:r>
              <a:rPr lang="en-US" dirty="0" smtClean="0"/>
              <a:t>, because they operate on  one relation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other three operations </a:t>
            </a:r>
            <a:r>
              <a:rPr lang="en-US" b="1" dirty="0" smtClean="0">
                <a:solidFill>
                  <a:srgbClr val="FF0000"/>
                </a:solidFill>
              </a:rPr>
              <a:t>operate on pairs of  relations</a:t>
            </a:r>
            <a:r>
              <a:rPr lang="en-US" dirty="0" smtClean="0"/>
              <a:t> and are, therefore, </a:t>
            </a:r>
            <a:r>
              <a:rPr lang="en-US" b="1" dirty="0" smtClean="0">
                <a:solidFill>
                  <a:srgbClr val="00B0F0"/>
                </a:solidFill>
              </a:rPr>
              <a:t>called binary  operations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Unary Operations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those operations, which  involve only one relation or table</a:t>
            </a:r>
          </a:p>
          <a:p>
            <a:endParaRPr lang="en-US" dirty="0" smtClean="0"/>
          </a:p>
          <a:p>
            <a:r>
              <a:rPr lang="en-US" dirty="0" smtClean="0"/>
              <a:t>These are: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Select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Project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Rename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Binary</a:t>
            </a:r>
            <a:r>
              <a:rPr lang="en-US" spc="-40" dirty="0" smtClean="0"/>
              <a:t> </a:t>
            </a:r>
            <a:r>
              <a:rPr lang="en-US" spc="-5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These are those operations, which involve  pairs of relations and are, therefore called  binary operations</a:t>
            </a:r>
          </a:p>
          <a:p>
            <a:r>
              <a:rPr lang="en-US" dirty="0" smtClean="0"/>
              <a:t>The input for these operations is two  relations and they produce a new relation  without changing the original relations</a:t>
            </a:r>
          </a:p>
          <a:p>
            <a:endParaRPr lang="en-US" dirty="0" smtClean="0"/>
          </a:p>
          <a:p>
            <a:r>
              <a:rPr lang="en-US" dirty="0" smtClean="0"/>
              <a:t>These operations are: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Union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Intersection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Set difference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Cartesian product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pc="-5" dirty="0" smtClean="0">
                <a:solidFill>
                  <a:srgbClr val="FF0000"/>
                </a:solidFill>
              </a:rPr>
              <a:t>Select</a:t>
            </a:r>
            <a:r>
              <a:rPr lang="en-US" spc="-50" dirty="0" smtClean="0">
                <a:solidFill>
                  <a:srgbClr val="FF0000"/>
                </a:solidFill>
              </a:rPr>
              <a:t> </a:t>
            </a:r>
            <a:r>
              <a:rPr lang="en-US" spc="-5" dirty="0" smtClean="0">
                <a:solidFill>
                  <a:srgbClr val="FF0000"/>
                </a:solidFill>
              </a:rPr>
              <a:t>Operation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22520"/>
          </a:xfrm>
        </p:spPr>
        <p:txBody>
          <a:bodyPr/>
          <a:lstStyle/>
          <a:p>
            <a:pPr algn="just"/>
            <a:r>
              <a:rPr lang="en-US" dirty="0" smtClean="0"/>
              <a:t>The select operation is performed to  select certain rows or </a:t>
            </a:r>
            <a:r>
              <a:rPr lang="en-US" dirty="0" err="1" smtClean="0"/>
              <a:t>tuples</a:t>
            </a:r>
            <a:r>
              <a:rPr lang="en-US" dirty="0" smtClean="0"/>
              <a:t> of a table,  so it performs its action on the table  horizontally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tuples</a:t>
            </a:r>
            <a:r>
              <a:rPr lang="en-US" dirty="0" smtClean="0"/>
              <a:t> are selected through this  operation using a predicate or condition</a:t>
            </a:r>
          </a:p>
          <a:p>
            <a:pPr algn="just"/>
            <a:r>
              <a:rPr lang="en-US" dirty="0" smtClean="0"/>
              <a:t>This command works on a single table  and takes rows that meet a specified  condition, copying them into a new table</a:t>
            </a:r>
          </a:p>
          <a:p>
            <a:pPr algn="just"/>
            <a:r>
              <a:rPr lang="en-US" dirty="0" smtClean="0"/>
              <a:t>Denoted by lower Greek letter sigma (σ)</a:t>
            </a:r>
          </a:p>
          <a:p>
            <a:pPr algn="just"/>
            <a:r>
              <a:rPr lang="el-GR" dirty="0" smtClean="0"/>
              <a:t>σ&lt;</a:t>
            </a:r>
            <a:r>
              <a:rPr lang="en-US" dirty="0" smtClean="0"/>
              <a:t>selection condition&gt;(R)</a:t>
            </a:r>
          </a:p>
          <a:p>
            <a:pPr algn="just"/>
            <a:r>
              <a:rPr lang="en-US" dirty="0" smtClean="0"/>
              <a:t>Ex:- find all employees born after 1st Jan 1950:</a:t>
            </a:r>
          </a:p>
        </p:txBody>
      </p:sp>
      <p:sp>
        <p:nvSpPr>
          <p:cNvPr id="4" name="object 6"/>
          <p:cNvSpPr txBox="1"/>
          <p:nvPr/>
        </p:nvSpPr>
        <p:spPr>
          <a:xfrm>
            <a:off x="2134871" y="6324600"/>
            <a:ext cx="33515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57225" algn="l"/>
              </a:tabLst>
            </a:pPr>
            <a:r>
              <a:rPr sz="1400" b="1" spc="-345" smtClean="0">
                <a:latin typeface="Comic Sans MS"/>
                <a:cs typeface="Comic Sans MS"/>
              </a:rPr>
              <a:t>	</a:t>
            </a:r>
            <a:r>
              <a:rPr sz="3600" b="1" baseline="13888" smtClean="0">
                <a:latin typeface="Comic Sans MS"/>
                <a:cs typeface="Comic Sans MS"/>
              </a:rPr>
              <a:t>σ</a:t>
            </a:r>
            <a:r>
              <a:rPr sz="3600" b="1" spc="-67" baseline="13888" smtClean="0">
                <a:latin typeface="Comic Sans MS"/>
                <a:cs typeface="Comic Sans MS"/>
              </a:rPr>
              <a:t> </a:t>
            </a:r>
            <a:r>
              <a:rPr sz="1400" b="1" spc="-204" dirty="0">
                <a:latin typeface="Comic Sans MS"/>
                <a:cs typeface="Comic Sans MS"/>
              </a:rPr>
              <a:t>'01/JAN/1950'</a:t>
            </a:r>
            <a:r>
              <a:rPr sz="3600" b="1" spc="-307" baseline="13888" dirty="0">
                <a:latin typeface="Comic Sans MS"/>
                <a:cs typeface="Comic Sans MS"/>
              </a:rPr>
              <a:t>(employee)</a:t>
            </a:r>
            <a:endParaRPr sz="3600" baseline="13888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1143000"/>
          </a:xfrm>
        </p:spPr>
        <p:txBody>
          <a:bodyPr/>
          <a:lstStyle/>
          <a:p>
            <a:r>
              <a:rPr lang="en-US" dirty="0" smtClean="0"/>
              <a:t>Selection Detailed Syntax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514475"/>
            <a:ext cx="813435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4952999"/>
            <a:ext cx="1791970" cy="1663700"/>
          </a:xfrm>
          <a:custGeom>
            <a:avLst/>
            <a:gdLst/>
            <a:ahLst/>
            <a:cxnLst/>
            <a:rect l="l" t="t" r="r" b="b"/>
            <a:pathLst>
              <a:path w="1791970" h="1663700">
                <a:moveTo>
                  <a:pt x="1069340" y="1242060"/>
                </a:moveTo>
                <a:lnTo>
                  <a:pt x="1065530" y="1127760"/>
                </a:lnTo>
                <a:lnTo>
                  <a:pt x="1045210" y="1005840"/>
                </a:lnTo>
                <a:lnTo>
                  <a:pt x="995680" y="887730"/>
                </a:lnTo>
                <a:lnTo>
                  <a:pt x="967740" y="840740"/>
                </a:lnTo>
                <a:lnTo>
                  <a:pt x="916940" y="862330"/>
                </a:lnTo>
                <a:lnTo>
                  <a:pt x="977900" y="995680"/>
                </a:lnTo>
                <a:lnTo>
                  <a:pt x="1007110" y="1093470"/>
                </a:lnTo>
                <a:lnTo>
                  <a:pt x="1009650" y="1242060"/>
                </a:lnTo>
                <a:lnTo>
                  <a:pt x="1069340" y="1242060"/>
                </a:lnTo>
                <a:close/>
              </a:path>
              <a:path w="1791970" h="1663700">
                <a:moveTo>
                  <a:pt x="1276350" y="0"/>
                </a:moveTo>
                <a:lnTo>
                  <a:pt x="0" y="0"/>
                </a:lnTo>
                <a:lnTo>
                  <a:pt x="0" y="424180"/>
                </a:lnTo>
                <a:lnTo>
                  <a:pt x="1276350" y="424180"/>
                </a:lnTo>
                <a:lnTo>
                  <a:pt x="1276350" y="0"/>
                </a:lnTo>
                <a:close/>
              </a:path>
              <a:path w="1791970" h="1663700">
                <a:moveTo>
                  <a:pt x="1791970" y="807720"/>
                </a:moveTo>
                <a:lnTo>
                  <a:pt x="1780540" y="725170"/>
                </a:lnTo>
                <a:lnTo>
                  <a:pt x="1766773" y="708660"/>
                </a:lnTo>
                <a:lnTo>
                  <a:pt x="1753870" y="693178"/>
                </a:lnTo>
                <a:lnTo>
                  <a:pt x="1753870" y="778510"/>
                </a:lnTo>
                <a:lnTo>
                  <a:pt x="1729740" y="855980"/>
                </a:lnTo>
                <a:lnTo>
                  <a:pt x="1102677" y="964819"/>
                </a:lnTo>
                <a:lnTo>
                  <a:pt x="1068641" y="806513"/>
                </a:lnTo>
                <a:lnTo>
                  <a:pt x="1222502" y="783120"/>
                </a:lnTo>
                <a:lnTo>
                  <a:pt x="1150620" y="831850"/>
                </a:lnTo>
                <a:lnTo>
                  <a:pt x="1228090" y="847090"/>
                </a:lnTo>
                <a:lnTo>
                  <a:pt x="1357630" y="812800"/>
                </a:lnTo>
                <a:lnTo>
                  <a:pt x="1469390" y="812800"/>
                </a:lnTo>
                <a:lnTo>
                  <a:pt x="1351280" y="858520"/>
                </a:lnTo>
                <a:lnTo>
                  <a:pt x="1250950" y="871220"/>
                </a:lnTo>
                <a:lnTo>
                  <a:pt x="1137920" y="871220"/>
                </a:lnTo>
                <a:lnTo>
                  <a:pt x="1191260" y="908050"/>
                </a:lnTo>
                <a:lnTo>
                  <a:pt x="1314450" y="902970"/>
                </a:lnTo>
                <a:lnTo>
                  <a:pt x="1471930" y="863600"/>
                </a:lnTo>
                <a:lnTo>
                  <a:pt x="1519478" y="812800"/>
                </a:lnTo>
                <a:lnTo>
                  <a:pt x="1527810" y="803910"/>
                </a:lnTo>
                <a:lnTo>
                  <a:pt x="1490980" y="773430"/>
                </a:lnTo>
                <a:lnTo>
                  <a:pt x="1339850" y="770890"/>
                </a:lnTo>
                <a:lnTo>
                  <a:pt x="1250797" y="778814"/>
                </a:lnTo>
                <a:lnTo>
                  <a:pt x="1711960" y="708660"/>
                </a:lnTo>
                <a:lnTo>
                  <a:pt x="1753870" y="778510"/>
                </a:lnTo>
                <a:lnTo>
                  <a:pt x="1753870" y="693178"/>
                </a:lnTo>
                <a:lnTo>
                  <a:pt x="1729740" y="664210"/>
                </a:lnTo>
                <a:lnTo>
                  <a:pt x="1059662" y="764730"/>
                </a:lnTo>
                <a:lnTo>
                  <a:pt x="1031773" y="635000"/>
                </a:lnTo>
                <a:lnTo>
                  <a:pt x="1031240" y="632460"/>
                </a:lnTo>
                <a:lnTo>
                  <a:pt x="918210" y="586740"/>
                </a:lnTo>
                <a:lnTo>
                  <a:pt x="777240" y="617220"/>
                </a:lnTo>
                <a:lnTo>
                  <a:pt x="712470" y="685800"/>
                </a:lnTo>
                <a:lnTo>
                  <a:pt x="748525" y="812685"/>
                </a:lnTo>
                <a:lnTo>
                  <a:pt x="725170" y="822960"/>
                </a:lnTo>
                <a:lnTo>
                  <a:pt x="721360" y="862330"/>
                </a:lnTo>
                <a:lnTo>
                  <a:pt x="520700" y="944880"/>
                </a:lnTo>
                <a:lnTo>
                  <a:pt x="520700" y="986790"/>
                </a:lnTo>
                <a:lnTo>
                  <a:pt x="745490" y="989330"/>
                </a:lnTo>
                <a:lnTo>
                  <a:pt x="774700" y="1024890"/>
                </a:lnTo>
                <a:lnTo>
                  <a:pt x="808405" y="1023366"/>
                </a:lnTo>
                <a:lnTo>
                  <a:pt x="886460" y="1297940"/>
                </a:lnTo>
                <a:lnTo>
                  <a:pt x="956310" y="1320800"/>
                </a:lnTo>
                <a:lnTo>
                  <a:pt x="790270" y="755815"/>
                </a:lnTo>
                <a:lnTo>
                  <a:pt x="790270" y="959561"/>
                </a:lnTo>
                <a:lnTo>
                  <a:pt x="612140" y="949960"/>
                </a:lnTo>
                <a:lnTo>
                  <a:pt x="769467" y="886345"/>
                </a:lnTo>
                <a:lnTo>
                  <a:pt x="790270" y="959561"/>
                </a:lnTo>
                <a:lnTo>
                  <a:pt x="790270" y="755815"/>
                </a:lnTo>
                <a:lnTo>
                  <a:pt x="773430" y="698500"/>
                </a:lnTo>
                <a:lnTo>
                  <a:pt x="807720" y="645160"/>
                </a:lnTo>
                <a:lnTo>
                  <a:pt x="892810" y="635000"/>
                </a:lnTo>
                <a:lnTo>
                  <a:pt x="995680" y="664210"/>
                </a:lnTo>
                <a:lnTo>
                  <a:pt x="1138237" y="1372450"/>
                </a:lnTo>
                <a:lnTo>
                  <a:pt x="1094740" y="1383030"/>
                </a:lnTo>
                <a:lnTo>
                  <a:pt x="1149350" y="1492250"/>
                </a:lnTo>
                <a:lnTo>
                  <a:pt x="1259840" y="1607820"/>
                </a:lnTo>
                <a:lnTo>
                  <a:pt x="1129030" y="1590040"/>
                </a:lnTo>
                <a:lnTo>
                  <a:pt x="975360" y="1611630"/>
                </a:lnTo>
                <a:lnTo>
                  <a:pt x="979424" y="1592580"/>
                </a:lnTo>
                <a:lnTo>
                  <a:pt x="1003300" y="1480820"/>
                </a:lnTo>
                <a:lnTo>
                  <a:pt x="1069340" y="1391920"/>
                </a:lnTo>
                <a:lnTo>
                  <a:pt x="993140" y="1403350"/>
                </a:lnTo>
                <a:lnTo>
                  <a:pt x="932180" y="1487170"/>
                </a:lnTo>
                <a:lnTo>
                  <a:pt x="911860" y="1592580"/>
                </a:lnTo>
                <a:lnTo>
                  <a:pt x="240779" y="1279423"/>
                </a:lnTo>
                <a:lnTo>
                  <a:pt x="228600" y="1153160"/>
                </a:lnTo>
                <a:lnTo>
                  <a:pt x="294640" y="1045210"/>
                </a:lnTo>
                <a:lnTo>
                  <a:pt x="260350" y="1032510"/>
                </a:lnTo>
                <a:lnTo>
                  <a:pt x="182880" y="1116330"/>
                </a:lnTo>
                <a:lnTo>
                  <a:pt x="167640" y="1214120"/>
                </a:lnTo>
                <a:lnTo>
                  <a:pt x="183146" y="1252524"/>
                </a:lnTo>
                <a:lnTo>
                  <a:pt x="92697" y="1210310"/>
                </a:lnTo>
                <a:lnTo>
                  <a:pt x="71120" y="1135380"/>
                </a:lnTo>
                <a:lnTo>
                  <a:pt x="88900" y="1040130"/>
                </a:lnTo>
                <a:lnTo>
                  <a:pt x="179070" y="965200"/>
                </a:lnTo>
                <a:lnTo>
                  <a:pt x="130810" y="965200"/>
                </a:lnTo>
                <a:lnTo>
                  <a:pt x="57150" y="1005840"/>
                </a:lnTo>
                <a:lnTo>
                  <a:pt x="7620" y="1130300"/>
                </a:lnTo>
                <a:lnTo>
                  <a:pt x="60960" y="1249680"/>
                </a:lnTo>
                <a:lnTo>
                  <a:pt x="946150" y="1653540"/>
                </a:lnTo>
                <a:lnTo>
                  <a:pt x="1136650" y="1628140"/>
                </a:lnTo>
                <a:lnTo>
                  <a:pt x="1290320" y="1663700"/>
                </a:lnTo>
                <a:lnTo>
                  <a:pt x="1324292" y="1628140"/>
                </a:lnTo>
                <a:lnTo>
                  <a:pt x="1340065" y="1611630"/>
                </a:lnTo>
                <a:lnTo>
                  <a:pt x="1343710" y="1607820"/>
                </a:lnTo>
                <a:lnTo>
                  <a:pt x="1344930" y="1606550"/>
                </a:lnTo>
                <a:lnTo>
                  <a:pt x="1219339" y="1507413"/>
                </a:lnTo>
                <a:lnTo>
                  <a:pt x="1109421" y="996213"/>
                </a:lnTo>
                <a:lnTo>
                  <a:pt x="1762760" y="887730"/>
                </a:lnTo>
                <a:lnTo>
                  <a:pt x="1791970" y="807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2057400"/>
            <a:ext cx="1257300" cy="441959"/>
          </a:xfrm>
          <a:custGeom>
            <a:avLst/>
            <a:gdLst/>
            <a:ahLst/>
            <a:cxnLst/>
            <a:rect l="l" t="t" r="r" b="b"/>
            <a:pathLst>
              <a:path w="1257300" h="441960">
                <a:moveTo>
                  <a:pt x="1257300" y="0"/>
                </a:moveTo>
                <a:lnTo>
                  <a:pt x="0" y="0"/>
                </a:lnTo>
                <a:lnTo>
                  <a:pt x="0" y="441960"/>
                </a:lnTo>
                <a:lnTo>
                  <a:pt x="1257300" y="441960"/>
                </a:lnTo>
                <a:lnTo>
                  <a:pt x="1257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1409" y="2114550"/>
            <a:ext cx="285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Id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62300" y="2057399"/>
            <a:ext cx="3771900" cy="441959"/>
          </a:xfrm>
          <a:custGeom>
            <a:avLst/>
            <a:gdLst/>
            <a:ahLst/>
            <a:cxnLst/>
            <a:rect l="l" t="t" r="r" b="b"/>
            <a:pathLst>
              <a:path w="3771900" h="441960">
                <a:moveTo>
                  <a:pt x="3771900" y="0"/>
                </a:moveTo>
                <a:lnTo>
                  <a:pt x="2514600" y="0"/>
                </a:lnTo>
                <a:lnTo>
                  <a:pt x="1215390" y="0"/>
                </a:lnTo>
                <a:lnTo>
                  <a:pt x="0" y="0"/>
                </a:lnTo>
                <a:lnTo>
                  <a:pt x="0" y="441960"/>
                </a:lnTo>
                <a:lnTo>
                  <a:pt x="1215390" y="441960"/>
                </a:lnTo>
                <a:lnTo>
                  <a:pt x="2514600" y="441960"/>
                </a:lnTo>
                <a:lnTo>
                  <a:pt x="3771900" y="441960"/>
                </a:lnTo>
                <a:lnTo>
                  <a:pt x="3771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48050" y="1558290"/>
            <a:ext cx="3216910" cy="85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Person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  <a:tabLst>
                <a:tab pos="1130935" algn="l"/>
                <a:tab pos="2510155" algn="l"/>
              </a:tabLst>
            </a:pPr>
            <a:r>
              <a:rPr sz="1800" b="1" spc="-5" dirty="0">
                <a:solidFill>
                  <a:srgbClr val="FFFFFF"/>
                </a:solidFill>
                <a:latin typeface="Comic Sans MS"/>
                <a:cs typeface="Comic Sans MS"/>
              </a:rPr>
              <a:t>Na</a:t>
            </a: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me	Ad</a:t>
            </a:r>
            <a:r>
              <a:rPr sz="1800" b="1" spc="-10" dirty="0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re</a:t>
            </a:r>
            <a:r>
              <a:rPr sz="1800" b="1" spc="-10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s	</a:t>
            </a:r>
            <a:r>
              <a:rPr sz="1800" b="1" spc="-5" dirty="0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1800" b="1" spc="-5" dirty="0">
                <a:solidFill>
                  <a:srgbClr val="FFFFFF"/>
                </a:solidFill>
                <a:latin typeface="Comic Sans MS"/>
                <a:cs typeface="Comic Sans MS"/>
              </a:rPr>
              <a:t>bby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0279" y="2556509"/>
            <a:ext cx="5848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1123</a:t>
            </a:r>
            <a:endParaRPr sz="1800">
              <a:latin typeface="Comic Sans MS"/>
              <a:cs typeface="Comic Sans MS"/>
            </a:endParaRPr>
          </a:p>
          <a:p>
            <a:pPr marL="49530">
              <a:lnSpc>
                <a:spcPct val="100000"/>
              </a:lnSpc>
              <a:spcBef>
                <a:spcPts val="1920"/>
              </a:spcBef>
            </a:pPr>
            <a:r>
              <a:rPr sz="1800" dirty="0">
                <a:latin typeface="Comic Sans MS"/>
                <a:cs typeface="Comic Sans MS"/>
              </a:rPr>
              <a:t>1123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800" spc="10" dirty="0">
                <a:latin typeface="Comic Sans MS"/>
                <a:cs typeface="Comic Sans MS"/>
              </a:rPr>
              <a:t>5</a:t>
            </a:r>
            <a:r>
              <a:rPr sz="1800" spc="-5" dirty="0">
                <a:latin typeface="Comic Sans MS"/>
                <a:cs typeface="Comic Sans MS"/>
              </a:rPr>
              <a:t>556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800" spc="10" dirty="0">
                <a:latin typeface="Comic Sans MS"/>
                <a:cs typeface="Comic Sans MS"/>
              </a:rPr>
              <a:t>9</a:t>
            </a:r>
            <a:r>
              <a:rPr sz="1800" spc="-5" dirty="0">
                <a:latin typeface="Comic Sans MS"/>
                <a:cs typeface="Comic Sans MS"/>
              </a:rPr>
              <a:t>876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83610" y="2556509"/>
            <a:ext cx="5740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John</a:t>
            </a:r>
            <a:endParaRPr sz="1800">
              <a:latin typeface="Comic Sans MS"/>
              <a:cs typeface="Comic Sans MS"/>
            </a:endParaRPr>
          </a:p>
          <a:p>
            <a:pPr marL="12700" marR="5080" indent="11430" algn="just">
              <a:lnSpc>
                <a:spcPct val="188900"/>
              </a:lnSpc>
            </a:pPr>
            <a:r>
              <a:rPr sz="1800" dirty="0">
                <a:latin typeface="Comic Sans MS"/>
                <a:cs typeface="Comic Sans MS"/>
              </a:rPr>
              <a:t>Jo</a:t>
            </a:r>
            <a:r>
              <a:rPr sz="1800" spc="-5" dirty="0">
                <a:latin typeface="Comic Sans MS"/>
                <a:cs typeface="Comic Sans MS"/>
              </a:rPr>
              <a:t>hn  </a:t>
            </a:r>
            <a:r>
              <a:rPr sz="1800" spc="5" dirty="0">
                <a:latin typeface="Comic Sans MS"/>
                <a:cs typeface="Comic Sans MS"/>
              </a:rPr>
              <a:t>M</a:t>
            </a:r>
            <a:r>
              <a:rPr sz="1800" spc="-5" dirty="0">
                <a:latin typeface="Comic Sans MS"/>
                <a:cs typeface="Comic Sans MS"/>
              </a:rPr>
              <a:t>ar</a:t>
            </a:r>
            <a:r>
              <a:rPr sz="1800" dirty="0">
                <a:latin typeface="Comic Sans MS"/>
                <a:cs typeface="Comic Sans MS"/>
              </a:rPr>
              <a:t>y  </a:t>
            </a:r>
            <a:r>
              <a:rPr sz="1800" spc="-5" dirty="0">
                <a:latin typeface="Comic Sans MS"/>
                <a:cs typeface="Comic Sans MS"/>
              </a:rPr>
              <a:t>Bart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3260" y="2556509"/>
            <a:ext cx="10680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123</a:t>
            </a:r>
            <a:r>
              <a:rPr sz="1800" spc="-10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Main</a:t>
            </a:r>
            <a:endParaRPr sz="1800">
              <a:latin typeface="Comic Sans MS"/>
              <a:cs typeface="Comic Sans MS"/>
            </a:endParaRPr>
          </a:p>
          <a:p>
            <a:pPr marL="55244">
              <a:lnSpc>
                <a:spcPct val="100000"/>
              </a:lnSpc>
              <a:spcBef>
                <a:spcPts val="1920"/>
              </a:spcBef>
            </a:pPr>
            <a:r>
              <a:rPr sz="1800" dirty="0">
                <a:latin typeface="Comic Sans MS"/>
                <a:cs typeface="Comic Sans MS"/>
              </a:rPr>
              <a:t>123</a:t>
            </a:r>
            <a:r>
              <a:rPr sz="1800" spc="-10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Main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800" dirty="0">
                <a:latin typeface="Comic Sans MS"/>
                <a:cs typeface="Comic Sans MS"/>
              </a:rPr>
              <a:t>7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Lake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Dr</a:t>
            </a:r>
            <a:endParaRPr sz="1800">
              <a:latin typeface="Comic Sans MS"/>
              <a:cs typeface="Comic Sans MS"/>
            </a:endParaRPr>
          </a:p>
          <a:p>
            <a:pPr marL="47625">
              <a:lnSpc>
                <a:spcPct val="100000"/>
              </a:lnSpc>
              <a:spcBef>
                <a:spcPts val="1920"/>
              </a:spcBef>
            </a:pPr>
            <a:r>
              <a:rPr sz="1800" dirty="0">
                <a:latin typeface="Comic Sans MS"/>
                <a:cs typeface="Comic Sans MS"/>
              </a:rPr>
              <a:t>5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Pine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9470" y="2556509"/>
            <a:ext cx="7727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mic Sans MS"/>
                <a:cs typeface="Comic Sans MS"/>
              </a:rPr>
              <a:t>s</a:t>
            </a:r>
            <a:r>
              <a:rPr sz="1800" spc="-5" dirty="0">
                <a:latin typeface="Comic Sans MS"/>
                <a:cs typeface="Comic Sans MS"/>
              </a:rPr>
              <a:t>t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m</a:t>
            </a:r>
            <a:r>
              <a:rPr sz="1800" spc="-5" dirty="0">
                <a:latin typeface="Comic Sans MS"/>
                <a:cs typeface="Comic Sans MS"/>
              </a:rPr>
              <a:t>p</a:t>
            </a:r>
            <a:r>
              <a:rPr sz="1800" dirty="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  <a:p>
            <a:pPr marL="12700" marR="5080" indent="106680" algn="just">
              <a:lnSpc>
                <a:spcPct val="188900"/>
              </a:lnSpc>
            </a:pPr>
            <a:r>
              <a:rPr sz="1800" dirty="0">
                <a:latin typeface="Comic Sans MS"/>
                <a:cs typeface="Comic Sans MS"/>
              </a:rPr>
              <a:t>coins 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hiking 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s</a:t>
            </a:r>
            <a:r>
              <a:rPr sz="1800" spc="-5" dirty="0">
                <a:latin typeface="Comic Sans MS"/>
                <a:cs typeface="Comic Sans MS"/>
              </a:rPr>
              <a:t>t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m</a:t>
            </a:r>
            <a:r>
              <a:rPr sz="1800" spc="-5" dirty="0">
                <a:latin typeface="Comic Sans MS"/>
                <a:cs typeface="Comic Sans MS"/>
              </a:rPr>
              <a:t>p</a:t>
            </a:r>
            <a:r>
              <a:rPr sz="1800" dirty="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1569" y="5010150"/>
            <a:ext cx="284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81350" y="4953000"/>
            <a:ext cx="3829050" cy="424180"/>
          </a:xfrm>
          <a:custGeom>
            <a:avLst/>
            <a:gdLst/>
            <a:ahLst/>
            <a:cxnLst/>
            <a:rect l="l" t="t" r="r" b="b"/>
            <a:pathLst>
              <a:path w="3829050" h="424179">
                <a:moveTo>
                  <a:pt x="3829050" y="0"/>
                </a:moveTo>
                <a:lnTo>
                  <a:pt x="2552700" y="0"/>
                </a:lnTo>
                <a:lnTo>
                  <a:pt x="1314450" y="0"/>
                </a:lnTo>
                <a:lnTo>
                  <a:pt x="0" y="0"/>
                </a:lnTo>
                <a:lnTo>
                  <a:pt x="0" y="424180"/>
                </a:lnTo>
                <a:lnTo>
                  <a:pt x="1314450" y="424180"/>
                </a:lnTo>
                <a:lnTo>
                  <a:pt x="2552700" y="424180"/>
                </a:lnTo>
                <a:lnTo>
                  <a:pt x="3829050" y="424180"/>
                </a:lnTo>
                <a:lnTo>
                  <a:pt x="382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13450" y="5010150"/>
            <a:ext cx="71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omic Sans MS"/>
                <a:cs typeface="Comic Sans MS"/>
              </a:rPr>
              <a:t>Hobby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05000" y="5377179"/>
            <a:ext cx="1276350" cy="739140"/>
          </a:xfrm>
          <a:custGeom>
            <a:avLst/>
            <a:gdLst/>
            <a:ahLst/>
            <a:cxnLst/>
            <a:rect l="l" t="t" r="r" b="b"/>
            <a:pathLst>
              <a:path w="1276350" h="739139">
                <a:moveTo>
                  <a:pt x="1276350" y="0"/>
                </a:moveTo>
                <a:lnTo>
                  <a:pt x="0" y="0"/>
                </a:lnTo>
                <a:lnTo>
                  <a:pt x="0" y="739140"/>
                </a:lnTo>
                <a:lnTo>
                  <a:pt x="1276350" y="739140"/>
                </a:lnTo>
                <a:lnTo>
                  <a:pt x="1276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86000" y="5434329"/>
            <a:ext cx="512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omic Sans MS"/>
                <a:cs typeface="Comic Sans MS"/>
              </a:rPr>
              <a:t>11</a:t>
            </a:r>
            <a:r>
              <a:rPr sz="1800" spc="-5" dirty="0">
                <a:latin typeface="Comic Sans MS"/>
                <a:cs typeface="Comic Sans MS"/>
              </a:rPr>
              <a:t>23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81350" y="5377179"/>
            <a:ext cx="1314450" cy="739140"/>
          </a:xfrm>
          <a:custGeom>
            <a:avLst/>
            <a:gdLst/>
            <a:ahLst/>
            <a:cxnLst/>
            <a:rect l="l" t="t" r="r" b="b"/>
            <a:pathLst>
              <a:path w="1314450" h="739139">
                <a:moveTo>
                  <a:pt x="1314450" y="0"/>
                </a:moveTo>
                <a:lnTo>
                  <a:pt x="0" y="0"/>
                </a:lnTo>
                <a:lnTo>
                  <a:pt x="0" y="739140"/>
                </a:lnTo>
                <a:lnTo>
                  <a:pt x="1314450" y="739140"/>
                </a:lnTo>
                <a:lnTo>
                  <a:pt x="1314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16630" y="4860290"/>
            <a:ext cx="2087245" cy="8737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1149985" algn="l"/>
              </a:tabLst>
            </a:pPr>
            <a:r>
              <a:rPr sz="1800" b="1" spc="-5" dirty="0">
                <a:solidFill>
                  <a:srgbClr val="FFFFFF"/>
                </a:solidFill>
                <a:latin typeface="Comic Sans MS"/>
                <a:cs typeface="Comic Sans MS"/>
              </a:rPr>
              <a:t>Name	Address</a:t>
            </a:r>
            <a:endParaRPr sz="1800">
              <a:latin typeface="Comic Sans MS"/>
              <a:cs typeface="Comic Sans MS"/>
            </a:endParaRPr>
          </a:p>
          <a:p>
            <a:pPr marL="59055">
              <a:lnSpc>
                <a:spcPct val="100000"/>
              </a:lnSpc>
              <a:spcBef>
                <a:spcPts val="1180"/>
              </a:spcBef>
              <a:tabLst>
                <a:tab pos="1119505" algn="l"/>
              </a:tabLst>
            </a:pPr>
            <a:r>
              <a:rPr sz="1800" spc="-5" dirty="0">
                <a:latin typeface="Comic Sans MS"/>
                <a:cs typeface="Comic Sans MS"/>
              </a:rPr>
              <a:t>John	</a:t>
            </a:r>
            <a:r>
              <a:rPr sz="1800" dirty="0">
                <a:latin typeface="Comic Sans MS"/>
                <a:cs typeface="Comic Sans MS"/>
              </a:rPr>
              <a:t>123</a:t>
            </a:r>
            <a:r>
              <a:rPr sz="1800" spc="-7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Main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85509" y="5434329"/>
            <a:ext cx="774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stamps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05000" y="6116320"/>
            <a:ext cx="1276350" cy="741680"/>
          </a:xfrm>
          <a:custGeom>
            <a:avLst/>
            <a:gdLst/>
            <a:ahLst/>
            <a:cxnLst/>
            <a:rect l="l" t="t" r="r" b="b"/>
            <a:pathLst>
              <a:path w="1276350" h="741679">
                <a:moveTo>
                  <a:pt x="1276350" y="0"/>
                </a:moveTo>
                <a:lnTo>
                  <a:pt x="0" y="0"/>
                </a:lnTo>
                <a:lnTo>
                  <a:pt x="0" y="741679"/>
                </a:lnTo>
                <a:lnTo>
                  <a:pt x="1276350" y="741679"/>
                </a:lnTo>
                <a:lnTo>
                  <a:pt x="1276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50440" y="6173470"/>
            <a:ext cx="58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9</a:t>
            </a:r>
            <a:r>
              <a:rPr sz="1800" spc="10" dirty="0">
                <a:latin typeface="Comic Sans MS"/>
                <a:cs typeface="Comic Sans MS"/>
              </a:rPr>
              <a:t>8</a:t>
            </a:r>
            <a:r>
              <a:rPr sz="1800" spc="-5" dirty="0">
                <a:latin typeface="Comic Sans MS"/>
                <a:cs typeface="Comic Sans MS"/>
              </a:rPr>
              <a:t>76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81350" y="6116320"/>
            <a:ext cx="1314450" cy="741680"/>
          </a:xfrm>
          <a:custGeom>
            <a:avLst/>
            <a:gdLst/>
            <a:ahLst/>
            <a:cxnLst/>
            <a:rect l="l" t="t" r="r" b="b"/>
            <a:pathLst>
              <a:path w="1314450" h="741679">
                <a:moveTo>
                  <a:pt x="1314450" y="0"/>
                </a:moveTo>
                <a:lnTo>
                  <a:pt x="0" y="0"/>
                </a:lnTo>
                <a:lnTo>
                  <a:pt x="0" y="741679"/>
                </a:lnTo>
                <a:lnTo>
                  <a:pt x="1314450" y="741679"/>
                </a:lnTo>
                <a:lnTo>
                  <a:pt x="1314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5210" y="6173470"/>
            <a:ext cx="504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B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r</a:t>
            </a:r>
            <a:r>
              <a:rPr sz="1800" dirty="0">
                <a:latin typeface="Comic Sans MS"/>
                <a:cs typeface="Comic Sans MS"/>
              </a:rPr>
              <a:t>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16450" y="6173470"/>
            <a:ext cx="995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5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Pine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85509" y="6173470"/>
            <a:ext cx="774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stamps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20669" y="4377690"/>
            <a:ext cx="32061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imes New Roman"/>
                <a:cs typeface="Times New Roman"/>
              </a:rPr>
              <a:t>σ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2050" b="1" i="1" spc="-30" dirty="0">
                <a:latin typeface="Comic Sans MS"/>
                <a:cs typeface="Comic Sans MS"/>
              </a:rPr>
              <a:t>Hobby=‘stamps’(Person)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222</TotalTime>
  <Words>1342</Words>
  <Application>Microsoft Office PowerPoint</Application>
  <PresentationFormat>On-screen Show (4:3)</PresentationFormat>
  <Paragraphs>280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MS Gothic</vt:lpstr>
      <vt:lpstr>Arial</vt:lpstr>
      <vt:lpstr>Arial MT</vt:lpstr>
      <vt:lpstr>Book Antiqua</vt:lpstr>
      <vt:lpstr>Calibri</vt:lpstr>
      <vt:lpstr>Cambria Math</vt:lpstr>
      <vt:lpstr>Comic Sans MS</vt:lpstr>
      <vt:lpstr>Constantia</vt:lpstr>
      <vt:lpstr>Symbol</vt:lpstr>
      <vt:lpstr>Times New Roman</vt:lpstr>
      <vt:lpstr>Wingdings</vt:lpstr>
      <vt:lpstr>Wingdings 2</vt:lpstr>
      <vt:lpstr>Flow</vt:lpstr>
      <vt:lpstr>Equation</vt:lpstr>
      <vt:lpstr>DBMS </vt:lpstr>
      <vt:lpstr>Relational Algebra</vt:lpstr>
      <vt:lpstr>Relational Algebra</vt:lpstr>
      <vt:lpstr>Relational Algebra</vt:lpstr>
      <vt:lpstr>Unary Operations</vt:lpstr>
      <vt:lpstr>Binary Operations</vt:lpstr>
      <vt:lpstr>Select Operation</vt:lpstr>
      <vt:lpstr>Selection Detailed Syntax</vt:lpstr>
      <vt:lpstr>Example</vt:lpstr>
      <vt:lpstr>Another Example</vt:lpstr>
      <vt:lpstr>Another Example</vt:lpstr>
      <vt:lpstr>Other operators</vt:lpstr>
      <vt:lpstr>More Detail about Selection </vt:lpstr>
      <vt:lpstr>Selection Another Example (Operator)</vt:lpstr>
      <vt:lpstr>Selection Another view</vt:lpstr>
      <vt:lpstr>Project Operation</vt:lpstr>
      <vt:lpstr>Project Operation</vt:lpstr>
      <vt:lpstr>Projection Syntax</vt:lpstr>
      <vt:lpstr>Simple Example</vt:lpstr>
      <vt:lpstr>Example</vt:lpstr>
      <vt:lpstr>Project Operation</vt:lpstr>
      <vt:lpstr>Composition of relational  operators</vt:lpstr>
      <vt:lpstr>Example</vt:lpstr>
      <vt:lpstr>Rename</vt:lpstr>
      <vt:lpstr>Binary Operations</vt:lpstr>
      <vt:lpstr>Union Operations</vt:lpstr>
      <vt:lpstr>Union Operation</vt:lpstr>
      <vt:lpstr>Example</vt:lpstr>
      <vt:lpstr>Another Example</vt:lpstr>
      <vt:lpstr>Note:</vt:lpstr>
      <vt:lpstr>Intersection Operation</vt:lpstr>
      <vt:lpstr>Example</vt:lpstr>
      <vt:lpstr>Another Example </vt:lpstr>
      <vt:lpstr>Set Difference Operation</vt:lpstr>
      <vt:lpstr>Example</vt:lpstr>
      <vt:lpstr>Another Example</vt:lpstr>
      <vt:lpstr>Set Difference Operation</vt:lpstr>
      <vt:lpstr>Union, Intersection, Set-  Difference Notations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Faculty</cp:lastModifiedBy>
  <cp:revision>22</cp:revision>
  <dcterms:created xsi:type="dcterms:W3CDTF">2006-08-16T00:00:00Z</dcterms:created>
  <dcterms:modified xsi:type="dcterms:W3CDTF">2021-06-09T03:48:24Z</dcterms:modified>
</cp:coreProperties>
</file>