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45" r:id="rId3"/>
    <p:sldId id="337" r:id="rId4"/>
    <p:sldId id="338" r:id="rId5"/>
    <p:sldId id="341" r:id="rId6"/>
    <p:sldId id="342" r:id="rId7"/>
    <p:sldId id="343" r:id="rId8"/>
    <p:sldId id="294" r:id="rId9"/>
    <p:sldId id="336" r:id="rId10"/>
    <p:sldId id="295" r:id="rId11"/>
    <p:sldId id="296" r:id="rId12"/>
    <p:sldId id="297" r:id="rId13"/>
    <p:sldId id="318" r:id="rId14"/>
    <p:sldId id="319" r:id="rId15"/>
    <p:sldId id="344" r:id="rId16"/>
    <p:sldId id="320" r:id="rId17"/>
    <p:sldId id="321" r:id="rId18"/>
    <p:sldId id="298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293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37CA1C-B540-4FE8-B7FA-E3A7654D054E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C510A16-5F3E-400B-AD89-DF2E56209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0A16-5F3E-400B-AD89-DF2E562098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10A16-5F3E-400B-AD89-DF2E5620985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DBMS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dirty="0" smtClean="0"/>
              <a:t>Inner Joins:</a:t>
            </a:r>
          </a:p>
          <a:p>
            <a:pPr lvl="1"/>
            <a:r>
              <a:rPr lang="en-US" dirty="0" smtClean="0"/>
              <a:t>Theta join</a:t>
            </a:r>
          </a:p>
          <a:p>
            <a:pPr lvl="1"/>
            <a:r>
              <a:rPr lang="en-US" dirty="0" smtClean="0"/>
              <a:t>EQUI join</a:t>
            </a:r>
          </a:p>
          <a:p>
            <a:pPr lvl="1"/>
            <a:r>
              <a:rPr lang="en-US" dirty="0" smtClean="0"/>
              <a:t>Natural join</a:t>
            </a:r>
          </a:p>
          <a:p>
            <a:endParaRPr lang="en-US" dirty="0" smtClean="0"/>
          </a:p>
          <a:p>
            <a:r>
              <a:rPr lang="en-US" dirty="0" smtClean="0"/>
              <a:t>Outer join:</a:t>
            </a:r>
          </a:p>
          <a:p>
            <a:pPr lvl="1"/>
            <a:r>
              <a:rPr lang="en-US" dirty="0" smtClean="0"/>
              <a:t>Left Outer Join</a:t>
            </a:r>
          </a:p>
          <a:p>
            <a:pPr lvl="1"/>
            <a:r>
              <a:rPr lang="en-US" dirty="0" smtClean="0"/>
              <a:t>Right Outer Join</a:t>
            </a:r>
          </a:p>
          <a:p>
            <a:pPr lvl="1"/>
            <a:r>
              <a:rPr lang="en-US" dirty="0" smtClean="0"/>
              <a:t>Full Outer Join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222222"/>
                </a:solidFill>
                <a:latin typeface="Arial"/>
              </a:rPr>
              <a:t>In an inner join, only those tuples that satisfy the </a:t>
            </a:r>
            <a:r>
              <a:rPr lang="en-US" sz="2800" i="1" dirty="0" smtClean="0">
                <a:solidFill>
                  <a:srgbClr val="FF0000"/>
                </a:solidFill>
                <a:latin typeface="Arial"/>
              </a:rPr>
              <a:t>matching criteria are included, </a:t>
            </a:r>
            <a:r>
              <a:rPr lang="en-US" sz="2800" i="1" dirty="0" smtClean="0">
                <a:solidFill>
                  <a:srgbClr val="00B0F0"/>
                </a:solidFill>
                <a:latin typeface="Arial"/>
              </a:rPr>
              <a:t>while the rest are excluded</a:t>
            </a:r>
            <a:r>
              <a:rPr lang="en-US" sz="2800" i="1" dirty="0" smtClean="0">
                <a:solidFill>
                  <a:srgbClr val="222222"/>
                </a:solidFill>
                <a:latin typeface="Arial"/>
              </a:rPr>
              <a:t>. Let's study various types of Inner Joins:</a:t>
            </a:r>
          </a:p>
          <a:p>
            <a:r>
              <a:rPr lang="en-US" sz="2800" b="1" dirty="0" smtClean="0">
                <a:solidFill>
                  <a:srgbClr val="00B0F0"/>
                </a:solidFill>
                <a:latin typeface="Arial"/>
              </a:rPr>
              <a:t>Theta Join</a:t>
            </a:r>
          </a:p>
          <a:p>
            <a:pPr lvl="1" algn="just"/>
            <a:r>
              <a:rPr lang="en-US" dirty="0" smtClean="0">
                <a:solidFill>
                  <a:srgbClr val="222222"/>
                </a:solidFill>
                <a:latin typeface="Arial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Arial"/>
              </a:rPr>
              <a:t>general case of JOIN </a:t>
            </a:r>
            <a:r>
              <a:rPr lang="en-US" dirty="0" smtClean="0">
                <a:solidFill>
                  <a:srgbClr val="222222"/>
                </a:solidFill>
                <a:latin typeface="Arial"/>
              </a:rPr>
              <a:t>operation is called a Theta join. </a:t>
            </a:r>
          </a:p>
          <a:p>
            <a:pPr lvl="1" algn="just"/>
            <a:r>
              <a:rPr lang="en-US" dirty="0" smtClean="0">
                <a:solidFill>
                  <a:srgbClr val="222222"/>
                </a:solidFill>
                <a:latin typeface="Arial"/>
              </a:rPr>
              <a:t>It is denoted by symbol 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θ</a:t>
            </a:r>
          </a:p>
          <a:p>
            <a:pPr lvl="1" algn="just"/>
            <a:endParaRPr lang="en-US" b="1" dirty="0" smtClean="0">
              <a:solidFill>
                <a:srgbClr val="FF0000"/>
              </a:solidFill>
              <a:latin typeface="Arial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Arial"/>
              </a:rPr>
              <a:t> </a:t>
            </a:r>
          </a:p>
          <a:p>
            <a:pPr algn="just"/>
            <a:endParaRPr lang="en-US" sz="2800" i="1" dirty="0" smtClean="0">
              <a:solidFill>
                <a:srgbClr val="222222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15000"/>
            <a:ext cx="8001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B0F0"/>
                </a:solidFill>
                <a:latin typeface="Arial"/>
              </a:rPr>
              <a:t>Theta Join </a:t>
            </a:r>
            <a:endParaRPr lang="en-US" dirty="0" smtClean="0"/>
          </a:p>
          <a:p>
            <a:pPr algn="just"/>
            <a:r>
              <a:rPr lang="en-US" dirty="0" smtClean="0"/>
              <a:t>Consider tables </a:t>
            </a:r>
            <a:r>
              <a:rPr lang="en-US" i="1" dirty="0" smtClean="0"/>
              <a:t>Car</a:t>
            </a:r>
            <a:r>
              <a:rPr lang="en-US" dirty="0" smtClean="0"/>
              <a:t> and </a:t>
            </a:r>
            <a:r>
              <a:rPr lang="en-US" i="1" dirty="0" smtClean="0"/>
              <a:t>Boat</a:t>
            </a:r>
            <a:r>
              <a:rPr lang="en-US" dirty="0" smtClean="0"/>
              <a:t> which list models of cars and boats and their respective prices. Suppose a customer wants to buy a car and a boat, but she does not want to spend more money for the boat than for the car. </a:t>
            </a:r>
          </a:p>
          <a:p>
            <a:pPr algn="just"/>
            <a:r>
              <a:rPr lang="en-US" dirty="0" smtClean="0"/>
              <a:t>The </a:t>
            </a:r>
            <a:r>
              <a:rPr lang="en-US" i="1" dirty="0" smtClean="0"/>
              <a:t>θ</a:t>
            </a:r>
            <a:r>
              <a:rPr lang="en-US" dirty="0" smtClean="0"/>
              <a:t>-join (⋈</a:t>
            </a:r>
            <a:r>
              <a:rPr lang="en-US" i="1" baseline="-25000" dirty="0" smtClean="0"/>
              <a:t>θ</a:t>
            </a:r>
            <a:r>
              <a:rPr lang="en-US" dirty="0" smtClean="0"/>
              <a:t>) on the predicate </a:t>
            </a:r>
            <a:r>
              <a:rPr lang="en-US" i="1" dirty="0" err="1" smtClean="0">
                <a:solidFill>
                  <a:srgbClr val="FF0000"/>
                </a:solidFill>
              </a:rPr>
              <a:t>CarPrice</a:t>
            </a:r>
            <a:r>
              <a:rPr lang="en-US" dirty="0" smtClean="0">
                <a:solidFill>
                  <a:srgbClr val="FF0000"/>
                </a:solidFill>
              </a:rPr>
              <a:t> ≥ </a:t>
            </a:r>
            <a:r>
              <a:rPr lang="en-US" i="1" dirty="0" err="1" smtClean="0">
                <a:solidFill>
                  <a:srgbClr val="FF0000"/>
                </a:solidFill>
              </a:rPr>
              <a:t>BoatPrice</a:t>
            </a:r>
            <a:r>
              <a:rPr lang="en-US" dirty="0" smtClean="0"/>
              <a:t> produces the flattened pairs of rows which satisfy the predicate.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B0F0"/>
                </a:solidFill>
                <a:latin typeface="Arial"/>
              </a:rPr>
              <a:t>Theta Join 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685800"/>
            <a:ext cx="48101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6153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6488"/>
          </a:xfrm>
        </p:spPr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Arial"/>
              </a:rPr>
              <a:t>EQUI join</a:t>
            </a:r>
          </a:p>
          <a:p>
            <a:pPr algn="just"/>
            <a:r>
              <a:rPr lang="en-US" sz="2000" dirty="0" smtClean="0">
                <a:solidFill>
                  <a:srgbClr val="222222"/>
                </a:solidFill>
                <a:latin typeface="Arial"/>
              </a:rPr>
              <a:t>When a theta join uses </a:t>
            </a:r>
            <a:r>
              <a:rPr lang="en-US" sz="2000" dirty="0" smtClean="0">
                <a:solidFill>
                  <a:srgbClr val="FF0000"/>
                </a:solidFill>
                <a:latin typeface="Arial"/>
              </a:rPr>
              <a:t>only equivalence condition</a:t>
            </a:r>
            <a:r>
              <a:rPr lang="en-US" sz="2000" dirty="0" smtClean="0">
                <a:solidFill>
                  <a:srgbClr val="222222"/>
                </a:solidFill>
                <a:latin typeface="Arial"/>
              </a:rPr>
              <a:t>, it becomes </a:t>
            </a:r>
            <a:r>
              <a:rPr lang="en-US" sz="2000" dirty="0" err="1" smtClean="0">
                <a:solidFill>
                  <a:srgbClr val="222222"/>
                </a:solidFill>
                <a:latin typeface="Arial"/>
              </a:rPr>
              <a:t>equi</a:t>
            </a:r>
            <a:r>
              <a:rPr lang="en-US" sz="2000" dirty="0" smtClean="0">
                <a:solidFill>
                  <a:srgbClr val="222222"/>
                </a:solidFill>
                <a:latin typeface="Arial"/>
              </a:rPr>
              <a:t> join.</a:t>
            </a:r>
          </a:p>
          <a:p>
            <a:endParaRPr lang="en-US" sz="2000" dirty="0" smtClean="0">
              <a:solidFill>
                <a:srgbClr val="222222"/>
              </a:solidFill>
              <a:latin typeface="Arial"/>
            </a:endParaRPr>
          </a:p>
          <a:p>
            <a:r>
              <a:rPr lang="en-US" sz="2000" dirty="0" smtClean="0">
                <a:solidFill>
                  <a:srgbClr val="222222"/>
                </a:solidFill>
                <a:latin typeface="Arial"/>
              </a:rPr>
              <a:t>For example: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new1</a:t>
            </a:r>
            <a:r>
              <a:rPr lang="en-US" sz="2000" dirty="0" smtClean="0"/>
              <a:t> ⋈</a:t>
            </a:r>
            <a:r>
              <a:rPr lang="en-US" sz="2000" baseline="-25000" dirty="0" smtClean="0"/>
              <a:t>new1.id = new2.id </a:t>
            </a:r>
            <a:r>
              <a:rPr lang="en-US" sz="2000" dirty="0" smtClean="0"/>
              <a:t>(</a:t>
            </a:r>
            <a:r>
              <a:rPr lang="en-US" sz="2000" b="1" dirty="0" smtClean="0"/>
              <a:t>new2</a:t>
            </a:r>
            <a:r>
              <a:rPr lang="en-US" sz="2000" dirty="0" smtClean="0"/>
              <a:t>)    </a:t>
            </a:r>
          </a:p>
          <a:p>
            <a:pPr>
              <a:buNone/>
            </a:pPr>
            <a:endParaRPr lang="en-US" sz="2000" i="1" dirty="0" smtClean="0">
              <a:solidFill>
                <a:srgbClr val="222222"/>
              </a:solidFill>
              <a:latin typeface="Arial"/>
            </a:endParaRPr>
          </a:p>
          <a:p>
            <a:pPr>
              <a:buNone/>
            </a:pPr>
            <a:r>
              <a:rPr lang="en-US" sz="2000" b="1" dirty="0" smtClean="0"/>
              <a:t>		</a:t>
            </a:r>
            <a:endParaRPr lang="en-US" sz="1800" i="1" dirty="0" smtClean="0">
              <a:solidFill>
                <a:srgbClr val="222222"/>
              </a:solidFill>
              <a:latin typeface="Arial"/>
            </a:endParaRP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38400"/>
            <a:ext cx="4267200" cy="44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886200" y="52578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838200"/>
            <a:ext cx="20154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</a:t>
            </a:r>
            <a:r>
              <a:rPr spc="-110" dirty="0"/>
              <a:t>q</a:t>
            </a:r>
            <a:r>
              <a:rPr spc="-95" dirty="0"/>
              <a:t>u</a:t>
            </a:r>
            <a:r>
              <a:rPr spc="-110" dirty="0"/>
              <a:t>i</a:t>
            </a:r>
            <a:r>
              <a:rPr spc="-105" dirty="0"/>
              <a:t>join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5440" y="1625093"/>
            <a:ext cx="57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 MT"/>
              <a:buChar char="•"/>
              <a:tabLst>
                <a:tab pos="345440" algn="l"/>
              </a:tabLst>
            </a:pPr>
            <a:r>
              <a:rPr sz="3600" b="1" dirty="0">
                <a:solidFill>
                  <a:srgbClr val="2F2B20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7424" y="1711960"/>
            <a:ext cx="1998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50" b="1" spc="5" dirty="0">
                <a:solidFill>
                  <a:srgbClr val="2F2B20"/>
                </a:solidFill>
                <a:latin typeface="Calibri"/>
                <a:cs typeface="Calibri"/>
              </a:rPr>
              <a:t>S1.sid</a:t>
            </a:r>
            <a:r>
              <a:rPr sz="1850" b="1" spc="-2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850" b="1" spc="10" dirty="0">
                <a:solidFill>
                  <a:srgbClr val="2F2B20"/>
                </a:solidFill>
                <a:latin typeface="Calibri"/>
                <a:cs typeface="Calibri"/>
              </a:rPr>
              <a:t>=</a:t>
            </a:r>
            <a:r>
              <a:rPr sz="1850" b="1" spc="-2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850" b="1" spc="5" dirty="0">
                <a:solidFill>
                  <a:srgbClr val="2F2B20"/>
                </a:solidFill>
                <a:latin typeface="Calibri"/>
                <a:cs typeface="Calibri"/>
              </a:rPr>
              <a:t>C1.sid</a:t>
            </a:r>
            <a:r>
              <a:rPr sz="1850" b="1" spc="-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5400" b="1" baseline="10802" dirty="0">
                <a:solidFill>
                  <a:srgbClr val="2F2B20"/>
                </a:solidFill>
                <a:latin typeface="Calibri"/>
                <a:cs typeface="Calibri"/>
              </a:rPr>
              <a:t>C1</a:t>
            </a:r>
            <a:endParaRPr sz="5400" baseline="1080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5100" y="767080"/>
            <a:ext cx="368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F2B20"/>
                </a:solidFill>
                <a:latin typeface="Calibri"/>
                <a:cs typeface="Calibri"/>
              </a:rPr>
              <a:t>S1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8151" y="1765807"/>
            <a:ext cx="394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F2B20"/>
                </a:solidFill>
                <a:latin typeface="Calibri"/>
                <a:cs typeface="Calibri"/>
              </a:rPr>
              <a:t>C1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72000" y="457200"/>
          <a:ext cx="4144645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GPA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A9A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55515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Smith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smith@ccs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Jan</a:t>
                      </a:r>
                      <a:r>
                        <a:rPr sz="1200" spc="-4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10,1990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3.82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55516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Jones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jones@hist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Feb</a:t>
                      </a:r>
                      <a:r>
                        <a:rPr sz="1200" spc="-4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11,</a:t>
                      </a:r>
                      <a:r>
                        <a:rPr sz="1200" spc="-3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1992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2.98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80050" y="1898650"/>
          <a:ext cx="2209164" cy="1940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52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  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55515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History</a:t>
                      </a:r>
                      <a:r>
                        <a:rPr sz="1200" spc="-4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55516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Biology</a:t>
                      </a:r>
                      <a:r>
                        <a:rPr sz="1200" spc="-3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220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55517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Anthro</a:t>
                      </a:r>
                      <a:r>
                        <a:rPr sz="1200" spc="-6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320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55518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Music</a:t>
                      </a:r>
                      <a:r>
                        <a:rPr sz="1200" spc="-4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0800" y="4348480"/>
            <a:ext cx="5814060" cy="1137920"/>
            <a:chOff x="50800" y="4361179"/>
            <a:chExt cx="5814060" cy="1137920"/>
          </a:xfrm>
        </p:grpSpPr>
        <p:sp>
          <p:nvSpPr>
            <p:cNvPr id="23" name="object 23"/>
            <p:cNvSpPr/>
            <p:nvPr/>
          </p:nvSpPr>
          <p:spPr>
            <a:xfrm>
              <a:off x="76200" y="4373879"/>
              <a:ext cx="5763260" cy="370840"/>
            </a:xfrm>
            <a:custGeom>
              <a:avLst/>
              <a:gdLst/>
              <a:ahLst/>
              <a:cxnLst/>
              <a:rect l="l" t="t" r="r" b="b"/>
              <a:pathLst>
                <a:path w="5763260" h="370839">
                  <a:moveTo>
                    <a:pt x="5762841" y="0"/>
                  </a:moveTo>
                  <a:lnTo>
                    <a:pt x="5762841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62841" y="370840"/>
                  </a:lnTo>
                  <a:lnTo>
                    <a:pt x="5762841" y="0"/>
                  </a:lnTo>
                  <a:close/>
                </a:path>
              </a:pathLst>
            </a:custGeom>
            <a:solidFill>
              <a:srgbClr val="A9A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00" y="4744719"/>
              <a:ext cx="5763260" cy="370840"/>
            </a:xfrm>
            <a:custGeom>
              <a:avLst/>
              <a:gdLst/>
              <a:ahLst/>
              <a:cxnLst/>
              <a:rect l="l" t="t" r="r" b="b"/>
              <a:pathLst>
                <a:path w="5763260" h="370839">
                  <a:moveTo>
                    <a:pt x="5762841" y="0"/>
                  </a:moveTo>
                  <a:lnTo>
                    <a:pt x="5762841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62841" y="370840"/>
                  </a:lnTo>
                  <a:lnTo>
                    <a:pt x="5762841" y="0"/>
                  </a:lnTo>
                  <a:close/>
                </a:path>
              </a:pathLst>
            </a:custGeom>
            <a:solidFill>
              <a:srgbClr val="E2E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00" y="5115559"/>
              <a:ext cx="5763260" cy="371475"/>
            </a:xfrm>
            <a:custGeom>
              <a:avLst/>
              <a:gdLst/>
              <a:ahLst/>
              <a:cxnLst/>
              <a:rect l="l" t="t" r="r" b="b"/>
              <a:pathLst>
                <a:path w="5763260" h="371475">
                  <a:moveTo>
                    <a:pt x="5762841" y="0"/>
                  </a:moveTo>
                  <a:lnTo>
                    <a:pt x="5762841" y="0"/>
                  </a:lnTo>
                  <a:lnTo>
                    <a:pt x="0" y="0"/>
                  </a:lnTo>
                  <a:lnTo>
                    <a:pt x="0" y="370852"/>
                  </a:lnTo>
                  <a:lnTo>
                    <a:pt x="5762841" y="370852"/>
                  </a:lnTo>
                  <a:lnTo>
                    <a:pt x="5762841" y="0"/>
                  </a:lnTo>
                  <a:close/>
                </a:path>
              </a:pathLst>
            </a:custGeom>
            <a:solidFill>
              <a:srgbClr val="F1F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800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6000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05200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14800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1306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50" y="4744719"/>
              <a:ext cx="5775960" cy="0"/>
            </a:xfrm>
            <a:custGeom>
              <a:avLst/>
              <a:gdLst/>
              <a:ahLst/>
              <a:cxnLst/>
              <a:rect l="l" t="t" r="r" b="b"/>
              <a:pathLst>
                <a:path w="5775960">
                  <a:moveTo>
                    <a:pt x="0" y="0"/>
                  </a:moveTo>
                  <a:lnTo>
                    <a:pt x="577554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50" y="5115559"/>
              <a:ext cx="5775960" cy="0"/>
            </a:xfrm>
            <a:custGeom>
              <a:avLst/>
              <a:gdLst/>
              <a:ahLst/>
              <a:cxnLst/>
              <a:rect l="l" t="t" r="r" b="b"/>
              <a:pathLst>
                <a:path w="5775960">
                  <a:moveTo>
                    <a:pt x="0" y="0"/>
                  </a:moveTo>
                  <a:lnTo>
                    <a:pt x="577554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200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9037" y="4367529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0"/>
                  </a:moveTo>
                  <a:lnTo>
                    <a:pt x="0" y="1125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850" y="4373879"/>
              <a:ext cx="5775960" cy="0"/>
            </a:xfrm>
            <a:custGeom>
              <a:avLst/>
              <a:gdLst/>
              <a:ahLst/>
              <a:cxnLst/>
              <a:rect l="l" t="t" r="r" b="b"/>
              <a:pathLst>
                <a:path w="5775960">
                  <a:moveTo>
                    <a:pt x="0" y="0"/>
                  </a:moveTo>
                  <a:lnTo>
                    <a:pt x="577554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850" y="5486399"/>
              <a:ext cx="5775960" cy="0"/>
            </a:xfrm>
            <a:custGeom>
              <a:avLst/>
              <a:gdLst/>
              <a:ahLst/>
              <a:cxnLst/>
              <a:rect l="l" t="t" r="r" b="b"/>
              <a:pathLst>
                <a:path w="5775960">
                  <a:moveTo>
                    <a:pt x="0" y="0"/>
                  </a:moveTo>
                  <a:lnTo>
                    <a:pt x="577554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4939" y="4397755"/>
            <a:ext cx="234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4540" y="4397755"/>
            <a:ext cx="401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0339" y="4397755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4739" y="4397755"/>
            <a:ext cx="289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83940" y="4397755"/>
            <a:ext cx="274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9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3540" y="4397755"/>
            <a:ext cx="243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CID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30012" y="4397755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4939" y="4768545"/>
            <a:ext cx="994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55515	Smi</a:t>
            </a:r>
            <a:r>
              <a:rPr sz="1200" spc="5" dirty="0">
                <a:solidFill>
                  <a:srgbClr val="2F2B20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50339" y="4768545"/>
            <a:ext cx="697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smith@ccs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64739" y="4768545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Jan</a:t>
            </a: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10,1990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3940" y="4768545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82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3540" y="4768545"/>
            <a:ext cx="734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i</a:t>
            </a:r>
            <a:r>
              <a:rPr sz="1200" spc="-15" dirty="0">
                <a:solidFill>
                  <a:srgbClr val="2F2B20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2F2B20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ory 101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30012" y="476854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4939" y="513933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55516	Jo</a:t>
            </a:r>
            <a:r>
              <a:rPr sz="1200" spc="5" dirty="0">
                <a:solidFill>
                  <a:srgbClr val="2F2B20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50339" y="5139334"/>
            <a:ext cx="720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jones@hist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64739" y="5139334"/>
            <a:ext cx="822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Feb</a:t>
            </a:r>
            <a:r>
              <a:rPr sz="1200" spc="-5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11,</a:t>
            </a:r>
            <a:r>
              <a:rPr sz="1200" spc="-4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1992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83940" y="5139334"/>
            <a:ext cx="297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98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93540" y="5139334"/>
            <a:ext cx="748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F2B20"/>
                </a:solidFill>
                <a:latin typeface="Calibri"/>
                <a:cs typeface="Calibri"/>
              </a:rPr>
              <a:t>Biology</a:t>
            </a:r>
            <a:r>
              <a:rPr sz="1200" spc="-5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220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30012" y="5139334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F2B20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79487" y="1884236"/>
            <a:ext cx="417830" cy="220345"/>
            <a:chOff x="979487" y="3417887"/>
            <a:chExt cx="417830" cy="220345"/>
          </a:xfrm>
        </p:grpSpPr>
        <p:sp>
          <p:nvSpPr>
            <p:cNvPr id="58" name="object 58"/>
            <p:cNvSpPr/>
            <p:nvPr/>
          </p:nvSpPr>
          <p:spPr>
            <a:xfrm>
              <a:off x="990600" y="3429000"/>
              <a:ext cx="395605" cy="198120"/>
            </a:xfrm>
            <a:custGeom>
              <a:avLst/>
              <a:gdLst/>
              <a:ahLst/>
              <a:cxnLst/>
              <a:rect l="l" t="t" r="r" b="b"/>
              <a:pathLst>
                <a:path w="395605" h="198120">
                  <a:moveTo>
                    <a:pt x="0" y="0"/>
                  </a:moveTo>
                  <a:lnTo>
                    <a:pt x="0" y="197510"/>
                  </a:lnTo>
                  <a:lnTo>
                    <a:pt x="197510" y="98755"/>
                  </a:lnTo>
                  <a:lnTo>
                    <a:pt x="0" y="0"/>
                  </a:lnTo>
                  <a:close/>
                </a:path>
                <a:path w="395605" h="198120">
                  <a:moveTo>
                    <a:pt x="395020" y="0"/>
                  </a:moveTo>
                  <a:lnTo>
                    <a:pt x="197510" y="98755"/>
                  </a:lnTo>
                  <a:lnTo>
                    <a:pt x="395020" y="197510"/>
                  </a:lnTo>
                  <a:lnTo>
                    <a:pt x="395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0600" y="3429000"/>
              <a:ext cx="395605" cy="198120"/>
            </a:xfrm>
            <a:custGeom>
              <a:avLst/>
              <a:gdLst/>
              <a:ahLst/>
              <a:cxnLst/>
              <a:rect l="l" t="t" r="r" b="b"/>
              <a:pathLst>
                <a:path w="395605" h="198120">
                  <a:moveTo>
                    <a:pt x="395020" y="0"/>
                  </a:moveTo>
                  <a:lnTo>
                    <a:pt x="395020" y="197510"/>
                  </a:lnTo>
                  <a:lnTo>
                    <a:pt x="197510" y="98755"/>
                  </a:lnTo>
                  <a:lnTo>
                    <a:pt x="0" y="197510"/>
                  </a:lnTo>
                  <a:lnTo>
                    <a:pt x="0" y="0"/>
                  </a:lnTo>
                  <a:lnTo>
                    <a:pt x="197510" y="98755"/>
                  </a:lnTo>
                  <a:lnTo>
                    <a:pt x="395020" y="0"/>
                  </a:lnTo>
                  <a:close/>
                </a:path>
              </a:pathLst>
            </a:custGeom>
            <a:ln w="22225">
              <a:solidFill>
                <a:srgbClr val="2F2B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7010400" y="4038600"/>
            <a:ext cx="1676400" cy="1200785"/>
          </a:xfrm>
          <a:custGeom>
            <a:avLst/>
            <a:gdLst/>
            <a:ahLst/>
            <a:cxnLst/>
            <a:rect l="l" t="t" r="r" b="b"/>
            <a:pathLst>
              <a:path w="1676400" h="1200785">
                <a:moveTo>
                  <a:pt x="0" y="0"/>
                </a:moveTo>
                <a:lnTo>
                  <a:pt x="1676400" y="0"/>
                </a:lnTo>
                <a:lnTo>
                  <a:pt x="1676400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A9A5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89140" y="4043680"/>
            <a:ext cx="1350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F2B20"/>
                </a:solidFill>
                <a:latin typeface="Calibri"/>
                <a:cs typeface="Calibri"/>
              </a:rPr>
              <a:t>Only</a:t>
            </a:r>
            <a:r>
              <a:rPr sz="1800" spc="-3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B20"/>
                </a:solidFill>
                <a:latin typeface="Calibri"/>
                <a:cs typeface="Calibri"/>
              </a:rPr>
              <a:t>one</a:t>
            </a:r>
            <a:r>
              <a:rPr sz="1800" spc="-3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B20"/>
                </a:solidFill>
                <a:latin typeface="Calibri"/>
                <a:cs typeface="Calibri"/>
              </a:rPr>
              <a:t>copy </a:t>
            </a:r>
            <a:r>
              <a:rPr sz="1800" spc="-39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B20"/>
                </a:solidFill>
                <a:latin typeface="Calibri"/>
                <a:cs typeface="Calibri"/>
              </a:rPr>
              <a:t>of </a:t>
            </a:r>
            <a:r>
              <a:rPr sz="1800" b="1" spc="-5" dirty="0">
                <a:solidFill>
                  <a:srgbClr val="2F2B20"/>
                </a:solidFill>
                <a:latin typeface="Calibri"/>
                <a:cs typeface="Calibri"/>
              </a:rPr>
              <a:t>Sid</a:t>
            </a:r>
            <a:r>
              <a:rPr sz="1800" spc="-5" dirty="0">
                <a:solidFill>
                  <a:srgbClr val="2F2B20"/>
                </a:solidFill>
                <a:latin typeface="Calibri"/>
                <a:cs typeface="Calibri"/>
              </a:rPr>
              <a:t> is in the </a:t>
            </a:r>
            <a:r>
              <a:rPr sz="1800" spc="-39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B20"/>
                </a:solidFill>
                <a:latin typeface="Calibri"/>
                <a:cs typeface="Calibri"/>
              </a:rPr>
              <a:t>resultant </a:t>
            </a:r>
            <a:r>
              <a:rPr sz="1800" spc="-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B20"/>
                </a:solidFill>
                <a:latin typeface="Calibri"/>
                <a:cs typeface="Calibri"/>
              </a:rPr>
              <a:t>relation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54700" y="4442968"/>
            <a:ext cx="1003935" cy="510540"/>
            <a:chOff x="5854700" y="4455667"/>
            <a:chExt cx="1003935" cy="510540"/>
          </a:xfrm>
        </p:grpSpPr>
        <p:sp>
          <p:nvSpPr>
            <p:cNvPr id="63" name="object 63"/>
            <p:cNvSpPr/>
            <p:nvPr/>
          </p:nvSpPr>
          <p:spPr>
            <a:xfrm>
              <a:off x="5867400" y="446836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242315" y="0"/>
                  </a:move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5" y="12115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A9A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67400" y="446836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242316"/>
                  </a:moveTo>
                  <a:lnTo>
                    <a:pt x="242315" y="0"/>
                  </a:lnTo>
                  <a:lnTo>
                    <a:pt x="242315" y="121158"/>
                  </a:lnTo>
                  <a:lnTo>
                    <a:pt x="978408" y="121158"/>
                  </a:lnTo>
                  <a:lnTo>
                    <a:pt x="978408" y="363474"/>
                  </a:lnTo>
                  <a:lnTo>
                    <a:pt x="242315" y="363474"/>
                  </a:lnTo>
                  <a:lnTo>
                    <a:pt x="242315" y="484632"/>
                  </a:lnTo>
                  <a:lnTo>
                    <a:pt x="0" y="242316"/>
                  </a:lnTo>
                  <a:close/>
                </a:path>
              </a:pathLst>
            </a:custGeom>
            <a:ln w="25400">
              <a:solidFill>
                <a:srgbClr val="7B78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853178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35" y="390651"/>
                </a:lnTo>
                <a:lnTo>
                  <a:pt x="20829" y="375410"/>
                </a:lnTo>
                <a:lnTo>
                  <a:pt x="5588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88" y="43435"/>
                </a:lnTo>
                <a:lnTo>
                  <a:pt x="20829" y="20829"/>
                </a:lnTo>
                <a:lnTo>
                  <a:pt x="43435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0930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4" y="5588"/>
                </a:lnTo>
                <a:lnTo>
                  <a:pt x="50290" y="20829"/>
                </a:lnTo>
                <a:lnTo>
                  <a:pt x="65531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31" y="352804"/>
                </a:lnTo>
                <a:lnTo>
                  <a:pt x="50290" y="375410"/>
                </a:lnTo>
                <a:lnTo>
                  <a:pt x="27684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6488"/>
          </a:xfrm>
        </p:spPr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/>
              </a:rPr>
              <a:t>NATURAL JOIN (</a:t>
            </a:r>
            <a:r>
              <a:rPr lang="en-US" sz="2400" b="1" dirty="0" smtClean="0">
                <a:solidFill>
                  <a:srgbClr val="FF0000"/>
                </a:solidFill>
                <a:latin typeface="Cambria Math"/>
              </a:rPr>
              <a:t>⋈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</a:rPr>
              <a:t>)</a:t>
            </a:r>
          </a:p>
          <a:p>
            <a:pPr algn="just"/>
            <a:r>
              <a:rPr lang="en-US" sz="2400" dirty="0" smtClean="0">
                <a:solidFill>
                  <a:srgbClr val="222222"/>
                </a:solidFill>
                <a:latin typeface="Arial"/>
              </a:rPr>
              <a:t>Natural join can only be performed if there is </a:t>
            </a:r>
            <a:r>
              <a:rPr lang="en-US" sz="2400" dirty="0" smtClean="0">
                <a:solidFill>
                  <a:srgbClr val="00B0F0"/>
                </a:solidFill>
                <a:latin typeface="Arial"/>
              </a:rPr>
              <a:t>a common attribute (column) between the relations</a:t>
            </a:r>
            <a:r>
              <a:rPr lang="en-US" sz="2400" dirty="0" smtClean="0">
                <a:solidFill>
                  <a:srgbClr val="222222"/>
                </a:solidFill>
                <a:latin typeface="Arial"/>
              </a:rPr>
              <a:t>. </a:t>
            </a:r>
            <a:r>
              <a:rPr lang="en-US" sz="2400" dirty="0" smtClean="0">
                <a:solidFill>
                  <a:srgbClr val="00B050"/>
                </a:solidFill>
                <a:latin typeface="Arial"/>
              </a:rPr>
              <a:t>The name and type of the attribute must be same</a:t>
            </a:r>
            <a:r>
              <a:rPr lang="en-US" sz="2400" dirty="0" smtClean="0">
                <a:solidFill>
                  <a:srgbClr val="222222"/>
                </a:solidFill>
                <a:latin typeface="Arial"/>
              </a:rPr>
              <a:t>.</a:t>
            </a:r>
          </a:p>
          <a:p>
            <a:r>
              <a:rPr lang="en-US" sz="2400" dirty="0" smtClean="0">
                <a:solidFill>
                  <a:srgbClr val="222222"/>
                </a:solidFill>
                <a:latin typeface="Arial"/>
              </a:rPr>
              <a:t>Example</a:t>
            </a:r>
          </a:p>
          <a:p>
            <a:r>
              <a:rPr lang="en-US" sz="2400" dirty="0" smtClean="0">
                <a:solidFill>
                  <a:srgbClr val="222222"/>
                </a:solidFill>
                <a:latin typeface="Arial"/>
              </a:rPr>
              <a:t>Consider the following two tables</a:t>
            </a:r>
          </a:p>
          <a:p>
            <a:endParaRPr lang="en-US" sz="2400" i="1" dirty="0" smtClean="0">
              <a:solidFill>
                <a:srgbClr val="222222"/>
              </a:solidFill>
              <a:latin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343400"/>
          <a:ext cx="4114800" cy="2209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4343400"/>
          <a:ext cx="4267200" cy="2209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Cube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6488"/>
          </a:xfrm>
        </p:spPr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1905000"/>
          <a:ext cx="4114800" cy="2209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a:t>⋈ D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25" y="4953000"/>
            <a:ext cx="4400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1000" y="4572000"/>
            <a:ext cx="207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Another Example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764268"/>
            <a:ext cx="228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/>
              </a:rPr>
              <a:t>NATURAL JOIN (</a:t>
            </a:r>
            <a:r>
              <a:rPr lang="en-US" b="1" dirty="0" smtClean="0">
                <a:solidFill>
                  <a:srgbClr val="FF0000"/>
                </a:solidFill>
                <a:latin typeface="Cambria Math"/>
              </a:rPr>
              <a:t>⋈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srgbClr val="222222"/>
                </a:solidFill>
                <a:latin typeface="Arial"/>
              </a:rPr>
              <a:t>In an outer join, </a:t>
            </a:r>
            <a:r>
              <a:rPr lang="en-US" sz="2800" dirty="0" smtClean="0">
                <a:solidFill>
                  <a:srgbClr val="00B050"/>
                </a:solidFill>
                <a:latin typeface="Arial"/>
              </a:rPr>
              <a:t>along with tuples that satisfy the matching criteria</a:t>
            </a:r>
            <a:r>
              <a:rPr lang="en-US" sz="2800" dirty="0" smtClean="0">
                <a:solidFill>
                  <a:srgbClr val="222222"/>
                </a:solidFill>
                <a:latin typeface="Arial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Arial"/>
              </a:rPr>
              <a:t>we also include some or all tuples that do not match the criteria</a:t>
            </a:r>
            <a:r>
              <a:rPr lang="en-US" sz="2800" dirty="0" smtClean="0">
                <a:solidFill>
                  <a:srgbClr val="222222"/>
                </a:solidFill>
                <a:latin typeface="Arial"/>
              </a:rPr>
              <a:t>.</a:t>
            </a:r>
          </a:p>
          <a:p>
            <a:endParaRPr lang="en-US" sz="2400" b="1" dirty="0" smtClean="0">
              <a:solidFill>
                <a:srgbClr val="222222"/>
              </a:solidFill>
              <a:latin typeface="Arial"/>
            </a:endParaRPr>
          </a:p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Left Outer Join(A     B)</a:t>
            </a:r>
          </a:p>
          <a:p>
            <a:pPr algn="just"/>
            <a:r>
              <a:rPr lang="en-US" sz="2800" dirty="0" smtClean="0">
                <a:solidFill>
                  <a:srgbClr val="222222"/>
                </a:solidFill>
                <a:latin typeface="Arial"/>
              </a:rPr>
              <a:t>In the </a:t>
            </a:r>
            <a:r>
              <a:rPr lang="en-US" sz="2800" dirty="0" smtClean="0">
                <a:solidFill>
                  <a:srgbClr val="FF0000"/>
                </a:solidFill>
                <a:latin typeface="Arial"/>
              </a:rPr>
              <a:t>left outer join, operation allows keeping all tuple in the left relation</a:t>
            </a:r>
            <a:r>
              <a:rPr lang="en-US" sz="2800" dirty="0" smtClean="0">
                <a:solidFill>
                  <a:srgbClr val="222222"/>
                </a:solidFill>
                <a:latin typeface="Arial"/>
              </a:rPr>
              <a:t>. However, if there is no matching tuple is found in right relation, then the attributes of right relation in the join result are </a:t>
            </a:r>
            <a:r>
              <a:rPr lang="en-US" sz="2800" dirty="0" smtClean="0">
                <a:solidFill>
                  <a:srgbClr val="FF0000"/>
                </a:solidFill>
                <a:latin typeface="Arial"/>
              </a:rPr>
              <a:t>filled with null values.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2286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Left Outer Join(A     B)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304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7620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7109"/>
            <a:ext cx="83032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 smtClean="0"/>
              <a:t>Precedence of Relational  Operators</a:t>
            </a:r>
            <a:endParaRPr lang="en-US" sz="4000"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881632"/>
            <a:ext cx="6627495" cy="357662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0"/>
              </a:spcBef>
              <a:buClr>
                <a:srgbClr val="A9A57C"/>
              </a:buClr>
              <a:tabLst>
                <a:tab pos="241300" algn="l"/>
              </a:tabLst>
            </a:pP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1.</a:t>
            </a:r>
            <a:r>
              <a:rPr sz="4800" spc="-1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[ </a:t>
            </a: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σ,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π,</a:t>
            </a:r>
            <a:r>
              <a:rPr sz="4800" spc="-10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ρ]</a:t>
            </a:r>
            <a:r>
              <a:rPr sz="4800" spc="-1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(highest).</a:t>
            </a:r>
            <a:endParaRPr sz="48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150"/>
              </a:spcBef>
              <a:buClr>
                <a:srgbClr val="A9A57C"/>
              </a:buClr>
              <a:tabLst>
                <a:tab pos="241300" algn="l"/>
              </a:tabLst>
            </a:pP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2.</a:t>
            </a:r>
            <a:r>
              <a:rPr sz="4800" spc="-2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[</a:t>
            </a: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 Χ,</a:t>
            </a:r>
            <a:r>
              <a:rPr sz="4800" spc="-2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⋈]</a:t>
            </a:r>
            <a:endParaRPr sz="48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Clr>
                <a:srgbClr val="A9A57C"/>
              </a:buClr>
              <a:tabLst>
                <a:tab pos="241300" algn="l"/>
              </a:tabLst>
            </a:pP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3.</a:t>
            </a:r>
            <a:r>
              <a:rPr sz="4800" spc="-3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∩</a:t>
            </a:r>
            <a:endParaRPr sz="4800">
              <a:latin typeface="Lucida Sans Unicode"/>
              <a:cs typeface="Lucida Sans Unicode"/>
            </a:endParaRPr>
          </a:p>
          <a:p>
            <a:pPr marL="241300" indent="-229235">
              <a:lnSpc>
                <a:spcPct val="100000"/>
              </a:lnSpc>
              <a:spcBef>
                <a:spcPts val="1150"/>
              </a:spcBef>
              <a:buClr>
                <a:srgbClr val="A9A57C"/>
              </a:buClr>
              <a:tabLst>
                <a:tab pos="241935" algn="l"/>
              </a:tabLst>
            </a:pP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4.</a:t>
            </a:r>
            <a:r>
              <a:rPr sz="4800" spc="-20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[</a:t>
            </a: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∪,</a:t>
            </a:r>
            <a:r>
              <a:rPr sz="4800" spc="-1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—</a:t>
            </a:r>
            <a:r>
              <a:rPr sz="4800" spc="-5" dirty="0">
                <a:solidFill>
                  <a:srgbClr val="2F2B20"/>
                </a:solidFill>
                <a:latin typeface="Lucida Sans Unicode"/>
                <a:cs typeface="Lucida Sans Unicode"/>
              </a:rPr>
              <a:t> </a:t>
            </a:r>
            <a:r>
              <a:rPr sz="4800" dirty="0">
                <a:solidFill>
                  <a:srgbClr val="2F2B20"/>
                </a:solidFill>
                <a:latin typeface="Lucida Sans Unicode"/>
                <a:cs typeface="Lucida Sans Unicode"/>
              </a:rPr>
              <a:t>]</a:t>
            </a:r>
            <a:endParaRPr sz="4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8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35" y="390651"/>
                </a:lnTo>
                <a:lnTo>
                  <a:pt x="20829" y="375410"/>
                </a:lnTo>
                <a:lnTo>
                  <a:pt x="5588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88" y="43435"/>
                </a:lnTo>
                <a:lnTo>
                  <a:pt x="20829" y="20829"/>
                </a:lnTo>
                <a:lnTo>
                  <a:pt x="43435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30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4" y="5588"/>
                </a:lnTo>
                <a:lnTo>
                  <a:pt x="50290" y="20829"/>
                </a:lnTo>
                <a:lnTo>
                  <a:pt x="65531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31" y="352804"/>
                </a:lnTo>
                <a:lnTo>
                  <a:pt x="50290" y="375410"/>
                </a:lnTo>
                <a:lnTo>
                  <a:pt x="27684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202" y="5739129"/>
            <a:ext cx="2578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Left Outer Join(A     B)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304800" cy="228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8800" y="381000"/>
          <a:ext cx="2895600" cy="277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895600"/>
          <a:ext cx="2667000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Cube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0" y="3429000"/>
          <a:ext cx="4114800" cy="27929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    </a:t>
                      </a: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a:t> D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3810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 (Another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Left Outer Join(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</a:rPr>
              <a:t>Employee     Department</a:t>
            </a:r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304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46482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48100"/>
            <a:ext cx="43529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rved Down Arrow 13"/>
          <p:cNvSpPr/>
          <p:nvPr/>
        </p:nvSpPr>
        <p:spPr>
          <a:xfrm rot="1599653">
            <a:off x="5055967" y="2758366"/>
            <a:ext cx="22860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57200" y="5891480"/>
            <a:ext cx="1905000" cy="661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Omega  or  -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Right Outer Join(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</a:rPr>
              <a:t>A     B</a:t>
            </a:r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)</a:t>
            </a:r>
          </a:p>
          <a:p>
            <a:pPr algn="just"/>
            <a:r>
              <a:rPr lang="en-US" sz="2800" dirty="0" smtClean="0">
                <a:solidFill>
                  <a:srgbClr val="222222"/>
                </a:solidFill>
                <a:latin typeface="Arial"/>
              </a:rPr>
              <a:t>In the right outer join, operation </a:t>
            </a:r>
            <a:r>
              <a:rPr lang="en-US" sz="2800" dirty="0" smtClean="0">
                <a:solidFill>
                  <a:srgbClr val="FF0000"/>
                </a:solidFill>
                <a:latin typeface="Arial"/>
              </a:rPr>
              <a:t>allows keeping all tuple in the right relation</a:t>
            </a:r>
            <a:r>
              <a:rPr lang="en-US" sz="2800" dirty="0" smtClean="0">
                <a:solidFill>
                  <a:srgbClr val="222222"/>
                </a:solidFill>
                <a:latin typeface="Arial"/>
              </a:rPr>
              <a:t>. However, if there is no matching tuple is found in </a:t>
            </a:r>
            <a:r>
              <a:rPr lang="en-US" sz="2800" dirty="0" smtClean="0">
                <a:solidFill>
                  <a:srgbClr val="00B0F0"/>
                </a:solidFill>
                <a:latin typeface="Arial"/>
              </a:rPr>
              <a:t>the left relation</a:t>
            </a:r>
            <a:r>
              <a:rPr lang="en-US" sz="2800" dirty="0" smtClean="0">
                <a:solidFill>
                  <a:srgbClr val="222222"/>
                </a:solidFill>
                <a:latin typeface="Arial"/>
              </a:rPr>
              <a:t>, then the attributes of </a:t>
            </a:r>
            <a:r>
              <a:rPr lang="en-US" sz="2800" dirty="0" smtClean="0">
                <a:solidFill>
                  <a:srgbClr val="00B050"/>
                </a:solidFill>
                <a:latin typeface="Arial"/>
              </a:rPr>
              <a:t>the left relation in the join result are filled with null values</a:t>
            </a:r>
            <a:r>
              <a:rPr lang="en-US" sz="2800" dirty="0" smtClean="0">
                <a:solidFill>
                  <a:srgbClr val="222222"/>
                </a:solidFill>
                <a:latin typeface="Arial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05025"/>
            <a:ext cx="2286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Right Outer Join(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</a:rPr>
              <a:t>A     B</a:t>
            </a:r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05025"/>
            <a:ext cx="228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895600"/>
            <a:ext cx="7534275" cy="210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Right Outer Join(A     B)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8800" y="381000"/>
          <a:ext cx="2895600" cy="277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895600"/>
          <a:ext cx="2667000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Cube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0" y="3429000"/>
          <a:ext cx="4114800" cy="27929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    </a:t>
                      </a: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a:t> D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125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05025"/>
            <a:ext cx="228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 (Another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Left Outer Join(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</a:rPr>
              <a:t>Employee      Department</a:t>
            </a:r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)</a:t>
            </a:r>
          </a:p>
        </p:txBody>
      </p:sp>
      <p:sp>
        <p:nvSpPr>
          <p:cNvPr id="14" name="Curved Down Arrow 13"/>
          <p:cNvSpPr/>
          <p:nvPr/>
        </p:nvSpPr>
        <p:spPr>
          <a:xfrm rot="1599653">
            <a:off x="5055967" y="2758366"/>
            <a:ext cx="22860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57200" y="5891480"/>
            <a:ext cx="1905000" cy="661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Omega  or  -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1"/>
            <a:ext cx="381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43218" y="2590800"/>
          <a:ext cx="498598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Bitmap Image" r:id="rId4" imgW="3914286" imgH="1914286" progId="PBrush">
                  <p:embed/>
                </p:oleObj>
              </mc:Choice>
              <mc:Fallback>
                <p:oleObj name="Bitmap Image" r:id="rId4" imgW="3914286" imgH="1914286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8" y="2590800"/>
                        <a:ext cx="4985982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4210050"/>
            <a:ext cx="47053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Outer join (A	   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222222"/>
                </a:solidFill>
                <a:latin typeface="Arial"/>
              </a:rPr>
              <a:t>In a full outer join, </a:t>
            </a:r>
            <a:r>
              <a:rPr lang="en-US" sz="2800" dirty="0" smtClean="0">
                <a:solidFill>
                  <a:srgbClr val="FF0000"/>
                </a:solidFill>
                <a:latin typeface="Arial"/>
              </a:rPr>
              <a:t>all tuples from both relations are included </a:t>
            </a:r>
            <a:r>
              <a:rPr lang="en-US" sz="2800" dirty="0" smtClean="0">
                <a:solidFill>
                  <a:srgbClr val="222222"/>
                </a:solidFill>
                <a:latin typeface="Arial"/>
              </a:rPr>
              <a:t>in the result, irrespective of the matching condition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457200" cy="30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Right Outer Join(A	     B)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8800" y="381000"/>
          <a:ext cx="2895600" cy="2773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895600"/>
          <a:ext cx="2667000" cy="2590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Cube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0" y="3429000"/>
          <a:ext cx="4114800" cy="33760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C    </a:t>
                      </a: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a:t> D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Square</a:t>
                      </a:r>
                      <a:endParaRPr lang="en-US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1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125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381000" cy="225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381000" cy="22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 (Another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Full Outer Join(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</a:rPr>
              <a:t>Employee      Department</a:t>
            </a:r>
            <a:r>
              <a:rPr lang="en-US" sz="2400" b="1" dirty="0" smtClean="0">
                <a:solidFill>
                  <a:srgbClr val="222222"/>
                </a:solidFill>
                <a:latin typeface="Arial"/>
              </a:rPr>
              <a:t>)</a:t>
            </a:r>
          </a:p>
        </p:txBody>
      </p:sp>
      <p:sp>
        <p:nvSpPr>
          <p:cNvPr id="14" name="Curved Down Arrow 13"/>
          <p:cNvSpPr/>
          <p:nvPr/>
        </p:nvSpPr>
        <p:spPr>
          <a:xfrm rot="1599653">
            <a:off x="5055967" y="2758366"/>
            <a:ext cx="22860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57200" y="5891480"/>
            <a:ext cx="1905000" cy="661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Omega  or  -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971"/>
            <a:ext cx="381000" cy="225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6975"/>
            <a:ext cx="38862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962400"/>
            <a:ext cx="41624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</a:t>
            </a:r>
            <a:r>
              <a:rPr lang="en-US" dirty="0" smtClean="0">
                <a:solidFill>
                  <a:srgbClr val="FF0000"/>
                </a:solidFill>
              </a:rPr>
              <a:t>( Another Example)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Summary</a:t>
            </a:r>
          </a:p>
          <a:p>
            <a:pPr algn="just"/>
            <a:r>
              <a:rPr lang="en-US" dirty="0" smtClean="0"/>
              <a:t>There are three forms of the outer join, depending on  which data is to be kept.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LEFT OUTER JOIN - keep data from the left-hand  table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RIGHT OUTER JOIN - keep data from the right-  hand table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FULL OUTER JOIN - keep data from both tables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/>
              <a:t>Cartesian</a:t>
            </a:r>
            <a:r>
              <a:rPr lang="en-US" b="1" spc="-15" dirty="0" smtClean="0"/>
              <a:t> </a:t>
            </a:r>
            <a:r>
              <a:rPr lang="en-US" b="1" spc="-5" dirty="0" smtClean="0"/>
              <a:t>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Cartesian product </a:t>
            </a:r>
            <a:r>
              <a:rPr lang="en-US" dirty="0" smtClean="0">
                <a:solidFill>
                  <a:srgbClr val="FF0000"/>
                </a:solidFill>
              </a:rPr>
              <a:t>needs not to be  union compatible</a:t>
            </a:r>
          </a:p>
          <a:p>
            <a:pPr algn="just"/>
            <a:r>
              <a:rPr lang="en-US" dirty="0" smtClean="0">
                <a:solidFill>
                  <a:srgbClr val="00B0F0"/>
                </a:solidFill>
              </a:rPr>
              <a:t>It means they can be of different degree</a:t>
            </a:r>
          </a:p>
          <a:p>
            <a:pPr algn="just"/>
            <a:r>
              <a:rPr lang="en-US" dirty="0" smtClean="0"/>
              <a:t>It is denoted by X</a:t>
            </a:r>
          </a:p>
          <a:p>
            <a:pPr algn="just"/>
            <a:r>
              <a:rPr lang="en-US" dirty="0" smtClean="0"/>
              <a:t>Suppose R and S are two relations</a:t>
            </a:r>
          </a:p>
          <a:p>
            <a:pPr algn="just"/>
            <a:r>
              <a:rPr lang="en-US" dirty="0" smtClean="0"/>
              <a:t>The Cartesian product will be:</a:t>
            </a:r>
          </a:p>
          <a:p>
            <a:pPr algn="just">
              <a:buNone/>
            </a:pPr>
            <a:r>
              <a:rPr lang="en-US" dirty="0" smtClean="0"/>
              <a:t>	R X 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also called </a:t>
            </a:r>
            <a:r>
              <a:rPr lang="en-US" dirty="0" smtClean="0">
                <a:solidFill>
                  <a:srgbClr val="00B0F0"/>
                </a:solidFill>
              </a:rPr>
              <a:t>cross product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Left/Right outer join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2038350"/>
            <a:ext cx="72580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28800" y="695980"/>
            <a:ext cx="3482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 Another Example)</a:t>
            </a:r>
            <a:endParaRPr lang="en-US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Full outer join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057400"/>
            <a:ext cx="7572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28800" y="695980"/>
            <a:ext cx="3482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 Another Example)</a:t>
            </a:r>
            <a:endParaRPr lang="en-US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229600" cy="4869180"/>
          </a:xfrm>
          <a:prstGeom prst="rect">
            <a:avLst/>
          </a:prstGeom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535940" y="818576"/>
            <a:ext cx="83794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ar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00" dirty="0"/>
              <a:t>s</a:t>
            </a:r>
            <a:r>
              <a:rPr spc="-105" dirty="0"/>
              <a:t>ia</a:t>
            </a:r>
            <a:r>
              <a:rPr spc="-5" dirty="0"/>
              <a:t>n</a:t>
            </a:r>
            <a:r>
              <a:rPr spc="-210" dirty="0"/>
              <a:t> </a:t>
            </a:r>
            <a:r>
              <a:rPr spc="-100" dirty="0"/>
              <a:t>P</a:t>
            </a:r>
            <a:r>
              <a:rPr spc="-180" dirty="0"/>
              <a:t>r</a:t>
            </a:r>
            <a:r>
              <a:rPr spc="-105" dirty="0"/>
              <a:t>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5" dirty="0"/>
              <a:t>t</a:t>
            </a:r>
            <a:r>
              <a:rPr spc="-215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18576"/>
            <a:ext cx="83794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ar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00" dirty="0"/>
              <a:t>s</a:t>
            </a:r>
            <a:r>
              <a:rPr spc="-105" dirty="0"/>
              <a:t>ia</a:t>
            </a:r>
            <a:r>
              <a:rPr spc="-5" dirty="0"/>
              <a:t>n</a:t>
            </a:r>
            <a:r>
              <a:rPr spc="-210" dirty="0"/>
              <a:t> </a:t>
            </a:r>
            <a:r>
              <a:rPr spc="-100" dirty="0"/>
              <a:t>P</a:t>
            </a:r>
            <a:r>
              <a:rPr spc="-180" dirty="0"/>
              <a:t>r</a:t>
            </a:r>
            <a:r>
              <a:rPr spc="-105" dirty="0"/>
              <a:t>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5" dirty="0"/>
              <a:t>t</a:t>
            </a:r>
            <a:r>
              <a:rPr spc="-215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836420"/>
            <a:ext cx="322008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57C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A = {small,</a:t>
            </a:r>
            <a:r>
              <a:rPr sz="2200" spc="-1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B20"/>
                </a:solidFill>
                <a:latin typeface="Calibri"/>
                <a:cs typeface="Calibri"/>
              </a:rPr>
              <a:t>medium,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F2B20"/>
                </a:solidFill>
                <a:latin typeface="Calibri"/>
                <a:cs typeface="Calibri"/>
              </a:rPr>
              <a:t>large}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57C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B =</a:t>
            </a:r>
            <a:r>
              <a:rPr sz="2200" spc="-1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{shirt,</a:t>
            </a:r>
            <a:r>
              <a:rPr sz="2200" spc="-3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B20"/>
                </a:solidFill>
                <a:latin typeface="Calibri"/>
                <a:cs typeface="Calibri"/>
              </a:rPr>
              <a:t>pants}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682744"/>
            <a:ext cx="734440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57C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x</a:t>
            </a:r>
            <a:r>
              <a:rPr sz="2200" spc="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B =</a:t>
            </a:r>
            <a:r>
              <a:rPr sz="2200" spc="2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{(small,</a:t>
            </a:r>
            <a:r>
              <a:rPr sz="2200" spc="-1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shirt),</a:t>
            </a: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(small,</a:t>
            </a:r>
            <a:r>
              <a:rPr sz="22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B20"/>
                </a:solidFill>
                <a:latin typeface="Calibri"/>
                <a:cs typeface="Calibri"/>
              </a:rPr>
              <a:t>pants),</a:t>
            </a: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B20"/>
                </a:solidFill>
                <a:latin typeface="Calibri"/>
                <a:cs typeface="Calibri"/>
              </a:rPr>
              <a:t>(medium,</a:t>
            </a:r>
            <a:r>
              <a:rPr sz="2200" spc="3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shirt),</a:t>
            </a:r>
            <a:r>
              <a:rPr sz="220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B20"/>
                </a:solidFill>
                <a:latin typeface="Calibri"/>
                <a:cs typeface="Calibri"/>
              </a:rPr>
              <a:t>(medium, </a:t>
            </a:r>
            <a:r>
              <a:rPr sz="2200" spc="-484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B20"/>
                </a:solidFill>
                <a:latin typeface="Calibri"/>
                <a:cs typeface="Calibri"/>
              </a:rPr>
              <a:t>pants), </a:t>
            </a:r>
            <a:r>
              <a:rPr sz="2200" spc="-15" dirty="0">
                <a:solidFill>
                  <a:srgbClr val="2F2B20"/>
                </a:solidFill>
                <a:latin typeface="Calibri"/>
                <a:cs typeface="Calibri"/>
              </a:rPr>
              <a:t>(large,</a:t>
            </a:r>
            <a:r>
              <a:rPr sz="2200" spc="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B20"/>
                </a:solidFill>
                <a:latin typeface="Calibri"/>
                <a:cs typeface="Calibri"/>
              </a:rPr>
              <a:t>shirt), </a:t>
            </a:r>
            <a:r>
              <a:rPr sz="2200" spc="-15" dirty="0">
                <a:solidFill>
                  <a:srgbClr val="2F2B20"/>
                </a:solidFill>
                <a:latin typeface="Calibri"/>
                <a:cs typeface="Calibri"/>
              </a:rPr>
              <a:t>(large,</a:t>
            </a:r>
            <a:r>
              <a:rPr sz="2200" spc="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2F2B20"/>
                </a:solidFill>
                <a:latin typeface="Calibri"/>
                <a:cs typeface="Calibri"/>
              </a:rPr>
              <a:t>pants</a:t>
            </a:r>
            <a:r>
              <a:rPr sz="2200" spc="-10" smtClean="0">
                <a:solidFill>
                  <a:srgbClr val="2F2B20"/>
                </a:solidFill>
                <a:latin typeface="Calibri"/>
                <a:cs typeface="Calibri"/>
              </a:rPr>
              <a:t>)}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9050" y="2777489"/>
          <a:ext cx="6096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Shirt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(Small,</a:t>
                      </a: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Shirt)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(Small,</a:t>
                      </a:r>
                      <a:r>
                        <a:rPr sz="1800" spc="-2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Pants)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(Medium,</a:t>
                      </a: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Shirt)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(Medium,</a:t>
                      </a:r>
                      <a:r>
                        <a:rPr sz="1800" spc="-1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Pants)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(Large, </a:t>
                      </a: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Shirt)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(Large,</a:t>
                      </a:r>
                      <a:r>
                        <a:rPr sz="1800" spc="-2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Pants)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53178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35" y="390651"/>
                </a:lnTo>
                <a:lnTo>
                  <a:pt x="20829" y="375410"/>
                </a:lnTo>
                <a:lnTo>
                  <a:pt x="5588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88" y="43435"/>
                </a:lnTo>
                <a:lnTo>
                  <a:pt x="20829" y="20829"/>
                </a:lnTo>
                <a:lnTo>
                  <a:pt x="43435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30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4" y="5588"/>
                </a:lnTo>
                <a:lnTo>
                  <a:pt x="50290" y="20829"/>
                </a:lnTo>
                <a:lnTo>
                  <a:pt x="65531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31" y="352804"/>
                </a:lnTo>
                <a:lnTo>
                  <a:pt x="50290" y="375410"/>
                </a:lnTo>
                <a:lnTo>
                  <a:pt x="27684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09746" y="5739129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810"/>
                </a:lnSpc>
              </a:pPr>
              <a:t>5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18576"/>
            <a:ext cx="830326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:</a:t>
            </a:r>
            <a:r>
              <a:rPr spc="-200" dirty="0"/>
              <a:t> </a:t>
            </a:r>
            <a:r>
              <a:rPr spc="-110" dirty="0"/>
              <a:t>C</a:t>
            </a:r>
            <a:r>
              <a:rPr spc="-105" dirty="0"/>
              <a:t>ar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00" dirty="0"/>
              <a:t>s</a:t>
            </a:r>
            <a:r>
              <a:rPr spc="-105" dirty="0"/>
              <a:t>ia</a:t>
            </a:r>
            <a:r>
              <a:rPr spc="-5" dirty="0"/>
              <a:t>n</a:t>
            </a:r>
            <a:r>
              <a:rPr spc="-210" dirty="0"/>
              <a:t> </a:t>
            </a:r>
            <a:r>
              <a:rPr spc="-100" dirty="0"/>
              <a:t>P</a:t>
            </a:r>
            <a:r>
              <a:rPr spc="-180" dirty="0"/>
              <a:t>r</a:t>
            </a:r>
            <a:r>
              <a:rPr spc="-105" dirty="0"/>
              <a:t>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24406"/>
            <a:ext cx="5814060" cy="2476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57C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F2B20"/>
                </a:solidFill>
                <a:latin typeface="Calibri"/>
                <a:cs typeface="Calibri"/>
              </a:rPr>
              <a:t>What</a:t>
            </a:r>
            <a:r>
              <a:rPr sz="28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F2B2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F2B2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F2B20"/>
                </a:solidFill>
                <a:latin typeface="Calibri"/>
                <a:cs typeface="Calibri"/>
              </a:rPr>
              <a:t>Cartesian</a:t>
            </a:r>
            <a:r>
              <a:rPr sz="2800" spc="1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F2B20"/>
                </a:solidFill>
                <a:latin typeface="Calibri"/>
                <a:cs typeface="Calibri"/>
              </a:rPr>
              <a:t>Product</a:t>
            </a:r>
            <a:r>
              <a:rPr sz="2800" spc="30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F2B20"/>
                </a:solidFill>
                <a:latin typeface="Calibri"/>
                <a:cs typeface="Calibri"/>
              </a:rPr>
              <a:t>of AxB</a:t>
            </a:r>
            <a:r>
              <a:rPr sz="2800" spc="1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F2B2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9CBEBD"/>
              </a:buClr>
              <a:buFont typeface="Arial MT"/>
              <a:buChar char="•"/>
              <a:tabLst>
                <a:tab pos="538480" algn="l"/>
              </a:tabLst>
            </a:pPr>
            <a:r>
              <a:rPr sz="2800" spc="-5" dirty="0">
                <a:solidFill>
                  <a:srgbClr val="2F2B2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F2B20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2F2B20"/>
                </a:solidFill>
                <a:latin typeface="Calibri"/>
                <a:cs typeface="Calibri"/>
              </a:rPr>
              <a:t> {perl,</a:t>
            </a:r>
            <a:r>
              <a:rPr sz="2800" spc="1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F2B20"/>
                </a:solidFill>
                <a:latin typeface="Calibri"/>
                <a:cs typeface="Calibri"/>
              </a:rPr>
              <a:t>ruby,</a:t>
            </a:r>
            <a:r>
              <a:rPr sz="2800" spc="2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F2B20"/>
                </a:solidFill>
                <a:latin typeface="Calibri"/>
                <a:cs typeface="Calibri"/>
              </a:rPr>
              <a:t>java}</a:t>
            </a:r>
            <a:endParaRPr sz="28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670"/>
              </a:spcBef>
              <a:buClr>
                <a:srgbClr val="9CBEBD"/>
              </a:buClr>
              <a:buFont typeface="Arial MT"/>
              <a:buChar char="•"/>
              <a:tabLst>
                <a:tab pos="538480" algn="l"/>
              </a:tabLst>
            </a:pPr>
            <a:r>
              <a:rPr sz="2800" spc="-5" dirty="0">
                <a:solidFill>
                  <a:srgbClr val="2F2B20"/>
                </a:solidFill>
                <a:latin typeface="Calibri"/>
                <a:cs typeface="Calibri"/>
              </a:rPr>
              <a:t>B =</a:t>
            </a:r>
            <a:r>
              <a:rPr sz="2800" spc="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F2B20"/>
                </a:solidFill>
                <a:latin typeface="Calibri"/>
                <a:cs typeface="Calibri"/>
              </a:rPr>
              <a:t>{necklace, </a:t>
            </a:r>
            <a:r>
              <a:rPr sz="2800" dirty="0">
                <a:solidFill>
                  <a:srgbClr val="2F2B20"/>
                </a:solidFill>
                <a:latin typeface="Calibri"/>
                <a:cs typeface="Calibri"/>
              </a:rPr>
              <a:t>ring,</a:t>
            </a:r>
            <a:r>
              <a:rPr sz="2800" spc="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F2B20"/>
                </a:solidFill>
                <a:latin typeface="Calibri"/>
                <a:cs typeface="Calibri"/>
              </a:rPr>
              <a:t>bracelet}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CBEBD"/>
              </a:buClr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A9A57C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2F2B20"/>
                </a:solidFill>
                <a:latin typeface="Calibri"/>
                <a:cs typeface="Calibri"/>
              </a:rPr>
              <a:t>What is</a:t>
            </a:r>
            <a:r>
              <a:rPr sz="2800" spc="-15" dirty="0">
                <a:solidFill>
                  <a:srgbClr val="2F2B2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F2B20"/>
                </a:solidFill>
                <a:latin typeface="Calibri"/>
                <a:cs typeface="Calibri"/>
              </a:rPr>
              <a:t>BxA?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4260850"/>
          <a:ext cx="67818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Necklace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Bracelet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(Perl,Necklace)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(Perl, </a:t>
                      </a: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Ring)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(Perl,Bracelet)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Ruby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(Ruby,</a:t>
                      </a:r>
                      <a:r>
                        <a:rPr sz="180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Necklace)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(Ruby,Ring)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(Ruby,Bracelet)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(Java,</a:t>
                      </a:r>
                      <a:r>
                        <a:rPr sz="1800" spc="-4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Necklace)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(Java,</a:t>
                      </a:r>
                      <a:r>
                        <a:rPr sz="1800" spc="-4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Ring)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(Java,</a:t>
                      </a:r>
                      <a:r>
                        <a:rPr sz="1800" spc="-4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F2B20"/>
                          </a:solidFill>
                          <a:latin typeface="Calibri"/>
                          <a:cs typeface="Calibri"/>
                        </a:rPr>
                        <a:t>Bracelet)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53178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35" y="390651"/>
                </a:lnTo>
                <a:lnTo>
                  <a:pt x="20829" y="375410"/>
                </a:lnTo>
                <a:lnTo>
                  <a:pt x="5588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88" y="43435"/>
                </a:lnTo>
                <a:lnTo>
                  <a:pt x="20829" y="20829"/>
                </a:lnTo>
                <a:lnTo>
                  <a:pt x="43435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308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84" y="5588"/>
                </a:lnTo>
                <a:lnTo>
                  <a:pt x="50290" y="20829"/>
                </a:lnTo>
                <a:lnTo>
                  <a:pt x="65531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31" y="352804"/>
                </a:lnTo>
                <a:lnTo>
                  <a:pt x="50290" y="375410"/>
                </a:lnTo>
                <a:lnTo>
                  <a:pt x="27684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09746" y="5739129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pPr marL="38100">
                <a:lnSpc>
                  <a:spcPts val="1810"/>
                </a:lnSpc>
              </a:pPr>
              <a:t>6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1220129"/>
            <a:ext cx="4090988" cy="556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Join Operations(</a:t>
            </a:r>
            <a:r>
              <a:rPr lang="en-US" dirty="0" smtClean="0"/>
              <a:t>⋈, ⟕, ⟖, ⟗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Join operation is used to  </a:t>
            </a:r>
            <a:r>
              <a:rPr lang="en-US" dirty="0" smtClean="0">
                <a:solidFill>
                  <a:srgbClr val="00B0F0"/>
                </a:solidFill>
              </a:rPr>
              <a:t>compound similar tuples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two  Relations into single </a:t>
            </a:r>
            <a:r>
              <a:rPr lang="en-US" i="1" dirty="0" smtClean="0">
                <a:solidFill>
                  <a:srgbClr val="FF0000"/>
                </a:solidFill>
              </a:rPr>
              <a:t>longer tuples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Join is a </a:t>
            </a:r>
            <a:r>
              <a:rPr lang="en-US" dirty="0" smtClean="0">
                <a:solidFill>
                  <a:srgbClr val="00B0F0"/>
                </a:solidFill>
              </a:rPr>
              <a:t>special form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B050"/>
                </a:solidFill>
              </a:rPr>
              <a:t>cross product of two tables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Join operation is generally a Cartesian product followed by a </a:t>
            </a:r>
            <a:r>
              <a:rPr lang="en-US" dirty="0" smtClean="0">
                <a:solidFill>
                  <a:srgbClr val="FF0000"/>
                </a:solidFill>
              </a:rPr>
              <a:t>selection criterion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Cartesian product we join a tuple of one table with the tuples  of the second table. But in join there is a </a:t>
            </a:r>
            <a:r>
              <a:rPr lang="en-US" dirty="0" smtClean="0">
                <a:solidFill>
                  <a:srgbClr val="FF0000"/>
                </a:solidFill>
              </a:rPr>
              <a:t>special requirement</a:t>
            </a:r>
            <a:r>
              <a:rPr lang="en-US" dirty="0" smtClean="0"/>
              <a:t> of  relationship between tuples.</a:t>
            </a:r>
          </a:p>
          <a:p>
            <a:pPr algn="just"/>
            <a:r>
              <a:rPr lang="en-US" dirty="0" smtClean="0"/>
              <a:t>Join operation denoted by </a:t>
            </a:r>
            <a:r>
              <a:rPr lang="en-US" dirty="0" smtClean="0">
                <a:solidFill>
                  <a:srgbClr val="FF0000"/>
                </a:solidFill>
              </a:rPr>
              <a:t>⋈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500" y="2018030"/>
            <a:ext cx="6437630" cy="43827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19600" y="1905000"/>
            <a:ext cx="3276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4114800"/>
            <a:ext cx="3352800" cy="762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1118</TotalTime>
  <Words>1022</Words>
  <Application>Microsoft Office PowerPoint</Application>
  <PresentationFormat>On-screen Show (4:3)</PresentationFormat>
  <Paragraphs>330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MT</vt:lpstr>
      <vt:lpstr>Calibri</vt:lpstr>
      <vt:lpstr>Cambria Math</vt:lpstr>
      <vt:lpstr>Constantia</vt:lpstr>
      <vt:lpstr>Lucida Sans Unicode</vt:lpstr>
      <vt:lpstr>Times New Roman</vt:lpstr>
      <vt:lpstr>Wingdings 2</vt:lpstr>
      <vt:lpstr>Flow</vt:lpstr>
      <vt:lpstr>Bitmap Image</vt:lpstr>
      <vt:lpstr>DBMS </vt:lpstr>
      <vt:lpstr>Precedence of Relational  Operators</vt:lpstr>
      <vt:lpstr>Cartesian Product</vt:lpstr>
      <vt:lpstr>Cartesian Product Example</vt:lpstr>
      <vt:lpstr>Cartesian Product Example</vt:lpstr>
      <vt:lpstr>Example: Cartesian Product</vt:lpstr>
      <vt:lpstr>Another Example</vt:lpstr>
      <vt:lpstr>Join Operations(⋈, ⟕, ⟖, ⟗)</vt:lpstr>
      <vt:lpstr>Simple Example</vt:lpstr>
      <vt:lpstr>Types of JOIN</vt:lpstr>
      <vt:lpstr>Inner Joins</vt:lpstr>
      <vt:lpstr>Inner Joins</vt:lpstr>
      <vt:lpstr>Inner Joins</vt:lpstr>
      <vt:lpstr>Inner Joins</vt:lpstr>
      <vt:lpstr>Equijoin</vt:lpstr>
      <vt:lpstr>Inner Joins</vt:lpstr>
      <vt:lpstr>Inner Joins</vt:lpstr>
      <vt:lpstr>Outer join</vt:lpstr>
      <vt:lpstr>Outer join</vt:lpstr>
      <vt:lpstr>Outer join</vt:lpstr>
      <vt:lpstr>Outer join (Another Example)</vt:lpstr>
      <vt:lpstr>Outer join</vt:lpstr>
      <vt:lpstr>Outer join</vt:lpstr>
      <vt:lpstr>Outer join</vt:lpstr>
      <vt:lpstr>Outer join (Another Example)</vt:lpstr>
      <vt:lpstr>Full Outer join (A    B)</vt:lpstr>
      <vt:lpstr>Full Outer join</vt:lpstr>
      <vt:lpstr>Outer join (Another Example)</vt:lpstr>
      <vt:lpstr>Outer Join ( Another Example)</vt:lpstr>
      <vt:lpstr>Example: Left/Right outer join</vt:lpstr>
      <vt:lpstr>Example: Full outer join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Faculty</cp:lastModifiedBy>
  <cp:revision>39</cp:revision>
  <dcterms:created xsi:type="dcterms:W3CDTF">2006-08-16T00:00:00Z</dcterms:created>
  <dcterms:modified xsi:type="dcterms:W3CDTF">2021-06-09T03:48:08Z</dcterms:modified>
</cp:coreProperties>
</file>