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678" r:id="rId2"/>
    <p:sldId id="590" r:id="rId3"/>
    <p:sldId id="629" r:id="rId4"/>
    <p:sldId id="704" r:id="rId5"/>
    <p:sldId id="692" r:id="rId6"/>
    <p:sldId id="697" r:id="rId7"/>
    <p:sldId id="694" r:id="rId8"/>
    <p:sldId id="696" r:id="rId9"/>
    <p:sldId id="698" r:id="rId10"/>
    <p:sldId id="699" r:id="rId11"/>
    <p:sldId id="700" r:id="rId12"/>
    <p:sldId id="701" r:id="rId13"/>
    <p:sldId id="702" r:id="rId14"/>
    <p:sldId id="703" r:id="rId15"/>
    <p:sldId id="643" r:id="rId16"/>
    <p:sldId id="645" r:id="rId17"/>
    <p:sldId id="716" r:id="rId18"/>
    <p:sldId id="721" r:id="rId19"/>
    <p:sldId id="710" r:id="rId20"/>
    <p:sldId id="712" r:id="rId21"/>
    <p:sldId id="664" r:id="rId22"/>
    <p:sldId id="713" r:id="rId23"/>
    <p:sldId id="650" r:id="rId24"/>
    <p:sldId id="707" r:id="rId25"/>
    <p:sldId id="653" r:id="rId26"/>
    <p:sldId id="685" r:id="rId27"/>
    <p:sldId id="613" r:id="rId28"/>
    <p:sldId id="658" r:id="rId29"/>
    <p:sldId id="708" r:id="rId30"/>
    <p:sldId id="670" r:id="rId31"/>
    <p:sldId id="655" r:id="rId32"/>
    <p:sldId id="715" r:id="rId33"/>
    <p:sldId id="671" r:id="rId34"/>
    <p:sldId id="686" r:id="rId35"/>
    <p:sldId id="672" r:id="rId36"/>
    <p:sldId id="714" r:id="rId37"/>
    <p:sldId id="717" r:id="rId38"/>
    <p:sldId id="674" r:id="rId39"/>
    <p:sldId id="67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33"/>
    <a:srgbClr val="FF0066"/>
    <a:srgbClr val="99FF33"/>
    <a:srgbClr val="00CC00"/>
    <a:srgbClr val="FFFF99"/>
    <a:srgbClr val="0099FF"/>
    <a:srgbClr val="808080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759" autoAdjust="0"/>
    <p:restoredTop sz="95862" autoAdjust="0"/>
  </p:normalViewPr>
  <p:slideViewPr>
    <p:cSldViewPr snapToGrid="0" snapToObjects="1">
      <p:cViewPr>
        <p:scale>
          <a:sx n="73" d="100"/>
          <a:sy n="73" d="100"/>
        </p:scale>
        <p:origin x="-1062" y="-3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8360E23-27FE-4565-AEAA-6A9AF19080FE}" type="datetime1">
              <a:rPr lang="en-US" altLang="en-US"/>
              <a:pPr>
                <a:defRPr/>
              </a:pPr>
              <a:t>6/16/2021</a:t>
            </a:fld>
            <a:endParaRPr lang="en-US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510DE6F-5F8A-4296-B5FF-293E5299A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329D968-620B-4511-83EE-AF73F73BF85B}" type="datetime1">
              <a:rPr lang="en-US" altLang="en-US"/>
              <a:pPr>
                <a:defRPr/>
              </a:pPr>
              <a:t>6/16/2021</a:t>
            </a:fld>
            <a:endParaRPr lang="en-US" alt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C2EE78B-8B10-419A-978D-B3D8A0E3F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07D4F-F950-41A8-925E-52F54EBDC76B}" type="datetime1">
              <a:rPr lang="en-US" altLang="en-US" smtClean="0"/>
              <a:pPr/>
              <a:t>6/16/2021</a:t>
            </a:fld>
            <a:endParaRPr lang="en-US" altLang="en-US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072FA5-25AD-4AC1-9E7C-8A976D3AB5D5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5400"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34220F53-5464-4332-9A0E-6DFDB679F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C2C4B100-786C-4649-902E-FF06D0F7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99"/>
            <a:ext cx="7772400" cy="89100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3" y="1456489"/>
            <a:ext cx="7772400" cy="41148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76CCDF1E-6344-4C26-A34D-9066E08D8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B104ADC9-8CD5-405F-A17A-60A8E145A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62B88848-77FA-4030-941D-965D9CC0F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9FB2B1D1-7876-4173-9C58-36DADECD9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6B669524-5A45-40F4-8141-D15F6D61A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94BAC9BB-483E-4311-9B80-35BF83AD0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B4CD70A0-AE5B-4DA5-881A-D0764200F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58763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963" y="1474788"/>
            <a:ext cx="7772400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44" name="Picture 20" descr="C:\WINDOWS\Desktop\Elmasri and Navathe ppt\sent_to_author_for_approvel\bar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47" r:id="rId1"/>
    <p:sldLayoutId id="2147484346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3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2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itive_relation" TargetMode="External"/><Relationship Id="rId2" Type="http://schemas.openxmlformats.org/officeDocument/2006/relationships/hyperlink" Target="https://en.wikipedia.org/wiki/Functional_depend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Relation_(mathematics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685800" y="484188"/>
            <a:ext cx="7772400" cy="1762125"/>
          </a:xfrm>
        </p:spPr>
        <p:txBody>
          <a:bodyPr/>
          <a:lstStyle/>
          <a:p>
            <a:r>
              <a:rPr lang="en-US" altLang="en-US" dirty="0" smtClean="0"/>
              <a:t>Database Systems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238250" y="3297238"/>
            <a:ext cx="6843713" cy="1752600"/>
          </a:xfrm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  <a:p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Schema Refinement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(Normalization)</a:t>
            </a:r>
          </a:p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381000" y="62357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534400" y="634365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8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81000" y="798513"/>
            <a:ext cx="8605838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4000"/>
              </a:lnSpc>
              <a:buFontTx/>
              <a:buChar char="•"/>
            </a:pPr>
            <a:endParaRPr lang="en-US" altLang="en-US" sz="1800">
              <a:ea typeface="Times New Roman (Arabic)"/>
              <a:cs typeface="Times New Roman (Arabic)"/>
            </a:endParaRPr>
          </a:p>
          <a:p>
            <a:pPr algn="just"/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Information in Tuples and Update Anomalies</a:t>
            </a:r>
            <a:endParaRPr lang="en-US" altLang="en-US">
              <a:ea typeface="Times New Roman (Arabic)"/>
              <a:cs typeface="Traditional Arabic" pitchFamily="18" charset="-78"/>
            </a:endParaRPr>
          </a:p>
          <a:p>
            <a:pPr algn="just"/>
            <a:endParaRPr lang="en-US" altLang="en-US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algn="just"/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EMP_PROJ</a:t>
            </a:r>
          </a:p>
          <a:p>
            <a:pPr algn="just">
              <a:buFontTx/>
              <a:buChar char="•"/>
            </a:pPr>
            <a:endParaRPr lang="en-US" altLang="en-US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algn="just">
              <a:buFontTx/>
              <a:buChar char="•"/>
            </a:pPr>
            <a:endParaRPr lang="en-US" altLang="en-US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algn="just"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b="1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Insertion Anomalies</a:t>
            </a:r>
            <a:r>
              <a:rPr lang="en-US" altLang="en-US" b="1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: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</a:t>
            </a:r>
          </a:p>
          <a:p>
            <a:pPr lvl="1" algn="just"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Occurs when it is impossible to store a fact until another fact is </a:t>
            </a:r>
          </a:p>
          <a:p>
            <a:pPr lvl="1" algn="just"/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  known.</a:t>
            </a:r>
          </a:p>
          <a:p>
            <a:pPr lvl="1" algn="just"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Example:</a:t>
            </a:r>
          </a:p>
          <a:p>
            <a:pPr marL="1371600" lvl="2" indent="-457200" algn="just">
              <a:buFont typeface="Arial" pitchFamily="34" charset="0"/>
              <a:buAutoNum type="arabicPeriod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Cannot insert a project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unless an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employee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is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assigned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. </a:t>
            </a:r>
          </a:p>
          <a:p>
            <a:pPr marL="1371600" lvl="2" indent="-457200" algn="just">
              <a:buFont typeface="Arial" pitchFamily="34" charset="0"/>
              <a:buAutoNum type="arabicPeriod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Cannot insert an employee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unless he/she is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assigned to a    project.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457200" y="2320925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143000" y="2320925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2971800" y="2320925"/>
            <a:ext cx="9144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EName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886200" y="2320925"/>
            <a:ext cx="838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PName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724400" y="2320925"/>
            <a:ext cx="1143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PLocation</a:t>
            </a: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2209800" y="2320925"/>
            <a:ext cx="762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Hours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9"/>
          <p:cNvSpPr txBox="1">
            <a:spLocks noChangeArrowheads="1"/>
          </p:cNvSpPr>
          <p:nvPr/>
        </p:nvSpPr>
        <p:spPr bwMode="auto">
          <a:xfrm>
            <a:off x="342900" y="755650"/>
            <a:ext cx="87630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  <a:buFontTx/>
              <a:buChar char="•"/>
            </a:pPr>
            <a:endParaRPr lang="en-US" altLang="en-US" sz="1800" dirty="0">
              <a:ea typeface="Times New Roman (Arabic)"/>
              <a:cs typeface="Times New Roman (Arabic)"/>
            </a:endParaRPr>
          </a:p>
          <a:p>
            <a:r>
              <a:rPr lang="en-US" altLang="en-US" b="1" dirty="0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Information in </a:t>
            </a:r>
            <a:r>
              <a:rPr lang="en-US" altLang="en-US" b="1" dirty="0" err="1">
                <a:solidFill>
                  <a:srgbClr val="A50021"/>
                </a:solidFill>
                <a:ea typeface="Times New Roman (Arabic)"/>
                <a:cs typeface="Times New Roman (Arabic)"/>
              </a:rPr>
              <a:t>Tuples</a:t>
            </a:r>
            <a:r>
              <a:rPr lang="en-US" altLang="en-US" b="1" dirty="0">
                <a:solidFill>
                  <a:srgbClr val="A50021"/>
                </a:solidFill>
                <a:ea typeface="Times New Roman (Arabic)"/>
                <a:cs typeface="Times New Roman (Arabic)"/>
              </a:rPr>
              <a:t> and Update Anomalies</a:t>
            </a:r>
            <a:endParaRPr lang="en-US" altLang="en-US" dirty="0">
              <a:ea typeface="Times New Roman (Arabic)"/>
              <a:cs typeface="Traditional Arabic" pitchFamily="18" charset="-78"/>
            </a:endParaRPr>
          </a:p>
          <a:p>
            <a:endParaRPr lang="en-US" altLang="en-US" dirty="0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EMP_PROJ</a:t>
            </a:r>
          </a:p>
          <a:p>
            <a:pPr>
              <a:buFontTx/>
              <a:buChar char="•"/>
            </a:pPr>
            <a:endParaRPr lang="en-US" altLang="en-US" dirty="0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>
              <a:buFontTx/>
              <a:buChar char="•"/>
            </a:pPr>
            <a:endParaRPr lang="en-US" altLang="en-US" dirty="0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Delete </a:t>
            </a:r>
            <a:r>
              <a:rPr lang="en-US" altLang="en-US" b="1" dirty="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anomalies:</a:t>
            </a:r>
            <a:r>
              <a:rPr lang="en-US" altLang="en-US" dirty="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 </a:t>
            </a:r>
            <a:endParaRPr lang="en-US" altLang="en-US" dirty="0">
              <a:solidFill>
                <a:srgbClr val="FF0000"/>
              </a:solidFill>
              <a:ea typeface="Times New Roman (Arabic)"/>
              <a:cs typeface="Traditional Arabic" pitchFamily="18" charset="-78"/>
            </a:endParaRPr>
          </a:p>
          <a:p>
            <a:pPr lvl="1">
              <a:lnSpc>
                <a:spcPct val="95000"/>
              </a:lnSpc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Occurs when the deletion of a fact causes other facts to be </a:t>
            </a:r>
          </a:p>
          <a:p>
            <a:pPr lvl="1">
              <a:lnSpc>
                <a:spcPct val="95000"/>
              </a:lnSpc>
            </a:pP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  deleted.</a:t>
            </a:r>
          </a:p>
          <a:p>
            <a:pPr lvl="1">
              <a:lnSpc>
                <a:spcPct val="95000"/>
              </a:lnSpc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Example:</a:t>
            </a:r>
          </a:p>
          <a:p>
            <a:pPr marL="1371600" lvl="2" indent="-457200">
              <a:lnSpc>
                <a:spcPct val="95000"/>
              </a:lnSpc>
              <a:buFont typeface="Arial" pitchFamily="34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When a </a:t>
            </a:r>
            <a:r>
              <a:rPr lang="en-US" altLang="en-US" dirty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project is deleted</a:t>
            </a: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, it will result in </a:t>
            </a:r>
            <a:r>
              <a:rPr lang="en-US" altLang="en-US" dirty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deleting all the employees</a:t>
            </a: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who work on that project.</a:t>
            </a:r>
          </a:p>
          <a:p>
            <a:pPr marL="1371600" lvl="2" indent="-457200">
              <a:lnSpc>
                <a:spcPct val="95000"/>
              </a:lnSpc>
              <a:buFont typeface="Arial" pitchFamily="34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If an employee is the sole employee on a project, </a:t>
            </a:r>
            <a:r>
              <a:rPr lang="en-US" altLang="en-US" dirty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deleting that employee</a:t>
            </a:r>
            <a:r>
              <a:rPr lang="en-US" altLang="en-US" dirty="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would result in </a:t>
            </a:r>
            <a:r>
              <a:rPr lang="en-US" altLang="en-US" dirty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deleting the corresponding </a:t>
            </a:r>
          </a:p>
          <a:p>
            <a:pPr marL="1371600" lvl="2" indent="-457200">
              <a:lnSpc>
                <a:spcPct val="95000"/>
              </a:lnSpc>
            </a:pPr>
            <a:r>
              <a:rPr lang="en-US" altLang="en-US" dirty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	project.</a:t>
            </a:r>
          </a:p>
          <a:p>
            <a:pPr>
              <a:buFontTx/>
              <a:buChar char="•"/>
            </a:pPr>
            <a:endParaRPr lang="en-US" altLang="en-US" dirty="0">
              <a:ea typeface="Times New Roman (Arabic)"/>
              <a:cs typeface="Traditional Arabic" pitchFamily="18" charset="-78"/>
            </a:endParaRPr>
          </a:p>
        </p:txBody>
      </p:sp>
      <p:sp>
        <p:nvSpPr>
          <p:cNvPr id="30723" name="Line 104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1044"/>
          <p:cNvSpPr txBox="1">
            <a:spLocks noChangeArrowheads="1"/>
          </p:cNvSpPr>
          <p:nvPr/>
        </p:nvSpPr>
        <p:spPr bwMode="auto">
          <a:xfrm>
            <a:off x="8534400" y="634365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9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30725" name="Rectangle 1045"/>
          <p:cNvSpPr>
            <a:spLocks noChangeArrowheads="1"/>
          </p:cNvSpPr>
          <p:nvPr/>
        </p:nvSpPr>
        <p:spPr bwMode="auto">
          <a:xfrm>
            <a:off x="457200" y="2320925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30726" name="Rectangle 1046"/>
          <p:cNvSpPr>
            <a:spLocks noChangeArrowheads="1"/>
          </p:cNvSpPr>
          <p:nvPr/>
        </p:nvSpPr>
        <p:spPr bwMode="auto">
          <a:xfrm>
            <a:off x="1143000" y="2320925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30727" name="Rectangle 1047"/>
          <p:cNvSpPr>
            <a:spLocks noChangeArrowheads="1"/>
          </p:cNvSpPr>
          <p:nvPr/>
        </p:nvSpPr>
        <p:spPr bwMode="auto">
          <a:xfrm>
            <a:off x="2971800" y="2320925"/>
            <a:ext cx="9144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EName</a:t>
            </a:r>
          </a:p>
        </p:txBody>
      </p:sp>
      <p:sp>
        <p:nvSpPr>
          <p:cNvPr id="30728" name="Rectangle 1048"/>
          <p:cNvSpPr>
            <a:spLocks noChangeArrowheads="1"/>
          </p:cNvSpPr>
          <p:nvPr/>
        </p:nvSpPr>
        <p:spPr bwMode="auto">
          <a:xfrm>
            <a:off x="3886200" y="2320925"/>
            <a:ext cx="838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PName</a:t>
            </a:r>
          </a:p>
        </p:txBody>
      </p:sp>
      <p:sp>
        <p:nvSpPr>
          <p:cNvPr id="30729" name="Rectangle 1049"/>
          <p:cNvSpPr>
            <a:spLocks noChangeArrowheads="1"/>
          </p:cNvSpPr>
          <p:nvPr/>
        </p:nvSpPr>
        <p:spPr bwMode="auto">
          <a:xfrm>
            <a:off x="4724400" y="2320925"/>
            <a:ext cx="1143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PLocation</a:t>
            </a:r>
          </a:p>
        </p:txBody>
      </p:sp>
      <p:sp>
        <p:nvSpPr>
          <p:cNvPr id="30730" name="Rectangle 1050"/>
          <p:cNvSpPr>
            <a:spLocks noChangeArrowheads="1"/>
          </p:cNvSpPr>
          <p:nvPr/>
        </p:nvSpPr>
        <p:spPr bwMode="auto">
          <a:xfrm>
            <a:off x="2209800" y="2320925"/>
            <a:ext cx="762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Hours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81000" y="1190625"/>
            <a:ext cx="85725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2.</a:t>
            </a:r>
            <a:r>
              <a:rPr lang="en-US" altLang="en-US" b="1">
                <a:solidFill>
                  <a:schemeClr val="bg2"/>
                </a:solidFill>
                <a:ea typeface="Times New Roman (Arabic)"/>
                <a:cs typeface="Times New Roman (Arabic)"/>
              </a:rPr>
              <a:t> </a:t>
            </a:r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Redundant Information in Tuples and Update Anomalies</a:t>
            </a:r>
          </a:p>
          <a:p>
            <a:endParaRPr lang="en-US" altLang="en-US" b="1">
              <a:solidFill>
                <a:srgbClr val="A50021"/>
              </a:solidFill>
              <a:ea typeface="Times New Roman (Arabic)"/>
              <a:cs typeface="Times New Roman (Arabic)"/>
            </a:endParaRPr>
          </a:p>
          <a:p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EMP_PROJ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</a:t>
            </a:r>
            <a:r>
              <a:rPr lang="en-US" altLang="en-US" b="1">
                <a:solidFill>
                  <a:srgbClr val="FF0000"/>
                </a:solidFill>
                <a:cs typeface="Traditional Arabic" pitchFamily="18" charset="-78"/>
              </a:rPr>
              <a:t>Modification Anomalies:</a:t>
            </a:r>
            <a:r>
              <a:rPr lang="en-US" altLang="en-US">
                <a:solidFill>
                  <a:srgbClr val="FF0000"/>
                </a:solidFill>
                <a:cs typeface="Traditional Arabic" pitchFamily="18" charset="-78"/>
              </a:rPr>
              <a:t> </a:t>
            </a:r>
          </a:p>
          <a:p>
            <a:pPr marL="914400" lvl="1" indent="-457200" algn="just">
              <a:buFont typeface="Arial" pitchFamily="34" charset="0"/>
              <a:buAutoNum type="arabicPeriod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Occurs when a change in a fact causes multiple modifications to be necessary.</a:t>
            </a:r>
          </a:p>
          <a:p>
            <a:pPr marL="914400" lvl="1" indent="-457200" algn="just">
              <a:buFont typeface="Arial" pitchFamily="34" charset="0"/>
              <a:buAutoNum type="arabicPeriod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</a:t>
            </a:r>
            <a:r>
              <a:rPr lang="en-US" altLang="en-US">
                <a:solidFill>
                  <a:srgbClr val="FF0000"/>
                </a:solidFill>
                <a:cs typeface="Traditional Arabic" pitchFamily="18" charset="-78"/>
              </a:rPr>
              <a:t>Example: 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Changing the name of project number </a:t>
            </a:r>
            <a:r>
              <a:rPr lang="en-US" altLang="en-US">
                <a:solidFill>
                  <a:schemeClr val="bg1"/>
                </a:solidFill>
                <a:cs typeface="Traditional Arabic" pitchFamily="18" charset="-78"/>
              </a:rPr>
              <a:t>P1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(for example) may cause this update to be made for all employees working on that project.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</p:txBody>
      </p:sp>
      <p:sp>
        <p:nvSpPr>
          <p:cNvPr id="31748" name="Rectangle 18"/>
          <p:cNvSpPr>
            <a:spLocks noChangeArrowheads="1"/>
          </p:cNvSpPr>
          <p:nvPr/>
        </p:nvSpPr>
        <p:spPr bwMode="auto">
          <a:xfrm>
            <a:off x="457200" y="2320925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31749" name="Rectangle 19"/>
          <p:cNvSpPr>
            <a:spLocks noChangeArrowheads="1"/>
          </p:cNvSpPr>
          <p:nvPr/>
        </p:nvSpPr>
        <p:spPr bwMode="auto">
          <a:xfrm>
            <a:off x="1143000" y="2320925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31750" name="Rectangle 20"/>
          <p:cNvSpPr>
            <a:spLocks noChangeArrowheads="1"/>
          </p:cNvSpPr>
          <p:nvPr/>
        </p:nvSpPr>
        <p:spPr bwMode="auto">
          <a:xfrm>
            <a:off x="2971800" y="2320925"/>
            <a:ext cx="9144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EName</a:t>
            </a:r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3886200" y="2320925"/>
            <a:ext cx="838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PName</a:t>
            </a:r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4724400" y="2320925"/>
            <a:ext cx="1143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PLocation</a:t>
            </a:r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2209800" y="2320925"/>
            <a:ext cx="762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Hours</a:t>
            </a:r>
          </a:p>
        </p:txBody>
      </p:sp>
      <p:sp>
        <p:nvSpPr>
          <p:cNvPr id="31754" name="Text Box 24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10</a:t>
            </a:r>
            <a:endParaRPr lang="en-US" altLang="en-US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22263" y="1238250"/>
            <a:ext cx="87630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  <a:buFontTx/>
              <a:buChar char="•"/>
            </a:pPr>
            <a:endParaRPr lang="en-US" altLang="en-US" sz="1800">
              <a:ea typeface="Times New Roman (Arabic)"/>
              <a:cs typeface="Times New Roman (Arabic)"/>
            </a:endParaRPr>
          </a:p>
          <a:p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Information in Tuples and Update Anomalies</a:t>
            </a:r>
            <a:endParaRPr lang="en-US" altLang="en-US">
              <a:cs typeface="Traditional Arabic" pitchFamily="18" charset="-78"/>
            </a:endParaRPr>
          </a:p>
          <a:p>
            <a:pPr>
              <a:buFontTx/>
              <a:buChar char="•"/>
            </a:pPr>
            <a:endParaRPr lang="en-US" altLang="en-US">
              <a:cs typeface="Traditional Arabic" pitchFamily="18" charset="-78"/>
            </a:endParaRPr>
          </a:p>
          <a:p>
            <a:endParaRPr lang="en-US" altLang="en-US">
              <a:cs typeface="Traditional Arabic" pitchFamily="18" charset="-78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11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32773" name="Text Box 39"/>
          <p:cNvSpPr txBox="1">
            <a:spLocks noChangeArrowheads="1"/>
          </p:cNvSpPr>
          <p:nvPr/>
        </p:nvSpPr>
        <p:spPr bwMode="auto">
          <a:xfrm>
            <a:off x="392113" y="2868613"/>
            <a:ext cx="8621712" cy="19383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ea typeface="Times New Roman (Arabic)"/>
                <a:cs typeface="Times New Roman (Arabic)"/>
              </a:rPr>
              <a:t>Guideline 2: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Design the base relation schemas so that </a:t>
            </a:r>
            <a:r>
              <a:rPr lang="en-US" altLang="en-US">
                <a:solidFill>
                  <a:srgbClr val="FF0000"/>
                </a:solidFill>
                <a:ea typeface="Times New Roman (Arabic)"/>
                <a:cs typeface="Times New Roman (Arabic)"/>
              </a:rPr>
              <a:t>NO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 </a:t>
            </a:r>
            <a:r>
              <a:rPr lang="en-US" altLang="en-US" i="1">
                <a:solidFill>
                  <a:schemeClr val="bg1"/>
                </a:solidFill>
                <a:ea typeface="Times New Roman (Arabic)"/>
                <a:cs typeface="Times New Roman (Arabic)"/>
              </a:rPr>
              <a:t>insertion, </a:t>
            </a:r>
          </a:p>
          <a:p>
            <a:r>
              <a:rPr lang="en-US" altLang="en-US" i="1">
                <a:solidFill>
                  <a:schemeClr val="bg1"/>
                </a:solidFill>
                <a:ea typeface="Times New Roman (Arabic)"/>
                <a:cs typeface="Times New Roman (Arabic)"/>
              </a:rPr>
              <a:t>deletion, or modification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 anomalies are present in the relations.</a:t>
            </a:r>
          </a:p>
          <a:p>
            <a:endParaRPr lang="en-US" altLang="en-US">
              <a:solidFill>
                <a:schemeClr val="bg2"/>
              </a:solidFill>
              <a:ea typeface="Times New Roman (Arabic)"/>
              <a:cs typeface="Times New Roman (Arabic)"/>
            </a:endParaRPr>
          </a:p>
          <a:p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if any anomalies are present,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imes New Roman (Arabic)"/>
              </a:rPr>
              <a:t>note them clearly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and make sure that</a:t>
            </a:r>
          </a:p>
          <a:p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the programs that update the database will operate correctly.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381000" y="708025"/>
            <a:ext cx="8763000" cy="33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  <a:buFontTx/>
              <a:buChar char="•"/>
            </a:pPr>
            <a:endParaRPr lang="en-US" altLang="en-US" sz="1800">
              <a:ea typeface="Times New Roman (Arabic)"/>
              <a:cs typeface="Times New Roman (Arabic)"/>
            </a:endParaRPr>
          </a:p>
          <a:p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3. Null Values in Tuples</a:t>
            </a:r>
            <a:endParaRPr lang="en-US" altLang="en-US">
              <a:cs typeface="Traditional Arabic" pitchFamily="18" charset="-78"/>
            </a:endParaRPr>
          </a:p>
          <a:p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In some schema designs many attributes may be grouped together</a:t>
            </a:r>
          </a:p>
          <a:p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  into a “flat” relation.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If many of the attributes </a:t>
            </a:r>
            <a:r>
              <a:rPr lang="en-US" altLang="en-US" b="1" u="sng">
                <a:solidFill>
                  <a:srgbClr val="FF0000"/>
                </a:solidFill>
                <a:cs typeface="Traditional Arabic" pitchFamily="18" charset="-78"/>
              </a:rPr>
              <a:t>do not apply to all tuples 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in the relation, </a:t>
            </a:r>
          </a:p>
          <a:p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  many null values will appear in those tuples.</a:t>
            </a:r>
          </a:p>
          <a:p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12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6893" y="4042651"/>
            <a:ext cx="8431213" cy="1822450"/>
            <a:chOff x="209" y="2561"/>
            <a:chExt cx="5311" cy="1148"/>
          </a:xfrm>
          <a:noFill/>
        </p:grpSpPr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240" y="2561"/>
              <a:ext cx="5280" cy="114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GB" altLang="en-US" sz="2600" smtClean="0">
                <a:solidFill>
                  <a:schemeClr val="accent2"/>
                </a:solidFill>
                <a:latin typeface="Times New Roman" pitchFamily="18" charset="0"/>
                <a:cs typeface="Times New Roman (Arabic)"/>
              </a:endParaRP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209" y="2656"/>
              <a:ext cx="5311" cy="98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en-US" alt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 (Arabic)"/>
                </a:rPr>
                <a:t>Guideline 3: </a:t>
              </a:r>
              <a:r>
                <a:rPr lang="en-US" altLang="en-US" sz="2400" dirty="0" smtClean="0">
                  <a:solidFill>
                    <a:schemeClr val="bg2"/>
                  </a:solidFill>
                  <a:latin typeface="Times New Roman" pitchFamily="18" charset="0"/>
                  <a:cs typeface="Times New Roman (Arabic)"/>
                </a:rPr>
                <a:t>As far as possible, avoid placing attributes in a base </a:t>
              </a:r>
            </a:p>
            <a:p>
              <a:pPr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en-US" altLang="en-US" sz="2400" dirty="0" smtClean="0">
                  <a:solidFill>
                    <a:schemeClr val="bg2"/>
                  </a:solidFill>
                  <a:latin typeface="Times New Roman" pitchFamily="18" charset="0"/>
                  <a:cs typeface="Times New Roman (Arabic)"/>
                </a:rPr>
                <a:t>relation whose values may frequently be </a:t>
              </a:r>
              <a:r>
                <a:rPr lang="en-US" alt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 (Arabic)"/>
                </a:rPr>
                <a:t>null. </a:t>
              </a:r>
            </a:p>
            <a:p>
              <a:pPr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en-US" altLang="en-US" sz="2400" dirty="0" smtClean="0">
                  <a:solidFill>
                    <a:schemeClr val="bg2"/>
                  </a:solidFill>
                  <a:latin typeface="Times New Roman" pitchFamily="18" charset="0"/>
                  <a:cs typeface="Times New Roman (Arabic)"/>
                </a:rPr>
                <a:t>If nulls are unavoidable, make sure that </a:t>
              </a:r>
              <a:r>
                <a:rPr lang="en-US" alt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 (Arabic)"/>
                </a:rPr>
                <a:t>they apply in exceptional cases only and do not apply to a majority of tuples </a:t>
              </a:r>
              <a:r>
                <a:rPr lang="en-US" altLang="en-US" sz="2400" dirty="0" smtClean="0">
                  <a:solidFill>
                    <a:schemeClr val="bg2"/>
                  </a:solidFill>
                  <a:latin typeface="Times New Roman" pitchFamily="18" charset="0"/>
                  <a:cs typeface="Times New Roman (Arabic)"/>
                </a:rPr>
                <a:t>in the relation.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554038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Functional Dependencies (FDs)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798513"/>
            <a:ext cx="8791575" cy="5757862"/>
          </a:xfrm>
        </p:spPr>
        <p:txBody>
          <a:bodyPr/>
          <a:lstStyle/>
          <a:p>
            <a:pPr>
              <a:defRPr/>
            </a:pPr>
            <a:r>
              <a:rPr lang="en-US" altLang="en-US" sz="2400" i="1" dirty="0">
                <a:cs typeface="Traditional Arabic" pitchFamily="18" charset="-78"/>
              </a:rPr>
              <a:t>FDs</a:t>
            </a:r>
            <a:r>
              <a:rPr lang="en-US" altLang="en-US" sz="2400" dirty="0">
                <a:cs typeface="Traditional Arabic" pitchFamily="18" charset="-78"/>
              </a:rPr>
              <a:t> are </a:t>
            </a:r>
            <a:r>
              <a:rPr lang="en-US" altLang="en-US" sz="2400" dirty="0">
                <a:solidFill>
                  <a:srgbClr val="FF0000"/>
                </a:solidFill>
                <a:cs typeface="Traditional Arabic" pitchFamily="18" charset="-78"/>
              </a:rPr>
              <a:t>constraints</a:t>
            </a:r>
            <a:r>
              <a:rPr lang="en-US" altLang="en-US" sz="2400" dirty="0">
                <a:cs typeface="Traditional Arabic" pitchFamily="18" charset="-78"/>
              </a:rPr>
              <a:t> that are </a:t>
            </a:r>
            <a:r>
              <a:rPr lang="en-US" altLang="en-US" sz="2400" dirty="0">
                <a:solidFill>
                  <a:srgbClr val="FF0000"/>
                </a:solidFill>
                <a:cs typeface="Traditional Arabic" pitchFamily="18" charset="-78"/>
              </a:rPr>
              <a:t>derived from the meaning 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</a:rPr>
              <a:t>and interrelationships</a:t>
            </a:r>
            <a:r>
              <a:rPr lang="en-US" altLang="en-US" sz="2400" dirty="0" smtClean="0">
                <a:cs typeface="Traditional Arabic" pitchFamily="18" charset="-78"/>
              </a:rPr>
              <a:t> </a:t>
            </a:r>
            <a:r>
              <a:rPr lang="en-US" altLang="en-US" sz="2400" dirty="0">
                <a:cs typeface="Traditional Arabic" pitchFamily="18" charset="-78"/>
              </a:rPr>
              <a:t>of the data </a:t>
            </a:r>
            <a:r>
              <a:rPr lang="en-US" altLang="en-US" sz="2400" dirty="0" smtClean="0">
                <a:cs typeface="Traditional Arabic" pitchFamily="18" charset="-78"/>
              </a:rPr>
              <a:t>attributes</a:t>
            </a:r>
          </a:p>
          <a:p>
            <a:pPr>
              <a:spcBef>
                <a:spcPct val="0"/>
              </a:spcBef>
              <a:defRPr/>
            </a:pPr>
            <a:endParaRPr lang="en-US" altLang="en-US" sz="2400" dirty="0">
              <a:cs typeface="Traditional Arabic" pitchFamily="18" charset="-78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2400" dirty="0" smtClean="0">
                <a:cs typeface="Traditional Arabic" pitchFamily="18" charset="-78"/>
              </a:rPr>
              <a:t>Used to define 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</a:rPr>
              <a:t>NORMAL FORM </a:t>
            </a:r>
            <a:r>
              <a:rPr lang="en-US" altLang="en-US" sz="2400" dirty="0" smtClean="0">
                <a:cs typeface="Traditional Arabic" pitchFamily="18" charset="-78"/>
              </a:rPr>
              <a:t>for relations</a:t>
            </a:r>
            <a:endParaRPr lang="en-US" altLang="en-US" sz="2400" dirty="0" smtClean="0"/>
          </a:p>
          <a:p>
            <a:pPr>
              <a:spcBef>
                <a:spcPct val="0"/>
              </a:spcBef>
              <a:defRPr/>
            </a:pPr>
            <a:r>
              <a:rPr lang="en-US" altLang="en-US" sz="2400" dirty="0" smtClean="0">
                <a:cs typeface="Traditional Arabic" pitchFamily="18" charset="-78"/>
              </a:rPr>
              <a:t>Represented as 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</a:rPr>
              <a:t>(X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</a:rPr>
              <a:t>Y)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  <a:defRPr/>
            </a:pPr>
            <a:endParaRPr lang="en-US" altLang="en-US" sz="2200" dirty="0" smtClean="0">
              <a:cs typeface="Traditional Arabic" pitchFamily="18" charset="-78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en-US" sz="2200" dirty="0" smtClean="0">
                <a:cs typeface="Traditional Arabic" pitchFamily="18" charset="-78"/>
              </a:rPr>
              <a:t>A set of attributes </a:t>
            </a:r>
            <a:r>
              <a:rPr lang="en-US" altLang="en-US" sz="2200" b="1" i="1" dirty="0" smtClean="0">
                <a:solidFill>
                  <a:srgbClr val="FF0000"/>
                </a:solidFill>
                <a:cs typeface="Traditional Arabic" pitchFamily="18" charset="-78"/>
              </a:rPr>
              <a:t>X </a:t>
            </a:r>
            <a:r>
              <a:rPr lang="en-US" altLang="en-US" sz="2200" dirty="0" smtClean="0">
                <a:solidFill>
                  <a:srgbClr val="FF0000"/>
                </a:solidFill>
                <a:cs typeface="Traditional Arabic" pitchFamily="18" charset="-78"/>
              </a:rPr>
              <a:t>functionally determines a set of attributes </a:t>
            </a:r>
            <a:r>
              <a:rPr lang="en-US" altLang="en-US" sz="2200" b="1" dirty="0" smtClean="0">
                <a:solidFill>
                  <a:srgbClr val="FF0000"/>
                </a:solidFill>
                <a:cs typeface="Traditional Arabic" pitchFamily="18" charset="-78"/>
              </a:rPr>
              <a:t>Y </a:t>
            </a:r>
            <a:r>
              <a:rPr lang="en-US" altLang="en-US" sz="2400" dirty="0" smtClean="0">
                <a:cs typeface="Traditional Arabic" pitchFamily="18" charset="-78"/>
              </a:rPr>
              <a:t>if the value of </a:t>
            </a:r>
            <a:r>
              <a:rPr lang="en-US" altLang="en-US" sz="2400" b="1" dirty="0" smtClean="0">
                <a:solidFill>
                  <a:srgbClr val="FF0000"/>
                </a:solidFill>
                <a:cs typeface="Traditional Arabic" pitchFamily="18" charset="-78"/>
              </a:rPr>
              <a:t>X</a:t>
            </a:r>
            <a:r>
              <a:rPr lang="en-US" altLang="en-US" sz="2400" dirty="0" smtClean="0">
                <a:solidFill>
                  <a:schemeClr val="bg1"/>
                </a:solidFill>
                <a:cs typeface="Traditional Arabic" pitchFamily="18" charset="-78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cs typeface="Traditional Arabic" pitchFamily="18" charset="-78"/>
              </a:rPr>
              <a:t>determines a unique value for </a:t>
            </a:r>
            <a:r>
              <a:rPr lang="en-US" altLang="en-US" sz="2400" b="1" dirty="0" smtClean="0">
                <a:solidFill>
                  <a:srgbClr val="FF0000"/>
                </a:solidFill>
                <a:cs typeface="Traditional Arabic" pitchFamily="18" charset="-78"/>
              </a:rPr>
              <a:t>Y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200" dirty="0" smtClean="0"/>
              <a:t>Means that if we know value of </a:t>
            </a:r>
            <a:r>
              <a:rPr lang="en-US" altLang="en-US" sz="2200" dirty="0" smtClean="0">
                <a:solidFill>
                  <a:srgbClr val="FF0000"/>
                </a:solidFill>
              </a:rPr>
              <a:t>X</a:t>
            </a:r>
            <a:r>
              <a:rPr lang="en-US" altLang="en-US" sz="2200" dirty="0" smtClean="0"/>
              <a:t> then we can </a:t>
            </a:r>
            <a:r>
              <a:rPr lang="en-US" altLang="en-US" sz="2200" dirty="0" smtClean="0">
                <a:solidFill>
                  <a:srgbClr val="FF0066"/>
                </a:solidFill>
              </a:rPr>
              <a:t>precisely determine </a:t>
            </a:r>
            <a:r>
              <a:rPr lang="en-US" altLang="en-US" sz="2200" dirty="0" smtClean="0"/>
              <a:t>a unique value of </a:t>
            </a:r>
            <a:r>
              <a:rPr lang="en-US" altLang="en-US" sz="2200" dirty="0" smtClean="0">
                <a:solidFill>
                  <a:srgbClr val="FF0000"/>
                </a:solidFill>
              </a:rPr>
              <a:t>Y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Example: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600" dirty="0"/>
              <a:t>S</a:t>
            </a:r>
            <a:r>
              <a:rPr lang="en-US" altLang="en-US" sz="2600" dirty="0">
                <a:cs typeface="Times New Roman" pitchFamily="18" charset="0"/>
              </a:rPr>
              <a:t>ocial Security Number determines employee name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200" dirty="0">
                <a:solidFill>
                  <a:srgbClr val="FF0000"/>
                </a:solidFill>
                <a:cs typeface="Times New Roman" pitchFamily="18" charset="0"/>
              </a:rPr>
              <a:t>SSN </a:t>
            </a:r>
            <a:r>
              <a:rPr lang="en-US" altLang="en-US" sz="2200" dirty="0">
                <a:solidFill>
                  <a:srgbClr val="FF0000"/>
                </a:solidFill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dirty="0">
                <a:solidFill>
                  <a:srgbClr val="FF0000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cs typeface="Times New Roman" pitchFamily="18" charset="0"/>
              </a:rPr>
              <a:t>ENAME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cs typeface="Times New Roman" pitchFamily="18" charset="0"/>
              </a:rPr>
              <a:t>Attribute or set of attributes on the left side are called </a:t>
            </a:r>
            <a:r>
              <a:rPr lang="en-US" altLang="en-US" sz="2400" b="1" i="1" dirty="0">
                <a:solidFill>
                  <a:srgbClr val="FF0000"/>
                </a:solidFill>
                <a:cs typeface="Times New Roman" pitchFamily="18" charset="0"/>
              </a:rPr>
              <a:t>determinant</a:t>
            </a:r>
            <a:r>
              <a:rPr lang="en-US" altLang="en-US" sz="2400" dirty="0">
                <a:cs typeface="Times New Roman" pitchFamily="18" charset="0"/>
              </a:rPr>
              <a:t> and on the right are called </a:t>
            </a:r>
            <a:r>
              <a:rPr lang="en-US" altLang="en-US" sz="2400" b="1" i="1" dirty="0">
                <a:solidFill>
                  <a:srgbClr val="FF0000"/>
                </a:solidFill>
                <a:cs typeface="Times New Roman" pitchFamily="18" charset="0"/>
              </a:rPr>
              <a:t>dependents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cs typeface="Traditional Arabic" pitchFamily="18" charset="-78"/>
            </a:endParaRPr>
          </a:p>
          <a:p>
            <a:pPr lvl="1">
              <a:defRPr/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6985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Partial Functional dependency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955675"/>
            <a:ext cx="8350250" cy="123825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In case of </a:t>
            </a:r>
            <a:r>
              <a:rPr lang="en-US" altLang="en-US" sz="2400" b="1" dirty="0"/>
              <a:t>COMPOSITE</a:t>
            </a:r>
            <a:r>
              <a:rPr lang="en-US" altLang="en-US" sz="2800" dirty="0"/>
              <a:t> primary </a:t>
            </a:r>
            <a:r>
              <a:rPr lang="en-US" altLang="en-US" sz="2800" dirty="0" smtClean="0"/>
              <a:t>key all non key attribute of relation should determined by </a:t>
            </a:r>
            <a:r>
              <a:rPr lang="en-US" altLang="en-US" sz="2800" dirty="0" smtClean="0">
                <a:solidFill>
                  <a:srgbClr val="FF0000"/>
                </a:solidFill>
              </a:rPr>
              <a:t>whole key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800" dirty="0" smtClean="0"/>
          </a:p>
          <a:p>
            <a:pPr>
              <a:defRPr/>
            </a:pPr>
            <a:r>
              <a:rPr lang="en-US" altLang="en-US" sz="2400" b="1" i="1" dirty="0" smtClean="0"/>
              <a:t>Partial </a:t>
            </a:r>
            <a:r>
              <a:rPr lang="en-US" altLang="en-US" sz="2400" b="1" i="1" dirty="0"/>
              <a:t>Dependency</a:t>
            </a:r>
            <a:r>
              <a:rPr lang="en-US" altLang="en-US" sz="2400" dirty="0"/>
              <a:t> – when </a:t>
            </a:r>
            <a:r>
              <a:rPr lang="en-US" altLang="en-US" sz="2400" dirty="0" smtClean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non-key attribute </a:t>
            </a:r>
            <a:r>
              <a:rPr lang="en-US" altLang="en-US" sz="2400" dirty="0"/>
              <a:t>is determined </a:t>
            </a:r>
            <a:r>
              <a:rPr lang="en-US" altLang="en-US" sz="2400" dirty="0">
                <a:solidFill>
                  <a:srgbClr val="FF0000"/>
                </a:solidFill>
              </a:rPr>
              <a:t>by a part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</a:t>
            </a:r>
            <a:r>
              <a:rPr lang="en-US" altLang="en-US" sz="2400" dirty="0">
                <a:solidFill>
                  <a:srgbClr val="C00000"/>
                </a:solidFill>
              </a:rPr>
              <a:t>the </a:t>
            </a:r>
            <a:r>
              <a:rPr lang="en-US" altLang="en-US" sz="2400" dirty="0" smtClean="0">
                <a:solidFill>
                  <a:srgbClr val="C00000"/>
                </a:solidFill>
              </a:rPr>
              <a:t>whole </a:t>
            </a:r>
            <a:r>
              <a:rPr lang="en-US" altLang="en-US" sz="2000" b="1" dirty="0">
                <a:solidFill>
                  <a:srgbClr val="C00000"/>
                </a:solidFill>
              </a:rPr>
              <a:t>COMPOSITE</a:t>
            </a:r>
            <a:r>
              <a:rPr lang="en-US" altLang="en-US" sz="2400" dirty="0"/>
              <a:t> primary key.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4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685800" y="3560763"/>
          <a:ext cx="3640138" cy="2365375"/>
        </p:xfrm>
        <a:graphic>
          <a:graphicData uri="http://schemas.openxmlformats.org/presentationml/2006/ole">
            <p:oleObj spid="_x0000_s2050" name="Worksheet" r:id="rId3" imgW="1838388" imgH="1171512" progId="Excel.Sheet.8">
              <p:embed/>
            </p:oleObj>
          </a:graphicData>
        </a:graphic>
      </p:graphicFrame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4643438" y="4535488"/>
            <a:ext cx="39131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bg1"/>
                </a:solidFill>
                <a:cs typeface="Times New Roman" pitchFamily="18" charset="0"/>
              </a:rPr>
              <a:t>{Cust_Id, Order_ID} </a:t>
            </a:r>
            <a:r>
              <a:rPr lang="en-US" altLang="en-US" sz="200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Name </a:t>
            </a:r>
            <a:r>
              <a:rPr lang="en-US" altLang="en-US" sz="200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is not a full FD</a:t>
            </a:r>
            <a:r>
              <a:rPr lang="en-US" altLang="en-US" sz="2000">
                <a:solidFill>
                  <a:srgbClr val="C0000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000">
                <a:solidFill>
                  <a:schemeClr val="bg2"/>
                </a:solidFill>
                <a:cs typeface="Times New Roman" pitchFamily="18" charset="0"/>
                <a:sym typeface="Wingdings" pitchFamily="2" charset="2"/>
              </a:rPr>
              <a:t>called</a:t>
            </a:r>
            <a:r>
              <a:rPr lang="en-US" altLang="en-US" sz="2000">
                <a:solidFill>
                  <a:srgbClr val="C00000"/>
                </a:solidFill>
                <a:cs typeface="Times New Roman" pitchFamily="18" charset="0"/>
                <a:sym typeface="Wingdings" pitchFamily="2" charset="2"/>
              </a:rPr>
              <a:t> partial dependency </a:t>
            </a:r>
            <a:r>
              <a:rPr lang="en-US" altLang="en-US" sz="2000">
                <a:solidFill>
                  <a:schemeClr val="bg2"/>
                </a:solidFill>
                <a:cs typeface="Times New Roman" pitchFamily="18" charset="0"/>
                <a:sym typeface="Wingdings" pitchFamily="2" charset="2"/>
              </a:rPr>
              <a:t>since </a:t>
            </a:r>
            <a:endParaRPr lang="en-US" altLang="en-US" sz="2000">
              <a:solidFill>
                <a:schemeClr val="bg2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  <a:cs typeface="Times New Roman" pitchFamily="18" charset="0"/>
              </a:rPr>
              <a:t>Cust_Id </a:t>
            </a:r>
            <a:r>
              <a:rPr lang="en-US" altLang="en-US" sz="200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Name also </a:t>
            </a:r>
            <a:r>
              <a:rPr lang="en-US" altLang="en-US" sz="2000">
                <a:solidFill>
                  <a:schemeClr val="bg2"/>
                </a:solidFill>
                <a:cs typeface="Times New Roman" pitchFamily="18" charset="0"/>
                <a:sym typeface="Wingdings" pitchFamily="2" charset="2"/>
              </a:rPr>
              <a:t>holds which is part of key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0750" y="4011613"/>
            <a:ext cx="1600200" cy="228600"/>
            <a:chOff x="1200" y="2448"/>
            <a:chExt cx="816" cy="144"/>
          </a:xfrm>
        </p:grpSpPr>
        <p:sp>
          <p:nvSpPr>
            <p:cNvPr id="2056" name="Line 6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057" name="Line 7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058" name="Line 8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520950" y="3249613"/>
            <a:ext cx="2819400" cy="762000"/>
          </a:xfrm>
          <a:prstGeom prst="wedgeEllipseCallout">
            <a:avLst>
              <a:gd name="adj1" fmla="val -47634"/>
              <a:gd name="adj2" fmla="val 69167"/>
            </a:avLst>
          </a:prstGeom>
          <a:solidFill>
            <a:schemeClr val="tx1">
              <a:lumMod val="85000"/>
              <a:alpha val="5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en-US" sz="1800" b="1" dirty="0">
                <a:solidFill>
                  <a:schemeClr val="bg2"/>
                </a:solidFill>
              </a:rPr>
              <a:t>Partial 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890588"/>
          </a:xfrm>
        </p:spPr>
        <p:txBody>
          <a:bodyPr/>
          <a:lstStyle/>
          <a:p>
            <a:r>
              <a:rPr lang="en-US" altLang="en-US" sz="4000" b="1" smtClean="0"/>
              <a:t>Transitive Dependency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154988" cy="1931987"/>
          </a:xfrm>
        </p:spPr>
        <p:txBody>
          <a:bodyPr/>
          <a:lstStyle/>
          <a:p>
            <a:r>
              <a:rPr lang="en-US" altLang="en-US" sz="2800" smtClean="0"/>
              <a:t>When a non-key/prime attribute determines another non-key attribute</a:t>
            </a:r>
            <a:r>
              <a:rPr lang="en-US" altLang="en-US" smtClean="0"/>
              <a:t>.</a:t>
            </a:r>
          </a:p>
          <a:p>
            <a:pPr marL="800100" lvl="3" indent="-342900"/>
            <a:r>
              <a:rPr lang="en-US" altLang="en-US" sz="2400" smtClean="0">
                <a:solidFill>
                  <a:srgbClr val="FF0000"/>
                </a:solidFill>
                <a:cs typeface="Traditional Arabic" pitchFamily="18" charset="-78"/>
              </a:rPr>
              <a:t>Nonprime</a:t>
            </a:r>
            <a:r>
              <a:rPr lang="en-US" altLang="en-US" sz="2400" smtClean="0">
                <a:cs typeface="Traditional Arabic" pitchFamily="18" charset="-78"/>
              </a:rPr>
              <a:t> is an attribute which is  </a:t>
            </a:r>
            <a:r>
              <a:rPr lang="en-US" altLang="en-US" sz="2400" i="1" smtClean="0">
                <a:cs typeface="Traditional Arabic" pitchFamily="18" charset="-78"/>
              </a:rPr>
              <a:t>Not a member of any candidate key</a:t>
            </a:r>
          </a:p>
          <a:p>
            <a:endParaRPr lang="en-US" alt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47738" y="3589338"/>
          <a:ext cx="7543800" cy="1933575"/>
        </p:xfrm>
        <a:graphic>
          <a:graphicData uri="http://schemas.openxmlformats.org/presentationml/2006/ole">
            <p:oleObj spid="_x0000_s3074" name="Worksheet" r:id="rId4" imgW="3752757" imgH="961937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73213" y="3929063"/>
            <a:ext cx="4343400" cy="304800"/>
            <a:chOff x="816" y="2592"/>
            <a:chExt cx="2736" cy="192"/>
          </a:xfrm>
        </p:grpSpPr>
        <p:grpSp>
          <p:nvGrpSpPr>
            <p:cNvPr id="3085" name="Group 6"/>
            <p:cNvGrpSpPr>
              <a:grpSpLocks/>
            </p:cNvGrpSpPr>
            <p:nvPr/>
          </p:nvGrpSpPr>
          <p:grpSpPr bwMode="auto">
            <a:xfrm>
              <a:off x="816" y="2592"/>
              <a:ext cx="1008" cy="192"/>
              <a:chOff x="1200" y="2448"/>
              <a:chExt cx="816" cy="144"/>
            </a:xfrm>
          </p:grpSpPr>
          <p:sp>
            <p:nvSpPr>
              <p:cNvPr id="3094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5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6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3086" name="Group 10"/>
            <p:cNvGrpSpPr>
              <a:grpSpLocks/>
            </p:cNvGrpSpPr>
            <p:nvPr/>
          </p:nvGrpSpPr>
          <p:grpSpPr bwMode="auto">
            <a:xfrm>
              <a:off x="2832" y="2592"/>
              <a:ext cx="720" cy="192"/>
              <a:chOff x="1200" y="2448"/>
              <a:chExt cx="816" cy="144"/>
            </a:xfrm>
          </p:grpSpPr>
          <p:sp>
            <p:nvSpPr>
              <p:cNvPr id="3091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2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3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3087" name="Group 14"/>
            <p:cNvGrpSpPr>
              <a:grpSpLocks/>
            </p:cNvGrpSpPr>
            <p:nvPr/>
          </p:nvGrpSpPr>
          <p:grpSpPr bwMode="auto">
            <a:xfrm>
              <a:off x="1824" y="2592"/>
              <a:ext cx="1008" cy="192"/>
              <a:chOff x="1200" y="2448"/>
              <a:chExt cx="816" cy="144"/>
            </a:xfrm>
          </p:grpSpPr>
          <p:sp>
            <p:nvSpPr>
              <p:cNvPr id="3088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89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0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73775" y="3840163"/>
            <a:ext cx="1646238" cy="444500"/>
            <a:chOff x="1200" y="2448"/>
            <a:chExt cx="816" cy="144"/>
          </a:xfrm>
        </p:grpSpPr>
        <p:sp>
          <p:nvSpPr>
            <p:cNvPr id="3082" name="Line 19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3083" name="Line 20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3084" name="Line 21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64214" name="Oval 22"/>
          <p:cNvSpPr>
            <a:spLocks noChangeArrowheads="1"/>
          </p:cNvSpPr>
          <p:nvPr/>
        </p:nvSpPr>
        <p:spPr bwMode="auto">
          <a:xfrm>
            <a:off x="5557838" y="3979863"/>
            <a:ext cx="29337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4148138" y="2751138"/>
            <a:ext cx="2819400" cy="762000"/>
          </a:xfrm>
          <a:prstGeom prst="wedgeEllipseCallout">
            <a:avLst>
              <a:gd name="adj1" fmla="val 50499"/>
              <a:gd name="adj2" fmla="val 116399"/>
            </a:avLst>
          </a:prstGeom>
          <a:solidFill>
            <a:schemeClr val="tx1">
              <a:lumMod val="85000"/>
              <a:alpha val="50000"/>
            </a:schemeClr>
          </a:solidFill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en-US" sz="1800" b="1" dirty="0">
                <a:solidFill>
                  <a:schemeClr val="bg2"/>
                </a:solidFill>
              </a:rPr>
              <a:t>Transitive Dependency</a:t>
            </a:r>
          </a:p>
        </p:txBody>
      </p:sp>
      <p:sp>
        <p:nvSpPr>
          <p:cNvPr id="3081" name="TextBox 1"/>
          <p:cNvSpPr txBox="1">
            <a:spLocks noChangeArrowheads="1"/>
          </p:cNvSpPr>
          <p:nvPr/>
        </p:nvSpPr>
        <p:spPr bwMode="auto">
          <a:xfrm>
            <a:off x="1214438" y="6073775"/>
            <a:ext cx="4859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Emp_ID</a:t>
            </a:r>
            <a:r>
              <a:rPr lang="en-US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  <a:sym typeface="Wingdings" pitchFamily="2" charset="2"/>
              </a:rPr>
              <a:t> Dept_IDDept_Name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4" grpId="0" animBg="1"/>
      <p:bldP spid="2642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92150"/>
          </a:xfrm>
        </p:spPr>
        <p:txBody>
          <a:bodyPr/>
          <a:lstStyle/>
          <a:p>
            <a:r>
              <a:rPr lang="en-US" altLang="en-US" b="1" smtClean="0"/>
              <a:t>Transitive Dependency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87338" y="692150"/>
            <a:ext cx="8661400" cy="5967413"/>
          </a:xfrm>
        </p:spPr>
        <p:txBody>
          <a:bodyPr/>
          <a:lstStyle/>
          <a:p>
            <a:r>
              <a:rPr lang="en-US" sz="2400" smtClean="0"/>
              <a:t>A </a:t>
            </a:r>
            <a:r>
              <a:rPr lang="en-US" sz="2400" b="1" smtClean="0"/>
              <a:t>transitive dependency</a:t>
            </a:r>
            <a:r>
              <a:rPr lang="en-US" sz="2400" smtClean="0"/>
              <a:t> is a </a:t>
            </a:r>
            <a:r>
              <a:rPr lang="en-US" sz="2400" smtClean="0">
                <a:hlinkClick r:id="rId2" tooltip="Functional dependency"/>
              </a:rPr>
              <a:t>functional dependency</a:t>
            </a:r>
            <a:r>
              <a:rPr lang="en-US" sz="2400" smtClean="0"/>
              <a:t> which holds by virtue of </a:t>
            </a:r>
            <a:r>
              <a:rPr lang="en-US" sz="2400" smtClean="0">
                <a:hlinkClick r:id="rId3" tooltip="Transitive relation"/>
              </a:rPr>
              <a:t>transitivity</a:t>
            </a:r>
            <a:r>
              <a:rPr lang="en-US" sz="2400" smtClean="0"/>
              <a:t>. A transitive dependency can occur only in a </a:t>
            </a:r>
            <a:r>
              <a:rPr lang="en-US" sz="2400" smtClean="0">
                <a:hlinkClick r:id="rId4" tooltip="Relation (mathematics)"/>
              </a:rPr>
              <a:t>relation</a:t>
            </a:r>
            <a:r>
              <a:rPr lang="en-US" sz="2400" smtClean="0"/>
              <a:t> that has three or more attributes.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000" smtClean="0"/>
              <a:t>The functional dependency {Book} → {Author Nationality} applies; that is, if we know the book, we know the author's nationality. Furthermore:</a:t>
            </a:r>
          </a:p>
          <a:p>
            <a:pPr lvl="1"/>
            <a:r>
              <a:rPr lang="en-US" sz="1800" smtClean="0"/>
              <a:t>{Book} → {Author}</a:t>
            </a:r>
          </a:p>
          <a:p>
            <a:pPr lvl="1"/>
            <a:r>
              <a:rPr lang="en-US" sz="1800" smtClean="0"/>
              <a:t>{Author} does not → {Book}</a:t>
            </a:r>
          </a:p>
          <a:p>
            <a:pPr lvl="1"/>
            <a:r>
              <a:rPr lang="en-US" sz="1800" smtClean="0"/>
              <a:t>{Author} → {Author Nationality}</a:t>
            </a:r>
          </a:p>
          <a:p>
            <a:pPr lvl="1"/>
            <a:r>
              <a:rPr lang="en-US" sz="1800" smtClean="0"/>
              <a:t>Therefore {Book} → {Author Nationality} is a transitive dependency.</a:t>
            </a:r>
          </a:p>
          <a:p>
            <a:r>
              <a:rPr lang="en-US" sz="2000" smtClean="0"/>
              <a:t>Transitive dependency occurred because a non-key attribute (Author) was determining another non-key attribute (Author Nationality).</a:t>
            </a:r>
          </a:p>
          <a:p>
            <a:endParaRPr lang="en-US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3" y="2024063"/>
            <a:ext cx="722788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436563"/>
          </a:xfrm>
        </p:spPr>
        <p:txBody>
          <a:bodyPr/>
          <a:lstStyle/>
          <a:p>
            <a:r>
              <a:rPr lang="en-US" altLang="en-US" b="1" smtClean="0"/>
              <a:t>Decomposition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50838" y="836613"/>
            <a:ext cx="8347075" cy="2586037"/>
          </a:xfrm>
        </p:spPr>
        <p:txBody>
          <a:bodyPr/>
          <a:lstStyle/>
          <a:p>
            <a:r>
              <a:rPr lang="en-US" altLang="en-US" sz="2400" smtClean="0"/>
              <a:t>Solution to the problem caused by </a:t>
            </a:r>
            <a:r>
              <a:rPr lang="en-US" altLang="en-US" sz="2400" smtClean="0">
                <a:solidFill>
                  <a:srgbClr val="FF0000"/>
                </a:solidFill>
              </a:rPr>
              <a:t>data redundancy </a:t>
            </a:r>
            <a:r>
              <a:rPr lang="en-US" altLang="en-US" sz="2400" smtClean="0"/>
              <a:t>and</a:t>
            </a:r>
            <a:r>
              <a:rPr lang="en-US" altLang="en-US" sz="2400" smtClean="0">
                <a:solidFill>
                  <a:srgbClr val="FF0000"/>
                </a:solidFill>
              </a:rPr>
              <a:t> Functional Dependencies</a:t>
            </a:r>
          </a:p>
          <a:p>
            <a:r>
              <a:rPr lang="en-US" altLang="en-US" sz="2400" smtClean="0"/>
              <a:t>Decomposition mean breaking up the large schema into multiple smaller schema </a:t>
            </a:r>
          </a:p>
          <a:p>
            <a:r>
              <a:rPr lang="en-US" altLang="en-US" sz="2400" smtClean="0"/>
              <a:t>It help to remove all the </a:t>
            </a:r>
            <a:r>
              <a:rPr lang="en-US" altLang="en-US" sz="2400" b="1" i="1" smtClean="0"/>
              <a:t>anomalies</a:t>
            </a:r>
            <a:r>
              <a:rPr lang="en-US" altLang="en-US" sz="2400" smtClean="0"/>
              <a:t> and help to maintain </a:t>
            </a:r>
            <a:r>
              <a:rPr lang="en-US" altLang="en-US" sz="2400" b="1" i="1" smtClean="0"/>
              <a:t>data integrity </a:t>
            </a:r>
          </a:p>
          <a:p>
            <a:endParaRPr lang="en-US" altLang="en-US" sz="2400" b="1" i="1" smtClean="0"/>
          </a:p>
          <a:p>
            <a:endParaRPr lang="en-US" altLang="en-US" sz="2400" b="1" i="1" smtClean="0"/>
          </a:p>
          <a:p>
            <a:r>
              <a:rPr lang="en-US" altLang="en-US" sz="1600" b="1" i="1" smtClean="0">
                <a:solidFill>
                  <a:schemeClr val="bg1"/>
                </a:solidFill>
              </a:rPr>
              <a:t>EMP_PROJ  </a:t>
            </a:r>
            <a:r>
              <a:rPr lang="en-US" altLang="en-US" sz="1800" smtClean="0"/>
              <a:t>can be decomposed into following smaller schemas to </a:t>
            </a:r>
            <a:r>
              <a:rPr lang="en-US" altLang="en-US" sz="1800" smtClean="0">
                <a:solidFill>
                  <a:srgbClr val="FF0000"/>
                </a:solidFill>
              </a:rPr>
              <a:t>remove update anomalies</a:t>
            </a:r>
          </a:p>
        </p:txBody>
      </p:sp>
      <p:sp>
        <p:nvSpPr>
          <p:cNvPr id="40964" name="Rectangle 18"/>
          <p:cNvSpPr>
            <a:spLocks noChangeArrowheads="1"/>
          </p:cNvSpPr>
          <p:nvPr/>
        </p:nvSpPr>
        <p:spPr bwMode="auto">
          <a:xfrm>
            <a:off x="755650" y="3683000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40965" name="Rectangle 19"/>
          <p:cNvSpPr>
            <a:spLocks noChangeArrowheads="1"/>
          </p:cNvSpPr>
          <p:nvPr/>
        </p:nvSpPr>
        <p:spPr bwMode="auto">
          <a:xfrm>
            <a:off x="1441450" y="3683000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3270250" y="3683000"/>
            <a:ext cx="9144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EName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4184650" y="3683000"/>
            <a:ext cx="838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PName</a:t>
            </a:r>
          </a:p>
        </p:txBody>
      </p:sp>
      <p:sp>
        <p:nvSpPr>
          <p:cNvPr id="40968" name="Rectangle 22"/>
          <p:cNvSpPr>
            <a:spLocks noChangeArrowheads="1"/>
          </p:cNvSpPr>
          <p:nvPr/>
        </p:nvSpPr>
        <p:spPr bwMode="auto">
          <a:xfrm>
            <a:off x="5022850" y="3683000"/>
            <a:ext cx="1143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PLocation</a:t>
            </a:r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2508250" y="3683000"/>
            <a:ext cx="762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Hours</a:t>
            </a:r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55650" y="3243263"/>
            <a:ext cx="1841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2"/>
                </a:solidFill>
              </a:rPr>
              <a:t>EMP_PROJ</a:t>
            </a:r>
          </a:p>
        </p:txBody>
      </p:sp>
      <p:sp>
        <p:nvSpPr>
          <p:cNvPr id="40971" name="Rectangle 18"/>
          <p:cNvSpPr>
            <a:spLocks noChangeArrowheads="1"/>
          </p:cNvSpPr>
          <p:nvPr/>
        </p:nvSpPr>
        <p:spPr bwMode="auto">
          <a:xfrm>
            <a:off x="2239963" y="5494338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40972" name="Rectangle 19"/>
          <p:cNvSpPr>
            <a:spLocks noChangeArrowheads="1"/>
          </p:cNvSpPr>
          <p:nvPr/>
        </p:nvSpPr>
        <p:spPr bwMode="auto">
          <a:xfrm>
            <a:off x="2925763" y="5494338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40973" name="Rectangle 23"/>
          <p:cNvSpPr>
            <a:spLocks noChangeArrowheads="1"/>
          </p:cNvSpPr>
          <p:nvPr/>
        </p:nvSpPr>
        <p:spPr bwMode="auto">
          <a:xfrm>
            <a:off x="3992563" y="5494338"/>
            <a:ext cx="762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Hours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>
            <a:off x="2168525" y="5989638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3252788" y="6003925"/>
            <a:ext cx="838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PName</a:t>
            </a:r>
          </a:p>
        </p:txBody>
      </p:sp>
      <p:sp>
        <p:nvSpPr>
          <p:cNvPr id="40976" name="Rectangle 22"/>
          <p:cNvSpPr>
            <a:spLocks noChangeArrowheads="1"/>
          </p:cNvSpPr>
          <p:nvPr/>
        </p:nvSpPr>
        <p:spPr bwMode="auto">
          <a:xfrm>
            <a:off x="4090988" y="6003925"/>
            <a:ext cx="11430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PLocation</a:t>
            </a:r>
          </a:p>
        </p:txBody>
      </p:sp>
      <p:sp>
        <p:nvSpPr>
          <p:cNvPr id="40977" name="TextBox 23"/>
          <p:cNvSpPr txBox="1">
            <a:spLocks noChangeArrowheads="1"/>
          </p:cNvSpPr>
          <p:nvPr/>
        </p:nvSpPr>
        <p:spPr bwMode="auto">
          <a:xfrm>
            <a:off x="1355725" y="4973638"/>
            <a:ext cx="81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2"/>
                </a:solidFill>
              </a:rPr>
              <a:t>EMP</a:t>
            </a:r>
          </a:p>
        </p:txBody>
      </p:sp>
      <p:sp>
        <p:nvSpPr>
          <p:cNvPr id="40978" name="TextBox 24"/>
          <p:cNvSpPr txBox="1">
            <a:spLocks noChangeArrowheads="1"/>
          </p:cNvSpPr>
          <p:nvPr/>
        </p:nvSpPr>
        <p:spPr bwMode="auto">
          <a:xfrm>
            <a:off x="458788" y="5462588"/>
            <a:ext cx="163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2"/>
                </a:solidFill>
              </a:rPr>
              <a:t>WORK_ON</a:t>
            </a:r>
          </a:p>
        </p:txBody>
      </p:sp>
      <p:sp>
        <p:nvSpPr>
          <p:cNvPr id="40979" name="TextBox 25"/>
          <p:cNvSpPr txBox="1">
            <a:spLocks noChangeArrowheads="1"/>
          </p:cNvSpPr>
          <p:nvPr/>
        </p:nvSpPr>
        <p:spPr bwMode="auto">
          <a:xfrm>
            <a:off x="544513" y="6003925"/>
            <a:ext cx="1624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2"/>
                </a:solidFill>
              </a:rPr>
              <a:t>PROJECT</a:t>
            </a:r>
          </a:p>
        </p:txBody>
      </p:sp>
      <p:sp>
        <p:nvSpPr>
          <p:cNvPr id="40980" name="Rectangle 18"/>
          <p:cNvSpPr>
            <a:spLocks noChangeArrowheads="1"/>
          </p:cNvSpPr>
          <p:nvPr/>
        </p:nvSpPr>
        <p:spPr bwMode="auto">
          <a:xfrm>
            <a:off x="2292350" y="4997450"/>
            <a:ext cx="685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 u="sng">
                <a:solidFill>
                  <a:schemeClr val="bg2"/>
                </a:solidFill>
                <a:ea typeface="Times New Roman (Arabic)"/>
                <a:cs typeface="Times New Roman (Arabic)"/>
              </a:rPr>
              <a:t>SSN</a:t>
            </a:r>
            <a:endParaRPr lang="en-US" altLang="en-US" sz="1800">
              <a:solidFill>
                <a:schemeClr val="bg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2978150" y="4997450"/>
            <a:ext cx="9144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EName</a:t>
            </a:r>
          </a:p>
        </p:txBody>
      </p:sp>
      <p:sp>
        <p:nvSpPr>
          <p:cNvPr id="40982" name="Rectangle 19"/>
          <p:cNvSpPr>
            <a:spLocks noChangeArrowheads="1"/>
          </p:cNvSpPr>
          <p:nvPr/>
        </p:nvSpPr>
        <p:spPr bwMode="auto">
          <a:xfrm>
            <a:off x="3892550" y="5003800"/>
            <a:ext cx="1066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 (Arabic)"/>
              </a:rPr>
              <a:t>PNumber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890588"/>
          </a:xfrm>
        </p:spPr>
        <p:txBody>
          <a:bodyPr/>
          <a:lstStyle/>
          <a:p>
            <a:r>
              <a:rPr lang="en-US" altLang="en-US" b="1" smtClean="0"/>
              <a:t>Outline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715963" y="1455738"/>
            <a:ext cx="7772400" cy="4114800"/>
          </a:xfrm>
        </p:spPr>
        <p:txBody>
          <a:bodyPr/>
          <a:lstStyle/>
          <a:p>
            <a:r>
              <a:rPr lang="en-US" altLang="en-US" smtClean="0"/>
              <a:t>Informal Design Guidelines for good Relation Schemas</a:t>
            </a:r>
          </a:p>
          <a:p>
            <a:r>
              <a:rPr lang="en-US" altLang="en-US" smtClean="0"/>
              <a:t>Formal concepts of Functional Dependencies and Normal Form</a:t>
            </a:r>
          </a:p>
          <a:p>
            <a:pPr lvl="1"/>
            <a:r>
              <a:rPr lang="en-US" altLang="en-US" smtClean="0"/>
              <a:t>1 NF (1</a:t>
            </a:r>
            <a:r>
              <a:rPr lang="en-US" altLang="en-US" baseline="30000" smtClean="0"/>
              <a:t>st</a:t>
            </a:r>
            <a:r>
              <a:rPr lang="en-US" altLang="en-US" smtClean="0"/>
              <a:t> Normal Forms)</a:t>
            </a:r>
          </a:p>
          <a:p>
            <a:pPr lvl="1"/>
            <a:r>
              <a:rPr lang="en-US" altLang="en-US" smtClean="0"/>
              <a:t>2 NF (2</a:t>
            </a:r>
            <a:r>
              <a:rPr lang="en-US" altLang="en-US" baseline="30000" smtClean="0"/>
              <a:t>nd</a:t>
            </a:r>
            <a:r>
              <a:rPr lang="en-US" altLang="en-US" smtClean="0"/>
              <a:t> Normal Forms)</a:t>
            </a:r>
          </a:p>
          <a:p>
            <a:pPr lvl="1"/>
            <a:r>
              <a:rPr lang="en-US" altLang="en-US" smtClean="0"/>
              <a:t>3 NF (3</a:t>
            </a:r>
            <a:r>
              <a:rPr lang="en-US" altLang="en-US" baseline="30000" smtClean="0"/>
              <a:t>rd</a:t>
            </a:r>
            <a:r>
              <a:rPr lang="en-US" altLang="en-US" smtClean="0"/>
              <a:t> Normal Forms)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503238"/>
          </a:xfrm>
        </p:spPr>
        <p:txBody>
          <a:bodyPr/>
          <a:lstStyle/>
          <a:p>
            <a:r>
              <a:rPr lang="en-US" altLang="en-US" b="1" smtClean="0"/>
              <a:t>Decomposition Problems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57188" y="1019175"/>
            <a:ext cx="8524875" cy="46116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smtClean="0">
                <a:ea typeface="Times New Roman (Arabic)"/>
                <a:cs typeface="Traditional Arabic" pitchFamily="18" charset="-78"/>
              </a:rPr>
              <a:t>Decomposition may lead to its own problem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2400" smtClean="0">
              <a:ea typeface="Times New Roman (Arabic)"/>
              <a:cs typeface="Traditional Arabic" pitchFamily="18" charset="-7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>
                <a:ea typeface="Times New Roman (Arabic)"/>
                <a:cs typeface="Traditional Arabic" pitchFamily="18" charset="-78"/>
              </a:rPr>
              <a:t>Following two properties of decomposition must be considered: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b="1" smtClean="0">
              <a:solidFill>
                <a:srgbClr val="FF0000"/>
              </a:solidFill>
              <a:ea typeface="Times New Roman (Arabic)"/>
              <a:cs typeface="Traditional Arabic" pitchFamily="18" charset="-78"/>
            </a:endParaRP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Loss less-join Property</a:t>
            </a:r>
            <a:r>
              <a:rPr lang="en-US" altLang="en-US" sz="200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: </a:t>
            </a:r>
            <a:r>
              <a:rPr lang="en-US" altLang="en-US" sz="2000" smtClean="0">
                <a:ea typeface="Times New Roman (Arabic)"/>
                <a:cs typeface="Traditional Arabic" pitchFamily="18" charset="-78"/>
              </a:rPr>
              <a:t>I</a:t>
            </a:r>
            <a:r>
              <a:rPr lang="en-US" altLang="en-US" sz="2400" smtClean="0">
                <a:ea typeface="Times New Roman (Arabic)"/>
                <a:cs typeface="Traditional Arabic" pitchFamily="18" charset="-78"/>
              </a:rPr>
              <a:t>dentify any instance (row) of original relation from the corresponding instance of the smaller relation attained after decomposition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smtClean="0">
              <a:ea typeface="Times New Roman (Arabic)"/>
              <a:cs typeface="Traditional Arabic" pitchFamily="18" charset="-78"/>
            </a:endParaRPr>
          </a:p>
          <a:p>
            <a:pPr marL="914400" lvl="1" indent="-4572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Dependency preservation pr</a:t>
            </a:r>
            <a:r>
              <a:rPr lang="en-US" altLang="en-US" sz="2400" b="1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operty: </a:t>
            </a:r>
            <a:r>
              <a:rPr lang="en-US" altLang="en-US" sz="2400" smtClean="0">
                <a:ea typeface="Times New Roman (Arabic)"/>
                <a:cs typeface="Traditional Arabic" pitchFamily="18" charset="-78"/>
              </a:rPr>
              <a:t>Ensures that each </a:t>
            </a:r>
            <a:r>
              <a:rPr lang="en-US" altLang="en-US" sz="2400" b="1" smtClean="0">
                <a:ea typeface="Times New Roman (Arabic)"/>
                <a:cs typeface="Traditional Arabic" pitchFamily="18" charset="-78"/>
              </a:rPr>
              <a:t>functional dependency </a:t>
            </a:r>
            <a:r>
              <a:rPr lang="en-US" altLang="en-US" sz="2400" smtClean="0">
                <a:ea typeface="Times New Roman (Arabic)"/>
                <a:cs typeface="Traditional Arabic" pitchFamily="18" charset="-78"/>
              </a:rPr>
              <a:t>is represented in some individual relation resulting after decomposition.</a:t>
            </a:r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4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22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307975" y="1020763"/>
            <a:ext cx="84550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0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1" hangingPunct="1">
              <a:defRPr/>
            </a:pPr>
            <a:r>
              <a:rPr lang="en-US" altLang="en-US" sz="2400" b="1" dirty="0" smtClean="0">
                <a:solidFill>
                  <a:schemeClr val="tx1"/>
                </a:solidFill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b="1" dirty="0">
                <a:latin typeface="+mn-lt"/>
              </a:rPr>
              <a:t>Normalization </a:t>
            </a:r>
            <a:r>
              <a:rPr lang="en-US" altLang="en-US" dirty="0">
                <a:latin typeface="+mn-lt"/>
              </a:rPr>
              <a:t>is the process of </a:t>
            </a:r>
            <a:r>
              <a:rPr lang="en-US" altLang="en-US" dirty="0">
                <a:solidFill>
                  <a:srgbClr val="FF0066"/>
                </a:solidFill>
                <a:latin typeface="+mn-lt"/>
              </a:rPr>
              <a:t>decomposing</a:t>
            </a:r>
            <a:r>
              <a:rPr lang="en-US" altLang="en-US" dirty="0">
                <a:latin typeface="+mn-lt"/>
              </a:rPr>
              <a:t> relations </a:t>
            </a:r>
            <a:r>
              <a:rPr lang="en-US" altLang="en-US" dirty="0" smtClean="0">
                <a:latin typeface="+mn-lt"/>
              </a:rPr>
              <a:t>with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anomalies </a:t>
            </a:r>
            <a:r>
              <a:rPr lang="en-US" altLang="en-US" dirty="0">
                <a:latin typeface="+mn-lt"/>
              </a:rPr>
              <a:t>to produce smaller,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well structured </a:t>
            </a:r>
            <a:r>
              <a:rPr lang="en-US" altLang="en-US" dirty="0" smtClean="0">
                <a:latin typeface="+mn-lt"/>
              </a:rPr>
              <a:t>relations.</a:t>
            </a:r>
          </a:p>
          <a:p>
            <a:pPr marL="1085850" lvl="1" indent="-342900" algn="just" eaLnBrk="1" hangingPunct="1">
              <a:defRPr/>
            </a:pPr>
            <a:r>
              <a:rPr lang="en-US" altLang="en-US" dirty="0">
                <a:latin typeface="+mn-lt"/>
              </a:rPr>
              <a:t>Normalization </a:t>
            </a:r>
            <a:r>
              <a:rPr lang="en-US" altLang="en-US" dirty="0" smtClean="0">
                <a:latin typeface="+mn-lt"/>
              </a:rPr>
              <a:t>can be </a:t>
            </a:r>
            <a:r>
              <a:rPr lang="en-US" altLang="en-US" dirty="0">
                <a:latin typeface="+mn-lt"/>
              </a:rPr>
              <a:t>accomplished and understood in stages, each of which corresponds to a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normal </a:t>
            </a:r>
            <a:r>
              <a:rPr lang="en-US" altLang="en-US" b="1" i="1" dirty="0" smtClean="0">
                <a:solidFill>
                  <a:srgbClr val="FF0000"/>
                </a:solidFill>
                <a:latin typeface="+mn-lt"/>
              </a:rPr>
              <a:t>form</a:t>
            </a:r>
            <a:r>
              <a:rPr lang="en-US" altLang="en-US" sz="2200" dirty="0" smtClean="0">
                <a:ea typeface="Times New Roman (Arabic)"/>
                <a:cs typeface="Traditional Arabic" pitchFamily="18" charset="-78"/>
              </a:rPr>
              <a:t>.</a:t>
            </a:r>
          </a:p>
          <a:p>
            <a:pPr marL="342900" indent="-342900" algn="just" eaLnBrk="1" hangingPunct="1">
              <a:defRPr/>
            </a:pPr>
            <a:endParaRPr lang="en-US" altLang="en-US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 eaLnBrk="1" hangingPunct="1">
              <a:defRPr/>
            </a:pPr>
            <a:r>
              <a:rPr lang="en-US" altLang="en-US" b="1" dirty="0" smtClean="0">
                <a:solidFill>
                  <a:srgbClr val="FF0000"/>
                </a:solidFill>
                <a:latin typeface="+mn-lt"/>
              </a:rPr>
              <a:t>Normal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form </a:t>
            </a:r>
            <a:r>
              <a:rPr lang="en-US" altLang="en-US" dirty="0">
                <a:latin typeface="+mn-lt"/>
              </a:rPr>
              <a:t>is a state of a relation that results from applying simple rules regarding </a:t>
            </a:r>
            <a:r>
              <a:rPr lang="en-US" altLang="en-US" i="1" dirty="0">
                <a:solidFill>
                  <a:srgbClr val="FF0066"/>
                </a:solidFill>
                <a:latin typeface="+mn-lt"/>
              </a:rPr>
              <a:t>functional dependencies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to </a:t>
            </a:r>
            <a:r>
              <a:rPr lang="en-US" altLang="en-US" dirty="0">
                <a:latin typeface="+mn-lt"/>
              </a:rPr>
              <a:t>that relation.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</p:txBody>
      </p:sp>
      <p:sp>
        <p:nvSpPr>
          <p:cNvPr id="43013" name="Title 1"/>
          <p:cNvSpPr txBox="1">
            <a:spLocks/>
          </p:cNvSpPr>
          <p:nvPr/>
        </p:nvSpPr>
        <p:spPr bwMode="auto">
          <a:xfrm>
            <a:off x="685800" y="169863"/>
            <a:ext cx="7772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Normalization of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554038"/>
          </a:xfrm>
        </p:spPr>
        <p:txBody>
          <a:bodyPr/>
          <a:lstStyle/>
          <a:p>
            <a:pPr>
              <a:defRPr/>
            </a:pPr>
            <a:r>
              <a:rPr lang="en-US" altLang="en-US" b="1" kern="1200" dirty="0">
                <a:cs typeface="Times New Roman" pitchFamily="18" charset="0"/>
              </a:rPr>
              <a:t>First Normal Form (1NF) </a:t>
            </a:r>
            <a:endParaRPr lang="en-US" b="1" kern="1200" dirty="0">
              <a:cs typeface="Times New Roman" pitchFamily="1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03238" y="1058863"/>
            <a:ext cx="8232775" cy="5394325"/>
          </a:xfrm>
        </p:spPr>
        <p:txBody>
          <a:bodyPr/>
          <a:lstStyle/>
          <a:p>
            <a:r>
              <a:rPr lang="en-US" altLang="en-US" smtClean="0"/>
              <a:t>A relation is said to be in 1NF if:</a:t>
            </a:r>
          </a:p>
          <a:p>
            <a:pPr lvl="1"/>
            <a:r>
              <a:rPr lang="en-US" altLang="en-US" smtClean="0"/>
              <a:t> The attribute value are </a:t>
            </a:r>
            <a:r>
              <a:rPr lang="en-US" altLang="en-US" b="1" i="1" smtClean="0">
                <a:solidFill>
                  <a:srgbClr val="FF0000"/>
                </a:solidFill>
              </a:rPr>
              <a:t>atomic</a:t>
            </a:r>
            <a:r>
              <a:rPr lang="en-US" altLang="en-US" smtClean="0"/>
              <a:t>:</a:t>
            </a:r>
          </a:p>
          <a:p>
            <a:pPr lvl="2"/>
            <a:r>
              <a:rPr lang="en-US" altLang="en-US" smtClean="0"/>
              <a:t>A attribute said to be value </a:t>
            </a:r>
            <a:r>
              <a:rPr lang="en-US" altLang="en-US" smtClean="0">
                <a:solidFill>
                  <a:schemeClr val="bg1"/>
                </a:solidFill>
              </a:rPr>
              <a:t>atomic</a:t>
            </a:r>
            <a:r>
              <a:rPr lang="en-US" altLang="en-US" smtClean="0"/>
              <a:t> if it contain only a </a:t>
            </a:r>
            <a:r>
              <a:rPr lang="en-US" altLang="en-US" smtClean="0">
                <a:solidFill>
                  <a:schemeClr val="bg1"/>
                </a:solidFill>
              </a:rPr>
              <a:t>single value </a:t>
            </a:r>
            <a:r>
              <a:rPr lang="en-US" altLang="en-US" smtClean="0"/>
              <a:t>of data for any given </a:t>
            </a:r>
            <a:r>
              <a:rPr lang="en-US" altLang="en-US" smtClean="0">
                <a:solidFill>
                  <a:schemeClr val="bg1"/>
                </a:solidFill>
              </a:rPr>
              <a:t>rows and column intersection </a:t>
            </a:r>
          </a:p>
          <a:p>
            <a:pPr lvl="1"/>
            <a:r>
              <a:rPr lang="en-US" altLang="en-US" smtClean="0"/>
              <a:t>There should be </a:t>
            </a:r>
            <a:r>
              <a:rPr lang="en-US" altLang="en-US" smtClean="0">
                <a:solidFill>
                  <a:srgbClr val="FF0000"/>
                </a:solidFill>
              </a:rPr>
              <a:t>No repeating group </a:t>
            </a:r>
            <a:r>
              <a:rPr lang="en-US" altLang="en-US" smtClean="0"/>
              <a:t>in particular rows</a:t>
            </a:r>
          </a:p>
          <a:p>
            <a:r>
              <a:rPr lang="en-US" altLang="en-US" smtClean="0">
                <a:cs typeface="Times New Roman" pitchFamily="18" charset="0"/>
              </a:rPr>
              <a:t>Relation in 1 NF disallows: 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cs typeface="Traditional Arabic" pitchFamily="18" charset="-78"/>
              </a:rPr>
              <a:t>Multivalued attribute</a:t>
            </a:r>
            <a:r>
              <a:rPr lang="en-US" altLang="en-US" sz="2400" smtClean="0">
                <a:cs typeface="Traditional Arabic" pitchFamily="18" charset="-78"/>
              </a:rPr>
              <a:t> 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cs typeface="Traditional Arabic" pitchFamily="18" charset="-78"/>
              </a:rPr>
              <a:t>Composite or nested attribute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cs typeface="Traditional Arabic" pitchFamily="18" charset="-78"/>
              </a:rPr>
              <a:t>Repeating groups of rows</a:t>
            </a:r>
            <a:endParaRPr lang="en-US" altLang="en-US" sz="2400" smtClean="0">
              <a:cs typeface="Traditional Arabic" pitchFamily="18" charset="-78"/>
            </a:endParaRPr>
          </a:p>
          <a:p>
            <a:pPr lvl="1"/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593725"/>
          </a:xfrm>
        </p:spPr>
        <p:txBody>
          <a:bodyPr/>
          <a:lstStyle/>
          <a:p>
            <a:pPr>
              <a:defRPr/>
            </a:pPr>
            <a:r>
              <a:rPr lang="en-US" altLang="en-US" b="1" kern="1200" dirty="0">
                <a:cs typeface="Times New Roman" pitchFamily="18" charset="0"/>
              </a:rPr>
              <a:t>First Normal </a:t>
            </a:r>
            <a:r>
              <a:rPr lang="en-US" altLang="en-US" b="1" kern="1200" dirty="0" smtClean="0">
                <a:cs typeface="Times New Roman" pitchFamily="18" charset="0"/>
              </a:rPr>
              <a:t>Form (1NF) </a:t>
            </a:r>
            <a:endParaRPr lang="en-US" altLang="en-US" b="1" kern="1200" dirty="0">
              <a:cs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1375"/>
            <a:ext cx="7772400" cy="123507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800" smtClean="0">
              <a:cs typeface="Traditional Arabic" pitchFamily="18" charset="-7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/>
              <a:t>Consider following DEPARTMENT relation</a:t>
            </a: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800" smtClean="0">
              <a:cs typeface="Times New Roman" pitchFamily="18" charset="0"/>
            </a:endParaRPr>
          </a:p>
          <a:p>
            <a:pPr marL="457200" lvl="1" indent="0">
              <a:buFontTx/>
              <a:buNone/>
            </a:pPr>
            <a:endParaRPr lang="en-US" altLang="en-US" smtClean="0">
              <a:cs typeface="Times New Roman" pitchFamily="18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685800" y="2076450"/>
          <a:ext cx="7796213" cy="2763838"/>
        </p:xfrm>
        <a:graphic>
          <a:graphicData uri="http://schemas.openxmlformats.org/presentationml/2006/ole">
            <p:oleObj spid="_x0000_s4098" name="Photo Editor Photo" r:id="rId3" imgW="7485714" imgH="2971429" progId="">
              <p:embed/>
            </p:oleObj>
          </a:graphicData>
        </a:graphic>
      </p:graphicFrame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5813425" y="3957638"/>
            <a:ext cx="2678113" cy="882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994025" y="5316538"/>
            <a:ext cx="2819400" cy="762000"/>
          </a:xfrm>
          <a:prstGeom prst="wedgeEllipseCallout">
            <a:avLst>
              <a:gd name="adj1" fmla="val 56985"/>
              <a:gd name="adj2" fmla="val -185315"/>
            </a:avLst>
          </a:prstGeom>
          <a:solidFill>
            <a:schemeClr val="tx1">
              <a:lumMod val="85000"/>
              <a:alpha val="50000"/>
            </a:schemeClr>
          </a:solidFill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en-US" sz="1800" b="1" dirty="0">
                <a:solidFill>
                  <a:schemeClr val="bg2"/>
                </a:solidFill>
              </a:rPr>
              <a:t>Multivalued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28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81000" y="893763"/>
            <a:ext cx="8580438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000">
                <a:solidFill>
                  <a:schemeClr val="bg2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sz="2800" dirty="0" smtClean="0">
                <a:ea typeface="Times New Roman (Arabic)"/>
                <a:cs typeface="Traditional Arabic" pitchFamily="18" charset="-78"/>
              </a:rPr>
              <a:t>There are </a:t>
            </a:r>
            <a:r>
              <a:rPr lang="en-US" altLang="en-US" sz="2800" b="1" dirty="0" smtClean="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three</a:t>
            </a:r>
            <a:r>
              <a:rPr lang="en-US" altLang="en-US" sz="2800" dirty="0" smtClean="0">
                <a:ea typeface="Times New Roman (Arabic)"/>
                <a:cs typeface="Traditional Arabic" pitchFamily="18" charset="-78"/>
              </a:rPr>
              <a:t> main techniques to achieve first normal form for </a:t>
            </a:r>
            <a:r>
              <a:rPr lang="en-US" altLang="en-US" sz="2800" b="1" i="1" dirty="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Multivalued</a:t>
            </a:r>
            <a:r>
              <a:rPr lang="en-US" altLang="en-US" sz="2800" dirty="0" smtClean="0">
                <a:ea typeface="Times New Roman (Arabic)"/>
                <a:cs typeface="Traditional Arabic" pitchFamily="18" charset="-78"/>
              </a:rPr>
              <a:t> attributes: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ea typeface="Times New Roman (Arabic)"/>
                <a:cs typeface="Traditional Arabic" pitchFamily="18" charset="-78"/>
              </a:rPr>
              <a:t>Expand the key 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so that there will be a separate tuple in the original </a:t>
            </a:r>
            <a:r>
              <a:rPr lang="en-US" altLang="en-US" sz="20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DEPARTMENT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relation for each location of a DEPARTMENT.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ea typeface="Times New Roman (Arabic)"/>
                <a:cs typeface="Traditional Arabic" pitchFamily="18" charset="-78"/>
              </a:rPr>
              <a:t>Decompose</a:t>
            </a:r>
            <a:r>
              <a:rPr lang="en-US" altLang="en-US" sz="2400" b="1" dirty="0" smtClean="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: 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Remove the attribute </a:t>
            </a:r>
            <a:r>
              <a:rPr lang="en-US" altLang="en-US" sz="2000" dirty="0" smtClean="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DLOCATIONS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that violates 1NF and place it in a separate relation </a:t>
            </a:r>
            <a:r>
              <a:rPr lang="en-US" altLang="en-US" sz="2000" dirty="0" smtClean="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DEPT_LOCATIONS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along with the primary key </a:t>
            </a:r>
            <a:r>
              <a:rPr lang="en-US" altLang="en-US" sz="2000" u="sng" dirty="0" smtClean="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DNUMBER</a:t>
            </a:r>
            <a:r>
              <a:rPr lang="en-US" altLang="en-US" sz="2400" u="sng" dirty="0" smtClean="0"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of </a:t>
            </a:r>
            <a:r>
              <a:rPr lang="en-US" altLang="en-US" sz="20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DEPARTMENT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.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 startAt="2"/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If a maximum number of values is known for the attribute (e.g. 3) replace the </a:t>
            </a:r>
            <a:r>
              <a:rPr lang="en-US" altLang="en-US" sz="2000" dirty="0" smtClean="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DLOCATIONS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attribute by </a:t>
            </a:r>
            <a:r>
              <a:rPr lang="en-US" altLang="en-US" sz="2400" dirty="0" smtClean="0">
                <a:solidFill>
                  <a:srgbClr val="C00000"/>
                </a:solidFill>
                <a:ea typeface="Times New Roman (Arabic)"/>
                <a:cs typeface="Traditional Arabic" pitchFamily="18" charset="-78"/>
              </a:rPr>
              <a:t>three atomic attributes: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DLOCATION1, DLOCATION2, DLOCATION3.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54413" y="2505075"/>
            <a:ext cx="3814762" cy="400050"/>
            <a:chOff x="3730" y="2581"/>
            <a:chExt cx="2403" cy="252"/>
          </a:xfrm>
        </p:grpSpPr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3981" y="2581"/>
              <a:ext cx="2152" cy="25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1pPr>
              <a:lvl2pPr marL="742950" indent="-28575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2pPr>
              <a:lvl3pPr marL="11430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3pPr>
              <a:lvl4pPr marL="16002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4pPr>
              <a:lvl5pPr marL="20574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chemeClr val="accent2">
                      <a:lumMod val="50000"/>
                    </a:schemeClr>
                  </a:solidFill>
                </a:rPr>
                <a:t>Redundancy- Repeating groups</a:t>
              </a:r>
            </a:p>
          </p:txBody>
        </p:sp>
        <p:sp>
          <p:nvSpPr>
            <p:cNvPr id="45067" name="Line 9"/>
            <p:cNvSpPr>
              <a:spLocks noChangeShapeType="1"/>
            </p:cNvSpPr>
            <p:nvPr/>
          </p:nvSpPr>
          <p:spPr bwMode="auto">
            <a:xfrm flipV="1">
              <a:off x="3730" y="2706"/>
              <a:ext cx="144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45313" y="5829300"/>
            <a:ext cx="1585912" cy="400050"/>
            <a:chOff x="3734" y="3738"/>
            <a:chExt cx="999" cy="252"/>
          </a:xfrm>
        </p:grpSpPr>
        <p:sp>
          <p:nvSpPr>
            <p:cNvPr id="36872" name="Text Box 11"/>
            <p:cNvSpPr txBox="1">
              <a:spLocks noChangeArrowheads="1"/>
            </p:cNvSpPr>
            <p:nvPr/>
          </p:nvSpPr>
          <p:spPr bwMode="auto">
            <a:xfrm>
              <a:off x="3878" y="3738"/>
              <a:ext cx="855" cy="25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1pPr>
              <a:lvl2pPr marL="742950" indent="-28575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2pPr>
              <a:lvl3pPr marL="11430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3pPr>
              <a:lvl4pPr marL="16002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4pPr>
              <a:lvl5pPr marL="2057400" indent="-228600"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accent2"/>
                  </a:solidFill>
                  <a:latin typeface="Times New Roman" pitchFamily="18" charset="0"/>
                  <a:ea typeface="Times New Roman (Arabic)" charset="0"/>
                  <a:cs typeface="Times New Roman (Arabic)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chemeClr val="accent2">
                      <a:lumMod val="50000"/>
                    </a:schemeClr>
                  </a:solidFill>
                </a:rPr>
                <a:t>Null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chemeClr val="accent2">
                      <a:lumMod val="50000"/>
                    </a:schemeClr>
                  </a:solidFill>
                </a:rPr>
                <a:t>values</a:t>
              </a:r>
            </a:p>
          </p:txBody>
        </p:sp>
        <p:sp>
          <p:nvSpPr>
            <p:cNvPr id="45065" name="Line 12"/>
            <p:cNvSpPr>
              <a:spLocks noChangeShapeType="1"/>
            </p:cNvSpPr>
            <p:nvPr/>
          </p:nvSpPr>
          <p:spPr bwMode="auto">
            <a:xfrm flipV="1">
              <a:off x="3734" y="3852"/>
              <a:ext cx="144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063" name="Title 1"/>
          <p:cNvSpPr txBox="1">
            <a:spLocks/>
          </p:cNvSpPr>
          <p:nvPr/>
        </p:nvSpPr>
        <p:spPr bwMode="auto">
          <a:xfrm>
            <a:off x="660400" y="111125"/>
            <a:ext cx="7772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First Normal Form (1NF)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5" y="49213"/>
            <a:ext cx="5383213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5081588" y="3271838"/>
            <a:ext cx="38671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 (a) A relation schema that is not in 1NF.</a:t>
            </a:r>
          </a:p>
          <a:p>
            <a:r>
              <a:rPr lang="en-US" altLang="en-US" sz="2000">
                <a:solidFill>
                  <a:schemeClr val="bg2"/>
                </a:solidFill>
              </a:rPr>
              <a:t> (b) Sample state of relation </a:t>
            </a:r>
            <a:r>
              <a:rPr lang="en-US" altLang="en-US" sz="2000">
                <a:solidFill>
                  <a:schemeClr val="bg1"/>
                </a:solidFill>
              </a:rPr>
              <a:t>DEPARTMENT</a:t>
            </a:r>
            <a:r>
              <a:rPr lang="en-US" altLang="en-US" sz="2000">
                <a:solidFill>
                  <a:schemeClr val="bg2"/>
                </a:solidFill>
              </a:rPr>
              <a:t>.</a:t>
            </a:r>
          </a:p>
          <a:p>
            <a:r>
              <a:rPr lang="en-US" altLang="en-US" sz="2000">
                <a:solidFill>
                  <a:schemeClr val="bg2"/>
                </a:solidFill>
              </a:rPr>
              <a:t> (c) 1NF version of the same</a:t>
            </a:r>
          </a:p>
          <a:p>
            <a:r>
              <a:rPr lang="en-US" altLang="en-US" sz="2000">
                <a:solidFill>
                  <a:schemeClr val="bg2"/>
                </a:solidFill>
              </a:rPr>
              <a:t>relation with </a:t>
            </a:r>
            <a:r>
              <a:rPr lang="en-US" altLang="en-US" sz="2000">
                <a:solidFill>
                  <a:srgbClr val="FF0000"/>
                </a:solidFill>
              </a:rPr>
              <a:t>redundancy-Repeating group </a:t>
            </a:r>
            <a:r>
              <a:rPr lang="en-US" altLang="en-US" sz="2000">
                <a:solidFill>
                  <a:schemeClr val="bg2"/>
                </a:solidFill>
              </a:rPr>
              <a:t>-For each value of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>
                <a:solidFill>
                  <a:srgbClr val="FF0066"/>
                </a:solidFill>
              </a:rPr>
              <a:t>Dlocation</a:t>
            </a:r>
            <a:r>
              <a:rPr lang="en-US" altLang="en-US" sz="2000">
                <a:solidFill>
                  <a:srgbClr val="C00000"/>
                </a:solidFill>
              </a:rPr>
              <a:t> group of </a:t>
            </a:r>
            <a:r>
              <a:rPr lang="en-US" altLang="en-US" sz="2000">
                <a:solidFill>
                  <a:srgbClr val="FF0066"/>
                </a:solidFill>
              </a:rPr>
              <a:t>(Dname, Dnumber, Dmgr_ssn)  </a:t>
            </a:r>
            <a:r>
              <a:rPr lang="en-US" altLang="en-US" sz="2000">
                <a:solidFill>
                  <a:schemeClr val="bg2"/>
                </a:solidFill>
              </a:rPr>
              <a:t>exists.</a:t>
            </a:r>
          </a:p>
        </p:txBody>
      </p:sp>
      <p:sp>
        <p:nvSpPr>
          <p:cNvPr id="46084" name="TextBox 2"/>
          <p:cNvSpPr txBox="1">
            <a:spLocks noChangeArrowheads="1"/>
          </p:cNvSpPr>
          <p:nvPr/>
        </p:nvSpPr>
        <p:spPr bwMode="auto">
          <a:xfrm>
            <a:off x="2625725" y="3282950"/>
            <a:ext cx="2363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00000"/>
                </a:solidFill>
              </a:rPr>
              <a:t>1- Expand PK</a:t>
            </a:r>
          </a:p>
        </p:txBody>
      </p:sp>
      <p:sp>
        <p:nvSpPr>
          <p:cNvPr id="46085" name="Curved Down Arrow 3"/>
          <p:cNvSpPr>
            <a:spLocks noChangeArrowheads="1"/>
          </p:cNvSpPr>
          <p:nvPr/>
        </p:nvSpPr>
        <p:spPr bwMode="auto">
          <a:xfrm>
            <a:off x="1998663" y="3744913"/>
            <a:ext cx="2481262" cy="369887"/>
          </a:xfrm>
          <a:prstGeom prst="curvedDownArrow">
            <a:avLst>
              <a:gd name="adj1" fmla="val 25031"/>
              <a:gd name="adj2" fmla="val 5000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772025" y="1130300"/>
            <a:ext cx="1685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Multivalued </a:t>
            </a:r>
          </a:p>
        </p:txBody>
      </p:sp>
      <p:sp>
        <p:nvSpPr>
          <p:cNvPr id="46087" name="Right Arrow 5"/>
          <p:cNvSpPr>
            <a:spLocks noChangeArrowheads="1"/>
          </p:cNvSpPr>
          <p:nvPr/>
        </p:nvSpPr>
        <p:spPr bwMode="auto">
          <a:xfrm rot="7868537">
            <a:off x="4500563" y="1751013"/>
            <a:ext cx="561975" cy="307975"/>
          </a:xfrm>
          <a:prstGeom prst="rightArrow">
            <a:avLst>
              <a:gd name="adj1" fmla="val 50000"/>
              <a:gd name="adj2" fmla="val 501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6063" y="4259263"/>
            <a:ext cx="3281362" cy="881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0588" y="6061075"/>
            <a:ext cx="3589337" cy="639763"/>
          </a:xfrm>
          <a:prstGeom prst="wedgeEllipseCallout">
            <a:avLst>
              <a:gd name="adj1" fmla="val -34752"/>
              <a:gd name="adj2" fmla="val -180172"/>
            </a:avLst>
          </a:prstGeom>
          <a:solidFill>
            <a:schemeClr val="tx1">
              <a:lumMod val="85000"/>
              <a:alpha val="50000"/>
            </a:schemeClr>
          </a:solidFill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Introduce Repeating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Slide 1-</a:t>
            </a:r>
            <a:fld id="{3D39CE4F-73DD-44A0-84FC-4A963FCD9317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4675" y="642938"/>
          <a:ext cx="2703513" cy="2089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1026"/>
                <a:gridCol w="1602487"/>
              </a:tblGrid>
              <a:tr h="412971">
                <a:tc>
                  <a:txBody>
                    <a:bodyPr/>
                    <a:lstStyle/>
                    <a:p>
                      <a:r>
                        <a:rPr lang="en-US" sz="1600" u="sng" dirty="0" err="1" smtClean="0">
                          <a:solidFill>
                            <a:schemeClr val="bg2"/>
                          </a:solidFill>
                        </a:rPr>
                        <a:t>Dnumber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>
                          <a:solidFill>
                            <a:schemeClr val="bg2"/>
                          </a:solidFill>
                        </a:rPr>
                        <a:t>Dlocation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</a:tr>
              <a:tr h="335236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</a:tr>
              <a:tr h="335236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</a:tr>
              <a:tr h="335236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en-US" sz="16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26" marR="91426" marT="45733" marB="45733"/>
                </a:tc>
              </a:tr>
              <a:tr h="335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en-US" sz="16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33" marB="45733"/>
                </a:tc>
              </a:tr>
              <a:tr h="3352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6" marR="91426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</a:p>
                  </a:txBody>
                  <a:tcPr marL="91426" marR="91426" marT="45733" marB="45733"/>
                </a:tc>
              </a:tr>
            </a:tbl>
          </a:graphicData>
        </a:graphic>
      </p:graphicFrame>
      <p:sp>
        <p:nvSpPr>
          <p:cNvPr id="47130" name="Rectangle 4"/>
          <p:cNvSpPr>
            <a:spLocks noChangeArrowheads="1"/>
          </p:cNvSpPr>
          <p:nvPr/>
        </p:nvSpPr>
        <p:spPr bwMode="auto">
          <a:xfrm>
            <a:off x="574675" y="165100"/>
            <a:ext cx="1470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DEPT_LOC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4675" y="4679950"/>
          <a:ext cx="8164513" cy="18780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3713"/>
                <a:gridCol w="1123438"/>
                <a:gridCol w="1371638"/>
                <a:gridCol w="1371638"/>
                <a:gridCol w="1306323"/>
                <a:gridCol w="1397763"/>
              </a:tblGrid>
              <a:tr h="640475">
                <a:tc>
                  <a:txBody>
                    <a:bodyPr/>
                    <a:lstStyle/>
                    <a:p>
                      <a:r>
                        <a:rPr lang="en-US" sz="1800" u="none" dirty="0" err="1" smtClean="0">
                          <a:solidFill>
                            <a:schemeClr val="bg2"/>
                          </a:solidFill>
                        </a:rPr>
                        <a:t>Dname</a:t>
                      </a:r>
                      <a:endParaRPr lang="en-US" sz="1800" u="none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r>
                        <a:rPr lang="en-US" sz="1800" u="sng" dirty="0" err="1" smtClean="0">
                          <a:solidFill>
                            <a:schemeClr val="bg2"/>
                          </a:solidFill>
                        </a:rPr>
                        <a:t>Dnumber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/>
                          </a:solidFill>
                        </a:rPr>
                        <a:t>Mng_ssn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bg2"/>
                          </a:solidFill>
                        </a:rPr>
                        <a:t>Dlocation1</a:t>
                      </a:r>
                      <a:endParaRPr lang="en-US" sz="1800" u="none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bg2"/>
                          </a:solidFill>
                        </a:rPr>
                        <a:t>Dlocation2</a:t>
                      </a:r>
                    </a:p>
                    <a:p>
                      <a:endParaRPr lang="en-US" sz="1800" u="none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bg2"/>
                          </a:solidFill>
                        </a:rPr>
                        <a:t>Dlocation3</a:t>
                      </a:r>
                    </a:p>
                    <a:p>
                      <a:endParaRPr lang="en-US" sz="1800" u="none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</a:tr>
              <a:tr h="365973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chemeClr val="bg2"/>
                          </a:solidFill>
                        </a:rPr>
                        <a:t>Research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333445555</a:t>
                      </a:r>
                      <a:endParaRPr lang="en-US" sz="1800" dirty="0"/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43" marR="91443" marT="45736" marB="45736"/>
                </a:tc>
              </a:tr>
              <a:tr h="435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987654321</a:t>
                      </a:r>
                      <a:endParaRPr lang="en-US" sz="1800" dirty="0"/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</a:tr>
              <a:tr h="435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Headquarter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888665555</a:t>
                      </a:r>
                      <a:endParaRPr lang="en-US" sz="1800" dirty="0"/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43" marR="91443" marT="45736" marB="457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43" marR="91443" marT="45736" marB="45736"/>
                </a:tc>
              </a:tr>
            </a:tbl>
          </a:graphicData>
        </a:graphic>
      </p:graphicFrame>
      <p:sp>
        <p:nvSpPr>
          <p:cNvPr id="47168" name="Rectangle 6"/>
          <p:cNvSpPr>
            <a:spLocks noChangeArrowheads="1"/>
          </p:cNvSpPr>
          <p:nvPr/>
        </p:nvSpPr>
        <p:spPr bwMode="auto">
          <a:xfrm>
            <a:off x="574675" y="4164013"/>
            <a:ext cx="2384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DEPT_LOCATIONS</a:t>
            </a:r>
          </a:p>
        </p:txBody>
      </p:sp>
      <p:sp>
        <p:nvSpPr>
          <p:cNvPr id="47169" name="Right Arrow 7"/>
          <p:cNvSpPr>
            <a:spLocks noChangeArrowheads="1"/>
          </p:cNvSpPr>
          <p:nvPr/>
        </p:nvSpPr>
        <p:spPr bwMode="auto">
          <a:xfrm rot="10800000">
            <a:off x="3406775" y="1079500"/>
            <a:ext cx="827088" cy="314325"/>
          </a:xfrm>
          <a:prstGeom prst="rightArrow">
            <a:avLst>
              <a:gd name="adj1" fmla="val 50000"/>
              <a:gd name="adj2" fmla="val 498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47170" name="TextBox 8"/>
          <p:cNvSpPr txBox="1">
            <a:spLocks noChangeArrowheads="1"/>
          </p:cNvSpPr>
          <p:nvPr/>
        </p:nvSpPr>
        <p:spPr bwMode="auto">
          <a:xfrm>
            <a:off x="4414838" y="52388"/>
            <a:ext cx="464343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00000"/>
                </a:solidFill>
              </a:rPr>
              <a:t>2- Decompose into 2 relation</a:t>
            </a:r>
            <a:r>
              <a:rPr lang="en-US" altLang="en-US" sz="2000">
                <a:solidFill>
                  <a:srgbClr val="FF0000"/>
                </a:solidFill>
              </a:rPr>
              <a:t> (DEPT_LOC, DEPT)</a:t>
            </a:r>
            <a:r>
              <a:rPr lang="en-US" altLang="en-US" sz="2000">
                <a:solidFill>
                  <a:srgbClr val="C00000"/>
                </a:solidFill>
              </a:rPr>
              <a:t>: </a:t>
            </a:r>
            <a:r>
              <a:rPr lang="en-US" altLang="en-US" sz="2000">
                <a:solidFill>
                  <a:schemeClr val="bg1"/>
                </a:solidFill>
              </a:rPr>
              <a:t>to remove repeating group </a:t>
            </a:r>
          </a:p>
          <a:p>
            <a:r>
              <a:rPr lang="en-US" altLang="en-US" sz="2000">
                <a:solidFill>
                  <a:srgbClr val="C00000"/>
                </a:solidFill>
              </a:rPr>
              <a:t>New relation with </a:t>
            </a:r>
            <a:r>
              <a:rPr lang="en-US" altLang="en-US" sz="2000" b="1" i="1" u="sng">
                <a:solidFill>
                  <a:schemeClr val="bg1"/>
                </a:solidFill>
              </a:rPr>
              <a:t>Dnumber</a:t>
            </a:r>
            <a:r>
              <a:rPr lang="en-US" altLang="en-US" sz="2000">
                <a:solidFill>
                  <a:srgbClr val="C00000"/>
                </a:solidFill>
              </a:rPr>
              <a:t> and </a:t>
            </a:r>
            <a:r>
              <a:rPr lang="en-US" altLang="en-US" sz="2000" b="1" i="1" u="sng">
                <a:solidFill>
                  <a:schemeClr val="bg1"/>
                </a:solidFill>
              </a:rPr>
              <a:t>Dlocation</a:t>
            </a:r>
            <a:r>
              <a:rPr lang="en-US" altLang="en-US" sz="2000" i="1">
                <a:solidFill>
                  <a:srgbClr val="C00000"/>
                </a:solidFill>
              </a:rPr>
              <a:t> </a:t>
            </a:r>
            <a:r>
              <a:rPr lang="en-US" altLang="en-US" sz="2000">
                <a:solidFill>
                  <a:srgbClr val="C00000"/>
                </a:solidFill>
              </a:rPr>
              <a:t>as PK</a:t>
            </a:r>
          </a:p>
        </p:txBody>
      </p:sp>
      <p:sp>
        <p:nvSpPr>
          <p:cNvPr id="47171" name="Down Arrow 9"/>
          <p:cNvSpPr>
            <a:spLocks noChangeArrowheads="1"/>
          </p:cNvSpPr>
          <p:nvPr/>
        </p:nvSpPr>
        <p:spPr bwMode="auto">
          <a:xfrm>
            <a:off x="4937125" y="4097338"/>
            <a:ext cx="404813" cy="461962"/>
          </a:xfrm>
          <a:prstGeom prst="downArrow">
            <a:avLst>
              <a:gd name="adj1" fmla="val 50000"/>
              <a:gd name="adj2" fmla="val 500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47172" name="TextBox 10"/>
          <p:cNvSpPr txBox="1">
            <a:spLocks noChangeArrowheads="1"/>
          </p:cNvSpPr>
          <p:nvPr/>
        </p:nvSpPr>
        <p:spPr bwMode="auto">
          <a:xfrm>
            <a:off x="5341938" y="4083050"/>
            <a:ext cx="4129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3- Three atomic locations</a:t>
            </a: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5727700" y="5140325"/>
            <a:ext cx="2814638" cy="1374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481388" y="1982788"/>
          <a:ext cx="4089400" cy="17970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3951"/>
                <a:gridCol w="1123606"/>
                <a:gridCol w="1371843"/>
              </a:tblGrid>
              <a:tr h="560384">
                <a:tc>
                  <a:txBody>
                    <a:bodyPr/>
                    <a:lstStyle/>
                    <a:p>
                      <a:r>
                        <a:rPr lang="en-US" sz="1800" u="none" dirty="0" err="1" smtClean="0">
                          <a:solidFill>
                            <a:schemeClr val="bg2"/>
                          </a:solidFill>
                        </a:rPr>
                        <a:t>Dname</a:t>
                      </a:r>
                      <a:endParaRPr lang="en-US" sz="1800" u="none" dirty="0">
                        <a:solidFill>
                          <a:schemeClr val="bg2"/>
                        </a:solidFill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u="sng" dirty="0" err="1" smtClean="0">
                          <a:solidFill>
                            <a:schemeClr val="bg2"/>
                          </a:solidFill>
                        </a:rPr>
                        <a:t>Dnumber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/>
                          </a:solidFill>
                        </a:rPr>
                        <a:t>Mng_ssn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7" marR="91457" marT="45704" marB="45704"/>
                </a:tc>
              </a:tr>
              <a:tr h="365716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chemeClr val="bg2"/>
                          </a:solidFill>
                        </a:rPr>
                        <a:t>Research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1800" u="sng" dirty="0">
                        <a:solidFill>
                          <a:schemeClr val="bg2"/>
                        </a:solidFill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333445555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435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987654321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435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Headquarter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i="0" u="none" strike="noStrike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888665555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</a:tbl>
          </a:graphicData>
        </a:graphic>
      </p:graphicFrame>
      <p:sp>
        <p:nvSpPr>
          <p:cNvPr id="47196" name="Rectangle 4"/>
          <p:cNvSpPr>
            <a:spLocks noChangeArrowheads="1"/>
          </p:cNvSpPr>
          <p:nvPr/>
        </p:nvSpPr>
        <p:spPr bwMode="auto">
          <a:xfrm>
            <a:off x="3481388" y="1465263"/>
            <a:ext cx="827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DEPT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890588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First Normal Form (1NF)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350963"/>
            <a:ext cx="7772400" cy="4114800"/>
          </a:xfrm>
        </p:spPr>
        <p:txBody>
          <a:bodyPr/>
          <a:lstStyle/>
          <a:p>
            <a:r>
              <a:rPr lang="en-US" altLang="en-US" smtClean="0"/>
              <a:t>Does not allow </a:t>
            </a:r>
            <a:r>
              <a:rPr lang="en-US" altLang="en-US" b="1" smtClean="0"/>
              <a:t>nested relations </a:t>
            </a:r>
          </a:p>
          <a:p>
            <a:pPr lvl="1"/>
            <a:r>
              <a:rPr lang="en-US" altLang="en-US" smtClean="0"/>
              <a:t>Each tuple can have a relation within it</a:t>
            </a:r>
          </a:p>
          <a:p>
            <a:r>
              <a:rPr lang="en-US" altLang="en-US" smtClean="0"/>
              <a:t>To change to 1NF:</a:t>
            </a:r>
          </a:p>
          <a:p>
            <a:pPr lvl="1"/>
            <a:r>
              <a:rPr lang="en-US" altLang="en-US" smtClean="0"/>
              <a:t>Remove nested relation attributes into a new relation</a:t>
            </a:r>
          </a:p>
          <a:p>
            <a:pPr lvl="1"/>
            <a:r>
              <a:rPr lang="en-US" altLang="en-US" smtClean="0"/>
              <a:t>Propagate the primary key into it</a:t>
            </a:r>
          </a:p>
          <a:p>
            <a:pPr lvl="1"/>
            <a:r>
              <a:rPr lang="en-US" altLang="en-US" b="1" smtClean="0"/>
              <a:t>Un-nest</a:t>
            </a:r>
            <a:r>
              <a:rPr lang="en-US" altLang="en-US" smtClean="0"/>
              <a:t> relation into a set of 1NF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6558053-10C3-41D2-835D-B1E032B6B11E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244600"/>
            <a:ext cx="8229600" cy="1292225"/>
          </a:xfrm>
        </p:spPr>
        <p:txBody>
          <a:bodyPr/>
          <a:lstStyle/>
          <a:p>
            <a:pPr algn="l"/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(a) Schema of the </a:t>
            </a:r>
            <a:r>
              <a:rPr lang="en-US" altLang="en-US" sz="2000" smtClean="0">
                <a:solidFill>
                  <a:srgbClr val="C00000"/>
                </a:solidFill>
              </a:rPr>
              <a:t>EMP_PROJ</a:t>
            </a:r>
            <a:r>
              <a:rPr lang="en-US" altLang="en-US" sz="2000" smtClean="0"/>
              <a:t> relation with a “</a:t>
            </a:r>
            <a:r>
              <a:rPr lang="en-US" altLang="en-US" sz="2000" smtClean="0">
                <a:solidFill>
                  <a:srgbClr val="C00000"/>
                </a:solidFill>
              </a:rPr>
              <a:t>nested relation</a:t>
            </a:r>
            <a:r>
              <a:rPr lang="en-US" altLang="en-US" sz="2000" smtClean="0"/>
              <a:t>” </a:t>
            </a:r>
            <a:r>
              <a:rPr lang="en-US" altLang="en-US" sz="2000" smtClean="0">
                <a:solidFill>
                  <a:srgbClr val="C00000"/>
                </a:solidFill>
              </a:rPr>
              <a:t>PROJS</a:t>
            </a:r>
            <a:r>
              <a:rPr lang="en-US" altLang="en-US" sz="2000" smtClean="0"/>
              <a:t>.</a:t>
            </a:r>
            <a:br>
              <a:rPr lang="en-US" altLang="en-US" sz="2000" smtClean="0"/>
            </a:br>
            <a:r>
              <a:rPr lang="en-US" altLang="en-US" sz="2000" smtClean="0"/>
              <a:t> </a:t>
            </a:r>
            <a:br>
              <a:rPr lang="en-US" altLang="en-US" sz="2000" smtClean="0"/>
            </a:br>
            <a:r>
              <a:rPr lang="en-US" altLang="en-US" sz="2000" smtClean="0"/>
              <a:t>(b) Example extension of the EMP_PROJ relation showing nested relations within each tuple.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92113" y="3119438"/>
          <a:ext cx="4478337" cy="3403600"/>
        </p:xfrm>
        <a:graphic>
          <a:graphicData uri="http://schemas.openxmlformats.org/presentationml/2006/ole">
            <p:oleObj spid="_x0000_s5122" name="Photo Editor Photo" r:id="rId3" imgW="3685714" imgH="4334480" progId="">
              <p:embed/>
            </p:oleObj>
          </a:graphicData>
        </a:graphic>
      </p:graphicFrame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392113" y="790575"/>
            <a:ext cx="5557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Remove Nested Relation</a:t>
            </a:r>
          </a:p>
        </p:txBody>
      </p:sp>
      <p:sp>
        <p:nvSpPr>
          <p:cNvPr id="5127" name="Title 1"/>
          <p:cNvSpPr txBox="1">
            <a:spLocks/>
          </p:cNvSpPr>
          <p:nvPr/>
        </p:nvSpPr>
        <p:spPr bwMode="auto">
          <a:xfrm>
            <a:off x="660400" y="111125"/>
            <a:ext cx="7772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2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First Normal Form (1NF)</a:t>
            </a:r>
          </a:p>
        </p:txBody>
      </p:sp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5427663" y="3995738"/>
          <a:ext cx="3062287" cy="2252662"/>
        </p:xfrm>
        <a:graphic>
          <a:graphicData uri="http://schemas.openxmlformats.org/presentationml/2006/ole">
            <p:oleObj spid="_x0000_s5123" name="Photo Editor Photo" r:id="rId4" imgW="3419952" imgH="1457143" progId="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138738" y="2547938"/>
            <a:ext cx="36401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800" kern="0" dirty="0" smtClean="0"/>
              <a:t/>
            </a:r>
            <a:br>
              <a:rPr lang="en-US" altLang="en-US" sz="1800" kern="0" dirty="0" smtClean="0"/>
            </a:br>
            <a:r>
              <a:rPr lang="en-US" altLang="en-US" sz="1800" kern="0" dirty="0" smtClean="0">
                <a:solidFill>
                  <a:schemeClr val="bg2"/>
                </a:solidFill>
              </a:rPr>
              <a:t> (c) Decomposing </a:t>
            </a:r>
            <a:r>
              <a:rPr lang="en-US" altLang="en-US" sz="1800" kern="0" dirty="0" smtClean="0">
                <a:solidFill>
                  <a:schemeClr val="bg1"/>
                </a:solidFill>
              </a:rPr>
              <a:t>EMP_PROJ </a:t>
            </a:r>
            <a:r>
              <a:rPr lang="en-US" altLang="en-US" sz="1800" kern="0" dirty="0" smtClean="0">
                <a:solidFill>
                  <a:schemeClr val="bg2"/>
                </a:solidFill>
              </a:rPr>
              <a:t>into 1NF relations </a:t>
            </a:r>
            <a:r>
              <a:rPr lang="en-US" altLang="en-US" sz="1800" kern="0" dirty="0" smtClean="0">
                <a:solidFill>
                  <a:schemeClr val="bg1"/>
                </a:solidFill>
              </a:rPr>
              <a:t>EMP_PROJ1</a:t>
            </a:r>
            <a:r>
              <a:rPr lang="en-US" altLang="en-US" sz="1800" kern="0" dirty="0" smtClean="0">
                <a:solidFill>
                  <a:schemeClr val="bg2"/>
                </a:solidFill>
              </a:rPr>
              <a:t> and </a:t>
            </a:r>
            <a:r>
              <a:rPr lang="en-US" altLang="en-US" sz="1800" kern="0" dirty="0" smtClean="0">
                <a:solidFill>
                  <a:schemeClr val="bg1"/>
                </a:solidFill>
              </a:rPr>
              <a:t>EMP_PROJ2</a:t>
            </a:r>
            <a:r>
              <a:rPr lang="en-US" altLang="en-US" sz="1800" kern="0" dirty="0" smtClean="0">
                <a:solidFill>
                  <a:schemeClr val="bg2"/>
                </a:solidFill>
              </a:rPr>
              <a:t> by </a:t>
            </a:r>
            <a:r>
              <a:rPr lang="en-US" altLang="en-US" sz="1800" kern="0" dirty="0" smtClean="0">
                <a:solidFill>
                  <a:srgbClr val="FF0066"/>
                </a:solidFill>
              </a:rPr>
              <a:t>propagating the primary key (SSN). </a:t>
            </a:r>
            <a:br>
              <a:rPr lang="en-US" altLang="en-US" sz="1800" kern="0" dirty="0" smtClean="0">
                <a:solidFill>
                  <a:srgbClr val="FF0066"/>
                </a:solidFill>
              </a:rPr>
            </a:br>
            <a:endParaRPr lang="en-US" altLang="en-US" sz="1800" kern="0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8"/>
          <p:cNvSpPr txBox="1">
            <a:spLocks noChangeArrowheads="1"/>
          </p:cNvSpPr>
          <p:nvPr/>
        </p:nvSpPr>
        <p:spPr bwMode="auto">
          <a:xfrm>
            <a:off x="511175" y="1082675"/>
            <a:ext cx="84550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en-US" sz="2800">
                <a:solidFill>
                  <a:schemeClr val="bg2"/>
                </a:solidFill>
                <a:cs typeface="Traditional Arabic" pitchFamily="18" charset="-78"/>
              </a:rPr>
              <a:t> A relation is in 2NF </a:t>
            </a:r>
            <a:r>
              <a:rPr lang="en-US" altLang="en-US" sz="2800">
                <a:solidFill>
                  <a:schemeClr val="bg1"/>
                </a:solidFill>
                <a:cs typeface="Traditional Arabic" pitchFamily="18" charset="-78"/>
              </a:rPr>
              <a:t>if it is:</a:t>
            </a:r>
          </a:p>
          <a:p>
            <a:pPr marL="1085850" lvl="1" indent="-342900">
              <a:buClr>
                <a:srgbClr val="FF0000"/>
              </a:buClr>
              <a:buFontTx/>
              <a:buChar char="–"/>
            </a:pPr>
            <a:r>
              <a:rPr lang="en-US" altLang="en-US">
                <a:solidFill>
                  <a:schemeClr val="bg1"/>
                </a:solidFill>
                <a:cs typeface="Traditional Arabic" pitchFamily="18" charset="-78"/>
              </a:rPr>
              <a:t> in 1NF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</a:t>
            </a:r>
          </a:p>
          <a:p>
            <a:pPr marL="1085850" lvl="1" indent="-342900">
              <a:buClr>
                <a:srgbClr val="FF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Every </a:t>
            </a:r>
            <a:r>
              <a:rPr lang="en-US" altLang="en-US">
                <a:solidFill>
                  <a:srgbClr val="FF0000"/>
                </a:solidFill>
                <a:cs typeface="Traditional Arabic" pitchFamily="18" charset="-78"/>
              </a:rPr>
              <a:t>nonprime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attribute is </a:t>
            </a:r>
            <a:r>
              <a:rPr lang="en-US" altLang="en-US" b="1">
                <a:solidFill>
                  <a:srgbClr val="FF0000"/>
                </a:solidFill>
                <a:cs typeface="Traditional Arabic" pitchFamily="18" charset="-78"/>
              </a:rPr>
              <a:t>fully functionally dependent</a:t>
            </a:r>
            <a:r>
              <a:rPr lang="en-US" altLang="en-US" b="1">
                <a:solidFill>
                  <a:schemeClr val="bg2"/>
                </a:solidFill>
                <a:cs typeface="Traditional Arabic" pitchFamily="18" charset="-78"/>
              </a:rPr>
              <a:t> 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on the </a:t>
            </a:r>
            <a:r>
              <a:rPr lang="en-US" altLang="en-US">
                <a:solidFill>
                  <a:srgbClr val="FF0000"/>
                </a:solidFill>
                <a:cs typeface="Traditional Arabic" pitchFamily="18" charset="-78"/>
              </a:rPr>
              <a:t>primary key</a:t>
            </a: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None/>
            </a:pPr>
            <a:endParaRPr lang="en-US" altLang="en-US" sz="2800">
              <a:solidFill>
                <a:srgbClr val="FF0000"/>
              </a:solidFill>
              <a:ea typeface="Times New Roman (Arabic)"/>
              <a:cs typeface="Times New Roman (Arabic)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en-US" sz="2800">
                <a:solidFill>
                  <a:srgbClr val="FF0000"/>
                </a:solidFill>
                <a:ea typeface="Times New Roman (Arabic)"/>
                <a:cs typeface="Times New Roman (Arabic)"/>
              </a:rPr>
              <a:t>Remove </a:t>
            </a:r>
            <a:r>
              <a:rPr lang="en-US" altLang="en-US" sz="2800" b="1">
                <a:solidFill>
                  <a:srgbClr val="FF0000"/>
                </a:solidFill>
                <a:ea typeface="Times New Roman (Arabic)"/>
                <a:cs typeface="Times New Roman (Arabic)"/>
              </a:rPr>
              <a:t>Partial Dependency</a:t>
            </a:r>
            <a:r>
              <a:rPr lang="en-US" altLang="en-US" sz="2800">
                <a:solidFill>
                  <a:srgbClr val="FF0000"/>
                </a:solidFill>
                <a:ea typeface="Times New Roman (Arabic)"/>
                <a:cs typeface="Times New Roman (Arabic)"/>
              </a:rPr>
              <a:t>:</a:t>
            </a:r>
          </a:p>
          <a:p>
            <a:pPr marL="1085850" lvl="1" indent="-342900">
              <a:buClr>
                <a:srgbClr val="FF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 Any attributes which are dependent on part of the </a:t>
            </a:r>
            <a:r>
              <a:rPr lang="en-US" altLang="en-US" b="1">
                <a:solidFill>
                  <a:schemeClr val="bg2"/>
                </a:solidFill>
                <a:ea typeface="Times New Roman (Arabic)"/>
                <a:cs typeface="Times New Roman (Arabic)"/>
              </a:rPr>
              <a:t>composite key</a:t>
            </a:r>
            <a:endParaRPr lang="en-US" altLang="en-US" b="1">
              <a:solidFill>
                <a:srgbClr val="FF0000"/>
              </a:solidFill>
              <a:ea typeface="Times New Roman (Arabic)"/>
              <a:cs typeface="Times New Roman (Arabic)"/>
            </a:endParaRPr>
          </a:p>
          <a:p>
            <a:pPr marL="1085850" lvl="1" indent="-342900">
              <a:buClr>
                <a:srgbClr val="FF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 These attributes are put into a </a:t>
            </a:r>
            <a:r>
              <a:rPr lang="en-US" altLang="en-US">
                <a:solidFill>
                  <a:srgbClr val="FF0000"/>
                </a:solidFill>
                <a:ea typeface="Times New Roman (Arabic)"/>
                <a:cs typeface="Times New Roman (Arabic)"/>
              </a:rPr>
              <a:t>separate table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imes New Roman (Arabic)"/>
              </a:rPr>
              <a:t>along with that </a:t>
            </a:r>
            <a:r>
              <a:rPr lang="en-US" altLang="en-US">
                <a:solidFill>
                  <a:srgbClr val="FF0000"/>
                </a:solidFill>
                <a:ea typeface="Times New Roman (Arabic)"/>
                <a:cs typeface="Times New Roman (Arabic)"/>
              </a:rPr>
              <a:t>part of the compound key.</a:t>
            </a:r>
          </a:p>
        </p:txBody>
      </p:sp>
      <p:sp>
        <p:nvSpPr>
          <p:cNvPr id="49155" name="Line 9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11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30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49157" name="Title 1"/>
          <p:cNvSpPr txBox="1">
            <a:spLocks/>
          </p:cNvSpPr>
          <p:nvPr/>
        </p:nvSpPr>
        <p:spPr bwMode="auto">
          <a:xfrm>
            <a:off x="381000" y="146050"/>
            <a:ext cx="7772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Second Normal Form (2NF)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14363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Introduction</a:t>
            </a:r>
            <a:endParaRPr lang="en-US" altLang="en-US" b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849313"/>
            <a:ext cx="8396287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R</a:t>
            </a:r>
            <a:r>
              <a:rPr lang="en-US" altLang="en-US" sz="2800" dirty="0" smtClean="0">
                <a:cs typeface="Times New Roman" pitchFamily="18" charset="0"/>
              </a:rPr>
              <a:t>elational database design: </a:t>
            </a:r>
            <a:r>
              <a:rPr lang="en-US" altLang="en-US" dirty="0" smtClean="0">
                <a:cs typeface="Times New Roman" pitchFamily="18" charset="0"/>
              </a:rPr>
              <a:t>The grouping of attributes to form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“Good" </a:t>
            </a:r>
            <a:r>
              <a:rPr lang="en-US" altLang="en-US" dirty="0" smtClean="0">
                <a:cs typeface="Times New Roman" pitchFamily="18" charset="0"/>
              </a:rPr>
              <a:t>relation schemas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 smtClean="0">
                <a:cs typeface="Times New Roman" pitchFamily="18" charset="0"/>
              </a:rPr>
              <a:t>Two levels of relation schemas: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 smtClean="0">
                <a:cs typeface="Times New Roman" pitchFamily="18" charset="0"/>
              </a:rPr>
              <a:t>The logical "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itchFamily="18" charset="0"/>
              </a:rPr>
              <a:t>user view</a:t>
            </a:r>
            <a:r>
              <a:rPr lang="en-US" altLang="en-US" sz="2400" dirty="0" smtClean="0">
                <a:cs typeface="Times New Roman" pitchFamily="18" charset="0"/>
              </a:rPr>
              <a:t>"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 smtClean="0">
                <a:cs typeface="Times New Roman" pitchFamily="18" charset="0"/>
              </a:rPr>
              <a:t>The storage "</a:t>
            </a:r>
            <a:r>
              <a:rPr lang="en-US" altLang="en-US" sz="2400" dirty="0" smtClean="0">
                <a:solidFill>
                  <a:srgbClr val="FF0000"/>
                </a:solidFill>
                <a:cs typeface="Times New Roman" pitchFamily="18" charset="0"/>
              </a:rPr>
              <a:t>base relation</a:t>
            </a:r>
            <a:r>
              <a:rPr lang="en-US" altLang="en-US" sz="2400" dirty="0" smtClean="0">
                <a:cs typeface="Times New Roman" pitchFamily="18" charset="0"/>
              </a:rPr>
              <a:t>" level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 smtClean="0">
                <a:cs typeface="Times New Roman" pitchFamily="18" charset="0"/>
              </a:rPr>
              <a:t>Design is concerned mainly with </a:t>
            </a:r>
            <a:r>
              <a:rPr lang="en-US" altLang="en-US" sz="2800" i="1" dirty="0" smtClean="0">
                <a:solidFill>
                  <a:srgbClr val="FF0000"/>
                </a:solidFill>
                <a:cs typeface="Times New Roman" pitchFamily="18" charset="0"/>
              </a:rPr>
              <a:t>base</a:t>
            </a:r>
            <a:r>
              <a:rPr lang="en-US" altLang="en-US" sz="2800" dirty="0" smtClean="0">
                <a:cs typeface="Times New Roman" pitchFamily="18" charset="0"/>
              </a:rPr>
              <a:t> relations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chemeClr val="bg1"/>
                </a:solidFill>
                <a:cs typeface="Times New Roman" pitchFamily="18" charset="0"/>
              </a:rPr>
              <a:t>What are Criteria for "good" base relations?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Informal guidelines </a:t>
            </a:r>
            <a:r>
              <a:rPr lang="en-US" altLang="en-US" sz="2400" dirty="0" smtClean="0">
                <a:cs typeface="Times New Roman" pitchFamily="18" charset="0"/>
              </a:rPr>
              <a:t>for good relational design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u="sng" dirty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en-US" sz="2400" i="1" u="sng" dirty="0" smtClean="0">
                <a:solidFill>
                  <a:srgbClr val="FF0000"/>
                </a:solidFill>
                <a:cs typeface="Times New Roman" pitchFamily="18" charset="0"/>
              </a:rPr>
              <a:t>ormal concepts (Normalization) </a:t>
            </a:r>
            <a:r>
              <a:rPr lang="en-US" altLang="en-US" sz="2400" dirty="0" smtClean="0">
                <a:cs typeface="Times New Roman" pitchFamily="18" charset="0"/>
              </a:rPr>
              <a:t>of functional dependencies and normal forms 1NF 2NF 3NF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31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graphicFrame>
        <p:nvGraphicFramePr>
          <p:cNvPr id="6146" name="Object 18"/>
          <p:cNvGraphicFramePr>
            <a:graphicFrameLocks noChangeAspect="1"/>
          </p:cNvGraphicFramePr>
          <p:nvPr/>
        </p:nvGraphicFramePr>
        <p:xfrm>
          <a:off x="755650" y="1106488"/>
          <a:ext cx="8007350" cy="3976687"/>
        </p:xfrm>
        <a:graphic>
          <a:graphicData uri="http://schemas.openxmlformats.org/presentationml/2006/ole">
            <p:oleObj spid="_x0000_s6146" name="Bitmap Image" r:id="rId3" imgW="5923810" imgH="2943636" progId="PBrush">
              <p:embed/>
            </p:oleObj>
          </a:graphicData>
        </a:graphic>
      </p:graphicFrame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685800" y="196850"/>
            <a:ext cx="77724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Second Normal Form: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6488"/>
          </a:xfrm>
        </p:spPr>
        <p:txBody>
          <a:bodyPr/>
          <a:lstStyle/>
          <a:p>
            <a:pPr>
              <a:defRPr/>
            </a:pPr>
            <a:r>
              <a:rPr lang="en-US" altLang="en-US" sz="3200" b="1" kern="1200" dirty="0">
                <a:cs typeface="Times New Roman" pitchFamily="18" charset="0"/>
              </a:rPr>
              <a:t>Second Normal Form: </a:t>
            </a:r>
            <a:r>
              <a:rPr lang="en-US" altLang="en-US" sz="3200" b="1" kern="1200" dirty="0" smtClean="0">
                <a:cs typeface="Times New Roman" pitchFamily="18" charset="0"/>
              </a:rPr>
              <a:t>Examples (cont’d</a:t>
            </a:r>
            <a:r>
              <a:rPr lang="en-US" altLang="en-US" sz="3200" b="1" kern="1200" dirty="0">
                <a:cs typeface="Times New Roman" pitchFamily="18" charset="0"/>
              </a:rPr>
              <a:t>…)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55738"/>
            <a:ext cx="8035925" cy="5102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smtClean="0">
                <a:solidFill>
                  <a:schemeClr val="bg1"/>
                </a:solidFill>
                <a:cs typeface="Times New Roman" pitchFamily="18" charset="0"/>
              </a:rPr>
              <a:t>{SSN, PNUMBER} </a:t>
            </a:r>
            <a:r>
              <a:rPr lang="en-US" altLang="en-US" sz="2500" smtClean="0">
                <a:solidFill>
                  <a:schemeClr val="bg1"/>
                </a:solidFill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5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500" smtClean="0">
                <a:solidFill>
                  <a:schemeClr val="bg1"/>
                </a:solidFill>
                <a:cs typeface="Times New Roman" pitchFamily="18" charset="0"/>
              </a:rPr>
              <a:t>HOURS </a:t>
            </a:r>
            <a:r>
              <a:rPr lang="en-US" altLang="en-US" sz="2500" smtClean="0">
                <a:cs typeface="Times New Roman" pitchFamily="18" charset="0"/>
              </a:rPr>
              <a:t>is a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full FD </a:t>
            </a:r>
            <a:r>
              <a:rPr lang="en-US" altLang="en-US" sz="2500" smtClean="0">
                <a:cs typeface="Times New Roman" pitchFamily="18" charset="0"/>
              </a:rPr>
              <a:t>since neither SSN </a:t>
            </a:r>
            <a:r>
              <a:rPr lang="en-US" altLang="en-US" sz="25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500" smtClean="0">
                <a:latin typeface="BostonII"/>
                <a:cs typeface="Times New Roman" pitchFamily="18" charset="0"/>
              </a:rPr>
              <a:t> </a:t>
            </a:r>
            <a:r>
              <a:rPr lang="en-US" altLang="en-US" sz="2500" smtClean="0">
                <a:cs typeface="Times New Roman" pitchFamily="18" charset="0"/>
              </a:rPr>
              <a:t>HOURS nor PNUMBER </a:t>
            </a:r>
            <a:r>
              <a:rPr lang="en-US" altLang="en-US" sz="25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500" smtClean="0">
                <a:latin typeface="BostonII"/>
                <a:cs typeface="Times New Roman" pitchFamily="18" charset="0"/>
              </a:rPr>
              <a:t> </a:t>
            </a:r>
            <a:r>
              <a:rPr lang="en-US" altLang="en-US" sz="2500" smtClean="0">
                <a:cs typeface="Times New Roman" pitchFamily="18" charset="0"/>
              </a:rPr>
              <a:t>HOURS hold </a:t>
            </a:r>
          </a:p>
          <a:p>
            <a:pPr>
              <a:lnSpc>
                <a:spcPct val="90000"/>
              </a:lnSpc>
            </a:pPr>
            <a:endParaRPr lang="en-US" altLang="en-US" sz="25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{SSN, PNUMBER}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500" smtClean="0">
                <a:solidFill>
                  <a:srgbClr val="FF0000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ENAME </a:t>
            </a:r>
            <a:r>
              <a:rPr lang="en-US" altLang="en-US" sz="2500" smtClean="0">
                <a:cs typeface="Times New Roman" pitchFamily="18" charset="0"/>
              </a:rPr>
              <a:t>is </a:t>
            </a:r>
            <a:r>
              <a:rPr lang="en-US" altLang="en-US" sz="2500" i="1" smtClean="0">
                <a:solidFill>
                  <a:srgbClr val="C00000"/>
                </a:solidFill>
                <a:cs typeface="Times New Roman" pitchFamily="18" charset="0"/>
              </a:rPr>
              <a:t>not</a:t>
            </a:r>
            <a:r>
              <a:rPr lang="en-US" altLang="en-US" sz="2500" smtClean="0">
                <a:solidFill>
                  <a:srgbClr val="C00000"/>
                </a:solidFill>
                <a:cs typeface="Times New Roman" pitchFamily="18" charset="0"/>
              </a:rPr>
              <a:t>  a full FD </a:t>
            </a:r>
            <a:r>
              <a:rPr lang="en-US" altLang="en-US" sz="2500" smtClean="0">
                <a:cs typeface="Times New Roman" pitchFamily="18" charset="0"/>
              </a:rPr>
              <a:t>(it is called a </a:t>
            </a:r>
            <a:r>
              <a:rPr lang="en-US" altLang="en-US" sz="2500" i="1" smtClean="0">
                <a:solidFill>
                  <a:srgbClr val="FF0000"/>
                </a:solidFill>
                <a:cs typeface="Times New Roman" pitchFamily="18" charset="0"/>
              </a:rPr>
              <a:t>partial dependency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sz="2500" smtClean="0">
                <a:cs typeface="Times New Roman" pitchFamily="18" charset="0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2300" smtClean="0">
                <a:cs typeface="Times New Roman" pitchFamily="18" charset="0"/>
              </a:rPr>
              <a:t>since SSN </a:t>
            </a:r>
            <a:r>
              <a:rPr lang="en-US" altLang="en-US" sz="23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300" smtClean="0">
                <a:latin typeface="BostonII"/>
                <a:cs typeface="Times New Roman" pitchFamily="18" charset="0"/>
              </a:rPr>
              <a:t> </a:t>
            </a:r>
            <a:r>
              <a:rPr lang="en-US" altLang="en-US" sz="2300" smtClean="0">
                <a:cs typeface="Times New Roman" pitchFamily="18" charset="0"/>
              </a:rPr>
              <a:t>ENAME also holds</a:t>
            </a:r>
          </a:p>
          <a:p>
            <a:pPr>
              <a:lnSpc>
                <a:spcPct val="90000"/>
              </a:lnSpc>
            </a:pPr>
            <a:endParaRPr lang="en-US" altLang="en-US" sz="25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smtClean="0">
                <a:cs typeface="Times New Roman" pitchFamily="18" charset="0"/>
              </a:rPr>
              <a:t>A relation schema R is in </a:t>
            </a:r>
            <a:r>
              <a:rPr lang="en-US" altLang="en-US" sz="2500" b="1" smtClean="0">
                <a:solidFill>
                  <a:srgbClr val="FF0000"/>
                </a:solidFill>
                <a:cs typeface="Times New Roman" pitchFamily="18" charset="0"/>
              </a:rPr>
              <a:t>second normal form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500" b="1" smtClean="0">
                <a:solidFill>
                  <a:srgbClr val="FF0000"/>
                </a:solidFill>
                <a:cs typeface="Times New Roman" pitchFamily="18" charset="0"/>
              </a:rPr>
              <a:t>2NF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en-US" altLang="en-US" sz="2500" smtClean="0">
                <a:cs typeface="Times New Roman" pitchFamily="18" charset="0"/>
              </a:rPr>
              <a:t>if every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non-prime attribute </a:t>
            </a:r>
            <a:r>
              <a:rPr lang="en-US" altLang="en-US" sz="2500" i="1" smtClean="0">
                <a:solidFill>
                  <a:schemeClr val="bg1"/>
                </a:solidFill>
                <a:cs typeface="Times New Roman" pitchFamily="18" charset="0"/>
              </a:rPr>
              <a:t>A</a:t>
            </a:r>
            <a:r>
              <a:rPr lang="en-US" altLang="en-US" sz="2500" smtClean="0">
                <a:cs typeface="Times New Roman" pitchFamily="18" charset="0"/>
              </a:rPr>
              <a:t> in </a:t>
            </a:r>
            <a:r>
              <a:rPr lang="en-US" altLang="en-US" sz="2500" i="1" smtClean="0">
                <a:solidFill>
                  <a:schemeClr val="bg1"/>
                </a:solidFill>
                <a:cs typeface="Times New Roman" pitchFamily="18" charset="0"/>
              </a:rPr>
              <a:t>R</a:t>
            </a:r>
            <a:r>
              <a:rPr lang="en-US" altLang="en-US" sz="2500" smtClean="0">
                <a:cs typeface="Times New Roman" pitchFamily="18" charset="0"/>
              </a:rPr>
              <a:t> is </a:t>
            </a:r>
            <a:r>
              <a:rPr lang="en-US" altLang="en-US" sz="2500" smtClean="0">
                <a:solidFill>
                  <a:srgbClr val="FF0000"/>
                </a:solidFill>
                <a:cs typeface="Times New Roman" pitchFamily="18" charset="0"/>
              </a:rPr>
              <a:t>fully functionally dependent </a:t>
            </a:r>
            <a:r>
              <a:rPr lang="en-US" altLang="en-US" sz="2500" smtClean="0">
                <a:cs typeface="Times New Roman" pitchFamily="18" charset="0"/>
              </a:rPr>
              <a:t>on the primary key </a:t>
            </a:r>
          </a:p>
          <a:p>
            <a:pPr>
              <a:lnSpc>
                <a:spcPct val="90000"/>
              </a:lnSpc>
            </a:pPr>
            <a:endParaRPr lang="en-US" altLang="en-US" sz="25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i="1" smtClean="0">
                <a:solidFill>
                  <a:schemeClr val="bg1"/>
                </a:solidFill>
                <a:cs typeface="Times New Roman" pitchFamily="18" charset="0"/>
              </a:rPr>
              <a:t>R</a:t>
            </a:r>
            <a:r>
              <a:rPr lang="en-US" altLang="en-US" sz="2500" smtClean="0">
                <a:cs typeface="Times New Roman" pitchFamily="18" charset="0"/>
              </a:rPr>
              <a:t> can be decomposed into 2NF relations via the process of 2NF normalization</a:t>
            </a:r>
            <a:r>
              <a:rPr lang="en-US" altLang="en-US" sz="2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3201988"/>
            <a:ext cx="4059238" cy="68580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Product_ID </a:t>
            </a:r>
            <a:r>
              <a:rPr lang="en-US" altLang="en-US" sz="2400" b="1" smtClean="0">
                <a:solidFill>
                  <a:srgbClr val="C00000"/>
                </a:solidFill>
                <a:latin typeface="Arial" pitchFamily="34" charset="0"/>
                <a:sym typeface="Wingdings" pitchFamily="2" charset="2"/>
              </a:rPr>
              <a:t> </a:t>
            </a:r>
            <a:r>
              <a:rPr lang="en-US" altLang="en-US" sz="2400" smtClean="0">
                <a:sym typeface="Wingdings" pitchFamily="2" charset="2"/>
              </a:rPr>
              <a:t>Description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890588"/>
          </a:xfrm>
        </p:spPr>
        <p:txBody>
          <a:bodyPr/>
          <a:lstStyle/>
          <a:p>
            <a:r>
              <a:rPr lang="en-US" altLang="en-US" b="1" smtClean="0"/>
              <a:t>Example: Determine NF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449263" y="1265238"/>
            <a:ext cx="5100637" cy="1308100"/>
            <a:chOff x="503" y="2534"/>
            <a:chExt cx="4032" cy="857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503" y="2534"/>
            <a:ext cx="4032" cy="857"/>
          </p:xfrm>
          <a:graphic>
            <a:graphicData uri="http://schemas.openxmlformats.org/presentationml/2006/ole">
              <p:oleObj spid="_x0000_s7170" name="Worksheet" r:id="rId3" imgW="2857680" imgH="607680" progId="">
                <p:embed/>
              </p:oleObj>
            </a:graphicData>
          </a:graphic>
        </p:graphicFrame>
        <p:grpSp>
          <p:nvGrpSpPr>
            <p:cNvPr id="7176" name="Group 6"/>
            <p:cNvGrpSpPr>
              <a:grpSpLocks/>
            </p:cNvGrpSpPr>
            <p:nvPr/>
          </p:nvGrpSpPr>
          <p:grpSpPr bwMode="auto">
            <a:xfrm>
              <a:off x="2880" y="2688"/>
              <a:ext cx="816" cy="144"/>
              <a:chOff x="1200" y="2448"/>
              <a:chExt cx="816" cy="144"/>
            </a:xfrm>
          </p:grpSpPr>
          <p:sp>
            <p:nvSpPr>
              <p:cNvPr id="7177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78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79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71925" y="28162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800">
                <a:solidFill>
                  <a:schemeClr val="bg2"/>
                </a:solidFill>
                <a:latin typeface="Arial" pitchFamily="34" charset="0"/>
              </a:rPr>
              <a:t>In your solution you will write the following justification:</a:t>
            </a:r>
          </a:p>
          <a:p>
            <a:pPr algn="just"/>
            <a:r>
              <a:rPr lang="en-US" altLang="en-US" sz="1800">
                <a:solidFill>
                  <a:schemeClr val="bg2"/>
                </a:solidFill>
                <a:latin typeface="Arial" pitchFamily="34" charset="0"/>
              </a:rPr>
              <a:t>1) </a:t>
            </a: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No M/V attributes</a:t>
            </a:r>
            <a:r>
              <a:rPr lang="en-US" altLang="en-US" sz="1800">
                <a:solidFill>
                  <a:schemeClr val="bg2"/>
                </a:solidFill>
                <a:latin typeface="Arial" pitchFamily="34" charset="0"/>
              </a:rPr>
              <a:t>, therefore at least 1NF</a:t>
            </a:r>
          </a:p>
          <a:p>
            <a:pPr algn="just"/>
            <a:r>
              <a:rPr lang="en-US" altLang="en-US" sz="1800">
                <a:solidFill>
                  <a:schemeClr val="bg2"/>
                </a:solidFill>
                <a:latin typeface="Arial" pitchFamily="34" charset="0"/>
              </a:rPr>
              <a:t>2) There is a </a:t>
            </a: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partial dependency </a:t>
            </a:r>
            <a:r>
              <a:rPr lang="en-US" altLang="en-US" sz="1800">
                <a:solidFill>
                  <a:srgbClr val="C00000"/>
                </a:solidFill>
                <a:latin typeface="Arial" pitchFamily="34" charset="0"/>
              </a:rPr>
              <a:t>(Product_ID</a:t>
            </a:r>
            <a:r>
              <a:rPr lang="en-US" altLang="en-US" sz="1800">
                <a:solidFill>
                  <a:srgbClr val="C00000"/>
                </a:solidFill>
                <a:latin typeface="Arial" pitchFamily="34" charset="0"/>
                <a:sym typeface="Wingdings" pitchFamily="2" charset="2"/>
              </a:rPr>
              <a:t>Description)</a:t>
            </a:r>
            <a:r>
              <a:rPr lang="en-US" altLang="en-US" sz="1800">
                <a:solidFill>
                  <a:srgbClr val="C00000"/>
                </a:solidFill>
                <a:latin typeface="Arial" pitchFamily="34" charset="0"/>
              </a:rPr>
              <a:t>, </a:t>
            </a:r>
            <a:r>
              <a:rPr lang="en-US" altLang="en-US" sz="1800">
                <a:solidFill>
                  <a:schemeClr val="bg2"/>
                </a:solidFill>
                <a:latin typeface="Arial" pitchFamily="34" charset="0"/>
              </a:rPr>
              <a:t>therefore not in 2NF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9275" y="4678363"/>
            <a:ext cx="4505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en-US">
                <a:solidFill>
                  <a:schemeClr val="bg2"/>
                </a:solidFill>
              </a:rPr>
              <a:t>Order(</a:t>
            </a:r>
            <a:r>
              <a:rPr lang="en-US" altLang="en-US" u="sng">
                <a:solidFill>
                  <a:schemeClr val="bg2"/>
                </a:solidFill>
              </a:rPr>
              <a:t>Order_No</a:t>
            </a:r>
            <a:r>
              <a:rPr lang="en-US" altLang="en-US">
                <a:solidFill>
                  <a:schemeClr val="bg2"/>
                </a:solidFill>
              </a:rPr>
              <a:t>, </a:t>
            </a:r>
            <a:r>
              <a:rPr lang="en-US" altLang="en-US" u="sng">
                <a:solidFill>
                  <a:schemeClr val="bg2"/>
                </a:solidFill>
              </a:rPr>
              <a:t>Prod_ID</a:t>
            </a:r>
            <a:r>
              <a:rPr lang="en-US" altLang="en-US">
                <a:solidFill>
                  <a:schemeClr val="bg2"/>
                </a:solidFill>
              </a:rPr>
              <a:t>)</a:t>
            </a:r>
          </a:p>
          <a:p>
            <a:r>
              <a:rPr lang="en-US" altLang="en-US">
                <a:solidFill>
                  <a:schemeClr val="bg2"/>
                </a:solidFill>
              </a:rPr>
              <a:t>Prod(</a:t>
            </a:r>
            <a:r>
              <a:rPr lang="en-US" altLang="en-US" u="sng">
                <a:solidFill>
                  <a:schemeClr val="bg2"/>
                </a:solidFill>
              </a:rPr>
              <a:t>Prod_ID</a:t>
            </a:r>
            <a:r>
              <a:rPr lang="en-US" altLang="en-US">
                <a:solidFill>
                  <a:schemeClr val="bg2"/>
                </a:solidFill>
              </a:rPr>
              <a:t>, Description)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17513" y="923925"/>
            <a:ext cx="84804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Based on concept of </a:t>
            </a:r>
            <a:r>
              <a:rPr lang="en-US" altLang="en-US" sz="2800" b="1" i="1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transitive dependency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endParaRPr lang="en-US" altLang="en-US" sz="2800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A Relations in third normal form (3NF) </a:t>
            </a:r>
            <a:r>
              <a:rPr lang="en-US" altLang="en-US" sz="2800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if it is in 2NF </a:t>
            </a: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and there is no </a:t>
            </a:r>
            <a:r>
              <a:rPr lang="en-US" altLang="en-US" sz="2800" b="1" i="1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transitive dependency</a:t>
            </a: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, </a:t>
            </a:r>
          </a:p>
          <a:p>
            <a:pPr marL="1085850" lvl="1" indent="-342900">
              <a:buClr>
                <a:srgbClr val="C0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No</a:t>
            </a:r>
            <a:r>
              <a:rPr lang="en-US" altLang="en-US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 non-prime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attribute is </a:t>
            </a:r>
            <a:r>
              <a:rPr lang="en-US" altLang="en-US">
                <a:solidFill>
                  <a:srgbClr val="FF0000"/>
                </a:solidFill>
                <a:ea typeface="Times New Roman (Arabic)"/>
                <a:cs typeface="Traditional Arabic" pitchFamily="18" charset="-78"/>
              </a:rPr>
              <a:t>dependent on another non-prime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attribute</a:t>
            </a:r>
          </a:p>
          <a:p>
            <a:pPr marL="1085850" lvl="1" indent="-342900">
              <a:buClr>
                <a:srgbClr val="C0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A relation is said to be in 3NF if </a:t>
            </a:r>
            <a:r>
              <a:rPr lang="en-US" altLang="en-US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every determinant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is a key</a:t>
            </a:r>
          </a:p>
          <a:p>
            <a:pPr marL="1085850" lvl="1" indent="-342900">
              <a:buClr>
                <a:srgbClr val="C00000"/>
              </a:buClr>
              <a:buFontTx/>
              <a:buChar char="–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i.e. for each and every fictional dependency: </a:t>
            </a:r>
            <a:r>
              <a:rPr lang="en-US" altLang="en-US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FD: A</a:t>
            </a:r>
            <a:r>
              <a:rPr lang="en-US" altLang="en-US">
                <a:solidFill>
                  <a:srgbClr val="FF0066"/>
                </a:solidFill>
                <a:ea typeface="Times New Roman (Arabic)"/>
                <a:cs typeface="Traditional Arabic" pitchFamily="18" charset="-78"/>
                <a:sym typeface="Wingdings" pitchFamily="2" charset="2"/>
              </a:rPr>
              <a:t>B, A is a key</a:t>
            </a:r>
            <a:r>
              <a:rPr lang="en-US" altLang="en-US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 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en-US" altLang="en-US" sz="2800" b="1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Solution: </a:t>
            </a:r>
            <a:r>
              <a:rPr lang="en-US" altLang="en-US" sz="2800">
                <a:solidFill>
                  <a:srgbClr val="FF0066"/>
                </a:solidFill>
                <a:ea typeface="Times New Roman (Arabic)"/>
                <a:cs typeface="Traditional Arabic" pitchFamily="18" charset="-78"/>
              </a:rPr>
              <a:t>Decompose</a:t>
            </a: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relation with attributes which are </a:t>
            </a:r>
            <a:r>
              <a:rPr lang="en-US" altLang="en-US" sz="280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dependent on another attribute other than the primary </a:t>
            </a:r>
            <a:r>
              <a:rPr lang="en-US" altLang="en-US" sz="2800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key within the table. </a:t>
            </a:r>
          </a:p>
        </p:txBody>
      </p:sp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32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51205" name="Title 1"/>
          <p:cNvSpPr txBox="1">
            <a:spLocks/>
          </p:cNvSpPr>
          <p:nvPr/>
        </p:nvSpPr>
        <p:spPr bwMode="auto">
          <a:xfrm>
            <a:off x="685800" y="215900"/>
            <a:ext cx="7772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Third Normal Form (3 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890588"/>
          </a:xfrm>
        </p:spPr>
        <p:txBody>
          <a:bodyPr/>
          <a:lstStyle/>
          <a:p>
            <a:pPr>
              <a:defRPr/>
            </a:pPr>
            <a:r>
              <a:rPr lang="en-US" altLang="en-US" b="1" kern="1200" dirty="0">
                <a:cs typeface="Times New Roman" pitchFamily="18" charset="0"/>
              </a:rPr>
              <a:t>Transitive Dependency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325563"/>
            <a:ext cx="7772400" cy="4827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smtClean="0">
                <a:cs typeface="Times New Roman" pitchFamily="18" charset="0"/>
              </a:rPr>
              <a:t>Transitive functional dependency</a:t>
            </a:r>
            <a:r>
              <a:rPr lang="en-US" altLang="en-US" sz="2600" smtClean="0">
                <a:cs typeface="Times New Roman" pitchFamily="18" charset="0"/>
              </a:rPr>
              <a:t> – if there a set of atribute Z that are neither a primary or candidate key and both X </a:t>
            </a:r>
            <a:r>
              <a:rPr lang="en-US" altLang="en-US" sz="26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600" smtClean="0">
                <a:latin typeface="BostonII"/>
                <a:cs typeface="Times New Roman" pitchFamily="18" charset="0"/>
              </a:rPr>
              <a:t> </a:t>
            </a:r>
            <a:r>
              <a:rPr lang="en-US" altLang="en-US" sz="2600" smtClean="0">
                <a:cs typeface="Times New Roman" pitchFamily="18" charset="0"/>
              </a:rPr>
              <a:t>Y  and Y </a:t>
            </a:r>
            <a:r>
              <a:rPr lang="en-US" altLang="en-US" sz="26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600" smtClean="0">
                <a:latin typeface="BostonII"/>
                <a:cs typeface="Times New Roman" pitchFamily="18" charset="0"/>
              </a:rPr>
              <a:t> Z</a:t>
            </a:r>
            <a:r>
              <a:rPr lang="en-US" altLang="en-US" sz="2600" smtClean="0">
                <a:cs typeface="Times New Roman" pitchFamily="18" charset="0"/>
              </a:rPr>
              <a:t> holds. 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cs typeface="Times New Roman" pitchFamily="18" charset="0"/>
              </a:rPr>
              <a:t>Examples</a:t>
            </a:r>
            <a:r>
              <a:rPr lang="en-US" altLang="en-US" sz="2800" u="sng" smtClean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cs typeface="Times New Roman" pitchFamily="18" charset="0"/>
              </a:rPr>
              <a:t>SSN </a:t>
            </a:r>
            <a:r>
              <a:rPr lang="en-US" altLang="en-US" sz="2400" smtClean="0">
                <a:latin typeface="BostonII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cs typeface="Times New Roman" pitchFamily="18" charset="0"/>
              </a:rPr>
              <a:t>DMGRSSN is a </a:t>
            </a:r>
            <a:r>
              <a:rPr lang="en-US" altLang="en-US" sz="2400" smtClean="0">
                <a:solidFill>
                  <a:srgbClr val="FF0066"/>
                </a:solidFill>
                <a:cs typeface="Times New Roman" pitchFamily="18" charset="0"/>
              </a:rPr>
              <a:t>transitive</a:t>
            </a:r>
            <a:r>
              <a:rPr lang="en-US" altLang="en-US" sz="2400" smtClean="0"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rgbClr val="FF0066"/>
                </a:solidFill>
                <a:cs typeface="Times New Roman" pitchFamily="18" charset="0"/>
              </a:rPr>
              <a:t>FD</a:t>
            </a:r>
            <a:r>
              <a:rPr lang="en-US" altLang="en-US" sz="2400" smtClean="0">
                <a:cs typeface="Times New Roman" pitchFamily="18" charset="0"/>
              </a:rPr>
              <a:t> since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SSN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DNUMBER </a:t>
            </a:r>
            <a:r>
              <a:rPr lang="en-US" altLang="en-US" sz="2400" smtClean="0">
                <a:cs typeface="Times New Roman" pitchFamily="18" charset="0"/>
              </a:rPr>
              <a:t>and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DNUMBER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DMGRSSN </a:t>
            </a:r>
            <a:r>
              <a:rPr lang="en-US" altLang="en-US" sz="2400" smtClean="0">
                <a:cs typeface="Times New Roman" pitchFamily="18" charset="0"/>
              </a:rPr>
              <a:t>hold</a:t>
            </a:r>
          </a:p>
          <a:p>
            <a:pPr lvl="1">
              <a:lnSpc>
                <a:spcPct val="90000"/>
              </a:lnSpc>
            </a:pPr>
            <a:endParaRPr lang="en-US" altLang="en-US" sz="24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SSN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ENAME </a:t>
            </a:r>
            <a:r>
              <a:rPr lang="en-US" altLang="en-US" sz="2400" smtClean="0">
                <a:cs typeface="Times New Roman" pitchFamily="18" charset="0"/>
              </a:rPr>
              <a:t>is </a:t>
            </a:r>
            <a:r>
              <a:rPr lang="en-US" altLang="en-US" sz="2400" i="1" smtClean="0">
                <a:solidFill>
                  <a:srgbClr val="FF0066"/>
                </a:solidFill>
                <a:cs typeface="Times New Roman" pitchFamily="18" charset="0"/>
              </a:rPr>
              <a:t>non-transitive</a:t>
            </a:r>
            <a:r>
              <a:rPr lang="en-US" altLang="en-US" sz="2400" i="1" smtClean="0">
                <a:cs typeface="Times New Roman" pitchFamily="18" charset="0"/>
              </a:rPr>
              <a:t> </a:t>
            </a:r>
            <a:r>
              <a:rPr lang="en-US" altLang="en-US" sz="2400" smtClean="0">
                <a:cs typeface="Times New Roman" pitchFamily="18" charset="0"/>
              </a:rPr>
              <a:t> since there is no set of attributes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X </a:t>
            </a:r>
            <a:r>
              <a:rPr lang="en-US" altLang="en-US" sz="2400" smtClean="0">
                <a:cs typeface="Times New Roman" pitchFamily="18" charset="0"/>
              </a:rPr>
              <a:t>where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SSN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X </a:t>
            </a:r>
            <a:r>
              <a:rPr lang="en-US" altLang="en-US" sz="2400" smtClean="0">
                <a:cs typeface="Times New Roman" pitchFamily="18" charset="0"/>
              </a:rPr>
              <a:t>and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X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solidFill>
                  <a:schemeClr val="bg1"/>
                </a:solidFill>
                <a:latin typeface="BostonII"/>
                <a:cs typeface="Times New Roman" pitchFamily="18" charset="0"/>
              </a:rPr>
              <a:t> </a:t>
            </a:r>
            <a:r>
              <a:rPr lang="en-US" altLang="en-US" sz="2400" smtClean="0">
                <a:solidFill>
                  <a:schemeClr val="bg1"/>
                </a:solidFill>
                <a:cs typeface="Times New Roman" pitchFamily="18" charset="0"/>
              </a:rPr>
              <a:t>ENAME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33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graphicFrame>
        <p:nvGraphicFramePr>
          <p:cNvPr id="8194" name="Object 18"/>
          <p:cNvGraphicFramePr>
            <a:graphicFrameLocks noChangeAspect="1"/>
          </p:cNvGraphicFramePr>
          <p:nvPr/>
        </p:nvGraphicFramePr>
        <p:xfrm>
          <a:off x="647700" y="2592388"/>
          <a:ext cx="8004175" cy="3730625"/>
        </p:xfrm>
        <a:graphic>
          <a:graphicData uri="http://schemas.openxmlformats.org/presentationml/2006/ole">
            <p:oleObj spid="_x0000_s8194" name="Bitmap Image" r:id="rId3" imgW="5923810" imgH="2762636" progId="PBrush">
              <p:embed/>
            </p:oleObj>
          </a:graphicData>
        </a:graphic>
      </p:graphicFrame>
      <p:sp>
        <p:nvSpPr>
          <p:cNvPr id="8197" name="Rectangle 2"/>
          <p:cNvSpPr txBox="1">
            <a:spLocks noChangeArrowheads="1"/>
          </p:cNvSpPr>
          <p:nvPr/>
        </p:nvSpPr>
        <p:spPr bwMode="auto">
          <a:xfrm>
            <a:off x="763588" y="44450"/>
            <a:ext cx="77724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Third Normal Form: Example </a:t>
            </a:r>
          </a:p>
        </p:txBody>
      </p:sp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800100" y="804863"/>
            <a:ext cx="76993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i="1">
                <a:solidFill>
                  <a:schemeClr val="bg1"/>
                </a:solidFill>
              </a:rPr>
              <a:t>DNUMBER</a:t>
            </a:r>
            <a:r>
              <a:rPr lang="en-US" altLang="en-US">
                <a:solidFill>
                  <a:schemeClr val="bg2"/>
                </a:solidFill>
              </a:rPr>
              <a:t> is </a:t>
            </a:r>
            <a:r>
              <a:rPr lang="en-US" altLang="en-US">
                <a:solidFill>
                  <a:srgbClr val="FF0000"/>
                </a:solidFill>
              </a:rPr>
              <a:t>non prime attribute </a:t>
            </a:r>
            <a:r>
              <a:rPr lang="en-US" altLang="en-US">
                <a:solidFill>
                  <a:schemeClr val="bg2"/>
                </a:solidFill>
              </a:rPr>
              <a:t>which determine other </a:t>
            </a:r>
            <a:r>
              <a:rPr lang="en-US" altLang="en-US">
                <a:solidFill>
                  <a:srgbClr val="FF0000"/>
                </a:solidFill>
              </a:rPr>
              <a:t>non prime attribute</a:t>
            </a:r>
            <a:r>
              <a:rPr lang="en-US" altLang="en-US">
                <a:solidFill>
                  <a:schemeClr val="bg2"/>
                </a:solidFill>
              </a:rPr>
              <a:t> </a:t>
            </a:r>
            <a:r>
              <a:rPr lang="en-US" altLang="en-US" i="1">
                <a:solidFill>
                  <a:schemeClr val="bg1"/>
                </a:solidFill>
              </a:rPr>
              <a:t>DNAME</a:t>
            </a:r>
            <a:r>
              <a:rPr lang="en-US" altLang="en-US">
                <a:solidFill>
                  <a:schemeClr val="bg2"/>
                </a:solidFill>
              </a:rPr>
              <a:t> and </a:t>
            </a:r>
            <a:r>
              <a:rPr lang="en-US" altLang="en-US" i="1">
                <a:solidFill>
                  <a:schemeClr val="bg1"/>
                </a:solidFill>
              </a:rPr>
              <a:t>DMGRSSN </a:t>
            </a:r>
          </a:p>
          <a:p>
            <a:r>
              <a:rPr lang="en-US" altLang="en-US" i="1">
                <a:solidFill>
                  <a:schemeClr val="bg2"/>
                </a:solidFill>
              </a:rPr>
              <a:t>In other word </a:t>
            </a:r>
            <a:r>
              <a:rPr lang="en-US" altLang="en-US" i="1">
                <a:solidFill>
                  <a:schemeClr val="bg1"/>
                </a:solidFill>
              </a:rPr>
              <a:t>SSN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 b="1" i="1">
                <a:solidFill>
                  <a:srgbClr val="FF0000"/>
                </a:solidFill>
              </a:rPr>
              <a:t>transitively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 i="1">
                <a:solidFill>
                  <a:schemeClr val="bg2"/>
                </a:solidFill>
              </a:rPr>
              <a:t>(indirectly) determine </a:t>
            </a:r>
            <a:r>
              <a:rPr lang="en-US" altLang="en-US" i="1">
                <a:solidFill>
                  <a:schemeClr val="bg1"/>
                </a:solidFill>
              </a:rPr>
              <a:t>DNAME</a:t>
            </a:r>
            <a:r>
              <a:rPr lang="en-US" altLang="en-US">
                <a:solidFill>
                  <a:schemeClr val="bg2"/>
                </a:solidFill>
              </a:rPr>
              <a:t> and </a:t>
            </a:r>
            <a:r>
              <a:rPr lang="en-US" altLang="en-US" i="1">
                <a:solidFill>
                  <a:schemeClr val="bg1"/>
                </a:solidFill>
              </a:rPr>
              <a:t>DMGRSSN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30175"/>
            <a:ext cx="7772400" cy="760413"/>
          </a:xfrm>
        </p:spPr>
        <p:txBody>
          <a:bodyPr/>
          <a:lstStyle/>
          <a:p>
            <a:r>
              <a:rPr lang="en-US" altLang="en-US" b="1" smtClean="0"/>
              <a:t>Example : Determine NF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595563"/>
            <a:ext cx="3495675" cy="12604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ISBN </a:t>
            </a:r>
            <a:r>
              <a:rPr lang="en-US" altLang="en-US" sz="2400" smtClean="0">
                <a:sym typeface="Wingdings" pitchFamily="2" charset="2"/>
              </a:rPr>
              <a:t> Title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ym typeface="Wingdings" pitchFamily="2" charset="2"/>
              </a:rPr>
              <a:t>ISBN  Publisher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ym typeface="Wingdings" pitchFamily="2" charset="2"/>
              </a:rPr>
              <a:t>Publisher  Address</a:t>
            </a:r>
            <a:endParaRPr lang="en-US" altLang="en-US" sz="24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11188" y="1227138"/>
          <a:ext cx="4875212" cy="1054100"/>
        </p:xfrm>
        <a:graphic>
          <a:graphicData uri="http://schemas.openxmlformats.org/presentationml/2006/ole">
            <p:oleObj spid="_x0000_s9218" name="Worksheet" r:id="rId3" imgW="3296160" imgH="607680" progId="Excel.Sheet.8">
              <p:embed/>
            </p:oleObj>
          </a:graphicData>
        </a:graphic>
      </p:graphicFrame>
      <p:grpSp>
        <p:nvGrpSpPr>
          <p:cNvPr id="9221" name="Group 13"/>
          <p:cNvGrpSpPr>
            <a:grpSpLocks/>
          </p:cNvGrpSpPr>
          <p:nvPr/>
        </p:nvGrpSpPr>
        <p:grpSpPr bwMode="auto">
          <a:xfrm>
            <a:off x="5791200" y="4038600"/>
            <a:ext cx="1295400" cy="228600"/>
            <a:chOff x="1200" y="2448"/>
            <a:chExt cx="816" cy="144"/>
          </a:xfrm>
        </p:grpSpPr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25" name="Line 15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26" name="Line 16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572000" y="2805113"/>
            <a:ext cx="4268788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800" dirty="0">
                <a:solidFill>
                  <a:schemeClr val="bg2"/>
                </a:solidFill>
                <a:latin typeface="Arial" pitchFamily="34" charset="0"/>
              </a:rPr>
              <a:t>In your solution you will write the following justification: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" pitchFamily="34" charset="0"/>
              </a:rPr>
              <a:t>No M/V attributes</a:t>
            </a:r>
            <a:r>
              <a:rPr lang="en-US" altLang="en-US" sz="1800" dirty="0">
                <a:solidFill>
                  <a:schemeClr val="bg2"/>
                </a:solidFill>
                <a:latin typeface="Arial" pitchFamily="34" charset="0"/>
              </a:rPr>
              <a:t>, therefore at least 1NF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" pitchFamily="34" charset="0"/>
              </a:rPr>
              <a:t>No partial dependencies</a:t>
            </a:r>
            <a:r>
              <a:rPr lang="en-US" altLang="en-US" sz="1800" dirty="0">
                <a:solidFill>
                  <a:schemeClr val="bg2"/>
                </a:solidFill>
                <a:latin typeface="Arial" pitchFamily="34" charset="0"/>
              </a:rPr>
              <a:t>, therefore at least 2NF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bg2"/>
                </a:solidFill>
                <a:latin typeface="Arial" pitchFamily="34" charset="0"/>
              </a:rPr>
              <a:t>There is a </a:t>
            </a:r>
            <a:r>
              <a:rPr lang="en-US" altLang="en-US" sz="1800" dirty="0">
                <a:solidFill>
                  <a:srgbClr val="FF0000"/>
                </a:solidFill>
                <a:latin typeface="Arial" pitchFamily="34" charset="0"/>
              </a:rPr>
              <a:t>transitive dependency </a:t>
            </a:r>
            <a:r>
              <a:rPr lang="en-US" altLang="en-US" sz="1800" dirty="0">
                <a:solidFill>
                  <a:srgbClr val="C00000"/>
                </a:solidFill>
                <a:latin typeface="Arial" pitchFamily="34" charset="0"/>
              </a:rPr>
              <a:t>(Publisher </a:t>
            </a:r>
            <a:r>
              <a:rPr lang="en-US" altLang="en-US" sz="1800" dirty="0">
                <a:solidFill>
                  <a:srgbClr val="C00000"/>
                </a:solidFill>
                <a:latin typeface="Arial" pitchFamily="34" charset="0"/>
                <a:sym typeface="Wingdings" pitchFamily="2" charset="2"/>
              </a:rPr>
              <a:t> Address)</a:t>
            </a:r>
            <a:r>
              <a:rPr lang="en-US" altLang="en-US" sz="1800" dirty="0">
                <a:solidFill>
                  <a:schemeClr val="bg2"/>
                </a:solidFill>
                <a:latin typeface="Arial" pitchFamily="34" charset="0"/>
                <a:sym typeface="Wingdings" pitchFamily="2" charset="2"/>
              </a:rPr>
              <a:t>, therefore, not 3NF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188" y="4395788"/>
            <a:ext cx="403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en-US">
                <a:solidFill>
                  <a:schemeClr val="bg2"/>
                </a:solidFill>
              </a:rPr>
              <a:t>Book( </a:t>
            </a:r>
            <a:r>
              <a:rPr lang="en-US" altLang="en-US" u="sng">
                <a:solidFill>
                  <a:schemeClr val="bg2"/>
                </a:solidFill>
              </a:rPr>
              <a:t>ISBAN</a:t>
            </a:r>
            <a:r>
              <a:rPr lang="en-US" altLang="en-US">
                <a:solidFill>
                  <a:schemeClr val="bg2"/>
                </a:solidFill>
              </a:rPr>
              <a:t>,Title,Publisher)</a:t>
            </a:r>
          </a:p>
          <a:p>
            <a:endParaRPr lang="en-US" altLang="en-US">
              <a:solidFill>
                <a:schemeClr val="bg2"/>
              </a:solidFill>
            </a:endParaRPr>
          </a:p>
          <a:p>
            <a:r>
              <a:rPr lang="en-US" altLang="en-US">
                <a:solidFill>
                  <a:schemeClr val="bg2"/>
                </a:solidFill>
              </a:rPr>
              <a:t>Pub_Add(</a:t>
            </a:r>
            <a:r>
              <a:rPr lang="en-US" altLang="en-US" u="sng">
                <a:solidFill>
                  <a:schemeClr val="bg2"/>
                </a:solidFill>
              </a:rPr>
              <a:t>Publisher</a:t>
            </a:r>
            <a:r>
              <a:rPr lang="en-US" altLang="en-US">
                <a:solidFill>
                  <a:schemeClr val="bg2"/>
                </a:solidFill>
              </a:rPr>
              <a:t>, Address)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allAtOnce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25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31748" name="Text Box 40"/>
          <p:cNvSpPr txBox="1">
            <a:spLocks noChangeArrowheads="1"/>
          </p:cNvSpPr>
          <p:nvPr/>
        </p:nvSpPr>
        <p:spPr bwMode="auto">
          <a:xfrm>
            <a:off x="381000" y="144463"/>
            <a:ext cx="87630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1pPr>
            <a:lvl2pPr marL="742950" indent="-285750"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2pPr>
            <a:lvl3pPr marL="1143000" indent="-228600"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3pPr>
            <a:lvl4pPr marL="1600200" indent="-228600"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4pPr>
            <a:lvl5pPr marL="2057400" indent="-228600"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Times New Roman" pitchFamily="18" charset="0"/>
                <a:ea typeface="Times New Roman (Arabic)" charset="0"/>
                <a:cs typeface="Times New Roman (Arabic)" charset="0"/>
              </a:defRPr>
            </a:lvl9pPr>
          </a:lstStyle>
          <a:p>
            <a:pPr algn="ctr">
              <a:defRPr/>
            </a:pPr>
            <a:r>
              <a:rPr lang="en-US" altLang="en-US" sz="3600" b="1" dirty="0">
                <a:solidFill>
                  <a:srgbClr val="333399"/>
                </a:solidFill>
                <a:latin typeface="+mj-lt"/>
                <a:ea typeface="+mj-ea"/>
                <a:cs typeface="Times New Roman" pitchFamily="18" charset="0"/>
              </a:rPr>
              <a:t>Steps in Data Normalization</a:t>
            </a:r>
          </a:p>
          <a:p>
            <a:pPr>
              <a:lnSpc>
                <a:spcPct val="104000"/>
              </a:lnSpc>
              <a:defRPr/>
            </a:pPr>
            <a:endParaRPr lang="en-US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6325" name="Rectangle 41"/>
          <p:cNvSpPr>
            <a:spLocks noChangeArrowheads="1"/>
          </p:cNvSpPr>
          <p:nvPr/>
        </p:nvSpPr>
        <p:spPr bwMode="auto">
          <a:xfrm>
            <a:off x="3130550" y="914400"/>
            <a:ext cx="28416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UNORMALISED ENTITY</a:t>
            </a:r>
          </a:p>
        </p:txBody>
      </p:sp>
      <p:sp>
        <p:nvSpPr>
          <p:cNvPr id="56326" name="Rectangle 42"/>
          <p:cNvSpPr>
            <a:spLocks noChangeArrowheads="1"/>
          </p:cNvSpPr>
          <p:nvPr/>
        </p:nvSpPr>
        <p:spPr bwMode="auto">
          <a:xfrm>
            <a:off x="2971800" y="1447800"/>
            <a:ext cx="3267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Step 1: remove repeating groups</a:t>
            </a:r>
          </a:p>
        </p:txBody>
      </p:sp>
      <p:sp>
        <p:nvSpPr>
          <p:cNvPr id="56327" name="Rectangle 43"/>
          <p:cNvSpPr>
            <a:spLocks noChangeArrowheads="1"/>
          </p:cNvSpPr>
          <p:nvPr/>
        </p:nvSpPr>
        <p:spPr bwMode="auto">
          <a:xfrm>
            <a:off x="3429000" y="2082800"/>
            <a:ext cx="2314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1st NORMAL FORM</a:t>
            </a:r>
          </a:p>
        </p:txBody>
      </p:sp>
      <p:sp>
        <p:nvSpPr>
          <p:cNvPr id="56328" name="Rectangle 44"/>
          <p:cNvSpPr>
            <a:spLocks noChangeArrowheads="1"/>
          </p:cNvSpPr>
          <p:nvPr/>
        </p:nvSpPr>
        <p:spPr bwMode="auto">
          <a:xfrm>
            <a:off x="2819400" y="2667000"/>
            <a:ext cx="3609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Step 2: remove partial dependencies</a:t>
            </a:r>
          </a:p>
        </p:txBody>
      </p:sp>
      <p:sp>
        <p:nvSpPr>
          <p:cNvPr id="56329" name="Rectangle 45"/>
          <p:cNvSpPr>
            <a:spLocks noChangeArrowheads="1"/>
          </p:cNvSpPr>
          <p:nvPr/>
        </p:nvSpPr>
        <p:spPr bwMode="auto">
          <a:xfrm>
            <a:off x="3352800" y="3302000"/>
            <a:ext cx="2390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2nd NORMAL FORM</a:t>
            </a:r>
          </a:p>
        </p:txBody>
      </p:sp>
      <p:sp>
        <p:nvSpPr>
          <p:cNvPr id="56330" name="Rectangle 46"/>
          <p:cNvSpPr>
            <a:spLocks noChangeArrowheads="1"/>
          </p:cNvSpPr>
          <p:nvPr/>
        </p:nvSpPr>
        <p:spPr bwMode="auto">
          <a:xfrm>
            <a:off x="2743200" y="3886200"/>
            <a:ext cx="3724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Step 3: remove indirect dependencies</a:t>
            </a:r>
          </a:p>
        </p:txBody>
      </p:sp>
      <p:sp>
        <p:nvSpPr>
          <p:cNvPr id="56331" name="Rectangle 47"/>
          <p:cNvSpPr>
            <a:spLocks noChangeArrowheads="1"/>
          </p:cNvSpPr>
          <p:nvPr/>
        </p:nvSpPr>
        <p:spPr bwMode="auto">
          <a:xfrm>
            <a:off x="3352800" y="4530725"/>
            <a:ext cx="23526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3rd NORMAL FORM</a:t>
            </a:r>
          </a:p>
        </p:txBody>
      </p:sp>
      <p:sp>
        <p:nvSpPr>
          <p:cNvPr id="56332" name="Rectangle 48"/>
          <p:cNvSpPr>
            <a:spLocks noChangeArrowheads="1"/>
          </p:cNvSpPr>
          <p:nvPr/>
        </p:nvSpPr>
        <p:spPr bwMode="auto">
          <a:xfrm>
            <a:off x="685800" y="5181600"/>
            <a:ext cx="3527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Step 4: remove multi-dependencies</a:t>
            </a:r>
          </a:p>
        </p:txBody>
      </p:sp>
      <p:sp>
        <p:nvSpPr>
          <p:cNvPr id="56333" name="Rectangle 49"/>
          <p:cNvSpPr>
            <a:spLocks noChangeArrowheads="1"/>
          </p:cNvSpPr>
          <p:nvPr/>
        </p:nvSpPr>
        <p:spPr bwMode="auto">
          <a:xfrm>
            <a:off x="1295400" y="5826125"/>
            <a:ext cx="2339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ea typeface="Times New Roman (Arabic)"/>
                <a:cs typeface="Times New Roman" pitchFamily="18" charset="0"/>
              </a:rPr>
              <a:t>4th NORMAL FORM</a:t>
            </a:r>
          </a:p>
        </p:txBody>
      </p:sp>
      <p:sp>
        <p:nvSpPr>
          <p:cNvPr id="56334" name="Rectangle 50"/>
          <p:cNvSpPr>
            <a:spLocks noChangeArrowheads="1"/>
          </p:cNvSpPr>
          <p:nvPr/>
        </p:nvSpPr>
        <p:spPr bwMode="auto">
          <a:xfrm>
            <a:off x="3124200" y="914400"/>
            <a:ext cx="2819400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35" name="AutoShape 51"/>
          <p:cNvSpPr>
            <a:spLocks noChangeArrowheads="1"/>
          </p:cNvSpPr>
          <p:nvPr/>
        </p:nvSpPr>
        <p:spPr bwMode="auto">
          <a:xfrm>
            <a:off x="2667000" y="1447800"/>
            <a:ext cx="3733800" cy="350838"/>
          </a:xfrm>
          <a:prstGeom prst="roundRect">
            <a:avLst>
              <a:gd name="adj" fmla="val 499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36" name="Rectangle 52"/>
          <p:cNvSpPr>
            <a:spLocks noChangeArrowheads="1"/>
          </p:cNvSpPr>
          <p:nvPr/>
        </p:nvSpPr>
        <p:spPr bwMode="auto">
          <a:xfrm>
            <a:off x="3130550" y="2063750"/>
            <a:ext cx="2819400" cy="327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37" name="AutoShape 53"/>
          <p:cNvSpPr>
            <a:spLocks noChangeArrowheads="1"/>
          </p:cNvSpPr>
          <p:nvPr/>
        </p:nvSpPr>
        <p:spPr bwMode="auto">
          <a:xfrm>
            <a:off x="2667000" y="2667000"/>
            <a:ext cx="3733800" cy="322263"/>
          </a:xfrm>
          <a:prstGeom prst="roundRect">
            <a:avLst>
              <a:gd name="adj" fmla="val 499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38" name="Rectangle 54"/>
          <p:cNvSpPr>
            <a:spLocks noChangeArrowheads="1"/>
          </p:cNvSpPr>
          <p:nvPr/>
        </p:nvSpPr>
        <p:spPr bwMode="auto">
          <a:xfrm>
            <a:off x="3124200" y="3276600"/>
            <a:ext cx="2819400" cy="339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39" name="AutoShape 55"/>
          <p:cNvSpPr>
            <a:spLocks noChangeArrowheads="1"/>
          </p:cNvSpPr>
          <p:nvPr/>
        </p:nvSpPr>
        <p:spPr bwMode="auto">
          <a:xfrm>
            <a:off x="2667000" y="3886200"/>
            <a:ext cx="3733800" cy="347663"/>
          </a:xfrm>
          <a:prstGeom prst="roundRect">
            <a:avLst>
              <a:gd name="adj" fmla="val 499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40" name="Rectangle 56"/>
          <p:cNvSpPr>
            <a:spLocks noChangeArrowheads="1"/>
          </p:cNvSpPr>
          <p:nvPr/>
        </p:nvSpPr>
        <p:spPr bwMode="auto">
          <a:xfrm>
            <a:off x="3124200" y="4495800"/>
            <a:ext cx="2819400" cy="365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41" name="AutoShape 57"/>
          <p:cNvSpPr>
            <a:spLocks noChangeArrowheads="1"/>
          </p:cNvSpPr>
          <p:nvPr/>
        </p:nvSpPr>
        <p:spPr bwMode="auto">
          <a:xfrm>
            <a:off x="447675" y="5183188"/>
            <a:ext cx="4029075" cy="322262"/>
          </a:xfrm>
          <a:prstGeom prst="roundRect">
            <a:avLst>
              <a:gd name="adj" fmla="val 499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42" name="Rectangle 58"/>
          <p:cNvSpPr>
            <a:spLocks noChangeArrowheads="1"/>
          </p:cNvSpPr>
          <p:nvPr/>
        </p:nvSpPr>
        <p:spPr bwMode="auto">
          <a:xfrm>
            <a:off x="5105400" y="5181600"/>
            <a:ext cx="3184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bg2"/>
                </a:solidFill>
                <a:ea typeface="Times New Roman (Arabic)"/>
                <a:cs typeface="Times New Roman" pitchFamily="18" charset="0"/>
              </a:rPr>
              <a:t>Step 4: every determinate a key</a:t>
            </a:r>
            <a:endParaRPr lang="en-US" altLang="en-US" sz="1800" b="1">
              <a:solidFill>
                <a:schemeClr val="bg2"/>
              </a:solidFill>
              <a:ea typeface="Times New Roman (Arabic)"/>
              <a:cs typeface="Times New Roman" pitchFamily="18" charset="0"/>
            </a:endParaRPr>
          </a:p>
        </p:txBody>
      </p:sp>
      <p:sp>
        <p:nvSpPr>
          <p:cNvPr id="56343" name="Rectangle 59"/>
          <p:cNvSpPr>
            <a:spLocks noChangeArrowheads="1"/>
          </p:cNvSpPr>
          <p:nvPr/>
        </p:nvSpPr>
        <p:spPr bwMode="auto">
          <a:xfrm>
            <a:off x="4953000" y="5829300"/>
            <a:ext cx="3546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  <a:ea typeface="Times New Roman (Arabic)"/>
                <a:cs typeface="Times New Roman" pitchFamily="18" charset="0"/>
              </a:rPr>
              <a:t>BOYCE-CODD NORMAL FORM</a:t>
            </a:r>
            <a:endParaRPr lang="en-US" altLang="en-US" sz="1800" b="1" dirty="0">
              <a:solidFill>
                <a:schemeClr val="bg2"/>
              </a:solidFill>
              <a:ea typeface="Times New Roman (Arabic)"/>
              <a:cs typeface="Times New Roman" pitchFamily="18" charset="0"/>
            </a:endParaRPr>
          </a:p>
        </p:txBody>
      </p:sp>
      <p:sp>
        <p:nvSpPr>
          <p:cNvPr id="56344" name="Line 60"/>
          <p:cNvSpPr>
            <a:spLocks noChangeShapeType="1"/>
          </p:cNvSpPr>
          <p:nvPr/>
        </p:nvSpPr>
        <p:spPr bwMode="auto">
          <a:xfrm>
            <a:off x="4572000" y="12192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5" name="Line 61"/>
          <p:cNvSpPr>
            <a:spLocks noChangeShapeType="1"/>
          </p:cNvSpPr>
          <p:nvPr/>
        </p:nvSpPr>
        <p:spPr bwMode="auto">
          <a:xfrm>
            <a:off x="4572000" y="1787525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6" name="Line 62"/>
          <p:cNvSpPr>
            <a:spLocks noChangeShapeType="1"/>
          </p:cNvSpPr>
          <p:nvPr/>
        </p:nvSpPr>
        <p:spPr bwMode="auto">
          <a:xfrm>
            <a:off x="4572000" y="2398713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7" name="Line 63"/>
          <p:cNvSpPr>
            <a:spLocks noChangeShapeType="1"/>
          </p:cNvSpPr>
          <p:nvPr/>
        </p:nvSpPr>
        <p:spPr bwMode="auto">
          <a:xfrm>
            <a:off x="4572000" y="3000375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8" name="Line 64"/>
          <p:cNvSpPr>
            <a:spLocks noChangeShapeType="1"/>
          </p:cNvSpPr>
          <p:nvPr/>
        </p:nvSpPr>
        <p:spPr bwMode="auto">
          <a:xfrm>
            <a:off x="4572000" y="36195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9" name="Line 65"/>
          <p:cNvSpPr>
            <a:spLocks noChangeShapeType="1"/>
          </p:cNvSpPr>
          <p:nvPr/>
        </p:nvSpPr>
        <p:spPr bwMode="auto">
          <a:xfrm>
            <a:off x="4572000" y="423068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0" name="Line 66"/>
          <p:cNvSpPr>
            <a:spLocks noChangeShapeType="1"/>
          </p:cNvSpPr>
          <p:nvPr/>
        </p:nvSpPr>
        <p:spPr bwMode="auto">
          <a:xfrm>
            <a:off x="3505200" y="4876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1" name="Line 67"/>
          <p:cNvSpPr>
            <a:spLocks noChangeShapeType="1"/>
          </p:cNvSpPr>
          <p:nvPr/>
        </p:nvSpPr>
        <p:spPr bwMode="auto">
          <a:xfrm>
            <a:off x="5562600" y="4876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/>
        </p:nvSpPr>
        <p:spPr bwMode="auto">
          <a:xfrm>
            <a:off x="3505200" y="550545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/>
        </p:nvSpPr>
        <p:spPr bwMode="auto">
          <a:xfrm>
            <a:off x="5562600" y="550545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4" name="AutoShape 70"/>
          <p:cNvSpPr>
            <a:spLocks noChangeArrowheads="1"/>
          </p:cNvSpPr>
          <p:nvPr/>
        </p:nvSpPr>
        <p:spPr bwMode="auto">
          <a:xfrm>
            <a:off x="4648200" y="5181600"/>
            <a:ext cx="4029075" cy="322263"/>
          </a:xfrm>
          <a:prstGeom prst="roundRect">
            <a:avLst>
              <a:gd name="adj" fmla="val 49995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55" name="Rectangle 71"/>
          <p:cNvSpPr>
            <a:spLocks noChangeArrowheads="1"/>
          </p:cNvSpPr>
          <p:nvPr/>
        </p:nvSpPr>
        <p:spPr bwMode="auto">
          <a:xfrm>
            <a:off x="4953000" y="5791200"/>
            <a:ext cx="3429000" cy="3810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56356" name="Rectangle 72"/>
          <p:cNvSpPr>
            <a:spLocks noChangeArrowheads="1"/>
          </p:cNvSpPr>
          <p:nvPr/>
        </p:nvSpPr>
        <p:spPr bwMode="auto">
          <a:xfrm>
            <a:off x="762000" y="5791200"/>
            <a:ext cx="3429000" cy="3810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381000" y="1373188"/>
            <a:ext cx="8266113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0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lnSpc>
                <a:spcPct val="104000"/>
              </a:lnSpc>
              <a:spcBef>
                <a:spcPct val="0"/>
              </a:spcBef>
              <a:defRPr/>
            </a:pPr>
            <a:endParaRPr lang="en-US" altLang="en-US" sz="1800" dirty="0" smtClean="0">
              <a:solidFill>
                <a:schemeClr val="tx1"/>
              </a:solidFill>
              <a:ea typeface="Times New Roman (Arabic)"/>
              <a:cs typeface="Times New Roman (Arabic)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The amount of unnecessary </a:t>
            </a:r>
            <a:r>
              <a:rPr lang="en-US" altLang="en-US" sz="24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redundant data is reduced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.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Data integrity 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is easily maintained within the database.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The database &amp; application design processes are much more    </a:t>
            </a:r>
            <a:r>
              <a:rPr lang="en-US" altLang="en-US" sz="24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flexible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.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endParaRPr lang="en-US" altLang="en-US" sz="2400" dirty="0" smtClean="0">
              <a:ea typeface="Times New Roman (Arabic)"/>
              <a:cs typeface="Traditional Arabic" pitchFamily="18" charset="-78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Security</a:t>
            </a:r>
            <a:r>
              <a:rPr lang="en-US" altLang="en-US" sz="2400" dirty="0" smtClean="0">
                <a:ea typeface="Times New Roman (Arabic)"/>
                <a:cs typeface="Traditional Arabic" pitchFamily="18" charset="-78"/>
              </a:rPr>
              <a:t> is easier to manage.</a:t>
            </a:r>
          </a:p>
        </p:txBody>
      </p:sp>
      <p:sp>
        <p:nvSpPr>
          <p:cNvPr id="57347" name="Line 6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42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57349" name="Title 1"/>
          <p:cNvSpPr txBox="1">
            <a:spLocks/>
          </p:cNvSpPr>
          <p:nvPr/>
        </p:nvSpPr>
        <p:spPr bwMode="auto">
          <a:xfrm>
            <a:off x="685800" y="258763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3600" b="1">
                <a:solidFill>
                  <a:srgbClr val="333399"/>
                </a:solidFill>
                <a:latin typeface="Arial" pitchFamily="34" charset="0"/>
                <a:cs typeface="Times New Roman" pitchFamily="18" charset="0"/>
              </a:rPr>
              <a:t>Advantages of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77863" y="1436688"/>
            <a:ext cx="8158162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Produces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lots of tables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with a relatively small number of columns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endParaRPr lang="en-US" altLang="en-US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Probably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requires joins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in order to put the information back together in the way it needs to be used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endParaRPr lang="en-US" altLang="en-US">
              <a:solidFill>
                <a:schemeClr val="bg2"/>
              </a:solidFill>
              <a:ea typeface="Times New Roman (Arabic)"/>
              <a:cs typeface="Traditional Arabic" pitchFamily="18" charset="-78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 Impacts </a:t>
            </a:r>
            <a:r>
              <a:rPr lang="en-US" altLang="en-US">
                <a:solidFill>
                  <a:schemeClr val="bg1"/>
                </a:solidFill>
                <a:ea typeface="Times New Roman (Arabic)"/>
                <a:cs typeface="Traditional Arabic" pitchFamily="18" charset="-78"/>
              </a:rPr>
              <a:t>computer performance </a:t>
            </a:r>
            <a:r>
              <a:rPr lang="en-US" altLang="en-US">
                <a:solidFill>
                  <a:schemeClr val="bg2"/>
                </a:solidFill>
                <a:ea typeface="Times New Roman (Arabic)"/>
                <a:cs typeface="Traditional Arabic" pitchFamily="18" charset="-78"/>
              </a:rPr>
              <a:t>(CPU, I/O, memory).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8226425" y="63436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800">
                <a:ea typeface="Times New Roman (Arabic)"/>
                <a:cs typeface="Times New Roman (Arabic)"/>
              </a:rPr>
              <a:t>43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58763"/>
            <a:ext cx="77724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b="1" kern="0" dirty="0" smtClean="0"/>
              <a:t>Disadvantages of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715963" y="1390831"/>
            <a:ext cx="7772400" cy="4605020"/>
          </a:xfrm>
        </p:spPr>
        <p:txBody>
          <a:bodyPr/>
          <a:lstStyle/>
          <a:p>
            <a:pPr marL="971550" lvl="1" indent="-514350">
              <a:buFontTx/>
              <a:buAutoNum type="arabicPeriod"/>
            </a:pPr>
            <a:r>
              <a:rPr lang="en-US" altLang="en-US" dirty="0" smtClean="0"/>
              <a:t>Making sure attribute semantics are clear</a:t>
            </a:r>
          </a:p>
          <a:p>
            <a:pPr marL="971550" lvl="1" indent="-514350">
              <a:buFontTx/>
              <a:buAutoNum type="arabicPeriod"/>
            </a:pPr>
            <a:endParaRPr lang="en-US" altLang="en-US" dirty="0" smtClean="0"/>
          </a:p>
          <a:p>
            <a:pPr marL="971550" lvl="1" indent="-514350">
              <a:buFontTx/>
              <a:buAutoNum type="arabicPeriod"/>
            </a:pPr>
            <a:r>
              <a:rPr lang="en-US" altLang="en-US" dirty="0" smtClean="0"/>
              <a:t>Reducing redundant information in </a:t>
            </a:r>
            <a:r>
              <a:rPr lang="en-US" altLang="en-US" dirty="0" err="1" smtClean="0"/>
              <a:t>tuples</a:t>
            </a:r>
            <a:endParaRPr lang="en-US" altLang="en-US" dirty="0" smtClean="0"/>
          </a:p>
          <a:p>
            <a:pPr marL="971550" lvl="1" indent="-514350">
              <a:buFontTx/>
              <a:buAutoNum type="arabicPeriod"/>
            </a:pPr>
            <a:endParaRPr lang="en-US" altLang="en-US" dirty="0" smtClean="0"/>
          </a:p>
          <a:p>
            <a:pPr marL="971550" lvl="1" indent="-514350">
              <a:buFontTx/>
              <a:buAutoNum type="arabicPeriod"/>
            </a:pPr>
            <a:r>
              <a:rPr lang="en-US" altLang="en-US" dirty="0" smtClean="0"/>
              <a:t>Reducing NULL values in </a:t>
            </a:r>
            <a:r>
              <a:rPr lang="en-US" altLang="en-US" dirty="0" err="1" smtClean="0"/>
              <a:t>tuples</a:t>
            </a:r>
            <a:endParaRPr lang="en-US" altLang="en-US" dirty="0" smtClean="0"/>
          </a:p>
          <a:p>
            <a:pPr marL="514350" lvl="1" indent="-51435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Problems that occur in poorly planned, </a:t>
            </a:r>
            <a:r>
              <a:rPr lang="en-US" altLang="en-US" dirty="0" err="1" smtClean="0">
                <a:solidFill>
                  <a:srgbClr val="FF0000"/>
                </a:solidFill>
              </a:rPr>
              <a:t>unmormalized</a:t>
            </a:r>
            <a:r>
              <a:rPr lang="en-US" altLang="en-US" dirty="0" smtClean="0">
                <a:solidFill>
                  <a:srgbClr val="FF0000"/>
                </a:solidFill>
              </a:rPr>
              <a:t> DB where all the data is stored in one table (a Flat File database) is called anomaly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28725"/>
          </a:xfrm>
        </p:spPr>
        <p:txBody>
          <a:bodyPr/>
          <a:lstStyle/>
          <a:p>
            <a:r>
              <a:rPr lang="en-US" altLang="en-US" sz="3200" b="1" smtClean="0">
                <a:cs typeface="Times New Roman" pitchFamily="18" charset="0"/>
              </a:rPr>
              <a:t>Informal Design Guidelines For Relation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534400" y="634365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3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76238" y="1128713"/>
            <a:ext cx="8542337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0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A50021"/>
                </a:solidFill>
                <a:ea typeface="Times New Roman (Arabic)"/>
                <a:cs typeface="Times New Roman (Arabic)"/>
              </a:rPr>
              <a:t>1. Semantics of the Relation Attributes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en-US" sz="2400" dirty="0" smtClean="0">
              <a:ea typeface="Times New Roman (Arabic)"/>
              <a:cs typeface="Times New Roman (Arabic)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imes New Roman (Arabic)"/>
              </a:rPr>
              <a:t>Whenever attributes are grouped to form a relation schema, it is assumed that attributes belonging to </a:t>
            </a:r>
            <a:r>
              <a:rPr lang="en-US" altLang="en-US" sz="2400" u="sng" dirty="0" smtClean="0">
                <a:solidFill>
                  <a:srgbClr val="FF0000"/>
                </a:solidFill>
                <a:ea typeface="Times New Roman (Arabic)"/>
                <a:cs typeface="Times New Roman (Arabic)"/>
              </a:rPr>
              <a:t>one relation </a:t>
            </a:r>
            <a:r>
              <a:rPr lang="en-US" altLang="en-US" sz="2400" dirty="0" smtClean="0">
                <a:ea typeface="Times New Roman (Arabic)"/>
                <a:cs typeface="Times New Roman (Arabic)"/>
              </a:rPr>
              <a:t>have certain </a:t>
            </a:r>
            <a:r>
              <a:rPr lang="en-US" altLang="en-US" sz="2400" u="sng" dirty="0" smtClean="0">
                <a:solidFill>
                  <a:srgbClr val="FF0000"/>
                </a:solidFill>
                <a:ea typeface="Times New Roman (Arabic)"/>
                <a:cs typeface="Times New Roman (Arabic)"/>
              </a:rPr>
              <a:t>real-world meaning </a:t>
            </a:r>
            <a:r>
              <a:rPr lang="en-US" altLang="en-US" sz="2400" dirty="0" smtClean="0">
                <a:ea typeface="Times New Roman (Arabic)"/>
                <a:cs typeface="Times New Roman (Arabic)"/>
              </a:rPr>
              <a:t>and a </a:t>
            </a:r>
            <a:r>
              <a:rPr lang="en-US" altLang="en-US" sz="2400" u="sng" dirty="0" smtClean="0">
                <a:solidFill>
                  <a:srgbClr val="FF0000"/>
                </a:solidFill>
                <a:ea typeface="Times New Roman (Arabic)"/>
                <a:cs typeface="Times New Roman (Arabic)"/>
              </a:rPr>
              <a:t>proper interpretation </a:t>
            </a:r>
            <a:r>
              <a:rPr lang="en-US" altLang="en-US" sz="2400" dirty="0" smtClean="0">
                <a:ea typeface="Times New Roman (Arabic)"/>
                <a:cs typeface="Times New Roman (Arabic)"/>
              </a:rPr>
              <a:t>associated with them.</a:t>
            </a: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ea typeface="Times New Roman (Arabic)"/>
                <a:cs typeface="Times New Roman (Arabic)"/>
              </a:rPr>
              <a:t> In general the easier it is to explain the semantics of the relation, the better the relation schema design is.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 smtClean="0">
              <a:ea typeface="Times New Roman (Arabic)"/>
              <a:cs typeface="Times New Roman (Arabic)"/>
            </a:endParaRPr>
          </a:p>
        </p:txBody>
      </p:sp>
      <p:grpSp>
        <p:nvGrpSpPr>
          <p:cNvPr id="25605" name="Group 78"/>
          <p:cNvGrpSpPr>
            <a:grpSpLocks/>
          </p:cNvGrpSpPr>
          <p:nvPr/>
        </p:nvGrpSpPr>
        <p:grpSpPr bwMode="auto">
          <a:xfrm>
            <a:off x="536575" y="4321175"/>
            <a:ext cx="8382000" cy="2246313"/>
            <a:chOff x="240" y="2880"/>
            <a:chExt cx="5280" cy="960"/>
          </a:xfrm>
        </p:grpSpPr>
        <p:sp>
          <p:nvSpPr>
            <p:cNvPr id="25607" name="Rectangle 75"/>
            <p:cNvSpPr>
              <a:spLocks noChangeArrowheads="1"/>
            </p:cNvSpPr>
            <p:nvPr/>
          </p:nvSpPr>
          <p:spPr bwMode="auto">
            <a:xfrm>
              <a:off x="240" y="2880"/>
              <a:ext cx="5280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 altLang="en-US" sz="2600">
                <a:solidFill>
                  <a:schemeClr val="accent2"/>
                </a:solidFill>
                <a:ea typeface="Times New Roman (Arabic)"/>
                <a:cs typeface="Times New Roman (Arabic)"/>
              </a:endParaRPr>
            </a:p>
          </p:txBody>
        </p:sp>
        <p:sp>
          <p:nvSpPr>
            <p:cNvPr id="25608" name="Text Box 76"/>
            <p:cNvSpPr txBox="1">
              <a:spLocks noChangeArrowheads="1"/>
            </p:cNvSpPr>
            <p:nvPr/>
          </p:nvSpPr>
          <p:spPr bwMode="auto">
            <a:xfrm>
              <a:off x="240" y="2976"/>
              <a:ext cx="5220" cy="6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en-US" b="1">
                  <a:solidFill>
                    <a:srgbClr val="FF0000"/>
                  </a:solidFill>
                  <a:ea typeface="Times New Roman (Arabic)"/>
                  <a:cs typeface="Times New Roman (Arabic)"/>
                </a:rPr>
                <a:t>Guideline 1</a:t>
              </a:r>
              <a:r>
                <a:rPr lang="en-US" altLang="en-US">
                  <a:solidFill>
                    <a:srgbClr val="FF0000"/>
                  </a:solidFill>
                  <a:ea typeface="Times New Roman (Arabic)"/>
                  <a:cs typeface="Times New Roman (Arabic)"/>
                </a:rPr>
                <a:t>: </a:t>
              </a:r>
              <a:r>
                <a:rPr lang="en-US" altLang="en-US">
                  <a:solidFill>
                    <a:schemeClr val="bg2"/>
                  </a:solidFill>
                  <a:ea typeface="Times New Roman (Arabic)"/>
                  <a:cs typeface="Times New Roman (Arabic)"/>
                </a:rPr>
                <a:t>Design a relation schema so that it is easy to explain its meaning. </a:t>
              </a:r>
            </a:p>
            <a:p>
              <a:pPr algn="just"/>
              <a:r>
                <a:rPr lang="en-US" altLang="en-US">
                  <a:solidFill>
                    <a:schemeClr val="bg2"/>
                  </a:solidFill>
                  <a:ea typeface="Times New Roman (Arabic)"/>
                  <a:cs typeface="Times New Roman (Arabic)"/>
                </a:rPr>
                <a:t>Do not </a:t>
              </a:r>
              <a:r>
                <a:rPr lang="en-US" altLang="en-US">
                  <a:solidFill>
                    <a:srgbClr val="FF0000"/>
                  </a:solidFill>
                  <a:ea typeface="Times New Roman (Arabic)"/>
                  <a:cs typeface="Times New Roman (Arabic)"/>
                </a:rPr>
                <a:t>combine attributes from multiple entity types </a:t>
              </a:r>
              <a:r>
                <a:rPr lang="en-US" altLang="en-US">
                  <a:solidFill>
                    <a:schemeClr val="bg2"/>
                  </a:solidFill>
                  <a:ea typeface="Times New Roman (Arabic)"/>
                  <a:cs typeface="Times New Roman (Arabic)"/>
                </a:rPr>
                <a:t>and </a:t>
              </a:r>
              <a:r>
                <a:rPr lang="en-US" altLang="en-US">
                  <a:solidFill>
                    <a:srgbClr val="FF0000"/>
                  </a:solidFill>
                  <a:ea typeface="Times New Roman (Arabic)"/>
                  <a:cs typeface="Times New Roman (Arabic)"/>
                </a:rPr>
                <a:t>relationship types </a:t>
              </a:r>
              <a:r>
                <a:rPr lang="en-US" altLang="en-US">
                  <a:solidFill>
                    <a:schemeClr val="bg2"/>
                  </a:solidFill>
                  <a:ea typeface="Times New Roman (Arabic)"/>
                  <a:cs typeface="Times New Roman (Arabic)"/>
                </a:rPr>
                <a:t>into a single relation.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68325" y="1093788"/>
            <a:ext cx="7772400" cy="63023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en-US" sz="2400" b="1" kern="1200" dirty="0">
                <a:solidFill>
                  <a:srgbClr val="A50021"/>
                </a:solidFill>
                <a:cs typeface="Times New Roman (Arabic)"/>
              </a:rPr>
              <a:t>Example of violating Guideline 1: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724025"/>
            <a:ext cx="6675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68325" y="3508375"/>
            <a:ext cx="81962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bg2"/>
                </a:solidFill>
              </a:rPr>
              <a:t>A tuple in the </a:t>
            </a:r>
            <a:r>
              <a:rPr lang="en-US" altLang="en-US">
                <a:solidFill>
                  <a:schemeClr val="bg1"/>
                </a:solidFill>
              </a:rPr>
              <a:t>EMP_DEPT </a:t>
            </a:r>
            <a:r>
              <a:rPr lang="en-US" altLang="en-US">
                <a:solidFill>
                  <a:schemeClr val="bg2"/>
                </a:solidFill>
              </a:rPr>
              <a:t>relation represents a single employee but:</a:t>
            </a:r>
          </a:p>
          <a:p>
            <a:pPr algn="just"/>
            <a:r>
              <a:rPr lang="en-US" altLang="en-US">
                <a:solidFill>
                  <a:schemeClr val="bg2"/>
                </a:solidFill>
              </a:rPr>
              <a:t>Includes additional information, </a:t>
            </a:r>
            <a:r>
              <a:rPr lang="en-US" altLang="en-US">
                <a:solidFill>
                  <a:schemeClr val="bg1"/>
                </a:solidFill>
              </a:rPr>
              <a:t>(Dname) </a:t>
            </a:r>
            <a:r>
              <a:rPr lang="en-US" altLang="en-US">
                <a:solidFill>
                  <a:schemeClr val="bg2"/>
                </a:solidFill>
              </a:rPr>
              <a:t>of the department for which the employee works and (</a:t>
            </a:r>
            <a:r>
              <a:rPr lang="en-US" altLang="en-US">
                <a:solidFill>
                  <a:schemeClr val="bg1"/>
                </a:solidFill>
              </a:rPr>
              <a:t>Dmgr_ssn) </a:t>
            </a:r>
            <a:r>
              <a:rPr lang="en-US" altLang="en-US">
                <a:solidFill>
                  <a:schemeClr val="bg2"/>
                </a:solidFill>
              </a:rPr>
              <a:t>of the department manager.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534400" y="634365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4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19460" name="Text Box 84"/>
          <p:cNvSpPr txBox="1">
            <a:spLocks noChangeArrowheads="1"/>
          </p:cNvSpPr>
          <p:nvPr/>
        </p:nvSpPr>
        <p:spPr bwMode="auto">
          <a:xfrm>
            <a:off x="482600" y="1241425"/>
            <a:ext cx="8126413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0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</a:t>
            </a:r>
            <a:r>
              <a:rPr lang="en-US" altLang="en-US" sz="2400" b="1" dirty="0" smtClean="0">
                <a:solidFill>
                  <a:srgbClr val="A50021"/>
                </a:solidFill>
                <a:ea typeface="Times New Roman (Arabic)"/>
                <a:cs typeface="Times New Roman (Arabic)"/>
              </a:rPr>
              <a:t>Information in Tuples and Update Anomalies</a:t>
            </a:r>
          </a:p>
          <a:p>
            <a:pPr marL="0" lvl="1" indent="0"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b="1" dirty="0" smtClean="0">
              <a:solidFill>
                <a:srgbClr val="FF0000"/>
              </a:solidFill>
              <a:ea typeface="Times New Roman (Arabic)"/>
              <a:cs typeface="Times New Roman (Arabic)"/>
            </a:endParaRPr>
          </a:p>
          <a:p>
            <a:pPr marL="0" lvl="1" indent="0"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smtClean="0">
                <a:solidFill>
                  <a:srgbClr val="FF0000"/>
                </a:solidFill>
                <a:ea typeface="Times New Roman (Arabic)"/>
                <a:cs typeface="Times New Roman (Arabic)"/>
              </a:rPr>
              <a:t>Redundancy: </a:t>
            </a:r>
            <a:r>
              <a:rPr lang="en-US" altLang="en-US" sz="2400" dirty="0">
                <a:ea typeface="Times New Roman (Arabic)"/>
                <a:cs typeface="Times New Roman (Arabic)"/>
              </a:rPr>
              <a:t>D</a:t>
            </a:r>
            <a:r>
              <a:rPr lang="en-US" altLang="en-US" sz="2400" dirty="0" smtClean="0">
                <a:ea typeface="Times New Roman (Arabic)"/>
                <a:cs typeface="Times New Roman (Arabic)"/>
              </a:rPr>
              <a:t>uplication of data to be stored in database </a:t>
            </a:r>
          </a:p>
          <a:p>
            <a:pPr marL="0" lvl="1" indent="0"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 smtClean="0">
              <a:ea typeface="Times New Roman (Arabic)"/>
              <a:cs typeface="Times New Roman (Arabic)"/>
            </a:endParaRP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solidFill>
                  <a:schemeClr val="bg1"/>
                </a:solidFill>
                <a:ea typeface="Times New Roman (Arabic)"/>
                <a:cs typeface="Times New Roman (Arabic)"/>
              </a:rPr>
              <a:t>Grouping </a:t>
            </a:r>
            <a:r>
              <a:rPr lang="en-US" altLang="en-US" sz="2400" dirty="0">
                <a:solidFill>
                  <a:schemeClr val="bg1"/>
                </a:solidFill>
                <a:ea typeface="Times New Roman (Arabic)"/>
                <a:cs typeface="Times New Roman (Arabic)"/>
              </a:rPr>
              <a:t>attributes </a:t>
            </a:r>
            <a:r>
              <a:rPr lang="en-US" altLang="en-US" sz="2400" dirty="0">
                <a:ea typeface="Times New Roman (Arabic)"/>
                <a:cs typeface="Times New Roman (Arabic)"/>
              </a:rPr>
              <a:t>into relation schemas has a significant </a:t>
            </a:r>
            <a:r>
              <a:rPr lang="en-US" altLang="en-US" sz="2400" dirty="0">
                <a:solidFill>
                  <a:schemeClr val="bg1"/>
                </a:solidFill>
                <a:ea typeface="Times New Roman (Arabic)"/>
                <a:cs typeface="Times New Roman (Arabic)"/>
              </a:rPr>
              <a:t>effect on  storage space</a:t>
            </a:r>
            <a:r>
              <a:rPr lang="en-US" altLang="en-US" sz="2400" dirty="0">
                <a:ea typeface="Times New Roman (Arabic)"/>
                <a:cs typeface="Times New Roman (Arabic)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>
                <a:ea typeface="Times New Roman (Arabic)"/>
                <a:cs typeface="Times New Roman (Arabic)"/>
              </a:rPr>
              <a:t>One goal of schema design is to </a:t>
            </a:r>
            <a:r>
              <a:rPr lang="en-US" altLang="en-US" sz="2400" b="1" u="sng" dirty="0">
                <a:solidFill>
                  <a:srgbClr val="FF0000"/>
                </a:solidFill>
                <a:ea typeface="Times New Roman (Arabic)"/>
                <a:cs typeface="Times New Roman (Arabic)"/>
              </a:rPr>
              <a:t>minimize the storage </a:t>
            </a:r>
            <a:r>
              <a:rPr lang="en-US" altLang="en-US" sz="2400" dirty="0">
                <a:ea typeface="Times New Roman (Arabic)"/>
                <a:cs typeface="Times New Roman (Arabic)"/>
              </a:rPr>
              <a:t>space used by the base relations</a:t>
            </a:r>
            <a:r>
              <a:rPr lang="en-US" altLang="en-US" sz="2400" dirty="0" smtClean="0">
                <a:ea typeface="Times New Roman (Arabic)"/>
                <a:cs typeface="Times New Roman (Arabic)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defRPr/>
            </a:pPr>
            <a:endParaRPr lang="en-US" altLang="en-US" sz="2400" dirty="0">
              <a:ea typeface="Times New Roman (Arabic)"/>
              <a:cs typeface="Times New Roman (Arabic)"/>
            </a:endParaRPr>
          </a:p>
          <a:p>
            <a:pPr marL="1085850" lvl="1" indent="-342900" algn="just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ea typeface="Times New Roman (Arabic)"/>
                <a:cs typeface="Times New Roman (Arabic)"/>
              </a:rPr>
              <a:t> Mixing attributes of multiple entities may cause </a:t>
            </a:r>
            <a:r>
              <a:rPr lang="en-US" altLang="en-US" sz="2200" b="1" dirty="0" smtClean="0">
                <a:solidFill>
                  <a:srgbClr val="FF0000"/>
                </a:solidFill>
                <a:ea typeface="Times New Roman (Arabic)"/>
                <a:cs typeface="Times New Roman (Arabic)"/>
              </a:rPr>
              <a:t>Redundancy</a:t>
            </a:r>
          </a:p>
          <a:p>
            <a:pPr algn="just" eaLnBrk="1" hangingPunct="1">
              <a:spcBef>
                <a:spcPct val="0"/>
              </a:spcBef>
              <a:buFontTx/>
              <a:buChar char="•"/>
              <a:defRPr/>
            </a:pPr>
            <a:endParaRPr lang="en-US" altLang="en-US" sz="2400" dirty="0" smtClean="0">
              <a:ea typeface="Times New Roman (Arabic)"/>
              <a:cs typeface="Times New Roman (Arabic)"/>
            </a:endParaRPr>
          </a:p>
        </p:txBody>
      </p:sp>
      <p:sp>
        <p:nvSpPr>
          <p:cNvPr id="27653" name="Line 88"/>
          <p:cNvSpPr>
            <a:spLocks noChangeShapeType="1"/>
          </p:cNvSpPr>
          <p:nvPr/>
        </p:nvSpPr>
        <p:spPr bwMode="auto">
          <a:xfrm>
            <a:off x="685800" y="468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2"/>
          <p:cNvSpPr>
            <a:spLocks noChangeShapeType="1"/>
          </p:cNvSpPr>
          <p:nvPr/>
        </p:nvSpPr>
        <p:spPr bwMode="auto">
          <a:xfrm>
            <a:off x="381000" y="5895975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8534400" y="59912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5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381000" y="384175"/>
            <a:ext cx="8763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  <a:buFontTx/>
              <a:buChar char="•"/>
            </a:pPr>
            <a:endParaRPr lang="en-US" altLang="en-US" sz="1800">
              <a:ea typeface="Times New Roman (Arabic)"/>
              <a:cs typeface="Times New Roman (Arabic)"/>
            </a:endParaRPr>
          </a:p>
          <a:p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Information in Tuples and Update Anomalies</a:t>
            </a:r>
            <a:endParaRPr lang="en-US" altLang="en-US">
              <a:cs typeface="Traditional Arabic" pitchFamily="18" charset="-78"/>
            </a:endParaRP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5943600" y="1844675"/>
          <a:ext cx="2397125" cy="1062038"/>
        </p:xfrm>
        <a:graphic>
          <a:graphicData uri="http://schemas.openxmlformats.org/presentationml/2006/ole">
            <p:oleObj spid="_x0000_s1026" name="Photo Editor Photo" r:id="rId3" imgW="2666667" imgH="1181265" progId="">
              <p:embed/>
            </p:oleObj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693738" y="3132138"/>
          <a:ext cx="7553325" cy="2400300"/>
        </p:xfrm>
        <a:graphic>
          <a:graphicData uri="http://schemas.openxmlformats.org/presentationml/2006/ole">
            <p:oleObj spid="_x0000_s1027" name="Photo Editor Photo" r:id="rId4" imgW="8392696" imgH="2666667" progId="">
              <p:embed/>
            </p:oleObj>
          </a:graphicData>
        </a:graphic>
      </p:graphicFrame>
      <p:graphicFrame>
        <p:nvGraphicFramePr>
          <p:cNvPr id="1028" name="Object 16"/>
          <p:cNvGraphicFramePr>
            <a:graphicFrameLocks noChangeAspect="1"/>
          </p:cNvGraphicFramePr>
          <p:nvPr/>
        </p:nvGraphicFramePr>
        <p:xfrm>
          <a:off x="604838" y="1530350"/>
          <a:ext cx="5135562" cy="1743075"/>
        </p:xfrm>
        <a:graphic>
          <a:graphicData uri="http://schemas.openxmlformats.org/presentationml/2006/ole">
            <p:oleObj spid="_x0000_s1028" name="Photo Editor Photo" r:id="rId5" imgW="5695238" imgH="1933333" progId="">
              <p:embed/>
            </p:oleObj>
          </a:graphicData>
        </a:graphic>
      </p:graphicFrame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894263" y="1670050"/>
            <a:ext cx="1109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>
                <a:ea typeface="Times New Roman (Arabic)"/>
                <a:cs typeface="Times New Roman (Arabic)"/>
              </a:rPr>
              <a:t>DNUMBER</a:t>
            </a:r>
            <a:endParaRPr lang="en-US" altLang="en-US" sz="2600">
              <a:solidFill>
                <a:schemeClr val="accent2"/>
              </a:solidFill>
              <a:ea typeface="Times New Roman (Arabic)"/>
              <a:cs typeface="Times New Roman (Arabic)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/>
        </p:nvSpPr>
        <p:spPr bwMode="auto">
          <a:xfrm>
            <a:off x="381000" y="5573713"/>
            <a:ext cx="8324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DNUMBER, DNAME and DMNGRSSN is </a:t>
            </a:r>
            <a:r>
              <a:rPr lang="en-US" altLang="en-US" i="1">
                <a:solidFill>
                  <a:srgbClr val="FF0000"/>
                </a:solidFill>
              </a:rPr>
              <a:t>repeating group </a:t>
            </a:r>
            <a:r>
              <a:rPr lang="en-US" altLang="en-US" i="1">
                <a:solidFill>
                  <a:schemeClr val="bg2"/>
                </a:solidFill>
              </a:rPr>
              <a:t>for employee working in same department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534400" y="634365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ea typeface="Times New Roman (Arabic)"/>
                <a:cs typeface="Times New Roman (Arabic)"/>
              </a:rPr>
              <a:t>7</a:t>
            </a:r>
            <a:endParaRPr lang="en-US" altLang="en-US">
              <a:ea typeface="Times New Roman (Arabic)"/>
              <a:cs typeface="Times New Roman (Arabic)"/>
            </a:endParaRPr>
          </a:p>
        </p:txBody>
      </p:sp>
      <p:sp>
        <p:nvSpPr>
          <p:cNvPr id="28676" name="Text Box 180"/>
          <p:cNvSpPr txBox="1">
            <a:spLocks noChangeArrowheads="1"/>
          </p:cNvSpPr>
          <p:nvPr/>
        </p:nvSpPr>
        <p:spPr bwMode="auto">
          <a:xfrm>
            <a:off x="392113" y="982663"/>
            <a:ext cx="8382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4000"/>
              </a:lnSpc>
              <a:buFontTx/>
              <a:buChar char="•"/>
            </a:pPr>
            <a:endParaRPr lang="en-US" altLang="en-US" sz="1800">
              <a:ea typeface="Times New Roman (Arabic)"/>
              <a:cs typeface="Times New Roman (Arabic)"/>
            </a:endParaRPr>
          </a:p>
          <a:p>
            <a:r>
              <a:rPr lang="en-US" altLang="en-US" b="1">
                <a:solidFill>
                  <a:srgbClr val="A50021"/>
                </a:solidFill>
                <a:ea typeface="Times New Roman (Arabic)"/>
                <a:cs typeface="Times New Roman (Arabic)"/>
              </a:rPr>
              <a:t>2. Redundant Information in Tuples and Update Anomalies</a:t>
            </a:r>
            <a:endParaRPr lang="en-US" altLang="en-US">
              <a:cs typeface="Traditional Arabic" pitchFamily="18" charset="-78"/>
            </a:endParaRPr>
          </a:p>
          <a:p>
            <a:endParaRPr lang="en-US" altLang="en-US">
              <a:cs typeface="Traditional Arabic" pitchFamily="18" charset="-78"/>
            </a:endParaRPr>
          </a:p>
          <a:p>
            <a:pPr>
              <a:buFontTx/>
              <a:buChar char="•"/>
            </a:pPr>
            <a:r>
              <a:rPr lang="en-US" altLang="en-US">
                <a:cs typeface="Traditional Arabic" pitchFamily="18" charset="-78"/>
              </a:rPr>
              <a:t> </a:t>
            </a: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Redundant information may cause </a:t>
            </a:r>
            <a:r>
              <a:rPr lang="en-US" altLang="en-US" b="1" u="sng">
                <a:solidFill>
                  <a:srgbClr val="FF0000"/>
                </a:solidFill>
                <a:cs typeface="Traditional Arabic" pitchFamily="18" charset="-78"/>
              </a:rPr>
              <a:t>update anomalies.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>
              <a:buClr>
                <a:srgbClr val="FF0000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</a:t>
            </a:r>
            <a:r>
              <a:rPr lang="en-US" altLang="en-US" sz="2800">
                <a:solidFill>
                  <a:schemeClr val="bg2"/>
                </a:solidFill>
                <a:cs typeface="Traditional Arabic" pitchFamily="18" charset="-78"/>
              </a:rPr>
              <a:t>Update anomalies:</a:t>
            </a:r>
          </a:p>
          <a:p>
            <a:pPr lvl="1">
              <a:buClr>
                <a:srgbClr val="FF0000"/>
              </a:buCl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Insertion anomalies</a:t>
            </a:r>
          </a:p>
          <a:p>
            <a:pPr lvl="1">
              <a:buClr>
                <a:srgbClr val="FF0000"/>
              </a:buCl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Deletion anomalies.</a:t>
            </a:r>
          </a:p>
          <a:p>
            <a:pPr lvl="1">
              <a:buClr>
                <a:srgbClr val="FF0000"/>
              </a:buClr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  <a:p>
            <a:pPr lvl="1">
              <a:buClr>
                <a:srgbClr val="FF0000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  <a:cs typeface="Traditional Arabic" pitchFamily="18" charset="-78"/>
              </a:rPr>
              <a:t> Modification anomalies.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bg2"/>
              </a:solidFill>
              <a:cs typeface="Traditional Arabic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9688" y="50800"/>
            <a:ext cx="9313863" cy="660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000" b="1" kern="0" dirty="0" smtClean="0">
                <a:cs typeface="Times New Roman" pitchFamily="18" charset="0"/>
              </a:rPr>
              <a:t>Informal Design Guidelines For Relation Schemas</a:t>
            </a:r>
            <a:endParaRPr lang="en-US" sz="3000" b="1" kern="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4082</TotalTime>
  <Words>2244</Words>
  <Application>Microsoft Office PowerPoint</Application>
  <PresentationFormat>On-screen Show (4:3)</PresentationFormat>
  <Paragraphs>425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elmasri_navathe_pptemplate</vt:lpstr>
      <vt:lpstr>Photo Editor Photo</vt:lpstr>
      <vt:lpstr>Worksheet</vt:lpstr>
      <vt:lpstr>Bitmap Image</vt:lpstr>
      <vt:lpstr>Database Systems</vt:lpstr>
      <vt:lpstr>Outline</vt:lpstr>
      <vt:lpstr>Introduction</vt:lpstr>
      <vt:lpstr>Informal Design Guidelines For Relation Schemas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Functional Dependencies (FDs) </vt:lpstr>
      <vt:lpstr>Partial Functional dependency</vt:lpstr>
      <vt:lpstr>Transitive Dependency</vt:lpstr>
      <vt:lpstr>Transitive Dependency</vt:lpstr>
      <vt:lpstr>Decomposition</vt:lpstr>
      <vt:lpstr>Decomposition Problems</vt:lpstr>
      <vt:lpstr>Slide 21</vt:lpstr>
      <vt:lpstr>First Normal Form (1NF) </vt:lpstr>
      <vt:lpstr>First Normal Form (1NF) </vt:lpstr>
      <vt:lpstr>Slide 24</vt:lpstr>
      <vt:lpstr>Slide 25</vt:lpstr>
      <vt:lpstr>Slide 26</vt:lpstr>
      <vt:lpstr>First Normal Form (1NF)</vt:lpstr>
      <vt:lpstr> (a) Schema of the EMP_PROJ relation with a “nested relation” PROJS.   (b) Example extension of the EMP_PROJ relation showing nested relations within each tuple. </vt:lpstr>
      <vt:lpstr>Slide 29</vt:lpstr>
      <vt:lpstr>Slide 30</vt:lpstr>
      <vt:lpstr>Second Normal Form: Examples (cont’d…)</vt:lpstr>
      <vt:lpstr>Example: Determine NF</vt:lpstr>
      <vt:lpstr>Slide 33</vt:lpstr>
      <vt:lpstr>Transitive Dependency</vt:lpstr>
      <vt:lpstr>Slide 35</vt:lpstr>
      <vt:lpstr>Example : Determine NF</vt:lpstr>
      <vt:lpstr>Slide 37</vt:lpstr>
      <vt:lpstr>Slide 38</vt:lpstr>
      <vt:lpstr>Slide 39</vt:lpstr>
    </vt:vector>
  </TitlesOfParts>
  <Company>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Qamar</cp:lastModifiedBy>
  <cp:revision>262</cp:revision>
  <cp:lastPrinted>2001-05-28T10:10:18Z</cp:lastPrinted>
  <dcterms:created xsi:type="dcterms:W3CDTF">2003-08-26T05:13:59Z</dcterms:created>
  <dcterms:modified xsi:type="dcterms:W3CDTF">2021-06-15T19:37:10Z</dcterms:modified>
</cp:coreProperties>
</file>