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41" r:id="rId3"/>
    <p:sldId id="342" r:id="rId4"/>
    <p:sldId id="367" r:id="rId5"/>
    <p:sldId id="432" r:id="rId6"/>
    <p:sldId id="433" r:id="rId7"/>
    <p:sldId id="436" r:id="rId8"/>
    <p:sldId id="437" r:id="rId9"/>
    <p:sldId id="369" r:id="rId10"/>
    <p:sldId id="368" r:id="rId11"/>
    <p:sldId id="424" r:id="rId12"/>
    <p:sldId id="371" r:id="rId13"/>
    <p:sldId id="362" r:id="rId14"/>
    <p:sldId id="427" r:id="rId15"/>
    <p:sldId id="376" r:id="rId16"/>
    <p:sldId id="377" r:id="rId17"/>
    <p:sldId id="375" r:id="rId18"/>
    <p:sldId id="374" r:id="rId19"/>
    <p:sldId id="378" r:id="rId20"/>
    <p:sldId id="379" r:id="rId21"/>
    <p:sldId id="380" r:id="rId22"/>
    <p:sldId id="381" r:id="rId23"/>
    <p:sldId id="34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FA004-D2D3-4DFB-A98E-DD700A243471}" type="datetimeFigureOut">
              <a:rPr lang="en-US" smtClean="0"/>
              <a:pPr/>
              <a:t>3/21/2021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08A7A-6686-42AC-A48A-593AEF42F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981200"/>
            <a:ext cx="8915400" cy="1219200"/>
          </a:xfrm>
        </p:spPr>
        <p:txBody>
          <a:bodyPr>
            <a:normAutofit/>
          </a:bodyPr>
          <a:lstStyle/>
          <a:p>
            <a:r>
              <a:rPr lang="en-US" sz="5400" dirty="0" smtClean="0"/>
              <a:t>Database Management System</a:t>
            </a:r>
            <a:endParaRPr lang="en-US" sz="5400" dirty="0"/>
          </a:p>
        </p:txBody>
      </p:sp>
      <p:sp>
        <p:nvSpPr>
          <p:cNvPr id="3" name="Subtitle 2"/>
          <p:cNvSpPr>
            <a:spLocks noGrp="1"/>
          </p:cNvSpPr>
          <p:nvPr>
            <p:ph type="subTitle" idx="1"/>
          </p:nvPr>
        </p:nvSpPr>
        <p:spPr>
          <a:xfrm>
            <a:off x="533400" y="4191000"/>
            <a:ext cx="7854696" cy="914400"/>
          </a:xfrm>
        </p:spPr>
        <p:txBody>
          <a:bodyPr>
            <a:normAutofit fontScale="62500" lnSpcReduction="20000"/>
          </a:bodyPr>
          <a:lstStyle/>
          <a:p>
            <a:pPr algn="ctr"/>
            <a:endParaRPr lang="en-US" dirty="0" smtClean="0"/>
          </a:p>
          <a:p>
            <a:pPr algn="ctr"/>
            <a:r>
              <a:rPr lang="en-US" sz="6400" dirty="0" smtClean="0"/>
              <a:t>Lecture # 3-4</a:t>
            </a:r>
            <a:endParaRPr lang="en-US" sz="6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Object Vs Business Logic </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pPr algn="just"/>
            <a:r>
              <a:rPr lang="en-US" dirty="0" smtClean="0">
                <a:solidFill>
                  <a:srgbClr val="0070C0"/>
                </a:solidFill>
              </a:rPr>
              <a:t>Business object </a:t>
            </a:r>
            <a:r>
              <a:rPr lang="en-US" dirty="0" smtClean="0"/>
              <a:t>:</a:t>
            </a:r>
          </a:p>
          <a:p>
            <a:pPr lvl="1" algn="just"/>
            <a:r>
              <a:rPr lang="en-US" dirty="0" smtClean="0"/>
              <a:t>A business object is a representation of a thing active in the business domain, including at least its business name and definition, attributes, behavior, and relationships. A business object may represent, for example, a person, place or concept. The representation may be in a natural language, a modeling language, or a programming language.</a:t>
            </a:r>
          </a:p>
          <a:p>
            <a:pPr algn="just"/>
            <a:r>
              <a:rPr lang="en-US" dirty="0" smtClean="0">
                <a:solidFill>
                  <a:srgbClr val="0070C0"/>
                </a:solidFill>
              </a:rPr>
              <a:t>Business logic:</a:t>
            </a:r>
          </a:p>
          <a:p>
            <a:pPr lvl="1" algn="just"/>
            <a:r>
              <a:rPr lang="en-US" dirty="0" smtClean="0"/>
              <a:t>Prescribes how business objects interact with one another</a:t>
            </a:r>
          </a:p>
          <a:p>
            <a:pPr lvl="1" algn="just"/>
            <a:r>
              <a:rPr lang="en-US" dirty="0" smtClean="0"/>
              <a:t>Enforces the routes and the methods by which business objects are accessed and updated</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81657"/>
            <a:ext cx="8074659" cy="4445635"/>
          </a:xfrm>
          <a:prstGeom prst="rect">
            <a:avLst/>
          </a:prstGeom>
        </p:spPr>
        <p:txBody>
          <a:bodyPr vert="horz" wrap="square" lIns="0" tIns="52705" rIns="0" bIns="0" rtlCol="0">
            <a:spAutoFit/>
          </a:bodyPr>
          <a:lstStyle/>
          <a:p>
            <a:pPr marL="355600" marR="396875" indent="-342900" algn="just">
              <a:lnSpc>
                <a:spcPct val="90000"/>
              </a:lnSpc>
              <a:spcBef>
                <a:spcPts val="415"/>
              </a:spcBef>
              <a:buClr>
                <a:srgbClr val="006FC0"/>
              </a:buClr>
              <a:buFont typeface="Times New Roman"/>
              <a:buChar char="•"/>
              <a:tabLst>
                <a:tab pos="355600" algn="l"/>
              </a:tabLst>
            </a:pPr>
            <a:r>
              <a:rPr sz="2600" b="1" dirty="0">
                <a:latin typeface="Times New Roman"/>
                <a:cs typeface="Times New Roman"/>
              </a:rPr>
              <a:t>Data</a:t>
            </a:r>
            <a:r>
              <a:rPr sz="2600" b="1" spc="-20" dirty="0">
                <a:latin typeface="Times New Roman"/>
                <a:cs typeface="Times New Roman"/>
              </a:rPr>
              <a:t> </a:t>
            </a:r>
            <a:r>
              <a:rPr sz="2600" b="1" dirty="0">
                <a:latin typeface="Times New Roman"/>
                <a:cs typeface="Times New Roman"/>
              </a:rPr>
              <a:t>modeling</a:t>
            </a:r>
            <a:r>
              <a:rPr sz="2600" dirty="0">
                <a:latin typeface="Times New Roman"/>
                <a:cs typeface="Times New Roman"/>
              </a:rPr>
              <a:t>:</a:t>
            </a:r>
            <a:r>
              <a:rPr sz="2600" spc="-15" dirty="0">
                <a:latin typeface="Times New Roman"/>
                <a:cs typeface="Times New Roman"/>
              </a:rPr>
              <a:t> </a:t>
            </a:r>
            <a:r>
              <a:rPr sz="2600" dirty="0">
                <a:latin typeface="Times New Roman"/>
                <a:cs typeface="Times New Roman"/>
              </a:rPr>
              <a:t>It</a:t>
            </a:r>
            <a:r>
              <a:rPr sz="2600" spc="-1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a</a:t>
            </a:r>
            <a:r>
              <a:rPr sz="2600" spc="-5" dirty="0">
                <a:latin typeface="Times New Roman"/>
                <a:cs typeface="Times New Roman"/>
              </a:rPr>
              <a:t> </a:t>
            </a:r>
            <a:r>
              <a:rPr sz="2600" dirty="0">
                <a:latin typeface="Times New Roman"/>
                <a:cs typeface="Times New Roman"/>
              </a:rPr>
              <a:t>process</a:t>
            </a:r>
            <a:r>
              <a:rPr sz="2600" spc="-25" dirty="0">
                <a:latin typeface="Times New Roman"/>
                <a:cs typeface="Times New Roman"/>
              </a:rPr>
              <a:t> </a:t>
            </a:r>
            <a:r>
              <a:rPr sz="2600" dirty="0">
                <a:latin typeface="Times New Roman"/>
                <a:cs typeface="Times New Roman"/>
              </a:rPr>
              <a:t>of </a:t>
            </a:r>
            <a:r>
              <a:rPr sz="2600" spc="-5" dirty="0">
                <a:latin typeface="Times New Roman"/>
                <a:cs typeface="Times New Roman"/>
              </a:rPr>
              <a:t>creating</a:t>
            </a:r>
            <a:r>
              <a:rPr sz="2600" spc="-10" dirty="0">
                <a:latin typeface="Times New Roman"/>
                <a:cs typeface="Times New Roman"/>
              </a:rPr>
              <a:t> </a:t>
            </a:r>
            <a:r>
              <a:rPr sz="2600" dirty="0">
                <a:latin typeface="Times New Roman"/>
                <a:cs typeface="Times New Roman"/>
              </a:rPr>
              <a:t>a </a:t>
            </a:r>
            <a:r>
              <a:rPr sz="2600" spc="-5" dirty="0">
                <a:latin typeface="Times New Roman"/>
                <a:cs typeface="Times New Roman"/>
              </a:rPr>
              <a:t>data</a:t>
            </a:r>
            <a:r>
              <a:rPr sz="2600" spc="-20" dirty="0">
                <a:latin typeface="Times New Roman"/>
                <a:cs typeface="Times New Roman"/>
              </a:rPr>
              <a:t> </a:t>
            </a:r>
            <a:r>
              <a:rPr sz="2600" dirty="0">
                <a:latin typeface="Times New Roman"/>
                <a:cs typeface="Times New Roman"/>
              </a:rPr>
              <a:t>model </a:t>
            </a:r>
            <a:r>
              <a:rPr sz="2600" spc="-640" dirty="0">
                <a:latin typeface="Times New Roman"/>
                <a:cs typeface="Times New Roman"/>
              </a:rPr>
              <a:t> </a:t>
            </a:r>
            <a:r>
              <a:rPr sz="2600" dirty="0">
                <a:latin typeface="Times New Roman"/>
                <a:cs typeface="Times New Roman"/>
              </a:rPr>
              <a:t>for the data to be stored in a Database </a:t>
            </a:r>
            <a:r>
              <a:rPr sz="2600" spc="-5" dirty="0">
                <a:latin typeface="Times New Roman"/>
                <a:cs typeface="Times New Roman"/>
              </a:rPr>
              <a:t>i.e. </a:t>
            </a:r>
            <a:r>
              <a:rPr sz="2600" dirty="0">
                <a:latin typeface="Times New Roman"/>
                <a:cs typeface="Times New Roman"/>
              </a:rPr>
              <a:t>a conceptual </a:t>
            </a:r>
            <a:r>
              <a:rPr sz="2600" spc="5" dirty="0">
                <a:latin typeface="Times New Roman"/>
                <a:cs typeface="Times New Roman"/>
              </a:rPr>
              <a:t> </a:t>
            </a:r>
            <a:r>
              <a:rPr sz="2600" dirty="0">
                <a:latin typeface="Times New Roman"/>
                <a:cs typeface="Times New Roman"/>
              </a:rPr>
              <a:t>representation</a:t>
            </a:r>
            <a:r>
              <a:rPr sz="2600" spc="-20" dirty="0">
                <a:latin typeface="Times New Roman"/>
                <a:cs typeface="Times New Roman"/>
              </a:rPr>
              <a:t> </a:t>
            </a:r>
            <a:r>
              <a:rPr sz="2600" dirty="0">
                <a:latin typeface="Times New Roman"/>
                <a:cs typeface="Times New Roman"/>
              </a:rPr>
              <a:t>of</a:t>
            </a:r>
            <a:endParaRPr sz="2600">
              <a:latin typeface="Times New Roman"/>
              <a:cs typeface="Times New Roman"/>
            </a:endParaRPr>
          </a:p>
          <a:p>
            <a:pPr marL="621030" lvl="1" indent="-344170">
              <a:lnSpc>
                <a:spcPct val="100000"/>
              </a:lnSpc>
              <a:spcBef>
                <a:spcPts val="620"/>
              </a:spcBef>
              <a:buClr>
                <a:srgbClr val="006FC0"/>
              </a:buClr>
              <a:buChar char="•"/>
              <a:tabLst>
                <a:tab pos="620395" algn="l"/>
                <a:tab pos="621665" algn="l"/>
              </a:tabLst>
            </a:pPr>
            <a:r>
              <a:rPr sz="2400" dirty="0">
                <a:latin typeface="Times New Roman"/>
                <a:cs typeface="Times New Roman"/>
              </a:rPr>
              <a:t>Data</a:t>
            </a:r>
            <a:r>
              <a:rPr sz="2400" spc="-55" dirty="0">
                <a:latin typeface="Times New Roman"/>
                <a:cs typeface="Times New Roman"/>
              </a:rPr>
              <a:t> </a:t>
            </a:r>
            <a:r>
              <a:rPr sz="2400" dirty="0">
                <a:latin typeface="Times New Roman"/>
                <a:cs typeface="Times New Roman"/>
              </a:rPr>
              <a:t>objects</a:t>
            </a:r>
            <a:endParaRPr sz="2400">
              <a:latin typeface="Times New Roman"/>
              <a:cs typeface="Times New Roman"/>
            </a:endParaRPr>
          </a:p>
          <a:p>
            <a:pPr marL="621030" lvl="1" indent="-344170">
              <a:lnSpc>
                <a:spcPct val="100000"/>
              </a:lnSpc>
              <a:spcBef>
                <a:spcPts val="610"/>
              </a:spcBef>
              <a:buClr>
                <a:srgbClr val="006FC0"/>
              </a:buClr>
              <a:buChar char="•"/>
              <a:tabLst>
                <a:tab pos="620395" algn="l"/>
                <a:tab pos="621665" algn="l"/>
              </a:tabLst>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associations</a:t>
            </a:r>
            <a:r>
              <a:rPr sz="2400" spc="-40" dirty="0">
                <a:latin typeface="Times New Roman"/>
                <a:cs typeface="Times New Roman"/>
              </a:rPr>
              <a:t> </a:t>
            </a:r>
            <a:r>
              <a:rPr sz="2400" dirty="0">
                <a:latin typeface="Times New Roman"/>
                <a:cs typeface="Times New Roman"/>
              </a:rPr>
              <a:t>between</a:t>
            </a:r>
            <a:r>
              <a:rPr sz="2400" spc="-10" dirty="0">
                <a:latin typeface="Times New Roman"/>
                <a:cs typeface="Times New Roman"/>
              </a:rPr>
              <a:t> different</a:t>
            </a:r>
            <a:r>
              <a:rPr sz="2400" spc="-20"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objects</a:t>
            </a:r>
            <a:endParaRPr sz="2400">
              <a:latin typeface="Times New Roman"/>
              <a:cs typeface="Times New Roman"/>
            </a:endParaRPr>
          </a:p>
          <a:p>
            <a:pPr marL="621030" lvl="1" indent="-344170">
              <a:lnSpc>
                <a:spcPct val="100000"/>
              </a:lnSpc>
              <a:spcBef>
                <a:spcPts val="615"/>
              </a:spcBef>
              <a:buClr>
                <a:srgbClr val="006FC0"/>
              </a:buClr>
              <a:buChar char="•"/>
              <a:tabLst>
                <a:tab pos="620395" algn="l"/>
                <a:tab pos="621665" algn="l"/>
              </a:tabLst>
            </a:pPr>
            <a:r>
              <a:rPr sz="2400" dirty="0">
                <a:latin typeface="Times New Roman"/>
                <a:cs typeface="Times New Roman"/>
              </a:rPr>
              <a:t>The</a:t>
            </a:r>
            <a:r>
              <a:rPr sz="2400" spc="-60" dirty="0">
                <a:latin typeface="Times New Roman"/>
                <a:cs typeface="Times New Roman"/>
              </a:rPr>
              <a:t> </a:t>
            </a:r>
            <a:r>
              <a:rPr sz="2400" dirty="0">
                <a:latin typeface="Times New Roman"/>
                <a:cs typeface="Times New Roman"/>
              </a:rPr>
              <a:t>rules.</a:t>
            </a:r>
            <a:endParaRPr sz="2400">
              <a:latin typeface="Times New Roman"/>
              <a:cs typeface="Times New Roman"/>
            </a:endParaRPr>
          </a:p>
          <a:p>
            <a:pPr marL="377825" marR="5080" indent="-256540" algn="just">
              <a:lnSpc>
                <a:spcPct val="90000"/>
              </a:lnSpc>
              <a:spcBef>
                <a:spcPts val="885"/>
              </a:spcBef>
              <a:buClr>
                <a:srgbClr val="006FC0"/>
              </a:buClr>
              <a:buFont typeface="Wingdings"/>
              <a:buChar char=""/>
              <a:tabLst>
                <a:tab pos="378460" algn="l"/>
              </a:tabLst>
            </a:pPr>
            <a:r>
              <a:rPr sz="2800" spc="-5" dirty="0">
                <a:latin typeface="Times New Roman"/>
                <a:cs typeface="Times New Roman"/>
              </a:rPr>
              <a:t>Data modeling helps in the </a:t>
            </a:r>
            <a:r>
              <a:rPr sz="2400" dirty="0">
                <a:latin typeface="Times New Roman"/>
                <a:cs typeface="Times New Roman"/>
              </a:rPr>
              <a:t>visual </a:t>
            </a:r>
            <a:r>
              <a:rPr sz="2400" spc="-5" dirty="0">
                <a:latin typeface="Times New Roman"/>
                <a:cs typeface="Times New Roman"/>
              </a:rPr>
              <a:t>representation </a:t>
            </a:r>
            <a:r>
              <a:rPr sz="2400" dirty="0">
                <a:latin typeface="Times New Roman"/>
                <a:cs typeface="Times New Roman"/>
              </a:rPr>
              <a:t>of data </a:t>
            </a:r>
            <a:r>
              <a:rPr sz="2400" spc="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5" dirty="0">
                <a:latin typeface="Times New Roman"/>
                <a:cs typeface="Times New Roman"/>
              </a:rPr>
              <a:t>enforces</a:t>
            </a:r>
            <a:r>
              <a:rPr sz="2400" dirty="0">
                <a:latin typeface="Times New Roman"/>
                <a:cs typeface="Times New Roman"/>
              </a:rPr>
              <a:t> </a:t>
            </a:r>
            <a:r>
              <a:rPr sz="2400" spc="-5" dirty="0">
                <a:latin typeface="Times New Roman"/>
                <a:cs typeface="Times New Roman"/>
              </a:rPr>
              <a:t>business</a:t>
            </a:r>
            <a:r>
              <a:rPr sz="2400" dirty="0">
                <a:latin typeface="Times New Roman"/>
                <a:cs typeface="Times New Roman"/>
              </a:rPr>
              <a:t> rules,</a:t>
            </a:r>
            <a:r>
              <a:rPr sz="2400" spc="5" dirty="0">
                <a:latin typeface="Times New Roman"/>
                <a:cs typeface="Times New Roman"/>
              </a:rPr>
              <a:t> </a:t>
            </a:r>
            <a:r>
              <a:rPr sz="2400" spc="-5" dirty="0">
                <a:latin typeface="Times New Roman"/>
                <a:cs typeface="Times New Roman"/>
              </a:rPr>
              <a:t>regulatory</a:t>
            </a:r>
            <a:r>
              <a:rPr sz="2400" dirty="0">
                <a:latin typeface="Times New Roman"/>
                <a:cs typeface="Times New Roman"/>
              </a:rPr>
              <a:t> </a:t>
            </a:r>
            <a:r>
              <a:rPr sz="2400" spc="-5" dirty="0">
                <a:latin typeface="Times New Roman"/>
                <a:cs typeface="Times New Roman"/>
              </a:rPr>
              <a:t>compliances,</a:t>
            </a:r>
            <a:r>
              <a:rPr sz="2400" dirty="0">
                <a:latin typeface="Times New Roman"/>
                <a:cs typeface="Times New Roman"/>
              </a:rPr>
              <a:t> </a:t>
            </a:r>
            <a:r>
              <a:rPr sz="2400" spc="-5" dirty="0">
                <a:latin typeface="Times New Roman"/>
                <a:cs typeface="Times New Roman"/>
              </a:rPr>
              <a:t>and </a:t>
            </a:r>
            <a:r>
              <a:rPr sz="2400" dirty="0">
                <a:latin typeface="Times New Roman"/>
                <a:cs typeface="Times New Roman"/>
              </a:rPr>
              <a:t> </a:t>
            </a:r>
            <a:r>
              <a:rPr sz="2400" spc="-5" dirty="0">
                <a:latin typeface="Times New Roman"/>
                <a:cs typeface="Times New Roman"/>
              </a:rPr>
              <a:t>government</a:t>
            </a:r>
            <a:r>
              <a:rPr sz="2400" dirty="0">
                <a:latin typeface="Times New Roman"/>
                <a:cs typeface="Times New Roman"/>
              </a:rPr>
              <a:t> </a:t>
            </a:r>
            <a:r>
              <a:rPr sz="2400" spc="-5" dirty="0">
                <a:latin typeface="Times New Roman"/>
                <a:cs typeface="Times New Roman"/>
              </a:rPr>
              <a:t>policies</a:t>
            </a:r>
            <a:r>
              <a:rPr sz="2400" dirty="0">
                <a:latin typeface="Times New Roman"/>
                <a:cs typeface="Times New Roman"/>
              </a:rPr>
              <a:t> </a:t>
            </a:r>
            <a:r>
              <a:rPr sz="2400" spc="-10" dirty="0">
                <a:latin typeface="Times New Roman"/>
                <a:cs typeface="Times New Roman"/>
              </a:rPr>
              <a:t>on</a:t>
            </a:r>
            <a:r>
              <a:rPr sz="2400" spc="-5" dirty="0">
                <a:latin typeface="Times New Roman"/>
                <a:cs typeface="Times New Roman"/>
              </a:rPr>
              <a:t> the</a:t>
            </a:r>
            <a:r>
              <a:rPr sz="2400" dirty="0">
                <a:latin typeface="Times New Roman"/>
                <a:cs typeface="Times New Roman"/>
              </a:rPr>
              <a:t> </a:t>
            </a:r>
            <a:r>
              <a:rPr sz="2400" spc="-5" dirty="0">
                <a:latin typeface="Times New Roman"/>
                <a:cs typeface="Times New Roman"/>
              </a:rPr>
              <a:t>data.</a:t>
            </a:r>
            <a:r>
              <a:rPr sz="2400" dirty="0">
                <a:latin typeface="Times New Roman"/>
                <a:cs typeface="Times New Roman"/>
              </a:rPr>
              <a:t> </a:t>
            </a:r>
            <a:r>
              <a:rPr sz="2800" spc="-5" dirty="0">
                <a:solidFill>
                  <a:srgbClr val="C4642C"/>
                </a:solidFill>
                <a:latin typeface="Times New Roman"/>
                <a:cs typeface="Times New Roman"/>
              </a:rPr>
              <a:t>Data</a:t>
            </a:r>
            <a:r>
              <a:rPr sz="2800" dirty="0">
                <a:solidFill>
                  <a:srgbClr val="C4642C"/>
                </a:solidFill>
                <a:latin typeface="Times New Roman"/>
                <a:cs typeface="Times New Roman"/>
              </a:rPr>
              <a:t> Models</a:t>
            </a:r>
            <a:r>
              <a:rPr sz="2800" spc="5" dirty="0">
                <a:solidFill>
                  <a:srgbClr val="C4642C"/>
                </a:solidFill>
                <a:latin typeface="Times New Roman"/>
                <a:cs typeface="Times New Roman"/>
              </a:rPr>
              <a:t> </a:t>
            </a:r>
            <a:r>
              <a:rPr sz="2800" spc="-5" dirty="0">
                <a:solidFill>
                  <a:srgbClr val="C4642C"/>
                </a:solidFill>
                <a:latin typeface="Times New Roman"/>
                <a:cs typeface="Times New Roman"/>
              </a:rPr>
              <a:t>ensure </a:t>
            </a:r>
            <a:r>
              <a:rPr sz="2800" dirty="0">
                <a:solidFill>
                  <a:srgbClr val="C4642C"/>
                </a:solidFill>
                <a:latin typeface="Times New Roman"/>
                <a:cs typeface="Times New Roman"/>
              </a:rPr>
              <a:t> </a:t>
            </a:r>
            <a:r>
              <a:rPr sz="2800" spc="-5" dirty="0">
                <a:solidFill>
                  <a:srgbClr val="783979"/>
                </a:solidFill>
                <a:latin typeface="Times New Roman"/>
                <a:cs typeface="Times New Roman"/>
              </a:rPr>
              <a:t>consistency</a:t>
            </a:r>
            <a:r>
              <a:rPr sz="2800" dirty="0">
                <a:solidFill>
                  <a:srgbClr val="783979"/>
                </a:solidFill>
                <a:latin typeface="Times New Roman"/>
                <a:cs typeface="Times New Roman"/>
              </a:rPr>
              <a:t> </a:t>
            </a:r>
            <a:r>
              <a:rPr sz="2800" spc="-5" dirty="0">
                <a:solidFill>
                  <a:srgbClr val="783979"/>
                </a:solidFill>
                <a:latin typeface="Times New Roman"/>
                <a:cs typeface="Times New Roman"/>
              </a:rPr>
              <a:t>in</a:t>
            </a:r>
            <a:r>
              <a:rPr sz="2800" dirty="0">
                <a:solidFill>
                  <a:srgbClr val="783979"/>
                </a:solidFill>
                <a:latin typeface="Times New Roman"/>
                <a:cs typeface="Times New Roman"/>
              </a:rPr>
              <a:t> </a:t>
            </a:r>
            <a:r>
              <a:rPr sz="2800" spc="-5" dirty="0">
                <a:solidFill>
                  <a:srgbClr val="783979"/>
                </a:solidFill>
                <a:latin typeface="Times New Roman"/>
                <a:cs typeface="Times New Roman"/>
              </a:rPr>
              <a:t>naming</a:t>
            </a:r>
            <a:r>
              <a:rPr sz="2800" dirty="0">
                <a:solidFill>
                  <a:srgbClr val="783979"/>
                </a:solidFill>
                <a:latin typeface="Times New Roman"/>
                <a:cs typeface="Times New Roman"/>
              </a:rPr>
              <a:t> </a:t>
            </a:r>
            <a:r>
              <a:rPr sz="2800" spc="-5" dirty="0">
                <a:solidFill>
                  <a:srgbClr val="783979"/>
                </a:solidFill>
                <a:latin typeface="Times New Roman"/>
                <a:cs typeface="Times New Roman"/>
              </a:rPr>
              <a:t>conventions,</a:t>
            </a:r>
            <a:r>
              <a:rPr sz="2800" dirty="0">
                <a:solidFill>
                  <a:srgbClr val="783979"/>
                </a:solidFill>
                <a:latin typeface="Times New Roman"/>
                <a:cs typeface="Times New Roman"/>
              </a:rPr>
              <a:t> </a:t>
            </a:r>
            <a:r>
              <a:rPr sz="2800" spc="-5" dirty="0">
                <a:solidFill>
                  <a:srgbClr val="783979"/>
                </a:solidFill>
                <a:latin typeface="Times New Roman"/>
                <a:cs typeface="Times New Roman"/>
              </a:rPr>
              <a:t>default</a:t>
            </a:r>
            <a:r>
              <a:rPr sz="2800" dirty="0">
                <a:solidFill>
                  <a:srgbClr val="783979"/>
                </a:solidFill>
                <a:latin typeface="Times New Roman"/>
                <a:cs typeface="Times New Roman"/>
              </a:rPr>
              <a:t> </a:t>
            </a:r>
            <a:r>
              <a:rPr sz="2800" spc="-5">
                <a:solidFill>
                  <a:srgbClr val="783979"/>
                </a:solidFill>
                <a:latin typeface="Times New Roman"/>
                <a:cs typeface="Times New Roman"/>
              </a:rPr>
              <a:t>values</a:t>
            </a:r>
            <a:r>
              <a:rPr sz="2800" spc="-5" smtClean="0">
                <a:solidFill>
                  <a:srgbClr val="783979"/>
                </a:solidFill>
                <a:latin typeface="Times New Roman"/>
                <a:cs typeface="Times New Roman"/>
              </a:rPr>
              <a:t>,</a:t>
            </a:r>
            <a:r>
              <a:rPr sz="2800" spc="-15" smtClean="0">
                <a:solidFill>
                  <a:srgbClr val="783979"/>
                </a:solidFill>
                <a:latin typeface="Times New Roman"/>
                <a:cs typeface="Times New Roman"/>
              </a:rPr>
              <a:t> </a:t>
            </a:r>
            <a:r>
              <a:rPr sz="2800" spc="-5" dirty="0">
                <a:solidFill>
                  <a:srgbClr val="783979"/>
                </a:solidFill>
                <a:latin typeface="Times New Roman"/>
                <a:cs typeface="Times New Roman"/>
              </a:rPr>
              <a:t>security</a:t>
            </a:r>
            <a:r>
              <a:rPr sz="2800" dirty="0">
                <a:solidFill>
                  <a:srgbClr val="783979"/>
                </a:solidFill>
                <a:latin typeface="Times New Roman"/>
                <a:cs typeface="Times New Roman"/>
              </a:rPr>
              <a:t> </a:t>
            </a:r>
            <a:r>
              <a:rPr sz="2800" spc="-5" dirty="0">
                <a:solidFill>
                  <a:srgbClr val="783979"/>
                </a:solidFill>
                <a:latin typeface="Times New Roman"/>
                <a:cs typeface="Times New Roman"/>
              </a:rPr>
              <a:t>while </a:t>
            </a:r>
            <a:r>
              <a:rPr sz="2800" dirty="0">
                <a:solidFill>
                  <a:srgbClr val="783979"/>
                </a:solidFill>
                <a:latin typeface="Times New Roman"/>
                <a:cs typeface="Times New Roman"/>
              </a:rPr>
              <a:t>ensuring </a:t>
            </a:r>
            <a:r>
              <a:rPr sz="2800" spc="-5" dirty="0">
                <a:solidFill>
                  <a:srgbClr val="783979"/>
                </a:solidFill>
                <a:latin typeface="Times New Roman"/>
                <a:cs typeface="Times New Roman"/>
              </a:rPr>
              <a:t>quality</a:t>
            </a:r>
            <a:r>
              <a:rPr sz="2800" spc="-10" dirty="0">
                <a:solidFill>
                  <a:srgbClr val="783979"/>
                </a:solidFill>
                <a:latin typeface="Times New Roman"/>
                <a:cs typeface="Times New Roman"/>
              </a:rPr>
              <a:t> </a:t>
            </a:r>
            <a:r>
              <a:rPr sz="2800" dirty="0">
                <a:solidFill>
                  <a:srgbClr val="783979"/>
                </a:solidFill>
                <a:latin typeface="Times New Roman"/>
                <a:cs typeface="Times New Roman"/>
              </a:rPr>
              <a:t>of the</a:t>
            </a:r>
            <a:r>
              <a:rPr sz="2800" spc="-5" dirty="0">
                <a:solidFill>
                  <a:srgbClr val="783979"/>
                </a:solidFill>
                <a:latin typeface="Times New Roman"/>
                <a:cs typeface="Times New Roman"/>
              </a:rPr>
              <a:t> data</a:t>
            </a:r>
            <a:r>
              <a:rPr sz="2800" spc="-5" dirty="0">
                <a:latin typeface="Times New Roman"/>
                <a:cs typeface="Times New Roman"/>
              </a:rPr>
              <a:t>.</a:t>
            </a:r>
            <a:endParaRPr sz="2800">
              <a:latin typeface="Times New Roman"/>
              <a:cs typeface="Times New Roman"/>
            </a:endParaRPr>
          </a:p>
        </p:txBody>
      </p:sp>
      <p:sp>
        <p:nvSpPr>
          <p:cNvPr id="5" name="Title 4"/>
          <p:cNvSpPr>
            <a:spLocks noGrp="1"/>
          </p:cNvSpPr>
          <p:nvPr>
            <p:ph type="title"/>
          </p:nvPr>
        </p:nvSpPr>
        <p:spPr>
          <a:xfrm>
            <a:off x="457200" y="609600"/>
            <a:ext cx="8229600" cy="1008888"/>
          </a:xfrm>
        </p:spPr>
        <p:txBody>
          <a:bodyPr>
            <a:normAutofit fontScale="90000"/>
          </a:bodyPr>
          <a:lstStyle/>
          <a:p>
            <a:r>
              <a:rPr lang="en-US" sz="5400" spc="-5" dirty="0" smtClean="0"/>
              <a:t>Data</a:t>
            </a:r>
            <a:r>
              <a:rPr lang="en-US" sz="5400" spc="-10" dirty="0" smtClean="0"/>
              <a:t> </a:t>
            </a:r>
            <a:r>
              <a:rPr lang="en-US" sz="5400" spc="-5" dirty="0" smtClean="0"/>
              <a:t>Modeling</a:t>
            </a:r>
            <a:r>
              <a:rPr lang="en-US" sz="5400" spc="5" dirty="0" smtClean="0"/>
              <a:t> </a:t>
            </a:r>
            <a:r>
              <a:rPr lang="en-US" sz="5400" spc="-5" dirty="0" smtClean="0"/>
              <a:t>and</a:t>
            </a:r>
            <a:r>
              <a:rPr lang="en-US" sz="5400" spc="-10" dirty="0" smtClean="0"/>
              <a:t> </a:t>
            </a:r>
            <a:r>
              <a:rPr lang="en-US" sz="5400" spc="-5" dirty="0" smtClean="0"/>
              <a:t>Data Models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Model </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dirty="0" smtClean="0"/>
              <a:t>A representation of real world objects, events and their associations is called model</a:t>
            </a:r>
          </a:p>
          <a:p>
            <a:pPr algn="just"/>
            <a:r>
              <a:rPr lang="en-US" dirty="0" smtClean="0"/>
              <a:t>The model helps the user to understand the complexities of the real world environment</a:t>
            </a:r>
          </a:p>
          <a:p>
            <a:pPr algn="just"/>
            <a:r>
              <a:rPr lang="en-US" dirty="0" smtClean="0"/>
              <a:t>The data modeling use a process of identifying data objects and the relationships between them</a:t>
            </a:r>
          </a:p>
          <a:p>
            <a:pPr algn="just"/>
            <a:r>
              <a:rPr lang="en-US" dirty="0" smtClean="0"/>
              <a:t>Describes structure of the database</a:t>
            </a:r>
          </a:p>
          <a:p>
            <a:pPr algn="just"/>
            <a:r>
              <a:rPr lang="en-US" dirty="0" smtClean="0"/>
              <a:t>Data model is a collection of concepts to describe the structure of a database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Cont…</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r>
              <a:rPr lang="en-US" dirty="0" smtClean="0"/>
              <a:t>The data modeling or data structuring represents the nature of the data &amp; business logic to control the data. It also organize the database</a:t>
            </a:r>
          </a:p>
          <a:p>
            <a:r>
              <a:rPr lang="en-US" dirty="0" smtClean="0"/>
              <a:t>Data model helps to communicate between business people who require the computer system &amp; the technical people who can fulfill their requirement’s</a:t>
            </a:r>
          </a:p>
          <a:p>
            <a:pPr algn="just"/>
            <a:r>
              <a:rPr lang="en-US" dirty="0" smtClean="0"/>
              <a:t>Aim is to support the development of information  systems by providing the definition and format of data.</a:t>
            </a:r>
          </a:p>
          <a:p>
            <a:pPr algn="just"/>
            <a:r>
              <a:rPr lang="en-US" dirty="0" smtClean="0"/>
              <a:t>If the same data structures are used to store and access  data then different applications can share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843518" y="6551583"/>
            <a:ext cx="247015" cy="272415"/>
          </a:xfrm>
          <a:prstGeom prst="rect">
            <a:avLst/>
          </a:prstGeom>
        </p:spPr>
        <p:txBody>
          <a:bodyPr vert="horz" wrap="square" lIns="0" tIns="76200" rIns="0" bIns="0" rtlCol="0">
            <a:spAutoFit/>
          </a:bodyPr>
          <a:lstStyle/>
          <a:p>
            <a:pPr marL="38100">
              <a:lnSpc>
                <a:spcPts val="1425"/>
              </a:lnSpc>
            </a:pPr>
            <a:fld id="{81D60167-4931-47E6-BA6A-407CBD079E47}" type="slidenum">
              <a:rPr spc="-5" dirty="0"/>
              <a:pPr marL="38100">
                <a:lnSpc>
                  <a:spcPts val="1425"/>
                </a:lnSpc>
              </a:pPr>
              <a:t>14</a:t>
            </a:fld>
            <a:endParaRPr spc="-5" dirty="0"/>
          </a:p>
        </p:txBody>
      </p:sp>
      <p:sp>
        <p:nvSpPr>
          <p:cNvPr id="3" name="object 3"/>
          <p:cNvSpPr txBox="1"/>
          <p:nvPr/>
        </p:nvSpPr>
        <p:spPr>
          <a:xfrm>
            <a:off x="645668" y="1456174"/>
            <a:ext cx="7891780" cy="5270500"/>
          </a:xfrm>
          <a:prstGeom prst="rect">
            <a:avLst/>
          </a:prstGeom>
        </p:spPr>
        <p:txBody>
          <a:bodyPr vert="horz" wrap="square" lIns="0" tIns="177165" rIns="0" bIns="0" rtlCol="0">
            <a:spAutoFit/>
          </a:bodyPr>
          <a:lstStyle/>
          <a:p>
            <a:pPr marL="268605" indent="-256540">
              <a:lnSpc>
                <a:spcPct val="100000"/>
              </a:lnSpc>
              <a:spcBef>
                <a:spcPts val="1395"/>
              </a:spcBef>
              <a:buClr>
                <a:srgbClr val="006FC0"/>
              </a:buClr>
              <a:tabLst>
                <a:tab pos="269240" algn="l"/>
              </a:tabLst>
            </a:pP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primary</a:t>
            </a:r>
            <a:r>
              <a:rPr sz="2800" spc="10" dirty="0">
                <a:latin typeface="Times New Roman"/>
                <a:cs typeface="Times New Roman"/>
              </a:rPr>
              <a:t> </a:t>
            </a:r>
            <a:r>
              <a:rPr sz="2800" dirty="0">
                <a:latin typeface="Times New Roman"/>
                <a:cs typeface="Times New Roman"/>
              </a:rPr>
              <a:t>goal</a:t>
            </a:r>
            <a:r>
              <a:rPr sz="2800" spc="-20"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using</a:t>
            </a:r>
            <a:r>
              <a:rPr sz="2800" spc="-10" dirty="0">
                <a:latin typeface="Times New Roman"/>
                <a:cs typeface="Times New Roman"/>
              </a:rPr>
              <a:t> </a:t>
            </a:r>
            <a:r>
              <a:rPr sz="2800" spc="-5" dirty="0">
                <a:latin typeface="Times New Roman"/>
                <a:cs typeface="Times New Roman"/>
              </a:rPr>
              <a:t>data</a:t>
            </a:r>
            <a:r>
              <a:rPr sz="2800" spc="-10" dirty="0">
                <a:latin typeface="Times New Roman"/>
                <a:cs typeface="Times New Roman"/>
              </a:rPr>
              <a:t> </a:t>
            </a:r>
            <a:r>
              <a:rPr sz="2800" spc="-5" dirty="0">
                <a:latin typeface="Times New Roman"/>
                <a:cs typeface="Times New Roman"/>
              </a:rPr>
              <a:t>model are:</a:t>
            </a:r>
            <a:endParaRPr sz="2800">
              <a:latin typeface="Times New Roman"/>
              <a:cs typeface="Times New Roman"/>
            </a:endParaRPr>
          </a:p>
          <a:p>
            <a:pPr marL="468630" marR="181610" lvl="1" indent="-283845">
              <a:lnSpc>
                <a:spcPct val="100000"/>
              </a:lnSpc>
              <a:spcBef>
                <a:spcPts val="935"/>
              </a:spcBef>
              <a:buClr>
                <a:srgbClr val="006FC0"/>
              </a:buClr>
              <a:buAutoNum type="arabicPeriod"/>
              <a:tabLst>
                <a:tab pos="469265" algn="l"/>
              </a:tabLst>
            </a:pPr>
            <a:r>
              <a:rPr sz="2000" dirty="0">
                <a:latin typeface="Times New Roman"/>
                <a:cs typeface="Times New Roman"/>
              </a:rPr>
              <a:t>Ensures that </a:t>
            </a:r>
            <a:r>
              <a:rPr sz="2000" spc="-5" dirty="0">
                <a:latin typeface="Times New Roman"/>
                <a:cs typeface="Times New Roman"/>
              </a:rPr>
              <a:t>all </a:t>
            </a:r>
            <a:r>
              <a:rPr sz="2000" dirty="0">
                <a:latin typeface="Times New Roman"/>
                <a:cs typeface="Times New Roman"/>
              </a:rPr>
              <a:t>data objects required by the database are accurately </a:t>
            </a:r>
            <a:r>
              <a:rPr sz="2000" spc="5" dirty="0">
                <a:latin typeface="Times New Roman"/>
                <a:cs typeface="Times New Roman"/>
              </a:rPr>
              <a:t> </a:t>
            </a:r>
            <a:r>
              <a:rPr sz="2000" dirty="0">
                <a:latin typeface="Times New Roman"/>
                <a:cs typeface="Times New Roman"/>
              </a:rPr>
              <a:t>represented.</a:t>
            </a:r>
            <a:r>
              <a:rPr sz="2000" spc="-40" dirty="0">
                <a:latin typeface="Times New Roman"/>
                <a:cs typeface="Times New Roman"/>
              </a:rPr>
              <a:t> </a:t>
            </a:r>
            <a:r>
              <a:rPr sz="2000" spc="-5" dirty="0">
                <a:latin typeface="Times New Roman"/>
                <a:cs typeface="Times New Roman"/>
              </a:rPr>
              <a:t>Omission</a:t>
            </a:r>
            <a:r>
              <a:rPr sz="2000" spc="-1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will</a:t>
            </a:r>
            <a:r>
              <a:rPr sz="2000" spc="-20" dirty="0">
                <a:latin typeface="Times New Roman"/>
                <a:cs typeface="Times New Roman"/>
              </a:rPr>
              <a:t> </a:t>
            </a:r>
            <a:r>
              <a:rPr sz="2000" spc="-5" dirty="0">
                <a:latin typeface="Times New Roman"/>
                <a:cs typeface="Times New Roman"/>
              </a:rPr>
              <a:t>lead</a:t>
            </a:r>
            <a:r>
              <a:rPr sz="2000" dirty="0">
                <a:latin typeface="Times New Roman"/>
                <a:cs typeface="Times New Roman"/>
              </a:rPr>
              <a:t> </a:t>
            </a:r>
            <a:r>
              <a:rPr sz="2000" spc="-5" dirty="0">
                <a:latin typeface="Times New Roman"/>
                <a:cs typeface="Times New Roman"/>
              </a:rPr>
              <a:t>to</a:t>
            </a:r>
            <a:r>
              <a:rPr sz="2000" dirty="0">
                <a:latin typeface="Times New Roman"/>
                <a:cs typeface="Times New Roman"/>
              </a:rPr>
              <a:t> creation</a:t>
            </a:r>
            <a:r>
              <a:rPr sz="2000" spc="-3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faulty</a:t>
            </a:r>
            <a:r>
              <a:rPr sz="2000" spc="-30" dirty="0">
                <a:latin typeface="Times New Roman"/>
                <a:cs typeface="Times New Roman"/>
              </a:rPr>
              <a:t> </a:t>
            </a:r>
            <a:r>
              <a:rPr sz="2000" dirty="0">
                <a:latin typeface="Times New Roman"/>
                <a:cs typeface="Times New Roman"/>
              </a:rPr>
              <a:t>reports</a:t>
            </a:r>
            <a:r>
              <a:rPr sz="2000" spc="-50" dirty="0">
                <a:latin typeface="Times New Roman"/>
                <a:cs typeface="Times New Roman"/>
              </a:rPr>
              <a:t> </a:t>
            </a:r>
            <a:r>
              <a:rPr sz="2000" dirty="0">
                <a:latin typeface="Times New Roman"/>
                <a:cs typeface="Times New Roman"/>
              </a:rPr>
              <a:t>and </a:t>
            </a:r>
            <a:r>
              <a:rPr sz="2000" spc="-484" dirty="0">
                <a:latin typeface="Times New Roman"/>
                <a:cs typeface="Times New Roman"/>
              </a:rPr>
              <a:t> </a:t>
            </a:r>
            <a:r>
              <a:rPr sz="2000" dirty="0">
                <a:latin typeface="Times New Roman"/>
                <a:cs typeface="Times New Roman"/>
              </a:rPr>
              <a:t>produce</a:t>
            </a:r>
            <a:r>
              <a:rPr sz="2000" spc="-40" dirty="0">
                <a:latin typeface="Times New Roman"/>
                <a:cs typeface="Times New Roman"/>
              </a:rPr>
              <a:t> </a:t>
            </a:r>
            <a:r>
              <a:rPr sz="2000" dirty="0">
                <a:latin typeface="Times New Roman"/>
                <a:cs typeface="Times New Roman"/>
              </a:rPr>
              <a:t>incorrect</a:t>
            </a:r>
            <a:r>
              <a:rPr sz="2000" spc="-50" dirty="0">
                <a:latin typeface="Times New Roman"/>
                <a:cs typeface="Times New Roman"/>
              </a:rPr>
              <a:t> </a:t>
            </a:r>
            <a:r>
              <a:rPr sz="2000" dirty="0">
                <a:latin typeface="Times New Roman"/>
                <a:cs typeface="Times New Roman"/>
              </a:rPr>
              <a:t>results.</a:t>
            </a:r>
            <a:endParaRPr sz="2000">
              <a:latin typeface="Times New Roman"/>
              <a:cs typeface="Times New Roman"/>
            </a:endParaRPr>
          </a:p>
          <a:p>
            <a:pPr marL="468630" lvl="1" indent="-284480">
              <a:lnSpc>
                <a:spcPct val="100000"/>
              </a:lnSpc>
              <a:spcBef>
                <a:spcPts val="900"/>
              </a:spcBef>
              <a:buClr>
                <a:srgbClr val="006FC0"/>
              </a:buClr>
              <a:buAutoNum type="arabicPeriod"/>
              <a:tabLst>
                <a:tab pos="469265" algn="l"/>
              </a:tabLst>
            </a:pP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spc="-5" dirty="0">
                <a:latin typeface="Times New Roman"/>
                <a:cs typeface="Times New Roman"/>
              </a:rPr>
              <a:t>model</a:t>
            </a:r>
            <a:r>
              <a:rPr sz="2000" spc="-15" dirty="0">
                <a:latin typeface="Times New Roman"/>
                <a:cs typeface="Times New Roman"/>
              </a:rPr>
              <a:t> </a:t>
            </a:r>
            <a:r>
              <a:rPr sz="2000" dirty="0">
                <a:latin typeface="Times New Roman"/>
                <a:cs typeface="Times New Roman"/>
              </a:rPr>
              <a:t>helps</a:t>
            </a:r>
            <a:r>
              <a:rPr sz="2000" spc="-15" dirty="0">
                <a:latin typeface="Times New Roman"/>
                <a:cs typeface="Times New Roman"/>
              </a:rPr>
              <a:t> </a:t>
            </a:r>
            <a:r>
              <a:rPr sz="2000" dirty="0">
                <a:latin typeface="Times New Roman"/>
                <a:cs typeface="Times New Roman"/>
              </a:rPr>
              <a:t>design</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database</a:t>
            </a:r>
            <a:r>
              <a:rPr sz="2000" spc="-35" dirty="0">
                <a:latin typeface="Times New Roman"/>
                <a:cs typeface="Times New Roman"/>
              </a:rPr>
              <a:t> </a:t>
            </a:r>
            <a:r>
              <a:rPr sz="2000" dirty="0">
                <a:latin typeface="Times New Roman"/>
                <a:cs typeface="Times New Roman"/>
              </a:rPr>
              <a:t>at the</a:t>
            </a:r>
            <a:r>
              <a:rPr sz="2000" dirty="0">
                <a:solidFill>
                  <a:srgbClr val="67AEBC"/>
                </a:solidFill>
                <a:latin typeface="Times New Roman"/>
                <a:cs typeface="Times New Roman"/>
              </a:rPr>
              <a:t> </a:t>
            </a:r>
            <a:r>
              <a:rPr sz="2000" u="sng" dirty="0">
                <a:solidFill>
                  <a:srgbClr val="67AEBC"/>
                </a:solidFill>
                <a:uFill>
                  <a:solidFill>
                    <a:srgbClr val="67AEBC"/>
                  </a:solidFill>
                </a:uFill>
                <a:latin typeface="Times New Roman"/>
                <a:cs typeface="Times New Roman"/>
              </a:rPr>
              <a:t>conceptual,</a:t>
            </a:r>
            <a:r>
              <a:rPr sz="2000" u="sng" spc="-45" dirty="0">
                <a:solidFill>
                  <a:srgbClr val="67AEBC"/>
                </a:solidFill>
                <a:uFill>
                  <a:solidFill>
                    <a:srgbClr val="67AEBC"/>
                  </a:solidFill>
                </a:uFill>
                <a:latin typeface="Times New Roman"/>
                <a:cs typeface="Times New Roman"/>
              </a:rPr>
              <a:t> </a:t>
            </a:r>
            <a:r>
              <a:rPr sz="2000" u="sng" dirty="0">
                <a:solidFill>
                  <a:srgbClr val="67AEBC"/>
                </a:solidFill>
                <a:uFill>
                  <a:solidFill>
                    <a:srgbClr val="67AEBC"/>
                  </a:solidFill>
                </a:uFill>
                <a:latin typeface="Times New Roman"/>
                <a:cs typeface="Times New Roman"/>
              </a:rPr>
              <a:t>physical</a:t>
            </a:r>
            <a:r>
              <a:rPr sz="2000" u="sng" spc="-30" dirty="0">
                <a:solidFill>
                  <a:srgbClr val="67AEBC"/>
                </a:solidFill>
                <a:uFill>
                  <a:solidFill>
                    <a:srgbClr val="67AEBC"/>
                  </a:solidFill>
                </a:uFill>
                <a:latin typeface="Times New Roman"/>
                <a:cs typeface="Times New Roman"/>
              </a:rPr>
              <a:t> </a:t>
            </a:r>
            <a:r>
              <a:rPr sz="2000" u="sng" dirty="0">
                <a:solidFill>
                  <a:srgbClr val="67AEBC"/>
                </a:solidFill>
                <a:uFill>
                  <a:solidFill>
                    <a:srgbClr val="67AEBC"/>
                  </a:solidFill>
                </a:uFill>
                <a:latin typeface="Times New Roman"/>
                <a:cs typeface="Times New Roman"/>
              </a:rPr>
              <a:t>and</a:t>
            </a:r>
            <a:endParaRPr sz="2000">
              <a:latin typeface="Times New Roman"/>
              <a:cs typeface="Times New Roman"/>
            </a:endParaRPr>
          </a:p>
          <a:p>
            <a:pPr marL="468630">
              <a:lnSpc>
                <a:spcPct val="100000"/>
              </a:lnSpc>
            </a:pPr>
            <a:r>
              <a:rPr sz="2000" u="sng" dirty="0">
                <a:solidFill>
                  <a:srgbClr val="67AEBC"/>
                </a:solidFill>
                <a:uFill>
                  <a:solidFill>
                    <a:srgbClr val="67AEBC"/>
                  </a:solidFill>
                </a:uFill>
                <a:latin typeface="Times New Roman"/>
                <a:cs typeface="Times New Roman"/>
              </a:rPr>
              <a:t>logical</a:t>
            </a:r>
            <a:r>
              <a:rPr sz="2000" u="sng" spc="-70" dirty="0">
                <a:solidFill>
                  <a:srgbClr val="67AEBC"/>
                </a:solidFill>
                <a:uFill>
                  <a:solidFill>
                    <a:srgbClr val="67AEBC"/>
                  </a:solidFill>
                </a:uFill>
                <a:latin typeface="Times New Roman"/>
                <a:cs typeface="Times New Roman"/>
              </a:rPr>
              <a:t> </a:t>
            </a:r>
            <a:r>
              <a:rPr sz="2000" u="sng" dirty="0">
                <a:solidFill>
                  <a:srgbClr val="67AEBC"/>
                </a:solidFill>
                <a:uFill>
                  <a:solidFill>
                    <a:srgbClr val="67AEBC"/>
                  </a:solidFill>
                </a:uFill>
                <a:latin typeface="Times New Roman"/>
                <a:cs typeface="Times New Roman"/>
              </a:rPr>
              <a:t>levels</a:t>
            </a:r>
            <a:r>
              <a:rPr sz="2000" dirty="0">
                <a:latin typeface="Times New Roman"/>
                <a:cs typeface="Times New Roman"/>
              </a:rPr>
              <a:t>.</a:t>
            </a:r>
            <a:endParaRPr sz="2000">
              <a:latin typeface="Times New Roman"/>
              <a:cs typeface="Times New Roman"/>
            </a:endParaRPr>
          </a:p>
          <a:p>
            <a:pPr marL="468630" marR="297815" lvl="1" indent="-283845">
              <a:lnSpc>
                <a:spcPct val="100000"/>
              </a:lnSpc>
              <a:spcBef>
                <a:spcPts val="900"/>
              </a:spcBef>
              <a:buClr>
                <a:srgbClr val="006FC0"/>
              </a:buClr>
              <a:buAutoNum type="arabicPeriod" startAt="3"/>
              <a:tabLst>
                <a:tab pos="469265" algn="l"/>
              </a:tabLst>
            </a:pP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Model</a:t>
            </a:r>
            <a:r>
              <a:rPr sz="2000" spc="-25" dirty="0">
                <a:latin typeface="Times New Roman"/>
                <a:cs typeface="Times New Roman"/>
              </a:rPr>
              <a:t> </a:t>
            </a:r>
            <a:r>
              <a:rPr sz="2000" dirty="0">
                <a:latin typeface="Times New Roman"/>
                <a:cs typeface="Times New Roman"/>
              </a:rPr>
              <a:t>structure</a:t>
            </a:r>
            <a:r>
              <a:rPr sz="2000" spc="-45" dirty="0">
                <a:latin typeface="Times New Roman"/>
                <a:cs typeface="Times New Roman"/>
              </a:rPr>
              <a:t> </a:t>
            </a:r>
            <a:r>
              <a:rPr sz="2000" dirty="0">
                <a:latin typeface="Times New Roman"/>
                <a:cs typeface="Times New Roman"/>
              </a:rPr>
              <a:t>helps</a:t>
            </a:r>
            <a:r>
              <a:rPr sz="2000" spc="-1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define</a:t>
            </a:r>
            <a:r>
              <a:rPr sz="2000" spc="-35" dirty="0">
                <a:latin typeface="Times New Roman"/>
                <a:cs typeface="Times New Roman"/>
              </a:rPr>
              <a:t> </a:t>
            </a:r>
            <a:r>
              <a:rPr sz="2000" dirty="0">
                <a:latin typeface="Times New Roman"/>
                <a:cs typeface="Times New Roman"/>
              </a:rPr>
              <a:t>the </a:t>
            </a:r>
            <a:r>
              <a:rPr sz="2000" dirty="0">
                <a:solidFill>
                  <a:srgbClr val="438085"/>
                </a:solidFill>
                <a:latin typeface="Times New Roman"/>
                <a:cs typeface="Times New Roman"/>
              </a:rPr>
              <a:t>relational</a:t>
            </a:r>
            <a:r>
              <a:rPr sz="2000" spc="-40" dirty="0">
                <a:solidFill>
                  <a:srgbClr val="438085"/>
                </a:solidFill>
                <a:latin typeface="Times New Roman"/>
                <a:cs typeface="Times New Roman"/>
              </a:rPr>
              <a:t> </a:t>
            </a:r>
            <a:r>
              <a:rPr sz="2000" dirty="0">
                <a:solidFill>
                  <a:srgbClr val="438085"/>
                </a:solidFill>
                <a:latin typeface="Times New Roman"/>
                <a:cs typeface="Times New Roman"/>
              </a:rPr>
              <a:t>tables</a:t>
            </a:r>
            <a:r>
              <a:rPr sz="2000" dirty="0">
                <a:latin typeface="Times New Roman"/>
                <a:cs typeface="Times New Roman"/>
              </a:rPr>
              <a:t>,</a:t>
            </a:r>
            <a:r>
              <a:rPr sz="2000" spc="-30" dirty="0">
                <a:latin typeface="Times New Roman"/>
                <a:cs typeface="Times New Roman"/>
              </a:rPr>
              <a:t> </a:t>
            </a:r>
            <a:r>
              <a:rPr sz="2000" spc="-5" dirty="0">
                <a:solidFill>
                  <a:srgbClr val="438085"/>
                </a:solidFill>
                <a:latin typeface="Times New Roman"/>
                <a:cs typeface="Times New Roman"/>
              </a:rPr>
              <a:t>primary</a:t>
            </a:r>
            <a:r>
              <a:rPr sz="2000" spc="-10" dirty="0">
                <a:solidFill>
                  <a:srgbClr val="438085"/>
                </a:solidFill>
                <a:latin typeface="Times New Roman"/>
                <a:cs typeface="Times New Roman"/>
              </a:rPr>
              <a:t> </a:t>
            </a:r>
            <a:r>
              <a:rPr sz="2000" dirty="0">
                <a:latin typeface="Times New Roman"/>
                <a:cs typeface="Times New Roman"/>
              </a:rPr>
              <a:t>and </a:t>
            </a:r>
            <a:r>
              <a:rPr sz="2000" spc="-484" dirty="0">
                <a:latin typeface="Times New Roman"/>
                <a:cs typeface="Times New Roman"/>
              </a:rPr>
              <a:t> </a:t>
            </a:r>
            <a:r>
              <a:rPr sz="2000" dirty="0">
                <a:solidFill>
                  <a:srgbClr val="438085"/>
                </a:solidFill>
                <a:latin typeface="Times New Roman"/>
                <a:cs typeface="Times New Roman"/>
              </a:rPr>
              <a:t>foreign</a:t>
            </a:r>
            <a:r>
              <a:rPr sz="2000" spc="-45" dirty="0">
                <a:solidFill>
                  <a:srgbClr val="438085"/>
                </a:solidFill>
                <a:latin typeface="Times New Roman"/>
                <a:cs typeface="Times New Roman"/>
              </a:rPr>
              <a:t> </a:t>
            </a:r>
            <a:r>
              <a:rPr sz="2000" dirty="0">
                <a:solidFill>
                  <a:srgbClr val="438085"/>
                </a:solidFill>
                <a:latin typeface="Times New Roman"/>
                <a:cs typeface="Times New Roman"/>
              </a:rPr>
              <a:t>keys</a:t>
            </a:r>
            <a:r>
              <a:rPr sz="2000" spc="-10" dirty="0">
                <a:solidFill>
                  <a:srgbClr val="438085"/>
                </a:solidFill>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solidFill>
                  <a:srgbClr val="438085"/>
                </a:solidFill>
                <a:latin typeface="Times New Roman"/>
                <a:cs typeface="Times New Roman"/>
              </a:rPr>
              <a:t>stored</a:t>
            </a:r>
            <a:r>
              <a:rPr sz="2000" spc="-20" dirty="0">
                <a:solidFill>
                  <a:srgbClr val="438085"/>
                </a:solidFill>
                <a:latin typeface="Times New Roman"/>
                <a:cs typeface="Times New Roman"/>
              </a:rPr>
              <a:t> </a:t>
            </a:r>
            <a:r>
              <a:rPr sz="2000" dirty="0">
                <a:solidFill>
                  <a:srgbClr val="438085"/>
                </a:solidFill>
                <a:latin typeface="Times New Roman"/>
                <a:cs typeface="Times New Roman"/>
              </a:rPr>
              <a:t>procedures</a:t>
            </a:r>
            <a:r>
              <a:rPr sz="2000" dirty="0">
                <a:latin typeface="Times New Roman"/>
                <a:cs typeface="Times New Roman"/>
              </a:rPr>
              <a:t>.</a:t>
            </a:r>
            <a:endParaRPr sz="2000">
              <a:latin typeface="Times New Roman"/>
              <a:cs typeface="Times New Roman"/>
            </a:endParaRPr>
          </a:p>
          <a:p>
            <a:pPr marL="468630" lvl="1" indent="-284480">
              <a:lnSpc>
                <a:spcPct val="100000"/>
              </a:lnSpc>
              <a:spcBef>
                <a:spcPts val="900"/>
              </a:spcBef>
              <a:buClr>
                <a:srgbClr val="006FC0"/>
              </a:buClr>
              <a:buAutoNum type="arabicPeriod" startAt="3"/>
              <a:tabLst>
                <a:tab pos="469265" algn="l"/>
              </a:tabLst>
            </a:pP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provides</a:t>
            </a:r>
            <a:r>
              <a:rPr sz="2000" spc="-45" dirty="0">
                <a:latin typeface="Times New Roman"/>
                <a:cs typeface="Times New Roman"/>
              </a:rPr>
              <a:t> </a:t>
            </a:r>
            <a:r>
              <a:rPr sz="2000" dirty="0">
                <a:latin typeface="Times New Roman"/>
                <a:cs typeface="Times New Roman"/>
              </a:rPr>
              <a:t>a </a:t>
            </a:r>
            <a:r>
              <a:rPr sz="2000" spc="-5" dirty="0">
                <a:latin typeface="Times New Roman"/>
                <a:cs typeface="Times New Roman"/>
              </a:rPr>
              <a:t>clear </a:t>
            </a:r>
            <a:r>
              <a:rPr sz="2000" dirty="0">
                <a:latin typeface="Times New Roman"/>
                <a:cs typeface="Times New Roman"/>
              </a:rPr>
              <a:t>picture</a:t>
            </a:r>
            <a:r>
              <a:rPr sz="2000" spc="-3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base</a:t>
            </a:r>
            <a:r>
              <a:rPr sz="2000" spc="-20"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be used</a:t>
            </a:r>
            <a:r>
              <a:rPr sz="2000" spc="-10"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database</a:t>
            </a:r>
            <a:endParaRPr sz="2000">
              <a:latin typeface="Times New Roman"/>
              <a:cs typeface="Times New Roman"/>
            </a:endParaRPr>
          </a:p>
          <a:p>
            <a:pPr marL="468630">
              <a:lnSpc>
                <a:spcPct val="100000"/>
              </a:lnSpc>
            </a:pPr>
            <a:r>
              <a:rPr sz="2000" dirty="0">
                <a:latin typeface="Times New Roman"/>
                <a:cs typeface="Times New Roman"/>
              </a:rPr>
              <a:t>developers</a:t>
            </a:r>
            <a:r>
              <a:rPr sz="2000" spc="-55" dirty="0">
                <a:latin typeface="Times New Roman"/>
                <a:cs typeface="Times New Roman"/>
              </a:rPr>
              <a:t> </a:t>
            </a:r>
            <a:r>
              <a:rPr sz="2000" dirty="0">
                <a:latin typeface="Times New Roman"/>
                <a:cs typeface="Times New Roman"/>
              </a:rPr>
              <a:t>to</a:t>
            </a:r>
            <a:r>
              <a:rPr sz="2000" spc="-20" dirty="0">
                <a:latin typeface="Times New Roman"/>
                <a:cs typeface="Times New Roman"/>
              </a:rPr>
              <a:t> </a:t>
            </a:r>
            <a:r>
              <a:rPr sz="2000" dirty="0">
                <a:latin typeface="Times New Roman"/>
                <a:cs typeface="Times New Roman"/>
              </a:rPr>
              <a:t>create</a:t>
            </a:r>
            <a:r>
              <a:rPr sz="2000" spc="-2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physical</a:t>
            </a:r>
            <a:r>
              <a:rPr sz="2000" spc="-55" dirty="0">
                <a:latin typeface="Times New Roman"/>
                <a:cs typeface="Times New Roman"/>
              </a:rPr>
              <a:t> </a:t>
            </a:r>
            <a:r>
              <a:rPr sz="2000" dirty="0">
                <a:latin typeface="Times New Roman"/>
                <a:cs typeface="Times New Roman"/>
              </a:rPr>
              <a:t>database.</a:t>
            </a:r>
            <a:endParaRPr sz="2000">
              <a:latin typeface="Times New Roman"/>
              <a:cs typeface="Times New Roman"/>
            </a:endParaRPr>
          </a:p>
          <a:p>
            <a:pPr marL="468630" lvl="1" indent="-284480">
              <a:lnSpc>
                <a:spcPct val="100000"/>
              </a:lnSpc>
              <a:spcBef>
                <a:spcPts val="905"/>
              </a:spcBef>
              <a:buClr>
                <a:srgbClr val="006FC0"/>
              </a:buClr>
              <a:buAutoNum type="arabicPeriod" startAt="5"/>
              <a:tabLst>
                <a:tab pos="469265" algn="l"/>
              </a:tabLst>
            </a:pP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5" dirty="0">
                <a:latin typeface="Times New Roman"/>
                <a:cs typeface="Times New Roman"/>
              </a:rPr>
              <a:t>also</a:t>
            </a:r>
            <a:r>
              <a:rPr sz="2000" spc="-15" dirty="0">
                <a:latin typeface="Times New Roman"/>
                <a:cs typeface="Times New Roman"/>
              </a:rPr>
              <a:t> </a:t>
            </a:r>
            <a:r>
              <a:rPr sz="2000" dirty="0">
                <a:latin typeface="Times New Roman"/>
                <a:cs typeface="Times New Roman"/>
              </a:rPr>
              <a:t>helpful</a:t>
            </a:r>
            <a:r>
              <a:rPr sz="2000" spc="-3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identify</a:t>
            </a:r>
            <a:r>
              <a:rPr sz="2000" spc="-35" dirty="0">
                <a:latin typeface="Times New Roman"/>
                <a:cs typeface="Times New Roman"/>
              </a:rPr>
              <a:t> </a:t>
            </a:r>
            <a:r>
              <a:rPr sz="2000" spc="-5" dirty="0">
                <a:latin typeface="Times New Roman"/>
                <a:cs typeface="Times New Roman"/>
              </a:rPr>
              <a:t>missing</a:t>
            </a:r>
            <a:r>
              <a:rPr sz="2000" spc="-1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redundant</a:t>
            </a:r>
            <a:r>
              <a:rPr sz="2000" spc="-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468630" marR="5080" lvl="1" indent="-283845">
              <a:lnSpc>
                <a:spcPct val="100000"/>
              </a:lnSpc>
              <a:spcBef>
                <a:spcPts val="900"/>
              </a:spcBef>
              <a:buClr>
                <a:srgbClr val="006FC0"/>
              </a:buClr>
              <a:buAutoNum type="arabicPeriod" startAt="5"/>
              <a:tabLst>
                <a:tab pos="469265" algn="l"/>
              </a:tabLst>
            </a:pPr>
            <a:r>
              <a:rPr sz="2000" spc="5" dirty="0">
                <a:latin typeface="Times New Roman"/>
                <a:cs typeface="Times New Roman"/>
              </a:rPr>
              <a:t>Though</a:t>
            </a:r>
            <a:r>
              <a:rPr sz="2000" spc="-40" dirty="0">
                <a:latin typeface="Times New Roman"/>
                <a:cs typeface="Times New Roman"/>
              </a:rPr>
              <a:t> </a:t>
            </a:r>
            <a:r>
              <a:rPr sz="2000" dirty="0">
                <a:latin typeface="Times New Roman"/>
                <a:cs typeface="Times New Roman"/>
              </a:rPr>
              <a:t>the</a:t>
            </a:r>
            <a:r>
              <a:rPr sz="2000" spc="-5" dirty="0">
                <a:latin typeface="Times New Roman"/>
                <a:cs typeface="Times New Roman"/>
              </a:rPr>
              <a:t> initial</a:t>
            </a:r>
            <a:r>
              <a:rPr sz="2000" spc="-20" dirty="0">
                <a:latin typeface="Times New Roman"/>
                <a:cs typeface="Times New Roman"/>
              </a:rPr>
              <a:t> </a:t>
            </a:r>
            <a:r>
              <a:rPr sz="2000" dirty="0">
                <a:latin typeface="Times New Roman"/>
                <a:cs typeface="Times New Roman"/>
              </a:rPr>
              <a:t>creation</a:t>
            </a:r>
            <a:r>
              <a:rPr sz="2000" spc="-2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data</a:t>
            </a:r>
            <a:r>
              <a:rPr sz="2000" spc="-20" dirty="0">
                <a:latin typeface="Times New Roman"/>
                <a:cs typeface="Times New Roman"/>
              </a:rPr>
              <a:t> </a:t>
            </a:r>
            <a:r>
              <a:rPr sz="2000" spc="-5" dirty="0">
                <a:latin typeface="Times New Roman"/>
                <a:cs typeface="Times New Roman"/>
              </a:rPr>
              <a:t>model</a:t>
            </a:r>
            <a:r>
              <a:rPr sz="2000" dirty="0">
                <a:latin typeface="Times New Roman"/>
                <a:cs typeface="Times New Roman"/>
              </a:rPr>
              <a:t> is</a:t>
            </a:r>
            <a:r>
              <a:rPr sz="2000" spc="-10" dirty="0">
                <a:latin typeface="Times New Roman"/>
                <a:cs typeface="Times New Roman"/>
              </a:rPr>
              <a:t> </a:t>
            </a:r>
            <a:r>
              <a:rPr sz="2000" dirty="0">
                <a:latin typeface="Times New Roman"/>
                <a:cs typeface="Times New Roman"/>
              </a:rPr>
              <a:t>labor</a:t>
            </a:r>
            <a:r>
              <a:rPr sz="2000" spc="-25" dirty="0">
                <a:latin typeface="Times New Roman"/>
                <a:cs typeface="Times New Roman"/>
              </a:rPr>
              <a:t> </a:t>
            </a:r>
            <a:r>
              <a:rPr sz="2000" dirty="0">
                <a:latin typeface="Times New Roman"/>
                <a:cs typeface="Times New Roman"/>
              </a:rPr>
              <a:t>and</a:t>
            </a:r>
            <a:r>
              <a:rPr sz="2000" spc="-10" dirty="0">
                <a:latin typeface="Times New Roman"/>
                <a:cs typeface="Times New Roman"/>
              </a:rPr>
              <a:t> time</a:t>
            </a:r>
            <a:r>
              <a:rPr sz="2000" spc="15" dirty="0">
                <a:latin typeface="Times New Roman"/>
                <a:cs typeface="Times New Roman"/>
              </a:rPr>
              <a:t> </a:t>
            </a:r>
            <a:r>
              <a:rPr sz="2000" spc="-5" dirty="0">
                <a:latin typeface="Times New Roman"/>
                <a:cs typeface="Times New Roman"/>
              </a:rPr>
              <a:t>consuming,</a:t>
            </a:r>
            <a:r>
              <a:rPr sz="2000" spc="-45" dirty="0">
                <a:latin typeface="Times New Roman"/>
                <a:cs typeface="Times New Roman"/>
              </a:rPr>
              <a:t> </a:t>
            </a:r>
            <a:r>
              <a:rPr sz="2000" dirty="0">
                <a:latin typeface="Times New Roman"/>
                <a:cs typeface="Times New Roman"/>
              </a:rPr>
              <a:t>in </a:t>
            </a:r>
            <a:r>
              <a:rPr sz="2000" spc="-484" dirty="0">
                <a:latin typeface="Times New Roman"/>
                <a:cs typeface="Times New Roman"/>
              </a:rPr>
              <a:t> </a:t>
            </a:r>
            <a:r>
              <a:rPr sz="2000" dirty="0">
                <a:latin typeface="Times New Roman"/>
                <a:cs typeface="Times New Roman"/>
              </a:rPr>
              <a:t>the long run, it </a:t>
            </a:r>
            <a:r>
              <a:rPr sz="2000" spc="-5" dirty="0">
                <a:latin typeface="Times New Roman"/>
                <a:cs typeface="Times New Roman"/>
              </a:rPr>
              <a:t>makes </a:t>
            </a:r>
            <a:r>
              <a:rPr sz="2000" dirty="0">
                <a:latin typeface="Times New Roman"/>
                <a:cs typeface="Times New Roman"/>
              </a:rPr>
              <a:t>your IT </a:t>
            </a:r>
            <a:r>
              <a:rPr sz="2000" spc="-5" dirty="0">
                <a:latin typeface="Times New Roman"/>
                <a:cs typeface="Times New Roman"/>
              </a:rPr>
              <a:t>infrastructure </a:t>
            </a:r>
            <a:r>
              <a:rPr sz="2000" dirty="0">
                <a:latin typeface="Times New Roman"/>
                <a:cs typeface="Times New Roman"/>
              </a:rPr>
              <a:t>upgrade and </a:t>
            </a:r>
            <a:r>
              <a:rPr sz="2000" spc="-5" dirty="0">
                <a:latin typeface="Times New Roman"/>
                <a:cs typeface="Times New Roman"/>
              </a:rPr>
              <a:t>maintenance </a:t>
            </a:r>
            <a:r>
              <a:rPr sz="2000" dirty="0">
                <a:latin typeface="Times New Roman"/>
                <a:cs typeface="Times New Roman"/>
              </a:rPr>
              <a:t> cheaper</a:t>
            </a:r>
            <a:r>
              <a:rPr sz="2000" spc="-35" dirty="0">
                <a:latin typeface="Times New Roman"/>
                <a:cs typeface="Times New Roman"/>
              </a:rPr>
              <a:t> </a:t>
            </a:r>
            <a:r>
              <a:rPr sz="2000" dirty="0">
                <a:latin typeface="Times New Roman"/>
                <a:cs typeface="Times New Roman"/>
              </a:rPr>
              <a:t>and </a:t>
            </a:r>
            <a:r>
              <a:rPr sz="2000" spc="-15" dirty="0">
                <a:latin typeface="Times New Roman"/>
                <a:cs typeface="Times New Roman"/>
              </a:rPr>
              <a:t>faster.</a:t>
            </a:r>
            <a:endParaRPr sz="2000">
              <a:latin typeface="Times New Roman"/>
              <a:cs typeface="Times New Roman"/>
            </a:endParaRPr>
          </a:p>
        </p:txBody>
      </p:sp>
      <p:sp>
        <p:nvSpPr>
          <p:cNvPr id="5" name="Title 4"/>
          <p:cNvSpPr>
            <a:spLocks noGrp="1"/>
          </p:cNvSpPr>
          <p:nvPr>
            <p:ph type="title"/>
          </p:nvPr>
        </p:nvSpPr>
        <p:spPr>
          <a:xfrm>
            <a:off x="457200" y="685800"/>
            <a:ext cx="8229600" cy="932688"/>
          </a:xfrm>
        </p:spPr>
        <p:txBody>
          <a:bodyPr/>
          <a:lstStyle/>
          <a:p>
            <a:r>
              <a:rPr lang="en-US" sz="5400" spc="-5" dirty="0" smtClean="0"/>
              <a:t>Why</a:t>
            </a:r>
            <a:r>
              <a:rPr lang="en-US" sz="5400" spc="-20" dirty="0" smtClean="0"/>
              <a:t> </a:t>
            </a:r>
            <a:r>
              <a:rPr lang="en-US" sz="5400" spc="-5" dirty="0" smtClean="0"/>
              <a:t>use</a:t>
            </a:r>
            <a:r>
              <a:rPr lang="en-US" sz="5400" spc="-20" dirty="0" smtClean="0"/>
              <a:t> </a:t>
            </a:r>
            <a:r>
              <a:rPr lang="en-US" sz="5400" spc="-5" dirty="0" smtClean="0"/>
              <a:t>Data Model?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770120"/>
          </a:xfrm>
        </p:spPr>
        <p:txBody>
          <a:bodyPr>
            <a:normAutofit fontScale="92500" lnSpcReduction="10000"/>
          </a:bodyPr>
          <a:lstStyle/>
          <a:p>
            <a:pPr algn="just"/>
            <a:r>
              <a:rPr lang="en-US" dirty="0" smtClean="0">
                <a:solidFill>
                  <a:srgbClr val="0070C0"/>
                </a:solidFill>
                <a:latin typeface="Times New Roman" pitchFamily="18" charset="0"/>
                <a:cs typeface="Times New Roman" pitchFamily="18" charset="0"/>
              </a:rPr>
              <a:t>Conceptual data models (CMDs): </a:t>
            </a:r>
          </a:p>
          <a:p>
            <a:pPr lvl="1" algn="just"/>
            <a:r>
              <a:rPr lang="en-US" dirty="0" smtClean="0">
                <a:latin typeface="Times New Roman" pitchFamily="18" charset="0"/>
                <a:cs typeface="Times New Roman" pitchFamily="18" charset="0"/>
              </a:rPr>
              <a:t>Higher level model that includes only business rules and concepts with a defined scope. This model is created first when building an application.</a:t>
            </a:r>
          </a:p>
          <a:p>
            <a:pPr algn="just"/>
            <a:r>
              <a:rPr lang="en-US" dirty="0" smtClean="0">
                <a:solidFill>
                  <a:srgbClr val="0070C0"/>
                </a:solidFill>
                <a:latin typeface="Times New Roman" pitchFamily="18" charset="0"/>
                <a:cs typeface="Times New Roman" pitchFamily="18" charset="0"/>
              </a:rPr>
              <a:t>Logical Data models (LDMs): </a:t>
            </a:r>
          </a:p>
          <a:p>
            <a:pPr lvl="1" algn="just"/>
            <a:r>
              <a:rPr lang="en-US" dirty="0" smtClean="0">
                <a:latin typeface="Times New Roman" pitchFamily="18" charset="0"/>
                <a:cs typeface="Times New Roman" pitchFamily="18" charset="0"/>
              </a:rPr>
              <a:t>A more detailed version built of the CDM that defines attributes and the relationships (aka. business rules) between different entities. This model is created second.</a:t>
            </a:r>
          </a:p>
          <a:p>
            <a:pPr algn="just"/>
            <a:r>
              <a:rPr lang="en-US" dirty="0" smtClean="0">
                <a:solidFill>
                  <a:srgbClr val="0070C0"/>
                </a:solidFill>
                <a:latin typeface="Times New Roman" pitchFamily="18" charset="0"/>
                <a:cs typeface="Times New Roman" pitchFamily="18" charset="0"/>
              </a:rPr>
              <a:t>Physical Data models (PDMs): </a:t>
            </a:r>
          </a:p>
          <a:p>
            <a:pPr lvl="1" algn="just"/>
            <a:r>
              <a:rPr lang="en-US" dirty="0" smtClean="0">
                <a:latin typeface="Times New Roman" pitchFamily="18" charset="0"/>
                <a:cs typeface="Times New Roman" pitchFamily="18" charset="0"/>
              </a:rPr>
              <a:t>An even more detailed version built of the LDM that contains technical details (aka. internal schema) pertaining to the application design. This model is created last. It tells us that how data is stored on physical storage.  </a:t>
            </a:r>
            <a:endParaRPr lang="en-US" dirty="0">
              <a:latin typeface="Times New Roman" pitchFamily="18" charset="0"/>
              <a:cs typeface="Times New Roman" pitchFamily="18" charset="0"/>
            </a:endParaRPr>
          </a:p>
        </p:txBody>
      </p:sp>
      <p:sp>
        <p:nvSpPr>
          <p:cNvPr id="4" name="Title 1"/>
          <p:cNvSpPr txBox="1">
            <a:spLocks/>
          </p:cNvSpPr>
          <p:nvPr/>
        </p:nvSpPr>
        <p:spPr>
          <a:xfrm>
            <a:off x="609600" y="6096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tx2"/>
                </a:solidFill>
                <a:effectLst/>
                <a:uLnTx/>
                <a:uFillTx/>
                <a:latin typeface="+mj-lt"/>
                <a:ea typeface="+mj-ea"/>
                <a:cs typeface="+mj-cs"/>
              </a:rPr>
              <a:t>Types of Data Models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Types of Data Models: </a:t>
            </a:r>
            <a:r>
              <a:rPr lang="en-US" sz="2400" dirty="0" smtClean="0"/>
              <a:t>Sample Illustration</a:t>
            </a:r>
            <a:endParaRPr lang="en-US" sz="4400" dirty="0"/>
          </a:p>
        </p:txBody>
      </p:sp>
      <p:pic>
        <p:nvPicPr>
          <p:cNvPr id="1026" name="Picture 2"/>
          <p:cNvPicPr>
            <a:picLocks noChangeAspect="1" noChangeArrowheads="1"/>
          </p:cNvPicPr>
          <p:nvPr/>
        </p:nvPicPr>
        <p:blipFill>
          <a:blip r:embed="rId2"/>
          <a:srcRect/>
          <a:stretch>
            <a:fillRect/>
          </a:stretch>
        </p:blipFill>
        <p:spPr bwMode="auto">
          <a:xfrm>
            <a:off x="304800" y="2362200"/>
            <a:ext cx="8534400" cy="3810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19912"/>
            <a:ext cx="8839200" cy="856488"/>
          </a:xfrm>
        </p:spPr>
        <p:txBody>
          <a:bodyPr>
            <a:noAutofit/>
          </a:bodyPr>
          <a:lstStyle/>
          <a:p>
            <a:r>
              <a:rPr lang="en-US" sz="4000" dirty="0" smtClean="0"/>
              <a:t>Sample Example: 3 types of data models</a:t>
            </a:r>
            <a:endParaRPr lang="en-US" sz="4000" dirty="0"/>
          </a:p>
        </p:txBody>
      </p:sp>
      <p:sp>
        <p:nvSpPr>
          <p:cNvPr id="2050" name="AutoShape 2" descr="data model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5778" name="Picture 2"/>
          <p:cNvPicPr>
            <a:picLocks noChangeAspect="1" noChangeArrowheads="1"/>
          </p:cNvPicPr>
          <p:nvPr/>
        </p:nvPicPr>
        <p:blipFill>
          <a:blip r:embed="rId2"/>
          <a:srcRect/>
          <a:stretch>
            <a:fillRect/>
          </a:stretch>
        </p:blipFill>
        <p:spPr bwMode="auto">
          <a:xfrm>
            <a:off x="10253" y="2057400"/>
            <a:ext cx="9133747" cy="4800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19912"/>
            <a:ext cx="8839200" cy="856488"/>
          </a:xfrm>
        </p:spPr>
        <p:txBody>
          <a:bodyPr>
            <a:noAutofit/>
          </a:bodyPr>
          <a:lstStyle/>
          <a:p>
            <a:r>
              <a:rPr lang="en-US" sz="4000" dirty="0" smtClean="0"/>
              <a:t>Sample Example: 3 types of data models</a:t>
            </a:r>
            <a:endParaRPr lang="en-US" sz="4000" dirty="0"/>
          </a:p>
        </p:txBody>
      </p:sp>
      <p:sp>
        <p:nvSpPr>
          <p:cNvPr id="2050" name="AutoShape 2" descr="data model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1" y="1828800"/>
            <a:ext cx="9098389" cy="5029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conceptual model </a:t>
            </a:r>
            <a:endParaRPr lang="en-US" dirty="0"/>
          </a:p>
        </p:txBody>
      </p:sp>
      <p:sp>
        <p:nvSpPr>
          <p:cNvPr id="3" name="Content Placeholder 2"/>
          <p:cNvSpPr>
            <a:spLocks noGrp="1"/>
          </p:cNvSpPr>
          <p:nvPr>
            <p:ph idx="1"/>
          </p:nvPr>
        </p:nvSpPr>
        <p:spPr/>
        <p:txBody>
          <a:bodyPr/>
          <a:lstStyle/>
          <a:p>
            <a:r>
              <a:rPr lang="en-US" dirty="0" smtClean="0"/>
              <a:t>Conceptual model for supermarket who want to measure the sales </a:t>
            </a:r>
            <a:endParaRPr lang="en-US" dirty="0"/>
          </a:p>
        </p:txBody>
      </p:sp>
      <p:pic>
        <p:nvPicPr>
          <p:cNvPr id="76802" name="Picture 2"/>
          <p:cNvPicPr>
            <a:picLocks noChangeAspect="1" noChangeArrowheads="1"/>
          </p:cNvPicPr>
          <p:nvPr/>
        </p:nvPicPr>
        <p:blipFill>
          <a:blip r:embed="rId2"/>
          <a:srcRect/>
          <a:stretch>
            <a:fillRect/>
          </a:stretch>
        </p:blipFill>
        <p:spPr bwMode="auto">
          <a:xfrm>
            <a:off x="1524000" y="3028950"/>
            <a:ext cx="5867400" cy="3600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Functionality of Database</a:t>
            </a:r>
            <a:endParaRPr lang="en-US" dirty="0"/>
          </a:p>
        </p:txBody>
      </p:sp>
      <p:sp>
        <p:nvSpPr>
          <p:cNvPr id="3" name="Content Placeholder 2"/>
          <p:cNvSpPr>
            <a:spLocks noGrp="1"/>
          </p:cNvSpPr>
          <p:nvPr>
            <p:ph idx="1"/>
          </p:nvPr>
        </p:nvSpPr>
        <p:spPr/>
        <p:txBody>
          <a:bodyPr/>
          <a:lstStyle/>
          <a:p>
            <a:pPr algn="just"/>
            <a:r>
              <a:rPr lang="en-US" dirty="0" smtClean="0"/>
              <a:t>Define a database : in terms of data types, structures and constraints</a:t>
            </a:r>
          </a:p>
          <a:p>
            <a:pPr algn="just"/>
            <a:r>
              <a:rPr lang="en-US" dirty="0" smtClean="0"/>
              <a:t>Construct or Load the Database on a secondary storage medium</a:t>
            </a:r>
          </a:p>
          <a:p>
            <a:pPr algn="just"/>
            <a:r>
              <a:rPr lang="en-US" dirty="0" smtClean="0"/>
              <a:t>Manipulating the database : querying, generating reports, insertions, deletions and modifications to its content</a:t>
            </a:r>
          </a:p>
          <a:p>
            <a:pPr algn="just"/>
            <a:r>
              <a:rPr lang="en-US" dirty="0" smtClean="0"/>
              <a:t>Concurrent Processing and Sharing by a set of users and programs – yet, keeping all data valid and consistent</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fontScale="90000"/>
          </a:bodyPr>
          <a:lstStyle/>
          <a:p>
            <a:r>
              <a:rPr lang="en-US" dirty="0" smtClean="0"/>
              <a:t>Example of Logical Data Model</a:t>
            </a:r>
            <a:endParaRPr lang="en-US" dirty="0"/>
          </a:p>
        </p:txBody>
      </p:sp>
      <p:sp>
        <p:nvSpPr>
          <p:cNvPr id="3" name="Content Placeholder 2"/>
          <p:cNvSpPr>
            <a:spLocks noGrp="1"/>
          </p:cNvSpPr>
          <p:nvPr>
            <p:ph idx="1"/>
          </p:nvPr>
        </p:nvSpPr>
        <p:spPr>
          <a:xfrm>
            <a:off x="457200" y="1371600"/>
            <a:ext cx="8229600" cy="4389120"/>
          </a:xfrm>
        </p:spPr>
        <p:txBody>
          <a:bodyPr/>
          <a:lstStyle/>
          <a:p>
            <a:pPr algn="just"/>
            <a:r>
              <a:rPr lang="en-US" dirty="0" smtClean="0"/>
              <a:t>Extension of the conceptual model that includes relationships and entities which describes data in more details . each entity will have attributes defined primary key for each entity will be defined and the foreign key linking the different entity will be defined. Tables can also be normalized n this model .</a:t>
            </a:r>
          </a:p>
          <a:p>
            <a:pPr>
              <a:buNone/>
            </a:pPr>
            <a:r>
              <a:rPr lang="en-US" dirty="0" smtClean="0"/>
              <a:t/>
            </a:r>
            <a:br>
              <a:rPr lang="en-US" dirty="0" smtClean="0"/>
            </a:br>
            <a:endParaRPr lang="en-US" dirty="0"/>
          </a:p>
        </p:txBody>
      </p:sp>
      <p:pic>
        <p:nvPicPr>
          <p:cNvPr id="77826" name="Picture 2"/>
          <p:cNvPicPr>
            <a:picLocks noChangeAspect="1" noChangeArrowheads="1"/>
          </p:cNvPicPr>
          <p:nvPr/>
        </p:nvPicPr>
        <p:blipFill>
          <a:blip r:embed="rId2"/>
          <a:srcRect/>
          <a:stretch>
            <a:fillRect/>
          </a:stretch>
        </p:blipFill>
        <p:spPr bwMode="auto">
          <a:xfrm>
            <a:off x="1295400" y="3810001"/>
            <a:ext cx="7010400" cy="304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fontScale="90000"/>
          </a:bodyPr>
          <a:lstStyle/>
          <a:p>
            <a:r>
              <a:rPr lang="en-US" dirty="0" smtClean="0"/>
              <a:t>Example of Physical Data Model</a:t>
            </a:r>
            <a:endParaRPr lang="en-US" dirty="0"/>
          </a:p>
        </p:txBody>
      </p:sp>
      <p:sp>
        <p:nvSpPr>
          <p:cNvPr id="3" name="Content Placeholder 2"/>
          <p:cNvSpPr>
            <a:spLocks noGrp="1"/>
          </p:cNvSpPr>
          <p:nvPr>
            <p:ph idx="1"/>
          </p:nvPr>
        </p:nvSpPr>
        <p:spPr>
          <a:xfrm>
            <a:off x="457200" y="1371600"/>
            <a:ext cx="8229600" cy="4389120"/>
          </a:xfrm>
        </p:spPr>
        <p:txBody>
          <a:bodyPr>
            <a:normAutofit/>
          </a:bodyPr>
          <a:lstStyle/>
          <a:p>
            <a:pPr algn="just"/>
            <a:r>
              <a:rPr lang="en-US" dirty="0" smtClean="0"/>
              <a:t> Physical model represents how the model will be built in the database.</a:t>
            </a:r>
          </a:p>
          <a:p>
            <a:pPr algn="just"/>
            <a:r>
              <a:rPr lang="en-US" dirty="0" smtClean="0"/>
              <a:t>This is a representation of your physical data model. When you move from logical to physical model </a:t>
            </a:r>
          </a:p>
          <a:p>
            <a:pPr algn="just"/>
            <a:r>
              <a:rPr lang="en-US" dirty="0" smtClean="0">
                <a:solidFill>
                  <a:srgbClr val="0070C0"/>
                </a:solidFill>
              </a:rPr>
              <a:t>Entities</a:t>
            </a:r>
            <a:r>
              <a:rPr lang="en-US" dirty="0" smtClean="0"/>
              <a:t> will become </a:t>
            </a:r>
            <a:r>
              <a:rPr lang="en-US" dirty="0" smtClean="0">
                <a:solidFill>
                  <a:srgbClr val="0070C0"/>
                </a:solidFill>
              </a:rPr>
              <a:t>tables</a:t>
            </a:r>
            <a:r>
              <a:rPr lang="en-US" dirty="0" smtClean="0"/>
              <a:t> , </a:t>
            </a:r>
            <a:r>
              <a:rPr lang="en-US" dirty="0" smtClean="0">
                <a:solidFill>
                  <a:srgbClr val="FF0000"/>
                </a:solidFill>
              </a:rPr>
              <a:t>attributes</a:t>
            </a:r>
            <a:r>
              <a:rPr lang="en-US" dirty="0" smtClean="0"/>
              <a:t> will become </a:t>
            </a:r>
            <a:r>
              <a:rPr lang="en-US" dirty="0" smtClean="0">
                <a:solidFill>
                  <a:srgbClr val="FF0000"/>
                </a:solidFill>
              </a:rPr>
              <a:t>column</a:t>
            </a:r>
            <a:r>
              <a:rPr lang="en-US" dirty="0" smtClean="0"/>
              <a:t> names , data types for each columns will be specified along with precision and scale, </a:t>
            </a:r>
            <a:r>
              <a:rPr lang="en-US" dirty="0" smtClean="0">
                <a:solidFill>
                  <a:srgbClr val="00B050"/>
                </a:solidFill>
              </a:rPr>
              <a:t>primary key and foreign keys will be specified</a:t>
            </a:r>
            <a:r>
              <a:rPr lang="en-US" dirty="0" smtClean="0"/>
              <a:t> , </a:t>
            </a:r>
            <a:r>
              <a:rPr lang="en-US" dirty="0" smtClean="0">
                <a:solidFill>
                  <a:srgbClr val="FFC000"/>
                </a:solidFill>
              </a:rPr>
              <a:t>column constraints will be specified.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fontScale="90000"/>
          </a:bodyPr>
          <a:lstStyle/>
          <a:p>
            <a:r>
              <a:rPr lang="en-US" dirty="0" smtClean="0"/>
              <a:t>Example of Physical Data Model</a:t>
            </a:r>
            <a:endParaRPr lang="en-US" dirty="0"/>
          </a:p>
        </p:txBody>
      </p:sp>
      <p:pic>
        <p:nvPicPr>
          <p:cNvPr id="78850" name="Picture 2"/>
          <p:cNvPicPr>
            <a:picLocks noChangeAspect="1" noChangeArrowheads="1"/>
          </p:cNvPicPr>
          <p:nvPr/>
        </p:nvPicPr>
        <p:blipFill>
          <a:blip r:embed="rId2"/>
          <a:srcRect/>
          <a:stretch>
            <a:fillRect/>
          </a:stretch>
        </p:blipFill>
        <p:spPr bwMode="auto">
          <a:xfrm>
            <a:off x="64851" y="1828800"/>
            <a:ext cx="9079149" cy="4876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680"/>
            <a:ext cx="8229600" cy="4389120"/>
          </a:xfrm>
        </p:spPr>
        <p:txBody>
          <a:bodyPr>
            <a:normAutofit/>
          </a:bodyPr>
          <a:lstStyle/>
          <a:p>
            <a:pPr algn="ctr">
              <a:buNone/>
            </a:pPr>
            <a:r>
              <a:rPr lang="en-US" sz="5400" dirty="0" smtClean="0"/>
              <a:t>Thanks</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Functionality of Database</a:t>
            </a:r>
            <a:endParaRPr lang="en-US" dirty="0"/>
          </a:p>
        </p:txBody>
      </p:sp>
      <p:sp>
        <p:nvSpPr>
          <p:cNvPr id="3" name="Content Placeholder 2"/>
          <p:cNvSpPr>
            <a:spLocks noGrp="1"/>
          </p:cNvSpPr>
          <p:nvPr>
            <p:ph idx="1"/>
          </p:nvPr>
        </p:nvSpPr>
        <p:spPr/>
        <p:txBody>
          <a:bodyPr/>
          <a:lstStyle/>
          <a:p>
            <a:pPr algn="just"/>
            <a:r>
              <a:rPr lang="en-US" dirty="0" smtClean="0"/>
              <a:t>Other features:</a:t>
            </a:r>
          </a:p>
          <a:p>
            <a:pPr lvl="1" algn="just"/>
            <a:r>
              <a:rPr lang="en-US" dirty="0" smtClean="0"/>
              <a:t>Protection or Security measures to prevent unauthorized access</a:t>
            </a:r>
          </a:p>
          <a:p>
            <a:pPr lvl="1" algn="just"/>
            <a:r>
              <a:rPr lang="en-US" dirty="0" smtClean="0"/>
              <a:t>“Active” processing to take internal actions on data</a:t>
            </a:r>
          </a:p>
          <a:p>
            <a:pPr lvl="1" algn="just"/>
            <a:r>
              <a:rPr lang="en-US" dirty="0" smtClean="0"/>
              <a:t>Recovery Services</a:t>
            </a:r>
          </a:p>
          <a:p>
            <a:pPr lvl="1" algn="just"/>
            <a:r>
              <a:rPr lang="en-US" dirty="0" smtClean="0"/>
              <a:t>Authorization Services</a:t>
            </a:r>
          </a:p>
          <a:p>
            <a:pPr lvl="1" algn="just"/>
            <a:r>
              <a:rPr lang="en-US" dirty="0" smtClean="0"/>
              <a:t>Support for Data Communication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Business Logic</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en-US" dirty="0" smtClean="0"/>
              <a:t>Business logic is also known as "domain logic." </a:t>
            </a:r>
          </a:p>
          <a:p>
            <a:pPr algn="just"/>
            <a:r>
              <a:rPr lang="en-US" dirty="0" smtClean="0"/>
              <a:t>Business logic is the custom rules or algorithms that handle the exchange of information between a database and user interface. </a:t>
            </a:r>
          </a:p>
          <a:p>
            <a:pPr algn="just"/>
            <a:r>
              <a:rPr lang="en-US" dirty="0" smtClean="0"/>
              <a:t>It is the part of the program that encodes the real-world business rules that determine how data can be </a:t>
            </a:r>
            <a:r>
              <a:rPr lang="en-US" u="sng" dirty="0" smtClean="0"/>
              <a:t>created, stored, and changed</a:t>
            </a:r>
          </a:p>
          <a:p>
            <a:pPr algn="just"/>
            <a:r>
              <a:rPr lang="en-US" dirty="0" smtClean="0"/>
              <a:t>Business logic is the programming that manages communication between an end user interface and a database. </a:t>
            </a:r>
          </a:p>
          <a:p>
            <a:pPr algn="just"/>
            <a:r>
              <a:rPr lang="en-US" dirty="0" smtClean="0"/>
              <a:t>The main components of business logic are business rules and workflows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76655" y="1423416"/>
            <a:ext cx="7945120" cy="1533525"/>
            <a:chOff x="676655" y="1423416"/>
            <a:chExt cx="7945120" cy="1533525"/>
          </a:xfrm>
        </p:grpSpPr>
        <p:sp>
          <p:nvSpPr>
            <p:cNvPr id="4" name="object 4"/>
            <p:cNvSpPr/>
            <p:nvPr/>
          </p:nvSpPr>
          <p:spPr>
            <a:xfrm>
              <a:off x="686561" y="2090166"/>
              <a:ext cx="7924800" cy="856615"/>
            </a:xfrm>
            <a:custGeom>
              <a:avLst/>
              <a:gdLst/>
              <a:ahLst/>
              <a:cxnLst/>
              <a:rect l="l" t="t" r="r" b="b"/>
              <a:pathLst>
                <a:path w="7924800" h="856614">
                  <a:moveTo>
                    <a:pt x="0" y="856488"/>
                  </a:moveTo>
                  <a:lnTo>
                    <a:pt x="7924800" y="856488"/>
                  </a:lnTo>
                  <a:lnTo>
                    <a:pt x="7924800" y="0"/>
                  </a:lnTo>
                  <a:lnTo>
                    <a:pt x="0" y="0"/>
                  </a:lnTo>
                  <a:lnTo>
                    <a:pt x="0" y="856488"/>
                  </a:lnTo>
                  <a:close/>
                </a:path>
              </a:pathLst>
            </a:custGeom>
            <a:ln w="19811">
              <a:solidFill>
                <a:srgbClr val="525389"/>
              </a:solidFill>
            </a:ln>
          </p:spPr>
          <p:txBody>
            <a:bodyPr wrap="square" lIns="0" tIns="0" rIns="0" bIns="0" rtlCol="0"/>
            <a:lstStyle/>
            <a:p>
              <a:endParaRPr/>
            </a:p>
          </p:txBody>
        </p:sp>
        <p:sp>
          <p:nvSpPr>
            <p:cNvPr id="5" name="object 5"/>
            <p:cNvSpPr/>
            <p:nvPr/>
          </p:nvSpPr>
          <p:spPr>
            <a:xfrm>
              <a:off x="1082801" y="1433322"/>
              <a:ext cx="6614159" cy="1158240"/>
            </a:xfrm>
            <a:custGeom>
              <a:avLst/>
              <a:gdLst/>
              <a:ahLst/>
              <a:cxnLst/>
              <a:rect l="l" t="t" r="r" b="b"/>
              <a:pathLst>
                <a:path w="6614159" h="1158239">
                  <a:moveTo>
                    <a:pt x="6421120" y="0"/>
                  </a:moveTo>
                  <a:lnTo>
                    <a:pt x="193039" y="0"/>
                  </a:lnTo>
                  <a:lnTo>
                    <a:pt x="148776" y="5101"/>
                  </a:lnTo>
                  <a:lnTo>
                    <a:pt x="108144" y="19631"/>
                  </a:lnTo>
                  <a:lnTo>
                    <a:pt x="72301" y="42427"/>
                  </a:lnTo>
                  <a:lnTo>
                    <a:pt x="42407" y="72328"/>
                  </a:lnTo>
                  <a:lnTo>
                    <a:pt x="19620" y="108172"/>
                  </a:lnTo>
                  <a:lnTo>
                    <a:pt x="5098" y="148796"/>
                  </a:lnTo>
                  <a:lnTo>
                    <a:pt x="0" y="193039"/>
                  </a:lnTo>
                  <a:lnTo>
                    <a:pt x="0" y="965200"/>
                  </a:lnTo>
                  <a:lnTo>
                    <a:pt x="5098" y="1009443"/>
                  </a:lnTo>
                  <a:lnTo>
                    <a:pt x="19620" y="1050067"/>
                  </a:lnTo>
                  <a:lnTo>
                    <a:pt x="42407" y="1085911"/>
                  </a:lnTo>
                  <a:lnTo>
                    <a:pt x="72301" y="1115812"/>
                  </a:lnTo>
                  <a:lnTo>
                    <a:pt x="108144" y="1138608"/>
                  </a:lnTo>
                  <a:lnTo>
                    <a:pt x="148776" y="1153138"/>
                  </a:lnTo>
                  <a:lnTo>
                    <a:pt x="193039" y="1158239"/>
                  </a:lnTo>
                  <a:lnTo>
                    <a:pt x="6421120" y="1158239"/>
                  </a:lnTo>
                  <a:lnTo>
                    <a:pt x="6465363" y="1153138"/>
                  </a:lnTo>
                  <a:lnTo>
                    <a:pt x="6505987" y="1138608"/>
                  </a:lnTo>
                  <a:lnTo>
                    <a:pt x="6541831" y="1115812"/>
                  </a:lnTo>
                  <a:lnTo>
                    <a:pt x="6571732" y="1085911"/>
                  </a:lnTo>
                  <a:lnTo>
                    <a:pt x="6594528" y="1050067"/>
                  </a:lnTo>
                  <a:lnTo>
                    <a:pt x="6609058" y="1009443"/>
                  </a:lnTo>
                  <a:lnTo>
                    <a:pt x="6614159" y="965200"/>
                  </a:lnTo>
                  <a:lnTo>
                    <a:pt x="6614159" y="193039"/>
                  </a:lnTo>
                  <a:lnTo>
                    <a:pt x="6609058" y="148796"/>
                  </a:lnTo>
                  <a:lnTo>
                    <a:pt x="6594528" y="108172"/>
                  </a:lnTo>
                  <a:lnTo>
                    <a:pt x="6571732" y="72328"/>
                  </a:lnTo>
                  <a:lnTo>
                    <a:pt x="6541831" y="42427"/>
                  </a:lnTo>
                  <a:lnTo>
                    <a:pt x="6505987" y="19631"/>
                  </a:lnTo>
                  <a:lnTo>
                    <a:pt x="6465363" y="5101"/>
                  </a:lnTo>
                  <a:lnTo>
                    <a:pt x="6421120" y="0"/>
                  </a:lnTo>
                  <a:close/>
                </a:path>
              </a:pathLst>
            </a:custGeom>
            <a:solidFill>
              <a:srgbClr val="525389"/>
            </a:solidFill>
          </p:spPr>
          <p:txBody>
            <a:bodyPr wrap="square" lIns="0" tIns="0" rIns="0" bIns="0" rtlCol="0"/>
            <a:lstStyle/>
            <a:p>
              <a:endParaRPr/>
            </a:p>
          </p:txBody>
        </p:sp>
        <p:sp>
          <p:nvSpPr>
            <p:cNvPr id="6" name="object 6"/>
            <p:cNvSpPr/>
            <p:nvPr/>
          </p:nvSpPr>
          <p:spPr>
            <a:xfrm>
              <a:off x="1082801" y="1433322"/>
              <a:ext cx="6614159" cy="1158240"/>
            </a:xfrm>
            <a:custGeom>
              <a:avLst/>
              <a:gdLst/>
              <a:ahLst/>
              <a:cxnLst/>
              <a:rect l="l" t="t" r="r" b="b"/>
              <a:pathLst>
                <a:path w="6614159" h="1158239">
                  <a:moveTo>
                    <a:pt x="0" y="193039"/>
                  </a:moveTo>
                  <a:lnTo>
                    <a:pt x="5098" y="148796"/>
                  </a:lnTo>
                  <a:lnTo>
                    <a:pt x="19620" y="108172"/>
                  </a:lnTo>
                  <a:lnTo>
                    <a:pt x="42407" y="72328"/>
                  </a:lnTo>
                  <a:lnTo>
                    <a:pt x="72301" y="42427"/>
                  </a:lnTo>
                  <a:lnTo>
                    <a:pt x="108144" y="19631"/>
                  </a:lnTo>
                  <a:lnTo>
                    <a:pt x="148776" y="5101"/>
                  </a:lnTo>
                  <a:lnTo>
                    <a:pt x="193039" y="0"/>
                  </a:lnTo>
                  <a:lnTo>
                    <a:pt x="6421120" y="0"/>
                  </a:lnTo>
                  <a:lnTo>
                    <a:pt x="6465363" y="5101"/>
                  </a:lnTo>
                  <a:lnTo>
                    <a:pt x="6505987" y="19631"/>
                  </a:lnTo>
                  <a:lnTo>
                    <a:pt x="6541831" y="42427"/>
                  </a:lnTo>
                  <a:lnTo>
                    <a:pt x="6571732" y="72328"/>
                  </a:lnTo>
                  <a:lnTo>
                    <a:pt x="6594528" y="108172"/>
                  </a:lnTo>
                  <a:lnTo>
                    <a:pt x="6609058" y="148796"/>
                  </a:lnTo>
                  <a:lnTo>
                    <a:pt x="6614159" y="193039"/>
                  </a:lnTo>
                  <a:lnTo>
                    <a:pt x="6614159" y="965200"/>
                  </a:lnTo>
                  <a:lnTo>
                    <a:pt x="6609058" y="1009443"/>
                  </a:lnTo>
                  <a:lnTo>
                    <a:pt x="6594528" y="1050067"/>
                  </a:lnTo>
                  <a:lnTo>
                    <a:pt x="6571732" y="1085911"/>
                  </a:lnTo>
                  <a:lnTo>
                    <a:pt x="6541831" y="1115812"/>
                  </a:lnTo>
                  <a:lnTo>
                    <a:pt x="6505987" y="1138608"/>
                  </a:lnTo>
                  <a:lnTo>
                    <a:pt x="6465363" y="1153138"/>
                  </a:lnTo>
                  <a:lnTo>
                    <a:pt x="6421120" y="1158239"/>
                  </a:lnTo>
                  <a:lnTo>
                    <a:pt x="193039" y="1158239"/>
                  </a:lnTo>
                  <a:lnTo>
                    <a:pt x="148776" y="1153138"/>
                  </a:lnTo>
                  <a:lnTo>
                    <a:pt x="108144" y="1138608"/>
                  </a:lnTo>
                  <a:lnTo>
                    <a:pt x="72301" y="1115812"/>
                  </a:lnTo>
                  <a:lnTo>
                    <a:pt x="42407" y="1085911"/>
                  </a:lnTo>
                  <a:lnTo>
                    <a:pt x="19620" y="1050067"/>
                  </a:lnTo>
                  <a:lnTo>
                    <a:pt x="5098" y="1009443"/>
                  </a:lnTo>
                  <a:lnTo>
                    <a:pt x="0" y="965200"/>
                  </a:lnTo>
                  <a:lnTo>
                    <a:pt x="0" y="193039"/>
                  </a:lnTo>
                  <a:close/>
                </a:path>
              </a:pathLst>
            </a:custGeom>
            <a:ln w="19812">
              <a:solidFill>
                <a:srgbClr val="FFFFFF"/>
              </a:solidFill>
            </a:ln>
          </p:spPr>
          <p:txBody>
            <a:bodyPr wrap="square" lIns="0" tIns="0" rIns="0" bIns="0" rtlCol="0"/>
            <a:lstStyle/>
            <a:p>
              <a:endParaRPr/>
            </a:p>
          </p:txBody>
        </p:sp>
      </p:grpSp>
      <p:sp>
        <p:nvSpPr>
          <p:cNvPr id="7" name="object 7"/>
          <p:cNvSpPr txBox="1"/>
          <p:nvPr/>
        </p:nvSpPr>
        <p:spPr>
          <a:xfrm>
            <a:off x="1335786" y="1629536"/>
            <a:ext cx="5948045" cy="706755"/>
          </a:xfrm>
          <a:prstGeom prst="rect">
            <a:avLst/>
          </a:prstGeom>
        </p:spPr>
        <p:txBody>
          <a:bodyPr vert="horz" wrap="square" lIns="0" tIns="65405" rIns="0" bIns="0" rtlCol="0">
            <a:spAutoFit/>
          </a:bodyPr>
          <a:lstStyle/>
          <a:p>
            <a:pPr marL="12700" marR="5080">
              <a:lnSpc>
                <a:spcPts val="2480"/>
              </a:lnSpc>
              <a:spcBef>
                <a:spcPts val="515"/>
              </a:spcBef>
            </a:pPr>
            <a:r>
              <a:rPr sz="2400" dirty="0">
                <a:solidFill>
                  <a:srgbClr val="FFFFFF"/>
                </a:solidFill>
                <a:latin typeface="Times New Roman"/>
                <a:cs typeface="Times New Roman"/>
              </a:rPr>
              <a:t>Brief,</a:t>
            </a:r>
            <a:r>
              <a:rPr sz="2400" spc="-10" dirty="0">
                <a:solidFill>
                  <a:srgbClr val="FFFFFF"/>
                </a:solidFill>
                <a:latin typeface="Times New Roman"/>
                <a:cs typeface="Times New Roman"/>
              </a:rPr>
              <a:t> </a:t>
            </a:r>
            <a:r>
              <a:rPr sz="2400" dirty="0">
                <a:solidFill>
                  <a:srgbClr val="FFFFFF"/>
                </a:solidFill>
                <a:latin typeface="Times New Roman"/>
                <a:cs typeface="Times New Roman"/>
              </a:rPr>
              <a:t>precise,</a:t>
            </a:r>
            <a:r>
              <a:rPr sz="2400" spc="-30" dirty="0">
                <a:solidFill>
                  <a:srgbClr val="FFFFFF"/>
                </a:solidFill>
                <a:latin typeface="Times New Roman"/>
                <a:cs typeface="Times New Roman"/>
              </a:rPr>
              <a:t> </a:t>
            </a:r>
            <a:r>
              <a:rPr sz="2400" dirty="0">
                <a:solidFill>
                  <a:srgbClr val="FFFFFF"/>
                </a:solidFill>
                <a:latin typeface="Times New Roman"/>
                <a:cs typeface="Times New Roman"/>
              </a:rPr>
              <a:t>and</a:t>
            </a:r>
            <a:r>
              <a:rPr sz="2400" spc="-5" dirty="0">
                <a:solidFill>
                  <a:srgbClr val="FFFFFF"/>
                </a:solidFill>
                <a:latin typeface="Times New Roman"/>
                <a:cs typeface="Times New Roman"/>
              </a:rPr>
              <a:t> unambiguous</a:t>
            </a:r>
            <a:r>
              <a:rPr sz="2400" dirty="0">
                <a:solidFill>
                  <a:srgbClr val="FFFFFF"/>
                </a:solidFill>
                <a:latin typeface="Times New Roman"/>
                <a:cs typeface="Times New Roman"/>
              </a:rPr>
              <a:t> description</a:t>
            </a:r>
            <a:r>
              <a:rPr sz="2400" spc="-40" dirty="0">
                <a:solidFill>
                  <a:srgbClr val="FFFFFF"/>
                </a:solidFill>
                <a:latin typeface="Times New Roman"/>
                <a:cs typeface="Times New Roman"/>
              </a:rPr>
              <a:t> </a:t>
            </a:r>
            <a:r>
              <a:rPr sz="2400" dirty="0">
                <a:solidFill>
                  <a:srgbClr val="FFFFFF"/>
                </a:solidFill>
                <a:latin typeface="Times New Roman"/>
                <a:cs typeface="Times New Roman"/>
              </a:rPr>
              <a:t>of</a:t>
            </a:r>
            <a:r>
              <a:rPr sz="2400" spc="-10" dirty="0">
                <a:solidFill>
                  <a:srgbClr val="FFFFFF"/>
                </a:solidFill>
                <a:latin typeface="Times New Roman"/>
                <a:cs typeface="Times New Roman"/>
              </a:rPr>
              <a:t> </a:t>
            </a:r>
            <a:r>
              <a:rPr sz="2400" dirty="0">
                <a:solidFill>
                  <a:srgbClr val="FFFFFF"/>
                </a:solidFill>
                <a:latin typeface="Times New Roman"/>
                <a:cs typeface="Times New Roman"/>
              </a:rPr>
              <a:t>a </a:t>
            </a:r>
            <a:r>
              <a:rPr sz="2400" spc="-585" dirty="0">
                <a:solidFill>
                  <a:srgbClr val="FFFFFF"/>
                </a:solidFill>
                <a:latin typeface="Times New Roman"/>
                <a:cs typeface="Times New Roman"/>
              </a:rPr>
              <a:t> </a:t>
            </a:r>
            <a:r>
              <a:rPr sz="2400" spc="-25" dirty="0">
                <a:solidFill>
                  <a:srgbClr val="FFFFFF"/>
                </a:solidFill>
                <a:latin typeface="Times New Roman"/>
                <a:cs typeface="Times New Roman"/>
              </a:rPr>
              <a:t>policy,</a:t>
            </a:r>
            <a:r>
              <a:rPr sz="2400" spc="-20" dirty="0">
                <a:solidFill>
                  <a:srgbClr val="FFFFFF"/>
                </a:solidFill>
                <a:latin typeface="Times New Roman"/>
                <a:cs typeface="Times New Roman"/>
              </a:rPr>
              <a:t> </a:t>
            </a:r>
            <a:r>
              <a:rPr sz="2400" dirty="0">
                <a:solidFill>
                  <a:srgbClr val="FFFFFF"/>
                </a:solidFill>
                <a:latin typeface="Times New Roman"/>
                <a:cs typeface="Times New Roman"/>
              </a:rPr>
              <a:t>procedure,</a:t>
            </a:r>
            <a:r>
              <a:rPr sz="2400" spc="-25" dirty="0">
                <a:solidFill>
                  <a:srgbClr val="FFFFFF"/>
                </a:solidFill>
                <a:latin typeface="Times New Roman"/>
                <a:cs typeface="Times New Roman"/>
              </a:rPr>
              <a:t> </a:t>
            </a:r>
            <a:r>
              <a:rPr sz="2400" dirty="0">
                <a:solidFill>
                  <a:srgbClr val="FFFFFF"/>
                </a:solidFill>
                <a:latin typeface="Times New Roman"/>
                <a:cs typeface="Times New Roman"/>
              </a:rPr>
              <a:t>or</a:t>
            </a:r>
            <a:r>
              <a:rPr sz="2400" spc="-5" dirty="0">
                <a:solidFill>
                  <a:srgbClr val="FFFFFF"/>
                </a:solidFill>
                <a:latin typeface="Times New Roman"/>
                <a:cs typeface="Times New Roman"/>
              </a:rPr>
              <a:t> </a:t>
            </a:r>
            <a:r>
              <a:rPr sz="2400" dirty="0">
                <a:solidFill>
                  <a:srgbClr val="FFFFFF"/>
                </a:solidFill>
                <a:latin typeface="Times New Roman"/>
                <a:cs typeface="Times New Roman"/>
              </a:rPr>
              <a:t>principle</a:t>
            </a:r>
            <a:endParaRPr sz="2400">
              <a:latin typeface="Times New Roman"/>
              <a:cs typeface="Times New Roman"/>
            </a:endParaRPr>
          </a:p>
        </p:txBody>
      </p:sp>
      <p:grpSp>
        <p:nvGrpSpPr>
          <p:cNvPr id="8" name="object 8"/>
          <p:cNvGrpSpPr/>
          <p:nvPr/>
        </p:nvGrpSpPr>
        <p:grpSpPr>
          <a:xfrm>
            <a:off x="676655" y="3121151"/>
            <a:ext cx="7945120" cy="1531620"/>
            <a:chOff x="676655" y="3121151"/>
            <a:chExt cx="7945120" cy="1531620"/>
          </a:xfrm>
        </p:grpSpPr>
        <p:sp>
          <p:nvSpPr>
            <p:cNvPr id="9" name="object 9"/>
            <p:cNvSpPr/>
            <p:nvPr/>
          </p:nvSpPr>
          <p:spPr>
            <a:xfrm>
              <a:off x="686561" y="3786377"/>
              <a:ext cx="7924800" cy="856615"/>
            </a:xfrm>
            <a:custGeom>
              <a:avLst/>
              <a:gdLst/>
              <a:ahLst/>
              <a:cxnLst/>
              <a:rect l="l" t="t" r="r" b="b"/>
              <a:pathLst>
                <a:path w="7924800" h="856614">
                  <a:moveTo>
                    <a:pt x="0" y="856488"/>
                  </a:moveTo>
                  <a:lnTo>
                    <a:pt x="7924800" y="856488"/>
                  </a:lnTo>
                  <a:lnTo>
                    <a:pt x="7924800" y="0"/>
                  </a:lnTo>
                  <a:lnTo>
                    <a:pt x="0" y="0"/>
                  </a:lnTo>
                  <a:lnTo>
                    <a:pt x="0" y="856488"/>
                  </a:lnTo>
                  <a:close/>
                </a:path>
              </a:pathLst>
            </a:custGeom>
            <a:ln w="19811">
              <a:solidFill>
                <a:srgbClr val="525389"/>
              </a:solidFill>
            </a:ln>
          </p:spPr>
          <p:txBody>
            <a:bodyPr wrap="square" lIns="0" tIns="0" rIns="0" bIns="0" rtlCol="0"/>
            <a:lstStyle/>
            <a:p>
              <a:endParaRPr/>
            </a:p>
          </p:txBody>
        </p:sp>
        <p:sp>
          <p:nvSpPr>
            <p:cNvPr id="10" name="object 10"/>
            <p:cNvSpPr/>
            <p:nvPr/>
          </p:nvSpPr>
          <p:spPr>
            <a:xfrm>
              <a:off x="1082801" y="3131057"/>
              <a:ext cx="6614159" cy="1156970"/>
            </a:xfrm>
            <a:custGeom>
              <a:avLst/>
              <a:gdLst/>
              <a:ahLst/>
              <a:cxnLst/>
              <a:rect l="l" t="t" r="r" b="b"/>
              <a:pathLst>
                <a:path w="6614159" h="1156970">
                  <a:moveTo>
                    <a:pt x="6421374" y="0"/>
                  </a:moveTo>
                  <a:lnTo>
                    <a:pt x="192785" y="0"/>
                  </a:lnTo>
                  <a:lnTo>
                    <a:pt x="148580" y="5094"/>
                  </a:lnTo>
                  <a:lnTo>
                    <a:pt x="108001" y="19603"/>
                  </a:lnTo>
                  <a:lnTo>
                    <a:pt x="72206" y="42367"/>
                  </a:lnTo>
                  <a:lnTo>
                    <a:pt x="42351" y="72227"/>
                  </a:lnTo>
                  <a:lnTo>
                    <a:pt x="19594" y="108024"/>
                  </a:lnTo>
                  <a:lnTo>
                    <a:pt x="5091" y="148596"/>
                  </a:lnTo>
                  <a:lnTo>
                    <a:pt x="0" y="192786"/>
                  </a:lnTo>
                  <a:lnTo>
                    <a:pt x="0" y="963929"/>
                  </a:lnTo>
                  <a:lnTo>
                    <a:pt x="5091" y="1008119"/>
                  </a:lnTo>
                  <a:lnTo>
                    <a:pt x="19594" y="1048691"/>
                  </a:lnTo>
                  <a:lnTo>
                    <a:pt x="42351" y="1084488"/>
                  </a:lnTo>
                  <a:lnTo>
                    <a:pt x="72206" y="1114348"/>
                  </a:lnTo>
                  <a:lnTo>
                    <a:pt x="108001" y="1137112"/>
                  </a:lnTo>
                  <a:lnTo>
                    <a:pt x="148580" y="1151621"/>
                  </a:lnTo>
                  <a:lnTo>
                    <a:pt x="192785" y="1156715"/>
                  </a:lnTo>
                  <a:lnTo>
                    <a:pt x="6421374" y="1156715"/>
                  </a:lnTo>
                  <a:lnTo>
                    <a:pt x="6465563" y="1151621"/>
                  </a:lnTo>
                  <a:lnTo>
                    <a:pt x="6506135" y="1137112"/>
                  </a:lnTo>
                  <a:lnTo>
                    <a:pt x="6541932" y="1114348"/>
                  </a:lnTo>
                  <a:lnTo>
                    <a:pt x="6571792" y="1084488"/>
                  </a:lnTo>
                  <a:lnTo>
                    <a:pt x="6594556" y="1048691"/>
                  </a:lnTo>
                  <a:lnTo>
                    <a:pt x="6609065" y="1008119"/>
                  </a:lnTo>
                  <a:lnTo>
                    <a:pt x="6614159" y="963929"/>
                  </a:lnTo>
                  <a:lnTo>
                    <a:pt x="6614159" y="192786"/>
                  </a:lnTo>
                  <a:lnTo>
                    <a:pt x="6609065" y="148596"/>
                  </a:lnTo>
                  <a:lnTo>
                    <a:pt x="6594556" y="108024"/>
                  </a:lnTo>
                  <a:lnTo>
                    <a:pt x="6571792" y="72227"/>
                  </a:lnTo>
                  <a:lnTo>
                    <a:pt x="6541932" y="42367"/>
                  </a:lnTo>
                  <a:lnTo>
                    <a:pt x="6506135" y="19603"/>
                  </a:lnTo>
                  <a:lnTo>
                    <a:pt x="6465563" y="5094"/>
                  </a:lnTo>
                  <a:lnTo>
                    <a:pt x="6421374" y="0"/>
                  </a:lnTo>
                  <a:close/>
                </a:path>
              </a:pathLst>
            </a:custGeom>
            <a:solidFill>
              <a:srgbClr val="525389"/>
            </a:solidFill>
          </p:spPr>
          <p:txBody>
            <a:bodyPr wrap="square" lIns="0" tIns="0" rIns="0" bIns="0" rtlCol="0"/>
            <a:lstStyle/>
            <a:p>
              <a:endParaRPr/>
            </a:p>
          </p:txBody>
        </p:sp>
        <p:sp>
          <p:nvSpPr>
            <p:cNvPr id="11" name="object 11"/>
            <p:cNvSpPr/>
            <p:nvPr/>
          </p:nvSpPr>
          <p:spPr>
            <a:xfrm>
              <a:off x="1082801" y="3131057"/>
              <a:ext cx="6614159" cy="1156970"/>
            </a:xfrm>
            <a:custGeom>
              <a:avLst/>
              <a:gdLst/>
              <a:ahLst/>
              <a:cxnLst/>
              <a:rect l="l" t="t" r="r" b="b"/>
              <a:pathLst>
                <a:path w="6614159" h="1156970">
                  <a:moveTo>
                    <a:pt x="0" y="192786"/>
                  </a:moveTo>
                  <a:lnTo>
                    <a:pt x="5091" y="148596"/>
                  </a:lnTo>
                  <a:lnTo>
                    <a:pt x="19594" y="108024"/>
                  </a:lnTo>
                  <a:lnTo>
                    <a:pt x="42351" y="72227"/>
                  </a:lnTo>
                  <a:lnTo>
                    <a:pt x="72206" y="42367"/>
                  </a:lnTo>
                  <a:lnTo>
                    <a:pt x="108001" y="19603"/>
                  </a:lnTo>
                  <a:lnTo>
                    <a:pt x="148580" y="5094"/>
                  </a:lnTo>
                  <a:lnTo>
                    <a:pt x="192785" y="0"/>
                  </a:lnTo>
                  <a:lnTo>
                    <a:pt x="6421374" y="0"/>
                  </a:lnTo>
                  <a:lnTo>
                    <a:pt x="6465563" y="5094"/>
                  </a:lnTo>
                  <a:lnTo>
                    <a:pt x="6506135" y="19603"/>
                  </a:lnTo>
                  <a:lnTo>
                    <a:pt x="6541932" y="42367"/>
                  </a:lnTo>
                  <a:lnTo>
                    <a:pt x="6571792" y="72227"/>
                  </a:lnTo>
                  <a:lnTo>
                    <a:pt x="6594556" y="108024"/>
                  </a:lnTo>
                  <a:lnTo>
                    <a:pt x="6609065" y="148596"/>
                  </a:lnTo>
                  <a:lnTo>
                    <a:pt x="6614159" y="192786"/>
                  </a:lnTo>
                  <a:lnTo>
                    <a:pt x="6614159" y="963929"/>
                  </a:lnTo>
                  <a:lnTo>
                    <a:pt x="6609065" y="1008119"/>
                  </a:lnTo>
                  <a:lnTo>
                    <a:pt x="6594556" y="1048691"/>
                  </a:lnTo>
                  <a:lnTo>
                    <a:pt x="6571792" y="1084488"/>
                  </a:lnTo>
                  <a:lnTo>
                    <a:pt x="6541932" y="1114348"/>
                  </a:lnTo>
                  <a:lnTo>
                    <a:pt x="6506135" y="1137112"/>
                  </a:lnTo>
                  <a:lnTo>
                    <a:pt x="6465563" y="1151621"/>
                  </a:lnTo>
                  <a:lnTo>
                    <a:pt x="6421374" y="1156715"/>
                  </a:lnTo>
                  <a:lnTo>
                    <a:pt x="192785" y="1156715"/>
                  </a:lnTo>
                  <a:lnTo>
                    <a:pt x="148580" y="1151621"/>
                  </a:lnTo>
                  <a:lnTo>
                    <a:pt x="108001" y="1137112"/>
                  </a:lnTo>
                  <a:lnTo>
                    <a:pt x="72206" y="1114348"/>
                  </a:lnTo>
                  <a:lnTo>
                    <a:pt x="42351" y="1084488"/>
                  </a:lnTo>
                  <a:lnTo>
                    <a:pt x="19594" y="1048691"/>
                  </a:lnTo>
                  <a:lnTo>
                    <a:pt x="5091" y="1008119"/>
                  </a:lnTo>
                  <a:lnTo>
                    <a:pt x="0" y="963929"/>
                  </a:lnTo>
                  <a:lnTo>
                    <a:pt x="0" y="192786"/>
                  </a:lnTo>
                  <a:close/>
                </a:path>
              </a:pathLst>
            </a:custGeom>
            <a:ln w="19812">
              <a:solidFill>
                <a:srgbClr val="FFFFFF"/>
              </a:solidFill>
            </a:ln>
          </p:spPr>
          <p:txBody>
            <a:bodyPr wrap="square" lIns="0" tIns="0" rIns="0" bIns="0" rtlCol="0"/>
            <a:lstStyle/>
            <a:p>
              <a:endParaRPr/>
            </a:p>
          </p:txBody>
        </p:sp>
      </p:grpSp>
      <p:sp>
        <p:nvSpPr>
          <p:cNvPr id="12" name="object 12"/>
          <p:cNvSpPr txBox="1"/>
          <p:nvPr/>
        </p:nvSpPr>
        <p:spPr>
          <a:xfrm>
            <a:off x="1335786" y="3484245"/>
            <a:ext cx="6131814" cy="751488"/>
          </a:xfrm>
          <a:prstGeom prst="rect">
            <a:avLst/>
          </a:prstGeom>
        </p:spPr>
        <p:txBody>
          <a:bodyPr vert="horz" wrap="square" lIns="0" tIns="12700" rIns="0" bIns="0" rtlCol="0">
            <a:spAutoFit/>
          </a:bodyPr>
          <a:lstStyle/>
          <a:p>
            <a:pPr marL="12700">
              <a:lnSpc>
                <a:spcPct val="100000"/>
              </a:lnSpc>
              <a:spcBef>
                <a:spcPts val="100"/>
              </a:spcBef>
            </a:pPr>
            <a:r>
              <a:rPr lang="en-US" sz="2400" dirty="0" smtClean="0">
                <a:solidFill>
                  <a:srgbClr val="FFFFFF"/>
                </a:solidFill>
                <a:latin typeface="Times New Roman"/>
                <a:cs typeface="Times New Roman"/>
              </a:rPr>
              <a:t>It is specific procedure &amp;  is used to Model real-life business objects</a:t>
            </a:r>
            <a:endParaRPr sz="2400">
              <a:solidFill>
                <a:srgbClr val="FFFFFF"/>
              </a:solidFill>
              <a:latin typeface="Times New Roman"/>
              <a:cs typeface="Times New Roman"/>
            </a:endParaRPr>
          </a:p>
        </p:txBody>
      </p:sp>
      <p:grpSp>
        <p:nvGrpSpPr>
          <p:cNvPr id="13" name="object 13"/>
          <p:cNvGrpSpPr/>
          <p:nvPr/>
        </p:nvGrpSpPr>
        <p:grpSpPr>
          <a:xfrm>
            <a:off x="676655" y="4817364"/>
            <a:ext cx="7945120" cy="1533525"/>
            <a:chOff x="676655" y="4817364"/>
            <a:chExt cx="7945120" cy="1533525"/>
          </a:xfrm>
        </p:grpSpPr>
        <p:sp>
          <p:nvSpPr>
            <p:cNvPr id="14" name="object 14"/>
            <p:cNvSpPr/>
            <p:nvPr/>
          </p:nvSpPr>
          <p:spPr>
            <a:xfrm>
              <a:off x="686561" y="5482590"/>
              <a:ext cx="7924800" cy="858519"/>
            </a:xfrm>
            <a:custGeom>
              <a:avLst/>
              <a:gdLst/>
              <a:ahLst/>
              <a:cxnLst/>
              <a:rect l="l" t="t" r="r" b="b"/>
              <a:pathLst>
                <a:path w="7924800" h="858520">
                  <a:moveTo>
                    <a:pt x="0" y="858012"/>
                  </a:moveTo>
                  <a:lnTo>
                    <a:pt x="7924800" y="858012"/>
                  </a:lnTo>
                  <a:lnTo>
                    <a:pt x="7924800" y="0"/>
                  </a:lnTo>
                  <a:lnTo>
                    <a:pt x="0" y="0"/>
                  </a:lnTo>
                  <a:lnTo>
                    <a:pt x="0" y="858012"/>
                  </a:lnTo>
                  <a:close/>
                </a:path>
              </a:pathLst>
            </a:custGeom>
            <a:ln w="19812">
              <a:solidFill>
                <a:srgbClr val="525389"/>
              </a:solidFill>
            </a:ln>
          </p:spPr>
          <p:txBody>
            <a:bodyPr wrap="square" lIns="0" tIns="0" rIns="0" bIns="0" rtlCol="0"/>
            <a:lstStyle/>
            <a:p>
              <a:endParaRPr/>
            </a:p>
          </p:txBody>
        </p:sp>
        <p:sp>
          <p:nvSpPr>
            <p:cNvPr id="15" name="object 15"/>
            <p:cNvSpPr/>
            <p:nvPr/>
          </p:nvSpPr>
          <p:spPr>
            <a:xfrm>
              <a:off x="1082801" y="4827270"/>
              <a:ext cx="6614159" cy="1158240"/>
            </a:xfrm>
            <a:custGeom>
              <a:avLst/>
              <a:gdLst/>
              <a:ahLst/>
              <a:cxnLst/>
              <a:rect l="l" t="t" r="r" b="b"/>
              <a:pathLst>
                <a:path w="6614159" h="1158239">
                  <a:moveTo>
                    <a:pt x="6421120" y="0"/>
                  </a:moveTo>
                  <a:lnTo>
                    <a:pt x="193039" y="0"/>
                  </a:lnTo>
                  <a:lnTo>
                    <a:pt x="148776" y="5101"/>
                  </a:lnTo>
                  <a:lnTo>
                    <a:pt x="108144" y="19631"/>
                  </a:lnTo>
                  <a:lnTo>
                    <a:pt x="72301" y="42427"/>
                  </a:lnTo>
                  <a:lnTo>
                    <a:pt x="42407" y="72328"/>
                  </a:lnTo>
                  <a:lnTo>
                    <a:pt x="19620" y="108172"/>
                  </a:lnTo>
                  <a:lnTo>
                    <a:pt x="5098" y="148796"/>
                  </a:lnTo>
                  <a:lnTo>
                    <a:pt x="0" y="193039"/>
                  </a:lnTo>
                  <a:lnTo>
                    <a:pt x="0" y="965199"/>
                  </a:lnTo>
                  <a:lnTo>
                    <a:pt x="5098" y="1009463"/>
                  </a:lnTo>
                  <a:lnTo>
                    <a:pt x="19620" y="1050095"/>
                  </a:lnTo>
                  <a:lnTo>
                    <a:pt x="42407" y="1085938"/>
                  </a:lnTo>
                  <a:lnTo>
                    <a:pt x="72301" y="1115832"/>
                  </a:lnTo>
                  <a:lnTo>
                    <a:pt x="108144" y="1138619"/>
                  </a:lnTo>
                  <a:lnTo>
                    <a:pt x="148776" y="1153141"/>
                  </a:lnTo>
                  <a:lnTo>
                    <a:pt x="193039" y="1158239"/>
                  </a:lnTo>
                  <a:lnTo>
                    <a:pt x="6421120" y="1158239"/>
                  </a:lnTo>
                  <a:lnTo>
                    <a:pt x="6465363" y="1153141"/>
                  </a:lnTo>
                  <a:lnTo>
                    <a:pt x="6505987" y="1138619"/>
                  </a:lnTo>
                  <a:lnTo>
                    <a:pt x="6541831" y="1115832"/>
                  </a:lnTo>
                  <a:lnTo>
                    <a:pt x="6571732" y="1085938"/>
                  </a:lnTo>
                  <a:lnTo>
                    <a:pt x="6594528" y="1050095"/>
                  </a:lnTo>
                  <a:lnTo>
                    <a:pt x="6609058" y="1009463"/>
                  </a:lnTo>
                  <a:lnTo>
                    <a:pt x="6614159" y="965199"/>
                  </a:lnTo>
                  <a:lnTo>
                    <a:pt x="6614159" y="193039"/>
                  </a:lnTo>
                  <a:lnTo>
                    <a:pt x="6609058" y="148796"/>
                  </a:lnTo>
                  <a:lnTo>
                    <a:pt x="6594528" y="108172"/>
                  </a:lnTo>
                  <a:lnTo>
                    <a:pt x="6571732" y="72328"/>
                  </a:lnTo>
                  <a:lnTo>
                    <a:pt x="6541831" y="42427"/>
                  </a:lnTo>
                  <a:lnTo>
                    <a:pt x="6505987" y="19631"/>
                  </a:lnTo>
                  <a:lnTo>
                    <a:pt x="6465363" y="5101"/>
                  </a:lnTo>
                  <a:lnTo>
                    <a:pt x="6421120" y="0"/>
                  </a:lnTo>
                  <a:close/>
                </a:path>
              </a:pathLst>
            </a:custGeom>
            <a:solidFill>
              <a:srgbClr val="525389"/>
            </a:solidFill>
          </p:spPr>
          <p:txBody>
            <a:bodyPr wrap="square" lIns="0" tIns="0" rIns="0" bIns="0" rtlCol="0"/>
            <a:lstStyle/>
            <a:p>
              <a:endParaRPr/>
            </a:p>
          </p:txBody>
        </p:sp>
        <p:sp>
          <p:nvSpPr>
            <p:cNvPr id="16" name="object 16"/>
            <p:cNvSpPr/>
            <p:nvPr/>
          </p:nvSpPr>
          <p:spPr>
            <a:xfrm>
              <a:off x="1082801" y="4827270"/>
              <a:ext cx="6614159" cy="1158240"/>
            </a:xfrm>
            <a:custGeom>
              <a:avLst/>
              <a:gdLst/>
              <a:ahLst/>
              <a:cxnLst/>
              <a:rect l="l" t="t" r="r" b="b"/>
              <a:pathLst>
                <a:path w="6614159" h="1158239">
                  <a:moveTo>
                    <a:pt x="0" y="193039"/>
                  </a:moveTo>
                  <a:lnTo>
                    <a:pt x="5098" y="148796"/>
                  </a:lnTo>
                  <a:lnTo>
                    <a:pt x="19620" y="108172"/>
                  </a:lnTo>
                  <a:lnTo>
                    <a:pt x="42407" y="72328"/>
                  </a:lnTo>
                  <a:lnTo>
                    <a:pt x="72301" y="42427"/>
                  </a:lnTo>
                  <a:lnTo>
                    <a:pt x="108144" y="19631"/>
                  </a:lnTo>
                  <a:lnTo>
                    <a:pt x="148776" y="5101"/>
                  </a:lnTo>
                  <a:lnTo>
                    <a:pt x="193039" y="0"/>
                  </a:lnTo>
                  <a:lnTo>
                    <a:pt x="6421120" y="0"/>
                  </a:lnTo>
                  <a:lnTo>
                    <a:pt x="6465363" y="5101"/>
                  </a:lnTo>
                  <a:lnTo>
                    <a:pt x="6505987" y="19631"/>
                  </a:lnTo>
                  <a:lnTo>
                    <a:pt x="6541831" y="42427"/>
                  </a:lnTo>
                  <a:lnTo>
                    <a:pt x="6571732" y="72328"/>
                  </a:lnTo>
                  <a:lnTo>
                    <a:pt x="6594528" y="108172"/>
                  </a:lnTo>
                  <a:lnTo>
                    <a:pt x="6609058" y="148796"/>
                  </a:lnTo>
                  <a:lnTo>
                    <a:pt x="6614159" y="193039"/>
                  </a:lnTo>
                  <a:lnTo>
                    <a:pt x="6614159" y="965199"/>
                  </a:lnTo>
                  <a:lnTo>
                    <a:pt x="6609058" y="1009463"/>
                  </a:lnTo>
                  <a:lnTo>
                    <a:pt x="6594528" y="1050095"/>
                  </a:lnTo>
                  <a:lnTo>
                    <a:pt x="6571732" y="1085938"/>
                  </a:lnTo>
                  <a:lnTo>
                    <a:pt x="6541831" y="1115832"/>
                  </a:lnTo>
                  <a:lnTo>
                    <a:pt x="6505987" y="1138619"/>
                  </a:lnTo>
                  <a:lnTo>
                    <a:pt x="6465363" y="1153141"/>
                  </a:lnTo>
                  <a:lnTo>
                    <a:pt x="6421120" y="1158239"/>
                  </a:lnTo>
                  <a:lnTo>
                    <a:pt x="193039" y="1158239"/>
                  </a:lnTo>
                  <a:lnTo>
                    <a:pt x="148776" y="1153141"/>
                  </a:lnTo>
                  <a:lnTo>
                    <a:pt x="108144" y="1138619"/>
                  </a:lnTo>
                  <a:lnTo>
                    <a:pt x="72301" y="1115832"/>
                  </a:lnTo>
                  <a:lnTo>
                    <a:pt x="42407" y="1085938"/>
                  </a:lnTo>
                  <a:lnTo>
                    <a:pt x="19620" y="1050095"/>
                  </a:lnTo>
                  <a:lnTo>
                    <a:pt x="5098" y="1009463"/>
                  </a:lnTo>
                  <a:lnTo>
                    <a:pt x="0" y="965199"/>
                  </a:lnTo>
                  <a:lnTo>
                    <a:pt x="0" y="193039"/>
                  </a:lnTo>
                  <a:close/>
                </a:path>
              </a:pathLst>
            </a:custGeom>
            <a:ln w="19812">
              <a:solidFill>
                <a:srgbClr val="FFFFFF"/>
              </a:solidFill>
            </a:ln>
          </p:spPr>
          <p:txBody>
            <a:bodyPr wrap="square" lIns="0" tIns="0" rIns="0" bIns="0" rtlCol="0"/>
            <a:lstStyle/>
            <a:p>
              <a:endParaRPr/>
            </a:p>
          </p:txBody>
        </p:sp>
      </p:grpSp>
      <p:sp>
        <p:nvSpPr>
          <p:cNvPr id="17" name="object 17"/>
          <p:cNvSpPr txBox="1"/>
          <p:nvPr/>
        </p:nvSpPr>
        <p:spPr>
          <a:xfrm>
            <a:off x="1335786" y="5023484"/>
            <a:ext cx="5935345" cy="804707"/>
          </a:xfrm>
          <a:prstGeom prst="rect">
            <a:avLst/>
          </a:prstGeom>
        </p:spPr>
        <p:txBody>
          <a:bodyPr vert="horz" wrap="square" lIns="0" tIns="65405" rIns="0" bIns="0" rtlCol="0">
            <a:spAutoFit/>
          </a:bodyPr>
          <a:lstStyle/>
          <a:p>
            <a:pPr lvl="1" algn="just"/>
            <a:r>
              <a:rPr lang="en-US" sz="2400" spc="-5" dirty="0" smtClean="0">
                <a:solidFill>
                  <a:srgbClr val="FFFFFF"/>
                </a:solidFill>
                <a:latin typeface="Times New Roman"/>
                <a:cs typeface="Times New Roman"/>
              </a:rPr>
              <a:t>Imposes some form of constraint on a specific aspect of the database</a:t>
            </a:r>
          </a:p>
        </p:txBody>
      </p:sp>
      <p:sp>
        <p:nvSpPr>
          <p:cNvPr id="19" name="Title 18"/>
          <p:cNvSpPr>
            <a:spLocks noGrp="1"/>
          </p:cNvSpPr>
          <p:nvPr>
            <p:ph type="title"/>
          </p:nvPr>
        </p:nvSpPr>
        <p:spPr>
          <a:xfrm>
            <a:off x="457200" y="591312"/>
            <a:ext cx="8229600" cy="856488"/>
          </a:xfrm>
        </p:spPr>
        <p:txBody>
          <a:bodyPr>
            <a:normAutofit fontScale="90000"/>
          </a:bodyPr>
          <a:lstStyle/>
          <a:p>
            <a:r>
              <a:rPr lang="en-US" sz="5400" spc="-5" dirty="0" smtClean="0"/>
              <a:t>Basics of BL: Business</a:t>
            </a:r>
            <a:r>
              <a:rPr lang="en-US" sz="5400" spc="-45" dirty="0" smtClean="0"/>
              <a:t> </a:t>
            </a:r>
            <a:r>
              <a:rPr lang="en-US" sz="5400" spc="-5" dirty="0" smtClean="0"/>
              <a:t>Rules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6562" y="2003298"/>
            <a:ext cx="2429510" cy="1457325"/>
          </a:xfrm>
          <a:prstGeom prst="rect">
            <a:avLst/>
          </a:prstGeom>
          <a:solidFill>
            <a:srgbClr val="525389"/>
          </a:solidFill>
        </p:spPr>
        <p:txBody>
          <a:bodyPr vert="horz" wrap="square" lIns="0" tIns="344170" rIns="0" bIns="0" rtlCol="0">
            <a:spAutoFit/>
          </a:bodyPr>
          <a:lstStyle/>
          <a:p>
            <a:pPr marL="510540" marR="492759" indent="-10795">
              <a:lnSpc>
                <a:spcPts val="3000"/>
              </a:lnSpc>
              <a:spcBef>
                <a:spcPts val="2710"/>
              </a:spcBef>
            </a:pPr>
            <a:r>
              <a:rPr sz="2900" dirty="0">
                <a:solidFill>
                  <a:srgbClr val="FFFFFF"/>
                </a:solidFill>
                <a:latin typeface="Times New Roman"/>
                <a:cs typeface="Times New Roman"/>
              </a:rPr>
              <a:t>Co</a:t>
            </a:r>
            <a:r>
              <a:rPr sz="2900" spc="-45" dirty="0">
                <a:solidFill>
                  <a:srgbClr val="FFFFFF"/>
                </a:solidFill>
                <a:latin typeface="Times New Roman"/>
                <a:cs typeface="Times New Roman"/>
              </a:rPr>
              <a:t>m</a:t>
            </a:r>
            <a:r>
              <a:rPr sz="2900" dirty="0">
                <a:solidFill>
                  <a:srgbClr val="FFFFFF"/>
                </a:solidFill>
                <a:latin typeface="Times New Roman"/>
                <a:cs typeface="Times New Roman"/>
              </a:rPr>
              <a:t>pany  </a:t>
            </a:r>
            <a:r>
              <a:rPr sz="2900" spc="-40" dirty="0">
                <a:solidFill>
                  <a:srgbClr val="FFFFFF"/>
                </a:solidFill>
                <a:latin typeface="Times New Roman"/>
                <a:cs typeface="Times New Roman"/>
              </a:rPr>
              <a:t>m</a:t>
            </a:r>
            <a:r>
              <a:rPr sz="2900" dirty="0">
                <a:solidFill>
                  <a:srgbClr val="FFFFFF"/>
                </a:solidFill>
                <a:latin typeface="Times New Roman"/>
                <a:cs typeface="Times New Roman"/>
              </a:rPr>
              <a:t>an</a:t>
            </a:r>
            <a:r>
              <a:rPr sz="2900" spc="-15" dirty="0">
                <a:solidFill>
                  <a:srgbClr val="FFFFFF"/>
                </a:solidFill>
                <a:latin typeface="Times New Roman"/>
                <a:cs typeface="Times New Roman"/>
              </a:rPr>
              <a:t>a</a:t>
            </a:r>
            <a:r>
              <a:rPr sz="2900" dirty="0">
                <a:solidFill>
                  <a:srgbClr val="FFFFFF"/>
                </a:solidFill>
                <a:latin typeface="Times New Roman"/>
                <a:cs typeface="Times New Roman"/>
              </a:rPr>
              <a:t>gers</a:t>
            </a:r>
            <a:endParaRPr sz="2900">
              <a:latin typeface="Times New Roman"/>
              <a:cs typeface="Times New Roman"/>
            </a:endParaRPr>
          </a:p>
        </p:txBody>
      </p:sp>
      <p:sp>
        <p:nvSpPr>
          <p:cNvPr id="4" name="object 4"/>
          <p:cNvSpPr txBox="1"/>
          <p:nvPr/>
        </p:nvSpPr>
        <p:spPr>
          <a:xfrm>
            <a:off x="3358134" y="2003298"/>
            <a:ext cx="2429510" cy="1457325"/>
          </a:xfrm>
          <a:prstGeom prst="rect">
            <a:avLst/>
          </a:prstGeom>
          <a:solidFill>
            <a:srgbClr val="525389"/>
          </a:solidFill>
        </p:spPr>
        <p:txBody>
          <a:bodyPr vert="horz" wrap="square" lIns="0" tIns="3810" rIns="0" bIns="0" rtlCol="0">
            <a:spAutoFit/>
          </a:bodyPr>
          <a:lstStyle/>
          <a:p>
            <a:pPr>
              <a:lnSpc>
                <a:spcPct val="100000"/>
              </a:lnSpc>
              <a:spcBef>
                <a:spcPts val="30"/>
              </a:spcBef>
            </a:pPr>
            <a:endParaRPr sz="3200">
              <a:latin typeface="Times New Roman"/>
              <a:cs typeface="Times New Roman"/>
            </a:endParaRPr>
          </a:p>
          <a:p>
            <a:pPr marL="168275">
              <a:lnSpc>
                <a:spcPct val="100000"/>
              </a:lnSpc>
            </a:pPr>
            <a:r>
              <a:rPr sz="2900" dirty="0">
                <a:solidFill>
                  <a:srgbClr val="FFFFFF"/>
                </a:solidFill>
                <a:latin typeface="Times New Roman"/>
                <a:cs typeface="Times New Roman"/>
              </a:rPr>
              <a:t>Policy</a:t>
            </a:r>
            <a:r>
              <a:rPr sz="2900" spc="-50" dirty="0">
                <a:solidFill>
                  <a:srgbClr val="FFFFFF"/>
                </a:solidFill>
                <a:latin typeface="Times New Roman"/>
                <a:cs typeface="Times New Roman"/>
              </a:rPr>
              <a:t> </a:t>
            </a:r>
            <a:r>
              <a:rPr sz="2900" spc="-10" dirty="0">
                <a:solidFill>
                  <a:srgbClr val="FFFFFF"/>
                </a:solidFill>
                <a:latin typeface="Times New Roman"/>
                <a:cs typeface="Times New Roman"/>
              </a:rPr>
              <a:t>makers</a:t>
            </a:r>
            <a:endParaRPr sz="2900">
              <a:latin typeface="Times New Roman"/>
              <a:cs typeface="Times New Roman"/>
            </a:endParaRPr>
          </a:p>
        </p:txBody>
      </p:sp>
      <p:sp>
        <p:nvSpPr>
          <p:cNvPr id="5" name="object 5"/>
          <p:cNvSpPr txBox="1"/>
          <p:nvPr/>
        </p:nvSpPr>
        <p:spPr>
          <a:xfrm>
            <a:off x="6029705" y="2003298"/>
            <a:ext cx="2429510" cy="1457325"/>
          </a:xfrm>
          <a:prstGeom prst="rect">
            <a:avLst/>
          </a:prstGeom>
          <a:solidFill>
            <a:srgbClr val="525389"/>
          </a:solidFill>
        </p:spPr>
        <p:txBody>
          <a:bodyPr vert="horz" wrap="square" lIns="0" tIns="344170" rIns="0" bIns="0" rtlCol="0">
            <a:spAutoFit/>
          </a:bodyPr>
          <a:lstStyle/>
          <a:p>
            <a:pPr marL="511809" marR="339090" indent="-165100">
              <a:lnSpc>
                <a:spcPts val="3000"/>
              </a:lnSpc>
              <a:spcBef>
                <a:spcPts val="2710"/>
              </a:spcBef>
            </a:pPr>
            <a:r>
              <a:rPr sz="2900" dirty="0">
                <a:solidFill>
                  <a:srgbClr val="FFFFFF"/>
                </a:solidFill>
                <a:latin typeface="Times New Roman"/>
                <a:cs typeface="Times New Roman"/>
              </a:rPr>
              <a:t>Depart</a:t>
            </a:r>
            <a:r>
              <a:rPr sz="2900" spc="-50" dirty="0">
                <a:solidFill>
                  <a:srgbClr val="FFFFFF"/>
                </a:solidFill>
                <a:latin typeface="Times New Roman"/>
                <a:cs typeface="Times New Roman"/>
              </a:rPr>
              <a:t>m</a:t>
            </a:r>
            <a:r>
              <a:rPr sz="2900" dirty="0">
                <a:solidFill>
                  <a:srgbClr val="FFFFFF"/>
                </a:solidFill>
                <a:latin typeface="Times New Roman"/>
                <a:cs typeface="Times New Roman"/>
              </a:rPr>
              <a:t>ent  </a:t>
            </a:r>
            <a:r>
              <a:rPr sz="2900" spc="-5" dirty="0">
                <a:solidFill>
                  <a:srgbClr val="FFFFFF"/>
                </a:solidFill>
                <a:latin typeface="Times New Roman"/>
                <a:cs typeface="Times New Roman"/>
              </a:rPr>
              <a:t>managers</a:t>
            </a:r>
            <a:endParaRPr sz="2900">
              <a:latin typeface="Times New Roman"/>
              <a:cs typeface="Times New Roman"/>
            </a:endParaRPr>
          </a:p>
        </p:txBody>
      </p:sp>
      <p:sp>
        <p:nvSpPr>
          <p:cNvPr id="6" name="object 6"/>
          <p:cNvSpPr txBox="1"/>
          <p:nvPr/>
        </p:nvSpPr>
        <p:spPr>
          <a:xfrm>
            <a:off x="2023110" y="3704082"/>
            <a:ext cx="2428240" cy="1457325"/>
          </a:xfrm>
          <a:prstGeom prst="rect">
            <a:avLst/>
          </a:prstGeom>
          <a:solidFill>
            <a:srgbClr val="525389"/>
          </a:solidFill>
        </p:spPr>
        <p:txBody>
          <a:bodyPr vert="horz" wrap="square" lIns="0" tIns="343535" rIns="0" bIns="0" rtlCol="0">
            <a:spAutoFit/>
          </a:bodyPr>
          <a:lstStyle/>
          <a:p>
            <a:pPr marL="121285" marR="113664" indent="536575">
              <a:lnSpc>
                <a:spcPts val="3000"/>
              </a:lnSpc>
              <a:spcBef>
                <a:spcPts val="2705"/>
              </a:spcBef>
            </a:pPr>
            <a:r>
              <a:rPr sz="2900" spc="-20" dirty="0">
                <a:solidFill>
                  <a:srgbClr val="FFFFFF"/>
                </a:solidFill>
                <a:latin typeface="Times New Roman"/>
                <a:cs typeface="Times New Roman"/>
              </a:rPr>
              <a:t>Written </a:t>
            </a:r>
            <a:r>
              <a:rPr sz="2900" spc="-15" dirty="0">
                <a:solidFill>
                  <a:srgbClr val="FFFFFF"/>
                </a:solidFill>
                <a:latin typeface="Times New Roman"/>
                <a:cs typeface="Times New Roman"/>
              </a:rPr>
              <a:t> </a:t>
            </a:r>
            <a:r>
              <a:rPr sz="2900" dirty="0">
                <a:solidFill>
                  <a:srgbClr val="FFFFFF"/>
                </a:solidFill>
                <a:latin typeface="Times New Roman"/>
                <a:cs typeface="Times New Roman"/>
              </a:rPr>
              <a:t>docu</a:t>
            </a:r>
            <a:r>
              <a:rPr sz="2900" spc="-45" dirty="0">
                <a:solidFill>
                  <a:srgbClr val="FFFFFF"/>
                </a:solidFill>
                <a:latin typeface="Times New Roman"/>
                <a:cs typeface="Times New Roman"/>
              </a:rPr>
              <a:t>m</a:t>
            </a:r>
            <a:r>
              <a:rPr sz="2900" dirty="0">
                <a:solidFill>
                  <a:srgbClr val="FFFFFF"/>
                </a:solidFill>
                <a:latin typeface="Times New Roman"/>
                <a:cs typeface="Times New Roman"/>
              </a:rPr>
              <a:t>ent</a:t>
            </a:r>
            <a:r>
              <a:rPr sz="2900" spc="-15" dirty="0">
                <a:solidFill>
                  <a:srgbClr val="FFFFFF"/>
                </a:solidFill>
                <a:latin typeface="Times New Roman"/>
                <a:cs typeface="Times New Roman"/>
              </a:rPr>
              <a:t>a</a:t>
            </a:r>
            <a:r>
              <a:rPr sz="2900" dirty="0">
                <a:solidFill>
                  <a:srgbClr val="FFFFFF"/>
                </a:solidFill>
                <a:latin typeface="Times New Roman"/>
                <a:cs typeface="Times New Roman"/>
              </a:rPr>
              <a:t>tion</a:t>
            </a:r>
            <a:endParaRPr sz="2900">
              <a:latin typeface="Times New Roman"/>
              <a:cs typeface="Times New Roman"/>
            </a:endParaRPr>
          </a:p>
        </p:txBody>
      </p:sp>
      <p:sp>
        <p:nvSpPr>
          <p:cNvPr id="7" name="object 7"/>
          <p:cNvSpPr txBox="1"/>
          <p:nvPr/>
        </p:nvSpPr>
        <p:spPr>
          <a:xfrm>
            <a:off x="4694682" y="3704082"/>
            <a:ext cx="2428240" cy="1457325"/>
          </a:xfrm>
          <a:prstGeom prst="rect">
            <a:avLst/>
          </a:prstGeom>
          <a:solidFill>
            <a:srgbClr val="525389"/>
          </a:solidFill>
        </p:spPr>
        <p:txBody>
          <a:bodyPr vert="horz" wrap="square" lIns="0" tIns="150495" rIns="0" bIns="0" rtlCol="0">
            <a:spAutoFit/>
          </a:bodyPr>
          <a:lstStyle/>
          <a:p>
            <a:pPr marL="149225" marR="142240" indent="635" algn="ctr">
              <a:lnSpc>
                <a:spcPct val="86200"/>
              </a:lnSpc>
              <a:spcBef>
                <a:spcPts val="1185"/>
              </a:spcBef>
            </a:pPr>
            <a:r>
              <a:rPr sz="2900" dirty="0">
                <a:solidFill>
                  <a:srgbClr val="FFFFFF"/>
                </a:solidFill>
                <a:latin typeface="Times New Roman"/>
                <a:cs typeface="Times New Roman"/>
              </a:rPr>
              <a:t>Direct </a:t>
            </a:r>
            <a:r>
              <a:rPr sz="2900" spc="5" dirty="0">
                <a:solidFill>
                  <a:srgbClr val="FFFFFF"/>
                </a:solidFill>
                <a:latin typeface="Times New Roman"/>
                <a:cs typeface="Times New Roman"/>
              </a:rPr>
              <a:t> </a:t>
            </a:r>
            <a:r>
              <a:rPr sz="2900" dirty="0">
                <a:solidFill>
                  <a:srgbClr val="FFFFFF"/>
                </a:solidFill>
                <a:latin typeface="Times New Roman"/>
                <a:cs typeface="Times New Roman"/>
              </a:rPr>
              <a:t>interviews </a:t>
            </a:r>
            <a:r>
              <a:rPr sz="2900" spc="5" dirty="0">
                <a:solidFill>
                  <a:srgbClr val="FFFFFF"/>
                </a:solidFill>
                <a:latin typeface="Times New Roman"/>
                <a:cs typeface="Times New Roman"/>
              </a:rPr>
              <a:t> </a:t>
            </a:r>
            <a:r>
              <a:rPr sz="2900" dirty="0">
                <a:solidFill>
                  <a:srgbClr val="FFFFFF"/>
                </a:solidFill>
                <a:latin typeface="Times New Roman"/>
                <a:cs typeface="Times New Roman"/>
              </a:rPr>
              <a:t>with</a:t>
            </a:r>
            <a:r>
              <a:rPr sz="2900" spc="-50" dirty="0">
                <a:solidFill>
                  <a:srgbClr val="FFFFFF"/>
                </a:solidFill>
                <a:latin typeface="Times New Roman"/>
                <a:cs typeface="Times New Roman"/>
              </a:rPr>
              <a:t> </a:t>
            </a:r>
            <a:r>
              <a:rPr sz="2900" dirty="0">
                <a:solidFill>
                  <a:srgbClr val="FFFFFF"/>
                </a:solidFill>
                <a:latin typeface="Times New Roman"/>
                <a:cs typeface="Times New Roman"/>
              </a:rPr>
              <a:t>end</a:t>
            </a:r>
            <a:r>
              <a:rPr sz="2900" spc="-55" dirty="0">
                <a:solidFill>
                  <a:srgbClr val="FFFFFF"/>
                </a:solidFill>
                <a:latin typeface="Times New Roman"/>
                <a:cs typeface="Times New Roman"/>
              </a:rPr>
              <a:t> </a:t>
            </a:r>
            <a:r>
              <a:rPr sz="2900" dirty="0">
                <a:solidFill>
                  <a:srgbClr val="FFFFFF"/>
                </a:solidFill>
                <a:latin typeface="Times New Roman"/>
                <a:cs typeface="Times New Roman"/>
              </a:rPr>
              <a:t>users</a:t>
            </a:r>
            <a:endParaRPr sz="2900">
              <a:latin typeface="Times New Roman"/>
              <a:cs typeface="Times New Roman"/>
            </a:endParaRPr>
          </a:p>
        </p:txBody>
      </p:sp>
      <p:sp>
        <p:nvSpPr>
          <p:cNvPr id="10" name="Title 9"/>
          <p:cNvSpPr>
            <a:spLocks noGrp="1"/>
          </p:cNvSpPr>
          <p:nvPr>
            <p:ph type="title"/>
          </p:nvPr>
        </p:nvSpPr>
        <p:spPr>
          <a:xfrm>
            <a:off x="0" y="762000"/>
            <a:ext cx="9144000" cy="914400"/>
          </a:xfrm>
        </p:spPr>
        <p:txBody>
          <a:bodyPr>
            <a:noAutofit/>
          </a:bodyPr>
          <a:lstStyle/>
          <a:p>
            <a:r>
              <a:rPr lang="en-US" sz="4400" spc="-5" dirty="0" smtClean="0"/>
              <a:t>Basics of BL: Sources</a:t>
            </a:r>
            <a:r>
              <a:rPr lang="en-US" sz="4400" spc="5" dirty="0" smtClean="0"/>
              <a:t> </a:t>
            </a:r>
            <a:r>
              <a:rPr lang="en-US" sz="4400" spc="-5" dirty="0" smtClean="0"/>
              <a:t>of</a:t>
            </a:r>
            <a:r>
              <a:rPr lang="en-US" sz="4400" spc="-10" dirty="0" smtClean="0"/>
              <a:t> </a:t>
            </a:r>
            <a:r>
              <a:rPr lang="en-US" sz="4400" spc="-5" dirty="0" smtClean="0"/>
              <a:t>Business Rules</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just"/>
            <a:r>
              <a:rPr lang="en-US" dirty="0" smtClean="0"/>
              <a:t>Reasons for Identifying and Documenting  Business Rules</a:t>
            </a:r>
            <a:endParaRPr lang="en-US" dirty="0"/>
          </a:p>
        </p:txBody>
      </p:sp>
      <p:sp>
        <p:nvSpPr>
          <p:cNvPr id="3" name="Content Placeholder 2"/>
          <p:cNvSpPr>
            <a:spLocks noGrp="1"/>
          </p:cNvSpPr>
          <p:nvPr>
            <p:ph idx="1"/>
          </p:nvPr>
        </p:nvSpPr>
        <p:spPr>
          <a:xfrm>
            <a:off x="457200" y="2164080"/>
            <a:ext cx="8229600" cy="4389120"/>
          </a:xfrm>
        </p:spPr>
        <p:txBody>
          <a:bodyPr/>
          <a:lstStyle/>
          <a:p>
            <a:r>
              <a:rPr lang="en-US" dirty="0" smtClean="0"/>
              <a:t>Help standardize company’s view of data</a:t>
            </a:r>
          </a:p>
          <a:p>
            <a:r>
              <a:rPr lang="en-US" dirty="0" smtClean="0"/>
              <a:t>Communications tool between users and designers</a:t>
            </a:r>
          </a:p>
          <a:p>
            <a:r>
              <a:rPr lang="en-US" dirty="0" smtClean="0"/>
              <a:t>Allow designer to:</a:t>
            </a:r>
          </a:p>
          <a:p>
            <a:pPr lvl="1"/>
            <a:r>
              <a:rPr lang="en-US" dirty="0" smtClean="0"/>
              <a:t>Understand the nature, role, scope of data, and business  processes</a:t>
            </a:r>
          </a:p>
          <a:p>
            <a:pPr lvl="1"/>
            <a:r>
              <a:rPr lang="en-US" dirty="0" smtClean="0"/>
              <a:t>Develop appropriate relationship participation rules and  constraints</a:t>
            </a:r>
          </a:p>
          <a:p>
            <a:pPr lvl="1"/>
            <a:r>
              <a:rPr lang="en-US" dirty="0" smtClean="0"/>
              <a:t>Create an accurate data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just"/>
            <a:r>
              <a:rPr lang="en-US" dirty="0" smtClean="0"/>
              <a:t>Translating Business Rules into ‘Data  Model Components’</a:t>
            </a:r>
            <a:endParaRPr lang="en-US" dirty="0"/>
          </a:p>
        </p:txBody>
      </p:sp>
      <p:sp>
        <p:nvSpPr>
          <p:cNvPr id="3" name="Content Placeholder 2"/>
          <p:cNvSpPr>
            <a:spLocks noGrp="1"/>
          </p:cNvSpPr>
          <p:nvPr>
            <p:ph idx="1"/>
          </p:nvPr>
        </p:nvSpPr>
        <p:spPr>
          <a:xfrm>
            <a:off x="457200" y="2164080"/>
            <a:ext cx="8229600" cy="4389120"/>
          </a:xfrm>
        </p:spPr>
        <p:txBody>
          <a:bodyPr>
            <a:normAutofit/>
          </a:bodyPr>
          <a:lstStyle/>
          <a:p>
            <a:pPr algn="just"/>
            <a:r>
              <a:rPr lang="en-US" sz="2400" dirty="0" smtClean="0"/>
              <a:t>Nouns translate into entities</a:t>
            </a:r>
          </a:p>
          <a:p>
            <a:pPr algn="just"/>
            <a:r>
              <a:rPr lang="en-US" sz="2400" dirty="0" smtClean="0"/>
              <a:t>Verbs translate into relationships among entities</a:t>
            </a:r>
          </a:p>
          <a:p>
            <a:pPr algn="just"/>
            <a:r>
              <a:rPr lang="en-US" sz="2400" dirty="0" smtClean="0"/>
              <a:t>Relationships are bidirectional</a:t>
            </a:r>
          </a:p>
          <a:p>
            <a:pPr algn="just"/>
            <a:r>
              <a:rPr lang="en-US" sz="2400" dirty="0" smtClean="0"/>
              <a:t>Questions to identify the relationship type</a:t>
            </a:r>
          </a:p>
          <a:p>
            <a:pPr lvl="1" algn="just"/>
            <a:r>
              <a:rPr lang="en-US" dirty="0" smtClean="0"/>
              <a:t>How many instances of ‘B’ are related to one instance  of ‘A’?</a:t>
            </a:r>
          </a:p>
          <a:p>
            <a:pPr lvl="1" algn="just"/>
            <a:r>
              <a:rPr lang="en-US" dirty="0" smtClean="0"/>
              <a:t>How many instances of ‘A’ are related to one instance  of ‘B’?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Business Logic</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dirty="0" smtClean="0">
                <a:solidFill>
                  <a:srgbClr val="0070C0"/>
                </a:solidFill>
              </a:rPr>
              <a:t>Workflow </a:t>
            </a:r>
          </a:p>
          <a:p>
            <a:pPr lvl="1" algn="just"/>
            <a:r>
              <a:rPr lang="en-US" dirty="0" smtClean="0"/>
              <a:t>It is the definition, execution and automation of business processes: where tasks, information and documents are passed from one person to another for action according to a set of procedural rules. </a:t>
            </a:r>
          </a:p>
          <a:p>
            <a:pPr lvl="1" algn="just"/>
            <a:r>
              <a:rPr lang="en-US" dirty="0" smtClean="0"/>
              <a:t>It involves work by one or more people, and transforms materials, information or services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5155</TotalTime>
  <Words>1034</Words>
  <Application>Microsoft Office PowerPoint</Application>
  <PresentationFormat>On-screen Show (4:3)</PresentationFormat>
  <Paragraphs>105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Database Management System</vt:lpstr>
      <vt:lpstr>Typical Functionality of Database</vt:lpstr>
      <vt:lpstr>Typical Functionality of Database</vt:lpstr>
      <vt:lpstr>Basics of Business Logic</vt:lpstr>
      <vt:lpstr>Basics of BL: Business Rules</vt:lpstr>
      <vt:lpstr>Basics of BL: Sources of Business Rules</vt:lpstr>
      <vt:lpstr>Reasons for Identifying and Documenting  Business Rules</vt:lpstr>
      <vt:lpstr>Translating Business Rules into ‘Data  Model Components’</vt:lpstr>
      <vt:lpstr>Basics of Business Logic</vt:lpstr>
      <vt:lpstr>Business Object Vs Business Logic </vt:lpstr>
      <vt:lpstr>Data Modeling and Data Models</vt:lpstr>
      <vt:lpstr>Data Model </vt:lpstr>
      <vt:lpstr>Data Models Cont…</vt:lpstr>
      <vt:lpstr>Why use Data Model?</vt:lpstr>
      <vt:lpstr>Slide 15</vt:lpstr>
      <vt:lpstr>Types of Data Models: Sample Illustration</vt:lpstr>
      <vt:lpstr>Sample Example: 3 types of data models</vt:lpstr>
      <vt:lpstr>Sample Example: 3 types of data models</vt:lpstr>
      <vt:lpstr>Example of conceptual model </vt:lpstr>
      <vt:lpstr>Example of Logical Data Model</vt:lpstr>
      <vt:lpstr>Example of Physical Data Model</vt:lpstr>
      <vt:lpstr>Example of Physical Data Model</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nnnn</dc:creator>
  <cp:lastModifiedBy>Qamar</cp:lastModifiedBy>
  <cp:revision>139</cp:revision>
  <dcterms:created xsi:type="dcterms:W3CDTF">2006-08-16T00:00:00Z</dcterms:created>
  <dcterms:modified xsi:type="dcterms:W3CDTF">2021-03-21T12:47:36Z</dcterms:modified>
</cp:coreProperties>
</file>