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41" r:id="rId3"/>
    <p:sldId id="342" r:id="rId4"/>
    <p:sldId id="343" r:id="rId5"/>
    <p:sldId id="344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4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FA004-D2D3-4DFB-A98E-DD700A243471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08A7A-6686-42AC-A48A-593AEF42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981200"/>
            <a:ext cx="8915400" cy="12192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Database Management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914400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6400" dirty="0" smtClean="0"/>
              <a:t>Lecture # </a:t>
            </a:r>
            <a:r>
              <a:rPr lang="en-US" sz="6400" dirty="0" smtClean="0"/>
              <a:t>25-26</a:t>
            </a:r>
            <a:endParaRPr lang="en-US" sz="6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240" y="1633220"/>
            <a:ext cx="6921500" cy="231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SQL&gt;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INSERT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INTO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PERSON(ID,NAME,DOB)</a:t>
            </a:r>
            <a:r>
              <a:rPr sz="2200" spc="-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VALUES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(2,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’BUDI’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,SYSDATE);</a:t>
            </a:r>
            <a:endParaRPr sz="2200">
              <a:latin typeface="Calibri"/>
              <a:cs typeface="Calibri"/>
            </a:endParaRPr>
          </a:p>
          <a:p>
            <a:pPr marL="12700" marR="4142740">
              <a:lnSpc>
                <a:spcPts val="3190"/>
              </a:lnSpc>
              <a:spcBef>
                <a:spcPts val="185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BEFORE</a:t>
            </a:r>
            <a:r>
              <a:rPr sz="2200" spc="-3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INSERT</a:t>
            </a:r>
            <a:r>
              <a:rPr sz="2200" spc="-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BUDI </a:t>
            </a:r>
            <a:r>
              <a:rPr sz="2200" spc="-484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AFTER</a:t>
            </a:r>
            <a:r>
              <a:rPr sz="2200" spc="-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INSERT</a:t>
            </a:r>
            <a:r>
              <a:rPr sz="2200" spc="-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BUDI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1</a:t>
            </a:r>
            <a:r>
              <a:rPr sz="2200" spc="-3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row</a:t>
            </a:r>
            <a:r>
              <a:rPr sz="2200" spc="-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created.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535940" y="721360"/>
            <a:ext cx="5269865" cy="72644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After</a:t>
            </a:r>
            <a:r>
              <a:rPr kumimoji="0" lang="en-US" sz="5000" b="0" i="0" u="none" strike="noStrike" kern="1200" cap="none" spc="-4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</a:t>
            </a:r>
            <a:r>
              <a:rPr kumimoji="0" lang="en-US" sz="5000" b="0" i="0" u="none" strike="noStrike" kern="1200" cap="none" spc="-3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Trigger</a:t>
            </a:r>
            <a:endParaRPr kumimoji="0" lang="en-US" sz="5000" b="0" i="0" u="none" strike="noStrike" kern="1200" cap="none" spc="-1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2600"/>
            <a:ext cx="600646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Before</a:t>
            </a:r>
            <a:r>
              <a:rPr spc="-35" dirty="0"/>
              <a:t> </a:t>
            </a:r>
            <a:r>
              <a:rPr spc="-10" dirty="0"/>
              <a:t>Update</a:t>
            </a:r>
            <a:r>
              <a:rPr spc="-45" dirty="0"/>
              <a:t> </a:t>
            </a:r>
            <a:r>
              <a:rPr spc="-10" dirty="0"/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63370"/>
            <a:ext cx="6047740" cy="31953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CREATE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OR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REPLACE</a:t>
            </a:r>
            <a:endParaRPr sz="2200">
              <a:latin typeface="Calibri"/>
              <a:cs typeface="Calibri"/>
            </a:endParaRPr>
          </a:p>
          <a:p>
            <a:pPr marL="810895" marR="889635">
              <a:lnSpc>
                <a:spcPct val="120500"/>
              </a:lnSpc>
              <a:spcBef>
                <a:spcPts val="5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r>
              <a:rPr sz="2200" spc="-8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PERSON_UPDATE_S_BEFORE </a:t>
            </a:r>
            <a:r>
              <a:rPr sz="2200" spc="-48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BEFORE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UPDATE</a:t>
            </a:r>
            <a:endParaRPr sz="2200">
              <a:latin typeface="Calibri"/>
              <a:cs typeface="Calibri"/>
            </a:endParaRPr>
          </a:p>
          <a:p>
            <a:pPr marL="810895">
              <a:lnSpc>
                <a:spcPct val="100000"/>
              </a:lnSpc>
              <a:spcBef>
                <a:spcPts val="550"/>
              </a:spcBef>
            </a:pP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ON</a:t>
            </a:r>
            <a:r>
              <a:rPr sz="2200" spc="-6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PERSON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50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DBMS_OUTPUT.PUT_LINE(’BEFORE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UPDATING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SOME </a:t>
            </a:r>
            <a:r>
              <a:rPr sz="2200" spc="-484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PERSON(S)’);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END;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240" y="1563370"/>
            <a:ext cx="4938395" cy="164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SQL&gt;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UPDATE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PERSON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SET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DOB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=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SYSDATE; </a:t>
            </a:r>
            <a:r>
              <a:rPr sz="2200" spc="-484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BEFORE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UPDATING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SOME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PERSON(S)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2</a:t>
            </a:r>
            <a:r>
              <a:rPr sz="2200" spc="-3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rows</a:t>
            </a:r>
            <a:r>
              <a:rPr sz="2200" spc="-3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updated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535940" y="721360"/>
            <a:ext cx="600646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Before</a:t>
            </a:r>
            <a:r>
              <a:rPr spc="-35" dirty="0"/>
              <a:t> </a:t>
            </a:r>
            <a:r>
              <a:rPr spc="-10" dirty="0"/>
              <a:t>Update</a:t>
            </a:r>
            <a:r>
              <a:rPr spc="-45" dirty="0"/>
              <a:t> </a:t>
            </a:r>
            <a:r>
              <a:rPr spc="-10" dirty="0"/>
              <a:t>Trigger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1360"/>
            <a:ext cx="477583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Managing</a:t>
            </a:r>
            <a:r>
              <a:rPr spc="-60" dirty="0"/>
              <a:t> </a:t>
            </a:r>
            <a:r>
              <a:rPr spc="-10" dirty="0"/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63370"/>
            <a:ext cx="7013575" cy="44805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A8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A1F"/>
                </a:solidFill>
                <a:latin typeface="Calibri"/>
                <a:cs typeface="Calibri"/>
              </a:rPr>
              <a:t>Enable</a:t>
            </a:r>
            <a:r>
              <a:rPr sz="2200" b="1" spc="-4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endParaRPr sz="2200">
              <a:latin typeface="Calibri"/>
              <a:cs typeface="Calibri"/>
            </a:endParaRPr>
          </a:p>
          <a:p>
            <a:pPr marL="332105" algn="ctr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ALTER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r>
              <a:rPr sz="2200" spc="-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trigger_name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 ENABLE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8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A1F"/>
                </a:solidFill>
                <a:latin typeface="Calibri"/>
                <a:cs typeface="Calibri"/>
              </a:rPr>
              <a:t>Disable</a:t>
            </a:r>
            <a:r>
              <a:rPr sz="2200" b="1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endParaRPr sz="2200">
              <a:latin typeface="Calibri"/>
              <a:cs typeface="Calibri"/>
            </a:endParaRPr>
          </a:p>
          <a:p>
            <a:pPr marL="332105" algn="ctr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ALTER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trigger_name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DISABLE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8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A1F"/>
                </a:solidFill>
                <a:latin typeface="Calibri"/>
                <a:cs typeface="Calibri"/>
              </a:rPr>
              <a:t>Enable</a:t>
            </a:r>
            <a:r>
              <a:rPr sz="2200" b="1" spc="-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A1F"/>
                </a:solidFill>
                <a:latin typeface="Calibri"/>
                <a:cs typeface="Calibri"/>
              </a:rPr>
              <a:t>or</a:t>
            </a:r>
            <a:r>
              <a:rPr sz="2200" b="1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A1F"/>
                </a:solidFill>
                <a:latin typeface="Calibri"/>
                <a:cs typeface="Calibri"/>
              </a:rPr>
              <a:t>Disable</a:t>
            </a:r>
            <a:r>
              <a:rPr sz="2200" b="1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A1F"/>
                </a:solidFill>
                <a:latin typeface="Calibri"/>
                <a:cs typeface="Calibri"/>
              </a:rPr>
              <a:t>All</a:t>
            </a:r>
            <a:r>
              <a:rPr sz="2200" b="1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endParaRPr sz="2200">
              <a:latin typeface="Calibri"/>
              <a:cs typeface="Calibri"/>
            </a:endParaRPr>
          </a:p>
          <a:p>
            <a:pPr marL="330200" algn="ctr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ALTER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TABLE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table_name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DISABLE</a:t>
            </a:r>
            <a:r>
              <a:rPr sz="2200" spc="-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|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 ENABLE</a:t>
            </a:r>
            <a:r>
              <a:rPr sz="2200" spc="-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ALL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TRIGGERS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8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A1F"/>
                </a:solidFill>
                <a:latin typeface="Calibri"/>
                <a:cs typeface="Calibri"/>
              </a:rPr>
              <a:t>Delete</a:t>
            </a:r>
            <a:r>
              <a:rPr sz="2200" b="1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endParaRPr sz="2200">
              <a:latin typeface="Calibri"/>
              <a:cs typeface="Calibri"/>
            </a:endParaRPr>
          </a:p>
          <a:p>
            <a:pPr marL="396240" algn="ctr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DROP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nama_trigger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240" y="1633220"/>
            <a:ext cx="6713855" cy="184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Just like with procedures and functions, creating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triggers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requires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certain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 privileges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which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 are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not part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of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default </a:t>
            </a:r>
            <a:r>
              <a:rPr sz="2200" spc="-48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privilege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set.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Calibri"/>
              <a:cs typeface="Calibri"/>
            </a:endParaRPr>
          </a:p>
          <a:p>
            <a:pPr marL="1266190">
              <a:lnSpc>
                <a:spcPct val="100000"/>
              </a:lnSpc>
            </a:pPr>
            <a:r>
              <a:rPr sz="2200" b="1" spc="-5" dirty="0">
                <a:solidFill>
                  <a:srgbClr val="2E2A1F"/>
                </a:solidFill>
                <a:latin typeface="Calibri"/>
                <a:cs typeface="Calibri"/>
              </a:rPr>
              <a:t>GRANT</a:t>
            </a:r>
            <a:r>
              <a:rPr sz="2200" b="1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A1F"/>
                </a:solidFill>
                <a:latin typeface="Calibri"/>
                <a:cs typeface="Calibri"/>
              </a:rPr>
              <a:t>CREATE</a:t>
            </a:r>
            <a:r>
              <a:rPr sz="2200" b="1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r>
              <a:rPr sz="2200" b="1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A1F"/>
                </a:solidFill>
                <a:latin typeface="Calibri"/>
                <a:cs typeface="Calibri"/>
              </a:rPr>
              <a:t>TO</a:t>
            </a:r>
            <a:r>
              <a:rPr sz="2200" b="1" spc="-10" dirty="0">
                <a:solidFill>
                  <a:srgbClr val="2E2A1F"/>
                </a:solidFill>
                <a:latin typeface="Calibri"/>
                <a:cs typeface="Calibri"/>
              </a:rPr>
              <a:t> &lt;username&gt;;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pc="-10" dirty="0" smtClean="0"/>
              <a:t>Permissions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Thanks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240" y="1633220"/>
            <a:ext cx="7336790" cy="446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8260" indent="-228600" algn="just">
              <a:lnSpc>
                <a:spcPct val="99900"/>
              </a:lnSpc>
              <a:spcBef>
                <a:spcPts val="100"/>
              </a:spcBef>
              <a:buClr>
                <a:srgbClr val="A8A47B"/>
              </a:buClr>
              <a:buFont typeface="Arial MT"/>
              <a:buChar char="•"/>
              <a:tabLst>
                <a:tab pos="241300" algn="l"/>
                <a:tab pos="958850" algn="l"/>
              </a:tabLst>
            </a:pPr>
            <a:r>
              <a:rPr sz="2800" b="1" spc="-10" dirty="0">
                <a:solidFill>
                  <a:srgbClr val="2E2A1F"/>
                </a:solidFill>
                <a:latin typeface="Calibri"/>
                <a:cs typeface="Calibri"/>
              </a:rPr>
              <a:t>Trigger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is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series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PL/SQL statements attached </a:t>
            </a:r>
            <a:r>
              <a:rPr sz="2800" spc="-6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a	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database table that execute whenever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a </a:t>
            </a:r>
            <a:r>
              <a:rPr sz="2800" spc="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triggering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event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(select,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update,</a:t>
            </a:r>
            <a:r>
              <a:rPr sz="2800" spc="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insert,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delete)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 occurs.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700"/>
              </a:spcBef>
              <a:buClr>
                <a:srgbClr val="A8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Unlike</a:t>
            </a:r>
            <a:r>
              <a:rPr sz="2800" spc="1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stored</a:t>
            </a:r>
            <a:r>
              <a:rPr sz="2800" spc="1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procedures</a:t>
            </a:r>
            <a:r>
              <a:rPr sz="2800" spc="1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and</a:t>
            </a:r>
            <a:r>
              <a:rPr sz="2800" spc="1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functions,</a:t>
            </a:r>
            <a:r>
              <a:rPr sz="2800" spc="18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E2A1F"/>
                </a:solidFill>
                <a:latin typeface="Calibri"/>
                <a:cs typeface="Calibri"/>
              </a:rPr>
              <a:t>they </a:t>
            </a:r>
            <a:r>
              <a:rPr sz="2800" b="1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A1F"/>
                </a:solidFill>
                <a:latin typeface="Calibri"/>
                <a:cs typeface="Calibri"/>
              </a:rPr>
              <a:t>not explicitly </a:t>
            </a:r>
            <a:r>
              <a:rPr sz="2800" b="1" spc="-5" dirty="0">
                <a:solidFill>
                  <a:srgbClr val="2E2A1F"/>
                </a:solidFill>
                <a:latin typeface="Calibri"/>
                <a:cs typeface="Calibri"/>
              </a:rPr>
              <a:t>called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,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but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they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activated when </a:t>
            </a:r>
            <a:r>
              <a:rPr sz="2800" spc="-6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triggering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event occurs.</a:t>
            </a:r>
            <a:endParaRPr sz="2800">
              <a:latin typeface="Calibri"/>
              <a:cs typeface="Calibri"/>
            </a:endParaRPr>
          </a:p>
          <a:p>
            <a:pPr marL="241300" marR="185420" indent="-228600" algn="just">
              <a:lnSpc>
                <a:spcPct val="100000"/>
              </a:lnSpc>
              <a:spcBef>
                <a:spcPts val="700"/>
              </a:spcBef>
              <a:buClr>
                <a:srgbClr val="A8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Main</a:t>
            </a:r>
            <a:r>
              <a:rPr sz="28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purpose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is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implement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complex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integrity</a:t>
            </a:r>
            <a:r>
              <a:rPr sz="28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constraints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 that</a:t>
            </a:r>
            <a:r>
              <a:rPr sz="2800" spc="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can’t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done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with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CREATE TABLE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or</a:t>
            </a:r>
            <a:r>
              <a:rPr sz="28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ALTER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TABLE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command.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32688"/>
          </a:xfrm>
        </p:spPr>
        <p:txBody>
          <a:bodyPr/>
          <a:lstStyle/>
          <a:p>
            <a:r>
              <a:rPr lang="en-US" spc="-10" dirty="0" smtClean="0"/>
              <a:t>Definition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6100" y="1545590"/>
            <a:ext cx="7078980" cy="4333238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0"/>
              </a:spcBef>
              <a:buClr>
                <a:srgbClr val="A8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2E2A1F"/>
                </a:solidFill>
                <a:latin typeface="Calibri"/>
                <a:cs typeface="Calibri"/>
              </a:rPr>
              <a:t>Application</a:t>
            </a:r>
            <a:r>
              <a:rPr sz="2800" b="1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endParaRPr sz="2800">
              <a:latin typeface="Calibri"/>
              <a:cs typeface="Calibri"/>
            </a:endParaRPr>
          </a:p>
          <a:p>
            <a:pPr marL="469900" lvl="1">
              <a:spcBef>
                <a:spcPts val="690"/>
              </a:spcBef>
              <a:buFont typeface="Arial" pitchFamily="34" charset="0"/>
              <a:buChar char="•"/>
            </a:pP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 will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activated</a:t>
            </a:r>
            <a:r>
              <a:rPr sz="28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if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there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 is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an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>
                <a:solidFill>
                  <a:srgbClr val="2E2A1F"/>
                </a:solidFill>
                <a:latin typeface="Calibri"/>
                <a:cs typeface="Calibri"/>
              </a:rPr>
              <a:t>event </a:t>
            </a:r>
            <a:r>
              <a:rPr sz="2800" spc="-5" smtClean="0">
                <a:solidFill>
                  <a:srgbClr val="2E2A1F"/>
                </a:solidFill>
                <a:latin typeface="Calibri"/>
                <a:cs typeface="Calibri"/>
              </a:rPr>
              <a:t>on</a:t>
            </a:r>
            <a:r>
              <a:rPr lang="en-US" sz="2800" spc="-5" dirty="0" smtClean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b="1" spc="-5" smtClean="0">
                <a:solidFill>
                  <a:srgbClr val="2E2A1F"/>
                </a:solidFill>
                <a:latin typeface="Calibri"/>
                <a:cs typeface="Calibri"/>
              </a:rPr>
              <a:t>certain</a:t>
            </a:r>
            <a:r>
              <a:rPr sz="2800" b="1" spc="-50" smtClean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A1F"/>
                </a:solidFill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8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2E2A1F"/>
                </a:solidFill>
                <a:latin typeface="Calibri"/>
                <a:cs typeface="Calibri"/>
              </a:rPr>
              <a:t>Database</a:t>
            </a:r>
            <a:r>
              <a:rPr sz="2800" b="1" spc="-8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spcBef>
                <a:spcPts val="690"/>
              </a:spcBef>
              <a:buFont typeface="Arial" pitchFamily="34" charset="0"/>
              <a:buChar char="•"/>
            </a:pP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Trigger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activated</a:t>
            </a:r>
            <a:r>
              <a:rPr sz="28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if</a:t>
            </a:r>
            <a:r>
              <a:rPr sz="2800" spc="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there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is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a</a:t>
            </a:r>
            <a:r>
              <a:rPr sz="2800" spc="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E2A1F"/>
                </a:solidFill>
                <a:latin typeface="Calibri"/>
                <a:cs typeface="Calibri"/>
              </a:rPr>
              <a:t>data </a:t>
            </a:r>
            <a:r>
              <a:rPr sz="2800" b="1" spc="-10" dirty="0">
                <a:solidFill>
                  <a:srgbClr val="2E2A1F"/>
                </a:solidFill>
                <a:latin typeface="Calibri"/>
                <a:cs typeface="Calibri"/>
              </a:rPr>
              <a:t>event </a:t>
            </a:r>
            <a:r>
              <a:rPr sz="2800" b="1" spc="-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(DML Operation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–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Insert,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Update, Delete)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or </a:t>
            </a:r>
            <a:r>
              <a:rPr sz="2800" spc="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system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event (logon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shutdown)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on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schema </a:t>
            </a:r>
            <a:r>
              <a:rPr sz="2800" spc="-6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A1F"/>
                </a:solidFill>
                <a:latin typeface="Calibri"/>
                <a:cs typeface="Calibri"/>
              </a:rPr>
              <a:t>or</a:t>
            </a:r>
            <a:r>
              <a:rPr sz="28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A1F"/>
                </a:solidFill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/>
          <a:lstStyle/>
          <a:p>
            <a:r>
              <a:rPr lang="en-US" spc="-10" dirty="0" smtClean="0"/>
              <a:t>Trigger</a:t>
            </a:r>
            <a:r>
              <a:rPr lang="en-US" spc="-45" dirty="0" smtClean="0"/>
              <a:t> </a:t>
            </a:r>
            <a:r>
              <a:rPr lang="en-US" spc="-10" dirty="0" smtClean="0"/>
              <a:t>Types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240" y="1633220"/>
            <a:ext cx="7309484" cy="346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8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E2A1F"/>
                </a:solidFill>
                <a:latin typeface="Calibri"/>
                <a:cs typeface="Calibri"/>
              </a:rPr>
              <a:t>BEFORE</a:t>
            </a:r>
            <a:endParaRPr sz="2400">
              <a:latin typeface="Calibri"/>
              <a:cs typeface="Calibri"/>
            </a:endParaRPr>
          </a:p>
          <a:p>
            <a:pPr marL="241300" marR="137160">
              <a:lnSpc>
                <a:spcPct val="100000"/>
              </a:lnSpc>
            </a:pP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where</a:t>
            </a:r>
            <a:r>
              <a:rPr sz="2400" dirty="0">
                <a:solidFill>
                  <a:srgbClr val="2E2A1F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 trigger will</a:t>
            </a:r>
            <a:r>
              <a:rPr sz="24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activated before</a:t>
            </a:r>
            <a:r>
              <a:rPr sz="2400" spc="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DML</a:t>
            </a:r>
            <a:r>
              <a:rPr sz="24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process</a:t>
            </a:r>
            <a:r>
              <a:rPr sz="24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on </a:t>
            </a:r>
            <a:r>
              <a:rPr sz="2400" spc="-5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table occur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A8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E2A1F"/>
                </a:solidFill>
                <a:latin typeface="Calibri"/>
                <a:cs typeface="Calibri"/>
              </a:rPr>
              <a:t>AFTER</a:t>
            </a:r>
            <a:endParaRPr sz="2400">
              <a:latin typeface="Calibri"/>
              <a:cs typeface="Calibri"/>
            </a:endParaRPr>
          </a:p>
          <a:p>
            <a:pPr marL="241300" marR="361315">
              <a:lnSpc>
                <a:spcPct val="100000"/>
              </a:lnSpc>
            </a:pP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where</a:t>
            </a:r>
            <a:r>
              <a:rPr sz="2400" dirty="0">
                <a:solidFill>
                  <a:srgbClr val="2E2A1F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 trigger</a:t>
            </a:r>
            <a:r>
              <a:rPr sz="24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will be</a:t>
            </a:r>
            <a:r>
              <a:rPr sz="2400" spc="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activated after</a:t>
            </a:r>
            <a:r>
              <a:rPr sz="24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DML</a:t>
            </a:r>
            <a:r>
              <a:rPr sz="24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process on </a:t>
            </a:r>
            <a:r>
              <a:rPr sz="2400" spc="-5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table occur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Clr>
                <a:srgbClr val="A8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E2A1F"/>
                </a:solidFill>
                <a:latin typeface="Calibri"/>
                <a:cs typeface="Calibri"/>
              </a:rPr>
              <a:t>INSTEAD</a:t>
            </a:r>
            <a:r>
              <a:rPr sz="2400" b="1" spc="-4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A1F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241300" marR="5080">
              <a:lnSpc>
                <a:spcPct val="100000"/>
              </a:lnSpc>
            </a:pP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Trigger that just functionate on VIEW </a:t>
            </a:r>
            <a:r>
              <a:rPr sz="2400" dirty="0">
                <a:solidFill>
                  <a:srgbClr val="2E2A1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usually used to </a:t>
            </a:r>
            <a:r>
              <a:rPr sz="2400" spc="-5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update data on complex </a:t>
            </a:r>
            <a:r>
              <a:rPr sz="2400" dirty="0">
                <a:solidFill>
                  <a:srgbClr val="2E2A1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pc="-10" dirty="0" smtClean="0"/>
              <a:t>Trigger</a:t>
            </a:r>
            <a:r>
              <a:rPr lang="en-US" spc="-50" dirty="0" smtClean="0"/>
              <a:t> </a:t>
            </a:r>
            <a:r>
              <a:rPr lang="en-US" spc="-10" dirty="0" smtClean="0"/>
              <a:t>Timing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240" y="1563370"/>
            <a:ext cx="5288280" cy="36703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CREATE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[OR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REPLACE]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r>
              <a:rPr sz="2200" spc="-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A1F"/>
                </a:solidFill>
                <a:latin typeface="Calibri"/>
                <a:cs typeface="Calibri"/>
              </a:rPr>
              <a:t>trigger_name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BEFORE</a:t>
            </a:r>
            <a:r>
              <a:rPr sz="2200" spc="-3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(or</a:t>
            </a:r>
            <a:r>
              <a:rPr sz="2200" spc="-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AFTER)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INSERT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OR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UPDATE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[OF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COLUMNS]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OR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DELETE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ON</a:t>
            </a:r>
            <a:r>
              <a:rPr sz="2200" spc="-4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A1F"/>
                </a:solidFill>
                <a:latin typeface="Calibri"/>
                <a:cs typeface="Calibri"/>
              </a:rPr>
              <a:t>tablename</a:t>
            </a:r>
            <a:endParaRPr sz="2200">
              <a:latin typeface="Calibri"/>
              <a:cs typeface="Calibri"/>
            </a:endParaRPr>
          </a:p>
          <a:p>
            <a:pPr marL="12700" marR="1031875">
              <a:lnSpc>
                <a:spcPct val="120800"/>
              </a:lnSpc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[FOR EACH ROW [WHEN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(condition)]] </a:t>
            </a:r>
            <a:r>
              <a:rPr sz="2200" spc="-484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12700" marR="4705350">
              <a:lnSpc>
                <a:spcPct val="120800"/>
              </a:lnSpc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...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N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D;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pc="-10" dirty="0" smtClean="0"/>
              <a:t>Syntax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240" y="2498090"/>
            <a:ext cx="3228975" cy="245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895" marR="442595" indent="-798830">
              <a:lnSpc>
                <a:spcPct val="120800"/>
              </a:lnSpc>
              <a:spcBef>
                <a:spcPts val="10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CREATE</a:t>
            </a:r>
            <a:r>
              <a:rPr sz="2200" spc="-4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TABLE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PERSON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( </a:t>
            </a:r>
            <a:r>
              <a:rPr sz="2200" spc="-48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ID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INT,</a:t>
            </a:r>
            <a:endParaRPr sz="2200">
              <a:latin typeface="Calibri"/>
              <a:cs typeface="Calibri"/>
            </a:endParaRPr>
          </a:p>
          <a:p>
            <a:pPr marL="810895" marR="5080">
              <a:lnSpc>
                <a:spcPts val="3190"/>
              </a:lnSpc>
              <a:spcBef>
                <a:spcPts val="185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NAME</a:t>
            </a:r>
            <a:r>
              <a:rPr sz="2200" spc="-10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VARCHAR(30), </a:t>
            </a:r>
            <a:r>
              <a:rPr sz="2200" spc="-484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DOB DATE,</a:t>
            </a:r>
            <a:endParaRPr sz="2200">
              <a:latin typeface="Calibri"/>
              <a:cs typeface="Calibri"/>
            </a:endParaRPr>
          </a:p>
          <a:p>
            <a:pPr marL="810895">
              <a:lnSpc>
                <a:spcPct val="100000"/>
              </a:lnSpc>
              <a:spcBef>
                <a:spcPts val="355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PRIMARY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KEY(ID)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Sample</a:t>
            </a:r>
            <a:r>
              <a:rPr lang="en-US" spc="-85" dirty="0" smtClean="0"/>
              <a:t> </a:t>
            </a:r>
            <a:r>
              <a:rPr lang="en-US" spc="-10" dirty="0" smtClean="0"/>
              <a:t>Table Example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240" y="1563370"/>
            <a:ext cx="5707380" cy="400557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CREATE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OR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REPLACE</a:t>
            </a:r>
            <a:endParaRPr sz="2200">
              <a:latin typeface="Calibri"/>
              <a:cs typeface="Calibri"/>
            </a:endParaRPr>
          </a:p>
          <a:p>
            <a:pPr marL="810895">
              <a:lnSpc>
                <a:spcPct val="100000"/>
              </a:lnSpc>
              <a:spcBef>
                <a:spcPts val="550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TRIGGER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A1F"/>
                </a:solidFill>
                <a:latin typeface="Calibri"/>
                <a:cs typeface="Calibri"/>
              </a:rPr>
              <a:t>PERSON_INSERT_BEFORE</a:t>
            </a:r>
            <a:endParaRPr sz="2200">
              <a:latin typeface="Calibri"/>
              <a:cs typeface="Calibri"/>
            </a:endParaRPr>
          </a:p>
          <a:p>
            <a:pPr marL="810895" marR="3999865">
              <a:lnSpc>
                <a:spcPts val="3190"/>
              </a:lnSpc>
              <a:spcBef>
                <a:spcPts val="185"/>
              </a:spcBef>
            </a:pP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B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EF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R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E 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INSERT</a:t>
            </a:r>
            <a:endParaRPr sz="2200">
              <a:latin typeface="Calibri"/>
              <a:cs typeface="Calibri"/>
            </a:endParaRPr>
          </a:p>
          <a:p>
            <a:pPr marL="810895">
              <a:lnSpc>
                <a:spcPct val="100000"/>
              </a:lnSpc>
              <a:spcBef>
                <a:spcPts val="355"/>
              </a:spcBef>
            </a:pP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ON</a:t>
            </a:r>
            <a:r>
              <a:rPr sz="2200" spc="-6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A1F"/>
                </a:solidFill>
                <a:latin typeface="Calibri"/>
                <a:cs typeface="Calibri"/>
              </a:rPr>
              <a:t>PERSON</a:t>
            </a:r>
            <a:endParaRPr sz="2200">
              <a:latin typeface="Calibri"/>
              <a:cs typeface="Calibri"/>
            </a:endParaRPr>
          </a:p>
          <a:p>
            <a:pPr marL="810895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FOR</a:t>
            </a:r>
            <a:r>
              <a:rPr sz="2200" spc="-3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EACH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ROW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DBMS_OUTPUT.PUT_LINE(’BEFORE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INSERT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 OF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’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||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:NEW.NAME);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END;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32688"/>
          </a:xfrm>
        </p:spPr>
        <p:txBody>
          <a:bodyPr/>
          <a:lstStyle/>
          <a:p>
            <a:r>
              <a:rPr lang="en-US" spc="-10" dirty="0" smtClean="0"/>
              <a:t>Before</a:t>
            </a:r>
            <a:r>
              <a:rPr lang="en-US" spc="-40" dirty="0" smtClean="0"/>
              <a:t> </a:t>
            </a:r>
            <a:r>
              <a:rPr lang="en-US" spc="-10" dirty="0" smtClean="0"/>
              <a:t>Insert</a:t>
            </a:r>
            <a:r>
              <a:rPr lang="en-US" spc="-30" dirty="0" smtClean="0"/>
              <a:t> </a:t>
            </a:r>
            <a:r>
              <a:rPr lang="en-US" spc="-10" dirty="0" smtClean="0"/>
              <a:t>Trigger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240" y="1633220"/>
            <a:ext cx="7097395" cy="348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Clr>
                <a:srgbClr val="A8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2A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single INSERT statement fires the trigger. When </a:t>
            </a:r>
            <a:r>
              <a:rPr sz="2400" dirty="0">
                <a:solidFill>
                  <a:srgbClr val="2E2A1F"/>
                </a:solidFill>
                <a:latin typeface="Calibri"/>
                <a:cs typeface="Calibri"/>
              </a:rPr>
              <a:t>we </a:t>
            </a:r>
            <a:r>
              <a:rPr sz="2400" spc="-5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run it, </a:t>
            </a:r>
            <a:r>
              <a:rPr sz="2400" dirty="0">
                <a:solidFill>
                  <a:srgbClr val="2E2A1F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2E2A1F"/>
                </a:solidFill>
                <a:latin typeface="Calibri"/>
                <a:cs typeface="Calibri"/>
              </a:rPr>
              <a:t>get the print out of ’BEFORE INSERT OF JOHN </a:t>
            </a:r>
            <a:r>
              <a:rPr sz="2400" spc="-5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A1F"/>
                </a:solidFill>
                <a:latin typeface="Calibri"/>
                <a:cs typeface="Calibri"/>
              </a:rPr>
              <a:t>DOE’.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ts val="2635"/>
              </a:lnSpc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SQL&gt;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INSERT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INTO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PERSON(ID,NAME,DOB)</a:t>
            </a:r>
            <a:r>
              <a:rPr sz="2200" spc="-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VALUES</a:t>
            </a:r>
            <a:r>
              <a:rPr sz="2200" spc="-1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(1, ’ANI’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635"/>
              </a:lnSpc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,SYSDATE);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BEFORE</a:t>
            </a:r>
            <a:r>
              <a:rPr sz="2200" spc="-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INSERT</a:t>
            </a:r>
            <a:r>
              <a:rPr sz="2200" spc="-2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ANI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1</a:t>
            </a:r>
            <a:r>
              <a:rPr sz="2200" spc="-3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row</a:t>
            </a:r>
            <a:r>
              <a:rPr sz="2200" spc="-3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created.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08888"/>
          </a:xfrm>
        </p:spPr>
        <p:txBody>
          <a:bodyPr/>
          <a:lstStyle/>
          <a:p>
            <a:r>
              <a:rPr lang="en-US" spc="-10" dirty="0" smtClean="0"/>
              <a:t>Before</a:t>
            </a:r>
            <a:r>
              <a:rPr lang="en-US" spc="-40" dirty="0" smtClean="0"/>
              <a:t> </a:t>
            </a:r>
            <a:r>
              <a:rPr lang="en-US" spc="-10" dirty="0" smtClean="0"/>
              <a:t>Insert</a:t>
            </a:r>
            <a:r>
              <a:rPr lang="en-US" spc="-30" dirty="0" smtClean="0"/>
              <a:t> </a:t>
            </a:r>
            <a:r>
              <a:rPr lang="en-US" spc="-10" dirty="0" smtClean="0"/>
              <a:t>Trigger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2600"/>
            <a:ext cx="526986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After</a:t>
            </a:r>
            <a:r>
              <a:rPr spc="-40" dirty="0"/>
              <a:t> </a:t>
            </a:r>
            <a:r>
              <a:rPr spc="-5" dirty="0"/>
              <a:t>Insert</a:t>
            </a:r>
            <a:r>
              <a:rPr spc="-30" dirty="0"/>
              <a:t> </a:t>
            </a:r>
            <a:r>
              <a:rPr spc="-10" dirty="0"/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63370"/>
            <a:ext cx="7176134" cy="36703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CREATE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OR</a:t>
            </a:r>
            <a:r>
              <a:rPr sz="2200" spc="-4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REPLACE</a:t>
            </a:r>
            <a:endParaRPr sz="2200">
              <a:latin typeface="Calibri"/>
              <a:cs typeface="Calibri"/>
            </a:endParaRPr>
          </a:p>
          <a:p>
            <a:pPr marL="810895" marR="2587625">
              <a:lnSpc>
                <a:spcPct val="120500"/>
              </a:lnSpc>
              <a:spcBef>
                <a:spcPts val="5"/>
              </a:spcBef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TRIGGER PERSON_INSERT_AFTER </a:t>
            </a:r>
            <a:r>
              <a:rPr sz="2200" spc="-484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AFTER</a:t>
            </a:r>
            <a:endParaRPr sz="2200">
              <a:latin typeface="Calibri"/>
              <a:cs typeface="Calibri"/>
            </a:endParaRPr>
          </a:p>
          <a:p>
            <a:pPr marL="810895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INSERT</a:t>
            </a:r>
            <a:endParaRPr sz="2200">
              <a:latin typeface="Calibri"/>
              <a:cs typeface="Calibri"/>
            </a:endParaRPr>
          </a:p>
          <a:p>
            <a:pPr marL="810895" marR="4563745">
              <a:lnSpc>
                <a:spcPct val="120800"/>
              </a:lnSpc>
              <a:spcBef>
                <a:spcPts val="5"/>
              </a:spcBef>
            </a:pP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ON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PERSON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FOR</a:t>
            </a:r>
            <a:r>
              <a:rPr sz="2200" spc="-55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EACH</a:t>
            </a:r>
            <a:r>
              <a:rPr sz="2200" spc="-60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ROW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20800"/>
              </a:lnSpc>
            </a:pP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DBMS_OUTPUT.PUT_LINE(’AFTER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INSERT OF </a:t>
            </a:r>
            <a:r>
              <a:rPr sz="2200" dirty="0">
                <a:solidFill>
                  <a:srgbClr val="2E2A1F"/>
                </a:solidFill>
                <a:latin typeface="Calibri"/>
                <a:cs typeface="Calibri"/>
              </a:rPr>
              <a:t>’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|| </a:t>
            </a:r>
            <a:r>
              <a:rPr sz="2200" spc="-10" dirty="0">
                <a:solidFill>
                  <a:srgbClr val="2E2A1F"/>
                </a:solidFill>
                <a:latin typeface="Calibri"/>
                <a:cs typeface="Calibri"/>
              </a:rPr>
              <a:t>:NEW.NAME); </a:t>
            </a:r>
            <a:r>
              <a:rPr sz="2200" spc="-484" dirty="0">
                <a:solidFill>
                  <a:srgbClr val="2E2A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A1F"/>
                </a:solidFill>
                <a:latin typeface="Calibri"/>
                <a:cs typeface="Calibri"/>
              </a:rPr>
              <a:t>END;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5248</TotalTime>
  <Words>412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Database Management System</vt:lpstr>
      <vt:lpstr>Definition</vt:lpstr>
      <vt:lpstr>Trigger Types</vt:lpstr>
      <vt:lpstr>Trigger Timing</vt:lpstr>
      <vt:lpstr>Syntax</vt:lpstr>
      <vt:lpstr>Sample Table Example</vt:lpstr>
      <vt:lpstr>Before Insert Trigger</vt:lpstr>
      <vt:lpstr>Before Insert Trigger</vt:lpstr>
      <vt:lpstr>After Insert Trigger</vt:lpstr>
      <vt:lpstr>Slide 10</vt:lpstr>
      <vt:lpstr>Before Update Trigger</vt:lpstr>
      <vt:lpstr>Before Update Trigger</vt:lpstr>
      <vt:lpstr>Managing Trigger</vt:lpstr>
      <vt:lpstr>Permissions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nnnn</dc:creator>
  <cp:lastModifiedBy>PC</cp:lastModifiedBy>
  <cp:revision>175</cp:revision>
  <dcterms:created xsi:type="dcterms:W3CDTF">2006-08-16T00:00:00Z</dcterms:created>
  <dcterms:modified xsi:type="dcterms:W3CDTF">2021-06-27T13:26:36Z</dcterms:modified>
</cp:coreProperties>
</file>