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383" r:id="rId3"/>
    <p:sldId id="364" r:id="rId4"/>
    <p:sldId id="410" r:id="rId5"/>
    <p:sldId id="411" r:id="rId6"/>
    <p:sldId id="412" r:id="rId7"/>
    <p:sldId id="413" r:id="rId8"/>
    <p:sldId id="414" r:id="rId9"/>
    <p:sldId id="415" r:id="rId10"/>
    <p:sldId id="421" r:id="rId11"/>
    <p:sldId id="416" r:id="rId12"/>
    <p:sldId id="417" r:id="rId13"/>
    <p:sldId id="409" r:id="rId14"/>
    <p:sldId id="418" r:id="rId15"/>
    <p:sldId id="419" r:id="rId16"/>
    <p:sldId id="420" r:id="rId17"/>
    <p:sldId id="422" r:id="rId18"/>
    <p:sldId id="423" r:id="rId19"/>
    <p:sldId id="346" r:id="rId20"/>
    <p:sldId id="429" r:id="rId21"/>
    <p:sldId id="430" r:id="rId22"/>
    <p:sldId id="261" r:id="rId23"/>
    <p:sldId id="262" r:id="rId24"/>
    <p:sldId id="293" r:id="rId25"/>
    <p:sldId id="294" r:id="rId26"/>
    <p:sldId id="295" r:id="rId27"/>
    <p:sldId id="296" r:id="rId28"/>
    <p:sldId id="263" r:id="rId29"/>
    <p:sldId id="305" r:id="rId30"/>
    <p:sldId id="308" r:id="rId31"/>
    <p:sldId id="311" r:id="rId32"/>
    <p:sldId id="309" r:id="rId33"/>
    <p:sldId id="264" r:id="rId34"/>
    <p:sldId id="306" r:id="rId35"/>
    <p:sldId id="307" r:id="rId36"/>
    <p:sldId id="326" r:id="rId37"/>
    <p:sldId id="327" r:id="rId38"/>
    <p:sldId id="328" r:id="rId39"/>
    <p:sldId id="389" r:id="rId40"/>
    <p:sldId id="384" r:id="rId41"/>
    <p:sldId id="392" r:id="rId42"/>
    <p:sldId id="391" r:id="rId43"/>
    <p:sldId id="388" r:id="rId44"/>
    <p:sldId id="404" r:id="rId45"/>
    <p:sldId id="338" r:id="rId46"/>
    <p:sldId id="337" r:id="rId47"/>
    <p:sldId id="331" r:id="rId48"/>
    <p:sldId id="393" r:id="rId49"/>
    <p:sldId id="394" r:id="rId50"/>
    <p:sldId id="395" r:id="rId51"/>
    <p:sldId id="332" r:id="rId52"/>
    <p:sldId id="329" r:id="rId53"/>
    <p:sldId id="396" r:id="rId54"/>
    <p:sldId id="397" r:id="rId55"/>
    <p:sldId id="401" r:id="rId56"/>
    <p:sldId id="402" r:id="rId57"/>
    <p:sldId id="403" r:id="rId58"/>
    <p:sldId id="34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BFA004-D2D3-4DFB-A98E-DD700A243471}" type="datetimeFigureOut">
              <a:rPr lang="en-US" smtClean="0"/>
              <a:pPr/>
              <a:t>3/24/2021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08A7A-6686-42AC-A48A-593AEF42F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Data_dictionary" TargetMode="External"/><Relationship Id="rId3" Type="http://schemas.openxmlformats.org/officeDocument/2006/relationships/hyperlink" Target="https://www.investopedia.com/terms/p/profit.asp" TargetMode="External"/><Relationship Id="rId7" Type="http://schemas.openxmlformats.org/officeDocument/2006/relationships/hyperlink" Target="https://en.wikipedia.org/wiki/XML_Schema_(W3C)"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Entity%E2%80%93relationship_model" TargetMode="External"/><Relationship Id="rId5" Type="http://schemas.openxmlformats.org/officeDocument/2006/relationships/hyperlink" Target="https://www.investopedia.com/terms/e/expense.asp" TargetMode="External"/><Relationship Id="rId4" Type="http://schemas.openxmlformats.org/officeDocument/2006/relationships/hyperlink" Target="https://www.investopedia.com/terms/t/target-market.asp"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hysical_data_mode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Flat_file_database" TargetMode="External"/><Relationship Id="rId4" Type="http://schemas.openxmlformats.org/officeDocument/2006/relationships/hyperlink" Target="https://en.wikipedia.org/wiki/Inverted_inde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term business model refers to a company's plan for making a </a:t>
            </a:r>
            <a:r>
              <a:rPr lang="en-US" sz="1200" b="0" i="0" u="sng" kern="1200" dirty="0" smtClean="0">
                <a:solidFill>
                  <a:schemeClr val="tx1"/>
                </a:solidFill>
                <a:latin typeface="+mn-lt"/>
                <a:ea typeface="+mn-ea"/>
                <a:cs typeface="+mn-cs"/>
                <a:hlinkClick r:id="rId3"/>
              </a:rPr>
              <a:t>profit</a:t>
            </a:r>
            <a:r>
              <a:rPr lang="en-US" sz="1200" b="0" i="0" kern="1200" dirty="0" smtClean="0">
                <a:solidFill>
                  <a:schemeClr val="tx1"/>
                </a:solidFill>
                <a:latin typeface="+mn-lt"/>
                <a:ea typeface="+mn-ea"/>
                <a:cs typeface="+mn-cs"/>
              </a:rPr>
              <a:t>. It identifies the products or services the business plans to sell, its identified </a:t>
            </a:r>
            <a:r>
              <a:rPr lang="en-US" sz="1200" b="0" i="0" u="sng" kern="1200" dirty="0" smtClean="0">
                <a:solidFill>
                  <a:schemeClr val="tx1"/>
                </a:solidFill>
                <a:latin typeface="+mn-lt"/>
                <a:ea typeface="+mn-ea"/>
                <a:cs typeface="+mn-cs"/>
                <a:hlinkClick r:id="rId4"/>
              </a:rPr>
              <a:t>target market</a:t>
            </a:r>
            <a:r>
              <a:rPr lang="en-US" sz="1200" b="0" i="0" kern="1200" dirty="0" smtClean="0">
                <a:solidFill>
                  <a:schemeClr val="tx1"/>
                </a:solidFill>
                <a:latin typeface="+mn-lt"/>
                <a:ea typeface="+mn-ea"/>
                <a:cs typeface="+mn-cs"/>
              </a:rPr>
              <a:t>, and any anticipated </a:t>
            </a:r>
            <a:r>
              <a:rPr lang="en-US" sz="1200" b="0" i="0" u="sng" kern="1200" dirty="0" smtClean="0">
                <a:solidFill>
                  <a:schemeClr val="tx1"/>
                </a:solidFill>
                <a:latin typeface="+mn-lt"/>
                <a:ea typeface="+mn-ea"/>
                <a:cs typeface="+mn-cs"/>
                <a:hlinkClick r:id="rId5"/>
              </a:rPr>
              <a:t>expenses</a:t>
            </a:r>
            <a:r>
              <a:rPr lang="en-US" sz="1200" b="0" i="0" kern="1200" dirty="0" smtClean="0">
                <a:solidFill>
                  <a:schemeClr val="tx1"/>
                </a:solidFill>
                <a:latin typeface="+mn-lt"/>
                <a:ea typeface="+mn-ea"/>
                <a:cs typeface="+mn-cs"/>
              </a:rPr>
              <a:t>. Business models are important for both new and established businesses. They help new, developing companies attract investment, recruit talent, and motivate management and staff. Established businesses should regularly update their business plans or they'll fail to anticipate trends and challenges ahead. Business plans help investors evaluate companies that interest them.</a:t>
            </a:r>
          </a:p>
          <a:p>
            <a:r>
              <a:rPr lang="en-US" sz="1200" b="1" i="0" kern="1200" dirty="0" smtClean="0">
                <a:solidFill>
                  <a:schemeClr val="tx1"/>
                </a:solidFill>
                <a:latin typeface="+mn-lt"/>
                <a:ea typeface="+mn-ea"/>
                <a:cs typeface="+mn-cs"/>
              </a:rPr>
              <a:t>Enterprise</a:t>
            </a:r>
            <a:r>
              <a:rPr lang="en-US" sz="1200" b="0" i="0" kern="1200" dirty="0" smtClean="0">
                <a:solidFill>
                  <a:schemeClr val="tx1"/>
                </a:solidFill>
                <a:latin typeface="+mn-lt"/>
                <a:ea typeface="+mn-ea"/>
                <a:cs typeface="+mn-cs"/>
              </a:rPr>
              <a:t> data </a:t>
            </a:r>
            <a:r>
              <a:rPr lang="en-US" sz="1200" b="1" i="0" kern="1200" dirty="0" smtClean="0">
                <a:solidFill>
                  <a:schemeClr val="tx1"/>
                </a:solidFill>
                <a:latin typeface="+mn-lt"/>
                <a:ea typeface="+mn-ea"/>
                <a:cs typeface="+mn-cs"/>
              </a:rPr>
              <a:t>modeling</a:t>
            </a:r>
            <a:r>
              <a:rPr lang="en-US" sz="1200" b="0" i="0" kern="1200" dirty="0" smtClean="0">
                <a:solidFill>
                  <a:schemeClr val="tx1"/>
                </a:solidFill>
                <a:latin typeface="+mn-lt"/>
                <a:ea typeface="+mn-ea"/>
                <a:cs typeface="+mn-cs"/>
              </a:rPr>
              <a:t> (EDM) is the practice of creating a graphical </a:t>
            </a:r>
            <a:r>
              <a:rPr lang="en-US" sz="1200" b="1" i="0" kern="1200" dirty="0" smtClean="0">
                <a:solidFill>
                  <a:schemeClr val="tx1"/>
                </a:solidFill>
                <a:latin typeface="+mn-lt"/>
                <a:ea typeface="+mn-ea"/>
                <a:cs typeface="+mn-cs"/>
              </a:rPr>
              <a:t>model</a:t>
            </a:r>
            <a:r>
              <a:rPr lang="en-US" sz="1200" b="0" i="0" kern="1200" dirty="0" smtClean="0">
                <a:solidFill>
                  <a:schemeClr val="tx1"/>
                </a:solidFill>
                <a:latin typeface="+mn-lt"/>
                <a:ea typeface="+mn-ea"/>
                <a:cs typeface="+mn-cs"/>
              </a:rPr>
              <a:t> of the data used by an </a:t>
            </a:r>
            <a:r>
              <a:rPr lang="en-US" sz="1200" b="1" i="0" kern="1200" dirty="0" smtClean="0">
                <a:solidFill>
                  <a:schemeClr val="tx1"/>
                </a:solidFill>
                <a:latin typeface="+mn-lt"/>
                <a:ea typeface="+mn-ea"/>
                <a:cs typeface="+mn-cs"/>
              </a:rPr>
              <a:t>enterprise</a:t>
            </a:r>
            <a:r>
              <a:rPr lang="en-US" sz="1200" b="0" i="0" kern="1200" dirty="0" smtClean="0">
                <a:solidFill>
                  <a:schemeClr val="tx1"/>
                </a:solidFill>
                <a:latin typeface="+mn-lt"/>
                <a:ea typeface="+mn-ea"/>
                <a:cs typeface="+mn-cs"/>
              </a:rPr>
              <a:t> or company. Typical outputs of this activity include​</a:t>
            </a:r>
            <a:r>
              <a:rPr lang="en-US" sz="1200" b="0" i="0" kern="1200" dirty="0" err="1" smtClean="0">
                <a:solidFill>
                  <a:schemeClr val="tx1"/>
                </a:solidFill>
                <a:latin typeface="+mn-lt"/>
                <a:ea typeface="+mn-ea"/>
                <a:cs typeface="+mn-cs"/>
              </a:rPr>
              <a:t>include</a:t>
            </a:r>
            <a:r>
              <a:rPr lang="en-US" sz="1200" b="0" i="0" kern="1200" dirty="0" smtClean="0">
                <a:solidFill>
                  <a:schemeClr val="tx1"/>
                </a:solidFill>
                <a:latin typeface="+mn-lt"/>
                <a:ea typeface="+mn-ea"/>
                <a:cs typeface="+mn-cs"/>
              </a:rPr>
              <a:t> an Enterprise Data Model consisting of </a:t>
            </a:r>
            <a:r>
              <a:rPr lang="en-US" sz="1200" b="0" i="0" u="none" strike="noStrike" kern="1200" dirty="0" smtClean="0">
                <a:solidFill>
                  <a:schemeClr val="tx1"/>
                </a:solidFill>
                <a:latin typeface="+mn-lt"/>
                <a:ea typeface="+mn-ea"/>
                <a:cs typeface="+mn-cs"/>
                <a:hlinkClick r:id="rId6" tooltip="Entity–relationship model"/>
              </a:rPr>
              <a:t>entity–relationship diagrams (ERDs)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tooltip="XML Schema (W3C)"/>
              </a:rPr>
              <a:t>XML Schemas (XSD)</a:t>
            </a:r>
            <a:r>
              <a:rPr lang="en-US" sz="1200" b="0" i="0" kern="1200" dirty="0" smtClean="0">
                <a:solidFill>
                  <a:schemeClr val="tx1"/>
                </a:solidFill>
                <a:latin typeface="+mn-lt"/>
                <a:ea typeface="+mn-ea"/>
                <a:cs typeface="+mn-cs"/>
              </a:rPr>
              <a:t>, and an enterprise wide </a:t>
            </a:r>
            <a:r>
              <a:rPr lang="en-US" sz="1200" b="0" i="0" u="none" strike="noStrike" kern="1200" dirty="0" smtClean="0">
                <a:solidFill>
                  <a:schemeClr val="tx1"/>
                </a:solidFill>
                <a:latin typeface="+mn-lt"/>
                <a:ea typeface="+mn-ea"/>
                <a:cs typeface="+mn-cs"/>
                <a:hlinkClick r:id="rId8" tooltip="Data dictionary"/>
              </a:rPr>
              <a:t>data dictionary</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4F08A7A-6686-42AC-A48A-593AEF42F32F}"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sng" kern="1200" dirty="0" smtClean="0">
                <a:solidFill>
                  <a:schemeClr val="tx1"/>
                </a:solidFill>
                <a:latin typeface="+mn-lt"/>
                <a:ea typeface="+mn-ea"/>
                <a:cs typeface="+mn-cs"/>
                <a:hlinkClick r:id="rId3"/>
              </a:rPr>
              <a:t>Physical data models</a:t>
            </a:r>
            <a:r>
              <a:rPr lang="en-US" sz="1200" b="0" i="0" kern="1200" dirty="0" smtClean="0">
                <a:solidFill>
                  <a:schemeClr val="tx1"/>
                </a:solidFill>
                <a:latin typeface="+mn-lt"/>
                <a:ea typeface="+mn-ea"/>
                <a:cs typeface="+mn-cs"/>
              </a:rPr>
              <a:t> include:</a:t>
            </a:r>
          </a:p>
          <a:p>
            <a:r>
              <a:rPr lang="en-US" sz="1200" b="0" i="0" u="none" strike="noStrike" kern="1200" dirty="0" smtClean="0">
                <a:solidFill>
                  <a:schemeClr val="tx1"/>
                </a:solidFill>
                <a:latin typeface="+mn-lt"/>
                <a:ea typeface="+mn-ea"/>
                <a:cs typeface="+mn-cs"/>
                <a:hlinkClick r:id="rId4" tooltip="Inverted index"/>
              </a:rPr>
              <a:t>Inverted index</a:t>
            </a:r>
            <a:endParaRPr lang="en-US" sz="1200" b="0" i="0"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hlinkClick r:id="rId5" tooltip="Flat file database"/>
              </a:rPr>
              <a:t>Flat file</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F08A7A-6686-42AC-A48A-593AEF42F32F}"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981200"/>
            <a:ext cx="8915400" cy="1219200"/>
          </a:xfrm>
        </p:spPr>
        <p:txBody>
          <a:bodyPr>
            <a:normAutofit/>
          </a:bodyPr>
          <a:lstStyle/>
          <a:p>
            <a:r>
              <a:rPr lang="en-US" sz="5400" dirty="0" smtClean="0"/>
              <a:t>Database Management System</a:t>
            </a:r>
            <a:endParaRPr lang="en-US" sz="5400" dirty="0"/>
          </a:p>
        </p:txBody>
      </p:sp>
      <p:sp>
        <p:nvSpPr>
          <p:cNvPr id="3" name="Subtitle 2"/>
          <p:cNvSpPr>
            <a:spLocks noGrp="1"/>
          </p:cNvSpPr>
          <p:nvPr>
            <p:ph type="subTitle" idx="1"/>
          </p:nvPr>
        </p:nvSpPr>
        <p:spPr>
          <a:xfrm>
            <a:off x="533400" y="4191000"/>
            <a:ext cx="7854696" cy="914400"/>
          </a:xfrm>
        </p:spPr>
        <p:txBody>
          <a:bodyPr>
            <a:normAutofit fontScale="62500" lnSpcReduction="20000"/>
          </a:bodyPr>
          <a:lstStyle/>
          <a:p>
            <a:pPr algn="ctr"/>
            <a:endParaRPr lang="en-US" dirty="0" smtClean="0"/>
          </a:p>
          <a:p>
            <a:pPr algn="ctr"/>
            <a:r>
              <a:rPr lang="en-US" sz="6400" dirty="0" smtClean="0"/>
              <a:t>Lecture # 5-6</a:t>
            </a:r>
            <a:endParaRPr lang="en-US" sz="6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4. Entity–Relationship Model</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Entity Relationship Model</a:t>
            </a:r>
            <a:r>
              <a:rPr lang="en-US" dirty="0" smtClean="0"/>
              <a:t> (ER Modeling) is a graphical approach to database design. </a:t>
            </a:r>
          </a:p>
          <a:p>
            <a:pPr algn="just"/>
            <a:r>
              <a:rPr lang="en-US" dirty="0" smtClean="0"/>
              <a:t>It is a high-level data model that defines data elements and their relationship. </a:t>
            </a:r>
          </a:p>
          <a:p>
            <a:pPr algn="just"/>
            <a:r>
              <a:rPr lang="en-US" dirty="0" smtClean="0"/>
              <a:t>An ER model is used to represent real-world objects.</a:t>
            </a:r>
          </a:p>
          <a:p>
            <a:pPr lvl="1" algn="just"/>
            <a:r>
              <a:rPr lang="en-US" dirty="0" smtClean="0"/>
              <a:t>An </a:t>
            </a:r>
            <a:r>
              <a:rPr lang="en-US" b="1" dirty="0" smtClean="0"/>
              <a:t>Entity </a:t>
            </a:r>
            <a:r>
              <a:rPr lang="en-US" dirty="0" smtClean="0"/>
              <a:t>is a thing or object in real world that is distinguishable from surrounding environment. For example, each employee of an organization is a separate entity. An entity has a set of properties &amp; Entity properties can have values</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292100" y="1511300"/>
          <a:ext cx="3429000" cy="380999"/>
        </p:xfrm>
        <a:graphic>
          <a:graphicData uri="http://schemas.openxmlformats.org/drawingml/2006/table">
            <a:tbl>
              <a:tblPr firstRow="1" bandRow="1">
                <a:tableStyleId>{2D5ABB26-0587-4C30-8999-92F81FD0307C}</a:tableStyleId>
              </a:tblPr>
              <a:tblGrid>
                <a:gridCol w="1219200"/>
                <a:gridCol w="990600"/>
                <a:gridCol w="1219200"/>
              </a:tblGrid>
              <a:tr h="191325">
                <a:tc rowSpan="2">
                  <a:txBody>
                    <a:bodyPr/>
                    <a:lstStyle/>
                    <a:p>
                      <a:pPr marL="268605">
                        <a:lnSpc>
                          <a:spcPct val="100000"/>
                        </a:lnSpc>
                        <a:spcBef>
                          <a:spcPts val="300"/>
                        </a:spcBef>
                      </a:pPr>
                      <a:r>
                        <a:rPr sz="1800" spc="-5" dirty="0">
                          <a:solidFill>
                            <a:srgbClr val="FFFFFF"/>
                          </a:solidFill>
                          <a:latin typeface="Calibri"/>
                          <a:cs typeface="Calibri"/>
                        </a:rPr>
                        <a:t>College</a:t>
                      </a:r>
                      <a:endParaRPr sz="1800">
                        <a:latin typeface="Calibri"/>
                        <a:cs typeface="Calibri"/>
                      </a:endParaRPr>
                    </a:p>
                  </a:txBody>
                  <a:tcPr marL="0" marR="0" marT="3810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100">
                        <a:latin typeface="Times New Roman"/>
                        <a:cs typeface="Times New Roman"/>
                      </a:endParaRPr>
                    </a:p>
                  </a:txBody>
                  <a:tcPr marL="0" marR="0" marT="0" marB="0">
                    <a:lnL w="28575">
                      <a:solidFill>
                        <a:srgbClr val="385D89"/>
                      </a:solidFill>
                      <a:prstDash val="solid"/>
                    </a:lnL>
                    <a:lnR w="28575">
                      <a:solidFill>
                        <a:srgbClr val="385D89"/>
                      </a:solidFill>
                      <a:prstDash val="solid"/>
                    </a:lnR>
                    <a:lnB w="19050">
                      <a:solidFill>
                        <a:srgbClr val="497DBA"/>
                      </a:solidFill>
                      <a:prstDash val="solid"/>
                    </a:lnB>
                  </a:tcPr>
                </a:tc>
                <a:tc rowSpan="2">
                  <a:txBody>
                    <a:bodyPr/>
                    <a:lstStyle/>
                    <a:p>
                      <a:pPr marL="209550">
                        <a:lnSpc>
                          <a:spcPct val="100000"/>
                        </a:lnSpc>
                        <a:spcBef>
                          <a:spcPts val="300"/>
                        </a:spcBef>
                      </a:pPr>
                      <a:r>
                        <a:rPr sz="1800" spc="-10" dirty="0">
                          <a:solidFill>
                            <a:srgbClr val="FFFFFF"/>
                          </a:solidFill>
                          <a:latin typeface="Calibri"/>
                          <a:cs typeface="Calibri"/>
                        </a:rPr>
                        <a:t>Principal</a:t>
                      </a:r>
                      <a:endParaRPr sz="1800">
                        <a:latin typeface="Calibri"/>
                        <a:cs typeface="Calibri"/>
                      </a:endParaRPr>
                    </a:p>
                  </a:txBody>
                  <a:tcPr marL="0" marR="0" marT="3810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r>
              <a:tr h="189674">
                <a:tc vMerge="1">
                  <a:txBody>
                    <a:bodyPr/>
                    <a:lstStyle/>
                    <a:p>
                      <a:endParaRPr/>
                    </a:p>
                  </a:txBody>
                  <a:tcPr marL="0" marR="0" marT="3810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100">
                        <a:latin typeface="Times New Roman"/>
                        <a:cs typeface="Times New Roman"/>
                      </a:endParaRPr>
                    </a:p>
                  </a:txBody>
                  <a:tcPr marL="0" marR="0" marT="0" marB="0">
                    <a:lnL w="28575">
                      <a:solidFill>
                        <a:srgbClr val="385D89"/>
                      </a:solidFill>
                      <a:prstDash val="solid"/>
                    </a:lnL>
                    <a:lnR w="28575">
                      <a:solidFill>
                        <a:srgbClr val="385D89"/>
                      </a:solidFill>
                      <a:prstDash val="solid"/>
                    </a:lnR>
                    <a:lnT w="19050">
                      <a:solidFill>
                        <a:srgbClr val="497DBA"/>
                      </a:solidFill>
                      <a:prstDash val="solid"/>
                    </a:lnT>
                  </a:tcPr>
                </a:tc>
                <a:tc vMerge="1">
                  <a:txBody>
                    <a:bodyPr/>
                    <a:lstStyle/>
                    <a:p>
                      <a:endParaRPr/>
                    </a:p>
                  </a:txBody>
                  <a:tcPr marL="0" marR="0" marT="3810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r>
            </a:tbl>
          </a:graphicData>
        </a:graphic>
      </p:graphicFrame>
      <p:sp>
        <p:nvSpPr>
          <p:cNvPr id="4" name="object 4"/>
          <p:cNvSpPr txBox="1"/>
          <p:nvPr/>
        </p:nvSpPr>
        <p:spPr>
          <a:xfrm>
            <a:off x="304800" y="2590800"/>
            <a:ext cx="1219200" cy="381000"/>
          </a:xfrm>
          <a:prstGeom prst="rect">
            <a:avLst/>
          </a:prstGeom>
          <a:solidFill>
            <a:srgbClr val="4F81BC"/>
          </a:solidFill>
          <a:ln w="25400">
            <a:solidFill>
              <a:srgbClr val="385D89"/>
            </a:solidFill>
          </a:ln>
        </p:spPr>
        <p:txBody>
          <a:bodyPr vert="horz" wrap="square" lIns="0" tIns="38735" rIns="0" bIns="0" rtlCol="0">
            <a:spAutoFit/>
          </a:bodyPr>
          <a:lstStyle/>
          <a:p>
            <a:pPr marL="268605">
              <a:lnSpc>
                <a:spcPct val="100000"/>
              </a:lnSpc>
              <a:spcBef>
                <a:spcPts val="305"/>
              </a:spcBef>
            </a:pPr>
            <a:r>
              <a:rPr sz="1800" spc="-5" dirty="0">
                <a:solidFill>
                  <a:srgbClr val="FFFFFF"/>
                </a:solidFill>
                <a:latin typeface="Calibri"/>
                <a:cs typeface="Calibri"/>
              </a:rPr>
              <a:t>College</a:t>
            </a:r>
            <a:endParaRPr sz="1800">
              <a:latin typeface="Calibri"/>
              <a:cs typeface="Calibri"/>
            </a:endParaRPr>
          </a:p>
        </p:txBody>
      </p:sp>
      <p:sp>
        <p:nvSpPr>
          <p:cNvPr id="5" name="object 5"/>
          <p:cNvSpPr txBox="1"/>
          <p:nvPr/>
        </p:nvSpPr>
        <p:spPr>
          <a:xfrm>
            <a:off x="2514600" y="3048000"/>
            <a:ext cx="1219200" cy="381000"/>
          </a:xfrm>
          <a:prstGeom prst="rect">
            <a:avLst/>
          </a:prstGeom>
          <a:solidFill>
            <a:srgbClr val="4F81BC"/>
          </a:solidFill>
          <a:ln w="25400">
            <a:solidFill>
              <a:srgbClr val="385D89"/>
            </a:solidFill>
          </a:ln>
        </p:spPr>
        <p:txBody>
          <a:bodyPr vert="horz" wrap="square" lIns="0" tIns="38735" rIns="0" bIns="0" rtlCol="0">
            <a:spAutoFit/>
          </a:bodyPr>
          <a:lstStyle/>
          <a:p>
            <a:pPr marL="157480">
              <a:lnSpc>
                <a:spcPct val="100000"/>
              </a:lnSpc>
              <a:spcBef>
                <a:spcPts val="3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C</a:t>
            </a:r>
            <a:endParaRPr sz="1800">
              <a:latin typeface="Calibri"/>
              <a:cs typeface="Calibri"/>
            </a:endParaRPr>
          </a:p>
        </p:txBody>
      </p:sp>
      <p:sp>
        <p:nvSpPr>
          <p:cNvPr id="6" name="object 6"/>
          <p:cNvSpPr txBox="1"/>
          <p:nvPr/>
        </p:nvSpPr>
        <p:spPr>
          <a:xfrm>
            <a:off x="2514600" y="2133600"/>
            <a:ext cx="1219200" cy="381000"/>
          </a:xfrm>
          <a:prstGeom prst="rect">
            <a:avLst/>
          </a:prstGeom>
          <a:solidFill>
            <a:srgbClr val="4F81BC"/>
          </a:solidFill>
          <a:ln w="25400">
            <a:solidFill>
              <a:srgbClr val="385D89"/>
            </a:solidFill>
          </a:ln>
        </p:spPr>
        <p:txBody>
          <a:bodyPr vert="horz" wrap="square" lIns="0" tIns="38735" rIns="0" bIns="0" rtlCol="0">
            <a:spAutoFit/>
          </a:bodyPr>
          <a:lstStyle/>
          <a:p>
            <a:pPr marL="151130">
              <a:lnSpc>
                <a:spcPct val="100000"/>
              </a:lnSpc>
              <a:spcBef>
                <a:spcPts val="3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A</a:t>
            </a:r>
            <a:endParaRPr sz="1800">
              <a:latin typeface="Calibri"/>
              <a:cs typeface="Calibri"/>
            </a:endParaRPr>
          </a:p>
        </p:txBody>
      </p:sp>
      <p:sp>
        <p:nvSpPr>
          <p:cNvPr id="7" name="object 7"/>
          <p:cNvSpPr txBox="1"/>
          <p:nvPr/>
        </p:nvSpPr>
        <p:spPr>
          <a:xfrm>
            <a:off x="2514600" y="2590800"/>
            <a:ext cx="1219200" cy="381000"/>
          </a:xfrm>
          <a:prstGeom prst="rect">
            <a:avLst/>
          </a:prstGeom>
          <a:solidFill>
            <a:srgbClr val="4F81BC"/>
          </a:solidFill>
          <a:ln w="25400">
            <a:solidFill>
              <a:srgbClr val="385D89"/>
            </a:solidFill>
          </a:ln>
        </p:spPr>
        <p:txBody>
          <a:bodyPr vert="horz" wrap="square" lIns="0" tIns="38735" rIns="0" bIns="0" rtlCol="0">
            <a:spAutoFit/>
          </a:bodyPr>
          <a:lstStyle/>
          <a:p>
            <a:pPr marL="156210">
              <a:lnSpc>
                <a:spcPct val="100000"/>
              </a:lnSpc>
              <a:spcBef>
                <a:spcPts val="3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B</a:t>
            </a:r>
            <a:endParaRPr sz="1800">
              <a:latin typeface="Calibri"/>
              <a:cs typeface="Calibri"/>
            </a:endParaRPr>
          </a:p>
        </p:txBody>
      </p:sp>
      <p:sp>
        <p:nvSpPr>
          <p:cNvPr id="8" name="object 8"/>
          <p:cNvSpPr/>
          <p:nvPr/>
        </p:nvSpPr>
        <p:spPr>
          <a:xfrm>
            <a:off x="1524000" y="2324100"/>
            <a:ext cx="990600" cy="914400"/>
          </a:xfrm>
          <a:custGeom>
            <a:avLst/>
            <a:gdLst/>
            <a:ahLst/>
            <a:cxnLst/>
            <a:rect l="l" t="t" r="r" b="b"/>
            <a:pathLst>
              <a:path w="990600" h="914400">
                <a:moveTo>
                  <a:pt x="0" y="457200"/>
                </a:moveTo>
                <a:lnTo>
                  <a:pt x="990600" y="0"/>
                </a:lnTo>
              </a:path>
              <a:path w="990600" h="914400">
                <a:moveTo>
                  <a:pt x="0" y="457200"/>
                </a:moveTo>
                <a:lnTo>
                  <a:pt x="990600" y="458724"/>
                </a:lnTo>
              </a:path>
              <a:path w="990600" h="914400">
                <a:moveTo>
                  <a:pt x="0" y="457200"/>
                </a:moveTo>
                <a:lnTo>
                  <a:pt x="990600" y="914400"/>
                </a:lnTo>
              </a:path>
            </a:pathLst>
          </a:custGeom>
          <a:ln w="12700">
            <a:solidFill>
              <a:srgbClr val="497DBA"/>
            </a:solidFill>
          </a:ln>
        </p:spPr>
        <p:txBody>
          <a:bodyPr wrap="square" lIns="0" tIns="0" rIns="0" bIns="0" rtlCol="0"/>
          <a:lstStyle/>
          <a:p>
            <a:endParaRPr/>
          </a:p>
        </p:txBody>
      </p:sp>
      <p:sp>
        <p:nvSpPr>
          <p:cNvPr id="9" name="object 9"/>
          <p:cNvSpPr txBox="1"/>
          <p:nvPr/>
        </p:nvSpPr>
        <p:spPr>
          <a:xfrm>
            <a:off x="4572000" y="2819400"/>
            <a:ext cx="1219200" cy="381000"/>
          </a:xfrm>
          <a:prstGeom prst="rect">
            <a:avLst/>
          </a:prstGeom>
          <a:solidFill>
            <a:srgbClr val="4F81BC"/>
          </a:solidFill>
          <a:ln w="25400">
            <a:solidFill>
              <a:srgbClr val="385D89"/>
            </a:solidFill>
          </a:ln>
        </p:spPr>
        <p:txBody>
          <a:bodyPr vert="horz" wrap="square" lIns="0" tIns="38735" rIns="0" bIns="0" rtlCol="0">
            <a:spAutoFit/>
          </a:bodyPr>
          <a:lstStyle/>
          <a:p>
            <a:pPr marL="185420">
              <a:lnSpc>
                <a:spcPct val="100000"/>
              </a:lnSpc>
              <a:spcBef>
                <a:spcPts val="305"/>
              </a:spcBef>
            </a:pPr>
            <a:r>
              <a:rPr sz="1800" spc="-5" dirty="0">
                <a:solidFill>
                  <a:srgbClr val="FFFFFF"/>
                </a:solidFill>
                <a:latin typeface="Calibri"/>
                <a:cs typeface="Calibri"/>
              </a:rPr>
              <a:t>College</a:t>
            </a:r>
            <a:r>
              <a:rPr sz="1800" spc="-40" dirty="0">
                <a:solidFill>
                  <a:srgbClr val="FFFFFF"/>
                </a:solidFill>
                <a:latin typeface="Calibri"/>
                <a:cs typeface="Calibri"/>
              </a:rPr>
              <a:t> </a:t>
            </a:r>
            <a:r>
              <a:rPr sz="1800" dirty="0">
                <a:solidFill>
                  <a:srgbClr val="FFFFFF"/>
                </a:solidFill>
                <a:latin typeface="Calibri"/>
                <a:cs typeface="Calibri"/>
              </a:rPr>
              <a:t>3</a:t>
            </a:r>
            <a:endParaRPr sz="1800">
              <a:latin typeface="Calibri"/>
              <a:cs typeface="Calibri"/>
            </a:endParaRPr>
          </a:p>
        </p:txBody>
      </p:sp>
      <p:sp>
        <p:nvSpPr>
          <p:cNvPr id="10" name="object 10"/>
          <p:cNvSpPr txBox="1"/>
          <p:nvPr/>
        </p:nvSpPr>
        <p:spPr>
          <a:xfrm>
            <a:off x="4572000" y="2209800"/>
            <a:ext cx="1219200" cy="381000"/>
          </a:xfrm>
          <a:prstGeom prst="rect">
            <a:avLst/>
          </a:prstGeom>
          <a:solidFill>
            <a:srgbClr val="4F81BC"/>
          </a:solidFill>
          <a:ln w="25400">
            <a:solidFill>
              <a:srgbClr val="385D89"/>
            </a:solidFill>
          </a:ln>
        </p:spPr>
        <p:txBody>
          <a:bodyPr vert="horz" wrap="square" lIns="0" tIns="38735" rIns="0" bIns="0" rtlCol="0">
            <a:spAutoFit/>
          </a:bodyPr>
          <a:lstStyle/>
          <a:p>
            <a:pPr marL="185420">
              <a:lnSpc>
                <a:spcPct val="100000"/>
              </a:lnSpc>
              <a:spcBef>
                <a:spcPts val="305"/>
              </a:spcBef>
            </a:pPr>
            <a:r>
              <a:rPr sz="1800" spc="-5" dirty="0">
                <a:solidFill>
                  <a:srgbClr val="FFFFFF"/>
                </a:solidFill>
                <a:latin typeface="Calibri"/>
                <a:cs typeface="Calibri"/>
              </a:rPr>
              <a:t>College</a:t>
            </a:r>
            <a:r>
              <a:rPr sz="1800" spc="-40"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sp>
        <p:nvSpPr>
          <p:cNvPr id="11" name="object 11"/>
          <p:cNvSpPr txBox="1"/>
          <p:nvPr/>
        </p:nvSpPr>
        <p:spPr>
          <a:xfrm>
            <a:off x="4572000" y="1600200"/>
            <a:ext cx="1219200" cy="381000"/>
          </a:xfrm>
          <a:prstGeom prst="rect">
            <a:avLst/>
          </a:prstGeom>
          <a:solidFill>
            <a:srgbClr val="4F81BC"/>
          </a:solidFill>
          <a:ln w="25400">
            <a:solidFill>
              <a:srgbClr val="385D89"/>
            </a:solidFill>
          </a:ln>
        </p:spPr>
        <p:txBody>
          <a:bodyPr vert="horz" wrap="square" lIns="0" tIns="38100" rIns="0" bIns="0" rtlCol="0">
            <a:spAutoFit/>
          </a:bodyPr>
          <a:lstStyle/>
          <a:p>
            <a:pPr marL="185420">
              <a:lnSpc>
                <a:spcPct val="100000"/>
              </a:lnSpc>
              <a:spcBef>
                <a:spcPts val="300"/>
              </a:spcBef>
            </a:pPr>
            <a:r>
              <a:rPr sz="1800" spc="-5" dirty="0">
                <a:solidFill>
                  <a:srgbClr val="FFFFFF"/>
                </a:solidFill>
                <a:latin typeface="Calibri"/>
                <a:cs typeface="Calibri"/>
              </a:rPr>
              <a:t>College</a:t>
            </a:r>
            <a:r>
              <a:rPr sz="1800" spc="-40" dirty="0">
                <a:solidFill>
                  <a:srgbClr val="FFFFFF"/>
                </a:solidFill>
                <a:latin typeface="Calibri"/>
                <a:cs typeface="Calibri"/>
              </a:rPr>
              <a:t> </a:t>
            </a:r>
            <a:r>
              <a:rPr sz="1800" dirty="0">
                <a:solidFill>
                  <a:srgbClr val="FFFFFF"/>
                </a:solidFill>
                <a:latin typeface="Calibri"/>
                <a:cs typeface="Calibri"/>
              </a:rPr>
              <a:t>1</a:t>
            </a:r>
            <a:endParaRPr sz="1800">
              <a:latin typeface="Calibri"/>
              <a:cs typeface="Calibri"/>
            </a:endParaRPr>
          </a:p>
        </p:txBody>
      </p:sp>
      <p:sp>
        <p:nvSpPr>
          <p:cNvPr id="12" name="object 12"/>
          <p:cNvSpPr txBox="1"/>
          <p:nvPr/>
        </p:nvSpPr>
        <p:spPr>
          <a:xfrm>
            <a:off x="6781800" y="2819400"/>
            <a:ext cx="1219200" cy="381000"/>
          </a:xfrm>
          <a:prstGeom prst="rect">
            <a:avLst/>
          </a:prstGeom>
          <a:solidFill>
            <a:srgbClr val="4F81BC"/>
          </a:solidFill>
          <a:ln w="25400">
            <a:solidFill>
              <a:srgbClr val="385D89"/>
            </a:solidFill>
          </a:ln>
        </p:spPr>
        <p:txBody>
          <a:bodyPr vert="horz" wrap="square" lIns="0" tIns="38735" rIns="0" bIns="0" rtlCol="0">
            <a:spAutoFit/>
          </a:bodyPr>
          <a:lstStyle/>
          <a:p>
            <a:pPr marL="202565">
              <a:lnSpc>
                <a:spcPct val="100000"/>
              </a:lnSpc>
              <a:spcBef>
                <a:spcPts val="305"/>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C</a:t>
            </a:r>
            <a:endParaRPr sz="1800">
              <a:latin typeface="Calibri"/>
              <a:cs typeface="Calibri"/>
            </a:endParaRPr>
          </a:p>
        </p:txBody>
      </p:sp>
      <p:sp>
        <p:nvSpPr>
          <p:cNvPr id="13" name="object 13"/>
          <p:cNvSpPr txBox="1"/>
          <p:nvPr/>
        </p:nvSpPr>
        <p:spPr>
          <a:xfrm>
            <a:off x="6781800" y="2209800"/>
            <a:ext cx="1219200" cy="381000"/>
          </a:xfrm>
          <a:prstGeom prst="rect">
            <a:avLst/>
          </a:prstGeom>
          <a:solidFill>
            <a:srgbClr val="4F81BC"/>
          </a:solidFill>
          <a:ln w="25400">
            <a:solidFill>
              <a:srgbClr val="385D89"/>
            </a:solidFill>
          </a:ln>
        </p:spPr>
        <p:txBody>
          <a:bodyPr vert="horz" wrap="square" lIns="0" tIns="38735" rIns="0" bIns="0" rtlCol="0">
            <a:spAutoFit/>
          </a:bodyPr>
          <a:lstStyle/>
          <a:p>
            <a:pPr marL="200660">
              <a:lnSpc>
                <a:spcPct val="100000"/>
              </a:lnSpc>
              <a:spcBef>
                <a:spcPts val="305"/>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B</a:t>
            </a:r>
            <a:endParaRPr sz="1800">
              <a:latin typeface="Calibri"/>
              <a:cs typeface="Calibri"/>
            </a:endParaRPr>
          </a:p>
        </p:txBody>
      </p:sp>
      <p:sp>
        <p:nvSpPr>
          <p:cNvPr id="14" name="object 14"/>
          <p:cNvSpPr txBox="1"/>
          <p:nvPr/>
        </p:nvSpPr>
        <p:spPr>
          <a:xfrm>
            <a:off x="6781800" y="1600200"/>
            <a:ext cx="1219200" cy="381000"/>
          </a:xfrm>
          <a:prstGeom prst="rect">
            <a:avLst/>
          </a:prstGeom>
          <a:solidFill>
            <a:srgbClr val="4F81BC"/>
          </a:solidFill>
          <a:ln w="25400">
            <a:solidFill>
              <a:srgbClr val="385D89"/>
            </a:solidFill>
          </a:ln>
        </p:spPr>
        <p:txBody>
          <a:bodyPr vert="horz" wrap="square" lIns="0" tIns="38100" rIns="0" bIns="0" rtlCol="0">
            <a:spAutoFit/>
          </a:bodyPr>
          <a:lstStyle/>
          <a:p>
            <a:pPr marL="196850">
              <a:lnSpc>
                <a:spcPct val="100000"/>
              </a:lnSpc>
              <a:spcBef>
                <a:spcPts val="300"/>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A</a:t>
            </a:r>
            <a:endParaRPr sz="1800">
              <a:latin typeface="Calibri"/>
              <a:cs typeface="Calibri"/>
            </a:endParaRPr>
          </a:p>
        </p:txBody>
      </p:sp>
      <p:sp>
        <p:nvSpPr>
          <p:cNvPr id="15" name="object 15"/>
          <p:cNvSpPr/>
          <p:nvPr/>
        </p:nvSpPr>
        <p:spPr>
          <a:xfrm>
            <a:off x="5791200" y="1790700"/>
            <a:ext cx="990600" cy="1221105"/>
          </a:xfrm>
          <a:custGeom>
            <a:avLst/>
            <a:gdLst/>
            <a:ahLst/>
            <a:cxnLst/>
            <a:rect l="l" t="t" r="r" b="b"/>
            <a:pathLst>
              <a:path w="990600" h="1221105">
                <a:moveTo>
                  <a:pt x="0" y="0"/>
                </a:moveTo>
                <a:lnTo>
                  <a:pt x="990600" y="1650"/>
                </a:lnTo>
              </a:path>
              <a:path w="990600" h="1221105">
                <a:moveTo>
                  <a:pt x="0" y="0"/>
                </a:moveTo>
                <a:lnTo>
                  <a:pt x="990600" y="609600"/>
                </a:lnTo>
              </a:path>
              <a:path w="990600" h="1221105">
                <a:moveTo>
                  <a:pt x="0" y="0"/>
                </a:moveTo>
                <a:lnTo>
                  <a:pt x="990600" y="1219200"/>
                </a:lnTo>
              </a:path>
              <a:path w="990600" h="1221105">
                <a:moveTo>
                  <a:pt x="0" y="609600"/>
                </a:moveTo>
                <a:lnTo>
                  <a:pt x="990600" y="0"/>
                </a:lnTo>
              </a:path>
              <a:path w="990600" h="1221105">
                <a:moveTo>
                  <a:pt x="0" y="609600"/>
                </a:moveTo>
                <a:lnTo>
                  <a:pt x="990600" y="611251"/>
                </a:lnTo>
              </a:path>
              <a:path w="990600" h="1221105">
                <a:moveTo>
                  <a:pt x="0" y="609600"/>
                </a:moveTo>
                <a:lnTo>
                  <a:pt x="990600" y="1219200"/>
                </a:lnTo>
              </a:path>
              <a:path w="990600" h="1221105">
                <a:moveTo>
                  <a:pt x="0" y="1219200"/>
                </a:moveTo>
                <a:lnTo>
                  <a:pt x="990600" y="1220724"/>
                </a:lnTo>
              </a:path>
              <a:path w="990600" h="1221105">
                <a:moveTo>
                  <a:pt x="0" y="1219200"/>
                </a:moveTo>
                <a:lnTo>
                  <a:pt x="914400" y="647700"/>
                </a:lnTo>
              </a:path>
            </a:pathLst>
          </a:custGeom>
          <a:ln w="12700">
            <a:solidFill>
              <a:srgbClr val="497DBA"/>
            </a:solidFill>
          </a:ln>
        </p:spPr>
        <p:txBody>
          <a:bodyPr wrap="square" lIns="0" tIns="0" rIns="0" bIns="0" rtlCol="0"/>
          <a:lstStyle/>
          <a:p>
            <a:endParaRPr/>
          </a:p>
        </p:txBody>
      </p:sp>
      <p:grpSp>
        <p:nvGrpSpPr>
          <p:cNvPr id="16" name="object 16"/>
          <p:cNvGrpSpPr/>
          <p:nvPr/>
        </p:nvGrpSpPr>
        <p:grpSpPr>
          <a:xfrm>
            <a:off x="3545840" y="3814740"/>
            <a:ext cx="2433320" cy="36195"/>
            <a:chOff x="3545840" y="3814740"/>
            <a:chExt cx="2433320" cy="36195"/>
          </a:xfrm>
        </p:grpSpPr>
        <p:sp>
          <p:nvSpPr>
            <p:cNvPr id="17" name="object 17"/>
            <p:cNvSpPr/>
            <p:nvPr/>
          </p:nvSpPr>
          <p:spPr>
            <a:xfrm>
              <a:off x="3558540" y="3827440"/>
              <a:ext cx="2407920" cy="10795"/>
            </a:xfrm>
            <a:custGeom>
              <a:avLst/>
              <a:gdLst/>
              <a:ahLst/>
              <a:cxnLst/>
              <a:rect l="l" t="t" r="r" b="b"/>
              <a:pathLst>
                <a:path w="2407920" h="10795">
                  <a:moveTo>
                    <a:pt x="2407919" y="0"/>
                  </a:moveTo>
                  <a:lnTo>
                    <a:pt x="0" y="0"/>
                  </a:lnTo>
                  <a:lnTo>
                    <a:pt x="0" y="10753"/>
                  </a:lnTo>
                  <a:lnTo>
                    <a:pt x="2407919" y="10753"/>
                  </a:lnTo>
                  <a:lnTo>
                    <a:pt x="2407919" y="0"/>
                  </a:lnTo>
                  <a:close/>
                </a:path>
              </a:pathLst>
            </a:custGeom>
            <a:solidFill>
              <a:srgbClr val="4F81BC"/>
            </a:solidFill>
          </p:spPr>
          <p:txBody>
            <a:bodyPr wrap="square" lIns="0" tIns="0" rIns="0" bIns="0" rtlCol="0"/>
            <a:lstStyle/>
            <a:p>
              <a:endParaRPr/>
            </a:p>
          </p:txBody>
        </p:sp>
        <p:sp>
          <p:nvSpPr>
            <p:cNvPr id="18" name="object 18"/>
            <p:cNvSpPr/>
            <p:nvPr/>
          </p:nvSpPr>
          <p:spPr>
            <a:xfrm>
              <a:off x="3558540" y="3827440"/>
              <a:ext cx="2407920" cy="10795"/>
            </a:xfrm>
            <a:custGeom>
              <a:avLst/>
              <a:gdLst/>
              <a:ahLst/>
              <a:cxnLst/>
              <a:rect l="l" t="t" r="r" b="b"/>
              <a:pathLst>
                <a:path w="2407920" h="10795">
                  <a:moveTo>
                    <a:pt x="0" y="10753"/>
                  </a:moveTo>
                  <a:lnTo>
                    <a:pt x="2407919" y="10753"/>
                  </a:lnTo>
                  <a:lnTo>
                    <a:pt x="2407919" y="0"/>
                  </a:lnTo>
                  <a:lnTo>
                    <a:pt x="0" y="0"/>
                  </a:lnTo>
                  <a:lnTo>
                    <a:pt x="0" y="10753"/>
                  </a:lnTo>
                  <a:close/>
                </a:path>
              </a:pathLst>
            </a:custGeom>
            <a:ln w="25399">
              <a:solidFill>
                <a:srgbClr val="385D89"/>
              </a:solidFill>
            </a:ln>
          </p:spPr>
          <p:txBody>
            <a:bodyPr wrap="square" lIns="0" tIns="0" rIns="0" bIns="0" rtlCol="0"/>
            <a:lstStyle/>
            <a:p>
              <a:endParaRPr/>
            </a:p>
          </p:txBody>
        </p:sp>
      </p:grpSp>
      <p:sp>
        <p:nvSpPr>
          <p:cNvPr id="19" name="object 19"/>
          <p:cNvSpPr txBox="1"/>
          <p:nvPr/>
        </p:nvSpPr>
        <p:spPr>
          <a:xfrm>
            <a:off x="1600200" y="5791200"/>
            <a:ext cx="1066800" cy="457200"/>
          </a:xfrm>
          <a:prstGeom prst="rect">
            <a:avLst/>
          </a:prstGeom>
          <a:solidFill>
            <a:srgbClr val="4F81BC"/>
          </a:solidFill>
          <a:ln w="25400">
            <a:solidFill>
              <a:srgbClr val="385D89"/>
            </a:solidFill>
          </a:ln>
        </p:spPr>
        <p:txBody>
          <a:bodyPr vert="horz" wrap="square" lIns="0" tIns="77470" rIns="0" bIns="0" rtlCol="0">
            <a:spAutoFit/>
          </a:bodyPr>
          <a:lstStyle/>
          <a:p>
            <a:pPr marL="167005">
              <a:lnSpc>
                <a:spcPct val="100000"/>
              </a:lnSpc>
              <a:spcBef>
                <a:spcPts val="610"/>
              </a:spcBef>
            </a:pPr>
            <a:r>
              <a:rPr sz="1800" spc="-5" dirty="0">
                <a:solidFill>
                  <a:srgbClr val="FFFFFF"/>
                </a:solidFill>
                <a:latin typeface="Calibri"/>
                <a:cs typeface="Calibri"/>
              </a:rPr>
              <a:t>Student</a:t>
            </a:r>
            <a:endParaRPr sz="1800">
              <a:latin typeface="Calibri"/>
              <a:cs typeface="Calibri"/>
            </a:endParaRPr>
          </a:p>
        </p:txBody>
      </p:sp>
      <p:sp>
        <p:nvSpPr>
          <p:cNvPr id="20" name="object 20"/>
          <p:cNvSpPr txBox="1"/>
          <p:nvPr/>
        </p:nvSpPr>
        <p:spPr>
          <a:xfrm>
            <a:off x="6477000" y="5791200"/>
            <a:ext cx="1066800" cy="457200"/>
          </a:xfrm>
          <a:prstGeom prst="rect">
            <a:avLst/>
          </a:prstGeom>
          <a:solidFill>
            <a:srgbClr val="4F81BC"/>
          </a:solidFill>
          <a:ln w="25400">
            <a:solidFill>
              <a:srgbClr val="385D89"/>
            </a:solidFill>
          </a:ln>
        </p:spPr>
        <p:txBody>
          <a:bodyPr vert="horz" wrap="square" lIns="0" tIns="77470" rIns="0" bIns="0" rtlCol="0">
            <a:spAutoFit/>
          </a:bodyPr>
          <a:lstStyle/>
          <a:p>
            <a:pPr marL="212725">
              <a:lnSpc>
                <a:spcPct val="100000"/>
              </a:lnSpc>
              <a:spcBef>
                <a:spcPts val="610"/>
              </a:spcBef>
            </a:pPr>
            <a:r>
              <a:rPr sz="1800" spc="-15" dirty="0">
                <a:solidFill>
                  <a:srgbClr val="FFFFFF"/>
                </a:solidFill>
                <a:latin typeface="Calibri"/>
                <a:cs typeface="Calibri"/>
              </a:rPr>
              <a:t>Course</a:t>
            </a:r>
            <a:endParaRPr sz="1800">
              <a:latin typeface="Calibri"/>
              <a:cs typeface="Calibri"/>
            </a:endParaRPr>
          </a:p>
        </p:txBody>
      </p:sp>
      <p:grpSp>
        <p:nvGrpSpPr>
          <p:cNvPr id="21" name="object 21"/>
          <p:cNvGrpSpPr/>
          <p:nvPr/>
        </p:nvGrpSpPr>
        <p:grpSpPr>
          <a:xfrm>
            <a:off x="3340100" y="5473700"/>
            <a:ext cx="2311400" cy="1092200"/>
            <a:chOff x="3340100" y="5473700"/>
            <a:chExt cx="2311400" cy="1092200"/>
          </a:xfrm>
        </p:grpSpPr>
        <p:sp>
          <p:nvSpPr>
            <p:cNvPr id="22" name="object 22"/>
            <p:cNvSpPr/>
            <p:nvPr/>
          </p:nvSpPr>
          <p:spPr>
            <a:xfrm>
              <a:off x="3352800" y="5486400"/>
              <a:ext cx="2286000" cy="1066800"/>
            </a:xfrm>
            <a:custGeom>
              <a:avLst/>
              <a:gdLst/>
              <a:ahLst/>
              <a:cxnLst/>
              <a:rect l="l" t="t" r="r" b="b"/>
              <a:pathLst>
                <a:path w="2286000" h="1066800">
                  <a:moveTo>
                    <a:pt x="1143000" y="0"/>
                  </a:moveTo>
                  <a:lnTo>
                    <a:pt x="0" y="533400"/>
                  </a:lnTo>
                  <a:lnTo>
                    <a:pt x="1143000" y="1066800"/>
                  </a:lnTo>
                  <a:lnTo>
                    <a:pt x="2286000" y="533400"/>
                  </a:lnTo>
                  <a:lnTo>
                    <a:pt x="1143000" y="0"/>
                  </a:lnTo>
                  <a:close/>
                </a:path>
              </a:pathLst>
            </a:custGeom>
            <a:solidFill>
              <a:srgbClr val="4F81BC"/>
            </a:solidFill>
          </p:spPr>
          <p:txBody>
            <a:bodyPr wrap="square" lIns="0" tIns="0" rIns="0" bIns="0" rtlCol="0"/>
            <a:lstStyle/>
            <a:p>
              <a:endParaRPr/>
            </a:p>
          </p:txBody>
        </p:sp>
        <p:sp>
          <p:nvSpPr>
            <p:cNvPr id="23" name="object 23"/>
            <p:cNvSpPr/>
            <p:nvPr/>
          </p:nvSpPr>
          <p:spPr>
            <a:xfrm>
              <a:off x="3352800" y="5486400"/>
              <a:ext cx="2286000" cy="1066800"/>
            </a:xfrm>
            <a:custGeom>
              <a:avLst/>
              <a:gdLst/>
              <a:ahLst/>
              <a:cxnLst/>
              <a:rect l="l" t="t" r="r" b="b"/>
              <a:pathLst>
                <a:path w="2286000" h="1066800">
                  <a:moveTo>
                    <a:pt x="0" y="533400"/>
                  </a:moveTo>
                  <a:lnTo>
                    <a:pt x="1143000" y="0"/>
                  </a:lnTo>
                  <a:lnTo>
                    <a:pt x="2286000" y="533400"/>
                  </a:lnTo>
                  <a:lnTo>
                    <a:pt x="1143000" y="1066800"/>
                  </a:lnTo>
                  <a:lnTo>
                    <a:pt x="0" y="533400"/>
                  </a:lnTo>
                  <a:close/>
                </a:path>
              </a:pathLst>
            </a:custGeom>
            <a:ln w="25400">
              <a:solidFill>
                <a:srgbClr val="385D89"/>
              </a:solidFill>
            </a:ln>
          </p:spPr>
          <p:txBody>
            <a:bodyPr wrap="square" lIns="0" tIns="0" rIns="0" bIns="0" rtlCol="0"/>
            <a:lstStyle/>
            <a:p>
              <a:endParaRPr/>
            </a:p>
          </p:txBody>
        </p:sp>
      </p:grpSp>
      <p:sp>
        <p:nvSpPr>
          <p:cNvPr id="24" name="object 24"/>
          <p:cNvSpPr txBox="1"/>
          <p:nvPr/>
        </p:nvSpPr>
        <p:spPr>
          <a:xfrm>
            <a:off x="4004309" y="5855919"/>
            <a:ext cx="985519"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Admission</a:t>
            </a:r>
            <a:endParaRPr sz="1800">
              <a:latin typeface="Calibri"/>
              <a:cs typeface="Calibri"/>
            </a:endParaRPr>
          </a:p>
        </p:txBody>
      </p:sp>
      <p:grpSp>
        <p:nvGrpSpPr>
          <p:cNvPr id="25" name="object 25"/>
          <p:cNvGrpSpPr/>
          <p:nvPr/>
        </p:nvGrpSpPr>
        <p:grpSpPr>
          <a:xfrm>
            <a:off x="-12700" y="4406900"/>
            <a:ext cx="1930400" cy="711200"/>
            <a:chOff x="-12700" y="4406900"/>
            <a:chExt cx="1930400" cy="711200"/>
          </a:xfrm>
        </p:grpSpPr>
        <p:sp>
          <p:nvSpPr>
            <p:cNvPr id="26" name="object 26"/>
            <p:cNvSpPr/>
            <p:nvPr/>
          </p:nvSpPr>
          <p:spPr>
            <a:xfrm>
              <a:off x="0" y="4419600"/>
              <a:ext cx="1905000" cy="685800"/>
            </a:xfrm>
            <a:custGeom>
              <a:avLst/>
              <a:gdLst/>
              <a:ahLst/>
              <a:cxnLst/>
              <a:rect l="l" t="t" r="r" b="b"/>
              <a:pathLst>
                <a:path w="1905000" h="685800">
                  <a:moveTo>
                    <a:pt x="952500" y="0"/>
                  </a:moveTo>
                  <a:lnTo>
                    <a:pt x="884476" y="861"/>
                  </a:lnTo>
                  <a:lnTo>
                    <a:pt x="817744" y="3405"/>
                  </a:lnTo>
                  <a:lnTo>
                    <a:pt x="752464" y="7575"/>
                  </a:lnTo>
                  <a:lnTo>
                    <a:pt x="688797" y="13312"/>
                  </a:lnTo>
                  <a:lnTo>
                    <a:pt x="626904" y="20559"/>
                  </a:lnTo>
                  <a:lnTo>
                    <a:pt x="566946" y="29257"/>
                  </a:lnTo>
                  <a:lnTo>
                    <a:pt x="509086" y="39348"/>
                  </a:lnTo>
                  <a:lnTo>
                    <a:pt x="453483" y="50774"/>
                  </a:lnTo>
                  <a:lnTo>
                    <a:pt x="400300" y="63477"/>
                  </a:lnTo>
                  <a:lnTo>
                    <a:pt x="349696" y="77399"/>
                  </a:lnTo>
                  <a:lnTo>
                    <a:pt x="301835" y="92482"/>
                  </a:lnTo>
                  <a:lnTo>
                    <a:pt x="256875" y="108668"/>
                  </a:lnTo>
                  <a:lnTo>
                    <a:pt x="214980" y="125899"/>
                  </a:lnTo>
                  <a:lnTo>
                    <a:pt x="176310" y="144116"/>
                  </a:lnTo>
                  <a:lnTo>
                    <a:pt x="141026" y="163262"/>
                  </a:lnTo>
                  <a:lnTo>
                    <a:pt x="81261" y="204109"/>
                  </a:lnTo>
                  <a:lnTo>
                    <a:pt x="36975" y="247973"/>
                  </a:lnTo>
                  <a:lnTo>
                    <a:pt x="9458" y="294392"/>
                  </a:lnTo>
                  <a:lnTo>
                    <a:pt x="0" y="342900"/>
                  </a:lnTo>
                  <a:lnTo>
                    <a:pt x="2391" y="367385"/>
                  </a:lnTo>
                  <a:lnTo>
                    <a:pt x="21040" y="414907"/>
                  </a:lnTo>
                  <a:lnTo>
                    <a:pt x="57103" y="460106"/>
                  </a:lnTo>
                  <a:lnTo>
                    <a:pt x="109289" y="502520"/>
                  </a:lnTo>
                  <a:lnTo>
                    <a:pt x="176310" y="541683"/>
                  </a:lnTo>
                  <a:lnTo>
                    <a:pt x="214980" y="559900"/>
                  </a:lnTo>
                  <a:lnTo>
                    <a:pt x="256875" y="577131"/>
                  </a:lnTo>
                  <a:lnTo>
                    <a:pt x="301834" y="593317"/>
                  </a:lnTo>
                  <a:lnTo>
                    <a:pt x="349696" y="608400"/>
                  </a:lnTo>
                  <a:lnTo>
                    <a:pt x="400300" y="622322"/>
                  </a:lnTo>
                  <a:lnTo>
                    <a:pt x="453483" y="635025"/>
                  </a:lnTo>
                  <a:lnTo>
                    <a:pt x="509086" y="646451"/>
                  </a:lnTo>
                  <a:lnTo>
                    <a:pt x="566946" y="656542"/>
                  </a:lnTo>
                  <a:lnTo>
                    <a:pt x="626904" y="665240"/>
                  </a:lnTo>
                  <a:lnTo>
                    <a:pt x="688797" y="672487"/>
                  </a:lnTo>
                  <a:lnTo>
                    <a:pt x="752464" y="678224"/>
                  </a:lnTo>
                  <a:lnTo>
                    <a:pt x="817744" y="682394"/>
                  </a:lnTo>
                  <a:lnTo>
                    <a:pt x="884476" y="684938"/>
                  </a:lnTo>
                  <a:lnTo>
                    <a:pt x="952500" y="685800"/>
                  </a:lnTo>
                  <a:lnTo>
                    <a:pt x="1020521" y="684938"/>
                  </a:lnTo>
                  <a:lnTo>
                    <a:pt x="1087252" y="682394"/>
                  </a:lnTo>
                  <a:lnTo>
                    <a:pt x="1152532" y="678224"/>
                  </a:lnTo>
                  <a:lnTo>
                    <a:pt x="1216198" y="672487"/>
                  </a:lnTo>
                  <a:lnTo>
                    <a:pt x="1278090" y="665240"/>
                  </a:lnTo>
                  <a:lnTo>
                    <a:pt x="1338047" y="656542"/>
                  </a:lnTo>
                  <a:lnTo>
                    <a:pt x="1395908" y="646451"/>
                  </a:lnTo>
                  <a:lnTo>
                    <a:pt x="1451510" y="635025"/>
                  </a:lnTo>
                  <a:lnTo>
                    <a:pt x="1504694" y="622322"/>
                  </a:lnTo>
                  <a:lnTo>
                    <a:pt x="1555297" y="608400"/>
                  </a:lnTo>
                  <a:lnTo>
                    <a:pt x="1603160" y="593317"/>
                  </a:lnTo>
                  <a:lnTo>
                    <a:pt x="1648119" y="577131"/>
                  </a:lnTo>
                  <a:lnTo>
                    <a:pt x="1690015" y="559900"/>
                  </a:lnTo>
                  <a:lnTo>
                    <a:pt x="1728686" y="541683"/>
                  </a:lnTo>
                  <a:lnTo>
                    <a:pt x="1763970" y="522537"/>
                  </a:lnTo>
                  <a:lnTo>
                    <a:pt x="1823736" y="481690"/>
                  </a:lnTo>
                  <a:lnTo>
                    <a:pt x="1868023" y="437826"/>
                  </a:lnTo>
                  <a:lnTo>
                    <a:pt x="1895540" y="391407"/>
                  </a:lnTo>
                  <a:lnTo>
                    <a:pt x="1905000" y="342900"/>
                  </a:lnTo>
                  <a:lnTo>
                    <a:pt x="1902608" y="318414"/>
                  </a:lnTo>
                  <a:lnTo>
                    <a:pt x="1883958" y="270892"/>
                  </a:lnTo>
                  <a:lnTo>
                    <a:pt x="1847895" y="225693"/>
                  </a:lnTo>
                  <a:lnTo>
                    <a:pt x="1795708" y="183279"/>
                  </a:lnTo>
                  <a:lnTo>
                    <a:pt x="1728686" y="144116"/>
                  </a:lnTo>
                  <a:lnTo>
                    <a:pt x="1690015" y="125899"/>
                  </a:lnTo>
                  <a:lnTo>
                    <a:pt x="1648119" y="108668"/>
                  </a:lnTo>
                  <a:lnTo>
                    <a:pt x="1603160" y="92482"/>
                  </a:lnTo>
                  <a:lnTo>
                    <a:pt x="1555297" y="77399"/>
                  </a:lnTo>
                  <a:lnTo>
                    <a:pt x="1504694" y="63477"/>
                  </a:lnTo>
                  <a:lnTo>
                    <a:pt x="1451510" y="50774"/>
                  </a:lnTo>
                  <a:lnTo>
                    <a:pt x="1395908" y="39348"/>
                  </a:lnTo>
                  <a:lnTo>
                    <a:pt x="1338047" y="29257"/>
                  </a:lnTo>
                  <a:lnTo>
                    <a:pt x="1278090" y="20559"/>
                  </a:lnTo>
                  <a:lnTo>
                    <a:pt x="1216198" y="13312"/>
                  </a:lnTo>
                  <a:lnTo>
                    <a:pt x="1152532" y="7575"/>
                  </a:lnTo>
                  <a:lnTo>
                    <a:pt x="1087252" y="3405"/>
                  </a:lnTo>
                  <a:lnTo>
                    <a:pt x="1020521" y="861"/>
                  </a:lnTo>
                  <a:lnTo>
                    <a:pt x="952500" y="0"/>
                  </a:lnTo>
                  <a:close/>
                </a:path>
              </a:pathLst>
            </a:custGeom>
            <a:solidFill>
              <a:srgbClr val="4F81BC"/>
            </a:solidFill>
          </p:spPr>
          <p:txBody>
            <a:bodyPr wrap="square" lIns="0" tIns="0" rIns="0" bIns="0" rtlCol="0"/>
            <a:lstStyle/>
            <a:p>
              <a:endParaRPr/>
            </a:p>
          </p:txBody>
        </p:sp>
        <p:sp>
          <p:nvSpPr>
            <p:cNvPr id="27" name="object 27"/>
            <p:cNvSpPr/>
            <p:nvPr/>
          </p:nvSpPr>
          <p:spPr>
            <a:xfrm>
              <a:off x="0" y="4419600"/>
              <a:ext cx="1905000" cy="685800"/>
            </a:xfrm>
            <a:custGeom>
              <a:avLst/>
              <a:gdLst/>
              <a:ahLst/>
              <a:cxnLst/>
              <a:rect l="l" t="t" r="r" b="b"/>
              <a:pathLst>
                <a:path w="1905000" h="685800">
                  <a:moveTo>
                    <a:pt x="0" y="342900"/>
                  </a:moveTo>
                  <a:lnTo>
                    <a:pt x="9458" y="294392"/>
                  </a:lnTo>
                  <a:lnTo>
                    <a:pt x="36975" y="247973"/>
                  </a:lnTo>
                  <a:lnTo>
                    <a:pt x="81261" y="204109"/>
                  </a:lnTo>
                  <a:lnTo>
                    <a:pt x="141026" y="163262"/>
                  </a:lnTo>
                  <a:lnTo>
                    <a:pt x="176310" y="144116"/>
                  </a:lnTo>
                  <a:lnTo>
                    <a:pt x="214980" y="125899"/>
                  </a:lnTo>
                  <a:lnTo>
                    <a:pt x="256875" y="108668"/>
                  </a:lnTo>
                  <a:lnTo>
                    <a:pt x="301835" y="92482"/>
                  </a:lnTo>
                  <a:lnTo>
                    <a:pt x="349696" y="77399"/>
                  </a:lnTo>
                  <a:lnTo>
                    <a:pt x="400300" y="63477"/>
                  </a:lnTo>
                  <a:lnTo>
                    <a:pt x="453483" y="50774"/>
                  </a:lnTo>
                  <a:lnTo>
                    <a:pt x="509086" y="39348"/>
                  </a:lnTo>
                  <a:lnTo>
                    <a:pt x="566946" y="29257"/>
                  </a:lnTo>
                  <a:lnTo>
                    <a:pt x="626904" y="20559"/>
                  </a:lnTo>
                  <a:lnTo>
                    <a:pt x="688797" y="13312"/>
                  </a:lnTo>
                  <a:lnTo>
                    <a:pt x="752464" y="7575"/>
                  </a:lnTo>
                  <a:lnTo>
                    <a:pt x="817744" y="3405"/>
                  </a:lnTo>
                  <a:lnTo>
                    <a:pt x="884476" y="861"/>
                  </a:lnTo>
                  <a:lnTo>
                    <a:pt x="952500" y="0"/>
                  </a:lnTo>
                  <a:lnTo>
                    <a:pt x="1020521" y="861"/>
                  </a:lnTo>
                  <a:lnTo>
                    <a:pt x="1087252" y="3405"/>
                  </a:lnTo>
                  <a:lnTo>
                    <a:pt x="1152532" y="7575"/>
                  </a:lnTo>
                  <a:lnTo>
                    <a:pt x="1216198" y="13312"/>
                  </a:lnTo>
                  <a:lnTo>
                    <a:pt x="1278090" y="20559"/>
                  </a:lnTo>
                  <a:lnTo>
                    <a:pt x="1338047" y="29257"/>
                  </a:lnTo>
                  <a:lnTo>
                    <a:pt x="1395908" y="39348"/>
                  </a:lnTo>
                  <a:lnTo>
                    <a:pt x="1451510" y="50774"/>
                  </a:lnTo>
                  <a:lnTo>
                    <a:pt x="1504694" y="63477"/>
                  </a:lnTo>
                  <a:lnTo>
                    <a:pt x="1555297" y="77399"/>
                  </a:lnTo>
                  <a:lnTo>
                    <a:pt x="1603160" y="92482"/>
                  </a:lnTo>
                  <a:lnTo>
                    <a:pt x="1648119" y="108668"/>
                  </a:lnTo>
                  <a:lnTo>
                    <a:pt x="1690015" y="125899"/>
                  </a:lnTo>
                  <a:lnTo>
                    <a:pt x="1728686" y="144116"/>
                  </a:lnTo>
                  <a:lnTo>
                    <a:pt x="1763970" y="163262"/>
                  </a:lnTo>
                  <a:lnTo>
                    <a:pt x="1823736" y="204109"/>
                  </a:lnTo>
                  <a:lnTo>
                    <a:pt x="1868023" y="247973"/>
                  </a:lnTo>
                  <a:lnTo>
                    <a:pt x="1895540" y="294392"/>
                  </a:lnTo>
                  <a:lnTo>
                    <a:pt x="1905000" y="342900"/>
                  </a:lnTo>
                  <a:lnTo>
                    <a:pt x="1902608" y="367385"/>
                  </a:lnTo>
                  <a:lnTo>
                    <a:pt x="1895540" y="391407"/>
                  </a:lnTo>
                  <a:lnTo>
                    <a:pt x="1868023" y="437826"/>
                  </a:lnTo>
                  <a:lnTo>
                    <a:pt x="1823736" y="481690"/>
                  </a:lnTo>
                  <a:lnTo>
                    <a:pt x="1763970" y="522537"/>
                  </a:lnTo>
                  <a:lnTo>
                    <a:pt x="1728686" y="541683"/>
                  </a:lnTo>
                  <a:lnTo>
                    <a:pt x="1690015" y="559900"/>
                  </a:lnTo>
                  <a:lnTo>
                    <a:pt x="1648119" y="577131"/>
                  </a:lnTo>
                  <a:lnTo>
                    <a:pt x="1603160" y="593317"/>
                  </a:lnTo>
                  <a:lnTo>
                    <a:pt x="1555297" y="608400"/>
                  </a:lnTo>
                  <a:lnTo>
                    <a:pt x="1504694" y="622322"/>
                  </a:lnTo>
                  <a:lnTo>
                    <a:pt x="1451510" y="635025"/>
                  </a:lnTo>
                  <a:lnTo>
                    <a:pt x="1395908" y="646451"/>
                  </a:lnTo>
                  <a:lnTo>
                    <a:pt x="1338047" y="656542"/>
                  </a:lnTo>
                  <a:lnTo>
                    <a:pt x="1278090" y="665240"/>
                  </a:lnTo>
                  <a:lnTo>
                    <a:pt x="1216198" y="672487"/>
                  </a:lnTo>
                  <a:lnTo>
                    <a:pt x="1152532" y="678224"/>
                  </a:lnTo>
                  <a:lnTo>
                    <a:pt x="1087252" y="682394"/>
                  </a:lnTo>
                  <a:lnTo>
                    <a:pt x="1020521" y="684938"/>
                  </a:lnTo>
                  <a:lnTo>
                    <a:pt x="952500" y="685800"/>
                  </a:lnTo>
                  <a:lnTo>
                    <a:pt x="884476" y="684938"/>
                  </a:lnTo>
                  <a:lnTo>
                    <a:pt x="817744" y="682394"/>
                  </a:lnTo>
                  <a:lnTo>
                    <a:pt x="752464" y="678224"/>
                  </a:lnTo>
                  <a:lnTo>
                    <a:pt x="688797" y="672487"/>
                  </a:lnTo>
                  <a:lnTo>
                    <a:pt x="626904" y="665240"/>
                  </a:lnTo>
                  <a:lnTo>
                    <a:pt x="566946" y="656542"/>
                  </a:lnTo>
                  <a:lnTo>
                    <a:pt x="509086" y="646451"/>
                  </a:lnTo>
                  <a:lnTo>
                    <a:pt x="453483" y="635025"/>
                  </a:lnTo>
                  <a:lnTo>
                    <a:pt x="400300" y="622322"/>
                  </a:lnTo>
                  <a:lnTo>
                    <a:pt x="349696" y="608400"/>
                  </a:lnTo>
                  <a:lnTo>
                    <a:pt x="301834" y="593317"/>
                  </a:lnTo>
                  <a:lnTo>
                    <a:pt x="256875" y="577131"/>
                  </a:lnTo>
                  <a:lnTo>
                    <a:pt x="214980" y="559900"/>
                  </a:lnTo>
                  <a:lnTo>
                    <a:pt x="176310" y="541683"/>
                  </a:lnTo>
                  <a:lnTo>
                    <a:pt x="141026" y="522537"/>
                  </a:lnTo>
                  <a:lnTo>
                    <a:pt x="81261" y="481690"/>
                  </a:lnTo>
                  <a:lnTo>
                    <a:pt x="36975" y="437826"/>
                  </a:lnTo>
                  <a:lnTo>
                    <a:pt x="9458" y="391407"/>
                  </a:lnTo>
                  <a:lnTo>
                    <a:pt x="0" y="342900"/>
                  </a:lnTo>
                  <a:close/>
                </a:path>
              </a:pathLst>
            </a:custGeom>
            <a:ln w="25400">
              <a:solidFill>
                <a:srgbClr val="385D89"/>
              </a:solidFill>
            </a:ln>
          </p:spPr>
          <p:txBody>
            <a:bodyPr wrap="square" lIns="0" tIns="0" rIns="0" bIns="0" rtlCol="0"/>
            <a:lstStyle/>
            <a:p>
              <a:endParaRPr/>
            </a:p>
          </p:txBody>
        </p:sp>
      </p:grpSp>
      <p:grpSp>
        <p:nvGrpSpPr>
          <p:cNvPr id="28" name="object 28"/>
          <p:cNvGrpSpPr/>
          <p:nvPr/>
        </p:nvGrpSpPr>
        <p:grpSpPr>
          <a:xfrm>
            <a:off x="2660650" y="4406900"/>
            <a:ext cx="4133850" cy="1621155"/>
            <a:chOff x="2660650" y="4406900"/>
            <a:chExt cx="4133850" cy="1621155"/>
          </a:xfrm>
        </p:grpSpPr>
        <p:sp>
          <p:nvSpPr>
            <p:cNvPr id="29" name="object 29"/>
            <p:cNvSpPr/>
            <p:nvPr/>
          </p:nvSpPr>
          <p:spPr>
            <a:xfrm>
              <a:off x="2667000" y="6019800"/>
              <a:ext cx="3810000" cy="1905"/>
            </a:xfrm>
            <a:custGeom>
              <a:avLst/>
              <a:gdLst/>
              <a:ahLst/>
              <a:cxnLst/>
              <a:rect l="l" t="t" r="r" b="b"/>
              <a:pathLst>
                <a:path w="3810000" h="1904">
                  <a:moveTo>
                    <a:pt x="0" y="0"/>
                  </a:moveTo>
                  <a:lnTo>
                    <a:pt x="685800" y="1587"/>
                  </a:lnTo>
                </a:path>
                <a:path w="3810000" h="1904">
                  <a:moveTo>
                    <a:pt x="2971800" y="0"/>
                  </a:moveTo>
                  <a:lnTo>
                    <a:pt x="3810000" y="1587"/>
                  </a:lnTo>
                </a:path>
              </a:pathLst>
            </a:custGeom>
            <a:ln w="12700">
              <a:solidFill>
                <a:srgbClr val="497DBA"/>
              </a:solidFill>
            </a:ln>
          </p:spPr>
          <p:txBody>
            <a:bodyPr wrap="square" lIns="0" tIns="0" rIns="0" bIns="0" rtlCol="0"/>
            <a:lstStyle/>
            <a:p>
              <a:endParaRPr/>
            </a:p>
          </p:txBody>
        </p:sp>
        <p:sp>
          <p:nvSpPr>
            <p:cNvPr id="30" name="object 30"/>
            <p:cNvSpPr/>
            <p:nvPr/>
          </p:nvSpPr>
          <p:spPr>
            <a:xfrm>
              <a:off x="4876800" y="4419600"/>
              <a:ext cx="1905000" cy="685800"/>
            </a:xfrm>
            <a:custGeom>
              <a:avLst/>
              <a:gdLst/>
              <a:ahLst/>
              <a:cxnLst/>
              <a:rect l="l" t="t" r="r" b="b"/>
              <a:pathLst>
                <a:path w="1905000" h="685800">
                  <a:moveTo>
                    <a:pt x="952500" y="0"/>
                  </a:moveTo>
                  <a:lnTo>
                    <a:pt x="884478" y="861"/>
                  </a:lnTo>
                  <a:lnTo>
                    <a:pt x="817747" y="3405"/>
                  </a:lnTo>
                  <a:lnTo>
                    <a:pt x="752467" y="7575"/>
                  </a:lnTo>
                  <a:lnTo>
                    <a:pt x="688801" y="13312"/>
                  </a:lnTo>
                  <a:lnTo>
                    <a:pt x="626909" y="20559"/>
                  </a:lnTo>
                  <a:lnTo>
                    <a:pt x="566952" y="29257"/>
                  </a:lnTo>
                  <a:lnTo>
                    <a:pt x="509091" y="39348"/>
                  </a:lnTo>
                  <a:lnTo>
                    <a:pt x="453489" y="50774"/>
                  </a:lnTo>
                  <a:lnTo>
                    <a:pt x="400305" y="63477"/>
                  </a:lnTo>
                  <a:lnTo>
                    <a:pt x="349702" y="77399"/>
                  </a:lnTo>
                  <a:lnTo>
                    <a:pt x="301839" y="92482"/>
                  </a:lnTo>
                  <a:lnTo>
                    <a:pt x="256880" y="108668"/>
                  </a:lnTo>
                  <a:lnTo>
                    <a:pt x="214984" y="125899"/>
                  </a:lnTo>
                  <a:lnTo>
                    <a:pt x="176313" y="144116"/>
                  </a:lnTo>
                  <a:lnTo>
                    <a:pt x="141029" y="163262"/>
                  </a:lnTo>
                  <a:lnTo>
                    <a:pt x="81263" y="204109"/>
                  </a:lnTo>
                  <a:lnTo>
                    <a:pt x="36976" y="247973"/>
                  </a:lnTo>
                  <a:lnTo>
                    <a:pt x="9459" y="294392"/>
                  </a:lnTo>
                  <a:lnTo>
                    <a:pt x="0" y="342900"/>
                  </a:lnTo>
                  <a:lnTo>
                    <a:pt x="2391" y="367385"/>
                  </a:lnTo>
                  <a:lnTo>
                    <a:pt x="21041" y="414907"/>
                  </a:lnTo>
                  <a:lnTo>
                    <a:pt x="57104" y="460106"/>
                  </a:lnTo>
                  <a:lnTo>
                    <a:pt x="109291" y="502520"/>
                  </a:lnTo>
                  <a:lnTo>
                    <a:pt x="176313" y="541683"/>
                  </a:lnTo>
                  <a:lnTo>
                    <a:pt x="214984" y="559900"/>
                  </a:lnTo>
                  <a:lnTo>
                    <a:pt x="256880" y="577131"/>
                  </a:lnTo>
                  <a:lnTo>
                    <a:pt x="301839" y="593317"/>
                  </a:lnTo>
                  <a:lnTo>
                    <a:pt x="349702" y="608400"/>
                  </a:lnTo>
                  <a:lnTo>
                    <a:pt x="400305" y="622322"/>
                  </a:lnTo>
                  <a:lnTo>
                    <a:pt x="453489" y="635025"/>
                  </a:lnTo>
                  <a:lnTo>
                    <a:pt x="509091" y="646451"/>
                  </a:lnTo>
                  <a:lnTo>
                    <a:pt x="566952" y="656542"/>
                  </a:lnTo>
                  <a:lnTo>
                    <a:pt x="626909" y="665240"/>
                  </a:lnTo>
                  <a:lnTo>
                    <a:pt x="688801" y="672487"/>
                  </a:lnTo>
                  <a:lnTo>
                    <a:pt x="752467" y="678224"/>
                  </a:lnTo>
                  <a:lnTo>
                    <a:pt x="817747" y="682394"/>
                  </a:lnTo>
                  <a:lnTo>
                    <a:pt x="884478" y="684938"/>
                  </a:lnTo>
                  <a:lnTo>
                    <a:pt x="952500" y="685800"/>
                  </a:lnTo>
                  <a:lnTo>
                    <a:pt x="1020521" y="684938"/>
                  </a:lnTo>
                  <a:lnTo>
                    <a:pt x="1087252" y="682394"/>
                  </a:lnTo>
                  <a:lnTo>
                    <a:pt x="1152532" y="678224"/>
                  </a:lnTo>
                  <a:lnTo>
                    <a:pt x="1216198" y="672487"/>
                  </a:lnTo>
                  <a:lnTo>
                    <a:pt x="1278090" y="665240"/>
                  </a:lnTo>
                  <a:lnTo>
                    <a:pt x="1338047" y="656542"/>
                  </a:lnTo>
                  <a:lnTo>
                    <a:pt x="1395908" y="646451"/>
                  </a:lnTo>
                  <a:lnTo>
                    <a:pt x="1451510" y="635025"/>
                  </a:lnTo>
                  <a:lnTo>
                    <a:pt x="1504694" y="622322"/>
                  </a:lnTo>
                  <a:lnTo>
                    <a:pt x="1555297" y="608400"/>
                  </a:lnTo>
                  <a:lnTo>
                    <a:pt x="1603160" y="593317"/>
                  </a:lnTo>
                  <a:lnTo>
                    <a:pt x="1648119" y="577131"/>
                  </a:lnTo>
                  <a:lnTo>
                    <a:pt x="1690015" y="559900"/>
                  </a:lnTo>
                  <a:lnTo>
                    <a:pt x="1728686" y="541683"/>
                  </a:lnTo>
                  <a:lnTo>
                    <a:pt x="1763970" y="522537"/>
                  </a:lnTo>
                  <a:lnTo>
                    <a:pt x="1823736" y="481690"/>
                  </a:lnTo>
                  <a:lnTo>
                    <a:pt x="1868023" y="437826"/>
                  </a:lnTo>
                  <a:lnTo>
                    <a:pt x="1895540" y="391407"/>
                  </a:lnTo>
                  <a:lnTo>
                    <a:pt x="1905000" y="342900"/>
                  </a:lnTo>
                  <a:lnTo>
                    <a:pt x="1902608" y="318414"/>
                  </a:lnTo>
                  <a:lnTo>
                    <a:pt x="1883958" y="270892"/>
                  </a:lnTo>
                  <a:lnTo>
                    <a:pt x="1847895" y="225693"/>
                  </a:lnTo>
                  <a:lnTo>
                    <a:pt x="1795708" y="183279"/>
                  </a:lnTo>
                  <a:lnTo>
                    <a:pt x="1728686" y="144116"/>
                  </a:lnTo>
                  <a:lnTo>
                    <a:pt x="1690015" y="125899"/>
                  </a:lnTo>
                  <a:lnTo>
                    <a:pt x="1648119" y="108668"/>
                  </a:lnTo>
                  <a:lnTo>
                    <a:pt x="1603160" y="92482"/>
                  </a:lnTo>
                  <a:lnTo>
                    <a:pt x="1555297" y="77399"/>
                  </a:lnTo>
                  <a:lnTo>
                    <a:pt x="1504694" y="63477"/>
                  </a:lnTo>
                  <a:lnTo>
                    <a:pt x="1451510" y="50774"/>
                  </a:lnTo>
                  <a:lnTo>
                    <a:pt x="1395908" y="39348"/>
                  </a:lnTo>
                  <a:lnTo>
                    <a:pt x="1338047" y="29257"/>
                  </a:lnTo>
                  <a:lnTo>
                    <a:pt x="1278090" y="20559"/>
                  </a:lnTo>
                  <a:lnTo>
                    <a:pt x="1216198" y="13312"/>
                  </a:lnTo>
                  <a:lnTo>
                    <a:pt x="1152532" y="7575"/>
                  </a:lnTo>
                  <a:lnTo>
                    <a:pt x="1087252" y="3405"/>
                  </a:lnTo>
                  <a:lnTo>
                    <a:pt x="1020521" y="861"/>
                  </a:lnTo>
                  <a:lnTo>
                    <a:pt x="952500" y="0"/>
                  </a:lnTo>
                  <a:close/>
                </a:path>
              </a:pathLst>
            </a:custGeom>
            <a:solidFill>
              <a:srgbClr val="4F81BC"/>
            </a:solidFill>
          </p:spPr>
          <p:txBody>
            <a:bodyPr wrap="square" lIns="0" tIns="0" rIns="0" bIns="0" rtlCol="0"/>
            <a:lstStyle/>
            <a:p>
              <a:endParaRPr/>
            </a:p>
          </p:txBody>
        </p:sp>
        <p:sp>
          <p:nvSpPr>
            <p:cNvPr id="31" name="object 31"/>
            <p:cNvSpPr/>
            <p:nvPr/>
          </p:nvSpPr>
          <p:spPr>
            <a:xfrm>
              <a:off x="4876800" y="4419600"/>
              <a:ext cx="1905000" cy="685800"/>
            </a:xfrm>
            <a:custGeom>
              <a:avLst/>
              <a:gdLst/>
              <a:ahLst/>
              <a:cxnLst/>
              <a:rect l="l" t="t" r="r" b="b"/>
              <a:pathLst>
                <a:path w="1905000" h="685800">
                  <a:moveTo>
                    <a:pt x="0" y="342900"/>
                  </a:moveTo>
                  <a:lnTo>
                    <a:pt x="9459" y="294392"/>
                  </a:lnTo>
                  <a:lnTo>
                    <a:pt x="36976" y="247973"/>
                  </a:lnTo>
                  <a:lnTo>
                    <a:pt x="81263" y="204109"/>
                  </a:lnTo>
                  <a:lnTo>
                    <a:pt x="141029" y="163262"/>
                  </a:lnTo>
                  <a:lnTo>
                    <a:pt x="176313" y="144116"/>
                  </a:lnTo>
                  <a:lnTo>
                    <a:pt x="214984" y="125899"/>
                  </a:lnTo>
                  <a:lnTo>
                    <a:pt x="256880" y="108668"/>
                  </a:lnTo>
                  <a:lnTo>
                    <a:pt x="301839" y="92482"/>
                  </a:lnTo>
                  <a:lnTo>
                    <a:pt x="349702" y="77399"/>
                  </a:lnTo>
                  <a:lnTo>
                    <a:pt x="400305" y="63477"/>
                  </a:lnTo>
                  <a:lnTo>
                    <a:pt x="453489" y="50774"/>
                  </a:lnTo>
                  <a:lnTo>
                    <a:pt x="509091" y="39348"/>
                  </a:lnTo>
                  <a:lnTo>
                    <a:pt x="566952" y="29257"/>
                  </a:lnTo>
                  <a:lnTo>
                    <a:pt x="626909" y="20559"/>
                  </a:lnTo>
                  <a:lnTo>
                    <a:pt x="688801" y="13312"/>
                  </a:lnTo>
                  <a:lnTo>
                    <a:pt x="752467" y="7575"/>
                  </a:lnTo>
                  <a:lnTo>
                    <a:pt x="817747" y="3405"/>
                  </a:lnTo>
                  <a:lnTo>
                    <a:pt x="884478" y="861"/>
                  </a:lnTo>
                  <a:lnTo>
                    <a:pt x="952500" y="0"/>
                  </a:lnTo>
                  <a:lnTo>
                    <a:pt x="1020521" y="861"/>
                  </a:lnTo>
                  <a:lnTo>
                    <a:pt x="1087252" y="3405"/>
                  </a:lnTo>
                  <a:lnTo>
                    <a:pt x="1152532" y="7575"/>
                  </a:lnTo>
                  <a:lnTo>
                    <a:pt x="1216198" y="13312"/>
                  </a:lnTo>
                  <a:lnTo>
                    <a:pt x="1278090" y="20559"/>
                  </a:lnTo>
                  <a:lnTo>
                    <a:pt x="1338047" y="29257"/>
                  </a:lnTo>
                  <a:lnTo>
                    <a:pt x="1395908" y="39348"/>
                  </a:lnTo>
                  <a:lnTo>
                    <a:pt x="1451510" y="50774"/>
                  </a:lnTo>
                  <a:lnTo>
                    <a:pt x="1504694" y="63477"/>
                  </a:lnTo>
                  <a:lnTo>
                    <a:pt x="1555297" y="77399"/>
                  </a:lnTo>
                  <a:lnTo>
                    <a:pt x="1603160" y="92482"/>
                  </a:lnTo>
                  <a:lnTo>
                    <a:pt x="1648119" y="108668"/>
                  </a:lnTo>
                  <a:lnTo>
                    <a:pt x="1690015" y="125899"/>
                  </a:lnTo>
                  <a:lnTo>
                    <a:pt x="1728686" y="144116"/>
                  </a:lnTo>
                  <a:lnTo>
                    <a:pt x="1763970" y="163262"/>
                  </a:lnTo>
                  <a:lnTo>
                    <a:pt x="1823736" y="204109"/>
                  </a:lnTo>
                  <a:lnTo>
                    <a:pt x="1868023" y="247973"/>
                  </a:lnTo>
                  <a:lnTo>
                    <a:pt x="1895540" y="294392"/>
                  </a:lnTo>
                  <a:lnTo>
                    <a:pt x="1905000" y="342900"/>
                  </a:lnTo>
                  <a:lnTo>
                    <a:pt x="1902608" y="367385"/>
                  </a:lnTo>
                  <a:lnTo>
                    <a:pt x="1895540" y="391407"/>
                  </a:lnTo>
                  <a:lnTo>
                    <a:pt x="1868023" y="437826"/>
                  </a:lnTo>
                  <a:lnTo>
                    <a:pt x="1823736" y="481690"/>
                  </a:lnTo>
                  <a:lnTo>
                    <a:pt x="1763970" y="522537"/>
                  </a:lnTo>
                  <a:lnTo>
                    <a:pt x="1728686" y="541683"/>
                  </a:lnTo>
                  <a:lnTo>
                    <a:pt x="1690015" y="559900"/>
                  </a:lnTo>
                  <a:lnTo>
                    <a:pt x="1648119" y="577131"/>
                  </a:lnTo>
                  <a:lnTo>
                    <a:pt x="1603160" y="593317"/>
                  </a:lnTo>
                  <a:lnTo>
                    <a:pt x="1555297" y="608400"/>
                  </a:lnTo>
                  <a:lnTo>
                    <a:pt x="1504694" y="622322"/>
                  </a:lnTo>
                  <a:lnTo>
                    <a:pt x="1451510" y="635025"/>
                  </a:lnTo>
                  <a:lnTo>
                    <a:pt x="1395908" y="646451"/>
                  </a:lnTo>
                  <a:lnTo>
                    <a:pt x="1338047" y="656542"/>
                  </a:lnTo>
                  <a:lnTo>
                    <a:pt x="1278090" y="665240"/>
                  </a:lnTo>
                  <a:lnTo>
                    <a:pt x="1216198" y="672487"/>
                  </a:lnTo>
                  <a:lnTo>
                    <a:pt x="1152532" y="678224"/>
                  </a:lnTo>
                  <a:lnTo>
                    <a:pt x="1087252" y="682394"/>
                  </a:lnTo>
                  <a:lnTo>
                    <a:pt x="1020521" y="684938"/>
                  </a:lnTo>
                  <a:lnTo>
                    <a:pt x="952500" y="685800"/>
                  </a:lnTo>
                  <a:lnTo>
                    <a:pt x="884478" y="684938"/>
                  </a:lnTo>
                  <a:lnTo>
                    <a:pt x="817747" y="682394"/>
                  </a:lnTo>
                  <a:lnTo>
                    <a:pt x="752467" y="678224"/>
                  </a:lnTo>
                  <a:lnTo>
                    <a:pt x="688801" y="672487"/>
                  </a:lnTo>
                  <a:lnTo>
                    <a:pt x="626909" y="665240"/>
                  </a:lnTo>
                  <a:lnTo>
                    <a:pt x="566952" y="656542"/>
                  </a:lnTo>
                  <a:lnTo>
                    <a:pt x="509091" y="646451"/>
                  </a:lnTo>
                  <a:lnTo>
                    <a:pt x="453489" y="635025"/>
                  </a:lnTo>
                  <a:lnTo>
                    <a:pt x="400305" y="622322"/>
                  </a:lnTo>
                  <a:lnTo>
                    <a:pt x="349702" y="608400"/>
                  </a:lnTo>
                  <a:lnTo>
                    <a:pt x="301839" y="593317"/>
                  </a:lnTo>
                  <a:lnTo>
                    <a:pt x="256880" y="577131"/>
                  </a:lnTo>
                  <a:lnTo>
                    <a:pt x="214984" y="559900"/>
                  </a:lnTo>
                  <a:lnTo>
                    <a:pt x="176313" y="541683"/>
                  </a:lnTo>
                  <a:lnTo>
                    <a:pt x="141029" y="522537"/>
                  </a:lnTo>
                  <a:lnTo>
                    <a:pt x="81263" y="481690"/>
                  </a:lnTo>
                  <a:lnTo>
                    <a:pt x="36976" y="437826"/>
                  </a:lnTo>
                  <a:lnTo>
                    <a:pt x="9459" y="391407"/>
                  </a:lnTo>
                  <a:lnTo>
                    <a:pt x="0" y="342900"/>
                  </a:lnTo>
                  <a:close/>
                </a:path>
              </a:pathLst>
            </a:custGeom>
            <a:ln w="25400">
              <a:solidFill>
                <a:srgbClr val="385D89"/>
              </a:solidFill>
            </a:ln>
          </p:spPr>
          <p:txBody>
            <a:bodyPr wrap="square" lIns="0" tIns="0" rIns="0" bIns="0" rtlCol="0"/>
            <a:lstStyle/>
            <a:p>
              <a:endParaRPr/>
            </a:p>
          </p:txBody>
        </p:sp>
      </p:grpSp>
      <p:sp>
        <p:nvSpPr>
          <p:cNvPr id="32" name="object 32"/>
          <p:cNvSpPr txBox="1"/>
          <p:nvPr/>
        </p:nvSpPr>
        <p:spPr>
          <a:xfrm>
            <a:off x="394512" y="4598289"/>
            <a:ext cx="11156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Stud_Name</a:t>
            </a:r>
            <a:endParaRPr sz="1800">
              <a:latin typeface="Calibri"/>
              <a:cs typeface="Calibri"/>
            </a:endParaRPr>
          </a:p>
        </p:txBody>
      </p:sp>
      <p:grpSp>
        <p:nvGrpSpPr>
          <p:cNvPr id="33" name="object 33"/>
          <p:cNvGrpSpPr/>
          <p:nvPr/>
        </p:nvGrpSpPr>
        <p:grpSpPr>
          <a:xfrm>
            <a:off x="2197100" y="4406900"/>
            <a:ext cx="2006600" cy="711200"/>
            <a:chOff x="2197100" y="4406900"/>
            <a:chExt cx="2006600" cy="711200"/>
          </a:xfrm>
        </p:grpSpPr>
        <p:sp>
          <p:nvSpPr>
            <p:cNvPr id="34" name="object 34"/>
            <p:cNvSpPr/>
            <p:nvPr/>
          </p:nvSpPr>
          <p:spPr>
            <a:xfrm>
              <a:off x="2209800" y="4419600"/>
              <a:ext cx="1981200" cy="685800"/>
            </a:xfrm>
            <a:custGeom>
              <a:avLst/>
              <a:gdLst/>
              <a:ahLst/>
              <a:cxnLst/>
              <a:rect l="l" t="t" r="r" b="b"/>
              <a:pathLst>
                <a:path w="1981200" h="685800">
                  <a:moveTo>
                    <a:pt x="990600" y="0"/>
                  </a:moveTo>
                  <a:lnTo>
                    <a:pt x="922774" y="791"/>
                  </a:lnTo>
                  <a:lnTo>
                    <a:pt x="856176" y="3130"/>
                  </a:lnTo>
                  <a:lnTo>
                    <a:pt x="790953" y="6967"/>
                  </a:lnTo>
                  <a:lnTo>
                    <a:pt x="727251" y="12250"/>
                  </a:lnTo>
                  <a:lnTo>
                    <a:pt x="665219" y="18928"/>
                  </a:lnTo>
                  <a:lnTo>
                    <a:pt x="605004" y="26949"/>
                  </a:lnTo>
                  <a:lnTo>
                    <a:pt x="546753" y="36264"/>
                  </a:lnTo>
                  <a:lnTo>
                    <a:pt x="490615" y="46820"/>
                  </a:lnTo>
                  <a:lnTo>
                    <a:pt x="436736" y="58567"/>
                  </a:lnTo>
                  <a:lnTo>
                    <a:pt x="385264" y="71454"/>
                  </a:lnTo>
                  <a:lnTo>
                    <a:pt x="336346" y="85428"/>
                  </a:lnTo>
                  <a:lnTo>
                    <a:pt x="290131" y="100441"/>
                  </a:lnTo>
                  <a:lnTo>
                    <a:pt x="246765" y="116439"/>
                  </a:lnTo>
                  <a:lnTo>
                    <a:pt x="206397" y="133373"/>
                  </a:lnTo>
                  <a:lnTo>
                    <a:pt x="169172" y="151190"/>
                  </a:lnTo>
                  <a:lnTo>
                    <a:pt x="135240" y="169841"/>
                  </a:lnTo>
                  <a:lnTo>
                    <a:pt x="77843" y="209436"/>
                  </a:lnTo>
                  <a:lnTo>
                    <a:pt x="35383" y="251751"/>
                  </a:lnTo>
                  <a:lnTo>
                    <a:pt x="9042" y="296375"/>
                  </a:lnTo>
                  <a:lnTo>
                    <a:pt x="0" y="342900"/>
                  </a:lnTo>
                  <a:lnTo>
                    <a:pt x="2285" y="366374"/>
                  </a:lnTo>
                  <a:lnTo>
                    <a:pt x="20124" y="412000"/>
                  </a:lnTo>
                  <a:lnTo>
                    <a:pt x="54672" y="455520"/>
                  </a:lnTo>
                  <a:lnTo>
                    <a:pt x="104748" y="496526"/>
                  </a:lnTo>
                  <a:lnTo>
                    <a:pt x="169172" y="534609"/>
                  </a:lnTo>
                  <a:lnTo>
                    <a:pt x="206397" y="552426"/>
                  </a:lnTo>
                  <a:lnTo>
                    <a:pt x="246765" y="569360"/>
                  </a:lnTo>
                  <a:lnTo>
                    <a:pt x="290131" y="585358"/>
                  </a:lnTo>
                  <a:lnTo>
                    <a:pt x="336346" y="600371"/>
                  </a:lnTo>
                  <a:lnTo>
                    <a:pt x="385264" y="614345"/>
                  </a:lnTo>
                  <a:lnTo>
                    <a:pt x="436736" y="627232"/>
                  </a:lnTo>
                  <a:lnTo>
                    <a:pt x="490615" y="638979"/>
                  </a:lnTo>
                  <a:lnTo>
                    <a:pt x="546753" y="649535"/>
                  </a:lnTo>
                  <a:lnTo>
                    <a:pt x="605004" y="658850"/>
                  </a:lnTo>
                  <a:lnTo>
                    <a:pt x="665219" y="666871"/>
                  </a:lnTo>
                  <a:lnTo>
                    <a:pt x="727251" y="673549"/>
                  </a:lnTo>
                  <a:lnTo>
                    <a:pt x="790953" y="678832"/>
                  </a:lnTo>
                  <a:lnTo>
                    <a:pt x="856176" y="682669"/>
                  </a:lnTo>
                  <a:lnTo>
                    <a:pt x="922774" y="685008"/>
                  </a:lnTo>
                  <a:lnTo>
                    <a:pt x="990600" y="685800"/>
                  </a:lnTo>
                  <a:lnTo>
                    <a:pt x="1058425" y="685008"/>
                  </a:lnTo>
                  <a:lnTo>
                    <a:pt x="1125023" y="682669"/>
                  </a:lnTo>
                  <a:lnTo>
                    <a:pt x="1190246" y="678832"/>
                  </a:lnTo>
                  <a:lnTo>
                    <a:pt x="1253948" y="673549"/>
                  </a:lnTo>
                  <a:lnTo>
                    <a:pt x="1315980" y="666871"/>
                  </a:lnTo>
                  <a:lnTo>
                    <a:pt x="1376195" y="658850"/>
                  </a:lnTo>
                  <a:lnTo>
                    <a:pt x="1434446" y="649535"/>
                  </a:lnTo>
                  <a:lnTo>
                    <a:pt x="1490584" y="638979"/>
                  </a:lnTo>
                  <a:lnTo>
                    <a:pt x="1544463" y="627232"/>
                  </a:lnTo>
                  <a:lnTo>
                    <a:pt x="1595935" y="614345"/>
                  </a:lnTo>
                  <a:lnTo>
                    <a:pt x="1644853" y="600371"/>
                  </a:lnTo>
                  <a:lnTo>
                    <a:pt x="1691068" y="585358"/>
                  </a:lnTo>
                  <a:lnTo>
                    <a:pt x="1734434" y="569360"/>
                  </a:lnTo>
                  <a:lnTo>
                    <a:pt x="1774802" y="552426"/>
                  </a:lnTo>
                  <a:lnTo>
                    <a:pt x="1812027" y="534609"/>
                  </a:lnTo>
                  <a:lnTo>
                    <a:pt x="1845959" y="515958"/>
                  </a:lnTo>
                  <a:lnTo>
                    <a:pt x="1903356" y="476363"/>
                  </a:lnTo>
                  <a:lnTo>
                    <a:pt x="1945816" y="434048"/>
                  </a:lnTo>
                  <a:lnTo>
                    <a:pt x="1972157" y="389424"/>
                  </a:lnTo>
                  <a:lnTo>
                    <a:pt x="1981200" y="342900"/>
                  </a:lnTo>
                  <a:lnTo>
                    <a:pt x="1978914" y="319425"/>
                  </a:lnTo>
                  <a:lnTo>
                    <a:pt x="1961075" y="273799"/>
                  </a:lnTo>
                  <a:lnTo>
                    <a:pt x="1926527" y="230279"/>
                  </a:lnTo>
                  <a:lnTo>
                    <a:pt x="1876451" y="189273"/>
                  </a:lnTo>
                  <a:lnTo>
                    <a:pt x="1812027" y="151190"/>
                  </a:lnTo>
                  <a:lnTo>
                    <a:pt x="1774802" y="133373"/>
                  </a:lnTo>
                  <a:lnTo>
                    <a:pt x="1734434" y="116439"/>
                  </a:lnTo>
                  <a:lnTo>
                    <a:pt x="1691068" y="100441"/>
                  </a:lnTo>
                  <a:lnTo>
                    <a:pt x="1644853" y="85428"/>
                  </a:lnTo>
                  <a:lnTo>
                    <a:pt x="1595935" y="71454"/>
                  </a:lnTo>
                  <a:lnTo>
                    <a:pt x="1544463" y="58567"/>
                  </a:lnTo>
                  <a:lnTo>
                    <a:pt x="1490584" y="46820"/>
                  </a:lnTo>
                  <a:lnTo>
                    <a:pt x="1434446" y="36264"/>
                  </a:lnTo>
                  <a:lnTo>
                    <a:pt x="1376195" y="26949"/>
                  </a:lnTo>
                  <a:lnTo>
                    <a:pt x="1315980" y="18928"/>
                  </a:lnTo>
                  <a:lnTo>
                    <a:pt x="1253948" y="12250"/>
                  </a:lnTo>
                  <a:lnTo>
                    <a:pt x="1190246" y="6967"/>
                  </a:lnTo>
                  <a:lnTo>
                    <a:pt x="1125023" y="3130"/>
                  </a:lnTo>
                  <a:lnTo>
                    <a:pt x="1058425" y="791"/>
                  </a:lnTo>
                  <a:lnTo>
                    <a:pt x="990600" y="0"/>
                  </a:lnTo>
                  <a:close/>
                </a:path>
              </a:pathLst>
            </a:custGeom>
            <a:solidFill>
              <a:srgbClr val="4F81BC"/>
            </a:solidFill>
          </p:spPr>
          <p:txBody>
            <a:bodyPr wrap="square" lIns="0" tIns="0" rIns="0" bIns="0" rtlCol="0"/>
            <a:lstStyle/>
            <a:p>
              <a:endParaRPr/>
            </a:p>
          </p:txBody>
        </p:sp>
        <p:sp>
          <p:nvSpPr>
            <p:cNvPr id="35" name="object 35"/>
            <p:cNvSpPr/>
            <p:nvPr/>
          </p:nvSpPr>
          <p:spPr>
            <a:xfrm>
              <a:off x="2209800" y="4419600"/>
              <a:ext cx="1981200" cy="685800"/>
            </a:xfrm>
            <a:custGeom>
              <a:avLst/>
              <a:gdLst/>
              <a:ahLst/>
              <a:cxnLst/>
              <a:rect l="l" t="t" r="r" b="b"/>
              <a:pathLst>
                <a:path w="1981200" h="685800">
                  <a:moveTo>
                    <a:pt x="0" y="342900"/>
                  </a:moveTo>
                  <a:lnTo>
                    <a:pt x="9042" y="296375"/>
                  </a:lnTo>
                  <a:lnTo>
                    <a:pt x="35383" y="251751"/>
                  </a:lnTo>
                  <a:lnTo>
                    <a:pt x="77843" y="209436"/>
                  </a:lnTo>
                  <a:lnTo>
                    <a:pt x="135240" y="169841"/>
                  </a:lnTo>
                  <a:lnTo>
                    <a:pt x="169172" y="151190"/>
                  </a:lnTo>
                  <a:lnTo>
                    <a:pt x="206397" y="133373"/>
                  </a:lnTo>
                  <a:lnTo>
                    <a:pt x="246765" y="116439"/>
                  </a:lnTo>
                  <a:lnTo>
                    <a:pt x="290131" y="100441"/>
                  </a:lnTo>
                  <a:lnTo>
                    <a:pt x="336346" y="85428"/>
                  </a:lnTo>
                  <a:lnTo>
                    <a:pt x="385264" y="71454"/>
                  </a:lnTo>
                  <a:lnTo>
                    <a:pt x="436736" y="58567"/>
                  </a:lnTo>
                  <a:lnTo>
                    <a:pt x="490615" y="46820"/>
                  </a:lnTo>
                  <a:lnTo>
                    <a:pt x="546753" y="36264"/>
                  </a:lnTo>
                  <a:lnTo>
                    <a:pt x="605004" y="26949"/>
                  </a:lnTo>
                  <a:lnTo>
                    <a:pt x="665219" y="18928"/>
                  </a:lnTo>
                  <a:lnTo>
                    <a:pt x="727251" y="12250"/>
                  </a:lnTo>
                  <a:lnTo>
                    <a:pt x="790953" y="6967"/>
                  </a:lnTo>
                  <a:lnTo>
                    <a:pt x="856176" y="3130"/>
                  </a:lnTo>
                  <a:lnTo>
                    <a:pt x="922774" y="791"/>
                  </a:lnTo>
                  <a:lnTo>
                    <a:pt x="990600" y="0"/>
                  </a:lnTo>
                  <a:lnTo>
                    <a:pt x="1058425" y="791"/>
                  </a:lnTo>
                  <a:lnTo>
                    <a:pt x="1125023" y="3130"/>
                  </a:lnTo>
                  <a:lnTo>
                    <a:pt x="1190246" y="6967"/>
                  </a:lnTo>
                  <a:lnTo>
                    <a:pt x="1253948" y="12250"/>
                  </a:lnTo>
                  <a:lnTo>
                    <a:pt x="1315980" y="18928"/>
                  </a:lnTo>
                  <a:lnTo>
                    <a:pt x="1376195" y="26949"/>
                  </a:lnTo>
                  <a:lnTo>
                    <a:pt x="1434446" y="36264"/>
                  </a:lnTo>
                  <a:lnTo>
                    <a:pt x="1490584" y="46820"/>
                  </a:lnTo>
                  <a:lnTo>
                    <a:pt x="1544463" y="58567"/>
                  </a:lnTo>
                  <a:lnTo>
                    <a:pt x="1595935" y="71454"/>
                  </a:lnTo>
                  <a:lnTo>
                    <a:pt x="1644853" y="85428"/>
                  </a:lnTo>
                  <a:lnTo>
                    <a:pt x="1691068" y="100441"/>
                  </a:lnTo>
                  <a:lnTo>
                    <a:pt x="1734434" y="116439"/>
                  </a:lnTo>
                  <a:lnTo>
                    <a:pt x="1774802" y="133373"/>
                  </a:lnTo>
                  <a:lnTo>
                    <a:pt x="1812027" y="151190"/>
                  </a:lnTo>
                  <a:lnTo>
                    <a:pt x="1845959" y="169841"/>
                  </a:lnTo>
                  <a:lnTo>
                    <a:pt x="1903356" y="209436"/>
                  </a:lnTo>
                  <a:lnTo>
                    <a:pt x="1945816" y="251751"/>
                  </a:lnTo>
                  <a:lnTo>
                    <a:pt x="1972157" y="296375"/>
                  </a:lnTo>
                  <a:lnTo>
                    <a:pt x="1981200" y="342900"/>
                  </a:lnTo>
                  <a:lnTo>
                    <a:pt x="1978914" y="366374"/>
                  </a:lnTo>
                  <a:lnTo>
                    <a:pt x="1972157" y="389424"/>
                  </a:lnTo>
                  <a:lnTo>
                    <a:pt x="1945816" y="434048"/>
                  </a:lnTo>
                  <a:lnTo>
                    <a:pt x="1903356" y="476363"/>
                  </a:lnTo>
                  <a:lnTo>
                    <a:pt x="1845959" y="515958"/>
                  </a:lnTo>
                  <a:lnTo>
                    <a:pt x="1812027" y="534609"/>
                  </a:lnTo>
                  <a:lnTo>
                    <a:pt x="1774802" y="552426"/>
                  </a:lnTo>
                  <a:lnTo>
                    <a:pt x="1734434" y="569360"/>
                  </a:lnTo>
                  <a:lnTo>
                    <a:pt x="1691068" y="585358"/>
                  </a:lnTo>
                  <a:lnTo>
                    <a:pt x="1644853" y="600371"/>
                  </a:lnTo>
                  <a:lnTo>
                    <a:pt x="1595935" y="614345"/>
                  </a:lnTo>
                  <a:lnTo>
                    <a:pt x="1544463" y="627232"/>
                  </a:lnTo>
                  <a:lnTo>
                    <a:pt x="1490584" y="638979"/>
                  </a:lnTo>
                  <a:lnTo>
                    <a:pt x="1434446" y="649535"/>
                  </a:lnTo>
                  <a:lnTo>
                    <a:pt x="1376195" y="658850"/>
                  </a:lnTo>
                  <a:lnTo>
                    <a:pt x="1315980" y="666871"/>
                  </a:lnTo>
                  <a:lnTo>
                    <a:pt x="1253948" y="673549"/>
                  </a:lnTo>
                  <a:lnTo>
                    <a:pt x="1190246" y="678832"/>
                  </a:lnTo>
                  <a:lnTo>
                    <a:pt x="1125023" y="682669"/>
                  </a:lnTo>
                  <a:lnTo>
                    <a:pt x="1058425" y="685008"/>
                  </a:lnTo>
                  <a:lnTo>
                    <a:pt x="990600" y="685800"/>
                  </a:lnTo>
                  <a:lnTo>
                    <a:pt x="922774" y="685008"/>
                  </a:lnTo>
                  <a:lnTo>
                    <a:pt x="856176" y="682669"/>
                  </a:lnTo>
                  <a:lnTo>
                    <a:pt x="790953" y="678832"/>
                  </a:lnTo>
                  <a:lnTo>
                    <a:pt x="727251" y="673549"/>
                  </a:lnTo>
                  <a:lnTo>
                    <a:pt x="665219" y="666871"/>
                  </a:lnTo>
                  <a:lnTo>
                    <a:pt x="605004" y="658850"/>
                  </a:lnTo>
                  <a:lnTo>
                    <a:pt x="546753" y="649535"/>
                  </a:lnTo>
                  <a:lnTo>
                    <a:pt x="490615" y="638979"/>
                  </a:lnTo>
                  <a:lnTo>
                    <a:pt x="436736" y="627232"/>
                  </a:lnTo>
                  <a:lnTo>
                    <a:pt x="385264" y="614345"/>
                  </a:lnTo>
                  <a:lnTo>
                    <a:pt x="336346" y="600371"/>
                  </a:lnTo>
                  <a:lnTo>
                    <a:pt x="290131" y="585358"/>
                  </a:lnTo>
                  <a:lnTo>
                    <a:pt x="246765" y="569360"/>
                  </a:lnTo>
                  <a:lnTo>
                    <a:pt x="206397" y="552426"/>
                  </a:lnTo>
                  <a:lnTo>
                    <a:pt x="169172" y="534609"/>
                  </a:lnTo>
                  <a:lnTo>
                    <a:pt x="135240" y="515958"/>
                  </a:lnTo>
                  <a:lnTo>
                    <a:pt x="77843" y="476363"/>
                  </a:lnTo>
                  <a:lnTo>
                    <a:pt x="35383" y="434048"/>
                  </a:lnTo>
                  <a:lnTo>
                    <a:pt x="9042" y="389424"/>
                  </a:lnTo>
                  <a:lnTo>
                    <a:pt x="0" y="342900"/>
                  </a:lnTo>
                  <a:close/>
                </a:path>
              </a:pathLst>
            </a:custGeom>
            <a:ln w="25400">
              <a:solidFill>
                <a:srgbClr val="385D89"/>
              </a:solidFill>
            </a:ln>
          </p:spPr>
          <p:txBody>
            <a:bodyPr wrap="square" lIns="0" tIns="0" rIns="0" bIns="0" rtlCol="0"/>
            <a:lstStyle/>
            <a:p>
              <a:endParaRPr/>
            </a:p>
          </p:txBody>
        </p:sp>
      </p:grpSp>
      <p:sp>
        <p:nvSpPr>
          <p:cNvPr id="36" name="object 36"/>
          <p:cNvSpPr txBox="1"/>
          <p:nvPr/>
        </p:nvSpPr>
        <p:spPr>
          <a:xfrm>
            <a:off x="2586608" y="4598289"/>
            <a:ext cx="12255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Stud_Roll</a:t>
            </a:r>
            <a:r>
              <a:rPr sz="1800" spc="-60" dirty="0">
                <a:solidFill>
                  <a:srgbClr val="FFFFFF"/>
                </a:solidFill>
                <a:latin typeface="Calibri"/>
                <a:cs typeface="Calibri"/>
              </a:rPr>
              <a:t> </a:t>
            </a:r>
            <a:r>
              <a:rPr sz="1800" dirty="0">
                <a:solidFill>
                  <a:srgbClr val="FFFFFF"/>
                </a:solidFill>
                <a:latin typeface="Calibri"/>
                <a:cs typeface="Calibri"/>
              </a:rPr>
              <a:t>No</a:t>
            </a:r>
            <a:endParaRPr sz="1800">
              <a:latin typeface="Calibri"/>
              <a:cs typeface="Calibri"/>
            </a:endParaRPr>
          </a:p>
        </p:txBody>
      </p:sp>
      <p:sp>
        <p:nvSpPr>
          <p:cNvPr id="37" name="object 37"/>
          <p:cNvSpPr txBox="1"/>
          <p:nvPr/>
        </p:nvSpPr>
        <p:spPr>
          <a:xfrm>
            <a:off x="5349621" y="4598289"/>
            <a:ext cx="958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Course_Id</a:t>
            </a:r>
            <a:endParaRPr sz="1800">
              <a:latin typeface="Calibri"/>
              <a:cs typeface="Calibri"/>
            </a:endParaRPr>
          </a:p>
        </p:txBody>
      </p:sp>
      <p:grpSp>
        <p:nvGrpSpPr>
          <p:cNvPr id="38" name="object 38"/>
          <p:cNvGrpSpPr/>
          <p:nvPr/>
        </p:nvGrpSpPr>
        <p:grpSpPr>
          <a:xfrm>
            <a:off x="6997700" y="4406900"/>
            <a:ext cx="2159000" cy="711200"/>
            <a:chOff x="6997700" y="4406900"/>
            <a:chExt cx="2159000" cy="711200"/>
          </a:xfrm>
        </p:grpSpPr>
        <p:sp>
          <p:nvSpPr>
            <p:cNvPr id="39" name="object 39"/>
            <p:cNvSpPr/>
            <p:nvPr/>
          </p:nvSpPr>
          <p:spPr>
            <a:xfrm>
              <a:off x="7010400" y="4419600"/>
              <a:ext cx="2133600" cy="685800"/>
            </a:xfrm>
            <a:custGeom>
              <a:avLst/>
              <a:gdLst/>
              <a:ahLst/>
              <a:cxnLst/>
              <a:rect l="l" t="t" r="r" b="b"/>
              <a:pathLst>
                <a:path w="2133600" h="685800">
                  <a:moveTo>
                    <a:pt x="1066800" y="0"/>
                  </a:moveTo>
                  <a:lnTo>
                    <a:pt x="996660" y="729"/>
                  </a:lnTo>
                  <a:lnTo>
                    <a:pt x="927731" y="2887"/>
                  </a:lnTo>
                  <a:lnTo>
                    <a:pt x="860154" y="6429"/>
                  </a:lnTo>
                  <a:lnTo>
                    <a:pt x="794069" y="11309"/>
                  </a:lnTo>
                  <a:lnTo>
                    <a:pt x="729618" y="17483"/>
                  </a:lnTo>
                  <a:lnTo>
                    <a:pt x="666939" y="24904"/>
                  </a:lnTo>
                  <a:lnTo>
                    <a:pt x="606175" y="33528"/>
                  </a:lnTo>
                  <a:lnTo>
                    <a:pt x="547465" y="43310"/>
                  </a:lnTo>
                  <a:lnTo>
                    <a:pt x="490950" y="54204"/>
                  </a:lnTo>
                  <a:lnTo>
                    <a:pt x="436772" y="66165"/>
                  </a:lnTo>
                  <a:lnTo>
                    <a:pt x="385070" y="79149"/>
                  </a:lnTo>
                  <a:lnTo>
                    <a:pt x="335984" y="93109"/>
                  </a:lnTo>
                  <a:lnTo>
                    <a:pt x="289657" y="108000"/>
                  </a:lnTo>
                  <a:lnTo>
                    <a:pt x="246228" y="123778"/>
                  </a:lnTo>
                  <a:lnTo>
                    <a:pt x="205837" y="140396"/>
                  </a:lnTo>
                  <a:lnTo>
                    <a:pt x="168626" y="157811"/>
                  </a:lnTo>
                  <a:lnTo>
                    <a:pt x="134735" y="175977"/>
                  </a:lnTo>
                  <a:lnTo>
                    <a:pt x="77475" y="214379"/>
                  </a:lnTo>
                  <a:lnTo>
                    <a:pt x="35183" y="255241"/>
                  </a:lnTo>
                  <a:lnTo>
                    <a:pt x="8983" y="298202"/>
                  </a:lnTo>
                  <a:lnTo>
                    <a:pt x="0" y="342900"/>
                  </a:lnTo>
                  <a:lnTo>
                    <a:pt x="2269" y="365443"/>
                  </a:lnTo>
                  <a:lnTo>
                    <a:pt x="20001" y="409317"/>
                  </a:lnTo>
                  <a:lnTo>
                    <a:pt x="54388" y="451274"/>
                  </a:lnTo>
                  <a:lnTo>
                    <a:pt x="104305" y="490952"/>
                  </a:lnTo>
                  <a:lnTo>
                    <a:pt x="168626" y="527988"/>
                  </a:lnTo>
                  <a:lnTo>
                    <a:pt x="205837" y="545403"/>
                  </a:lnTo>
                  <a:lnTo>
                    <a:pt x="246228" y="562021"/>
                  </a:lnTo>
                  <a:lnTo>
                    <a:pt x="289657" y="577799"/>
                  </a:lnTo>
                  <a:lnTo>
                    <a:pt x="335984" y="592690"/>
                  </a:lnTo>
                  <a:lnTo>
                    <a:pt x="385070" y="606650"/>
                  </a:lnTo>
                  <a:lnTo>
                    <a:pt x="436772" y="619634"/>
                  </a:lnTo>
                  <a:lnTo>
                    <a:pt x="490950" y="631595"/>
                  </a:lnTo>
                  <a:lnTo>
                    <a:pt x="547465" y="642489"/>
                  </a:lnTo>
                  <a:lnTo>
                    <a:pt x="606175" y="652271"/>
                  </a:lnTo>
                  <a:lnTo>
                    <a:pt x="666939" y="660895"/>
                  </a:lnTo>
                  <a:lnTo>
                    <a:pt x="729618" y="668316"/>
                  </a:lnTo>
                  <a:lnTo>
                    <a:pt x="794069" y="674490"/>
                  </a:lnTo>
                  <a:lnTo>
                    <a:pt x="860154" y="679370"/>
                  </a:lnTo>
                  <a:lnTo>
                    <a:pt x="927731" y="682912"/>
                  </a:lnTo>
                  <a:lnTo>
                    <a:pt x="996660" y="685070"/>
                  </a:lnTo>
                  <a:lnTo>
                    <a:pt x="1066800" y="685800"/>
                  </a:lnTo>
                  <a:lnTo>
                    <a:pt x="1136939" y="685070"/>
                  </a:lnTo>
                  <a:lnTo>
                    <a:pt x="1205868" y="682912"/>
                  </a:lnTo>
                  <a:lnTo>
                    <a:pt x="1273445" y="679370"/>
                  </a:lnTo>
                  <a:lnTo>
                    <a:pt x="1339530" y="674490"/>
                  </a:lnTo>
                  <a:lnTo>
                    <a:pt x="1403981" y="668316"/>
                  </a:lnTo>
                  <a:lnTo>
                    <a:pt x="1466660" y="660895"/>
                  </a:lnTo>
                  <a:lnTo>
                    <a:pt x="1527424" y="652271"/>
                  </a:lnTo>
                  <a:lnTo>
                    <a:pt x="1586134" y="642489"/>
                  </a:lnTo>
                  <a:lnTo>
                    <a:pt x="1642649" y="631595"/>
                  </a:lnTo>
                  <a:lnTo>
                    <a:pt x="1696827" y="619634"/>
                  </a:lnTo>
                  <a:lnTo>
                    <a:pt x="1748529" y="606650"/>
                  </a:lnTo>
                  <a:lnTo>
                    <a:pt x="1797615" y="592690"/>
                  </a:lnTo>
                  <a:lnTo>
                    <a:pt x="1843942" y="577799"/>
                  </a:lnTo>
                  <a:lnTo>
                    <a:pt x="1887371" y="562021"/>
                  </a:lnTo>
                  <a:lnTo>
                    <a:pt x="1927762" y="545403"/>
                  </a:lnTo>
                  <a:lnTo>
                    <a:pt x="1964973" y="527988"/>
                  </a:lnTo>
                  <a:lnTo>
                    <a:pt x="1998864" y="509822"/>
                  </a:lnTo>
                  <a:lnTo>
                    <a:pt x="2056124" y="471420"/>
                  </a:lnTo>
                  <a:lnTo>
                    <a:pt x="2098416" y="430558"/>
                  </a:lnTo>
                  <a:lnTo>
                    <a:pt x="2124616" y="387597"/>
                  </a:lnTo>
                  <a:lnTo>
                    <a:pt x="2133600" y="342900"/>
                  </a:lnTo>
                  <a:lnTo>
                    <a:pt x="2131330" y="320356"/>
                  </a:lnTo>
                  <a:lnTo>
                    <a:pt x="2113598" y="276482"/>
                  </a:lnTo>
                  <a:lnTo>
                    <a:pt x="2079211" y="234525"/>
                  </a:lnTo>
                  <a:lnTo>
                    <a:pt x="2029294" y="194847"/>
                  </a:lnTo>
                  <a:lnTo>
                    <a:pt x="1964973" y="157811"/>
                  </a:lnTo>
                  <a:lnTo>
                    <a:pt x="1927762" y="140396"/>
                  </a:lnTo>
                  <a:lnTo>
                    <a:pt x="1887371" y="123778"/>
                  </a:lnTo>
                  <a:lnTo>
                    <a:pt x="1843942" y="108000"/>
                  </a:lnTo>
                  <a:lnTo>
                    <a:pt x="1797615" y="93109"/>
                  </a:lnTo>
                  <a:lnTo>
                    <a:pt x="1748529" y="79149"/>
                  </a:lnTo>
                  <a:lnTo>
                    <a:pt x="1696827" y="66165"/>
                  </a:lnTo>
                  <a:lnTo>
                    <a:pt x="1642649" y="54204"/>
                  </a:lnTo>
                  <a:lnTo>
                    <a:pt x="1586134" y="43310"/>
                  </a:lnTo>
                  <a:lnTo>
                    <a:pt x="1527424" y="33528"/>
                  </a:lnTo>
                  <a:lnTo>
                    <a:pt x="1466660" y="24904"/>
                  </a:lnTo>
                  <a:lnTo>
                    <a:pt x="1403981" y="17483"/>
                  </a:lnTo>
                  <a:lnTo>
                    <a:pt x="1339530" y="11309"/>
                  </a:lnTo>
                  <a:lnTo>
                    <a:pt x="1273445" y="6429"/>
                  </a:lnTo>
                  <a:lnTo>
                    <a:pt x="1205868" y="2887"/>
                  </a:lnTo>
                  <a:lnTo>
                    <a:pt x="1136939" y="729"/>
                  </a:lnTo>
                  <a:lnTo>
                    <a:pt x="1066800" y="0"/>
                  </a:lnTo>
                  <a:close/>
                </a:path>
              </a:pathLst>
            </a:custGeom>
            <a:solidFill>
              <a:srgbClr val="4F81BC"/>
            </a:solidFill>
          </p:spPr>
          <p:txBody>
            <a:bodyPr wrap="square" lIns="0" tIns="0" rIns="0" bIns="0" rtlCol="0"/>
            <a:lstStyle/>
            <a:p>
              <a:endParaRPr/>
            </a:p>
          </p:txBody>
        </p:sp>
        <p:sp>
          <p:nvSpPr>
            <p:cNvPr id="40" name="object 40"/>
            <p:cNvSpPr/>
            <p:nvPr/>
          </p:nvSpPr>
          <p:spPr>
            <a:xfrm>
              <a:off x="7010400" y="4419600"/>
              <a:ext cx="2133600" cy="685800"/>
            </a:xfrm>
            <a:custGeom>
              <a:avLst/>
              <a:gdLst/>
              <a:ahLst/>
              <a:cxnLst/>
              <a:rect l="l" t="t" r="r" b="b"/>
              <a:pathLst>
                <a:path w="2133600" h="685800">
                  <a:moveTo>
                    <a:pt x="0" y="342900"/>
                  </a:moveTo>
                  <a:lnTo>
                    <a:pt x="8983" y="298202"/>
                  </a:lnTo>
                  <a:lnTo>
                    <a:pt x="35183" y="255241"/>
                  </a:lnTo>
                  <a:lnTo>
                    <a:pt x="77475" y="214379"/>
                  </a:lnTo>
                  <a:lnTo>
                    <a:pt x="134735" y="175977"/>
                  </a:lnTo>
                  <a:lnTo>
                    <a:pt x="168626" y="157811"/>
                  </a:lnTo>
                  <a:lnTo>
                    <a:pt x="205837" y="140396"/>
                  </a:lnTo>
                  <a:lnTo>
                    <a:pt x="246228" y="123778"/>
                  </a:lnTo>
                  <a:lnTo>
                    <a:pt x="289657" y="108000"/>
                  </a:lnTo>
                  <a:lnTo>
                    <a:pt x="335984" y="93109"/>
                  </a:lnTo>
                  <a:lnTo>
                    <a:pt x="385070" y="79149"/>
                  </a:lnTo>
                  <a:lnTo>
                    <a:pt x="436772" y="66165"/>
                  </a:lnTo>
                  <a:lnTo>
                    <a:pt x="490950" y="54204"/>
                  </a:lnTo>
                  <a:lnTo>
                    <a:pt x="547465" y="43310"/>
                  </a:lnTo>
                  <a:lnTo>
                    <a:pt x="606175" y="33528"/>
                  </a:lnTo>
                  <a:lnTo>
                    <a:pt x="666939" y="24904"/>
                  </a:lnTo>
                  <a:lnTo>
                    <a:pt x="729618" y="17483"/>
                  </a:lnTo>
                  <a:lnTo>
                    <a:pt x="794069" y="11309"/>
                  </a:lnTo>
                  <a:lnTo>
                    <a:pt x="860154" y="6429"/>
                  </a:lnTo>
                  <a:lnTo>
                    <a:pt x="927731" y="2887"/>
                  </a:lnTo>
                  <a:lnTo>
                    <a:pt x="996660" y="729"/>
                  </a:lnTo>
                  <a:lnTo>
                    <a:pt x="1066800" y="0"/>
                  </a:lnTo>
                  <a:lnTo>
                    <a:pt x="1136939" y="729"/>
                  </a:lnTo>
                  <a:lnTo>
                    <a:pt x="1205868" y="2887"/>
                  </a:lnTo>
                  <a:lnTo>
                    <a:pt x="1273445" y="6429"/>
                  </a:lnTo>
                  <a:lnTo>
                    <a:pt x="1339530" y="11309"/>
                  </a:lnTo>
                  <a:lnTo>
                    <a:pt x="1403981" y="17483"/>
                  </a:lnTo>
                  <a:lnTo>
                    <a:pt x="1466660" y="24904"/>
                  </a:lnTo>
                  <a:lnTo>
                    <a:pt x="1527424" y="33528"/>
                  </a:lnTo>
                  <a:lnTo>
                    <a:pt x="1586134" y="43310"/>
                  </a:lnTo>
                  <a:lnTo>
                    <a:pt x="1642649" y="54204"/>
                  </a:lnTo>
                  <a:lnTo>
                    <a:pt x="1696827" y="66165"/>
                  </a:lnTo>
                  <a:lnTo>
                    <a:pt x="1748529" y="79149"/>
                  </a:lnTo>
                  <a:lnTo>
                    <a:pt x="1797615" y="93109"/>
                  </a:lnTo>
                  <a:lnTo>
                    <a:pt x="1843942" y="108000"/>
                  </a:lnTo>
                  <a:lnTo>
                    <a:pt x="1887371" y="123778"/>
                  </a:lnTo>
                  <a:lnTo>
                    <a:pt x="1927762" y="140396"/>
                  </a:lnTo>
                  <a:lnTo>
                    <a:pt x="1964973" y="157811"/>
                  </a:lnTo>
                  <a:lnTo>
                    <a:pt x="1998864" y="175977"/>
                  </a:lnTo>
                  <a:lnTo>
                    <a:pt x="2056124" y="214379"/>
                  </a:lnTo>
                  <a:lnTo>
                    <a:pt x="2098416" y="255241"/>
                  </a:lnTo>
                  <a:lnTo>
                    <a:pt x="2124616" y="298202"/>
                  </a:lnTo>
                  <a:lnTo>
                    <a:pt x="2133600" y="342900"/>
                  </a:lnTo>
                  <a:lnTo>
                    <a:pt x="2131330" y="365443"/>
                  </a:lnTo>
                  <a:lnTo>
                    <a:pt x="2124616" y="387597"/>
                  </a:lnTo>
                  <a:lnTo>
                    <a:pt x="2098416" y="430558"/>
                  </a:lnTo>
                  <a:lnTo>
                    <a:pt x="2056124" y="471420"/>
                  </a:lnTo>
                  <a:lnTo>
                    <a:pt x="1998864" y="509822"/>
                  </a:lnTo>
                  <a:lnTo>
                    <a:pt x="1964973" y="527988"/>
                  </a:lnTo>
                  <a:lnTo>
                    <a:pt x="1927762" y="545403"/>
                  </a:lnTo>
                  <a:lnTo>
                    <a:pt x="1887371" y="562021"/>
                  </a:lnTo>
                  <a:lnTo>
                    <a:pt x="1843942" y="577799"/>
                  </a:lnTo>
                  <a:lnTo>
                    <a:pt x="1797615" y="592690"/>
                  </a:lnTo>
                  <a:lnTo>
                    <a:pt x="1748529" y="606650"/>
                  </a:lnTo>
                  <a:lnTo>
                    <a:pt x="1696827" y="619634"/>
                  </a:lnTo>
                  <a:lnTo>
                    <a:pt x="1642649" y="631595"/>
                  </a:lnTo>
                  <a:lnTo>
                    <a:pt x="1586134" y="642489"/>
                  </a:lnTo>
                  <a:lnTo>
                    <a:pt x="1527424" y="652271"/>
                  </a:lnTo>
                  <a:lnTo>
                    <a:pt x="1466660" y="660895"/>
                  </a:lnTo>
                  <a:lnTo>
                    <a:pt x="1403981" y="668316"/>
                  </a:lnTo>
                  <a:lnTo>
                    <a:pt x="1339530" y="674490"/>
                  </a:lnTo>
                  <a:lnTo>
                    <a:pt x="1273445" y="679370"/>
                  </a:lnTo>
                  <a:lnTo>
                    <a:pt x="1205868" y="682912"/>
                  </a:lnTo>
                  <a:lnTo>
                    <a:pt x="1136939" y="685070"/>
                  </a:lnTo>
                  <a:lnTo>
                    <a:pt x="1066800" y="685800"/>
                  </a:lnTo>
                  <a:lnTo>
                    <a:pt x="996660" y="685070"/>
                  </a:lnTo>
                  <a:lnTo>
                    <a:pt x="927731" y="682912"/>
                  </a:lnTo>
                  <a:lnTo>
                    <a:pt x="860154" y="679370"/>
                  </a:lnTo>
                  <a:lnTo>
                    <a:pt x="794069" y="674490"/>
                  </a:lnTo>
                  <a:lnTo>
                    <a:pt x="729618" y="668316"/>
                  </a:lnTo>
                  <a:lnTo>
                    <a:pt x="666939" y="660895"/>
                  </a:lnTo>
                  <a:lnTo>
                    <a:pt x="606175" y="652271"/>
                  </a:lnTo>
                  <a:lnTo>
                    <a:pt x="547465" y="642489"/>
                  </a:lnTo>
                  <a:lnTo>
                    <a:pt x="490950" y="631595"/>
                  </a:lnTo>
                  <a:lnTo>
                    <a:pt x="436772" y="619634"/>
                  </a:lnTo>
                  <a:lnTo>
                    <a:pt x="385070" y="606650"/>
                  </a:lnTo>
                  <a:lnTo>
                    <a:pt x="335984" y="592690"/>
                  </a:lnTo>
                  <a:lnTo>
                    <a:pt x="289657" y="577799"/>
                  </a:lnTo>
                  <a:lnTo>
                    <a:pt x="246228" y="562021"/>
                  </a:lnTo>
                  <a:lnTo>
                    <a:pt x="205837" y="545403"/>
                  </a:lnTo>
                  <a:lnTo>
                    <a:pt x="168626" y="527988"/>
                  </a:lnTo>
                  <a:lnTo>
                    <a:pt x="134735" y="509822"/>
                  </a:lnTo>
                  <a:lnTo>
                    <a:pt x="77475" y="471420"/>
                  </a:lnTo>
                  <a:lnTo>
                    <a:pt x="35183" y="430558"/>
                  </a:lnTo>
                  <a:lnTo>
                    <a:pt x="8983" y="387597"/>
                  </a:lnTo>
                  <a:lnTo>
                    <a:pt x="0" y="342900"/>
                  </a:lnTo>
                  <a:close/>
                </a:path>
              </a:pathLst>
            </a:custGeom>
            <a:ln w="25400">
              <a:solidFill>
                <a:srgbClr val="385D89"/>
              </a:solidFill>
            </a:ln>
          </p:spPr>
          <p:txBody>
            <a:bodyPr wrap="square" lIns="0" tIns="0" rIns="0" bIns="0" rtlCol="0"/>
            <a:lstStyle/>
            <a:p>
              <a:endParaRPr/>
            </a:p>
          </p:txBody>
        </p:sp>
      </p:grpSp>
      <p:sp>
        <p:nvSpPr>
          <p:cNvPr id="41" name="object 41"/>
          <p:cNvSpPr txBox="1"/>
          <p:nvPr/>
        </p:nvSpPr>
        <p:spPr>
          <a:xfrm>
            <a:off x="7410450" y="4598289"/>
            <a:ext cx="133477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Course_Name</a:t>
            </a:r>
            <a:endParaRPr sz="1800">
              <a:latin typeface="Calibri"/>
              <a:cs typeface="Calibri"/>
            </a:endParaRPr>
          </a:p>
        </p:txBody>
      </p:sp>
      <p:sp>
        <p:nvSpPr>
          <p:cNvPr id="42" name="object 42"/>
          <p:cNvSpPr/>
          <p:nvPr/>
        </p:nvSpPr>
        <p:spPr>
          <a:xfrm>
            <a:off x="1625980" y="5004942"/>
            <a:ext cx="874394" cy="786765"/>
          </a:xfrm>
          <a:custGeom>
            <a:avLst/>
            <a:gdLst/>
            <a:ahLst/>
            <a:cxnLst/>
            <a:rect l="l" t="t" r="r" b="b"/>
            <a:pathLst>
              <a:path w="874394" h="786764">
                <a:moveTo>
                  <a:pt x="507619" y="786256"/>
                </a:moveTo>
                <a:lnTo>
                  <a:pt x="0" y="0"/>
                </a:lnTo>
              </a:path>
              <a:path w="874394" h="786764">
                <a:moveTo>
                  <a:pt x="507619" y="786256"/>
                </a:moveTo>
                <a:lnTo>
                  <a:pt x="874013" y="0"/>
                </a:lnTo>
              </a:path>
            </a:pathLst>
          </a:custGeom>
          <a:ln w="12700">
            <a:solidFill>
              <a:srgbClr val="497DBA"/>
            </a:solidFill>
          </a:ln>
        </p:spPr>
        <p:txBody>
          <a:bodyPr wrap="square" lIns="0" tIns="0" rIns="0" bIns="0" rtlCol="0"/>
          <a:lstStyle/>
          <a:p>
            <a:endParaRPr/>
          </a:p>
        </p:txBody>
      </p:sp>
      <p:sp>
        <p:nvSpPr>
          <p:cNvPr id="43" name="object 43"/>
          <p:cNvSpPr/>
          <p:nvPr/>
        </p:nvSpPr>
        <p:spPr>
          <a:xfrm>
            <a:off x="6502781" y="5004942"/>
            <a:ext cx="820419" cy="786765"/>
          </a:xfrm>
          <a:custGeom>
            <a:avLst/>
            <a:gdLst/>
            <a:ahLst/>
            <a:cxnLst/>
            <a:rect l="l" t="t" r="r" b="b"/>
            <a:pathLst>
              <a:path w="820420" h="786764">
                <a:moveTo>
                  <a:pt x="507619" y="786256"/>
                </a:moveTo>
                <a:lnTo>
                  <a:pt x="0" y="0"/>
                </a:lnTo>
              </a:path>
              <a:path w="820420" h="786764">
                <a:moveTo>
                  <a:pt x="507619" y="786256"/>
                </a:moveTo>
                <a:lnTo>
                  <a:pt x="820039" y="0"/>
                </a:lnTo>
              </a:path>
            </a:pathLst>
          </a:custGeom>
          <a:ln w="12700">
            <a:solidFill>
              <a:srgbClr val="497DBA"/>
            </a:solidFill>
          </a:ln>
        </p:spPr>
        <p:txBody>
          <a:bodyPr wrap="square" lIns="0" tIns="0" rIns="0" bIns="0" rtlCol="0"/>
          <a:lstStyle/>
          <a:p>
            <a:endParaRPr/>
          </a:p>
        </p:txBody>
      </p:sp>
      <p:sp>
        <p:nvSpPr>
          <p:cNvPr id="44" name="object 44"/>
          <p:cNvSpPr txBox="1"/>
          <p:nvPr/>
        </p:nvSpPr>
        <p:spPr>
          <a:xfrm>
            <a:off x="4041775" y="3402965"/>
            <a:ext cx="1393190" cy="788035"/>
          </a:xfrm>
          <a:prstGeom prst="rect">
            <a:avLst/>
          </a:prstGeom>
        </p:spPr>
        <p:txBody>
          <a:bodyPr vert="horz" wrap="square" lIns="0" tIns="12700" rIns="0" bIns="0" rtlCol="0">
            <a:spAutoFit/>
          </a:bodyPr>
          <a:lstStyle/>
          <a:p>
            <a:pPr marL="88900" marR="5080" indent="-76200">
              <a:lnSpc>
                <a:spcPct val="139000"/>
              </a:lnSpc>
              <a:spcBef>
                <a:spcPts val="100"/>
              </a:spcBef>
            </a:pPr>
            <a:r>
              <a:rPr sz="1800" spc="-5" dirty="0">
                <a:latin typeface="Arial"/>
                <a:cs typeface="Arial"/>
              </a:rPr>
              <a:t>R</a:t>
            </a:r>
            <a:r>
              <a:rPr sz="1800" spc="-15" dirty="0">
                <a:latin typeface="Arial"/>
                <a:cs typeface="Arial"/>
              </a:rPr>
              <a:t>e</a:t>
            </a:r>
            <a:r>
              <a:rPr sz="1800" spc="-5" dirty="0">
                <a:latin typeface="Arial"/>
                <a:cs typeface="Arial"/>
              </a:rPr>
              <a:t>l</a:t>
            </a:r>
            <a:r>
              <a:rPr sz="1800" spc="-15" dirty="0">
                <a:latin typeface="Arial"/>
                <a:cs typeface="Arial"/>
              </a:rPr>
              <a:t>a</a:t>
            </a:r>
            <a:r>
              <a:rPr sz="1800" spc="-5" dirty="0">
                <a:latin typeface="Arial"/>
                <a:cs typeface="Arial"/>
              </a:rPr>
              <a:t>tio</a:t>
            </a:r>
            <a:r>
              <a:rPr sz="1800" spc="-15" dirty="0">
                <a:latin typeface="Arial"/>
                <a:cs typeface="Arial"/>
              </a:rPr>
              <a:t>n</a:t>
            </a:r>
            <a:r>
              <a:rPr sz="1800" spc="-5" dirty="0">
                <a:latin typeface="Arial"/>
                <a:cs typeface="Arial"/>
              </a:rPr>
              <a:t>sh</a:t>
            </a:r>
            <a:r>
              <a:rPr sz="1800" spc="-15" dirty="0">
                <a:latin typeface="Arial"/>
                <a:cs typeface="Arial"/>
              </a:rPr>
              <a:t>i</a:t>
            </a:r>
            <a:r>
              <a:rPr sz="1800" spc="-5" dirty="0">
                <a:latin typeface="Arial"/>
                <a:cs typeface="Arial"/>
              </a:rPr>
              <a:t>ps  E-R</a:t>
            </a:r>
            <a:r>
              <a:rPr sz="1800" spc="-80" dirty="0">
                <a:latin typeface="Arial"/>
                <a:cs typeface="Arial"/>
              </a:rPr>
              <a:t> </a:t>
            </a:r>
            <a:r>
              <a:rPr sz="1800" spc="-5" dirty="0">
                <a:latin typeface="Arial"/>
                <a:cs typeface="Arial"/>
              </a:rPr>
              <a:t>diagram</a:t>
            </a:r>
            <a:endParaRPr sz="1800">
              <a:latin typeface="Arial"/>
              <a:cs typeface="Arial"/>
            </a:endParaRPr>
          </a:p>
        </p:txBody>
      </p:sp>
      <p:sp>
        <p:nvSpPr>
          <p:cNvPr id="46" name="Title 1"/>
          <p:cNvSpPr>
            <a:spLocks noGrp="1"/>
          </p:cNvSpPr>
          <p:nvPr>
            <p:ph type="title"/>
          </p:nvPr>
        </p:nvSpPr>
        <p:spPr>
          <a:xfrm>
            <a:off x="457200" y="304800"/>
            <a:ext cx="8229600" cy="1143000"/>
          </a:xfrm>
        </p:spPr>
        <p:txBody>
          <a:bodyPr>
            <a:normAutofit fontScale="90000"/>
          </a:bodyPr>
          <a:lstStyle/>
          <a:p>
            <a:pPr lvl="1"/>
            <a:r>
              <a:rPr lang="en-US" sz="5400" kern="1200" dirty="0" smtClean="0">
                <a:solidFill>
                  <a:schemeClr val="tx2"/>
                </a:solidFill>
                <a:latin typeface="+mj-lt"/>
                <a:ea typeface="+mj-ea"/>
                <a:cs typeface="+mj-cs"/>
              </a:rPr>
              <a:t>4. </a:t>
            </a:r>
            <a:r>
              <a:rPr lang="en-US" sz="6000" kern="1200" dirty="0">
                <a:solidFill>
                  <a:schemeClr val="tx2"/>
                </a:solidFill>
                <a:latin typeface="+mj-lt"/>
                <a:ea typeface="+mj-ea"/>
                <a:cs typeface="+mj-cs"/>
              </a:rPr>
              <a:t>Entity–Relationship Model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08888"/>
          </a:xfrm>
        </p:spPr>
        <p:txBody>
          <a:bodyPr/>
          <a:lstStyle/>
          <a:p>
            <a:r>
              <a:rPr lang="en-US" dirty="0" smtClean="0"/>
              <a:t>Chen &amp; Crow’s Foot Notations</a:t>
            </a:r>
            <a:endParaRPr lang="en-US" dirty="0"/>
          </a:p>
        </p:txBody>
      </p:sp>
      <p:pic>
        <p:nvPicPr>
          <p:cNvPr id="1026" name="Picture 2"/>
          <p:cNvPicPr>
            <a:picLocks noChangeAspect="1" noChangeArrowheads="1"/>
          </p:cNvPicPr>
          <p:nvPr/>
        </p:nvPicPr>
        <p:blipFill>
          <a:blip r:embed="rId2"/>
          <a:srcRect/>
          <a:stretch>
            <a:fillRect/>
          </a:stretch>
        </p:blipFill>
        <p:spPr bwMode="auto">
          <a:xfrm>
            <a:off x="-9525" y="1752600"/>
            <a:ext cx="9153525" cy="5215578"/>
          </a:xfrm>
          <a:prstGeom prst="rect">
            <a:avLst/>
          </a:prstGeom>
          <a:noFill/>
          <a:ln w="9525">
            <a:noFill/>
            <a:miter lim="800000"/>
            <a:headEnd/>
            <a:tailEnd/>
          </a:ln>
          <a:effectLst/>
        </p:spPr>
      </p:pic>
      <p:sp>
        <p:nvSpPr>
          <p:cNvPr id="4" name="Title 1"/>
          <p:cNvSpPr txBox="1">
            <a:spLocks/>
          </p:cNvSpPr>
          <p:nvPr/>
        </p:nvSpPr>
        <p:spPr>
          <a:xfrm>
            <a:off x="457200" y="-381000"/>
            <a:ext cx="8229600" cy="1143000"/>
          </a:xfrm>
          <a:prstGeom prst="rect">
            <a:avLst/>
          </a:prstGeom>
        </p:spPr>
        <p:txBody>
          <a:bodyPr vert="horz" lIns="0" rIns="0" bIns="0" anchor="b">
            <a:normAutofit fontScale="90000"/>
          </a:bodyPr>
          <a:lstStyle/>
          <a:p>
            <a:pPr marL="0" marR="0" lvl="1" indent="0" defTabSz="91440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j-lt"/>
                <a:ea typeface="+mj-ea"/>
                <a:cs typeface="+mj-cs"/>
              </a:rPr>
              <a:t>4. </a:t>
            </a:r>
            <a:r>
              <a:rPr lang="en-US" sz="6000" dirty="0" smtClean="0">
                <a:solidFill>
                  <a:schemeClr val="tx2"/>
                </a:solidFill>
                <a:latin typeface="+mj-lt"/>
                <a:ea typeface="+mj-ea"/>
                <a:cs typeface="+mj-cs"/>
              </a:rPr>
              <a:t>Entity–Relationship 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5400" kern="1200" dirty="0">
                <a:solidFill>
                  <a:schemeClr val="tx2"/>
                </a:solidFill>
                <a:latin typeface="+mj-lt"/>
                <a:ea typeface="+mj-ea"/>
                <a:cs typeface="+mj-cs"/>
              </a:rPr>
              <a:t>5</a:t>
            </a:r>
            <a:r>
              <a:rPr lang="en-US" sz="5400" kern="1200" dirty="0" smtClean="0">
                <a:solidFill>
                  <a:schemeClr val="tx2"/>
                </a:solidFill>
                <a:latin typeface="+mj-lt"/>
                <a:ea typeface="+mj-ea"/>
                <a:cs typeface="+mj-cs"/>
              </a:rPr>
              <a:t>. </a:t>
            </a:r>
            <a:r>
              <a:rPr lang="en-US" sz="5400" kern="1200" dirty="0">
                <a:solidFill>
                  <a:schemeClr val="tx2"/>
                </a:solidFill>
                <a:latin typeface="+mj-lt"/>
                <a:ea typeface="+mj-ea"/>
                <a:cs typeface="+mj-cs"/>
              </a:rPr>
              <a:t>Object-Oriented Models</a:t>
            </a:r>
          </a:p>
        </p:txBody>
      </p:sp>
      <p:sp>
        <p:nvSpPr>
          <p:cNvPr id="3" name="Content Placeholder 2"/>
          <p:cNvSpPr>
            <a:spLocks noGrp="1"/>
          </p:cNvSpPr>
          <p:nvPr>
            <p:ph idx="1"/>
          </p:nvPr>
        </p:nvSpPr>
        <p:spPr>
          <a:xfrm>
            <a:off x="457200" y="1905000"/>
            <a:ext cx="8229600" cy="4800600"/>
          </a:xfrm>
        </p:spPr>
        <p:txBody>
          <a:bodyPr>
            <a:noAutofit/>
          </a:bodyPr>
          <a:lstStyle/>
          <a:p>
            <a:pPr algn="just"/>
            <a:r>
              <a:rPr lang="en-US" sz="2800" dirty="0" smtClean="0"/>
              <a:t>Object oriented data model is designed using the entities in the real world, attributes of each entity and their relationship.</a:t>
            </a:r>
          </a:p>
          <a:p>
            <a:pPr algn="just"/>
            <a:r>
              <a:rPr lang="en-US" sz="2800" dirty="0" smtClean="0"/>
              <a:t>Object oriented data model is based upon real world situations. These situations are represented as objects, with different attributes. All these object have multiple relationships between them.</a:t>
            </a:r>
          </a:p>
          <a:p>
            <a:pPr algn="just"/>
            <a:r>
              <a:rPr lang="en-US" sz="2800" dirty="0" smtClean="0"/>
              <a:t>It picks up each thing/object in the real world which is involved in the requirement.</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5400" kern="1200" dirty="0">
                <a:solidFill>
                  <a:schemeClr val="tx2"/>
                </a:solidFill>
                <a:latin typeface="+mj-lt"/>
                <a:ea typeface="+mj-ea"/>
                <a:cs typeface="+mj-cs"/>
              </a:rPr>
              <a:t>5</a:t>
            </a:r>
            <a:r>
              <a:rPr lang="en-US" sz="5400" kern="1200" dirty="0" smtClean="0">
                <a:solidFill>
                  <a:schemeClr val="tx2"/>
                </a:solidFill>
                <a:latin typeface="+mj-lt"/>
                <a:ea typeface="+mj-ea"/>
                <a:cs typeface="+mj-cs"/>
              </a:rPr>
              <a:t>. </a:t>
            </a:r>
            <a:r>
              <a:rPr lang="en-US" sz="5400" kern="1200" dirty="0">
                <a:solidFill>
                  <a:schemeClr val="tx2"/>
                </a:solidFill>
                <a:latin typeface="+mj-lt"/>
                <a:ea typeface="+mj-ea"/>
                <a:cs typeface="+mj-cs"/>
              </a:rPr>
              <a:t>Object-Oriented Models</a:t>
            </a:r>
          </a:p>
        </p:txBody>
      </p:sp>
      <p:sp>
        <p:nvSpPr>
          <p:cNvPr id="3" name="Content Placeholder 2"/>
          <p:cNvSpPr>
            <a:spLocks noGrp="1"/>
          </p:cNvSpPr>
          <p:nvPr>
            <p:ph idx="1"/>
          </p:nvPr>
        </p:nvSpPr>
        <p:spPr>
          <a:xfrm>
            <a:off x="457200" y="1905000"/>
            <a:ext cx="8229600" cy="4800600"/>
          </a:xfrm>
        </p:spPr>
        <p:txBody>
          <a:bodyPr>
            <a:noAutofit/>
          </a:bodyPr>
          <a:lstStyle/>
          <a:p>
            <a:r>
              <a:rPr lang="en-US" sz="2800" dirty="0" smtClean="0"/>
              <a:t> </a:t>
            </a:r>
            <a:r>
              <a:rPr lang="en-US" sz="2800" b="1" dirty="0" smtClean="0"/>
              <a:t>Elements of Object oriented data model</a:t>
            </a:r>
          </a:p>
          <a:p>
            <a:endParaRPr lang="en-US" sz="2400" b="1" dirty="0" smtClean="0"/>
          </a:p>
          <a:p>
            <a:r>
              <a:rPr lang="en-US" sz="2400" b="1" dirty="0" smtClean="0"/>
              <a:t>Objects</a:t>
            </a:r>
            <a:endParaRPr lang="en-US" sz="2400" dirty="0" smtClean="0"/>
          </a:p>
          <a:p>
            <a:pPr lvl="1"/>
            <a:r>
              <a:rPr lang="en-US" dirty="0" smtClean="0"/>
              <a:t>The real world entities and situations are represented as objects in the Object oriented database model.</a:t>
            </a:r>
          </a:p>
          <a:p>
            <a:endParaRPr lang="en-US" sz="2400" b="1" dirty="0" smtClean="0"/>
          </a:p>
          <a:p>
            <a:r>
              <a:rPr lang="en-US" sz="2400" b="1" dirty="0" smtClean="0"/>
              <a:t>Attributes and Method</a:t>
            </a:r>
            <a:endParaRPr lang="en-US" sz="2400" dirty="0" smtClean="0"/>
          </a:p>
          <a:p>
            <a:pPr lvl="1" algn="just"/>
            <a:r>
              <a:rPr lang="en-US" dirty="0" smtClean="0"/>
              <a:t>Every object has certain characteristics. These are represented using Attributes. The behaviour of the objects is represented using Methods.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56488"/>
          </a:xfrm>
        </p:spPr>
        <p:txBody>
          <a:bodyPr>
            <a:normAutofit fontScale="90000"/>
          </a:bodyPr>
          <a:lstStyle/>
          <a:p>
            <a:pPr lvl="1"/>
            <a:r>
              <a:rPr lang="en-US" sz="5400" kern="1200" dirty="0">
                <a:solidFill>
                  <a:schemeClr val="tx2"/>
                </a:solidFill>
                <a:latin typeface="+mj-lt"/>
                <a:ea typeface="+mj-ea"/>
                <a:cs typeface="+mj-cs"/>
              </a:rPr>
              <a:t>5</a:t>
            </a:r>
            <a:r>
              <a:rPr lang="en-US" sz="5400" kern="1200" dirty="0" smtClean="0">
                <a:solidFill>
                  <a:schemeClr val="tx2"/>
                </a:solidFill>
                <a:latin typeface="+mj-lt"/>
                <a:ea typeface="+mj-ea"/>
                <a:cs typeface="+mj-cs"/>
              </a:rPr>
              <a:t>. </a:t>
            </a:r>
            <a:r>
              <a:rPr lang="en-US" sz="4400" kern="1200" dirty="0">
                <a:solidFill>
                  <a:schemeClr val="tx2"/>
                </a:solidFill>
                <a:latin typeface="+mj-lt"/>
                <a:ea typeface="+mj-ea"/>
                <a:cs typeface="+mj-cs"/>
              </a:rPr>
              <a:t>Object-Oriented Models: Example</a:t>
            </a:r>
          </a:p>
        </p:txBody>
      </p:sp>
      <p:sp>
        <p:nvSpPr>
          <p:cNvPr id="4" name="Content Placeholder 3"/>
          <p:cNvSpPr>
            <a:spLocks noGrp="1"/>
          </p:cNvSpPr>
          <p:nvPr>
            <p:ph idx="1"/>
          </p:nvPr>
        </p:nvSpPr>
        <p:spPr>
          <a:xfrm>
            <a:off x="457200" y="1325880"/>
            <a:ext cx="8229600" cy="4389120"/>
          </a:xfrm>
        </p:spPr>
        <p:txBody>
          <a:bodyPr>
            <a:normAutofit/>
          </a:bodyPr>
          <a:lstStyle/>
          <a:p>
            <a:pPr algn="just"/>
            <a:r>
              <a:rPr lang="en-US" sz="2000" dirty="0" smtClean="0"/>
              <a:t>Shape, Circle, Rectangle and Triangle are all objects in this model. </a:t>
            </a:r>
          </a:p>
          <a:p>
            <a:pPr algn="just"/>
            <a:r>
              <a:rPr lang="en-US" sz="2000" dirty="0" smtClean="0"/>
              <a:t>Circle has the attributes Center and Radius.</a:t>
            </a:r>
          </a:p>
          <a:p>
            <a:pPr algn="just"/>
            <a:r>
              <a:rPr lang="en-US" sz="2000" dirty="0" smtClean="0"/>
              <a:t>Rectangle has the attributes Length and Breath</a:t>
            </a:r>
          </a:p>
          <a:p>
            <a:pPr algn="just"/>
            <a:r>
              <a:rPr lang="en-US" sz="2000" dirty="0" smtClean="0"/>
              <a:t>Triangle has the attributes Base and Height.</a:t>
            </a:r>
          </a:p>
          <a:p>
            <a:pPr algn="just"/>
            <a:r>
              <a:rPr lang="en-US" sz="2000" dirty="0" smtClean="0"/>
              <a:t>The objects Circle, Rectangle and Triangle inherit from the object Shape.</a:t>
            </a:r>
            <a:endParaRPr lang="en-US" sz="2000" dirty="0"/>
          </a:p>
        </p:txBody>
      </p:sp>
      <p:pic>
        <p:nvPicPr>
          <p:cNvPr id="81922" name="Picture 2"/>
          <p:cNvPicPr>
            <a:picLocks noChangeAspect="1" noChangeArrowheads="1"/>
          </p:cNvPicPr>
          <p:nvPr/>
        </p:nvPicPr>
        <p:blipFill>
          <a:blip r:embed="rId2"/>
          <a:srcRect/>
          <a:stretch>
            <a:fillRect/>
          </a:stretch>
        </p:blipFill>
        <p:spPr bwMode="auto">
          <a:xfrm>
            <a:off x="1628775" y="3409950"/>
            <a:ext cx="5381625"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5400" kern="1200" dirty="0">
                <a:solidFill>
                  <a:schemeClr val="tx2"/>
                </a:solidFill>
                <a:latin typeface="+mj-lt"/>
                <a:ea typeface="+mj-ea"/>
                <a:cs typeface="+mj-cs"/>
              </a:rPr>
              <a:t>5</a:t>
            </a:r>
            <a:r>
              <a:rPr lang="en-US" sz="5400" kern="1200" dirty="0" smtClean="0">
                <a:solidFill>
                  <a:schemeClr val="tx2"/>
                </a:solidFill>
                <a:latin typeface="+mj-lt"/>
                <a:ea typeface="+mj-ea"/>
                <a:cs typeface="+mj-cs"/>
              </a:rPr>
              <a:t>. </a:t>
            </a:r>
            <a:r>
              <a:rPr lang="en-US" sz="5400" kern="1200" dirty="0">
                <a:solidFill>
                  <a:schemeClr val="tx2"/>
                </a:solidFill>
                <a:latin typeface="+mj-lt"/>
                <a:ea typeface="+mj-ea"/>
                <a:cs typeface="+mj-cs"/>
              </a:rPr>
              <a:t>Object-Oriented Models</a:t>
            </a:r>
          </a:p>
        </p:txBody>
      </p:sp>
      <p:sp>
        <p:nvSpPr>
          <p:cNvPr id="3" name="Content Placeholder 2"/>
          <p:cNvSpPr>
            <a:spLocks noGrp="1"/>
          </p:cNvSpPr>
          <p:nvPr>
            <p:ph idx="1"/>
          </p:nvPr>
        </p:nvSpPr>
        <p:spPr>
          <a:xfrm>
            <a:off x="457200" y="1905000"/>
            <a:ext cx="8229600" cy="4800600"/>
          </a:xfrm>
        </p:spPr>
        <p:txBody>
          <a:bodyPr>
            <a:noAutofit/>
          </a:bodyPr>
          <a:lstStyle/>
          <a:p>
            <a:r>
              <a:rPr lang="en-US" sz="2400" dirty="0" smtClean="0"/>
              <a:t> </a:t>
            </a:r>
            <a:r>
              <a:rPr lang="en-US" sz="2800" b="1" dirty="0" smtClean="0"/>
              <a:t>Elements of Object oriented data model</a:t>
            </a:r>
          </a:p>
          <a:p>
            <a:r>
              <a:rPr lang="en-US" sz="2800" b="1" dirty="0" smtClean="0"/>
              <a:t>Class</a:t>
            </a:r>
            <a:endParaRPr lang="en-US" sz="2800" dirty="0" smtClean="0"/>
          </a:p>
          <a:p>
            <a:pPr lvl="1" algn="just"/>
            <a:r>
              <a:rPr lang="en-US" dirty="0" smtClean="0"/>
              <a:t>Similar attributes and methods are grouped together using a class. An object can be called as an instance of the class.</a:t>
            </a:r>
          </a:p>
          <a:p>
            <a:endParaRPr lang="en-US" sz="2800" b="1" dirty="0" smtClean="0"/>
          </a:p>
          <a:p>
            <a:r>
              <a:rPr lang="en-US" sz="2800" b="1" dirty="0" smtClean="0"/>
              <a:t>Inheritance</a:t>
            </a:r>
            <a:endParaRPr lang="en-US" sz="2800" dirty="0" smtClean="0"/>
          </a:p>
          <a:p>
            <a:pPr lvl="1" algn="just"/>
            <a:r>
              <a:rPr lang="en-US" dirty="0" smtClean="0"/>
              <a:t>A new class can be derived from the original class. The derived class contains attributes and methods of the original class as well as its own.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6. Enhanced Entity Relationship (EER) Model</a:t>
            </a:r>
            <a:endParaRPr lang="en-US" sz="3200" dirty="0"/>
          </a:p>
        </p:txBody>
      </p:sp>
      <p:sp>
        <p:nvSpPr>
          <p:cNvPr id="3" name="Content Placeholder 2"/>
          <p:cNvSpPr>
            <a:spLocks noGrp="1"/>
          </p:cNvSpPr>
          <p:nvPr>
            <p:ph idx="1"/>
          </p:nvPr>
        </p:nvSpPr>
        <p:spPr/>
        <p:txBody>
          <a:bodyPr>
            <a:normAutofit fontScale="92500"/>
          </a:bodyPr>
          <a:lstStyle/>
          <a:p>
            <a:pPr algn="just"/>
            <a:r>
              <a:rPr lang="en-US" dirty="0" smtClean="0"/>
              <a:t>Enhanced Entity Relationship (EER) Model is a high-level data model which provides extensions to original </a:t>
            </a:r>
            <a:r>
              <a:rPr lang="en-US" b="1" dirty="0" smtClean="0"/>
              <a:t>Entity Relationship </a:t>
            </a:r>
            <a:r>
              <a:rPr lang="en-US" dirty="0" smtClean="0"/>
              <a:t>(ER) model. </a:t>
            </a:r>
          </a:p>
          <a:p>
            <a:pPr algn="just"/>
            <a:r>
              <a:rPr lang="en-US" dirty="0" smtClean="0"/>
              <a:t>EER Models supports more details design. EER Modeling emerged as a solution for modeling highly complex databases.</a:t>
            </a:r>
          </a:p>
          <a:p>
            <a:pPr algn="just"/>
            <a:r>
              <a:rPr lang="en-US" b="1" dirty="0" smtClean="0"/>
              <a:t>EER uses UML notation. </a:t>
            </a:r>
            <a:r>
              <a:rPr lang="en-US" dirty="0" smtClean="0"/>
              <a:t>UML is the acronym for Unified Modeling Language; it is a general-purpose modeling language used when designing object-oriented systems. Entities are represented as class diagrams. Relationships are represented as associations between entities.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6. Enhanced Entity Relationship (EER) Model</a:t>
            </a:r>
            <a:endParaRPr lang="en-US" sz="3200" dirty="0"/>
          </a:p>
        </p:txBody>
      </p:sp>
      <p:sp>
        <p:nvSpPr>
          <p:cNvPr id="3" name="Content Placeholder 2"/>
          <p:cNvSpPr>
            <a:spLocks noGrp="1"/>
          </p:cNvSpPr>
          <p:nvPr>
            <p:ph idx="1"/>
          </p:nvPr>
        </p:nvSpPr>
        <p:spPr/>
        <p:txBody>
          <a:bodyPr>
            <a:normAutofit lnSpcReduction="10000"/>
          </a:bodyPr>
          <a:lstStyle/>
          <a:p>
            <a:pPr algn="just"/>
            <a:r>
              <a:rPr lang="en-US" dirty="0" smtClean="0"/>
              <a:t>Following are the basic UML building blocks</a:t>
            </a:r>
          </a:p>
          <a:p>
            <a:pPr algn="just"/>
            <a:r>
              <a:rPr lang="en-US" b="1" dirty="0" smtClean="0"/>
              <a:t>Things</a:t>
            </a:r>
          </a:p>
          <a:p>
            <a:pPr lvl="1" algn="just"/>
            <a:r>
              <a:rPr lang="en-US" dirty="0" smtClean="0"/>
              <a:t>A thing can be described as any real-world entity or an object</a:t>
            </a:r>
          </a:p>
          <a:p>
            <a:pPr algn="just"/>
            <a:r>
              <a:rPr lang="en-US" b="1" dirty="0" smtClean="0"/>
              <a:t>Relationships</a:t>
            </a:r>
          </a:p>
          <a:p>
            <a:pPr lvl="1" algn="just"/>
            <a:r>
              <a:rPr lang="en-US" dirty="0" smtClean="0"/>
              <a:t>The relationship allows you to show on a model how two or more things relate to each other. </a:t>
            </a:r>
          </a:p>
          <a:p>
            <a:pPr algn="just"/>
            <a:r>
              <a:rPr lang="en-US" b="1" dirty="0" smtClean="0"/>
              <a:t>Diagrams</a:t>
            </a:r>
          </a:p>
          <a:p>
            <a:pPr lvl="1" algn="just"/>
            <a:r>
              <a:rPr lang="en-US" dirty="0" smtClean="0"/>
              <a:t>UML diagrams are divided into three different categories such as Structural diagram, Behavioral diagram, Interaction diagram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856488"/>
          </a:xfrm>
        </p:spPr>
        <p:txBody>
          <a:bodyPr/>
          <a:lstStyle/>
          <a:p>
            <a:r>
              <a:rPr lang="en-US" dirty="0" smtClean="0"/>
              <a:t>Advantages of Data model</a:t>
            </a:r>
            <a:endParaRPr lang="en-US" dirty="0"/>
          </a:p>
        </p:txBody>
      </p:sp>
      <p:sp>
        <p:nvSpPr>
          <p:cNvPr id="3" name="Content Placeholder 2"/>
          <p:cNvSpPr>
            <a:spLocks noGrp="1"/>
          </p:cNvSpPr>
          <p:nvPr>
            <p:ph idx="1"/>
          </p:nvPr>
        </p:nvSpPr>
        <p:spPr>
          <a:xfrm>
            <a:off x="457200" y="1447800"/>
            <a:ext cx="8534400" cy="5410200"/>
          </a:xfrm>
        </p:spPr>
        <p:txBody>
          <a:bodyPr>
            <a:normAutofit/>
          </a:bodyPr>
          <a:lstStyle/>
          <a:p>
            <a:pPr algn="just"/>
            <a:r>
              <a:rPr lang="en-US" sz="2000" dirty="0" smtClean="0"/>
              <a:t>The main goal of a designing data model is to make certain that  data objects offered by the functional team are represented  accurately.</a:t>
            </a:r>
          </a:p>
          <a:p>
            <a:pPr algn="just"/>
            <a:endParaRPr lang="en-US" sz="1100" dirty="0" smtClean="0"/>
          </a:p>
          <a:p>
            <a:pPr algn="just"/>
            <a:r>
              <a:rPr lang="en-US" sz="2000" dirty="0" smtClean="0"/>
              <a:t>The data model should be detailed enough to be used for building  the physical database.</a:t>
            </a:r>
          </a:p>
          <a:p>
            <a:pPr algn="just"/>
            <a:endParaRPr lang="en-US" sz="1050" dirty="0" smtClean="0"/>
          </a:p>
          <a:p>
            <a:pPr algn="just"/>
            <a:r>
              <a:rPr lang="en-US" sz="2000" dirty="0" smtClean="0"/>
              <a:t>The information in the data model can be used for defining the  relationship between tables, primary and foreign keys, and stored  procedures.</a:t>
            </a:r>
          </a:p>
          <a:p>
            <a:pPr algn="just"/>
            <a:endParaRPr lang="en-US" sz="1000" dirty="0" smtClean="0"/>
          </a:p>
          <a:p>
            <a:pPr algn="just"/>
            <a:r>
              <a:rPr lang="en-US" sz="2000" dirty="0" smtClean="0"/>
              <a:t>Data Model helps business to communicate the within and across  organizations.</a:t>
            </a:r>
          </a:p>
          <a:p>
            <a:pPr algn="just"/>
            <a:endParaRPr lang="en-US" sz="1000" dirty="0" smtClean="0"/>
          </a:p>
          <a:p>
            <a:pPr algn="just"/>
            <a:r>
              <a:rPr lang="en-US" sz="2000" dirty="0" smtClean="0"/>
              <a:t>Data model helps to documents data mappings in ETL process</a:t>
            </a:r>
          </a:p>
          <a:p>
            <a:pPr algn="just"/>
            <a:endParaRPr lang="en-US" sz="1100" dirty="0" smtClean="0"/>
          </a:p>
          <a:p>
            <a:pPr algn="just"/>
            <a:r>
              <a:rPr lang="en-US" sz="2000" dirty="0" smtClean="0"/>
              <a:t>Help to recognize correct sources of data to populate the model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
        <p:nvSpPr>
          <p:cNvPr id="5" name="Rectangle 4"/>
          <p:cNvSpPr/>
          <p:nvPr/>
        </p:nvSpPr>
        <p:spPr>
          <a:xfrm>
            <a:off x="1900659" y="6324600"/>
            <a:ext cx="4119141" cy="369332"/>
          </a:xfrm>
          <a:prstGeom prst="rect">
            <a:avLst/>
          </a:prstGeom>
        </p:spPr>
        <p:txBody>
          <a:bodyPr wrap="none">
            <a:spAutoFit/>
          </a:bodyPr>
          <a:lstStyle/>
          <a:p>
            <a:r>
              <a:rPr lang="en-US" b="1" dirty="0" smtClean="0"/>
              <a:t>CRUD</a:t>
            </a:r>
            <a:r>
              <a:rPr lang="en-US" dirty="0" smtClean="0"/>
              <a:t> (create, read, update and delete)</a:t>
            </a:r>
            <a:endParaRPr lang="en-US" dirty="0"/>
          </a:p>
        </p:txBody>
      </p:sp>
      <p:sp>
        <p:nvSpPr>
          <p:cNvPr id="6" name="Rectangle 5"/>
          <p:cNvSpPr/>
          <p:nvPr/>
        </p:nvSpPr>
        <p:spPr>
          <a:xfrm>
            <a:off x="5125681" y="0"/>
            <a:ext cx="4094519" cy="369332"/>
          </a:xfrm>
          <a:prstGeom prst="rect">
            <a:avLst/>
          </a:prstGeom>
        </p:spPr>
        <p:txBody>
          <a:bodyPr wrap="none">
            <a:spAutoFit/>
          </a:bodyPr>
          <a:lstStyle/>
          <a:p>
            <a:r>
              <a:rPr lang="en-US" dirty="0" smtClean="0"/>
              <a:t>BM: company's plan for making a profit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00455" y="1556003"/>
            <a:ext cx="8021320" cy="1007744"/>
            <a:chOff x="600455" y="1556003"/>
            <a:chExt cx="8021320" cy="1007744"/>
          </a:xfrm>
        </p:grpSpPr>
        <p:sp>
          <p:nvSpPr>
            <p:cNvPr id="4" name="object 4"/>
            <p:cNvSpPr/>
            <p:nvPr/>
          </p:nvSpPr>
          <p:spPr>
            <a:xfrm>
              <a:off x="610361" y="1948433"/>
              <a:ext cx="8001000" cy="605155"/>
            </a:xfrm>
            <a:custGeom>
              <a:avLst/>
              <a:gdLst/>
              <a:ahLst/>
              <a:cxnLst/>
              <a:rect l="l" t="t" r="r" b="b"/>
              <a:pathLst>
                <a:path w="8001000" h="605155">
                  <a:moveTo>
                    <a:pt x="0" y="605027"/>
                  </a:moveTo>
                  <a:lnTo>
                    <a:pt x="8001000" y="605027"/>
                  </a:lnTo>
                  <a:lnTo>
                    <a:pt x="8001000" y="0"/>
                  </a:lnTo>
                  <a:lnTo>
                    <a:pt x="0" y="0"/>
                  </a:lnTo>
                  <a:lnTo>
                    <a:pt x="0" y="605027"/>
                  </a:lnTo>
                  <a:close/>
                </a:path>
              </a:pathLst>
            </a:custGeom>
            <a:ln w="19812">
              <a:solidFill>
                <a:srgbClr val="525389"/>
              </a:solidFill>
            </a:ln>
          </p:spPr>
          <p:txBody>
            <a:bodyPr wrap="square" lIns="0" tIns="0" rIns="0" bIns="0" rtlCol="0"/>
            <a:lstStyle/>
            <a:p>
              <a:endParaRPr/>
            </a:p>
          </p:txBody>
        </p:sp>
        <p:sp>
          <p:nvSpPr>
            <p:cNvPr id="5" name="object 5"/>
            <p:cNvSpPr/>
            <p:nvPr/>
          </p:nvSpPr>
          <p:spPr>
            <a:xfrm>
              <a:off x="1011173" y="1565909"/>
              <a:ext cx="6400800" cy="736600"/>
            </a:xfrm>
            <a:custGeom>
              <a:avLst/>
              <a:gdLst/>
              <a:ahLst/>
              <a:cxnLst/>
              <a:rect l="l" t="t" r="r" b="b"/>
              <a:pathLst>
                <a:path w="6400800" h="736600">
                  <a:moveTo>
                    <a:pt x="6278118" y="0"/>
                  </a:moveTo>
                  <a:lnTo>
                    <a:pt x="122681" y="0"/>
                  </a:lnTo>
                  <a:lnTo>
                    <a:pt x="74929" y="9632"/>
                  </a:lnTo>
                  <a:lnTo>
                    <a:pt x="35933" y="35909"/>
                  </a:lnTo>
                  <a:lnTo>
                    <a:pt x="9641" y="74902"/>
                  </a:lnTo>
                  <a:lnTo>
                    <a:pt x="0" y="122681"/>
                  </a:lnTo>
                  <a:lnTo>
                    <a:pt x="0" y="613410"/>
                  </a:lnTo>
                  <a:lnTo>
                    <a:pt x="9641" y="661189"/>
                  </a:lnTo>
                  <a:lnTo>
                    <a:pt x="35933" y="700182"/>
                  </a:lnTo>
                  <a:lnTo>
                    <a:pt x="74929" y="726459"/>
                  </a:lnTo>
                  <a:lnTo>
                    <a:pt x="122681" y="736091"/>
                  </a:lnTo>
                  <a:lnTo>
                    <a:pt x="6278118" y="736091"/>
                  </a:lnTo>
                  <a:lnTo>
                    <a:pt x="6325844" y="726459"/>
                  </a:lnTo>
                  <a:lnTo>
                    <a:pt x="6364843" y="700182"/>
                  </a:lnTo>
                  <a:lnTo>
                    <a:pt x="6391149" y="661189"/>
                  </a:lnTo>
                  <a:lnTo>
                    <a:pt x="6400800" y="613410"/>
                  </a:lnTo>
                  <a:lnTo>
                    <a:pt x="6400800" y="122681"/>
                  </a:lnTo>
                  <a:lnTo>
                    <a:pt x="6391149" y="74902"/>
                  </a:lnTo>
                  <a:lnTo>
                    <a:pt x="6364843" y="35909"/>
                  </a:lnTo>
                  <a:lnTo>
                    <a:pt x="6325844" y="9632"/>
                  </a:lnTo>
                  <a:lnTo>
                    <a:pt x="6278118" y="0"/>
                  </a:lnTo>
                  <a:close/>
                </a:path>
              </a:pathLst>
            </a:custGeom>
            <a:solidFill>
              <a:srgbClr val="525389"/>
            </a:solidFill>
          </p:spPr>
          <p:txBody>
            <a:bodyPr wrap="square" lIns="0" tIns="0" rIns="0" bIns="0" rtlCol="0"/>
            <a:lstStyle/>
            <a:p>
              <a:endParaRPr/>
            </a:p>
          </p:txBody>
        </p:sp>
        <p:sp>
          <p:nvSpPr>
            <p:cNvPr id="6" name="object 6"/>
            <p:cNvSpPr/>
            <p:nvPr/>
          </p:nvSpPr>
          <p:spPr>
            <a:xfrm>
              <a:off x="1011173" y="1565909"/>
              <a:ext cx="6400800" cy="736600"/>
            </a:xfrm>
            <a:custGeom>
              <a:avLst/>
              <a:gdLst/>
              <a:ahLst/>
              <a:cxnLst/>
              <a:rect l="l" t="t" r="r" b="b"/>
              <a:pathLst>
                <a:path w="6400800" h="736600">
                  <a:moveTo>
                    <a:pt x="0" y="122681"/>
                  </a:moveTo>
                  <a:lnTo>
                    <a:pt x="9641" y="74902"/>
                  </a:lnTo>
                  <a:lnTo>
                    <a:pt x="35933" y="35909"/>
                  </a:lnTo>
                  <a:lnTo>
                    <a:pt x="74929" y="9632"/>
                  </a:lnTo>
                  <a:lnTo>
                    <a:pt x="122681" y="0"/>
                  </a:lnTo>
                  <a:lnTo>
                    <a:pt x="6278118" y="0"/>
                  </a:lnTo>
                  <a:lnTo>
                    <a:pt x="6325844" y="9632"/>
                  </a:lnTo>
                  <a:lnTo>
                    <a:pt x="6364843" y="35909"/>
                  </a:lnTo>
                  <a:lnTo>
                    <a:pt x="6391149" y="74902"/>
                  </a:lnTo>
                  <a:lnTo>
                    <a:pt x="6400800" y="122681"/>
                  </a:lnTo>
                  <a:lnTo>
                    <a:pt x="6400800" y="613410"/>
                  </a:lnTo>
                  <a:lnTo>
                    <a:pt x="6391149" y="661189"/>
                  </a:lnTo>
                  <a:lnTo>
                    <a:pt x="6364843" y="700182"/>
                  </a:lnTo>
                  <a:lnTo>
                    <a:pt x="6325844" y="726459"/>
                  </a:lnTo>
                  <a:lnTo>
                    <a:pt x="6278118" y="736091"/>
                  </a:lnTo>
                  <a:lnTo>
                    <a:pt x="122681" y="736091"/>
                  </a:lnTo>
                  <a:lnTo>
                    <a:pt x="74929" y="726459"/>
                  </a:lnTo>
                  <a:lnTo>
                    <a:pt x="35933" y="700182"/>
                  </a:lnTo>
                  <a:lnTo>
                    <a:pt x="9641" y="661189"/>
                  </a:lnTo>
                  <a:lnTo>
                    <a:pt x="0" y="613410"/>
                  </a:lnTo>
                  <a:lnTo>
                    <a:pt x="0" y="122681"/>
                  </a:lnTo>
                  <a:close/>
                </a:path>
              </a:pathLst>
            </a:custGeom>
            <a:ln w="19811">
              <a:solidFill>
                <a:srgbClr val="FFFFFF"/>
              </a:solidFill>
            </a:ln>
          </p:spPr>
          <p:txBody>
            <a:bodyPr wrap="square" lIns="0" tIns="0" rIns="0" bIns="0" rtlCol="0"/>
            <a:lstStyle/>
            <a:p>
              <a:endParaRPr/>
            </a:p>
          </p:txBody>
        </p:sp>
      </p:grpSp>
      <p:grpSp>
        <p:nvGrpSpPr>
          <p:cNvPr id="7" name="object 7"/>
          <p:cNvGrpSpPr/>
          <p:nvPr/>
        </p:nvGrpSpPr>
        <p:grpSpPr>
          <a:xfrm>
            <a:off x="600455" y="2673095"/>
            <a:ext cx="8021320" cy="1005840"/>
            <a:chOff x="600455" y="2673095"/>
            <a:chExt cx="8021320" cy="1005840"/>
          </a:xfrm>
        </p:grpSpPr>
        <p:sp>
          <p:nvSpPr>
            <p:cNvPr id="8" name="object 8"/>
            <p:cNvSpPr/>
            <p:nvPr/>
          </p:nvSpPr>
          <p:spPr>
            <a:xfrm>
              <a:off x="610361" y="3065525"/>
              <a:ext cx="8001000" cy="603885"/>
            </a:xfrm>
            <a:custGeom>
              <a:avLst/>
              <a:gdLst/>
              <a:ahLst/>
              <a:cxnLst/>
              <a:rect l="l" t="t" r="r" b="b"/>
              <a:pathLst>
                <a:path w="8001000" h="603885">
                  <a:moveTo>
                    <a:pt x="0" y="603504"/>
                  </a:moveTo>
                  <a:lnTo>
                    <a:pt x="8001000" y="603504"/>
                  </a:lnTo>
                  <a:lnTo>
                    <a:pt x="8001000" y="0"/>
                  </a:lnTo>
                  <a:lnTo>
                    <a:pt x="0" y="0"/>
                  </a:lnTo>
                  <a:lnTo>
                    <a:pt x="0" y="603504"/>
                  </a:lnTo>
                  <a:close/>
                </a:path>
              </a:pathLst>
            </a:custGeom>
            <a:ln w="19812">
              <a:solidFill>
                <a:srgbClr val="525389"/>
              </a:solidFill>
            </a:ln>
          </p:spPr>
          <p:txBody>
            <a:bodyPr wrap="square" lIns="0" tIns="0" rIns="0" bIns="0" rtlCol="0"/>
            <a:lstStyle/>
            <a:p>
              <a:endParaRPr/>
            </a:p>
          </p:txBody>
        </p:sp>
        <p:sp>
          <p:nvSpPr>
            <p:cNvPr id="9" name="object 9"/>
            <p:cNvSpPr/>
            <p:nvPr/>
          </p:nvSpPr>
          <p:spPr>
            <a:xfrm>
              <a:off x="1011173" y="2683001"/>
              <a:ext cx="6400800" cy="736600"/>
            </a:xfrm>
            <a:custGeom>
              <a:avLst/>
              <a:gdLst/>
              <a:ahLst/>
              <a:cxnLst/>
              <a:rect l="l" t="t" r="r" b="b"/>
              <a:pathLst>
                <a:path w="6400800" h="736600">
                  <a:moveTo>
                    <a:pt x="6278118" y="0"/>
                  </a:moveTo>
                  <a:lnTo>
                    <a:pt x="122681" y="0"/>
                  </a:lnTo>
                  <a:lnTo>
                    <a:pt x="74929" y="9632"/>
                  </a:lnTo>
                  <a:lnTo>
                    <a:pt x="35933" y="35909"/>
                  </a:lnTo>
                  <a:lnTo>
                    <a:pt x="9641" y="74902"/>
                  </a:lnTo>
                  <a:lnTo>
                    <a:pt x="0" y="122682"/>
                  </a:lnTo>
                  <a:lnTo>
                    <a:pt x="0" y="613410"/>
                  </a:lnTo>
                  <a:lnTo>
                    <a:pt x="9641" y="661189"/>
                  </a:lnTo>
                  <a:lnTo>
                    <a:pt x="35933" y="700182"/>
                  </a:lnTo>
                  <a:lnTo>
                    <a:pt x="74929" y="726459"/>
                  </a:lnTo>
                  <a:lnTo>
                    <a:pt x="122681" y="736092"/>
                  </a:lnTo>
                  <a:lnTo>
                    <a:pt x="6278118" y="736092"/>
                  </a:lnTo>
                  <a:lnTo>
                    <a:pt x="6325844" y="726459"/>
                  </a:lnTo>
                  <a:lnTo>
                    <a:pt x="6364843" y="700182"/>
                  </a:lnTo>
                  <a:lnTo>
                    <a:pt x="6391149" y="661189"/>
                  </a:lnTo>
                  <a:lnTo>
                    <a:pt x="6400800" y="613410"/>
                  </a:lnTo>
                  <a:lnTo>
                    <a:pt x="6400800" y="122682"/>
                  </a:lnTo>
                  <a:lnTo>
                    <a:pt x="6391149" y="74902"/>
                  </a:lnTo>
                  <a:lnTo>
                    <a:pt x="6364843" y="35909"/>
                  </a:lnTo>
                  <a:lnTo>
                    <a:pt x="6325844" y="9632"/>
                  </a:lnTo>
                  <a:lnTo>
                    <a:pt x="6278118" y="0"/>
                  </a:lnTo>
                  <a:close/>
                </a:path>
              </a:pathLst>
            </a:custGeom>
            <a:solidFill>
              <a:srgbClr val="525389"/>
            </a:solidFill>
          </p:spPr>
          <p:txBody>
            <a:bodyPr wrap="square" lIns="0" tIns="0" rIns="0" bIns="0" rtlCol="0"/>
            <a:lstStyle/>
            <a:p>
              <a:endParaRPr/>
            </a:p>
          </p:txBody>
        </p:sp>
        <p:sp>
          <p:nvSpPr>
            <p:cNvPr id="10" name="object 10"/>
            <p:cNvSpPr/>
            <p:nvPr/>
          </p:nvSpPr>
          <p:spPr>
            <a:xfrm>
              <a:off x="1011173" y="2683001"/>
              <a:ext cx="6400800" cy="736600"/>
            </a:xfrm>
            <a:custGeom>
              <a:avLst/>
              <a:gdLst/>
              <a:ahLst/>
              <a:cxnLst/>
              <a:rect l="l" t="t" r="r" b="b"/>
              <a:pathLst>
                <a:path w="6400800" h="736600">
                  <a:moveTo>
                    <a:pt x="0" y="122682"/>
                  </a:moveTo>
                  <a:lnTo>
                    <a:pt x="9641" y="74902"/>
                  </a:lnTo>
                  <a:lnTo>
                    <a:pt x="35933" y="35909"/>
                  </a:lnTo>
                  <a:lnTo>
                    <a:pt x="74929" y="9632"/>
                  </a:lnTo>
                  <a:lnTo>
                    <a:pt x="122681" y="0"/>
                  </a:lnTo>
                  <a:lnTo>
                    <a:pt x="6278118" y="0"/>
                  </a:lnTo>
                  <a:lnTo>
                    <a:pt x="6325844" y="9632"/>
                  </a:lnTo>
                  <a:lnTo>
                    <a:pt x="6364843" y="35909"/>
                  </a:lnTo>
                  <a:lnTo>
                    <a:pt x="6391149" y="74902"/>
                  </a:lnTo>
                  <a:lnTo>
                    <a:pt x="6400800" y="122682"/>
                  </a:lnTo>
                  <a:lnTo>
                    <a:pt x="6400800" y="613410"/>
                  </a:lnTo>
                  <a:lnTo>
                    <a:pt x="6391149" y="661189"/>
                  </a:lnTo>
                  <a:lnTo>
                    <a:pt x="6364843" y="700182"/>
                  </a:lnTo>
                  <a:lnTo>
                    <a:pt x="6325844" y="726459"/>
                  </a:lnTo>
                  <a:lnTo>
                    <a:pt x="6278118" y="736092"/>
                  </a:lnTo>
                  <a:lnTo>
                    <a:pt x="122681" y="736092"/>
                  </a:lnTo>
                  <a:lnTo>
                    <a:pt x="74929" y="726459"/>
                  </a:lnTo>
                  <a:lnTo>
                    <a:pt x="35933" y="700182"/>
                  </a:lnTo>
                  <a:lnTo>
                    <a:pt x="9641" y="661189"/>
                  </a:lnTo>
                  <a:lnTo>
                    <a:pt x="0" y="613410"/>
                  </a:lnTo>
                  <a:lnTo>
                    <a:pt x="0" y="122682"/>
                  </a:lnTo>
                  <a:close/>
                </a:path>
              </a:pathLst>
            </a:custGeom>
            <a:ln w="19812">
              <a:solidFill>
                <a:srgbClr val="FFFFFF"/>
              </a:solidFill>
            </a:ln>
          </p:spPr>
          <p:txBody>
            <a:bodyPr wrap="square" lIns="0" tIns="0" rIns="0" bIns="0" rtlCol="0"/>
            <a:lstStyle/>
            <a:p>
              <a:endParaRPr/>
            </a:p>
          </p:txBody>
        </p:sp>
      </p:grpSp>
      <p:grpSp>
        <p:nvGrpSpPr>
          <p:cNvPr id="11" name="object 11"/>
          <p:cNvGrpSpPr/>
          <p:nvPr/>
        </p:nvGrpSpPr>
        <p:grpSpPr>
          <a:xfrm>
            <a:off x="600455" y="3790188"/>
            <a:ext cx="8021320" cy="1005840"/>
            <a:chOff x="600455" y="3790188"/>
            <a:chExt cx="8021320" cy="1005840"/>
          </a:xfrm>
        </p:grpSpPr>
        <p:sp>
          <p:nvSpPr>
            <p:cNvPr id="12" name="object 12"/>
            <p:cNvSpPr/>
            <p:nvPr/>
          </p:nvSpPr>
          <p:spPr>
            <a:xfrm>
              <a:off x="610361" y="4181094"/>
              <a:ext cx="8001000" cy="605155"/>
            </a:xfrm>
            <a:custGeom>
              <a:avLst/>
              <a:gdLst/>
              <a:ahLst/>
              <a:cxnLst/>
              <a:rect l="l" t="t" r="r" b="b"/>
              <a:pathLst>
                <a:path w="8001000" h="605154">
                  <a:moveTo>
                    <a:pt x="0" y="605027"/>
                  </a:moveTo>
                  <a:lnTo>
                    <a:pt x="8001000" y="605027"/>
                  </a:lnTo>
                  <a:lnTo>
                    <a:pt x="8001000" y="0"/>
                  </a:lnTo>
                  <a:lnTo>
                    <a:pt x="0" y="0"/>
                  </a:lnTo>
                  <a:lnTo>
                    <a:pt x="0" y="605027"/>
                  </a:lnTo>
                  <a:close/>
                </a:path>
              </a:pathLst>
            </a:custGeom>
            <a:ln w="19812">
              <a:solidFill>
                <a:srgbClr val="525389"/>
              </a:solidFill>
            </a:ln>
          </p:spPr>
          <p:txBody>
            <a:bodyPr wrap="square" lIns="0" tIns="0" rIns="0" bIns="0" rtlCol="0"/>
            <a:lstStyle/>
            <a:p>
              <a:endParaRPr/>
            </a:p>
          </p:txBody>
        </p:sp>
        <p:sp>
          <p:nvSpPr>
            <p:cNvPr id="13" name="object 13"/>
            <p:cNvSpPr/>
            <p:nvPr/>
          </p:nvSpPr>
          <p:spPr>
            <a:xfrm>
              <a:off x="1011173" y="3800094"/>
              <a:ext cx="6400800" cy="736600"/>
            </a:xfrm>
            <a:custGeom>
              <a:avLst/>
              <a:gdLst/>
              <a:ahLst/>
              <a:cxnLst/>
              <a:rect l="l" t="t" r="r" b="b"/>
              <a:pathLst>
                <a:path w="6400800" h="736600">
                  <a:moveTo>
                    <a:pt x="6278118" y="0"/>
                  </a:moveTo>
                  <a:lnTo>
                    <a:pt x="122681" y="0"/>
                  </a:lnTo>
                  <a:lnTo>
                    <a:pt x="74929" y="9632"/>
                  </a:lnTo>
                  <a:lnTo>
                    <a:pt x="35933" y="35909"/>
                  </a:lnTo>
                  <a:lnTo>
                    <a:pt x="9641" y="74902"/>
                  </a:lnTo>
                  <a:lnTo>
                    <a:pt x="0" y="122681"/>
                  </a:lnTo>
                  <a:lnTo>
                    <a:pt x="0" y="613409"/>
                  </a:lnTo>
                  <a:lnTo>
                    <a:pt x="9641" y="661189"/>
                  </a:lnTo>
                  <a:lnTo>
                    <a:pt x="35933" y="700182"/>
                  </a:lnTo>
                  <a:lnTo>
                    <a:pt x="74929" y="726459"/>
                  </a:lnTo>
                  <a:lnTo>
                    <a:pt x="122681" y="736091"/>
                  </a:lnTo>
                  <a:lnTo>
                    <a:pt x="6278118" y="736091"/>
                  </a:lnTo>
                  <a:lnTo>
                    <a:pt x="6325844" y="726459"/>
                  </a:lnTo>
                  <a:lnTo>
                    <a:pt x="6364843" y="700182"/>
                  </a:lnTo>
                  <a:lnTo>
                    <a:pt x="6391149" y="661189"/>
                  </a:lnTo>
                  <a:lnTo>
                    <a:pt x="6400800" y="613409"/>
                  </a:lnTo>
                  <a:lnTo>
                    <a:pt x="6400800" y="122681"/>
                  </a:lnTo>
                  <a:lnTo>
                    <a:pt x="6391149" y="74902"/>
                  </a:lnTo>
                  <a:lnTo>
                    <a:pt x="6364843" y="35909"/>
                  </a:lnTo>
                  <a:lnTo>
                    <a:pt x="6325844" y="9632"/>
                  </a:lnTo>
                  <a:lnTo>
                    <a:pt x="6278118" y="0"/>
                  </a:lnTo>
                  <a:close/>
                </a:path>
              </a:pathLst>
            </a:custGeom>
            <a:solidFill>
              <a:srgbClr val="525389"/>
            </a:solidFill>
          </p:spPr>
          <p:txBody>
            <a:bodyPr wrap="square" lIns="0" tIns="0" rIns="0" bIns="0" rtlCol="0"/>
            <a:lstStyle/>
            <a:p>
              <a:endParaRPr/>
            </a:p>
          </p:txBody>
        </p:sp>
        <p:sp>
          <p:nvSpPr>
            <p:cNvPr id="14" name="object 14"/>
            <p:cNvSpPr/>
            <p:nvPr/>
          </p:nvSpPr>
          <p:spPr>
            <a:xfrm>
              <a:off x="1011173" y="3800094"/>
              <a:ext cx="6400800" cy="736600"/>
            </a:xfrm>
            <a:custGeom>
              <a:avLst/>
              <a:gdLst/>
              <a:ahLst/>
              <a:cxnLst/>
              <a:rect l="l" t="t" r="r" b="b"/>
              <a:pathLst>
                <a:path w="6400800" h="736600">
                  <a:moveTo>
                    <a:pt x="0" y="122681"/>
                  </a:moveTo>
                  <a:lnTo>
                    <a:pt x="9641" y="74902"/>
                  </a:lnTo>
                  <a:lnTo>
                    <a:pt x="35933" y="35909"/>
                  </a:lnTo>
                  <a:lnTo>
                    <a:pt x="74929" y="9632"/>
                  </a:lnTo>
                  <a:lnTo>
                    <a:pt x="122681" y="0"/>
                  </a:lnTo>
                  <a:lnTo>
                    <a:pt x="6278118" y="0"/>
                  </a:lnTo>
                  <a:lnTo>
                    <a:pt x="6325844" y="9632"/>
                  </a:lnTo>
                  <a:lnTo>
                    <a:pt x="6364843" y="35909"/>
                  </a:lnTo>
                  <a:lnTo>
                    <a:pt x="6391149" y="74902"/>
                  </a:lnTo>
                  <a:lnTo>
                    <a:pt x="6400800" y="122681"/>
                  </a:lnTo>
                  <a:lnTo>
                    <a:pt x="6400800" y="613409"/>
                  </a:lnTo>
                  <a:lnTo>
                    <a:pt x="6391149" y="661189"/>
                  </a:lnTo>
                  <a:lnTo>
                    <a:pt x="6364843" y="700182"/>
                  </a:lnTo>
                  <a:lnTo>
                    <a:pt x="6325844" y="726459"/>
                  </a:lnTo>
                  <a:lnTo>
                    <a:pt x="6278118" y="736091"/>
                  </a:lnTo>
                  <a:lnTo>
                    <a:pt x="122681" y="736091"/>
                  </a:lnTo>
                  <a:lnTo>
                    <a:pt x="74929" y="726459"/>
                  </a:lnTo>
                  <a:lnTo>
                    <a:pt x="35933" y="700182"/>
                  </a:lnTo>
                  <a:lnTo>
                    <a:pt x="9641" y="661189"/>
                  </a:lnTo>
                  <a:lnTo>
                    <a:pt x="0" y="613409"/>
                  </a:lnTo>
                  <a:lnTo>
                    <a:pt x="0" y="122681"/>
                  </a:lnTo>
                  <a:close/>
                </a:path>
              </a:pathLst>
            </a:custGeom>
            <a:ln w="19811">
              <a:solidFill>
                <a:srgbClr val="FFFFFF"/>
              </a:solidFill>
            </a:ln>
          </p:spPr>
          <p:txBody>
            <a:bodyPr wrap="square" lIns="0" tIns="0" rIns="0" bIns="0" rtlCol="0"/>
            <a:lstStyle/>
            <a:p>
              <a:endParaRPr/>
            </a:p>
          </p:txBody>
        </p:sp>
      </p:grpSp>
      <p:grpSp>
        <p:nvGrpSpPr>
          <p:cNvPr id="15" name="object 15"/>
          <p:cNvGrpSpPr/>
          <p:nvPr/>
        </p:nvGrpSpPr>
        <p:grpSpPr>
          <a:xfrm>
            <a:off x="600455" y="4905755"/>
            <a:ext cx="8021320" cy="1007744"/>
            <a:chOff x="600455" y="4905755"/>
            <a:chExt cx="8021320" cy="1007744"/>
          </a:xfrm>
        </p:grpSpPr>
        <p:sp>
          <p:nvSpPr>
            <p:cNvPr id="16" name="object 16"/>
            <p:cNvSpPr/>
            <p:nvPr/>
          </p:nvSpPr>
          <p:spPr>
            <a:xfrm>
              <a:off x="610361" y="5298185"/>
              <a:ext cx="8001000" cy="605155"/>
            </a:xfrm>
            <a:custGeom>
              <a:avLst/>
              <a:gdLst/>
              <a:ahLst/>
              <a:cxnLst/>
              <a:rect l="l" t="t" r="r" b="b"/>
              <a:pathLst>
                <a:path w="8001000" h="605154">
                  <a:moveTo>
                    <a:pt x="0" y="605027"/>
                  </a:moveTo>
                  <a:lnTo>
                    <a:pt x="8001000" y="605027"/>
                  </a:lnTo>
                  <a:lnTo>
                    <a:pt x="8001000" y="0"/>
                  </a:lnTo>
                  <a:lnTo>
                    <a:pt x="0" y="0"/>
                  </a:lnTo>
                  <a:lnTo>
                    <a:pt x="0" y="605027"/>
                  </a:lnTo>
                  <a:close/>
                </a:path>
              </a:pathLst>
            </a:custGeom>
            <a:ln w="19812">
              <a:solidFill>
                <a:srgbClr val="525389"/>
              </a:solidFill>
            </a:ln>
          </p:spPr>
          <p:txBody>
            <a:bodyPr wrap="square" lIns="0" tIns="0" rIns="0" bIns="0" rtlCol="0"/>
            <a:lstStyle/>
            <a:p>
              <a:endParaRPr/>
            </a:p>
          </p:txBody>
        </p:sp>
        <p:sp>
          <p:nvSpPr>
            <p:cNvPr id="17" name="object 17"/>
            <p:cNvSpPr/>
            <p:nvPr/>
          </p:nvSpPr>
          <p:spPr>
            <a:xfrm>
              <a:off x="1011173" y="4915661"/>
              <a:ext cx="6400800" cy="737870"/>
            </a:xfrm>
            <a:custGeom>
              <a:avLst/>
              <a:gdLst/>
              <a:ahLst/>
              <a:cxnLst/>
              <a:rect l="l" t="t" r="r" b="b"/>
              <a:pathLst>
                <a:path w="6400800" h="737870">
                  <a:moveTo>
                    <a:pt x="6277864" y="0"/>
                  </a:moveTo>
                  <a:lnTo>
                    <a:pt x="122935" y="0"/>
                  </a:lnTo>
                  <a:lnTo>
                    <a:pt x="75084" y="9653"/>
                  </a:lnTo>
                  <a:lnTo>
                    <a:pt x="36007" y="35988"/>
                  </a:lnTo>
                  <a:lnTo>
                    <a:pt x="9661" y="75062"/>
                  </a:lnTo>
                  <a:lnTo>
                    <a:pt x="0" y="122936"/>
                  </a:lnTo>
                  <a:lnTo>
                    <a:pt x="0" y="614679"/>
                  </a:lnTo>
                  <a:lnTo>
                    <a:pt x="9661" y="662531"/>
                  </a:lnTo>
                  <a:lnTo>
                    <a:pt x="36007" y="701608"/>
                  </a:lnTo>
                  <a:lnTo>
                    <a:pt x="75084" y="727954"/>
                  </a:lnTo>
                  <a:lnTo>
                    <a:pt x="122935" y="737616"/>
                  </a:lnTo>
                  <a:lnTo>
                    <a:pt x="6277864" y="737616"/>
                  </a:lnTo>
                  <a:lnTo>
                    <a:pt x="6325737" y="727954"/>
                  </a:lnTo>
                  <a:lnTo>
                    <a:pt x="6364811" y="701608"/>
                  </a:lnTo>
                  <a:lnTo>
                    <a:pt x="6391146" y="662531"/>
                  </a:lnTo>
                  <a:lnTo>
                    <a:pt x="6400800" y="614679"/>
                  </a:lnTo>
                  <a:lnTo>
                    <a:pt x="6400800" y="122936"/>
                  </a:lnTo>
                  <a:lnTo>
                    <a:pt x="6391146" y="75062"/>
                  </a:lnTo>
                  <a:lnTo>
                    <a:pt x="6364811" y="35988"/>
                  </a:lnTo>
                  <a:lnTo>
                    <a:pt x="6325737" y="9653"/>
                  </a:lnTo>
                  <a:lnTo>
                    <a:pt x="6277864" y="0"/>
                  </a:lnTo>
                  <a:close/>
                </a:path>
              </a:pathLst>
            </a:custGeom>
            <a:solidFill>
              <a:srgbClr val="525389"/>
            </a:solidFill>
          </p:spPr>
          <p:txBody>
            <a:bodyPr wrap="square" lIns="0" tIns="0" rIns="0" bIns="0" rtlCol="0"/>
            <a:lstStyle/>
            <a:p>
              <a:endParaRPr/>
            </a:p>
          </p:txBody>
        </p:sp>
        <p:sp>
          <p:nvSpPr>
            <p:cNvPr id="18" name="object 18"/>
            <p:cNvSpPr/>
            <p:nvPr/>
          </p:nvSpPr>
          <p:spPr>
            <a:xfrm>
              <a:off x="1011173" y="4915661"/>
              <a:ext cx="6400800" cy="737870"/>
            </a:xfrm>
            <a:custGeom>
              <a:avLst/>
              <a:gdLst/>
              <a:ahLst/>
              <a:cxnLst/>
              <a:rect l="l" t="t" r="r" b="b"/>
              <a:pathLst>
                <a:path w="6400800" h="737870">
                  <a:moveTo>
                    <a:pt x="0" y="122936"/>
                  </a:moveTo>
                  <a:lnTo>
                    <a:pt x="9661" y="75062"/>
                  </a:lnTo>
                  <a:lnTo>
                    <a:pt x="36007" y="35988"/>
                  </a:lnTo>
                  <a:lnTo>
                    <a:pt x="75084" y="9653"/>
                  </a:lnTo>
                  <a:lnTo>
                    <a:pt x="122935" y="0"/>
                  </a:lnTo>
                  <a:lnTo>
                    <a:pt x="6277864" y="0"/>
                  </a:lnTo>
                  <a:lnTo>
                    <a:pt x="6325737" y="9653"/>
                  </a:lnTo>
                  <a:lnTo>
                    <a:pt x="6364811" y="35988"/>
                  </a:lnTo>
                  <a:lnTo>
                    <a:pt x="6391146" y="75062"/>
                  </a:lnTo>
                  <a:lnTo>
                    <a:pt x="6400800" y="122936"/>
                  </a:lnTo>
                  <a:lnTo>
                    <a:pt x="6400800" y="614679"/>
                  </a:lnTo>
                  <a:lnTo>
                    <a:pt x="6391146" y="662531"/>
                  </a:lnTo>
                  <a:lnTo>
                    <a:pt x="6364811" y="701608"/>
                  </a:lnTo>
                  <a:lnTo>
                    <a:pt x="6325737" y="727954"/>
                  </a:lnTo>
                  <a:lnTo>
                    <a:pt x="6277864" y="737616"/>
                  </a:lnTo>
                  <a:lnTo>
                    <a:pt x="122935" y="737616"/>
                  </a:lnTo>
                  <a:lnTo>
                    <a:pt x="75084" y="727954"/>
                  </a:lnTo>
                  <a:lnTo>
                    <a:pt x="36007" y="701608"/>
                  </a:lnTo>
                  <a:lnTo>
                    <a:pt x="9661" y="662531"/>
                  </a:lnTo>
                  <a:lnTo>
                    <a:pt x="0" y="614679"/>
                  </a:lnTo>
                  <a:lnTo>
                    <a:pt x="0" y="122936"/>
                  </a:lnTo>
                  <a:close/>
                </a:path>
              </a:pathLst>
            </a:custGeom>
            <a:ln w="19812">
              <a:solidFill>
                <a:srgbClr val="FFFFFF"/>
              </a:solidFill>
            </a:ln>
          </p:spPr>
          <p:txBody>
            <a:bodyPr wrap="square" lIns="0" tIns="0" rIns="0" bIns="0" rtlCol="0"/>
            <a:lstStyle/>
            <a:p>
              <a:endParaRPr/>
            </a:p>
          </p:txBody>
        </p:sp>
      </p:grpSp>
      <p:sp>
        <p:nvSpPr>
          <p:cNvPr id="19" name="object 19"/>
          <p:cNvSpPr txBox="1"/>
          <p:nvPr/>
        </p:nvSpPr>
        <p:spPr>
          <a:xfrm>
            <a:off x="1244904" y="1708530"/>
            <a:ext cx="5210810" cy="390017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Are</a:t>
            </a:r>
            <a:r>
              <a:rPr sz="2400" spc="-15" dirty="0">
                <a:solidFill>
                  <a:srgbClr val="FFFFFF"/>
                </a:solidFill>
                <a:latin typeface="Times New Roman"/>
                <a:cs typeface="Times New Roman"/>
              </a:rPr>
              <a:t> </a:t>
            </a:r>
            <a:r>
              <a:rPr sz="2400" dirty="0">
                <a:solidFill>
                  <a:srgbClr val="FFFFFF"/>
                </a:solidFill>
                <a:latin typeface="Times New Roman"/>
                <a:cs typeface="Times New Roman"/>
              </a:rPr>
              <a:t>a</a:t>
            </a:r>
            <a:r>
              <a:rPr sz="2400" spc="-20" dirty="0">
                <a:solidFill>
                  <a:srgbClr val="FFFFFF"/>
                </a:solidFill>
                <a:latin typeface="Times New Roman"/>
                <a:cs typeface="Times New Roman"/>
              </a:rPr>
              <a:t> </a:t>
            </a:r>
            <a:r>
              <a:rPr sz="2400" spc="-5" dirty="0">
                <a:solidFill>
                  <a:srgbClr val="FFFFFF"/>
                </a:solidFill>
                <a:latin typeface="Times New Roman"/>
                <a:cs typeface="Times New Roman"/>
              </a:rPr>
              <a:t>communication</a:t>
            </a:r>
            <a:r>
              <a:rPr sz="2400" spc="10" dirty="0">
                <a:solidFill>
                  <a:srgbClr val="FFFFFF"/>
                </a:solidFill>
                <a:latin typeface="Times New Roman"/>
                <a:cs typeface="Times New Roman"/>
              </a:rPr>
              <a:t> </a:t>
            </a:r>
            <a:r>
              <a:rPr sz="2400" dirty="0">
                <a:solidFill>
                  <a:srgbClr val="FFFFFF"/>
                </a:solidFill>
                <a:latin typeface="Times New Roman"/>
                <a:cs typeface="Times New Roman"/>
              </a:rPr>
              <a:t>tool</a:t>
            </a:r>
            <a:endParaRPr sz="2400">
              <a:latin typeface="Times New Roman"/>
              <a:cs typeface="Times New Roman"/>
            </a:endParaRPr>
          </a:p>
          <a:p>
            <a:pPr marL="12700" marR="739140">
              <a:lnSpc>
                <a:spcPts val="8800"/>
              </a:lnSpc>
              <a:spcBef>
                <a:spcPts val="1270"/>
              </a:spcBef>
            </a:pPr>
            <a:r>
              <a:rPr sz="2400" dirty="0">
                <a:solidFill>
                  <a:srgbClr val="FFFFFF"/>
                </a:solidFill>
                <a:latin typeface="Times New Roman"/>
                <a:cs typeface="Times New Roman"/>
              </a:rPr>
              <a:t>Give</a:t>
            </a:r>
            <a:r>
              <a:rPr sz="2400" spc="-15" dirty="0">
                <a:solidFill>
                  <a:srgbClr val="FFFFFF"/>
                </a:solidFill>
                <a:latin typeface="Times New Roman"/>
                <a:cs typeface="Times New Roman"/>
              </a:rPr>
              <a:t> </a:t>
            </a:r>
            <a:r>
              <a:rPr sz="2400" dirty="0">
                <a:solidFill>
                  <a:srgbClr val="FFFFFF"/>
                </a:solidFill>
                <a:latin typeface="Times New Roman"/>
                <a:cs typeface="Times New Roman"/>
              </a:rPr>
              <a:t>an</a:t>
            </a:r>
            <a:r>
              <a:rPr sz="2400" spc="-25" dirty="0">
                <a:solidFill>
                  <a:srgbClr val="FFFFFF"/>
                </a:solidFill>
                <a:latin typeface="Times New Roman"/>
                <a:cs typeface="Times New Roman"/>
              </a:rPr>
              <a:t> </a:t>
            </a:r>
            <a:r>
              <a:rPr sz="2400" dirty="0">
                <a:solidFill>
                  <a:srgbClr val="FFFFFF"/>
                </a:solidFill>
                <a:latin typeface="Times New Roman"/>
                <a:cs typeface="Times New Roman"/>
              </a:rPr>
              <a:t>overall</a:t>
            </a:r>
            <a:r>
              <a:rPr sz="2400" spc="-20" dirty="0">
                <a:solidFill>
                  <a:srgbClr val="FFFFFF"/>
                </a:solidFill>
                <a:latin typeface="Times New Roman"/>
                <a:cs typeface="Times New Roman"/>
              </a:rPr>
              <a:t> </a:t>
            </a:r>
            <a:r>
              <a:rPr sz="2400" dirty="0">
                <a:solidFill>
                  <a:srgbClr val="FFFFFF"/>
                </a:solidFill>
                <a:latin typeface="Times New Roman"/>
                <a:cs typeface="Times New Roman"/>
              </a:rPr>
              <a:t>view</a:t>
            </a:r>
            <a:r>
              <a:rPr sz="2400" spc="-15" dirty="0">
                <a:solidFill>
                  <a:srgbClr val="FFFFFF"/>
                </a:solidFill>
                <a:latin typeface="Times New Roman"/>
                <a:cs typeface="Times New Roman"/>
              </a:rPr>
              <a:t> </a:t>
            </a:r>
            <a:r>
              <a:rPr sz="2400" dirty="0">
                <a:solidFill>
                  <a:srgbClr val="FFFFFF"/>
                </a:solidFill>
                <a:latin typeface="Times New Roman"/>
                <a:cs typeface="Times New Roman"/>
              </a:rPr>
              <a:t>of</a:t>
            </a:r>
            <a:r>
              <a:rPr sz="2400" spc="-25" dirty="0">
                <a:solidFill>
                  <a:srgbClr val="FFFFFF"/>
                </a:solidFill>
                <a:latin typeface="Times New Roman"/>
                <a:cs typeface="Times New Roman"/>
              </a:rPr>
              <a:t> </a:t>
            </a:r>
            <a:r>
              <a:rPr sz="2400" dirty="0">
                <a:solidFill>
                  <a:srgbClr val="FFFFFF"/>
                </a:solidFill>
                <a:latin typeface="Times New Roman"/>
                <a:cs typeface="Times New Roman"/>
              </a:rPr>
              <a:t>the</a:t>
            </a:r>
            <a:r>
              <a:rPr sz="2400" spc="-20" dirty="0">
                <a:solidFill>
                  <a:srgbClr val="FFFFFF"/>
                </a:solidFill>
                <a:latin typeface="Times New Roman"/>
                <a:cs typeface="Times New Roman"/>
              </a:rPr>
              <a:t> </a:t>
            </a:r>
            <a:r>
              <a:rPr sz="2400" dirty="0">
                <a:solidFill>
                  <a:srgbClr val="FFFFFF"/>
                </a:solidFill>
                <a:latin typeface="Times New Roman"/>
                <a:cs typeface="Times New Roman"/>
              </a:rPr>
              <a:t>database </a:t>
            </a:r>
            <a:r>
              <a:rPr sz="2400" spc="-585" dirty="0">
                <a:solidFill>
                  <a:srgbClr val="FFFFFF"/>
                </a:solidFill>
                <a:latin typeface="Times New Roman"/>
                <a:cs typeface="Times New Roman"/>
              </a:rPr>
              <a:t> </a:t>
            </a:r>
            <a:r>
              <a:rPr sz="2400" spc="-10" dirty="0">
                <a:solidFill>
                  <a:srgbClr val="FFFFFF"/>
                </a:solidFill>
                <a:latin typeface="Times New Roman"/>
                <a:cs typeface="Times New Roman"/>
              </a:rPr>
              <a:t>Organize</a:t>
            </a:r>
            <a:r>
              <a:rPr sz="2400" spc="-5" dirty="0">
                <a:solidFill>
                  <a:srgbClr val="FFFFFF"/>
                </a:solidFill>
                <a:latin typeface="Times New Roman"/>
                <a:cs typeface="Times New Roman"/>
              </a:rPr>
              <a:t> data for</a:t>
            </a:r>
            <a:r>
              <a:rPr sz="2400" dirty="0">
                <a:solidFill>
                  <a:srgbClr val="FFFFFF"/>
                </a:solidFill>
                <a:latin typeface="Times New Roman"/>
                <a:cs typeface="Times New Roman"/>
              </a:rPr>
              <a:t> various</a:t>
            </a:r>
            <a:r>
              <a:rPr sz="2400" spc="-20" dirty="0">
                <a:solidFill>
                  <a:srgbClr val="FFFFFF"/>
                </a:solidFill>
                <a:latin typeface="Times New Roman"/>
                <a:cs typeface="Times New Roman"/>
              </a:rPr>
              <a:t> </a:t>
            </a:r>
            <a:r>
              <a:rPr sz="2400" dirty="0">
                <a:solidFill>
                  <a:srgbClr val="FFFFFF"/>
                </a:solidFill>
                <a:latin typeface="Times New Roman"/>
                <a:cs typeface="Times New Roman"/>
              </a:rPr>
              <a:t>users</a:t>
            </a:r>
            <a:endParaRPr sz="2400">
              <a:latin typeface="Times New Roman"/>
              <a:cs typeface="Times New Roman"/>
            </a:endParaRPr>
          </a:p>
          <a:p>
            <a:pPr>
              <a:lnSpc>
                <a:spcPct val="100000"/>
              </a:lnSpc>
              <a:spcBef>
                <a:spcPts val="15"/>
              </a:spcBef>
            </a:pPr>
            <a:endParaRPr sz="3300">
              <a:latin typeface="Times New Roman"/>
              <a:cs typeface="Times New Roman"/>
            </a:endParaRPr>
          </a:p>
          <a:p>
            <a:pPr marL="12700" marR="5080">
              <a:lnSpc>
                <a:spcPts val="2480"/>
              </a:lnSpc>
            </a:pPr>
            <a:r>
              <a:rPr sz="2400" spc="-5" dirty="0">
                <a:solidFill>
                  <a:srgbClr val="FFFFFF"/>
                </a:solidFill>
                <a:latin typeface="Times New Roman"/>
                <a:cs typeface="Times New Roman"/>
              </a:rPr>
              <a:t>Are</a:t>
            </a:r>
            <a:r>
              <a:rPr sz="2400" spc="-10" dirty="0">
                <a:solidFill>
                  <a:srgbClr val="FFFFFF"/>
                </a:solidFill>
                <a:latin typeface="Times New Roman"/>
                <a:cs typeface="Times New Roman"/>
              </a:rPr>
              <a:t> </a:t>
            </a:r>
            <a:r>
              <a:rPr sz="2400" dirty="0">
                <a:solidFill>
                  <a:srgbClr val="FFFFFF"/>
                </a:solidFill>
                <a:latin typeface="Times New Roman"/>
                <a:cs typeface="Times New Roman"/>
              </a:rPr>
              <a:t>an</a:t>
            </a:r>
            <a:r>
              <a:rPr sz="2400" spc="-20" dirty="0">
                <a:solidFill>
                  <a:srgbClr val="FFFFFF"/>
                </a:solidFill>
                <a:latin typeface="Times New Roman"/>
                <a:cs typeface="Times New Roman"/>
              </a:rPr>
              <a:t> </a:t>
            </a:r>
            <a:r>
              <a:rPr sz="2400" dirty="0">
                <a:solidFill>
                  <a:srgbClr val="FFFFFF"/>
                </a:solidFill>
                <a:latin typeface="Times New Roman"/>
                <a:cs typeface="Times New Roman"/>
              </a:rPr>
              <a:t>abstraction</a:t>
            </a:r>
            <a:r>
              <a:rPr sz="2400" spc="-35" dirty="0">
                <a:solidFill>
                  <a:srgbClr val="FFFFFF"/>
                </a:solidFill>
                <a:latin typeface="Times New Roman"/>
                <a:cs typeface="Times New Roman"/>
              </a:rPr>
              <a:t> </a:t>
            </a:r>
            <a:r>
              <a:rPr sz="2400" dirty="0">
                <a:solidFill>
                  <a:srgbClr val="FFFFFF"/>
                </a:solidFill>
                <a:latin typeface="Times New Roman"/>
                <a:cs typeface="Times New Roman"/>
              </a:rPr>
              <a:t>for</a:t>
            </a:r>
            <a:r>
              <a:rPr sz="2400" spc="-5" dirty="0">
                <a:solidFill>
                  <a:srgbClr val="FFFFFF"/>
                </a:solidFill>
                <a:latin typeface="Times New Roman"/>
                <a:cs typeface="Times New Roman"/>
              </a:rPr>
              <a:t> </a:t>
            </a:r>
            <a:r>
              <a:rPr sz="2400" dirty="0">
                <a:solidFill>
                  <a:srgbClr val="FFFFFF"/>
                </a:solidFill>
                <a:latin typeface="Times New Roman"/>
                <a:cs typeface="Times New Roman"/>
              </a:rPr>
              <a:t>the</a:t>
            </a:r>
            <a:r>
              <a:rPr sz="2400" spc="-20" dirty="0">
                <a:solidFill>
                  <a:srgbClr val="FFFFFF"/>
                </a:solidFill>
                <a:latin typeface="Times New Roman"/>
                <a:cs typeface="Times New Roman"/>
              </a:rPr>
              <a:t> </a:t>
            </a:r>
            <a:r>
              <a:rPr sz="2400" dirty="0">
                <a:solidFill>
                  <a:srgbClr val="FFFFFF"/>
                </a:solidFill>
                <a:latin typeface="Times New Roman"/>
                <a:cs typeface="Times New Roman"/>
              </a:rPr>
              <a:t>creation</a:t>
            </a:r>
            <a:r>
              <a:rPr sz="2400" spc="-35" dirty="0">
                <a:solidFill>
                  <a:srgbClr val="FFFFFF"/>
                </a:solidFill>
                <a:latin typeface="Times New Roman"/>
                <a:cs typeface="Times New Roman"/>
              </a:rPr>
              <a:t> </a:t>
            </a:r>
            <a:r>
              <a:rPr sz="2400" dirty="0">
                <a:solidFill>
                  <a:srgbClr val="FFFFFF"/>
                </a:solidFill>
                <a:latin typeface="Times New Roman"/>
                <a:cs typeface="Times New Roman"/>
              </a:rPr>
              <a:t>of</a:t>
            </a:r>
            <a:r>
              <a:rPr sz="2400" spc="-5" dirty="0">
                <a:solidFill>
                  <a:srgbClr val="FFFFFF"/>
                </a:solidFill>
                <a:latin typeface="Times New Roman"/>
                <a:cs typeface="Times New Roman"/>
              </a:rPr>
              <a:t> </a:t>
            </a:r>
            <a:r>
              <a:rPr sz="2400" dirty="0">
                <a:solidFill>
                  <a:srgbClr val="FFFFFF"/>
                </a:solidFill>
                <a:latin typeface="Times New Roman"/>
                <a:cs typeface="Times New Roman"/>
              </a:rPr>
              <a:t>good </a:t>
            </a:r>
            <a:r>
              <a:rPr sz="2400" spc="-585" dirty="0">
                <a:solidFill>
                  <a:srgbClr val="FFFFFF"/>
                </a:solidFill>
                <a:latin typeface="Times New Roman"/>
                <a:cs typeface="Times New Roman"/>
              </a:rPr>
              <a:t> </a:t>
            </a:r>
            <a:r>
              <a:rPr sz="2400" dirty="0">
                <a:solidFill>
                  <a:srgbClr val="FFFFFF"/>
                </a:solidFill>
                <a:latin typeface="Times New Roman"/>
                <a:cs typeface="Times New Roman"/>
              </a:rPr>
              <a:t>database</a:t>
            </a:r>
            <a:endParaRPr sz="2400">
              <a:latin typeface="Times New Roman"/>
              <a:cs typeface="Times New Roman"/>
            </a:endParaRPr>
          </a:p>
        </p:txBody>
      </p:sp>
      <p:sp>
        <p:nvSpPr>
          <p:cNvPr id="20" name="object 20"/>
          <p:cNvSpPr txBox="1">
            <a:spLocks noGrp="1"/>
          </p:cNvSpPr>
          <p:nvPr>
            <p:ph type="sldNum" sz="quarter" idx="4294967295"/>
          </p:nvPr>
        </p:nvSpPr>
        <p:spPr>
          <a:xfrm>
            <a:off x="8843518" y="6551583"/>
            <a:ext cx="247015" cy="272415"/>
          </a:xfrm>
          <a:prstGeom prst="rect">
            <a:avLst/>
          </a:prstGeom>
        </p:spPr>
        <p:txBody>
          <a:bodyPr vert="horz" wrap="square" lIns="0" tIns="76200" rIns="0" bIns="0" rtlCol="0">
            <a:spAutoFit/>
          </a:bodyPr>
          <a:lstStyle/>
          <a:p>
            <a:pPr marL="38100">
              <a:lnSpc>
                <a:spcPts val="1425"/>
              </a:lnSpc>
            </a:pPr>
            <a:fld id="{81D60167-4931-47E6-BA6A-407CBD079E47}" type="slidenum">
              <a:rPr spc="-5" dirty="0"/>
              <a:pPr marL="38100">
                <a:lnSpc>
                  <a:spcPts val="1425"/>
                </a:lnSpc>
              </a:pPr>
              <a:t>20</a:t>
            </a:fld>
            <a:endParaRPr spc="-5" dirty="0"/>
          </a:p>
        </p:txBody>
      </p:sp>
      <p:sp>
        <p:nvSpPr>
          <p:cNvPr id="21" name="Title 20"/>
          <p:cNvSpPr>
            <a:spLocks noGrp="1"/>
          </p:cNvSpPr>
          <p:nvPr>
            <p:ph type="title"/>
          </p:nvPr>
        </p:nvSpPr>
        <p:spPr>
          <a:xfrm>
            <a:off x="457200" y="609600"/>
            <a:ext cx="8229600" cy="932688"/>
          </a:xfrm>
        </p:spPr>
        <p:txBody>
          <a:bodyPr/>
          <a:lstStyle/>
          <a:p>
            <a:r>
              <a:rPr lang="en-US" sz="5400" spc="-5" dirty="0" smtClean="0"/>
              <a:t>Importance</a:t>
            </a:r>
            <a:r>
              <a:rPr lang="en-US" sz="5400" spc="-10" dirty="0" smtClean="0"/>
              <a:t> </a:t>
            </a:r>
            <a:r>
              <a:rPr lang="en-US" sz="5400" spc="-5" dirty="0" smtClean="0"/>
              <a:t>of</a:t>
            </a:r>
            <a:r>
              <a:rPr lang="en-US" sz="5400" spc="5" dirty="0" smtClean="0"/>
              <a:t> </a:t>
            </a:r>
            <a:r>
              <a:rPr lang="en-US" sz="5400" spc="-5" dirty="0" smtClean="0"/>
              <a:t>Data</a:t>
            </a:r>
            <a:r>
              <a:rPr lang="en-US" sz="5400" spc="-10" dirty="0" smtClean="0"/>
              <a:t> </a:t>
            </a:r>
            <a:r>
              <a:rPr lang="en-US" sz="5400" spc="-5" dirty="0" smtClean="0"/>
              <a:t>Models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Data model</a:t>
            </a:r>
            <a:endParaRPr lang="en-US" dirty="0"/>
          </a:p>
        </p:txBody>
      </p:sp>
      <p:sp>
        <p:nvSpPr>
          <p:cNvPr id="3" name="Content Placeholder 2"/>
          <p:cNvSpPr>
            <a:spLocks noGrp="1"/>
          </p:cNvSpPr>
          <p:nvPr>
            <p:ph idx="1"/>
          </p:nvPr>
        </p:nvSpPr>
        <p:spPr>
          <a:xfrm>
            <a:off x="457200" y="1935480"/>
            <a:ext cx="8229600" cy="4693920"/>
          </a:xfrm>
        </p:spPr>
        <p:txBody>
          <a:bodyPr>
            <a:normAutofit/>
          </a:bodyPr>
          <a:lstStyle/>
          <a:p>
            <a:pPr algn="just"/>
            <a:r>
              <a:rPr lang="en-US" dirty="0" smtClean="0"/>
              <a:t>To develop Data model one should know  physical data stored characteristics.</a:t>
            </a:r>
          </a:p>
          <a:p>
            <a:pPr algn="just"/>
            <a:endParaRPr lang="en-US" sz="1600" dirty="0" smtClean="0"/>
          </a:p>
          <a:p>
            <a:pPr algn="just"/>
            <a:r>
              <a:rPr lang="en-US" dirty="0" smtClean="0"/>
              <a:t>This is a navigational system produces  complex application development,  management. Thus, it requires a  knowledge of the biographical truth.</a:t>
            </a:r>
          </a:p>
          <a:p>
            <a:pPr algn="just"/>
            <a:endParaRPr lang="en-US" sz="900" dirty="0" smtClean="0"/>
          </a:p>
          <a:p>
            <a:pPr algn="just"/>
            <a:r>
              <a:rPr lang="en-US" dirty="0" smtClean="0"/>
              <a:t>Even smaller change made in structure  require modification in the entire  application.</a:t>
            </a:r>
          </a:p>
          <a:p>
            <a:pPr algn="just"/>
            <a:endParaRPr lang="en-US" sz="1050" dirty="0" smtClean="0"/>
          </a:p>
          <a:p>
            <a:pPr algn="just"/>
            <a:r>
              <a:rPr lang="en-US" dirty="0" smtClean="0"/>
              <a:t>There is no set data manipulation  language in DBMS.</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56488"/>
          </a:xfrm>
        </p:spPr>
        <p:txBody>
          <a:bodyPr>
            <a:normAutofit/>
          </a:bodyPr>
          <a:lstStyle/>
          <a:p>
            <a:pPr fontAlgn="base"/>
            <a:r>
              <a:rPr lang="en-US" b="1" dirty="0" smtClean="0"/>
              <a:t>Components of DBMS</a:t>
            </a:r>
            <a:endParaRPr lang="en-US" dirty="0"/>
          </a:p>
        </p:txBody>
      </p:sp>
      <p:pic>
        <p:nvPicPr>
          <p:cNvPr id="5122" name="Picture 2"/>
          <p:cNvPicPr>
            <a:picLocks noChangeAspect="1" noChangeArrowheads="1"/>
          </p:cNvPicPr>
          <p:nvPr/>
        </p:nvPicPr>
        <p:blipFill>
          <a:blip r:embed="rId2"/>
          <a:srcRect/>
          <a:stretch>
            <a:fillRect/>
          </a:stretch>
        </p:blipFill>
        <p:spPr bwMode="auto">
          <a:xfrm>
            <a:off x="838200" y="1371600"/>
            <a:ext cx="7543800" cy="5486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DBMS</a:t>
            </a:r>
            <a:endParaRPr lang="en-US" dirty="0"/>
          </a:p>
        </p:txBody>
      </p:sp>
      <p:sp>
        <p:nvSpPr>
          <p:cNvPr id="3" name="Content Placeholder 2"/>
          <p:cNvSpPr>
            <a:spLocks noGrp="1"/>
          </p:cNvSpPr>
          <p:nvPr>
            <p:ph idx="1"/>
          </p:nvPr>
        </p:nvSpPr>
        <p:spPr>
          <a:xfrm>
            <a:off x="457200" y="1935480"/>
            <a:ext cx="8229600" cy="4922520"/>
          </a:xfrm>
        </p:spPr>
        <p:txBody>
          <a:bodyPr>
            <a:normAutofit fontScale="92500"/>
          </a:bodyPr>
          <a:lstStyle/>
          <a:p>
            <a:pPr fontAlgn="base"/>
            <a:r>
              <a:rPr lang="en-US" b="1" dirty="0" smtClean="0"/>
              <a:t>Software</a:t>
            </a:r>
            <a:endParaRPr lang="en-US" dirty="0" smtClean="0"/>
          </a:p>
          <a:p>
            <a:pPr lvl="1" algn="just" fontAlgn="base"/>
            <a:r>
              <a:rPr lang="en-US" sz="2800" dirty="0" smtClean="0">
                <a:latin typeface="Times New Roman" pitchFamily="18" charset="0"/>
                <a:cs typeface="Times New Roman" pitchFamily="18" charset="0"/>
              </a:rPr>
              <a:t>The main component of a Database management system is the software. It is the set of programs which is used to manage the database and to control the overall computerized database.</a:t>
            </a:r>
          </a:p>
          <a:p>
            <a:pPr lvl="1" algn="just" fontAlgn="base"/>
            <a:r>
              <a:rPr lang="en-US" sz="2800" dirty="0" smtClean="0">
                <a:latin typeface="Times New Roman" pitchFamily="18" charset="0"/>
                <a:cs typeface="Times New Roman" pitchFamily="18" charset="0"/>
              </a:rPr>
              <a:t>The DBMS software provides an easy-to-use interface to store, retrieve, and update data in the database.</a:t>
            </a:r>
          </a:p>
          <a:p>
            <a:pPr lvl="1" algn="just" fontAlgn="base"/>
            <a:r>
              <a:rPr lang="en-US" sz="2800" dirty="0" smtClean="0">
                <a:latin typeface="Times New Roman" pitchFamily="18" charset="0"/>
                <a:cs typeface="Times New Roman" pitchFamily="18" charset="0"/>
              </a:rPr>
              <a:t>This software component is capable of understanding the Database Access Language and converts it into actual database commands to execute or run them on the database.</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DBMS</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fontAlgn="base"/>
            <a:r>
              <a:rPr lang="en-US" b="1" dirty="0" smtClean="0"/>
              <a:t>Hardware</a:t>
            </a:r>
          </a:p>
          <a:p>
            <a:pPr lvl="1" algn="just" fontAlgn="base"/>
            <a:r>
              <a:rPr lang="en-US" sz="2800" dirty="0" smtClean="0"/>
              <a:t>This component of DBMS consists of a set of physical electronic devices such as computers, I/O channels, storage devices, etc that create an interface between computers and the users.</a:t>
            </a:r>
          </a:p>
          <a:p>
            <a:pPr lvl="1" algn="just" fontAlgn="base"/>
            <a:r>
              <a:rPr lang="en-US" sz="2800" dirty="0" smtClean="0"/>
              <a:t>This DBMS component is used for keeping and storing the data in the database.</a:t>
            </a:r>
          </a:p>
          <a:p>
            <a:pPr lvl="1" fontAlgn="base"/>
            <a:endParaRPr lang="en-US" dirty="0" smtClean="0"/>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DBMS</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fontAlgn="base"/>
            <a:r>
              <a:rPr lang="en-US" b="1" dirty="0" smtClean="0"/>
              <a:t>Procedures</a:t>
            </a:r>
          </a:p>
          <a:p>
            <a:pPr lvl="1" algn="just" fontAlgn="base"/>
            <a:r>
              <a:rPr lang="en-US" sz="2800" dirty="0" smtClean="0"/>
              <a:t>Procedures refer to general rules and instructions that help to design the database and to use a database management system.</a:t>
            </a:r>
          </a:p>
          <a:p>
            <a:pPr lvl="1" algn="just" fontAlgn="base"/>
            <a:r>
              <a:rPr lang="en-US" sz="2800" dirty="0" smtClean="0"/>
              <a:t>Procedures are used to setup and install a new database management system (DBMS), to login and logout of DBMS software, to manage DBMS or application programs, to take backup of the database, and to change the structure of the database, etc.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DBMS</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fontAlgn="base"/>
            <a:r>
              <a:rPr lang="en-US" b="1" dirty="0" smtClean="0"/>
              <a:t> </a:t>
            </a:r>
            <a:r>
              <a:rPr lang="en-US" sz="2800" b="1" dirty="0" smtClean="0"/>
              <a:t>Data</a:t>
            </a:r>
          </a:p>
          <a:p>
            <a:pPr lvl="1" algn="just" fontAlgn="base"/>
            <a:r>
              <a:rPr lang="en-US" sz="2800" dirty="0" smtClean="0"/>
              <a:t>It is the most important component of the database management system.</a:t>
            </a:r>
          </a:p>
          <a:p>
            <a:pPr lvl="1" algn="just" fontAlgn="base"/>
            <a:r>
              <a:rPr lang="en-US" sz="2800" dirty="0" smtClean="0"/>
              <a:t>The main task of DBMS is to process the data. Here, databases are defined, constructed, and then data is stored, retrieved, and updated to and from the databases.</a:t>
            </a:r>
          </a:p>
          <a:p>
            <a:pPr lvl="1" algn="just" fontAlgn="base"/>
            <a:r>
              <a:rPr lang="en-US" sz="2800" dirty="0" smtClean="0"/>
              <a:t>The database contains both the metadata (description about data or data about data) and the actual (or operational)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DBMS</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fontAlgn="base"/>
            <a:r>
              <a:rPr lang="en-US" sz="2800" b="1" dirty="0" smtClean="0"/>
              <a:t>Users</a:t>
            </a:r>
          </a:p>
          <a:p>
            <a:pPr lvl="1" algn="just" fontAlgn="base"/>
            <a:r>
              <a:rPr lang="en-US" sz="2800" dirty="0" smtClean="0"/>
              <a:t>The users are the people who control and manage the databases and perform different types of operations on the databases in the database management system.</a:t>
            </a:r>
          </a:p>
          <a:p>
            <a:pPr lvl="1" algn="just" fontAlgn="base"/>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Database users</a:t>
            </a:r>
            <a:endParaRPr lang="en-US" dirty="0"/>
          </a:p>
        </p:txBody>
      </p:sp>
      <p:sp>
        <p:nvSpPr>
          <p:cNvPr id="3" name="Content Placeholder 2"/>
          <p:cNvSpPr>
            <a:spLocks noGrp="1"/>
          </p:cNvSpPr>
          <p:nvPr>
            <p:ph idx="1"/>
          </p:nvPr>
        </p:nvSpPr>
        <p:spPr/>
        <p:txBody>
          <a:bodyPr/>
          <a:lstStyle/>
          <a:p>
            <a:r>
              <a:rPr lang="en-US" dirty="0" smtClean="0"/>
              <a:t>There are three types of user who play different roles in DBMS:</a:t>
            </a:r>
          </a:p>
          <a:p>
            <a:endParaRPr lang="en-US" sz="1200" dirty="0" smtClean="0"/>
          </a:p>
          <a:p>
            <a:pPr lvl="1"/>
            <a:r>
              <a:rPr lang="en-US" dirty="0" smtClean="0"/>
              <a:t>Application Programmers</a:t>
            </a:r>
          </a:p>
          <a:p>
            <a:pPr lvl="1"/>
            <a:endParaRPr lang="en-US" dirty="0" smtClean="0"/>
          </a:p>
          <a:p>
            <a:pPr lvl="1"/>
            <a:r>
              <a:rPr lang="en-US" dirty="0" smtClean="0"/>
              <a:t>Database Administrators</a:t>
            </a:r>
          </a:p>
          <a:p>
            <a:pPr lvl="1"/>
            <a:endParaRPr lang="en-US" dirty="0" smtClean="0"/>
          </a:p>
          <a:p>
            <a:pPr lvl="1"/>
            <a:r>
              <a:rPr lang="en-US" dirty="0" smtClean="0"/>
              <a:t>End-Users</a:t>
            </a:r>
          </a:p>
          <a:p>
            <a:pPr lvl="1"/>
            <a:endParaRPr lang="en-US" dirty="0" smtClean="0"/>
          </a:p>
          <a:p>
            <a:pPr lvl="1"/>
            <a:r>
              <a:rPr lang="en-GB" dirty="0" smtClean="0"/>
              <a:t>Database Designers</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Database users</a:t>
            </a:r>
            <a:endParaRPr lang="en-US" dirty="0"/>
          </a:p>
        </p:txBody>
      </p:sp>
      <p:sp>
        <p:nvSpPr>
          <p:cNvPr id="3" name="Content Placeholder 2"/>
          <p:cNvSpPr>
            <a:spLocks noGrp="1"/>
          </p:cNvSpPr>
          <p:nvPr>
            <p:ph idx="1"/>
          </p:nvPr>
        </p:nvSpPr>
        <p:spPr>
          <a:xfrm>
            <a:off x="457200" y="1935480"/>
            <a:ext cx="8229600" cy="4922520"/>
          </a:xfrm>
        </p:spPr>
        <p:txBody>
          <a:bodyPr>
            <a:normAutofit fontScale="92500" lnSpcReduction="20000"/>
          </a:bodyPr>
          <a:lstStyle/>
          <a:p>
            <a:r>
              <a:rPr lang="en-US" dirty="0" smtClean="0"/>
              <a:t>Application Programmers</a:t>
            </a:r>
          </a:p>
          <a:p>
            <a:pPr lvl="1" algn="just"/>
            <a:r>
              <a:rPr lang="en-US" dirty="0" smtClean="0"/>
              <a:t>The users who write the application programs in programming languages (such as Java, C++, or Visual Basic) to interact with databases are called Application Programmer.</a:t>
            </a:r>
          </a:p>
          <a:p>
            <a:pPr marL="274320" lvl="1" indent="-274320">
              <a:buClr>
                <a:schemeClr val="accent3"/>
              </a:buClr>
              <a:buSzPct val="95000"/>
            </a:pPr>
            <a:r>
              <a:rPr lang="en-GB" dirty="0" smtClean="0"/>
              <a:t>Database Designers</a:t>
            </a:r>
            <a:endParaRPr lang="en-US" dirty="0" smtClean="0"/>
          </a:p>
          <a:p>
            <a:pPr lvl="1"/>
            <a:r>
              <a:rPr lang="en-US" dirty="0" smtClean="0"/>
              <a:t>Design the database</a:t>
            </a:r>
          </a:p>
          <a:p>
            <a:r>
              <a:rPr lang="en-US" dirty="0" smtClean="0"/>
              <a:t>Database Administrators</a:t>
            </a:r>
          </a:p>
          <a:p>
            <a:pPr lvl="1" fontAlgn="base"/>
            <a:r>
              <a:rPr lang="en-US" dirty="0" smtClean="0"/>
              <a:t>A person who manages the overall DBMS is called a database administrator or simply DBA. Granting of authorization for data access, Routine maintenance etc</a:t>
            </a:r>
          </a:p>
          <a:p>
            <a:r>
              <a:rPr lang="en-US" dirty="0" smtClean="0"/>
              <a:t>End-Users</a:t>
            </a:r>
          </a:p>
          <a:p>
            <a:pPr lvl="1" algn="just" fontAlgn="base"/>
            <a:r>
              <a:rPr lang="en-US" dirty="0" smtClean="0"/>
              <a:t>The end-users are those who interact with the database management system to perform different operations by using the different database commands such as insert, update, retrieve, and delete on the data, etc.</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704088"/>
          </a:xfrm>
        </p:spPr>
        <p:txBody>
          <a:bodyPr>
            <a:normAutofit/>
          </a:bodyPr>
          <a:lstStyle/>
          <a:p>
            <a:r>
              <a:rPr lang="en-US" sz="4000" b="1" dirty="0" smtClean="0"/>
              <a:t>Commonly used data models for databases</a:t>
            </a:r>
            <a:endParaRPr lang="en-US" sz="4000" b="1" dirty="0"/>
          </a:p>
        </p:txBody>
      </p:sp>
      <p:sp>
        <p:nvSpPr>
          <p:cNvPr id="3" name="Content Placeholder 2"/>
          <p:cNvSpPr>
            <a:spLocks noGrp="1"/>
          </p:cNvSpPr>
          <p:nvPr>
            <p:ph idx="1"/>
          </p:nvPr>
        </p:nvSpPr>
        <p:spPr>
          <a:xfrm>
            <a:off x="457200" y="1524000"/>
            <a:ext cx="8382000" cy="5105400"/>
          </a:xfrm>
        </p:spPr>
        <p:txBody>
          <a:bodyPr>
            <a:normAutofit fontScale="92500" lnSpcReduction="20000"/>
          </a:bodyPr>
          <a:lstStyle/>
          <a:p>
            <a:pPr algn="just"/>
            <a:r>
              <a:rPr lang="en-US" dirty="0" smtClean="0"/>
              <a:t>The most common logical data models for database are</a:t>
            </a:r>
          </a:p>
          <a:p>
            <a:pPr lvl="1" algn="just"/>
            <a:endParaRPr lang="en-US" sz="2600" dirty="0" smtClean="0"/>
          </a:p>
          <a:p>
            <a:pPr lvl="1" algn="just"/>
            <a:r>
              <a:rPr lang="en-US" sz="2600" dirty="0" smtClean="0"/>
              <a:t>Hierarchical Model </a:t>
            </a:r>
          </a:p>
          <a:p>
            <a:pPr lvl="1" algn="just"/>
            <a:endParaRPr lang="en-US" sz="2600" dirty="0" smtClean="0"/>
          </a:p>
          <a:p>
            <a:pPr lvl="1" algn="just"/>
            <a:r>
              <a:rPr lang="en-US" sz="2600" dirty="0" smtClean="0"/>
              <a:t>Network Model </a:t>
            </a:r>
          </a:p>
          <a:p>
            <a:pPr lvl="1" algn="just"/>
            <a:endParaRPr lang="en-US" sz="2600" dirty="0" smtClean="0"/>
          </a:p>
          <a:p>
            <a:pPr lvl="1" algn="just"/>
            <a:r>
              <a:rPr lang="en-US" sz="2600" dirty="0" smtClean="0"/>
              <a:t>Relational Model (Most Popular)</a:t>
            </a:r>
          </a:p>
          <a:p>
            <a:pPr lvl="1" algn="just"/>
            <a:endParaRPr lang="en-US" sz="2600" dirty="0" smtClean="0"/>
          </a:p>
          <a:p>
            <a:pPr lvl="1" algn="just"/>
            <a:r>
              <a:rPr lang="en-US" sz="2600" dirty="0" smtClean="0"/>
              <a:t>Entity–Relationship Model</a:t>
            </a:r>
          </a:p>
          <a:p>
            <a:pPr lvl="1" algn="just"/>
            <a:endParaRPr lang="en-US" sz="2600" dirty="0" smtClean="0"/>
          </a:p>
          <a:p>
            <a:pPr lvl="1" algn="just"/>
            <a:r>
              <a:rPr lang="en-US" sz="2600" dirty="0" smtClean="0"/>
              <a:t>Object-Oriented Models</a:t>
            </a:r>
          </a:p>
          <a:p>
            <a:pPr lvl="1" algn="just"/>
            <a:endParaRPr lang="en-US" sz="2600" dirty="0" smtClean="0"/>
          </a:p>
          <a:p>
            <a:pPr lvl="1" algn="just"/>
            <a:r>
              <a:rPr lang="en-US" dirty="0" smtClean="0"/>
              <a:t>Enhanced Entity Relationship  Models </a:t>
            </a:r>
          </a:p>
          <a:p>
            <a:pPr lvl="1" algn="just">
              <a:buNone/>
            </a:pPr>
            <a:r>
              <a:rPr lang="en-US" dirty="0" smtClean="0"/>
              <a:t>	etc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Autofit/>
          </a:bodyPr>
          <a:lstStyle/>
          <a:p>
            <a:pPr fontAlgn="base"/>
            <a:r>
              <a:rPr lang="en-US" sz="4000" b="1" dirty="0" smtClean="0"/>
              <a:t>Difference between DBMS and RDBMS</a:t>
            </a:r>
            <a:endParaRPr lang="en-US" sz="4000" dirty="0"/>
          </a:p>
        </p:txBody>
      </p:sp>
      <p:sp>
        <p:nvSpPr>
          <p:cNvPr id="3" name="Content Placeholder 2"/>
          <p:cNvSpPr>
            <a:spLocks noGrp="1"/>
          </p:cNvSpPr>
          <p:nvPr>
            <p:ph idx="1"/>
          </p:nvPr>
        </p:nvSpPr>
        <p:spPr/>
        <p:txBody>
          <a:bodyPr>
            <a:normAutofit/>
          </a:bodyPr>
          <a:lstStyle/>
          <a:p>
            <a:pPr algn="just" fontAlgn="base"/>
            <a:r>
              <a:rPr lang="en-US" dirty="0" smtClean="0"/>
              <a:t>A </a:t>
            </a:r>
            <a:r>
              <a:rPr lang="en-US" b="1" dirty="0" smtClean="0"/>
              <a:t>DBMS is </a:t>
            </a:r>
            <a:r>
              <a:rPr lang="en-US" dirty="0" smtClean="0"/>
              <a:t>system software which is used to store and manage the data in the database. It was introduced in 1960 for storing the data or information. This system allows the user to manipulate the data such as insertion, </a:t>
            </a:r>
            <a:r>
              <a:rPr lang="en-US" dirty="0" err="1" smtClean="0"/>
              <a:t>updation</a:t>
            </a:r>
            <a:r>
              <a:rPr lang="en-US" dirty="0" smtClean="0"/>
              <a:t>, and deletion. It also maintains and creates the database.</a:t>
            </a:r>
          </a:p>
          <a:p>
            <a:pPr algn="just"/>
            <a:r>
              <a:rPr lang="en-US" dirty="0" smtClean="0"/>
              <a:t>The DBMS approach was developed to overcome the limitation of the file-based system. This system stores the data either in hierarchal or navigational form. </a:t>
            </a:r>
            <a:br>
              <a:rPr lang="en-US" dirty="0" smtClean="0"/>
            </a:br>
            <a:r>
              <a:rPr lang="en-US" dirty="0" smtClean="0"/>
              <a:t>Examples of DBMS are xml, file system, etc.</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Autofit/>
          </a:bodyPr>
          <a:lstStyle/>
          <a:p>
            <a:pPr fontAlgn="base"/>
            <a:r>
              <a:rPr lang="en-US" sz="4000" b="1" dirty="0" smtClean="0"/>
              <a:t>Difference between DBMS and RDBMS</a:t>
            </a:r>
            <a:endParaRPr lang="en-US" sz="4000" dirty="0"/>
          </a:p>
        </p:txBody>
      </p:sp>
      <p:sp>
        <p:nvSpPr>
          <p:cNvPr id="3" name="Content Placeholder 2"/>
          <p:cNvSpPr>
            <a:spLocks noGrp="1"/>
          </p:cNvSpPr>
          <p:nvPr>
            <p:ph idx="1"/>
          </p:nvPr>
        </p:nvSpPr>
        <p:spPr/>
        <p:txBody>
          <a:bodyPr>
            <a:normAutofit fontScale="92500" lnSpcReduction="10000"/>
          </a:bodyPr>
          <a:lstStyle/>
          <a:p>
            <a:pPr algn="just" fontAlgn="base"/>
            <a:r>
              <a:rPr lang="en-US" b="1" dirty="0" smtClean="0"/>
              <a:t>RDBMS </a:t>
            </a:r>
            <a:r>
              <a:rPr lang="en-US" dirty="0" smtClean="0"/>
              <a:t>stands for</a:t>
            </a:r>
            <a:r>
              <a:rPr lang="en-US" b="1" dirty="0" smtClean="0"/>
              <a:t> Relational Database Management System</a:t>
            </a:r>
            <a:r>
              <a:rPr lang="en-US" dirty="0" smtClean="0"/>
              <a:t>. This DBMS follows the relational model in which the data is stored in multiple tables and tables are linked with each other using keys such as a foreign key. It supports the relational integrity constraints at the schema level.</a:t>
            </a:r>
          </a:p>
          <a:p>
            <a:pPr algn="just" fontAlgn="base"/>
            <a:r>
              <a:rPr lang="en-US" dirty="0" smtClean="0"/>
              <a:t>The Relational Database Management System (RDBMS) is an advanced version of a Database Management System. It came into existence during the 1970s. This type of system also allows the organization to access data more efficiently than DBMS. RDBMS is a powerful DBMS and is widely used all over the world. The Standard Query Language (SQL) was used to access the data from the database.</a:t>
            </a:r>
          </a:p>
          <a:p>
            <a:pPr algn="just" fontAlgn="base"/>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Difference between DBMS and RDBMS</a:t>
            </a:r>
            <a:endParaRPr lang="en-US" sz="3600" dirty="0"/>
          </a:p>
        </p:txBody>
      </p:sp>
      <p:sp>
        <p:nvSpPr>
          <p:cNvPr id="3" name="Content Placeholder 2"/>
          <p:cNvSpPr>
            <a:spLocks noGrp="1"/>
          </p:cNvSpPr>
          <p:nvPr>
            <p:ph idx="1"/>
          </p:nvPr>
        </p:nvSpPr>
        <p:spPr/>
        <p:txBody>
          <a:bodyPr/>
          <a:lstStyle/>
          <a:p>
            <a:pPr algn="just" fontAlgn="base"/>
            <a:r>
              <a:rPr lang="en-US" dirty="0" smtClean="0"/>
              <a:t>Normalization can be performed on the RDBMS. It helps to minimize the redundancy of data in RDBMS and easier to perform transactions.  </a:t>
            </a:r>
          </a:p>
          <a:p>
            <a:pPr algn="just" fontAlgn="base"/>
            <a:r>
              <a:rPr lang="en-US" dirty="0" smtClean="0"/>
              <a:t>It maintains ACID properties, which increases the integrity of the data. MS SQL Server, </a:t>
            </a:r>
            <a:r>
              <a:rPr lang="en-US" dirty="0" err="1" smtClean="0"/>
              <a:t>MySQL</a:t>
            </a:r>
            <a:r>
              <a:rPr lang="en-US" dirty="0" smtClean="0"/>
              <a:t>, and Oracle are some examples of RDBMS.</a:t>
            </a:r>
          </a:p>
          <a:p>
            <a:pPr>
              <a:buNone/>
            </a:pPr>
            <a:r>
              <a:rPr lang="en-US" dirty="0" smtClean="0"/>
              <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80288"/>
          </a:xfrm>
        </p:spPr>
        <p:txBody>
          <a:bodyPr>
            <a:normAutofit fontScale="90000"/>
          </a:bodyPr>
          <a:lstStyle/>
          <a:p>
            <a:r>
              <a:rPr lang="en-US" dirty="0" smtClean="0"/>
              <a:t>DBMS &amp; RDBMS</a:t>
            </a:r>
            <a:endParaRPr lang="en-US" dirty="0"/>
          </a:p>
        </p:txBody>
      </p:sp>
      <p:graphicFrame>
        <p:nvGraphicFramePr>
          <p:cNvPr id="4" name="Table 3"/>
          <p:cNvGraphicFramePr>
            <a:graphicFrameLocks noGrp="1"/>
          </p:cNvGraphicFramePr>
          <p:nvPr/>
        </p:nvGraphicFramePr>
        <p:xfrm>
          <a:off x="228600" y="1524000"/>
          <a:ext cx="8686800" cy="5181600"/>
        </p:xfrm>
        <a:graphic>
          <a:graphicData uri="http://schemas.openxmlformats.org/drawingml/2006/table">
            <a:tbl>
              <a:tblPr firstRow="1" bandRow="1">
                <a:tableStyleId>{5C22544A-7EE6-4342-B048-85BDC9FD1C3A}</a:tableStyleId>
              </a:tblPr>
              <a:tblGrid>
                <a:gridCol w="4343400"/>
                <a:gridCol w="4343400"/>
              </a:tblGrid>
              <a:tr h="647700">
                <a:tc>
                  <a:txBody>
                    <a:bodyPr/>
                    <a:lstStyle/>
                    <a:p>
                      <a:r>
                        <a:rPr lang="en-US" sz="2400" b="1" dirty="0"/>
                        <a:t>DBMS</a:t>
                      </a:r>
                      <a:endParaRPr lang="en-US" sz="2400" dirty="0"/>
                    </a:p>
                  </a:txBody>
                  <a:tcPr anchor="ctr"/>
                </a:tc>
                <a:tc>
                  <a:txBody>
                    <a:bodyPr/>
                    <a:lstStyle/>
                    <a:p>
                      <a:r>
                        <a:rPr lang="en-US" sz="2400" b="1" dirty="0"/>
                        <a:t> RDBMS</a:t>
                      </a:r>
                      <a:endParaRPr lang="en-US" sz="2400" dirty="0"/>
                    </a:p>
                  </a:txBody>
                  <a:tcPr anchor="ctr"/>
                </a:tc>
              </a:tr>
              <a:tr h="993140">
                <a:tc>
                  <a:txBody>
                    <a:bodyPr/>
                    <a:lstStyle/>
                    <a:p>
                      <a:r>
                        <a:rPr lang="en-US" sz="2000" dirty="0"/>
                        <a:t>1. It stands for </a:t>
                      </a:r>
                      <a:r>
                        <a:rPr lang="en-US" sz="2000" b="1" dirty="0"/>
                        <a:t>Database Management System</a:t>
                      </a:r>
                      <a:r>
                        <a:rPr lang="en-US" sz="2000" dirty="0"/>
                        <a:t>.</a:t>
                      </a:r>
                    </a:p>
                  </a:txBody>
                  <a:tcPr anchor="ctr"/>
                </a:tc>
                <a:tc>
                  <a:txBody>
                    <a:bodyPr/>
                    <a:lstStyle/>
                    <a:p>
                      <a:r>
                        <a:rPr lang="en-US" sz="2000"/>
                        <a:t>1. It extends for </a:t>
                      </a:r>
                      <a:r>
                        <a:rPr lang="en-US" sz="2000" b="1"/>
                        <a:t>Relational Database Management System</a:t>
                      </a:r>
                      <a:r>
                        <a:rPr lang="en-US" sz="2000"/>
                        <a:t>.</a:t>
                      </a:r>
                    </a:p>
                  </a:txBody>
                  <a:tcPr anchor="ctr"/>
                </a:tc>
              </a:tr>
              <a:tr h="561340">
                <a:tc>
                  <a:txBody>
                    <a:bodyPr/>
                    <a:lstStyle/>
                    <a:p>
                      <a:r>
                        <a:rPr lang="en-US" sz="2000" dirty="0"/>
                        <a:t>2. DBMS stores the data in the files.</a:t>
                      </a:r>
                    </a:p>
                  </a:txBody>
                  <a:tcPr anchor="ctr"/>
                </a:tc>
                <a:tc>
                  <a:txBody>
                    <a:bodyPr/>
                    <a:lstStyle/>
                    <a:p>
                      <a:r>
                        <a:rPr lang="en-US" sz="2000"/>
                        <a:t>2. RDBMS stores the data in tables.</a:t>
                      </a:r>
                    </a:p>
                  </a:txBody>
                  <a:tcPr anchor="ctr"/>
                </a:tc>
              </a:tr>
              <a:tr h="993140">
                <a:tc>
                  <a:txBody>
                    <a:bodyPr/>
                    <a:lstStyle/>
                    <a:p>
                      <a:r>
                        <a:rPr lang="en-US" sz="2000" dirty="0"/>
                        <a:t>3. It can access only one data element at a time.</a:t>
                      </a:r>
                    </a:p>
                  </a:txBody>
                  <a:tcPr anchor="ctr"/>
                </a:tc>
                <a:tc>
                  <a:txBody>
                    <a:bodyPr/>
                    <a:lstStyle/>
                    <a:p>
                      <a:r>
                        <a:rPr lang="en-US" sz="2000" dirty="0"/>
                        <a:t>3. It can access multiple data elements at a same time by using SQL queries.</a:t>
                      </a:r>
                    </a:p>
                  </a:txBody>
                  <a:tcPr anchor="ctr"/>
                </a:tc>
              </a:tr>
              <a:tr h="993140">
                <a:tc>
                  <a:txBody>
                    <a:bodyPr/>
                    <a:lstStyle/>
                    <a:p>
                      <a:r>
                        <a:rPr lang="en-US" sz="2000" dirty="0"/>
                        <a:t>4. It doesn’t support distributed database.</a:t>
                      </a:r>
                    </a:p>
                  </a:txBody>
                  <a:tcPr anchor="ctr"/>
                </a:tc>
                <a:tc>
                  <a:txBody>
                    <a:bodyPr/>
                    <a:lstStyle/>
                    <a:p>
                      <a:r>
                        <a:rPr lang="en-US" sz="2000" dirty="0"/>
                        <a:t>4. It supports distributed database.</a:t>
                      </a:r>
                    </a:p>
                  </a:txBody>
                  <a:tcPr anchor="ctr"/>
                </a:tc>
              </a:tr>
              <a:tr h="993140">
                <a:tc>
                  <a:txBody>
                    <a:bodyPr/>
                    <a:lstStyle/>
                    <a:p>
                      <a:r>
                        <a:rPr lang="en-US" sz="2000"/>
                        <a:t>5. It fails to support the normalization technique.</a:t>
                      </a:r>
                    </a:p>
                  </a:txBody>
                  <a:tcPr anchor="ctr"/>
                </a:tc>
                <a:tc>
                  <a:txBody>
                    <a:bodyPr/>
                    <a:lstStyle/>
                    <a:p>
                      <a:r>
                        <a:rPr lang="en-US" sz="2000" dirty="0"/>
                        <a:t>5. It supports normalization to eliminate or reduce redundancy.</a:t>
                      </a:r>
                    </a:p>
                  </a:txBody>
                  <a:tcPr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780288"/>
          </a:xfrm>
        </p:spPr>
        <p:txBody>
          <a:bodyPr>
            <a:normAutofit fontScale="90000"/>
          </a:bodyPr>
          <a:lstStyle/>
          <a:p>
            <a:r>
              <a:rPr lang="en-US" dirty="0" smtClean="0"/>
              <a:t>DBMS &amp; RDBMS Cont…</a:t>
            </a:r>
            <a:endParaRPr lang="en-US" dirty="0"/>
          </a:p>
        </p:txBody>
      </p:sp>
      <p:graphicFrame>
        <p:nvGraphicFramePr>
          <p:cNvPr id="4" name="Table 3"/>
          <p:cNvGraphicFramePr>
            <a:graphicFrameLocks noGrp="1"/>
          </p:cNvGraphicFramePr>
          <p:nvPr/>
        </p:nvGraphicFramePr>
        <p:xfrm>
          <a:off x="228600" y="1882956"/>
          <a:ext cx="8686800" cy="4441644"/>
        </p:xfrm>
        <a:graphic>
          <a:graphicData uri="http://schemas.openxmlformats.org/drawingml/2006/table">
            <a:tbl>
              <a:tblPr firstRow="1" bandRow="1">
                <a:tableStyleId>{5C22544A-7EE6-4342-B048-85BDC9FD1C3A}</a:tableStyleId>
              </a:tblPr>
              <a:tblGrid>
                <a:gridCol w="4343400"/>
                <a:gridCol w="4343400"/>
              </a:tblGrid>
              <a:tr h="629865">
                <a:tc>
                  <a:txBody>
                    <a:bodyPr/>
                    <a:lstStyle/>
                    <a:p>
                      <a:r>
                        <a:rPr lang="en-US" sz="2400" b="1" dirty="0"/>
                        <a:t>DBMS</a:t>
                      </a:r>
                      <a:endParaRPr lang="en-US" sz="2400" dirty="0"/>
                    </a:p>
                  </a:txBody>
                  <a:tcPr anchor="ctr"/>
                </a:tc>
                <a:tc>
                  <a:txBody>
                    <a:bodyPr/>
                    <a:lstStyle/>
                    <a:p>
                      <a:r>
                        <a:rPr lang="en-US" sz="2400" b="1" dirty="0"/>
                        <a:t> RDBMS</a:t>
                      </a:r>
                      <a:endParaRPr lang="en-US" sz="2400" dirty="0"/>
                    </a:p>
                  </a:txBody>
                  <a:tcPr anchor="ctr"/>
                </a:tc>
              </a:tr>
              <a:tr h="965793">
                <a:tc>
                  <a:txBody>
                    <a:bodyPr/>
                    <a:lstStyle/>
                    <a:p>
                      <a:r>
                        <a:rPr lang="en-US" dirty="0"/>
                        <a:t>6. This type of management system supports a single user only.</a:t>
                      </a:r>
                    </a:p>
                  </a:txBody>
                  <a:tcPr anchor="ctr"/>
                </a:tc>
                <a:tc>
                  <a:txBody>
                    <a:bodyPr/>
                    <a:lstStyle/>
                    <a:p>
                      <a:r>
                        <a:rPr lang="en-US"/>
                        <a:t>6. This type of system supports multiple users.</a:t>
                      </a:r>
                    </a:p>
                  </a:txBody>
                  <a:tcPr anchor="ctr"/>
                </a:tc>
              </a:tr>
              <a:tr h="889221">
                <a:tc>
                  <a:txBody>
                    <a:bodyPr/>
                    <a:lstStyle/>
                    <a:p>
                      <a:r>
                        <a:rPr lang="en-US" dirty="0"/>
                        <a:t>7. It is system software used to manage databases on system hard disks and computer networks.</a:t>
                      </a:r>
                    </a:p>
                  </a:txBody>
                  <a:tcPr anchor="ctr"/>
                </a:tc>
                <a:tc>
                  <a:txBody>
                    <a:bodyPr/>
                    <a:lstStyle/>
                    <a:p>
                      <a:r>
                        <a:rPr lang="en-US"/>
                        <a:t>7. It is mainly used to maintain relationships among tables.</a:t>
                      </a:r>
                    </a:p>
                  </a:txBody>
                  <a:tcPr anchor="ctr"/>
                </a:tc>
              </a:tr>
              <a:tr h="965793">
                <a:tc>
                  <a:txBody>
                    <a:bodyPr/>
                    <a:lstStyle/>
                    <a:p>
                      <a:r>
                        <a:rPr lang="en-US" dirty="0"/>
                        <a:t>8. It does not support client-server architecture.</a:t>
                      </a:r>
                    </a:p>
                  </a:txBody>
                  <a:tcPr anchor="ctr"/>
                </a:tc>
                <a:tc>
                  <a:txBody>
                    <a:bodyPr/>
                    <a:lstStyle/>
                    <a:p>
                      <a:r>
                        <a:rPr lang="en-US" dirty="0"/>
                        <a:t>8. It supports client-server architecture.</a:t>
                      </a:r>
                    </a:p>
                  </a:txBody>
                  <a:tcPr anchor="ctr"/>
                </a:tc>
              </a:tr>
              <a:tr h="965793">
                <a:tc>
                  <a:txBody>
                    <a:bodyPr/>
                    <a:lstStyle/>
                    <a:p>
                      <a:r>
                        <a:rPr lang="en-US"/>
                        <a:t>9. This system stores the small quantity of data and used by small organizations.</a:t>
                      </a:r>
                    </a:p>
                  </a:txBody>
                  <a:tcPr anchor="ctr"/>
                </a:tc>
                <a:tc>
                  <a:txBody>
                    <a:bodyPr/>
                    <a:lstStyle/>
                    <a:p>
                      <a:r>
                        <a:rPr lang="en-US" dirty="0"/>
                        <a:t>9. It is designed to handle the huge amount of data and used by large organizations.</a:t>
                      </a:r>
                    </a:p>
                  </a:txBody>
                  <a:tcPr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780288"/>
          </a:xfrm>
        </p:spPr>
        <p:txBody>
          <a:bodyPr>
            <a:normAutofit fontScale="90000"/>
          </a:bodyPr>
          <a:lstStyle/>
          <a:p>
            <a:r>
              <a:rPr lang="en-US" dirty="0" smtClean="0"/>
              <a:t>DBMS &amp; RDBMS  Cont…</a:t>
            </a:r>
            <a:endParaRPr lang="en-US" dirty="0"/>
          </a:p>
        </p:txBody>
      </p:sp>
      <p:graphicFrame>
        <p:nvGraphicFramePr>
          <p:cNvPr id="4" name="Table 3"/>
          <p:cNvGraphicFramePr>
            <a:graphicFrameLocks noGrp="1"/>
          </p:cNvGraphicFramePr>
          <p:nvPr/>
        </p:nvGraphicFramePr>
        <p:xfrm>
          <a:off x="228600" y="1371600"/>
          <a:ext cx="8686800" cy="5382258"/>
        </p:xfrm>
        <a:graphic>
          <a:graphicData uri="http://schemas.openxmlformats.org/drawingml/2006/table">
            <a:tbl>
              <a:tblPr firstRow="1" bandRow="1">
                <a:tableStyleId>{5C22544A-7EE6-4342-B048-85BDC9FD1C3A}</a:tableStyleId>
              </a:tblPr>
              <a:tblGrid>
                <a:gridCol w="4343400"/>
                <a:gridCol w="4343400"/>
              </a:tblGrid>
              <a:tr h="629865">
                <a:tc>
                  <a:txBody>
                    <a:bodyPr/>
                    <a:lstStyle/>
                    <a:p>
                      <a:r>
                        <a:rPr lang="en-US" sz="2400" b="1" dirty="0"/>
                        <a:t>DBMS</a:t>
                      </a:r>
                      <a:endParaRPr lang="en-US" sz="2400" dirty="0"/>
                    </a:p>
                  </a:txBody>
                  <a:tcPr anchor="ctr"/>
                </a:tc>
                <a:tc>
                  <a:txBody>
                    <a:bodyPr/>
                    <a:lstStyle/>
                    <a:p>
                      <a:r>
                        <a:rPr lang="en-US" sz="2400" b="1" dirty="0"/>
                        <a:t> RDBMS</a:t>
                      </a:r>
                      <a:endParaRPr lang="en-US" sz="2400" dirty="0"/>
                    </a:p>
                  </a:txBody>
                  <a:tcPr anchor="ctr"/>
                </a:tc>
              </a:tr>
              <a:tr h="965793">
                <a:tc>
                  <a:txBody>
                    <a:bodyPr/>
                    <a:lstStyle/>
                    <a:p>
                      <a:r>
                        <a:rPr lang="en-US" sz="2000" dirty="0" smtClean="0"/>
                        <a:t>10. </a:t>
                      </a:r>
                      <a:r>
                        <a:rPr lang="en-US" sz="2000" dirty="0"/>
                        <a:t>No relationship exists between the tables.</a:t>
                      </a:r>
                    </a:p>
                  </a:txBody>
                  <a:tcPr anchor="ctr"/>
                </a:tc>
                <a:tc>
                  <a:txBody>
                    <a:bodyPr/>
                    <a:lstStyle/>
                    <a:p>
                      <a:r>
                        <a:rPr lang="en-US" sz="2000" dirty="0" smtClean="0"/>
                        <a:t>10. </a:t>
                      </a:r>
                      <a:r>
                        <a:rPr lang="en-US" sz="2000" dirty="0"/>
                        <a:t>A relationship exists between tables using keys.</a:t>
                      </a:r>
                    </a:p>
                  </a:txBody>
                  <a:tcPr anchor="ctr"/>
                </a:tc>
              </a:tr>
              <a:tr h="889221">
                <a:tc>
                  <a:txBody>
                    <a:bodyPr/>
                    <a:lstStyle/>
                    <a:p>
                      <a:r>
                        <a:rPr lang="en-US" sz="2000" dirty="0" smtClean="0"/>
                        <a:t>11. </a:t>
                      </a:r>
                      <a:r>
                        <a:rPr lang="en-US" sz="2000" dirty="0"/>
                        <a:t>It takes more time while accessing the data.</a:t>
                      </a:r>
                    </a:p>
                  </a:txBody>
                  <a:tcPr anchor="ctr"/>
                </a:tc>
                <a:tc>
                  <a:txBody>
                    <a:bodyPr/>
                    <a:lstStyle/>
                    <a:p>
                      <a:r>
                        <a:rPr lang="en-US" sz="2000" dirty="0" smtClean="0"/>
                        <a:t>11. </a:t>
                      </a:r>
                      <a:r>
                        <a:rPr lang="en-US" sz="2000" dirty="0"/>
                        <a:t>Data can be accessed faster than DBMS</a:t>
                      </a:r>
                    </a:p>
                  </a:txBody>
                  <a:tcPr anchor="ctr"/>
                </a:tc>
              </a:tr>
              <a:tr h="965793">
                <a:tc>
                  <a:txBody>
                    <a:bodyPr/>
                    <a:lstStyle/>
                    <a:p>
                      <a:r>
                        <a:rPr lang="en-US" sz="2000" dirty="0" smtClean="0"/>
                        <a:t>12. </a:t>
                      </a:r>
                      <a:r>
                        <a:rPr lang="en-US" sz="2000" dirty="0"/>
                        <a:t>It is difficult to modify the data.</a:t>
                      </a:r>
                    </a:p>
                  </a:txBody>
                  <a:tcPr anchor="ctr"/>
                </a:tc>
                <a:tc>
                  <a:txBody>
                    <a:bodyPr/>
                    <a:lstStyle/>
                    <a:p>
                      <a:r>
                        <a:rPr lang="en-US" sz="2000" dirty="0" smtClean="0"/>
                        <a:t>12. </a:t>
                      </a:r>
                      <a:r>
                        <a:rPr lang="en-US" sz="2000" dirty="0"/>
                        <a:t>It is easier to change the data.</a:t>
                      </a:r>
                    </a:p>
                  </a:txBody>
                  <a:tcPr anchor="ctr"/>
                </a:tc>
              </a:tr>
              <a:tr h="965793">
                <a:tc>
                  <a:txBody>
                    <a:bodyPr/>
                    <a:lstStyle/>
                    <a:p>
                      <a:r>
                        <a:rPr lang="en-US" sz="2000" dirty="0" smtClean="0"/>
                        <a:t>13. </a:t>
                      </a:r>
                      <a:r>
                        <a:rPr lang="en-US" sz="2000" dirty="0"/>
                        <a:t>High redundancy of data in DBMS.</a:t>
                      </a:r>
                    </a:p>
                  </a:txBody>
                  <a:tcPr anchor="ctr"/>
                </a:tc>
                <a:tc>
                  <a:txBody>
                    <a:bodyPr/>
                    <a:lstStyle/>
                    <a:p>
                      <a:r>
                        <a:rPr lang="en-US" sz="2000" dirty="0" smtClean="0"/>
                        <a:t>13. </a:t>
                      </a:r>
                      <a:r>
                        <a:rPr lang="en-US" sz="2000" dirty="0"/>
                        <a:t>Low redundancy of data in RDBMS.</a:t>
                      </a:r>
                    </a:p>
                  </a:txBody>
                  <a:tcPr anchor="ctr"/>
                </a:tc>
              </a:tr>
              <a:tr h="965793">
                <a:tc>
                  <a:txBody>
                    <a:bodyPr/>
                    <a:lstStyle/>
                    <a:p>
                      <a:r>
                        <a:rPr lang="en-US" sz="2000" dirty="0" smtClean="0"/>
                        <a:t>14. </a:t>
                      </a:r>
                      <a:r>
                        <a:rPr lang="en-US" sz="2000" dirty="0"/>
                        <a:t>Examples of DBMS are </a:t>
                      </a:r>
                      <a:r>
                        <a:rPr lang="en-US" sz="2000" dirty="0" smtClean="0"/>
                        <a:t>file </a:t>
                      </a:r>
                      <a:r>
                        <a:rPr lang="en-US" sz="2000" dirty="0"/>
                        <a:t>system</a:t>
                      </a:r>
                      <a:r>
                        <a:rPr lang="en-US" sz="2000" dirty="0" smtClean="0"/>
                        <a:t>,</a:t>
                      </a:r>
                      <a:r>
                        <a:rPr kumimoji="0" lang="en-US" sz="2000" b="0" i="0" kern="1200" dirty="0" smtClean="0">
                          <a:solidFill>
                            <a:schemeClr val="dk1"/>
                          </a:solidFill>
                          <a:latin typeface="+mn-lt"/>
                          <a:ea typeface="+mn-ea"/>
                          <a:cs typeface="+mn-cs"/>
                        </a:rPr>
                        <a:t> Microsoft Access</a:t>
                      </a:r>
                      <a:r>
                        <a:rPr lang="en-US" sz="2000" dirty="0" smtClean="0"/>
                        <a:t> </a:t>
                      </a:r>
                      <a:r>
                        <a:rPr lang="en-US" sz="2000" dirty="0"/>
                        <a:t>etc.</a:t>
                      </a:r>
                    </a:p>
                  </a:txBody>
                  <a:tcPr anchor="ctr"/>
                </a:tc>
                <a:tc>
                  <a:txBody>
                    <a:bodyPr/>
                    <a:lstStyle/>
                    <a:p>
                      <a:r>
                        <a:rPr lang="en-US" sz="2000" dirty="0" smtClean="0"/>
                        <a:t>14. </a:t>
                      </a:r>
                      <a:r>
                        <a:rPr lang="en-US" sz="2000" dirty="0"/>
                        <a:t>Examples of RDBMS are MS SQL Server, </a:t>
                      </a:r>
                      <a:r>
                        <a:rPr lang="en-US" sz="2000" dirty="0" err="1"/>
                        <a:t>MySQL</a:t>
                      </a:r>
                      <a:r>
                        <a:rPr lang="en-US" sz="2000" dirty="0"/>
                        <a:t>, Oracle, etc.  </a:t>
                      </a:r>
                    </a:p>
                  </a:txBody>
                  <a:tcPr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783336" y="1830578"/>
            <a:ext cx="7887334" cy="3871807"/>
            <a:chOff x="783336" y="1372933"/>
            <a:chExt cx="7887334" cy="2903855"/>
          </a:xfrm>
        </p:grpSpPr>
        <p:pic>
          <p:nvPicPr>
            <p:cNvPr id="5" name="object 5"/>
            <p:cNvPicPr/>
            <p:nvPr/>
          </p:nvPicPr>
          <p:blipFill>
            <a:blip r:embed="rId2" cstate="print"/>
            <a:stretch>
              <a:fillRect/>
            </a:stretch>
          </p:blipFill>
          <p:spPr>
            <a:xfrm>
              <a:off x="783336" y="1891284"/>
              <a:ext cx="1441703" cy="1652016"/>
            </a:xfrm>
            <a:prstGeom prst="rect">
              <a:avLst/>
            </a:prstGeom>
          </p:spPr>
        </p:pic>
        <p:sp>
          <p:nvSpPr>
            <p:cNvPr id="6" name="object 6"/>
            <p:cNvSpPr/>
            <p:nvPr/>
          </p:nvSpPr>
          <p:spPr>
            <a:xfrm>
              <a:off x="3075431" y="1377696"/>
              <a:ext cx="5590540" cy="2894330"/>
            </a:xfrm>
            <a:custGeom>
              <a:avLst/>
              <a:gdLst/>
              <a:ahLst/>
              <a:cxnLst/>
              <a:rect l="l" t="t" r="r" b="b"/>
              <a:pathLst>
                <a:path w="5590540" h="2894329">
                  <a:moveTo>
                    <a:pt x="0" y="2894076"/>
                  </a:moveTo>
                  <a:lnTo>
                    <a:pt x="5590032" y="2894076"/>
                  </a:lnTo>
                  <a:lnTo>
                    <a:pt x="5590032" y="0"/>
                  </a:lnTo>
                  <a:lnTo>
                    <a:pt x="0" y="0"/>
                  </a:lnTo>
                  <a:lnTo>
                    <a:pt x="0" y="2894076"/>
                  </a:lnTo>
                  <a:close/>
                </a:path>
              </a:pathLst>
            </a:custGeom>
            <a:ln w="9144">
              <a:solidFill>
                <a:srgbClr val="953334"/>
              </a:solidFill>
            </a:ln>
          </p:spPr>
          <p:txBody>
            <a:bodyPr wrap="square" lIns="0" tIns="0" rIns="0" bIns="0" rtlCol="0"/>
            <a:lstStyle/>
            <a:p>
              <a:endParaRPr/>
            </a:p>
          </p:txBody>
        </p:sp>
      </p:grpSp>
      <p:sp>
        <p:nvSpPr>
          <p:cNvPr id="7" name="object 7"/>
          <p:cNvSpPr txBox="1"/>
          <p:nvPr/>
        </p:nvSpPr>
        <p:spPr>
          <a:xfrm>
            <a:off x="3155060" y="1710914"/>
            <a:ext cx="5052695" cy="1006686"/>
          </a:xfrm>
          <a:prstGeom prst="rect">
            <a:avLst/>
          </a:prstGeom>
        </p:spPr>
        <p:txBody>
          <a:bodyPr vert="horz" wrap="square" lIns="0" tIns="135890" rIns="0" bIns="0" rtlCol="0">
            <a:spAutoFit/>
          </a:bodyPr>
          <a:lstStyle/>
          <a:p>
            <a:pPr marL="2023110">
              <a:lnSpc>
                <a:spcPct val="100000"/>
              </a:lnSpc>
              <a:spcBef>
                <a:spcPts val="1070"/>
              </a:spcBef>
            </a:pPr>
            <a:r>
              <a:rPr sz="1400" b="1" dirty="0">
                <a:solidFill>
                  <a:srgbClr val="F06F0E"/>
                </a:solidFill>
                <a:latin typeface="Arial"/>
                <a:cs typeface="Arial"/>
              </a:rPr>
              <a:t>Query</a:t>
            </a:r>
            <a:r>
              <a:rPr sz="1400" b="1" spc="-60" dirty="0">
                <a:solidFill>
                  <a:srgbClr val="F06F0E"/>
                </a:solidFill>
                <a:latin typeface="Arial"/>
                <a:cs typeface="Arial"/>
              </a:rPr>
              <a:t> </a:t>
            </a:r>
            <a:r>
              <a:rPr sz="1400" b="1" dirty="0">
                <a:solidFill>
                  <a:srgbClr val="F06F0E"/>
                </a:solidFill>
                <a:latin typeface="Arial"/>
                <a:cs typeface="Arial"/>
              </a:rPr>
              <a:t>processor</a:t>
            </a:r>
            <a:endParaRPr sz="1400">
              <a:latin typeface="Arial"/>
              <a:cs typeface="Arial"/>
            </a:endParaRPr>
          </a:p>
          <a:p>
            <a:pPr>
              <a:lnSpc>
                <a:spcPct val="100000"/>
              </a:lnSpc>
              <a:spcBef>
                <a:spcPts val="10"/>
              </a:spcBef>
            </a:pPr>
            <a:endParaRPr sz="1450">
              <a:latin typeface="Arial"/>
              <a:cs typeface="Arial"/>
            </a:endParaRPr>
          </a:p>
          <a:p>
            <a:pPr marL="299085" indent="-287020">
              <a:lnSpc>
                <a:spcPct val="100000"/>
              </a:lnSpc>
              <a:buClr>
                <a:srgbClr val="FF6600"/>
              </a:buClr>
              <a:buSzPct val="128571"/>
              <a:buFont typeface="Arial"/>
              <a:buChar char="•"/>
              <a:tabLst>
                <a:tab pos="299085" algn="l"/>
                <a:tab pos="299720" algn="l"/>
              </a:tabLst>
            </a:pPr>
            <a:r>
              <a:rPr sz="1400" b="1" spc="-5" dirty="0">
                <a:latin typeface="Arial"/>
                <a:cs typeface="Arial"/>
              </a:rPr>
              <a:t>DDL interpreter</a:t>
            </a:r>
            <a:r>
              <a:rPr sz="1400" spc="-5" dirty="0">
                <a:latin typeface="Arial"/>
                <a:cs typeface="Arial"/>
              </a:rPr>
              <a:t>:</a:t>
            </a:r>
            <a:r>
              <a:rPr sz="1400" spc="-35" dirty="0">
                <a:latin typeface="Arial"/>
                <a:cs typeface="Arial"/>
              </a:rPr>
              <a:t> </a:t>
            </a:r>
            <a:r>
              <a:rPr sz="1400" dirty="0">
                <a:latin typeface="Arial"/>
                <a:cs typeface="Arial"/>
              </a:rPr>
              <a:t>interprets</a:t>
            </a:r>
            <a:r>
              <a:rPr sz="1400" spc="-45" dirty="0">
                <a:latin typeface="Arial"/>
                <a:cs typeface="Arial"/>
              </a:rPr>
              <a:t> </a:t>
            </a:r>
            <a:r>
              <a:rPr sz="1400" spc="-5" dirty="0">
                <a:latin typeface="Arial"/>
                <a:cs typeface="Arial"/>
              </a:rPr>
              <a:t>DDL</a:t>
            </a:r>
            <a:r>
              <a:rPr sz="1400" spc="5" dirty="0">
                <a:latin typeface="Arial"/>
                <a:cs typeface="Arial"/>
              </a:rPr>
              <a:t> </a:t>
            </a:r>
            <a:r>
              <a:rPr sz="1400" spc="-5" dirty="0">
                <a:latin typeface="Arial"/>
                <a:cs typeface="Arial"/>
              </a:rPr>
              <a:t>statements</a:t>
            </a:r>
            <a:r>
              <a:rPr sz="1400" spc="-35" dirty="0">
                <a:latin typeface="Arial"/>
                <a:cs typeface="Arial"/>
              </a:rPr>
              <a:t> </a:t>
            </a:r>
            <a:r>
              <a:rPr sz="1400" dirty="0">
                <a:latin typeface="Arial"/>
                <a:cs typeface="Arial"/>
              </a:rPr>
              <a:t>and</a:t>
            </a:r>
            <a:r>
              <a:rPr sz="1400" spc="-15" dirty="0">
                <a:latin typeface="Arial"/>
                <a:cs typeface="Arial"/>
              </a:rPr>
              <a:t> </a:t>
            </a:r>
            <a:r>
              <a:rPr sz="1400" dirty="0">
                <a:latin typeface="Arial"/>
                <a:cs typeface="Arial"/>
              </a:rPr>
              <a:t>records</a:t>
            </a:r>
            <a:r>
              <a:rPr sz="1400" spc="-40" dirty="0">
                <a:latin typeface="Arial"/>
                <a:cs typeface="Arial"/>
              </a:rPr>
              <a:t> </a:t>
            </a:r>
            <a:r>
              <a:rPr sz="1400" dirty="0">
                <a:latin typeface="Arial"/>
                <a:cs typeface="Arial"/>
              </a:rPr>
              <a:t>the</a:t>
            </a:r>
            <a:endParaRPr sz="1400">
              <a:latin typeface="Arial"/>
              <a:cs typeface="Arial"/>
            </a:endParaRPr>
          </a:p>
          <a:p>
            <a:pPr marL="299085">
              <a:lnSpc>
                <a:spcPct val="100000"/>
              </a:lnSpc>
            </a:pPr>
            <a:r>
              <a:rPr sz="1400" dirty="0">
                <a:latin typeface="Arial"/>
                <a:cs typeface="Arial"/>
              </a:rPr>
              <a:t>definitions</a:t>
            </a:r>
            <a:r>
              <a:rPr sz="1400" spc="-60" dirty="0">
                <a:latin typeface="Arial"/>
                <a:cs typeface="Arial"/>
              </a:rPr>
              <a:t> </a:t>
            </a:r>
            <a:r>
              <a:rPr sz="1400" dirty="0">
                <a:latin typeface="Arial"/>
                <a:cs typeface="Arial"/>
              </a:rPr>
              <a:t>in</a:t>
            </a:r>
            <a:r>
              <a:rPr sz="1400" spc="-20"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data</a:t>
            </a:r>
            <a:r>
              <a:rPr sz="1400" spc="-45" dirty="0">
                <a:latin typeface="Arial"/>
                <a:cs typeface="Arial"/>
              </a:rPr>
              <a:t> </a:t>
            </a:r>
            <a:r>
              <a:rPr sz="1400" dirty="0">
                <a:latin typeface="Arial"/>
                <a:cs typeface="Arial"/>
              </a:rPr>
              <a:t>dictionary.</a:t>
            </a:r>
            <a:endParaRPr sz="1400">
              <a:latin typeface="Arial"/>
              <a:cs typeface="Arial"/>
            </a:endParaRPr>
          </a:p>
        </p:txBody>
      </p:sp>
      <p:sp>
        <p:nvSpPr>
          <p:cNvPr id="8" name="object 8"/>
          <p:cNvSpPr txBox="1"/>
          <p:nvPr/>
        </p:nvSpPr>
        <p:spPr>
          <a:xfrm>
            <a:off x="3155060" y="3297260"/>
            <a:ext cx="5307330" cy="443711"/>
          </a:xfrm>
          <a:prstGeom prst="rect">
            <a:avLst/>
          </a:prstGeom>
        </p:spPr>
        <p:txBody>
          <a:bodyPr vert="horz" wrap="square" lIns="0" tIns="12700" rIns="0" bIns="0" rtlCol="0">
            <a:spAutoFit/>
          </a:bodyPr>
          <a:lstStyle/>
          <a:p>
            <a:pPr marL="299085" marR="5080" indent="-287020">
              <a:lnSpc>
                <a:spcPct val="100000"/>
              </a:lnSpc>
              <a:spcBef>
                <a:spcPts val="100"/>
              </a:spcBef>
              <a:buClr>
                <a:srgbClr val="FF6600"/>
              </a:buClr>
              <a:buSzPct val="128571"/>
              <a:buFont typeface="Arial"/>
              <a:buChar char="•"/>
              <a:tabLst>
                <a:tab pos="299085" algn="l"/>
                <a:tab pos="299720" algn="l"/>
              </a:tabLst>
            </a:pPr>
            <a:r>
              <a:rPr sz="1400" b="1" dirty="0">
                <a:latin typeface="Arial"/>
                <a:cs typeface="Arial"/>
              </a:rPr>
              <a:t>DML</a:t>
            </a:r>
            <a:r>
              <a:rPr sz="1400" b="1" spc="-40" dirty="0">
                <a:latin typeface="Arial"/>
                <a:cs typeface="Arial"/>
              </a:rPr>
              <a:t> </a:t>
            </a:r>
            <a:r>
              <a:rPr sz="1400" b="1" dirty="0">
                <a:latin typeface="Arial"/>
                <a:cs typeface="Arial"/>
              </a:rPr>
              <a:t>compiler</a:t>
            </a:r>
            <a:r>
              <a:rPr sz="1400" dirty="0">
                <a:latin typeface="Arial"/>
                <a:cs typeface="Arial"/>
              </a:rPr>
              <a:t>:</a:t>
            </a:r>
            <a:r>
              <a:rPr sz="1400" spc="365" dirty="0">
                <a:latin typeface="Arial"/>
                <a:cs typeface="Arial"/>
              </a:rPr>
              <a:t> </a:t>
            </a:r>
            <a:r>
              <a:rPr sz="1400" dirty="0">
                <a:latin typeface="Arial"/>
                <a:cs typeface="Arial"/>
              </a:rPr>
              <a:t>translates</a:t>
            </a:r>
            <a:r>
              <a:rPr sz="1400" spc="-50" dirty="0">
                <a:latin typeface="Arial"/>
                <a:cs typeface="Arial"/>
              </a:rPr>
              <a:t> </a:t>
            </a:r>
            <a:r>
              <a:rPr sz="1400" spc="-5" dirty="0">
                <a:latin typeface="Arial"/>
                <a:cs typeface="Arial"/>
              </a:rPr>
              <a:t>DML </a:t>
            </a:r>
            <a:r>
              <a:rPr sz="1400" dirty="0">
                <a:latin typeface="Arial"/>
                <a:cs typeface="Arial"/>
              </a:rPr>
              <a:t>query</a:t>
            </a:r>
            <a:r>
              <a:rPr sz="1400" spc="-25" dirty="0">
                <a:latin typeface="Arial"/>
                <a:cs typeface="Arial"/>
              </a:rPr>
              <a:t> </a:t>
            </a:r>
            <a:r>
              <a:rPr sz="1400" spc="-5" dirty="0">
                <a:latin typeface="Arial"/>
                <a:cs typeface="Arial"/>
              </a:rPr>
              <a:t>statements</a:t>
            </a:r>
            <a:r>
              <a:rPr sz="1400" spc="-45" dirty="0">
                <a:latin typeface="Arial"/>
                <a:cs typeface="Arial"/>
              </a:rPr>
              <a:t> </a:t>
            </a:r>
            <a:r>
              <a:rPr sz="1400" dirty="0">
                <a:latin typeface="Arial"/>
                <a:cs typeface="Arial"/>
              </a:rPr>
              <a:t>into</a:t>
            </a:r>
            <a:r>
              <a:rPr sz="1400" spc="-20" dirty="0">
                <a:latin typeface="Arial"/>
                <a:cs typeface="Arial"/>
              </a:rPr>
              <a:t> </a:t>
            </a:r>
            <a:r>
              <a:rPr sz="1400" spc="-5" dirty="0">
                <a:latin typeface="Arial"/>
                <a:cs typeface="Arial"/>
              </a:rPr>
              <a:t>low-level </a:t>
            </a:r>
            <a:r>
              <a:rPr sz="1400" spc="-375" dirty="0">
                <a:latin typeface="Arial"/>
                <a:cs typeface="Arial"/>
              </a:rPr>
              <a:t> </a:t>
            </a:r>
            <a:r>
              <a:rPr sz="1400" spc="-5" dirty="0">
                <a:latin typeface="Arial"/>
                <a:cs typeface="Arial"/>
              </a:rPr>
              <a:t>instructions</a:t>
            </a:r>
            <a:r>
              <a:rPr sz="1400" spc="-40" dirty="0">
                <a:latin typeface="Arial"/>
                <a:cs typeface="Arial"/>
              </a:rPr>
              <a:t> </a:t>
            </a:r>
            <a:r>
              <a:rPr sz="1400" dirty="0">
                <a:latin typeface="Arial"/>
                <a:cs typeface="Arial"/>
              </a:rPr>
              <a:t>that</a:t>
            </a:r>
            <a:r>
              <a:rPr sz="1400" spc="-30"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query</a:t>
            </a:r>
            <a:r>
              <a:rPr sz="1400" spc="-25" dirty="0">
                <a:latin typeface="Arial"/>
                <a:cs typeface="Arial"/>
              </a:rPr>
              <a:t> </a:t>
            </a:r>
            <a:r>
              <a:rPr sz="1400" spc="-5" dirty="0">
                <a:latin typeface="Arial"/>
                <a:cs typeface="Arial"/>
              </a:rPr>
              <a:t>evaluation</a:t>
            </a:r>
            <a:r>
              <a:rPr sz="1400" spc="-25" dirty="0">
                <a:latin typeface="Arial"/>
                <a:cs typeface="Arial"/>
              </a:rPr>
              <a:t> </a:t>
            </a:r>
            <a:r>
              <a:rPr sz="1400" dirty="0">
                <a:latin typeface="Arial"/>
                <a:cs typeface="Arial"/>
              </a:rPr>
              <a:t>engine</a:t>
            </a:r>
            <a:r>
              <a:rPr sz="1400" spc="-35" dirty="0">
                <a:latin typeface="Arial"/>
                <a:cs typeface="Arial"/>
              </a:rPr>
              <a:t> </a:t>
            </a:r>
            <a:r>
              <a:rPr sz="1400" dirty="0">
                <a:latin typeface="Arial"/>
                <a:cs typeface="Arial"/>
              </a:rPr>
              <a:t>understands.</a:t>
            </a:r>
            <a:endParaRPr sz="1400">
              <a:latin typeface="Arial"/>
              <a:cs typeface="Arial"/>
            </a:endParaRPr>
          </a:p>
        </p:txBody>
      </p:sp>
      <p:sp>
        <p:nvSpPr>
          <p:cNvPr id="9" name="object 9"/>
          <p:cNvSpPr txBox="1"/>
          <p:nvPr/>
        </p:nvSpPr>
        <p:spPr>
          <a:xfrm>
            <a:off x="3441572" y="4150292"/>
            <a:ext cx="4864100" cy="444352"/>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Also</a:t>
            </a:r>
            <a:r>
              <a:rPr sz="1400" spc="-20" dirty="0">
                <a:latin typeface="Arial"/>
                <a:cs typeface="Arial"/>
              </a:rPr>
              <a:t> </a:t>
            </a:r>
            <a:r>
              <a:rPr sz="1400" dirty="0">
                <a:latin typeface="Arial"/>
                <a:cs typeface="Arial"/>
              </a:rPr>
              <a:t>performs</a:t>
            </a:r>
            <a:r>
              <a:rPr sz="1400" spc="-40" dirty="0">
                <a:latin typeface="Arial"/>
                <a:cs typeface="Arial"/>
              </a:rPr>
              <a:t> </a:t>
            </a:r>
            <a:r>
              <a:rPr sz="1400" dirty="0">
                <a:latin typeface="Arial"/>
                <a:cs typeface="Arial"/>
              </a:rPr>
              <a:t>query</a:t>
            </a:r>
            <a:r>
              <a:rPr sz="1400" spc="-20" dirty="0">
                <a:latin typeface="Arial"/>
                <a:cs typeface="Arial"/>
              </a:rPr>
              <a:t> </a:t>
            </a:r>
            <a:r>
              <a:rPr sz="1400" dirty="0">
                <a:latin typeface="Arial"/>
                <a:cs typeface="Arial"/>
              </a:rPr>
              <a:t>optimization</a:t>
            </a:r>
            <a:r>
              <a:rPr sz="1400" spc="-45" dirty="0">
                <a:latin typeface="Arial"/>
                <a:cs typeface="Arial"/>
              </a:rPr>
              <a:t> </a:t>
            </a:r>
            <a:r>
              <a:rPr sz="1400" dirty="0">
                <a:latin typeface="Arial"/>
                <a:cs typeface="Arial"/>
              </a:rPr>
              <a:t>i.e.</a:t>
            </a:r>
            <a:r>
              <a:rPr sz="1400" spc="-10" dirty="0">
                <a:latin typeface="Arial"/>
                <a:cs typeface="Arial"/>
              </a:rPr>
              <a:t> </a:t>
            </a:r>
            <a:r>
              <a:rPr sz="1400" dirty="0">
                <a:latin typeface="Arial"/>
                <a:cs typeface="Arial"/>
              </a:rPr>
              <a:t>it</a:t>
            </a:r>
            <a:r>
              <a:rPr sz="1400" spc="-15" dirty="0">
                <a:latin typeface="Arial"/>
                <a:cs typeface="Arial"/>
              </a:rPr>
              <a:t> </a:t>
            </a:r>
            <a:r>
              <a:rPr sz="1400" dirty="0">
                <a:latin typeface="Arial"/>
                <a:cs typeface="Arial"/>
              </a:rPr>
              <a:t>picks</a:t>
            </a:r>
            <a:r>
              <a:rPr sz="1400" spc="-25" dirty="0">
                <a:latin typeface="Arial"/>
                <a:cs typeface="Arial"/>
              </a:rPr>
              <a:t> </a:t>
            </a:r>
            <a:r>
              <a:rPr sz="1400" dirty="0">
                <a:latin typeface="Arial"/>
                <a:cs typeface="Arial"/>
              </a:rPr>
              <a:t>lowest</a:t>
            </a:r>
            <a:r>
              <a:rPr sz="1400" spc="-5" dirty="0">
                <a:latin typeface="Arial"/>
                <a:cs typeface="Arial"/>
              </a:rPr>
              <a:t> </a:t>
            </a:r>
            <a:r>
              <a:rPr sz="1400" spc="5" dirty="0">
                <a:latin typeface="Arial"/>
                <a:cs typeface="Arial"/>
              </a:rPr>
              <a:t>cost</a:t>
            </a:r>
            <a:endParaRPr sz="1400">
              <a:latin typeface="Arial"/>
              <a:cs typeface="Arial"/>
            </a:endParaRPr>
          </a:p>
          <a:p>
            <a:pPr marL="12700">
              <a:lnSpc>
                <a:spcPct val="100000"/>
              </a:lnSpc>
            </a:pPr>
            <a:r>
              <a:rPr sz="1400" spc="-5" dirty="0">
                <a:latin typeface="Arial"/>
                <a:cs typeface="Arial"/>
              </a:rPr>
              <a:t>evaluation</a:t>
            </a:r>
            <a:r>
              <a:rPr sz="1400" spc="-25" dirty="0">
                <a:latin typeface="Arial"/>
                <a:cs typeface="Arial"/>
              </a:rPr>
              <a:t> </a:t>
            </a:r>
            <a:r>
              <a:rPr sz="1400" dirty="0">
                <a:latin typeface="Arial"/>
                <a:cs typeface="Arial"/>
              </a:rPr>
              <a:t>plan from</a:t>
            </a:r>
            <a:r>
              <a:rPr sz="1400" spc="-30" dirty="0">
                <a:latin typeface="Arial"/>
                <a:cs typeface="Arial"/>
              </a:rPr>
              <a:t> </a:t>
            </a:r>
            <a:r>
              <a:rPr sz="1400" dirty="0">
                <a:latin typeface="Arial"/>
                <a:cs typeface="Arial"/>
              </a:rPr>
              <a:t>a number</a:t>
            </a:r>
            <a:r>
              <a:rPr sz="1400" spc="-20" dirty="0">
                <a:latin typeface="Arial"/>
                <a:cs typeface="Arial"/>
              </a:rPr>
              <a:t> </a:t>
            </a:r>
            <a:r>
              <a:rPr sz="1400" dirty="0">
                <a:latin typeface="Arial"/>
                <a:cs typeface="Arial"/>
              </a:rPr>
              <a:t>of</a:t>
            </a:r>
            <a:r>
              <a:rPr sz="1400" spc="-5" dirty="0">
                <a:latin typeface="Arial"/>
                <a:cs typeface="Arial"/>
              </a:rPr>
              <a:t> alternative</a:t>
            </a:r>
            <a:r>
              <a:rPr sz="1400" spc="-20" dirty="0">
                <a:latin typeface="Arial"/>
                <a:cs typeface="Arial"/>
              </a:rPr>
              <a:t> </a:t>
            </a:r>
            <a:r>
              <a:rPr sz="1400" spc="-5" dirty="0">
                <a:latin typeface="Arial"/>
                <a:cs typeface="Arial"/>
              </a:rPr>
              <a:t>evaluation</a:t>
            </a:r>
            <a:r>
              <a:rPr sz="1400" spc="-10" dirty="0">
                <a:latin typeface="Arial"/>
                <a:cs typeface="Arial"/>
              </a:rPr>
              <a:t> </a:t>
            </a:r>
            <a:r>
              <a:rPr sz="1400" dirty="0">
                <a:latin typeface="Arial"/>
                <a:cs typeface="Arial"/>
              </a:rPr>
              <a:t>plans.</a:t>
            </a:r>
            <a:endParaRPr sz="1400">
              <a:latin typeface="Arial"/>
              <a:cs typeface="Arial"/>
            </a:endParaRPr>
          </a:p>
        </p:txBody>
      </p:sp>
      <p:sp>
        <p:nvSpPr>
          <p:cNvPr id="10" name="object 10"/>
          <p:cNvSpPr txBox="1"/>
          <p:nvPr/>
        </p:nvSpPr>
        <p:spPr>
          <a:xfrm>
            <a:off x="3155060" y="5004545"/>
            <a:ext cx="4866640" cy="443711"/>
          </a:xfrm>
          <a:prstGeom prst="rect">
            <a:avLst/>
          </a:prstGeom>
        </p:spPr>
        <p:txBody>
          <a:bodyPr vert="horz" wrap="square" lIns="0" tIns="12700" rIns="0" bIns="0" rtlCol="0">
            <a:spAutoFit/>
          </a:bodyPr>
          <a:lstStyle/>
          <a:p>
            <a:pPr marL="299085" marR="5080" indent="-287020">
              <a:lnSpc>
                <a:spcPct val="100000"/>
              </a:lnSpc>
              <a:spcBef>
                <a:spcPts val="100"/>
              </a:spcBef>
              <a:buClr>
                <a:srgbClr val="FF6600"/>
              </a:buClr>
              <a:buSzPct val="128571"/>
              <a:buFont typeface="Arial"/>
              <a:buChar char="•"/>
              <a:tabLst>
                <a:tab pos="299085" algn="l"/>
                <a:tab pos="299720" algn="l"/>
              </a:tabLst>
            </a:pPr>
            <a:r>
              <a:rPr sz="1400" b="1" dirty="0">
                <a:latin typeface="Arial"/>
                <a:cs typeface="Arial"/>
              </a:rPr>
              <a:t>Query </a:t>
            </a:r>
            <a:r>
              <a:rPr sz="1400" b="1" spc="-5" dirty="0">
                <a:latin typeface="Arial"/>
                <a:cs typeface="Arial"/>
              </a:rPr>
              <a:t>evaluation engine</a:t>
            </a:r>
            <a:r>
              <a:rPr sz="1400" spc="-5" dirty="0">
                <a:latin typeface="Arial"/>
                <a:cs typeface="Arial"/>
              </a:rPr>
              <a:t>: executes low-level instructions </a:t>
            </a:r>
            <a:r>
              <a:rPr sz="1400" spc="-375" dirty="0">
                <a:latin typeface="Arial"/>
                <a:cs typeface="Arial"/>
              </a:rPr>
              <a:t> </a:t>
            </a:r>
            <a:r>
              <a:rPr sz="1400" dirty="0">
                <a:latin typeface="Arial"/>
                <a:cs typeface="Arial"/>
              </a:rPr>
              <a:t>generated</a:t>
            </a:r>
            <a:r>
              <a:rPr sz="1400" spc="-50" dirty="0">
                <a:latin typeface="Arial"/>
                <a:cs typeface="Arial"/>
              </a:rPr>
              <a:t> </a:t>
            </a:r>
            <a:r>
              <a:rPr sz="1400" dirty="0">
                <a:latin typeface="Arial"/>
                <a:cs typeface="Arial"/>
              </a:rPr>
              <a:t>by</a:t>
            </a:r>
            <a:r>
              <a:rPr sz="1400" spc="-15" dirty="0">
                <a:latin typeface="Arial"/>
                <a:cs typeface="Arial"/>
              </a:rPr>
              <a:t> </a:t>
            </a:r>
            <a:r>
              <a:rPr sz="1400" dirty="0">
                <a:latin typeface="Arial"/>
                <a:cs typeface="Arial"/>
              </a:rPr>
              <a:t>the</a:t>
            </a:r>
            <a:r>
              <a:rPr sz="1400" spc="-20" dirty="0">
                <a:latin typeface="Arial"/>
                <a:cs typeface="Arial"/>
              </a:rPr>
              <a:t> </a:t>
            </a:r>
            <a:r>
              <a:rPr sz="1400" spc="-5" dirty="0">
                <a:latin typeface="Arial"/>
                <a:cs typeface="Arial"/>
              </a:rPr>
              <a:t>DML</a:t>
            </a:r>
            <a:r>
              <a:rPr sz="1400" spc="-15" dirty="0">
                <a:latin typeface="Arial"/>
                <a:cs typeface="Arial"/>
              </a:rPr>
              <a:t> </a:t>
            </a:r>
            <a:r>
              <a:rPr sz="1400" dirty="0">
                <a:latin typeface="Arial"/>
                <a:cs typeface="Arial"/>
              </a:rPr>
              <a:t>compiler.</a:t>
            </a:r>
            <a:endParaRPr sz="1400">
              <a:latin typeface="Arial"/>
              <a:cs typeface="Arial"/>
            </a:endParaRPr>
          </a:p>
        </p:txBody>
      </p:sp>
      <p:grpSp>
        <p:nvGrpSpPr>
          <p:cNvPr id="11" name="object 11"/>
          <p:cNvGrpSpPr/>
          <p:nvPr/>
        </p:nvGrpSpPr>
        <p:grpSpPr>
          <a:xfrm>
            <a:off x="2016252" y="3135427"/>
            <a:ext cx="1161415" cy="317500"/>
            <a:chOff x="2016251" y="2351570"/>
            <a:chExt cx="1161415" cy="238125"/>
          </a:xfrm>
        </p:grpSpPr>
        <p:pic>
          <p:nvPicPr>
            <p:cNvPr id="12" name="object 12"/>
            <p:cNvPicPr/>
            <p:nvPr/>
          </p:nvPicPr>
          <p:blipFill>
            <a:blip r:embed="rId3" cstate="print"/>
            <a:stretch>
              <a:fillRect/>
            </a:stretch>
          </p:blipFill>
          <p:spPr>
            <a:xfrm>
              <a:off x="2016251" y="2351570"/>
              <a:ext cx="1161300" cy="237832"/>
            </a:xfrm>
            <a:prstGeom prst="rect">
              <a:avLst/>
            </a:prstGeom>
          </p:spPr>
        </p:pic>
        <p:sp>
          <p:nvSpPr>
            <p:cNvPr id="13" name="object 13"/>
            <p:cNvSpPr/>
            <p:nvPr/>
          </p:nvSpPr>
          <p:spPr>
            <a:xfrm>
              <a:off x="2059431" y="2415666"/>
              <a:ext cx="1002665" cy="78105"/>
            </a:xfrm>
            <a:custGeom>
              <a:avLst/>
              <a:gdLst/>
              <a:ahLst/>
              <a:cxnLst/>
              <a:rect l="l" t="t" r="r" b="b"/>
              <a:pathLst>
                <a:path w="1002664" h="78105">
                  <a:moveTo>
                    <a:pt x="978034" y="25653"/>
                  </a:moveTo>
                  <a:lnTo>
                    <a:pt x="937387" y="25653"/>
                  </a:lnTo>
                  <a:lnTo>
                    <a:pt x="938022" y="51562"/>
                  </a:lnTo>
                  <a:lnTo>
                    <a:pt x="925025" y="51831"/>
                  </a:lnTo>
                  <a:lnTo>
                    <a:pt x="925576" y="77724"/>
                  </a:lnTo>
                  <a:lnTo>
                    <a:pt x="1002411" y="37210"/>
                  </a:lnTo>
                  <a:lnTo>
                    <a:pt x="978034" y="25653"/>
                  </a:lnTo>
                  <a:close/>
                </a:path>
                <a:path w="1002664" h="78105">
                  <a:moveTo>
                    <a:pt x="924475" y="25921"/>
                  </a:moveTo>
                  <a:lnTo>
                    <a:pt x="0" y="45084"/>
                  </a:lnTo>
                  <a:lnTo>
                    <a:pt x="507" y="70993"/>
                  </a:lnTo>
                  <a:lnTo>
                    <a:pt x="925025" y="51831"/>
                  </a:lnTo>
                  <a:lnTo>
                    <a:pt x="924475" y="25921"/>
                  </a:lnTo>
                  <a:close/>
                </a:path>
                <a:path w="1002664" h="78105">
                  <a:moveTo>
                    <a:pt x="937387" y="25653"/>
                  </a:moveTo>
                  <a:lnTo>
                    <a:pt x="924475" y="25921"/>
                  </a:lnTo>
                  <a:lnTo>
                    <a:pt x="925025" y="51831"/>
                  </a:lnTo>
                  <a:lnTo>
                    <a:pt x="938022" y="51562"/>
                  </a:lnTo>
                  <a:lnTo>
                    <a:pt x="937387" y="25653"/>
                  </a:lnTo>
                  <a:close/>
                </a:path>
                <a:path w="1002664" h="78105">
                  <a:moveTo>
                    <a:pt x="923925" y="0"/>
                  </a:moveTo>
                  <a:lnTo>
                    <a:pt x="924475" y="25921"/>
                  </a:lnTo>
                  <a:lnTo>
                    <a:pt x="937387" y="25653"/>
                  </a:lnTo>
                  <a:lnTo>
                    <a:pt x="978034" y="25653"/>
                  </a:lnTo>
                  <a:lnTo>
                    <a:pt x="923925" y="0"/>
                  </a:lnTo>
                  <a:close/>
                </a:path>
              </a:pathLst>
            </a:custGeom>
            <a:solidFill>
              <a:srgbClr val="953334"/>
            </a:solidFill>
          </p:spPr>
          <p:txBody>
            <a:bodyPr wrap="square" lIns="0" tIns="0" rIns="0" bIns="0" rtlCol="0"/>
            <a:lstStyle/>
            <a:p>
              <a:endParaRPr/>
            </a:p>
          </p:txBody>
        </p:sp>
      </p:grpSp>
      <p:sp>
        <p:nvSpPr>
          <p:cNvPr id="14" name="object 14"/>
          <p:cNvSpPr txBox="1"/>
          <p:nvPr/>
        </p:nvSpPr>
        <p:spPr>
          <a:xfrm>
            <a:off x="291085" y="1495551"/>
            <a:ext cx="984885" cy="232115"/>
          </a:xfrm>
          <a:prstGeom prst="rect">
            <a:avLst/>
          </a:prstGeom>
          <a:solidFill>
            <a:srgbClr val="FFFFFF"/>
          </a:solidFill>
          <a:ln w="12192">
            <a:solidFill>
              <a:srgbClr val="953334"/>
            </a:solidFill>
          </a:ln>
        </p:spPr>
        <p:txBody>
          <a:bodyPr vert="horz" wrap="square" lIns="0" tIns="16510" rIns="0" bIns="0" rtlCol="0">
            <a:spAutoFit/>
          </a:bodyPr>
          <a:lstStyle/>
          <a:p>
            <a:pPr marL="149860">
              <a:lnSpc>
                <a:spcPct val="100000"/>
              </a:lnSpc>
              <a:spcBef>
                <a:spcPts val="130"/>
              </a:spcBef>
            </a:pPr>
            <a:r>
              <a:rPr sz="1400" spc="-5" dirty="0">
                <a:latin typeface="Arial"/>
                <a:cs typeface="Arial"/>
              </a:rPr>
              <a:t>Program</a:t>
            </a:r>
            <a:endParaRPr sz="1400">
              <a:latin typeface="Arial"/>
              <a:cs typeface="Arial"/>
            </a:endParaRPr>
          </a:p>
        </p:txBody>
      </p:sp>
      <p:sp>
        <p:nvSpPr>
          <p:cNvPr id="15" name="object 15"/>
          <p:cNvSpPr txBox="1"/>
          <p:nvPr/>
        </p:nvSpPr>
        <p:spPr>
          <a:xfrm>
            <a:off x="1504188" y="1495551"/>
            <a:ext cx="1094740" cy="232115"/>
          </a:xfrm>
          <a:prstGeom prst="rect">
            <a:avLst/>
          </a:prstGeom>
          <a:solidFill>
            <a:srgbClr val="FFFFFF"/>
          </a:solidFill>
          <a:ln w="12191">
            <a:solidFill>
              <a:srgbClr val="953334"/>
            </a:solidFill>
          </a:ln>
        </p:spPr>
        <p:txBody>
          <a:bodyPr vert="horz" wrap="square" lIns="0" tIns="16510" rIns="0" bIns="0" rtlCol="0">
            <a:spAutoFit/>
          </a:bodyPr>
          <a:lstStyle/>
          <a:p>
            <a:pPr marL="107314">
              <a:lnSpc>
                <a:spcPct val="100000"/>
              </a:lnSpc>
              <a:spcBef>
                <a:spcPts val="130"/>
              </a:spcBef>
            </a:pPr>
            <a:r>
              <a:rPr sz="1400" dirty="0">
                <a:latin typeface="Arial"/>
                <a:cs typeface="Arial"/>
              </a:rPr>
              <a:t>Query</a:t>
            </a:r>
            <a:r>
              <a:rPr sz="1400" spc="-60" dirty="0">
                <a:latin typeface="Arial"/>
                <a:cs typeface="Arial"/>
              </a:rPr>
              <a:t> </a:t>
            </a:r>
            <a:r>
              <a:rPr sz="1400" spc="-5" dirty="0">
                <a:latin typeface="Arial"/>
                <a:cs typeface="Arial"/>
              </a:rPr>
              <a:t>Tool</a:t>
            </a:r>
            <a:endParaRPr sz="1400">
              <a:latin typeface="Arial"/>
              <a:cs typeface="Arial"/>
            </a:endParaRPr>
          </a:p>
        </p:txBody>
      </p:sp>
      <p:sp>
        <p:nvSpPr>
          <p:cNvPr id="16" name="object 16"/>
          <p:cNvSpPr/>
          <p:nvPr/>
        </p:nvSpPr>
        <p:spPr>
          <a:xfrm>
            <a:off x="777952" y="1832016"/>
            <a:ext cx="1278255" cy="689187"/>
          </a:xfrm>
          <a:custGeom>
            <a:avLst/>
            <a:gdLst/>
            <a:ahLst/>
            <a:cxnLst/>
            <a:rect l="l" t="t" r="r" b="b"/>
            <a:pathLst>
              <a:path w="1278255" h="516889">
                <a:moveTo>
                  <a:pt x="327050" y="516394"/>
                </a:moveTo>
                <a:lnTo>
                  <a:pt x="322148" y="465963"/>
                </a:lnTo>
                <a:lnTo>
                  <a:pt x="318833" y="431673"/>
                </a:lnTo>
                <a:lnTo>
                  <a:pt x="291973" y="448538"/>
                </a:lnTo>
                <a:lnTo>
                  <a:pt x="10769" y="254"/>
                </a:lnTo>
                <a:lnTo>
                  <a:pt x="0" y="7112"/>
                </a:lnTo>
                <a:lnTo>
                  <a:pt x="281216" y="455282"/>
                </a:lnTo>
                <a:lnTo>
                  <a:pt x="254279" y="472186"/>
                </a:lnTo>
                <a:lnTo>
                  <a:pt x="327050" y="516394"/>
                </a:lnTo>
                <a:close/>
              </a:path>
              <a:path w="1278255" h="516889">
                <a:moveTo>
                  <a:pt x="1278051" y="7366"/>
                </a:moveTo>
                <a:lnTo>
                  <a:pt x="1267764" y="0"/>
                </a:lnTo>
                <a:lnTo>
                  <a:pt x="938288" y="451180"/>
                </a:lnTo>
                <a:lnTo>
                  <a:pt x="912672" y="432435"/>
                </a:lnTo>
                <a:lnTo>
                  <a:pt x="898448" y="516394"/>
                </a:lnTo>
                <a:lnTo>
                  <a:pt x="974140" y="477393"/>
                </a:lnTo>
                <a:lnTo>
                  <a:pt x="962494" y="468884"/>
                </a:lnTo>
                <a:lnTo>
                  <a:pt x="948474" y="458635"/>
                </a:lnTo>
                <a:lnTo>
                  <a:pt x="1278051" y="7366"/>
                </a:lnTo>
                <a:close/>
              </a:path>
            </a:pathLst>
          </a:custGeom>
          <a:solidFill>
            <a:srgbClr val="942E2F"/>
          </a:solidFill>
        </p:spPr>
        <p:txBody>
          <a:bodyPr wrap="square" lIns="0" tIns="0" rIns="0" bIns="0" rtlCol="0"/>
          <a:lstStyle/>
          <a:p>
            <a:endParaRPr/>
          </a:p>
        </p:txBody>
      </p:sp>
      <p:sp>
        <p:nvSpPr>
          <p:cNvPr id="17" name="object 17"/>
          <p:cNvSpPr txBox="1"/>
          <p:nvPr/>
        </p:nvSpPr>
        <p:spPr>
          <a:xfrm>
            <a:off x="870001" y="3697900"/>
            <a:ext cx="105473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Storage</a:t>
            </a:r>
            <a:r>
              <a:rPr sz="1000" b="1" spc="-45" dirty="0">
                <a:solidFill>
                  <a:srgbClr val="953334"/>
                </a:solidFill>
                <a:latin typeface="Arial"/>
                <a:cs typeface="Arial"/>
              </a:rPr>
              <a:t> </a:t>
            </a:r>
            <a:r>
              <a:rPr sz="1000" b="1" spc="-5" dirty="0">
                <a:solidFill>
                  <a:srgbClr val="953334"/>
                </a:solidFill>
                <a:latin typeface="Arial"/>
                <a:cs typeface="Arial"/>
              </a:rPr>
              <a:t>Manager</a:t>
            </a:r>
            <a:endParaRPr sz="1000">
              <a:latin typeface="Arial"/>
              <a:cs typeface="Arial"/>
            </a:endParaRPr>
          </a:p>
        </p:txBody>
      </p:sp>
      <p:sp>
        <p:nvSpPr>
          <p:cNvPr id="18" name="object 18"/>
          <p:cNvSpPr txBox="1"/>
          <p:nvPr/>
        </p:nvSpPr>
        <p:spPr>
          <a:xfrm>
            <a:off x="1096773" y="4210472"/>
            <a:ext cx="58864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Database</a:t>
            </a:r>
            <a:endParaRPr sz="1000">
              <a:latin typeface="Arial"/>
              <a:cs typeface="Arial"/>
            </a:endParaRPr>
          </a:p>
        </p:txBody>
      </p:sp>
      <p:sp>
        <p:nvSpPr>
          <p:cNvPr id="19" name="object 19"/>
          <p:cNvSpPr txBox="1"/>
          <p:nvPr/>
        </p:nvSpPr>
        <p:spPr>
          <a:xfrm>
            <a:off x="876097" y="3207849"/>
            <a:ext cx="104203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Que</a:t>
            </a:r>
            <a:r>
              <a:rPr sz="1000" b="1" spc="-10" dirty="0">
                <a:solidFill>
                  <a:srgbClr val="953334"/>
                </a:solidFill>
                <a:latin typeface="Arial"/>
                <a:cs typeface="Arial"/>
              </a:rPr>
              <a:t>r</a:t>
            </a:r>
            <a:r>
              <a:rPr sz="1000" b="1" spc="-5" dirty="0">
                <a:solidFill>
                  <a:srgbClr val="953334"/>
                </a:solidFill>
                <a:latin typeface="Arial"/>
                <a:cs typeface="Arial"/>
              </a:rPr>
              <a:t>y</a:t>
            </a:r>
            <a:r>
              <a:rPr sz="1000" b="1" spc="-15" dirty="0">
                <a:solidFill>
                  <a:srgbClr val="953334"/>
                </a:solidFill>
                <a:latin typeface="Arial"/>
                <a:cs typeface="Arial"/>
              </a:rPr>
              <a:t> </a:t>
            </a:r>
            <a:r>
              <a:rPr sz="1000" b="1" spc="-10" dirty="0">
                <a:solidFill>
                  <a:srgbClr val="953334"/>
                </a:solidFill>
                <a:latin typeface="Arial"/>
                <a:cs typeface="Arial"/>
              </a:rPr>
              <a:t>Pr</a:t>
            </a:r>
            <a:r>
              <a:rPr sz="1000" b="1" spc="-5" dirty="0">
                <a:solidFill>
                  <a:srgbClr val="953334"/>
                </a:solidFill>
                <a:latin typeface="Arial"/>
                <a:cs typeface="Arial"/>
              </a:rPr>
              <a:t>oc</a:t>
            </a:r>
            <a:r>
              <a:rPr sz="1000" b="1" spc="-10" dirty="0">
                <a:solidFill>
                  <a:srgbClr val="953334"/>
                </a:solidFill>
                <a:latin typeface="Arial"/>
                <a:cs typeface="Arial"/>
              </a:rPr>
              <a:t>e</a:t>
            </a:r>
            <a:r>
              <a:rPr sz="1000" b="1" spc="-5" dirty="0">
                <a:solidFill>
                  <a:srgbClr val="953334"/>
                </a:solidFill>
                <a:latin typeface="Arial"/>
                <a:cs typeface="Arial"/>
              </a:rPr>
              <a:t>s</a:t>
            </a:r>
            <a:r>
              <a:rPr sz="1000" b="1" spc="-10" dirty="0">
                <a:solidFill>
                  <a:srgbClr val="953334"/>
                </a:solidFill>
                <a:latin typeface="Arial"/>
                <a:cs typeface="Arial"/>
              </a:rPr>
              <a:t>s</a:t>
            </a:r>
            <a:r>
              <a:rPr sz="1000" b="1" spc="-5" dirty="0">
                <a:solidFill>
                  <a:srgbClr val="953334"/>
                </a:solidFill>
                <a:latin typeface="Arial"/>
                <a:cs typeface="Arial"/>
              </a:rPr>
              <a:t>or</a:t>
            </a:r>
            <a:endParaRPr sz="1000">
              <a:latin typeface="Arial"/>
              <a:cs typeface="Arial"/>
            </a:endParaRPr>
          </a:p>
        </p:txBody>
      </p:sp>
      <p:sp>
        <p:nvSpPr>
          <p:cNvPr id="22" name="Title 1"/>
          <p:cNvSpPr>
            <a:spLocks noGrp="1"/>
          </p:cNvSpPr>
          <p:nvPr>
            <p:ph type="title"/>
          </p:nvPr>
        </p:nvSpPr>
        <p:spPr>
          <a:xfrm>
            <a:off x="457200" y="228600"/>
            <a:ext cx="8229600" cy="1143000"/>
          </a:xfrm>
        </p:spPr>
        <p:txBody>
          <a:bodyPr>
            <a:normAutofit fontScale="90000"/>
          </a:bodyPr>
          <a:lstStyle/>
          <a:p>
            <a:r>
              <a:rPr lang="en-US" dirty="0" smtClean="0"/>
              <a:t>DBMS Structure&gt;&gt; Query Processor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783337" y="1489202"/>
            <a:ext cx="7858125" cy="5019887"/>
            <a:chOff x="783336" y="1116901"/>
            <a:chExt cx="7858125" cy="3764915"/>
          </a:xfrm>
        </p:grpSpPr>
        <p:pic>
          <p:nvPicPr>
            <p:cNvPr id="5" name="object 5"/>
            <p:cNvPicPr/>
            <p:nvPr/>
          </p:nvPicPr>
          <p:blipFill>
            <a:blip r:embed="rId2" cstate="print"/>
            <a:stretch>
              <a:fillRect/>
            </a:stretch>
          </p:blipFill>
          <p:spPr>
            <a:xfrm>
              <a:off x="783336" y="1891283"/>
              <a:ext cx="1441703" cy="1652016"/>
            </a:xfrm>
            <a:prstGeom prst="rect">
              <a:avLst/>
            </a:prstGeom>
          </p:spPr>
        </p:pic>
        <p:sp>
          <p:nvSpPr>
            <p:cNvPr id="6" name="object 6"/>
            <p:cNvSpPr/>
            <p:nvPr/>
          </p:nvSpPr>
          <p:spPr>
            <a:xfrm>
              <a:off x="3044952" y="1121663"/>
              <a:ext cx="5591810" cy="3755390"/>
            </a:xfrm>
            <a:custGeom>
              <a:avLst/>
              <a:gdLst/>
              <a:ahLst/>
              <a:cxnLst/>
              <a:rect l="l" t="t" r="r" b="b"/>
              <a:pathLst>
                <a:path w="5591809" h="3755390">
                  <a:moveTo>
                    <a:pt x="0" y="3755136"/>
                  </a:moveTo>
                  <a:lnTo>
                    <a:pt x="5591556" y="3755136"/>
                  </a:lnTo>
                  <a:lnTo>
                    <a:pt x="5591556" y="0"/>
                  </a:lnTo>
                  <a:lnTo>
                    <a:pt x="0" y="0"/>
                  </a:lnTo>
                  <a:lnTo>
                    <a:pt x="0" y="3755136"/>
                  </a:lnTo>
                  <a:close/>
                </a:path>
              </a:pathLst>
            </a:custGeom>
            <a:ln w="9144">
              <a:solidFill>
                <a:srgbClr val="953334"/>
              </a:solidFill>
            </a:ln>
          </p:spPr>
          <p:txBody>
            <a:bodyPr wrap="square" lIns="0" tIns="0" rIns="0" bIns="0" rtlCol="0"/>
            <a:lstStyle/>
            <a:p>
              <a:endParaRPr/>
            </a:p>
          </p:txBody>
        </p:sp>
      </p:grpSp>
      <p:sp>
        <p:nvSpPr>
          <p:cNvPr id="7" name="object 7"/>
          <p:cNvSpPr txBox="1"/>
          <p:nvPr/>
        </p:nvSpPr>
        <p:spPr>
          <a:xfrm>
            <a:off x="5121656" y="1532636"/>
            <a:ext cx="1477645" cy="22890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06F0E"/>
                </a:solidFill>
                <a:latin typeface="Arial"/>
                <a:cs typeface="Arial"/>
              </a:rPr>
              <a:t>Storage</a:t>
            </a:r>
            <a:r>
              <a:rPr sz="1400" b="1" spc="-45" dirty="0">
                <a:solidFill>
                  <a:srgbClr val="F06F0E"/>
                </a:solidFill>
                <a:latin typeface="Arial"/>
                <a:cs typeface="Arial"/>
              </a:rPr>
              <a:t> </a:t>
            </a:r>
            <a:r>
              <a:rPr sz="1400" b="1" spc="-5" dirty="0">
                <a:solidFill>
                  <a:srgbClr val="F06F0E"/>
                </a:solidFill>
                <a:latin typeface="Arial"/>
                <a:cs typeface="Arial"/>
              </a:rPr>
              <a:t>manager</a:t>
            </a:r>
            <a:endParaRPr sz="1400">
              <a:latin typeface="Arial"/>
              <a:cs typeface="Arial"/>
            </a:endParaRPr>
          </a:p>
        </p:txBody>
      </p:sp>
      <p:sp>
        <p:nvSpPr>
          <p:cNvPr id="8" name="object 8"/>
          <p:cNvSpPr txBox="1"/>
          <p:nvPr/>
        </p:nvSpPr>
        <p:spPr>
          <a:xfrm>
            <a:off x="3124961" y="2101190"/>
            <a:ext cx="5269230" cy="659796"/>
          </a:xfrm>
          <a:prstGeom prst="rect">
            <a:avLst/>
          </a:prstGeom>
        </p:spPr>
        <p:txBody>
          <a:bodyPr vert="horz" wrap="square" lIns="0" tIns="13335" rIns="0" bIns="0" rtlCol="0">
            <a:spAutoFit/>
          </a:bodyPr>
          <a:lstStyle/>
          <a:p>
            <a:pPr marL="299085" marR="5080" indent="-287020">
              <a:lnSpc>
                <a:spcPct val="100000"/>
              </a:lnSpc>
              <a:spcBef>
                <a:spcPts val="105"/>
              </a:spcBef>
              <a:buClr>
                <a:srgbClr val="FF6600"/>
              </a:buClr>
              <a:buFont typeface="Arial"/>
              <a:buChar char="•"/>
              <a:tabLst>
                <a:tab pos="299085" algn="l"/>
                <a:tab pos="299720" algn="l"/>
              </a:tabLst>
            </a:pPr>
            <a:r>
              <a:rPr sz="1400" b="1" spc="-5" dirty="0">
                <a:latin typeface="Arial"/>
                <a:cs typeface="Arial"/>
              </a:rPr>
              <a:t>Authorization</a:t>
            </a:r>
            <a:r>
              <a:rPr sz="1400" b="1" spc="-25" dirty="0">
                <a:latin typeface="Arial"/>
                <a:cs typeface="Arial"/>
              </a:rPr>
              <a:t> </a:t>
            </a:r>
            <a:r>
              <a:rPr sz="1400" b="1" dirty="0">
                <a:latin typeface="Arial"/>
                <a:cs typeface="Arial"/>
              </a:rPr>
              <a:t>and</a:t>
            </a:r>
            <a:r>
              <a:rPr sz="1400" b="1" spc="-10" dirty="0">
                <a:latin typeface="Arial"/>
                <a:cs typeface="Arial"/>
              </a:rPr>
              <a:t> </a:t>
            </a:r>
            <a:r>
              <a:rPr sz="1400" b="1" dirty="0">
                <a:latin typeface="Arial"/>
                <a:cs typeface="Arial"/>
              </a:rPr>
              <a:t>integrity</a:t>
            </a:r>
            <a:r>
              <a:rPr sz="1400" b="1" spc="-55" dirty="0">
                <a:latin typeface="Arial"/>
                <a:cs typeface="Arial"/>
              </a:rPr>
              <a:t> </a:t>
            </a:r>
            <a:r>
              <a:rPr sz="1400" b="1" dirty="0">
                <a:latin typeface="Arial"/>
                <a:cs typeface="Arial"/>
              </a:rPr>
              <a:t>manager</a:t>
            </a:r>
            <a:r>
              <a:rPr sz="1400" b="1" spc="-5" dirty="0">
                <a:latin typeface="Arial"/>
                <a:cs typeface="Arial"/>
              </a:rPr>
              <a:t> </a:t>
            </a:r>
            <a:r>
              <a:rPr sz="1400" dirty="0">
                <a:latin typeface="Arial"/>
                <a:cs typeface="Arial"/>
              </a:rPr>
              <a:t>tests</a:t>
            </a:r>
            <a:r>
              <a:rPr sz="1400" spc="-35" dirty="0">
                <a:latin typeface="Arial"/>
                <a:cs typeface="Arial"/>
              </a:rPr>
              <a:t> </a:t>
            </a:r>
            <a:r>
              <a:rPr sz="1400" dirty="0">
                <a:latin typeface="Arial"/>
                <a:cs typeface="Arial"/>
              </a:rPr>
              <a:t>for</a:t>
            </a:r>
            <a:r>
              <a:rPr sz="1400" spc="-15" dirty="0">
                <a:latin typeface="Arial"/>
                <a:cs typeface="Arial"/>
              </a:rPr>
              <a:t> </a:t>
            </a:r>
            <a:r>
              <a:rPr sz="1400" dirty="0">
                <a:latin typeface="Arial"/>
                <a:cs typeface="Arial"/>
              </a:rPr>
              <a:t>the</a:t>
            </a:r>
            <a:r>
              <a:rPr sz="1400" spc="-20" dirty="0">
                <a:latin typeface="Arial"/>
                <a:cs typeface="Arial"/>
              </a:rPr>
              <a:t> </a:t>
            </a:r>
            <a:r>
              <a:rPr sz="1400" spc="-5" dirty="0">
                <a:latin typeface="Arial"/>
                <a:cs typeface="Arial"/>
              </a:rPr>
              <a:t>satisfaction </a:t>
            </a:r>
            <a:r>
              <a:rPr sz="1400" spc="-375" dirty="0">
                <a:latin typeface="Arial"/>
                <a:cs typeface="Arial"/>
              </a:rPr>
              <a:t> </a:t>
            </a:r>
            <a:r>
              <a:rPr sz="1400" dirty="0">
                <a:latin typeface="Arial"/>
                <a:cs typeface="Arial"/>
              </a:rPr>
              <a:t>of integrity </a:t>
            </a:r>
            <a:r>
              <a:rPr sz="1400" spc="-5" dirty="0">
                <a:latin typeface="Arial"/>
                <a:cs typeface="Arial"/>
              </a:rPr>
              <a:t>constraints </a:t>
            </a:r>
            <a:r>
              <a:rPr sz="1400" dirty="0">
                <a:latin typeface="Arial"/>
                <a:cs typeface="Arial"/>
              </a:rPr>
              <a:t>and checks the authority of users to </a:t>
            </a:r>
            <a:r>
              <a:rPr sz="1400" spc="5" dirty="0">
                <a:latin typeface="Arial"/>
                <a:cs typeface="Arial"/>
              </a:rPr>
              <a:t> </a:t>
            </a:r>
            <a:r>
              <a:rPr sz="1400" dirty="0">
                <a:latin typeface="Arial"/>
                <a:cs typeface="Arial"/>
              </a:rPr>
              <a:t>access</a:t>
            </a:r>
            <a:r>
              <a:rPr sz="1400" spc="-45" dirty="0">
                <a:latin typeface="Arial"/>
                <a:cs typeface="Arial"/>
              </a:rPr>
              <a:t> </a:t>
            </a:r>
            <a:r>
              <a:rPr sz="1400" dirty="0">
                <a:latin typeface="Arial"/>
                <a:cs typeface="Arial"/>
              </a:rPr>
              <a:t>data.</a:t>
            </a:r>
            <a:endParaRPr sz="1400">
              <a:latin typeface="Arial"/>
              <a:cs typeface="Arial"/>
            </a:endParaRPr>
          </a:p>
        </p:txBody>
      </p:sp>
      <p:sp>
        <p:nvSpPr>
          <p:cNvPr id="9" name="object 9"/>
          <p:cNvSpPr txBox="1"/>
          <p:nvPr/>
        </p:nvSpPr>
        <p:spPr>
          <a:xfrm>
            <a:off x="3124962" y="3240024"/>
            <a:ext cx="5215255" cy="659155"/>
          </a:xfrm>
          <a:prstGeom prst="rect">
            <a:avLst/>
          </a:prstGeom>
        </p:spPr>
        <p:txBody>
          <a:bodyPr vert="horz" wrap="square" lIns="0" tIns="12700" rIns="0" bIns="0" rtlCol="0">
            <a:spAutoFit/>
          </a:bodyPr>
          <a:lstStyle/>
          <a:p>
            <a:pPr marL="299085" marR="5080" indent="-287020">
              <a:lnSpc>
                <a:spcPct val="100000"/>
              </a:lnSpc>
              <a:spcBef>
                <a:spcPts val="100"/>
              </a:spcBef>
              <a:buClr>
                <a:srgbClr val="FF6600"/>
              </a:buClr>
              <a:buFont typeface="Arial"/>
              <a:buChar char="•"/>
              <a:tabLst>
                <a:tab pos="299085" algn="l"/>
                <a:tab pos="299720" algn="l"/>
              </a:tabLst>
            </a:pPr>
            <a:r>
              <a:rPr sz="1400" b="1" spc="-5" dirty="0">
                <a:latin typeface="Arial"/>
                <a:cs typeface="Arial"/>
              </a:rPr>
              <a:t>Transaction</a:t>
            </a:r>
            <a:r>
              <a:rPr sz="1400" b="1" spc="-40" dirty="0">
                <a:latin typeface="Arial"/>
                <a:cs typeface="Arial"/>
              </a:rPr>
              <a:t> </a:t>
            </a:r>
            <a:r>
              <a:rPr sz="1400" b="1" spc="-5" dirty="0">
                <a:latin typeface="Arial"/>
                <a:cs typeface="Arial"/>
              </a:rPr>
              <a:t>manager</a:t>
            </a:r>
            <a:r>
              <a:rPr sz="1400" b="1" spc="-20" dirty="0">
                <a:latin typeface="Arial"/>
                <a:cs typeface="Arial"/>
              </a:rPr>
              <a:t> </a:t>
            </a:r>
            <a:r>
              <a:rPr sz="1400" dirty="0">
                <a:latin typeface="Arial"/>
                <a:cs typeface="Arial"/>
              </a:rPr>
              <a:t>ensures</a:t>
            </a:r>
            <a:r>
              <a:rPr sz="1400" spc="-35" dirty="0">
                <a:latin typeface="Arial"/>
                <a:cs typeface="Arial"/>
              </a:rPr>
              <a:t> </a:t>
            </a:r>
            <a:r>
              <a:rPr sz="1400" dirty="0">
                <a:latin typeface="Arial"/>
                <a:cs typeface="Arial"/>
              </a:rPr>
              <a:t>that</a:t>
            </a:r>
            <a:r>
              <a:rPr sz="1400" spc="-30"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database</a:t>
            </a:r>
            <a:r>
              <a:rPr sz="1400" spc="-50" dirty="0">
                <a:latin typeface="Arial"/>
                <a:cs typeface="Arial"/>
              </a:rPr>
              <a:t> </a:t>
            </a:r>
            <a:r>
              <a:rPr sz="1400" dirty="0">
                <a:latin typeface="Arial"/>
                <a:cs typeface="Arial"/>
              </a:rPr>
              <a:t>remains</a:t>
            </a:r>
            <a:r>
              <a:rPr sz="1400" spc="-30" dirty="0">
                <a:latin typeface="Arial"/>
                <a:cs typeface="Arial"/>
              </a:rPr>
              <a:t> </a:t>
            </a:r>
            <a:r>
              <a:rPr sz="1400" dirty="0">
                <a:latin typeface="Arial"/>
                <a:cs typeface="Arial"/>
              </a:rPr>
              <a:t>in</a:t>
            </a:r>
            <a:r>
              <a:rPr sz="1400" spc="-5" dirty="0">
                <a:latin typeface="Arial"/>
                <a:cs typeface="Arial"/>
              </a:rPr>
              <a:t> </a:t>
            </a:r>
            <a:r>
              <a:rPr sz="1400" dirty="0">
                <a:latin typeface="Arial"/>
                <a:cs typeface="Arial"/>
              </a:rPr>
              <a:t>a </a:t>
            </a:r>
            <a:r>
              <a:rPr sz="1400" spc="-375" dirty="0">
                <a:latin typeface="Arial"/>
                <a:cs typeface="Arial"/>
              </a:rPr>
              <a:t> </a:t>
            </a:r>
            <a:r>
              <a:rPr sz="1400" dirty="0">
                <a:latin typeface="Arial"/>
                <a:cs typeface="Arial"/>
              </a:rPr>
              <a:t>consistent (correct) state despite system failures, and that </a:t>
            </a:r>
            <a:r>
              <a:rPr sz="1400" spc="5" dirty="0">
                <a:latin typeface="Arial"/>
                <a:cs typeface="Arial"/>
              </a:rPr>
              <a:t> </a:t>
            </a:r>
            <a:r>
              <a:rPr sz="1400" dirty="0">
                <a:latin typeface="Arial"/>
                <a:cs typeface="Arial"/>
              </a:rPr>
              <a:t>concurrent</a:t>
            </a:r>
            <a:r>
              <a:rPr sz="1400" spc="-45" dirty="0">
                <a:latin typeface="Arial"/>
                <a:cs typeface="Arial"/>
              </a:rPr>
              <a:t> </a:t>
            </a:r>
            <a:r>
              <a:rPr sz="1400" spc="-5" dirty="0">
                <a:latin typeface="Arial"/>
                <a:cs typeface="Arial"/>
              </a:rPr>
              <a:t>transaction</a:t>
            </a:r>
            <a:r>
              <a:rPr sz="1400" spc="-35" dirty="0">
                <a:latin typeface="Arial"/>
                <a:cs typeface="Arial"/>
              </a:rPr>
              <a:t> </a:t>
            </a:r>
            <a:r>
              <a:rPr sz="1400" spc="-5" dirty="0">
                <a:latin typeface="Arial"/>
                <a:cs typeface="Arial"/>
              </a:rPr>
              <a:t>executions</a:t>
            </a:r>
            <a:r>
              <a:rPr sz="1400" spc="-25" dirty="0">
                <a:latin typeface="Arial"/>
                <a:cs typeface="Arial"/>
              </a:rPr>
              <a:t> </a:t>
            </a:r>
            <a:r>
              <a:rPr sz="1400" dirty="0">
                <a:latin typeface="Arial"/>
                <a:cs typeface="Arial"/>
              </a:rPr>
              <a:t>proceed</a:t>
            </a:r>
            <a:r>
              <a:rPr sz="1400" spc="-35" dirty="0">
                <a:latin typeface="Arial"/>
                <a:cs typeface="Arial"/>
              </a:rPr>
              <a:t> </a:t>
            </a:r>
            <a:r>
              <a:rPr sz="1400" spc="-5" dirty="0">
                <a:latin typeface="Arial"/>
                <a:cs typeface="Arial"/>
              </a:rPr>
              <a:t>without</a:t>
            </a:r>
            <a:r>
              <a:rPr sz="1400" spc="-10" dirty="0">
                <a:latin typeface="Arial"/>
                <a:cs typeface="Arial"/>
              </a:rPr>
              <a:t> </a:t>
            </a:r>
            <a:r>
              <a:rPr sz="1400" dirty="0">
                <a:latin typeface="Arial"/>
                <a:cs typeface="Arial"/>
              </a:rPr>
              <a:t>conflicting.</a:t>
            </a:r>
            <a:endParaRPr sz="1400">
              <a:latin typeface="Arial"/>
              <a:cs typeface="Arial"/>
            </a:endParaRPr>
          </a:p>
        </p:txBody>
      </p:sp>
      <p:sp>
        <p:nvSpPr>
          <p:cNvPr id="10" name="object 10"/>
          <p:cNvSpPr txBox="1"/>
          <p:nvPr/>
        </p:nvSpPr>
        <p:spPr>
          <a:xfrm>
            <a:off x="3124961" y="4378281"/>
            <a:ext cx="5263515" cy="1528624"/>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FF6600"/>
              </a:buClr>
              <a:buFont typeface="Arial"/>
              <a:buChar char="•"/>
              <a:tabLst>
                <a:tab pos="299720" algn="l"/>
              </a:tabLst>
            </a:pPr>
            <a:r>
              <a:rPr sz="1400" b="1" spc="-5" dirty="0">
                <a:latin typeface="Arial"/>
                <a:cs typeface="Arial"/>
              </a:rPr>
              <a:t>File</a:t>
            </a:r>
            <a:r>
              <a:rPr sz="1400" b="1" spc="-30" dirty="0">
                <a:latin typeface="Arial"/>
                <a:cs typeface="Arial"/>
              </a:rPr>
              <a:t> </a:t>
            </a:r>
            <a:r>
              <a:rPr sz="1400" b="1" spc="-5" dirty="0">
                <a:latin typeface="Arial"/>
                <a:cs typeface="Arial"/>
              </a:rPr>
              <a:t>manager</a:t>
            </a:r>
            <a:r>
              <a:rPr sz="1400" b="1" spc="-10" dirty="0">
                <a:latin typeface="Arial"/>
                <a:cs typeface="Arial"/>
              </a:rPr>
              <a:t> </a:t>
            </a:r>
            <a:r>
              <a:rPr sz="1400" dirty="0">
                <a:latin typeface="Arial"/>
                <a:cs typeface="Arial"/>
              </a:rPr>
              <a:t>manages</a:t>
            </a:r>
            <a:r>
              <a:rPr sz="1400" spc="-4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allocation</a:t>
            </a:r>
            <a:r>
              <a:rPr sz="1400" spc="-40" dirty="0">
                <a:latin typeface="Arial"/>
                <a:cs typeface="Arial"/>
              </a:rPr>
              <a:t> </a:t>
            </a:r>
            <a:r>
              <a:rPr sz="1400" dirty="0">
                <a:latin typeface="Arial"/>
                <a:cs typeface="Arial"/>
              </a:rPr>
              <a:t>of</a:t>
            </a:r>
            <a:r>
              <a:rPr sz="1400" spc="-15" dirty="0">
                <a:latin typeface="Arial"/>
                <a:cs typeface="Arial"/>
              </a:rPr>
              <a:t> </a:t>
            </a:r>
            <a:r>
              <a:rPr sz="1400" dirty="0">
                <a:latin typeface="Arial"/>
                <a:cs typeface="Arial"/>
              </a:rPr>
              <a:t>space</a:t>
            </a:r>
            <a:r>
              <a:rPr sz="1400" spc="-30" dirty="0">
                <a:latin typeface="Arial"/>
                <a:cs typeface="Arial"/>
              </a:rPr>
              <a:t> </a:t>
            </a:r>
            <a:r>
              <a:rPr sz="1400" dirty="0">
                <a:latin typeface="Arial"/>
                <a:cs typeface="Arial"/>
              </a:rPr>
              <a:t>on</a:t>
            </a:r>
            <a:r>
              <a:rPr sz="1400" spc="-20" dirty="0">
                <a:latin typeface="Arial"/>
                <a:cs typeface="Arial"/>
              </a:rPr>
              <a:t> </a:t>
            </a:r>
            <a:r>
              <a:rPr sz="1400" dirty="0">
                <a:latin typeface="Arial"/>
                <a:cs typeface="Arial"/>
              </a:rPr>
              <a:t>disk</a:t>
            </a:r>
            <a:r>
              <a:rPr sz="1400" spc="-10" dirty="0">
                <a:latin typeface="Arial"/>
                <a:cs typeface="Arial"/>
              </a:rPr>
              <a:t> </a:t>
            </a:r>
            <a:r>
              <a:rPr sz="1400" dirty="0">
                <a:latin typeface="Arial"/>
                <a:cs typeface="Arial"/>
              </a:rPr>
              <a:t>storage </a:t>
            </a:r>
            <a:r>
              <a:rPr sz="1400" spc="-380"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data</a:t>
            </a:r>
            <a:r>
              <a:rPr sz="1400" spc="-30" dirty="0">
                <a:latin typeface="Arial"/>
                <a:cs typeface="Arial"/>
              </a:rPr>
              <a:t> </a:t>
            </a:r>
            <a:r>
              <a:rPr sz="1400" spc="-5" dirty="0">
                <a:latin typeface="Arial"/>
                <a:cs typeface="Arial"/>
              </a:rPr>
              <a:t>structures</a:t>
            </a:r>
            <a:r>
              <a:rPr sz="1400" spc="-35" dirty="0">
                <a:latin typeface="Arial"/>
                <a:cs typeface="Arial"/>
              </a:rPr>
              <a:t> </a:t>
            </a:r>
            <a:r>
              <a:rPr sz="1400" dirty="0">
                <a:latin typeface="Arial"/>
                <a:cs typeface="Arial"/>
              </a:rPr>
              <a:t>used</a:t>
            </a:r>
            <a:r>
              <a:rPr sz="1400" spc="-30"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represent</a:t>
            </a:r>
            <a:r>
              <a:rPr sz="1400" spc="-50" dirty="0">
                <a:latin typeface="Arial"/>
                <a:cs typeface="Arial"/>
              </a:rPr>
              <a:t> </a:t>
            </a:r>
            <a:r>
              <a:rPr sz="1400" dirty="0">
                <a:latin typeface="Arial"/>
                <a:cs typeface="Arial"/>
              </a:rPr>
              <a:t>information</a:t>
            </a:r>
            <a:r>
              <a:rPr sz="1400" spc="-40" dirty="0">
                <a:latin typeface="Arial"/>
                <a:cs typeface="Arial"/>
              </a:rPr>
              <a:t> </a:t>
            </a:r>
            <a:r>
              <a:rPr sz="1400" dirty="0">
                <a:latin typeface="Arial"/>
                <a:cs typeface="Arial"/>
              </a:rPr>
              <a:t>stored</a:t>
            </a:r>
            <a:r>
              <a:rPr sz="1400" spc="-45" dirty="0">
                <a:latin typeface="Arial"/>
                <a:cs typeface="Arial"/>
              </a:rPr>
              <a:t> </a:t>
            </a:r>
            <a:r>
              <a:rPr sz="1400" dirty="0">
                <a:latin typeface="Arial"/>
                <a:cs typeface="Arial"/>
              </a:rPr>
              <a:t>on </a:t>
            </a:r>
            <a:r>
              <a:rPr sz="1400" spc="-380" dirty="0">
                <a:latin typeface="Arial"/>
                <a:cs typeface="Arial"/>
              </a:rPr>
              <a:t> </a:t>
            </a:r>
            <a:r>
              <a:rPr sz="1400" dirty="0">
                <a:latin typeface="Arial"/>
                <a:cs typeface="Arial"/>
              </a:rPr>
              <a:t>disk.</a:t>
            </a:r>
            <a:endParaRPr sz="1400">
              <a:latin typeface="Arial"/>
              <a:cs typeface="Arial"/>
            </a:endParaRPr>
          </a:p>
          <a:p>
            <a:pPr>
              <a:lnSpc>
                <a:spcPct val="100000"/>
              </a:lnSpc>
              <a:spcBef>
                <a:spcPts val="15"/>
              </a:spcBef>
              <a:buClr>
                <a:srgbClr val="FF6600"/>
              </a:buClr>
              <a:buFont typeface="Arial"/>
              <a:buChar char="•"/>
            </a:pPr>
            <a:endParaRPr sz="1450">
              <a:latin typeface="Arial"/>
              <a:cs typeface="Arial"/>
            </a:endParaRPr>
          </a:p>
          <a:p>
            <a:pPr marL="299085" marR="82550" indent="-287020">
              <a:lnSpc>
                <a:spcPct val="100000"/>
              </a:lnSpc>
              <a:spcBef>
                <a:spcPts val="5"/>
              </a:spcBef>
              <a:buClr>
                <a:srgbClr val="FF6600"/>
              </a:buClr>
              <a:buFont typeface="Arial"/>
              <a:buChar char="•"/>
              <a:tabLst>
                <a:tab pos="299085" algn="l"/>
                <a:tab pos="299720" algn="l"/>
              </a:tabLst>
            </a:pPr>
            <a:r>
              <a:rPr sz="1400" b="1" spc="-5" dirty="0">
                <a:latin typeface="Arial"/>
                <a:cs typeface="Arial"/>
              </a:rPr>
              <a:t>Buffer manager </a:t>
            </a:r>
            <a:r>
              <a:rPr sz="1400" dirty="0">
                <a:latin typeface="Arial"/>
                <a:cs typeface="Arial"/>
              </a:rPr>
              <a:t>is responsible for fetching data from disk </a:t>
            </a:r>
            <a:r>
              <a:rPr sz="1400" spc="5" dirty="0">
                <a:latin typeface="Arial"/>
                <a:cs typeface="Arial"/>
              </a:rPr>
              <a:t> </a:t>
            </a:r>
            <a:r>
              <a:rPr sz="1400" dirty="0">
                <a:latin typeface="Arial"/>
                <a:cs typeface="Arial"/>
              </a:rPr>
              <a:t>storage</a:t>
            </a:r>
            <a:r>
              <a:rPr sz="1400" spc="-50" dirty="0">
                <a:latin typeface="Arial"/>
                <a:cs typeface="Arial"/>
              </a:rPr>
              <a:t> </a:t>
            </a:r>
            <a:r>
              <a:rPr sz="1400" dirty="0">
                <a:latin typeface="Arial"/>
                <a:cs typeface="Arial"/>
              </a:rPr>
              <a:t>into</a:t>
            </a:r>
            <a:r>
              <a:rPr sz="1400" spc="-20" dirty="0">
                <a:latin typeface="Arial"/>
                <a:cs typeface="Arial"/>
              </a:rPr>
              <a:t> </a:t>
            </a:r>
            <a:r>
              <a:rPr sz="1400" spc="-5" dirty="0">
                <a:latin typeface="Arial"/>
                <a:cs typeface="Arial"/>
              </a:rPr>
              <a:t>main</a:t>
            </a:r>
            <a:r>
              <a:rPr sz="1400" spc="-20" dirty="0">
                <a:latin typeface="Arial"/>
                <a:cs typeface="Arial"/>
              </a:rPr>
              <a:t> </a:t>
            </a:r>
            <a:r>
              <a:rPr sz="1400" spc="-5" dirty="0">
                <a:latin typeface="Arial"/>
                <a:cs typeface="Arial"/>
              </a:rPr>
              <a:t>memory,</a:t>
            </a:r>
            <a:r>
              <a:rPr sz="1400" spc="-15"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deciding</a:t>
            </a:r>
            <a:r>
              <a:rPr sz="1400" spc="-30" dirty="0">
                <a:latin typeface="Arial"/>
                <a:cs typeface="Arial"/>
              </a:rPr>
              <a:t> </a:t>
            </a:r>
            <a:r>
              <a:rPr sz="1400" spc="-5" dirty="0">
                <a:latin typeface="Arial"/>
                <a:cs typeface="Arial"/>
              </a:rPr>
              <a:t>what </a:t>
            </a:r>
            <a:r>
              <a:rPr sz="1400" dirty="0">
                <a:latin typeface="Arial"/>
                <a:cs typeface="Arial"/>
              </a:rPr>
              <a:t>data</a:t>
            </a:r>
            <a:r>
              <a:rPr sz="1400" spc="-30" dirty="0">
                <a:latin typeface="Arial"/>
                <a:cs typeface="Arial"/>
              </a:rPr>
              <a:t> </a:t>
            </a:r>
            <a:r>
              <a:rPr sz="1400" dirty="0">
                <a:latin typeface="Arial"/>
                <a:cs typeface="Arial"/>
              </a:rPr>
              <a:t>to</a:t>
            </a:r>
            <a:r>
              <a:rPr sz="1400" spc="-10" dirty="0">
                <a:latin typeface="Arial"/>
                <a:cs typeface="Arial"/>
              </a:rPr>
              <a:t> </a:t>
            </a:r>
            <a:r>
              <a:rPr sz="1400" dirty="0">
                <a:latin typeface="Arial"/>
                <a:cs typeface="Arial"/>
              </a:rPr>
              <a:t>cache</a:t>
            </a:r>
            <a:r>
              <a:rPr sz="1400" spc="-45" dirty="0">
                <a:latin typeface="Arial"/>
                <a:cs typeface="Arial"/>
              </a:rPr>
              <a:t> </a:t>
            </a:r>
            <a:r>
              <a:rPr sz="1400" dirty="0">
                <a:latin typeface="Arial"/>
                <a:cs typeface="Arial"/>
              </a:rPr>
              <a:t>in </a:t>
            </a:r>
            <a:r>
              <a:rPr sz="1400" spc="-375" dirty="0">
                <a:latin typeface="Arial"/>
                <a:cs typeface="Arial"/>
              </a:rPr>
              <a:t> </a:t>
            </a:r>
            <a:r>
              <a:rPr sz="1400" spc="-5" dirty="0">
                <a:latin typeface="Arial"/>
                <a:cs typeface="Arial"/>
              </a:rPr>
              <a:t>main</a:t>
            </a:r>
            <a:r>
              <a:rPr sz="1400" spc="-25" dirty="0">
                <a:latin typeface="Arial"/>
                <a:cs typeface="Arial"/>
              </a:rPr>
              <a:t> </a:t>
            </a:r>
            <a:r>
              <a:rPr sz="1400" spc="-5" dirty="0">
                <a:latin typeface="Arial"/>
                <a:cs typeface="Arial"/>
              </a:rPr>
              <a:t>memory.</a:t>
            </a:r>
            <a:endParaRPr sz="1400">
              <a:latin typeface="Arial"/>
              <a:cs typeface="Arial"/>
            </a:endParaRPr>
          </a:p>
        </p:txBody>
      </p:sp>
      <p:grpSp>
        <p:nvGrpSpPr>
          <p:cNvPr id="11" name="object 11"/>
          <p:cNvGrpSpPr/>
          <p:nvPr/>
        </p:nvGrpSpPr>
        <p:grpSpPr>
          <a:xfrm>
            <a:off x="2016252" y="3700356"/>
            <a:ext cx="1146175" cy="314960"/>
            <a:chOff x="2016251" y="2775267"/>
            <a:chExt cx="1146175" cy="236220"/>
          </a:xfrm>
        </p:grpSpPr>
        <p:pic>
          <p:nvPicPr>
            <p:cNvPr id="12" name="object 12"/>
            <p:cNvPicPr/>
            <p:nvPr/>
          </p:nvPicPr>
          <p:blipFill>
            <a:blip r:embed="rId3" cstate="print"/>
            <a:stretch>
              <a:fillRect/>
            </a:stretch>
          </p:blipFill>
          <p:spPr>
            <a:xfrm>
              <a:off x="2016251" y="2775267"/>
              <a:ext cx="1146048" cy="236156"/>
            </a:xfrm>
            <a:prstGeom prst="rect">
              <a:avLst/>
            </a:prstGeom>
          </p:spPr>
        </p:pic>
        <p:sp>
          <p:nvSpPr>
            <p:cNvPr id="13" name="object 13"/>
            <p:cNvSpPr/>
            <p:nvPr/>
          </p:nvSpPr>
          <p:spPr>
            <a:xfrm>
              <a:off x="2059558" y="2836417"/>
              <a:ext cx="986155" cy="78105"/>
            </a:xfrm>
            <a:custGeom>
              <a:avLst/>
              <a:gdLst/>
              <a:ahLst/>
              <a:cxnLst/>
              <a:rect l="l" t="t" r="r" b="b"/>
              <a:pathLst>
                <a:path w="986155" h="78105">
                  <a:moveTo>
                    <a:pt x="908685" y="0"/>
                  </a:moveTo>
                  <a:lnTo>
                    <a:pt x="908515" y="25943"/>
                  </a:lnTo>
                  <a:lnTo>
                    <a:pt x="921512" y="26034"/>
                  </a:lnTo>
                  <a:lnTo>
                    <a:pt x="921385" y="51943"/>
                  </a:lnTo>
                  <a:lnTo>
                    <a:pt x="908345" y="51943"/>
                  </a:lnTo>
                  <a:lnTo>
                    <a:pt x="908177" y="77724"/>
                  </a:lnTo>
                  <a:lnTo>
                    <a:pt x="960766" y="51943"/>
                  </a:lnTo>
                  <a:lnTo>
                    <a:pt x="921385" y="51943"/>
                  </a:lnTo>
                  <a:lnTo>
                    <a:pt x="960953" y="51851"/>
                  </a:lnTo>
                  <a:lnTo>
                    <a:pt x="986155" y="39496"/>
                  </a:lnTo>
                  <a:lnTo>
                    <a:pt x="908685" y="0"/>
                  </a:lnTo>
                  <a:close/>
                </a:path>
                <a:path w="986155" h="78105">
                  <a:moveTo>
                    <a:pt x="908515" y="25943"/>
                  </a:moveTo>
                  <a:lnTo>
                    <a:pt x="908346" y="51851"/>
                  </a:lnTo>
                  <a:lnTo>
                    <a:pt x="921385" y="51943"/>
                  </a:lnTo>
                  <a:lnTo>
                    <a:pt x="921512" y="26034"/>
                  </a:lnTo>
                  <a:lnTo>
                    <a:pt x="908515" y="25943"/>
                  </a:lnTo>
                  <a:close/>
                </a:path>
                <a:path w="986155" h="78105">
                  <a:moveTo>
                    <a:pt x="254" y="19557"/>
                  </a:moveTo>
                  <a:lnTo>
                    <a:pt x="0" y="45465"/>
                  </a:lnTo>
                  <a:lnTo>
                    <a:pt x="908346" y="51851"/>
                  </a:lnTo>
                  <a:lnTo>
                    <a:pt x="908515" y="25943"/>
                  </a:lnTo>
                  <a:lnTo>
                    <a:pt x="254" y="19557"/>
                  </a:lnTo>
                  <a:close/>
                </a:path>
              </a:pathLst>
            </a:custGeom>
            <a:solidFill>
              <a:srgbClr val="953334"/>
            </a:solidFill>
          </p:spPr>
          <p:txBody>
            <a:bodyPr wrap="square" lIns="0" tIns="0" rIns="0" bIns="0" rtlCol="0"/>
            <a:lstStyle/>
            <a:p>
              <a:endParaRPr/>
            </a:p>
          </p:txBody>
        </p:sp>
      </p:grpSp>
      <p:sp>
        <p:nvSpPr>
          <p:cNvPr id="14" name="object 14"/>
          <p:cNvSpPr txBox="1"/>
          <p:nvPr/>
        </p:nvSpPr>
        <p:spPr>
          <a:xfrm>
            <a:off x="291085" y="1495551"/>
            <a:ext cx="984885" cy="232115"/>
          </a:xfrm>
          <a:prstGeom prst="rect">
            <a:avLst/>
          </a:prstGeom>
          <a:solidFill>
            <a:srgbClr val="FFFFFF"/>
          </a:solidFill>
          <a:ln w="12192">
            <a:solidFill>
              <a:srgbClr val="953334"/>
            </a:solidFill>
          </a:ln>
        </p:spPr>
        <p:txBody>
          <a:bodyPr vert="horz" wrap="square" lIns="0" tIns="16510" rIns="0" bIns="0" rtlCol="0">
            <a:spAutoFit/>
          </a:bodyPr>
          <a:lstStyle/>
          <a:p>
            <a:pPr marL="149860">
              <a:lnSpc>
                <a:spcPct val="100000"/>
              </a:lnSpc>
              <a:spcBef>
                <a:spcPts val="130"/>
              </a:spcBef>
            </a:pPr>
            <a:r>
              <a:rPr sz="1400" spc="-5" dirty="0">
                <a:latin typeface="Arial"/>
                <a:cs typeface="Arial"/>
              </a:rPr>
              <a:t>Program</a:t>
            </a:r>
            <a:endParaRPr sz="1400">
              <a:latin typeface="Arial"/>
              <a:cs typeface="Arial"/>
            </a:endParaRPr>
          </a:p>
        </p:txBody>
      </p:sp>
      <p:sp>
        <p:nvSpPr>
          <p:cNvPr id="15" name="object 15"/>
          <p:cNvSpPr txBox="1"/>
          <p:nvPr/>
        </p:nvSpPr>
        <p:spPr>
          <a:xfrm>
            <a:off x="1504188" y="1495551"/>
            <a:ext cx="1094740" cy="232115"/>
          </a:xfrm>
          <a:prstGeom prst="rect">
            <a:avLst/>
          </a:prstGeom>
          <a:solidFill>
            <a:srgbClr val="FFFFFF"/>
          </a:solidFill>
          <a:ln w="12191">
            <a:solidFill>
              <a:srgbClr val="953334"/>
            </a:solidFill>
          </a:ln>
        </p:spPr>
        <p:txBody>
          <a:bodyPr vert="horz" wrap="square" lIns="0" tIns="16510" rIns="0" bIns="0" rtlCol="0">
            <a:spAutoFit/>
          </a:bodyPr>
          <a:lstStyle/>
          <a:p>
            <a:pPr marL="107314">
              <a:lnSpc>
                <a:spcPct val="100000"/>
              </a:lnSpc>
              <a:spcBef>
                <a:spcPts val="130"/>
              </a:spcBef>
            </a:pPr>
            <a:r>
              <a:rPr sz="1400" dirty="0">
                <a:latin typeface="Arial"/>
                <a:cs typeface="Arial"/>
              </a:rPr>
              <a:t>Query</a:t>
            </a:r>
            <a:r>
              <a:rPr sz="1400" spc="-60" dirty="0">
                <a:latin typeface="Arial"/>
                <a:cs typeface="Arial"/>
              </a:rPr>
              <a:t> </a:t>
            </a:r>
            <a:r>
              <a:rPr sz="1400" spc="-5" dirty="0">
                <a:latin typeface="Arial"/>
                <a:cs typeface="Arial"/>
              </a:rPr>
              <a:t>Tool</a:t>
            </a:r>
            <a:endParaRPr sz="1400">
              <a:latin typeface="Arial"/>
              <a:cs typeface="Arial"/>
            </a:endParaRPr>
          </a:p>
        </p:txBody>
      </p:sp>
      <p:sp>
        <p:nvSpPr>
          <p:cNvPr id="16" name="object 16"/>
          <p:cNvSpPr/>
          <p:nvPr/>
        </p:nvSpPr>
        <p:spPr>
          <a:xfrm>
            <a:off x="777952" y="1832016"/>
            <a:ext cx="1278255" cy="689187"/>
          </a:xfrm>
          <a:custGeom>
            <a:avLst/>
            <a:gdLst/>
            <a:ahLst/>
            <a:cxnLst/>
            <a:rect l="l" t="t" r="r" b="b"/>
            <a:pathLst>
              <a:path w="1278255" h="516889">
                <a:moveTo>
                  <a:pt x="327050" y="516394"/>
                </a:moveTo>
                <a:lnTo>
                  <a:pt x="322148" y="465963"/>
                </a:lnTo>
                <a:lnTo>
                  <a:pt x="318833" y="431673"/>
                </a:lnTo>
                <a:lnTo>
                  <a:pt x="291973" y="448538"/>
                </a:lnTo>
                <a:lnTo>
                  <a:pt x="10769" y="254"/>
                </a:lnTo>
                <a:lnTo>
                  <a:pt x="0" y="7112"/>
                </a:lnTo>
                <a:lnTo>
                  <a:pt x="281216" y="455282"/>
                </a:lnTo>
                <a:lnTo>
                  <a:pt x="254279" y="472186"/>
                </a:lnTo>
                <a:lnTo>
                  <a:pt x="327050" y="516394"/>
                </a:lnTo>
                <a:close/>
              </a:path>
              <a:path w="1278255" h="516889">
                <a:moveTo>
                  <a:pt x="1278051" y="7366"/>
                </a:moveTo>
                <a:lnTo>
                  <a:pt x="1267764" y="0"/>
                </a:lnTo>
                <a:lnTo>
                  <a:pt x="938288" y="451180"/>
                </a:lnTo>
                <a:lnTo>
                  <a:pt x="912672" y="432435"/>
                </a:lnTo>
                <a:lnTo>
                  <a:pt x="898448" y="516394"/>
                </a:lnTo>
                <a:lnTo>
                  <a:pt x="974140" y="477393"/>
                </a:lnTo>
                <a:lnTo>
                  <a:pt x="962494" y="468884"/>
                </a:lnTo>
                <a:lnTo>
                  <a:pt x="948474" y="458635"/>
                </a:lnTo>
                <a:lnTo>
                  <a:pt x="1278051" y="7366"/>
                </a:lnTo>
                <a:close/>
              </a:path>
            </a:pathLst>
          </a:custGeom>
          <a:solidFill>
            <a:srgbClr val="942E2F"/>
          </a:solidFill>
        </p:spPr>
        <p:txBody>
          <a:bodyPr wrap="square" lIns="0" tIns="0" rIns="0" bIns="0" rtlCol="0"/>
          <a:lstStyle/>
          <a:p>
            <a:endParaRPr/>
          </a:p>
        </p:txBody>
      </p:sp>
      <p:sp>
        <p:nvSpPr>
          <p:cNvPr id="17" name="object 17"/>
          <p:cNvSpPr txBox="1"/>
          <p:nvPr/>
        </p:nvSpPr>
        <p:spPr>
          <a:xfrm>
            <a:off x="876097" y="3207849"/>
            <a:ext cx="104203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Que</a:t>
            </a:r>
            <a:r>
              <a:rPr sz="1000" b="1" spc="-10" dirty="0">
                <a:solidFill>
                  <a:srgbClr val="953334"/>
                </a:solidFill>
                <a:latin typeface="Arial"/>
                <a:cs typeface="Arial"/>
              </a:rPr>
              <a:t>r</a:t>
            </a:r>
            <a:r>
              <a:rPr sz="1000" b="1" spc="-5" dirty="0">
                <a:solidFill>
                  <a:srgbClr val="953334"/>
                </a:solidFill>
                <a:latin typeface="Arial"/>
                <a:cs typeface="Arial"/>
              </a:rPr>
              <a:t>y</a:t>
            </a:r>
            <a:r>
              <a:rPr sz="1000" b="1" spc="-15" dirty="0">
                <a:solidFill>
                  <a:srgbClr val="953334"/>
                </a:solidFill>
                <a:latin typeface="Arial"/>
                <a:cs typeface="Arial"/>
              </a:rPr>
              <a:t> </a:t>
            </a:r>
            <a:r>
              <a:rPr sz="1000" b="1" spc="-10" dirty="0">
                <a:solidFill>
                  <a:srgbClr val="953334"/>
                </a:solidFill>
                <a:latin typeface="Arial"/>
                <a:cs typeface="Arial"/>
              </a:rPr>
              <a:t>Pr</a:t>
            </a:r>
            <a:r>
              <a:rPr sz="1000" b="1" spc="-5" dirty="0">
                <a:solidFill>
                  <a:srgbClr val="953334"/>
                </a:solidFill>
                <a:latin typeface="Arial"/>
                <a:cs typeface="Arial"/>
              </a:rPr>
              <a:t>oc</a:t>
            </a:r>
            <a:r>
              <a:rPr sz="1000" b="1" spc="-10" dirty="0">
                <a:solidFill>
                  <a:srgbClr val="953334"/>
                </a:solidFill>
                <a:latin typeface="Arial"/>
                <a:cs typeface="Arial"/>
              </a:rPr>
              <a:t>e</a:t>
            </a:r>
            <a:r>
              <a:rPr sz="1000" b="1" spc="-5" dirty="0">
                <a:solidFill>
                  <a:srgbClr val="953334"/>
                </a:solidFill>
                <a:latin typeface="Arial"/>
                <a:cs typeface="Arial"/>
              </a:rPr>
              <a:t>s</a:t>
            </a:r>
            <a:r>
              <a:rPr sz="1000" b="1" spc="-10" dirty="0">
                <a:solidFill>
                  <a:srgbClr val="953334"/>
                </a:solidFill>
                <a:latin typeface="Arial"/>
                <a:cs typeface="Arial"/>
              </a:rPr>
              <a:t>s</a:t>
            </a:r>
            <a:r>
              <a:rPr sz="1000" b="1" spc="-5" dirty="0">
                <a:solidFill>
                  <a:srgbClr val="953334"/>
                </a:solidFill>
                <a:latin typeface="Arial"/>
                <a:cs typeface="Arial"/>
              </a:rPr>
              <a:t>or</a:t>
            </a:r>
            <a:endParaRPr sz="1000">
              <a:latin typeface="Arial"/>
              <a:cs typeface="Arial"/>
            </a:endParaRPr>
          </a:p>
        </p:txBody>
      </p:sp>
      <p:sp>
        <p:nvSpPr>
          <p:cNvPr id="18" name="object 18"/>
          <p:cNvSpPr txBox="1"/>
          <p:nvPr/>
        </p:nvSpPr>
        <p:spPr>
          <a:xfrm>
            <a:off x="870001" y="3697900"/>
            <a:ext cx="105473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Storage</a:t>
            </a:r>
            <a:r>
              <a:rPr sz="1000" b="1" spc="-45" dirty="0">
                <a:solidFill>
                  <a:srgbClr val="953334"/>
                </a:solidFill>
                <a:latin typeface="Arial"/>
                <a:cs typeface="Arial"/>
              </a:rPr>
              <a:t> </a:t>
            </a:r>
            <a:r>
              <a:rPr sz="1000" b="1" spc="-5" dirty="0">
                <a:solidFill>
                  <a:srgbClr val="953334"/>
                </a:solidFill>
                <a:latin typeface="Arial"/>
                <a:cs typeface="Arial"/>
              </a:rPr>
              <a:t>Manager</a:t>
            </a:r>
            <a:endParaRPr sz="1000">
              <a:latin typeface="Arial"/>
              <a:cs typeface="Arial"/>
            </a:endParaRPr>
          </a:p>
        </p:txBody>
      </p:sp>
      <p:sp>
        <p:nvSpPr>
          <p:cNvPr id="19" name="object 19"/>
          <p:cNvSpPr txBox="1"/>
          <p:nvPr/>
        </p:nvSpPr>
        <p:spPr>
          <a:xfrm>
            <a:off x="1096773" y="4210472"/>
            <a:ext cx="58864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Database</a:t>
            </a:r>
            <a:endParaRPr sz="1000">
              <a:latin typeface="Arial"/>
              <a:cs typeface="Arial"/>
            </a:endParaRPr>
          </a:p>
        </p:txBody>
      </p:sp>
      <p:sp>
        <p:nvSpPr>
          <p:cNvPr id="22" name="Title 1"/>
          <p:cNvSpPr>
            <a:spLocks noGrp="1"/>
          </p:cNvSpPr>
          <p:nvPr>
            <p:ph type="title"/>
          </p:nvPr>
        </p:nvSpPr>
        <p:spPr>
          <a:xfrm>
            <a:off x="304800" y="228600"/>
            <a:ext cx="8686800" cy="1143000"/>
          </a:xfrm>
        </p:spPr>
        <p:txBody>
          <a:bodyPr>
            <a:normAutofit fontScale="90000"/>
          </a:bodyPr>
          <a:lstStyle/>
          <a:p>
            <a:r>
              <a:rPr lang="en-US" dirty="0" smtClean="0"/>
              <a:t>DBMS Structure&gt;&gt; Storage Manager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783337" y="2515362"/>
            <a:ext cx="7858125" cy="2722033"/>
            <a:chOff x="783336" y="1886521"/>
            <a:chExt cx="7858125" cy="2041525"/>
          </a:xfrm>
        </p:grpSpPr>
        <p:pic>
          <p:nvPicPr>
            <p:cNvPr id="5" name="object 5"/>
            <p:cNvPicPr/>
            <p:nvPr/>
          </p:nvPicPr>
          <p:blipFill>
            <a:blip r:embed="rId2" cstate="print"/>
            <a:stretch>
              <a:fillRect/>
            </a:stretch>
          </p:blipFill>
          <p:spPr>
            <a:xfrm>
              <a:off x="783336" y="1891283"/>
              <a:ext cx="1441703" cy="1652016"/>
            </a:xfrm>
            <a:prstGeom prst="rect">
              <a:avLst/>
            </a:prstGeom>
          </p:spPr>
        </p:pic>
        <p:sp>
          <p:nvSpPr>
            <p:cNvPr id="6" name="object 6"/>
            <p:cNvSpPr/>
            <p:nvPr/>
          </p:nvSpPr>
          <p:spPr>
            <a:xfrm>
              <a:off x="3044952" y="1891283"/>
              <a:ext cx="5591810" cy="2032000"/>
            </a:xfrm>
            <a:custGeom>
              <a:avLst/>
              <a:gdLst/>
              <a:ahLst/>
              <a:cxnLst/>
              <a:rect l="l" t="t" r="r" b="b"/>
              <a:pathLst>
                <a:path w="5591809" h="2032000">
                  <a:moveTo>
                    <a:pt x="0" y="2031492"/>
                  </a:moveTo>
                  <a:lnTo>
                    <a:pt x="5591556" y="2031492"/>
                  </a:lnTo>
                  <a:lnTo>
                    <a:pt x="5591556" y="0"/>
                  </a:lnTo>
                  <a:lnTo>
                    <a:pt x="0" y="0"/>
                  </a:lnTo>
                  <a:lnTo>
                    <a:pt x="0" y="2031492"/>
                  </a:lnTo>
                  <a:close/>
                </a:path>
              </a:pathLst>
            </a:custGeom>
            <a:ln w="9144">
              <a:solidFill>
                <a:srgbClr val="953334"/>
              </a:solidFill>
            </a:ln>
          </p:spPr>
          <p:txBody>
            <a:bodyPr wrap="square" lIns="0" tIns="0" rIns="0" bIns="0" rtlCol="0"/>
            <a:lstStyle/>
            <a:p>
              <a:endParaRPr/>
            </a:p>
          </p:txBody>
        </p:sp>
      </p:grpSp>
      <p:sp>
        <p:nvSpPr>
          <p:cNvPr id="7" name="object 7"/>
          <p:cNvSpPr txBox="1"/>
          <p:nvPr/>
        </p:nvSpPr>
        <p:spPr>
          <a:xfrm>
            <a:off x="5452364" y="2558458"/>
            <a:ext cx="816610" cy="228268"/>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06F0E"/>
                </a:solidFill>
                <a:latin typeface="Arial"/>
                <a:cs typeface="Arial"/>
              </a:rPr>
              <a:t>Database</a:t>
            </a:r>
            <a:endParaRPr sz="1400">
              <a:latin typeface="Arial"/>
              <a:cs typeface="Arial"/>
            </a:endParaRPr>
          </a:p>
        </p:txBody>
      </p:sp>
      <p:sp>
        <p:nvSpPr>
          <p:cNvPr id="8" name="object 8"/>
          <p:cNvSpPr txBox="1"/>
          <p:nvPr/>
        </p:nvSpPr>
        <p:spPr>
          <a:xfrm>
            <a:off x="3124961" y="2964339"/>
            <a:ext cx="5186680" cy="1000915"/>
          </a:xfrm>
          <a:prstGeom prst="rect">
            <a:avLst/>
          </a:prstGeom>
        </p:spPr>
        <p:txBody>
          <a:bodyPr vert="horz" wrap="square" lIns="0" tIns="135255" rIns="0" bIns="0" rtlCol="0">
            <a:spAutoFit/>
          </a:bodyPr>
          <a:lstStyle/>
          <a:p>
            <a:pPr marL="299085" indent="-287020">
              <a:lnSpc>
                <a:spcPct val="100000"/>
              </a:lnSpc>
              <a:spcBef>
                <a:spcPts val="1065"/>
              </a:spcBef>
              <a:buClr>
                <a:srgbClr val="FF6600"/>
              </a:buClr>
              <a:buSzPct val="128571"/>
              <a:buFont typeface="Arial"/>
              <a:buChar char="•"/>
              <a:tabLst>
                <a:tab pos="299085" algn="l"/>
                <a:tab pos="299720" algn="l"/>
              </a:tabLst>
            </a:pPr>
            <a:r>
              <a:rPr sz="1400" b="1" spc="-5" dirty="0">
                <a:latin typeface="Arial"/>
                <a:cs typeface="Arial"/>
              </a:rPr>
              <a:t>Data</a:t>
            </a:r>
            <a:r>
              <a:rPr sz="1400" b="1" spc="-25" dirty="0">
                <a:latin typeface="Arial"/>
                <a:cs typeface="Arial"/>
              </a:rPr>
              <a:t> </a:t>
            </a:r>
            <a:r>
              <a:rPr sz="1400" b="1" dirty="0">
                <a:latin typeface="Arial"/>
                <a:cs typeface="Arial"/>
              </a:rPr>
              <a:t>files</a:t>
            </a:r>
            <a:r>
              <a:rPr sz="1400" dirty="0">
                <a:latin typeface="Arial"/>
                <a:cs typeface="Arial"/>
              </a:rPr>
              <a:t>,</a:t>
            </a:r>
            <a:r>
              <a:rPr sz="1400" spc="-45" dirty="0">
                <a:latin typeface="Arial"/>
                <a:cs typeface="Arial"/>
              </a:rPr>
              <a:t> </a:t>
            </a:r>
            <a:r>
              <a:rPr sz="1400" spc="-5" dirty="0">
                <a:latin typeface="Arial"/>
                <a:cs typeface="Arial"/>
              </a:rPr>
              <a:t>which</a:t>
            </a:r>
            <a:r>
              <a:rPr sz="1400" spc="-15" dirty="0">
                <a:latin typeface="Arial"/>
                <a:cs typeface="Arial"/>
              </a:rPr>
              <a:t> </a:t>
            </a:r>
            <a:r>
              <a:rPr sz="1400" dirty="0">
                <a:latin typeface="Arial"/>
                <a:cs typeface="Arial"/>
              </a:rPr>
              <a:t>store</a:t>
            </a:r>
            <a:r>
              <a:rPr sz="1400" spc="-35"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database</a:t>
            </a:r>
            <a:r>
              <a:rPr sz="1400" spc="-45" dirty="0">
                <a:latin typeface="Arial"/>
                <a:cs typeface="Arial"/>
              </a:rPr>
              <a:t> </a:t>
            </a:r>
            <a:r>
              <a:rPr sz="1400" dirty="0">
                <a:latin typeface="Arial"/>
                <a:cs typeface="Arial"/>
              </a:rPr>
              <a:t>itself.</a:t>
            </a:r>
            <a:endParaRPr sz="1400">
              <a:latin typeface="Arial"/>
              <a:cs typeface="Arial"/>
            </a:endParaRPr>
          </a:p>
          <a:p>
            <a:pPr marL="299085" indent="-287020">
              <a:lnSpc>
                <a:spcPct val="100000"/>
              </a:lnSpc>
              <a:spcBef>
                <a:spcPts val="1680"/>
              </a:spcBef>
              <a:buClr>
                <a:srgbClr val="FF6600"/>
              </a:buClr>
              <a:buSzPct val="128571"/>
              <a:buFont typeface="Arial"/>
              <a:buChar char="•"/>
              <a:tabLst>
                <a:tab pos="299085" algn="l"/>
                <a:tab pos="299720" algn="l"/>
              </a:tabLst>
            </a:pPr>
            <a:r>
              <a:rPr sz="1400" b="1" dirty="0">
                <a:latin typeface="Arial"/>
                <a:cs typeface="Arial"/>
              </a:rPr>
              <a:t>Data</a:t>
            </a:r>
            <a:r>
              <a:rPr sz="1400" b="1" spc="-30" dirty="0">
                <a:latin typeface="Arial"/>
                <a:cs typeface="Arial"/>
              </a:rPr>
              <a:t> </a:t>
            </a:r>
            <a:r>
              <a:rPr sz="1400" b="1" spc="-5" dirty="0">
                <a:latin typeface="Arial"/>
                <a:cs typeface="Arial"/>
              </a:rPr>
              <a:t>dictionary</a:t>
            </a:r>
            <a:r>
              <a:rPr sz="1400" spc="-5" dirty="0">
                <a:latin typeface="Arial"/>
                <a:cs typeface="Arial"/>
              </a:rPr>
              <a:t>, which </a:t>
            </a:r>
            <a:r>
              <a:rPr sz="1400" dirty="0">
                <a:latin typeface="Arial"/>
                <a:cs typeface="Arial"/>
              </a:rPr>
              <a:t>stores</a:t>
            </a:r>
            <a:r>
              <a:rPr sz="1400" spc="-45" dirty="0">
                <a:latin typeface="Arial"/>
                <a:cs typeface="Arial"/>
              </a:rPr>
              <a:t> </a:t>
            </a:r>
            <a:r>
              <a:rPr sz="1400" dirty="0">
                <a:latin typeface="Arial"/>
                <a:cs typeface="Arial"/>
              </a:rPr>
              <a:t>metadata</a:t>
            </a:r>
            <a:r>
              <a:rPr sz="1400" spc="-45" dirty="0">
                <a:latin typeface="Arial"/>
                <a:cs typeface="Arial"/>
              </a:rPr>
              <a:t> </a:t>
            </a:r>
            <a:r>
              <a:rPr sz="1400" dirty="0">
                <a:latin typeface="Arial"/>
                <a:cs typeface="Arial"/>
              </a:rPr>
              <a:t>about</a:t>
            </a:r>
            <a:r>
              <a:rPr sz="1400" spc="-3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structure</a:t>
            </a:r>
            <a:r>
              <a:rPr sz="1400" spc="-50" dirty="0">
                <a:latin typeface="Arial"/>
                <a:cs typeface="Arial"/>
              </a:rPr>
              <a:t> </a:t>
            </a:r>
            <a:r>
              <a:rPr sz="1400" dirty="0">
                <a:latin typeface="Arial"/>
                <a:cs typeface="Arial"/>
              </a:rPr>
              <a:t>of</a:t>
            </a:r>
            <a:endParaRPr sz="1400">
              <a:latin typeface="Arial"/>
              <a:cs typeface="Arial"/>
            </a:endParaRPr>
          </a:p>
          <a:p>
            <a:pPr marL="299085">
              <a:lnSpc>
                <a:spcPct val="100000"/>
              </a:lnSpc>
              <a:spcBef>
                <a:spcPts val="5"/>
              </a:spcBef>
            </a:pPr>
            <a:r>
              <a:rPr sz="1400" dirty="0">
                <a:latin typeface="Arial"/>
                <a:cs typeface="Arial"/>
              </a:rPr>
              <a:t>the</a:t>
            </a:r>
            <a:r>
              <a:rPr sz="1400" spc="-25" dirty="0">
                <a:latin typeface="Arial"/>
                <a:cs typeface="Arial"/>
              </a:rPr>
              <a:t> </a:t>
            </a:r>
            <a:r>
              <a:rPr sz="1400" dirty="0">
                <a:latin typeface="Arial"/>
                <a:cs typeface="Arial"/>
              </a:rPr>
              <a:t>database,</a:t>
            </a:r>
            <a:r>
              <a:rPr sz="1400" spc="-55" dirty="0">
                <a:latin typeface="Arial"/>
                <a:cs typeface="Arial"/>
              </a:rPr>
              <a:t> </a:t>
            </a:r>
            <a:r>
              <a:rPr sz="1400" dirty="0">
                <a:latin typeface="Arial"/>
                <a:cs typeface="Arial"/>
              </a:rPr>
              <a:t>in</a:t>
            </a:r>
            <a:r>
              <a:rPr sz="1400" spc="-15" dirty="0">
                <a:latin typeface="Arial"/>
                <a:cs typeface="Arial"/>
              </a:rPr>
              <a:t> </a:t>
            </a:r>
            <a:r>
              <a:rPr sz="1400" dirty="0">
                <a:latin typeface="Arial"/>
                <a:cs typeface="Arial"/>
              </a:rPr>
              <a:t>particular</a:t>
            </a:r>
            <a:r>
              <a:rPr sz="1400" spc="-5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schema</a:t>
            </a:r>
            <a:r>
              <a:rPr sz="1400" spc="-50" dirty="0">
                <a:latin typeface="Arial"/>
                <a:cs typeface="Arial"/>
              </a:rPr>
              <a:t> </a:t>
            </a:r>
            <a:r>
              <a:rPr sz="1400" dirty="0">
                <a:latin typeface="Arial"/>
                <a:cs typeface="Arial"/>
              </a:rPr>
              <a:t>of</a:t>
            </a:r>
            <a:r>
              <a:rPr sz="1400" spc="-2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database.</a:t>
            </a:r>
            <a:endParaRPr sz="1400">
              <a:latin typeface="Arial"/>
              <a:cs typeface="Arial"/>
            </a:endParaRPr>
          </a:p>
        </p:txBody>
      </p:sp>
      <p:sp>
        <p:nvSpPr>
          <p:cNvPr id="9" name="object 9"/>
          <p:cNvSpPr txBox="1"/>
          <p:nvPr/>
        </p:nvSpPr>
        <p:spPr>
          <a:xfrm>
            <a:off x="3124962" y="4550156"/>
            <a:ext cx="4832985" cy="443711"/>
          </a:xfrm>
          <a:prstGeom prst="rect">
            <a:avLst/>
          </a:prstGeom>
        </p:spPr>
        <p:txBody>
          <a:bodyPr vert="horz" wrap="square" lIns="0" tIns="12700" rIns="0" bIns="0" rtlCol="0">
            <a:spAutoFit/>
          </a:bodyPr>
          <a:lstStyle/>
          <a:p>
            <a:pPr marL="299085" marR="5080" indent="-287020">
              <a:lnSpc>
                <a:spcPct val="100000"/>
              </a:lnSpc>
              <a:spcBef>
                <a:spcPts val="100"/>
              </a:spcBef>
              <a:buClr>
                <a:srgbClr val="FF6600"/>
              </a:buClr>
              <a:buSzPct val="128571"/>
              <a:buFont typeface="Arial"/>
              <a:buChar char="•"/>
              <a:tabLst>
                <a:tab pos="299085" algn="l"/>
                <a:tab pos="299720" algn="l"/>
              </a:tabLst>
            </a:pPr>
            <a:r>
              <a:rPr sz="1400" b="1" spc="-5" dirty="0">
                <a:latin typeface="Arial"/>
                <a:cs typeface="Arial"/>
              </a:rPr>
              <a:t>Indices</a:t>
            </a:r>
            <a:r>
              <a:rPr sz="1400" spc="-5" dirty="0">
                <a:latin typeface="Arial"/>
                <a:cs typeface="Arial"/>
              </a:rPr>
              <a:t>,</a:t>
            </a:r>
            <a:r>
              <a:rPr sz="1400" spc="-40" dirty="0">
                <a:latin typeface="Arial"/>
                <a:cs typeface="Arial"/>
              </a:rPr>
              <a:t> </a:t>
            </a:r>
            <a:r>
              <a:rPr sz="1400" spc="-5" dirty="0">
                <a:latin typeface="Arial"/>
                <a:cs typeface="Arial"/>
              </a:rPr>
              <a:t>which provide</a:t>
            </a:r>
            <a:r>
              <a:rPr sz="1400" spc="-15" dirty="0">
                <a:latin typeface="Arial"/>
                <a:cs typeface="Arial"/>
              </a:rPr>
              <a:t> </a:t>
            </a:r>
            <a:r>
              <a:rPr sz="1400" dirty="0">
                <a:latin typeface="Arial"/>
                <a:cs typeface="Arial"/>
              </a:rPr>
              <a:t>fast</a:t>
            </a:r>
            <a:r>
              <a:rPr sz="1400" spc="-25" dirty="0">
                <a:latin typeface="Arial"/>
                <a:cs typeface="Arial"/>
              </a:rPr>
              <a:t> </a:t>
            </a:r>
            <a:r>
              <a:rPr sz="1400" dirty="0">
                <a:latin typeface="Arial"/>
                <a:cs typeface="Arial"/>
              </a:rPr>
              <a:t>access</a:t>
            </a:r>
            <a:r>
              <a:rPr sz="1400" spc="-35" dirty="0">
                <a:latin typeface="Arial"/>
                <a:cs typeface="Arial"/>
              </a:rPr>
              <a:t> </a:t>
            </a:r>
            <a:r>
              <a:rPr sz="1400" dirty="0">
                <a:latin typeface="Arial"/>
                <a:cs typeface="Arial"/>
              </a:rPr>
              <a:t>to</a:t>
            </a:r>
            <a:r>
              <a:rPr sz="1400" spc="-15" dirty="0">
                <a:latin typeface="Arial"/>
                <a:cs typeface="Arial"/>
              </a:rPr>
              <a:t> </a:t>
            </a:r>
            <a:r>
              <a:rPr sz="1400" dirty="0">
                <a:latin typeface="Arial"/>
                <a:cs typeface="Arial"/>
              </a:rPr>
              <a:t>data</a:t>
            </a:r>
            <a:r>
              <a:rPr sz="1400" spc="-25" dirty="0">
                <a:latin typeface="Arial"/>
                <a:cs typeface="Arial"/>
              </a:rPr>
              <a:t> </a:t>
            </a:r>
            <a:r>
              <a:rPr sz="1400" spc="-5" dirty="0">
                <a:latin typeface="Arial"/>
                <a:cs typeface="Arial"/>
              </a:rPr>
              <a:t>items</a:t>
            </a:r>
            <a:r>
              <a:rPr sz="1400" spc="-10" dirty="0">
                <a:latin typeface="Arial"/>
                <a:cs typeface="Arial"/>
              </a:rPr>
              <a:t> </a:t>
            </a:r>
            <a:r>
              <a:rPr sz="1400" dirty="0">
                <a:latin typeface="Arial"/>
                <a:cs typeface="Arial"/>
              </a:rPr>
              <a:t>that</a:t>
            </a:r>
            <a:r>
              <a:rPr sz="1400" spc="-25" dirty="0">
                <a:latin typeface="Arial"/>
                <a:cs typeface="Arial"/>
              </a:rPr>
              <a:t> </a:t>
            </a:r>
            <a:r>
              <a:rPr sz="1400" dirty="0">
                <a:latin typeface="Arial"/>
                <a:cs typeface="Arial"/>
              </a:rPr>
              <a:t>hold </a:t>
            </a:r>
            <a:r>
              <a:rPr sz="1400" spc="-375" dirty="0">
                <a:latin typeface="Arial"/>
                <a:cs typeface="Arial"/>
              </a:rPr>
              <a:t> </a:t>
            </a:r>
            <a:r>
              <a:rPr sz="1400" dirty="0">
                <a:latin typeface="Arial"/>
                <a:cs typeface="Arial"/>
              </a:rPr>
              <a:t>particular</a:t>
            </a:r>
            <a:r>
              <a:rPr sz="1400" spc="-60" dirty="0">
                <a:latin typeface="Arial"/>
                <a:cs typeface="Arial"/>
              </a:rPr>
              <a:t> </a:t>
            </a:r>
            <a:r>
              <a:rPr sz="1400" spc="-5" dirty="0">
                <a:latin typeface="Arial"/>
                <a:cs typeface="Arial"/>
              </a:rPr>
              <a:t>values.</a:t>
            </a:r>
            <a:endParaRPr sz="1400">
              <a:latin typeface="Arial"/>
              <a:cs typeface="Arial"/>
            </a:endParaRPr>
          </a:p>
        </p:txBody>
      </p:sp>
      <p:grpSp>
        <p:nvGrpSpPr>
          <p:cNvPr id="10" name="object 10"/>
          <p:cNvGrpSpPr/>
          <p:nvPr/>
        </p:nvGrpSpPr>
        <p:grpSpPr>
          <a:xfrm>
            <a:off x="2008632" y="4198163"/>
            <a:ext cx="1148080" cy="317500"/>
            <a:chOff x="2008632" y="3148622"/>
            <a:chExt cx="1148080" cy="238125"/>
          </a:xfrm>
        </p:grpSpPr>
        <p:pic>
          <p:nvPicPr>
            <p:cNvPr id="11" name="object 11"/>
            <p:cNvPicPr/>
            <p:nvPr/>
          </p:nvPicPr>
          <p:blipFill>
            <a:blip r:embed="rId3" cstate="print"/>
            <a:stretch>
              <a:fillRect/>
            </a:stretch>
          </p:blipFill>
          <p:spPr>
            <a:xfrm>
              <a:off x="2008632" y="3148622"/>
              <a:ext cx="1147571" cy="237832"/>
            </a:xfrm>
            <a:prstGeom prst="rect">
              <a:avLst/>
            </a:prstGeom>
          </p:spPr>
        </p:pic>
        <p:sp>
          <p:nvSpPr>
            <p:cNvPr id="12" name="object 12"/>
            <p:cNvSpPr/>
            <p:nvPr/>
          </p:nvSpPr>
          <p:spPr>
            <a:xfrm>
              <a:off x="2052066" y="3211068"/>
              <a:ext cx="988694" cy="78105"/>
            </a:xfrm>
            <a:custGeom>
              <a:avLst/>
              <a:gdLst/>
              <a:ahLst/>
              <a:cxnLst/>
              <a:rect l="l" t="t" r="r" b="b"/>
              <a:pathLst>
                <a:path w="988694" h="78104">
                  <a:moveTo>
                    <a:pt x="910844" y="0"/>
                  </a:moveTo>
                  <a:lnTo>
                    <a:pt x="910844" y="77724"/>
                  </a:lnTo>
                  <a:lnTo>
                    <a:pt x="962660" y="51815"/>
                  </a:lnTo>
                  <a:lnTo>
                    <a:pt x="923797" y="51815"/>
                  </a:lnTo>
                  <a:lnTo>
                    <a:pt x="923797" y="25907"/>
                  </a:lnTo>
                  <a:lnTo>
                    <a:pt x="962659" y="25907"/>
                  </a:lnTo>
                  <a:lnTo>
                    <a:pt x="910844" y="0"/>
                  </a:lnTo>
                  <a:close/>
                </a:path>
                <a:path w="988694" h="78104">
                  <a:moveTo>
                    <a:pt x="910844" y="25907"/>
                  </a:moveTo>
                  <a:lnTo>
                    <a:pt x="0" y="25907"/>
                  </a:lnTo>
                  <a:lnTo>
                    <a:pt x="0" y="51815"/>
                  </a:lnTo>
                  <a:lnTo>
                    <a:pt x="910844" y="51815"/>
                  </a:lnTo>
                  <a:lnTo>
                    <a:pt x="910844" y="25907"/>
                  </a:lnTo>
                  <a:close/>
                </a:path>
                <a:path w="988694" h="78104">
                  <a:moveTo>
                    <a:pt x="962659" y="25907"/>
                  </a:moveTo>
                  <a:lnTo>
                    <a:pt x="923797" y="25907"/>
                  </a:lnTo>
                  <a:lnTo>
                    <a:pt x="923797" y="51815"/>
                  </a:lnTo>
                  <a:lnTo>
                    <a:pt x="962660" y="51815"/>
                  </a:lnTo>
                  <a:lnTo>
                    <a:pt x="988567" y="38862"/>
                  </a:lnTo>
                  <a:lnTo>
                    <a:pt x="962659" y="25907"/>
                  </a:lnTo>
                  <a:close/>
                </a:path>
              </a:pathLst>
            </a:custGeom>
            <a:solidFill>
              <a:srgbClr val="953334"/>
            </a:solidFill>
          </p:spPr>
          <p:txBody>
            <a:bodyPr wrap="square" lIns="0" tIns="0" rIns="0" bIns="0" rtlCol="0"/>
            <a:lstStyle/>
            <a:p>
              <a:endParaRPr/>
            </a:p>
          </p:txBody>
        </p:sp>
      </p:grpSp>
      <p:sp>
        <p:nvSpPr>
          <p:cNvPr id="13" name="object 13"/>
          <p:cNvSpPr txBox="1"/>
          <p:nvPr/>
        </p:nvSpPr>
        <p:spPr>
          <a:xfrm>
            <a:off x="291085" y="1495551"/>
            <a:ext cx="984885" cy="232115"/>
          </a:xfrm>
          <a:prstGeom prst="rect">
            <a:avLst/>
          </a:prstGeom>
          <a:solidFill>
            <a:srgbClr val="FFFFFF"/>
          </a:solidFill>
          <a:ln w="12192">
            <a:solidFill>
              <a:srgbClr val="953334"/>
            </a:solidFill>
          </a:ln>
        </p:spPr>
        <p:txBody>
          <a:bodyPr vert="horz" wrap="square" lIns="0" tIns="16510" rIns="0" bIns="0" rtlCol="0">
            <a:spAutoFit/>
          </a:bodyPr>
          <a:lstStyle/>
          <a:p>
            <a:pPr marL="149860">
              <a:lnSpc>
                <a:spcPct val="100000"/>
              </a:lnSpc>
              <a:spcBef>
                <a:spcPts val="130"/>
              </a:spcBef>
            </a:pPr>
            <a:r>
              <a:rPr sz="1400" spc="-5" dirty="0">
                <a:latin typeface="Arial"/>
                <a:cs typeface="Arial"/>
              </a:rPr>
              <a:t>Program</a:t>
            </a:r>
            <a:endParaRPr sz="1400">
              <a:latin typeface="Arial"/>
              <a:cs typeface="Arial"/>
            </a:endParaRPr>
          </a:p>
        </p:txBody>
      </p:sp>
      <p:sp>
        <p:nvSpPr>
          <p:cNvPr id="14" name="object 14"/>
          <p:cNvSpPr txBox="1"/>
          <p:nvPr/>
        </p:nvSpPr>
        <p:spPr>
          <a:xfrm>
            <a:off x="1504188" y="1495551"/>
            <a:ext cx="1094740" cy="232115"/>
          </a:xfrm>
          <a:prstGeom prst="rect">
            <a:avLst/>
          </a:prstGeom>
          <a:solidFill>
            <a:srgbClr val="FFFFFF"/>
          </a:solidFill>
          <a:ln w="12191">
            <a:solidFill>
              <a:srgbClr val="953334"/>
            </a:solidFill>
          </a:ln>
        </p:spPr>
        <p:txBody>
          <a:bodyPr vert="horz" wrap="square" lIns="0" tIns="16510" rIns="0" bIns="0" rtlCol="0">
            <a:spAutoFit/>
          </a:bodyPr>
          <a:lstStyle/>
          <a:p>
            <a:pPr marL="107314">
              <a:lnSpc>
                <a:spcPct val="100000"/>
              </a:lnSpc>
              <a:spcBef>
                <a:spcPts val="130"/>
              </a:spcBef>
            </a:pPr>
            <a:r>
              <a:rPr sz="1400" dirty="0">
                <a:latin typeface="Arial"/>
                <a:cs typeface="Arial"/>
              </a:rPr>
              <a:t>Query</a:t>
            </a:r>
            <a:r>
              <a:rPr sz="1400" spc="-60" dirty="0">
                <a:latin typeface="Arial"/>
                <a:cs typeface="Arial"/>
              </a:rPr>
              <a:t> </a:t>
            </a:r>
            <a:r>
              <a:rPr sz="1400" spc="-5" dirty="0">
                <a:latin typeface="Arial"/>
                <a:cs typeface="Arial"/>
              </a:rPr>
              <a:t>Tool</a:t>
            </a:r>
            <a:endParaRPr sz="1400">
              <a:latin typeface="Arial"/>
              <a:cs typeface="Arial"/>
            </a:endParaRPr>
          </a:p>
        </p:txBody>
      </p:sp>
      <p:sp>
        <p:nvSpPr>
          <p:cNvPr id="15" name="object 15"/>
          <p:cNvSpPr/>
          <p:nvPr/>
        </p:nvSpPr>
        <p:spPr>
          <a:xfrm>
            <a:off x="777952" y="1832016"/>
            <a:ext cx="1278255" cy="689187"/>
          </a:xfrm>
          <a:custGeom>
            <a:avLst/>
            <a:gdLst/>
            <a:ahLst/>
            <a:cxnLst/>
            <a:rect l="l" t="t" r="r" b="b"/>
            <a:pathLst>
              <a:path w="1278255" h="516889">
                <a:moveTo>
                  <a:pt x="327050" y="516394"/>
                </a:moveTo>
                <a:lnTo>
                  <a:pt x="322148" y="465963"/>
                </a:lnTo>
                <a:lnTo>
                  <a:pt x="318833" y="431673"/>
                </a:lnTo>
                <a:lnTo>
                  <a:pt x="291973" y="448538"/>
                </a:lnTo>
                <a:lnTo>
                  <a:pt x="10769" y="254"/>
                </a:lnTo>
                <a:lnTo>
                  <a:pt x="0" y="7112"/>
                </a:lnTo>
                <a:lnTo>
                  <a:pt x="281216" y="455282"/>
                </a:lnTo>
                <a:lnTo>
                  <a:pt x="254279" y="472186"/>
                </a:lnTo>
                <a:lnTo>
                  <a:pt x="327050" y="516394"/>
                </a:lnTo>
                <a:close/>
              </a:path>
              <a:path w="1278255" h="516889">
                <a:moveTo>
                  <a:pt x="1278051" y="7366"/>
                </a:moveTo>
                <a:lnTo>
                  <a:pt x="1267764" y="0"/>
                </a:lnTo>
                <a:lnTo>
                  <a:pt x="938288" y="451180"/>
                </a:lnTo>
                <a:lnTo>
                  <a:pt x="912672" y="432435"/>
                </a:lnTo>
                <a:lnTo>
                  <a:pt x="898448" y="516394"/>
                </a:lnTo>
                <a:lnTo>
                  <a:pt x="974140" y="477393"/>
                </a:lnTo>
                <a:lnTo>
                  <a:pt x="962494" y="468884"/>
                </a:lnTo>
                <a:lnTo>
                  <a:pt x="948474" y="458635"/>
                </a:lnTo>
                <a:lnTo>
                  <a:pt x="1278051" y="7366"/>
                </a:lnTo>
                <a:close/>
              </a:path>
            </a:pathLst>
          </a:custGeom>
          <a:solidFill>
            <a:srgbClr val="942E2F"/>
          </a:solidFill>
        </p:spPr>
        <p:txBody>
          <a:bodyPr wrap="square" lIns="0" tIns="0" rIns="0" bIns="0" rtlCol="0"/>
          <a:lstStyle/>
          <a:p>
            <a:endParaRPr/>
          </a:p>
        </p:txBody>
      </p:sp>
      <p:sp>
        <p:nvSpPr>
          <p:cNvPr id="16" name="object 16"/>
          <p:cNvSpPr txBox="1"/>
          <p:nvPr/>
        </p:nvSpPr>
        <p:spPr>
          <a:xfrm>
            <a:off x="876097" y="3207849"/>
            <a:ext cx="104203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Que</a:t>
            </a:r>
            <a:r>
              <a:rPr sz="1000" b="1" spc="-10" dirty="0">
                <a:solidFill>
                  <a:srgbClr val="953334"/>
                </a:solidFill>
                <a:latin typeface="Arial"/>
                <a:cs typeface="Arial"/>
              </a:rPr>
              <a:t>r</a:t>
            </a:r>
            <a:r>
              <a:rPr sz="1000" b="1" spc="-5" dirty="0">
                <a:solidFill>
                  <a:srgbClr val="953334"/>
                </a:solidFill>
                <a:latin typeface="Arial"/>
                <a:cs typeface="Arial"/>
              </a:rPr>
              <a:t>y</a:t>
            </a:r>
            <a:r>
              <a:rPr sz="1000" b="1" spc="-15" dirty="0">
                <a:solidFill>
                  <a:srgbClr val="953334"/>
                </a:solidFill>
                <a:latin typeface="Arial"/>
                <a:cs typeface="Arial"/>
              </a:rPr>
              <a:t> </a:t>
            </a:r>
            <a:r>
              <a:rPr sz="1000" b="1" spc="-10" dirty="0">
                <a:solidFill>
                  <a:srgbClr val="953334"/>
                </a:solidFill>
                <a:latin typeface="Arial"/>
                <a:cs typeface="Arial"/>
              </a:rPr>
              <a:t>Pr</a:t>
            </a:r>
            <a:r>
              <a:rPr sz="1000" b="1" spc="-5" dirty="0">
                <a:solidFill>
                  <a:srgbClr val="953334"/>
                </a:solidFill>
                <a:latin typeface="Arial"/>
                <a:cs typeface="Arial"/>
              </a:rPr>
              <a:t>oc</a:t>
            </a:r>
            <a:r>
              <a:rPr sz="1000" b="1" spc="-10" dirty="0">
                <a:solidFill>
                  <a:srgbClr val="953334"/>
                </a:solidFill>
                <a:latin typeface="Arial"/>
                <a:cs typeface="Arial"/>
              </a:rPr>
              <a:t>e</a:t>
            </a:r>
            <a:r>
              <a:rPr sz="1000" b="1" spc="-5" dirty="0">
                <a:solidFill>
                  <a:srgbClr val="953334"/>
                </a:solidFill>
                <a:latin typeface="Arial"/>
                <a:cs typeface="Arial"/>
              </a:rPr>
              <a:t>s</a:t>
            </a:r>
            <a:r>
              <a:rPr sz="1000" b="1" spc="-10" dirty="0">
                <a:solidFill>
                  <a:srgbClr val="953334"/>
                </a:solidFill>
                <a:latin typeface="Arial"/>
                <a:cs typeface="Arial"/>
              </a:rPr>
              <a:t>s</a:t>
            </a:r>
            <a:r>
              <a:rPr sz="1000" b="1" spc="-5" dirty="0">
                <a:solidFill>
                  <a:srgbClr val="953334"/>
                </a:solidFill>
                <a:latin typeface="Arial"/>
                <a:cs typeface="Arial"/>
              </a:rPr>
              <a:t>or</a:t>
            </a:r>
            <a:endParaRPr sz="1000">
              <a:latin typeface="Arial"/>
              <a:cs typeface="Arial"/>
            </a:endParaRPr>
          </a:p>
        </p:txBody>
      </p:sp>
      <p:sp>
        <p:nvSpPr>
          <p:cNvPr id="19" name="object 19"/>
          <p:cNvSpPr txBox="1">
            <a:spLocks noGrp="1"/>
          </p:cNvSpPr>
          <p:nvPr>
            <p:ph type="ftr" sz="quarter" idx="4294967295"/>
          </p:nvPr>
        </p:nvSpPr>
        <p:spPr>
          <a:xfrm>
            <a:off x="5950711" y="6629459"/>
            <a:ext cx="3164840" cy="553998"/>
          </a:xfrm>
          <a:prstGeom prst="rect">
            <a:avLst/>
          </a:prstGeom>
        </p:spPr>
        <p:txBody>
          <a:bodyPr vert="horz" wrap="square" lIns="0" tIns="0" rIns="0" bIns="0" rtlCol="0">
            <a:spAutoFit/>
          </a:bodyPr>
          <a:lstStyle/>
          <a:p>
            <a:pPr marL="12700">
              <a:lnSpc>
                <a:spcPct val="100000"/>
              </a:lnSpc>
            </a:pPr>
            <a:r>
              <a:rPr dirty="0"/>
              <a:t>Mohammad</a:t>
            </a:r>
            <a:r>
              <a:rPr spc="-50" dirty="0"/>
              <a:t> </a:t>
            </a:r>
            <a:r>
              <a:rPr dirty="0"/>
              <a:t>Imam</a:t>
            </a:r>
            <a:r>
              <a:rPr spc="-10" dirty="0"/>
              <a:t> </a:t>
            </a:r>
            <a:r>
              <a:rPr spc="-5" dirty="0"/>
              <a:t>Hossain, Lecturer,</a:t>
            </a:r>
            <a:r>
              <a:rPr spc="-15" dirty="0"/>
              <a:t> </a:t>
            </a:r>
            <a:r>
              <a:rPr spc="-5" dirty="0"/>
              <a:t>Dept.</a:t>
            </a:r>
            <a:r>
              <a:rPr spc="-20" dirty="0"/>
              <a:t> </a:t>
            </a:r>
            <a:r>
              <a:rPr spc="-5" dirty="0"/>
              <a:t>of</a:t>
            </a:r>
            <a:r>
              <a:rPr spc="-10" dirty="0"/>
              <a:t> </a:t>
            </a:r>
            <a:r>
              <a:rPr spc="-5" dirty="0"/>
              <a:t>CSE,</a:t>
            </a:r>
            <a:r>
              <a:rPr spc="5" dirty="0"/>
              <a:t> </a:t>
            </a:r>
            <a:r>
              <a:rPr spc="-5" dirty="0"/>
              <a:t>UIU</a:t>
            </a:r>
          </a:p>
        </p:txBody>
      </p:sp>
      <p:sp>
        <p:nvSpPr>
          <p:cNvPr id="17" name="object 17"/>
          <p:cNvSpPr txBox="1"/>
          <p:nvPr/>
        </p:nvSpPr>
        <p:spPr>
          <a:xfrm>
            <a:off x="870001" y="3697900"/>
            <a:ext cx="105473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Storage</a:t>
            </a:r>
            <a:r>
              <a:rPr sz="1000" b="1" spc="-45" dirty="0">
                <a:solidFill>
                  <a:srgbClr val="953334"/>
                </a:solidFill>
                <a:latin typeface="Arial"/>
                <a:cs typeface="Arial"/>
              </a:rPr>
              <a:t> </a:t>
            </a:r>
            <a:r>
              <a:rPr sz="1000" b="1" spc="-5" dirty="0">
                <a:solidFill>
                  <a:srgbClr val="953334"/>
                </a:solidFill>
                <a:latin typeface="Arial"/>
                <a:cs typeface="Arial"/>
              </a:rPr>
              <a:t>Manager</a:t>
            </a:r>
            <a:endParaRPr sz="1000">
              <a:latin typeface="Arial"/>
              <a:cs typeface="Arial"/>
            </a:endParaRPr>
          </a:p>
        </p:txBody>
      </p:sp>
      <p:sp>
        <p:nvSpPr>
          <p:cNvPr id="18" name="object 18"/>
          <p:cNvSpPr txBox="1"/>
          <p:nvPr/>
        </p:nvSpPr>
        <p:spPr>
          <a:xfrm>
            <a:off x="1096773" y="4210472"/>
            <a:ext cx="588645" cy="166071"/>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953334"/>
                </a:solidFill>
                <a:latin typeface="Arial"/>
                <a:cs typeface="Arial"/>
              </a:rPr>
              <a:t>Database</a:t>
            </a:r>
            <a:endParaRPr sz="1000">
              <a:latin typeface="Arial"/>
              <a:cs typeface="Arial"/>
            </a:endParaRPr>
          </a:p>
        </p:txBody>
      </p:sp>
      <p:sp>
        <p:nvSpPr>
          <p:cNvPr id="21" name="Title 1"/>
          <p:cNvSpPr>
            <a:spLocks noGrp="1"/>
          </p:cNvSpPr>
          <p:nvPr>
            <p:ph type="title"/>
          </p:nvPr>
        </p:nvSpPr>
        <p:spPr>
          <a:xfrm>
            <a:off x="304800" y="228600"/>
            <a:ext cx="8686800" cy="1143000"/>
          </a:xfrm>
        </p:spPr>
        <p:txBody>
          <a:bodyPr>
            <a:normAutofit/>
          </a:bodyPr>
          <a:lstStyle/>
          <a:p>
            <a:r>
              <a:rPr lang="en-US" dirty="0" smtClean="0"/>
              <a:t>DBMS Structure&gt;&gt; Database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rmAutofit fontScale="90000"/>
          </a:bodyPr>
          <a:lstStyle/>
          <a:p>
            <a:r>
              <a:rPr lang="en-US" dirty="0" smtClean="0"/>
              <a:t>Data Abstraction in DBMS</a:t>
            </a:r>
            <a:endParaRPr lang="en-US" dirty="0"/>
          </a:p>
        </p:txBody>
      </p:sp>
      <p:sp>
        <p:nvSpPr>
          <p:cNvPr id="3" name="Content Placeholder 2"/>
          <p:cNvSpPr>
            <a:spLocks noGrp="1"/>
          </p:cNvSpPr>
          <p:nvPr>
            <p:ph idx="1"/>
          </p:nvPr>
        </p:nvSpPr>
        <p:spPr>
          <a:xfrm>
            <a:off x="457200" y="1524000"/>
            <a:ext cx="8229600" cy="5334000"/>
          </a:xfrm>
        </p:spPr>
        <p:txBody>
          <a:bodyPr>
            <a:normAutofit fontScale="92500" lnSpcReduction="10000"/>
          </a:bodyPr>
          <a:lstStyle/>
          <a:p>
            <a:pPr algn="just"/>
            <a:r>
              <a:rPr lang="en-US" dirty="0" smtClean="0"/>
              <a:t>Database systems are made-up of complex data structures. To ease the user interaction with database, the developers hide internal irrelevant details from users. This process of hiding irrelevant details from user is called data abstraction.</a:t>
            </a:r>
          </a:p>
          <a:p>
            <a:pPr algn="just"/>
            <a:r>
              <a:rPr lang="en-US" dirty="0" smtClean="0"/>
              <a:t>We have three levels of abstraction:</a:t>
            </a:r>
          </a:p>
          <a:p>
            <a:pPr lvl="1" algn="just"/>
            <a:r>
              <a:rPr lang="en-US" b="1" dirty="0" smtClean="0">
                <a:solidFill>
                  <a:srgbClr val="00B0F0"/>
                </a:solidFill>
              </a:rPr>
              <a:t>Physical level </a:t>
            </a:r>
          </a:p>
          <a:p>
            <a:pPr lvl="2" algn="just"/>
            <a:r>
              <a:rPr lang="en-US" dirty="0" smtClean="0"/>
              <a:t>This is the lowest level of data abstraction. It describes </a:t>
            </a:r>
            <a:r>
              <a:rPr lang="en-US" b="1" dirty="0" smtClean="0">
                <a:solidFill>
                  <a:srgbClr val="00B0F0"/>
                </a:solidFill>
              </a:rPr>
              <a:t>how</a:t>
            </a:r>
            <a:r>
              <a:rPr lang="en-US" dirty="0" smtClean="0"/>
              <a:t> data is actually stored in database. You can get the complex data structure details at this level</a:t>
            </a:r>
          </a:p>
          <a:p>
            <a:pPr lvl="1" algn="just"/>
            <a:r>
              <a:rPr lang="en-US" b="1" dirty="0" smtClean="0">
                <a:solidFill>
                  <a:srgbClr val="00B0F0"/>
                </a:solidFill>
              </a:rPr>
              <a:t>Logical level</a:t>
            </a:r>
          </a:p>
          <a:p>
            <a:pPr lvl="2" algn="just"/>
            <a:r>
              <a:rPr lang="en-US" dirty="0" smtClean="0"/>
              <a:t>This is the middle level of 3-level data abstraction architecture. It describes </a:t>
            </a:r>
            <a:r>
              <a:rPr lang="en-US" b="1" dirty="0" smtClean="0">
                <a:solidFill>
                  <a:srgbClr val="00B0F0"/>
                </a:solidFill>
              </a:rPr>
              <a:t>what</a:t>
            </a:r>
            <a:r>
              <a:rPr lang="en-US" dirty="0" smtClean="0"/>
              <a:t> data is stored in database. </a:t>
            </a:r>
          </a:p>
          <a:p>
            <a:pPr lvl="1" algn="just"/>
            <a:r>
              <a:rPr lang="en-US" b="1" dirty="0" smtClean="0">
                <a:solidFill>
                  <a:srgbClr val="00B0F0"/>
                </a:solidFill>
              </a:rPr>
              <a:t>View level: </a:t>
            </a:r>
          </a:p>
          <a:p>
            <a:pPr lvl="2" algn="just"/>
            <a:r>
              <a:rPr lang="en-US" dirty="0" smtClean="0"/>
              <a:t>Highest level of data abstraction. This level describes </a:t>
            </a:r>
            <a:r>
              <a:rPr lang="en-US" b="1" dirty="0" smtClean="0">
                <a:solidFill>
                  <a:srgbClr val="00B0F0"/>
                </a:solidFill>
              </a:rPr>
              <a:t>the user interaction</a:t>
            </a:r>
            <a:r>
              <a:rPr lang="en-US" dirty="0" smtClean="0"/>
              <a:t> with database system.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1621281"/>
            <a:ext cx="7435850" cy="452120"/>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800" spc="-5" dirty="0">
                <a:latin typeface="Times New Roman"/>
                <a:cs typeface="Times New Roman"/>
              </a:rPr>
              <a:t>Developed by</a:t>
            </a:r>
            <a:r>
              <a:rPr sz="2800" spc="-15" dirty="0">
                <a:latin typeface="Times New Roman"/>
                <a:cs typeface="Times New Roman"/>
              </a:rPr>
              <a:t> </a:t>
            </a:r>
            <a:r>
              <a:rPr sz="2800" spc="-5" dirty="0">
                <a:latin typeface="Times New Roman"/>
                <a:cs typeface="Times New Roman"/>
              </a:rPr>
              <a:t>IBM,</a:t>
            </a:r>
            <a:r>
              <a:rPr sz="2800" spc="10" dirty="0">
                <a:latin typeface="Times New Roman"/>
                <a:cs typeface="Times New Roman"/>
              </a:rPr>
              <a:t> </a:t>
            </a:r>
            <a:r>
              <a:rPr sz="2800" spc="-5" dirty="0">
                <a:latin typeface="Times New Roman"/>
                <a:cs typeface="Times New Roman"/>
              </a:rPr>
              <a:t>is the Oldest database</a:t>
            </a:r>
            <a:r>
              <a:rPr sz="2800" spc="-25" dirty="0">
                <a:latin typeface="Times New Roman"/>
                <a:cs typeface="Times New Roman"/>
              </a:rPr>
              <a:t> </a:t>
            </a:r>
            <a:r>
              <a:rPr sz="2800" spc="-5" dirty="0">
                <a:latin typeface="Times New Roman"/>
                <a:cs typeface="Times New Roman"/>
              </a:rPr>
              <a:t>model.</a:t>
            </a:r>
            <a:endParaRPr sz="2800">
              <a:latin typeface="Times New Roman"/>
              <a:cs typeface="Times New Roman"/>
            </a:endParaRPr>
          </a:p>
        </p:txBody>
      </p:sp>
      <p:sp>
        <p:nvSpPr>
          <p:cNvPr id="4" name="object 4"/>
          <p:cNvSpPr txBox="1"/>
          <p:nvPr/>
        </p:nvSpPr>
        <p:spPr>
          <a:xfrm>
            <a:off x="78739" y="2047455"/>
            <a:ext cx="5217160" cy="1562100"/>
          </a:xfrm>
          <a:prstGeom prst="rect">
            <a:avLst/>
          </a:prstGeom>
        </p:spPr>
        <p:txBody>
          <a:bodyPr vert="horz" wrap="square" lIns="0" tIns="12700" rIns="0" bIns="0" rtlCol="0">
            <a:spAutoFit/>
          </a:bodyPr>
          <a:lstStyle/>
          <a:p>
            <a:pPr marL="365760" marR="5080" indent="-353695">
              <a:lnSpc>
                <a:spcPct val="120000"/>
              </a:lnSpc>
              <a:spcBef>
                <a:spcPts val="100"/>
              </a:spcBef>
              <a:buFont typeface="Arial"/>
              <a:buChar char="•"/>
              <a:tabLst>
                <a:tab pos="354965" algn="l"/>
                <a:tab pos="355600" algn="l"/>
              </a:tabLst>
            </a:pPr>
            <a:r>
              <a:rPr sz="2800" spc="-5" dirty="0">
                <a:latin typeface="Times New Roman"/>
                <a:cs typeface="Times New Roman"/>
              </a:rPr>
              <a:t>Represented</a:t>
            </a:r>
            <a:r>
              <a:rPr sz="2800" spc="-35" dirty="0">
                <a:latin typeface="Times New Roman"/>
                <a:cs typeface="Times New Roman"/>
              </a:rPr>
              <a:t> </a:t>
            </a:r>
            <a:r>
              <a:rPr sz="2800" dirty="0">
                <a:latin typeface="Times New Roman"/>
                <a:cs typeface="Times New Roman"/>
              </a:rPr>
              <a:t>using</a:t>
            </a:r>
            <a:r>
              <a:rPr sz="2800" spc="-20" dirty="0">
                <a:latin typeface="Times New Roman"/>
                <a:cs typeface="Times New Roman"/>
              </a:rPr>
              <a:t> </a:t>
            </a:r>
            <a:r>
              <a:rPr sz="2800" spc="-5" dirty="0">
                <a:latin typeface="Times New Roman"/>
                <a:cs typeface="Times New Roman"/>
              </a:rPr>
              <a:t>a</a:t>
            </a:r>
            <a:r>
              <a:rPr sz="2800" spc="-25" dirty="0">
                <a:latin typeface="Times New Roman"/>
                <a:cs typeface="Times New Roman"/>
              </a:rPr>
              <a:t> </a:t>
            </a:r>
            <a:r>
              <a:rPr sz="2800" spc="-5" dirty="0">
                <a:latin typeface="Times New Roman"/>
                <a:cs typeface="Times New Roman"/>
              </a:rPr>
              <a:t>tree-diagram. </a:t>
            </a:r>
            <a:r>
              <a:rPr sz="2800" spc="-685" dirty="0">
                <a:latin typeface="Times New Roman"/>
                <a:cs typeface="Times New Roman"/>
              </a:rPr>
              <a:t> </a:t>
            </a:r>
            <a:r>
              <a:rPr sz="2800" spc="-5" dirty="0">
                <a:latin typeface="Times New Roman"/>
                <a:cs typeface="Times New Roman"/>
              </a:rPr>
              <a:t>(Parent-child</a:t>
            </a:r>
            <a:r>
              <a:rPr sz="2800" spc="-10" dirty="0">
                <a:latin typeface="Times New Roman"/>
                <a:cs typeface="Times New Roman"/>
              </a:rPr>
              <a:t> </a:t>
            </a:r>
            <a:r>
              <a:rPr sz="2800" spc="-5" dirty="0">
                <a:latin typeface="Times New Roman"/>
                <a:cs typeface="Times New Roman"/>
              </a:rPr>
              <a:t>relationship)</a:t>
            </a:r>
            <a:endParaRPr sz="2800">
              <a:latin typeface="Times New Roman"/>
              <a:cs typeface="Times New Roman"/>
            </a:endParaRPr>
          </a:p>
          <a:p>
            <a:pPr marL="355600" indent="-342900">
              <a:lnSpc>
                <a:spcPct val="100000"/>
              </a:lnSpc>
              <a:spcBef>
                <a:spcPts val="675"/>
              </a:spcBef>
              <a:buFont typeface="Arial"/>
              <a:buChar char="•"/>
              <a:tabLst>
                <a:tab pos="354965" algn="l"/>
                <a:tab pos="355600" algn="l"/>
              </a:tabLst>
            </a:pPr>
            <a:r>
              <a:rPr sz="2800" spc="-5" dirty="0">
                <a:latin typeface="Times New Roman"/>
                <a:cs typeface="Times New Roman"/>
              </a:rPr>
              <a:t>Each</a:t>
            </a:r>
            <a:r>
              <a:rPr sz="2800" spc="-10" dirty="0">
                <a:latin typeface="Times New Roman"/>
                <a:cs typeface="Times New Roman"/>
              </a:rPr>
              <a:t> </a:t>
            </a:r>
            <a:r>
              <a:rPr sz="2800" spc="-5" dirty="0">
                <a:latin typeface="Times New Roman"/>
                <a:cs typeface="Times New Roman"/>
              </a:rPr>
              <a:t>box</a:t>
            </a:r>
            <a:r>
              <a:rPr sz="2800" spc="-15" dirty="0">
                <a:latin typeface="Times New Roman"/>
                <a:cs typeface="Times New Roman"/>
              </a:rPr>
              <a:t> </a:t>
            </a:r>
            <a:r>
              <a:rPr sz="2800" spc="-5" dirty="0">
                <a:latin typeface="Times New Roman"/>
                <a:cs typeface="Times New Roman"/>
              </a:rPr>
              <a:t>is called</a:t>
            </a:r>
            <a:r>
              <a:rPr sz="2800" spc="-25" dirty="0">
                <a:latin typeface="Times New Roman"/>
                <a:cs typeface="Times New Roman"/>
              </a:rPr>
              <a:t> </a:t>
            </a:r>
            <a:r>
              <a:rPr sz="2800" spc="-5" dirty="0">
                <a:latin typeface="Times New Roman"/>
                <a:cs typeface="Times New Roman"/>
              </a:rPr>
              <a:t>a </a:t>
            </a:r>
            <a:r>
              <a:rPr sz="2800" spc="-110" dirty="0">
                <a:latin typeface="Times New Roman"/>
                <a:cs typeface="Times New Roman"/>
              </a:rPr>
              <a:t>„Node‟</a:t>
            </a:r>
            <a:endParaRPr sz="2800">
              <a:latin typeface="Times New Roman"/>
              <a:cs typeface="Times New Roman"/>
            </a:endParaRPr>
          </a:p>
        </p:txBody>
      </p:sp>
      <p:sp>
        <p:nvSpPr>
          <p:cNvPr id="5" name="object 5"/>
          <p:cNvSpPr txBox="1"/>
          <p:nvPr/>
        </p:nvSpPr>
        <p:spPr>
          <a:xfrm>
            <a:off x="78739" y="3669868"/>
            <a:ext cx="5260340" cy="452120"/>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800" spc="-5" dirty="0">
                <a:latin typeface="Times New Roman"/>
                <a:cs typeface="Times New Roman"/>
              </a:rPr>
              <a:t>The</a:t>
            </a:r>
            <a:r>
              <a:rPr sz="2800" spc="-20" dirty="0">
                <a:latin typeface="Times New Roman"/>
                <a:cs typeface="Times New Roman"/>
              </a:rPr>
              <a:t> </a:t>
            </a:r>
            <a:r>
              <a:rPr sz="2800" dirty="0">
                <a:latin typeface="Times New Roman"/>
                <a:cs typeface="Times New Roman"/>
              </a:rPr>
              <a:t>nodes</a:t>
            </a:r>
            <a:r>
              <a:rPr sz="2800" spc="-20" dirty="0">
                <a:latin typeface="Times New Roman"/>
                <a:cs typeface="Times New Roman"/>
              </a:rPr>
              <a:t> </a:t>
            </a:r>
            <a:r>
              <a:rPr sz="2800" spc="-5" dirty="0">
                <a:latin typeface="Times New Roman"/>
                <a:cs typeface="Times New Roman"/>
              </a:rPr>
              <a:t>represent</a:t>
            </a:r>
            <a:r>
              <a:rPr sz="2800" spc="-15" dirty="0">
                <a:latin typeface="Times New Roman"/>
                <a:cs typeface="Times New Roman"/>
              </a:rPr>
              <a:t> </a:t>
            </a:r>
            <a:r>
              <a:rPr sz="2800" spc="-5" dirty="0">
                <a:latin typeface="Times New Roman"/>
                <a:cs typeface="Times New Roman"/>
              </a:rPr>
              <a:t>a record</a:t>
            </a:r>
            <a:r>
              <a:rPr sz="2800" spc="-10" dirty="0">
                <a:latin typeface="Times New Roman"/>
                <a:cs typeface="Times New Roman"/>
              </a:rPr>
              <a:t> </a:t>
            </a:r>
            <a:r>
              <a:rPr sz="2800" dirty="0">
                <a:latin typeface="Times New Roman"/>
                <a:cs typeface="Times New Roman"/>
              </a:rPr>
              <a:t>type.</a:t>
            </a:r>
            <a:endParaRPr sz="2800">
              <a:latin typeface="Times New Roman"/>
              <a:cs typeface="Times New Roman"/>
            </a:endParaRPr>
          </a:p>
        </p:txBody>
      </p:sp>
      <p:sp>
        <p:nvSpPr>
          <p:cNvPr id="6" name="object 6"/>
          <p:cNvSpPr txBox="1"/>
          <p:nvPr/>
        </p:nvSpPr>
        <p:spPr>
          <a:xfrm>
            <a:off x="78739" y="4182236"/>
            <a:ext cx="5316855" cy="452120"/>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800" spc="-5" dirty="0">
                <a:latin typeface="Times New Roman"/>
                <a:cs typeface="Times New Roman"/>
              </a:rPr>
              <a:t>A</a:t>
            </a:r>
            <a:r>
              <a:rPr sz="2800" spc="-165" dirty="0">
                <a:latin typeface="Times New Roman"/>
                <a:cs typeface="Times New Roman"/>
              </a:rPr>
              <a:t> </a:t>
            </a:r>
            <a:r>
              <a:rPr sz="2800" spc="-5" dirty="0">
                <a:latin typeface="Times New Roman"/>
                <a:cs typeface="Times New Roman"/>
              </a:rPr>
              <a:t>line</a:t>
            </a:r>
            <a:r>
              <a:rPr sz="2800" spc="-25" dirty="0">
                <a:latin typeface="Times New Roman"/>
                <a:cs typeface="Times New Roman"/>
              </a:rPr>
              <a:t> </a:t>
            </a:r>
            <a:r>
              <a:rPr sz="2800" spc="-5" dirty="0">
                <a:latin typeface="Times New Roman"/>
                <a:cs typeface="Times New Roman"/>
              </a:rPr>
              <a:t>connecting</a:t>
            </a:r>
            <a:r>
              <a:rPr sz="2800" spc="-10" dirty="0">
                <a:latin typeface="Times New Roman"/>
                <a:cs typeface="Times New Roman"/>
              </a:rPr>
              <a:t> </a:t>
            </a:r>
            <a:r>
              <a:rPr sz="2800" spc="-5" dirty="0">
                <a:latin typeface="Times New Roman"/>
                <a:cs typeface="Times New Roman"/>
              </a:rPr>
              <a:t>nodes</a:t>
            </a:r>
            <a:r>
              <a:rPr sz="2800" spc="-10" dirty="0">
                <a:latin typeface="Times New Roman"/>
                <a:cs typeface="Times New Roman"/>
              </a:rPr>
              <a:t> </a:t>
            </a:r>
            <a:r>
              <a:rPr sz="2800" spc="-5" dirty="0">
                <a:latin typeface="Times New Roman"/>
                <a:cs typeface="Times New Roman"/>
              </a:rPr>
              <a:t>represents</a:t>
            </a:r>
            <a:endParaRPr sz="2800">
              <a:latin typeface="Times New Roman"/>
              <a:cs typeface="Times New Roman"/>
            </a:endParaRPr>
          </a:p>
        </p:txBody>
      </p:sp>
      <p:sp>
        <p:nvSpPr>
          <p:cNvPr id="7" name="object 7"/>
          <p:cNvSpPr txBox="1"/>
          <p:nvPr/>
        </p:nvSpPr>
        <p:spPr>
          <a:xfrm>
            <a:off x="432308" y="4694301"/>
            <a:ext cx="11906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the</a:t>
            </a:r>
            <a:r>
              <a:rPr sz="2800" spc="-80" dirty="0">
                <a:latin typeface="Times New Roman"/>
                <a:cs typeface="Times New Roman"/>
              </a:rPr>
              <a:t> </a:t>
            </a:r>
            <a:r>
              <a:rPr sz="2800" spc="-5" dirty="0">
                <a:latin typeface="Times New Roman"/>
                <a:cs typeface="Times New Roman"/>
              </a:rPr>
              <a:t>link.</a:t>
            </a:r>
            <a:endParaRPr sz="2800">
              <a:latin typeface="Times New Roman"/>
              <a:cs typeface="Times New Roman"/>
            </a:endParaRPr>
          </a:p>
        </p:txBody>
      </p:sp>
      <p:grpSp>
        <p:nvGrpSpPr>
          <p:cNvPr id="2" name="object 8"/>
          <p:cNvGrpSpPr/>
          <p:nvPr/>
        </p:nvGrpSpPr>
        <p:grpSpPr>
          <a:xfrm>
            <a:off x="6616700" y="2044700"/>
            <a:ext cx="1168400" cy="482600"/>
            <a:chOff x="6616700" y="2044700"/>
            <a:chExt cx="1168400" cy="482600"/>
          </a:xfrm>
        </p:grpSpPr>
        <p:sp>
          <p:nvSpPr>
            <p:cNvPr id="9" name="object 9"/>
            <p:cNvSpPr/>
            <p:nvPr/>
          </p:nvSpPr>
          <p:spPr>
            <a:xfrm>
              <a:off x="6629400" y="2057400"/>
              <a:ext cx="1143000" cy="457200"/>
            </a:xfrm>
            <a:custGeom>
              <a:avLst/>
              <a:gdLst/>
              <a:ahLst/>
              <a:cxnLst/>
              <a:rect l="l" t="t" r="r" b="b"/>
              <a:pathLst>
                <a:path w="1143000" h="457200">
                  <a:moveTo>
                    <a:pt x="1143000" y="0"/>
                  </a:moveTo>
                  <a:lnTo>
                    <a:pt x="0" y="0"/>
                  </a:lnTo>
                  <a:lnTo>
                    <a:pt x="0" y="457200"/>
                  </a:lnTo>
                  <a:lnTo>
                    <a:pt x="1143000" y="457200"/>
                  </a:lnTo>
                  <a:lnTo>
                    <a:pt x="1143000" y="0"/>
                  </a:lnTo>
                  <a:close/>
                </a:path>
              </a:pathLst>
            </a:custGeom>
            <a:solidFill>
              <a:srgbClr val="4F81BC"/>
            </a:solidFill>
          </p:spPr>
          <p:txBody>
            <a:bodyPr wrap="square" lIns="0" tIns="0" rIns="0" bIns="0" rtlCol="0"/>
            <a:lstStyle/>
            <a:p>
              <a:endParaRPr/>
            </a:p>
          </p:txBody>
        </p:sp>
        <p:sp>
          <p:nvSpPr>
            <p:cNvPr id="10" name="object 10"/>
            <p:cNvSpPr/>
            <p:nvPr/>
          </p:nvSpPr>
          <p:spPr>
            <a:xfrm>
              <a:off x="6629400" y="2057400"/>
              <a:ext cx="1143000" cy="457200"/>
            </a:xfrm>
            <a:custGeom>
              <a:avLst/>
              <a:gdLst/>
              <a:ahLst/>
              <a:cxnLst/>
              <a:rect l="l" t="t" r="r" b="b"/>
              <a:pathLst>
                <a:path w="1143000" h="457200">
                  <a:moveTo>
                    <a:pt x="0" y="457200"/>
                  </a:moveTo>
                  <a:lnTo>
                    <a:pt x="1143000" y="457200"/>
                  </a:lnTo>
                  <a:lnTo>
                    <a:pt x="1143000" y="0"/>
                  </a:lnTo>
                  <a:lnTo>
                    <a:pt x="0" y="0"/>
                  </a:lnTo>
                  <a:lnTo>
                    <a:pt x="0" y="457200"/>
                  </a:lnTo>
                  <a:close/>
                </a:path>
              </a:pathLst>
            </a:custGeom>
            <a:ln w="25400">
              <a:solidFill>
                <a:srgbClr val="385D89"/>
              </a:solidFill>
            </a:ln>
          </p:spPr>
          <p:txBody>
            <a:bodyPr wrap="square" lIns="0" tIns="0" rIns="0" bIns="0" rtlCol="0"/>
            <a:lstStyle/>
            <a:p>
              <a:endParaRPr/>
            </a:p>
          </p:txBody>
        </p:sp>
      </p:grpSp>
      <p:sp>
        <p:nvSpPr>
          <p:cNvPr id="11" name="object 11"/>
          <p:cNvSpPr txBox="1"/>
          <p:nvPr/>
        </p:nvSpPr>
        <p:spPr>
          <a:xfrm>
            <a:off x="6811771" y="2121230"/>
            <a:ext cx="7797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D</a:t>
            </a:r>
            <a:r>
              <a:rPr sz="1800" spc="-10" dirty="0">
                <a:solidFill>
                  <a:srgbClr val="FFFFFF"/>
                </a:solidFill>
                <a:latin typeface="Calibri"/>
                <a:cs typeface="Calibri"/>
              </a:rPr>
              <a:t>i</a:t>
            </a:r>
            <a:r>
              <a:rPr sz="1800" spc="-30" dirty="0">
                <a:solidFill>
                  <a:srgbClr val="FFFFFF"/>
                </a:solidFill>
                <a:latin typeface="Calibri"/>
                <a:cs typeface="Calibri"/>
              </a:rPr>
              <a:t>r</a:t>
            </a:r>
            <a:r>
              <a:rPr sz="1800" dirty="0">
                <a:solidFill>
                  <a:srgbClr val="FFFFFF"/>
                </a:solidFill>
                <a:latin typeface="Calibri"/>
                <a:cs typeface="Calibri"/>
              </a:rPr>
              <a:t>ec</a:t>
            </a:r>
            <a:r>
              <a:rPr sz="1800" spc="-20" dirty="0">
                <a:solidFill>
                  <a:srgbClr val="FFFFFF"/>
                </a:solidFill>
                <a:latin typeface="Calibri"/>
                <a:cs typeface="Calibri"/>
              </a:rPr>
              <a:t>t</a:t>
            </a:r>
            <a:r>
              <a:rPr sz="1800" spc="-5" dirty="0">
                <a:solidFill>
                  <a:srgbClr val="FFFFFF"/>
                </a:solidFill>
                <a:latin typeface="Calibri"/>
                <a:cs typeface="Calibri"/>
              </a:rPr>
              <a:t>or</a:t>
            </a:r>
            <a:endParaRPr sz="1800">
              <a:latin typeface="Calibri"/>
              <a:cs typeface="Calibri"/>
            </a:endParaRPr>
          </a:p>
        </p:txBody>
      </p:sp>
      <p:grpSp>
        <p:nvGrpSpPr>
          <p:cNvPr id="8" name="object 12"/>
          <p:cNvGrpSpPr/>
          <p:nvPr/>
        </p:nvGrpSpPr>
        <p:grpSpPr>
          <a:xfrm>
            <a:off x="7912100" y="2806700"/>
            <a:ext cx="1244600" cy="482600"/>
            <a:chOff x="7912100" y="2806700"/>
            <a:chExt cx="1244600" cy="482600"/>
          </a:xfrm>
        </p:grpSpPr>
        <p:sp>
          <p:nvSpPr>
            <p:cNvPr id="13" name="object 13"/>
            <p:cNvSpPr/>
            <p:nvPr/>
          </p:nvSpPr>
          <p:spPr>
            <a:xfrm>
              <a:off x="7924800" y="2819400"/>
              <a:ext cx="1219200" cy="457200"/>
            </a:xfrm>
            <a:custGeom>
              <a:avLst/>
              <a:gdLst/>
              <a:ahLst/>
              <a:cxnLst/>
              <a:rect l="l" t="t" r="r" b="b"/>
              <a:pathLst>
                <a:path w="1219200" h="457200">
                  <a:moveTo>
                    <a:pt x="1219200" y="0"/>
                  </a:moveTo>
                  <a:lnTo>
                    <a:pt x="0" y="0"/>
                  </a:lnTo>
                  <a:lnTo>
                    <a:pt x="0" y="457200"/>
                  </a:lnTo>
                  <a:lnTo>
                    <a:pt x="1219200" y="457200"/>
                  </a:lnTo>
                  <a:lnTo>
                    <a:pt x="1219200" y="0"/>
                  </a:lnTo>
                  <a:close/>
                </a:path>
              </a:pathLst>
            </a:custGeom>
            <a:solidFill>
              <a:srgbClr val="4F81BC"/>
            </a:solidFill>
          </p:spPr>
          <p:txBody>
            <a:bodyPr wrap="square" lIns="0" tIns="0" rIns="0" bIns="0" rtlCol="0"/>
            <a:lstStyle/>
            <a:p>
              <a:endParaRPr/>
            </a:p>
          </p:txBody>
        </p:sp>
        <p:sp>
          <p:nvSpPr>
            <p:cNvPr id="14" name="object 14"/>
            <p:cNvSpPr/>
            <p:nvPr/>
          </p:nvSpPr>
          <p:spPr>
            <a:xfrm>
              <a:off x="7924800" y="2819400"/>
              <a:ext cx="1219200" cy="457200"/>
            </a:xfrm>
            <a:custGeom>
              <a:avLst/>
              <a:gdLst/>
              <a:ahLst/>
              <a:cxnLst/>
              <a:rect l="l" t="t" r="r" b="b"/>
              <a:pathLst>
                <a:path w="1219200" h="457200">
                  <a:moveTo>
                    <a:pt x="0" y="457200"/>
                  </a:moveTo>
                  <a:lnTo>
                    <a:pt x="1219200" y="457200"/>
                  </a:lnTo>
                  <a:lnTo>
                    <a:pt x="1219200" y="0"/>
                  </a:lnTo>
                  <a:lnTo>
                    <a:pt x="0" y="0"/>
                  </a:lnTo>
                  <a:lnTo>
                    <a:pt x="0" y="457200"/>
                  </a:lnTo>
                  <a:close/>
                </a:path>
              </a:pathLst>
            </a:custGeom>
            <a:ln w="25400">
              <a:solidFill>
                <a:srgbClr val="385D89"/>
              </a:solidFill>
            </a:ln>
          </p:spPr>
          <p:txBody>
            <a:bodyPr wrap="square" lIns="0" tIns="0" rIns="0" bIns="0" rtlCol="0"/>
            <a:lstStyle/>
            <a:p>
              <a:endParaRPr/>
            </a:p>
          </p:txBody>
        </p:sp>
      </p:grpSp>
      <p:sp>
        <p:nvSpPr>
          <p:cNvPr id="15" name="object 15"/>
          <p:cNvSpPr txBox="1"/>
          <p:nvPr/>
        </p:nvSpPr>
        <p:spPr>
          <a:xfrm>
            <a:off x="8090661" y="2746375"/>
            <a:ext cx="890269" cy="574040"/>
          </a:xfrm>
          <a:prstGeom prst="rect">
            <a:avLst/>
          </a:prstGeom>
        </p:spPr>
        <p:txBody>
          <a:bodyPr vert="horz" wrap="square" lIns="0" tIns="12700" rIns="0" bIns="0" rtlCol="0">
            <a:spAutoFit/>
          </a:bodyPr>
          <a:lstStyle/>
          <a:p>
            <a:pPr marL="12700" marR="5080" indent="13335">
              <a:lnSpc>
                <a:spcPct val="100000"/>
              </a:lnSpc>
              <a:spcBef>
                <a:spcPts val="100"/>
              </a:spcBef>
            </a:pPr>
            <a:r>
              <a:rPr sz="1800" dirty="0">
                <a:solidFill>
                  <a:srgbClr val="FFFFFF"/>
                </a:solidFill>
                <a:latin typeface="Calibri"/>
                <a:cs typeface="Calibri"/>
              </a:rPr>
              <a:t>Manager  </a:t>
            </a:r>
            <a:r>
              <a:rPr sz="1800" spc="-5" dirty="0">
                <a:solidFill>
                  <a:srgbClr val="FFFFFF"/>
                </a:solidFill>
                <a:latin typeface="Calibri"/>
                <a:cs typeface="Calibri"/>
              </a:rPr>
              <a:t>(</a:t>
            </a:r>
            <a:r>
              <a:rPr sz="1800" spc="-10" dirty="0">
                <a:solidFill>
                  <a:srgbClr val="FFFFFF"/>
                </a:solidFill>
                <a:latin typeface="Calibri"/>
                <a:cs typeface="Calibri"/>
              </a:rPr>
              <a:t>M</a:t>
            </a:r>
            <a:r>
              <a:rPr sz="1800" dirty="0">
                <a:solidFill>
                  <a:srgbClr val="FFFFFF"/>
                </a:solidFill>
                <a:latin typeface="Calibri"/>
                <a:cs typeface="Calibri"/>
              </a:rPr>
              <a:t>ar</a:t>
            </a:r>
            <a:r>
              <a:rPr sz="1800" spc="-65" dirty="0">
                <a:solidFill>
                  <a:srgbClr val="FFFFFF"/>
                </a:solidFill>
                <a:latin typeface="Calibri"/>
                <a:cs typeface="Calibri"/>
              </a:rPr>
              <a:t>k</a:t>
            </a:r>
            <a:r>
              <a:rPr sz="1800" spc="-10" dirty="0">
                <a:solidFill>
                  <a:srgbClr val="FFFFFF"/>
                </a:solidFill>
                <a:latin typeface="Calibri"/>
                <a:cs typeface="Calibri"/>
              </a:rPr>
              <a:t>e</a:t>
            </a:r>
            <a:r>
              <a:rPr sz="1800" dirty="0">
                <a:solidFill>
                  <a:srgbClr val="FFFFFF"/>
                </a:solidFill>
                <a:latin typeface="Calibri"/>
                <a:cs typeface="Calibri"/>
              </a:rPr>
              <a:t>t.)</a:t>
            </a:r>
            <a:endParaRPr sz="1800">
              <a:latin typeface="Calibri"/>
              <a:cs typeface="Calibri"/>
            </a:endParaRPr>
          </a:p>
        </p:txBody>
      </p:sp>
      <p:grpSp>
        <p:nvGrpSpPr>
          <p:cNvPr id="12" name="object 16"/>
          <p:cNvGrpSpPr/>
          <p:nvPr/>
        </p:nvGrpSpPr>
        <p:grpSpPr>
          <a:xfrm>
            <a:off x="6692900" y="2806700"/>
            <a:ext cx="1092200" cy="482600"/>
            <a:chOff x="6692900" y="2806700"/>
            <a:chExt cx="1092200" cy="482600"/>
          </a:xfrm>
        </p:grpSpPr>
        <p:sp>
          <p:nvSpPr>
            <p:cNvPr id="17" name="object 17"/>
            <p:cNvSpPr/>
            <p:nvPr/>
          </p:nvSpPr>
          <p:spPr>
            <a:xfrm>
              <a:off x="6705600" y="2819400"/>
              <a:ext cx="1066800" cy="457200"/>
            </a:xfrm>
            <a:custGeom>
              <a:avLst/>
              <a:gdLst/>
              <a:ahLst/>
              <a:cxnLst/>
              <a:rect l="l" t="t" r="r" b="b"/>
              <a:pathLst>
                <a:path w="1066800" h="457200">
                  <a:moveTo>
                    <a:pt x="1066800" y="0"/>
                  </a:moveTo>
                  <a:lnTo>
                    <a:pt x="0" y="0"/>
                  </a:lnTo>
                  <a:lnTo>
                    <a:pt x="0" y="457200"/>
                  </a:lnTo>
                  <a:lnTo>
                    <a:pt x="1066800" y="457200"/>
                  </a:lnTo>
                  <a:lnTo>
                    <a:pt x="1066800" y="0"/>
                  </a:lnTo>
                  <a:close/>
                </a:path>
              </a:pathLst>
            </a:custGeom>
            <a:solidFill>
              <a:srgbClr val="4F81BC"/>
            </a:solidFill>
          </p:spPr>
          <p:txBody>
            <a:bodyPr wrap="square" lIns="0" tIns="0" rIns="0" bIns="0" rtlCol="0"/>
            <a:lstStyle/>
            <a:p>
              <a:endParaRPr/>
            </a:p>
          </p:txBody>
        </p:sp>
        <p:sp>
          <p:nvSpPr>
            <p:cNvPr id="18" name="object 18"/>
            <p:cNvSpPr/>
            <p:nvPr/>
          </p:nvSpPr>
          <p:spPr>
            <a:xfrm>
              <a:off x="6705600" y="2819400"/>
              <a:ext cx="1066800" cy="457200"/>
            </a:xfrm>
            <a:custGeom>
              <a:avLst/>
              <a:gdLst/>
              <a:ahLst/>
              <a:cxnLst/>
              <a:rect l="l" t="t" r="r" b="b"/>
              <a:pathLst>
                <a:path w="1066800" h="457200">
                  <a:moveTo>
                    <a:pt x="0" y="457200"/>
                  </a:moveTo>
                  <a:lnTo>
                    <a:pt x="1066800" y="457200"/>
                  </a:lnTo>
                  <a:lnTo>
                    <a:pt x="1066800" y="0"/>
                  </a:lnTo>
                  <a:lnTo>
                    <a:pt x="0" y="0"/>
                  </a:lnTo>
                  <a:lnTo>
                    <a:pt x="0" y="457200"/>
                  </a:lnTo>
                  <a:close/>
                </a:path>
              </a:pathLst>
            </a:custGeom>
            <a:ln w="25400">
              <a:solidFill>
                <a:srgbClr val="385D89"/>
              </a:solidFill>
            </a:ln>
          </p:spPr>
          <p:txBody>
            <a:bodyPr wrap="square" lIns="0" tIns="0" rIns="0" bIns="0" rtlCol="0"/>
            <a:lstStyle/>
            <a:p>
              <a:endParaRPr/>
            </a:p>
          </p:txBody>
        </p:sp>
      </p:grpSp>
      <p:sp>
        <p:nvSpPr>
          <p:cNvPr id="19" name="object 19"/>
          <p:cNvSpPr txBox="1"/>
          <p:nvPr/>
        </p:nvSpPr>
        <p:spPr>
          <a:xfrm>
            <a:off x="6808978" y="2746375"/>
            <a:ext cx="861060" cy="574040"/>
          </a:xfrm>
          <a:prstGeom prst="rect">
            <a:avLst/>
          </a:prstGeom>
        </p:spPr>
        <p:txBody>
          <a:bodyPr vert="horz" wrap="square" lIns="0" tIns="12700" rIns="0" bIns="0" rtlCol="0">
            <a:spAutoFit/>
          </a:bodyPr>
          <a:lstStyle/>
          <a:p>
            <a:pPr marL="127000" marR="5080" indent="-114300">
              <a:lnSpc>
                <a:spcPct val="100000"/>
              </a:lnSpc>
              <a:spcBef>
                <a:spcPts val="100"/>
              </a:spcBef>
            </a:pPr>
            <a:r>
              <a:rPr sz="1800" dirty="0">
                <a:solidFill>
                  <a:srgbClr val="FFFFFF"/>
                </a:solidFill>
                <a:latin typeface="Calibri"/>
                <a:cs typeface="Calibri"/>
              </a:rPr>
              <a:t>Manager  </a:t>
            </a:r>
            <a:r>
              <a:rPr sz="1800" spc="-5" dirty="0">
                <a:solidFill>
                  <a:srgbClr val="FFFFFF"/>
                </a:solidFill>
                <a:latin typeface="Calibri"/>
                <a:cs typeface="Calibri"/>
              </a:rPr>
              <a:t>(Sales)</a:t>
            </a:r>
            <a:endParaRPr sz="1800">
              <a:latin typeface="Calibri"/>
              <a:cs typeface="Calibri"/>
            </a:endParaRPr>
          </a:p>
        </p:txBody>
      </p:sp>
      <p:grpSp>
        <p:nvGrpSpPr>
          <p:cNvPr id="16" name="object 20"/>
          <p:cNvGrpSpPr/>
          <p:nvPr/>
        </p:nvGrpSpPr>
        <p:grpSpPr>
          <a:xfrm>
            <a:off x="5397500" y="2806700"/>
            <a:ext cx="1092200" cy="482600"/>
            <a:chOff x="5397500" y="2806700"/>
            <a:chExt cx="1092200" cy="482600"/>
          </a:xfrm>
        </p:grpSpPr>
        <p:sp>
          <p:nvSpPr>
            <p:cNvPr id="21" name="object 21"/>
            <p:cNvSpPr/>
            <p:nvPr/>
          </p:nvSpPr>
          <p:spPr>
            <a:xfrm>
              <a:off x="5410200" y="2819400"/>
              <a:ext cx="1066800" cy="457200"/>
            </a:xfrm>
            <a:custGeom>
              <a:avLst/>
              <a:gdLst/>
              <a:ahLst/>
              <a:cxnLst/>
              <a:rect l="l" t="t" r="r" b="b"/>
              <a:pathLst>
                <a:path w="1066800" h="457200">
                  <a:moveTo>
                    <a:pt x="1066800" y="0"/>
                  </a:moveTo>
                  <a:lnTo>
                    <a:pt x="0" y="0"/>
                  </a:lnTo>
                  <a:lnTo>
                    <a:pt x="0" y="457200"/>
                  </a:lnTo>
                  <a:lnTo>
                    <a:pt x="1066800" y="457200"/>
                  </a:lnTo>
                  <a:lnTo>
                    <a:pt x="1066800" y="0"/>
                  </a:lnTo>
                  <a:close/>
                </a:path>
              </a:pathLst>
            </a:custGeom>
            <a:solidFill>
              <a:srgbClr val="4F81BC"/>
            </a:solidFill>
          </p:spPr>
          <p:txBody>
            <a:bodyPr wrap="square" lIns="0" tIns="0" rIns="0" bIns="0" rtlCol="0"/>
            <a:lstStyle/>
            <a:p>
              <a:endParaRPr/>
            </a:p>
          </p:txBody>
        </p:sp>
        <p:sp>
          <p:nvSpPr>
            <p:cNvPr id="22" name="object 22"/>
            <p:cNvSpPr/>
            <p:nvPr/>
          </p:nvSpPr>
          <p:spPr>
            <a:xfrm>
              <a:off x="5410200" y="2819400"/>
              <a:ext cx="1066800" cy="457200"/>
            </a:xfrm>
            <a:custGeom>
              <a:avLst/>
              <a:gdLst/>
              <a:ahLst/>
              <a:cxnLst/>
              <a:rect l="l" t="t" r="r" b="b"/>
              <a:pathLst>
                <a:path w="1066800" h="457200">
                  <a:moveTo>
                    <a:pt x="0" y="457200"/>
                  </a:moveTo>
                  <a:lnTo>
                    <a:pt x="1066800" y="457200"/>
                  </a:lnTo>
                  <a:lnTo>
                    <a:pt x="1066800" y="0"/>
                  </a:lnTo>
                  <a:lnTo>
                    <a:pt x="0" y="0"/>
                  </a:lnTo>
                  <a:lnTo>
                    <a:pt x="0" y="457200"/>
                  </a:lnTo>
                  <a:close/>
                </a:path>
              </a:pathLst>
            </a:custGeom>
            <a:ln w="25400">
              <a:solidFill>
                <a:srgbClr val="385D89"/>
              </a:solidFill>
            </a:ln>
          </p:spPr>
          <p:txBody>
            <a:bodyPr wrap="square" lIns="0" tIns="0" rIns="0" bIns="0" rtlCol="0"/>
            <a:lstStyle/>
            <a:p>
              <a:endParaRPr/>
            </a:p>
          </p:txBody>
        </p:sp>
      </p:grpSp>
      <p:sp>
        <p:nvSpPr>
          <p:cNvPr id="23" name="object 23"/>
          <p:cNvSpPr txBox="1"/>
          <p:nvPr/>
        </p:nvSpPr>
        <p:spPr>
          <a:xfrm>
            <a:off x="5513323" y="2746375"/>
            <a:ext cx="861060" cy="574040"/>
          </a:xfrm>
          <a:prstGeom prst="rect">
            <a:avLst/>
          </a:prstGeom>
        </p:spPr>
        <p:txBody>
          <a:bodyPr vert="horz" wrap="square" lIns="0" tIns="12700" rIns="0" bIns="0" rtlCol="0">
            <a:spAutoFit/>
          </a:bodyPr>
          <a:lstStyle/>
          <a:p>
            <a:pPr marL="228600" marR="5080" indent="-216535">
              <a:lnSpc>
                <a:spcPct val="100000"/>
              </a:lnSpc>
              <a:spcBef>
                <a:spcPts val="100"/>
              </a:spcBef>
            </a:pPr>
            <a:r>
              <a:rPr sz="1800" dirty="0">
                <a:solidFill>
                  <a:srgbClr val="FFFFFF"/>
                </a:solidFill>
                <a:latin typeface="Calibri"/>
                <a:cs typeface="Calibri"/>
              </a:rPr>
              <a:t>Manager  </a:t>
            </a:r>
            <a:r>
              <a:rPr sz="1800" spc="-10" dirty="0">
                <a:solidFill>
                  <a:srgbClr val="FFFFFF"/>
                </a:solidFill>
                <a:latin typeface="Calibri"/>
                <a:cs typeface="Calibri"/>
              </a:rPr>
              <a:t>(HR)</a:t>
            </a:r>
            <a:endParaRPr sz="1800">
              <a:latin typeface="Calibri"/>
              <a:cs typeface="Calibri"/>
            </a:endParaRPr>
          </a:p>
        </p:txBody>
      </p:sp>
      <p:grpSp>
        <p:nvGrpSpPr>
          <p:cNvPr id="20" name="object 24"/>
          <p:cNvGrpSpPr/>
          <p:nvPr/>
        </p:nvGrpSpPr>
        <p:grpSpPr>
          <a:xfrm>
            <a:off x="5321300" y="3797300"/>
            <a:ext cx="1168400" cy="787400"/>
            <a:chOff x="5321300" y="3797300"/>
            <a:chExt cx="1168400" cy="787400"/>
          </a:xfrm>
        </p:grpSpPr>
        <p:sp>
          <p:nvSpPr>
            <p:cNvPr id="25" name="object 25"/>
            <p:cNvSpPr/>
            <p:nvPr/>
          </p:nvSpPr>
          <p:spPr>
            <a:xfrm>
              <a:off x="5334000" y="3810000"/>
              <a:ext cx="1143000" cy="762000"/>
            </a:xfrm>
            <a:custGeom>
              <a:avLst/>
              <a:gdLst/>
              <a:ahLst/>
              <a:cxnLst/>
              <a:rect l="l" t="t" r="r" b="b"/>
              <a:pathLst>
                <a:path w="1143000" h="762000">
                  <a:moveTo>
                    <a:pt x="1143000" y="0"/>
                  </a:moveTo>
                  <a:lnTo>
                    <a:pt x="0" y="0"/>
                  </a:lnTo>
                  <a:lnTo>
                    <a:pt x="0" y="762000"/>
                  </a:lnTo>
                  <a:lnTo>
                    <a:pt x="1143000" y="762000"/>
                  </a:lnTo>
                  <a:lnTo>
                    <a:pt x="1143000" y="0"/>
                  </a:lnTo>
                  <a:close/>
                </a:path>
              </a:pathLst>
            </a:custGeom>
            <a:solidFill>
              <a:srgbClr val="4F81BC"/>
            </a:solidFill>
          </p:spPr>
          <p:txBody>
            <a:bodyPr wrap="square" lIns="0" tIns="0" rIns="0" bIns="0" rtlCol="0"/>
            <a:lstStyle/>
            <a:p>
              <a:endParaRPr/>
            </a:p>
          </p:txBody>
        </p:sp>
        <p:sp>
          <p:nvSpPr>
            <p:cNvPr id="26" name="object 26"/>
            <p:cNvSpPr/>
            <p:nvPr/>
          </p:nvSpPr>
          <p:spPr>
            <a:xfrm>
              <a:off x="5334000" y="3810000"/>
              <a:ext cx="1143000" cy="762000"/>
            </a:xfrm>
            <a:custGeom>
              <a:avLst/>
              <a:gdLst/>
              <a:ahLst/>
              <a:cxnLst/>
              <a:rect l="l" t="t" r="r" b="b"/>
              <a:pathLst>
                <a:path w="1143000" h="762000">
                  <a:moveTo>
                    <a:pt x="0" y="762000"/>
                  </a:moveTo>
                  <a:lnTo>
                    <a:pt x="1143000" y="762000"/>
                  </a:lnTo>
                  <a:lnTo>
                    <a:pt x="1143000" y="0"/>
                  </a:lnTo>
                  <a:lnTo>
                    <a:pt x="0" y="0"/>
                  </a:lnTo>
                  <a:lnTo>
                    <a:pt x="0" y="762000"/>
                  </a:lnTo>
                  <a:close/>
                </a:path>
              </a:pathLst>
            </a:custGeom>
            <a:ln w="25400">
              <a:solidFill>
                <a:srgbClr val="385D89"/>
              </a:solidFill>
            </a:ln>
          </p:spPr>
          <p:txBody>
            <a:bodyPr wrap="square" lIns="0" tIns="0" rIns="0" bIns="0" rtlCol="0"/>
            <a:lstStyle/>
            <a:p>
              <a:endParaRPr/>
            </a:p>
          </p:txBody>
        </p:sp>
      </p:grpSp>
      <p:sp>
        <p:nvSpPr>
          <p:cNvPr id="27" name="object 27"/>
          <p:cNvSpPr txBox="1"/>
          <p:nvPr/>
        </p:nvSpPr>
        <p:spPr>
          <a:xfrm>
            <a:off x="5475223" y="3752164"/>
            <a:ext cx="861060" cy="848994"/>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10" dirty="0">
                <a:solidFill>
                  <a:srgbClr val="FFFFFF"/>
                </a:solidFill>
                <a:latin typeface="Calibri"/>
                <a:cs typeface="Calibri"/>
              </a:rPr>
              <a:t>Area </a:t>
            </a:r>
            <a:r>
              <a:rPr sz="1800" spc="-5" dirty="0">
                <a:solidFill>
                  <a:srgbClr val="FFFFFF"/>
                </a:solidFill>
                <a:latin typeface="Calibri"/>
                <a:cs typeface="Calibri"/>
              </a:rPr>
              <a:t> </a:t>
            </a:r>
            <a:r>
              <a:rPr sz="1800" dirty="0">
                <a:solidFill>
                  <a:srgbClr val="FFFFFF"/>
                </a:solidFill>
                <a:latin typeface="Calibri"/>
                <a:cs typeface="Calibri"/>
              </a:rPr>
              <a:t>Manager  1</a:t>
            </a:r>
            <a:endParaRPr sz="1800">
              <a:latin typeface="Calibri"/>
              <a:cs typeface="Calibri"/>
            </a:endParaRPr>
          </a:p>
        </p:txBody>
      </p:sp>
      <p:grpSp>
        <p:nvGrpSpPr>
          <p:cNvPr id="24" name="object 28"/>
          <p:cNvGrpSpPr/>
          <p:nvPr/>
        </p:nvGrpSpPr>
        <p:grpSpPr>
          <a:xfrm>
            <a:off x="6616700" y="3797300"/>
            <a:ext cx="1168400" cy="787400"/>
            <a:chOff x="6616700" y="3797300"/>
            <a:chExt cx="1168400" cy="787400"/>
          </a:xfrm>
        </p:grpSpPr>
        <p:sp>
          <p:nvSpPr>
            <p:cNvPr id="29" name="object 29"/>
            <p:cNvSpPr/>
            <p:nvPr/>
          </p:nvSpPr>
          <p:spPr>
            <a:xfrm>
              <a:off x="6629400" y="3810000"/>
              <a:ext cx="1143000" cy="762000"/>
            </a:xfrm>
            <a:custGeom>
              <a:avLst/>
              <a:gdLst/>
              <a:ahLst/>
              <a:cxnLst/>
              <a:rect l="l" t="t" r="r" b="b"/>
              <a:pathLst>
                <a:path w="1143000" h="762000">
                  <a:moveTo>
                    <a:pt x="1143000" y="0"/>
                  </a:moveTo>
                  <a:lnTo>
                    <a:pt x="0" y="0"/>
                  </a:lnTo>
                  <a:lnTo>
                    <a:pt x="0" y="762000"/>
                  </a:lnTo>
                  <a:lnTo>
                    <a:pt x="1143000" y="762000"/>
                  </a:lnTo>
                  <a:lnTo>
                    <a:pt x="1143000" y="0"/>
                  </a:lnTo>
                  <a:close/>
                </a:path>
              </a:pathLst>
            </a:custGeom>
            <a:solidFill>
              <a:srgbClr val="4F81BC"/>
            </a:solidFill>
          </p:spPr>
          <p:txBody>
            <a:bodyPr wrap="square" lIns="0" tIns="0" rIns="0" bIns="0" rtlCol="0"/>
            <a:lstStyle/>
            <a:p>
              <a:endParaRPr/>
            </a:p>
          </p:txBody>
        </p:sp>
        <p:sp>
          <p:nvSpPr>
            <p:cNvPr id="30" name="object 30"/>
            <p:cNvSpPr/>
            <p:nvPr/>
          </p:nvSpPr>
          <p:spPr>
            <a:xfrm>
              <a:off x="6629400" y="3810000"/>
              <a:ext cx="1143000" cy="762000"/>
            </a:xfrm>
            <a:custGeom>
              <a:avLst/>
              <a:gdLst/>
              <a:ahLst/>
              <a:cxnLst/>
              <a:rect l="l" t="t" r="r" b="b"/>
              <a:pathLst>
                <a:path w="1143000" h="762000">
                  <a:moveTo>
                    <a:pt x="0" y="762000"/>
                  </a:moveTo>
                  <a:lnTo>
                    <a:pt x="1143000" y="762000"/>
                  </a:lnTo>
                  <a:lnTo>
                    <a:pt x="1143000" y="0"/>
                  </a:lnTo>
                  <a:lnTo>
                    <a:pt x="0" y="0"/>
                  </a:lnTo>
                  <a:lnTo>
                    <a:pt x="0" y="762000"/>
                  </a:lnTo>
                  <a:close/>
                </a:path>
              </a:pathLst>
            </a:custGeom>
            <a:ln w="25400">
              <a:solidFill>
                <a:srgbClr val="385D89"/>
              </a:solidFill>
            </a:ln>
          </p:spPr>
          <p:txBody>
            <a:bodyPr wrap="square" lIns="0" tIns="0" rIns="0" bIns="0" rtlCol="0"/>
            <a:lstStyle/>
            <a:p>
              <a:endParaRPr/>
            </a:p>
          </p:txBody>
        </p:sp>
      </p:grpSp>
      <p:sp>
        <p:nvSpPr>
          <p:cNvPr id="31" name="object 31"/>
          <p:cNvSpPr txBox="1"/>
          <p:nvPr/>
        </p:nvSpPr>
        <p:spPr>
          <a:xfrm>
            <a:off x="6770623" y="3752164"/>
            <a:ext cx="861060" cy="848994"/>
          </a:xfrm>
          <a:prstGeom prst="rect">
            <a:avLst/>
          </a:prstGeom>
        </p:spPr>
        <p:txBody>
          <a:bodyPr vert="horz" wrap="square" lIns="0" tIns="12700" rIns="0" bIns="0" rtlCol="0">
            <a:spAutoFit/>
          </a:bodyPr>
          <a:lstStyle/>
          <a:p>
            <a:pPr marL="12700" marR="5080" algn="ctr">
              <a:lnSpc>
                <a:spcPct val="100000"/>
              </a:lnSpc>
              <a:spcBef>
                <a:spcPts val="100"/>
              </a:spcBef>
            </a:pPr>
            <a:r>
              <a:rPr sz="1800" spc="-10" dirty="0">
                <a:solidFill>
                  <a:srgbClr val="FFFFFF"/>
                </a:solidFill>
                <a:latin typeface="Calibri"/>
                <a:cs typeface="Calibri"/>
              </a:rPr>
              <a:t>Area </a:t>
            </a:r>
            <a:r>
              <a:rPr sz="1800" spc="-5" dirty="0">
                <a:solidFill>
                  <a:srgbClr val="FFFFFF"/>
                </a:solidFill>
                <a:latin typeface="Calibri"/>
                <a:cs typeface="Calibri"/>
              </a:rPr>
              <a:t> </a:t>
            </a:r>
            <a:r>
              <a:rPr sz="1800" dirty="0">
                <a:solidFill>
                  <a:srgbClr val="FFFFFF"/>
                </a:solidFill>
                <a:latin typeface="Calibri"/>
                <a:cs typeface="Calibri"/>
              </a:rPr>
              <a:t>Mana</a:t>
            </a:r>
            <a:r>
              <a:rPr sz="1800" spc="-10" dirty="0">
                <a:solidFill>
                  <a:srgbClr val="FFFFFF"/>
                </a:solidFill>
                <a:latin typeface="Calibri"/>
                <a:cs typeface="Calibri"/>
              </a:rPr>
              <a:t>g</a:t>
            </a:r>
            <a:r>
              <a:rPr sz="1800" dirty="0">
                <a:solidFill>
                  <a:srgbClr val="FFFFFF"/>
                </a:solidFill>
                <a:latin typeface="Calibri"/>
                <a:cs typeface="Calibri"/>
              </a:rPr>
              <a:t>er  2</a:t>
            </a:r>
            <a:endParaRPr sz="1800">
              <a:latin typeface="Calibri"/>
              <a:cs typeface="Calibri"/>
            </a:endParaRPr>
          </a:p>
        </p:txBody>
      </p:sp>
      <p:grpSp>
        <p:nvGrpSpPr>
          <p:cNvPr id="28" name="object 32"/>
          <p:cNvGrpSpPr/>
          <p:nvPr/>
        </p:nvGrpSpPr>
        <p:grpSpPr>
          <a:xfrm>
            <a:off x="7988300" y="3797300"/>
            <a:ext cx="1168400" cy="787400"/>
            <a:chOff x="7988300" y="3797300"/>
            <a:chExt cx="1168400" cy="787400"/>
          </a:xfrm>
        </p:grpSpPr>
        <p:sp>
          <p:nvSpPr>
            <p:cNvPr id="33" name="object 33"/>
            <p:cNvSpPr/>
            <p:nvPr/>
          </p:nvSpPr>
          <p:spPr>
            <a:xfrm>
              <a:off x="8001000" y="3810000"/>
              <a:ext cx="1143000" cy="762000"/>
            </a:xfrm>
            <a:custGeom>
              <a:avLst/>
              <a:gdLst/>
              <a:ahLst/>
              <a:cxnLst/>
              <a:rect l="l" t="t" r="r" b="b"/>
              <a:pathLst>
                <a:path w="1143000" h="762000">
                  <a:moveTo>
                    <a:pt x="1143000" y="0"/>
                  </a:moveTo>
                  <a:lnTo>
                    <a:pt x="0" y="0"/>
                  </a:lnTo>
                  <a:lnTo>
                    <a:pt x="0" y="762000"/>
                  </a:lnTo>
                  <a:lnTo>
                    <a:pt x="1143000" y="762000"/>
                  </a:lnTo>
                  <a:lnTo>
                    <a:pt x="1143000" y="0"/>
                  </a:lnTo>
                  <a:close/>
                </a:path>
              </a:pathLst>
            </a:custGeom>
            <a:solidFill>
              <a:srgbClr val="4F81BC"/>
            </a:solidFill>
          </p:spPr>
          <p:txBody>
            <a:bodyPr wrap="square" lIns="0" tIns="0" rIns="0" bIns="0" rtlCol="0"/>
            <a:lstStyle/>
            <a:p>
              <a:endParaRPr/>
            </a:p>
          </p:txBody>
        </p:sp>
        <p:sp>
          <p:nvSpPr>
            <p:cNvPr id="34" name="object 34"/>
            <p:cNvSpPr/>
            <p:nvPr/>
          </p:nvSpPr>
          <p:spPr>
            <a:xfrm>
              <a:off x="8001000" y="3810000"/>
              <a:ext cx="1143000" cy="762000"/>
            </a:xfrm>
            <a:custGeom>
              <a:avLst/>
              <a:gdLst/>
              <a:ahLst/>
              <a:cxnLst/>
              <a:rect l="l" t="t" r="r" b="b"/>
              <a:pathLst>
                <a:path w="1143000" h="762000">
                  <a:moveTo>
                    <a:pt x="0" y="762000"/>
                  </a:moveTo>
                  <a:lnTo>
                    <a:pt x="1143000" y="762000"/>
                  </a:lnTo>
                  <a:lnTo>
                    <a:pt x="1143000" y="0"/>
                  </a:lnTo>
                  <a:lnTo>
                    <a:pt x="0" y="0"/>
                  </a:lnTo>
                  <a:lnTo>
                    <a:pt x="0" y="762000"/>
                  </a:lnTo>
                  <a:close/>
                </a:path>
              </a:pathLst>
            </a:custGeom>
            <a:ln w="25400">
              <a:solidFill>
                <a:srgbClr val="385D89"/>
              </a:solidFill>
            </a:ln>
          </p:spPr>
          <p:txBody>
            <a:bodyPr wrap="square" lIns="0" tIns="0" rIns="0" bIns="0" rtlCol="0"/>
            <a:lstStyle/>
            <a:p>
              <a:endParaRPr/>
            </a:p>
          </p:txBody>
        </p:sp>
      </p:grpSp>
      <p:sp>
        <p:nvSpPr>
          <p:cNvPr id="35" name="object 35"/>
          <p:cNvSpPr txBox="1"/>
          <p:nvPr/>
        </p:nvSpPr>
        <p:spPr>
          <a:xfrm>
            <a:off x="8142478" y="3752164"/>
            <a:ext cx="861060" cy="848994"/>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10" dirty="0">
                <a:solidFill>
                  <a:srgbClr val="FFFFFF"/>
                </a:solidFill>
                <a:latin typeface="Calibri"/>
                <a:cs typeface="Calibri"/>
              </a:rPr>
              <a:t>Area </a:t>
            </a:r>
            <a:r>
              <a:rPr sz="1800" spc="-5" dirty="0">
                <a:solidFill>
                  <a:srgbClr val="FFFFFF"/>
                </a:solidFill>
                <a:latin typeface="Calibri"/>
                <a:cs typeface="Calibri"/>
              </a:rPr>
              <a:t> </a:t>
            </a:r>
            <a:r>
              <a:rPr sz="1800" dirty="0">
                <a:solidFill>
                  <a:srgbClr val="FFFFFF"/>
                </a:solidFill>
                <a:latin typeface="Calibri"/>
                <a:cs typeface="Calibri"/>
              </a:rPr>
              <a:t>Manager  3</a:t>
            </a:r>
            <a:endParaRPr sz="1800">
              <a:latin typeface="Calibri"/>
              <a:cs typeface="Calibri"/>
            </a:endParaRPr>
          </a:p>
        </p:txBody>
      </p:sp>
      <p:grpSp>
        <p:nvGrpSpPr>
          <p:cNvPr id="32" name="object 36"/>
          <p:cNvGrpSpPr/>
          <p:nvPr/>
        </p:nvGrpSpPr>
        <p:grpSpPr>
          <a:xfrm>
            <a:off x="5854700" y="5016500"/>
            <a:ext cx="1168400" cy="558800"/>
            <a:chOff x="5854700" y="5016500"/>
            <a:chExt cx="1168400" cy="558800"/>
          </a:xfrm>
        </p:grpSpPr>
        <p:sp>
          <p:nvSpPr>
            <p:cNvPr id="37" name="object 37"/>
            <p:cNvSpPr/>
            <p:nvPr/>
          </p:nvSpPr>
          <p:spPr>
            <a:xfrm>
              <a:off x="5867400" y="5029200"/>
              <a:ext cx="1143000" cy="533400"/>
            </a:xfrm>
            <a:custGeom>
              <a:avLst/>
              <a:gdLst/>
              <a:ahLst/>
              <a:cxnLst/>
              <a:rect l="l" t="t" r="r" b="b"/>
              <a:pathLst>
                <a:path w="1143000" h="533400">
                  <a:moveTo>
                    <a:pt x="1143000" y="0"/>
                  </a:moveTo>
                  <a:lnTo>
                    <a:pt x="0" y="0"/>
                  </a:lnTo>
                  <a:lnTo>
                    <a:pt x="0" y="533400"/>
                  </a:lnTo>
                  <a:lnTo>
                    <a:pt x="1143000" y="533400"/>
                  </a:lnTo>
                  <a:lnTo>
                    <a:pt x="1143000" y="0"/>
                  </a:lnTo>
                  <a:close/>
                </a:path>
              </a:pathLst>
            </a:custGeom>
            <a:solidFill>
              <a:srgbClr val="4F81BC"/>
            </a:solidFill>
          </p:spPr>
          <p:txBody>
            <a:bodyPr wrap="square" lIns="0" tIns="0" rIns="0" bIns="0" rtlCol="0"/>
            <a:lstStyle/>
            <a:p>
              <a:endParaRPr/>
            </a:p>
          </p:txBody>
        </p:sp>
        <p:sp>
          <p:nvSpPr>
            <p:cNvPr id="38" name="object 38"/>
            <p:cNvSpPr/>
            <p:nvPr/>
          </p:nvSpPr>
          <p:spPr>
            <a:xfrm>
              <a:off x="5867400" y="5029200"/>
              <a:ext cx="1143000" cy="533400"/>
            </a:xfrm>
            <a:custGeom>
              <a:avLst/>
              <a:gdLst/>
              <a:ahLst/>
              <a:cxnLst/>
              <a:rect l="l" t="t" r="r" b="b"/>
              <a:pathLst>
                <a:path w="1143000" h="533400">
                  <a:moveTo>
                    <a:pt x="0" y="533400"/>
                  </a:moveTo>
                  <a:lnTo>
                    <a:pt x="1143000" y="533400"/>
                  </a:lnTo>
                  <a:lnTo>
                    <a:pt x="1143000" y="0"/>
                  </a:lnTo>
                  <a:lnTo>
                    <a:pt x="0" y="0"/>
                  </a:lnTo>
                  <a:lnTo>
                    <a:pt x="0" y="533400"/>
                  </a:lnTo>
                  <a:close/>
                </a:path>
              </a:pathLst>
            </a:custGeom>
            <a:ln w="25400">
              <a:solidFill>
                <a:srgbClr val="385D89"/>
              </a:solidFill>
            </a:ln>
          </p:spPr>
          <p:txBody>
            <a:bodyPr wrap="square" lIns="0" tIns="0" rIns="0" bIns="0" rtlCol="0"/>
            <a:lstStyle/>
            <a:p>
              <a:endParaRPr/>
            </a:p>
          </p:txBody>
        </p:sp>
      </p:grpSp>
      <p:sp>
        <p:nvSpPr>
          <p:cNvPr id="39" name="object 39"/>
          <p:cNvSpPr txBox="1"/>
          <p:nvPr/>
        </p:nvSpPr>
        <p:spPr>
          <a:xfrm>
            <a:off x="5978144" y="4994528"/>
            <a:ext cx="922019" cy="574675"/>
          </a:xfrm>
          <a:prstGeom prst="rect">
            <a:avLst/>
          </a:prstGeom>
        </p:spPr>
        <p:txBody>
          <a:bodyPr vert="horz" wrap="square" lIns="0" tIns="12700" rIns="0" bIns="0" rtlCol="0">
            <a:spAutoFit/>
          </a:bodyPr>
          <a:lstStyle/>
          <a:p>
            <a:pPr algn="ctr">
              <a:lnSpc>
                <a:spcPct val="100000"/>
              </a:lnSpc>
              <a:spcBef>
                <a:spcPts val="100"/>
              </a:spcBef>
            </a:pPr>
            <a:r>
              <a:rPr sz="1800" spc="-5" dirty="0">
                <a:solidFill>
                  <a:srgbClr val="FFFFFF"/>
                </a:solidFill>
                <a:latin typeface="Calibri"/>
                <a:cs typeface="Calibri"/>
              </a:rPr>
              <a:t>Sales</a:t>
            </a:r>
            <a:r>
              <a:rPr sz="1800" spc="-70" dirty="0">
                <a:solidFill>
                  <a:srgbClr val="FFFFFF"/>
                </a:solidFill>
                <a:latin typeface="Calibri"/>
                <a:cs typeface="Calibri"/>
              </a:rPr>
              <a:t> </a:t>
            </a:r>
            <a:r>
              <a:rPr sz="1800" spc="-15" dirty="0">
                <a:solidFill>
                  <a:srgbClr val="FFFFFF"/>
                </a:solidFill>
                <a:latin typeface="Calibri"/>
                <a:cs typeface="Calibri"/>
              </a:rPr>
              <a:t>Exe.</a:t>
            </a:r>
            <a:endParaRPr sz="1800">
              <a:latin typeface="Calibri"/>
              <a:cs typeface="Calibri"/>
            </a:endParaRPr>
          </a:p>
          <a:p>
            <a:pPr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36" name="object 40"/>
          <p:cNvGrpSpPr/>
          <p:nvPr/>
        </p:nvGrpSpPr>
        <p:grpSpPr>
          <a:xfrm>
            <a:off x="7378700" y="5016500"/>
            <a:ext cx="1168400" cy="558800"/>
            <a:chOff x="7378700" y="5016500"/>
            <a:chExt cx="1168400" cy="558800"/>
          </a:xfrm>
        </p:grpSpPr>
        <p:sp>
          <p:nvSpPr>
            <p:cNvPr id="41" name="object 41"/>
            <p:cNvSpPr/>
            <p:nvPr/>
          </p:nvSpPr>
          <p:spPr>
            <a:xfrm>
              <a:off x="7391400" y="5029200"/>
              <a:ext cx="1143000" cy="533400"/>
            </a:xfrm>
            <a:custGeom>
              <a:avLst/>
              <a:gdLst/>
              <a:ahLst/>
              <a:cxnLst/>
              <a:rect l="l" t="t" r="r" b="b"/>
              <a:pathLst>
                <a:path w="1143000" h="533400">
                  <a:moveTo>
                    <a:pt x="1143000" y="0"/>
                  </a:moveTo>
                  <a:lnTo>
                    <a:pt x="0" y="0"/>
                  </a:lnTo>
                  <a:lnTo>
                    <a:pt x="0" y="533400"/>
                  </a:lnTo>
                  <a:lnTo>
                    <a:pt x="1143000" y="533400"/>
                  </a:lnTo>
                  <a:lnTo>
                    <a:pt x="1143000" y="0"/>
                  </a:lnTo>
                  <a:close/>
                </a:path>
              </a:pathLst>
            </a:custGeom>
            <a:solidFill>
              <a:srgbClr val="4F81BC"/>
            </a:solidFill>
          </p:spPr>
          <p:txBody>
            <a:bodyPr wrap="square" lIns="0" tIns="0" rIns="0" bIns="0" rtlCol="0"/>
            <a:lstStyle/>
            <a:p>
              <a:endParaRPr/>
            </a:p>
          </p:txBody>
        </p:sp>
        <p:sp>
          <p:nvSpPr>
            <p:cNvPr id="42" name="object 42"/>
            <p:cNvSpPr/>
            <p:nvPr/>
          </p:nvSpPr>
          <p:spPr>
            <a:xfrm>
              <a:off x="7391400" y="5029200"/>
              <a:ext cx="1143000" cy="533400"/>
            </a:xfrm>
            <a:custGeom>
              <a:avLst/>
              <a:gdLst/>
              <a:ahLst/>
              <a:cxnLst/>
              <a:rect l="l" t="t" r="r" b="b"/>
              <a:pathLst>
                <a:path w="1143000" h="533400">
                  <a:moveTo>
                    <a:pt x="0" y="533400"/>
                  </a:moveTo>
                  <a:lnTo>
                    <a:pt x="1143000" y="533400"/>
                  </a:lnTo>
                  <a:lnTo>
                    <a:pt x="1143000" y="0"/>
                  </a:lnTo>
                  <a:lnTo>
                    <a:pt x="0" y="0"/>
                  </a:lnTo>
                  <a:lnTo>
                    <a:pt x="0" y="533400"/>
                  </a:lnTo>
                  <a:close/>
                </a:path>
              </a:pathLst>
            </a:custGeom>
            <a:ln w="25400">
              <a:solidFill>
                <a:srgbClr val="385D89"/>
              </a:solidFill>
            </a:ln>
          </p:spPr>
          <p:txBody>
            <a:bodyPr wrap="square" lIns="0" tIns="0" rIns="0" bIns="0" rtlCol="0"/>
            <a:lstStyle/>
            <a:p>
              <a:endParaRPr/>
            </a:p>
          </p:txBody>
        </p:sp>
      </p:grpSp>
      <p:sp>
        <p:nvSpPr>
          <p:cNvPr id="43" name="object 43"/>
          <p:cNvSpPr txBox="1"/>
          <p:nvPr/>
        </p:nvSpPr>
        <p:spPr>
          <a:xfrm>
            <a:off x="7502397" y="4994528"/>
            <a:ext cx="922019" cy="574675"/>
          </a:xfrm>
          <a:prstGeom prst="rect">
            <a:avLst/>
          </a:prstGeom>
        </p:spPr>
        <p:txBody>
          <a:bodyPr vert="horz" wrap="square" lIns="0" tIns="12700" rIns="0" bIns="0" rtlCol="0">
            <a:spAutoFit/>
          </a:bodyPr>
          <a:lstStyle/>
          <a:p>
            <a:pPr algn="ctr">
              <a:lnSpc>
                <a:spcPct val="100000"/>
              </a:lnSpc>
              <a:spcBef>
                <a:spcPts val="100"/>
              </a:spcBef>
            </a:pPr>
            <a:r>
              <a:rPr sz="1800" spc="-5" dirty="0">
                <a:solidFill>
                  <a:srgbClr val="FFFFFF"/>
                </a:solidFill>
                <a:latin typeface="Calibri"/>
                <a:cs typeface="Calibri"/>
              </a:rPr>
              <a:t>Sales</a:t>
            </a:r>
            <a:r>
              <a:rPr sz="1800" spc="-70" dirty="0">
                <a:solidFill>
                  <a:srgbClr val="FFFFFF"/>
                </a:solidFill>
                <a:latin typeface="Calibri"/>
                <a:cs typeface="Calibri"/>
              </a:rPr>
              <a:t> </a:t>
            </a:r>
            <a:r>
              <a:rPr sz="1800" spc="-15" dirty="0">
                <a:solidFill>
                  <a:srgbClr val="FFFFFF"/>
                </a:solidFill>
                <a:latin typeface="Calibri"/>
                <a:cs typeface="Calibri"/>
              </a:rPr>
              <a:t>Exe.</a:t>
            </a:r>
            <a:endParaRPr sz="1800">
              <a:latin typeface="Calibri"/>
              <a:cs typeface="Calibri"/>
            </a:endParaRPr>
          </a:p>
          <a:p>
            <a:pPr algn="ctr">
              <a:lnSpc>
                <a:spcPct val="100000"/>
              </a:lnSpc>
            </a:pPr>
            <a:r>
              <a:rPr sz="1800" dirty="0">
                <a:solidFill>
                  <a:srgbClr val="FFFFFF"/>
                </a:solidFill>
                <a:latin typeface="Calibri"/>
                <a:cs typeface="Calibri"/>
              </a:rPr>
              <a:t>2</a:t>
            </a:r>
            <a:endParaRPr sz="1800">
              <a:latin typeface="Calibri"/>
              <a:cs typeface="Calibri"/>
            </a:endParaRPr>
          </a:p>
        </p:txBody>
      </p:sp>
      <p:grpSp>
        <p:nvGrpSpPr>
          <p:cNvPr id="40" name="object 44"/>
          <p:cNvGrpSpPr/>
          <p:nvPr/>
        </p:nvGrpSpPr>
        <p:grpSpPr>
          <a:xfrm>
            <a:off x="5854700" y="6007100"/>
            <a:ext cx="1778000" cy="482600"/>
            <a:chOff x="5854700" y="6007100"/>
            <a:chExt cx="1778000" cy="482600"/>
          </a:xfrm>
        </p:grpSpPr>
        <p:sp>
          <p:nvSpPr>
            <p:cNvPr id="45" name="object 45"/>
            <p:cNvSpPr/>
            <p:nvPr/>
          </p:nvSpPr>
          <p:spPr>
            <a:xfrm>
              <a:off x="5867400" y="6019800"/>
              <a:ext cx="1752600" cy="457200"/>
            </a:xfrm>
            <a:custGeom>
              <a:avLst/>
              <a:gdLst/>
              <a:ahLst/>
              <a:cxnLst/>
              <a:rect l="l" t="t" r="r" b="b"/>
              <a:pathLst>
                <a:path w="1752600" h="457200">
                  <a:moveTo>
                    <a:pt x="1752600" y="0"/>
                  </a:moveTo>
                  <a:lnTo>
                    <a:pt x="0" y="0"/>
                  </a:lnTo>
                  <a:lnTo>
                    <a:pt x="0" y="457200"/>
                  </a:lnTo>
                  <a:lnTo>
                    <a:pt x="1752600" y="457200"/>
                  </a:lnTo>
                  <a:lnTo>
                    <a:pt x="1752600" y="0"/>
                  </a:lnTo>
                  <a:close/>
                </a:path>
              </a:pathLst>
            </a:custGeom>
            <a:solidFill>
              <a:srgbClr val="4F81BC"/>
            </a:solidFill>
          </p:spPr>
          <p:txBody>
            <a:bodyPr wrap="square" lIns="0" tIns="0" rIns="0" bIns="0" rtlCol="0"/>
            <a:lstStyle/>
            <a:p>
              <a:endParaRPr/>
            </a:p>
          </p:txBody>
        </p:sp>
        <p:sp>
          <p:nvSpPr>
            <p:cNvPr id="46" name="object 46"/>
            <p:cNvSpPr/>
            <p:nvPr/>
          </p:nvSpPr>
          <p:spPr>
            <a:xfrm>
              <a:off x="5867400" y="6019800"/>
              <a:ext cx="1752600" cy="457200"/>
            </a:xfrm>
            <a:custGeom>
              <a:avLst/>
              <a:gdLst/>
              <a:ahLst/>
              <a:cxnLst/>
              <a:rect l="l" t="t" r="r" b="b"/>
              <a:pathLst>
                <a:path w="1752600" h="457200">
                  <a:moveTo>
                    <a:pt x="0" y="457200"/>
                  </a:moveTo>
                  <a:lnTo>
                    <a:pt x="1752600" y="457200"/>
                  </a:lnTo>
                  <a:lnTo>
                    <a:pt x="1752600" y="0"/>
                  </a:lnTo>
                  <a:lnTo>
                    <a:pt x="0" y="0"/>
                  </a:lnTo>
                  <a:lnTo>
                    <a:pt x="0" y="457200"/>
                  </a:lnTo>
                  <a:close/>
                </a:path>
              </a:pathLst>
            </a:custGeom>
            <a:ln w="25400">
              <a:solidFill>
                <a:srgbClr val="385D89"/>
              </a:solidFill>
            </a:ln>
          </p:spPr>
          <p:txBody>
            <a:bodyPr wrap="square" lIns="0" tIns="0" rIns="0" bIns="0" rtlCol="0"/>
            <a:lstStyle/>
            <a:p>
              <a:endParaRPr/>
            </a:p>
          </p:txBody>
        </p:sp>
      </p:grpSp>
      <p:sp>
        <p:nvSpPr>
          <p:cNvPr id="47" name="object 47"/>
          <p:cNvSpPr txBox="1"/>
          <p:nvPr/>
        </p:nvSpPr>
        <p:spPr>
          <a:xfrm>
            <a:off x="6034532" y="5947359"/>
            <a:ext cx="1417955" cy="574040"/>
          </a:xfrm>
          <a:prstGeom prst="rect">
            <a:avLst/>
          </a:prstGeom>
        </p:spPr>
        <p:txBody>
          <a:bodyPr vert="horz" wrap="square" lIns="0" tIns="12700" rIns="0" bIns="0" rtlCol="0">
            <a:spAutoFit/>
          </a:bodyPr>
          <a:lstStyle/>
          <a:p>
            <a:pPr marL="12700" marR="5080" indent="461645">
              <a:lnSpc>
                <a:spcPct val="100000"/>
              </a:lnSpc>
              <a:spcBef>
                <a:spcPts val="100"/>
              </a:spcBef>
            </a:pPr>
            <a:r>
              <a:rPr sz="1800" spc="-5" dirty="0">
                <a:solidFill>
                  <a:srgbClr val="FFFFFF"/>
                </a:solidFill>
                <a:latin typeface="Calibri"/>
                <a:cs typeface="Calibri"/>
              </a:rPr>
              <a:t>Sales </a:t>
            </a:r>
            <a:r>
              <a:rPr sz="1800" dirty="0">
                <a:solidFill>
                  <a:srgbClr val="FFFFFF"/>
                </a:solidFill>
                <a:latin typeface="Calibri"/>
                <a:cs typeface="Calibri"/>
              </a:rPr>
              <a:t> </a:t>
            </a:r>
            <a:r>
              <a:rPr sz="1800" spc="-45" dirty="0">
                <a:solidFill>
                  <a:srgbClr val="FFFFFF"/>
                </a:solidFill>
                <a:latin typeface="Calibri"/>
                <a:cs typeface="Calibri"/>
              </a:rPr>
              <a:t>R</a:t>
            </a:r>
            <a:r>
              <a:rPr sz="1800" dirty="0">
                <a:solidFill>
                  <a:srgbClr val="FFFFFF"/>
                </a:solidFill>
                <a:latin typeface="Calibri"/>
                <a:cs typeface="Calibri"/>
              </a:rPr>
              <a:t>e</a:t>
            </a:r>
            <a:r>
              <a:rPr sz="1800" spc="5" dirty="0">
                <a:solidFill>
                  <a:srgbClr val="FFFFFF"/>
                </a:solidFill>
                <a:latin typeface="Calibri"/>
                <a:cs typeface="Calibri"/>
              </a:rPr>
              <a:t>p</a:t>
            </a:r>
            <a:r>
              <a:rPr sz="1800" spc="-30" dirty="0">
                <a:solidFill>
                  <a:srgbClr val="FFFFFF"/>
                </a:solidFill>
                <a:latin typeface="Calibri"/>
                <a:cs typeface="Calibri"/>
              </a:rPr>
              <a:t>r</a:t>
            </a:r>
            <a:r>
              <a:rPr sz="1800" dirty="0">
                <a:solidFill>
                  <a:srgbClr val="FFFFFF"/>
                </a:solidFill>
                <a:latin typeface="Calibri"/>
                <a:cs typeface="Calibri"/>
              </a:rPr>
              <a:t>e</a:t>
            </a:r>
            <a:r>
              <a:rPr sz="1800" spc="5" dirty="0">
                <a:solidFill>
                  <a:srgbClr val="FFFFFF"/>
                </a:solidFill>
                <a:latin typeface="Calibri"/>
                <a:cs typeface="Calibri"/>
              </a:rPr>
              <a:t>s</a:t>
            </a:r>
            <a:r>
              <a:rPr sz="1800" dirty="0">
                <a:solidFill>
                  <a:srgbClr val="FFFFFF"/>
                </a:solidFill>
                <a:latin typeface="Calibri"/>
                <a:cs typeface="Calibri"/>
              </a:rPr>
              <a:t>e</a:t>
            </a:r>
            <a:r>
              <a:rPr sz="1800" spc="-5" dirty="0">
                <a:solidFill>
                  <a:srgbClr val="FFFFFF"/>
                </a:solidFill>
                <a:latin typeface="Calibri"/>
                <a:cs typeface="Calibri"/>
              </a:rPr>
              <a:t>n</a:t>
            </a:r>
            <a:r>
              <a:rPr sz="1800" spc="-30" dirty="0">
                <a:solidFill>
                  <a:srgbClr val="FFFFFF"/>
                </a:solidFill>
                <a:latin typeface="Calibri"/>
                <a:cs typeface="Calibri"/>
              </a:rPr>
              <a:t>t</a:t>
            </a:r>
            <a:r>
              <a:rPr sz="1800" spc="-15" dirty="0">
                <a:solidFill>
                  <a:srgbClr val="FFFFFF"/>
                </a:solidFill>
                <a:latin typeface="Calibri"/>
                <a:cs typeface="Calibri"/>
              </a:rPr>
              <a:t>a</a:t>
            </a:r>
            <a:r>
              <a:rPr sz="1800" dirty="0">
                <a:solidFill>
                  <a:srgbClr val="FFFFFF"/>
                </a:solidFill>
                <a:latin typeface="Calibri"/>
                <a:cs typeface="Calibri"/>
              </a:rPr>
              <a:t>t</a:t>
            </a:r>
            <a:r>
              <a:rPr sz="1800" spc="-10" dirty="0">
                <a:solidFill>
                  <a:srgbClr val="FFFFFF"/>
                </a:solidFill>
                <a:latin typeface="Calibri"/>
                <a:cs typeface="Calibri"/>
              </a:rPr>
              <a:t>iv</a:t>
            </a:r>
            <a:r>
              <a:rPr sz="1800" dirty="0">
                <a:solidFill>
                  <a:srgbClr val="FFFFFF"/>
                </a:solidFill>
                <a:latin typeface="Calibri"/>
                <a:cs typeface="Calibri"/>
              </a:rPr>
              <a:t>e</a:t>
            </a:r>
            <a:endParaRPr sz="1800">
              <a:latin typeface="Calibri"/>
              <a:cs typeface="Calibri"/>
            </a:endParaRPr>
          </a:p>
        </p:txBody>
      </p:sp>
      <p:sp>
        <p:nvSpPr>
          <p:cNvPr id="48" name="object 48"/>
          <p:cNvSpPr/>
          <p:nvPr/>
        </p:nvSpPr>
        <p:spPr>
          <a:xfrm>
            <a:off x="5640451" y="2514600"/>
            <a:ext cx="2932430" cy="3733800"/>
          </a:xfrm>
          <a:custGeom>
            <a:avLst/>
            <a:gdLst/>
            <a:ahLst/>
            <a:cxnLst/>
            <a:rect l="l" t="t" r="r" b="b"/>
            <a:pathLst>
              <a:path w="2932429" h="3733800">
                <a:moveTo>
                  <a:pt x="303149" y="304800"/>
                </a:moveTo>
                <a:lnTo>
                  <a:pt x="303149" y="76200"/>
                </a:lnTo>
                <a:lnTo>
                  <a:pt x="1522349" y="76200"/>
                </a:lnTo>
              </a:path>
              <a:path w="2932429" h="3733800">
                <a:moveTo>
                  <a:pt x="2893949" y="304800"/>
                </a:moveTo>
                <a:lnTo>
                  <a:pt x="2893949" y="76200"/>
                </a:lnTo>
                <a:lnTo>
                  <a:pt x="1598549" y="76200"/>
                </a:lnTo>
              </a:path>
              <a:path w="2932429" h="3733800">
                <a:moveTo>
                  <a:pt x="1522349" y="992251"/>
                </a:moveTo>
                <a:lnTo>
                  <a:pt x="1524000" y="990600"/>
                </a:lnTo>
              </a:path>
              <a:path w="2932429" h="3733800">
                <a:moveTo>
                  <a:pt x="265049" y="1295400"/>
                </a:moveTo>
                <a:lnTo>
                  <a:pt x="265049" y="990600"/>
                </a:lnTo>
                <a:lnTo>
                  <a:pt x="1598549" y="990600"/>
                </a:lnTo>
              </a:path>
              <a:path w="2932429" h="3733800">
                <a:moveTo>
                  <a:pt x="1598549" y="990600"/>
                </a:moveTo>
                <a:lnTo>
                  <a:pt x="2932049" y="990600"/>
                </a:lnTo>
                <a:lnTo>
                  <a:pt x="2932049" y="1295400"/>
                </a:lnTo>
              </a:path>
              <a:path w="2932429" h="3733800">
                <a:moveTo>
                  <a:pt x="798449" y="2514600"/>
                </a:moveTo>
                <a:lnTo>
                  <a:pt x="798449" y="2286000"/>
                </a:lnTo>
                <a:lnTo>
                  <a:pt x="1598549" y="2286000"/>
                </a:lnTo>
              </a:path>
              <a:path w="2932429" h="3733800">
                <a:moveTo>
                  <a:pt x="2322449" y="2514600"/>
                </a:moveTo>
                <a:lnTo>
                  <a:pt x="2322449" y="2286000"/>
                </a:lnTo>
                <a:lnTo>
                  <a:pt x="1598549" y="2286000"/>
                </a:lnTo>
              </a:path>
              <a:path w="2932429" h="3733800">
                <a:moveTo>
                  <a:pt x="228600" y="2781300"/>
                </a:moveTo>
                <a:lnTo>
                  <a:pt x="0" y="2781300"/>
                </a:lnTo>
                <a:lnTo>
                  <a:pt x="0" y="3733800"/>
                </a:lnTo>
                <a:lnTo>
                  <a:pt x="226949" y="3733800"/>
                </a:lnTo>
              </a:path>
              <a:path w="2932429" h="3733800">
                <a:moveTo>
                  <a:pt x="1560449" y="0"/>
                </a:moveTo>
                <a:lnTo>
                  <a:pt x="1598549" y="2286000"/>
                </a:lnTo>
              </a:path>
            </a:pathLst>
          </a:custGeom>
          <a:ln w="12700">
            <a:solidFill>
              <a:srgbClr val="497DBA"/>
            </a:solidFill>
          </a:ln>
        </p:spPr>
        <p:txBody>
          <a:bodyPr wrap="square" lIns="0" tIns="0" rIns="0" bIns="0" rtlCol="0"/>
          <a:lstStyle/>
          <a:p>
            <a:endParaRPr/>
          </a:p>
        </p:txBody>
      </p:sp>
      <p:sp>
        <p:nvSpPr>
          <p:cNvPr id="51" name="Title 1"/>
          <p:cNvSpPr>
            <a:spLocks noGrp="1"/>
          </p:cNvSpPr>
          <p:nvPr>
            <p:ph type="title"/>
          </p:nvPr>
        </p:nvSpPr>
        <p:spPr>
          <a:xfrm>
            <a:off x="457200" y="457200"/>
            <a:ext cx="8229600" cy="1143000"/>
          </a:xfrm>
        </p:spPr>
        <p:txBody>
          <a:bodyPr/>
          <a:lstStyle/>
          <a:p>
            <a:r>
              <a:rPr lang="en-US" dirty="0" smtClean="0"/>
              <a:t>1. </a:t>
            </a:r>
            <a:r>
              <a:rPr lang="en-US" sz="5400" dirty="0" smtClean="0"/>
              <a:t>Hierarchical Model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rmAutofit fontScale="90000"/>
          </a:bodyPr>
          <a:lstStyle/>
          <a:p>
            <a:r>
              <a:rPr lang="en-US" dirty="0" smtClean="0"/>
              <a:t>Database Schemas</a:t>
            </a:r>
            <a:endParaRPr lang="en-US" dirty="0"/>
          </a:p>
        </p:txBody>
      </p:sp>
      <p:sp>
        <p:nvSpPr>
          <p:cNvPr id="3" name="Content Placeholder 2"/>
          <p:cNvSpPr>
            <a:spLocks noGrp="1"/>
          </p:cNvSpPr>
          <p:nvPr>
            <p:ph idx="1"/>
          </p:nvPr>
        </p:nvSpPr>
        <p:spPr>
          <a:xfrm>
            <a:off x="457200" y="1447800"/>
            <a:ext cx="8229600" cy="5410200"/>
          </a:xfrm>
        </p:spPr>
        <p:txBody>
          <a:bodyPr>
            <a:normAutofit lnSpcReduction="10000"/>
          </a:bodyPr>
          <a:lstStyle/>
          <a:p>
            <a:pPr algn="just"/>
            <a:r>
              <a:rPr lang="en-US" dirty="0" smtClean="0"/>
              <a:t>A schema can be defined as the </a:t>
            </a:r>
            <a:r>
              <a:rPr lang="en-US" dirty="0" smtClean="0">
                <a:solidFill>
                  <a:srgbClr val="00B0F0"/>
                </a:solidFill>
              </a:rPr>
              <a:t>design of a database</a:t>
            </a:r>
            <a:r>
              <a:rPr lang="en-US" dirty="0" smtClean="0"/>
              <a:t>. The </a:t>
            </a:r>
            <a:r>
              <a:rPr lang="en-US" dirty="0" smtClean="0">
                <a:solidFill>
                  <a:srgbClr val="00B0F0"/>
                </a:solidFill>
              </a:rPr>
              <a:t>overall description </a:t>
            </a:r>
            <a:r>
              <a:rPr lang="en-US" dirty="0" smtClean="0"/>
              <a:t>of the database is called the database schema. It can be categorized into three parts. These are:</a:t>
            </a:r>
          </a:p>
          <a:p>
            <a:pPr lvl="1"/>
            <a:r>
              <a:rPr lang="en-US" b="1" dirty="0" smtClean="0">
                <a:solidFill>
                  <a:srgbClr val="FF0000"/>
                </a:solidFill>
              </a:rPr>
              <a:t>Physical Schema/Internal Level Schema</a:t>
            </a:r>
          </a:p>
          <a:p>
            <a:pPr lvl="2"/>
            <a:r>
              <a:rPr lang="en-US" dirty="0" smtClean="0"/>
              <a:t>The </a:t>
            </a:r>
            <a:r>
              <a:rPr lang="en-US" b="1" dirty="0" smtClean="0">
                <a:solidFill>
                  <a:srgbClr val="00B0F0"/>
                </a:solidFill>
              </a:rPr>
              <a:t>design of a database</a:t>
            </a:r>
            <a:r>
              <a:rPr lang="en-US" dirty="0" smtClean="0"/>
              <a:t> at physical level is called </a:t>
            </a:r>
            <a:r>
              <a:rPr lang="en-US" b="1" dirty="0" smtClean="0"/>
              <a:t>physical schema</a:t>
            </a:r>
            <a:endParaRPr lang="en-US" dirty="0" smtClean="0"/>
          </a:p>
          <a:p>
            <a:pPr lvl="1"/>
            <a:r>
              <a:rPr lang="en-US" b="1" dirty="0" smtClean="0">
                <a:solidFill>
                  <a:srgbClr val="FF0000"/>
                </a:solidFill>
              </a:rPr>
              <a:t>Logical Schema/Conceptual Level Schema</a:t>
            </a:r>
          </a:p>
          <a:p>
            <a:pPr lvl="2" algn="just"/>
            <a:r>
              <a:rPr lang="en-US" b="1" dirty="0" smtClean="0">
                <a:solidFill>
                  <a:srgbClr val="00B0F0"/>
                </a:solidFill>
              </a:rPr>
              <a:t>The design of database </a:t>
            </a:r>
            <a:r>
              <a:rPr lang="en-US" dirty="0" smtClean="0"/>
              <a:t>at logical level is called </a:t>
            </a:r>
            <a:r>
              <a:rPr lang="en-US" b="1" dirty="0" smtClean="0"/>
              <a:t>logical schema</a:t>
            </a:r>
            <a:r>
              <a:rPr lang="en-US" dirty="0" smtClean="0"/>
              <a:t>, programmers and database administrators work at this level</a:t>
            </a:r>
          </a:p>
          <a:p>
            <a:pPr lvl="1"/>
            <a:r>
              <a:rPr lang="en-US" b="1" dirty="0" smtClean="0">
                <a:solidFill>
                  <a:srgbClr val="FF0000"/>
                </a:solidFill>
              </a:rPr>
              <a:t>View Schema/External Level Schema</a:t>
            </a:r>
          </a:p>
          <a:p>
            <a:pPr lvl="2"/>
            <a:r>
              <a:rPr lang="en-US" b="1" dirty="0" smtClean="0">
                <a:solidFill>
                  <a:srgbClr val="00B0F0"/>
                </a:solidFill>
              </a:rPr>
              <a:t>The design of database </a:t>
            </a:r>
            <a:r>
              <a:rPr lang="en-US" dirty="0" smtClean="0"/>
              <a:t>at view level is called </a:t>
            </a:r>
            <a:r>
              <a:rPr lang="en-US" b="1" dirty="0" smtClean="0"/>
              <a:t>view schema</a:t>
            </a:r>
            <a:r>
              <a:rPr lang="en-US" dirty="0" smtClean="0"/>
              <a:t>. This generally describes end user interaction with database systems.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704088"/>
          </a:xfrm>
        </p:spPr>
        <p:txBody>
          <a:bodyPr>
            <a:noAutofit/>
          </a:bodyPr>
          <a:lstStyle/>
          <a:p>
            <a:r>
              <a:rPr lang="en-US" sz="3600" dirty="0" smtClean="0"/>
              <a:t>Database Schemas Layers Architecture</a:t>
            </a:r>
            <a:endParaRPr lang="en-US" sz="3600" dirty="0"/>
          </a:p>
        </p:txBody>
      </p:sp>
      <p:pic>
        <p:nvPicPr>
          <p:cNvPr id="54275" name="Picture 3"/>
          <p:cNvPicPr>
            <a:picLocks noChangeAspect="1" noChangeArrowheads="1"/>
          </p:cNvPicPr>
          <p:nvPr/>
        </p:nvPicPr>
        <p:blipFill>
          <a:blip r:embed="rId2"/>
          <a:srcRect/>
          <a:stretch>
            <a:fillRect/>
          </a:stretch>
        </p:blipFill>
        <p:spPr bwMode="auto">
          <a:xfrm>
            <a:off x="0" y="1371600"/>
            <a:ext cx="9134475" cy="5486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Schemas</a:t>
            </a:r>
            <a:endParaRPr lang="en-US" dirty="0"/>
          </a:p>
        </p:txBody>
      </p:sp>
      <p:pic>
        <p:nvPicPr>
          <p:cNvPr id="53250" name="Picture 2"/>
          <p:cNvPicPr>
            <a:picLocks noChangeAspect="1" noChangeArrowheads="1"/>
          </p:cNvPicPr>
          <p:nvPr/>
        </p:nvPicPr>
        <p:blipFill>
          <a:blip r:embed="rId2"/>
          <a:srcRect/>
          <a:stretch>
            <a:fillRect/>
          </a:stretch>
        </p:blipFill>
        <p:spPr bwMode="auto">
          <a:xfrm>
            <a:off x="152399" y="2038350"/>
            <a:ext cx="8810907" cy="36766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dirty="0" smtClean="0"/>
              <a:t>Database Schemas: Example</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lgn="just"/>
            <a:r>
              <a:rPr lang="en-US" dirty="0" smtClean="0"/>
              <a:t>Let suppose you are storing students' information on a student's table. </a:t>
            </a:r>
          </a:p>
          <a:p>
            <a:pPr algn="just"/>
            <a:r>
              <a:rPr lang="en-US" b="1" dirty="0" smtClean="0">
                <a:solidFill>
                  <a:srgbClr val="00B050"/>
                </a:solidFill>
              </a:rPr>
              <a:t>At the physical level</a:t>
            </a:r>
            <a:r>
              <a:rPr lang="en-US" dirty="0" smtClean="0"/>
              <a:t>, these records are described as </a:t>
            </a:r>
            <a:r>
              <a:rPr lang="en-US" i="1" dirty="0" smtClean="0">
                <a:solidFill>
                  <a:srgbClr val="00B0F0"/>
                </a:solidFill>
              </a:rPr>
              <a:t>chunks of storage </a:t>
            </a:r>
            <a:r>
              <a:rPr lang="en-US" dirty="0" smtClean="0"/>
              <a:t>(in bytes, Kilobytes, etc) in memory, and these elements often remain hidden from the programmers. </a:t>
            </a:r>
          </a:p>
          <a:p>
            <a:pPr algn="just"/>
            <a:r>
              <a:rPr lang="en-US" b="1" dirty="0" smtClean="0">
                <a:solidFill>
                  <a:srgbClr val="00B050"/>
                </a:solidFill>
              </a:rPr>
              <a:t>At logical level,</a:t>
            </a:r>
            <a:r>
              <a:rPr lang="en-US" dirty="0" smtClean="0"/>
              <a:t> these records can be illustrated as </a:t>
            </a:r>
            <a:r>
              <a:rPr lang="en-US" b="1" i="1" dirty="0" smtClean="0"/>
              <a:t>fields and attributes</a:t>
            </a:r>
            <a:r>
              <a:rPr lang="en-US" dirty="0" smtClean="0"/>
              <a:t> along with their </a:t>
            </a:r>
            <a:r>
              <a:rPr lang="en-US" dirty="0" smtClean="0">
                <a:solidFill>
                  <a:srgbClr val="00B0F0"/>
                </a:solidFill>
              </a:rPr>
              <a:t>data type(s</a:t>
            </a:r>
            <a:r>
              <a:rPr lang="en-US" dirty="0" smtClean="0"/>
              <a:t>); their </a:t>
            </a:r>
            <a:r>
              <a:rPr lang="en-US" dirty="0" smtClean="0">
                <a:solidFill>
                  <a:srgbClr val="00B0F0"/>
                </a:solidFill>
              </a:rPr>
              <a:t>relationship</a:t>
            </a:r>
            <a:r>
              <a:rPr lang="en-US" dirty="0" smtClean="0"/>
              <a:t> with each other can be logically implemented. </a:t>
            </a:r>
            <a:r>
              <a:rPr lang="en-US" dirty="0" smtClean="0">
                <a:solidFill>
                  <a:srgbClr val="FF0000"/>
                </a:solidFill>
              </a:rPr>
              <a:t>Programmers</a:t>
            </a:r>
            <a:r>
              <a:rPr lang="en-US" dirty="0" smtClean="0"/>
              <a:t> generally work at this level because they are aware of such things about database systems. </a:t>
            </a:r>
          </a:p>
          <a:p>
            <a:pPr algn="just"/>
            <a:r>
              <a:rPr lang="en-US" b="1" dirty="0" smtClean="0">
                <a:solidFill>
                  <a:srgbClr val="00B050"/>
                </a:solidFill>
              </a:rPr>
              <a:t>At view level</a:t>
            </a:r>
            <a:r>
              <a:rPr lang="en-US" dirty="0" smtClean="0"/>
              <a:t>, a user can able to interact with the system, with the help of </a:t>
            </a:r>
            <a:r>
              <a:rPr lang="en-US" b="1" dirty="0" smtClean="0"/>
              <a:t>GUI</a:t>
            </a:r>
            <a:r>
              <a:rPr lang="en-US" dirty="0" smtClean="0"/>
              <a:t>, and </a:t>
            </a:r>
            <a:r>
              <a:rPr lang="en-US" b="1" i="1" dirty="0" smtClean="0"/>
              <a:t>enter the details on the screen</a:t>
            </a:r>
            <a:r>
              <a:rPr lang="en-US" dirty="0" smtClean="0"/>
              <a:t>. The users are not aware of the fact of how the data is stored and what data is stored; such features are hidden from them.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9830" y="2748279"/>
            <a:ext cx="841375" cy="391160"/>
          </a:xfrm>
          <a:prstGeom prst="rect">
            <a:avLst/>
          </a:prstGeom>
          <a:ln>
            <a:noFill/>
          </a:ln>
        </p:spPr>
        <p:txBody>
          <a:bodyPr vert="horz" wrap="square" lIns="0" tIns="12700" rIns="0" bIns="0" rtlCol="0">
            <a:spAutoFit/>
          </a:bodyPr>
          <a:lstStyle/>
          <a:p>
            <a:pPr marL="12700">
              <a:lnSpc>
                <a:spcPct val="100000"/>
              </a:lnSpc>
              <a:spcBef>
                <a:spcPts val="100"/>
              </a:spcBef>
            </a:pPr>
            <a:r>
              <a:rPr sz="2400" spc="-5" dirty="0">
                <a:uFill>
                  <a:solidFill>
                    <a:srgbClr val="FFFF00"/>
                  </a:solidFill>
                </a:uFill>
                <a:latin typeface="Arial MT"/>
                <a:cs typeface="Arial MT"/>
              </a:rPr>
              <a:t>N</a:t>
            </a:r>
            <a:r>
              <a:rPr sz="2400" spc="-10" dirty="0">
                <a:uFill>
                  <a:solidFill>
                    <a:srgbClr val="FFFF00"/>
                  </a:solidFill>
                </a:uFill>
                <a:latin typeface="Arial MT"/>
                <a:cs typeface="Arial MT"/>
              </a:rPr>
              <a:t>a</a:t>
            </a:r>
            <a:r>
              <a:rPr sz="2400" spc="25" dirty="0">
                <a:uFill>
                  <a:solidFill>
                    <a:srgbClr val="FFFF00"/>
                  </a:solidFill>
                </a:uFill>
                <a:latin typeface="Arial MT"/>
                <a:cs typeface="Arial MT"/>
              </a:rPr>
              <a:t>m</a:t>
            </a:r>
            <a:r>
              <a:rPr sz="2400" dirty="0">
                <a:uFill>
                  <a:solidFill>
                    <a:srgbClr val="FFFF00"/>
                  </a:solidFill>
                </a:uFill>
                <a:latin typeface="Arial MT"/>
                <a:cs typeface="Arial MT"/>
              </a:rPr>
              <a:t>e</a:t>
            </a:r>
            <a:endParaRPr sz="2400">
              <a:latin typeface="Arial MT"/>
              <a:cs typeface="Arial MT"/>
            </a:endParaRPr>
          </a:p>
        </p:txBody>
      </p:sp>
      <p:sp>
        <p:nvSpPr>
          <p:cNvPr id="3" name="object 3"/>
          <p:cNvSpPr txBox="1"/>
          <p:nvPr/>
        </p:nvSpPr>
        <p:spPr>
          <a:xfrm>
            <a:off x="3996690" y="2748279"/>
            <a:ext cx="617855" cy="391160"/>
          </a:xfrm>
          <a:prstGeom prst="rect">
            <a:avLst/>
          </a:prstGeom>
          <a:ln>
            <a:noFill/>
          </a:ln>
        </p:spPr>
        <p:txBody>
          <a:bodyPr vert="horz" wrap="square" lIns="0" tIns="12700" rIns="0" bIns="0" rtlCol="0">
            <a:spAutoFit/>
          </a:bodyPr>
          <a:lstStyle/>
          <a:p>
            <a:pPr marL="12700">
              <a:lnSpc>
                <a:spcPct val="100000"/>
              </a:lnSpc>
              <a:spcBef>
                <a:spcPts val="100"/>
              </a:spcBef>
            </a:pPr>
            <a:r>
              <a:rPr sz="2400" spc="-5" dirty="0">
                <a:uFill>
                  <a:solidFill>
                    <a:srgbClr val="FFFF00"/>
                  </a:solidFill>
                </a:uFill>
                <a:latin typeface="Arial MT"/>
                <a:cs typeface="Arial MT"/>
              </a:rPr>
              <a:t>D</a:t>
            </a:r>
            <a:r>
              <a:rPr sz="2400" spc="-10" dirty="0">
                <a:uFill>
                  <a:solidFill>
                    <a:srgbClr val="FFFF00"/>
                  </a:solidFill>
                </a:uFill>
                <a:latin typeface="Arial MT"/>
                <a:cs typeface="Arial MT"/>
              </a:rPr>
              <a:t>o</a:t>
            </a:r>
            <a:r>
              <a:rPr sz="2400" dirty="0">
                <a:uFill>
                  <a:solidFill>
                    <a:srgbClr val="FFFF00"/>
                  </a:solidFill>
                </a:uFill>
                <a:latin typeface="Arial MT"/>
                <a:cs typeface="Arial MT"/>
              </a:rPr>
              <a:t>B</a:t>
            </a:r>
            <a:endParaRPr sz="2400">
              <a:latin typeface="Arial MT"/>
              <a:cs typeface="Arial MT"/>
            </a:endParaRPr>
          </a:p>
        </p:txBody>
      </p:sp>
      <p:sp>
        <p:nvSpPr>
          <p:cNvPr id="4" name="object 4"/>
          <p:cNvSpPr txBox="1"/>
          <p:nvPr/>
        </p:nvSpPr>
        <p:spPr>
          <a:xfrm>
            <a:off x="5727700" y="2748279"/>
            <a:ext cx="735330" cy="391160"/>
          </a:xfrm>
          <a:prstGeom prst="rect">
            <a:avLst/>
          </a:prstGeom>
          <a:ln>
            <a:noFill/>
          </a:ln>
        </p:spPr>
        <p:txBody>
          <a:bodyPr vert="horz" wrap="square" lIns="0" tIns="12700" rIns="0" bIns="0" rtlCol="0">
            <a:spAutoFit/>
          </a:bodyPr>
          <a:lstStyle/>
          <a:p>
            <a:pPr marL="12700">
              <a:lnSpc>
                <a:spcPct val="100000"/>
              </a:lnSpc>
              <a:spcBef>
                <a:spcPts val="100"/>
              </a:spcBef>
            </a:pPr>
            <a:r>
              <a:rPr sz="2400" spc="-5" dirty="0">
                <a:uFill>
                  <a:solidFill>
                    <a:srgbClr val="FFFF00"/>
                  </a:solidFill>
                </a:uFill>
                <a:latin typeface="Arial MT"/>
                <a:cs typeface="Arial MT"/>
              </a:rPr>
              <a:t>D</a:t>
            </a:r>
            <a:r>
              <a:rPr sz="2400" dirty="0">
                <a:uFill>
                  <a:solidFill>
                    <a:srgbClr val="FFFF00"/>
                  </a:solidFill>
                </a:uFill>
                <a:latin typeface="Arial MT"/>
                <a:cs typeface="Arial MT"/>
              </a:rPr>
              <a:t>e</a:t>
            </a:r>
            <a:r>
              <a:rPr sz="2400" spc="-15" dirty="0">
                <a:uFill>
                  <a:solidFill>
                    <a:srgbClr val="FFFF00"/>
                  </a:solidFill>
                </a:uFill>
                <a:latin typeface="Arial MT"/>
                <a:cs typeface="Arial MT"/>
              </a:rPr>
              <a:t>p</a:t>
            </a:r>
            <a:r>
              <a:rPr sz="2400" dirty="0">
                <a:uFill>
                  <a:solidFill>
                    <a:srgbClr val="FFFF00"/>
                  </a:solidFill>
                </a:uFill>
                <a:latin typeface="Arial MT"/>
                <a:cs typeface="Arial MT"/>
              </a:rPr>
              <a:t>s</a:t>
            </a:r>
            <a:endParaRPr sz="2400">
              <a:latin typeface="Arial MT"/>
              <a:cs typeface="Arial MT"/>
            </a:endParaRPr>
          </a:p>
        </p:txBody>
      </p:sp>
      <p:sp>
        <p:nvSpPr>
          <p:cNvPr id="5" name="object 5"/>
          <p:cNvSpPr txBox="1"/>
          <p:nvPr/>
        </p:nvSpPr>
        <p:spPr>
          <a:xfrm>
            <a:off x="7505700" y="2748279"/>
            <a:ext cx="837565" cy="391160"/>
          </a:xfrm>
          <a:prstGeom prst="rect">
            <a:avLst/>
          </a:prstGeom>
          <a:ln>
            <a:noFill/>
          </a:ln>
        </p:spPr>
        <p:txBody>
          <a:bodyPr vert="horz" wrap="square" lIns="0" tIns="12700" rIns="0" bIns="0" rtlCol="0">
            <a:spAutoFit/>
          </a:bodyPr>
          <a:lstStyle/>
          <a:p>
            <a:pPr marL="12700">
              <a:lnSpc>
                <a:spcPct val="100000"/>
              </a:lnSpc>
              <a:spcBef>
                <a:spcPts val="100"/>
              </a:spcBef>
            </a:pPr>
            <a:r>
              <a:rPr sz="2400" spc="-5" dirty="0">
                <a:uFill>
                  <a:solidFill>
                    <a:srgbClr val="FFFF00"/>
                  </a:solidFill>
                </a:uFill>
                <a:latin typeface="Arial MT"/>
                <a:cs typeface="Arial MT"/>
              </a:rPr>
              <a:t>D</a:t>
            </a:r>
            <a:r>
              <a:rPr sz="2400" spc="-10" dirty="0">
                <a:uFill>
                  <a:solidFill>
                    <a:srgbClr val="FFFF00"/>
                  </a:solidFill>
                </a:uFill>
                <a:latin typeface="Arial MT"/>
                <a:cs typeface="Arial MT"/>
              </a:rPr>
              <a:t>ep</a:t>
            </a:r>
            <a:r>
              <a:rPr sz="2400" dirty="0">
                <a:uFill>
                  <a:solidFill>
                    <a:srgbClr val="FFFF00"/>
                  </a:solidFill>
                </a:uFill>
                <a:latin typeface="Arial MT"/>
                <a:cs typeface="Arial MT"/>
              </a:rPr>
              <a:t>Id</a:t>
            </a:r>
            <a:endParaRPr sz="2400">
              <a:latin typeface="Arial MT"/>
              <a:cs typeface="Arial MT"/>
            </a:endParaRPr>
          </a:p>
        </p:txBody>
      </p:sp>
      <p:sp>
        <p:nvSpPr>
          <p:cNvPr id="6" name="object 6"/>
          <p:cNvSpPr txBox="1"/>
          <p:nvPr/>
        </p:nvSpPr>
        <p:spPr>
          <a:xfrm>
            <a:off x="77469" y="3401059"/>
            <a:ext cx="1681480" cy="391160"/>
          </a:xfrm>
          <a:prstGeom prst="rect">
            <a:avLst/>
          </a:prstGeom>
          <a:ln>
            <a:noFill/>
          </a:ln>
        </p:spPr>
        <p:txBody>
          <a:bodyPr vert="horz" wrap="square" lIns="0" tIns="12700" rIns="0" bIns="0" rtlCol="0">
            <a:spAutoFit/>
          </a:bodyPr>
          <a:lstStyle/>
          <a:p>
            <a:pPr marL="12700">
              <a:lnSpc>
                <a:spcPct val="100000"/>
              </a:lnSpc>
              <a:spcBef>
                <a:spcPts val="100"/>
              </a:spcBef>
            </a:pPr>
            <a:r>
              <a:rPr sz="2400" spc="-10" dirty="0">
                <a:latin typeface="Arial MT"/>
                <a:cs typeface="Arial MT"/>
              </a:rPr>
              <a:t>Rana</a:t>
            </a:r>
            <a:r>
              <a:rPr sz="2400" spc="-80" dirty="0">
                <a:latin typeface="Arial MT"/>
                <a:cs typeface="Arial MT"/>
              </a:rPr>
              <a:t> </a:t>
            </a:r>
            <a:r>
              <a:rPr sz="2400" spc="-5" dirty="0">
                <a:latin typeface="Arial MT"/>
                <a:cs typeface="Arial MT"/>
              </a:rPr>
              <a:t>Aslam</a:t>
            </a:r>
            <a:endParaRPr sz="2400">
              <a:latin typeface="Arial MT"/>
              <a:cs typeface="Arial MT"/>
            </a:endParaRPr>
          </a:p>
        </p:txBody>
      </p:sp>
      <p:sp>
        <p:nvSpPr>
          <p:cNvPr id="7" name="object 7"/>
          <p:cNvSpPr txBox="1"/>
          <p:nvPr/>
        </p:nvSpPr>
        <p:spPr>
          <a:xfrm>
            <a:off x="3277870" y="3401059"/>
            <a:ext cx="1210310" cy="391160"/>
          </a:xfrm>
          <a:prstGeom prst="rect">
            <a:avLst/>
          </a:prstGeom>
          <a:ln>
            <a:noFill/>
          </a:ln>
        </p:spPr>
        <p:txBody>
          <a:bodyPr vert="horz" wrap="square" lIns="0" tIns="12700" rIns="0" bIns="0" rtlCol="0">
            <a:spAutoFit/>
          </a:bodyPr>
          <a:lstStyle/>
          <a:p>
            <a:pPr marL="12700">
              <a:lnSpc>
                <a:spcPct val="100000"/>
              </a:lnSpc>
              <a:spcBef>
                <a:spcPts val="100"/>
              </a:spcBef>
            </a:pPr>
            <a:r>
              <a:rPr sz="2400" spc="-10" dirty="0">
                <a:latin typeface="Arial MT"/>
                <a:cs typeface="Arial MT"/>
              </a:rPr>
              <a:t>12</a:t>
            </a:r>
            <a:r>
              <a:rPr sz="2400" spc="10" dirty="0">
                <a:latin typeface="Arial MT"/>
                <a:cs typeface="Arial MT"/>
              </a:rPr>
              <a:t>/</a:t>
            </a:r>
            <a:r>
              <a:rPr sz="2400" spc="-10" dirty="0">
                <a:latin typeface="Arial MT"/>
                <a:cs typeface="Arial MT"/>
              </a:rPr>
              <a:t>09</a:t>
            </a:r>
            <a:r>
              <a:rPr sz="2400" dirty="0">
                <a:latin typeface="Arial MT"/>
                <a:cs typeface="Arial MT"/>
              </a:rPr>
              <a:t>/</a:t>
            </a:r>
            <a:r>
              <a:rPr sz="2400" spc="-10" dirty="0">
                <a:latin typeface="Arial MT"/>
                <a:cs typeface="Arial MT"/>
              </a:rPr>
              <a:t>7</a:t>
            </a:r>
            <a:r>
              <a:rPr sz="2400" dirty="0">
                <a:latin typeface="Arial MT"/>
                <a:cs typeface="Arial MT"/>
              </a:rPr>
              <a:t>0</a:t>
            </a:r>
            <a:endParaRPr sz="2400">
              <a:latin typeface="Arial MT"/>
              <a:cs typeface="Arial MT"/>
            </a:endParaRPr>
          </a:p>
        </p:txBody>
      </p:sp>
      <p:sp>
        <p:nvSpPr>
          <p:cNvPr id="8" name="object 8"/>
          <p:cNvSpPr txBox="1"/>
          <p:nvPr/>
        </p:nvSpPr>
        <p:spPr>
          <a:xfrm>
            <a:off x="77469" y="4051300"/>
            <a:ext cx="1718945" cy="391160"/>
          </a:xfrm>
          <a:prstGeom prst="rect">
            <a:avLst/>
          </a:prstGeom>
          <a:ln>
            <a:noFill/>
          </a:ln>
        </p:spPr>
        <p:txBody>
          <a:bodyPr vert="horz" wrap="square" lIns="0" tIns="12700" rIns="0" bIns="0" rtlCol="0">
            <a:spAutoFit/>
          </a:bodyPr>
          <a:lstStyle/>
          <a:p>
            <a:pPr marL="12700">
              <a:lnSpc>
                <a:spcPct val="100000"/>
              </a:lnSpc>
              <a:spcBef>
                <a:spcPts val="100"/>
              </a:spcBef>
            </a:pPr>
            <a:r>
              <a:rPr sz="2400" dirty="0">
                <a:latin typeface="Arial MT"/>
                <a:cs typeface="Arial MT"/>
              </a:rPr>
              <a:t>Marya</a:t>
            </a:r>
            <a:r>
              <a:rPr sz="2400" spc="-80" dirty="0">
                <a:latin typeface="Arial MT"/>
                <a:cs typeface="Arial MT"/>
              </a:rPr>
              <a:t> </a:t>
            </a:r>
            <a:r>
              <a:rPr sz="2400" spc="-5" dirty="0">
                <a:latin typeface="Arial MT"/>
                <a:cs typeface="Arial MT"/>
              </a:rPr>
              <a:t>Wasti</a:t>
            </a:r>
            <a:endParaRPr sz="2400">
              <a:latin typeface="Arial MT"/>
              <a:cs typeface="Arial MT"/>
            </a:endParaRPr>
          </a:p>
        </p:txBody>
      </p:sp>
      <p:sp>
        <p:nvSpPr>
          <p:cNvPr id="9" name="object 9"/>
          <p:cNvSpPr txBox="1"/>
          <p:nvPr/>
        </p:nvSpPr>
        <p:spPr>
          <a:xfrm>
            <a:off x="3277870" y="4051300"/>
            <a:ext cx="1210310" cy="391160"/>
          </a:xfrm>
          <a:prstGeom prst="rect">
            <a:avLst/>
          </a:prstGeom>
          <a:ln>
            <a:noFill/>
          </a:ln>
        </p:spPr>
        <p:txBody>
          <a:bodyPr vert="horz" wrap="square" lIns="0" tIns="12700" rIns="0" bIns="0" rtlCol="0">
            <a:spAutoFit/>
          </a:bodyPr>
          <a:lstStyle/>
          <a:p>
            <a:pPr marL="12700">
              <a:lnSpc>
                <a:spcPct val="100000"/>
              </a:lnSpc>
              <a:spcBef>
                <a:spcPts val="100"/>
              </a:spcBef>
            </a:pPr>
            <a:r>
              <a:rPr sz="2400" spc="-10" dirty="0">
                <a:latin typeface="Arial MT"/>
                <a:cs typeface="Arial MT"/>
              </a:rPr>
              <a:t>29</a:t>
            </a:r>
            <a:r>
              <a:rPr sz="2400" spc="10" dirty="0">
                <a:latin typeface="Arial MT"/>
                <a:cs typeface="Arial MT"/>
              </a:rPr>
              <a:t>/</a:t>
            </a:r>
            <a:r>
              <a:rPr sz="2400" spc="-10" dirty="0">
                <a:latin typeface="Arial MT"/>
                <a:cs typeface="Arial MT"/>
              </a:rPr>
              <a:t>02</a:t>
            </a:r>
            <a:r>
              <a:rPr sz="2400" dirty="0">
                <a:latin typeface="Arial MT"/>
                <a:cs typeface="Arial MT"/>
              </a:rPr>
              <a:t>/</a:t>
            </a:r>
            <a:r>
              <a:rPr sz="2400" spc="-10" dirty="0">
                <a:latin typeface="Arial MT"/>
                <a:cs typeface="Arial MT"/>
              </a:rPr>
              <a:t>8</a:t>
            </a:r>
            <a:r>
              <a:rPr sz="2400" dirty="0">
                <a:latin typeface="Arial MT"/>
                <a:cs typeface="Arial MT"/>
              </a:rPr>
              <a:t>0</a:t>
            </a:r>
            <a:endParaRPr sz="2400">
              <a:latin typeface="Arial MT"/>
              <a:cs typeface="Arial MT"/>
            </a:endParaRPr>
          </a:p>
        </p:txBody>
      </p:sp>
      <p:sp>
        <p:nvSpPr>
          <p:cNvPr id="10" name="object 10"/>
          <p:cNvSpPr txBox="1"/>
          <p:nvPr/>
        </p:nvSpPr>
        <p:spPr>
          <a:xfrm>
            <a:off x="5487670" y="3395979"/>
            <a:ext cx="223520" cy="1046480"/>
          </a:xfrm>
          <a:prstGeom prst="rect">
            <a:avLst/>
          </a:prstGeom>
          <a:ln>
            <a:noFill/>
          </a:ln>
        </p:spPr>
        <p:txBody>
          <a:bodyPr vert="horz" wrap="square" lIns="0" tIns="12700" rIns="0" bIns="0" rtlCol="0">
            <a:spAutoFit/>
          </a:bodyPr>
          <a:lstStyle/>
          <a:p>
            <a:pPr marL="12700">
              <a:lnSpc>
                <a:spcPct val="100000"/>
              </a:lnSpc>
              <a:spcBef>
                <a:spcPts val="100"/>
              </a:spcBef>
            </a:pPr>
            <a:r>
              <a:rPr sz="2800" dirty="0">
                <a:latin typeface="Arial MT"/>
                <a:cs typeface="Arial MT"/>
              </a:rPr>
              <a:t>5</a:t>
            </a:r>
            <a:endParaRPr sz="2800">
              <a:latin typeface="Arial MT"/>
              <a:cs typeface="Arial MT"/>
            </a:endParaRPr>
          </a:p>
          <a:p>
            <a:pPr marL="12700">
              <a:lnSpc>
                <a:spcPct val="100000"/>
              </a:lnSpc>
              <a:spcBef>
                <a:spcPts val="1800"/>
              </a:spcBef>
            </a:pPr>
            <a:r>
              <a:rPr sz="2400" dirty="0">
                <a:latin typeface="Arial MT"/>
                <a:cs typeface="Arial MT"/>
              </a:rPr>
              <a:t>0</a:t>
            </a:r>
            <a:endParaRPr sz="2400">
              <a:latin typeface="Arial MT"/>
              <a:cs typeface="Arial MT"/>
            </a:endParaRPr>
          </a:p>
        </p:txBody>
      </p:sp>
      <p:sp>
        <p:nvSpPr>
          <p:cNvPr id="11" name="object 11"/>
          <p:cNvSpPr txBox="1"/>
          <p:nvPr/>
        </p:nvSpPr>
        <p:spPr>
          <a:xfrm>
            <a:off x="6859269" y="3395979"/>
            <a:ext cx="875030" cy="1046480"/>
          </a:xfrm>
          <a:prstGeom prst="rect">
            <a:avLst/>
          </a:prstGeom>
          <a:ln>
            <a:noFill/>
          </a:ln>
        </p:spPr>
        <p:txBody>
          <a:bodyPr vert="horz" wrap="square" lIns="0" tIns="12700" rIns="0" bIns="0" rtlCol="0">
            <a:spAutoFit/>
          </a:bodyPr>
          <a:lstStyle/>
          <a:p>
            <a:pPr marL="12700">
              <a:lnSpc>
                <a:spcPct val="100000"/>
              </a:lnSpc>
              <a:spcBef>
                <a:spcPts val="100"/>
              </a:spcBef>
            </a:pPr>
            <a:r>
              <a:rPr sz="2800" spc="-15" dirty="0">
                <a:latin typeface="Arial MT"/>
                <a:cs typeface="Arial MT"/>
              </a:rPr>
              <a:t>D</a:t>
            </a:r>
            <a:r>
              <a:rPr sz="2800" spc="10" dirty="0">
                <a:latin typeface="Arial MT"/>
                <a:cs typeface="Arial MT"/>
              </a:rPr>
              <a:t>0</a:t>
            </a:r>
            <a:r>
              <a:rPr sz="2800" spc="-10" dirty="0">
                <a:latin typeface="Arial MT"/>
                <a:cs typeface="Arial MT"/>
              </a:rPr>
              <a:t>0</a:t>
            </a:r>
            <a:r>
              <a:rPr sz="2800" dirty="0">
                <a:latin typeface="Arial MT"/>
                <a:cs typeface="Arial MT"/>
              </a:rPr>
              <a:t>1</a:t>
            </a:r>
            <a:endParaRPr sz="2800">
              <a:latin typeface="Arial MT"/>
              <a:cs typeface="Arial MT"/>
            </a:endParaRPr>
          </a:p>
          <a:p>
            <a:pPr marL="12700">
              <a:lnSpc>
                <a:spcPct val="100000"/>
              </a:lnSpc>
              <a:spcBef>
                <a:spcPts val="1800"/>
              </a:spcBef>
            </a:pPr>
            <a:r>
              <a:rPr sz="2400" spc="-10" dirty="0">
                <a:latin typeface="Arial MT"/>
                <a:cs typeface="Arial MT"/>
              </a:rPr>
              <a:t>D005</a:t>
            </a:r>
            <a:endParaRPr sz="2400">
              <a:latin typeface="Arial MT"/>
              <a:cs typeface="Arial MT"/>
            </a:endParaRPr>
          </a:p>
        </p:txBody>
      </p:sp>
      <p:grpSp>
        <p:nvGrpSpPr>
          <p:cNvPr id="12" name="object 12"/>
          <p:cNvGrpSpPr/>
          <p:nvPr/>
        </p:nvGrpSpPr>
        <p:grpSpPr>
          <a:xfrm>
            <a:off x="222310" y="848360"/>
            <a:ext cx="8928100" cy="1894839"/>
            <a:chOff x="222310" y="848360"/>
            <a:chExt cx="8928100" cy="1894839"/>
          </a:xfrm>
        </p:grpSpPr>
        <p:sp>
          <p:nvSpPr>
            <p:cNvPr id="13" name="object 13"/>
            <p:cNvSpPr/>
            <p:nvPr/>
          </p:nvSpPr>
          <p:spPr>
            <a:xfrm>
              <a:off x="228599" y="2362200"/>
              <a:ext cx="8915400" cy="152400"/>
            </a:xfrm>
            <a:custGeom>
              <a:avLst/>
              <a:gdLst/>
              <a:ahLst/>
              <a:cxnLst/>
              <a:rect l="l" t="t" r="r" b="b"/>
              <a:pathLst>
                <a:path w="8915400" h="152400">
                  <a:moveTo>
                    <a:pt x="8915400" y="0"/>
                  </a:moveTo>
                  <a:lnTo>
                    <a:pt x="0" y="0"/>
                  </a:lnTo>
                  <a:lnTo>
                    <a:pt x="0" y="152400"/>
                  </a:lnTo>
                  <a:lnTo>
                    <a:pt x="4457700" y="152400"/>
                  </a:lnTo>
                  <a:lnTo>
                    <a:pt x="8915400" y="152400"/>
                  </a:lnTo>
                  <a:lnTo>
                    <a:pt x="8915400" y="0"/>
                  </a:lnTo>
                  <a:close/>
                </a:path>
              </a:pathLst>
            </a:custGeom>
            <a:solidFill>
              <a:srgbClr val="CC3300"/>
            </a:solidFill>
            <a:ln>
              <a:noFill/>
            </a:ln>
          </p:spPr>
          <p:txBody>
            <a:bodyPr wrap="square" lIns="0" tIns="0" rIns="0" bIns="0" rtlCol="0"/>
            <a:lstStyle/>
            <a:p>
              <a:endParaRPr/>
            </a:p>
          </p:txBody>
        </p:sp>
        <p:sp>
          <p:nvSpPr>
            <p:cNvPr id="14" name="object 14"/>
            <p:cNvSpPr/>
            <p:nvPr/>
          </p:nvSpPr>
          <p:spPr>
            <a:xfrm>
              <a:off x="228599" y="2362200"/>
              <a:ext cx="8915400" cy="152400"/>
            </a:xfrm>
            <a:custGeom>
              <a:avLst/>
              <a:gdLst/>
              <a:ahLst/>
              <a:cxnLst/>
              <a:rect l="l" t="t" r="r" b="b"/>
              <a:pathLst>
                <a:path w="8915400" h="152400">
                  <a:moveTo>
                    <a:pt x="4457700" y="152400"/>
                  </a:moveTo>
                  <a:lnTo>
                    <a:pt x="0" y="152400"/>
                  </a:lnTo>
                  <a:lnTo>
                    <a:pt x="0" y="0"/>
                  </a:lnTo>
                  <a:lnTo>
                    <a:pt x="8915400" y="0"/>
                  </a:lnTo>
                  <a:lnTo>
                    <a:pt x="8915400" y="152400"/>
                  </a:lnTo>
                  <a:lnTo>
                    <a:pt x="4457700" y="152400"/>
                  </a:lnTo>
                  <a:close/>
                </a:path>
              </a:pathLst>
            </a:custGeom>
            <a:ln w="12579">
              <a:noFill/>
            </a:ln>
          </p:spPr>
          <p:txBody>
            <a:bodyPr wrap="square" lIns="0" tIns="0" rIns="0" bIns="0" rtlCol="0"/>
            <a:lstStyle/>
            <a:p>
              <a:endParaRPr/>
            </a:p>
          </p:txBody>
        </p:sp>
        <p:sp>
          <p:nvSpPr>
            <p:cNvPr id="15" name="object 15"/>
            <p:cNvSpPr/>
            <p:nvPr/>
          </p:nvSpPr>
          <p:spPr>
            <a:xfrm>
              <a:off x="3962399" y="2514600"/>
              <a:ext cx="1676400" cy="228600"/>
            </a:xfrm>
            <a:custGeom>
              <a:avLst/>
              <a:gdLst/>
              <a:ahLst/>
              <a:cxnLst/>
              <a:rect l="l" t="t" r="r" b="b"/>
              <a:pathLst>
                <a:path w="1676400" h="228600">
                  <a:moveTo>
                    <a:pt x="0" y="228600"/>
                  </a:moveTo>
                  <a:lnTo>
                    <a:pt x="0" y="0"/>
                  </a:lnTo>
                </a:path>
                <a:path w="1676400" h="228600">
                  <a:moveTo>
                    <a:pt x="1676400" y="228600"/>
                  </a:moveTo>
                  <a:lnTo>
                    <a:pt x="1676400" y="0"/>
                  </a:lnTo>
                </a:path>
              </a:pathLst>
            </a:custGeom>
            <a:ln w="38097">
              <a:noFill/>
            </a:ln>
          </p:spPr>
          <p:txBody>
            <a:bodyPr wrap="square" lIns="0" tIns="0" rIns="0" bIns="0" rtlCol="0"/>
            <a:lstStyle/>
            <a:p>
              <a:endParaRPr/>
            </a:p>
          </p:txBody>
        </p:sp>
        <p:pic>
          <p:nvPicPr>
            <p:cNvPr id="16" name="object 16"/>
            <p:cNvPicPr/>
            <p:nvPr/>
          </p:nvPicPr>
          <p:blipFill>
            <a:blip r:embed="rId2" cstate="print"/>
            <a:stretch>
              <a:fillRect/>
            </a:stretch>
          </p:blipFill>
          <p:spPr>
            <a:xfrm>
              <a:off x="3581399" y="916940"/>
              <a:ext cx="1268729" cy="1464308"/>
            </a:xfrm>
            <a:prstGeom prst="rect">
              <a:avLst/>
            </a:prstGeom>
            <a:ln>
              <a:noFill/>
            </a:ln>
          </p:spPr>
        </p:pic>
        <p:pic>
          <p:nvPicPr>
            <p:cNvPr id="17" name="object 17"/>
            <p:cNvPicPr/>
            <p:nvPr/>
          </p:nvPicPr>
          <p:blipFill>
            <a:blip r:embed="rId3" cstate="print"/>
            <a:stretch>
              <a:fillRect/>
            </a:stretch>
          </p:blipFill>
          <p:spPr>
            <a:xfrm>
              <a:off x="4918710" y="848360"/>
              <a:ext cx="1367789" cy="1532888"/>
            </a:xfrm>
            <a:prstGeom prst="rect">
              <a:avLst/>
            </a:prstGeom>
            <a:ln>
              <a:noFill/>
            </a:ln>
          </p:spPr>
        </p:pic>
      </p:grpSp>
      <p:sp>
        <p:nvSpPr>
          <p:cNvPr id="18" name="object 18"/>
          <p:cNvSpPr txBox="1">
            <a:spLocks noGrp="1"/>
          </p:cNvSpPr>
          <p:nvPr>
            <p:ph type="title"/>
          </p:nvPr>
        </p:nvSpPr>
        <p:spPr>
          <a:xfrm>
            <a:off x="74930" y="34290"/>
            <a:ext cx="3427729" cy="1731010"/>
          </a:xfrm>
          <a:prstGeom prst="rect">
            <a:avLst/>
          </a:prstGeom>
          <a:ln>
            <a:noFill/>
          </a:ln>
        </p:spPr>
        <p:txBody>
          <a:bodyPr vert="horz" wrap="square" lIns="0" tIns="12700" rIns="0" bIns="0" rtlCol="0">
            <a:spAutoFit/>
          </a:bodyPr>
          <a:lstStyle/>
          <a:p>
            <a:pPr marL="12700" marR="501015">
              <a:lnSpc>
                <a:spcPct val="99900"/>
              </a:lnSpc>
              <a:spcBef>
                <a:spcPts val="100"/>
              </a:spcBef>
            </a:pPr>
            <a:r>
              <a:rPr sz="2800" spc="-5" dirty="0">
                <a:solidFill>
                  <a:schemeClr val="tx1"/>
                </a:solidFill>
              </a:rPr>
              <a:t>First </a:t>
            </a:r>
            <a:r>
              <a:rPr sz="2800" dirty="0">
                <a:solidFill>
                  <a:schemeClr val="tx1"/>
                </a:solidFill>
              </a:rPr>
              <a:t>Name: </a:t>
            </a:r>
            <a:r>
              <a:rPr sz="2800" spc="-10" dirty="0">
                <a:solidFill>
                  <a:schemeClr val="tx1"/>
                </a:solidFill>
              </a:rPr>
              <a:t>Rana </a:t>
            </a:r>
            <a:r>
              <a:rPr sz="2800" spc="-5" dirty="0">
                <a:solidFill>
                  <a:schemeClr val="tx1"/>
                </a:solidFill>
              </a:rPr>
              <a:t> Last</a:t>
            </a:r>
            <a:r>
              <a:rPr sz="2800" spc="-40" dirty="0">
                <a:solidFill>
                  <a:schemeClr val="tx1"/>
                </a:solidFill>
              </a:rPr>
              <a:t> </a:t>
            </a:r>
            <a:r>
              <a:rPr sz="2800" spc="-5" dirty="0">
                <a:solidFill>
                  <a:schemeClr val="tx1"/>
                </a:solidFill>
              </a:rPr>
              <a:t>Name:</a:t>
            </a:r>
            <a:r>
              <a:rPr sz="2800" spc="-30" dirty="0">
                <a:solidFill>
                  <a:schemeClr val="tx1"/>
                </a:solidFill>
              </a:rPr>
              <a:t> </a:t>
            </a:r>
            <a:r>
              <a:rPr sz="2800" spc="-5" dirty="0">
                <a:solidFill>
                  <a:schemeClr val="tx1"/>
                </a:solidFill>
              </a:rPr>
              <a:t>Aslam </a:t>
            </a:r>
            <a:r>
              <a:rPr sz="2800" spc="-765" dirty="0">
                <a:solidFill>
                  <a:schemeClr val="tx1"/>
                </a:solidFill>
              </a:rPr>
              <a:t> </a:t>
            </a:r>
            <a:r>
              <a:rPr sz="2800" spc="-5" dirty="0">
                <a:solidFill>
                  <a:schemeClr val="tx1"/>
                </a:solidFill>
              </a:rPr>
              <a:t>Date</a:t>
            </a:r>
            <a:r>
              <a:rPr sz="2800" spc="-15" dirty="0">
                <a:solidFill>
                  <a:schemeClr val="tx1"/>
                </a:solidFill>
              </a:rPr>
              <a:t> </a:t>
            </a:r>
            <a:r>
              <a:rPr sz="2800" spc="-5" dirty="0">
                <a:solidFill>
                  <a:schemeClr val="tx1"/>
                </a:solidFill>
              </a:rPr>
              <a:t>of Birth:</a:t>
            </a:r>
            <a:endParaRPr sz="2800">
              <a:solidFill>
                <a:schemeClr val="tx1"/>
              </a:solidFill>
            </a:endParaRPr>
          </a:p>
          <a:p>
            <a:pPr marL="1299845">
              <a:lnSpc>
                <a:spcPct val="100000"/>
              </a:lnSpc>
            </a:pPr>
            <a:r>
              <a:rPr sz="2800" spc="-5" dirty="0">
                <a:solidFill>
                  <a:schemeClr val="tx1"/>
                </a:solidFill>
              </a:rPr>
              <a:t>12</a:t>
            </a:r>
            <a:r>
              <a:rPr sz="2800" spc="-50" dirty="0">
                <a:solidFill>
                  <a:schemeClr val="tx1"/>
                </a:solidFill>
              </a:rPr>
              <a:t> </a:t>
            </a:r>
            <a:r>
              <a:rPr sz="2800" spc="-5" dirty="0">
                <a:solidFill>
                  <a:schemeClr val="tx1"/>
                </a:solidFill>
              </a:rPr>
              <a:t>Sep,</a:t>
            </a:r>
            <a:r>
              <a:rPr sz="2800" spc="-45" dirty="0">
                <a:solidFill>
                  <a:schemeClr val="tx1"/>
                </a:solidFill>
              </a:rPr>
              <a:t> </a:t>
            </a:r>
            <a:r>
              <a:rPr sz="2800" spc="-5" dirty="0">
                <a:solidFill>
                  <a:schemeClr val="tx1"/>
                </a:solidFill>
              </a:rPr>
              <a:t>1970</a:t>
            </a:r>
            <a:endParaRPr sz="2800">
              <a:solidFill>
                <a:schemeClr val="tx1"/>
              </a:solidFill>
            </a:endParaRPr>
          </a:p>
        </p:txBody>
      </p:sp>
      <p:sp>
        <p:nvSpPr>
          <p:cNvPr id="19" name="object 19"/>
          <p:cNvSpPr txBox="1"/>
          <p:nvPr/>
        </p:nvSpPr>
        <p:spPr>
          <a:xfrm>
            <a:off x="6446520" y="34290"/>
            <a:ext cx="2614295" cy="1305560"/>
          </a:xfrm>
          <a:prstGeom prst="rect">
            <a:avLst/>
          </a:prstGeom>
          <a:ln>
            <a:noFill/>
          </a:ln>
        </p:spPr>
        <p:txBody>
          <a:bodyPr vert="horz" wrap="square" lIns="0" tIns="12700" rIns="0" bIns="0" rtlCol="0">
            <a:spAutoFit/>
          </a:bodyPr>
          <a:lstStyle/>
          <a:p>
            <a:pPr marL="12700" marR="5080">
              <a:lnSpc>
                <a:spcPct val="100000"/>
              </a:lnSpc>
              <a:spcBef>
                <a:spcPts val="100"/>
              </a:spcBef>
            </a:pPr>
            <a:r>
              <a:rPr sz="2800" dirty="0">
                <a:latin typeface="Arial MT"/>
                <a:cs typeface="Arial MT"/>
              </a:rPr>
              <a:t>Name:</a:t>
            </a:r>
            <a:r>
              <a:rPr sz="2800" spc="-55" dirty="0">
                <a:latin typeface="Arial MT"/>
                <a:cs typeface="Arial MT"/>
              </a:rPr>
              <a:t> </a:t>
            </a:r>
            <a:r>
              <a:rPr sz="2800" spc="-5" dirty="0">
                <a:latin typeface="Arial MT"/>
                <a:cs typeface="Arial MT"/>
              </a:rPr>
              <a:t>R.</a:t>
            </a:r>
            <a:r>
              <a:rPr sz="2800" spc="-40" dirty="0">
                <a:latin typeface="Arial MT"/>
                <a:cs typeface="Arial MT"/>
              </a:rPr>
              <a:t> </a:t>
            </a:r>
            <a:r>
              <a:rPr sz="2800" spc="-5" dirty="0">
                <a:latin typeface="Arial MT"/>
                <a:cs typeface="Arial MT"/>
              </a:rPr>
              <a:t>Aslam </a:t>
            </a:r>
            <a:r>
              <a:rPr sz="2800" spc="-765" dirty="0">
                <a:latin typeface="Arial MT"/>
                <a:cs typeface="Arial MT"/>
              </a:rPr>
              <a:t> </a:t>
            </a:r>
            <a:r>
              <a:rPr sz="2800" spc="-5" dirty="0">
                <a:latin typeface="Arial MT"/>
                <a:cs typeface="Arial MT"/>
              </a:rPr>
              <a:t>Age: </a:t>
            </a:r>
            <a:r>
              <a:rPr sz="2800" spc="-10" dirty="0">
                <a:latin typeface="Arial MT"/>
                <a:cs typeface="Arial MT"/>
              </a:rPr>
              <a:t>24y,10d </a:t>
            </a:r>
            <a:r>
              <a:rPr sz="2800" spc="-5" dirty="0">
                <a:latin typeface="Arial MT"/>
                <a:cs typeface="Arial MT"/>
              </a:rPr>
              <a:t> Dept:</a:t>
            </a:r>
            <a:r>
              <a:rPr sz="2800" spc="-15" dirty="0">
                <a:latin typeface="Arial MT"/>
                <a:cs typeface="Arial MT"/>
              </a:rPr>
              <a:t> </a:t>
            </a:r>
            <a:r>
              <a:rPr sz="2800" spc="-5" dirty="0">
                <a:latin typeface="Arial MT"/>
                <a:cs typeface="Arial MT"/>
              </a:rPr>
              <a:t>Sales</a:t>
            </a:r>
            <a:endParaRPr sz="2800">
              <a:latin typeface="Arial MT"/>
              <a:cs typeface="Arial MT"/>
            </a:endParaRPr>
          </a:p>
        </p:txBody>
      </p:sp>
      <p:sp>
        <p:nvSpPr>
          <p:cNvPr id="20" name="object 20"/>
          <p:cNvSpPr txBox="1"/>
          <p:nvPr/>
        </p:nvSpPr>
        <p:spPr>
          <a:xfrm>
            <a:off x="6250940" y="1634490"/>
            <a:ext cx="1229995" cy="452120"/>
          </a:xfrm>
          <a:prstGeom prst="rect">
            <a:avLst/>
          </a:prstGeom>
          <a:ln>
            <a:noFill/>
          </a:ln>
        </p:spPr>
        <p:txBody>
          <a:bodyPr vert="horz" wrap="square" lIns="0" tIns="12700" rIns="0" bIns="0" rtlCol="0">
            <a:spAutoFit/>
          </a:bodyPr>
          <a:lstStyle/>
          <a:p>
            <a:pPr marL="12700">
              <a:lnSpc>
                <a:spcPct val="100000"/>
              </a:lnSpc>
              <a:spcBef>
                <a:spcPts val="100"/>
              </a:spcBef>
            </a:pPr>
            <a:r>
              <a:rPr sz="2800" spc="-10" dirty="0">
                <a:latin typeface="Arial MT"/>
                <a:cs typeface="Arial MT"/>
              </a:rPr>
              <a:t>Saleem</a:t>
            </a:r>
            <a:endParaRPr sz="2800">
              <a:latin typeface="Arial MT"/>
              <a:cs typeface="Arial MT"/>
            </a:endParaRPr>
          </a:p>
        </p:txBody>
      </p:sp>
      <p:sp>
        <p:nvSpPr>
          <p:cNvPr id="21" name="object 21"/>
          <p:cNvSpPr txBox="1"/>
          <p:nvPr/>
        </p:nvSpPr>
        <p:spPr>
          <a:xfrm>
            <a:off x="3888740" y="339090"/>
            <a:ext cx="1429385" cy="452120"/>
          </a:xfrm>
          <a:prstGeom prst="rect">
            <a:avLst/>
          </a:prstGeom>
          <a:ln>
            <a:noFill/>
          </a:ln>
        </p:spPr>
        <p:txBody>
          <a:bodyPr vert="horz" wrap="square" lIns="0" tIns="12700" rIns="0" bIns="0" rtlCol="0">
            <a:spAutoFit/>
          </a:bodyPr>
          <a:lstStyle/>
          <a:p>
            <a:pPr marL="12700">
              <a:lnSpc>
                <a:spcPct val="100000"/>
              </a:lnSpc>
              <a:spcBef>
                <a:spcPts val="100"/>
              </a:spcBef>
            </a:pPr>
            <a:r>
              <a:rPr sz="2800" spc="-10" dirty="0">
                <a:latin typeface="Arial MT"/>
                <a:cs typeface="Arial MT"/>
              </a:rPr>
              <a:t>S</a:t>
            </a:r>
            <a:r>
              <a:rPr sz="2800" spc="-5" dirty="0">
                <a:latin typeface="Arial MT"/>
                <a:cs typeface="Arial MT"/>
              </a:rPr>
              <a:t>alee</a:t>
            </a:r>
            <a:r>
              <a:rPr sz="2800" spc="10" dirty="0">
                <a:latin typeface="Arial MT"/>
                <a:cs typeface="Arial MT"/>
              </a:rPr>
              <a:t>m</a:t>
            </a:r>
            <a:r>
              <a:rPr sz="2800" dirty="0">
                <a:latin typeface="Arial MT"/>
                <a:cs typeface="Arial MT"/>
              </a:rPr>
              <a:t>a</a:t>
            </a:r>
            <a:endParaRPr sz="2800">
              <a:latin typeface="Arial MT"/>
              <a:cs typeface="Arial MT"/>
            </a:endParaRPr>
          </a:p>
        </p:txBody>
      </p:sp>
      <p:sp>
        <p:nvSpPr>
          <p:cNvPr id="22" name="object 22"/>
          <p:cNvSpPr txBox="1"/>
          <p:nvPr/>
        </p:nvSpPr>
        <p:spPr>
          <a:xfrm>
            <a:off x="232409" y="5410200"/>
            <a:ext cx="635000" cy="478336"/>
          </a:xfrm>
          <a:prstGeom prst="rect">
            <a:avLst/>
          </a:prstGeom>
          <a:solidFill>
            <a:srgbClr val="006FBF"/>
          </a:solidFill>
          <a:ln w="12579">
            <a:noFill/>
          </a:ln>
        </p:spPr>
        <p:txBody>
          <a:bodyPr vert="horz" wrap="square" lIns="0" tIns="46990" rIns="0" bIns="0" rtlCol="0">
            <a:spAutoFit/>
          </a:bodyPr>
          <a:lstStyle/>
          <a:p>
            <a:pPr marL="89535">
              <a:lnSpc>
                <a:spcPct val="100000"/>
              </a:lnSpc>
              <a:spcBef>
                <a:spcPts val="370"/>
              </a:spcBef>
            </a:pPr>
            <a:r>
              <a:rPr sz="2800" spc="-5" dirty="0">
                <a:latin typeface="Arial MT"/>
                <a:cs typeface="Arial MT"/>
              </a:rPr>
              <a:t>BH</a:t>
            </a:r>
            <a:endParaRPr sz="2800">
              <a:latin typeface="Arial MT"/>
              <a:cs typeface="Arial MT"/>
            </a:endParaRPr>
          </a:p>
        </p:txBody>
      </p:sp>
      <p:sp>
        <p:nvSpPr>
          <p:cNvPr id="23" name="object 23"/>
          <p:cNvSpPr txBox="1"/>
          <p:nvPr/>
        </p:nvSpPr>
        <p:spPr>
          <a:xfrm>
            <a:off x="867410" y="5410200"/>
            <a:ext cx="605790" cy="478336"/>
          </a:xfrm>
          <a:prstGeom prst="rect">
            <a:avLst/>
          </a:prstGeom>
          <a:solidFill>
            <a:srgbClr val="006FBF"/>
          </a:solidFill>
          <a:ln w="12579">
            <a:noFill/>
          </a:ln>
        </p:spPr>
        <p:txBody>
          <a:bodyPr vert="horz" wrap="square" lIns="0" tIns="46990" rIns="0" bIns="0" rtlCol="0">
            <a:spAutoFit/>
          </a:bodyPr>
          <a:lstStyle/>
          <a:p>
            <a:pPr marL="45085">
              <a:lnSpc>
                <a:spcPct val="100000"/>
              </a:lnSpc>
              <a:spcBef>
                <a:spcPts val="370"/>
              </a:spcBef>
            </a:pPr>
            <a:r>
              <a:rPr sz="2800" spc="-5" dirty="0">
                <a:latin typeface="Arial MT"/>
                <a:cs typeface="Arial MT"/>
              </a:rPr>
              <a:t>RH</a:t>
            </a:r>
            <a:endParaRPr sz="2800">
              <a:latin typeface="Arial MT"/>
              <a:cs typeface="Arial MT"/>
            </a:endParaRPr>
          </a:p>
        </p:txBody>
      </p:sp>
      <p:sp>
        <p:nvSpPr>
          <p:cNvPr id="24" name="object 24"/>
          <p:cNvSpPr txBox="1"/>
          <p:nvPr/>
        </p:nvSpPr>
        <p:spPr>
          <a:xfrm>
            <a:off x="1473200" y="5410200"/>
            <a:ext cx="4555490" cy="478336"/>
          </a:xfrm>
          <a:prstGeom prst="rect">
            <a:avLst/>
          </a:prstGeom>
          <a:ln w="12579">
            <a:noFill/>
          </a:ln>
        </p:spPr>
        <p:txBody>
          <a:bodyPr vert="horz" wrap="square" lIns="0" tIns="46990" rIns="0" bIns="0" rtlCol="0">
            <a:spAutoFit/>
          </a:bodyPr>
          <a:lstStyle/>
          <a:p>
            <a:pPr marL="50165">
              <a:lnSpc>
                <a:spcPct val="100000"/>
              </a:lnSpc>
              <a:spcBef>
                <a:spcPts val="370"/>
              </a:spcBef>
            </a:pPr>
            <a:r>
              <a:rPr sz="2800" spc="-5" dirty="0">
                <a:latin typeface="Arial MT"/>
                <a:cs typeface="Arial MT"/>
              </a:rPr>
              <a:t>Rana</a:t>
            </a:r>
            <a:r>
              <a:rPr sz="2800" spc="-25" dirty="0">
                <a:latin typeface="Arial MT"/>
                <a:cs typeface="Arial MT"/>
              </a:rPr>
              <a:t> </a:t>
            </a:r>
            <a:r>
              <a:rPr sz="2800" spc="-5" dirty="0">
                <a:latin typeface="Arial MT"/>
                <a:cs typeface="Arial MT"/>
              </a:rPr>
              <a:t>Aslam</a:t>
            </a:r>
            <a:r>
              <a:rPr sz="2800" spc="-10" dirty="0">
                <a:latin typeface="Arial MT"/>
                <a:cs typeface="Arial MT"/>
              </a:rPr>
              <a:t> </a:t>
            </a:r>
            <a:r>
              <a:rPr sz="2800" spc="-5" dirty="0">
                <a:latin typeface="Arial MT"/>
                <a:cs typeface="Arial MT"/>
              </a:rPr>
              <a:t>120970</a:t>
            </a:r>
            <a:r>
              <a:rPr sz="2800" spc="-20" dirty="0">
                <a:latin typeface="Arial MT"/>
                <a:cs typeface="Arial MT"/>
              </a:rPr>
              <a:t> </a:t>
            </a:r>
            <a:r>
              <a:rPr sz="2800" dirty="0">
                <a:latin typeface="Arial MT"/>
                <a:cs typeface="Arial MT"/>
              </a:rPr>
              <a:t>5</a:t>
            </a:r>
            <a:r>
              <a:rPr sz="2800" spc="-25" dirty="0">
                <a:latin typeface="Arial MT"/>
                <a:cs typeface="Arial MT"/>
              </a:rPr>
              <a:t> </a:t>
            </a:r>
            <a:r>
              <a:rPr sz="2800" spc="-5" dirty="0">
                <a:latin typeface="Arial MT"/>
                <a:cs typeface="Arial MT"/>
              </a:rPr>
              <a:t>D001</a:t>
            </a:r>
            <a:endParaRPr sz="2800">
              <a:latin typeface="Arial MT"/>
              <a:cs typeface="Arial MT"/>
            </a:endParaRPr>
          </a:p>
        </p:txBody>
      </p:sp>
      <p:sp>
        <p:nvSpPr>
          <p:cNvPr id="25" name="object 25"/>
          <p:cNvSpPr txBox="1"/>
          <p:nvPr/>
        </p:nvSpPr>
        <p:spPr>
          <a:xfrm>
            <a:off x="6028690" y="5410200"/>
            <a:ext cx="633730" cy="478336"/>
          </a:xfrm>
          <a:prstGeom prst="rect">
            <a:avLst/>
          </a:prstGeom>
          <a:solidFill>
            <a:srgbClr val="006FBF"/>
          </a:solidFill>
          <a:ln w="12579">
            <a:noFill/>
          </a:ln>
        </p:spPr>
        <p:txBody>
          <a:bodyPr vert="horz" wrap="square" lIns="0" tIns="46990" rIns="0" bIns="0" rtlCol="0">
            <a:spAutoFit/>
          </a:bodyPr>
          <a:lstStyle/>
          <a:p>
            <a:pPr marL="60325">
              <a:lnSpc>
                <a:spcPct val="100000"/>
              </a:lnSpc>
              <a:spcBef>
                <a:spcPts val="370"/>
              </a:spcBef>
            </a:pPr>
            <a:r>
              <a:rPr sz="2800" spc="-10" dirty="0">
                <a:latin typeface="Arial MT"/>
                <a:cs typeface="Arial MT"/>
              </a:rPr>
              <a:t>RH</a:t>
            </a:r>
            <a:endParaRPr sz="2800">
              <a:latin typeface="Arial MT"/>
              <a:cs typeface="Arial MT"/>
            </a:endParaRPr>
          </a:p>
        </p:txBody>
      </p:sp>
      <p:sp>
        <p:nvSpPr>
          <p:cNvPr id="26" name="object 26"/>
          <p:cNvSpPr txBox="1"/>
          <p:nvPr/>
        </p:nvSpPr>
        <p:spPr>
          <a:xfrm>
            <a:off x="6662419" y="5410200"/>
            <a:ext cx="2470150" cy="478336"/>
          </a:xfrm>
          <a:prstGeom prst="rect">
            <a:avLst/>
          </a:prstGeom>
          <a:solidFill>
            <a:srgbClr val="006FBF"/>
          </a:solidFill>
          <a:ln w="12579">
            <a:noFill/>
          </a:ln>
        </p:spPr>
        <p:txBody>
          <a:bodyPr vert="horz" wrap="square" lIns="0" tIns="46990" rIns="0" bIns="0" rtlCol="0">
            <a:spAutoFit/>
          </a:bodyPr>
          <a:lstStyle/>
          <a:p>
            <a:pPr marL="36830">
              <a:lnSpc>
                <a:spcPct val="100000"/>
              </a:lnSpc>
              <a:spcBef>
                <a:spcPts val="370"/>
              </a:spcBef>
            </a:pPr>
            <a:r>
              <a:rPr sz="2800" spc="-5" dirty="0">
                <a:latin typeface="Arial MT"/>
                <a:cs typeface="Arial MT"/>
              </a:rPr>
              <a:t>Marya</a:t>
            </a:r>
            <a:r>
              <a:rPr sz="2800" spc="-50" dirty="0">
                <a:latin typeface="Arial MT"/>
                <a:cs typeface="Arial MT"/>
              </a:rPr>
              <a:t> </a:t>
            </a:r>
            <a:r>
              <a:rPr sz="2800" spc="-5" dirty="0">
                <a:latin typeface="Arial MT"/>
                <a:cs typeface="Arial MT"/>
              </a:rPr>
              <a:t>Wasti…</a:t>
            </a:r>
            <a:endParaRPr sz="2800">
              <a:latin typeface="Arial MT"/>
              <a:cs typeface="Arial MT"/>
            </a:endParaRPr>
          </a:p>
        </p:txBody>
      </p:sp>
      <p:grpSp>
        <p:nvGrpSpPr>
          <p:cNvPr id="27" name="object 27"/>
          <p:cNvGrpSpPr/>
          <p:nvPr/>
        </p:nvGrpSpPr>
        <p:grpSpPr>
          <a:xfrm>
            <a:off x="222310" y="4800600"/>
            <a:ext cx="8928100" cy="609600"/>
            <a:chOff x="222310" y="4800600"/>
            <a:chExt cx="8928100" cy="609600"/>
          </a:xfrm>
        </p:grpSpPr>
        <p:sp>
          <p:nvSpPr>
            <p:cNvPr id="28" name="object 28"/>
            <p:cNvSpPr/>
            <p:nvPr/>
          </p:nvSpPr>
          <p:spPr>
            <a:xfrm>
              <a:off x="228599" y="5029200"/>
              <a:ext cx="8915400" cy="152400"/>
            </a:xfrm>
            <a:custGeom>
              <a:avLst/>
              <a:gdLst/>
              <a:ahLst/>
              <a:cxnLst/>
              <a:rect l="l" t="t" r="r" b="b"/>
              <a:pathLst>
                <a:path w="8915400" h="152400">
                  <a:moveTo>
                    <a:pt x="8915400" y="0"/>
                  </a:moveTo>
                  <a:lnTo>
                    <a:pt x="0" y="0"/>
                  </a:lnTo>
                  <a:lnTo>
                    <a:pt x="0" y="152400"/>
                  </a:lnTo>
                  <a:lnTo>
                    <a:pt x="4457700" y="152400"/>
                  </a:lnTo>
                  <a:lnTo>
                    <a:pt x="8915400" y="152400"/>
                  </a:lnTo>
                  <a:lnTo>
                    <a:pt x="8915400" y="0"/>
                  </a:lnTo>
                  <a:close/>
                </a:path>
              </a:pathLst>
            </a:custGeom>
            <a:solidFill>
              <a:srgbClr val="CC3300"/>
            </a:solidFill>
            <a:ln>
              <a:noFill/>
            </a:ln>
          </p:spPr>
          <p:txBody>
            <a:bodyPr wrap="square" lIns="0" tIns="0" rIns="0" bIns="0" rtlCol="0"/>
            <a:lstStyle/>
            <a:p>
              <a:endParaRPr/>
            </a:p>
          </p:txBody>
        </p:sp>
        <p:sp>
          <p:nvSpPr>
            <p:cNvPr id="29" name="object 29"/>
            <p:cNvSpPr/>
            <p:nvPr/>
          </p:nvSpPr>
          <p:spPr>
            <a:xfrm>
              <a:off x="228599" y="5029200"/>
              <a:ext cx="8915400" cy="152400"/>
            </a:xfrm>
            <a:custGeom>
              <a:avLst/>
              <a:gdLst/>
              <a:ahLst/>
              <a:cxnLst/>
              <a:rect l="l" t="t" r="r" b="b"/>
              <a:pathLst>
                <a:path w="8915400" h="152400">
                  <a:moveTo>
                    <a:pt x="4457700" y="152400"/>
                  </a:moveTo>
                  <a:lnTo>
                    <a:pt x="0" y="152400"/>
                  </a:lnTo>
                  <a:lnTo>
                    <a:pt x="0" y="0"/>
                  </a:lnTo>
                  <a:lnTo>
                    <a:pt x="8915400" y="0"/>
                  </a:lnTo>
                  <a:lnTo>
                    <a:pt x="8915400" y="152400"/>
                  </a:lnTo>
                  <a:lnTo>
                    <a:pt x="4457700" y="152400"/>
                  </a:lnTo>
                  <a:close/>
                </a:path>
              </a:pathLst>
            </a:custGeom>
            <a:ln w="12579">
              <a:noFill/>
            </a:ln>
          </p:spPr>
          <p:txBody>
            <a:bodyPr wrap="square" lIns="0" tIns="0" rIns="0" bIns="0" rtlCol="0"/>
            <a:lstStyle/>
            <a:p>
              <a:endParaRPr/>
            </a:p>
          </p:txBody>
        </p:sp>
        <p:sp>
          <p:nvSpPr>
            <p:cNvPr id="30" name="object 30"/>
            <p:cNvSpPr/>
            <p:nvPr/>
          </p:nvSpPr>
          <p:spPr>
            <a:xfrm>
              <a:off x="3886199" y="4800600"/>
              <a:ext cx="1676400" cy="609600"/>
            </a:xfrm>
            <a:custGeom>
              <a:avLst/>
              <a:gdLst/>
              <a:ahLst/>
              <a:cxnLst/>
              <a:rect l="l" t="t" r="r" b="b"/>
              <a:pathLst>
                <a:path w="1676400" h="609600">
                  <a:moveTo>
                    <a:pt x="0" y="228600"/>
                  </a:moveTo>
                  <a:lnTo>
                    <a:pt x="0" y="0"/>
                  </a:lnTo>
                </a:path>
                <a:path w="1676400" h="609600">
                  <a:moveTo>
                    <a:pt x="1676400" y="228600"/>
                  </a:moveTo>
                  <a:lnTo>
                    <a:pt x="1676400" y="0"/>
                  </a:lnTo>
                </a:path>
                <a:path w="1676400" h="609600">
                  <a:moveTo>
                    <a:pt x="0" y="609600"/>
                  </a:moveTo>
                  <a:lnTo>
                    <a:pt x="0" y="381000"/>
                  </a:lnTo>
                </a:path>
                <a:path w="1676400" h="609600">
                  <a:moveTo>
                    <a:pt x="1676400" y="609600"/>
                  </a:moveTo>
                  <a:lnTo>
                    <a:pt x="1676400" y="381000"/>
                  </a:lnTo>
                </a:path>
              </a:pathLst>
            </a:custGeom>
            <a:ln w="38097">
              <a:noFill/>
            </a:ln>
          </p:spPr>
          <p:txBody>
            <a:bodyPr wrap="square" lIns="0" tIns="0" rIns="0" bIns="0" rtlCol="0"/>
            <a:lstStyle/>
            <a:p>
              <a:endParaRPr/>
            </a:p>
          </p:txBody>
        </p:sp>
      </p:grpSp>
      <p:sp>
        <p:nvSpPr>
          <p:cNvPr id="31" name="object 31"/>
          <p:cNvSpPr/>
          <p:nvPr/>
        </p:nvSpPr>
        <p:spPr>
          <a:xfrm>
            <a:off x="3863340" y="5895340"/>
            <a:ext cx="0" cy="228600"/>
          </a:xfrm>
          <a:custGeom>
            <a:avLst/>
            <a:gdLst/>
            <a:ahLst/>
            <a:cxnLst/>
            <a:rect l="l" t="t" r="r" b="b"/>
            <a:pathLst>
              <a:path h="228600">
                <a:moveTo>
                  <a:pt x="0" y="228600"/>
                </a:moveTo>
                <a:lnTo>
                  <a:pt x="0" y="0"/>
                </a:lnTo>
              </a:path>
            </a:pathLst>
          </a:custGeom>
          <a:ln w="38097">
            <a:noFill/>
          </a:ln>
        </p:spPr>
        <p:txBody>
          <a:bodyPr wrap="square" lIns="0" tIns="0" rIns="0" bIns="0" rtlCol="0"/>
          <a:lstStyle/>
          <a:p>
            <a:endParaRPr/>
          </a:p>
        </p:txBody>
      </p:sp>
      <p:sp>
        <p:nvSpPr>
          <p:cNvPr id="32" name="object 32"/>
          <p:cNvSpPr/>
          <p:nvPr/>
        </p:nvSpPr>
        <p:spPr>
          <a:xfrm>
            <a:off x="5541009" y="5895340"/>
            <a:ext cx="0" cy="228600"/>
          </a:xfrm>
          <a:custGeom>
            <a:avLst/>
            <a:gdLst/>
            <a:ahLst/>
            <a:cxnLst/>
            <a:rect l="l" t="t" r="r" b="b"/>
            <a:pathLst>
              <a:path h="228600">
                <a:moveTo>
                  <a:pt x="0" y="228600"/>
                </a:moveTo>
                <a:lnTo>
                  <a:pt x="0" y="0"/>
                </a:lnTo>
              </a:path>
            </a:pathLst>
          </a:custGeom>
          <a:ln w="38097">
            <a:noFill/>
          </a:ln>
        </p:spPr>
        <p:txBody>
          <a:bodyPr wrap="square" lIns="0" tIns="0" rIns="0" bIns="0" rtlCol="0"/>
          <a:lstStyle/>
          <a:p>
            <a:endParaRPr/>
          </a:p>
        </p:txBody>
      </p:sp>
      <p:sp>
        <p:nvSpPr>
          <p:cNvPr id="33" name="object 33"/>
          <p:cNvSpPr txBox="1"/>
          <p:nvPr/>
        </p:nvSpPr>
        <p:spPr>
          <a:xfrm>
            <a:off x="149860" y="6160770"/>
            <a:ext cx="8858250" cy="478336"/>
          </a:xfrm>
          <a:prstGeom prst="rect">
            <a:avLst/>
          </a:prstGeom>
          <a:solidFill>
            <a:srgbClr val="006FBF"/>
          </a:solidFill>
          <a:ln w="12579">
            <a:noFill/>
          </a:ln>
        </p:spPr>
        <p:txBody>
          <a:bodyPr vert="horz" wrap="square" lIns="0" tIns="46990" rIns="0" bIns="0" rtlCol="0">
            <a:spAutoFit/>
          </a:bodyPr>
          <a:lstStyle/>
          <a:p>
            <a:pPr marL="89535">
              <a:lnSpc>
                <a:spcPct val="100000"/>
              </a:lnSpc>
              <a:spcBef>
                <a:spcPts val="370"/>
              </a:spcBef>
            </a:pPr>
            <a:r>
              <a:rPr sz="2800" spc="-5" dirty="0">
                <a:latin typeface="Arial MT"/>
                <a:cs typeface="Arial MT"/>
              </a:rPr>
              <a:t>01110011010011100101001010100101010010101…..</a:t>
            </a:r>
            <a:endParaRPr sz="2800">
              <a:latin typeface="Arial MT"/>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0288"/>
          </a:xfrm>
        </p:spPr>
        <p:txBody>
          <a:bodyPr>
            <a:normAutofit fontScale="90000"/>
          </a:bodyPr>
          <a:lstStyle/>
          <a:p>
            <a:r>
              <a:rPr lang="en-US" dirty="0" smtClean="0"/>
              <a:t>More about Database Schemas</a:t>
            </a:r>
            <a:endParaRPr lang="en-US" dirty="0"/>
          </a:p>
        </p:txBody>
      </p:sp>
      <p:sp>
        <p:nvSpPr>
          <p:cNvPr id="3" name="Content Placeholder 2"/>
          <p:cNvSpPr>
            <a:spLocks noGrp="1"/>
          </p:cNvSpPr>
          <p:nvPr>
            <p:ph idx="1"/>
          </p:nvPr>
        </p:nvSpPr>
        <p:spPr>
          <a:xfrm>
            <a:off x="457200" y="1935480"/>
            <a:ext cx="8229600" cy="4770120"/>
          </a:xfrm>
        </p:spPr>
        <p:txBody>
          <a:bodyPr>
            <a:normAutofit lnSpcReduction="10000"/>
          </a:bodyPr>
          <a:lstStyle/>
          <a:p>
            <a:pPr algn="just"/>
            <a:r>
              <a:rPr lang="en-US" b="1" dirty="0" smtClean="0">
                <a:solidFill>
                  <a:srgbClr val="FF0000"/>
                </a:solidFill>
              </a:rPr>
              <a:t>External level Schema </a:t>
            </a:r>
            <a:r>
              <a:rPr lang="en-US" dirty="0" smtClean="0"/>
              <a:t>is the “</a:t>
            </a:r>
            <a:r>
              <a:rPr lang="en-US" b="1" dirty="0" smtClean="0"/>
              <a:t>top level</a:t>
            </a:r>
            <a:r>
              <a:rPr lang="en-US" dirty="0" smtClean="0"/>
              <a:t>” of the three Level DBMS Architecture.</a:t>
            </a:r>
          </a:p>
          <a:p>
            <a:pPr algn="just"/>
            <a:r>
              <a:rPr lang="en-US" dirty="0" smtClean="0"/>
              <a:t>It is also called </a:t>
            </a:r>
            <a:r>
              <a:rPr lang="en-US" b="1" dirty="0" smtClean="0"/>
              <a:t>view level</a:t>
            </a:r>
            <a:r>
              <a:rPr lang="en-US" dirty="0" smtClean="0"/>
              <a:t>. The reason this level is called “view” is because several users can view their desired data from this level which is internally fetched from database with the help of conceptual and internal level mapping.</a:t>
            </a:r>
          </a:p>
          <a:p>
            <a:pPr algn="just"/>
            <a:r>
              <a:rPr lang="en-US" dirty="0" smtClean="0"/>
              <a:t>The user doesn’t need to know the database schema details such as data structure, table definition etc. user is only concerned about data which is what returned back to the view level after it has been fetched from database.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990600"/>
            <a:ext cx="8839200" cy="856488"/>
          </a:xfrm>
        </p:spPr>
        <p:txBody>
          <a:bodyPr>
            <a:normAutofit/>
          </a:bodyPr>
          <a:lstStyle/>
          <a:p>
            <a:r>
              <a:rPr lang="en-US" dirty="0" smtClean="0"/>
              <a:t>More about Database Schemas</a:t>
            </a:r>
            <a:endParaRPr lang="en-US" dirty="0"/>
          </a:p>
        </p:txBody>
      </p:sp>
      <p:sp>
        <p:nvSpPr>
          <p:cNvPr id="3" name="Content Placeholder 2"/>
          <p:cNvSpPr>
            <a:spLocks noGrp="1"/>
          </p:cNvSpPr>
          <p:nvPr>
            <p:ph idx="1"/>
          </p:nvPr>
        </p:nvSpPr>
        <p:spPr/>
        <p:txBody>
          <a:bodyPr>
            <a:normAutofit/>
          </a:bodyPr>
          <a:lstStyle/>
          <a:p>
            <a:pPr algn="just"/>
            <a:r>
              <a:rPr lang="en-US" dirty="0" smtClean="0"/>
              <a:t>In </a:t>
            </a:r>
            <a:r>
              <a:rPr lang="en-US" b="1" dirty="0" smtClean="0">
                <a:solidFill>
                  <a:srgbClr val="FF0000"/>
                </a:solidFill>
              </a:rPr>
              <a:t>logical/conceptual level schema</a:t>
            </a:r>
            <a:r>
              <a:rPr lang="en-US" b="1" dirty="0" smtClean="0"/>
              <a:t>, t</a:t>
            </a:r>
            <a:r>
              <a:rPr lang="en-US" dirty="0" smtClean="0"/>
              <a:t>he whole design of the database such as entities, relationship among data, schema of data etc. are described in this level.</a:t>
            </a:r>
          </a:p>
          <a:p>
            <a:pPr algn="just"/>
            <a:r>
              <a:rPr lang="en-US" dirty="0" smtClean="0"/>
              <a:t>Database constraints and security are also implemented in this level of architecture. This level is maintained by DBA (database administrator)</a:t>
            </a:r>
          </a:p>
          <a:p>
            <a:pPr algn="just"/>
            <a:r>
              <a:rPr lang="en-US" dirty="0" smtClean="0"/>
              <a:t>This logical level comes between the user level and physical storage view. However, there is only single conceptual view of a single database.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rmAutofit/>
          </a:bodyPr>
          <a:lstStyle/>
          <a:p>
            <a:r>
              <a:rPr lang="en-US" dirty="0" smtClean="0"/>
              <a:t>More about Database Schemas</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b="1" dirty="0" smtClean="0">
                <a:solidFill>
                  <a:srgbClr val="FF0000"/>
                </a:solidFill>
              </a:rPr>
              <a:t>internal/physical schema </a:t>
            </a:r>
            <a:r>
              <a:rPr lang="en-US" dirty="0" smtClean="0"/>
              <a:t>defines the physical storage structure of the database. The internal schema is a very low-level representation of the entire database</a:t>
            </a:r>
          </a:p>
          <a:p>
            <a:pPr algn="just"/>
            <a:r>
              <a:rPr lang="en-US" dirty="0" smtClean="0"/>
              <a:t>It helps you to keeps information about the actual representation of the entire database. Like the actual storage of the data on the disk in the form of records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663696" y="2825495"/>
            <a:ext cx="5485130" cy="3002280"/>
            <a:chOff x="3663696" y="2825495"/>
            <a:chExt cx="5485130" cy="3002280"/>
          </a:xfrm>
        </p:grpSpPr>
        <p:pic>
          <p:nvPicPr>
            <p:cNvPr id="4" name="object 4"/>
            <p:cNvPicPr/>
            <p:nvPr/>
          </p:nvPicPr>
          <p:blipFill>
            <a:blip r:embed="rId2" cstate="print"/>
            <a:stretch>
              <a:fillRect/>
            </a:stretch>
          </p:blipFill>
          <p:spPr>
            <a:xfrm>
              <a:off x="3663696" y="2825495"/>
              <a:ext cx="5480304" cy="3002279"/>
            </a:xfrm>
            <a:prstGeom prst="rect">
              <a:avLst/>
            </a:prstGeom>
          </p:spPr>
        </p:pic>
        <p:pic>
          <p:nvPicPr>
            <p:cNvPr id="5" name="object 5"/>
            <p:cNvPicPr/>
            <p:nvPr/>
          </p:nvPicPr>
          <p:blipFill>
            <a:blip r:embed="rId3" cstate="print"/>
            <a:stretch>
              <a:fillRect/>
            </a:stretch>
          </p:blipFill>
          <p:spPr>
            <a:xfrm>
              <a:off x="3733800" y="2895599"/>
              <a:ext cx="5410200" cy="2862072"/>
            </a:xfrm>
            <a:prstGeom prst="rect">
              <a:avLst/>
            </a:prstGeom>
          </p:spPr>
        </p:pic>
        <p:sp>
          <p:nvSpPr>
            <p:cNvPr id="6" name="object 6"/>
            <p:cNvSpPr/>
            <p:nvPr/>
          </p:nvSpPr>
          <p:spPr>
            <a:xfrm>
              <a:off x="3733800" y="2895599"/>
              <a:ext cx="5410200" cy="2862580"/>
            </a:xfrm>
            <a:custGeom>
              <a:avLst/>
              <a:gdLst/>
              <a:ahLst/>
              <a:cxnLst/>
              <a:rect l="l" t="t" r="r" b="b"/>
              <a:pathLst>
                <a:path w="5410200" h="2862579">
                  <a:moveTo>
                    <a:pt x="0" y="2862072"/>
                  </a:moveTo>
                  <a:lnTo>
                    <a:pt x="5410200" y="2862072"/>
                  </a:lnTo>
                  <a:lnTo>
                    <a:pt x="5410200" y="0"/>
                  </a:lnTo>
                  <a:lnTo>
                    <a:pt x="0" y="0"/>
                  </a:lnTo>
                  <a:lnTo>
                    <a:pt x="0" y="2862072"/>
                  </a:lnTo>
                  <a:close/>
                </a:path>
              </a:pathLst>
            </a:custGeom>
            <a:ln w="9143">
              <a:solidFill>
                <a:srgbClr val="209AC1"/>
              </a:solidFill>
            </a:ln>
          </p:spPr>
          <p:txBody>
            <a:bodyPr wrap="square" lIns="0" tIns="0" rIns="0" bIns="0" rtlCol="0"/>
            <a:lstStyle/>
            <a:p>
              <a:endParaRPr/>
            </a:p>
          </p:txBody>
        </p:sp>
      </p:grpSp>
      <p:grpSp>
        <p:nvGrpSpPr>
          <p:cNvPr id="7" name="object 7"/>
          <p:cNvGrpSpPr/>
          <p:nvPr/>
        </p:nvGrpSpPr>
        <p:grpSpPr>
          <a:xfrm>
            <a:off x="3816096" y="1682495"/>
            <a:ext cx="4940935" cy="509270"/>
            <a:chOff x="3816096" y="1682495"/>
            <a:chExt cx="4940935" cy="509270"/>
          </a:xfrm>
        </p:grpSpPr>
        <p:pic>
          <p:nvPicPr>
            <p:cNvPr id="8" name="object 8"/>
            <p:cNvPicPr/>
            <p:nvPr/>
          </p:nvPicPr>
          <p:blipFill>
            <a:blip r:embed="rId4" cstate="print"/>
            <a:stretch>
              <a:fillRect/>
            </a:stretch>
          </p:blipFill>
          <p:spPr>
            <a:xfrm>
              <a:off x="3816096" y="1682495"/>
              <a:ext cx="4940808" cy="509015"/>
            </a:xfrm>
            <a:prstGeom prst="rect">
              <a:avLst/>
            </a:prstGeom>
          </p:spPr>
        </p:pic>
        <p:pic>
          <p:nvPicPr>
            <p:cNvPr id="9" name="object 9"/>
            <p:cNvPicPr/>
            <p:nvPr/>
          </p:nvPicPr>
          <p:blipFill>
            <a:blip r:embed="rId5" cstate="print"/>
            <a:stretch>
              <a:fillRect/>
            </a:stretch>
          </p:blipFill>
          <p:spPr>
            <a:xfrm>
              <a:off x="3886200" y="1752599"/>
              <a:ext cx="4800600" cy="368808"/>
            </a:xfrm>
            <a:prstGeom prst="rect">
              <a:avLst/>
            </a:prstGeom>
          </p:spPr>
        </p:pic>
      </p:grpSp>
      <p:sp>
        <p:nvSpPr>
          <p:cNvPr id="10" name="object 10"/>
          <p:cNvSpPr txBox="1"/>
          <p:nvPr/>
        </p:nvSpPr>
        <p:spPr>
          <a:xfrm>
            <a:off x="3886200" y="1752600"/>
            <a:ext cx="4800600" cy="368935"/>
          </a:xfrm>
          <a:prstGeom prst="rect">
            <a:avLst/>
          </a:prstGeom>
          <a:ln w="9144">
            <a:solidFill>
              <a:srgbClr val="209AC1"/>
            </a:solidFill>
          </a:ln>
        </p:spPr>
        <p:txBody>
          <a:bodyPr vert="horz" wrap="square" lIns="0" tIns="40005" rIns="0" bIns="0" rtlCol="0">
            <a:spAutoFit/>
          </a:bodyPr>
          <a:lstStyle/>
          <a:p>
            <a:pPr marL="485140">
              <a:lnSpc>
                <a:spcPct val="100000"/>
              </a:lnSpc>
              <a:spcBef>
                <a:spcPts val="315"/>
              </a:spcBef>
            </a:pPr>
            <a:r>
              <a:rPr sz="1800" i="1" spc="-5" dirty="0">
                <a:latin typeface="Arial"/>
                <a:cs typeface="Arial"/>
              </a:rPr>
              <a:t>Course_info(cid:string,cname:string)</a:t>
            </a:r>
            <a:endParaRPr sz="1800">
              <a:latin typeface="Arial"/>
              <a:cs typeface="Arial"/>
            </a:endParaRPr>
          </a:p>
        </p:txBody>
      </p:sp>
      <p:grpSp>
        <p:nvGrpSpPr>
          <p:cNvPr id="11" name="object 11"/>
          <p:cNvGrpSpPr/>
          <p:nvPr/>
        </p:nvGrpSpPr>
        <p:grpSpPr>
          <a:xfrm>
            <a:off x="3663696" y="5873496"/>
            <a:ext cx="5485130" cy="786765"/>
            <a:chOff x="3663696" y="5873496"/>
            <a:chExt cx="5485130" cy="786765"/>
          </a:xfrm>
        </p:grpSpPr>
        <p:pic>
          <p:nvPicPr>
            <p:cNvPr id="12" name="object 12"/>
            <p:cNvPicPr/>
            <p:nvPr/>
          </p:nvPicPr>
          <p:blipFill>
            <a:blip r:embed="rId6" cstate="print"/>
            <a:stretch>
              <a:fillRect/>
            </a:stretch>
          </p:blipFill>
          <p:spPr>
            <a:xfrm>
              <a:off x="3663696" y="5873496"/>
              <a:ext cx="5480304" cy="786383"/>
            </a:xfrm>
            <a:prstGeom prst="rect">
              <a:avLst/>
            </a:prstGeom>
          </p:spPr>
        </p:pic>
        <p:pic>
          <p:nvPicPr>
            <p:cNvPr id="13" name="object 13"/>
            <p:cNvPicPr/>
            <p:nvPr/>
          </p:nvPicPr>
          <p:blipFill>
            <a:blip r:embed="rId7" cstate="print"/>
            <a:stretch>
              <a:fillRect/>
            </a:stretch>
          </p:blipFill>
          <p:spPr>
            <a:xfrm>
              <a:off x="3733800" y="5943600"/>
              <a:ext cx="5410200" cy="646176"/>
            </a:xfrm>
            <a:prstGeom prst="rect">
              <a:avLst/>
            </a:prstGeom>
          </p:spPr>
        </p:pic>
        <p:sp>
          <p:nvSpPr>
            <p:cNvPr id="14" name="object 14"/>
            <p:cNvSpPr/>
            <p:nvPr/>
          </p:nvSpPr>
          <p:spPr>
            <a:xfrm>
              <a:off x="3733800" y="5943600"/>
              <a:ext cx="5410200" cy="646430"/>
            </a:xfrm>
            <a:custGeom>
              <a:avLst/>
              <a:gdLst/>
              <a:ahLst/>
              <a:cxnLst/>
              <a:rect l="l" t="t" r="r" b="b"/>
              <a:pathLst>
                <a:path w="5410200" h="646429">
                  <a:moveTo>
                    <a:pt x="0" y="646176"/>
                  </a:moveTo>
                  <a:lnTo>
                    <a:pt x="5410200" y="646176"/>
                  </a:lnTo>
                  <a:lnTo>
                    <a:pt x="5410200" y="0"/>
                  </a:lnTo>
                  <a:lnTo>
                    <a:pt x="0" y="0"/>
                  </a:lnTo>
                  <a:lnTo>
                    <a:pt x="0" y="646176"/>
                  </a:lnTo>
                  <a:close/>
                </a:path>
              </a:pathLst>
            </a:custGeom>
            <a:ln w="9144">
              <a:solidFill>
                <a:srgbClr val="209AC1"/>
              </a:solidFill>
            </a:ln>
          </p:spPr>
          <p:txBody>
            <a:bodyPr wrap="square" lIns="0" tIns="0" rIns="0" bIns="0" rtlCol="0"/>
            <a:lstStyle/>
            <a:p>
              <a:endParaRPr/>
            </a:p>
          </p:txBody>
        </p:sp>
      </p:grpSp>
      <p:sp>
        <p:nvSpPr>
          <p:cNvPr id="15" name="object 15"/>
          <p:cNvSpPr txBox="1"/>
          <p:nvPr/>
        </p:nvSpPr>
        <p:spPr>
          <a:xfrm>
            <a:off x="3738371" y="2923159"/>
            <a:ext cx="5405755" cy="3623310"/>
          </a:xfrm>
          <a:prstGeom prst="rect">
            <a:avLst/>
          </a:prstGeom>
        </p:spPr>
        <p:txBody>
          <a:bodyPr vert="horz" wrap="square" lIns="0" tIns="12700" rIns="0" bIns="0" rtlCol="0">
            <a:spAutoFit/>
          </a:bodyPr>
          <a:lstStyle/>
          <a:p>
            <a:pPr marL="791845" indent="-311785" algn="just">
              <a:lnSpc>
                <a:spcPct val="100000"/>
              </a:lnSpc>
              <a:spcBef>
                <a:spcPts val="100"/>
              </a:spcBef>
              <a:buSzPct val="75000"/>
              <a:buFont typeface="Segoe UI Symbol"/>
              <a:buChar char="⚫"/>
              <a:tabLst>
                <a:tab pos="791845" algn="l"/>
              </a:tabLst>
            </a:pPr>
            <a:r>
              <a:rPr sz="1800" i="1" spc="-5" dirty="0">
                <a:latin typeface="Arial"/>
                <a:cs typeface="Arial"/>
              </a:rPr>
              <a:t>Students(sid:</a:t>
            </a:r>
            <a:r>
              <a:rPr sz="1800" i="1" spc="-15" dirty="0">
                <a:latin typeface="Arial"/>
                <a:cs typeface="Arial"/>
              </a:rPr>
              <a:t> </a:t>
            </a:r>
            <a:r>
              <a:rPr sz="1800" i="1" spc="-5" dirty="0">
                <a:latin typeface="Arial"/>
                <a:cs typeface="Arial"/>
              </a:rPr>
              <a:t>string</a:t>
            </a:r>
            <a:endParaRPr sz="1800">
              <a:latin typeface="Arial"/>
              <a:cs typeface="Arial"/>
            </a:endParaRPr>
          </a:p>
          <a:p>
            <a:pPr marL="1687830" marR="2390140" algn="just">
              <a:lnSpc>
                <a:spcPct val="100000"/>
              </a:lnSpc>
            </a:pPr>
            <a:r>
              <a:rPr sz="1800" i="1" spc="-10" dirty="0">
                <a:latin typeface="Arial"/>
                <a:cs typeface="Arial"/>
              </a:rPr>
              <a:t>name:</a:t>
            </a:r>
            <a:r>
              <a:rPr sz="1800" i="1" spc="-50" dirty="0">
                <a:latin typeface="Arial"/>
                <a:cs typeface="Arial"/>
              </a:rPr>
              <a:t> </a:t>
            </a:r>
            <a:r>
              <a:rPr sz="1800" i="1" spc="-5" dirty="0">
                <a:latin typeface="Arial"/>
                <a:cs typeface="Arial"/>
              </a:rPr>
              <a:t>string, </a:t>
            </a:r>
            <a:r>
              <a:rPr sz="1800" i="1" spc="-490" dirty="0">
                <a:latin typeface="Arial"/>
                <a:cs typeface="Arial"/>
              </a:rPr>
              <a:t> </a:t>
            </a:r>
            <a:r>
              <a:rPr sz="1800" i="1" spc="-5" dirty="0">
                <a:latin typeface="Arial"/>
                <a:cs typeface="Arial"/>
              </a:rPr>
              <a:t>login: string, </a:t>
            </a:r>
            <a:r>
              <a:rPr sz="1800" i="1" dirty="0">
                <a:latin typeface="Arial"/>
                <a:cs typeface="Arial"/>
              </a:rPr>
              <a:t> </a:t>
            </a:r>
            <a:r>
              <a:rPr sz="1800" i="1" spc="-5" dirty="0">
                <a:latin typeface="Arial"/>
                <a:cs typeface="Arial"/>
              </a:rPr>
              <a:t>age:</a:t>
            </a:r>
            <a:r>
              <a:rPr sz="1800" i="1" spc="-45" dirty="0">
                <a:latin typeface="Arial"/>
                <a:cs typeface="Arial"/>
              </a:rPr>
              <a:t> </a:t>
            </a:r>
            <a:r>
              <a:rPr sz="1800" i="1" spc="-5" dirty="0">
                <a:latin typeface="Arial"/>
                <a:cs typeface="Arial"/>
              </a:rPr>
              <a:t>integer)</a:t>
            </a:r>
            <a:endParaRPr sz="1800">
              <a:latin typeface="Arial"/>
              <a:cs typeface="Arial"/>
            </a:endParaRPr>
          </a:p>
          <a:p>
            <a:pPr marL="791845" indent="-311785" algn="just">
              <a:lnSpc>
                <a:spcPct val="100000"/>
              </a:lnSpc>
              <a:buSzPct val="75000"/>
              <a:buFont typeface="Segoe UI Symbol"/>
              <a:buChar char="⚫"/>
              <a:tabLst>
                <a:tab pos="791845" algn="l"/>
              </a:tabLst>
            </a:pPr>
            <a:r>
              <a:rPr sz="1800" i="1" spc="-5" dirty="0">
                <a:latin typeface="Arial"/>
                <a:cs typeface="Arial"/>
              </a:rPr>
              <a:t>Courses(cid:</a:t>
            </a:r>
            <a:r>
              <a:rPr sz="1800" i="1" spc="-10" dirty="0">
                <a:latin typeface="Arial"/>
                <a:cs typeface="Arial"/>
              </a:rPr>
              <a:t> </a:t>
            </a:r>
            <a:r>
              <a:rPr sz="1800" i="1" spc="-5" dirty="0">
                <a:latin typeface="Arial"/>
                <a:cs typeface="Arial"/>
              </a:rPr>
              <a:t>string,</a:t>
            </a:r>
            <a:endParaRPr sz="1800">
              <a:latin typeface="Arial"/>
              <a:cs typeface="Arial"/>
            </a:endParaRPr>
          </a:p>
          <a:p>
            <a:pPr marL="1497330">
              <a:lnSpc>
                <a:spcPct val="100000"/>
              </a:lnSpc>
            </a:pPr>
            <a:r>
              <a:rPr sz="1800" i="1" spc="-5" dirty="0">
                <a:latin typeface="Arial"/>
                <a:cs typeface="Arial"/>
              </a:rPr>
              <a:t>cname:string,</a:t>
            </a:r>
            <a:endParaRPr sz="1800">
              <a:latin typeface="Arial"/>
              <a:cs typeface="Arial"/>
            </a:endParaRPr>
          </a:p>
          <a:p>
            <a:pPr marL="1433195">
              <a:lnSpc>
                <a:spcPct val="100000"/>
              </a:lnSpc>
            </a:pPr>
            <a:r>
              <a:rPr sz="1800" i="1" spc="-5" dirty="0">
                <a:latin typeface="Arial"/>
                <a:cs typeface="Arial"/>
              </a:rPr>
              <a:t>credits:integer)</a:t>
            </a:r>
            <a:endParaRPr sz="1800">
              <a:latin typeface="Arial"/>
              <a:cs typeface="Arial"/>
            </a:endParaRPr>
          </a:p>
          <a:p>
            <a:pPr marL="791845" indent="-311785">
              <a:lnSpc>
                <a:spcPct val="100000"/>
              </a:lnSpc>
              <a:spcBef>
                <a:spcPts val="5"/>
              </a:spcBef>
              <a:buSzPct val="75000"/>
              <a:buFont typeface="Segoe UI Symbol"/>
              <a:buChar char="⚫"/>
              <a:tabLst>
                <a:tab pos="791210" algn="l"/>
                <a:tab pos="791845" algn="l"/>
              </a:tabLst>
            </a:pPr>
            <a:r>
              <a:rPr sz="1800" i="1" spc="-5" dirty="0">
                <a:latin typeface="Arial"/>
                <a:cs typeface="Arial"/>
              </a:rPr>
              <a:t>Enrolled(Eid:string,</a:t>
            </a:r>
            <a:endParaRPr sz="1800">
              <a:latin typeface="Arial"/>
              <a:cs typeface="Arial"/>
            </a:endParaRPr>
          </a:p>
          <a:p>
            <a:pPr marL="1687830" marR="2429510">
              <a:lnSpc>
                <a:spcPct val="100000"/>
              </a:lnSpc>
            </a:pPr>
            <a:r>
              <a:rPr sz="1800" i="1" spc="-5" dirty="0">
                <a:latin typeface="Arial"/>
                <a:cs typeface="Arial"/>
              </a:rPr>
              <a:t>cid:string, </a:t>
            </a:r>
            <a:r>
              <a:rPr sz="1800" i="1" dirty="0">
                <a:latin typeface="Arial"/>
                <a:cs typeface="Arial"/>
              </a:rPr>
              <a:t> </a:t>
            </a:r>
            <a:r>
              <a:rPr sz="1800" i="1" spc="-5" dirty="0">
                <a:latin typeface="Arial"/>
                <a:cs typeface="Arial"/>
              </a:rPr>
              <a:t>gr</a:t>
            </a:r>
            <a:r>
              <a:rPr sz="1800" i="1" spc="-15" dirty="0">
                <a:latin typeface="Arial"/>
                <a:cs typeface="Arial"/>
              </a:rPr>
              <a:t>a</a:t>
            </a:r>
            <a:r>
              <a:rPr sz="1800" i="1" spc="-5" dirty="0">
                <a:latin typeface="Arial"/>
                <a:cs typeface="Arial"/>
              </a:rPr>
              <a:t>d</a:t>
            </a:r>
            <a:r>
              <a:rPr sz="1800" i="1" spc="-15" dirty="0">
                <a:latin typeface="Arial"/>
                <a:cs typeface="Arial"/>
              </a:rPr>
              <a:t>e</a:t>
            </a:r>
            <a:r>
              <a:rPr sz="1800" i="1" dirty="0">
                <a:latin typeface="Arial"/>
                <a:cs typeface="Arial"/>
              </a:rPr>
              <a:t>:s</a:t>
            </a:r>
            <a:r>
              <a:rPr sz="1800" i="1" spc="5" dirty="0">
                <a:latin typeface="Arial"/>
                <a:cs typeface="Arial"/>
              </a:rPr>
              <a:t>t</a:t>
            </a:r>
            <a:r>
              <a:rPr sz="1800" i="1" spc="-5" dirty="0">
                <a:latin typeface="Arial"/>
                <a:cs typeface="Arial"/>
              </a:rPr>
              <a:t>ri</a:t>
            </a:r>
            <a:r>
              <a:rPr sz="1800" i="1" spc="-15" dirty="0">
                <a:latin typeface="Arial"/>
                <a:cs typeface="Arial"/>
              </a:rPr>
              <a:t>n</a:t>
            </a:r>
            <a:r>
              <a:rPr sz="1800" i="1" spc="-10" dirty="0">
                <a:latin typeface="Arial"/>
                <a:cs typeface="Arial"/>
              </a:rPr>
              <a:t>g</a:t>
            </a:r>
            <a:r>
              <a:rPr sz="1800" i="1" dirty="0">
                <a:latin typeface="Arial"/>
                <a:cs typeface="Arial"/>
              </a:rPr>
              <a:t>)</a:t>
            </a:r>
            <a:endParaRPr sz="1800">
              <a:latin typeface="Arial"/>
              <a:cs typeface="Arial"/>
            </a:endParaRPr>
          </a:p>
          <a:p>
            <a:pPr>
              <a:lnSpc>
                <a:spcPct val="100000"/>
              </a:lnSpc>
              <a:spcBef>
                <a:spcPts val="40"/>
              </a:spcBef>
            </a:pPr>
            <a:endParaRPr sz="2050">
              <a:latin typeface="Arial"/>
              <a:cs typeface="Arial"/>
            </a:endParaRPr>
          </a:p>
          <a:p>
            <a:pPr marL="727710" indent="-248285">
              <a:lnSpc>
                <a:spcPct val="100000"/>
              </a:lnSpc>
              <a:buSzPct val="75000"/>
              <a:buFont typeface="Segoe UI Symbol"/>
              <a:buChar char="⚫"/>
              <a:tabLst>
                <a:tab pos="727710" algn="l"/>
                <a:tab pos="728345" algn="l"/>
              </a:tabLst>
            </a:pPr>
            <a:r>
              <a:rPr sz="1800" spc="25" dirty="0">
                <a:latin typeface="Tahoma"/>
                <a:cs typeface="Tahoma"/>
              </a:rPr>
              <a:t>Relations</a:t>
            </a:r>
            <a:r>
              <a:rPr sz="1800" spc="-45" dirty="0">
                <a:latin typeface="Tahoma"/>
                <a:cs typeface="Tahoma"/>
              </a:rPr>
              <a:t> </a:t>
            </a:r>
            <a:r>
              <a:rPr sz="1800" dirty="0">
                <a:latin typeface="Tahoma"/>
                <a:cs typeface="Tahoma"/>
              </a:rPr>
              <a:t>stored</a:t>
            </a:r>
            <a:r>
              <a:rPr sz="1800" spc="-65" dirty="0">
                <a:latin typeface="Tahoma"/>
                <a:cs typeface="Tahoma"/>
              </a:rPr>
              <a:t> </a:t>
            </a:r>
            <a:r>
              <a:rPr sz="1800" spc="70" dirty="0">
                <a:latin typeface="Tahoma"/>
                <a:cs typeface="Tahoma"/>
              </a:rPr>
              <a:t>as</a:t>
            </a:r>
            <a:r>
              <a:rPr sz="1800" spc="-70" dirty="0">
                <a:latin typeface="Tahoma"/>
                <a:cs typeface="Tahoma"/>
              </a:rPr>
              <a:t> </a:t>
            </a:r>
            <a:r>
              <a:rPr sz="1800" dirty="0">
                <a:latin typeface="Tahoma"/>
                <a:cs typeface="Tahoma"/>
              </a:rPr>
              <a:t>unordered</a:t>
            </a:r>
            <a:r>
              <a:rPr sz="1800" spc="-45" dirty="0">
                <a:latin typeface="Tahoma"/>
                <a:cs typeface="Tahoma"/>
              </a:rPr>
              <a:t> </a:t>
            </a:r>
            <a:r>
              <a:rPr sz="1800" spc="-5" dirty="0">
                <a:latin typeface="Tahoma"/>
                <a:cs typeface="Tahoma"/>
              </a:rPr>
              <a:t>files.</a:t>
            </a:r>
            <a:endParaRPr sz="1800">
              <a:latin typeface="Tahoma"/>
              <a:cs typeface="Tahoma"/>
            </a:endParaRPr>
          </a:p>
          <a:p>
            <a:pPr marL="727710" indent="-248285">
              <a:lnSpc>
                <a:spcPct val="100000"/>
              </a:lnSpc>
              <a:buSzPct val="75000"/>
              <a:buFont typeface="Segoe UI Symbol"/>
              <a:buChar char="⚫"/>
              <a:tabLst>
                <a:tab pos="727710" algn="l"/>
                <a:tab pos="728345" algn="l"/>
              </a:tabLst>
            </a:pPr>
            <a:r>
              <a:rPr sz="1800" spc="-25" dirty="0">
                <a:latin typeface="Tahoma"/>
                <a:cs typeface="Tahoma"/>
              </a:rPr>
              <a:t>Index</a:t>
            </a:r>
            <a:r>
              <a:rPr sz="1800" spc="-70" dirty="0">
                <a:latin typeface="Tahoma"/>
                <a:cs typeface="Tahoma"/>
              </a:rPr>
              <a:t> </a:t>
            </a:r>
            <a:r>
              <a:rPr sz="1800" spc="5" dirty="0">
                <a:latin typeface="Tahoma"/>
                <a:cs typeface="Tahoma"/>
              </a:rPr>
              <a:t>on</a:t>
            </a:r>
            <a:r>
              <a:rPr sz="1800" spc="-60" dirty="0">
                <a:latin typeface="Tahoma"/>
                <a:cs typeface="Tahoma"/>
              </a:rPr>
              <a:t> </a:t>
            </a:r>
            <a:r>
              <a:rPr sz="1800" spc="-30" dirty="0">
                <a:latin typeface="Tahoma"/>
                <a:cs typeface="Tahoma"/>
              </a:rPr>
              <a:t>first</a:t>
            </a:r>
            <a:r>
              <a:rPr sz="1800" spc="-80" dirty="0">
                <a:latin typeface="Tahoma"/>
                <a:cs typeface="Tahoma"/>
              </a:rPr>
              <a:t> </a:t>
            </a:r>
            <a:r>
              <a:rPr sz="1800" spc="5" dirty="0">
                <a:latin typeface="Tahoma"/>
                <a:cs typeface="Tahoma"/>
              </a:rPr>
              <a:t>column</a:t>
            </a:r>
            <a:r>
              <a:rPr sz="1800" spc="-65" dirty="0">
                <a:latin typeface="Tahoma"/>
                <a:cs typeface="Tahoma"/>
              </a:rPr>
              <a:t> </a:t>
            </a:r>
            <a:r>
              <a:rPr sz="1800" spc="-30" dirty="0">
                <a:latin typeface="Tahoma"/>
                <a:cs typeface="Tahoma"/>
              </a:rPr>
              <a:t>of</a:t>
            </a:r>
            <a:r>
              <a:rPr sz="1800" spc="-65" dirty="0">
                <a:latin typeface="Tahoma"/>
                <a:cs typeface="Tahoma"/>
              </a:rPr>
              <a:t> </a:t>
            </a:r>
            <a:r>
              <a:rPr sz="1800" spc="5" dirty="0">
                <a:latin typeface="Tahoma"/>
                <a:cs typeface="Tahoma"/>
              </a:rPr>
              <a:t>Students.</a:t>
            </a:r>
            <a:endParaRPr sz="1800">
              <a:latin typeface="Tahoma"/>
              <a:cs typeface="Tahoma"/>
            </a:endParaRPr>
          </a:p>
        </p:txBody>
      </p:sp>
      <p:sp>
        <p:nvSpPr>
          <p:cNvPr id="16" name="object 16"/>
          <p:cNvSpPr txBox="1"/>
          <p:nvPr/>
        </p:nvSpPr>
        <p:spPr>
          <a:xfrm>
            <a:off x="231140" y="3837813"/>
            <a:ext cx="2381885" cy="29972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25" dirty="0">
                <a:latin typeface="Tahoma"/>
                <a:cs typeface="Tahoma"/>
              </a:rPr>
              <a:t>Conceptual</a:t>
            </a:r>
            <a:r>
              <a:rPr sz="1800" spc="-105" dirty="0">
                <a:latin typeface="Tahoma"/>
                <a:cs typeface="Tahoma"/>
              </a:rPr>
              <a:t> </a:t>
            </a:r>
            <a:r>
              <a:rPr sz="1800" spc="15" dirty="0">
                <a:latin typeface="Tahoma"/>
                <a:cs typeface="Tahoma"/>
              </a:rPr>
              <a:t>schema:</a:t>
            </a:r>
            <a:endParaRPr sz="1800">
              <a:latin typeface="Tahoma"/>
              <a:cs typeface="Tahoma"/>
            </a:endParaRPr>
          </a:p>
        </p:txBody>
      </p:sp>
      <p:sp>
        <p:nvSpPr>
          <p:cNvPr id="17" name="object 17"/>
          <p:cNvSpPr txBox="1"/>
          <p:nvPr/>
        </p:nvSpPr>
        <p:spPr>
          <a:xfrm>
            <a:off x="307340" y="5971743"/>
            <a:ext cx="2077085" cy="29972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45" dirty="0">
                <a:latin typeface="Tahoma"/>
                <a:cs typeface="Tahoma"/>
              </a:rPr>
              <a:t>Physical</a:t>
            </a:r>
            <a:r>
              <a:rPr sz="1800" spc="-105" dirty="0">
                <a:latin typeface="Tahoma"/>
                <a:cs typeface="Tahoma"/>
              </a:rPr>
              <a:t> </a:t>
            </a:r>
            <a:r>
              <a:rPr sz="1800" spc="15" dirty="0">
                <a:latin typeface="Tahoma"/>
                <a:cs typeface="Tahoma"/>
              </a:rPr>
              <a:t>schema:</a:t>
            </a:r>
            <a:endParaRPr sz="1800">
              <a:latin typeface="Tahoma"/>
              <a:cs typeface="Tahoma"/>
            </a:endParaRPr>
          </a:p>
        </p:txBody>
      </p:sp>
      <p:grpSp>
        <p:nvGrpSpPr>
          <p:cNvPr id="18" name="object 18"/>
          <p:cNvGrpSpPr/>
          <p:nvPr/>
        </p:nvGrpSpPr>
        <p:grpSpPr>
          <a:xfrm>
            <a:off x="3816096" y="2215895"/>
            <a:ext cx="4940935" cy="509270"/>
            <a:chOff x="3816096" y="2215895"/>
            <a:chExt cx="4940935" cy="509270"/>
          </a:xfrm>
        </p:grpSpPr>
        <p:pic>
          <p:nvPicPr>
            <p:cNvPr id="19" name="object 19"/>
            <p:cNvPicPr/>
            <p:nvPr/>
          </p:nvPicPr>
          <p:blipFill>
            <a:blip r:embed="rId4" cstate="print"/>
            <a:stretch>
              <a:fillRect/>
            </a:stretch>
          </p:blipFill>
          <p:spPr>
            <a:xfrm>
              <a:off x="3816096" y="2215895"/>
              <a:ext cx="4940808" cy="509015"/>
            </a:xfrm>
            <a:prstGeom prst="rect">
              <a:avLst/>
            </a:prstGeom>
          </p:spPr>
        </p:pic>
        <p:pic>
          <p:nvPicPr>
            <p:cNvPr id="20" name="object 20"/>
            <p:cNvPicPr/>
            <p:nvPr/>
          </p:nvPicPr>
          <p:blipFill>
            <a:blip r:embed="rId5" cstate="print"/>
            <a:stretch>
              <a:fillRect/>
            </a:stretch>
          </p:blipFill>
          <p:spPr>
            <a:xfrm>
              <a:off x="3886200" y="2285999"/>
              <a:ext cx="4800600" cy="368808"/>
            </a:xfrm>
            <a:prstGeom prst="rect">
              <a:avLst/>
            </a:prstGeom>
          </p:spPr>
        </p:pic>
      </p:grpSp>
      <p:sp>
        <p:nvSpPr>
          <p:cNvPr id="21" name="object 21"/>
          <p:cNvSpPr txBox="1"/>
          <p:nvPr/>
        </p:nvSpPr>
        <p:spPr>
          <a:xfrm>
            <a:off x="3886200" y="2286000"/>
            <a:ext cx="4800600" cy="368935"/>
          </a:xfrm>
          <a:prstGeom prst="rect">
            <a:avLst/>
          </a:prstGeom>
          <a:ln w="9144">
            <a:solidFill>
              <a:srgbClr val="209AC1"/>
            </a:solidFill>
          </a:ln>
        </p:spPr>
        <p:txBody>
          <a:bodyPr vert="horz" wrap="square" lIns="0" tIns="40005" rIns="0" bIns="0" rtlCol="0">
            <a:spAutoFit/>
          </a:bodyPr>
          <a:lstStyle/>
          <a:p>
            <a:pPr marL="485140">
              <a:lnSpc>
                <a:spcPct val="100000"/>
              </a:lnSpc>
              <a:spcBef>
                <a:spcPts val="315"/>
              </a:spcBef>
            </a:pPr>
            <a:r>
              <a:rPr sz="1800" i="1" spc="-5" dirty="0">
                <a:latin typeface="Arial"/>
                <a:cs typeface="Arial"/>
              </a:rPr>
              <a:t>student_info(cid:string,</a:t>
            </a:r>
            <a:r>
              <a:rPr sz="1800" i="1" spc="25" dirty="0">
                <a:latin typeface="Arial"/>
                <a:cs typeface="Arial"/>
              </a:rPr>
              <a:t> </a:t>
            </a:r>
            <a:r>
              <a:rPr sz="1800" i="1" spc="-5" dirty="0">
                <a:latin typeface="Arial"/>
                <a:cs typeface="Arial"/>
              </a:rPr>
              <a:t>name:string)</a:t>
            </a:r>
            <a:endParaRPr sz="1800">
              <a:latin typeface="Arial"/>
              <a:cs typeface="Arial"/>
            </a:endParaRPr>
          </a:p>
        </p:txBody>
      </p:sp>
      <p:sp>
        <p:nvSpPr>
          <p:cNvPr id="22" name="object 22"/>
          <p:cNvSpPr txBox="1"/>
          <p:nvPr/>
        </p:nvSpPr>
        <p:spPr>
          <a:xfrm>
            <a:off x="231140" y="1779473"/>
            <a:ext cx="3063875" cy="83439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10" dirty="0">
                <a:latin typeface="Tahoma"/>
                <a:cs typeface="Tahoma"/>
              </a:rPr>
              <a:t>External</a:t>
            </a:r>
            <a:r>
              <a:rPr sz="1800" spc="-45" dirty="0">
                <a:latin typeface="Tahoma"/>
                <a:cs typeface="Tahoma"/>
              </a:rPr>
              <a:t> </a:t>
            </a:r>
            <a:r>
              <a:rPr sz="1800" spc="55" dirty="0">
                <a:latin typeface="Tahoma"/>
                <a:cs typeface="Tahoma"/>
              </a:rPr>
              <a:t>Schema</a:t>
            </a:r>
            <a:r>
              <a:rPr sz="1800" spc="-75" dirty="0">
                <a:latin typeface="Tahoma"/>
                <a:cs typeface="Tahoma"/>
              </a:rPr>
              <a:t> </a:t>
            </a:r>
            <a:r>
              <a:rPr sz="1800" spc="-5" dirty="0">
                <a:latin typeface="Tahoma"/>
                <a:cs typeface="Tahoma"/>
              </a:rPr>
              <a:t>(View</a:t>
            </a:r>
            <a:r>
              <a:rPr sz="1800" spc="-60" dirty="0">
                <a:latin typeface="Tahoma"/>
                <a:cs typeface="Tahoma"/>
              </a:rPr>
              <a:t> </a:t>
            </a:r>
            <a:r>
              <a:rPr sz="1800" spc="15" dirty="0">
                <a:latin typeface="Tahoma"/>
                <a:cs typeface="Tahoma"/>
              </a:rPr>
              <a:t>1</a:t>
            </a:r>
            <a:r>
              <a:rPr sz="1800" spc="-75" dirty="0">
                <a:latin typeface="Tahoma"/>
                <a:cs typeface="Tahoma"/>
              </a:rPr>
              <a:t> </a:t>
            </a:r>
            <a:r>
              <a:rPr sz="1800" spc="-114" dirty="0">
                <a:latin typeface="Tahoma"/>
                <a:cs typeface="Tahoma"/>
              </a:rPr>
              <a:t>):</a:t>
            </a:r>
            <a:endParaRPr sz="1800">
              <a:latin typeface="Tahoma"/>
              <a:cs typeface="Tahoma"/>
            </a:endParaRPr>
          </a:p>
          <a:p>
            <a:pPr>
              <a:lnSpc>
                <a:spcPct val="100000"/>
              </a:lnSpc>
              <a:spcBef>
                <a:spcPts val="50"/>
              </a:spcBef>
              <a:buClr>
                <a:srgbClr val="8D88A3"/>
              </a:buClr>
              <a:buFont typeface="Segoe UI Symbol"/>
              <a:buChar char="⚫"/>
            </a:pPr>
            <a:endParaRPr sz="1650">
              <a:latin typeface="Tahoma"/>
              <a:cs typeface="Tahoma"/>
            </a:endParaRPr>
          </a:p>
          <a:p>
            <a:pPr marL="287020" indent="-274320">
              <a:lnSpc>
                <a:spcPct val="100000"/>
              </a:lnSpc>
              <a:buClr>
                <a:srgbClr val="8D88A3"/>
              </a:buClr>
              <a:buFont typeface="Segoe UI Symbol"/>
              <a:buChar char="⚫"/>
              <a:tabLst>
                <a:tab pos="286385" algn="l"/>
                <a:tab pos="287020" algn="l"/>
              </a:tabLst>
            </a:pPr>
            <a:r>
              <a:rPr sz="1800" spc="10" dirty="0">
                <a:latin typeface="Tahoma"/>
                <a:cs typeface="Tahoma"/>
              </a:rPr>
              <a:t>External</a:t>
            </a:r>
            <a:r>
              <a:rPr sz="1800" spc="-55" dirty="0">
                <a:latin typeface="Tahoma"/>
                <a:cs typeface="Tahoma"/>
              </a:rPr>
              <a:t> </a:t>
            </a:r>
            <a:r>
              <a:rPr sz="1800" spc="55" dirty="0">
                <a:latin typeface="Tahoma"/>
                <a:cs typeface="Tahoma"/>
              </a:rPr>
              <a:t>Schema</a:t>
            </a:r>
            <a:r>
              <a:rPr sz="1800" spc="-80" dirty="0">
                <a:latin typeface="Tahoma"/>
                <a:cs typeface="Tahoma"/>
              </a:rPr>
              <a:t> </a:t>
            </a:r>
            <a:r>
              <a:rPr sz="1800" spc="-5" dirty="0">
                <a:latin typeface="Tahoma"/>
                <a:cs typeface="Tahoma"/>
              </a:rPr>
              <a:t>(View</a:t>
            </a:r>
            <a:r>
              <a:rPr sz="1800" spc="-60" dirty="0">
                <a:latin typeface="Tahoma"/>
                <a:cs typeface="Tahoma"/>
              </a:rPr>
              <a:t> </a:t>
            </a:r>
            <a:r>
              <a:rPr sz="1800" spc="-70" dirty="0">
                <a:latin typeface="Tahoma"/>
                <a:cs typeface="Tahoma"/>
              </a:rPr>
              <a:t>2):</a:t>
            </a:r>
            <a:endParaRPr sz="1800">
              <a:latin typeface="Tahoma"/>
              <a:cs typeface="Tahoma"/>
            </a:endParaRPr>
          </a:p>
        </p:txBody>
      </p:sp>
      <p:sp>
        <p:nvSpPr>
          <p:cNvPr id="23" name="Title 22"/>
          <p:cNvSpPr>
            <a:spLocks noGrp="1"/>
          </p:cNvSpPr>
          <p:nvPr>
            <p:ph type="title"/>
          </p:nvPr>
        </p:nvSpPr>
        <p:spPr>
          <a:xfrm>
            <a:off x="457200" y="304800"/>
            <a:ext cx="8229600" cy="1143000"/>
          </a:xfrm>
        </p:spPr>
        <p:txBody>
          <a:bodyPr/>
          <a:lstStyle/>
          <a:p>
            <a:r>
              <a:rPr lang="en-US" spc="45" dirty="0" smtClean="0"/>
              <a:t>Example:</a:t>
            </a:r>
            <a:r>
              <a:rPr lang="en-US" spc="-175" dirty="0" smtClean="0"/>
              <a:t> </a:t>
            </a:r>
            <a:r>
              <a:rPr lang="en-US" spc="20" dirty="0" smtClean="0"/>
              <a:t>University</a:t>
            </a:r>
            <a:r>
              <a:rPr lang="en-US" spc="-165" dirty="0" smtClean="0"/>
              <a:t> </a:t>
            </a:r>
            <a:r>
              <a:rPr lang="en-US" spc="85" dirty="0" smtClean="0"/>
              <a:t>Database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58561" y="1600961"/>
            <a:ext cx="3185160" cy="1201420"/>
          </a:xfrm>
          <a:prstGeom prst="rect">
            <a:avLst/>
          </a:prstGeom>
          <a:solidFill>
            <a:srgbClr val="FFFFFF"/>
          </a:solidFill>
          <a:ln w="19811">
            <a:solidFill>
              <a:srgbClr val="7D848D"/>
            </a:solidFill>
          </a:ln>
        </p:spPr>
        <p:txBody>
          <a:bodyPr vert="horz" wrap="square" lIns="0" tIns="38735" rIns="0" bIns="0" rtlCol="0">
            <a:spAutoFit/>
          </a:bodyPr>
          <a:lstStyle/>
          <a:p>
            <a:pPr marL="91440">
              <a:lnSpc>
                <a:spcPct val="100000"/>
              </a:lnSpc>
              <a:spcBef>
                <a:spcPts val="305"/>
              </a:spcBef>
            </a:pPr>
            <a:r>
              <a:rPr sz="1800" b="1" spc="-5" dirty="0">
                <a:solidFill>
                  <a:srgbClr val="FFC000"/>
                </a:solidFill>
                <a:latin typeface="Arial"/>
                <a:cs typeface="Arial"/>
              </a:rPr>
              <a:t>External </a:t>
            </a:r>
            <a:r>
              <a:rPr sz="1800" b="1" spc="-15" dirty="0">
                <a:solidFill>
                  <a:srgbClr val="FFC000"/>
                </a:solidFill>
                <a:latin typeface="Arial"/>
                <a:cs typeface="Arial"/>
              </a:rPr>
              <a:t>view</a:t>
            </a:r>
            <a:r>
              <a:rPr sz="1800" b="1" spc="20" dirty="0">
                <a:solidFill>
                  <a:srgbClr val="FFC000"/>
                </a:solidFill>
                <a:latin typeface="Arial"/>
                <a:cs typeface="Arial"/>
              </a:rPr>
              <a:t> </a:t>
            </a:r>
            <a:r>
              <a:rPr sz="1800" b="1" dirty="0">
                <a:solidFill>
                  <a:srgbClr val="FFC000"/>
                </a:solidFill>
                <a:latin typeface="Arial"/>
                <a:cs typeface="Arial"/>
              </a:rPr>
              <a:t>2</a:t>
            </a:r>
            <a:r>
              <a:rPr sz="1800" b="1" spc="-20" dirty="0">
                <a:solidFill>
                  <a:srgbClr val="FFC000"/>
                </a:solidFill>
                <a:latin typeface="Arial"/>
                <a:cs typeface="Arial"/>
              </a:rPr>
              <a:t> </a:t>
            </a:r>
            <a:r>
              <a:rPr sz="1800" b="1" dirty="0">
                <a:solidFill>
                  <a:srgbClr val="FFC000"/>
                </a:solidFill>
                <a:latin typeface="Arial"/>
                <a:cs typeface="Arial"/>
              </a:rPr>
              <a:t>(COBOL)</a:t>
            </a:r>
            <a:endParaRPr sz="1800">
              <a:latin typeface="Arial"/>
              <a:cs typeface="Arial"/>
            </a:endParaRPr>
          </a:p>
          <a:p>
            <a:pPr marL="346075">
              <a:lnSpc>
                <a:spcPct val="100000"/>
              </a:lnSpc>
              <a:spcBef>
                <a:spcPts val="5"/>
              </a:spcBef>
            </a:pPr>
            <a:r>
              <a:rPr sz="1800" spc="15" dirty="0">
                <a:latin typeface="Tahoma"/>
                <a:cs typeface="Tahoma"/>
              </a:rPr>
              <a:t>01</a:t>
            </a:r>
            <a:r>
              <a:rPr sz="1800" spc="380" dirty="0">
                <a:latin typeface="Tahoma"/>
                <a:cs typeface="Tahoma"/>
              </a:rPr>
              <a:t> </a:t>
            </a:r>
            <a:r>
              <a:rPr sz="1800" spc="135" dirty="0">
                <a:latin typeface="Tahoma"/>
                <a:cs typeface="Tahoma"/>
              </a:rPr>
              <a:t>EMPC.</a:t>
            </a:r>
            <a:endParaRPr sz="1800">
              <a:latin typeface="Tahoma"/>
              <a:cs typeface="Tahoma"/>
            </a:endParaRPr>
          </a:p>
          <a:p>
            <a:pPr marL="727075">
              <a:lnSpc>
                <a:spcPct val="100000"/>
              </a:lnSpc>
            </a:pPr>
            <a:r>
              <a:rPr sz="1800" spc="15" dirty="0">
                <a:latin typeface="Tahoma"/>
                <a:cs typeface="Tahoma"/>
              </a:rPr>
              <a:t>02</a:t>
            </a:r>
            <a:r>
              <a:rPr sz="1800" spc="-85" dirty="0">
                <a:latin typeface="Tahoma"/>
                <a:cs typeface="Tahoma"/>
              </a:rPr>
              <a:t> </a:t>
            </a:r>
            <a:r>
              <a:rPr sz="1800" spc="145" dirty="0">
                <a:latin typeface="Tahoma"/>
                <a:cs typeface="Tahoma"/>
              </a:rPr>
              <a:t>EMPNO</a:t>
            </a:r>
            <a:r>
              <a:rPr sz="1800" spc="-70" dirty="0">
                <a:latin typeface="Tahoma"/>
                <a:cs typeface="Tahoma"/>
              </a:rPr>
              <a:t> </a:t>
            </a:r>
            <a:r>
              <a:rPr sz="1800" spc="85" dirty="0">
                <a:latin typeface="Tahoma"/>
                <a:cs typeface="Tahoma"/>
              </a:rPr>
              <a:t>PIC</a:t>
            </a:r>
            <a:r>
              <a:rPr sz="1800" spc="-85" dirty="0">
                <a:latin typeface="Tahoma"/>
                <a:cs typeface="Tahoma"/>
              </a:rPr>
              <a:t> </a:t>
            </a:r>
            <a:r>
              <a:rPr sz="1800" spc="-15" dirty="0">
                <a:latin typeface="Tahoma"/>
                <a:cs typeface="Tahoma"/>
              </a:rPr>
              <a:t>X(6).</a:t>
            </a:r>
            <a:endParaRPr sz="1800">
              <a:latin typeface="Tahoma"/>
              <a:cs typeface="Tahoma"/>
            </a:endParaRPr>
          </a:p>
          <a:p>
            <a:pPr marL="727075">
              <a:lnSpc>
                <a:spcPct val="100000"/>
              </a:lnSpc>
            </a:pPr>
            <a:r>
              <a:rPr sz="1800" spc="15" dirty="0">
                <a:latin typeface="Tahoma"/>
                <a:cs typeface="Tahoma"/>
              </a:rPr>
              <a:t>02</a:t>
            </a:r>
            <a:r>
              <a:rPr sz="1800" spc="-80" dirty="0">
                <a:latin typeface="Tahoma"/>
                <a:cs typeface="Tahoma"/>
              </a:rPr>
              <a:t> </a:t>
            </a:r>
            <a:r>
              <a:rPr sz="1800" spc="125" dirty="0">
                <a:latin typeface="Tahoma"/>
                <a:cs typeface="Tahoma"/>
              </a:rPr>
              <a:t>DEPTNO</a:t>
            </a:r>
            <a:r>
              <a:rPr sz="1800" spc="-80" dirty="0">
                <a:latin typeface="Tahoma"/>
                <a:cs typeface="Tahoma"/>
              </a:rPr>
              <a:t> </a:t>
            </a:r>
            <a:r>
              <a:rPr sz="1800" spc="85" dirty="0">
                <a:latin typeface="Tahoma"/>
                <a:cs typeface="Tahoma"/>
              </a:rPr>
              <a:t>PIC</a:t>
            </a:r>
            <a:r>
              <a:rPr sz="1800" spc="-85" dirty="0">
                <a:latin typeface="Tahoma"/>
                <a:cs typeface="Tahoma"/>
              </a:rPr>
              <a:t> </a:t>
            </a:r>
            <a:r>
              <a:rPr sz="1800" spc="-15" dirty="0">
                <a:latin typeface="Tahoma"/>
                <a:cs typeface="Tahoma"/>
              </a:rPr>
              <a:t>X(4).</a:t>
            </a:r>
            <a:endParaRPr sz="1800">
              <a:latin typeface="Tahoma"/>
              <a:cs typeface="Tahoma"/>
            </a:endParaRPr>
          </a:p>
        </p:txBody>
      </p:sp>
      <p:grpSp>
        <p:nvGrpSpPr>
          <p:cNvPr id="3" name="object 3"/>
          <p:cNvGrpSpPr/>
          <p:nvPr/>
        </p:nvGrpSpPr>
        <p:grpSpPr>
          <a:xfrm>
            <a:off x="1575561" y="2994405"/>
            <a:ext cx="6479540" cy="1497330"/>
            <a:chOff x="1575561" y="2994405"/>
            <a:chExt cx="6479540" cy="1497330"/>
          </a:xfrm>
        </p:grpSpPr>
        <p:sp>
          <p:nvSpPr>
            <p:cNvPr id="4" name="object 4"/>
            <p:cNvSpPr/>
            <p:nvPr/>
          </p:nvSpPr>
          <p:spPr>
            <a:xfrm>
              <a:off x="1585721" y="3004565"/>
              <a:ext cx="6459220" cy="1477010"/>
            </a:xfrm>
            <a:custGeom>
              <a:avLst/>
              <a:gdLst/>
              <a:ahLst/>
              <a:cxnLst/>
              <a:rect l="l" t="t" r="r" b="b"/>
              <a:pathLst>
                <a:path w="6459220" h="1477010">
                  <a:moveTo>
                    <a:pt x="6458711" y="0"/>
                  </a:moveTo>
                  <a:lnTo>
                    <a:pt x="0" y="0"/>
                  </a:lnTo>
                  <a:lnTo>
                    <a:pt x="0" y="1476755"/>
                  </a:lnTo>
                  <a:lnTo>
                    <a:pt x="6458711" y="1476755"/>
                  </a:lnTo>
                  <a:lnTo>
                    <a:pt x="6458711" y="0"/>
                  </a:lnTo>
                  <a:close/>
                </a:path>
              </a:pathLst>
            </a:custGeom>
            <a:solidFill>
              <a:srgbClr val="FFFFFF"/>
            </a:solidFill>
          </p:spPr>
          <p:txBody>
            <a:bodyPr wrap="square" lIns="0" tIns="0" rIns="0" bIns="0" rtlCol="0"/>
            <a:lstStyle/>
            <a:p>
              <a:endParaRPr/>
            </a:p>
          </p:txBody>
        </p:sp>
        <p:sp>
          <p:nvSpPr>
            <p:cNvPr id="5" name="object 5"/>
            <p:cNvSpPr/>
            <p:nvPr/>
          </p:nvSpPr>
          <p:spPr>
            <a:xfrm>
              <a:off x="1585721" y="3004565"/>
              <a:ext cx="6459220" cy="1477010"/>
            </a:xfrm>
            <a:custGeom>
              <a:avLst/>
              <a:gdLst/>
              <a:ahLst/>
              <a:cxnLst/>
              <a:rect l="l" t="t" r="r" b="b"/>
              <a:pathLst>
                <a:path w="6459220" h="1477010">
                  <a:moveTo>
                    <a:pt x="0" y="1476755"/>
                  </a:moveTo>
                  <a:lnTo>
                    <a:pt x="6458711" y="1476755"/>
                  </a:lnTo>
                  <a:lnTo>
                    <a:pt x="6458711" y="0"/>
                  </a:lnTo>
                  <a:lnTo>
                    <a:pt x="0" y="0"/>
                  </a:lnTo>
                  <a:lnTo>
                    <a:pt x="0" y="1476755"/>
                  </a:lnTo>
                  <a:close/>
                </a:path>
              </a:pathLst>
            </a:custGeom>
            <a:ln w="19811">
              <a:solidFill>
                <a:srgbClr val="7D848D"/>
              </a:solidFill>
            </a:ln>
          </p:spPr>
          <p:txBody>
            <a:bodyPr wrap="square" lIns="0" tIns="0" rIns="0" bIns="0" rtlCol="0"/>
            <a:lstStyle/>
            <a:p>
              <a:endParaRPr/>
            </a:p>
          </p:txBody>
        </p:sp>
      </p:grpSp>
      <p:sp>
        <p:nvSpPr>
          <p:cNvPr id="6" name="object 6"/>
          <p:cNvSpPr/>
          <p:nvPr/>
        </p:nvSpPr>
        <p:spPr>
          <a:xfrm>
            <a:off x="1219200" y="4648200"/>
            <a:ext cx="7315200" cy="0"/>
          </a:xfrm>
          <a:custGeom>
            <a:avLst/>
            <a:gdLst/>
            <a:ahLst/>
            <a:cxnLst/>
            <a:rect l="l" t="t" r="r" b="b"/>
            <a:pathLst>
              <a:path w="7315200">
                <a:moveTo>
                  <a:pt x="0" y="0"/>
                </a:moveTo>
                <a:lnTo>
                  <a:pt x="7315200" y="0"/>
                </a:lnTo>
              </a:path>
            </a:pathLst>
          </a:custGeom>
          <a:ln w="9144">
            <a:solidFill>
              <a:srgbClr val="FFFFFF"/>
            </a:solidFill>
          </a:ln>
        </p:spPr>
        <p:txBody>
          <a:bodyPr wrap="square" lIns="0" tIns="0" rIns="0" bIns="0" rtlCol="0"/>
          <a:lstStyle/>
          <a:p>
            <a:endParaRPr/>
          </a:p>
        </p:txBody>
      </p:sp>
      <p:grpSp>
        <p:nvGrpSpPr>
          <p:cNvPr id="7" name="object 7"/>
          <p:cNvGrpSpPr/>
          <p:nvPr/>
        </p:nvGrpSpPr>
        <p:grpSpPr>
          <a:xfrm>
            <a:off x="1133855" y="4867655"/>
            <a:ext cx="7487920" cy="1496695"/>
            <a:chOff x="1133855" y="4867655"/>
            <a:chExt cx="7487920" cy="1496695"/>
          </a:xfrm>
        </p:grpSpPr>
        <p:sp>
          <p:nvSpPr>
            <p:cNvPr id="8" name="object 8"/>
            <p:cNvSpPr/>
            <p:nvPr/>
          </p:nvSpPr>
          <p:spPr>
            <a:xfrm>
              <a:off x="1143761" y="4877561"/>
              <a:ext cx="7467600" cy="1477010"/>
            </a:xfrm>
            <a:custGeom>
              <a:avLst/>
              <a:gdLst/>
              <a:ahLst/>
              <a:cxnLst/>
              <a:rect l="l" t="t" r="r" b="b"/>
              <a:pathLst>
                <a:path w="7467600" h="1477010">
                  <a:moveTo>
                    <a:pt x="7467600" y="0"/>
                  </a:moveTo>
                  <a:lnTo>
                    <a:pt x="0" y="0"/>
                  </a:lnTo>
                  <a:lnTo>
                    <a:pt x="0" y="1476756"/>
                  </a:lnTo>
                  <a:lnTo>
                    <a:pt x="7467600" y="1476756"/>
                  </a:lnTo>
                  <a:lnTo>
                    <a:pt x="7467600" y="0"/>
                  </a:lnTo>
                  <a:close/>
                </a:path>
              </a:pathLst>
            </a:custGeom>
            <a:solidFill>
              <a:srgbClr val="FFFFFF"/>
            </a:solidFill>
          </p:spPr>
          <p:txBody>
            <a:bodyPr wrap="square" lIns="0" tIns="0" rIns="0" bIns="0" rtlCol="0"/>
            <a:lstStyle/>
            <a:p>
              <a:endParaRPr/>
            </a:p>
          </p:txBody>
        </p:sp>
        <p:sp>
          <p:nvSpPr>
            <p:cNvPr id="9" name="object 9"/>
            <p:cNvSpPr/>
            <p:nvPr/>
          </p:nvSpPr>
          <p:spPr>
            <a:xfrm>
              <a:off x="1143761" y="4877561"/>
              <a:ext cx="7467600" cy="1477010"/>
            </a:xfrm>
            <a:custGeom>
              <a:avLst/>
              <a:gdLst/>
              <a:ahLst/>
              <a:cxnLst/>
              <a:rect l="l" t="t" r="r" b="b"/>
              <a:pathLst>
                <a:path w="7467600" h="1477010">
                  <a:moveTo>
                    <a:pt x="0" y="1476756"/>
                  </a:moveTo>
                  <a:lnTo>
                    <a:pt x="7467600" y="1476756"/>
                  </a:lnTo>
                  <a:lnTo>
                    <a:pt x="7467600" y="0"/>
                  </a:lnTo>
                  <a:lnTo>
                    <a:pt x="0" y="0"/>
                  </a:lnTo>
                  <a:lnTo>
                    <a:pt x="0" y="1476756"/>
                  </a:lnTo>
                  <a:close/>
                </a:path>
              </a:pathLst>
            </a:custGeom>
            <a:ln w="19812">
              <a:solidFill>
                <a:srgbClr val="7D848D"/>
              </a:solidFill>
            </a:ln>
          </p:spPr>
          <p:txBody>
            <a:bodyPr wrap="square" lIns="0" tIns="0" rIns="0" bIns="0" rtlCol="0"/>
            <a:lstStyle/>
            <a:p>
              <a:endParaRPr/>
            </a:p>
          </p:txBody>
        </p:sp>
      </p:grpSp>
      <p:sp>
        <p:nvSpPr>
          <p:cNvPr id="10" name="object 10"/>
          <p:cNvSpPr txBox="1">
            <a:spLocks noGrp="1"/>
          </p:cNvSpPr>
          <p:nvPr>
            <p:ph type="body" idx="1"/>
          </p:nvPr>
        </p:nvSpPr>
        <p:spPr>
          <a:xfrm>
            <a:off x="1219200" y="3048000"/>
            <a:ext cx="7696200" cy="2177006"/>
          </a:xfrm>
          <a:prstGeom prst="rect">
            <a:avLst/>
          </a:prstGeom>
        </p:spPr>
        <p:txBody>
          <a:bodyPr vert="horz" wrap="square" lIns="0" tIns="12700" rIns="0" bIns="0" rtlCol="0">
            <a:spAutoFit/>
          </a:bodyPr>
          <a:lstStyle/>
          <a:p>
            <a:pPr marL="441325">
              <a:lnSpc>
                <a:spcPct val="100000"/>
              </a:lnSpc>
              <a:spcBef>
                <a:spcPts val="100"/>
              </a:spcBef>
              <a:buNone/>
            </a:pPr>
            <a:r>
              <a:rPr lang="en-US" sz="1800" b="1" spc="-5" dirty="0" smtClean="0">
                <a:solidFill>
                  <a:srgbClr val="FFC000"/>
                </a:solidFill>
                <a:latin typeface="Arial"/>
                <a:cs typeface="Arial"/>
              </a:rPr>
              <a:t>	</a:t>
            </a:r>
            <a:r>
              <a:rPr sz="1800" b="1" spc="-5" smtClean="0">
                <a:solidFill>
                  <a:srgbClr val="FFC000"/>
                </a:solidFill>
                <a:latin typeface="Arial"/>
                <a:cs typeface="Arial"/>
              </a:rPr>
              <a:t>Conceptual</a:t>
            </a:r>
            <a:endParaRPr lang="en-US" sz="1800" b="1" spc="-5" dirty="0" smtClean="0">
              <a:solidFill>
                <a:srgbClr val="FFC000"/>
              </a:solidFill>
              <a:latin typeface="Arial"/>
              <a:cs typeface="Arial"/>
            </a:endParaRPr>
          </a:p>
          <a:p>
            <a:pPr marL="441325">
              <a:lnSpc>
                <a:spcPct val="100000"/>
              </a:lnSpc>
              <a:spcBef>
                <a:spcPts val="100"/>
              </a:spcBef>
              <a:buNone/>
            </a:pPr>
            <a:r>
              <a:rPr lang="en-US" sz="1800" b="1" spc="-5" dirty="0" smtClean="0">
                <a:solidFill>
                  <a:srgbClr val="FFC000"/>
                </a:solidFill>
                <a:latin typeface="Arial"/>
                <a:cs typeface="Arial"/>
              </a:rPr>
              <a:t>    		  </a:t>
            </a:r>
            <a:r>
              <a:rPr sz="1800" b="0" spc="155" smtClean="0">
                <a:solidFill>
                  <a:srgbClr val="000000"/>
                </a:solidFill>
                <a:latin typeface="Tahoma"/>
                <a:cs typeface="Tahoma"/>
              </a:rPr>
              <a:t>EMPLOYEE</a:t>
            </a:r>
            <a:endParaRPr lang="en-US" sz="1800" spc="155" dirty="0" smtClean="0">
              <a:solidFill>
                <a:srgbClr val="000000"/>
              </a:solidFill>
              <a:latin typeface="Tahoma"/>
              <a:cs typeface="Tahoma"/>
            </a:endParaRPr>
          </a:p>
          <a:p>
            <a:pPr marL="441325">
              <a:lnSpc>
                <a:spcPct val="100000"/>
              </a:lnSpc>
              <a:spcBef>
                <a:spcPts val="100"/>
              </a:spcBef>
              <a:buNone/>
            </a:pPr>
            <a:r>
              <a:rPr lang="en-US" sz="1800" b="0" spc="155" dirty="0" smtClean="0">
                <a:solidFill>
                  <a:srgbClr val="000000"/>
                </a:solidFill>
                <a:latin typeface="Tahoma"/>
                <a:cs typeface="Tahoma"/>
              </a:rPr>
              <a:t>        		 </a:t>
            </a:r>
            <a:r>
              <a:rPr sz="1800" b="0" spc="140" smtClean="0">
                <a:solidFill>
                  <a:srgbClr val="000000"/>
                </a:solidFill>
                <a:latin typeface="Tahoma"/>
                <a:cs typeface="Tahoma"/>
              </a:rPr>
              <a:t>EMPLOYEE_NUMBER</a:t>
            </a:r>
            <a:r>
              <a:rPr lang="en-US" sz="1800" b="0" spc="140" dirty="0" smtClean="0">
                <a:solidFill>
                  <a:srgbClr val="000000"/>
                </a:solidFill>
                <a:latin typeface="Tahoma"/>
                <a:cs typeface="Tahoma"/>
              </a:rPr>
              <a:t> </a:t>
            </a:r>
            <a:r>
              <a:rPr sz="1800" b="0" spc="95" smtClean="0">
                <a:solidFill>
                  <a:srgbClr val="000000"/>
                </a:solidFill>
                <a:latin typeface="Tahoma"/>
                <a:cs typeface="Tahoma"/>
              </a:rPr>
              <a:t>CHARACTER(6</a:t>
            </a:r>
            <a:r>
              <a:rPr sz="1800" b="0" spc="95">
                <a:solidFill>
                  <a:srgbClr val="000000"/>
                </a:solidFill>
                <a:latin typeface="Tahoma"/>
                <a:cs typeface="Tahoma"/>
              </a:rPr>
              <a:t>) </a:t>
            </a:r>
            <a:r>
              <a:rPr sz="1800" b="0" spc="-550">
                <a:solidFill>
                  <a:srgbClr val="000000"/>
                </a:solidFill>
                <a:latin typeface="Tahoma"/>
                <a:cs typeface="Tahoma"/>
              </a:rPr>
              <a:t> </a:t>
            </a:r>
            <a:endParaRPr lang="en-US" sz="1800" b="0" spc="-550" dirty="0" smtClean="0">
              <a:solidFill>
                <a:srgbClr val="000000"/>
              </a:solidFill>
              <a:latin typeface="Tahoma"/>
              <a:cs typeface="Tahoma"/>
            </a:endParaRPr>
          </a:p>
          <a:p>
            <a:pPr marL="441325">
              <a:lnSpc>
                <a:spcPct val="100000"/>
              </a:lnSpc>
              <a:spcBef>
                <a:spcPts val="100"/>
              </a:spcBef>
              <a:buNone/>
            </a:pPr>
            <a:r>
              <a:rPr lang="en-US" sz="1800" spc="-550" dirty="0" smtClean="0">
                <a:solidFill>
                  <a:srgbClr val="000000"/>
                </a:solidFill>
                <a:latin typeface="Tahoma"/>
                <a:cs typeface="Tahoma"/>
              </a:rPr>
              <a:t>		      	     </a:t>
            </a:r>
            <a:r>
              <a:rPr sz="1800" b="0" spc="114" smtClean="0">
                <a:solidFill>
                  <a:srgbClr val="000000"/>
                </a:solidFill>
                <a:latin typeface="Tahoma"/>
                <a:cs typeface="Tahoma"/>
              </a:rPr>
              <a:t>DEPARTMENT_NUMBER </a:t>
            </a:r>
            <a:r>
              <a:rPr sz="1800" b="0" spc="95" dirty="0">
                <a:solidFill>
                  <a:srgbClr val="000000"/>
                </a:solidFill>
                <a:latin typeface="Tahoma"/>
                <a:cs typeface="Tahoma"/>
              </a:rPr>
              <a:t>CHARACTER(6</a:t>
            </a:r>
            <a:r>
              <a:rPr sz="1800" b="0" spc="95">
                <a:solidFill>
                  <a:srgbClr val="000000"/>
                </a:solidFill>
                <a:latin typeface="Tahoma"/>
                <a:cs typeface="Tahoma"/>
              </a:rPr>
              <a:t>) </a:t>
            </a:r>
            <a:endParaRPr lang="en-US" sz="1800" b="0" spc="95" dirty="0" smtClean="0">
              <a:solidFill>
                <a:srgbClr val="000000"/>
              </a:solidFill>
              <a:latin typeface="Tahoma"/>
              <a:cs typeface="Tahoma"/>
            </a:endParaRPr>
          </a:p>
          <a:p>
            <a:pPr marL="441325">
              <a:lnSpc>
                <a:spcPct val="100000"/>
              </a:lnSpc>
              <a:spcBef>
                <a:spcPts val="100"/>
              </a:spcBef>
              <a:buNone/>
            </a:pPr>
            <a:r>
              <a:rPr lang="en-US" sz="1800" spc="95" dirty="0" smtClean="0">
                <a:solidFill>
                  <a:srgbClr val="000000"/>
                </a:solidFill>
                <a:latin typeface="Tahoma"/>
                <a:cs typeface="Tahoma"/>
              </a:rPr>
              <a:t>		</a:t>
            </a:r>
            <a:r>
              <a:rPr sz="1800" b="0" spc="-550" smtClean="0">
                <a:solidFill>
                  <a:srgbClr val="000000"/>
                </a:solidFill>
                <a:latin typeface="Tahoma"/>
                <a:cs typeface="Tahoma"/>
              </a:rPr>
              <a:t> </a:t>
            </a:r>
            <a:r>
              <a:rPr lang="en-US" sz="1800" b="0" spc="-550" dirty="0" smtClean="0">
                <a:solidFill>
                  <a:srgbClr val="000000"/>
                </a:solidFill>
                <a:latin typeface="Tahoma"/>
                <a:cs typeface="Tahoma"/>
              </a:rPr>
              <a:t>	</a:t>
            </a:r>
            <a:r>
              <a:rPr sz="1800" b="0" spc="140" smtClean="0">
                <a:solidFill>
                  <a:srgbClr val="000000"/>
                </a:solidFill>
                <a:latin typeface="Tahoma"/>
                <a:cs typeface="Tahoma"/>
              </a:rPr>
              <a:t>SALARY</a:t>
            </a:r>
            <a:r>
              <a:rPr sz="1800" b="0" spc="140" dirty="0">
                <a:solidFill>
                  <a:srgbClr val="000000"/>
                </a:solidFill>
                <a:latin typeface="Tahoma"/>
                <a:cs typeface="Tahoma"/>
              </a:rPr>
              <a:t>	</a:t>
            </a:r>
            <a:r>
              <a:rPr sz="1800" b="0" spc="45" dirty="0">
                <a:solidFill>
                  <a:srgbClr val="000000"/>
                </a:solidFill>
                <a:latin typeface="Tahoma"/>
                <a:cs typeface="Tahoma"/>
              </a:rPr>
              <a:t>DECIMAL(5)</a:t>
            </a:r>
          </a:p>
          <a:p>
            <a:pPr>
              <a:lnSpc>
                <a:spcPct val="100000"/>
              </a:lnSpc>
              <a:buNone/>
            </a:pPr>
            <a:endParaRPr sz="1400">
              <a:latin typeface="Tahoma"/>
              <a:cs typeface="Tahoma"/>
            </a:endParaRPr>
          </a:p>
          <a:p>
            <a:pPr>
              <a:lnSpc>
                <a:spcPct val="100000"/>
              </a:lnSpc>
              <a:spcBef>
                <a:spcPts val="1540"/>
              </a:spcBef>
              <a:buNone/>
              <a:tabLst>
                <a:tab pos="1016000" algn="l"/>
              </a:tabLst>
            </a:pPr>
            <a:r>
              <a:rPr sz="1800" b="1" spc="-5" dirty="0">
                <a:solidFill>
                  <a:srgbClr val="FFC000"/>
                </a:solidFill>
                <a:latin typeface="Arial"/>
                <a:cs typeface="Arial"/>
              </a:rPr>
              <a:t>Internal</a:t>
            </a:r>
            <a:r>
              <a:rPr sz="1800" spc="-5"/>
              <a:t>	</a:t>
            </a:r>
            <a:r>
              <a:rPr lang="en-US" sz="1800" spc="-5" dirty="0" smtClean="0"/>
              <a:t>   </a:t>
            </a:r>
            <a:r>
              <a:rPr sz="1800" b="0" spc="130" smtClean="0">
                <a:solidFill>
                  <a:srgbClr val="000000"/>
                </a:solidFill>
                <a:latin typeface="Tahoma"/>
                <a:cs typeface="Tahoma"/>
              </a:rPr>
              <a:t>STORED_EMP</a:t>
            </a:r>
            <a:r>
              <a:rPr sz="1800" b="0" spc="350" smtClean="0">
                <a:solidFill>
                  <a:srgbClr val="000000"/>
                </a:solidFill>
                <a:latin typeface="Tahoma"/>
                <a:cs typeface="Tahoma"/>
              </a:rPr>
              <a:t> </a:t>
            </a:r>
            <a:r>
              <a:rPr sz="1800" b="0" spc="65" dirty="0">
                <a:solidFill>
                  <a:srgbClr val="000000"/>
                </a:solidFill>
                <a:latin typeface="Tahoma"/>
                <a:cs typeface="Tahoma"/>
              </a:rPr>
              <a:t>BYTES=20</a:t>
            </a:r>
          </a:p>
        </p:txBody>
      </p:sp>
      <p:sp>
        <p:nvSpPr>
          <p:cNvPr id="11" name="object 11"/>
          <p:cNvSpPr txBox="1"/>
          <p:nvPr/>
        </p:nvSpPr>
        <p:spPr>
          <a:xfrm>
            <a:off x="2377694" y="5179314"/>
            <a:ext cx="839469" cy="1123315"/>
          </a:xfrm>
          <a:prstGeom prst="rect">
            <a:avLst/>
          </a:prstGeom>
        </p:spPr>
        <p:txBody>
          <a:bodyPr vert="horz" wrap="square" lIns="0" tIns="12700" rIns="0" bIns="0" rtlCol="0">
            <a:spAutoFit/>
          </a:bodyPr>
          <a:lstStyle/>
          <a:p>
            <a:pPr marR="5080">
              <a:lnSpc>
                <a:spcPct val="100000"/>
              </a:lnSpc>
              <a:spcBef>
                <a:spcPts val="100"/>
              </a:spcBef>
            </a:pPr>
            <a:r>
              <a:rPr sz="1800" spc="110" dirty="0">
                <a:latin typeface="Tahoma"/>
                <a:cs typeface="Tahoma"/>
              </a:rPr>
              <a:t>PREFI</a:t>
            </a:r>
            <a:r>
              <a:rPr sz="1800" spc="105" dirty="0">
                <a:latin typeface="Tahoma"/>
                <a:cs typeface="Tahoma"/>
              </a:rPr>
              <a:t>X  </a:t>
            </a:r>
            <a:r>
              <a:rPr sz="1800" spc="50" dirty="0">
                <a:latin typeface="Tahoma"/>
                <a:cs typeface="Tahoma"/>
              </a:rPr>
              <a:t>EMP# </a:t>
            </a:r>
            <a:r>
              <a:rPr sz="1800" spc="55" dirty="0">
                <a:latin typeface="Tahoma"/>
                <a:cs typeface="Tahoma"/>
              </a:rPr>
              <a:t> </a:t>
            </a:r>
            <a:r>
              <a:rPr sz="1800" spc="45" dirty="0">
                <a:latin typeface="Tahoma"/>
                <a:cs typeface="Tahoma"/>
              </a:rPr>
              <a:t>DEPT# </a:t>
            </a:r>
            <a:r>
              <a:rPr sz="1800" spc="50" dirty="0">
                <a:latin typeface="Tahoma"/>
                <a:cs typeface="Tahoma"/>
              </a:rPr>
              <a:t> </a:t>
            </a:r>
            <a:r>
              <a:rPr sz="1800" spc="75" dirty="0">
                <a:latin typeface="Tahoma"/>
                <a:cs typeface="Tahoma"/>
              </a:rPr>
              <a:t>PAY</a:t>
            </a:r>
            <a:endParaRPr sz="1800">
              <a:latin typeface="Tahoma"/>
              <a:cs typeface="Tahoma"/>
            </a:endParaRPr>
          </a:p>
        </p:txBody>
      </p:sp>
      <p:sp>
        <p:nvSpPr>
          <p:cNvPr id="12" name="object 12"/>
          <p:cNvSpPr txBox="1"/>
          <p:nvPr/>
        </p:nvSpPr>
        <p:spPr>
          <a:xfrm>
            <a:off x="3981450" y="5179314"/>
            <a:ext cx="4705350" cy="1123315"/>
          </a:xfrm>
          <a:prstGeom prst="rect">
            <a:avLst/>
          </a:prstGeom>
        </p:spPr>
        <p:txBody>
          <a:bodyPr vert="horz" wrap="square" lIns="0" tIns="12700" rIns="0" bIns="0" rtlCol="0">
            <a:spAutoFit/>
          </a:bodyPr>
          <a:lstStyle/>
          <a:p>
            <a:pPr marL="88265">
              <a:lnSpc>
                <a:spcPct val="100000"/>
              </a:lnSpc>
              <a:spcBef>
                <a:spcPts val="100"/>
              </a:spcBef>
            </a:pPr>
            <a:r>
              <a:rPr sz="1800" spc="50" dirty="0">
                <a:latin typeface="Tahoma"/>
                <a:cs typeface="Tahoma"/>
              </a:rPr>
              <a:t>BYTE=6</a:t>
            </a:r>
            <a:r>
              <a:rPr sz="1800" spc="-105" dirty="0">
                <a:latin typeface="Tahoma"/>
                <a:cs typeface="Tahoma"/>
              </a:rPr>
              <a:t> </a:t>
            </a:r>
            <a:r>
              <a:rPr sz="1800" spc="-45" dirty="0">
                <a:latin typeface="Tahoma"/>
                <a:cs typeface="Tahoma"/>
              </a:rPr>
              <a:t>,</a:t>
            </a:r>
            <a:r>
              <a:rPr sz="1800" spc="-80" dirty="0">
                <a:latin typeface="Tahoma"/>
                <a:cs typeface="Tahoma"/>
              </a:rPr>
              <a:t> </a:t>
            </a:r>
            <a:r>
              <a:rPr sz="1800" spc="80" dirty="0">
                <a:latin typeface="Tahoma"/>
                <a:cs typeface="Tahoma"/>
              </a:rPr>
              <a:t>OFFSET=0</a:t>
            </a:r>
            <a:endParaRPr sz="1800">
              <a:latin typeface="Tahoma"/>
              <a:cs typeface="Tahoma"/>
            </a:endParaRPr>
          </a:p>
          <a:p>
            <a:pPr marL="62865" marR="932180" indent="-50800">
              <a:lnSpc>
                <a:spcPct val="100000"/>
              </a:lnSpc>
            </a:pPr>
            <a:r>
              <a:rPr sz="1800" spc="35" dirty="0">
                <a:latin typeface="Tahoma"/>
                <a:cs typeface="Tahoma"/>
              </a:rPr>
              <a:t>BYTE=6,</a:t>
            </a:r>
            <a:r>
              <a:rPr sz="1800" spc="-105" dirty="0">
                <a:latin typeface="Tahoma"/>
                <a:cs typeface="Tahoma"/>
              </a:rPr>
              <a:t> </a:t>
            </a:r>
            <a:r>
              <a:rPr sz="1800" spc="65" dirty="0">
                <a:latin typeface="Tahoma"/>
                <a:cs typeface="Tahoma"/>
              </a:rPr>
              <a:t>OFFSET=6,</a:t>
            </a:r>
            <a:r>
              <a:rPr sz="1800" spc="-114" dirty="0">
                <a:latin typeface="Tahoma"/>
                <a:cs typeface="Tahoma"/>
              </a:rPr>
              <a:t> </a:t>
            </a:r>
            <a:r>
              <a:rPr sz="1800" spc="75" dirty="0">
                <a:latin typeface="Tahoma"/>
                <a:cs typeface="Tahoma"/>
              </a:rPr>
              <a:t>INDEX=EMPX </a:t>
            </a:r>
            <a:r>
              <a:rPr sz="1800" spc="-550" dirty="0">
                <a:latin typeface="Tahoma"/>
                <a:cs typeface="Tahoma"/>
              </a:rPr>
              <a:t> </a:t>
            </a:r>
            <a:r>
              <a:rPr sz="1800" spc="55" dirty="0">
                <a:latin typeface="Tahoma"/>
                <a:cs typeface="Tahoma"/>
              </a:rPr>
              <a:t>BYTES=4,</a:t>
            </a:r>
            <a:r>
              <a:rPr sz="1800" spc="-90" dirty="0">
                <a:latin typeface="Tahoma"/>
                <a:cs typeface="Tahoma"/>
              </a:rPr>
              <a:t> </a:t>
            </a:r>
            <a:r>
              <a:rPr sz="1800" spc="75" dirty="0">
                <a:latin typeface="Tahoma"/>
                <a:cs typeface="Tahoma"/>
              </a:rPr>
              <a:t>OFFSET=12</a:t>
            </a:r>
            <a:endParaRPr sz="1800">
              <a:latin typeface="Tahoma"/>
              <a:cs typeface="Tahoma"/>
            </a:endParaRPr>
          </a:p>
          <a:p>
            <a:pPr>
              <a:lnSpc>
                <a:spcPct val="100000"/>
              </a:lnSpc>
            </a:pPr>
            <a:r>
              <a:rPr sz="1800" spc="114" dirty="0">
                <a:latin typeface="Tahoma"/>
                <a:cs typeface="Tahoma"/>
              </a:rPr>
              <a:t>BY</a:t>
            </a:r>
            <a:r>
              <a:rPr sz="1800" spc="120" dirty="0">
                <a:latin typeface="Tahoma"/>
                <a:cs typeface="Tahoma"/>
              </a:rPr>
              <a:t>T</a:t>
            </a:r>
            <a:r>
              <a:rPr sz="1800" spc="40" dirty="0">
                <a:latin typeface="Tahoma"/>
                <a:cs typeface="Tahoma"/>
              </a:rPr>
              <a:t>ES=</a:t>
            </a:r>
            <a:r>
              <a:rPr sz="1800" spc="-85" dirty="0">
                <a:latin typeface="Tahoma"/>
                <a:cs typeface="Tahoma"/>
              </a:rPr>
              <a:t> </a:t>
            </a:r>
            <a:r>
              <a:rPr sz="1800" spc="5" dirty="0">
                <a:latin typeface="Tahoma"/>
                <a:cs typeface="Tahoma"/>
              </a:rPr>
              <a:t>4</a:t>
            </a:r>
            <a:r>
              <a:rPr sz="1800" spc="-45" dirty="0">
                <a:latin typeface="Tahoma"/>
                <a:cs typeface="Tahoma"/>
              </a:rPr>
              <a:t>,</a:t>
            </a:r>
            <a:r>
              <a:rPr sz="1800" spc="-165" dirty="0">
                <a:latin typeface="Tahoma"/>
                <a:cs typeface="Tahoma"/>
              </a:rPr>
              <a:t> </a:t>
            </a:r>
            <a:r>
              <a:rPr sz="1800" spc="125" dirty="0">
                <a:latin typeface="Tahoma"/>
                <a:cs typeface="Tahoma"/>
              </a:rPr>
              <a:t>A</a:t>
            </a:r>
            <a:r>
              <a:rPr sz="1800" spc="90" dirty="0">
                <a:latin typeface="Tahoma"/>
                <a:cs typeface="Tahoma"/>
              </a:rPr>
              <a:t>L</a:t>
            </a:r>
            <a:r>
              <a:rPr sz="1800" spc="10" dirty="0">
                <a:latin typeface="Tahoma"/>
                <a:cs typeface="Tahoma"/>
              </a:rPr>
              <a:t>I</a:t>
            </a:r>
            <a:r>
              <a:rPr sz="1800" spc="20" dirty="0">
                <a:latin typeface="Tahoma"/>
                <a:cs typeface="Tahoma"/>
              </a:rPr>
              <a:t>G</a:t>
            </a:r>
            <a:r>
              <a:rPr sz="1800" spc="-80" dirty="0">
                <a:latin typeface="Tahoma"/>
                <a:cs typeface="Tahoma"/>
              </a:rPr>
              <a:t>N=</a:t>
            </a:r>
            <a:r>
              <a:rPr sz="1800" spc="-65" dirty="0">
                <a:latin typeface="Tahoma"/>
                <a:cs typeface="Tahoma"/>
              </a:rPr>
              <a:t> </a:t>
            </a:r>
            <a:r>
              <a:rPr sz="1800" spc="135" dirty="0">
                <a:latin typeface="Tahoma"/>
                <a:cs typeface="Tahoma"/>
              </a:rPr>
              <a:t>FU</a:t>
            </a:r>
            <a:r>
              <a:rPr sz="1800" spc="105" dirty="0">
                <a:latin typeface="Tahoma"/>
                <a:cs typeface="Tahoma"/>
              </a:rPr>
              <a:t>L</a:t>
            </a:r>
            <a:r>
              <a:rPr sz="1800" spc="-35" dirty="0">
                <a:latin typeface="Tahoma"/>
                <a:cs typeface="Tahoma"/>
              </a:rPr>
              <a:t>L</a:t>
            </a:r>
            <a:r>
              <a:rPr sz="1800" spc="120" dirty="0">
                <a:latin typeface="Tahoma"/>
                <a:cs typeface="Tahoma"/>
              </a:rPr>
              <a:t>WOR</a:t>
            </a:r>
            <a:r>
              <a:rPr sz="1800" spc="100" dirty="0">
                <a:latin typeface="Tahoma"/>
                <a:cs typeface="Tahoma"/>
              </a:rPr>
              <a:t>D</a:t>
            </a:r>
            <a:r>
              <a:rPr sz="1800" spc="80" dirty="0">
                <a:latin typeface="Tahoma"/>
                <a:cs typeface="Tahoma"/>
              </a:rPr>
              <a:t>,O</a:t>
            </a:r>
            <a:r>
              <a:rPr sz="1800" spc="85" dirty="0">
                <a:latin typeface="Tahoma"/>
                <a:cs typeface="Tahoma"/>
              </a:rPr>
              <a:t>F</a:t>
            </a:r>
            <a:r>
              <a:rPr sz="1800" spc="145" dirty="0">
                <a:latin typeface="Tahoma"/>
                <a:cs typeface="Tahoma"/>
              </a:rPr>
              <a:t>FSE</a:t>
            </a:r>
            <a:r>
              <a:rPr sz="1800" spc="165" dirty="0">
                <a:latin typeface="Tahoma"/>
                <a:cs typeface="Tahoma"/>
              </a:rPr>
              <a:t>T</a:t>
            </a:r>
            <a:r>
              <a:rPr sz="1800" spc="-75" dirty="0">
                <a:latin typeface="Tahoma"/>
                <a:cs typeface="Tahoma"/>
              </a:rPr>
              <a:t>=16</a:t>
            </a:r>
            <a:endParaRPr sz="1800">
              <a:latin typeface="Tahoma"/>
              <a:cs typeface="Tahoma"/>
            </a:endParaRPr>
          </a:p>
        </p:txBody>
      </p:sp>
      <p:grpSp>
        <p:nvGrpSpPr>
          <p:cNvPr id="13" name="object 13"/>
          <p:cNvGrpSpPr/>
          <p:nvPr/>
        </p:nvGrpSpPr>
        <p:grpSpPr>
          <a:xfrm>
            <a:off x="1286002" y="1514602"/>
            <a:ext cx="3220720" cy="1315720"/>
            <a:chOff x="1286002" y="1514602"/>
            <a:chExt cx="3220720" cy="1315720"/>
          </a:xfrm>
        </p:grpSpPr>
        <p:sp>
          <p:nvSpPr>
            <p:cNvPr id="14" name="object 14"/>
            <p:cNvSpPr/>
            <p:nvPr/>
          </p:nvSpPr>
          <p:spPr>
            <a:xfrm>
              <a:off x="1296162" y="1524762"/>
              <a:ext cx="3200400" cy="1295400"/>
            </a:xfrm>
            <a:custGeom>
              <a:avLst/>
              <a:gdLst/>
              <a:ahLst/>
              <a:cxnLst/>
              <a:rect l="l" t="t" r="r" b="b"/>
              <a:pathLst>
                <a:path w="3200400" h="1295400">
                  <a:moveTo>
                    <a:pt x="2984500" y="0"/>
                  </a:moveTo>
                  <a:lnTo>
                    <a:pt x="215900" y="0"/>
                  </a:lnTo>
                  <a:lnTo>
                    <a:pt x="166391" y="5701"/>
                  </a:lnTo>
                  <a:lnTo>
                    <a:pt x="120946" y="21941"/>
                  </a:lnTo>
                  <a:lnTo>
                    <a:pt x="80859" y="47426"/>
                  </a:lnTo>
                  <a:lnTo>
                    <a:pt x="47426" y="80859"/>
                  </a:lnTo>
                  <a:lnTo>
                    <a:pt x="21941" y="120946"/>
                  </a:lnTo>
                  <a:lnTo>
                    <a:pt x="5701" y="166391"/>
                  </a:lnTo>
                  <a:lnTo>
                    <a:pt x="0" y="215900"/>
                  </a:lnTo>
                  <a:lnTo>
                    <a:pt x="0" y="1079500"/>
                  </a:lnTo>
                  <a:lnTo>
                    <a:pt x="5701" y="1129008"/>
                  </a:lnTo>
                  <a:lnTo>
                    <a:pt x="21941" y="1174453"/>
                  </a:lnTo>
                  <a:lnTo>
                    <a:pt x="47426" y="1214540"/>
                  </a:lnTo>
                  <a:lnTo>
                    <a:pt x="80859" y="1247973"/>
                  </a:lnTo>
                  <a:lnTo>
                    <a:pt x="120946" y="1273458"/>
                  </a:lnTo>
                  <a:lnTo>
                    <a:pt x="166391" y="1289698"/>
                  </a:lnTo>
                  <a:lnTo>
                    <a:pt x="215900" y="1295400"/>
                  </a:lnTo>
                  <a:lnTo>
                    <a:pt x="2984500" y="1295400"/>
                  </a:lnTo>
                  <a:lnTo>
                    <a:pt x="3034008" y="1289698"/>
                  </a:lnTo>
                  <a:lnTo>
                    <a:pt x="3079453" y="1273458"/>
                  </a:lnTo>
                  <a:lnTo>
                    <a:pt x="3119540" y="1247973"/>
                  </a:lnTo>
                  <a:lnTo>
                    <a:pt x="3152973" y="1214540"/>
                  </a:lnTo>
                  <a:lnTo>
                    <a:pt x="3178458" y="1174453"/>
                  </a:lnTo>
                  <a:lnTo>
                    <a:pt x="3194698" y="1129008"/>
                  </a:lnTo>
                  <a:lnTo>
                    <a:pt x="3200400" y="1079500"/>
                  </a:lnTo>
                  <a:lnTo>
                    <a:pt x="3200400" y="215900"/>
                  </a:lnTo>
                  <a:lnTo>
                    <a:pt x="3194698" y="166391"/>
                  </a:lnTo>
                  <a:lnTo>
                    <a:pt x="3178458" y="120946"/>
                  </a:lnTo>
                  <a:lnTo>
                    <a:pt x="3152973" y="80859"/>
                  </a:lnTo>
                  <a:lnTo>
                    <a:pt x="3119540" y="47426"/>
                  </a:lnTo>
                  <a:lnTo>
                    <a:pt x="3079453" y="21941"/>
                  </a:lnTo>
                  <a:lnTo>
                    <a:pt x="3034008" y="5701"/>
                  </a:lnTo>
                  <a:lnTo>
                    <a:pt x="2984500" y="0"/>
                  </a:lnTo>
                  <a:close/>
                </a:path>
              </a:pathLst>
            </a:custGeom>
            <a:solidFill>
              <a:srgbClr val="FFFFFF"/>
            </a:solidFill>
          </p:spPr>
          <p:txBody>
            <a:bodyPr wrap="square" lIns="0" tIns="0" rIns="0" bIns="0" rtlCol="0"/>
            <a:lstStyle/>
            <a:p>
              <a:endParaRPr/>
            </a:p>
          </p:txBody>
        </p:sp>
        <p:sp>
          <p:nvSpPr>
            <p:cNvPr id="15" name="object 15"/>
            <p:cNvSpPr/>
            <p:nvPr/>
          </p:nvSpPr>
          <p:spPr>
            <a:xfrm>
              <a:off x="1296162" y="1524762"/>
              <a:ext cx="3200400" cy="1295400"/>
            </a:xfrm>
            <a:custGeom>
              <a:avLst/>
              <a:gdLst/>
              <a:ahLst/>
              <a:cxnLst/>
              <a:rect l="l" t="t" r="r" b="b"/>
              <a:pathLst>
                <a:path w="3200400" h="1295400">
                  <a:moveTo>
                    <a:pt x="0" y="215900"/>
                  </a:moveTo>
                  <a:lnTo>
                    <a:pt x="5701" y="166391"/>
                  </a:lnTo>
                  <a:lnTo>
                    <a:pt x="21941" y="120946"/>
                  </a:lnTo>
                  <a:lnTo>
                    <a:pt x="47426" y="80859"/>
                  </a:lnTo>
                  <a:lnTo>
                    <a:pt x="80859" y="47426"/>
                  </a:lnTo>
                  <a:lnTo>
                    <a:pt x="120946" y="21941"/>
                  </a:lnTo>
                  <a:lnTo>
                    <a:pt x="166391" y="5701"/>
                  </a:lnTo>
                  <a:lnTo>
                    <a:pt x="215900" y="0"/>
                  </a:lnTo>
                  <a:lnTo>
                    <a:pt x="2984500" y="0"/>
                  </a:lnTo>
                  <a:lnTo>
                    <a:pt x="3034008" y="5701"/>
                  </a:lnTo>
                  <a:lnTo>
                    <a:pt x="3079453" y="21941"/>
                  </a:lnTo>
                  <a:lnTo>
                    <a:pt x="3119540" y="47426"/>
                  </a:lnTo>
                  <a:lnTo>
                    <a:pt x="3152973" y="80859"/>
                  </a:lnTo>
                  <a:lnTo>
                    <a:pt x="3178458" y="120946"/>
                  </a:lnTo>
                  <a:lnTo>
                    <a:pt x="3194698" y="166391"/>
                  </a:lnTo>
                  <a:lnTo>
                    <a:pt x="3200400" y="215900"/>
                  </a:lnTo>
                  <a:lnTo>
                    <a:pt x="3200400" y="1079500"/>
                  </a:lnTo>
                  <a:lnTo>
                    <a:pt x="3194698" y="1129008"/>
                  </a:lnTo>
                  <a:lnTo>
                    <a:pt x="3178458" y="1174453"/>
                  </a:lnTo>
                  <a:lnTo>
                    <a:pt x="3152973" y="1214540"/>
                  </a:lnTo>
                  <a:lnTo>
                    <a:pt x="3119540" y="1247973"/>
                  </a:lnTo>
                  <a:lnTo>
                    <a:pt x="3079453" y="1273458"/>
                  </a:lnTo>
                  <a:lnTo>
                    <a:pt x="3034008" y="1289698"/>
                  </a:lnTo>
                  <a:lnTo>
                    <a:pt x="2984500" y="1295400"/>
                  </a:lnTo>
                  <a:lnTo>
                    <a:pt x="215900" y="1295400"/>
                  </a:lnTo>
                  <a:lnTo>
                    <a:pt x="166391" y="1289698"/>
                  </a:lnTo>
                  <a:lnTo>
                    <a:pt x="120946" y="1273458"/>
                  </a:lnTo>
                  <a:lnTo>
                    <a:pt x="80859" y="1247973"/>
                  </a:lnTo>
                  <a:lnTo>
                    <a:pt x="47426" y="1214540"/>
                  </a:lnTo>
                  <a:lnTo>
                    <a:pt x="21941" y="1174453"/>
                  </a:lnTo>
                  <a:lnTo>
                    <a:pt x="5701" y="1129008"/>
                  </a:lnTo>
                  <a:lnTo>
                    <a:pt x="0" y="1079500"/>
                  </a:lnTo>
                  <a:lnTo>
                    <a:pt x="0" y="215900"/>
                  </a:lnTo>
                  <a:close/>
                </a:path>
              </a:pathLst>
            </a:custGeom>
            <a:ln w="19812">
              <a:solidFill>
                <a:srgbClr val="7D848D"/>
              </a:solidFill>
            </a:ln>
          </p:spPr>
          <p:txBody>
            <a:bodyPr wrap="square" lIns="0" tIns="0" rIns="0" bIns="0" rtlCol="0"/>
            <a:lstStyle/>
            <a:p>
              <a:endParaRPr/>
            </a:p>
          </p:txBody>
        </p:sp>
      </p:grpSp>
      <p:sp>
        <p:nvSpPr>
          <p:cNvPr id="16" name="object 16"/>
          <p:cNvSpPr txBox="1"/>
          <p:nvPr/>
        </p:nvSpPr>
        <p:spPr>
          <a:xfrm>
            <a:off x="1437513" y="1604517"/>
            <a:ext cx="2860675" cy="112331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C000"/>
                </a:solidFill>
                <a:latin typeface="Arial"/>
                <a:cs typeface="Arial"/>
              </a:rPr>
              <a:t>External</a:t>
            </a:r>
            <a:r>
              <a:rPr sz="1800" b="1" spc="-10" dirty="0">
                <a:solidFill>
                  <a:srgbClr val="FFC000"/>
                </a:solidFill>
                <a:latin typeface="Arial"/>
                <a:cs typeface="Arial"/>
              </a:rPr>
              <a:t> </a:t>
            </a:r>
            <a:r>
              <a:rPr sz="1800" b="1" spc="-15" dirty="0">
                <a:solidFill>
                  <a:srgbClr val="FFC000"/>
                </a:solidFill>
                <a:latin typeface="Arial"/>
                <a:cs typeface="Arial"/>
              </a:rPr>
              <a:t>view</a:t>
            </a:r>
            <a:r>
              <a:rPr sz="1800" b="1" spc="20" dirty="0">
                <a:solidFill>
                  <a:srgbClr val="FFC000"/>
                </a:solidFill>
                <a:latin typeface="Arial"/>
                <a:cs typeface="Arial"/>
              </a:rPr>
              <a:t> </a:t>
            </a:r>
            <a:r>
              <a:rPr sz="1800" b="1" spc="-5" dirty="0">
                <a:solidFill>
                  <a:srgbClr val="FFC000"/>
                </a:solidFill>
                <a:latin typeface="Arial"/>
                <a:cs typeface="Arial"/>
              </a:rPr>
              <a:t>1</a:t>
            </a:r>
            <a:r>
              <a:rPr sz="1800" b="1" spc="-10" dirty="0">
                <a:solidFill>
                  <a:srgbClr val="FFC000"/>
                </a:solidFill>
                <a:latin typeface="Arial"/>
                <a:cs typeface="Arial"/>
              </a:rPr>
              <a:t> </a:t>
            </a:r>
            <a:r>
              <a:rPr sz="1800" b="1" dirty="0">
                <a:solidFill>
                  <a:srgbClr val="FFC000"/>
                </a:solidFill>
                <a:latin typeface="Arial"/>
                <a:cs typeface="Arial"/>
              </a:rPr>
              <a:t>(C++)</a:t>
            </a:r>
            <a:endParaRPr sz="1800">
              <a:latin typeface="Arial"/>
              <a:cs typeface="Arial"/>
            </a:endParaRPr>
          </a:p>
          <a:p>
            <a:pPr marL="266700">
              <a:lnSpc>
                <a:spcPct val="100000"/>
              </a:lnSpc>
            </a:pPr>
            <a:r>
              <a:rPr sz="1800" spc="155" dirty="0">
                <a:latin typeface="Tahoma"/>
                <a:cs typeface="Tahoma"/>
              </a:rPr>
              <a:t>D</a:t>
            </a:r>
            <a:r>
              <a:rPr sz="1800" spc="130" dirty="0">
                <a:latin typeface="Tahoma"/>
                <a:cs typeface="Tahoma"/>
              </a:rPr>
              <a:t>C</a:t>
            </a:r>
            <a:r>
              <a:rPr sz="1800" spc="105" dirty="0">
                <a:latin typeface="Tahoma"/>
                <a:cs typeface="Tahoma"/>
              </a:rPr>
              <a:t>L</a:t>
            </a:r>
            <a:r>
              <a:rPr sz="1800" spc="-125" dirty="0">
                <a:latin typeface="Tahoma"/>
                <a:cs typeface="Tahoma"/>
              </a:rPr>
              <a:t> </a:t>
            </a:r>
            <a:r>
              <a:rPr sz="1800" spc="15" dirty="0">
                <a:latin typeface="Tahoma"/>
                <a:cs typeface="Tahoma"/>
              </a:rPr>
              <a:t>1</a:t>
            </a:r>
            <a:r>
              <a:rPr sz="1800" spc="-65" dirty="0">
                <a:latin typeface="Tahoma"/>
                <a:cs typeface="Tahoma"/>
              </a:rPr>
              <a:t> </a:t>
            </a:r>
            <a:r>
              <a:rPr sz="1800" spc="170" dirty="0">
                <a:latin typeface="Tahoma"/>
                <a:cs typeface="Tahoma"/>
              </a:rPr>
              <a:t>EMP</a:t>
            </a:r>
            <a:r>
              <a:rPr sz="1800" spc="-25" dirty="0">
                <a:latin typeface="Tahoma"/>
                <a:cs typeface="Tahoma"/>
              </a:rPr>
              <a:t>P</a:t>
            </a:r>
            <a:r>
              <a:rPr sz="1800" spc="-45" dirty="0">
                <a:latin typeface="Tahoma"/>
                <a:cs typeface="Tahoma"/>
              </a:rPr>
              <a:t>,</a:t>
            </a:r>
            <a:endParaRPr sz="1800">
              <a:latin typeface="Tahoma"/>
              <a:cs typeface="Tahoma"/>
            </a:endParaRPr>
          </a:p>
          <a:p>
            <a:pPr marL="710565">
              <a:lnSpc>
                <a:spcPct val="100000"/>
              </a:lnSpc>
            </a:pPr>
            <a:r>
              <a:rPr sz="1800" spc="15" dirty="0">
                <a:latin typeface="Tahoma"/>
                <a:cs typeface="Tahoma"/>
              </a:rPr>
              <a:t>2</a:t>
            </a:r>
            <a:r>
              <a:rPr sz="1800" spc="-90" dirty="0">
                <a:latin typeface="Tahoma"/>
                <a:cs typeface="Tahoma"/>
              </a:rPr>
              <a:t> </a:t>
            </a:r>
            <a:r>
              <a:rPr sz="1800" spc="50" dirty="0">
                <a:latin typeface="Tahoma"/>
                <a:cs typeface="Tahoma"/>
              </a:rPr>
              <a:t>EMP#</a:t>
            </a:r>
            <a:r>
              <a:rPr sz="1800" spc="-95" dirty="0">
                <a:latin typeface="Tahoma"/>
                <a:cs typeface="Tahoma"/>
              </a:rPr>
              <a:t> </a:t>
            </a:r>
            <a:r>
              <a:rPr sz="1800" spc="60" dirty="0">
                <a:latin typeface="Tahoma"/>
                <a:cs typeface="Tahoma"/>
              </a:rPr>
              <a:t>CHAR(6)</a:t>
            </a:r>
            <a:endParaRPr sz="1800">
              <a:latin typeface="Tahoma"/>
              <a:cs typeface="Tahoma"/>
            </a:endParaRPr>
          </a:p>
          <a:p>
            <a:pPr marL="710565">
              <a:lnSpc>
                <a:spcPct val="100000"/>
              </a:lnSpc>
            </a:pPr>
            <a:r>
              <a:rPr sz="1800" spc="15" dirty="0">
                <a:latin typeface="Tahoma"/>
                <a:cs typeface="Tahoma"/>
              </a:rPr>
              <a:t>2</a:t>
            </a:r>
            <a:r>
              <a:rPr sz="1800" spc="-65" dirty="0">
                <a:latin typeface="Tahoma"/>
                <a:cs typeface="Tahoma"/>
              </a:rPr>
              <a:t> </a:t>
            </a:r>
            <a:r>
              <a:rPr sz="1800" spc="140" dirty="0">
                <a:latin typeface="Tahoma"/>
                <a:cs typeface="Tahoma"/>
              </a:rPr>
              <a:t>SAL</a:t>
            </a:r>
            <a:r>
              <a:rPr sz="1800" spc="-130" dirty="0">
                <a:latin typeface="Tahoma"/>
                <a:cs typeface="Tahoma"/>
              </a:rPr>
              <a:t> </a:t>
            </a:r>
            <a:r>
              <a:rPr sz="1800" spc="-10" dirty="0">
                <a:latin typeface="Tahoma"/>
                <a:cs typeface="Tahoma"/>
              </a:rPr>
              <a:t>F</a:t>
            </a:r>
            <a:r>
              <a:rPr sz="1800" dirty="0">
                <a:latin typeface="Tahoma"/>
                <a:cs typeface="Tahoma"/>
              </a:rPr>
              <a:t>I</a:t>
            </a:r>
            <a:r>
              <a:rPr sz="1800" spc="140" dirty="0">
                <a:latin typeface="Tahoma"/>
                <a:cs typeface="Tahoma"/>
              </a:rPr>
              <a:t>X</a:t>
            </a:r>
            <a:r>
              <a:rPr sz="1800" spc="35" dirty="0">
                <a:latin typeface="Tahoma"/>
                <a:cs typeface="Tahoma"/>
              </a:rPr>
              <a:t>EDBIN(</a:t>
            </a:r>
            <a:r>
              <a:rPr sz="1800" spc="25" dirty="0">
                <a:latin typeface="Tahoma"/>
                <a:cs typeface="Tahoma"/>
              </a:rPr>
              <a:t>3</a:t>
            </a:r>
            <a:r>
              <a:rPr sz="1800" spc="-40" dirty="0">
                <a:latin typeface="Tahoma"/>
                <a:cs typeface="Tahoma"/>
              </a:rPr>
              <a:t>1)</a:t>
            </a:r>
            <a:endParaRPr sz="1800">
              <a:latin typeface="Tahoma"/>
              <a:cs typeface="Tahoma"/>
            </a:endParaRPr>
          </a:p>
        </p:txBody>
      </p:sp>
      <p:grpSp>
        <p:nvGrpSpPr>
          <p:cNvPr id="18" name="object 18"/>
          <p:cNvGrpSpPr/>
          <p:nvPr/>
        </p:nvGrpSpPr>
        <p:grpSpPr>
          <a:xfrm>
            <a:off x="3200400" y="2819400"/>
            <a:ext cx="3124200" cy="152400"/>
            <a:chOff x="3200400" y="2819400"/>
            <a:chExt cx="3124200" cy="152400"/>
          </a:xfrm>
        </p:grpSpPr>
        <p:pic>
          <p:nvPicPr>
            <p:cNvPr id="19" name="object 19"/>
            <p:cNvPicPr/>
            <p:nvPr/>
          </p:nvPicPr>
          <p:blipFill>
            <a:blip r:embed="rId2" cstate="print"/>
            <a:stretch>
              <a:fillRect/>
            </a:stretch>
          </p:blipFill>
          <p:spPr>
            <a:xfrm>
              <a:off x="3200400" y="2819400"/>
              <a:ext cx="228600" cy="152400"/>
            </a:xfrm>
            <a:prstGeom prst="rect">
              <a:avLst/>
            </a:prstGeom>
          </p:spPr>
        </p:pic>
        <p:pic>
          <p:nvPicPr>
            <p:cNvPr id="20" name="object 20"/>
            <p:cNvPicPr/>
            <p:nvPr/>
          </p:nvPicPr>
          <p:blipFill>
            <a:blip r:embed="rId3" cstate="print"/>
            <a:stretch>
              <a:fillRect/>
            </a:stretch>
          </p:blipFill>
          <p:spPr>
            <a:xfrm>
              <a:off x="6172200" y="2819400"/>
              <a:ext cx="152400" cy="152400"/>
            </a:xfrm>
            <a:prstGeom prst="rect">
              <a:avLst/>
            </a:prstGeom>
          </p:spPr>
        </p:pic>
      </p:grpSp>
      <p:sp>
        <p:nvSpPr>
          <p:cNvPr id="21" name="Title 20"/>
          <p:cNvSpPr>
            <a:spLocks noGrp="1"/>
          </p:cNvSpPr>
          <p:nvPr>
            <p:ph type="title"/>
          </p:nvPr>
        </p:nvSpPr>
        <p:spPr>
          <a:xfrm>
            <a:off x="457200" y="515112"/>
            <a:ext cx="8229600" cy="932688"/>
          </a:xfrm>
        </p:spPr>
        <p:txBody>
          <a:bodyPr>
            <a:normAutofit fontScale="90000"/>
          </a:bodyPr>
          <a:lstStyle/>
          <a:p>
            <a:r>
              <a:rPr lang="en-US" sz="5400" spc="50" dirty="0" smtClean="0"/>
              <a:t>Example:</a:t>
            </a:r>
            <a:r>
              <a:rPr lang="en-US" sz="5400" spc="-204" dirty="0" smtClean="0"/>
              <a:t> </a:t>
            </a:r>
            <a:r>
              <a:rPr lang="en-US" sz="5400" spc="50" dirty="0" smtClean="0"/>
              <a:t>Employee</a:t>
            </a:r>
            <a:r>
              <a:rPr lang="en-US" sz="5400" spc="-185" dirty="0" smtClean="0"/>
              <a:t> </a:t>
            </a:r>
            <a:r>
              <a:rPr lang="en-US" sz="5400" spc="70" dirty="0" smtClean="0"/>
              <a:t>database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1314957"/>
            <a:ext cx="7450455" cy="51371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3200" dirty="0">
                <a:latin typeface="Times New Roman"/>
                <a:cs typeface="Times New Roman"/>
              </a:rPr>
              <a:t>Parent-child</a:t>
            </a:r>
            <a:r>
              <a:rPr sz="3200" spc="-60" dirty="0">
                <a:latin typeface="Times New Roman"/>
                <a:cs typeface="Times New Roman"/>
              </a:rPr>
              <a:t> </a:t>
            </a:r>
            <a:r>
              <a:rPr sz="3200" dirty="0">
                <a:latin typeface="Times New Roman"/>
                <a:cs typeface="Times New Roman"/>
              </a:rPr>
              <a:t>type</a:t>
            </a:r>
            <a:r>
              <a:rPr sz="3200" spc="-10" dirty="0">
                <a:latin typeface="Times New Roman"/>
                <a:cs typeface="Times New Roman"/>
              </a:rPr>
              <a:t> </a:t>
            </a:r>
            <a:r>
              <a:rPr sz="3200" dirty="0">
                <a:latin typeface="Times New Roman"/>
                <a:cs typeface="Times New Roman"/>
              </a:rPr>
              <a:t>is suited</a:t>
            </a:r>
            <a:r>
              <a:rPr sz="3200" spc="-10" dirty="0">
                <a:latin typeface="Times New Roman"/>
                <a:cs typeface="Times New Roman"/>
              </a:rPr>
              <a:t> </a:t>
            </a:r>
            <a:r>
              <a:rPr sz="3200" dirty="0">
                <a:latin typeface="Times New Roman"/>
                <a:cs typeface="Times New Roman"/>
              </a:rPr>
              <a:t>for</a:t>
            </a:r>
            <a:r>
              <a:rPr sz="3200" spc="-15" dirty="0">
                <a:latin typeface="Times New Roman"/>
                <a:cs typeface="Times New Roman"/>
              </a:rPr>
              <a:t> </a:t>
            </a:r>
            <a:r>
              <a:rPr sz="3200" dirty="0">
                <a:latin typeface="Times New Roman"/>
                <a:cs typeface="Times New Roman"/>
              </a:rPr>
              <a:t>One-to-many</a:t>
            </a:r>
            <a:endParaRPr sz="3200">
              <a:latin typeface="Times New Roman"/>
              <a:cs typeface="Times New Roman"/>
            </a:endParaRPr>
          </a:p>
        </p:txBody>
      </p:sp>
      <p:sp>
        <p:nvSpPr>
          <p:cNvPr id="4" name="object 4"/>
          <p:cNvSpPr txBox="1"/>
          <p:nvPr/>
        </p:nvSpPr>
        <p:spPr>
          <a:xfrm>
            <a:off x="421640" y="1802638"/>
            <a:ext cx="5489575"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relationship</a:t>
            </a:r>
            <a:r>
              <a:rPr sz="3200" spc="-65" dirty="0">
                <a:latin typeface="Times New Roman"/>
                <a:cs typeface="Times New Roman"/>
              </a:rPr>
              <a:t> </a:t>
            </a:r>
            <a:r>
              <a:rPr sz="3200" dirty="0">
                <a:latin typeface="Times New Roman"/>
                <a:cs typeface="Times New Roman"/>
              </a:rPr>
              <a:t>between</a:t>
            </a:r>
            <a:r>
              <a:rPr sz="3200" spc="-35" dirty="0">
                <a:latin typeface="Times New Roman"/>
                <a:cs typeface="Times New Roman"/>
              </a:rPr>
              <a:t> </a:t>
            </a:r>
            <a:r>
              <a:rPr sz="3200" dirty="0">
                <a:latin typeface="Times New Roman"/>
                <a:cs typeface="Times New Roman"/>
              </a:rPr>
              <a:t>two</a:t>
            </a:r>
            <a:r>
              <a:rPr sz="3200" spc="-10" dirty="0">
                <a:latin typeface="Times New Roman"/>
                <a:cs typeface="Times New Roman"/>
              </a:rPr>
              <a:t> </a:t>
            </a:r>
            <a:r>
              <a:rPr sz="3200" dirty="0">
                <a:latin typeface="Times New Roman"/>
                <a:cs typeface="Times New Roman"/>
              </a:rPr>
              <a:t>entities.</a:t>
            </a:r>
            <a:endParaRPr sz="3200">
              <a:latin typeface="Times New Roman"/>
              <a:cs typeface="Times New Roman"/>
            </a:endParaRPr>
          </a:p>
        </p:txBody>
      </p:sp>
      <p:sp>
        <p:nvSpPr>
          <p:cNvPr id="5" name="object 5"/>
          <p:cNvSpPr txBox="1"/>
          <p:nvPr/>
        </p:nvSpPr>
        <p:spPr>
          <a:xfrm>
            <a:off x="78739" y="2291308"/>
            <a:ext cx="5059045" cy="2366645"/>
          </a:xfrm>
          <a:prstGeom prst="rect">
            <a:avLst/>
          </a:prstGeom>
        </p:spPr>
        <p:txBody>
          <a:bodyPr vert="horz" wrap="square" lIns="0" tIns="12700" rIns="0" bIns="0" rtlCol="0">
            <a:spAutoFit/>
          </a:bodyPr>
          <a:lstStyle/>
          <a:p>
            <a:pPr marL="354965" marR="114935" indent="-354965">
              <a:lnSpc>
                <a:spcPct val="120000"/>
              </a:lnSpc>
              <a:spcBef>
                <a:spcPts val="100"/>
              </a:spcBef>
              <a:buFont typeface="Arial"/>
              <a:buChar char="•"/>
              <a:tabLst>
                <a:tab pos="354965" algn="l"/>
                <a:tab pos="355600" algn="l"/>
              </a:tabLst>
            </a:pPr>
            <a:r>
              <a:rPr sz="3200" dirty="0">
                <a:latin typeface="Times New Roman"/>
                <a:cs typeface="Times New Roman"/>
              </a:rPr>
              <a:t>But </a:t>
            </a:r>
            <a:r>
              <a:rPr sz="3200" spc="-5" dirty="0">
                <a:latin typeface="Times New Roman"/>
                <a:cs typeface="Times New Roman"/>
              </a:rPr>
              <a:t>difficult </a:t>
            </a:r>
            <a:r>
              <a:rPr sz="3200" dirty="0">
                <a:latin typeface="Times New Roman"/>
                <a:cs typeface="Times New Roman"/>
              </a:rPr>
              <a:t>to implement </a:t>
            </a:r>
            <a:r>
              <a:rPr sz="3200" spc="5" dirty="0">
                <a:latin typeface="Times New Roman"/>
                <a:cs typeface="Times New Roman"/>
              </a:rPr>
              <a:t> </a:t>
            </a:r>
            <a:r>
              <a:rPr sz="3200" dirty="0">
                <a:latin typeface="Times New Roman"/>
                <a:cs typeface="Times New Roman"/>
              </a:rPr>
              <a:t>many-to-many</a:t>
            </a:r>
            <a:r>
              <a:rPr sz="3200" spc="-90" dirty="0">
                <a:latin typeface="Times New Roman"/>
                <a:cs typeface="Times New Roman"/>
              </a:rPr>
              <a:t> </a:t>
            </a:r>
            <a:r>
              <a:rPr sz="3200" dirty="0">
                <a:latin typeface="Times New Roman"/>
                <a:cs typeface="Times New Roman"/>
              </a:rPr>
              <a:t>relationship. </a:t>
            </a:r>
            <a:r>
              <a:rPr sz="3200" spc="-785" dirty="0">
                <a:latin typeface="Times New Roman"/>
                <a:cs typeface="Times New Roman"/>
              </a:rPr>
              <a:t> </a:t>
            </a:r>
            <a:r>
              <a:rPr sz="3200" dirty="0">
                <a:latin typeface="Times New Roman"/>
                <a:cs typeface="Times New Roman"/>
              </a:rPr>
              <a:t>e.g.:</a:t>
            </a:r>
            <a:endParaRPr sz="3200">
              <a:latin typeface="Times New Roman"/>
              <a:cs typeface="Times New Roman"/>
            </a:endParaRPr>
          </a:p>
          <a:p>
            <a:pPr marL="1229995">
              <a:lnSpc>
                <a:spcPct val="100000"/>
              </a:lnSpc>
              <a:spcBef>
                <a:spcPts val="765"/>
              </a:spcBef>
            </a:pPr>
            <a:r>
              <a:rPr sz="3200" dirty="0">
                <a:latin typeface="Times New Roman"/>
                <a:cs typeface="Times New Roman"/>
              </a:rPr>
              <a:t>IMS</a:t>
            </a:r>
            <a:r>
              <a:rPr sz="3200" spc="-25" dirty="0">
                <a:latin typeface="Times New Roman"/>
                <a:cs typeface="Times New Roman"/>
              </a:rPr>
              <a:t> </a:t>
            </a:r>
            <a:r>
              <a:rPr sz="3200" dirty="0">
                <a:latin typeface="Times New Roman"/>
                <a:cs typeface="Times New Roman"/>
              </a:rPr>
              <a:t>system</a:t>
            </a:r>
            <a:r>
              <a:rPr sz="3200" spc="-35" dirty="0">
                <a:latin typeface="Times New Roman"/>
                <a:cs typeface="Times New Roman"/>
              </a:rPr>
              <a:t> </a:t>
            </a:r>
            <a:r>
              <a:rPr sz="3200" dirty="0">
                <a:latin typeface="Times New Roman"/>
                <a:cs typeface="Times New Roman"/>
              </a:rPr>
              <a:t>from</a:t>
            </a:r>
            <a:r>
              <a:rPr sz="3200" spc="-45" dirty="0">
                <a:latin typeface="Times New Roman"/>
                <a:cs typeface="Times New Roman"/>
              </a:rPr>
              <a:t> </a:t>
            </a:r>
            <a:r>
              <a:rPr sz="3200" dirty="0">
                <a:latin typeface="Times New Roman"/>
                <a:cs typeface="Times New Roman"/>
              </a:rPr>
              <a:t>IBM.</a:t>
            </a:r>
            <a:endParaRPr sz="3200">
              <a:latin typeface="Times New Roman"/>
              <a:cs typeface="Times New Roman"/>
            </a:endParaRPr>
          </a:p>
        </p:txBody>
      </p:sp>
      <p:sp>
        <p:nvSpPr>
          <p:cNvPr id="6" name="object 6"/>
          <p:cNvSpPr txBox="1"/>
          <p:nvPr/>
        </p:nvSpPr>
        <p:spPr>
          <a:xfrm>
            <a:off x="6629400" y="2057400"/>
            <a:ext cx="1143000" cy="457200"/>
          </a:xfrm>
          <a:prstGeom prst="rect">
            <a:avLst/>
          </a:prstGeom>
          <a:solidFill>
            <a:srgbClr val="4F81BC"/>
          </a:solidFill>
          <a:ln w="25400">
            <a:solidFill>
              <a:srgbClr val="385D89"/>
            </a:solidFill>
          </a:ln>
        </p:spPr>
        <p:txBody>
          <a:bodyPr vert="horz" wrap="square" lIns="0" tIns="76835" rIns="0" bIns="0" rtlCol="0">
            <a:spAutoFit/>
          </a:bodyPr>
          <a:lstStyle/>
          <a:p>
            <a:pPr marL="194945">
              <a:lnSpc>
                <a:spcPct val="100000"/>
              </a:lnSpc>
              <a:spcBef>
                <a:spcPts val="605"/>
              </a:spcBef>
            </a:pPr>
            <a:r>
              <a:rPr sz="1800" spc="-10" dirty="0">
                <a:solidFill>
                  <a:srgbClr val="FFFFFF"/>
                </a:solidFill>
                <a:latin typeface="Calibri"/>
                <a:cs typeface="Calibri"/>
              </a:rPr>
              <a:t>Director</a:t>
            </a:r>
            <a:endParaRPr sz="1800">
              <a:latin typeface="Calibri"/>
              <a:cs typeface="Calibri"/>
            </a:endParaRPr>
          </a:p>
        </p:txBody>
      </p:sp>
      <p:sp>
        <p:nvSpPr>
          <p:cNvPr id="7" name="object 7"/>
          <p:cNvSpPr txBox="1"/>
          <p:nvPr/>
        </p:nvSpPr>
        <p:spPr>
          <a:xfrm>
            <a:off x="7962900" y="2819400"/>
            <a:ext cx="1181100" cy="457200"/>
          </a:xfrm>
          <a:prstGeom prst="rect">
            <a:avLst/>
          </a:prstGeom>
          <a:solidFill>
            <a:srgbClr val="4F81BC"/>
          </a:solidFill>
          <a:ln w="25400">
            <a:solidFill>
              <a:srgbClr val="385D89"/>
            </a:solidFill>
          </a:ln>
        </p:spPr>
        <p:txBody>
          <a:bodyPr vert="horz" wrap="square" lIns="0" tIns="0" rIns="0" bIns="0" rtlCol="0">
            <a:spAutoFit/>
          </a:bodyPr>
          <a:lstStyle/>
          <a:p>
            <a:pPr marL="153670">
              <a:lnSpc>
                <a:spcPts val="1685"/>
              </a:lnSpc>
            </a:pPr>
            <a:r>
              <a:rPr sz="1800" dirty="0">
                <a:solidFill>
                  <a:srgbClr val="FFFFFF"/>
                </a:solidFill>
                <a:latin typeface="Calibri"/>
                <a:cs typeface="Calibri"/>
              </a:rPr>
              <a:t>Manager</a:t>
            </a:r>
            <a:endParaRPr sz="1800">
              <a:latin typeface="Calibri"/>
              <a:cs typeface="Calibri"/>
            </a:endParaRPr>
          </a:p>
          <a:p>
            <a:pPr marL="140335">
              <a:lnSpc>
                <a:spcPts val="1914"/>
              </a:lnSpc>
            </a:pPr>
            <a:r>
              <a:rPr sz="1800" spc="-10" dirty="0">
                <a:solidFill>
                  <a:srgbClr val="FFFFFF"/>
                </a:solidFill>
                <a:latin typeface="Calibri"/>
                <a:cs typeface="Calibri"/>
              </a:rPr>
              <a:t>(Market.)</a:t>
            </a:r>
            <a:endParaRPr sz="1800">
              <a:latin typeface="Calibri"/>
              <a:cs typeface="Calibri"/>
            </a:endParaRPr>
          </a:p>
        </p:txBody>
      </p:sp>
      <p:sp>
        <p:nvSpPr>
          <p:cNvPr id="8" name="object 8"/>
          <p:cNvSpPr/>
          <p:nvPr/>
        </p:nvSpPr>
        <p:spPr>
          <a:xfrm>
            <a:off x="6705600" y="2819400"/>
            <a:ext cx="1066800" cy="457200"/>
          </a:xfrm>
          <a:custGeom>
            <a:avLst/>
            <a:gdLst/>
            <a:ahLst/>
            <a:cxnLst/>
            <a:rect l="l" t="t" r="r" b="b"/>
            <a:pathLst>
              <a:path w="1066800" h="457200">
                <a:moveTo>
                  <a:pt x="1066800" y="0"/>
                </a:moveTo>
                <a:lnTo>
                  <a:pt x="0" y="0"/>
                </a:lnTo>
                <a:lnTo>
                  <a:pt x="0" y="457200"/>
                </a:lnTo>
                <a:lnTo>
                  <a:pt x="1066800" y="457200"/>
                </a:lnTo>
                <a:lnTo>
                  <a:pt x="1066800" y="0"/>
                </a:lnTo>
                <a:close/>
              </a:path>
            </a:pathLst>
          </a:custGeom>
          <a:solidFill>
            <a:srgbClr val="4F81BC"/>
          </a:solidFill>
        </p:spPr>
        <p:txBody>
          <a:bodyPr wrap="square" lIns="0" tIns="0" rIns="0" bIns="0" rtlCol="0"/>
          <a:lstStyle/>
          <a:p>
            <a:endParaRPr/>
          </a:p>
        </p:txBody>
      </p:sp>
      <p:sp>
        <p:nvSpPr>
          <p:cNvPr id="9" name="object 9"/>
          <p:cNvSpPr txBox="1"/>
          <p:nvPr/>
        </p:nvSpPr>
        <p:spPr>
          <a:xfrm>
            <a:off x="6705600" y="2819400"/>
            <a:ext cx="1066800" cy="457200"/>
          </a:xfrm>
          <a:prstGeom prst="rect">
            <a:avLst/>
          </a:prstGeom>
          <a:ln w="25400">
            <a:solidFill>
              <a:srgbClr val="385D89"/>
            </a:solidFill>
          </a:ln>
        </p:spPr>
        <p:txBody>
          <a:bodyPr vert="horz" wrap="square" lIns="0" tIns="0" rIns="0" bIns="0" rtlCol="0">
            <a:spAutoFit/>
          </a:bodyPr>
          <a:lstStyle/>
          <a:p>
            <a:pPr marL="635" algn="ctr">
              <a:lnSpc>
                <a:spcPts val="1685"/>
              </a:lnSpc>
            </a:pPr>
            <a:r>
              <a:rPr sz="1800" dirty="0">
                <a:solidFill>
                  <a:srgbClr val="FFFFFF"/>
                </a:solidFill>
                <a:latin typeface="Calibri"/>
                <a:cs typeface="Calibri"/>
              </a:rPr>
              <a:t>Manager</a:t>
            </a:r>
            <a:endParaRPr sz="1800">
              <a:latin typeface="Calibri"/>
              <a:cs typeface="Calibri"/>
            </a:endParaRPr>
          </a:p>
          <a:p>
            <a:pPr marL="1905" algn="ctr">
              <a:lnSpc>
                <a:spcPts val="1914"/>
              </a:lnSpc>
            </a:pPr>
            <a:r>
              <a:rPr sz="1800" spc="-5" dirty="0">
                <a:solidFill>
                  <a:srgbClr val="FFFFFF"/>
                </a:solidFill>
                <a:latin typeface="Calibri"/>
                <a:cs typeface="Calibri"/>
              </a:rPr>
              <a:t>(Sales)</a:t>
            </a:r>
            <a:endParaRPr sz="1800">
              <a:latin typeface="Calibri"/>
              <a:cs typeface="Calibri"/>
            </a:endParaRPr>
          </a:p>
        </p:txBody>
      </p:sp>
      <p:sp>
        <p:nvSpPr>
          <p:cNvPr id="10" name="object 10"/>
          <p:cNvSpPr txBox="1"/>
          <p:nvPr/>
        </p:nvSpPr>
        <p:spPr>
          <a:xfrm>
            <a:off x="5410200" y="2819400"/>
            <a:ext cx="1054100" cy="457200"/>
          </a:xfrm>
          <a:prstGeom prst="rect">
            <a:avLst/>
          </a:prstGeom>
          <a:solidFill>
            <a:srgbClr val="4F81BC"/>
          </a:solidFill>
          <a:ln w="25400">
            <a:solidFill>
              <a:srgbClr val="385D89"/>
            </a:solidFill>
          </a:ln>
        </p:spPr>
        <p:txBody>
          <a:bodyPr vert="horz" wrap="square" lIns="0" tIns="0" rIns="0" bIns="0" rtlCol="0">
            <a:spAutoFit/>
          </a:bodyPr>
          <a:lstStyle/>
          <a:p>
            <a:pPr marL="12700" algn="ctr">
              <a:lnSpc>
                <a:spcPts val="1685"/>
              </a:lnSpc>
            </a:pPr>
            <a:r>
              <a:rPr sz="1800" dirty="0">
                <a:solidFill>
                  <a:srgbClr val="FFFFFF"/>
                </a:solidFill>
                <a:latin typeface="Calibri"/>
                <a:cs typeface="Calibri"/>
              </a:rPr>
              <a:t>Manager</a:t>
            </a:r>
            <a:endParaRPr sz="1800">
              <a:latin typeface="Calibri"/>
              <a:cs typeface="Calibri"/>
            </a:endParaRPr>
          </a:p>
          <a:p>
            <a:pPr marL="12065" algn="ctr">
              <a:lnSpc>
                <a:spcPts val="1914"/>
              </a:lnSpc>
            </a:pPr>
            <a:r>
              <a:rPr sz="1800" spc="-10" dirty="0">
                <a:solidFill>
                  <a:srgbClr val="FFFFFF"/>
                </a:solidFill>
                <a:latin typeface="Calibri"/>
                <a:cs typeface="Calibri"/>
              </a:rPr>
              <a:t>(HR)</a:t>
            </a:r>
            <a:endParaRPr sz="1800">
              <a:latin typeface="Calibri"/>
              <a:cs typeface="Calibri"/>
            </a:endParaRPr>
          </a:p>
        </p:txBody>
      </p:sp>
      <p:sp>
        <p:nvSpPr>
          <p:cNvPr id="11" name="object 11"/>
          <p:cNvSpPr txBox="1"/>
          <p:nvPr/>
        </p:nvSpPr>
        <p:spPr>
          <a:xfrm>
            <a:off x="5334000" y="3810000"/>
            <a:ext cx="1130300" cy="762000"/>
          </a:xfrm>
          <a:prstGeom prst="rect">
            <a:avLst/>
          </a:prstGeom>
          <a:solidFill>
            <a:srgbClr val="4F81BC"/>
          </a:solidFill>
          <a:ln w="25400">
            <a:solidFill>
              <a:srgbClr val="385D89"/>
            </a:solidFill>
          </a:ln>
        </p:spPr>
        <p:txBody>
          <a:bodyPr vert="horz" wrap="square" lIns="0" tIns="0" rIns="0" bIns="0" rtlCol="0">
            <a:spAutoFit/>
          </a:bodyPr>
          <a:lstStyle/>
          <a:p>
            <a:pPr marL="12065" algn="ctr">
              <a:lnSpc>
                <a:spcPts val="1805"/>
              </a:lnSpc>
            </a:pPr>
            <a:r>
              <a:rPr sz="1800" spc="-10" dirty="0">
                <a:solidFill>
                  <a:srgbClr val="FFFFFF"/>
                </a:solidFill>
                <a:latin typeface="Calibri"/>
                <a:cs typeface="Calibri"/>
              </a:rPr>
              <a:t>Area</a:t>
            </a:r>
            <a:endParaRPr sz="1800">
              <a:latin typeface="Calibri"/>
              <a:cs typeface="Calibri"/>
            </a:endParaRPr>
          </a:p>
          <a:p>
            <a:pPr marL="153670" marR="132715" algn="ctr">
              <a:lnSpc>
                <a:spcPct val="100000"/>
              </a:lnSpc>
            </a:pPr>
            <a:r>
              <a:rPr sz="1800" dirty="0">
                <a:solidFill>
                  <a:srgbClr val="FFFFFF"/>
                </a:solidFill>
                <a:latin typeface="Calibri"/>
                <a:cs typeface="Calibri"/>
              </a:rPr>
              <a:t>Manager  1</a:t>
            </a:r>
            <a:endParaRPr sz="1800">
              <a:latin typeface="Calibri"/>
              <a:cs typeface="Calibri"/>
            </a:endParaRPr>
          </a:p>
        </p:txBody>
      </p:sp>
      <p:sp>
        <p:nvSpPr>
          <p:cNvPr id="12" name="object 12"/>
          <p:cNvSpPr/>
          <p:nvPr/>
        </p:nvSpPr>
        <p:spPr>
          <a:xfrm>
            <a:off x="6629400" y="3810000"/>
            <a:ext cx="1143000" cy="762000"/>
          </a:xfrm>
          <a:custGeom>
            <a:avLst/>
            <a:gdLst/>
            <a:ahLst/>
            <a:cxnLst/>
            <a:rect l="l" t="t" r="r" b="b"/>
            <a:pathLst>
              <a:path w="1143000" h="762000">
                <a:moveTo>
                  <a:pt x="1143000" y="0"/>
                </a:moveTo>
                <a:lnTo>
                  <a:pt x="0" y="0"/>
                </a:lnTo>
                <a:lnTo>
                  <a:pt x="0" y="762000"/>
                </a:lnTo>
                <a:lnTo>
                  <a:pt x="1143000" y="762000"/>
                </a:lnTo>
                <a:lnTo>
                  <a:pt x="1143000" y="0"/>
                </a:lnTo>
                <a:close/>
              </a:path>
            </a:pathLst>
          </a:custGeom>
          <a:solidFill>
            <a:srgbClr val="4F81BC"/>
          </a:solidFill>
        </p:spPr>
        <p:txBody>
          <a:bodyPr wrap="square" lIns="0" tIns="0" rIns="0" bIns="0" rtlCol="0"/>
          <a:lstStyle/>
          <a:p>
            <a:endParaRPr/>
          </a:p>
        </p:txBody>
      </p:sp>
      <p:sp>
        <p:nvSpPr>
          <p:cNvPr id="13" name="object 13"/>
          <p:cNvSpPr txBox="1"/>
          <p:nvPr/>
        </p:nvSpPr>
        <p:spPr>
          <a:xfrm>
            <a:off x="6629400" y="3810000"/>
            <a:ext cx="1143000" cy="762000"/>
          </a:xfrm>
          <a:prstGeom prst="rect">
            <a:avLst/>
          </a:prstGeom>
          <a:ln w="25400">
            <a:solidFill>
              <a:srgbClr val="385D89"/>
            </a:solidFill>
          </a:ln>
        </p:spPr>
        <p:txBody>
          <a:bodyPr vert="horz" wrap="square" lIns="0" tIns="0" rIns="0" bIns="0" rtlCol="0">
            <a:spAutoFit/>
          </a:bodyPr>
          <a:lstStyle/>
          <a:p>
            <a:pPr algn="ctr">
              <a:lnSpc>
                <a:spcPts val="1805"/>
              </a:lnSpc>
            </a:pPr>
            <a:r>
              <a:rPr sz="1800" spc="-10" dirty="0">
                <a:solidFill>
                  <a:srgbClr val="FFFFFF"/>
                </a:solidFill>
                <a:latin typeface="Calibri"/>
                <a:cs typeface="Calibri"/>
              </a:rPr>
              <a:t>Area</a:t>
            </a:r>
            <a:endParaRPr sz="1800">
              <a:latin typeface="Calibri"/>
              <a:cs typeface="Calibri"/>
            </a:endParaRPr>
          </a:p>
          <a:p>
            <a:pPr marL="153670" marR="145415" algn="ctr">
              <a:lnSpc>
                <a:spcPct val="100000"/>
              </a:lnSpc>
            </a:pPr>
            <a:r>
              <a:rPr sz="1800" dirty="0">
                <a:solidFill>
                  <a:srgbClr val="FFFFFF"/>
                </a:solidFill>
                <a:latin typeface="Calibri"/>
                <a:cs typeface="Calibri"/>
              </a:rPr>
              <a:t>Mana</a:t>
            </a:r>
            <a:r>
              <a:rPr sz="1800" spc="-10" dirty="0">
                <a:solidFill>
                  <a:srgbClr val="FFFFFF"/>
                </a:solidFill>
                <a:latin typeface="Calibri"/>
                <a:cs typeface="Calibri"/>
              </a:rPr>
              <a:t>g</a:t>
            </a:r>
            <a:r>
              <a:rPr sz="1800" dirty="0">
                <a:solidFill>
                  <a:srgbClr val="FFFFFF"/>
                </a:solidFill>
                <a:latin typeface="Calibri"/>
                <a:cs typeface="Calibri"/>
              </a:rPr>
              <a:t>er  2</a:t>
            </a:r>
            <a:endParaRPr sz="1800">
              <a:latin typeface="Calibri"/>
              <a:cs typeface="Calibri"/>
            </a:endParaRPr>
          </a:p>
        </p:txBody>
      </p:sp>
      <p:sp>
        <p:nvSpPr>
          <p:cNvPr id="14" name="object 14"/>
          <p:cNvSpPr txBox="1"/>
          <p:nvPr/>
        </p:nvSpPr>
        <p:spPr>
          <a:xfrm>
            <a:off x="7962900" y="3810000"/>
            <a:ext cx="1181100" cy="762000"/>
          </a:xfrm>
          <a:prstGeom prst="rect">
            <a:avLst/>
          </a:prstGeom>
          <a:solidFill>
            <a:srgbClr val="4F81BC"/>
          </a:solidFill>
          <a:ln w="25400">
            <a:solidFill>
              <a:srgbClr val="385D89"/>
            </a:solidFill>
          </a:ln>
        </p:spPr>
        <p:txBody>
          <a:bodyPr vert="horz" wrap="square" lIns="0" tIns="0" rIns="0" bIns="0" rtlCol="0">
            <a:spAutoFit/>
          </a:bodyPr>
          <a:lstStyle/>
          <a:p>
            <a:pPr marL="38100" algn="ctr">
              <a:lnSpc>
                <a:spcPts val="1805"/>
              </a:lnSpc>
            </a:pPr>
            <a:r>
              <a:rPr sz="1800" spc="-10" dirty="0">
                <a:solidFill>
                  <a:srgbClr val="FFFFFF"/>
                </a:solidFill>
                <a:latin typeface="Calibri"/>
                <a:cs typeface="Calibri"/>
              </a:rPr>
              <a:t>Area</a:t>
            </a:r>
            <a:endParaRPr sz="1800">
              <a:latin typeface="Calibri"/>
              <a:cs typeface="Calibri"/>
            </a:endParaRPr>
          </a:p>
          <a:p>
            <a:pPr marL="191770" marR="145415" algn="ctr">
              <a:lnSpc>
                <a:spcPct val="100000"/>
              </a:lnSpc>
            </a:pPr>
            <a:r>
              <a:rPr sz="1800" dirty="0">
                <a:solidFill>
                  <a:srgbClr val="FFFFFF"/>
                </a:solidFill>
                <a:latin typeface="Calibri"/>
                <a:cs typeface="Calibri"/>
              </a:rPr>
              <a:t>Manager  3</a:t>
            </a:r>
            <a:endParaRPr sz="1800">
              <a:latin typeface="Calibri"/>
              <a:cs typeface="Calibri"/>
            </a:endParaRPr>
          </a:p>
        </p:txBody>
      </p:sp>
      <p:sp>
        <p:nvSpPr>
          <p:cNvPr id="15" name="object 15"/>
          <p:cNvSpPr txBox="1"/>
          <p:nvPr/>
        </p:nvSpPr>
        <p:spPr>
          <a:xfrm>
            <a:off x="5895975" y="5029200"/>
            <a:ext cx="1114425" cy="533400"/>
          </a:xfrm>
          <a:prstGeom prst="rect">
            <a:avLst/>
          </a:prstGeom>
          <a:solidFill>
            <a:srgbClr val="4F81BC"/>
          </a:solidFill>
          <a:ln w="25400">
            <a:solidFill>
              <a:srgbClr val="385D89"/>
            </a:solidFill>
          </a:ln>
        </p:spPr>
        <p:txBody>
          <a:bodyPr vert="horz" wrap="square" lIns="0" tIns="0" rIns="0" bIns="0" rtlCol="0">
            <a:spAutoFit/>
          </a:bodyPr>
          <a:lstStyle/>
          <a:p>
            <a:pPr marR="20955" algn="ctr">
              <a:lnSpc>
                <a:spcPts val="1985"/>
              </a:lnSpc>
            </a:pPr>
            <a:r>
              <a:rPr sz="1800" spc="-5" dirty="0">
                <a:solidFill>
                  <a:srgbClr val="FFFFFF"/>
                </a:solidFill>
                <a:latin typeface="Calibri"/>
                <a:cs typeface="Calibri"/>
              </a:rPr>
              <a:t>Sales</a:t>
            </a:r>
            <a:r>
              <a:rPr sz="1800" spc="-50" dirty="0">
                <a:solidFill>
                  <a:srgbClr val="FFFFFF"/>
                </a:solidFill>
                <a:latin typeface="Calibri"/>
                <a:cs typeface="Calibri"/>
              </a:rPr>
              <a:t> </a:t>
            </a:r>
            <a:r>
              <a:rPr sz="1800" spc="-15" dirty="0">
                <a:solidFill>
                  <a:srgbClr val="FFFFFF"/>
                </a:solidFill>
                <a:latin typeface="Calibri"/>
                <a:cs typeface="Calibri"/>
              </a:rPr>
              <a:t>Exe.</a:t>
            </a:r>
            <a:endParaRPr sz="1800">
              <a:latin typeface="Calibri"/>
              <a:cs typeface="Calibri"/>
            </a:endParaRPr>
          </a:p>
          <a:p>
            <a:pPr marR="20320" algn="ctr">
              <a:lnSpc>
                <a:spcPct val="100000"/>
              </a:lnSpc>
            </a:pPr>
            <a:r>
              <a:rPr sz="1800" dirty="0">
                <a:solidFill>
                  <a:srgbClr val="FFFFFF"/>
                </a:solidFill>
                <a:latin typeface="Calibri"/>
                <a:cs typeface="Calibri"/>
              </a:rPr>
              <a:t>1</a:t>
            </a:r>
            <a:endParaRPr sz="1800">
              <a:latin typeface="Calibri"/>
              <a:cs typeface="Calibri"/>
            </a:endParaRPr>
          </a:p>
        </p:txBody>
      </p:sp>
      <p:sp>
        <p:nvSpPr>
          <p:cNvPr id="16" name="object 16"/>
          <p:cNvSpPr txBox="1"/>
          <p:nvPr/>
        </p:nvSpPr>
        <p:spPr>
          <a:xfrm>
            <a:off x="7391400" y="5029200"/>
            <a:ext cx="1155700" cy="533400"/>
          </a:xfrm>
          <a:prstGeom prst="rect">
            <a:avLst/>
          </a:prstGeom>
          <a:solidFill>
            <a:srgbClr val="4F81BC"/>
          </a:solidFill>
          <a:ln w="25400">
            <a:solidFill>
              <a:srgbClr val="385D89"/>
            </a:solidFill>
          </a:ln>
        </p:spPr>
        <p:txBody>
          <a:bodyPr vert="horz" wrap="square" lIns="0" tIns="0" rIns="0" bIns="0" rtlCol="0">
            <a:spAutoFit/>
          </a:bodyPr>
          <a:lstStyle/>
          <a:p>
            <a:pPr marR="4445" algn="ctr">
              <a:lnSpc>
                <a:spcPts val="1985"/>
              </a:lnSpc>
            </a:pPr>
            <a:r>
              <a:rPr sz="1800" spc="-5" dirty="0">
                <a:solidFill>
                  <a:srgbClr val="FFFFFF"/>
                </a:solidFill>
                <a:latin typeface="Calibri"/>
                <a:cs typeface="Calibri"/>
              </a:rPr>
              <a:t>Sales</a:t>
            </a:r>
            <a:r>
              <a:rPr sz="1800" spc="-50" dirty="0">
                <a:solidFill>
                  <a:srgbClr val="FFFFFF"/>
                </a:solidFill>
                <a:latin typeface="Calibri"/>
                <a:cs typeface="Calibri"/>
              </a:rPr>
              <a:t> </a:t>
            </a:r>
            <a:r>
              <a:rPr sz="1800" spc="-15" dirty="0">
                <a:solidFill>
                  <a:srgbClr val="FFFFFF"/>
                </a:solidFill>
                <a:latin typeface="Calibri"/>
                <a:cs typeface="Calibri"/>
              </a:rPr>
              <a:t>Exe.</a:t>
            </a:r>
            <a:endParaRPr sz="1800">
              <a:latin typeface="Calibri"/>
              <a:cs typeface="Calibri"/>
            </a:endParaRPr>
          </a:p>
          <a:p>
            <a:pPr marR="3810" algn="ctr">
              <a:lnSpc>
                <a:spcPct val="100000"/>
              </a:lnSpc>
            </a:pPr>
            <a:r>
              <a:rPr sz="1800" dirty="0">
                <a:solidFill>
                  <a:srgbClr val="FFFFFF"/>
                </a:solidFill>
                <a:latin typeface="Calibri"/>
                <a:cs typeface="Calibri"/>
              </a:rPr>
              <a:t>2</a:t>
            </a:r>
            <a:endParaRPr sz="1800">
              <a:latin typeface="Calibri"/>
              <a:cs typeface="Calibri"/>
            </a:endParaRPr>
          </a:p>
        </p:txBody>
      </p:sp>
      <p:sp>
        <p:nvSpPr>
          <p:cNvPr id="17" name="object 17"/>
          <p:cNvSpPr txBox="1"/>
          <p:nvPr/>
        </p:nvSpPr>
        <p:spPr>
          <a:xfrm>
            <a:off x="5895975" y="6019800"/>
            <a:ext cx="1724025" cy="457200"/>
          </a:xfrm>
          <a:prstGeom prst="rect">
            <a:avLst/>
          </a:prstGeom>
          <a:solidFill>
            <a:srgbClr val="4F81BC"/>
          </a:solidFill>
          <a:ln w="25400">
            <a:solidFill>
              <a:srgbClr val="385D89"/>
            </a:solidFill>
          </a:ln>
        </p:spPr>
        <p:txBody>
          <a:bodyPr vert="horz" wrap="square" lIns="0" tIns="0" rIns="0" bIns="0" rtlCol="0">
            <a:spAutoFit/>
          </a:bodyPr>
          <a:lstStyle/>
          <a:p>
            <a:pPr marR="20320" algn="ctr">
              <a:lnSpc>
                <a:spcPts val="1689"/>
              </a:lnSpc>
            </a:pPr>
            <a:r>
              <a:rPr sz="1800" spc="-5" dirty="0">
                <a:solidFill>
                  <a:srgbClr val="FFFFFF"/>
                </a:solidFill>
                <a:latin typeface="Calibri"/>
                <a:cs typeface="Calibri"/>
              </a:rPr>
              <a:t>Sales</a:t>
            </a:r>
            <a:endParaRPr sz="1800">
              <a:latin typeface="Calibri"/>
              <a:cs typeface="Calibri"/>
            </a:endParaRPr>
          </a:p>
          <a:p>
            <a:pPr marR="21590" algn="ctr">
              <a:lnSpc>
                <a:spcPts val="1910"/>
              </a:lnSpc>
            </a:pPr>
            <a:r>
              <a:rPr sz="1800" spc="-10" dirty="0">
                <a:solidFill>
                  <a:srgbClr val="FFFFFF"/>
                </a:solidFill>
                <a:latin typeface="Calibri"/>
                <a:cs typeface="Calibri"/>
              </a:rPr>
              <a:t>Representative</a:t>
            </a:r>
            <a:endParaRPr sz="1800">
              <a:latin typeface="Calibri"/>
              <a:cs typeface="Calibri"/>
            </a:endParaRPr>
          </a:p>
        </p:txBody>
      </p:sp>
      <p:sp>
        <p:nvSpPr>
          <p:cNvPr id="18" name="object 18"/>
          <p:cNvSpPr/>
          <p:nvPr/>
        </p:nvSpPr>
        <p:spPr>
          <a:xfrm>
            <a:off x="5905500" y="2514600"/>
            <a:ext cx="2667000" cy="2514600"/>
          </a:xfrm>
          <a:custGeom>
            <a:avLst/>
            <a:gdLst/>
            <a:ahLst/>
            <a:cxnLst/>
            <a:rect l="l" t="t" r="r" b="b"/>
            <a:pathLst>
              <a:path w="2667000" h="2514600">
                <a:moveTo>
                  <a:pt x="38100" y="304800"/>
                </a:moveTo>
                <a:lnTo>
                  <a:pt x="38100" y="76200"/>
                </a:lnTo>
                <a:lnTo>
                  <a:pt x="1257300" y="76200"/>
                </a:lnTo>
              </a:path>
              <a:path w="2667000" h="2514600">
                <a:moveTo>
                  <a:pt x="2628900" y="304800"/>
                </a:moveTo>
                <a:lnTo>
                  <a:pt x="2628900" y="76200"/>
                </a:lnTo>
                <a:lnTo>
                  <a:pt x="1333500" y="76200"/>
                </a:lnTo>
              </a:path>
              <a:path w="2667000" h="2514600">
                <a:moveTo>
                  <a:pt x="1257300" y="992251"/>
                </a:moveTo>
                <a:lnTo>
                  <a:pt x="1258951" y="990600"/>
                </a:lnTo>
              </a:path>
              <a:path w="2667000" h="2514600">
                <a:moveTo>
                  <a:pt x="0" y="1295400"/>
                </a:moveTo>
                <a:lnTo>
                  <a:pt x="0" y="990600"/>
                </a:lnTo>
                <a:lnTo>
                  <a:pt x="1333500" y="990600"/>
                </a:lnTo>
              </a:path>
              <a:path w="2667000" h="2514600">
                <a:moveTo>
                  <a:pt x="1333500" y="990600"/>
                </a:moveTo>
                <a:lnTo>
                  <a:pt x="2667000" y="990600"/>
                </a:lnTo>
                <a:lnTo>
                  <a:pt x="2667000" y="1295400"/>
                </a:lnTo>
              </a:path>
              <a:path w="2667000" h="2514600">
                <a:moveTo>
                  <a:pt x="533400" y="2514600"/>
                </a:moveTo>
                <a:lnTo>
                  <a:pt x="533400" y="2286000"/>
                </a:lnTo>
                <a:lnTo>
                  <a:pt x="1333500" y="2286000"/>
                </a:lnTo>
              </a:path>
              <a:path w="2667000" h="2514600">
                <a:moveTo>
                  <a:pt x="2057400" y="2514600"/>
                </a:moveTo>
                <a:lnTo>
                  <a:pt x="2057400" y="2286000"/>
                </a:lnTo>
                <a:lnTo>
                  <a:pt x="1333500" y="2286000"/>
                </a:lnTo>
              </a:path>
              <a:path w="2667000" h="2514600">
                <a:moveTo>
                  <a:pt x="1295400" y="0"/>
                </a:moveTo>
                <a:lnTo>
                  <a:pt x="1333500" y="2286000"/>
                </a:lnTo>
              </a:path>
            </a:pathLst>
          </a:custGeom>
          <a:ln w="12700">
            <a:solidFill>
              <a:srgbClr val="497DBA"/>
            </a:solidFill>
          </a:ln>
        </p:spPr>
        <p:txBody>
          <a:bodyPr wrap="square" lIns="0" tIns="0" rIns="0" bIns="0" rtlCol="0"/>
          <a:lstStyle/>
          <a:p>
            <a:endParaRPr/>
          </a:p>
        </p:txBody>
      </p:sp>
      <p:sp>
        <p:nvSpPr>
          <p:cNvPr id="19" name="object 19"/>
          <p:cNvSpPr/>
          <p:nvPr/>
        </p:nvSpPr>
        <p:spPr>
          <a:xfrm>
            <a:off x="5640451" y="5295900"/>
            <a:ext cx="228600" cy="952500"/>
          </a:xfrm>
          <a:custGeom>
            <a:avLst/>
            <a:gdLst/>
            <a:ahLst/>
            <a:cxnLst/>
            <a:rect l="l" t="t" r="r" b="b"/>
            <a:pathLst>
              <a:path w="228600" h="952500">
                <a:moveTo>
                  <a:pt x="228600" y="0"/>
                </a:moveTo>
                <a:lnTo>
                  <a:pt x="0" y="0"/>
                </a:lnTo>
                <a:lnTo>
                  <a:pt x="0" y="952500"/>
                </a:lnTo>
                <a:lnTo>
                  <a:pt x="226949" y="952500"/>
                </a:lnTo>
              </a:path>
            </a:pathLst>
          </a:custGeom>
          <a:ln w="12700">
            <a:solidFill>
              <a:srgbClr val="497DBA"/>
            </a:solidFill>
          </a:ln>
        </p:spPr>
        <p:txBody>
          <a:bodyPr wrap="square" lIns="0" tIns="0" rIns="0" bIns="0" rtlCol="0"/>
          <a:lstStyle/>
          <a:p>
            <a:endParaRPr/>
          </a:p>
        </p:txBody>
      </p:sp>
      <p:sp>
        <p:nvSpPr>
          <p:cNvPr id="20" name="Title 1"/>
          <p:cNvSpPr txBox="1">
            <a:spLocks/>
          </p:cNvSpPr>
          <p:nvPr/>
        </p:nvSpPr>
        <p:spPr>
          <a:xfrm>
            <a:off x="457200" y="30480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1. </a:t>
            </a:r>
            <a:r>
              <a:rPr kumimoji="0" lang="en-US" sz="5400" b="0" i="0" u="none" strike="noStrike" kern="1200" cap="none" spc="0" normalizeH="0" baseline="0" noProof="0" dirty="0" smtClean="0">
                <a:ln>
                  <a:noFill/>
                </a:ln>
                <a:solidFill>
                  <a:schemeClr val="tx2"/>
                </a:solidFill>
                <a:effectLst/>
                <a:uLnTx/>
                <a:uFillTx/>
                <a:latin typeface="+mj-lt"/>
                <a:ea typeface="+mj-ea"/>
                <a:cs typeface="+mj-cs"/>
              </a:rPr>
              <a:t>Hierarchical Model </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91895" y="2063495"/>
            <a:ext cx="4636008" cy="521208"/>
          </a:xfrm>
          <a:prstGeom prst="rect">
            <a:avLst/>
          </a:prstGeom>
        </p:spPr>
      </p:pic>
      <p:graphicFrame>
        <p:nvGraphicFramePr>
          <p:cNvPr id="4" name="object 4"/>
          <p:cNvGraphicFramePr>
            <a:graphicFrameLocks noGrp="1"/>
          </p:cNvGraphicFramePr>
          <p:nvPr/>
        </p:nvGraphicFramePr>
        <p:xfrm>
          <a:off x="757427" y="2129027"/>
          <a:ext cx="4495800" cy="381000"/>
        </p:xfrm>
        <a:graphic>
          <a:graphicData uri="http://schemas.openxmlformats.org/drawingml/2006/table">
            <a:tbl>
              <a:tblPr firstRow="1" bandRow="1">
                <a:tableStyleId>{2D5ABB26-0587-4C30-8999-92F81FD0307C}</a:tableStyleId>
              </a:tblPr>
              <a:tblGrid>
                <a:gridCol w="990600"/>
                <a:gridCol w="838200"/>
                <a:gridCol w="838200"/>
                <a:gridCol w="914400"/>
                <a:gridCol w="914400"/>
              </a:tblGrid>
              <a:tr h="381000">
                <a:tc>
                  <a:txBody>
                    <a:bodyPr/>
                    <a:lstStyle/>
                    <a:p>
                      <a:pPr marL="91440">
                        <a:lnSpc>
                          <a:spcPct val="100000"/>
                        </a:lnSpc>
                        <a:spcBef>
                          <a:spcPts val="395"/>
                        </a:spcBef>
                      </a:pPr>
                      <a:r>
                        <a:rPr sz="1600" spc="-5" dirty="0">
                          <a:latin typeface="Times New Roman"/>
                          <a:cs typeface="Times New Roman"/>
                        </a:rPr>
                        <a:t>E_no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38430">
                        <a:lnSpc>
                          <a:spcPct val="100000"/>
                        </a:lnSpc>
                        <a:spcBef>
                          <a:spcPts val="395"/>
                        </a:spcBef>
                      </a:pPr>
                      <a:r>
                        <a:rPr sz="1600" spc="-10" dirty="0">
                          <a:latin typeface="Times New Roman"/>
                          <a:cs typeface="Times New Roman"/>
                        </a:rPr>
                        <a:t>F_name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60655">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82575">
                        <a:lnSpc>
                          <a:spcPct val="100000"/>
                        </a:lnSpc>
                        <a:spcBef>
                          <a:spcPts val="395"/>
                        </a:spcBef>
                      </a:pPr>
                      <a:r>
                        <a:rPr sz="1600" spc="-5" dirty="0">
                          <a:latin typeface="Times New Roman"/>
                          <a:cs typeface="Times New Roman"/>
                        </a:rPr>
                        <a:t>Age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62560">
                        <a:lnSpc>
                          <a:spcPct val="100000"/>
                        </a:lnSpc>
                        <a:spcBef>
                          <a:spcPts val="395"/>
                        </a:spcBef>
                      </a:pPr>
                      <a:r>
                        <a:rPr sz="1600" spc="-5" dirty="0">
                          <a:latin typeface="Times New Roman"/>
                          <a:cs typeface="Times New Roman"/>
                        </a:rPr>
                        <a:t>Salary</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5" name="object 5"/>
          <p:cNvPicPr/>
          <p:nvPr/>
        </p:nvPicPr>
        <p:blipFill>
          <a:blip r:embed="rId3" cstate="print"/>
          <a:stretch>
            <a:fillRect/>
          </a:stretch>
        </p:blipFill>
        <p:spPr>
          <a:xfrm>
            <a:off x="762000" y="2133600"/>
            <a:ext cx="4495800" cy="381000"/>
          </a:xfrm>
          <a:prstGeom prst="rect">
            <a:avLst/>
          </a:prstGeom>
        </p:spPr>
      </p:pic>
      <p:pic>
        <p:nvPicPr>
          <p:cNvPr id="6" name="object 6"/>
          <p:cNvPicPr/>
          <p:nvPr/>
        </p:nvPicPr>
        <p:blipFill>
          <a:blip r:embed="rId4" cstate="print"/>
          <a:stretch>
            <a:fillRect/>
          </a:stretch>
        </p:blipFill>
        <p:spPr>
          <a:xfrm>
            <a:off x="6025896" y="2063495"/>
            <a:ext cx="2883407" cy="521208"/>
          </a:xfrm>
          <a:prstGeom prst="rect">
            <a:avLst/>
          </a:prstGeom>
        </p:spPr>
      </p:pic>
      <p:graphicFrame>
        <p:nvGraphicFramePr>
          <p:cNvPr id="7" name="object 7"/>
          <p:cNvGraphicFramePr>
            <a:graphicFrameLocks noGrp="1"/>
          </p:cNvGraphicFramePr>
          <p:nvPr/>
        </p:nvGraphicFramePr>
        <p:xfrm>
          <a:off x="6091428" y="2129027"/>
          <a:ext cx="2743200" cy="381000"/>
        </p:xfrm>
        <a:graphic>
          <a:graphicData uri="http://schemas.openxmlformats.org/drawingml/2006/table">
            <a:tbl>
              <a:tblPr firstRow="1" bandRow="1">
                <a:tableStyleId>{2D5ABB26-0587-4C30-8999-92F81FD0307C}</a:tableStyleId>
              </a:tblPr>
              <a:tblGrid>
                <a:gridCol w="914400"/>
                <a:gridCol w="914400"/>
                <a:gridCol w="914400"/>
              </a:tblGrid>
              <a:tr h="381000">
                <a:tc>
                  <a:txBody>
                    <a:bodyPr/>
                    <a:lstStyle/>
                    <a:p>
                      <a:pPr marL="44450">
                        <a:lnSpc>
                          <a:spcPct val="100000"/>
                        </a:lnSpc>
                        <a:spcBef>
                          <a:spcPts val="395"/>
                        </a:spcBef>
                      </a:pPr>
                      <a:r>
                        <a:rPr sz="1600" spc="-10" dirty="0">
                          <a:latin typeface="Times New Roman"/>
                          <a:cs typeface="Times New Roman"/>
                        </a:rPr>
                        <a:t>Empl_No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23189">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82575">
                        <a:lnSpc>
                          <a:spcPct val="100000"/>
                        </a:lnSpc>
                        <a:spcBef>
                          <a:spcPts val="395"/>
                        </a:spcBef>
                      </a:pPr>
                      <a:r>
                        <a:rPr sz="1600" spc="-5" dirty="0">
                          <a:latin typeface="Times New Roman"/>
                          <a:cs typeface="Times New Roman"/>
                        </a:rPr>
                        <a:t>B_no</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8" name="object 8"/>
          <p:cNvPicPr/>
          <p:nvPr/>
        </p:nvPicPr>
        <p:blipFill>
          <a:blip r:embed="rId5" cstate="print"/>
          <a:stretch>
            <a:fillRect/>
          </a:stretch>
        </p:blipFill>
        <p:spPr>
          <a:xfrm>
            <a:off x="6096000" y="2133600"/>
            <a:ext cx="2743200" cy="381000"/>
          </a:xfrm>
          <a:prstGeom prst="rect">
            <a:avLst/>
          </a:prstGeom>
        </p:spPr>
      </p:pic>
      <p:pic>
        <p:nvPicPr>
          <p:cNvPr id="9" name="object 9"/>
          <p:cNvPicPr/>
          <p:nvPr/>
        </p:nvPicPr>
        <p:blipFill>
          <a:blip r:embed="rId6" cstate="print"/>
          <a:stretch>
            <a:fillRect/>
          </a:stretch>
        </p:blipFill>
        <p:spPr>
          <a:xfrm>
            <a:off x="1758695" y="3054095"/>
            <a:ext cx="6160008" cy="521208"/>
          </a:xfrm>
          <a:prstGeom prst="rect">
            <a:avLst/>
          </a:prstGeom>
        </p:spPr>
      </p:pic>
      <p:graphicFrame>
        <p:nvGraphicFramePr>
          <p:cNvPr id="10" name="object 10"/>
          <p:cNvGraphicFramePr>
            <a:graphicFrameLocks noGrp="1"/>
          </p:cNvGraphicFramePr>
          <p:nvPr/>
        </p:nvGraphicFramePr>
        <p:xfrm>
          <a:off x="1824227" y="3119627"/>
          <a:ext cx="6047740" cy="381000"/>
        </p:xfrm>
        <a:graphic>
          <a:graphicData uri="http://schemas.openxmlformats.org/drawingml/2006/table">
            <a:tbl>
              <a:tblPr firstRow="1" bandRow="1">
                <a:tableStyleId>{2D5ABB26-0587-4C30-8999-92F81FD0307C}</a:tableStyleId>
              </a:tblPr>
              <a:tblGrid>
                <a:gridCol w="942340"/>
                <a:gridCol w="1066800"/>
                <a:gridCol w="914400"/>
                <a:gridCol w="990600"/>
                <a:gridCol w="1066800"/>
                <a:gridCol w="1066800"/>
              </a:tblGrid>
              <a:tr h="381000">
                <a:tc>
                  <a:txBody>
                    <a:bodyPr/>
                    <a:lstStyle/>
                    <a:p>
                      <a:pPr marL="148590">
                        <a:lnSpc>
                          <a:spcPct val="100000"/>
                        </a:lnSpc>
                        <a:spcBef>
                          <a:spcPts val="395"/>
                        </a:spcBef>
                      </a:pPr>
                      <a:r>
                        <a:rPr sz="1600" dirty="0">
                          <a:latin typeface="Times New Roman"/>
                          <a:cs typeface="Times New Roman"/>
                        </a:rPr>
                        <a:t>E</a:t>
                      </a:r>
                      <a:r>
                        <a:rPr sz="1600" spc="-35" dirty="0">
                          <a:latin typeface="Times New Roman"/>
                          <a:cs typeface="Times New Roman"/>
                        </a:rPr>
                        <a:t>m</a:t>
                      </a:r>
                      <a:r>
                        <a:rPr sz="1600" dirty="0">
                          <a:latin typeface="Times New Roman"/>
                          <a:cs typeface="Times New Roman"/>
                        </a:rPr>
                        <a:t>pl_No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78130">
                        <a:lnSpc>
                          <a:spcPct val="100000"/>
                        </a:lnSpc>
                        <a:spcBef>
                          <a:spcPts val="395"/>
                        </a:spcBef>
                      </a:pPr>
                      <a:r>
                        <a:rPr sz="1600" spc="-10" dirty="0">
                          <a:latin typeface="Times New Roman"/>
                          <a:cs typeface="Times New Roman"/>
                        </a:rPr>
                        <a:t>F_name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23520">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330200">
                        <a:lnSpc>
                          <a:spcPct val="100000"/>
                        </a:lnSpc>
                        <a:spcBef>
                          <a:spcPts val="395"/>
                        </a:spcBef>
                      </a:pPr>
                      <a:r>
                        <a:rPr sz="1600" spc="-5" dirty="0">
                          <a:latin typeface="Times New Roman"/>
                          <a:cs typeface="Times New Roman"/>
                        </a:rPr>
                        <a:t>DOB</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24790">
                        <a:lnSpc>
                          <a:spcPct val="100000"/>
                        </a:lnSpc>
                        <a:spcBef>
                          <a:spcPts val="395"/>
                        </a:spcBef>
                      </a:pPr>
                      <a:r>
                        <a:rPr sz="1600" spc="-5" dirty="0">
                          <a:latin typeface="Times New Roman"/>
                          <a:cs typeface="Times New Roman"/>
                        </a:rPr>
                        <a:t>Salary</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85090">
                        <a:lnSpc>
                          <a:spcPct val="100000"/>
                        </a:lnSpc>
                        <a:spcBef>
                          <a:spcPts val="395"/>
                        </a:spcBef>
                      </a:pPr>
                      <a:r>
                        <a:rPr sz="1600" spc="-5" dirty="0">
                          <a:latin typeface="Times New Roman"/>
                          <a:cs typeface="Times New Roman"/>
                        </a:rPr>
                        <a:t>Branch_No</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11" name="object 11"/>
          <p:cNvPicPr/>
          <p:nvPr/>
        </p:nvPicPr>
        <p:blipFill>
          <a:blip r:embed="rId7" cstate="print"/>
          <a:stretch>
            <a:fillRect/>
          </a:stretch>
        </p:blipFill>
        <p:spPr>
          <a:xfrm>
            <a:off x="1828800" y="3124200"/>
            <a:ext cx="6019800" cy="381000"/>
          </a:xfrm>
          <a:prstGeom prst="rect">
            <a:avLst/>
          </a:prstGeom>
        </p:spPr>
      </p:pic>
      <p:sp>
        <p:nvSpPr>
          <p:cNvPr id="12" name="object 12"/>
          <p:cNvSpPr txBox="1"/>
          <p:nvPr/>
        </p:nvSpPr>
        <p:spPr>
          <a:xfrm>
            <a:off x="78739" y="3051174"/>
            <a:ext cx="146367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C000"/>
                </a:solidFill>
                <a:latin typeface="Times New Roman"/>
                <a:cs typeface="Times New Roman"/>
              </a:rPr>
              <a:t>Conceptual</a:t>
            </a:r>
            <a:r>
              <a:rPr sz="1600" b="1" spc="-35" dirty="0">
                <a:solidFill>
                  <a:srgbClr val="FFC000"/>
                </a:solidFill>
                <a:latin typeface="Times New Roman"/>
                <a:cs typeface="Times New Roman"/>
              </a:rPr>
              <a:t> </a:t>
            </a:r>
            <a:r>
              <a:rPr sz="1600" b="1" spc="-5" dirty="0">
                <a:solidFill>
                  <a:srgbClr val="FFC000"/>
                </a:solidFill>
                <a:latin typeface="Times New Roman"/>
                <a:cs typeface="Times New Roman"/>
              </a:rPr>
              <a:t>level</a:t>
            </a:r>
            <a:endParaRPr sz="1600">
              <a:latin typeface="Times New Roman"/>
              <a:cs typeface="Times New Roman"/>
            </a:endParaRPr>
          </a:p>
        </p:txBody>
      </p:sp>
      <p:sp>
        <p:nvSpPr>
          <p:cNvPr id="13" name="object 13"/>
          <p:cNvSpPr txBox="1"/>
          <p:nvPr/>
        </p:nvSpPr>
        <p:spPr>
          <a:xfrm>
            <a:off x="78739" y="4575428"/>
            <a:ext cx="118364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C000"/>
                </a:solidFill>
                <a:latin typeface="Times New Roman"/>
                <a:cs typeface="Times New Roman"/>
              </a:rPr>
              <a:t>Internal</a:t>
            </a:r>
            <a:r>
              <a:rPr sz="1600" b="1" spc="-30" dirty="0">
                <a:solidFill>
                  <a:srgbClr val="FFC000"/>
                </a:solidFill>
                <a:latin typeface="Times New Roman"/>
                <a:cs typeface="Times New Roman"/>
              </a:rPr>
              <a:t> </a:t>
            </a:r>
            <a:r>
              <a:rPr sz="1600" b="1" spc="-5" dirty="0">
                <a:solidFill>
                  <a:srgbClr val="FFC000"/>
                </a:solidFill>
                <a:latin typeface="Times New Roman"/>
                <a:cs typeface="Times New Roman"/>
              </a:rPr>
              <a:t>level</a:t>
            </a:r>
            <a:endParaRPr sz="1600">
              <a:latin typeface="Times New Roman"/>
              <a:cs typeface="Times New Roman"/>
            </a:endParaRPr>
          </a:p>
        </p:txBody>
      </p:sp>
      <p:sp>
        <p:nvSpPr>
          <p:cNvPr id="14" name="object 14"/>
          <p:cNvSpPr/>
          <p:nvPr/>
        </p:nvSpPr>
        <p:spPr>
          <a:xfrm>
            <a:off x="2891409" y="2585211"/>
            <a:ext cx="4046220" cy="462915"/>
          </a:xfrm>
          <a:custGeom>
            <a:avLst/>
            <a:gdLst/>
            <a:ahLst/>
            <a:cxnLst/>
            <a:rect l="l" t="t" r="r" b="b"/>
            <a:pathLst>
              <a:path w="4046220" h="462914">
                <a:moveTo>
                  <a:pt x="537591" y="462788"/>
                </a:moveTo>
                <a:lnTo>
                  <a:pt x="522249" y="426339"/>
                </a:lnTo>
                <a:lnTo>
                  <a:pt x="504571" y="384302"/>
                </a:lnTo>
                <a:lnTo>
                  <a:pt x="483857" y="408406"/>
                </a:lnTo>
                <a:lnTo>
                  <a:pt x="8382" y="762"/>
                </a:lnTo>
                <a:lnTo>
                  <a:pt x="0" y="10414"/>
                </a:lnTo>
                <a:lnTo>
                  <a:pt x="475576" y="418045"/>
                </a:lnTo>
                <a:lnTo>
                  <a:pt x="454914" y="442087"/>
                </a:lnTo>
                <a:lnTo>
                  <a:pt x="537591" y="462788"/>
                </a:lnTo>
                <a:close/>
              </a:path>
              <a:path w="4046220" h="462914">
                <a:moveTo>
                  <a:pt x="4045839" y="11176"/>
                </a:moveTo>
                <a:lnTo>
                  <a:pt x="4039743" y="0"/>
                </a:lnTo>
                <a:lnTo>
                  <a:pt x="3268446" y="420763"/>
                </a:lnTo>
                <a:lnTo>
                  <a:pt x="3253232" y="392811"/>
                </a:lnTo>
                <a:lnTo>
                  <a:pt x="3204591" y="462788"/>
                </a:lnTo>
                <a:lnTo>
                  <a:pt x="3289681" y="459740"/>
                </a:lnTo>
                <a:lnTo>
                  <a:pt x="3277781" y="437896"/>
                </a:lnTo>
                <a:lnTo>
                  <a:pt x="3274479" y="431850"/>
                </a:lnTo>
                <a:lnTo>
                  <a:pt x="4045839" y="11176"/>
                </a:lnTo>
                <a:close/>
              </a:path>
            </a:pathLst>
          </a:custGeom>
          <a:solidFill>
            <a:srgbClr val="CCAE09"/>
          </a:solidFill>
        </p:spPr>
        <p:txBody>
          <a:bodyPr wrap="square" lIns="0" tIns="0" rIns="0" bIns="0" rtlCol="0"/>
          <a:lstStyle/>
          <a:p>
            <a:endParaRPr/>
          </a:p>
        </p:txBody>
      </p:sp>
      <p:grpSp>
        <p:nvGrpSpPr>
          <p:cNvPr id="15" name="object 15"/>
          <p:cNvGrpSpPr/>
          <p:nvPr/>
        </p:nvGrpSpPr>
        <p:grpSpPr>
          <a:xfrm>
            <a:off x="1606296" y="3657600"/>
            <a:ext cx="6647815" cy="2981325"/>
            <a:chOff x="1606296" y="3657600"/>
            <a:chExt cx="6647815" cy="2981325"/>
          </a:xfrm>
        </p:grpSpPr>
        <p:sp>
          <p:nvSpPr>
            <p:cNvPr id="16" name="object 16"/>
            <p:cNvSpPr/>
            <p:nvPr/>
          </p:nvSpPr>
          <p:spPr>
            <a:xfrm>
              <a:off x="4838700" y="3657600"/>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CCAE09"/>
            </a:solidFill>
          </p:spPr>
          <p:txBody>
            <a:bodyPr wrap="square" lIns="0" tIns="0" rIns="0" bIns="0" rtlCol="0"/>
            <a:lstStyle/>
            <a:p>
              <a:endParaRPr/>
            </a:p>
          </p:txBody>
        </p:sp>
        <p:pic>
          <p:nvPicPr>
            <p:cNvPr id="17" name="object 17"/>
            <p:cNvPicPr/>
            <p:nvPr/>
          </p:nvPicPr>
          <p:blipFill>
            <a:blip r:embed="rId8" cstate="print"/>
            <a:stretch>
              <a:fillRect/>
            </a:stretch>
          </p:blipFill>
          <p:spPr>
            <a:xfrm>
              <a:off x="1606296" y="3968495"/>
              <a:ext cx="6647688" cy="2670048"/>
            </a:xfrm>
            <a:prstGeom prst="rect">
              <a:avLst/>
            </a:prstGeom>
          </p:spPr>
        </p:pic>
        <p:pic>
          <p:nvPicPr>
            <p:cNvPr id="18" name="object 18"/>
            <p:cNvPicPr/>
            <p:nvPr/>
          </p:nvPicPr>
          <p:blipFill>
            <a:blip r:embed="rId9" cstate="print"/>
            <a:stretch>
              <a:fillRect/>
            </a:stretch>
          </p:blipFill>
          <p:spPr>
            <a:xfrm>
              <a:off x="1676400" y="4038600"/>
              <a:ext cx="6507480" cy="2529840"/>
            </a:xfrm>
            <a:prstGeom prst="rect">
              <a:avLst/>
            </a:prstGeom>
          </p:spPr>
        </p:pic>
        <p:sp>
          <p:nvSpPr>
            <p:cNvPr id="19" name="object 19"/>
            <p:cNvSpPr/>
            <p:nvPr/>
          </p:nvSpPr>
          <p:spPr>
            <a:xfrm>
              <a:off x="1676400" y="4038600"/>
              <a:ext cx="6507480" cy="2529840"/>
            </a:xfrm>
            <a:custGeom>
              <a:avLst/>
              <a:gdLst/>
              <a:ahLst/>
              <a:cxnLst/>
              <a:rect l="l" t="t" r="r" b="b"/>
              <a:pathLst>
                <a:path w="6507480" h="2529840">
                  <a:moveTo>
                    <a:pt x="0" y="2529840"/>
                  </a:moveTo>
                  <a:lnTo>
                    <a:pt x="6507480" y="2529840"/>
                  </a:lnTo>
                  <a:lnTo>
                    <a:pt x="6507480" y="0"/>
                  </a:lnTo>
                  <a:lnTo>
                    <a:pt x="0" y="0"/>
                  </a:lnTo>
                  <a:lnTo>
                    <a:pt x="0" y="2529840"/>
                  </a:lnTo>
                  <a:close/>
                </a:path>
              </a:pathLst>
            </a:custGeom>
            <a:ln w="9144">
              <a:solidFill>
                <a:srgbClr val="209AC1"/>
              </a:solidFill>
            </a:ln>
          </p:spPr>
          <p:txBody>
            <a:bodyPr wrap="square" lIns="0" tIns="0" rIns="0" bIns="0" rtlCol="0"/>
            <a:lstStyle/>
            <a:p>
              <a:endParaRPr/>
            </a:p>
          </p:txBody>
        </p:sp>
      </p:grpSp>
      <p:sp>
        <p:nvSpPr>
          <p:cNvPr id="20" name="object 20"/>
          <p:cNvSpPr txBox="1"/>
          <p:nvPr/>
        </p:nvSpPr>
        <p:spPr>
          <a:xfrm>
            <a:off x="1768094" y="4042028"/>
            <a:ext cx="2579370" cy="1805305"/>
          </a:xfrm>
          <a:prstGeom prst="rect">
            <a:avLst/>
          </a:prstGeom>
        </p:spPr>
        <p:txBody>
          <a:bodyPr vert="horz" wrap="square" lIns="0" tIns="39370" rIns="0" bIns="0" rtlCol="0">
            <a:spAutoFit/>
          </a:bodyPr>
          <a:lstStyle/>
          <a:p>
            <a:pPr marL="254000" marR="719455" indent="-254635">
              <a:lnSpc>
                <a:spcPts val="1730"/>
              </a:lnSpc>
              <a:spcBef>
                <a:spcPts val="310"/>
              </a:spcBef>
            </a:pPr>
            <a:r>
              <a:rPr sz="1600" b="1" spc="-5" dirty="0">
                <a:latin typeface="Times New Roman"/>
                <a:cs typeface="Times New Roman"/>
              </a:rPr>
              <a:t>struct EMPLOYEE</a:t>
            </a:r>
            <a:r>
              <a:rPr sz="1600" b="1" spc="-30" dirty="0">
                <a:latin typeface="Times New Roman"/>
                <a:cs typeface="Times New Roman"/>
              </a:rPr>
              <a:t> </a:t>
            </a:r>
            <a:r>
              <a:rPr sz="1600" b="1" spc="-5" dirty="0">
                <a:latin typeface="Times New Roman"/>
                <a:cs typeface="Times New Roman"/>
              </a:rPr>
              <a:t>{ </a:t>
            </a:r>
            <a:r>
              <a:rPr sz="1600" b="1" spc="-385" dirty="0">
                <a:latin typeface="Times New Roman"/>
                <a:cs typeface="Times New Roman"/>
              </a:rPr>
              <a:t> </a:t>
            </a:r>
            <a:r>
              <a:rPr sz="1600" b="1" spc="-5" dirty="0">
                <a:latin typeface="Times New Roman"/>
                <a:cs typeface="Times New Roman"/>
              </a:rPr>
              <a:t>int</a:t>
            </a:r>
            <a:r>
              <a:rPr sz="1600" b="1" spc="-10" dirty="0">
                <a:latin typeface="Times New Roman"/>
                <a:cs typeface="Times New Roman"/>
              </a:rPr>
              <a:t> </a:t>
            </a:r>
            <a:r>
              <a:rPr sz="1600" b="1" spc="-5" dirty="0">
                <a:latin typeface="Times New Roman"/>
                <a:cs typeface="Times New Roman"/>
              </a:rPr>
              <a:t>Empl_No;</a:t>
            </a:r>
            <a:endParaRPr sz="1600">
              <a:latin typeface="Times New Roman"/>
              <a:cs typeface="Times New Roman"/>
            </a:endParaRPr>
          </a:p>
          <a:p>
            <a:pPr marL="254000">
              <a:lnSpc>
                <a:spcPts val="1605"/>
              </a:lnSpc>
            </a:pPr>
            <a:r>
              <a:rPr sz="1600" b="1" spc="-5" dirty="0">
                <a:latin typeface="Times New Roman"/>
                <a:cs typeface="Times New Roman"/>
              </a:rPr>
              <a:t>int</a:t>
            </a:r>
            <a:r>
              <a:rPr sz="1600" b="1" spc="-20" dirty="0">
                <a:latin typeface="Times New Roman"/>
                <a:cs typeface="Times New Roman"/>
              </a:rPr>
              <a:t> </a:t>
            </a:r>
            <a:r>
              <a:rPr sz="1600" b="1" spc="-5" dirty="0">
                <a:latin typeface="Times New Roman"/>
                <a:cs typeface="Times New Roman"/>
              </a:rPr>
              <a:t>Branch_No;</a:t>
            </a:r>
            <a:endParaRPr sz="1600">
              <a:latin typeface="Times New Roman"/>
              <a:cs typeface="Times New Roman"/>
            </a:endParaRPr>
          </a:p>
          <a:p>
            <a:pPr marL="254000">
              <a:lnSpc>
                <a:spcPts val="1730"/>
              </a:lnSpc>
            </a:pPr>
            <a:r>
              <a:rPr sz="1600" b="1" spc="-5" dirty="0">
                <a:latin typeface="Times New Roman"/>
                <a:cs typeface="Times New Roman"/>
              </a:rPr>
              <a:t>char</a:t>
            </a:r>
            <a:r>
              <a:rPr sz="1600" b="1" spc="-60" dirty="0">
                <a:latin typeface="Times New Roman"/>
                <a:cs typeface="Times New Roman"/>
              </a:rPr>
              <a:t> </a:t>
            </a:r>
            <a:r>
              <a:rPr sz="1600" b="1" spc="-5" dirty="0">
                <a:latin typeface="Times New Roman"/>
                <a:cs typeface="Times New Roman"/>
              </a:rPr>
              <a:t>F_name</a:t>
            </a:r>
            <a:r>
              <a:rPr sz="1600" b="1" spc="-10" dirty="0">
                <a:latin typeface="Times New Roman"/>
                <a:cs typeface="Times New Roman"/>
              </a:rPr>
              <a:t> </a:t>
            </a:r>
            <a:r>
              <a:rPr sz="1600" b="1" spc="-5" dirty="0">
                <a:latin typeface="Times New Roman"/>
                <a:cs typeface="Times New Roman"/>
              </a:rPr>
              <a:t>[15];</a:t>
            </a:r>
            <a:endParaRPr sz="1600">
              <a:latin typeface="Times New Roman"/>
              <a:cs typeface="Times New Roman"/>
            </a:endParaRPr>
          </a:p>
          <a:p>
            <a:pPr marL="254000">
              <a:lnSpc>
                <a:spcPts val="1730"/>
              </a:lnSpc>
            </a:pPr>
            <a:r>
              <a:rPr sz="1600" b="1" spc="-5" dirty="0">
                <a:latin typeface="Times New Roman"/>
                <a:cs typeface="Times New Roman"/>
              </a:rPr>
              <a:t>char</a:t>
            </a:r>
            <a:r>
              <a:rPr sz="1600" b="1" spc="-60" dirty="0">
                <a:latin typeface="Times New Roman"/>
                <a:cs typeface="Times New Roman"/>
              </a:rPr>
              <a:t> </a:t>
            </a:r>
            <a:r>
              <a:rPr sz="1600" b="1" spc="-5" dirty="0">
                <a:latin typeface="Times New Roman"/>
                <a:cs typeface="Times New Roman"/>
              </a:rPr>
              <a:t>L_name</a:t>
            </a:r>
            <a:r>
              <a:rPr sz="1600" b="1" spc="-20" dirty="0">
                <a:latin typeface="Times New Roman"/>
                <a:cs typeface="Times New Roman"/>
              </a:rPr>
              <a:t> </a:t>
            </a:r>
            <a:r>
              <a:rPr sz="1600" b="1" spc="-5" dirty="0">
                <a:latin typeface="Times New Roman"/>
                <a:cs typeface="Times New Roman"/>
              </a:rPr>
              <a:t>[15];</a:t>
            </a:r>
            <a:endParaRPr sz="1600">
              <a:latin typeface="Times New Roman"/>
              <a:cs typeface="Times New Roman"/>
            </a:endParaRPr>
          </a:p>
          <a:p>
            <a:pPr marL="254000" marR="25400">
              <a:lnSpc>
                <a:spcPts val="1730"/>
              </a:lnSpc>
              <a:spcBef>
                <a:spcPts val="120"/>
              </a:spcBef>
            </a:pPr>
            <a:r>
              <a:rPr sz="1600" b="1" spc="-5" dirty="0">
                <a:latin typeface="Times New Roman"/>
                <a:cs typeface="Times New Roman"/>
              </a:rPr>
              <a:t>struct</a:t>
            </a:r>
            <a:r>
              <a:rPr sz="1600" b="1" dirty="0">
                <a:latin typeface="Times New Roman"/>
                <a:cs typeface="Times New Roman"/>
              </a:rPr>
              <a:t> </a:t>
            </a:r>
            <a:r>
              <a:rPr sz="1600" b="1" spc="-5" dirty="0">
                <a:latin typeface="Times New Roman"/>
                <a:cs typeface="Times New Roman"/>
              </a:rPr>
              <a:t>date</a:t>
            </a:r>
            <a:r>
              <a:rPr sz="1600" b="1" dirty="0">
                <a:latin typeface="Times New Roman"/>
                <a:cs typeface="Times New Roman"/>
              </a:rPr>
              <a:t> </a:t>
            </a:r>
            <a:r>
              <a:rPr sz="1600" b="1" spc="-5" dirty="0">
                <a:latin typeface="Times New Roman"/>
                <a:cs typeface="Times New Roman"/>
              </a:rPr>
              <a:t>Date_of_Birth; </a:t>
            </a:r>
            <a:r>
              <a:rPr sz="1600" b="1" spc="-385" dirty="0">
                <a:latin typeface="Times New Roman"/>
                <a:cs typeface="Times New Roman"/>
              </a:rPr>
              <a:t> </a:t>
            </a:r>
            <a:r>
              <a:rPr sz="1600" b="1" spc="-5" dirty="0">
                <a:latin typeface="Times New Roman"/>
                <a:cs typeface="Times New Roman"/>
              </a:rPr>
              <a:t>float Salary;</a:t>
            </a:r>
            <a:endParaRPr sz="1600">
              <a:latin typeface="Times New Roman"/>
              <a:cs typeface="Times New Roman"/>
            </a:endParaRPr>
          </a:p>
          <a:p>
            <a:pPr marL="254000">
              <a:lnSpc>
                <a:spcPts val="1700"/>
              </a:lnSpc>
            </a:pPr>
            <a:r>
              <a:rPr sz="1600" b="1" spc="-5" dirty="0">
                <a:latin typeface="Times New Roman"/>
                <a:cs typeface="Times New Roman"/>
              </a:rPr>
              <a:t>struct</a:t>
            </a:r>
            <a:r>
              <a:rPr sz="1600" b="1" spc="-10" dirty="0">
                <a:latin typeface="Times New Roman"/>
                <a:cs typeface="Times New Roman"/>
              </a:rPr>
              <a:t> </a:t>
            </a:r>
            <a:r>
              <a:rPr sz="1600" b="1" spc="-5" dirty="0">
                <a:latin typeface="Times New Roman"/>
                <a:cs typeface="Times New Roman"/>
              </a:rPr>
              <a:t>EMPLOYEE</a:t>
            </a:r>
            <a:r>
              <a:rPr sz="1600" b="1" spc="-15" dirty="0">
                <a:latin typeface="Times New Roman"/>
                <a:cs typeface="Times New Roman"/>
              </a:rPr>
              <a:t> </a:t>
            </a:r>
            <a:r>
              <a:rPr sz="1600" b="1" spc="-5" dirty="0">
                <a:latin typeface="Times New Roman"/>
                <a:cs typeface="Times New Roman"/>
              </a:rPr>
              <a:t>*next;</a:t>
            </a:r>
            <a:endParaRPr sz="1600">
              <a:latin typeface="Times New Roman"/>
              <a:cs typeface="Times New Roman"/>
            </a:endParaRPr>
          </a:p>
        </p:txBody>
      </p:sp>
      <p:sp>
        <p:nvSpPr>
          <p:cNvPr id="21" name="object 21"/>
          <p:cNvSpPr txBox="1"/>
          <p:nvPr/>
        </p:nvSpPr>
        <p:spPr>
          <a:xfrm>
            <a:off x="4691301" y="5578551"/>
            <a:ext cx="2886710" cy="269240"/>
          </a:xfrm>
          <a:prstGeom prst="rect">
            <a:avLst/>
          </a:prstGeom>
        </p:spPr>
        <p:txBody>
          <a:bodyPr vert="horz" wrap="square" lIns="0" tIns="12065" rIns="0" bIns="0" rtlCol="0">
            <a:spAutoFit/>
          </a:bodyPr>
          <a:lstStyle/>
          <a:p>
            <a:pPr>
              <a:lnSpc>
                <a:spcPct val="100000"/>
              </a:lnSpc>
              <a:spcBef>
                <a:spcPts val="95"/>
              </a:spcBef>
            </a:pPr>
            <a:r>
              <a:rPr sz="1600" b="1" spc="-5" dirty="0">
                <a:latin typeface="Times New Roman"/>
                <a:cs typeface="Times New Roman"/>
              </a:rPr>
              <a:t>//pointer</a:t>
            </a:r>
            <a:r>
              <a:rPr sz="1600" b="1" spc="-10" dirty="0">
                <a:latin typeface="Times New Roman"/>
                <a:cs typeface="Times New Roman"/>
              </a:rPr>
              <a:t> </a:t>
            </a:r>
            <a:r>
              <a:rPr sz="1600" b="1" spc="-5" dirty="0">
                <a:latin typeface="Times New Roman"/>
                <a:cs typeface="Times New Roman"/>
              </a:rPr>
              <a:t>to</a:t>
            </a:r>
            <a:r>
              <a:rPr sz="1600" b="1" spc="10" dirty="0">
                <a:latin typeface="Times New Roman"/>
                <a:cs typeface="Times New Roman"/>
              </a:rPr>
              <a:t> </a:t>
            </a:r>
            <a:r>
              <a:rPr sz="1600" b="1" spc="-5" dirty="0">
                <a:latin typeface="Times New Roman"/>
                <a:cs typeface="Times New Roman"/>
              </a:rPr>
              <a:t>next</a:t>
            </a:r>
            <a:r>
              <a:rPr sz="1600" b="1" spc="5" dirty="0">
                <a:latin typeface="Times New Roman"/>
                <a:cs typeface="Times New Roman"/>
              </a:rPr>
              <a:t> </a:t>
            </a:r>
            <a:r>
              <a:rPr sz="1600" b="1" spc="-10" dirty="0">
                <a:latin typeface="Times New Roman"/>
                <a:cs typeface="Times New Roman"/>
              </a:rPr>
              <a:t>employee</a:t>
            </a:r>
            <a:r>
              <a:rPr sz="1600" b="1" spc="45" dirty="0">
                <a:latin typeface="Times New Roman"/>
                <a:cs typeface="Times New Roman"/>
              </a:rPr>
              <a:t> </a:t>
            </a:r>
            <a:r>
              <a:rPr sz="1600" b="1" spc="-10" dirty="0">
                <a:latin typeface="Times New Roman"/>
                <a:cs typeface="Times New Roman"/>
              </a:rPr>
              <a:t>record</a:t>
            </a:r>
            <a:endParaRPr sz="1600">
              <a:latin typeface="Times New Roman"/>
              <a:cs typeface="Times New Roman"/>
            </a:endParaRPr>
          </a:p>
        </p:txBody>
      </p:sp>
      <p:sp>
        <p:nvSpPr>
          <p:cNvPr id="22" name="object 22"/>
          <p:cNvSpPr txBox="1"/>
          <p:nvPr/>
        </p:nvSpPr>
        <p:spPr>
          <a:xfrm>
            <a:off x="1768094" y="5798007"/>
            <a:ext cx="5577840" cy="488315"/>
          </a:xfrm>
          <a:prstGeom prst="rect">
            <a:avLst/>
          </a:prstGeom>
        </p:spPr>
        <p:txBody>
          <a:bodyPr vert="horz" wrap="square" lIns="0" tIns="39370" rIns="0" bIns="0" rtlCol="0">
            <a:spAutoFit/>
          </a:bodyPr>
          <a:lstStyle/>
          <a:p>
            <a:pPr marR="5080" indent="254000">
              <a:lnSpc>
                <a:spcPts val="1730"/>
              </a:lnSpc>
              <a:spcBef>
                <a:spcPts val="310"/>
              </a:spcBef>
              <a:tabLst>
                <a:tab pos="553720" algn="l"/>
                <a:tab pos="3913504" algn="l"/>
              </a:tabLst>
            </a:pPr>
            <a:r>
              <a:rPr sz="1600" b="1" spc="-5" dirty="0">
                <a:latin typeface="Times New Roman"/>
                <a:cs typeface="Times New Roman"/>
              </a:rPr>
              <a:t>};	index</a:t>
            </a:r>
            <a:r>
              <a:rPr sz="1600" b="1" spc="15" dirty="0">
                <a:latin typeface="Times New Roman"/>
                <a:cs typeface="Times New Roman"/>
              </a:rPr>
              <a:t> </a:t>
            </a:r>
            <a:r>
              <a:rPr sz="1600" b="1" spc="-5" dirty="0">
                <a:latin typeface="Times New Roman"/>
                <a:cs typeface="Times New Roman"/>
              </a:rPr>
              <a:t>Empl_No;</a:t>
            </a:r>
            <a:r>
              <a:rPr sz="1600" b="1" spc="40" dirty="0">
                <a:latin typeface="Times New Roman"/>
                <a:cs typeface="Times New Roman"/>
              </a:rPr>
              <a:t> </a:t>
            </a:r>
            <a:r>
              <a:rPr sz="1600" b="1" spc="-5" dirty="0">
                <a:latin typeface="Times New Roman"/>
                <a:cs typeface="Times New Roman"/>
              </a:rPr>
              <a:t>index</a:t>
            </a:r>
            <a:r>
              <a:rPr sz="1600" b="1" spc="30" dirty="0">
                <a:latin typeface="Times New Roman"/>
                <a:cs typeface="Times New Roman"/>
              </a:rPr>
              <a:t> </a:t>
            </a:r>
            <a:r>
              <a:rPr sz="1600" b="1" spc="-5" dirty="0">
                <a:latin typeface="Times New Roman"/>
                <a:cs typeface="Times New Roman"/>
              </a:rPr>
              <a:t>Branch_No;	//define</a:t>
            </a:r>
            <a:r>
              <a:rPr sz="1600" b="1" spc="5" dirty="0">
                <a:latin typeface="Times New Roman"/>
                <a:cs typeface="Times New Roman"/>
              </a:rPr>
              <a:t> </a:t>
            </a:r>
            <a:r>
              <a:rPr sz="1600" b="1" spc="-5" dirty="0">
                <a:latin typeface="Times New Roman"/>
                <a:cs typeface="Times New Roman"/>
              </a:rPr>
              <a:t>indexes for </a:t>
            </a:r>
            <a:r>
              <a:rPr sz="1600" b="1" spc="-385" dirty="0">
                <a:latin typeface="Times New Roman"/>
                <a:cs typeface="Times New Roman"/>
              </a:rPr>
              <a:t> </a:t>
            </a:r>
            <a:r>
              <a:rPr sz="1600" b="1" spc="-5" dirty="0">
                <a:latin typeface="Times New Roman"/>
                <a:cs typeface="Times New Roman"/>
              </a:rPr>
              <a:t>employees</a:t>
            </a:r>
            <a:endParaRPr sz="1600">
              <a:latin typeface="Times New Roman"/>
              <a:cs typeface="Times New Roman"/>
            </a:endParaRPr>
          </a:p>
        </p:txBody>
      </p:sp>
      <p:sp>
        <p:nvSpPr>
          <p:cNvPr id="23" name="object 23"/>
          <p:cNvSpPr txBox="1"/>
          <p:nvPr/>
        </p:nvSpPr>
        <p:spPr>
          <a:xfrm>
            <a:off x="459740" y="1306446"/>
            <a:ext cx="7630159" cy="718185"/>
          </a:xfrm>
          <a:prstGeom prst="rect">
            <a:avLst/>
          </a:prstGeom>
        </p:spPr>
        <p:txBody>
          <a:bodyPr vert="horz" wrap="square" lIns="0" tIns="104775" rIns="0" bIns="0" rtlCol="0">
            <a:spAutoFit/>
          </a:bodyPr>
          <a:lstStyle/>
          <a:p>
            <a:pPr marL="12700">
              <a:lnSpc>
                <a:spcPct val="100000"/>
              </a:lnSpc>
              <a:spcBef>
                <a:spcPts val="825"/>
              </a:spcBef>
            </a:pPr>
            <a:r>
              <a:rPr sz="1800" spc="20" smtClean="0">
                <a:latin typeface="Tahoma"/>
                <a:cs typeface="Tahoma"/>
              </a:rPr>
              <a:t>Syntax</a:t>
            </a:r>
            <a:r>
              <a:rPr sz="1800" spc="-90" smtClean="0">
                <a:latin typeface="Tahoma"/>
                <a:cs typeface="Tahoma"/>
              </a:rPr>
              <a:t> </a:t>
            </a:r>
            <a:r>
              <a:rPr sz="1800" spc="15" dirty="0">
                <a:latin typeface="Tahoma"/>
                <a:cs typeface="Tahoma"/>
              </a:rPr>
              <a:t>Example:</a:t>
            </a:r>
            <a:endParaRPr sz="1800">
              <a:latin typeface="Tahoma"/>
              <a:cs typeface="Tahoma"/>
            </a:endParaRPr>
          </a:p>
          <a:p>
            <a:pPr marL="1841500">
              <a:lnSpc>
                <a:spcPct val="100000"/>
              </a:lnSpc>
              <a:spcBef>
                <a:spcPts val="645"/>
              </a:spcBef>
              <a:tabLst>
                <a:tab pos="6261735" algn="l"/>
              </a:tabLst>
            </a:pPr>
            <a:r>
              <a:rPr sz="1600" b="1" spc="-5" dirty="0">
                <a:solidFill>
                  <a:srgbClr val="FFC000"/>
                </a:solidFill>
                <a:latin typeface="Times New Roman"/>
                <a:cs typeface="Times New Roman"/>
              </a:rPr>
              <a:t>External</a:t>
            </a:r>
            <a:r>
              <a:rPr sz="1600" b="1" spc="15" dirty="0">
                <a:solidFill>
                  <a:srgbClr val="FFC000"/>
                </a:solidFill>
                <a:latin typeface="Times New Roman"/>
                <a:cs typeface="Times New Roman"/>
              </a:rPr>
              <a:t> </a:t>
            </a:r>
            <a:r>
              <a:rPr sz="1600" b="1" spc="-5" dirty="0">
                <a:solidFill>
                  <a:srgbClr val="FFC000"/>
                </a:solidFill>
                <a:latin typeface="Times New Roman"/>
                <a:cs typeface="Times New Roman"/>
              </a:rPr>
              <a:t>view</a:t>
            </a:r>
            <a:r>
              <a:rPr sz="1600" b="1" spc="10" dirty="0">
                <a:solidFill>
                  <a:srgbClr val="FFC000"/>
                </a:solidFill>
                <a:latin typeface="Times New Roman"/>
                <a:cs typeface="Times New Roman"/>
              </a:rPr>
              <a:t> </a:t>
            </a:r>
            <a:r>
              <a:rPr sz="1600" b="1" spc="-5" dirty="0">
                <a:solidFill>
                  <a:srgbClr val="FFC000"/>
                </a:solidFill>
                <a:latin typeface="Times New Roman"/>
                <a:cs typeface="Times New Roman"/>
              </a:rPr>
              <a:t>1	External</a:t>
            </a:r>
            <a:r>
              <a:rPr sz="1600" b="1" spc="-20" dirty="0">
                <a:solidFill>
                  <a:srgbClr val="FFC000"/>
                </a:solidFill>
                <a:latin typeface="Times New Roman"/>
                <a:cs typeface="Times New Roman"/>
              </a:rPr>
              <a:t> </a:t>
            </a:r>
            <a:r>
              <a:rPr sz="1600" b="1" spc="-5" dirty="0">
                <a:solidFill>
                  <a:srgbClr val="FFC000"/>
                </a:solidFill>
                <a:latin typeface="Times New Roman"/>
                <a:cs typeface="Times New Roman"/>
              </a:rPr>
              <a:t>view</a:t>
            </a:r>
            <a:r>
              <a:rPr sz="1600" b="1" spc="-25" dirty="0">
                <a:solidFill>
                  <a:srgbClr val="FFC000"/>
                </a:solidFill>
                <a:latin typeface="Times New Roman"/>
                <a:cs typeface="Times New Roman"/>
              </a:rPr>
              <a:t> </a:t>
            </a:r>
            <a:r>
              <a:rPr sz="1600" b="1" spc="-5" dirty="0">
                <a:solidFill>
                  <a:srgbClr val="FFC000"/>
                </a:solidFill>
                <a:latin typeface="Times New Roman"/>
                <a:cs typeface="Times New Roman"/>
              </a:rPr>
              <a:t>2</a:t>
            </a:r>
            <a:endParaRPr sz="1600">
              <a:latin typeface="Times New Roman"/>
              <a:cs typeface="Times New Roman"/>
            </a:endParaRPr>
          </a:p>
        </p:txBody>
      </p:sp>
      <p:sp>
        <p:nvSpPr>
          <p:cNvPr id="24" name="Title 23"/>
          <p:cNvSpPr>
            <a:spLocks noGrp="1"/>
          </p:cNvSpPr>
          <p:nvPr>
            <p:ph type="title"/>
          </p:nvPr>
        </p:nvSpPr>
        <p:spPr>
          <a:xfrm>
            <a:off x="457200" y="304800"/>
            <a:ext cx="8229600" cy="1143000"/>
          </a:xfrm>
        </p:spPr>
        <p:txBody>
          <a:bodyPr/>
          <a:lstStyle/>
          <a:p>
            <a:r>
              <a:rPr lang="en-US" spc="45" dirty="0" smtClean="0"/>
              <a:t>Three</a:t>
            </a:r>
            <a:r>
              <a:rPr lang="en-US" spc="-180" dirty="0" smtClean="0"/>
              <a:t> </a:t>
            </a:r>
            <a:r>
              <a:rPr lang="en-US" spc="114" dirty="0" smtClean="0"/>
              <a:t>Levels</a:t>
            </a:r>
            <a:r>
              <a:rPr lang="en-US" spc="-170" dirty="0" smtClean="0"/>
              <a:t> </a:t>
            </a:r>
            <a:r>
              <a:rPr lang="en-US" spc="-55" dirty="0" smtClean="0"/>
              <a:t>of</a:t>
            </a:r>
            <a:r>
              <a:rPr lang="en-US" spc="-375" dirty="0" smtClean="0"/>
              <a:t> </a:t>
            </a:r>
            <a:r>
              <a:rPr lang="en-US" spc="10" dirty="0" smtClean="0"/>
              <a:t>Architecture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Database Schema</a:t>
            </a:r>
            <a:endParaRPr lang="en-US" dirty="0"/>
          </a:p>
        </p:txBody>
      </p:sp>
      <p:sp>
        <p:nvSpPr>
          <p:cNvPr id="3" name="Content Placeholder 2"/>
          <p:cNvSpPr>
            <a:spLocks noGrp="1"/>
          </p:cNvSpPr>
          <p:nvPr>
            <p:ph idx="1"/>
          </p:nvPr>
        </p:nvSpPr>
        <p:spPr/>
        <p:txBody>
          <a:bodyPr>
            <a:normAutofit fontScale="92500"/>
          </a:bodyPr>
          <a:lstStyle/>
          <a:p>
            <a:r>
              <a:rPr lang="en-US" dirty="0" smtClean="0"/>
              <a:t>You can manage data independent of the physical storage</a:t>
            </a:r>
          </a:p>
          <a:p>
            <a:r>
              <a:rPr lang="en-US" dirty="0" smtClean="0"/>
              <a:t>Faster Migration to new graphical environments</a:t>
            </a:r>
          </a:p>
          <a:p>
            <a:r>
              <a:rPr lang="en-US" dirty="0" smtClean="0"/>
              <a:t>DBMS Architecture allows you to make changes on the presentation level without affecting the other two layers</a:t>
            </a:r>
          </a:p>
          <a:p>
            <a:r>
              <a:rPr lang="en-US" dirty="0" smtClean="0"/>
              <a:t>As each tier is separate, it is possible to use different sets of developers</a:t>
            </a:r>
          </a:p>
          <a:p>
            <a:r>
              <a:rPr lang="en-US" dirty="0" smtClean="0"/>
              <a:t>It is more secure as the client doesn't have direct access to the database business logic</a:t>
            </a:r>
          </a:p>
          <a:p>
            <a:r>
              <a:rPr lang="en-US" dirty="0" smtClean="0"/>
              <a:t>In case of the failure of the one-tier no data loss as you are always secure by accessing the other tier</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Database Schema</a:t>
            </a:r>
            <a:endParaRPr lang="en-US" dirty="0"/>
          </a:p>
        </p:txBody>
      </p:sp>
      <p:sp>
        <p:nvSpPr>
          <p:cNvPr id="3" name="Content Placeholder 2"/>
          <p:cNvSpPr>
            <a:spLocks noGrp="1"/>
          </p:cNvSpPr>
          <p:nvPr>
            <p:ph idx="1"/>
          </p:nvPr>
        </p:nvSpPr>
        <p:spPr/>
        <p:txBody>
          <a:bodyPr/>
          <a:lstStyle/>
          <a:p>
            <a:pPr algn="just"/>
            <a:r>
              <a:rPr lang="en-US" dirty="0" smtClean="0"/>
              <a:t>Complete DB Schema is a complex structure which is difficult to understand for every one</a:t>
            </a:r>
          </a:p>
          <a:p>
            <a:endParaRPr lang="en-US" dirty="0" smtClean="0"/>
          </a:p>
          <a:p>
            <a:r>
              <a:rPr lang="en-US" dirty="0" smtClean="0"/>
              <a:t>Difficult to set up and maintain</a:t>
            </a:r>
          </a:p>
          <a:p>
            <a:pPr algn="just"/>
            <a:endParaRPr lang="en-US" dirty="0" smtClean="0"/>
          </a:p>
          <a:p>
            <a:pPr algn="just"/>
            <a:r>
              <a:rPr lang="en-US" dirty="0" smtClean="0"/>
              <a:t>The physical separation of the tiers can affect the performance of the Database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spc="40" dirty="0" smtClean="0"/>
              <a:t>Three</a:t>
            </a:r>
            <a:r>
              <a:rPr lang="en-US" sz="4400" spc="-125" dirty="0" smtClean="0"/>
              <a:t> </a:t>
            </a:r>
            <a:r>
              <a:rPr lang="en-US" sz="4400" spc="80" dirty="0" smtClean="0"/>
              <a:t>Level</a:t>
            </a:r>
            <a:r>
              <a:rPr lang="en-US" sz="4400" spc="-335" dirty="0" smtClean="0"/>
              <a:t> </a:t>
            </a:r>
            <a:r>
              <a:rPr lang="en-US" sz="4400" spc="5" dirty="0" smtClean="0"/>
              <a:t>Architecture</a:t>
            </a:r>
            <a:r>
              <a:rPr lang="en-US" sz="4400" spc="-125" dirty="0" smtClean="0"/>
              <a:t> </a:t>
            </a:r>
            <a:r>
              <a:rPr lang="en-US" sz="4400" spc="35" dirty="0" smtClean="0"/>
              <a:t>Objectives</a:t>
            </a:r>
            <a:endParaRPr lang="en-US" sz="4000" dirty="0"/>
          </a:p>
        </p:txBody>
      </p:sp>
      <p:sp>
        <p:nvSpPr>
          <p:cNvPr id="3" name="Content Placeholder 2"/>
          <p:cNvSpPr>
            <a:spLocks noGrp="1"/>
          </p:cNvSpPr>
          <p:nvPr>
            <p:ph idx="1"/>
          </p:nvPr>
        </p:nvSpPr>
        <p:spPr/>
        <p:txBody>
          <a:bodyPr/>
          <a:lstStyle/>
          <a:p>
            <a:pPr algn="just"/>
            <a:r>
              <a:rPr lang="en-US" dirty="0" smtClean="0"/>
              <a:t>Each user should be able to access the  same data but have a different customize  view of the data.</a:t>
            </a:r>
          </a:p>
          <a:p>
            <a:pPr algn="just">
              <a:buNone/>
            </a:pPr>
            <a:endParaRPr lang="en-US" dirty="0" smtClean="0"/>
          </a:p>
          <a:p>
            <a:pPr algn="just"/>
            <a:r>
              <a:rPr lang="en-US" dirty="0" smtClean="0"/>
              <a:t>User should not have to deal directly with  physical database storage detail.</a:t>
            </a:r>
          </a:p>
          <a:p>
            <a:pPr algn="just"/>
            <a:endParaRPr lang="en-US" dirty="0" smtClean="0"/>
          </a:p>
          <a:p>
            <a:pPr algn="just"/>
            <a:r>
              <a:rPr lang="en-US" dirty="0" smtClean="0"/>
              <a:t>The DBA should be able to change the  database storage structure without affecting  the users views.</a:t>
            </a:r>
          </a:p>
          <a:p>
            <a:pPr algn="just"/>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spc="40" dirty="0" smtClean="0"/>
              <a:t>Three</a:t>
            </a:r>
            <a:r>
              <a:rPr lang="en-US" sz="4400" spc="-125" dirty="0" smtClean="0"/>
              <a:t> </a:t>
            </a:r>
            <a:r>
              <a:rPr lang="en-US" sz="4400" spc="80" dirty="0" smtClean="0"/>
              <a:t>Level</a:t>
            </a:r>
            <a:r>
              <a:rPr lang="en-US" sz="4400" spc="-335" dirty="0" smtClean="0"/>
              <a:t> </a:t>
            </a:r>
            <a:r>
              <a:rPr lang="en-US" sz="4400" spc="5" dirty="0" smtClean="0"/>
              <a:t>Architecture</a:t>
            </a:r>
            <a:r>
              <a:rPr lang="en-US" sz="4400" spc="-125" dirty="0" smtClean="0"/>
              <a:t> </a:t>
            </a:r>
            <a:r>
              <a:rPr lang="en-US" sz="4400" spc="35" dirty="0" smtClean="0"/>
              <a:t>Objectives</a:t>
            </a:r>
            <a:endParaRPr lang="en-US" sz="4000" dirty="0"/>
          </a:p>
        </p:txBody>
      </p:sp>
      <p:sp>
        <p:nvSpPr>
          <p:cNvPr id="3" name="Content Placeholder 2"/>
          <p:cNvSpPr>
            <a:spLocks noGrp="1"/>
          </p:cNvSpPr>
          <p:nvPr>
            <p:ph idx="1"/>
          </p:nvPr>
        </p:nvSpPr>
        <p:spPr/>
        <p:txBody>
          <a:bodyPr/>
          <a:lstStyle/>
          <a:p>
            <a:pPr algn="just"/>
            <a:r>
              <a:rPr lang="en-US" dirty="0" smtClean="0"/>
              <a:t>The internal structure of the database  should be unaffected by changes to the  physical aspects of storage.</a:t>
            </a:r>
          </a:p>
          <a:p>
            <a:pPr algn="just"/>
            <a:endParaRPr lang="en-US" dirty="0" smtClean="0"/>
          </a:p>
          <a:p>
            <a:pPr algn="just"/>
            <a:r>
              <a:rPr lang="en-US" dirty="0" smtClean="0"/>
              <a:t>The DBA should be able to change the  conceptual structure of the database  without affecting all users.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lstStyle/>
          <a:p>
            <a:pPr algn="just"/>
            <a:r>
              <a:rPr lang="en-US" dirty="0" smtClean="0"/>
              <a:t>Data independence is the capacity to  change the schema at one level without  having to change the schema at the next  higher level</a:t>
            </a:r>
          </a:p>
          <a:p>
            <a:pPr>
              <a:buNone/>
            </a:pPr>
            <a:endParaRPr lang="en-US" dirty="0" smtClean="0"/>
          </a:p>
          <a:p>
            <a:r>
              <a:rPr lang="en-US" dirty="0" smtClean="0"/>
              <a:t>There are two kinds:</a:t>
            </a:r>
          </a:p>
          <a:p>
            <a:pPr lvl="1"/>
            <a:endParaRPr lang="en-US" dirty="0" smtClean="0"/>
          </a:p>
          <a:p>
            <a:pPr lvl="1"/>
            <a:r>
              <a:rPr lang="en-US" dirty="0" smtClean="0"/>
              <a:t>Logical data independence</a:t>
            </a:r>
          </a:p>
          <a:p>
            <a:pPr lvl="1"/>
            <a:endParaRPr lang="en-US" dirty="0" smtClean="0"/>
          </a:p>
          <a:p>
            <a:pPr lvl="1"/>
            <a:r>
              <a:rPr lang="en-US" dirty="0" smtClean="0"/>
              <a:t>Physical data independence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normAutofit/>
          </a:bodyPr>
          <a:lstStyle/>
          <a:p>
            <a:pPr algn="just"/>
            <a:r>
              <a:rPr lang="en-US" dirty="0" smtClean="0"/>
              <a:t>Logical data independence</a:t>
            </a:r>
          </a:p>
          <a:p>
            <a:pPr lvl="1" algn="just"/>
            <a:r>
              <a:rPr lang="en-US" dirty="0" smtClean="0"/>
              <a:t>The ability to modify the conceptual scheme without  causing application programs to be rewritten.</a:t>
            </a:r>
          </a:p>
          <a:p>
            <a:pPr lvl="1" algn="just"/>
            <a:r>
              <a:rPr lang="en-US" dirty="0" smtClean="0"/>
              <a:t>The change would be absorbed by the mapping  between the external and conceptual levels.</a:t>
            </a:r>
          </a:p>
          <a:p>
            <a:r>
              <a:rPr lang="en-US" dirty="0" smtClean="0"/>
              <a:t>Examples</a:t>
            </a:r>
          </a:p>
          <a:p>
            <a:pPr lvl="1"/>
            <a:r>
              <a:rPr lang="en-US" dirty="0" smtClean="0"/>
              <a:t>Adding a new file/index etc.</a:t>
            </a:r>
          </a:p>
          <a:p>
            <a:pPr lvl="1"/>
            <a:r>
              <a:rPr lang="en-US" dirty="0" smtClean="0"/>
              <a:t>Adding a new field in a file</a:t>
            </a:r>
          </a:p>
          <a:p>
            <a:pPr lvl="1"/>
            <a:r>
              <a:rPr lang="en-US" dirty="0" smtClean="0"/>
              <a:t>Changing type/size</a:t>
            </a:r>
          </a:p>
          <a:p>
            <a:pPr lvl="1"/>
            <a:r>
              <a:rPr lang="en-US" dirty="0" smtClean="0"/>
              <a:t>Deleting an attribute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lstStyle/>
          <a:p>
            <a:pPr algn="just"/>
            <a:r>
              <a:rPr lang="en-US" dirty="0" smtClean="0"/>
              <a:t>Physical data independence</a:t>
            </a:r>
          </a:p>
          <a:p>
            <a:pPr lvl="1" algn="just"/>
            <a:r>
              <a:rPr lang="en-US" dirty="0" smtClean="0"/>
              <a:t>The ability to modify the internal scheme without  having to change the conceptual or external schemas.</a:t>
            </a:r>
          </a:p>
          <a:p>
            <a:pPr lvl="1" algn="just"/>
            <a:r>
              <a:rPr lang="en-US" dirty="0" smtClean="0"/>
              <a:t>Modifications at this level are usually to improve  performance.</a:t>
            </a:r>
          </a:p>
          <a:p>
            <a:pPr algn="just"/>
            <a:r>
              <a:rPr lang="en-US" dirty="0" smtClean="0"/>
              <a:t>Example</a:t>
            </a:r>
          </a:p>
          <a:p>
            <a:pPr lvl="1" algn="just"/>
            <a:r>
              <a:rPr lang="en-US" dirty="0" smtClean="0"/>
              <a:t>Changing file organization</a:t>
            </a:r>
          </a:p>
          <a:p>
            <a:pPr lvl="1" algn="just"/>
            <a:r>
              <a:rPr lang="en-US" dirty="0" smtClean="0"/>
              <a:t>Index implementation, hash, tree etc.</a:t>
            </a:r>
          </a:p>
          <a:p>
            <a:pPr lvl="1" algn="just"/>
            <a:r>
              <a:rPr lang="en-US" dirty="0" smtClean="0"/>
              <a:t>Changing storage medium</a:t>
            </a:r>
          </a:p>
          <a:p>
            <a:pPr lvl="1" algn="just"/>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2680"/>
            <a:ext cx="8229600" cy="4389120"/>
          </a:xfrm>
        </p:spPr>
        <p:txBody>
          <a:bodyPr>
            <a:normAutofit/>
          </a:bodyPr>
          <a:lstStyle/>
          <a:p>
            <a:pPr algn="ctr">
              <a:buNone/>
            </a:pPr>
            <a:r>
              <a:rPr lang="en-US" sz="5400" dirty="0" smtClean="0"/>
              <a:t>Thanks</a:t>
            </a:r>
            <a:endParaRPr lang="en-US"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87112" y="3810051"/>
            <a:ext cx="239395" cy="367030"/>
          </a:xfrm>
          <a:prstGeom prst="rect">
            <a:avLst/>
          </a:prstGeom>
        </p:spPr>
        <p:txBody>
          <a:bodyPr vert="horz" wrap="square" lIns="0" tIns="0" rIns="0" bIns="0" rtlCol="0">
            <a:spAutoFit/>
          </a:bodyPr>
          <a:lstStyle/>
          <a:p>
            <a:pPr>
              <a:lnSpc>
                <a:spcPts val="2845"/>
              </a:lnSpc>
            </a:pPr>
            <a:r>
              <a:rPr sz="2600" dirty="0">
                <a:latin typeface="Times New Roman"/>
                <a:cs typeface="Times New Roman"/>
              </a:rPr>
              <a:t>rs</a:t>
            </a:r>
            <a:endParaRPr sz="2600">
              <a:latin typeface="Times New Roman"/>
              <a:cs typeface="Times New Roman"/>
            </a:endParaRPr>
          </a:p>
        </p:txBody>
      </p:sp>
      <p:sp>
        <p:nvSpPr>
          <p:cNvPr id="4" name="object 4"/>
          <p:cNvSpPr txBox="1"/>
          <p:nvPr/>
        </p:nvSpPr>
        <p:spPr>
          <a:xfrm>
            <a:off x="78739" y="1542603"/>
            <a:ext cx="6490335" cy="3949065"/>
          </a:xfrm>
          <a:prstGeom prst="rect">
            <a:avLst/>
          </a:prstGeom>
        </p:spPr>
        <p:txBody>
          <a:bodyPr vert="horz" wrap="square" lIns="0" tIns="52069" rIns="0" bIns="0" rtlCol="0">
            <a:spAutoFit/>
          </a:bodyPr>
          <a:lstStyle/>
          <a:p>
            <a:pPr marL="355600" indent="-342900">
              <a:lnSpc>
                <a:spcPct val="100000"/>
              </a:lnSpc>
              <a:spcBef>
                <a:spcPts val="409"/>
              </a:spcBef>
              <a:buFont typeface="Arial"/>
              <a:buChar char="•"/>
              <a:tabLst>
                <a:tab pos="354965" algn="l"/>
                <a:tab pos="355600" algn="l"/>
              </a:tabLst>
            </a:pPr>
            <a:r>
              <a:rPr sz="2600" dirty="0">
                <a:latin typeface="Times New Roman"/>
                <a:cs typeface="Times New Roman"/>
              </a:rPr>
              <a:t>Represented</a:t>
            </a:r>
            <a:r>
              <a:rPr sz="2600" spc="-45" dirty="0">
                <a:latin typeface="Times New Roman"/>
                <a:cs typeface="Times New Roman"/>
              </a:rPr>
              <a:t> </a:t>
            </a:r>
            <a:r>
              <a:rPr sz="2600" dirty="0">
                <a:latin typeface="Times New Roman"/>
                <a:cs typeface="Times New Roman"/>
              </a:rPr>
              <a:t>using</a:t>
            </a:r>
            <a:r>
              <a:rPr sz="2600" spc="-20" dirty="0">
                <a:latin typeface="Times New Roman"/>
                <a:cs typeface="Times New Roman"/>
              </a:rPr>
              <a:t> </a:t>
            </a:r>
            <a:r>
              <a:rPr sz="2600" dirty="0">
                <a:latin typeface="Times New Roman"/>
                <a:cs typeface="Times New Roman"/>
              </a:rPr>
              <a:t>a</a:t>
            </a:r>
            <a:r>
              <a:rPr sz="2600" spc="-10" dirty="0">
                <a:latin typeface="Times New Roman"/>
                <a:cs typeface="Times New Roman"/>
              </a:rPr>
              <a:t> </a:t>
            </a:r>
            <a:r>
              <a:rPr sz="2600" dirty="0">
                <a:latin typeface="Times New Roman"/>
                <a:cs typeface="Times New Roman"/>
              </a:rPr>
              <a:t>Data-Structure</a:t>
            </a:r>
            <a:r>
              <a:rPr sz="2600" spc="-45" dirty="0">
                <a:latin typeface="Times New Roman"/>
                <a:cs typeface="Times New Roman"/>
              </a:rPr>
              <a:t> </a:t>
            </a:r>
            <a:r>
              <a:rPr sz="2600" spc="-5" dirty="0">
                <a:latin typeface="Times New Roman"/>
                <a:cs typeface="Times New Roman"/>
              </a:rPr>
              <a:t>Diagram.</a:t>
            </a:r>
            <a:endParaRPr sz="2600">
              <a:latin typeface="Times New Roman"/>
              <a:cs typeface="Times New Roman"/>
            </a:endParaRPr>
          </a:p>
          <a:p>
            <a:pPr marL="355600" indent="-342900">
              <a:lnSpc>
                <a:spcPct val="100000"/>
              </a:lnSpc>
              <a:spcBef>
                <a:spcPts val="315"/>
              </a:spcBef>
              <a:buFont typeface="Arial"/>
              <a:buChar char="•"/>
              <a:tabLst>
                <a:tab pos="354965" algn="l"/>
                <a:tab pos="355600" algn="l"/>
              </a:tabLst>
            </a:pPr>
            <a:r>
              <a:rPr sz="2600" dirty="0">
                <a:latin typeface="Times New Roman"/>
                <a:cs typeface="Times New Roman"/>
              </a:rPr>
              <a:t>Boxes</a:t>
            </a:r>
            <a:r>
              <a:rPr sz="2600" spc="-45" dirty="0">
                <a:latin typeface="Times New Roman"/>
                <a:cs typeface="Times New Roman"/>
              </a:rPr>
              <a:t> </a:t>
            </a:r>
            <a:r>
              <a:rPr sz="2600" spc="-5" dirty="0">
                <a:latin typeface="Times New Roman"/>
                <a:cs typeface="Times New Roman"/>
              </a:rPr>
              <a:t>represents</a:t>
            </a:r>
            <a:r>
              <a:rPr sz="2600" spc="-25" dirty="0">
                <a:latin typeface="Times New Roman"/>
                <a:cs typeface="Times New Roman"/>
              </a:rPr>
              <a:t> </a:t>
            </a:r>
            <a:r>
              <a:rPr sz="2600" dirty="0">
                <a:latin typeface="Times New Roman"/>
                <a:cs typeface="Times New Roman"/>
              </a:rPr>
              <a:t>the</a:t>
            </a:r>
            <a:r>
              <a:rPr sz="2600" spc="-10" dirty="0">
                <a:latin typeface="Times New Roman"/>
                <a:cs typeface="Times New Roman"/>
              </a:rPr>
              <a:t> </a:t>
            </a:r>
            <a:r>
              <a:rPr sz="2600" dirty="0">
                <a:latin typeface="Times New Roman"/>
                <a:cs typeface="Times New Roman"/>
              </a:rPr>
              <a:t>records</a:t>
            </a:r>
            <a:r>
              <a:rPr sz="2600" spc="-35" dirty="0">
                <a:latin typeface="Times New Roman"/>
                <a:cs typeface="Times New Roman"/>
              </a:rPr>
              <a:t> </a:t>
            </a:r>
            <a:r>
              <a:rPr sz="2600" spc="5" dirty="0">
                <a:latin typeface="Times New Roman"/>
                <a:cs typeface="Times New Roman"/>
              </a:rPr>
              <a:t>&amp;</a:t>
            </a:r>
            <a:r>
              <a:rPr sz="2600" spc="-5" dirty="0">
                <a:latin typeface="Times New Roman"/>
                <a:cs typeface="Times New Roman"/>
              </a:rPr>
              <a:t> </a:t>
            </a:r>
            <a:r>
              <a:rPr sz="2600" dirty="0">
                <a:latin typeface="Times New Roman"/>
                <a:cs typeface="Times New Roman"/>
              </a:rPr>
              <a:t>lines</a:t>
            </a:r>
            <a:r>
              <a:rPr sz="2600" spc="-5" dirty="0">
                <a:latin typeface="Times New Roman"/>
                <a:cs typeface="Times New Roman"/>
              </a:rPr>
              <a:t> </a:t>
            </a:r>
            <a:r>
              <a:rPr sz="2600" dirty="0">
                <a:latin typeface="Times New Roman"/>
                <a:cs typeface="Times New Roman"/>
              </a:rPr>
              <a:t>the</a:t>
            </a:r>
            <a:r>
              <a:rPr sz="2600" spc="-10" dirty="0">
                <a:latin typeface="Times New Roman"/>
                <a:cs typeface="Times New Roman"/>
              </a:rPr>
              <a:t> </a:t>
            </a:r>
            <a:r>
              <a:rPr sz="2600" dirty="0">
                <a:latin typeface="Times New Roman"/>
                <a:cs typeface="Times New Roman"/>
              </a:rPr>
              <a:t>links.</a:t>
            </a:r>
            <a:endParaRPr sz="2600">
              <a:latin typeface="Times New Roman"/>
              <a:cs typeface="Times New Roman"/>
            </a:endParaRPr>
          </a:p>
          <a:p>
            <a:pPr marL="355600" indent="-342900">
              <a:lnSpc>
                <a:spcPct val="100000"/>
              </a:lnSpc>
              <a:spcBef>
                <a:spcPts val="310"/>
              </a:spcBef>
              <a:buFont typeface="Arial"/>
              <a:buChar char="•"/>
              <a:tabLst>
                <a:tab pos="354965" algn="l"/>
                <a:tab pos="355600" algn="l"/>
              </a:tabLst>
            </a:pPr>
            <a:r>
              <a:rPr sz="2600" spc="-5" dirty="0">
                <a:latin typeface="Times New Roman"/>
                <a:cs typeface="Times New Roman"/>
              </a:rPr>
              <a:t>Based</a:t>
            </a:r>
            <a:r>
              <a:rPr sz="2600" spc="-55" dirty="0">
                <a:latin typeface="Times New Roman"/>
                <a:cs typeface="Times New Roman"/>
              </a:rPr>
              <a:t> </a:t>
            </a:r>
            <a:r>
              <a:rPr sz="2600" dirty="0">
                <a:latin typeface="Times New Roman"/>
                <a:cs typeface="Times New Roman"/>
              </a:rPr>
              <a:t>on</a:t>
            </a:r>
            <a:endParaRPr sz="2600">
              <a:latin typeface="Times New Roman"/>
              <a:cs typeface="Times New Roman"/>
            </a:endParaRPr>
          </a:p>
          <a:p>
            <a:pPr marL="175260">
              <a:lnSpc>
                <a:spcPct val="100000"/>
              </a:lnSpc>
              <a:spcBef>
                <a:spcPts val="315"/>
              </a:spcBef>
            </a:pPr>
            <a:r>
              <a:rPr sz="2600" spc="-30" dirty="0">
                <a:latin typeface="Times New Roman"/>
                <a:cs typeface="Times New Roman"/>
              </a:rPr>
              <a:t>„owner-member</a:t>
            </a:r>
            <a:r>
              <a:rPr sz="2600" spc="-40" dirty="0">
                <a:latin typeface="Times New Roman"/>
                <a:cs typeface="Times New Roman"/>
              </a:rPr>
              <a:t> </a:t>
            </a:r>
            <a:r>
              <a:rPr sz="2600" spc="-25" dirty="0">
                <a:latin typeface="Times New Roman"/>
                <a:cs typeface="Times New Roman"/>
              </a:rPr>
              <a:t>relationship.‟</a:t>
            </a:r>
            <a:endParaRPr sz="2600">
              <a:latin typeface="Times New Roman"/>
              <a:cs typeface="Times New Roman"/>
            </a:endParaRPr>
          </a:p>
          <a:p>
            <a:pPr marL="355600" indent="-342900">
              <a:lnSpc>
                <a:spcPct val="100000"/>
              </a:lnSpc>
              <a:spcBef>
                <a:spcPts val="310"/>
              </a:spcBef>
              <a:buFont typeface="Arial"/>
              <a:buChar char="•"/>
              <a:tabLst>
                <a:tab pos="354965" algn="l"/>
                <a:tab pos="355600" algn="l"/>
              </a:tabLst>
            </a:pPr>
            <a:r>
              <a:rPr sz="2600" spc="-5" dirty="0">
                <a:latin typeface="Times New Roman"/>
                <a:cs typeface="Times New Roman"/>
              </a:rPr>
              <a:t>Members</a:t>
            </a:r>
            <a:r>
              <a:rPr sz="2600" spc="-30" dirty="0">
                <a:latin typeface="Times New Roman"/>
                <a:cs typeface="Times New Roman"/>
              </a:rPr>
              <a:t> </a:t>
            </a:r>
            <a:r>
              <a:rPr sz="2600" dirty="0">
                <a:latin typeface="Times New Roman"/>
                <a:cs typeface="Times New Roman"/>
              </a:rPr>
              <a:t>of</a:t>
            </a:r>
            <a:r>
              <a:rPr sz="2600" spc="-20" dirty="0">
                <a:latin typeface="Times New Roman"/>
                <a:cs typeface="Times New Roman"/>
              </a:rPr>
              <a:t> </a:t>
            </a:r>
            <a:r>
              <a:rPr sz="2600" dirty="0">
                <a:latin typeface="Times New Roman"/>
                <a:cs typeface="Times New Roman"/>
              </a:rPr>
              <a:t>an</a:t>
            </a:r>
            <a:r>
              <a:rPr sz="2600" spc="-10" dirty="0">
                <a:latin typeface="Times New Roman"/>
                <a:cs typeface="Times New Roman"/>
              </a:rPr>
              <a:t> </a:t>
            </a:r>
            <a:r>
              <a:rPr sz="2600" dirty="0">
                <a:latin typeface="Times New Roman"/>
                <a:cs typeface="Times New Roman"/>
              </a:rPr>
              <a:t>owner</a:t>
            </a:r>
            <a:r>
              <a:rPr sz="2600" spc="-45" dirty="0">
                <a:latin typeface="Times New Roman"/>
                <a:cs typeface="Times New Roman"/>
              </a:rPr>
              <a:t> </a:t>
            </a:r>
            <a:r>
              <a:rPr sz="2600" spc="-5" dirty="0">
                <a:latin typeface="Times New Roman"/>
                <a:cs typeface="Times New Roman"/>
              </a:rPr>
              <a:t>may</a:t>
            </a:r>
            <a:endParaRPr sz="2600">
              <a:latin typeface="Times New Roman"/>
              <a:cs typeface="Times New Roman"/>
            </a:endParaRPr>
          </a:p>
          <a:p>
            <a:pPr marL="341630" marR="2173605">
              <a:lnSpc>
                <a:spcPct val="110000"/>
              </a:lnSpc>
              <a:spcBef>
                <a:spcPts val="5"/>
              </a:spcBef>
            </a:pPr>
            <a:r>
              <a:rPr sz="2600" dirty="0">
                <a:latin typeface="Times New Roman"/>
                <a:cs typeface="Times New Roman"/>
              </a:rPr>
              <a:t>be</a:t>
            </a:r>
            <a:r>
              <a:rPr sz="2600" spc="-25" dirty="0">
                <a:latin typeface="Times New Roman"/>
                <a:cs typeface="Times New Roman"/>
              </a:rPr>
              <a:t> </a:t>
            </a:r>
            <a:r>
              <a:rPr sz="2600" spc="-5" dirty="0">
                <a:latin typeface="Times New Roman"/>
                <a:cs typeface="Times New Roman"/>
              </a:rPr>
              <a:t>many</a:t>
            </a:r>
            <a:r>
              <a:rPr sz="2600" spc="-15" dirty="0">
                <a:latin typeface="Times New Roman"/>
                <a:cs typeface="Times New Roman"/>
              </a:rPr>
              <a:t> </a:t>
            </a:r>
            <a:r>
              <a:rPr sz="2600" dirty="0">
                <a:latin typeface="Times New Roman"/>
                <a:cs typeface="Times New Roman"/>
              </a:rPr>
              <a:t>but</a:t>
            </a:r>
            <a:r>
              <a:rPr sz="2600" spc="-15" dirty="0">
                <a:latin typeface="Times New Roman"/>
                <a:cs typeface="Times New Roman"/>
              </a:rPr>
              <a:t> </a:t>
            </a:r>
            <a:r>
              <a:rPr sz="2600" dirty="0">
                <a:latin typeface="Times New Roman"/>
                <a:cs typeface="Times New Roman"/>
              </a:rPr>
              <a:t>for</a:t>
            </a:r>
            <a:r>
              <a:rPr sz="2600" spc="-25" dirty="0">
                <a:latin typeface="Times New Roman"/>
                <a:cs typeface="Times New Roman"/>
              </a:rPr>
              <a:t> </a:t>
            </a:r>
            <a:r>
              <a:rPr sz="2600" spc="-5" dirty="0">
                <a:latin typeface="Times New Roman"/>
                <a:cs typeface="Times New Roman"/>
              </a:rPr>
              <a:t>many</a:t>
            </a:r>
            <a:r>
              <a:rPr sz="2600" spc="-15" dirty="0">
                <a:latin typeface="Times New Roman"/>
                <a:cs typeface="Times New Roman"/>
              </a:rPr>
              <a:t> </a:t>
            </a:r>
            <a:r>
              <a:rPr sz="2600" spc="-5" dirty="0">
                <a:latin typeface="Times New Roman"/>
                <a:cs typeface="Times New Roman"/>
              </a:rPr>
              <a:t>membe </a:t>
            </a:r>
            <a:r>
              <a:rPr sz="2600" spc="-635" dirty="0">
                <a:latin typeface="Times New Roman"/>
                <a:cs typeface="Times New Roman"/>
              </a:rPr>
              <a:t> </a:t>
            </a:r>
            <a:r>
              <a:rPr sz="2600" dirty="0">
                <a:latin typeface="Times New Roman"/>
                <a:cs typeface="Times New Roman"/>
              </a:rPr>
              <a:t>owner</a:t>
            </a:r>
            <a:r>
              <a:rPr sz="2600" spc="-45"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one.</a:t>
            </a:r>
            <a:endParaRPr sz="2600">
              <a:latin typeface="Times New Roman"/>
              <a:cs typeface="Times New Roman"/>
            </a:endParaRPr>
          </a:p>
          <a:p>
            <a:pPr marL="341630" marR="2548255" indent="-329565">
              <a:lnSpc>
                <a:spcPct val="110000"/>
              </a:lnSpc>
              <a:buFont typeface="Arial"/>
              <a:buChar char="•"/>
              <a:tabLst>
                <a:tab pos="354965" algn="l"/>
                <a:tab pos="355600" algn="l"/>
              </a:tabLst>
            </a:pPr>
            <a:r>
              <a:rPr sz="2600" dirty="0">
                <a:latin typeface="Times New Roman"/>
                <a:cs typeface="Times New Roman"/>
              </a:rPr>
              <a:t>Can </a:t>
            </a:r>
            <a:r>
              <a:rPr sz="2600" spc="-5" dirty="0">
                <a:latin typeface="Times New Roman"/>
                <a:cs typeface="Times New Roman"/>
              </a:rPr>
              <a:t>represent </a:t>
            </a:r>
            <a:r>
              <a:rPr sz="2600" dirty="0">
                <a:latin typeface="Times New Roman"/>
                <a:cs typeface="Times New Roman"/>
              </a:rPr>
              <a:t>one-to-one </a:t>
            </a:r>
            <a:r>
              <a:rPr sz="2600" spc="5" dirty="0">
                <a:latin typeface="Times New Roman"/>
                <a:cs typeface="Times New Roman"/>
              </a:rPr>
              <a:t> </a:t>
            </a:r>
            <a:r>
              <a:rPr sz="2600" dirty="0">
                <a:latin typeface="Times New Roman"/>
                <a:cs typeface="Times New Roman"/>
              </a:rPr>
              <a:t>and</a:t>
            </a:r>
            <a:r>
              <a:rPr sz="2600" spc="-30" dirty="0">
                <a:latin typeface="Times New Roman"/>
                <a:cs typeface="Times New Roman"/>
              </a:rPr>
              <a:t> </a:t>
            </a:r>
            <a:r>
              <a:rPr sz="2600" spc="-5" dirty="0">
                <a:latin typeface="Times New Roman"/>
                <a:cs typeface="Times New Roman"/>
              </a:rPr>
              <a:t>many-to-many</a:t>
            </a:r>
            <a:r>
              <a:rPr sz="2600" spc="-15" dirty="0">
                <a:latin typeface="Times New Roman"/>
                <a:cs typeface="Times New Roman"/>
              </a:rPr>
              <a:t> </a:t>
            </a:r>
            <a:r>
              <a:rPr sz="2600" dirty="0">
                <a:latin typeface="Times New Roman"/>
                <a:cs typeface="Times New Roman"/>
              </a:rPr>
              <a:t>as</a:t>
            </a:r>
            <a:r>
              <a:rPr sz="2600" spc="-15" dirty="0">
                <a:latin typeface="Times New Roman"/>
                <a:cs typeface="Times New Roman"/>
              </a:rPr>
              <a:t> </a:t>
            </a:r>
            <a:r>
              <a:rPr sz="2600" spc="-5" dirty="0">
                <a:latin typeface="Times New Roman"/>
                <a:cs typeface="Times New Roman"/>
              </a:rPr>
              <a:t>well.</a:t>
            </a:r>
            <a:endParaRPr sz="2600">
              <a:latin typeface="Times New Roman"/>
              <a:cs typeface="Times New Roman"/>
            </a:endParaRPr>
          </a:p>
        </p:txBody>
      </p:sp>
      <p:sp>
        <p:nvSpPr>
          <p:cNvPr id="5" name="object 5"/>
          <p:cNvSpPr txBox="1"/>
          <p:nvPr/>
        </p:nvSpPr>
        <p:spPr>
          <a:xfrm>
            <a:off x="4495800" y="2743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8760">
              <a:lnSpc>
                <a:spcPct val="100000"/>
              </a:lnSpc>
              <a:spcBef>
                <a:spcPts val="605"/>
              </a:spcBef>
            </a:pPr>
            <a:r>
              <a:rPr sz="1800" spc="-25" dirty="0">
                <a:solidFill>
                  <a:srgbClr val="FFFFFF"/>
                </a:solidFill>
                <a:latin typeface="Calibri"/>
                <a:cs typeface="Calibri"/>
              </a:rPr>
              <a:t>Teacher</a:t>
            </a:r>
            <a:r>
              <a:rPr sz="1800" spc="-45" dirty="0">
                <a:solidFill>
                  <a:srgbClr val="FFFFFF"/>
                </a:solidFill>
                <a:latin typeface="Calibri"/>
                <a:cs typeface="Calibri"/>
              </a:rPr>
              <a:t> </a:t>
            </a:r>
            <a:r>
              <a:rPr sz="1800" dirty="0">
                <a:solidFill>
                  <a:srgbClr val="FFFFFF"/>
                </a:solidFill>
                <a:latin typeface="Calibri"/>
                <a:cs typeface="Calibri"/>
              </a:rPr>
              <a:t>1</a:t>
            </a:r>
            <a:endParaRPr sz="1800">
              <a:latin typeface="Calibri"/>
              <a:cs typeface="Calibri"/>
            </a:endParaRPr>
          </a:p>
        </p:txBody>
      </p:sp>
      <p:sp>
        <p:nvSpPr>
          <p:cNvPr id="6" name="object 6"/>
          <p:cNvSpPr txBox="1"/>
          <p:nvPr/>
        </p:nvSpPr>
        <p:spPr>
          <a:xfrm>
            <a:off x="6019800" y="2743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8760">
              <a:lnSpc>
                <a:spcPct val="100000"/>
              </a:lnSpc>
              <a:spcBef>
                <a:spcPts val="605"/>
              </a:spcBef>
            </a:pPr>
            <a:r>
              <a:rPr sz="1800" spc="-25" dirty="0">
                <a:solidFill>
                  <a:srgbClr val="FFFFFF"/>
                </a:solidFill>
                <a:latin typeface="Calibri"/>
                <a:cs typeface="Calibri"/>
              </a:rPr>
              <a:t>Teacher</a:t>
            </a:r>
            <a:r>
              <a:rPr sz="1800" spc="-4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sp>
        <p:nvSpPr>
          <p:cNvPr id="7" name="object 7"/>
          <p:cNvSpPr txBox="1"/>
          <p:nvPr/>
        </p:nvSpPr>
        <p:spPr>
          <a:xfrm>
            <a:off x="7620000" y="2743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9395">
              <a:lnSpc>
                <a:spcPct val="100000"/>
              </a:lnSpc>
              <a:spcBef>
                <a:spcPts val="605"/>
              </a:spcBef>
            </a:pPr>
            <a:r>
              <a:rPr sz="1800" spc="-25" dirty="0">
                <a:solidFill>
                  <a:srgbClr val="FFFFFF"/>
                </a:solidFill>
                <a:latin typeface="Calibri"/>
                <a:cs typeface="Calibri"/>
              </a:rPr>
              <a:t>Teacher</a:t>
            </a:r>
            <a:r>
              <a:rPr sz="1800" spc="-45" dirty="0">
                <a:solidFill>
                  <a:srgbClr val="FFFFFF"/>
                </a:solidFill>
                <a:latin typeface="Calibri"/>
                <a:cs typeface="Calibri"/>
              </a:rPr>
              <a:t> </a:t>
            </a:r>
            <a:r>
              <a:rPr sz="1800" dirty="0">
                <a:solidFill>
                  <a:srgbClr val="FFFFFF"/>
                </a:solidFill>
                <a:latin typeface="Calibri"/>
                <a:cs typeface="Calibri"/>
              </a:rPr>
              <a:t>3</a:t>
            </a:r>
            <a:endParaRPr sz="1800">
              <a:latin typeface="Calibri"/>
              <a:cs typeface="Calibri"/>
            </a:endParaRPr>
          </a:p>
        </p:txBody>
      </p:sp>
      <p:sp>
        <p:nvSpPr>
          <p:cNvPr id="8" name="object 8"/>
          <p:cNvSpPr txBox="1"/>
          <p:nvPr/>
        </p:nvSpPr>
        <p:spPr>
          <a:xfrm>
            <a:off x="4495800" y="3886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72415">
              <a:lnSpc>
                <a:spcPct val="100000"/>
              </a:lnSpc>
              <a:spcBef>
                <a:spcPts val="605"/>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A</a:t>
            </a:r>
            <a:endParaRPr sz="1800">
              <a:latin typeface="Calibri"/>
              <a:cs typeface="Calibri"/>
            </a:endParaRPr>
          </a:p>
        </p:txBody>
      </p:sp>
      <p:sp>
        <p:nvSpPr>
          <p:cNvPr id="9" name="object 9"/>
          <p:cNvSpPr txBox="1"/>
          <p:nvPr/>
        </p:nvSpPr>
        <p:spPr>
          <a:xfrm>
            <a:off x="6019800" y="3886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76860">
              <a:lnSpc>
                <a:spcPct val="100000"/>
              </a:lnSpc>
              <a:spcBef>
                <a:spcPts val="605"/>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B</a:t>
            </a:r>
            <a:endParaRPr sz="1800">
              <a:latin typeface="Calibri"/>
              <a:cs typeface="Calibri"/>
            </a:endParaRPr>
          </a:p>
        </p:txBody>
      </p:sp>
      <p:sp>
        <p:nvSpPr>
          <p:cNvPr id="10" name="object 10"/>
          <p:cNvSpPr txBox="1"/>
          <p:nvPr/>
        </p:nvSpPr>
        <p:spPr>
          <a:xfrm>
            <a:off x="7620000" y="3886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78765">
              <a:lnSpc>
                <a:spcPct val="100000"/>
              </a:lnSpc>
              <a:spcBef>
                <a:spcPts val="605"/>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C</a:t>
            </a:r>
            <a:endParaRPr sz="1800">
              <a:latin typeface="Calibri"/>
              <a:cs typeface="Calibri"/>
            </a:endParaRPr>
          </a:p>
        </p:txBody>
      </p:sp>
      <p:sp>
        <p:nvSpPr>
          <p:cNvPr id="11" name="object 11"/>
          <p:cNvSpPr txBox="1"/>
          <p:nvPr/>
        </p:nvSpPr>
        <p:spPr>
          <a:xfrm>
            <a:off x="4495800" y="5029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7490">
              <a:lnSpc>
                <a:spcPct val="100000"/>
              </a:lnSpc>
              <a:spcBef>
                <a:spcPts val="6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1</a:t>
            </a:r>
            <a:endParaRPr sz="1800">
              <a:latin typeface="Calibri"/>
              <a:cs typeface="Calibri"/>
            </a:endParaRPr>
          </a:p>
        </p:txBody>
      </p:sp>
      <p:sp>
        <p:nvSpPr>
          <p:cNvPr id="12" name="object 12"/>
          <p:cNvSpPr txBox="1"/>
          <p:nvPr/>
        </p:nvSpPr>
        <p:spPr>
          <a:xfrm>
            <a:off x="6019800" y="5029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7490">
              <a:lnSpc>
                <a:spcPct val="100000"/>
              </a:lnSpc>
              <a:spcBef>
                <a:spcPts val="6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sp>
        <p:nvSpPr>
          <p:cNvPr id="13" name="object 13"/>
          <p:cNvSpPr txBox="1"/>
          <p:nvPr/>
        </p:nvSpPr>
        <p:spPr>
          <a:xfrm>
            <a:off x="7620000" y="5029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7490">
              <a:lnSpc>
                <a:spcPct val="100000"/>
              </a:lnSpc>
              <a:spcBef>
                <a:spcPts val="6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3</a:t>
            </a:r>
            <a:endParaRPr sz="1800">
              <a:latin typeface="Calibri"/>
              <a:cs typeface="Calibri"/>
            </a:endParaRPr>
          </a:p>
        </p:txBody>
      </p:sp>
      <p:sp>
        <p:nvSpPr>
          <p:cNvPr id="14" name="object 14"/>
          <p:cNvSpPr/>
          <p:nvPr/>
        </p:nvSpPr>
        <p:spPr>
          <a:xfrm>
            <a:off x="5180838" y="3200400"/>
            <a:ext cx="3506470" cy="687070"/>
          </a:xfrm>
          <a:custGeom>
            <a:avLst/>
            <a:gdLst/>
            <a:ahLst/>
            <a:cxnLst/>
            <a:rect l="l" t="t" r="r" b="b"/>
            <a:pathLst>
              <a:path w="3506470" h="687070">
                <a:moveTo>
                  <a:pt x="1524" y="762"/>
                </a:moveTo>
                <a:lnTo>
                  <a:pt x="0" y="686562"/>
                </a:lnTo>
              </a:path>
              <a:path w="3506470" h="687070">
                <a:moveTo>
                  <a:pt x="762" y="0"/>
                </a:moveTo>
                <a:lnTo>
                  <a:pt x="1524762" y="685800"/>
                </a:lnTo>
              </a:path>
              <a:path w="3506470" h="687070">
                <a:moveTo>
                  <a:pt x="1524762" y="0"/>
                </a:moveTo>
                <a:lnTo>
                  <a:pt x="3505962" y="662813"/>
                </a:lnTo>
              </a:path>
              <a:path w="3506470" h="687070">
                <a:moveTo>
                  <a:pt x="3124962" y="0"/>
                </a:moveTo>
                <a:lnTo>
                  <a:pt x="1524762" y="685800"/>
                </a:lnTo>
              </a:path>
              <a:path w="3506470" h="687070">
                <a:moveTo>
                  <a:pt x="3048762" y="0"/>
                </a:moveTo>
                <a:lnTo>
                  <a:pt x="3429762" y="662813"/>
                </a:lnTo>
              </a:path>
            </a:pathLst>
          </a:custGeom>
          <a:ln w="12700">
            <a:solidFill>
              <a:srgbClr val="497DBA"/>
            </a:solidFill>
          </a:ln>
        </p:spPr>
        <p:txBody>
          <a:bodyPr wrap="square" lIns="0" tIns="0" rIns="0" bIns="0" rtlCol="0"/>
          <a:lstStyle/>
          <a:p>
            <a:endParaRPr/>
          </a:p>
        </p:txBody>
      </p:sp>
      <p:sp>
        <p:nvSpPr>
          <p:cNvPr id="15" name="object 15"/>
          <p:cNvSpPr/>
          <p:nvPr/>
        </p:nvSpPr>
        <p:spPr>
          <a:xfrm>
            <a:off x="5180838" y="4343400"/>
            <a:ext cx="3126105" cy="687070"/>
          </a:xfrm>
          <a:custGeom>
            <a:avLst/>
            <a:gdLst/>
            <a:ahLst/>
            <a:cxnLst/>
            <a:rect l="l" t="t" r="r" b="b"/>
            <a:pathLst>
              <a:path w="3126104" h="687070">
                <a:moveTo>
                  <a:pt x="1524" y="762"/>
                </a:moveTo>
                <a:lnTo>
                  <a:pt x="0" y="686562"/>
                </a:lnTo>
              </a:path>
              <a:path w="3126104" h="687070">
                <a:moveTo>
                  <a:pt x="762" y="0"/>
                </a:moveTo>
                <a:lnTo>
                  <a:pt x="1524762" y="685800"/>
                </a:lnTo>
              </a:path>
              <a:path w="3126104" h="687070">
                <a:moveTo>
                  <a:pt x="1448562" y="0"/>
                </a:moveTo>
                <a:lnTo>
                  <a:pt x="1524762" y="685800"/>
                </a:lnTo>
              </a:path>
              <a:path w="3126104" h="687070">
                <a:moveTo>
                  <a:pt x="1524762" y="0"/>
                </a:moveTo>
                <a:lnTo>
                  <a:pt x="3124962" y="685800"/>
                </a:lnTo>
              </a:path>
              <a:path w="3126104" h="687070">
                <a:moveTo>
                  <a:pt x="3125723" y="762"/>
                </a:moveTo>
                <a:lnTo>
                  <a:pt x="3124200" y="686562"/>
                </a:lnTo>
              </a:path>
              <a:path w="3126104" h="687070">
                <a:moveTo>
                  <a:pt x="762" y="685800"/>
                </a:moveTo>
                <a:lnTo>
                  <a:pt x="3124962" y="0"/>
                </a:lnTo>
              </a:path>
            </a:pathLst>
          </a:custGeom>
          <a:ln w="12700">
            <a:solidFill>
              <a:srgbClr val="497DBA"/>
            </a:solidFill>
          </a:ln>
        </p:spPr>
        <p:txBody>
          <a:bodyPr wrap="square" lIns="0" tIns="0" rIns="0" bIns="0" rtlCol="0"/>
          <a:lstStyle/>
          <a:p>
            <a:endParaRPr/>
          </a:p>
        </p:txBody>
      </p:sp>
      <p:sp>
        <p:nvSpPr>
          <p:cNvPr id="18" name="Title 1"/>
          <p:cNvSpPr>
            <a:spLocks noGrp="1"/>
          </p:cNvSpPr>
          <p:nvPr>
            <p:ph type="title"/>
          </p:nvPr>
        </p:nvSpPr>
        <p:spPr>
          <a:xfrm>
            <a:off x="457200" y="457200"/>
            <a:ext cx="8229600" cy="1143000"/>
          </a:xfrm>
        </p:spPr>
        <p:txBody>
          <a:bodyPr/>
          <a:lstStyle/>
          <a:p>
            <a:r>
              <a:rPr lang="en-US" dirty="0" smtClean="0"/>
              <a:t>2. </a:t>
            </a:r>
            <a:r>
              <a:rPr lang="en-US" sz="5400" dirty="0" smtClean="0"/>
              <a:t>Network Model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773681"/>
            <a:ext cx="7594600" cy="878840"/>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Lst>
            </a:pPr>
            <a:r>
              <a:rPr sz="2800" spc="-5" dirty="0">
                <a:latin typeface="Times New Roman"/>
                <a:cs typeface="Times New Roman"/>
              </a:rPr>
              <a:t>One-to-many</a:t>
            </a:r>
            <a:r>
              <a:rPr sz="2800" dirty="0">
                <a:latin typeface="Times New Roman"/>
                <a:cs typeface="Times New Roman"/>
              </a:rPr>
              <a:t> </a:t>
            </a:r>
            <a:r>
              <a:rPr sz="2800" spc="-5" dirty="0">
                <a:latin typeface="Times New Roman"/>
                <a:cs typeface="Times New Roman"/>
              </a:rPr>
              <a:t>relationship</a:t>
            </a:r>
            <a:r>
              <a:rPr sz="2800" spc="-25" dirty="0">
                <a:latin typeface="Times New Roman"/>
                <a:cs typeface="Times New Roman"/>
              </a:rPr>
              <a:t> </a:t>
            </a:r>
            <a:r>
              <a:rPr sz="2800" spc="-5" dirty="0">
                <a:latin typeface="Times New Roman"/>
                <a:cs typeface="Times New Roman"/>
              </a:rPr>
              <a:t>is</a:t>
            </a:r>
            <a:r>
              <a:rPr sz="2800" dirty="0">
                <a:latin typeface="Times New Roman"/>
                <a:cs typeface="Times New Roman"/>
              </a:rPr>
              <a:t> </a:t>
            </a:r>
            <a:r>
              <a:rPr sz="2800" spc="-5" dirty="0">
                <a:latin typeface="Times New Roman"/>
                <a:cs typeface="Times New Roman"/>
              </a:rPr>
              <a:t>converted</a:t>
            </a:r>
            <a:r>
              <a:rPr sz="2800" dirty="0">
                <a:latin typeface="Times New Roman"/>
                <a:cs typeface="Times New Roman"/>
              </a:rPr>
              <a:t> </a:t>
            </a:r>
            <a:r>
              <a:rPr sz="2800" spc="-5" dirty="0">
                <a:latin typeface="Times New Roman"/>
                <a:cs typeface="Times New Roman"/>
              </a:rPr>
              <a:t>into</a:t>
            </a:r>
            <a:r>
              <a:rPr sz="2800" dirty="0">
                <a:latin typeface="Times New Roman"/>
                <a:cs typeface="Times New Roman"/>
              </a:rPr>
              <a:t> </a:t>
            </a:r>
            <a:r>
              <a:rPr sz="2800" spc="-5" dirty="0">
                <a:latin typeface="Times New Roman"/>
                <a:cs typeface="Times New Roman"/>
              </a:rPr>
              <a:t>a set</a:t>
            </a:r>
            <a:r>
              <a:rPr sz="2800" spc="5" dirty="0">
                <a:latin typeface="Times New Roman"/>
                <a:cs typeface="Times New Roman"/>
              </a:rPr>
              <a:t> </a:t>
            </a:r>
            <a:r>
              <a:rPr sz="2800" spc="-5" dirty="0">
                <a:latin typeface="Times New Roman"/>
                <a:cs typeface="Times New Roman"/>
              </a:rPr>
              <a:t>of </a:t>
            </a:r>
            <a:r>
              <a:rPr sz="2800" spc="-685" dirty="0">
                <a:latin typeface="Times New Roman"/>
                <a:cs typeface="Times New Roman"/>
              </a:rPr>
              <a:t> </a:t>
            </a:r>
            <a:r>
              <a:rPr sz="2800" spc="-5" dirty="0">
                <a:latin typeface="Times New Roman"/>
                <a:cs typeface="Times New Roman"/>
              </a:rPr>
              <a:t>one-to-one.</a:t>
            </a:r>
            <a:endParaRPr sz="2800">
              <a:latin typeface="Times New Roman"/>
              <a:cs typeface="Times New Roman"/>
            </a:endParaRPr>
          </a:p>
        </p:txBody>
      </p:sp>
      <p:sp>
        <p:nvSpPr>
          <p:cNvPr id="4" name="object 4"/>
          <p:cNvSpPr txBox="1"/>
          <p:nvPr/>
        </p:nvSpPr>
        <p:spPr>
          <a:xfrm>
            <a:off x="535940" y="2626893"/>
            <a:ext cx="3889375" cy="3098800"/>
          </a:xfrm>
          <a:prstGeom prst="rect">
            <a:avLst/>
          </a:prstGeom>
        </p:spPr>
        <p:txBody>
          <a:bodyPr vert="horz" wrap="square" lIns="0" tIns="12700" rIns="0" bIns="0" rtlCol="0">
            <a:spAutoFit/>
          </a:bodyPr>
          <a:lstStyle/>
          <a:p>
            <a:pPr marL="365760" marR="5080" indent="-353695">
              <a:lnSpc>
                <a:spcPct val="120000"/>
              </a:lnSpc>
              <a:spcBef>
                <a:spcPts val="100"/>
              </a:spcBef>
              <a:buFont typeface="Arial"/>
              <a:buChar char="•"/>
              <a:tabLst>
                <a:tab pos="354965" algn="l"/>
                <a:tab pos="355600" algn="l"/>
              </a:tabLst>
            </a:pPr>
            <a:r>
              <a:rPr sz="2800" spc="-5" dirty="0">
                <a:latin typeface="Times New Roman"/>
                <a:cs typeface="Times New Roman"/>
              </a:rPr>
              <a:t>Also, many-to-many is </a:t>
            </a:r>
            <a:r>
              <a:rPr sz="2800" dirty="0">
                <a:latin typeface="Times New Roman"/>
                <a:cs typeface="Times New Roman"/>
              </a:rPr>
              <a:t> </a:t>
            </a:r>
            <a:r>
              <a:rPr sz="2800" spc="-5" dirty="0">
                <a:latin typeface="Times New Roman"/>
                <a:cs typeface="Times New Roman"/>
              </a:rPr>
              <a:t>converted</a:t>
            </a:r>
            <a:r>
              <a:rPr sz="2800" spc="-25" dirty="0">
                <a:latin typeface="Times New Roman"/>
                <a:cs typeface="Times New Roman"/>
              </a:rPr>
              <a:t> </a:t>
            </a:r>
            <a:r>
              <a:rPr sz="2800" spc="-5" dirty="0">
                <a:latin typeface="Times New Roman"/>
                <a:cs typeface="Times New Roman"/>
              </a:rPr>
              <a:t>into</a:t>
            </a:r>
            <a:r>
              <a:rPr sz="2800" spc="-20" dirty="0">
                <a:latin typeface="Times New Roman"/>
                <a:cs typeface="Times New Roman"/>
              </a:rPr>
              <a:t> </a:t>
            </a:r>
            <a:r>
              <a:rPr sz="2800" spc="-5" dirty="0">
                <a:latin typeface="Times New Roman"/>
                <a:cs typeface="Times New Roman"/>
              </a:rPr>
              <a:t>2</a:t>
            </a:r>
            <a:r>
              <a:rPr sz="2800" spc="-15" dirty="0">
                <a:latin typeface="Times New Roman"/>
                <a:cs typeface="Times New Roman"/>
              </a:rPr>
              <a:t> </a:t>
            </a:r>
            <a:r>
              <a:rPr sz="2800" dirty="0">
                <a:latin typeface="Times New Roman"/>
                <a:cs typeface="Times New Roman"/>
              </a:rPr>
              <a:t>or</a:t>
            </a:r>
            <a:r>
              <a:rPr sz="2800" spc="-15" dirty="0">
                <a:latin typeface="Times New Roman"/>
                <a:cs typeface="Times New Roman"/>
              </a:rPr>
              <a:t> </a:t>
            </a:r>
            <a:r>
              <a:rPr sz="2800" spc="-5" dirty="0">
                <a:latin typeface="Times New Roman"/>
                <a:cs typeface="Times New Roman"/>
              </a:rPr>
              <a:t>more </a:t>
            </a:r>
            <a:r>
              <a:rPr sz="2800" spc="-685" dirty="0">
                <a:latin typeface="Times New Roman"/>
                <a:cs typeface="Times New Roman"/>
              </a:rPr>
              <a:t> </a:t>
            </a:r>
            <a:r>
              <a:rPr sz="2800" spc="-5" dirty="0">
                <a:latin typeface="Times New Roman"/>
                <a:cs typeface="Times New Roman"/>
              </a:rPr>
              <a:t>one-to-many </a:t>
            </a:r>
            <a:r>
              <a:rPr sz="2800" dirty="0">
                <a:latin typeface="Times New Roman"/>
                <a:cs typeface="Times New Roman"/>
              </a:rPr>
              <a:t> relationship.</a:t>
            </a:r>
            <a:endParaRPr sz="2800">
              <a:latin typeface="Times New Roman"/>
              <a:cs typeface="Times New Roman"/>
            </a:endParaRPr>
          </a:p>
          <a:p>
            <a:pPr marL="365760">
              <a:lnSpc>
                <a:spcPct val="100000"/>
              </a:lnSpc>
              <a:spcBef>
                <a:spcPts val="670"/>
              </a:spcBef>
            </a:pPr>
            <a:r>
              <a:rPr sz="2800" spc="-5" dirty="0">
                <a:latin typeface="Times New Roman"/>
                <a:cs typeface="Times New Roman"/>
              </a:rPr>
              <a:t>e.g.:</a:t>
            </a:r>
            <a:endParaRPr sz="2800">
              <a:latin typeface="Times New Roman"/>
              <a:cs typeface="Times New Roman"/>
            </a:endParaRPr>
          </a:p>
          <a:p>
            <a:pPr marL="989330">
              <a:lnSpc>
                <a:spcPct val="100000"/>
              </a:lnSpc>
              <a:spcBef>
                <a:spcPts val="675"/>
              </a:spcBef>
            </a:pPr>
            <a:r>
              <a:rPr sz="2800" spc="-5" dirty="0">
                <a:latin typeface="Times New Roman"/>
                <a:cs typeface="Times New Roman"/>
              </a:rPr>
              <a:t>IDMS,</a:t>
            </a:r>
            <a:r>
              <a:rPr sz="2800" spc="-20" dirty="0">
                <a:latin typeface="Times New Roman"/>
                <a:cs typeface="Times New Roman"/>
              </a:rPr>
              <a:t> </a:t>
            </a:r>
            <a:r>
              <a:rPr sz="2800" spc="-5" dirty="0">
                <a:latin typeface="Times New Roman"/>
                <a:cs typeface="Times New Roman"/>
              </a:rPr>
              <a:t>IMAGE.</a:t>
            </a:r>
            <a:endParaRPr sz="2800">
              <a:latin typeface="Times New Roman"/>
              <a:cs typeface="Times New Roman"/>
            </a:endParaRPr>
          </a:p>
        </p:txBody>
      </p:sp>
      <p:sp>
        <p:nvSpPr>
          <p:cNvPr id="5" name="object 5"/>
          <p:cNvSpPr txBox="1"/>
          <p:nvPr/>
        </p:nvSpPr>
        <p:spPr>
          <a:xfrm>
            <a:off x="4495800" y="2743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8760">
              <a:lnSpc>
                <a:spcPct val="100000"/>
              </a:lnSpc>
              <a:spcBef>
                <a:spcPts val="605"/>
              </a:spcBef>
            </a:pPr>
            <a:r>
              <a:rPr sz="1800" spc="-25" dirty="0">
                <a:solidFill>
                  <a:srgbClr val="FFFFFF"/>
                </a:solidFill>
                <a:latin typeface="Calibri"/>
                <a:cs typeface="Calibri"/>
              </a:rPr>
              <a:t>Teacher</a:t>
            </a:r>
            <a:r>
              <a:rPr sz="1800" spc="-45" dirty="0">
                <a:solidFill>
                  <a:srgbClr val="FFFFFF"/>
                </a:solidFill>
                <a:latin typeface="Calibri"/>
                <a:cs typeface="Calibri"/>
              </a:rPr>
              <a:t> </a:t>
            </a:r>
            <a:r>
              <a:rPr sz="1800" dirty="0">
                <a:solidFill>
                  <a:srgbClr val="FFFFFF"/>
                </a:solidFill>
                <a:latin typeface="Calibri"/>
                <a:cs typeface="Calibri"/>
              </a:rPr>
              <a:t>1</a:t>
            </a:r>
            <a:endParaRPr sz="1800">
              <a:latin typeface="Calibri"/>
              <a:cs typeface="Calibri"/>
            </a:endParaRPr>
          </a:p>
        </p:txBody>
      </p:sp>
      <p:sp>
        <p:nvSpPr>
          <p:cNvPr id="6" name="object 6"/>
          <p:cNvSpPr txBox="1"/>
          <p:nvPr/>
        </p:nvSpPr>
        <p:spPr>
          <a:xfrm>
            <a:off x="6019800" y="2743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8760">
              <a:lnSpc>
                <a:spcPct val="100000"/>
              </a:lnSpc>
              <a:spcBef>
                <a:spcPts val="605"/>
              </a:spcBef>
            </a:pPr>
            <a:r>
              <a:rPr sz="1800" spc="-25" dirty="0">
                <a:solidFill>
                  <a:srgbClr val="FFFFFF"/>
                </a:solidFill>
                <a:latin typeface="Calibri"/>
                <a:cs typeface="Calibri"/>
              </a:rPr>
              <a:t>Teacher</a:t>
            </a:r>
            <a:r>
              <a:rPr sz="1800" spc="-4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sp>
        <p:nvSpPr>
          <p:cNvPr id="7" name="object 7"/>
          <p:cNvSpPr txBox="1"/>
          <p:nvPr/>
        </p:nvSpPr>
        <p:spPr>
          <a:xfrm>
            <a:off x="7620000" y="2743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9395">
              <a:lnSpc>
                <a:spcPct val="100000"/>
              </a:lnSpc>
              <a:spcBef>
                <a:spcPts val="605"/>
              </a:spcBef>
            </a:pPr>
            <a:r>
              <a:rPr sz="1800" spc="-25" dirty="0">
                <a:solidFill>
                  <a:srgbClr val="FFFFFF"/>
                </a:solidFill>
                <a:latin typeface="Calibri"/>
                <a:cs typeface="Calibri"/>
              </a:rPr>
              <a:t>Teacher</a:t>
            </a:r>
            <a:r>
              <a:rPr sz="1800" spc="-45" dirty="0">
                <a:solidFill>
                  <a:srgbClr val="FFFFFF"/>
                </a:solidFill>
                <a:latin typeface="Calibri"/>
                <a:cs typeface="Calibri"/>
              </a:rPr>
              <a:t> </a:t>
            </a:r>
            <a:r>
              <a:rPr sz="1800" dirty="0">
                <a:solidFill>
                  <a:srgbClr val="FFFFFF"/>
                </a:solidFill>
                <a:latin typeface="Calibri"/>
                <a:cs typeface="Calibri"/>
              </a:rPr>
              <a:t>3</a:t>
            </a:r>
            <a:endParaRPr sz="1800">
              <a:latin typeface="Calibri"/>
              <a:cs typeface="Calibri"/>
            </a:endParaRPr>
          </a:p>
        </p:txBody>
      </p:sp>
      <p:sp>
        <p:nvSpPr>
          <p:cNvPr id="8" name="object 8"/>
          <p:cNvSpPr txBox="1"/>
          <p:nvPr/>
        </p:nvSpPr>
        <p:spPr>
          <a:xfrm>
            <a:off x="4495800" y="3886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72415">
              <a:lnSpc>
                <a:spcPct val="100000"/>
              </a:lnSpc>
              <a:spcBef>
                <a:spcPts val="605"/>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A</a:t>
            </a:r>
            <a:endParaRPr sz="1800">
              <a:latin typeface="Calibri"/>
              <a:cs typeface="Calibri"/>
            </a:endParaRPr>
          </a:p>
        </p:txBody>
      </p:sp>
      <p:sp>
        <p:nvSpPr>
          <p:cNvPr id="9" name="object 9"/>
          <p:cNvSpPr txBox="1"/>
          <p:nvPr/>
        </p:nvSpPr>
        <p:spPr>
          <a:xfrm>
            <a:off x="6019800" y="3886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76860">
              <a:lnSpc>
                <a:spcPct val="100000"/>
              </a:lnSpc>
              <a:spcBef>
                <a:spcPts val="605"/>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B</a:t>
            </a:r>
            <a:endParaRPr sz="1800">
              <a:latin typeface="Calibri"/>
              <a:cs typeface="Calibri"/>
            </a:endParaRPr>
          </a:p>
        </p:txBody>
      </p:sp>
      <p:sp>
        <p:nvSpPr>
          <p:cNvPr id="10" name="object 10"/>
          <p:cNvSpPr txBox="1"/>
          <p:nvPr/>
        </p:nvSpPr>
        <p:spPr>
          <a:xfrm>
            <a:off x="7620000" y="3886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78765">
              <a:lnSpc>
                <a:spcPct val="100000"/>
              </a:lnSpc>
              <a:spcBef>
                <a:spcPts val="605"/>
              </a:spcBef>
            </a:pPr>
            <a:r>
              <a:rPr sz="1800" spc="-10" dirty="0">
                <a:solidFill>
                  <a:srgbClr val="FFFFFF"/>
                </a:solidFill>
                <a:latin typeface="Calibri"/>
                <a:cs typeface="Calibri"/>
              </a:rPr>
              <a:t>Course</a:t>
            </a:r>
            <a:r>
              <a:rPr sz="1800" spc="-40" dirty="0">
                <a:solidFill>
                  <a:srgbClr val="FFFFFF"/>
                </a:solidFill>
                <a:latin typeface="Calibri"/>
                <a:cs typeface="Calibri"/>
              </a:rPr>
              <a:t> </a:t>
            </a:r>
            <a:r>
              <a:rPr sz="1800" dirty="0">
                <a:solidFill>
                  <a:srgbClr val="FFFFFF"/>
                </a:solidFill>
                <a:latin typeface="Calibri"/>
                <a:cs typeface="Calibri"/>
              </a:rPr>
              <a:t>C</a:t>
            </a:r>
            <a:endParaRPr sz="1800">
              <a:latin typeface="Calibri"/>
              <a:cs typeface="Calibri"/>
            </a:endParaRPr>
          </a:p>
        </p:txBody>
      </p:sp>
      <p:sp>
        <p:nvSpPr>
          <p:cNvPr id="11" name="object 11"/>
          <p:cNvSpPr txBox="1"/>
          <p:nvPr/>
        </p:nvSpPr>
        <p:spPr>
          <a:xfrm>
            <a:off x="4495800" y="5029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7490">
              <a:lnSpc>
                <a:spcPct val="100000"/>
              </a:lnSpc>
              <a:spcBef>
                <a:spcPts val="6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1</a:t>
            </a:r>
            <a:endParaRPr sz="1800">
              <a:latin typeface="Calibri"/>
              <a:cs typeface="Calibri"/>
            </a:endParaRPr>
          </a:p>
        </p:txBody>
      </p:sp>
      <p:sp>
        <p:nvSpPr>
          <p:cNvPr id="12" name="object 12"/>
          <p:cNvSpPr txBox="1"/>
          <p:nvPr/>
        </p:nvSpPr>
        <p:spPr>
          <a:xfrm>
            <a:off x="6019800" y="5029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7490">
              <a:lnSpc>
                <a:spcPct val="100000"/>
              </a:lnSpc>
              <a:spcBef>
                <a:spcPts val="6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sp>
        <p:nvSpPr>
          <p:cNvPr id="13" name="object 13"/>
          <p:cNvSpPr txBox="1"/>
          <p:nvPr/>
        </p:nvSpPr>
        <p:spPr>
          <a:xfrm>
            <a:off x="7620000" y="5029200"/>
            <a:ext cx="1371600" cy="457200"/>
          </a:xfrm>
          <a:prstGeom prst="rect">
            <a:avLst/>
          </a:prstGeom>
          <a:solidFill>
            <a:srgbClr val="4F81BC"/>
          </a:solidFill>
          <a:ln w="25400">
            <a:solidFill>
              <a:srgbClr val="385D89"/>
            </a:solidFill>
          </a:ln>
        </p:spPr>
        <p:txBody>
          <a:bodyPr vert="horz" wrap="square" lIns="0" tIns="76835" rIns="0" bIns="0" rtlCol="0">
            <a:spAutoFit/>
          </a:bodyPr>
          <a:lstStyle/>
          <a:p>
            <a:pPr marL="237490">
              <a:lnSpc>
                <a:spcPct val="100000"/>
              </a:lnSpc>
              <a:spcBef>
                <a:spcPts val="605"/>
              </a:spcBef>
            </a:pPr>
            <a:r>
              <a:rPr sz="1800" spc="-5" dirty="0">
                <a:solidFill>
                  <a:srgbClr val="FFFFFF"/>
                </a:solidFill>
                <a:latin typeface="Calibri"/>
                <a:cs typeface="Calibri"/>
              </a:rPr>
              <a:t>Student</a:t>
            </a:r>
            <a:r>
              <a:rPr sz="1800" spc="-55" dirty="0">
                <a:solidFill>
                  <a:srgbClr val="FFFFFF"/>
                </a:solidFill>
                <a:latin typeface="Calibri"/>
                <a:cs typeface="Calibri"/>
              </a:rPr>
              <a:t> </a:t>
            </a:r>
            <a:r>
              <a:rPr sz="1800" dirty="0">
                <a:solidFill>
                  <a:srgbClr val="FFFFFF"/>
                </a:solidFill>
                <a:latin typeface="Calibri"/>
                <a:cs typeface="Calibri"/>
              </a:rPr>
              <a:t>3</a:t>
            </a:r>
            <a:endParaRPr sz="1800">
              <a:latin typeface="Calibri"/>
              <a:cs typeface="Calibri"/>
            </a:endParaRPr>
          </a:p>
        </p:txBody>
      </p:sp>
      <p:sp>
        <p:nvSpPr>
          <p:cNvPr id="14" name="object 14"/>
          <p:cNvSpPr/>
          <p:nvPr/>
        </p:nvSpPr>
        <p:spPr>
          <a:xfrm>
            <a:off x="5180838" y="3200400"/>
            <a:ext cx="3506470" cy="687070"/>
          </a:xfrm>
          <a:custGeom>
            <a:avLst/>
            <a:gdLst/>
            <a:ahLst/>
            <a:cxnLst/>
            <a:rect l="l" t="t" r="r" b="b"/>
            <a:pathLst>
              <a:path w="3506470" h="687070">
                <a:moveTo>
                  <a:pt x="1524" y="762"/>
                </a:moveTo>
                <a:lnTo>
                  <a:pt x="0" y="686562"/>
                </a:lnTo>
              </a:path>
              <a:path w="3506470" h="687070">
                <a:moveTo>
                  <a:pt x="762" y="0"/>
                </a:moveTo>
                <a:lnTo>
                  <a:pt x="1524762" y="685800"/>
                </a:lnTo>
              </a:path>
              <a:path w="3506470" h="687070">
                <a:moveTo>
                  <a:pt x="1524762" y="0"/>
                </a:moveTo>
                <a:lnTo>
                  <a:pt x="3505962" y="662813"/>
                </a:lnTo>
              </a:path>
              <a:path w="3506470" h="687070">
                <a:moveTo>
                  <a:pt x="3124962" y="0"/>
                </a:moveTo>
                <a:lnTo>
                  <a:pt x="1524762" y="685800"/>
                </a:lnTo>
              </a:path>
              <a:path w="3506470" h="687070">
                <a:moveTo>
                  <a:pt x="3048762" y="0"/>
                </a:moveTo>
                <a:lnTo>
                  <a:pt x="3429762" y="662813"/>
                </a:lnTo>
              </a:path>
            </a:pathLst>
          </a:custGeom>
          <a:ln w="12700">
            <a:solidFill>
              <a:srgbClr val="497DBA"/>
            </a:solidFill>
          </a:ln>
        </p:spPr>
        <p:txBody>
          <a:bodyPr wrap="square" lIns="0" tIns="0" rIns="0" bIns="0" rtlCol="0"/>
          <a:lstStyle/>
          <a:p>
            <a:endParaRPr/>
          </a:p>
        </p:txBody>
      </p:sp>
      <p:sp>
        <p:nvSpPr>
          <p:cNvPr id="15" name="object 15"/>
          <p:cNvSpPr/>
          <p:nvPr/>
        </p:nvSpPr>
        <p:spPr>
          <a:xfrm>
            <a:off x="5180838" y="4343400"/>
            <a:ext cx="3126105" cy="687070"/>
          </a:xfrm>
          <a:custGeom>
            <a:avLst/>
            <a:gdLst/>
            <a:ahLst/>
            <a:cxnLst/>
            <a:rect l="l" t="t" r="r" b="b"/>
            <a:pathLst>
              <a:path w="3126104" h="687070">
                <a:moveTo>
                  <a:pt x="1524" y="762"/>
                </a:moveTo>
                <a:lnTo>
                  <a:pt x="0" y="686562"/>
                </a:lnTo>
              </a:path>
              <a:path w="3126104" h="687070">
                <a:moveTo>
                  <a:pt x="762" y="0"/>
                </a:moveTo>
                <a:lnTo>
                  <a:pt x="1524762" y="685800"/>
                </a:lnTo>
              </a:path>
              <a:path w="3126104" h="687070">
                <a:moveTo>
                  <a:pt x="1448562" y="0"/>
                </a:moveTo>
                <a:lnTo>
                  <a:pt x="1524762" y="685800"/>
                </a:lnTo>
              </a:path>
              <a:path w="3126104" h="687070">
                <a:moveTo>
                  <a:pt x="1524762" y="0"/>
                </a:moveTo>
                <a:lnTo>
                  <a:pt x="3124962" y="685800"/>
                </a:lnTo>
              </a:path>
              <a:path w="3126104" h="687070">
                <a:moveTo>
                  <a:pt x="3125723" y="762"/>
                </a:moveTo>
                <a:lnTo>
                  <a:pt x="3124200" y="686562"/>
                </a:lnTo>
              </a:path>
              <a:path w="3126104" h="687070">
                <a:moveTo>
                  <a:pt x="762" y="685800"/>
                </a:moveTo>
                <a:lnTo>
                  <a:pt x="3124962" y="0"/>
                </a:lnTo>
              </a:path>
            </a:pathLst>
          </a:custGeom>
          <a:ln w="12700">
            <a:solidFill>
              <a:srgbClr val="497DBA"/>
            </a:solidFill>
          </a:ln>
        </p:spPr>
        <p:txBody>
          <a:bodyPr wrap="square" lIns="0" tIns="0" rIns="0" bIns="0" rtlCol="0"/>
          <a:lstStyle/>
          <a:p>
            <a:endParaRPr/>
          </a:p>
        </p:txBody>
      </p:sp>
      <p:sp>
        <p:nvSpPr>
          <p:cNvPr id="17" name="Title 1"/>
          <p:cNvSpPr>
            <a:spLocks noGrp="1"/>
          </p:cNvSpPr>
          <p:nvPr>
            <p:ph type="title"/>
          </p:nvPr>
        </p:nvSpPr>
        <p:spPr>
          <a:xfrm>
            <a:off x="457200" y="457200"/>
            <a:ext cx="8229600" cy="1143000"/>
          </a:xfrm>
        </p:spPr>
        <p:txBody>
          <a:bodyPr/>
          <a:lstStyle/>
          <a:p>
            <a:r>
              <a:rPr lang="en-US" dirty="0" smtClean="0"/>
              <a:t>2. </a:t>
            </a:r>
            <a:r>
              <a:rPr lang="en-US" sz="5400" dirty="0" smtClean="0"/>
              <a:t>Network Model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1535325"/>
            <a:ext cx="8335009" cy="3098800"/>
          </a:xfrm>
          <a:prstGeom prst="rect">
            <a:avLst/>
          </a:prstGeom>
        </p:spPr>
        <p:txBody>
          <a:bodyPr vert="horz" wrap="square" lIns="0" tIns="97790" rIns="0" bIns="0" rtlCol="0">
            <a:spAutoFit/>
          </a:bodyPr>
          <a:lstStyle/>
          <a:p>
            <a:pPr marL="355600" indent="-342900" algn="just">
              <a:lnSpc>
                <a:spcPct val="100000"/>
              </a:lnSpc>
              <a:spcBef>
                <a:spcPts val="770"/>
              </a:spcBef>
              <a:buFont typeface="Arial"/>
              <a:buChar char="•"/>
              <a:tabLst>
                <a:tab pos="355600" algn="l"/>
              </a:tabLst>
            </a:pPr>
            <a:r>
              <a:rPr sz="2800" spc="-5" dirty="0">
                <a:latin typeface="Times New Roman"/>
                <a:cs typeface="Times New Roman"/>
              </a:rPr>
              <a:t>Simplest</a:t>
            </a:r>
            <a:r>
              <a:rPr sz="2800" spc="-25" dirty="0">
                <a:latin typeface="Times New Roman"/>
                <a:cs typeface="Times New Roman"/>
              </a:rPr>
              <a:t> </a:t>
            </a:r>
            <a:r>
              <a:rPr sz="2800" spc="-5" dirty="0">
                <a:latin typeface="Times New Roman"/>
                <a:cs typeface="Times New Roman"/>
              </a:rPr>
              <a:t>and</a:t>
            </a:r>
            <a:r>
              <a:rPr sz="2800" spc="-10"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spc="-5" dirty="0">
                <a:latin typeface="Times New Roman"/>
                <a:cs typeface="Times New Roman"/>
              </a:rPr>
              <a:t>most</a:t>
            </a:r>
            <a:r>
              <a:rPr sz="2800" dirty="0">
                <a:latin typeface="Times New Roman"/>
                <a:cs typeface="Times New Roman"/>
              </a:rPr>
              <a:t> </a:t>
            </a:r>
            <a:r>
              <a:rPr sz="2800" spc="-10" dirty="0">
                <a:latin typeface="Times New Roman"/>
                <a:cs typeface="Times New Roman"/>
              </a:rPr>
              <a:t>common</a:t>
            </a:r>
            <a:r>
              <a:rPr sz="2800" spc="15" dirty="0">
                <a:latin typeface="Times New Roman"/>
                <a:cs typeface="Times New Roman"/>
              </a:rPr>
              <a:t> </a:t>
            </a:r>
            <a:r>
              <a:rPr sz="2800" spc="-5" dirty="0">
                <a:latin typeface="Times New Roman"/>
                <a:cs typeface="Times New Roman"/>
              </a:rPr>
              <a:t>model.</a:t>
            </a:r>
            <a:endParaRPr sz="2800">
              <a:latin typeface="Times New Roman"/>
              <a:cs typeface="Times New Roman"/>
            </a:endParaRPr>
          </a:p>
          <a:p>
            <a:pPr marL="365760" marR="5080" indent="-353695" algn="just">
              <a:lnSpc>
                <a:spcPct val="120000"/>
              </a:lnSpc>
              <a:spcBef>
                <a:spcPts val="5"/>
              </a:spcBef>
              <a:buFont typeface="Arial"/>
              <a:buChar char="•"/>
              <a:tabLst>
                <a:tab pos="355600" algn="l"/>
              </a:tabLst>
            </a:pPr>
            <a:r>
              <a:rPr sz="2800" spc="-5" dirty="0">
                <a:latin typeface="Times New Roman"/>
                <a:cs typeface="Times New Roman"/>
              </a:rPr>
              <a:t>Developed in </a:t>
            </a:r>
            <a:r>
              <a:rPr sz="2800" dirty="0">
                <a:latin typeface="Times New Roman"/>
                <a:cs typeface="Times New Roman"/>
              </a:rPr>
              <a:t>1970 </a:t>
            </a:r>
            <a:r>
              <a:rPr sz="2800" spc="-5" dirty="0">
                <a:latin typeface="Times New Roman"/>
                <a:cs typeface="Times New Roman"/>
              </a:rPr>
              <a:t>by </a:t>
            </a:r>
            <a:r>
              <a:rPr sz="2800" spc="-65" dirty="0">
                <a:latin typeface="Times New Roman"/>
                <a:cs typeface="Times New Roman"/>
              </a:rPr>
              <a:t>E.F. </a:t>
            </a:r>
            <a:r>
              <a:rPr sz="2800" dirty="0">
                <a:latin typeface="Times New Roman"/>
                <a:cs typeface="Times New Roman"/>
              </a:rPr>
              <a:t>Codd, </a:t>
            </a:r>
            <a:r>
              <a:rPr sz="2800" spc="-5" dirty="0">
                <a:latin typeface="Times New Roman"/>
                <a:cs typeface="Times New Roman"/>
              </a:rPr>
              <a:t>it </a:t>
            </a:r>
            <a:r>
              <a:rPr sz="2800" spc="-10" dirty="0">
                <a:latin typeface="Times New Roman"/>
                <a:cs typeface="Times New Roman"/>
              </a:rPr>
              <a:t>became commercial </a:t>
            </a:r>
            <a:r>
              <a:rPr sz="2800" spc="-685" dirty="0">
                <a:latin typeface="Times New Roman"/>
                <a:cs typeface="Times New Roman"/>
              </a:rPr>
              <a:t> </a:t>
            </a:r>
            <a:r>
              <a:rPr sz="2800" spc="-5" dirty="0">
                <a:latin typeface="Times New Roman"/>
                <a:cs typeface="Times New Roman"/>
              </a:rPr>
              <a:t>in the 80s.</a:t>
            </a:r>
            <a:endParaRPr sz="2800">
              <a:latin typeface="Times New Roman"/>
              <a:cs typeface="Times New Roman"/>
            </a:endParaRPr>
          </a:p>
          <a:p>
            <a:pPr marL="365760" marR="4109720" indent="-353695" algn="just">
              <a:lnSpc>
                <a:spcPct val="120000"/>
              </a:lnSpc>
              <a:buFont typeface="Arial"/>
              <a:buChar char="•"/>
              <a:tabLst>
                <a:tab pos="355600" algn="l"/>
              </a:tabLst>
            </a:pPr>
            <a:r>
              <a:rPr sz="2800" spc="-5" dirty="0">
                <a:latin typeface="Times New Roman"/>
                <a:cs typeface="Times New Roman"/>
              </a:rPr>
              <a:t>Data</a:t>
            </a:r>
            <a:r>
              <a:rPr sz="2800" spc="-25" dirty="0">
                <a:latin typeface="Times New Roman"/>
                <a:cs typeface="Times New Roman"/>
              </a:rPr>
              <a:t> </a:t>
            </a:r>
            <a:r>
              <a:rPr sz="2800" spc="-10" dirty="0">
                <a:latin typeface="Times New Roman"/>
                <a:cs typeface="Times New Roman"/>
              </a:rPr>
              <a:t>elements</a:t>
            </a:r>
            <a:r>
              <a:rPr sz="2800" spc="-15" dirty="0">
                <a:latin typeface="Times New Roman"/>
                <a:cs typeface="Times New Roman"/>
              </a:rPr>
              <a:t> </a:t>
            </a:r>
            <a:r>
              <a:rPr sz="2800" spc="-5" dirty="0">
                <a:latin typeface="Times New Roman"/>
                <a:cs typeface="Times New Roman"/>
              </a:rPr>
              <a:t>are</a:t>
            </a:r>
            <a:r>
              <a:rPr sz="2800" spc="-15" dirty="0">
                <a:latin typeface="Times New Roman"/>
                <a:cs typeface="Times New Roman"/>
              </a:rPr>
              <a:t> </a:t>
            </a:r>
            <a:r>
              <a:rPr sz="2800" dirty="0">
                <a:latin typeface="Times New Roman"/>
                <a:cs typeface="Times New Roman"/>
              </a:rPr>
              <a:t>stored</a:t>
            </a:r>
            <a:r>
              <a:rPr sz="2800" spc="-15" dirty="0">
                <a:latin typeface="Times New Roman"/>
                <a:cs typeface="Times New Roman"/>
              </a:rPr>
              <a:t> </a:t>
            </a:r>
            <a:r>
              <a:rPr sz="2800" spc="-5" dirty="0">
                <a:latin typeface="Times New Roman"/>
                <a:cs typeface="Times New Roman"/>
              </a:rPr>
              <a:t>in </a:t>
            </a:r>
            <a:r>
              <a:rPr sz="2800" spc="-690" dirty="0">
                <a:latin typeface="Times New Roman"/>
                <a:cs typeface="Times New Roman"/>
              </a:rPr>
              <a:t> </a:t>
            </a:r>
            <a:r>
              <a:rPr sz="2800" spc="-10" dirty="0">
                <a:latin typeface="Times New Roman"/>
                <a:cs typeface="Times New Roman"/>
              </a:rPr>
              <a:t>different </a:t>
            </a:r>
            <a:r>
              <a:rPr sz="2800" spc="-5" dirty="0">
                <a:latin typeface="Times New Roman"/>
                <a:cs typeface="Times New Roman"/>
              </a:rPr>
              <a:t>tables </a:t>
            </a:r>
            <a:r>
              <a:rPr sz="2800" spc="-10" dirty="0">
                <a:latin typeface="Times New Roman"/>
                <a:cs typeface="Times New Roman"/>
              </a:rPr>
              <a:t>made </a:t>
            </a:r>
            <a:r>
              <a:rPr sz="2800" spc="-5" dirty="0">
                <a:latin typeface="Times New Roman"/>
                <a:cs typeface="Times New Roman"/>
              </a:rPr>
              <a:t>up of </a:t>
            </a:r>
            <a:r>
              <a:rPr sz="2800" spc="-685" dirty="0">
                <a:latin typeface="Times New Roman"/>
                <a:cs typeface="Times New Roman"/>
              </a:rPr>
              <a:t> </a:t>
            </a:r>
            <a:r>
              <a:rPr sz="2800" spc="-5" dirty="0">
                <a:latin typeface="Times New Roman"/>
                <a:cs typeface="Times New Roman"/>
              </a:rPr>
              <a:t>rows</a:t>
            </a:r>
            <a:r>
              <a:rPr sz="2800" dirty="0">
                <a:latin typeface="Times New Roman"/>
                <a:cs typeface="Times New Roman"/>
              </a:rPr>
              <a:t> </a:t>
            </a:r>
            <a:r>
              <a:rPr sz="2800" spc="-5" dirty="0">
                <a:latin typeface="Times New Roman"/>
                <a:cs typeface="Times New Roman"/>
              </a:rPr>
              <a:t>and</a:t>
            </a:r>
            <a:r>
              <a:rPr sz="2800" spc="-10" dirty="0">
                <a:latin typeface="Times New Roman"/>
                <a:cs typeface="Times New Roman"/>
              </a:rPr>
              <a:t> </a:t>
            </a:r>
            <a:r>
              <a:rPr sz="2800" spc="-5" dirty="0">
                <a:latin typeface="Times New Roman"/>
                <a:cs typeface="Times New Roman"/>
              </a:rPr>
              <a:t>columns.</a:t>
            </a:r>
            <a:endParaRPr sz="2800">
              <a:latin typeface="Times New Roman"/>
              <a:cs typeface="Times New Roman"/>
            </a:endParaRPr>
          </a:p>
        </p:txBody>
      </p:sp>
      <p:graphicFrame>
        <p:nvGraphicFramePr>
          <p:cNvPr id="6" name="object 4"/>
          <p:cNvGraphicFramePr>
            <a:graphicFrameLocks noGrp="1"/>
          </p:cNvGraphicFramePr>
          <p:nvPr/>
        </p:nvGraphicFramePr>
        <p:xfrm>
          <a:off x="4343400" y="4800600"/>
          <a:ext cx="4502152" cy="1737360"/>
        </p:xfrm>
        <a:graphic>
          <a:graphicData uri="http://schemas.openxmlformats.org/drawingml/2006/table">
            <a:tbl>
              <a:tblPr firstRow="1" bandRow="1">
                <a:tableStyleId>{2D5ABB26-0587-4C30-8999-92F81FD0307C}</a:tableStyleId>
              </a:tblPr>
              <a:tblGrid>
                <a:gridCol w="1125538"/>
                <a:gridCol w="1125538"/>
                <a:gridCol w="1260474"/>
                <a:gridCol w="990602"/>
              </a:tblGrid>
              <a:tr h="365760">
                <a:tc>
                  <a:txBody>
                    <a:bodyPr/>
                    <a:lstStyle/>
                    <a:p>
                      <a:pPr marL="92075">
                        <a:lnSpc>
                          <a:spcPct val="100000"/>
                        </a:lnSpc>
                        <a:spcBef>
                          <a:spcPts val="245"/>
                        </a:spcBef>
                      </a:pPr>
                      <a:r>
                        <a:rPr sz="1800" b="1" spc="-15" dirty="0">
                          <a:solidFill>
                            <a:srgbClr val="FFFFFF"/>
                          </a:solidFill>
                          <a:latin typeface="Calibri"/>
                          <a:cs typeface="Calibri"/>
                        </a:rPr>
                        <a:t>Roll</a:t>
                      </a:r>
                      <a:r>
                        <a:rPr sz="1800" b="1" spc="-55"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libri"/>
                          <a:cs typeface="Calibri"/>
                        </a:rPr>
                        <a:t>Name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spc="-5" dirty="0">
                          <a:solidFill>
                            <a:srgbClr val="FFFFFF"/>
                          </a:solidFill>
                          <a:latin typeface="Calibri"/>
                          <a:cs typeface="Calibri"/>
                        </a:rPr>
                        <a:t>Surname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spc="-5" dirty="0">
                          <a:solidFill>
                            <a:srgbClr val="FFFFFF"/>
                          </a:solidFill>
                          <a:latin typeface="Calibri"/>
                          <a:cs typeface="Calibri"/>
                        </a:rPr>
                        <a:t>Section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685800">
                <a:tc>
                  <a:txBody>
                    <a:bodyPr/>
                    <a:lstStyle/>
                    <a:p>
                      <a:pPr marL="92075">
                        <a:lnSpc>
                          <a:spcPct val="100000"/>
                        </a:lnSpc>
                        <a:spcBef>
                          <a:spcPts val="250"/>
                        </a:spcBef>
                      </a:pPr>
                      <a:r>
                        <a:rPr sz="1800" spc="-5" dirty="0">
                          <a:latin typeface="Calibri"/>
                          <a:cs typeface="Calibri"/>
                        </a:rPr>
                        <a:t>1001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147320">
                        <a:lnSpc>
                          <a:spcPct val="100000"/>
                        </a:lnSpc>
                        <a:spcBef>
                          <a:spcPts val="250"/>
                        </a:spcBef>
                      </a:pPr>
                      <a:r>
                        <a:rPr lang="en-US" sz="1800" dirty="0" smtClean="0">
                          <a:latin typeface="Calibri"/>
                          <a:cs typeface="Calibri"/>
                        </a:rPr>
                        <a:t>Ahmad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0"/>
                        </a:spcBef>
                      </a:pPr>
                      <a:r>
                        <a:rPr lang="en-US" sz="1800" spc="-40" dirty="0" smtClean="0">
                          <a:latin typeface="Calibri"/>
                          <a:cs typeface="Calibri"/>
                        </a:rPr>
                        <a:t>Muhammad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0"/>
                        </a:spcBef>
                      </a:pPr>
                      <a:r>
                        <a:rPr sz="1800" dirty="0">
                          <a:latin typeface="Calibri"/>
                          <a:cs typeface="Calibri"/>
                        </a:rPr>
                        <a:t>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685800">
                <a:tc>
                  <a:txBody>
                    <a:bodyPr/>
                    <a:lstStyle/>
                    <a:p>
                      <a:pPr marL="92075">
                        <a:lnSpc>
                          <a:spcPct val="100000"/>
                        </a:lnSpc>
                        <a:spcBef>
                          <a:spcPts val="250"/>
                        </a:spcBef>
                      </a:pPr>
                      <a:r>
                        <a:rPr sz="1800" spc="-5" dirty="0">
                          <a:latin typeface="Calibri"/>
                          <a:cs typeface="Calibri"/>
                        </a:rPr>
                        <a:t>1002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147320">
                        <a:lnSpc>
                          <a:spcPct val="100000"/>
                        </a:lnSpc>
                        <a:spcBef>
                          <a:spcPts val="250"/>
                        </a:spcBef>
                      </a:pPr>
                      <a:r>
                        <a:rPr lang="en-US" sz="1800" dirty="0" smtClean="0">
                          <a:latin typeface="Calibri"/>
                          <a:cs typeface="Calibri"/>
                        </a:rPr>
                        <a:t>Ali</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50"/>
                        </a:spcBef>
                      </a:pPr>
                      <a:r>
                        <a:rPr lang="en-US" sz="1800" spc="-5" dirty="0" smtClean="0">
                          <a:latin typeface="Calibri"/>
                          <a:cs typeface="Calibri"/>
                        </a:rPr>
                        <a:t>Muhammad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50"/>
                        </a:spcBef>
                      </a:pPr>
                      <a:r>
                        <a:rPr sz="1800" dirty="0">
                          <a:latin typeface="Calibri"/>
                          <a:cs typeface="Calibri"/>
                        </a:rPr>
                        <a:t>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
        <p:nvSpPr>
          <p:cNvPr id="8" name="Title 1"/>
          <p:cNvSpPr>
            <a:spLocks noGrp="1"/>
          </p:cNvSpPr>
          <p:nvPr>
            <p:ph type="title"/>
          </p:nvPr>
        </p:nvSpPr>
        <p:spPr>
          <a:xfrm>
            <a:off x="457200" y="381000"/>
            <a:ext cx="8229600" cy="1143000"/>
          </a:xfrm>
        </p:spPr>
        <p:txBody>
          <a:bodyPr>
            <a:normAutofit/>
          </a:bodyPr>
          <a:lstStyle/>
          <a:p>
            <a:pPr lvl="1"/>
            <a:r>
              <a:rPr lang="en-US" sz="5400" kern="1200" dirty="0">
                <a:solidFill>
                  <a:schemeClr val="tx2"/>
                </a:solidFill>
                <a:latin typeface="+mj-lt"/>
                <a:ea typeface="+mj-ea"/>
                <a:cs typeface="+mj-cs"/>
              </a:rPr>
              <a:t>3. Relational Model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1535289"/>
            <a:ext cx="7967980" cy="4241165"/>
          </a:xfrm>
          <a:prstGeom prst="rect">
            <a:avLst/>
          </a:prstGeom>
        </p:spPr>
        <p:txBody>
          <a:bodyPr vert="horz" wrap="square" lIns="0" tIns="55244" rIns="0" bIns="0" rtlCol="0">
            <a:spAutoFit/>
          </a:bodyPr>
          <a:lstStyle/>
          <a:p>
            <a:pPr marL="355600" indent="-342900">
              <a:lnSpc>
                <a:spcPct val="100000"/>
              </a:lnSpc>
              <a:spcBef>
                <a:spcPts val="434"/>
              </a:spcBef>
              <a:buFont typeface="Arial"/>
              <a:buChar char="•"/>
              <a:tabLst>
                <a:tab pos="354965" algn="l"/>
                <a:tab pos="355600" algn="l"/>
              </a:tabLst>
            </a:pPr>
            <a:r>
              <a:rPr sz="2800" spc="-20" dirty="0">
                <a:latin typeface="Times New Roman"/>
                <a:cs typeface="Times New Roman"/>
              </a:rPr>
              <a:t>Terminologies:</a:t>
            </a:r>
            <a:endParaRPr sz="2800">
              <a:latin typeface="Times New Roman"/>
              <a:cs typeface="Times New Roman"/>
            </a:endParaRPr>
          </a:p>
          <a:p>
            <a:pPr marL="455930">
              <a:lnSpc>
                <a:spcPct val="100000"/>
              </a:lnSpc>
              <a:spcBef>
                <a:spcPts val="340"/>
              </a:spcBef>
            </a:pPr>
            <a:r>
              <a:rPr sz="2800" spc="-5" dirty="0">
                <a:latin typeface="Times New Roman"/>
                <a:cs typeface="Times New Roman"/>
              </a:rPr>
              <a:t>-Data</a:t>
            </a:r>
            <a:r>
              <a:rPr sz="2800" spc="-60" dirty="0">
                <a:latin typeface="Times New Roman"/>
                <a:cs typeface="Times New Roman"/>
              </a:rPr>
              <a:t> </a:t>
            </a:r>
            <a:r>
              <a:rPr sz="2800" spc="-50" dirty="0">
                <a:latin typeface="Times New Roman"/>
                <a:cs typeface="Times New Roman"/>
              </a:rPr>
              <a:t>Values:</a:t>
            </a:r>
            <a:r>
              <a:rPr sz="2800" dirty="0">
                <a:latin typeface="Times New Roman"/>
                <a:cs typeface="Times New Roman"/>
              </a:rPr>
              <a:t> </a:t>
            </a:r>
            <a:r>
              <a:rPr sz="2800" spc="-5" dirty="0">
                <a:latin typeface="Times New Roman"/>
                <a:cs typeface="Times New Roman"/>
              </a:rPr>
              <a:t>alphanumeric</a:t>
            </a:r>
            <a:r>
              <a:rPr sz="2800" spc="-15" dirty="0">
                <a:latin typeface="Times New Roman"/>
                <a:cs typeface="Times New Roman"/>
              </a:rPr>
              <a:t> </a:t>
            </a:r>
            <a:r>
              <a:rPr sz="2800" spc="-5" dirty="0">
                <a:latin typeface="Times New Roman"/>
                <a:cs typeface="Times New Roman"/>
              </a:rPr>
              <a:t>raw</a:t>
            </a:r>
            <a:r>
              <a:rPr sz="2800" spc="10" dirty="0">
                <a:latin typeface="Times New Roman"/>
                <a:cs typeface="Times New Roman"/>
              </a:rPr>
              <a:t> </a:t>
            </a:r>
            <a:r>
              <a:rPr sz="2800" spc="-5">
                <a:latin typeface="Times New Roman"/>
                <a:cs typeface="Times New Roman"/>
              </a:rPr>
              <a:t>data</a:t>
            </a:r>
            <a:r>
              <a:rPr sz="2800" spc="-10">
                <a:latin typeface="Times New Roman"/>
                <a:cs typeface="Times New Roman"/>
              </a:rPr>
              <a:t> </a:t>
            </a:r>
            <a:endParaRPr sz="2800">
              <a:latin typeface="Times New Roman"/>
              <a:cs typeface="Times New Roman"/>
            </a:endParaRPr>
          </a:p>
          <a:p>
            <a:pPr marL="455930">
              <a:lnSpc>
                <a:spcPct val="100000"/>
              </a:lnSpc>
              <a:spcBef>
                <a:spcPts val="335"/>
              </a:spcBef>
            </a:pPr>
            <a:r>
              <a:rPr sz="2800" spc="-5" dirty="0">
                <a:latin typeface="Times New Roman"/>
                <a:cs typeface="Times New Roman"/>
              </a:rPr>
              <a:t>-Columns:</a:t>
            </a:r>
            <a:r>
              <a:rPr sz="2800" spc="-15" dirty="0">
                <a:latin typeface="Times New Roman"/>
                <a:cs typeface="Times New Roman"/>
              </a:rPr>
              <a:t> </a:t>
            </a:r>
            <a:r>
              <a:rPr sz="2800" spc="-5" dirty="0">
                <a:latin typeface="Times New Roman"/>
                <a:cs typeface="Times New Roman"/>
              </a:rPr>
              <a:t>fields</a:t>
            </a:r>
            <a:r>
              <a:rPr sz="2800" spc="-10" dirty="0">
                <a:latin typeface="Times New Roman"/>
                <a:cs typeface="Times New Roman"/>
              </a:rPr>
              <a:t> </a:t>
            </a:r>
            <a:r>
              <a:rPr sz="2800" spc="-5" dirty="0">
                <a:latin typeface="Times New Roman"/>
                <a:cs typeface="Times New Roman"/>
              </a:rPr>
              <a:t>(item</a:t>
            </a:r>
            <a:r>
              <a:rPr sz="2800" spc="-10" dirty="0">
                <a:latin typeface="Times New Roman"/>
                <a:cs typeface="Times New Roman"/>
              </a:rPr>
              <a:t> </a:t>
            </a:r>
            <a:r>
              <a:rPr sz="2800" spc="-5" dirty="0">
                <a:latin typeface="Times New Roman"/>
                <a:cs typeface="Times New Roman"/>
              </a:rPr>
              <a:t>or</a:t>
            </a:r>
            <a:r>
              <a:rPr sz="2800" spc="15" dirty="0">
                <a:latin typeface="Times New Roman"/>
                <a:cs typeface="Times New Roman"/>
              </a:rPr>
              <a:t> </a:t>
            </a:r>
            <a:r>
              <a:rPr sz="2800" spc="-5" dirty="0">
                <a:latin typeface="Times New Roman"/>
                <a:cs typeface="Times New Roman"/>
              </a:rPr>
              <a:t>object</a:t>
            </a:r>
            <a:r>
              <a:rPr sz="2800" spc="-20" dirty="0">
                <a:latin typeface="Times New Roman"/>
                <a:cs typeface="Times New Roman"/>
              </a:rPr>
              <a:t> </a:t>
            </a:r>
            <a:r>
              <a:rPr sz="2800" spc="-5" dirty="0">
                <a:latin typeface="Times New Roman"/>
                <a:cs typeface="Times New Roman"/>
              </a:rPr>
              <a:t>that</a:t>
            </a:r>
            <a:r>
              <a:rPr sz="2800" spc="-20" dirty="0">
                <a:latin typeface="Times New Roman"/>
                <a:cs typeface="Times New Roman"/>
              </a:rPr>
              <a:t> </a:t>
            </a:r>
            <a:r>
              <a:rPr sz="2800" dirty="0">
                <a:latin typeface="Times New Roman"/>
                <a:cs typeface="Times New Roman"/>
              </a:rPr>
              <a:t>holds</a:t>
            </a:r>
            <a:r>
              <a:rPr sz="2800" spc="-20" dirty="0">
                <a:latin typeface="Times New Roman"/>
                <a:cs typeface="Times New Roman"/>
              </a:rPr>
              <a:t> </a:t>
            </a:r>
            <a:r>
              <a:rPr sz="2800" dirty="0">
                <a:latin typeface="Times New Roman"/>
                <a:cs typeface="Times New Roman"/>
              </a:rPr>
              <a:t>the</a:t>
            </a:r>
            <a:r>
              <a:rPr sz="2800" spc="-5" dirty="0">
                <a:latin typeface="Times New Roman"/>
                <a:cs typeface="Times New Roman"/>
              </a:rPr>
              <a:t> data)</a:t>
            </a:r>
            <a:endParaRPr sz="2800">
              <a:latin typeface="Times New Roman"/>
              <a:cs typeface="Times New Roman"/>
            </a:endParaRPr>
          </a:p>
          <a:p>
            <a:pPr marL="455930">
              <a:lnSpc>
                <a:spcPct val="100000"/>
              </a:lnSpc>
              <a:spcBef>
                <a:spcPts val="335"/>
              </a:spcBef>
            </a:pPr>
            <a:r>
              <a:rPr sz="2800" spc="-5" dirty="0">
                <a:latin typeface="Times New Roman"/>
                <a:cs typeface="Times New Roman"/>
              </a:rPr>
              <a:t>-Rows: record</a:t>
            </a:r>
            <a:r>
              <a:rPr sz="2800" spc="10" dirty="0">
                <a:latin typeface="Times New Roman"/>
                <a:cs typeface="Times New Roman"/>
              </a:rPr>
              <a:t> </a:t>
            </a:r>
            <a:r>
              <a:rPr sz="2800" spc="-5" dirty="0">
                <a:latin typeface="Times New Roman"/>
                <a:cs typeface="Times New Roman"/>
              </a:rPr>
              <a:t>(a </a:t>
            </a:r>
            <a:r>
              <a:rPr sz="2800" dirty="0">
                <a:latin typeface="Times New Roman"/>
                <a:cs typeface="Times New Roman"/>
              </a:rPr>
              <a:t>group</a:t>
            </a:r>
            <a:r>
              <a:rPr sz="2800" spc="-5" dirty="0">
                <a:latin typeface="Times New Roman"/>
                <a:cs typeface="Times New Roman"/>
              </a:rPr>
              <a:t> of</a:t>
            </a:r>
            <a:r>
              <a:rPr sz="2800" spc="5" dirty="0">
                <a:latin typeface="Times New Roman"/>
                <a:cs typeface="Times New Roman"/>
              </a:rPr>
              <a:t> </a:t>
            </a:r>
            <a:r>
              <a:rPr sz="2800" spc="-5" dirty="0">
                <a:latin typeface="Times New Roman"/>
                <a:cs typeface="Times New Roman"/>
              </a:rPr>
              <a:t>data for</a:t>
            </a:r>
            <a:r>
              <a:rPr sz="2800" dirty="0">
                <a:latin typeface="Times New Roman"/>
                <a:cs typeface="Times New Roman"/>
              </a:rPr>
              <a:t> </a:t>
            </a:r>
            <a:r>
              <a:rPr sz="2800" spc="-5" dirty="0">
                <a:latin typeface="Times New Roman"/>
                <a:cs typeface="Times New Roman"/>
              </a:rPr>
              <a:t>related field)</a:t>
            </a:r>
            <a:endParaRPr sz="2800">
              <a:latin typeface="Times New Roman"/>
              <a:cs typeface="Times New Roman"/>
            </a:endParaRPr>
          </a:p>
          <a:p>
            <a:pPr marL="455930">
              <a:lnSpc>
                <a:spcPct val="100000"/>
              </a:lnSpc>
              <a:spcBef>
                <a:spcPts val="340"/>
              </a:spcBef>
            </a:pPr>
            <a:r>
              <a:rPr sz="2800" spc="-35" dirty="0">
                <a:latin typeface="Times New Roman"/>
                <a:cs typeface="Times New Roman"/>
              </a:rPr>
              <a:t>-Table:</a:t>
            </a:r>
            <a:r>
              <a:rPr sz="2800" dirty="0">
                <a:latin typeface="Times New Roman"/>
                <a:cs typeface="Times New Roman"/>
              </a:rPr>
              <a:t> </a:t>
            </a:r>
            <a:r>
              <a:rPr sz="2800" spc="-5" dirty="0">
                <a:latin typeface="Times New Roman"/>
                <a:cs typeface="Times New Roman"/>
              </a:rPr>
              <a:t>collection</a:t>
            </a:r>
            <a:r>
              <a:rPr sz="2800" spc="-20" dirty="0">
                <a:latin typeface="Times New Roman"/>
                <a:cs typeface="Times New Roman"/>
              </a:rPr>
              <a:t> </a:t>
            </a:r>
            <a:r>
              <a:rPr sz="2800" spc="-5" dirty="0">
                <a:latin typeface="Times New Roman"/>
                <a:cs typeface="Times New Roman"/>
              </a:rPr>
              <a:t>(all records</a:t>
            </a:r>
            <a:r>
              <a:rPr sz="2800" dirty="0">
                <a:latin typeface="Times New Roman"/>
                <a:cs typeface="Times New Roman"/>
              </a:rPr>
              <a:t> </a:t>
            </a:r>
            <a:r>
              <a:rPr sz="2800" spc="-5" dirty="0">
                <a:latin typeface="Times New Roman"/>
                <a:cs typeface="Times New Roman"/>
              </a:rPr>
              <a:t>&amp;</a:t>
            </a:r>
            <a:r>
              <a:rPr sz="2800" spc="5" dirty="0">
                <a:latin typeface="Times New Roman"/>
                <a:cs typeface="Times New Roman"/>
              </a:rPr>
              <a:t> </a:t>
            </a:r>
            <a:r>
              <a:rPr sz="2800" spc="-5" dirty="0">
                <a:latin typeface="Times New Roman"/>
                <a:cs typeface="Times New Roman"/>
              </a:rPr>
              <a:t>fields)</a:t>
            </a:r>
            <a:endParaRPr sz="2800">
              <a:latin typeface="Times New Roman"/>
              <a:cs typeface="Times New Roman"/>
            </a:endParaRPr>
          </a:p>
          <a:p>
            <a:pPr marL="544195" marR="5080" indent="-88900">
              <a:lnSpc>
                <a:spcPct val="110000"/>
              </a:lnSpc>
            </a:pPr>
            <a:r>
              <a:rPr sz="2800" spc="-5" dirty="0">
                <a:latin typeface="Times New Roman"/>
                <a:cs typeface="Times New Roman"/>
              </a:rPr>
              <a:t>-Key: identifier (uniquely identifies a row </a:t>
            </a:r>
            <a:r>
              <a:rPr sz="2800" dirty="0">
                <a:latin typeface="Times New Roman"/>
                <a:cs typeface="Times New Roman"/>
              </a:rPr>
              <a:t>in the </a:t>
            </a:r>
            <a:r>
              <a:rPr sz="2800" spc="5" dirty="0">
                <a:latin typeface="Times New Roman"/>
                <a:cs typeface="Times New Roman"/>
              </a:rPr>
              <a:t> </a:t>
            </a:r>
            <a:r>
              <a:rPr sz="2800" spc="-5" dirty="0">
                <a:latin typeface="Times New Roman"/>
                <a:cs typeface="Times New Roman"/>
              </a:rPr>
              <a:t>table. It </a:t>
            </a:r>
            <a:r>
              <a:rPr sz="2800" spc="-10" dirty="0">
                <a:latin typeface="Times New Roman"/>
                <a:cs typeface="Times New Roman"/>
              </a:rPr>
              <a:t>can </a:t>
            </a:r>
            <a:r>
              <a:rPr sz="2800" dirty="0">
                <a:latin typeface="Times New Roman"/>
                <a:cs typeface="Times New Roman"/>
              </a:rPr>
              <a:t>be </a:t>
            </a:r>
            <a:r>
              <a:rPr sz="2800" spc="-5" dirty="0">
                <a:latin typeface="Times New Roman"/>
                <a:cs typeface="Times New Roman"/>
              </a:rPr>
              <a:t>value of a </a:t>
            </a:r>
            <a:r>
              <a:rPr sz="2800" dirty="0">
                <a:latin typeface="Times New Roman"/>
                <a:cs typeface="Times New Roman"/>
              </a:rPr>
              <a:t>single </a:t>
            </a:r>
            <a:r>
              <a:rPr sz="2800" spc="-5" dirty="0">
                <a:latin typeface="Times New Roman"/>
                <a:cs typeface="Times New Roman"/>
              </a:rPr>
              <a:t>or multiple column. </a:t>
            </a:r>
            <a:r>
              <a:rPr sz="2800" spc="-685" dirty="0">
                <a:latin typeface="Times New Roman"/>
                <a:cs typeface="Times New Roman"/>
              </a:rPr>
              <a:t> </a:t>
            </a:r>
            <a:r>
              <a:rPr sz="2800" spc="-5" dirty="0">
                <a:latin typeface="Times New Roman"/>
                <a:cs typeface="Times New Roman"/>
              </a:rPr>
              <a:t>e.g.:</a:t>
            </a:r>
            <a:endParaRPr sz="2800">
              <a:latin typeface="Times New Roman"/>
              <a:cs typeface="Times New Roman"/>
            </a:endParaRPr>
          </a:p>
          <a:p>
            <a:pPr marL="899160">
              <a:lnSpc>
                <a:spcPct val="100000"/>
              </a:lnSpc>
              <a:spcBef>
                <a:spcPts val="740"/>
              </a:spcBef>
            </a:pPr>
            <a:r>
              <a:rPr sz="2400" spc="-5" dirty="0">
                <a:latin typeface="Times New Roman"/>
                <a:cs typeface="Times New Roman"/>
              </a:rPr>
              <a:t>DB2,</a:t>
            </a:r>
            <a:r>
              <a:rPr sz="2400" spc="-10" dirty="0">
                <a:latin typeface="Times New Roman"/>
                <a:cs typeface="Times New Roman"/>
              </a:rPr>
              <a:t> </a:t>
            </a:r>
            <a:r>
              <a:rPr sz="2400" spc="-5" dirty="0">
                <a:latin typeface="Times New Roman"/>
                <a:cs typeface="Times New Roman"/>
              </a:rPr>
              <a:t>ORACLE,</a:t>
            </a:r>
            <a:r>
              <a:rPr sz="2400" dirty="0">
                <a:latin typeface="Times New Roman"/>
                <a:cs typeface="Times New Roman"/>
              </a:rPr>
              <a:t> </a:t>
            </a:r>
            <a:r>
              <a:rPr sz="2400" spc="-5" dirty="0">
                <a:latin typeface="Times New Roman"/>
                <a:cs typeface="Times New Roman"/>
              </a:rPr>
              <a:t>SQL</a:t>
            </a:r>
            <a:r>
              <a:rPr sz="2400" spc="-95" dirty="0">
                <a:latin typeface="Times New Roman"/>
                <a:cs typeface="Times New Roman"/>
              </a:rPr>
              <a:t> </a:t>
            </a:r>
            <a:r>
              <a:rPr sz="2400" spc="-20" dirty="0">
                <a:latin typeface="Times New Roman"/>
                <a:cs typeface="Times New Roman"/>
              </a:rPr>
              <a:t>Server.</a:t>
            </a:r>
            <a:endParaRPr sz="2400">
              <a:latin typeface="Times New Roman"/>
              <a:cs typeface="Times New Roman"/>
            </a:endParaRPr>
          </a:p>
        </p:txBody>
      </p:sp>
      <p:graphicFrame>
        <p:nvGraphicFramePr>
          <p:cNvPr id="4" name="object 4"/>
          <p:cNvGraphicFramePr>
            <a:graphicFrameLocks noGrp="1"/>
          </p:cNvGraphicFramePr>
          <p:nvPr/>
        </p:nvGraphicFramePr>
        <p:xfrm>
          <a:off x="4641850" y="5114290"/>
          <a:ext cx="4502152" cy="1737360"/>
        </p:xfrm>
        <a:graphic>
          <a:graphicData uri="http://schemas.openxmlformats.org/drawingml/2006/table">
            <a:tbl>
              <a:tblPr firstRow="1" bandRow="1">
                <a:tableStyleId>{2D5ABB26-0587-4C30-8999-92F81FD0307C}</a:tableStyleId>
              </a:tblPr>
              <a:tblGrid>
                <a:gridCol w="1125538"/>
                <a:gridCol w="1125538"/>
                <a:gridCol w="1260474"/>
                <a:gridCol w="990602"/>
              </a:tblGrid>
              <a:tr h="365760">
                <a:tc>
                  <a:txBody>
                    <a:bodyPr/>
                    <a:lstStyle/>
                    <a:p>
                      <a:pPr marL="92075">
                        <a:lnSpc>
                          <a:spcPct val="100000"/>
                        </a:lnSpc>
                        <a:spcBef>
                          <a:spcPts val="245"/>
                        </a:spcBef>
                      </a:pPr>
                      <a:r>
                        <a:rPr sz="1800" b="1" spc="-15" dirty="0">
                          <a:solidFill>
                            <a:srgbClr val="FFFFFF"/>
                          </a:solidFill>
                          <a:latin typeface="Calibri"/>
                          <a:cs typeface="Calibri"/>
                        </a:rPr>
                        <a:t>Roll</a:t>
                      </a:r>
                      <a:r>
                        <a:rPr sz="1800" b="1" spc="-55"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libri"/>
                          <a:cs typeface="Calibri"/>
                        </a:rPr>
                        <a:t>Name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spc="-5" dirty="0">
                          <a:solidFill>
                            <a:srgbClr val="FFFFFF"/>
                          </a:solidFill>
                          <a:latin typeface="Calibri"/>
                          <a:cs typeface="Calibri"/>
                        </a:rPr>
                        <a:t>Surname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spc="-5" dirty="0">
                          <a:solidFill>
                            <a:srgbClr val="FFFFFF"/>
                          </a:solidFill>
                          <a:latin typeface="Calibri"/>
                          <a:cs typeface="Calibri"/>
                        </a:rPr>
                        <a:t>Section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685800">
                <a:tc>
                  <a:txBody>
                    <a:bodyPr/>
                    <a:lstStyle/>
                    <a:p>
                      <a:pPr marL="92075">
                        <a:lnSpc>
                          <a:spcPct val="100000"/>
                        </a:lnSpc>
                        <a:spcBef>
                          <a:spcPts val="250"/>
                        </a:spcBef>
                      </a:pPr>
                      <a:r>
                        <a:rPr sz="1800" spc="-5" dirty="0">
                          <a:latin typeface="Calibri"/>
                          <a:cs typeface="Calibri"/>
                        </a:rPr>
                        <a:t>1001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147320">
                        <a:lnSpc>
                          <a:spcPct val="100000"/>
                        </a:lnSpc>
                        <a:spcBef>
                          <a:spcPts val="250"/>
                        </a:spcBef>
                      </a:pPr>
                      <a:r>
                        <a:rPr lang="en-US" sz="1800" dirty="0" smtClean="0">
                          <a:latin typeface="Calibri"/>
                          <a:cs typeface="Calibri"/>
                        </a:rPr>
                        <a:t>Ahmad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0"/>
                        </a:spcBef>
                      </a:pPr>
                      <a:r>
                        <a:rPr lang="en-US" sz="1800" spc="-40" dirty="0" smtClean="0">
                          <a:latin typeface="Calibri"/>
                          <a:cs typeface="Calibri"/>
                        </a:rPr>
                        <a:t>Muhammad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0"/>
                        </a:spcBef>
                      </a:pPr>
                      <a:r>
                        <a:rPr sz="1800" dirty="0">
                          <a:latin typeface="Calibri"/>
                          <a:cs typeface="Calibri"/>
                        </a:rPr>
                        <a:t>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685800">
                <a:tc>
                  <a:txBody>
                    <a:bodyPr/>
                    <a:lstStyle/>
                    <a:p>
                      <a:pPr marL="92075">
                        <a:lnSpc>
                          <a:spcPct val="100000"/>
                        </a:lnSpc>
                        <a:spcBef>
                          <a:spcPts val="250"/>
                        </a:spcBef>
                      </a:pPr>
                      <a:r>
                        <a:rPr sz="1800" spc="-5" dirty="0">
                          <a:latin typeface="Calibri"/>
                          <a:cs typeface="Calibri"/>
                        </a:rPr>
                        <a:t>1002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147320">
                        <a:lnSpc>
                          <a:spcPct val="100000"/>
                        </a:lnSpc>
                        <a:spcBef>
                          <a:spcPts val="250"/>
                        </a:spcBef>
                      </a:pPr>
                      <a:r>
                        <a:rPr lang="en-US" sz="1800" dirty="0" smtClean="0">
                          <a:latin typeface="Calibri"/>
                          <a:cs typeface="Calibri"/>
                        </a:rPr>
                        <a:t>Ali</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50"/>
                        </a:spcBef>
                      </a:pPr>
                      <a:r>
                        <a:rPr lang="en-US" sz="1800" spc="-5" dirty="0" smtClean="0">
                          <a:latin typeface="Calibri"/>
                          <a:cs typeface="Calibri"/>
                        </a:rPr>
                        <a:t>Muhammad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50"/>
                        </a:spcBef>
                      </a:pPr>
                      <a:r>
                        <a:rPr sz="1800" dirty="0">
                          <a:latin typeface="Calibri"/>
                          <a:cs typeface="Calibri"/>
                        </a:rPr>
                        <a:t>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
        <p:nvSpPr>
          <p:cNvPr id="7" name="Title 1"/>
          <p:cNvSpPr>
            <a:spLocks noGrp="1"/>
          </p:cNvSpPr>
          <p:nvPr>
            <p:ph type="title"/>
          </p:nvPr>
        </p:nvSpPr>
        <p:spPr>
          <a:xfrm>
            <a:off x="457200" y="457200"/>
            <a:ext cx="8229600" cy="1143000"/>
          </a:xfrm>
        </p:spPr>
        <p:txBody>
          <a:bodyPr>
            <a:normAutofit/>
          </a:bodyPr>
          <a:lstStyle/>
          <a:p>
            <a:pPr lvl="1"/>
            <a:r>
              <a:rPr lang="en-US" sz="5400" kern="1200" dirty="0">
                <a:solidFill>
                  <a:schemeClr val="tx2"/>
                </a:solidFill>
                <a:latin typeface="+mj-lt"/>
                <a:ea typeface="+mj-ea"/>
                <a:cs typeface="+mj-cs"/>
              </a:rPr>
              <a:t>3. Relational Model</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5264</TotalTime>
  <Words>3029</Words>
  <Application>Microsoft Office PowerPoint</Application>
  <PresentationFormat>On-screen Show (4:3)</PresentationFormat>
  <Paragraphs>527</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Flow</vt:lpstr>
      <vt:lpstr>Database Management System</vt:lpstr>
      <vt:lpstr>Slide 2</vt:lpstr>
      <vt:lpstr>Commonly used data models for databases</vt:lpstr>
      <vt:lpstr>1. Hierarchical Model </vt:lpstr>
      <vt:lpstr>Slide 5</vt:lpstr>
      <vt:lpstr>2. Network Model </vt:lpstr>
      <vt:lpstr>2. Network Model </vt:lpstr>
      <vt:lpstr>3. Relational Model</vt:lpstr>
      <vt:lpstr>3. Relational Model</vt:lpstr>
      <vt:lpstr>4. Entity–Relationship Model</vt:lpstr>
      <vt:lpstr>4. Entity–Relationship Model</vt:lpstr>
      <vt:lpstr>Chen &amp; Crow’s Foot Notations</vt:lpstr>
      <vt:lpstr>5. Object-Oriented Models</vt:lpstr>
      <vt:lpstr>5. Object-Oriented Models</vt:lpstr>
      <vt:lpstr>5. Object-Oriented Models: Example</vt:lpstr>
      <vt:lpstr>5. Object-Oriented Models</vt:lpstr>
      <vt:lpstr>6. Enhanced Entity Relationship (EER) Model</vt:lpstr>
      <vt:lpstr>6. Enhanced Entity Relationship (EER) Model</vt:lpstr>
      <vt:lpstr>Advantages of Data model</vt:lpstr>
      <vt:lpstr>Importance of Data Models</vt:lpstr>
      <vt:lpstr>Disadvantages of Data model</vt:lpstr>
      <vt:lpstr>Components of DBMS</vt:lpstr>
      <vt:lpstr>Components of DBMS</vt:lpstr>
      <vt:lpstr>Components of DBMS</vt:lpstr>
      <vt:lpstr>Components of DBMS</vt:lpstr>
      <vt:lpstr>Components of DBMS</vt:lpstr>
      <vt:lpstr>Components of DBMS</vt:lpstr>
      <vt:lpstr>Types of Database users</vt:lpstr>
      <vt:lpstr>Types of Database users</vt:lpstr>
      <vt:lpstr>Difference between DBMS and RDBMS</vt:lpstr>
      <vt:lpstr>Difference between DBMS and RDBMS</vt:lpstr>
      <vt:lpstr>Difference between DBMS and RDBMS</vt:lpstr>
      <vt:lpstr>DBMS &amp; RDBMS</vt:lpstr>
      <vt:lpstr>DBMS &amp; RDBMS Cont…</vt:lpstr>
      <vt:lpstr>DBMS &amp; RDBMS  Cont…</vt:lpstr>
      <vt:lpstr>DBMS Structure&gt;&gt; Query Processor</vt:lpstr>
      <vt:lpstr>DBMS Structure&gt;&gt; Storage Manager</vt:lpstr>
      <vt:lpstr>DBMS Structure&gt;&gt; Database</vt:lpstr>
      <vt:lpstr>Data Abstraction in DBMS</vt:lpstr>
      <vt:lpstr>Database Schemas</vt:lpstr>
      <vt:lpstr>Database Schemas Layers Architecture</vt:lpstr>
      <vt:lpstr>Database Schemas</vt:lpstr>
      <vt:lpstr>Database Schemas: Example</vt:lpstr>
      <vt:lpstr>First Name: Rana  Last Name: Aslam  Date of Birth: 12 Sep, 1970</vt:lpstr>
      <vt:lpstr>More about Database Schemas</vt:lpstr>
      <vt:lpstr>More about Database Schemas</vt:lpstr>
      <vt:lpstr>More about Database Schemas</vt:lpstr>
      <vt:lpstr>Example: University Database</vt:lpstr>
      <vt:lpstr>Example: Employee database</vt:lpstr>
      <vt:lpstr>Three Levels of Architecture</vt:lpstr>
      <vt:lpstr>Advantages Database Schema</vt:lpstr>
      <vt:lpstr>Disadvantages Database Schema</vt:lpstr>
      <vt:lpstr>Three Level Architecture Objectives</vt:lpstr>
      <vt:lpstr>Three Level Architecture Objectives</vt:lpstr>
      <vt:lpstr>Data Independence</vt:lpstr>
      <vt:lpstr>Data Independence</vt:lpstr>
      <vt:lpstr>Data Independence</vt:lpstr>
      <vt:lpstr>Slide 58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nnnn</dc:creator>
  <cp:lastModifiedBy>Qamar</cp:lastModifiedBy>
  <cp:revision>140</cp:revision>
  <dcterms:created xsi:type="dcterms:W3CDTF">2006-08-16T00:00:00Z</dcterms:created>
  <dcterms:modified xsi:type="dcterms:W3CDTF">2021-03-24T07:05:39Z</dcterms:modified>
</cp:coreProperties>
</file>