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93" r:id="rId3"/>
    <p:sldId id="394" r:id="rId4"/>
    <p:sldId id="395" r:id="rId5"/>
    <p:sldId id="332" r:id="rId6"/>
    <p:sldId id="329" r:id="rId7"/>
    <p:sldId id="396" r:id="rId8"/>
    <p:sldId id="397" r:id="rId9"/>
    <p:sldId id="401" r:id="rId10"/>
    <p:sldId id="402" r:id="rId11"/>
    <p:sldId id="403" r:id="rId12"/>
    <p:sldId id="404" r:id="rId13"/>
    <p:sldId id="405" r:id="rId14"/>
    <p:sldId id="406" r:id="rId15"/>
    <p:sldId id="407" r:id="rId16"/>
    <p:sldId id="408" r:id="rId17"/>
    <p:sldId id="409"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34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4/6/2021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a:t>
            </a:r>
            <a:r>
              <a:rPr lang="en-US" sz="6400" dirty="0" smtClean="0"/>
              <a:t>7-8</a:t>
            </a:r>
            <a:endParaRPr lang="en-US" sz="6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normAutofit/>
          </a:bodyPr>
          <a:lstStyle/>
          <a:p>
            <a:pPr algn="just"/>
            <a:r>
              <a:rPr lang="en-US" dirty="0" smtClean="0"/>
              <a:t>Logical data independence</a:t>
            </a:r>
          </a:p>
          <a:p>
            <a:pPr lvl="1" algn="just"/>
            <a:r>
              <a:rPr lang="en-US" dirty="0" smtClean="0"/>
              <a:t>The ability to modify the conceptual scheme without  causing application programs to be rewritten.</a:t>
            </a:r>
          </a:p>
          <a:p>
            <a:pPr lvl="1" algn="just"/>
            <a:r>
              <a:rPr lang="en-US" dirty="0" smtClean="0"/>
              <a:t>The change would be absorbed by the mapping  between the external and conceptual levels.</a:t>
            </a:r>
          </a:p>
          <a:p>
            <a:r>
              <a:rPr lang="en-US" dirty="0" smtClean="0"/>
              <a:t>Examples</a:t>
            </a:r>
          </a:p>
          <a:p>
            <a:pPr lvl="1"/>
            <a:r>
              <a:rPr lang="en-US" dirty="0" smtClean="0"/>
              <a:t>Adding a new file/index etc.</a:t>
            </a:r>
          </a:p>
          <a:p>
            <a:pPr lvl="1"/>
            <a:r>
              <a:rPr lang="en-US" dirty="0" smtClean="0"/>
              <a:t>Adding a new field in a file</a:t>
            </a:r>
          </a:p>
          <a:p>
            <a:pPr lvl="1"/>
            <a:r>
              <a:rPr lang="en-US" dirty="0" smtClean="0"/>
              <a:t>Changing type/size</a:t>
            </a:r>
          </a:p>
          <a:p>
            <a:pPr lvl="1"/>
            <a:r>
              <a:rPr lang="en-US" dirty="0" smtClean="0"/>
              <a:t>Deleting an attribute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Physical data independence</a:t>
            </a:r>
          </a:p>
          <a:p>
            <a:pPr lvl="1" algn="just"/>
            <a:r>
              <a:rPr lang="en-US" dirty="0" smtClean="0"/>
              <a:t>The ability to modify the internal scheme without  having to change the conceptual or external schemas.</a:t>
            </a:r>
          </a:p>
          <a:p>
            <a:pPr lvl="1" algn="just"/>
            <a:r>
              <a:rPr lang="en-US" dirty="0" smtClean="0"/>
              <a:t>Modifications at this level are usually to improve  performance.</a:t>
            </a:r>
          </a:p>
          <a:p>
            <a:pPr algn="just"/>
            <a:r>
              <a:rPr lang="en-US" dirty="0" smtClean="0"/>
              <a:t>Example</a:t>
            </a:r>
          </a:p>
          <a:p>
            <a:pPr lvl="1" algn="just"/>
            <a:r>
              <a:rPr lang="en-US" dirty="0" smtClean="0"/>
              <a:t>Changing file organization</a:t>
            </a:r>
          </a:p>
          <a:p>
            <a:pPr lvl="1" algn="just"/>
            <a:r>
              <a:rPr lang="en-US" dirty="0" smtClean="0"/>
              <a:t>Index implementation, hash, tree etc.</a:t>
            </a:r>
          </a:p>
          <a:p>
            <a:pPr lvl="1" algn="just"/>
            <a:r>
              <a:rPr lang="en-US" dirty="0" smtClean="0"/>
              <a:t>Changing storage medium</a:t>
            </a:r>
          </a:p>
          <a:p>
            <a:pPr lvl="1" algn="just"/>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528638" y="1520825"/>
            <a:ext cx="8197850" cy="5489575"/>
          </a:xfrm>
        </p:spPr>
        <p:txBody>
          <a:bodyPr/>
          <a:lstStyle/>
          <a:p>
            <a:pPr marL="514350" indent="-514350">
              <a:lnSpc>
                <a:spcPct val="150000"/>
              </a:lnSpc>
              <a:buFont typeface="Arial" charset="0"/>
              <a:buAutoNum type="arabicPeriod"/>
            </a:pPr>
            <a:r>
              <a:rPr lang="en-US" altLang="en-US" b="1" dirty="0" smtClean="0"/>
              <a:t>Data Definition Language (DDL):</a:t>
            </a:r>
          </a:p>
          <a:p>
            <a:pPr lvl="1">
              <a:lnSpc>
                <a:spcPct val="150000"/>
              </a:lnSpc>
            </a:pPr>
            <a:r>
              <a:rPr lang="en-US" altLang="en-US" dirty="0" smtClean="0"/>
              <a:t>Used to define schemas.</a:t>
            </a:r>
          </a:p>
          <a:p>
            <a:pPr marL="514350" indent="-514350">
              <a:lnSpc>
                <a:spcPct val="150000"/>
              </a:lnSpc>
              <a:buFont typeface="Arial" charset="0"/>
              <a:buAutoNum type="arabicPeriod"/>
            </a:pPr>
            <a:r>
              <a:rPr lang="en-US" altLang="en-US" b="1" dirty="0" smtClean="0"/>
              <a:t>Data Manipulation Language (DML):</a:t>
            </a:r>
          </a:p>
          <a:p>
            <a:pPr lvl="1">
              <a:lnSpc>
                <a:spcPct val="150000"/>
              </a:lnSpc>
            </a:pPr>
            <a:r>
              <a:rPr lang="en-US" altLang="en-US" dirty="0" smtClean="0"/>
              <a:t>Used to retrieve, insert, delete, and modify data.</a:t>
            </a:r>
          </a:p>
          <a:p>
            <a:pPr marL="514350" indent="-514350">
              <a:lnSpc>
                <a:spcPct val="150000"/>
              </a:lnSpc>
              <a:buFont typeface="Arial" charset="0"/>
              <a:buAutoNum type="arabicPeriod"/>
            </a:pPr>
            <a:r>
              <a:rPr lang="en-US" altLang="en-US" b="1" dirty="0" smtClean="0"/>
              <a:t>Structured Query Language (SQL):</a:t>
            </a:r>
          </a:p>
          <a:p>
            <a:pPr lvl="1">
              <a:lnSpc>
                <a:spcPct val="150000"/>
              </a:lnSpc>
            </a:pPr>
            <a:r>
              <a:rPr lang="en-US" altLang="en-US" dirty="0" smtClean="0"/>
              <a:t>A comprehensive language that combines both DDL and DML.</a:t>
            </a:r>
          </a:p>
          <a:p>
            <a:pPr lvl="1">
              <a:lnSpc>
                <a:spcPct val="150000"/>
              </a:lnSpc>
            </a:pPr>
            <a:endParaRPr lang="en-US" altLang="en-US" dirty="0" smtClean="0"/>
          </a:p>
        </p:txBody>
      </p:sp>
      <p:sp>
        <p:nvSpPr>
          <p:cNvPr id="26627" name="Title 4"/>
          <p:cNvSpPr>
            <a:spLocks noGrp="1"/>
          </p:cNvSpPr>
          <p:nvPr>
            <p:ph type="title"/>
          </p:nvPr>
        </p:nvSpPr>
        <p:spPr>
          <a:xfrm>
            <a:off x="685800" y="609600"/>
            <a:ext cx="7772400" cy="685800"/>
          </a:xfrm>
        </p:spPr>
        <p:txBody>
          <a:bodyPr>
            <a:normAutofit fontScale="90000"/>
          </a:bodyPr>
          <a:lstStyle/>
          <a:p>
            <a:r>
              <a:rPr lang="en-US" altLang="en-US" dirty="0" smtClean="0"/>
              <a:t>Database Languages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algn="just"/>
            <a:r>
              <a:rPr lang="en-US" dirty="0" smtClean="0"/>
              <a:t>Structured Query Language(SQL) as we all know is the database language by the use of which we can perform certain operations on the existing database and also we can use this language to create a database. </a:t>
            </a:r>
            <a:endParaRPr lang="en-US" dirty="0" smtClean="0"/>
          </a:p>
          <a:p>
            <a:pPr algn="just"/>
            <a:endParaRPr lang="en-US" dirty="0" smtClean="0"/>
          </a:p>
          <a:p>
            <a:pPr algn="just"/>
            <a:r>
              <a:rPr lang="en-US" dirty="0" smtClean="0"/>
              <a:t>SQL </a:t>
            </a:r>
            <a:r>
              <a:rPr lang="en-US" dirty="0" smtClean="0"/>
              <a:t>uses certain commands like Create, Drop, Insert etc. to carry out the required tasks</a:t>
            </a:r>
            <a:r>
              <a:rPr lang="en-US" dirty="0" smtClean="0"/>
              <a:t>.</a:t>
            </a:r>
          </a:p>
          <a:p>
            <a:pPr fontAlgn="base"/>
            <a:endParaRPr lang="en-US" dirty="0" smtClean="0"/>
          </a:p>
          <a:p>
            <a:pPr fontAlgn="base"/>
            <a:r>
              <a:rPr lang="en-US" dirty="0" smtClean="0"/>
              <a:t>These </a:t>
            </a:r>
            <a:r>
              <a:rPr lang="en-US" dirty="0" smtClean="0"/>
              <a:t>SQL commands are mainly categorized into </a:t>
            </a:r>
            <a:r>
              <a:rPr lang="en-US" dirty="0" smtClean="0"/>
              <a:t>four/five categories</a:t>
            </a: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fontAlgn="base"/>
            <a:r>
              <a:rPr lang="en-US" dirty="0" smtClean="0"/>
              <a:t> </a:t>
            </a:r>
            <a:r>
              <a:rPr lang="en-US" dirty="0" smtClean="0"/>
              <a:t>DDL – Data Definition Language</a:t>
            </a:r>
          </a:p>
          <a:p>
            <a:pPr fontAlgn="base"/>
            <a:endParaRPr lang="en-US" dirty="0" smtClean="0"/>
          </a:p>
          <a:p>
            <a:pPr fontAlgn="base"/>
            <a:r>
              <a:rPr lang="en-US" dirty="0" err="1" smtClean="0"/>
              <a:t>DQl</a:t>
            </a:r>
            <a:r>
              <a:rPr lang="en-US" dirty="0" smtClean="0"/>
              <a:t> </a:t>
            </a:r>
            <a:r>
              <a:rPr lang="en-US" dirty="0" smtClean="0"/>
              <a:t>– Data Query Language</a:t>
            </a:r>
          </a:p>
          <a:p>
            <a:pPr fontAlgn="base"/>
            <a:endParaRPr lang="en-US" dirty="0" smtClean="0"/>
          </a:p>
          <a:p>
            <a:pPr fontAlgn="base"/>
            <a:r>
              <a:rPr lang="en-US" dirty="0" smtClean="0"/>
              <a:t>DML </a:t>
            </a:r>
            <a:r>
              <a:rPr lang="en-US" dirty="0" smtClean="0"/>
              <a:t>– Data Manipulation Language</a:t>
            </a:r>
          </a:p>
          <a:p>
            <a:pPr fontAlgn="base"/>
            <a:endParaRPr lang="en-US" dirty="0" smtClean="0"/>
          </a:p>
          <a:p>
            <a:pPr fontAlgn="base"/>
            <a:r>
              <a:rPr lang="en-US" dirty="0" smtClean="0"/>
              <a:t>DCL </a:t>
            </a:r>
            <a:r>
              <a:rPr lang="en-US" dirty="0" smtClean="0"/>
              <a:t>– Data Control </a:t>
            </a:r>
            <a:r>
              <a:rPr lang="en-US" dirty="0" smtClean="0"/>
              <a:t>Language</a:t>
            </a:r>
          </a:p>
          <a:p>
            <a:pPr fontAlgn="base"/>
            <a:endParaRPr lang="en-US" b="1" dirty="0" smtClean="0"/>
          </a:p>
          <a:p>
            <a:pPr fontAlgn="base"/>
            <a:r>
              <a:rPr lang="en-US" dirty="0" smtClean="0"/>
              <a:t>TCL(transaction Control Language)</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lstStyle/>
          <a:p>
            <a:pPr algn="just" fontAlgn="base"/>
            <a:r>
              <a:rPr lang="en-US" b="1" dirty="0" smtClean="0">
                <a:solidFill>
                  <a:srgbClr val="00B0F0"/>
                </a:solidFill>
              </a:rPr>
              <a:t>DDL</a:t>
            </a:r>
            <a:r>
              <a:rPr lang="en-US" b="1" dirty="0" smtClean="0">
                <a:solidFill>
                  <a:srgbClr val="00B0F0"/>
                </a:solidFill>
              </a:rPr>
              <a:t> </a:t>
            </a:r>
            <a:r>
              <a:rPr lang="en-US" b="1" dirty="0" smtClean="0">
                <a:solidFill>
                  <a:srgbClr val="00B0F0"/>
                </a:solidFill>
              </a:rPr>
              <a:t>(Data </a:t>
            </a:r>
            <a:r>
              <a:rPr lang="en-US" b="1" dirty="0" smtClean="0">
                <a:solidFill>
                  <a:srgbClr val="00B0F0"/>
                </a:solidFill>
              </a:rPr>
              <a:t>Definition </a:t>
            </a:r>
            <a:r>
              <a:rPr lang="en-US" b="1" dirty="0" smtClean="0">
                <a:solidFill>
                  <a:srgbClr val="00B0F0"/>
                </a:solidFill>
              </a:rPr>
              <a:t>Language)</a:t>
            </a:r>
            <a:r>
              <a:rPr lang="en-US" b="1" dirty="0" smtClean="0"/>
              <a:t> </a:t>
            </a:r>
            <a:r>
              <a:rPr lang="en-US" b="1" dirty="0" smtClean="0"/>
              <a:t>:</a:t>
            </a:r>
            <a:r>
              <a:rPr lang="en-US" dirty="0" smtClean="0"/>
              <a:t> DDL or Data Definition Language actually consists of the SQL commands that can be used to define the database schema. </a:t>
            </a:r>
            <a:endParaRPr lang="en-US" dirty="0" smtClean="0"/>
          </a:p>
          <a:p>
            <a:pPr algn="just" fontAlgn="base"/>
            <a:endParaRPr lang="en-US" dirty="0" smtClean="0"/>
          </a:p>
          <a:p>
            <a:pPr algn="just" fontAlgn="base"/>
            <a:r>
              <a:rPr lang="en-US" dirty="0" smtClean="0"/>
              <a:t>It </a:t>
            </a:r>
            <a:r>
              <a:rPr lang="en-US" dirty="0" smtClean="0"/>
              <a:t>simply deals with descriptions of the database schema and is used to create and modify the structure of database objects in the database</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a:xfrm>
            <a:off x="457200" y="1935480"/>
            <a:ext cx="8229600" cy="4922520"/>
          </a:xfrm>
        </p:spPr>
        <p:txBody>
          <a:bodyPr>
            <a:normAutofit fontScale="92500"/>
          </a:bodyPr>
          <a:lstStyle/>
          <a:p>
            <a:pPr algn="just" fontAlgn="base"/>
            <a:r>
              <a:rPr lang="en-US" b="1" dirty="0" smtClean="0">
                <a:solidFill>
                  <a:srgbClr val="00B0F0"/>
                </a:solidFill>
              </a:rPr>
              <a:t>Examples of DDL commands:</a:t>
            </a:r>
            <a:endParaRPr lang="en-US" dirty="0" smtClean="0">
              <a:solidFill>
                <a:srgbClr val="00B0F0"/>
              </a:solidFill>
            </a:endParaRPr>
          </a:p>
          <a:p>
            <a:pPr algn="just" fontAlgn="base"/>
            <a:r>
              <a:rPr lang="en-US" b="1" u="sng" dirty="0" smtClean="0">
                <a:solidFill>
                  <a:srgbClr val="FF0000"/>
                </a:solidFill>
              </a:rPr>
              <a:t>CREATE</a:t>
            </a:r>
            <a:r>
              <a:rPr lang="en-US" dirty="0" smtClean="0"/>
              <a:t> – is used to create the database or its objects (like table, index, function, views, store procedure and triggers).</a:t>
            </a:r>
          </a:p>
          <a:p>
            <a:pPr algn="just" fontAlgn="base"/>
            <a:r>
              <a:rPr lang="en-US" b="1" u="sng" dirty="0" smtClean="0">
                <a:solidFill>
                  <a:srgbClr val="FF0000"/>
                </a:solidFill>
              </a:rPr>
              <a:t>DROP</a:t>
            </a:r>
            <a:r>
              <a:rPr lang="en-US" dirty="0" smtClean="0"/>
              <a:t> – is used to delete objects from the database.</a:t>
            </a:r>
          </a:p>
          <a:p>
            <a:pPr algn="just" fontAlgn="base"/>
            <a:r>
              <a:rPr lang="en-US" b="1" u="sng" dirty="0" smtClean="0">
                <a:solidFill>
                  <a:srgbClr val="FF0000"/>
                </a:solidFill>
              </a:rPr>
              <a:t>ALTER</a:t>
            </a:r>
            <a:r>
              <a:rPr lang="en-US" b="1" dirty="0" smtClean="0">
                <a:solidFill>
                  <a:srgbClr val="FF0000"/>
                </a:solidFill>
              </a:rPr>
              <a:t>-</a:t>
            </a:r>
            <a:r>
              <a:rPr lang="en-US" dirty="0" smtClean="0"/>
              <a:t>is used to alter the structure of the database.</a:t>
            </a:r>
          </a:p>
          <a:p>
            <a:pPr algn="just" fontAlgn="base"/>
            <a:r>
              <a:rPr lang="en-US" b="1" u="sng" dirty="0" smtClean="0">
                <a:solidFill>
                  <a:srgbClr val="FF0000"/>
                </a:solidFill>
              </a:rPr>
              <a:t>TRUNCATE</a:t>
            </a:r>
            <a:r>
              <a:rPr lang="en-US" dirty="0" smtClean="0"/>
              <a:t>–is used to remove all records from a table, including all spaces allocated for the records are removed.</a:t>
            </a:r>
          </a:p>
          <a:p>
            <a:pPr algn="just" fontAlgn="base"/>
            <a:r>
              <a:rPr lang="en-US" b="1" u="sng" dirty="0" smtClean="0">
                <a:solidFill>
                  <a:srgbClr val="FF0000"/>
                </a:solidFill>
              </a:rPr>
              <a:t>COMMENT</a:t>
            </a:r>
            <a:r>
              <a:rPr lang="en-US" dirty="0" smtClean="0"/>
              <a:t> –is used to add comments to the data dictionary.</a:t>
            </a:r>
          </a:p>
          <a:p>
            <a:pPr algn="just" fontAlgn="base"/>
            <a:r>
              <a:rPr lang="en-US" b="1" u="sng" dirty="0" smtClean="0">
                <a:solidFill>
                  <a:srgbClr val="FF0000"/>
                </a:solidFill>
              </a:rPr>
              <a:t>RENAME</a:t>
            </a:r>
            <a:r>
              <a:rPr lang="en-US" u="sng" dirty="0" smtClean="0"/>
              <a:t> </a:t>
            </a:r>
            <a:r>
              <a:rPr lang="en-US" dirty="0" smtClean="0"/>
              <a:t>–is used to rename an object existing in the database.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a:bodyPr>
          <a:lstStyle/>
          <a:p>
            <a:pPr fontAlgn="base"/>
            <a:r>
              <a:rPr lang="en-US" b="1" dirty="0" smtClean="0">
                <a:solidFill>
                  <a:srgbClr val="00B0F0"/>
                </a:solidFill>
              </a:rPr>
              <a:t>DQL (Data Query Language) </a:t>
            </a:r>
            <a:r>
              <a:rPr lang="en-US" b="1" dirty="0" smtClean="0">
                <a:solidFill>
                  <a:srgbClr val="00B0F0"/>
                </a:solidFill>
              </a:rPr>
              <a:t>:</a:t>
            </a:r>
            <a:endParaRPr lang="en-US" dirty="0" smtClean="0">
              <a:solidFill>
                <a:srgbClr val="00B0F0"/>
              </a:solidFill>
            </a:endParaRPr>
          </a:p>
          <a:p>
            <a:pPr fontAlgn="base"/>
            <a:r>
              <a:rPr lang="en-US" dirty="0" smtClean="0"/>
              <a:t>DML </a:t>
            </a:r>
            <a:r>
              <a:rPr lang="en-US" dirty="0" smtClean="0"/>
              <a:t>statements are used for performing queries on the data within schema objects. The purpose of DQL Command is to get some schema relation based on the query passed to it.</a:t>
            </a:r>
          </a:p>
          <a:p>
            <a:pPr fontAlgn="base"/>
            <a:endParaRPr lang="en-US" b="1" dirty="0" smtClean="0"/>
          </a:p>
          <a:p>
            <a:pPr fontAlgn="base"/>
            <a:r>
              <a:rPr lang="en-US" b="1" dirty="0" smtClean="0">
                <a:solidFill>
                  <a:srgbClr val="00B0F0"/>
                </a:solidFill>
              </a:rPr>
              <a:t>Example </a:t>
            </a:r>
            <a:r>
              <a:rPr lang="en-US" b="1" dirty="0" smtClean="0">
                <a:solidFill>
                  <a:srgbClr val="00B0F0"/>
                </a:solidFill>
              </a:rPr>
              <a:t>of DQL:</a:t>
            </a:r>
            <a:endParaRPr lang="en-US" dirty="0" smtClean="0">
              <a:solidFill>
                <a:srgbClr val="00B0F0"/>
              </a:solidFill>
            </a:endParaRPr>
          </a:p>
          <a:p>
            <a:pPr fontAlgn="base"/>
            <a:r>
              <a:rPr lang="en-US" b="1" u="sng" dirty="0" smtClean="0">
                <a:solidFill>
                  <a:srgbClr val="FF0000"/>
                </a:solidFill>
              </a:rPr>
              <a:t>SELECT</a:t>
            </a:r>
            <a:r>
              <a:rPr lang="en-US" dirty="0" smtClean="0"/>
              <a:t> – is used to retrieve data from the a database</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b="1" dirty="0" smtClean="0"/>
              <a:t> </a:t>
            </a:r>
            <a:r>
              <a:rPr lang="en-US" b="1" dirty="0" smtClean="0">
                <a:solidFill>
                  <a:srgbClr val="00B0F0"/>
                </a:solidFill>
              </a:rPr>
              <a:t>DML(Data Manipulation Language) :</a:t>
            </a:r>
            <a:r>
              <a:rPr lang="en-US" dirty="0" smtClean="0"/>
              <a:t> The SQL commands that deals with the manipulation of data present in the database belong to DML or Data Manipulation Language and this includes most of the SQL statements</a:t>
            </a:r>
            <a:r>
              <a:rPr lang="en-US" dirty="0" smtClean="0"/>
              <a:t>.</a:t>
            </a:r>
          </a:p>
          <a:p>
            <a:pPr algn="just" fontAlgn="base"/>
            <a:r>
              <a:rPr lang="en-US" b="1" dirty="0" smtClean="0">
                <a:solidFill>
                  <a:srgbClr val="00B0F0"/>
                </a:solidFill>
              </a:rPr>
              <a:t>Examples of DML:</a:t>
            </a:r>
            <a:endParaRPr lang="en-US" dirty="0" smtClean="0">
              <a:solidFill>
                <a:srgbClr val="00B0F0"/>
              </a:solidFill>
            </a:endParaRPr>
          </a:p>
          <a:p>
            <a:pPr algn="just" fontAlgn="base"/>
            <a:r>
              <a:rPr lang="en-US" b="1" u="sng" dirty="0" smtClean="0">
                <a:solidFill>
                  <a:srgbClr val="FF0000"/>
                </a:solidFill>
              </a:rPr>
              <a:t>INSERT</a:t>
            </a:r>
            <a:r>
              <a:rPr lang="en-US" dirty="0" smtClean="0"/>
              <a:t> – is used to insert data into a table.</a:t>
            </a:r>
          </a:p>
          <a:p>
            <a:pPr algn="just" fontAlgn="base"/>
            <a:r>
              <a:rPr lang="en-US" b="1" u="sng" dirty="0" smtClean="0">
                <a:solidFill>
                  <a:srgbClr val="FF0000"/>
                </a:solidFill>
              </a:rPr>
              <a:t>UPDATE</a:t>
            </a:r>
            <a:r>
              <a:rPr lang="en-US" dirty="0" smtClean="0"/>
              <a:t> – is used to update existing data within a table.</a:t>
            </a:r>
          </a:p>
          <a:p>
            <a:pPr algn="just" fontAlgn="base"/>
            <a:r>
              <a:rPr lang="en-US" b="1" u="sng" dirty="0" smtClean="0">
                <a:solidFill>
                  <a:srgbClr val="FF0000"/>
                </a:solidFill>
              </a:rPr>
              <a:t>DELETE</a:t>
            </a:r>
            <a:r>
              <a:rPr lang="en-US" dirty="0" smtClean="0"/>
              <a:t> – is used to delete records from a database table</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p:txBody>
          <a:bodyPr>
            <a:normAutofit/>
          </a:bodyPr>
          <a:lstStyle/>
          <a:p>
            <a:pPr algn="just" fontAlgn="base"/>
            <a:r>
              <a:rPr lang="en-US" b="1" dirty="0" smtClean="0">
                <a:solidFill>
                  <a:srgbClr val="00B0F0"/>
                </a:solidFill>
              </a:rPr>
              <a:t>DCL(Data Control Language) :</a:t>
            </a:r>
            <a:r>
              <a:rPr lang="en-US" dirty="0" smtClean="0"/>
              <a:t> DCL includes commands such as GRANT and REVOKE which mainly deals with the rights, permissions and other controls of the database system</a:t>
            </a:r>
            <a:r>
              <a:rPr lang="en-US" dirty="0" smtClean="0"/>
              <a:t>.</a:t>
            </a:r>
          </a:p>
          <a:p>
            <a:pPr fontAlgn="base"/>
            <a:endParaRPr lang="en-US" b="1" dirty="0" smtClean="0">
              <a:solidFill>
                <a:srgbClr val="00B0F0"/>
              </a:solidFill>
            </a:endParaRPr>
          </a:p>
          <a:p>
            <a:pPr fontAlgn="base"/>
            <a:r>
              <a:rPr lang="en-US" b="1" dirty="0" smtClean="0">
                <a:solidFill>
                  <a:srgbClr val="00B0F0"/>
                </a:solidFill>
              </a:rPr>
              <a:t>Examples </a:t>
            </a:r>
            <a:r>
              <a:rPr lang="en-US" b="1" dirty="0" smtClean="0">
                <a:solidFill>
                  <a:srgbClr val="00B0F0"/>
                </a:solidFill>
              </a:rPr>
              <a:t>of DCL commands:</a:t>
            </a:r>
            <a:endParaRPr lang="en-US" dirty="0" smtClean="0">
              <a:solidFill>
                <a:srgbClr val="00B0F0"/>
              </a:solidFill>
            </a:endParaRPr>
          </a:p>
          <a:p>
            <a:pPr algn="just" fontAlgn="base"/>
            <a:r>
              <a:rPr lang="en-US" b="1" dirty="0" smtClean="0">
                <a:solidFill>
                  <a:srgbClr val="FF0000"/>
                </a:solidFill>
              </a:rPr>
              <a:t>GRANT</a:t>
            </a:r>
            <a:r>
              <a:rPr lang="en-US" dirty="0" smtClean="0"/>
              <a:t>-gives user’s access privileges to database.</a:t>
            </a:r>
          </a:p>
          <a:p>
            <a:pPr fontAlgn="base"/>
            <a:r>
              <a:rPr lang="en-US" b="1" dirty="0" smtClean="0">
                <a:solidFill>
                  <a:srgbClr val="FF0000"/>
                </a:solidFill>
              </a:rPr>
              <a:t>REVOKE</a:t>
            </a:r>
            <a:r>
              <a:rPr lang="en-US" dirty="0" smtClean="0"/>
              <a:t>-withdraw user’s access privileges given by using the GRANT command.</a:t>
            </a:r>
          </a:p>
          <a:p>
            <a:pPr algn="just" fontAlgn="base">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663696" y="2825495"/>
            <a:ext cx="5485130" cy="3002280"/>
            <a:chOff x="3663696" y="2825495"/>
            <a:chExt cx="5485130" cy="3002280"/>
          </a:xfrm>
        </p:grpSpPr>
        <p:pic>
          <p:nvPicPr>
            <p:cNvPr id="4" name="object 4"/>
            <p:cNvPicPr/>
            <p:nvPr/>
          </p:nvPicPr>
          <p:blipFill>
            <a:blip r:embed="rId2" cstate="print"/>
            <a:stretch>
              <a:fillRect/>
            </a:stretch>
          </p:blipFill>
          <p:spPr>
            <a:xfrm>
              <a:off x="3663696" y="2825495"/>
              <a:ext cx="5480304" cy="3002279"/>
            </a:xfrm>
            <a:prstGeom prst="rect">
              <a:avLst/>
            </a:prstGeom>
          </p:spPr>
        </p:pic>
        <p:pic>
          <p:nvPicPr>
            <p:cNvPr id="5" name="object 5"/>
            <p:cNvPicPr/>
            <p:nvPr/>
          </p:nvPicPr>
          <p:blipFill>
            <a:blip r:embed="rId3" cstate="print"/>
            <a:stretch>
              <a:fillRect/>
            </a:stretch>
          </p:blipFill>
          <p:spPr>
            <a:xfrm>
              <a:off x="3733800" y="2895599"/>
              <a:ext cx="5410200" cy="2862072"/>
            </a:xfrm>
            <a:prstGeom prst="rect">
              <a:avLst/>
            </a:prstGeom>
          </p:spPr>
        </p:pic>
        <p:sp>
          <p:nvSpPr>
            <p:cNvPr id="6" name="object 6"/>
            <p:cNvSpPr/>
            <p:nvPr/>
          </p:nvSpPr>
          <p:spPr>
            <a:xfrm>
              <a:off x="3733800" y="2895599"/>
              <a:ext cx="5410200" cy="2862580"/>
            </a:xfrm>
            <a:custGeom>
              <a:avLst/>
              <a:gdLst/>
              <a:ahLst/>
              <a:cxnLst/>
              <a:rect l="l" t="t" r="r" b="b"/>
              <a:pathLst>
                <a:path w="5410200" h="2862579">
                  <a:moveTo>
                    <a:pt x="0" y="2862072"/>
                  </a:moveTo>
                  <a:lnTo>
                    <a:pt x="5410200" y="2862072"/>
                  </a:lnTo>
                  <a:lnTo>
                    <a:pt x="5410200" y="0"/>
                  </a:lnTo>
                  <a:lnTo>
                    <a:pt x="0" y="0"/>
                  </a:lnTo>
                  <a:lnTo>
                    <a:pt x="0" y="2862072"/>
                  </a:lnTo>
                  <a:close/>
                </a:path>
              </a:pathLst>
            </a:custGeom>
            <a:ln w="9143">
              <a:solidFill>
                <a:srgbClr val="209AC1"/>
              </a:solidFill>
            </a:ln>
          </p:spPr>
          <p:txBody>
            <a:bodyPr wrap="square" lIns="0" tIns="0" rIns="0" bIns="0" rtlCol="0"/>
            <a:lstStyle/>
            <a:p>
              <a:endParaRPr/>
            </a:p>
          </p:txBody>
        </p:sp>
      </p:grpSp>
      <p:grpSp>
        <p:nvGrpSpPr>
          <p:cNvPr id="7" name="object 7"/>
          <p:cNvGrpSpPr/>
          <p:nvPr/>
        </p:nvGrpSpPr>
        <p:grpSpPr>
          <a:xfrm>
            <a:off x="3816096" y="1682495"/>
            <a:ext cx="4940935" cy="509270"/>
            <a:chOff x="3816096" y="1682495"/>
            <a:chExt cx="4940935" cy="509270"/>
          </a:xfrm>
        </p:grpSpPr>
        <p:pic>
          <p:nvPicPr>
            <p:cNvPr id="8" name="object 8"/>
            <p:cNvPicPr/>
            <p:nvPr/>
          </p:nvPicPr>
          <p:blipFill>
            <a:blip r:embed="rId4" cstate="print"/>
            <a:stretch>
              <a:fillRect/>
            </a:stretch>
          </p:blipFill>
          <p:spPr>
            <a:xfrm>
              <a:off x="3816096" y="1682495"/>
              <a:ext cx="4940808" cy="509015"/>
            </a:xfrm>
            <a:prstGeom prst="rect">
              <a:avLst/>
            </a:prstGeom>
          </p:spPr>
        </p:pic>
        <p:pic>
          <p:nvPicPr>
            <p:cNvPr id="9" name="object 9"/>
            <p:cNvPicPr/>
            <p:nvPr/>
          </p:nvPicPr>
          <p:blipFill>
            <a:blip r:embed="rId5" cstate="print"/>
            <a:stretch>
              <a:fillRect/>
            </a:stretch>
          </p:blipFill>
          <p:spPr>
            <a:xfrm>
              <a:off x="3886200" y="1752599"/>
              <a:ext cx="4800600" cy="368808"/>
            </a:xfrm>
            <a:prstGeom prst="rect">
              <a:avLst/>
            </a:prstGeom>
          </p:spPr>
        </p:pic>
      </p:grpSp>
      <p:sp>
        <p:nvSpPr>
          <p:cNvPr id="10" name="object 10"/>
          <p:cNvSpPr txBox="1"/>
          <p:nvPr/>
        </p:nvSpPr>
        <p:spPr>
          <a:xfrm>
            <a:off x="3886200" y="17526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Course_info(cid:string,cname:string)</a:t>
            </a:r>
            <a:endParaRPr sz="1800">
              <a:latin typeface="Arial"/>
              <a:cs typeface="Arial"/>
            </a:endParaRPr>
          </a:p>
        </p:txBody>
      </p:sp>
      <p:grpSp>
        <p:nvGrpSpPr>
          <p:cNvPr id="11" name="object 11"/>
          <p:cNvGrpSpPr/>
          <p:nvPr/>
        </p:nvGrpSpPr>
        <p:grpSpPr>
          <a:xfrm>
            <a:off x="3663696" y="5873496"/>
            <a:ext cx="5485130" cy="786765"/>
            <a:chOff x="3663696" y="5873496"/>
            <a:chExt cx="5485130" cy="786765"/>
          </a:xfrm>
        </p:grpSpPr>
        <p:pic>
          <p:nvPicPr>
            <p:cNvPr id="12" name="object 12"/>
            <p:cNvPicPr/>
            <p:nvPr/>
          </p:nvPicPr>
          <p:blipFill>
            <a:blip r:embed="rId6" cstate="print"/>
            <a:stretch>
              <a:fillRect/>
            </a:stretch>
          </p:blipFill>
          <p:spPr>
            <a:xfrm>
              <a:off x="3663696" y="5873496"/>
              <a:ext cx="5480304" cy="786383"/>
            </a:xfrm>
            <a:prstGeom prst="rect">
              <a:avLst/>
            </a:prstGeom>
          </p:spPr>
        </p:pic>
        <p:pic>
          <p:nvPicPr>
            <p:cNvPr id="13" name="object 13"/>
            <p:cNvPicPr/>
            <p:nvPr/>
          </p:nvPicPr>
          <p:blipFill>
            <a:blip r:embed="rId7" cstate="print"/>
            <a:stretch>
              <a:fillRect/>
            </a:stretch>
          </p:blipFill>
          <p:spPr>
            <a:xfrm>
              <a:off x="3733800" y="5943600"/>
              <a:ext cx="5410200" cy="646176"/>
            </a:xfrm>
            <a:prstGeom prst="rect">
              <a:avLst/>
            </a:prstGeom>
          </p:spPr>
        </p:pic>
        <p:sp>
          <p:nvSpPr>
            <p:cNvPr id="14" name="object 14"/>
            <p:cNvSpPr/>
            <p:nvPr/>
          </p:nvSpPr>
          <p:spPr>
            <a:xfrm>
              <a:off x="3733800" y="5943600"/>
              <a:ext cx="5410200" cy="646430"/>
            </a:xfrm>
            <a:custGeom>
              <a:avLst/>
              <a:gdLst/>
              <a:ahLst/>
              <a:cxnLst/>
              <a:rect l="l" t="t" r="r" b="b"/>
              <a:pathLst>
                <a:path w="5410200" h="646429">
                  <a:moveTo>
                    <a:pt x="0" y="646176"/>
                  </a:moveTo>
                  <a:lnTo>
                    <a:pt x="5410200" y="646176"/>
                  </a:lnTo>
                  <a:lnTo>
                    <a:pt x="5410200" y="0"/>
                  </a:lnTo>
                  <a:lnTo>
                    <a:pt x="0" y="0"/>
                  </a:lnTo>
                  <a:lnTo>
                    <a:pt x="0" y="646176"/>
                  </a:lnTo>
                  <a:close/>
                </a:path>
              </a:pathLst>
            </a:custGeom>
            <a:ln w="9144">
              <a:solidFill>
                <a:srgbClr val="209AC1"/>
              </a:solidFill>
            </a:ln>
          </p:spPr>
          <p:txBody>
            <a:bodyPr wrap="square" lIns="0" tIns="0" rIns="0" bIns="0" rtlCol="0"/>
            <a:lstStyle/>
            <a:p>
              <a:endParaRPr/>
            </a:p>
          </p:txBody>
        </p:sp>
      </p:grpSp>
      <p:sp>
        <p:nvSpPr>
          <p:cNvPr id="15" name="object 15"/>
          <p:cNvSpPr txBox="1"/>
          <p:nvPr/>
        </p:nvSpPr>
        <p:spPr>
          <a:xfrm>
            <a:off x="3738371" y="2923159"/>
            <a:ext cx="5405755" cy="3623310"/>
          </a:xfrm>
          <a:prstGeom prst="rect">
            <a:avLst/>
          </a:prstGeom>
        </p:spPr>
        <p:txBody>
          <a:bodyPr vert="horz" wrap="square" lIns="0" tIns="12700" rIns="0" bIns="0" rtlCol="0">
            <a:spAutoFit/>
          </a:bodyPr>
          <a:lstStyle/>
          <a:p>
            <a:pPr marL="791845" indent="-311785" algn="just">
              <a:lnSpc>
                <a:spcPct val="100000"/>
              </a:lnSpc>
              <a:spcBef>
                <a:spcPts val="100"/>
              </a:spcBef>
              <a:buSzPct val="75000"/>
              <a:buFont typeface="Segoe UI Symbol"/>
              <a:buChar char="⚫"/>
              <a:tabLst>
                <a:tab pos="791845" algn="l"/>
              </a:tabLst>
            </a:pPr>
            <a:r>
              <a:rPr sz="1800" i="1" spc="-5" dirty="0">
                <a:latin typeface="Arial"/>
                <a:cs typeface="Arial"/>
              </a:rPr>
              <a:t>Students(sid:</a:t>
            </a:r>
            <a:r>
              <a:rPr sz="1800" i="1" spc="-15" dirty="0">
                <a:latin typeface="Arial"/>
                <a:cs typeface="Arial"/>
              </a:rPr>
              <a:t> </a:t>
            </a:r>
            <a:r>
              <a:rPr sz="1800" i="1" spc="-5" dirty="0">
                <a:latin typeface="Arial"/>
                <a:cs typeface="Arial"/>
              </a:rPr>
              <a:t>string</a:t>
            </a:r>
            <a:endParaRPr sz="1800">
              <a:latin typeface="Arial"/>
              <a:cs typeface="Arial"/>
            </a:endParaRPr>
          </a:p>
          <a:p>
            <a:pPr marL="1687830" marR="2390140" algn="just">
              <a:lnSpc>
                <a:spcPct val="100000"/>
              </a:lnSpc>
            </a:pPr>
            <a:r>
              <a:rPr sz="1800" i="1" spc="-10" dirty="0">
                <a:latin typeface="Arial"/>
                <a:cs typeface="Arial"/>
              </a:rPr>
              <a:t>name:</a:t>
            </a:r>
            <a:r>
              <a:rPr sz="1800" i="1" spc="-50" dirty="0">
                <a:latin typeface="Arial"/>
                <a:cs typeface="Arial"/>
              </a:rPr>
              <a:t> </a:t>
            </a:r>
            <a:r>
              <a:rPr sz="1800" i="1" spc="-5" dirty="0">
                <a:latin typeface="Arial"/>
                <a:cs typeface="Arial"/>
              </a:rPr>
              <a:t>string, </a:t>
            </a:r>
            <a:r>
              <a:rPr sz="1800" i="1" spc="-490" dirty="0">
                <a:latin typeface="Arial"/>
                <a:cs typeface="Arial"/>
              </a:rPr>
              <a:t> </a:t>
            </a:r>
            <a:r>
              <a:rPr sz="1800" i="1" spc="-5" dirty="0">
                <a:latin typeface="Arial"/>
                <a:cs typeface="Arial"/>
              </a:rPr>
              <a:t>login: string, </a:t>
            </a:r>
            <a:r>
              <a:rPr sz="1800" i="1" dirty="0">
                <a:latin typeface="Arial"/>
                <a:cs typeface="Arial"/>
              </a:rPr>
              <a:t> </a:t>
            </a:r>
            <a:r>
              <a:rPr sz="1800" i="1" spc="-5" dirty="0">
                <a:latin typeface="Arial"/>
                <a:cs typeface="Arial"/>
              </a:rPr>
              <a:t>age:</a:t>
            </a:r>
            <a:r>
              <a:rPr sz="1800" i="1" spc="-45" dirty="0">
                <a:latin typeface="Arial"/>
                <a:cs typeface="Arial"/>
              </a:rPr>
              <a:t> </a:t>
            </a:r>
            <a:r>
              <a:rPr sz="1800" i="1" spc="-5" dirty="0">
                <a:latin typeface="Arial"/>
                <a:cs typeface="Arial"/>
              </a:rPr>
              <a:t>integer)</a:t>
            </a:r>
            <a:endParaRPr sz="1800">
              <a:latin typeface="Arial"/>
              <a:cs typeface="Arial"/>
            </a:endParaRPr>
          </a:p>
          <a:p>
            <a:pPr marL="791845" indent="-311785" algn="just">
              <a:lnSpc>
                <a:spcPct val="100000"/>
              </a:lnSpc>
              <a:buSzPct val="75000"/>
              <a:buFont typeface="Segoe UI Symbol"/>
              <a:buChar char="⚫"/>
              <a:tabLst>
                <a:tab pos="791845" algn="l"/>
              </a:tabLst>
            </a:pPr>
            <a:r>
              <a:rPr sz="1800" i="1" spc="-5" dirty="0">
                <a:latin typeface="Arial"/>
                <a:cs typeface="Arial"/>
              </a:rPr>
              <a:t>Courses(cid:</a:t>
            </a:r>
            <a:r>
              <a:rPr sz="1800" i="1" spc="-10" dirty="0">
                <a:latin typeface="Arial"/>
                <a:cs typeface="Arial"/>
              </a:rPr>
              <a:t> </a:t>
            </a:r>
            <a:r>
              <a:rPr sz="1800" i="1" spc="-5" dirty="0">
                <a:latin typeface="Arial"/>
                <a:cs typeface="Arial"/>
              </a:rPr>
              <a:t>string,</a:t>
            </a:r>
            <a:endParaRPr sz="1800">
              <a:latin typeface="Arial"/>
              <a:cs typeface="Arial"/>
            </a:endParaRPr>
          </a:p>
          <a:p>
            <a:pPr marL="1497330">
              <a:lnSpc>
                <a:spcPct val="100000"/>
              </a:lnSpc>
            </a:pPr>
            <a:r>
              <a:rPr sz="1800" i="1" spc="-5" dirty="0">
                <a:latin typeface="Arial"/>
                <a:cs typeface="Arial"/>
              </a:rPr>
              <a:t>cname:string,</a:t>
            </a:r>
            <a:endParaRPr sz="1800">
              <a:latin typeface="Arial"/>
              <a:cs typeface="Arial"/>
            </a:endParaRPr>
          </a:p>
          <a:p>
            <a:pPr marL="1433195">
              <a:lnSpc>
                <a:spcPct val="100000"/>
              </a:lnSpc>
            </a:pPr>
            <a:r>
              <a:rPr sz="1800" i="1" spc="-5" dirty="0">
                <a:latin typeface="Arial"/>
                <a:cs typeface="Arial"/>
              </a:rPr>
              <a:t>credits:integer)</a:t>
            </a:r>
            <a:endParaRPr sz="1800">
              <a:latin typeface="Arial"/>
              <a:cs typeface="Arial"/>
            </a:endParaRPr>
          </a:p>
          <a:p>
            <a:pPr marL="791845" indent="-311785">
              <a:lnSpc>
                <a:spcPct val="100000"/>
              </a:lnSpc>
              <a:spcBef>
                <a:spcPts val="5"/>
              </a:spcBef>
              <a:buSzPct val="75000"/>
              <a:buFont typeface="Segoe UI Symbol"/>
              <a:buChar char="⚫"/>
              <a:tabLst>
                <a:tab pos="791210" algn="l"/>
                <a:tab pos="791845" algn="l"/>
              </a:tabLst>
            </a:pPr>
            <a:r>
              <a:rPr sz="1800" i="1" spc="-5" dirty="0">
                <a:latin typeface="Arial"/>
                <a:cs typeface="Arial"/>
              </a:rPr>
              <a:t>Enrolled(Eid:string,</a:t>
            </a:r>
            <a:endParaRPr sz="1800">
              <a:latin typeface="Arial"/>
              <a:cs typeface="Arial"/>
            </a:endParaRPr>
          </a:p>
          <a:p>
            <a:pPr marL="1687830" marR="2429510">
              <a:lnSpc>
                <a:spcPct val="100000"/>
              </a:lnSpc>
            </a:pPr>
            <a:r>
              <a:rPr sz="1800" i="1" spc="-5" dirty="0">
                <a:latin typeface="Arial"/>
                <a:cs typeface="Arial"/>
              </a:rPr>
              <a:t>cid:string, </a:t>
            </a:r>
            <a:r>
              <a:rPr sz="1800" i="1" dirty="0">
                <a:latin typeface="Arial"/>
                <a:cs typeface="Arial"/>
              </a:rPr>
              <a:t> </a:t>
            </a:r>
            <a:r>
              <a:rPr sz="1800" i="1" spc="-5" dirty="0">
                <a:latin typeface="Arial"/>
                <a:cs typeface="Arial"/>
              </a:rPr>
              <a:t>gr</a:t>
            </a:r>
            <a:r>
              <a:rPr sz="1800" i="1" spc="-15" dirty="0">
                <a:latin typeface="Arial"/>
                <a:cs typeface="Arial"/>
              </a:rPr>
              <a:t>a</a:t>
            </a:r>
            <a:r>
              <a:rPr sz="1800" i="1" spc="-5" dirty="0">
                <a:latin typeface="Arial"/>
                <a:cs typeface="Arial"/>
              </a:rPr>
              <a:t>d</a:t>
            </a:r>
            <a:r>
              <a:rPr sz="1800" i="1" spc="-15" dirty="0">
                <a:latin typeface="Arial"/>
                <a:cs typeface="Arial"/>
              </a:rPr>
              <a:t>e</a:t>
            </a:r>
            <a:r>
              <a:rPr sz="1800" i="1" dirty="0">
                <a:latin typeface="Arial"/>
                <a:cs typeface="Arial"/>
              </a:rPr>
              <a:t>:s</a:t>
            </a:r>
            <a:r>
              <a:rPr sz="1800" i="1" spc="5" dirty="0">
                <a:latin typeface="Arial"/>
                <a:cs typeface="Arial"/>
              </a:rPr>
              <a:t>t</a:t>
            </a:r>
            <a:r>
              <a:rPr sz="1800" i="1" spc="-5" dirty="0">
                <a:latin typeface="Arial"/>
                <a:cs typeface="Arial"/>
              </a:rPr>
              <a:t>ri</a:t>
            </a:r>
            <a:r>
              <a:rPr sz="1800" i="1" spc="-15" dirty="0">
                <a:latin typeface="Arial"/>
                <a:cs typeface="Arial"/>
              </a:rPr>
              <a:t>n</a:t>
            </a:r>
            <a:r>
              <a:rPr sz="1800" i="1" spc="-10" dirty="0">
                <a:latin typeface="Arial"/>
                <a:cs typeface="Arial"/>
              </a:rPr>
              <a:t>g</a:t>
            </a:r>
            <a:r>
              <a:rPr sz="1800" i="1" dirty="0">
                <a:latin typeface="Arial"/>
                <a:cs typeface="Arial"/>
              </a:rPr>
              <a:t>)</a:t>
            </a:r>
            <a:endParaRPr sz="1800">
              <a:latin typeface="Arial"/>
              <a:cs typeface="Arial"/>
            </a:endParaRPr>
          </a:p>
          <a:p>
            <a:pPr>
              <a:lnSpc>
                <a:spcPct val="100000"/>
              </a:lnSpc>
              <a:spcBef>
                <a:spcPts val="40"/>
              </a:spcBef>
            </a:pPr>
            <a:endParaRPr sz="2050">
              <a:latin typeface="Arial"/>
              <a:cs typeface="Arial"/>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Relations</a:t>
            </a:r>
            <a:r>
              <a:rPr sz="1800" spc="-45" dirty="0">
                <a:latin typeface="Tahoma"/>
                <a:cs typeface="Tahoma"/>
              </a:rPr>
              <a:t> </a:t>
            </a:r>
            <a:r>
              <a:rPr sz="1800" dirty="0">
                <a:latin typeface="Tahoma"/>
                <a:cs typeface="Tahoma"/>
              </a:rPr>
              <a:t>stored</a:t>
            </a:r>
            <a:r>
              <a:rPr sz="1800" spc="-65" dirty="0">
                <a:latin typeface="Tahoma"/>
                <a:cs typeface="Tahoma"/>
              </a:rPr>
              <a:t> </a:t>
            </a:r>
            <a:r>
              <a:rPr sz="1800" spc="70" dirty="0">
                <a:latin typeface="Tahoma"/>
                <a:cs typeface="Tahoma"/>
              </a:rPr>
              <a:t>as</a:t>
            </a:r>
            <a:r>
              <a:rPr sz="1800" spc="-70" dirty="0">
                <a:latin typeface="Tahoma"/>
                <a:cs typeface="Tahoma"/>
              </a:rPr>
              <a:t> </a:t>
            </a:r>
            <a:r>
              <a:rPr sz="1800" dirty="0">
                <a:latin typeface="Tahoma"/>
                <a:cs typeface="Tahoma"/>
              </a:rPr>
              <a:t>unordered</a:t>
            </a:r>
            <a:r>
              <a:rPr sz="1800" spc="-45" dirty="0">
                <a:latin typeface="Tahoma"/>
                <a:cs typeface="Tahoma"/>
              </a:rPr>
              <a:t> </a:t>
            </a:r>
            <a:r>
              <a:rPr sz="1800" spc="-5" dirty="0">
                <a:latin typeface="Tahoma"/>
                <a:cs typeface="Tahoma"/>
              </a:rPr>
              <a:t>files.</a:t>
            </a:r>
            <a:endParaRPr sz="1800">
              <a:latin typeface="Tahoma"/>
              <a:cs typeface="Tahoma"/>
            </a:endParaRPr>
          </a:p>
          <a:p>
            <a:pPr marL="727710" indent="-248285">
              <a:lnSpc>
                <a:spcPct val="100000"/>
              </a:lnSpc>
              <a:buSzPct val="75000"/>
              <a:buFont typeface="Segoe UI Symbol"/>
              <a:buChar char="⚫"/>
              <a:tabLst>
                <a:tab pos="727710" algn="l"/>
                <a:tab pos="728345" algn="l"/>
              </a:tabLst>
            </a:pPr>
            <a:r>
              <a:rPr sz="1800" spc="-25" dirty="0">
                <a:latin typeface="Tahoma"/>
                <a:cs typeface="Tahoma"/>
              </a:rPr>
              <a:t>Index</a:t>
            </a:r>
            <a:r>
              <a:rPr sz="1800" spc="-70" dirty="0">
                <a:latin typeface="Tahoma"/>
                <a:cs typeface="Tahoma"/>
              </a:rPr>
              <a:t> </a:t>
            </a:r>
            <a:r>
              <a:rPr sz="1800" spc="5" dirty="0">
                <a:latin typeface="Tahoma"/>
                <a:cs typeface="Tahoma"/>
              </a:rPr>
              <a:t>on</a:t>
            </a:r>
            <a:r>
              <a:rPr sz="1800" spc="-60" dirty="0">
                <a:latin typeface="Tahoma"/>
                <a:cs typeface="Tahoma"/>
              </a:rPr>
              <a:t> </a:t>
            </a:r>
            <a:r>
              <a:rPr sz="1800" spc="-30" dirty="0">
                <a:latin typeface="Tahoma"/>
                <a:cs typeface="Tahoma"/>
              </a:rPr>
              <a:t>first</a:t>
            </a:r>
            <a:r>
              <a:rPr sz="1800" spc="-80" dirty="0">
                <a:latin typeface="Tahoma"/>
                <a:cs typeface="Tahoma"/>
              </a:rPr>
              <a:t> </a:t>
            </a:r>
            <a:r>
              <a:rPr sz="1800" spc="5" dirty="0">
                <a:latin typeface="Tahoma"/>
                <a:cs typeface="Tahoma"/>
              </a:rPr>
              <a:t>column</a:t>
            </a:r>
            <a:r>
              <a:rPr sz="1800" spc="-65" dirty="0">
                <a:latin typeface="Tahoma"/>
                <a:cs typeface="Tahoma"/>
              </a:rPr>
              <a:t> </a:t>
            </a:r>
            <a:r>
              <a:rPr sz="1800" spc="-30" dirty="0">
                <a:latin typeface="Tahoma"/>
                <a:cs typeface="Tahoma"/>
              </a:rPr>
              <a:t>of</a:t>
            </a:r>
            <a:r>
              <a:rPr sz="1800" spc="-65" dirty="0">
                <a:latin typeface="Tahoma"/>
                <a:cs typeface="Tahoma"/>
              </a:rPr>
              <a:t> </a:t>
            </a:r>
            <a:r>
              <a:rPr sz="1800" spc="5" dirty="0">
                <a:latin typeface="Tahoma"/>
                <a:cs typeface="Tahoma"/>
              </a:rPr>
              <a:t>Students.</a:t>
            </a:r>
            <a:endParaRPr sz="1800">
              <a:latin typeface="Tahoma"/>
              <a:cs typeface="Tahoma"/>
            </a:endParaRPr>
          </a:p>
        </p:txBody>
      </p:sp>
      <p:sp>
        <p:nvSpPr>
          <p:cNvPr id="16" name="object 16"/>
          <p:cNvSpPr txBox="1"/>
          <p:nvPr/>
        </p:nvSpPr>
        <p:spPr>
          <a:xfrm>
            <a:off x="231140" y="3837813"/>
            <a:ext cx="23818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25" dirty="0">
                <a:latin typeface="Tahoma"/>
                <a:cs typeface="Tahoma"/>
              </a:rPr>
              <a:t>Conceptual</a:t>
            </a:r>
            <a:r>
              <a:rPr sz="1800" spc="-105" dirty="0">
                <a:latin typeface="Tahoma"/>
                <a:cs typeface="Tahoma"/>
              </a:rPr>
              <a:t> </a:t>
            </a:r>
            <a:r>
              <a:rPr sz="1800" spc="15" dirty="0">
                <a:latin typeface="Tahoma"/>
                <a:cs typeface="Tahoma"/>
              </a:rPr>
              <a:t>schema:</a:t>
            </a:r>
            <a:endParaRPr sz="1800">
              <a:latin typeface="Tahoma"/>
              <a:cs typeface="Tahoma"/>
            </a:endParaRPr>
          </a:p>
        </p:txBody>
      </p:sp>
      <p:sp>
        <p:nvSpPr>
          <p:cNvPr id="17" name="object 17"/>
          <p:cNvSpPr txBox="1"/>
          <p:nvPr/>
        </p:nvSpPr>
        <p:spPr>
          <a:xfrm>
            <a:off x="307340" y="5971743"/>
            <a:ext cx="2077085" cy="29972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45" dirty="0">
                <a:latin typeface="Tahoma"/>
                <a:cs typeface="Tahoma"/>
              </a:rPr>
              <a:t>Physical</a:t>
            </a:r>
            <a:r>
              <a:rPr sz="1800" spc="-105" dirty="0">
                <a:latin typeface="Tahoma"/>
                <a:cs typeface="Tahoma"/>
              </a:rPr>
              <a:t> </a:t>
            </a:r>
            <a:r>
              <a:rPr sz="1800" spc="15" dirty="0">
                <a:latin typeface="Tahoma"/>
                <a:cs typeface="Tahoma"/>
              </a:rPr>
              <a:t>schema:</a:t>
            </a:r>
            <a:endParaRPr sz="1800">
              <a:latin typeface="Tahoma"/>
              <a:cs typeface="Tahoma"/>
            </a:endParaRPr>
          </a:p>
        </p:txBody>
      </p:sp>
      <p:grpSp>
        <p:nvGrpSpPr>
          <p:cNvPr id="18" name="object 18"/>
          <p:cNvGrpSpPr/>
          <p:nvPr/>
        </p:nvGrpSpPr>
        <p:grpSpPr>
          <a:xfrm>
            <a:off x="3816096" y="2215895"/>
            <a:ext cx="4940935" cy="509270"/>
            <a:chOff x="3816096" y="2215895"/>
            <a:chExt cx="4940935" cy="509270"/>
          </a:xfrm>
        </p:grpSpPr>
        <p:pic>
          <p:nvPicPr>
            <p:cNvPr id="19" name="object 19"/>
            <p:cNvPicPr/>
            <p:nvPr/>
          </p:nvPicPr>
          <p:blipFill>
            <a:blip r:embed="rId4" cstate="print"/>
            <a:stretch>
              <a:fillRect/>
            </a:stretch>
          </p:blipFill>
          <p:spPr>
            <a:xfrm>
              <a:off x="3816096" y="2215895"/>
              <a:ext cx="4940808" cy="509015"/>
            </a:xfrm>
            <a:prstGeom prst="rect">
              <a:avLst/>
            </a:prstGeom>
          </p:spPr>
        </p:pic>
        <p:pic>
          <p:nvPicPr>
            <p:cNvPr id="20" name="object 20"/>
            <p:cNvPicPr/>
            <p:nvPr/>
          </p:nvPicPr>
          <p:blipFill>
            <a:blip r:embed="rId5" cstate="print"/>
            <a:stretch>
              <a:fillRect/>
            </a:stretch>
          </p:blipFill>
          <p:spPr>
            <a:xfrm>
              <a:off x="3886200" y="2285999"/>
              <a:ext cx="4800600" cy="368808"/>
            </a:xfrm>
            <a:prstGeom prst="rect">
              <a:avLst/>
            </a:prstGeom>
          </p:spPr>
        </p:pic>
      </p:grpSp>
      <p:sp>
        <p:nvSpPr>
          <p:cNvPr id="21" name="object 21"/>
          <p:cNvSpPr txBox="1"/>
          <p:nvPr/>
        </p:nvSpPr>
        <p:spPr>
          <a:xfrm>
            <a:off x="3886200" y="2286000"/>
            <a:ext cx="4800600" cy="368935"/>
          </a:xfrm>
          <a:prstGeom prst="rect">
            <a:avLst/>
          </a:prstGeom>
          <a:ln w="9144">
            <a:solidFill>
              <a:srgbClr val="209AC1"/>
            </a:solidFill>
          </a:ln>
        </p:spPr>
        <p:txBody>
          <a:bodyPr vert="horz" wrap="square" lIns="0" tIns="40005" rIns="0" bIns="0" rtlCol="0">
            <a:spAutoFit/>
          </a:bodyPr>
          <a:lstStyle/>
          <a:p>
            <a:pPr marL="485140">
              <a:lnSpc>
                <a:spcPct val="100000"/>
              </a:lnSpc>
              <a:spcBef>
                <a:spcPts val="315"/>
              </a:spcBef>
            </a:pPr>
            <a:r>
              <a:rPr sz="1800" i="1" spc="-5" dirty="0">
                <a:latin typeface="Arial"/>
                <a:cs typeface="Arial"/>
              </a:rPr>
              <a:t>student_info(cid:string,</a:t>
            </a:r>
            <a:r>
              <a:rPr sz="1800" i="1" spc="25" dirty="0">
                <a:latin typeface="Arial"/>
                <a:cs typeface="Arial"/>
              </a:rPr>
              <a:t> </a:t>
            </a:r>
            <a:r>
              <a:rPr sz="1800" i="1" spc="-5" dirty="0">
                <a:latin typeface="Arial"/>
                <a:cs typeface="Arial"/>
              </a:rPr>
              <a:t>name:string)</a:t>
            </a:r>
            <a:endParaRPr sz="1800">
              <a:latin typeface="Arial"/>
              <a:cs typeface="Arial"/>
            </a:endParaRPr>
          </a:p>
        </p:txBody>
      </p:sp>
      <p:sp>
        <p:nvSpPr>
          <p:cNvPr id="22" name="object 22"/>
          <p:cNvSpPr txBox="1"/>
          <p:nvPr/>
        </p:nvSpPr>
        <p:spPr>
          <a:xfrm>
            <a:off x="231140" y="1779473"/>
            <a:ext cx="3063875" cy="834390"/>
          </a:xfrm>
          <a:prstGeom prst="rect">
            <a:avLst/>
          </a:prstGeom>
        </p:spPr>
        <p:txBody>
          <a:bodyPr vert="horz" wrap="square" lIns="0" tIns="12700" rIns="0" bIns="0" rtlCol="0">
            <a:spAutoFit/>
          </a:bodyPr>
          <a:lstStyle/>
          <a:p>
            <a:pPr marL="287020" indent="-274320">
              <a:lnSpc>
                <a:spcPct val="100000"/>
              </a:lnSpc>
              <a:spcBef>
                <a:spcPts val="100"/>
              </a:spcBef>
              <a:buClr>
                <a:srgbClr val="8D88A3"/>
              </a:buClr>
              <a:buFont typeface="Segoe UI Symbol"/>
              <a:buChar char="⚫"/>
              <a:tabLst>
                <a:tab pos="286385" algn="l"/>
                <a:tab pos="287020" algn="l"/>
              </a:tabLst>
            </a:pPr>
            <a:r>
              <a:rPr sz="1800" spc="10" dirty="0">
                <a:latin typeface="Tahoma"/>
                <a:cs typeface="Tahoma"/>
              </a:rPr>
              <a:t>External</a:t>
            </a:r>
            <a:r>
              <a:rPr sz="1800" spc="-45" dirty="0">
                <a:latin typeface="Tahoma"/>
                <a:cs typeface="Tahoma"/>
              </a:rPr>
              <a:t> </a:t>
            </a:r>
            <a:r>
              <a:rPr sz="1800" spc="55" dirty="0">
                <a:latin typeface="Tahoma"/>
                <a:cs typeface="Tahoma"/>
              </a:rPr>
              <a:t>Schema</a:t>
            </a:r>
            <a:r>
              <a:rPr sz="1800" spc="-75" dirty="0">
                <a:latin typeface="Tahoma"/>
                <a:cs typeface="Tahoma"/>
              </a:rPr>
              <a:t> </a:t>
            </a:r>
            <a:r>
              <a:rPr sz="1800" spc="-5" dirty="0">
                <a:latin typeface="Tahoma"/>
                <a:cs typeface="Tahoma"/>
              </a:rPr>
              <a:t>(View</a:t>
            </a:r>
            <a:r>
              <a:rPr sz="1800" spc="-60" dirty="0">
                <a:latin typeface="Tahoma"/>
                <a:cs typeface="Tahoma"/>
              </a:rPr>
              <a:t> </a:t>
            </a:r>
            <a:r>
              <a:rPr sz="1800" spc="15" dirty="0">
                <a:latin typeface="Tahoma"/>
                <a:cs typeface="Tahoma"/>
              </a:rPr>
              <a:t>1</a:t>
            </a:r>
            <a:r>
              <a:rPr sz="1800" spc="-75" dirty="0">
                <a:latin typeface="Tahoma"/>
                <a:cs typeface="Tahoma"/>
              </a:rPr>
              <a:t> </a:t>
            </a:r>
            <a:r>
              <a:rPr sz="1800" spc="-114" dirty="0">
                <a:latin typeface="Tahoma"/>
                <a:cs typeface="Tahoma"/>
              </a:rPr>
              <a:t>):</a:t>
            </a:r>
            <a:endParaRPr sz="1800">
              <a:latin typeface="Tahoma"/>
              <a:cs typeface="Tahoma"/>
            </a:endParaRPr>
          </a:p>
          <a:p>
            <a:pPr>
              <a:lnSpc>
                <a:spcPct val="100000"/>
              </a:lnSpc>
              <a:spcBef>
                <a:spcPts val="50"/>
              </a:spcBef>
              <a:buClr>
                <a:srgbClr val="8D88A3"/>
              </a:buClr>
              <a:buFont typeface="Segoe UI Symbol"/>
              <a:buChar char="⚫"/>
            </a:pPr>
            <a:endParaRPr sz="1650">
              <a:latin typeface="Tahoma"/>
              <a:cs typeface="Tahoma"/>
            </a:endParaRPr>
          </a:p>
          <a:p>
            <a:pPr marL="287020" indent="-274320">
              <a:lnSpc>
                <a:spcPct val="100000"/>
              </a:lnSpc>
              <a:buClr>
                <a:srgbClr val="8D88A3"/>
              </a:buClr>
              <a:buFont typeface="Segoe UI Symbol"/>
              <a:buChar char="⚫"/>
              <a:tabLst>
                <a:tab pos="286385" algn="l"/>
                <a:tab pos="287020" algn="l"/>
              </a:tabLst>
            </a:pPr>
            <a:r>
              <a:rPr sz="1800" spc="10" dirty="0">
                <a:latin typeface="Tahoma"/>
                <a:cs typeface="Tahoma"/>
              </a:rPr>
              <a:t>External</a:t>
            </a:r>
            <a:r>
              <a:rPr sz="1800" spc="-55" dirty="0">
                <a:latin typeface="Tahoma"/>
                <a:cs typeface="Tahoma"/>
              </a:rPr>
              <a:t> </a:t>
            </a:r>
            <a:r>
              <a:rPr sz="1800" spc="55" dirty="0">
                <a:latin typeface="Tahoma"/>
                <a:cs typeface="Tahoma"/>
              </a:rPr>
              <a:t>Schema</a:t>
            </a:r>
            <a:r>
              <a:rPr sz="1800" spc="-80" dirty="0">
                <a:latin typeface="Tahoma"/>
                <a:cs typeface="Tahoma"/>
              </a:rPr>
              <a:t> </a:t>
            </a:r>
            <a:r>
              <a:rPr sz="1800" spc="-5" dirty="0">
                <a:latin typeface="Tahoma"/>
                <a:cs typeface="Tahoma"/>
              </a:rPr>
              <a:t>(View</a:t>
            </a:r>
            <a:r>
              <a:rPr sz="1800" spc="-60" dirty="0">
                <a:latin typeface="Tahoma"/>
                <a:cs typeface="Tahoma"/>
              </a:rPr>
              <a:t> </a:t>
            </a:r>
            <a:r>
              <a:rPr sz="1800" spc="-70" dirty="0">
                <a:latin typeface="Tahoma"/>
                <a:cs typeface="Tahoma"/>
              </a:rPr>
              <a:t>2):</a:t>
            </a:r>
            <a:endParaRPr sz="1800">
              <a:latin typeface="Tahoma"/>
              <a:cs typeface="Tahoma"/>
            </a:endParaRPr>
          </a:p>
        </p:txBody>
      </p:sp>
      <p:sp>
        <p:nvSpPr>
          <p:cNvPr id="23" name="Title 22"/>
          <p:cNvSpPr>
            <a:spLocks noGrp="1"/>
          </p:cNvSpPr>
          <p:nvPr>
            <p:ph type="title"/>
          </p:nvPr>
        </p:nvSpPr>
        <p:spPr>
          <a:xfrm>
            <a:off x="457200" y="304800"/>
            <a:ext cx="8229600" cy="1143000"/>
          </a:xfrm>
        </p:spPr>
        <p:txBody>
          <a:bodyPr/>
          <a:lstStyle/>
          <a:p>
            <a:r>
              <a:rPr lang="en-US" spc="45" dirty="0" smtClean="0"/>
              <a:t>Example:</a:t>
            </a:r>
            <a:r>
              <a:rPr lang="en-US" spc="-175" dirty="0" smtClean="0"/>
              <a:t> </a:t>
            </a:r>
            <a:r>
              <a:rPr lang="en-US" spc="20" dirty="0" smtClean="0"/>
              <a:t>University</a:t>
            </a:r>
            <a:r>
              <a:rPr lang="en-US" spc="-165" dirty="0" smtClean="0"/>
              <a:t> </a:t>
            </a:r>
            <a:r>
              <a:rPr lang="en-US" spc="85" dirty="0" smtClean="0"/>
              <a:t>Database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pPr algn="just" fontAlgn="base"/>
            <a:r>
              <a:rPr lang="en-US" b="1" dirty="0" smtClean="0">
                <a:solidFill>
                  <a:srgbClr val="00B0F0"/>
                </a:solidFill>
              </a:rPr>
              <a:t>TCL(transaction Control Language) </a:t>
            </a:r>
            <a:r>
              <a:rPr lang="en-US" b="1" dirty="0" smtClean="0"/>
              <a:t>: </a:t>
            </a:r>
            <a:r>
              <a:rPr lang="en-US" dirty="0" smtClean="0"/>
              <a:t>TCL commands deals with the </a:t>
            </a:r>
            <a:r>
              <a:rPr lang="en-US" u="sng" dirty="0" smtClean="0"/>
              <a:t>transaction within the database</a:t>
            </a:r>
            <a:r>
              <a:rPr lang="en-US" dirty="0" smtClean="0"/>
              <a:t>.</a:t>
            </a:r>
          </a:p>
          <a:p>
            <a:r>
              <a:rPr lang="en-US" b="1" dirty="0" smtClean="0">
                <a:solidFill>
                  <a:srgbClr val="FF0000"/>
                </a:solidFill>
              </a:rPr>
              <a:t>COMMIT</a:t>
            </a:r>
            <a:r>
              <a:rPr lang="en-US" dirty="0" smtClean="0"/>
              <a:t> - The COMMIT command is the transactional command used to save changes invoked by a transaction to the database.</a:t>
            </a:r>
          </a:p>
          <a:p>
            <a:r>
              <a:rPr lang="en-US" b="1" dirty="0" smtClean="0">
                <a:solidFill>
                  <a:srgbClr val="FF0000"/>
                </a:solidFill>
              </a:rPr>
              <a:t>ROLLBACK</a:t>
            </a:r>
            <a:r>
              <a:rPr lang="en-US" dirty="0" smtClean="0"/>
              <a:t> - rollback a transaction in case of any error occurs</a:t>
            </a:r>
          </a:p>
          <a:p>
            <a:r>
              <a:rPr lang="en-US" b="1" dirty="0" smtClean="0">
                <a:solidFill>
                  <a:srgbClr val="FF0000"/>
                </a:solidFill>
              </a:rPr>
              <a:t>SAVEPOINT</a:t>
            </a:r>
            <a:r>
              <a:rPr lang="en-US" dirty="0" smtClean="0"/>
              <a:t> - to rollback the transaction making points within groups</a:t>
            </a:r>
          </a:p>
          <a:p>
            <a:r>
              <a:rPr lang="en-US" b="1" dirty="0" smtClean="0">
                <a:solidFill>
                  <a:srgbClr val="FF0000"/>
                </a:solidFill>
              </a:rPr>
              <a:t>SET</a:t>
            </a:r>
            <a:r>
              <a:rPr lang="en-US" dirty="0" smtClean="0"/>
              <a:t> </a:t>
            </a:r>
            <a:r>
              <a:rPr lang="en-US" b="1" dirty="0" smtClean="0">
                <a:solidFill>
                  <a:srgbClr val="FF0000"/>
                </a:solidFill>
              </a:rPr>
              <a:t>TRANSACTION</a:t>
            </a:r>
            <a:r>
              <a:rPr lang="en-US" dirty="0" smtClean="0"/>
              <a:t> - specify characteristics of the transaction</a:t>
            </a:r>
          </a:p>
          <a:p>
            <a:pPr algn="just" fontAlgn="base">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33412"/>
            <a:ext cx="7772400" cy="890588"/>
          </a:xfrm>
        </p:spPr>
        <p:txBody>
          <a:bodyPr>
            <a:normAutofit/>
          </a:bodyPr>
          <a:lstStyle/>
          <a:p>
            <a:pPr eaLnBrk="1" hangingPunct="1"/>
            <a:r>
              <a:rPr lang="en-US" altLang="en-US" dirty="0" smtClean="0"/>
              <a:t>DBMS Component </a:t>
            </a:r>
            <a:r>
              <a:rPr lang="en-US" altLang="en-US" dirty="0" smtClean="0"/>
              <a:t>Modules </a:t>
            </a:r>
            <a:endParaRPr lang="en-US" altLang="en-US" dirty="0" smtClean="0"/>
          </a:p>
        </p:txBody>
      </p:sp>
      <p:sp>
        <p:nvSpPr>
          <p:cNvPr id="27651" name="Rectangle 3"/>
          <p:cNvSpPr>
            <a:spLocks noGrp="1" noChangeArrowheads="1"/>
          </p:cNvSpPr>
          <p:nvPr>
            <p:ph type="body" idx="1"/>
          </p:nvPr>
        </p:nvSpPr>
        <p:spPr>
          <a:xfrm>
            <a:off x="417513" y="1455738"/>
            <a:ext cx="8070850" cy="4576762"/>
          </a:xfrm>
        </p:spPr>
        <p:txBody>
          <a:bodyPr/>
          <a:lstStyle/>
          <a:p>
            <a:pPr algn="just" eaLnBrk="1" hangingPunct="1">
              <a:lnSpc>
                <a:spcPct val="90000"/>
              </a:lnSpc>
            </a:pPr>
            <a:endParaRPr lang="en-US" altLang="en-US" sz="2800" dirty="0" smtClean="0"/>
          </a:p>
          <a:p>
            <a:pPr algn="just" eaLnBrk="1" hangingPunct="1">
              <a:lnSpc>
                <a:spcPct val="90000"/>
              </a:lnSpc>
            </a:pPr>
            <a:r>
              <a:rPr lang="en-US" altLang="en-US" sz="2800" dirty="0" smtClean="0"/>
              <a:t>The figure showed in next slide is divide into two halves.  </a:t>
            </a:r>
          </a:p>
          <a:p>
            <a:pPr algn="just" eaLnBrk="1" hangingPunct="1">
              <a:lnSpc>
                <a:spcPct val="90000"/>
              </a:lnSpc>
            </a:pPr>
            <a:r>
              <a:rPr lang="en-US" altLang="en-US" sz="2800" dirty="0" smtClean="0"/>
              <a:t>The top half refers to the various users of the database system</a:t>
            </a:r>
          </a:p>
          <a:p>
            <a:pPr algn="just" eaLnBrk="1" hangingPunct="1">
              <a:lnSpc>
                <a:spcPct val="90000"/>
              </a:lnSpc>
            </a:pPr>
            <a:r>
              <a:rPr lang="en-US" altLang="en-US" sz="2800" dirty="0" smtClean="0"/>
              <a:t>The lower half shows the internals of the DBMS responsible for storage of data and processing of transactions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15900"/>
            <a:ext cx="8458200" cy="890588"/>
          </a:xfrm>
        </p:spPr>
        <p:txBody>
          <a:bodyPr>
            <a:normAutofit fontScale="90000"/>
          </a:bodyPr>
          <a:lstStyle/>
          <a:p>
            <a:pPr eaLnBrk="1" hangingPunct="1"/>
            <a:r>
              <a:rPr lang="en-US" altLang="en-US" dirty="0" smtClean="0"/>
              <a:t>Typical DBMS Component Modules</a:t>
            </a:r>
          </a:p>
        </p:txBody>
      </p:sp>
      <p:pic>
        <p:nvPicPr>
          <p:cNvPr id="28675" name="Picture 3" descr="fig02_03"/>
          <p:cNvPicPr>
            <a:picLocks noChangeAspect="1" noChangeArrowheads="1"/>
          </p:cNvPicPr>
          <p:nvPr/>
        </p:nvPicPr>
        <p:blipFill>
          <a:blip r:embed="rId2"/>
          <a:srcRect/>
          <a:stretch>
            <a:fillRect/>
          </a:stretch>
        </p:blipFill>
        <p:spPr bwMode="auto">
          <a:xfrm>
            <a:off x="685800" y="1279525"/>
            <a:ext cx="6781800" cy="5444006"/>
          </a:xfrm>
          <a:prstGeom prst="rect">
            <a:avLst/>
          </a:prstGeom>
          <a:noFill/>
          <a:ln w="9525">
            <a:noFill/>
            <a:miter lim="800000"/>
            <a:headEnd/>
            <a:tailEnd/>
          </a:ln>
        </p:spPr>
      </p:pic>
      <p:sp>
        <p:nvSpPr>
          <p:cNvPr id="28676" name="Rectangle 1"/>
          <p:cNvSpPr>
            <a:spLocks noChangeArrowheads="1"/>
          </p:cNvSpPr>
          <p:nvPr/>
        </p:nvSpPr>
        <p:spPr bwMode="auto">
          <a:xfrm>
            <a:off x="7378700" y="1804988"/>
            <a:ext cx="1765300" cy="840230"/>
          </a:xfrm>
          <a:prstGeom prst="rect">
            <a:avLst/>
          </a:prstGeom>
          <a:noFill/>
          <a:ln w="9525">
            <a:noFill/>
            <a:miter lim="800000"/>
            <a:headEnd/>
            <a:tailEnd/>
          </a:ln>
        </p:spPr>
        <p:txBody>
          <a:bodyPr>
            <a:spAutoFit/>
          </a:bodyPr>
          <a:lstStyle/>
          <a:p>
            <a:pPr algn="just">
              <a:lnSpc>
                <a:spcPct val="90000"/>
              </a:lnSpc>
            </a:pPr>
            <a:r>
              <a:rPr lang="en-US" altLang="en-US" dirty="0"/>
              <a:t>Users of the database system</a:t>
            </a:r>
          </a:p>
        </p:txBody>
      </p:sp>
      <p:sp>
        <p:nvSpPr>
          <p:cNvPr id="28677" name="Rectangle 2"/>
          <p:cNvSpPr>
            <a:spLocks noChangeArrowheads="1"/>
          </p:cNvSpPr>
          <p:nvPr/>
        </p:nvSpPr>
        <p:spPr bwMode="auto">
          <a:xfrm>
            <a:off x="7378700" y="4418013"/>
            <a:ext cx="1528763" cy="646331"/>
          </a:xfrm>
          <a:prstGeom prst="rect">
            <a:avLst/>
          </a:prstGeom>
          <a:noFill/>
          <a:ln w="9525">
            <a:noFill/>
            <a:miter lim="800000"/>
            <a:headEnd/>
            <a:tailEnd/>
          </a:ln>
        </p:spPr>
        <p:txBody>
          <a:bodyPr>
            <a:spAutoFit/>
          </a:bodyPr>
          <a:lstStyle/>
          <a:p>
            <a:r>
              <a:rPr lang="en-US" altLang="en-US" dirty="0"/>
              <a:t>Internals of the DBMS </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762000"/>
            <a:ext cx="9372600" cy="554038"/>
          </a:xfrm>
        </p:spPr>
        <p:txBody>
          <a:bodyPr>
            <a:noAutofit/>
          </a:bodyPr>
          <a:lstStyle/>
          <a:p>
            <a:r>
              <a:rPr lang="en-US" altLang="en-US" sz="3200" b="1" dirty="0" smtClean="0"/>
              <a:t>Centralized and Client/Server Architectures for DBMSs</a:t>
            </a:r>
          </a:p>
        </p:txBody>
      </p:sp>
      <p:sp>
        <p:nvSpPr>
          <p:cNvPr id="29699" name="Content Placeholder 2"/>
          <p:cNvSpPr>
            <a:spLocks noGrp="1"/>
          </p:cNvSpPr>
          <p:nvPr>
            <p:ph idx="1"/>
          </p:nvPr>
        </p:nvSpPr>
        <p:spPr>
          <a:xfrm>
            <a:off x="496888" y="1455738"/>
            <a:ext cx="8647112" cy="4114800"/>
          </a:xfrm>
        </p:spPr>
        <p:txBody>
          <a:bodyPr/>
          <a:lstStyle/>
          <a:p>
            <a:r>
              <a:rPr lang="en-US" altLang="en-US" b="1" smtClean="0"/>
              <a:t>Centralized DBMSs Architecture</a:t>
            </a:r>
          </a:p>
          <a:p>
            <a:pPr lvl="1"/>
            <a:r>
              <a:rPr lang="en-US" altLang="en-US" sz="2400" smtClean="0"/>
              <a:t>All DBMS functionality, application program execution, and user interface processing carried out on one machine</a:t>
            </a:r>
          </a:p>
        </p:txBody>
      </p:sp>
      <p:pic>
        <p:nvPicPr>
          <p:cNvPr id="29700" name="Picture 3" descr="fig02_04"/>
          <p:cNvPicPr>
            <a:picLocks noChangeAspect="1" noChangeArrowheads="1"/>
          </p:cNvPicPr>
          <p:nvPr/>
        </p:nvPicPr>
        <p:blipFill>
          <a:blip r:embed="rId2"/>
          <a:srcRect/>
          <a:stretch>
            <a:fillRect/>
          </a:stretch>
        </p:blipFill>
        <p:spPr bwMode="auto">
          <a:xfrm>
            <a:off x="893763" y="2935288"/>
            <a:ext cx="7564437"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404812"/>
            <a:ext cx="7772400" cy="890588"/>
          </a:xfrm>
        </p:spPr>
        <p:txBody>
          <a:bodyPr>
            <a:normAutofit fontScale="90000"/>
          </a:bodyPr>
          <a:lstStyle/>
          <a:p>
            <a:pPr eaLnBrk="1" hangingPunct="1"/>
            <a:r>
              <a:rPr lang="en-US" altLang="en-US" dirty="0" smtClean="0"/>
              <a:t>Basic Client/Server Architectures</a:t>
            </a:r>
          </a:p>
        </p:txBody>
      </p:sp>
      <p:sp>
        <p:nvSpPr>
          <p:cNvPr id="30723" name="Rectangle 3"/>
          <p:cNvSpPr>
            <a:spLocks noGrp="1" noChangeArrowheads="1"/>
          </p:cNvSpPr>
          <p:nvPr>
            <p:ph type="body" idx="1"/>
          </p:nvPr>
        </p:nvSpPr>
        <p:spPr>
          <a:xfrm>
            <a:off x="715963" y="1455738"/>
            <a:ext cx="8042275" cy="5041900"/>
          </a:xfrm>
        </p:spPr>
        <p:txBody>
          <a:bodyPr/>
          <a:lstStyle/>
          <a:p>
            <a:pPr algn="just" eaLnBrk="1" hangingPunct="1">
              <a:lnSpc>
                <a:spcPct val="80000"/>
              </a:lnSpc>
            </a:pPr>
            <a:r>
              <a:rPr lang="en-US" altLang="en-US" sz="3200" smtClean="0"/>
              <a:t>The client/server architecture was developed to deal with computer environment in which a large number of PCs, workstation, file server…</a:t>
            </a:r>
          </a:p>
          <a:p>
            <a:pPr algn="just" eaLnBrk="1" hangingPunct="1">
              <a:lnSpc>
                <a:spcPct val="80000"/>
              </a:lnSpc>
            </a:pPr>
            <a:endParaRPr lang="en-US" altLang="en-US" sz="3200" smtClean="0"/>
          </a:p>
          <a:p>
            <a:pPr algn="just" eaLnBrk="1" hangingPunct="1">
              <a:lnSpc>
                <a:spcPct val="80000"/>
              </a:lnSpc>
            </a:pPr>
            <a:r>
              <a:rPr lang="en-US" altLang="en-US" sz="3200" smtClean="0">
                <a:solidFill>
                  <a:srgbClr val="FF0000"/>
                </a:solidFill>
              </a:rPr>
              <a:t>A client </a:t>
            </a:r>
            <a:r>
              <a:rPr lang="en-US" altLang="en-US" sz="3200" smtClean="0"/>
              <a:t>in this framework is typically a user machine that provides user interface capabilities and local processing</a:t>
            </a:r>
          </a:p>
          <a:p>
            <a:pPr algn="just" eaLnBrk="1" hangingPunct="1">
              <a:lnSpc>
                <a:spcPct val="80000"/>
              </a:lnSpc>
            </a:pPr>
            <a:r>
              <a:rPr lang="en-US" altLang="en-US" sz="3200" smtClean="0">
                <a:solidFill>
                  <a:srgbClr val="FF0000"/>
                </a:solidFill>
              </a:rPr>
              <a:t>A server </a:t>
            </a:r>
            <a:r>
              <a:rPr lang="en-US" altLang="en-US" sz="3200" smtClean="0"/>
              <a:t>is a system containing both hardware and software that can provide services to the client machines.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0"/>
            <a:ext cx="7772400" cy="1131888"/>
          </a:xfrm>
        </p:spPr>
        <p:txBody>
          <a:bodyPr>
            <a:normAutofit fontScale="90000"/>
          </a:bodyPr>
          <a:lstStyle/>
          <a:p>
            <a:pPr eaLnBrk="1" hangingPunct="1"/>
            <a:r>
              <a:rPr lang="en-US" altLang="en-US" sz="4000" smtClean="0"/>
              <a:t>Logical two-tier client server architecture</a:t>
            </a:r>
          </a:p>
        </p:txBody>
      </p:sp>
      <p:pic>
        <p:nvPicPr>
          <p:cNvPr id="31747" name="Picture 3" descr="fig02_05"/>
          <p:cNvPicPr>
            <a:picLocks noChangeAspect="1" noChangeArrowheads="1"/>
          </p:cNvPicPr>
          <p:nvPr/>
        </p:nvPicPr>
        <p:blipFill>
          <a:blip r:embed="rId2"/>
          <a:srcRect/>
          <a:stretch>
            <a:fillRect/>
          </a:stretch>
        </p:blipFill>
        <p:spPr bwMode="auto">
          <a:xfrm>
            <a:off x="609600" y="2590800"/>
            <a:ext cx="7810500" cy="1730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481012"/>
            <a:ext cx="7772400" cy="890588"/>
          </a:xfrm>
        </p:spPr>
        <p:txBody>
          <a:bodyPr/>
          <a:lstStyle/>
          <a:p>
            <a:pPr eaLnBrk="1" hangingPunct="1"/>
            <a:r>
              <a:rPr lang="en-US" altLang="en-US" sz="4000" dirty="0" smtClean="0"/>
              <a:t>Two-tier Architecture </a:t>
            </a:r>
          </a:p>
        </p:txBody>
      </p:sp>
      <p:sp>
        <p:nvSpPr>
          <p:cNvPr id="32771" name="Rectangle 3"/>
          <p:cNvSpPr>
            <a:spLocks noGrp="1" noChangeArrowheads="1"/>
          </p:cNvSpPr>
          <p:nvPr>
            <p:ph type="body" idx="1"/>
          </p:nvPr>
        </p:nvSpPr>
        <p:spPr>
          <a:xfrm>
            <a:off x="715963" y="1455738"/>
            <a:ext cx="7772400" cy="4114800"/>
          </a:xfrm>
        </p:spPr>
        <p:txBody>
          <a:bodyPr/>
          <a:lstStyle/>
          <a:p>
            <a:pPr algn="just" eaLnBrk="1" hangingPunct="1">
              <a:lnSpc>
                <a:spcPct val="90000"/>
              </a:lnSpc>
            </a:pPr>
            <a:r>
              <a:rPr lang="en-US" altLang="en-US" smtClean="0"/>
              <a:t>This is called </a:t>
            </a:r>
            <a:r>
              <a:rPr lang="en-US" altLang="en-US" b="1" smtClean="0"/>
              <a:t>two-tire</a:t>
            </a:r>
            <a:r>
              <a:rPr lang="en-US" altLang="en-US" smtClean="0"/>
              <a:t> architectures because the software components are distributed over two systems: client and server</a:t>
            </a:r>
          </a:p>
          <a:p>
            <a:pPr algn="just" eaLnBrk="1" hangingPunct="1">
              <a:lnSpc>
                <a:spcPct val="90000"/>
              </a:lnSpc>
            </a:pPr>
            <a:endParaRPr lang="en-US" altLang="en-US" smtClean="0"/>
          </a:p>
          <a:p>
            <a:pPr algn="just" eaLnBrk="1" hangingPunct="1">
              <a:lnSpc>
                <a:spcPct val="90000"/>
              </a:lnSpc>
            </a:pPr>
            <a:r>
              <a:rPr lang="en-US" altLang="en-US" smtClean="0"/>
              <a:t>The emergence of the </a:t>
            </a:r>
            <a:r>
              <a:rPr lang="en-US" altLang="en-US" b="1" smtClean="0"/>
              <a:t>Web</a:t>
            </a:r>
            <a:r>
              <a:rPr lang="en-US" altLang="en-US" smtClean="0"/>
              <a:t> changed the roles of client and server, leading to the </a:t>
            </a:r>
            <a:r>
              <a:rPr lang="en-US" altLang="en-US" b="1" smtClean="0"/>
              <a:t>three-tier</a:t>
            </a:r>
            <a:r>
              <a:rPr lang="en-US" altLang="en-US" smtClean="0"/>
              <a:t> architecture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15900"/>
            <a:ext cx="7772400" cy="890588"/>
          </a:xfrm>
        </p:spPr>
        <p:txBody>
          <a:bodyPr/>
          <a:lstStyle/>
          <a:p>
            <a:pPr eaLnBrk="1" hangingPunct="1"/>
            <a:r>
              <a:rPr lang="en-US" altLang="en-US" sz="4000" smtClean="0"/>
              <a:t>Three-tier Architecture</a:t>
            </a:r>
          </a:p>
        </p:txBody>
      </p:sp>
      <p:sp>
        <p:nvSpPr>
          <p:cNvPr id="53251" name="Rectangle 3"/>
          <p:cNvSpPr>
            <a:spLocks noGrp="1" noChangeArrowheads="1"/>
          </p:cNvSpPr>
          <p:nvPr>
            <p:ph type="body" idx="1"/>
          </p:nvPr>
        </p:nvSpPr>
        <p:spPr>
          <a:xfrm>
            <a:off x="457200" y="1455738"/>
            <a:ext cx="8091487" cy="4721225"/>
          </a:xfrm>
        </p:spPr>
        <p:txBody>
          <a:bodyPr>
            <a:normAutofit/>
          </a:bodyPr>
          <a:lstStyle/>
          <a:p>
            <a:pPr marL="533400" indent="-533400" algn="just" eaLnBrk="1" hangingPunct="1">
              <a:defRPr/>
            </a:pPr>
            <a:r>
              <a:rPr lang="en-US" altLang="en-US" sz="2800" dirty="0" smtClean="0"/>
              <a:t>The intermediate layer or </a:t>
            </a:r>
            <a:r>
              <a:rPr lang="en-US" altLang="en-US" sz="2800" b="1" dirty="0" smtClean="0"/>
              <a:t>middle layer </a:t>
            </a:r>
            <a:r>
              <a:rPr lang="en-US" altLang="en-US" sz="2800" dirty="0" smtClean="0"/>
              <a:t>is sometimes called the </a:t>
            </a:r>
            <a:r>
              <a:rPr lang="en-US" altLang="en-US" sz="2800" b="1" dirty="0" smtClean="0"/>
              <a:t>application server </a:t>
            </a:r>
            <a:r>
              <a:rPr lang="en-US" altLang="en-US" sz="2800" dirty="0" smtClean="0"/>
              <a:t>or </a:t>
            </a:r>
            <a:r>
              <a:rPr lang="en-US" altLang="en-US" sz="2800" b="1" dirty="0" smtClean="0"/>
              <a:t>Web server</a:t>
            </a:r>
            <a:endParaRPr lang="en-US" altLang="en-US" sz="2800" dirty="0" smtClean="0"/>
          </a:p>
          <a:p>
            <a:pPr marL="0" indent="0" algn="just" eaLnBrk="1" hangingPunct="1">
              <a:buFont typeface="Wingdings" pitchFamily="2" charset="2"/>
              <a:buNone/>
              <a:defRPr/>
            </a:pPr>
            <a:endParaRPr lang="en-US" altLang="en-US" sz="2800" dirty="0" smtClean="0"/>
          </a:p>
          <a:p>
            <a:pPr marL="0" indent="0" algn="just" eaLnBrk="1" hangingPunct="1">
              <a:buFont typeface="Wingdings" pitchFamily="2" charset="2"/>
              <a:buNone/>
              <a:defRPr/>
            </a:pPr>
            <a:r>
              <a:rPr lang="en-US" altLang="en-US" sz="2800" dirty="0" smtClean="0"/>
              <a:t>Three-tier Architecture Can Enhance Security: </a:t>
            </a:r>
          </a:p>
          <a:p>
            <a:pPr marL="533400" indent="-533400" algn="just" eaLnBrk="1" hangingPunct="1">
              <a:buFont typeface="Wingdings" pitchFamily="2" charset="2"/>
              <a:buAutoNum type="arabicPeriod"/>
              <a:defRPr/>
            </a:pPr>
            <a:r>
              <a:rPr lang="en-US" altLang="en-US" sz="2800" b="1" dirty="0" smtClean="0"/>
              <a:t>Database server only accessible via middle tier</a:t>
            </a:r>
          </a:p>
          <a:p>
            <a:pPr marL="533400" indent="-533400" algn="just" eaLnBrk="1" hangingPunct="1">
              <a:buFont typeface="Wingdings" pitchFamily="2" charset="2"/>
              <a:buAutoNum type="arabicPeriod"/>
              <a:defRPr/>
            </a:pPr>
            <a:r>
              <a:rPr lang="en-US" altLang="en-US" sz="2800" b="1" dirty="0" smtClean="0"/>
              <a:t>Clients cannot directly access database server</a:t>
            </a:r>
          </a:p>
          <a:p>
            <a:pPr marL="533400" indent="-533400" algn="just" eaLnBrk="1" hangingPunct="1">
              <a:defRPr/>
            </a:pPr>
            <a:endParaRPr lang="en-US" altLang="en-US" sz="28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1012" y="633412"/>
            <a:ext cx="8662987" cy="890588"/>
          </a:xfrm>
        </p:spPr>
        <p:txBody>
          <a:bodyPr>
            <a:normAutofit fontScale="90000"/>
          </a:bodyPr>
          <a:lstStyle/>
          <a:p>
            <a:pPr eaLnBrk="1" hangingPunct="1"/>
            <a:r>
              <a:rPr lang="en-US" altLang="en-US" dirty="0" smtClean="0"/>
              <a:t>Three-tier Client-Server Architecture</a:t>
            </a:r>
          </a:p>
        </p:txBody>
      </p:sp>
      <p:pic>
        <p:nvPicPr>
          <p:cNvPr id="34819" name="Picture 3" descr="fig02_07"/>
          <p:cNvPicPr>
            <a:picLocks noChangeAspect="1" noChangeArrowheads="1"/>
          </p:cNvPicPr>
          <p:nvPr/>
        </p:nvPicPr>
        <p:blipFill>
          <a:blip r:embed="rId2"/>
          <a:srcRect/>
          <a:stretch>
            <a:fillRect/>
          </a:stretch>
        </p:blipFill>
        <p:spPr bwMode="auto">
          <a:xfrm>
            <a:off x="339725" y="1847850"/>
            <a:ext cx="8194675" cy="4400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481012"/>
            <a:ext cx="7772400" cy="890588"/>
          </a:xfrm>
        </p:spPr>
        <p:txBody>
          <a:bodyPr/>
          <a:lstStyle/>
          <a:p>
            <a:pPr eaLnBrk="1" hangingPunct="1"/>
            <a:r>
              <a:rPr lang="en-US" altLang="en-US" sz="4000" dirty="0" smtClean="0"/>
              <a:t>Three-tier architecture</a:t>
            </a:r>
          </a:p>
        </p:txBody>
      </p:sp>
      <p:sp>
        <p:nvSpPr>
          <p:cNvPr id="35843" name="Rectangle 3"/>
          <p:cNvSpPr>
            <a:spLocks noGrp="1" noChangeArrowheads="1"/>
          </p:cNvSpPr>
          <p:nvPr>
            <p:ph type="body" idx="1"/>
          </p:nvPr>
        </p:nvSpPr>
        <p:spPr>
          <a:xfrm>
            <a:off x="457200" y="1700212"/>
            <a:ext cx="8204200" cy="4700588"/>
          </a:xfrm>
        </p:spPr>
        <p:txBody>
          <a:bodyPr>
            <a:normAutofit/>
          </a:bodyPr>
          <a:lstStyle/>
          <a:p>
            <a:pPr algn="just" eaLnBrk="1" hangingPunct="1">
              <a:lnSpc>
                <a:spcPct val="80000"/>
              </a:lnSpc>
            </a:pPr>
            <a:r>
              <a:rPr lang="en-US" altLang="en-US" sz="2800" dirty="0" smtClean="0">
                <a:latin typeface="Times New Roman" pitchFamily="18" charset="0"/>
                <a:cs typeface="Times New Roman" pitchFamily="18" charset="0"/>
              </a:rPr>
              <a:t>The presentation layer displays information to the user.</a:t>
            </a:r>
          </a:p>
          <a:p>
            <a:pPr algn="just" eaLnBrk="1" hangingPunct="1">
              <a:lnSpc>
                <a:spcPct val="80000"/>
              </a:lnSpc>
            </a:pPr>
            <a:endParaRPr lang="en-US" altLang="en-US" sz="2800" dirty="0" smtClean="0">
              <a:latin typeface="Times New Roman" pitchFamily="18" charset="0"/>
              <a:cs typeface="Times New Roman" pitchFamily="18" charset="0"/>
            </a:endParaRPr>
          </a:p>
          <a:p>
            <a:pPr algn="just" eaLnBrk="1" hangingPunct="1">
              <a:lnSpc>
                <a:spcPct val="80000"/>
              </a:lnSpc>
            </a:pPr>
            <a:r>
              <a:rPr lang="en-US" altLang="en-US" sz="2800" dirty="0" smtClean="0">
                <a:latin typeface="Times New Roman" pitchFamily="18" charset="0"/>
                <a:cs typeface="Times New Roman" pitchFamily="18" charset="0"/>
              </a:rPr>
              <a:t>The business logic layer handles intermediate rules and constrains before data is passed up to the user or down to the DBMS</a:t>
            </a:r>
          </a:p>
          <a:p>
            <a:pPr algn="just" eaLnBrk="1" hangingPunct="1">
              <a:lnSpc>
                <a:spcPct val="80000"/>
              </a:lnSpc>
            </a:pPr>
            <a:endParaRPr lang="en-US" altLang="en-US" sz="2800" dirty="0" smtClean="0">
              <a:latin typeface="Times New Roman" pitchFamily="18" charset="0"/>
              <a:cs typeface="Times New Roman" pitchFamily="18" charset="0"/>
            </a:endParaRPr>
          </a:p>
          <a:p>
            <a:pPr algn="just" eaLnBrk="1" hangingPunct="1">
              <a:lnSpc>
                <a:spcPct val="80000"/>
              </a:lnSpc>
            </a:pPr>
            <a:r>
              <a:rPr lang="en-US" altLang="en-US" sz="2800" dirty="0" smtClean="0">
                <a:latin typeface="Times New Roman" pitchFamily="18" charset="0"/>
                <a:cs typeface="Times New Roman" pitchFamily="18" charset="0"/>
              </a:rPr>
              <a:t>If the bottom layer is split into two layers (a web server and a database server), then it is a </a:t>
            </a:r>
            <a:r>
              <a:rPr lang="en-US" altLang="en-US" sz="2800" b="1" dirty="0" smtClean="0">
                <a:latin typeface="Times New Roman" pitchFamily="18" charset="0"/>
                <a:cs typeface="Times New Roman" pitchFamily="18" charset="0"/>
              </a:rPr>
              <a:t>4-tire</a:t>
            </a:r>
            <a:r>
              <a:rPr lang="en-US" altLang="en-US" sz="2800" dirty="0" smtClean="0">
                <a:latin typeface="Times New Roman" pitchFamily="18" charset="0"/>
                <a:cs typeface="Times New Roman" pitchFamily="18" charset="0"/>
              </a:rPr>
              <a:t> architecture (possible to the </a:t>
            </a:r>
            <a:r>
              <a:rPr lang="en-US" altLang="en-US" sz="2800" b="1" dirty="0" smtClean="0">
                <a:latin typeface="Times New Roman" pitchFamily="18" charset="0"/>
                <a:cs typeface="Times New Roman" pitchFamily="18" charset="0"/>
              </a:rPr>
              <a:t>n-tier</a:t>
            </a:r>
            <a:r>
              <a:rPr lang="en-US" altLang="en-US" sz="2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8561" y="1600961"/>
            <a:ext cx="3185160" cy="1201420"/>
          </a:xfrm>
          <a:prstGeom prst="rect">
            <a:avLst/>
          </a:prstGeom>
          <a:solidFill>
            <a:srgbClr val="FFFFFF"/>
          </a:solidFill>
          <a:ln w="19811">
            <a:solidFill>
              <a:srgbClr val="7D848D"/>
            </a:solidFill>
          </a:ln>
        </p:spPr>
        <p:txBody>
          <a:bodyPr vert="horz" wrap="square" lIns="0" tIns="38735" rIns="0" bIns="0" rtlCol="0">
            <a:spAutoFit/>
          </a:bodyPr>
          <a:lstStyle/>
          <a:p>
            <a:pPr marL="91440">
              <a:lnSpc>
                <a:spcPct val="100000"/>
              </a:lnSpc>
              <a:spcBef>
                <a:spcPts val="305"/>
              </a:spcBef>
            </a:pPr>
            <a:r>
              <a:rPr sz="1800" b="1" spc="-5" dirty="0">
                <a:solidFill>
                  <a:srgbClr val="FFC000"/>
                </a:solidFill>
                <a:latin typeface="Arial"/>
                <a:cs typeface="Arial"/>
              </a:rPr>
              <a:t>External </a:t>
            </a:r>
            <a:r>
              <a:rPr sz="1800" b="1" spc="-15" dirty="0">
                <a:solidFill>
                  <a:srgbClr val="FFC000"/>
                </a:solidFill>
                <a:latin typeface="Arial"/>
                <a:cs typeface="Arial"/>
              </a:rPr>
              <a:t>view</a:t>
            </a:r>
            <a:r>
              <a:rPr sz="1800" b="1" spc="20" dirty="0">
                <a:solidFill>
                  <a:srgbClr val="FFC000"/>
                </a:solidFill>
                <a:latin typeface="Arial"/>
                <a:cs typeface="Arial"/>
              </a:rPr>
              <a:t> </a:t>
            </a:r>
            <a:r>
              <a:rPr sz="1800" b="1" dirty="0">
                <a:solidFill>
                  <a:srgbClr val="FFC000"/>
                </a:solidFill>
                <a:latin typeface="Arial"/>
                <a:cs typeface="Arial"/>
              </a:rPr>
              <a:t>2</a:t>
            </a:r>
            <a:r>
              <a:rPr sz="1800" b="1" spc="-20" dirty="0">
                <a:solidFill>
                  <a:srgbClr val="FFC000"/>
                </a:solidFill>
                <a:latin typeface="Arial"/>
                <a:cs typeface="Arial"/>
              </a:rPr>
              <a:t> </a:t>
            </a:r>
            <a:r>
              <a:rPr sz="1800" b="1" dirty="0">
                <a:solidFill>
                  <a:srgbClr val="FFC000"/>
                </a:solidFill>
                <a:latin typeface="Arial"/>
                <a:cs typeface="Arial"/>
              </a:rPr>
              <a:t>(COBOL)</a:t>
            </a:r>
            <a:endParaRPr sz="1800">
              <a:latin typeface="Arial"/>
              <a:cs typeface="Arial"/>
            </a:endParaRPr>
          </a:p>
          <a:p>
            <a:pPr marL="346075">
              <a:lnSpc>
                <a:spcPct val="100000"/>
              </a:lnSpc>
              <a:spcBef>
                <a:spcPts val="5"/>
              </a:spcBef>
            </a:pPr>
            <a:r>
              <a:rPr sz="1800" spc="15" dirty="0">
                <a:latin typeface="Tahoma"/>
                <a:cs typeface="Tahoma"/>
              </a:rPr>
              <a:t>01</a:t>
            </a:r>
            <a:r>
              <a:rPr sz="1800" spc="380" dirty="0">
                <a:latin typeface="Tahoma"/>
                <a:cs typeface="Tahoma"/>
              </a:rPr>
              <a:t> </a:t>
            </a:r>
            <a:r>
              <a:rPr sz="1800" spc="135" dirty="0">
                <a:latin typeface="Tahoma"/>
                <a:cs typeface="Tahoma"/>
              </a:rPr>
              <a:t>EMPC.</a:t>
            </a:r>
            <a:endParaRPr sz="1800">
              <a:latin typeface="Tahoma"/>
              <a:cs typeface="Tahoma"/>
            </a:endParaRPr>
          </a:p>
          <a:p>
            <a:pPr marL="727075">
              <a:lnSpc>
                <a:spcPct val="100000"/>
              </a:lnSpc>
            </a:pPr>
            <a:r>
              <a:rPr sz="1800" spc="15" dirty="0">
                <a:latin typeface="Tahoma"/>
                <a:cs typeface="Tahoma"/>
              </a:rPr>
              <a:t>02</a:t>
            </a:r>
            <a:r>
              <a:rPr sz="1800" spc="-85" dirty="0">
                <a:latin typeface="Tahoma"/>
                <a:cs typeface="Tahoma"/>
              </a:rPr>
              <a:t> </a:t>
            </a:r>
            <a:r>
              <a:rPr sz="1800" spc="145" dirty="0">
                <a:latin typeface="Tahoma"/>
                <a:cs typeface="Tahoma"/>
              </a:rPr>
              <a:t>EMPNO</a:t>
            </a:r>
            <a:r>
              <a:rPr sz="1800" spc="-7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X(6).</a:t>
            </a:r>
            <a:endParaRPr sz="1800">
              <a:latin typeface="Tahoma"/>
              <a:cs typeface="Tahoma"/>
            </a:endParaRPr>
          </a:p>
          <a:p>
            <a:pPr marL="727075">
              <a:lnSpc>
                <a:spcPct val="100000"/>
              </a:lnSpc>
            </a:pPr>
            <a:r>
              <a:rPr sz="1800" spc="15" dirty="0">
                <a:latin typeface="Tahoma"/>
                <a:cs typeface="Tahoma"/>
              </a:rPr>
              <a:t>02</a:t>
            </a:r>
            <a:r>
              <a:rPr sz="1800" spc="-80" dirty="0">
                <a:latin typeface="Tahoma"/>
                <a:cs typeface="Tahoma"/>
              </a:rPr>
              <a:t> </a:t>
            </a:r>
            <a:r>
              <a:rPr sz="1800" spc="125" dirty="0">
                <a:latin typeface="Tahoma"/>
                <a:cs typeface="Tahoma"/>
              </a:rPr>
              <a:t>DEPTNO</a:t>
            </a:r>
            <a:r>
              <a:rPr sz="1800" spc="-80" dirty="0">
                <a:latin typeface="Tahoma"/>
                <a:cs typeface="Tahoma"/>
              </a:rPr>
              <a:t> </a:t>
            </a:r>
            <a:r>
              <a:rPr sz="1800" spc="85" dirty="0">
                <a:latin typeface="Tahoma"/>
                <a:cs typeface="Tahoma"/>
              </a:rPr>
              <a:t>PIC</a:t>
            </a:r>
            <a:r>
              <a:rPr sz="1800" spc="-85" dirty="0">
                <a:latin typeface="Tahoma"/>
                <a:cs typeface="Tahoma"/>
              </a:rPr>
              <a:t> </a:t>
            </a:r>
            <a:r>
              <a:rPr sz="1800" spc="-15" dirty="0">
                <a:latin typeface="Tahoma"/>
                <a:cs typeface="Tahoma"/>
              </a:rPr>
              <a:t>X(4).</a:t>
            </a:r>
            <a:endParaRPr sz="1800">
              <a:latin typeface="Tahoma"/>
              <a:cs typeface="Tahoma"/>
            </a:endParaRPr>
          </a:p>
        </p:txBody>
      </p:sp>
      <p:grpSp>
        <p:nvGrpSpPr>
          <p:cNvPr id="3" name="object 3"/>
          <p:cNvGrpSpPr/>
          <p:nvPr/>
        </p:nvGrpSpPr>
        <p:grpSpPr>
          <a:xfrm>
            <a:off x="1575561" y="2994405"/>
            <a:ext cx="6479540" cy="1497330"/>
            <a:chOff x="1575561" y="2994405"/>
            <a:chExt cx="6479540" cy="1497330"/>
          </a:xfrm>
        </p:grpSpPr>
        <p:sp>
          <p:nvSpPr>
            <p:cNvPr id="4" name="object 4"/>
            <p:cNvSpPr/>
            <p:nvPr/>
          </p:nvSpPr>
          <p:spPr>
            <a:xfrm>
              <a:off x="1585721" y="3004565"/>
              <a:ext cx="6459220" cy="1477010"/>
            </a:xfrm>
            <a:custGeom>
              <a:avLst/>
              <a:gdLst/>
              <a:ahLst/>
              <a:cxnLst/>
              <a:rect l="l" t="t" r="r" b="b"/>
              <a:pathLst>
                <a:path w="6459220" h="1477010">
                  <a:moveTo>
                    <a:pt x="6458711" y="0"/>
                  </a:moveTo>
                  <a:lnTo>
                    <a:pt x="0" y="0"/>
                  </a:lnTo>
                  <a:lnTo>
                    <a:pt x="0" y="1476755"/>
                  </a:lnTo>
                  <a:lnTo>
                    <a:pt x="6458711" y="1476755"/>
                  </a:lnTo>
                  <a:lnTo>
                    <a:pt x="6458711" y="0"/>
                  </a:lnTo>
                  <a:close/>
                </a:path>
              </a:pathLst>
            </a:custGeom>
            <a:solidFill>
              <a:srgbClr val="FFFFFF"/>
            </a:solidFill>
          </p:spPr>
          <p:txBody>
            <a:bodyPr wrap="square" lIns="0" tIns="0" rIns="0" bIns="0" rtlCol="0"/>
            <a:lstStyle/>
            <a:p>
              <a:endParaRPr/>
            </a:p>
          </p:txBody>
        </p:sp>
        <p:sp>
          <p:nvSpPr>
            <p:cNvPr id="5" name="object 5"/>
            <p:cNvSpPr/>
            <p:nvPr/>
          </p:nvSpPr>
          <p:spPr>
            <a:xfrm>
              <a:off x="1585721" y="3004565"/>
              <a:ext cx="6459220" cy="1477010"/>
            </a:xfrm>
            <a:custGeom>
              <a:avLst/>
              <a:gdLst/>
              <a:ahLst/>
              <a:cxnLst/>
              <a:rect l="l" t="t" r="r" b="b"/>
              <a:pathLst>
                <a:path w="6459220" h="1477010">
                  <a:moveTo>
                    <a:pt x="0" y="1476755"/>
                  </a:moveTo>
                  <a:lnTo>
                    <a:pt x="6458711" y="1476755"/>
                  </a:lnTo>
                  <a:lnTo>
                    <a:pt x="6458711" y="0"/>
                  </a:lnTo>
                  <a:lnTo>
                    <a:pt x="0" y="0"/>
                  </a:lnTo>
                  <a:lnTo>
                    <a:pt x="0" y="1476755"/>
                  </a:lnTo>
                  <a:close/>
                </a:path>
              </a:pathLst>
            </a:custGeom>
            <a:ln w="19811">
              <a:solidFill>
                <a:srgbClr val="7D848D"/>
              </a:solidFill>
            </a:ln>
          </p:spPr>
          <p:txBody>
            <a:bodyPr wrap="square" lIns="0" tIns="0" rIns="0" bIns="0" rtlCol="0"/>
            <a:lstStyle/>
            <a:p>
              <a:endParaRPr/>
            </a:p>
          </p:txBody>
        </p:sp>
      </p:grpSp>
      <p:sp>
        <p:nvSpPr>
          <p:cNvPr id="6" name="object 6"/>
          <p:cNvSpPr/>
          <p:nvPr/>
        </p:nvSpPr>
        <p:spPr>
          <a:xfrm>
            <a:off x="1219200" y="4648200"/>
            <a:ext cx="7315200" cy="0"/>
          </a:xfrm>
          <a:custGeom>
            <a:avLst/>
            <a:gdLst/>
            <a:ahLst/>
            <a:cxnLst/>
            <a:rect l="l" t="t" r="r" b="b"/>
            <a:pathLst>
              <a:path w="7315200">
                <a:moveTo>
                  <a:pt x="0" y="0"/>
                </a:moveTo>
                <a:lnTo>
                  <a:pt x="7315200" y="0"/>
                </a:lnTo>
              </a:path>
            </a:pathLst>
          </a:custGeom>
          <a:ln w="9144">
            <a:solidFill>
              <a:srgbClr val="FFFFFF"/>
            </a:solidFill>
          </a:ln>
        </p:spPr>
        <p:txBody>
          <a:bodyPr wrap="square" lIns="0" tIns="0" rIns="0" bIns="0" rtlCol="0"/>
          <a:lstStyle/>
          <a:p>
            <a:endParaRPr/>
          </a:p>
        </p:txBody>
      </p:sp>
      <p:grpSp>
        <p:nvGrpSpPr>
          <p:cNvPr id="7" name="object 7"/>
          <p:cNvGrpSpPr/>
          <p:nvPr/>
        </p:nvGrpSpPr>
        <p:grpSpPr>
          <a:xfrm>
            <a:off x="1133855" y="4867655"/>
            <a:ext cx="7487920" cy="1496695"/>
            <a:chOff x="1133855" y="4867655"/>
            <a:chExt cx="7487920" cy="1496695"/>
          </a:xfrm>
        </p:grpSpPr>
        <p:sp>
          <p:nvSpPr>
            <p:cNvPr id="8" name="object 8"/>
            <p:cNvSpPr/>
            <p:nvPr/>
          </p:nvSpPr>
          <p:spPr>
            <a:xfrm>
              <a:off x="1143761" y="4877561"/>
              <a:ext cx="7467600" cy="1477010"/>
            </a:xfrm>
            <a:custGeom>
              <a:avLst/>
              <a:gdLst/>
              <a:ahLst/>
              <a:cxnLst/>
              <a:rect l="l" t="t" r="r" b="b"/>
              <a:pathLst>
                <a:path w="7467600" h="1477010">
                  <a:moveTo>
                    <a:pt x="7467600" y="0"/>
                  </a:moveTo>
                  <a:lnTo>
                    <a:pt x="0" y="0"/>
                  </a:lnTo>
                  <a:lnTo>
                    <a:pt x="0" y="1476756"/>
                  </a:lnTo>
                  <a:lnTo>
                    <a:pt x="7467600" y="1476756"/>
                  </a:lnTo>
                  <a:lnTo>
                    <a:pt x="7467600" y="0"/>
                  </a:lnTo>
                  <a:close/>
                </a:path>
              </a:pathLst>
            </a:custGeom>
            <a:solidFill>
              <a:srgbClr val="FFFFFF"/>
            </a:solidFill>
          </p:spPr>
          <p:txBody>
            <a:bodyPr wrap="square" lIns="0" tIns="0" rIns="0" bIns="0" rtlCol="0"/>
            <a:lstStyle/>
            <a:p>
              <a:endParaRPr/>
            </a:p>
          </p:txBody>
        </p:sp>
        <p:sp>
          <p:nvSpPr>
            <p:cNvPr id="9" name="object 9"/>
            <p:cNvSpPr/>
            <p:nvPr/>
          </p:nvSpPr>
          <p:spPr>
            <a:xfrm>
              <a:off x="1143761" y="4877561"/>
              <a:ext cx="7467600" cy="1477010"/>
            </a:xfrm>
            <a:custGeom>
              <a:avLst/>
              <a:gdLst/>
              <a:ahLst/>
              <a:cxnLst/>
              <a:rect l="l" t="t" r="r" b="b"/>
              <a:pathLst>
                <a:path w="7467600" h="1477010">
                  <a:moveTo>
                    <a:pt x="0" y="1476756"/>
                  </a:moveTo>
                  <a:lnTo>
                    <a:pt x="7467600" y="1476756"/>
                  </a:lnTo>
                  <a:lnTo>
                    <a:pt x="7467600" y="0"/>
                  </a:lnTo>
                  <a:lnTo>
                    <a:pt x="0" y="0"/>
                  </a:lnTo>
                  <a:lnTo>
                    <a:pt x="0" y="1476756"/>
                  </a:lnTo>
                  <a:close/>
                </a:path>
              </a:pathLst>
            </a:custGeom>
            <a:ln w="19812">
              <a:solidFill>
                <a:srgbClr val="7D848D"/>
              </a:solidFill>
            </a:ln>
          </p:spPr>
          <p:txBody>
            <a:bodyPr wrap="square" lIns="0" tIns="0" rIns="0" bIns="0" rtlCol="0"/>
            <a:lstStyle/>
            <a:p>
              <a:endParaRPr/>
            </a:p>
          </p:txBody>
        </p:sp>
      </p:grpSp>
      <p:sp>
        <p:nvSpPr>
          <p:cNvPr id="10" name="object 10"/>
          <p:cNvSpPr txBox="1">
            <a:spLocks noGrp="1"/>
          </p:cNvSpPr>
          <p:nvPr>
            <p:ph type="body" idx="1"/>
          </p:nvPr>
        </p:nvSpPr>
        <p:spPr>
          <a:xfrm>
            <a:off x="1219200" y="3048000"/>
            <a:ext cx="7696200" cy="2177006"/>
          </a:xfrm>
          <a:prstGeom prst="rect">
            <a:avLst/>
          </a:prstGeom>
        </p:spPr>
        <p:txBody>
          <a:bodyPr vert="horz" wrap="square" lIns="0" tIns="12700" rIns="0" bIns="0" rtlCol="0">
            <a:spAutoFit/>
          </a:bodyPr>
          <a:lstStyle/>
          <a:p>
            <a:pPr marL="441325">
              <a:lnSpc>
                <a:spcPct val="100000"/>
              </a:lnSpc>
              <a:spcBef>
                <a:spcPts val="100"/>
              </a:spcBef>
              <a:buNone/>
            </a:pPr>
            <a:r>
              <a:rPr lang="en-US" sz="1800" b="1" spc="-5" dirty="0" smtClean="0">
                <a:solidFill>
                  <a:srgbClr val="FFC000"/>
                </a:solidFill>
                <a:latin typeface="Arial"/>
                <a:cs typeface="Arial"/>
              </a:rPr>
              <a:t>	</a:t>
            </a:r>
            <a:r>
              <a:rPr sz="1800" b="1" spc="-5" smtClean="0">
                <a:solidFill>
                  <a:srgbClr val="FFC000"/>
                </a:solidFill>
                <a:latin typeface="Arial"/>
                <a:cs typeface="Arial"/>
              </a:rPr>
              <a:t>Conceptual</a:t>
            </a:r>
            <a:endParaRPr lang="en-US" sz="1800" b="1" spc="-5" dirty="0" smtClean="0">
              <a:solidFill>
                <a:srgbClr val="FFC000"/>
              </a:solidFill>
              <a:latin typeface="Arial"/>
              <a:cs typeface="Arial"/>
            </a:endParaRPr>
          </a:p>
          <a:p>
            <a:pPr marL="441325">
              <a:lnSpc>
                <a:spcPct val="100000"/>
              </a:lnSpc>
              <a:spcBef>
                <a:spcPts val="100"/>
              </a:spcBef>
              <a:buNone/>
            </a:pPr>
            <a:r>
              <a:rPr lang="en-US" sz="1800" b="1" spc="-5" dirty="0" smtClean="0">
                <a:solidFill>
                  <a:srgbClr val="FFC000"/>
                </a:solidFill>
                <a:latin typeface="Arial"/>
                <a:cs typeface="Arial"/>
              </a:rPr>
              <a:t>    		  </a:t>
            </a:r>
            <a:r>
              <a:rPr sz="1800" b="0" spc="155" smtClean="0">
                <a:solidFill>
                  <a:srgbClr val="000000"/>
                </a:solidFill>
                <a:latin typeface="Tahoma"/>
                <a:cs typeface="Tahoma"/>
              </a:rPr>
              <a:t>EMPLOYEE</a:t>
            </a:r>
            <a:endParaRPr lang="en-US" sz="1800" spc="155" dirty="0" smtClean="0">
              <a:solidFill>
                <a:srgbClr val="000000"/>
              </a:solidFill>
              <a:latin typeface="Tahoma"/>
              <a:cs typeface="Tahoma"/>
            </a:endParaRPr>
          </a:p>
          <a:p>
            <a:pPr marL="441325">
              <a:lnSpc>
                <a:spcPct val="100000"/>
              </a:lnSpc>
              <a:spcBef>
                <a:spcPts val="100"/>
              </a:spcBef>
              <a:buNone/>
            </a:pPr>
            <a:r>
              <a:rPr lang="en-US" sz="1800" b="0" spc="155" dirty="0" smtClean="0">
                <a:solidFill>
                  <a:srgbClr val="000000"/>
                </a:solidFill>
                <a:latin typeface="Tahoma"/>
                <a:cs typeface="Tahoma"/>
              </a:rPr>
              <a:t>        		 </a:t>
            </a:r>
            <a:r>
              <a:rPr sz="1800" b="0" spc="140" smtClean="0">
                <a:solidFill>
                  <a:srgbClr val="000000"/>
                </a:solidFill>
                <a:latin typeface="Tahoma"/>
                <a:cs typeface="Tahoma"/>
              </a:rPr>
              <a:t>EMPLOYEE_NUMBER</a:t>
            </a:r>
            <a:r>
              <a:rPr lang="en-US" sz="1800" b="0" spc="140" dirty="0" smtClean="0">
                <a:solidFill>
                  <a:srgbClr val="000000"/>
                </a:solidFill>
                <a:latin typeface="Tahoma"/>
                <a:cs typeface="Tahoma"/>
              </a:rPr>
              <a:t> </a:t>
            </a:r>
            <a:r>
              <a:rPr sz="1800" b="0" spc="95" smtClean="0">
                <a:solidFill>
                  <a:srgbClr val="000000"/>
                </a:solidFill>
                <a:latin typeface="Tahoma"/>
                <a:cs typeface="Tahoma"/>
              </a:rPr>
              <a:t>CHARACTER(6</a:t>
            </a:r>
            <a:r>
              <a:rPr sz="1800" b="0" spc="95">
                <a:solidFill>
                  <a:srgbClr val="000000"/>
                </a:solidFill>
                <a:latin typeface="Tahoma"/>
                <a:cs typeface="Tahoma"/>
              </a:rPr>
              <a:t>) </a:t>
            </a:r>
            <a:r>
              <a:rPr sz="1800" b="0" spc="-550">
                <a:solidFill>
                  <a:srgbClr val="000000"/>
                </a:solidFill>
                <a:latin typeface="Tahoma"/>
                <a:cs typeface="Tahoma"/>
              </a:rPr>
              <a:t> </a:t>
            </a:r>
            <a:endParaRPr lang="en-US" sz="1800" b="0" spc="-550" dirty="0" smtClean="0">
              <a:solidFill>
                <a:srgbClr val="000000"/>
              </a:solidFill>
              <a:latin typeface="Tahoma"/>
              <a:cs typeface="Tahoma"/>
            </a:endParaRPr>
          </a:p>
          <a:p>
            <a:pPr marL="441325">
              <a:lnSpc>
                <a:spcPct val="100000"/>
              </a:lnSpc>
              <a:spcBef>
                <a:spcPts val="100"/>
              </a:spcBef>
              <a:buNone/>
            </a:pPr>
            <a:r>
              <a:rPr lang="en-US" sz="1800" spc="-550" dirty="0" smtClean="0">
                <a:solidFill>
                  <a:srgbClr val="000000"/>
                </a:solidFill>
                <a:latin typeface="Tahoma"/>
                <a:cs typeface="Tahoma"/>
              </a:rPr>
              <a:t>		      	     </a:t>
            </a:r>
            <a:r>
              <a:rPr sz="1800" b="0" spc="114" smtClean="0">
                <a:solidFill>
                  <a:srgbClr val="000000"/>
                </a:solidFill>
                <a:latin typeface="Tahoma"/>
                <a:cs typeface="Tahoma"/>
              </a:rPr>
              <a:t>DEPARTMENT_NUMBER </a:t>
            </a:r>
            <a:r>
              <a:rPr sz="1800" b="0" spc="95" dirty="0">
                <a:solidFill>
                  <a:srgbClr val="000000"/>
                </a:solidFill>
                <a:latin typeface="Tahoma"/>
                <a:cs typeface="Tahoma"/>
              </a:rPr>
              <a:t>CHARACTER(6</a:t>
            </a:r>
            <a:r>
              <a:rPr sz="1800" b="0" spc="95">
                <a:solidFill>
                  <a:srgbClr val="000000"/>
                </a:solidFill>
                <a:latin typeface="Tahoma"/>
                <a:cs typeface="Tahoma"/>
              </a:rPr>
              <a:t>) </a:t>
            </a:r>
            <a:endParaRPr lang="en-US" sz="1800" b="0" spc="95" dirty="0" smtClean="0">
              <a:solidFill>
                <a:srgbClr val="000000"/>
              </a:solidFill>
              <a:latin typeface="Tahoma"/>
              <a:cs typeface="Tahoma"/>
            </a:endParaRPr>
          </a:p>
          <a:p>
            <a:pPr marL="441325">
              <a:lnSpc>
                <a:spcPct val="100000"/>
              </a:lnSpc>
              <a:spcBef>
                <a:spcPts val="100"/>
              </a:spcBef>
              <a:buNone/>
            </a:pPr>
            <a:r>
              <a:rPr lang="en-US" sz="1800" spc="95" dirty="0" smtClean="0">
                <a:solidFill>
                  <a:srgbClr val="000000"/>
                </a:solidFill>
                <a:latin typeface="Tahoma"/>
                <a:cs typeface="Tahoma"/>
              </a:rPr>
              <a:t>		</a:t>
            </a:r>
            <a:r>
              <a:rPr sz="1800" b="0" spc="-550" smtClean="0">
                <a:solidFill>
                  <a:srgbClr val="000000"/>
                </a:solidFill>
                <a:latin typeface="Tahoma"/>
                <a:cs typeface="Tahoma"/>
              </a:rPr>
              <a:t> </a:t>
            </a:r>
            <a:r>
              <a:rPr lang="en-US" sz="1800" b="0" spc="-550" dirty="0" smtClean="0">
                <a:solidFill>
                  <a:srgbClr val="000000"/>
                </a:solidFill>
                <a:latin typeface="Tahoma"/>
                <a:cs typeface="Tahoma"/>
              </a:rPr>
              <a:t>	</a:t>
            </a:r>
            <a:r>
              <a:rPr sz="1800" b="0" spc="140" smtClean="0">
                <a:solidFill>
                  <a:srgbClr val="000000"/>
                </a:solidFill>
                <a:latin typeface="Tahoma"/>
                <a:cs typeface="Tahoma"/>
              </a:rPr>
              <a:t>SALARY</a:t>
            </a:r>
            <a:r>
              <a:rPr sz="1800" b="0" spc="140" dirty="0">
                <a:solidFill>
                  <a:srgbClr val="000000"/>
                </a:solidFill>
                <a:latin typeface="Tahoma"/>
                <a:cs typeface="Tahoma"/>
              </a:rPr>
              <a:t>	</a:t>
            </a:r>
            <a:r>
              <a:rPr sz="1800" b="0" spc="45" dirty="0">
                <a:solidFill>
                  <a:srgbClr val="000000"/>
                </a:solidFill>
                <a:latin typeface="Tahoma"/>
                <a:cs typeface="Tahoma"/>
              </a:rPr>
              <a:t>DECIMAL(5)</a:t>
            </a:r>
          </a:p>
          <a:p>
            <a:pPr>
              <a:lnSpc>
                <a:spcPct val="100000"/>
              </a:lnSpc>
              <a:buNone/>
            </a:pPr>
            <a:endParaRPr sz="1400">
              <a:latin typeface="Tahoma"/>
              <a:cs typeface="Tahoma"/>
            </a:endParaRPr>
          </a:p>
          <a:p>
            <a:pPr>
              <a:lnSpc>
                <a:spcPct val="100000"/>
              </a:lnSpc>
              <a:spcBef>
                <a:spcPts val="1540"/>
              </a:spcBef>
              <a:buNone/>
              <a:tabLst>
                <a:tab pos="1016000" algn="l"/>
              </a:tabLst>
            </a:pPr>
            <a:r>
              <a:rPr sz="1800" b="1" spc="-5" dirty="0">
                <a:solidFill>
                  <a:srgbClr val="FFC000"/>
                </a:solidFill>
                <a:latin typeface="Arial"/>
                <a:cs typeface="Arial"/>
              </a:rPr>
              <a:t>Internal</a:t>
            </a:r>
            <a:r>
              <a:rPr sz="1800" spc="-5"/>
              <a:t>	</a:t>
            </a:r>
            <a:r>
              <a:rPr lang="en-US" sz="1800" spc="-5" dirty="0" smtClean="0"/>
              <a:t>   </a:t>
            </a:r>
            <a:r>
              <a:rPr sz="1800" b="0" spc="130" smtClean="0">
                <a:solidFill>
                  <a:srgbClr val="000000"/>
                </a:solidFill>
                <a:latin typeface="Tahoma"/>
                <a:cs typeface="Tahoma"/>
              </a:rPr>
              <a:t>STORED_EMP</a:t>
            </a:r>
            <a:r>
              <a:rPr sz="1800" b="0" spc="350" smtClean="0">
                <a:solidFill>
                  <a:srgbClr val="000000"/>
                </a:solidFill>
                <a:latin typeface="Tahoma"/>
                <a:cs typeface="Tahoma"/>
              </a:rPr>
              <a:t> </a:t>
            </a:r>
            <a:r>
              <a:rPr sz="1800" b="0" spc="65" dirty="0">
                <a:solidFill>
                  <a:srgbClr val="000000"/>
                </a:solidFill>
                <a:latin typeface="Tahoma"/>
                <a:cs typeface="Tahoma"/>
              </a:rPr>
              <a:t>BYTES=20</a:t>
            </a:r>
          </a:p>
        </p:txBody>
      </p:sp>
      <p:sp>
        <p:nvSpPr>
          <p:cNvPr id="11" name="object 11"/>
          <p:cNvSpPr txBox="1"/>
          <p:nvPr/>
        </p:nvSpPr>
        <p:spPr>
          <a:xfrm>
            <a:off x="2377694" y="5179314"/>
            <a:ext cx="839469" cy="1123315"/>
          </a:xfrm>
          <a:prstGeom prst="rect">
            <a:avLst/>
          </a:prstGeom>
        </p:spPr>
        <p:txBody>
          <a:bodyPr vert="horz" wrap="square" lIns="0" tIns="12700" rIns="0" bIns="0" rtlCol="0">
            <a:spAutoFit/>
          </a:bodyPr>
          <a:lstStyle/>
          <a:p>
            <a:pPr marR="5080">
              <a:lnSpc>
                <a:spcPct val="100000"/>
              </a:lnSpc>
              <a:spcBef>
                <a:spcPts val="100"/>
              </a:spcBef>
            </a:pPr>
            <a:r>
              <a:rPr sz="1800" spc="110" dirty="0">
                <a:latin typeface="Tahoma"/>
                <a:cs typeface="Tahoma"/>
              </a:rPr>
              <a:t>PREFI</a:t>
            </a:r>
            <a:r>
              <a:rPr sz="1800" spc="105" dirty="0">
                <a:latin typeface="Tahoma"/>
                <a:cs typeface="Tahoma"/>
              </a:rPr>
              <a:t>X  </a:t>
            </a:r>
            <a:r>
              <a:rPr sz="1800" spc="50" dirty="0">
                <a:latin typeface="Tahoma"/>
                <a:cs typeface="Tahoma"/>
              </a:rPr>
              <a:t>EMP# </a:t>
            </a:r>
            <a:r>
              <a:rPr sz="1800" spc="55" dirty="0">
                <a:latin typeface="Tahoma"/>
                <a:cs typeface="Tahoma"/>
              </a:rPr>
              <a:t> </a:t>
            </a:r>
            <a:r>
              <a:rPr sz="1800" spc="45" dirty="0">
                <a:latin typeface="Tahoma"/>
                <a:cs typeface="Tahoma"/>
              </a:rPr>
              <a:t>DEPT# </a:t>
            </a:r>
            <a:r>
              <a:rPr sz="1800" spc="50" dirty="0">
                <a:latin typeface="Tahoma"/>
                <a:cs typeface="Tahoma"/>
              </a:rPr>
              <a:t> </a:t>
            </a:r>
            <a:r>
              <a:rPr sz="1800" spc="75" dirty="0">
                <a:latin typeface="Tahoma"/>
                <a:cs typeface="Tahoma"/>
              </a:rPr>
              <a:t>PAY</a:t>
            </a:r>
            <a:endParaRPr sz="1800">
              <a:latin typeface="Tahoma"/>
              <a:cs typeface="Tahoma"/>
            </a:endParaRPr>
          </a:p>
        </p:txBody>
      </p:sp>
      <p:sp>
        <p:nvSpPr>
          <p:cNvPr id="12" name="object 12"/>
          <p:cNvSpPr txBox="1"/>
          <p:nvPr/>
        </p:nvSpPr>
        <p:spPr>
          <a:xfrm>
            <a:off x="3981450" y="5179314"/>
            <a:ext cx="4705350" cy="1123315"/>
          </a:xfrm>
          <a:prstGeom prst="rect">
            <a:avLst/>
          </a:prstGeom>
        </p:spPr>
        <p:txBody>
          <a:bodyPr vert="horz" wrap="square" lIns="0" tIns="12700" rIns="0" bIns="0" rtlCol="0">
            <a:spAutoFit/>
          </a:bodyPr>
          <a:lstStyle/>
          <a:p>
            <a:pPr marL="88265">
              <a:lnSpc>
                <a:spcPct val="100000"/>
              </a:lnSpc>
              <a:spcBef>
                <a:spcPts val="100"/>
              </a:spcBef>
            </a:pPr>
            <a:r>
              <a:rPr sz="1800" spc="50" dirty="0">
                <a:latin typeface="Tahoma"/>
                <a:cs typeface="Tahoma"/>
              </a:rPr>
              <a:t>BYTE=6</a:t>
            </a:r>
            <a:r>
              <a:rPr sz="1800" spc="-105" dirty="0">
                <a:latin typeface="Tahoma"/>
                <a:cs typeface="Tahoma"/>
              </a:rPr>
              <a:t> </a:t>
            </a:r>
            <a:r>
              <a:rPr sz="1800" spc="-45" dirty="0">
                <a:latin typeface="Tahoma"/>
                <a:cs typeface="Tahoma"/>
              </a:rPr>
              <a:t>,</a:t>
            </a:r>
            <a:r>
              <a:rPr sz="1800" spc="-80" dirty="0">
                <a:latin typeface="Tahoma"/>
                <a:cs typeface="Tahoma"/>
              </a:rPr>
              <a:t> </a:t>
            </a:r>
            <a:r>
              <a:rPr sz="1800" spc="80" dirty="0">
                <a:latin typeface="Tahoma"/>
                <a:cs typeface="Tahoma"/>
              </a:rPr>
              <a:t>OFFSET=0</a:t>
            </a:r>
            <a:endParaRPr sz="1800">
              <a:latin typeface="Tahoma"/>
              <a:cs typeface="Tahoma"/>
            </a:endParaRPr>
          </a:p>
          <a:p>
            <a:pPr marL="62865" marR="932180" indent="-50800">
              <a:lnSpc>
                <a:spcPct val="100000"/>
              </a:lnSpc>
            </a:pPr>
            <a:r>
              <a:rPr sz="1800" spc="35" dirty="0">
                <a:latin typeface="Tahoma"/>
                <a:cs typeface="Tahoma"/>
              </a:rPr>
              <a:t>BYTE=6,</a:t>
            </a:r>
            <a:r>
              <a:rPr sz="1800" spc="-105" dirty="0">
                <a:latin typeface="Tahoma"/>
                <a:cs typeface="Tahoma"/>
              </a:rPr>
              <a:t> </a:t>
            </a:r>
            <a:r>
              <a:rPr sz="1800" spc="65" dirty="0">
                <a:latin typeface="Tahoma"/>
                <a:cs typeface="Tahoma"/>
              </a:rPr>
              <a:t>OFFSET=6,</a:t>
            </a:r>
            <a:r>
              <a:rPr sz="1800" spc="-114" dirty="0">
                <a:latin typeface="Tahoma"/>
                <a:cs typeface="Tahoma"/>
              </a:rPr>
              <a:t> </a:t>
            </a:r>
            <a:r>
              <a:rPr sz="1800" spc="75" dirty="0">
                <a:latin typeface="Tahoma"/>
                <a:cs typeface="Tahoma"/>
              </a:rPr>
              <a:t>INDEX=EMPX </a:t>
            </a:r>
            <a:r>
              <a:rPr sz="1800" spc="-550" dirty="0">
                <a:latin typeface="Tahoma"/>
                <a:cs typeface="Tahoma"/>
              </a:rPr>
              <a:t> </a:t>
            </a:r>
            <a:r>
              <a:rPr sz="1800" spc="55" dirty="0">
                <a:latin typeface="Tahoma"/>
                <a:cs typeface="Tahoma"/>
              </a:rPr>
              <a:t>BYTES=4,</a:t>
            </a:r>
            <a:r>
              <a:rPr sz="1800" spc="-90" dirty="0">
                <a:latin typeface="Tahoma"/>
                <a:cs typeface="Tahoma"/>
              </a:rPr>
              <a:t> </a:t>
            </a:r>
            <a:r>
              <a:rPr sz="1800" spc="75" dirty="0">
                <a:latin typeface="Tahoma"/>
                <a:cs typeface="Tahoma"/>
              </a:rPr>
              <a:t>OFFSET=12</a:t>
            </a:r>
            <a:endParaRPr sz="1800">
              <a:latin typeface="Tahoma"/>
              <a:cs typeface="Tahoma"/>
            </a:endParaRPr>
          </a:p>
          <a:p>
            <a:pPr>
              <a:lnSpc>
                <a:spcPct val="100000"/>
              </a:lnSpc>
            </a:pPr>
            <a:r>
              <a:rPr sz="1800" spc="114" dirty="0">
                <a:latin typeface="Tahoma"/>
                <a:cs typeface="Tahoma"/>
              </a:rPr>
              <a:t>BY</a:t>
            </a:r>
            <a:r>
              <a:rPr sz="1800" spc="120" dirty="0">
                <a:latin typeface="Tahoma"/>
                <a:cs typeface="Tahoma"/>
              </a:rPr>
              <a:t>T</a:t>
            </a:r>
            <a:r>
              <a:rPr sz="1800" spc="40" dirty="0">
                <a:latin typeface="Tahoma"/>
                <a:cs typeface="Tahoma"/>
              </a:rPr>
              <a:t>ES=</a:t>
            </a:r>
            <a:r>
              <a:rPr sz="1800" spc="-85" dirty="0">
                <a:latin typeface="Tahoma"/>
                <a:cs typeface="Tahoma"/>
              </a:rPr>
              <a:t> </a:t>
            </a:r>
            <a:r>
              <a:rPr sz="1800" spc="5" dirty="0">
                <a:latin typeface="Tahoma"/>
                <a:cs typeface="Tahoma"/>
              </a:rPr>
              <a:t>4</a:t>
            </a:r>
            <a:r>
              <a:rPr sz="1800" spc="-45" dirty="0">
                <a:latin typeface="Tahoma"/>
                <a:cs typeface="Tahoma"/>
              </a:rPr>
              <a:t>,</a:t>
            </a:r>
            <a:r>
              <a:rPr sz="1800" spc="-165" dirty="0">
                <a:latin typeface="Tahoma"/>
                <a:cs typeface="Tahoma"/>
              </a:rPr>
              <a:t> </a:t>
            </a:r>
            <a:r>
              <a:rPr sz="1800" spc="125" dirty="0">
                <a:latin typeface="Tahoma"/>
                <a:cs typeface="Tahoma"/>
              </a:rPr>
              <a:t>A</a:t>
            </a:r>
            <a:r>
              <a:rPr sz="1800" spc="90" dirty="0">
                <a:latin typeface="Tahoma"/>
                <a:cs typeface="Tahoma"/>
              </a:rPr>
              <a:t>L</a:t>
            </a:r>
            <a:r>
              <a:rPr sz="1800" spc="10" dirty="0">
                <a:latin typeface="Tahoma"/>
                <a:cs typeface="Tahoma"/>
              </a:rPr>
              <a:t>I</a:t>
            </a:r>
            <a:r>
              <a:rPr sz="1800" spc="20" dirty="0">
                <a:latin typeface="Tahoma"/>
                <a:cs typeface="Tahoma"/>
              </a:rPr>
              <a:t>G</a:t>
            </a:r>
            <a:r>
              <a:rPr sz="1800" spc="-80" dirty="0">
                <a:latin typeface="Tahoma"/>
                <a:cs typeface="Tahoma"/>
              </a:rPr>
              <a:t>N=</a:t>
            </a:r>
            <a:r>
              <a:rPr sz="1800" spc="-65" dirty="0">
                <a:latin typeface="Tahoma"/>
                <a:cs typeface="Tahoma"/>
              </a:rPr>
              <a:t> </a:t>
            </a:r>
            <a:r>
              <a:rPr sz="1800" spc="135" dirty="0">
                <a:latin typeface="Tahoma"/>
                <a:cs typeface="Tahoma"/>
              </a:rPr>
              <a:t>FU</a:t>
            </a:r>
            <a:r>
              <a:rPr sz="1800" spc="105" dirty="0">
                <a:latin typeface="Tahoma"/>
                <a:cs typeface="Tahoma"/>
              </a:rPr>
              <a:t>L</a:t>
            </a:r>
            <a:r>
              <a:rPr sz="1800" spc="-35" dirty="0">
                <a:latin typeface="Tahoma"/>
                <a:cs typeface="Tahoma"/>
              </a:rPr>
              <a:t>L</a:t>
            </a:r>
            <a:r>
              <a:rPr sz="1800" spc="120" dirty="0">
                <a:latin typeface="Tahoma"/>
                <a:cs typeface="Tahoma"/>
              </a:rPr>
              <a:t>WOR</a:t>
            </a:r>
            <a:r>
              <a:rPr sz="1800" spc="100" dirty="0">
                <a:latin typeface="Tahoma"/>
                <a:cs typeface="Tahoma"/>
              </a:rPr>
              <a:t>D</a:t>
            </a:r>
            <a:r>
              <a:rPr sz="1800" spc="80" dirty="0">
                <a:latin typeface="Tahoma"/>
                <a:cs typeface="Tahoma"/>
              </a:rPr>
              <a:t>,O</a:t>
            </a:r>
            <a:r>
              <a:rPr sz="1800" spc="85" dirty="0">
                <a:latin typeface="Tahoma"/>
                <a:cs typeface="Tahoma"/>
              </a:rPr>
              <a:t>F</a:t>
            </a:r>
            <a:r>
              <a:rPr sz="1800" spc="145" dirty="0">
                <a:latin typeface="Tahoma"/>
                <a:cs typeface="Tahoma"/>
              </a:rPr>
              <a:t>FSE</a:t>
            </a:r>
            <a:r>
              <a:rPr sz="1800" spc="165" dirty="0">
                <a:latin typeface="Tahoma"/>
                <a:cs typeface="Tahoma"/>
              </a:rPr>
              <a:t>T</a:t>
            </a:r>
            <a:r>
              <a:rPr sz="1800" spc="-75" dirty="0">
                <a:latin typeface="Tahoma"/>
                <a:cs typeface="Tahoma"/>
              </a:rPr>
              <a:t>=16</a:t>
            </a:r>
            <a:endParaRPr sz="1800">
              <a:latin typeface="Tahoma"/>
              <a:cs typeface="Tahoma"/>
            </a:endParaRPr>
          </a:p>
        </p:txBody>
      </p:sp>
      <p:grpSp>
        <p:nvGrpSpPr>
          <p:cNvPr id="13" name="object 13"/>
          <p:cNvGrpSpPr/>
          <p:nvPr/>
        </p:nvGrpSpPr>
        <p:grpSpPr>
          <a:xfrm>
            <a:off x="1286002" y="1514602"/>
            <a:ext cx="3220720" cy="1315720"/>
            <a:chOff x="1286002" y="1514602"/>
            <a:chExt cx="3220720" cy="1315720"/>
          </a:xfrm>
        </p:grpSpPr>
        <p:sp>
          <p:nvSpPr>
            <p:cNvPr id="14" name="object 14"/>
            <p:cNvSpPr/>
            <p:nvPr/>
          </p:nvSpPr>
          <p:spPr>
            <a:xfrm>
              <a:off x="1296162" y="1524762"/>
              <a:ext cx="3200400" cy="1295400"/>
            </a:xfrm>
            <a:custGeom>
              <a:avLst/>
              <a:gdLst/>
              <a:ahLst/>
              <a:cxnLst/>
              <a:rect l="l" t="t" r="r" b="b"/>
              <a:pathLst>
                <a:path w="3200400" h="1295400">
                  <a:moveTo>
                    <a:pt x="2984500" y="0"/>
                  </a:moveTo>
                  <a:lnTo>
                    <a:pt x="215900" y="0"/>
                  </a:lnTo>
                  <a:lnTo>
                    <a:pt x="166391" y="5701"/>
                  </a:lnTo>
                  <a:lnTo>
                    <a:pt x="120946" y="21941"/>
                  </a:lnTo>
                  <a:lnTo>
                    <a:pt x="80859" y="47426"/>
                  </a:lnTo>
                  <a:lnTo>
                    <a:pt x="47426" y="80859"/>
                  </a:lnTo>
                  <a:lnTo>
                    <a:pt x="21941" y="120946"/>
                  </a:lnTo>
                  <a:lnTo>
                    <a:pt x="5701" y="166391"/>
                  </a:lnTo>
                  <a:lnTo>
                    <a:pt x="0" y="215900"/>
                  </a:lnTo>
                  <a:lnTo>
                    <a:pt x="0" y="1079500"/>
                  </a:lnTo>
                  <a:lnTo>
                    <a:pt x="5701" y="1129008"/>
                  </a:lnTo>
                  <a:lnTo>
                    <a:pt x="21941" y="1174453"/>
                  </a:lnTo>
                  <a:lnTo>
                    <a:pt x="47426" y="1214540"/>
                  </a:lnTo>
                  <a:lnTo>
                    <a:pt x="80859" y="1247973"/>
                  </a:lnTo>
                  <a:lnTo>
                    <a:pt x="120946" y="1273458"/>
                  </a:lnTo>
                  <a:lnTo>
                    <a:pt x="166391" y="1289698"/>
                  </a:lnTo>
                  <a:lnTo>
                    <a:pt x="215900" y="1295400"/>
                  </a:lnTo>
                  <a:lnTo>
                    <a:pt x="2984500" y="1295400"/>
                  </a:lnTo>
                  <a:lnTo>
                    <a:pt x="3034008" y="1289698"/>
                  </a:lnTo>
                  <a:lnTo>
                    <a:pt x="3079453" y="1273458"/>
                  </a:lnTo>
                  <a:lnTo>
                    <a:pt x="3119540" y="1247973"/>
                  </a:lnTo>
                  <a:lnTo>
                    <a:pt x="3152973" y="1214540"/>
                  </a:lnTo>
                  <a:lnTo>
                    <a:pt x="3178458" y="1174453"/>
                  </a:lnTo>
                  <a:lnTo>
                    <a:pt x="3194698" y="1129008"/>
                  </a:lnTo>
                  <a:lnTo>
                    <a:pt x="3200400" y="1079500"/>
                  </a:lnTo>
                  <a:lnTo>
                    <a:pt x="3200400" y="215900"/>
                  </a:lnTo>
                  <a:lnTo>
                    <a:pt x="3194698" y="166391"/>
                  </a:lnTo>
                  <a:lnTo>
                    <a:pt x="3178458" y="120946"/>
                  </a:lnTo>
                  <a:lnTo>
                    <a:pt x="3152973" y="80859"/>
                  </a:lnTo>
                  <a:lnTo>
                    <a:pt x="3119540" y="47426"/>
                  </a:lnTo>
                  <a:lnTo>
                    <a:pt x="3079453" y="21941"/>
                  </a:lnTo>
                  <a:lnTo>
                    <a:pt x="3034008" y="5701"/>
                  </a:lnTo>
                  <a:lnTo>
                    <a:pt x="2984500" y="0"/>
                  </a:lnTo>
                  <a:close/>
                </a:path>
              </a:pathLst>
            </a:custGeom>
            <a:solidFill>
              <a:srgbClr val="FFFFFF"/>
            </a:solidFill>
          </p:spPr>
          <p:txBody>
            <a:bodyPr wrap="square" lIns="0" tIns="0" rIns="0" bIns="0" rtlCol="0"/>
            <a:lstStyle/>
            <a:p>
              <a:endParaRPr/>
            </a:p>
          </p:txBody>
        </p:sp>
        <p:sp>
          <p:nvSpPr>
            <p:cNvPr id="15" name="object 15"/>
            <p:cNvSpPr/>
            <p:nvPr/>
          </p:nvSpPr>
          <p:spPr>
            <a:xfrm>
              <a:off x="1296162" y="1524762"/>
              <a:ext cx="3200400" cy="1295400"/>
            </a:xfrm>
            <a:custGeom>
              <a:avLst/>
              <a:gdLst/>
              <a:ahLst/>
              <a:cxnLst/>
              <a:rect l="l" t="t" r="r" b="b"/>
              <a:pathLst>
                <a:path w="3200400" h="1295400">
                  <a:moveTo>
                    <a:pt x="0" y="215900"/>
                  </a:moveTo>
                  <a:lnTo>
                    <a:pt x="5701" y="166391"/>
                  </a:lnTo>
                  <a:lnTo>
                    <a:pt x="21941" y="120946"/>
                  </a:lnTo>
                  <a:lnTo>
                    <a:pt x="47426" y="80859"/>
                  </a:lnTo>
                  <a:lnTo>
                    <a:pt x="80859" y="47426"/>
                  </a:lnTo>
                  <a:lnTo>
                    <a:pt x="120946" y="21941"/>
                  </a:lnTo>
                  <a:lnTo>
                    <a:pt x="166391" y="5701"/>
                  </a:lnTo>
                  <a:lnTo>
                    <a:pt x="215900" y="0"/>
                  </a:lnTo>
                  <a:lnTo>
                    <a:pt x="2984500" y="0"/>
                  </a:lnTo>
                  <a:lnTo>
                    <a:pt x="3034008" y="5701"/>
                  </a:lnTo>
                  <a:lnTo>
                    <a:pt x="3079453" y="21941"/>
                  </a:lnTo>
                  <a:lnTo>
                    <a:pt x="3119540" y="47426"/>
                  </a:lnTo>
                  <a:lnTo>
                    <a:pt x="3152973" y="80859"/>
                  </a:lnTo>
                  <a:lnTo>
                    <a:pt x="3178458" y="120946"/>
                  </a:lnTo>
                  <a:lnTo>
                    <a:pt x="3194698" y="166391"/>
                  </a:lnTo>
                  <a:lnTo>
                    <a:pt x="3200400" y="215900"/>
                  </a:lnTo>
                  <a:lnTo>
                    <a:pt x="3200400" y="1079500"/>
                  </a:lnTo>
                  <a:lnTo>
                    <a:pt x="3194698" y="1129008"/>
                  </a:lnTo>
                  <a:lnTo>
                    <a:pt x="3178458" y="1174453"/>
                  </a:lnTo>
                  <a:lnTo>
                    <a:pt x="3152973" y="1214540"/>
                  </a:lnTo>
                  <a:lnTo>
                    <a:pt x="3119540" y="1247973"/>
                  </a:lnTo>
                  <a:lnTo>
                    <a:pt x="3079453" y="1273458"/>
                  </a:lnTo>
                  <a:lnTo>
                    <a:pt x="3034008" y="1289698"/>
                  </a:lnTo>
                  <a:lnTo>
                    <a:pt x="2984500"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19812">
              <a:solidFill>
                <a:srgbClr val="7D848D"/>
              </a:solidFill>
            </a:ln>
          </p:spPr>
          <p:txBody>
            <a:bodyPr wrap="square" lIns="0" tIns="0" rIns="0" bIns="0" rtlCol="0"/>
            <a:lstStyle/>
            <a:p>
              <a:endParaRPr/>
            </a:p>
          </p:txBody>
        </p:sp>
      </p:grpSp>
      <p:sp>
        <p:nvSpPr>
          <p:cNvPr id="16" name="object 16"/>
          <p:cNvSpPr txBox="1"/>
          <p:nvPr/>
        </p:nvSpPr>
        <p:spPr>
          <a:xfrm>
            <a:off x="1437513" y="1604517"/>
            <a:ext cx="2860675" cy="11233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C000"/>
                </a:solidFill>
                <a:latin typeface="Arial"/>
                <a:cs typeface="Arial"/>
              </a:rPr>
              <a:t>External</a:t>
            </a:r>
            <a:r>
              <a:rPr sz="1800" b="1" spc="-10" dirty="0">
                <a:solidFill>
                  <a:srgbClr val="FFC000"/>
                </a:solidFill>
                <a:latin typeface="Arial"/>
                <a:cs typeface="Arial"/>
              </a:rPr>
              <a:t> </a:t>
            </a:r>
            <a:r>
              <a:rPr sz="1800" b="1" spc="-15" dirty="0">
                <a:solidFill>
                  <a:srgbClr val="FFC000"/>
                </a:solidFill>
                <a:latin typeface="Arial"/>
                <a:cs typeface="Arial"/>
              </a:rPr>
              <a:t>view</a:t>
            </a:r>
            <a:r>
              <a:rPr sz="1800" b="1" spc="20" dirty="0">
                <a:solidFill>
                  <a:srgbClr val="FFC000"/>
                </a:solidFill>
                <a:latin typeface="Arial"/>
                <a:cs typeface="Arial"/>
              </a:rPr>
              <a:t> </a:t>
            </a:r>
            <a:r>
              <a:rPr sz="1800" b="1" spc="-5" dirty="0">
                <a:solidFill>
                  <a:srgbClr val="FFC000"/>
                </a:solidFill>
                <a:latin typeface="Arial"/>
                <a:cs typeface="Arial"/>
              </a:rPr>
              <a:t>1</a:t>
            </a:r>
            <a:r>
              <a:rPr sz="1800" b="1" spc="-10" dirty="0">
                <a:solidFill>
                  <a:srgbClr val="FFC000"/>
                </a:solidFill>
                <a:latin typeface="Arial"/>
                <a:cs typeface="Arial"/>
              </a:rPr>
              <a:t> </a:t>
            </a:r>
            <a:r>
              <a:rPr sz="1800" b="1" dirty="0">
                <a:solidFill>
                  <a:srgbClr val="FFC000"/>
                </a:solidFill>
                <a:latin typeface="Arial"/>
                <a:cs typeface="Arial"/>
              </a:rPr>
              <a:t>(C++)</a:t>
            </a:r>
            <a:endParaRPr sz="1800">
              <a:latin typeface="Arial"/>
              <a:cs typeface="Arial"/>
            </a:endParaRPr>
          </a:p>
          <a:p>
            <a:pPr marL="266700">
              <a:lnSpc>
                <a:spcPct val="100000"/>
              </a:lnSpc>
            </a:pPr>
            <a:r>
              <a:rPr sz="1800" spc="155" dirty="0">
                <a:latin typeface="Tahoma"/>
                <a:cs typeface="Tahoma"/>
              </a:rPr>
              <a:t>D</a:t>
            </a:r>
            <a:r>
              <a:rPr sz="1800" spc="130" dirty="0">
                <a:latin typeface="Tahoma"/>
                <a:cs typeface="Tahoma"/>
              </a:rPr>
              <a:t>C</a:t>
            </a:r>
            <a:r>
              <a:rPr sz="1800" spc="105" dirty="0">
                <a:latin typeface="Tahoma"/>
                <a:cs typeface="Tahoma"/>
              </a:rPr>
              <a:t>L</a:t>
            </a:r>
            <a:r>
              <a:rPr sz="1800" spc="-125" dirty="0">
                <a:latin typeface="Tahoma"/>
                <a:cs typeface="Tahoma"/>
              </a:rPr>
              <a:t> </a:t>
            </a:r>
            <a:r>
              <a:rPr sz="1800" spc="15" dirty="0">
                <a:latin typeface="Tahoma"/>
                <a:cs typeface="Tahoma"/>
              </a:rPr>
              <a:t>1</a:t>
            </a:r>
            <a:r>
              <a:rPr sz="1800" spc="-65" dirty="0">
                <a:latin typeface="Tahoma"/>
                <a:cs typeface="Tahoma"/>
              </a:rPr>
              <a:t> </a:t>
            </a:r>
            <a:r>
              <a:rPr sz="1800" spc="170" dirty="0">
                <a:latin typeface="Tahoma"/>
                <a:cs typeface="Tahoma"/>
              </a:rPr>
              <a:t>EMP</a:t>
            </a:r>
            <a:r>
              <a:rPr sz="1800" spc="-25" dirty="0">
                <a:latin typeface="Tahoma"/>
                <a:cs typeface="Tahoma"/>
              </a:rPr>
              <a:t>P</a:t>
            </a:r>
            <a:r>
              <a:rPr sz="1800" spc="-45" dirty="0">
                <a:latin typeface="Tahoma"/>
                <a:cs typeface="Tahoma"/>
              </a:rPr>
              <a:t>,</a:t>
            </a:r>
            <a:endParaRPr sz="1800">
              <a:latin typeface="Tahoma"/>
              <a:cs typeface="Tahoma"/>
            </a:endParaRPr>
          </a:p>
          <a:p>
            <a:pPr marL="710565">
              <a:lnSpc>
                <a:spcPct val="100000"/>
              </a:lnSpc>
            </a:pPr>
            <a:r>
              <a:rPr sz="1800" spc="15" dirty="0">
                <a:latin typeface="Tahoma"/>
                <a:cs typeface="Tahoma"/>
              </a:rPr>
              <a:t>2</a:t>
            </a:r>
            <a:r>
              <a:rPr sz="1800" spc="-90" dirty="0">
                <a:latin typeface="Tahoma"/>
                <a:cs typeface="Tahoma"/>
              </a:rPr>
              <a:t> </a:t>
            </a:r>
            <a:r>
              <a:rPr sz="1800" spc="50" dirty="0">
                <a:latin typeface="Tahoma"/>
                <a:cs typeface="Tahoma"/>
              </a:rPr>
              <a:t>EMP#</a:t>
            </a:r>
            <a:r>
              <a:rPr sz="1800" spc="-95" dirty="0">
                <a:latin typeface="Tahoma"/>
                <a:cs typeface="Tahoma"/>
              </a:rPr>
              <a:t> </a:t>
            </a:r>
            <a:r>
              <a:rPr sz="1800" spc="60" dirty="0">
                <a:latin typeface="Tahoma"/>
                <a:cs typeface="Tahoma"/>
              </a:rPr>
              <a:t>CHAR(6)</a:t>
            </a:r>
            <a:endParaRPr sz="1800">
              <a:latin typeface="Tahoma"/>
              <a:cs typeface="Tahoma"/>
            </a:endParaRPr>
          </a:p>
          <a:p>
            <a:pPr marL="710565">
              <a:lnSpc>
                <a:spcPct val="100000"/>
              </a:lnSpc>
            </a:pPr>
            <a:r>
              <a:rPr sz="1800" spc="15" dirty="0">
                <a:latin typeface="Tahoma"/>
                <a:cs typeface="Tahoma"/>
              </a:rPr>
              <a:t>2</a:t>
            </a:r>
            <a:r>
              <a:rPr sz="1800" spc="-65" dirty="0">
                <a:latin typeface="Tahoma"/>
                <a:cs typeface="Tahoma"/>
              </a:rPr>
              <a:t> </a:t>
            </a:r>
            <a:r>
              <a:rPr sz="1800" spc="140" dirty="0">
                <a:latin typeface="Tahoma"/>
                <a:cs typeface="Tahoma"/>
              </a:rPr>
              <a:t>SAL</a:t>
            </a:r>
            <a:r>
              <a:rPr sz="1800" spc="-130" dirty="0">
                <a:latin typeface="Tahoma"/>
                <a:cs typeface="Tahoma"/>
              </a:rPr>
              <a:t> </a:t>
            </a:r>
            <a:r>
              <a:rPr sz="1800" spc="-10" dirty="0">
                <a:latin typeface="Tahoma"/>
                <a:cs typeface="Tahoma"/>
              </a:rPr>
              <a:t>F</a:t>
            </a:r>
            <a:r>
              <a:rPr sz="1800" dirty="0">
                <a:latin typeface="Tahoma"/>
                <a:cs typeface="Tahoma"/>
              </a:rPr>
              <a:t>I</a:t>
            </a:r>
            <a:r>
              <a:rPr sz="1800" spc="140" dirty="0">
                <a:latin typeface="Tahoma"/>
                <a:cs typeface="Tahoma"/>
              </a:rPr>
              <a:t>X</a:t>
            </a:r>
            <a:r>
              <a:rPr sz="1800" spc="35" dirty="0">
                <a:latin typeface="Tahoma"/>
                <a:cs typeface="Tahoma"/>
              </a:rPr>
              <a:t>EDBIN(</a:t>
            </a:r>
            <a:r>
              <a:rPr sz="1800" spc="25" dirty="0">
                <a:latin typeface="Tahoma"/>
                <a:cs typeface="Tahoma"/>
              </a:rPr>
              <a:t>3</a:t>
            </a:r>
            <a:r>
              <a:rPr sz="1800" spc="-40" dirty="0">
                <a:latin typeface="Tahoma"/>
                <a:cs typeface="Tahoma"/>
              </a:rPr>
              <a:t>1)</a:t>
            </a:r>
            <a:endParaRPr sz="1800">
              <a:latin typeface="Tahoma"/>
              <a:cs typeface="Tahoma"/>
            </a:endParaRPr>
          </a:p>
        </p:txBody>
      </p:sp>
      <p:grpSp>
        <p:nvGrpSpPr>
          <p:cNvPr id="18" name="object 18"/>
          <p:cNvGrpSpPr/>
          <p:nvPr/>
        </p:nvGrpSpPr>
        <p:grpSpPr>
          <a:xfrm>
            <a:off x="3200400" y="2819400"/>
            <a:ext cx="3124200" cy="152400"/>
            <a:chOff x="3200400" y="2819400"/>
            <a:chExt cx="3124200" cy="152400"/>
          </a:xfrm>
        </p:grpSpPr>
        <p:pic>
          <p:nvPicPr>
            <p:cNvPr id="19" name="object 19"/>
            <p:cNvPicPr/>
            <p:nvPr/>
          </p:nvPicPr>
          <p:blipFill>
            <a:blip r:embed="rId2" cstate="print"/>
            <a:stretch>
              <a:fillRect/>
            </a:stretch>
          </p:blipFill>
          <p:spPr>
            <a:xfrm>
              <a:off x="3200400" y="2819400"/>
              <a:ext cx="228600" cy="152400"/>
            </a:xfrm>
            <a:prstGeom prst="rect">
              <a:avLst/>
            </a:prstGeom>
          </p:spPr>
        </p:pic>
        <p:pic>
          <p:nvPicPr>
            <p:cNvPr id="20" name="object 20"/>
            <p:cNvPicPr/>
            <p:nvPr/>
          </p:nvPicPr>
          <p:blipFill>
            <a:blip r:embed="rId3" cstate="print"/>
            <a:stretch>
              <a:fillRect/>
            </a:stretch>
          </p:blipFill>
          <p:spPr>
            <a:xfrm>
              <a:off x="6172200" y="2819400"/>
              <a:ext cx="152400" cy="152400"/>
            </a:xfrm>
            <a:prstGeom prst="rect">
              <a:avLst/>
            </a:prstGeom>
          </p:spPr>
        </p:pic>
      </p:grpSp>
      <p:sp>
        <p:nvSpPr>
          <p:cNvPr id="21" name="Title 20"/>
          <p:cNvSpPr>
            <a:spLocks noGrp="1"/>
          </p:cNvSpPr>
          <p:nvPr>
            <p:ph type="title"/>
          </p:nvPr>
        </p:nvSpPr>
        <p:spPr>
          <a:xfrm>
            <a:off x="457200" y="515112"/>
            <a:ext cx="8229600" cy="932688"/>
          </a:xfrm>
        </p:spPr>
        <p:txBody>
          <a:bodyPr>
            <a:normAutofit fontScale="90000"/>
          </a:bodyPr>
          <a:lstStyle/>
          <a:p>
            <a:r>
              <a:rPr lang="en-US" sz="5400" spc="50" dirty="0" smtClean="0"/>
              <a:t>Example:</a:t>
            </a:r>
            <a:r>
              <a:rPr lang="en-US" sz="5400" spc="-204" dirty="0" smtClean="0"/>
              <a:t> </a:t>
            </a:r>
            <a:r>
              <a:rPr lang="en-US" sz="5400" spc="50" dirty="0" smtClean="0"/>
              <a:t>Employee</a:t>
            </a:r>
            <a:r>
              <a:rPr lang="en-US" sz="5400" spc="-185" dirty="0" smtClean="0"/>
              <a:t> </a:t>
            </a:r>
            <a:r>
              <a:rPr lang="en-US" sz="5400" spc="70" dirty="0" smtClean="0"/>
              <a:t>database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91895" y="2063495"/>
            <a:ext cx="4636008" cy="521208"/>
          </a:xfrm>
          <a:prstGeom prst="rect">
            <a:avLst/>
          </a:prstGeom>
        </p:spPr>
      </p:pic>
      <p:graphicFrame>
        <p:nvGraphicFramePr>
          <p:cNvPr id="4" name="object 4"/>
          <p:cNvGraphicFramePr>
            <a:graphicFrameLocks noGrp="1"/>
          </p:cNvGraphicFramePr>
          <p:nvPr/>
        </p:nvGraphicFramePr>
        <p:xfrm>
          <a:off x="757427" y="2129027"/>
          <a:ext cx="4495800" cy="381000"/>
        </p:xfrm>
        <a:graphic>
          <a:graphicData uri="http://schemas.openxmlformats.org/drawingml/2006/table">
            <a:tbl>
              <a:tblPr firstRow="1" bandRow="1">
                <a:tableStyleId>{2D5ABB26-0587-4C30-8999-92F81FD0307C}</a:tableStyleId>
              </a:tblPr>
              <a:tblGrid>
                <a:gridCol w="990600"/>
                <a:gridCol w="838200"/>
                <a:gridCol w="838200"/>
                <a:gridCol w="914400"/>
                <a:gridCol w="914400"/>
              </a:tblGrid>
              <a:tr h="381000">
                <a:tc>
                  <a:txBody>
                    <a:bodyPr/>
                    <a:lstStyle/>
                    <a:p>
                      <a:pPr marL="91440">
                        <a:lnSpc>
                          <a:spcPct val="100000"/>
                        </a:lnSpc>
                        <a:spcBef>
                          <a:spcPts val="395"/>
                        </a:spcBef>
                      </a:pPr>
                      <a:r>
                        <a:rPr sz="1600" spc="-5" dirty="0">
                          <a:latin typeface="Times New Roman"/>
                          <a:cs typeface="Times New Roman"/>
                        </a:rPr>
                        <a:t>E_no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384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0655">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Age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6256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5" name="object 5"/>
          <p:cNvPicPr/>
          <p:nvPr/>
        </p:nvPicPr>
        <p:blipFill>
          <a:blip r:embed="rId3" cstate="print"/>
          <a:stretch>
            <a:fillRect/>
          </a:stretch>
        </p:blipFill>
        <p:spPr>
          <a:xfrm>
            <a:off x="762000" y="2133600"/>
            <a:ext cx="4495800" cy="381000"/>
          </a:xfrm>
          <a:prstGeom prst="rect">
            <a:avLst/>
          </a:prstGeom>
        </p:spPr>
      </p:pic>
      <p:pic>
        <p:nvPicPr>
          <p:cNvPr id="6" name="object 6"/>
          <p:cNvPicPr/>
          <p:nvPr/>
        </p:nvPicPr>
        <p:blipFill>
          <a:blip r:embed="rId4" cstate="print"/>
          <a:stretch>
            <a:fillRect/>
          </a:stretch>
        </p:blipFill>
        <p:spPr>
          <a:xfrm>
            <a:off x="6025896" y="2063495"/>
            <a:ext cx="2883407" cy="521208"/>
          </a:xfrm>
          <a:prstGeom prst="rect">
            <a:avLst/>
          </a:prstGeom>
        </p:spPr>
      </p:pic>
      <p:graphicFrame>
        <p:nvGraphicFramePr>
          <p:cNvPr id="7" name="object 7"/>
          <p:cNvGraphicFramePr>
            <a:graphicFrameLocks noGrp="1"/>
          </p:cNvGraphicFramePr>
          <p:nvPr/>
        </p:nvGraphicFramePr>
        <p:xfrm>
          <a:off x="6091428" y="2129027"/>
          <a:ext cx="2743200" cy="381000"/>
        </p:xfrm>
        <a:graphic>
          <a:graphicData uri="http://schemas.openxmlformats.org/drawingml/2006/table">
            <a:tbl>
              <a:tblPr firstRow="1" bandRow="1">
                <a:tableStyleId>{2D5ABB26-0587-4C30-8999-92F81FD0307C}</a:tableStyleId>
              </a:tblPr>
              <a:tblGrid>
                <a:gridCol w="914400"/>
                <a:gridCol w="914400"/>
                <a:gridCol w="914400"/>
              </a:tblGrid>
              <a:tr h="381000">
                <a:tc>
                  <a:txBody>
                    <a:bodyPr/>
                    <a:lstStyle/>
                    <a:p>
                      <a:pPr marL="44450">
                        <a:lnSpc>
                          <a:spcPct val="100000"/>
                        </a:lnSpc>
                        <a:spcBef>
                          <a:spcPts val="395"/>
                        </a:spcBef>
                      </a:pPr>
                      <a:r>
                        <a:rPr sz="1600" spc="-10" dirty="0">
                          <a:latin typeface="Times New Roman"/>
                          <a:cs typeface="Times New Roman"/>
                        </a:rPr>
                        <a:t>Empl_No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123189">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82575">
                        <a:lnSpc>
                          <a:spcPct val="100000"/>
                        </a:lnSpc>
                        <a:spcBef>
                          <a:spcPts val="395"/>
                        </a:spcBef>
                      </a:pPr>
                      <a:r>
                        <a:rPr sz="1600" spc="-5" dirty="0">
                          <a:latin typeface="Times New Roman"/>
                          <a:cs typeface="Times New Roman"/>
                        </a:rPr>
                        <a:t>B_no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8" name="object 8"/>
          <p:cNvPicPr/>
          <p:nvPr/>
        </p:nvPicPr>
        <p:blipFill>
          <a:blip r:embed="rId5" cstate="print"/>
          <a:stretch>
            <a:fillRect/>
          </a:stretch>
        </p:blipFill>
        <p:spPr>
          <a:xfrm>
            <a:off x="6096000" y="2133600"/>
            <a:ext cx="2743200" cy="381000"/>
          </a:xfrm>
          <a:prstGeom prst="rect">
            <a:avLst/>
          </a:prstGeom>
        </p:spPr>
      </p:pic>
      <p:pic>
        <p:nvPicPr>
          <p:cNvPr id="9" name="object 9"/>
          <p:cNvPicPr/>
          <p:nvPr/>
        </p:nvPicPr>
        <p:blipFill>
          <a:blip r:embed="rId6" cstate="print"/>
          <a:stretch>
            <a:fillRect/>
          </a:stretch>
        </p:blipFill>
        <p:spPr>
          <a:xfrm>
            <a:off x="1758695" y="3054095"/>
            <a:ext cx="6160008" cy="521208"/>
          </a:xfrm>
          <a:prstGeom prst="rect">
            <a:avLst/>
          </a:prstGeom>
        </p:spPr>
      </p:pic>
      <p:graphicFrame>
        <p:nvGraphicFramePr>
          <p:cNvPr id="10" name="object 10"/>
          <p:cNvGraphicFramePr>
            <a:graphicFrameLocks noGrp="1"/>
          </p:cNvGraphicFramePr>
          <p:nvPr/>
        </p:nvGraphicFramePr>
        <p:xfrm>
          <a:off x="1824227" y="3119627"/>
          <a:ext cx="6047740" cy="381000"/>
        </p:xfrm>
        <a:graphic>
          <a:graphicData uri="http://schemas.openxmlformats.org/drawingml/2006/table">
            <a:tbl>
              <a:tblPr firstRow="1" bandRow="1">
                <a:tableStyleId>{2D5ABB26-0587-4C30-8999-92F81FD0307C}</a:tableStyleId>
              </a:tblPr>
              <a:tblGrid>
                <a:gridCol w="942340"/>
                <a:gridCol w="1066800"/>
                <a:gridCol w="914400"/>
                <a:gridCol w="990600"/>
                <a:gridCol w="1066800"/>
                <a:gridCol w="1066800"/>
              </a:tblGrid>
              <a:tr h="381000">
                <a:tc>
                  <a:txBody>
                    <a:bodyPr/>
                    <a:lstStyle/>
                    <a:p>
                      <a:pPr marL="148590">
                        <a:lnSpc>
                          <a:spcPct val="100000"/>
                        </a:lnSpc>
                        <a:spcBef>
                          <a:spcPts val="395"/>
                        </a:spcBef>
                      </a:pPr>
                      <a:r>
                        <a:rPr sz="1600" dirty="0">
                          <a:latin typeface="Times New Roman"/>
                          <a:cs typeface="Times New Roman"/>
                        </a:rPr>
                        <a:t>E</a:t>
                      </a:r>
                      <a:r>
                        <a:rPr sz="1600" spc="-35" dirty="0">
                          <a:latin typeface="Times New Roman"/>
                          <a:cs typeface="Times New Roman"/>
                        </a:rPr>
                        <a:t>m</a:t>
                      </a:r>
                      <a:r>
                        <a:rPr sz="1600" dirty="0">
                          <a:latin typeface="Times New Roman"/>
                          <a:cs typeface="Times New Roman"/>
                        </a:rPr>
                        <a:t>pl_No</a:t>
                      </a:r>
                      <a:endParaRPr sz="1600">
                        <a:latin typeface="Times New Roman"/>
                        <a:cs typeface="Times New Roman"/>
                      </a:endParaRPr>
                    </a:p>
                  </a:txBody>
                  <a:tcPr marL="0" marR="0" marT="50165" marB="0">
                    <a:lnL w="9525">
                      <a:solidFill>
                        <a:srgbClr val="209AC1"/>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78130">
                        <a:lnSpc>
                          <a:spcPct val="100000"/>
                        </a:lnSpc>
                        <a:spcBef>
                          <a:spcPts val="395"/>
                        </a:spcBef>
                      </a:pPr>
                      <a:r>
                        <a:rPr sz="1600" spc="-10" dirty="0">
                          <a:latin typeface="Times New Roman"/>
                          <a:cs typeface="Times New Roman"/>
                        </a:rPr>
                        <a:t>F_name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3520">
                        <a:lnSpc>
                          <a:spcPct val="100000"/>
                        </a:lnSpc>
                        <a:spcBef>
                          <a:spcPts val="395"/>
                        </a:spcBef>
                      </a:pPr>
                      <a:r>
                        <a:rPr sz="1600" spc="-10" dirty="0">
                          <a:latin typeface="Times New Roman"/>
                          <a:cs typeface="Times New Roman"/>
                        </a:rPr>
                        <a:t>L_name</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330200">
                        <a:lnSpc>
                          <a:spcPct val="100000"/>
                        </a:lnSpc>
                        <a:spcBef>
                          <a:spcPts val="395"/>
                        </a:spcBef>
                      </a:pPr>
                      <a:r>
                        <a:rPr sz="1600" spc="-5" dirty="0">
                          <a:latin typeface="Times New Roman"/>
                          <a:cs typeface="Times New Roman"/>
                        </a:rPr>
                        <a:t>DOB</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224790">
                        <a:lnSpc>
                          <a:spcPct val="100000"/>
                        </a:lnSpc>
                        <a:spcBef>
                          <a:spcPts val="395"/>
                        </a:spcBef>
                      </a:pPr>
                      <a:r>
                        <a:rPr sz="1600" spc="-5" dirty="0">
                          <a:latin typeface="Times New Roman"/>
                          <a:cs typeface="Times New Roman"/>
                        </a:rPr>
                        <a:t>Salary</a:t>
                      </a:r>
                      <a:endParaRPr sz="1600">
                        <a:latin typeface="Times New Roman"/>
                        <a:cs typeface="Times New Roman"/>
                      </a:endParaRPr>
                    </a:p>
                  </a:txBody>
                  <a:tcPr marL="0" marR="0" marT="50165" marB="0">
                    <a:lnL w="12700">
                      <a:solidFill>
                        <a:srgbClr val="CCAE09"/>
                      </a:solidFill>
                      <a:prstDash val="solid"/>
                    </a:lnL>
                    <a:lnR w="12700">
                      <a:solidFill>
                        <a:srgbClr val="CCAE09"/>
                      </a:solidFill>
                      <a:prstDash val="solid"/>
                    </a:lnR>
                    <a:lnT w="9525">
                      <a:solidFill>
                        <a:srgbClr val="209AC1"/>
                      </a:solidFill>
                      <a:prstDash val="solid"/>
                    </a:lnT>
                    <a:lnB w="9525">
                      <a:solidFill>
                        <a:srgbClr val="209AC1"/>
                      </a:solidFill>
                      <a:prstDash val="solid"/>
                    </a:lnB>
                  </a:tcPr>
                </a:tc>
                <a:tc>
                  <a:txBody>
                    <a:bodyPr/>
                    <a:lstStyle/>
                    <a:p>
                      <a:pPr marL="85090">
                        <a:lnSpc>
                          <a:spcPct val="100000"/>
                        </a:lnSpc>
                        <a:spcBef>
                          <a:spcPts val="395"/>
                        </a:spcBef>
                      </a:pPr>
                      <a:r>
                        <a:rPr sz="1600" spc="-5" dirty="0">
                          <a:latin typeface="Times New Roman"/>
                          <a:cs typeface="Times New Roman"/>
                        </a:rPr>
                        <a:t>Branch_No</a:t>
                      </a:r>
                      <a:endParaRPr sz="1600">
                        <a:latin typeface="Times New Roman"/>
                        <a:cs typeface="Times New Roman"/>
                      </a:endParaRPr>
                    </a:p>
                  </a:txBody>
                  <a:tcPr marL="0" marR="0" marT="50165" marB="0">
                    <a:lnL w="12700">
                      <a:solidFill>
                        <a:srgbClr val="CCAE09"/>
                      </a:solidFill>
                      <a:prstDash val="solid"/>
                    </a:lnL>
                    <a:lnR w="9525">
                      <a:solidFill>
                        <a:srgbClr val="209AC1"/>
                      </a:solidFill>
                      <a:prstDash val="solid"/>
                    </a:lnR>
                    <a:lnT w="9525">
                      <a:solidFill>
                        <a:srgbClr val="209AC1"/>
                      </a:solidFill>
                      <a:prstDash val="solid"/>
                    </a:lnT>
                    <a:lnB w="9525">
                      <a:solidFill>
                        <a:srgbClr val="209AC1"/>
                      </a:solidFill>
                      <a:prstDash val="solid"/>
                    </a:lnB>
                  </a:tcPr>
                </a:tc>
              </a:tr>
            </a:tbl>
          </a:graphicData>
        </a:graphic>
      </p:graphicFrame>
      <p:pic>
        <p:nvPicPr>
          <p:cNvPr id="11" name="object 11"/>
          <p:cNvPicPr/>
          <p:nvPr/>
        </p:nvPicPr>
        <p:blipFill>
          <a:blip r:embed="rId7" cstate="print"/>
          <a:stretch>
            <a:fillRect/>
          </a:stretch>
        </p:blipFill>
        <p:spPr>
          <a:xfrm>
            <a:off x="1828800" y="3124200"/>
            <a:ext cx="6019800" cy="381000"/>
          </a:xfrm>
          <a:prstGeom prst="rect">
            <a:avLst/>
          </a:prstGeom>
        </p:spPr>
      </p:pic>
      <p:sp>
        <p:nvSpPr>
          <p:cNvPr id="12" name="object 12"/>
          <p:cNvSpPr txBox="1"/>
          <p:nvPr/>
        </p:nvSpPr>
        <p:spPr>
          <a:xfrm>
            <a:off x="78739" y="3051174"/>
            <a:ext cx="146367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Conceptual</a:t>
            </a:r>
            <a:r>
              <a:rPr sz="1600" b="1" spc="-35"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3" name="object 13"/>
          <p:cNvSpPr txBox="1"/>
          <p:nvPr/>
        </p:nvSpPr>
        <p:spPr>
          <a:xfrm>
            <a:off x="78739" y="4575428"/>
            <a:ext cx="118364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C000"/>
                </a:solidFill>
                <a:latin typeface="Times New Roman"/>
                <a:cs typeface="Times New Roman"/>
              </a:rPr>
              <a:t>Internal</a:t>
            </a:r>
            <a:r>
              <a:rPr sz="1600" b="1" spc="-30" dirty="0">
                <a:solidFill>
                  <a:srgbClr val="FFC000"/>
                </a:solidFill>
                <a:latin typeface="Times New Roman"/>
                <a:cs typeface="Times New Roman"/>
              </a:rPr>
              <a:t> </a:t>
            </a:r>
            <a:r>
              <a:rPr sz="1600" b="1" spc="-5" dirty="0">
                <a:solidFill>
                  <a:srgbClr val="FFC000"/>
                </a:solidFill>
                <a:latin typeface="Times New Roman"/>
                <a:cs typeface="Times New Roman"/>
              </a:rPr>
              <a:t>level</a:t>
            </a:r>
            <a:endParaRPr sz="1600">
              <a:latin typeface="Times New Roman"/>
              <a:cs typeface="Times New Roman"/>
            </a:endParaRPr>
          </a:p>
        </p:txBody>
      </p:sp>
      <p:sp>
        <p:nvSpPr>
          <p:cNvPr id="14" name="object 14"/>
          <p:cNvSpPr/>
          <p:nvPr/>
        </p:nvSpPr>
        <p:spPr>
          <a:xfrm>
            <a:off x="2891409" y="2585211"/>
            <a:ext cx="4046220" cy="462915"/>
          </a:xfrm>
          <a:custGeom>
            <a:avLst/>
            <a:gdLst/>
            <a:ahLst/>
            <a:cxnLst/>
            <a:rect l="l" t="t" r="r" b="b"/>
            <a:pathLst>
              <a:path w="4046220" h="462914">
                <a:moveTo>
                  <a:pt x="537591" y="462788"/>
                </a:moveTo>
                <a:lnTo>
                  <a:pt x="522249" y="426339"/>
                </a:lnTo>
                <a:lnTo>
                  <a:pt x="504571" y="384302"/>
                </a:lnTo>
                <a:lnTo>
                  <a:pt x="483857" y="408406"/>
                </a:lnTo>
                <a:lnTo>
                  <a:pt x="8382" y="762"/>
                </a:lnTo>
                <a:lnTo>
                  <a:pt x="0" y="10414"/>
                </a:lnTo>
                <a:lnTo>
                  <a:pt x="475576" y="418045"/>
                </a:lnTo>
                <a:lnTo>
                  <a:pt x="454914" y="442087"/>
                </a:lnTo>
                <a:lnTo>
                  <a:pt x="537591" y="462788"/>
                </a:lnTo>
                <a:close/>
              </a:path>
              <a:path w="4046220" h="462914">
                <a:moveTo>
                  <a:pt x="4045839" y="11176"/>
                </a:moveTo>
                <a:lnTo>
                  <a:pt x="4039743" y="0"/>
                </a:lnTo>
                <a:lnTo>
                  <a:pt x="3268446" y="420763"/>
                </a:lnTo>
                <a:lnTo>
                  <a:pt x="3253232" y="392811"/>
                </a:lnTo>
                <a:lnTo>
                  <a:pt x="3204591" y="462788"/>
                </a:lnTo>
                <a:lnTo>
                  <a:pt x="3289681" y="459740"/>
                </a:lnTo>
                <a:lnTo>
                  <a:pt x="3277781" y="437896"/>
                </a:lnTo>
                <a:lnTo>
                  <a:pt x="3274479" y="431850"/>
                </a:lnTo>
                <a:lnTo>
                  <a:pt x="4045839" y="11176"/>
                </a:lnTo>
                <a:close/>
              </a:path>
            </a:pathLst>
          </a:custGeom>
          <a:solidFill>
            <a:srgbClr val="CCAE09"/>
          </a:solidFill>
        </p:spPr>
        <p:txBody>
          <a:bodyPr wrap="square" lIns="0" tIns="0" rIns="0" bIns="0" rtlCol="0"/>
          <a:lstStyle/>
          <a:p>
            <a:endParaRPr/>
          </a:p>
        </p:txBody>
      </p:sp>
      <p:grpSp>
        <p:nvGrpSpPr>
          <p:cNvPr id="15" name="object 15"/>
          <p:cNvGrpSpPr/>
          <p:nvPr/>
        </p:nvGrpSpPr>
        <p:grpSpPr>
          <a:xfrm>
            <a:off x="1606296" y="3657600"/>
            <a:ext cx="6647815" cy="2981325"/>
            <a:chOff x="1606296" y="3657600"/>
            <a:chExt cx="6647815" cy="2981325"/>
          </a:xfrm>
        </p:grpSpPr>
        <p:sp>
          <p:nvSpPr>
            <p:cNvPr id="16" name="object 16"/>
            <p:cNvSpPr/>
            <p:nvPr/>
          </p:nvSpPr>
          <p:spPr>
            <a:xfrm>
              <a:off x="4838700" y="3657600"/>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CCAE09"/>
            </a:solidFill>
          </p:spPr>
          <p:txBody>
            <a:bodyPr wrap="square" lIns="0" tIns="0" rIns="0" bIns="0" rtlCol="0"/>
            <a:lstStyle/>
            <a:p>
              <a:endParaRPr/>
            </a:p>
          </p:txBody>
        </p:sp>
        <p:pic>
          <p:nvPicPr>
            <p:cNvPr id="17" name="object 17"/>
            <p:cNvPicPr/>
            <p:nvPr/>
          </p:nvPicPr>
          <p:blipFill>
            <a:blip r:embed="rId8" cstate="print"/>
            <a:stretch>
              <a:fillRect/>
            </a:stretch>
          </p:blipFill>
          <p:spPr>
            <a:xfrm>
              <a:off x="1606296" y="3968495"/>
              <a:ext cx="6647688" cy="2670048"/>
            </a:xfrm>
            <a:prstGeom prst="rect">
              <a:avLst/>
            </a:prstGeom>
          </p:spPr>
        </p:pic>
        <p:pic>
          <p:nvPicPr>
            <p:cNvPr id="18" name="object 18"/>
            <p:cNvPicPr/>
            <p:nvPr/>
          </p:nvPicPr>
          <p:blipFill>
            <a:blip r:embed="rId9" cstate="print"/>
            <a:stretch>
              <a:fillRect/>
            </a:stretch>
          </p:blipFill>
          <p:spPr>
            <a:xfrm>
              <a:off x="1676400" y="4038600"/>
              <a:ext cx="6507480" cy="2529840"/>
            </a:xfrm>
            <a:prstGeom prst="rect">
              <a:avLst/>
            </a:prstGeom>
          </p:spPr>
        </p:pic>
        <p:sp>
          <p:nvSpPr>
            <p:cNvPr id="19" name="object 19"/>
            <p:cNvSpPr/>
            <p:nvPr/>
          </p:nvSpPr>
          <p:spPr>
            <a:xfrm>
              <a:off x="1676400" y="4038600"/>
              <a:ext cx="6507480" cy="2529840"/>
            </a:xfrm>
            <a:custGeom>
              <a:avLst/>
              <a:gdLst/>
              <a:ahLst/>
              <a:cxnLst/>
              <a:rect l="l" t="t" r="r" b="b"/>
              <a:pathLst>
                <a:path w="6507480" h="2529840">
                  <a:moveTo>
                    <a:pt x="0" y="2529840"/>
                  </a:moveTo>
                  <a:lnTo>
                    <a:pt x="6507480" y="2529840"/>
                  </a:lnTo>
                  <a:lnTo>
                    <a:pt x="6507480" y="0"/>
                  </a:lnTo>
                  <a:lnTo>
                    <a:pt x="0" y="0"/>
                  </a:lnTo>
                  <a:lnTo>
                    <a:pt x="0" y="2529840"/>
                  </a:lnTo>
                  <a:close/>
                </a:path>
              </a:pathLst>
            </a:custGeom>
            <a:ln w="9144">
              <a:solidFill>
                <a:srgbClr val="209AC1"/>
              </a:solidFill>
            </a:ln>
          </p:spPr>
          <p:txBody>
            <a:bodyPr wrap="square" lIns="0" tIns="0" rIns="0" bIns="0" rtlCol="0"/>
            <a:lstStyle/>
            <a:p>
              <a:endParaRPr/>
            </a:p>
          </p:txBody>
        </p:sp>
      </p:grpSp>
      <p:sp>
        <p:nvSpPr>
          <p:cNvPr id="20" name="object 20"/>
          <p:cNvSpPr txBox="1"/>
          <p:nvPr/>
        </p:nvSpPr>
        <p:spPr>
          <a:xfrm>
            <a:off x="1768094" y="4042028"/>
            <a:ext cx="2579370" cy="1805305"/>
          </a:xfrm>
          <a:prstGeom prst="rect">
            <a:avLst/>
          </a:prstGeom>
        </p:spPr>
        <p:txBody>
          <a:bodyPr vert="horz" wrap="square" lIns="0" tIns="39370" rIns="0" bIns="0" rtlCol="0">
            <a:spAutoFit/>
          </a:bodyPr>
          <a:lstStyle/>
          <a:p>
            <a:pPr marL="254000" marR="719455" indent="-254635">
              <a:lnSpc>
                <a:spcPts val="1730"/>
              </a:lnSpc>
              <a:spcBef>
                <a:spcPts val="310"/>
              </a:spcBef>
            </a:pPr>
            <a:r>
              <a:rPr sz="1600" b="1" spc="-5" dirty="0">
                <a:latin typeface="Times New Roman"/>
                <a:cs typeface="Times New Roman"/>
              </a:rPr>
              <a:t>struct EMPLOYEE</a:t>
            </a:r>
            <a:r>
              <a:rPr sz="1600" b="1" spc="-30" dirty="0">
                <a:latin typeface="Times New Roman"/>
                <a:cs typeface="Times New Roman"/>
              </a:rPr>
              <a:t> </a:t>
            </a:r>
            <a:r>
              <a:rPr sz="1600" b="1" spc="-5" dirty="0">
                <a:latin typeface="Times New Roman"/>
                <a:cs typeface="Times New Roman"/>
              </a:rPr>
              <a:t>{ </a:t>
            </a:r>
            <a:r>
              <a:rPr sz="1600" b="1" spc="-385" dirty="0">
                <a:latin typeface="Times New Roman"/>
                <a:cs typeface="Times New Roman"/>
              </a:rPr>
              <a:t> </a:t>
            </a:r>
            <a:r>
              <a:rPr sz="1600" b="1" spc="-5" dirty="0">
                <a:latin typeface="Times New Roman"/>
                <a:cs typeface="Times New Roman"/>
              </a:rPr>
              <a:t>int</a:t>
            </a:r>
            <a:r>
              <a:rPr sz="1600" b="1" spc="-10" dirty="0">
                <a:latin typeface="Times New Roman"/>
                <a:cs typeface="Times New Roman"/>
              </a:rPr>
              <a:t> </a:t>
            </a:r>
            <a:r>
              <a:rPr sz="1600" b="1" spc="-5" dirty="0">
                <a:latin typeface="Times New Roman"/>
                <a:cs typeface="Times New Roman"/>
              </a:rPr>
              <a:t>Empl_No;</a:t>
            </a:r>
            <a:endParaRPr sz="1600">
              <a:latin typeface="Times New Roman"/>
              <a:cs typeface="Times New Roman"/>
            </a:endParaRPr>
          </a:p>
          <a:p>
            <a:pPr marL="254000">
              <a:lnSpc>
                <a:spcPts val="1605"/>
              </a:lnSpc>
            </a:pPr>
            <a:r>
              <a:rPr sz="1600" b="1" spc="-5" dirty="0">
                <a:latin typeface="Times New Roman"/>
                <a:cs typeface="Times New Roman"/>
              </a:rPr>
              <a:t>int</a:t>
            </a:r>
            <a:r>
              <a:rPr sz="1600" b="1" spc="-20" dirty="0">
                <a:latin typeface="Times New Roman"/>
                <a:cs typeface="Times New Roman"/>
              </a:rPr>
              <a:t> </a:t>
            </a:r>
            <a:r>
              <a:rPr sz="1600" b="1" spc="-5" dirty="0">
                <a:latin typeface="Times New Roman"/>
                <a:cs typeface="Times New Roman"/>
              </a:rPr>
              <a:t>Branch_No;</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F_name</a:t>
            </a:r>
            <a:r>
              <a:rPr sz="1600" b="1" spc="-1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a:lnSpc>
                <a:spcPts val="1730"/>
              </a:lnSpc>
            </a:pPr>
            <a:r>
              <a:rPr sz="1600" b="1" spc="-5" dirty="0">
                <a:latin typeface="Times New Roman"/>
                <a:cs typeface="Times New Roman"/>
              </a:rPr>
              <a:t>char</a:t>
            </a:r>
            <a:r>
              <a:rPr sz="1600" b="1" spc="-60" dirty="0">
                <a:latin typeface="Times New Roman"/>
                <a:cs typeface="Times New Roman"/>
              </a:rPr>
              <a:t> </a:t>
            </a:r>
            <a:r>
              <a:rPr sz="1600" b="1" spc="-5" dirty="0">
                <a:latin typeface="Times New Roman"/>
                <a:cs typeface="Times New Roman"/>
              </a:rPr>
              <a:t>L_name</a:t>
            </a:r>
            <a:r>
              <a:rPr sz="1600" b="1" spc="-20" dirty="0">
                <a:latin typeface="Times New Roman"/>
                <a:cs typeface="Times New Roman"/>
              </a:rPr>
              <a:t> </a:t>
            </a:r>
            <a:r>
              <a:rPr sz="1600" b="1" spc="-5" dirty="0">
                <a:latin typeface="Times New Roman"/>
                <a:cs typeface="Times New Roman"/>
              </a:rPr>
              <a:t>[15];</a:t>
            </a:r>
            <a:endParaRPr sz="1600">
              <a:latin typeface="Times New Roman"/>
              <a:cs typeface="Times New Roman"/>
            </a:endParaRPr>
          </a:p>
          <a:p>
            <a:pPr marL="254000" marR="25400">
              <a:lnSpc>
                <a:spcPts val="1730"/>
              </a:lnSpc>
              <a:spcBef>
                <a:spcPts val="120"/>
              </a:spcBef>
            </a:pPr>
            <a:r>
              <a:rPr sz="1600" b="1" spc="-5" dirty="0">
                <a:latin typeface="Times New Roman"/>
                <a:cs typeface="Times New Roman"/>
              </a:rPr>
              <a:t>struct</a:t>
            </a:r>
            <a:r>
              <a:rPr sz="1600" b="1" dirty="0">
                <a:latin typeface="Times New Roman"/>
                <a:cs typeface="Times New Roman"/>
              </a:rPr>
              <a:t> </a:t>
            </a:r>
            <a:r>
              <a:rPr sz="1600" b="1" spc="-5" dirty="0">
                <a:latin typeface="Times New Roman"/>
                <a:cs typeface="Times New Roman"/>
              </a:rPr>
              <a:t>date</a:t>
            </a:r>
            <a:r>
              <a:rPr sz="1600" b="1" dirty="0">
                <a:latin typeface="Times New Roman"/>
                <a:cs typeface="Times New Roman"/>
              </a:rPr>
              <a:t> </a:t>
            </a:r>
            <a:r>
              <a:rPr sz="1600" b="1" spc="-5" dirty="0">
                <a:latin typeface="Times New Roman"/>
                <a:cs typeface="Times New Roman"/>
              </a:rPr>
              <a:t>Date_of_Birth; </a:t>
            </a:r>
            <a:r>
              <a:rPr sz="1600" b="1" spc="-385" dirty="0">
                <a:latin typeface="Times New Roman"/>
                <a:cs typeface="Times New Roman"/>
              </a:rPr>
              <a:t> </a:t>
            </a:r>
            <a:r>
              <a:rPr sz="1600" b="1" spc="-5" dirty="0">
                <a:latin typeface="Times New Roman"/>
                <a:cs typeface="Times New Roman"/>
              </a:rPr>
              <a:t>float Salary;</a:t>
            </a:r>
            <a:endParaRPr sz="1600">
              <a:latin typeface="Times New Roman"/>
              <a:cs typeface="Times New Roman"/>
            </a:endParaRPr>
          </a:p>
          <a:p>
            <a:pPr marL="254000">
              <a:lnSpc>
                <a:spcPts val="1700"/>
              </a:lnSpc>
            </a:pPr>
            <a:r>
              <a:rPr sz="1600" b="1" spc="-5" dirty="0">
                <a:latin typeface="Times New Roman"/>
                <a:cs typeface="Times New Roman"/>
              </a:rPr>
              <a:t>struct</a:t>
            </a:r>
            <a:r>
              <a:rPr sz="1600" b="1" spc="-10" dirty="0">
                <a:latin typeface="Times New Roman"/>
                <a:cs typeface="Times New Roman"/>
              </a:rPr>
              <a:t> </a:t>
            </a:r>
            <a:r>
              <a:rPr sz="1600" b="1" spc="-5" dirty="0">
                <a:latin typeface="Times New Roman"/>
                <a:cs typeface="Times New Roman"/>
              </a:rPr>
              <a:t>EMPLOYEE</a:t>
            </a:r>
            <a:r>
              <a:rPr sz="1600" b="1" spc="-15" dirty="0">
                <a:latin typeface="Times New Roman"/>
                <a:cs typeface="Times New Roman"/>
              </a:rPr>
              <a:t> </a:t>
            </a:r>
            <a:r>
              <a:rPr sz="1600" b="1" spc="-5" dirty="0">
                <a:latin typeface="Times New Roman"/>
                <a:cs typeface="Times New Roman"/>
              </a:rPr>
              <a:t>*next;</a:t>
            </a:r>
            <a:endParaRPr sz="1600">
              <a:latin typeface="Times New Roman"/>
              <a:cs typeface="Times New Roman"/>
            </a:endParaRPr>
          </a:p>
        </p:txBody>
      </p:sp>
      <p:sp>
        <p:nvSpPr>
          <p:cNvPr id="21" name="object 21"/>
          <p:cNvSpPr txBox="1"/>
          <p:nvPr/>
        </p:nvSpPr>
        <p:spPr>
          <a:xfrm>
            <a:off x="4691301" y="5578551"/>
            <a:ext cx="2886710" cy="269240"/>
          </a:xfrm>
          <a:prstGeom prst="rect">
            <a:avLst/>
          </a:prstGeom>
        </p:spPr>
        <p:txBody>
          <a:bodyPr vert="horz" wrap="square" lIns="0" tIns="12065" rIns="0" bIns="0" rtlCol="0">
            <a:spAutoFit/>
          </a:bodyPr>
          <a:lstStyle/>
          <a:p>
            <a:pPr>
              <a:lnSpc>
                <a:spcPct val="100000"/>
              </a:lnSpc>
              <a:spcBef>
                <a:spcPts val="95"/>
              </a:spcBef>
            </a:pPr>
            <a:r>
              <a:rPr sz="1600" b="1" spc="-5" dirty="0">
                <a:latin typeface="Times New Roman"/>
                <a:cs typeface="Times New Roman"/>
              </a:rPr>
              <a:t>//pointer</a:t>
            </a:r>
            <a:r>
              <a:rPr sz="1600" b="1" spc="-10" dirty="0">
                <a:latin typeface="Times New Roman"/>
                <a:cs typeface="Times New Roman"/>
              </a:rPr>
              <a:t> </a:t>
            </a:r>
            <a:r>
              <a:rPr sz="1600" b="1" spc="-5" dirty="0">
                <a:latin typeface="Times New Roman"/>
                <a:cs typeface="Times New Roman"/>
              </a:rPr>
              <a:t>to</a:t>
            </a:r>
            <a:r>
              <a:rPr sz="1600" b="1" spc="10" dirty="0">
                <a:latin typeface="Times New Roman"/>
                <a:cs typeface="Times New Roman"/>
              </a:rPr>
              <a:t> </a:t>
            </a:r>
            <a:r>
              <a:rPr sz="1600" b="1" spc="-5" dirty="0">
                <a:latin typeface="Times New Roman"/>
                <a:cs typeface="Times New Roman"/>
              </a:rPr>
              <a:t>next</a:t>
            </a:r>
            <a:r>
              <a:rPr sz="1600" b="1" spc="5" dirty="0">
                <a:latin typeface="Times New Roman"/>
                <a:cs typeface="Times New Roman"/>
              </a:rPr>
              <a:t> </a:t>
            </a:r>
            <a:r>
              <a:rPr sz="1600" b="1" spc="-10" dirty="0">
                <a:latin typeface="Times New Roman"/>
                <a:cs typeface="Times New Roman"/>
              </a:rPr>
              <a:t>employee</a:t>
            </a:r>
            <a:r>
              <a:rPr sz="1600" b="1" spc="45" dirty="0">
                <a:latin typeface="Times New Roman"/>
                <a:cs typeface="Times New Roman"/>
              </a:rPr>
              <a:t> </a:t>
            </a:r>
            <a:r>
              <a:rPr sz="1600" b="1" spc="-10" dirty="0">
                <a:latin typeface="Times New Roman"/>
                <a:cs typeface="Times New Roman"/>
              </a:rPr>
              <a:t>record</a:t>
            </a:r>
            <a:endParaRPr sz="1600">
              <a:latin typeface="Times New Roman"/>
              <a:cs typeface="Times New Roman"/>
            </a:endParaRPr>
          </a:p>
        </p:txBody>
      </p:sp>
      <p:sp>
        <p:nvSpPr>
          <p:cNvPr id="22" name="object 22"/>
          <p:cNvSpPr txBox="1"/>
          <p:nvPr/>
        </p:nvSpPr>
        <p:spPr>
          <a:xfrm>
            <a:off x="1768094" y="5798007"/>
            <a:ext cx="5577840" cy="488315"/>
          </a:xfrm>
          <a:prstGeom prst="rect">
            <a:avLst/>
          </a:prstGeom>
        </p:spPr>
        <p:txBody>
          <a:bodyPr vert="horz" wrap="square" lIns="0" tIns="39370" rIns="0" bIns="0" rtlCol="0">
            <a:spAutoFit/>
          </a:bodyPr>
          <a:lstStyle/>
          <a:p>
            <a:pPr marR="5080" indent="254000">
              <a:lnSpc>
                <a:spcPts val="1730"/>
              </a:lnSpc>
              <a:spcBef>
                <a:spcPts val="310"/>
              </a:spcBef>
              <a:tabLst>
                <a:tab pos="553720" algn="l"/>
                <a:tab pos="3913504" algn="l"/>
              </a:tabLst>
            </a:pPr>
            <a:r>
              <a:rPr sz="1600" b="1" spc="-5" dirty="0">
                <a:latin typeface="Times New Roman"/>
                <a:cs typeface="Times New Roman"/>
              </a:rPr>
              <a:t>};	index</a:t>
            </a:r>
            <a:r>
              <a:rPr sz="1600" b="1" spc="15" dirty="0">
                <a:latin typeface="Times New Roman"/>
                <a:cs typeface="Times New Roman"/>
              </a:rPr>
              <a:t> </a:t>
            </a:r>
            <a:r>
              <a:rPr sz="1600" b="1" spc="-5" dirty="0">
                <a:latin typeface="Times New Roman"/>
                <a:cs typeface="Times New Roman"/>
              </a:rPr>
              <a:t>Empl_No;</a:t>
            </a:r>
            <a:r>
              <a:rPr sz="1600" b="1" spc="40" dirty="0">
                <a:latin typeface="Times New Roman"/>
                <a:cs typeface="Times New Roman"/>
              </a:rPr>
              <a:t> </a:t>
            </a:r>
            <a:r>
              <a:rPr sz="1600" b="1" spc="-5" dirty="0">
                <a:latin typeface="Times New Roman"/>
                <a:cs typeface="Times New Roman"/>
              </a:rPr>
              <a:t>index</a:t>
            </a:r>
            <a:r>
              <a:rPr sz="1600" b="1" spc="30" dirty="0">
                <a:latin typeface="Times New Roman"/>
                <a:cs typeface="Times New Roman"/>
              </a:rPr>
              <a:t> </a:t>
            </a:r>
            <a:r>
              <a:rPr sz="1600" b="1" spc="-5" dirty="0">
                <a:latin typeface="Times New Roman"/>
                <a:cs typeface="Times New Roman"/>
              </a:rPr>
              <a:t>Branch_No;	//define</a:t>
            </a:r>
            <a:r>
              <a:rPr sz="1600" b="1" spc="5" dirty="0">
                <a:latin typeface="Times New Roman"/>
                <a:cs typeface="Times New Roman"/>
              </a:rPr>
              <a:t> </a:t>
            </a:r>
            <a:r>
              <a:rPr sz="1600" b="1" spc="-5" dirty="0">
                <a:latin typeface="Times New Roman"/>
                <a:cs typeface="Times New Roman"/>
              </a:rPr>
              <a:t>indexes for </a:t>
            </a:r>
            <a:r>
              <a:rPr sz="1600" b="1" spc="-385" dirty="0">
                <a:latin typeface="Times New Roman"/>
                <a:cs typeface="Times New Roman"/>
              </a:rPr>
              <a:t> </a:t>
            </a:r>
            <a:r>
              <a:rPr sz="1600" b="1" spc="-5" dirty="0">
                <a:latin typeface="Times New Roman"/>
                <a:cs typeface="Times New Roman"/>
              </a:rPr>
              <a:t>employees</a:t>
            </a:r>
            <a:endParaRPr sz="1600">
              <a:latin typeface="Times New Roman"/>
              <a:cs typeface="Times New Roman"/>
            </a:endParaRPr>
          </a:p>
        </p:txBody>
      </p:sp>
      <p:sp>
        <p:nvSpPr>
          <p:cNvPr id="23" name="object 23"/>
          <p:cNvSpPr txBox="1"/>
          <p:nvPr/>
        </p:nvSpPr>
        <p:spPr>
          <a:xfrm>
            <a:off x="459740" y="1306446"/>
            <a:ext cx="7630159" cy="718185"/>
          </a:xfrm>
          <a:prstGeom prst="rect">
            <a:avLst/>
          </a:prstGeom>
        </p:spPr>
        <p:txBody>
          <a:bodyPr vert="horz" wrap="square" lIns="0" tIns="104775" rIns="0" bIns="0" rtlCol="0">
            <a:spAutoFit/>
          </a:bodyPr>
          <a:lstStyle/>
          <a:p>
            <a:pPr marL="12700">
              <a:lnSpc>
                <a:spcPct val="100000"/>
              </a:lnSpc>
              <a:spcBef>
                <a:spcPts val="825"/>
              </a:spcBef>
            </a:pPr>
            <a:r>
              <a:rPr sz="1800" spc="20" smtClean="0">
                <a:latin typeface="Tahoma"/>
                <a:cs typeface="Tahoma"/>
              </a:rPr>
              <a:t>Syntax</a:t>
            </a:r>
            <a:r>
              <a:rPr sz="1800" spc="-90" smtClean="0">
                <a:latin typeface="Tahoma"/>
                <a:cs typeface="Tahoma"/>
              </a:rPr>
              <a:t> </a:t>
            </a:r>
            <a:r>
              <a:rPr sz="1800" spc="15" dirty="0">
                <a:latin typeface="Tahoma"/>
                <a:cs typeface="Tahoma"/>
              </a:rPr>
              <a:t>Example:</a:t>
            </a:r>
            <a:endParaRPr sz="1800">
              <a:latin typeface="Tahoma"/>
              <a:cs typeface="Tahoma"/>
            </a:endParaRPr>
          </a:p>
          <a:p>
            <a:pPr marL="1841500">
              <a:lnSpc>
                <a:spcPct val="100000"/>
              </a:lnSpc>
              <a:spcBef>
                <a:spcPts val="645"/>
              </a:spcBef>
              <a:tabLst>
                <a:tab pos="6261735" algn="l"/>
              </a:tabLst>
            </a:pPr>
            <a:r>
              <a:rPr sz="1600" b="1" spc="-5" dirty="0">
                <a:solidFill>
                  <a:srgbClr val="FFC000"/>
                </a:solidFill>
                <a:latin typeface="Times New Roman"/>
                <a:cs typeface="Times New Roman"/>
              </a:rPr>
              <a:t>External</a:t>
            </a:r>
            <a:r>
              <a:rPr sz="1600" b="1" spc="15"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10" dirty="0">
                <a:solidFill>
                  <a:srgbClr val="FFC000"/>
                </a:solidFill>
                <a:latin typeface="Times New Roman"/>
                <a:cs typeface="Times New Roman"/>
              </a:rPr>
              <a:t> </a:t>
            </a:r>
            <a:r>
              <a:rPr sz="1600" b="1" spc="-5" dirty="0">
                <a:solidFill>
                  <a:srgbClr val="FFC000"/>
                </a:solidFill>
                <a:latin typeface="Times New Roman"/>
                <a:cs typeface="Times New Roman"/>
              </a:rPr>
              <a:t>1	External</a:t>
            </a:r>
            <a:r>
              <a:rPr sz="1600" b="1" spc="-20" dirty="0">
                <a:solidFill>
                  <a:srgbClr val="FFC000"/>
                </a:solidFill>
                <a:latin typeface="Times New Roman"/>
                <a:cs typeface="Times New Roman"/>
              </a:rPr>
              <a:t> </a:t>
            </a:r>
            <a:r>
              <a:rPr sz="1600" b="1" spc="-5" dirty="0">
                <a:solidFill>
                  <a:srgbClr val="FFC000"/>
                </a:solidFill>
                <a:latin typeface="Times New Roman"/>
                <a:cs typeface="Times New Roman"/>
              </a:rPr>
              <a:t>view</a:t>
            </a:r>
            <a:r>
              <a:rPr sz="1600" b="1" spc="-25" dirty="0">
                <a:solidFill>
                  <a:srgbClr val="FFC000"/>
                </a:solidFill>
                <a:latin typeface="Times New Roman"/>
                <a:cs typeface="Times New Roman"/>
              </a:rPr>
              <a:t> </a:t>
            </a:r>
            <a:r>
              <a:rPr sz="1600" b="1" spc="-5" dirty="0">
                <a:solidFill>
                  <a:srgbClr val="FFC000"/>
                </a:solidFill>
                <a:latin typeface="Times New Roman"/>
                <a:cs typeface="Times New Roman"/>
              </a:rPr>
              <a:t>2</a:t>
            </a:r>
            <a:endParaRPr sz="1600">
              <a:latin typeface="Times New Roman"/>
              <a:cs typeface="Times New Roman"/>
            </a:endParaRPr>
          </a:p>
        </p:txBody>
      </p:sp>
      <p:sp>
        <p:nvSpPr>
          <p:cNvPr id="24" name="Title 23"/>
          <p:cNvSpPr>
            <a:spLocks noGrp="1"/>
          </p:cNvSpPr>
          <p:nvPr>
            <p:ph type="title"/>
          </p:nvPr>
        </p:nvSpPr>
        <p:spPr>
          <a:xfrm>
            <a:off x="457200" y="304800"/>
            <a:ext cx="8229600" cy="1143000"/>
          </a:xfrm>
        </p:spPr>
        <p:txBody>
          <a:bodyPr/>
          <a:lstStyle/>
          <a:p>
            <a:r>
              <a:rPr lang="en-US" spc="45" dirty="0" smtClean="0"/>
              <a:t>Three</a:t>
            </a:r>
            <a:r>
              <a:rPr lang="en-US" spc="-180" dirty="0" smtClean="0"/>
              <a:t> </a:t>
            </a:r>
            <a:r>
              <a:rPr lang="en-US" spc="114" dirty="0" smtClean="0"/>
              <a:t>Levels</a:t>
            </a:r>
            <a:r>
              <a:rPr lang="en-US" spc="-170" dirty="0" smtClean="0"/>
              <a:t> </a:t>
            </a:r>
            <a:r>
              <a:rPr lang="en-US" spc="-55" dirty="0" smtClean="0"/>
              <a:t>of</a:t>
            </a:r>
            <a:r>
              <a:rPr lang="en-US" spc="-375" dirty="0" smtClean="0"/>
              <a:t> </a:t>
            </a:r>
            <a:r>
              <a:rPr lang="en-US" spc="10" dirty="0" smtClean="0"/>
              <a:t>Architecture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Database Schema</a:t>
            </a:r>
            <a:endParaRPr lang="en-US" dirty="0"/>
          </a:p>
        </p:txBody>
      </p:sp>
      <p:sp>
        <p:nvSpPr>
          <p:cNvPr id="3" name="Content Placeholder 2"/>
          <p:cNvSpPr>
            <a:spLocks noGrp="1"/>
          </p:cNvSpPr>
          <p:nvPr>
            <p:ph idx="1"/>
          </p:nvPr>
        </p:nvSpPr>
        <p:spPr/>
        <p:txBody>
          <a:bodyPr>
            <a:normAutofit fontScale="92500"/>
          </a:bodyPr>
          <a:lstStyle/>
          <a:p>
            <a:r>
              <a:rPr lang="en-US" dirty="0" smtClean="0"/>
              <a:t>You can manage data independent of the physical storage</a:t>
            </a:r>
          </a:p>
          <a:p>
            <a:r>
              <a:rPr lang="en-US" dirty="0" smtClean="0"/>
              <a:t>Faster Migration to new graphical environments</a:t>
            </a:r>
          </a:p>
          <a:p>
            <a:r>
              <a:rPr lang="en-US" dirty="0" smtClean="0"/>
              <a:t>DBMS Architecture allows you to make changes on the presentation level without affecting the other two layers</a:t>
            </a:r>
          </a:p>
          <a:p>
            <a:r>
              <a:rPr lang="en-US" dirty="0" smtClean="0"/>
              <a:t>As each tier is separate, it is possible to use different sets of developers</a:t>
            </a:r>
          </a:p>
          <a:p>
            <a:r>
              <a:rPr lang="en-US" dirty="0" smtClean="0"/>
              <a:t>It is more secure as the client doesn't have direct access to the database business logic</a:t>
            </a:r>
          </a:p>
          <a:p>
            <a:r>
              <a:rPr lang="en-US" dirty="0" smtClean="0"/>
              <a:t>In case of the failure of the one-tier no data loss as you are always secure by accessing the other tier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Database Schema</a:t>
            </a:r>
            <a:endParaRPr lang="en-US" dirty="0"/>
          </a:p>
        </p:txBody>
      </p:sp>
      <p:sp>
        <p:nvSpPr>
          <p:cNvPr id="3" name="Content Placeholder 2"/>
          <p:cNvSpPr>
            <a:spLocks noGrp="1"/>
          </p:cNvSpPr>
          <p:nvPr>
            <p:ph idx="1"/>
          </p:nvPr>
        </p:nvSpPr>
        <p:spPr/>
        <p:txBody>
          <a:bodyPr/>
          <a:lstStyle/>
          <a:p>
            <a:pPr algn="just"/>
            <a:r>
              <a:rPr lang="en-US" dirty="0" smtClean="0"/>
              <a:t>Complete DB Schema is a complex structure which is difficult to understand for every one</a:t>
            </a:r>
          </a:p>
          <a:p>
            <a:endParaRPr lang="en-US" dirty="0" smtClean="0"/>
          </a:p>
          <a:p>
            <a:r>
              <a:rPr lang="en-US" dirty="0" smtClean="0"/>
              <a:t>Difficult to set up and maintain</a:t>
            </a:r>
          </a:p>
          <a:p>
            <a:pPr algn="just"/>
            <a:endParaRPr lang="en-US" dirty="0" smtClean="0"/>
          </a:p>
          <a:p>
            <a:pPr algn="just"/>
            <a:r>
              <a:rPr lang="en-US" dirty="0" smtClean="0"/>
              <a:t>The physical separation of the tiers can affect the performance of the Database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Each user should be able to access the  same data but have a different customize  view of the data.</a:t>
            </a:r>
          </a:p>
          <a:p>
            <a:pPr algn="just">
              <a:buNone/>
            </a:pPr>
            <a:endParaRPr lang="en-US" dirty="0" smtClean="0"/>
          </a:p>
          <a:p>
            <a:pPr algn="just"/>
            <a:r>
              <a:rPr lang="en-US" dirty="0" smtClean="0"/>
              <a:t>User should not have to deal directly with  physical database storage detail.</a:t>
            </a:r>
          </a:p>
          <a:p>
            <a:pPr algn="just"/>
            <a:endParaRPr lang="en-US" dirty="0" smtClean="0"/>
          </a:p>
          <a:p>
            <a:pPr algn="just"/>
            <a:r>
              <a:rPr lang="en-US" dirty="0" smtClean="0"/>
              <a:t>The DBA should be able to change the  database storage structure without affecting  the users views.</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spc="40" dirty="0" smtClean="0"/>
              <a:t>Three</a:t>
            </a:r>
            <a:r>
              <a:rPr lang="en-US" sz="4400" spc="-125" dirty="0" smtClean="0"/>
              <a:t> </a:t>
            </a:r>
            <a:r>
              <a:rPr lang="en-US" sz="4400" spc="80" dirty="0" smtClean="0"/>
              <a:t>Level</a:t>
            </a:r>
            <a:r>
              <a:rPr lang="en-US" sz="4400" spc="-335" dirty="0" smtClean="0"/>
              <a:t> </a:t>
            </a:r>
            <a:r>
              <a:rPr lang="en-US" sz="4400" spc="5" dirty="0" smtClean="0"/>
              <a:t>Architecture</a:t>
            </a:r>
            <a:r>
              <a:rPr lang="en-US" sz="4400" spc="-125" dirty="0" smtClean="0"/>
              <a:t> </a:t>
            </a:r>
            <a:r>
              <a:rPr lang="en-US" sz="4400" spc="35" dirty="0" smtClean="0"/>
              <a:t>Objectives</a:t>
            </a:r>
            <a:endParaRPr lang="en-US" sz="4000" dirty="0"/>
          </a:p>
        </p:txBody>
      </p:sp>
      <p:sp>
        <p:nvSpPr>
          <p:cNvPr id="3" name="Content Placeholder 2"/>
          <p:cNvSpPr>
            <a:spLocks noGrp="1"/>
          </p:cNvSpPr>
          <p:nvPr>
            <p:ph idx="1"/>
          </p:nvPr>
        </p:nvSpPr>
        <p:spPr/>
        <p:txBody>
          <a:bodyPr/>
          <a:lstStyle/>
          <a:p>
            <a:pPr algn="just"/>
            <a:r>
              <a:rPr lang="en-US" dirty="0" smtClean="0"/>
              <a:t>The internal structure of the database  should be unaffected by changes to the  physical aspects of storage.</a:t>
            </a:r>
          </a:p>
          <a:p>
            <a:pPr algn="just"/>
            <a:endParaRPr lang="en-US" dirty="0" smtClean="0"/>
          </a:p>
          <a:p>
            <a:pPr algn="just"/>
            <a:r>
              <a:rPr lang="en-US" dirty="0" smtClean="0"/>
              <a:t>The DBA should be able to change the  conceptual structure of the database  without affecting all users.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dirty="0" smtClean="0"/>
              <a:t>D</a:t>
            </a:r>
            <a:r>
              <a:rPr lang="en-US" spc="-400" dirty="0" smtClean="0"/>
              <a:t>at</a:t>
            </a:r>
            <a:r>
              <a:rPr lang="en-US" dirty="0" smtClean="0"/>
              <a:t>a</a:t>
            </a:r>
            <a:r>
              <a:rPr lang="en-US" spc="-20" dirty="0" smtClean="0"/>
              <a:t> I</a:t>
            </a:r>
            <a:r>
              <a:rPr lang="en-US" dirty="0" smtClean="0"/>
              <a:t>ndependence</a:t>
            </a:r>
            <a:endParaRPr lang="en-US" dirty="0"/>
          </a:p>
        </p:txBody>
      </p:sp>
      <p:sp>
        <p:nvSpPr>
          <p:cNvPr id="3" name="Content Placeholder 2"/>
          <p:cNvSpPr>
            <a:spLocks noGrp="1"/>
          </p:cNvSpPr>
          <p:nvPr>
            <p:ph idx="1"/>
          </p:nvPr>
        </p:nvSpPr>
        <p:spPr/>
        <p:txBody>
          <a:bodyPr/>
          <a:lstStyle/>
          <a:p>
            <a:pPr algn="just"/>
            <a:r>
              <a:rPr lang="en-US" dirty="0" smtClean="0"/>
              <a:t>Data independence is the capacity to  change the schema at one level without  having to change the schema at the next  higher level</a:t>
            </a:r>
          </a:p>
          <a:p>
            <a:pPr>
              <a:buNone/>
            </a:pPr>
            <a:endParaRPr lang="en-US" dirty="0" smtClean="0"/>
          </a:p>
          <a:p>
            <a:r>
              <a:rPr lang="en-US" dirty="0" smtClean="0"/>
              <a:t>There are two kinds:</a:t>
            </a:r>
          </a:p>
          <a:p>
            <a:pPr lvl="1"/>
            <a:endParaRPr lang="en-US" dirty="0" smtClean="0"/>
          </a:p>
          <a:p>
            <a:pPr lvl="1"/>
            <a:r>
              <a:rPr lang="en-US" dirty="0" smtClean="0"/>
              <a:t>Logical data independence</a:t>
            </a:r>
          </a:p>
          <a:p>
            <a:pPr lvl="1"/>
            <a:endParaRPr lang="en-US" dirty="0" smtClean="0"/>
          </a:p>
          <a:p>
            <a:pPr lvl="1"/>
            <a:r>
              <a:rPr lang="en-US" dirty="0" smtClean="0"/>
              <a:t>Physical data independence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5466</TotalTime>
  <Words>1084</Words>
  <Application>Microsoft Office PowerPoint</Application>
  <PresentationFormat>On-screen Show (4:3)</PresentationFormat>
  <Paragraphs>211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Database Management System</vt:lpstr>
      <vt:lpstr>Example: University Database</vt:lpstr>
      <vt:lpstr>Example: Employee database</vt:lpstr>
      <vt:lpstr>Three Levels of Architecture</vt:lpstr>
      <vt:lpstr>Advantages Database Schema</vt:lpstr>
      <vt:lpstr>Disadvantages Database Schema</vt:lpstr>
      <vt:lpstr>Three Level Architecture Objectives</vt:lpstr>
      <vt:lpstr>Three Level Architecture Objectives</vt:lpstr>
      <vt:lpstr>Data Independence</vt:lpstr>
      <vt:lpstr>Data Independence</vt:lpstr>
      <vt:lpstr>Data Independence</vt:lpstr>
      <vt:lpstr>Database Languages</vt:lpstr>
      <vt:lpstr>SQL Commands</vt:lpstr>
      <vt:lpstr>SQL Commands</vt:lpstr>
      <vt:lpstr>SQL Commands</vt:lpstr>
      <vt:lpstr>SQL Commands</vt:lpstr>
      <vt:lpstr>SQL Commands</vt:lpstr>
      <vt:lpstr>SQL Commands</vt:lpstr>
      <vt:lpstr>SQL Commands</vt:lpstr>
      <vt:lpstr>SQL Commands</vt:lpstr>
      <vt:lpstr>DBMS Component Modules </vt:lpstr>
      <vt:lpstr>Typical DBMS Component Modules</vt:lpstr>
      <vt:lpstr>Centralized and Client/Server Architectures for DBMSs</vt:lpstr>
      <vt:lpstr>Basic Client/Server Architectures</vt:lpstr>
      <vt:lpstr>Logical two-tier client server architecture</vt:lpstr>
      <vt:lpstr>Two-tier Architecture </vt:lpstr>
      <vt:lpstr>Three-tier Architecture</vt:lpstr>
      <vt:lpstr>Three-tier Client-Server Architecture</vt:lpstr>
      <vt:lpstr>Three-tier architecture</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146</cp:revision>
  <dcterms:created xsi:type="dcterms:W3CDTF">2006-08-16T00:00:00Z</dcterms:created>
  <dcterms:modified xsi:type="dcterms:W3CDTF">2021-04-06T12:50:12Z</dcterms:modified>
</cp:coreProperties>
</file>