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8" r:id="rId26"/>
    <p:sldId id="285"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72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3864B-0E7D-49A4-97E6-1EC4A5801B47}" type="datetimeFigureOut">
              <a:rPr lang="en-US" smtClean="0"/>
              <a:pPr/>
              <a:t>4/28/2021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C2CE4-E48B-4689-A06F-A55A33F06F02}" type="slidenum">
              <a:rPr lang="en-US" smtClean="0"/>
              <a:pPr/>
              <a:t>‹#›</a:t>
            </a:fld>
            <a:endParaRPr lang="en-US"/>
          </a:p>
        </p:txBody>
      </p:sp>
    </p:spTree>
    <p:extLst>
      <p:ext uri="{BB962C8B-B14F-4D97-AF65-F5344CB8AC3E}">
        <p14:creationId xmlns:p14="http://schemas.microsoft.com/office/powerpoint/2010/main" val="317689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7EF97B-E047-41E1-92CD-3C1DA437EAEA}" type="slidenum">
              <a:rPr lang="en-IN"/>
              <a:pPr/>
              <a:t>1</a:t>
            </a:fld>
            <a:endParaRPr lang="en-I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01BB7-314F-4B49-8367-0E2722841A57}" type="slidenum">
              <a:rPr lang="en-IN"/>
              <a:pPr/>
              <a:t>10</a:t>
            </a:fld>
            <a:endParaRPr lang="en-I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76AA6-A44E-4405-8EE9-D0021EFFE03B}" type="slidenum">
              <a:rPr lang="en-IN"/>
              <a:pPr/>
              <a:t>11</a:t>
            </a:fld>
            <a:endParaRPr lang="en-I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4A442-5BF9-42AD-9481-50CBBE65DC2D}" type="slidenum">
              <a:rPr lang="en-IN"/>
              <a:pPr/>
              <a:t>12</a:t>
            </a:fld>
            <a:endParaRPr lang="en-IN"/>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50E1B-F02D-415A-A234-2F36B90B9A86}" type="slidenum">
              <a:rPr lang="en-IN"/>
              <a:pPr/>
              <a:t>13</a:t>
            </a:fld>
            <a:endParaRPr lang="en-I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F56033-D10D-48C6-A1DF-E25AD8858104}" type="slidenum">
              <a:rPr lang="en-IN"/>
              <a:pPr/>
              <a:t>14</a:t>
            </a:fld>
            <a:endParaRPr lang="en-IN"/>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982C1-080B-41C7-9927-FC428A681285}" type="slidenum">
              <a:rPr lang="en-IN"/>
              <a:pPr/>
              <a:t>15</a:t>
            </a:fld>
            <a:endParaRPr lang="en-I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EA1D7-9452-4DAE-909A-DB05268FA64D}" type="slidenum">
              <a:rPr lang="en-IN"/>
              <a:pPr/>
              <a:t>16</a:t>
            </a:fld>
            <a:endParaRPr lang="en-I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CD710-57B0-4B6B-B864-B57C36F2F4A7}" type="slidenum">
              <a:rPr lang="en-IN"/>
              <a:pPr/>
              <a:t>17</a:t>
            </a:fld>
            <a:endParaRPr lang="en-I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2AD08-E90A-477B-98E6-238E5F3C47A3}" type="slidenum">
              <a:rPr lang="en-IN"/>
              <a:pPr/>
              <a:t>18</a:t>
            </a:fld>
            <a:endParaRPr lang="en-I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F3DED-E90B-45F8-AABE-862E5EB57201}" type="slidenum">
              <a:rPr lang="en-IN"/>
              <a:pPr/>
              <a:t>19</a:t>
            </a:fld>
            <a:endParaRPr lang="en-IN"/>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5793B-8BB6-4742-9975-6902A5DD0735}" type="slidenum">
              <a:rPr lang="en-IN"/>
              <a:pPr/>
              <a:t>2</a:t>
            </a:fld>
            <a:endParaRPr lang="en-I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18704-121B-4534-8D08-E80862F633EE}" type="slidenum">
              <a:rPr lang="en-IN"/>
              <a:pPr/>
              <a:t>20</a:t>
            </a:fld>
            <a:endParaRPr lang="en-I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FADE5A-FDFE-411F-98FD-68612F3F8A04}" type="slidenum">
              <a:rPr lang="en-IN"/>
              <a:pPr/>
              <a:t>21</a:t>
            </a:fld>
            <a:endParaRPr lang="en-I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F0044-4054-442F-B62C-AC2AF5344D09}" type="slidenum">
              <a:rPr lang="en-IN"/>
              <a:pPr/>
              <a:t>22</a:t>
            </a:fld>
            <a:endParaRPr lang="en-I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AA88E-BEDD-4391-AFB3-750A8EDEB923}" type="slidenum">
              <a:rPr lang="en-IN"/>
              <a:pPr/>
              <a:t>23</a:t>
            </a:fld>
            <a:endParaRPr lang="en-I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5B63-AF62-4494-84BD-188E8368F602}" type="slidenum">
              <a:rPr lang="en-IN"/>
              <a:pPr/>
              <a:t>24</a:t>
            </a:fld>
            <a:endParaRPr lang="en-I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D766C-3FEC-425D-8B63-3A4599D3CDEA}" type="slidenum">
              <a:rPr lang="en-IN"/>
              <a:pPr/>
              <a:t>26</a:t>
            </a:fld>
            <a:endParaRPr lang="en-I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449BC-A8C7-466C-A088-371F21CC4F15}" type="slidenum">
              <a:rPr lang="en-IN"/>
              <a:pPr/>
              <a:t>3</a:t>
            </a:fld>
            <a:endParaRPr lang="en-I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B89BD-DC85-467A-91A0-2178D110353E}" type="slidenum">
              <a:rPr lang="en-IN"/>
              <a:pPr/>
              <a:t>4</a:t>
            </a:fld>
            <a:endParaRPr lang="en-I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24A29-BE13-4C0E-8DC0-693E36555C7C}" type="slidenum">
              <a:rPr lang="en-IN"/>
              <a:pPr/>
              <a:t>5</a:t>
            </a:fld>
            <a:endParaRPr lang="en-I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F0767-2D9E-4DA1-89EA-E6B1926ADD84}" type="slidenum">
              <a:rPr lang="en-IN"/>
              <a:pPr/>
              <a:t>6</a:t>
            </a:fld>
            <a:endParaRPr lang="en-I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A16AB-D867-4B03-8F6F-89B8B814211C}" type="slidenum">
              <a:rPr lang="en-IN"/>
              <a:pPr/>
              <a:t>7</a:t>
            </a:fld>
            <a:endParaRPr lang="en-I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BEF61-A82B-494B-A2B6-87CB2C0AB419}" type="slidenum">
              <a:rPr lang="en-IN"/>
              <a:pPr/>
              <a:t>8</a:t>
            </a:fld>
            <a:endParaRPr lang="en-I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0797F-BBD0-4F85-8BA3-FDD0FD9ADFC4}" type="slidenum">
              <a:rPr lang="en-IN"/>
              <a:pPr/>
              <a:t>9</a:t>
            </a:fld>
            <a:endParaRPr lang="en-I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3862B-EA83-4EEC-B4C5-677AF755F21B}"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3862B-EA83-4EEC-B4C5-677AF755F21B}"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3862B-EA83-4EEC-B4C5-677AF755F21B}"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3862B-EA83-4EEC-B4C5-677AF755F21B}"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3862B-EA83-4EEC-B4C5-677AF755F21B}" type="datetimeFigureOut">
              <a:rPr lang="en-US" smtClean="0"/>
              <a:pPr/>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3862B-EA83-4EEC-B4C5-677AF755F21B}"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3862B-EA83-4EEC-B4C5-677AF755F21B}" type="datetimeFigureOut">
              <a:rPr lang="en-US" smtClean="0"/>
              <a:pPr/>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3862B-EA83-4EEC-B4C5-677AF755F21B}" type="datetimeFigureOut">
              <a:rPr lang="en-US" smtClean="0"/>
              <a:pPr/>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3862B-EA83-4EEC-B4C5-677AF755F21B}" type="datetimeFigureOut">
              <a:rPr lang="en-US" smtClean="0"/>
              <a:pPr/>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3862B-EA83-4EEC-B4C5-677AF755F21B}"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3862B-EA83-4EEC-B4C5-677AF755F21B}" type="datetimeFigureOut">
              <a:rPr lang="en-US" smtClean="0"/>
              <a:pPr/>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21194-08DD-4BB3-98CE-C705962495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3862B-EA83-4EEC-B4C5-677AF755F21B}" type="datetimeFigureOut">
              <a:rPr lang="en-US" smtClean="0"/>
              <a:pPr/>
              <a:t>4/28/2021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21194-08DD-4BB3-98CE-C705962495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Attribut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en.wikipedia.org/wiki/Rela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Integrity Constraints</a:t>
            </a:r>
          </a:p>
        </p:txBody>
      </p:sp>
      <p:sp>
        <p:nvSpPr>
          <p:cNvPr id="136195" name="Rectangle 3"/>
          <p:cNvSpPr>
            <a:spLocks noGrp="1" noChangeArrowheads="1"/>
          </p:cNvSpPr>
          <p:nvPr>
            <p:ph type="body" idx="1"/>
          </p:nvPr>
        </p:nvSpPr>
        <p:spPr>
          <a:xfrm>
            <a:off x="250825" y="1905000"/>
            <a:ext cx="8893175" cy="4692650"/>
          </a:xfrm>
        </p:spPr>
        <p:txBody>
          <a:bodyPr/>
          <a:lstStyle/>
          <a:p>
            <a:r>
              <a:rPr lang="en-US" dirty="0"/>
              <a:t>They are rules that relation should satisfy for a relational instance.</a:t>
            </a:r>
          </a:p>
          <a:p>
            <a:r>
              <a:rPr lang="en-US" b="1" i="1" dirty="0"/>
              <a:t>Domain Constraints</a:t>
            </a:r>
          </a:p>
          <a:p>
            <a:pPr lvl="1"/>
            <a:r>
              <a:rPr lang="en-US" b="1" i="1" dirty="0"/>
              <a:t>Unique</a:t>
            </a:r>
            <a:endParaRPr lang="en-US" dirty="0"/>
          </a:p>
          <a:p>
            <a:pPr lvl="1"/>
            <a:r>
              <a:rPr lang="en-US" b="1" i="1" dirty="0"/>
              <a:t>Null</a:t>
            </a:r>
            <a:endParaRPr lang="en-US" dirty="0"/>
          </a:p>
          <a:p>
            <a:pPr lvl="1"/>
            <a:r>
              <a:rPr lang="en-US" b="1" i="1" dirty="0"/>
              <a:t>Not Null</a:t>
            </a:r>
            <a:endParaRPr lang="en-US" dirty="0"/>
          </a:p>
          <a:p>
            <a:pPr lvl="1"/>
            <a:r>
              <a:rPr lang="en-US" b="1" i="1" dirty="0"/>
              <a:t>Check</a:t>
            </a:r>
            <a:endParaRPr lang="en-US" dirty="0"/>
          </a:p>
          <a:p>
            <a:r>
              <a:rPr lang="en-US" b="1" i="1" dirty="0"/>
              <a:t>Key Constraints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3" name="Picture 5"/>
          <p:cNvPicPr>
            <a:picLocks noChangeAspect="1" noChangeArrowheads="1"/>
          </p:cNvPicPr>
          <p:nvPr/>
        </p:nvPicPr>
        <p:blipFill>
          <a:blip r:embed="rId3" cstate="print"/>
          <a:srcRect/>
          <a:stretch>
            <a:fillRect/>
          </a:stretch>
        </p:blipFill>
        <p:spPr bwMode="auto">
          <a:xfrm>
            <a:off x="323850" y="333375"/>
            <a:ext cx="8820150" cy="2879725"/>
          </a:xfrm>
          <a:prstGeom prst="rect">
            <a:avLst/>
          </a:prstGeom>
          <a:noFill/>
          <a:ln w="12700" cap="sq">
            <a:noFill/>
            <a:miter lim="800000"/>
            <a:headEnd type="none" w="sm" len="sm"/>
            <a:tailEnd type="none" w="sm" len="sm"/>
          </a:ln>
          <a:effectLst/>
        </p:spPr>
      </p:pic>
      <p:pic>
        <p:nvPicPr>
          <p:cNvPr id="150534" name="Picture 6"/>
          <p:cNvPicPr>
            <a:picLocks noChangeAspect="1" noChangeArrowheads="1"/>
          </p:cNvPicPr>
          <p:nvPr/>
        </p:nvPicPr>
        <p:blipFill>
          <a:blip r:embed="rId4" cstate="print"/>
          <a:srcRect/>
          <a:stretch>
            <a:fillRect/>
          </a:stretch>
        </p:blipFill>
        <p:spPr bwMode="auto">
          <a:xfrm>
            <a:off x="323850" y="3284538"/>
            <a:ext cx="8820150" cy="3573462"/>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Conversion of ER Model to Tables</a:t>
            </a:r>
          </a:p>
        </p:txBody>
      </p:sp>
      <p:sp>
        <p:nvSpPr>
          <p:cNvPr id="151555" name="Rectangle 3"/>
          <p:cNvSpPr>
            <a:spLocks noGrp="1" noChangeArrowheads="1"/>
          </p:cNvSpPr>
          <p:nvPr>
            <p:ph type="body" idx="1"/>
          </p:nvPr>
        </p:nvSpPr>
        <p:spPr>
          <a:xfrm>
            <a:off x="250825" y="1905000"/>
            <a:ext cx="8893175" cy="4114800"/>
          </a:xfrm>
        </p:spPr>
        <p:txBody>
          <a:bodyPr/>
          <a:lstStyle/>
          <a:p>
            <a:r>
              <a:rPr lang="en-US" b="1" i="1"/>
              <a:t>Translating ER diagrams with Generalization and Specialization.</a:t>
            </a:r>
          </a:p>
          <a:p>
            <a:pPr algn="just"/>
            <a:r>
              <a:rPr lang="en-US"/>
              <a:t>For each sub entities a separate relation is created with fields as attributes of the sub entity and another additional field as the primary key of the parent entity set.</a:t>
            </a: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p:cNvPicPr>
            <a:picLocks noChangeAspect="1" noChangeArrowheads="1"/>
          </p:cNvPicPr>
          <p:nvPr/>
        </p:nvPicPr>
        <p:blipFill>
          <a:blip r:embed="rId3" cstate="print"/>
          <a:srcRect/>
          <a:stretch>
            <a:fillRect/>
          </a:stretch>
        </p:blipFill>
        <p:spPr bwMode="auto">
          <a:xfrm>
            <a:off x="539750" y="549275"/>
            <a:ext cx="8351838" cy="5803900"/>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4" name="Picture 4"/>
          <p:cNvPicPr>
            <a:picLocks noChangeAspect="1" noChangeArrowheads="1"/>
          </p:cNvPicPr>
          <p:nvPr/>
        </p:nvPicPr>
        <p:blipFill>
          <a:blip r:embed="rId3" cstate="print"/>
          <a:srcRect/>
          <a:stretch>
            <a:fillRect/>
          </a:stretch>
        </p:blipFill>
        <p:spPr bwMode="auto">
          <a:xfrm>
            <a:off x="755650" y="1125538"/>
            <a:ext cx="7848600" cy="4967287"/>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Conversion of ER Model to Tables</a:t>
            </a:r>
          </a:p>
        </p:txBody>
      </p:sp>
      <p:sp>
        <p:nvSpPr>
          <p:cNvPr id="154627" name="Rectangle 3"/>
          <p:cNvSpPr>
            <a:spLocks noGrp="1" noChangeArrowheads="1"/>
          </p:cNvSpPr>
          <p:nvPr>
            <p:ph type="body" idx="1"/>
          </p:nvPr>
        </p:nvSpPr>
        <p:spPr>
          <a:xfrm>
            <a:off x="661988" y="1905000"/>
            <a:ext cx="8302625" cy="4548188"/>
          </a:xfrm>
        </p:spPr>
        <p:txBody>
          <a:bodyPr/>
          <a:lstStyle/>
          <a:p>
            <a:r>
              <a:rPr lang="en-US" b="1" i="1"/>
              <a:t>Translating ER diagrams with Aggregation</a:t>
            </a:r>
          </a:p>
          <a:p>
            <a:pPr algn="just"/>
            <a:r>
              <a:rPr lang="en-US"/>
              <a:t>Representing aggregation is easy as the relational model doesn’t have different representation for relationship set and an entity set.</a:t>
            </a:r>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3" name="Picture 5"/>
          <p:cNvPicPr>
            <a:picLocks noChangeAspect="1" noChangeArrowheads="1"/>
          </p:cNvPicPr>
          <p:nvPr/>
        </p:nvPicPr>
        <p:blipFill>
          <a:blip r:embed="rId3" cstate="print"/>
          <a:srcRect/>
          <a:stretch>
            <a:fillRect/>
          </a:stretch>
        </p:blipFill>
        <p:spPr bwMode="auto">
          <a:xfrm>
            <a:off x="539750" y="404813"/>
            <a:ext cx="8280400" cy="6048375"/>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3" cstate="print"/>
          <a:srcRect/>
          <a:stretch>
            <a:fillRect/>
          </a:stretch>
        </p:blipFill>
        <p:spPr bwMode="auto">
          <a:xfrm>
            <a:off x="323850" y="333375"/>
            <a:ext cx="8640763" cy="6264275"/>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Relational algebra….</a:t>
            </a:r>
          </a:p>
        </p:txBody>
      </p:sp>
      <p:sp>
        <p:nvSpPr>
          <p:cNvPr id="157699" name="Rectangle 3"/>
          <p:cNvSpPr>
            <a:spLocks noGrp="1" noChangeArrowheads="1"/>
          </p:cNvSpPr>
          <p:nvPr>
            <p:ph type="body" idx="1"/>
          </p:nvPr>
        </p:nvSpPr>
        <p:spPr>
          <a:xfrm>
            <a:off x="250825" y="1905000"/>
            <a:ext cx="8642350" cy="4548188"/>
          </a:xfrm>
        </p:spPr>
        <p:txBody>
          <a:bodyPr>
            <a:normAutofit lnSpcReduction="10000"/>
          </a:bodyPr>
          <a:lstStyle/>
          <a:p>
            <a:r>
              <a:rPr lang="en-US" sz="2800"/>
              <a:t>Relational algebra is a mathematical concept used in designing efficient Queries.</a:t>
            </a:r>
          </a:p>
          <a:p>
            <a:r>
              <a:rPr lang="en-US" sz="2800"/>
              <a:t>Queries are questions asked to the database for extracting data or to perform some action in the database.</a:t>
            </a:r>
          </a:p>
          <a:p>
            <a:r>
              <a:rPr lang="en-US" sz="2800"/>
              <a:t>When data is requested from the database using a query</a:t>
            </a:r>
          </a:p>
          <a:p>
            <a:pPr lvl="1"/>
            <a:r>
              <a:rPr lang="en-US" sz="2400">
                <a:solidFill>
                  <a:schemeClr val="accent2"/>
                </a:solidFill>
              </a:rPr>
              <a:t>What data</a:t>
            </a:r>
            <a:r>
              <a:rPr lang="en-US" sz="2400"/>
              <a:t> is to be requested.</a:t>
            </a:r>
          </a:p>
          <a:p>
            <a:pPr lvl="1"/>
            <a:r>
              <a:rPr lang="en-US" sz="2400"/>
              <a:t>From </a:t>
            </a:r>
            <a:r>
              <a:rPr lang="en-US" sz="2400">
                <a:solidFill>
                  <a:schemeClr val="accent2"/>
                </a:solidFill>
              </a:rPr>
              <a:t>which source</a:t>
            </a:r>
            <a:r>
              <a:rPr lang="en-US" sz="2400"/>
              <a:t> the data is to be requested</a:t>
            </a:r>
          </a:p>
          <a:p>
            <a:pPr lvl="1">
              <a:buFontTx/>
              <a:buNone/>
            </a:pPr>
            <a:r>
              <a:rPr lang="en-US" sz="2400"/>
              <a:t>Are clearly specified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Relational algebra operation</a:t>
            </a:r>
            <a:endParaRPr lang="en-IN"/>
          </a:p>
        </p:txBody>
      </p:sp>
      <p:sp>
        <p:nvSpPr>
          <p:cNvPr id="220163" name="Rectangle 3"/>
          <p:cNvSpPr>
            <a:spLocks noGrp="1" noChangeArrowheads="1"/>
          </p:cNvSpPr>
          <p:nvPr>
            <p:ph type="body" idx="1"/>
          </p:nvPr>
        </p:nvSpPr>
        <p:spPr>
          <a:xfrm>
            <a:off x="323850" y="1557338"/>
            <a:ext cx="8569325" cy="5111750"/>
          </a:xfrm>
        </p:spPr>
        <p:txBody>
          <a:bodyPr/>
          <a:lstStyle/>
          <a:p>
            <a:pPr algn="just"/>
            <a:r>
              <a:rPr lang="en-US"/>
              <a:t>The relational algebra operation are to describe the formats of the query design that we use in SQL.</a:t>
            </a:r>
          </a:p>
          <a:p>
            <a:r>
              <a:rPr lang="en-US"/>
              <a:t>Some Basic Operations include</a:t>
            </a:r>
          </a:p>
          <a:p>
            <a:pPr lvl="1"/>
            <a:r>
              <a:rPr lang="en-US"/>
              <a:t>Selection</a:t>
            </a:r>
          </a:p>
          <a:p>
            <a:pPr lvl="1"/>
            <a:r>
              <a:rPr lang="en-US"/>
              <a:t>Projection</a:t>
            </a:r>
          </a:p>
          <a:p>
            <a:pPr lvl="1"/>
            <a:r>
              <a:rPr lang="en-US"/>
              <a:t>Union</a:t>
            </a:r>
          </a:p>
          <a:p>
            <a:pPr lvl="1"/>
            <a:r>
              <a:rPr lang="en-US"/>
              <a:t>Difference</a:t>
            </a:r>
          </a:p>
          <a:p>
            <a:pPr lvl="1"/>
            <a:r>
              <a:rPr lang="en-US"/>
              <a:t>Cartesian Product……</a:t>
            </a: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Selection(</a:t>
            </a:r>
            <a:r>
              <a:rPr lang="el-GR">
                <a:cs typeface="Times New Roman" pitchFamily="18" charset="0"/>
              </a:rPr>
              <a:t>σ</a:t>
            </a:r>
            <a:r>
              <a:rPr lang="en-US">
                <a:cs typeface="Times New Roman" pitchFamily="18" charset="0"/>
              </a:rPr>
              <a:t>)</a:t>
            </a:r>
            <a:endParaRPr lang="el-GR">
              <a:cs typeface="Times New Roman" pitchFamily="18" charset="0"/>
            </a:endParaRPr>
          </a:p>
        </p:txBody>
      </p:sp>
      <p:sp>
        <p:nvSpPr>
          <p:cNvPr id="222211" name="Rectangle 3"/>
          <p:cNvSpPr>
            <a:spLocks noGrp="1" noChangeArrowheads="1"/>
          </p:cNvSpPr>
          <p:nvPr>
            <p:ph type="body" idx="1"/>
          </p:nvPr>
        </p:nvSpPr>
        <p:spPr>
          <a:xfrm>
            <a:off x="661988" y="1905000"/>
            <a:ext cx="7772400" cy="4476750"/>
          </a:xfrm>
        </p:spPr>
        <p:txBody>
          <a:bodyPr/>
          <a:lstStyle/>
          <a:p>
            <a:r>
              <a:rPr lang="en-US"/>
              <a:t>Used to select some rows from a table</a:t>
            </a:r>
          </a:p>
          <a:p>
            <a:r>
              <a:rPr lang="en-US"/>
              <a:t>Format</a:t>
            </a:r>
          </a:p>
          <a:p>
            <a:pPr lvl="1"/>
            <a:r>
              <a:rPr lang="en-US">
                <a:solidFill>
                  <a:schemeClr val="accent2"/>
                </a:solidFill>
              </a:rPr>
              <a:t>σ (Predicate) (R)</a:t>
            </a:r>
            <a:endParaRPr lang="en-US" b="1" i="1">
              <a:solidFill>
                <a:schemeClr val="accent2"/>
              </a:solidFill>
            </a:endParaRPr>
          </a:p>
          <a:p>
            <a:pPr lvl="1"/>
            <a:r>
              <a:rPr lang="en-US"/>
              <a:t>Predicate can be a condition on fields like  name&gt;10</a:t>
            </a:r>
          </a:p>
          <a:p>
            <a:pPr lvl="1"/>
            <a:r>
              <a:rPr lang="en-US"/>
              <a:t>R is a relation </a:t>
            </a:r>
            <a:endParaRPr lang="en-US">
              <a:solidFill>
                <a:schemeClr val="accent2"/>
              </a:solidFill>
            </a:endParaRPr>
          </a:p>
          <a:p>
            <a:r>
              <a:rPr lang="en-US"/>
              <a:t>For Example</a:t>
            </a:r>
          </a:p>
          <a:p>
            <a:pPr lvl="1"/>
            <a:r>
              <a:rPr lang="en-US"/>
              <a:t>σ</a:t>
            </a:r>
            <a:r>
              <a:rPr lang="en-US" i="1"/>
              <a:t>Age</a:t>
            </a:r>
            <a:r>
              <a:rPr lang="en-US"/>
              <a:t> = </a:t>
            </a:r>
            <a:r>
              <a:rPr lang="en-US" i="1"/>
              <a:t>Weight</a:t>
            </a:r>
            <a:r>
              <a:rPr lang="en-US"/>
              <a:t> (</a:t>
            </a:r>
            <a:r>
              <a:rPr lang="en-US" i="1"/>
              <a:t>Person</a:t>
            </a:r>
            <a:r>
              <a:rPr lang="en-US"/>
              <a:t>)</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b="1" i="1" dirty="0"/>
              <a:t>Key Constraints</a:t>
            </a:r>
            <a:endParaRPr lang="en-US" dirty="0"/>
          </a:p>
        </p:txBody>
      </p:sp>
      <p:sp>
        <p:nvSpPr>
          <p:cNvPr id="137219" name="Rectangle 3"/>
          <p:cNvSpPr>
            <a:spLocks noGrp="1" noChangeArrowheads="1"/>
          </p:cNvSpPr>
          <p:nvPr>
            <p:ph type="body" idx="1"/>
          </p:nvPr>
        </p:nvSpPr>
        <p:spPr>
          <a:xfrm>
            <a:off x="0" y="1557338"/>
            <a:ext cx="8893175" cy="5040312"/>
          </a:xfrm>
        </p:spPr>
        <p:txBody>
          <a:bodyPr/>
          <a:lstStyle/>
          <a:p>
            <a:pPr>
              <a:lnSpc>
                <a:spcPct val="90000"/>
              </a:lnSpc>
            </a:pPr>
            <a:r>
              <a:rPr lang="en-US" sz="2800" b="1" i="1" dirty="0"/>
              <a:t>Primary Key Constraints</a:t>
            </a:r>
          </a:p>
          <a:p>
            <a:pPr lvl="1">
              <a:lnSpc>
                <a:spcPct val="90000"/>
              </a:lnSpc>
            </a:pPr>
            <a:r>
              <a:rPr lang="en-US" sz="2400" dirty="0"/>
              <a:t>Rule that specifies a field to be a primary key.</a:t>
            </a:r>
          </a:p>
          <a:p>
            <a:pPr lvl="1">
              <a:lnSpc>
                <a:spcPct val="90000"/>
              </a:lnSpc>
            </a:pPr>
            <a:r>
              <a:rPr lang="en-US" sz="2400" dirty="0"/>
              <a:t>A Primary Key is a field (Column) which is used to identify the whole record.</a:t>
            </a:r>
          </a:p>
          <a:p>
            <a:pPr>
              <a:lnSpc>
                <a:spcPct val="90000"/>
              </a:lnSpc>
            </a:pPr>
            <a:r>
              <a:rPr lang="en-US" sz="2800" b="1" i="1" dirty="0"/>
              <a:t>Composite Key Constraints</a:t>
            </a:r>
          </a:p>
          <a:p>
            <a:pPr lvl="1">
              <a:lnSpc>
                <a:spcPct val="90000"/>
              </a:lnSpc>
            </a:pPr>
            <a:r>
              <a:rPr lang="en-US" sz="2400" dirty="0"/>
              <a:t>Rule specifies one or more field as a primary key.</a:t>
            </a:r>
          </a:p>
          <a:p>
            <a:pPr>
              <a:lnSpc>
                <a:spcPct val="90000"/>
              </a:lnSpc>
            </a:pPr>
            <a:r>
              <a:rPr lang="en-US" sz="2800" b="1" i="1" dirty="0"/>
              <a:t>Foreign Key Constraints</a:t>
            </a:r>
          </a:p>
          <a:p>
            <a:pPr lvl="1">
              <a:lnSpc>
                <a:spcPct val="90000"/>
              </a:lnSpc>
            </a:pPr>
            <a:r>
              <a:rPr lang="en-US" sz="2400" dirty="0"/>
              <a:t>Rule specifies a field to be a foreign key</a:t>
            </a:r>
          </a:p>
          <a:p>
            <a:pPr lvl="1">
              <a:lnSpc>
                <a:spcPct val="90000"/>
              </a:lnSpc>
            </a:pPr>
            <a:r>
              <a:rPr lang="en-US" sz="2400" dirty="0"/>
              <a:t>Foreign key specifies a field which can be used to relate a table with other table</a:t>
            </a:r>
            <a:r>
              <a:rPr lang="en-US" sz="2400" dirty="0" smtClean="0"/>
              <a:t>.</a:t>
            </a: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144933085"/>
              </p:ext>
            </p:extLst>
          </p:nvPr>
        </p:nvGraphicFramePr>
        <p:xfrm>
          <a:off x="5791200" y="533401"/>
          <a:ext cx="3200400" cy="1645920"/>
        </p:xfrm>
        <a:graphic>
          <a:graphicData uri="http://schemas.openxmlformats.org/drawingml/2006/table">
            <a:tbl>
              <a:tblPr firstRow="1" bandRow="1">
                <a:tableStyleId>{5C22544A-7EE6-4342-B048-85BDC9FD1C3A}</a:tableStyleId>
              </a:tblPr>
              <a:tblGrid>
                <a:gridCol w="1066800"/>
                <a:gridCol w="1295400"/>
                <a:gridCol w="838200"/>
              </a:tblGrid>
              <a:tr h="529342">
                <a:tc>
                  <a:txBody>
                    <a:bodyPr/>
                    <a:lstStyle/>
                    <a:p>
                      <a:r>
                        <a:rPr lang="en-US" dirty="0" smtClean="0"/>
                        <a:t>EMP_ID</a:t>
                      </a:r>
                      <a:endParaRPr lang="en-US" dirty="0"/>
                    </a:p>
                  </a:txBody>
                  <a:tcPr/>
                </a:tc>
                <a:tc>
                  <a:txBody>
                    <a:bodyPr/>
                    <a:lstStyle/>
                    <a:p>
                      <a:r>
                        <a:rPr lang="en-US" dirty="0" smtClean="0"/>
                        <a:t>EMP Name</a:t>
                      </a:r>
                      <a:endParaRPr lang="en-US" dirty="0"/>
                    </a:p>
                  </a:txBody>
                  <a:tcPr/>
                </a:tc>
                <a:tc>
                  <a:txBody>
                    <a:bodyPr/>
                    <a:lstStyle/>
                    <a:p>
                      <a:r>
                        <a:rPr lang="en-US" dirty="0" smtClean="0"/>
                        <a:t>DEPT_ID</a:t>
                      </a:r>
                      <a:endParaRPr lang="en-US" dirty="0"/>
                    </a:p>
                  </a:txBody>
                  <a:tcPr/>
                </a:tc>
              </a:tr>
              <a:tr h="278567">
                <a:tc>
                  <a:txBody>
                    <a:bodyPr/>
                    <a:lstStyle/>
                    <a:p>
                      <a:r>
                        <a:rPr lang="en-US" dirty="0" smtClean="0"/>
                        <a:t>1</a:t>
                      </a:r>
                      <a:endParaRPr lang="en-US" dirty="0"/>
                    </a:p>
                  </a:txBody>
                  <a:tcPr/>
                </a:tc>
                <a:tc>
                  <a:txBody>
                    <a:bodyPr/>
                    <a:lstStyle/>
                    <a:p>
                      <a:r>
                        <a:rPr lang="en-US" dirty="0" smtClean="0"/>
                        <a:t>Dr. Imran</a:t>
                      </a:r>
                      <a:endParaRPr lang="en-US" dirty="0"/>
                    </a:p>
                  </a:txBody>
                  <a:tcPr/>
                </a:tc>
                <a:tc>
                  <a:txBody>
                    <a:bodyPr/>
                    <a:lstStyle/>
                    <a:p>
                      <a:r>
                        <a:rPr lang="en-US" dirty="0" smtClean="0"/>
                        <a:t>1</a:t>
                      </a:r>
                      <a:endParaRPr lang="en-US" dirty="0"/>
                    </a:p>
                  </a:txBody>
                  <a:tcPr/>
                </a:tc>
              </a:tr>
              <a:tr h="487492">
                <a:tc>
                  <a:txBody>
                    <a:bodyPr/>
                    <a:lstStyle/>
                    <a:p>
                      <a:r>
                        <a:rPr lang="en-US" dirty="0" smtClean="0"/>
                        <a:t>2</a:t>
                      </a:r>
                      <a:endParaRPr lang="en-US" dirty="0"/>
                    </a:p>
                  </a:txBody>
                  <a:tcPr/>
                </a:tc>
                <a:tc>
                  <a:txBody>
                    <a:bodyPr/>
                    <a:lstStyle/>
                    <a:p>
                      <a:r>
                        <a:rPr lang="en-US" dirty="0" smtClean="0"/>
                        <a:t>Dr.  </a:t>
                      </a:r>
                      <a:r>
                        <a:rPr lang="en-US" dirty="0" err="1" smtClean="0"/>
                        <a:t>Wajahat</a:t>
                      </a:r>
                      <a:endParaRPr lang="en-US" dirty="0"/>
                    </a:p>
                  </a:txBody>
                  <a:tcPr/>
                </a:tc>
                <a:tc>
                  <a:txBody>
                    <a:bodyPr/>
                    <a:lstStyle/>
                    <a:p>
                      <a:r>
                        <a:rPr lang="en-US" dirty="0" smtClean="0"/>
                        <a:t>2</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47015963"/>
              </p:ext>
            </p:extLst>
          </p:nvPr>
        </p:nvGraphicFramePr>
        <p:xfrm>
          <a:off x="2667000" y="5638800"/>
          <a:ext cx="3733800" cy="1097280"/>
        </p:xfrm>
        <a:graphic>
          <a:graphicData uri="http://schemas.openxmlformats.org/drawingml/2006/table">
            <a:tbl>
              <a:tblPr firstRow="1" bandRow="1">
                <a:tableStyleId>{5C22544A-7EE6-4342-B048-85BDC9FD1C3A}</a:tableStyleId>
              </a:tblPr>
              <a:tblGrid>
                <a:gridCol w="1866900"/>
                <a:gridCol w="1866900"/>
              </a:tblGrid>
              <a:tr h="304800">
                <a:tc>
                  <a:txBody>
                    <a:bodyPr/>
                    <a:lstStyle/>
                    <a:p>
                      <a:r>
                        <a:rPr lang="en-US" dirty="0" smtClean="0"/>
                        <a:t>DEPT_ID</a:t>
                      </a:r>
                      <a:endParaRPr lang="en-US" dirty="0"/>
                    </a:p>
                  </a:txBody>
                  <a:tcPr/>
                </a:tc>
                <a:tc>
                  <a:txBody>
                    <a:bodyPr/>
                    <a:lstStyle/>
                    <a:p>
                      <a:r>
                        <a:rPr lang="en-US" dirty="0" err="1" smtClean="0"/>
                        <a:t>DEPT_Name</a:t>
                      </a:r>
                      <a:endParaRPr lang="en-US" dirty="0"/>
                    </a:p>
                  </a:txBody>
                  <a:tcPr/>
                </a:tc>
              </a:tr>
              <a:tr h="304800">
                <a:tc>
                  <a:txBody>
                    <a:bodyPr/>
                    <a:lstStyle/>
                    <a:p>
                      <a:r>
                        <a:rPr lang="en-US" dirty="0" smtClean="0"/>
                        <a:t>1</a:t>
                      </a:r>
                      <a:endParaRPr lang="en-US" dirty="0"/>
                    </a:p>
                  </a:txBody>
                  <a:tcPr/>
                </a:tc>
                <a:tc>
                  <a:txBody>
                    <a:bodyPr/>
                    <a:lstStyle/>
                    <a:p>
                      <a:r>
                        <a:rPr lang="en-US" dirty="0" smtClean="0"/>
                        <a:t>CS</a:t>
                      </a:r>
                      <a:endParaRPr lang="en-US" dirty="0"/>
                    </a:p>
                  </a:txBody>
                  <a:tcPr/>
                </a:tc>
              </a:tr>
              <a:tr h="304800">
                <a:tc>
                  <a:txBody>
                    <a:bodyPr/>
                    <a:lstStyle/>
                    <a:p>
                      <a:r>
                        <a:rPr lang="en-US" dirty="0" smtClean="0"/>
                        <a:t>2</a:t>
                      </a:r>
                      <a:endParaRPr lang="en-US" dirty="0"/>
                    </a:p>
                  </a:txBody>
                  <a:tcPr/>
                </a:tc>
                <a:tc>
                  <a:txBody>
                    <a:bodyPr/>
                    <a:lstStyle/>
                    <a:p>
                      <a:r>
                        <a:rPr lang="en-US" dirty="0" smtClean="0"/>
                        <a:t>MS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Projection(</a:t>
            </a:r>
            <a:r>
              <a:rPr lang="el-GR">
                <a:cs typeface="Times New Roman" pitchFamily="18" charset="0"/>
              </a:rPr>
              <a:t>π</a:t>
            </a:r>
            <a:r>
              <a:rPr lang="en-US">
                <a:cs typeface="Times New Roman" pitchFamily="18" charset="0"/>
              </a:rPr>
              <a:t>)</a:t>
            </a:r>
            <a:endParaRPr lang="el-GR">
              <a:cs typeface="Times New Roman" pitchFamily="18" charset="0"/>
            </a:endParaRPr>
          </a:p>
        </p:txBody>
      </p:sp>
      <p:sp>
        <p:nvSpPr>
          <p:cNvPr id="224259" name="Rectangle 3"/>
          <p:cNvSpPr>
            <a:spLocks noGrp="1" noChangeArrowheads="1"/>
          </p:cNvSpPr>
          <p:nvPr>
            <p:ph type="body" idx="1"/>
          </p:nvPr>
        </p:nvSpPr>
        <p:spPr/>
        <p:txBody>
          <a:bodyPr/>
          <a:lstStyle/>
          <a:p>
            <a:r>
              <a:rPr lang="en-US"/>
              <a:t>Projection is used to select only needed columns</a:t>
            </a:r>
          </a:p>
          <a:p>
            <a:r>
              <a:rPr lang="en-US"/>
              <a:t>Format</a:t>
            </a:r>
          </a:p>
          <a:p>
            <a:pPr lvl="1"/>
            <a:r>
              <a:rPr lang="en-US" b="1">
                <a:solidFill>
                  <a:schemeClr val="accent2"/>
                </a:solidFill>
              </a:rPr>
              <a:t>π (a1, a2, a3….) ( R )</a:t>
            </a:r>
            <a:r>
              <a:rPr lang="en-US">
                <a:solidFill>
                  <a:schemeClr val="accent2"/>
                </a:solidFill>
              </a:rPr>
              <a:t> </a:t>
            </a:r>
          </a:p>
          <a:p>
            <a:r>
              <a:rPr lang="en-US"/>
              <a:t>For Example</a:t>
            </a:r>
          </a:p>
          <a:p>
            <a:pPr lvl="1"/>
            <a:r>
              <a:rPr lang="en-US" b="1"/>
              <a:t>π (Name, Weight)  (Person)</a:t>
            </a:r>
            <a:endParaRPr lang="en-IN"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Rename(</a:t>
            </a:r>
            <a:r>
              <a:rPr lang="el-GR">
                <a:cs typeface="Times New Roman" pitchFamily="18" charset="0"/>
              </a:rPr>
              <a:t>ρ</a:t>
            </a:r>
            <a:r>
              <a:rPr lang="en-US">
                <a:cs typeface="Times New Roman" pitchFamily="18" charset="0"/>
              </a:rPr>
              <a:t>)</a:t>
            </a:r>
            <a:endParaRPr lang="el-GR">
              <a:cs typeface="Times New Roman" pitchFamily="18" charset="0"/>
            </a:endParaRPr>
          </a:p>
        </p:txBody>
      </p:sp>
      <p:sp>
        <p:nvSpPr>
          <p:cNvPr id="226307" name="Rectangle 3"/>
          <p:cNvSpPr>
            <a:spLocks noGrp="1" noChangeArrowheads="1"/>
          </p:cNvSpPr>
          <p:nvPr>
            <p:ph type="body" idx="1"/>
          </p:nvPr>
        </p:nvSpPr>
        <p:spPr/>
        <p:txBody>
          <a:bodyPr/>
          <a:lstStyle/>
          <a:p>
            <a:r>
              <a:rPr lang="en-US"/>
              <a:t>Used to give different name to the relation</a:t>
            </a:r>
          </a:p>
          <a:p>
            <a:r>
              <a:rPr lang="en-US"/>
              <a:t>Format</a:t>
            </a:r>
          </a:p>
          <a:p>
            <a:pPr lvl="1"/>
            <a:r>
              <a:rPr lang="en-US">
                <a:solidFill>
                  <a:schemeClr val="accent2"/>
                </a:solidFill>
              </a:rPr>
              <a:t>ρ </a:t>
            </a:r>
            <a:r>
              <a:rPr lang="en-US" i="1">
                <a:solidFill>
                  <a:schemeClr val="accent2"/>
                </a:solidFill>
              </a:rPr>
              <a:t>a</a:t>
            </a:r>
            <a:r>
              <a:rPr lang="en-US">
                <a:solidFill>
                  <a:schemeClr val="accent2"/>
                </a:solidFill>
              </a:rPr>
              <a:t> / </a:t>
            </a:r>
            <a:r>
              <a:rPr lang="en-US" i="1">
                <a:solidFill>
                  <a:schemeClr val="accent2"/>
                </a:solidFill>
              </a:rPr>
              <a:t>b</a:t>
            </a:r>
            <a:r>
              <a:rPr lang="en-US">
                <a:solidFill>
                  <a:schemeClr val="accent2"/>
                </a:solidFill>
              </a:rPr>
              <a:t>(</a:t>
            </a:r>
            <a:r>
              <a:rPr lang="en-US" i="1">
                <a:solidFill>
                  <a:schemeClr val="accent2"/>
                </a:solidFill>
              </a:rPr>
              <a:t>R</a:t>
            </a:r>
            <a:r>
              <a:rPr lang="en-US">
                <a:solidFill>
                  <a:schemeClr val="accent2"/>
                </a:solidFill>
              </a:rPr>
              <a:t>)</a:t>
            </a:r>
          </a:p>
          <a:p>
            <a:pPr lvl="2"/>
            <a:r>
              <a:rPr lang="en-US" i="1"/>
              <a:t>a</a:t>
            </a:r>
            <a:r>
              <a:rPr lang="en-US"/>
              <a:t> and </a:t>
            </a:r>
            <a:r>
              <a:rPr lang="en-US" i="1"/>
              <a:t>b</a:t>
            </a:r>
            <a:r>
              <a:rPr lang="en-US"/>
              <a:t> are </a:t>
            </a:r>
            <a:r>
              <a:rPr lang="en-US">
                <a:hlinkClick r:id="rId3" tooltip="Attribute"/>
              </a:rPr>
              <a:t>attribute</a:t>
            </a:r>
            <a:r>
              <a:rPr lang="en-US"/>
              <a:t> names </a:t>
            </a:r>
            <a:endParaRPr lang="en-US" i="1"/>
          </a:p>
          <a:p>
            <a:pPr lvl="2"/>
            <a:r>
              <a:rPr lang="en-US" i="1"/>
              <a:t>R</a:t>
            </a:r>
            <a:r>
              <a:rPr lang="en-US"/>
              <a:t> is a </a:t>
            </a:r>
            <a:r>
              <a:rPr lang="en-US">
                <a:hlinkClick r:id="rId4" tooltip="Relation"/>
              </a:rPr>
              <a:t>relation</a:t>
            </a:r>
            <a:r>
              <a:rPr lang="en-US"/>
              <a:t> </a:t>
            </a:r>
          </a:p>
          <a:p>
            <a:r>
              <a:rPr lang="en-US"/>
              <a:t>For Example</a:t>
            </a:r>
          </a:p>
          <a:p>
            <a:pPr lvl="1"/>
            <a:r>
              <a:rPr lang="en-US" b="1"/>
              <a:t>ρ </a:t>
            </a:r>
            <a:r>
              <a:rPr lang="en-US" b="1" i="1"/>
              <a:t>EmployeeName</a:t>
            </a:r>
            <a:r>
              <a:rPr lang="en-US" b="1"/>
              <a:t> / </a:t>
            </a:r>
            <a:r>
              <a:rPr lang="en-US" b="1" i="1"/>
              <a:t>Name</a:t>
            </a:r>
            <a:r>
              <a:rPr lang="en-US" b="1"/>
              <a:t>(</a:t>
            </a:r>
            <a:r>
              <a:rPr lang="en-US" b="1" i="1"/>
              <a:t>Employee</a:t>
            </a:r>
            <a:r>
              <a:rPr lang="en-US" b="1"/>
              <a:t>)</a:t>
            </a:r>
            <a:r>
              <a:rPr lang="en-IN"/>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Union (</a:t>
            </a:r>
            <a:r>
              <a:rPr lang="en-US">
                <a:latin typeface="Arial Unicode MS" pitchFamily="34" charset="-128"/>
                <a:ea typeface="Arial Unicode MS" pitchFamily="34" charset="-128"/>
                <a:cs typeface="Arial Unicode MS" pitchFamily="34" charset="-128"/>
              </a:rPr>
              <a:t>U)</a:t>
            </a:r>
          </a:p>
        </p:txBody>
      </p:sp>
      <p:sp>
        <p:nvSpPr>
          <p:cNvPr id="228355" name="Rectangle 3"/>
          <p:cNvSpPr>
            <a:spLocks noGrp="1" noChangeArrowheads="1"/>
          </p:cNvSpPr>
          <p:nvPr>
            <p:ph type="body" idx="1"/>
          </p:nvPr>
        </p:nvSpPr>
        <p:spPr>
          <a:xfrm>
            <a:off x="179388" y="1412875"/>
            <a:ext cx="8964612" cy="5111750"/>
          </a:xfrm>
        </p:spPr>
        <p:txBody>
          <a:bodyPr/>
          <a:lstStyle/>
          <a:p>
            <a:pPr>
              <a:lnSpc>
                <a:spcPct val="90000"/>
              </a:lnSpc>
            </a:pPr>
            <a:r>
              <a:rPr lang="en-US" dirty="0"/>
              <a:t>Used to join two relation where the row with same values will be selected only once</a:t>
            </a:r>
          </a:p>
          <a:p>
            <a:pPr>
              <a:lnSpc>
                <a:spcPct val="90000"/>
              </a:lnSpc>
            </a:pPr>
            <a:r>
              <a:rPr lang="en-US" dirty="0"/>
              <a:t>Format</a:t>
            </a:r>
          </a:p>
          <a:p>
            <a:pPr>
              <a:lnSpc>
                <a:spcPct val="90000"/>
              </a:lnSpc>
              <a:buFont typeface="Wingdings" pitchFamily="2" charset="2"/>
              <a:buNone/>
            </a:pPr>
            <a:r>
              <a:rPr lang="en-US" b="1" dirty="0">
                <a:solidFill>
                  <a:schemeClr val="accent2"/>
                </a:solidFill>
              </a:rPr>
              <a:t>π </a:t>
            </a:r>
            <a:r>
              <a:rPr lang="pt-BR" b="1" baseline="-18000" dirty="0">
                <a:solidFill>
                  <a:schemeClr val="accent2"/>
                </a:solidFill>
                <a:ea typeface="Arial Unicode MS" pitchFamily="34" charset="-128"/>
                <a:cs typeface="Arial Unicode MS" pitchFamily="34" charset="-128"/>
              </a:rPr>
              <a:t>(a1, a2, a3….)</a:t>
            </a:r>
            <a:r>
              <a:rPr lang="pt-BR" b="1" dirty="0">
                <a:solidFill>
                  <a:schemeClr val="accent2"/>
                </a:solidFill>
              </a:rPr>
              <a:t> </a:t>
            </a:r>
            <a:r>
              <a:rPr lang="en-US" b="1" dirty="0">
                <a:solidFill>
                  <a:schemeClr val="accent2"/>
                </a:solidFill>
              </a:rPr>
              <a:t>( R1 )  U  π </a:t>
            </a:r>
            <a:r>
              <a:rPr lang="en-US" b="1" baseline="-18000" dirty="0">
                <a:solidFill>
                  <a:schemeClr val="accent2"/>
                </a:solidFill>
                <a:ea typeface="Arial Unicode MS" pitchFamily="34" charset="-128"/>
                <a:cs typeface="Arial Unicode MS" pitchFamily="34" charset="-128"/>
              </a:rPr>
              <a:t>(a1, a2, a3….)</a:t>
            </a:r>
            <a:r>
              <a:rPr lang="en-US" b="1" dirty="0">
                <a:solidFill>
                  <a:schemeClr val="accent2"/>
                </a:solidFill>
              </a:rPr>
              <a:t> ( R2 )</a:t>
            </a:r>
            <a:endParaRPr lang="en-US" dirty="0">
              <a:solidFill>
                <a:schemeClr val="accent2"/>
              </a:solidFill>
            </a:endParaRPr>
          </a:p>
          <a:p>
            <a:pPr>
              <a:lnSpc>
                <a:spcPct val="90000"/>
              </a:lnSpc>
            </a:pPr>
            <a:r>
              <a:rPr lang="en-US" dirty="0"/>
              <a:t>For Example</a:t>
            </a:r>
          </a:p>
          <a:p>
            <a:pPr algn="ctr">
              <a:lnSpc>
                <a:spcPct val="90000"/>
              </a:lnSpc>
              <a:buFont typeface="Wingdings" pitchFamily="2" charset="2"/>
              <a:buNone/>
            </a:pPr>
            <a:r>
              <a:rPr lang="en-US" b="1" dirty="0"/>
              <a:t>π </a:t>
            </a:r>
            <a:r>
              <a:rPr lang="en-US" b="1" baseline="-18000" dirty="0">
                <a:ea typeface="Arial Unicode MS" pitchFamily="34" charset="-128"/>
                <a:cs typeface="Arial Unicode MS" pitchFamily="34" charset="-128"/>
              </a:rPr>
              <a:t>(Employee Number, Employee name</a:t>
            </a:r>
            <a:r>
              <a:rPr lang="en-US" baseline="-18000" dirty="0">
                <a:ea typeface="Arial Unicode MS" pitchFamily="34" charset="-128"/>
                <a:cs typeface="Arial Unicode MS" pitchFamily="34" charset="-128"/>
              </a:rPr>
              <a:t>, </a:t>
            </a:r>
            <a:r>
              <a:rPr lang="en-US" b="1" baseline="-18000" dirty="0">
                <a:ea typeface="Arial Unicode MS" pitchFamily="34" charset="-128"/>
                <a:cs typeface="Arial Unicode MS" pitchFamily="34" charset="-128"/>
              </a:rPr>
              <a:t>Address, GSM)</a:t>
            </a:r>
            <a:r>
              <a:rPr lang="en-US" b="1" dirty="0"/>
              <a:t> </a:t>
            </a:r>
            <a:r>
              <a:rPr lang="en-US" sz="2800" b="1" dirty="0"/>
              <a:t>(</a:t>
            </a:r>
            <a:r>
              <a:rPr lang="en-US" sz="2800" i="1" dirty="0"/>
              <a:t>IT-Student</a:t>
            </a:r>
            <a:r>
              <a:rPr lang="en-US" sz="2800" b="1" dirty="0"/>
              <a:t> )</a:t>
            </a:r>
            <a:r>
              <a:rPr lang="en-US" b="1" dirty="0"/>
              <a:t>  U  </a:t>
            </a:r>
          </a:p>
          <a:p>
            <a:pPr algn="ctr">
              <a:lnSpc>
                <a:spcPct val="90000"/>
              </a:lnSpc>
              <a:buFont typeface="Wingdings" pitchFamily="2" charset="2"/>
              <a:buNone/>
            </a:pPr>
            <a:r>
              <a:rPr lang="en-US" b="1" dirty="0"/>
              <a:t>π </a:t>
            </a:r>
            <a:r>
              <a:rPr lang="en-US" b="1" baseline="-18000" dirty="0">
                <a:ea typeface="Arial Unicode MS" pitchFamily="34" charset="-128"/>
                <a:cs typeface="Arial Unicode MS" pitchFamily="34" charset="-128"/>
              </a:rPr>
              <a:t>(Employee Number, Employee name</a:t>
            </a:r>
            <a:r>
              <a:rPr lang="en-US" baseline="-18000" dirty="0">
                <a:ea typeface="Arial Unicode MS" pitchFamily="34" charset="-128"/>
                <a:cs typeface="Arial Unicode MS" pitchFamily="34" charset="-128"/>
              </a:rPr>
              <a:t>, </a:t>
            </a:r>
            <a:r>
              <a:rPr lang="en-US" b="1" baseline="-18000" dirty="0">
                <a:ea typeface="Arial Unicode MS" pitchFamily="34" charset="-128"/>
                <a:cs typeface="Arial Unicode MS" pitchFamily="34" charset="-128"/>
              </a:rPr>
              <a:t>Address, GSM)</a:t>
            </a:r>
            <a:r>
              <a:rPr lang="en-US" b="1" dirty="0"/>
              <a:t> </a:t>
            </a:r>
            <a:r>
              <a:rPr lang="en-US" sz="2800" b="1" dirty="0"/>
              <a:t>(</a:t>
            </a:r>
            <a:r>
              <a:rPr lang="en-US" sz="2800" i="1" dirty="0"/>
              <a:t>Bus-Student</a:t>
            </a:r>
            <a:r>
              <a:rPr lang="en-US" sz="2800" b="1" dirty="0"/>
              <a:t> )</a:t>
            </a:r>
            <a:endParaRPr lang="en-US" sz="2800" dirty="0"/>
          </a:p>
          <a:p>
            <a:pPr>
              <a:lnSpc>
                <a:spcPct val="90000"/>
              </a:lnSpc>
            </a:pPr>
            <a:r>
              <a:rPr lang="en-US" dirty="0"/>
              <a:t>The Union operation can be performed only on compatible relations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Intersection(∩)</a:t>
            </a:r>
            <a:endParaRPr lang="en-US">
              <a:cs typeface="Times New Roman" pitchFamily="18" charset="0"/>
            </a:endParaRPr>
          </a:p>
        </p:txBody>
      </p:sp>
      <p:sp>
        <p:nvSpPr>
          <p:cNvPr id="230403" name="Rectangle 3"/>
          <p:cNvSpPr>
            <a:spLocks noGrp="1" noChangeArrowheads="1"/>
          </p:cNvSpPr>
          <p:nvPr>
            <p:ph type="body" idx="1"/>
          </p:nvPr>
        </p:nvSpPr>
        <p:spPr>
          <a:xfrm>
            <a:off x="250825" y="1557338"/>
            <a:ext cx="8713788" cy="5111750"/>
          </a:xfrm>
        </p:spPr>
        <p:txBody>
          <a:bodyPr>
            <a:normAutofit lnSpcReduction="10000"/>
          </a:bodyPr>
          <a:lstStyle/>
          <a:p>
            <a:pPr>
              <a:lnSpc>
                <a:spcPct val="90000"/>
              </a:lnSpc>
            </a:pPr>
            <a:r>
              <a:rPr lang="en-US" dirty="0"/>
              <a:t>Used in two relation where the rows with the same value is only selected.</a:t>
            </a:r>
          </a:p>
          <a:p>
            <a:pPr>
              <a:lnSpc>
                <a:spcPct val="90000"/>
              </a:lnSpc>
            </a:pPr>
            <a:r>
              <a:rPr lang="en-US" dirty="0"/>
              <a:t>Format</a:t>
            </a:r>
          </a:p>
          <a:p>
            <a:pPr lvl="1">
              <a:lnSpc>
                <a:spcPct val="90000"/>
              </a:lnSpc>
            </a:pPr>
            <a:r>
              <a:rPr lang="en-US" b="1" dirty="0">
                <a:solidFill>
                  <a:schemeClr val="accent2"/>
                </a:solidFill>
              </a:rPr>
              <a:t>π </a:t>
            </a:r>
            <a:r>
              <a:rPr lang="pt-BR" b="1" dirty="0">
                <a:solidFill>
                  <a:schemeClr val="accent2"/>
                </a:solidFill>
              </a:rPr>
              <a:t>(a1, a2, a3….) ( R1 ) </a:t>
            </a:r>
            <a:r>
              <a:rPr lang="en-US" b="1" dirty="0">
                <a:solidFill>
                  <a:schemeClr val="accent2"/>
                </a:solidFill>
              </a:rPr>
              <a:t>∩</a:t>
            </a:r>
            <a:r>
              <a:rPr lang="pt-BR" b="1" dirty="0">
                <a:solidFill>
                  <a:schemeClr val="accent2"/>
                </a:solidFill>
              </a:rPr>
              <a:t>  </a:t>
            </a:r>
            <a:r>
              <a:rPr lang="en-US" b="1" dirty="0">
                <a:solidFill>
                  <a:schemeClr val="accent2"/>
                </a:solidFill>
              </a:rPr>
              <a:t>π </a:t>
            </a:r>
            <a:r>
              <a:rPr lang="pt-BR" b="1" dirty="0">
                <a:solidFill>
                  <a:schemeClr val="accent2"/>
                </a:solidFill>
              </a:rPr>
              <a:t>(a1, a2, a3….) </a:t>
            </a:r>
            <a:r>
              <a:rPr lang="en-US" b="1" dirty="0">
                <a:solidFill>
                  <a:schemeClr val="accent2"/>
                </a:solidFill>
              </a:rPr>
              <a:t>( R2 )</a:t>
            </a:r>
            <a:endParaRPr lang="en-US" dirty="0">
              <a:solidFill>
                <a:schemeClr val="accent2"/>
              </a:solidFill>
            </a:endParaRPr>
          </a:p>
          <a:p>
            <a:pPr>
              <a:lnSpc>
                <a:spcPct val="90000"/>
              </a:lnSpc>
            </a:pPr>
            <a:r>
              <a:rPr lang="en-US" dirty="0"/>
              <a:t>For Example</a:t>
            </a:r>
          </a:p>
          <a:p>
            <a:pPr algn="ctr">
              <a:lnSpc>
                <a:spcPct val="90000"/>
              </a:lnSpc>
              <a:buFont typeface="Wingdings" pitchFamily="2" charset="2"/>
              <a:buNone/>
            </a:pPr>
            <a:r>
              <a:rPr lang="en-US" b="1" dirty="0"/>
              <a:t>π </a:t>
            </a:r>
            <a:r>
              <a:rPr lang="en-US" b="1" baseline="-18000" dirty="0">
                <a:ea typeface="Arial Unicode MS" pitchFamily="34" charset="-128"/>
                <a:cs typeface="Arial Unicode MS" pitchFamily="34" charset="-128"/>
              </a:rPr>
              <a:t>(Employee Number, Employee name</a:t>
            </a:r>
            <a:r>
              <a:rPr lang="en-US" baseline="-18000" dirty="0">
                <a:ea typeface="Arial Unicode MS" pitchFamily="34" charset="-128"/>
                <a:cs typeface="Arial Unicode MS" pitchFamily="34" charset="-128"/>
              </a:rPr>
              <a:t>, </a:t>
            </a:r>
            <a:r>
              <a:rPr lang="en-US" b="1" baseline="-18000" dirty="0">
                <a:ea typeface="Arial Unicode MS" pitchFamily="34" charset="-128"/>
                <a:cs typeface="Arial Unicode MS" pitchFamily="34" charset="-128"/>
              </a:rPr>
              <a:t>Address, GSM)</a:t>
            </a:r>
            <a:r>
              <a:rPr lang="en-US" b="1" dirty="0"/>
              <a:t> </a:t>
            </a:r>
            <a:r>
              <a:rPr lang="en-US" sz="2400" b="1" dirty="0"/>
              <a:t>(</a:t>
            </a:r>
            <a:r>
              <a:rPr lang="en-US" sz="2400" i="1" dirty="0"/>
              <a:t>IT-Student</a:t>
            </a:r>
            <a:r>
              <a:rPr lang="en-US" sz="2400" b="1" dirty="0"/>
              <a:t> )</a:t>
            </a:r>
            <a:r>
              <a:rPr lang="en-US" b="1" dirty="0"/>
              <a:t>  ∩  </a:t>
            </a:r>
          </a:p>
          <a:p>
            <a:pPr algn="ctr">
              <a:lnSpc>
                <a:spcPct val="90000"/>
              </a:lnSpc>
              <a:buFont typeface="Wingdings" pitchFamily="2" charset="2"/>
              <a:buNone/>
            </a:pPr>
            <a:r>
              <a:rPr lang="en-US" b="1" dirty="0"/>
              <a:t>π </a:t>
            </a:r>
            <a:r>
              <a:rPr lang="en-US" b="1" baseline="-18000" dirty="0">
                <a:ea typeface="Arial Unicode MS" pitchFamily="34" charset="-128"/>
                <a:cs typeface="Arial Unicode MS" pitchFamily="34" charset="-128"/>
              </a:rPr>
              <a:t>(Employee Number, Employee name</a:t>
            </a:r>
            <a:r>
              <a:rPr lang="en-US" baseline="-18000" dirty="0">
                <a:ea typeface="Arial Unicode MS" pitchFamily="34" charset="-128"/>
                <a:cs typeface="Arial Unicode MS" pitchFamily="34" charset="-128"/>
              </a:rPr>
              <a:t>, </a:t>
            </a:r>
            <a:r>
              <a:rPr lang="en-US" b="1" baseline="-18000" dirty="0">
                <a:ea typeface="Arial Unicode MS" pitchFamily="34" charset="-128"/>
                <a:cs typeface="Arial Unicode MS" pitchFamily="34" charset="-128"/>
              </a:rPr>
              <a:t>Address, GSM)</a:t>
            </a:r>
            <a:r>
              <a:rPr lang="en-US" b="1" dirty="0"/>
              <a:t> </a:t>
            </a:r>
            <a:r>
              <a:rPr lang="en-US" sz="2400" b="1" dirty="0"/>
              <a:t>(</a:t>
            </a:r>
            <a:r>
              <a:rPr lang="en-US" sz="2400" i="1" dirty="0"/>
              <a:t>Bus-Student</a:t>
            </a:r>
            <a:r>
              <a:rPr lang="en-US" sz="2400" b="1" dirty="0"/>
              <a:t> )</a:t>
            </a:r>
            <a:endParaRPr lang="en-US" sz="2400" dirty="0"/>
          </a:p>
          <a:p>
            <a:pPr>
              <a:lnSpc>
                <a:spcPct val="90000"/>
              </a:lnSpc>
            </a:pPr>
            <a:r>
              <a:rPr lang="en-US" dirty="0"/>
              <a:t>Intersection can be performed only on compatible </a:t>
            </a:r>
            <a:r>
              <a:rPr lang="en-US" dirty="0" smtClean="0"/>
              <a:t>relation</a:t>
            </a:r>
          </a:p>
          <a:p>
            <a:pPr>
              <a:lnSpc>
                <a:spcPct val="90000"/>
              </a:lnSpc>
            </a:pPr>
            <a:r>
              <a:rPr lang="en-US" dirty="0" smtClean="0"/>
              <a:t>Unfortunately, </a:t>
            </a:r>
            <a:r>
              <a:rPr lang="en-US" dirty="0" err="1" smtClean="0"/>
              <a:t>MySQL</a:t>
            </a:r>
            <a:r>
              <a:rPr lang="en-US" dirty="0" smtClean="0"/>
              <a:t> does not support the INTERSECT operator.</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a:t>Difference(-)</a:t>
            </a:r>
            <a:endParaRPr lang="en-IN" dirty="0"/>
          </a:p>
        </p:txBody>
      </p:sp>
      <p:sp>
        <p:nvSpPr>
          <p:cNvPr id="232451" name="Rectangle 3"/>
          <p:cNvSpPr>
            <a:spLocks noGrp="1" noChangeArrowheads="1"/>
          </p:cNvSpPr>
          <p:nvPr>
            <p:ph type="body" idx="1"/>
          </p:nvPr>
        </p:nvSpPr>
        <p:spPr>
          <a:xfrm>
            <a:off x="250825" y="1484313"/>
            <a:ext cx="8642350" cy="5184775"/>
          </a:xfrm>
        </p:spPr>
        <p:txBody>
          <a:bodyPr/>
          <a:lstStyle/>
          <a:p>
            <a:pPr>
              <a:lnSpc>
                <a:spcPct val="90000"/>
              </a:lnSpc>
            </a:pPr>
            <a:r>
              <a:rPr lang="en-US" sz="2800" dirty="0"/>
              <a:t>Used in two relation where the rows from the first relation is displayed excluding the rows with same values.</a:t>
            </a:r>
          </a:p>
          <a:p>
            <a:pPr>
              <a:lnSpc>
                <a:spcPct val="90000"/>
              </a:lnSpc>
            </a:pPr>
            <a:r>
              <a:rPr lang="en-US" sz="2800" dirty="0"/>
              <a:t>Format</a:t>
            </a:r>
          </a:p>
          <a:p>
            <a:pPr lvl="1">
              <a:lnSpc>
                <a:spcPct val="90000"/>
              </a:lnSpc>
            </a:pPr>
            <a:r>
              <a:rPr lang="en-US" sz="2400" b="1" dirty="0">
                <a:solidFill>
                  <a:schemeClr val="accent2"/>
                </a:solidFill>
              </a:rPr>
              <a:t>π </a:t>
            </a:r>
            <a:r>
              <a:rPr lang="pt-BR" sz="2400" b="1" dirty="0">
                <a:solidFill>
                  <a:schemeClr val="accent2"/>
                </a:solidFill>
              </a:rPr>
              <a:t>(a1, a2, a3….) ( R1 ) -  </a:t>
            </a:r>
            <a:r>
              <a:rPr lang="en-US" sz="2400" b="1" dirty="0">
                <a:solidFill>
                  <a:schemeClr val="accent2"/>
                </a:solidFill>
              </a:rPr>
              <a:t>π </a:t>
            </a:r>
            <a:r>
              <a:rPr lang="pt-BR" sz="2400" b="1" dirty="0">
                <a:solidFill>
                  <a:schemeClr val="accent2"/>
                </a:solidFill>
              </a:rPr>
              <a:t>(a1, a2, a3….) ( R2 )</a:t>
            </a:r>
            <a:r>
              <a:rPr lang="en-IN" sz="2400" dirty="0"/>
              <a:t> </a:t>
            </a:r>
            <a:endParaRPr lang="en-US" sz="2400" dirty="0"/>
          </a:p>
          <a:p>
            <a:pPr>
              <a:lnSpc>
                <a:spcPct val="90000"/>
              </a:lnSpc>
            </a:pPr>
            <a:r>
              <a:rPr lang="en-US" sz="2800" dirty="0"/>
              <a:t>For Example</a:t>
            </a:r>
          </a:p>
          <a:p>
            <a:pPr algn="ctr">
              <a:lnSpc>
                <a:spcPct val="90000"/>
              </a:lnSpc>
              <a:buFont typeface="Wingdings" pitchFamily="2" charset="2"/>
              <a:buNone/>
            </a:pPr>
            <a:r>
              <a:rPr lang="en-US" sz="2800" b="1" dirty="0"/>
              <a:t>π </a:t>
            </a:r>
            <a:r>
              <a:rPr lang="en-US" sz="2800" b="1" baseline="-18000" dirty="0">
                <a:ea typeface="Arial Unicode MS" pitchFamily="34" charset="-128"/>
                <a:cs typeface="Arial Unicode MS" pitchFamily="34" charset="-128"/>
              </a:rPr>
              <a:t>(Employee Number, Employee name</a:t>
            </a:r>
            <a:r>
              <a:rPr lang="en-US" sz="2800" baseline="-18000" dirty="0">
                <a:ea typeface="Arial Unicode MS" pitchFamily="34" charset="-128"/>
                <a:cs typeface="Arial Unicode MS" pitchFamily="34" charset="-128"/>
              </a:rPr>
              <a:t>, </a:t>
            </a:r>
            <a:r>
              <a:rPr lang="en-US" sz="2800" b="1" baseline="-18000" dirty="0">
                <a:ea typeface="Arial Unicode MS" pitchFamily="34" charset="-128"/>
                <a:cs typeface="Arial Unicode MS" pitchFamily="34" charset="-128"/>
              </a:rPr>
              <a:t>Address, GSM)</a:t>
            </a:r>
            <a:r>
              <a:rPr lang="en-US" sz="2800" b="1" dirty="0"/>
              <a:t> </a:t>
            </a:r>
            <a:r>
              <a:rPr lang="en-US" sz="2000" b="1" dirty="0"/>
              <a:t>(</a:t>
            </a:r>
            <a:r>
              <a:rPr lang="en-US" sz="2000" i="1" dirty="0"/>
              <a:t>IT-Student</a:t>
            </a:r>
            <a:r>
              <a:rPr lang="en-US" sz="2000" b="1" dirty="0"/>
              <a:t> )</a:t>
            </a:r>
            <a:r>
              <a:rPr lang="en-US" sz="2800" b="1" dirty="0"/>
              <a:t>  </a:t>
            </a:r>
          </a:p>
          <a:p>
            <a:pPr algn="ctr">
              <a:lnSpc>
                <a:spcPct val="90000"/>
              </a:lnSpc>
              <a:buFont typeface="Wingdings" pitchFamily="2" charset="2"/>
              <a:buNone/>
            </a:pPr>
            <a:r>
              <a:rPr lang="en-US" sz="2800" b="1" dirty="0"/>
              <a:t>-  </a:t>
            </a:r>
          </a:p>
          <a:p>
            <a:pPr algn="ctr">
              <a:lnSpc>
                <a:spcPct val="90000"/>
              </a:lnSpc>
              <a:buFont typeface="Wingdings" pitchFamily="2" charset="2"/>
              <a:buNone/>
            </a:pPr>
            <a:r>
              <a:rPr lang="en-US" sz="2800" b="1" dirty="0"/>
              <a:t>π </a:t>
            </a:r>
            <a:r>
              <a:rPr lang="en-US" sz="2800" b="1" baseline="-18000" dirty="0">
                <a:ea typeface="Arial Unicode MS" pitchFamily="34" charset="-128"/>
                <a:cs typeface="Arial Unicode MS" pitchFamily="34" charset="-128"/>
              </a:rPr>
              <a:t>(Employee Number, Employee name</a:t>
            </a:r>
            <a:r>
              <a:rPr lang="en-US" sz="2800" baseline="-18000" dirty="0">
                <a:ea typeface="Arial Unicode MS" pitchFamily="34" charset="-128"/>
                <a:cs typeface="Arial Unicode MS" pitchFamily="34" charset="-128"/>
              </a:rPr>
              <a:t>, </a:t>
            </a:r>
            <a:r>
              <a:rPr lang="en-US" sz="2800" b="1" baseline="-18000" dirty="0">
                <a:ea typeface="Arial Unicode MS" pitchFamily="34" charset="-128"/>
                <a:cs typeface="Arial Unicode MS" pitchFamily="34" charset="-128"/>
              </a:rPr>
              <a:t>Address, GSM)</a:t>
            </a:r>
            <a:r>
              <a:rPr lang="en-US" sz="2800" b="1" dirty="0"/>
              <a:t> </a:t>
            </a:r>
            <a:r>
              <a:rPr lang="en-US" sz="2000" b="1" dirty="0"/>
              <a:t>(</a:t>
            </a:r>
            <a:r>
              <a:rPr lang="en-US" sz="2000" i="1" dirty="0"/>
              <a:t>Bus-Student</a:t>
            </a:r>
            <a:r>
              <a:rPr lang="en-US" sz="2000" b="1" dirty="0"/>
              <a:t> )</a:t>
            </a:r>
            <a:endParaRPr lang="en-US" sz="2800" dirty="0"/>
          </a:p>
          <a:p>
            <a:pPr>
              <a:lnSpc>
                <a:spcPct val="90000"/>
              </a:lnSpc>
            </a:pPr>
            <a:r>
              <a:rPr lang="en-US" sz="2800" dirty="0"/>
              <a:t>The Difference can also be performed only on compatible </a:t>
            </a:r>
            <a:r>
              <a:rPr lang="en-US" sz="2800" dirty="0" smtClean="0"/>
              <a:t>relation</a:t>
            </a:r>
          </a:p>
          <a:p>
            <a:pPr>
              <a:lnSpc>
                <a:spcPct val="90000"/>
              </a:lnSpc>
            </a:pPr>
            <a:endParaRPr lang="en-US" sz="2800" dirty="0" smtClean="0"/>
          </a:p>
          <a:p>
            <a:pPr>
              <a:lnSpc>
                <a:spcPct val="90000"/>
              </a:lnSpc>
            </a:pPr>
            <a:endParaRPr lang="en-US" sz="2800" dirty="0" smtClean="0"/>
          </a:p>
          <a:p>
            <a:pPr>
              <a:lnSpc>
                <a:spcPct val="90000"/>
              </a:lnSpc>
            </a:pPr>
            <a:endParaRPr lang="en-IN"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dirty="0" smtClean="0"/>
              <a:t>The Difference compares the results of two queries and returns distinct rows from the result set of the first query that does not appear in the result set of the second query.</a:t>
            </a:r>
          </a:p>
          <a:p>
            <a:endParaRPr lang="en-US" dirty="0"/>
          </a:p>
        </p:txBody>
      </p:sp>
      <p:pic>
        <p:nvPicPr>
          <p:cNvPr id="6" name="Picture 2"/>
          <p:cNvPicPr>
            <a:picLocks noChangeAspect="1" noChangeArrowheads="1"/>
          </p:cNvPicPr>
          <p:nvPr/>
        </p:nvPicPr>
        <p:blipFill>
          <a:blip r:embed="rId2" cstate="print"/>
          <a:srcRect l="8246" t="43774" r="50000" b="27604"/>
          <a:stretch>
            <a:fillRect/>
          </a:stretch>
        </p:blipFill>
        <p:spPr bwMode="auto">
          <a:xfrm>
            <a:off x="1295400" y="3657600"/>
            <a:ext cx="5719482" cy="2438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1763713" y="0"/>
            <a:ext cx="7086600" cy="1125538"/>
          </a:xfrm>
        </p:spPr>
        <p:txBody>
          <a:bodyPr>
            <a:normAutofit fontScale="90000"/>
          </a:bodyPr>
          <a:lstStyle/>
          <a:p>
            <a:r>
              <a:rPr lang="en-US" sz="4000"/>
              <a:t>Cartesian Product / (X)</a:t>
            </a:r>
            <a:br>
              <a:rPr lang="en-US" sz="4000"/>
            </a:br>
            <a:r>
              <a:rPr lang="en-US" sz="4000"/>
              <a:t>Cross Product</a:t>
            </a:r>
            <a:endParaRPr lang="en-IN" sz="4000"/>
          </a:p>
        </p:txBody>
      </p:sp>
      <p:sp>
        <p:nvSpPr>
          <p:cNvPr id="234499" name="Rectangle 3"/>
          <p:cNvSpPr>
            <a:spLocks noGrp="1" noChangeArrowheads="1"/>
          </p:cNvSpPr>
          <p:nvPr>
            <p:ph type="body" idx="1"/>
          </p:nvPr>
        </p:nvSpPr>
        <p:spPr>
          <a:xfrm>
            <a:off x="179388" y="1341438"/>
            <a:ext cx="8713787" cy="2016125"/>
          </a:xfrm>
        </p:spPr>
        <p:txBody>
          <a:bodyPr>
            <a:normAutofit fontScale="92500"/>
          </a:bodyPr>
          <a:lstStyle/>
          <a:p>
            <a:pPr algn="just">
              <a:lnSpc>
                <a:spcPct val="90000"/>
              </a:lnSpc>
            </a:pPr>
            <a:r>
              <a:rPr lang="en-US"/>
              <a:t>Used between more than one table where the first row from the first table is combined with every row in the second table and this combination is repeated with each row of the first table. </a:t>
            </a:r>
          </a:p>
        </p:txBody>
      </p:sp>
      <p:sp>
        <p:nvSpPr>
          <p:cNvPr id="234500" name="Text Box 4"/>
          <p:cNvSpPr txBox="1">
            <a:spLocks noChangeArrowheads="1"/>
          </p:cNvSpPr>
          <p:nvPr/>
        </p:nvSpPr>
        <p:spPr bwMode="auto">
          <a:xfrm>
            <a:off x="611188" y="3357563"/>
            <a:ext cx="2592387"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b="1"/>
              <a:t>For Example</a:t>
            </a:r>
          </a:p>
        </p:txBody>
      </p:sp>
      <p:pic>
        <p:nvPicPr>
          <p:cNvPr id="234501" name="Picture 5"/>
          <p:cNvPicPr>
            <a:picLocks noChangeAspect="1" noChangeArrowheads="1"/>
          </p:cNvPicPr>
          <p:nvPr/>
        </p:nvPicPr>
        <p:blipFill>
          <a:blip r:embed="rId3" cstate="print"/>
          <a:srcRect/>
          <a:stretch>
            <a:fillRect/>
          </a:stretch>
        </p:blipFill>
        <p:spPr bwMode="auto">
          <a:xfrm>
            <a:off x="2843213" y="3213100"/>
            <a:ext cx="5545137" cy="1671638"/>
          </a:xfrm>
          <a:prstGeom prst="rect">
            <a:avLst/>
          </a:prstGeom>
          <a:noFill/>
        </p:spPr>
      </p:pic>
      <p:pic>
        <p:nvPicPr>
          <p:cNvPr id="234502" name="Picture 6"/>
          <p:cNvPicPr>
            <a:picLocks noChangeAspect="1" noChangeArrowheads="1"/>
          </p:cNvPicPr>
          <p:nvPr/>
        </p:nvPicPr>
        <p:blipFill>
          <a:blip r:embed="rId4" cstate="print"/>
          <a:srcRect/>
          <a:stretch>
            <a:fillRect/>
          </a:stretch>
        </p:blipFill>
        <p:spPr bwMode="auto">
          <a:xfrm>
            <a:off x="3851275" y="4775200"/>
            <a:ext cx="3384550" cy="2082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905000" y="228600"/>
            <a:ext cx="7086600" cy="1112838"/>
          </a:xfrm>
        </p:spPr>
        <p:txBody>
          <a:bodyPr/>
          <a:lstStyle/>
          <a:p>
            <a:r>
              <a:rPr lang="en-US"/>
              <a:t>Division </a:t>
            </a:r>
            <a:r>
              <a:rPr lang="en-US" sz="4800" b="1">
                <a:cs typeface="Times New Roman" pitchFamily="18" charset="0"/>
              </a:rPr>
              <a:t>÷</a:t>
            </a:r>
          </a:p>
        </p:txBody>
      </p:sp>
      <p:sp>
        <p:nvSpPr>
          <p:cNvPr id="237571" name="Rectangle 3"/>
          <p:cNvSpPr>
            <a:spLocks noGrp="1" noChangeArrowheads="1"/>
          </p:cNvSpPr>
          <p:nvPr>
            <p:ph type="body" idx="1"/>
          </p:nvPr>
        </p:nvSpPr>
        <p:spPr>
          <a:xfrm>
            <a:off x="250825" y="1341438"/>
            <a:ext cx="8713788" cy="1655762"/>
          </a:xfrm>
        </p:spPr>
        <p:txBody>
          <a:bodyPr>
            <a:normAutofit fontScale="92500"/>
          </a:bodyPr>
          <a:lstStyle/>
          <a:p>
            <a:r>
              <a:rPr lang="en-US"/>
              <a:t>Division operation uses two tables and the result will be the columns </a:t>
            </a:r>
            <a:r>
              <a:rPr lang="en-US">
                <a:solidFill>
                  <a:schemeClr val="accent2"/>
                </a:solidFill>
              </a:rPr>
              <a:t>excluding</a:t>
            </a:r>
            <a:r>
              <a:rPr lang="en-US"/>
              <a:t> the common fields and rows that have same values in common fields</a:t>
            </a:r>
          </a:p>
        </p:txBody>
      </p:sp>
      <p:pic>
        <p:nvPicPr>
          <p:cNvPr id="237572" name="Picture 4"/>
          <p:cNvPicPr>
            <a:picLocks noChangeAspect="1" noChangeArrowheads="1"/>
          </p:cNvPicPr>
          <p:nvPr/>
        </p:nvPicPr>
        <p:blipFill>
          <a:blip r:embed="rId2" cstate="print"/>
          <a:srcRect/>
          <a:stretch>
            <a:fillRect/>
          </a:stretch>
        </p:blipFill>
        <p:spPr bwMode="auto">
          <a:xfrm>
            <a:off x="900113" y="3141663"/>
            <a:ext cx="1781175" cy="2952750"/>
          </a:xfrm>
          <a:prstGeom prst="rect">
            <a:avLst/>
          </a:prstGeom>
          <a:noFill/>
          <a:ln w="12700" cap="sq">
            <a:noFill/>
            <a:miter lim="800000"/>
            <a:headEnd type="none" w="sm" len="sm"/>
            <a:tailEnd type="none" w="sm" len="sm"/>
          </a:ln>
          <a:effectLst/>
        </p:spPr>
      </p:pic>
      <p:pic>
        <p:nvPicPr>
          <p:cNvPr id="237573" name="Picture 5"/>
          <p:cNvPicPr>
            <a:picLocks noChangeAspect="1" noChangeArrowheads="1"/>
          </p:cNvPicPr>
          <p:nvPr/>
        </p:nvPicPr>
        <p:blipFill>
          <a:blip r:embed="rId3" cstate="print"/>
          <a:srcRect/>
          <a:stretch>
            <a:fillRect/>
          </a:stretch>
        </p:blipFill>
        <p:spPr bwMode="auto">
          <a:xfrm>
            <a:off x="3059113" y="3141663"/>
            <a:ext cx="1158875" cy="1439862"/>
          </a:xfrm>
          <a:prstGeom prst="rect">
            <a:avLst/>
          </a:prstGeom>
          <a:noFill/>
          <a:ln w="12700" cap="sq">
            <a:noFill/>
            <a:miter lim="800000"/>
            <a:headEnd type="none" w="sm" len="sm"/>
            <a:tailEnd type="none" w="sm" len="sm"/>
          </a:ln>
          <a:effectLst/>
        </p:spPr>
      </p:pic>
      <p:pic>
        <p:nvPicPr>
          <p:cNvPr id="237574" name="Picture 6"/>
          <p:cNvPicPr>
            <a:picLocks noChangeAspect="1" noChangeArrowheads="1"/>
          </p:cNvPicPr>
          <p:nvPr/>
        </p:nvPicPr>
        <p:blipFill>
          <a:blip r:embed="rId4" cstate="print"/>
          <a:srcRect/>
          <a:stretch>
            <a:fillRect/>
          </a:stretch>
        </p:blipFill>
        <p:spPr bwMode="auto">
          <a:xfrm>
            <a:off x="5292725" y="3573463"/>
            <a:ext cx="3382963" cy="2225675"/>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835150" y="228600"/>
            <a:ext cx="7156450" cy="1447800"/>
          </a:xfrm>
        </p:spPr>
        <p:txBody>
          <a:bodyPr/>
          <a:lstStyle/>
          <a:p>
            <a:r>
              <a:rPr lang="en-US"/>
              <a:t>Conversion of ER Model to Tables </a:t>
            </a:r>
          </a:p>
        </p:txBody>
      </p:sp>
      <p:sp>
        <p:nvSpPr>
          <p:cNvPr id="143363" name="Rectangle 3"/>
          <p:cNvSpPr>
            <a:spLocks noGrp="1" noChangeArrowheads="1"/>
          </p:cNvSpPr>
          <p:nvPr>
            <p:ph type="body" idx="1"/>
          </p:nvPr>
        </p:nvSpPr>
        <p:spPr>
          <a:xfrm>
            <a:off x="661988" y="1905000"/>
            <a:ext cx="7772400" cy="3900488"/>
          </a:xfrm>
        </p:spPr>
        <p:txBody>
          <a:bodyPr/>
          <a:lstStyle/>
          <a:p>
            <a:pPr marL="609600" indent="-609600"/>
            <a:r>
              <a:rPr lang="en-US"/>
              <a:t>Entity sets to Tables.</a:t>
            </a:r>
          </a:p>
          <a:p>
            <a:pPr marL="990600" lvl="1" indent="-533400" algn="just"/>
            <a:r>
              <a:rPr lang="en-US"/>
              <a:t>Each Entity set can be represented into a separate relation or table. i.e. the entity set name is considered as the table name. </a:t>
            </a:r>
          </a:p>
          <a:p>
            <a:pPr marL="990600" lvl="1" indent="-533400" algn="just"/>
            <a:r>
              <a:rPr lang="en-US"/>
              <a:t>Each attribute is represented as the field or column in the table.</a:t>
            </a:r>
          </a:p>
          <a:p>
            <a:pPr marL="990600" lvl="1" indent="-533400" algn="just"/>
            <a:r>
              <a:rPr lang="en-US"/>
              <a:t>Key attribute is represented as the primary key for that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Conversion of ER Model to Tables</a:t>
            </a:r>
          </a:p>
        </p:txBody>
      </p:sp>
      <p:sp>
        <p:nvSpPr>
          <p:cNvPr id="144387" name="Rectangle 3"/>
          <p:cNvSpPr>
            <a:spLocks noGrp="1" noChangeArrowheads="1"/>
          </p:cNvSpPr>
          <p:nvPr>
            <p:ph type="body" idx="1"/>
          </p:nvPr>
        </p:nvSpPr>
        <p:spPr>
          <a:xfrm>
            <a:off x="661988" y="1905000"/>
            <a:ext cx="8158162" cy="4619625"/>
          </a:xfrm>
        </p:spPr>
        <p:txBody>
          <a:bodyPr>
            <a:normAutofit lnSpcReduction="10000"/>
          </a:bodyPr>
          <a:lstStyle/>
          <a:p>
            <a:pPr algn="just">
              <a:lnSpc>
                <a:spcPct val="90000"/>
              </a:lnSpc>
            </a:pPr>
            <a:r>
              <a:rPr lang="en-US" dirty="0"/>
              <a:t>If there is </a:t>
            </a:r>
            <a:r>
              <a:rPr lang="en-US" dirty="0" err="1">
                <a:solidFill>
                  <a:schemeClr val="accent2"/>
                </a:solidFill>
              </a:rPr>
              <a:t>Mulitvalued</a:t>
            </a:r>
            <a:r>
              <a:rPr lang="en-US" dirty="0">
                <a:solidFill>
                  <a:schemeClr val="accent2"/>
                </a:solidFill>
              </a:rPr>
              <a:t> attribute</a:t>
            </a:r>
            <a:r>
              <a:rPr lang="en-US" dirty="0"/>
              <a:t> then a separate table has to be represented only for that </a:t>
            </a:r>
            <a:r>
              <a:rPr lang="en-US" dirty="0" err="1"/>
              <a:t>mulitvalued</a:t>
            </a:r>
            <a:r>
              <a:rPr lang="en-US" dirty="0"/>
              <a:t> attribute with each field representing different values that the attribute can hold for an entity instance and a separate field which represents the primary key of the parent table must also be represented.</a:t>
            </a:r>
          </a:p>
          <a:p>
            <a:pPr>
              <a:lnSpc>
                <a:spcPct val="90000"/>
              </a:lnSpc>
            </a:pPr>
            <a:r>
              <a:rPr lang="en-US" dirty="0"/>
              <a:t>If there is a </a:t>
            </a:r>
            <a:r>
              <a:rPr lang="en-US" dirty="0">
                <a:solidFill>
                  <a:schemeClr val="accent2"/>
                </a:solidFill>
              </a:rPr>
              <a:t>composite attribute</a:t>
            </a:r>
            <a:r>
              <a:rPr lang="en-US" dirty="0"/>
              <a:t> then each of its subcomponent are represented as fields in that table.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Example</a:t>
            </a:r>
          </a:p>
        </p:txBody>
      </p:sp>
      <p:sp>
        <p:nvSpPr>
          <p:cNvPr id="145411" name="Rectangle 3"/>
          <p:cNvSpPr>
            <a:spLocks noGrp="1" noChangeArrowheads="1"/>
          </p:cNvSpPr>
          <p:nvPr>
            <p:ph type="body" idx="1"/>
          </p:nvPr>
        </p:nvSpPr>
        <p:spPr/>
        <p:txBody>
          <a:bodyPr/>
          <a:lstStyle/>
          <a:p>
            <a:endParaRPr lang="en-US"/>
          </a:p>
        </p:txBody>
      </p:sp>
      <p:pic>
        <p:nvPicPr>
          <p:cNvPr id="145412" name="Picture 4"/>
          <p:cNvPicPr>
            <a:picLocks noChangeAspect="1" noChangeArrowheads="1"/>
          </p:cNvPicPr>
          <p:nvPr/>
        </p:nvPicPr>
        <p:blipFill>
          <a:blip r:embed="rId3" cstate="print"/>
          <a:srcRect/>
          <a:stretch>
            <a:fillRect/>
          </a:stretch>
        </p:blipFill>
        <p:spPr bwMode="auto">
          <a:xfrm>
            <a:off x="323850" y="1773238"/>
            <a:ext cx="8569325" cy="4738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Table</a:t>
            </a:r>
          </a:p>
        </p:txBody>
      </p:sp>
      <p:sp>
        <p:nvSpPr>
          <p:cNvPr id="146435" name="Rectangle 3"/>
          <p:cNvSpPr>
            <a:spLocks noGrp="1" noChangeArrowheads="1"/>
          </p:cNvSpPr>
          <p:nvPr>
            <p:ph type="body" idx="1"/>
          </p:nvPr>
        </p:nvSpPr>
        <p:spPr/>
        <p:txBody>
          <a:bodyPr/>
          <a:lstStyle/>
          <a:p>
            <a:endParaRPr lang="en-US"/>
          </a:p>
        </p:txBody>
      </p:sp>
      <p:pic>
        <p:nvPicPr>
          <p:cNvPr id="146436" name="Picture 4"/>
          <p:cNvPicPr>
            <a:picLocks noChangeAspect="1" noChangeArrowheads="1"/>
          </p:cNvPicPr>
          <p:nvPr/>
        </p:nvPicPr>
        <p:blipFill>
          <a:blip r:embed="rId3" cstate="print"/>
          <a:srcRect/>
          <a:stretch>
            <a:fillRect/>
          </a:stretch>
        </p:blipFill>
        <p:spPr bwMode="auto">
          <a:xfrm>
            <a:off x="914400" y="1676400"/>
            <a:ext cx="7086600" cy="362696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Conversion of ER Model to Tables</a:t>
            </a:r>
          </a:p>
        </p:txBody>
      </p:sp>
      <p:sp>
        <p:nvSpPr>
          <p:cNvPr id="147459" name="Rectangle 3"/>
          <p:cNvSpPr>
            <a:spLocks noGrp="1" noChangeArrowheads="1"/>
          </p:cNvSpPr>
          <p:nvPr>
            <p:ph type="body" idx="1"/>
          </p:nvPr>
        </p:nvSpPr>
        <p:spPr>
          <a:xfrm>
            <a:off x="250825" y="1905000"/>
            <a:ext cx="8713788" cy="4692650"/>
          </a:xfrm>
        </p:spPr>
        <p:txBody>
          <a:bodyPr/>
          <a:lstStyle/>
          <a:p>
            <a:r>
              <a:rPr lang="en-US" b="1" i="1"/>
              <a:t>Relationship sets to tables (Without Constraints)</a:t>
            </a:r>
          </a:p>
          <a:p>
            <a:pPr lvl="1"/>
            <a:r>
              <a:rPr lang="en-US"/>
              <a:t>A relationship set is also represented as a table in relational model with fields as the key attributes of the participating entity set.</a:t>
            </a:r>
          </a:p>
          <a:p>
            <a:pPr lvl="1"/>
            <a:r>
              <a:rPr lang="en-US"/>
              <a:t>Descriptive attributes of the relationship set is also represented as a field in the table.</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p:txBody>
          <a:bodyPr/>
          <a:lstStyle/>
          <a:p>
            <a:endParaRPr lang="en-US"/>
          </a:p>
        </p:txBody>
      </p:sp>
      <p:pic>
        <p:nvPicPr>
          <p:cNvPr id="148484" name="Picture 4"/>
          <p:cNvPicPr>
            <a:picLocks noChangeAspect="1" noChangeArrowheads="1"/>
          </p:cNvPicPr>
          <p:nvPr/>
        </p:nvPicPr>
        <p:blipFill>
          <a:blip r:embed="rId3" cstate="print"/>
          <a:srcRect/>
          <a:stretch>
            <a:fillRect/>
          </a:stretch>
        </p:blipFill>
        <p:spPr bwMode="auto">
          <a:xfrm>
            <a:off x="539750" y="836613"/>
            <a:ext cx="8064500" cy="5616575"/>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9" name="Picture 5"/>
          <p:cNvPicPr>
            <a:picLocks noChangeAspect="1" noChangeArrowheads="1"/>
          </p:cNvPicPr>
          <p:nvPr/>
        </p:nvPicPr>
        <p:blipFill>
          <a:blip r:embed="rId3" cstate="print"/>
          <a:srcRect/>
          <a:stretch>
            <a:fillRect/>
          </a:stretch>
        </p:blipFill>
        <p:spPr bwMode="auto">
          <a:xfrm>
            <a:off x="684213" y="836613"/>
            <a:ext cx="7848600" cy="3816350"/>
          </a:xfrm>
          <a:prstGeom prst="rect">
            <a:avLst/>
          </a:prstGeom>
          <a:noFill/>
          <a:ln w="12700" cap="sq">
            <a:noFill/>
            <a:miter lim="800000"/>
            <a:headEnd type="none" w="sm" len="sm"/>
            <a:tailEnd type="none" w="sm" len="sm"/>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960</Words>
  <Application>Microsoft Office PowerPoint</Application>
  <PresentationFormat>On-screen Show (4:3)</PresentationFormat>
  <Paragraphs>148</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Integrity Constraints</vt:lpstr>
      <vt:lpstr>Key Constraints</vt:lpstr>
      <vt:lpstr>Conversion of ER Model to Tables </vt:lpstr>
      <vt:lpstr>Conversion of ER Model to Tables</vt:lpstr>
      <vt:lpstr>Example</vt:lpstr>
      <vt:lpstr>Table</vt:lpstr>
      <vt:lpstr>Conversion of ER Model to Tables</vt:lpstr>
      <vt:lpstr>PowerPoint Presentation</vt:lpstr>
      <vt:lpstr>PowerPoint Presentation</vt:lpstr>
      <vt:lpstr>PowerPoint Presentation</vt:lpstr>
      <vt:lpstr>Conversion of ER Model to Tables</vt:lpstr>
      <vt:lpstr>PowerPoint Presentation</vt:lpstr>
      <vt:lpstr>PowerPoint Presentation</vt:lpstr>
      <vt:lpstr>Conversion of ER Model to Tables</vt:lpstr>
      <vt:lpstr>PowerPoint Presentation</vt:lpstr>
      <vt:lpstr>PowerPoint Presentation</vt:lpstr>
      <vt:lpstr>Relational algebra….</vt:lpstr>
      <vt:lpstr>Relational algebra operation</vt:lpstr>
      <vt:lpstr>Selection(σ)</vt:lpstr>
      <vt:lpstr>Projection(π)</vt:lpstr>
      <vt:lpstr>Rename(ρ)</vt:lpstr>
      <vt:lpstr>Union (U)</vt:lpstr>
      <vt:lpstr>Intersection(∩)</vt:lpstr>
      <vt:lpstr>Difference(-)</vt:lpstr>
      <vt:lpstr>Difference(-)</vt:lpstr>
      <vt:lpstr>Cartesian Product / (X) Cross Product</vt:lpstr>
      <vt:lpstr>Division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dc:title>
  <dc:creator>aunsia.khan</dc:creator>
  <cp:lastModifiedBy>Lenovo</cp:lastModifiedBy>
  <cp:revision>38</cp:revision>
  <dcterms:created xsi:type="dcterms:W3CDTF">2017-03-07T03:48:57Z</dcterms:created>
  <dcterms:modified xsi:type="dcterms:W3CDTF">2021-04-28T04:04:34Z</dcterms:modified>
</cp:coreProperties>
</file>