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8" y="290906"/>
            <a:ext cx="886988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1770" y="289382"/>
            <a:ext cx="4680458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323033"/>
            <a:ext cx="730948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970" y="1175080"/>
            <a:ext cx="27692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9" dirty="0">
                <a:latin typeface="Arial Black"/>
                <a:cs typeface="Arial Black"/>
              </a:rPr>
              <a:t>T</a:t>
            </a:r>
            <a:r>
              <a:rPr sz="6000" dirty="0">
                <a:latin typeface="Arial Black"/>
                <a:cs typeface="Arial Black"/>
              </a:rPr>
              <a:t>opics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3432" y="2981706"/>
            <a:ext cx="293243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Arial Black"/>
                <a:cs typeface="Arial Black"/>
              </a:rPr>
              <a:t>1.Router  </a:t>
            </a:r>
            <a:r>
              <a:rPr sz="4400" dirty="0">
                <a:latin typeface="Arial Black"/>
                <a:cs typeface="Arial Black"/>
              </a:rPr>
              <a:t>2.</a:t>
            </a:r>
            <a:r>
              <a:rPr sz="4400" spc="-114" dirty="0">
                <a:latin typeface="Arial Black"/>
                <a:cs typeface="Arial Black"/>
              </a:rPr>
              <a:t>R</a:t>
            </a:r>
            <a:r>
              <a:rPr sz="4400" dirty="0">
                <a:latin typeface="Arial Black"/>
                <a:cs typeface="Arial Black"/>
              </a:rPr>
              <a:t>outing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313" y="254584"/>
            <a:ext cx="7125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Distribution </a:t>
            </a:r>
            <a:r>
              <a:rPr sz="4800" dirty="0">
                <a:latin typeface="Times New Roman"/>
                <a:cs typeface="Times New Roman"/>
              </a:rPr>
              <a:t>Layer</a:t>
            </a:r>
            <a:r>
              <a:rPr sz="4800" spc="-1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Routers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1592960"/>
            <a:ext cx="736155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5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5750" algn="l"/>
              </a:tabLst>
            </a:pPr>
            <a:r>
              <a:rPr sz="3600" dirty="0">
                <a:latin typeface="Times New Roman"/>
                <a:cs typeface="Times New Roman"/>
              </a:rPr>
              <a:t>Routers </a:t>
            </a:r>
            <a:r>
              <a:rPr sz="3600" spc="-5" dirty="0">
                <a:latin typeface="Times New Roman"/>
                <a:cs typeface="Times New Roman"/>
              </a:rPr>
              <a:t>which </a:t>
            </a:r>
            <a:r>
              <a:rPr sz="3600" dirty="0">
                <a:latin typeface="Times New Roman"/>
                <a:cs typeface="Times New Roman"/>
              </a:rPr>
              <a:t>are used by </a:t>
            </a:r>
            <a:r>
              <a:rPr sz="3600" spc="-40" dirty="0">
                <a:latin typeface="Times New Roman"/>
                <a:cs typeface="Times New Roman"/>
              </a:rPr>
              <a:t>ISP’s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 are also known </a:t>
            </a:r>
            <a:r>
              <a:rPr sz="3600" spc="-5" dirty="0">
                <a:latin typeface="Times New Roman"/>
                <a:cs typeface="Times New Roman"/>
              </a:rPr>
              <a:t>as ISP </a:t>
            </a:r>
            <a:r>
              <a:rPr sz="3600" dirty="0">
                <a:latin typeface="Times New Roman"/>
                <a:cs typeface="Times New Roman"/>
              </a:rPr>
              <a:t>layer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85750" algn="l"/>
              </a:tabLst>
            </a:pPr>
            <a:r>
              <a:rPr sz="3600" spc="-5" dirty="0">
                <a:latin typeface="Times New Roman"/>
                <a:cs typeface="Times New Roman"/>
              </a:rPr>
              <a:t>Distribution </a:t>
            </a:r>
            <a:r>
              <a:rPr sz="3600" dirty="0">
                <a:latin typeface="Times New Roman"/>
                <a:cs typeface="Times New Roman"/>
              </a:rPr>
              <a:t>layer routers are </a:t>
            </a:r>
            <a:r>
              <a:rPr sz="3600" spc="-5" dirty="0">
                <a:latin typeface="Times New Roman"/>
                <a:cs typeface="Times New Roman"/>
              </a:rPr>
              <a:t>batter </a:t>
            </a:r>
            <a:r>
              <a:rPr sz="3600" dirty="0">
                <a:latin typeface="Times New Roman"/>
                <a:cs typeface="Times New Roman"/>
              </a:rPr>
              <a:t>in  </a:t>
            </a:r>
            <a:r>
              <a:rPr sz="3600" spc="-5" dirty="0">
                <a:latin typeface="Times New Roman"/>
                <a:cs typeface="Times New Roman"/>
              </a:rPr>
              <a:t>speed, processing and </a:t>
            </a:r>
            <a:r>
              <a:rPr sz="3600" dirty="0">
                <a:latin typeface="Times New Roman"/>
                <a:cs typeface="Times New Roman"/>
              </a:rPr>
              <a:t>RAM </a:t>
            </a:r>
            <a:r>
              <a:rPr sz="3600" spc="-5" dirty="0">
                <a:latin typeface="Times New Roman"/>
                <a:cs typeface="Times New Roman"/>
              </a:rPr>
              <a:t>than access  </a:t>
            </a:r>
            <a:r>
              <a:rPr sz="3600" dirty="0">
                <a:latin typeface="Times New Roman"/>
                <a:cs typeface="Times New Roman"/>
              </a:rPr>
              <a:t>layer</a:t>
            </a:r>
            <a:r>
              <a:rPr sz="3600" spc="-5" dirty="0">
                <a:latin typeface="Times New Roman"/>
                <a:cs typeface="Times New Roman"/>
              </a:rPr>
              <a:t> routers.</a:t>
            </a:r>
            <a:endParaRPr sz="3600">
              <a:latin typeface="Times New Roman"/>
              <a:cs typeface="Times New Roman"/>
            </a:endParaRPr>
          </a:p>
          <a:p>
            <a:pPr marL="12700" marR="53784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78130" algn="l"/>
                <a:tab pos="1155065" algn="l"/>
              </a:tabLst>
            </a:pPr>
            <a:r>
              <a:rPr sz="3600" dirty="0">
                <a:latin typeface="Times New Roman"/>
                <a:cs typeface="Times New Roman"/>
              </a:rPr>
              <a:t>These </a:t>
            </a:r>
            <a:r>
              <a:rPr sz="3600" spc="-5" dirty="0">
                <a:latin typeface="Times New Roman"/>
                <a:cs typeface="Times New Roman"/>
              </a:rPr>
              <a:t>routers </a:t>
            </a:r>
            <a:r>
              <a:rPr sz="360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costly </a:t>
            </a:r>
            <a:r>
              <a:rPr sz="3600" dirty="0">
                <a:latin typeface="Times New Roman"/>
                <a:cs typeface="Times New Roman"/>
              </a:rPr>
              <a:t>than </a:t>
            </a:r>
            <a:r>
              <a:rPr sz="3600" spc="-5" dirty="0">
                <a:latin typeface="Times New Roman"/>
                <a:cs typeface="Times New Roman"/>
              </a:rPr>
              <a:t>access  </a:t>
            </a:r>
            <a:r>
              <a:rPr sz="3600" dirty="0">
                <a:latin typeface="Times New Roman"/>
                <a:cs typeface="Times New Roman"/>
              </a:rPr>
              <a:t>layer	</a:t>
            </a:r>
            <a:r>
              <a:rPr sz="3600" spc="-5" dirty="0">
                <a:latin typeface="Times New Roman"/>
                <a:cs typeface="Times New Roman"/>
              </a:rPr>
              <a:t>routers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557" y="1592960"/>
            <a:ext cx="402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2600,3200,3600,3700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8014" y="355549"/>
            <a:ext cx="4216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"/>
                <a:cs typeface="Arial"/>
              </a:rPr>
              <a:t>Router</a:t>
            </a:r>
            <a:r>
              <a:rPr sz="5400" spc="-114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Series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23540"/>
            <a:ext cx="9144000" cy="443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117" y="247015"/>
            <a:ext cx="478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Black"/>
                <a:cs typeface="Arial Black"/>
              </a:rPr>
              <a:t>3600 </a:t>
            </a:r>
            <a:r>
              <a:rPr sz="3600" b="0" spc="-5" dirty="0">
                <a:latin typeface="Arial Black"/>
                <a:cs typeface="Arial Black"/>
              </a:rPr>
              <a:t>Series</a:t>
            </a:r>
            <a:r>
              <a:rPr sz="3600" b="0" spc="-105" dirty="0">
                <a:latin typeface="Arial Black"/>
                <a:cs typeface="Arial Black"/>
              </a:rPr>
              <a:t> </a:t>
            </a:r>
            <a:r>
              <a:rPr sz="3600" b="0" spc="-20" dirty="0">
                <a:latin typeface="Arial Black"/>
                <a:cs typeface="Arial Black"/>
              </a:rPr>
              <a:t>Router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8115" y="6022644"/>
            <a:ext cx="2233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Front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side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15110"/>
            <a:ext cx="9144000" cy="3827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101" y="247015"/>
            <a:ext cx="478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Black"/>
                <a:cs typeface="Arial Black"/>
              </a:rPr>
              <a:t>3600 </a:t>
            </a:r>
            <a:r>
              <a:rPr sz="3600" spc="-5" dirty="0">
                <a:latin typeface="Arial Black"/>
                <a:cs typeface="Arial Black"/>
              </a:rPr>
              <a:t>Series</a:t>
            </a:r>
            <a:r>
              <a:rPr sz="3600" spc="-105" dirty="0">
                <a:latin typeface="Arial Black"/>
                <a:cs typeface="Arial Black"/>
              </a:rPr>
              <a:t> </a:t>
            </a:r>
            <a:r>
              <a:rPr sz="3600" spc="-20" dirty="0">
                <a:latin typeface="Arial Black"/>
                <a:cs typeface="Arial Black"/>
              </a:rPr>
              <a:t>Router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6861" y="5887923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Back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Side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31900"/>
            <a:ext cx="9144000" cy="4226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577" y="289382"/>
            <a:ext cx="60115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 Layer</a:t>
            </a:r>
            <a:r>
              <a:rPr spc="-90" dirty="0"/>
              <a:t> </a:t>
            </a:r>
            <a:r>
              <a:rPr dirty="0"/>
              <a:t>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517"/>
            <a:ext cx="7941945" cy="450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600" spc="-200" dirty="0">
                <a:latin typeface="Arial"/>
                <a:cs typeface="Arial"/>
              </a:rPr>
              <a:t>Routers </a:t>
            </a:r>
            <a:r>
              <a:rPr sz="3600" spc="-5" dirty="0">
                <a:latin typeface="Arial"/>
                <a:cs typeface="Arial"/>
              </a:rPr>
              <a:t>that </a:t>
            </a:r>
            <a:r>
              <a:rPr sz="3600" spc="-160" dirty="0">
                <a:latin typeface="Arial"/>
                <a:cs typeface="Arial"/>
              </a:rPr>
              <a:t>are </a:t>
            </a:r>
            <a:r>
              <a:rPr sz="3600" spc="-210" dirty="0">
                <a:latin typeface="Arial"/>
                <a:cs typeface="Arial"/>
              </a:rPr>
              <a:t>used </a:t>
            </a:r>
            <a:r>
              <a:rPr sz="3600" spc="-150" dirty="0">
                <a:latin typeface="Arial"/>
                <a:cs typeface="Arial"/>
              </a:rPr>
              <a:t>by </a:t>
            </a:r>
            <a:r>
              <a:rPr sz="3600" spc="-40" dirty="0">
                <a:latin typeface="Arial"/>
                <a:cs typeface="Arial"/>
              </a:rPr>
              <a:t>the </a:t>
            </a:r>
            <a:r>
              <a:rPr sz="3600" spc="-165" dirty="0">
                <a:latin typeface="Arial"/>
                <a:cs typeface="Arial"/>
              </a:rPr>
              <a:t>Global </a:t>
            </a:r>
            <a:r>
              <a:rPr sz="3600" spc="-365" dirty="0">
                <a:latin typeface="Arial"/>
                <a:cs typeface="Arial"/>
              </a:rPr>
              <a:t>ISP’s  </a:t>
            </a:r>
            <a:r>
              <a:rPr sz="3600" spc="-170" dirty="0">
                <a:latin typeface="Arial"/>
                <a:cs typeface="Arial"/>
              </a:rPr>
              <a:t>and </a:t>
            </a:r>
            <a:r>
              <a:rPr sz="3600" spc="-160" dirty="0">
                <a:latin typeface="Arial"/>
                <a:cs typeface="Arial"/>
              </a:rPr>
              <a:t>are </a:t>
            </a:r>
            <a:r>
              <a:rPr sz="3600" spc="-190" dirty="0">
                <a:latin typeface="Arial"/>
                <a:cs typeface="Arial"/>
              </a:rPr>
              <a:t>also </a:t>
            </a:r>
            <a:r>
              <a:rPr sz="3600" spc="-110" dirty="0">
                <a:latin typeface="Arial"/>
                <a:cs typeface="Arial"/>
              </a:rPr>
              <a:t>known </a:t>
            </a:r>
            <a:r>
              <a:rPr sz="3600" spc="-335" dirty="0">
                <a:latin typeface="Arial"/>
                <a:cs typeface="Arial"/>
              </a:rPr>
              <a:t>as </a:t>
            </a:r>
            <a:r>
              <a:rPr sz="3600" spc="-175" dirty="0">
                <a:latin typeface="Arial"/>
                <a:cs typeface="Arial"/>
              </a:rPr>
              <a:t>backbone</a:t>
            </a:r>
            <a:r>
              <a:rPr sz="3600" spc="-245" dirty="0">
                <a:latin typeface="Arial"/>
                <a:cs typeface="Arial"/>
              </a:rPr>
              <a:t> </a:t>
            </a:r>
            <a:r>
              <a:rPr sz="3600" spc="-100" dirty="0">
                <a:latin typeface="Arial"/>
                <a:cs typeface="Arial"/>
              </a:rPr>
              <a:t>routers.</a:t>
            </a:r>
            <a:endParaRPr sz="3600">
              <a:latin typeface="Arial"/>
              <a:cs typeface="Arial"/>
            </a:endParaRPr>
          </a:p>
          <a:p>
            <a:pPr marL="355600" marR="27368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spc="-250" dirty="0">
                <a:latin typeface="Arial"/>
                <a:cs typeface="Arial"/>
              </a:rPr>
              <a:t>Core </a:t>
            </a:r>
            <a:r>
              <a:rPr sz="3600" spc="-140" dirty="0">
                <a:latin typeface="Arial"/>
                <a:cs typeface="Arial"/>
              </a:rPr>
              <a:t>layer </a:t>
            </a:r>
            <a:r>
              <a:rPr sz="3600" spc="-100" dirty="0">
                <a:latin typeface="Arial"/>
                <a:cs typeface="Arial"/>
              </a:rPr>
              <a:t>routers </a:t>
            </a:r>
            <a:r>
              <a:rPr sz="3600" spc="-160" dirty="0">
                <a:latin typeface="Arial"/>
                <a:cs typeface="Arial"/>
              </a:rPr>
              <a:t>are </a:t>
            </a:r>
            <a:r>
              <a:rPr sz="3600" spc="-145" dirty="0">
                <a:latin typeface="Arial"/>
                <a:cs typeface="Arial"/>
              </a:rPr>
              <a:t>best </a:t>
            </a:r>
            <a:r>
              <a:rPr sz="3600" spc="-100" dirty="0">
                <a:latin typeface="Arial"/>
                <a:cs typeface="Arial"/>
              </a:rPr>
              <a:t>routers</a:t>
            </a:r>
            <a:r>
              <a:rPr sz="3600" spc="-445" dirty="0">
                <a:latin typeface="Arial"/>
                <a:cs typeface="Arial"/>
              </a:rPr>
              <a:t> </a:t>
            </a:r>
            <a:r>
              <a:rPr sz="3600" spc="-75" dirty="0">
                <a:latin typeface="Arial"/>
                <a:cs typeface="Arial"/>
              </a:rPr>
              <a:t>than  all </a:t>
            </a:r>
            <a:r>
              <a:rPr sz="3600" spc="-170" dirty="0">
                <a:latin typeface="Arial"/>
                <a:cs typeface="Arial"/>
              </a:rPr>
              <a:t>and </a:t>
            </a:r>
            <a:r>
              <a:rPr sz="3600" spc="-160" dirty="0">
                <a:latin typeface="Arial"/>
                <a:cs typeface="Arial"/>
              </a:rPr>
              <a:t>are </a:t>
            </a:r>
            <a:r>
              <a:rPr sz="3600" spc="-135" dirty="0">
                <a:latin typeface="Arial"/>
                <a:cs typeface="Arial"/>
              </a:rPr>
              <a:t>costly</a:t>
            </a:r>
            <a:r>
              <a:rPr sz="3600" spc="-409" dirty="0">
                <a:latin typeface="Arial"/>
                <a:cs typeface="Arial"/>
              </a:rPr>
              <a:t> </a:t>
            </a:r>
            <a:r>
              <a:rPr sz="3600" spc="-100" dirty="0">
                <a:latin typeface="Arial"/>
                <a:cs typeface="Arial"/>
              </a:rPr>
              <a:t>routers.</a:t>
            </a:r>
            <a:endParaRPr sz="3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35"/>
              </a:spcBef>
            </a:pPr>
            <a:r>
              <a:rPr sz="4400" b="1" dirty="0">
                <a:latin typeface="Times New Roman"/>
                <a:cs typeface="Times New Roman"/>
              </a:rPr>
              <a:t>Router</a:t>
            </a:r>
            <a:r>
              <a:rPr sz="4400" b="1" spc="-11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series</a:t>
            </a:r>
            <a:endParaRPr sz="4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855"/>
              </a:spcBef>
            </a:pPr>
            <a:r>
              <a:rPr sz="3600" dirty="0">
                <a:latin typeface="Times New Roman"/>
                <a:cs typeface="Times New Roman"/>
              </a:rPr>
              <a:t>6400,7200,7300,7400,7500,7600,10000,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3600" dirty="0">
                <a:latin typeface="Times New Roman"/>
                <a:cs typeface="Times New Roman"/>
              </a:rPr>
              <a:t>12000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1" y="287858"/>
            <a:ext cx="4526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7200 Series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Router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199"/>
            <a:ext cx="9144000" cy="525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6" y="284810"/>
            <a:ext cx="5551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7600 Series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70911"/>
            <a:ext cx="9144000" cy="4887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46" y="284810"/>
            <a:ext cx="7284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Special Series of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073900" cy="25501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Integrated </a:t>
            </a:r>
            <a:r>
              <a:rPr sz="3600" dirty="0">
                <a:latin typeface="Times New Roman"/>
                <a:cs typeface="Times New Roman"/>
              </a:rPr>
              <a:t>Service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Routers/ISR</a:t>
            </a: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They just </a:t>
            </a:r>
            <a:r>
              <a:rPr sz="3600" spc="-5" dirty="0">
                <a:latin typeface="Times New Roman"/>
                <a:cs typeface="Times New Roman"/>
              </a:rPr>
              <a:t>not </a:t>
            </a:r>
            <a:r>
              <a:rPr sz="3600" dirty="0">
                <a:latin typeface="Times New Roman"/>
                <a:cs typeface="Times New Roman"/>
              </a:rPr>
              <a:t>do </a:t>
            </a:r>
            <a:r>
              <a:rPr sz="3600" spc="-5" dirty="0">
                <a:latin typeface="Times New Roman"/>
                <a:cs typeface="Times New Roman"/>
              </a:rPr>
              <a:t>routing, </a:t>
            </a:r>
            <a:r>
              <a:rPr sz="3600" dirty="0">
                <a:latin typeface="Times New Roman"/>
                <a:cs typeface="Times New Roman"/>
              </a:rPr>
              <a:t>can also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do  </a:t>
            </a:r>
            <a:r>
              <a:rPr sz="3600" spc="-5" dirty="0">
                <a:latin typeface="Times New Roman"/>
                <a:cs typeface="Times New Roman"/>
              </a:rPr>
              <a:t>security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voice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implementation.</a:t>
            </a:r>
            <a:endParaRPr sz="36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800,1800,2800,3800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041" y="284810"/>
            <a:ext cx="6208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Router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6730365" cy="2000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latin typeface="Times New Roman"/>
                <a:cs typeface="Times New Roman"/>
              </a:rPr>
              <a:t>Routers are classified in two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classes.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Fixed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Routers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Modular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289382"/>
            <a:ext cx="4600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Fixed</a:t>
            </a:r>
            <a:r>
              <a:rPr spc="-8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7973059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Fixed routers are non </a:t>
            </a:r>
            <a:r>
              <a:rPr sz="3600" spc="-5" dirty="0">
                <a:latin typeface="Times New Roman"/>
                <a:cs typeface="Times New Roman"/>
              </a:rPr>
              <a:t>upgradable,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not  add or </a:t>
            </a:r>
            <a:r>
              <a:rPr sz="3600" spc="-5" dirty="0">
                <a:latin typeface="Times New Roman"/>
                <a:cs typeface="Times New Roman"/>
              </a:rPr>
              <a:t>remove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Ethernet </a:t>
            </a:r>
            <a:r>
              <a:rPr sz="3600" dirty="0">
                <a:latin typeface="Times New Roman"/>
                <a:cs typeface="Times New Roman"/>
              </a:rPr>
              <a:t>or serial  </a:t>
            </a:r>
            <a:r>
              <a:rPr sz="3600" spc="-5" dirty="0">
                <a:latin typeface="Times New Roman"/>
                <a:cs typeface="Times New Roman"/>
              </a:rPr>
              <a:t>ports.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Does </a:t>
            </a:r>
            <a:r>
              <a:rPr sz="3600" dirty="0">
                <a:latin typeface="Times New Roman"/>
                <a:cs typeface="Times New Roman"/>
              </a:rPr>
              <a:t>not have any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slot.</a:t>
            </a:r>
            <a:endParaRPr sz="3600">
              <a:latin typeface="Times New Roman"/>
              <a:cs typeface="Times New Roman"/>
            </a:endParaRPr>
          </a:p>
          <a:p>
            <a:pPr marL="355600" marR="47625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fixed </a:t>
            </a:r>
            <a:r>
              <a:rPr sz="3600" dirty="0">
                <a:latin typeface="Times New Roman"/>
                <a:cs typeface="Times New Roman"/>
              </a:rPr>
              <a:t>routers the ports are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integrated  </a:t>
            </a:r>
            <a:r>
              <a:rPr sz="3600" dirty="0">
                <a:latin typeface="Times New Roman"/>
                <a:cs typeface="Times New Roman"/>
              </a:rPr>
              <a:t>on the mother board.(Fixed on mother  board).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Access routers </a:t>
            </a:r>
            <a:r>
              <a:rPr sz="3600" dirty="0">
                <a:latin typeface="Times New Roman"/>
                <a:cs typeface="Times New Roman"/>
              </a:rPr>
              <a:t>are fixed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231470"/>
            <a:ext cx="2522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5" dirty="0">
                <a:latin typeface="Arial Black"/>
                <a:cs typeface="Arial Black"/>
              </a:rPr>
              <a:t>R</a:t>
            </a:r>
            <a:r>
              <a:rPr b="0" dirty="0">
                <a:latin typeface="Arial Black"/>
                <a:cs typeface="Arial Black"/>
              </a:rPr>
              <a:t>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" y="1250060"/>
            <a:ext cx="81070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buSzPct val="97222"/>
              <a:buFont typeface="Arial"/>
              <a:buChar char="•"/>
              <a:tabLst>
                <a:tab pos="19939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 is </a:t>
            </a:r>
            <a:r>
              <a:rPr sz="3600" dirty="0">
                <a:latin typeface="Times New Roman"/>
                <a:cs typeface="Times New Roman"/>
              </a:rPr>
              <a:t>a device which </a:t>
            </a:r>
            <a:r>
              <a:rPr sz="3600" spc="-5" dirty="0">
                <a:latin typeface="Times New Roman"/>
                <a:cs typeface="Times New Roman"/>
              </a:rPr>
              <a:t>makes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connection  possible </a:t>
            </a:r>
            <a:r>
              <a:rPr sz="3600" spc="-5" dirty="0">
                <a:latin typeface="Times New Roman"/>
                <a:cs typeface="Times New Roman"/>
              </a:rPr>
              <a:t>between </a:t>
            </a:r>
            <a:r>
              <a:rPr sz="3600" dirty="0">
                <a:latin typeface="Times New Roman"/>
                <a:cs typeface="Times New Roman"/>
              </a:rPr>
              <a:t>two </a:t>
            </a:r>
            <a:r>
              <a:rPr sz="3600" spc="-5" dirty="0">
                <a:latin typeface="Times New Roman"/>
                <a:cs typeface="Times New Roman"/>
              </a:rPr>
              <a:t>or </a:t>
            </a:r>
            <a:r>
              <a:rPr sz="3600" spc="-35" dirty="0">
                <a:latin typeface="Times New Roman"/>
                <a:cs typeface="Times New Roman"/>
              </a:rPr>
              <a:t>more </a:t>
            </a:r>
            <a:r>
              <a:rPr sz="3600" spc="-20" dirty="0">
                <a:latin typeface="Times New Roman"/>
                <a:cs typeface="Times New Roman"/>
              </a:rPr>
              <a:t>different  </a:t>
            </a:r>
            <a:r>
              <a:rPr sz="3600" dirty="0">
                <a:latin typeface="Times New Roman"/>
                <a:cs typeface="Times New Roman"/>
              </a:rPr>
              <a:t>networks </a:t>
            </a:r>
            <a:r>
              <a:rPr sz="3600" spc="-20" dirty="0">
                <a:latin typeface="Times New Roman"/>
                <a:cs typeface="Times New Roman"/>
              </a:rPr>
              <a:t>present </a:t>
            </a:r>
            <a:r>
              <a:rPr sz="3600" spc="-5" dirty="0">
                <a:latin typeface="Times New Roman"/>
                <a:cs typeface="Times New Roman"/>
              </a:rPr>
              <a:t>at same or </a:t>
            </a:r>
            <a:r>
              <a:rPr sz="3600" spc="-20" dirty="0">
                <a:latin typeface="Times New Roman"/>
                <a:cs typeface="Times New Roman"/>
              </a:rPr>
              <a:t>different  </a:t>
            </a:r>
            <a:r>
              <a:rPr sz="3600" dirty="0">
                <a:latin typeface="Times New Roman"/>
                <a:cs typeface="Times New Roman"/>
              </a:rPr>
              <a:t>geographical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locations.</a:t>
            </a:r>
            <a:endParaRPr sz="3600" dirty="0">
              <a:latin typeface="Times New Roman"/>
              <a:cs typeface="Times New Roman"/>
            </a:endParaRPr>
          </a:p>
          <a:p>
            <a:pPr marL="38100" marR="325120">
              <a:lnSpc>
                <a:spcPct val="100000"/>
              </a:lnSpc>
              <a:buSzPct val="97222"/>
              <a:buFont typeface="Arial"/>
              <a:buChar char="•"/>
              <a:tabLst>
                <a:tab pos="199390" algn="l"/>
                <a:tab pos="2481580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5" dirty="0">
                <a:latin typeface="Times New Roman"/>
                <a:cs typeface="Times New Roman"/>
              </a:rPr>
              <a:t> works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	</a:t>
            </a:r>
            <a:r>
              <a:rPr sz="3600" spc="-30" dirty="0">
                <a:latin typeface="Times New Roman"/>
                <a:cs typeface="Times New Roman"/>
              </a:rPr>
              <a:t>3</a:t>
            </a:r>
            <a:r>
              <a:rPr sz="3600" spc="-44" baseline="25462" dirty="0">
                <a:latin typeface="Times New Roman"/>
                <a:cs typeface="Times New Roman"/>
              </a:rPr>
              <a:t>rd </a:t>
            </a:r>
            <a:r>
              <a:rPr sz="3600" dirty="0">
                <a:latin typeface="Times New Roman"/>
                <a:cs typeface="Times New Roman"/>
              </a:rPr>
              <a:t>layer of </a:t>
            </a:r>
            <a:r>
              <a:rPr sz="3600" spc="-5" dirty="0">
                <a:latin typeface="Times New Roman"/>
                <a:cs typeface="Times New Roman"/>
              </a:rPr>
              <a:t>OSI Model(i.e </a:t>
            </a:r>
            <a:r>
              <a:rPr sz="3600" dirty="0">
                <a:latin typeface="Times New Roman"/>
                <a:cs typeface="Times New Roman"/>
              </a:rPr>
              <a:t>on  </a:t>
            </a:r>
            <a:r>
              <a:rPr sz="3600" spc="-5" dirty="0">
                <a:latin typeface="Times New Roman"/>
                <a:cs typeface="Times New Roman"/>
              </a:rPr>
              <a:t>network layer)</a:t>
            </a:r>
            <a:endParaRPr sz="3600" dirty="0">
              <a:latin typeface="Times New Roman"/>
              <a:cs typeface="Times New Roman"/>
            </a:endParaRPr>
          </a:p>
          <a:p>
            <a:pPr marL="198755" indent="-161290">
              <a:lnSpc>
                <a:spcPct val="100000"/>
              </a:lnSpc>
              <a:spcBef>
                <a:spcPts val="5"/>
              </a:spcBef>
              <a:buSzPct val="97222"/>
              <a:buFont typeface="Arial"/>
              <a:buChar char="•"/>
              <a:tabLst>
                <a:tab pos="199390" algn="l"/>
              </a:tabLst>
            </a:pPr>
            <a:r>
              <a:rPr sz="3600" dirty="0">
                <a:latin typeface="Times New Roman"/>
                <a:cs typeface="Times New Roman"/>
              </a:rPr>
              <a:t>It does two basic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things:.</a:t>
            </a:r>
            <a:endParaRPr sz="3600" dirty="0">
              <a:latin typeface="Times New Roman"/>
              <a:cs typeface="Times New Roman"/>
            </a:endParaRPr>
          </a:p>
          <a:p>
            <a:pPr marL="781685" marR="696595" indent="-744220">
              <a:lnSpc>
                <a:spcPct val="100000"/>
              </a:lnSpc>
              <a:buAutoNum type="arabicPeriod"/>
              <a:tabLst>
                <a:tab pos="781685" algn="l"/>
                <a:tab pos="782320" algn="l"/>
              </a:tabLst>
            </a:pPr>
            <a:r>
              <a:rPr sz="3600" spc="-5" dirty="0">
                <a:latin typeface="Times New Roman"/>
                <a:cs typeface="Times New Roman"/>
              </a:rPr>
              <a:t>Select </a:t>
            </a:r>
            <a:r>
              <a:rPr sz="3600" dirty="0">
                <a:latin typeface="Times New Roman"/>
                <a:cs typeface="Times New Roman"/>
              </a:rPr>
              <a:t>the best path </a:t>
            </a:r>
            <a:r>
              <a:rPr sz="3600" spc="-35" dirty="0">
                <a:latin typeface="Times New Roman"/>
                <a:cs typeface="Times New Roman"/>
              </a:rPr>
              <a:t>from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routing  </a:t>
            </a:r>
            <a:r>
              <a:rPr sz="3600" spc="-5" dirty="0">
                <a:latin typeface="Times New Roman"/>
                <a:cs typeface="Times New Roman"/>
              </a:rPr>
              <a:t>table.</a:t>
            </a:r>
            <a:endParaRPr sz="3600" dirty="0">
              <a:latin typeface="Times New Roman"/>
              <a:cs typeface="Times New Roman"/>
            </a:endParaRPr>
          </a:p>
          <a:p>
            <a:pPr marL="781685" indent="-744220">
              <a:lnSpc>
                <a:spcPct val="100000"/>
              </a:lnSpc>
              <a:buAutoNum type="arabicPeriod"/>
              <a:tabLst>
                <a:tab pos="781685" algn="l"/>
                <a:tab pos="782320" algn="l"/>
              </a:tabLst>
            </a:pPr>
            <a:r>
              <a:rPr sz="3600" spc="-20" dirty="0">
                <a:latin typeface="Times New Roman"/>
                <a:cs typeface="Times New Roman"/>
              </a:rPr>
              <a:t>Forward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packet </a:t>
            </a:r>
            <a:r>
              <a:rPr sz="3600" dirty="0">
                <a:latin typeface="Times New Roman"/>
                <a:cs typeface="Times New Roman"/>
              </a:rPr>
              <a:t>on that </a:t>
            </a:r>
            <a:r>
              <a:rPr sz="3600" spc="-5" dirty="0">
                <a:latin typeface="Times New Roman"/>
                <a:cs typeface="Times New Roman"/>
              </a:rPr>
              <a:t>path.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276" y="289382"/>
            <a:ext cx="5476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Modular</a:t>
            </a:r>
            <a:r>
              <a:rPr spc="-8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793559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Modular Routers are upgradable, can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  or </a:t>
            </a:r>
            <a:r>
              <a:rPr sz="3600" spc="-5" dirty="0">
                <a:latin typeface="Times New Roman"/>
                <a:cs typeface="Times New Roman"/>
              </a:rPr>
              <a:t>remove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interfaces </a:t>
            </a:r>
            <a:r>
              <a:rPr sz="3600" dirty="0">
                <a:latin typeface="Times New Roman"/>
                <a:cs typeface="Times New Roman"/>
              </a:rPr>
              <a:t>as per our  </a:t>
            </a:r>
            <a:r>
              <a:rPr sz="3600" spc="-5" dirty="0">
                <a:latin typeface="Times New Roman"/>
                <a:cs typeface="Times New Roman"/>
              </a:rPr>
              <a:t>requirement.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Number of </a:t>
            </a:r>
            <a:r>
              <a:rPr sz="3600" spc="-5" dirty="0">
                <a:latin typeface="Times New Roman"/>
                <a:cs typeface="Times New Roman"/>
              </a:rPr>
              <a:t>slots available </a:t>
            </a:r>
            <a:r>
              <a:rPr sz="3600" dirty="0">
                <a:latin typeface="Times New Roman"/>
                <a:cs typeface="Times New Roman"/>
              </a:rPr>
              <a:t>depends on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5" dirty="0">
                <a:latin typeface="Times New Roman"/>
                <a:cs typeface="Times New Roman"/>
              </a:rPr>
              <a:t>series </a:t>
            </a:r>
            <a:r>
              <a:rPr sz="3600" dirty="0">
                <a:latin typeface="Times New Roman"/>
                <a:cs typeface="Times New Roman"/>
              </a:rPr>
              <a:t>of 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router.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Can add LAN and </a:t>
            </a:r>
            <a:r>
              <a:rPr sz="3600" spc="-135" dirty="0">
                <a:latin typeface="Times New Roman"/>
                <a:cs typeface="Times New Roman"/>
              </a:rPr>
              <a:t>WAN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cards.</a:t>
            </a:r>
            <a:endParaRPr sz="3600">
              <a:latin typeface="Times New Roman"/>
              <a:cs typeface="Times New Roman"/>
            </a:endParaRPr>
          </a:p>
          <a:p>
            <a:pPr marL="355600" marR="1186815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 </a:t>
            </a:r>
            <a:r>
              <a:rPr sz="3600" dirty="0">
                <a:latin typeface="Times New Roman"/>
                <a:cs typeface="Times New Roman"/>
              </a:rPr>
              <a:t>series </a:t>
            </a:r>
            <a:r>
              <a:rPr sz="3600" spc="-5" dirty="0">
                <a:latin typeface="Times New Roman"/>
                <a:cs typeface="Times New Roman"/>
              </a:rPr>
              <a:t>greater </a:t>
            </a:r>
            <a:r>
              <a:rPr sz="3600" dirty="0">
                <a:latin typeface="Times New Roman"/>
                <a:cs typeface="Times New Roman"/>
              </a:rPr>
              <a:t>than 2600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  </a:t>
            </a:r>
            <a:r>
              <a:rPr sz="3600" spc="-5" dirty="0">
                <a:latin typeface="Times New Roman"/>
                <a:cs typeface="Times New Roman"/>
              </a:rPr>
              <a:t>modular </a:t>
            </a:r>
            <a:r>
              <a:rPr sz="360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89" y="289382"/>
            <a:ext cx="5209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Ports on</a:t>
            </a:r>
            <a:r>
              <a:rPr spc="-85" dirty="0"/>
              <a:t> </a:t>
            </a:r>
            <a:r>
              <a:rPr dirty="0"/>
              <a:t>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934959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dirty="0">
                <a:latin typeface="Times New Roman"/>
                <a:cs typeface="Times New Roman"/>
              </a:rPr>
              <a:t>There are three types of ports on the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router.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LAN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135" dirty="0">
                <a:latin typeface="Times New Roman"/>
                <a:cs typeface="Times New Roman"/>
              </a:rPr>
              <a:t>WAN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5" dirty="0">
                <a:latin typeface="Times New Roman"/>
                <a:cs typeface="Times New Roman"/>
              </a:rPr>
              <a:t>Administrative </a:t>
            </a:r>
            <a:r>
              <a:rPr sz="3600" dirty="0">
                <a:latin typeface="Times New Roman"/>
                <a:cs typeface="Times New Roman"/>
              </a:rPr>
              <a:t>Ports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170" y="289382"/>
            <a:ext cx="33801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</a:t>
            </a:r>
            <a:r>
              <a:rPr spc="-90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71183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ports where local area network is  connected with the router are called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  ports.</a:t>
            </a:r>
            <a:endParaRPr sz="3200">
              <a:latin typeface="Times New Roman"/>
              <a:cs typeface="Times New Roman"/>
            </a:endParaRPr>
          </a:p>
          <a:p>
            <a:pPr marL="355600" marR="47053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Ethernet ports, fast Ethernet ports,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Gig  Ethernet ports, 10gbps are LAN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755900" algn="l"/>
              </a:tabLst>
            </a:pPr>
            <a:r>
              <a:rPr sz="3200" dirty="0">
                <a:latin typeface="Times New Roman"/>
                <a:cs typeface="Times New Roman"/>
              </a:rPr>
              <a:t>Ethernet	10Mbps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2755900" algn="l"/>
              </a:tabLst>
            </a:pPr>
            <a:r>
              <a:rPr sz="3200" dirty="0">
                <a:latin typeface="Times New Roman"/>
                <a:cs typeface="Times New Roman"/>
              </a:rPr>
              <a:t>Fast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Ethernet	100Mbps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755900" algn="l"/>
              </a:tabLst>
            </a:pPr>
            <a:r>
              <a:rPr sz="3200" dirty="0">
                <a:latin typeface="Times New Roman"/>
                <a:cs typeface="Times New Roman"/>
              </a:rPr>
              <a:t>Gig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Ethernet	1000Mbps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All Ports are of RJ45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connectors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170" y="289382"/>
            <a:ext cx="33801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</a:t>
            </a:r>
            <a:r>
              <a:rPr spc="-90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/>
          <p:nvPr/>
        </p:nvSpPr>
        <p:spPr>
          <a:xfrm>
            <a:off x="1266088" y="1814715"/>
            <a:ext cx="6766559" cy="4459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284810"/>
            <a:ext cx="3360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latin typeface="Times New Roman"/>
                <a:cs typeface="Times New Roman"/>
              </a:rPr>
              <a:t>WAN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61959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Ports that </a:t>
            </a:r>
            <a:r>
              <a:rPr sz="3600" dirty="0">
                <a:latin typeface="Times New Roman"/>
                <a:cs typeface="Times New Roman"/>
              </a:rPr>
              <a:t>are used for </a:t>
            </a:r>
            <a:r>
              <a:rPr sz="3600" spc="-135" dirty="0">
                <a:latin typeface="Times New Roman"/>
                <a:cs typeface="Times New Roman"/>
              </a:rPr>
              <a:t>WAN  </a:t>
            </a:r>
            <a:r>
              <a:rPr sz="3600" spc="-5" dirty="0">
                <a:latin typeface="Times New Roman"/>
                <a:cs typeface="Times New Roman"/>
              </a:rPr>
              <a:t>connection/router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router connection </a:t>
            </a:r>
            <a:r>
              <a:rPr sz="3600" dirty="0">
                <a:latin typeface="Times New Roman"/>
                <a:cs typeface="Times New Roman"/>
              </a:rPr>
              <a:t>are  </a:t>
            </a:r>
            <a:r>
              <a:rPr sz="3600" spc="-5" dirty="0">
                <a:latin typeface="Times New Roman"/>
                <a:cs typeface="Times New Roman"/>
              </a:rPr>
              <a:t>called </a:t>
            </a:r>
            <a:r>
              <a:rPr sz="3600" spc="-135" dirty="0">
                <a:latin typeface="Times New Roman"/>
                <a:cs typeface="Times New Roman"/>
              </a:rPr>
              <a:t>WAN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ports.</a:t>
            </a:r>
            <a:endParaRPr sz="3600">
              <a:latin typeface="Times New Roman"/>
              <a:cs typeface="Times New Roman"/>
            </a:endParaRPr>
          </a:p>
          <a:p>
            <a:pPr marL="355600" marR="56451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35" dirty="0">
                <a:latin typeface="Times New Roman"/>
                <a:cs typeface="Times New Roman"/>
              </a:rPr>
              <a:t>WAN </a:t>
            </a:r>
            <a:r>
              <a:rPr sz="3600" dirty="0">
                <a:latin typeface="Times New Roman"/>
                <a:cs typeface="Times New Roman"/>
              </a:rPr>
              <a:t>ports are serial  </a:t>
            </a:r>
            <a:r>
              <a:rPr sz="3600" spc="-5" dirty="0">
                <a:latin typeface="Times New Roman"/>
                <a:cs typeface="Times New Roman"/>
              </a:rPr>
              <a:t>interfaces(S0,S1,S0/0,S0/1,S0/0/0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etc).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Serial </a:t>
            </a:r>
            <a:r>
              <a:rPr sz="3600" spc="-5" dirty="0">
                <a:latin typeface="Times New Roman"/>
                <a:cs typeface="Times New Roman"/>
              </a:rPr>
              <a:t>ports </a:t>
            </a:r>
            <a:r>
              <a:rPr sz="3600" dirty="0">
                <a:latin typeface="Times New Roman"/>
                <a:cs typeface="Times New Roman"/>
              </a:rPr>
              <a:t>are of </a:t>
            </a:r>
            <a:r>
              <a:rPr sz="3600" spc="-5" dirty="0">
                <a:latin typeface="Times New Roman"/>
                <a:cs typeface="Times New Roman"/>
              </a:rPr>
              <a:t>two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category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26pins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60pins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776" y="289382"/>
            <a:ext cx="3570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WAN</a:t>
            </a:r>
            <a:r>
              <a:rPr spc="-90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948649"/>
            <a:ext cx="8077200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89382"/>
            <a:ext cx="6732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Administrative</a:t>
            </a:r>
            <a:r>
              <a:rPr spc="-95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551420" cy="13430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527685" algn="l"/>
                <a:tab pos="528320" algn="l"/>
                <a:tab pos="2298700" algn="l"/>
              </a:tabLst>
            </a:pPr>
            <a:r>
              <a:rPr sz="3600" dirty="0">
                <a:latin typeface="Times New Roman"/>
                <a:cs typeface="Times New Roman"/>
              </a:rPr>
              <a:t>Console	RJ45-Local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administrative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5" dirty="0">
                <a:latin typeface="Times New Roman"/>
                <a:cs typeface="Times New Roman"/>
              </a:rPr>
              <a:t>AuxiliaryRJ45-Remote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administrative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38" y="3052697"/>
            <a:ext cx="6935342" cy="38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Console</a:t>
            </a:r>
            <a:r>
              <a:rPr spc="-85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783830" cy="367857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Console ports are known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Local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</a:t>
            </a: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They are </a:t>
            </a:r>
            <a:r>
              <a:rPr sz="3600" spc="-5" dirty="0">
                <a:latin typeface="Times New Roman"/>
                <a:cs typeface="Times New Roman"/>
              </a:rPr>
              <a:t>generally </a:t>
            </a:r>
            <a:r>
              <a:rPr sz="3600" dirty="0">
                <a:latin typeface="Times New Roman"/>
                <a:cs typeface="Times New Roman"/>
              </a:rPr>
              <a:t>used for </a:t>
            </a:r>
            <a:r>
              <a:rPr sz="3600" spc="-5" dirty="0">
                <a:latin typeface="Times New Roman"/>
                <a:cs typeface="Times New Roman"/>
              </a:rPr>
              <a:t>initial confi-  guration, </a:t>
            </a:r>
            <a:r>
              <a:rPr sz="3600" dirty="0">
                <a:latin typeface="Times New Roman"/>
                <a:cs typeface="Times New Roman"/>
              </a:rPr>
              <a:t>password recovery and local  </a:t>
            </a:r>
            <a:r>
              <a:rPr sz="3600" spc="-5" dirty="0">
                <a:latin typeface="Times New Roman"/>
                <a:cs typeface="Times New Roman"/>
              </a:rPr>
              <a:t>administration </a:t>
            </a:r>
            <a:r>
              <a:rPr sz="3600" dirty="0">
                <a:latin typeface="Times New Roman"/>
                <a:cs typeface="Times New Roman"/>
              </a:rPr>
              <a:t>of 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router.</a:t>
            </a:r>
            <a:endParaRPr sz="3600" dirty="0">
              <a:latin typeface="Times New Roman"/>
              <a:cs typeface="Times New Roman"/>
            </a:endParaRPr>
          </a:p>
          <a:p>
            <a:pPr marL="355600" marR="767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One side </a:t>
            </a:r>
            <a:r>
              <a:rPr sz="3600" dirty="0">
                <a:latin typeface="Times New Roman"/>
                <a:cs typeface="Times New Roman"/>
              </a:rPr>
              <a:t>of the console port/cable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 RJ45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other is </a:t>
            </a:r>
            <a:r>
              <a:rPr sz="3600" dirty="0">
                <a:latin typeface="Times New Roman"/>
                <a:cs typeface="Times New Roman"/>
              </a:rPr>
              <a:t>9pin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Console</a:t>
            </a:r>
            <a:r>
              <a:rPr spc="-85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505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latin typeface="Arial"/>
                <a:cs typeface="Arial"/>
              </a:rPr>
              <a:t>Console </a:t>
            </a:r>
            <a:r>
              <a:rPr sz="3200" spc="-65" dirty="0">
                <a:latin typeface="Arial"/>
                <a:cs typeface="Arial"/>
              </a:rPr>
              <a:t>ports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114" dirty="0">
                <a:latin typeface="Arial"/>
                <a:cs typeface="Arial"/>
              </a:rPr>
              <a:t>carry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traffic </a:t>
            </a:r>
            <a:r>
              <a:rPr sz="3200" spc="-100" dirty="0">
                <a:latin typeface="Arial"/>
                <a:cs typeface="Arial"/>
              </a:rPr>
              <a:t>like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325" dirty="0">
                <a:latin typeface="Arial"/>
                <a:cs typeface="Arial"/>
              </a:rPr>
              <a:t>LAN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280" dirty="0">
                <a:latin typeface="Arial"/>
                <a:cs typeface="Arial"/>
              </a:rPr>
              <a:t>WAN </a:t>
            </a:r>
            <a:r>
              <a:rPr sz="3200" spc="-70" dirty="0">
                <a:latin typeface="Arial"/>
                <a:cs typeface="Arial"/>
              </a:rPr>
              <a:t>ports/interfaces, </a:t>
            </a:r>
            <a:r>
              <a:rPr sz="3200" spc="95" dirty="0">
                <a:latin typeface="Arial"/>
                <a:cs typeface="Arial"/>
              </a:rPr>
              <a:t>it </a:t>
            </a:r>
            <a:r>
              <a:rPr sz="3200" spc="-65" dirty="0">
                <a:latin typeface="Arial"/>
                <a:cs typeface="Arial"/>
              </a:rPr>
              <a:t>just </a:t>
            </a:r>
            <a:r>
              <a:rPr sz="3200" spc="-114" dirty="0">
                <a:latin typeface="Arial"/>
                <a:cs typeface="Arial"/>
              </a:rPr>
              <a:t>carry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65" dirty="0">
                <a:latin typeface="Arial"/>
                <a:cs typeface="Arial"/>
              </a:rPr>
              <a:t>commands.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5242" y="2863608"/>
            <a:ext cx="3821557" cy="304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289382"/>
            <a:ext cx="4864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Auxiliary</a:t>
            </a:r>
            <a:r>
              <a:rPr spc="-105" dirty="0"/>
              <a:t> </a:t>
            </a:r>
            <a:r>
              <a:rPr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618234"/>
            <a:ext cx="8686800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6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Auxiliary </a:t>
            </a:r>
            <a:r>
              <a:rPr sz="3600" dirty="0">
                <a:latin typeface="Times New Roman"/>
                <a:cs typeface="Times New Roman"/>
              </a:rPr>
              <a:t>ports are known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remote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dministrative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ports.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They are RJ45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ports.</a:t>
            </a: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A </a:t>
            </a:r>
            <a:r>
              <a:rPr sz="3600" dirty="0">
                <a:latin typeface="Times New Roman"/>
                <a:cs typeface="Times New Roman"/>
              </a:rPr>
              <a:t>console or a rollover cable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  used.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RJ45 </a:t>
            </a:r>
            <a:r>
              <a:rPr sz="3600" spc="-1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DB-25</a:t>
            </a:r>
          </a:p>
        </p:txBody>
      </p:sp>
      <p:sp>
        <p:nvSpPr>
          <p:cNvPr id="4" name="object 4"/>
          <p:cNvSpPr/>
          <p:nvPr/>
        </p:nvSpPr>
        <p:spPr>
          <a:xfrm>
            <a:off x="4133850" y="4208729"/>
            <a:ext cx="4552950" cy="226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07A40-AF6C-4658-AB6A-266AAF54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3" y="4953000"/>
            <a:ext cx="1512932" cy="1646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2509" y="987425"/>
            <a:ext cx="3562350" cy="547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39113"/>
            <a:ext cx="4695825" cy="5472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98" y="290906"/>
            <a:ext cx="8703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Internal components </a:t>
            </a:r>
            <a:r>
              <a:rPr sz="4800" dirty="0"/>
              <a:t>of</a:t>
            </a:r>
            <a:r>
              <a:rPr sz="4800" spc="70" dirty="0"/>
              <a:t> </a:t>
            </a:r>
            <a:r>
              <a:rPr sz="4800" spc="-5" dirty="0"/>
              <a:t>router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6334760" cy="39763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ROM(Read Only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Memory)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POST(Power on self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Test)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Mini-IOS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RAM(Random Access</a:t>
            </a:r>
            <a:r>
              <a:rPr sz="3600" spc="-2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Memory)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Flash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30" dirty="0">
                <a:latin typeface="Times New Roman"/>
                <a:cs typeface="Times New Roman"/>
              </a:rPr>
              <a:t>NVRAM(Non-Volatile </a:t>
            </a:r>
            <a:r>
              <a:rPr sz="3600" spc="-5" dirty="0">
                <a:latin typeface="Times New Roman"/>
                <a:cs typeface="Times New Roman"/>
              </a:rPr>
              <a:t>RAM)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946" y="289382"/>
            <a:ext cx="16262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7935595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ROM is </a:t>
            </a:r>
            <a:r>
              <a:rPr sz="3600" dirty="0">
                <a:latin typeface="Times New Roman"/>
                <a:cs typeface="Times New Roman"/>
              </a:rPr>
              <a:t>a chip </a:t>
            </a:r>
            <a:r>
              <a:rPr sz="3600" spc="-5" dirty="0">
                <a:latin typeface="Times New Roman"/>
                <a:cs typeface="Times New Roman"/>
              </a:rPr>
              <a:t>integrated </a:t>
            </a:r>
            <a:r>
              <a:rPr sz="3600" dirty="0">
                <a:latin typeface="Times New Roman"/>
                <a:cs typeface="Times New Roman"/>
              </a:rPr>
              <a:t>on the mother  board which </a:t>
            </a:r>
            <a:r>
              <a:rPr sz="3600" spc="-5" dirty="0">
                <a:latin typeface="Times New Roman"/>
                <a:cs typeface="Times New Roman"/>
              </a:rPr>
              <a:t>contains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bootstrap  </a:t>
            </a:r>
            <a:r>
              <a:rPr sz="3600" dirty="0">
                <a:latin typeface="Times New Roman"/>
                <a:cs typeface="Times New Roman"/>
              </a:rPr>
              <a:t>program which </a:t>
            </a:r>
            <a:r>
              <a:rPr sz="3600" spc="-10" dirty="0">
                <a:latin typeface="Times New Roman"/>
                <a:cs typeface="Times New Roman"/>
              </a:rPr>
              <a:t>tells </a:t>
            </a:r>
            <a:r>
              <a:rPr sz="3600" dirty="0">
                <a:latin typeface="Times New Roman"/>
                <a:cs typeface="Times New Roman"/>
              </a:rPr>
              <a:t>how to load the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IOS.</a:t>
            </a:r>
            <a:endParaRPr sz="3600">
              <a:latin typeface="Times New Roman"/>
              <a:cs typeface="Times New Roman"/>
            </a:endParaRPr>
          </a:p>
          <a:p>
            <a:pPr marL="355600" marR="14097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Used </a:t>
            </a:r>
            <a:r>
              <a:rPr sz="3600" spc="-10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start and </a:t>
            </a:r>
            <a:r>
              <a:rPr sz="3600" spc="-5" dirty="0">
                <a:latin typeface="Times New Roman"/>
                <a:cs typeface="Times New Roman"/>
              </a:rPr>
              <a:t>maintain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30" dirty="0">
                <a:latin typeface="Times New Roman"/>
                <a:cs typeface="Times New Roman"/>
              </a:rPr>
              <a:t>router.  </a:t>
            </a:r>
            <a:r>
              <a:rPr sz="3600" spc="-5" dirty="0">
                <a:latin typeface="Times New Roman"/>
                <a:cs typeface="Times New Roman"/>
              </a:rPr>
              <a:t>Holds the POST </a:t>
            </a:r>
            <a:r>
              <a:rPr sz="3600" dirty="0">
                <a:latin typeface="Times New Roman"/>
                <a:cs typeface="Times New Roman"/>
              </a:rPr>
              <a:t>and Bootstrap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program, 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well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mini-IOS.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289382"/>
            <a:ext cx="1892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8303260" cy="245515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Stored in the </a:t>
            </a:r>
            <a:r>
              <a:rPr sz="3600" spc="-5" dirty="0">
                <a:latin typeface="Times New Roman"/>
                <a:cs typeface="Times New Roman"/>
              </a:rPr>
              <a:t>microcode </a:t>
            </a:r>
            <a:r>
              <a:rPr sz="3600" dirty="0">
                <a:latin typeface="Times New Roman"/>
                <a:cs typeface="Times New Roman"/>
              </a:rPr>
              <a:t>of 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ROM.</a:t>
            </a: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Micro code </a:t>
            </a:r>
            <a:r>
              <a:rPr sz="3600" dirty="0">
                <a:latin typeface="Times New Roman"/>
                <a:cs typeface="Times New Roman"/>
              </a:rPr>
              <a:t>is used </a:t>
            </a:r>
            <a:r>
              <a:rPr sz="3600" spc="-1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check </a:t>
            </a:r>
            <a:r>
              <a:rPr sz="3600" dirty="0">
                <a:latin typeface="Times New Roman"/>
                <a:cs typeface="Times New Roman"/>
              </a:rPr>
              <a:t>the basic  </a:t>
            </a:r>
            <a:r>
              <a:rPr sz="3600" spc="-5" dirty="0">
                <a:latin typeface="Times New Roman"/>
                <a:cs typeface="Times New Roman"/>
              </a:rPr>
              <a:t>functionality </a:t>
            </a:r>
            <a:r>
              <a:rPr sz="3600" dirty="0">
                <a:latin typeface="Times New Roman"/>
                <a:cs typeface="Times New Roman"/>
              </a:rPr>
              <a:t>of the router hardware and  </a:t>
            </a:r>
            <a:r>
              <a:rPr sz="3600" spc="-5" dirty="0">
                <a:latin typeface="Times New Roman"/>
                <a:cs typeface="Times New Roman"/>
              </a:rPr>
              <a:t>determines </a:t>
            </a:r>
            <a:r>
              <a:rPr sz="3600" dirty="0">
                <a:latin typeface="Times New Roman"/>
                <a:cs typeface="Times New Roman"/>
              </a:rPr>
              <a:t>which </a:t>
            </a:r>
            <a:r>
              <a:rPr sz="3600" spc="-5" dirty="0">
                <a:latin typeface="Times New Roman"/>
                <a:cs typeface="Times New Roman"/>
              </a:rPr>
              <a:t>interfaces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present.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258" y="289382"/>
            <a:ext cx="1207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5655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Arial"/>
                <a:cs typeface="Arial"/>
              </a:rPr>
              <a:t>Internetwork </a:t>
            </a:r>
            <a:r>
              <a:rPr sz="3200" spc="-125" dirty="0">
                <a:latin typeface="Arial"/>
                <a:cs typeface="Arial"/>
              </a:rPr>
              <a:t>Operating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System/IOS.</a:t>
            </a:r>
            <a:endParaRPr sz="3200">
              <a:latin typeface="Arial"/>
              <a:cs typeface="Arial"/>
            </a:endParaRPr>
          </a:p>
          <a:p>
            <a:pPr marL="355600" marR="4616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Operating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-114" dirty="0">
                <a:latin typeface="Arial"/>
                <a:cs typeface="Arial"/>
              </a:rPr>
              <a:t>inside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router </a:t>
            </a:r>
            <a:r>
              <a:rPr sz="3200" spc="-170" dirty="0">
                <a:latin typeface="Arial"/>
                <a:cs typeface="Arial"/>
              </a:rPr>
              <a:t>is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called  </a:t>
            </a:r>
            <a:r>
              <a:rPr sz="3200" spc="-300" dirty="0">
                <a:latin typeface="Arial"/>
                <a:cs typeface="Arial"/>
              </a:rPr>
              <a:t>IOS.</a:t>
            </a:r>
            <a:endParaRPr sz="3200">
              <a:latin typeface="Arial"/>
              <a:cs typeface="Arial"/>
            </a:endParaRPr>
          </a:p>
          <a:p>
            <a:pPr marL="355600" marR="7486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Arial"/>
                <a:cs typeface="Arial"/>
              </a:rPr>
              <a:t>Different </a:t>
            </a:r>
            <a:r>
              <a:rPr sz="3200" spc="-150" dirty="0">
                <a:latin typeface="Arial"/>
                <a:cs typeface="Arial"/>
              </a:rPr>
              <a:t>vendors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55" dirty="0">
                <a:latin typeface="Arial"/>
                <a:cs typeface="Arial"/>
              </a:rPr>
              <a:t>there </a:t>
            </a:r>
            <a:r>
              <a:rPr sz="3200" spc="-75" dirty="0">
                <a:latin typeface="Arial"/>
                <a:cs typeface="Arial"/>
              </a:rPr>
              <a:t>own </a:t>
            </a:r>
            <a:r>
              <a:rPr sz="3200" spc="-375" dirty="0">
                <a:latin typeface="Arial"/>
                <a:cs typeface="Arial"/>
              </a:rPr>
              <a:t>IOS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like  </a:t>
            </a:r>
            <a:r>
              <a:rPr sz="3200" spc="-265" dirty="0">
                <a:latin typeface="Arial"/>
                <a:cs typeface="Arial"/>
              </a:rPr>
              <a:t>Cisco </a:t>
            </a:r>
            <a:r>
              <a:rPr sz="3200" spc="-300" dirty="0">
                <a:latin typeface="Arial"/>
                <a:cs typeface="Arial"/>
              </a:rPr>
              <a:t>IOS, </a:t>
            </a:r>
            <a:r>
              <a:rPr sz="3200" spc="-145" dirty="0">
                <a:latin typeface="Arial"/>
                <a:cs typeface="Arial"/>
              </a:rPr>
              <a:t>Juniper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300" dirty="0">
                <a:latin typeface="Arial"/>
                <a:cs typeface="Arial"/>
              </a:rPr>
              <a:t>IOS.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Arial"/>
                <a:cs typeface="Arial"/>
              </a:rPr>
              <a:t>IOS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45" dirty="0">
                <a:latin typeface="Arial"/>
                <a:cs typeface="Arial"/>
              </a:rPr>
              <a:t>platform </a:t>
            </a:r>
            <a:r>
              <a:rPr sz="3200" spc="-135" dirty="0">
                <a:latin typeface="Arial"/>
                <a:cs typeface="Arial"/>
              </a:rPr>
              <a:t>depended </a:t>
            </a:r>
            <a:r>
              <a:rPr sz="3200" spc="-170" dirty="0">
                <a:latin typeface="Arial"/>
                <a:cs typeface="Arial"/>
              </a:rPr>
              <a:t>e.g </a:t>
            </a:r>
            <a:r>
              <a:rPr sz="3200" spc="-265" dirty="0">
                <a:latin typeface="Arial"/>
                <a:cs typeface="Arial"/>
              </a:rPr>
              <a:t>Cisco </a:t>
            </a:r>
            <a:r>
              <a:rPr sz="3200" spc="-375" dirty="0">
                <a:latin typeface="Arial"/>
                <a:cs typeface="Arial"/>
              </a:rPr>
              <a:t>IOS </a:t>
            </a:r>
            <a:r>
              <a:rPr sz="3200" spc="-65" dirty="0">
                <a:latin typeface="Arial"/>
                <a:cs typeface="Arial"/>
              </a:rPr>
              <a:t>work 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265" dirty="0">
                <a:latin typeface="Arial"/>
                <a:cs typeface="Arial"/>
              </a:rPr>
              <a:t>Cisco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routers.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758" y="289382"/>
            <a:ext cx="1588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0290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78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Hold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temporary </a:t>
            </a:r>
            <a:r>
              <a:rPr sz="3200" spc="-100" dirty="0">
                <a:latin typeface="Arial"/>
                <a:cs typeface="Arial"/>
              </a:rPr>
              <a:t>configurations, </a:t>
            </a:r>
            <a:r>
              <a:rPr sz="3200" spc="-445" dirty="0">
                <a:latin typeface="Arial"/>
                <a:cs typeface="Arial"/>
              </a:rPr>
              <a:t>ARP  </a:t>
            </a:r>
            <a:r>
              <a:rPr sz="3200" spc="-190" dirty="0">
                <a:latin typeface="Arial"/>
                <a:cs typeface="Arial"/>
              </a:rPr>
              <a:t>cache, </a:t>
            </a:r>
            <a:r>
              <a:rPr sz="3200" spc="-55" dirty="0">
                <a:latin typeface="Arial"/>
                <a:cs typeface="Arial"/>
              </a:rPr>
              <a:t>routing </a:t>
            </a:r>
            <a:r>
              <a:rPr sz="3200" spc="-120" dirty="0">
                <a:latin typeface="Arial"/>
                <a:cs typeface="Arial"/>
              </a:rPr>
              <a:t>tables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70" dirty="0">
                <a:latin typeface="Arial"/>
                <a:cs typeface="Arial"/>
              </a:rPr>
              <a:t>also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85" dirty="0">
                <a:latin typeface="Arial"/>
                <a:cs typeface="Arial"/>
              </a:rPr>
              <a:t>software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95" dirty="0">
                <a:latin typeface="Arial"/>
                <a:cs typeface="Arial"/>
              </a:rPr>
              <a:t>structures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70" dirty="0">
                <a:latin typeface="Arial"/>
                <a:cs typeface="Arial"/>
              </a:rPr>
              <a:t>allow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router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function.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370" dirty="0">
                <a:latin typeface="Arial"/>
                <a:cs typeface="Arial"/>
              </a:rPr>
              <a:t>IOS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14" dirty="0">
                <a:latin typeface="Arial"/>
                <a:cs typeface="Arial"/>
              </a:rPr>
              <a:t>loaded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60" dirty="0">
                <a:latin typeface="Arial"/>
                <a:cs typeface="Arial"/>
              </a:rPr>
              <a:t>RAM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fl</a:t>
            </a:r>
            <a:r>
              <a:rPr lang="en-US" sz="3200" spc="-110" dirty="0">
                <a:latin typeface="Arial"/>
                <a:cs typeface="Arial"/>
              </a:rPr>
              <a:t>a</a:t>
            </a:r>
            <a:r>
              <a:rPr sz="3200" spc="-110" dirty="0">
                <a:latin typeface="Arial"/>
                <a:cs typeface="Arial"/>
              </a:rPr>
              <a:t>sh  </a:t>
            </a:r>
            <a:r>
              <a:rPr sz="3200" spc="-45" dirty="0">
                <a:latin typeface="Arial"/>
                <a:cs typeface="Arial"/>
              </a:rPr>
              <a:t>at the </a:t>
            </a:r>
            <a:r>
              <a:rPr sz="3200" spc="-25" dirty="0">
                <a:latin typeface="Arial"/>
                <a:cs typeface="Arial"/>
              </a:rPr>
              <a:t>time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booting.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289382"/>
            <a:ext cx="46393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Flash</a:t>
            </a:r>
            <a:r>
              <a:rPr spc="-85" dirty="0"/>
              <a:t> </a:t>
            </a:r>
            <a:r>
              <a:rPr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174230" cy="189166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Stores </a:t>
            </a:r>
            <a:r>
              <a:rPr sz="3600" dirty="0">
                <a:latin typeface="Times New Roman"/>
                <a:cs typeface="Times New Roman"/>
              </a:rPr>
              <a:t>the IOS by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default.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Flash </a:t>
            </a:r>
            <a:r>
              <a:rPr sz="3600" spc="-5" dirty="0">
                <a:latin typeface="Times New Roman"/>
                <a:cs typeface="Times New Roman"/>
              </a:rPr>
              <a:t>memory </a:t>
            </a:r>
            <a:r>
              <a:rPr sz="3600" dirty="0">
                <a:latin typeface="Times New Roman"/>
                <a:cs typeface="Times New Roman"/>
              </a:rPr>
              <a:t>is not erased when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router </a:t>
            </a:r>
            <a:r>
              <a:rPr sz="3600" spc="-5" dirty="0">
                <a:latin typeface="Times New Roman"/>
                <a:cs typeface="Times New Roman"/>
              </a:rPr>
              <a:t>is reloaded.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602" y="218014"/>
            <a:ext cx="25412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NVRAM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8062595" cy="4305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Hold the router and switch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configuration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7668259" algn="l"/>
              </a:tabLst>
            </a:pPr>
            <a:r>
              <a:rPr sz="3600" dirty="0">
                <a:latin typeface="Times New Roman"/>
                <a:cs typeface="Times New Roman"/>
              </a:rPr>
              <a:t>NVRAM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 not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erased when the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r	or  </a:t>
            </a:r>
            <a:r>
              <a:rPr sz="3600" spc="-5" dirty="0">
                <a:latin typeface="Times New Roman"/>
                <a:cs typeface="Times New Roman"/>
              </a:rPr>
              <a:t>switch is reloaded/switched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off.</a:t>
            </a:r>
            <a:endParaRPr sz="3600">
              <a:latin typeface="Times New Roman"/>
              <a:cs typeface="Times New Roman"/>
            </a:endParaRPr>
          </a:p>
          <a:p>
            <a:pPr marL="355600" marR="13144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configuration </a:t>
            </a:r>
            <a:r>
              <a:rPr sz="3600" dirty="0">
                <a:latin typeface="Times New Roman"/>
                <a:cs typeface="Times New Roman"/>
              </a:rPr>
              <a:t>register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stored in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5" dirty="0">
                <a:latin typeface="Times New Roman"/>
                <a:cs typeface="Times New Roman"/>
              </a:rPr>
              <a:t>non-volatile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memory.</a:t>
            </a:r>
            <a:endParaRPr sz="3600">
              <a:latin typeface="Times New Roman"/>
              <a:cs typeface="Times New Roman"/>
            </a:endParaRPr>
          </a:p>
          <a:p>
            <a:pPr marL="355600" marR="119824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Configuration </a:t>
            </a:r>
            <a:r>
              <a:rPr sz="3600" dirty="0">
                <a:latin typeface="Times New Roman"/>
                <a:cs typeface="Times New Roman"/>
              </a:rPr>
              <a:t>means passwords,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IP  </a:t>
            </a:r>
            <a:r>
              <a:rPr sz="3600" dirty="0">
                <a:latin typeface="Times New Roman"/>
                <a:cs typeface="Times New Roman"/>
              </a:rPr>
              <a:t>addresses and </a:t>
            </a:r>
            <a:r>
              <a:rPr sz="3600" spc="-5" dirty="0">
                <a:latin typeface="Times New Roman"/>
                <a:cs typeface="Times New Roman"/>
              </a:rPr>
              <a:t>routing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table.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514" y="289382"/>
            <a:ext cx="665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Modes of the</a:t>
            </a:r>
            <a:r>
              <a:rPr spc="-85" dirty="0"/>
              <a:t> </a:t>
            </a:r>
            <a:r>
              <a:rPr dirty="0"/>
              <a:t>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291705" cy="39763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Here are </a:t>
            </a:r>
            <a:r>
              <a:rPr sz="3600" spc="-10" dirty="0">
                <a:latin typeface="Times New Roman"/>
                <a:cs typeface="Times New Roman"/>
              </a:rPr>
              <a:t>different </a:t>
            </a:r>
            <a:r>
              <a:rPr sz="3600" dirty="0">
                <a:latin typeface="Times New Roman"/>
                <a:cs typeface="Times New Roman"/>
              </a:rPr>
              <a:t>modes of 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Setup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Mode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600" spc="-5" dirty="0">
                <a:latin typeface="Times New Roman"/>
                <a:cs typeface="Times New Roman"/>
              </a:rPr>
              <a:t>User </a:t>
            </a:r>
            <a:r>
              <a:rPr sz="3600" dirty="0">
                <a:latin typeface="Times New Roman"/>
                <a:cs typeface="Times New Roman"/>
              </a:rPr>
              <a:t>Mode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600" spc="-5" dirty="0">
                <a:latin typeface="Times New Roman"/>
                <a:cs typeface="Times New Roman"/>
              </a:rPr>
              <a:t>Privileged Mode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Global </a:t>
            </a:r>
            <a:r>
              <a:rPr sz="3600" spc="-5" dirty="0">
                <a:latin typeface="Times New Roman"/>
                <a:cs typeface="Times New Roman"/>
              </a:rPr>
              <a:t>Configuration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Mode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Interface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7792"/>
            <a:ext cx="7958455" cy="59924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Setup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marR="25654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router </a:t>
            </a:r>
            <a:r>
              <a:rPr sz="3600" dirty="0">
                <a:latin typeface="Times New Roman"/>
                <a:cs typeface="Times New Roman"/>
              </a:rPr>
              <a:t>enters in to the setup mode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if 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NVRAM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empty.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Continue with configuration dialog[yes/no]  Answer with </a:t>
            </a:r>
            <a:r>
              <a:rPr sz="3600" spc="-70" dirty="0">
                <a:latin typeface="Times New Roman"/>
                <a:cs typeface="Times New Roman"/>
              </a:rPr>
              <a:t>‘Yes’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‘No’.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User</a:t>
            </a:r>
            <a:r>
              <a:rPr sz="4000" b="1" spc="-8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Only some basic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monitoring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Limited show commands </a:t>
            </a:r>
            <a:r>
              <a:rPr sz="3600" dirty="0">
                <a:latin typeface="Times New Roman"/>
                <a:cs typeface="Times New Roman"/>
              </a:rPr>
              <a:t>ping,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trace,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Router&gt;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139"/>
            <a:ext cx="8063230" cy="58826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Privileged</a:t>
            </a:r>
            <a:r>
              <a:rPr sz="4000" b="1" spc="-3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Monitoring and </a:t>
            </a:r>
            <a:r>
              <a:rPr sz="3600" dirty="0">
                <a:latin typeface="Times New Roman"/>
                <a:cs typeface="Times New Roman"/>
              </a:rPr>
              <a:t>some </a:t>
            </a:r>
            <a:r>
              <a:rPr sz="3600" spc="-5" dirty="0">
                <a:latin typeface="Times New Roman"/>
                <a:cs typeface="Times New Roman"/>
              </a:rPr>
              <a:t>troubleshooting.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All show </a:t>
            </a:r>
            <a:r>
              <a:rPr sz="3600" dirty="0">
                <a:latin typeface="Times New Roman"/>
                <a:cs typeface="Times New Roman"/>
              </a:rPr>
              <a:t>commands, ping trace, copy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 erase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Router#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Global Configuration</a:t>
            </a:r>
            <a:r>
              <a:rPr sz="4000" b="1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marR="110489" indent="-3429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  <a:tab pos="1268095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make </a:t>
            </a:r>
            <a:r>
              <a:rPr sz="3600" dirty="0">
                <a:latin typeface="Times New Roman"/>
                <a:cs typeface="Times New Roman"/>
              </a:rPr>
              <a:t>any change that </a:t>
            </a:r>
            <a:r>
              <a:rPr sz="3600" spc="-10" dirty="0">
                <a:latin typeface="Times New Roman"/>
                <a:cs typeface="Times New Roman"/>
              </a:rPr>
              <a:t>affect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router  </a:t>
            </a:r>
            <a:r>
              <a:rPr sz="3600" dirty="0">
                <a:latin typeface="Times New Roman"/>
                <a:cs typeface="Times New Roman"/>
              </a:rPr>
              <a:t>like	</a:t>
            </a:r>
            <a:r>
              <a:rPr sz="3600" spc="-5" dirty="0">
                <a:latin typeface="Times New Roman"/>
                <a:cs typeface="Times New Roman"/>
              </a:rPr>
              <a:t>hostname,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configuration.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Router(config)#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1470"/>
            <a:ext cx="6809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7715" algn="l"/>
              </a:tabLst>
            </a:pPr>
            <a:r>
              <a:rPr b="0" spc="-25" dirty="0">
                <a:latin typeface="Arial Black"/>
                <a:cs typeface="Arial Black"/>
              </a:rPr>
              <a:t>Vendors	</a:t>
            </a:r>
            <a:r>
              <a:rPr b="0" dirty="0">
                <a:latin typeface="Arial Black"/>
                <a:cs typeface="Arial Black"/>
              </a:rPr>
              <a:t>of</a:t>
            </a:r>
            <a:r>
              <a:rPr b="0" spc="210" dirty="0">
                <a:latin typeface="Arial Black"/>
                <a:cs typeface="Arial Black"/>
              </a:rPr>
              <a:t> </a:t>
            </a:r>
            <a:r>
              <a:rPr b="0" spc="-25" dirty="0">
                <a:latin typeface="Arial Black"/>
                <a:cs typeface="Arial Black"/>
              </a:rPr>
              <a:t>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92960"/>
            <a:ext cx="7998459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Many companies </a:t>
            </a:r>
            <a:r>
              <a:rPr sz="360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manufacturing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742950" indent="-273685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743585" algn="l"/>
              </a:tabLst>
            </a:pPr>
            <a:r>
              <a:rPr sz="3600" dirty="0">
                <a:latin typeface="Times New Roman"/>
                <a:cs typeface="Times New Roman"/>
              </a:rPr>
              <a:t>Cisco</a:t>
            </a:r>
            <a:endParaRPr sz="3600">
              <a:latin typeface="Times New Roman"/>
              <a:cs typeface="Times New Roman"/>
            </a:endParaRPr>
          </a:p>
          <a:p>
            <a:pPr marL="742950" indent="-273685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743585" algn="l"/>
              </a:tabLst>
            </a:pPr>
            <a:r>
              <a:rPr sz="3600" dirty="0">
                <a:latin typeface="Times New Roman"/>
                <a:cs typeface="Times New Roman"/>
              </a:rPr>
              <a:t>Nortel</a:t>
            </a:r>
            <a:endParaRPr sz="3600">
              <a:latin typeface="Times New Roman"/>
              <a:cs typeface="Times New Roman"/>
            </a:endParaRPr>
          </a:p>
          <a:p>
            <a:pPr marL="742950" indent="-273685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743585" algn="l"/>
              </a:tabLst>
            </a:pPr>
            <a:r>
              <a:rPr sz="3600" spc="-5" dirty="0">
                <a:latin typeface="Times New Roman"/>
                <a:cs typeface="Times New Roman"/>
              </a:rPr>
              <a:t>Multicom</a:t>
            </a:r>
            <a:endParaRPr sz="3600">
              <a:latin typeface="Times New Roman"/>
              <a:cs typeface="Times New Roman"/>
            </a:endParaRPr>
          </a:p>
          <a:p>
            <a:pPr marL="742950" indent="-273685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743585" algn="l"/>
              </a:tabLst>
            </a:pPr>
            <a:r>
              <a:rPr sz="3600" dirty="0">
                <a:latin typeface="Times New Roman"/>
                <a:cs typeface="Times New Roman"/>
              </a:rPr>
              <a:t>Juniper</a:t>
            </a:r>
            <a:endParaRPr sz="3600">
              <a:latin typeface="Times New Roman"/>
              <a:cs typeface="Times New Roman"/>
            </a:endParaRPr>
          </a:p>
          <a:p>
            <a:pPr marL="742950" indent="-273685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743585" algn="l"/>
              </a:tabLst>
            </a:pPr>
            <a:r>
              <a:rPr sz="3600" dirty="0">
                <a:latin typeface="Times New Roman"/>
                <a:cs typeface="Times New Roman"/>
              </a:rPr>
              <a:t>Dlink</a:t>
            </a:r>
            <a:endParaRPr sz="3600">
              <a:latin typeface="Times New Roman"/>
              <a:cs typeface="Times New Roman"/>
            </a:endParaRPr>
          </a:p>
          <a:p>
            <a:pPr marL="630555" indent="-161290">
              <a:lnSpc>
                <a:spcPct val="100000"/>
              </a:lnSpc>
              <a:buClr>
                <a:srgbClr val="800000"/>
              </a:buClr>
              <a:buFont typeface="Arial"/>
              <a:buChar char="•"/>
              <a:tabLst>
                <a:tab pos="631190" algn="l"/>
              </a:tabLst>
            </a:pPr>
            <a:r>
              <a:rPr sz="3600" dirty="0">
                <a:latin typeface="Times New Roman"/>
                <a:cs typeface="Times New Roman"/>
              </a:rPr>
              <a:t>3com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075"/>
            <a:ext cx="6892925" cy="401701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Global Configuration Mode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Configurations </a:t>
            </a:r>
            <a:r>
              <a:rPr sz="3600" dirty="0">
                <a:latin typeface="Times New Roman"/>
                <a:cs typeface="Times New Roman"/>
              </a:rPr>
              <a:t>done on the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specific  </a:t>
            </a:r>
            <a:r>
              <a:rPr sz="3600" spc="-5" dirty="0">
                <a:latin typeface="Times New Roman"/>
                <a:cs typeface="Times New Roman"/>
              </a:rPr>
              <a:t>interface.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Router(config-if)#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Rommon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Reverting </a:t>
            </a:r>
            <a:r>
              <a:rPr sz="3600" dirty="0">
                <a:latin typeface="Times New Roman"/>
                <a:cs typeface="Times New Roman"/>
              </a:rPr>
              <a:t>Password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876" y="289382"/>
            <a:ext cx="578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00" dirty="0"/>
              <a:t> </a:t>
            </a:r>
            <a:r>
              <a:rPr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5611"/>
            <a:ext cx="5558155" cy="46786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10" dirty="0">
                <a:latin typeface="Carlito"/>
                <a:cs typeface="Carlito"/>
              </a:rPr>
              <a:t>Setup</a:t>
            </a:r>
            <a:r>
              <a:rPr sz="4000" b="1" spc="-75" dirty="0">
                <a:latin typeface="Carlito"/>
                <a:cs typeface="Carlito"/>
              </a:rPr>
              <a:t> </a:t>
            </a:r>
            <a:r>
              <a:rPr sz="4000" b="1" spc="-10" dirty="0">
                <a:latin typeface="Carlito"/>
                <a:cs typeface="Carlito"/>
              </a:rPr>
              <a:t>Mode</a:t>
            </a:r>
            <a:endParaRPr sz="4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</a:tabLst>
            </a:pPr>
            <a:r>
              <a:rPr sz="3600" spc="-145" dirty="0">
                <a:latin typeface="Arial"/>
                <a:cs typeface="Arial"/>
              </a:rPr>
              <a:t>Continue </a:t>
            </a:r>
            <a:r>
              <a:rPr sz="3600" spc="20" dirty="0">
                <a:latin typeface="Arial"/>
                <a:cs typeface="Arial"/>
              </a:rPr>
              <a:t>with</a:t>
            </a:r>
            <a:r>
              <a:rPr sz="3600" spc="-325" dirty="0">
                <a:latin typeface="Arial"/>
                <a:cs typeface="Arial"/>
              </a:rPr>
              <a:t> </a:t>
            </a:r>
            <a:r>
              <a:rPr sz="3600" spc="-90" dirty="0">
                <a:latin typeface="Arial"/>
                <a:cs typeface="Arial"/>
              </a:rPr>
              <a:t>configuration  </a:t>
            </a:r>
            <a:r>
              <a:rPr sz="3600" spc="-165" dirty="0">
                <a:latin typeface="Arial"/>
                <a:cs typeface="Arial"/>
              </a:rPr>
              <a:t>dialog?[Yes/No]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spc="-175" dirty="0">
                <a:latin typeface="Arial"/>
                <a:cs typeface="Arial"/>
              </a:rPr>
              <a:t>Answer </a:t>
            </a:r>
            <a:r>
              <a:rPr sz="3600" spc="-250" dirty="0">
                <a:latin typeface="Arial"/>
                <a:cs typeface="Arial"/>
              </a:rPr>
              <a:t>‘Yes’ </a:t>
            </a:r>
            <a:r>
              <a:rPr sz="3600" spc="-30" dirty="0">
                <a:latin typeface="Arial"/>
                <a:cs typeface="Arial"/>
              </a:rPr>
              <a:t>or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30" dirty="0">
                <a:latin typeface="Arial"/>
                <a:cs typeface="Arial"/>
              </a:rPr>
              <a:t>‘No’.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Carlito"/>
                <a:cs typeface="Carlito"/>
              </a:rPr>
              <a:t>User </a:t>
            </a:r>
            <a:r>
              <a:rPr sz="4000" b="1" spc="-10" dirty="0">
                <a:latin typeface="Carlito"/>
                <a:cs typeface="Carlito"/>
              </a:rPr>
              <a:t>Mode</a:t>
            </a:r>
            <a:endParaRPr sz="4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5600" algn="l"/>
              </a:tabLst>
            </a:pPr>
            <a:r>
              <a:rPr sz="3600" spc="-180" dirty="0">
                <a:latin typeface="Arial"/>
                <a:cs typeface="Arial"/>
              </a:rPr>
              <a:t>Router&gt;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spc="-170" dirty="0">
                <a:latin typeface="Arial"/>
                <a:cs typeface="Arial"/>
              </a:rPr>
              <a:t>Router&gt;enable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5531"/>
            <a:ext cx="6042660" cy="405384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Privileged</a:t>
            </a:r>
            <a:r>
              <a:rPr sz="4000" b="1" spc="-3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Router#Show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running-config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Router#Show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start-config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Router#Show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flash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Router#Show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version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Router#Show </a:t>
            </a:r>
            <a:r>
              <a:rPr sz="3600" spc="-5" dirty="0">
                <a:latin typeface="Times New Roman"/>
                <a:cs typeface="Times New Roman"/>
              </a:rPr>
              <a:t>ip interface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brief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1715"/>
            <a:ext cx="7806055" cy="4053204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Global Configuration</a:t>
            </a:r>
            <a:r>
              <a:rPr sz="4000" b="1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Router#Configure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Terminal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Router(config)#Hostname</a:t>
            </a:r>
            <a:r>
              <a:rPr sz="3600" dirty="0">
                <a:latin typeface="Times New Roman"/>
                <a:cs typeface="Times New Roman"/>
              </a:rPr>
              <a:t> R-1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R-1(config)#Show IP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R-1(config)enable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password&lt;password&gt;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R-1(config)enable </a:t>
            </a:r>
            <a:r>
              <a:rPr sz="3600" dirty="0">
                <a:latin typeface="Times New Roman"/>
                <a:cs typeface="Times New Roman"/>
              </a:rPr>
              <a:t>secret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&lt;password&gt;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7387"/>
            <a:ext cx="8059420" cy="449199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Interface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Router(config)# interface</a:t>
            </a:r>
            <a:r>
              <a:rPr sz="3600" spc="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FastEthernet0/0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Router(config-if)#ip </a:t>
            </a:r>
            <a:r>
              <a:rPr sz="3600" dirty="0">
                <a:latin typeface="Times New Roman"/>
                <a:cs typeface="Times New Roman"/>
              </a:rPr>
              <a:t>address </a:t>
            </a:r>
            <a:r>
              <a:rPr sz="3600" spc="-10" dirty="0">
                <a:latin typeface="Times New Roman"/>
                <a:cs typeface="Times New Roman"/>
              </a:rPr>
              <a:t>&lt;ip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address&gt;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&lt;Subnet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Mask&gt;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Rouetr(config)#interface Serial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0/0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Router(config-if)ip address &lt;ip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address&gt;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&lt;Subnet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Mask&gt;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289382"/>
            <a:ext cx="2616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4799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Forwarding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packets from one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network  </a:t>
            </a:r>
            <a:r>
              <a:rPr sz="3600" dirty="0">
                <a:latin typeface="Times New Roman"/>
                <a:cs typeface="Times New Roman"/>
              </a:rPr>
              <a:t>to the other network </a:t>
            </a:r>
            <a:r>
              <a:rPr sz="3600" spc="-5" dirty="0">
                <a:latin typeface="Times New Roman"/>
                <a:cs typeface="Times New Roman"/>
              </a:rPr>
              <a:t>choosing the </a:t>
            </a:r>
            <a:r>
              <a:rPr sz="3600" dirty="0">
                <a:latin typeface="Times New Roman"/>
                <a:cs typeface="Times New Roman"/>
              </a:rPr>
              <a:t>best  path from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table.</a:t>
            </a:r>
            <a:endParaRPr sz="3600">
              <a:latin typeface="Times New Roman"/>
              <a:cs typeface="Times New Roman"/>
            </a:endParaRPr>
          </a:p>
          <a:p>
            <a:pPr marL="355600" marR="2984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Routing </a:t>
            </a:r>
            <a:r>
              <a:rPr sz="3600" dirty="0">
                <a:latin typeface="Times New Roman"/>
                <a:cs typeface="Times New Roman"/>
              </a:rPr>
              <a:t>makes possible for </a:t>
            </a:r>
            <a:r>
              <a:rPr sz="3600" spc="-5" dirty="0">
                <a:latin typeface="Times New Roman"/>
                <a:cs typeface="Times New Roman"/>
              </a:rPr>
              <a:t>two </a:t>
            </a:r>
            <a:r>
              <a:rPr sz="3600" dirty="0">
                <a:latin typeface="Times New Roman"/>
                <a:cs typeface="Times New Roman"/>
              </a:rPr>
              <a:t>or more  networks </a:t>
            </a:r>
            <a:r>
              <a:rPr sz="3600" spc="-1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communicate </a:t>
            </a:r>
            <a:r>
              <a:rPr sz="3600" dirty="0">
                <a:latin typeface="Times New Roman"/>
                <a:cs typeface="Times New Roman"/>
              </a:rPr>
              <a:t>with </a:t>
            </a:r>
            <a:r>
              <a:rPr sz="3600" spc="-5" dirty="0">
                <a:latin typeface="Times New Roman"/>
                <a:cs typeface="Times New Roman"/>
              </a:rPr>
              <a:t>each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  <a:endParaRPr sz="3600">
              <a:latin typeface="Times New Roman"/>
              <a:cs typeface="Times New Roman"/>
            </a:endParaRPr>
          </a:p>
          <a:p>
            <a:pPr marL="355600" marR="80264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Routing table </a:t>
            </a:r>
            <a:r>
              <a:rPr sz="3600" dirty="0">
                <a:latin typeface="Times New Roman"/>
                <a:cs typeface="Times New Roman"/>
              </a:rPr>
              <a:t>only </a:t>
            </a:r>
            <a:r>
              <a:rPr sz="3600" spc="-5" dirty="0">
                <a:latin typeface="Times New Roman"/>
                <a:cs typeface="Times New Roman"/>
              </a:rPr>
              <a:t>consist </a:t>
            </a:r>
            <a:r>
              <a:rPr sz="3600" dirty="0">
                <a:latin typeface="Times New Roman"/>
                <a:cs typeface="Times New Roman"/>
              </a:rPr>
              <a:t>of only the  best </a:t>
            </a:r>
            <a:r>
              <a:rPr sz="3600" spc="-5" dirty="0">
                <a:latin typeface="Times New Roman"/>
                <a:cs typeface="Times New Roman"/>
              </a:rPr>
              <a:t>routes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each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destination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285" y="289382"/>
            <a:ext cx="5347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Types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3649979" cy="2000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5" dirty="0">
                <a:latin typeface="Times New Roman"/>
                <a:cs typeface="Times New Roman"/>
              </a:rPr>
              <a:t>Static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Default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Dynamic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289382"/>
            <a:ext cx="4673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8043545" cy="4415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is configured manually by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administrator.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Mandatory need for the destination network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Used for small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organizations</a:t>
            </a:r>
            <a:endParaRPr sz="3200">
              <a:latin typeface="Times New Roman"/>
              <a:cs typeface="Times New Roman"/>
            </a:endParaRPr>
          </a:p>
          <a:p>
            <a:pPr marL="355600" marR="4806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 static routing the administrator decide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best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path</a:t>
            </a:r>
            <a:endParaRPr sz="3200">
              <a:latin typeface="Times New Roman"/>
              <a:cs typeface="Times New Roman"/>
            </a:endParaRPr>
          </a:p>
          <a:p>
            <a:pPr marL="355600" marR="3752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Administrator should know that what is the  destination ID and how many routes to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reach  that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destination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564" y="289382"/>
            <a:ext cx="39141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503"/>
            <a:ext cx="7945120" cy="36474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There </a:t>
            </a:r>
            <a:r>
              <a:rPr sz="3600" spc="-10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no overhead on the router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CPU.</a:t>
            </a:r>
            <a:endParaRPr sz="3600">
              <a:latin typeface="Times New Roman"/>
              <a:cs typeface="Times New Roman"/>
            </a:endParaRPr>
          </a:p>
          <a:p>
            <a:pPr marL="355600" marR="1397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There is no </a:t>
            </a:r>
            <a:r>
              <a:rPr sz="3600" spc="-5" dirty="0">
                <a:latin typeface="Times New Roman"/>
                <a:cs typeface="Times New Roman"/>
              </a:rPr>
              <a:t>bandwidth </a:t>
            </a:r>
            <a:r>
              <a:rPr sz="3600" dirty="0">
                <a:latin typeface="Times New Roman"/>
                <a:cs typeface="Times New Roman"/>
              </a:rPr>
              <a:t>usage </a:t>
            </a:r>
            <a:r>
              <a:rPr sz="3600" spc="-5" dirty="0">
                <a:latin typeface="Times New Roman"/>
                <a:cs typeface="Times New Roman"/>
              </a:rPr>
              <a:t>between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5" dirty="0">
                <a:latin typeface="Times New Roman"/>
                <a:cs typeface="Times New Roman"/>
              </a:rPr>
              <a:t>routers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It adds security because 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administrator  </a:t>
            </a:r>
            <a:r>
              <a:rPr sz="3600" dirty="0">
                <a:latin typeface="Times New Roman"/>
                <a:cs typeface="Times New Roman"/>
              </a:rPr>
              <a:t>can choose to </a:t>
            </a:r>
            <a:r>
              <a:rPr sz="3600" spc="-5" dirty="0">
                <a:latin typeface="Times New Roman"/>
                <a:cs typeface="Times New Roman"/>
              </a:rPr>
              <a:t>allow </a:t>
            </a:r>
            <a:r>
              <a:rPr sz="3600" dirty="0">
                <a:latin typeface="Times New Roman"/>
                <a:cs typeface="Times New Roman"/>
              </a:rPr>
              <a:t>routing </a:t>
            </a:r>
            <a:r>
              <a:rPr sz="3600" spc="-5" dirty="0">
                <a:latin typeface="Times New Roman"/>
                <a:cs typeface="Times New Roman"/>
              </a:rPr>
              <a:t>access </a:t>
            </a:r>
            <a:r>
              <a:rPr sz="3600" dirty="0">
                <a:latin typeface="Times New Roman"/>
                <a:cs typeface="Times New Roman"/>
              </a:rPr>
              <a:t>to the  </a:t>
            </a:r>
            <a:r>
              <a:rPr sz="3600" spc="-5" dirty="0">
                <a:latin typeface="Times New Roman"/>
                <a:cs typeface="Times New Roman"/>
              </a:rPr>
              <a:t>certain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only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691642"/>
            <a:ext cx="104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Note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71242"/>
            <a:ext cx="75158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spc="-10" dirty="0">
                <a:latin typeface="Times New Roman"/>
                <a:cs typeface="Times New Roman"/>
              </a:rPr>
              <a:t>static </a:t>
            </a:r>
            <a:r>
              <a:rPr sz="3600" dirty="0">
                <a:latin typeface="Times New Roman"/>
                <a:cs typeface="Times New Roman"/>
              </a:rPr>
              <a:t>routing </a:t>
            </a:r>
            <a:r>
              <a:rPr sz="3600" spc="-5" dirty="0">
                <a:latin typeface="Times New Roman"/>
                <a:cs typeface="Times New Roman"/>
              </a:rPr>
              <a:t>router </a:t>
            </a:r>
            <a:r>
              <a:rPr sz="3600" spc="-15" dirty="0">
                <a:latin typeface="Times New Roman"/>
                <a:cs typeface="Times New Roman"/>
              </a:rPr>
              <a:t>don’t </a:t>
            </a:r>
            <a:r>
              <a:rPr sz="3600" dirty="0">
                <a:latin typeface="Times New Roman"/>
                <a:cs typeface="Times New Roman"/>
              </a:rPr>
              <a:t>need </a:t>
            </a:r>
            <a:r>
              <a:rPr sz="3600" spc="-5" dirty="0">
                <a:latin typeface="Times New Roman"/>
                <a:cs typeface="Times New Roman"/>
              </a:rPr>
              <a:t>any  </a:t>
            </a:r>
            <a:r>
              <a:rPr sz="3600" dirty="0">
                <a:latin typeface="Times New Roman"/>
                <a:cs typeface="Times New Roman"/>
              </a:rPr>
              <a:t>update of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route </a:t>
            </a:r>
            <a:r>
              <a:rPr sz="3600" spc="-5" dirty="0">
                <a:latin typeface="Times New Roman"/>
                <a:cs typeface="Times New Roman"/>
              </a:rPr>
              <a:t>because </a:t>
            </a:r>
            <a:r>
              <a:rPr sz="3600" dirty="0">
                <a:latin typeface="Times New Roman"/>
                <a:cs typeface="Times New Roman"/>
              </a:rPr>
              <a:t>the route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 pre-defined </a:t>
            </a: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92960"/>
            <a:ext cx="74720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7442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Cisco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the leading </a:t>
            </a:r>
            <a:r>
              <a:rPr sz="3600" spc="-5" dirty="0">
                <a:latin typeface="Times New Roman"/>
                <a:cs typeface="Times New Roman"/>
              </a:rPr>
              <a:t>manufacturer </a:t>
            </a:r>
            <a:r>
              <a:rPr sz="3600" dirty="0">
                <a:latin typeface="Times New Roman"/>
                <a:cs typeface="Times New Roman"/>
              </a:rPr>
              <a:t>of  routers and switches.It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manufactures  </a:t>
            </a:r>
            <a:r>
              <a:rPr sz="3600" dirty="0">
                <a:latin typeface="Times New Roman"/>
                <a:cs typeface="Times New Roman"/>
              </a:rPr>
              <a:t>70% of </a:t>
            </a:r>
            <a:r>
              <a:rPr sz="3600" spc="-5" dirty="0">
                <a:latin typeface="Times New Roman"/>
                <a:cs typeface="Times New Roman"/>
              </a:rPr>
              <a:t>routers </a:t>
            </a:r>
            <a:r>
              <a:rPr sz="3600" dirty="0">
                <a:latin typeface="Times New Roman"/>
                <a:cs typeface="Times New Roman"/>
              </a:rPr>
              <a:t>and switches of </a:t>
            </a:r>
            <a:r>
              <a:rPr sz="3600" spc="-5" dirty="0">
                <a:latin typeface="Times New Roman"/>
                <a:cs typeface="Times New Roman"/>
              </a:rPr>
              <a:t>the  market.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876" y="284810"/>
            <a:ext cx="4256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6005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Used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small </a:t>
            </a:r>
            <a:r>
              <a:rPr sz="3600" dirty="0">
                <a:latin typeface="Times New Roman"/>
                <a:cs typeface="Times New Roman"/>
              </a:rPr>
              <a:t>network(its not feasible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  </a:t>
            </a:r>
            <a:r>
              <a:rPr sz="3600" spc="-15" dirty="0">
                <a:latin typeface="Times New Roman"/>
                <a:cs typeface="Times New Roman"/>
              </a:rPr>
              <a:t>large</a:t>
            </a:r>
            <a:r>
              <a:rPr sz="3600" spc="-5" dirty="0">
                <a:latin typeface="Times New Roman"/>
                <a:cs typeface="Times New Roman"/>
              </a:rPr>
              <a:t> networks)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Each </a:t>
            </a:r>
            <a:r>
              <a:rPr sz="3600" spc="-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every network have to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manually  </a:t>
            </a:r>
            <a:r>
              <a:rPr sz="3600" dirty="0">
                <a:latin typeface="Times New Roman"/>
                <a:cs typeface="Times New Roman"/>
              </a:rPr>
              <a:t>configured.</a:t>
            </a:r>
            <a:endParaRPr sz="3600">
              <a:latin typeface="Times New Roman"/>
              <a:cs typeface="Times New Roman"/>
            </a:endParaRPr>
          </a:p>
          <a:p>
            <a:pPr marL="355600" marR="100584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Any </a:t>
            </a:r>
            <a:r>
              <a:rPr sz="3600" spc="-5" dirty="0">
                <a:latin typeface="Times New Roman"/>
                <a:cs typeface="Times New Roman"/>
              </a:rPr>
              <a:t>change </a:t>
            </a:r>
            <a:r>
              <a:rPr sz="3600" dirty="0">
                <a:latin typeface="Times New Roman"/>
                <a:cs typeface="Times New Roman"/>
              </a:rPr>
              <a:t>in the network </a:t>
            </a:r>
            <a:r>
              <a:rPr sz="3600" spc="-5" dirty="0">
                <a:latin typeface="Times New Roman"/>
                <a:cs typeface="Times New Roman"/>
              </a:rPr>
              <a:t>has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  update </a:t>
            </a:r>
            <a:r>
              <a:rPr sz="3600" spc="-10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all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286334"/>
            <a:ext cx="77254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0" marR="5080" indent="-2210435">
              <a:lnSpc>
                <a:spcPct val="100000"/>
              </a:lnSpc>
              <a:spcBef>
                <a:spcPts val="100"/>
              </a:spcBef>
              <a:tabLst>
                <a:tab pos="2882900" algn="l"/>
                <a:tab pos="3847465" algn="l"/>
              </a:tabLst>
            </a:pPr>
            <a:r>
              <a:rPr sz="4800" dirty="0">
                <a:latin typeface="Times New Roman"/>
                <a:cs typeface="Times New Roman"/>
              </a:rPr>
              <a:t>Rules to assign </a:t>
            </a:r>
            <a:r>
              <a:rPr sz="4800" spc="-10" dirty="0">
                <a:latin typeface="Times New Roman"/>
                <a:cs typeface="Times New Roman"/>
              </a:rPr>
              <a:t>the </a:t>
            </a:r>
            <a:r>
              <a:rPr sz="4800" dirty="0">
                <a:latin typeface="Times New Roman"/>
                <a:cs typeface="Times New Roman"/>
              </a:rPr>
              <a:t>IP</a:t>
            </a:r>
            <a:r>
              <a:rPr sz="4800" spc="-285" dirty="0">
                <a:latin typeface="Times New Roman"/>
                <a:cs typeface="Times New Roman"/>
              </a:rPr>
              <a:t> </a:t>
            </a:r>
            <a:r>
              <a:rPr sz="4800" spc="-15" dirty="0">
                <a:latin typeface="Times New Roman"/>
                <a:cs typeface="Times New Roman"/>
              </a:rPr>
              <a:t>address  </a:t>
            </a:r>
            <a:r>
              <a:rPr sz="4800" dirty="0">
                <a:latin typeface="Times New Roman"/>
                <a:cs typeface="Times New Roman"/>
              </a:rPr>
              <a:t>to	</a:t>
            </a:r>
            <a:r>
              <a:rPr sz="4800" spc="-5" dirty="0">
                <a:latin typeface="Times New Roman"/>
                <a:cs typeface="Times New Roman"/>
              </a:rPr>
              <a:t>the	</a:t>
            </a:r>
            <a:r>
              <a:rPr sz="4800" spc="-15" dirty="0">
                <a:latin typeface="Times New Roman"/>
                <a:cs typeface="Times New Roman"/>
              </a:rPr>
              <a:t>router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37891"/>
            <a:ext cx="7938134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47955" indent="-51562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Times New Roman"/>
                <a:cs typeface="Times New Roman"/>
              </a:rPr>
              <a:t>All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LAN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135" dirty="0">
                <a:latin typeface="Times New Roman"/>
                <a:cs typeface="Times New Roman"/>
              </a:rPr>
              <a:t>WAN </a:t>
            </a:r>
            <a:r>
              <a:rPr sz="3600" dirty="0">
                <a:latin typeface="Times New Roman"/>
                <a:cs typeface="Times New Roman"/>
              </a:rPr>
              <a:t>should be </a:t>
            </a:r>
            <a:r>
              <a:rPr sz="3600" spc="-10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10" dirty="0">
                <a:latin typeface="Times New Roman"/>
                <a:cs typeface="Times New Roman"/>
              </a:rPr>
              <a:t>different </a:t>
            </a:r>
            <a:r>
              <a:rPr sz="3600" dirty="0">
                <a:latin typeface="Times New Roman"/>
                <a:cs typeface="Times New Roman"/>
              </a:rPr>
              <a:t>networks(or </a:t>
            </a:r>
            <a:r>
              <a:rPr sz="3600" spc="-5" dirty="0">
                <a:latin typeface="Times New Roman"/>
                <a:cs typeface="Times New Roman"/>
              </a:rPr>
              <a:t>should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repeat 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same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network).</a:t>
            </a:r>
            <a:endParaRPr sz="36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Router </a:t>
            </a:r>
            <a:r>
              <a:rPr sz="3600" spc="-5" dirty="0">
                <a:latin typeface="Times New Roman"/>
                <a:cs typeface="Times New Roman"/>
              </a:rPr>
              <a:t>Ethernet IP address </a:t>
            </a:r>
            <a:r>
              <a:rPr sz="3600" dirty="0">
                <a:latin typeface="Times New Roman"/>
                <a:cs typeface="Times New Roman"/>
              </a:rPr>
              <a:t>and the</a:t>
            </a:r>
            <a:r>
              <a:rPr sz="3600" spc="-1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LAN  IP address </a:t>
            </a:r>
            <a:r>
              <a:rPr sz="3600" dirty="0">
                <a:latin typeface="Times New Roman"/>
                <a:cs typeface="Times New Roman"/>
              </a:rPr>
              <a:t>should be in the same  network.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8980"/>
            <a:ext cx="79095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3.Both the </a:t>
            </a:r>
            <a:r>
              <a:rPr sz="3600" spc="-5" dirty="0">
                <a:latin typeface="Times New Roman"/>
                <a:cs typeface="Times New Roman"/>
              </a:rPr>
              <a:t>interfaces </a:t>
            </a:r>
            <a:r>
              <a:rPr sz="3600" dirty="0">
                <a:latin typeface="Times New Roman"/>
                <a:cs typeface="Times New Roman"/>
              </a:rPr>
              <a:t>of routers facing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  other should be </a:t>
            </a:r>
            <a:r>
              <a:rPr sz="3600" spc="-10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the same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7745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4.All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interfaces </a:t>
            </a:r>
            <a:r>
              <a:rPr sz="3600" dirty="0">
                <a:latin typeface="Times New Roman"/>
                <a:cs typeface="Times New Roman"/>
              </a:rPr>
              <a:t>of routers should be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  the </a:t>
            </a:r>
            <a:r>
              <a:rPr sz="3600" spc="-10" dirty="0">
                <a:latin typeface="Times New Roman"/>
                <a:cs typeface="Times New Roman"/>
              </a:rPr>
              <a:t>different </a:t>
            </a:r>
            <a:r>
              <a:rPr sz="3600" dirty="0">
                <a:latin typeface="Times New Roman"/>
                <a:cs typeface="Times New Roman"/>
              </a:rPr>
              <a:t>network.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972" y="2713875"/>
            <a:ext cx="7941183" cy="3926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Configuring </a:t>
            </a:r>
            <a:r>
              <a:rPr dirty="0"/>
              <a:t>the </a:t>
            </a:r>
            <a:r>
              <a:rPr spc="-5" dirty="0"/>
              <a:t>Static</a:t>
            </a:r>
            <a:r>
              <a:rPr spc="60"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1270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latin typeface="Arial"/>
                <a:cs typeface="Arial"/>
              </a:rPr>
              <a:t>Router(config)#ip </a:t>
            </a:r>
            <a:r>
              <a:rPr sz="3200" spc="-50" dirty="0">
                <a:latin typeface="Arial"/>
                <a:cs typeface="Arial"/>
              </a:rPr>
              <a:t>route </a:t>
            </a:r>
            <a:r>
              <a:rPr sz="3200" spc="-114" dirty="0">
                <a:latin typeface="Arial"/>
                <a:cs typeface="Arial"/>
              </a:rPr>
              <a:t>&lt;Destination </a:t>
            </a:r>
            <a:r>
              <a:rPr sz="3200" spc="-75" dirty="0">
                <a:latin typeface="Arial"/>
                <a:cs typeface="Arial"/>
              </a:rPr>
              <a:t>Network  </a:t>
            </a:r>
            <a:r>
              <a:rPr sz="3200" spc="-235" dirty="0">
                <a:latin typeface="Arial"/>
                <a:cs typeface="Arial"/>
              </a:rPr>
              <a:t>ID&gt; </a:t>
            </a:r>
            <a:r>
              <a:rPr sz="3200" spc="-114" dirty="0">
                <a:latin typeface="Arial"/>
                <a:cs typeface="Arial"/>
              </a:rPr>
              <a:t>&lt;Destination </a:t>
            </a:r>
            <a:r>
              <a:rPr sz="3200" spc="-170" dirty="0">
                <a:latin typeface="Arial"/>
                <a:cs typeface="Arial"/>
              </a:rPr>
              <a:t>Subnet </a:t>
            </a:r>
            <a:r>
              <a:rPr sz="3200" spc="-175" dirty="0">
                <a:latin typeface="Arial"/>
                <a:cs typeface="Arial"/>
              </a:rPr>
              <a:t>Mask&gt;&lt;Next </a:t>
            </a:r>
            <a:r>
              <a:rPr sz="3200" spc="-170" dirty="0">
                <a:latin typeface="Arial"/>
                <a:cs typeface="Arial"/>
              </a:rPr>
              <a:t>Hop </a:t>
            </a:r>
            <a:r>
              <a:rPr sz="3200" spc="-280" dirty="0">
                <a:latin typeface="Arial"/>
                <a:cs typeface="Arial"/>
              </a:rPr>
              <a:t>IP  </a:t>
            </a:r>
            <a:r>
              <a:rPr sz="3200" spc="-185" dirty="0">
                <a:latin typeface="Arial"/>
                <a:cs typeface="Arial"/>
              </a:rPr>
              <a:t>address&gt;.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322" y="2244293"/>
            <a:ext cx="32321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5" dirty="0"/>
              <a:t>Thanks</a:t>
            </a:r>
            <a:endParaRPr sz="7200"/>
          </a:p>
          <a:p>
            <a:pPr algn="ctr">
              <a:lnSpc>
                <a:spcPct val="100000"/>
              </a:lnSpc>
            </a:pPr>
            <a:r>
              <a:rPr sz="7200" spc="9400" dirty="0">
                <a:solidFill>
                  <a:srgbClr val="FFFF00"/>
                </a:solidFill>
                <a:latin typeface="Wingdings"/>
                <a:cs typeface="Wingdings"/>
              </a:rPr>
              <a:t></a:t>
            </a:r>
            <a:endParaRPr sz="7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47015"/>
            <a:ext cx="740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Black"/>
                <a:cs typeface="Arial Black"/>
              </a:rPr>
              <a:t>3 </a:t>
            </a:r>
            <a:r>
              <a:rPr sz="3600" spc="-45" dirty="0">
                <a:latin typeface="Arial Black"/>
                <a:cs typeface="Arial Black"/>
              </a:rPr>
              <a:t>level </a:t>
            </a:r>
            <a:r>
              <a:rPr sz="3600" dirty="0">
                <a:latin typeface="Arial Black"/>
                <a:cs typeface="Arial Black"/>
              </a:rPr>
              <a:t>hierarchy Cisco</a:t>
            </a:r>
            <a:r>
              <a:rPr sz="3600" spc="10" dirty="0">
                <a:latin typeface="Arial Black"/>
                <a:cs typeface="Arial Black"/>
              </a:rPr>
              <a:t> </a:t>
            </a:r>
            <a:r>
              <a:rPr sz="3600" spc="5" dirty="0">
                <a:latin typeface="Arial Black"/>
                <a:cs typeface="Arial Black"/>
              </a:rPr>
              <a:t>router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91436"/>
            <a:ext cx="602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 Access</a:t>
            </a:r>
            <a:r>
              <a:rPr sz="4800" spc="-810" dirty="0"/>
              <a:t> </a:t>
            </a:r>
            <a:r>
              <a:rPr sz="4800" spc="-5" dirty="0"/>
              <a:t>level/layer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756920" algn="l"/>
              </a:tabLst>
            </a:pPr>
            <a:r>
              <a:rPr spc="-5" dirty="0"/>
              <a:t>Distribution</a:t>
            </a:r>
            <a:r>
              <a:rPr spc="15" dirty="0"/>
              <a:t> </a:t>
            </a:r>
            <a:r>
              <a:rPr spc="-5" dirty="0"/>
              <a:t>level/layer</a:t>
            </a:r>
          </a:p>
          <a:p>
            <a:pPr marL="756285" indent="-744220">
              <a:lnSpc>
                <a:spcPct val="100000"/>
              </a:lnSpc>
              <a:buAutoNum type="arabicPeriod" startAt="2"/>
              <a:tabLst>
                <a:tab pos="756920" algn="l"/>
              </a:tabLst>
            </a:pPr>
            <a:r>
              <a:rPr spc="-5" dirty="0"/>
              <a:t>Core level/layer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1470"/>
            <a:ext cx="8240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Black"/>
                <a:cs typeface="Arial Black"/>
              </a:rPr>
              <a:t>Access </a:t>
            </a:r>
            <a:r>
              <a:rPr b="0" spc="-20" dirty="0">
                <a:latin typeface="Arial Black"/>
                <a:cs typeface="Arial Black"/>
              </a:rPr>
              <a:t>Layer</a:t>
            </a:r>
            <a:r>
              <a:rPr b="0" spc="-110" dirty="0">
                <a:latin typeface="Arial Black"/>
                <a:cs typeface="Arial Black"/>
              </a:rPr>
              <a:t> </a:t>
            </a:r>
            <a:r>
              <a:rPr b="0" spc="-5" dirty="0">
                <a:latin typeface="Arial Black"/>
                <a:cs typeface="Arial Black"/>
              </a:rPr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92960"/>
            <a:ext cx="82854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5750" algn="l"/>
              </a:tabLst>
            </a:pPr>
            <a:r>
              <a:rPr sz="3600" dirty="0">
                <a:latin typeface="Times New Roman"/>
                <a:cs typeface="Times New Roman"/>
              </a:rPr>
              <a:t>Routers which are used by the </a:t>
            </a:r>
            <a:r>
              <a:rPr sz="3600" spc="-5" dirty="0">
                <a:latin typeface="Times New Roman"/>
                <a:cs typeface="Times New Roman"/>
              </a:rPr>
              <a:t>small  </a:t>
            </a:r>
            <a:r>
              <a:rPr sz="3600" spc="-10" dirty="0">
                <a:latin typeface="Times New Roman"/>
                <a:cs typeface="Times New Roman"/>
              </a:rPr>
              <a:t>organizations </a:t>
            </a:r>
            <a:r>
              <a:rPr sz="3600" dirty="0">
                <a:latin typeface="Times New Roman"/>
                <a:cs typeface="Times New Roman"/>
              </a:rPr>
              <a:t>and are also known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Desktop  </a:t>
            </a:r>
            <a:r>
              <a:rPr sz="3600" spc="-5" dirty="0">
                <a:latin typeface="Times New Roman"/>
                <a:cs typeface="Times New Roman"/>
              </a:rPr>
              <a:t>routers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5" dirty="0">
                <a:latin typeface="Times New Roman"/>
                <a:cs typeface="Times New Roman"/>
              </a:rPr>
              <a:t>company </a:t>
            </a:r>
            <a:r>
              <a:rPr sz="3600" dirty="0">
                <a:latin typeface="Times New Roman"/>
                <a:cs typeface="Times New Roman"/>
              </a:rPr>
              <a:t>layer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sz="3600" spc="-5" dirty="0">
                <a:latin typeface="Times New Roman"/>
                <a:cs typeface="Times New Roman"/>
              </a:rPr>
              <a:t>Access </a:t>
            </a:r>
            <a:r>
              <a:rPr sz="3600" dirty="0">
                <a:latin typeface="Times New Roman"/>
                <a:cs typeface="Times New Roman"/>
              </a:rPr>
              <a:t>layer routers are of </a:t>
            </a:r>
            <a:r>
              <a:rPr sz="3600" spc="-5" dirty="0">
                <a:latin typeface="Times New Roman"/>
                <a:cs typeface="Times New Roman"/>
              </a:rPr>
              <a:t>low </a:t>
            </a:r>
            <a:r>
              <a:rPr sz="3600" dirty="0">
                <a:latin typeface="Times New Roman"/>
                <a:cs typeface="Times New Roman"/>
              </a:rPr>
              <a:t>speed, </a:t>
            </a:r>
            <a:r>
              <a:rPr sz="3600" spc="-5" dirty="0">
                <a:latin typeface="Times New Roman"/>
                <a:cs typeface="Times New Roman"/>
              </a:rPr>
              <a:t>low  processing </a:t>
            </a:r>
            <a:r>
              <a:rPr sz="3600" spc="-25" dirty="0">
                <a:latin typeface="Times New Roman"/>
                <a:cs typeface="Times New Roman"/>
              </a:rPr>
              <a:t>power, </a:t>
            </a:r>
            <a:r>
              <a:rPr sz="3600" spc="-5" dirty="0">
                <a:latin typeface="Times New Roman"/>
                <a:cs typeface="Times New Roman"/>
              </a:rPr>
              <a:t>low RAM </a:t>
            </a:r>
            <a:r>
              <a:rPr sz="3600" dirty="0">
                <a:latin typeface="Times New Roman"/>
                <a:cs typeface="Times New Roman"/>
              </a:rPr>
              <a:t>and lower no of  ports and are also </a:t>
            </a:r>
            <a:r>
              <a:rPr sz="3600" spc="-5" dirty="0">
                <a:latin typeface="Times New Roman"/>
                <a:cs typeface="Times New Roman"/>
              </a:rPr>
              <a:t>low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price.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1470"/>
            <a:ext cx="5111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latin typeface="Arial Black"/>
                <a:cs typeface="Arial Black"/>
              </a:rPr>
              <a:t>Router</a:t>
            </a:r>
            <a:r>
              <a:rPr sz="5400" spc="-95" dirty="0">
                <a:latin typeface="Arial Black"/>
                <a:cs typeface="Arial Black"/>
              </a:rPr>
              <a:t> </a:t>
            </a:r>
            <a:r>
              <a:rPr sz="5400" spc="-5" dirty="0">
                <a:latin typeface="Arial Black"/>
                <a:cs typeface="Arial Black"/>
              </a:rPr>
              <a:t>Series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1596009"/>
            <a:ext cx="536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800,1000,1600,1700,2500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43098"/>
            <a:ext cx="9144000" cy="3469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866" y="456438"/>
            <a:ext cx="413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1700 Series</a:t>
            </a:r>
            <a:r>
              <a:rPr sz="3600" spc="-55" dirty="0"/>
              <a:t> </a:t>
            </a:r>
            <a:r>
              <a:rPr sz="3600" spc="-5" dirty="0"/>
              <a:t>Router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48016"/>
            <a:ext cx="9144000" cy="4361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1448</Words>
  <Application>Microsoft Office PowerPoint</Application>
  <PresentationFormat>On-screen Show (4:3)</PresentationFormat>
  <Paragraphs>212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Black</vt:lpstr>
      <vt:lpstr>Calibri</vt:lpstr>
      <vt:lpstr>Carlito</vt:lpstr>
      <vt:lpstr>Times New Roman</vt:lpstr>
      <vt:lpstr>Wingdings</vt:lpstr>
      <vt:lpstr>Office Theme</vt:lpstr>
      <vt:lpstr>PowerPoint Presentation</vt:lpstr>
      <vt:lpstr>Router</vt:lpstr>
      <vt:lpstr>PowerPoint Presentation</vt:lpstr>
      <vt:lpstr>Vendors of Router</vt:lpstr>
      <vt:lpstr>PowerPoint Presentation</vt:lpstr>
      <vt:lpstr>1. Access level/layer</vt:lpstr>
      <vt:lpstr>Access Layer Routers</vt:lpstr>
      <vt:lpstr>PowerPoint Presentation</vt:lpstr>
      <vt:lpstr>1700 Series Router</vt:lpstr>
      <vt:lpstr>Distribution Layer Routers</vt:lpstr>
      <vt:lpstr>PowerPoint Presentation</vt:lpstr>
      <vt:lpstr>3600 Series Router</vt:lpstr>
      <vt:lpstr>PowerPoint Presentation</vt:lpstr>
      <vt:lpstr>Core Layer Router</vt:lpstr>
      <vt:lpstr>7200 Series Router</vt:lpstr>
      <vt:lpstr>7600 Series Router</vt:lpstr>
      <vt:lpstr>Special Series of Routers</vt:lpstr>
      <vt:lpstr>Router Classification</vt:lpstr>
      <vt:lpstr>Fixed Routers</vt:lpstr>
      <vt:lpstr>Modular Routers</vt:lpstr>
      <vt:lpstr>Ports on Router</vt:lpstr>
      <vt:lpstr>LAN Ports</vt:lpstr>
      <vt:lpstr>LAN Ports</vt:lpstr>
      <vt:lpstr>WAN Ports</vt:lpstr>
      <vt:lpstr>WAN Ports</vt:lpstr>
      <vt:lpstr>Administrative Ports</vt:lpstr>
      <vt:lpstr>Console Ports</vt:lpstr>
      <vt:lpstr>Console Ports</vt:lpstr>
      <vt:lpstr>Auxiliary Ports</vt:lpstr>
      <vt:lpstr>Internal components of router</vt:lpstr>
      <vt:lpstr>ROM</vt:lpstr>
      <vt:lpstr>POST</vt:lpstr>
      <vt:lpstr>IOS</vt:lpstr>
      <vt:lpstr>RAM</vt:lpstr>
      <vt:lpstr>Flash Memory</vt:lpstr>
      <vt:lpstr>NVRAM</vt:lpstr>
      <vt:lpstr>Modes of the Router</vt:lpstr>
      <vt:lpstr>PowerPoint Presentation</vt:lpstr>
      <vt:lpstr>PowerPoint Presentation</vt:lpstr>
      <vt:lpstr>PowerPoint Presentation</vt:lpstr>
      <vt:lpstr>Basic Commands</vt:lpstr>
      <vt:lpstr>PowerPoint Presentation</vt:lpstr>
      <vt:lpstr>PowerPoint Presentation</vt:lpstr>
      <vt:lpstr>PowerPoint Presentation</vt:lpstr>
      <vt:lpstr>Routing</vt:lpstr>
      <vt:lpstr>Types of routing</vt:lpstr>
      <vt:lpstr>Static Routing</vt:lpstr>
      <vt:lpstr>Advantages</vt:lpstr>
      <vt:lpstr>Note</vt:lpstr>
      <vt:lpstr>Disadvantages</vt:lpstr>
      <vt:lpstr>Rules to assign the IP address  to the router</vt:lpstr>
      <vt:lpstr>PowerPoint Presentation</vt:lpstr>
      <vt:lpstr>Configuring the Static Routing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Talha Naqash BUIC</cp:lastModifiedBy>
  <cp:revision>4</cp:revision>
  <dcterms:created xsi:type="dcterms:W3CDTF">2021-04-16T09:01:32Z</dcterms:created>
  <dcterms:modified xsi:type="dcterms:W3CDTF">2021-04-16T11:19:33Z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2021-04-16T00:00:00Z</vt:filetime>
  </property>
</Properties>
</file>