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9" r:id="rId10"/>
    <p:sldId id="275" r:id="rId11"/>
    <p:sldId id="277" r:id="rId12"/>
    <p:sldId id="278" r:id="rId13"/>
    <p:sldId id="279" r:id="rId14"/>
    <p:sldId id="280" r:id="rId15"/>
    <p:sldId id="283" r:id="rId16"/>
    <p:sldId id="285" r:id="rId17"/>
    <p:sldId id="286" r:id="rId18"/>
    <p:sldId id="287" r:id="rId19"/>
    <p:sldId id="289" r:id="rId20"/>
    <p:sldId id="290" r:id="rId21"/>
    <p:sldId id="298" r:id="rId22"/>
    <p:sldId id="299" r:id="rId23"/>
    <p:sldId id="300" r:id="rId24"/>
    <p:sldId id="301" r:id="rId25"/>
    <p:sldId id="303" r:id="rId26"/>
    <p:sldId id="304" r:id="rId27"/>
    <p:sldId id="305" r:id="rId28"/>
    <p:sldId id="306" r:id="rId29"/>
    <p:sldId id="307" r:id="rId30"/>
    <p:sldId id="308" r:id="rId31"/>
    <p:sldId id="309" r:id="rId32"/>
  </p:sldIdLst>
  <p:sldSz cx="12192000" cy="6858000"/>
  <p:notesSz cx="12192000" cy="6858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53" autoAdjust="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298" y="84531"/>
            <a:ext cx="10871403"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05445"/>
            <a:ext cx="12192000" cy="5304232"/>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571" y="5867398"/>
            <a:ext cx="12187428" cy="99059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681863" y="958723"/>
            <a:ext cx="10828273" cy="635000"/>
          </a:xfrm>
          <a:prstGeom prst="rect">
            <a:avLst/>
          </a:prstGeom>
        </p:spPr>
        <p:txBody>
          <a:bodyPr wrap="square" lIns="0" tIns="0" rIns="0" bIns="0">
            <a:spAutoFit/>
          </a:bodyPr>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694753" y="1338135"/>
            <a:ext cx="9460865" cy="37122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432" y="19811"/>
            <a:ext cx="12143740" cy="6807834"/>
            <a:chOff x="27432" y="19811"/>
            <a:chExt cx="12143740" cy="6807834"/>
          </a:xfrm>
        </p:grpSpPr>
        <p:sp>
          <p:nvSpPr>
            <p:cNvPr id="3" name="object 3"/>
            <p:cNvSpPr/>
            <p:nvPr/>
          </p:nvSpPr>
          <p:spPr>
            <a:xfrm>
              <a:off x="27432" y="19811"/>
              <a:ext cx="12143232" cy="28254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432" y="2817876"/>
              <a:ext cx="12137136" cy="40096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73839" y="2470404"/>
              <a:ext cx="407034" cy="152400"/>
            </a:xfrm>
            <a:custGeom>
              <a:avLst/>
              <a:gdLst/>
              <a:ahLst/>
              <a:cxnLst/>
              <a:rect l="l" t="t" r="r" b="b"/>
              <a:pathLst>
                <a:path w="407034" h="152400">
                  <a:moveTo>
                    <a:pt x="406907" y="0"/>
                  </a:moveTo>
                  <a:lnTo>
                    <a:pt x="0" y="0"/>
                  </a:lnTo>
                  <a:lnTo>
                    <a:pt x="0" y="152400"/>
                  </a:lnTo>
                  <a:lnTo>
                    <a:pt x="406907" y="152400"/>
                  </a:lnTo>
                  <a:lnTo>
                    <a:pt x="406907" y="0"/>
                  </a:lnTo>
                  <a:close/>
                </a:path>
              </a:pathLst>
            </a:custGeom>
            <a:solidFill>
              <a:srgbClr val="F17416"/>
            </a:solidFill>
          </p:spPr>
          <p:txBody>
            <a:bodyPr wrap="square" lIns="0" tIns="0" rIns="0" bIns="0" rtlCol="0"/>
            <a:lstStyle/>
            <a:p>
              <a:endParaRPr/>
            </a:p>
          </p:txBody>
        </p:sp>
      </p:grpSp>
      <p:sp>
        <p:nvSpPr>
          <p:cNvPr id="9" name="object 9"/>
          <p:cNvSpPr txBox="1"/>
          <p:nvPr/>
        </p:nvSpPr>
        <p:spPr>
          <a:xfrm>
            <a:off x="231140" y="2913807"/>
            <a:ext cx="9117330" cy="1559560"/>
          </a:xfrm>
          <a:prstGeom prst="rect">
            <a:avLst/>
          </a:prstGeom>
        </p:spPr>
        <p:txBody>
          <a:bodyPr vert="horz" wrap="square" lIns="0" tIns="113664" rIns="0" bIns="0" rtlCol="0">
            <a:spAutoFit/>
          </a:bodyPr>
          <a:lstStyle/>
          <a:p>
            <a:pPr marL="12700">
              <a:lnSpc>
                <a:spcPct val="100000"/>
              </a:lnSpc>
              <a:spcBef>
                <a:spcPts val="894"/>
              </a:spcBef>
            </a:pPr>
            <a:r>
              <a:rPr sz="3600" spc="-150" dirty="0">
                <a:solidFill>
                  <a:srgbClr val="FFFF00"/>
                </a:solidFill>
                <a:latin typeface="Times New Roman"/>
                <a:cs typeface="Times New Roman"/>
              </a:rPr>
              <a:t>Topic</a:t>
            </a:r>
            <a:endParaRPr sz="3600" dirty="0">
              <a:latin typeface="Times New Roman"/>
              <a:cs typeface="Times New Roman"/>
            </a:endParaRPr>
          </a:p>
          <a:p>
            <a:pPr marL="741680">
              <a:lnSpc>
                <a:spcPct val="100000"/>
              </a:lnSpc>
              <a:spcBef>
                <a:spcPts val="1080"/>
              </a:spcBef>
              <a:tabLst>
                <a:tab pos="5247005" algn="l"/>
              </a:tabLst>
            </a:pPr>
            <a:r>
              <a:rPr sz="4900" spc="-120" dirty="0">
                <a:solidFill>
                  <a:srgbClr val="FFFFFF"/>
                </a:solidFill>
                <a:latin typeface="Times New Roman"/>
                <a:cs typeface="Times New Roman"/>
              </a:rPr>
              <a:t>Routing</a:t>
            </a:r>
            <a:r>
              <a:rPr sz="4900" spc="-260" dirty="0">
                <a:solidFill>
                  <a:srgbClr val="FFFFFF"/>
                </a:solidFill>
                <a:latin typeface="Times New Roman"/>
                <a:cs typeface="Times New Roman"/>
              </a:rPr>
              <a:t> </a:t>
            </a:r>
            <a:r>
              <a:rPr sz="4900" spc="-125" dirty="0">
                <a:solidFill>
                  <a:srgbClr val="FFFFFF"/>
                </a:solidFill>
                <a:latin typeface="Times New Roman"/>
                <a:cs typeface="Times New Roman"/>
              </a:rPr>
              <a:t>Protocols	</a:t>
            </a:r>
            <a:r>
              <a:rPr sz="4400" spc="-195" dirty="0">
                <a:solidFill>
                  <a:srgbClr val="FFFFFF"/>
                </a:solidFill>
                <a:latin typeface="Times New Roman"/>
                <a:cs typeface="Times New Roman"/>
              </a:rPr>
              <a:t>(</a:t>
            </a:r>
            <a:r>
              <a:rPr sz="4400" spc="-195" dirty="0">
                <a:solidFill>
                  <a:srgbClr val="FFFF00"/>
                </a:solidFill>
                <a:latin typeface="Times New Roman"/>
                <a:cs typeface="Times New Roman"/>
              </a:rPr>
              <a:t>RIP, </a:t>
            </a:r>
            <a:r>
              <a:rPr sz="4400" spc="-200" dirty="0">
                <a:solidFill>
                  <a:srgbClr val="FFFF00"/>
                </a:solidFill>
                <a:latin typeface="Times New Roman"/>
                <a:cs typeface="Times New Roman"/>
              </a:rPr>
              <a:t>OSPF,</a:t>
            </a:r>
            <a:r>
              <a:rPr sz="4400" spc="-355" dirty="0">
                <a:solidFill>
                  <a:srgbClr val="FFFF00"/>
                </a:solidFill>
                <a:latin typeface="Times New Roman"/>
                <a:cs typeface="Times New Roman"/>
              </a:rPr>
              <a:t> </a:t>
            </a:r>
            <a:r>
              <a:rPr sz="4400" spc="-120" dirty="0">
                <a:solidFill>
                  <a:srgbClr val="FFFF00"/>
                </a:solidFill>
                <a:latin typeface="Times New Roman"/>
                <a:cs typeface="Times New Roman"/>
              </a:rPr>
              <a:t>BGP</a:t>
            </a:r>
            <a:r>
              <a:rPr sz="4400" spc="-120" dirty="0">
                <a:solidFill>
                  <a:srgbClr val="FFFFFF"/>
                </a:solidFill>
                <a:latin typeface="Times New Roman"/>
                <a:cs typeface="Times New Roman"/>
              </a:rPr>
              <a:t>)</a:t>
            </a:r>
            <a:endParaRPr sz="4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853249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464646"/>
                </a:solidFill>
              </a:rPr>
              <a:t>RIP-v2 Format: Same </a:t>
            </a:r>
            <a:r>
              <a:rPr dirty="0">
                <a:solidFill>
                  <a:srgbClr val="464646"/>
                </a:solidFill>
              </a:rPr>
              <a:t>length </a:t>
            </a:r>
            <a:r>
              <a:rPr spc="-5" dirty="0">
                <a:solidFill>
                  <a:srgbClr val="464646"/>
                </a:solidFill>
              </a:rPr>
              <a:t>as in</a:t>
            </a:r>
            <a:r>
              <a:rPr spc="-110" dirty="0">
                <a:solidFill>
                  <a:srgbClr val="464646"/>
                </a:solidFill>
              </a:rPr>
              <a:t> </a:t>
            </a:r>
            <a:r>
              <a:rPr spc="-5" dirty="0">
                <a:solidFill>
                  <a:srgbClr val="464646"/>
                </a:solidFill>
              </a:rPr>
              <a:t>RIP-v1</a:t>
            </a:r>
          </a:p>
        </p:txBody>
      </p:sp>
      <p:sp>
        <p:nvSpPr>
          <p:cNvPr id="3" name="object 3"/>
          <p:cNvSpPr txBox="1"/>
          <p:nvPr/>
        </p:nvSpPr>
        <p:spPr>
          <a:xfrm>
            <a:off x="722782" y="4523813"/>
            <a:ext cx="7011034" cy="1314450"/>
          </a:xfrm>
          <a:prstGeom prst="rect">
            <a:avLst/>
          </a:prstGeom>
        </p:spPr>
        <p:txBody>
          <a:bodyPr vert="horz" wrap="square" lIns="0" tIns="77470" rIns="0" bIns="0" rtlCol="0">
            <a:spAutoFit/>
          </a:bodyPr>
          <a:lstStyle/>
          <a:p>
            <a:pPr marL="355600" indent="-343535">
              <a:lnSpc>
                <a:spcPct val="100000"/>
              </a:lnSpc>
              <a:spcBef>
                <a:spcPts val="610"/>
              </a:spcBef>
              <a:buClr>
                <a:srgbClr val="CC9A00"/>
              </a:buClr>
              <a:buSzPct val="64583"/>
              <a:buFont typeface="Arial"/>
              <a:buChar char="■"/>
              <a:tabLst>
                <a:tab pos="355600" algn="l"/>
                <a:tab pos="356235" algn="l"/>
              </a:tabLst>
            </a:pPr>
            <a:r>
              <a:rPr sz="2400" dirty="0">
                <a:solidFill>
                  <a:srgbClr val="0000CC"/>
                </a:solidFill>
                <a:latin typeface="Times New Roman"/>
                <a:cs typeface="Times New Roman"/>
              </a:rPr>
              <a:t>RIP </a:t>
            </a:r>
            <a:r>
              <a:rPr sz="2400" spc="-10" dirty="0">
                <a:solidFill>
                  <a:srgbClr val="0000CC"/>
                </a:solidFill>
                <a:latin typeface="Times New Roman"/>
                <a:cs typeface="Times New Roman"/>
              </a:rPr>
              <a:t>version </a:t>
            </a:r>
            <a:r>
              <a:rPr sz="2400" dirty="0">
                <a:solidFill>
                  <a:srgbClr val="0000CC"/>
                </a:solidFill>
                <a:latin typeface="Times New Roman"/>
                <a:cs typeface="Times New Roman"/>
              </a:rPr>
              <a:t>2 </a:t>
            </a:r>
            <a:r>
              <a:rPr sz="2400" spc="-15" dirty="0">
                <a:solidFill>
                  <a:srgbClr val="0000CC"/>
                </a:solidFill>
                <a:latin typeface="Times New Roman"/>
                <a:cs typeface="Times New Roman"/>
              </a:rPr>
              <a:t>supports</a:t>
            </a:r>
            <a:r>
              <a:rPr sz="2400" spc="-165" dirty="0">
                <a:solidFill>
                  <a:srgbClr val="0000CC"/>
                </a:solidFill>
                <a:latin typeface="Times New Roman"/>
                <a:cs typeface="Times New Roman"/>
              </a:rPr>
              <a:t> </a:t>
            </a:r>
            <a:r>
              <a:rPr sz="2400" spc="-15" dirty="0">
                <a:solidFill>
                  <a:srgbClr val="0000CC"/>
                </a:solidFill>
                <a:latin typeface="Times New Roman"/>
                <a:cs typeface="Times New Roman"/>
              </a:rPr>
              <a:t>CIDR.</a:t>
            </a:r>
            <a:endParaRPr sz="2400">
              <a:latin typeface="Times New Roman"/>
              <a:cs typeface="Times New Roman"/>
            </a:endParaRPr>
          </a:p>
          <a:p>
            <a:pPr marL="355600" indent="-343535">
              <a:lnSpc>
                <a:spcPct val="100000"/>
              </a:lnSpc>
              <a:spcBef>
                <a:spcPts val="505"/>
              </a:spcBef>
              <a:buClr>
                <a:srgbClr val="CC9A00"/>
              </a:buClr>
              <a:buSzPct val="64583"/>
              <a:buFont typeface="Arial"/>
              <a:buChar char="■"/>
              <a:tabLst>
                <a:tab pos="355600" algn="l"/>
                <a:tab pos="356235" algn="l"/>
              </a:tabLst>
            </a:pPr>
            <a:r>
              <a:rPr sz="2400" spc="-5" dirty="0">
                <a:solidFill>
                  <a:srgbClr val="0000CC"/>
                </a:solidFill>
                <a:latin typeface="Times New Roman"/>
                <a:cs typeface="Times New Roman"/>
              </a:rPr>
              <a:t>RIP messages </a:t>
            </a:r>
            <a:r>
              <a:rPr sz="2400" dirty="0">
                <a:solidFill>
                  <a:srgbClr val="0000CC"/>
                </a:solidFill>
                <a:latin typeface="Times New Roman"/>
                <a:cs typeface="Times New Roman"/>
              </a:rPr>
              <a:t>are </a:t>
            </a:r>
            <a:r>
              <a:rPr sz="2400" spc="-15" dirty="0">
                <a:solidFill>
                  <a:srgbClr val="0000CC"/>
                </a:solidFill>
                <a:latin typeface="Times New Roman"/>
                <a:cs typeface="Times New Roman"/>
              </a:rPr>
              <a:t>encapsulated </a:t>
            </a:r>
            <a:r>
              <a:rPr sz="2400" dirty="0">
                <a:solidFill>
                  <a:srgbClr val="0000CC"/>
                </a:solidFill>
                <a:latin typeface="Times New Roman"/>
                <a:cs typeface="Times New Roman"/>
              </a:rPr>
              <a:t>in a </a:t>
            </a:r>
            <a:r>
              <a:rPr sz="2400" spc="-5" dirty="0">
                <a:solidFill>
                  <a:srgbClr val="0000CC"/>
                </a:solidFill>
                <a:latin typeface="Times New Roman"/>
                <a:cs typeface="Times New Roman"/>
              </a:rPr>
              <a:t>UDP</a:t>
            </a:r>
            <a:r>
              <a:rPr sz="2400" spc="-260" dirty="0">
                <a:solidFill>
                  <a:srgbClr val="0000CC"/>
                </a:solidFill>
                <a:latin typeface="Times New Roman"/>
                <a:cs typeface="Times New Roman"/>
              </a:rPr>
              <a:t> </a:t>
            </a:r>
            <a:r>
              <a:rPr sz="2400" spc="-10" dirty="0">
                <a:solidFill>
                  <a:srgbClr val="0000CC"/>
                </a:solidFill>
                <a:latin typeface="Times New Roman"/>
                <a:cs typeface="Times New Roman"/>
              </a:rPr>
              <a:t>datagram</a:t>
            </a:r>
            <a:endParaRPr sz="2400">
              <a:latin typeface="Times New Roman"/>
              <a:cs typeface="Times New Roman"/>
            </a:endParaRPr>
          </a:p>
          <a:p>
            <a:pPr marL="355600" indent="-343535">
              <a:lnSpc>
                <a:spcPct val="100000"/>
              </a:lnSpc>
              <a:spcBef>
                <a:spcPts val="490"/>
              </a:spcBef>
              <a:buClr>
                <a:srgbClr val="CC9A00"/>
              </a:buClr>
              <a:buSzPct val="64583"/>
              <a:buFont typeface="Arial"/>
              <a:buChar char="■"/>
              <a:tabLst>
                <a:tab pos="355600" algn="l"/>
                <a:tab pos="356235" algn="l"/>
              </a:tabLst>
            </a:pPr>
            <a:r>
              <a:rPr sz="2400" spc="-5" dirty="0">
                <a:solidFill>
                  <a:srgbClr val="0000CC"/>
                </a:solidFill>
                <a:latin typeface="Times New Roman"/>
                <a:cs typeface="Times New Roman"/>
              </a:rPr>
              <a:t>RIP uses </a:t>
            </a:r>
            <a:r>
              <a:rPr sz="2400" dirty="0">
                <a:solidFill>
                  <a:srgbClr val="0000CC"/>
                </a:solidFill>
                <a:latin typeface="Times New Roman"/>
                <a:cs typeface="Times New Roman"/>
              </a:rPr>
              <a:t>the </a:t>
            </a:r>
            <a:r>
              <a:rPr sz="2400" spc="-10" dirty="0">
                <a:solidFill>
                  <a:srgbClr val="0000CC"/>
                </a:solidFill>
                <a:latin typeface="Times New Roman"/>
                <a:cs typeface="Times New Roman"/>
              </a:rPr>
              <a:t>services </a:t>
            </a:r>
            <a:r>
              <a:rPr sz="2400" dirty="0">
                <a:solidFill>
                  <a:srgbClr val="0000CC"/>
                </a:solidFill>
                <a:latin typeface="Times New Roman"/>
                <a:cs typeface="Times New Roman"/>
              </a:rPr>
              <a:t>of </a:t>
            </a:r>
            <a:r>
              <a:rPr sz="2400" spc="-10" dirty="0">
                <a:solidFill>
                  <a:srgbClr val="0000CC"/>
                </a:solidFill>
                <a:latin typeface="Times New Roman"/>
                <a:cs typeface="Times New Roman"/>
              </a:rPr>
              <a:t>UDP </a:t>
            </a:r>
            <a:r>
              <a:rPr sz="2400" dirty="0">
                <a:solidFill>
                  <a:srgbClr val="0000CC"/>
                </a:solidFill>
                <a:latin typeface="Times New Roman"/>
                <a:cs typeface="Times New Roman"/>
              </a:rPr>
              <a:t>on </a:t>
            </a:r>
            <a:r>
              <a:rPr sz="2400" spc="-5" dirty="0">
                <a:solidFill>
                  <a:srgbClr val="0000CC"/>
                </a:solidFill>
                <a:latin typeface="Times New Roman"/>
                <a:cs typeface="Times New Roman"/>
              </a:rPr>
              <a:t>well-known </a:t>
            </a:r>
            <a:r>
              <a:rPr sz="2400" dirty="0">
                <a:solidFill>
                  <a:srgbClr val="0000CC"/>
                </a:solidFill>
                <a:latin typeface="Times New Roman"/>
                <a:cs typeface="Times New Roman"/>
              </a:rPr>
              <a:t>port</a:t>
            </a:r>
            <a:r>
              <a:rPr sz="2400" spc="-270" dirty="0">
                <a:solidFill>
                  <a:srgbClr val="0000CC"/>
                </a:solidFill>
                <a:latin typeface="Times New Roman"/>
                <a:cs typeface="Times New Roman"/>
              </a:rPr>
              <a:t> </a:t>
            </a:r>
            <a:r>
              <a:rPr sz="2400" dirty="0">
                <a:solidFill>
                  <a:srgbClr val="0000CC"/>
                </a:solidFill>
                <a:latin typeface="Times New Roman"/>
                <a:cs typeface="Times New Roman"/>
              </a:rPr>
              <a:t>520.</a:t>
            </a:r>
            <a:endParaRPr sz="2400">
              <a:latin typeface="Times New Roman"/>
              <a:cs typeface="Times New Roman"/>
            </a:endParaRPr>
          </a:p>
        </p:txBody>
      </p:sp>
      <p:sp>
        <p:nvSpPr>
          <p:cNvPr id="4" name="object 4"/>
          <p:cNvSpPr/>
          <p:nvPr/>
        </p:nvSpPr>
        <p:spPr>
          <a:xfrm>
            <a:off x="8580119" y="1115567"/>
            <a:ext cx="1033272" cy="437387"/>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1510283" y="1225296"/>
            <a:ext cx="7946390" cy="3716020"/>
            <a:chOff x="1510283" y="1225296"/>
            <a:chExt cx="7946390" cy="3716020"/>
          </a:xfrm>
        </p:grpSpPr>
        <p:sp>
          <p:nvSpPr>
            <p:cNvPr id="6" name="object 6"/>
            <p:cNvSpPr/>
            <p:nvPr/>
          </p:nvSpPr>
          <p:spPr>
            <a:xfrm>
              <a:off x="1510283" y="1769364"/>
              <a:ext cx="7373111" cy="25420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962899" y="2426081"/>
              <a:ext cx="75438" cy="8064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996174" y="1225295"/>
              <a:ext cx="513715" cy="1207770"/>
            </a:xfrm>
            <a:custGeom>
              <a:avLst/>
              <a:gdLst/>
              <a:ahLst/>
              <a:cxnLst/>
              <a:rect l="l" t="t" r="r" b="b"/>
              <a:pathLst>
                <a:path w="513715" h="1207770">
                  <a:moveTo>
                    <a:pt x="513461" y="2286"/>
                  </a:moveTo>
                  <a:lnTo>
                    <a:pt x="511175" y="0"/>
                  </a:lnTo>
                  <a:lnTo>
                    <a:pt x="199263" y="0"/>
                  </a:lnTo>
                  <a:lnTo>
                    <a:pt x="197739" y="1524"/>
                  </a:lnTo>
                  <a:lnTo>
                    <a:pt x="196977" y="3810"/>
                  </a:lnTo>
                  <a:lnTo>
                    <a:pt x="0" y="1206119"/>
                  </a:lnTo>
                  <a:lnTo>
                    <a:pt x="9144" y="1207516"/>
                  </a:lnTo>
                  <a:lnTo>
                    <a:pt x="201549" y="37719"/>
                  </a:lnTo>
                  <a:lnTo>
                    <a:pt x="206121" y="9906"/>
                  </a:lnTo>
                  <a:lnTo>
                    <a:pt x="206883" y="9906"/>
                  </a:lnTo>
                  <a:lnTo>
                    <a:pt x="511175" y="9906"/>
                  </a:lnTo>
                  <a:lnTo>
                    <a:pt x="513461" y="7620"/>
                  </a:lnTo>
                  <a:lnTo>
                    <a:pt x="513461" y="2286"/>
                  </a:lnTo>
                  <a:close/>
                </a:path>
              </a:pathLst>
            </a:custGeom>
            <a:solidFill>
              <a:srgbClr val="000000"/>
            </a:solidFill>
          </p:spPr>
          <p:txBody>
            <a:bodyPr wrap="square" lIns="0" tIns="0" rIns="0" bIns="0" rtlCol="0"/>
            <a:lstStyle/>
            <a:p>
              <a:endParaRPr/>
            </a:p>
          </p:txBody>
        </p:sp>
        <p:sp>
          <p:nvSpPr>
            <p:cNvPr id="9" name="object 9"/>
            <p:cNvSpPr/>
            <p:nvPr/>
          </p:nvSpPr>
          <p:spPr>
            <a:xfrm>
              <a:off x="6403848" y="3174491"/>
              <a:ext cx="82296" cy="8001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456426" y="3223259"/>
              <a:ext cx="1898014" cy="1399540"/>
            </a:xfrm>
            <a:custGeom>
              <a:avLst/>
              <a:gdLst/>
              <a:ahLst/>
              <a:cxnLst/>
              <a:rect l="l" t="t" r="r" b="b"/>
              <a:pathLst>
                <a:path w="1898015" h="1399539">
                  <a:moveTo>
                    <a:pt x="1898015" y="1392174"/>
                  </a:moveTo>
                  <a:lnTo>
                    <a:pt x="1895729" y="1389888"/>
                  </a:lnTo>
                  <a:lnTo>
                    <a:pt x="1503807" y="1389888"/>
                  </a:lnTo>
                  <a:lnTo>
                    <a:pt x="6731" y="0"/>
                  </a:lnTo>
                  <a:lnTo>
                    <a:pt x="0" y="6985"/>
                  </a:lnTo>
                  <a:lnTo>
                    <a:pt x="1500124" y="1399032"/>
                  </a:lnTo>
                  <a:lnTo>
                    <a:pt x="1502410" y="1399032"/>
                  </a:lnTo>
                  <a:lnTo>
                    <a:pt x="1505458" y="1399032"/>
                  </a:lnTo>
                  <a:lnTo>
                    <a:pt x="1895729" y="1399032"/>
                  </a:lnTo>
                  <a:lnTo>
                    <a:pt x="1898015" y="1397508"/>
                  </a:lnTo>
                  <a:lnTo>
                    <a:pt x="1898015" y="1392174"/>
                  </a:lnTo>
                  <a:close/>
                </a:path>
              </a:pathLst>
            </a:custGeom>
            <a:solidFill>
              <a:srgbClr val="000000"/>
            </a:solidFill>
          </p:spPr>
          <p:txBody>
            <a:bodyPr wrap="square" lIns="0" tIns="0" rIns="0" bIns="0" rtlCol="0"/>
            <a:lstStyle/>
            <a:p>
              <a:endParaRPr/>
            </a:p>
          </p:txBody>
        </p:sp>
        <p:sp>
          <p:nvSpPr>
            <p:cNvPr id="11" name="object 11"/>
            <p:cNvSpPr/>
            <p:nvPr/>
          </p:nvSpPr>
          <p:spPr>
            <a:xfrm>
              <a:off x="8424672" y="4503419"/>
              <a:ext cx="1031748" cy="437388"/>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8580119" y="1115567"/>
            <a:ext cx="1033780" cy="437515"/>
          </a:xfrm>
          <a:prstGeom prst="rect">
            <a:avLst/>
          </a:prstGeom>
          <a:ln w="9144">
            <a:solidFill>
              <a:srgbClr val="000000"/>
            </a:solidFill>
          </a:ln>
        </p:spPr>
        <p:txBody>
          <a:bodyPr vert="horz" wrap="square" lIns="0" tIns="28575" rIns="0" bIns="0" rtlCol="0">
            <a:spAutoFit/>
          </a:bodyPr>
          <a:lstStyle/>
          <a:p>
            <a:pPr marL="98425">
              <a:lnSpc>
                <a:spcPct val="100000"/>
              </a:lnSpc>
              <a:spcBef>
                <a:spcPts val="225"/>
              </a:spcBef>
            </a:pPr>
            <a:r>
              <a:rPr sz="1400" spc="-5" dirty="0">
                <a:solidFill>
                  <a:srgbClr val="252525"/>
                </a:solidFill>
                <a:latin typeface="Arial"/>
                <a:cs typeface="Arial"/>
              </a:rPr>
              <a:t>AS</a:t>
            </a:r>
            <a:endParaRPr sz="1400">
              <a:latin typeface="Arial"/>
              <a:cs typeface="Arial"/>
            </a:endParaRPr>
          </a:p>
          <a:p>
            <a:pPr marL="98425">
              <a:lnSpc>
                <a:spcPts val="1515"/>
              </a:lnSpc>
              <a:spcBef>
                <a:spcPts val="25"/>
              </a:spcBef>
            </a:pPr>
            <a:r>
              <a:rPr sz="1400" spc="-15" dirty="0">
                <a:solidFill>
                  <a:srgbClr val="252525"/>
                </a:solidFill>
                <a:latin typeface="Arial"/>
                <a:cs typeface="Arial"/>
              </a:rPr>
              <a:t>number</a:t>
            </a:r>
            <a:endParaRPr sz="1400">
              <a:latin typeface="Arial"/>
              <a:cs typeface="Arial"/>
            </a:endParaRPr>
          </a:p>
        </p:txBody>
      </p:sp>
      <p:sp>
        <p:nvSpPr>
          <p:cNvPr id="13" name="object 13"/>
          <p:cNvSpPr txBox="1"/>
          <p:nvPr/>
        </p:nvSpPr>
        <p:spPr>
          <a:xfrm>
            <a:off x="8424671" y="4503420"/>
            <a:ext cx="1031875" cy="437515"/>
          </a:xfrm>
          <a:prstGeom prst="rect">
            <a:avLst/>
          </a:prstGeom>
          <a:ln w="9144">
            <a:solidFill>
              <a:srgbClr val="000000"/>
            </a:solidFill>
          </a:ln>
        </p:spPr>
        <p:txBody>
          <a:bodyPr vert="horz" wrap="square" lIns="0" tIns="34925" rIns="0" bIns="0" rtlCol="0">
            <a:spAutoFit/>
          </a:bodyPr>
          <a:lstStyle/>
          <a:p>
            <a:pPr marL="92710">
              <a:lnSpc>
                <a:spcPct val="100000"/>
              </a:lnSpc>
              <a:spcBef>
                <a:spcPts val="275"/>
              </a:spcBef>
            </a:pPr>
            <a:r>
              <a:rPr sz="1400" spc="-5" dirty="0">
                <a:solidFill>
                  <a:srgbClr val="252525"/>
                </a:solidFill>
                <a:latin typeface="Arial"/>
                <a:cs typeface="Arial"/>
              </a:rPr>
              <a:t>or</a:t>
            </a:r>
            <a:r>
              <a:rPr sz="1400" spc="-125" dirty="0">
                <a:solidFill>
                  <a:srgbClr val="252525"/>
                </a:solidFill>
                <a:latin typeface="Arial"/>
                <a:cs typeface="Arial"/>
              </a:rPr>
              <a:t> </a:t>
            </a:r>
            <a:r>
              <a:rPr sz="1400" spc="-15" dirty="0">
                <a:solidFill>
                  <a:srgbClr val="252525"/>
                </a:solidFill>
                <a:latin typeface="Arial"/>
                <a:cs typeface="Arial"/>
              </a:rPr>
              <a:t>prefix</a:t>
            </a:r>
            <a:endParaRPr sz="1400">
              <a:latin typeface="Arial"/>
              <a:cs typeface="Arial"/>
            </a:endParaRPr>
          </a:p>
        </p:txBody>
      </p:sp>
      <p:sp>
        <p:nvSpPr>
          <p:cNvPr id="14" name="object 14"/>
          <p:cNvSpPr/>
          <p:nvPr/>
        </p:nvSpPr>
        <p:spPr>
          <a:xfrm>
            <a:off x="8304276" y="5158740"/>
            <a:ext cx="1239012" cy="1043940"/>
          </a:xfrm>
          <a:prstGeom prst="rect">
            <a:avLst/>
          </a:prstGeom>
          <a:blipFill>
            <a:blip r:embed="rId7" cstate="print"/>
            <a:stretch>
              <a:fillRect/>
            </a:stretch>
          </a:blipFill>
        </p:spPr>
        <p:txBody>
          <a:bodyPr wrap="square" lIns="0" tIns="0" rIns="0" bIns="0" rtlCol="0"/>
          <a:lstStyle/>
          <a:p>
            <a:endParaRPr/>
          </a:p>
        </p:txBody>
      </p:sp>
      <p:grpSp>
        <p:nvGrpSpPr>
          <p:cNvPr id="15" name="object 15"/>
          <p:cNvGrpSpPr/>
          <p:nvPr/>
        </p:nvGrpSpPr>
        <p:grpSpPr>
          <a:xfrm>
            <a:off x="6649211" y="3634740"/>
            <a:ext cx="1583690" cy="1644014"/>
            <a:chOff x="6649211" y="3634740"/>
            <a:chExt cx="1583690" cy="1644014"/>
          </a:xfrm>
        </p:grpSpPr>
        <p:sp>
          <p:nvSpPr>
            <p:cNvPr id="16" name="object 16"/>
            <p:cNvSpPr/>
            <p:nvPr/>
          </p:nvSpPr>
          <p:spPr>
            <a:xfrm>
              <a:off x="6649211" y="3634740"/>
              <a:ext cx="76962" cy="8305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6692138" y="3691890"/>
              <a:ext cx="1540510" cy="1586865"/>
            </a:xfrm>
            <a:custGeom>
              <a:avLst/>
              <a:gdLst/>
              <a:ahLst/>
              <a:cxnLst/>
              <a:rect l="l" t="t" r="r" b="b"/>
              <a:pathLst>
                <a:path w="1540509" h="1586864">
                  <a:moveTo>
                    <a:pt x="1540383" y="1579118"/>
                  </a:moveTo>
                  <a:lnTo>
                    <a:pt x="1538097" y="1576832"/>
                  </a:lnTo>
                  <a:lnTo>
                    <a:pt x="1221867" y="1576832"/>
                  </a:lnTo>
                  <a:lnTo>
                    <a:pt x="7366" y="0"/>
                  </a:lnTo>
                  <a:lnTo>
                    <a:pt x="0" y="5715"/>
                  </a:lnTo>
                  <a:lnTo>
                    <a:pt x="1215898" y="1584452"/>
                  </a:lnTo>
                  <a:lnTo>
                    <a:pt x="1218184" y="1586738"/>
                  </a:lnTo>
                  <a:lnTo>
                    <a:pt x="1219708" y="1586738"/>
                  </a:lnTo>
                  <a:lnTo>
                    <a:pt x="1223518" y="1586738"/>
                  </a:lnTo>
                  <a:lnTo>
                    <a:pt x="1538097" y="1586738"/>
                  </a:lnTo>
                  <a:lnTo>
                    <a:pt x="1540383" y="1584452"/>
                  </a:lnTo>
                  <a:lnTo>
                    <a:pt x="1540383" y="1579118"/>
                  </a:lnTo>
                  <a:close/>
                </a:path>
              </a:pathLst>
            </a:custGeom>
            <a:solidFill>
              <a:srgbClr val="000000"/>
            </a:solidFill>
          </p:spPr>
          <p:txBody>
            <a:bodyPr wrap="square" lIns="0" tIns="0" rIns="0" bIns="0" rtlCol="0"/>
            <a:lstStyle/>
            <a:p>
              <a:endParaRPr/>
            </a:p>
          </p:txBody>
        </p:sp>
      </p:grpSp>
      <p:sp>
        <p:nvSpPr>
          <p:cNvPr id="18" name="object 18"/>
          <p:cNvSpPr txBox="1"/>
          <p:nvPr/>
        </p:nvSpPr>
        <p:spPr>
          <a:xfrm>
            <a:off x="8304276" y="5158740"/>
            <a:ext cx="1239520" cy="1043940"/>
          </a:xfrm>
          <a:prstGeom prst="rect">
            <a:avLst/>
          </a:prstGeom>
          <a:ln w="9144">
            <a:solidFill>
              <a:srgbClr val="000000"/>
            </a:solidFill>
          </a:ln>
        </p:spPr>
        <p:txBody>
          <a:bodyPr vert="horz" wrap="square" lIns="0" tIns="35560" rIns="0" bIns="0" rtlCol="0">
            <a:spAutoFit/>
          </a:bodyPr>
          <a:lstStyle/>
          <a:p>
            <a:pPr marL="92710" marR="264795">
              <a:lnSpc>
                <a:spcPct val="100000"/>
              </a:lnSpc>
              <a:spcBef>
                <a:spcPts val="280"/>
              </a:spcBef>
            </a:pPr>
            <a:r>
              <a:rPr sz="1400" spc="-5" dirty="0">
                <a:solidFill>
                  <a:srgbClr val="252525"/>
                </a:solidFill>
                <a:latin typeface="Arial"/>
                <a:cs typeface="Arial"/>
              </a:rPr>
              <a:t>useful </a:t>
            </a:r>
            <a:r>
              <a:rPr sz="1400" dirty="0">
                <a:solidFill>
                  <a:srgbClr val="252525"/>
                </a:solidFill>
                <a:latin typeface="Arial"/>
                <a:cs typeface="Arial"/>
              </a:rPr>
              <a:t>if 2  AS share</a:t>
            </a:r>
            <a:r>
              <a:rPr sz="1400" spc="-160" dirty="0">
                <a:solidFill>
                  <a:srgbClr val="252525"/>
                </a:solidFill>
                <a:latin typeface="Arial"/>
                <a:cs typeface="Arial"/>
              </a:rPr>
              <a:t> </a:t>
            </a:r>
            <a:r>
              <a:rPr sz="1400" dirty="0">
                <a:solidFill>
                  <a:srgbClr val="252525"/>
                </a:solidFill>
                <a:latin typeface="Arial"/>
                <a:cs typeface="Arial"/>
              </a:rPr>
              <a:t>a  </a:t>
            </a:r>
            <a:r>
              <a:rPr sz="1400" spc="-10" dirty="0">
                <a:solidFill>
                  <a:srgbClr val="252525"/>
                </a:solidFill>
                <a:latin typeface="Arial"/>
                <a:cs typeface="Arial"/>
              </a:rPr>
              <a:t>backbone  </a:t>
            </a:r>
            <a:r>
              <a:rPr sz="1400" spc="-15" dirty="0">
                <a:solidFill>
                  <a:srgbClr val="252525"/>
                </a:solidFill>
                <a:latin typeface="Arial"/>
                <a:cs typeface="Arial"/>
              </a:rPr>
              <a:t>network</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3900" y="2770632"/>
            <a:ext cx="10911840" cy="1186180"/>
          </a:xfrm>
          <a:custGeom>
            <a:avLst/>
            <a:gdLst/>
            <a:ahLst/>
            <a:cxnLst/>
            <a:rect l="l" t="t" r="r" b="b"/>
            <a:pathLst>
              <a:path w="10911840" h="1186179">
                <a:moveTo>
                  <a:pt x="10911840" y="0"/>
                </a:moveTo>
                <a:lnTo>
                  <a:pt x="0" y="0"/>
                </a:lnTo>
                <a:lnTo>
                  <a:pt x="0" y="1185671"/>
                </a:lnTo>
                <a:lnTo>
                  <a:pt x="10911840" y="1185671"/>
                </a:lnTo>
                <a:lnTo>
                  <a:pt x="10911840" y="0"/>
                </a:lnTo>
                <a:close/>
              </a:path>
            </a:pathLst>
          </a:custGeom>
          <a:solidFill>
            <a:srgbClr val="00AF50"/>
          </a:solidFill>
        </p:spPr>
        <p:txBody>
          <a:bodyPr wrap="square" lIns="0" tIns="0" rIns="0" bIns="0" rtlCol="0"/>
          <a:lstStyle/>
          <a:p>
            <a:endParaRPr/>
          </a:p>
        </p:txBody>
      </p:sp>
      <p:sp>
        <p:nvSpPr>
          <p:cNvPr id="3" name="object 3"/>
          <p:cNvSpPr txBox="1">
            <a:spLocks noGrp="1"/>
          </p:cNvSpPr>
          <p:nvPr>
            <p:ph type="title"/>
          </p:nvPr>
        </p:nvSpPr>
        <p:spPr>
          <a:xfrm>
            <a:off x="3139185" y="2660650"/>
            <a:ext cx="6082030" cy="1367155"/>
          </a:xfrm>
          <a:prstGeom prst="rect">
            <a:avLst/>
          </a:prstGeom>
        </p:spPr>
        <p:txBody>
          <a:bodyPr vert="horz" wrap="square" lIns="0" tIns="13335" rIns="0" bIns="0" rtlCol="0">
            <a:spAutoFit/>
          </a:bodyPr>
          <a:lstStyle/>
          <a:p>
            <a:pPr marL="777240" marR="5080" indent="-765175">
              <a:lnSpc>
                <a:spcPct val="100000"/>
              </a:lnSpc>
              <a:spcBef>
                <a:spcPts val="105"/>
              </a:spcBef>
            </a:pPr>
            <a:r>
              <a:rPr sz="4400" dirty="0">
                <a:solidFill>
                  <a:srgbClr val="FFFF00"/>
                </a:solidFill>
              </a:rPr>
              <a:t>Distance </a:t>
            </a:r>
            <a:r>
              <a:rPr sz="4400" spc="-85" dirty="0">
                <a:solidFill>
                  <a:srgbClr val="FFFF00"/>
                </a:solidFill>
              </a:rPr>
              <a:t>Vector </a:t>
            </a:r>
            <a:r>
              <a:rPr sz="4400" dirty="0">
                <a:solidFill>
                  <a:srgbClr val="FFFF00"/>
                </a:solidFill>
              </a:rPr>
              <a:t>Routing</a:t>
            </a:r>
            <a:r>
              <a:rPr sz="4400" spc="-110" dirty="0">
                <a:solidFill>
                  <a:srgbClr val="FFFF00"/>
                </a:solidFill>
              </a:rPr>
              <a:t> </a:t>
            </a:r>
            <a:r>
              <a:rPr sz="4400" dirty="0">
                <a:solidFill>
                  <a:srgbClr val="FFFF00"/>
                </a:solidFill>
              </a:rPr>
              <a:t>&amp;  Path </a:t>
            </a:r>
            <a:r>
              <a:rPr sz="4400" spc="-80" dirty="0">
                <a:solidFill>
                  <a:srgbClr val="FFFF00"/>
                </a:solidFill>
              </a:rPr>
              <a:t>Vector</a:t>
            </a:r>
            <a:r>
              <a:rPr sz="4400" spc="-125" dirty="0">
                <a:solidFill>
                  <a:srgbClr val="FFFF00"/>
                </a:solidFill>
              </a:rPr>
              <a:t> </a:t>
            </a:r>
            <a:r>
              <a:rPr sz="4400" dirty="0">
                <a:solidFill>
                  <a:srgbClr val="FFFF00"/>
                </a:solidFill>
              </a:rPr>
              <a:t>Routing</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253936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4720"/>
                </a:solidFill>
              </a:rPr>
              <a:t>Intr</a:t>
            </a:r>
            <a:r>
              <a:rPr spc="5" dirty="0">
                <a:solidFill>
                  <a:srgbClr val="004720"/>
                </a:solidFill>
              </a:rPr>
              <a:t>o</a:t>
            </a:r>
            <a:r>
              <a:rPr spc="-5" dirty="0">
                <a:solidFill>
                  <a:srgbClr val="004720"/>
                </a:solidFill>
              </a:rPr>
              <a:t>duc</a:t>
            </a:r>
            <a:r>
              <a:rPr spc="5" dirty="0">
                <a:solidFill>
                  <a:srgbClr val="004720"/>
                </a:solidFill>
              </a:rPr>
              <a:t>t</a:t>
            </a:r>
            <a:r>
              <a:rPr spc="-5" dirty="0">
                <a:solidFill>
                  <a:srgbClr val="004720"/>
                </a:solidFill>
              </a:rPr>
              <a:t>ion</a:t>
            </a:r>
          </a:p>
        </p:txBody>
      </p:sp>
      <p:sp>
        <p:nvSpPr>
          <p:cNvPr id="3" name="object 3"/>
          <p:cNvSpPr txBox="1"/>
          <p:nvPr/>
        </p:nvSpPr>
        <p:spPr>
          <a:xfrm>
            <a:off x="660298" y="1055076"/>
            <a:ext cx="10836910" cy="4223385"/>
          </a:xfrm>
          <a:prstGeom prst="rect">
            <a:avLst/>
          </a:prstGeom>
        </p:spPr>
        <p:txBody>
          <a:bodyPr vert="horz" wrap="square" lIns="0" tIns="53340" rIns="0" bIns="0" rtlCol="0">
            <a:spAutoFit/>
          </a:bodyPr>
          <a:lstStyle/>
          <a:p>
            <a:pPr marL="355600" indent="-343535">
              <a:lnSpc>
                <a:spcPct val="100000"/>
              </a:lnSpc>
              <a:spcBef>
                <a:spcPts val="420"/>
              </a:spcBef>
              <a:buFont typeface="Arial"/>
              <a:buChar char="•"/>
              <a:tabLst>
                <a:tab pos="355600" algn="l"/>
                <a:tab pos="356235" algn="l"/>
              </a:tabLst>
            </a:pPr>
            <a:r>
              <a:rPr sz="2700" dirty="0">
                <a:solidFill>
                  <a:srgbClr val="464646"/>
                </a:solidFill>
                <a:latin typeface="Times New Roman"/>
                <a:cs typeface="Times New Roman"/>
              </a:rPr>
              <a:t>Distance vector and link state routing are both interior routing</a:t>
            </a:r>
            <a:r>
              <a:rPr sz="2700" spc="-114" dirty="0">
                <a:solidFill>
                  <a:srgbClr val="464646"/>
                </a:solidFill>
                <a:latin typeface="Times New Roman"/>
                <a:cs typeface="Times New Roman"/>
              </a:rPr>
              <a:t> </a:t>
            </a:r>
            <a:r>
              <a:rPr sz="2700" dirty="0">
                <a:solidFill>
                  <a:srgbClr val="464646"/>
                </a:solidFill>
                <a:latin typeface="Times New Roman"/>
                <a:cs typeface="Times New Roman"/>
              </a:rPr>
              <a:t>protocols.</a:t>
            </a:r>
            <a:endParaRPr sz="2700" dirty="0">
              <a:latin typeface="Times New Roman"/>
              <a:cs typeface="Times New Roman"/>
            </a:endParaRPr>
          </a:p>
          <a:p>
            <a:pPr marL="355600" marR="6985" indent="-343535">
              <a:lnSpc>
                <a:spcPts val="2920"/>
              </a:lnSpc>
              <a:spcBef>
                <a:spcPts val="690"/>
              </a:spcBef>
              <a:buFont typeface="Arial"/>
              <a:buChar char="•"/>
              <a:tabLst>
                <a:tab pos="355600" algn="l"/>
                <a:tab pos="356235" algn="l"/>
                <a:tab pos="1227455" algn="l"/>
                <a:tab pos="1868805" algn="l"/>
                <a:tab pos="2359660" algn="l"/>
                <a:tab pos="3154045" algn="l"/>
                <a:tab pos="4140200" algn="l"/>
                <a:tab pos="4630420" algn="l"/>
                <a:tab pos="6470650" algn="l"/>
                <a:tab pos="7674609" algn="l"/>
                <a:tab pos="8508365" algn="l"/>
                <a:tab pos="8959215" algn="l"/>
                <a:tab pos="9831705" algn="l"/>
              </a:tabLst>
            </a:pPr>
            <a:r>
              <a:rPr sz="2700" dirty="0">
                <a:solidFill>
                  <a:srgbClr val="464646"/>
                </a:solidFill>
                <a:latin typeface="Times New Roman"/>
                <a:cs typeface="Times New Roman"/>
              </a:rPr>
              <a:t>They	can	be	used	inside	an	</a:t>
            </a:r>
            <a:r>
              <a:rPr sz="2700" spc="-15" dirty="0">
                <a:solidFill>
                  <a:srgbClr val="464646"/>
                </a:solidFill>
                <a:latin typeface="Times New Roman"/>
                <a:cs typeface="Times New Roman"/>
              </a:rPr>
              <a:t>a</a:t>
            </a:r>
            <a:r>
              <a:rPr sz="2700" dirty="0">
                <a:solidFill>
                  <a:srgbClr val="464646"/>
                </a:solidFill>
                <a:latin typeface="Times New Roman"/>
                <a:cs typeface="Times New Roman"/>
              </a:rPr>
              <a:t>ut</a:t>
            </a:r>
            <a:r>
              <a:rPr sz="2700" spc="-15" dirty="0">
                <a:solidFill>
                  <a:srgbClr val="464646"/>
                </a:solidFill>
                <a:latin typeface="Times New Roman"/>
                <a:cs typeface="Times New Roman"/>
              </a:rPr>
              <a:t>o</a:t>
            </a:r>
            <a:r>
              <a:rPr sz="2700" dirty="0">
                <a:solidFill>
                  <a:srgbClr val="464646"/>
                </a:solidFill>
                <a:latin typeface="Times New Roman"/>
                <a:cs typeface="Times New Roman"/>
              </a:rPr>
              <a:t>n</a:t>
            </a:r>
            <a:r>
              <a:rPr sz="2700" spc="5" dirty="0">
                <a:solidFill>
                  <a:srgbClr val="464646"/>
                </a:solidFill>
                <a:latin typeface="Times New Roman"/>
                <a:cs typeface="Times New Roman"/>
              </a:rPr>
              <a:t>o</a:t>
            </a:r>
            <a:r>
              <a:rPr sz="2700" spc="-15" dirty="0">
                <a:solidFill>
                  <a:srgbClr val="464646"/>
                </a:solidFill>
                <a:latin typeface="Times New Roman"/>
                <a:cs typeface="Times New Roman"/>
              </a:rPr>
              <a:t>m</a:t>
            </a:r>
            <a:r>
              <a:rPr sz="2700" dirty="0">
                <a:solidFill>
                  <a:srgbClr val="464646"/>
                </a:solidFill>
                <a:latin typeface="Times New Roman"/>
                <a:cs typeface="Times New Roman"/>
              </a:rPr>
              <a:t>ous	syste</a:t>
            </a:r>
            <a:r>
              <a:rPr sz="2700" spc="-10" dirty="0">
                <a:solidFill>
                  <a:srgbClr val="464646"/>
                </a:solidFill>
                <a:latin typeface="Times New Roman"/>
                <a:cs typeface="Times New Roman"/>
              </a:rPr>
              <a:t>m</a:t>
            </a:r>
            <a:r>
              <a:rPr sz="2700" dirty="0">
                <a:solidFill>
                  <a:srgbClr val="464646"/>
                </a:solidFill>
                <a:latin typeface="Times New Roman"/>
                <a:cs typeface="Times New Roman"/>
              </a:rPr>
              <a:t>.	Both	of	t</a:t>
            </a:r>
            <a:r>
              <a:rPr sz="2700" spc="5" dirty="0">
                <a:solidFill>
                  <a:srgbClr val="464646"/>
                </a:solidFill>
                <a:latin typeface="Times New Roman"/>
                <a:cs typeface="Times New Roman"/>
              </a:rPr>
              <a:t>h</a:t>
            </a:r>
            <a:r>
              <a:rPr sz="2700" spc="-15" dirty="0">
                <a:solidFill>
                  <a:srgbClr val="464646"/>
                </a:solidFill>
                <a:latin typeface="Times New Roman"/>
                <a:cs typeface="Times New Roman"/>
              </a:rPr>
              <a:t>e</a:t>
            </a:r>
            <a:r>
              <a:rPr sz="2700" dirty="0">
                <a:solidFill>
                  <a:srgbClr val="464646"/>
                </a:solidFill>
                <a:latin typeface="Times New Roman"/>
                <a:cs typeface="Times New Roman"/>
              </a:rPr>
              <a:t>se	rou</a:t>
            </a:r>
            <a:r>
              <a:rPr sz="2700" spc="-15" dirty="0">
                <a:solidFill>
                  <a:srgbClr val="464646"/>
                </a:solidFill>
                <a:latin typeface="Times New Roman"/>
                <a:cs typeface="Times New Roman"/>
              </a:rPr>
              <a:t>t</a:t>
            </a:r>
            <a:r>
              <a:rPr sz="2700" dirty="0">
                <a:solidFill>
                  <a:srgbClr val="464646"/>
                </a:solidFill>
                <a:latin typeface="Times New Roman"/>
                <a:cs typeface="Times New Roman"/>
              </a:rPr>
              <a:t>ing  protocols become intractable when the </a:t>
            </a:r>
            <a:r>
              <a:rPr sz="2700" spc="-5" dirty="0">
                <a:solidFill>
                  <a:srgbClr val="464646"/>
                </a:solidFill>
                <a:latin typeface="Times New Roman"/>
                <a:cs typeface="Times New Roman"/>
              </a:rPr>
              <a:t>domain </a:t>
            </a:r>
            <a:r>
              <a:rPr sz="2700" dirty="0">
                <a:solidFill>
                  <a:srgbClr val="464646"/>
                </a:solidFill>
                <a:latin typeface="Times New Roman"/>
                <a:cs typeface="Times New Roman"/>
              </a:rPr>
              <a:t>of operation becomes</a:t>
            </a:r>
            <a:r>
              <a:rPr sz="2700" spc="-70" dirty="0">
                <a:solidFill>
                  <a:srgbClr val="464646"/>
                </a:solidFill>
                <a:latin typeface="Times New Roman"/>
                <a:cs typeface="Times New Roman"/>
              </a:rPr>
              <a:t> </a:t>
            </a:r>
            <a:r>
              <a:rPr sz="2700" spc="-10" dirty="0">
                <a:solidFill>
                  <a:srgbClr val="464646"/>
                </a:solidFill>
                <a:latin typeface="Times New Roman"/>
                <a:cs typeface="Times New Roman"/>
              </a:rPr>
              <a:t>large.</a:t>
            </a:r>
            <a:endParaRPr sz="2700" dirty="0">
              <a:latin typeface="Times New Roman"/>
              <a:cs typeface="Times New Roman"/>
            </a:endParaRPr>
          </a:p>
          <a:p>
            <a:pPr marL="355600" marR="7620" indent="-343535">
              <a:lnSpc>
                <a:spcPts val="2920"/>
              </a:lnSpc>
              <a:spcBef>
                <a:spcPts val="640"/>
              </a:spcBef>
              <a:buFont typeface="Arial"/>
              <a:buChar char="•"/>
              <a:tabLst>
                <a:tab pos="355600" algn="l"/>
                <a:tab pos="356235" algn="l"/>
              </a:tabLst>
            </a:pPr>
            <a:r>
              <a:rPr sz="2700" spc="-5" dirty="0">
                <a:solidFill>
                  <a:srgbClr val="464646"/>
                </a:solidFill>
                <a:latin typeface="Times New Roman"/>
                <a:cs typeface="Times New Roman"/>
              </a:rPr>
              <a:t>Distance </a:t>
            </a:r>
            <a:r>
              <a:rPr sz="2700" dirty="0">
                <a:solidFill>
                  <a:srgbClr val="464646"/>
                </a:solidFill>
                <a:latin typeface="Times New Roman"/>
                <a:cs typeface="Times New Roman"/>
              </a:rPr>
              <a:t>vector routing </a:t>
            </a:r>
            <a:r>
              <a:rPr sz="2700" spc="-10" dirty="0">
                <a:solidFill>
                  <a:srgbClr val="464646"/>
                </a:solidFill>
                <a:latin typeface="Times New Roman"/>
                <a:cs typeface="Times New Roman"/>
              </a:rPr>
              <a:t>is </a:t>
            </a:r>
            <a:r>
              <a:rPr sz="2700" spc="-5" dirty="0">
                <a:solidFill>
                  <a:srgbClr val="464646"/>
                </a:solidFill>
                <a:latin typeface="Times New Roman"/>
                <a:cs typeface="Times New Roman"/>
              </a:rPr>
              <a:t>subject </a:t>
            </a:r>
            <a:r>
              <a:rPr sz="2700" dirty="0">
                <a:solidFill>
                  <a:srgbClr val="464646"/>
                </a:solidFill>
                <a:latin typeface="Times New Roman"/>
                <a:cs typeface="Times New Roman"/>
              </a:rPr>
              <a:t>to </a:t>
            </a:r>
            <a:r>
              <a:rPr sz="2700" spc="-5" dirty="0">
                <a:solidFill>
                  <a:srgbClr val="464646"/>
                </a:solidFill>
                <a:latin typeface="Times New Roman"/>
                <a:cs typeface="Times New Roman"/>
              </a:rPr>
              <a:t>instability </a:t>
            </a:r>
            <a:r>
              <a:rPr sz="2700" dirty="0">
                <a:solidFill>
                  <a:srgbClr val="464646"/>
                </a:solidFill>
                <a:latin typeface="Times New Roman"/>
                <a:cs typeface="Times New Roman"/>
              </a:rPr>
              <a:t>if there is </a:t>
            </a:r>
            <a:r>
              <a:rPr sz="2700" spc="-5" dirty="0">
                <a:solidFill>
                  <a:srgbClr val="464646"/>
                </a:solidFill>
                <a:latin typeface="Times New Roman"/>
                <a:cs typeface="Times New Roman"/>
              </a:rPr>
              <a:t>more </a:t>
            </a:r>
            <a:r>
              <a:rPr sz="2700" dirty="0">
                <a:solidFill>
                  <a:srgbClr val="464646"/>
                </a:solidFill>
                <a:latin typeface="Times New Roman"/>
                <a:cs typeface="Times New Roman"/>
              </a:rPr>
              <a:t>than a </a:t>
            </a:r>
            <a:r>
              <a:rPr sz="2700" spc="-5" dirty="0">
                <a:solidFill>
                  <a:srgbClr val="464646"/>
                </a:solidFill>
                <a:latin typeface="Times New Roman"/>
                <a:cs typeface="Times New Roman"/>
              </a:rPr>
              <a:t>few  </a:t>
            </a:r>
            <a:r>
              <a:rPr sz="2700" dirty="0">
                <a:solidFill>
                  <a:srgbClr val="464646"/>
                </a:solidFill>
                <a:latin typeface="Times New Roman"/>
                <a:cs typeface="Times New Roman"/>
              </a:rPr>
              <a:t>hops in the </a:t>
            </a:r>
            <a:r>
              <a:rPr sz="2700" spc="-5" dirty="0">
                <a:solidFill>
                  <a:srgbClr val="464646"/>
                </a:solidFill>
                <a:latin typeface="Times New Roman"/>
                <a:cs typeface="Times New Roman"/>
              </a:rPr>
              <a:t>domain </a:t>
            </a:r>
            <a:r>
              <a:rPr sz="2700" dirty="0">
                <a:solidFill>
                  <a:srgbClr val="464646"/>
                </a:solidFill>
                <a:latin typeface="Times New Roman"/>
                <a:cs typeface="Times New Roman"/>
              </a:rPr>
              <a:t>of</a:t>
            </a:r>
            <a:r>
              <a:rPr sz="2700" spc="-40" dirty="0">
                <a:solidFill>
                  <a:srgbClr val="464646"/>
                </a:solidFill>
                <a:latin typeface="Times New Roman"/>
                <a:cs typeface="Times New Roman"/>
              </a:rPr>
              <a:t> </a:t>
            </a:r>
            <a:r>
              <a:rPr sz="2700" dirty="0">
                <a:solidFill>
                  <a:srgbClr val="464646"/>
                </a:solidFill>
                <a:latin typeface="Times New Roman"/>
                <a:cs typeface="Times New Roman"/>
              </a:rPr>
              <a:t>operation.</a:t>
            </a:r>
            <a:endParaRPr sz="2700" dirty="0">
              <a:latin typeface="Times New Roman"/>
              <a:cs typeface="Times New Roman"/>
            </a:endParaRPr>
          </a:p>
          <a:p>
            <a:pPr marL="355600" marR="5080" indent="-343535">
              <a:lnSpc>
                <a:spcPts val="2920"/>
              </a:lnSpc>
              <a:spcBef>
                <a:spcPts val="645"/>
              </a:spcBef>
              <a:buFont typeface="Arial"/>
              <a:buChar char="•"/>
              <a:tabLst>
                <a:tab pos="355600" algn="l"/>
                <a:tab pos="356235" algn="l"/>
                <a:tab pos="1141730" algn="l"/>
                <a:tab pos="1906905" algn="l"/>
                <a:tab pos="3036570" algn="l"/>
                <a:tab pos="3955415" algn="l"/>
                <a:tab pos="4244975" algn="l"/>
                <a:tab pos="5048250" algn="l"/>
                <a:tab pos="6216015" algn="l"/>
                <a:tab pos="6636384" algn="l"/>
                <a:tab pos="8070850" algn="l"/>
                <a:tab pos="8476615" algn="l"/>
                <a:tab pos="9832975" algn="l"/>
              </a:tabLst>
            </a:pPr>
            <a:r>
              <a:rPr sz="2700" dirty="0">
                <a:solidFill>
                  <a:srgbClr val="464646"/>
                </a:solidFill>
                <a:latin typeface="Times New Roman"/>
                <a:cs typeface="Times New Roman"/>
              </a:rPr>
              <a:t>Link	state	routing	needs	a	huge	amo</a:t>
            </a:r>
            <a:r>
              <a:rPr sz="2700" spc="5" dirty="0">
                <a:solidFill>
                  <a:srgbClr val="464646"/>
                </a:solidFill>
                <a:latin typeface="Times New Roman"/>
                <a:cs typeface="Times New Roman"/>
              </a:rPr>
              <a:t>un</a:t>
            </a:r>
            <a:r>
              <a:rPr sz="2700" dirty="0">
                <a:solidFill>
                  <a:srgbClr val="464646"/>
                </a:solidFill>
                <a:latin typeface="Times New Roman"/>
                <a:cs typeface="Times New Roman"/>
              </a:rPr>
              <a:t>t	</a:t>
            </a:r>
            <a:r>
              <a:rPr sz="2700" spc="-10" dirty="0">
                <a:solidFill>
                  <a:srgbClr val="464646"/>
                </a:solidFill>
                <a:latin typeface="Times New Roman"/>
                <a:cs typeface="Times New Roman"/>
              </a:rPr>
              <a:t>o</a:t>
            </a:r>
            <a:r>
              <a:rPr sz="2700" dirty="0">
                <a:solidFill>
                  <a:srgbClr val="464646"/>
                </a:solidFill>
                <a:latin typeface="Times New Roman"/>
                <a:cs typeface="Times New Roman"/>
              </a:rPr>
              <a:t>f	</a:t>
            </a:r>
            <a:r>
              <a:rPr sz="2700" spc="-5" dirty="0">
                <a:solidFill>
                  <a:srgbClr val="464646"/>
                </a:solidFill>
                <a:latin typeface="Times New Roman"/>
                <a:cs typeface="Times New Roman"/>
              </a:rPr>
              <a:t>res</a:t>
            </a:r>
            <a:r>
              <a:rPr sz="2700" spc="5" dirty="0">
                <a:solidFill>
                  <a:srgbClr val="464646"/>
                </a:solidFill>
                <a:latin typeface="Times New Roman"/>
                <a:cs typeface="Times New Roman"/>
              </a:rPr>
              <a:t>o</a:t>
            </a:r>
            <a:r>
              <a:rPr sz="2700" spc="-5" dirty="0">
                <a:solidFill>
                  <a:srgbClr val="464646"/>
                </a:solidFill>
                <a:latin typeface="Times New Roman"/>
                <a:cs typeface="Times New Roman"/>
              </a:rPr>
              <a:t>ur</a:t>
            </a:r>
            <a:r>
              <a:rPr sz="2700" dirty="0">
                <a:solidFill>
                  <a:srgbClr val="464646"/>
                </a:solidFill>
                <a:latin typeface="Times New Roman"/>
                <a:cs typeface="Times New Roman"/>
              </a:rPr>
              <a:t>c</a:t>
            </a:r>
            <a:r>
              <a:rPr sz="2700" spc="-5" dirty="0">
                <a:solidFill>
                  <a:srgbClr val="464646"/>
                </a:solidFill>
                <a:latin typeface="Times New Roman"/>
                <a:cs typeface="Times New Roman"/>
              </a:rPr>
              <a:t>es</a:t>
            </a:r>
            <a:r>
              <a:rPr sz="2700" dirty="0">
                <a:solidFill>
                  <a:srgbClr val="464646"/>
                </a:solidFill>
                <a:latin typeface="Times New Roman"/>
                <a:cs typeface="Times New Roman"/>
              </a:rPr>
              <a:t>	</a:t>
            </a:r>
            <a:r>
              <a:rPr sz="2700" spc="5" dirty="0">
                <a:solidFill>
                  <a:srgbClr val="464646"/>
                </a:solidFill>
                <a:latin typeface="Times New Roman"/>
                <a:cs typeface="Times New Roman"/>
              </a:rPr>
              <a:t>t</a:t>
            </a:r>
            <a:r>
              <a:rPr sz="2700" dirty="0">
                <a:solidFill>
                  <a:srgbClr val="464646"/>
                </a:solidFill>
                <a:latin typeface="Times New Roman"/>
                <a:cs typeface="Times New Roman"/>
              </a:rPr>
              <a:t>o	calcu</a:t>
            </a:r>
            <a:r>
              <a:rPr sz="2700" spc="5" dirty="0">
                <a:solidFill>
                  <a:srgbClr val="464646"/>
                </a:solidFill>
                <a:latin typeface="Times New Roman"/>
                <a:cs typeface="Times New Roman"/>
              </a:rPr>
              <a:t>l</a:t>
            </a:r>
            <a:r>
              <a:rPr sz="2700" spc="-15" dirty="0">
                <a:solidFill>
                  <a:srgbClr val="464646"/>
                </a:solidFill>
                <a:latin typeface="Times New Roman"/>
                <a:cs typeface="Times New Roman"/>
              </a:rPr>
              <a:t>a</a:t>
            </a:r>
            <a:r>
              <a:rPr sz="2700" dirty="0">
                <a:solidFill>
                  <a:srgbClr val="464646"/>
                </a:solidFill>
                <a:latin typeface="Times New Roman"/>
                <a:cs typeface="Times New Roman"/>
              </a:rPr>
              <a:t>te	routing  tables.</a:t>
            </a:r>
            <a:endParaRPr sz="2700" dirty="0">
              <a:latin typeface="Times New Roman"/>
              <a:cs typeface="Times New Roman"/>
            </a:endParaRPr>
          </a:p>
          <a:p>
            <a:pPr marL="355600" indent="-343535">
              <a:lnSpc>
                <a:spcPct val="100000"/>
              </a:lnSpc>
              <a:spcBef>
                <a:spcPts val="275"/>
              </a:spcBef>
              <a:buFont typeface="Arial"/>
              <a:buChar char="•"/>
              <a:tabLst>
                <a:tab pos="355600" algn="l"/>
                <a:tab pos="356235" algn="l"/>
              </a:tabLst>
            </a:pPr>
            <a:r>
              <a:rPr sz="2700" dirty="0">
                <a:solidFill>
                  <a:srgbClr val="464646"/>
                </a:solidFill>
                <a:latin typeface="Times New Roman"/>
                <a:cs typeface="Times New Roman"/>
              </a:rPr>
              <a:t>It also creates heavy </a:t>
            </a:r>
            <a:r>
              <a:rPr sz="2700" spc="-10" dirty="0">
                <a:solidFill>
                  <a:srgbClr val="464646"/>
                </a:solidFill>
                <a:latin typeface="Times New Roman"/>
                <a:cs typeface="Times New Roman"/>
              </a:rPr>
              <a:t>traffic </a:t>
            </a:r>
            <a:r>
              <a:rPr sz="2700" dirty="0">
                <a:solidFill>
                  <a:srgbClr val="464646"/>
                </a:solidFill>
                <a:latin typeface="Times New Roman"/>
                <a:cs typeface="Times New Roman"/>
              </a:rPr>
              <a:t>because of</a:t>
            </a:r>
            <a:r>
              <a:rPr sz="2700" spc="-25" dirty="0">
                <a:solidFill>
                  <a:srgbClr val="464646"/>
                </a:solidFill>
                <a:latin typeface="Times New Roman"/>
                <a:cs typeface="Times New Roman"/>
              </a:rPr>
              <a:t> </a:t>
            </a:r>
            <a:r>
              <a:rPr sz="2700" dirty="0">
                <a:solidFill>
                  <a:srgbClr val="464646"/>
                </a:solidFill>
                <a:latin typeface="Times New Roman"/>
                <a:cs typeface="Times New Roman"/>
              </a:rPr>
              <a:t>flooding.</a:t>
            </a:r>
            <a:endParaRPr sz="2700" dirty="0">
              <a:latin typeface="Times New Roman"/>
              <a:cs typeface="Times New Roman"/>
            </a:endParaRPr>
          </a:p>
          <a:p>
            <a:pPr marL="355600" marR="6350" indent="-343535">
              <a:lnSpc>
                <a:spcPts val="2920"/>
              </a:lnSpc>
              <a:spcBef>
                <a:spcPts val="685"/>
              </a:spcBef>
              <a:buFont typeface="Arial"/>
              <a:buChar char="•"/>
              <a:tabLst>
                <a:tab pos="355600" algn="l"/>
                <a:tab pos="356235" algn="l"/>
                <a:tab pos="1318895" algn="l"/>
                <a:tab pos="1711960" algn="l"/>
                <a:tab pos="2025650" algn="l"/>
                <a:tab pos="2838450" algn="l"/>
                <a:tab pos="3401060" algn="l"/>
                <a:tab pos="3716020" algn="l"/>
                <a:tab pos="4528820" algn="l"/>
                <a:tab pos="5682615" algn="l"/>
                <a:tab pos="6988809" algn="l"/>
                <a:tab pos="7990205" algn="l"/>
                <a:tab pos="8552815" algn="l"/>
                <a:tab pos="9210675" algn="l"/>
                <a:tab pos="9965690" algn="l"/>
              </a:tabLst>
            </a:pPr>
            <a:r>
              <a:rPr sz="2700" dirty="0">
                <a:solidFill>
                  <a:srgbClr val="464646"/>
                </a:solidFill>
                <a:latin typeface="Times New Roman"/>
                <a:cs typeface="Times New Roman"/>
              </a:rPr>
              <a:t>There	</a:t>
            </a:r>
            <a:r>
              <a:rPr sz="2700" spc="5" dirty="0">
                <a:solidFill>
                  <a:srgbClr val="464646"/>
                </a:solidFill>
                <a:latin typeface="Times New Roman"/>
                <a:cs typeface="Times New Roman"/>
              </a:rPr>
              <a:t>i</a:t>
            </a:r>
            <a:r>
              <a:rPr sz="2700" dirty="0">
                <a:solidFill>
                  <a:srgbClr val="464646"/>
                </a:solidFill>
                <a:latin typeface="Times New Roman"/>
                <a:cs typeface="Times New Roman"/>
              </a:rPr>
              <a:t>s	a	need	</a:t>
            </a:r>
            <a:r>
              <a:rPr sz="2700" spc="-15" dirty="0">
                <a:solidFill>
                  <a:srgbClr val="464646"/>
                </a:solidFill>
                <a:latin typeface="Times New Roman"/>
                <a:cs typeface="Times New Roman"/>
              </a:rPr>
              <a:t>f</a:t>
            </a:r>
            <a:r>
              <a:rPr sz="2700" dirty="0">
                <a:solidFill>
                  <a:srgbClr val="464646"/>
                </a:solidFill>
                <a:latin typeface="Times New Roman"/>
                <a:cs typeface="Times New Roman"/>
              </a:rPr>
              <a:t>or	a	t</a:t>
            </a:r>
            <a:r>
              <a:rPr sz="2700" spc="5" dirty="0">
                <a:solidFill>
                  <a:srgbClr val="464646"/>
                </a:solidFill>
                <a:latin typeface="Times New Roman"/>
                <a:cs typeface="Times New Roman"/>
              </a:rPr>
              <a:t>h</a:t>
            </a:r>
            <a:r>
              <a:rPr sz="2700" dirty="0">
                <a:solidFill>
                  <a:srgbClr val="464646"/>
                </a:solidFill>
                <a:latin typeface="Times New Roman"/>
                <a:cs typeface="Times New Roman"/>
              </a:rPr>
              <a:t>ird	rou</a:t>
            </a:r>
            <a:r>
              <a:rPr sz="2700" spc="-15" dirty="0">
                <a:solidFill>
                  <a:srgbClr val="464646"/>
                </a:solidFill>
                <a:latin typeface="Times New Roman"/>
                <a:cs typeface="Times New Roman"/>
              </a:rPr>
              <a:t>t</a:t>
            </a:r>
            <a:r>
              <a:rPr sz="2700" dirty="0">
                <a:solidFill>
                  <a:srgbClr val="464646"/>
                </a:solidFill>
                <a:latin typeface="Times New Roman"/>
                <a:cs typeface="Times New Roman"/>
              </a:rPr>
              <a:t>ing	pro</a:t>
            </a:r>
            <a:r>
              <a:rPr sz="2700" spc="-15" dirty="0">
                <a:solidFill>
                  <a:srgbClr val="464646"/>
                </a:solidFill>
                <a:latin typeface="Times New Roman"/>
                <a:cs typeface="Times New Roman"/>
              </a:rPr>
              <a:t>t</a:t>
            </a:r>
            <a:r>
              <a:rPr sz="2700" dirty="0">
                <a:solidFill>
                  <a:srgbClr val="464646"/>
                </a:solidFill>
                <a:latin typeface="Times New Roman"/>
                <a:cs typeface="Times New Roman"/>
              </a:rPr>
              <a:t>ocol	whi</a:t>
            </a:r>
            <a:r>
              <a:rPr sz="2700" spc="-15" dirty="0">
                <a:solidFill>
                  <a:srgbClr val="464646"/>
                </a:solidFill>
                <a:latin typeface="Times New Roman"/>
                <a:cs typeface="Times New Roman"/>
              </a:rPr>
              <a:t>c</a:t>
            </a:r>
            <a:r>
              <a:rPr sz="2700" dirty="0">
                <a:solidFill>
                  <a:srgbClr val="464646"/>
                </a:solidFill>
                <a:latin typeface="Times New Roman"/>
                <a:cs typeface="Times New Roman"/>
              </a:rPr>
              <a:t>h	</a:t>
            </a:r>
            <a:r>
              <a:rPr sz="2700" spc="-10" dirty="0">
                <a:solidFill>
                  <a:srgbClr val="464646"/>
                </a:solidFill>
                <a:latin typeface="Times New Roman"/>
                <a:cs typeface="Times New Roman"/>
              </a:rPr>
              <a:t>w</a:t>
            </a:r>
            <a:r>
              <a:rPr sz="2700" dirty="0">
                <a:solidFill>
                  <a:srgbClr val="464646"/>
                </a:solidFill>
                <a:latin typeface="Times New Roman"/>
                <a:cs typeface="Times New Roman"/>
              </a:rPr>
              <a:t>e	call	path	vect</a:t>
            </a:r>
            <a:r>
              <a:rPr sz="2700" spc="-10" dirty="0">
                <a:solidFill>
                  <a:srgbClr val="464646"/>
                </a:solidFill>
                <a:latin typeface="Times New Roman"/>
                <a:cs typeface="Times New Roman"/>
              </a:rPr>
              <a:t>o</a:t>
            </a:r>
            <a:r>
              <a:rPr sz="2700" dirty="0">
                <a:solidFill>
                  <a:srgbClr val="464646"/>
                </a:solidFill>
                <a:latin typeface="Times New Roman"/>
                <a:cs typeface="Times New Roman"/>
              </a:rPr>
              <a:t>r  routing.</a:t>
            </a:r>
            <a:endParaRPr sz="27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99771"/>
            <a:ext cx="9284335" cy="605790"/>
          </a:xfrm>
          <a:prstGeom prst="rect">
            <a:avLst/>
          </a:prstGeom>
        </p:spPr>
        <p:txBody>
          <a:bodyPr vert="horz" wrap="square" lIns="0" tIns="13335" rIns="0" bIns="0" rtlCol="0">
            <a:spAutoFit/>
          </a:bodyPr>
          <a:lstStyle/>
          <a:p>
            <a:pPr marL="12700">
              <a:lnSpc>
                <a:spcPct val="100000"/>
              </a:lnSpc>
              <a:spcBef>
                <a:spcPts val="105"/>
              </a:spcBef>
            </a:pPr>
            <a:r>
              <a:rPr lang="en-US" sz="3800" dirty="0">
                <a:solidFill>
                  <a:srgbClr val="004720"/>
                </a:solidFill>
              </a:rPr>
              <a:t>Inter VS Intra</a:t>
            </a:r>
            <a:endParaRPr sz="3800" dirty="0"/>
          </a:p>
        </p:txBody>
      </p:sp>
      <p:sp>
        <p:nvSpPr>
          <p:cNvPr id="3" name="object 3"/>
          <p:cNvSpPr txBox="1"/>
          <p:nvPr/>
        </p:nvSpPr>
        <p:spPr>
          <a:xfrm>
            <a:off x="660298" y="1224152"/>
            <a:ext cx="10817860" cy="3538220"/>
          </a:xfrm>
          <a:prstGeom prst="rect">
            <a:avLst/>
          </a:prstGeom>
        </p:spPr>
        <p:txBody>
          <a:bodyPr vert="horz" wrap="square" lIns="0" tIns="13335" rIns="0" bIns="0" rtlCol="0">
            <a:spAutoFit/>
          </a:bodyPr>
          <a:lstStyle/>
          <a:p>
            <a:pPr marL="355600" marR="7620" indent="-343535" algn="just">
              <a:lnSpc>
                <a:spcPct val="100000"/>
              </a:lnSpc>
              <a:spcBef>
                <a:spcPts val="105"/>
              </a:spcBef>
              <a:buFont typeface="Arial"/>
              <a:buChar char="•"/>
              <a:tabLst>
                <a:tab pos="356235" algn="l"/>
              </a:tabLst>
            </a:pPr>
            <a:r>
              <a:rPr sz="3200" dirty="0">
                <a:solidFill>
                  <a:srgbClr val="464646"/>
                </a:solidFill>
                <a:latin typeface="Times New Roman"/>
                <a:cs typeface="Times New Roman"/>
              </a:rPr>
              <a:t>The </a:t>
            </a:r>
            <a:r>
              <a:rPr sz="3200" spc="-10" dirty="0">
                <a:solidFill>
                  <a:srgbClr val="464646"/>
                </a:solidFill>
                <a:latin typeface="Times New Roman"/>
                <a:cs typeface="Times New Roman"/>
              </a:rPr>
              <a:t>difference </a:t>
            </a:r>
            <a:r>
              <a:rPr sz="3200" dirty="0">
                <a:solidFill>
                  <a:srgbClr val="464646"/>
                </a:solidFill>
                <a:latin typeface="Times New Roman"/>
                <a:cs typeface="Times New Roman"/>
              </a:rPr>
              <a:t>between </a:t>
            </a:r>
            <a:r>
              <a:rPr sz="3200" spc="-5" dirty="0">
                <a:solidFill>
                  <a:srgbClr val="464646"/>
                </a:solidFill>
                <a:latin typeface="Times New Roman"/>
                <a:cs typeface="Times New Roman"/>
              </a:rPr>
              <a:t>the </a:t>
            </a:r>
            <a:r>
              <a:rPr sz="3200" dirty="0">
                <a:solidFill>
                  <a:srgbClr val="464646"/>
                </a:solidFill>
                <a:latin typeface="Times New Roman"/>
                <a:cs typeface="Times New Roman"/>
              </a:rPr>
              <a:t>distance vector </a:t>
            </a:r>
            <a:r>
              <a:rPr sz="3200" spc="-5" dirty="0">
                <a:solidFill>
                  <a:srgbClr val="464646"/>
                </a:solidFill>
                <a:latin typeface="Times New Roman"/>
                <a:cs typeface="Times New Roman"/>
              </a:rPr>
              <a:t>routing </a:t>
            </a:r>
            <a:r>
              <a:rPr sz="3200" dirty="0">
                <a:solidFill>
                  <a:srgbClr val="464646"/>
                </a:solidFill>
                <a:latin typeface="Times New Roman"/>
                <a:cs typeface="Times New Roman"/>
              </a:rPr>
              <a:t>and </a:t>
            </a:r>
            <a:r>
              <a:rPr sz="3200" spc="-5" dirty="0">
                <a:solidFill>
                  <a:srgbClr val="464646"/>
                </a:solidFill>
                <a:latin typeface="Times New Roman"/>
                <a:cs typeface="Times New Roman"/>
              </a:rPr>
              <a:t>path  </a:t>
            </a:r>
            <a:r>
              <a:rPr sz="3200" dirty="0">
                <a:solidFill>
                  <a:srgbClr val="464646"/>
                </a:solidFill>
                <a:latin typeface="Times New Roman"/>
                <a:cs typeface="Times New Roman"/>
              </a:rPr>
              <a:t>vector </a:t>
            </a:r>
            <a:r>
              <a:rPr sz="3200" spc="-5" dirty="0">
                <a:solidFill>
                  <a:srgbClr val="464646"/>
                </a:solidFill>
                <a:latin typeface="Times New Roman"/>
                <a:cs typeface="Times New Roman"/>
              </a:rPr>
              <a:t>routing can be </a:t>
            </a:r>
            <a:r>
              <a:rPr sz="3200" dirty="0">
                <a:solidFill>
                  <a:srgbClr val="464646"/>
                </a:solidFill>
                <a:latin typeface="Times New Roman"/>
                <a:cs typeface="Times New Roman"/>
              </a:rPr>
              <a:t>compared </a:t>
            </a:r>
            <a:r>
              <a:rPr sz="3200" spc="-10" dirty="0">
                <a:solidFill>
                  <a:srgbClr val="464646"/>
                </a:solidFill>
                <a:latin typeface="Times New Roman"/>
                <a:cs typeface="Times New Roman"/>
              </a:rPr>
              <a:t>to </a:t>
            </a:r>
            <a:r>
              <a:rPr sz="3200" dirty="0">
                <a:solidFill>
                  <a:srgbClr val="464646"/>
                </a:solidFill>
                <a:latin typeface="Times New Roman"/>
                <a:cs typeface="Times New Roman"/>
              </a:rPr>
              <a:t>the </a:t>
            </a:r>
            <a:r>
              <a:rPr sz="3200" spc="-10" dirty="0">
                <a:solidFill>
                  <a:srgbClr val="464646"/>
                </a:solidFill>
                <a:latin typeface="Times New Roman"/>
                <a:cs typeface="Times New Roman"/>
              </a:rPr>
              <a:t>difference </a:t>
            </a:r>
            <a:r>
              <a:rPr sz="3200" dirty="0">
                <a:solidFill>
                  <a:srgbClr val="464646"/>
                </a:solidFill>
                <a:latin typeface="Times New Roman"/>
                <a:cs typeface="Times New Roman"/>
              </a:rPr>
              <a:t>between a  national map </a:t>
            </a:r>
            <a:r>
              <a:rPr sz="3200" spc="5" dirty="0">
                <a:solidFill>
                  <a:srgbClr val="464646"/>
                </a:solidFill>
                <a:latin typeface="Times New Roman"/>
                <a:cs typeface="Times New Roman"/>
              </a:rPr>
              <a:t>and </a:t>
            </a:r>
            <a:r>
              <a:rPr sz="3200" dirty="0">
                <a:solidFill>
                  <a:srgbClr val="464646"/>
                </a:solidFill>
                <a:latin typeface="Times New Roman"/>
                <a:cs typeface="Times New Roman"/>
              </a:rPr>
              <a:t>an international</a:t>
            </a:r>
            <a:r>
              <a:rPr sz="3200" spc="-95" dirty="0">
                <a:solidFill>
                  <a:srgbClr val="464646"/>
                </a:solidFill>
                <a:latin typeface="Times New Roman"/>
                <a:cs typeface="Times New Roman"/>
              </a:rPr>
              <a:t> </a:t>
            </a:r>
            <a:r>
              <a:rPr sz="3200" spc="5" dirty="0">
                <a:solidFill>
                  <a:srgbClr val="464646"/>
                </a:solidFill>
                <a:latin typeface="Times New Roman"/>
                <a:cs typeface="Times New Roman"/>
              </a:rPr>
              <a:t>map.</a:t>
            </a:r>
            <a:endParaRPr sz="3200" dirty="0">
              <a:latin typeface="Times New Roman"/>
              <a:cs typeface="Times New Roman"/>
            </a:endParaRPr>
          </a:p>
          <a:p>
            <a:pPr marL="355600" marR="5080" indent="-343535" algn="just">
              <a:lnSpc>
                <a:spcPct val="100000"/>
              </a:lnSpc>
              <a:spcBef>
                <a:spcPts val="770"/>
              </a:spcBef>
              <a:buFont typeface="Arial"/>
              <a:buChar char="•"/>
              <a:tabLst>
                <a:tab pos="356235" algn="l"/>
              </a:tabLst>
            </a:pPr>
            <a:r>
              <a:rPr sz="3200" dirty="0">
                <a:solidFill>
                  <a:srgbClr val="464646"/>
                </a:solidFill>
                <a:latin typeface="Times New Roman"/>
                <a:cs typeface="Times New Roman"/>
              </a:rPr>
              <a:t>A </a:t>
            </a:r>
            <a:r>
              <a:rPr sz="3200" spc="-5" dirty="0">
                <a:solidFill>
                  <a:srgbClr val="464646"/>
                </a:solidFill>
                <a:latin typeface="Times New Roman"/>
                <a:cs typeface="Times New Roman"/>
              </a:rPr>
              <a:t>national </a:t>
            </a:r>
            <a:r>
              <a:rPr sz="3200" dirty="0">
                <a:solidFill>
                  <a:srgbClr val="464646"/>
                </a:solidFill>
                <a:latin typeface="Times New Roman"/>
                <a:cs typeface="Times New Roman"/>
              </a:rPr>
              <a:t>map can tell us the </a:t>
            </a:r>
            <a:r>
              <a:rPr sz="3200" spc="-5" dirty="0">
                <a:solidFill>
                  <a:srgbClr val="464646"/>
                </a:solidFill>
                <a:latin typeface="Times New Roman"/>
                <a:cs typeface="Times New Roman"/>
              </a:rPr>
              <a:t>road to </a:t>
            </a:r>
            <a:r>
              <a:rPr sz="3200" dirty="0">
                <a:solidFill>
                  <a:srgbClr val="464646"/>
                </a:solidFill>
                <a:latin typeface="Times New Roman"/>
                <a:cs typeface="Times New Roman"/>
              </a:rPr>
              <a:t>each city and </a:t>
            </a:r>
            <a:r>
              <a:rPr sz="3200" spc="-5" dirty="0">
                <a:solidFill>
                  <a:srgbClr val="464646"/>
                </a:solidFill>
                <a:latin typeface="Times New Roman"/>
                <a:cs typeface="Times New Roman"/>
              </a:rPr>
              <a:t>the </a:t>
            </a:r>
            <a:r>
              <a:rPr sz="3200" dirty="0">
                <a:solidFill>
                  <a:srgbClr val="464646"/>
                </a:solidFill>
                <a:latin typeface="Times New Roman"/>
                <a:cs typeface="Times New Roman"/>
              </a:rPr>
              <a:t>distance  </a:t>
            </a:r>
            <a:r>
              <a:rPr sz="3200" spc="-5" dirty="0">
                <a:solidFill>
                  <a:srgbClr val="464646"/>
                </a:solidFill>
                <a:latin typeface="Times New Roman"/>
                <a:cs typeface="Times New Roman"/>
              </a:rPr>
              <a:t>to </a:t>
            </a:r>
            <a:r>
              <a:rPr sz="3200" dirty="0">
                <a:solidFill>
                  <a:srgbClr val="464646"/>
                </a:solidFill>
                <a:latin typeface="Times New Roman"/>
                <a:cs typeface="Times New Roman"/>
              </a:rPr>
              <a:t>be </a:t>
            </a:r>
            <a:r>
              <a:rPr sz="3200" spc="-5" dirty="0">
                <a:solidFill>
                  <a:srgbClr val="464646"/>
                </a:solidFill>
                <a:latin typeface="Times New Roman"/>
                <a:cs typeface="Times New Roman"/>
              </a:rPr>
              <a:t>traveled </a:t>
            </a:r>
            <a:r>
              <a:rPr sz="3200" spc="-10" dirty="0">
                <a:solidFill>
                  <a:srgbClr val="464646"/>
                </a:solidFill>
                <a:latin typeface="Times New Roman"/>
                <a:cs typeface="Times New Roman"/>
              </a:rPr>
              <a:t>if </a:t>
            </a:r>
            <a:r>
              <a:rPr sz="3200" dirty="0">
                <a:solidFill>
                  <a:srgbClr val="464646"/>
                </a:solidFill>
                <a:latin typeface="Times New Roman"/>
                <a:cs typeface="Times New Roman"/>
              </a:rPr>
              <a:t>we </a:t>
            </a:r>
            <a:r>
              <a:rPr sz="3200" spc="-5" dirty="0">
                <a:solidFill>
                  <a:srgbClr val="464646"/>
                </a:solidFill>
                <a:latin typeface="Times New Roman"/>
                <a:cs typeface="Times New Roman"/>
              </a:rPr>
              <a:t>choose </a:t>
            </a:r>
            <a:r>
              <a:rPr sz="3200" dirty="0">
                <a:solidFill>
                  <a:srgbClr val="464646"/>
                </a:solidFill>
                <a:latin typeface="Times New Roman"/>
                <a:cs typeface="Times New Roman"/>
              </a:rPr>
              <a:t>a particular </a:t>
            </a:r>
            <a:r>
              <a:rPr sz="3200" spc="-5" dirty="0">
                <a:solidFill>
                  <a:srgbClr val="464646"/>
                </a:solidFill>
                <a:latin typeface="Times New Roman"/>
                <a:cs typeface="Times New Roman"/>
              </a:rPr>
              <a:t>route; an international  </a:t>
            </a:r>
            <a:r>
              <a:rPr sz="3200" dirty="0">
                <a:solidFill>
                  <a:srgbClr val="464646"/>
                </a:solidFill>
                <a:latin typeface="Times New Roman"/>
                <a:cs typeface="Times New Roman"/>
              </a:rPr>
              <a:t>map can tell us which </a:t>
            </a:r>
            <a:r>
              <a:rPr sz="3200" spc="-5" dirty="0">
                <a:solidFill>
                  <a:srgbClr val="464646"/>
                </a:solidFill>
                <a:latin typeface="Times New Roman"/>
                <a:cs typeface="Times New Roman"/>
              </a:rPr>
              <a:t>cities </a:t>
            </a:r>
            <a:r>
              <a:rPr sz="3200" dirty="0">
                <a:solidFill>
                  <a:srgbClr val="464646"/>
                </a:solidFill>
                <a:latin typeface="Times New Roman"/>
                <a:cs typeface="Times New Roman"/>
              </a:rPr>
              <a:t>exist </a:t>
            </a:r>
            <a:r>
              <a:rPr sz="3200" spc="-5" dirty="0">
                <a:solidFill>
                  <a:srgbClr val="464646"/>
                </a:solidFill>
                <a:latin typeface="Times New Roman"/>
                <a:cs typeface="Times New Roman"/>
              </a:rPr>
              <a:t>in </a:t>
            </a:r>
            <a:r>
              <a:rPr sz="3200" dirty="0">
                <a:solidFill>
                  <a:srgbClr val="464646"/>
                </a:solidFill>
                <a:latin typeface="Times New Roman"/>
                <a:cs typeface="Times New Roman"/>
              </a:rPr>
              <a:t>each </a:t>
            </a:r>
            <a:r>
              <a:rPr sz="3200" spc="-5" dirty="0">
                <a:solidFill>
                  <a:srgbClr val="464646"/>
                </a:solidFill>
                <a:latin typeface="Times New Roman"/>
                <a:cs typeface="Times New Roman"/>
              </a:rPr>
              <a:t>country </a:t>
            </a:r>
            <a:r>
              <a:rPr sz="3200" dirty="0">
                <a:solidFill>
                  <a:srgbClr val="464646"/>
                </a:solidFill>
                <a:latin typeface="Times New Roman"/>
                <a:cs typeface="Times New Roman"/>
              </a:rPr>
              <a:t>and which  countries should be passed before reaching that</a:t>
            </a:r>
            <a:r>
              <a:rPr sz="3200" spc="-105" dirty="0">
                <a:solidFill>
                  <a:srgbClr val="464646"/>
                </a:solidFill>
                <a:latin typeface="Times New Roman"/>
                <a:cs typeface="Times New Roman"/>
              </a:rPr>
              <a:t> </a:t>
            </a:r>
            <a:r>
              <a:rPr sz="3200" spc="-40" dirty="0">
                <a:solidFill>
                  <a:srgbClr val="464646"/>
                </a:solidFill>
                <a:latin typeface="Times New Roman"/>
                <a:cs typeface="Times New Roman"/>
              </a:rPr>
              <a:t>city.</a:t>
            </a:r>
            <a:endParaRPr sz="32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259397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004720"/>
                </a:solidFill>
                <a:latin typeface="Times New Roman"/>
                <a:cs typeface="Times New Roman"/>
              </a:rPr>
              <a:t>Reachab</a:t>
            </a:r>
            <a:r>
              <a:rPr sz="4000" dirty="0">
                <a:solidFill>
                  <a:srgbClr val="004720"/>
                </a:solidFill>
                <a:latin typeface="Times New Roman"/>
                <a:cs typeface="Times New Roman"/>
              </a:rPr>
              <a:t>i</a:t>
            </a:r>
            <a:r>
              <a:rPr sz="4000" spc="-5" dirty="0">
                <a:solidFill>
                  <a:srgbClr val="004720"/>
                </a:solidFill>
                <a:latin typeface="Times New Roman"/>
                <a:cs typeface="Times New Roman"/>
              </a:rPr>
              <a:t>li</a:t>
            </a:r>
            <a:r>
              <a:rPr sz="4000" dirty="0">
                <a:solidFill>
                  <a:srgbClr val="004720"/>
                </a:solidFill>
                <a:latin typeface="Times New Roman"/>
                <a:cs typeface="Times New Roman"/>
              </a:rPr>
              <a:t>t</a:t>
            </a:r>
            <a:r>
              <a:rPr sz="4000" spc="-5" dirty="0">
                <a:solidFill>
                  <a:srgbClr val="004720"/>
                </a:solidFill>
                <a:latin typeface="Times New Roman"/>
                <a:cs typeface="Times New Roman"/>
              </a:rPr>
              <a:t>y</a:t>
            </a:r>
            <a:endParaRPr sz="4000">
              <a:latin typeface="Times New Roman"/>
              <a:cs typeface="Times New Roman"/>
            </a:endParaRPr>
          </a:p>
        </p:txBody>
      </p:sp>
      <p:sp>
        <p:nvSpPr>
          <p:cNvPr id="3" name="object 3"/>
          <p:cNvSpPr/>
          <p:nvPr/>
        </p:nvSpPr>
        <p:spPr>
          <a:xfrm>
            <a:off x="1138427" y="4387596"/>
            <a:ext cx="1865376" cy="1226819"/>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1906523" y="1034796"/>
            <a:ext cx="7004684" cy="5181600"/>
            <a:chOff x="1906523" y="1034796"/>
            <a:chExt cx="7004684" cy="5181600"/>
          </a:xfrm>
        </p:grpSpPr>
        <p:sp>
          <p:nvSpPr>
            <p:cNvPr id="5" name="object 5"/>
            <p:cNvSpPr/>
            <p:nvPr/>
          </p:nvSpPr>
          <p:spPr>
            <a:xfrm>
              <a:off x="1906523" y="1168908"/>
              <a:ext cx="2889504" cy="19232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867400" y="1034796"/>
              <a:ext cx="3043428" cy="24947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337303" y="1914194"/>
              <a:ext cx="2439797" cy="79700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039867" y="4453128"/>
              <a:ext cx="3794760" cy="176326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6402323" y="2883408"/>
              <a:ext cx="603402" cy="2037461"/>
            </a:xfrm>
            <a:prstGeom prst="rect">
              <a:avLst/>
            </a:prstGeom>
            <a:blipFill>
              <a:blip r:embed="rId7" cstate="print"/>
              <a:stretch>
                <a:fillRect/>
              </a:stretch>
            </a:blipFill>
          </p:spPr>
          <p:txBody>
            <a:bodyPr wrap="square" lIns="0" tIns="0" rIns="0" bIns="0" rtlCol="0"/>
            <a:lstStyle/>
            <a:p>
              <a:endParaRPr/>
            </a:p>
          </p:txBody>
        </p:sp>
      </p:grpSp>
      <p:sp>
        <p:nvSpPr>
          <p:cNvPr id="10" name="object 10"/>
          <p:cNvSpPr txBox="1"/>
          <p:nvPr/>
        </p:nvSpPr>
        <p:spPr>
          <a:xfrm>
            <a:off x="10031348" y="1047750"/>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16.16</a:t>
            </a:r>
            <a:endParaRPr sz="2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667067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4720"/>
                </a:solidFill>
              </a:rPr>
              <a:t>Border Gateway </a:t>
            </a:r>
            <a:r>
              <a:rPr dirty="0">
                <a:solidFill>
                  <a:srgbClr val="004720"/>
                </a:solidFill>
              </a:rPr>
              <a:t>Protocol</a:t>
            </a:r>
            <a:r>
              <a:rPr spc="-20" dirty="0">
                <a:solidFill>
                  <a:srgbClr val="004720"/>
                </a:solidFill>
              </a:rPr>
              <a:t> </a:t>
            </a:r>
            <a:r>
              <a:rPr spc="-5" dirty="0">
                <a:solidFill>
                  <a:srgbClr val="004720"/>
                </a:solidFill>
              </a:rPr>
              <a:t>(BGP)</a:t>
            </a:r>
          </a:p>
        </p:txBody>
      </p:sp>
      <p:sp>
        <p:nvSpPr>
          <p:cNvPr id="3" name="object 3"/>
          <p:cNvSpPr txBox="1"/>
          <p:nvPr/>
        </p:nvSpPr>
        <p:spPr>
          <a:xfrm>
            <a:off x="660298" y="1198244"/>
            <a:ext cx="10815955" cy="5290551"/>
          </a:xfrm>
          <a:prstGeom prst="rect">
            <a:avLst/>
          </a:prstGeom>
        </p:spPr>
        <p:txBody>
          <a:bodyPr vert="horz" wrap="square" lIns="0" tIns="12065" rIns="0" bIns="0" rtlCol="0">
            <a:spAutoFit/>
          </a:bodyPr>
          <a:lstStyle/>
          <a:p>
            <a:pPr marL="355600" marR="5080" indent="-343535">
              <a:lnSpc>
                <a:spcPct val="100000"/>
              </a:lnSpc>
              <a:spcBef>
                <a:spcPts val="95"/>
              </a:spcBef>
              <a:buFont typeface="Arial"/>
              <a:buChar char="•"/>
              <a:tabLst>
                <a:tab pos="355600" algn="l"/>
                <a:tab pos="356235" algn="l"/>
                <a:tab pos="1537970" algn="l"/>
                <a:tab pos="2995295" algn="l"/>
                <a:tab pos="4397375" algn="l"/>
                <a:tab pos="5520690" algn="l"/>
                <a:tab pos="5953760" algn="l"/>
                <a:tab pos="6483985" algn="l"/>
                <a:tab pos="8397240" algn="l"/>
                <a:tab pos="9619615" algn="l"/>
              </a:tabLst>
            </a:pPr>
            <a:r>
              <a:rPr sz="2800" spc="-5" dirty="0">
                <a:solidFill>
                  <a:srgbClr val="464646"/>
                </a:solidFill>
                <a:latin typeface="Times New Roman"/>
                <a:cs typeface="Times New Roman"/>
              </a:rPr>
              <a:t>Bor</a:t>
            </a:r>
            <a:r>
              <a:rPr sz="2800" dirty="0">
                <a:solidFill>
                  <a:srgbClr val="464646"/>
                </a:solidFill>
                <a:latin typeface="Times New Roman"/>
                <a:cs typeface="Times New Roman"/>
              </a:rPr>
              <a:t>d</a:t>
            </a:r>
            <a:r>
              <a:rPr sz="2800" spc="-5" dirty="0">
                <a:solidFill>
                  <a:srgbClr val="464646"/>
                </a:solidFill>
                <a:latin typeface="Times New Roman"/>
                <a:cs typeface="Times New Roman"/>
              </a:rPr>
              <a:t>er</a:t>
            </a:r>
            <a:r>
              <a:rPr sz="2800" dirty="0">
                <a:solidFill>
                  <a:srgbClr val="464646"/>
                </a:solidFill>
                <a:latin typeface="Times New Roman"/>
                <a:cs typeface="Times New Roman"/>
              </a:rPr>
              <a:t>	G</a:t>
            </a:r>
            <a:r>
              <a:rPr sz="2800" spc="-5" dirty="0">
                <a:solidFill>
                  <a:srgbClr val="464646"/>
                </a:solidFill>
                <a:latin typeface="Times New Roman"/>
                <a:cs typeface="Times New Roman"/>
              </a:rPr>
              <a:t>ate</a:t>
            </a:r>
            <a:r>
              <a:rPr sz="2800" spc="-20" dirty="0">
                <a:solidFill>
                  <a:srgbClr val="464646"/>
                </a:solidFill>
                <a:latin typeface="Times New Roman"/>
                <a:cs typeface="Times New Roman"/>
              </a:rPr>
              <a:t>w</a:t>
            </a:r>
            <a:r>
              <a:rPr sz="2800" spc="-5" dirty="0">
                <a:solidFill>
                  <a:srgbClr val="464646"/>
                </a:solidFill>
                <a:latin typeface="Times New Roman"/>
                <a:cs typeface="Times New Roman"/>
              </a:rPr>
              <a:t>ay</a:t>
            </a:r>
            <a:r>
              <a:rPr sz="2800" dirty="0">
                <a:solidFill>
                  <a:srgbClr val="464646"/>
                </a:solidFill>
                <a:latin typeface="Times New Roman"/>
                <a:cs typeface="Times New Roman"/>
              </a:rPr>
              <a:t>	</a:t>
            </a:r>
            <a:r>
              <a:rPr sz="2800" spc="-5" dirty="0">
                <a:solidFill>
                  <a:srgbClr val="464646"/>
                </a:solidFill>
                <a:latin typeface="Times New Roman"/>
                <a:cs typeface="Times New Roman"/>
              </a:rPr>
              <a:t>P</a:t>
            </a:r>
            <a:r>
              <a:rPr sz="2800" spc="10" dirty="0">
                <a:solidFill>
                  <a:srgbClr val="464646"/>
                </a:solidFill>
                <a:latin typeface="Times New Roman"/>
                <a:cs typeface="Times New Roman"/>
              </a:rPr>
              <a:t>r</a:t>
            </a:r>
            <a:r>
              <a:rPr sz="2800" spc="-5" dirty="0">
                <a:solidFill>
                  <a:srgbClr val="464646"/>
                </a:solidFill>
                <a:latin typeface="Times New Roman"/>
                <a:cs typeface="Times New Roman"/>
              </a:rPr>
              <a:t>o</a:t>
            </a:r>
            <a:r>
              <a:rPr sz="2800" dirty="0">
                <a:solidFill>
                  <a:srgbClr val="464646"/>
                </a:solidFill>
                <a:latin typeface="Times New Roman"/>
                <a:cs typeface="Times New Roman"/>
              </a:rPr>
              <a:t>t</a:t>
            </a:r>
            <a:r>
              <a:rPr sz="2800" spc="-5" dirty="0">
                <a:solidFill>
                  <a:srgbClr val="464646"/>
                </a:solidFill>
                <a:latin typeface="Times New Roman"/>
                <a:cs typeface="Times New Roman"/>
              </a:rPr>
              <a:t>ocol</a:t>
            </a:r>
            <a:r>
              <a:rPr sz="2800" dirty="0">
                <a:solidFill>
                  <a:srgbClr val="464646"/>
                </a:solidFill>
                <a:latin typeface="Times New Roman"/>
                <a:cs typeface="Times New Roman"/>
              </a:rPr>
              <a:t>	</a:t>
            </a:r>
            <a:r>
              <a:rPr sz="2800" spc="-5" dirty="0">
                <a:solidFill>
                  <a:srgbClr val="464646"/>
                </a:solidFill>
                <a:latin typeface="Times New Roman"/>
                <a:cs typeface="Times New Roman"/>
              </a:rPr>
              <a:t>(BGP)</a:t>
            </a:r>
            <a:r>
              <a:rPr sz="2800" dirty="0">
                <a:solidFill>
                  <a:srgbClr val="464646"/>
                </a:solidFill>
                <a:latin typeface="Times New Roman"/>
                <a:cs typeface="Times New Roman"/>
              </a:rPr>
              <a:t>	</a:t>
            </a:r>
            <a:r>
              <a:rPr sz="2800" spc="-5" dirty="0">
                <a:solidFill>
                  <a:srgbClr val="464646"/>
                </a:solidFill>
                <a:latin typeface="Times New Roman"/>
                <a:cs typeface="Times New Roman"/>
              </a:rPr>
              <a:t>is</a:t>
            </a:r>
            <a:r>
              <a:rPr sz="2800" dirty="0">
                <a:solidFill>
                  <a:srgbClr val="464646"/>
                </a:solidFill>
                <a:latin typeface="Times New Roman"/>
                <a:cs typeface="Times New Roman"/>
              </a:rPr>
              <a:t>	</a:t>
            </a:r>
            <a:r>
              <a:rPr sz="2800" spc="-15" dirty="0">
                <a:solidFill>
                  <a:srgbClr val="464646"/>
                </a:solidFill>
                <a:latin typeface="Times New Roman"/>
                <a:cs typeface="Times New Roman"/>
              </a:rPr>
              <a:t>a</a:t>
            </a:r>
            <a:r>
              <a:rPr sz="2800" spc="-5" dirty="0">
                <a:solidFill>
                  <a:srgbClr val="464646"/>
                </a:solidFill>
                <a:latin typeface="Times New Roman"/>
                <a:cs typeface="Times New Roman"/>
              </a:rPr>
              <a:t>n</a:t>
            </a:r>
            <a:r>
              <a:rPr sz="2800" dirty="0">
                <a:solidFill>
                  <a:srgbClr val="464646"/>
                </a:solidFill>
                <a:latin typeface="Times New Roman"/>
                <a:cs typeface="Times New Roman"/>
              </a:rPr>
              <a:t>	</a:t>
            </a:r>
            <a:r>
              <a:rPr sz="2800" spc="-5" dirty="0">
                <a:solidFill>
                  <a:srgbClr val="464646"/>
                </a:solidFill>
                <a:latin typeface="Times New Roman"/>
                <a:cs typeface="Times New Roman"/>
              </a:rPr>
              <a:t>i</a:t>
            </a:r>
            <a:r>
              <a:rPr sz="2800" dirty="0">
                <a:solidFill>
                  <a:srgbClr val="464646"/>
                </a:solidFill>
                <a:latin typeface="Times New Roman"/>
                <a:cs typeface="Times New Roman"/>
              </a:rPr>
              <a:t>n</a:t>
            </a:r>
            <a:r>
              <a:rPr sz="2800" spc="-5" dirty="0">
                <a:solidFill>
                  <a:srgbClr val="464646"/>
                </a:solidFill>
                <a:latin typeface="Times New Roman"/>
                <a:cs typeface="Times New Roman"/>
              </a:rPr>
              <a:t>terd</a:t>
            </a:r>
            <a:r>
              <a:rPr sz="2800" spc="5" dirty="0">
                <a:solidFill>
                  <a:srgbClr val="464646"/>
                </a:solidFill>
                <a:latin typeface="Times New Roman"/>
                <a:cs typeface="Times New Roman"/>
              </a:rPr>
              <a:t>o</a:t>
            </a:r>
            <a:r>
              <a:rPr sz="2800" spc="-20" dirty="0">
                <a:solidFill>
                  <a:srgbClr val="464646"/>
                </a:solidFill>
                <a:latin typeface="Times New Roman"/>
                <a:cs typeface="Times New Roman"/>
              </a:rPr>
              <a:t>m</a:t>
            </a:r>
            <a:r>
              <a:rPr sz="2800" spc="-5" dirty="0">
                <a:solidFill>
                  <a:srgbClr val="464646"/>
                </a:solidFill>
                <a:latin typeface="Times New Roman"/>
                <a:cs typeface="Times New Roman"/>
              </a:rPr>
              <a:t>ain</a:t>
            </a:r>
            <a:r>
              <a:rPr sz="2800" dirty="0">
                <a:solidFill>
                  <a:srgbClr val="464646"/>
                </a:solidFill>
                <a:latin typeface="Times New Roman"/>
                <a:cs typeface="Times New Roman"/>
              </a:rPr>
              <a:t>	</a:t>
            </a:r>
            <a:r>
              <a:rPr sz="2800" spc="-5" dirty="0">
                <a:solidFill>
                  <a:srgbClr val="464646"/>
                </a:solidFill>
                <a:latin typeface="Times New Roman"/>
                <a:cs typeface="Times New Roman"/>
              </a:rPr>
              <a:t>r</a:t>
            </a:r>
            <a:r>
              <a:rPr sz="2800" dirty="0">
                <a:solidFill>
                  <a:srgbClr val="464646"/>
                </a:solidFill>
                <a:latin typeface="Times New Roman"/>
                <a:cs typeface="Times New Roman"/>
              </a:rPr>
              <a:t>o</a:t>
            </a:r>
            <a:r>
              <a:rPr sz="2800" spc="-5" dirty="0">
                <a:solidFill>
                  <a:srgbClr val="464646"/>
                </a:solidFill>
                <a:latin typeface="Times New Roman"/>
                <a:cs typeface="Times New Roman"/>
              </a:rPr>
              <a:t>uting</a:t>
            </a:r>
            <a:r>
              <a:rPr sz="2800" dirty="0">
                <a:solidFill>
                  <a:srgbClr val="464646"/>
                </a:solidFill>
                <a:latin typeface="Times New Roman"/>
                <a:cs typeface="Times New Roman"/>
              </a:rPr>
              <a:t>	</a:t>
            </a:r>
            <a:r>
              <a:rPr sz="2800" spc="-5" dirty="0">
                <a:solidFill>
                  <a:srgbClr val="464646"/>
                </a:solidFill>
                <a:latin typeface="Times New Roman"/>
                <a:cs typeface="Times New Roman"/>
              </a:rPr>
              <a:t>p</a:t>
            </a:r>
            <a:r>
              <a:rPr sz="2800" dirty="0">
                <a:solidFill>
                  <a:srgbClr val="464646"/>
                </a:solidFill>
                <a:latin typeface="Times New Roman"/>
                <a:cs typeface="Times New Roman"/>
              </a:rPr>
              <a:t>r</a:t>
            </a:r>
            <a:r>
              <a:rPr sz="2800" spc="-5" dirty="0">
                <a:solidFill>
                  <a:srgbClr val="464646"/>
                </a:solidFill>
                <a:latin typeface="Times New Roman"/>
                <a:cs typeface="Times New Roman"/>
              </a:rPr>
              <a:t>otoc</a:t>
            </a:r>
            <a:r>
              <a:rPr sz="2800" spc="-15" dirty="0">
                <a:solidFill>
                  <a:srgbClr val="464646"/>
                </a:solidFill>
                <a:latin typeface="Times New Roman"/>
                <a:cs typeface="Times New Roman"/>
              </a:rPr>
              <a:t>o</a:t>
            </a:r>
            <a:r>
              <a:rPr sz="2800" spc="-5" dirty="0">
                <a:solidFill>
                  <a:srgbClr val="464646"/>
                </a:solidFill>
                <a:latin typeface="Times New Roman"/>
                <a:cs typeface="Times New Roman"/>
              </a:rPr>
              <a:t>l  </a:t>
            </a:r>
            <a:r>
              <a:rPr sz="2800" dirty="0">
                <a:solidFill>
                  <a:srgbClr val="464646"/>
                </a:solidFill>
                <a:latin typeface="Times New Roman"/>
                <a:cs typeface="Times New Roman"/>
              </a:rPr>
              <a:t>using </a:t>
            </a:r>
            <a:r>
              <a:rPr sz="2800" spc="-5" dirty="0">
                <a:solidFill>
                  <a:srgbClr val="464646"/>
                </a:solidFill>
                <a:latin typeface="Times New Roman"/>
                <a:cs typeface="Times New Roman"/>
              </a:rPr>
              <a:t>path vector</a:t>
            </a:r>
            <a:r>
              <a:rPr sz="2800" spc="-10" dirty="0">
                <a:solidFill>
                  <a:srgbClr val="464646"/>
                </a:solidFill>
                <a:latin typeface="Times New Roman"/>
                <a:cs typeface="Times New Roman"/>
              </a:rPr>
              <a:t> </a:t>
            </a:r>
            <a:r>
              <a:rPr sz="2800" dirty="0">
                <a:solidFill>
                  <a:srgbClr val="464646"/>
                </a:solidFill>
                <a:latin typeface="Times New Roman"/>
                <a:cs typeface="Times New Roman"/>
              </a:rPr>
              <a:t>routing.</a:t>
            </a:r>
            <a:endParaRPr sz="2800" dirty="0">
              <a:latin typeface="Times New Roman"/>
              <a:cs typeface="Times New Roman"/>
            </a:endParaRPr>
          </a:p>
          <a:p>
            <a:pPr marL="355600" indent="-343535">
              <a:lnSpc>
                <a:spcPct val="100000"/>
              </a:lnSpc>
              <a:spcBef>
                <a:spcPts val="675"/>
              </a:spcBef>
              <a:buFont typeface="Arial"/>
              <a:buChar char="•"/>
              <a:tabLst>
                <a:tab pos="355600" algn="l"/>
                <a:tab pos="356235" algn="l"/>
              </a:tabLst>
            </a:pPr>
            <a:r>
              <a:rPr lang="en-US" sz="2800" dirty="0">
                <a:solidFill>
                  <a:srgbClr val="464646"/>
                </a:solidFill>
                <a:latin typeface="Times New Roman"/>
                <a:cs typeface="Times New Roman"/>
              </a:rPr>
              <a:t>Border Gateway Protocol version 4, BGP-4, is the standard for inter-AS routing</a:t>
            </a:r>
          </a:p>
          <a:p>
            <a:pPr marL="355600" indent="-343535">
              <a:lnSpc>
                <a:spcPct val="100000"/>
              </a:lnSpc>
              <a:spcBef>
                <a:spcPts val="675"/>
              </a:spcBef>
              <a:buFont typeface="Arial"/>
              <a:buChar char="•"/>
              <a:tabLst>
                <a:tab pos="355600" algn="l"/>
                <a:tab pos="356235" algn="l"/>
              </a:tabLst>
            </a:pPr>
            <a:r>
              <a:rPr lang="en-US" sz="2800" dirty="0">
                <a:solidFill>
                  <a:srgbClr val="464646"/>
                </a:solidFill>
                <a:latin typeface="Times New Roman"/>
                <a:cs typeface="Times New Roman"/>
              </a:rPr>
              <a:t>one or more routers in each AS use BGP to communicate with other such routers in other Autonomous Systems</a:t>
            </a:r>
          </a:p>
          <a:p>
            <a:pPr marL="355600" indent="-343535">
              <a:lnSpc>
                <a:spcPct val="100000"/>
              </a:lnSpc>
              <a:spcBef>
                <a:spcPts val="675"/>
              </a:spcBef>
              <a:buFont typeface="Arial"/>
              <a:buChar char="•"/>
              <a:tabLst>
                <a:tab pos="355600" algn="l"/>
                <a:tab pos="356235" algn="l"/>
              </a:tabLst>
            </a:pPr>
            <a:r>
              <a:rPr lang="en-US" sz="2800" dirty="0">
                <a:solidFill>
                  <a:srgbClr val="464646"/>
                </a:solidFill>
                <a:latin typeface="Times New Roman"/>
                <a:cs typeface="Times New Roman"/>
              </a:rPr>
              <a:t>BGP is loosely based on distance-vector</a:t>
            </a:r>
          </a:p>
          <a:p>
            <a:pPr marL="355600" indent="-343535">
              <a:lnSpc>
                <a:spcPct val="100000"/>
              </a:lnSpc>
              <a:spcBef>
                <a:spcPts val="675"/>
              </a:spcBef>
              <a:buFont typeface="Arial"/>
              <a:buChar char="•"/>
              <a:tabLst>
                <a:tab pos="355600" algn="l"/>
                <a:tab pos="356235" algn="l"/>
              </a:tabLst>
            </a:pPr>
            <a:r>
              <a:rPr lang="en-US" sz="2800" dirty="0">
                <a:solidFill>
                  <a:srgbClr val="464646"/>
                </a:solidFill>
                <a:latin typeface="Times New Roman"/>
                <a:cs typeface="Times New Roman"/>
              </a:rPr>
              <a:t>however, instead of telling each other "I can reach network X in D hops",</a:t>
            </a:r>
          </a:p>
          <a:p>
            <a:pPr marL="355600" indent="-343535">
              <a:lnSpc>
                <a:spcPct val="100000"/>
              </a:lnSpc>
              <a:spcBef>
                <a:spcPts val="675"/>
              </a:spcBef>
              <a:buFont typeface="Arial"/>
              <a:buChar char="•"/>
              <a:tabLst>
                <a:tab pos="355600" algn="l"/>
                <a:tab pos="356235" algn="l"/>
              </a:tabLst>
            </a:pPr>
            <a:r>
              <a:rPr lang="en-US" sz="2800" dirty="0">
                <a:solidFill>
                  <a:srgbClr val="464646"/>
                </a:solidFill>
                <a:latin typeface="Times New Roman"/>
                <a:cs typeface="Times New Roman"/>
              </a:rPr>
              <a:t>BGP speakers in different Autonomous Systems list the Autonomous Systems they would cross to reach a given destination</a:t>
            </a:r>
          </a:p>
          <a:p>
            <a:pPr marL="12065">
              <a:lnSpc>
                <a:spcPct val="100000"/>
              </a:lnSpc>
              <a:spcBef>
                <a:spcPts val="675"/>
              </a:spcBef>
              <a:tabLst>
                <a:tab pos="355600" algn="l"/>
                <a:tab pos="356235" algn="l"/>
              </a:tabLst>
            </a:pPr>
            <a:endParaRPr sz="28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116535"/>
            <a:ext cx="641159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4720"/>
                </a:solidFill>
              </a:rPr>
              <a:t>Internal </a:t>
            </a:r>
            <a:r>
              <a:rPr sz="3600" dirty="0">
                <a:solidFill>
                  <a:srgbClr val="004720"/>
                </a:solidFill>
              </a:rPr>
              <a:t>and </a:t>
            </a:r>
            <a:r>
              <a:rPr sz="3600" spc="-5" dirty="0">
                <a:solidFill>
                  <a:srgbClr val="004720"/>
                </a:solidFill>
              </a:rPr>
              <a:t>external </a:t>
            </a:r>
            <a:r>
              <a:rPr sz="3600" dirty="0">
                <a:solidFill>
                  <a:srgbClr val="004720"/>
                </a:solidFill>
              </a:rPr>
              <a:t>BGP</a:t>
            </a:r>
            <a:r>
              <a:rPr sz="3600" spc="-130" dirty="0">
                <a:solidFill>
                  <a:srgbClr val="004720"/>
                </a:solidFill>
              </a:rPr>
              <a:t> </a:t>
            </a:r>
            <a:r>
              <a:rPr sz="3600" dirty="0">
                <a:solidFill>
                  <a:srgbClr val="004720"/>
                </a:solidFill>
              </a:rPr>
              <a:t>sessions</a:t>
            </a:r>
            <a:endParaRPr sz="3600"/>
          </a:p>
        </p:txBody>
      </p:sp>
      <p:grpSp>
        <p:nvGrpSpPr>
          <p:cNvPr id="3" name="object 3"/>
          <p:cNvGrpSpPr/>
          <p:nvPr/>
        </p:nvGrpSpPr>
        <p:grpSpPr>
          <a:xfrm>
            <a:off x="1001267" y="1525524"/>
            <a:ext cx="9974580" cy="3152140"/>
            <a:chOff x="1001267" y="1525524"/>
            <a:chExt cx="9974580" cy="3152140"/>
          </a:xfrm>
        </p:grpSpPr>
        <p:sp>
          <p:nvSpPr>
            <p:cNvPr id="4" name="object 4"/>
            <p:cNvSpPr/>
            <p:nvPr/>
          </p:nvSpPr>
          <p:spPr>
            <a:xfrm>
              <a:off x="1001267" y="1545336"/>
              <a:ext cx="3712463" cy="31318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08876" y="1525524"/>
              <a:ext cx="3966972" cy="31363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15027" y="3336036"/>
              <a:ext cx="3907790" cy="0"/>
            </a:xfrm>
            <a:custGeom>
              <a:avLst/>
              <a:gdLst/>
              <a:ahLst/>
              <a:cxnLst/>
              <a:rect l="l" t="t" r="r" b="b"/>
              <a:pathLst>
                <a:path w="3907790">
                  <a:moveTo>
                    <a:pt x="0" y="0"/>
                  </a:moveTo>
                  <a:lnTo>
                    <a:pt x="3907536" y="0"/>
                  </a:lnTo>
                </a:path>
              </a:pathLst>
            </a:custGeom>
            <a:ln w="57912">
              <a:solidFill>
                <a:srgbClr val="F4881E"/>
              </a:solidFill>
            </a:ln>
          </p:spPr>
          <p:txBody>
            <a:bodyPr wrap="square" lIns="0" tIns="0" rIns="0" bIns="0" rtlCol="0"/>
            <a:lstStyle/>
            <a:p>
              <a:endParaRPr/>
            </a:p>
          </p:txBody>
        </p:sp>
      </p:grpSp>
      <p:sp>
        <p:nvSpPr>
          <p:cNvPr id="7" name="object 7"/>
          <p:cNvSpPr txBox="1"/>
          <p:nvPr/>
        </p:nvSpPr>
        <p:spPr>
          <a:xfrm>
            <a:off x="935227" y="5107381"/>
            <a:ext cx="1053211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252525"/>
                </a:solidFill>
                <a:latin typeface="Times New Roman"/>
                <a:cs typeface="Times New Roman"/>
              </a:rPr>
              <a:t>A speaker </a:t>
            </a:r>
            <a:r>
              <a:rPr sz="2400" spc="-5" dirty="0">
                <a:solidFill>
                  <a:srgbClr val="252525"/>
                </a:solidFill>
                <a:latin typeface="Times New Roman"/>
                <a:cs typeface="Times New Roman"/>
              </a:rPr>
              <a:t>node advertises </a:t>
            </a:r>
            <a:r>
              <a:rPr sz="2400" dirty="0">
                <a:solidFill>
                  <a:srgbClr val="252525"/>
                </a:solidFill>
                <a:latin typeface="Times New Roman"/>
                <a:cs typeface="Times New Roman"/>
              </a:rPr>
              <a:t>the </a:t>
            </a:r>
            <a:r>
              <a:rPr sz="2400" spc="-5" dirty="0">
                <a:solidFill>
                  <a:srgbClr val="252525"/>
                </a:solidFill>
                <a:latin typeface="Times New Roman"/>
                <a:cs typeface="Times New Roman"/>
              </a:rPr>
              <a:t>path, </a:t>
            </a:r>
            <a:r>
              <a:rPr sz="2400" dirty="0">
                <a:solidFill>
                  <a:srgbClr val="252525"/>
                </a:solidFill>
                <a:latin typeface="Times New Roman"/>
                <a:cs typeface="Times New Roman"/>
              </a:rPr>
              <a:t>not the </a:t>
            </a:r>
            <a:r>
              <a:rPr sz="2400" spc="-5" dirty="0">
                <a:solidFill>
                  <a:srgbClr val="252525"/>
                </a:solidFill>
                <a:latin typeface="Times New Roman"/>
                <a:cs typeface="Times New Roman"/>
              </a:rPr>
              <a:t>metric </a:t>
            </a:r>
            <a:r>
              <a:rPr sz="2400" dirty="0">
                <a:solidFill>
                  <a:srgbClr val="252525"/>
                </a:solidFill>
                <a:latin typeface="Times New Roman"/>
                <a:cs typeface="Times New Roman"/>
              </a:rPr>
              <a:t>of the </a:t>
            </a:r>
            <a:r>
              <a:rPr sz="2400" spc="-5" dirty="0">
                <a:solidFill>
                  <a:srgbClr val="252525"/>
                </a:solidFill>
                <a:latin typeface="Times New Roman"/>
                <a:cs typeface="Times New Roman"/>
              </a:rPr>
              <a:t>nodes, </a:t>
            </a:r>
            <a:r>
              <a:rPr sz="2400" dirty="0">
                <a:solidFill>
                  <a:srgbClr val="252525"/>
                </a:solidFill>
                <a:latin typeface="Times New Roman"/>
                <a:cs typeface="Times New Roman"/>
              </a:rPr>
              <a:t>in </a:t>
            </a:r>
            <a:r>
              <a:rPr sz="2400" spc="-5" dirty="0">
                <a:solidFill>
                  <a:srgbClr val="252525"/>
                </a:solidFill>
                <a:latin typeface="Times New Roman"/>
                <a:cs typeface="Times New Roman"/>
              </a:rPr>
              <a:t>its </a:t>
            </a:r>
            <a:r>
              <a:rPr sz="2400" dirty="0">
                <a:solidFill>
                  <a:srgbClr val="252525"/>
                </a:solidFill>
                <a:latin typeface="Times New Roman"/>
                <a:cs typeface="Times New Roman"/>
              </a:rPr>
              <a:t>AS or </a:t>
            </a:r>
            <a:r>
              <a:rPr sz="2400" spc="-5" dirty="0">
                <a:solidFill>
                  <a:srgbClr val="252525"/>
                </a:solidFill>
                <a:latin typeface="Times New Roman"/>
                <a:cs typeface="Times New Roman"/>
              </a:rPr>
              <a:t>other</a:t>
            </a:r>
            <a:r>
              <a:rPr sz="2400" spc="-370" dirty="0">
                <a:solidFill>
                  <a:srgbClr val="252525"/>
                </a:solidFill>
                <a:latin typeface="Times New Roman"/>
                <a:cs typeface="Times New Roman"/>
              </a:rPr>
              <a:t> </a:t>
            </a:r>
            <a:r>
              <a:rPr sz="2400" spc="-5" dirty="0">
                <a:solidFill>
                  <a:srgbClr val="252525"/>
                </a:solidFill>
                <a:latin typeface="Times New Roman"/>
                <a:cs typeface="Times New Roman"/>
              </a:rPr>
              <a:t>ASs.</a:t>
            </a:r>
            <a:endParaRPr sz="2400">
              <a:latin typeface="Times New Roman"/>
              <a:cs typeface="Times New Roman"/>
            </a:endParaRPr>
          </a:p>
        </p:txBody>
      </p:sp>
      <p:sp>
        <p:nvSpPr>
          <p:cNvPr id="8" name="object 8"/>
          <p:cNvSpPr txBox="1"/>
          <p:nvPr/>
        </p:nvSpPr>
        <p:spPr>
          <a:xfrm>
            <a:off x="10031348" y="1047750"/>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16.19</a:t>
            </a:r>
            <a:endParaRPr sz="2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485457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4720"/>
                </a:solidFill>
              </a:rPr>
              <a:t>Path </a:t>
            </a:r>
            <a:r>
              <a:rPr spc="-80" dirty="0">
                <a:solidFill>
                  <a:srgbClr val="004720"/>
                </a:solidFill>
              </a:rPr>
              <a:t>Vector </a:t>
            </a:r>
            <a:r>
              <a:rPr dirty="0">
                <a:solidFill>
                  <a:srgbClr val="004720"/>
                </a:solidFill>
              </a:rPr>
              <a:t>Routing</a:t>
            </a:r>
            <a:r>
              <a:rPr spc="-40" dirty="0">
                <a:solidFill>
                  <a:srgbClr val="004720"/>
                </a:solidFill>
              </a:rPr>
              <a:t> </a:t>
            </a:r>
            <a:r>
              <a:rPr spc="-5" dirty="0">
                <a:solidFill>
                  <a:srgbClr val="004720"/>
                </a:solidFill>
              </a:rPr>
              <a:t>(1)</a:t>
            </a:r>
          </a:p>
        </p:txBody>
      </p:sp>
      <p:sp>
        <p:nvSpPr>
          <p:cNvPr id="3" name="object 3"/>
          <p:cNvSpPr txBox="1"/>
          <p:nvPr/>
        </p:nvSpPr>
        <p:spPr>
          <a:xfrm>
            <a:off x="660298" y="1030121"/>
            <a:ext cx="10815955" cy="3013710"/>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spc="-5" dirty="0">
                <a:solidFill>
                  <a:srgbClr val="585858"/>
                </a:solidFill>
                <a:latin typeface="Times New Roman"/>
                <a:cs typeface="Times New Roman"/>
              </a:rPr>
              <a:t>Sharing</a:t>
            </a:r>
            <a:endParaRPr sz="2800">
              <a:latin typeface="Times New Roman"/>
              <a:cs typeface="Times New Roman"/>
            </a:endParaRPr>
          </a:p>
          <a:p>
            <a:pPr marL="756285" lvl="1" indent="-287020">
              <a:lnSpc>
                <a:spcPct val="100000"/>
              </a:lnSpc>
              <a:spcBef>
                <a:spcPts val="670"/>
              </a:spcBef>
              <a:buFont typeface="Arial"/>
              <a:buChar char="–"/>
              <a:tabLst>
                <a:tab pos="756920" algn="l"/>
              </a:tabLst>
            </a:pPr>
            <a:r>
              <a:rPr sz="2800" spc="-5" dirty="0">
                <a:solidFill>
                  <a:srgbClr val="0000CC"/>
                </a:solidFill>
                <a:latin typeface="Times New Roman"/>
                <a:cs typeface="Times New Roman"/>
              </a:rPr>
              <a:t>A speaker in an </a:t>
            </a:r>
            <a:r>
              <a:rPr sz="2800" spc="-10" dirty="0">
                <a:solidFill>
                  <a:srgbClr val="0000CC"/>
                </a:solidFill>
                <a:latin typeface="Times New Roman"/>
                <a:cs typeface="Times New Roman"/>
              </a:rPr>
              <a:t>AS </a:t>
            </a:r>
            <a:r>
              <a:rPr sz="2800" spc="-5" dirty="0">
                <a:solidFill>
                  <a:srgbClr val="0000CC"/>
                </a:solidFill>
                <a:latin typeface="Times New Roman"/>
                <a:cs typeface="Times New Roman"/>
              </a:rPr>
              <a:t>shares its table with </a:t>
            </a:r>
            <a:r>
              <a:rPr sz="2800" spc="-10" dirty="0">
                <a:solidFill>
                  <a:srgbClr val="0000CC"/>
                </a:solidFill>
                <a:latin typeface="Times New Roman"/>
                <a:cs typeface="Times New Roman"/>
              </a:rPr>
              <a:t>immediate</a:t>
            </a:r>
            <a:r>
              <a:rPr sz="2800" spc="-245" dirty="0">
                <a:solidFill>
                  <a:srgbClr val="0000CC"/>
                </a:solidFill>
                <a:latin typeface="Times New Roman"/>
                <a:cs typeface="Times New Roman"/>
              </a:rPr>
              <a:t> </a:t>
            </a:r>
            <a:r>
              <a:rPr sz="2800" spc="-5" dirty="0">
                <a:solidFill>
                  <a:srgbClr val="0000CC"/>
                </a:solidFill>
                <a:latin typeface="Times New Roman"/>
                <a:cs typeface="Times New Roman"/>
              </a:rPr>
              <a:t>neighbors</a:t>
            </a:r>
            <a:endParaRPr sz="2800">
              <a:latin typeface="Times New Roman"/>
              <a:cs typeface="Times New Roman"/>
            </a:endParaRPr>
          </a:p>
          <a:p>
            <a:pPr marL="355600" indent="-343535">
              <a:lnSpc>
                <a:spcPct val="100000"/>
              </a:lnSpc>
              <a:spcBef>
                <a:spcPts val="675"/>
              </a:spcBef>
              <a:buFont typeface="Arial"/>
              <a:buChar char="•"/>
              <a:tabLst>
                <a:tab pos="355600" algn="l"/>
                <a:tab pos="356235" algn="l"/>
              </a:tabLst>
            </a:pPr>
            <a:r>
              <a:rPr sz="2800" spc="-5" dirty="0">
                <a:solidFill>
                  <a:srgbClr val="585858"/>
                </a:solidFill>
                <a:latin typeface="Times New Roman"/>
                <a:cs typeface="Times New Roman"/>
              </a:rPr>
              <a:t>Updating</a:t>
            </a:r>
            <a:endParaRPr sz="2800">
              <a:latin typeface="Times New Roman"/>
              <a:cs typeface="Times New Roman"/>
            </a:endParaRPr>
          </a:p>
          <a:p>
            <a:pPr marL="756285" marR="5080" lvl="1" indent="-287020">
              <a:lnSpc>
                <a:spcPct val="100000"/>
              </a:lnSpc>
              <a:spcBef>
                <a:spcPts val="670"/>
              </a:spcBef>
              <a:buFont typeface="Arial"/>
              <a:buChar char="–"/>
              <a:tabLst>
                <a:tab pos="756920" algn="l"/>
              </a:tabLst>
            </a:pPr>
            <a:r>
              <a:rPr sz="2800" spc="-5" dirty="0">
                <a:solidFill>
                  <a:srgbClr val="0000CC"/>
                </a:solidFill>
                <a:latin typeface="Times New Roman"/>
                <a:cs typeface="Times New Roman"/>
              </a:rPr>
              <a:t>Adding the nodes that are </a:t>
            </a:r>
            <a:r>
              <a:rPr sz="2800" dirty="0">
                <a:solidFill>
                  <a:srgbClr val="0000CC"/>
                </a:solidFill>
                <a:latin typeface="Times New Roman"/>
                <a:cs typeface="Times New Roman"/>
              </a:rPr>
              <a:t>not </a:t>
            </a:r>
            <a:r>
              <a:rPr sz="2800" spc="-5" dirty="0">
                <a:solidFill>
                  <a:srgbClr val="0000CC"/>
                </a:solidFill>
                <a:latin typeface="Times New Roman"/>
                <a:cs typeface="Times New Roman"/>
              </a:rPr>
              <a:t>in its routing table </a:t>
            </a:r>
            <a:r>
              <a:rPr sz="2800" spc="-10" dirty="0">
                <a:solidFill>
                  <a:srgbClr val="0000CC"/>
                </a:solidFill>
                <a:latin typeface="Times New Roman"/>
                <a:cs typeface="Times New Roman"/>
              </a:rPr>
              <a:t>and </a:t>
            </a:r>
            <a:r>
              <a:rPr sz="2800" spc="-5" dirty="0">
                <a:solidFill>
                  <a:srgbClr val="0000CC"/>
                </a:solidFill>
                <a:latin typeface="Times New Roman"/>
                <a:cs typeface="Times New Roman"/>
              </a:rPr>
              <a:t>adding its own  </a:t>
            </a:r>
            <a:r>
              <a:rPr sz="2800" spc="-10" dirty="0">
                <a:solidFill>
                  <a:srgbClr val="0000CC"/>
                </a:solidFill>
                <a:latin typeface="Times New Roman"/>
                <a:cs typeface="Times New Roman"/>
              </a:rPr>
              <a:t>AS </a:t>
            </a:r>
            <a:r>
              <a:rPr sz="2800" spc="-5" dirty="0">
                <a:solidFill>
                  <a:srgbClr val="0000CC"/>
                </a:solidFill>
                <a:latin typeface="Times New Roman"/>
                <a:cs typeface="Times New Roman"/>
              </a:rPr>
              <a:t>and </a:t>
            </a:r>
            <a:r>
              <a:rPr sz="2800" dirty="0">
                <a:solidFill>
                  <a:srgbClr val="0000CC"/>
                </a:solidFill>
                <a:latin typeface="Times New Roman"/>
                <a:cs typeface="Times New Roman"/>
              </a:rPr>
              <a:t>the </a:t>
            </a:r>
            <a:r>
              <a:rPr sz="2800" spc="-10" dirty="0">
                <a:solidFill>
                  <a:srgbClr val="0000CC"/>
                </a:solidFill>
                <a:latin typeface="Times New Roman"/>
                <a:cs typeface="Times New Roman"/>
              </a:rPr>
              <a:t>AS </a:t>
            </a:r>
            <a:r>
              <a:rPr sz="2800" spc="-5" dirty="0">
                <a:solidFill>
                  <a:srgbClr val="0000CC"/>
                </a:solidFill>
                <a:latin typeface="Times New Roman"/>
                <a:cs typeface="Times New Roman"/>
              </a:rPr>
              <a:t>that sent </a:t>
            </a:r>
            <a:r>
              <a:rPr sz="2800" dirty="0">
                <a:solidFill>
                  <a:srgbClr val="0000CC"/>
                </a:solidFill>
                <a:latin typeface="Times New Roman"/>
                <a:cs typeface="Times New Roman"/>
              </a:rPr>
              <a:t>the</a:t>
            </a:r>
            <a:r>
              <a:rPr sz="2800" spc="-135" dirty="0">
                <a:solidFill>
                  <a:srgbClr val="0000CC"/>
                </a:solidFill>
                <a:latin typeface="Times New Roman"/>
                <a:cs typeface="Times New Roman"/>
              </a:rPr>
              <a:t> </a:t>
            </a:r>
            <a:r>
              <a:rPr sz="2800" spc="-5" dirty="0">
                <a:solidFill>
                  <a:srgbClr val="0000CC"/>
                </a:solidFill>
                <a:latin typeface="Times New Roman"/>
                <a:cs typeface="Times New Roman"/>
              </a:rPr>
              <a:t>table</a:t>
            </a:r>
            <a:endParaRPr sz="2800">
              <a:latin typeface="Times New Roman"/>
              <a:cs typeface="Times New Roman"/>
            </a:endParaRPr>
          </a:p>
          <a:p>
            <a:pPr marL="756285" lvl="1" indent="-287020">
              <a:lnSpc>
                <a:spcPct val="100000"/>
              </a:lnSpc>
              <a:spcBef>
                <a:spcPts val="675"/>
              </a:spcBef>
              <a:buFont typeface="Arial"/>
              <a:buChar char="–"/>
              <a:tabLst>
                <a:tab pos="756920" algn="l"/>
              </a:tabLst>
            </a:pPr>
            <a:r>
              <a:rPr sz="2800" spc="-5" dirty="0">
                <a:solidFill>
                  <a:srgbClr val="0000CC"/>
                </a:solidFill>
                <a:latin typeface="Times New Roman"/>
                <a:cs typeface="Times New Roman"/>
              </a:rPr>
              <a:t>The </a:t>
            </a:r>
            <a:r>
              <a:rPr sz="2800" dirty="0">
                <a:solidFill>
                  <a:srgbClr val="0000CC"/>
                </a:solidFill>
                <a:latin typeface="Times New Roman"/>
                <a:cs typeface="Times New Roman"/>
              </a:rPr>
              <a:t>routing </a:t>
            </a:r>
            <a:r>
              <a:rPr sz="2800" spc="-5" dirty="0">
                <a:solidFill>
                  <a:srgbClr val="0000CC"/>
                </a:solidFill>
                <a:latin typeface="Times New Roman"/>
                <a:cs typeface="Times New Roman"/>
              </a:rPr>
              <a:t>table shows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path</a:t>
            </a:r>
            <a:r>
              <a:rPr sz="2800" spc="-35" dirty="0">
                <a:solidFill>
                  <a:srgbClr val="0000CC"/>
                </a:solidFill>
                <a:latin typeface="Times New Roman"/>
                <a:cs typeface="Times New Roman"/>
              </a:rPr>
              <a:t> </a:t>
            </a:r>
            <a:r>
              <a:rPr sz="2800" spc="-5" dirty="0">
                <a:solidFill>
                  <a:srgbClr val="0000CC"/>
                </a:solidFill>
                <a:latin typeface="Times New Roman"/>
                <a:cs typeface="Times New Roman"/>
              </a:rPr>
              <a:t>completely</a:t>
            </a:r>
            <a:endParaRPr sz="28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485457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4720"/>
                </a:solidFill>
              </a:rPr>
              <a:t>Path </a:t>
            </a:r>
            <a:r>
              <a:rPr spc="-80" dirty="0">
                <a:solidFill>
                  <a:srgbClr val="004720"/>
                </a:solidFill>
              </a:rPr>
              <a:t>Vector </a:t>
            </a:r>
            <a:r>
              <a:rPr dirty="0">
                <a:solidFill>
                  <a:srgbClr val="004720"/>
                </a:solidFill>
              </a:rPr>
              <a:t>Routing</a:t>
            </a:r>
            <a:r>
              <a:rPr spc="-40" dirty="0">
                <a:solidFill>
                  <a:srgbClr val="004720"/>
                </a:solidFill>
              </a:rPr>
              <a:t> </a:t>
            </a:r>
            <a:r>
              <a:rPr spc="-5" dirty="0">
                <a:solidFill>
                  <a:srgbClr val="004720"/>
                </a:solidFill>
              </a:rPr>
              <a:t>(2)</a:t>
            </a:r>
          </a:p>
        </p:txBody>
      </p:sp>
      <p:sp>
        <p:nvSpPr>
          <p:cNvPr id="3" name="object 3"/>
          <p:cNvSpPr txBox="1"/>
          <p:nvPr/>
        </p:nvSpPr>
        <p:spPr>
          <a:xfrm>
            <a:off x="660298" y="989482"/>
            <a:ext cx="10817860" cy="3482975"/>
          </a:xfrm>
          <a:prstGeom prst="rect">
            <a:avLst/>
          </a:prstGeom>
        </p:spPr>
        <p:txBody>
          <a:bodyPr vert="horz" wrap="square" lIns="0" tIns="97790" rIns="0" bIns="0" rtlCol="0">
            <a:spAutoFit/>
          </a:bodyPr>
          <a:lstStyle/>
          <a:p>
            <a:pPr marL="355600" indent="-343535">
              <a:lnSpc>
                <a:spcPct val="100000"/>
              </a:lnSpc>
              <a:spcBef>
                <a:spcPts val="770"/>
              </a:spcBef>
              <a:buFont typeface="Arial"/>
              <a:buChar char="•"/>
              <a:tabLst>
                <a:tab pos="355600" algn="l"/>
                <a:tab pos="356235" algn="l"/>
              </a:tabLst>
            </a:pPr>
            <a:r>
              <a:rPr sz="2800" spc="-5" dirty="0">
                <a:solidFill>
                  <a:srgbClr val="585858"/>
                </a:solidFill>
                <a:latin typeface="Times New Roman"/>
                <a:cs typeface="Times New Roman"/>
              </a:rPr>
              <a:t>Loop</a:t>
            </a:r>
            <a:r>
              <a:rPr sz="2800" dirty="0">
                <a:solidFill>
                  <a:srgbClr val="585858"/>
                </a:solidFill>
                <a:latin typeface="Times New Roman"/>
                <a:cs typeface="Times New Roman"/>
              </a:rPr>
              <a:t> </a:t>
            </a:r>
            <a:r>
              <a:rPr sz="2800" spc="-5" dirty="0">
                <a:solidFill>
                  <a:srgbClr val="585858"/>
                </a:solidFill>
                <a:latin typeface="Times New Roman"/>
                <a:cs typeface="Times New Roman"/>
              </a:rPr>
              <a:t>prevention</a:t>
            </a:r>
            <a:endParaRPr sz="2800">
              <a:latin typeface="Times New Roman"/>
              <a:cs typeface="Times New Roman"/>
            </a:endParaRPr>
          </a:p>
          <a:p>
            <a:pPr marL="756285" lvl="1" indent="-287020">
              <a:lnSpc>
                <a:spcPct val="100000"/>
              </a:lnSpc>
              <a:spcBef>
                <a:spcPts val="675"/>
              </a:spcBef>
              <a:buFont typeface="Arial"/>
              <a:buChar char="–"/>
              <a:tabLst>
                <a:tab pos="756920" algn="l"/>
              </a:tabLst>
            </a:pPr>
            <a:r>
              <a:rPr sz="2800" spc="-5" dirty="0">
                <a:solidFill>
                  <a:srgbClr val="0000CC"/>
                </a:solidFill>
                <a:latin typeface="Times New Roman"/>
                <a:cs typeface="Times New Roman"/>
              </a:rPr>
              <a:t>A </a:t>
            </a:r>
            <a:r>
              <a:rPr sz="2800" dirty="0">
                <a:solidFill>
                  <a:srgbClr val="0000CC"/>
                </a:solidFill>
                <a:latin typeface="Times New Roman"/>
                <a:cs typeface="Times New Roman"/>
              </a:rPr>
              <a:t>route </a:t>
            </a:r>
            <a:r>
              <a:rPr sz="2800" spc="-5" dirty="0">
                <a:solidFill>
                  <a:srgbClr val="0000CC"/>
                </a:solidFill>
                <a:latin typeface="Times New Roman"/>
                <a:cs typeface="Times New Roman"/>
              </a:rPr>
              <a:t>checks to see if its </a:t>
            </a:r>
            <a:r>
              <a:rPr sz="2800" spc="-10" dirty="0">
                <a:solidFill>
                  <a:srgbClr val="0000CC"/>
                </a:solidFill>
                <a:latin typeface="Times New Roman"/>
                <a:cs typeface="Times New Roman"/>
              </a:rPr>
              <a:t>AS </a:t>
            </a:r>
            <a:r>
              <a:rPr sz="2800" spc="-5" dirty="0">
                <a:solidFill>
                  <a:srgbClr val="0000CC"/>
                </a:solidFill>
                <a:latin typeface="Times New Roman"/>
                <a:cs typeface="Times New Roman"/>
              </a:rPr>
              <a:t>is in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path list to </a:t>
            </a:r>
            <a:r>
              <a:rPr sz="2800" dirty="0">
                <a:solidFill>
                  <a:srgbClr val="0000CC"/>
                </a:solidFill>
                <a:latin typeface="Times New Roman"/>
                <a:cs typeface="Times New Roman"/>
              </a:rPr>
              <a:t>the</a:t>
            </a:r>
            <a:r>
              <a:rPr sz="2800" spc="-290" dirty="0">
                <a:solidFill>
                  <a:srgbClr val="0000CC"/>
                </a:solidFill>
                <a:latin typeface="Times New Roman"/>
                <a:cs typeface="Times New Roman"/>
              </a:rPr>
              <a:t> </a:t>
            </a:r>
            <a:r>
              <a:rPr sz="2800" spc="-5" dirty="0">
                <a:solidFill>
                  <a:srgbClr val="0000CC"/>
                </a:solidFill>
                <a:latin typeface="Times New Roman"/>
                <a:cs typeface="Times New Roman"/>
              </a:rPr>
              <a:t>destination</a:t>
            </a:r>
            <a:endParaRPr sz="2800">
              <a:latin typeface="Times New Roman"/>
              <a:cs typeface="Times New Roman"/>
            </a:endParaRPr>
          </a:p>
          <a:p>
            <a:pPr marL="355600" indent="-343535">
              <a:lnSpc>
                <a:spcPct val="100000"/>
              </a:lnSpc>
              <a:spcBef>
                <a:spcPts val="1010"/>
              </a:spcBef>
              <a:buFont typeface="Arial"/>
              <a:buChar char="•"/>
              <a:tabLst>
                <a:tab pos="355600" algn="l"/>
                <a:tab pos="356235" algn="l"/>
              </a:tabLst>
            </a:pPr>
            <a:r>
              <a:rPr sz="2800" spc="-5" dirty="0">
                <a:solidFill>
                  <a:srgbClr val="585858"/>
                </a:solidFill>
                <a:latin typeface="Times New Roman"/>
                <a:cs typeface="Times New Roman"/>
              </a:rPr>
              <a:t>Policy</a:t>
            </a:r>
            <a:r>
              <a:rPr sz="2800" spc="-15" dirty="0">
                <a:solidFill>
                  <a:srgbClr val="585858"/>
                </a:solidFill>
                <a:latin typeface="Times New Roman"/>
                <a:cs typeface="Times New Roman"/>
              </a:rPr>
              <a:t> </a:t>
            </a:r>
            <a:r>
              <a:rPr sz="2800" dirty="0">
                <a:solidFill>
                  <a:srgbClr val="585858"/>
                </a:solidFill>
                <a:latin typeface="Times New Roman"/>
                <a:cs typeface="Times New Roman"/>
              </a:rPr>
              <a:t>routing</a:t>
            </a:r>
            <a:endParaRPr sz="2800">
              <a:latin typeface="Times New Roman"/>
              <a:cs typeface="Times New Roman"/>
            </a:endParaRPr>
          </a:p>
          <a:p>
            <a:pPr marL="756285" marR="5080" lvl="1" indent="-287020">
              <a:lnSpc>
                <a:spcPct val="100000"/>
              </a:lnSpc>
              <a:spcBef>
                <a:spcPts val="670"/>
              </a:spcBef>
              <a:buFont typeface="Arial"/>
              <a:buChar char="–"/>
              <a:tabLst>
                <a:tab pos="756920" algn="l"/>
              </a:tabLst>
            </a:pPr>
            <a:r>
              <a:rPr sz="2800" spc="-5" dirty="0">
                <a:solidFill>
                  <a:srgbClr val="0000CC"/>
                </a:solidFill>
                <a:latin typeface="Times New Roman"/>
                <a:cs typeface="Times New Roman"/>
              </a:rPr>
              <a:t>If </a:t>
            </a:r>
            <a:r>
              <a:rPr sz="2800" dirty="0">
                <a:solidFill>
                  <a:srgbClr val="0000CC"/>
                </a:solidFill>
                <a:latin typeface="Times New Roman"/>
                <a:cs typeface="Times New Roman"/>
              </a:rPr>
              <a:t>one of the </a:t>
            </a:r>
            <a:r>
              <a:rPr sz="2800" spc="-5" dirty="0">
                <a:solidFill>
                  <a:srgbClr val="0000CC"/>
                </a:solidFill>
                <a:latin typeface="Times New Roman"/>
                <a:cs typeface="Times New Roman"/>
              </a:rPr>
              <a:t>ASs listed in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path is against its </a:t>
            </a:r>
            <a:r>
              <a:rPr sz="2800" spc="-30" dirty="0">
                <a:solidFill>
                  <a:srgbClr val="0000CC"/>
                </a:solidFill>
                <a:latin typeface="Times New Roman"/>
                <a:cs typeface="Times New Roman"/>
              </a:rPr>
              <a:t>policy, </a:t>
            </a:r>
            <a:r>
              <a:rPr sz="2800" spc="-5" dirty="0">
                <a:solidFill>
                  <a:srgbClr val="0000CC"/>
                </a:solidFill>
                <a:latin typeface="Times New Roman"/>
                <a:cs typeface="Times New Roman"/>
              </a:rPr>
              <a:t>it can </a:t>
            </a:r>
            <a:r>
              <a:rPr sz="2800" dirty="0">
                <a:solidFill>
                  <a:srgbClr val="0000CC"/>
                </a:solidFill>
                <a:latin typeface="Times New Roman"/>
                <a:cs typeface="Times New Roman"/>
              </a:rPr>
              <a:t>ignore  </a:t>
            </a:r>
            <a:r>
              <a:rPr sz="2800" spc="-5" dirty="0">
                <a:solidFill>
                  <a:srgbClr val="0000CC"/>
                </a:solidFill>
                <a:latin typeface="Times New Roman"/>
                <a:cs typeface="Times New Roman"/>
              </a:rPr>
              <a:t>that path and that</a:t>
            </a:r>
            <a:r>
              <a:rPr sz="2800" spc="-10" dirty="0">
                <a:solidFill>
                  <a:srgbClr val="0000CC"/>
                </a:solidFill>
                <a:latin typeface="Times New Roman"/>
                <a:cs typeface="Times New Roman"/>
              </a:rPr>
              <a:t> </a:t>
            </a:r>
            <a:r>
              <a:rPr sz="2800" spc="-5" dirty="0">
                <a:solidFill>
                  <a:srgbClr val="0000CC"/>
                </a:solidFill>
                <a:latin typeface="Times New Roman"/>
                <a:cs typeface="Times New Roman"/>
              </a:rPr>
              <a:t>destination</a:t>
            </a:r>
            <a:endParaRPr sz="2800">
              <a:latin typeface="Times New Roman"/>
              <a:cs typeface="Times New Roman"/>
            </a:endParaRPr>
          </a:p>
          <a:p>
            <a:pPr marL="756285" marR="5080" lvl="1" indent="-287020">
              <a:lnSpc>
                <a:spcPct val="100000"/>
              </a:lnSpc>
              <a:spcBef>
                <a:spcPts val="675"/>
              </a:spcBef>
              <a:buFont typeface="Arial"/>
              <a:buChar char="–"/>
              <a:tabLst>
                <a:tab pos="756920" algn="l"/>
              </a:tabLst>
            </a:pPr>
            <a:r>
              <a:rPr sz="2800" spc="-5" dirty="0">
                <a:solidFill>
                  <a:srgbClr val="0000CC"/>
                </a:solidFill>
                <a:latin typeface="Times New Roman"/>
                <a:cs typeface="Times New Roman"/>
              </a:rPr>
              <a:t>It does not update its routing table with the path, </a:t>
            </a:r>
            <a:r>
              <a:rPr sz="2800" spc="-10" dirty="0">
                <a:solidFill>
                  <a:srgbClr val="0000CC"/>
                </a:solidFill>
                <a:latin typeface="Times New Roman"/>
                <a:cs typeface="Times New Roman"/>
              </a:rPr>
              <a:t>and </a:t>
            </a:r>
            <a:r>
              <a:rPr sz="2800" spc="-5" dirty="0">
                <a:solidFill>
                  <a:srgbClr val="0000CC"/>
                </a:solidFill>
                <a:latin typeface="Times New Roman"/>
                <a:cs typeface="Times New Roman"/>
              </a:rPr>
              <a:t>it does not send  this message to its</a:t>
            </a:r>
            <a:r>
              <a:rPr sz="2800" spc="-20" dirty="0">
                <a:solidFill>
                  <a:srgbClr val="0000CC"/>
                </a:solidFill>
                <a:latin typeface="Times New Roman"/>
                <a:cs typeface="Times New Roman"/>
              </a:rPr>
              <a:t> </a:t>
            </a:r>
            <a:r>
              <a:rPr sz="2800" spc="-5" dirty="0">
                <a:solidFill>
                  <a:srgbClr val="0000CC"/>
                </a:solidFill>
                <a:latin typeface="Times New Roman"/>
                <a:cs typeface="Times New Roman"/>
              </a:rPr>
              <a:t>neighbors</a:t>
            </a:r>
            <a:endParaRPr sz="2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2530475" cy="635000"/>
          </a:xfrm>
          <a:prstGeom prst="rect">
            <a:avLst/>
          </a:prstGeom>
        </p:spPr>
        <p:txBody>
          <a:bodyPr vert="horz" wrap="square" lIns="0" tIns="12065" rIns="0" bIns="0" rtlCol="0">
            <a:spAutoFit/>
          </a:bodyPr>
          <a:lstStyle/>
          <a:p>
            <a:pPr marL="12700">
              <a:lnSpc>
                <a:spcPct val="100000"/>
              </a:lnSpc>
              <a:spcBef>
                <a:spcPts val="95"/>
              </a:spcBef>
            </a:pPr>
            <a:r>
              <a:rPr spc="-60" dirty="0">
                <a:solidFill>
                  <a:srgbClr val="004720"/>
                </a:solidFill>
              </a:rPr>
              <a:t>Types </a:t>
            </a:r>
            <a:r>
              <a:rPr spc="-5" dirty="0">
                <a:solidFill>
                  <a:srgbClr val="004720"/>
                </a:solidFill>
              </a:rPr>
              <a:t>of</a:t>
            </a:r>
            <a:r>
              <a:rPr spc="-220" dirty="0">
                <a:solidFill>
                  <a:srgbClr val="004720"/>
                </a:solidFill>
              </a:rPr>
              <a:t> </a:t>
            </a:r>
            <a:r>
              <a:rPr spc="-5" dirty="0">
                <a:solidFill>
                  <a:srgbClr val="004720"/>
                </a:solidFill>
              </a:rPr>
              <a:t>AS</a:t>
            </a:r>
          </a:p>
        </p:txBody>
      </p:sp>
      <p:sp>
        <p:nvSpPr>
          <p:cNvPr id="3" name="object 3"/>
          <p:cNvSpPr txBox="1"/>
          <p:nvPr/>
        </p:nvSpPr>
        <p:spPr>
          <a:xfrm>
            <a:off x="660298" y="1016088"/>
            <a:ext cx="10817225" cy="3952875"/>
          </a:xfrm>
          <a:prstGeom prst="rect">
            <a:avLst/>
          </a:prstGeom>
        </p:spPr>
        <p:txBody>
          <a:bodyPr vert="horz" wrap="square" lIns="0" tIns="98425" rIns="0" bIns="0" rtlCol="0">
            <a:spAutoFit/>
          </a:bodyPr>
          <a:lstStyle/>
          <a:p>
            <a:pPr marL="355600" indent="-343535">
              <a:lnSpc>
                <a:spcPct val="100000"/>
              </a:lnSpc>
              <a:spcBef>
                <a:spcPts val="775"/>
              </a:spcBef>
              <a:buFont typeface="Arial"/>
              <a:buChar char="•"/>
              <a:tabLst>
                <a:tab pos="355600" algn="l"/>
                <a:tab pos="356235" algn="l"/>
              </a:tabLst>
            </a:pPr>
            <a:r>
              <a:rPr sz="2800" dirty="0">
                <a:solidFill>
                  <a:srgbClr val="585858"/>
                </a:solidFill>
                <a:latin typeface="Times New Roman"/>
                <a:cs typeface="Times New Roman"/>
              </a:rPr>
              <a:t>Stub</a:t>
            </a:r>
            <a:r>
              <a:rPr sz="2800" spc="-160" dirty="0">
                <a:solidFill>
                  <a:srgbClr val="585858"/>
                </a:solidFill>
                <a:latin typeface="Times New Roman"/>
                <a:cs typeface="Times New Roman"/>
              </a:rPr>
              <a:t> </a:t>
            </a:r>
            <a:r>
              <a:rPr sz="2800" spc="-10" dirty="0">
                <a:solidFill>
                  <a:srgbClr val="585858"/>
                </a:solidFill>
                <a:latin typeface="Times New Roman"/>
                <a:cs typeface="Times New Roman"/>
              </a:rPr>
              <a:t>AS</a:t>
            </a:r>
            <a:endParaRPr sz="2800">
              <a:latin typeface="Times New Roman"/>
              <a:cs typeface="Times New Roman"/>
            </a:endParaRPr>
          </a:p>
          <a:p>
            <a:pPr marL="756285" marR="5080" lvl="1" indent="-287020">
              <a:lnSpc>
                <a:spcPct val="100000"/>
              </a:lnSpc>
              <a:spcBef>
                <a:spcPts val="675"/>
              </a:spcBef>
              <a:buFont typeface="Arial"/>
              <a:buChar char="–"/>
              <a:tabLst>
                <a:tab pos="756920" algn="l"/>
                <a:tab pos="1612900" algn="l"/>
                <a:tab pos="2269490" algn="l"/>
                <a:tab pos="3972560" algn="l"/>
                <a:tab pos="4394200" algn="l"/>
                <a:tab pos="5603240" algn="l"/>
                <a:tab pos="6202045" algn="l"/>
                <a:tab pos="7099934" algn="l"/>
                <a:tab pos="7401559" algn="l"/>
                <a:tab pos="8473440" algn="l"/>
                <a:tab pos="8915400" algn="l"/>
                <a:tab pos="9652635" algn="l"/>
                <a:tab pos="10212705" algn="l"/>
              </a:tabLst>
            </a:pPr>
            <a:r>
              <a:rPr sz="2800" spc="-5" dirty="0">
                <a:solidFill>
                  <a:srgbClr val="0000CC"/>
                </a:solidFill>
                <a:latin typeface="Times New Roman"/>
                <a:cs typeface="Times New Roman"/>
              </a:rPr>
              <a:t>Only	</a:t>
            </a:r>
            <a:r>
              <a:rPr sz="2800" dirty="0">
                <a:solidFill>
                  <a:srgbClr val="0000CC"/>
                </a:solidFill>
                <a:latin typeface="Times New Roman"/>
                <a:cs typeface="Times New Roman"/>
              </a:rPr>
              <a:t>on</a:t>
            </a:r>
            <a:r>
              <a:rPr sz="2800" spc="-5" dirty="0">
                <a:solidFill>
                  <a:srgbClr val="0000CC"/>
                </a:solidFill>
                <a:latin typeface="Times New Roman"/>
                <a:cs typeface="Times New Roman"/>
              </a:rPr>
              <a:t>e</a:t>
            </a:r>
            <a:r>
              <a:rPr sz="2800" dirty="0">
                <a:solidFill>
                  <a:srgbClr val="0000CC"/>
                </a:solidFill>
                <a:latin typeface="Times New Roman"/>
                <a:cs typeface="Times New Roman"/>
              </a:rPr>
              <a:t>	</a:t>
            </a:r>
            <a:r>
              <a:rPr sz="2800" spc="-5" dirty="0">
                <a:solidFill>
                  <a:srgbClr val="0000CC"/>
                </a:solidFill>
                <a:latin typeface="Times New Roman"/>
                <a:cs typeface="Times New Roman"/>
              </a:rPr>
              <a:t>con</a:t>
            </a:r>
            <a:r>
              <a:rPr sz="2800" dirty="0">
                <a:solidFill>
                  <a:srgbClr val="0000CC"/>
                </a:solidFill>
                <a:latin typeface="Times New Roman"/>
                <a:cs typeface="Times New Roman"/>
              </a:rPr>
              <a:t>n</a:t>
            </a:r>
            <a:r>
              <a:rPr sz="2800" spc="-5" dirty="0">
                <a:solidFill>
                  <a:srgbClr val="0000CC"/>
                </a:solidFill>
                <a:latin typeface="Times New Roman"/>
                <a:cs typeface="Times New Roman"/>
              </a:rPr>
              <a:t>e</a:t>
            </a:r>
            <a:r>
              <a:rPr sz="2800" spc="-20" dirty="0">
                <a:solidFill>
                  <a:srgbClr val="0000CC"/>
                </a:solidFill>
                <a:latin typeface="Times New Roman"/>
                <a:cs typeface="Times New Roman"/>
              </a:rPr>
              <a:t>c</a:t>
            </a:r>
            <a:r>
              <a:rPr sz="2800" spc="-5" dirty="0">
                <a:solidFill>
                  <a:srgbClr val="0000CC"/>
                </a:solidFill>
                <a:latin typeface="Times New Roman"/>
                <a:cs typeface="Times New Roman"/>
              </a:rPr>
              <a:t>tion</a:t>
            </a:r>
            <a:r>
              <a:rPr sz="2800" dirty="0">
                <a:solidFill>
                  <a:srgbClr val="0000CC"/>
                </a:solidFill>
                <a:latin typeface="Times New Roman"/>
                <a:cs typeface="Times New Roman"/>
              </a:rPr>
              <a:t>	</a:t>
            </a:r>
            <a:r>
              <a:rPr sz="2800" spc="-5" dirty="0">
                <a:solidFill>
                  <a:srgbClr val="0000CC"/>
                </a:solidFill>
                <a:latin typeface="Times New Roman"/>
                <a:cs typeface="Times New Roman"/>
              </a:rPr>
              <a:t>to</a:t>
            </a:r>
            <a:r>
              <a:rPr sz="2800" dirty="0">
                <a:solidFill>
                  <a:srgbClr val="0000CC"/>
                </a:solidFill>
                <a:latin typeface="Times New Roman"/>
                <a:cs typeface="Times New Roman"/>
              </a:rPr>
              <a:t>	</a:t>
            </a:r>
            <a:r>
              <a:rPr sz="2800" spc="-5" dirty="0">
                <a:solidFill>
                  <a:srgbClr val="0000CC"/>
                </a:solidFill>
                <a:latin typeface="Times New Roman"/>
                <a:cs typeface="Times New Roman"/>
              </a:rPr>
              <a:t>anoth</a:t>
            </a:r>
            <a:r>
              <a:rPr sz="2800" spc="-20" dirty="0">
                <a:solidFill>
                  <a:srgbClr val="0000CC"/>
                </a:solidFill>
                <a:latin typeface="Times New Roman"/>
                <a:cs typeface="Times New Roman"/>
              </a:rPr>
              <a:t>e</a:t>
            </a:r>
            <a:r>
              <a:rPr sz="2800" spc="-5" dirty="0">
                <a:solidFill>
                  <a:srgbClr val="0000CC"/>
                </a:solidFill>
                <a:latin typeface="Times New Roman"/>
                <a:cs typeface="Times New Roman"/>
              </a:rPr>
              <a:t>r</a:t>
            </a:r>
            <a:r>
              <a:rPr sz="2800" dirty="0">
                <a:solidFill>
                  <a:srgbClr val="0000CC"/>
                </a:solidFill>
                <a:latin typeface="Times New Roman"/>
                <a:cs typeface="Times New Roman"/>
              </a:rPr>
              <a:t>	</a:t>
            </a:r>
            <a:r>
              <a:rPr sz="2800" spc="-10" dirty="0">
                <a:solidFill>
                  <a:srgbClr val="0000CC"/>
                </a:solidFill>
                <a:latin typeface="Times New Roman"/>
                <a:cs typeface="Times New Roman"/>
              </a:rPr>
              <a:t>A</a:t>
            </a:r>
            <a:r>
              <a:rPr sz="2800" spc="-5" dirty="0">
                <a:solidFill>
                  <a:srgbClr val="0000CC"/>
                </a:solidFill>
                <a:latin typeface="Times New Roman"/>
                <a:cs typeface="Times New Roman"/>
              </a:rPr>
              <a:t>S</a:t>
            </a:r>
            <a:r>
              <a:rPr sz="2800" dirty="0">
                <a:solidFill>
                  <a:srgbClr val="0000CC"/>
                </a:solidFill>
                <a:latin typeface="Times New Roman"/>
                <a:cs typeface="Times New Roman"/>
              </a:rPr>
              <a:t>	</a:t>
            </a:r>
            <a:r>
              <a:rPr sz="2800" spc="-5" dirty="0">
                <a:solidFill>
                  <a:srgbClr val="0000CC"/>
                </a:solidFill>
                <a:latin typeface="Times New Roman"/>
                <a:cs typeface="Times New Roman"/>
              </a:rPr>
              <a:t>(</a:t>
            </a:r>
            <a:r>
              <a:rPr sz="2800" dirty="0">
                <a:solidFill>
                  <a:srgbClr val="0000CC"/>
                </a:solidFill>
                <a:latin typeface="Times New Roman"/>
                <a:cs typeface="Times New Roman"/>
              </a:rPr>
              <a:t>o</a:t>
            </a:r>
            <a:r>
              <a:rPr sz="2800" spc="-5" dirty="0">
                <a:solidFill>
                  <a:srgbClr val="0000CC"/>
                </a:solidFill>
                <a:latin typeface="Times New Roman"/>
                <a:cs typeface="Times New Roman"/>
              </a:rPr>
              <a:t>n</a:t>
            </a:r>
            <a:r>
              <a:rPr sz="2800" dirty="0">
                <a:solidFill>
                  <a:srgbClr val="0000CC"/>
                </a:solidFill>
                <a:latin typeface="Times New Roman"/>
                <a:cs typeface="Times New Roman"/>
              </a:rPr>
              <a:t>l</a:t>
            </a:r>
            <a:r>
              <a:rPr sz="2800" spc="-5" dirty="0">
                <a:solidFill>
                  <a:srgbClr val="0000CC"/>
                </a:solidFill>
                <a:latin typeface="Times New Roman"/>
                <a:cs typeface="Times New Roman"/>
              </a:rPr>
              <a:t>y</a:t>
            </a:r>
            <a:r>
              <a:rPr sz="2800" dirty="0">
                <a:solidFill>
                  <a:srgbClr val="0000CC"/>
                </a:solidFill>
                <a:latin typeface="Times New Roman"/>
                <a:cs typeface="Times New Roman"/>
              </a:rPr>
              <a:t>	</a:t>
            </a:r>
            <a:r>
              <a:rPr sz="2800" spc="-5" dirty="0">
                <a:solidFill>
                  <a:srgbClr val="0000CC"/>
                </a:solidFill>
                <a:latin typeface="Times New Roman"/>
                <a:cs typeface="Times New Roman"/>
              </a:rPr>
              <a:t>a</a:t>
            </a:r>
            <a:r>
              <a:rPr sz="2800" dirty="0">
                <a:solidFill>
                  <a:srgbClr val="0000CC"/>
                </a:solidFill>
                <a:latin typeface="Times New Roman"/>
                <a:cs typeface="Times New Roman"/>
              </a:rPr>
              <a:t>	</a:t>
            </a:r>
            <a:r>
              <a:rPr sz="2800" spc="-5" dirty="0">
                <a:solidFill>
                  <a:srgbClr val="0000CC"/>
                </a:solidFill>
                <a:latin typeface="Times New Roman"/>
                <a:cs typeface="Times New Roman"/>
              </a:rPr>
              <a:t>s</a:t>
            </a:r>
            <a:r>
              <a:rPr sz="2800" spc="5" dirty="0">
                <a:solidFill>
                  <a:srgbClr val="0000CC"/>
                </a:solidFill>
                <a:latin typeface="Times New Roman"/>
                <a:cs typeface="Times New Roman"/>
              </a:rPr>
              <a:t>o</a:t>
            </a:r>
            <a:r>
              <a:rPr sz="2800" dirty="0">
                <a:solidFill>
                  <a:srgbClr val="0000CC"/>
                </a:solidFill>
                <a:latin typeface="Times New Roman"/>
                <a:cs typeface="Times New Roman"/>
              </a:rPr>
              <a:t>u</a:t>
            </a:r>
            <a:r>
              <a:rPr sz="2800" spc="-5" dirty="0">
                <a:solidFill>
                  <a:srgbClr val="0000CC"/>
                </a:solidFill>
                <a:latin typeface="Times New Roman"/>
                <a:cs typeface="Times New Roman"/>
              </a:rPr>
              <a:t>rce</a:t>
            </a:r>
            <a:r>
              <a:rPr sz="2800" dirty="0">
                <a:solidFill>
                  <a:srgbClr val="0000CC"/>
                </a:solidFill>
                <a:latin typeface="Times New Roman"/>
                <a:cs typeface="Times New Roman"/>
              </a:rPr>
              <a:t>	o</a:t>
            </a:r>
            <a:r>
              <a:rPr sz="2800" spc="-5" dirty="0">
                <a:solidFill>
                  <a:srgbClr val="0000CC"/>
                </a:solidFill>
                <a:latin typeface="Times New Roman"/>
                <a:cs typeface="Times New Roman"/>
              </a:rPr>
              <a:t>r</a:t>
            </a:r>
            <a:r>
              <a:rPr sz="2800" dirty="0">
                <a:solidFill>
                  <a:srgbClr val="0000CC"/>
                </a:solidFill>
                <a:latin typeface="Times New Roman"/>
                <a:cs typeface="Times New Roman"/>
              </a:rPr>
              <a:t>	</a:t>
            </a:r>
            <a:r>
              <a:rPr sz="2800" spc="-5" dirty="0">
                <a:solidFill>
                  <a:srgbClr val="0000CC"/>
                </a:solidFill>
                <a:latin typeface="Times New Roman"/>
                <a:cs typeface="Times New Roman"/>
              </a:rPr>
              <a:t>sink</a:t>
            </a:r>
            <a:r>
              <a:rPr sz="2800" dirty="0">
                <a:solidFill>
                  <a:srgbClr val="0000CC"/>
                </a:solidFill>
                <a:latin typeface="Times New Roman"/>
                <a:cs typeface="Times New Roman"/>
              </a:rPr>
              <a:t>	</a:t>
            </a:r>
            <a:r>
              <a:rPr sz="2800" spc="-5" dirty="0">
                <a:solidFill>
                  <a:srgbClr val="0000CC"/>
                </a:solidFill>
                <a:latin typeface="Times New Roman"/>
                <a:cs typeface="Times New Roman"/>
              </a:rPr>
              <a:t>for</a:t>
            </a:r>
            <a:r>
              <a:rPr sz="2800" dirty="0">
                <a:solidFill>
                  <a:srgbClr val="0000CC"/>
                </a:solidFill>
                <a:latin typeface="Times New Roman"/>
                <a:cs typeface="Times New Roman"/>
              </a:rPr>
              <a:t>	</a:t>
            </a:r>
            <a:r>
              <a:rPr sz="2800" spc="-5" dirty="0">
                <a:solidFill>
                  <a:srgbClr val="0000CC"/>
                </a:solidFill>
                <a:latin typeface="Times New Roman"/>
                <a:cs typeface="Times New Roman"/>
              </a:rPr>
              <a:t>data  </a:t>
            </a:r>
            <a:r>
              <a:rPr sz="2800" spc="-10" dirty="0">
                <a:solidFill>
                  <a:srgbClr val="0000CC"/>
                </a:solidFill>
                <a:latin typeface="Times New Roman"/>
                <a:cs typeface="Times New Roman"/>
              </a:rPr>
              <a:t>traffic)</a:t>
            </a:r>
            <a:endParaRPr sz="2800">
              <a:latin typeface="Times New Roman"/>
              <a:cs typeface="Times New Roman"/>
            </a:endParaRPr>
          </a:p>
          <a:p>
            <a:pPr marL="355600" indent="-343535">
              <a:lnSpc>
                <a:spcPct val="100000"/>
              </a:lnSpc>
              <a:spcBef>
                <a:spcPts val="670"/>
              </a:spcBef>
              <a:buFont typeface="Arial"/>
              <a:buChar char="•"/>
              <a:tabLst>
                <a:tab pos="355600" algn="l"/>
                <a:tab pos="356235" algn="l"/>
              </a:tabLst>
            </a:pPr>
            <a:r>
              <a:rPr sz="2800" spc="-5" dirty="0">
                <a:solidFill>
                  <a:srgbClr val="585858"/>
                </a:solidFill>
                <a:latin typeface="Times New Roman"/>
                <a:cs typeface="Times New Roman"/>
              </a:rPr>
              <a:t>Multihomed</a:t>
            </a:r>
            <a:r>
              <a:rPr sz="2800" spc="-165" dirty="0">
                <a:solidFill>
                  <a:srgbClr val="585858"/>
                </a:solidFill>
                <a:latin typeface="Times New Roman"/>
                <a:cs typeface="Times New Roman"/>
              </a:rPr>
              <a:t> </a:t>
            </a:r>
            <a:r>
              <a:rPr sz="2800" spc="-10" dirty="0">
                <a:solidFill>
                  <a:srgbClr val="585858"/>
                </a:solidFill>
                <a:latin typeface="Times New Roman"/>
                <a:cs typeface="Times New Roman"/>
              </a:rPr>
              <a:t>AS</a:t>
            </a:r>
            <a:endParaRPr sz="2800">
              <a:latin typeface="Times New Roman"/>
              <a:cs typeface="Times New Roman"/>
            </a:endParaRPr>
          </a:p>
          <a:p>
            <a:pPr marL="756285" marR="5080" lvl="1" indent="-287020">
              <a:lnSpc>
                <a:spcPct val="100000"/>
              </a:lnSpc>
              <a:spcBef>
                <a:spcPts val="675"/>
              </a:spcBef>
              <a:buFont typeface="Arial"/>
              <a:buChar char="–"/>
              <a:tabLst>
                <a:tab pos="756920" algn="l"/>
              </a:tabLst>
            </a:pPr>
            <a:r>
              <a:rPr sz="2800" spc="-5" dirty="0">
                <a:solidFill>
                  <a:srgbClr val="0000CC"/>
                </a:solidFill>
                <a:latin typeface="Times New Roman"/>
                <a:cs typeface="Times New Roman"/>
              </a:rPr>
              <a:t>More than </a:t>
            </a:r>
            <a:r>
              <a:rPr sz="2800" dirty="0">
                <a:solidFill>
                  <a:srgbClr val="0000CC"/>
                </a:solidFill>
                <a:latin typeface="Times New Roman"/>
                <a:cs typeface="Times New Roman"/>
              </a:rPr>
              <a:t>one </a:t>
            </a:r>
            <a:r>
              <a:rPr sz="2800" spc="-5" dirty="0">
                <a:solidFill>
                  <a:srgbClr val="0000CC"/>
                </a:solidFill>
                <a:latin typeface="Times New Roman"/>
                <a:cs typeface="Times New Roman"/>
              </a:rPr>
              <a:t>connection </a:t>
            </a:r>
            <a:r>
              <a:rPr sz="2800" spc="-10" dirty="0">
                <a:solidFill>
                  <a:srgbClr val="0000CC"/>
                </a:solidFill>
                <a:latin typeface="Times New Roman"/>
                <a:cs typeface="Times New Roman"/>
              </a:rPr>
              <a:t>to </a:t>
            </a:r>
            <a:r>
              <a:rPr sz="2800" dirty="0">
                <a:solidFill>
                  <a:srgbClr val="0000CC"/>
                </a:solidFill>
                <a:latin typeface="Times New Roman"/>
                <a:cs typeface="Times New Roman"/>
              </a:rPr>
              <a:t>other </a:t>
            </a:r>
            <a:r>
              <a:rPr sz="2800" spc="-5" dirty="0">
                <a:solidFill>
                  <a:srgbClr val="0000CC"/>
                </a:solidFill>
                <a:latin typeface="Times New Roman"/>
                <a:cs typeface="Times New Roman"/>
              </a:rPr>
              <a:t>AS, </a:t>
            </a:r>
            <a:r>
              <a:rPr sz="2800" dirty="0">
                <a:solidFill>
                  <a:srgbClr val="0000CC"/>
                </a:solidFill>
                <a:latin typeface="Times New Roman"/>
                <a:cs typeface="Times New Roman"/>
              </a:rPr>
              <a:t>but </a:t>
            </a:r>
            <a:r>
              <a:rPr sz="2800" spc="-5" dirty="0">
                <a:solidFill>
                  <a:srgbClr val="0000CC"/>
                </a:solidFill>
                <a:latin typeface="Times New Roman"/>
                <a:cs typeface="Times New Roman"/>
              </a:rPr>
              <a:t>it is still only a source </a:t>
            </a:r>
            <a:r>
              <a:rPr sz="2800" dirty="0">
                <a:solidFill>
                  <a:srgbClr val="0000CC"/>
                </a:solidFill>
                <a:latin typeface="Times New Roman"/>
                <a:cs typeface="Times New Roman"/>
              </a:rPr>
              <a:t>or  sink for </a:t>
            </a:r>
            <a:r>
              <a:rPr sz="2800" spc="-5" dirty="0">
                <a:solidFill>
                  <a:srgbClr val="0000CC"/>
                </a:solidFill>
                <a:latin typeface="Times New Roman"/>
                <a:cs typeface="Times New Roman"/>
              </a:rPr>
              <a:t>data</a:t>
            </a:r>
            <a:r>
              <a:rPr sz="2800" spc="-20" dirty="0">
                <a:solidFill>
                  <a:srgbClr val="0000CC"/>
                </a:solidFill>
                <a:latin typeface="Times New Roman"/>
                <a:cs typeface="Times New Roman"/>
              </a:rPr>
              <a:t> </a:t>
            </a:r>
            <a:r>
              <a:rPr sz="2800" spc="-10" dirty="0">
                <a:solidFill>
                  <a:srgbClr val="0000CC"/>
                </a:solidFill>
                <a:latin typeface="Times New Roman"/>
                <a:cs typeface="Times New Roman"/>
              </a:rPr>
              <a:t>traffic</a:t>
            </a:r>
            <a:endParaRPr sz="2800">
              <a:latin typeface="Times New Roman"/>
              <a:cs typeface="Times New Roman"/>
            </a:endParaRPr>
          </a:p>
          <a:p>
            <a:pPr marL="355600" indent="-343535">
              <a:lnSpc>
                <a:spcPct val="100000"/>
              </a:lnSpc>
              <a:spcBef>
                <a:spcPts val="675"/>
              </a:spcBef>
              <a:buFont typeface="Arial"/>
              <a:buChar char="•"/>
              <a:tabLst>
                <a:tab pos="355600" algn="l"/>
                <a:tab pos="356235" algn="l"/>
              </a:tabLst>
            </a:pPr>
            <a:r>
              <a:rPr sz="2800" spc="-20" dirty="0">
                <a:solidFill>
                  <a:srgbClr val="585858"/>
                </a:solidFill>
                <a:latin typeface="Times New Roman"/>
                <a:cs typeface="Times New Roman"/>
              </a:rPr>
              <a:t>Transit</a:t>
            </a:r>
            <a:r>
              <a:rPr sz="2800" spc="-155" dirty="0">
                <a:solidFill>
                  <a:srgbClr val="585858"/>
                </a:solidFill>
                <a:latin typeface="Times New Roman"/>
                <a:cs typeface="Times New Roman"/>
              </a:rPr>
              <a:t> </a:t>
            </a:r>
            <a:r>
              <a:rPr sz="2800" spc="-10" dirty="0">
                <a:solidFill>
                  <a:srgbClr val="585858"/>
                </a:solidFill>
                <a:latin typeface="Times New Roman"/>
                <a:cs typeface="Times New Roman"/>
              </a:rPr>
              <a:t>AS</a:t>
            </a:r>
            <a:endParaRPr sz="2800">
              <a:latin typeface="Times New Roman"/>
              <a:cs typeface="Times New Roman"/>
            </a:endParaRPr>
          </a:p>
          <a:p>
            <a:pPr marL="756285" lvl="1" indent="-287020">
              <a:lnSpc>
                <a:spcPct val="100000"/>
              </a:lnSpc>
              <a:spcBef>
                <a:spcPts val="675"/>
              </a:spcBef>
              <a:buFont typeface="Arial"/>
              <a:buChar char="–"/>
              <a:tabLst>
                <a:tab pos="756920" algn="l"/>
              </a:tabLst>
            </a:pPr>
            <a:r>
              <a:rPr sz="2800" spc="-5" dirty="0">
                <a:solidFill>
                  <a:srgbClr val="0000CC"/>
                </a:solidFill>
                <a:latin typeface="Times New Roman"/>
                <a:cs typeface="Times New Roman"/>
              </a:rPr>
              <a:t>Multihomed </a:t>
            </a:r>
            <a:r>
              <a:rPr sz="2800" spc="-10" dirty="0">
                <a:solidFill>
                  <a:srgbClr val="0000CC"/>
                </a:solidFill>
                <a:latin typeface="Times New Roman"/>
                <a:cs typeface="Times New Roman"/>
              </a:rPr>
              <a:t>AS </a:t>
            </a:r>
            <a:r>
              <a:rPr sz="2800" spc="-5" dirty="0">
                <a:solidFill>
                  <a:srgbClr val="0000CC"/>
                </a:solidFill>
                <a:latin typeface="Times New Roman"/>
                <a:cs typeface="Times New Roman"/>
              </a:rPr>
              <a:t>that also allows transient</a:t>
            </a:r>
            <a:r>
              <a:rPr sz="2800" spc="-140" dirty="0">
                <a:solidFill>
                  <a:srgbClr val="0000CC"/>
                </a:solidFill>
                <a:latin typeface="Times New Roman"/>
                <a:cs typeface="Times New Roman"/>
              </a:rPr>
              <a:t> </a:t>
            </a:r>
            <a:r>
              <a:rPr sz="2800" spc="-10" dirty="0">
                <a:solidFill>
                  <a:srgbClr val="0000CC"/>
                </a:solidFill>
                <a:latin typeface="Times New Roman"/>
                <a:cs typeface="Times New Roman"/>
              </a:rPr>
              <a:t>traffic</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253936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464646"/>
                </a:solidFill>
              </a:rPr>
              <a:t>Intr</a:t>
            </a:r>
            <a:r>
              <a:rPr spc="5" dirty="0">
                <a:solidFill>
                  <a:srgbClr val="464646"/>
                </a:solidFill>
              </a:rPr>
              <a:t>o</a:t>
            </a:r>
            <a:r>
              <a:rPr spc="-5" dirty="0">
                <a:solidFill>
                  <a:srgbClr val="464646"/>
                </a:solidFill>
              </a:rPr>
              <a:t>duc</a:t>
            </a:r>
            <a:r>
              <a:rPr spc="5" dirty="0">
                <a:solidFill>
                  <a:srgbClr val="464646"/>
                </a:solidFill>
              </a:rPr>
              <a:t>t</a:t>
            </a:r>
            <a:r>
              <a:rPr spc="-5" dirty="0">
                <a:solidFill>
                  <a:srgbClr val="464646"/>
                </a:solidFill>
              </a:rPr>
              <a:t>ion</a:t>
            </a:r>
          </a:p>
        </p:txBody>
      </p:sp>
      <p:sp>
        <p:nvSpPr>
          <p:cNvPr id="3" name="object 3"/>
          <p:cNvSpPr txBox="1"/>
          <p:nvPr/>
        </p:nvSpPr>
        <p:spPr>
          <a:xfrm>
            <a:off x="688340" y="999896"/>
            <a:ext cx="10816590" cy="4976495"/>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spc="-5" dirty="0">
                <a:solidFill>
                  <a:srgbClr val="464646"/>
                </a:solidFill>
                <a:latin typeface="Times New Roman"/>
                <a:cs typeface="Times New Roman"/>
              </a:rPr>
              <a:t>Packets </a:t>
            </a:r>
            <a:r>
              <a:rPr sz="2800" spc="-10" dirty="0">
                <a:solidFill>
                  <a:srgbClr val="464646"/>
                </a:solidFill>
                <a:latin typeface="Times New Roman"/>
                <a:cs typeface="Times New Roman"/>
              </a:rPr>
              <a:t>may </a:t>
            </a:r>
            <a:r>
              <a:rPr sz="2800" spc="-5" dirty="0">
                <a:solidFill>
                  <a:srgbClr val="464646"/>
                </a:solidFill>
                <a:latin typeface="Times New Roman"/>
                <a:cs typeface="Times New Roman"/>
              </a:rPr>
              <a:t>pass </a:t>
            </a:r>
            <a:r>
              <a:rPr sz="2800" dirty="0">
                <a:solidFill>
                  <a:srgbClr val="464646"/>
                </a:solidFill>
                <a:latin typeface="Times New Roman"/>
                <a:cs typeface="Times New Roman"/>
              </a:rPr>
              <a:t>through </a:t>
            </a:r>
            <a:r>
              <a:rPr sz="2800" spc="-5" dirty="0">
                <a:solidFill>
                  <a:srgbClr val="464646"/>
                </a:solidFill>
                <a:latin typeface="Times New Roman"/>
                <a:cs typeface="Times New Roman"/>
              </a:rPr>
              <a:t>several networks </a:t>
            </a:r>
            <a:r>
              <a:rPr sz="2800" dirty="0">
                <a:solidFill>
                  <a:srgbClr val="464646"/>
                </a:solidFill>
                <a:latin typeface="Times New Roman"/>
                <a:cs typeface="Times New Roman"/>
              </a:rPr>
              <a:t>on </a:t>
            </a:r>
            <a:r>
              <a:rPr sz="2800" spc="-5" dirty="0">
                <a:solidFill>
                  <a:srgbClr val="464646"/>
                </a:solidFill>
                <a:latin typeface="Times New Roman"/>
                <a:cs typeface="Times New Roman"/>
              </a:rPr>
              <a:t>their way to</a:t>
            </a:r>
            <a:r>
              <a:rPr sz="2800" spc="70" dirty="0">
                <a:solidFill>
                  <a:srgbClr val="464646"/>
                </a:solidFill>
                <a:latin typeface="Times New Roman"/>
                <a:cs typeface="Times New Roman"/>
              </a:rPr>
              <a:t> </a:t>
            </a:r>
            <a:r>
              <a:rPr sz="2800" spc="-5" dirty="0">
                <a:solidFill>
                  <a:srgbClr val="464646"/>
                </a:solidFill>
                <a:latin typeface="Times New Roman"/>
                <a:cs typeface="Times New Roman"/>
              </a:rPr>
              <a:t>destination</a:t>
            </a:r>
            <a:endParaRPr sz="280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spc="-5" dirty="0">
                <a:solidFill>
                  <a:srgbClr val="464646"/>
                </a:solidFill>
                <a:latin typeface="Times New Roman"/>
                <a:cs typeface="Times New Roman"/>
              </a:rPr>
              <a:t>Each network carries a price tag, </a:t>
            </a:r>
            <a:r>
              <a:rPr sz="2800" dirty="0">
                <a:solidFill>
                  <a:srgbClr val="464646"/>
                </a:solidFill>
                <a:latin typeface="Times New Roman"/>
                <a:cs typeface="Times New Roman"/>
              </a:rPr>
              <a:t>or </a:t>
            </a:r>
            <a:r>
              <a:rPr sz="2800" spc="-5" dirty="0">
                <a:solidFill>
                  <a:srgbClr val="464646"/>
                </a:solidFill>
                <a:latin typeface="Times New Roman"/>
                <a:cs typeface="Times New Roman"/>
              </a:rPr>
              <a:t>a</a:t>
            </a:r>
            <a:r>
              <a:rPr sz="2800" spc="5" dirty="0">
                <a:solidFill>
                  <a:srgbClr val="464646"/>
                </a:solidFill>
                <a:latin typeface="Times New Roman"/>
                <a:cs typeface="Times New Roman"/>
              </a:rPr>
              <a:t> </a:t>
            </a:r>
            <a:r>
              <a:rPr sz="2800" spc="-5" dirty="0">
                <a:solidFill>
                  <a:srgbClr val="464646"/>
                </a:solidFill>
                <a:latin typeface="Times New Roman"/>
                <a:cs typeface="Times New Roman"/>
              </a:rPr>
              <a:t>“metric”</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solidFill>
                  <a:srgbClr val="464646"/>
                </a:solidFill>
                <a:latin typeface="Times New Roman"/>
                <a:cs typeface="Times New Roman"/>
              </a:rPr>
              <a:t>The metric </a:t>
            </a:r>
            <a:r>
              <a:rPr sz="2800" dirty="0">
                <a:solidFill>
                  <a:srgbClr val="464646"/>
                </a:solidFill>
                <a:latin typeface="Times New Roman"/>
                <a:cs typeface="Times New Roman"/>
              </a:rPr>
              <a:t>of </a:t>
            </a:r>
            <a:r>
              <a:rPr sz="2800" spc="-5" dirty="0">
                <a:solidFill>
                  <a:srgbClr val="464646"/>
                </a:solidFill>
                <a:latin typeface="Times New Roman"/>
                <a:cs typeface="Times New Roman"/>
              </a:rPr>
              <a:t>a network </a:t>
            </a:r>
            <a:r>
              <a:rPr sz="2800" spc="-10" dirty="0">
                <a:solidFill>
                  <a:srgbClr val="464646"/>
                </a:solidFill>
                <a:latin typeface="Times New Roman"/>
                <a:cs typeface="Times New Roman"/>
              </a:rPr>
              <a:t>may</a:t>
            </a:r>
            <a:r>
              <a:rPr sz="2800" spc="35" dirty="0">
                <a:solidFill>
                  <a:srgbClr val="464646"/>
                </a:solidFill>
                <a:latin typeface="Times New Roman"/>
                <a:cs typeface="Times New Roman"/>
              </a:rPr>
              <a:t> </a:t>
            </a:r>
            <a:r>
              <a:rPr sz="2800" spc="-5" dirty="0">
                <a:solidFill>
                  <a:srgbClr val="464646"/>
                </a:solidFill>
                <a:latin typeface="Times New Roman"/>
                <a:cs typeface="Times New Roman"/>
              </a:rPr>
              <a:t>be:</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dirty="0">
                <a:solidFill>
                  <a:srgbClr val="464646"/>
                </a:solidFill>
                <a:latin typeface="Times New Roman"/>
                <a:cs typeface="Times New Roman"/>
              </a:rPr>
              <a:t>constant </a:t>
            </a:r>
            <a:r>
              <a:rPr sz="2800" spc="-5" dirty="0">
                <a:solidFill>
                  <a:srgbClr val="464646"/>
                </a:solidFill>
                <a:latin typeface="Times New Roman"/>
                <a:cs typeface="Times New Roman"/>
              </a:rPr>
              <a:t>(i.e. </a:t>
            </a:r>
            <a:r>
              <a:rPr sz="2800" spc="-10" dirty="0">
                <a:solidFill>
                  <a:srgbClr val="464646"/>
                </a:solidFill>
                <a:latin typeface="Times New Roman"/>
                <a:cs typeface="Times New Roman"/>
              </a:rPr>
              <a:t>each </a:t>
            </a:r>
            <a:r>
              <a:rPr sz="2800" spc="-5" dirty="0">
                <a:solidFill>
                  <a:srgbClr val="464646"/>
                </a:solidFill>
                <a:latin typeface="Times New Roman"/>
                <a:cs typeface="Times New Roman"/>
              </a:rPr>
              <a:t>network costs </a:t>
            </a:r>
            <a:r>
              <a:rPr sz="2800" dirty="0">
                <a:solidFill>
                  <a:srgbClr val="464646"/>
                </a:solidFill>
                <a:latin typeface="Times New Roman"/>
                <a:cs typeface="Times New Roman"/>
              </a:rPr>
              <a:t>one</a:t>
            </a:r>
            <a:r>
              <a:rPr sz="2800" spc="-30" dirty="0">
                <a:solidFill>
                  <a:srgbClr val="464646"/>
                </a:solidFill>
                <a:latin typeface="Times New Roman"/>
                <a:cs typeface="Times New Roman"/>
              </a:rPr>
              <a:t> </a:t>
            </a:r>
            <a:r>
              <a:rPr sz="2800" spc="-5" dirty="0">
                <a:solidFill>
                  <a:srgbClr val="464646"/>
                </a:solidFill>
                <a:latin typeface="Times New Roman"/>
                <a:cs typeface="Times New Roman"/>
              </a:rPr>
              <a:t>hop)</a:t>
            </a:r>
            <a:endParaRPr sz="2800">
              <a:latin typeface="Times New Roman"/>
              <a:cs typeface="Times New Roman"/>
            </a:endParaRPr>
          </a:p>
          <a:p>
            <a:pPr marL="355600" marR="5080" indent="-342900">
              <a:lnSpc>
                <a:spcPct val="100000"/>
              </a:lnSpc>
              <a:spcBef>
                <a:spcPts val="675"/>
              </a:spcBef>
              <a:buFont typeface="Arial"/>
              <a:buChar char="•"/>
              <a:tabLst>
                <a:tab pos="354965" algn="l"/>
                <a:tab pos="355600" algn="l"/>
              </a:tabLst>
            </a:pPr>
            <a:r>
              <a:rPr sz="2800" spc="-5" dirty="0">
                <a:solidFill>
                  <a:srgbClr val="464646"/>
                </a:solidFill>
                <a:latin typeface="Times New Roman"/>
                <a:cs typeface="Times New Roman"/>
              </a:rPr>
              <a:t>Service type-dependent </a:t>
            </a:r>
            <a:r>
              <a:rPr sz="2800" dirty="0">
                <a:solidFill>
                  <a:srgbClr val="464646"/>
                </a:solidFill>
                <a:latin typeface="Times New Roman"/>
                <a:cs typeface="Times New Roman"/>
              </a:rPr>
              <a:t>(the </a:t>
            </a:r>
            <a:r>
              <a:rPr sz="2800" spc="-5" dirty="0">
                <a:solidFill>
                  <a:srgbClr val="464646"/>
                </a:solidFill>
                <a:latin typeface="Times New Roman"/>
                <a:cs typeface="Times New Roman"/>
              </a:rPr>
              <a:t>cost </a:t>
            </a:r>
            <a:r>
              <a:rPr sz="2800" dirty="0">
                <a:solidFill>
                  <a:srgbClr val="464646"/>
                </a:solidFill>
                <a:latin typeface="Times New Roman"/>
                <a:cs typeface="Times New Roman"/>
              </a:rPr>
              <a:t>of the </a:t>
            </a:r>
            <a:r>
              <a:rPr sz="2800" spc="-5" dirty="0">
                <a:solidFill>
                  <a:srgbClr val="464646"/>
                </a:solidFill>
                <a:latin typeface="Times New Roman"/>
                <a:cs typeface="Times New Roman"/>
              </a:rPr>
              <a:t>network depends </a:t>
            </a:r>
            <a:r>
              <a:rPr sz="2800" dirty="0">
                <a:solidFill>
                  <a:srgbClr val="464646"/>
                </a:solidFill>
                <a:latin typeface="Times New Roman"/>
                <a:cs typeface="Times New Roman"/>
              </a:rPr>
              <a:t>on </a:t>
            </a:r>
            <a:r>
              <a:rPr sz="2800" spc="-5" dirty="0">
                <a:solidFill>
                  <a:srgbClr val="464646"/>
                </a:solidFill>
                <a:latin typeface="Times New Roman"/>
                <a:cs typeface="Times New Roman"/>
              </a:rPr>
              <a:t>what service  </a:t>
            </a:r>
            <a:r>
              <a:rPr sz="2800" dirty="0">
                <a:solidFill>
                  <a:srgbClr val="464646"/>
                </a:solidFill>
                <a:latin typeface="Times New Roman"/>
                <a:cs typeface="Times New Roman"/>
              </a:rPr>
              <a:t>the </a:t>
            </a:r>
            <a:r>
              <a:rPr sz="2800" spc="-5" dirty="0">
                <a:solidFill>
                  <a:srgbClr val="464646"/>
                </a:solidFill>
                <a:latin typeface="Times New Roman"/>
                <a:cs typeface="Times New Roman"/>
              </a:rPr>
              <a:t>packet needs: e.g. </a:t>
            </a:r>
            <a:r>
              <a:rPr sz="2800" dirty="0">
                <a:solidFill>
                  <a:srgbClr val="464646"/>
                </a:solidFill>
                <a:latin typeface="Times New Roman"/>
                <a:cs typeface="Times New Roman"/>
              </a:rPr>
              <a:t>throughput, </a:t>
            </a:r>
            <a:r>
              <a:rPr sz="2800" spc="-35" dirty="0">
                <a:solidFill>
                  <a:srgbClr val="464646"/>
                </a:solidFill>
                <a:latin typeface="Times New Roman"/>
                <a:cs typeface="Times New Roman"/>
              </a:rPr>
              <a:t>delay, </a:t>
            </a:r>
            <a:r>
              <a:rPr sz="2800" spc="-5" dirty="0">
                <a:solidFill>
                  <a:srgbClr val="464646"/>
                </a:solidFill>
                <a:latin typeface="Times New Roman"/>
                <a:cs typeface="Times New Roman"/>
              </a:rPr>
              <a:t>..</a:t>
            </a:r>
            <a:r>
              <a:rPr sz="2800" spc="-10" dirty="0">
                <a:solidFill>
                  <a:srgbClr val="464646"/>
                </a:solidFill>
                <a:latin typeface="Times New Roman"/>
                <a:cs typeface="Times New Roman"/>
              </a:rPr>
              <a:t> </a:t>
            </a:r>
            <a:r>
              <a:rPr sz="2800" spc="-5" dirty="0">
                <a:solidFill>
                  <a:srgbClr val="464646"/>
                </a:solidFill>
                <a:latin typeface="Times New Roman"/>
                <a:cs typeface="Times New Roman"/>
              </a:rPr>
              <a:t>etc.)</a:t>
            </a:r>
            <a:endParaRPr sz="2800">
              <a:latin typeface="Times New Roman"/>
              <a:cs typeface="Times New Roman"/>
            </a:endParaRPr>
          </a:p>
          <a:p>
            <a:pPr marL="355600" marR="5715" indent="-342900">
              <a:lnSpc>
                <a:spcPct val="100000"/>
              </a:lnSpc>
              <a:spcBef>
                <a:spcPts val="675"/>
              </a:spcBef>
              <a:buFont typeface="Arial"/>
              <a:buChar char="•"/>
              <a:tabLst>
                <a:tab pos="354965" algn="l"/>
                <a:tab pos="355600" algn="l"/>
              </a:tabLst>
            </a:pPr>
            <a:r>
              <a:rPr sz="2800" spc="-5" dirty="0">
                <a:solidFill>
                  <a:srgbClr val="464646"/>
                </a:solidFill>
                <a:latin typeface="Times New Roman"/>
                <a:cs typeface="Times New Roman"/>
              </a:rPr>
              <a:t>Policy-dependent: a policy defines what paths should, or should not, </a:t>
            </a:r>
            <a:r>
              <a:rPr sz="2800" spc="-15" dirty="0">
                <a:solidFill>
                  <a:srgbClr val="464646"/>
                </a:solidFill>
                <a:latin typeface="Times New Roman"/>
                <a:cs typeface="Times New Roman"/>
              </a:rPr>
              <a:t>be  </a:t>
            </a:r>
            <a:r>
              <a:rPr sz="2800" dirty="0">
                <a:solidFill>
                  <a:srgbClr val="464646"/>
                </a:solidFill>
                <a:latin typeface="Times New Roman"/>
                <a:cs typeface="Times New Roman"/>
              </a:rPr>
              <a:t>followed.</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solidFill>
                  <a:srgbClr val="464646"/>
                </a:solidFill>
                <a:latin typeface="Times New Roman"/>
                <a:cs typeface="Times New Roman"/>
              </a:rPr>
              <a:t>The </a:t>
            </a:r>
            <a:r>
              <a:rPr sz="2800" dirty="0">
                <a:solidFill>
                  <a:srgbClr val="464646"/>
                </a:solidFill>
                <a:latin typeface="Times New Roman"/>
                <a:cs typeface="Times New Roman"/>
              </a:rPr>
              <a:t>router </a:t>
            </a:r>
            <a:r>
              <a:rPr sz="2800" spc="-5" dirty="0">
                <a:solidFill>
                  <a:srgbClr val="464646"/>
                </a:solidFill>
                <a:latin typeface="Times New Roman"/>
                <a:cs typeface="Times New Roman"/>
              </a:rPr>
              <a:t>uses a </a:t>
            </a:r>
            <a:r>
              <a:rPr sz="2800" dirty="0">
                <a:solidFill>
                  <a:srgbClr val="464646"/>
                </a:solidFill>
                <a:latin typeface="Times New Roman"/>
                <a:cs typeface="Times New Roman"/>
              </a:rPr>
              <a:t>“routing </a:t>
            </a:r>
            <a:r>
              <a:rPr sz="2800" spc="-5" dirty="0">
                <a:solidFill>
                  <a:srgbClr val="464646"/>
                </a:solidFill>
                <a:latin typeface="Times New Roman"/>
                <a:cs typeface="Times New Roman"/>
              </a:rPr>
              <a:t>table” to determine </a:t>
            </a:r>
            <a:r>
              <a:rPr sz="2800" dirty="0">
                <a:solidFill>
                  <a:srgbClr val="464646"/>
                </a:solidFill>
                <a:latin typeface="Times New Roman"/>
                <a:cs typeface="Times New Roman"/>
              </a:rPr>
              <a:t>the</a:t>
            </a:r>
            <a:r>
              <a:rPr sz="2800" spc="-60" dirty="0">
                <a:solidFill>
                  <a:srgbClr val="464646"/>
                </a:solidFill>
                <a:latin typeface="Times New Roman"/>
                <a:cs typeface="Times New Roman"/>
              </a:rPr>
              <a:t> </a:t>
            </a:r>
            <a:r>
              <a:rPr sz="2800" spc="-5" dirty="0">
                <a:solidFill>
                  <a:srgbClr val="464646"/>
                </a:solidFill>
                <a:latin typeface="Times New Roman"/>
                <a:cs typeface="Times New Roman"/>
              </a:rPr>
              <a:t>path</a:t>
            </a:r>
            <a:endParaRPr sz="280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dirty="0">
                <a:solidFill>
                  <a:srgbClr val="464646"/>
                </a:solidFill>
                <a:latin typeface="Times New Roman"/>
                <a:cs typeface="Times New Roman"/>
              </a:rPr>
              <a:t>Static </a:t>
            </a:r>
            <a:r>
              <a:rPr sz="2800" spc="-5" dirty="0">
                <a:solidFill>
                  <a:srgbClr val="464646"/>
                </a:solidFill>
                <a:latin typeface="Times New Roman"/>
                <a:cs typeface="Times New Roman"/>
              </a:rPr>
              <a:t>vs. Dynamic </a:t>
            </a:r>
            <a:r>
              <a:rPr sz="2800" dirty="0">
                <a:solidFill>
                  <a:srgbClr val="464646"/>
                </a:solidFill>
                <a:latin typeface="Times New Roman"/>
                <a:cs typeface="Times New Roman"/>
              </a:rPr>
              <a:t>routing</a:t>
            </a:r>
            <a:r>
              <a:rPr sz="2800" spc="-20" dirty="0">
                <a:solidFill>
                  <a:srgbClr val="464646"/>
                </a:solidFill>
                <a:latin typeface="Times New Roman"/>
                <a:cs typeface="Times New Roman"/>
              </a:rPr>
              <a:t> </a:t>
            </a:r>
            <a:r>
              <a:rPr sz="2800" spc="-5" dirty="0">
                <a:solidFill>
                  <a:srgbClr val="464646"/>
                </a:solidFill>
                <a:latin typeface="Times New Roman"/>
                <a:cs typeface="Times New Roman"/>
              </a:rPr>
              <a:t>tables.</a:t>
            </a:r>
            <a:endParaRPr sz="2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4924425" cy="635000"/>
          </a:xfrm>
          <a:prstGeom prst="rect">
            <a:avLst/>
          </a:prstGeom>
        </p:spPr>
        <p:txBody>
          <a:bodyPr vert="horz" wrap="square" lIns="0" tIns="12065" rIns="0" bIns="0" rtlCol="0">
            <a:spAutoFit/>
          </a:bodyPr>
          <a:lstStyle/>
          <a:p>
            <a:pPr marL="12700">
              <a:lnSpc>
                <a:spcPct val="100000"/>
              </a:lnSpc>
              <a:spcBef>
                <a:spcPts val="95"/>
              </a:spcBef>
            </a:pPr>
            <a:r>
              <a:rPr sz="4000" spc="-60" dirty="0">
                <a:solidFill>
                  <a:srgbClr val="004720"/>
                </a:solidFill>
                <a:latin typeface="Times New Roman"/>
                <a:cs typeface="Times New Roman"/>
              </a:rPr>
              <a:t>Types </a:t>
            </a:r>
            <a:r>
              <a:rPr sz="4000" spc="-5" dirty="0">
                <a:solidFill>
                  <a:srgbClr val="004720"/>
                </a:solidFill>
                <a:latin typeface="Times New Roman"/>
                <a:cs typeface="Times New Roman"/>
              </a:rPr>
              <a:t>of BGP</a:t>
            </a:r>
            <a:r>
              <a:rPr sz="4000" spc="-110" dirty="0">
                <a:solidFill>
                  <a:srgbClr val="004720"/>
                </a:solidFill>
                <a:latin typeface="Times New Roman"/>
                <a:cs typeface="Times New Roman"/>
              </a:rPr>
              <a:t> </a:t>
            </a:r>
            <a:r>
              <a:rPr sz="4000" spc="-5" dirty="0">
                <a:solidFill>
                  <a:srgbClr val="004720"/>
                </a:solidFill>
                <a:latin typeface="Times New Roman"/>
                <a:cs typeface="Times New Roman"/>
              </a:rPr>
              <a:t>messages</a:t>
            </a:r>
            <a:endParaRPr sz="4000">
              <a:latin typeface="Times New Roman"/>
              <a:cs typeface="Times New Roman"/>
            </a:endParaRPr>
          </a:p>
        </p:txBody>
      </p:sp>
      <p:sp>
        <p:nvSpPr>
          <p:cNvPr id="3" name="object 3"/>
          <p:cNvSpPr/>
          <p:nvPr/>
        </p:nvSpPr>
        <p:spPr>
          <a:xfrm>
            <a:off x="1080516" y="1751076"/>
            <a:ext cx="9485376" cy="21854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2751" y="2729483"/>
            <a:ext cx="10911840" cy="1186180"/>
          </a:xfrm>
          <a:custGeom>
            <a:avLst/>
            <a:gdLst/>
            <a:ahLst/>
            <a:cxnLst/>
            <a:rect l="l" t="t" r="r" b="b"/>
            <a:pathLst>
              <a:path w="10911840" h="1186179">
                <a:moveTo>
                  <a:pt x="10911840" y="0"/>
                </a:moveTo>
                <a:lnTo>
                  <a:pt x="0" y="0"/>
                </a:lnTo>
                <a:lnTo>
                  <a:pt x="0" y="1185671"/>
                </a:lnTo>
                <a:lnTo>
                  <a:pt x="10911840" y="1185671"/>
                </a:lnTo>
                <a:lnTo>
                  <a:pt x="10911840" y="0"/>
                </a:lnTo>
                <a:close/>
              </a:path>
            </a:pathLst>
          </a:custGeom>
          <a:solidFill>
            <a:srgbClr val="00AF50"/>
          </a:solidFill>
        </p:spPr>
        <p:txBody>
          <a:bodyPr wrap="square" lIns="0" tIns="0" rIns="0" bIns="0" rtlCol="0"/>
          <a:lstStyle/>
          <a:p>
            <a:endParaRPr/>
          </a:p>
        </p:txBody>
      </p:sp>
      <p:sp>
        <p:nvSpPr>
          <p:cNvPr id="3" name="object 3"/>
          <p:cNvSpPr txBox="1">
            <a:spLocks noGrp="1"/>
          </p:cNvSpPr>
          <p:nvPr>
            <p:ph type="title"/>
          </p:nvPr>
        </p:nvSpPr>
        <p:spPr>
          <a:xfrm>
            <a:off x="2461005" y="2955163"/>
            <a:ext cx="7353934"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00"/>
                </a:solidFill>
              </a:rPr>
              <a:t>Open Shortest Path First</a:t>
            </a:r>
            <a:r>
              <a:rPr sz="4400" spc="-105" dirty="0">
                <a:solidFill>
                  <a:srgbClr val="FFFF00"/>
                </a:solidFill>
              </a:rPr>
              <a:t> </a:t>
            </a:r>
            <a:r>
              <a:rPr sz="4400" dirty="0">
                <a:solidFill>
                  <a:srgbClr val="FFFF00"/>
                </a:solidFill>
              </a:rPr>
              <a:t>(OSPF)</a:t>
            </a:r>
            <a:endParaRPr sz="4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31496"/>
            <a:ext cx="253746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33CC"/>
                </a:solidFill>
              </a:rPr>
              <a:t>Introduction</a:t>
            </a:r>
          </a:p>
        </p:txBody>
      </p:sp>
      <p:sp>
        <p:nvSpPr>
          <p:cNvPr id="3" name="object 3"/>
          <p:cNvSpPr txBox="1"/>
          <p:nvPr/>
        </p:nvSpPr>
        <p:spPr>
          <a:xfrm>
            <a:off x="533400" y="2438400"/>
            <a:ext cx="10836275" cy="1304844"/>
          </a:xfrm>
          <a:prstGeom prst="rect">
            <a:avLst/>
          </a:prstGeom>
        </p:spPr>
        <p:txBody>
          <a:bodyPr vert="horz" wrap="square" lIns="0" tIns="12065" rIns="0" bIns="0" rtlCol="0">
            <a:spAutoFit/>
          </a:bodyPr>
          <a:lstStyle/>
          <a:p>
            <a:pPr marL="355600" marR="5080" indent="-343535">
              <a:lnSpc>
                <a:spcPct val="100000"/>
              </a:lnSpc>
              <a:spcBef>
                <a:spcPts val="95"/>
              </a:spcBef>
              <a:buFont typeface="Arial"/>
              <a:buChar char="•"/>
              <a:tabLst>
                <a:tab pos="355600" algn="l"/>
                <a:tab pos="356235" algn="l"/>
              </a:tabLst>
            </a:pPr>
            <a:r>
              <a:rPr sz="2800" spc="-5" dirty="0">
                <a:solidFill>
                  <a:srgbClr val="464646"/>
                </a:solidFill>
                <a:latin typeface="Times New Roman"/>
                <a:cs typeface="Times New Roman"/>
              </a:rPr>
              <a:t>The Open Shortest </a:t>
            </a:r>
            <a:r>
              <a:rPr sz="2800" spc="-10" dirty="0">
                <a:solidFill>
                  <a:srgbClr val="464646"/>
                </a:solidFill>
                <a:latin typeface="Times New Roman"/>
                <a:cs typeface="Times New Roman"/>
              </a:rPr>
              <a:t>Path </a:t>
            </a:r>
            <a:r>
              <a:rPr sz="2800" dirty="0">
                <a:solidFill>
                  <a:srgbClr val="464646"/>
                </a:solidFill>
                <a:latin typeface="Times New Roman"/>
                <a:cs typeface="Times New Roman"/>
              </a:rPr>
              <a:t>First </a:t>
            </a:r>
            <a:r>
              <a:rPr sz="2800" spc="-5" dirty="0">
                <a:solidFill>
                  <a:srgbClr val="464646"/>
                </a:solidFill>
                <a:latin typeface="Times New Roman"/>
                <a:cs typeface="Times New Roman"/>
              </a:rPr>
              <a:t>(OSPF) </a:t>
            </a:r>
            <a:r>
              <a:rPr sz="2800" dirty="0">
                <a:solidFill>
                  <a:srgbClr val="464646"/>
                </a:solidFill>
                <a:latin typeface="Times New Roman"/>
                <a:cs typeface="Times New Roman"/>
              </a:rPr>
              <a:t>protocol </a:t>
            </a:r>
            <a:r>
              <a:rPr sz="2800" spc="-10" dirty="0">
                <a:solidFill>
                  <a:srgbClr val="464646"/>
                </a:solidFill>
                <a:latin typeface="Times New Roman"/>
                <a:cs typeface="Times New Roman"/>
              </a:rPr>
              <a:t>is </a:t>
            </a:r>
            <a:r>
              <a:rPr sz="2800" spc="-5" dirty="0">
                <a:solidFill>
                  <a:srgbClr val="464646"/>
                </a:solidFill>
                <a:latin typeface="Times New Roman"/>
                <a:cs typeface="Times New Roman"/>
              </a:rPr>
              <a:t>an intra-domain </a:t>
            </a:r>
            <a:r>
              <a:rPr sz="2800" dirty="0">
                <a:solidFill>
                  <a:srgbClr val="464646"/>
                </a:solidFill>
                <a:latin typeface="Times New Roman"/>
                <a:cs typeface="Times New Roman"/>
              </a:rPr>
              <a:t>routing  protocol </a:t>
            </a:r>
            <a:r>
              <a:rPr sz="2800" spc="-5" dirty="0">
                <a:solidFill>
                  <a:srgbClr val="464646"/>
                </a:solidFill>
                <a:latin typeface="Times New Roman"/>
                <a:cs typeface="Times New Roman"/>
              </a:rPr>
              <a:t>Its domain is also </a:t>
            </a:r>
            <a:r>
              <a:rPr sz="2800" spc="-10" dirty="0">
                <a:solidFill>
                  <a:srgbClr val="464646"/>
                </a:solidFill>
                <a:latin typeface="Times New Roman"/>
                <a:cs typeface="Times New Roman"/>
              </a:rPr>
              <a:t>an </a:t>
            </a:r>
            <a:r>
              <a:rPr sz="2800" spc="-5" dirty="0">
                <a:solidFill>
                  <a:srgbClr val="464646"/>
                </a:solidFill>
                <a:latin typeface="Times New Roman"/>
                <a:cs typeface="Times New Roman"/>
              </a:rPr>
              <a:t>autonomous</a:t>
            </a:r>
            <a:r>
              <a:rPr sz="2800" spc="20" dirty="0">
                <a:solidFill>
                  <a:srgbClr val="464646"/>
                </a:solidFill>
                <a:latin typeface="Times New Roman"/>
                <a:cs typeface="Times New Roman"/>
              </a:rPr>
              <a:t> </a:t>
            </a:r>
            <a:r>
              <a:rPr sz="2800" spc="-5" dirty="0">
                <a:solidFill>
                  <a:srgbClr val="464646"/>
                </a:solidFill>
                <a:latin typeface="Times New Roman"/>
                <a:cs typeface="Times New Roman"/>
              </a:rPr>
              <a:t>system.</a:t>
            </a:r>
            <a:endParaRPr sz="2800" dirty="0">
              <a:latin typeface="Times New Roman"/>
              <a:cs typeface="Times New Roman"/>
            </a:endParaRPr>
          </a:p>
          <a:p>
            <a:pPr marL="346710">
              <a:lnSpc>
                <a:spcPct val="100000"/>
              </a:lnSpc>
            </a:pPr>
            <a:r>
              <a:rPr sz="2800" spc="-5" dirty="0">
                <a:solidFill>
                  <a:srgbClr val="252525"/>
                </a:solidFill>
                <a:latin typeface="Times New Roman"/>
                <a:cs typeface="Times New Roman"/>
              </a:rPr>
              <a:t>OSPF packets are encapsulated in IP</a:t>
            </a:r>
            <a:r>
              <a:rPr sz="2800" spc="-75" dirty="0">
                <a:solidFill>
                  <a:srgbClr val="252525"/>
                </a:solidFill>
                <a:latin typeface="Times New Roman"/>
                <a:cs typeface="Times New Roman"/>
              </a:rPr>
              <a:t> </a:t>
            </a:r>
            <a:r>
              <a:rPr sz="2800" spc="-5" dirty="0">
                <a:solidFill>
                  <a:srgbClr val="252525"/>
                </a:solidFill>
                <a:latin typeface="Times New Roman"/>
                <a:cs typeface="Times New Roman"/>
              </a:rPr>
              <a:t>datagrams.</a:t>
            </a:r>
            <a:endParaRPr sz="28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649033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0033CC"/>
                </a:solidFill>
                <a:latin typeface="Times New Roman"/>
                <a:cs typeface="Times New Roman"/>
              </a:rPr>
              <a:t>Areas </a:t>
            </a:r>
            <a:r>
              <a:rPr sz="4000" dirty="0">
                <a:solidFill>
                  <a:srgbClr val="0033CC"/>
                </a:solidFill>
                <a:latin typeface="Times New Roman"/>
                <a:cs typeface="Times New Roman"/>
              </a:rPr>
              <a:t>in </a:t>
            </a:r>
            <a:r>
              <a:rPr sz="4000" spc="-5" dirty="0">
                <a:solidFill>
                  <a:srgbClr val="0033CC"/>
                </a:solidFill>
                <a:latin typeface="Times New Roman"/>
                <a:cs typeface="Times New Roman"/>
              </a:rPr>
              <a:t>an </a:t>
            </a:r>
            <a:r>
              <a:rPr sz="4000" dirty="0">
                <a:solidFill>
                  <a:srgbClr val="0033CC"/>
                </a:solidFill>
                <a:latin typeface="Times New Roman"/>
                <a:cs typeface="Times New Roman"/>
              </a:rPr>
              <a:t>autonomous</a:t>
            </a:r>
            <a:r>
              <a:rPr sz="4000" spc="-55" dirty="0">
                <a:solidFill>
                  <a:srgbClr val="0033CC"/>
                </a:solidFill>
                <a:latin typeface="Times New Roman"/>
                <a:cs typeface="Times New Roman"/>
              </a:rPr>
              <a:t> </a:t>
            </a:r>
            <a:r>
              <a:rPr sz="4000" dirty="0">
                <a:solidFill>
                  <a:srgbClr val="0033CC"/>
                </a:solidFill>
                <a:latin typeface="Times New Roman"/>
                <a:cs typeface="Times New Roman"/>
              </a:rPr>
              <a:t>system</a:t>
            </a:r>
            <a:endParaRPr sz="4000">
              <a:latin typeface="Times New Roman"/>
              <a:cs typeface="Times New Roman"/>
            </a:endParaRPr>
          </a:p>
        </p:txBody>
      </p:sp>
      <p:sp>
        <p:nvSpPr>
          <p:cNvPr id="3" name="object 3"/>
          <p:cNvSpPr/>
          <p:nvPr/>
        </p:nvSpPr>
        <p:spPr>
          <a:xfrm>
            <a:off x="743712" y="1318260"/>
            <a:ext cx="10704576" cy="42900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359473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33CC"/>
                </a:solidFill>
              </a:rPr>
              <a:t>Area in </a:t>
            </a:r>
            <a:r>
              <a:rPr spc="-10" dirty="0">
                <a:solidFill>
                  <a:srgbClr val="0033CC"/>
                </a:solidFill>
              </a:rPr>
              <a:t>OSPF</a:t>
            </a:r>
            <a:r>
              <a:rPr spc="-25" dirty="0">
                <a:solidFill>
                  <a:srgbClr val="0033CC"/>
                </a:solidFill>
              </a:rPr>
              <a:t> </a:t>
            </a:r>
            <a:r>
              <a:rPr spc="-5" dirty="0">
                <a:solidFill>
                  <a:srgbClr val="0033CC"/>
                </a:solidFill>
              </a:rPr>
              <a:t>(1)</a:t>
            </a:r>
          </a:p>
        </p:txBody>
      </p:sp>
      <p:sp>
        <p:nvSpPr>
          <p:cNvPr id="3" name="object 3"/>
          <p:cNvSpPr txBox="1"/>
          <p:nvPr/>
        </p:nvSpPr>
        <p:spPr>
          <a:xfrm>
            <a:off x="660298" y="986180"/>
            <a:ext cx="10796270" cy="3268979"/>
          </a:xfrm>
          <a:prstGeom prst="rect">
            <a:avLst/>
          </a:prstGeom>
        </p:spPr>
        <p:txBody>
          <a:bodyPr vert="horz" wrap="square" lIns="0" tIns="183515" rIns="0" bIns="0" rtlCol="0">
            <a:spAutoFit/>
          </a:bodyPr>
          <a:lstStyle/>
          <a:p>
            <a:pPr marL="355600" indent="-343535">
              <a:lnSpc>
                <a:spcPct val="100000"/>
              </a:lnSpc>
              <a:spcBef>
                <a:spcPts val="1445"/>
              </a:spcBef>
              <a:buFont typeface="Arial"/>
              <a:buChar char="•"/>
              <a:tabLst>
                <a:tab pos="355600" algn="l"/>
                <a:tab pos="356235" algn="l"/>
              </a:tabLst>
            </a:pPr>
            <a:r>
              <a:rPr sz="2800" spc="-5" dirty="0">
                <a:solidFill>
                  <a:srgbClr val="0000CC"/>
                </a:solidFill>
                <a:latin typeface="Times New Roman"/>
                <a:cs typeface="Times New Roman"/>
              </a:rPr>
              <a:t>A collection of networks with </a:t>
            </a:r>
            <a:r>
              <a:rPr sz="2800" spc="-5" dirty="0">
                <a:solidFill>
                  <a:srgbClr val="585858"/>
                </a:solidFill>
                <a:latin typeface="Times New Roman"/>
                <a:cs typeface="Times New Roman"/>
              </a:rPr>
              <a:t>area</a:t>
            </a:r>
            <a:r>
              <a:rPr sz="2800" spc="-135" dirty="0">
                <a:solidFill>
                  <a:srgbClr val="585858"/>
                </a:solidFill>
                <a:latin typeface="Times New Roman"/>
                <a:cs typeface="Times New Roman"/>
              </a:rPr>
              <a:t> </a:t>
            </a:r>
            <a:r>
              <a:rPr sz="2800" spc="-5" dirty="0">
                <a:solidFill>
                  <a:srgbClr val="585858"/>
                </a:solidFill>
                <a:latin typeface="Times New Roman"/>
                <a:cs typeface="Times New Roman"/>
              </a:rPr>
              <a:t>ID</a:t>
            </a:r>
            <a:endParaRPr sz="2800">
              <a:latin typeface="Times New Roman"/>
              <a:cs typeface="Times New Roman"/>
            </a:endParaRPr>
          </a:p>
          <a:p>
            <a:pPr marL="355600" indent="-343535">
              <a:lnSpc>
                <a:spcPct val="100000"/>
              </a:lnSpc>
              <a:spcBef>
                <a:spcPts val="1340"/>
              </a:spcBef>
              <a:buFont typeface="Arial"/>
              <a:buChar char="•"/>
              <a:tabLst>
                <a:tab pos="355600" algn="l"/>
                <a:tab pos="356235" algn="l"/>
              </a:tabLst>
            </a:pPr>
            <a:r>
              <a:rPr sz="2800" spc="-5" dirty="0">
                <a:solidFill>
                  <a:srgbClr val="0000CC"/>
                </a:solidFill>
                <a:latin typeface="Times New Roman"/>
                <a:cs typeface="Times New Roman"/>
              </a:rPr>
              <a:t>Routers </a:t>
            </a:r>
            <a:r>
              <a:rPr sz="2800" dirty="0">
                <a:solidFill>
                  <a:srgbClr val="0000CC"/>
                </a:solidFill>
                <a:latin typeface="Times New Roman"/>
                <a:cs typeface="Times New Roman"/>
              </a:rPr>
              <a:t>inside </a:t>
            </a:r>
            <a:r>
              <a:rPr sz="2800" spc="-5" dirty="0">
                <a:solidFill>
                  <a:srgbClr val="0000CC"/>
                </a:solidFill>
                <a:latin typeface="Times New Roman"/>
                <a:cs typeface="Times New Roman"/>
              </a:rPr>
              <a:t>an area </a:t>
            </a:r>
            <a:r>
              <a:rPr sz="2800" dirty="0">
                <a:solidFill>
                  <a:srgbClr val="585858"/>
                </a:solidFill>
                <a:latin typeface="Times New Roman"/>
                <a:cs typeface="Times New Roman"/>
              </a:rPr>
              <a:t>flood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area with </a:t>
            </a:r>
            <a:r>
              <a:rPr sz="2800" dirty="0">
                <a:solidFill>
                  <a:srgbClr val="0000CC"/>
                </a:solidFill>
                <a:latin typeface="Times New Roman"/>
                <a:cs typeface="Times New Roman"/>
              </a:rPr>
              <a:t>routing</a:t>
            </a:r>
            <a:r>
              <a:rPr sz="2800" spc="-55" dirty="0">
                <a:solidFill>
                  <a:srgbClr val="0000CC"/>
                </a:solidFill>
                <a:latin typeface="Times New Roman"/>
                <a:cs typeface="Times New Roman"/>
              </a:rPr>
              <a:t> </a:t>
            </a:r>
            <a:r>
              <a:rPr sz="2800" spc="-5" dirty="0">
                <a:solidFill>
                  <a:srgbClr val="0000CC"/>
                </a:solidFill>
                <a:latin typeface="Times New Roman"/>
                <a:cs typeface="Times New Roman"/>
              </a:rPr>
              <a:t>information</a:t>
            </a:r>
            <a:endParaRPr sz="2800">
              <a:latin typeface="Times New Roman"/>
              <a:cs typeface="Times New Roman"/>
            </a:endParaRPr>
          </a:p>
          <a:p>
            <a:pPr marL="355600" marR="5080" indent="-343535">
              <a:lnSpc>
                <a:spcPct val="100000"/>
              </a:lnSpc>
              <a:spcBef>
                <a:spcPts val="1010"/>
              </a:spcBef>
              <a:buFont typeface="Arial"/>
              <a:buChar char="•"/>
              <a:tabLst>
                <a:tab pos="355600" algn="l"/>
                <a:tab pos="356235" algn="l"/>
              </a:tabLst>
            </a:pPr>
            <a:r>
              <a:rPr sz="2800" spc="-5" dirty="0">
                <a:solidFill>
                  <a:srgbClr val="585858"/>
                </a:solidFill>
                <a:latin typeface="Times New Roman"/>
                <a:cs typeface="Times New Roman"/>
              </a:rPr>
              <a:t>Area </a:t>
            </a:r>
            <a:r>
              <a:rPr sz="2800" dirty="0">
                <a:solidFill>
                  <a:srgbClr val="585858"/>
                </a:solidFill>
                <a:latin typeface="Times New Roman"/>
                <a:cs typeface="Times New Roman"/>
              </a:rPr>
              <a:t>border routers </a:t>
            </a:r>
            <a:r>
              <a:rPr sz="2800" spc="-5" dirty="0">
                <a:solidFill>
                  <a:srgbClr val="0000CC"/>
                </a:solidFill>
                <a:latin typeface="Times New Roman"/>
                <a:cs typeface="Times New Roman"/>
              </a:rPr>
              <a:t>summarize the information </a:t>
            </a:r>
            <a:r>
              <a:rPr sz="2800" dirty="0">
                <a:solidFill>
                  <a:srgbClr val="0000CC"/>
                </a:solidFill>
                <a:latin typeface="Times New Roman"/>
                <a:cs typeface="Times New Roman"/>
              </a:rPr>
              <a:t>about </a:t>
            </a:r>
            <a:r>
              <a:rPr sz="2800" spc="-5" dirty="0">
                <a:solidFill>
                  <a:srgbClr val="0000CC"/>
                </a:solidFill>
                <a:latin typeface="Times New Roman"/>
                <a:cs typeface="Times New Roman"/>
              </a:rPr>
              <a:t>the area and send it  to other</a:t>
            </a:r>
            <a:r>
              <a:rPr sz="2800" spc="-20" dirty="0">
                <a:solidFill>
                  <a:srgbClr val="0000CC"/>
                </a:solidFill>
                <a:latin typeface="Times New Roman"/>
                <a:cs typeface="Times New Roman"/>
              </a:rPr>
              <a:t> </a:t>
            </a:r>
            <a:r>
              <a:rPr sz="2800" spc="-5" dirty="0">
                <a:solidFill>
                  <a:srgbClr val="0000CC"/>
                </a:solidFill>
                <a:latin typeface="Times New Roman"/>
                <a:cs typeface="Times New Roman"/>
              </a:rPr>
              <a:t>areas</a:t>
            </a:r>
            <a:endParaRPr sz="2800">
              <a:latin typeface="Times New Roman"/>
              <a:cs typeface="Times New Roman"/>
            </a:endParaRPr>
          </a:p>
          <a:p>
            <a:pPr marL="355600" indent="-343535">
              <a:lnSpc>
                <a:spcPct val="100000"/>
              </a:lnSpc>
              <a:spcBef>
                <a:spcPts val="1010"/>
              </a:spcBef>
              <a:buFont typeface="Arial"/>
              <a:buChar char="•"/>
              <a:tabLst>
                <a:tab pos="355600" algn="l"/>
                <a:tab pos="356235" algn="l"/>
              </a:tabLst>
            </a:pPr>
            <a:r>
              <a:rPr sz="2800" spc="-5" dirty="0">
                <a:solidFill>
                  <a:srgbClr val="585858"/>
                </a:solidFill>
                <a:latin typeface="Times New Roman"/>
                <a:cs typeface="Times New Roman"/>
              </a:rPr>
              <a:t>Backbone area </a:t>
            </a:r>
            <a:r>
              <a:rPr sz="2800" spc="-5" dirty="0">
                <a:solidFill>
                  <a:srgbClr val="0000CC"/>
                </a:solidFill>
                <a:latin typeface="Times New Roman"/>
                <a:cs typeface="Times New Roman"/>
              </a:rPr>
              <a:t>and </a:t>
            </a:r>
            <a:r>
              <a:rPr sz="2800" spc="-5" dirty="0">
                <a:solidFill>
                  <a:srgbClr val="585858"/>
                </a:solidFill>
                <a:latin typeface="Times New Roman"/>
                <a:cs typeface="Times New Roman"/>
              </a:rPr>
              <a:t>backbone</a:t>
            </a:r>
            <a:r>
              <a:rPr sz="2800" spc="-20" dirty="0">
                <a:solidFill>
                  <a:srgbClr val="585858"/>
                </a:solidFill>
                <a:latin typeface="Times New Roman"/>
                <a:cs typeface="Times New Roman"/>
              </a:rPr>
              <a:t> </a:t>
            </a:r>
            <a:r>
              <a:rPr sz="2800" spc="-5" dirty="0">
                <a:solidFill>
                  <a:srgbClr val="585858"/>
                </a:solidFill>
                <a:latin typeface="Times New Roman"/>
                <a:cs typeface="Times New Roman"/>
              </a:rPr>
              <a:t>routers</a:t>
            </a:r>
            <a:endParaRPr sz="2800">
              <a:latin typeface="Times New Roman"/>
              <a:cs typeface="Times New Roman"/>
            </a:endParaRPr>
          </a:p>
          <a:p>
            <a:pPr marL="469900">
              <a:lnSpc>
                <a:spcPct val="100000"/>
              </a:lnSpc>
              <a:spcBef>
                <a:spcPts val="670"/>
              </a:spcBef>
            </a:pPr>
            <a:r>
              <a:rPr sz="2800" spc="-5" dirty="0">
                <a:solidFill>
                  <a:srgbClr val="0000CC"/>
                </a:solidFill>
                <a:latin typeface="Arial"/>
                <a:cs typeface="Arial"/>
              </a:rPr>
              <a:t>– </a:t>
            </a:r>
            <a:r>
              <a:rPr sz="2800" spc="-5" dirty="0">
                <a:solidFill>
                  <a:srgbClr val="0000CC"/>
                </a:solidFill>
                <a:latin typeface="Times New Roman"/>
                <a:cs typeface="Times New Roman"/>
              </a:rPr>
              <a:t>All of the area </a:t>
            </a:r>
            <a:r>
              <a:rPr sz="2800" dirty="0">
                <a:solidFill>
                  <a:srgbClr val="0000CC"/>
                </a:solidFill>
                <a:latin typeface="Times New Roman"/>
                <a:cs typeface="Times New Roman"/>
              </a:rPr>
              <a:t>inside </a:t>
            </a:r>
            <a:r>
              <a:rPr sz="2800" spc="-5" dirty="0">
                <a:solidFill>
                  <a:srgbClr val="0000CC"/>
                </a:solidFill>
                <a:latin typeface="Times New Roman"/>
                <a:cs typeface="Times New Roman"/>
              </a:rPr>
              <a:t>an AS must be connected to the</a:t>
            </a:r>
            <a:r>
              <a:rPr sz="2800" spc="-229" dirty="0">
                <a:solidFill>
                  <a:srgbClr val="0000CC"/>
                </a:solidFill>
                <a:latin typeface="Times New Roman"/>
                <a:cs typeface="Times New Roman"/>
              </a:rPr>
              <a:t> </a:t>
            </a:r>
            <a:r>
              <a:rPr sz="2800" spc="-5" dirty="0">
                <a:solidFill>
                  <a:srgbClr val="0000CC"/>
                </a:solidFill>
                <a:latin typeface="Times New Roman"/>
                <a:cs typeface="Times New Roman"/>
              </a:rPr>
              <a:t>backbone</a:t>
            </a:r>
            <a:endParaRPr sz="28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3067685" cy="635000"/>
          </a:xfrm>
          <a:prstGeom prst="rect">
            <a:avLst/>
          </a:prstGeom>
        </p:spPr>
        <p:txBody>
          <a:bodyPr vert="horz" wrap="square" lIns="0" tIns="12065" rIns="0" bIns="0" rtlCol="0">
            <a:spAutoFit/>
          </a:bodyPr>
          <a:lstStyle/>
          <a:p>
            <a:pPr marL="12700">
              <a:lnSpc>
                <a:spcPct val="100000"/>
              </a:lnSpc>
              <a:spcBef>
                <a:spcPts val="95"/>
              </a:spcBef>
            </a:pPr>
            <a:r>
              <a:rPr sz="4000" spc="-60" dirty="0">
                <a:solidFill>
                  <a:srgbClr val="0033CC"/>
                </a:solidFill>
                <a:latin typeface="Times New Roman"/>
                <a:cs typeface="Times New Roman"/>
              </a:rPr>
              <a:t>Types </a:t>
            </a:r>
            <a:r>
              <a:rPr sz="4000" spc="-5" dirty="0">
                <a:solidFill>
                  <a:srgbClr val="0033CC"/>
                </a:solidFill>
                <a:latin typeface="Times New Roman"/>
                <a:cs typeface="Times New Roman"/>
              </a:rPr>
              <a:t>of</a:t>
            </a:r>
            <a:r>
              <a:rPr sz="4000" spc="5" dirty="0">
                <a:solidFill>
                  <a:srgbClr val="0033CC"/>
                </a:solidFill>
                <a:latin typeface="Times New Roman"/>
                <a:cs typeface="Times New Roman"/>
              </a:rPr>
              <a:t> </a:t>
            </a:r>
            <a:r>
              <a:rPr sz="4000" spc="-5" dirty="0">
                <a:solidFill>
                  <a:srgbClr val="0033CC"/>
                </a:solidFill>
                <a:latin typeface="Times New Roman"/>
                <a:cs typeface="Times New Roman"/>
              </a:rPr>
              <a:t>Links</a:t>
            </a:r>
            <a:endParaRPr sz="4000">
              <a:latin typeface="Times New Roman"/>
              <a:cs typeface="Times New Roman"/>
            </a:endParaRPr>
          </a:p>
        </p:txBody>
      </p:sp>
      <p:sp>
        <p:nvSpPr>
          <p:cNvPr id="3" name="object 3"/>
          <p:cNvSpPr/>
          <p:nvPr/>
        </p:nvSpPr>
        <p:spPr>
          <a:xfrm>
            <a:off x="1101852" y="2144267"/>
            <a:ext cx="9134856" cy="20177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031348" y="1047750"/>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16.27</a:t>
            </a:r>
            <a:endParaRPr sz="24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3796029"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0033CC"/>
                </a:solidFill>
                <a:latin typeface="Times New Roman"/>
                <a:cs typeface="Times New Roman"/>
              </a:rPr>
              <a:t>Point-to-point</a:t>
            </a:r>
            <a:r>
              <a:rPr sz="4000" spc="-95" dirty="0">
                <a:solidFill>
                  <a:srgbClr val="0033CC"/>
                </a:solidFill>
                <a:latin typeface="Times New Roman"/>
                <a:cs typeface="Times New Roman"/>
              </a:rPr>
              <a:t> </a:t>
            </a:r>
            <a:r>
              <a:rPr sz="4000" dirty="0">
                <a:solidFill>
                  <a:srgbClr val="0033CC"/>
                </a:solidFill>
                <a:latin typeface="Times New Roman"/>
                <a:cs typeface="Times New Roman"/>
              </a:rPr>
              <a:t>link</a:t>
            </a:r>
            <a:endParaRPr sz="4000">
              <a:latin typeface="Times New Roman"/>
              <a:cs typeface="Times New Roman"/>
            </a:endParaRPr>
          </a:p>
        </p:txBody>
      </p:sp>
      <p:sp>
        <p:nvSpPr>
          <p:cNvPr id="3" name="object 3"/>
          <p:cNvSpPr/>
          <p:nvPr/>
        </p:nvSpPr>
        <p:spPr>
          <a:xfrm>
            <a:off x="2383535" y="1548383"/>
            <a:ext cx="5274564" cy="14950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80232" y="4023359"/>
            <a:ext cx="3505200" cy="154228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031348" y="1047750"/>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16.28</a:t>
            </a:r>
            <a:endParaRPr sz="24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3013710"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0033CC"/>
                </a:solidFill>
                <a:latin typeface="Times New Roman"/>
                <a:cs typeface="Times New Roman"/>
              </a:rPr>
              <a:t>Transient</a:t>
            </a:r>
            <a:r>
              <a:rPr sz="4000" spc="-40" dirty="0">
                <a:solidFill>
                  <a:srgbClr val="0033CC"/>
                </a:solidFill>
                <a:latin typeface="Times New Roman"/>
                <a:cs typeface="Times New Roman"/>
              </a:rPr>
              <a:t> </a:t>
            </a:r>
            <a:r>
              <a:rPr sz="4000" spc="-5" dirty="0">
                <a:solidFill>
                  <a:srgbClr val="0033CC"/>
                </a:solidFill>
                <a:latin typeface="Times New Roman"/>
                <a:cs typeface="Times New Roman"/>
              </a:rPr>
              <a:t>Link</a:t>
            </a:r>
            <a:endParaRPr sz="4000">
              <a:latin typeface="Times New Roman"/>
              <a:cs typeface="Times New Roman"/>
            </a:endParaRPr>
          </a:p>
        </p:txBody>
      </p:sp>
      <p:sp>
        <p:nvSpPr>
          <p:cNvPr id="3" name="object 3"/>
          <p:cNvSpPr/>
          <p:nvPr/>
        </p:nvSpPr>
        <p:spPr>
          <a:xfrm>
            <a:off x="1011936" y="1923288"/>
            <a:ext cx="2613660" cy="23606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824984" y="2074164"/>
            <a:ext cx="2028443" cy="20604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029956" y="2058923"/>
            <a:ext cx="2383536" cy="20894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0031348" y="1047750"/>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16.29</a:t>
            </a:r>
            <a:endParaRPr sz="24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18776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464646"/>
                </a:solidFill>
                <a:latin typeface="Times New Roman"/>
                <a:cs typeface="Times New Roman"/>
              </a:rPr>
              <a:t>Stub</a:t>
            </a:r>
            <a:r>
              <a:rPr sz="4000" spc="-50" dirty="0">
                <a:solidFill>
                  <a:srgbClr val="464646"/>
                </a:solidFill>
                <a:latin typeface="Times New Roman"/>
                <a:cs typeface="Times New Roman"/>
              </a:rPr>
              <a:t> </a:t>
            </a:r>
            <a:r>
              <a:rPr sz="4000" spc="-5" dirty="0">
                <a:solidFill>
                  <a:srgbClr val="464646"/>
                </a:solidFill>
                <a:latin typeface="Times New Roman"/>
                <a:cs typeface="Times New Roman"/>
              </a:rPr>
              <a:t>link</a:t>
            </a:r>
            <a:endParaRPr sz="4000">
              <a:latin typeface="Times New Roman"/>
              <a:cs typeface="Times New Roman"/>
            </a:endParaRPr>
          </a:p>
        </p:txBody>
      </p:sp>
      <p:sp>
        <p:nvSpPr>
          <p:cNvPr id="3" name="object 3"/>
          <p:cNvSpPr/>
          <p:nvPr/>
        </p:nvSpPr>
        <p:spPr>
          <a:xfrm>
            <a:off x="1639823" y="2439923"/>
            <a:ext cx="2439924" cy="16200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729983" y="2439923"/>
            <a:ext cx="2558796" cy="166573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031348" y="1047750"/>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16.30</a:t>
            </a:r>
            <a:endParaRPr sz="24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8F1D-750F-4795-BB03-37ACFD0480ED}"/>
              </a:ext>
            </a:extLst>
          </p:cNvPr>
          <p:cNvSpPr>
            <a:spLocks noGrp="1"/>
          </p:cNvSpPr>
          <p:nvPr>
            <p:ph type="title"/>
          </p:nvPr>
        </p:nvSpPr>
        <p:spPr>
          <a:xfrm>
            <a:off x="681863" y="958723"/>
            <a:ext cx="10828273" cy="1231106"/>
          </a:xfrm>
        </p:spPr>
        <p:txBody>
          <a:bodyPr/>
          <a:lstStyle/>
          <a:p>
            <a:r>
              <a:rPr lang="en-US" b="1" dirty="0"/>
              <a:t>Internet Control Message Protocol (ICMP)</a:t>
            </a:r>
            <a:br>
              <a:rPr lang="en-US" b="1" dirty="0"/>
            </a:br>
            <a:endParaRPr lang="en-PK" dirty="0"/>
          </a:p>
        </p:txBody>
      </p:sp>
      <p:sp>
        <p:nvSpPr>
          <p:cNvPr id="3" name="Text Placeholder 2">
            <a:extLst>
              <a:ext uri="{FF2B5EF4-FFF2-40B4-BE49-F238E27FC236}">
                <a16:creationId xmlns:a16="http://schemas.microsoft.com/office/drawing/2014/main" id="{46C771C9-1871-48DC-9909-D9B5D7BCB2E8}"/>
              </a:ext>
            </a:extLst>
          </p:cNvPr>
          <p:cNvSpPr>
            <a:spLocks noGrp="1"/>
          </p:cNvSpPr>
          <p:nvPr>
            <p:ph type="body" idx="1"/>
          </p:nvPr>
        </p:nvSpPr>
        <p:spPr>
          <a:xfrm>
            <a:off x="681863" y="1904998"/>
            <a:ext cx="10595737" cy="3693319"/>
          </a:xfrm>
        </p:spPr>
        <p:txBody>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Internet Control Message Protocol (ICMP) is a network layer protocol used by network devices to diagnose network communication issues.</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ICMP is mainly used to determine whether or not data is reaching its intended destination in a timely manner. </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Commonly, the ICMP protocol is used on network devices, such as routers. </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ICMP is crucial for error reporting and testing, but it can also be used in distributed denial-of-service (DDoS) attacks.</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82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5610225" cy="635000"/>
          </a:xfrm>
          <a:prstGeom prst="rect">
            <a:avLst/>
          </a:prstGeom>
        </p:spPr>
        <p:txBody>
          <a:bodyPr vert="horz" wrap="square" lIns="0" tIns="12065" rIns="0" bIns="0" rtlCol="0">
            <a:spAutoFit/>
          </a:bodyPr>
          <a:lstStyle/>
          <a:p>
            <a:pPr marL="12700">
              <a:lnSpc>
                <a:spcPct val="100000"/>
              </a:lnSpc>
              <a:spcBef>
                <a:spcPts val="95"/>
              </a:spcBef>
            </a:pPr>
            <a:r>
              <a:rPr dirty="0">
                <a:solidFill>
                  <a:srgbClr val="464646"/>
                </a:solidFill>
              </a:rPr>
              <a:t>Interior </a:t>
            </a:r>
            <a:r>
              <a:rPr spc="-5" dirty="0">
                <a:solidFill>
                  <a:srgbClr val="464646"/>
                </a:solidFill>
              </a:rPr>
              <a:t>&amp; </a:t>
            </a:r>
            <a:r>
              <a:rPr dirty="0">
                <a:solidFill>
                  <a:srgbClr val="464646"/>
                </a:solidFill>
              </a:rPr>
              <a:t>Exterior</a:t>
            </a:r>
            <a:r>
              <a:rPr spc="-240" dirty="0">
                <a:solidFill>
                  <a:srgbClr val="464646"/>
                </a:solidFill>
              </a:rPr>
              <a:t> </a:t>
            </a:r>
            <a:r>
              <a:rPr dirty="0">
                <a:solidFill>
                  <a:srgbClr val="464646"/>
                </a:solidFill>
              </a:rPr>
              <a:t>Routing</a:t>
            </a:r>
          </a:p>
        </p:txBody>
      </p:sp>
      <p:sp>
        <p:nvSpPr>
          <p:cNvPr id="3" name="object 3"/>
          <p:cNvSpPr txBox="1"/>
          <p:nvPr/>
        </p:nvSpPr>
        <p:spPr>
          <a:xfrm>
            <a:off x="769721" y="1070228"/>
            <a:ext cx="11049000" cy="779145"/>
          </a:xfrm>
          <a:prstGeom prst="rect">
            <a:avLst/>
          </a:prstGeom>
        </p:spPr>
        <p:txBody>
          <a:bodyPr vert="horz" wrap="square" lIns="0" tIns="57785" rIns="0" bIns="0" rtlCol="0">
            <a:spAutoFit/>
          </a:bodyPr>
          <a:lstStyle/>
          <a:p>
            <a:pPr marL="355600" marR="5080" indent="-342900">
              <a:lnSpc>
                <a:spcPts val="2810"/>
              </a:lnSpc>
              <a:spcBef>
                <a:spcPts val="455"/>
              </a:spcBef>
              <a:buFont typeface="Arial"/>
              <a:buChar char="•"/>
              <a:tabLst>
                <a:tab pos="354965" algn="l"/>
                <a:tab pos="355600" algn="l"/>
              </a:tabLst>
            </a:pPr>
            <a:r>
              <a:rPr sz="2600" spc="-5" dirty="0">
                <a:solidFill>
                  <a:srgbClr val="006433"/>
                </a:solidFill>
                <a:latin typeface="Times New Roman"/>
                <a:cs typeface="Times New Roman"/>
              </a:rPr>
              <a:t>Autonomous system: </a:t>
            </a:r>
            <a:r>
              <a:rPr sz="2600" dirty="0">
                <a:solidFill>
                  <a:srgbClr val="FF3300"/>
                </a:solidFill>
                <a:latin typeface="Times New Roman"/>
                <a:cs typeface="Times New Roman"/>
              </a:rPr>
              <a:t>a </a:t>
            </a:r>
            <a:r>
              <a:rPr sz="2600" spc="-10" dirty="0">
                <a:solidFill>
                  <a:srgbClr val="FF3300"/>
                </a:solidFill>
                <a:latin typeface="Times New Roman"/>
                <a:cs typeface="Times New Roman"/>
              </a:rPr>
              <a:t>group </a:t>
            </a:r>
            <a:r>
              <a:rPr sz="2600" dirty="0">
                <a:solidFill>
                  <a:srgbClr val="FF3300"/>
                </a:solidFill>
                <a:latin typeface="Times New Roman"/>
                <a:cs typeface="Times New Roman"/>
              </a:rPr>
              <a:t>of </a:t>
            </a:r>
            <a:r>
              <a:rPr sz="2600" spc="-10" dirty="0">
                <a:solidFill>
                  <a:srgbClr val="FF3300"/>
                </a:solidFill>
                <a:latin typeface="Times New Roman"/>
                <a:cs typeface="Times New Roman"/>
              </a:rPr>
              <a:t>networks </a:t>
            </a:r>
            <a:r>
              <a:rPr sz="2600" spc="-5" dirty="0">
                <a:solidFill>
                  <a:srgbClr val="FF3300"/>
                </a:solidFill>
                <a:latin typeface="Times New Roman"/>
                <a:cs typeface="Times New Roman"/>
              </a:rPr>
              <a:t>and </a:t>
            </a:r>
            <a:r>
              <a:rPr sz="2600" spc="-15" dirty="0">
                <a:solidFill>
                  <a:srgbClr val="FF3300"/>
                </a:solidFill>
                <a:latin typeface="Times New Roman"/>
                <a:cs typeface="Times New Roman"/>
              </a:rPr>
              <a:t>routers </a:t>
            </a:r>
            <a:r>
              <a:rPr sz="2600" spc="-5" dirty="0">
                <a:solidFill>
                  <a:srgbClr val="FF3300"/>
                </a:solidFill>
                <a:latin typeface="Times New Roman"/>
                <a:cs typeface="Times New Roman"/>
              </a:rPr>
              <a:t>under </a:t>
            </a:r>
            <a:r>
              <a:rPr sz="2600" spc="-15" dirty="0">
                <a:solidFill>
                  <a:srgbClr val="FF3300"/>
                </a:solidFill>
                <a:latin typeface="Times New Roman"/>
                <a:cs typeface="Times New Roman"/>
              </a:rPr>
              <a:t>authority </a:t>
            </a:r>
            <a:r>
              <a:rPr sz="2600" dirty="0">
                <a:solidFill>
                  <a:srgbClr val="FF3300"/>
                </a:solidFill>
                <a:latin typeface="Times New Roman"/>
                <a:cs typeface="Times New Roman"/>
              </a:rPr>
              <a:t>of a </a:t>
            </a:r>
            <a:r>
              <a:rPr sz="2600" spc="-10" dirty="0">
                <a:solidFill>
                  <a:srgbClr val="FF3300"/>
                </a:solidFill>
                <a:latin typeface="Times New Roman"/>
                <a:cs typeface="Times New Roman"/>
              </a:rPr>
              <a:t>single  </a:t>
            </a:r>
            <a:r>
              <a:rPr sz="2600" spc="-15" dirty="0">
                <a:solidFill>
                  <a:srgbClr val="FF3300"/>
                </a:solidFill>
                <a:latin typeface="Times New Roman"/>
                <a:cs typeface="Times New Roman"/>
              </a:rPr>
              <a:t>administrator</a:t>
            </a:r>
            <a:endParaRPr sz="2600">
              <a:latin typeface="Times New Roman"/>
              <a:cs typeface="Times New Roman"/>
            </a:endParaRPr>
          </a:p>
        </p:txBody>
      </p:sp>
      <p:sp>
        <p:nvSpPr>
          <p:cNvPr id="4" name="object 4"/>
          <p:cNvSpPr/>
          <p:nvPr/>
        </p:nvSpPr>
        <p:spPr>
          <a:xfrm>
            <a:off x="1563624" y="2078735"/>
            <a:ext cx="7293864" cy="44317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E6F7-02C6-45E0-83CD-D1C57143B6F5}"/>
              </a:ext>
            </a:extLst>
          </p:cNvPr>
          <p:cNvSpPr>
            <a:spLocks noGrp="1"/>
          </p:cNvSpPr>
          <p:nvPr>
            <p:ph type="title"/>
          </p:nvPr>
        </p:nvSpPr>
        <p:spPr/>
        <p:txBody>
          <a:bodyPr/>
          <a:lstStyle/>
          <a:p>
            <a:r>
              <a:rPr lang="en-US" dirty="0"/>
              <a:t>How does ICMP work?</a:t>
            </a:r>
            <a:endParaRPr lang="en-PK" dirty="0"/>
          </a:p>
        </p:txBody>
      </p:sp>
      <p:sp>
        <p:nvSpPr>
          <p:cNvPr id="3" name="Text Placeholder 2">
            <a:extLst>
              <a:ext uri="{FF2B5EF4-FFF2-40B4-BE49-F238E27FC236}">
                <a16:creationId xmlns:a16="http://schemas.microsoft.com/office/drawing/2014/main" id="{16843E5F-261A-4C44-9251-98DAFC7AF1DC}"/>
              </a:ext>
            </a:extLst>
          </p:cNvPr>
          <p:cNvSpPr>
            <a:spLocks noGrp="1"/>
          </p:cNvSpPr>
          <p:nvPr>
            <p:ph type="body" idx="1"/>
          </p:nvPr>
        </p:nvSpPr>
        <p:spPr>
          <a:xfrm>
            <a:off x="674936" y="1828800"/>
            <a:ext cx="10828273" cy="2954655"/>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makes ICMP a connectionless protocol: one device does not need to open a connection with another device before sending an ICMP message. </a:t>
            </a:r>
          </a:p>
          <a:p>
            <a:r>
              <a:rPr lang="en-US" sz="2400" dirty="0">
                <a:latin typeface="Times New Roman" panose="02020603050405020304" pitchFamily="18" charset="0"/>
                <a:cs typeface="Times New Roman" panose="02020603050405020304" pitchFamily="18" charset="0"/>
              </a:rPr>
              <a:t>Normal IP traffic is sent using TCP, which means any two devices that exchange data will first carry out a TCP handshake to ensure both devices are ready to receive data.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ICMP does not open a connection in this way.</a:t>
            </a:r>
          </a:p>
          <a:p>
            <a:r>
              <a:rPr lang="en-US" sz="2400" dirty="0">
                <a:latin typeface="Times New Roman" panose="02020603050405020304" pitchFamily="18" charset="0"/>
                <a:cs typeface="Times New Roman" panose="02020603050405020304" pitchFamily="18" charset="0"/>
              </a:rPr>
              <a:t> The ICMP protocol also does not allow for targeting a specific port on a device.</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298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C935-1D47-42DF-8532-D12C7BA6326F}"/>
              </a:ext>
            </a:extLst>
          </p:cNvPr>
          <p:cNvSpPr>
            <a:spLocks noGrp="1"/>
          </p:cNvSpPr>
          <p:nvPr>
            <p:ph type="title"/>
          </p:nvPr>
        </p:nvSpPr>
        <p:spPr/>
        <p:txBody>
          <a:bodyPr/>
          <a:lstStyle/>
          <a:p>
            <a:r>
              <a:rPr lang="en-US" dirty="0"/>
              <a:t>DHCP</a:t>
            </a:r>
            <a:endParaRPr lang="en-PK" dirty="0"/>
          </a:p>
        </p:txBody>
      </p:sp>
      <p:sp>
        <p:nvSpPr>
          <p:cNvPr id="3" name="Text Placeholder 2">
            <a:extLst>
              <a:ext uri="{FF2B5EF4-FFF2-40B4-BE49-F238E27FC236}">
                <a16:creationId xmlns:a16="http://schemas.microsoft.com/office/drawing/2014/main" id="{115AD82F-941B-451F-BB43-937ACCADA896}"/>
              </a:ext>
            </a:extLst>
          </p:cNvPr>
          <p:cNvSpPr>
            <a:spLocks noGrp="1"/>
          </p:cNvSpPr>
          <p:nvPr>
            <p:ph type="body" idx="1"/>
          </p:nvPr>
        </p:nvSpPr>
        <p:spPr>
          <a:xfrm>
            <a:off x="838200" y="1981200"/>
            <a:ext cx="10058400" cy="3877985"/>
          </a:xfrm>
        </p:spPr>
        <p:txBody>
          <a:bodyPr/>
          <a:lstStyle/>
          <a:p>
            <a:pPr algn="just"/>
            <a:r>
              <a:rPr lang="en-US" sz="2800" dirty="0">
                <a:latin typeface="Times New Roman" panose="02020603050405020304" pitchFamily="18" charset="0"/>
                <a:cs typeface="Times New Roman" panose="02020603050405020304" pitchFamily="18" charset="0"/>
              </a:rPr>
              <a:t>Dynamic Host Configuration Protocol (DHCP) is a network management protocol used to automate the process of configuring devices on IP networks, thus allowing them to use network services such as DNS, NTP, and any communication protocol based on UDP or TCP</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DHCP server dynamically assigns an IP address and other network configuration parameters to each device on a network so they can communicate with other IP networks.</a:t>
            </a:r>
            <a:endParaRPr lang="en-PK"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99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298" y="84531"/>
            <a:ext cx="5386705"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464646"/>
                </a:solidFill>
                <a:latin typeface="Times New Roman"/>
                <a:cs typeface="Times New Roman"/>
              </a:rPr>
              <a:t>Popular </a:t>
            </a:r>
            <a:r>
              <a:rPr sz="4000" spc="-5" dirty="0">
                <a:solidFill>
                  <a:srgbClr val="464646"/>
                </a:solidFill>
                <a:latin typeface="Times New Roman"/>
                <a:cs typeface="Times New Roman"/>
              </a:rPr>
              <a:t>Routing</a:t>
            </a:r>
            <a:r>
              <a:rPr sz="4000" spc="-215" dirty="0">
                <a:solidFill>
                  <a:srgbClr val="464646"/>
                </a:solidFill>
                <a:latin typeface="Times New Roman"/>
                <a:cs typeface="Times New Roman"/>
              </a:rPr>
              <a:t> </a:t>
            </a:r>
            <a:r>
              <a:rPr sz="4000" spc="-10" dirty="0">
                <a:solidFill>
                  <a:srgbClr val="464646"/>
                </a:solidFill>
                <a:latin typeface="Times New Roman"/>
                <a:cs typeface="Times New Roman"/>
              </a:rPr>
              <a:t>Protocols</a:t>
            </a:r>
            <a:endParaRPr sz="4000">
              <a:latin typeface="Times New Roman"/>
              <a:cs typeface="Times New Roman"/>
            </a:endParaRPr>
          </a:p>
        </p:txBody>
      </p:sp>
      <p:sp>
        <p:nvSpPr>
          <p:cNvPr id="3" name="object 3"/>
          <p:cNvSpPr/>
          <p:nvPr/>
        </p:nvSpPr>
        <p:spPr>
          <a:xfrm>
            <a:off x="845819" y="1482852"/>
            <a:ext cx="9771888" cy="35128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031348" y="1044066"/>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16.02</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2751" y="2729483"/>
            <a:ext cx="10911840" cy="1186180"/>
          </a:xfrm>
          <a:custGeom>
            <a:avLst/>
            <a:gdLst/>
            <a:ahLst/>
            <a:cxnLst/>
            <a:rect l="l" t="t" r="r" b="b"/>
            <a:pathLst>
              <a:path w="10911840" h="1186179">
                <a:moveTo>
                  <a:pt x="10911840" y="0"/>
                </a:moveTo>
                <a:lnTo>
                  <a:pt x="0" y="0"/>
                </a:lnTo>
                <a:lnTo>
                  <a:pt x="0" y="1185671"/>
                </a:lnTo>
                <a:lnTo>
                  <a:pt x="10911840" y="1185671"/>
                </a:lnTo>
                <a:lnTo>
                  <a:pt x="10911840" y="0"/>
                </a:lnTo>
                <a:close/>
              </a:path>
            </a:pathLst>
          </a:custGeom>
          <a:solidFill>
            <a:srgbClr val="00AF50"/>
          </a:solidFill>
        </p:spPr>
        <p:txBody>
          <a:bodyPr wrap="square" lIns="0" tIns="0" rIns="0" bIns="0" rtlCol="0"/>
          <a:lstStyle/>
          <a:p>
            <a:endParaRPr/>
          </a:p>
        </p:txBody>
      </p:sp>
      <p:sp>
        <p:nvSpPr>
          <p:cNvPr id="3" name="object 3"/>
          <p:cNvSpPr txBox="1">
            <a:spLocks noGrp="1"/>
          </p:cNvSpPr>
          <p:nvPr>
            <p:ph type="title"/>
          </p:nvPr>
        </p:nvSpPr>
        <p:spPr>
          <a:xfrm>
            <a:off x="2127250" y="2955163"/>
            <a:ext cx="802576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00"/>
                </a:solidFill>
              </a:rPr>
              <a:t>Routing </a:t>
            </a:r>
            <a:r>
              <a:rPr sz="4400" spc="-5" dirty="0">
                <a:solidFill>
                  <a:srgbClr val="FFFF00"/>
                </a:solidFill>
              </a:rPr>
              <a:t>Information </a:t>
            </a:r>
            <a:r>
              <a:rPr sz="4400" dirty="0">
                <a:solidFill>
                  <a:srgbClr val="FFFF00"/>
                </a:solidFill>
              </a:rPr>
              <a:t>Protocol</a:t>
            </a:r>
            <a:r>
              <a:rPr sz="4400" spc="-254" dirty="0">
                <a:solidFill>
                  <a:srgbClr val="FFFF00"/>
                </a:solidFill>
              </a:rPr>
              <a:t> </a:t>
            </a:r>
            <a:r>
              <a:rPr sz="4400" dirty="0">
                <a:solidFill>
                  <a:srgbClr val="FFFF00"/>
                </a:solidFill>
              </a:rPr>
              <a:t>(RIP)</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710247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464646"/>
                </a:solidFill>
              </a:rPr>
              <a:t>RIP: Routing Information</a:t>
            </a:r>
            <a:r>
              <a:rPr spc="-125" dirty="0">
                <a:solidFill>
                  <a:srgbClr val="464646"/>
                </a:solidFill>
              </a:rPr>
              <a:t> </a:t>
            </a:r>
            <a:r>
              <a:rPr spc="-5" dirty="0">
                <a:solidFill>
                  <a:srgbClr val="464646"/>
                </a:solidFill>
              </a:rPr>
              <a:t>Protocol</a:t>
            </a:r>
          </a:p>
        </p:txBody>
      </p:sp>
      <p:sp>
        <p:nvSpPr>
          <p:cNvPr id="3" name="object 3"/>
          <p:cNvSpPr txBox="1"/>
          <p:nvPr/>
        </p:nvSpPr>
        <p:spPr>
          <a:xfrm>
            <a:off x="672490" y="1105514"/>
            <a:ext cx="9533890" cy="1988185"/>
          </a:xfrm>
          <a:prstGeom prst="rect">
            <a:avLst/>
          </a:prstGeom>
        </p:spPr>
        <p:txBody>
          <a:bodyPr vert="horz" wrap="square" lIns="0" tIns="77470" rIns="0" bIns="0" rtlCol="0">
            <a:spAutoFit/>
          </a:bodyPr>
          <a:lstStyle/>
          <a:p>
            <a:pPr marL="355600" indent="-343535">
              <a:lnSpc>
                <a:spcPct val="100000"/>
              </a:lnSpc>
              <a:spcBef>
                <a:spcPts val="610"/>
              </a:spcBef>
              <a:buClr>
                <a:srgbClr val="CC9A00"/>
              </a:buClr>
              <a:buSzPct val="64285"/>
              <a:buFont typeface="Arial"/>
              <a:buChar char="■"/>
              <a:tabLst>
                <a:tab pos="355600" algn="l"/>
                <a:tab pos="356235" algn="l"/>
              </a:tabLst>
            </a:pPr>
            <a:r>
              <a:rPr sz="2800" spc="-5" dirty="0">
                <a:solidFill>
                  <a:srgbClr val="0000CC"/>
                </a:solidFill>
                <a:latin typeface="Times New Roman"/>
                <a:cs typeface="Times New Roman"/>
              </a:rPr>
              <a:t>Distance </a:t>
            </a:r>
            <a:r>
              <a:rPr sz="2800" spc="-60" dirty="0">
                <a:solidFill>
                  <a:srgbClr val="0000CC"/>
                </a:solidFill>
                <a:latin typeface="Times New Roman"/>
                <a:cs typeface="Times New Roman"/>
              </a:rPr>
              <a:t>Vector</a:t>
            </a:r>
            <a:r>
              <a:rPr sz="2800" spc="-140" dirty="0">
                <a:solidFill>
                  <a:srgbClr val="0000CC"/>
                </a:solidFill>
                <a:latin typeface="Times New Roman"/>
                <a:cs typeface="Times New Roman"/>
              </a:rPr>
              <a:t> </a:t>
            </a:r>
            <a:r>
              <a:rPr sz="2800" dirty="0">
                <a:solidFill>
                  <a:srgbClr val="0000CC"/>
                </a:solidFill>
                <a:latin typeface="Times New Roman"/>
                <a:cs typeface="Times New Roman"/>
              </a:rPr>
              <a:t>Routing</a:t>
            </a:r>
            <a:endParaRPr sz="2800">
              <a:latin typeface="Times New Roman"/>
              <a:cs typeface="Times New Roman"/>
            </a:endParaRPr>
          </a:p>
          <a:p>
            <a:pPr marL="758190" lvl="1" indent="-287655">
              <a:lnSpc>
                <a:spcPct val="100000"/>
              </a:lnSpc>
              <a:spcBef>
                <a:spcPts val="505"/>
              </a:spcBef>
              <a:buFont typeface="Arial"/>
              <a:buChar char="–"/>
              <a:tabLst>
                <a:tab pos="758825" algn="l"/>
              </a:tabLst>
            </a:pPr>
            <a:r>
              <a:rPr sz="2800" spc="-5" dirty="0">
                <a:solidFill>
                  <a:srgbClr val="0000CC"/>
                </a:solidFill>
                <a:latin typeface="Times New Roman"/>
                <a:cs typeface="Times New Roman"/>
              </a:rPr>
              <a:t>Share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most you know about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entire </a:t>
            </a:r>
            <a:r>
              <a:rPr sz="2800" spc="-15" dirty="0">
                <a:solidFill>
                  <a:srgbClr val="0000CC"/>
                </a:solidFill>
                <a:latin typeface="Times New Roman"/>
                <a:cs typeface="Times New Roman"/>
              </a:rPr>
              <a:t>autonomous</a:t>
            </a:r>
            <a:r>
              <a:rPr sz="2800" spc="-210" dirty="0">
                <a:solidFill>
                  <a:srgbClr val="0000CC"/>
                </a:solidFill>
                <a:latin typeface="Times New Roman"/>
                <a:cs typeface="Times New Roman"/>
              </a:rPr>
              <a:t> </a:t>
            </a:r>
            <a:r>
              <a:rPr sz="2800" spc="-15" dirty="0">
                <a:solidFill>
                  <a:srgbClr val="0000CC"/>
                </a:solidFill>
                <a:latin typeface="Times New Roman"/>
                <a:cs typeface="Times New Roman"/>
              </a:rPr>
              <a:t>system</a:t>
            </a:r>
            <a:endParaRPr sz="2800">
              <a:latin typeface="Times New Roman"/>
              <a:cs typeface="Times New Roman"/>
            </a:endParaRPr>
          </a:p>
          <a:p>
            <a:pPr marL="758190" lvl="1" indent="-287655">
              <a:lnSpc>
                <a:spcPct val="100000"/>
              </a:lnSpc>
              <a:spcBef>
                <a:spcPts val="505"/>
              </a:spcBef>
              <a:buFont typeface="Arial"/>
              <a:buChar char="–"/>
              <a:tabLst>
                <a:tab pos="758825" algn="l"/>
              </a:tabLst>
            </a:pPr>
            <a:r>
              <a:rPr sz="2800" spc="-5" dirty="0">
                <a:solidFill>
                  <a:srgbClr val="0000CC"/>
                </a:solidFill>
                <a:latin typeface="Times New Roman"/>
                <a:cs typeface="Times New Roman"/>
              </a:rPr>
              <a:t>Share with all your direct </a:t>
            </a:r>
            <a:r>
              <a:rPr sz="2800" spc="-10" dirty="0">
                <a:solidFill>
                  <a:srgbClr val="0000CC"/>
                </a:solidFill>
                <a:latin typeface="Times New Roman"/>
                <a:cs typeface="Times New Roman"/>
              </a:rPr>
              <a:t>neighbors, </a:t>
            </a:r>
            <a:r>
              <a:rPr sz="2800" spc="-5" dirty="0">
                <a:solidFill>
                  <a:srgbClr val="0000CC"/>
                </a:solidFill>
                <a:latin typeface="Times New Roman"/>
                <a:cs typeface="Times New Roman"/>
              </a:rPr>
              <a:t>and them</a:t>
            </a:r>
            <a:r>
              <a:rPr sz="2800" spc="-155" dirty="0">
                <a:solidFill>
                  <a:srgbClr val="0000CC"/>
                </a:solidFill>
                <a:latin typeface="Times New Roman"/>
                <a:cs typeface="Times New Roman"/>
              </a:rPr>
              <a:t> </a:t>
            </a:r>
            <a:r>
              <a:rPr sz="2800" spc="-10" dirty="0">
                <a:solidFill>
                  <a:srgbClr val="0000CC"/>
                </a:solidFill>
                <a:latin typeface="Times New Roman"/>
                <a:cs typeface="Times New Roman"/>
              </a:rPr>
              <a:t>only</a:t>
            </a:r>
            <a:endParaRPr sz="2800">
              <a:latin typeface="Times New Roman"/>
              <a:cs typeface="Times New Roman"/>
            </a:endParaRPr>
          </a:p>
          <a:p>
            <a:pPr marL="758190" lvl="1" indent="-287655">
              <a:lnSpc>
                <a:spcPct val="100000"/>
              </a:lnSpc>
              <a:spcBef>
                <a:spcPts val="490"/>
              </a:spcBef>
              <a:buFont typeface="Arial"/>
              <a:buChar char="–"/>
              <a:tabLst>
                <a:tab pos="758825" algn="l"/>
              </a:tabLst>
            </a:pPr>
            <a:r>
              <a:rPr sz="2800" dirty="0">
                <a:solidFill>
                  <a:srgbClr val="0000CC"/>
                </a:solidFill>
                <a:latin typeface="Times New Roman"/>
                <a:cs typeface="Times New Roman"/>
              </a:rPr>
              <a:t>Share </a:t>
            </a:r>
            <a:r>
              <a:rPr sz="2800" spc="-30" dirty="0">
                <a:solidFill>
                  <a:srgbClr val="0000CC"/>
                </a:solidFill>
                <a:latin typeface="Times New Roman"/>
                <a:cs typeface="Times New Roman"/>
              </a:rPr>
              <a:t>periodically, </a:t>
            </a:r>
            <a:r>
              <a:rPr sz="2800" spc="-5" dirty="0">
                <a:solidFill>
                  <a:srgbClr val="0000CC"/>
                </a:solidFill>
                <a:latin typeface="Times New Roman"/>
                <a:cs typeface="Times New Roman"/>
              </a:rPr>
              <a:t>e.g. every 30</a:t>
            </a:r>
            <a:r>
              <a:rPr sz="2800" spc="-100" dirty="0">
                <a:solidFill>
                  <a:srgbClr val="0000CC"/>
                </a:solidFill>
                <a:latin typeface="Times New Roman"/>
                <a:cs typeface="Times New Roman"/>
              </a:rPr>
              <a:t> </a:t>
            </a:r>
            <a:r>
              <a:rPr sz="2800" spc="-5" dirty="0">
                <a:solidFill>
                  <a:srgbClr val="0000CC"/>
                </a:solidFill>
                <a:latin typeface="Times New Roman"/>
                <a:cs typeface="Times New Roman"/>
              </a:rPr>
              <a:t>seconds</a:t>
            </a:r>
            <a:endParaRPr sz="2800">
              <a:latin typeface="Times New Roman"/>
              <a:cs typeface="Times New Roman"/>
            </a:endParaRPr>
          </a:p>
        </p:txBody>
      </p:sp>
      <p:graphicFrame>
        <p:nvGraphicFramePr>
          <p:cNvPr id="4" name="object 4"/>
          <p:cNvGraphicFramePr>
            <a:graphicFrameLocks noGrp="1"/>
          </p:cNvGraphicFramePr>
          <p:nvPr/>
        </p:nvGraphicFramePr>
        <p:xfrm>
          <a:off x="1203477" y="3721417"/>
          <a:ext cx="7858759" cy="2173769"/>
        </p:xfrm>
        <a:graphic>
          <a:graphicData uri="http://schemas.openxmlformats.org/drawingml/2006/table">
            <a:tbl>
              <a:tblPr firstRow="1" bandRow="1">
                <a:tableStyleId>{2D5ABB26-0587-4C30-8999-92F81FD0307C}</a:tableStyleId>
              </a:tblPr>
              <a:tblGrid>
                <a:gridCol w="1964055">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2503804">
                  <a:extLst>
                    <a:ext uri="{9D8B030D-6E8A-4147-A177-3AD203B41FA5}">
                      <a16:colId xmlns:a16="http://schemas.microsoft.com/office/drawing/2014/main" val="20002"/>
                    </a:ext>
                  </a:extLst>
                </a:gridCol>
                <a:gridCol w="1424940">
                  <a:extLst>
                    <a:ext uri="{9D8B030D-6E8A-4147-A177-3AD203B41FA5}">
                      <a16:colId xmlns:a16="http://schemas.microsoft.com/office/drawing/2014/main" val="20003"/>
                    </a:ext>
                  </a:extLst>
                </a:gridCol>
              </a:tblGrid>
              <a:tr h="543178">
                <a:tc>
                  <a:txBody>
                    <a:bodyPr/>
                    <a:lstStyle/>
                    <a:p>
                      <a:pPr marL="382270">
                        <a:lnSpc>
                          <a:spcPts val="2350"/>
                        </a:lnSpc>
                      </a:pPr>
                      <a:r>
                        <a:rPr sz="2000" spc="-5" dirty="0">
                          <a:solidFill>
                            <a:srgbClr val="0000CC"/>
                          </a:solidFill>
                          <a:latin typeface="Arial"/>
                          <a:cs typeface="Arial"/>
                        </a:rPr>
                        <a:t>Destination</a:t>
                      </a:r>
                      <a:endParaRPr sz="20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D257"/>
                    </a:solidFill>
                  </a:tcPr>
                </a:tc>
                <a:tc>
                  <a:txBody>
                    <a:bodyPr/>
                    <a:lstStyle/>
                    <a:p>
                      <a:pPr algn="ctr">
                        <a:lnSpc>
                          <a:spcPts val="2350"/>
                        </a:lnSpc>
                      </a:pPr>
                      <a:r>
                        <a:rPr sz="2000" dirty="0">
                          <a:solidFill>
                            <a:srgbClr val="0000CC"/>
                          </a:solidFill>
                          <a:latin typeface="Arial"/>
                          <a:cs typeface="Arial"/>
                        </a:rPr>
                        <a:t>Hop</a:t>
                      </a:r>
                      <a:r>
                        <a:rPr sz="2000" spc="-130" dirty="0">
                          <a:solidFill>
                            <a:srgbClr val="0000CC"/>
                          </a:solidFill>
                          <a:latin typeface="Arial"/>
                          <a:cs typeface="Arial"/>
                        </a:rPr>
                        <a:t> </a:t>
                      </a:r>
                      <a:r>
                        <a:rPr sz="2000" dirty="0">
                          <a:solidFill>
                            <a:srgbClr val="0000CC"/>
                          </a:solidFill>
                          <a:latin typeface="Arial"/>
                          <a:cs typeface="Arial"/>
                        </a:rPr>
                        <a:t>Count</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D257"/>
                    </a:solidFill>
                  </a:tcPr>
                </a:tc>
                <a:tc>
                  <a:txBody>
                    <a:bodyPr/>
                    <a:lstStyle/>
                    <a:p>
                      <a:pPr algn="ctr">
                        <a:lnSpc>
                          <a:spcPts val="2350"/>
                        </a:lnSpc>
                      </a:pPr>
                      <a:r>
                        <a:rPr sz="2000" dirty="0">
                          <a:solidFill>
                            <a:srgbClr val="0000CC"/>
                          </a:solidFill>
                          <a:latin typeface="Arial"/>
                          <a:cs typeface="Arial"/>
                        </a:rPr>
                        <a:t>Next</a:t>
                      </a:r>
                      <a:r>
                        <a:rPr sz="2000" spc="-145" dirty="0">
                          <a:solidFill>
                            <a:srgbClr val="0000CC"/>
                          </a:solidFill>
                          <a:latin typeface="Arial"/>
                          <a:cs typeface="Arial"/>
                        </a:rPr>
                        <a:t> </a:t>
                      </a:r>
                      <a:r>
                        <a:rPr sz="2000" dirty="0">
                          <a:solidFill>
                            <a:srgbClr val="0000CC"/>
                          </a:solidFill>
                          <a:latin typeface="Arial"/>
                          <a:cs typeface="Arial"/>
                        </a:rPr>
                        <a:t>Hop</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D257"/>
                    </a:solidFill>
                  </a:tcPr>
                </a:tc>
                <a:tc>
                  <a:txBody>
                    <a:bodyPr/>
                    <a:lstStyle/>
                    <a:p>
                      <a:pPr marL="136525">
                        <a:lnSpc>
                          <a:spcPts val="2350"/>
                        </a:lnSpc>
                      </a:pPr>
                      <a:r>
                        <a:rPr sz="2000" dirty="0">
                          <a:solidFill>
                            <a:srgbClr val="0000CC"/>
                          </a:solidFill>
                          <a:latin typeface="Arial"/>
                          <a:cs typeface="Arial"/>
                        </a:rPr>
                        <a:t>Other</a:t>
                      </a:r>
                      <a:r>
                        <a:rPr sz="2000" spc="-150" dirty="0">
                          <a:solidFill>
                            <a:srgbClr val="0000CC"/>
                          </a:solidFill>
                          <a:latin typeface="Arial"/>
                          <a:cs typeface="Arial"/>
                        </a:rPr>
                        <a:t> </a:t>
                      </a:r>
                      <a:r>
                        <a:rPr sz="2000" spc="-5" dirty="0">
                          <a:solidFill>
                            <a:srgbClr val="0000CC"/>
                          </a:solidFill>
                          <a:latin typeface="Arial"/>
                          <a:cs typeface="Arial"/>
                        </a:rPr>
                        <a:t>Info</a:t>
                      </a:r>
                      <a:endParaRPr sz="20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D257"/>
                    </a:solidFill>
                  </a:tcPr>
                </a:tc>
                <a:extLst>
                  <a:ext uri="{0D108BD9-81ED-4DB2-BD59-A6C34878D82A}">
                    <a16:rowId xmlns:a16="http://schemas.microsoft.com/office/drawing/2014/main" val="10000"/>
                  </a:ext>
                </a:extLst>
              </a:tr>
              <a:tr h="543179">
                <a:tc>
                  <a:txBody>
                    <a:bodyPr/>
                    <a:lstStyle/>
                    <a:p>
                      <a:pPr marL="405130">
                        <a:lnSpc>
                          <a:spcPts val="2350"/>
                        </a:lnSpc>
                      </a:pPr>
                      <a:r>
                        <a:rPr sz="2000" spc="-5" dirty="0">
                          <a:solidFill>
                            <a:srgbClr val="0000CC"/>
                          </a:solidFill>
                          <a:latin typeface="Arial"/>
                          <a:cs typeface="Arial"/>
                        </a:rPr>
                        <a:t>163.5.0.0</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350"/>
                        </a:lnSpc>
                      </a:pPr>
                      <a:r>
                        <a:rPr sz="2000" dirty="0">
                          <a:solidFill>
                            <a:srgbClr val="0000CC"/>
                          </a:solidFill>
                          <a:latin typeface="Arial"/>
                          <a:cs typeface="Arial"/>
                        </a:rPr>
                        <a:t>7</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350"/>
                        </a:lnSpc>
                      </a:pPr>
                      <a:r>
                        <a:rPr sz="2000" spc="-5" dirty="0">
                          <a:solidFill>
                            <a:srgbClr val="0000CC"/>
                          </a:solidFill>
                          <a:latin typeface="Arial"/>
                          <a:cs typeface="Arial"/>
                        </a:rPr>
                        <a:t>172.6.23.4</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43179">
                <a:tc>
                  <a:txBody>
                    <a:bodyPr/>
                    <a:lstStyle/>
                    <a:p>
                      <a:pPr marL="424815">
                        <a:lnSpc>
                          <a:spcPts val="2355"/>
                        </a:lnSpc>
                      </a:pPr>
                      <a:r>
                        <a:rPr sz="2000" spc="-5" dirty="0">
                          <a:solidFill>
                            <a:srgbClr val="0000CC"/>
                          </a:solidFill>
                          <a:latin typeface="Arial"/>
                          <a:cs typeface="Arial"/>
                        </a:rPr>
                        <a:t>197.5.13.0</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355"/>
                        </a:lnSpc>
                      </a:pPr>
                      <a:r>
                        <a:rPr sz="2000" dirty="0">
                          <a:solidFill>
                            <a:srgbClr val="0000CC"/>
                          </a:solidFill>
                          <a:latin typeface="Arial"/>
                          <a:cs typeface="Arial"/>
                        </a:rPr>
                        <a:t>5</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355"/>
                        </a:lnSpc>
                      </a:pPr>
                      <a:r>
                        <a:rPr sz="2000" spc="-5" dirty="0">
                          <a:solidFill>
                            <a:srgbClr val="0000CC"/>
                          </a:solidFill>
                          <a:latin typeface="Arial"/>
                          <a:cs typeface="Arial"/>
                        </a:rPr>
                        <a:t>176.3.6.17</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44233">
                <a:tc>
                  <a:txBody>
                    <a:bodyPr/>
                    <a:lstStyle/>
                    <a:p>
                      <a:pPr marL="424815">
                        <a:lnSpc>
                          <a:spcPts val="2350"/>
                        </a:lnSpc>
                      </a:pPr>
                      <a:r>
                        <a:rPr sz="2000" spc="-5" dirty="0">
                          <a:solidFill>
                            <a:srgbClr val="0000CC"/>
                          </a:solidFill>
                          <a:latin typeface="Arial"/>
                          <a:cs typeface="Arial"/>
                        </a:rPr>
                        <a:t>189.45.0.0</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ts val="2350"/>
                        </a:lnSpc>
                      </a:pPr>
                      <a:r>
                        <a:rPr sz="2000" dirty="0">
                          <a:solidFill>
                            <a:srgbClr val="0000CC"/>
                          </a:solidFill>
                          <a:latin typeface="Arial"/>
                          <a:cs typeface="Arial"/>
                        </a:rPr>
                        <a:t>4</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3175" algn="ctr">
                        <a:lnSpc>
                          <a:spcPts val="2350"/>
                        </a:lnSpc>
                      </a:pPr>
                      <a:r>
                        <a:rPr sz="2000" spc="-5" dirty="0">
                          <a:solidFill>
                            <a:srgbClr val="0000CC"/>
                          </a:solidFill>
                          <a:latin typeface="Arial"/>
                          <a:cs typeface="Arial"/>
                        </a:rPr>
                        <a:t>200.5.1.6</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501459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464646"/>
                </a:solidFill>
              </a:rPr>
              <a:t>RIP Updating</a:t>
            </a:r>
            <a:r>
              <a:rPr spc="-505" dirty="0">
                <a:solidFill>
                  <a:srgbClr val="464646"/>
                </a:solidFill>
              </a:rPr>
              <a:t> </a:t>
            </a:r>
            <a:r>
              <a:rPr spc="-5" dirty="0">
                <a:solidFill>
                  <a:srgbClr val="464646"/>
                </a:solidFill>
              </a:rPr>
              <a:t>Algorithm</a:t>
            </a:r>
          </a:p>
        </p:txBody>
      </p:sp>
      <p:sp>
        <p:nvSpPr>
          <p:cNvPr id="3" name="object 3"/>
          <p:cNvSpPr txBox="1"/>
          <p:nvPr/>
        </p:nvSpPr>
        <p:spPr>
          <a:xfrm>
            <a:off x="707237" y="1013947"/>
            <a:ext cx="9721850" cy="4440555"/>
          </a:xfrm>
          <a:prstGeom prst="rect">
            <a:avLst/>
          </a:prstGeom>
        </p:spPr>
        <p:txBody>
          <a:bodyPr vert="horz" wrap="square" lIns="0" tIns="77470" rIns="0" bIns="0" rtlCol="0">
            <a:spAutoFit/>
          </a:bodyPr>
          <a:lstStyle/>
          <a:p>
            <a:pPr marL="12700">
              <a:lnSpc>
                <a:spcPct val="100000"/>
              </a:lnSpc>
              <a:spcBef>
                <a:spcPts val="610"/>
              </a:spcBef>
            </a:pPr>
            <a:r>
              <a:rPr sz="2800" spc="-5" dirty="0">
                <a:solidFill>
                  <a:srgbClr val="0000CC"/>
                </a:solidFill>
                <a:latin typeface="Times New Roman"/>
                <a:cs typeface="Times New Roman"/>
              </a:rPr>
              <a:t>Receive: a response RIP</a:t>
            </a:r>
            <a:r>
              <a:rPr sz="2800" spc="-265" dirty="0">
                <a:solidFill>
                  <a:srgbClr val="0000CC"/>
                </a:solidFill>
                <a:latin typeface="Times New Roman"/>
                <a:cs typeface="Times New Roman"/>
              </a:rPr>
              <a:t> </a:t>
            </a:r>
            <a:r>
              <a:rPr sz="2800" spc="-15" dirty="0">
                <a:solidFill>
                  <a:srgbClr val="0000CC"/>
                </a:solidFill>
                <a:latin typeface="Times New Roman"/>
                <a:cs typeface="Times New Roman"/>
              </a:rPr>
              <a:t>message</a:t>
            </a:r>
            <a:endParaRPr sz="2800">
              <a:latin typeface="Times New Roman"/>
              <a:cs typeface="Times New Roman"/>
            </a:endParaRPr>
          </a:p>
          <a:p>
            <a:pPr marL="393700" indent="-381000">
              <a:lnSpc>
                <a:spcPct val="100000"/>
              </a:lnSpc>
              <a:spcBef>
                <a:spcPts val="505"/>
              </a:spcBef>
              <a:buClr>
                <a:srgbClr val="CC9A00"/>
              </a:buClr>
              <a:buSzPct val="64285"/>
              <a:buAutoNum type="arabicPeriod"/>
              <a:tabLst>
                <a:tab pos="393065" algn="l"/>
                <a:tab pos="393700" algn="l"/>
              </a:tabLst>
            </a:pPr>
            <a:r>
              <a:rPr sz="2800" spc="-5" dirty="0">
                <a:solidFill>
                  <a:srgbClr val="0000CC"/>
                </a:solidFill>
                <a:latin typeface="Times New Roman"/>
                <a:cs typeface="Times New Roman"/>
              </a:rPr>
              <a:t>Add one to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hop count </a:t>
            </a:r>
            <a:r>
              <a:rPr sz="2800" dirty="0">
                <a:solidFill>
                  <a:srgbClr val="0000CC"/>
                </a:solidFill>
                <a:latin typeface="Times New Roman"/>
                <a:cs typeface="Times New Roman"/>
              </a:rPr>
              <a:t>for </a:t>
            </a:r>
            <a:r>
              <a:rPr sz="2800" spc="-10" dirty="0">
                <a:solidFill>
                  <a:srgbClr val="0000CC"/>
                </a:solidFill>
                <a:latin typeface="Times New Roman"/>
                <a:cs typeface="Times New Roman"/>
              </a:rPr>
              <a:t>each </a:t>
            </a:r>
            <a:r>
              <a:rPr sz="2800" spc="-15" dirty="0">
                <a:solidFill>
                  <a:srgbClr val="0000CC"/>
                </a:solidFill>
                <a:latin typeface="Times New Roman"/>
                <a:cs typeface="Times New Roman"/>
              </a:rPr>
              <a:t>advertised</a:t>
            </a:r>
            <a:r>
              <a:rPr sz="2800" spc="-114" dirty="0">
                <a:solidFill>
                  <a:srgbClr val="0000CC"/>
                </a:solidFill>
                <a:latin typeface="Times New Roman"/>
                <a:cs typeface="Times New Roman"/>
              </a:rPr>
              <a:t> </a:t>
            </a:r>
            <a:r>
              <a:rPr sz="2800" spc="-15" dirty="0">
                <a:solidFill>
                  <a:srgbClr val="0000CC"/>
                </a:solidFill>
                <a:latin typeface="Times New Roman"/>
                <a:cs typeface="Times New Roman"/>
              </a:rPr>
              <a:t>destination</a:t>
            </a:r>
            <a:endParaRPr sz="2800">
              <a:latin typeface="Times New Roman"/>
              <a:cs typeface="Times New Roman"/>
            </a:endParaRPr>
          </a:p>
          <a:p>
            <a:pPr marL="393700" indent="-381000">
              <a:lnSpc>
                <a:spcPct val="100000"/>
              </a:lnSpc>
              <a:spcBef>
                <a:spcPts val="505"/>
              </a:spcBef>
              <a:buClr>
                <a:srgbClr val="CC9A00"/>
              </a:buClr>
              <a:buSzPct val="64285"/>
              <a:buAutoNum type="arabicPeriod"/>
              <a:tabLst>
                <a:tab pos="393065" algn="l"/>
                <a:tab pos="393700" algn="l"/>
              </a:tabLst>
            </a:pPr>
            <a:r>
              <a:rPr sz="2800" spc="-20" dirty="0">
                <a:solidFill>
                  <a:srgbClr val="0000CC"/>
                </a:solidFill>
                <a:latin typeface="Times New Roman"/>
                <a:cs typeface="Times New Roman"/>
              </a:rPr>
              <a:t>Repeat </a:t>
            </a:r>
            <a:r>
              <a:rPr sz="2800" dirty="0">
                <a:solidFill>
                  <a:srgbClr val="0000CC"/>
                </a:solidFill>
                <a:latin typeface="Times New Roman"/>
                <a:cs typeface="Times New Roman"/>
              </a:rPr>
              <a:t>for </a:t>
            </a:r>
            <a:r>
              <a:rPr sz="2800" spc="-5" dirty="0">
                <a:solidFill>
                  <a:srgbClr val="0000CC"/>
                </a:solidFill>
                <a:latin typeface="Times New Roman"/>
                <a:cs typeface="Times New Roman"/>
              </a:rPr>
              <a:t>each </a:t>
            </a:r>
            <a:r>
              <a:rPr sz="2800" spc="-15" dirty="0">
                <a:solidFill>
                  <a:srgbClr val="0000CC"/>
                </a:solidFill>
                <a:latin typeface="Times New Roman"/>
                <a:cs typeface="Times New Roman"/>
              </a:rPr>
              <a:t>advertised</a:t>
            </a:r>
            <a:r>
              <a:rPr sz="2800" dirty="0">
                <a:solidFill>
                  <a:srgbClr val="0000CC"/>
                </a:solidFill>
                <a:latin typeface="Times New Roman"/>
                <a:cs typeface="Times New Roman"/>
              </a:rPr>
              <a:t> </a:t>
            </a:r>
            <a:r>
              <a:rPr sz="2800" spc="-15" dirty="0">
                <a:solidFill>
                  <a:srgbClr val="0000CC"/>
                </a:solidFill>
                <a:latin typeface="Times New Roman"/>
                <a:cs typeface="Times New Roman"/>
              </a:rPr>
              <a:t>destination</a:t>
            </a:r>
            <a:endParaRPr sz="2800">
              <a:latin typeface="Times New Roman"/>
              <a:cs typeface="Times New Roman"/>
            </a:endParaRPr>
          </a:p>
          <a:p>
            <a:pPr marL="737870" lvl="1" indent="-381635">
              <a:lnSpc>
                <a:spcPct val="100000"/>
              </a:lnSpc>
              <a:spcBef>
                <a:spcPts val="490"/>
              </a:spcBef>
              <a:buClr>
                <a:srgbClr val="3A822E"/>
              </a:buClr>
              <a:buSzPct val="58928"/>
              <a:buChar char="■"/>
              <a:tabLst>
                <a:tab pos="737870" algn="l"/>
                <a:tab pos="738505" algn="l"/>
              </a:tabLst>
            </a:pPr>
            <a:r>
              <a:rPr sz="2800" spc="-5" dirty="0">
                <a:solidFill>
                  <a:srgbClr val="0000CC"/>
                </a:solidFill>
                <a:latin typeface="Times New Roman"/>
                <a:cs typeface="Times New Roman"/>
              </a:rPr>
              <a:t>If ( </a:t>
            </a:r>
            <a:r>
              <a:rPr sz="2800" spc="-15" dirty="0">
                <a:solidFill>
                  <a:srgbClr val="0000CC"/>
                </a:solidFill>
                <a:latin typeface="Times New Roman"/>
                <a:cs typeface="Times New Roman"/>
              </a:rPr>
              <a:t>destination </a:t>
            </a:r>
            <a:r>
              <a:rPr sz="2800" spc="-5" dirty="0">
                <a:solidFill>
                  <a:srgbClr val="0000CC"/>
                </a:solidFill>
                <a:latin typeface="Times New Roman"/>
                <a:cs typeface="Times New Roman"/>
              </a:rPr>
              <a:t>is </a:t>
            </a:r>
            <a:r>
              <a:rPr sz="2800" dirty="0">
                <a:solidFill>
                  <a:srgbClr val="0000CC"/>
                </a:solidFill>
                <a:latin typeface="Times New Roman"/>
                <a:cs typeface="Times New Roman"/>
              </a:rPr>
              <a:t>not </a:t>
            </a:r>
            <a:r>
              <a:rPr sz="2800" spc="-5" dirty="0">
                <a:solidFill>
                  <a:srgbClr val="0000CC"/>
                </a:solidFill>
                <a:latin typeface="Times New Roman"/>
                <a:cs typeface="Times New Roman"/>
              </a:rPr>
              <a:t>in </a:t>
            </a:r>
            <a:r>
              <a:rPr sz="2800" spc="-15" dirty="0">
                <a:solidFill>
                  <a:srgbClr val="0000CC"/>
                </a:solidFill>
                <a:latin typeface="Times New Roman"/>
                <a:cs typeface="Times New Roman"/>
              </a:rPr>
              <a:t>my </a:t>
            </a:r>
            <a:r>
              <a:rPr sz="2800" spc="-10" dirty="0">
                <a:solidFill>
                  <a:srgbClr val="0000CC"/>
                </a:solidFill>
                <a:latin typeface="Times New Roman"/>
                <a:cs typeface="Times New Roman"/>
              </a:rPr>
              <a:t>routing</a:t>
            </a:r>
            <a:r>
              <a:rPr sz="2800" spc="-45" dirty="0">
                <a:solidFill>
                  <a:srgbClr val="0000CC"/>
                </a:solidFill>
                <a:latin typeface="Times New Roman"/>
                <a:cs typeface="Times New Roman"/>
              </a:rPr>
              <a:t> </a:t>
            </a:r>
            <a:r>
              <a:rPr sz="2800" spc="-15" dirty="0">
                <a:solidFill>
                  <a:srgbClr val="0000CC"/>
                </a:solidFill>
                <a:latin typeface="Times New Roman"/>
                <a:cs typeface="Times New Roman"/>
              </a:rPr>
              <a:t>table)</a:t>
            </a:r>
            <a:endParaRPr sz="2800">
              <a:latin typeface="Times New Roman"/>
              <a:cs typeface="Times New Roman"/>
            </a:endParaRPr>
          </a:p>
          <a:p>
            <a:pPr marL="1065530" lvl="2" indent="-381635">
              <a:lnSpc>
                <a:spcPct val="100000"/>
              </a:lnSpc>
              <a:spcBef>
                <a:spcPts val="505"/>
              </a:spcBef>
              <a:buClr>
                <a:srgbClr val="CC9A00"/>
              </a:buClr>
              <a:buSzPct val="64285"/>
              <a:buChar char="■"/>
              <a:tabLst>
                <a:tab pos="1065530" algn="l"/>
                <a:tab pos="1066165" algn="l"/>
              </a:tabLst>
            </a:pPr>
            <a:r>
              <a:rPr sz="2800" spc="-5" dirty="0">
                <a:solidFill>
                  <a:srgbClr val="0000CC"/>
                </a:solidFill>
                <a:latin typeface="Times New Roman"/>
                <a:cs typeface="Times New Roman"/>
              </a:rPr>
              <a:t>Add </a:t>
            </a:r>
            <a:r>
              <a:rPr sz="2800" dirty="0">
                <a:solidFill>
                  <a:srgbClr val="0000CC"/>
                </a:solidFill>
                <a:latin typeface="Times New Roman"/>
                <a:cs typeface="Times New Roman"/>
              </a:rPr>
              <a:t>the </a:t>
            </a:r>
            <a:r>
              <a:rPr sz="2800" spc="-15" dirty="0">
                <a:solidFill>
                  <a:srgbClr val="0000CC"/>
                </a:solidFill>
                <a:latin typeface="Times New Roman"/>
                <a:cs typeface="Times New Roman"/>
              </a:rPr>
              <a:t>destination </a:t>
            </a:r>
            <a:r>
              <a:rPr sz="2800" spc="-5" dirty="0">
                <a:solidFill>
                  <a:srgbClr val="0000CC"/>
                </a:solidFill>
                <a:latin typeface="Times New Roman"/>
                <a:cs typeface="Times New Roman"/>
              </a:rPr>
              <a:t>to </a:t>
            </a:r>
            <a:r>
              <a:rPr sz="2800" spc="-15" dirty="0">
                <a:solidFill>
                  <a:srgbClr val="0000CC"/>
                </a:solidFill>
                <a:latin typeface="Times New Roman"/>
                <a:cs typeface="Times New Roman"/>
              </a:rPr>
              <a:t>my</a:t>
            </a:r>
            <a:r>
              <a:rPr sz="2800" spc="-75" dirty="0">
                <a:solidFill>
                  <a:srgbClr val="0000CC"/>
                </a:solidFill>
                <a:latin typeface="Times New Roman"/>
                <a:cs typeface="Times New Roman"/>
              </a:rPr>
              <a:t> </a:t>
            </a:r>
            <a:r>
              <a:rPr sz="2800" spc="-15" dirty="0">
                <a:solidFill>
                  <a:srgbClr val="0000CC"/>
                </a:solidFill>
                <a:latin typeface="Times New Roman"/>
                <a:cs typeface="Times New Roman"/>
              </a:rPr>
              <a:t>table</a:t>
            </a:r>
            <a:endParaRPr sz="2800">
              <a:latin typeface="Times New Roman"/>
              <a:cs typeface="Times New Roman"/>
            </a:endParaRPr>
          </a:p>
          <a:p>
            <a:pPr marL="737870" lvl="1" indent="-381635">
              <a:lnSpc>
                <a:spcPct val="100000"/>
              </a:lnSpc>
              <a:spcBef>
                <a:spcPts val="505"/>
              </a:spcBef>
              <a:buClr>
                <a:srgbClr val="3A822E"/>
              </a:buClr>
              <a:buSzPct val="58928"/>
              <a:buChar char="■"/>
              <a:tabLst>
                <a:tab pos="737870" algn="l"/>
                <a:tab pos="738505" algn="l"/>
              </a:tabLst>
            </a:pPr>
            <a:r>
              <a:rPr sz="2800" spc="-5" dirty="0">
                <a:solidFill>
                  <a:srgbClr val="0000CC"/>
                </a:solidFill>
                <a:latin typeface="Times New Roman"/>
                <a:cs typeface="Times New Roman"/>
              </a:rPr>
              <a:t>Else If ( </a:t>
            </a:r>
            <a:r>
              <a:rPr sz="2800" spc="-15" dirty="0">
                <a:solidFill>
                  <a:srgbClr val="0000CC"/>
                </a:solidFill>
                <a:latin typeface="Times New Roman"/>
                <a:cs typeface="Times New Roman"/>
              </a:rPr>
              <a:t>next-hop </a:t>
            </a:r>
            <a:r>
              <a:rPr sz="2800" spc="-5" dirty="0">
                <a:solidFill>
                  <a:srgbClr val="0000CC"/>
                </a:solidFill>
                <a:latin typeface="Times New Roman"/>
                <a:cs typeface="Times New Roman"/>
              </a:rPr>
              <a:t>field is </a:t>
            </a:r>
            <a:r>
              <a:rPr sz="2800" dirty="0">
                <a:solidFill>
                  <a:srgbClr val="0000CC"/>
                </a:solidFill>
                <a:latin typeface="Times New Roman"/>
                <a:cs typeface="Times New Roman"/>
              </a:rPr>
              <a:t>the</a:t>
            </a:r>
            <a:r>
              <a:rPr sz="2800" spc="-130" dirty="0">
                <a:solidFill>
                  <a:srgbClr val="0000CC"/>
                </a:solidFill>
                <a:latin typeface="Times New Roman"/>
                <a:cs typeface="Times New Roman"/>
              </a:rPr>
              <a:t> </a:t>
            </a:r>
            <a:r>
              <a:rPr sz="2800" spc="-20" dirty="0">
                <a:solidFill>
                  <a:srgbClr val="0000CC"/>
                </a:solidFill>
                <a:latin typeface="Times New Roman"/>
                <a:cs typeface="Times New Roman"/>
              </a:rPr>
              <a:t>same)</a:t>
            </a:r>
            <a:endParaRPr sz="2800">
              <a:latin typeface="Times New Roman"/>
              <a:cs typeface="Times New Roman"/>
            </a:endParaRPr>
          </a:p>
          <a:p>
            <a:pPr marL="1417320" lvl="2" indent="-381635">
              <a:lnSpc>
                <a:spcPct val="100000"/>
              </a:lnSpc>
              <a:spcBef>
                <a:spcPts val="495"/>
              </a:spcBef>
              <a:buClr>
                <a:srgbClr val="3A822E"/>
              </a:buClr>
              <a:buSzPct val="69642"/>
              <a:buChar char="■"/>
              <a:tabLst>
                <a:tab pos="1417320" algn="l"/>
                <a:tab pos="1417955" algn="l"/>
              </a:tabLst>
            </a:pPr>
            <a:r>
              <a:rPr sz="2800" spc="-15" dirty="0">
                <a:solidFill>
                  <a:srgbClr val="0000CC"/>
                </a:solidFill>
                <a:latin typeface="Times New Roman"/>
                <a:cs typeface="Times New Roman"/>
              </a:rPr>
              <a:t>Replace existing </a:t>
            </a:r>
            <a:r>
              <a:rPr sz="2800" dirty="0">
                <a:solidFill>
                  <a:srgbClr val="0000CC"/>
                </a:solidFill>
                <a:latin typeface="Times New Roman"/>
                <a:cs typeface="Times New Roman"/>
              </a:rPr>
              <a:t>entry </a:t>
            </a:r>
            <a:r>
              <a:rPr sz="2800" spc="-5" dirty="0">
                <a:solidFill>
                  <a:srgbClr val="0000CC"/>
                </a:solidFill>
                <a:latin typeface="Times New Roman"/>
                <a:cs typeface="Times New Roman"/>
              </a:rPr>
              <a:t>with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new </a:t>
            </a:r>
            <a:r>
              <a:rPr sz="2800" spc="-15" dirty="0">
                <a:solidFill>
                  <a:srgbClr val="0000CC"/>
                </a:solidFill>
                <a:latin typeface="Times New Roman"/>
                <a:cs typeface="Times New Roman"/>
              </a:rPr>
              <a:t>advertised</a:t>
            </a:r>
            <a:r>
              <a:rPr sz="2800" spc="-50" dirty="0">
                <a:solidFill>
                  <a:srgbClr val="0000CC"/>
                </a:solidFill>
                <a:latin typeface="Times New Roman"/>
                <a:cs typeface="Times New Roman"/>
              </a:rPr>
              <a:t> </a:t>
            </a:r>
            <a:r>
              <a:rPr sz="2800" spc="-15" dirty="0">
                <a:solidFill>
                  <a:srgbClr val="0000CC"/>
                </a:solidFill>
                <a:latin typeface="Times New Roman"/>
                <a:cs typeface="Times New Roman"/>
              </a:rPr>
              <a:t>one</a:t>
            </a:r>
            <a:endParaRPr sz="2800">
              <a:latin typeface="Times New Roman"/>
              <a:cs typeface="Times New Roman"/>
            </a:endParaRPr>
          </a:p>
          <a:p>
            <a:pPr marL="1065530" indent="-381635">
              <a:lnSpc>
                <a:spcPct val="100000"/>
              </a:lnSpc>
              <a:spcBef>
                <a:spcPts val="505"/>
              </a:spcBef>
              <a:buClr>
                <a:srgbClr val="CC9A00"/>
              </a:buClr>
              <a:buSzPct val="64285"/>
              <a:buChar char="■"/>
              <a:tabLst>
                <a:tab pos="1065530" algn="l"/>
                <a:tab pos="1066165" algn="l"/>
              </a:tabLst>
            </a:pPr>
            <a:r>
              <a:rPr sz="2800" spc="-5" dirty="0">
                <a:solidFill>
                  <a:srgbClr val="0000CC"/>
                </a:solidFill>
                <a:latin typeface="Times New Roman"/>
                <a:cs typeface="Times New Roman"/>
              </a:rPr>
              <a:t>Else if </a:t>
            </a:r>
            <a:r>
              <a:rPr sz="2800" spc="-15" dirty="0">
                <a:solidFill>
                  <a:srgbClr val="0000CC"/>
                </a:solidFill>
                <a:latin typeface="Times New Roman"/>
                <a:cs typeface="Times New Roman"/>
              </a:rPr>
              <a:t>(advertised </a:t>
            </a:r>
            <a:r>
              <a:rPr sz="2800" spc="-10" dirty="0">
                <a:solidFill>
                  <a:srgbClr val="0000CC"/>
                </a:solidFill>
                <a:latin typeface="Times New Roman"/>
                <a:cs typeface="Times New Roman"/>
              </a:rPr>
              <a:t>hop-count </a:t>
            </a:r>
            <a:r>
              <a:rPr sz="2800" spc="-5" dirty="0">
                <a:solidFill>
                  <a:srgbClr val="0000CC"/>
                </a:solidFill>
                <a:latin typeface="Times New Roman"/>
                <a:cs typeface="Times New Roman"/>
              </a:rPr>
              <a:t>–after </a:t>
            </a:r>
            <a:r>
              <a:rPr sz="2800" spc="-15" dirty="0">
                <a:solidFill>
                  <a:srgbClr val="0000CC"/>
                </a:solidFill>
                <a:latin typeface="Times New Roman"/>
                <a:cs typeface="Times New Roman"/>
              </a:rPr>
              <a:t>incrementing- </a:t>
            </a:r>
            <a:r>
              <a:rPr sz="2800" spc="-5" dirty="0">
                <a:solidFill>
                  <a:srgbClr val="0000CC"/>
                </a:solidFill>
                <a:latin typeface="Times New Roman"/>
                <a:cs typeface="Times New Roman"/>
              </a:rPr>
              <a:t>is</a:t>
            </a:r>
            <a:r>
              <a:rPr sz="2800" spc="65" dirty="0">
                <a:solidFill>
                  <a:srgbClr val="0000CC"/>
                </a:solidFill>
                <a:latin typeface="Times New Roman"/>
                <a:cs typeface="Times New Roman"/>
              </a:rPr>
              <a:t> </a:t>
            </a:r>
            <a:r>
              <a:rPr sz="2800" spc="-15" dirty="0">
                <a:solidFill>
                  <a:srgbClr val="0000CC"/>
                </a:solidFill>
                <a:latin typeface="Times New Roman"/>
                <a:cs typeface="Times New Roman"/>
              </a:rPr>
              <a:t>smaller)</a:t>
            </a:r>
            <a:endParaRPr sz="2800">
              <a:latin typeface="Times New Roman"/>
              <a:cs typeface="Times New Roman"/>
            </a:endParaRPr>
          </a:p>
          <a:p>
            <a:pPr marL="1417320" lvl="1" indent="-381635">
              <a:lnSpc>
                <a:spcPct val="100000"/>
              </a:lnSpc>
              <a:spcBef>
                <a:spcPts val="505"/>
              </a:spcBef>
              <a:buClr>
                <a:srgbClr val="3A822E"/>
              </a:buClr>
              <a:buSzPct val="69642"/>
              <a:buChar char="■"/>
              <a:tabLst>
                <a:tab pos="1417320" algn="l"/>
                <a:tab pos="1417955" algn="l"/>
              </a:tabLst>
            </a:pPr>
            <a:r>
              <a:rPr sz="2800" spc="-20" dirty="0">
                <a:solidFill>
                  <a:srgbClr val="0000CC"/>
                </a:solidFill>
                <a:latin typeface="Times New Roman"/>
                <a:cs typeface="Times New Roman"/>
              </a:rPr>
              <a:t>Replace </a:t>
            </a:r>
            <a:r>
              <a:rPr sz="2800" spc="-10" dirty="0">
                <a:solidFill>
                  <a:srgbClr val="0000CC"/>
                </a:solidFill>
                <a:latin typeface="Times New Roman"/>
                <a:cs typeface="Times New Roman"/>
              </a:rPr>
              <a:t>existing </a:t>
            </a:r>
            <a:r>
              <a:rPr sz="2800" dirty="0">
                <a:solidFill>
                  <a:srgbClr val="0000CC"/>
                </a:solidFill>
                <a:latin typeface="Times New Roman"/>
                <a:cs typeface="Times New Roman"/>
              </a:rPr>
              <a:t>entry </a:t>
            </a:r>
            <a:r>
              <a:rPr sz="2800" spc="-5" dirty="0">
                <a:solidFill>
                  <a:srgbClr val="0000CC"/>
                </a:solidFill>
                <a:latin typeface="Times New Roman"/>
                <a:cs typeface="Times New Roman"/>
              </a:rPr>
              <a:t>with </a:t>
            </a:r>
            <a:r>
              <a:rPr sz="2800" dirty="0">
                <a:solidFill>
                  <a:srgbClr val="0000CC"/>
                </a:solidFill>
                <a:latin typeface="Times New Roman"/>
                <a:cs typeface="Times New Roman"/>
              </a:rPr>
              <a:t>the </a:t>
            </a:r>
            <a:r>
              <a:rPr sz="2800" spc="-5" dirty="0">
                <a:solidFill>
                  <a:srgbClr val="0000CC"/>
                </a:solidFill>
                <a:latin typeface="Times New Roman"/>
                <a:cs typeface="Times New Roman"/>
              </a:rPr>
              <a:t>new </a:t>
            </a:r>
            <a:r>
              <a:rPr sz="2800" spc="-15" dirty="0">
                <a:solidFill>
                  <a:srgbClr val="0000CC"/>
                </a:solidFill>
                <a:latin typeface="Times New Roman"/>
                <a:cs typeface="Times New Roman"/>
              </a:rPr>
              <a:t>advertised</a:t>
            </a:r>
            <a:r>
              <a:rPr sz="2800" spc="-65" dirty="0">
                <a:solidFill>
                  <a:srgbClr val="0000CC"/>
                </a:solidFill>
                <a:latin typeface="Times New Roman"/>
                <a:cs typeface="Times New Roman"/>
              </a:rPr>
              <a:t> </a:t>
            </a:r>
            <a:r>
              <a:rPr sz="2800" spc="-15" dirty="0">
                <a:solidFill>
                  <a:srgbClr val="0000CC"/>
                </a:solidFill>
                <a:latin typeface="Times New Roman"/>
                <a:cs typeface="Times New Roman"/>
              </a:rPr>
              <a:t>one</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427228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464646"/>
                </a:solidFill>
              </a:rPr>
              <a:t>RIP Message</a:t>
            </a:r>
            <a:r>
              <a:rPr spc="-275" dirty="0">
                <a:solidFill>
                  <a:srgbClr val="464646"/>
                </a:solidFill>
              </a:rPr>
              <a:t> </a:t>
            </a:r>
            <a:r>
              <a:rPr spc="-20" dirty="0">
                <a:solidFill>
                  <a:srgbClr val="464646"/>
                </a:solidFill>
              </a:rPr>
              <a:t>Format</a:t>
            </a:r>
          </a:p>
        </p:txBody>
      </p:sp>
      <p:grpSp>
        <p:nvGrpSpPr>
          <p:cNvPr id="3" name="object 3"/>
          <p:cNvGrpSpPr/>
          <p:nvPr/>
        </p:nvGrpSpPr>
        <p:grpSpPr>
          <a:xfrm>
            <a:off x="2143632" y="2491739"/>
            <a:ext cx="7274686" cy="2529843"/>
            <a:chOff x="2143632" y="2491739"/>
            <a:chExt cx="7274686" cy="2529843"/>
          </a:xfrm>
        </p:grpSpPr>
        <p:sp>
          <p:nvSpPr>
            <p:cNvPr id="4" name="object 4"/>
            <p:cNvSpPr/>
            <p:nvPr/>
          </p:nvSpPr>
          <p:spPr>
            <a:xfrm>
              <a:off x="2143632" y="2491739"/>
              <a:ext cx="7274686" cy="252984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43632" y="4419600"/>
              <a:ext cx="74930" cy="8153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228332" y="3421379"/>
              <a:ext cx="1463040" cy="972819"/>
            </a:xfrm>
            <a:custGeom>
              <a:avLst/>
              <a:gdLst/>
              <a:ahLst/>
              <a:cxnLst/>
              <a:rect l="l" t="t" r="r" b="b"/>
              <a:pathLst>
                <a:path w="1463040" h="972820">
                  <a:moveTo>
                    <a:pt x="1462938" y="300456"/>
                  </a:moveTo>
                  <a:lnTo>
                    <a:pt x="811149" y="300456"/>
                  </a:lnTo>
                  <a:lnTo>
                    <a:pt x="811149" y="179197"/>
                  </a:lnTo>
                  <a:lnTo>
                    <a:pt x="914781" y="179197"/>
                  </a:lnTo>
                  <a:lnTo>
                    <a:pt x="731012" y="0"/>
                  </a:lnTo>
                  <a:lnTo>
                    <a:pt x="548132" y="179197"/>
                  </a:lnTo>
                  <a:lnTo>
                    <a:pt x="651002" y="179197"/>
                  </a:lnTo>
                  <a:lnTo>
                    <a:pt x="651002" y="300456"/>
                  </a:lnTo>
                  <a:lnTo>
                    <a:pt x="0" y="300456"/>
                  </a:lnTo>
                  <a:lnTo>
                    <a:pt x="0" y="671830"/>
                  </a:lnTo>
                  <a:lnTo>
                    <a:pt x="651002" y="671830"/>
                  </a:lnTo>
                  <a:lnTo>
                    <a:pt x="651002" y="792353"/>
                  </a:lnTo>
                  <a:lnTo>
                    <a:pt x="548132" y="792353"/>
                  </a:lnTo>
                  <a:lnTo>
                    <a:pt x="651002" y="893572"/>
                  </a:lnTo>
                  <a:lnTo>
                    <a:pt x="731012" y="972312"/>
                  </a:lnTo>
                  <a:lnTo>
                    <a:pt x="811149" y="893953"/>
                  </a:lnTo>
                  <a:lnTo>
                    <a:pt x="914781" y="792353"/>
                  </a:lnTo>
                  <a:lnTo>
                    <a:pt x="811149" y="792353"/>
                  </a:lnTo>
                  <a:lnTo>
                    <a:pt x="811149" y="671830"/>
                  </a:lnTo>
                  <a:lnTo>
                    <a:pt x="1462938" y="671830"/>
                  </a:lnTo>
                  <a:lnTo>
                    <a:pt x="1462938" y="300456"/>
                  </a:lnTo>
                  <a:close/>
                </a:path>
              </a:pathLst>
            </a:custGeom>
            <a:solidFill>
              <a:srgbClr val="FF0000"/>
            </a:solidFill>
          </p:spPr>
          <p:txBody>
            <a:bodyPr wrap="square" lIns="0" tIns="0" rIns="0" bIns="0" rtlCol="0"/>
            <a:lstStyle/>
            <a:p>
              <a:endParaRPr/>
            </a:p>
          </p:txBody>
        </p:sp>
        <p:sp>
          <p:nvSpPr>
            <p:cNvPr id="8" name="object 8"/>
            <p:cNvSpPr/>
            <p:nvPr/>
          </p:nvSpPr>
          <p:spPr>
            <a:xfrm>
              <a:off x="7228332" y="3421379"/>
              <a:ext cx="1463040" cy="972819"/>
            </a:xfrm>
            <a:custGeom>
              <a:avLst/>
              <a:gdLst/>
              <a:ahLst/>
              <a:cxnLst/>
              <a:rect l="l" t="t" r="r" b="b"/>
              <a:pathLst>
                <a:path w="1463040" h="972820">
                  <a:moveTo>
                    <a:pt x="0" y="300482"/>
                  </a:moveTo>
                  <a:lnTo>
                    <a:pt x="651001" y="300482"/>
                  </a:lnTo>
                  <a:lnTo>
                    <a:pt x="651001" y="179197"/>
                  </a:lnTo>
                  <a:lnTo>
                    <a:pt x="548132" y="179197"/>
                  </a:lnTo>
                  <a:lnTo>
                    <a:pt x="731012" y="0"/>
                  </a:lnTo>
                  <a:lnTo>
                    <a:pt x="914781" y="179197"/>
                  </a:lnTo>
                  <a:lnTo>
                    <a:pt x="811149" y="179197"/>
                  </a:lnTo>
                  <a:lnTo>
                    <a:pt x="811149" y="300482"/>
                  </a:lnTo>
                  <a:lnTo>
                    <a:pt x="1462913" y="300482"/>
                  </a:lnTo>
                  <a:lnTo>
                    <a:pt x="1462913" y="671830"/>
                  </a:lnTo>
                  <a:lnTo>
                    <a:pt x="811149" y="671830"/>
                  </a:lnTo>
                  <a:lnTo>
                    <a:pt x="811149" y="792353"/>
                  </a:lnTo>
                  <a:lnTo>
                    <a:pt x="914781" y="792353"/>
                  </a:lnTo>
                  <a:lnTo>
                    <a:pt x="731012" y="972312"/>
                  </a:lnTo>
                  <a:lnTo>
                    <a:pt x="548132" y="792353"/>
                  </a:lnTo>
                  <a:lnTo>
                    <a:pt x="651001" y="792353"/>
                  </a:lnTo>
                  <a:lnTo>
                    <a:pt x="651001" y="671830"/>
                  </a:lnTo>
                  <a:lnTo>
                    <a:pt x="0" y="671830"/>
                  </a:lnTo>
                  <a:lnTo>
                    <a:pt x="0" y="300482"/>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7319264" y="3692779"/>
            <a:ext cx="11055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Times New Roman"/>
                <a:cs typeface="Times New Roman"/>
              </a:rPr>
              <a:t>12</a:t>
            </a:r>
            <a:r>
              <a:rPr sz="2400" b="1" spc="-180" dirty="0">
                <a:solidFill>
                  <a:srgbClr val="FFFFFF"/>
                </a:solidFill>
                <a:latin typeface="Times New Roman"/>
                <a:cs typeface="Times New Roman"/>
              </a:rPr>
              <a:t> </a:t>
            </a:r>
            <a:r>
              <a:rPr sz="2400" b="1" dirty="0">
                <a:solidFill>
                  <a:srgbClr val="FFFFFF"/>
                </a:solidFill>
                <a:latin typeface="Times New Roman"/>
                <a:cs typeface="Times New Roman"/>
              </a:rPr>
              <a:t>Bytes</a:t>
            </a:r>
            <a:endParaRPr sz="2400">
              <a:latin typeface="Times New Roman"/>
              <a:cs typeface="Times New Roman"/>
            </a:endParaRPr>
          </a:p>
        </p:txBody>
      </p:sp>
      <p:sp>
        <p:nvSpPr>
          <p:cNvPr id="10" name="object 10"/>
          <p:cNvSpPr/>
          <p:nvPr/>
        </p:nvSpPr>
        <p:spPr>
          <a:xfrm>
            <a:off x="1287780" y="1226819"/>
            <a:ext cx="1202436" cy="609600"/>
          </a:xfrm>
          <a:prstGeom prst="rect">
            <a:avLst/>
          </a:prstGeom>
          <a:blipFill>
            <a:blip r:embed="rId4" cstate="print"/>
            <a:stretch>
              <a:fillRect/>
            </a:stretch>
          </a:blipFill>
        </p:spPr>
        <p:txBody>
          <a:bodyPr wrap="square" lIns="0" tIns="0" rIns="0" bIns="0" rtlCol="0"/>
          <a:lstStyle/>
          <a:p>
            <a:endParaRPr/>
          </a:p>
        </p:txBody>
      </p:sp>
      <p:grpSp>
        <p:nvGrpSpPr>
          <p:cNvPr id="11" name="object 11"/>
          <p:cNvGrpSpPr/>
          <p:nvPr/>
        </p:nvGrpSpPr>
        <p:grpSpPr>
          <a:xfrm>
            <a:off x="2561844" y="1292352"/>
            <a:ext cx="5154295" cy="1771014"/>
            <a:chOff x="2561844" y="1292352"/>
            <a:chExt cx="5154295" cy="1771014"/>
          </a:xfrm>
        </p:grpSpPr>
        <p:sp>
          <p:nvSpPr>
            <p:cNvPr id="12" name="object 12"/>
            <p:cNvSpPr/>
            <p:nvPr/>
          </p:nvSpPr>
          <p:spPr>
            <a:xfrm>
              <a:off x="2561844" y="1335023"/>
              <a:ext cx="777875" cy="1223010"/>
            </a:xfrm>
            <a:custGeom>
              <a:avLst/>
              <a:gdLst/>
              <a:ahLst/>
              <a:cxnLst/>
              <a:rect l="l" t="t" r="r" b="b"/>
              <a:pathLst>
                <a:path w="777875" h="1223010">
                  <a:moveTo>
                    <a:pt x="777875" y="1220470"/>
                  </a:moveTo>
                  <a:lnTo>
                    <a:pt x="477647" y="3810"/>
                  </a:lnTo>
                  <a:lnTo>
                    <a:pt x="476885" y="1524"/>
                  </a:lnTo>
                  <a:lnTo>
                    <a:pt x="475361" y="0"/>
                  </a:lnTo>
                  <a:lnTo>
                    <a:pt x="2286" y="0"/>
                  </a:lnTo>
                  <a:lnTo>
                    <a:pt x="0" y="2286"/>
                  </a:lnTo>
                  <a:lnTo>
                    <a:pt x="0" y="7620"/>
                  </a:lnTo>
                  <a:lnTo>
                    <a:pt x="2286" y="9906"/>
                  </a:lnTo>
                  <a:lnTo>
                    <a:pt x="468503" y="9906"/>
                  </a:lnTo>
                  <a:lnTo>
                    <a:pt x="469519" y="9906"/>
                  </a:lnTo>
                  <a:lnTo>
                    <a:pt x="473075" y="24638"/>
                  </a:lnTo>
                  <a:lnTo>
                    <a:pt x="768731" y="1222756"/>
                  </a:lnTo>
                  <a:lnTo>
                    <a:pt x="777875" y="1220470"/>
                  </a:lnTo>
                  <a:close/>
                </a:path>
              </a:pathLst>
            </a:custGeom>
            <a:solidFill>
              <a:srgbClr val="000000"/>
            </a:solidFill>
          </p:spPr>
          <p:txBody>
            <a:bodyPr wrap="square" lIns="0" tIns="0" rIns="0" bIns="0" rtlCol="0"/>
            <a:lstStyle/>
            <a:p>
              <a:endParaRPr/>
            </a:p>
          </p:txBody>
        </p:sp>
        <p:sp>
          <p:nvSpPr>
            <p:cNvPr id="13" name="object 13"/>
            <p:cNvSpPr/>
            <p:nvPr/>
          </p:nvSpPr>
          <p:spPr>
            <a:xfrm>
              <a:off x="3298570" y="2547366"/>
              <a:ext cx="73913" cy="8305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227064" y="1292352"/>
              <a:ext cx="1488947" cy="736091"/>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551932" y="2981578"/>
              <a:ext cx="74675" cy="81534"/>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5584698" y="1402079"/>
              <a:ext cx="570230" cy="1587500"/>
            </a:xfrm>
            <a:custGeom>
              <a:avLst/>
              <a:gdLst/>
              <a:ahLst/>
              <a:cxnLst/>
              <a:rect l="l" t="t" r="r" b="b"/>
              <a:pathLst>
                <a:path w="570229" h="1587500">
                  <a:moveTo>
                    <a:pt x="570230" y="2286"/>
                  </a:moveTo>
                  <a:lnTo>
                    <a:pt x="568706" y="0"/>
                  </a:lnTo>
                  <a:lnTo>
                    <a:pt x="293497" y="0"/>
                  </a:lnTo>
                  <a:lnTo>
                    <a:pt x="291211" y="1524"/>
                  </a:lnTo>
                  <a:lnTo>
                    <a:pt x="291211" y="3810"/>
                  </a:lnTo>
                  <a:lnTo>
                    <a:pt x="0" y="1585468"/>
                  </a:lnTo>
                  <a:lnTo>
                    <a:pt x="9144" y="1587119"/>
                  </a:lnTo>
                  <a:lnTo>
                    <a:pt x="295783" y="30226"/>
                  </a:lnTo>
                  <a:lnTo>
                    <a:pt x="299720" y="9144"/>
                  </a:lnTo>
                  <a:lnTo>
                    <a:pt x="300355" y="9144"/>
                  </a:lnTo>
                  <a:lnTo>
                    <a:pt x="568706" y="9144"/>
                  </a:lnTo>
                  <a:lnTo>
                    <a:pt x="570230" y="7620"/>
                  </a:lnTo>
                  <a:lnTo>
                    <a:pt x="570230" y="2286"/>
                  </a:lnTo>
                  <a:close/>
                </a:path>
              </a:pathLst>
            </a:custGeom>
            <a:solidFill>
              <a:srgbClr val="000000"/>
            </a:solidFill>
          </p:spPr>
          <p:txBody>
            <a:bodyPr wrap="square" lIns="0" tIns="0" rIns="0" bIns="0" rtlCol="0"/>
            <a:lstStyle/>
            <a:p>
              <a:endParaRPr/>
            </a:p>
          </p:txBody>
        </p:sp>
      </p:grpSp>
      <p:sp>
        <p:nvSpPr>
          <p:cNvPr id="17" name="object 17"/>
          <p:cNvSpPr txBox="1"/>
          <p:nvPr/>
        </p:nvSpPr>
        <p:spPr>
          <a:xfrm>
            <a:off x="1287780" y="1226819"/>
            <a:ext cx="1202690" cy="469900"/>
          </a:xfrm>
          <a:prstGeom prst="rect">
            <a:avLst/>
          </a:prstGeom>
          <a:ln w="9144">
            <a:solidFill>
              <a:srgbClr val="000000"/>
            </a:solidFill>
          </a:ln>
        </p:spPr>
        <p:txBody>
          <a:bodyPr vert="horz" wrap="square" lIns="0" tIns="33020" rIns="0" bIns="0" rtlCol="0">
            <a:spAutoFit/>
          </a:bodyPr>
          <a:lstStyle/>
          <a:p>
            <a:pPr marL="92075">
              <a:lnSpc>
                <a:spcPct val="100000"/>
              </a:lnSpc>
              <a:spcBef>
                <a:spcPts val="260"/>
              </a:spcBef>
            </a:pPr>
            <a:r>
              <a:rPr sz="1400" dirty="0">
                <a:solidFill>
                  <a:srgbClr val="252525"/>
                </a:solidFill>
                <a:latin typeface="Times New Roman"/>
                <a:cs typeface="Times New Roman"/>
              </a:rPr>
              <a:t>1:</a:t>
            </a:r>
            <a:r>
              <a:rPr sz="1400" spc="-105" dirty="0">
                <a:solidFill>
                  <a:srgbClr val="252525"/>
                </a:solidFill>
                <a:latin typeface="Times New Roman"/>
                <a:cs typeface="Times New Roman"/>
              </a:rPr>
              <a:t> </a:t>
            </a:r>
            <a:r>
              <a:rPr sz="1400" spc="-10" dirty="0">
                <a:solidFill>
                  <a:srgbClr val="252525"/>
                </a:solidFill>
                <a:latin typeface="Times New Roman"/>
                <a:cs typeface="Times New Roman"/>
              </a:rPr>
              <a:t>Request</a:t>
            </a:r>
            <a:endParaRPr sz="1400">
              <a:latin typeface="Times New Roman"/>
              <a:cs typeface="Times New Roman"/>
            </a:endParaRPr>
          </a:p>
          <a:p>
            <a:pPr marL="92075">
              <a:lnSpc>
                <a:spcPct val="100000"/>
              </a:lnSpc>
            </a:pPr>
            <a:r>
              <a:rPr sz="1400" dirty="0">
                <a:solidFill>
                  <a:srgbClr val="252525"/>
                </a:solidFill>
                <a:latin typeface="Times New Roman"/>
                <a:cs typeface="Times New Roman"/>
              </a:rPr>
              <a:t>2:</a:t>
            </a:r>
            <a:r>
              <a:rPr sz="1400" spc="-105" dirty="0">
                <a:solidFill>
                  <a:srgbClr val="252525"/>
                </a:solidFill>
                <a:latin typeface="Times New Roman"/>
                <a:cs typeface="Times New Roman"/>
              </a:rPr>
              <a:t> </a:t>
            </a:r>
            <a:r>
              <a:rPr sz="1400" spc="-10" dirty="0">
                <a:solidFill>
                  <a:srgbClr val="252525"/>
                </a:solidFill>
                <a:latin typeface="Times New Roman"/>
                <a:cs typeface="Times New Roman"/>
              </a:rPr>
              <a:t>Response</a:t>
            </a:r>
            <a:endParaRPr sz="1400">
              <a:latin typeface="Times New Roman"/>
              <a:cs typeface="Times New Roman"/>
            </a:endParaRPr>
          </a:p>
        </p:txBody>
      </p:sp>
      <p:sp>
        <p:nvSpPr>
          <p:cNvPr id="18" name="object 18"/>
          <p:cNvSpPr txBox="1"/>
          <p:nvPr/>
        </p:nvSpPr>
        <p:spPr>
          <a:xfrm>
            <a:off x="6227064" y="1292352"/>
            <a:ext cx="1489075" cy="690880"/>
          </a:xfrm>
          <a:prstGeom prst="rect">
            <a:avLst/>
          </a:prstGeom>
          <a:ln w="9144">
            <a:solidFill>
              <a:srgbClr val="000000"/>
            </a:solidFill>
          </a:ln>
        </p:spPr>
        <p:txBody>
          <a:bodyPr vert="horz" wrap="square" lIns="0" tIns="34925" rIns="0" bIns="0" rtlCol="0">
            <a:spAutoFit/>
          </a:bodyPr>
          <a:lstStyle/>
          <a:p>
            <a:pPr marL="92075" marR="262890">
              <a:lnSpc>
                <a:spcPct val="100000"/>
              </a:lnSpc>
              <a:spcBef>
                <a:spcPts val="275"/>
              </a:spcBef>
            </a:pPr>
            <a:r>
              <a:rPr sz="1400" spc="-5" dirty="0">
                <a:solidFill>
                  <a:srgbClr val="252525"/>
                </a:solidFill>
                <a:latin typeface="Times New Roman"/>
                <a:cs typeface="Times New Roman"/>
              </a:rPr>
              <a:t>Address</a:t>
            </a:r>
            <a:r>
              <a:rPr sz="1400" spc="-95" dirty="0">
                <a:solidFill>
                  <a:srgbClr val="252525"/>
                </a:solidFill>
                <a:latin typeface="Times New Roman"/>
                <a:cs typeface="Times New Roman"/>
              </a:rPr>
              <a:t> </a:t>
            </a:r>
            <a:r>
              <a:rPr sz="1400" spc="-5" dirty="0">
                <a:solidFill>
                  <a:srgbClr val="252525"/>
                </a:solidFill>
                <a:latin typeface="Times New Roman"/>
                <a:cs typeface="Times New Roman"/>
              </a:rPr>
              <a:t>Family  </a:t>
            </a:r>
            <a:r>
              <a:rPr sz="1400" spc="-10" dirty="0">
                <a:solidFill>
                  <a:srgbClr val="252525"/>
                </a:solidFill>
                <a:latin typeface="Times New Roman"/>
                <a:cs typeface="Times New Roman"/>
              </a:rPr>
              <a:t>Identifier</a:t>
            </a:r>
            <a:endParaRPr sz="1400">
              <a:latin typeface="Times New Roman"/>
              <a:cs typeface="Times New Roman"/>
            </a:endParaRPr>
          </a:p>
          <a:p>
            <a:pPr marL="92075">
              <a:lnSpc>
                <a:spcPts val="1600"/>
              </a:lnSpc>
            </a:pPr>
            <a:r>
              <a:rPr sz="1400" dirty="0">
                <a:solidFill>
                  <a:srgbClr val="252525"/>
                </a:solidFill>
                <a:latin typeface="Times New Roman"/>
                <a:cs typeface="Times New Roman"/>
              </a:rPr>
              <a:t>2: TCP/IP</a:t>
            </a:r>
            <a:r>
              <a:rPr sz="1400" spc="-225" dirty="0">
                <a:solidFill>
                  <a:srgbClr val="252525"/>
                </a:solidFill>
                <a:latin typeface="Times New Roman"/>
                <a:cs typeface="Times New Roman"/>
              </a:rPr>
              <a:t> </a:t>
            </a:r>
            <a:r>
              <a:rPr sz="1400" spc="-5" dirty="0">
                <a:solidFill>
                  <a:srgbClr val="252525"/>
                </a:solidFill>
                <a:latin typeface="Times New Roman"/>
                <a:cs typeface="Times New Roman"/>
              </a:rPr>
              <a:t>family</a:t>
            </a:r>
            <a:endParaRPr sz="1400">
              <a:latin typeface="Times New Roman"/>
              <a:cs typeface="Times New Roman"/>
            </a:endParaRPr>
          </a:p>
        </p:txBody>
      </p:sp>
      <p:grpSp>
        <p:nvGrpSpPr>
          <p:cNvPr id="19" name="object 19"/>
          <p:cNvGrpSpPr/>
          <p:nvPr/>
        </p:nvGrpSpPr>
        <p:grpSpPr>
          <a:xfrm>
            <a:off x="3669791" y="1709927"/>
            <a:ext cx="1420495" cy="765175"/>
            <a:chOff x="3669791" y="1709927"/>
            <a:chExt cx="1420495" cy="765175"/>
          </a:xfrm>
        </p:grpSpPr>
        <p:sp>
          <p:nvSpPr>
            <p:cNvPr id="20" name="object 20"/>
            <p:cNvSpPr/>
            <p:nvPr/>
          </p:nvSpPr>
          <p:spPr>
            <a:xfrm>
              <a:off x="3669791" y="1709927"/>
              <a:ext cx="699515" cy="266699"/>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4440936" y="1819655"/>
              <a:ext cx="617855" cy="586740"/>
            </a:xfrm>
            <a:custGeom>
              <a:avLst/>
              <a:gdLst/>
              <a:ahLst/>
              <a:cxnLst/>
              <a:rect l="l" t="t" r="r" b="b"/>
              <a:pathLst>
                <a:path w="617854" h="586739">
                  <a:moveTo>
                    <a:pt x="617728" y="583184"/>
                  </a:moveTo>
                  <a:lnTo>
                    <a:pt x="386842" y="3048"/>
                  </a:lnTo>
                  <a:lnTo>
                    <a:pt x="386080" y="762"/>
                  </a:lnTo>
                  <a:lnTo>
                    <a:pt x="384556" y="0"/>
                  </a:lnTo>
                  <a:lnTo>
                    <a:pt x="2286" y="0"/>
                  </a:lnTo>
                  <a:lnTo>
                    <a:pt x="0" y="2286"/>
                  </a:lnTo>
                  <a:lnTo>
                    <a:pt x="0" y="6858"/>
                  </a:lnTo>
                  <a:lnTo>
                    <a:pt x="2286" y="9144"/>
                  </a:lnTo>
                  <a:lnTo>
                    <a:pt x="378460" y="9144"/>
                  </a:lnTo>
                  <a:lnTo>
                    <a:pt x="379730" y="9144"/>
                  </a:lnTo>
                  <a:lnTo>
                    <a:pt x="383032" y="17653"/>
                  </a:lnTo>
                  <a:lnTo>
                    <a:pt x="609219" y="586486"/>
                  </a:lnTo>
                  <a:lnTo>
                    <a:pt x="617728" y="583184"/>
                  </a:lnTo>
                  <a:close/>
                </a:path>
              </a:pathLst>
            </a:custGeom>
            <a:solidFill>
              <a:srgbClr val="000000"/>
            </a:solidFill>
          </p:spPr>
          <p:txBody>
            <a:bodyPr wrap="square" lIns="0" tIns="0" rIns="0" bIns="0" rtlCol="0"/>
            <a:lstStyle/>
            <a:p>
              <a:endParaRPr/>
            </a:p>
          </p:txBody>
        </p:sp>
        <p:sp>
          <p:nvSpPr>
            <p:cNvPr id="22" name="object 22"/>
            <p:cNvSpPr/>
            <p:nvPr/>
          </p:nvSpPr>
          <p:spPr>
            <a:xfrm>
              <a:off x="5018912" y="2390394"/>
              <a:ext cx="70865" cy="84581"/>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3669791" y="1709927"/>
            <a:ext cx="699770" cy="256540"/>
          </a:xfrm>
          <a:prstGeom prst="rect">
            <a:avLst/>
          </a:prstGeom>
          <a:ln w="9144">
            <a:solidFill>
              <a:srgbClr val="000000"/>
            </a:solidFill>
          </a:ln>
        </p:spPr>
        <p:txBody>
          <a:bodyPr vert="horz" wrap="square" lIns="0" tIns="35560" rIns="0" bIns="0" rtlCol="0">
            <a:spAutoFit/>
          </a:bodyPr>
          <a:lstStyle/>
          <a:p>
            <a:pPr marL="91440">
              <a:lnSpc>
                <a:spcPct val="100000"/>
              </a:lnSpc>
              <a:spcBef>
                <a:spcPts val="280"/>
              </a:spcBef>
            </a:pPr>
            <a:r>
              <a:rPr sz="1400" dirty="0">
                <a:solidFill>
                  <a:srgbClr val="252525"/>
                </a:solidFill>
                <a:latin typeface="Times New Roman"/>
                <a:cs typeface="Times New Roman"/>
              </a:rPr>
              <a:t>1 or</a:t>
            </a:r>
            <a:r>
              <a:rPr sz="1400" spc="-160" dirty="0">
                <a:solidFill>
                  <a:srgbClr val="252525"/>
                </a:solidFill>
                <a:latin typeface="Times New Roman"/>
                <a:cs typeface="Times New Roman"/>
              </a:rPr>
              <a:t> </a:t>
            </a:r>
            <a:r>
              <a:rPr sz="1400" dirty="0">
                <a:solidFill>
                  <a:srgbClr val="252525"/>
                </a:solidFill>
                <a:latin typeface="Times New Roman"/>
                <a:cs typeface="Times New Roman"/>
              </a:rPr>
              <a:t>2</a:t>
            </a:r>
            <a:endParaRPr sz="1400" dirty="0">
              <a:latin typeface="Times New Roman"/>
              <a:cs typeface="Times New Roman"/>
            </a:endParaRPr>
          </a:p>
        </p:txBody>
      </p:sp>
      <p:sp>
        <p:nvSpPr>
          <p:cNvPr id="24" name="object 24"/>
          <p:cNvSpPr/>
          <p:nvPr/>
        </p:nvSpPr>
        <p:spPr>
          <a:xfrm>
            <a:off x="3070860" y="5146547"/>
            <a:ext cx="1752600" cy="827532"/>
          </a:xfrm>
          <a:prstGeom prst="rect">
            <a:avLst/>
          </a:prstGeom>
          <a:blipFill>
            <a:blip r:embed="rId10" cstate="print"/>
            <a:stretch>
              <a:fillRect/>
            </a:stretch>
          </a:blipFill>
        </p:spPr>
        <p:txBody>
          <a:bodyPr wrap="square" lIns="0" tIns="0" rIns="0" bIns="0" rtlCol="0"/>
          <a:lstStyle/>
          <a:p>
            <a:endParaRPr/>
          </a:p>
        </p:txBody>
      </p:sp>
      <p:grpSp>
        <p:nvGrpSpPr>
          <p:cNvPr id="25" name="object 25"/>
          <p:cNvGrpSpPr/>
          <p:nvPr/>
        </p:nvGrpSpPr>
        <p:grpSpPr>
          <a:xfrm>
            <a:off x="4895088" y="4867655"/>
            <a:ext cx="685800" cy="399415"/>
            <a:chOff x="4895088" y="4867655"/>
            <a:chExt cx="685800" cy="399415"/>
          </a:xfrm>
        </p:grpSpPr>
        <p:sp>
          <p:nvSpPr>
            <p:cNvPr id="26" name="object 26"/>
            <p:cNvSpPr/>
            <p:nvPr/>
          </p:nvSpPr>
          <p:spPr>
            <a:xfrm>
              <a:off x="4895088" y="4929758"/>
              <a:ext cx="649605" cy="337185"/>
            </a:xfrm>
            <a:custGeom>
              <a:avLst/>
              <a:gdLst/>
              <a:ahLst/>
              <a:cxnLst/>
              <a:rect l="l" t="t" r="r" b="b"/>
              <a:pathLst>
                <a:path w="649604" h="337185">
                  <a:moveTo>
                    <a:pt x="649478" y="4953"/>
                  </a:moveTo>
                  <a:lnTo>
                    <a:pt x="641604" y="0"/>
                  </a:lnTo>
                  <a:lnTo>
                    <a:pt x="435737" y="327025"/>
                  </a:lnTo>
                  <a:lnTo>
                    <a:pt x="435114" y="328053"/>
                  </a:lnTo>
                  <a:lnTo>
                    <a:pt x="435114" y="326771"/>
                  </a:lnTo>
                  <a:lnTo>
                    <a:pt x="1270" y="326771"/>
                  </a:lnTo>
                  <a:lnTo>
                    <a:pt x="1270" y="329311"/>
                  </a:lnTo>
                  <a:lnTo>
                    <a:pt x="0" y="329311"/>
                  </a:lnTo>
                  <a:lnTo>
                    <a:pt x="0" y="334391"/>
                  </a:lnTo>
                  <a:lnTo>
                    <a:pt x="1016" y="334391"/>
                  </a:lnTo>
                  <a:lnTo>
                    <a:pt x="1016" y="336931"/>
                  </a:lnTo>
                  <a:lnTo>
                    <a:pt x="434340" y="336931"/>
                  </a:lnTo>
                  <a:lnTo>
                    <a:pt x="438150" y="336931"/>
                  </a:lnTo>
                  <a:lnTo>
                    <a:pt x="439674" y="336931"/>
                  </a:lnTo>
                  <a:lnTo>
                    <a:pt x="441198" y="336169"/>
                  </a:lnTo>
                  <a:lnTo>
                    <a:pt x="442722" y="334645"/>
                  </a:lnTo>
                  <a:lnTo>
                    <a:pt x="649478" y="4953"/>
                  </a:lnTo>
                  <a:close/>
                </a:path>
              </a:pathLst>
            </a:custGeom>
            <a:solidFill>
              <a:srgbClr val="000000"/>
            </a:solidFill>
          </p:spPr>
          <p:txBody>
            <a:bodyPr wrap="square" lIns="0" tIns="0" rIns="0" bIns="0" rtlCol="0"/>
            <a:lstStyle/>
            <a:p>
              <a:endParaRPr/>
            </a:p>
          </p:txBody>
        </p:sp>
        <p:sp>
          <p:nvSpPr>
            <p:cNvPr id="27" name="object 27"/>
            <p:cNvSpPr/>
            <p:nvPr/>
          </p:nvSpPr>
          <p:spPr>
            <a:xfrm>
              <a:off x="5508498" y="4867655"/>
              <a:ext cx="72389" cy="84708"/>
            </a:xfrm>
            <a:prstGeom prst="rect">
              <a:avLst/>
            </a:prstGeom>
            <a:blipFill>
              <a:blip r:embed="rId11" cstate="print"/>
              <a:stretch>
                <a:fillRect/>
              </a:stretch>
            </a:blipFill>
          </p:spPr>
          <p:txBody>
            <a:bodyPr wrap="square" lIns="0" tIns="0" rIns="0" bIns="0" rtlCol="0"/>
            <a:lstStyle/>
            <a:p>
              <a:endParaRPr/>
            </a:p>
          </p:txBody>
        </p:sp>
      </p:grpSp>
      <p:sp>
        <p:nvSpPr>
          <p:cNvPr id="30" name="object 30"/>
          <p:cNvSpPr txBox="1"/>
          <p:nvPr/>
        </p:nvSpPr>
        <p:spPr>
          <a:xfrm>
            <a:off x="3070860" y="5146547"/>
            <a:ext cx="1752600" cy="687705"/>
          </a:xfrm>
          <a:prstGeom prst="rect">
            <a:avLst/>
          </a:prstGeom>
          <a:ln w="9144">
            <a:solidFill>
              <a:srgbClr val="000000"/>
            </a:solidFill>
          </a:ln>
        </p:spPr>
        <p:txBody>
          <a:bodyPr vert="horz" wrap="square" lIns="0" tIns="36194" rIns="0" bIns="0" rtlCol="0">
            <a:spAutoFit/>
          </a:bodyPr>
          <a:lstStyle/>
          <a:p>
            <a:pPr marL="92075" marR="410845">
              <a:lnSpc>
                <a:spcPct val="100000"/>
              </a:lnSpc>
              <a:spcBef>
                <a:spcPts val="284"/>
              </a:spcBef>
            </a:pPr>
            <a:r>
              <a:rPr sz="1400" spc="-5" dirty="0">
                <a:solidFill>
                  <a:srgbClr val="252525"/>
                </a:solidFill>
                <a:latin typeface="Times New Roman"/>
                <a:cs typeface="Times New Roman"/>
              </a:rPr>
              <a:t>Hops </a:t>
            </a:r>
            <a:r>
              <a:rPr sz="1400" spc="-10" dirty="0">
                <a:solidFill>
                  <a:srgbClr val="252525"/>
                </a:solidFill>
                <a:latin typeface="Times New Roman"/>
                <a:cs typeface="Times New Roman"/>
              </a:rPr>
              <a:t>from  advertising</a:t>
            </a:r>
            <a:r>
              <a:rPr sz="1400" spc="-125" dirty="0">
                <a:solidFill>
                  <a:srgbClr val="252525"/>
                </a:solidFill>
                <a:latin typeface="Times New Roman"/>
                <a:cs typeface="Times New Roman"/>
              </a:rPr>
              <a:t> </a:t>
            </a:r>
            <a:r>
              <a:rPr sz="1400" spc="-10" dirty="0">
                <a:solidFill>
                  <a:srgbClr val="252525"/>
                </a:solidFill>
                <a:latin typeface="Times New Roman"/>
                <a:cs typeface="Times New Roman"/>
              </a:rPr>
              <a:t>router  </a:t>
            </a:r>
            <a:r>
              <a:rPr sz="1400" dirty="0">
                <a:solidFill>
                  <a:srgbClr val="252525"/>
                </a:solidFill>
                <a:latin typeface="Times New Roman"/>
                <a:cs typeface="Times New Roman"/>
              </a:rPr>
              <a:t>to dest.</a:t>
            </a:r>
            <a:r>
              <a:rPr sz="1400" spc="-170" dirty="0">
                <a:solidFill>
                  <a:srgbClr val="252525"/>
                </a:solidFill>
                <a:latin typeface="Times New Roman"/>
                <a:cs typeface="Times New Roman"/>
              </a:rPr>
              <a:t> </a:t>
            </a:r>
            <a:r>
              <a:rPr sz="1400" spc="-10" dirty="0">
                <a:solidFill>
                  <a:srgbClr val="252525"/>
                </a:solidFill>
                <a:latin typeface="Times New Roman"/>
                <a:cs typeface="Times New Roman"/>
              </a:rPr>
              <a:t>network</a:t>
            </a:r>
            <a:endParaRPr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298" y="84531"/>
            <a:ext cx="232156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464646"/>
                </a:solidFill>
              </a:rPr>
              <a:t>RIP</a:t>
            </a:r>
            <a:r>
              <a:rPr spc="-380" dirty="0">
                <a:solidFill>
                  <a:srgbClr val="464646"/>
                </a:solidFill>
              </a:rPr>
              <a:t> </a:t>
            </a:r>
            <a:r>
              <a:rPr spc="-30" dirty="0">
                <a:solidFill>
                  <a:srgbClr val="464646"/>
                </a:solidFill>
              </a:rPr>
              <a:t>Timers</a:t>
            </a:r>
          </a:p>
        </p:txBody>
      </p:sp>
      <p:sp>
        <p:nvSpPr>
          <p:cNvPr id="3" name="object 3"/>
          <p:cNvSpPr/>
          <p:nvPr/>
        </p:nvSpPr>
        <p:spPr>
          <a:xfrm>
            <a:off x="838200" y="1028700"/>
            <a:ext cx="6452615" cy="165201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42289" y="2925317"/>
            <a:ext cx="10840720" cy="3142615"/>
          </a:xfrm>
          <a:prstGeom prst="rect">
            <a:avLst/>
          </a:prstGeom>
        </p:spPr>
        <p:txBody>
          <a:bodyPr vert="horz" wrap="square" lIns="0" tIns="12700" rIns="0" bIns="0" rtlCol="0">
            <a:spAutoFit/>
          </a:bodyPr>
          <a:lstStyle/>
          <a:p>
            <a:pPr marL="354965" marR="240029" indent="-342900">
              <a:lnSpc>
                <a:spcPct val="100000"/>
              </a:lnSpc>
              <a:spcBef>
                <a:spcPts val="100"/>
              </a:spcBef>
              <a:buClr>
                <a:srgbClr val="CC9A00"/>
              </a:buClr>
              <a:buSzPct val="64583"/>
              <a:buFont typeface="Arial"/>
              <a:buChar char="■"/>
              <a:tabLst>
                <a:tab pos="354965" algn="l"/>
                <a:tab pos="355600" algn="l"/>
                <a:tab pos="8597900" algn="l"/>
              </a:tabLst>
            </a:pPr>
            <a:r>
              <a:rPr sz="2400" spc="-10" dirty="0">
                <a:solidFill>
                  <a:srgbClr val="0000CC"/>
                </a:solidFill>
                <a:latin typeface="Times New Roman"/>
                <a:cs typeface="Times New Roman"/>
              </a:rPr>
              <a:t>Periodic </a:t>
            </a:r>
            <a:r>
              <a:rPr sz="2400" spc="-30" dirty="0">
                <a:solidFill>
                  <a:srgbClr val="0000CC"/>
                </a:solidFill>
                <a:latin typeface="Times New Roman"/>
                <a:cs typeface="Times New Roman"/>
              </a:rPr>
              <a:t>Timer </a:t>
            </a:r>
            <a:r>
              <a:rPr sz="2400" dirty="0">
                <a:solidFill>
                  <a:srgbClr val="0000CC"/>
                </a:solidFill>
                <a:latin typeface="Times New Roman"/>
                <a:cs typeface="Times New Roman"/>
              </a:rPr>
              <a:t>( 25 &lt; </a:t>
            </a:r>
            <a:r>
              <a:rPr sz="2400" spc="-10" dirty="0">
                <a:solidFill>
                  <a:srgbClr val="0000CC"/>
                </a:solidFill>
                <a:latin typeface="Times New Roman"/>
                <a:cs typeface="Times New Roman"/>
              </a:rPr>
              <a:t>random </a:t>
            </a:r>
            <a:r>
              <a:rPr sz="2400" dirty="0">
                <a:solidFill>
                  <a:srgbClr val="0000CC"/>
                </a:solidFill>
                <a:latin typeface="Times New Roman"/>
                <a:cs typeface="Times New Roman"/>
              </a:rPr>
              <a:t>&lt; </a:t>
            </a:r>
            <a:r>
              <a:rPr sz="2400" spc="-10" dirty="0">
                <a:solidFill>
                  <a:srgbClr val="0000CC"/>
                </a:solidFill>
                <a:latin typeface="Times New Roman"/>
                <a:cs typeface="Times New Roman"/>
              </a:rPr>
              <a:t>35): controls advertising</a:t>
            </a:r>
            <a:r>
              <a:rPr sz="2400" spc="-40" dirty="0">
                <a:solidFill>
                  <a:srgbClr val="0000CC"/>
                </a:solidFill>
                <a:latin typeface="Times New Roman"/>
                <a:cs typeface="Times New Roman"/>
              </a:rPr>
              <a:t> </a:t>
            </a:r>
            <a:r>
              <a:rPr sz="2400" dirty="0">
                <a:solidFill>
                  <a:srgbClr val="0000CC"/>
                </a:solidFill>
                <a:latin typeface="Times New Roman"/>
                <a:cs typeface="Times New Roman"/>
              </a:rPr>
              <a:t>of</a:t>
            </a:r>
            <a:r>
              <a:rPr sz="2400" spc="-15" dirty="0">
                <a:solidFill>
                  <a:srgbClr val="0000CC"/>
                </a:solidFill>
                <a:latin typeface="Times New Roman"/>
                <a:cs typeface="Times New Roman"/>
              </a:rPr>
              <a:t> </a:t>
            </a:r>
            <a:r>
              <a:rPr sz="2400" spc="-10" dirty="0">
                <a:solidFill>
                  <a:srgbClr val="0000CC"/>
                </a:solidFill>
                <a:latin typeface="Times New Roman"/>
                <a:cs typeface="Times New Roman"/>
              </a:rPr>
              <a:t>update	</a:t>
            </a:r>
            <a:r>
              <a:rPr sz="2400" spc="-15" dirty="0">
                <a:solidFill>
                  <a:srgbClr val="0000CC"/>
                </a:solidFill>
                <a:latin typeface="Times New Roman"/>
                <a:cs typeface="Times New Roman"/>
              </a:rPr>
              <a:t>messages.</a:t>
            </a:r>
            <a:r>
              <a:rPr sz="2400" spc="-95" dirty="0">
                <a:solidFill>
                  <a:srgbClr val="0000CC"/>
                </a:solidFill>
                <a:latin typeface="Times New Roman"/>
                <a:cs typeface="Times New Roman"/>
              </a:rPr>
              <a:t> </a:t>
            </a:r>
            <a:r>
              <a:rPr sz="2400" spc="-10" dirty="0">
                <a:solidFill>
                  <a:srgbClr val="0000CC"/>
                </a:solidFill>
                <a:latin typeface="Times New Roman"/>
                <a:cs typeface="Times New Roman"/>
              </a:rPr>
              <a:t>There  </a:t>
            </a:r>
            <a:r>
              <a:rPr sz="2400" spc="-5" dirty="0">
                <a:solidFill>
                  <a:srgbClr val="0000CC"/>
                </a:solidFill>
                <a:latin typeface="Times New Roman"/>
                <a:cs typeface="Times New Roman"/>
              </a:rPr>
              <a:t>ONE </a:t>
            </a:r>
            <a:r>
              <a:rPr sz="2400" dirty="0">
                <a:solidFill>
                  <a:srgbClr val="0000CC"/>
                </a:solidFill>
                <a:latin typeface="Times New Roman"/>
                <a:cs typeface="Times New Roman"/>
              </a:rPr>
              <a:t>such</a:t>
            </a:r>
            <a:r>
              <a:rPr sz="2400" spc="-35" dirty="0">
                <a:solidFill>
                  <a:srgbClr val="0000CC"/>
                </a:solidFill>
                <a:latin typeface="Times New Roman"/>
                <a:cs typeface="Times New Roman"/>
              </a:rPr>
              <a:t> </a:t>
            </a:r>
            <a:r>
              <a:rPr sz="2400" spc="-15" dirty="0">
                <a:solidFill>
                  <a:srgbClr val="0000CC"/>
                </a:solidFill>
                <a:latin typeface="Times New Roman"/>
                <a:cs typeface="Times New Roman"/>
              </a:rPr>
              <a:t>timer</a:t>
            </a:r>
            <a:endParaRPr sz="2400">
              <a:latin typeface="Times New Roman"/>
              <a:cs typeface="Times New Roman"/>
            </a:endParaRPr>
          </a:p>
          <a:p>
            <a:pPr marL="354965" marR="228600" indent="-342900">
              <a:lnSpc>
                <a:spcPct val="100000"/>
              </a:lnSpc>
              <a:spcBef>
                <a:spcPts val="500"/>
              </a:spcBef>
              <a:buClr>
                <a:srgbClr val="CC9A00"/>
              </a:buClr>
              <a:buSzPct val="64583"/>
              <a:buFont typeface="Arial"/>
              <a:buChar char="■"/>
              <a:tabLst>
                <a:tab pos="354965" algn="l"/>
                <a:tab pos="355600" algn="l"/>
                <a:tab pos="8601075" algn="l"/>
              </a:tabLst>
            </a:pPr>
            <a:r>
              <a:rPr sz="2400" spc="-15" dirty="0">
                <a:solidFill>
                  <a:srgbClr val="0000CC"/>
                </a:solidFill>
                <a:latin typeface="Times New Roman"/>
                <a:cs typeface="Times New Roman"/>
              </a:rPr>
              <a:t>Expiration </a:t>
            </a:r>
            <a:r>
              <a:rPr sz="2400" spc="-20" dirty="0">
                <a:solidFill>
                  <a:srgbClr val="0000CC"/>
                </a:solidFill>
                <a:latin typeface="Times New Roman"/>
                <a:cs typeface="Times New Roman"/>
              </a:rPr>
              <a:t>Timers: </a:t>
            </a:r>
            <a:r>
              <a:rPr sz="2400" spc="-15" dirty="0">
                <a:solidFill>
                  <a:srgbClr val="0000CC"/>
                </a:solidFill>
                <a:latin typeface="Times New Roman"/>
                <a:cs typeface="Times New Roman"/>
              </a:rPr>
              <a:t>governs </a:t>
            </a:r>
            <a:r>
              <a:rPr sz="2400" spc="-5" dirty="0">
                <a:solidFill>
                  <a:srgbClr val="0000CC"/>
                </a:solidFill>
                <a:latin typeface="Times New Roman"/>
                <a:cs typeface="Times New Roman"/>
              </a:rPr>
              <a:t>route </a:t>
            </a:r>
            <a:r>
              <a:rPr sz="2400" spc="-35" dirty="0">
                <a:solidFill>
                  <a:srgbClr val="0000CC"/>
                </a:solidFill>
                <a:latin typeface="Times New Roman"/>
                <a:cs typeface="Times New Roman"/>
              </a:rPr>
              <a:t>validity. </a:t>
            </a:r>
            <a:r>
              <a:rPr sz="2400" spc="-10" dirty="0">
                <a:solidFill>
                  <a:srgbClr val="0000CC"/>
                </a:solidFill>
                <a:latin typeface="Times New Roman"/>
                <a:cs typeface="Times New Roman"/>
              </a:rPr>
              <a:t>Reset </a:t>
            </a:r>
            <a:r>
              <a:rPr sz="2400" spc="-5" dirty="0">
                <a:solidFill>
                  <a:srgbClr val="0000CC"/>
                </a:solidFill>
                <a:latin typeface="Times New Roman"/>
                <a:cs typeface="Times New Roman"/>
              </a:rPr>
              <a:t>upon </a:t>
            </a:r>
            <a:r>
              <a:rPr sz="2400" spc="-15" dirty="0">
                <a:solidFill>
                  <a:srgbClr val="0000CC"/>
                </a:solidFill>
                <a:latin typeface="Times New Roman"/>
                <a:cs typeface="Times New Roman"/>
              </a:rPr>
              <a:t>receipt</a:t>
            </a:r>
            <a:r>
              <a:rPr sz="2400" spc="229" dirty="0">
                <a:solidFill>
                  <a:srgbClr val="0000CC"/>
                </a:solidFill>
                <a:latin typeface="Times New Roman"/>
                <a:cs typeface="Times New Roman"/>
              </a:rPr>
              <a:t> </a:t>
            </a:r>
            <a:r>
              <a:rPr sz="2400" dirty="0">
                <a:solidFill>
                  <a:srgbClr val="0000CC"/>
                </a:solidFill>
                <a:latin typeface="Times New Roman"/>
                <a:cs typeface="Times New Roman"/>
              </a:rPr>
              <a:t>of</a:t>
            </a:r>
            <a:r>
              <a:rPr sz="2400" spc="15" dirty="0">
                <a:solidFill>
                  <a:srgbClr val="0000CC"/>
                </a:solidFill>
                <a:latin typeface="Times New Roman"/>
                <a:cs typeface="Times New Roman"/>
              </a:rPr>
              <a:t> </a:t>
            </a:r>
            <a:r>
              <a:rPr sz="2400" spc="-5" dirty="0">
                <a:solidFill>
                  <a:srgbClr val="0000CC"/>
                </a:solidFill>
                <a:latin typeface="Times New Roman"/>
                <a:cs typeface="Times New Roman"/>
              </a:rPr>
              <a:t>an	</a:t>
            </a:r>
            <a:r>
              <a:rPr sz="2400" spc="-15" dirty="0">
                <a:solidFill>
                  <a:srgbClr val="0000CC"/>
                </a:solidFill>
                <a:latin typeface="Times New Roman"/>
                <a:cs typeface="Times New Roman"/>
              </a:rPr>
              <a:t>update. </a:t>
            </a:r>
            <a:r>
              <a:rPr sz="2400" dirty="0">
                <a:solidFill>
                  <a:srgbClr val="0000CC"/>
                </a:solidFill>
                <a:latin typeface="Times New Roman"/>
                <a:cs typeface="Times New Roman"/>
              </a:rPr>
              <a:t>If </a:t>
            </a:r>
            <a:r>
              <a:rPr sz="2400" spc="-5" dirty="0">
                <a:solidFill>
                  <a:srgbClr val="0000CC"/>
                </a:solidFill>
                <a:latin typeface="Times New Roman"/>
                <a:cs typeface="Times New Roman"/>
              </a:rPr>
              <a:t>it</a:t>
            </a:r>
            <a:r>
              <a:rPr sz="2400" spc="-70" dirty="0">
                <a:solidFill>
                  <a:srgbClr val="0000CC"/>
                </a:solidFill>
                <a:latin typeface="Times New Roman"/>
                <a:cs typeface="Times New Roman"/>
              </a:rPr>
              <a:t> </a:t>
            </a:r>
            <a:r>
              <a:rPr sz="2400" spc="-5" dirty="0">
                <a:solidFill>
                  <a:srgbClr val="0000CC"/>
                </a:solidFill>
                <a:latin typeface="Times New Roman"/>
                <a:cs typeface="Times New Roman"/>
              </a:rPr>
              <a:t>ever  </a:t>
            </a:r>
            <a:r>
              <a:rPr sz="2400" spc="-10" dirty="0">
                <a:solidFill>
                  <a:srgbClr val="0000CC"/>
                </a:solidFill>
                <a:latin typeface="Times New Roman"/>
                <a:cs typeface="Times New Roman"/>
              </a:rPr>
              <a:t>expires, </a:t>
            </a:r>
            <a:r>
              <a:rPr sz="2400" spc="-5" dirty="0">
                <a:solidFill>
                  <a:srgbClr val="0000CC"/>
                </a:solidFill>
                <a:latin typeface="Times New Roman"/>
                <a:cs typeface="Times New Roman"/>
              </a:rPr>
              <a:t>destination </a:t>
            </a:r>
            <a:r>
              <a:rPr sz="2400" dirty="0">
                <a:solidFill>
                  <a:srgbClr val="0000CC"/>
                </a:solidFill>
                <a:latin typeface="Times New Roman"/>
                <a:cs typeface="Times New Roman"/>
              </a:rPr>
              <a:t>is </a:t>
            </a:r>
            <a:r>
              <a:rPr sz="2400" spc="-5" dirty="0">
                <a:solidFill>
                  <a:srgbClr val="0000CC"/>
                </a:solidFill>
                <a:latin typeface="Times New Roman"/>
                <a:cs typeface="Times New Roman"/>
              </a:rPr>
              <a:t>considered</a:t>
            </a:r>
            <a:r>
              <a:rPr sz="2400" spc="5" dirty="0">
                <a:solidFill>
                  <a:srgbClr val="0000CC"/>
                </a:solidFill>
                <a:latin typeface="Times New Roman"/>
                <a:cs typeface="Times New Roman"/>
              </a:rPr>
              <a:t> </a:t>
            </a:r>
            <a:r>
              <a:rPr sz="2400" spc="-5" dirty="0">
                <a:solidFill>
                  <a:srgbClr val="0000CC"/>
                </a:solidFill>
                <a:latin typeface="Times New Roman"/>
                <a:cs typeface="Times New Roman"/>
              </a:rPr>
              <a:t>unreachable.</a:t>
            </a:r>
            <a:endParaRPr sz="2400">
              <a:latin typeface="Times New Roman"/>
              <a:cs typeface="Times New Roman"/>
            </a:endParaRPr>
          </a:p>
          <a:p>
            <a:pPr marL="356870">
              <a:lnSpc>
                <a:spcPct val="100000"/>
              </a:lnSpc>
              <a:spcBef>
                <a:spcPts val="495"/>
              </a:spcBef>
              <a:tabLst>
                <a:tab pos="8974455" algn="l"/>
              </a:tabLst>
            </a:pPr>
            <a:r>
              <a:rPr sz="2400" dirty="0">
                <a:solidFill>
                  <a:srgbClr val="3A822E"/>
                </a:solidFill>
                <a:latin typeface="Times New Roman"/>
                <a:cs typeface="Times New Roman"/>
              </a:rPr>
              <a:t>Q-</a:t>
            </a:r>
            <a:r>
              <a:rPr sz="2400" dirty="0">
                <a:solidFill>
                  <a:srgbClr val="0000CC"/>
                </a:solidFill>
                <a:latin typeface="Times New Roman"/>
                <a:cs typeface="Times New Roman"/>
              </a:rPr>
              <a:t>Yet,</a:t>
            </a:r>
            <a:r>
              <a:rPr sz="2400" spc="110" dirty="0">
                <a:solidFill>
                  <a:srgbClr val="0000CC"/>
                </a:solidFill>
                <a:latin typeface="Times New Roman"/>
                <a:cs typeface="Times New Roman"/>
              </a:rPr>
              <a:t> </a:t>
            </a:r>
            <a:r>
              <a:rPr sz="2400" spc="-5" dirty="0">
                <a:solidFill>
                  <a:srgbClr val="0000CC"/>
                </a:solidFill>
                <a:latin typeface="Times New Roman"/>
                <a:cs typeface="Times New Roman"/>
              </a:rPr>
              <a:t>entry</a:t>
            </a:r>
            <a:r>
              <a:rPr sz="2400" spc="100" dirty="0">
                <a:solidFill>
                  <a:srgbClr val="0000CC"/>
                </a:solidFill>
                <a:latin typeface="Times New Roman"/>
                <a:cs typeface="Times New Roman"/>
              </a:rPr>
              <a:t> </a:t>
            </a:r>
            <a:r>
              <a:rPr sz="2400" dirty="0">
                <a:solidFill>
                  <a:srgbClr val="0000CC"/>
                </a:solidFill>
                <a:latin typeface="Times New Roman"/>
                <a:cs typeface="Times New Roman"/>
              </a:rPr>
              <a:t>is</a:t>
            </a:r>
            <a:r>
              <a:rPr sz="2400" spc="120" dirty="0">
                <a:solidFill>
                  <a:srgbClr val="0000CC"/>
                </a:solidFill>
                <a:latin typeface="Times New Roman"/>
                <a:cs typeface="Times New Roman"/>
              </a:rPr>
              <a:t> </a:t>
            </a:r>
            <a:r>
              <a:rPr sz="2400" spc="-5" dirty="0">
                <a:solidFill>
                  <a:srgbClr val="0000CC"/>
                </a:solidFill>
                <a:latin typeface="Times New Roman"/>
                <a:cs typeface="Times New Roman"/>
              </a:rPr>
              <a:t>not</a:t>
            </a:r>
            <a:r>
              <a:rPr sz="2400" spc="114" dirty="0">
                <a:solidFill>
                  <a:srgbClr val="0000CC"/>
                </a:solidFill>
                <a:latin typeface="Times New Roman"/>
                <a:cs typeface="Times New Roman"/>
              </a:rPr>
              <a:t> </a:t>
            </a:r>
            <a:r>
              <a:rPr sz="2400" spc="-15" dirty="0">
                <a:solidFill>
                  <a:srgbClr val="0000CC"/>
                </a:solidFill>
                <a:latin typeface="Times New Roman"/>
                <a:cs typeface="Times New Roman"/>
              </a:rPr>
              <a:t>removed</a:t>
            </a:r>
            <a:r>
              <a:rPr sz="2400" spc="105" dirty="0">
                <a:solidFill>
                  <a:srgbClr val="0000CC"/>
                </a:solidFill>
                <a:latin typeface="Times New Roman"/>
                <a:cs typeface="Times New Roman"/>
              </a:rPr>
              <a:t> </a:t>
            </a:r>
            <a:r>
              <a:rPr sz="2400" dirty="0">
                <a:solidFill>
                  <a:srgbClr val="0000CC"/>
                </a:solidFill>
                <a:latin typeface="Times New Roman"/>
                <a:cs typeface="Times New Roman"/>
              </a:rPr>
              <a:t>from</a:t>
            </a:r>
            <a:r>
              <a:rPr sz="2400" spc="105" dirty="0">
                <a:solidFill>
                  <a:srgbClr val="0000CC"/>
                </a:solidFill>
                <a:latin typeface="Times New Roman"/>
                <a:cs typeface="Times New Roman"/>
              </a:rPr>
              <a:t> </a:t>
            </a:r>
            <a:r>
              <a:rPr sz="2400" spc="-15" dirty="0">
                <a:solidFill>
                  <a:srgbClr val="0000CC"/>
                </a:solidFill>
                <a:latin typeface="Times New Roman"/>
                <a:cs typeface="Times New Roman"/>
              </a:rPr>
              <a:t>table,</a:t>
            </a:r>
            <a:r>
              <a:rPr sz="2400" spc="105" dirty="0">
                <a:solidFill>
                  <a:srgbClr val="0000CC"/>
                </a:solidFill>
                <a:latin typeface="Times New Roman"/>
                <a:cs typeface="Times New Roman"/>
              </a:rPr>
              <a:t> </a:t>
            </a:r>
            <a:r>
              <a:rPr sz="2400" spc="-5" dirty="0">
                <a:solidFill>
                  <a:srgbClr val="0000CC"/>
                </a:solidFill>
                <a:latin typeface="Times New Roman"/>
                <a:cs typeface="Times New Roman"/>
              </a:rPr>
              <a:t>it</a:t>
            </a:r>
            <a:r>
              <a:rPr sz="2400" spc="114" dirty="0">
                <a:solidFill>
                  <a:srgbClr val="0000CC"/>
                </a:solidFill>
                <a:latin typeface="Times New Roman"/>
                <a:cs typeface="Times New Roman"/>
              </a:rPr>
              <a:t> </a:t>
            </a:r>
            <a:r>
              <a:rPr sz="2400" spc="-15" dirty="0">
                <a:solidFill>
                  <a:srgbClr val="0000CC"/>
                </a:solidFill>
                <a:latin typeface="Times New Roman"/>
                <a:cs typeface="Times New Roman"/>
              </a:rPr>
              <a:t>continues</a:t>
            </a:r>
            <a:r>
              <a:rPr sz="2400" spc="110" dirty="0">
                <a:solidFill>
                  <a:srgbClr val="0000CC"/>
                </a:solidFill>
                <a:latin typeface="Times New Roman"/>
                <a:cs typeface="Times New Roman"/>
              </a:rPr>
              <a:t> </a:t>
            </a:r>
            <a:r>
              <a:rPr sz="2400" dirty="0">
                <a:solidFill>
                  <a:srgbClr val="0000CC"/>
                </a:solidFill>
                <a:latin typeface="Times New Roman"/>
                <a:cs typeface="Times New Roman"/>
              </a:rPr>
              <a:t>to</a:t>
            </a:r>
            <a:r>
              <a:rPr sz="2400" spc="114" dirty="0">
                <a:solidFill>
                  <a:srgbClr val="0000CC"/>
                </a:solidFill>
                <a:latin typeface="Times New Roman"/>
                <a:cs typeface="Times New Roman"/>
              </a:rPr>
              <a:t> </a:t>
            </a:r>
            <a:r>
              <a:rPr sz="2400" dirty="0">
                <a:solidFill>
                  <a:srgbClr val="0000CC"/>
                </a:solidFill>
                <a:latin typeface="Times New Roman"/>
                <a:cs typeface="Times New Roman"/>
              </a:rPr>
              <a:t>be</a:t>
            </a:r>
            <a:r>
              <a:rPr sz="2400" spc="120" dirty="0">
                <a:solidFill>
                  <a:srgbClr val="0000CC"/>
                </a:solidFill>
                <a:latin typeface="Times New Roman"/>
                <a:cs typeface="Times New Roman"/>
              </a:rPr>
              <a:t> </a:t>
            </a:r>
            <a:r>
              <a:rPr sz="2400" spc="-15" dirty="0">
                <a:solidFill>
                  <a:srgbClr val="0000CC"/>
                </a:solidFill>
                <a:latin typeface="Times New Roman"/>
                <a:cs typeface="Times New Roman"/>
              </a:rPr>
              <a:t>advertised	</a:t>
            </a:r>
            <a:r>
              <a:rPr sz="2400" spc="-5" dirty="0">
                <a:solidFill>
                  <a:srgbClr val="0000CC"/>
                </a:solidFill>
                <a:latin typeface="Times New Roman"/>
                <a:cs typeface="Times New Roman"/>
              </a:rPr>
              <a:t>with hop</a:t>
            </a:r>
            <a:r>
              <a:rPr sz="2400" spc="145" dirty="0">
                <a:solidFill>
                  <a:srgbClr val="0000CC"/>
                </a:solidFill>
                <a:latin typeface="Times New Roman"/>
                <a:cs typeface="Times New Roman"/>
              </a:rPr>
              <a:t> </a:t>
            </a:r>
            <a:r>
              <a:rPr sz="2400" spc="-5" dirty="0">
                <a:solidFill>
                  <a:srgbClr val="0000CC"/>
                </a:solidFill>
                <a:latin typeface="Times New Roman"/>
                <a:cs typeface="Times New Roman"/>
              </a:rPr>
              <a:t>count</a:t>
            </a:r>
            <a:endParaRPr sz="2400">
              <a:latin typeface="Times New Roman"/>
              <a:cs typeface="Times New Roman"/>
            </a:endParaRPr>
          </a:p>
          <a:p>
            <a:pPr marL="683260">
              <a:lnSpc>
                <a:spcPct val="100000"/>
              </a:lnSpc>
            </a:pPr>
            <a:r>
              <a:rPr sz="2400" dirty="0">
                <a:solidFill>
                  <a:srgbClr val="0000CC"/>
                </a:solidFill>
                <a:latin typeface="Times New Roman"/>
                <a:cs typeface="Times New Roman"/>
              </a:rPr>
              <a:t>= 16 ( i.e.</a:t>
            </a:r>
            <a:r>
              <a:rPr sz="2400" spc="-100" dirty="0">
                <a:solidFill>
                  <a:srgbClr val="0000CC"/>
                </a:solidFill>
                <a:latin typeface="Times New Roman"/>
                <a:cs typeface="Times New Roman"/>
              </a:rPr>
              <a:t> </a:t>
            </a:r>
            <a:r>
              <a:rPr sz="2400" spc="-10" dirty="0">
                <a:solidFill>
                  <a:srgbClr val="0000CC"/>
                </a:solidFill>
                <a:latin typeface="Times New Roman"/>
                <a:cs typeface="Times New Roman"/>
              </a:rPr>
              <a:t>infinity)</a:t>
            </a:r>
            <a:endParaRPr sz="2400">
              <a:latin typeface="Times New Roman"/>
              <a:cs typeface="Times New Roman"/>
            </a:endParaRPr>
          </a:p>
          <a:p>
            <a:pPr marL="354965" marR="112395" indent="-342900">
              <a:lnSpc>
                <a:spcPct val="100000"/>
              </a:lnSpc>
              <a:spcBef>
                <a:spcPts val="505"/>
              </a:spcBef>
              <a:buClr>
                <a:srgbClr val="CC9A00"/>
              </a:buClr>
              <a:buSzPct val="64583"/>
              <a:buFont typeface="Arial"/>
              <a:buChar char="■"/>
              <a:tabLst>
                <a:tab pos="354965" algn="l"/>
                <a:tab pos="355600" algn="l"/>
                <a:tab pos="5760085" algn="l"/>
                <a:tab pos="7760970" algn="l"/>
              </a:tabLst>
            </a:pPr>
            <a:r>
              <a:rPr sz="2400" spc="-10" dirty="0">
                <a:solidFill>
                  <a:srgbClr val="0000CC"/>
                </a:solidFill>
                <a:latin typeface="Times New Roman"/>
                <a:cs typeface="Times New Roman"/>
              </a:rPr>
              <a:t>Garbage </a:t>
            </a:r>
            <a:r>
              <a:rPr sz="2400" spc="-15" dirty="0">
                <a:solidFill>
                  <a:srgbClr val="0000CC"/>
                </a:solidFill>
                <a:latin typeface="Times New Roman"/>
                <a:cs typeface="Times New Roman"/>
              </a:rPr>
              <a:t>Collection </a:t>
            </a:r>
            <a:r>
              <a:rPr sz="2400" spc="-25" dirty="0">
                <a:solidFill>
                  <a:srgbClr val="0000CC"/>
                </a:solidFill>
                <a:latin typeface="Times New Roman"/>
                <a:cs typeface="Times New Roman"/>
              </a:rPr>
              <a:t>Timers: </a:t>
            </a:r>
            <a:r>
              <a:rPr sz="2400" spc="-10" dirty="0">
                <a:solidFill>
                  <a:srgbClr val="0000CC"/>
                </a:solidFill>
                <a:latin typeface="Times New Roman"/>
                <a:cs typeface="Times New Roman"/>
              </a:rPr>
              <a:t>Reset </a:t>
            </a:r>
            <a:r>
              <a:rPr sz="2400" spc="-5" dirty="0">
                <a:solidFill>
                  <a:srgbClr val="0000CC"/>
                </a:solidFill>
                <a:latin typeface="Times New Roman"/>
                <a:cs typeface="Times New Roman"/>
              </a:rPr>
              <a:t>to </a:t>
            </a:r>
            <a:r>
              <a:rPr sz="2400" spc="-15" dirty="0">
                <a:solidFill>
                  <a:srgbClr val="0000CC"/>
                </a:solidFill>
                <a:latin typeface="Times New Roman"/>
                <a:cs typeface="Times New Roman"/>
              </a:rPr>
              <a:t>120sec </a:t>
            </a:r>
            <a:r>
              <a:rPr sz="2400" dirty="0">
                <a:solidFill>
                  <a:srgbClr val="0000CC"/>
                </a:solidFill>
                <a:latin typeface="Times New Roman"/>
                <a:cs typeface="Times New Roman"/>
              </a:rPr>
              <a:t>when a</a:t>
            </a:r>
            <a:r>
              <a:rPr sz="2400" spc="80" dirty="0">
                <a:solidFill>
                  <a:srgbClr val="0000CC"/>
                </a:solidFill>
                <a:latin typeface="Times New Roman"/>
                <a:cs typeface="Times New Roman"/>
              </a:rPr>
              <a:t> </a:t>
            </a:r>
            <a:r>
              <a:rPr sz="2400" spc="-5" dirty="0">
                <a:solidFill>
                  <a:srgbClr val="0000CC"/>
                </a:solidFill>
                <a:latin typeface="Times New Roman"/>
                <a:cs typeface="Times New Roman"/>
              </a:rPr>
              <a:t>route </a:t>
            </a:r>
            <a:r>
              <a:rPr sz="2400" spc="-10" dirty="0">
                <a:solidFill>
                  <a:srgbClr val="0000CC"/>
                </a:solidFill>
                <a:latin typeface="Times New Roman"/>
                <a:cs typeface="Times New Roman"/>
              </a:rPr>
              <a:t>is	invalidated. </a:t>
            </a:r>
            <a:r>
              <a:rPr sz="2400" dirty="0">
                <a:solidFill>
                  <a:srgbClr val="0000CC"/>
                </a:solidFill>
                <a:latin typeface="Times New Roman"/>
                <a:cs typeface="Times New Roman"/>
              </a:rPr>
              <a:t>If </a:t>
            </a:r>
            <a:r>
              <a:rPr sz="2400" spc="-5" dirty="0">
                <a:solidFill>
                  <a:srgbClr val="0000CC"/>
                </a:solidFill>
                <a:latin typeface="Times New Roman"/>
                <a:cs typeface="Times New Roman"/>
              </a:rPr>
              <a:t>it</a:t>
            </a:r>
            <a:r>
              <a:rPr sz="2400" spc="-75" dirty="0">
                <a:solidFill>
                  <a:srgbClr val="0000CC"/>
                </a:solidFill>
                <a:latin typeface="Times New Roman"/>
                <a:cs typeface="Times New Roman"/>
              </a:rPr>
              <a:t> </a:t>
            </a:r>
            <a:r>
              <a:rPr sz="2400" spc="-20" dirty="0">
                <a:solidFill>
                  <a:srgbClr val="0000CC"/>
                </a:solidFill>
                <a:latin typeface="Times New Roman"/>
                <a:cs typeface="Times New Roman"/>
              </a:rPr>
              <a:t>expires,  </a:t>
            </a:r>
            <a:r>
              <a:rPr sz="2400" dirty="0">
                <a:solidFill>
                  <a:srgbClr val="0000CC"/>
                </a:solidFill>
                <a:latin typeface="Times New Roman"/>
                <a:cs typeface="Times New Roman"/>
              </a:rPr>
              <a:t>the route entry is </a:t>
            </a:r>
            <a:r>
              <a:rPr sz="2400" spc="-15" dirty="0">
                <a:solidFill>
                  <a:srgbClr val="0000CC"/>
                </a:solidFill>
                <a:latin typeface="Times New Roman"/>
                <a:cs typeface="Times New Roman"/>
              </a:rPr>
              <a:t>completely</a:t>
            </a:r>
            <a:r>
              <a:rPr sz="2400" spc="-130" dirty="0">
                <a:solidFill>
                  <a:srgbClr val="0000CC"/>
                </a:solidFill>
                <a:latin typeface="Times New Roman"/>
                <a:cs typeface="Times New Roman"/>
              </a:rPr>
              <a:t> </a:t>
            </a:r>
            <a:r>
              <a:rPr sz="2400" spc="-15" dirty="0">
                <a:solidFill>
                  <a:srgbClr val="0000CC"/>
                </a:solidFill>
                <a:latin typeface="Times New Roman"/>
                <a:cs typeface="Times New Roman"/>
              </a:rPr>
              <a:t>removed</a:t>
            </a:r>
            <a:r>
              <a:rPr sz="2400" dirty="0">
                <a:solidFill>
                  <a:srgbClr val="0000CC"/>
                </a:solidFill>
                <a:latin typeface="Times New Roman"/>
                <a:cs typeface="Times New Roman"/>
              </a:rPr>
              <a:t> </a:t>
            </a:r>
            <a:r>
              <a:rPr sz="2400" spc="-5" dirty="0">
                <a:solidFill>
                  <a:srgbClr val="0000CC"/>
                </a:solidFill>
                <a:latin typeface="Times New Roman"/>
                <a:cs typeface="Times New Roman"/>
              </a:rPr>
              <a:t>from	routing</a:t>
            </a:r>
            <a:r>
              <a:rPr sz="2400" spc="-100" dirty="0">
                <a:solidFill>
                  <a:srgbClr val="0000CC"/>
                </a:solidFill>
                <a:latin typeface="Times New Roman"/>
                <a:cs typeface="Times New Roman"/>
              </a:rPr>
              <a:t> </a:t>
            </a:r>
            <a:r>
              <a:rPr sz="2400" dirty="0">
                <a:solidFill>
                  <a:srgbClr val="0000CC"/>
                </a:solidFill>
                <a:latin typeface="Times New Roman"/>
                <a:cs typeface="Times New Roman"/>
              </a:rPr>
              <a:t>table</a:t>
            </a:r>
            <a:endParaRPr sz="2400">
              <a:latin typeface="Times New Roman"/>
              <a:cs typeface="Times New Roman"/>
            </a:endParaRPr>
          </a:p>
        </p:txBody>
      </p:sp>
      <p:sp>
        <p:nvSpPr>
          <p:cNvPr id="5" name="object 5"/>
          <p:cNvSpPr txBox="1"/>
          <p:nvPr/>
        </p:nvSpPr>
        <p:spPr>
          <a:xfrm>
            <a:off x="10031348" y="1044702"/>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Figure</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16.09</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122</TotalTime>
  <Words>1363</Words>
  <Application>Microsoft Office PowerPoint</Application>
  <PresentationFormat>Widescreen</PresentationFormat>
  <Paragraphs>148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PowerPoint Presentation</vt:lpstr>
      <vt:lpstr>Introduction</vt:lpstr>
      <vt:lpstr>Interior &amp; Exterior Routing</vt:lpstr>
      <vt:lpstr>PowerPoint Presentation</vt:lpstr>
      <vt:lpstr>Routing Information Protocol (RIP)</vt:lpstr>
      <vt:lpstr>RIP: Routing Information Protocol</vt:lpstr>
      <vt:lpstr>RIP Updating Algorithm</vt:lpstr>
      <vt:lpstr>RIP Message Format</vt:lpstr>
      <vt:lpstr>RIP Timers</vt:lpstr>
      <vt:lpstr>RIP-v2 Format: Same length as in RIP-v1</vt:lpstr>
      <vt:lpstr>Distance Vector Routing &amp;  Path Vector Routing</vt:lpstr>
      <vt:lpstr>Introduction</vt:lpstr>
      <vt:lpstr>Inter VS Intra</vt:lpstr>
      <vt:lpstr>PowerPoint Presentation</vt:lpstr>
      <vt:lpstr>Border Gateway Protocol (BGP)</vt:lpstr>
      <vt:lpstr>Internal and external BGP sessions</vt:lpstr>
      <vt:lpstr>Path Vector Routing (1)</vt:lpstr>
      <vt:lpstr>Path Vector Routing (2)</vt:lpstr>
      <vt:lpstr>Types of AS</vt:lpstr>
      <vt:lpstr>PowerPoint Presentation</vt:lpstr>
      <vt:lpstr>Open Shortest Path First (OSPF)</vt:lpstr>
      <vt:lpstr>Introduction</vt:lpstr>
      <vt:lpstr>PowerPoint Presentation</vt:lpstr>
      <vt:lpstr>Area in OSPF (1)</vt:lpstr>
      <vt:lpstr>PowerPoint Presentation</vt:lpstr>
      <vt:lpstr>PowerPoint Presentation</vt:lpstr>
      <vt:lpstr>PowerPoint Presentation</vt:lpstr>
      <vt:lpstr>PowerPoint Presentation</vt:lpstr>
      <vt:lpstr>Internet Control Message Protocol (ICMP) </vt:lpstr>
      <vt:lpstr>How does ICMP work?</vt:lpstr>
      <vt:lpstr>DHCP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Talha Naqash BUIC</cp:lastModifiedBy>
  <cp:revision>7</cp:revision>
  <dcterms:created xsi:type="dcterms:W3CDTF">2021-06-07T06:22:30Z</dcterms:created>
  <dcterms:modified xsi:type="dcterms:W3CDTF">2021-06-07T08:35:57Z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2020-01-02T00:00:00Z</vt:filetime>
  </property>
  <property fmtid="{D5CDD505-2E9C-101B-9397-08002B2CF9AE}" pid="3" name="Creator">
    <vt:lpwstr>Microsoft® PowerPoint® 2013</vt:lpwstr>
  </property>
  <property fmtid="{D5CDD505-2E9C-101B-9397-08002B2CF9AE}" pid="4" name="LastSaved">
    <vt:filetime>2021-06-07T00:00:00Z</vt:filetime>
  </property>
</Properties>
</file>