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</p:sldIdLst>
  <p:sldSz cx="12192000" cy="6858000"/>
  <p:notesSz cx="12192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2724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705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 u="heavy">
                <a:solidFill>
                  <a:srgbClr val="FFF1CC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 u="heavy">
                <a:solidFill>
                  <a:srgbClr val="FFF1CC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 u="heavy">
                <a:solidFill>
                  <a:srgbClr val="FFF1CC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 u="heavy">
                <a:solidFill>
                  <a:srgbClr val="FFF1CC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908790" cy="6858000"/>
          </a:xfrm>
          <a:custGeom>
            <a:avLst/>
            <a:gdLst/>
            <a:ahLst/>
            <a:cxnLst/>
            <a:rect l="l" t="t" r="r" b="b"/>
            <a:pathLst>
              <a:path w="11908790" h="6858000">
                <a:moveTo>
                  <a:pt x="0" y="6858000"/>
                </a:moveTo>
                <a:lnTo>
                  <a:pt x="11908536" y="6858000"/>
                </a:lnTo>
                <a:lnTo>
                  <a:pt x="1190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3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2A1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08535" y="0"/>
            <a:ext cx="283845" cy="6858000"/>
          </a:xfrm>
          <a:custGeom>
            <a:avLst/>
            <a:gdLst/>
            <a:ahLst/>
            <a:cxnLst/>
            <a:rect l="l" t="t" r="r" b="b"/>
            <a:pathLst>
              <a:path w="283845" h="6858000">
                <a:moveTo>
                  <a:pt x="283464" y="0"/>
                </a:moveTo>
                <a:lnTo>
                  <a:pt x="0" y="0"/>
                </a:lnTo>
                <a:lnTo>
                  <a:pt x="0" y="6858000"/>
                </a:lnTo>
                <a:lnTo>
                  <a:pt x="283464" y="6858000"/>
                </a:lnTo>
                <a:lnTo>
                  <a:pt x="283464" y="0"/>
                </a:lnTo>
                <a:close/>
              </a:path>
            </a:pathLst>
          </a:custGeom>
          <a:solidFill>
            <a:srgbClr val="F8B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536435" y="1559050"/>
            <a:ext cx="5362956" cy="5298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5487" y="-31292"/>
            <a:ext cx="895286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9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34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479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838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6960" y="1679270"/>
            <a:ext cx="7498079" cy="175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 u="heavy">
                <a:solidFill>
                  <a:srgbClr val="FFF1CC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46960" y="1679270"/>
            <a:ext cx="7498079" cy="175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 u="heavy">
                <a:solidFill>
                  <a:srgbClr val="FFF1CC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908790" cy="6858000"/>
          </a:xfrm>
          <a:custGeom>
            <a:avLst/>
            <a:gdLst/>
            <a:ahLst/>
            <a:cxnLst/>
            <a:rect l="l" t="t" r="r" b="b"/>
            <a:pathLst>
              <a:path w="11908790" h="6858000">
                <a:moveTo>
                  <a:pt x="0" y="6858000"/>
                </a:moveTo>
                <a:lnTo>
                  <a:pt x="11908536" y="6858000"/>
                </a:lnTo>
                <a:lnTo>
                  <a:pt x="1190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3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rect l="l" t="t" r="r" b="b"/>
            <a:pathLst>
              <a:path w="885825" h="6858000">
                <a:moveTo>
                  <a:pt x="709307" y="0"/>
                </a:moveTo>
                <a:lnTo>
                  <a:pt x="0" y="0"/>
                </a:lnTo>
                <a:lnTo>
                  <a:pt x="0" y="6857999"/>
                </a:lnTo>
                <a:lnTo>
                  <a:pt x="709307" y="6857999"/>
                </a:lnTo>
                <a:lnTo>
                  <a:pt x="710895" y="6789736"/>
                </a:lnTo>
                <a:lnTo>
                  <a:pt x="718832" y="6729412"/>
                </a:lnTo>
                <a:lnTo>
                  <a:pt x="729932" y="6677025"/>
                </a:lnTo>
                <a:lnTo>
                  <a:pt x="744220" y="6630987"/>
                </a:lnTo>
                <a:lnTo>
                  <a:pt x="760082" y="6589712"/>
                </a:lnTo>
                <a:lnTo>
                  <a:pt x="779132" y="6553200"/>
                </a:lnTo>
                <a:lnTo>
                  <a:pt x="817206" y="6477000"/>
                </a:lnTo>
                <a:lnTo>
                  <a:pt x="833081" y="6440487"/>
                </a:lnTo>
                <a:lnTo>
                  <a:pt x="848944" y="6399212"/>
                </a:lnTo>
                <a:lnTo>
                  <a:pt x="864819" y="6353175"/>
                </a:lnTo>
                <a:lnTo>
                  <a:pt x="875919" y="6300787"/>
                </a:lnTo>
                <a:lnTo>
                  <a:pt x="882269" y="6240462"/>
                </a:lnTo>
                <a:lnTo>
                  <a:pt x="885444" y="6172200"/>
                </a:lnTo>
                <a:lnTo>
                  <a:pt x="882269" y="6103937"/>
                </a:lnTo>
                <a:lnTo>
                  <a:pt x="875919" y="6043612"/>
                </a:lnTo>
                <a:lnTo>
                  <a:pt x="864819" y="5991225"/>
                </a:lnTo>
                <a:lnTo>
                  <a:pt x="848944" y="5945187"/>
                </a:lnTo>
                <a:lnTo>
                  <a:pt x="833081" y="5903912"/>
                </a:lnTo>
                <a:lnTo>
                  <a:pt x="817206" y="5867400"/>
                </a:lnTo>
                <a:lnTo>
                  <a:pt x="779132" y="5791200"/>
                </a:lnTo>
                <a:lnTo>
                  <a:pt x="760082" y="5754687"/>
                </a:lnTo>
                <a:lnTo>
                  <a:pt x="744220" y="5713412"/>
                </a:lnTo>
                <a:lnTo>
                  <a:pt x="729932" y="5667375"/>
                </a:lnTo>
                <a:lnTo>
                  <a:pt x="718832" y="5614987"/>
                </a:lnTo>
                <a:lnTo>
                  <a:pt x="710895" y="5554599"/>
                </a:lnTo>
                <a:lnTo>
                  <a:pt x="709307" y="5486400"/>
                </a:lnTo>
                <a:lnTo>
                  <a:pt x="710895" y="5418074"/>
                </a:lnTo>
                <a:lnTo>
                  <a:pt x="718832" y="5357749"/>
                </a:lnTo>
                <a:lnTo>
                  <a:pt x="729932" y="5305425"/>
                </a:lnTo>
                <a:lnTo>
                  <a:pt x="744220" y="5259324"/>
                </a:lnTo>
                <a:lnTo>
                  <a:pt x="760082" y="5218049"/>
                </a:lnTo>
                <a:lnTo>
                  <a:pt x="779132" y="5181600"/>
                </a:lnTo>
                <a:lnTo>
                  <a:pt x="817206" y="5105400"/>
                </a:lnTo>
                <a:lnTo>
                  <a:pt x="833081" y="5068824"/>
                </a:lnTo>
                <a:lnTo>
                  <a:pt x="848944" y="5027549"/>
                </a:lnTo>
                <a:lnTo>
                  <a:pt x="864819" y="4981575"/>
                </a:lnTo>
                <a:lnTo>
                  <a:pt x="875919" y="4929124"/>
                </a:lnTo>
                <a:lnTo>
                  <a:pt x="882269" y="4868799"/>
                </a:lnTo>
                <a:lnTo>
                  <a:pt x="885444" y="4800600"/>
                </a:lnTo>
                <a:lnTo>
                  <a:pt x="882269" y="4732274"/>
                </a:lnTo>
                <a:lnTo>
                  <a:pt x="875919" y="4671949"/>
                </a:lnTo>
                <a:lnTo>
                  <a:pt x="864819" y="4619625"/>
                </a:lnTo>
                <a:lnTo>
                  <a:pt x="848944" y="4573524"/>
                </a:lnTo>
                <a:lnTo>
                  <a:pt x="833081" y="4532249"/>
                </a:lnTo>
                <a:lnTo>
                  <a:pt x="817206" y="4495800"/>
                </a:lnTo>
                <a:lnTo>
                  <a:pt x="779132" y="4419600"/>
                </a:lnTo>
                <a:lnTo>
                  <a:pt x="760082" y="4383024"/>
                </a:lnTo>
                <a:lnTo>
                  <a:pt x="744220" y="4341749"/>
                </a:lnTo>
                <a:lnTo>
                  <a:pt x="729932" y="4295775"/>
                </a:lnTo>
                <a:lnTo>
                  <a:pt x="718832" y="4243324"/>
                </a:lnTo>
                <a:lnTo>
                  <a:pt x="710895" y="4182999"/>
                </a:lnTo>
                <a:lnTo>
                  <a:pt x="709307" y="4114800"/>
                </a:lnTo>
                <a:lnTo>
                  <a:pt x="710895" y="4046474"/>
                </a:lnTo>
                <a:lnTo>
                  <a:pt x="718832" y="3986149"/>
                </a:lnTo>
                <a:lnTo>
                  <a:pt x="729932" y="3933825"/>
                </a:lnTo>
                <a:lnTo>
                  <a:pt x="744220" y="3887724"/>
                </a:lnTo>
                <a:lnTo>
                  <a:pt x="760082" y="3846449"/>
                </a:lnTo>
                <a:lnTo>
                  <a:pt x="779132" y="3810000"/>
                </a:lnTo>
                <a:lnTo>
                  <a:pt x="817206" y="3733800"/>
                </a:lnTo>
                <a:lnTo>
                  <a:pt x="833081" y="3697224"/>
                </a:lnTo>
                <a:lnTo>
                  <a:pt x="848944" y="3655949"/>
                </a:lnTo>
                <a:lnTo>
                  <a:pt x="864819" y="3609975"/>
                </a:lnTo>
                <a:lnTo>
                  <a:pt x="875919" y="3557524"/>
                </a:lnTo>
                <a:lnTo>
                  <a:pt x="882269" y="3497199"/>
                </a:lnTo>
                <a:lnTo>
                  <a:pt x="885444" y="3427349"/>
                </a:lnTo>
                <a:lnTo>
                  <a:pt x="882269" y="3360674"/>
                </a:lnTo>
                <a:lnTo>
                  <a:pt x="875919" y="3300349"/>
                </a:lnTo>
                <a:lnTo>
                  <a:pt x="864819" y="3248025"/>
                </a:lnTo>
                <a:lnTo>
                  <a:pt x="848944" y="3201924"/>
                </a:lnTo>
                <a:lnTo>
                  <a:pt x="833081" y="3160649"/>
                </a:lnTo>
                <a:lnTo>
                  <a:pt x="817206" y="3124200"/>
                </a:lnTo>
                <a:lnTo>
                  <a:pt x="779132" y="3048000"/>
                </a:lnTo>
                <a:lnTo>
                  <a:pt x="760082" y="3011424"/>
                </a:lnTo>
                <a:lnTo>
                  <a:pt x="744220" y="2970149"/>
                </a:lnTo>
                <a:lnTo>
                  <a:pt x="729932" y="2924175"/>
                </a:lnTo>
                <a:lnTo>
                  <a:pt x="718832" y="2871724"/>
                </a:lnTo>
                <a:lnTo>
                  <a:pt x="710895" y="2811399"/>
                </a:lnTo>
                <a:lnTo>
                  <a:pt x="709307" y="2743200"/>
                </a:lnTo>
                <a:lnTo>
                  <a:pt x="710895" y="2674874"/>
                </a:lnTo>
                <a:lnTo>
                  <a:pt x="718832" y="2614549"/>
                </a:lnTo>
                <a:lnTo>
                  <a:pt x="729932" y="2562225"/>
                </a:lnTo>
                <a:lnTo>
                  <a:pt x="744220" y="2516124"/>
                </a:lnTo>
                <a:lnTo>
                  <a:pt x="760082" y="2474849"/>
                </a:lnTo>
                <a:lnTo>
                  <a:pt x="779132" y="2438400"/>
                </a:lnTo>
                <a:lnTo>
                  <a:pt x="817206" y="2362200"/>
                </a:lnTo>
                <a:lnTo>
                  <a:pt x="833081" y="2325624"/>
                </a:lnTo>
                <a:lnTo>
                  <a:pt x="848944" y="2284349"/>
                </a:lnTo>
                <a:lnTo>
                  <a:pt x="864819" y="2238375"/>
                </a:lnTo>
                <a:lnTo>
                  <a:pt x="875919" y="2185924"/>
                </a:lnTo>
                <a:lnTo>
                  <a:pt x="882269" y="2125599"/>
                </a:lnTo>
                <a:lnTo>
                  <a:pt x="885444" y="2057400"/>
                </a:lnTo>
                <a:lnTo>
                  <a:pt x="882269" y="1989074"/>
                </a:lnTo>
                <a:lnTo>
                  <a:pt x="875919" y="1928749"/>
                </a:lnTo>
                <a:lnTo>
                  <a:pt x="864819" y="1876425"/>
                </a:lnTo>
                <a:lnTo>
                  <a:pt x="848944" y="1830324"/>
                </a:lnTo>
                <a:lnTo>
                  <a:pt x="833081" y="1789049"/>
                </a:lnTo>
                <a:lnTo>
                  <a:pt x="817206" y="1752600"/>
                </a:lnTo>
                <a:lnTo>
                  <a:pt x="779132" y="1676400"/>
                </a:lnTo>
                <a:lnTo>
                  <a:pt x="760082" y="1639824"/>
                </a:lnTo>
                <a:lnTo>
                  <a:pt x="744220" y="1598549"/>
                </a:lnTo>
                <a:lnTo>
                  <a:pt x="729932" y="1552575"/>
                </a:lnTo>
                <a:lnTo>
                  <a:pt x="718832" y="1500124"/>
                </a:lnTo>
                <a:lnTo>
                  <a:pt x="710895" y="1439799"/>
                </a:lnTo>
                <a:lnTo>
                  <a:pt x="709307" y="1371600"/>
                </a:lnTo>
                <a:lnTo>
                  <a:pt x="710895" y="1303274"/>
                </a:lnTo>
                <a:lnTo>
                  <a:pt x="718832" y="1242949"/>
                </a:lnTo>
                <a:lnTo>
                  <a:pt x="729932" y="1190625"/>
                </a:lnTo>
                <a:lnTo>
                  <a:pt x="744220" y="1144524"/>
                </a:lnTo>
                <a:lnTo>
                  <a:pt x="760082" y="1103249"/>
                </a:lnTo>
                <a:lnTo>
                  <a:pt x="779132" y="1066800"/>
                </a:lnTo>
                <a:lnTo>
                  <a:pt x="817206" y="990600"/>
                </a:lnTo>
                <a:lnTo>
                  <a:pt x="833081" y="954024"/>
                </a:lnTo>
                <a:lnTo>
                  <a:pt x="848944" y="912749"/>
                </a:lnTo>
                <a:lnTo>
                  <a:pt x="864819" y="866775"/>
                </a:lnTo>
                <a:lnTo>
                  <a:pt x="875919" y="814324"/>
                </a:lnTo>
                <a:lnTo>
                  <a:pt x="882269" y="753999"/>
                </a:lnTo>
                <a:lnTo>
                  <a:pt x="885444" y="685800"/>
                </a:lnTo>
                <a:lnTo>
                  <a:pt x="882269" y="617474"/>
                </a:lnTo>
                <a:lnTo>
                  <a:pt x="875919" y="557149"/>
                </a:lnTo>
                <a:lnTo>
                  <a:pt x="864819" y="504825"/>
                </a:lnTo>
                <a:lnTo>
                  <a:pt x="848944" y="458724"/>
                </a:lnTo>
                <a:lnTo>
                  <a:pt x="833081" y="417449"/>
                </a:lnTo>
                <a:lnTo>
                  <a:pt x="817206" y="381000"/>
                </a:lnTo>
                <a:lnTo>
                  <a:pt x="779132" y="304800"/>
                </a:lnTo>
                <a:lnTo>
                  <a:pt x="760082" y="268224"/>
                </a:lnTo>
                <a:lnTo>
                  <a:pt x="744220" y="226949"/>
                </a:lnTo>
                <a:lnTo>
                  <a:pt x="729932" y="180975"/>
                </a:lnTo>
                <a:lnTo>
                  <a:pt x="718832" y="128524"/>
                </a:lnTo>
                <a:lnTo>
                  <a:pt x="710895" y="68199"/>
                </a:lnTo>
                <a:lnTo>
                  <a:pt x="709307" y="0"/>
                </a:lnTo>
                <a:close/>
              </a:path>
            </a:pathLst>
          </a:custGeom>
          <a:solidFill>
            <a:srgbClr val="2A1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08535" y="0"/>
            <a:ext cx="283845" cy="6858000"/>
          </a:xfrm>
          <a:custGeom>
            <a:avLst/>
            <a:gdLst/>
            <a:ahLst/>
            <a:cxnLst/>
            <a:rect l="l" t="t" r="r" b="b"/>
            <a:pathLst>
              <a:path w="283845" h="6858000">
                <a:moveTo>
                  <a:pt x="283464" y="0"/>
                </a:moveTo>
                <a:lnTo>
                  <a:pt x="0" y="0"/>
                </a:lnTo>
                <a:lnTo>
                  <a:pt x="0" y="6858000"/>
                </a:lnTo>
                <a:lnTo>
                  <a:pt x="283464" y="6858000"/>
                </a:lnTo>
                <a:lnTo>
                  <a:pt x="283464" y="0"/>
                </a:lnTo>
                <a:close/>
              </a:path>
            </a:pathLst>
          </a:custGeom>
          <a:solidFill>
            <a:srgbClr val="F8B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8743" y="-38912"/>
            <a:ext cx="1077023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4796" y="2209926"/>
            <a:ext cx="10122407" cy="2976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951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7725" y="2370785"/>
            <a:ext cx="8743950" cy="2128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36294" algn="ctr">
              <a:lnSpc>
                <a:spcPts val="5505"/>
              </a:lnSpc>
              <a:spcBef>
                <a:spcPts val="100"/>
              </a:spcBef>
            </a:pPr>
            <a:r>
              <a:rPr lang="en-US" sz="4800" spc="-5" dirty="0">
                <a:solidFill>
                  <a:srgbClr val="FFFF00"/>
                </a:solidFill>
                <a:latin typeface="Bookman Uralic"/>
                <a:cs typeface="Bookman Uralic"/>
              </a:rPr>
              <a:t>Data Link layer Protocol and Devices.</a:t>
            </a:r>
          </a:p>
          <a:p>
            <a:pPr marL="12700">
              <a:lnSpc>
                <a:spcPts val="5505"/>
              </a:lnSpc>
            </a:pPr>
            <a:endParaRPr sz="4800" dirty="0">
              <a:latin typeface="Bookman Uralic"/>
              <a:cs typeface="Bookman Ural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578" y="351536"/>
            <a:ext cx="4732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10840" algn="l"/>
              </a:tabLst>
            </a:pPr>
            <a:r>
              <a:rPr sz="4000" spc="170" dirty="0"/>
              <a:t>CONNECTING	</a:t>
            </a:r>
            <a:r>
              <a:rPr sz="4000" spc="160" dirty="0"/>
              <a:t>DEVICES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30578" y="1324127"/>
            <a:ext cx="9241790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2A1A00"/>
              </a:buClr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1" i="0" u="none" strike="noStrike" kern="1200" cap="none" spc="-8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 </a:t>
            </a:r>
            <a:r>
              <a:rPr kumimoji="0" sz="2800" b="1" i="0" u="none" strike="noStrike" kern="1200" cap="none" spc="-1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divide </a:t>
            </a:r>
            <a:r>
              <a:rPr kumimoji="0" sz="2800" b="1" i="0" u="none" strike="noStrike" kern="1200" cap="none" spc="-14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connecting </a:t>
            </a:r>
            <a:r>
              <a:rPr kumimoji="0" sz="2800" b="1" i="0" u="none" strike="noStrike" kern="1200" cap="none" spc="-19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devices </a:t>
            </a:r>
            <a:r>
              <a:rPr kumimoji="0" sz="2800" b="1" i="0" u="none" strike="noStrike" kern="1200" cap="none" spc="-8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into </a:t>
            </a:r>
            <a:r>
              <a:rPr kumimoji="0" sz="2800" b="1" i="0" u="none" strike="noStrike" kern="1200" cap="none" spc="-1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five </a:t>
            </a:r>
            <a:r>
              <a:rPr kumimoji="0" sz="2800" b="1" i="0" u="none" strike="noStrike" kern="1200" cap="none" spc="-9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different </a:t>
            </a:r>
            <a:r>
              <a:rPr kumimoji="0" sz="2800" b="1" i="0" u="none" strike="noStrike" kern="1200" cap="none" spc="-15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categories  </a:t>
            </a:r>
            <a:r>
              <a:rPr kumimoji="0" sz="2800" b="1" i="0" u="none" strike="noStrike" kern="1200" cap="none" spc="-16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based </a:t>
            </a:r>
            <a:r>
              <a:rPr kumimoji="0" sz="2800" b="1" i="0" u="none" strike="noStrike" kern="1200" cap="none" spc="-114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 </a:t>
            </a:r>
            <a:r>
              <a:rPr kumimoji="0" sz="2800" b="1" i="0" u="none" strike="noStrike" kern="1200" cap="none" spc="-8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800" b="1" i="0" u="none" strike="noStrike" kern="1200" cap="none" spc="-14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layer </a:t>
            </a:r>
            <a:r>
              <a:rPr kumimoji="0" sz="2800" b="1" i="0" u="none" strike="noStrike" kern="1200" cap="none" spc="-1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2800" b="1" i="0" u="none" strike="noStrike" kern="1200" cap="none" spc="-17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which </a:t>
            </a:r>
            <a:r>
              <a:rPr kumimoji="0" sz="2800" b="1" i="0" u="none" strike="noStrike" kern="1200" cap="none" spc="-1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they </a:t>
            </a:r>
            <a:r>
              <a:rPr kumimoji="0" sz="2800" b="1" i="0" u="none" strike="noStrike" kern="1200" cap="none" spc="-10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operate </a:t>
            </a:r>
            <a:r>
              <a:rPr kumimoji="0" sz="2800" b="1" i="0" u="none" strike="noStrike" kern="1200" cap="none" spc="-1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2800" b="1" i="0" u="none" strike="noStrike" kern="1200" cap="none" spc="-1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800" b="1" i="0" u="none" strike="noStrike" kern="1200" cap="none" spc="3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1" i="0" u="none" strike="noStrike" kern="1200" cap="none" spc="-1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network.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0616" y="3429000"/>
            <a:ext cx="8465820" cy="2801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8628" y="6244538"/>
            <a:ext cx="5390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FIGURE </a:t>
            </a:r>
            <a:r>
              <a:rPr kumimoji="0" sz="18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800" b="1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FIVE </a:t>
            </a:r>
            <a:r>
              <a:rPr kumimoji="0" sz="1800" b="1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CATEGORIES </a:t>
            </a:r>
            <a:r>
              <a:rPr kumimoji="0" sz="1800" b="1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</a:t>
            </a:r>
            <a:r>
              <a:rPr kumimoji="0" sz="1800" b="1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CONNECTING</a:t>
            </a:r>
            <a:r>
              <a:rPr kumimoji="0" sz="1800" b="1" i="0" u="none" strike="noStrike" kern="1200" cap="none" spc="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DEVICES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0194" y="683666"/>
            <a:ext cx="7054215" cy="505142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135"/>
              </a:spcBef>
              <a:spcAft>
                <a:spcPts val="0"/>
              </a:spcAft>
              <a:buClr>
                <a:srgbClr val="2A1A00"/>
              </a:buClr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1" i="0" u="none" strike="noStrike" kern="1200" cap="none" spc="-8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 </a:t>
            </a:r>
            <a:r>
              <a:rPr kumimoji="0" sz="2800" b="1" i="0" u="none" strike="noStrike" kern="1200" cap="none" spc="-16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have </a:t>
            </a:r>
            <a:r>
              <a:rPr kumimoji="0" sz="2800" b="1" i="0" u="none" strike="noStrike" kern="1200" cap="none" spc="-8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800" b="1" i="0" u="none" strike="noStrike" kern="1200" cap="none" spc="-16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topics </a:t>
            </a:r>
            <a:r>
              <a:rPr kumimoji="0" sz="2800" b="1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2800" b="1" i="0" u="none" strike="noStrike" kern="1200" cap="none" spc="-26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discuss </a:t>
            </a:r>
            <a:r>
              <a:rPr kumimoji="0" sz="2800" b="1" i="0" u="none" strike="noStrike" kern="1200" cap="none" spc="-1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</a:t>
            </a:r>
            <a:r>
              <a:rPr kumimoji="0" sz="2800" b="1" i="0" u="none" strike="noStrike" kern="1200" cap="none" spc="-254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</a:t>
            </a:r>
            <a:r>
              <a:rPr kumimoji="0" sz="2800" b="1" i="0" u="none" strike="noStrike" kern="1200" cap="none" spc="2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1" i="0" u="none" strike="noStrike" kern="1200" cap="none" spc="-17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follows: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2A1A00"/>
              </a:buClr>
              <a:buSzTx/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kumimoji="0" sz="2800" b="1" i="0" u="none" strike="noStrike" kern="1200" cap="none" spc="-24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Passive</a:t>
            </a:r>
            <a:r>
              <a:rPr kumimoji="0" sz="2800" b="1" i="0" u="none" strike="noStrike" kern="1200" cap="none" spc="-10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1" i="0" u="none" strike="noStrike" kern="1200" cap="none" spc="-19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hubs.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Clr>
                <a:srgbClr val="2A1A00"/>
              </a:buClr>
              <a:buSzTx/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kumimoji="0" sz="2800" b="1" i="0" u="none" strike="noStrike" kern="1200" cap="none" spc="-17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Repeaters.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>
                <a:srgbClr val="2A1A00"/>
              </a:buClr>
              <a:buSzTx/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kumimoji="0" sz="2800" b="1" i="0" u="none" strike="noStrike" kern="1200" cap="none" spc="-16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Active</a:t>
            </a:r>
            <a:r>
              <a:rPr kumimoji="0" sz="2800" b="1" i="0" u="none" strike="noStrike" kern="1200" cap="none" spc="-10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1" i="0" u="none" strike="noStrike" kern="1200" cap="none" spc="-19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hubs.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2A1A00"/>
              </a:buClr>
              <a:buSzTx/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kumimoji="0" sz="2800" b="1" i="0" u="none" strike="noStrike" kern="1200" cap="none" spc="-20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Bridges.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Clr>
                <a:srgbClr val="2A1A00"/>
              </a:buClr>
              <a:buSzTx/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kumimoji="0" sz="2800" b="1" i="0" u="none" strike="noStrike" kern="1200" cap="none" spc="-17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Two </a:t>
            </a:r>
            <a:r>
              <a:rPr kumimoji="0" sz="2800" b="1" i="0" u="none" strike="noStrike" kern="1200" cap="none" spc="-16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 </a:t>
            </a:r>
            <a:r>
              <a:rPr kumimoji="0" sz="2800" b="1" i="0" u="none" strike="noStrike" kern="1200" cap="none" spc="-204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Layer</a:t>
            </a:r>
            <a:r>
              <a:rPr kumimoji="0" sz="2800" b="1" i="0" u="none" strike="noStrike" kern="1200" cap="none" spc="1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1" i="0" u="none" strike="noStrike" kern="1200" cap="none" spc="-204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Switches.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>
                <a:srgbClr val="2A1A00"/>
              </a:buClr>
              <a:buSzTx/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kumimoji="0" sz="2800" b="1" i="0" u="none" strike="noStrike" kern="1200" cap="none" spc="-18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Routers.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2A1A00"/>
              </a:buClr>
              <a:buSzTx/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kumimoji="0" sz="2800" b="1" i="0" u="none" strike="noStrike" kern="1200" cap="none" spc="-1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Three-Layer</a:t>
            </a:r>
            <a:r>
              <a:rPr kumimoji="0" sz="2800" b="1" i="0" u="none" strike="noStrike" kern="1200" cap="none" spc="-10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1" i="0" u="none" strike="noStrike" kern="1200" cap="none" spc="-204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Switches.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Clr>
                <a:srgbClr val="2A1A00"/>
              </a:buClr>
              <a:buSzTx/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kumimoji="0" sz="2800" b="1" i="0" u="none" strike="noStrike" kern="1200" cap="none" spc="-16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Gateway.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04800"/>
            <a:ext cx="3479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87270" algn="l"/>
              </a:tabLst>
            </a:pPr>
            <a:r>
              <a:rPr sz="4000" spc="195" dirty="0"/>
              <a:t>1</a:t>
            </a:r>
            <a:r>
              <a:rPr sz="4000" spc="185" dirty="0"/>
              <a:t>.</a:t>
            </a:r>
            <a:r>
              <a:rPr sz="4000" spc="95" dirty="0"/>
              <a:t>P</a:t>
            </a:r>
            <a:r>
              <a:rPr sz="4000" spc="195" dirty="0"/>
              <a:t>A</a:t>
            </a:r>
            <a:r>
              <a:rPr sz="4000" spc="190" dirty="0"/>
              <a:t>SSIV</a:t>
            </a:r>
            <a:r>
              <a:rPr sz="4000" spc="-5" dirty="0"/>
              <a:t>E</a:t>
            </a:r>
            <a:r>
              <a:rPr sz="4000" dirty="0"/>
              <a:t>	</a:t>
            </a:r>
            <a:r>
              <a:rPr sz="4000" spc="195" dirty="0"/>
              <a:t>HUB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6575" marR="5080" indent="-228600">
              <a:lnSpc>
                <a:spcPct val="110000"/>
              </a:lnSpc>
              <a:spcBef>
                <a:spcPts val="100"/>
              </a:spcBef>
              <a:buClr>
                <a:srgbClr val="2A1A00"/>
              </a:buClr>
              <a:buFont typeface="Arial"/>
              <a:buChar char="•"/>
              <a:tabLst>
                <a:tab pos="537210" algn="l"/>
              </a:tabLst>
            </a:pPr>
            <a:r>
              <a:rPr sz="2800" spc="-220" dirty="0"/>
              <a:t>A </a:t>
            </a:r>
            <a:r>
              <a:rPr sz="2800" spc="-210" dirty="0"/>
              <a:t>passive </a:t>
            </a:r>
            <a:r>
              <a:rPr sz="2800" spc="-125" dirty="0"/>
              <a:t>hub </a:t>
            </a:r>
            <a:r>
              <a:rPr sz="2800" spc="-240" dirty="0"/>
              <a:t>is </a:t>
            </a:r>
            <a:r>
              <a:rPr sz="2800" spc="-160" dirty="0"/>
              <a:t>just </a:t>
            </a:r>
            <a:r>
              <a:rPr sz="2800" spc="-135" dirty="0"/>
              <a:t>a </a:t>
            </a:r>
            <a:r>
              <a:rPr sz="2800" spc="-150" dirty="0"/>
              <a:t>connector. </a:t>
            </a:r>
            <a:r>
              <a:rPr sz="2800" spc="-15" dirty="0"/>
              <a:t>It </a:t>
            </a:r>
            <a:r>
              <a:rPr sz="2800" spc="-185" dirty="0"/>
              <a:t>connects </a:t>
            </a:r>
            <a:r>
              <a:rPr sz="2800" spc="-80" dirty="0"/>
              <a:t>the </a:t>
            </a:r>
            <a:r>
              <a:rPr sz="2800" spc="-185" dirty="0"/>
              <a:t>wires </a:t>
            </a:r>
            <a:r>
              <a:rPr sz="2800" spc="-140" dirty="0"/>
              <a:t>coming  </a:t>
            </a:r>
            <a:r>
              <a:rPr sz="2800" spc="-95" dirty="0"/>
              <a:t>from </a:t>
            </a:r>
            <a:r>
              <a:rPr sz="2800" spc="-100" dirty="0"/>
              <a:t>different </a:t>
            </a:r>
            <a:r>
              <a:rPr sz="2800" spc="-190" dirty="0"/>
              <a:t>branches. </a:t>
            </a:r>
            <a:r>
              <a:rPr sz="2800" spc="-85" dirty="0"/>
              <a:t>In </a:t>
            </a:r>
            <a:r>
              <a:rPr sz="2800" spc="-135" dirty="0"/>
              <a:t>a </a:t>
            </a:r>
            <a:r>
              <a:rPr sz="2800" spc="-105" dirty="0"/>
              <a:t>star-topology </a:t>
            </a:r>
            <a:r>
              <a:rPr sz="2800" spc="-145" dirty="0"/>
              <a:t>Ethernet </a:t>
            </a:r>
            <a:r>
              <a:rPr sz="2800" spc="-195" dirty="0"/>
              <a:t>LAN, </a:t>
            </a:r>
            <a:r>
              <a:rPr sz="2800" spc="-135" dirty="0"/>
              <a:t>a  </a:t>
            </a:r>
            <a:r>
              <a:rPr sz="2800" spc="-215" dirty="0"/>
              <a:t>passive </a:t>
            </a:r>
            <a:r>
              <a:rPr sz="2800" spc="-120" dirty="0"/>
              <a:t>hub </a:t>
            </a:r>
            <a:r>
              <a:rPr sz="2800" spc="-240" dirty="0"/>
              <a:t>is </a:t>
            </a:r>
            <a:r>
              <a:rPr sz="2800" spc="-160" dirty="0"/>
              <a:t>just </a:t>
            </a:r>
            <a:r>
              <a:rPr sz="2800" spc="-135" dirty="0"/>
              <a:t>a </a:t>
            </a:r>
            <a:r>
              <a:rPr sz="2800" spc="-85" dirty="0"/>
              <a:t>point </a:t>
            </a:r>
            <a:r>
              <a:rPr sz="2800" spc="-135" dirty="0"/>
              <a:t>where </a:t>
            </a:r>
            <a:r>
              <a:rPr sz="2800" spc="-80" dirty="0"/>
              <a:t>the </a:t>
            </a:r>
            <a:r>
              <a:rPr sz="2800" spc="-200" dirty="0"/>
              <a:t>signals </a:t>
            </a:r>
            <a:r>
              <a:rPr sz="2800" spc="-140" dirty="0"/>
              <a:t>coming </a:t>
            </a:r>
            <a:r>
              <a:rPr sz="2800" spc="-90" dirty="0"/>
              <a:t>from  </a:t>
            </a:r>
            <a:r>
              <a:rPr sz="2800" spc="-100" dirty="0"/>
              <a:t>different </a:t>
            </a:r>
            <a:r>
              <a:rPr sz="2800" spc="-165" dirty="0"/>
              <a:t>stations </a:t>
            </a:r>
            <a:r>
              <a:rPr sz="2800" spc="-160" dirty="0"/>
              <a:t>collide; </a:t>
            </a:r>
            <a:r>
              <a:rPr sz="2800" spc="-80" dirty="0"/>
              <a:t>the </a:t>
            </a:r>
            <a:r>
              <a:rPr sz="2800" spc="-125" dirty="0"/>
              <a:t>hub </a:t>
            </a:r>
            <a:r>
              <a:rPr sz="2800" spc="-240" dirty="0"/>
              <a:t>is </a:t>
            </a:r>
            <a:r>
              <a:rPr sz="2800" spc="-80" dirty="0"/>
              <a:t>the </a:t>
            </a:r>
            <a:r>
              <a:rPr sz="2800" spc="-165" dirty="0"/>
              <a:t>collision </a:t>
            </a:r>
            <a:r>
              <a:rPr sz="2800" spc="-105" dirty="0"/>
              <a:t>point. </a:t>
            </a:r>
            <a:r>
              <a:rPr sz="2800" spc="-225" dirty="0"/>
              <a:t>This  </a:t>
            </a:r>
            <a:r>
              <a:rPr sz="2800" spc="-105" dirty="0"/>
              <a:t>type </a:t>
            </a:r>
            <a:r>
              <a:rPr sz="2800" spc="-75" dirty="0"/>
              <a:t>of </a:t>
            </a:r>
            <a:r>
              <a:rPr sz="2800" spc="-135" dirty="0"/>
              <a:t>a </a:t>
            </a:r>
            <a:r>
              <a:rPr sz="2800" spc="-125" dirty="0"/>
              <a:t>hub </a:t>
            </a:r>
            <a:r>
              <a:rPr sz="2800" spc="-240" dirty="0"/>
              <a:t>is </a:t>
            </a:r>
            <a:r>
              <a:rPr sz="2800" spc="-90" dirty="0"/>
              <a:t>part </a:t>
            </a:r>
            <a:r>
              <a:rPr sz="2800" spc="-75" dirty="0"/>
              <a:t>of </a:t>
            </a:r>
            <a:r>
              <a:rPr sz="2800" spc="-80" dirty="0"/>
              <a:t>the </a:t>
            </a:r>
            <a:r>
              <a:rPr sz="2800" spc="-155" dirty="0"/>
              <a:t>media; </a:t>
            </a:r>
            <a:r>
              <a:rPr sz="2800" spc="-160" dirty="0"/>
              <a:t>its </a:t>
            </a:r>
            <a:r>
              <a:rPr sz="2800" spc="-125" dirty="0"/>
              <a:t>location </a:t>
            </a:r>
            <a:r>
              <a:rPr sz="2800" spc="-240" dirty="0"/>
              <a:t>is </a:t>
            </a:r>
            <a:r>
              <a:rPr sz="2800" spc="-75" dirty="0"/>
              <a:t>the </a:t>
            </a:r>
            <a:r>
              <a:rPr sz="2800" spc="-90" dirty="0"/>
              <a:t>Internet  </a:t>
            </a:r>
            <a:r>
              <a:rPr sz="2800" spc="-105" dirty="0"/>
              <a:t>model </a:t>
            </a:r>
            <a:r>
              <a:rPr sz="2800" spc="-240" dirty="0"/>
              <a:t>is </a:t>
            </a:r>
            <a:r>
              <a:rPr sz="2800" spc="-120" dirty="0"/>
              <a:t>below </a:t>
            </a:r>
            <a:r>
              <a:rPr sz="2800" spc="-80" dirty="0"/>
              <a:t>the </a:t>
            </a:r>
            <a:r>
              <a:rPr sz="2800" spc="-195" dirty="0"/>
              <a:t>physical</a:t>
            </a:r>
            <a:r>
              <a:rPr sz="2800" spc="145" dirty="0"/>
              <a:t> </a:t>
            </a:r>
            <a:r>
              <a:rPr sz="2800" spc="-155" dirty="0"/>
              <a:t>layer.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578" y="351536"/>
            <a:ext cx="2785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95" dirty="0"/>
              <a:t>2</a:t>
            </a:r>
            <a:r>
              <a:rPr sz="4000" spc="185" dirty="0"/>
              <a:t>.</a:t>
            </a:r>
            <a:r>
              <a:rPr sz="4000" spc="190" dirty="0"/>
              <a:t>R</a:t>
            </a:r>
            <a:r>
              <a:rPr sz="4000" spc="185" dirty="0"/>
              <a:t>E</a:t>
            </a:r>
            <a:r>
              <a:rPr sz="4000" spc="195" dirty="0"/>
              <a:t>P</a:t>
            </a:r>
            <a:r>
              <a:rPr sz="4000" spc="185" dirty="0"/>
              <a:t>E</a:t>
            </a:r>
            <a:r>
              <a:rPr sz="4000" spc="-20" dirty="0"/>
              <a:t>A</a:t>
            </a:r>
            <a:r>
              <a:rPr sz="4000" spc="190" dirty="0"/>
              <a:t>T</a:t>
            </a:r>
            <a:r>
              <a:rPr sz="4000" spc="185" dirty="0"/>
              <a:t>E</a:t>
            </a:r>
            <a:r>
              <a:rPr sz="4000" spc="190" dirty="0"/>
              <a:t>R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30578" y="2113305"/>
            <a:ext cx="9628505" cy="225869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2A1A00"/>
              </a:buClr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1" i="0" u="none" strike="noStrike" kern="1200" cap="none" spc="-2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800" b="1" i="0" u="none" strike="noStrike" kern="1200" cap="none" spc="-1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repeater </a:t>
            </a:r>
            <a:r>
              <a:rPr kumimoji="0" sz="2800" b="1" i="0" u="none" strike="noStrike" kern="1200" cap="none" spc="-2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</a:t>
            </a:r>
            <a:r>
              <a:rPr kumimoji="0" sz="2800" b="1" i="0" u="none" strike="noStrike" kern="1200" cap="none" spc="-1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800" b="1" i="0" u="none" strike="noStrike" kern="1200" cap="none" spc="-16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device </a:t>
            </a:r>
            <a:r>
              <a:rPr kumimoji="0" sz="2800" b="1" i="0" u="none" strike="noStrike" kern="1200" cap="none" spc="-7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that </a:t>
            </a:r>
            <a:r>
              <a:rPr kumimoji="0" sz="2800" b="1" i="0" u="none" strike="noStrike" kern="1200" cap="none" spc="-1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operates only </a:t>
            </a:r>
            <a:r>
              <a:rPr kumimoji="0" sz="2800" b="1" i="0" u="none" strike="noStrike" kern="1200" cap="none" spc="-1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2800" b="1" i="0" u="none" strike="noStrike" kern="1200" cap="none" spc="-7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800" b="1" i="0" u="none" strike="noStrike" kern="1200" cap="none" spc="-19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physical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1" i="0" u="none" strike="noStrike" kern="1200" cap="none" spc="-1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layer.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2A1A00"/>
              </a:buClr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1" i="0" u="none" strike="noStrike" kern="1200" cap="none" spc="-2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800" b="1" i="0" u="none" strike="noStrike" kern="1200" cap="none" spc="-1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repeater </a:t>
            </a:r>
            <a:r>
              <a:rPr kumimoji="0" sz="2800" b="1" i="0" u="none" strike="noStrike" kern="1200" cap="none" spc="-18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connects </a:t>
            </a:r>
            <a:r>
              <a:rPr kumimoji="0" sz="2800" b="1" i="0" u="none" strike="noStrike" kern="1200" cap="none" spc="-8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two </a:t>
            </a:r>
            <a:r>
              <a:rPr kumimoji="0" sz="2800" b="1" i="0" u="none" strike="noStrike" kern="1200" cap="none" spc="-17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segments </a:t>
            </a:r>
            <a:r>
              <a:rPr kumimoji="0" sz="2800" b="1" i="0" u="none" strike="noStrike" kern="1200" cap="none" spc="-7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</a:t>
            </a:r>
            <a:r>
              <a:rPr kumimoji="0" sz="2800" b="1" i="0" u="none" strike="noStrike" kern="1200" cap="none" spc="-1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800" b="1" i="0" u="none" strike="noStrike" kern="1200" cap="none" spc="3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1" i="0" u="none" strike="noStrike" kern="1200" cap="none" spc="-20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LAN.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rgbClr val="2A1A00"/>
              </a:buClr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1" i="0" u="none" strike="noStrike" kern="1200" cap="none" spc="-2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800" b="1" i="0" u="none" strike="noStrike" kern="1200" cap="none" spc="-1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repeater </a:t>
            </a:r>
            <a:r>
              <a:rPr kumimoji="0" sz="2800" b="1" i="0" u="none" strike="noStrike" kern="1200" cap="none" spc="-1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forwards </a:t>
            </a:r>
            <a:r>
              <a:rPr kumimoji="0" sz="2800" b="1" i="0" u="none" strike="noStrike" kern="1200" cap="none" spc="-16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every</a:t>
            </a:r>
            <a:r>
              <a:rPr kumimoji="0" sz="2800" b="1" i="0" u="none" strike="noStrike" kern="1200" cap="none" spc="1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1" i="0" u="none" strike="noStrike" kern="1200" cap="none" spc="-1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frame.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2A1A00"/>
              </a:buClr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1" i="0" u="none" strike="noStrike" kern="1200" cap="none" spc="-2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800" b="1" i="0" u="none" strike="noStrike" kern="1200" cap="none" spc="-1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repeater </a:t>
            </a:r>
            <a:r>
              <a:rPr kumimoji="0" sz="2800" b="1" i="0" u="none" strike="noStrike" kern="1200" cap="none" spc="-2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</a:t>
            </a:r>
            <a:r>
              <a:rPr kumimoji="0" sz="2800" b="1" i="0" u="none" strike="noStrike" kern="1200" cap="none" spc="-1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800" b="1" i="0" u="none" strike="noStrike" kern="1200" cap="none" spc="-1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regenerator </a:t>
            </a:r>
            <a:r>
              <a:rPr kumimoji="0" sz="2800" b="1" i="0" u="none" strike="noStrike" kern="1200" cap="none" spc="-17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sz="2800" b="1" i="0" u="none" strike="noStrike" kern="1200" cap="none" spc="-7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 </a:t>
            </a:r>
            <a:r>
              <a:rPr kumimoji="0" sz="2800" b="1" i="0" u="none" strike="noStrike" kern="1200" cap="none" spc="-1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</a:t>
            </a:r>
            <a:r>
              <a:rPr kumimoji="0" sz="2800" b="1" i="0" u="none" strike="noStrike" kern="1200" cap="none" spc="-114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1" i="0" u="none" strike="noStrike" kern="1200" cap="none" spc="-1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amplifier.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8755" y="786383"/>
            <a:ext cx="7869935" cy="4713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03245" y="6030264"/>
            <a:ext cx="5870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FIGURE </a:t>
            </a:r>
            <a:r>
              <a:rPr kumimoji="0" sz="18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800" b="1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1800" b="1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REPEATER </a:t>
            </a:r>
            <a:r>
              <a:rPr kumimoji="0" sz="1800" b="1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CONNECTING </a:t>
            </a:r>
            <a:r>
              <a:rPr kumimoji="0" sz="18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TWO </a:t>
            </a:r>
            <a:r>
              <a:rPr kumimoji="0" sz="1800" b="1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SEGMENTS </a:t>
            </a:r>
            <a:r>
              <a:rPr kumimoji="0" sz="1800" b="1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</a:t>
            </a:r>
            <a:r>
              <a:rPr kumimoji="0" sz="1800" b="1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 </a:t>
            </a:r>
            <a:r>
              <a:rPr kumimoji="0" sz="1800" b="1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578" y="354583"/>
            <a:ext cx="5690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75" dirty="0">
                <a:solidFill>
                  <a:srgbClr val="2A1A00"/>
                </a:solidFill>
                <a:latin typeface="Times New Roman"/>
                <a:cs typeface="Times New Roman"/>
              </a:rPr>
              <a:t>FUNCTION </a:t>
            </a:r>
            <a:r>
              <a:rPr sz="3200" spc="100" dirty="0">
                <a:solidFill>
                  <a:srgbClr val="2A1A00"/>
                </a:solidFill>
                <a:latin typeface="Times New Roman"/>
                <a:cs typeface="Times New Roman"/>
              </a:rPr>
              <a:t>OF </a:t>
            </a:r>
            <a:r>
              <a:rPr sz="3200" dirty="0">
                <a:solidFill>
                  <a:srgbClr val="2A1A00"/>
                </a:solidFill>
                <a:latin typeface="Times New Roman"/>
                <a:cs typeface="Times New Roman"/>
              </a:rPr>
              <a:t>A</a:t>
            </a:r>
            <a:r>
              <a:rPr sz="3200" spc="430" dirty="0">
                <a:solidFill>
                  <a:srgbClr val="2A1A00"/>
                </a:solidFill>
                <a:latin typeface="Times New Roman"/>
                <a:cs typeface="Times New Roman"/>
              </a:rPr>
              <a:t> </a:t>
            </a:r>
            <a:r>
              <a:rPr sz="3200" spc="125" dirty="0">
                <a:solidFill>
                  <a:srgbClr val="2A1A00"/>
                </a:solidFill>
                <a:latin typeface="Times New Roman"/>
                <a:cs typeface="Times New Roman"/>
              </a:rPr>
              <a:t>REPEATER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9760" y="1802892"/>
            <a:ext cx="8473440" cy="4064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578" y="351536"/>
            <a:ext cx="3281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88514" algn="l"/>
              </a:tabLst>
            </a:pPr>
            <a:r>
              <a:rPr sz="4000" spc="200" dirty="0"/>
              <a:t>3</a:t>
            </a:r>
            <a:r>
              <a:rPr sz="4000" spc="185" dirty="0"/>
              <a:t>.</a:t>
            </a:r>
            <a:r>
              <a:rPr sz="4000" spc="195" dirty="0"/>
              <a:t>A</a:t>
            </a:r>
            <a:r>
              <a:rPr sz="4000" spc="190" dirty="0"/>
              <a:t>CTIV</a:t>
            </a:r>
            <a:r>
              <a:rPr sz="4000" spc="-5" dirty="0"/>
              <a:t>E</a:t>
            </a:r>
            <a:r>
              <a:rPr sz="4000" dirty="0"/>
              <a:t>	</a:t>
            </a:r>
            <a:r>
              <a:rPr sz="4000" spc="195" dirty="0"/>
              <a:t>HUB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30578" y="2234920"/>
            <a:ext cx="9743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2A1A00"/>
              </a:buClr>
              <a:buSzTx/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000" b="1" i="0" u="none" strike="noStrike" kern="1200" cap="none" spc="-1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 </a:t>
            </a:r>
            <a:r>
              <a:rPr kumimoji="0" sz="2000" b="1" i="0" u="none" strike="noStrike" kern="1200" cap="none" spc="-10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active </a:t>
            </a:r>
            <a:r>
              <a:rPr kumimoji="0" sz="2000" b="1" i="0" u="none" strike="noStrike" kern="1200" cap="none" spc="-8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hub </a:t>
            </a:r>
            <a:r>
              <a:rPr kumimoji="0" sz="2000" b="1" i="0" u="none" strike="noStrike" kern="1200" cap="none" spc="-16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</a:t>
            </a:r>
            <a:r>
              <a:rPr kumimoji="0" sz="2000" b="1" i="0" u="none" strike="noStrike" kern="1200" cap="none" spc="-10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actually </a:t>
            </a:r>
            <a:r>
              <a:rPr kumimoji="0" sz="2000" b="1" i="0" u="none" strike="noStrike" kern="1200" cap="none" spc="-9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000" b="1" i="0" u="none" strike="noStrike" kern="1200" cap="none" spc="-6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multiport </a:t>
            </a:r>
            <a:r>
              <a:rPr kumimoji="0" sz="2000" b="1" i="0" u="none" strike="noStrike" kern="1200" cap="none" spc="-8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repeater.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</a:t>
            </a:r>
            <a:r>
              <a:rPr kumimoji="0" sz="2000" b="1" i="0" u="none" strike="noStrike" kern="1200" cap="none" spc="-16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</a:t>
            </a:r>
            <a:r>
              <a:rPr kumimoji="0" sz="2000" b="1" i="0" u="none" strike="noStrike" kern="1200" cap="none" spc="-9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normally </a:t>
            </a:r>
            <a:r>
              <a:rPr kumimoji="0" sz="2000" b="1" i="0" u="none" strike="noStrike" kern="1200" cap="none" spc="-1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used </a:t>
            </a:r>
            <a:r>
              <a:rPr kumimoji="0" sz="2000" b="1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2000" b="1" i="0" u="none" strike="noStrike" kern="1200" cap="none" spc="-9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create </a:t>
            </a:r>
            <a:r>
              <a:rPr kumimoji="0" sz="2000" b="1" i="0" u="none" strike="noStrike" kern="1200" cap="none" spc="-1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connections  </a:t>
            </a:r>
            <a:r>
              <a:rPr kumimoji="0" sz="2000" b="1" i="0" u="none" strike="noStrike" kern="1200" cap="none" spc="-8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between </a:t>
            </a:r>
            <a:r>
              <a:rPr kumimoji="0" sz="2000" b="1" i="0" u="none" strike="noStrike" kern="1200" cap="none" spc="-114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stations </a:t>
            </a:r>
            <a:r>
              <a:rPr kumimoji="0" sz="2000" b="1" i="0" u="none" strike="noStrike" kern="1200" cap="none" spc="-8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2000" b="1" i="0" u="none" strike="noStrike" kern="1200" cap="none" spc="-9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000" b="1" i="0" u="none" strike="noStrike" kern="1200" cap="none" spc="-1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physical </a:t>
            </a:r>
            <a:r>
              <a:rPr kumimoji="0" sz="2000" b="1" i="0" u="none" strike="noStrike" kern="1200" cap="none" spc="-114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star</a:t>
            </a:r>
            <a:r>
              <a:rPr kumimoji="0" sz="2000" b="1" i="0" u="none" strike="noStrike" kern="1200" cap="none" spc="114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-8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topology.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578" y="351536"/>
            <a:ext cx="2308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70" dirty="0"/>
              <a:t>4.BRIDGES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30578" y="2234920"/>
            <a:ext cx="99091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2A1A00"/>
              </a:buClr>
              <a:buSzTx/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000" b="1" i="0" u="none" strike="noStrike" kern="1200" cap="none" spc="-1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000" b="1" i="0" u="none" strike="noStrike" kern="1200" cap="none" spc="-7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bridge </a:t>
            </a:r>
            <a:r>
              <a:rPr kumimoji="0" sz="2000" b="1" i="0" u="none" strike="noStrike" kern="1200" cap="none" spc="-10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operates </a:t>
            </a:r>
            <a:r>
              <a:rPr kumimoji="0" sz="2000" b="1" i="0" u="none" strike="noStrike" kern="1200" cap="none" spc="-8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2000" b="1" i="0" u="none" strike="noStrike" kern="1200" cap="none" spc="-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both the </a:t>
            </a:r>
            <a:r>
              <a:rPr kumimoji="0" sz="2000" b="1" i="0" u="none" strike="noStrike" kern="1200" cap="none" spc="-1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physical </a:t>
            </a:r>
            <a:r>
              <a:rPr kumimoji="0" sz="2000" b="1" i="0" u="none" strike="noStrike" kern="1200" cap="none" spc="-8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000" b="1" i="0" u="none" strike="noStrike" kern="1200" cap="none" spc="-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000" b="1" i="0" u="none" strike="noStrike" kern="1200" cap="none" spc="-6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</a:t>
            </a:r>
            <a:r>
              <a:rPr kumimoji="0" sz="2000" b="1" i="0" u="none" strike="noStrike" kern="1200" cap="none" spc="-9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link </a:t>
            </a:r>
            <a:r>
              <a:rPr kumimoji="0" sz="2000" b="1" i="0" u="none" strike="noStrike" kern="1200" cap="none" spc="-10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layer. </a:t>
            </a:r>
            <a:r>
              <a:rPr kumimoji="0" sz="2000" b="1" i="0" u="none" strike="noStrike" kern="1200" cap="none" spc="-2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 </a:t>
            </a:r>
            <a:r>
              <a:rPr kumimoji="0" sz="2000" b="1" i="0" u="none" strike="noStrike" kern="1200" cap="none" spc="-9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000" b="1" i="0" u="none" strike="noStrike" kern="1200" cap="none" spc="-1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physical </a:t>
            </a:r>
            <a:r>
              <a:rPr kumimoji="0" sz="2000" b="1" i="0" u="none" strike="noStrike" kern="1200" cap="none" spc="-10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layer </a:t>
            </a:r>
            <a:r>
              <a:rPr kumimoji="0" sz="2000" b="1" i="0" u="none" strike="noStrike" kern="1200" cap="none" spc="-114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device,  </a:t>
            </a:r>
            <a:r>
              <a:rPr kumimoji="0" sz="2000" b="1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</a:t>
            </a:r>
            <a:r>
              <a:rPr kumimoji="0" sz="2000" b="1" i="0" u="none" strike="noStrike" kern="1200" cap="none" spc="-10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regenerates </a:t>
            </a:r>
            <a:r>
              <a:rPr kumimoji="0" sz="2000" b="1" i="0" u="none" strike="noStrike" kern="1200" cap="none" spc="-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000" b="1" i="0" u="none" strike="noStrike" kern="1200" cap="none" spc="-1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signal </a:t>
            </a:r>
            <a:r>
              <a:rPr kumimoji="0" sz="2000" b="1" i="0" u="none" strike="noStrike" kern="1200" cap="none" spc="-18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 </a:t>
            </a:r>
            <a:r>
              <a:rPr kumimoji="0" sz="2000" b="1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</a:t>
            </a:r>
            <a:r>
              <a:rPr kumimoji="0" sz="2000" b="1" i="0" u="none" strike="noStrike" kern="1200" cap="none" spc="-1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receives. </a:t>
            </a:r>
            <a:r>
              <a:rPr kumimoji="0" sz="2000" b="1" i="0" u="none" strike="noStrike" kern="1200" cap="none" spc="-2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 </a:t>
            </a:r>
            <a:r>
              <a:rPr kumimoji="0" sz="2000" b="1" i="0" u="none" strike="noStrike" kern="1200" cap="none" spc="-9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000" b="1" i="0" u="none" strike="noStrike" kern="1200" cap="none" spc="-6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</a:t>
            </a:r>
            <a:r>
              <a:rPr kumimoji="0" sz="2000" b="1" i="0" u="none" strike="noStrike" kern="1200" cap="none" spc="-9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link </a:t>
            </a:r>
            <a:r>
              <a:rPr kumimoji="0" sz="2000" b="1" i="0" u="none" strike="noStrike" kern="1200" cap="none" spc="-10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layer </a:t>
            </a:r>
            <a:r>
              <a:rPr kumimoji="0" sz="2000" b="1" i="0" u="none" strike="noStrike" kern="1200" cap="none" spc="-114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device, </a:t>
            </a:r>
            <a:r>
              <a:rPr kumimoji="0" sz="2000" b="1" i="0" u="none" strike="noStrike" kern="1200" cap="none" spc="-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000" b="1" i="0" u="none" strike="noStrike" kern="1200" cap="none" spc="-7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bridge </a:t>
            </a:r>
            <a:r>
              <a:rPr kumimoji="0" sz="2000" b="1" i="0" u="none" strike="noStrike" kern="1200" cap="none" spc="-1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 </a:t>
            </a:r>
            <a:r>
              <a:rPr kumimoji="0" sz="2000" b="1" i="0" u="none" strike="noStrike" kern="1200" cap="none" spc="-1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check  </a:t>
            </a:r>
            <a:r>
              <a:rPr kumimoji="0" sz="2000" b="1" i="0" u="none" strike="noStrike" kern="1200" cap="none" spc="-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000" b="1" i="0" u="none" strike="noStrike" kern="1200" cap="none" spc="-1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physical </a:t>
            </a:r>
            <a:r>
              <a:rPr kumimoji="0" sz="2000" b="1" i="0" u="none" strike="noStrike" kern="1200" cap="none" spc="-9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(MAC) </a:t>
            </a:r>
            <a:r>
              <a:rPr kumimoji="0" sz="2000" b="1" i="0" u="none" strike="noStrike" kern="1200" cap="none" spc="-15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addresses </a:t>
            </a:r>
            <a:r>
              <a:rPr kumimoji="0" sz="2000" b="1" i="0" u="none" strike="noStrike" kern="1200" cap="none" spc="-1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(source </a:t>
            </a:r>
            <a:r>
              <a:rPr kumimoji="0" sz="2000" b="1" i="0" u="none" strike="noStrike" kern="1200" cap="none" spc="-8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000" b="1" i="0" u="none" strike="noStrike" kern="1200" cap="none" spc="-9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destination) contained </a:t>
            </a:r>
            <a:r>
              <a:rPr kumimoji="0" sz="2000" b="1" i="0" u="none" strike="noStrike" kern="1200" cap="none" spc="-8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2000" b="1" i="0" u="none" strike="noStrike" kern="1200" cap="none" spc="-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2000" b="1" i="0" u="none" strike="noStrike" kern="1200" cap="none" spc="19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-9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frame.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3872" y="356615"/>
            <a:ext cx="8116824" cy="5085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6101" y="5815990"/>
            <a:ext cx="448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FIGURE </a:t>
            </a:r>
            <a:r>
              <a:rPr kumimoji="0" sz="18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800" b="1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1800" b="1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BRIDGE </a:t>
            </a:r>
            <a:r>
              <a:rPr kumimoji="0" sz="1800" b="1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CONNECTING </a:t>
            </a:r>
            <a:r>
              <a:rPr kumimoji="0" sz="18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TWO</a:t>
            </a:r>
            <a:r>
              <a:rPr kumimoji="0" sz="1800" b="1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LANs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578" y="351536"/>
            <a:ext cx="5297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0" algn="l"/>
              </a:tabLst>
            </a:pPr>
            <a:r>
              <a:rPr sz="4000" spc="170" dirty="0"/>
              <a:t>5.TWO-LAYER	</a:t>
            </a:r>
            <a:r>
              <a:rPr sz="4000" spc="165" dirty="0"/>
              <a:t>SWITCHES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6575" marR="5080" indent="-228600">
              <a:lnSpc>
                <a:spcPct val="100000"/>
              </a:lnSpc>
              <a:spcBef>
                <a:spcPts val="105"/>
              </a:spcBef>
              <a:buClr>
                <a:srgbClr val="2A1A00"/>
              </a:buClr>
              <a:buFont typeface="Arial"/>
              <a:buChar char="•"/>
              <a:tabLst>
                <a:tab pos="537210" algn="l"/>
              </a:tabLst>
            </a:pPr>
            <a:r>
              <a:rPr spc="-75" dirty="0"/>
              <a:t>In </a:t>
            </a:r>
            <a:r>
              <a:rPr spc="-145" dirty="0"/>
              <a:t>this </a:t>
            </a:r>
            <a:r>
              <a:rPr spc="-160" dirty="0"/>
              <a:t>, </a:t>
            </a:r>
            <a:r>
              <a:rPr spc="-125" dirty="0"/>
              <a:t>we </a:t>
            </a:r>
            <a:r>
              <a:rPr spc="-175" dirty="0"/>
              <a:t>can </a:t>
            </a:r>
            <a:r>
              <a:rPr spc="-145" dirty="0"/>
              <a:t>have </a:t>
            </a:r>
            <a:r>
              <a:rPr spc="-125" dirty="0"/>
              <a:t>a </a:t>
            </a:r>
            <a:r>
              <a:rPr spc="-85" dirty="0"/>
              <a:t>two-layer </a:t>
            </a:r>
            <a:r>
              <a:rPr spc="-175" dirty="0"/>
              <a:t>switch </a:t>
            </a:r>
            <a:r>
              <a:rPr spc="-95" dirty="0"/>
              <a:t>or </a:t>
            </a:r>
            <a:r>
              <a:rPr spc="-125" dirty="0"/>
              <a:t>a </a:t>
            </a:r>
            <a:r>
              <a:rPr spc="-95" dirty="0"/>
              <a:t>three-layer </a:t>
            </a:r>
            <a:r>
              <a:rPr spc="-175" dirty="0"/>
              <a:t>switch. </a:t>
            </a:r>
            <a:r>
              <a:rPr spc="-200" dirty="0"/>
              <a:t>A  </a:t>
            </a:r>
            <a:r>
              <a:rPr spc="-95" dirty="0"/>
              <a:t>three-layer </a:t>
            </a:r>
            <a:r>
              <a:rPr spc="-170" dirty="0"/>
              <a:t>switch </a:t>
            </a:r>
            <a:r>
              <a:rPr spc="-220" dirty="0"/>
              <a:t>is </a:t>
            </a:r>
            <a:r>
              <a:rPr spc="-165" dirty="0"/>
              <a:t>used </a:t>
            </a:r>
            <a:r>
              <a:rPr spc="-65" dirty="0"/>
              <a:t>at </a:t>
            </a:r>
            <a:r>
              <a:rPr spc="-75" dirty="0"/>
              <a:t>the </a:t>
            </a:r>
            <a:r>
              <a:rPr spc="-114" dirty="0"/>
              <a:t>network </a:t>
            </a:r>
            <a:r>
              <a:rPr spc="-165" dirty="0"/>
              <a:t>layer; </a:t>
            </a:r>
            <a:r>
              <a:rPr spc="-45" dirty="0"/>
              <a:t>it </a:t>
            </a:r>
            <a:r>
              <a:rPr spc="-220" dirty="0"/>
              <a:t>is </a:t>
            </a:r>
            <a:r>
              <a:rPr spc="-125" dirty="0"/>
              <a:t>a </a:t>
            </a:r>
            <a:r>
              <a:rPr spc="-120" dirty="0"/>
              <a:t>kind </a:t>
            </a:r>
            <a:r>
              <a:rPr spc="-65" dirty="0"/>
              <a:t>of </a:t>
            </a:r>
            <a:r>
              <a:rPr spc="-105" dirty="0"/>
              <a:t>router.  </a:t>
            </a:r>
            <a:r>
              <a:rPr spc="-155" dirty="0"/>
              <a:t>The </a:t>
            </a:r>
            <a:r>
              <a:rPr spc="-90" dirty="0"/>
              <a:t>two-layer </a:t>
            </a:r>
            <a:r>
              <a:rPr spc="-175" dirty="0"/>
              <a:t>switch </a:t>
            </a:r>
            <a:r>
              <a:rPr spc="-130" dirty="0"/>
              <a:t>performs </a:t>
            </a:r>
            <a:r>
              <a:rPr spc="-65" dirty="0"/>
              <a:t>at </a:t>
            </a:r>
            <a:r>
              <a:rPr spc="-70" dirty="0"/>
              <a:t>the </a:t>
            </a:r>
            <a:r>
              <a:rPr spc="-180" dirty="0"/>
              <a:t>physical </a:t>
            </a:r>
            <a:r>
              <a:rPr spc="-110" dirty="0"/>
              <a:t>and </a:t>
            </a:r>
            <a:r>
              <a:rPr spc="-85" dirty="0"/>
              <a:t>data </a:t>
            </a:r>
            <a:r>
              <a:rPr spc="-125" dirty="0"/>
              <a:t>link</a:t>
            </a:r>
            <a:r>
              <a:rPr spc="300" dirty="0"/>
              <a:t> </a:t>
            </a:r>
            <a:r>
              <a:rPr spc="-175" dirty="0"/>
              <a:t>layers.</a:t>
            </a:r>
          </a:p>
          <a:p>
            <a:pPr marL="536575" marR="657860" indent="-228600">
              <a:lnSpc>
                <a:spcPct val="100000"/>
              </a:lnSpc>
              <a:spcBef>
                <a:spcPts val="695"/>
              </a:spcBef>
              <a:buClr>
                <a:srgbClr val="2A1A00"/>
              </a:buClr>
              <a:buFont typeface="Arial"/>
              <a:buChar char="•"/>
              <a:tabLst>
                <a:tab pos="537210" algn="l"/>
                <a:tab pos="925830" algn="l"/>
              </a:tabLst>
            </a:pPr>
            <a:r>
              <a:rPr spc="-200" dirty="0"/>
              <a:t>A	</a:t>
            </a:r>
            <a:r>
              <a:rPr spc="-90" dirty="0"/>
              <a:t>two-layer </a:t>
            </a:r>
            <a:r>
              <a:rPr spc="-175" dirty="0"/>
              <a:t>switch </a:t>
            </a:r>
            <a:r>
              <a:rPr spc="-220" dirty="0"/>
              <a:t>is </a:t>
            </a:r>
            <a:r>
              <a:rPr spc="-120" dirty="0"/>
              <a:t>a </a:t>
            </a:r>
            <a:r>
              <a:rPr spc="-105" dirty="0"/>
              <a:t>bridge, </a:t>
            </a:r>
            <a:r>
              <a:rPr spc="-120" dirty="0"/>
              <a:t>a </a:t>
            </a:r>
            <a:r>
              <a:rPr spc="-95" dirty="0"/>
              <a:t>bridge </a:t>
            </a:r>
            <a:r>
              <a:rPr spc="-100" dirty="0"/>
              <a:t>with </a:t>
            </a:r>
            <a:r>
              <a:rPr spc="-140" dirty="0"/>
              <a:t>many </a:t>
            </a:r>
            <a:r>
              <a:rPr spc="-125" dirty="0"/>
              <a:t>ports </a:t>
            </a:r>
            <a:r>
              <a:rPr spc="-110" dirty="0"/>
              <a:t>and </a:t>
            </a:r>
            <a:r>
              <a:rPr spc="-120" dirty="0"/>
              <a:t>a  </a:t>
            </a:r>
            <a:r>
              <a:rPr spc="-145" dirty="0"/>
              <a:t>design </a:t>
            </a:r>
            <a:r>
              <a:rPr spc="-65" dirty="0"/>
              <a:t>that </a:t>
            </a:r>
            <a:r>
              <a:rPr spc="-160" dirty="0"/>
              <a:t>allows </a:t>
            </a:r>
            <a:r>
              <a:rPr spc="-65" dirty="0"/>
              <a:t>better </a:t>
            </a:r>
            <a:r>
              <a:rPr spc="-120" dirty="0"/>
              <a:t>(faster)</a:t>
            </a:r>
            <a:r>
              <a:rPr spc="10" dirty="0"/>
              <a:t> </a:t>
            </a:r>
            <a:r>
              <a:rPr spc="-130" dirty="0"/>
              <a:t>performance.</a:t>
            </a:r>
          </a:p>
          <a:p>
            <a:pPr marL="536575" marR="561975" indent="-228600">
              <a:lnSpc>
                <a:spcPct val="100000"/>
              </a:lnSpc>
              <a:spcBef>
                <a:spcPts val="695"/>
              </a:spcBef>
              <a:buClr>
                <a:srgbClr val="2A1A00"/>
              </a:buClr>
              <a:buFont typeface="Arial"/>
              <a:buChar char="•"/>
              <a:tabLst>
                <a:tab pos="537210" algn="l"/>
                <a:tab pos="925830" algn="l"/>
              </a:tabLst>
            </a:pPr>
            <a:r>
              <a:rPr spc="-200" dirty="0"/>
              <a:t>A	</a:t>
            </a:r>
            <a:r>
              <a:rPr spc="-90" dirty="0"/>
              <a:t>two-layer </a:t>
            </a:r>
            <a:r>
              <a:rPr spc="-175" dirty="0"/>
              <a:t>switch, </a:t>
            </a:r>
            <a:r>
              <a:rPr spc="-245" dirty="0"/>
              <a:t>as </a:t>
            </a:r>
            <a:r>
              <a:rPr spc="-125" dirty="0"/>
              <a:t>a </a:t>
            </a:r>
            <a:r>
              <a:rPr spc="-95" dirty="0"/>
              <a:t>bridge </a:t>
            </a:r>
            <a:r>
              <a:rPr spc="-160" dirty="0"/>
              <a:t>does, </a:t>
            </a:r>
            <a:r>
              <a:rPr spc="-175" dirty="0"/>
              <a:t>makes </a:t>
            </a:r>
            <a:r>
              <a:rPr spc="-125" dirty="0"/>
              <a:t>a </a:t>
            </a:r>
            <a:r>
              <a:rPr spc="-90" dirty="0"/>
              <a:t>filtering </a:t>
            </a:r>
            <a:r>
              <a:rPr spc="-160" dirty="0"/>
              <a:t>decision  </a:t>
            </a:r>
            <a:r>
              <a:rPr spc="-150" dirty="0"/>
              <a:t>based </a:t>
            </a:r>
            <a:r>
              <a:rPr spc="-100" dirty="0"/>
              <a:t>on </a:t>
            </a:r>
            <a:r>
              <a:rPr spc="-70" dirty="0"/>
              <a:t>the </a:t>
            </a:r>
            <a:r>
              <a:rPr spc="-120" dirty="0"/>
              <a:t>MAC </a:t>
            </a:r>
            <a:r>
              <a:rPr spc="-180" dirty="0"/>
              <a:t>address </a:t>
            </a:r>
            <a:r>
              <a:rPr spc="-70" dirty="0"/>
              <a:t>of the </a:t>
            </a:r>
            <a:r>
              <a:rPr spc="-105" dirty="0"/>
              <a:t>frame </a:t>
            </a:r>
            <a:r>
              <a:rPr spc="-40" dirty="0"/>
              <a:t>it</a:t>
            </a:r>
            <a:r>
              <a:rPr spc="165" dirty="0"/>
              <a:t> </a:t>
            </a:r>
            <a:r>
              <a:rPr spc="-145" dirty="0"/>
              <a:t>received.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842" y="1471676"/>
            <a:ext cx="931275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>
                <a:solidFill>
                  <a:srgbClr val="FFFF00"/>
                </a:solidFill>
                <a:latin typeface="Bookman Uralic"/>
                <a:cs typeface="Bookman Uralic"/>
              </a:rPr>
              <a:t>Address </a:t>
            </a:r>
            <a:r>
              <a:rPr lang="en-US" sz="4400" spc="-5" dirty="0">
                <a:solidFill>
                  <a:srgbClr val="FFFF00"/>
                </a:solidFill>
                <a:latin typeface="Bookman Uralic"/>
                <a:cs typeface="Bookman Uralic"/>
              </a:rPr>
              <a:t>Resolution</a:t>
            </a:r>
            <a:r>
              <a:rPr lang="en-US" sz="4400" spc="-35" dirty="0">
                <a:solidFill>
                  <a:srgbClr val="FFFF00"/>
                </a:solidFill>
                <a:latin typeface="Bookman Uralic"/>
                <a:cs typeface="Bookman Uralic"/>
              </a:rPr>
              <a:t> </a:t>
            </a:r>
            <a:r>
              <a:rPr lang="en-US" sz="4400" spc="-10" dirty="0">
                <a:solidFill>
                  <a:srgbClr val="FFFF00"/>
                </a:solidFill>
                <a:latin typeface="Bookman Uralic"/>
                <a:cs typeface="Bookman Uralic"/>
              </a:rPr>
              <a:t>Protocol </a:t>
            </a:r>
            <a:r>
              <a:rPr sz="44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: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059891" y="2329942"/>
            <a:ext cx="10303510" cy="1601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8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241300" marR="5080" indent="745490">
              <a:lnSpc>
                <a:spcPct val="90000"/>
              </a:lnSpc>
              <a:spcBef>
                <a:spcPts val="155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Address Resolution 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Protocol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is one of the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most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important 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protocols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of the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network </a:t>
            </a:r>
            <a:r>
              <a:rPr sz="2800" spc="-25" dirty="0">
                <a:solidFill>
                  <a:srgbClr val="FFFFFF"/>
                </a:solidFill>
                <a:latin typeface="Carlito"/>
                <a:cs typeface="Carlito"/>
              </a:rPr>
              <a:t>layer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in the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OSI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model which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helps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finding 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MAC(Media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Access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Control)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address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using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IP</a:t>
            </a:r>
            <a:r>
              <a:rPr sz="2800" spc="1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address.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578" y="351536"/>
            <a:ext cx="2403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90" dirty="0"/>
              <a:t>6</a:t>
            </a:r>
            <a:r>
              <a:rPr sz="4000" spc="185" dirty="0"/>
              <a:t>.</a:t>
            </a:r>
            <a:r>
              <a:rPr sz="4000" spc="190" dirty="0"/>
              <a:t>R</a:t>
            </a:r>
            <a:r>
              <a:rPr sz="4000" spc="195" dirty="0"/>
              <a:t>OU</a:t>
            </a:r>
            <a:r>
              <a:rPr sz="4000" spc="190" dirty="0"/>
              <a:t>T</a:t>
            </a:r>
            <a:r>
              <a:rPr sz="4000" spc="185" dirty="0"/>
              <a:t>E</a:t>
            </a:r>
            <a:r>
              <a:rPr sz="4000" spc="190" dirty="0"/>
              <a:t>R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30578" y="2201697"/>
            <a:ext cx="10012680" cy="284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2A1A00"/>
              </a:buClr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1" i="0" u="none" strike="noStrike" kern="1200" cap="none" spc="-2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800" b="1" i="0" u="none" strike="noStrike" kern="1200" cap="none" spc="-10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router </a:t>
            </a:r>
            <a:r>
              <a:rPr kumimoji="0" sz="2800" b="1" i="0" u="none" strike="noStrike" kern="1200" cap="none" spc="-2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</a:t>
            </a:r>
            <a:r>
              <a:rPr kumimoji="0" sz="2800" b="1" i="0" u="none" strike="noStrike" kern="1200" cap="none" spc="-1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800" b="1" i="0" u="none" strike="noStrike" kern="1200" cap="none" spc="-10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three-layer </a:t>
            </a:r>
            <a:r>
              <a:rPr kumimoji="0" sz="2800" b="1" i="0" u="none" strike="noStrike" kern="1200" cap="none" spc="-1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device </a:t>
            </a:r>
            <a:r>
              <a:rPr kumimoji="0" sz="2800" b="1" i="0" u="none" strike="noStrike" kern="1200" cap="none" spc="-7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that </a:t>
            </a:r>
            <a:r>
              <a:rPr kumimoji="0" sz="2800" b="1" i="0" u="none" strike="noStrike" kern="1200" cap="none" spc="-14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routes </a:t>
            </a:r>
            <a:r>
              <a:rPr kumimoji="0" sz="2800" b="1" i="0" u="none" strike="noStrike" kern="1200" cap="none" spc="-17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packets </a:t>
            </a:r>
            <a:r>
              <a:rPr kumimoji="0" sz="2800" b="1" i="0" u="none" strike="noStrike" kern="1200" cap="none" spc="-16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based </a:t>
            </a:r>
            <a:r>
              <a:rPr kumimoji="0" sz="2800" b="1" i="0" u="none" strike="noStrike" kern="1200" cap="none" spc="-114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  </a:t>
            </a:r>
            <a:r>
              <a:rPr kumimoji="0" sz="2800" b="1" i="0" u="none" strike="noStrike" kern="1200" cap="none" spc="-10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their </a:t>
            </a:r>
            <a:r>
              <a:rPr kumimoji="0" sz="2800" b="1" i="0" u="none" strike="noStrike" kern="1200" cap="none" spc="-1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logical </a:t>
            </a:r>
            <a:r>
              <a:rPr kumimoji="0" sz="2800" b="1" i="0" u="none" strike="noStrike" kern="1200" cap="none" spc="-2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addresses </a:t>
            </a:r>
            <a:r>
              <a:rPr kumimoji="0" sz="2800" b="1" i="0" u="none" strike="noStrike" kern="1200" cap="none" spc="-9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(host-to-host </a:t>
            </a:r>
            <a:r>
              <a:rPr kumimoji="0" sz="2800" b="1" i="0" u="none" strike="noStrike" kern="1200" cap="none" spc="-17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addressing). </a:t>
            </a:r>
            <a:r>
              <a:rPr kumimoji="0" sz="2800" b="1" i="0" u="none" strike="noStrike" kern="1200" cap="none" spc="-2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800" b="1" i="0" u="none" strike="noStrike" kern="1200" cap="none" spc="-10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router  </a:t>
            </a:r>
            <a:r>
              <a:rPr kumimoji="0" sz="2800" b="1" i="0" u="none" strike="noStrike" kern="1200" cap="none" spc="-1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normally </a:t>
            </a:r>
            <a:r>
              <a:rPr kumimoji="0" sz="2800" b="1" i="0" u="none" strike="noStrike" kern="1200" cap="none" spc="-18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connects </a:t>
            </a:r>
            <a:r>
              <a:rPr kumimoji="0" sz="2800" b="1" i="0" u="none" strike="noStrike" kern="1200" cap="none" spc="-25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LANs </a:t>
            </a:r>
            <a:r>
              <a:rPr kumimoji="0" sz="2800" b="1" i="0" u="none" strike="noStrike" kern="1200" cap="none" spc="-114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800" b="1" i="0" u="none" strike="noStrike" kern="1200" cap="none" spc="-16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WANs </a:t>
            </a:r>
            <a:r>
              <a:rPr kumimoji="0" sz="2800" b="1" i="0" u="none" strike="noStrike" kern="1200" cap="none" spc="-1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2800" b="1" i="0" u="none" strike="noStrike" kern="1200" cap="none" spc="-8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800" b="1" i="0" u="none" strike="noStrike" kern="1200" cap="none" spc="-9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Internet </a:t>
            </a:r>
            <a:r>
              <a:rPr kumimoji="0" sz="2800" b="1" i="0" u="none" strike="noStrike" kern="1200" cap="none" spc="-114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800" b="1" i="0" u="none" strike="noStrike" kern="1200" cap="none" spc="-2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has </a:t>
            </a:r>
            <a:r>
              <a:rPr kumimoji="0" sz="2800" b="1" i="0" u="none" strike="noStrike" kern="1200" cap="none" spc="-1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 </a:t>
            </a:r>
            <a:r>
              <a:rPr kumimoji="0" sz="2800" b="1" i="0" u="none" strike="noStrike" kern="1200" cap="none" spc="-10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routing </a:t>
            </a:r>
            <a:r>
              <a:rPr kumimoji="0" sz="2800" b="1" i="0" u="none" strike="noStrike" kern="1200" cap="none" spc="-9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 </a:t>
            </a:r>
            <a:r>
              <a:rPr kumimoji="0" sz="2800" b="1" i="0" u="none" strike="noStrike" kern="1200" cap="none" spc="-7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that </a:t>
            </a:r>
            <a:r>
              <a:rPr kumimoji="0" sz="2800" b="1" i="0" u="none" strike="noStrike" kern="1200" cap="none" spc="-2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</a:t>
            </a:r>
            <a:r>
              <a:rPr kumimoji="0" sz="2800" b="1" i="0" u="none" strike="noStrike" kern="1200" cap="none" spc="-18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used </a:t>
            </a:r>
            <a:r>
              <a:rPr kumimoji="0" sz="2800" b="1" i="0" u="none" strike="noStrike" kern="1200" cap="none" spc="-9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2800" b="1" i="0" u="none" strike="noStrike" kern="1200" cap="none" spc="-1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making </a:t>
            </a:r>
            <a:r>
              <a:rPr kumimoji="0" sz="2800" b="1" i="0" u="none" strike="noStrike" kern="1200" cap="none" spc="-19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decisions </a:t>
            </a:r>
            <a:r>
              <a:rPr kumimoji="0" sz="2800" b="1" i="0" u="none" strike="noStrike" kern="1200" cap="none" spc="-9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about </a:t>
            </a:r>
            <a:r>
              <a:rPr kumimoji="0" sz="2800" b="1" i="0" u="none" strike="noStrike" kern="1200" cap="none" spc="-8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800" b="1" i="0" u="none" strike="noStrike" kern="1200" cap="none" spc="-114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route.  </a:t>
            </a:r>
            <a:r>
              <a:rPr kumimoji="0" sz="2800" b="1" i="0" u="none" strike="noStrike" kern="1200" cap="none" spc="-17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800" b="1" i="0" u="none" strike="noStrike" kern="1200" cap="none" spc="-10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routing </a:t>
            </a:r>
            <a:r>
              <a:rPr kumimoji="0" sz="2800" b="1" i="0" u="none" strike="noStrike" kern="1200" cap="none" spc="-14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tables </a:t>
            </a:r>
            <a:r>
              <a:rPr kumimoji="0" sz="2800" b="1" i="0" u="none" strike="noStrike" kern="1200" cap="none" spc="-1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</a:t>
            </a:r>
            <a:r>
              <a:rPr kumimoji="0" sz="2800" b="1" i="0" u="none" strike="noStrike" kern="1200" cap="none" spc="-1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normally </a:t>
            </a:r>
            <a:r>
              <a:rPr kumimoji="0" sz="2800" b="1" i="0" u="none" strike="noStrike" kern="1200" cap="none" spc="-16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dynamic </a:t>
            </a:r>
            <a:r>
              <a:rPr kumimoji="0" sz="2800" b="1" i="0" u="none" strike="noStrike" kern="1200" cap="none" spc="-1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are </a:t>
            </a:r>
            <a:r>
              <a:rPr kumimoji="0" sz="2800" b="1" i="0" u="none" strike="noStrike" kern="1200" cap="none" spc="-10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updated </a:t>
            </a:r>
            <a:r>
              <a:rPr kumimoji="0" sz="2800" b="1" i="0" u="none" strike="noStrike" kern="1200" cap="none" spc="-17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using  </a:t>
            </a:r>
            <a:r>
              <a:rPr kumimoji="0" sz="2800" b="1" i="0" u="none" strike="noStrike" kern="1200" cap="none" spc="-10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routing </a:t>
            </a:r>
            <a:r>
              <a:rPr kumimoji="0" sz="2800" b="1" i="0" u="none" strike="noStrike" kern="1200" cap="none" spc="-15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protocols.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5500" y="1786127"/>
            <a:ext cx="8072628" cy="3471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604" y="5315839"/>
            <a:ext cx="6593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FIGURE </a:t>
            </a:r>
            <a:r>
              <a:rPr kumimoji="0" sz="18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800" b="1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ROUTER </a:t>
            </a:r>
            <a:r>
              <a:rPr kumimoji="0" sz="1800" b="1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CONNECTING </a:t>
            </a:r>
            <a:r>
              <a:rPr kumimoji="0" sz="1800" b="1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INDEPENDENT </a:t>
            </a:r>
            <a:r>
              <a:rPr kumimoji="0" sz="1800" b="1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LANs </a:t>
            </a:r>
            <a:r>
              <a:rPr kumimoji="0" sz="18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0" sz="1800" b="1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WANs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578" y="351536"/>
            <a:ext cx="5547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66440" algn="l"/>
              </a:tabLst>
            </a:pPr>
            <a:r>
              <a:rPr sz="4000" spc="165" dirty="0"/>
              <a:t>7.THREE-LAYER	SWITCHES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30578" y="2234920"/>
            <a:ext cx="10015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2A1A00"/>
              </a:buClr>
              <a:buSzTx/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000" b="1" i="0" u="none" strike="noStrike" kern="1200" cap="none" spc="-1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000" b="1" i="0" u="none" strike="noStrike" kern="1200" cap="none" spc="-7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three-layer </a:t>
            </a:r>
            <a:r>
              <a:rPr kumimoji="0" sz="2000" b="1" i="0" u="none" strike="noStrike" kern="1200" cap="none" spc="-1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switch </a:t>
            </a:r>
            <a:r>
              <a:rPr kumimoji="0" sz="2000" b="1" i="0" u="none" strike="noStrike" kern="1200" cap="none" spc="-16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</a:t>
            </a:r>
            <a:r>
              <a:rPr kumimoji="0" sz="2000" b="1" i="0" u="none" strike="noStrike" kern="1200" cap="none" spc="-9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000" b="1" i="0" u="none" strike="noStrike" kern="1200" cap="none" spc="-7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router </a:t>
            </a:r>
            <a:r>
              <a:rPr kumimoji="0" sz="2000" b="1" i="0" u="none" strike="noStrike" kern="1200" cap="none" spc="-1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sz="2000" b="1" i="0" u="none" strike="noStrike" kern="1200" cap="none" spc="-5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but </a:t>
            </a:r>
            <a:r>
              <a:rPr kumimoji="0" sz="2000" b="1" i="0" u="none" strike="noStrike" kern="1200" cap="none" spc="-9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000" b="1" i="0" u="none" strike="noStrike" kern="1200" cap="none" spc="-10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faster </a:t>
            </a:r>
            <a:r>
              <a:rPr kumimoji="0" sz="2000" b="1" i="0" u="none" strike="noStrike" kern="1200" cap="none" spc="-8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000" b="1" i="0" u="none" strike="noStrike" kern="1200" cap="none" spc="-7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 </a:t>
            </a:r>
            <a:r>
              <a:rPr kumimoji="0" sz="2000" b="1" i="0" u="none" strike="noStrike" kern="1200" cap="none" spc="-114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sophisticated. </a:t>
            </a:r>
            <a:r>
              <a:rPr kumimoji="0" sz="2000" b="1" i="0" u="none" strike="noStrike" kern="1200" cap="none" spc="-1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000" b="1" i="0" u="none" strike="noStrike" kern="1200" cap="none" spc="-114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switching </a:t>
            </a:r>
            <a:r>
              <a:rPr kumimoji="0" sz="2000" b="1" i="0" u="none" strike="noStrike" kern="1200" cap="none" spc="-10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fabric  </a:t>
            </a:r>
            <a:r>
              <a:rPr kumimoji="0" sz="2000" b="1" i="0" u="none" strike="noStrike" kern="1200" cap="none" spc="-8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2000" b="1" i="0" u="none" strike="noStrike" kern="1200" cap="none" spc="-9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000" b="1" i="0" u="none" strike="noStrike" kern="1200" cap="none" spc="-7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three-layer </a:t>
            </a:r>
            <a:r>
              <a:rPr kumimoji="0" sz="2000" b="1" i="0" u="none" strike="noStrike" kern="1200" cap="none" spc="-1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switch </a:t>
            </a:r>
            <a:r>
              <a:rPr kumimoji="0" sz="2000" b="1" i="0" u="none" strike="noStrike" kern="1200" cap="none" spc="-1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allows </a:t>
            </a:r>
            <a:r>
              <a:rPr kumimoji="0" sz="2000" b="1" i="0" u="none" strike="noStrike" kern="1200" cap="none" spc="-10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faster </a:t>
            </a:r>
            <a:r>
              <a:rPr kumimoji="0" sz="2000" b="1" i="0" u="none" strike="noStrike" kern="1200" cap="none" spc="-6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 </a:t>
            </a:r>
            <a:r>
              <a:rPr kumimoji="0" sz="2000" b="1" i="0" u="none" strike="noStrike" kern="1200" cap="none" spc="-8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lookup and</a:t>
            </a:r>
            <a:r>
              <a:rPr kumimoji="0" sz="2000" b="1" i="0" u="none" strike="noStrike" kern="1200" cap="none" spc="1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-9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forwarding.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578" y="332943"/>
            <a:ext cx="303022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100" dirty="0"/>
              <a:t>8.GATEWAY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1330578" y="2234920"/>
            <a:ext cx="990981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2A1A00"/>
              </a:buClr>
              <a:buSzTx/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000" b="1" i="0" u="none" strike="noStrike" kern="1200" cap="none" spc="-1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000" b="1" i="0" u="none" strike="noStrike" kern="1200" cap="none" spc="-9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gateway </a:t>
            </a:r>
            <a:r>
              <a:rPr kumimoji="0" sz="2000" b="1" i="0" u="none" strike="noStrike" kern="1200" cap="none" spc="-16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</a:t>
            </a:r>
            <a:r>
              <a:rPr kumimoji="0" sz="2000" b="1" i="0" u="none" strike="noStrike" kern="1200" cap="none" spc="-9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normally a </a:t>
            </a:r>
            <a:r>
              <a:rPr kumimoji="0" sz="2000" b="1" i="0" u="none" strike="noStrike" kern="1200" cap="none" spc="-9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 </a:t>
            </a:r>
            <a:r>
              <a:rPr kumimoji="0" sz="2000" b="1" i="0" u="none" strike="noStrike" kern="1200" cap="none" spc="-5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that </a:t>
            </a:r>
            <a:r>
              <a:rPr kumimoji="0" sz="2000" b="1" i="0" u="none" strike="noStrike" kern="1200" cap="none" spc="-10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operates </a:t>
            </a:r>
            <a:r>
              <a:rPr kumimoji="0" sz="2000" b="1" i="0" u="none" strike="noStrike" kern="1200" cap="none" spc="-8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2000" b="1" i="0" u="none" strike="noStrike" kern="1200" cap="none" spc="-8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 five </a:t>
            </a:r>
            <a:r>
              <a:rPr kumimoji="0" sz="2000" b="1" i="0" u="none" strike="noStrike" kern="1200" cap="none" spc="-1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layers </a:t>
            </a:r>
            <a:r>
              <a:rPr kumimoji="0" sz="2000" b="1" i="0" u="none" strike="noStrike" kern="1200" cap="none" spc="-5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the </a:t>
            </a:r>
            <a:r>
              <a:rPr kumimoji="0" sz="2000" b="1" i="0" u="none" strike="noStrike" kern="1200" cap="none" spc="-6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Internet </a:t>
            </a:r>
            <a:r>
              <a:rPr kumimoji="0" sz="2000" b="1" i="0" u="none" strike="noStrike" kern="1200" cap="none" spc="-7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 </a:t>
            </a:r>
            <a:r>
              <a:rPr kumimoji="0" sz="2000" b="1" i="0" u="none" strike="noStrike" kern="1200" cap="none" spc="-1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seven  </a:t>
            </a:r>
            <a:r>
              <a:rPr kumimoji="0" sz="2000" b="1" i="0" u="none" strike="noStrike" kern="1200" cap="none" spc="-1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layers </a:t>
            </a:r>
            <a:r>
              <a:rPr kumimoji="0" sz="2000" b="1" i="0" u="none" strike="noStrike" kern="1200" cap="none" spc="-5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</a:t>
            </a:r>
            <a:r>
              <a:rPr kumimoji="0" sz="2000" b="1" i="0" u="none" strike="noStrike" kern="1200" cap="none" spc="-1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OSI </a:t>
            </a:r>
            <a:r>
              <a:rPr kumimoji="0" sz="2000" b="1" i="0" u="none" strike="noStrike" kern="1200" cap="none" spc="-8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model. </a:t>
            </a:r>
            <a:r>
              <a:rPr kumimoji="0" sz="2000" b="1" i="0" u="none" strike="noStrike" kern="1200" cap="none" spc="-1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000" b="1" i="0" u="none" strike="noStrike" kern="1200" cap="none" spc="-9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gateway </a:t>
            </a:r>
            <a:r>
              <a:rPr kumimoji="0" sz="2000" b="1" i="0" u="none" strike="noStrike" kern="1200" cap="none" spc="-1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takes </a:t>
            </a:r>
            <a:r>
              <a:rPr kumimoji="0" sz="2000" b="1" i="0" u="none" strike="noStrike" kern="1200" cap="none" spc="-10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 </a:t>
            </a:r>
            <a:r>
              <a:rPr kumimoji="0" sz="2000" b="1" i="0" u="none" strike="noStrike" kern="1200" cap="none" spc="-9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application </a:t>
            </a:r>
            <a:r>
              <a:rPr kumimoji="0" sz="2000" b="1" i="0" u="none" strike="noStrike" kern="1200" cap="none" spc="-1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message </a:t>
            </a:r>
            <a:r>
              <a:rPr kumimoji="0" sz="2000" b="1" i="0" u="none" strike="noStrike" kern="1200" cap="none" spc="-1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,reads </a:t>
            </a:r>
            <a:r>
              <a:rPr kumimoji="0" sz="2000" b="1" i="0" u="none" strike="noStrike" kern="1200" cap="none" spc="-6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it, </a:t>
            </a:r>
            <a:r>
              <a:rPr kumimoji="0" sz="2000" b="1" i="0" u="none" strike="noStrike" kern="1200" cap="none" spc="-8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000" b="1" i="0" u="none" strike="noStrike" kern="1200" cap="none" spc="-9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interprets </a:t>
            </a:r>
            <a:r>
              <a:rPr kumimoji="0" sz="2000" b="1" i="0" u="none" strike="noStrike" kern="1200" cap="none" spc="-6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it.  </a:t>
            </a:r>
            <a:r>
              <a:rPr kumimoji="0" sz="2000" b="1" i="0" u="none" strike="noStrike" kern="1200" cap="none" spc="-1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This </a:t>
            </a:r>
            <a:r>
              <a:rPr kumimoji="0" sz="2000" b="1" i="0" u="none" strike="noStrike" kern="1200" cap="none" spc="-1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means </a:t>
            </a:r>
            <a:r>
              <a:rPr kumimoji="0" sz="2000" b="1" i="0" u="none" strike="noStrike" kern="1200" cap="none" spc="-5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that </a:t>
            </a:r>
            <a:r>
              <a:rPr kumimoji="0" sz="2000" b="1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</a:t>
            </a:r>
            <a:r>
              <a:rPr kumimoji="0" sz="2000" b="1" i="0" u="none" strike="noStrike" kern="1200" cap="none" spc="-1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 </a:t>
            </a:r>
            <a:r>
              <a:rPr kumimoji="0" sz="2000" b="1" i="0" u="none" strike="noStrike" kern="1200" cap="none" spc="-6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 </a:t>
            </a:r>
            <a:r>
              <a:rPr kumimoji="0" sz="2000" b="1" i="0" u="none" strike="noStrike" kern="1200" cap="none" spc="-1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used </a:t>
            </a:r>
            <a:r>
              <a:rPr kumimoji="0" sz="2000" b="1" i="0" u="none" strike="noStrike" kern="1200" cap="none" spc="-18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 </a:t>
            </a:r>
            <a:r>
              <a:rPr kumimoji="0" sz="2000" b="1" i="0" u="none" strike="noStrike" kern="1200" cap="none" spc="-9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000" b="1" i="0" u="none" strike="noStrike" kern="1200" cap="none" spc="-10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connecting </a:t>
            </a:r>
            <a:r>
              <a:rPr kumimoji="0" sz="2000" b="1" i="0" u="none" strike="noStrike" kern="1200" cap="none" spc="-1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device </a:t>
            </a:r>
            <a:r>
              <a:rPr kumimoji="0" sz="2000" b="1" i="0" u="none" strike="noStrike" kern="1200" cap="none" spc="-8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between </a:t>
            </a:r>
            <a:r>
              <a:rPr kumimoji="0" sz="2000" b="1" i="0" u="none" strike="noStrike" kern="1200" cap="none" spc="-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two </a:t>
            </a:r>
            <a:r>
              <a:rPr kumimoji="0" sz="2000" b="1" i="0" u="none" strike="noStrike" kern="1200" cap="none" spc="-10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internetworks </a:t>
            </a:r>
            <a:r>
              <a:rPr kumimoji="0" sz="2000" b="1" i="0" u="none" strike="noStrike" kern="1200" cap="none" spc="-5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that  </a:t>
            </a:r>
            <a:r>
              <a:rPr kumimoji="0" sz="2000" b="1" i="0" u="none" strike="noStrike" kern="1200" cap="none" spc="-14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 </a:t>
            </a:r>
            <a:r>
              <a:rPr kumimoji="0" sz="2000" b="1" i="0" u="none" strike="noStrike" kern="1200" cap="none" spc="-7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different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-114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models.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724"/>
            <a:ext cx="82524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Logical </a:t>
            </a:r>
            <a:r>
              <a:rPr sz="44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Address</a:t>
            </a:r>
            <a:r>
              <a:rPr sz="4400" u="none" dirty="0">
                <a:solidFill>
                  <a:srgbClr val="FFFF00"/>
                </a:solidFill>
              </a:rPr>
              <a:t> / </a:t>
            </a:r>
            <a:r>
              <a:rPr sz="44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IP </a:t>
            </a:r>
            <a:r>
              <a:rPr sz="44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Address</a:t>
            </a:r>
            <a:r>
              <a:rPr sz="4400" u="none" spc="-90" dirty="0">
                <a:solidFill>
                  <a:srgbClr val="FFFF00"/>
                </a:solidFill>
              </a:rPr>
              <a:t> </a:t>
            </a:r>
            <a:r>
              <a:rPr sz="4400" u="none" dirty="0">
                <a:solidFill>
                  <a:srgbClr val="FFFF00"/>
                </a:solidFill>
              </a:rPr>
              <a:t>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1113"/>
            <a:ext cx="10227310" cy="2237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2225" indent="-229235">
              <a:lnSpc>
                <a:spcPts val="3020"/>
              </a:lnSpc>
              <a:spcBef>
                <a:spcPts val="480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A logical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address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is a 32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bits address sequence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of 1’s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and  0’s.</a:t>
            </a:r>
            <a:endParaRPr sz="2800">
              <a:latin typeface="Bookman Uralic"/>
              <a:cs typeface="Bookman Uralic"/>
            </a:endParaRPr>
          </a:p>
          <a:p>
            <a:pPr marL="241300" marR="5080" indent="-229235">
              <a:lnSpc>
                <a:spcPts val="3020"/>
              </a:lnSpc>
              <a:spcBef>
                <a:spcPts val="100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spc="-15" dirty="0">
                <a:solidFill>
                  <a:srgbClr val="FFFFFF"/>
                </a:solidFill>
                <a:latin typeface="Bookman Uralic"/>
                <a:cs typeface="Bookman Uralic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hosts and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routers are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recognized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at the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network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level  by their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logical</a:t>
            </a:r>
            <a:r>
              <a:rPr sz="2800" spc="15" dirty="0">
                <a:solidFill>
                  <a:srgbClr val="FFFFFF"/>
                </a:solidFill>
                <a:latin typeface="Bookman Uralic"/>
                <a:cs typeface="Bookman Ural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addresses.</a:t>
            </a:r>
            <a:endParaRPr sz="2800">
              <a:latin typeface="Bookman Uralic"/>
              <a:cs typeface="Bookman Uralic"/>
            </a:endParaRPr>
          </a:p>
          <a:p>
            <a:pPr marL="241300" indent="-229235">
              <a:lnSpc>
                <a:spcPct val="100000"/>
              </a:lnSpc>
              <a:spcBef>
                <a:spcPts val="58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A logical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address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an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internet</a:t>
            </a:r>
            <a:r>
              <a:rPr sz="2800" spc="55" dirty="0">
                <a:solidFill>
                  <a:srgbClr val="FFFFFF"/>
                </a:solidFill>
                <a:latin typeface="Bookman Uralic"/>
                <a:cs typeface="Bookman Ural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address.</a:t>
            </a:r>
            <a:endParaRPr sz="2800">
              <a:latin typeface="Bookman Uralic"/>
              <a:cs typeface="Bookman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74492" y="3614945"/>
            <a:ext cx="5843016" cy="2947416"/>
            <a:chOff x="3590544" y="4162060"/>
            <a:chExt cx="5843016" cy="2947416"/>
          </a:xfrm>
        </p:grpSpPr>
        <p:sp>
          <p:nvSpPr>
            <p:cNvPr id="5" name="object 5"/>
            <p:cNvSpPr/>
            <p:nvPr/>
          </p:nvSpPr>
          <p:spPr>
            <a:xfrm>
              <a:off x="3997452" y="4433315"/>
              <a:ext cx="3563111" cy="22113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0544" y="4162060"/>
              <a:ext cx="5843016" cy="29474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724"/>
            <a:ext cx="9027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Physical </a:t>
            </a:r>
            <a:r>
              <a:rPr sz="44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Address</a:t>
            </a:r>
            <a:r>
              <a:rPr sz="4400" u="none" dirty="0">
                <a:solidFill>
                  <a:srgbClr val="FFFF00"/>
                </a:solidFill>
              </a:rPr>
              <a:t> / </a:t>
            </a:r>
            <a:r>
              <a:rPr sz="44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Mac</a:t>
            </a:r>
            <a:r>
              <a:rPr sz="4400" u="heavy" spc="-6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 </a:t>
            </a:r>
            <a:r>
              <a:rPr sz="44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Address</a:t>
            </a:r>
            <a:r>
              <a:rPr sz="4400" u="none" spc="-5" dirty="0">
                <a:solidFill>
                  <a:srgbClr val="FFFF00"/>
                </a:solidFill>
              </a:rPr>
              <a:t>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10180320" cy="3300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5590" indent="-263525">
              <a:lnSpc>
                <a:spcPts val="2650"/>
              </a:lnSpc>
              <a:spcBef>
                <a:spcPts val="105"/>
              </a:spcBef>
              <a:buSzPct val="96153"/>
              <a:buFont typeface="Wingdings"/>
              <a:buChar char=""/>
              <a:tabLst>
                <a:tab pos="276225" algn="l"/>
              </a:tabLst>
            </a:pPr>
            <a:r>
              <a:rPr sz="2600" dirty="0">
                <a:solidFill>
                  <a:srgbClr val="FFFFFF"/>
                </a:solidFill>
                <a:latin typeface="Bookman Uralic"/>
                <a:cs typeface="Bookman Uralic"/>
              </a:rPr>
              <a:t>In </a:t>
            </a:r>
            <a:r>
              <a:rPr sz="2600" spc="-5" dirty="0">
                <a:solidFill>
                  <a:srgbClr val="FFFFFF"/>
                </a:solidFill>
                <a:latin typeface="Bookman Uralic"/>
                <a:cs typeface="Bookman Uralic"/>
              </a:rPr>
              <a:t>order </a:t>
            </a:r>
            <a:r>
              <a:rPr sz="2600" dirty="0">
                <a:solidFill>
                  <a:srgbClr val="FFFFFF"/>
                </a:solidFill>
                <a:latin typeface="Bookman Uralic"/>
                <a:cs typeface="Bookman Uralic"/>
              </a:rPr>
              <a:t>to </a:t>
            </a:r>
            <a:r>
              <a:rPr sz="2600" spc="-5" dirty="0">
                <a:solidFill>
                  <a:srgbClr val="FFFFFF"/>
                </a:solidFill>
                <a:latin typeface="Bookman Uralic"/>
                <a:cs typeface="Bookman Uralic"/>
              </a:rPr>
              <a:t>communicate or transfer the data from</a:t>
            </a:r>
            <a:r>
              <a:rPr sz="2600" spc="40" dirty="0">
                <a:solidFill>
                  <a:srgbClr val="FFFFFF"/>
                </a:solidFill>
                <a:latin typeface="Bookman Uralic"/>
                <a:cs typeface="Bookman Uralic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Bookman Uralic"/>
                <a:cs typeface="Bookman Uralic"/>
              </a:rPr>
              <a:t>one</a:t>
            </a:r>
            <a:endParaRPr sz="2600">
              <a:latin typeface="Bookman Uralic"/>
              <a:cs typeface="Bookman Uralic"/>
            </a:endParaRPr>
          </a:p>
          <a:p>
            <a:pPr marL="241300">
              <a:lnSpc>
                <a:spcPts val="2185"/>
              </a:lnSpc>
            </a:pPr>
            <a:r>
              <a:rPr sz="2600" dirty="0">
                <a:solidFill>
                  <a:srgbClr val="FFFFFF"/>
                </a:solidFill>
                <a:latin typeface="Bookman Uralic"/>
                <a:cs typeface="Bookman Uralic"/>
              </a:rPr>
              <a:t>computer to </a:t>
            </a:r>
            <a:r>
              <a:rPr sz="2600" spc="-5" dirty="0">
                <a:solidFill>
                  <a:srgbClr val="FFFFFF"/>
                </a:solidFill>
                <a:latin typeface="Bookman Uralic"/>
                <a:cs typeface="Bookman Uralic"/>
              </a:rPr>
              <a:t>another computer </a:t>
            </a:r>
            <a:r>
              <a:rPr sz="2600" dirty="0">
                <a:solidFill>
                  <a:srgbClr val="FFFFFF"/>
                </a:solidFill>
                <a:latin typeface="Bookman Uralic"/>
                <a:cs typeface="Bookman Uralic"/>
              </a:rPr>
              <a:t>we </a:t>
            </a:r>
            <a:r>
              <a:rPr sz="2600" spc="-5" dirty="0">
                <a:solidFill>
                  <a:srgbClr val="FFFFFF"/>
                </a:solidFill>
                <a:latin typeface="Bookman Uralic"/>
                <a:cs typeface="Bookman Uralic"/>
              </a:rPr>
              <a:t>need </a:t>
            </a:r>
            <a:r>
              <a:rPr sz="2600" dirty="0">
                <a:solidFill>
                  <a:srgbClr val="FFFFFF"/>
                </a:solidFill>
                <a:latin typeface="Bookman Uralic"/>
                <a:cs typeface="Bookman Uralic"/>
              </a:rPr>
              <a:t>some address.</a:t>
            </a:r>
            <a:r>
              <a:rPr sz="2600" spc="-95" dirty="0">
                <a:solidFill>
                  <a:srgbClr val="FFFFFF"/>
                </a:solidFill>
                <a:latin typeface="Bookman Uralic"/>
                <a:cs typeface="Bookman Uralic"/>
              </a:rPr>
              <a:t> </a:t>
            </a:r>
            <a:r>
              <a:rPr sz="2600" dirty="0">
                <a:solidFill>
                  <a:srgbClr val="FFFFFF"/>
                </a:solidFill>
                <a:latin typeface="Bookman Uralic"/>
                <a:cs typeface="Bookman Uralic"/>
              </a:rPr>
              <a:t>Media</a:t>
            </a:r>
            <a:endParaRPr sz="2600">
              <a:latin typeface="Bookman Uralic"/>
              <a:cs typeface="Bookman Uralic"/>
            </a:endParaRPr>
          </a:p>
          <a:p>
            <a:pPr marL="241300" marR="99060">
              <a:lnSpc>
                <a:spcPct val="70000"/>
              </a:lnSpc>
              <a:spcBef>
                <a:spcPts val="465"/>
              </a:spcBef>
            </a:pPr>
            <a:r>
              <a:rPr sz="2600" spc="-5" dirty="0">
                <a:solidFill>
                  <a:srgbClr val="FFFFFF"/>
                </a:solidFill>
                <a:latin typeface="Bookman Uralic"/>
                <a:cs typeface="Bookman Uralic"/>
              </a:rPr>
              <a:t>Access </a:t>
            </a:r>
            <a:r>
              <a:rPr sz="2600" dirty="0">
                <a:solidFill>
                  <a:srgbClr val="FFFFFF"/>
                </a:solidFill>
                <a:latin typeface="Bookman Uralic"/>
                <a:cs typeface="Bookman Uralic"/>
              </a:rPr>
              <a:t>Control </a:t>
            </a:r>
            <a:r>
              <a:rPr sz="2600" spc="-5" dirty="0">
                <a:solidFill>
                  <a:srgbClr val="FFFFFF"/>
                </a:solidFill>
                <a:latin typeface="Bookman Uralic"/>
                <a:cs typeface="Bookman Uralic"/>
              </a:rPr>
              <a:t>Address </a:t>
            </a:r>
            <a:r>
              <a:rPr sz="2600" dirty="0">
                <a:solidFill>
                  <a:srgbClr val="FFFFFF"/>
                </a:solidFill>
                <a:latin typeface="Bookman Uralic"/>
                <a:cs typeface="Bookman Uralic"/>
              </a:rPr>
              <a:t>is a </a:t>
            </a:r>
            <a:r>
              <a:rPr sz="2600" spc="-5" dirty="0">
                <a:solidFill>
                  <a:srgbClr val="FFFFFF"/>
                </a:solidFill>
                <a:latin typeface="Bookman Uralic"/>
                <a:cs typeface="Bookman Uralic"/>
              </a:rPr>
              <a:t>physical </a:t>
            </a:r>
            <a:r>
              <a:rPr sz="2600" dirty="0">
                <a:solidFill>
                  <a:srgbClr val="FFFFFF"/>
                </a:solidFill>
                <a:latin typeface="Bookman Uralic"/>
                <a:cs typeface="Bookman Uralic"/>
              </a:rPr>
              <a:t>address which works </a:t>
            </a:r>
            <a:r>
              <a:rPr sz="2600" spc="-5" dirty="0">
                <a:solidFill>
                  <a:srgbClr val="FFFFFF"/>
                </a:solidFill>
                <a:latin typeface="Bookman Uralic"/>
                <a:cs typeface="Bookman Uralic"/>
              </a:rPr>
              <a:t>at  </a:t>
            </a:r>
            <a:r>
              <a:rPr sz="2600" dirty="0">
                <a:solidFill>
                  <a:srgbClr val="FFFFFF"/>
                </a:solidFill>
                <a:latin typeface="Bookman Uralic"/>
                <a:cs typeface="Bookman Uralic"/>
              </a:rPr>
              <a:t>Data </a:t>
            </a:r>
            <a:r>
              <a:rPr sz="2600" spc="-5" dirty="0">
                <a:solidFill>
                  <a:srgbClr val="FFFFFF"/>
                </a:solidFill>
                <a:latin typeface="Bookman Uralic"/>
                <a:cs typeface="Bookman Uralic"/>
              </a:rPr>
              <a:t>Link</a:t>
            </a:r>
            <a:r>
              <a:rPr sz="2600" spc="-10" dirty="0">
                <a:solidFill>
                  <a:srgbClr val="FFFFFF"/>
                </a:solidFill>
                <a:latin typeface="Bookman Uralic"/>
                <a:cs typeface="Bookman Uralic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Bookman Uralic"/>
                <a:cs typeface="Bookman Uralic"/>
              </a:rPr>
              <a:t>Layer.</a:t>
            </a:r>
            <a:endParaRPr sz="2600">
              <a:latin typeface="Bookman Uralic"/>
              <a:cs typeface="Bookman Uralic"/>
            </a:endParaRPr>
          </a:p>
          <a:p>
            <a:pPr marL="275590" indent="-263525">
              <a:lnSpc>
                <a:spcPts val="2650"/>
              </a:lnSpc>
              <a:spcBef>
                <a:spcPts val="65"/>
              </a:spcBef>
              <a:buSzPct val="96153"/>
              <a:buFont typeface="Wingdings"/>
              <a:buChar char=""/>
              <a:tabLst>
                <a:tab pos="276225" algn="l"/>
              </a:tabLst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MAC Addresses are unique hardware number of a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computer,</a:t>
            </a:r>
            <a:r>
              <a:rPr sz="26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endParaRPr sz="2600">
              <a:latin typeface="Arial"/>
              <a:cs typeface="Arial"/>
            </a:endParaRPr>
          </a:p>
          <a:p>
            <a:pPr marL="241300">
              <a:lnSpc>
                <a:spcPts val="2185"/>
              </a:lnSpc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is embedded into network card (known as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Network Interface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Card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241300" marR="908050">
              <a:lnSpc>
                <a:spcPct val="70000"/>
              </a:lnSpc>
              <a:spcBef>
                <a:spcPts val="465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during the time of manufacturing. MAC Address is also</a:t>
            </a:r>
            <a:r>
              <a:rPr sz="26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known  as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Physical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of a network</a:t>
            </a:r>
            <a:r>
              <a:rPr sz="26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device.</a:t>
            </a:r>
            <a:endParaRPr sz="2600">
              <a:latin typeface="Arial"/>
              <a:cs typeface="Arial"/>
            </a:endParaRPr>
          </a:p>
          <a:p>
            <a:pPr marL="275590" indent="-263525">
              <a:lnSpc>
                <a:spcPct val="100000"/>
              </a:lnSpc>
              <a:spcBef>
                <a:spcPts val="65"/>
              </a:spcBef>
              <a:buSzPct val="96153"/>
              <a:buFont typeface="Wingdings"/>
              <a:buChar char=""/>
              <a:tabLst>
                <a:tab pos="276225" algn="l"/>
                <a:tab pos="4465955" algn="l"/>
              </a:tabLst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MAC addresses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unique	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6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Byte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48 bit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number.</a:t>
            </a:r>
            <a:endParaRPr sz="26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41935" algn="l"/>
                <a:tab pos="2165985" algn="l"/>
              </a:tabLst>
            </a:pPr>
            <a:r>
              <a:rPr sz="2600" b="1" dirty="0">
                <a:solidFill>
                  <a:srgbClr val="FFFFFF"/>
                </a:solidFill>
                <a:latin typeface="Bookman Uralic"/>
                <a:cs typeface="Bookman Uralic"/>
              </a:rPr>
              <a:t>Example:	</a:t>
            </a:r>
            <a:r>
              <a:rPr sz="2600" b="1" spc="-5" dirty="0">
                <a:solidFill>
                  <a:srgbClr val="FFFFFF"/>
                </a:solidFill>
                <a:latin typeface="Bookman Uralic"/>
                <a:cs typeface="Bookman Uralic"/>
              </a:rPr>
              <a:t>00-0b-75-b1-c0-8e</a:t>
            </a:r>
            <a:endParaRPr sz="2600">
              <a:latin typeface="Bookman Uralic"/>
              <a:cs typeface="Bookman Ural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03625" y="5050828"/>
          <a:ext cx="3874133" cy="792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896">
                <a:tc>
                  <a:txBody>
                    <a:bodyPr/>
                    <a:lstStyle/>
                    <a:p>
                      <a:pPr marL="31750">
                        <a:lnSpc>
                          <a:spcPts val="2975"/>
                        </a:lnSpc>
                        <a:tabLst>
                          <a:tab pos="594995" algn="l"/>
                        </a:tabLst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Bookman Uralic"/>
                          <a:cs typeface="Bookman Uralic"/>
                        </a:rPr>
                        <a:t>:	:</a:t>
                      </a:r>
                      <a:endParaRPr sz="2600">
                        <a:latin typeface="Bookman Uralic"/>
                        <a:cs typeface="Bookman Ural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2975"/>
                        </a:lnSpc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Bookman Uralic"/>
                          <a:cs typeface="Bookman Uralic"/>
                        </a:rPr>
                        <a:t>:</a:t>
                      </a:r>
                      <a:endParaRPr sz="2600">
                        <a:latin typeface="Bookman Uralic"/>
                        <a:cs typeface="Bookman Ural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065" algn="r">
                        <a:lnSpc>
                          <a:spcPts val="2975"/>
                        </a:lnSpc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Bookman Uralic"/>
                          <a:cs typeface="Bookman Uralic"/>
                        </a:rPr>
                        <a:t>:</a:t>
                      </a:r>
                      <a:endParaRPr sz="2600">
                        <a:latin typeface="Bookman Uralic"/>
                        <a:cs typeface="Bookman Ural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065" algn="r">
                        <a:lnSpc>
                          <a:spcPts val="2975"/>
                        </a:lnSpc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Bookman Uralic"/>
                          <a:cs typeface="Bookman Uralic"/>
                        </a:rPr>
                        <a:t>:</a:t>
                      </a:r>
                      <a:endParaRPr sz="2600">
                        <a:latin typeface="Bookman Uralic"/>
                        <a:cs typeface="Bookman Ural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54">
                <a:tc>
                  <a:txBody>
                    <a:bodyPr/>
                    <a:lstStyle/>
                    <a:p>
                      <a:pPr marL="31750">
                        <a:lnSpc>
                          <a:spcPts val="3020"/>
                        </a:lnSpc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Bookman Uralic"/>
                          <a:cs typeface="Bookman Uralic"/>
                        </a:rPr>
                        <a:t>.</a:t>
                      </a:r>
                      <a:endParaRPr sz="2600">
                        <a:latin typeface="Bookman Uralic"/>
                        <a:cs typeface="Bookman Ural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3020"/>
                        </a:lnSpc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Bookman Uralic"/>
                          <a:cs typeface="Bookman Uralic"/>
                        </a:rPr>
                        <a:t>.</a:t>
                      </a:r>
                      <a:endParaRPr sz="2600">
                        <a:latin typeface="Bookman Uralic"/>
                        <a:cs typeface="Bookman Ural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065" algn="r">
                        <a:lnSpc>
                          <a:spcPts val="3020"/>
                        </a:lnSpc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Bookman Uralic"/>
                          <a:cs typeface="Bookman Uralic"/>
                        </a:rPr>
                        <a:t>.</a:t>
                      </a:r>
                      <a:endParaRPr sz="2600">
                        <a:latin typeface="Bookman Uralic"/>
                        <a:cs typeface="Bookman Ural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065" algn="r">
                        <a:lnSpc>
                          <a:spcPts val="3020"/>
                        </a:lnSpc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Bookman Uralic"/>
                          <a:cs typeface="Bookman Uralic"/>
                        </a:rPr>
                        <a:t>.</a:t>
                      </a:r>
                      <a:endParaRPr sz="2600">
                        <a:latin typeface="Bookman Uralic"/>
                        <a:cs typeface="Bookman Ural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20"/>
                        </a:lnSpc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Bookman Uralic"/>
                          <a:cs typeface="Bookman Uralic"/>
                        </a:rPr>
                        <a:t>.</a:t>
                      </a:r>
                      <a:endParaRPr sz="2600">
                        <a:latin typeface="Bookman Uralic"/>
                        <a:cs typeface="Bookman Ural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0344"/>
            <a:ext cx="45808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Work</a:t>
            </a:r>
            <a:r>
              <a:rPr sz="4400" u="heavy" spc="-4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 </a:t>
            </a:r>
            <a:r>
              <a:rPr sz="44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Procedure: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015995" y="1766316"/>
            <a:ext cx="6420611" cy="4725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2724"/>
            <a:ext cx="59772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Bookman Uralic"/>
                <a:cs typeface="Bookman Uralic"/>
              </a:rPr>
              <a:t>Terminologies </a:t>
            </a:r>
            <a:r>
              <a:rPr sz="44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Bookman Uralic"/>
                <a:cs typeface="Bookman Uralic"/>
              </a:rPr>
              <a:t>of</a:t>
            </a:r>
            <a:r>
              <a:rPr sz="4400" u="heavy" spc="-5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Bookman Uralic"/>
                <a:cs typeface="Bookman Uralic"/>
              </a:rPr>
              <a:t> </a:t>
            </a:r>
            <a:r>
              <a:rPr sz="44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Bookman Uralic"/>
                <a:cs typeface="Bookman Uralic"/>
              </a:rPr>
              <a:t>ARP</a:t>
            </a:r>
            <a:r>
              <a:rPr sz="4400" dirty="0">
                <a:solidFill>
                  <a:srgbClr val="FFFF00"/>
                </a:solidFill>
                <a:latin typeface="Bookman Uralic"/>
                <a:cs typeface="Bookman Uralic"/>
              </a:rPr>
              <a:t>:</a:t>
            </a:r>
            <a:endParaRPr sz="4400">
              <a:latin typeface="Bookman Uralic"/>
              <a:cs typeface="Bookman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647" y="1518030"/>
            <a:ext cx="1022794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1.	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ARP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After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resolving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MAC address,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ARP sends 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it to the source where </a:t>
            </a:r>
            <a:r>
              <a:rPr sz="2800" dirty="0">
                <a:solidFill>
                  <a:srgbClr val="FFFFFF"/>
                </a:solidFill>
                <a:latin typeface="Bookman Uralic"/>
                <a:cs typeface="Bookman Uralic"/>
              </a:rPr>
              <a:t>it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stores in a table for future  reference</a:t>
            </a:r>
            <a:endParaRPr sz="2800">
              <a:latin typeface="Bookman Uralic"/>
              <a:cs typeface="Bookman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6939" y="2482470"/>
            <a:ext cx="11494135" cy="5715000"/>
            <a:chOff x="4177284" y="2869692"/>
            <a:chExt cx="6986270" cy="3988435"/>
          </a:xfrm>
        </p:grpSpPr>
        <p:sp>
          <p:nvSpPr>
            <p:cNvPr id="5" name="object 5"/>
            <p:cNvSpPr/>
            <p:nvPr/>
          </p:nvSpPr>
          <p:spPr>
            <a:xfrm>
              <a:off x="4177284" y="2869692"/>
              <a:ext cx="6986015" cy="39883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72356" y="3064764"/>
              <a:ext cx="6397752" cy="3549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868" y="701802"/>
            <a:ext cx="1026160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2800" b="1" u="none" spc="-5" dirty="0">
                <a:solidFill>
                  <a:srgbClr val="FFFFFF"/>
                </a:solidFill>
              </a:rPr>
              <a:t>2</a:t>
            </a:r>
            <a:r>
              <a:rPr sz="2800" b="1" u="none" spc="-5" dirty="0">
                <a:solidFill>
                  <a:srgbClr val="FFFFFF"/>
                </a:solidFill>
                <a:latin typeface="Bookman Uralic"/>
                <a:cs typeface="Bookman Uralic"/>
              </a:rPr>
              <a:t>. </a:t>
            </a:r>
            <a:r>
              <a:rPr sz="2800" b="1" u="none" spc="-10" dirty="0">
                <a:solidFill>
                  <a:srgbClr val="FFFFFF"/>
                </a:solidFill>
                <a:latin typeface="Bookman Uralic"/>
                <a:cs typeface="Bookman Uralic"/>
              </a:rPr>
              <a:t>ARP request: </a:t>
            </a:r>
            <a:r>
              <a:rPr sz="2800" u="none" spc="-10" dirty="0">
                <a:solidFill>
                  <a:srgbClr val="FFFFFF"/>
                </a:solidFill>
              </a:rPr>
              <a:t>This </a:t>
            </a:r>
            <a:r>
              <a:rPr sz="2800" u="none" spc="-5" dirty="0">
                <a:solidFill>
                  <a:srgbClr val="FFFFFF"/>
                </a:solidFill>
              </a:rPr>
              <a:t>is nothing </a:t>
            </a:r>
            <a:r>
              <a:rPr sz="2800" u="none" spc="-10" dirty="0">
                <a:solidFill>
                  <a:srgbClr val="FFFFFF"/>
                </a:solidFill>
              </a:rPr>
              <a:t>but broadcasting </a:t>
            </a:r>
            <a:r>
              <a:rPr sz="2800" u="none" spc="-5" dirty="0">
                <a:solidFill>
                  <a:srgbClr val="FFFFFF"/>
                </a:solidFill>
              </a:rPr>
              <a:t>a </a:t>
            </a:r>
            <a:r>
              <a:rPr sz="2800" u="none" spc="-10" dirty="0">
                <a:solidFill>
                  <a:srgbClr val="FFFFFF"/>
                </a:solidFill>
              </a:rPr>
              <a:t>packet  over </a:t>
            </a:r>
            <a:r>
              <a:rPr sz="2800" u="none" spc="-5" dirty="0">
                <a:solidFill>
                  <a:srgbClr val="FFFFFF"/>
                </a:solidFill>
              </a:rPr>
              <a:t>the </a:t>
            </a:r>
            <a:r>
              <a:rPr sz="2800" u="none" spc="-10" dirty="0">
                <a:solidFill>
                  <a:srgbClr val="FFFFFF"/>
                </a:solidFill>
              </a:rPr>
              <a:t>network </a:t>
            </a:r>
            <a:r>
              <a:rPr sz="2800" u="none" spc="-5" dirty="0">
                <a:solidFill>
                  <a:srgbClr val="FFFFFF"/>
                </a:solidFill>
              </a:rPr>
              <a:t>to </a:t>
            </a:r>
            <a:r>
              <a:rPr sz="2800" u="none" spc="-10" dirty="0">
                <a:solidFill>
                  <a:srgbClr val="FFFFFF"/>
                </a:solidFill>
              </a:rPr>
              <a:t>validate </a:t>
            </a:r>
            <a:r>
              <a:rPr sz="2800" u="none" spc="-5" dirty="0">
                <a:solidFill>
                  <a:srgbClr val="FFFFFF"/>
                </a:solidFill>
              </a:rPr>
              <a:t>whether we </a:t>
            </a:r>
            <a:r>
              <a:rPr sz="2800" u="none" spc="-10" dirty="0">
                <a:solidFill>
                  <a:srgbClr val="FFFFFF"/>
                </a:solidFill>
              </a:rPr>
              <a:t>came across  destination MAC address </a:t>
            </a:r>
            <a:r>
              <a:rPr sz="2800" u="none" spc="-5" dirty="0">
                <a:solidFill>
                  <a:srgbClr val="FFFFFF"/>
                </a:solidFill>
              </a:rPr>
              <a:t>or</a:t>
            </a:r>
            <a:r>
              <a:rPr sz="2800" u="none" spc="55" dirty="0">
                <a:solidFill>
                  <a:srgbClr val="FFFFFF"/>
                </a:solidFill>
              </a:rPr>
              <a:t> </a:t>
            </a:r>
            <a:r>
              <a:rPr sz="2800" u="none" spc="-10" dirty="0">
                <a:solidFill>
                  <a:srgbClr val="FFFFFF"/>
                </a:solidFill>
              </a:rPr>
              <a:t>not.</a:t>
            </a:r>
            <a:endParaRPr sz="2800" dirty="0">
              <a:latin typeface="Bookman Uralic"/>
              <a:cs typeface="Bookman Ural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59096" y="2022348"/>
            <a:ext cx="6377940" cy="4836160"/>
            <a:chOff x="4959096" y="2022348"/>
            <a:chExt cx="6377940" cy="4836160"/>
          </a:xfrm>
        </p:grpSpPr>
        <p:sp>
          <p:nvSpPr>
            <p:cNvPr id="4" name="object 4"/>
            <p:cNvSpPr/>
            <p:nvPr/>
          </p:nvSpPr>
          <p:spPr>
            <a:xfrm>
              <a:off x="4959096" y="2022348"/>
              <a:ext cx="6377940" cy="48356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54168" y="2217420"/>
              <a:ext cx="5789676" cy="42626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491484" y="2938272"/>
            <a:ext cx="990600" cy="497205"/>
            <a:chOff x="3491484" y="2938272"/>
            <a:chExt cx="990600" cy="497205"/>
          </a:xfrm>
        </p:grpSpPr>
        <p:sp>
          <p:nvSpPr>
            <p:cNvPr id="7" name="object 7"/>
            <p:cNvSpPr/>
            <p:nvPr/>
          </p:nvSpPr>
          <p:spPr>
            <a:xfrm>
              <a:off x="3497580" y="2944368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736092" y="0"/>
                  </a:moveTo>
                  <a:lnTo>
                    <a:pt x="736092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736092" y="363474"/>
                  </a:lnTo>
                  <a:lnTo>
                    <a:pt x="736092" y="484632"/>
                  </a:lnTo>
                  <a:lnTo>
                    <a:pt x="978408" y="242316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97580" y="2944368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121158"/>
                  </a:moveTo>
                  <a:lnTo>
                    <a:pt x="736092" y="121158"/>
                  </a:lnTo>
                  <a:lnTo>
                    <a:pt x="736092" y="0"/>
                  </a:lnTo>
                  <a:lnTo>
                    <a:pt x="978408" y="242316"/>
                  </a:lnTo>
                  <a:lnTo>
                    <a:pt x="736092" y="484632"/>
                  </a:lnTo>
                  <a:lnTo>
                    <a:pt x="736092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742" y="842263"/>
            <a:ext cx="10245725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en-US" sz="2800" b="1" u="none" spc="-5" dirty="0">
                <a:solidFill>
                  <a:srgbClr val="FFFFFF"/>
                </a:solidFill>
              </a:rPr>
              <a:t>3</a:t>
            </a:r>
            <a:r>
              <a:rPr sz="2800" b="1" u="none" spc="-5" dirty="0">
                <a:solidFill>
                  <a:srgbClr val="FFFFFF"/>
                </a:solidFill>
                <a:latin typeface="Bookman Uralic"/>
                <a:cs typeface="Bookman Uralic"/>
              </a:rPr>
              <a:t>. ARP response/reply: </a:t>
            </a:r>
            <a:r>
              <a:rPr sz="2800" u="none" spc="-5" dirty="0">
                <a:solidFill>
                  <a:srgbClr val="FFFFFF"/>
                </a:solidFill>
              </a:rPr>
              <a:t>It </a:t>
            </a:r>
            <a:r>
              <a:rPr sz="2800" u="none" dirty="0">
                <a:solidFill>
                  <a:srgbClr val="FFFFFF"/>
                </a:solidFill>
              </a:rPr>
              <a:t>is </a:t>
            </a:r>
            <a:r>
              <a:rPr sz="2800" u="none" spc="-5" dirty="0">
                <a:solidFill>
                  <a:srgbClr val="FFFFFF"/>
                </a:solidFill>
              </a:rPr>
              <a:t>the </a:t>
            </a:r>
            <a:r>
              <a:rPr sz="2800" u="none" spc="-10" dirty="0">
                <a:solidFill>
                  <a:srgbClr val="FFFFFF"/>
                </a:solidFill>
              </a:rPr>
              <a:t>MAC address response  </a:t>
            </a:r>
            <a:r>
              <a:rPr sz="2800" u="none" spc="-5" dirty="0">
                <a:solidFill>
                  <a:srgbClr val="FFFFFF"/>
                </a:solidFill>
              </a:rPr>
              <a:t>that the </a:t>
            </a:r>
            <a:r>
              <a:rPr sz="2800" u="none" spc="-10" dirty="0">
                <a:solidFill>
                  <a:srgbClr val="FFFFFF"/>
                </a:solidFill>
              </a:rPr>
              <a:t>source </a:t>
            </a:r>
            <a:r>
              <a:rPr sz="2800" u="none" spc="-5" dirty="0">
                <a:solidFill>
                  <a:srgbClr val="FFFFFF"/>
                </a:solidFill>
              </a:rPr>
              <a:t>receives from the destination which </a:t>
            </a:r>
            <a:r>
              <a:rPr sz="2800" u="none" spc="-10" dirty="0">
                <a:solidFill>
                  <a:srgbClr val="FFFFFF"/>
                </a:solidFill>
              </a:rPr>
              <a:t>aids </a:t>
            </a:r>
            <a:r>
              <a:rPr sz="2800" u="none" spc="-5" dirty="0">
                <a:solidFill>
                  <a:srgbClr val="FFFFFF"/>
                </a:solidFill>
              </a:rPr>
              <a:t>in  further communication of the</a:t>
            </a:r>
            <a:r>
              <a:rPr sz="2800" u="none" spc="35" dirty="0">
                <a:solidFill>
                  <a:srgbClr val="FFFFFF"/>
                </a:solidFill>
              </a:rPr>
              <a:t> </a:t>
            </a:r>
            <a:r>
              <a:rPr sz="2800" u="none" spc="-10" dirty="0">
                <a:solidFill>
                  <a:srgbClr val="FFFFFF"/>
                </a:solidFill>
              </a:rPr>
              <a:t>data.</a:t>
            </a:r>
            <a:endParaRPr sz="2800" dirty="0">
              <a:latin typeface="Bookman Uralic"/>
              <a:cs typeface="Bookman Ural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61203" y="2097023"/>
            <a:ext cx="6553200" cy="4761230"/>
            <a:chOff x="5061203" y="2097023"/>
            <a:chExt cx="6553200" cy="4761230"/>
          </a:xfrm>
        </p:grpSpPr>
        <p:sp>
          <p:nvSpPr>
            <p:cNvPr id="4" name="object 4"/>
            <p:cNvSpPr/>
            <p:nvPr/>
          </p:nvSpPr>
          <p:spPr>
            <a:xfrm>
              <a:off x="5061203" y="2097023"/>
              <a:ext cx="6553200" cy="47609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56275" y="2292095"/>
              <a:ext cx="5964935" cy="4389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776471" y="5458967"/>
            <a:ext cx="990600" cy="497205"/>
            <a:chOff x="3776471" y="5458967"/>
            <a:chExt cx="990600" cy="497205"/>
          </a:xfrm>
        </p:grpSpPr>
        <p:sp>
          <p:nvSpPr>
            <p:cNvPr id="7" name="object 7"/>
            <p:cNvSpPr/>
            <p:nvPr/>
          </p:nvSpPr>
          <p:spPr>
            <a:xfrm>
              <a:off x="3782567" y="5465063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736092" y="0"/>
                  </a:moveTo>
                  <a:lnTo>
                    <a:pt x="736092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736092" y="363474"/>
                  </a:lnTo>
                  <a:lnTo>
                    <a:pt x="736092" y="484632"/>
                  </a:lnTo>
                  <a:lnTo>
                    <a:pt x="978408" y="242316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82567" y="5465063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121158"/>
                  </a:moveTo>
                  <a:lnTo>
                    <a:pt x="736092" y="121158"/>
                  </a:lnTo>
                  <a:lnTo>
                    <a:pt x="736092" y="0"/>
                  </a:lnTo>
                  <a:lnTo>
                    <a:pt x="978408" y="242316"/>
                  </a:lnTo>
                  <a:lnTo>
                    <a:pt x="736092" y="484632"/>
                  </a:lnTo>
                  <a:lnTo>
                    <a:pt x="736092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0344"/>
            <a:ext cx="6167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Disadvantages of</a:t>
            </a:r>
            <a:r>
              <a:rPr sz="4400" u="heavy" spc="-10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 </a:t>
            </a:r>
            <a:r>
              <a:rPr sz="44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ARP: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1113"/>
            <a:ext cx="9973310" cy="238193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430"/>
              </a:spcBef>
            </a:pP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1.There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may be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ARP attacks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like </a:t>
            </a:r>
            <a:r>
              <a:rPr sz="2800" b="1" spc="-10" dirty="0">
                <a:solidFill>
                  <a:srgbClr val="FFFFFF"/>
                </a:solidFill>
                <a:latin typeface="Bookman Uralic"/>
                <a:cs typeface="Bookman Uralic"/>
              </a:rPr>
              <a:t>ARP spoofing </a:t>
            </a:r>
            <a:r>
              <a:rPr lang="en-US" sz="2800" b="1" spc="-10" dirty="0">
                <a:solidFill>
                  <a:srgbClr val="FFFFFF"/>
                </a:solidFill>
                <a:latin typeface="Bookman Uralic"/>
                <a:cs typeface="Bookman Uralic"/>
              </a:rPr>
              <a:t>or </a:t>
            </a:r>
            <a:r>
              <a:rPr sz="2800" b="1" spc="-5" dirty="0">
                <a:solidFill>
                  <a:srgbClr val="FFFFFF"/>
                </a:solidFill>
                <a:latin typeface="Bookman Uralic"/>
                <a:cs typeface="Bookman Uralic"/>
              </a:rPr>
              <a:t>ARP  Denial of </a:t>
            </a:r>
            <a:r>
              <a:rPr sz="2800" b="1" spc="-10" dirty="0">
                <a:solidFill>
                  <a:srgbClr val="FFFFFF"/>
                </a:solidFill>
                <a:latin typeface="Bookman Uralic"/>
                <a:cs typeface="Bookman Uralic"/>
              </a:rPr>
              <a:t>Services. ARP Spoofing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is a technique that 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allows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an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attacker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to attack an Ethernet Network which  may lead to sniffing of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data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frames on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switched Local  Area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Network or to the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attacker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may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stop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the traffic 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altogether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which is also 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known </a:t>
            </a:r>
            <a:r>
              <a:rPr sz="2800" spc="-5" dirty="0">
                <a:solidFill>
                  <a:srgbClr val="FFFFFF"/>
                </a:solidFill>
                <a:latin typeface="Bookman Uralic"/>
                <a:cs typeface="Bookman Uralic"/>
              </a:rPr>
              <a:t>as </a:t>
            </a:r>
            <a:r>
              <a:rPr sz="2800" b="1" spc="-10" dirty="0">
                <a:solidFill>
                  <a:srgbClr val="FFFFFF"/>
                </a:solidFill>
                <a:latin typeface="Bookman Uralic"/>
                <a:cs typeface="Bookman Uralic"/>
              </a:rPr>
              <a:t>ARP denial of  Services</a:t>
            </a:r>
            <a:r>
              <a:rPr sz="2800" spc="-10" dirty="0">
                <a:solidFill>
                  <a:srgbClr val="FFFFFF"/>
                </a:solidFill>
                <a:latin typeface="Bookman Uralic"/>
                <a:cs typeface="Bookman Uralic"/>
              </a:rPr>
              <a:t>.</a:t>
            </a:r>
            <a:endParaRPr sz="2800" dirty="0">
              <a:latin typeface="Bookman Uralic"/>
              <a:cs typeface="Bookman Ur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895</Words>
  <Application>Microsoft Office PowerPoint</Application>
  <PresentationFormat>Widescreen</PresentationFormat>
  <Paragraphs>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Bookman Uralic</vt:lpstr>
      <vt:lpstr>Carlito</vt:lpstr>
      <vt:lpstr>Arial</vt:lpstr>
      <vt:lpstr>Calibri</vt:lpstr>
      <vt:lpstr>Impact</vt:lpstr>
      <vt:lpstr>Times New Roman</vt:lpstr>
      <vt:lpstr>Wingdings</vt:lpstr>
      <vt:lpstr>Office Theme</vt:lpstr>
      <vt:lpstr>1_Office Theme</vt:lpstr>
      <vt:lpstr>PowerPoint Presentation</vt:lpstr>
      <vt:lpstr>Address Resolution Protocol :</vt:lpstr>
      <vt:lpstr>Logical Address / IP Address :</vt:lpstr>
      <vt:lpstr>Physical Address / Mac Address:</vt:lpstr>
      <vt:lpstr>Work Procedure:</vt:lpstr>
      <vt:lpstr>PowerPoint Presentation</vt:lpstr>
      <vt:lpstr>2. ARP request: This is nothing but broadcasting a packet  over the network to validate whether we came across  destination MAC address or not.</vt:lpstr>
      <vt:lpstr>3. ARP response/reply: It is the MAC address response  that the source receives from the destination which aids in  further communication of the data.</vt:lpstr>
      <vt:lpstr>Disadvantages of ARP:</vt:lpstr>
      <vt:lpstr>CONNECTING DEVICES</vt:lpstr>
      <vt:lpstr>PowerPoint Presentation</vt:lpstr>
      <vt:lpstr>1.PASSIVE HUBS</vt:lpstr>
      <vt:lpstr>2.REPEATERS</vt:lpstr>
      <vt:lpstr>PowerPoint Presentation</vt:lpstr>
      <vt:lpstr>FUNCTION OF A REPEATER</vt:lpstr>
      <vt:lpstr>3.ACTIVE HUBS</vt:lpstr>
      <vt:lpstr>4.BRIDGES</vt:lpstr>
      <vt:lpstr>PowerPoint Presentation</vt:lpstr>
      <vt:lpstr>5.TWO-LAYER SWITCHES</vt:lpstr>
      <vt:lpstr>6.ROUTERS</vt:lpstr>
      <vt:lpstr>PowerPoint Presentation</vt:lpstr>
      <vt:lpstr>7.THREE-LAYER SWITCHES</vt:lpstr>
      <vt:lpstr>8.GATEWAY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Talha Naqash BUIC</cp:lastModifiedBy>
  <cp:revision>4</cp:revision>
  <dcterms:created xsi:type="dcterms:W3CDTF">2021-06-15T17:54:32Z</dcterms:created>
  <dcterms:modified xsi:type="dcterms:W3CDTF">2021-06-15T18:23:39Z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2021-06-15T00:00:00Z</vt:filetime>
  </property>
</Properties>
</file>