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5" r:id="rId33"/>
    <p:sldId id="297" r:id="rId34"/>
    <p:sldId id="298" r:id="rId35"/>
    <p:sldId id="299" r:id="rId36"/>
    <p:sldId id="300" r:id="rId37"/>
    <p:sldId id="301" r:id="rId38"/>
    <p:sldId id="302" r:id="rId39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81655" y="422148"/>
            <a:ext cx="4021836" cy="717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0217" y="498729"/>
            <a:ext cx="3623564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967" y="420750"/>
            <a:ext cx="406806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94" y="2872867"/>
            <a:ext cx="8798610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6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39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1.jp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5" Type="http://schemas.openxmlformats.org/officeDocument/2006/relationships/image" Target="../media/image176.jp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177.png"/><Relationship Id="rId21" Type="http://schemas.openxmlformats.org/officeDocument/2006/relationships/image" Target="../media/image195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2" Type="http://schemas.openxmlformats.org/officeDocument/2006/relationships/image" Target="../media/image165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18" Type="http://schemas.openxmlformats.org/officeDocument/2006/relationships/image" Target="../media/image214.png"/><Relationship Id="rId26" Type="http://schemas.openxmlformats.org/officeDocument/2006/relationships/image" Target="../media/image221.png"/><Relationship Id="rId3" Type="http://schemas.openxmlformats.org/officeDocument/2006/relationships/image" Target="../media/image201.png"/><Relationship Id="rId21" Type="http://schemas.openxmlformats.org/officeDocument/2006/relationships/image" Target="../media/image192.png"/><Relationship Id="rId7" Type="http://schemas.openxmlformats.org/officeDocument/2006/relationships/image" Target="../media/image204.png"/><Relationship Id="rId12" Type="http://schemas.openxmlformats.org/officeDocument/2006/relationships/image" Target="../media/image170.png"/><Relationship Id="rId17" Type="http://schemas.openxmlformats.org/officeDocument/2006/relationships/image" Target="../media/image213.png"/><Relationship Id="rId25" Type="http://schemas.openxmlformats.org/officeDocument/2006/relationships/image" Target="../media/image220.png"/><Relationship Id="rId33" Type="http://schemas.openxmlformats.org/officeDocument/2006/relationships/image" Target="../media/image228.png"/><Relationship Id="rId2" Type="http://schemas.openxmlformats.org/officeDocument/2006/relationships/image" Target="../media/image200.png"/><Relationship Id="rId16" Type="http://schemas.openxmlformats.org/officeDocument/2006/relationships/image" Target="../media/image212.png"/><Relationship Id="rId20" Type="http://schemas.openxmlformats.org/officeDocument/2006/relationships/image" Target="../media/image216.png"/><Relationship Id="rId29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24" Type="http://schemas.openxmlformats.org/officeDocument/2006/relationships/image" Target="../media/image219.png"/><Relationship Id="rId32" Type="http://schemas.openxmlformats.org/officeDocument/2006/relationships/image" Target="../media/image227.png"/><Relationship Id="rId5" Type="http://schemas.openxmlformats.org/officeDocument/2006/relationships/image" Target="../media/image202.png"/><Relationship Id="rId15" Type="http://schemas.openxmlformats.org/officeDocument/2006/relationships/image" Target="../media/image211.png"/><Relationship Id="rId23" Type="http://schemas.openxmlformats.org/officeDocument/2006/relationships/image" Target="../media/image218.png"/><Relationship Id="rId28" Type="http://schemas.openxmlformats.org/officeDocument/2006/relationships/image" Target="../media/image223.png"/><Relationship Id="rId10" Type="http://schemas.openxmlformats.org/officeDocument/2006/relationships/image" Target="../media/image207.png"/><Relationship Id="rId19" Type="http://schemas.openxmlformats.org/officeDocument/2006/relationships/image" Target="../media/image215.png"/><Relationship Id="rId31" Type="http://schemas.openxmlformats.org/officeDocument/2006/relationships/image" Target="../media/image226.png"/><Relationship Id="rId4" Type="http://schemas.openxmlformats.org/officeDocument/2006/relationships/image" Target="../media/image165.png"/><Relationship Id="rId9" Type="http://schemas.openxmlformats.org/officeDocument/2006/relationships/image" Target="../media/image206.png"/><Relationship Id="rId14" Type="http://schemas.openxmlformats.org/officeDocument/2006/relationships/image" Target="../media/image210.png"/><Relationship Id="rId22" Type="http://schemas.openxmlformats.org/officeDocument/2006/relationships/image" Target="../media/image217.png"/><Relationship Id="rId27" Type="http://schemas.openxmlformats.org/officeDocument/2006/relationships/image" Target="../media/image222.png"/><Relationship Id="rId30" Type="http://schemas.openxmlformats.org/officeDocument/2006/relationships/image" Target="../media/image2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18" Type="http://schemas.openxmlformats.org/officeDocument/2006/relationships/image" Target="../media/image244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17" Type="http://schemas.openxmlformats.org/officeDocument/2006/relationships/image" Target="../media/image243.png"/><Relationship Id="rId2" Type="http://schemas.openxmlformats.org/officeDocument/2006/relationships/image" Target="../media/image165.png"/><Relationship Id="rId16" Type="http://schemas.openxmlformats.org/officeDocument/2006/relationships/image" Target="../media/image2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5" Type="http://schemas.openxmlformats.org/officeDocument/2006/relationships/image" Target="../media/image241.png"/><Relationship Id="rId10" Type="http://schemas.openxmlformats.org/officeDocument/2006/relationships/image" Target="../media/image236.png"/><Relationship Id="rId19" Type="http://schemas.openxmlformats.org/officeDocument/2006/relationships/image" Target="../media/image245.jp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13" Type="http://schemas.openxmlformats.org/officeDocument/2006/relationships/image" Target="../media/image257.png"/><Relationship Id="rId18" Type="http://schemas.openxmlformats.org/officeDocument/2006/relationships/image" Target="../media/image262.png"/><Relationship Id="rId3" Type="http://schemas.openxmlformats.org/officeDocument/2006/relationships/image" Target="../media/image248.png"/><Relationship Id="rId21" Type="http://schemas.openxmlformats.org/officeDocument/2006/relationships/image" Target="../media/image265.png"/><Relationship Id="rId7" Type="http://schemas.openxmlformats.org/officeDocument/2006/relationships/image" Target="../media/image251.png"/><Relationship Id="rId12" Type="http://schemas.openxmlformats.org/officeDocument/2006/relationships/image" Target="../media/image256.png"/><Relationship Id="rId17" Type="http://schemas.openxmlformats.org/officeDocument/2006/relationships/image" Target="../media/image261.png"/><Relationship Id="rId2" Type="http://schemas.openxmlformats.org/officeDocument/2006/relationships/image" Target="../media/image247.png"/><Relationship Id="rId16" Type="http://schemas.openxmlformats.org/officeDocument/2006/relationships/image" Target="../media/image260.png"/><Relationship Id="rId20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55.png"/><Relationship Id="rId24" Type="http://schemas.openxmlformats.org/officeDocument/2006/relationships/image" Target="../media/image268.jpg"/><Relationship Id="rId5" Type="http://schemas.openxmlformats.org/officeDocument/2006/relationships/image" Target="../media/image147.png"/><Relationship Id="rId15" Type="http://schemas.openxmlformats.org/officeDocument/2006/relationships/image" Target="../media/image259.png"/><Relationship Id="rId23" Type="http://schemas.openxmlformats.org/officeDocument/2006/relationships/image" Target="../media/image267.jpg"/><Relationship Id="rId10" Type="http://schemas.openxmlformats.org/officeDocument/2006/relationships/image" Target="../media/image254.png"/><Relationship Id="rId19" Type="http://schemas.openxmlformats.org/officeDocument/2006/relationships/image" Target="../media/image263.png"/><Relationship Id="rId4" Type="http://schemas.openxmlformats.org/officeDocument/2006/relationships/image" Target="../media/image249.png"/><Relationship Id="rId9" Type="http://schemas.openxmlformats.org/officeDocument/2006/relationships/image" Target="../media/image253.png"/><Relationship Id="rId14" Type="http://schemas.openxmlformats.org/officeDocument/2006/relationships/image" Target="../media/image258.png"/><Relationship Id="rId22" Type="http://schemas.openxmlformats.org/officeDocument/2006/relationships/image" Target="../media/image2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77.png"/><Relationship Id="rId18" Type="http://schemas.openxmlformats.org/officeDocument/2006/relationships/image" Target="../media/image282.png"/><Relationship Id="rId3" Type="http://schemas.openxmlformats.org/officeDocument/2006/relationships/image" Target="../media/image269.png"/><Relationship Id="rId21" Type="http://schemas.openxmlformats.org/officeDocument/2006/relationships/image" Target="../media/image285.png"/><Relationship Id="rId7" Type="http://schemas.openxmlformats.org/officeDocument/2006/relationships/image" Target="../media/image273.png"/><Relationship Id="rId12" Type="http://schemas.openxmlformats.org/officeDocument/2006/relationships/image" Target="../media/image276.png"/><Relationship Id="rId17" Type="http://schemas.openxmlformats.org/officeDocument/2006/relationships/image" Target="../media/image281.png"/><Relationship Id="rId2" Type="http://schemas.openxmlformats.org/officeDocument/2006/relationships/image" Target="../media/image165.png"/><Relationship Id="rId16" Type="http://schemas.openxmlformats.org/officeDocument/2006/relationships/image" Target="../media/image280.png"/><Relationship Id="rId20" Type="http://schemas.openxmlformats.org/officeDocument/2006/relationships/image" Target="../media/image2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2.png"/><Relationship Id="rId11" Type="http://schemas.openxmlformats.org/officeDocument/2006/relationships/image" Target="../media/image192.png"/><Relationship Id="rId24" Type="http://schemas.openxmlformats.org/officeDocument/2006/relationships/image" Target="../media/image288.jpg"/><Relationship Id="rId5" Type="http://schemas.openxmlformats.org/officeDocument/2006/relationships/image" Target="../media/image271.png"/><Relationship Id="rId15" Type="http://schemas.openxmlformats.org/officeDocument/2006/relationships/image" Target="../media/image279.png"/><Relationship Id="rId23" Type="http://schemas.openxmlformats.org/officeDocument/2006/relationships/image" Target="../media/image287.png"/><Relationship Id="rId10" Type="http://schemas.openxmlformats.org/officeDocument/2006/relationships/image" Target="../media/image275.png"/><Relationship Id="rId19" Type="http://schemas.openxmlformats.org/officeDocument/2006/relationships/image" Target="../media/image283.png"/><Relationship Id="rId4" Type="http://schemas.openxmlformats.org/officeDocument/2006/relationships/image" Target="../media/image270.png"/><Relationship Id="rId9" Type="http://schemas.openxmlformats.org/officeDocument/2006/relationships/image" Target="../media/image170.png"/><Relationship Id="rId14" Type="http://schemas.openxmlformats.org/officeDocument/2006/relationships/image" Target="../media/image278.png"/><Relationship Id="rId22" Type="http://schemas.openxmlformats.org/officeDocument/2006/relationships/image" Target="../media/image2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jpg"/><Relationship Id="rId2" Type="http://schemas.openxmlformats.org/officeDocument/2006/relationships/image" Target="../media/image29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jpg"/><Relationship Id="rId2" Type="http://schemas.openxmlformats.org/officeDocument/2006/relationships/image" Target="../media/image300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jpg"/><Relationship Id="rId2" Type="http://schemas.openxmlformats.org/officeDocument/2006/relationships/image" Target="../media/image305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3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6.png"/><Relationship Id="rId4" Type="http://schemas.openxmlformats.org/officeDocument/2006/relationships/image" Target="../media/image91.png"/><Relationship Id="rId9" Type="http://schemas.openxmlformats.org/officeDocument/2006/relationships/image" Target="../media/image9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84604" y="1761744"/>
              <a:ext cx="6393180" cy="2023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8420" y="2749295"/>
              <a:ext cx="4456176" cy="2023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8417" y="1998090"/>
            <a:ext cx="4906645" cy="211074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826135" marR="5080" indent="-814069">
              <a:lnSpc>
                <a:spcPts val="7780"/>
              </a:lnSpc>
              <a:spcBef>
                <a:spcPts val="1075"/>
              </a:spcBef>
            </a:pPr>
            <a:r>
              <a:rPr sz="7200" spc="-5" dirty="0">
                <a:solidFill>
                  <a:srgbClr val="5A2752"/>
                </a:solidFill>
              </a:rPr>
              <a:t>PHYSICAL  LAYER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6427"/>
            <a:ext cx="9144000" cy="1260475"/>
            <a:chOff x="0" y="376427"/>
            <a:chExt cx="9144000" cy="1260475"/>
          </a:xfrm>
        </p:grpSpPr>
        <p:sp>
          <p:nvSpPr>
            <p:cNvPr id="3" name="object 3"/>
            <p:cNvSpPr/>
            <p:nvPr/>
          </p:nvSpPr>
          <p:spPr>
            <a:xfrm>
              <a:off x="0" y="376427"/>
              <a:ext cx="3235452" cy="553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247" y="701039"/>
              <a:ext cx="2948940" cy="62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5340"/>
              <a:ext cx="342900" cy="515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68" y="794004"/>
              <a:ext cx="8980932" cy="5532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068" y="1083563"/>
              <a:ext cx="3457955" cy="5532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1915667"/>
            <a:ext cx="9144000" cy="2382520"/>
            <a:chOff x="0" y="1915667"/>
            <a:chExt cx="9144000" cy="2382520"/>
          </a:xfrm>
        </p:grpSpPr>
        <p:sp>
          <p:nvSpPr>
            <p:cNvPr id="9" name="object 9"/>
            <p:cNvSpPr/>
            <p:nvPr/>
          </p:nvSpPr>
          <p:spPr>
            <a:xfrm>
              <a:off x="0" y="1915667"/>
              <a:ext cx="1453895" cy="553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247" y="2240279"/>
              <a:ext cx="1168908" cy="62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354579"/>
              <a:ext cx="342900" cy="515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068" y="2333243"/>
              <a:ext cx="7664196" cy="5532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770631"/>
              <a:ext cx="342900" cy="515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068" y="2749295"/>
              <a:ext cx="8630412" cy="5532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068" y="3038855"/>
              <a:ext cx="5693664" cy="5532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476243"/>
              <a:ext cx="342900" cy="5151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068" y="3454907"/>
              <a:ext cx="8980932" cy="5532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068" y="3744467"/>
              <a:ext cx="2840736" cy="5532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4578096"/>
            <a:ext cx="9144000" cy="1965960"/>
            <a:chOff x="0" y="4578096"/>
            <a:chExt cx="9144000" cy="1965960"/>
          </a:xfrm>
        </p:grpSpPr>
        <p:sp>
          <p:nvSpPr>
            <p:cNvPr id="20" name="object 20"/>
            <p:cNvSpPr/>
            <p:nvPr/>
          </p:nvSpPr>
          <p:spPr>
            <a:xfrm>
              <a:off x="0" y="4578096"/>
              <a:ext cx="1482852" cy="5532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247" y="4902708"/>
              <a:ext cx="1258824" cy="6248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015484"/>
              <a:ext cx="342900" cy="5151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3068" y="4994148"/>
              <a:ext cx="4360164" cy="5532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5433060"/>
              <a:ext cx="342900" cy="515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068" y="5411724"/>
              <a:ext cx="8849868" cy="5532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3068" y="5701284"/>
              <a:ext cx="8980932" cy="5532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3068" y="5990844"/>
              <a:ext cx="6039612" cy="5532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739" y="312165"/>
            <a:ext cx="8954770" cy="605980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900" b="1" u="heavy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The </a:t>
            </a:r>
            <a:r>
              <a:rPr sz="1900" b="1" u="heavy" spc="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physical</a:t>
            </a:r>
            <a:r>
              <a:rPr sz="1900" b="1" u="heavy" spc="-25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900" b="1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component</a:t>
            </a:r>
            <a:endParaRPr sz="1900">
              <a:latin typeface="Trebuchet MS"/>
              <a:cs typeface="Trebuchet MS"/>
            </a:endParaRPr>
          </a:p>
          <a:p>
            <a:pPr marL="241300" marR="23495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Electronic</a:t>
            </a:r>
            <a:r>
              <a:rPr sz="19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devices,</a:t>
            </a:r>
            <a:r>
              <a:rPr sz="19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r>
              <a:rPr sz="19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transmit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carry</a:t>
            </a:r>
            <a:r>
              <a:rPr sz="19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signals </a:t>
            </a:r>
            <a:r>
              <a:rPr sz="1900" spc="-6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represent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bits.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1900" b="1" u="heavy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Encoding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converting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stream</a:t>
            </a:r>
            <a:r>
              <a:rPr sz="19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bits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1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Trebuchet MS"/>
                <a:cs typeface="Trebuchet MS"/>
              </a:rPr>
              <a:t>predefined</a:t>
            </a:r>
            <a:r>
              <a:rPr sz="19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code.</a:t>
            </a:r>
            <a:endParaRPr sz="1900">
              <a:latin typeface="Trebuchet MS"/>
              <a:cs typeface="Trebuchet MS"/>
            </a:endParaRPr>
          </a:p>
          <a:p>
            <a:pPr marL="241300" marR="473709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125" dirty="0">
                <a:solidFill>
                  <a:srgbClr val="FFFFFF"/>
                </a:solidFill>
                <a:latin typeface="Trebuchet MS"/>
                <a:cs typeface="Trebuchet MS"/>
              </a:rPr>
              <a:t>Codes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4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9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90" dirty="0">
                <a:solidFill>
                  <a:srgbClr val="FFFFFF"/>
                </a:solidFill>
                <a:latin typeface="Trebuchet MS"/>
                <a:cs typeface="Trebuchet MS"/>
              </a:rPr>
              <a:t>groupings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bits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9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9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predictable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pattern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Trebuchet MS"/>
                <a:cs typeface="Trebuchet MS"/>
              </a:rPr>
              <a:t>be  </a:t>
            </a:r>
            <a:r>
              <a:rPr sz="1900" spc="50" dirty="0">
                <a:solidFill>
                  <a:srgbClr val="FFFFFF"/>
                </a:solidFill>
                <a:latin typeface="Trebuchet MS"/>
                <a:cs typeface="Trebuchet MS"/>
              </a:rPr>
              <a:t>recognized</a:t>
            </a:r>
            <a:r>
              <a:rPr sz="1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Trebuchet MS"/>
                <a:cs typeface="Trebuchet MS"/>
              </a:rPr>
              <a:t>sender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receiver.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Predictable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4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9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rebuchet MS"/>
                <a:cs typeface="Trebuchet MS"/>
              </a:rPr>
              <a:t>distinguish</a:t>
            </a:r>
            <a:r>
              <a:rPr sz="1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bits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1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bits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9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endParaRPr sz="19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1900" spc="50" dirty="0">
                <a:solidFill>
                  <a:srgbClr val="FFFFFF"/>
                </a:solidFill>
                <a:latin typeface="Trebuchet MS"/>
                <a:cs typeface="Trebuchet MS"/>
              </a:rPr>
              <a:t>media </a:t>
            </a:r>
            <a:r>
              <a:rPr sz="1900" spc="40" dirty="0">
                <a:solidFill>
                  <a:srgbClr val="FFFFFF"/>
                </a:solidFill>
                <a:latin typeface="Trebuchet MS"/>
                <a:cs typeface="Trebuchet MS"/>
              </a:rPr>
              <a:t>error</a:t>
            </a:r>
            <a:r>
              <a:rPr sz="19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detection.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900" b="1" u="heavy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Signalling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representing</a:t>
            </a:r>
            <a:r>
              <a:rPr sz="1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bits.</a:t>
            </a:r>
            <a:endParaRPr sz="190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Physical 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layer 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standards 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must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define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signal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represents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900" spc="110" dirty="0">
                <a:solidFill>
                  <a:srgbClr val="FFFFFF"/>
                </a:solidFill>
                <a:latin typeface="Trebuchet MS"/>
                <a:cs typeface="Trebuchet MS"/>
              </a:rPr>
              <a:t>"1" 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900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rebuchet MS"/>
                <a:cs typeface="Trebuchet MS"/>
              </a:rPr>
              <a:t>"0".</a:t>
            </a:r>
            <a:r>
              <a:rPr sz="190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9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change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electrical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signal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or  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optical</a:t>
            </a:r>
            <a:r>
              <a:rPr sz="1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pulse</a:t>
            </a:r>
            <a:r>
              <a:rPr sz="19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signalling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method.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4631" y="1225296"/>
            <a:ext cx="8450580" cy="2676525"/>
            <a:chOff x="484631" y="1225296"/>
            <a:chExt cx="8450580" cy="2676525"/>
          </a:xfrm>
        </p:grpSpPr>
        <p:sp>
          <p:nvSpPr>
            <p:cNvPr id="3" name="object 3"/>
            <p:cNvSpPr/>
            <p:nvPr/>
          </p:nvSpPr>
          <p:spPr>
            <a:xfrm>
              <a:off x="484631" y="1225296"/>
              <a:ext cx="8450580" cy="1359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2768" y="1883664"/>
              <a:ext cx="6272783" cy="1359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8763" y="2542032"/>
              <a:ext cx="7653528" cy="1359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3788" y="1380871"/>
            <a:ext cx="7451090" cy="20739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065" marR="5080" algn="ctr">
              <a:lnSpc>
                <a:spcPts val="5180"/>
              </a:lnSpc>
              <a:spcBef>
                <a:spcPts val="755"/>
              </a:spcBef>
              <a:tabLst>
                <a:tab pos="1585595" algn="l"/>
              </a:tabLst>
            </a:pPr>
            <a:r>
              <a:rPr sz="4800" spc="-5" dirty="0"/>
              <a:t>PHYSICAL </a:t>
            </a:r>
            <a:r>
              <a:rPr sz="4800" spc="-10" dirty="0"/>
              <a:t>SIGNALLING  </a:t>
            </a:r>
            <a:r>
              <a:rPr sz="4800" spc="-5" dirty="0"/>
              <a:t>AND	ENCODING:  </a:t>
            </a:r>
            <a:r>
              <a:rPr sz="4800" dirty="0"/>
              <a:t>REPRESENTING</a:t>
            </a:r>
            <a:r>
              <a:rPr sz="4800" spc="-25" dirty="0"/>
              <a:t> </a:t>
            </a:r>
            <a:r>
              <a:rPr sz="4800" spc="-5" dirty="0"/>
              <a:t>BITS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431291"/>
            <a:ext cx="6888480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5922" y="538683"/>
            <a:ext cx="63347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DATA CARRYING</a:t>
            </a:r>
            <a:r>
              <a:rPr sz="3400" spc="-50" dirty="0"/>
              <a:t> </a:t>
            </a:r>
            <a:r>
              <a:rPr sz="3400" spc="-5" dirty="0"/>
              <a:t>CAPACITY</a:t>
            </a:r>
            <a:endParaRPr sz="3400"/>
          </a:p>
        </p:txBody>
      </p:sp>
      <p:grpSp>
        <p:nvGrpSpPr>
          <p:cNvPr id="4" name="object 4"/>
          <p:cNvGrpSpPr/>
          <p:nvPr/>
        </p:nvGrpSpPr>
        <p:grpSpPr>
          <a:xfrm>
            <a:off x="394715" y="1182624"/>
            <a:ext cx="8227059" cy="3535679"/>
            <a:chOff x="394715" y="1182624"/>
            <a:chExt cx="8227059" cy="3535679"/>
          </a:xfrm>
        </p:grpSpPr>
        <p:sp>
          <p:nvSpPr>
            <p:cNvPr id="5" name="object 5"/>
            <p:cNvSpPr/>
            <p:nvPr/>
          </p:nvSpPr>
          <p:spPr>
            <a:xfrm>
              <a:off x="394715" y="1182624"/>
              <a:ext cx="4094988" cy="57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115" y="1524000"/>
              <a:ext cx="3790188" cy="57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5383" y="1696212"/>
              <a:ext cx="417576" cy="541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3315" y="1674876"/>
              <a:ext cx="1588008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715" y="2168652"/>
              <a:ext cx="440435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631" y="2168652"/>
              <a:ext cx="7883652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383" y="2682240"/>
              <a:ext cx="417576" cy="541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3315" y="2660904"/>
              <a:ext cx="1716024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715" y="3153156"/>
              <a:ext cx="440435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631" y="3153156"/>
              <a:ext cx="8136635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383" y="3668268"/>
              <a:ext cx="417576" cy="5410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315" y="3646931"/>
              <a:ext cx="1383792" cy="5791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715" y="4139184"/>
              <a:ext cx="440435" cy="579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4631" y="4139184"/>
              <a:ext cx="5227320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6303" y="1249502"/>
            <a:ext cx="7900670" cy="3288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Can</a:t>
            </a:r>
            <a:r>
              <a:rPr sz="2000" u="sng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be</a:t>
            </a:r>
            <a:r>
              <a:rPr sz="2000" u="sng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measured</a:t>
            </a:r>
            <a:r>
              <a:rPr sz="2000" u="sng" spc="-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in</a:t>
            </a:r>
            <a:r>
              <a:rPr sz="2000" u="sng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three</a:t>
            </a:r>
            <a:r>
              <a:rPr sz="2000" u="sng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ways: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Bandwidth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-the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capacity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medium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carry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amount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Throughput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-the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actual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medium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period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Goodput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-the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actual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usable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bits.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160" y="612648"/>
            <a:ext cx="9006840" cy="3668395"/>
            <a:chOff x="137160" y="612648"/>
            <a:chExt cx="9006840" cy="3668395"/>
          </a:xfrm>
        </p:grpSpPr>
        <p:sp>
          <p:nvSpPr>
            <p:cNvPr id="3" name="object 3"/>
            <p:cNvSpPr/>
            <p:nvPr/>
          </p:nvSpPr>
          <p:spPr>
            <a:xfrm>
              <a:off x="137160" y="612648"/>
              <a:ext cx="8938260" cy="18577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72043" y="612648"/>
              <a:ext cx="1171955" cy="1857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996" y="1517904"/>
              <a:ext cx="7435596" cy="18577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40" y="2423159"/>
              <a:ext cx="8976360" cy="18577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5609" y="825449"/>
            <a:ext cx="8100059" cy="284289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895"/>
              </a:spcBef>
            </a:pPr>
            <a:r>
              <a:rPr sz="6600" spc="340" dirty="0">
                <a:solidFill>
                  <a:srgbClr val="6F2F9F"/>
                </a:solidFill>
                <a:latin typeface="Arial"/>
                <a:cs typeface="Arial"/>
              </a:rPr>
              <a:t>PHYSICAL</a:t>
            </a:r>
            <a:r>
              <a:rPr sz="6600" spc="-2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6600" spc="390" dirty="0">
                <a:solidFill>
                  <a:srgbClr val="6F2F9F"/>
                </a:solidFill>
                <a:latin typeface="Arial"/>
                <a:cs typeface="Arial"/>
              </a:rPr>
              <a:t>MEDIA-  </a:t>
            </a:r>
            <a:r>
              <a:rPr sz="6600" spc="380" dirty="0">
                <a:solidFill>
                  <a:srgbClr val="6F2F9F"/>
                </a:solidFill>
                <a:latin typeface="Arial"/>
                <a:cs typeface="Arial"/>
              </a:rPr>
              <a:t>CONNECTING  </a:t>
            </a:r>
            <a:r>
              <a:rPr sz="6600" spc="420" dirty="0">
                <a:solidFill>
                  <a:srgbClr val="6F2F9F"/>
                </a:solidFill>
                <a:latin typeface="Arial"/>
                <a:cs typeface="Arial"/>
              </a:rPr>
              <a:t>COMMUNICATION</a:t>
            </a:r>
            <a:endParaRPr sz="6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8800" y="3733800"/>
            <a:ext cx="5486400" cy="274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2247" y="56388"/>
            <a:ext cx="6737604" cy="152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9282" y="214629"/>
            <a:ext cx="5855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Arial Black"/>
                <a:cs typeface="Arial Black"/>
              </a:rPr>
              <a:t>COPPER</a:t>
            </a:r>
            <a:r>
              <a:rPr sz="5400" b="0" spc="-100" dirty="0">
                <a:latin typeface="Arial Black"/>
                <a:cs typeface="Arial Black"/>
              </a:rPr>
              <a:t> </a:t>
            </a:r>
            <a:r>
              <a:rPr sz="5400" b="0" dirty="0">
                <a:latin typeface="Arial Black"/>
                <a:cs typeface="Arial Black"/>
              </a:rPr>
              <a:t>MEDIA</a:t>
            </a:r>
            <a:endParaRPr sz="54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3544" y="1412747"/>
            <a:ext cx="7045959" cy="5021580"/>
            <a:chOff x="923544" y="1412747"/>
            <a:chExt cx="7045959" cy="5021580"/>
          </a:xfrm>
        </p:grpSpPr>
        <p:sp>
          <p:nvSpPr>
            <p:cNvPr id="5" name="object 5"/>
            <p:cNvSpPr/>
            <p:nvPr/>
          </p:nvSpPr>
          <p:spPr>
            <a:xfrm>
              <a:off x="976884" y="1412747"/>
              <a:ext cx="6633972" cy="801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6884" y="1924811"/>
              <a:ext cx="1901952" cy="801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7252" y="1924811"/>
              <a:ext cx="1479803" cy="801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5472" y="1924811"/>
              <a:ext cx="2183892" cy="801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3544" y="2593847"/>
              <a:ext cx="574548" cy="748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1580" y="2563367"/>
              <a:ext cx="5175504" cy="8016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3544" y="3233927"/>
              <a:ext cx="574548" cy="748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5296" y="3203447"/>
              <a:ext cx="5803391" cy="801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3544" y="3872483"/>
              <a:ext cx="574548" cy="7482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1580" y="3842003"/>
              <a:ext cx="1399032" cy="8016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027" y="3842003"/>
              <a:ext cx="3561588" cy="8016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3544" y="4511040"/>
              <a:ext cx="574548" cy="748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5296" y="4480559"/>
              <a:ext cx="1591055" cy="8016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4768" y="4480559"/>
              <a:ext cx="5634228" cy="8016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6904" y="4992624"/>
              <a:ext cx="2511552" cy="8016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3544" y="5663183"/>
              <a:ext cx="574548" cy="7482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5296" y="5632703"/>
              <a:ext cx="4652772" cy="8016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96484" y="5632703"/>
              <a:ext cx="1508760" cy="8016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22375" y="1423695"/>
            <a:ext cx="6516370" cy="475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364490">
              <a:lnSpc>
                <a:spcPct val="120100"/>
              </a:lnSpc>
              <a:spcBef>
                <a:spcPts val="100"/>
              </a:spcBef>
            </a:pPr>
            <a:r>
              <a:rPr sz="2800" spc="180" dirty="0">
                <a:solidFill>
                  <a:srgbClr val="FFFFFF"/>
                </a:solidFill>
                <a:latin typeface="Trebuchet MS"/>
                <a:cs typeface="Trebuchet MS"/>
              </a:rPr>
              <a:t>Copper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standards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defined 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1664"/>
              </a:spcBef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copper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cabling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28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Bandwidth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communication</a:t>
            </a:r>
            <a:endParaRPr sz="2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r>
              <a:rPr sz="2800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2800">
              <a:latin typeface="Trebuchet MS"/>
              <a:cs typeface="Trebuchet MS"/>
            </a:endParaRPr>
          </a:p>
          <a:p>
            <a:pPr marL="241300" marR="5080" indent="-229235">
              <a:lnSpc>
                <a:spcPct val="120100"/>
              </a:lnSpc>
              <a:spcBef>
                <a:spcPts val="994"/>
              </a:spcBef>
              <a:buClr>
                <a:srgbClr val="FFFFFF"/>
              </a:buClr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Pinout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codes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connections  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endParaRPr sz="28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sz="2800" spc="120" dirty="0">
                <a:solidFill>
                  <a:srgbClr val="FFFFFF"/>
                </a:solidFill>
                <a:latin typeface="Trebuchet MS"/>
                <a:cs typeface="Trebuchet MS"/>
              </a:rPr>
              <a:t>Maximum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distance</a:t>
            </a:r>
            <a:r>
              <a:rPr sz="28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004" y="955547"/>
            <a:ext cx="8524240" cy="4640580"/>
            <a:chOff x="413004" y="955547"/>
            <a:chExt cx="8524240" cy="4640580"/>
          </a:xfrm>
        </p:grpSpPr>
        <p:sp>
          <p:nvSpPr>
            <p:cNvPr id="3" name="object 3"/>
            <p:cNvSpPr/>
            <p:nvPr/>
          </p:nvSpPr>
          <p:spPr>
            <a:xfrm>
              <a:off x="413004" y="986027"/>
              <a:ext cx="574548" cy="748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363" y="955547"/>
              <a:ext cx="8142732" cy="801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363" y="1467611"/>
              <a:ext cx="2641092" cy="801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004" y="2136647"/>
              <a:ext cx="574548" cy="748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6363" y="2106167"/>
              <a:ext cx="704087" cy="801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868" y="2106167"/>
              <a:ext cx="1056132" cy="801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3415" y="2106167"/>
              <a:ext cx="7513320" cy="801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363" y="2618231"/>
              <a:ext cx="2109216" cy="8016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3996" y="2618231"/>
              <a:ext cx="4146804" cy="801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19215" y="2618231"/>
              <a:ext cx="2561843" cy="8016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6363" y="3130296"/>
              <a:ext cx="2738628" cy="8016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3408" y="3130296"/>
              <a:ext cx="2258568" cy="8016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0392" y="3130296"/>
              <a:ext cx="2296667" cy="8016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3004" y="3800855"/>
              <a:ext cx="574548" cy="748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363" y="3770375"/>
              <a:ext cx="665987" cy="8016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0768" y="3770375"/>
              <a:ext cx="7319772" cy="8016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6363" y="4282439"/>
              <a:ext cx="8046720" cy="8016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363" y="4794503"/>
              <a:ext cx="2574036" cy="8016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2140" y="967254"/>
            <a:ext cx="7992745" cy="4377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62560" indent="-228600">
              <a:lnSpc>
                <a:spcPct val="12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conducts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electrical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very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well,</a:t>
            </a:r>
            <a:r>
              <a:rPr sz="28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has  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limitations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travels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copper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cables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pulses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electrical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voltage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cause 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easily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distorted </a:t>
            </a:r>
            <a:r>
              <a:rPr sz="2800" spc="165" dirty="0">
                <a:solidFill>
                  <a:srgbClr val="FFFFFF"/>
                </a:solidFill>
                <a:latin typeface="Trebuchet MS"/>
                <a:cs typeface="Trebuchet MS"/>
              </a:rPr>
              <a:t>by 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outside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noise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signal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attenuation</a:t>
            </a:r>
            <a:endParaRPr sz="2800">
              <a:latin typeface="Trebuchet MS"/>
              <a:cs typeface="Trebuchet MS"/>
            </a:endParaRPr>
          </a:p>
          <a:p>
            <a:pPr marL="241300" marR="255904" indent="-228600">
              <a:lnSpc>
                <a:spcPct val="12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cable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shielding </a:t>
            </a: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twisting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pairs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wires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minimize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signal 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degradation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4207" y="527304"/>
            <a:ext cx="6045835" cy="1437640"/>
            <a:chOff x="1664207" y="527304"/>
            <a:chExt cx="6045835" cy="1437640"/>
          </a:xfrm>
        </p:grpSpPr>
        <p:sp>
          <p:nvSpPr>
            <p:cNvPr id="3" name="object 3"/>
            <p:cNvSpPr/>
            <p:nvPr/>
          </p:nvSpPr>
          <p:spPr>
            <a:xfrm>
              <a:off x="1664207" y="527304"/>
              <a:ext cx="6045708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5519" y="993648"/>
              <a:ext cx="4757928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7573" y="633729"/>
            <a:ext cx="5382895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03885" marR="5080" indent="-591820">
              <a:lnSpc>
                <a:spcPts val="3670"/>
              </a:lnSpc>
              <a:spcBef>
                <a:spcPts val="560"/>
              </a:spcBef>
            </a:pPr>
            <a:r>
              <a:rPr sz="3400" spc="215" dirty="0">
                <a:latin typeface="Arial"/>
                <a:cs typeface="Arial"/>
              </a:rPr>
              <a:t>UNSHIELDED</a:t>
            </a:r>
            <a:r>
              <a:rPr sz="3400" spc="-190" dirty="0">
                <a:latin typeface="Arial"/>
                <a:cs typeface="Arial"/>
              </a:rPr>
              <a:t> </a:t>
            </a:r>
            <a:r>
              <a:rPr sz="3400" spc="250" dirty="0">
                <a:latin typeface="Arial"/>
                <a:cs typeface="Arial"/>
              </a:rPr>
              <a:t>TWISTED  </a:t>
            </a:r>
            <a:r>
              <a:rPr sz="3400" spc="295" dirty="0">
                <a:latin typeface="Arial"/>
                <a:cs typeface="Arial"/>
              </a:rPr>
              <a:t>PAIR(UTP)</a:t>
            </a:r>
            <a:r>
              <a:rPr sz="3400" spc="-135" dirty="0">
                <a:latin typeface="Arial"/>
                <a:cs typeface="Arial"/>
              </a:rPr>
              <a:t> </a:t>
            </a:r>
            <a:r>
              <a:rPr sz="3400" spc="90" dirty="0">
                <a:latin typeface="Arial"/>
                <a:cs typeface="Arial"/>
              </a:rPr>
              <a:t>CABLE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3316" y="1738883"/>
            <a:ext cx="7592695" cy="2296795"/>
            <a:chOff x="623316" y="1738883"/>
            <a:chExt cx="7592695" cy="2296795"/>
          </a:xfrm>
        </p:grpSpPr>
        <p:sp>
          <p:nvSpPr>
            <p:cNvPr id="7" name="object 7"/>
            <p:cNvSpPr/>
            <p:nvPr/>
          </p:nvSpPr>
          <p:spPr>
            <a:xfrm>
              <a:off x="623316" y="1760219"/>
              <a:ext cx="417576" cy="54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248" y="1738883"/>
              <a:ext cx="493776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4504" y="1738883"/>
              <a:ext cx="2801112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3316" y="2252471"/>
              <a:ext cx="417576" cy="54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248" y="2231135"/>
              <a:ext cx="1014984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5712" y="2231135"/>
              <a:ext cx="3598164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3356" y="2231135"/>
              <a:ext cx="440436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3272" y="2231135"/>
              <a:ext cx="2889504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1248" y="2596895"/>
              <a:ext cx="1973579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4308" y="2596895"/>
              <a:ext cx="1962912" cy="579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316" y="3112008"/>
              <a:ext cx="417576" cy="54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248" y="3090672"/>
              <a:ext cx="7374635" cy="5791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1248" y="3456432"/>
              <a:ext cx="1446276" cy="5791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4540" y="1805381"/>
            <a:ext cx="7214234" cy="204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Ethernet</a:t>
            </a:r>
            <a:r>
              <a:rPr sz="20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LANs</a:t>
            </a:r>
            <a:endParaRPr sz="2000">
              <a:latin typeface="Trebuchet MS"/>
              <a:cs typeface="Trebuchet MS"/>
            </a:endParaRPr>
          </a:p>
          <a:p>
            <a:pPr marL="241300" marR="482600" indent="-229235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eight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wires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twisted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four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color-coded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pairs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then 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wound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inside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jacket</a:t>
            </a:r>
            <a:endParaRPr sz="20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colored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pairs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wires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proper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connection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terminals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3000" y="3886200"/>
            <a:ext cx="7010400" cy="2819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0916" y="443483"/>
            <a:ext cx="8072755" cy="5984875"/>
            <a:chOff x="470916" y="443483"/>
            <a:chExt cx="8072755" cy="5984875"/>
          </a:xfrm>
        </p:grpSpPr>
        <p:sp>
          <p:nvSpPr>
            <p:cNvPr id="3" name="object 3"/>
            <p:cNvSpPr/>
            <p:nvPr/>
          </p:nvSpPr>
          <p:spPr>
            <a:xfrm>
              <a:off x="470916" y="464819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8848" y="443483"/>
              <a:ext cx="5314188" cy="57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2516" y="443483"/>
              <a:ext cx="1437132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9127" y="443483"/>
              <a:ext cx="1516379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8848" y="809243"/>
              <a:ext cx="6957059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848" y="1175003"/>
              <a:ext cx="2567940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6267" y="1175003"/>
              <a:ext cx="1354835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10583" y="1175003"/>
              <a:ext cx="2625852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85916" y="1175003"/>
              <a:ext cx="972312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0916" y="1688591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8848" y="1667255"/>
              <a:ext cx="6210300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8627" y="1667255"/>
              <a:ext cx="1389887" cy="579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848" y="2033016"/>
              <a:ext cx="1347215" cy="5791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916" y="2548127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848" y="2526791"/>
              <a:ext cx="7854696" cy="5791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848" y="2892551"/>
              <a:ext cx="5954267" cy="5791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8828" y="3384804"/>
              <a:ext cx="3177540" cy="57912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228" y="3726180"/>
              <a:ext cx="2872740" cy="579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916" y="3898392"/>
              <a:ext cx="417576" cy="54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848" y="3877055"/>
              <a:ext cx="999744" cy="57911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7508" y="3877055"/>
              <a:ext cx="990600" cy="57911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0916" y="4392168"/>
              <a:ext cx="417576" cy="54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8848" y="4370831"/>
              <a:ext cx="483108" cy="5791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1436" y="4370831"/>
              <a:ext cx="1854708" cy="57911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916" y="4884419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848" y="4863083"/>
              <a:ext cx="1645920" cy="5791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916" y="5376672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8848" y="5355336"/>
              <a:ext cx="2470404" cy="57911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0916" y="5870448"/>
              <a:ext cx="417576" cy="54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8848" y="5849112"/>
              <a:ext cx="569976" cy="57911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8304" y="5849112"/>
              <a:ext cx="2877312" cy="57911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12140" y="449935"/>
            <a:ext cx="7705725" cy="579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1305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wire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pair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carries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opposite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direction, 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keeping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them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close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together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twisting will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cause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magnetic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wire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pair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cancel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magnetic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interference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wires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called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i="1" spc="-30" dirty="0">
                <a:solidFill>
                  <a:srgbClr val="FF0000"/>
                </a:solidFill>
                <a:latin typeface="Georgia"/>
                <a:cs typeface="Georgia"/>
              </a:rPr>
              <a:t>crosstalk</a:t>
            </a:r>
            <a:endParaRPr sz="2000">
              <a:latin typeface="Georgia"/>
              <a:cs typeface="Georgia"/>
            </a:endParaRPr>
          </a:p>
          <a:p>
            <a:pPr marL="241300" marR="5080" indent="-228600">
              <a:lnSpc>
                <a:spcPct val="12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twisting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pair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wires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pair 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self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cancels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crosstalk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minimum</a:t>
            </a:r>
            <a:endParaRPr sz="200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475"/>
              </a:spcBef>
            </a:pPr>
            <a:r>
              <a:rPr sz="2000" u="sng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UTP </a:t>
            </a:r>
            <a:r>
              <a:rPr sz="2000" u="sng" spc="114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Cabling</a:t>
            </a:r>
            <a:r>
              <a:rPr sz="2000" u="sng" spc="-434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Standards </a:t>
            </a:r>
            <a:r>
              <a:rPr sz="2000" u="sng" spc="-1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lengths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method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20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6819" y="441959"/>
            <a:ext cx="6708648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166" y="542289"/>
            <a:ext cx="6189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uFill>
                  <a:solidFill>
                    <a:srgbClr val="FFFFFF"/>
                  </a:solidFill>
                </a:uFill>
              </a:rPr>
              <a:t>CATEGORIES OF UTP</a:t>
            </a:r>
            <a:r>
              <a:rPr sz="3200" u="heavy" spc="-11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FFFFFF"/>
                  </a:solidFill>
                </a:uFill>
              </a:rPr>
              <a:t>CABLE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394715" y="1005839"/>
            <a:ext cx="8341359" cy="4832985"/>
            <a:chOff x="394715" y="1005839"/>
            <a:chExt cx="8341359" cy="4832985"/>
          </a:xfrm>
        </p:grpSpPr>
        <p:sp>
          <p:nvSpPr>
            <p:cNvPr id="5" name="object 5"/>
            <p:cNvSpPr/>
            <p:nvPr/>
          </p:nvSpPr>
          <p:spPr>
            <a:xfrm>
              <a:off x="1470660" y="1005839"/>
              <a:ext cx="6220968" cy="85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715" y="1226819"/>
              <a:ext cx="417576" cy="54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647" y="1205483"/>
              <a:ext cx="4323588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5715" y="1205483"/>
              <a:ext cx="3250691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85887" y="1205483"/>
              <a:ext cx="664464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2647" y="1571243"/>
              <a:ext cx="2112264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4392" y="1571243"/>
              <a:ext cx="905256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4715" y="2084831"/>
              <a:ext cx="417576" cy="54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647" y="2063495"/>
              <a:ext cx="923544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4715" y="2578607"/>
              <a:ext cx="417576" cy="54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2647" y="2557272"/>
              <a:ext cx="923544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5671" y="2557272"/>
              <a:ext cx="440435" cy="579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5588" y="2557272"/>
              <a:ext cx="877824" cy="5791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891" y="2557272"/>
              <a:ext cx="3765804" cy="5791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8175" y="2557272"/>
              <a:ext cx="766572" cy="5791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34227" y="2557272"/>
              <a:ext cx="440436" cy="579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4144" y="2557272"/>
              <a:ext cx="2965704" cy="57912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4715" y="3070860"/>
              <a:ext cx="417576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2647" y="3049523"/>
              <a:ext cx="1069847" cy="5791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1976" y="3049523"/>
              <a:ext cx="440436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1891" y="3049523"/>
              <a:ext cx="1746504" cy="57911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7876" y="3049523"/>
              <a:ext cx="440436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07792" y="3049523"/>
              <a:ext cx="1741932" cy="57911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9204" y="3049523"/>
              <a:ext cx="4436363" cy="5791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2647" y="3415283"/>
              <a:ext cx="877824" cy="5791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9952" y="3415283"/>
              <a:ext cx="999744" cy="57911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4715" y="3928872"/>
              <a:ext cx="417576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2647" y="3907535"/>
              <a:ext cx="923544" cy="57911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85671" y="3907535"/>
              <a:ext cx="440435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75588" y="3907535"/>
              <a:ext cx="4474464" cy="57911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99531" y="3907535"/>
              <a:ext cx="1389888" cy="57911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4715" y="4422648"/>
              <a:ext cx="417576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2647" y="4401311"/>
              <a:ext cx="6923532" cy="57911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85659" y="4401311"/>
              <a:ext cx="624840" cy="57911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59980" y="4401311"/>
              <a:ext cx="437387" cy="57911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46847" y="4401311"/>
              <a:ext cx="688848" cy="57911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2647" y="4767072"/>
              <a:ext cx="1530095" cy="57912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715" y="5280660"/>
              <a:ext cx="417576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2647" y="5259324"/>
              <a:ext cx="583692" cy="57911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820" y="5259324"/>
              <a:ext cx="440436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5735" y="5259324"/>
              <a:ext cx="3436620" cy="57911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21836" y="5259324"/>
              <a:ext cx="2121408" cy="57911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92724" y="5259324"/>
              <a:ext cx="1699260" cy="57911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35940" y="1211935"/>
            <a:ext cx="7981950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05790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category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indicates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bandwidth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as 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defined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IEEE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60" dirty="0">
                <a:solidFill>
                  <a:srgbClr val="FFFFFF"/>
                </a:solidFill>
                <a:latin typeface="Trebuchet MS"/>
                <a:cs typeface="Trebuchet MS"/>
              </a:rPr>
              <a:t>Cat3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Cat5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-UTP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improvements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allowed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100-megabit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transmissions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50" dirty="0">
                <a:solidFill>
                  <a:srgbClr val="FFFFFF"/>
                </a:solidFill>
                <a:latin typeface="Trebuchet MS"/>
                <a:cs typeface="Trebuchet MS"/>
              </a:rPr>
              <a:t>Cat5e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-enabled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full-duplex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Ethernet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gigabit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transmission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UTP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25" dirty="0">
                <a:solidFill>
                  <a:srgbClr val="FFFFFF"/>
                </a:solidFill>
                <a:latin typeface="Trebuchet MS"/>
                <a:cs typeface="Trebuchet MS"/>
              </a:rPr>
              <a:t>Cat6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-allow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less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crosstalk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UTP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connector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LAN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devices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RJ-45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connector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RJ-45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jack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larger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715" y="443483"/>
            <a:ext cx="8269605" cy="2169160"/>
            <a:chOff x="394715" y="443483"/>
            <a:chExt cx="8269605" cy="2169160"/>
          </a:xfrm>
        </p:grpSpPr>
        <p:sp>
          <p:nvSpPr>
            <p:cNvPr id="3" name="object 3"/>
            <p:cNvSpPr/>
            <p:nvPr/>
          </p:nvSpPr>
          <p:spPr>
            <a:xfrm>
              <a:off x="394715" y="464819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2647" y="443483"/>
              <a:ext cx="6758940" cy="57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1068" y="443483"/>
              <a:ext cx="1129283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99832" y="443483"/>
              <a:ext cx="464820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647" y="809243"/>
              <a:ext cx="2372868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34995" y="809243"/>
              <a:ext cx="1421892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6368" y="809243"/>
              <a:ext cx="2615184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71031" y="809243"/>
              <a:ext cx="1301495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715" y="1322831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647" y="1301495"/>
              <a:ext cx="6103620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65748" y="1301495"/>
              <a:ext cx="1095755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3468" y="1301495"/>
              <a:ext cx="637031" cy="579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59980" y="1301495"/>
              <a:ext cx="1203959" cy="5791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647" y="1667255"/>
              <a:ext cx="7991856" cy="5791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647" y="2033016"/>
              <a:ext cx="1522476" cy="5791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4604" y="2033016"/>
              <a:ext cx="1415795" cy="57912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9880" y="2033016"/>
              <a:ext cx="3342132" cy="5791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41492" y="2033016"/>
              <a:ext cx="425196" cy="5791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5940" y="449935"/>
            <a:ext cx="789495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82270" indent="-228600" algn="just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wires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connector,</a:t>
            </a:r>
            <a:r>
              <a:rPr sz="20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called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pinout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varies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according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fits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 algn="just">
              <a:lnSpc>
                <a:spcPct val="12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device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connection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pinout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ensure 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transmitted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wire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arrive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correct 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“receive”</a:t>
            </a:r>
            <a:r>
              <a:rPr sz="20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circuit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cable.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1663" y="3276600"/>
            <a:ext cx="5050536" cy="289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0888" y="478536"/>
            <a:ext cx="5770245" cy="802005"/>
            <a:chOff x="1770888" y="478536"/>
            <a:chExt cx="5770245" cy="802005"/>
          </a:xfrm>
        </p:grpSpPr>
        <p:sp>
          <p:nvSpPr>
            <p:cNvPr id="3" name="object 3"/>
            <p:cNvSpPr/>
            <p:nvPr/>
          </p:nvSpPr>
          <p:spPr>
            <a:xfrm>
              <a:off x="1984248" y="957072"/>
              <a:ext cx="5343144" cy="79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0888" y="478536"/>
              <a:ext cx="3802379" cy="801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1684" y="478536"/>
              <a:ext cx="659891" cy="801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58384" y="478536"/>
              <a:ext cx="2182367" cy="801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5517" y="575817"/>
            <a:ext cx="5315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33270" algn="l"/>
              </a:tabLst>
            </a:pPr>
            <a:r>
              <a:rPr sz="2800" u="heavy" spc="24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PHYSICAL	</a:t>
            </a:r>
            <a:r>
              <a:rPr sz="2800" u="heavy" spc="23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LAYER </a:t>
            </a:r>
            <a:r>
              <a:rPr sz="2800" u="heavy" spc="36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–</a:t>
            </a:r>
            <a:r>
              <a:rPr sz="2800" u="heavy" spc="-60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21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PURPOSE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988052"/>
            <a:ext cx="8755380" cy="754380"/>
            <a:chOff x="0" y="4988052"/>
            <a:chExt cx="8755380" cy="754380"/>
          </a:xfrm>
        </p:grpSpPr>
        <p:sp>
          <p:nvSpPr>
            <p:cNvPr id="9" name="object 9"/>
            <p:cNvSpPr/>
            <p:nvPr/>
          </p:nvSpPr>
          <p:spPr>
            <a:xfrm>
              <a:off x="0" y="5004816"/>
              <a:ext cx="320040" cy="466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09" y="4988052"/>
              <a:ext cx="8729472" cy="495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247132"/>
              <a:ext cx="3026664" cy="495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6019800"/>
            <a:ext cx="8940165" cy="754380"/>
            <a:chOff x="0" y="6019800"/>
            <a:chExt cx="8940165" cy="754380"/>
          </a:xfrm>
        </p:grpSpPr>
        <p:sp>
          <p:nvSpPr>
            <p:cNvPr id="13" name="object 13"/>
            <p:cNvSpPr/>
            <p:nvPr/>
          </p:nvSpPr>
          <p:spPr>
            <a:xfrm>
              <a:off x="0" y="6036564"/>
              <a:ext cx="320040" cy="466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09" y="6019800"/>
              <a:ext cx="8875776" cy="495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278879"/>
              <a:ext cx="6448045" cy="495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739" y="5044516"/>
            <a:ext cx="8660130" cy="1576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indent="-76835">
              <a:lnSpc>
                <a:spcPct val="100000"/>
              </a:lnSpc>
              <a:spcBef>
                <a:spcPts val="105"/>
              </a:spcBef>
              <a:buSzPct val="94117"/>
              <a:buFont typeface="Arial"/>
              <a:buChar char="•"/>
              <a:tabLst>
                <a:tab pos="89535" algn="l"/>
              </a:tabLst>
            </a:pP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175" dirty="0">
                <a:solidFill>
                  <a:srgbClr val="FFFFFF"/>
                </a:solidFill>
                <a:latin typeface="Trebuchet MS"/>
                <a:cs typeface="Trebuchet MS"/>
              </a:rPr>
              <a:t>OSI</a:t>
            </a:r>
            <a:r>
              <a:rPr sz="17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90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7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30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17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Trebuchet MS"/>
                <a:cs typeface="Trebuchet MS"/>
              </a:rPr>
              <a:t>transport</a:t>
            </a:r>
            <a:r>
              <a:rPr sz="17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55" dirty="0">
                <a:solidFill>
                  <a:srgbClr val="FFFFFF"/>
                </a:solidFill>
                <a:latin typeface="Trebuchet MS"/>
                <a:cs typeface="Trebuchet MS"/>
              </a:rPr>
              <a:t>bits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7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110" dirty="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sz="17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65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17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9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120" dirty="0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30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17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65" dirty="0">
                <a:solidFill>
                  <a:srgbClr val="FFFFFF"/>
                </a:solidFill>
                <a:latin typeface="Trebuchet MS"/>
                <a:cs typeface="Trebuchet MS"/>
              </a:rPr>
              <a:t>frame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8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1700" b="1" spc="-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700" b="1" spc="25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1700" b="1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90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20"/>
              </a:spcBef>
              <a:buSzPct val="94117"/>
              <a:buFont typeface="Arial"/>
              <a:buChar char="•"/>
              <a:tabLst>
                <a:tab pos="127000" algn="l"/>
              </a:tabLst>
            </a:pPr>
            <a:r>
              <a:rPr sz="1700" b="1" spc="1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7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30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17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50" dirty="0">
                <a:solidFill>
                  <a:srgbClr val="FFFFFF"/>
                </a:solidFill>
                <a:latin typeface="Trebuchet MS"/>
                <a:cs typeface="Trebuchet MS"/>
              </a:rPr>
              <a:t>accepts</a:t>
            </a:r>
            <a:r>
              <a:rPr sz="17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45" dirty="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r>
              <a:rPr sz="17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65" dirty="0">
                <a:solidFill>
                  <a:srgbClr val="FFFFFF"/>
                </a:solidFill>
                <a:latin typeface="Trebuchet MS"/>
                <a:cs typeface="Trebuchet MS"/>
              </a:rPr>
              <a:t>frame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6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7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9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120" dirty="0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r>
              <a:rPr sz="17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30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17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7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50" dirty="0">
                <a:solidFill>
                  <a:srgbClr val="FFFFFF"/>
                </a:solidFill>
                <a:latin typeface="Trebuchet MS"/>
                <a:cs typeface="Trebuchet MS"/>
              </a:rPr>
              <a:t>encodes</a:t>
            </a:r>
            <a:r>
              <a:rPr sz="17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7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1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7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8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00" b="1" spc="70" dirty="0">
                <a:solidFill>
                  <a:srgbClr val="FFFFFF"/>
                </a:solidFill>
                <a:latin typeface="Trebuchet MS"/>
                <a:cs typeface="Trebuchet MS"/>
              </a:rPr>
              <a:t>series</a:t>
            </a:r>
            <a:r>
              <a:rPr sz="17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114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17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4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7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40" dirty="0">
                <a:solidFill>
                  <a:srgbClr val="FFFFFF"/>
                </a:solidFill>
                <a:latin typeface="Trebuchet MS"/>
                <a:cs typeface="Trebuchet MS"/>
              </a:rPr>
              <a:t>transmitted</a:t>
            </a:r>
            <a:r>
              <a:rPr sz="17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Trebuchet MS"/>
                <a:cs typeface="Trebuchet MS"/>
              </a:rPr>
              <a:t>onto</a:t>
            </a:r>
            <a:r>
              <a:rPr sz="17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75" dirty="0">
                <a:solidFill>
                  <a:srgbClr val="FFFFFF"/>
                </a:solidFill>
                <a:latin typeface="Trebuchet MS"/>
                <a:cs typeface="Trebuchet MS"/>
              </a:rPr>
              <a:t>local</a:t>
            </a:r>
            <a:r>
              <a:rPr sz="17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70" dirty="0">
                <a:solidFill>
                  <a:srgbClr val="FFFFFF"/>
                </a:solidFill>
                <a:latin typeface="Trebuchet MS"/>
                <a:cs typeface="Trebuchet MS"/>
              </a:rPr>
              <a:t>media.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75232" y="1269491"/>
            <a:ext cx="6573011" cy="3456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1053083"/>
            <a:ext cx="8141208" cy="461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632" y="379475"/>
            <a:ext cx="7461504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9022" y="485902"/>
            <a:ext cx="68992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165" dirty="0">
                <a:solidFill>
                  <a:srgbClr val="001F5F"/>
                </a:solidFill>
                <a:latin typeface="Arial"/>
                <a:cs typeface="Arial"/>
              </a:rPr>
              <a:t>OTHER </a:t>
            </a:r>
            <a:r>
              <a:rPr sz="3400" spc="65" dirty="0">
                <a:solidFill>
                  <a:srgbClr val="001F5F"/>
                </a:solidFill>
                <a:latin typeface="Arial"/>
                <a:cs typeface="Arial"/>
              </a:rPr>
              <a:t>COPPER </a:t>
            </a:r>
            <a:r>
              <a:rPr sz="3400" spc="90" dirty="0">
                <a:solidFill>
                  <a:srgbClr val="001F5F"/>
                </a:solidFill>
                <a:latin typeface="Arial"/>
                <a:cs typeface="Arial"/>
              </a:rPr>
              <a:t>CABLE</a:t>
            </a:r>
            <a:r>
              <a:rPr sz="3400" spc="-6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400" spc="155" dirty="0">
                <a:solidFill>
                  <a:srgbClr val="001F5F"/>
                </a:solidFill>
                <a:latin typeface="Arial"/>
                <a:cs typeface="Arial"/>
              </a:rPr>
              <a:t>TYPES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6804" y="1194816"/>
            <a:ext cx="8399145" cy="4371340"/>
            <a:chOff x="336804" y="1194816"/>
            <a:chExt cx="8399145" cy="4371340"/>
          </a:xfrm>
        </p:grpSpPr>
        <p:sp>
          <p:nvSpPr>
            <p:cNvPr id="5" name="object 5"/>
            <p:cNvSpPr/>
            <p:nvPr/>
          </p:nvSpPr>
          <p:spPr>
            <a:xfrm>
              <a:off x="390144" y="1194816"/>
              <a:ext cx="3166872" cy="801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504" y="1679448"/>
              <a:ext cx="2740151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6804" y="1853184"/>
              <a:ext cx="574548" cy="7482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0163" y="1822704"/>
              <a:ext cx="1403604" cy="801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2184" y="1822704"/>
              <a:ext cx="4910328" cy="801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0927" y="1822704"/>
              <a:ext cx="1533144" cy="8016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804" y="2493263"/>
              <a:ext cx="574548" cy="7482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0163" y="2462783"/>
              <a:ext cx="1432560" cy="801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1140" y="2462783"/>
              <a:ext cx="2449068" cy="8016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8624" y="2462783"/>
              <a:ext cx="1912620" cy="8016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9659" y="2462783"/>
              <a:ext cx="1757172" cy="8016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5248" y="2462783"/>
              <a:ext cx="2560320" cy="801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0163" y="2974848"/>
              <a:ext cx="1589532" cy="8016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6804" y="3643883"/>
              <a:ext cx="574548" cy="74828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0163" y="3613404"/>
              <a:ext cx="963168" cy="8016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1748" y="3613404"/>
              <a:ext cx="4319016" cy="8016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9180" y="3613404"/>
              <a:ext cx="2115312" cy="8016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0163" y="4125467"/>
              <a:ext cx="2491740" cy="8016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6804" y="4794504"/>
              <a:ext cx="574548" cy="7482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0163" y="4764024"/>
              <a:ext cx="2421636" cy="8016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90215" y="4764024"/>
              <a:ext cx="3598163" cy="8016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06795" y="4764024"/>
              <a:ext cx="1463040" cy="80162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5940" y="1041937"/>
            <a:ext cx="7874000" cy="427164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830"/>
              </a:spcBef>
            </a:pPr>
            <a:r>
              <a:rPr sz="2950" i="1" u="heavy" spc="-9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Black"/>
                <a:cs typeface="Arial Black"/>
              </a:rPr>
              <a:t>Coaxial</a:t>
            </a:r>
            <a:r>
              <a:rPr sz="2950" i="1" u="heavy" spc="-4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Black"/>
                <a:cs typeface="Arial Black"/>
              </a:rPr>
              <a:t> </a:t>
            </a:r>
            <a:r>
              <a:rPr sz="2950" i="1" u="heavy" spc="-9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Black"/>
                <a:cs typeface="Arial Black"/>
              </a:rPr>
              <a:t>Cable</a:t>
            </a:r>
            <a:endParaRPr sz="29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63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FF0000"/>
                </a:solidFill>
                <a:latin typeface="Trebuchet MS"/>
                <a:cs typeface="Trebuchet MS"/>
              </a:rPr>
              <a:t>single,</a:t>
            </a:r>
            <a:r>
              <a:rPr sz="2800" spc="-3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FF0000"/>
                </a:solidFill>
                <a:latin typeface="Trebuchet MS"/>
                <a:cs typeface="Trebuchet MS"/>
              </a:rPr>
              <a:t>coated</a:t>
            </a:r>
            <a:r>
              <a:rPr sz="2800" spc="-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0000"/>
                </a:solidFill>
                <a:latin typeface="Trebuchet MS"/>
                <a:cs typeface="Trebuchet MS"/>
              </a:rPr>
              <a:t>copper</a:t>
            </a:r>
            <a:r>
              <a:rPr sz="2800" spc="-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Trebuchet MS"/>
                <a:cs typeface="Trebuchet MS"/>
              </a:rPr>
              <a:t>wire</a:t>
            </a:r>
            <a:r>
              <a:rPr sz="2800" spc="-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0000"/>
                </a:solidFill>
                <a:latin typeface="Trebuchet MS"/>
                <a:cs typeface="Trebuchet MS"/>
              </a:rPr>
              <a:t>center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ct val="12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outer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rebuchet MS"/>
                <a:cs typeface="Trebuchet MS"/>
              </a:rPr>
              <a:t>metal</a:t>
            </a:r>
            <a:r>
              <a:rPr sz="2800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Trebuchet MS"/>
                <a:cs typeface="Trebuchet MS"/>
              </a:rPr>
              <a:t>mesh</a:t>
            </a:r>
            <a:r>
              <a:rPr sz="2800" spc="-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acts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grounding 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circuit</a:t>
            </a:r>
            <a:endParaRPr sz="2800">
              <a:latin typeface="Trebuchet MS"/>
              <a:cs typeface="Trebuchet MS"/>
            </a:endParaRPr>
          </a:p>
          <a:p>
            <a:pPr marL="241300" marR="1758950" indent="-228600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2800" spc="25" dirty="0">
                <a:solidFill>
                  <a:srgbClr val="FF0000"/>
                </a:solidFill>
                <a:latin typeface="Trebuchet MS"/>
                <a:cs typeface="Trebuchet MS"/>
              </a:rPr>
              <a:t>electromagnetic </a:t>
            </a:r>
            <a:r>
              <a:rPr sz="2800" spc="80" dirty="0">
                <a:solidFill>
                  <a:srgbClr val="FF0000"/>
                </a:solidFill>
                <a:latin typeface="Trebuchet MS"/>
                <a:cs typeface="Trebuchet MS"/>
              </a:rPr>
              <a:t>shield</a:t>
            </a:r>
            <a:r>
              <a:rPr sz="2800" spc="-5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reduce 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interference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Outer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plastic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jacket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4631" y="4724400"/>
            <a:ext cx="3401568" cy="17998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4724400"/>
            <a:ext cx="3858767" cy="19812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143" y="367284"/>
            <a:ext cx="8395970" cy="3556000"/>
            <a:chOff x="390143" y="367284"/>
            <a:chExt cx="8395970" cy="3556000"/>
          </a:xfrm>
        </p:grpSpPr>
        <p:sp>
          <p:nvSpPr>
            <p:cNvPr id="3" name="object 3"/>
            <p:cNvSpPr/>
            <p:nvPr/>
          </p:nvSpPr>
          <p:spPr>
            <a:xfrm>
              <a:off x="394715" y="388620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2647" y="367284"/>
              <a:ext cx="6627876" cy="57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4715" y="880871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647" y="859535"/>
              <a:ext cx="864107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720" y="859535"/>
              <a:ext cx="7597140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2647" y="1225295"/>
              <a:ext cx="853439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567" y="1225295"/>
              <a:ext cx="2407920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72967" y="1225295"/>
              <a:ext cx="1203959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6408" y="1225295"/>
              <a:ext cx="440436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6323" y="1225295"/>
              <a:ext cx="999744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65547" y="1225295"/>
              <a:ext cx="999744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03" y="2193035"/>
              <a:ext cx="6531864" cy="76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143" y="1708403"/>
              <a:ext cx="3735324" cy="801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43884" y="1708403"/>
              <a:ext cx="600456" cy="8016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2755" y="1708403"/>
              <a:ext cx="2519172" cy="8016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00343" y="1708403"/>
              <a:ext cx="1548383" cy="8016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4715" y="2378963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647" y="2357628"/>
              <a:ext cx="4053840" cy="5791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5967" y="2357628"/>
              <a:ext cx="1491996" cy="5791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7443" y="2357628"/>
              <a:ext cx="1519427" cy="5791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6352" y="2357628"/>
              <a:ext cx="979931" cy="57912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4715" y="2871216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2647" y="2849879"/>
              <a:ext cx="3706367" cy="57912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68496" y="2849879"/>
              <a:ext cx="978408" cy="5791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715" y="3364991"/>
              <a:ext cx="417576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2647" y="3343656"/>
              <a:ext cx="4655820" cy="57912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7947" y="3343656"/>
              <a:ext cx="999744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5940" y="433527"/>
            <a:ext cx="8014970" cy="330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transporting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radio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frequency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signal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wire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60" dirty="0">
                <a:solidFill>
                  <a:srgbClr val="FF0000"/>
                </a:solidFill>
                <a:latin typeface="Trebuchet MS"/>
                <a:cs typeface="Trebuchet MS"/>
              </a:rPr>
              <a:t>HFC</a:t>
            </a:r>
            <a:r>
              <a:rPr sz="2000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combines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electrical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coax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bandwidth 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distance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fiber-optic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endParaRPr sz="200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400"/>
              </a:spcBef>
            </a:pPr>
            <a:r>
              <a:rPr sz="2950" i="1" u="heavy" spc="-9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Black"/>
                <a:cs typeface="Arial Black"/>
              </a:rPr>
              <a:t>Shielded </a:t>
            </a:r>
            <a:r>
              <a:rPr sz="2950" i="1" u="heavy" spc="-9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Black"/>
                <a:cs typeface="Arial Black"/>
              </a:rPr>
              <a:t>twisted-pair </a:t>
            </a:r>
            <a:r>
              <a:rPr sz="2950" i="1" u="heavy" spc="-10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Black"/>
                <a:cs typeface="Arial Black"/>
              </a:rPr>
              <a:t>(STP)</a:t>
            </a:r>
            <a:r>
              <a:rPr sz="2950" i="1" u="heavy" spc="10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Black"/>
                <a:cs typeface="Arial Black"/>
              </a:rPr>
              <a:t> </a:t>
            </a:r>
            <a:r>
              <a:rPr sz="2950" i="1" u="heavy" spc="-9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Black"/>
                <a:cs typeface="Arial Black"/>
              </a:rPr>
              <a:t>cable</a:t>
            </a:r>
            <a:endParaRPr sz="29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twisting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pairs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wire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inside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noise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shielding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wire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expensive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" y="4572000"/>
            <a:ext cx="5029200" cy="1905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4748" y="377952"/>
            <a:ext cx="5553710" cy="1853564"/>
            <a:chOff x="2174748" y="377952"/>
            <a:chExt cx="5553710" cy="1853564"/>
          </a:xfrm>
        </p:grpSpPr>
        <p:sp>
          <p:nvSpPr>
            <p:cNvPr id="3" name="object 3"/>
            <p:cNvSpPr/>
            <p:nvPr/>
          </p:nvSpPr>
          <p:spPr>
            <a:xfrm>
              <a:off x="2174748" y="377952"/>
              <a:ext cx="5553456" cy="1249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3176" y="981456"/>
              <a:ext cx="3084576" cy="1249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4948" y="517601"/>
            <a:ext cx="464756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151255" marR="5080" indent="-1139190">
              <a:lnSpc>
                <a:spcPts val="4750"/>
              </a:lnSpc>
              <a:spcBef>
                <a:spcPts val="705"/>
              </a:spcBef>
            </a:pPr>
            <a:r>
              <a:rPr sz="4400" dirty="0"/>
              <a:t>COPPER</a:t>
            </a:r>
            <a:r>
              <a:rPr sz="4400" spc="-65" dirty="0"/>
              <a:t> </a:t>
            </a:r>
            <a:r>
              <a:rPr sz="4400" dirty="0"/>
              <a:t>MEDIA  </a:t>
            </a:r>
            <a:r>
              <a:rPr sz="4400" spc="-5" dirty="0"/>
              <a:t>SAFETY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1525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770890" algn="l"/>
                <a:tab pos="771525" algn="l"/>
              </a:tabLst>
            </a:pPr>
            <a:r>
              <a:rPr spc="35" dirty="0"/>
              <a:t>Separate</a:t>
            </a:r>
            <a:r>
              <a:rPr spc="-160" dirty="0"/>
              <a:t> </a:t>
            </a:r>
            <a:r>
              <a:rPr spc="-15" dirty="0"/>
              <a:t>data</a:t>
            </a:r>
            <a:r>
              <a:rPr spc="-170" dirty="0"/>
              <a:t> </a:t>
            </a:r>
            <a:r>
              <a:rPr spc="105" dirty="0"/>
              <a:t>and</a:t>
            </a:r>
            <a:r>
              <a:rPr spc="-160" dirty="0"/>
              <a:t> </a:t>
            </a:r>
            <a:r>
              <a:rPr spc="15" dirty="0"/>
              <a:t>electrical</a:t>
            </a:r>
            <a:r>
              <a:rPr spc="-155" dirty="0"/>
              <a:t> </a:t>
            </a:r>
            <a:r>
              <a:rPr spc="70" dirty="0"/>
              <a:t>power</a:t>
            </a:r>
            <a:r>
              <a:rPr spc="-170" dirty="0"/>
              <a:t> </a:t>
            </a:r>
            <a:r>
              <a:rPr spc="114" dirty="0"/>
              <a:t>cabling</a:t>
            </a:r>
          </a:p>
          <a:p>
            <a:pPr marL="771525" indent="-457200">
              <a:lnSpc>
                <a:spcPct val="100000"/>
              </a:lnSpc>
              <a:buFont typeface="Arial"/>
              <a:buChar char="•"/>
              <a:tabLst>
                <a:tab pos="770890" algn="l"/>
                <a:tab pos="771525" algn="l"/>
              </a:tabLst>
            </a:pPr>
            <a:r>
              <a:rPr spc="100" dirty="0"/>
              <a:t>Connect </a:t>
            </a:r>
            <a:r>
              <a:rPr spc="95" dirty="0"/>
              <a:t>cables</a:t>
            </a:r>
            <a:r>
              <a:rPr spc="-459" dirty="0"/>
              <a:t> </a:t>
            </a:r>
            <a:r>
              <a:rPr spc="30" dirty="0"/>
              <a:t>correctly</a:t>
            </a:r>
          </a:p>
          <a:p>
            <a:pPr marL="771525" indent="-457200">
              <a:lnSpc>
                <a:spcPct val="100000"/>
              </a:lnSpc>
              <a:buFont typeface="Arial"/>
              <a:buChar char="•"/>
              <a:tabLst>
                <a:tab pos="770890" algn="l"/>
                <a:tab pos="771525" algn="l"/>
              </a:tabLst>
            </a:pPr>
            <a:r>
              <a:rPr spc="65" dirty="0"/>
              <a:t>Inspect</a:t>
            </a:r>
            <a:r>
              <a:rPr spc="-180" dirty="0"/>
              <a:t> </a:t>
            </a:r>
            <a:r>
              <a:rPr spc="114" dirty="0"/>
              <a:t>cabling</a:t>
            </a:r>
            <a:r>
              <a:rPr spc="-185" dirty="0"/>
              <a:t> </a:t>
            </a:r>
            <a:r>
              <a:rPr spc="5" dirty="0"/>
              <a:t>installations</a:t>
            </a:r>
            <a:r>
              <a:rPr spc="-185" dirty="0"/>
              <a:t> </a:t>
            </a:r>
            <a:r>
              <a:rPr dirty="0"/>
              <a:t>for</a:t>
            </a:r>
            <a:r>
              <a:rPr spc="-160" dirty="0"/>
              <a:t> </a:t>
            </a:r>
            <a:r>
              <a:rPr spc="130" dirty="0"/>
              <a:t>damage</a:t>
            </a:r>
          </a:p>
          <a:p>
            <a:pPr marL="771525" indent="-457200">
              <a:lnSpc>
                <a:spcPct val="100000"/>
              </a:lnSpc>
              <a:buFont typeface="Arial"/>
              <a:buChar char="•"/>
              <a:tabLst>
                <a:tab pos="770890" algn="l"/>
                <a:tab pos="771525" algn="l"/>
              </a:tabLst>
            </a:pPr>
            <a:r>
              <a:rPr spc="135" dirty="0"/>
              <a:t>Ground </a:t>
            </a:r>
            <a:r>
              <a:rPr spc="55" dirty="0"/>
              <a:t>equipment</a:t>
            </a:r>
            <a:r>
              <a:rPr spc="-470" dirty="0"/>
              <a:t> </a:t>
            </a:r>
            <a:r>
              <a:rPr spc="30" dirty="0"/>
              <a:t>correctly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1595" y="256031"/>
            <a:ext cx="4771644" cy="124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2050" y="397509"/>
            <a:ext cx="4051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FIBER</a:t>
            </a:r>
            <a:r>
              <a:rPr sz="4400" spc="-70" dirty="0"/>
              <a:t> </a:t>
            </a:r>
            <a:r>
              <a:rPr sz="4400" dirty="0"/>
              <a:t>MEDIA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31140" y="1318005"/>
            <a:ext cx="832040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953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Fiber-optic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very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copper,</a:t>
            </a:r>
            <a:r>
              <a:rPr sz="24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yet</a:t>
            </a:r>
            <a:r>
              <a:rPr sz="24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rebuchet MS"/>
                <a:cs typeface="Trebuchet MS"/>
              </a:rPr>
              <a:t>both  </a:t>
            </a:r>
            <a:r>
              <a:rPr sz="2400" b="1" spc="30" dirty="0">
                <a:solidFill>
                  <a:srgbClr val="FFFFFF"/>
                </a:solidFill>
                <a:latin typeface="Trebuchet MS"/>
                <a:cs typeface="Trebuchet MS"/>
              </a:rPr>
              <a:t>effectively</a:t>
            </a: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0" dirty="0">
                <a:solidFill>
                  <a:srgbClr val="FFFFFF"/>
                </a:solidFill>
                <a:latin typeface="Trebuchet MS"/>
                <a:cs typeface="Trebuchet MS"/>
              </a:rPr>
              <a:t>carry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" dirty="0">
                <a:solidFill>
                  <a:srgbClr val="FFFFFF"/>
                </a:solidFill>
                <a:latin typeface="Trebuchet MS"/>
                <a:cs typeface="Trebuchet MS"/>
              </a:rPr>
              <a:t>networks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2450">
              <a:latin typeface="Trebuchet MS"/>
              <a:cs typeface="Trebuchet MS"/>
            </a:endParaRPr>
          </a:p>
          <a:p>
            <a:pPr marL="355600" marR="25844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3716020" algn="l"/>
              </a:tabLst>
            </a:pP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Copper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electrical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voltage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represent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wire,</a:t>
            </a:r>
            <a:r>
              <a:rPr sz="240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Trebuchet MS"/>
                <a:cs typeface="Trebuchet MS"/>
              </a:rPr>
              <a:t>fiber-optic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FFFFFF"/>
                </a:solidFill>
                <a:latin typeface="Trebuchet MS"/>
                <a:cs typeface="Trebuchet MS"/>
              </a:rPr>
              <a:t>cable	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uses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light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pulses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conducted 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special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glass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conductors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carry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245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b="1" spc="40" dirty="0">
                <a:solidFill>
                  <a:srgbClr val="FFFFFF"/>
                </a:solidFill>
                <a:latin typeface="Trebuchet MS"/>
                <a:cs typeface="Trebuchet MS"/>
              </a:rPr>
              <a:t>fiber-optic </a:t>
            </a:r>
            <a:r>
              <a:rPr sz="2400" b="1" spc="85" dirty="0">
                <a:solidFill>
                  <a:srgbClr val="FFFFFF"/>
                </a:solidFill>
                <a:latin typeface="Trebuchet MS"/>
                <a:cs typeface="Trebuchet MS"/>
              </a:rPr>
              <a:t>cable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engineered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pure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as 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possible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reliable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light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traverse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medium.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2450">
              <a:latin typeface="Trebuchet MS"/>
              <a:cs typeface="Trebuchet MS"/>
            </a:endParaRPr>
          </a:p>
          <a:p>
            <a:pPr marL="355600" marR="6261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standards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FFFFFF"/>
                </a:solidFill>
                <a:latin typeface="Trebuchet MS"/>
                <a:cs typeface="Trebuchet MS"/>
              </a:rPr>
              <a:t>levels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fiber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are  constantly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improving.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6847"/>
            <a:ext cx="7638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latin typeface="Trebuchet MS"/>
                <a:cs typeface="Trebuchet MS"/>
              </a:rPr>
              <a:t>Challenges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b="0" spc="55" dirty="0">
                <a:latin typeface="Trebuchet MS"/>
                <a:cs typeface="Trebuchet MS"/>
              </a:rPr>
              <a:t>when</a:t>
            </a:r>
            <a:r>
              <a:rPr sz="2800" b="0" spc="-150" dirty="0">
                <a:latin typeface="Trebuchet MS"/>
                <a:cs typeface="Trebuchet MS"/>
              </a:rPr>
              <a:t> </a:t>
            </a:r>
            <a:r>
              <a:rPr sz="2800" b="0" spc="40" dirty="0">
                <a:latin typeface="Trebuchet MS"/>
                <a:cs typeface="Trebuchet MS"/>
              </a:rPr>
              <a:t>installing</a:t>
            </a:r>
            <a:r>
              <a:rPr sz="2800" b="0" spc="-155" dirty="0">
                <a:latin typeface="Trebuchet MS"/>
                <a:cs typeface="Trebuchet MS"/>
              </a:rPr>
              <a:t> </a:t>
            </a:r>
            <a:r>
              <a:rPr sz="2800" b="0" spc="40" dirty="0">
                <a:latin typeface="Trebuchet MS"/>
                <a:cs typeface="Trebuchet MS"/>
              </a:rPr>
              <a:t>fiber</a:t>
            </a:r>
            <a:r>
              <a:rPr sz="2800" b="0" spc="-160" dirty="0">
                <a:latin typeface="Trebuchet MS"/>
                <a:cs typeface="Trebuchet MS"/>
              </a:rPr>
              <a:t> </a:t>
            </a:r>
            <a:r>
              <a:rPr sz="2800" b="0" spc="45" dirty="0">
                <a:latin typeface="Trebuchet MS"/>
                <a:cs typeface="Trebuchet MS"/>
              </a:rPr>
              <a:t>in</a:t>
            </a:r>
            <a:r>
              <a:rPr sz="2800" b="0" spc="-160" dirty="0">
                <a:latin typeface="Trebuchet MS"/>
                <a:cs typeface="Trebuchet MS"/>
              </a:rPr>
              <a:t> </a:t>
            </a:r>
            <a:r>
              <a:rPr sz="2800" b="0" spc="10" dirty="0">
                <a:latin typeface="Trebuchet MS"/>
                <a:cs typeface="Trebuchet MS"/>
              </a:rPr>
              <a:t>a</a:t>
            </a:r>
            <a:r>
              <a:rPr sz="2800" b="0" spc="-13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network.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52601"/>
            <a:ext cx="7725409" cy="481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600" spc="114" dirty="0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sz="26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sz="26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Trebuchet MS"/>
                <a:cs typeface="Trebuchet MS"/>
              </a:rPr>
              <a:t>fiber-optic</a:t>
            </a:r>
            <a:r>
              <a:rPr sz="26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endParaRPr sz="26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Special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sz="26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26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installing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fiber</a:t>
            </a:r>
            <a:endParaRPr sz="2600">
              <a:latin typeface="Trebuchet MS"/>
              <a:cs typeface="Trebuchet MS"/>
            </a:endParaRPr>
          </a:p>
          <a:p>
            <a:pPr marL="469900" marR="508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600" spc="90" dirty="0">
                <a:solidFill>
                  <a:srgbClr val="FFFFFF"/>
                </a:solidFill>
                <a:latin typeface="Trebuchet MS"/>
                <a:cs typeface="Trebuchet MS"/>
              </a:rPr>
              <a:t>Fiber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Trebuchet MS"/>
                <a:cs typeface="Trebuchet MS"/>
              </a:rPr>
              <a:t>special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Trebuchet MS"/>
                <a:cs typeface="Trebuchet MS"/>
              </a:rPr>
              <a:t>handling  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than </a:t>
            </a:r>
            <a:r>
              <a:rPr sz="2600" spc="110" dirty="0">
                <a:solidFill>
                  <a:srgbClr val="FFFFFF"/>
                </a:solidFill>
                <a:latin typeface="Trebuchet MS"/>
                <a:cs typeface="Trebuchet MS"/>
              </a:rPr>
              <a:t>copper</a:t>
            </a:r>
            <a:r>
              <a:rPr sz="26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Trebuchet MS"/>
                <a:cs typeface="Trebuchet MS"/>
              </a:rPr>
              <a:t>cable.(fragile)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ts val="3360"/>
              </a:lnSpc>
            </a:pPr>
            <a:r>
              <a:rPr sz="2800" b="1" spc="105" dirty="0">
                <a:solidFill>
                  <a:srgbClr val="FFFFFF"/>
                </a:solidFill>
                <a:latin typeface="Trebuchet MS"/>
                <a:cs typeface="Trebuchet MS"/>
              </a:rPr>
              <a:t>Advantages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fiber</a:t>
            </a:r>
            <a:r>
              <a:rPr sz="2800" spc="-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endParaRPr sz="2800">
              <a:latin typeface="Trebuchet MS"/>
              <a:cs typeface="Trebuchet MS"/>
            </a:endParaRPr>
          </a:p>
          <a:p>
            <a:pPr marL="355600" marR="405130" indent="-342900">
              <a:lnSpc>
                <a:spcPts val="312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immune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earth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rebuchet MS"/>
                <a:cs typeface="Trebuchet MS"/>
              </a:rPr>
              <a:t>ground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Trebuchet MS"/>
                <a:cs typeface="Trebuchet MS"/>
              </a:rPr>
              <a:t>lightning  </a:t>
            </a:r>
            <a:r>
              <a:rPr sz="2600" spc="90" dirty="0">
                <a:solidFill>
                  <a:srgbClr val="FFFFFF"/>
                </a:solidFill>
                <a:latin typeface="Trebuchet MS"/>
                <a:cs typeface="Trebuchet MS"/>
              </a:rPr>
              <a:t>concerns</a:t>
            </a:r>
            <a:endParaRPr sz="2600">
              <a:latin typeface="Trebuchet MS"/>
              <a:cs typeface="Trebuchet MS"/>
            </a:endParaRPr>
          </a:p>
          <a:p>
            <a:pPr marL="355600" indent="-342900">
              <a:lnSpc>
                <a:spcPts val="30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30" dirty="0">
                <a:solidFill>
                  <a:srgbClr val="FFFFFF"/>
                </a:solidFill>
                <a:latin typeface="Trebuchet MS"/>
                <a:cs typeface="Trebuchet MS"/>
              </a:rPr>
              <a:t>Low </a:t>
            </a:r>
            <a:r>
              <a:rPr sz="2600" spc="70" dirty="0">
                <a:solidFill>
                  <a:srgbClr val="FFFFFF"/>
                </a:solidFill>
                <a:latin typeface="Trebuchet MS"/>
                <a:cs typeface="Trebuchet MS"/>
              </a:rPr>
              <a:t>noise</a:t>
            </a:r>
            <a:r>
              <a:rPr sz="26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Trebuchet MS"/>
                <a:cs typeface="Trebuchet MS"/>
              </a:rPr>
              <a:t>immunity</a:t>
            </a:r>
            <a:endParaRPr sz="2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30" dirty="0">
                <a:solidFill>
                  <a:srgbClr val="FFFFFF"/>
                </a:solidFill>
                <a:latin typeface="Trebuchet MS"/>
                <a:cs typeface="Trebuchet MS"/>
              </a:rPr>
              <a:t>Low </a:t>
            </a:r>
            <a:r>
              <a:rPr sz="2600" spc="90" dirty="0">
                <a:solidFill>
                  <a:srgbClr val="FFFFFF"/>
                </a:solidFill>
                <a:latin typeface="Trebuchet MS"/>
                <a:cs typeface="Trebuchet MS"/>
              </a:rPr>
              <a:t>signal</a:t>
            </a:r>
            <a:r>
              <a:rPr sz="26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endParaRPr sz="2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140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26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rebuchet MS"/>
                <a:cs typeface="Trebuchet MS"/>
              </a:rPr>
              <a:t>bandwidth</a:t>
            </a:r>
            <a:endParaRPr sz="2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130" dirty="0">
                <a:solidFill>
                  <a:srgbClr val="FFFFFF"/>
                </a:solidFill>
                <a:latin typeface="Trebuchet MS"/>
                <a:cs typeface="Trebuchet MS"/>
              </a:rPr>
              <a:t>Long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distances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1447800"/>
            <a:ext cx="8362188" cy="39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5971"/>
            <a:ext cx="205867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Basic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2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fiber-optic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cable: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single-mode</a:t>
            </a:r>
            <a:endParaRPr sz="2000">
              <a:latin typeface="Trebuchet MS"/>
              <a:cs typeface="Trebuchet MS"/>
            </a:endParaRPr>
          </a:p>
          <a:p>
            <a:pPr marL="12700" marR="43624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mult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imode 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cables.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152400"/>
            <a:ext cx="6858000" cy="6393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8423" y="306324"/>
            <a:ext cx="5463539" cy="113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7508" y="434086"/>
            <a:ext cx="4809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WIRELESS</a:t>
            </a:r>
            <a:r>
              <a:rPr spc="-50" dirty="0"/>
              <a:t> </a:t>
            </a:r>
            <a:r>
              <a:rPr spc="-5" dirty="0"/>
              <a:t>MEDIA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1318005"/>
            <a:ext cx="8128634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95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Carry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electromagnetic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radio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represent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24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data-link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frame.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245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Transmit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receive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medium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atmosphere.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24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Advantages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sz="2400" spc="-5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savings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wiring</a:t>
            </a:r>
            <a:endParaRPr sz="24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Convenience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host</a:t>
            </a:r>
            <a:r>
              <a:rPr sz="2400" spc="-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mobility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24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Disadvantages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Susceptible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interference</a:t>
            </a:r>
            <a:endParaRPr sz="24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609" y="498805"/>
            <a:ext cx="8713470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585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IEEE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telecommunications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industry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standards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wireless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communications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cover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both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link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physical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layers.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four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common </a:t>
            </a:r>
            <a:r>
              <a:rPr sz="2400" b="1" spc="55" dirty="0">
                <a:solidFill>
                  <a:srgbClr val="FFFFFF"/>
                </a:solidFill>
                <a:latin typeface="Trebuchet MS"/>
                <a:cs typeface="Trebuchet MS"/>
              </a:rPr>
              <a:t>data  </a:t>
            </a:r>
            <a:r>
              <a:rPr sz="2400" b="1" spc="110" dirty="0">
                <a:solidFill>
                  <a:srgbClr val="FFFFFF"/>
                </a:solidFill>
                <a:latin typeface="Trebuchet MS"/>
                <a:cs typeface="Trebuchet MS"/>
              </a:rPr>
              <a:t>communications</a:t>
            </a:r>
            <a:r>
              <a:rPr sz="24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standards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4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wireless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rebuchet MS"/>
              <a:cs typeface="Trebuchet MS"/>
            </a:endParaRPr>
          </a:p>
          <a:p>
            <a:pPr marL="273050" indent="-260985">
              <a:lnSpc>
                <a:spcPct val="100000"/>
              </a:lnSpc>
              <a:buFont typeface="Times New Roman"/>
              <a:buChar char="■"/>
              <a:tabLst>
                <a:tab pos="273685" algn="l"/>
              </a:tabLst>
            </a:pPr>
            <a:r>
              <a:rPr sz="2400" b="1" spc="65" dirty="0">
                <a:solidFill>
                  <a:srgbClr val="FFFFFF"/>
                </a:solidFill>
                <a:latin typeface="Trebuchet MS"/>
                <a:cs typeface="Trebuchet MS"/>
              </a:rPr>
              <a:t>Standard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Trebuchet MS"/>
                <a:cs typeface="Trebuchet MS"/>
              </a:rPr>
              <a:t>IEEE</a:t>
            </a:r>
            <a:r>
              <a:rPr sz="24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Trebuchet MS"/>
                <a:cs typeface="Trebuchet MS"/>
              </a:rPr>
              <a:t>802.11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4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Commonly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referred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Wi-Fi,</a:t>
            </a:r>
            <a:endParaRPr sz="2400">
              <a:latin typeface="Trebuchet MS"/>
              <a:cs typeface="Trebuchet MS"/>
            </a:endParaRPr>
          </a:p>
          <a:p>
            <a:pPr marL="12700" marR="48704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802.11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wireless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LAN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(WLAN)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technology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uses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contention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nondeterministic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carrier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sense 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multiple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access/collision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avoid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(CSMA/CA)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media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access 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Times New Roman"/>
              <a:buChar char="■"/>
              <a:tabLst>
                <a:tab pos="273685" algn="l"/>
              </a:tabLst>
            </a:pPr>
            <a:r>
              <a:rPr sz="2400" b="1" spc="65" dirty="0">
                <a:solidFill>
                  <a:srgbClr val="FFFFFF"/>
                </a:solidFill>
                <a:latin typeface="Trebuchet MS"/>
                <a:cs typeface="Trebuchet MS"/>
              </a:rPr>
              <a:t>Standard </a:t>
            </a:r>
            <a:r>
              <a:rPr sz="2400" b="1" spc="265" dirty="0">
                <a:solidFill>
                  <a:srgbClr val="FFFFFF"/>
                </a:solidFill>
                <a:latin typeface="Trebuchet MS"/>
                <a:cs typeface="Trebuchet MS"/>
              </a:rPr>
              <a:t>IEEE </a:t>
            </a:r>
            <a:r>
              <a:rPr sz="2400" b="1" spc="-100" dirty="0">
                <a:solidFill>
                  <a:srgbClr val="FFFFFF"/>
                </a:solidFill>
                <a:latin typeface="Trebuchet MS"/>
                <a:cs typeface="Trebuchet MS"/>
              </a:rPr>
              <a:t>802.15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Wireless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Personal-Area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Network 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(WPAN):</a:t>
            </a:r>
            <a:r>
              <a:rPr sz="2400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Commonly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known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Bluetooth,</a:t>
            </a:r>
            <a:r>
              <a:rPr sz="2400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802.15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device- 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pairing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communicate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over distances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100 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meters.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48055"/>
            <a:ext cx="9144000" cy="5819140"/>
            <a:chOff x="0" y="448055"/>
            <a:chExt cx="9144000" cy="5819140"/>
          </a:xfrm>
        </p:grpSpPr>
        <p:sp>
          <p:nvSpPr>
            <p:cNvPr id="3" name="object 3"/>
            <p:cNvSpPr/>
            <p:nvPr/>
          </p:nvSpPr>
          <p:spPr>
            <a:xfrm>
              <a:off x="0" y="466343"/>
              <a:ext cx="330708" cy="490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212" y="448055"/>
              <a:ext cx="8971788" cy="522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212" y="777239"/>
              <a:ext cx="1347216" cy="5227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0536"/>
              <a:ext cx="338328" cy="512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212" y="1234439"/>
              <a:ext cx="5205984" cy="5227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696211"/>
              <a:ext cx="338328" cy="512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" y="1690116"/>
              <a:ext cx="4194048" cy="5227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151888"/>
              <a:ext cx="338328" cy="512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" y="2145791"/>
              <a:ext cx="4610100" cy="5227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09088"/>
              <a:ext cx="338328" cy="512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212" y="2602991"/>
              <a:ext cx="6109716" cy="5227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076955"/>
              <a:ext cx="330708" cy="490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212" y="3058667"/>
              <a:ext cx="8889492" cy="5227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212" y="3387851"/>
              <a:ext cx="8005572" cy="5227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212" y="3717035"/>
              <a:ext cx="5329428" cy="5227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4191000"/>
              <a:ext cx="330708" cy="490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212" y="4172711"/>
              <a:ext cx="8836152" cy="5227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2212" y="4501896"/>
              <a:ext cx="4928616" cy="5227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977384"/>
              <a:ext cx="330708" cy="490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2212" y="4959096"/>
              <a:ext cx="6042660" cy="5227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5433059"/>
              <a:ext cx="330708" cy="4907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600" y="5414771"/>
              <a:ext cx="8763000" cy="5227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212" y="5743955"/>
              <a:ext cx="5652516" cy="5227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739" y="452374"/>
            <a:ext cx="8858885" cy="565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frames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local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layer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elements: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har char="-"/>
              <a:tabLst>
                <a:tab pos="240665" algn="l"/>
                <a:tab pos="2413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endParaRPr sz="180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1425"/>
              </a:spcBef>
              <a:buChar char="-"/>
              <a:tabLst>
                <a:tab pos="297180" algn="l"/>
                <a:tab pos="297815" algn="l"/>
              </a:tabLst>
            </a:pP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representation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bits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endParaRPr sz="180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1430"/>
              </a:spcBef>
              <a:buChar char="-"/>
              <a:tabLst>
                <a:tab pos="297180" algn="l"/>
                <a:tab pos="297815" algn="l"/>
              </a:tabLst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har char="-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Transmitter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receiver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circuit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devices</a:t>
            </a:r>
            <a:endParaRPr sz="1800">
              <a:latin typeface="Trebuchet MS"/>
              <a:cs typeface="Trebuchet MS"/>
            </a:endParaRPr>
          </a:p>
          <a:p>
            <a:pPr marL="241300" marR="97155" indent="-2286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stage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communication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process,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segmented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by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Transport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layer,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placed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packets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layer,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further 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encapsulated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frames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layer.</a:t>
            </a:r>
            <a:endParaRPr sz="1800">
              <a:latin typeface="Trebuchet MS"/>
              <a:cs typeface="Trebuchet MS"/>
            </a:endParaRPr>
          </a:p>
          <a:p>
            <a:pPr marL="241300" marR="151130" indent="-228600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electrical,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optical,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microwave 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signal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represents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bits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frame.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sent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at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  <a:p>
            <a:pPr marL="241300" marR="168275" indent="-228600">
              <a:lnSpc>
                <a:spcPct val="12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dirty="0"/>
              <a:t>	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restore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bit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representations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12" y="1103121"/>
            <a:ext cx="895921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273685" algn="l"/>
              </a:tabLst>
            </a:pPr>
            <a:r>
              <a:rPr sz="2400" b="1" spc="60" dirty="0">
                <a:solidFill>
                  <a:srgbClr val="FFFFFF"/>
                </a:solidFill>
                <a:latin typeface="Trebuchet MS"/>
                <a:cs typeface="Trebuchet MS"/>
              </a:rPr>
              <a:t>Standard </a:t>
            </a:r>
            <a:r>
              <a:rPr sz="2400" b="1" spc="254" dirty="0">
                <a:solidFill>
                  <a:srgbClr val="FFFFFF"/>
                </a:solidFill>
                <a:latin typeface="Trebuchet MS"/>
                <a:cs typeface="Trebuchet MS"/>
              </a:rPr>
              <a:t>IEEE </a:t>
            </a:r>
            <a:r>
              <a:rPr sz="2400" b="1" spc="-95" dirty="0">
                <a:solidFill>
                  <a:srgbClr val="FFFFFF"/>
                </a:solidFill>
                <a:latin typeface="Trebuchet MS"/>
                <a:cs typeface="Trebuchet MS"/>
              </a:rPr>
              <a:t>802.16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Commonly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known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2400" spc="250" dirty="0">
                <a:solidFill>
                  <a:srgbClr val="FFFFFF"/>
                </a:solidFill>
                <a:latin typeface="Trebuchet MS"/>
                <a:cs typeface="Trebuchet MS"/>
              </a:rPr>
              <a:t>WiMAX 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(Worldwide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Interoperability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Microwave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Access),</a:t>
            </a:r>
            <a:r>
              <a:rPr sz="24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802.16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uses 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point-to-multipoint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topology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wireless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broadband 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access.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■"/>
            </a:pPr>
            <a:endParaRPr sz="2450" dirty="0">
              <a:latin typeface="Trebuchet MS"/>
              <a:cs typeface="Trebuchet MS"/>
            </a:endParaRPr>
          </a:p>
          <a:p>
            <a:pPr marL="12700" marR="436880">
              <a:lnSpc>
                <a:spcPct val="100000"/>
              </a:lnSpc>
              <a:buFont typeface="Times New Roman"/>
              <a:buChar char="■"/>
              <a:tabLst>
                <a:tab pos="273685" algn="l"/>
              </a:tabLst>
            </a:pPr>
            <a:r>
              <a:rPr sz="2400" b="1" spc="155" dirty="0">
                <a:solidFill>
                  <a:srgbClr val="FFFFFF"/>
                </a:solidFill>
                <a:latin typeface="Trebuchet MS"/>
                <a:cs typeface="Trebuchet MS"/>
              </a:rPr>
              <a:t>Global 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b="1" spc="180" dirty="0">
                <a:solidFill>
                  <a:srgbClr val="FFFFFF"/>
                </a:solidFill>
                <a:latin typeface="Trebuchet MS"/>
                <a:cs typeface="Trebuchet MS"/>
              </a:rPr>
              <a:t>Mobile </a:t>
            </a: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Communication </a:t>
            </a:r>
            <a:r>
              <a:rPr sz="2400" b="1" spc="204" dirty="0">
                <a:solidFill>
                  <a:srgbClr val="FFFFFF"/>
                </a:solidFill>
                <a:latin typeface="Trebuchet MS"/>
                <a:cs typeface="Trebuchet MS"/>
              </a:rPr>
              <a:t>(GSM) </a:t>
            </a:r>
            <a:r>
              <a:rPr sz="2400" spc="-185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Includes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physical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layer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specifications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enable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Packet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Radio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Service 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(GPRS)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protocol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mobile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cellular 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telephony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networks.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0279" y="292608"/>
            <a:ext cx="4721352" cy="1136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WIRELESS</a:t>
            </a:r>
            <a:r>
              <a:rPr spc="-55" dirty="0"/>
              <a:t> </a:t>
            </a:r>
            <a:r>
              <a:rPr spc="-10" dirty="0"/>
              <a:t>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440" y="1291590"/>
            <a:ext cx="832739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115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common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wireless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implementation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enabling 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devices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wirelessly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LAN.</a:t>
            </a:r>
            <a:r>
              <a:rPr sz="2400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general,</a:t>
            </a:r>
            <a:r>
              <a:rPr sz="240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wireless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LAN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devices: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193675">
              <a:lnSpc>
                <a:spcPct val="100000"/>
              </a:lnSpc>
              <a:buFont typeface="Times New Roman"/>
              <a:buChar char="■"/>
              <a:tabLst>
                <a:tab pos="273685" algn="l"/>
              </a:tabLst>
            </a:pPr>
            <a:r>
              <a:rPr sz="2400" b="1" spc="110" dirty="0">
                <a:solidFill>
                  <a:srgbClr val="FFFFFF"/>
                </a:solidFill>
                <a:latin typeface="Trebuchet MS"/>
                <a:cs typeface="Trebuchet MS"/>
              </a:rPr>
              <a:t>Wireless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25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r>
              <a:rPr sz="24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rebuchet MS"/>
                <a:cs typeface="Trebuchet MS"/>
              </a:rPr>
              <a:t>(AP):</a:t>
            </a:r>
            <a:r>
              <a:rPr sz="24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Concentrates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wireless 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connects,</a:t>
            </a:r>
            <a:r>
              <a:rPr sz="2400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usually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copper 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cable,</a:t>
            </a:r>
            <a:r>
              <a:rPr sz="24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copper-based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infrastructure 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such as</a:t>
            </a:r>
            <a:r>
              <a:rPr sz="2400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Ethernet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■"/>
            </a:pPr>
            <a:endParaRPr sz="24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Times New Roman"/>
              <a:buChar char="■"/>
              <a:tabLst>
                <a:tab pos="273685" algn="l"/>
              </a:tabLst>
            </a:pPr>
            <a:r>
              <a:rPr sz="2400" b="1" spc="110" dirty="0">
                <a:solidFill>
                  <a:srgbClr val="FFFFFF"/>
                </a:solidFill>
                <a:latin typeface="Trebuchet MS"/>
                <a:cs typeface="Trebuchet MS"/>
              </a:rPr>
              <a:t>Wireless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50" dirty="0">
                <a:solidFill>
                  <a:srgbClr val="FFFFFF"/>
                </a:solidFill>
                <a:latin typeface="Trebuchet MS"/>
                <a:cs typeface="Trebuchet MS"/>
              </a:rPr>
              <a:t>NIC</a:t>
            </a:r>
            <a:r>
              <a:rPr sz="24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rebuchet MS"/>
                <a:cs typeface="Trebuchet MS"/>
              </a:rPr>
              <a:t>adapter:</a:t>
            </a:r>
            <a:r>
              <a:rPr sz="24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wireless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communication 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capability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Host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technology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has 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developed,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210" dirty="0">
                <a:solidFill>
                  <a:srgbClr val="FFFFFF"/>
                </a:solidFill>
                <a:latin typeface="Trebuchet MS"/>
                <a:cs typeface="Trebuchet MS"/>
              </a:rPr>
              <a:t>WLAN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Ethernet-based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standards 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emerged.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Care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needs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taken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purchasing 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wireless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devices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ensure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compatibility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interoperability.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533400"/>
            <a:ext cx="803148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4357"/>
            <a:ext cx="1463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120" dirty="0">
                <a:latin typeface="Trebuchet MS"/>
                <a:cs typeface="Trebuchet MS"/>
              </a:rPr>
              <a:t>Coaxial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1300" y="1016508"/>
            <a:ext cx="3276600" cy="2458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3845052"/>
            <a:ext cx="3581400" cy="2403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1175" y="309956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rebuchet MS"/>
                <a:cs typeface="Trebuchet MS"/>
              </a:rPr>
              <a:t>B</a:t>
            </a:r>
            <a:r>
              <a:rPr sz="1800" spc="210" dirty="0">
                <a:latin typeface="Trebuchet MS"/>
                <a:cs typeface="Trebuchet MS"/>
              </a:rPr>
              <a:t>NC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817819"/>
            <a:ext cx="149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rebuchet MS"/>
                <a:cs typeface="Trebuchet MS"/>
              </a:rPr>
              <a:t>F </a:t>
            </a:r>
            <a:r>
              <a:rPr sz="1800" spc="70" dirty="0">
                <a:latin typeface="Trebuchet MS"/>
                <a:cs typeface="Trebuchet MS"/>
              </a:rPr>
              <a:t>TYPE</a:t>
            </a:r>
            <a:r>
              <a:rPr sz="1800" spc="-36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(male)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00" y="3781044"/>
            <a:ext cx="3810000" cy="2532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9975" y="5970828"/>
            <a:ext cx="1703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rebuchet MS"/>
                <a:cs typeface="Trebuchet MS"/>
              </a:rPr>
              <a:t>F </a:t>
            </a:r>
            <a:r>
              <a:rPr sz="1800" spc="75" dirty="0">
                <a:latin typeface="Trebuchet MS"/>
                <a:cs typeface="Trebuchet MS"/>
              </a:rPr>
              <a:t>TYPE</a:t>
            </a:r>
            <a:r>
              <a:rPr sz="1800" spc="-37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(female)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3500626"/>
            <a:ext cx="4038600" cy="329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600" y="228600"/>
            <a:ext cx="4107179" cy="273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2692" y="2540634"/>
            <a:ext cx="153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Trebuchet MS"/>
                <a:cs typeface="Trebuchet MS"/>
              </a:rPr>
              <a:t>N</a:t>
            </a:r>
            <a:r>
              <a:rPr sz="1800" spc="-3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TYPE </a:t>
            </a:r>
            <a:r>
              <a:rPr sz="1800" spc="20" dirty="0">
                <a:latin typeface="Trebuchet MS"/>
                <a:cs typeface="Trebuchet MS"/>
              </a:rPr>
              <a:t>(male)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3322" y="6411569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Trebuchet MS"/>
                <a:cs typeface="Trebuchet MS"/>
              </a:rPr>
              <a:t>N</a:t>
            </a:r>
            <a:r>
              <a:rPr sz="1800" spc="-38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TYPE </a:t>
            </a:r>
            <a:r>
              <a:rPr sz="1800" spc="10" dirty="0">
                <a:latin typeface="Trebuchet MS"/>
                <a:cs typeface="Trebuchet MS"/>
              </a:rPr>
              <a:t>(female)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" y="992124"/>
            <a:ext cx="7716011" cy="3448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0557"/>
            <a:ext cx="5629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105" dirty="0">
                <a:latin typeface="Trebuchet MS"/>
                <a:cs typeface="Trebuchet MS"/>
              </a:rPr>
              <a:t>Unshielded </a:t>
            </a:r>
            <a:r>
              <a:rPr sz="3200" b="0" spc="-5" dirty="0">
                <a:latin typeface="Trebuchet MS"/>
                <a:cs typeface="Trebuchet MS"/>
              </a:rPr>
              <a:t>twisted </a:t>
            </a:r>
            <a:r>
              <a:rPr sz="3200" b="0" spc="85" dirty="0">
                <a:latin typeface="Trebuchet MS"/>
                <a:cs typeface="Trebuchet MS"/>
              </a:rPr>
              <a:t>pair</a:t>
            </a:r>
            <a:r>
              <a:rPr sz="3200" b="0" spc="-655" dirty="0">
                <a:latin typeface="Trebuchet MS"/>
                <a:cs typeface="Trebuchet MS"/>
              </a:rPr>
              <a:t> </a:t>
            </a:r>
            <a:r>
              <a:rPr sz="3200" b="0" spc="35" dirty="0">
                <a:latin typeface="Trebuchet MS"/>
                <a:cs typeface="Trebuchet MS"/>
              </a:rPr>
              <a:t>(UTP)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4648200"/>
            <a:ext cx="186690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70375" y="5291709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RJ45</a:t>
            </a:r>
            <a:r>
              <a:rPr sz="20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125" dirty="0">
                <a:solidFill>
                  <a:srgbClr val="FFFFFF"/>
                </a:solidFill>
                <a:latin typeface="Trebuchet MS"/>
                <a:cs typeface="Trebuchet MS"/>
              </a:rPr>
              <a:t>plug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752600"/>
            <a:ext cx="6280404" cy="2212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989" y="504825"/>
            <a:ext cx="5434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120" dirty="0">
                <a:latin typeface="Trebuchet MS"/>
                <a:cs typeface="Trebuchet MS"/>
              </a:rPr>
              <a:t>FIBER </a:t>
            </a:r>
            <a:r>
              <a:rPr sz="3200" b="0" spc="330" dirty="0">
                <a:latin typeface="Trebuchet MS"/>
                <a:cs typeface="Trebuchet MS"/>
              </a:rPr>
              <a:t>MEDIA</a:t>
            </a:r>
            <a:r>
              <a:rPr sz="3200" b="0" spc="-515" dirty="0">
                <a:latin typeface="Trebuchet MS"/>
                <a:cs typeface="Trebuchet MS"/>
              </a:rPr>
              <a:t> </a:t>
            </a:r>
            <a:r>
              <a:rPr sz="3200" b="0" spc="280" dirty="0">
                <a:latin typeface="Trebuchet MS"/>
                <a:cs typeface="Trebuchet MS"/>
              </a:rPr>
              <a:t>CONNECTORS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533400"/>
            <a:ext cx="5881115" cy="348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4572000"/>
            <a:ext cx="7267956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594" y="3302634"/>
            <a:ext cx="1083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rebuchet MS"/>
                <a:cs typeface="Trebuchet MS"/>
              </a:rPr>
              <a:t>LC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conn</a:t>
            </a:r>
            <a:r>
              <a:rPr sz="1800" spc="40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c</a:t>
            </a:r>
            <a:r>
              <a:rPr sz="1800" spc="-65" dirty="0">
                <a:latin typeface="Trebuchet MS"/>
                <a:cs typeface="Trebuchet MS"/>
              </a:rPr>
              <a:t>t</a:t>
            </a:r>
            <a:r>
              <a:rPr sz="1800" spc="50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47599"/>
            <a:ext cx="855916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Fiber-optic cabling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much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more specialized than copper 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cable, and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installing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or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repairing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fiber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requires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special 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training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and equipment. </a:t>
            </a:r>
            <a:r>
              <a:rPr sz="2400" spc="-10" dirty="0">
                <a:solidFill>
                  <a:srgbClr val="FFFFFF"/>
                </a:solidFill>
                <a:latin typeface="TeX Gyre Bonum Math"/>
                <a:cs typeface="TeX Gyre Bonum Math"/>
              </a:rPr>
              <a:t>Three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common fiber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repair 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problems are as</a:t>
            </a:r>
            <a:r>
              <a:rPr sz="2400" spc="-20" dirty="0">
                <a:solidFill>
                  <a:srgbClr val="FFFFFF"/>
                </a:solidFill>
                <a:latin typeface="TeX Gyre Bonum Math"/>
                <a:cs typeface="TeX Gyre Bonum Math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follows:</a:t>
            </a:r>
            <a:endParaRPr sz="2400">
              <a:latin typeface="TeX Gyre Bonum Math"/>
              <a:cs typeface="TeX Gyre Bonum Math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650">
              <a:latin typeface="TeX Gyre Bonum Math"/>
              <a:cs typeface="TeX Gyre Bonum Math"/>
            </a:endParaRPr>
          </a:p>
          <a:p>
            <a:pPr marL="129539" indent="-117475">
              <a:lnSpc>
                <a:spcPct val="100000"/>
              </a:lnSpc>
              <a:buSzPct val="41666"/>
              <a:buChar char="■"/>
              <a:tabLst>
                <a:tab pos="130175" algn="l"/>
              </a:tabLst>
            </a:pP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Misalignment</a:t>
            </a:r>
            <a:endParaRPr sz="2400">
              <a:latin typeface="TeX Gyre Bonum Math"/>
              <a:cs typeface="TeX Gyre Bonum Math"/>
            </a:endParaRPr>
          </a:p>
          <a:p>
            <a:pPr marL="129539" indent="-117475">
              <a:lnSpc>
                <a:spcPct val="100000"/>
              </a:lnSpc>
              <a:buSzPct val="41666"/>
              <a:buChar char="■"/>
              <a:tabLst>
                <a:tab pos="130175" algn="l"/>
              </a:tabLst>
            </a:pP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End gaps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fibers do not completely</a:t>
            </a:r>
            <a:r>
              <a:rPr sz="2400" spc="-20" dirty="0">
                <a:solidFill>
                  <a:srgbClr val="FFFFFF"/>
                </a:solidFill>
                <a:latin typeface="TeX Gyre Bonum Math"/>
                <a:cs typeface="TeX Gyre Bonum Math"/>
              </a:rPr>
              <a:t>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touch</a:t>
            </a:r>
            <a:endParaRPr sz="2400">
              <a:latin typeface="TeX Gyre Bonum Math"/>
              <a:cs typeface="TeX Gyre Bonum Math"/>
            </a:endParaRPr>
          </a:p>
          <a:p>
            <a:pPr marL="129539" indent="-117475">
              <a:lnSpc>
                <a:spcPct val="100000"/>
              </a:lnSpc>
              <a:buSzPct val="41666"/>
              <a:buChar char="■"/>
              <a:tabLst>
                <a:tab pos="130175" algn="l"/>
              </a:tabLst>
            </a:pP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Poorly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finished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ends causing poor</a:t>
            </a:r>
            <a:r>
              <a:rPr sz="2400" spc="30" dirty="0">
                <a:solidFill>
                  <a:srgbClr val="FFFFFF"/>
                </a:solidFill>
                <a:latin typeface="TeX Gyre Bonum Math"/>
                <a:cs typeface="TeX Gyre Bonum Math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clarity</a:t>
            </a:r>
            <a:endParaRPr sz="2400">
              <a:latin typeface="TeX Gyre Bonum Math"/>
              <a:cs typeface="TeX Gyre Bonum Math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650">
              <a:latin typeface="TeX Gyre Bonum Math"/>
              <a:cs typeface="TeX Gyre Bonum Math"/>
            </a:endParaRPr>
          </a:p>
          <a:p>
            <a:pPr marL="12700" marR="4241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When terminating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fiber-optic cable, it is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important to 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have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ends properly aligned,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fused,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and polished so 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signaling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remains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strong and dispersion is at </a:t>
            </a:r>
            <a:r>
              <a:rPr sz="2400" dirty="0">
                <a:solidFill>
                  <a:srgbClr val="FFFFFF"/>
                </a:solidFill>
                <a:latin typeface="TeX Gyre Bonum Math"/>
                <a:cs typeface="TeX Gyre Bonum Math"/>
              </a:rPr>
              <a:t>a  </a:t>
            </a:r>
            <a:r>
              <a:rPr sz="2400" spc="-5" dirty="0">
                <a:solidFill>
                  <a:srgbClr val="FFFFFF"/>
                </a:solidFill>
                <a:latin typeface="TeX Gyre Bonum Math"/>
                <a:cs typeface="TeX Gyre Bonum Math"/>
              </a:rPr>
              <a:t>minimum.</a:t>
            </a:r>
            <a:endParaRPr sz="2400">
              <a:latin typeface="TeX Gyre Bonum Math"/>
              <a:cs typeface="TeX Gyre Bonum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872855" cy="1655445"/>
            <a:chOff x="0" y="0"/>
            <a:chExt cx="8872855" cy="1655445"/>
          </a:xfrm>
        </p:grpSpPr>
        <p:sp>
          <p:nvSpPr>
            <p:cNvPr id="3" name="object 3"/>
            <p:cNvSpPr/>
            <p:nvPr/>
          </p:nvSpPr>
          <p:spPr>
            <a:xfrm>
              <a:off x="77723" y="443483"/>
              <a:ext cx="4585716" cy="73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904744" cy="766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3160" y="0"/>
              <a:ext cx="659892" cy="766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9860" y="0"/>
              <a:ext cx="2186940" cy="766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26363"/>
              <a:ext cx="8872729" cy="5532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01852"/>
              <a:ext cx="975360" cy="553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61671"/>
            <a:ext cx="8623935" cy="1419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heavy" spc="190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Physical </a:t>
            </a:r>
            <a:r>
              <a:rPr sz="2800" i="1" u="heavy" spc="145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Layer </a:t>
            </a:r>
            <a:r>
              <a:rPr sz="2800" i="1" u="heavy" spc="37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–</a:t>
            </a:r>
            <a:r>
              <a:rPr sz="2800" i="1" u="heavy" spc="-49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i="1" u="heavy" spc="190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Operation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64200"/>
              </a:lnSpc>
              <a:spcBef>
                <a:spcPts val="135"/>
              </a:spcBef>
            </a:pPr>
            <a:r>
              <a:rPr sz="1900" b="0" spc="30" dirty="0">
                <a:latin typeface="Trebuchet MS"/>
                <a:cs typeface="Trebuchet MS"/>
              </a:rPr>
              <a:t>The</a:t>
            </a:r>
            <a:r>
              <a:rPr sz="1900" b="0" spc="-95" dirty="0">
                <a:latin typeface="Trebuchet MS"/>
                <a:cs typeface="Trebuchet MS"/>
              </a:rPr>
              <a:t> </a:t>
            </a:r>
            <a:r>
              <a:rPr sz="1900" b="0" spc="50" dirty="0">
                <a:latin typeface="Trebuchet MS"/>
                <a:cs typeface="Trebuchet MS"/>
              </a:rPr>
              <a:t>media</a:t>
            </a:r>
            <a:r>
              <a:rPr sz="1900" b="0" spc="-90" dirty="0">
                <a:latin typeface="Trebuchet MS"/>
                <a:cs typeface="Trebuchet MS"/>
              </a:rPr>
              <a:t> </a:t>
            </a:r>
            <a:r>
              <a:rPr sz="1900" b="0" spc="50" dirty="0">
                <a:latin typeface="Trebuchet MS"/>
                <a:cs typeface="Trebuchet MS"/>
              </a:rPr>
              <a:t>carries</a:t>
            </a:r>
            <a:r>
              <a:rPr sz="1900" b="0" spc="-90" dirty="0">
                <a:latin typeface="Trebuchet MS"/>
                <a:cs typeface="Trebuchet MS"/>
              </a:rPr>
              <a:t> </a:t>
            </a:r>
            <a:r>
              <a:rPr sz="1900" b="0" spc="40" dirty="0">
                <a:latin typeface="Trebuchet MS"/>
                <a:cs typeface="Trebuchet MS"/>
              </a:rPr>
              <a:t>signals,</a:t>
            </a:r>
            <a:r>
              <a:rPr sz="1900" b="0" spc="-245" dirty="0">
                <a:latin typeface="Trebuchet MS"/>
                <a:cs typeface="Trebuchet MS"/>
              </a:rPr>
              <a:t> </a:t>
            </a:r>
            <a:r>
              <a:rPr sz="1900" b="0" spc="55" dirty="0">
                <a:latin typeface="Trebuchet MS"/>
                <a:cs typeface="Trebuchet MS"/>
              </a:rPr>
              <a:t>one</a:t>
            </a:r>
            <a:r>
              <a:rPr sz="1900" b="0" spc="-95" dirty="0">
                <a:latin typeface="Trebuchet MS"/>
                <a:cs typeface="Trebuchet MS"/>
              </a:rPr>
              <a:t> </a:t>
            </a:r>
            <a:r>
              <a:rPr sz="1900" b="0" spc="-90" dirty="0">
                <a:latin typeface="Trebuchet MS"/>
                <a:cs typeface="Trebuchet MS"/>
              </a:rPr>
              <a:t>at</a:t>
            </a:r>
            <a:r>
              <a:rPr sz="1900" b="0" spc="-80" dirty="0">
                <a:latin typeface="Trebuchet MS"/>
                <a:cs typeface="Trebuchet MS"/>
              </a:rPr>
              <a:t> </a:t>
            </a:r>
            <a:r>
              <a:rPr sz="1900" b="0" spc="5" dirty="0">
                <a:latin typeface="Trebuchet MS"/>
                <a:cs typeface="Trebuchet MS"/>
              </a:rPr>
              <a:t>a</a:t>
            </a:r>
            <a:r>
              <a:rPr sz="1900" b="0" spc="-90" dirty="0">
                <a:latin typeface="Trebuchet MS"/>
                <a:cs typeface="Trebuchet MS"/>
              </a:rPr>
              <a:t> </a:t>
            </a:r>
            <a:r>
              <a:rPr sz="1900" b="0" spc="-50" dirty="0">
                <a:latin typeface="Trebuchet MS"/>
                <a:cs typeface="Trebuchet MS"/>
              </a:rPr>
              <a:t>time,</a:t>
            </a:r>
            <a:r>
              <a:rPr sz="1900" b="0" spc="-260" dirty="0">
                <a:latin typeface="Trebuchet MS"/>
                <a:cs typeface="Trebuchet MS"/>
              </a:rPr>
              <a:t> </a:t>
            </a:r>
            <a:r>
              <a:rPr sz="1900" b="0" spc="-60" dirty="0">
                <a:latin typeface="Trebuchet MS"/>
                <a:cs typeface="Trebuchet MS"/>
              </a:rPr>
              <a:t>to</a:t>
            </a:r>
            <a:r>
              <a:rPr sz="1900" b="0" spc="-95" dirty="0">
                <a:latin typeface="Trebuchet MS"/>
                <a:cs typeface="Trebuchet MS"/>
              </a:rPr>
              <a:t> </a:t>
            </a:r>
            <a:r>
              <a:rPr sz="1900" b="0" spc="15" dirty="0">
                <a:latin typeface="Trebuchet MS"/>
                <a:cs typeface="Trebuchet MS"/>
              </a:rPr>
              <a:t>represent</a:t>
            </a:r>
            <a:r>
              <a:rPr sz="1900" b="0" spc="-90" dirty="0">
                <a:latin typeface="Trebuchet MS"/>
                <a:cs typeface="Trebuchet MS"/>
              </a:rPr>
              <a:t> </a:t>
            </a:r>
            <a:r>
              <a:rPr sz="1900" b="0" spc="-30" dirty="0">
                <a:latin typeface="Trebuchet MS"/>
                <a:cs typeface="Trebuchet MS"/>
              </a:rPr>
              <a:t>the</a:t>
            </a:r>
            <a:r>
              <a:rPr sz="1900" b="0" spc="-110" dirty="0">
                <a:latin typeface="Trebuchet MS"/>
                <a:cs typeface="Trebuchet MS"/>
              </a:rPr>
              <a:t> </a:t>
            </a:r>
            <a:r>
              <a:rPr sz="1900" b="0" spc="20" dirty="0">
                <a:latin typeface="Trebuchet MS"/>
                <a:cs typeface="Trebuchet MS"/>
              </a:rPr>
              <a:t>bits</a:t>
            </a:r>
            <a:r>
              <a:rPr sz="1900" b="0" spc="-85" dirty="0">
                <a:latin typeface="Trebuchet MS"/>
                <a:cs typeface="Trebuchet MS"/>
              </a:rPr>
              <a:t> </a:t>
            </a:r>
            <a:r>
              <a:rPr sz="1900" b="0" spc="-80" dirty="0">
                <a:latin typeface="Trebuchet MS"/>
                <a:cs typeface="Trebuchet MS"/>
              </a:rPr>
              <a:t>that</a:t>
            </a:r>
            <a:r>
              <a:rPr sz="1900" b="0" spc="-90" dirty="0">
                <a:latin typeface="Trebuchet MS"/>
                <a:cs typeface="Trebuchet MS"/>
              </a:rPr>
              <a:t> </a:t>
            </a:r>
            <a:r>
              <a:rPr sz="1900" b="0" spc="45" dirty="0">
                <a:latin typeface="Trebuchet MS"/>
                <a:cs typeface="Trebuchet MS"/>
              </a:rPr>
              <a:t>make</a:t>
            </a:r>
            <a:r>
              <a:rPr sz="1900" b="0" spc="-85" dirty="0">
                <a:latin typeface="Trebuchet MS"/>
                <a:cs typeface="Trebuchet MS"/>
              </a:rPr>
              <a:t> </a:t>
            </a:r>
            <a:r>
              <a:rPr sz="1900" b="0" spc="75" dirty="0">
                <a:latin typeface="Trebuchet MS"/>
                <a:cs typeface="Trebuchet MS"/>
              </a:rPr>
              <a:t>up</a:t>
            </a:r>
            <a:r>
              <a:rPr sz="1900" b="0" spc="-85" dirty="0">
                <a:latin typeface="Trebuchet MS"/>
                <a:cs typeface="Trebuchet MS"/>
              </a:rPr>
              <a:t> </a:t>
            </a:r>
            <a:r>
              <a:rPr sz="1900" b="0" spc="-30" dirty="0">
                <a:latin typeface="Trebuchet MS"/>
                <a:cs typeface="Trebuchet MS"/>
              </a:rPr>
              <a:t>the  </a:t>
            </a:r>
            <a:r>
              <a:rPr sz="1900" b="0" spc="-35" dirty="0">
                <a:latin typeface="Trebuchet MS"/>
                <a:cs typeface="Trebuchet MS"/>
              </a:rPr>
              <a:t>frame.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2049779"/>
            <a:ext cx="8670290" cy="1976755"/>
            <a:chOff x="0" y="2049779"/>
            <a:chExt cx="8670290" cy="1976755"/>
          </a:xfrm>
        </p:grpSpPr>
        <p:sp>
          <p:nvSpPr>
            <p:cNvPr id="11" name="object 11"/>
            <p:cNvSpPr/>
            <p:nvPr/>
          </p:nvSpPr>
          <p:spPr>
            <a:xfrm>
              <a:off x="0" y="2049779"/>
              <a:ext cx="8670037" cy="5532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546603"/>
              <a:ext cx="342900" cy="515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068" y="2525267"/>
              <a:ext cx="1868424" cy="5532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020567"/>
              <a:ext cx="342900" cy="515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068" y="2999231"/>
              <a:ext cx="932688" cy="5532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494531"/>
              <a:ext cx="342900" cy="515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068" y="3473195"/>
              <a:ext cx="1301496" cy="5532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0" y="4422647"/>
            <a:ext cx="9141460" cy="2435860"/>
            <a:chOff x="0" y="4422647"/>
            <a:chExt cx="9141460" cy="2435860"/>
          </a:xfrm>
        </p:grpSpPr>
        <p:sp>
          <p:nvSpPr>
            <p:cNvPr id="19" name="object 19"/>
            <p:cNvSpPr/>
            <p:nvPr/>
          </p:nvSpPr>
          <p:spPr>
            <a:xfrm>
              <a:off x="0" y="4422647"/>
              <a:ext cx="3567684" cy="5532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2404" y="4422647"/>
              <a:ext cx="420623" cy="5532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78708" y="4422647"/>
              <a:ext cx="3064764" cy="5532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08191" y="4422647"/>
              <a:ext cx="420623" cy="5532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54496" y="4422647"/>
              <a:ext cx="2886455" cy="5532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4896611"/>
              <a:ext cx="1036319" cy="5532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5393435"/>
              <a:ext cx="342900" cy="515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4027" y="5372099"/>
              <a:ext cx="7892796" cy="5532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5867399"/>
              <a:ext cx="342900" cy="515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027" y="5846063"/>
              <a:ext cx="4864608" cy="5532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6341362"/>
              <a:ext cx="342900" cy="515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4027" y="6320026"/>
              <a:ext cx="7652004" cy="5379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739" y="2115438"/>
            <a:ext cx="8896350" cy="458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19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three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basic</a:t>
            </a:r>
            <a:r>
              <a:rPr sz="190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forms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19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represented: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120" dirty="0">
                <a:solidFill>
                  <a:srgbClr val="FFFFFF"/>
                </a:solidFill>
                <a:latin typeface="Trebuchet MS"/>
                <a:cs typeface="Trebuchet MS"/>
              </a:rPr>
              <a:t>Copper</a:t>
            </a:r>
            <a:r>
              <a:rPr sz="19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Fiber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Wireless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representation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bits</a:t>
            </a:r>
            <a:r>
              <a:rPr sz="19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is,</a:t>
            </a:r>
            <a:r>
              <a:rPr sz="19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signal</a:t>
            </a:r>
            <a:r>
              <a:rPr sz="19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90" dirty="0">
                <a:solidFill>
                  <a:srgbClr val="FFFFFF"/>
                </a:solidFill>
                <a:latin typeface="Trebuchet MS"/>
                <a:cs typeface="Trebuchet MS"/>
              </a:rPr>
              <a:t>depends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media.</a:t>
            </a:r>
            <a:endParaRPr sz="19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Trebuchet MS"/>
                <a:cs typeface="Trebuchet MS"/>
              </a:rPr>
              <a:t>copper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media,</a:t>
            </a:r>
            <a:r>
              <a:rPr sz="19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electrical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pulses.</a:t>
            </a:r>
            <a:endParaRPr sz="19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fiber,</a:t>
            </a:r>
            <a:r>
              <a:rPr sz="19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light.</a:t>
            </a:r>
            <a:endParaRPr sz="19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wireless</a:t>
            </a:r>
            <a:r>
              <a:rPr sz="19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Trebuchet MS"/>
                <a:cs typeface="Trebuchet MS"/>
              </a:rPr>
              <a:t>media,</a:t>
            </a:r>
            <a:r>
              <a:rPr sz="19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Trebuchet MS"/>
                <a:cs typeface="Trebuchet MS"/>
              </a:rPr>
              <a:t>radio</a:t>
            </a:r>
            <a:r>
              <a:rPr sz="19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Trebuchet MS"/>
                <a:cs typeface="Trebuchet MS"/>
              </a:rPr>
              <a:t>transmissions.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477012"/>
            <a:ext cx="8423148" cy="5611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945380" cy="734695"/>
            <a:chOff x="0" y="0"/>
            <a:chExt cx="4945380" cy="734695"/>
          </a:xfrm>
        </p:grpSpPr>
        <p:sp>
          <p:nvSpPr>
            <p:cNvPr id="3" name="object 3"/>
            <p:cNvSpPr/>
            <p:nvPr/>
          </p:nvSpPr>
          <p:spPr>
            <a:xfrm>
              <a:off x="77723" y="411480"/>
              <a:ext cx="4654296" cy="79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002280" cy="734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0695" y="0"/>
              <a:ext cx="603504" cy="7345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31007" y="0"/>
              <a:ext cx="2214372" cy="7345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9667"/>
            <a:ext cx="4627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14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Physical </a:t>
            </a:r>
            <a:r>
              <a:rPr sz="2800" u="heavy" spc="7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Layer</a:t>
            </a:r>
            <a:r>
              <a:rPr sz="2800" u="heavy" spc="-59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6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- </a:t>
            </a:r>
            <a:r>
              <a:rPr sz="2800" u="heavy" spc="9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Standards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853439"/>
            <a:ext cx="8981440" cy="824865"/>
            <a:chOff x="0" y="853439"/>
            <a:chExt cx="8981440" cy="824865"/>
          </a:xfrm>
        </p:grpSpPr>
        <p:sp>
          <p:nvSpPr>
            <p:cNvPr id="9" name="object 9"/>
            <p:cNvSpPr/>
            <p:nvPr/>
          </p:nvSpPr>
          <p:spPr>
            <a:xfrm>
              <a:off x="0" y="871727"/>
              <a:ext cx="330708" cy="490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853439"/>
              <a:ext cx="8761476" cy="5227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212" y="1155191"/>
              <a:ext cx="4602480" cy="5227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2013204"/>
            <a:ext cx="8834755" cy="1126490"/>
            <a:chOff x="0" y="2013204"/>
            <a:chExt cx="8834755" cy="1126490"/>
          </a:xfrm>
        </p:grpSpPr>
        <p:sp>
          <p:nvSpPr>
            <p:cNvPr id="13" name="object 13"/>
            <p:cNvSpPr/>
            <p:nvPr/>
          </p:nvSpPr>
          <p:spPr>
            <a:xfrm>
              <a:off x="0" y="2031492"/>
              <a:ext cx="330708" cy="490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212" y="2013204"/>
              <a:ext cx="8068056" cy="5227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212" y="2314956"/>
              <a:ext cx="8662416" cy="5227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212" y="2616708"/>
              <a:ext cx="8641080" cy="5227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0" y="3473196"/>
            <a:ext cx="8665845" cy="3270885"/>
            <a:chOff x="0" y="3473196"/>
            <a:chExt cx="8665845" cy="3270885"/>
          </a:xfrm>
        </p:grpSpPr>
        <p:sp>
          <p:nvSpPr>
            <p:cNvPr id="18" name="object 18"/>
            <p:cNvSpPr/>
            <p:nvPr/>
          </p:nvSpPr>
          <p:spPr>
            <a:xfrm>
              <a:off x="0" y="3479292"/>
              <a:ext cx="448056" cy="5120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511" y="3473196"/>
              <a:ext cx="6164580" cy="5227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909060"/>
              <a:ext cx="448056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511" y="3902964"/>
              <a:ext cx="6470903" cy="5227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4337304"/>
              <a:ext cx="448056" cy="5120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511" y="4331208"/>
              <a:ext cx="5468112" cy="5227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4765548"/>
              <a:ext cx="448056" cy="5120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6511" y="4759452"/>
              <a:ext cx="5486400" cy="52273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5195316"/>
              <a:ext cx="448056" cy="5120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511" y="5189220"/>
              <a:ext cx="8316468" cy="522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6511" y="5490972"/>
              <a:ext cx="1325880" cy="52273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5925312"/>
              <a:ext cx="448056" cy="5120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6511" y="5919216"/>
              <a:ext cx="8378952" cy="52273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6511" y="6220966"/>
              <a:ext cx="3531108" cy="52273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8739" y="885189"/>
            <a:ext cx="8688705" cy="569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dirty="0"/>
              <a:t>	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protocols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operations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upper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OSI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layers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performed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software 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engineers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650">
              <a:latin typeface="Trebuchet MS"/>
              <a:cs typeface="Trebuchet MS"/>
            </a:endParaRPr>
          </a:p>
          <a:p>
            <a:pPr marL="241300" marR="118110" indent="-228600">
              <a:lnSpc>
                <a:spcPct val="11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services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protocols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TCP/IP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suite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defined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Internet 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Force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(IETF).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 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layer,</a:t>
            </a:r>
            <a:r>
              <a:rPr sz="18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defined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organizations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International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Organization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Standardization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(ISO)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Institute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Electrical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Electronics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Engineers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(IEEE)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American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National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Standards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Institute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(ANSI)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International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Telecommunication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Union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(ITU)</a:t>
            </a:r>
            <a:endParaRPr sz="1800">
              <a:latin typeface="Trebuchet MS"/>
              <a:cs typeface="Trebuchet MS"/>
            </a:endParaRPr>
          </a:p>
          <a:p>
            <a:pPr marL="355600" marR="386715" indent="-342900">
              <a:lnSpc>
                <a:spcPct val="110000"/>
              </a:lnSpc>
              <a:spcBef>
                <a:spcPts val="10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Electronics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Industry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Alliance/Telecommunications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Industry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Association 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(EIA/TIA)</a:t>
            </a:r>
            <a:endParaRPr sz="1800">
              <a:latin typeface="Trebuchet MS"/>
              <a:cs typeface="Trebuchet MS"/>
            </a:endParaRPr>
          </a:p>
          <a:p>
            <a:pPr marL="355600" marR="320675" indent="-342900">
              <a:lnSpc>
                <a:spcPct val="110000"/>
              </a:lnSpc>
              <a:spcBef>
                <a:spcPts val="99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National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telecommunications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authorities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Federal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Communication 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Commission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(FCC)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USA.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1173480"/>
            <a:ext cx="8049768" cy="455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833361" cy="766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1671"/>
            <a:ext cx="7512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14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Physical</a:t>
            </a:r>
            <a:r>
              <a:rPr sz="2800" u="heavy" spc="-14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7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Layer</a:t>
            </a:r>
            <a:r>
              <a:rPr sz="2800" u="heavy" spc="-37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9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Technologies</a:t>
            </a:r>
            <a:r>
              <a:rPr sz="2800" u="heavy" spc="-17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114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and</a:t>
            </a:r>
            <a:r>
              <a:rPr sz="2800" u="heavy" spc="-14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8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Hardware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25" y="443483"/>
            <a:ext cx="7542276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1254252"/>
            <a:ext cx="9144000" cy="4837430"/>
            <a:chOff x="0" y="1254252"/>
            <a:chExt cx="9144000" cy="4837430"/>
          </a:xfrm>
        </p:grpSpPr>
        <p:sp>
          <p:nvSpPr>
            <p:cNvPr id="6" name="object 6"/>
            <p:cNvSpPr/>
            <p:nvPr/>
          </p:nvSpPr>
          <p:spPr>
            <a:xfrm>
              <a:off x="0" y="1254252"/>
              <a:ext cx="6224016" cy="6918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723" y="1664208"/>
              <a:ext cx="5963412" cy="670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844040"/>
              <a:ext cx="406908" cy="647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445" y="1819656"/>
              <a:ext cx="6928104" cy="6918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409444"/>
              <a:ext cx="406908" cy="647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445" y="2385060"/>
              <a:ext cx="6060948" cy="6918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976372"/>
              <a:ext cx="406908" cy="647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445" y="2951987"/>
              <a:ext cx="6533388" cy="6918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541775"/>
              <a:ext cx="406908" cy="647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444" y="3517391"/>
              <a:ext cx="5935980" cy="6918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4107180"/>
              <a:ext cx="406908" cy="647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45" y="4082796"/>
              <a:ext cx="8327135" cy="6918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45" y="4521708"/>
              <a:ext cx="9020554" cy="6918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445" y="4960619"/>
              <a:ext cx="8484108" cy="6918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44" y="5399531"/>
              <a:ext cx="1190244" cy="6918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739" y="1137154"/>
            <a:ext cx="8861425" cy="473710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4"/>
              </a:spcBef>
              <a:tabLst>
                <a:tab pos="3690620" algn="l"/>
              </a:tabLst>
            </a:pPr>
            <a:r>
              <a:rPr sz="24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Four </a:t>
            </a:r>
            <a:r>
              <a:rPr sz="24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areas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of</a:t>
            </a:r>
            <a:r>
              <a:rPr sz="2400" u="heavy" spc="-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the</a:t>
            </a:r>
            <a:r>
              <a:rPr sz="2400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Physical	</a:t>
            </a:r>
            <a:r>
              <a:rPr sz="24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layer</a:t>
            </a:r>
            <a:r>
              <a:rPr sz="2400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standards: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electrical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Mechanical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240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Bit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representation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(encoding)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Definition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240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endParaRPr sz="2400">
              <a:latin typeface="Trebuchet MS"/>
              <a:cs typeface="Trebuchet MS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Hardware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components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such as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adapters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(NICs), 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interfaces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connectors,</a:t>
            </a:r>
            <a:r>
              <a:rPr sz="24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materials,</a:t>
            </a:r>
            <a:r>
              <a:rPr sz="240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cable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designs 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specified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standards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associated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Physical 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layer.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33845" cy="766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1671"/>
            <a:ext cx="68110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14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Physical</a:t>
            </a:r>
            <a:r>
              <a:rPr sz="2800" u="heavy" spc="-15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5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layer</a:t>
            </a:r>
            <a:r>
              <a:rPr sz="2800" u="heavy" spc="-16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11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Fundamental</a:t>
            </a:r>
            <a:r>
              <a:rPr sz="2800" u="heavy" spc="-16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13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Principles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43483"/>
            <a:ext cx="6920865" cy="2078989"/>
            <a:chOff x="0" y="443483"/>
            <a:chExt cx="6920865" cy="2078989"/>
          </a:xfrm>
        </p:grpSpPr>
        <p:sp>
          <p:nvSpPr>
            <p:cNvPr id="5" name="object 5"/>
            <p:cNvSpPr/>
            <p:nvPr/>
          </p:nvSpPr>
          <p:spPr>
            <a:xfrm>
              <a:off x="77725" y="443483"/>
              <a:ext cx="6842759" cy="79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0935"/>
              <a:ext cx="6246877" cy="522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06423"/>
              <a:ext cx="330708" cy="490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212" y="1088135"/>
              <a:ext cx="2993136" cy="522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62100"/>
              <a:ext cx="330708" cy="490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212" y="1543811"/>
              <a:ext cx="1847088" cy="5227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017775"/>
              <a:ext cx="330708" cy="490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12" y="1999487"/>
              <a:ext cx="1377696" cy="5227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739" y="690117"/>
            <a:ext cx="600964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three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fundamental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are: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components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Signalling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27376" y="1629155"/>
            <a:ext cx="6214872" cy="5071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1713</Words>
  <Application>Microsoft Office PowerPoint</Application>
  <PresentationFormat>On-screen Show (4:3)</PresentationFormat>
  <Paragraphs>198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Bookman Uralic</vt:lpstr>
      <vt:lpstr>Calibri</vt:lpstr>
      <vt:lpstr>Georgia</vt:lpstr>
      <vt:lpstr>TeX Gyre Bonum Math</vt:lpstr>
      <vt:lpstr>Times New Roman</vt:lpstr>
      <vt:lpstr>Trebuchet MS</vt:lpstr>
      <vt:lpstr>Office Theme</vt:lpstr>
      <vt:lpstr>PHYSICAL  LAYER</vt:lpstr>
      <vt:lpstr>PHYSICAL LAYER – PURPOSE</vt:lpstr>
      <vt:lpstr>PowerPoint Presentation</vt:lpstr>
      <vt:lpstr>Physical Layer – Operation The media carries signals, one at a time, to represent the bits that make up the  frame.</vt:lpstr>
      <vt:lpstr>PowerPoint Presentation</vt:lpstr>
      <vt:lpstr>Physical Layer - Standards</vt:lpstr>
      <vt:lpstr>PowerPoint Presentation</vt:lpstr>
      <vt:lpstr>Physical Layer Technologies and Hardware</vt:lpstr>
      <vt:lpstr>Physical layer Fundamental Principles</vt:lpstr>
      <vt:lpstr>PowerPoint Presentation</vt:lpstr>
      <vt:lpstr>PHYSICAL SIGNALLING  AND ENCODING:  REPRESENTING BITS</vt:lpstr>
      <vt:lpstr>DATA CARRYING CAPACITY</vt:lpstr>
      <vt:lpstr>PHYSICAL MEDIA-  CONNECTING  COMMUNICATION</vt:lpstr>
      <vt:lpstr>COPPER MEDIA</vt:lpstr>
      <vt:lpstr>PowerPoint Presentation</vt:lpstr>
      <vt:lpstr>UNSHIELDED TWISTED  PAIR(UTP) CABLE</vt:lpstr>
      <vt:lpstr>PowerPoint Presentation</vt:lpstr>
      <vt:lpstr>CATEGORIES OF UTP CABLE</vt:lpstr>
      <vt:lpstr>PowerPoint Presentation</vt:lpstr>
      <vt:lpstr>PowerPoint Presentation</vt:lpstr>
      <vt:lpstr>OTHER COPPER CABLE TYPES</vt:lpstr>
      <vt:lpstr>PowerPoint Presentation</vt:lpstr>
      <vt:lpstr>COPPER MEDIA  SAFETY</vt:lpstr>
      <vt:lpstr>FIBER MEDIA</vt:lpstr>
      <vt:lpstr>Challenges when installing fiber in a network.</vt:lpstr>
      <vt:lpstr>PowerPoint Presentation</vt:lpstr>
      <vt:lpstr>PowerPoint Presentation</vt:lpstr>
      <vt:lpstr>WIRELESS MEDIA</vt:lpstr>
      <vt:lpstr>PowerPoint Presentation</vt:lpstr>
      <vt:lpstr>PowerPoint Presentation</vt:lpstr>
      <vt:lpstr>WIRELESS LAN</vt:lpstr>
      <vt:lpstr>PowerPoint Presentation</vt:lpstr>
      <vt:lpstr>Coaxial</vt:lpstr>
      <vt:lpstr>PowerPoint Presentation</vt:lpstr>
      <vt:lpstr>Unshielded twisted pair (UTP)</vt:lpstr>
      <vt:lpstr>FIBER MEDIA CONNECTORS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 LAYER</dc:title>
  <cp:lastModifiedBy>01-134192-079</cp:lastModifiedBy>
  <cp:revision>2</cp:revision>
  <dcterms:created xsi:type="dcterms:W3CDTF">2021-06-22T21:03:50Z</dcterms:created>
  <dcterms:modified xsi:type="dcterms:W3CDTF">2021-07-07T15:23:46Z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2021-06-22T00:00:00Z</vt:filetime>
  </property>
</Properties>
</file>