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99" r:id="rId2"/>
    <p:sldId id="256" r:id="rId3"/>
    <p:sldId id="365" r:id="rId4"/>
    <p:sldId id="368" r:id="rId5"/>
    <p:sldId id="258" r:id="rId6"/>
    <p:sldId id="259" r:id="rId7"/>
    <p:sldId id="466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9" r:id="rId16"/>
    <p:sldId id="510" r:id="rId17"/>
    <p:sldId id="467" r:id="rId18"/>
    <p:sldId id="261" r:id="rId19"/>
    <p:sldId id="372" r:id="rId20"/>
    <p:sldId id="373" r:id="rId21"/>
  </p:sldIdLst>
  <p:sldSz cx="9144000" cy="6858000" type="screen4x3"/>
  <p:notesSz cx="70485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F9ABD7F-D900-4B13-B968-B8B05EAEB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187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E31817-C260-44A2-8275-71A356E43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248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0060F2-F959-480F-9698-FCFA790C1A05}" type="slidenum">
              <a:rPr lang="en-US" altLang="en-US" sz="12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AA9DD8-08EE-4FED-9874-ADDD2AA8E16F}" type="slidenum">
              <a:rPr lang="en-US" altLang="en-US" sz="12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0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34D4750-F0FE-4775-B3C0-5387A25009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4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CE3F796-4807-4C54-86CF-07087F1B4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71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EDDE235-15D1-428E-A1A9-35661A8491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12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DCED1A3B-7D97-4660-9034-8393566C4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8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F0E8CA5-E0FD-4796-9D60-871BACA57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4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9FEC2B29-AA22-4987-B835-69416707BC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7E9A7B52-29F4-4CBA-B123-E06D5A700B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73E8B8B-984F-4FAA-9926-A5BAEC5179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2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3ED98A8-BBC9-496C-90FD-37124583F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53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51A1EC0-C6A6-4D72-A6FE-045392A13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27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21CF3CAB-DE5B-4B25-A232-6D871261B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8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en-US"/>
              <a:t>3-</a:t>
            </a:r>
            <a:fld id="{530AEFA8-E32B-4A0C-88ED-75B55F6DA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Computer Networks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371600" y="4100513"/>
            <a:ext cx="6400800" cy="1752600"/>
          </a:xfrm>
        </p:spPr>
        <p:txBody>
          <a:bodyPr/>
          <a:lstStyle/>
          <a:p>
            <a:r>
              <a:rPr lang="en-US" altLang="en-US" dirty="0"/>
              <a:t>Transport Layer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76888" y="6467475"/>
            <a:ext cx="2895600" cy="28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0ECB69B-3C0C-4275-89CA-DAC37F5C8A72}" type="slidenum">
              <a:rPr lang="en-US" altLang="en-US" sz="1200" smtClean="0">
                <a:latin typeface="Tahoma" panose="020B060403050404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9A707-07CC-4B63-9835-C8DC6CCE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7E5F5-708E-4CCB-BC60-F0CA355E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3ED98A8-BBC9-496C-90FD-37124583F4B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779666-2976-41D7-94FC-CC015EB4C09B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endParaRPr lang="en-PK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06FE81-F9D1-4E97-B84B-AA0046DCAFBC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" y="624139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dirty="0">
                <a:ea typeface="ＭＳ Ｐゴシック" charset="0"/>
                <a:cs typeface="+mj-cs"/>
              </a:rPr>
              <a:t>Multiplexing/demultiplexing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A4832-1E84-4025-BCC7-943D12DFC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7422" y="1923548"/>
            <a:ext cx="4061661" cy="36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9A707-07CC-4B63-9835-C8DC6CCE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7E5F5-708E-4CCB-BC60-F0CA355E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3ED98A8-BBC9-496C-90FD-37124583F4B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779666-2976-41D7-94FC-CC015EB4C09B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endParaRPr lang="en-PK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06FE81-F9D1-4E97-B84B-AA0046DCAFBC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" y="624139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dirty="0">
                <a:ea typeface="ＭＳ Ｐゴシック" charset="0"/>
                <a:cs typeface="+mj-cs"/>
              </a:rPr>
              <a:t>Multiplexing/demultiplexing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BE8B7-7806-450F-ADBA-6EA07729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943100"/>
            <a:ext cx="3086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9A707-07CC-4B63-9835-C8DC6CCE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7E5F5-708E-4CCB-BC60-F0CA355E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3ED98A8-BBC9-496C-90FD-37124583F4B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779666-2976-41D7-94FC-CC015EB4C09B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endParaRPr lang="en-PK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06FE81-F9D1-4E97-B84B-AA0046DCAFBC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" y="624139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dirty="0">
                <a:ea typeface="ＭＳ Ｐゴシック" charset="0"/>
                <a:cs typeface="+mj-cs"/>
              </a:rPr>
              <a:t>Multiplexing/demultiplexing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6F7A3-709B-47E9-B6BB-C7B90DF0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578142"/>
            <a:ext cx="74390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8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9A707-07CC-4B63-9835-C8DC6CCE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7E5F5-708E-4CCB-BC60-F0CA355E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3ED98A8-BBC9-496C-90FD-37124583F4B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779666-2976-41D7-94FC-CC015EB4C09B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endParaRPr lang="en-PK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06FE81-F9D1-4E97-B84B-AA0046DCAFBC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" y="624139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dirty="0">
                <a:ea typeface="ＭＳ Ｐゴシック" charset="0"/>
                <a:cs typeface="+mj-cs"/>
              </a:rPr>
              <a:t>Multiplexing/demultiplexing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651C2-FFA0-4EFD-A31A-CCFB6CAC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605630"/>
            <a:ext cx="74199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9A707-07CC-4B63-9835-C8DC6CCE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7E5F5-708E-4CCB-BC60-F0CA355E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3ED98A8-BBC9-496C-90FD-37124583F4B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779666-2976-41D7-94FC-CC015EB4C09B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endParaRPr lang="en-PK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06FE81-F9D1-4E97-B84B-AA0046DCAFBC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" y="624139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dirty="0">
                <a:ea typeface="ＭＳ Ｐゴシック" charset="0"/>
                <a:cs typeface="+mj-cs"/>
              </a:rPr>
              <a:t>Multiplexing/demultiplexing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41939-A7A5-466C-8302-4CCB8EBC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62755"/>
            <a:ext cx="74104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7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9A707-07CC-4B63-9835-C8DC6CCE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7E5F5-708E-4CCB-BC60-F0CA355E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3ED98A8-BBC9-496C-90FD-37124583F4B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779666-2976-41D7-94FC-CC015EB4C09B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endParaRPr lang="en-PK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06FE81-F9D1-4E97-B84B-AA0046DCAFBC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" y="624139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dirty="0">
                <a:ea typeface="ＭＳ Ｐゴシック" charset="0"/>
                <a:cs typeface="+mj-cs"/>
              </a:rPr>
              <a:t>Multiplexing/demultiplexing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D29AE-85FC-49CD-8334-3B7ADCB7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811086"/>
            <a:ext cx="74199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9A707-07CC-4B63-9835-C8DC6CCE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7E5F5-708E-4CCB-BC60-F0CA355E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03ED98A8-BBC9-496C-90FD-37124583F4B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779666-2976-41D7-94FC-CC015EB4C09B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endParaRPr lang="en-PK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06FE81-F9D1-4E97-B84B-AA0046DCAFBC}"/>
              </a:ext>
            </a:extLst>
          </p:cNvPr>
          <p:cNvSpPr txBox="1">
            <a:spLocks noChangeArrowheads="1"/>
          </p:cNvSpPr>
          <p:nvPr/>
        </p:nvSpPr>
        <p:spPr>
          <a:xfrm>
            <a:off x="552450" y="27037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dirty="0">
                <a:ea typeface="ＭＳ Ｐゴシック" charset="0"/>
                <a:cs typeface="+mj-cs"/>
              </a:rPr>
              <a:t>Multiplexing/demultiplexing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22950-1FF6-4158-8E6E-47691F44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195639"/>
            <a:ext cx="7448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5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8F5EF458-856C-4997-9776-14CCB330203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3316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1331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332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1344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use header info to deliver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received segments to correct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socket</a:t>
              </a:r>
            </a:p>
          </p:txBody>
        </p:sp>
        <p:grpSp>
          <p:nvGrpSpPr>
            <p:cNvPr id="13444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1344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344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solidFill>
                      <a:srgbClr val="CC0000"/>
                    </a:solidFill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1343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handle data from multiple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sockets, add transport header (later used for demultiplexing)</a:t>
              </a:r>
            </a:p>
          </p:txBody>
        </p:sp>
        <p:sp>
          <p:nvSpPr>
            <p:cNvPr id="1343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3440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1344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344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solidFill>
                      <a:srgbClr val="CC0000"/>
                    </a:solidFill>
                  </a:rPr>
                  <a:t>multiplexing at sender:</a:t>
                </a:r>
              </a:p>
            </p:txBody>
          </p:sp>
        </p:grpSp>
      </p:grpSp>
      <p:grpSp>
        <p:nvGrpSpPr>
          <p:cNvPr id="13323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1343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3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3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3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3324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25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26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3328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3330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3331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3332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333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P2</a:t>
            </a:r>
          </a:p>
        </p:txBody>
      </p:sp>
      <p:sp>
        <p:nvSpPr>
          <p:cNvPr id="13334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P1</a:t>
            </a:r>
          </a:p>
        </p:txBody>
      </p:sp>
      <p:grpSp>
        <p:nvGrpSpPr>
          <p:cNvPr id="13337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3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3338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1342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2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2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2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3339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6 h 1253"/>
              <a:gd name="T2" fmla="*/ 2147483646 w 1361"/>
              <a:gd name="T3" fmla="*/ 2147483646 h 1253"/>
              <a:gd name="T4" fmla="*/ 2147483646 w 1361"/>
              <a:gd name="T5" fmla="*/ 2147483646 h 1253"/>
              <a:gd name="T6" fmla="*/ 2147483646 w 1361"/>
              <a:gd name="T7" fmla="*/ 2147483646 h 1253"/>
              <a:gd name="T8" fmla="*/ 2147483646 w 1361"/>
              <a:gd name="T9" fmla="*/ 2147483646 h 1253"/>
              <a:gd name="T10" fmla="*/ 2147483646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0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6 h 1195"/>
              <a:gd name="T2" fmla="*/ 2147483646 w 1236"/>
              <a:gd name="T3" fmla="*/ 2147483646 h 1195"/>
              <a:gd name="T4" fmla="*/ 2147483646 w 1236"/>
              <a:gd name="T5" fmla="*/ 2147483646 h 1195"/>
              <a:gd name="T6" fmla="*/ 2147483646 w 1236"/>
              <a:gd name="T7" fmla="*/ 2147483646 h 1195"/>
              <a:gd name="T8" fmla="*/ 2147483646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1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42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43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3345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3349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3350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3351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335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P4</a:t>
            </a:r>
          </a:p>
        </p:txBody>
      </p:sp>
      <p:sp>
        <p:nvSpPr>
          <p:cNvPr id="13353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57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3359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3363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3364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3365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336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P3</a:t>
            </a:r>
          </a:p>
        </p:txBody>
      </p:sp>
      <p:grpSp>
        <p:nvGrpSpPr>
          <p:cNvPr id="13367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1342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2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2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2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3368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1341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2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2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3369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6 w 1369"/>
              <a:gd name="T1" fmla="*/ 2147483646 h 1253"/>
              <a:gd name="T2" fmla="*/ 2147483646 w 1369"/>
              <a:gd name="T3" fmla="*/ 2147483646 h 1253"/>
              <a:gd name="T4" fmla="*/ 2147483646 w 1369"/>
              <a:gd name="T5" fmla="*/ 2147483646 h 1253"/>
              <a:gd name="T6" fmla="*/ 0 w 1369"/>
              <a:gd name="T7" fmla="*/ 2147483646 h 1253"/>
              <a:gd name="T8" fmla="*/ 2147483646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70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6 w 1250"/>
              <a:gd name="T1" fmla="*/ 2147483646 h 1182"/>
              <a:gd name="T2" fmla="*/ 2147483646 w 1250"/>
              <a:gd name="T3" fmla="*/ 2147483646 h 1182"/>
              <a:gd name="T4" fmla="*/ 2147483646 w 1250"/>
              <a:gd name="T5" fmla="*/ 2147483646 h 1182"/>
              <a:gd name="T6" fmla="*/ 0 w 1250"/>
              <a:gd name="T7" fmla="*/ 2147483646 h 1182"/>
              <a:gd name="T8" fmla="*/ 2147483646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7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Comic Sans MS" panose="030F0702030302020204" pitchFamily="66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1341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1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17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1341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14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4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13411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12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5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13409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10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6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13377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379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3382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0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340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338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3384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0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340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338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38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3387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0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340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3388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89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0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340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339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391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2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394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39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39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39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9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0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558ED62F-168E-4AC8-AF2D-32F2D04879C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4340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434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How demultiplexing works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segment has source, destination port number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1434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source port #</a:t>
            </a:r>
            <a:endParaRPr lang="en-US" altLang="en-US" sz="24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434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dest port #</a:t>
            </a:r>
            <a:endParaRPr lang="en-US" altLang="en-US" sz="24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434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32 bits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435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(payload)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435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other header fields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435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TCP/UDP segment format</a:t>
            </a: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7EC65BAC-D345-416E-8B17-567B693F231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5364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ea typeface="ＭＳ Ｐゴシック" charset="0"/>
                <a:cs typeface="+mj-cs"/>
              </a:rPr>
              <a:t>Demux</a:t>
            </a:r>
            <a:r>
              <a:rPr lang="en-US" dirty="0">
                <a:ea typeface="ＭＳ Ｐゴシック" charset="0"/>
                <a:cs typeface="+mj-cs"/>
              </a:rPr>
              <a:t>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  <a:ea typeface="ＭＳ Ｐゴシック" charset="0"/>
                <a:cs typeface="+mn-cs"/>
              </a:rPr>
              <a:t>Socket = </a:t>
            </a:r>
            <a:r>
              <a:rPr lang="en-US" sz="2000" b="1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6428</a:t>
            </a:r>
            <a:endParaRPr lang="en-US" sz="2000" b="1" dirty="0">
              <a:latin typeface="Courier New" charset="0"/>
              <a:ea typeface="ＭＳ Ｐゴシック" charset="0"/>
              <a:cs typeface="+mn-cs"/>
            </a:endParaRPr>
          </a:p>
          <a:p>
            <a:pPr marL="173038" indent="-173038">
              <a:buFont typeface="Wingdings" charset="0"/>
              <a:buChar char="v"/>
              <a:defRPr/>
            </a:pPr>
            <a:endParaRPr lang="en-US" sz="4000" dirty="0">
              <a:ea typeface="ＭＳ Ｐゴシック" charset="0"/>
              <a:cs typeface="+mn-cs"/>
            </a:endParaRPr>
          </a:p>
        </p:txBody>
      </p:sp>
      <p:sp>
        <p:nvSpPr>
          <p:cNvPr id="15367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70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71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5373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5377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5379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5380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5486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87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88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89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5382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83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84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5389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5390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5391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5482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83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84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85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5395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96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97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5399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5403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5404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5405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15406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15407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5478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79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80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81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Socket= </a:t>
            </a:r>
            <a:r>
              <a:rPr lang="en-US" altLang="en-US" sz="1800" b="1" dirty="0">
                <a:solidFill>
                  <a:srgbClr val="CC0000"/>
                </a:solidFill>
                <a:latin typeface="Courier New" panose="02070309020205020404" pitchFamily="49" charset="0"/>
              </a:rPr>
              <a:t>5775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Socket= </a:t>
            </a:r>
            <a:r>
              <a:rPr lang="en-US" altLang="en-US" sz="1800" b="1" dirty="0">
                <a:solidFill>
                  <a:srgbClr val="CC0000"/>
                </a:solidFill>
                <a:latin typeface="Courier New" panose="02070309020205020404" pitchFamily="49" charset="0"/>
              </a:rPr>
              <a:t>9157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5475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76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77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9157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5472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73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74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6428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5469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70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71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?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5466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67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8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?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?</a:t>
              </a:r>
            </a:p>
          </p:txBody>
        </p:sp>
      </p:grpSp>
      <p:grpSp>
        <p:nvGrpSpPr>
          <p:cNvPr id="15427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15464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65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428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15462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63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429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15430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32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5435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460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5461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5436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5437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458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5459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5438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39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5440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456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5457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5441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42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454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5455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5443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44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5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6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47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8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49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50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51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52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5453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  <p:bldP spid="241841" grpId="0" animBg="1"/>
      <p:bldP spid="241842" grpId="0" animBg="1"/>
      <p:bldP spid="241844" grpId="0" animBg="1"/>
      <p:bldP spid="241845" grpId="0" animBg="1"/>
      <p:bldP spid="241846" grpId="0" animBg="1"/>
      <p:bldP spid="241847" grpId="0" animBg="1"/>
      <p:bldP spid="241848" grpId="0" animBg="1"/>
      <p:bldP spid="241849" grpId="0" animBg="1"/>
      <p:bldP spid="241850" grpId="0" animBg="1"/>
      <p:bldP spid="241851" grpId="0" animBg="1"/>
      <p:bldP spid="241852" grpId="0" animBg="1"/>
      <p:bldP spid="2418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48A1D4B4-956C-433D-B1BB-4AE1A045F58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124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+mn-cs"/>
              </a:rPr>
              <a:t>our goals: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understand principles behind transport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multiplexing,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congestion control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learn about Internet transport layer protocols: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UDP: connectionless transport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TCP: connection-oriented reliable transport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C1BAD56F-4708-4F8B-9A6A-45933DA1892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ＭＳ Ｐゴシック" charset="0"/>
                <a:cs typeface="+mj-cs"/>
              </a:rPr>
              <a:t>Demux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TCP socket identified by 4 things: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err="1">
                <a:ea typeface="ＭＳ Ｐゴシック" charset="0"/>
                <a:cs typeface="+mn-cs"/>
              </a:rPr>
              <a:t>demux</a:t>
            </a:r>
            <a:r>
              <a:rPr lang="en-US" dirty="0">
                <a:ea typeface="ＭＳ Ｐゴシック" charset="0"/>
                <a:cs typeface="+mn-cs"/>
              </a:rPr>
              <a:t>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socket identified by its own 4 things</a:t>
            </a:r>
          </a:p>
        </p:txBody>
      </p:sp>
      <p:pic>
        <p:nvPicPr>
          <p:cNvPr id="16391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5C054081-4A69-4092-ABC8-DA372B0A852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6148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3.4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3.5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3.6 TCP congestion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E5CBF048-8EEE-4E9D-827A-070ECDE76E63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7172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processes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Processes equals to ports</a:t>
            </a:r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12 kids in Ann</a:t>
            </a:r>
            <a:r>
              <a:rPr lang="ja-JP" altLang="en-US" sz="2400" i="1"/>
              <a:t>’</a:t>
            </a:r>
            <a:r>
              <a:rPr lang="en-US" altLang="ja-JP" sz="2400" i="1"/>
              <a:t>s house sending letters to 12 kids in Bill</a:t>
            </a:r>
            <a:r>
              <a:rPr lang="ja-JP" altLang="en-US" sz="2400" i="1"/>
              <a:t>’</a:t>
            </a:r>
            <a:r>
              <a:rPr lang="en-US" altLang="ja-JP" sz="2400" i="1"/>
              <a:t>s house:</a:t>
            </a:r>
            <a:endParaRPr lang="en-US" altLang="ja-JP" sz="2400"/>
          </a:p>
          <a:p>
            <a:pPr>
              <a:lnSpc>
                <a:spcPct val="70000"/>
              </a:lnSpc>
            </a:pPr>
            <a:r>
              <a:rPr lang="en-US" altLang="en-US" sz="240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transport protocol = Ann and Bill who demux to in-house siblings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network-layer protocol = postal service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en-US" sz="2800" i="1">
                <a:solidFill>
                  <a:srgbClr val="000099"/>
                </a:solidFill>
              </a:rPr>
              <a:t>household analogy:</a:t>
            </a:r>
            <a:endParaRPr lang="en-US" altLang="en-US" sz="28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36D10337-5C45-4EEC-8A7B-4BCE5B87FD4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8196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8225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26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8604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605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27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42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8602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03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243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8585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86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87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88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89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0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1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2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3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4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5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6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7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8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99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600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pic>
            <p:nvPicPr>
              <p:cNvPr id="8601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63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8576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7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8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9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80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8583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4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81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2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64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856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71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74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5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72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3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65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856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63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66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7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64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5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66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855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55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58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9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56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7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67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854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47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50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1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48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9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68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853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39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42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3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40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1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69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70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852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31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34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35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32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33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71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852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23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26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27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24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5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72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851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15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18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9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16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7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73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850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07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10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1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08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9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74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849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499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502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3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00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1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75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848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8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491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8494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95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92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93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76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8474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8476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7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8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9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0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1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2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3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4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5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6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7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8475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77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8460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8462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3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4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5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6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7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8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9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0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1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2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3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8461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278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79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8458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59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80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8456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57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81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8454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55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82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8452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53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8283" name="Picture 1107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84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8450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51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85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8418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9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20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1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2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8423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448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49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424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8425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446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47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426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27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8428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44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45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429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30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42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43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431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32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3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4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35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6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37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38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39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40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41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286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8386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7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388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9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0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8391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416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17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392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8393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414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15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394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395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8396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12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13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397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98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10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11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399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00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1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2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03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05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06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07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8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409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287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8363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64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65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366" name="Picture 1181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67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8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9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0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1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2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73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380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81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82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83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84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85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74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5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6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7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8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9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88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8340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41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42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343" name="Picture 1205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44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5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6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7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8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9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50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357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58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59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0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1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2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51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2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3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4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5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6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89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8317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18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19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320" name="Picture 1229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21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2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3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4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5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6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27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334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5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6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7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8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9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28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9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0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1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2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3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90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8315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16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91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8292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93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94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295" name="Picture 125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96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9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0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02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309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10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11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12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13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14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03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4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5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6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7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8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8197" name="Picture 864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 dirty="0">
                <a:ea typeface="ＭＳ Ｐゴシック" charset="0"/>
                <a:cs typeface="+mn-cs"/>
              </a:rPr>
              <a:t> between app processes 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 side: 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ea typeface="ＭＳ Ｐゴシック" charset="0"/>
              </a:rPr>
              <a:t>rcv</a:t>
            </a:r>
            <a:r>
              <a:rPr lang="en-US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8216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8218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219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220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221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222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17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8212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213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214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8203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8205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206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207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208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209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4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071C03BE-2D5E-463A-9602-ED218C385A6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10244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10374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75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0753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54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376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7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8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9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0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1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2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3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4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5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6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7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8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9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0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91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0751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52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392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3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4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5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6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7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8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9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0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1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2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3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4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5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6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7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8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9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0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11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073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3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3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3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3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3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49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pic>
            <p:nvPicPr>
              <p:cNvPr id="10750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412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0725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2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2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729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0732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3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730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1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3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07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72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72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721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2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4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07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71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71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713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4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5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07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70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70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705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6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6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06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9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9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97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8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7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06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8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9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89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0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18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19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06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80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83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4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81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2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20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06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72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75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6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73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4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21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066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6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6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64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67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8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65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6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22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065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5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5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56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59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0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57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23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064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4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4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48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51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2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49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0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24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063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3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3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40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43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4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41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2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25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0623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0625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6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7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8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9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0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1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2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3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4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5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6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0624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426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0609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0611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2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3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4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5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6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7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8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9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0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1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2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0610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427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28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0607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08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29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0605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06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30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0603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04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31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0601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02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0432" name="Picture 1153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33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0599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00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434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0567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8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69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0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1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10572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597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598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573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10574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595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596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575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76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10577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593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594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578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79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591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592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580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81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2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3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84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5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86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87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88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89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90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0435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0535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6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37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8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9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10540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565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566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541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10542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563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564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543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44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10545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561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562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546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47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559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560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0548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49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0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1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2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3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4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5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6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57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8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0436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0512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3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14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515" name="Picture 1227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16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7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8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9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0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1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22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0529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0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1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2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3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4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523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4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5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6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7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8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37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0489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0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91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492" name="Picture 1251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93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5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6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7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8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99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0506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7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8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9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0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1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500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1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2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3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4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5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38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0466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7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68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469" name="Picture 1275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70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76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0483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4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5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6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7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8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77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8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2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39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0464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65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40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0441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2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43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444" name="Picture 1302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45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51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0458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9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0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1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2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2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7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245" name="Picture 939" descr="underline_bas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 dirty="0"/>
              <a:t>reliable, in-order delivery (TCP)</a:t>
            </a:r>
          </a:p>
          <a:p>
            <a:pPr lvl="1"/>
            <a:r>
              <a:rPr lang="en-US" altLang="en-US" dirty="0"/>
              <a:t>congestion control </a:t>
            </a:r>
          </a:p>
          <a:p>
            <a:pPr lvl="1"/>
            <a:r>
              <a:rPr lang="en-US" altLang="en-US" dirty="0"/>
              <a:t>flow control</a:t>
            </a:r>
          </a:p>
          <a:p>
            <a:pPr lvl="1"/>
            <a:r>
              <a:rPr lang="en-US" altLang="en-US" dirty="0"/>
              <a:t>connection setup</a:t>
            </a:r>
            <a:endParaRPr lang="en-US" altLang="en-US" sz="2800" dirty="0"/>
          </a:p>
          <a:p>
            <a:r>
              <a:rPr lang="en-US" altLang="en-US" dirty="0"/>
              <a:t>unreliable, unordered delivery: UDP</a:t>
            </a:r>
          </a:p>
          <a:p>
            <a:pPr lvl="1"/>
            <a:r>
              <a:rPr lang="en-US" altLang="ja-JP" dirty="0"/>
              <a:t>Fast delivery</a:t>
            </a:r>
          </a:p>
        </p:txBody>
      </p:sp>
      <p:sp>
        <p:nvSpPr>
          <p:cNvPr id="10248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2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10366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7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8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369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0372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3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70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1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53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10358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9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60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361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0364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5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62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54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10350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1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52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353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0356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7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54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55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10342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3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44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345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0348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9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46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6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7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10334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35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36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337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0340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1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38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58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10326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27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28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329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0332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3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30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59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10317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0319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320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321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322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23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4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5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8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0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10308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0310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311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312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313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Tahoma" panose="020B0604030504040204" pitchFamily="34" charset="0"/>
                  </a:rPr>
                  <a:t>transport</a:t>
                </a:r>
                <a:endParaRPr lang="en-US" altLang="en-US" sz="1000">
                  <a:latin typeface="Tahoma" panose="020B060403050404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Tahoma" panose="020B0604030504040204" pitchFamily="34" charset="0"/>
                  </a:rPr>
                  <a:t>physical</a:t>
                </a:r>
                <a:endParaRPr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314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5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09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1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10303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304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305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306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62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10298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99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300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301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63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10293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94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95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96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64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10288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89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90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91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65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10283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84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85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86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66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10278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79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80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81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67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10273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74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75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Tahoma" panose="020B0604030504040204" pitchFamily="34" charset="0"/>
                </a:rPr>
                <a:t>physical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76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68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10269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70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ahoma" panose="020B0604030504040204" pitchFamily="34" charset="0"/>
                </a:rPr>
                <a:t>logical end-end transport</a:t>
              </a: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271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E0E3DCE9-4138-4132-AA8D-A71D42A9DA9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</a:t>
            </a:r>
            <a:r>
              <a:rPr lang="en-US" dirty="0" err="1">
                <a:solidFill>
                  <a:srgbClr val="CC0000"/>
                </a:solidFill>
                <a:ea typeface="ＭＳ Ｐゴシック" charset="0"/>
                <a:cs typeface="+mn-cs"/>
              </a:rPr>
              <a:t>demultiplexing</a:t>
            </a:r>
            <a:endParaRPr lang="en-US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3.4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3.5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3.6 TCP congestion control</a:t>
            </a:r>
          </a:p>
        </p:txBody>
      </p:sp>
      <p:pic>
        <p:nvPicPr>
          <p:cNvPr id="1229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166F-61AC-43AA-A51C-605D5483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and Socket 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2C7F79-5054-4A1F-8E09-BD8C4396B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371600"/>
            <a:ext cx="7772400" cy="36480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35DE3-11E9-4AF7-B8E1-C7E190F6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45E4-5DAA-4CE2-BD4C-52D5A799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DCED1A3B-7D97-4660-9034-8393566C4B7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4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0DB9-99BC-4315-8DAA-4EC1675C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and Socket 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817D8-F892-4483-9C5E-9AFD773C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E933A-605C-46D4-911C-76D4287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3-</a:t>
            </a:r>
            <a:fld id="{DCED1A3B-7D97-4660-9034-8393566C4B7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40E441-EE40-41D9-A3FA-3C8D31829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29C67-6E27-491D-8E78-06B3CA3B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78" y="1568450"/>
            <a:ext cx="8270722" cy="40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9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18668</TotalTime>
  <Words>645</Words>
  <Application>Microsoft Office PowerPoint</Application>
  <PresentationFormat>On-screen Show (4:3)</PresentationFormat>
  <Paragraphs>240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Computer Networks</vt:lpstr>
      <vt:lpstr>Transport Layer</vt:lpstr>
      <vt:lpstr>Chapter 3 outline</vt:lpstr>
      <vt:lpstr>Transport vs. network layer</vt:lpstr>
      <vt:lpstr>Transport services and protocols</vt:lpstr>
      <vt:lpstr>Internet transport-layer protocols</vt:lpstr>
      <vt:lpstr>Chapter 3 outline</vt:lpstr>
      <vt:lpstr>Port and Socket </vt:lpstr>
      <vt:lpstr>Port and Socket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Multiplexing/demultiplexing</vt:lpstr>
      <vt:lpstr>How demultiplexing works</vt:lpstr>
      <vt:lpstr>Demux: example</vt:lpstr>
      <vt:lpstr>Demux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Talha Naqash BUIC</cp:lastModifiedBy>
  <cp:revision>303</cp:revision>
  <cp:lastPrinted>2000-04-27T09:23:27Z</cp:lastPrinted>
  <dcterms:created xsi:type="dcterms:W3CDTF">1999-10-08T19:08:27Z</dcterms:created>
  <dcterms:modified xsi:type="dcterms:W3CDTF">2021-04-12T19:07:02Z</dcterms:modified>
</cp:coreProperties>
</file>