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0" r:id="rId13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5194" autoAdjust="0"/>
  </p:normalViewPr>
  <p:slideViewPr>
    <p:cSldViewPr>
      <p:cViewPr varScale="1">
        <p:scale>
          <a:sx n="73" d="100"/>
          <a:sy n="73" d="100"/>
        </p:scale>
        <p:origin x="15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104E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104E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104E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3520" y="1104840"/>
            <a:ext cx="189348" cy="190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5710" y="845760"/>
            <a:ext cx="190618" cy="190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9759" y="95250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289559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7059" y="93980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289559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83919" y="934720"/>
            <a:ext cx="170180" cy="167640"/>
          </a:xfrm>
          <a:custGeom>
            <a:avLst/>
            <a:gdLst/>
            <a:ahLst/>
            <a:cxnLst/>
            <a:rect l="l" t="t" r="r" b="b"/>
            <a:pathLst>
              <a:path w="170180" h="167640">
                <a:moveTo>
                  <a:pt x="170180" y="167639"/>
                </a:moveTo>
                <a:lnTo>
                  <a:pt x="0" y="0"/>
                </a:lnTo>
              </a:path>
            </a:pathLst>
          </a:custGeom>
          <a:ln w="25518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71219" y="922020"/>
            <a:ext cx="170180" cy="167640"/>
          </a:xfrm>
          <a:custGeom>
            <a:avLst/>
            <a:gdLst/>
            <a:ahLst/>
            <a:cxnLst/>
            <a:rect l="l" t="t" r="r" b="b"/>
            <a:pathLst>
              <a:path w="170180" h="167640">
                <a:moveTo>
                  <a:pt x="170180" y="167639"/>
                </a:moveTo>
                <a:lnTo>
                  <a:pt x="0" y="0"/>
                </a:lnTo>
              </a:path>
            </a:pathLst>
          </a:custGeom>
          <a:ln w="2551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05780" y="1111309"/>
            <a:ext cx="8114665" cy="0"/>
          </a:xfrm>
          <a:custGeom>
            <a:avLst/>
            <a:gdLst/>
            <a:ahLst/>
            <a:cxnLst/>
            <a:rect l="l" t="t" r="r" b="b"/>
            <a:pathLst>
              <a:path w="8114665">
                <a:moveTo>
                  <a:pt x="0" y="0"/>
                </a:moveTo>
                <a:lnTo>
                  <a:pt x="8114148" y="0"/>
                </a:lnTo>
              </a:path>
            </a:pathLst>
          </a:custGeom>
          <a:ln w="12700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05839" y="1062990"/>
            <a:ext cx="8088630" cy="29209"/>
          </a:xfrm>
          <a:custGeom>
            <a:avLst/>
            <a:gdLst/>
            <a:ahLst/>
            <a:cxnLst/>
            <a:rect l="l" t="t" r="r" b="b"/>
            <a:pathLst>
              <a:path w="8088630" h="29209">
                <a:moveTo>
                  <a:pt x="8088630" y="29210"/>
                </a:moveTo>
                <a:lnTo>
                  <a:pt x="0" y="0"/>
                </a:lnTo>
              </a:path>
            </a:pathLst>
          </a:custGeom>
          <a:ln w="2551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04900" y="1338580"/>
            <a:ext cx="152400" cy="73660"/>
          </a:xfrm>
          <a:custGeom>
            <a:avLst/>
            <a:gdLst/>
            <a:ahLst/>
            <a:cxnLst/>
            <a:rect l="l" t="t" r="r" b="b"/>
            <a:pathLst>
              <a:path w="152400" h="73659">
                <a:moveTo>
                  <a:pt x="152400" y="0"/>
                </a:moveTo>
                <a:lnTo>
                  <a:pt x="0" y="73660"/>
                </a:lnTo>
              </a:path>
            </a:pathLst>
          </a:custGeom>
          <a:ln w="25518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92200" y="1325880"/>
            <a:ext cx="152400" cy="73660"/>
          </a:xfrm>
          <a:custGeom>
            <a:avLst/>
            <a:gdLst/>
            <a:ahLst/>
            <a:cxnLst/>
            <a:rect l="l" t="t" r="r" b="b"/>
            <a:pathLst>
              <a:path w="152400" h="73659">
                <a:moveTo>
                  <a:pt x="152400" y="0"/>
                </a:moveTo>
                <a:lnTo>
                  <a:pt x="0" y="73660"/>
                </a:lnTo>
              </a:path>
            </a:pathLst>
          </a:custGeom>
          <a:ln w="2551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14120" y="1333500"/>
            <a:ext cx="7893050" cy="1270"/>
          </a:xfrm>
          <a:custGeom>
            <a:avLst/>
            <a:gdLst/>
            <a:ahLst/>
            <a:cxnLst/>
            <a:rect l="l" t="t" r="r" b="b"/>
            <a:pathLst>
              <a:path w="7893050" h="1269">
                <a:moveTo>
                  <a:pt x="7893050" y="0"/>
                </a:moveTo>
                <a:lnTo>
                  <a:pt x="0" y="1270"/>
                </a:lnTo>
              </a:path>
            </a:pathLst>
          </a:custGeom>
          <a:ln w="25518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01420" y="1320800"/>
            <a:ext cx="7893050" cy="1270"/>
          </a:xfrm>
          <a:custGeom>
            <a:avLst/>
            <a:gdLst/>
            <a:ahLst/>
            <a:cxnLst/>
            <a:rect l="l" t="t" r="r" b="b"/>
            <a:pathLst>
              <a:path w="7893050" h="1269">
                <a:moveTo>
                  <a:pt x="7893050" y="0"/>
                </a:moveTo>
                <a:lnTo>
                  <a:pt x="0" y="1270"/>
                </a:lnTo>
              </a:path>
            </a:pathLst>
          </a:custGeom>
          <a:ln w="2551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55920" y="1231959"/>
            <a:ext cx="8264525" cy="0"/>
          </a:xfrm>
          <a:custGeom>
            <a:avLst/>
            <a:gdLst/>
            <a:ahLst/>
            <a:cxnLst/>
            <a:rect l="l" t="t" r="r" b="b"/>
            <a:pathLst>
              <a:path w="8264525">
                <a:moveTo>
                  <a:pt x="0" y="0"/>
                </a:moveTo>
                <a:lnTo>
                  <a:pt x="8264008" y="0"/>
                </a:lnTo>
              </a:path>
            </a:pathLst>
          </a:custGeom>
          <a:ln w="12700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55979" y="1184909"/>
            <a:ext cx="8238490" cy="27940"/>
          </a:xfrm>
          <a:custGeom>
            <a:avLst/>
            <a:gdLst/>
            <a:ahLst/>
            <a:cxnLst/>
            <a:rect l="l" t="t" r="r" b="b"/>
            <a:pathLst>
              <a:path w="8238490" h="27940">
                <a:moveTo>
                  <a:pt x="8238490" y="27939"/>
                </a:moveTo>
                <a:lnTo>
                  <a:pt x="0" y="0"/>
                </a:lnTo>
              </a:path>
            </a:pathLst>
          </a:custGeom>
          <a:ln w="2551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61330" y="1365190"/>
            <a:ext cx="191888" cy="1906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980" y="78740"/>
            <a:ext cx="8194039" cy="98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104EF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775" y="1971040"/>
            <a:ext cx="6648449" cy="146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070" y="6659210"/>
            <a:ext cx="1010919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1000" y="6624920"/>
            <a:ext cx="31254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71559" y="6624920"/>
            <a:ext cx="21844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F3A0ED-CC70-4891-94C3-484033743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Distance Vector Routing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1FE637-DED3-4BCF-A20F-EE1702A5C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/>
              <a:t>Completely decentralized</a:t>
            </a:r>
          </a:p>
          <a:p>
            <a:pPr>
              <a:lnSpc>
                <a:spcPct val="90000"/>
              </a:lnSpc>
            </a:pPr>
            <a:r>
              <a:rPr lang="en-US" altLang="en-PK"/>
              <a:t>No node has complete information about the costs of all network links</a:t>
            </a:r>
          </a:p>
          <a:p>
            <a:pPr>
              <a:lnSpc>
                <a:spcPct val="90000"/>
              </a:lnSpc>
            </a:pPr>
            <a:r>
              <a:rPr lang="en-US" altLang="en-PK"/>
              <a:t>Gradual calculation of path by exchanging information with neighbors </a:t>
            </a:r>
          </a:p>
          <a:p>
            <a:pPr lvl="1">
              <a:lnSpc>
                <a:spcPct val="90000"/>
              </a:lnSpc>
            </a:pPr>
            <a:r>
              <a:rPr lang="en-US" altLang="en-PK"/>
              <a:t> Remember -- network as a graph 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BDF38A-271C-4C5A-AB25-C40A4AF11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11462" r="18334" b="9980"/>
          <a:stretch/>
        </p:blipFill>
        <p:spPr>
          <a:xfrm>
            <a:off x="100644" y="190500"/>
            <a:ext cx="9043356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F82A-F7DF-44F9-8726-5B3C0F5D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80" y="78740"/>
            <a:ext cx="8194039" cy="507831"/>
          </a:xfrm>
        </p:spPr>
        <p:txBody>
          <a:bodyPr/>
          <a:lstStyle/>
          <a:p>
            <a:r>
              <a:rPr lang="en-US" dirty="0"/>
              <a:t>Class Activity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E35E-726C-4539-8011-1B4421F0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421244" cy="338554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Calculate the Routing table for all routers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D0FC3-6137-40D6-A813-6D94F3539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8840" t="52964" r="44167" b="7016"/>
          <a:stretch/>
        </p:blipFill>
        <p:spPr>
          <a:xfrm>
            <a:off x="884556" y="2099845"/>
            <a:ext cx="6896100" cy="41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3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F82A-F7DF-44F9-8726-5B3C0F5D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80" y="78740"/>
            <a:ext cx="8194039" cy="507831"/>
          </a:xfrm>
        </p:spPr>
        <p:txBody>
          <a:bodyPr/>
          <a:lstStyle/>
          <a:p>
            <a:r>
              <a:rPr lang="en-US" dirty="0"/>
              <a:t>Class Activity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E35E-726C-4539-8011-1B4421F0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421244" cy="1692771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Consider the network shown below, where the numbers on the edges indicate the cost of using that edge. For example, the cost of using the link from Router A to Router B is 1, whereas the cost of using the link from Router A to Router D is 4. Calculate the Routing table for all routers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F8083-24B1-40A3-A38E-E87151268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7500" t="37778" r="29166" b="18874"/>
          <a:stretch/>
        </p:blipFill>
        <p:spPr>
          <a:xfrm>
            <a:off x="1524000" y="3223698"/>
            <a:ext cx="6477000" cy="3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80F6E3-AADB-4D2C-BA06-8DF14D8A0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Specifics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5AFF796-D271-48FA-B664-52A13552B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676400"/>
            <a:ext cx="8001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sz="2800" dirty="0"/>
              <a:t>Each node constructs a one-dimensional array containing the “distances” or “costs” to all other nodes (as it relates to its knowledge) and distributes it to its immediate neighbors.</a:t>
            </a:r>
          </a:p>
          <a:p>
            <a:pPr>
              <a:lnSpc>
                <a:spcPct val="90000"/>
              </a:lnSpc>
            </a:pPr>
            <a:r>
              <a:rPr lang="en-US" altLang="en-PK" sz="2800" dirty="0"/>
              <a:t>Key thing -- each node knows the cost of links to its neighbors.</a:t>
            </a:r>
          </a:p>
          <a:p>
            <a:pPr>
              <a:lnSpc>
                <a:spcPct val="90000"/>
              </a:lnSpc>
            </a:pPr>
            <a:r>
              <a:rPr lang="en-US" altLang="en-PK" sz="2800" dirty="0"/>
              <a:t>If no link exists between two nodes, the cost of a direct link between the nodes is “infinity”.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61975" marR="5080">
              <a:lnSpc>
                <a:spcPts val="3560"/>
              </a:lnSpc>
              <a:spcBef>
                <a:spcPts val="550"/>
              </a:spcBef>
            </a:pPr>
            <a:r>
              <a:rPr spc="-5" dirty="0"/>
              <a:t>Routing Protocols: </a:t>
            </a:r>
            <a:r>
              <a:rPr dirty="0"/>
              <a:t>Distance </a:t>
            </a:r>
            <a:r>
              <a:rPr spc="-5" dirty="0"/>
              <a:t>vector </a:t>
            </a:r>
            <a:r>
              <a:rPr dirty="0"/>
              <a:t>(DV)  </a:t>
            </a:r>
            <a:r>
              <a:rPr spc="-5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06070" y="6659210"/>
            <a:ext cx="101091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 err="1"/>
              <a:t>Copyrigh</a:t>
            </a:r>
            <a:r>
              <a:rPr spc="-5" dirty="0"/>
              <a:t>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80" y="1565909"/>
            <a:ext cx="8300720" cy="392030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755650" indent="-202565">
              <a:lnSpc>
                <a:spcPct val="100000"/>
              </a:lnSpc>
              <a:spcBef>
                <a:spcPts val="500"/>
              </a:spcBef>
              <a:buClr>
                <a:srgbClr val="FB0027"/>
              </a:buClr>
              <a:buSzPct val="70000"/>
              <a:buFont typeface="Wingdings"/>
              <a:buChar char="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router </a:t>
            </a:r>
            <a:r>
              <a:rPr sz="2000" dirty="0">
                <a:latin typeface="Arial"/>
                <a:cs typeface="Arial"/>
              </a:rPr>
              <a:t>has unique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</a:t>
            </a:r>
          </a:p>
          <a:p>
            <a:pPr marL="755650" indent="-202565">
              <a:lnSpc>
                <a:spcPct val="100000"/>
              </a:lnSpc>
              <a:spcBef>
                <a:spcPts val="500"/>
              </a:spcBef>
              <a:buClr>
                <a:srgbClr val="FB0027"/>
              </a:buClr>
              <a:buSzPct val="70000"/>
              <a:buFont typeface="Wingdings"/>
              <a:buChar char="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router </a:t>
            </a:r>
            <a:r>
              <a:rPr sz="2000" spc="5" dirty="0">
                <a:latin typeface="Arial"/>
                <a:cs typeface="Arial"/>
              </a:rPr>
              <a:t>knows </a:t>
            </a:r>
            <a:r>
              <a:rPr sz="2000" dirty="0">
                <a:latin typeface="Arial"/>
                <a:cs typeface="Arial"/>
              </a:rPr>
              <a:t>cost of </a:t>
            </a:r>
            <a:r>
              <a:rPr sz="2000" spc="-5" dirty="0">
                <a:latin typeface="Arial"/>
                <a:cs typeface="Arial"/>
              </a:rPr>
              <a:t>its outgoing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links</a:t>
            </a:r>
          </a:p>
          <a:p>
            <a:pPr marL="610235" marR="30480" indent="-57150">
              <a:lnSpc>
                <a:spcPct val="100000"/>
              </a:lnSpc>
              <a:spcBef>
                <a:spcPts val="500"/>
              </a:spcBef>
              <a:buClr>
                <a:srgbClr val="FB0027"/>
              </a:buClr>
              <a:buSzPct val="70000"/>
              <a:buFont typeface="Wingdings"/>
              <a:buChar char="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Router </a:t>
            </a:r>
            <a:r>
              <a:rPr sz="2000" spc="-5" dirty="0">
                <a:latin typeface="Arial"/>
                <a:cs typeface="Arial"/>
              </a:rPr>
              <a:t>starts </a:t>
            </a:r>
            <a:r>
              <a:rPr sz="2000" dirty="0">
                <a:latin typeface="Arial"/>
                <a:cs typeface="Arial"/>
              </a:rPr>
              <a:t>with distance vector “0” </a:t>
            </a:r>
            <a:r>
              <a:rPr sz="2000" spc="-5" dirty="0">
                <a:latin typeface="Arial"/>
                <a:cs typeface="Arial"/>
              </a:rPr>
              <a:t>for itself,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“infinity”  for </a:t>
            </a:r>
            <a:r>
              <a:rPr sz="2000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other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destinations</a:t>
            </a:r>
          </a:p>
          <a:p>
            <a:pPr marL="610235" marR="635635" indent="-57150">
              <a:lnSpc>
                <a:spcPct val="100000"/>
              </a:lnSpc>
              <a:spcBef>
                <a:spcPts val="500"/>
              </a:spcBef>
              <a:buClr>
                <a:srgbClr val="FB0027"/>
              </a:buClr>
              <a:buSzPct val="70000"/>
              <a:buFont typeface="Wingdings"/>
              <a:buChar char="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Transmits </a:t>
            </a:r>
            <a:r>
              <a:rPr sz="2000" spc="5" dirty="0">
                <a:latin typeface="Arial"/>
                <a:cs typeface="Arial"/>
              </a:rPr>
              <a:t>DV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each neighbor -- periodically or </a:t>
            </a:r>
            <a:r>
              <a:rPr sz="2000" spc="-5" dirty="0">
                <a:latin typeface="Arial"/>
                <a:cs typeface="Arial"/>
              </a:rPr>
              <a:t>upon  </a:t>
            </a:r>
            <a:r>
              <a:rPr sz="2000" dirty="0">
                <a:latin typeface="Arial"/>
                <a:cs typeface="Arial"/>
              </a:rPr>
              <a:t>change</a:t>
            </a:r>
          </a:p>
          <a:p>
            <a:pPr marL="755650" indent="-202565">
              <a:lnSpc>
                <a:spcPct val="100000"/>
              </a:lnSpc>
              <a:spcBef>
                <a:spcPts val="500"/>
              </a:spcBef>
              <a:buClr>
                <a:srgbClr val="FB0027"/>
              </a:buClr>
              <a:buSzPct val="70000"/>
              <a:buFont typeface="Wingdings"/>
              <a:buChar char="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Saves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most recently received DV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neighbor</a:t>
            </a:r>
          </a:p>
          <a:p>
            <a:pPr marL="610235" marR="593725" indent="-57150">
              <a:lnSpc>
                <a:spcPct val="100000"/>
              </a:lnSpc>
              <a:spcBef>
                <a:spcPts val="500"/>
              </a:spcBef>
              <a:buClr>
                <a:srgbClr val="FB0027"/>
              </a:buClr>
              <a:buSzPct val="70000"/>
              <a:buFont typeface="Wingdings"/>
              <a:buChar char="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Calculates new </a:t>
            </a:r>
            <a:r>
              <a:rPr sz="2000" spc="5" dirty="0">
                <a:latin typeface="Arial"/>
                <a:cs typeface="Arial"/>
              </a:rPr>
              <a:t>DV </a:t>
            </a:r>
            <a:r>
              <a:rPr sz="2000" dirty="0">
                <a:latin typeface="Arial"/>
                <a:cs typeface="Arial"/>
              </a:rPr>
              <a:t>based on minimizing cost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each  </a:t>
            </a:r>
            <a:r>
              <a:rPr sz="2000" spc="-5" dirty="0">
                <a:latin typeface="Arial"/>
                <a:cs typeface="Arial"/>
              </a:rPr>
              <a:t>destination</a:t>
            </a:r>
            <a:endParaRPr sz="2000" dirty="0">
              <a:latin typeface="Arial"/>
              <a:cs typeface="Arial"/>
            </a:endParaRPr>
          </a:p>
          <a:p>
            <a:pPr marL="755650" indent="-202565">
              <a:lnSpc>
                <a:spcPct val="100000"/>
              </a:lnSpc>
              <a:spcBef>
                <a:spcPts val="500"/>
              </a:spcBef>
              <a:buClr>
                <a:srgbClr val="FB0027"/>
              </a:buClr>
              <a:buSzPct val="70000"/>
              <a:buFont typeface="Wingdings"/>
              <a:buChar char="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Recalculations occur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when:</a:t>
            </a:r>
          </a:p>
          <a:p>
            <a:pPr marL="1156970" lvl="1" indent="-95250">
              <a:lnSpc>
                <a:spcPct val="100000"/>
              </a:lnSpc>
              <a:spcBef>
                <a:spcPts val="450"/>
              </a:spcBef>
              <a:buClr>
                <a:srgbClr val="FB0027"/>
              </a:buClr>
              <a:buSzPct val="50000"/>
              <a:buFont typeface="Wingdings"/>
              <a:buChar char=""/>
              <a:tabLst>
                <a:tab pos="1157605" algn="l"/>
              </a:tabLst>
            </a:pPr>
            <a:r>
              <a:rPr sz="1800" spc="-5" dirty="0">
                <a:latin typeface="Arial"/>
                <a:cs typeface="Arial"/>
              </a:rPr>
              <a:t>DV with </a:t>
            </a:r>
            <a:r>
              <a:rPr sz="1800" spc="-1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values received from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neighbor</a:t>
            </a:r>
            <a:endParaRPr sz="1800" dirty="0">
              <a:latin typeface="Arial"/>
              <a:cs typeface="Arial"/>
            </a:endParaRPr>
          </a:p>
          <a:p>
            <a:pPr marL="1156970" lvl="1" indent="-95250">
              <a:lnSpc>
                <a:spcPct val="100000"/>
              </a:lnSpc>
              <a:spcBef>
                <a:spcPts val="450"/>
              </a:spcBef>
              <a:buClr>
                <a:srgbClr val="FB0027"/>
              </a:buClr>
              <a:buSzPct val="50000"/>
              <a:buFont typeface="Wingdings"/>
              <a:buChar char=""/>
              <a:tabLst>
                <a:tab pos="1157605" algn="l"/>
              </a:tabLst>
            </a:pPr>
            <a:r>
              <a:rPr sz="1800" spc="-5" dirty="0">
                <a:latin typeface="Arial"/>
                <a:cs typeface="Arial"/>
              </a:rPr>
              <a:t>Link(s)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fails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889" y="530859"/>
            <a:ext cx="7599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Operation of </a:t>
            </a:r>
            <a:r>
              <a:rPr dirty="0"/>
              <a:t>Distance </a:t>
            </a:r>
            <a:r>
              <a:rPr spc="-5" dirty="0"/>
              <a:t>Vector Routing</a:t>
            </a:r>
            <a:r>
              <a:rPr dirty="0"/>
              <a:t> (1)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92140" y="4914900"/>
          <a:ext cx="1455419" cy="117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0139" y="16129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0139" y="4914900"/>
          <a:ext cx="1455419" cy="117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20940" y="32258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C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92140" y="16129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09850" y="2820670"/>
            <a:ext cx="4809490" cy="2073910"/>
            <a:chOff x="2609850" y="2820670"/>
            <a:chExt cx="4809490" cy="2073910"/>
          </a:xfrm>
        </p:grpSpPr>
        <p:sp>
          <p:nvSpPr>
            <p:cNvPr id="9" name="object 9"/>
            <p:cNvSpPr/>
            <p:nvPr/>
          </p:nvSpPr>
          <p:spPr>
            <a:xfrm>
              <a:off x="3176269" y="4690110"/>
              <a:ext cx="1896110" cy="0"/>
            </a:xfrm>
            <a:custGeom>
              <a:avLst/>
              <a:gdLst/>
              <a:ahLst/>
              <a:cxnLst/>
              <a:rect l="l" t="t" r="r" b="b"/>
              <a:pathLst>
                <a:path w="1896110">
                  <a:moveTo>
                    <a:pt x="0" y="0"/>
                  </a:moveTo>
                  <a:lnTo>
                    <a:pt x="189610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3820" y="4471670"/>
              <a:ext cx="552450" cy="398780"/>
            </a:xfrm>
            <a:custGeom>
              <a:avLst/>
              <a:gdLst/>
              <a:ahLst/>
              <a:cxnLst/>
              <a:rect l="l" t="t" r="r" b="b"/>
              <a:pathLst>
                <a:path w="552450" h="398779">
                  <a:moveTo>
                    <a:pt x="276860" y="0"/>
                  </a:moveTo>
                  <a:lnTo>
                    <a:pt x="213537" y="2206"/>
                  </a:lnTo>
                  <a:lnTo>
                    <a:pt x="155325" y="8634"/>
                  </a:lnTo>
                  <a:lnTo>
                    <a:pt x="103910" y="18994"/>
                  </a:lnTo>
                  <a:lnTo>
                    <a:pt x="60982" y="32997"/>
                  </a:lnTo>
                  <a:lnTo>
                    <a:pt x="7338" y="70779"/>
                  </a:lnTo>
                  <a:lnTo>
                    <a:pt x="0" y="93979"/>
                  </a:lnTo>
                  <a:lnTo>
                    <a:pt x="0" y="294639"/>
                  </a:lnTo>
                  <a:lnTo>
                    <a:pt x="28228" y="340278"/>
                  </a:lnTo>
                  <a:lnTo>
                    <a:pt x="103910" y="375786"/>
                  </a:lnTo>
                  <a:lnTo>
                    <a:pt x="155325" y="388131"/>
                  </a:lnTo>
                  <a:lnTo>
                    <a:pt x="213537" y="396010"/>
                  </a:lnTo>
                  <a:lnTo>
                    <a:pt x="276860" y="398779"/>
                  </a:lnTo>
                  <a:lnTo>
                    <a:pt x="340111" y="396010"/>
                  </a:lnTo>
                  <a:lnTo>
                    <a:pt x="398143" y="388131"/>
                  </a:lnTo>
                  <a:lnTo>
                    <a:pt x="449309" y="375786"/>
                  </a:lnTo>
                  <a:lnTo>
                    <a:pt x="491967" y="359621"/>
                  </a:lnTo>
                  <a:lnTo>
                    <a:pt x="545181" y="318403"/>
                  </a:lnTo>
                  <a:lnTo>
                    <a:pt x="552450" y="294639"/>
                  </a:lnTo>
                  <a:lnTo>
                    <a:pt x="552450" y="93979"/>
                  </a:lnTo>
                  <a:lnTo>
                    <a:pt x="524472" y="50355"/>
                  </a:lnTo>
                  <a:lnTo>
                    <a:pt x="449309" y="18994"/>
                  </a:lnTo>
                  <a:lnTo>
                    <a:pt x="398143" y="8634"/>
                  </a:lnTo>
                  <a:lnTo>
                    <a:pt x="340111" y="2206"/>
                  </a:lnTo>
                  <a:lnTo>
                    <a:pt x="276860" y="0"/>
                  </a:lnTo>
                  <a:close/>
                </a:path>
                <a:path w="552450" h="398779">
                  <a:moveTo>
                    <a:pt x="0" y="93979"/>
                  </a:moveTo>
                  <a:lnTo>
                    <a:pt x="7338" y="117813"/>
                  </a:lnTo>
                  <a:lnTo>
                    <a:pt x="28228" y="139870"/>
                  </a:lnTo>
                  <a:lnTo>
                    <a:pt x="60982" y="159460"/>
                  </a:lnTo>
                  <a:lnTo>
                    <a:pt x="103910" y="175896"/>
                  </a:lnTo>
                  <a:lnTo>
                    <a:pt x="155325" y="188489"/>
                  </a:lnTo>
                  <a:lnTo>
                    <a:pt x="213537" y="196550"/>
                  </a:lnTo>
                  <a:lnTo>
                    <a:pt x="276860" y="199389"/>
                  </a:lnTo>
                  <a:lnTo>
                    <a:pt x="340111" y="196550"/>
                  </a:lnTo>
                  <a:lnTo>
                    <a:pt x="398143" y="188489"/>
                  </a:lnTo>
                  <a:lnTo>
                    <a:pt x="449309" y="175896"/>
                  </a:lnTo>
                  <a:lnTo>
                    <a:pt x="491967" y="159460"/>
                  </a:lnTo>
                  <a:lnTo>
                    <a:pt x="545181" y="117813"/>
                  </a:lnTo>
                  <a:lnTo>
                    <a:pt x="552450" y="9397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53330" y="4480560"/>
              <a:ext cx="552450" cy="400050"/>
            </a:xfrm>
            <a:custGeom>
              <a:avLst/>
              <a:gdLst/>
              <a:ahLst/>
              <a:cxnLst/>
              <a:rect l="l" t="t" r="r" b="b"/>
              <a:pathLst>
                <a:path w="552450" h="400050">
                  <a:moveTo>
                    <a:pt x="552450" y="105410"/>
                  </a:moveTo>
                  <a:lnTo>
                    <a:pt x="524217" y="59524"/>
                  </a:lnTo>
                  <a:lnTo>
                    <a:pt x="491464" y="39941"/>
                  </a:lnTo>
                  <a:lnTo>
                    <a:pt x="448538" y="23495"/>
                  </a:lnTo>
                  <a:lnTo>
                    <a:pt x="397116" y="10909"/>
                  </a:lnTo>
                  <a:lnTo>
                    <a:pt x="338912" y="2844"/>
                  </a:lnTo>
                  <a:lnTo>
                    <a:pt x="275590" y="0"/>
                  </a:lnTo>
                  <a:lnTo>
                    <a:pt x="212331" y="2844"/>
                  </a:lnTo>
                  <a:lnTo>
                    <a:pt x="154305" y="10909"/>
                  </a:lnTo>
                  <a:lnTo>
                    <a:pt x="103136" y="23495"/>
                  </a:lnTo>
                  <a:lnTo>
                    <a:pt x="60477" y="39941"/>
                  </a:lnTo>
                  <a:lnTo>
                    <a:pt x="7264" y="81584"/>
                  </a:lnTo>
                  <a:lnTo>
                    <a:pt x="0" y="105410"/>
                  </a:lnTo>
                  <a:lnTo>
                    <a:pt x="0" y="304800"/>
                  </a:lnTo>
                  <a:lnTo>
                    <a:pt x="27965" y="348678"/>
                  </a:lnTo>
                  <a:lnTo>
                    <a:pt x="103136" y="380568"/>
                  </a:lnTo>
                  <a:lnTo>
                    <a:pt x="154305" y="391172"/>
                  </a:lnTo>
                  <a:lnTo>
                    <a:pt x="212331" y="397776"/>
                  </a:lnTo>
                  <a:lnTo>
                    <a:pt x="275590" y="400050"/>
                  </a:lnTo>
                  <a:lnTo>
                    <a:pt x="338912" y="397776"/>
                  </a:lnTo>
                  <a:lnTo>
                    <a:pt x="397116" y="391172"/>
                  </a:lnTo>
                  <a:lnTo>
                    <a:pt x="448538" y="380568"/>
                  </a:lnTo>
                  <a:lnTo>
                    <a:pt x="491464" y="366293"/>
                  </a:lnTo>
                  <a:lnTo>
                    <a:pt x="545109" y="328079"/>
                  </a:lnTo>
                  <a:lnTo>
                    <a:pt x="552450" y="304800"/>
                  </a:lnTo>
                  <a:lnTo>
                    <a:pt x="552450" y="105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3820" y="2834640"/>
              <a:ext cx="2981960" cy="2045970"/>
            </a:xfrm>
            <a:custGeom>
              <a:avLst/>
              <a:gdLst/>
              <a:ahLst/>
              <a:cxnLst/>
              <a:rect l="l" t="t" r="r" b="b"/>
              <a:pathLst>
                <a:path w="2981960" h="2045970">
                  <a:moveTo>
                    <a:pt x="2705100" y="1645920"/>
                  </a:moveTo>
                  <a:lnTo>
                    <a:pt x="2641848" y="1648759"/>
                  </a:lnTo>
                  <a:lnTo>
                    <a:pt x="2583816" y="1656820"/>
                  </a:lnTo>
                  <a:lnTo>
                    <a:pt x="2532650" y="1669413"/>
                  </a:lnTo>
                  <a:lnTo>
                    <a:pt x="2489992" y="1685849"/>
                  </a:lnTo>
                  <a:lnTo>
                    <a:pt x="2436778" y="1727496"/>
                  </a:lnTo>
                  <a:lnTo>
                    <a:pt x="2429510" y="1751330"/>
                  </a:lnTo>
                  <a:lnTo>
                    <a:pt x="2429510" y="1950720"/>
                  </a:lnTo>
                  <a:lnTo>
                    <a:pt x="2457487" y="1994596"/>
                  </a:lnTo>
                  <a:lnTo>
                    <a:pt x="2532650" y="2026475"/>
                  </a:lnTo>
                  <a:lnTo>
                    <a:pt x="2583816" y="2037083"/>
                  </a:lnTo>
                  <a:lnTo>
                    <a:pt x="2641848" y="2043692"/>
                  </a:lnTo>
                  <a:lnTo>
                    <a:pt x="2705100" y="2045970"/>
                  </a:lnTo>
                  <a:lnTo>
                    <a:pt x="2768422" y="2043692"/>
                  </a:lnTo>
                  <a:lnTo>
                    <a:pt x="2826634" y="2037083"/>
                  </a:lnTo>
                  <a:lnTo>
                    <a:pt x="2878049" y="2026475"/>
                  </a:lnTo>
                  <a:lnTo>
                    <a:pt x="2920977" y="2012202"/>
                  </a:lnTo>
                  <a:lnTo>
                    <a:pt x="2974621" y="1973990"/>
                  </a:lnTo>
                  <a:lnTo>
                    <a:pt x="2981960" y="1950720"/>
                  </a:lnTo>
                  <a:lnTo>
                    <a:pt x="2981960" y="1751330"/>
                  </a:lnTo>
                  <a:lnTo>
                    <a:pt x="2953731" y="1705439"/>
                  </a:lnTo>
                  <a:lnTo>
                    <a:pt x="2920977" y="1685849"/>
                  </a:lnTo>
                  <a:lnTo>
                    <a:pt x="2878049" y="1669413"/>
                  </a:lnTo>
                  <a:lnTo>
                    <a:pt x="2826634" y="1656820"/>
                  </a:lnTo>
                  <a:lnTo>
                    <a:pt x="2768422" y="1648759"/>
                  </a:lnTo>
                  <a:lnTo>
                    <a:pt x="2705100" y="1645920"/>
                  </a:lnTo>
                  <a:close/>
                </a:path>
                <a:path w="2981960" h="2045970">
                  <a:moveTo>
                    <a:pt x="2429510" y="1751330"/>
                  </a:moveTo>
                  <a:lnTo>
                    <a:pt x="2436778" y="1771331"/>
                  </a:lnTo>
                  <a:lnTo>
                    <a:pt x="2457487" y="1790511"/>
                  </a:lnTo>
                  <a:lnTo>
                    <a:pt x="2532650" y="1823116"/>
                  </a:lnTo>
                  <a:lnTo>
                    <a:pt x="2583816" y="1834898"/>
                  </a:lnTo>
                  <a:lnTo>
                    <a:pt x="2641848" y="1842570"/>
                  </a:lnTo>
                  <a:lnTo>
                    <a:pt x="2705100" y="1845310"/>
                  </a:lnTo>
                  <a:lnTo>
                    <a:pt x="2768422" y="1842570"/>
                  </a:lnTo>
                  <a:lnTo>
                    <a:pt x="2826634" y="1834898"/>
                  </a:lnTo>
                  <a:lnTo>
                    <a:pt x="2878049" y="1823116"/>
                  </a:lnTo>
                  <a:lnTo>
                    <a:pt x="2920977" y="1808046"/>
                  </a:lnTo>
                  <a:lnTo>
                    <a:pt x="2974621" y="1771331"/>
                  </a:lnTo>
                  <a:lnTo>
                    <a:pt x="2981960" y="1751330"/>
                  </a:lnTo>
                </a:path>
                <a:path w="2981960" h="2045970">
                  <a:moveTo>
                    <a:pt x="276860" y="0"/>
                  </a:moveTo>
                  <a:lnTo>
                    <a:pt x="213537" y="2769"/>
                  </a:lnTo>
                  <a:lnTo>
                    <a:pt x="155325" y="10648"/>
                  </a:lnTo>
                  <a:lnTo>
                    <a:pt x="103910" y="22993"/>
                  </a:lnTo>
                  <a:lnTo>
                    <a:pt x="60982" y="39158"/>
                  </a:lnTo>
                  <a:lnTo>
                    <a:pt x="7338" y="80376"/>
                  </a:lnTo>
                  <a:lnTo>
                    <a:pt x="0" y="104139"/>
                  </a:lnTo>
                  <a:lnTo>
                    <a:pt x="0" y="303530"/>
                  </a:lnTo>
                  <a:lnTo>
                    <a:pt x="28228" y="349420"/>
                  </a:lnTo>
                  <a:lnTo>
                    <a:pt x="60982" y="369010"/>
                  </a:lnTo>
                  <a:lnTo>
                    <a:pt x="103910" y="385446"/>
                  </a:lnTo>
                  <a:lnTo>
                    <a:pt x="155325" y="398039"/>
                  </a:lnTo>
                  <a:lnTo>
                    <a:pt x="213537" y="406100"/>
                  </a:lnTo>
                  <a:lnTo>
                    <a:pt x="276860" y="408939"/>
                  </a:lnTo>
                  <a:lnTo>
                    <a:pt x="340111" y="406100"/>
                  </a:lnTo>
                  <a:lnTo>
                    <a:pt x="398143" y="398039"/>
                  </a:lnTo>
                  <a:lnTo>
                    <a:pt x="449309" y="385446"/>
                  </a:lnTo>
                  <a:lnTo>
                    <a:pt x="491967" y="369010"/>
                  </a:lnTo>
                  <a:lnTo>
                    <a:pt x="545181" y="327363"/>
                  </a:lnTo>
                  <a:lnTo>
                    <a:pt x="552450" y="303530"/>
                  </a:lnTo>
                  <a:lnTo>
                    <a:pt x="552450" y="104139"/>
                  </a:lnTo>
                  <a:lnTo>
                    <a:pt x="524472" y="58501"/>
                  </a:lnTo>
                  <a:lnTo>
                    <a:pt x="449309" y="22993"/>
                  </a:lnTo>
                  <a:lnTo>
                    <a:pt x="398143" y="10648"/>
                  </a:lnTo>
                  <a:lnTo>
                    <a:pt x="340111" y="2769"/>
                  </a:lnTo>
                  <a:lnTo>
                    <a:pt x="276860" y="0"/>
                  </a:lnTo>
                  <a:close/>
                </a:path>
                <a:path w="2981960" h="2045970">
                  <a:moveTo>
                    <a:pt x="0" y="104139"/>
                  </a:moveTo>
                  <a:lnTo>
                    <a:pt x="7338" y="127410"/>
                  </a:lnTo>
                  <a:lnTo>
                    <a:pt x="28228" y="148016"/>
                  </a:lnTo>
                  <a:lnTo>
                    <a:pt x="103910" y="179895"/>
                  </a:lnTo>
                  <a:lnTo>
                    <a:pt x="155325" y="190503"/>
                  </a:lnTo>
                  <a:lnTo>
                    <a:pt x="213537" y="197112"/>
                  </a:lnTo>
                  <a:lnTo>
                    <a:pt x="276860" y="199389"/>
                  </a:lnTo>
                  <a:lnTo>
                    <a:pt x="340111" y="197112"/>
                  </a:lnTo>
                  <a:lnTo>
                    <a:pt x="398143" y="190503"/>
                  </a:lnTo>
                  <a:lnTo>
                    <a:pt x="449309" y="179895"/>
                  </a:lnTo>
                  <a:lnTo>
                    <a:pt x="491967" y="165622"/>
                  </a:lnTo>
                  <a:lnTo>
                    <a:pt x="545181" y="127410"/>
                  </a:lnTo>
                  <a:lnTo>
                    <a:pt x="552450" y="10413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0520" y="3233420"/>
              <a:ext cx="0" cy="1228090"/>
            </a:xfrm>
            <a:custGeom>
              <a:avLst/>
              <a:gdLst/>
              <a:ahLst/>
              <a:cxnLst/>
              <a:rect l="l" t="t" r="r" b="b"/>
              <a:pathLst>
                <a:path h="1228089">
                  <a:moveTo>
                    <a:pt x="0" y="0"/>
                  </a:moveTo>
                  <a:lnTo>
                    <a:pt x="0" y="122808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3329" y="2852420"/>
              <a:ext cx="552450" cy="400050"/>
            </a:xfrm>
            <a:custGeom>
              <a:avLst/>
              <a:gdLst/>
              <a:ahLst/>
              <a:cxnLst/>
              <a:rect l="l" t="t" r="r" b="b"/>
              <a:pathLst>
                <a:path w="552450" h="400050">
                  <a:moveTo>
                    <a:pt x="275590" y="0"/>
                  </a:moveTo>
                  <a:lnTo>
                    <a:pt x="212338" y="2277"/>
                  </a:lnTo>
                  <a:lnTo>
                    <a:pt x="154306" y="8886"/>
                  </a:lnTo>
                  <a:lnTo>
                    <a:pt x="103140" y="19494"/>
                  </a:lnTo>
                  <a:lnTo>
                    <a:pt x="60482" y="33767"/>
                  </a:lnTo>
                  <a:lnTo>
                    <a:pt x="7268" y="71979"/>
                  </a:lnTo>
                  <a:lnTo>
                    <a:pt x="0" y="95250"/>
                  </a:lnTo>
                  <a:lnTo>
                    <a:pt x="0" y="295909"/>
                  </a:lnTo>
                  <a:lnTo>
                    <a:pt x="27977" y="341548"/>
                  </a:lnTo>
                  <a:lnTo>
                    <a:pt x="103140" y="377056"/>
                  </a:lnTo>
                  <a:lnTo>
                    <a:pt x="154306" y="389401"/>
                  </a:lnTo>
                  <a:lnTo>
                    <a:pt x="212338" y="397280"/>
                  </a:lnTo>
                  <a:lnTo>
                    <a:pt x="275590" y="400050"/>
                  </a:lnTo>
                  <a:lnTo>
                    <a:pt x="338912" y="397280"/>
                  </a:lnTo>
                  <a:lnTo>
                    <a:pt x="397124" y="389401"/>
                  </a:lnTo>
                  <a:lnTo>
                    <a:pt x="448539" y="377056"/>
                  </a:lnTo>
                  <a:lnTo>
                    <a:pt x="491467" y="360891"/>
                  </a:lnTo>
                  <a:lnTo>
                    <a:pt x="545111" y="319673"/>
                  </a:lnTo>
                  <a:lnTo>
                    <a:pt x="552450" y="295909"/>
                  </a:lnTo>
                  <a:lnTo>
                    <a:pt x="552450" y="95250"/>
                  </a:lnTo>
                  <a:lnTo>
                    <a:pt x="524221" y="51373"/>
                  </a:lnTo>
                  <a:lnTo>
                    <a:pt x="448539" y="19494"/>
                  </a:lnTo>
                  <a:lnTo>
                    <a:pt x="397124" y="8886"/>
                  </a:lnTo>
                  <a:lnTo>
                    <a:pt x="338912" y="2277"/>
                  </a:lnTo>
                  <a:lnTo>
                    <a:pt x="275590" y="0"/>
                  </a:lnTo>
                  <a:close/>
                </a:path>
                <a:path w="552450" h="400050">
                  <a:moveTo>
                    <a:pt x="0" y="95250"/>
                  </a:moveTo>
                  <a:lnTo>
                    <a:pt x="7268" y="119083"/>
                  </a:lnTo>
                  <a:lnTo>
                    <a:pt x="27977" y="141140"/>
                  </a:lnTo>
                  <a:lnTo>
                    <a:pt x="103140" y="177166"/>
                  </a:lnTo>
                  <a:lnTo>
                    <a:pt x="154306" y="189759"/>
                  </a:lnTo>
                  <a:lnTo>
                    <a:pt x="212338" y="197820"/>
                  </a:lnTo>
                  <a:lnTo>
                    <a:pt x="275590" y="200659"/>
                  </a:lnTo>
                  <a:lnTo>
                    <a:pt x="338912" y="197820"/>
                  </a:lnTo>
                  <a:lnTo>
                    <a:pt x="397124" y="189759"/>
                  </a:lnTo>
                  <a:lnTo>
                    <a:pt x="448539" y="177166"/>
                  </a:lnTo>
                  <a:lnTo>
                    <a:pt x="491467" y="160730"/>
                  </a:lnTo>
                  <a:lnTo>
                    <a:pt x="524221" y="141140"/>
                  </a:lnTo>
                  <a:lnTo>
                    <a:pt x="545111" y="119083"/>
                  </a:lnTo>
                  <a:lnTo>
                    <a:pt x="552450" y="952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6269" y="3053080"/>
              <a:ext cx="1885950" cy="0"/>
            </a:xfrm>
            <a:custGeom>
              <a:avLst/>
              <a:gdLst/>
              <a:ahLst/>
              <a:cxnLst/>
              <a:rect l="l" t="t" r="r" b="b"/>
              <a:pathLst>
                <a:path w="1885950">
                  <a:moveTo>
                    <a:pt x="0" y="0"/>
                  </a:moveTo>
                  <a:lnTo>
                    <a:pt x="188595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2920" y="3605530"/>
              <a:ext cx="552450" cy="408940"/>
            </a:xfrm>
            <a:custGeom>
              <a:avLst/>
              <a:gdLst/>
              <a:ahLst/>
              <a:cxnLst/>
              <a:rect l="l" t="t" r="r" b="b"/>
              <a:pathLst>
                <a:path w="552450" h="408939">
                  <a:moveTo>
                    <a:pt x="275589" y="0"/>
                  </a:moveTo>
                  <a:lnTo>
                    <a:pt x="212338" y="2769"/>
                  </a:lnTo>
                  <a:lnTo>
                    <a:pt x="154306" y="10648"/>
                  </a:lnTo>
                  <a:lnTo>
                    <a:pt x="103140" y="22993"/>
                  </a:lnTo>
                  <a:lnTo>
                    <a:pt x="60482" y="39158"/>
                  </a:lnTo>
                  <a:lnTo>
                    <a:pt x="7268" y="80376"/>
                  </a:lnTo>
                  <a:lnTo>
                    <a:pt x="0" y="104140"/>
                  </a:lnTo>
                  <a:lnTo>
                    <a:pt x="0" y="303530"/>
                  </a:lnTo>
                  <a:lnTo>
                    <a:pt x="27977" y="349420"/>
                  </a:lnTo>
                  <a:lnTo>
                    <a:pt x="103140" y="385446"/>
                  </a:lnTo>
                  <a:lnTo>
                    <a:pt x="154306" y="398039"/>
                  </a:lnTo>
                  <a:lnTo>
                    <a:pt x="212338" y="406100"/>
                  </a:lnTo>
                  <a:lnTo>
                    <a:pt x="275589" y="408940"/>
                  </a:lnTo>
                  <a:lnTo>
                    <a:pt x="338912" y="406100"/>
                  </a:lnTo>
                  <a:lnTo>
                    <a:pt x="397124" y="398039"/>
                  </a:lnTo>
                  <a:lnTo>
                    <a:pt x="448539" y="385446"/>
                  </a:lnTo>
                  <a:lnTo>
                    <a:pt x="491467" y="369010"/>
                  </a:lnTo>
                  <a:lnTo>
                    <a:pt x="524221" y="349420"/>
                  </a:lnTo>
                  <a:lnTo>
                    <a:pt x="552450" y="303530"/>
                  </a:lnTo>
                  <a:lnTo>
                    <a:pt x="552450" y="104140"/>
                  </a:lnTo>
                  <a:lnTo>
                    <a:pt x="524221" y="58501"/>
                  </a:lnTo>
                  <a:lnTo>
                    <a:pt x="448539" y="22993"/>
                  </a:lnTo>
                  <a:lnTo>
                    <a:pt x="397124" y="10648"/>
                  </a:lnTo>
                  <a:lnTo>
                    <a:pt x="338912" y="2769"/>
                  </a:lnTo>
                  <a:lnTo>
                    <a:pt x="275589" y="0"/>
                  </a:lnTo>
                  <a:close/>
                </a:path>
                <a:path w="552450" h="408939">
                  <a:moveTo>
                    <a:pt x="0" y="104140"/>
                  </a:moveTo>
                  <a:lnTo>
                    <a:pt x="7268" y="127410"/>
                  </a:lnTo>
                  <a:lnTo>
                    <a:pt x="27977" y="148016"/>
                  </a:lnTo>
                  <a:lnTo>
                    <a:pt x="103140" y="179895"/>
                  </a:lnTo>
                  <a:lnTo>
                    <a:pt x="154306" y="190503"/>
                  </a:lnTo>
                  <a:lnTo>
                    <a:pt x="212338" y="197112"/>
                  </a:lnTo>
                  <a:lnTo>
                    <a:pt x="275589" y="199390"/>
                  </a:lnTo>
                  <a:lnTo>
                    <a:pt x="338912" y="197112"/>
                  </a:lnTo>
                  <a:lnTo>
                    <a:pt x="397124" y="190503"/>
                  </a:lnTo>
                  <a:lnTo>
                    <a:pt x="448539" y="179895"/>
                  </a:lnTo>
                  <a:lnTo>
                    <a:pt x="491467" y="165622"/>
                  </a:lnTo>
                  <a:lnTo>
                    <a:pt x="545111" y="127410"/>
                  </a:lnTo>
                  <a:lnTo>
                    <a:pt x="552450" y="10414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7970" y="3053080"/>
              <a:ext cx="1494790" cy="1637030"/>
            </a:xfrm>
            <a:custGeom>
              <a:avLst/>
              <a:gdLst/>
              <a:ahLst/>
              <a:cxnLst/>
              <a:rect l="l" t="t" r="r" b="b"/>
              <a:pathLst>
                <a:path w="1494790" h="1637029">
                  <a:moveTo>
                    <a:pt x="266700" y="1637030"/>
                  </a:moveTo>
                  <a:lnTo>
                    <a:pt x="1494789" y="781050"/>
                  </a:lnTo>
                </a:path>
                <a:path w="1494790" h="1637029">
                  <a:moveTo>
                    <a:pt x="1494789" y="781050"/>
                  </a:moveTo>
                  <a:lnTo>
                    <a:pt x="266700" y="0"/>
                  </a:lnTo>
                </a:path>
                <a:path w="1494790" h="1637029">
                  <a:moveTo>
                    <a:pt x="0" y="190500"/>
                  </a:moveTo>
                  <a:lnTo>
                    <a:pt x="0" y="143764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29859" y="2602230"/>
            <a:ext cx="14605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9609" y="3373119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7170" y="4886959"/>
            <a:ext cx="14605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20670" y="4886959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5709" y="3183889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0170" y="3754120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0470" y="3754120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1909" y="4354829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0820" y="4782820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70210" y="3238500"/>
            <a:ext cx="1174750" cy="508000"/>
            <a:chOff x="2470210" y="3238500"/>
            <a:chExt cx="1174750" cy="508000"/>
          </a:xfrm>
        </p:grpSpPr>
        <p:sp>
          <p:nvSpPr>
            <p:cNvPr id="28" name="object 28"/>
            <p:cNvSpPr/>
            <p:nvPr/>
          </p:nvSpPr>
          <p:spPr>
            <a:xfrm>
              <a:off x="3009900" y="3238499"/>
              <a:ext cx="635000" cy="508000"/>
            </a:xfrm>
            <a:custGeom>
              <a:avLst/>
              <a:gdLst/>
              <a:ahLst/>
              <a:cxnLst/>
              <a:rect l="l" t="t" r="r" b="b"/>
              <a:pathLst>
                <a:path w="635000" h="508000">
                  <a:moveTo>
                    <a:pt x="76200" y="393700"/>
                  </a:moveTo>
                  <a:lnTo>
                    <a:pt x="57150" y="393700"/>
                  </a:lnTo>
                  <a:lnTo>
                    <a:pt x="57150" y="92710"/>
                  </a:lnTo>
                  <a:lnTo>
                    <a:pt x="19050" y="92710"/>
                  </a:lnTo>
                  <a:lnTo>
                    <a:pt x="19050" y="393700"/>
                  </a:lnTo>
                  <a:lnTo>
                    <a:pt x="0" y="393700"/>
                  </a:lnTo>
                  <a:lnTo>
                    <a:pt x="38100" y="508000"/>
                  </a:lnTo>
                  <a:lnTo>
                    <a:pt x="76200" y="393700"/>
                  </a:lnTo>
                  <a:close/>
                </a:path>
                <a:path w="635000" h="508000">
                  <a:moveTo>
                    <a:pt x="635000" y="38100"/>
                  </a:moveTo>
                  <a:lnTo>
                    <a:pt x="520700" y="0"/>
                  </a:lnTo>
                  <a:lnTo>
                    <a:pt x="520700" y="19050"/>
                  </a:lnTo>
                  <a:lnTo>
                    <a:pt x="160020" y="19050"/>
                  </a:lnTo>
                  <a:lnTo>
                    <a:pt x="160020" y="57150"/>
                  </a:lnTo>
                  <a:lnTo>
                    <a:pt x="520700" y="57150"/>
                  </a:lnTo>
                  <a:lnTo>
                    <a:pt x="520700" y="76200"/>
                  </a:lnTo>
                  <a:lnTo>
                    <a:pt x="635000" y="38100"/>
                  </a:lnTo>
                  <a:close/>
                </a:path>
              </a:pathLst>
            </a:custGeom>
            <a:solidFill>
              <a:srgbClr val="66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6499" y="3340100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0"/>
                  </a:moveTo>
                  <a:lnTo>
                    <a:pt x="533400" y="152400"/>
                  </a:lnTo>
                </a:path>
              </a:pathLst>
            </a:custGeom>
            <a:ln w="12579">
              <a:solidFill>
                <a:srgbClr val="66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8820" y="3200400"/>
            <a:ext cx="457200" cy="276860"/>
          </a:xfrm>
          <a:prstGeom prst="rect">
            <a:avLst/>
          </a:prstGeom>
          <a:ln w="12579">
            <a:solidFill>
              <a:srgbClr val="6698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669800"/>
                </a:solidFill>
                <a:latin typeface="Arial"/>
                <a:cs typeface="Arial"/>
              </a:rPr>
              <a:t>A=0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311150" y="3893820"/>
            <a:ext cx="23850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Numbers on </a:t>
            </a:r>
            <a:r>
              <a:rPr sz="1400" b="1" dirty="0">
                <a:latin typeface="Arial"/>
                <a:cs typeface="Arial"/>
              </a:rPr>
              <a:t>links</a:t>
            </a:r>
            <a:r>
              <a:rPr lang="en-US" sz="1400" b="1" dirty="0">
                <a:latin typeface="Arial"/>
                <a:cs typeface="Arial"/>
              </a:rPr>
              <a:t>/Distance</a:t>
            </a:r>
            <a:r>
              <a:rPr sz="1400" b="1" dirty="0">
                <a:latin typeface="Arial"/>
                <a:cs typeface="Arial"/>
              </a:rPr>
              <a:t> represent  link identifiers </a:t>
            </a:r>
            <a:r>
              <a:rPr sz="1400" b="1" spc="-5" dirty="0">
                <a:latin typeface="Arial"/>
                <a:cs typeface="Arial"/>
              </a:rPr>
              <a:t>(</a:t>
            </a:r>
            <a:r>
              <a:rPr sz="1400" b="1" i="1" spc="-5" dirty="0">
                <a:latin typeface="Arial"/>
                <a:cs typeface="Arial"/>
              </a:rPr>
              <a:t>not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cost</a:t>
            </a:r>
            <a:r>
              <a:rPr lang="en-US" sz="1400" b="1" spc="-5" dirty="0">
                <a:latin typeface="Arial"/>
                <a:cs typeface="Arial"/>
              </a:rPr>
              <a:t>/next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20670" y="2156459"/>
            <a:ext cx="154432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Letters represent  Node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405"/>
              </a:lnSpc>
              <a:spcBef>
                <a:spcPts val="320"/>
              </a:spcBef>
            </a:pPr>
            <a:r>
              <a:rPr sz="1400" spc="15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  <a:p>
            <a:pPr marR="222250" algn="r">
              <a:lnSpc>
                <a:spcPts val="1405"/>
              </a:lnSpc>
            </a:pPr>
            <a:r>
              <a:rPr sz="1400" spc="10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889" y="530859"/>
            <a:ext cx="7599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Operation of </a:t>
            </a:r>
            <a:r>
              <a:rPr dirty="0"/>
              <a:t>Distance </a:t>
            </a:r>
            <a:r>
              <a:rPr spc="-5" dirty="0"/>
              <a:t>Vector Routing</a:t>
            </a:r>
            <a:r>
              <a:rPr dirty="0"/>
              <a:t> (2)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92140" y="4914900"/>
          <a:ext cx="1455419" cy="117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0139" y="16129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98409"/>
              </p:ext>
            </p:extLst>
          </p:nvPr>
        </p:nvGraphicFramePr>
        <p:xfrm>
          <a:off x="1120139" y="4914900"/>
          <a:ext cx="1631315" cy="117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or A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20940" y="32258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C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8053"/>
              </p:ext>
            </p:extLst>
          </p:nvPr>
        </p:nvGraphicFramePr>
        <p:xfrm>
          <a:off x="5692140" y="1612899"/>
          <a:ext cx="1708151" cy="1320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0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0" dirty="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25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595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 or A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 E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  4           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 1 or E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  C 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  2       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 1 or C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  D       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 inf   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  ----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04770" y="2820670"/>
            <a:ext cx="4809490" cy="2073910"/>
            <a:chOff x="2604770" y="2820670"/>
            <a:chExt cx="4809490" cy="2073910"/>
          </a:xfrm>
        </p:grpSpPr>
        <p:sp>
          <p:nvSpPr>
            <p:cNvPr id="9" name="object 9"/>
            <p:cNvSpPr/>
            <p:nvPr/>
          </p:nvSpPr>
          <p:spPr>
            <a:xfrm>
              <a:off x="3171190" y="4690110"/>
              <a:ext cx="1896110" cy="0"/>
            </a:xfrm>
            <a:custGeom>
              <a:avLst/>
              <a:gdLst/>
              <a:ahLst/>
              <a:cxnLst/>
              <a:rect l="l" t="t" r="r" b="b"/>
              <a:pathLst>
                <a:path w="1896110">
                  <a:moveTo>
                    <a:pt x="0" y="0"/>
                  </a:moveTo>
                  <a:lnTo>
                    <a:pt x="189611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8740" y="4471670"/>
              <a:ext cx="552450" cy="398780"/>
            </a:xfrm>
            <a:custGeom>
              <a:avLst/>
              <a:gdLst/>
              <a:ahLst/>
              <a:cxnLst/>
              <a:rect l="l" t="t" r="r" b="b"/>
              <a:pathLst>
                <a:path w="552450" h="398779">
                  <a:moveTo>
                    <a:pt x="276860" y="0"/>
                  </a:moveTo>
                  <a:lnTo>
                    <a:pt x="213537" y="2206"/>
                  </a:lnTo>
                  <a:lnTo>
                    <a:pt x="155325" y="8634"/>
                  </a:lnTo>
                  <a:lnTo>
                    <a:pt x="103910" y="18994"/>
                  </a:lnTo>
                  <a:lnTo>
                    <a:pt x="60982" y="32997"/>
                  </a:lnTo>
                  <a:lnTo>
                    <a:pt x="7338" y="70779"/>
                  </a:lnTo>
                  <a:lnTo>
                    <a:pt x="0" y="93979"/>
                  </a:lnTo>
                  <a:lnTo>
                    <a:pt x="0" y="294639"/>
                  </a:lnTo>
                  <a:lnTo>
                    <a:pt x="28228" y="340278"/>
                  </a:lnTo>
                  <a:lnTo>
                    <a:pt x="103910" y="375786"/>
                  </a:lnTo>
                  <a:lnTo>
                    <a:pt x="155325" y="388131"/>
                  </a:lnTo>
                  <a:lnTo>
                    <a:pt x="213537" y="396010"/>
                  </a:lnTo>
                  <a:lnTo>
                    <a:pt x="276860" y="398779"/>
                  </a:lnTo>
                  <a:lnTo>
                    <a:pt x="340111" y="396010"/>
                  </a:lnTo>
                  <a:lnTo>
                    <a:pt x="398143" y="388131"/>
                  </a:lnTo>
                  <a:lnTo>
                    <a:pt x="449309" y="375786"/>
                  </a:lnTo>
                  <a:lnTo>
                    <a:pt x="491967" y="359621"/>
                  </a:lnTo>
                  <a:lnTo>
                    <a:pt x="545181" y="318403"/>
                  </a:lnTo>
                  <a:lnTo>
                    <a:pt x="552450" y="294639"/>
                  </a:lnTo>
                  <a:lnTo>
                    <a:pt x="552450" y="93979"/>
                  </a:lnTo>
                  <a:lnTo>
                    <a:pt x="524472" y="50355"/>
                  </a:lnTo>
                  <a:lnTo>
                    <a:pt x="449309" y="18994"/>
                  </a:lnTo>
                  <a:lnTo>
                    <a:pt x="398143" y="8634"/>
                  </a:lnTo>
                  <a:lnTo>
                    <a:pt x="340111" y="2206"/>
                  </a:lnTo>
                  <a:lnTo>
                    <a:pt x="276860" y="0"/>
                  </a:lnTo>
                  <a:close/>
                </a:path>
                <a:path w="552450" h="398779">
                  <a:moveTo>
                    <a:pt x="0" y="93979"/>
                  </a:moveTo>
                  <a:lnTo>
                    <a:pt x="7338" y="117813"/>
                  </a:lnTo>
                  <a:lnTo>
                    <a:pt x="28228" y="139870"/>
                  </a:lnTo>
                  <a:lnTo>
                    <a:pt x="60982" y="159460"/>
                  </a:lnTo>
                  <a:lnTo>
                    <a:pt x="103910" y="175896"/>
                  </a:lnTo>
                  <a:lnTo>
                    <a:pt x="155325" y="188489"/>
                  </a:lnTo>
                  <a:lnTo>
                    <a:pt x="213537" y="196550"/>
                  </a:lnTo>
                  <a:lnTo>
                    <a:pt x="276860" y="199389"/>
                  </a:lnTo>
                  <a:lnTo>
                    <a:pt x="340111" y="196550"/>
                  </a:lnTo>
                  <a:lnTo>
                    <a:pt x="398143" y="188489"/>
                  </a:lnTo>
                  <a:lnTo>
                    <a:pt x="449309" y="175896"/>
                  </a:lnTo>
                  <a:lnTo>
                    <a:pt x="491967" y="159460"/>
                  </a:lnTo>
                  <a:lnTo>
                    <a:pt x="545181" y="117813"/>
                  </a:lnTo>
                  <a:lnTo>
                    <a:pt x="552450" y="9397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8250" y="4480560"/>
              <a:ext cx="552450" cy="400050"/>
            </a:xfrm>
            <a:custGeom>
              <a:avLst/>
              <a:gdLst/>
              <a:ahLst/>
              <a:cxnLst/>
              <a:rect l="l" t="t" r="r" b="b"/>
              <a:pathLst>
                <a:path w="552450" h="400050">
                  <a:moveTo>
                    <a:pt x="552450" y="105410"/>
                  </a:moveTo>
                  <a:lnTo>
                    <a:pt x="524217" y="59524"/>
                  </a:lnTo>
                  <a:lnTo>
                    <a:pt x="491464" y="39941"/>
                  </a:lnTo>
                  <a:lnTo>
                    <a:pt x="448538" y="23495"/>
                  </a:lnTo>
                  <a:lnTo>
                    <a:pt x="397116" y="10909"/>
                  </a:lnTo>
                  <a:lnTo>
                    <a:pt x="338912" y="2844"/>
                  </a:lnTo>
                  <a:lnTo>
                    <a:pt x="275590" y="0"/>
                  </a:lnTo>
                  <a:lnTo>
                    <a:pt x="212331" y="2844"/>
                  </a:lnTo>
                  <a:lnTo>
                    <a:pt x="154305" y="10909"/>
                  </a:lnTo>
                  <a:lnTo>
                    <a:pt x="103136" y="23495"/>
                  </a:lnTo>
                  <a:lnTo>
                    <a:pt x="60477" y="39941"/>
                  </a:lnTo>
                  <a:lnTo>
                    <a:pt x="7264" y="81584"/>
                  </a:lnTo>
                  <a:lnTo>
                    <a:pt x="0" y="105410"/>
                  </a:lnTo>
                  <a:lnTo>
                    <a:pt x="0" y="304800"/>
                  </a:lnTo>
                  <a:lnTo>
                    <a:pt x="27965" y="348678"/>
                  </a:lnTo>
                  <a:lnTo>
                    <a:pt x="103136" y="380568"/>
                  </a:lnTo>
                  <a:lnTo>
                    <a:pt x="154305" y="391172"/>
                  </a:lnTo>
                  <a:lnTo>
                    <a:pt x="212331" y="397776"/>
                  </a:lnTo>
                  <a:lnTo>
                    <a:pt x="275590" y="400050"/>
                  </a:lnTo>
                  <a:lnTo>
                    <a:pt x="338912" y="397776"/>
                  </a:lnTo>
                  <a:lnTo>
                    <a:pt x="397116" y="391172"/>
                  </a:lnTo>
                  <a:lnTo>
                    <a:pt x="448538" y="380568"/>
                  </a:lnTo>
                  <a:lnTo>
                    <a:pt x="491464" y="366293"/>
                  </a:lnTo>
                  <a:lnTo>
                    <a:pt x="545109" y="328079"/>
                  </a:lnTo>
                  <a:lnTo>
                    <a:pt x="552450" y="304800"/>
                  </a:lnTo>
                  <a:lnTo>
                    <a:pt x="552450" y="105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18740" y="2834640"/>
              <a:ext cx="2981960" cy="2045970"/>
            </a:xfrm>
            <a:custGeom>
              <a:avLst/>
              <a:gdLst/>
              <a:ahLst/>
              <a:cxnLst/>
              <a:rect l="l" t="t" r="r" b="b"/>
              <a:pathLst>
                <a:path w="2981960" h="2045970">
                  <a:moveTo>
                    <a:pt x="2705100" y="1645920"/>
                  </a:moveTo>
                  <a:lnTo>
                    <a:pt x="2641848" y="1648759"/>
                  </a:lnTo>
                  <a:lnTo>
                    <a:pt x="2583816" y="1656820"/>
                  </a:lnTo>
                  <a:lnTo>
                    <a:pt x="2532650" y="1669413"/>
                  </a:lnTo>
                  <a:lnTo>
                    <a:pt x="2489992" y="1685849"/>
                  </a:lnTo>
                  <a:lnTo>
                    <a:pt x="2436778" y="1727496"/>
                  </a:lnTo>
                  <a:lnTo>
                    <a:pt x="2429510" y="1751330"/>
                  </a:lnTo>
                  <a:lnTo>
                    <a:pt x="2429510" y="1950720"/>
                  </a:lnTo>
                  <a:lnTo>
                    <a:pt x="2457487" y="1994596"/>
                  </a:lnTo>
                  <a:lnTo>
                    <a:pt x="2532650" y="2026475"/>
                  </a:lnTo>
                  <a:lnTo>
                    <a:pt x="2583816" y="2037083"/>
                  </a:lnTo>
                  <a:lnTo>
                    <a:pt x="2641848" y="2043692"/>
                  </a:lnTo>
                  <a:lnTo>
                    <a:pt x="2705100" y="2045970"/>
                  </a:lnTo>
                  <a:lnTo>
                    <a:pt x="2768422" y="2043692"/>
                  </a:lnTo>
                  <a:lnTo>
                    <a:pt x="2826634" y="2037083"/>
                  </a:lnTo>
                  <a:lnTo>
                    <a:pt x="2878049" y="2026475"/>
                  </a:lnTo>
                  <a:lnTo>
                    <a:pt x="2920977" y="2012202"/>
                  </a:lnTo>
                  <a:lnTo>
                    <a:pt x="2974621" y="1973990"/>
                  </a:lnTo>
                  <a:lnTo>
                    <a:pt x="2981960" y="1950720"/>
                  </a:lnTo>
                  <a:lnTo>
                    <a:pt x="2981960" y="1751330"/>
                  </a:lnTo>
                  <a:lnTo>
                    <a:pt x="2953731" y="1705439"/>
                  </a:lnTo>
                  <a:lnTo>
                    <a:pt x="2920977" y="1685849"/>
                  </a:lnTo>
                  <a:lnTo>
                    <a:pt x="2878049" y="1669413"/>
                  </a:lnTo>
                  <a:lnTo>
                    <a:pt x="2826634" y="1656820"/>
                  </a:lnTo>
                  <a:lnTo>
                    <a:pt x="2768422" y="1648759"/>
                  </a:lnTo>
                  <a:lnTo>
                    <a:pt x="2705100" y="1645920"/>
                  </a:lnTo>
                  <a:close/>
                </a:path>
                <a:path w="2981960" h="2045970">
                  <a:moveTo>
                    <a:pt x="2429510" y="1751330"/>
                  </a:moveTo>
                  <a:lnTo>
                    <a:pt x="2436778" y="1771331"/>
                  </a:lnTo>
                  <a:lnTo>
                    <a:pt x="2457487" y="1790511"/>
                  </a:lnTo>
                  <a:lnTo>
                    <a:pt x="2532650" y="1823116"/>
                  </a:lnTo>
                  <a:lnTo>
                    <a:pt x="2583816" y="1834898"/>
                  </a:lnTo>
                  <a:lnTo>
                    <a:pt x="2641848" y="1842570"/>
                  </a:lnTo>
                  <a:lnTo>
                    <a:pt x="2705100" y="1845310"/>
                  </a:lnTo>
                  <a:lnTo>
                    <a:pt x="2768422" y="1842570"/>
                  </a:lnTo>
                  <a:lnTo>
                    <a:pt x="2826634" y="1834898"/>
                  </a:lnTo>
                  <a:lnTo>
                    <a:pt x="2878049" y="1823116"/>
                  </a:lnTo>
                  <a:lnTo>
                    <a:pt x="2920977" y="1808046"/>
                  </a:lnTo>
                  <a:lnTo>
                    <a:pt x="2974621" y="1771331"/>
                  </a:lnTo>
                  <a:lnTo>
                    <a:pt x="2981960" y="1751330"/>
                  </a:lnTo>
                </a:path>
                <a:path w="2981960" h="2045970">
                  <a:moveTo>
                    <a:pt x="276860" y="0"/>
                  </a:moveTo>
                  <a:lnTo>
                    <a:pt x="213537" y="2769"/>
                  </a:lnTo>
                  <a:lnTo>
                    <a:pt x="155325" y="10648"/>
                  </a:lnTo>
                  <a:lnTo>
                    <a:pt x="103910" y="22993"/>
                  </a:lnTo>
                  <a:lnTo>
                    <a:pt x="60982" y="39158"/>
                  </a:lnTo>
                  <a:lnTo>
                    <a:pt x="7338" y="80376"/>
                  </a:lnTo>
                  <a:lnTo>
                    <a:pt x="0" y="104139"/>
                  </a:lnTo>
                  <a:lnTo>
                    <a:pt x="0" y="303530"/>
                  </a:lnTo>
                  <a:lnTo>
                    <a:pt x="28228" y="349420"/>
                  </a:lnTo>
                  <a:lnTo>
                    <a:pt x="60982" y="369010"/>
                  </a:lnTo>
                  <a:lnTo>
                    <a:pt x="103910" y="385446"/>
                  </a:lnTo>
                  <a:lnTo>
                    <a:pt x="155325" y="398039"/>
                  </a:lnTo>
                  <a:lnTo>
                    <a:pt x="213537" y="406100"/>
                  </a:lnTo>
                  <a:lnTo>
                    <a:pt x="276860" y="408939"/>
                  </a:lnTo>
                  <a:lnTo>
                    <a:pt x="340111" y="406100"/>
                  </a:lnTo>
                  <a:lnTo>
                    <a:pt x="398143" y="398039"/>
                  </a:lnTo>
                  <a:lnTo>
                    <a:pt x="449309" y="385446"/>
                  </a:lnTo>
                  <a:lnTo>
                    <a:pt x="491967" y="369010"/>
                  </a:lnTo>
                  <a:lnTo>
                    <a:pt x="545181" y="327363"/>
                  </a:lnTo>
                  <a:lnTo>
                    <a:pt x="552450" y="303530"/>
                  </a:lnTo>
                  <a:lnTo>
                    <a:pt x="552450" y="104139"/>
                  </a:lnTo>
                  <a:lnTo>
                    <a:pt x="524472" y="58501"/>
                  </a:lnTo>
                  <a:lnTo>
                    <a:pt x="449309" y="22993"/>
                  </a:lnTo>
                  <a:lnTo>
                    <a:pt x="398143" y="10648"/>
                  </a:lnTo>
                  <a:lnTo>
                    <a:pt x="340111" y="2769"/>
                  </a:lnTo>
                  <a:lnTo>
                    <a:pt x="276860" y="0"/>
                  </a:lnTo>
                  <a:close/>
                </a:path>
                <a:path w="2981960" h="2045970">
                  <a:moveTo>
                    <a:pt x="0" y="104139"/>
                  </a:moveTo>
                  <a:lnTo>
                    <a:pt x="7338" y="127410"/>
                  </a:lnTo>
                  <a:lnTo>
                    <a:pt x="28228" y="148016"/>
                  </a:lnTo>
                  <a:lnTo>
                    <a:pt x="103910" y="179895"/>
                  </a:lnTo>
                  <a:lnTo>
                    <a:pt x="155325" y="190503"/>
                  </a:lnTo>
                  <a:lnTo>
                    <a:pt x="213537" y="197112"/>
                  </a:lnTo>
                  <a:lnTo>
                    <a:pt x="276860" y="199389"/>
                  </a:lnTo>
                  <a:lnTo>
                    <a:pt x="340111" y="197112"/>
                  </a:lnTo>
                  <a:lnTo>
                    <a:pt x="398143" y="190503"/>
                  </a:lnTo>
                  <a:lnTo>
                    <a:pt x="449309" y="179895"/>
                  </a:lnTo>
                  <a:lnTo>
                    <a:pt x="491967" y="165622"/>
                  </a:lnTo>
                  <a:lnTo>
                    <a:pt x="545181" y="127410"/>
                  </a:lnTo>
                  <a:lnTo>
                    <a:pt x="552450" y="10413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5440" y="3233420"/>
              <a:ext cx="0" cy="1228090"/>
            </a:xfrm>
            <a:custGeom>
              <a:avLst/>
              <a:gdLst/>
              <a:ahLst/>
              <a:cxnLst/>
              <a:rect l="l" t="t" r="r" b="b"/>
              <a:pathLst>
                <a:path h="1228089">
                  <a:moveTo>
                    <a:pt x="0" y="0"/>
                  </a:moveTo>
                  <a:lnTo>
                    <a:pt x="0" y="122808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8250" y="2852420"/>
              <a:ext cx="552450" cy="400050"/>
            </a:xfrm>
            <a:custGeom>
              <a:avLst/>
              <a:gdLst/>
              <a:ahLst/>
              <a:cxnLst/>
              <a:rect l="l" t="t" r="r" b="b"/>
              <a:pathLst>
                <a:path w="552450" h="400050">
                  <a:moveTo>
                    <a:pt x="275589" y="0"/>
                  </a:moveTo>
                  <a:lnTo>
                    <a:pt x="212338" y="2277"/>
                  </a:lnTo>
                  <a:lnTo>
                    <a:pt x="154306" y="8886"/>
                  </a:lnTo>
                  <a:lnTo>
                    <a:pt x="103140" y="19494"/>
                  </a:lnTo>
                  <a:lnTo>
                    <a:pt x="60482" y="33767"/>
                  </a:lnTo>
                  <a:lnTo>
                    <a:pt x="7268" y="71979"/>
                  </a:lnTo>
                  <a:lnTo>
                    <a:pt x="0" y="95250"/>
                  </a:lnTo>
                  <a:lnTo>
                    <a:pt x="0" y="295909"/>
                  </a:lnTo>
                  <a:lnTo>
                    <a:pt x="27977" y="341548"/>
                  </a:lnTo>
                  <a:lnTo>
                    <a:pt x="103140" y="377056"/>
                  </a:lnTo>
                  <a:lnTo>
                    <a:pt x="154306" y="389401"/>
                  </a:lnTo>
                  <a:lnTo>
                    <a:pt x="212338" y="397280"/>
                  </a:lnTo>
                  <a:lnTo>
                    <a:pt x="275589" y="400050"/>
                  </a:lnTo>
                  <a:lnTo>
                    <a:pt x="338912" y="397280"/>
                  </a:lnTo>
                  <a:lnTo>
                    <a:pt x="397124" y="389401"/>
                  </a:lnTo>
                  <a:lnTo>
                    <a:pt x="448539" y="377056"/>
                  </a:lnTo>
                  <a:lnTo>
                    <a:pt x="491467" y="360891"/>
                  </a:lnTo>
                  <a:lnTo>
                    <a:pt x="545111" y="319673"/>
                  </a:lnTo>
                  <a:lnTo>
                    <a:pt x="552450" y="295909"/>
                  </a:lnTo>
                  <a:lnTo>
                    <a:pt x="552450" y="95250"/>
                  </a:lnTo>
                  <a:lnTo>
                    <a:pt x="524221" y="51373"/>
                  </a:lnTo>
                  <a:lnTo>
                    <a:pt x="448539" y="19494"/>
                  </a:lnTo>
                  <a:lnTo>
                    <a:pt x="397124" y="8886"/>
                  </a:lnTo>
                  <a:lnTo>
                    <a:pt x="338912" y="2277"/>
                  </a:lnTo>
                  <a:lnTo>
                    <a:pt x="275589" y="0"/>
                  </a:lnTo>
                  <a:close/>
                </a:path>
                <a:path w="552450" h="400050">
                  <a:moveTo>
                    <a:pt x="0" y="95250"/>
                  </a:moveTo>
                  <a:lnTo>
                    <a:pt x="7268" y="119083"/>
                  </a:lnTo>
                  <a:lnTo>
                    <a:pt x="27977" y="141140"/>
                  </a:lnTo>
                  <a:lnTo>
                    <a:pt x="103140" y="177166"/>
                  </a:lnTo>
                  <a:lnTo>
                    <a:pt x="154306" y="189759"/>
                  </a:lnTo>
                  <a:lnTo>
                    <a:pt x="212338" y="197820"/>
                  </a:lnTo>
                  <a:lnTo>
                    <a:pt x="275589" y="200659"/>
                  </a:lnTo>
                  <a:lnTo>
                    <a:pt x="338912" y="197820"/>
                  </a:lnTo>
                  <a:lnTo>
                    <a:pt x="397124" y="189759"/>
                  </a:lnTo>
                  <a:lnTo>
                    <a:pt x="448539" y="177166"/>
                  </a:lnTo>
                  <a:lnTo>
                    <a:pt x="491467" y="160730"/>
                  </a:lnTo>
                  <a:lnTo>
                    <a:pt x="524221" y="141140"/>
                  </a:lnTo>
                  <a:lnTo>
                    <a:pt x="545111" y="119083"/>
                  </a:lnTo>
                  <a:lnTo>
                    <a:pt x="552450" y="952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1190" y="3053080"/>
              <a:ext cx="1885950" cy="0"/>
            </a:xfrm>
            <a:custGeom>
              <a:avLst/>
              <a:gdLst/>
              <a:ahLst/>
              <a:cxnLst/>
              <a:rect l="l" t="t" r="r" b="b"/>
              <a:pathLst>
                <a:path w="1885950">
                  <a:moveTo>
                    <a:pt x="0" y="0"/>
                  </a:moveTo>
                  <a:lnTo>
                    <a:pt x="188595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47840" y="3605530"/>
              <a:ext cx="552450" cy="408940"/>
            </a:xfrm>
            <a:custGeom>
              <a:avLst/>
              <a:gdLst/>
              <a:ahLst/>
              <a:cxnLst/>
              <a:rect l="l" t="t" r="r" b="b"/>
              <a:pathLst>
                <a:path w="552450" h="408939">
                  <a:moveTo>
                    <a:pt x="275589" y="0"/>
                  </a:moveTo>
                  <a:lnTo>
                    <a:pt x="212338" y="2769"/>
                  </a:lnTo>
                  <a:lnTo>
                    <a:pt x="154306" y="10648"/>
                  </a:lnTo>
                  <a:lnTo>
                    <a:pt x="103140" y="22993"/>
                  </a:lnTo>
                  <a:lnTo>
                    <a:pt x="60482" y="39158"/>
                  </a:lnTo>
                  <a:lnTo>
                    <a:pt x="7268" y="80376"/>
                  </a:lnTo>
                  <a:lnTo>
                    <a:pt x="0" y="104140"/>
                  </a:lnTo>
                  <a:lnTo>
                    <a:pt x="0" y="303530"/>
                  </a:lnTo>
                  <a:lnTo>
                    <a:pt x="27977" y="349420"/>
                  </a:lnTo>
                  <a:lnTo>
                    <a:pt x="103140" y="385446"/>
                  </a:lnTo>
                  <a:lnTo>
                    <a:pt x="154306" y="398039"/>
                  </a:lnTo>
                  <a:lnTo>
                    <a:pt x="212338" y="406100"/>
                  </a:lnTo>
                  <a:lnTo>
                    <a:pt x="275589" y="408940"/>
                  </a:lnTo>
                  <a:lnTo>
                    <a:pt x="338912" y="406100"/>
                  </a:lnTo>
                  <a:lnTo>
                    <a:pt x="397124" y="398039"/>
                  </a:lnTo>
                  <a:lnTo>
                    <a:pt x="448539" y="385446"/>
                  </a:lnTo>
                  <a:lnTo>
                    <a:pt x="491467" y="369010"/>
                  </a:lnTo>
                  <a:lnTo>
                    <a:pt x="524221" y="349420"/>
                  </a:lnTo>
                  <a:lnTo>
                    <a:pt x="552450" y="303530"/>
                  </a:lnTo>
                  <a:lnTo>
                    <a:pt x="552450" y="104140"/>
                  </a:lnTo>
                  <a:lnTo>
                    <a:pt x="524221" y="58501"/>
                  </a:lnTo>
                  <a:lnTo>
                    <a:pt x="448539" y="22993"/>
                  </a:lnTo>
                  <a:lnTo>
                    <a:pt x="397124" y="10648"/>
                  </a:lnTo>
                  <a:lnTo>
                    <a:pt x="338912" y="2769"/>
                  </a:lnTo>
                  <a:lnTo>
                    <a:pt x="275589" y="0"/>
                  </a:lnTo>
                  <a:close/>
                </a:path>
                <a:path w="552450" h="408939">
                  <a:moveTo>
                    <a:pt x="0" y="104140"/>
                  </a:moveTo>
                  <a:lnTo>
                    <a:pt x="7268" y="127410"/>
                  </a:lnTo>
                  <a:lnTo>
                    <a:pt x="27977" y="148016"/>
                  </a:lnTo>
                  <a:lnTo>
                    <a:pt x="103140" y="179895"/>
                  </a:lnTo>
                  <a:lnTo>
                    <a:pt x="154306" y="190503"/>
                  </a:lnTo>
                  <a:lnTo>
                    <a:pt x="212338" y="197112"/>
                  </a:lnTo>
                  <a:lnTo>
                    <a:pt x="275589" y="199390"/>
                  </a:lnTo>
                  <a:lnTo>
                    <a:pt x="338912" y="197112"/>
                  </a:lnTo>
                  <a:lnTo>
                    <a:pt x="397124" y="190503"/>
                  </a:lnTo>
                  <a:lnTo>
                    <a:pt x="448539" y="179895"/>
                  </a:lnTo>
                  <a:lnTo>
                    <a:pt x="491467" y="165622"/>
                  </a:lnTo>
                  <a:lnTo>
                    <a:pt x="545111" y="127410"/>
                  </a:lnTo>
                  <a:lnTo>
                    <a:pt x="552450" y="10414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2890" y="3053080"/>
              <a:ext cx="1494790" cy="1637030"/>
            </a:xfrm>
            <a:custGeom>
              <a:avLst/>
              <a:gdLst/>
              <a:ahLst/>
              <a:cxnLst/>
              <a:rect l="l" t="t" r="r" b="b"/>
              <a:pathLst>
                <a:path w="1494790" h="1637029">
                  <a:moveTo>
                    <a:pt x="266700" y="1637030"/>
                  </a:moveTo>
                  <a:lnTo>
                    <a:pt x="1494789" y="781050"/>
                  </a:lnTo>
                </a:path>
                <a:path w="1494790" h="1637029">
                  <a:moveTo>
                    <a:pt x="1494789" y="781050"/>
                  </a:moveTo>
                  <a:lnTo>
                    <a:pt x="266700" y="0"/>
                  </a:lnTo>
                </a:path>
                <a:path w="1494790" h="1637029">
                  <a:moveTo>
                    <a:pt x="0" y="190500"/>
                  </a:moveTo>
                  <a:lnTo>
                    <a:pt x="0" y="143764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15589" y="2612389"/>
            <a:ext cx="14605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4779" y="2593339"/>
            <a:ext cx="14605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2090" y="4878070"/>
            <a:ext cx="14605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5589" y="4878070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15740" y="2745739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0629" y="3164839"/>
            <a:ext cx="88011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ts val="1590"/>
              </a:lnSpc>
            </a:pPr>
            <a:r>
              <a:rPr sz="1400" spc="1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5089" y="3764279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5390" y="3764279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86829" y="4344670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5740" y="4782820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44810" y="2584510"/>
            <a:ext cx="3689350" cy="1885950"/>
            <a:chOff x="2444810" y="2584510"/>
            <a:chExt cx="3689350" cy="1885950"/>
          </a:xfrm>
        </p:grpSpPr>
        <p:sp>
          <p:nvSpPr>
            <p:cNvPr id="29" name="object 29"/>
            <p:cNvSpPr/>
            <p:nvPr/>
          </p:nvSpPr>
          <p:spPr>
            <a:xfrm>
              <a:off x="4533900" y="3238499"/>
              <a:ext cx="1600200" cy="647700"/>
            </a:xfrm>
            <a:custGeom>
              <a:avLst/>
              <a:gdLst/>
              <a:ahLst/>
              <a:cxnLst/>
              <a:rect l="l" t="t" r="r" b="b"/>
              <a:pathLst>
                <a:path w="1600200" h="647700">
                  <a:moveTo>
                    <a:pt x="474980" y="19050"/>
                  </a:moveTo>
                  <a:lnTo>
                    <a:pt x="114300" y="19050"/>
                  </a:lnTo>
                  <a:lnTo>
                    <a:pt x="114300" y="0"/>
                  </a:lnTo>
                  <a:lnTo>
                    <a:pt x="0" y="38100"/>
                  </a:lnTo>
                  <a:lnTo>
                    <a:pt x="114300" y="76200"/>
                  </a:lnTo>
                  <a:lnTo>
                    <a:pt x="114300" y="57150"/>
                  </a:lnTo>
                  <a:lnTo>
                    <a:pt x="474980" y="57150"/>
                  </a:lnTo>
                  <a:lnTo>
                    <a:pt x="474980" y="19050"/>
                  </a:lnTo>
                  <a:close/>
                </a:path>
                <a:path w="1600200" h="647700">
                  <a:moveTo>
                    <a:pt x="774700" y="533400"/>
                  </a:moveTo>
                  <a:lnTo>
                    <a:pt x="755650" y="533400"/>
                  </a:lnTo>
                  <a:lnTo>
                    <a:pt x="755650" y="232410"/>
                  </a:lnTo>
                  <a:lnTo>
                    <a:pt x="717550" y="232410"/>
                  </a:lnTo>
                  <a:lnTo>
                    <a:pt x="717550" y="533400"/>
                  </a:lnTo>
                  <a:lnTo>
                    <a:pt x="698500" y="533400"/>
                  </a:lnTo>
                  <a:lnTo>
                    <a:pt x="736600" y="647700"/>
                  </a:lnTo>
                  <a:lnTo>
                    <a:pt x="774700" y="533400"/>
                  </a:lnTo>
                  <a:close/>
                </a:path>
                <a:path w="1600200" h="647700">
                  <a:moveTo>
                    <a:pt x="1600200" y="419100"/>
                  </a:moveTo>
                  <a:lnTo>
                    <a:pt x="1526540" y="323850"/>
                  </a:lnTo>
                  <a:lnTo>
                    <a:pt x="1515833" y="339585"/>
                  </a:lnTo>
                  <a:lnTo>
                    <a:pt x="1153160" y="97790"/>
                  </a:lnTo>
                  <a:lnTo>
                    <a:pt x="1132840" y="129540"/>
                  </a:lnTo>
                  <a:lnTo>
                    <a:pt x="1494637" y="370751"/>
                  </a:lnTo>
                  <a:lnTo>
                    <a:pt x="1483360" y="387350"/>
                  </a:lnTo>
                  <a:lnTo>
                    <a:pt x="1600200" y="41910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2000" y="2590799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0" y="0"/>
                  </a:moveTo>
                  <a:lnTo>
                    <a:pt x="304800" y="685800"/>
                  </a:lnTo>
                </a:path>
              </a:pathLst>
            </a:custGeom>
            <a:ln w="12579">
              <a:solidFill>
                <a:srgbClr val="FB00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9900" y="3962399"/>
              <a:ext cx="635000" cy="508000"/>
            </a:xfrm>
            <a:custGeom>
              <a:avLst/>
              <a:gdLst/>
              <a:ahLst/>
              <a:cxnLst/>
              <a:rect l="l" t="t" r="r" b="b"/>
              <a:pathLst>
                <a:path w="635000" h="508000">
                  <a:moveTo>
                    <a:pt x="76200" y="114300"/>
                  </a:moveTo>
                  <a:lnTo>
                    <a:pt x="38100" y="0"/>
                  </a:lnTo>
                  <a:lnTo>
                    <a:pt x="0" y="114300"/>
                  </a:lnTo>
                  <a:lnTo>
                    <a:pt x="19050" y="114300"/>
                  </a:lnTo>
                  <a:lnTo>
                    <a:pt x="19050" y="415290"/>
                  </a:lnTo>
                  <a:lnTo>
                    <a:pt x="57150" y="415290"/>
                  </a:lnTo>
                  <a:lnTo>
                    <a:pt x="57150" y="114300"/>
                  </a:lnTo>
                  <a:lnTo>
                    <a:pt x="76200" y="114300"/>
                  </a:lnTo>
                  <a:close/>
                </a:path>
                <a:path w="635000" h="508000">
                  <a:moveTo>
                    <a:pt x="635000" y="469900"/>
                  </a:moveTo>
                  <a:lnTo>
                    <a:pt x="520700" y="431800"/>
                  </a:lnTo>
                  <a:lnTo>
                    <a:pt x="520700" y="450850"/>
                  </a:lnTo>
                  <a:lnTo>
                    <a:pt x="160020" y="450850"/>
                  </a:lnTo>
                  <a:lnTo>
                    <a:pt x="160020" y="488950"/>
                  </a:lnTo>
                  <a:lnTo>
                    <a:pt x="520700" y="488950"/>
                  </a:lnTo>
                  <a:lnTo>
                    <a:pt x="520700" y="508000"/>
                  </a:lnTo>
                  <a:lnTo>
                    <a:pt x="635000" y="469900"/>
                  </a:lnTo>
                  <a:close/>
                </a:path>
              </a:pathLst>
            </a:custGeom>
            <a:solidFill>
              <a:srgbClr val="104E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51099" y="4190999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0"/>
                  </a:moveTo>
                  <a:lnTo>
                    <a:pt x="533400" y="152400"/>
                  </a:lnTo>
                </a:path>
              </a:pathLst>
            </a:custGeom>
            <a:ln w="12579">
              <a:solidFill>
                <a:srgbClr val="104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349750" y="2303779"/>
            <a:ext cx="819150" cy="276860"/>
          </a:xfrm>
          <a:prstGeom prst="rect">
            <a:avLst/>
          </a:prstGeom>
          <a:ln w="12579">
            <a:solidFill>
              <a:srgbClr val="FB002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FB0027"/>
                </a:solidFill>
                <a:latin typeface="Arial"/>
                <a:cs typeface="Arial"/>
              </a:rPr>
              <a:t>B=0,</a:t>
            </a:r>
            <a:r>
              <a:rPr sz="1200" spc="-25" dirty="0">
                <a:solidFill>
                  <a:srgbClr val="FB002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B0027"/>
                </a:solidFill>
                <a:latin typeface="Arial"/>
                <a:cs typeface="Arial"/>
              </a:rPr>
              <a:t>A=1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81150" y="3962400"/>
            <a:ext cx="826769" cy="276860"/>
          </a:xfrm>
          <a:prstGeom prst="rect">
            <a:avLst/>
          </a:prstGeom>
          <a:ln w="12579">
            <a:solidFill>
              <a:srgbClr val="104EFA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104EFA"/>
                </a:solidFill>
                <a:latin typeface="Arial"/>
                <a:cs typeface="Arial"/>
              </a:rPr>
              <a:t>D=0,</a:t>
            </a:r>
            <a:r>
              <a:rPr sz="1200" spc="-30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04EFA"/>
                </a:solidFill>
                <a:latin typeface="Arial"/>
                <a:cs typeface="Arial"/>
              </a:rPr>
              <a:t>A=1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889" y="530859"/>
            <a:ext cx="7599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Operation of </a:t>
            </a:r>
            <a:r>
              <a:rPr dirty="0"/>
              <a:t>Distance </a:t>
            </a:r>
            <a:r>
              <a:rPr spc="-5" dirty="0"/>
              <a:t>Vector Routing</a:t>
            </a:r>
            <a:r>
              <a:rPr dirty="0"/>
              <a:t> (3)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92140" y="4914900"/>
          <a:ext cx="1455419" cy="117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0139" y="16129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29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0139" y="4914900"/>
          <a:ext cx="1455419" cy="117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20940" y="32258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C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5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92140" y="16129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29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04770" y="2820670"/>
            <a:ext cx="4809490" cy="2073910"/>
            <a:chOff x="2604770" y="2820670"/>
            <a:chExt cx="4809490" cy="2073910"/>
          </a:xfrm>
        </p:grpSpPr>
        <p:sp>
          <p:nvSpPr>
            <p:cNvPr id="9" name="object 9"/>
            <p:cNvSpPr/>
            <p:nvPr/>
          </p:nvSpPr>
          <p:spPr>
            <a:xfrm>
              <a:off x="3171190" y="4690110"/>
              <a:ext cx="1896110" cy="0"/>
            </a:xfrm>
            <a:custGeom>
              <a:avLst/>
              <a:gdLst/>
              <a:ahLst/>
              <a:cxnLst/>
              <a:rect l="l" t="t" r="r" b="b"/>
              <a:pathLst>
                <a:path w="1896110">
                  <a:moveTo>
                    <a:pt x="0" y="0"/>
                  </a:moveTo>
                  <a:lnTo>
                    <a:pt x="189611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8740" y="4471670"/>
              <a:ext cx="552450" cy="398780"/>
            </a:xfrm>
            <a:custGeom>
              <a:avLst/>
              <a:gdLst/>
              <a:ahLst/>
              <a:cxnLst/>
              <a:rect l="l" t="t" r="r" b="b"/>
              <a:pathLst>
                <a:path w="552450" h="398779">
                  <a:moveTo>
                    <a:pt x="276860" y="0"/>
                  </a:moveTo>
                  <a:lnTo>
                    <a:pt x="213537" y="2206"/>
                  </a:lnTo>
                  <a:lnTo>
                    <a:pt x="155325" y="8634"/>
                  </a:lnTo>
                  <a:lnTo>
                    <a:pt x="103910" y="18994"/>
                  </a:lnTo>
                  <a:lnTo>
                    <a:pt x="60982" y="32997"/>
                  </a:lnTo>
                  <a:lnTo>
                    <a:pt x="7338" y="70779"/>
                  </a:lnTo>
                  <a:lnTo>
                    <a:pt x="0" y="93979"/>
                  </a:lnTo>
                  <a:lnTo>
                    <a:pt x="0" y="294639"/>
                  </a:lnTo>
                  <a:lnTo>
                    <a:pt x="28228" y="340278"/>
                  </a:lnTo>
                  <a:lnTo>
                    <a:pt x="103910" y="375786"/>
                  </a:lnTo>
                  <a:lnTo>
                    <a:pt x="155325" y="388131"/>
                  </a:lnTo>
                  <a:lnTo>
                    <a:pt x="213537" y="396010"/>
                  </a:lnTo>
                  <a:lnTo>
                    <a:pt x="276860" y="398779"/>
                  </a:lnTo>
                  <a:lnTo>
                    <a:pt x="340111" y="396010"/>
                  </a:lnTo>
                  <a:lnTo>
                    <a:pt x="398143" y="388131"/>
                  </a:lnTo>
                  <a:lnTo>
                    <a:pt x="449309" y="375786"/>
                  </a:lnTo>
                  <a:lnTo>
                    <a:pt x="491967" y="359621"/>
                  </a:lnTo>
                  <a:lnTo>
                    <a:pt x="545181" y="318403"/>
                  </a:lnTo>
                  <a:lnTo>
                    <a:pt x="552450" y="294639"/>
                  </a:lnTo>
                  <a:lnTo>
                    <a:pt x="552450" y="93979"/>
                  </a:lnTo>
                  <a:lnTo>
                    <a:pt x="524472" y="50355"/>
                  </a:lnTo>
                  <a:lnTo>
                    <a:pt x="449309" y="18994"/>
                  </a:lnTo>
                  <a:lnTo>
                    <a:pt x="398143" y="8634"/>
                  </a:lnTo>
                  <a:lnTo>
                    <a:pt x="340111" y="2206"/>
                  </a:lnTo>
                  <a:lnTo>
                    <a:pt x="276860" y="0"/>
                  </a:lnTo>
                  <a:close/>
                </a:path>
                <a:path w="552450" h="398779">
                  <a:moveTo>
                    <a:pt x="0" y="93979"/>
                  </a:moveTo>
                  <a:lnTo>
                    <a:pt x="7338" y="117813"/>
                  </a:lnTo>
                  <a:lnTo>
                    <a:pt x="28228" y="139870"/>
                  </a:lnTo>
                  <a:lnTo>
                    <a:pt x="60982" y="159460"/>
                  </a:lnTo>
                  <a:lnTo>
                    <a:pt x="103910" y="175896"/>
                  </a:lnTo>
                  <a:lnTo>
                    <a:pt x="155325" y="188489"/>
                  </a:lnTo>
                  <a:lnTo>
                    <a:pt x="213537" y="196550"/>
                  </a:lnTo>
                  <a:lnTo>
                    <a:pt x="276860" y="199389"/>
                  </a:lnTo>
                  <a:lnTo>
                    <a:pt x="340111" y="196550"/>
                  </a:lnTo>
                  <a:lnTo>
                    <a:pt x="398143" y="188489"/>
                  </a:lnTo>
                  <a:lnTo>
                    <a:pt x="449309" y="175896"/>
                  </a:lnTo>
                  <a:lnTo>
                    <a:pt x="491967" y="159460"/>
                  </a:lnTo>
                  <a:lnTo>
                    <a:pt x="545181" y="117813"/>
                  </a:lnTo>
                  <a:lnTo>
                    <a:pt x="552450" y="9397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8250" y="4480560"/>
              <a:ext cx="552450" cy="400050"/>
            </a:xfrm>
            <a:custGeom>
              <a:avLst/>
              <a:gdLst/>
              <a:ahLst/>
              <a:cxnLst/>
              <a:rect l="l" t="t" r="r" b="b"/>
              <a:pathLst>
                <a:path w="552450" h="400050">
                  <a:moveTo>
                    <a:pt x="552450" y="105410"/>
                  </a:moveTo>
                  <a:lnTo>
                    <a:pt x="524217" y="59524"/>
                  </a:lnTo>
                  <a:lnTo>
                    <a:pt x="491464" y="39941"/>
                  </a:lnTo>
                  <a:lnTo>
                    <a:pt x="448538" y="23495"/>
                  </a:lnTo>
                  <a:lnTo>
                    <a:pt x="397116" y="10909"/>
                  </a:lnTo>
                  <a:lnTo>
                    <a:pt x="338912" y="2844"/>
                  </a:lnTo>
                  <a:lnTo>
                    <a:pt x="275590" y="0"/>
                  </a:lnTo>
                  <a:lnTo>
                    <a:pt x="212331" y="2844"/>
                  </a:lnTo>
                  <a:lnTo>
                    <a:pt x="154305" y="10909"/>
                  </a:lnTo>
                  <a:lnTo>
                    <a:pt x="103136" y="23495"/>
                  </a:lnTo>
                  <a:lnTo>
                    <a:pt x="60477" y="39941"/>
                  </a:lnTo>
                  <a:lnTo>
                    <a:pt x="7264" y="81584"/>
                  </a:lnTo>
                  <a:lnTo>
                    <a:pt x="0" y="105410"/>
                  </a:lnTo>
                  <a:lnTo>
                    <a:pt x="0" y="304800"/>
                  </a:lnTo>
                  <a:lnTo>
                    <a:pt x="27965" y="348678"/>
                  </a:lnTo>
                  <a:lnTo>
                    <a:pt x="103136" y="380568"/>
                  </a:lnTo>
                  <a:lnTo>
                    <a:pt x="154305" y="391172"/>
                  </a:lnTo>
                  <a:lnTo>
                    <a:pt x="212331" y="397776"/>
                  </a:lnTo>
                  <a:lnTo>
                    <a:pt x="275590" y="400050"/>
                  </a:lnTo>
                  <a:lnTo>
                    <a:pt x="338912" y="397776"/>
                  </a:lnTo>
                  <a:lnTo>
                    <a:pt x="397116" y="391172"/>
                  </a:lnTo>
                  <a:lnTo>
                    <a:pt x="448538" y="380568"/>
                  </a:lnTo>
                  <a:lnTo>
                    <a:pt x="491464" y="366293"/>
                  </a:lnTo>
                  <a:lnTo>
                    <a:pt x="545109" y="328079"/>
                  </a:lnTo>
                  <a:lnTo>
                    <a:pt x="552450" y="304800"/>
                  </a:lnTo>
                  <a:lnTo>
                    <a:pt x="552450" y="105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18740" y="2834640"/>
              <a:ext cx="2981960" cy="2045970"/>
            </a:xfrm>
            <a:custGeom>
              <a:avLst/>
              <a:gdLst/>
              <a:ahLst/>
              <a:cxnLst/>
              <a:rect l="l" t="t" r="r" b="b"/>
              <a:pathLst>
                <a:path w="2981960" h="2045970">
                  <a:moveTo>
                    <a:pt x="2705100" y="1645920"/>
                  </a:moveTo>
                  <a:lnTo>
                    <a:pt x="2641848" y="1648759"/>
                  </a:lnTo>
                  <a:lnTo>
                    <a:pt x="2583816" y="1656820"/>
                  </a:lnTo>
                  <a:lnTo>
                    <a:pt x="2532650" y="1669413"/>
                  </a:lnTo>
                  <a:lnTo>
                    <a:pt x="2489992" y="1685849"/>
                  </a:lnTo>
                  <a:lnTo>
                    <a:pt x="2436778" y="1727496"/>
                  </a:lnTo>
                  <a:lnTo>
                    <a:pt x="2429510" y="1751330"/>
                  </a:lnTo>
                  <a:lnTo>
                    <a:pt x="2429510" y="1950720"/>
                  </a:lnTo>
                  <a:lnTo>
                    <a:pt x="2457487" y="1994596"/>
                  </a:lnTo>
                  <a:lnTo>
                    <a:pt x="2532650" y="2026475"/>
                  </a:lnTo>
                  <a:lnTo>
                    <a:pt x="2583816" y="2037083"/>
                  </a:lnTo>
                  <a:lnTo>
                    <a:pt x="2641848" y="2043692"/>
                  </a:lnTo>
                  <a:lnTo>
                    <a:pt x="2705100" y="2045970"/>
                  </a:lnTo>
                  <a:lnTo>
                    <a:pt x="2768422" y="2043692"/>
                  </a:lnTo>
                  <a:lnTo>
                    <a:pt x="2826634" y="2037083"/>
                  </a:lnTo>
                  <a:lnTo>
                    <a:pt x="2878049" y="2026475"/>
                  </a:lnTo>
                  <a:lnTo>
                    <a:pt x="2920977" y="2012202"/>
                  </a:lnTo>
                  <a:lnTo>
                    <a:pt x="2974621" y="1973990"/>
                  </a:lnTo>
                  <a:lnTo>
                    <a:pt x="2981960" y="1950720"/>
                  </a:lnTo>
                  <a:lnTo>
                    <a:pt x="2981960" y="1751330"/>
                  </a:lnTo>
                  <a:lnTo>
                    <a:pt x="2953731" y="1705439"/>
                  </a:lnTo>
                  <a:lnTo>
                    <a:pt x="2920977" y="1685849"/>
                  </a:lnTo>
                  <a:lnTo>
                    <a:pt x="2878049" y="1669413"/>
                  </a:lnTo>
                  <a:lnTo>
                    <a:pt x="2826634" y="1656820"/>
                  </a:lnTo>
                  <a:lnTo>
                    <a:pt x="2768422" y="1648759"/>
                  </a:lnTo>
                  <a:lnTo>
                    <a:pt x="2705100" y="1645920"/>
                  </a:lnTo>
                  <a:close/>
                </a:path>
                <a:path w="2981960" h="2045970">
                  <a:moveTo>
                    <a:pt x="2429510" y="1751330"/>
                  </a:moveTo>
                  <a:lnTo>
                    <a:pt x="2436778" y="1771331"/>
                  </a:lnTo>
                  <a:lnTo>
                    <a:pt x="2457487" y="1790511"/>
                  </a:lnTo>
                  <a:lnTo>
                    <a:pt x="2532650" y="1823116"/>
                  </a:lnTo>
                  <a:lnTo>
                    <a:pt x="2583816" y="1834898"/>
                  </a:lnTo>
                  <a:lnTo>
                    <a:pt x="2641848" y="1842570"/>
                  </a:lnTo>
                  <a:lnTo>
                    <a:pt x="2705100" y="1845310"/>
                  </a:lnTo>
                  <a:lnTo>
                    <a:pt x="2768422" y="1842570"/>
                  </a:lnTo>
                  <a:lnTo>
                    <a:pt x="2826634" y="1834898"/>
                  </a:lnTo>
                  <a:lnTo>
                    <a:pt x="2878049" y="1823116"/>
                  </a:lnTo>
                  <a:lnTo>
                    <a:pt x="2920977" y="1808046"/>
                  </a:lnTo>
                  <a:lnTo>
                    <a:pt x="2974621" y="1771331"/>
                  </a:lnTo>
                  <a:lnTo>
                    <a:pt x="2981960" y="1751330"/>
                  </a:lnTo>
                </a:path>
                <a:path w="2981960" h="2045970">
                  <a:moveTo>
                    <a:pt x="276860" y="0"/>
                  </a:moveTo>
                  <a:lnTo>
                    <a:pt x="213537" y="2769"/>
                  </a:lnTo>
                  <a:lnTo>
                    <a:pt x="155325" y="10648"/>
                  </a:lnTo>
                  <a:lnTo>
                    <a:pt x="103910" y="22993"/>
                  </a:lnTo>
                  <a:lnTo>
                    <a:pt x="60982" y="39158"/>
                  </a:lnTo>
                  <a:lnTo>
                    <a:pt x="7338" y="80376"/>
                  </a:lnTo>
                  <a:lnTo>
                    <a:pt x="0" y="104139"/>
                  </a:lnTo>
                  <a:lnTo>
                    <a:pt x="0" y="303530"/>
                  </a:lnTo>
                  <a:lnTo>
                    <a:pt x="28228" y="349420"/>
                  </a:lnTo>
                  <a:lnTo>
                    <a:pt x="60982" y="369010"/>
                  </a:lnTo>
                  <a:lnTo>
                    <a:pt x="103910" y="385446"/>
                  </a:lnTo>
                  <a:lnTo>
                    <a:pt x="155325" y="398039"/>
                  </a:lnTo>
                  <a:lnTo>
                    <a:pt x="213537" y="406100"/>
                  </a:lnTo>
                  <a:lnTo>
                    <a:pt x="276860" y="408939"/>
                  </a:lnTo>
                  <a:lnTo>
                    <a:pt x="340111" y="406100"/>
                  </a:lnTo>
                  <a:lnTo>
                    <a:pt x="398143" y="398039"/>
                  </a:lnTo>
                  <a:lnTo>
                    <a:pt x="449309" y="385446"/>
                  </a:lnTo>
                  <a:lnTo>
                    <a:pt x="491967" y="369010"/>
                  </a:lnTo>
                  <a:lnTo>
                    <a:pt x="545181" y="327363"/>
                  </a:lnTo>
                  <a:lnTo>
                    <a:pt x="552450" y="303530"/>
                  </a:lnTo>
                  <a:lnTo>
                    <a:pt x="552450" y="104139"/>
                  </a:lnTo>
                  <a:lnTo>
                    <a:pt x="524472" y="58501"/>
                  </a:lnTo>
                  <a:lnTo>
                    <a:pt x="449309" y="22993"/>
                  </a:lnTo>
                  <a:lnTo>
                    <a:pt x="398143" y="10648"/>
                  </a:lnTo>
                  <a:lnTo>
                    <a:pt x="340111" y="2769"/>
                  </a:lnTo>
                  <a:lnTo>
                    <a:pt x="276860" y="0"/>
                  </a:lnTo>
                  <a:close/>
                </a:path>
                <a:path w="2981960" h="2045970">
                  <a:moveTo>
                    <a:pt x="0" y="104139"/>
                  </a:moveTo>
                  <a:lnTo>
                    <a:pt x="7338" y="127410"/>
                  </a:lnTo>
                  <a:lnTo>
                    <a:pt x="28228" y="148016"/>
                  </a:lnTo>
                  <a:lnTo>
                    <a:pt x="103910" y="179895"/>
                  </a:lnTo>
                  <a:lnTo>
                    <a:pt x="155325" y="190503"/>
                  </a:lnTo>
                  <a:lnTo>
                    <a:pt x="213537" y="197112"/>
                  </a:lnTo>
                  <a:lnTo>
                    <a:pt x="276860" y="199389"/>
                  </a:lnTo>
                  <a:lnTo>
                    <a:pt x="340111" y="197112"/>
                  </a:lnTo>
                  <a:lnTo>
                    <a:pt x="398143" y="190503"/>
                  </a:lnTo>
                  <a:lnTo>
                    <a:pt x="449309" y="179895"/>
                  </a:lnTo>
                  <a:lnTo>
                    <a:pt x="491967" y="165622"/>
                  </a:lnTo>
                  <a:lnTo>
                    <a:pt x="545181" y="127410"/>
                  </a:lnTo>
                  <a:lnTo>
                    <a:pt x="552450" y="104139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5440" y="3233420"/>
              <a:ext cx="0" cy="1228090"/>
            </a:xfrm>
            <a:custGeom>
              <a:avLst/>
              <a:gdLst/>
              <a:ahLst/>
              <a:cxnLst/>
              <a:rect l="l" t="t" r="r" b="b"/>
              <a:pathLst>
                <a:path h="1228089">
                  <a:moveTo>
                    <a:pt x="0" y="0"/>
                  </a:moveTo>
                  <a:lnTo>
                    <a:pt x="0" y="122808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8250" y="2852420"/>
              <a:ext cx="552450" cy="400050"/>
            </a:xfrm>
            <a:custGeom>
              <a:avLst/>
              <a:gdLst/>
              <a:ahLst/>
              <a:cxnLst/>
              <a:rect l="l" t="t" r="r" b="b"/>
              <a:pathLst>
                <a:path w="552450" h="400050">
                  <a:moveTo>
                    <a:pt x="275589" y="0"/>
                  </a:moveTo>
                  <a:lnTo>
                    <a:pt x="212338" y="2277"/>
                  </a:lnTo>
                  <a:lnTo>
                    <a:pt x="154306" y="8886"/>
                  </a:lnTo>
                  <a:lnTo>
                    <a:pt x="103140" y="19494"/>
                  </a:lnTo>
                  <a:lnTo>
                    <a:pt x="60482" y="33767"/>
                  </a:lnTo>
                  <a:lnTo>
                    <a:pt x="7268" y="71979"/>
                  </a:lnTo>
                  <a:lnTo>
                    <a:pt x="0" y="95250"/>
                  </a:lnTo>
                  <a:lnTo>
                    <a:pt x="0" y="295909"/>
                  </a:lnTo>
                  <a:lnTo>
                    <a:pt x="27977" y="341548"/>
                  </a:lnTo>
                  <a:lnTo>
                    <a:pt x="103140" y="377056"/>
                  </a:lnTo>
                  <a:lnTo>
                    <a:pt x="154306" y="389401"/>
                  </a:lnTo>
                  <a:lnTo>
                    <a:pt x="212338" y="397280"/>
                  </a:lnTo>
                  <a:lnTo>
                    <a:pt x="275589" y="400050"/>
                  </a:lnTo>
                  <a:lnTo>
                    <a:pt x="338912" y="397280"/>
                  </a:lnTo>
                  <a:lnTo>
                    <a:pt x="397124" y="389401"/>
                  </a:lnTo>
                  <a:lnTo>
                    <a:pt x="448539" y="377056"/>
                  </a:lnTo>
                  <a:lnTo>
                    <a:pt x="491467" y="360891"/>
                  </a:lnTo>
                  <a:lnTo>
                    <a:pt x="545111" y="319673"/>
                  </a:lnTo>
                  <a:lnTo>
                    <a:pt x="552450" y="295909"/>
                  </a:lnTo>
                  <a:lnTo>
                    <a:pt x="552450" y="95250"/>
                  </a:lnTo>
                  <a:lnTo>
                    <a:pt x="524221" y="51373"/>
                  </a:lnTo>
                  <a:lnTo>
                    <a:pt x="448539" y="19494"/>
                  </a:lnTo>
                  <a:lnTo>
                    <a:pt x="397124" y="8886"/>
                  </a:lnTo>
                  <a:lnTo>
                    <a:pt x="338912" y="2277"/>
                  </a:lnTo>
                  <a:lnTo>
                    <a:pt x="275589" y="0"/>
                  </a:lnTo>
                  <a:close/>
                </a:path>
                <a:path w="552450" h="400050">
                  <a:moveTo>
                    <a:pt x="0" y="95250"/>
                  </a:moveTo>
                  <a:lnTo>
                    <a:pt x="7268" y="119083"/>
                  </a:lnTo>
                  <a:lnTo>
                    <a:pt x="27977" y="141140"/>
                  </a:lnTo>
                  <a:lnTo>
                    <a:pt x="103140" y="177166"/>
                  </a:lnTo>
                  <a:lnTo>
                    <a:pt x="154306" y="189759"/>
                  </a:lnTo>
                  <a:lnTo>
                    <a:pt x="212338" y="197820"/>
                  </a:lnTo>
                  <a:lnTo>
                    <a:pt x="275589" y="200659"/>
                  </a:lnTo>
                  <a:lnTo>
                    <a:pt x="338912" y="197820"/>
                  </a:lnTo>
                  <a:lnTo>
                    <a:pt x="397124" y="189759"/>
                  </a:lnTo>
                  <a:lnTo>
                    <a:pt x="448539" y="177166"/>
                  </a:lnTo>
                  <a:lnTo>
                    <a:pt x="491467" y="160730"/>
                  </a:lnTo>
                  <a:lnTo>
                    <a:pt x="524221" y="141140"/>
                  </a:lnTo>
                  <a:lnTo>
                    <a:pt x="545111" y="119083"/>
                  </a:lnTo>
                  <a:lnTo>
                    <a:pt x="552450" y="9525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1190" y="3053080"/>
              <a:ext cx="1885950" cy="0"/>
            </a:xfrm>
            <a:custGeom>
              <a:avLst/>
              <a:gdLst/>
              <a:ahLst/>
              <a:cxnLst/>
              <a:rect l="l" t="t" r="r" b="b"/>
              <a:pathLst>
                <a:path w="1885950">
                  <a:moveTo>
                    <a:pt x="0" y="0"/>
                  </a:moveTo>
                  <a:lnTo>
                    <a:pt x="188595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47840" y="3605530"/>
              <a:ext cx="552450" cy="408940"/>
            </a:xfrm>
            <a:custGeom>
              <a:avLst/>
              <a:gdLst/>
              <a:ahLst/>
              <a:cxnLst/>
              <a:rect l="l" t="t" r="r" b="b"/>
              <a:pathLst>
                <a:path w="552450" h="408939">
                  <a:moveTo>
                    <a:pt x="275589" y="0"/>
                  </a:moveTo>
                  <a:lnTo>
                    <a:pt x="212338" y="2769"/>
                  </a:lnTo>
                  <a:lnTo>
                    <a:pt x="154306" y="10648"/>
                  </a:lnTo>
                  <a:lnTo>
                    <a:pt x="103140" y="22993"/>
                  </a:lnTo>
                  <a:lnTo>
                    <a:pt x="60482" y="39158"/>
                  </a:lnTo>
                  <a:lnTo>
                    <a:pt x="7268" y="80376"/>
                  </a:lnTo>
                  <a:lnTo>
                    <a:pt x="0" y="104140"/>
                  </a:lnTo>
                  <a:lnTo>
                    <a:pt x="0" y="303530"/>
                  </a:lnTo>
                  <a:lnTo>
                    <a:pt x="27977" y="349420"/>
                  </a:lnTo>
                  <a:lnTo>
                    <a:pt x="103140" y="385446"/>
                  </a:lnTo>
                  <a:lnTo>
                    <a:pt x="154306" y="398039"/>
                  </a:lnTo>
                  <a:lnTo>
                    <a:pt x="212338" y="406100"/>
                  </a:lnTo>
                  <a:lnTo>
                    <a:pt x="275589" y="408940"/>
                  </a:lnTo>
                  <a:lnTo>
                    <a:pt x="338912" y="406100"/>
                  </a:lnTo>
                  <a:lnTo>
                    <a:pt x="397124" y="398039"/>
                  </a:lnTo>
                  <a:lnTo>
                    <a:pt x="448539" y="385446"/>
                  </a:lnTo>
                  <a:lnTo>
                    <a:pt x="491467" y="369010"/>
                  </a:lnTo>
                  <a:lnTo>
                    <a:pt x="524221" y="349420"/>
                  </a:lnTo>
                  <a:lnTo>
                    <a:pt x="552450" y="303530"/>
                  </a:lnTo>
                  <a:lnTo>
                    <a:pt x="552450" y="104140"/>
                  </a:lnTo>
                  <a:lnTo>
                    <a:pt x="524221" y="58501"/>
                  </a:lnTo>
                  <a:lnTo>
                    <a:pt x="448539" y="22993"/>
                  </a:lnTo>
                  <a:lnTo>
                    <a:pt x="397124" y="10648"/>
                  </a:lnTo>
                  <a:lnTo>
                    <a:pt x="338912" y="2769"/>
                  </a:lnTo>
                  <a:lnTo>
                    <a:pt x="275589" y="0"/>
                  </a:lnTo>
                  <a:close/>
                </a:path>
                <a:path w="552450" h="408939">
                  <a:moveTo>
                    <a:pt x="0" y="104140"/>
                  </a:moveTo>
                  <a:lnTo>
                    <a:pt x="7268" y="127410"/>
                  </a:lnTo>
                  <a:lnTo>
                    <a:pt x="27977" y="148016"/>
                  </a:lnTo>
                  <a:lnTo>
                    <a:pt x="103140" y="179895"/>
                  </a:lnTo>
                  <a:lnTo>
                    <a:pt x="154306" y="190503"/>
                  </a:lnTo>
                  <a:lnTo>
                    <a:pt x="212338" y="197112"/>
                  </a:lnTo>
                  <a:lnTo>
                    <a:pt x="275589" y="199390"/>
                  </a:lnTo>
                  <a:lnTo>
                    <a:pt x="338912" y="197112"/>
                  </a:lnTo>
                  <a:lnTo>
                    <a:pt x="397124" y="190503"/>
                  </a:lnTo>
                  <a:lnTo>
                    <a:pt x="448539" y="179895"/>
                  </a:lnTo>
                  <a:lnTo>
                    <a:pt x="491467" y="165622"/>
                  </a:lnTo>
                  <a:lnTo>
                    <a:pt x="545111" y="127410"/>
                  </a:lnTo>
                  <a:lnTo>
                    <a:pt x="552450" y="10414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2890" y="3053080"/>
              <a:ext cx="1494790" cy="1637030"/>
            </a:xfrm>
            <a:custGeom>
              <a:avLst/>
              <a:gdLst/>
              <a:ahLst/>
              <a:cxnLst/>
              <a:rect l="l" t="t" r="r" b="b"/>
              <a:pathLst>
                <a:path w="1494790" h="1637029">
                  <a:moveTo>
                    <a:pt x="266700" y="1637030"/>
                  </a:moveTo>
                  <a:lnTo>
                    <a:pt x="1494789" y="781050"/>
                  </a:lnTo>
                </a:path>
                <a:path w="1494790" h="1637029">
                  <a:moveTo>
                    <a:pt x="1494789" y="781050"/>
                  </a:moveTo>
                  <a:lnTo>
                    <a:pt x="266700" y="0"/>
                  </a:lnTo>
                </a:path>
                <a:path w="1494790" h="1637029">
                  <a:moveTo>
                    <a:pt x="0" y="190500"/>
                  </a:moveTo>
                  <a:lnTo>
                    <a:pt x="0" y="143764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15589" y="2612389"/>
            <a:ext cx="14605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4779" y="2593339"/>
            <a:ext cx="14605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2090" y="4878070"/>
            <a:ext cx="14605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5589" y="4878070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15740" y="2745739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0629" y="3164839"/>
            <a:ext cx="88011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ts val="1590"/>
              </a:lnSpc>
            </a:pPr>
            <a:r>
              <a:rPr sz="1400" spc="1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5089" y="3764279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5390" y="3764279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86829" y="4344670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5740" y="4782820"/>
            <a:ext cx="126364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22600" y="2508250"/>
            <a:ext cx="3834129" cy="2679700"/>
            <a:chOff x="3022600" y="2508250"/>
            <a:chExt cx="3834129" cy="2679700"/>
          </a:xfrm>
        </p:grpSpPr>
        <p:sp>
          <p:nvSpPr>
            <p:cNvPr id="29" name="object 29"/>
            <p:cNvSpPr/>
            <p:nvPr/>
          </p:nvSpPr>
          <p:spPr>
            <a:xfrm>
              <a:off x="4495800" y="3962399"/>
              <a:ext cx="1600200" cy="647700"/>
            </a:xfrm>
            <a:custGeom>
              <a:avLst/>
              <a:gdLst/>
              <a:ahLst/>
              <a:cxnLst/>
              <a:rect l="l" t="t" r="r" b="b"/>
              <a:pathLst>
                <a:path w="1600200" h="647700">
                  <a:moveTo>
                    <a:pt x="474980" y="590550"/>
                  </a:moveTo>
                  <a:lnTo>
                    <a:pt x="114300" y="590550"/>
                  </a:lnTo>
                  <a:lnTo>
                    <a:pt x="114300" y="571500"/>
                  </a:lnTo>
                  <a:lnTo>
                    <a:pt x="0" y="609600"/>
                  </a:lnTo>
                  <a:lnTo>
                    <a:pt x="114300" y="647700"/>
                  </a:lnTo>
                  <a:lnTo>
                    <a:pt x="114300" y="628650"/>
                  </a:lnTo>
                  <a:lnTo>
                    <a:pt x="474980" y="628650"/>
                  </a:lnTo>
                  <a:lnTo>
                    <a:pt x="474980" y="590550"/>
                  </a:lnTo>
                  <a:close/>
                </a:path>
                <a:path w="1600200" h="647700">
                  <a:moveTo>
                    <a:pt x="774700" y="114300"/>
                  </a:moveTo>
                  <a:lnTo>
                    <a:pt x="736600" y="0"/>
                  </a:lnTo>
                  <a:lnTo>
                    <a:pt x="698500" y="114300"/>
                  </a:lnTo>
                  <a:lnTo>
                    <a:pt x="717550" y="114300"/>
                  </a:lnTo>
                  <a:lnTo>
                    <a:pt x="717550" y="415290"/>
                  </a:lnTo>
                  <a:lnTo>
                    <a:pt x="755650" y="415290"/>
                  </a:lnTo>
                  <a:lnTo>
                    <a:pt x="755650" y="114300"/>
                  </a:lnTo>
                  <a:lnTo>
                    <a:pt x="774700" y="114300"/>
                  </a:lnTo>
                  <a:close/>
                </a:path>
                <a:path w="1600200" h="647700">
                  <a:moveTo>
                    <a:pt x="1600200" y="228600"/>
                  </a:moveTo>
                  <a:lnTo>
                    <a:pt x="1483360" y="260350"/>
                  </a:lnTo>
                  <a:lnTo>
                    <a:pt x="1494612" y="276910"/>
                  </a:lnTo>
                  <a:lnTo>
                    <a:pt x="1132840" y="516890"/>
                  </a:lnTo>
                  <a:lnTo>
                    <a:pt x="1153160" y="548640"/>
                  </a:lnTo>
                  <a:lnTo>
                    <a:pt x="1515808" y="308089"/>
                  </a:lnTo>
                  <a:lnTo>
                    <a:pt x="1526540" y="323850"/>
                  </a:lnTo>
                  <a:lnTo>
                    <a:pt x="1600200" y="228600"/>
                  </a:lnTo>
                  <a:close/>
                </a:path>
              </a:pathLst>
            </a:custGeom>
            <a:solidFill>
              <a:srgbClr val="104E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7200" y="47244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457200"/>
                  </a:moveTo>
                  <a:lnTo>
                    <a:pt x="685800" y="0"/>
                  </a:lnTo>
                </a:path>
              </a:pathLst>
            </a:custGeom>
            <a:ln w="12579">
              <a:solidFill>
                <a:srgbClr val="104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6600" y="2514600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228600" y="0"/>
                  </a:moveTo>
                  <a:lnTo>
                    <a:pt x="0" y="762000"/>
                  </a:lnTo>
                </a:path>
              </a:pathLst>
            </a:custGeom>
            <a:ln w="12579">
              <a:solidFill>
                <a:srgbClr val="FB00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2600" y="3213099"/>
              <a:ext cx="635000" cy="508000"/>
            </a:xfrm>
            <a:custGeom>
              <a:avLst/>
              <a:gdLst/>
              <a:ahLst/>
              <a:cxnLst/>
              <a:rect l="l" t="t" r="r" b="b"/>
              <a:pathLst>
                <a:path w="635000" h="508000">
                  <a:moveTo>
                    <a:pt x="76200" y="393700"/>
                  </a:moveTo>
                  <a:lnTo>
                    <a:pt x="57150" y="393700"/>
                  </a:lnTo>
                  <a:lnTo>
                    <a:pt x="57150" y="91440"/>
                  </a:lnTo>
                  <a:lnTo>
                    <a:pt x="19050" y="91440"/>
                  </a:lnTo>
                  <a:lnTo>
                    <a:pt x="19050" y="393700"/>
                  </a:lnTo>
                  <a:lnTo>
                    <a:pt x="0" y="393700"/>
                  </a:lnTo>
                  <a:lnTo>
                    <a:pt x="38100" y="508000"/>
                  </a:lnTo>
                  <a:lnTo>
                    <a:pt x="76200" y="393700"/>
                  </a:lnTo>
                  <a:close/>
                </a:path>
                <a:path w="635000" h="508000">
                  <a:moveTo>
                    <a:pt x="635000" y="38100"/>
                  </a:moveTo>
                  <a:lnTo>
                    <a:pt x="520700" y="0"/>
                  </a:lnTo>
                  <a:lnTo>
                    <a:pt x="520700" y="19050"/>
                  </a:lnTo>
                  <a:lnTo>
                    <a:pt x="160020" y="19050"/>
                  </a:lnTo>
                  <a:lnTo>
                    <a:pt x="160020" y="57150"/>
                  </a:lnTo>
                  <a:lnTo>
                    <a:pt x="520700" y="57150"/>
                  </a:lnTo>
                  <a:lnTo>
                    <a:pt x="520700" y="76200"/>
                  </a:lnTo>
                  <a:lnTo>
                    <a:pt x="635000" y="3810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62700" y="3390899"/>
              <a:ext cx="494030" cy="800100"/>
            </a:xfrm>
            <a:custGeom>
              <a:avLst/>
              <a:gdLst/>
              <a:ahLst/>
              <a:cxnLst/>
              <a:rect l="l" t="t" r="r" b="b"/>
              <a:pathLst>
                <a:path w="494029" h="800100">
                  <a:moveTo>
                    <a:pt x="467360" y="288290"/>
                  </a:moveTo>
                  <a:lnTo>
                    <a:pt x="106133" y="47485"/>
                  </a:lnTo>
                  <a:lnTo>
                    <a:pt x="116840" y="31750"/>
                  </a:lnTo>
                  <a:lnTo>
                    <a:pt x="0" y="0"/>
                  </a:lnTo>
                  <a:lnTo>
                    <a:pt x="73660" y="95250"/>
                  </a:lnTo>
                  <a:lnTo>
                    <a:pt x="84937" y="78651"/>
                  </a:lnTo>
                  <a:lnTo>
                    <a:pt x="447040" y="320040"/>
                  </a:lnTo>
                  <a:lnTo>
                    <a:pt x="467360" y="288290"/>
                  </a:lnTo>
                  <a:close/>
                </a:path>
                <a:path w="494029" h="800100">
                  <a:moveTo>
                    <a:pt x="494030" y="586740"/>
                  </a:moveTo>
                  <a:lnTo>
                    <a:pt x="471170" y="556260"/>
                  </a:lnTo>
                  <a:lnTo>
                    <a:pt x="257657" y="716089"/>
                  </a:lnTo>
                  <a:lnTo>
                    <a:pt x="246380" y="701040"/>
                  </a:lnTo>
                  <a:lnTo>
                    <a:pt x="177800" y="800100"/>
                  </a:lnTo>
                  <a:lnTo>
                    <a:pt x="292100" y="762000"/>
                  </a:lnTo>
                  <a:lnTo>
                    <a:pt x="280517" y="746582"/>
                  </a:lnTo>
                  <a:lnTo>
                    <a:pt x="494030" y="586740"/>
                  </a:lnTo>
                  <a:close/>
                </a:path>
              </a:pathLst>
            </a:custGeom>
            <a:solidFill>
              <a:srgbClr val="66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572509" y="5214620"/>
            <a:ext cx="1221740" cy="459740"/>
          </a:xfrm>
          <a:prstGeom prst="rect">
            <a:avLst/>
          </a:prstGeom>
          <a:ln w="12579">
            <a:solidFill>
              <a:srgbClr val="104EFA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 marR="8445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104EFA"/>
                </a:solidFill>
                <a:latin typeface="Arial"/>
                <a:cs typeface="Arial"/>
              </a:rPr>
              <a:t>E=0, </a:t>
            </a:r>
            <a:r>
              <a:rPr sz="1200" dirty="0">
                <a:solidFill>
                  <a:srgbClr val="104EFA"/>
                </a:solidFill>
                <a:latin typeface="Arial"/>
                <a:cs typeface="Arial"/>
              </a:rPr>
              <a:t>B=1,</a:t>
            </a:r>
            <a:r>
              <a:rPr sz="1200" spc="-65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04EFA"/>
                </a:solidFill>
                <a:latin typeface="Arial"/>
                <a:cs typeface="Arial"/>
              </a:rPr>
              <a:t>A=2,  D=1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01950" y="2209800"/>
            <a:ext cx="1187450" cy="276860"/>
          </a:xfrm>
          <a:prstGeom prst="rect">
            <a:avLst/>
          </a:prstGeom>
          <a:ln w="12579">
            <a:solidFill>
              <a:srgbClr val="FB002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FB0027"/>
                </a:solidFill>
                <a:latin typeface="Arial"/>
                <a:cs typeface="Arial"/>
              </a:rPr>
              <a:t>A=0, </a:t>
            </a:r>
            <a:r>
              <a:rPr sz="1200" dirty="0">
                <a:solidFill>
                  <a:srgbClr val="FB0027"/>
                </a:solidFill>
                <a:latin typeface="Arial"/>
                <a:cs typeface="Arial"/>
              </a:rPr>
              <a:t>B=1,</a:t>
            </a:r>
            <a:r>
              <a:rPr sz="1200" spc="-30" dirty="0">
                <a:solidFill>
                  <a:srgbClr val="FB0027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B0027"/>
                </a:solidFill>
                <a:latin typeface="Arial"/>
                <a:cs typeface="Arial"/>
              </a:rPr>
              <a:t>D=1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59550" y="2887979"/>
            <a:ext cx="1187450" cy="276860"/>
          </a:xfrm>
          <a:prstGeom prst="rect">
            <a:avLst/>
          </a:prstGeom>
          <a:ln w="12579">
            <a:solidFill>
              <a:srgbClr val="6698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669800"/>
                </a:solidFill>
                <a:latin typeface="Arial"/>
                <a:cs typeface="Arial"/>
              </a:rPr>
              <a:t>C=0, </a:t>
            </a:r>
            <a:r>
              <a:rPr sz="1200" dirty="0">
                <a:solidFill>
                  <a:srgbClr val="669800"/>
                </a:solidFill>
                <a:latin typeface="Arial"/>
                <a:cs typeface="Arial"/>
              </a:rPr>
              <a:t>B=1,</a:t>
            </a:r>
            <a:r>
              <a:rPr sz="1200" spc="-40" dirty="0">
                <a:solidFill>
                  <a:srgbClr val="6698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69800"/>
                </a:solidFill>
                <a:latin typeface="Arial"/>
                <a:cs typeface="Arial"/>
              </a:rPr>
              <a:t>A=2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29400" y="31877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66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889" y="530859"/>
            <a:ext cx="7599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Operation of </a:t>
            </a:r>
            <a:r>
              <a:rPr dirty="0"/>
              <a:t>Distance </a:t>
            </a:r>
            <a:r>
              <a:rPr spc="-5" dirty="0"/>
              <a:t>Vector Routing</a:t>
            </a:r>
            <a:r>
              <a:rPr dirty="0"/>
              <a:t> (4)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92140" y="4914900"/>
          <a:ext cx="1455419" cy="117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0139" y="16129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29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0139" y="4914900"/>
          <a:ext cx="1455419" cy="117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 marL="6794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20940" y="32258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C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64676"/>
              </p:ext>
            </p:extLst>
          </p:nvPr>
        </p:nvGraphicFramePr>
        <p:xfrm>
          <a:off x="5692141" y="1612900"/>
          <a:ext cx="1528443" cy="1089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0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029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729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907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0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085">
                <a:tc>
                  <a:txBody>
                    <a:bodyPr/>
                    <a:lstStyle/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030">
                <a:tc>
                  <a:txBody>
                    <a:bodyPr/>
                    <a:lstStyle/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5"/>
                        </a:lnSpc>
                      </a:pPr>
                      <a:r>
                        <a:rPr lang="en-US"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05404" y="2814954"/>
            <a:ext cx="4819650" cy="2081530"/>
            <a:chOff x="2605404" y="2814954"/>
            <a:chExt cx="4819650" cy="2081530"/>
          </a:xfrm>
        </p:grpSpPr>
        <p:sp>
          <p:nvSpPr>
            <p:cNvPr id="9" name="object 9"/>
            <p:cNvSpPr/>
            <p:nvPr/>
          </p:nvSpPr>
          <p:spPr>
            <a:xfrm>
              <a:off x="3173729" y="4691379"/>
              <a:ext cx="1898650" cy="0"/>
            </a:xfrm>
            <a:custGeom>
              <a:avLst/>
              <a:gdLst/>
              <a:ahLst/>
              <a:cxnLst/>
              <a:rect l="l" t="t" r="r" b="b"/>
              <a:pathLst>
                <a:path w="1898650">
                  <a:moveTo>
                    <a:pt x="0" y="0"/>
                  </a:moveTo>
                  <a:lnTo>
                    <a:pt x="189864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0009" y="4471669"/>
              <a:ext cx="553720" cy="400050"/>
            </a:xfrm>
            <a:custGeom>
              <a:avLst/>
              <a:gdLst/>
              <a:ahLst/>
              <a:cxnLst/>
              <a:rect l="l" t="t" r="r" b="b"/>
              <a:pathLst>
                <a:path w="553719" h="400050">
                  <a:moveTo>
                    <a:pt x="276859" y="0"/>
                  </a:moveTo>
                  <a:lnTo>
                    <a:pt x="213537" y="2277"/>
                  </a:lnTo>
                  <a:lnTo>
                    <a:pt x="155325" y="8886"/>
                  </a:lnTo>
                  <a:lnTo>
                    <a:pt x="103910" y="19494"/>
                  </a:lnTo>
                  <a:lnTo>
                    <a:pt x="60982" y="33767"/>
                  </a:lnTo>
                  <a:lnTo>
                    <a:pt x="7338" y="71979"/>
                  </a:lnTo>
                  <a:lnTo>
                    <a:pt x="0" y="95249"/>
                  </a:lnTo>
                  <a:lnTo>
                    <a:pt x="0" y="295909"/>
                  </a:lnTo>
                  <a:lnTo>
                    <a:pt x="28228" y="341548"/>
                  </a:lnTo>
                  <a:lnTo>
                    <a:pt x="103910" y="377056"/>
                  </a:lnTo>
                  <a:lnTo>
                    <a:pt x="155325" y="389401"/>
                  </a:lnTo>
                  <a:lnTo>
                    <a:pt x="213537" y="397280"/>
                  </a:lnTo>
                  <a:lnTo>
                    <a:pt x="276859" y="400049"/>
                  </a:lnTo>
                  <a:lnTo>
                    <a:pt x="340182" y="397280"/>
                  </a:lnTo>
                  <a:lnTo>
                    <a:pt x="398394" y="389401"/>
                  </a:lnTo>
                  <a:lnTo>
                    <a:pt x="449809" y="377056"/>
                  </a:lnTo>
                  <a:lnTo>
                    <a:pt x="492737" y="360891"/>
                  </a:lnTo>
                  <a:lnTo>
                    <a:pt x="546381" y="319673"/>
                  </a:lnTo>
                  <a:lnTo>
                    <a:pt x="553719" y="295909"/>
                  </a:lnTo>
                  <a:lnTo>
                    <a:pt x="553719" y="95249"/>
                  </a:lnTo>
                  <a:lnTo>
                    <a:pt x="525491" y="51373"/>
                  </a:lnTo>
                  <a:lnTo>
                    <a:pt x="449809" y="19494"/>
                  </a:lnTo>
                  <a:lnTo>
                    <a:pt x="398394" y="8886"/>
                  </a:lnTo>
                  <a:lnTo>
                    <a:pt x="340182" y="2277"/>
                  </a:lnTo>
                  <a:lnTo>
                    <a:pt x="276859" y="0"/>
                  </a:lnTo>
                  <a:close/>
                </a:path>
                <a:path w="553719" h="400050">
                  <a:moveTo>
                    <a:pt x="0" y="95249"/>
                  </a:moveTo>
                  <a:lnTo>
                    <a:pt x="7338" y="119083"/>
                  </a:lnTo>
                  <a:lnTo>
                    <a:pt x="28228" y="141140"/>
                  </a:lnTo>
                  <a:lnTo>
                    <a:pt x="60982" y="160730"/>
                  </a:lnTo>
                  <a:lnTo>
                    <a:pt x="103910" y="177166"/>
                  </a:lnTo>
                  <a:lnTo>
                    <a:pt x="155325" y="189759"/>
                  </a:lnTo>
                  <a:lnTo>
                    <a:pt x="213537" y="197820"/>
                  </a:lnTo>
                  <a:lnTo>
                    <a:pt x="276859" y="200659"/>
                  </a:lnTo>
                  <a:lnTo>
                    <a:pt x="340182" y="197820"/>
                  </a:lnTo>
                  <a:lnTo>
                    <a:pt x="398394" y="189759"/>
                  </a:lnTo>
                  <a:lnTo>
                    <a:pt x="449809" y="177166"/>
                  </a:lnTo>
                  <a:lnTo>
                    <a:pt x="492737" y="160730"/>
                  </a:lnTo>
                  <a:lnTo>
                    <a:pt x="525491" y="141140"/>
                  </a:lnTo>
                  <a:lnTo>
                    <a:pt x="546381" y="119083"/>
                  </a:lnTo>
                  <a:lnTo>
                    <a:pt x="553719" y="95249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53330" y="4480559"/>
              <a:ext cx="553720" cy="401320"/>
            </a:xfrm>
            <a:custGeom>
              <a:avLst/>
              <a:gdLst/>
              <a:ahLst/>
              <a:cxnLst/>
              <a:rect l="l" t="t" r="r" b="b"/>
              <a:pathLst>
                <a:path w="553720" h="401320">
                  <a:moveTo>
                    <a:pt x="553720" y="105410"/>
                  </a:moveTo>
                  <a:lnTo>
                    <a:pt x="525487" y="59524"/>
                  </a:lnTo>
                  <a:lnTo>
                    <a:pt x="492734" y="39941"/>
                  </a:lnTo>
                  <a:lnTo>
                    <a:pt x="449808" y="23495"/>
                  </a:lnTo>
                  <a:lnTo>
                    <a:pt x="398386" y="10909"/>
                  </a:lnTo>
                  <a:lnTo>
                    <a:pt x="340182" y="2844"/>
                  </a:lnTo>
                  <a:lnTo>
                    <a:pt x="276860" y="0"/>
                  </a:lnTo>
                  <a:lnTo>
                    <a:pt x="213525" y="2844"/>
                  </a:lnTo>
                  <a:lnTo>
                    <a:pt x="155321" y="10909"/>
                  </a:lnTo>
                  <a:lnTo>
                    <a:pt x="103898" y="23495"/>
                  </a:lnTo>
                  <a:lnTo>
                    <a:pt x="60972" y="39941"/>
                  </a:lnTo>
                  <a:lnTo>
                    <a:pt x="28219" y="59524"/>
                  </a:lnTo>
                  <a:lnTo>
                    <a:pt x="0" y="105410"/>
                  </a:lnTo>
                  <a:lnTo>
                    <a:pt x="0" y="306070"/>
                  </a:lnTo>
                  <a:lnTo>
                    <a:pt x="28219" y="349948"/>
                  </a:lnTo>
                  <a:lnTo>
                    <a:pt x="103898" y="381838"/>
                  </a:lnTo>
                  <a:lnTo>
                    <a:pt x="155321" y="392442"/>
                  </a:lnTo>
                  <a:lnTo>
                    <a:pt x="213525" y="399046"/>
                  </a:lnTo>
                  <a:lnTo>
                    <a:pt x="276860" y="401320"/>
                  </a:lnTo>
                  <a:lnTo>
                    <a:pt x="340182" y="399046"/>
                  </a:lnTo>
                  <a:lnTo>
                    <a:pt x="398386" y="392442"/>
                  </a:lnTo>
                  <a:lnTo>
                    <a:pt x="449808" y="381838"/>
                  </a:lnTo>
                  <a:lnTo>
                    <a:pt x="492734" y="367563"/>
                  </a:lnTo>
                  <a:lnTo>
                    <a:pt x="546379" y="329349"/>
                  </a:lnTo>
                  <a:lnTo>
                    <a:pt x="553720" y="306070"/>
                  </a:lnTo>
                  <a:lnTo>
                    <a:pt x="553720" y="105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0009" y="2829559"/>
              <a:ext cx="2987040" cy="2052320"/>
            </a:xfrm>
            <a:custGeom>
              <a:avLst/>
              <a:gdLst/>
              <a:ahLst/>
              <a:cxnLst/>
              <a:rect l="l" t="t" r="r" b="b"/>
              <a:pathLst>
                <a:path w="2987040" h="2052320">
                  <a:moveTo>
                    <a:pt x="2710179" y="1651000"/>
                  </a:moveTo>
                  <a:lnTo>
                    <a:pt x="2646857" y="1653839"/>
                  </a:lnTo>
                  <a:lnTo>
                    <a:pt x="2588645" y="1661900"/>
                  </a:lnTo>
                  <a:lnTo>
                    <a:pt x="2537230" y="1674493"/>
                  </a:lnTo>
                  <a:lnTo>
                    <a:pt x="2494302" y="1690929"/>
                  </a:lnTo>
                  <a:lnTo>
                    <a:pt x="2461548" y="1710519"/>
                  </a:lnTo>
                  <a:lnTo>
                    <a:pt x="2433319" y="1756409"/>
                  </a:lnTo>
                  <a:lnTo>
                    <a:pt x="2433319" y="1957070"/>
                  </a:lnTo>
                  <a:lnTo>
                    <a:pt x="2461548" y="2000946"/>
                  </a:lnTo>
                  <a:lnTo>
                    <a:pt x="2537230" y="2032825"/>
                  </a:lnTo>
                  <a:lnTo>
                    <a:pt x="2588645" y="2043433"/>
                  </a:lnTo>
                  <a:lnTo>
                    <a:pt x="2646857" y="2050042"/>
                  </a:lnTo>
                  <a:lnTo>
                    <a:pt x="2710179" y="2052320"/>
                  </a:lnTo>
                  <a:lnTo>
                    <a:pt x="2773502" y="2050042"/>
                  </a:lnTo>
                  <a:lnTo>
                    <a:pt x="2831714" y="2043433"/>
                  </a:lnTo>
                  <a:lnTo>
                    <a:pt x="2883129" y="2032825"/>
                  </a:lnTo>
                  <a:lnTo>
                    <a:pt x="2926057" y="2018552"/>
                  </a:lnTo>
                  <a:lnTo>
                    <a:pt x="2979701" y="1980340"/>
                  </a:lnTo>
                  <a:lnTo>
                    <a:pt x="2987040" y="1957070"/>
                  </a:lnTo>
                  <a:lnTo>
                    <a:pt x="2987040" y="1756409"/>
                  </a:lnTo>
                  <a:lnTo>
                    <a:pt x="2958811" y="1710519"/>
                  </a:lnTo>
                  <a:lnTo>
                    <a:pt x="2926057" y="1690929"/>
                  </a:lnTo>
                  <a:lnTo>
                    <a:pt x="2883129" y="1674493"/>
                  </a:lnTo>
                  <a:lnTo>
                    <a:pt x="2831714" y="1661900"/>
                  </a:lnTo>
                  <a:lnTo>
                    <a:pt x="2773502" y="1653839"/>
                  </a:lnTo>
                  <a:lnTo>
                    <a:pt x="2710179" y="1651000"/>
                  </a:lnTo>
                  <a:close/>
                </a:path>
                <a:path w="2987040" h="2052320">
                  <a:moveTo>
                    <a:pt x="2433319" y="1756409"/>
                  </a:moveTo>
                  <a:lnTo>
                    <a:pt x="2440658" y="1776881"/>
                  </a:lnTo>
                  <a:lnTo>
                    <a:pt x="2461548" y="1796398"/>
                  </a:lnTo>
                  <a:lnTo>
                    <a:pt x="2537230" y="1829366"/>
                  </a:lnTo>
                  <a:lnTo>
                    <a:pt x="2588645" y="1841218"/>
                  </a:lnTo>
                  <a:lnTo>
                    <a:pt x="2646857" y="1848916"/>
                  </a:lnTo>
                  <a:lnTo>
                    <a:pt x="2710179" y="1851659"/>
                  </a:lnTo>
                  <a:lnTo>
                    <a:pt x="2773502" y="1848916"/>
                  </a:lnTo>
                  <a:lnTo>
                    <a:pt x="2831714" y="1841218"/>
                  </a:lnTo>
                  <a:lnTo>
                    <a:pt x="2883129" y="1829366"/>
                  </a:lnTo>
                  <a:lnTo>
                    <a:pt x="2926057" y="1814159"/>
                  </a:lnTo>
                  <a:lnTo>
                    <a:pt x="2979701" y="1776881"/>
                  </a:lnTo>
                  <a:lnTo>
                    <a:pt x="2987040" y="1756409"/>
                  </a:lnTo>
                </a:path>
                <a:path w="2987040" h="2052320">
                  <a:moveTo>
                    <a:pt x="276859" y="0"/>
                  </a:moveTo>
                  <a:lnTo>
                    <a:pt x="213537" y="2839"/>
                  </a:lnTo>
                  <a:lnTo>
                    <a:pt x="155325" y="10900"/>
                  </a:lnTo>
                  <a:lnTo>
                    <a:pt x="103910" y="23493"/>
                  </a:lnTo>
                  <a:lnTo>
                    <a:pt x="60982" y="39929"/>
                  </a:lnTo>
                  <a:lnTo>
                    <a:pt x="28228" y="59519"/>
                  </a:lnTo>
                  <a:lnTo>
                    <a:pt x="0" y="105410"/>
                  </a:lnTo>
                  <a:lnTo>
                    <a:pt x="0" y="306069"/>
                  </a:lnTo>
                  <a:lnTo>
                    <a:pt x="28228" y="351708"/>
                  </a:lnTo>
                  <a:lnTo>
                    <a:pt x="103910" y="387216"/>
                  </a:lnTo>
                  <a:lnTo>
                    <a:pt x="155325" y="399561"/>
                  </a:lnTo>
                  <a:lnTo>
                    <a:pt x="213537" y="407440"/>
                  </a:lnTo>
                  <a:lnTo>
                    <a:pt x="276859" y="410210"/>
                  </a:lnTo>
                  <a:lnTo>
                    <a:pt x="340182" y="407440"/>
                  </a:lnTo>
                  <a:lnTo>
                    <a:pt x="398394" y="399561"/>
                  </a:lnTo>
                  <a:lnTo>
                    <a:pt x="449809" y="387216"/>
                  </a:lnTo>
                  <a:lnTo>
                    <a:pt x="492737" y="371051"/>
                  </a:lnTo>
                  <a:lnTo>
                    <a:pt x="546381" y="329833"/>
                  </a:lnTo>
                  <a:lnTo>
                    <a:pt x="553719" y="306069"/>
                  </a:lnTo>
                  <a:lnTo>
                    <a:pt x="553719" y="105410"/>
                  </a:lnTo>
                  <a:lnTo>
                    <a:pt x="525491" y="59519"/>
                  </a:lnTo>
                  <a:lnTo>
                    <a:pt x="492737" y="39929"/>
                  </a:lnTo>
                  <a:lnTo>
                    <a:pt x="449809" y="23493"/>
                  </a:lnTo>
                  <a:lnTo>
                    <a:pt x="398394" y="10900"/>
                  </a:lnTo>
                  <a:lnTo>
                    <a:pt x="340182" y="2839"/>
                  </a:lnTo>
                  <a:lnTo>
                    <a:pt x="276859" y="0"/>
                  </a:lnTo>
                  <a:close/>
                </a:path>
                <a:path w="2987040" h="2052320">
                  <a:moveTo>
                    <a:pt x="0" y="105410"/>
                  </a:moveTo>
                  <a:lnTo>
                    <a:pt x="7338" y="128680"/>
                  </a:lnTo>
                  <a:lnTo>
                    <a:pt x="28228" y="149286"/>
                  </a:lnTo>
                  <a:lnTo>
                    <a:pt x="103910" y="181165"/>
                  </a:lnTo>
                  <a:lnTo>
                    <a:pt x="155325" y="191773"/>
                  </a:lnTo>
                  <a:lnTo>
                    <a:pt x="213537" y="198382"/>
                  </a:lnTo>
                  <a:lnTo>
                    <a:pt x="276859" y="200660"/>
                  </a:lnTo>
                  <a:lnTo>
                    <a:pt x="340182" y="198382"/>
                  </a:lnTo>
                  <a:lnTo>
                    <a:pt x="398394" y="191773"/>
                  </a:lnTo>
                  <a:lnTo>
                    <a:pt x="449809" y="181165"/>
                  </a:lnTo>
                  <a:lnTo>
                    <a:pt x="492737" y="166892"/>
                  </a:lnTo>
                  <a:lnTo>
                    <a:pt x="546381" y="128680"/>
                  </a:lnTo>
                  <a:lnTo>
                    <a:pt x="553719" y="10541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6709" y="3230879"/>
              <a:ext cx="0" cy="1230630"/>
            </a:xfrm>
            <a:custGeom>
              <a:avLst/>
              <a:gdLst/>
              <a:ahLst/>
              <a:cxnLst/>
              <a:rect l="l" t="t" r="r" b="b"/>
              <a:pathLst>
                <a:path h="1230629">
                  <a:moveTo>
                    <a:pt x="0" y="0"/>
                  </a:moveTo>
                  <a:lnTo>
                    <a:pt x="0" y="123063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3329" y="2848609"/>
              <a:ext cx="553720" cy="401320"/>
            </a:xfrm>
            <a:custGeom>
              <a:avLst/>
              <a:gdLst/>
              <a:ahLst/>
              <a:cxnLst/>
              <a:rect l="l" t="t" r="r" b="b"/>
              <a:pathLst>
                <a:path w="553720" h="401319">
                  <a:moveTo>
                    <a:pt x="276860" y="0"/>
                  </a:moveTo>
                  <a:lnTo>
                    <a:pt x="213537" y="2277"/>
                  </a:lnTo>
                  <a:lnTo>
                    <a:pt x="155325" y="8886"/>
                  </a:lnTo>
                  <a:lnTo>
                    <a:pt x="103910" y="19494"/>
                  </a:lnTo>
                  <a:lnTo>
                    <a:pt x="60982" y="33767"/>
                  </a:lnTo>
                  <a:lnTo>
                    <a:pt x="7338" y="71979"/>
                  </a:lnTo>
                  <a:lnTo>
                    <a:pt x="0" y="95250"/>
                  </a:lnTo>
                  <a:lnTo>
                    <a:pt x="0" y="295910"/>
                  </a:lnTo>
                  <a:lnTo>
                    <a:pt x="28228" y="341800"/>
                  </a:lnTo>
                  <a:lnTo>
                    <a:pt x="60982" y="361390"/>
                  </a:lnTo>
                  <a:lnTo>
                    <a:pt x="103910" y="377826"/>
                  </a:lnTo>
                  <a:lnTo>
                    <a:pt x="155325" y="390419"/>
                  </a:lnTo>
                  <a:lnTo>
                    <a:pt x="213537" y="398480"/>
                  </a:lnTo>
                  <a:lnTo>
                    <a:pt x="276860" y="401319"/>
                  </a:lnTo>
                  <a:lnTo>
                    <a:pt x="340182" y="398480"/>
                  </a:lnTo>
                  <a:lnTo>
                    <a:pt x="398394" y="390419"/>
                  </a:lnTo>
                  <a:lnTo>
                    <a:pt x="449809" y="377826"/>
                  </a:lnTo>
                  <a:lnTo>
                    <a:pt x="492737" y="361390"/>
                  </a:lnTo>
                  <a:lnTo>
                    <a:pt x="525491" y="341800"/>
                  </a:lnTo>
                  <a:lnTo>
                    <a:pt x="553720" y="295910"/>
                  </a:lnTo>
                  <a:lnTo>
                    <a:pt x="553720" y="95250"/>
                  </a:lnTo>
                  <a:lnTo>
                    <a:pt x="525491" y="51373"/>
                  </a:lnTo>
                  <a:lnTo>
                    <a:pt x="449809" y="19494"/>
                  </a:lnTo>
                  <a:lnTo>
                    <a:pt x="398394" y="8886"/>
                  </a:lnTo>
                  <a:lnTo>
                    <a:pt x="340182" y="2277"/>
                  </a:lnTo>
                  <a:lnTo>
                    <a:pt x="276860" y="0"/>
                  </a:lnTo>
                  <a:close/>
                </a:path>
                <a:path w="553720" h="401319">
                  <a:moveTo>
                    <a:pt x="0" y="95250"/>
                  </a:moveTo>
                  <a:lnTo>
                    <a:pt x="7338" y="119083"/>
                  </a:lnTo>
                  <a:lnTo>
                    <a:pt x="28228" y="141140"/>
                  </a:lnTo>
                  <a:lnTo>
                    <a:pt x="60982" y="160730"/>
                  </a:lnTo>
                  <a:lnTo>
                    <a:pt x="103910" y="177166"/>
                  </a:lnTo>
                  <a:lnTo>
                    <a:pt x="155325" y="189759"/>
                  </a:lnTo>
                  <a:lnTo>
                    <a:pt x="213537" y="197820"/>
                  </a:lnTo>
                  <a:lnTo>
                    <a:pt x="276860" y="200660"/>
                  </a:lnTo>
                  <a:lnTo>
                    <a:pt x="340182" y="197820"/>
                  </a:lnTo>
                  <a:lnTo>
                    <a:pt x="398394" y="189759"/>
                  </a:lnTo>
                  <a:lnTo>
                    <a:pt x="449809" y="177166"/>
                  </a:lnTo>
                  <a:lnTo>
                    <a:pt x="492737" y="160730"/>
                  </a:lnTo>
                  <a:lnTo>
                    <a:pt x="525491" y="141140"/>
                  </a:lnTo>
                  <a:lnTo>
                    <a:pt x="546381" y="119083"/>
                  </a:lnTo>
                  <a:lnTo>
                    <a:pt x="553720" y="952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729" y="3049269"/>
              <a:ext cx="1888489" cy="0"/>
            </a:xfrm>
            <a:custGeom>
              <a:avLst/>
              <a:gdLst/>
              <a:ahLst/>
              <a:cxnLst/>
              <a:rect l="l" t="t" r="r" b="b"/>
              <a:pathLst>
                <a:path w="1888489">
                  <a:moveTo>
                    <a:pt x="0" y="0"/>
                  </a:moveTo>
                  <a:lnTo>
                    <a:pt x="188849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6729" y="3602989"/>
              <a:ext cx="553720" cy="410209"/>
            </a:xfrm>
            <a:custGeom>
              <a:avLst/>
              <a:gdLst/>
              <a:ahLst/>
              <a:cxnLst/>
              <a:rect l="l" t="t" r="r" b="b"/>
              <a:pathLst>
                <a:path w="553720" h="410210">
                  <a:moveTo>
                    <a:pt x="276860" y="0"/>
                  </a:moveTo>
                  <a:lnTo>
                    <a:pt x="213537" y="2769"/>
                  </a:lnTo>
                  <a:lnTo>
                    <a:pt x="155325" y="10648"/>
                  </a:lnTo>
                  <a:lnTo>
                    <a:pt x="103910" y="22993"/>
                  </a:lnTo>
                  <a:lnTo>
                    <a:pt x="60982" y="39158"/>
                  </a:lnTo>
                  <a:lnTo>
                    <a:pt x="7338" y="80376"/>
                  </a:lnTo>
                  <a:lnTo>
                    <a:pt x="0" y="104140"/>
                  </a:lnTo>
                  <a:lnTo>
                    <a:pt x="0" y="304800"/>
                  </a:lnTo>
                  <a:lnTo>
                    <a:pt x="28228" y="350690"/>
                  </a:lnTo>
                  <a:lnTo>
                    <a:pt x="60982" y="370280"/>
                  </a:lnTo>
                  <a:lnTo>
                    <a:pt x="103910" y="386716"/>
                  </a:lnTo>
                  <a:lnTo>
                    <a:pt x="155325" y="399309"/>
                  </a:lnTo>
                  <a:lnTo>
                    <a:pt x="213537" y="407370"/>
                  </a:lnTo>
                  <a:lnTo>
                    <a:pt x="276860" y="410210"/>
                  </a:lnTo>
                  <a:lnTo>
                    <a:pt x="340182" y="407370"/>
                  </a:lnTo>
                  <a:lnTo>
                    <a:pt x="398394" y="399309"/>
                  </a:lnTo>
                  <a:lnTo>
                    <a:pt x="449809" y="386716"/>
                  </a:lnTo>
                  <a:lnTo>
                    <a:pt x="492737" y="370280"/>
                  </a:lnTo>
                  <a:lnTo>
                    <a:pt x="525491" y="350690"/>
                  </a:lnTo>
                  <a:lnTo>
                    <a:pt x="553720" y="304800"/>
                  </a:lnTo>
                  <a:lnTo>
                    <a:pt x="553720" y="104140"/>
                  </a:lnTo>
                  <a:lnTo>
                    <a:pt x="525491" y="58501"/>
                  </a:lnTo>
                  <a:lnTo>
                    <a:pt x="449809" y="22993"/>
                  </a:lnTo>
                  <a:lnTo>
                    <a:pt x="398394" y="10648"/>
                  </a:lnTo>
                  <a:lnTo>
                    <a:pt x="340182" y="2769"/>
                  </a:lnTo>
                  <a:lnTo>
                    <a:pt x="276860" y="0"/>
                  </a:lnTo>
                  <a:close/>
                </a:path>
                <a:path w="553720" h="410210">
                  <a:moveTo>
                    <a:pt x="0" y="104140"/>
                  </a:moveTo>
                  <a:lnTo>
                    <a:pt x="7338" y="127881"/>
                  </a:lnTo>
                  <a:lnTo>
                    <a:pt x="28228" y="148823"/>
                  </a:lnTo>
                  <a:lnTo>
                    <a:pt x="103910" y="181065"/>
                  </a:lnTo>
                  <a:lnTo>
                    <a:pt x="155325" y="191744"/>
                  </a:lnTo>
                  <a:lnTo>
                    <a:pt x="213537" y="198379"/>
                  </a:lnTo>
                  <a:lnTo>
                    <a:pt x="276860" y="200660"/>
                  </a:lnTo>
                  <a:lnTo>
                    <a:pt x="340182" y="198379"/>
                  </a:lnTo>
                  <a:lnTo>
                    <a:pt x="398394" y="191744"/>
                  </a:lnTo>
                  <a:lnTo>
                    <a:pt x="449809" y="181065"/>
                  </a:lnTo>
                  <a:lnTo>
                    <a:pt x="492737" y="166655"/>
                  </a:lnTo>
                  <a:lnTo>
                    <a:pt x="546381" y="127881"/>
                  </a:lnTo>
                  <a:lnTo>
                    <a:pt x="553720" y="10414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9239" y="3049269"/>
              <a:ext cx="1497330" cy="1642110"/>
            </a:xfrm>
            <a:custGeom>
              <a:avLst/>
              <a:gdLst/>
              <a:ahLst/>
              <a:cxnLst/>
              <a:rect l="l" t="t" r="r" b="b"/>
              <a:pathLst>
                <a:path w="1497329" h="1642110">
                  <a:moveTo>
                    <a:pt x="266700" y="1642109"/>
                  </a:moveTo>
                  <a:lnTo>
                    <a:pt x="1497330" y="782319"/>
                  </a:lnTo>
                </a:path>
                <a:path w="1497329" h="1642110">
                  <a:moveTo>
                    <a:pt x="1497330" y="782319"/>
                  </a:moveTo>
                  <a:lnTo>
                    <a:pt x="266700" y="0"/>
                  </a:lnTo>
                </a:path>
                <a:path w="1497329" h="1642110">
                  <a:moveTo>
                    <a:pt x="0" y="190500"/>
                  </a:moveTo>
                  <a:lnTo>
                    <a:pt x="0" y="144144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16860" y="2616199"/>
            <a:ext cx="14668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31129" y="2597149"/>
            <a:ext cx="14668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8440" y="4888229"/>
            <a:ext cx="14668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6860" y="4888229"/>
            <a:ext cx="15621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19550" y="275971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9520" y="3180080"/>
            <a:ext cx="88138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59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ts val="1590"/>
              </a:lnSpc>
            </a:pPr>
            <a:r>
              <a:rPr sz="1400" spc="1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6360" y="375285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0470" y="375285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5720" y="435356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9550" y="478282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84510" y="2736910"/>
            <a:ext cx="3511550" cy="2451100"/>
            <a:chOff x="2584510" y="2736910"/>
            <a:chExt cx="3511550" cy="2451100"/>
          </a:xfrm>
        </p:grpSpPr>
        <p:sp>
          <p:nvSpPr>
            <p:cNvPr id="29" name="object 29"/>
            <p:cNvSpPr/>
            <p:nvPr/>
          </p:nvSpPr>
          <p:spPr>
            <a:xfrm>
              <a:off x="4572000" y="3238499"/>
              <a:ext cx="1524000" cy="480059"/>
            </a:xfrm>
            <a:custGeom>
              <a:avLst/>
              <a:gdLst/>
              <a:ahLst/>
              <a:cxnLst/>
              <a:rect l="l" t="t" r="r" b="b"/>
              <a:pathLst>
                <a:path w="1524000" h="480060">
                  <a:moveTo>
                    <a:pt x="474980" y="19050"/>
                  </a:moveTo>
                  <a:lnTo>
                    <a:pt x="114300" y="19050"/>
                  </a:lnTo>
                  <a:lnTo>
                    <a:pt x="114300" y="0"/>
                  </a:lnTo>
                  <a:lnTo>
                    <a:pt x="0" y="38100"/>
                  </a:lnTo>
                  <a:lnTo>
                    <a:pt x="114300" y="76200"/>
                  </a:lnTo>
                  <a:lnTo>
                    <a:pt x="114300" y="57150"/>
                  </a:lnTo>
                  <a:lnTo>
                    <a:pt x="474980" y="57150"/>
                  </a:lnTo>
                  <a:lnTo>
                    <a:pt x="474980" y="19050"/>
                  </a:lnTo>
                  <a:close/>
                </a:path>
                <a:path w="1524000" h="480060">
                  <a:moveTo>
                    <a:pt x="876300" y="364490"/>
                  </a:moveTo>
                  <a:lnTo>
                    <a:pt x="857250" y="364490"/>
                  </a:lnTo>
                  <a:lnTo>
                    <a:pt x="857250" y="63500"/>
                  </a:lnTo>
                  <a:lnTo>
                    <a:pt x="819150" y="63500"/>
                  </a:lnTo>
                  <a:lnTo>
                    <a:pt x="819150" y="364490"/>
                  </a:lnTo>
                  <a:lnTo>
                    <a:pt x="800100" y="364490"/>
                  </a:lnTo>
                  <a:lnTo>
                    <a:pt x="838200" y="480060"/>
                  </a:lnTo>
                  <a:lnTo>
                    <a:pt x="876300" y="364490"/>
                  </a:lnTo>
                  <a:close/>
                </a:path>
                <a:path w="1524000" h="480060">
                  <a:moveTo>
                    <a:pt x="1524000" y="342900"/>
                  </a:moveTo>
                  <a:lnTo>
                    <a:pt x="1450340" y="247650"/>
                  </a:lnTo>
                  <a:lnTo>
                    <a:pt x="1439608" y="263423"/>
                  </a:lnTo>
                  <a:lnTo>
                    <a:pt x="1076960" y="22860"/>
                  </a:lnTo>
                  <a:lnTo>
                    <a:pt x="1056640" y="54610"/>
                  </a:lnTo>
                  <a:lnTo>
                    <a:pt x="1418412" y="294601"/>
                  </a:lnTo>
                  <a:lnTo>
                    <a:pt x="1407160" y="311150"/>
                  </a:lnTo>
                  <a:lnTo>
                    <a:pt x="1524000" y="34290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95800" y="3962399"/>
              <a:ext cx="1600200" cy="647700"/>
            </a:xfrm>
            <a:custGeom>
              <a:avLst/>
              <a:gdLst/>
              <a:ahLst/>
              <a:cxnLst/>
              <a:rect l="l" t="t" r="r" b="b"/>
              <a:pathLst>
                <a:path w="1600200" h="647700">
                  <a:moveTo>
                    <a:pt x="474980" y="590550"/>
                  </a:moveTo>
                  <a:lnTo>
                    <a:pt x="114300" y="590550"/>
                  </a:lnTo>
                  <a:lnTo>
                    <a:pt x="114300" y="571500"/>
                  </a:lnTo>
                  <a:lnTo>
                    <a:pt x="0" y="609600"/>
                  </a:lnTo>
                  <a:lnTo>
                    <a:pt x="114300" y="647700"/>
                  </a:lnTo>
                  <a:lnTo>
                    <a:pt x="114300" y="628650"/>
                  </a:lnTo>
                  <a:lnTo>
                    <a:pt x="474980" y="628650"/>
                  </a:lnTo>
                  <a:lnTo>
                    <a:pt x="474980" y="590550"/>
                  </a:lnTo>
                  <a:close/>
                </a:path>
                <a:path w="1600200" h="647700">
                  <a:moveTo>
                    <a:pt x="774700" y="114300"/>
                  </a:moveTo>
                  <a:lnTo>
                    <a:pt x="736600" y="0"/>
                  </a:lnTo>
                  <a:lnTo>
                    <a:pt x="698500" y="114300"/>
                  </a:lnTo>
                  <a:lnTo>
                    <a:pt x="717550" y="114300"/>
                  </a:lnTo>
                  <a:lnTo>
                    <a:pt x="717550" y="415290"/>
                  </a:lnTo>
                  <a:lnTo>
                    <a:pt x="755650" y="415290"/>
                  </a:lnTo>
                  <a:lnTo>
                    <a:pt x="755650" y="114300"/>
                  </a:lnTo>
                  <a:lnTo>
                    <a:pt x="774700" y="114300"/>
                  </a:lnTo>
                  <a:close/>
                </a:path>
                <a:path w="1600200" h="647700">
                  <a:moveTo>
                    <a:pt x="1600200" y="228600"/>
                  </a:moveTo>
                  <a:lnTo>
                    <a:pt x="1483360" y="260350"/>
                  </a:lnTo>
                  <a:lnTo>
                    <a:pt x="1494612" y="276910"/>
                  </a:lnTo>
                  <a:lnTo>
                    <a:pt x="1132840" y="516890"/>
                  </a:lnTo>
                  <a:lnTo>
                    <a:pt x="1153160" y="548640"/>
                  </a:lnTo>
                  <a:lnTo>
                    <a:pt x="1515808" y="308089"/>
                  </a:lnTo>
                  <a:lnTo>
                    <a:pt x="1526540" y="323850"/>
                  </a:lnTo>
                  <a:lnTo>
                    <a:pt x="1600200" y="228600"/>
                  </a:lnTo>
                  <a:close/>
                </a:path>
              </a:pathLst>
            </a:custGeom>
            <a:solidFill>
              <a:srgbClr val="66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7200" y="47244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457200"/>
                  </a:moveTo>
                  <a:lnTo>
                    <a:pt x="685800" y="0"/>
                  </a:lnTo>
                </a:path>
              </a:pathLst>
            </a:custGeom>
            <a:ln w="12579">
              <a:solidFill>
                <a:srgbClr val="66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24400" y="2743199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0"/>
                  </a:moveTo>
                  <a:lnTo>
                    <a:pt x="228600" y="533400"/>
                  </a:lnTo>
                </a:path>
              </a:pathLst>
            </a:custGeom>
            <a:ln w="12579">
              <a:solidFill>
                <a:srgbClr val="FB00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22600" y="3886199"/>
              <a:ext cx="635000" cy="508000"/>
            </a:xfrm>
            <a:custGeom>
              <a:avLst/>
              <a:gdLst/>
              <a:ahLst/>
              <a:cxnLst/>
              <a:rect l="l" t="t" r="r" b="b"/>
              <a:pathLst>
                <a:path w="635000" h="508000">
                  <a:moveTo>
                    <a:pt x="76200" y="114300"/>
                  </a:moveTo>
                  <a:lnTo>
                    <a:pt x="38100" y="0"/>
                  </a:lnTo>
                  <a:lnTo>
                    <a:pt x="0" y="114300"/>
                  </a:lnTo>
                  <a:lnTo>
                    <a:pt x="19050" y="114300"/>
                  </a:lnTo>
                  <a:lnTo>
                    <a:pt x="19050" y="415290"/>
                  </a:lnTo>
                  <a:lnTo>
                    <a:pt x="57150" y="415290"/>
                  </a:lnTo>
                  <a:lnTo>
                    <a:pt x="57150" y="114300"/>
                  </a:lnTo>
                  <a:lnTo>
                    <a:pt x="76200" y="114300"/>
                  </a:lnTo>
                  <a:close/>
                </a:path>
                <a:path w="635000" h="508000">
                  <a:moveTo>
                    <a:pt x="635000" y="469900"/>
                  </a:moveTo>
                  <a:lnTo>
                    <a:pt x="520700" y="431800"/>
                  </a:lnTo>
                  <a:lnTo>
                    <a:pt x="520700" y="450850"/>
                  </a:lnTo>
                  <a:lnTo>
                    <a:pt x="160020" y="450850"/>
                  </a:lnTo>
                  <a:lnTo>
                    <a:pt x="160020" y="488950"/>
                  </a:lnTo>
                  <a:lnTo>
                    <a:pt x="520700" y="488950"/>
                  </a:lnTo>
                  <a:lnTo>
                    <a:pt x="520700" y="508000"/>
                  </a:lnTo>
                  <a:lnTo>
                    <a:pt x="635000" y="469900"/>
                  </a:lnTo>
                  <a:close/>
                </a:path>
              </a:pathLst>
            </a:custGeom>
            <a:solidFill>
              <a:srgbClr val="104E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90799" y="4114799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0"/>
                  </a:moveTo>
                  <a:lnTo>
                    <a:pt x="457200" y="76200"/>
                  </a:lnTo>
                </a:path>
              </a:pathLst>
            </a:custGeom>
            <a:ln w="12579">
              <a:solidFill>
                <a:srgbClr val="104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72509" y="5214620"/>
            <a:ext cx="1221740" cy="459740"/>
          </a:xfrm>
          <a:prstGeom prst="rect">
            <a:avLst/>
          </a:prstGeom>
          <a:ln w="12579">
            <a:solidFill>
              <a:srgbClr val="6698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 marR="8445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669800"/>
                </a:solidFill>
                <a:latin typeface="Arial"/>
                <a:cs typeface="Arial"/>
              </a:rPr>
              <a:t>E=0, </a:t>
            </a:r>
            <a:r>
              <a:rPr sz="1200" dirty="0">
                <a:solidFill>
                  <a:srgbClr val="669800"/>
                </a:solidFill>
                <a:latin typeface="Arial"/>
                <a:cs typeface="Arial"/>
              </a:rPr>
              <a:t>B=1,</a:t>
            </a:r>
            <a:r>
              <a:rPr sz="1200" spc="-65" dirty="0">
                <a:solidFill>
                  <a:srgbClr val="6698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69800"/>
                </a:solidFill>
                <a:latin typeface="Arial"/>
                <a:cs typeface="Arial"/>
              </a:rPr>
              <a:t>A=2,  D=1,</a:t>
            </a:r>
            <a:r>
              <a:rPr sz="1200" spc="-10" dirty="0">
                <a:solidFill>
                  <a:srgbClr val="6698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69800"/>
                </a:solidFill>
                <a:latin typeface="Arial"/>
                <a:cs typeface="Arial"/>
              </a:rPr>
              <a:t>C=1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968750" y="2209800"/>
            <a:ext cx="1229360" cy="458470"/>
          </a:xfrm>
          <a:prstGeom prst="rect">
            <a:avLst/>
          </a:prstGeom>
          <a:ln w="12579">
            <a:solidFill>
              <a:srgbClr val="FB0027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33350" marR="83185" indent="-4318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FB0027"/>
                </a:solidFill>
                <a:latin typeface="Arial"/>
                <a:cs typeface="Arial"/>
              </a:rPr>
              <a:t>B=0, </a:t>
            </a:r>
            <a:r>
              <a:rPr sz="1200" dirty="0">
                <a:solidFill>
                  <a:srgbClr val="FB0027"/>
                </a:solidFill>
                <a:latin typeface="Arial"/>
                <a:cs typeface="Arial"/>
              </a:rPr>
              <a:t>A=1,</a:t>
            </a:r>
            <a:r>
              <a:rPr sz="1200" spc="-75" dirty="0">
                <a:solidFill>
                  <a:srgbClr val="FB002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B0027"/>
                </a:solidFill>
                <a:latin typeface="Arial"/>
                <a:cs typeface="Arial"/>
              </a:rPr>
              <a:t>D=2,  C=1,</a:t>
            </a:r>
            <a:r>
              <a:rPr sz="1200" spc="-10" dirty="0">
                <a:solidFill>
                  <a:srgbClr val="FB002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B0027"/>
                </a:solidFill>
                <a:latin typeface="Arial"/>
                <a:cs typeface="Arial"/>
              </a:rPr>
              <a:t>E=1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58900" y="3873500"/>
            <a:ext cx="1187450" cy="458470"/>
          </a:xfrm>
          <a:prstGeom prst="rect">
            <a:avLst/>
          </a:prstGeom>
          <a:ln w="12579">
            <a:solidFill>
              <a:srgbClr val="104EFA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8445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104EFA"/>
                </a:solidFill>
                <a:latin typeface="Arial"/>
                <a:cs typeface="Arial"/>
              </a:rPr>
              <a:t>D=0, </a:t>
            </a:r>
            <a:r>
              <a:rPr sz="1200" dirty="0">
                <a:solidFill>
                  <a:srgbClr val="104EFA"/>
                </a:solidFill>
                <a:latin typeface="Arial"/>
                <a:cs typeface="Arial"/>
              </a:rPr>
              <a:t>A=1,</a:t>
            </a:r>
            <a:r>
              <a:rPr sz="1200" spc="-80" dirty="0">
                <a:solidFill>
                  <a:srgbClr val="104EFA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04EFA"/>
                </a:solidFill>
                <a:latin typeface="Arial"/>
                <a:cs typeface="Arial"/>
              </a:rPr>
              <a:t>B=2  E=1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889" y="530859"/>
            <a:ext cx="7599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Operation of </a:t>
            </a:r>
            <a:r>
              <a:rPr dirty="0"/>
              <a:t>Distance </a:t>
            </a:r>
            <a:r>
              <a:rPr spc="-5" dirty="0"/>
              <a:t>Vector Routing</a:t>
            </a:r>
            <a:r>
              <a:rPr dirty="0"/>
              <a:t> (5)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05404" y="2816225"/>
            <a:ext cx="4819650" cy="2080260"/>
            <a:chOff x="2605404" y="2816225"/>
            <a:chExt cx="4819650" cy="2080260"/>
          </a:xfrm>
        </p:grpSpPr>
        <p:sp>
          <p:nvSpPr>
            <p:cNvPr id="4" name="object 4"/>
            <p:cNvSpPr/>
            <p:nvPr/>
          </p:nvSpPr>
          <p:spPr>
            <a:xfrm>
              <a:off x="3173729" y="4691379"/>
              <a:ext cx="1898650" cy="0"/>
            </a:xfrm>
            <a:custGeom>
              <a:avLst/>
              <a:gdLst/>
              <a:ahLst/>
              <a:cxnLst/>
              <a:rect l="l" t="t" r="r" b="b"/>
              <a:pathLst>
                <a:path w="1898650">
                  <a:moveTo>
                    <a:pt x="0" y="0"/>
                  </a:moveTo>
                  <a:lnTo>
                    <a:pt x="189864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0009" y="4471670"/>
              <a:ext cx="553720" cy="401320"/>
            </a:xfrm>
            <a:custGeom>
              <a:avLst/>
              <a:gdLst/>
              <a:ahLst/>
              <a:cxnLst/>
              <a:rect l="l" t="t" r="r" b="b"/>
              <a:pathLst>
                <a:path w="553719" h="401320">
                  <a:moveTo>
                    <a:pt x="276859" y="0"/>
                  </a:moveTo>
                  <a:lnTo>
                    <a:pt x="213537" y="2277"/>
                  </a:lnTo>
                  <a:lnTo>
                    <a:pt x="155325" y="8886"/>
                  </a:lnTo>
                  <a:lnTo>
                    <a:pt x="103910" y="19494"/>
                  </a:lnTo>
                  <a:lnTo>
                    <a:pt x="60982" y="33767"/>
                  </a:lnTo>
                  <a:lnTo>
                    <a:pt x="7338" y="71979"/>
                  </a:lnTo>
                  <a:lnTo>
                    <a:pt x="0" y="95249"/>
                  </a:lnTo>
                  <a:lnTo>
                    <a:pt x="0" y="295909"/>
                  </a:lnTo>
                  <a:lnTo>
                    <a:pt x="28228" y="341800"/>
                  </a:lnTo>
                  <a:lnTo>
                    <a:pt x="60982" y="361390"/>
                  </a:lnTo>
                  <a:lnTo>
                    <a:pt x="103910" y="377826"/>
                  </a:lnTo>
                  <a:lnTo>
                    <a:pt x="155325" y="390419"/>
                  </a:lnTo>
                  <a:lnTo>
                    <a:pt x="213537" y="398480"/>
                  </a:lnTo>
                  <a:lnTo>
                    <a:pt x="276859" y="401319"/>
                  </a:lnTo>
                  <a:lnTo>
                    <a:pt x="340182" y="398480"/>
                  </a:lnTo>
                  <a:lnTo>
                    <a:pt x="398394" y="390419"/>
                  </a:lnTo>
                  <a:lnTo>
                    <a:pt x="449809" y="377826"/>
                  </a:lnTo>
                  <a:lnTo>
                    <a:pt x="492737" y="361390"/>
                  </a:lnTo>
                  <a:lnTo>
                    <a:pt x="525491" y="341800"/>
                  </a:lnTo>
                  <a:lnTo>
                    <a:pt x="553719" y="295909"/>
                  </a:lnTo>
                  <a:lnTo>
                    <a:pt x="553719" y="95249"/>
                  </a:lnTo>
                  <a:lnTo>
                    <a:pt x="525491" y="51373"/>
                  </a:lnTo>
                  <a:lnTo>
                    <a:pt x="449809" y="19494"/>
                  </a:lnTo>
                  <a:lnTo>
                    <a:pt x="398394" y="8886"/>
                  </a:lnTo>
                  <a:lnTo>
                    <a:pt x="340182" y="2277"/>
                  </a:lnTo>
                  <a:lnTo>
                    <a:pt x="276859" y="0"/>
                  </a:lnTo>
                  <a:close/>
                </a:path>
                <a:path w="553719" h="401320">
                  <a:moveTo>
                    <a:pt x="0" y="95249"/>
                  </a:moveTo>
                  <a:lnTo>
                    <a:pt x="7338" y="119083"/>
                  </a:lnTo>
                  <a:lnTo>
                    <a:pt x="28228" y="141140"/>
                  </a:lnTo>
                  <a:lnTo>
                    <a:pt x="60982" y="160730"/>
                  </a:lnTo>
                  <a:lnTo>
                    <a:pt x="103910" y="177166"/>
                  </a:lnTo>
                  <a:lnTo>
                    <a:pt x="155325" y="189759"/>
                  </a:lnTo>
                  <a:lnTo>
                    <a:pt x="213537" y="197820"/>
                  </a:lnTo>
                  <a:lnTo>
                    <a:pt x="276859" y="200659"/>
                  </a:lnTo>
                  <a:lnTo>
                    <a:pt x="340182" y="197820"/>
                  </a:lnTo>
                  <a:lnTo>
                    <a:pt x="398394" y="189759"/>
                  </a:lnTo>
                  <a:lnTo>
                    <a:pt x="449809" y="177166"/>
                  </a:lnTo>
                  <a:lnTo>
                    <a:pt x="492737" y="160730"/>
                  </a:lnTo>
                  <a:lnTo>
                    <a:pt x="525491" y="141140"/>
                  </a:lnTo>
                  <a:lnTo>
                    <a:pt x="546381" y="119083"/>
                  </a:lnTo>
                  <a:lnTo>
                    <a:pt x="553719" y="95249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3330" y="4481829"/>
              <a:ext cx="553720" cy="400050"/>
            </a:xfrm>
            <a:custGeom>
              <a:avLst/>
              <a:gdLst/>
              <a:ahLst/>
              <a:cxnLst/>
              <a:rect l="l" t="t" r="r" b="b"/>
              <a:pathLst>
                <a:path w="553720" h="400050">
                  <a:moveTo>
                    <a:pt x="553720" y="104140"/>
                  </a:moveTo>
                  <a:lnTo>
                    <a:pt x="525487" y="58508"/>
                  </a:lnTo>
                  <a:lnTo>
                    <a:pt x="449808" y="22999"/>
                  </a:lnTo>
                  <a:lnTo>
                    <a:pt x="398386" y="10655"/>
                  </a:lnTo>
                  <a:lnTo>
                    <a:pt x="340182" y="2781"/>
                  </a:lnTo>
                  <a:lnTo>
                    <a:pt x="276860" y="0"/>
                  </a:lnTo>
                  <a:lnTo>
                    <a:pt x="213525" y="2781"/>
                  </a:lnTo>
                  <a:lnTo>
                    <a:pt x="155321" y="10655"/>
                  </a:lnTo>
                  <a:lnTo>
                    <a:pt x="103898" y="22999"/>
                  </a:lnTo>
                  <a:lnTo>
                    <a:pt x="60972" y="39166"/>
                  </a:lnTo>
                  <a:lnTo>
                    <a:pt x="7327" y="80378"/>
                  </a:lnTo>
                  <a:lnTo>
                    <a:pt x="0" y="104140"/>
                  </a:lnTo>
                  <a:lnTo>
                    <a:pt x="0" y="304800"/>
                  </a:lnTo>
                  <a:lnTo>
                    <a:pt x="28219" y="348678"/>
                  </a:lnTo>
                  <a:lnTo>
                    <a:pt x="103898" y="380568"/>
                  </a:lnTo>
                  <a:lnTo>
                    <a:pt x="155321" y="391172"/>
                  </a:lnTo>
                  <a:lnTo>
                    <a:pt x="213525" y="397776"/>
                  </a:lnTo>
                  <a:lnTo>
                    <a:pt x="276860" y="400050"/>
                  </a:lnTo>
                  <a:lnTo>
                    <a:pt x="340182" y="397776"/>
                  </a:lnTo>
                  <a:lnTo>
                    <a:pt x="398386" y="391172"/>
                  </a:lnTo>
                  <a:lnTo>
                    <a:pt x="449808" y="380568"/>
                  </a:lnTo>
                  <a:lnTo>
                    <a:pt x="492734" y="366293"/>
                  </a:lnTo>
                  <a:lnTo>
                    <a:pt x="546379" y="328079"/>
                  </a:lnTo>
                  <a:lnTo>
                    <a:pt x="553720" y="304800"/>
                  </a:lnTo>
                  <a:lnTo>
                    <a:pt x="553720" y="1041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0009" y="2830829"/>
              <a:ext cx="2987040" cy="2051050"/>
            </a:xfrm>
            <a:custGeom>
              <a:avLst/>
              <a:gdLst/>
              <a:ahLst/>
              <a:cxnLst/>
              <a:rect l="l" t="t" r="r" b="b"/>
              <a:pathLst>
                <a:path w="2987040" h="2051050">
                  <a:moveTo>
                    <a:pt x="2710179" y="1651000"/>
                  </a:moveTo>
                  <a:lnTo>
                    <a:pt x="2646857" y="1653769"/>
                  </a:lnTo>
                  <a:lnTo>
                    <a:pt x="2588645" y="1661648"/>
                  </a:lnTo>
                  <a:lnTo>
                    <a:pt x="2537230" y="1673993"/>
                  </a:lnTo>
                  <a:lnTo>
                    <a:pt x="2494302" y="1690158"/>
                  </a:lnTo>
                  <a:lnTo>
                    <a:pt x="2440658" y="1731376"/>
                  </a:lnTo>
                  <a:lnTo>
                    <a:pt x="2433319" y="1755140"/>
                  </a:lnTo>
                  <a:lnTo>
                    <a:pt x="2433319" y="1955800"/>
                  </a:lnTo>
                  <a:lnTo>
                    <a:pt x="2461548" y="1999676"/>
                  </a:lnTo>
                  <a:lnTo>
                    <a:pt x="2537230" y="2031555"/>
                  </a:lnTo>
                  <a:lnTo>
                    <a:pt x="2588645" y="2042163"/>
                  </a:lnTo>
                  <a:lnTo>
                    <a:pt x="2646857" y="2048772"/>
                  </a:lnTo>
                  <a:lnTo>
                    <a:pt x="2710179" y="2051050"/>
                  </a:lnTo>
                  <a:lnTo>
                    <a:pt x="2773502" y="2048772"/>
                  </a:lnTo>
                  <a:lnTo>
                    <a:pt x="2831714" y="2042163"/>
                  </a:lnTo>
                  <a:lnTo>
                    <a:pt x="2883129" y="2031555"/>
                  </a:lnTo>
                  <a:lnTo>
                    <a:pt x="2926057" y="2017282"/>
                  </a:lnTo>
                  <a:lnTo>
                    <a:pt x="2979701" y="1979070"/>
                  </a:lnTo>
                  <a:lnTo>
                    <a:pt x="2987040" y="1955800"/>
                  </a:lnTo>
                  <a:lnTo>
                    <a:pt x="2987040" y="1755140"/>
                  </a:lnTo>
                  <a:lnTo>
                    <a:pt x="2958811" y="1709501"/>
                  </a:lnTo>
                  <a:lnTo>
                    <a:pt x="2883129" y="1673993"/>
                  </a:lnTo>
                  <a:lnTo>
                    <a:pt x="2831714" y="1661648"/>
                  </a:lnTo>
                  <a:lnTo>
                    <a:pt x="2773502" y="1653769"/>
                  </a:lnTo>
                  <a:lnTo>
                    <a:pt x="2710179" y="1651000"/>
                  </a:lnTo>
                  <a:close/>
                </a:path>
                <a:path w="2987040" h="2051050">
                  <a:moveTo>
                    <a:pt x="2433319" y="1755140"/>
                  </a:moveTo>
                  <a:lnTo>
                    <a:pt x="2440658" y="1775611"/>
                  </a:lnTo>
                  <a:lnTo>
                    <a:pt x="2461548" y="1795128"/>
                  </a:lnTo>
                  <a:lnTo>
                    <a:pt x="2537230" y="1828096"/>
                  </a:lnTo>
                  <a:lnTo>
                    <a:pt x="2588645" y="1839948"/>
                  </a:lnTo>
                  <a:lnTo>
                    <a:pt x="2646857" y="1847646"/>
                  </a:lnTo>
                  <a:lnTo>
                    <a:pt x="2710179" y="1850390"/>
                  </a:lnTo>
                  <a:lnTo>
                    <a:pt x="2773502" y="1847646"/>
                  </a:lnTo>
                  <a:lnTo>
                    <a:pt x="2831714" y="1839948"/>
                  </a:lnTo>
                  <a:lnTo>
                    <a:pt x="2883129" y="1828096"/>
                  </a:lnTo>
                  <a:lnTo>
                    <a:pt x="2926057" y="1812889"/>
                  </a:lnTo>
                  <a:lnTo>
                    <a:pt x="2979701" y="1775611"/>
                  </a:lnTo>
                  <a:lnTo>
                    <a:pt x="2987040" y="1755140"/>
                  </a:lnTo>
                </a:path>
                <a:path w="2987040" h="2051050">
                  <a:moveTo>
                    <a:pt x="276859" y="0"/>
                  </a:moveTo>
                  <a:lnTo>
                    <a:pt x="213537" y="2839"/>
                  </a:lnTo>
                  <a:lnTo>
                    <a:pt x="155325" y="10900"/>
                  </a:lnTo>
                  <a:lnTo>
                    <a:pt x="103910" y="23493"/>
                  </a:lnTo>
                  <a:lnTo>
                    <a:pt x="60982" y="39929"/>
                  </a:lnTo>
                  <a:lnTo>
                    <a:pt x="28228" y="59519"/>
                  </a:lnTo>
                  <a:lnTo>
                    <a:pt x="0" y="105410"/>
                  </a:lnTo>
                  <a:lnTo>
                    <a:pt x="0" y="304800"/>
                  </a:lnTo>
                  <a:lnTo>
                    <a:pt x="28228" y="350690"/>
                  </a:lnTo>
                  <a:lnTo>
                    <a:pt x="60982" y="370280"/>
                  </a:lnTo>
                  <a:lnTo>
                    <a:pt x="103910" y="386716"/>
                  </a:lnTo>
                  <a:lnTo>
                    <a:pt x="155325" y="399309"/>
                  </a:lnTo>
                  <a:lnTo>
                    <a:pt x="213537" y="407370"/>
                  </a:lnTo>
                  <a:lnTo>
                    <a:pt x="276859" y="410210"/>
                  </a:lnTo>
                  <a:lnTo>
                    <a:pt x="340182" y="407370"/>
                  </a:lnTo>
                  <a:lnTo>
                    <a:pt x="398394" y="399309"/>
                  </a:lnTo>
                  <a:lnTo>
                    <a:pt x="449809" y="386716"/>
                  </a:lnTo>
                  <a:lnTo>
                    <a:pt x="492737" y="370280"/>
                  </a:lnTo>
                  <a:lnTo>
                    <a:pt x="525491" y="350690"/>
                  </a:lnTo>
                  <a:lnTo>
                    <a:pt x="553719" y="304800"/>
                  </a:lnTo>
                  <a:lnTo>
                    <a:pt x="553719" y="105410"/>
                  </a:lnTo>
                  <a:lnTo>
                    <a:pt x="525491" y="59519"/>
                  </a:lnTo>
                  <a:lnTo>
                    <a:pt x="492737" y="39929"/>
                  </a:lnTo>
                  <a:lnTo>
                    <a:pt x="449809" y="23493"/>
                  </a:lnTo>
                  <a:lnTo>
                    <a:pt x="398394" y="10900"/>
                  </a:lnTo>
                  <a:lnTo>
                    <a:pt x="340182" y="2839"/>
                  </a:lnTo>
                  <a:lnTo>
                    <a:pt x="276859" y="0"/>
                  </a:lnTo>
                  <a:close/>
                </a:path>
                <a:path w="2987040" h="2051050">
                  <a:moveTo>
                    <a:pt x="0" y="105410"/>
                  </a:moveTo>
                  <a:lnTo>
                    <a:pt x="7338" y="128680"/>
                  </a:lnTo>
                  <a:lnTo>
                    <a:pt x="28228" y="149286"/>
                  </a:lnTo>
                  <a:lnTo>
                    <a:pt x="103910" y="181165"/>
                  </a:lnTo>
                  <a:lnTo>
                    <a:pt x="155325" y="191773"/>
                  </a:lnTo>
                  <a:lnTo>
                    <a:pt x="213537" y="198382"/>
                  </a:lnTo>
                  <a:lnTo>
                    <a:pt x="276859" y="200660"/>
                  </a:lnTo>
                  <a:lnTo>
                    <a:pt x="340182" y="198382"/>
                  </a:lnTo>
                  <a:lnTo>
                    <a:pt x="398394" y="191773"/>
                  </a:lnTo>
                  <a:lnTo>
                    <a:pt x="449809" y="181165"/>
                  </a:lnTo>
                  <a:lnTo>
                    <a:pt x="492737" y="166892"/>
                  </a:lnTo>
                  <a:lnTo>
                    <a:pt x="546381" y="128680"/>
                  </a:lnTo>
                  <a:lnTo>
                    <a:pt x="553719" y="10541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6709" y="3232150"/>
              <a:ext cx="0" cy="1230630"/>
            </a:xfrm>
            <a:custGeom>
              <a:avLst/>
              <a:gdLst/>
              <a:ahLst/>
              <a:cxnLst/>
              <a:rect l="l" t="t" r="r" b="b"/>
              <a:pathLst>
                <a:path h="1230629">
                  <a:moveTo>
                    <a:pt x="0" y="0"/>
                  </a:moveTo>
                  <a:lnTo>
                    <a:pt x="0" y="123063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3329" y="2849880"/>
              <a:ext cx="553720" cy="401320"/>
            </a:xfrm>
            <a:custGeom>
              <a:avLst/>
              <a:gdLst/>
              <a:ahLst/>
              <a:cxnLst/>
              <a:rect l="l" t="t" r="r" b="b"/>
              <a:pathLst>
                <a:path w="553720" h="401320">
                  <a:moveTo>
                    <a:pt x="276860" y="0"/>
                  </a:moveTo>
                  <a:lnTo>
                    <a:pt x="213537" y="2277"/>
                  </a:lnTo>
                  <a:lnTo>
                    <a:pt x="155325" y="8886"/>
                  </a:lnTo>
                  <a:lnTo>
                    <a:pt x="103910" y="19494"/>
                  </a:lnTo>
                  <a:lnTo>
                    <a:pt x="60982" y="33767"/>
                  </a:lnTo>
                  <a:lnTo>
                    <a:pt x="7338" y="71979"/>
                  </a:lnTo>
                  <a:lnTo>
                    <a:pt x="0" y="95250"/>
                  </a:lnTo>
                  <a:lnTo>
                    <a:pt x="0" y="295910"/>
                  </a:lnTo>
                  <a:lnTo>
                    <a:pt x="28228" y="341800"/>
                  </a:lnTo>
                  <a:lnTo>
                    <a:pt x="60982" y="361390"/>
                  </a:lnTo>
                  <a:lnTo>
                    <a:pt x="103910" y="377826"/>
                  </a:lnTo>
                  <a:lnTo>
                    <a:pt x="155325" y="390419"/>
                  </a:lnTo>
                  <a:lnTo>
                    <a:pt x="213537" y="398480"/>
                  </a:lnTo>
                  <a:lnTo>
                    <a:pt x="276860" y="401320"/>
                  </a:lnTo>
                  <a:lnTo>
                    <a:pt x="340182" y="398480"/>
                  </a:lnTo>
                  <a:lnTo>
                    <a:pt x="398394" y="390419"/>
                  </a:lnTo>
                  <a:lnTo>
                    <a:pt x="449809" y="377826"/>
                  </a:lnTo>
                  <a:lnTo>
                    <a:pt x="492737" y="361390"/>
                  </a:lnTo>
                  <a:lnTo>
                    <a:pt x="525491" y="341800"/>
                  </a:lnTo>
                  <a:lnTo>
                    <a:pt x="553720" y="295910"/>
                  </a:lnTo>
                  <a:lnTo>
                    <a:pt x="553720" y="95250"/>
                  </a:lnTo>
                  <a:lnTo>
                    <a:pt x="525491" y="51373"/>
                  </a:lnTo>
                  <a:lnTo>
                    <a:pt x="449809" y="19494"/>
                  </a:lnTo>
                  <a:lnTo>
                    <a:pt x="398394" y="8886"/>
                  </a:lnTo>
                  <a:lnTo>
                    <a:pt x="340182" y="2277"/>
                  </a:lnTo>
                  <a:lnTo>
                    <a:pt x="276860" y="0"/>
                  </a:lnTo>
                  <a:close/>
                </a:path>
                <a:path w="553720" h="401320">
                  <a:moveTo>
                    <a:pt x="0" y="95250"/>
                  </a:moveTo>
                  <a:lnTo>
                    <a:pt x="7338" y="119083"/>
                  </a:lnTo>
                  <a:lnTo>
                    <a:pt x="28228" y="141140"/>
                  </a:lnTo>
                  <a:lnTo>
                    <a:pt x="60982" y="160730"/>
                  </a:lnTo>
                  <a:lnTo>
                    <a:pt x="103910" y="177166"/>
                  </a:lnTo>
                  <a:lnTo>
                    <a:pt x="155325" y="189759"/>
                  </a:lnTo>
                  <a:lnTo>
                    <a:pt x="213537" y="197820"/>
                  </a:lnTo>
                  <a:lnTo>
                    <a:pt x="276860" y="200660"/>
                  </a:lnTo>
                  <a:lnTo>
                    <a:pt x="340182" y="197820"/>
                  </a:lnTo>
                  <a:lnTo>
                    <a:pt x="398394" y="189759"/>
                  </a:lnTo>
                  <a:lnTo>
                    <a:pt x="449809" y="177166"/>
                  </a:lnTo>
                  <a:lnTo>
                    <a:pt x="492737" y="160730"/>
                  </a:lnTo>
                  <a:lnTo>
                    <a:pt x="525491" y="141140"/>
                  </a:lnTo>
                  <a:lnTo>
                    <a:pt x="546381" y="119083"/>
                  </a:lnTo>
                  <a:lnTo>
                    <a:pt x="553720" y="95250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73729" y="3050540"/>
              <a:ext cx="1888489" cy="0"/>
            </a:xfrm>
            <a:custGeom>
              <a:avLst/>
              <a:gdLst/>
              <a:ahLst/>
              <a:cxnLst/>
              <a:rect l="l" t="t" r="r" b="b"/>
              <a:pathLst>
                <a:path w="1888489">
                  <a:moveTo>
                    <a:pt x="0" y="0"/>
                  </a:moveTo>
                  <a:lnTo>
                    <a:pt x="188849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6729" y="3604259"/>
              <a:ext cx="553720" cy="410209"/>
            </a:xfrm>
            <a:custGeom>
              <a:avLst/>
              <a:gdLst/>
              <a:ahLst/>
              <a:cxnLst/>
              <a:rect l="l" t="t" r="r" b="b"/>
              <a:pathLst>
                <a:path w="553720" h="410210">
                  <a:moveTo>
                    <a:pt x="276860" y="0"/>
                  </a:moveTo>
                  <a:lnTo>
                    <a:pt x="213537" y="2769"/>
                  </a:lnTo>
                  <a:lnTo>
                    <a:pt x="155325" y="10648"/>
                  </a:lnTo>
                  <a:lnTo>
                    <a:pt x="103910" y="22993"/>
                  </a:lnTo>
                  <a:lnTo>
                    <a:pt x="60982" y="39158"/>
                  </a:lnTo>
                  <a:lnTo>
                    <a:pt x="7338" y="80376"/>
                  </a:lnTo>
                  <a:lnTo>
                    <a:pt x="0" y="104139"/>
                  </a:lnTo>
                  <a:lnTo>
                    <a:pt x="0" y="304800"/>
                  </a:lnTo>
                  <a:lnTo>
                    <a:pt x="28228" y="350690"/>
                  </a:lnTo>
                  <a:lnTo>
                    <a:pt x="60982" y="370280"/>
                  </a:lnTo>
                  <a:lnTo>
                    <a:pt x="103910" y="386716"/>
                  </a:lnTo>
                  <a:lnTo>
                    <a:pt x="155325" y="399309"/>
                  </a:lnTo>
                  <a:lnTo>
                    <a:pt x="213537" y="407370"/>
                  </a:lnTo>
                  <a:lnTo>
                    <a:pt x="276860" y="410209"/>
                  </a:lnTo>
                  <a:lnTo>
                    <a:pt x="340182" y="407370"/>
                  </a:lnTo>
                  <a:lnTo>
                    <a:pt x="398394" y="399309"/>
                  </a:lnTo>
                  <a:lnTo>
                    <a:pt x="449809" y="386716"/>
                  </a:lnTo>
                  <a:lnTo>
                    <a:pt x="492737" y="370280"/>
                  </a:lnTo>
                  <a:lnTo>
                    <a:pt x="525491" y="350690"/>
                  </a:lnTo>
                  <a:lnTo>
                    <a:pt x="553720" y="304800"/>
                  </a:lnTo>
                  <a:lnTo>
                    <a:pt x="553720" y="104139"/>
                  </a:lnTo>
                  <a:lnTo>
                    <a:pt x="525491" y="58501"/>
                  </a:lnTo>
                  <a:lnTo>
                    <a:pt x="449809" y="22993"/>
                  </a:lnTo>
                  <a:lnTo>
                    <a:pt x="398394" y="10648"/>
                  </a:lnTo>
                  <a:lnTo>
                    <a:pt x="340182" y="2769"/>
                  </a:lnTo>
                  <a:lnTo>
                    <a:pt x="276860" y="0"/>
                  </a:lnTo>
                  <a:close/>
                </a:path>
                <a:path w="553720" h="410210">
                  <a:moveTo>
                    <a:pt x="0" y="104139"/>
                  </a:moveTo>
                  <a:lnTo>
                    <a:pt x="7338" y="127410"/>
                  </a:lnTo>
                  <a:lnTo>
                    <a:pt x="28228" y="148016"/>
                  </a:lnTo>
                  <a:lnTo>
                    <a:pt x="103910" y="179895"/>
                  </a:lnTo>
                  <a:lnTo>
                    <a:pt x="155325" y="190503"/>
                  </a:lnTo>
                  <a:lnTo>
                    <a:pt x="213537" y="197112"/>
                  </a:lnTo>
                  <a:lnTo>
                    <a:pt x="276860" y="199389"/>
                  </a:lnTo>
                  <a:lnTo>
                    <a:pt x="340182" y="197112"/>
                  </a:lnTo>
                  <a:lnTo>
                    <a:pt x="398394" y="190503"/>
                  </a:lnTo>
                  <a:lnTo>
                    <a:pt x="449809" y="179895"/>
                  </a:lnTo>
                  <a:lnTo>
                    <a:pt x="492737" y="165622"/>
                  </a:lnTo>
                  <a:lnTo>
                    <a:pt x="546381" y="127410"/>
                  </a:lnTo>
                  <a:lnTo>
                    <a:pt x="553720" y="104139"/>
                  </a:lnTo>
                </a:path>
              </a:pathLst>
            </a:custGeom>
            <a:ln w="29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9239" y="3050540"/>
              <a:ext cx="1497330" cy="1640839"/>
            </a:xfrm>
            <a:custGeom>
              <a:avLst/>
              <a:gdLst/>
              <a:ahLst/>
              <a:cxnLst/>
              <a:rect l="l" t="t" r="r" b="b"/>
              <a:pathLst>
                <a:path w="1497329" h="1640839">
                  <a:moveTo>
                    <a:pt x="266700" y="1640840"/>
                  </a:moveTo>
                  <a:lnTo>
                    <a:pt x="1497330" y="782320"/>
                  </a:lnTo>
                </a:path>
                <a:path w="1497329" h="1640839">
                  <a:moveTo>
                    <a:pt x="1497330" y="782320"/>
                  </a:moveTo>
                  <a:lnTo>
                    <a:pt x="266700" y="0"/>
                  </a:lnTo>
                </a:path>
                <a:path w="1497329" h="1640839">
                  <a:moveTo>
                    <a:pt x="0" y="190500"/>
                  </a:moveTo>
                  <a:lnTo>
                    <a:pt x="0" y="144018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16860" y="2617469"/>
            <a:ext cx="14668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1129" y="2598419"/>
            <a:ext cx="14668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4690" y="3370580"/>
            <a:ext cx="15621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8440" y="4888229"/>
            <a:ext cx="14668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6860" y="4888229"/>
            <a:ext cx="15621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9550" y="276098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19520" y="318008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6360" y="375285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0470" y="375285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5720" y="435356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19550" y="4782820"/>
            <a:ext cx="126364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692140" y="4914900"/>
          <a:ext cx="1455419" cy="1173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120139" y="16129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29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6794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119505" y="4914265"/>
          <a:ext cx="1456055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8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10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</a:pPr>
                      <a:r>
                        <a:rPr sz="115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520940" y="3225800"/>
          <a:ext cx="1455419" cy="117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C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69">
                <a:tc>
                  <a:txBody>
                    <a:bodyPr/>
                    <a:lstStyle/>
                    <a:p>
                      <a:pPr marL="67945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6794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5"/>
                        </a:lnSpc>
                      </a:pPr>
                      <a:r>
                        <a:rPr sz="1150" b="1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55718"/>
              </p:ext>
            </p:extLst>
          </p:nvPr>
        </p:nvGraphicFramePr>
        <p:xfrm>
          <a:off x="5692140" y="1612900"/>
          <a:ext cx="1718309" cy="1315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9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9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Link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50" spc="20" dirty="0">
                          <a:latin typeface="Arial"/>
                          <a:cs typeface="Arial"/>
                        </a:rPr>
                        <a:t>Cost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35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B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local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27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52"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0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76">
                <a:tc>
                  <a:txBody>
                    <a:bodyPr/>
                    <a:lstStyle/>
                    <a:p>
                      <a:pPr marL="68580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C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10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36">
                <a:tc>
                  <a:txBody>
                    <a:bodyPr/>
                    <a:lstStyle/>
                    <a:p>
                      <a:pPr marL="68580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35"/>
                        </a:lnSpc>
                      </a:pPr>
                      <a:r>
                        <a:rPr lang="en-US" sz="1150" dirty="0"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35"/>
                        </a:lnSpc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3136900" y="3175000"/>
            <a:ext cx="3426460" cy="1320800"/>
            <a:chOff x="3136900" y="3175000"/>
            <a:chExt cx="3426460" cy="1320800"/>
          </a:xfrm>
        </p:grpSpPr>
        <p:sp>
          <p:nvSpPr>
            <p:cNvPr id="30" name="object 30"/>
            <p:cNvSpPr/>
            <p:nvPr/>
          </p:nvSpPr>
          <p:spPr>
            <a:xfrm>
              <a:off x="3136900" y="3174999"/>
              <a:ext cx="571500" cy="469900"/>
            </a:xfrm>
            <a:custGeom>
              <a:avLst/>
              <a:gdLst/>
              <a:ahLst/>
              <a:cxnLst/>
              <a:rect l="l" t="t" r="r" b="b"/>
              <a:pathLst>
                <a:path w="571500" h="469900">
                  <a:moveTo>
                    <a:pt x="76200" y="355600"/>
                  </a:moveTo>
                  <a:lnTo>
                    <a:pt x="57150" y="355600"/>
                  </a:lnTo>
                  <a:lnTo>
                    <a:pt x="57150" y="53340"/>
                  </a:lnTo>
                  <a:lnTo>
                    <a:pt x="19050" y="53340"/>
                  </a:lnTo>
                  <a:lnTo>
                    <a:pt x="19050" y="355600"/>
                  </a:lnTo>
                  <a:lnTo>
                    <a:pt x="0" y="355600"/>
                  </a:lnTo>
                  <a:lnTo>
                    <a:pt x="38100" y="469900"/>
                  </a:lnTo>
                  <a:lnTo>
                    <a:pt x="76200" y="355600"/>
                  </a:lnTo>
                  <a:close/>
                </a:path>
                <a:path w="571500" h="469900">
                  <a:moveTo>
                    <a:pt x="571500" y="38100"/>
                  </a:moveTo>
                  <a:lnTo>
                    <a:pt x="457200" y="0"/>
                  </a:lnTo>
                  <a:lnTo>
                    <a:pt x="457200" y="19050"/>
                  </a:lnTo>
                  <a:lnTo>
                    <a:pt x="96520" y="19050"/>
                  </a:lnTo>
                  <a:lnTo>
                    <a:pt x="96520" y="57150"/>
                  </a:lnTo>
                  <a:lnTo>
                    <a:pt x="457200" y="57150"/>
                  </a:lnTo>
                  <a:lnTo>
                    <a:pt x="457200" y="76200"/>
                  </a:lnTo>
                  <a:lnTo>
                    <a:pt x="571500" y="38100"/>
                  </a:lnTo>
                  <a:close/>
                </a:path>
              </a:pathLst>
            </a:custGeom>
            <a:solidFill>
              <a:srgbClr val="66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36900" y="4025899"/>
              <a:ext cx="571500" cy="469900"/>
            </a:xfrm>
            <a:custGeom>
              <a:avLst/>
              <a:gdLst/>
              <a:ahLst/>
              <a:cxnLst/>
              <a:rect l="l" t="t" r="r" b="b"/>
              <a:pathLst>
                <a:path w="571500" h="469900">
                  <a:moveTo>
                    <a:pt x="76200" y="114300"/>
                  </a:moveTo>
                  <a:lnTo>
                    <a:pt x="38100" y="0"/>
                  </a:lnTo>
                  <a:lnTo>
                    <a:pt x="0" y="114300"/>
                  </a:lnTo>
                  <a:lnTo>
                    <a:pt x="19050" y="114300"/>
                  </a:lnTo>
                  <a:lnTo>
                    <a:pt x="19050" y="416560"/>
                  </a:lnTo>
                  <a:lnTo>
                    <a:pt x="57150" y="416560"/>
                  </a:lnTo>
                  <a:lnTo>
                    <a:pt x="57150" y="114300"/>
                  </a:lnTo>
                  <a:lnTo>
                    <a:pt x="76200" y="114300"/>
                  </a:lnTo>
                  <a:close/>
                </a:path>
                <a:path w="571500" h="469900">
                  <a:moveTo>
                    <a:pt x="571500" y="431800"/>
                  </a:moveTo>
                  <a:lnTo>
                    <a:pt x="457200" y="393700"/>
                  </a:lnTo>
                  <a:lnTo>
                    <a:pt x="457200" y="412750"/>
                  </a:lnTo>
                  <a:lnTo>
                    <a:pt x="96520" y="412750"/>
                  </a:lnTo>
                  <a:lnTo>
                    <a:pt x="96520" y="450850"/>
                  </a:lnTo>
                  <a:lnTo>
                    <a:pt x="457200" y="450850"/>
                  </a:lnTo>
                  <a:lnTo>
                    <a:pt x="457200" y="469900"/>
                  </a:lnTo>
                  <a:lnTo>
                    <a:pt x="571500" y="431800"/>
                  </a:lnTo>
                  <a:close/>
                </a:path>
              </a:pathLst>
            </a:custGeom>
            <a:solidFill>
              <a:srgbClr val="0066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19800" y="3428999"/>
              <a:ext cx="543560" cy="762000"/>
            </a:xfrm>
            <a:custGeom>
              <a:avLst/>
              <a:gdLst/>
              <a:ahLst/>
              <a:cxnLst/>
              <a:rect l="l" t="t" r="r" b="b"/>
              <a:pathLst>
                <a:path w="543559" h="762000">
                  <a:moveTo>
                    <a:pt x="543547" y="472440"/>
                  </a:moveTo>
                  <a:lnTo>
                    <a:pt x="523240" y="441960"/>
                  </a:lnTo>
                  <a:lnTo>
                    <a:pt x="160540" y="682955"/>
                  </a:lnTo>
                  <a:lnTo>
                    <a:pt x="149860" y="666750"/>
                  </a:lnTo>
                  <a:lnTo>
                    <a:pt x="76200" y="762000"/>
                  </a:lnTo>
                  <a:lnTo>
                    <a:pt x="191770" y="730250"/>
                  </a:lnTo>
                  <a:lnTo>
                    <a:pt x="181648" y="714921"/>
                  </a:lnTo>
                  <a:lnTo>
                    <a:pt x="543547" y="472440"/>
                  </a:lnTo>
                  <a:close/>
                </a:path>
                <a:path w="543559" h="762000">
                  <a:moveTo>
                    <a:pt x="543547" y="365760"/>
                  </a:moveTo>
                  <a:lnTo>
                    <a:pt x="104063" y="51663"/>
                  </a:lnTo>
                  <a:lnTo>
                    <a:pt x="115570" y="35560"/>
                  </a:lnTo>
                  <a:lnTo>
                    <a:pt x="0" y="0"/>
                  </a:lnTo>
                  <a:lnTo>
                    <a:pt x="71120" y="97790"/>
                  </a:lnTo>
                  <a:lnTo>
                    <a:pt x="82346" y="82067"/>
                  </a:lnTo>
                  <a:lnTo>
                    <a:pt x="521970" y="396240"/>
                  </a:lnTo>
                  <a:lnTo>
                    <a:pt x="543547" y="365760"/>
                  </a:lnTo>
                  <a:close/>
                </a:path>
              </a:pathLst>
            </a:custGeom>
            <a:solidFill>
              <a:srgbClr val="FB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6070" y="3082290"/>
            <a:ext cx="2119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These </a:t>
            </a:r>
            <a:r>
              <a:rPr sz="1800" spc="-10" dirty="0">
                <a:latin typeface="Arial"/>
                <a:cs typeface="Arial"/>
              </a:rPr>
              <a:t>do not </a:t>
            </a:r>
            <a:r>
              <a:rPr sz="1800" spc="-5" dirty="0">
                <a:latin typeface="Arial"/>
                <a:cs typeface="Arial"/>
              </a:rPr>
              <a:t>alter  routing </a:t>
            </a:r>
            <a:r>
              <a:rPr sz="1800" spc="-10" dirty="0">
                <a:latin typeface="Arial"/>
                <a:cs typeface="Arial"/>
              </a:rPr>
              <a:t>tables </a:t>
            </a:r>
            <a:r>
              <a:rPr sz="1800" spc="-5" dirty="0">
                <a:latin typeface="Arial"/>
                <a:cs typeface="Arial"/>
              </a:rPr>
              <a:t>further  Thus, no </a:t>
            </a:r>
            <a:r>
              <a:rPr sz="1800" spc="-10" dirty="0">
                <a:latin typeface="Arial"/>
                <a:cs typeface="Arial"/>
              </a:rPr>
              <a:t>new  updates generated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09800" y="34290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381000"/>
                </a:moveTo>
                <a:lnTo>
                  <a:pt x="914400" y="0"/>
                </a:lnTo>
              </a:path>
              <a:path w="914400" h="762000">
                <a:moveTo>
                  <a:pt x="0" y="381000"/>
                </a:moveTo>
                <a:lnTo>
                  <a:pt x="9144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20010" y="6196329"/>
            <a:ext cx="3509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DV </a:t>
            </a:r>
            <a:r>
              <a:rPr sz="2000" spc="-5" dirty="0">
                <a:latin typeface="Arial"/>
                <a:cs typeface="Arial"/>
              </a:rPr>
              <a:t>routing </a:t>
            </a:r>
            <a:r>
              <a:rPr sz="2000" dirty="0">
                <a:latin typeface="Arial"/>
                <a:cs typeface="Arial"/>
              </a:rPr>
              <a:t>has now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converged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889" y="530859"/>
            <a:ext cx="71621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Drawbacks </a:t>
            </a:r>
            <a:r>
              <a:rPr spc="-5" dirty="0"/>
              <a:t>of </a:t>
            </a:r>
            <a:r>
              <a:rPr dirty="0"/>
              <a:t>Distance-vector</a:t>
            </a:r>
            <a:r>
              <a:rPr spc="-35" dirty="0"/>
              <a:t> </a:t>
            </a:r>
            <a:r>
              <a:rPr spc="-5" dirty="0"/>
              <a:t>Routing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Internet Routing Protocols: Fundamental</a:t>
            </a:r>
            <a:r>
              <a:rPr spc="-3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Copyright </a:t>
            </a:r>
            <a:r>
              <a:rPr dirty="0"/>
              <a:t>©</a:t>
            </a:r>
            <a:r>
              <a:rPr spc="-90" dirty="0"/>
              <a:t> </a:t>
            </a:r>
            <a:r>
              <a:rPr spc="-5" dirty="0"/>
              <a:t>1998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2052319"/>
            <a:ext cx="203200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B0027"/>
                </a:solidFill>
                <a:latin typeface="Wingdings"/>
                <a:cs typeface="Wingdings"/>
              </a:rPr>
              <a:t>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650"/>
              </a:spcBef>
            </a:pPr>
            <a:r>
              <a:rPr spc="-5" dirty="0"/>
              <a:t>Slow </a:t>
            </a:r>
            <a:r>
              <a:rPr dirty="0"/>
              <a:t>convergence </a:t>
            </a:r>
            <a:r>
              <a:rPr spc="-5" dirty="0"/>
              <a:t>after topology</a:t>
            </a:r>
            <a:r>
              <a:rPr dirty="0"/>
              <a:t> change</a:t>
            </a:r>
          </a:p>
          <a:p>
            <a:pPr marL="853440" indent="-201930">
              <a:lnSpc>
                <a:spcPct val="100000"/>
              </a:lnSpc>
              <a:spcBef>
                <a:spcPts val="500"/>
              </a:spcBef>
              <a:buClr>
                <a:srgbClr val="FB0027"/>
              </a:buClr>
              <a:buSzPct val="70000"/>
              <a:buFont typeface="Wingdings"/>
              <a:buChar char=""/>
              <a:tabLst>
                <a:tab pos="854075" algn="l"/>
              </a:tabLst>
            </a:pPr>
            <a:r>
              <a:rPr sz="2000" dirty="0"/>
              <a:t>“Counting </a:t>
            </a:r>
            <a:r>
              <a:rPr sz="2000" spc="-5" dirty="0"/>
              <a:t>to infinity”</a:t>
            </a:r>
            <a:r>
              <a:rPr sz="2000" spc="5" dirty="0"/>
              <a:t> </a:t>
            </a:r>
            <a:r>
              <a:rPr sz="2000" spc="-5" dirty="0"/>
              <a:t>problem:</a:t>
            </a:r>
            <a:endParaRPr sz="2000" dirty="0"/>
          </a:p>
          <a:p>
            <a:pPr marL="1254760" lvl="1" indent="-94615">
              <a:lnSpc>
                <a:spcPct val="100000"/>
              </a:lnSpc>
              <a:spcBef>
                <a:spcPts val="450"/>
              </a:spcBef>
              <a:buClr>
                <a:srgbClr val="FB0027"/>
              </a:buClr>
              <a:buSzPct val="50000"/>
              <a:buFont typeface="Wingdings"/>
              <a:buChar char=""/>
              <a:tabLst>
                <a:tab pos="1256030" algn="l"/>
              </a:tabLst>
            </a:pPr>
            <a:r>
              <a:rPr sz="1800" spc="-10" dirty="0">
                <a:latin typeface="Arial"/>
                <a:cs typeface="Arial"/>
              </a:rPr>
              <a:t>Loop </a:t>
            </a:r>
            <a:r>
              <a:rPr sz="1800" spc="-5" dirty="0">
                <a:latin typeface="Arial"/>
                <a:cs typeface="Arial"/>
              </a:rPr>
              <a:t>exists</a:t>
            </a:r>
            <a:r>
              <a:rPr lang="en-US" sz="1800" spc="-5" dirty="0">
                <a:latin typeface="Arial"/>
                <a:cs typeface="Arial"/>
              </a:rPr>
              <a:t> , </a:t>
            </a:r>
            <a:endParaRPr sz="1800" dirty="0">
              <a:latin typeface="Arial"/>
              <a:cs typeface="Arial"/>
            </a:endParaRPr>
          </a:p>
          <a:p>
            <a:pPr marL="1254760" lvl="1" indent="-94615">
              <a:lnSpc>
                <a:spcPct val="100000"/>
              </a:lnSpc>
              <a:spcBef>
                <a:spcPts val="439"/>
              </a:spcBef>
              <a:buClr>
                <a:srgbClr val="FB0027"/>
              </a:buClr>
              <a:buSzPct val="50000"/>
              <a:buFont typeface="Wingdings"/>
              <a:buChar char=""/>
              <a:tabLst>
                <a:tab pos="1256030" algn="l"/>
              </a:tabLst>
            </a:pPr>
            <a:r>
              <a:rPr sz="1800" spc="-5" dirty="0">
                <a:latin typeface="Arial"/>
                <a:cs typeface="Arial"/>
              </a:rPr>
              <a:t>DVs do </a:t>
            </a:r>
            <a:r>
              <a:rPr sz="1800" spc="-10" dirty="0">
                <a:latin typeface="Arial"/>
                <a:cs typeface="Arial"/>
              </a:rPr>
              <a:t>not converge </a:t>
            </a:r>
            <a:r>
              <a:rPr sz="1800" spc="-5" dirty="0">
                <a:latin typeface="Arial"/>
                <a:cs typeface="Arial"/>
              </a:rPr>
              <a:t>till the link costs reach “infinity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3893820"/>
            <a:ext cx="203200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FB0027"/>
                </a:solidFill>
                <a:latin typeface="Wingdings"/>
                <a:cs typeface="Wingdings"/>
              </a:rPr>
              <a:t>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5289" y="3811270"/>
            <a:ext cx="7096759" cy="206628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2200" spc="-5" dirty="0">
                <a:latin typeface="Arial"/>
                <a:cs typeface="Arial"/>
              </a:rPr>
              <a:t>Problematic </a:t>
            </a:r>
            <a:r>
              <a:rPr sz="2200" dirty="0">
                <a:latin typeface="Arial"/>
                <a:cs typeface="Arial"/>
              </a:rPr>
              <a:t>convergence </a:t>
            </a:r>
            <a:r>
              <a:rPr sz="2200" spc="-5" dirty="0">
                <a:latin typeface="Arial"/>
                <a:cs typeface="Arial"/>
              </a:rPr>
              <a:t>with unequal link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costs</a:t>
            </a:r>
          </a:p>
          <a:p>
            <a:pPr marL="416559" indent="-201930">
              <a:lnSpc>
                <a:spcPct val="100000"/>
              </a:lnSpc>
              <a:spcBef>
                <a:spcPts val="500"/>
              </a:spcBef>
              <a:buClr>
                <a:srgbClr val="FB0027"/>
              </a:buClr>
              <a:buSzPct val="70000"/>
              <a:buFont typeface="Wingdings"/>
              <a:buChar char=""/>
              <a:tabLst>
                <a:tab pos="416559" algn="l"/>
              </a:tabLst>
            </a:pPr>
            <a:r>
              <a:rPr sz="2000" dirty="0">
                <a:latin typeface="Arial"/>
                <a:cs typeface="Arial"/>
              </a:rPr>
              <a:t>Bouncing</a:t>
            </a:r>
            <a:r>
              <a:rPr sz="2000" spc="-5" dirty="0">
                <a:latin typeface="Arial"/>
                <a:cs typeface="Arial"/>
              </a:rPr>
              <a:t> effect:</a:t>
            </a:r>
            <a:endParaRPr sz="2000" dirty="0">
              <a:latin typeface="Arial"/>
              <a:cs typeface="Arial"/>
            </a:endParaRPr>
          </a:p>
          <a:p>
            <a:pPr marL="817880" lvl="1" indent="-94615">
              <a:lnSpc>
                <a:spcPct val="100000"/>
              </a:lnSpc>
              <a:spcBef>
                <a:spcPts val="450"/>
              </a:spcBef>
              <a:buClr>
                <a:srgbClr val="FB0027"/>
              </a:buClr>
              <a:buSzPct val="50000"/>
              <a:buFont typeface="Wingdings"/>
              <a:buChar char=""/>
              <a:tabLst>
                <a:tab pos="818515" algn="l"/>
              </a:tabLst>
            </a:pPr>
            <a:r>
              <a:rPr sz="1800" spc="-5" dirty="0">
                <a:latin typeface="Arial"/>
                <a:cs typeface="Arial"/>
              </a:rPr>
              <a:t>Routing and link costs temporarily stabilize, but </a:t>
            </a:r>
            <a:r>
              <a:rPr sz="1800" spc="-10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loop</a:t>
            </a:r>
            <a:endParaRPr sz="1800" dirty="0">
              <a:latin typeface="Arial"/>
              <a:cs typeface="Arial"/>
            </a:endParaRPr>
          </a:p>
          <a:p>
            <a:pPr marL="817880" lvl="1" indent="-94615">
              <a:lnSpc>
                <a:spcPct val="100000"/>
              </a:lnSpc>
              <a:spcBef>
                <a:spcPts val="450"/>
              </a:spcBef>
              <a:buClr>
                <a:srgbClr val="FB0027"/>
              </a:buClr>
              <a:buSzPct val="50000"/>
              <a:buFont typeface="Wingdings"/>
              <a:buChar char=""/>
              <a:tabLst>
                <a:tab pos="818515" algn="l"/>
              </a:tabLst>
            </a:pPr>
            <a:r>
              <a:rPr sz="1800" spc="-5" dirty="0">
                <a:latin typeface="Arial"/>
                <a:cs typeface="Arial"/>
              </a:rPr>
              <a:t>Data packets circulate in the </a:t>
            </a:r>
            <a:r>
              <a:rPr sz="1800" spc="-10" dirty="0">
                <a:latin typeface="Arial"/>
                <a:cs typeface="Arial"/>
              </a:rPr>
              <a:t>loop </a:t>
            </a:r>
            <a:r>
              <a:rPr sz="1800" spc="-5" dirty="0">
                <a:latin typeface="Arial"/>
                <a:cs typeface="Arial"/>
              </a:rPr>
              <a:t>till time-to-live (TTL)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expires</a:t>
            </a:r>
            <a:endParaRPr sz="1800" dirty="0">
              <a:latin typeface="Arial"/>
              <a:cs typeface="Arial"/>
            </a:endParaRPr>
          </a:p>
          <a:p>
            <a:pPr marL="497840" marR="855980" lvl="1" indent="226060">
              <a:lnSpc>
                <a:spcPct val="100000"/>
              </a:lnSpc>
              <a:spcBef>
                <a:spcPts val="439"/>
              </a:spcBef>
              <a:buClr>
                <a:srgbClr val="FB0027"/>
              </a:buClr>
              <a:buSzPct val="50000"/>
              <a:buFont typeface="Wingdings"/>
              <a:buChar char=""/>
              <a:tabLst>
                <a:tab pos="818515" algn="l"/>
              </a:tabLst>
            </a:pPr>
            <a:r>
              <a:rPr sz="1800" spc="-5" dirty="0">
                <a:latin typeface="Arial"/>
                <a:cs typeface="Arial"/>
              </a:rPr>
              <a:t>This </a:t>
            </a:r>
            <a:r>
              <a:rPr sz="1800" spc="-10" dirty="0">
                <a:latin typeface="Arial"/>
                <a:cs typeface="Arial"/>
              </a:rPr>
              <a:t>changes </a:t>
            </a:r>
            <a:r>
              <a:rPr sz="1800" spc="-5" dirty="0">
                <a:latin typeface="Arial"/>
                <a:cs typeface="Arial"/>
              </a:rPr>
              <a:t>only </a:t>
            </a:r>
            <a:r>
              <a:rPr sz="1800" spc="-10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network converges </a:t>
            </a:r>
            <a:r>
              <a:rPr sz="1800" dirty="0">
                <a:latin typeface="Arial"/>
                <a:cs typeface="Arial"/>
              </a:rPr>
              <a:t>to a </a:t>
            </a:r>
            <a:r>
              <a:rPr sz="1800" spc="-5" dirty="0">
                <a:latin typeface="Arial"/>
                <a:cs typeface="Arial"/>
              </a:rPr>
              <a:t>new,  </a:t>
            </a:r>
            <a:r>
              <a:rPr sz="1800" spc="-10" dirty="0">
                <a:latin typeface="Arial"/>
                <a:cs typeface="Arial"/>
              </a:rPr>
              <a:t>coherent version </a:t>
            </a:r>
            <a:r>
              <a:rPr sz="1800" spc="-5" dirty="0">
                <a:latin typeface="Arial"/>
                <a:cs typeface="Arial"/>
              </a:rPr>
              <a:t>of the </a:t>
            </a:r>
            <a:r>
              <a:rPr sz="1800" spc="-10" dirty="0">
                <a:latin typeface="Arial"/>
                <a:cs typeface="Arial"/>
              </a:rPr>
              <a:t>routing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988</Words>
  <Application>Microsoft Office PowerPoint</Application>
  <PresentationFormat>On-screen Show (4:3)</PresentationFormat>
  <Paragraphs>425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Distance Vector Routing</vt:lpstr>
      <vt:lpstr>Specifics</vt:lpstr>
      <vt:lpstr>Routing Protocols: Distance vector (DV)  Routing</vt:lpstr>
      <vt:lpstr>Operation of Distance Vector Routing (1)</vt:lpstr>
      <vt:lpstr>Operation of Distance Vector Routing (2)</vt:lpstr>
      <vt:lpstr>Operation of Distance Vector Routing (3)</vt:lpstr>
      <vt:lpstr>Operation of Distance Vector Routing (4)</vt:lpstr>
      <vt:lpstr>Operation of Distance Vector Routing (5)</vt:lpstr>
      <vt:lpstr>Drawbacks of Distance-vector Routing</vt:lpstr>
      <vt:lpstr>PowerPoint Presentation</vt:lpstr>
      <vt:lpstr>Class Activity</vt:lpstr>
      <vt:lpstr>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Routing Protocols</dc:title>
  <dc:subject>Explains, in a simple way, the working of Internet Routing Protocols</dc:subject>
  <dc:creator>Dr. Vishal Sharma</dc:creator>
  <cp:lastModifiedBy>Talha Naqash BUIC</cp:lastModifiedBy>
  <cp:revision>8</cp:revision>
  <dcterms:created xsi:type="dcterms:W3CDTF">2021-05-03T22:00:37Z</dcterms:created>
  <dcterms:modified xsi:type="dcterms:W3CDTF">2021-05-04T10:08:36Z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2012-05-08T00:00:00Z</vt:filetime>
  </property>
  <property fmtid="{D5CDD505-2E9C-101B-9397-08002B2CF9AE}" pid="3" name="Creator">
    <vt:lpwstr>Impress</vt:lpwstr>
  </property>
  <property fmtid="{D5CDD505-2E9C-101B-9397-08002B2CF9AE}" pid="4" name="LastSaved">
    <vt:filetime>2021-05-03T00:00:00Z</vt:filetime>
  </property>
</Properties>
</file>