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303" r:id="rId4"/>
    <p:sldId id="257" r:id="rId5"/>
    <p:sldId id="305" r:id="rId6"/>
    <p:sldId id="306" r:id="rId7"/>
    <p:sldId id="307" r:id="rId8"/>
    <p:sldId id="304" r:id="rId9"/>
    <p:sldId id="308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C370ED-1472-47E5-B127-C521A8417FF7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CA675D-16BB-4A9F-B119-299BF9AB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EBx3cs3gu4&amp;t=21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5AF0-B1F5-4956-B9CA-BB23EBC47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Entrepreneurship and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DDB16-4739-44D4-ABCC-F050E8884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277584"/>
          </a:xfrm>
        </p:spPr>
        <p:txBody>
          <a:bodyPr>
            <a:normAutofit/>
          </a:bodyPr>
          <a:lstStyle/>
          <a:p>
            <a:r>
              <a:rPr lang="en-US" dirty="0"/>
              <a:t>Business School </a:t>
            </a:r>
          </a:p>
          <a:p>
            <a:r>
              <a:rPr lang="en-US" dirty="0"/>
              <a:t>BSCS Lecture 1 (week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09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Schools of Thought in Entrepreneurship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2517" cy="455792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major schools of thought: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“Just Do It”</a:t>
            </a:r>
          </a:p>
          <a:p>
            <a:pPr lvl="2"/>
            <a:r>
              <a:rPr lang="en-US" sz="2400" dirty="0"/>
              <a:t>Most entrepreneurs are wary of implementing traditional management practices, afraid that this will invite bureaucracy or stifle creativity</a:t>
            </a:r>
          </a:p>
          <a:p>
            <a:pPr lvl="2"/>
            <a:r>
              <a:rPr lang="en-US" sz="2400" dirty="0"/>
              <a:t>They assume management is the problem, hence, chaos is the answer</a:t>
            </a:r>
          </a:p>
          <a:p>
            <a:pPr lvl="2"/>
            <a:r>
              <a:rPr lang="en-US" sz="2400" dirty="0"/>
              <a:t>Unfortunately, this approach leads to chaos more often than it does to success </a:t>
            </a:r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“Launch a Rocket Ship”</a:t>
            </a:r>
          </a:p>
          <a:p>
            <a:pPr lvl="2"/>
            <a:r>
              <a:rPr lang="en-US" sz="2400" dirty="0"/>
              <a:t>Specify every single step to take in excruciating details (typically by tapping into a proven set of techniques used for managing big companies) </a:t>
            </a:r>
          </a:p>
          <a:p>
            <a:pPr lvl="2"/>
            <a:r>
              <a:rPr lang="en-US" sz="2400" dirty="0"/>
              <a:t>Specify the expected result of every single step taken– what happens if a tiny error occurs? Can you adapt or pivot?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987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Schools of Thought in Entrepreneurship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major schools of thought: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</a:rPr>
              <a:t>“Drive a Car”</a:t>
            </a:r>
          </a:p>
          <a:p>
            <a:pPr lvl="2"/>
            <a:r>
              <a:rPr lang="en-US" sz="2400" dirty="0"/>
              <a:t>Set a (hypothetical) path to reach a destination (you are not sure whether this path will lead to the destination) </a:t>
            </a:r>
          </a:p>
          <a:p>
            <a:pPr lvl="2"/>
            <a:r>
              <a:rPr lang="en-US" sz="2400" dirty="0"/>
              <a:t>Experiment with and validate your path </a:t>
            </a:r>
          </a:p>
          <a:p>
            <a:pPr lvl="2"/>
            <a:r>
              <a:rPr lang="en-US" sz="2400" dirty="0"/>
              <a:t>Persevere, adapt, or even pivot if needed</a:t>
            </a:r>
          </a:p>
          <a:p>
            <a:pPr lvl="3"/>
            <a:r>
              <a:rPr lang="en-US" sz="2400" dirty="0"/>
              <a:t>If you are driving to work, do you give up if there is a detour in the road or you made a wrong turn? </a:t>
            </a:r>
          </a:p>
          <a:p>
            <a:pPr lvl="4"/>
            <a:r>
              <a:rPr lang="en-US" sz="2400" dirty="0"/>
              <a:t>No, you remain thoroughly focused on getting to your destination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9848" y="5785757"/>
            <a:ext cx="10091057" cy="77288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third school of though is the recommended one!</a:t>
            </a:r>
          </a:p>
        </p:txBody>
      </p:sp>
    </p:spTree>
    <p:extLst>
      <p:ext uri="{BB962C8B-B14F-4D97-AF65-F5344CB8AC3E}">
        <p14:creationId xmlns:p14="http://schemas.microsoft.com/office/powerpoint/2010/main" val="42243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0F83-93C8-4AA0-8A78-5FD6F8C2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891" y="44166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Home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B26E-D4EE-4C66-ACF9-5C4718F2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Identify the three best entrepreneurships that you admire.  List the reason for doing so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and research three successful Entrepreneurs you admire and look up to.  What characteristics do they have that makes them a successful entrepreneur?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1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088-06EC-42E6-BE4C-8A6C98F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5056-91EF-4BB7-ACFE-1599904F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sz="2400" dirty="0"/>
              <a:t>It’s not necessary to do a major breakthrough to become an entrepreneur</a:t>
            </a:r>
          </a:p>
          <a:p>
            <a:pPr algn="just"/>
            <a:r>
              <a:rPr lang="en-US" sz="2400" dirty="0"/>
              <a:t>An entrepreneur can a solve a common problem by providing simple solutions</a:t>
            </a:r>
          </a:p>
          <a:p>
            <a:pPr algn="just"/>
            <a:r>
              <a:rPr lang="en-US" sz="2400" dirty="0"/>
              <a:t>Great companies began by asking simple questions</a:t>
            </a:r>
          </a:p>
        </p:txBody>
      </p:sp>
    </p:spTree>
    <p:extLst>
      <p:ext uri="{BB962C8B-B14F-4D97-AF65-F5344CB8AC3E}">
        <p14:creationId xmlns:p14="http://schemas.microsoft.com/office/powerpoint/2010/main" val="384942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088-06EC-42E6-BE4C-8A6C98F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5056-91EF-4BB7-ACFE-1599904F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6073"/>
            <a:ext cx="10058400" cy="4266127"/>
          </a:xfrm>
        </p:spPr>
        <p:txBody>
          <a:bodyPr/>
          <a:lstStyle/>
          <a:p>
            <a:r>
              <a:rPr lang="en-US" b="1" dirty="0"/>
              <a:t>THEREFORE, WHAT?</a:t>
            </a:r>
          </a:p>
          <a:p>
            <a:pPr lvl="1" algn="just"/>
            <a:r>
              <a:rPr lang="en-US" sz="2000" dirty="0"/>
              <a:t>This question arises when you spot or predict a trend and wonder about its consequences.</a:t>
            </a:r>
          </a:p>
          <a:p>
            <a:pPr lvl="1" algn="just"/>
            <a:r>
              <a:rPr lang="en-US" sz="2000" dirty="0"/>
              <a:t>It works like this: “Everyone will have a smartphone with a camera and Internet access.”</a:t>
            </a:r>
          </a:p>
          <a:p>
            <a:pPr lvl="1" algn="just"/>
            <a:r>
              <a:rPr lang="en-US" sz="2000" dirty="0"/>
              <a:t>Therefore, what?</a:t>
            </a:r>
          </a:p>
          <a:p>
            <a:pPr lvl="1" algn="just"/>
            <a:r>
              <a:rPr lang="en-US" sz="2000" dirty="0"/>
              <a:t>“They will be able to take pictures and share them.”</a:t>
            </a:r>
          </a:p>
          <a:p>
            <a:pPr lvl="1" algn="just"/>
            <a:r>
              <a:rPr lang="en-US" sz="2000" dirty="0"/>
              <a:t>Therefore, what?</a:t>
            </a:r>
          </a:p>
          <a:p>
            <a:pPr lvl="1" algn="just"/>
            <a:r>
              <a:rPr lang="en-US" sz="2000" dirty="0"/>
              <a:t>“We should create an app that lets people upload their photos, rate the photos of others, and post comments.” </a:t>
            </a:r>
            <a:r>
              <a:rPr lang="en-US" sz="2000" b="1" u="sng" dirty="0">
                <a:solidFill>
                  <a:srgbClr val="0070C0"/>
                </a:solidFill>
              </a:rPr>
              <a:t>INSTAGRAM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TIKTOK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“DOUYIN” </a:t>
            </a:r>
            <a:r>
              <a:rPr lang="en-US" sz="2000" dirty="0"/>
              <a:t>started which is used to make variety of short-form videos from genres like dance and comedy that have a duration of 30 seconds to 1 minute.  </a:t>
            </a:r>
            <a:endParaRPr lang="en-US" sz="2000" b="1" dirty="0">
              <a:solidFill>
                <a:srgbClr val="00B0F0"/>
              </a:solidFill>
            </a:endParaRPr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93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050-8CBA-436D-8436-E4B115D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EBE-DBE5-4064-80D7-6CF1F364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ISN’T THIS INTERESTING?</a:t>
            </a:r>
          </a:p>
          <a:p>
            <a:pPr lvl="1"/>
            <a:r>
              <a:rPr lang="en-US" sz="2400" dirty="0"/>
              <a:t>Intellectual curiosity and accidental discovery power this method.</a:t>
            </a:r>
          </a:p>
          <a:p>
            <a:pPr lvl="1"/>
            <a:r>
              <a:rPr lang="en-US" sz="2400" dirty="0"/>
              <a:t>Spencer Silver was trying to make glue but created a substance that barely holds paper together . </a:t>
            </a:r>
            <a:r>
              <a:rPr lang="en-US" sz="2400" b="1" u="sng" dirty="0">
                <a:solidFill>
                  <a:srgbClr val="0070C0"/>
                </a:solidFill>
              </a:rPr>
              <a:t>Post-it Notes</a:t>
            </a:r>
          </a:p>
          <a:p>
            <a:pPr lvl="1"/>
            <a:r>
              <a:rPr lang="en-US" sz="2400" dirty="0" err="1"/>
              <a:t>Cocoo’s</a:t>
            </a:r>
            <a:r>
              <a:rPr lang="en-US" sz="2400" dirty="0"/>
              <a:t> den –temple led restaurant located in food street of Lahore.</a:t>
            </a:r>
          </a:p>
          <a:p>
            <a:pPr lvl="1"/>
            <a:r>
              <a:rPr lang="en-US" sz="2400" u="sng" dirty="0"/>
              <a:t>https://www.youtube.com/watch?v=W0mv0Bd9Id4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050-8CBA-436D-8436-E4B115D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EBE-DBE5-4064-80D7-6CF1F364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IS THERE A BETTER WAY?</a:t>
            </a:r>
          </a:p>
          <a:p>
            <a:pPr lvl="1"/>
            <a:r>
              <a:rPr lang="en-US" dirty="0"/>
              <a:t>Frustration with the current state of the art is the hallmark of this path.</a:t>
            </a:r>
          </a:p>
          <a:p>
            <a:pPr lvl="1"/>
            <a:r>
              <a:rPr lang="en-US" dirty="0" err="1"/>
              <a:t>Qconnects</a:t>
            </a:r>
            <a:r>
              <a:rPr lang="en-US" dirty="0"/>
              <a:t> bus service Lahore to Islamabad</a:t>
            </a:r>
          </a:p>
          <a:p>
            <a:pPr lvl="1"/>
            <a:r>
              <a:rPr lang="en-US" dirty="0">
                <a:hlinkClick r:id="rId2"/>
              </a:rPr>
              <a:t>https://www.youtube.com/watch?v=4EBx3cs3gu4&amp;t=21s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b="1" dirty="0"/>
              <a:t>WHY DOESN’T OUR COMPANY DO THIS?</a:t>
            </a:r>
          </a:p>
          <a:p>
            <a:pPr lvl="1"/>
            <a:r>
              <a:rPr lang="en-US" dirty="0"/>
              <a:t>Frustration with your current employer is the catalyzing force in this case</a:t>
            </a:r>
          </a:p>
          <a:p>
            <a:pPr lvl="1"/>
            <a:r>
              <a:rPr lang="en-US" dirty="0"/>
              <a:t>You tell your management that the company should create a product because customers need it, but management doesn’t listen to you.</a:t>
            </a:r>
          </a:p>
          <a:p>
            <a:pPr lvl="1"/>
            <a:r>
              <a:rPr lang="en-US" dirty="0"/>
              <a:t>Finally , you give up and do it yourself.</a:t>
            </a:r>
          </a:p>
        </p:txBody>
      </p:sp>
    </p:spTree>
    <p:extLst>
      <p:ext uri="{BB962C8B-B14F-4D97-AF65-F5344CB8AC3E}">
        <p14:creationId xmlns:p14="http://schemas.microsoft.com/office/powerpoint/2010/main" val="88152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050-8CBA-436D-8436-E4B115D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EBE-DBE5-4064-80D7-6CF1F364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IT’S POSSIBLE, SO WHY DON’T WE MAKE IT?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sz="2400" dirty="0"/>
              <a:t>Markets for big innovations are seldom proven in advance, so a what-the-hell attitude characterizes this path</a:t>
            </a:r>
          </a:p>
          <a:p>
            <a:pPr lvl="1"/>
            <a:r>
              <a:rPr lang="en-US" sz="2400" dirty="0"/>
              <a:t>For example, back in the 1970s a portable phone was incomprehensible to most people when Motorola invented it</a:t>
            </a:r>
          </a:p>
          <a:p>
            <a:pPr lvl="1"/>
            <a:r>
              <a:rPr lang="en-US" sz="2400" dirty="0"/>
              <a:t>However , Martin Cooper and the engineers at Motorola went ahead and made it, and the rest is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050-8CBA-436D-8436-E4B115D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EBE-DBE5-4064-80D7-6CF1F364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WHERE IS THE MARKET LEADER WEAK?</a:t>
            </a:r>
          </a:p>
          <a:p>
            <a:pPr lvl="1" algn="just"/>
            <a:r>
              <a:rPr lang="en-US" sz="2400" dirty="0"/>
              <a:t>Three conditions make a market leader vulnerable:</a:t>
            </a:r>
          </a:p>
          <a:p>
            <a:pPr lvl="1" algn="just"/>
            <a:r>
              <a:rPr lang="en-US" sz="2400" dirty="0"/>
              <a:t>First, when the leader is committed to a way of doing business. For example, IBM distributed computers through resellers, so Dell could innovate by selling direct.</a:t>
            </a:r>
          </a:p>
          <a:p>
            <a:pPr lvl="1" algn="just"/>
            <a:r>
              <a:rPr lang="en-US" sz="2400" dirty="0"/>
              <a:t>Second, when the customers of the leader are dissatisfied. For example, the necessity to drive to Blockbuster stores to pick up and return videos opened the door for Netflix.</a:t>
            </a:r>
          </a:p>
          <a:p>
            <a:pPr lvl="1" algn="just"/>
            <a:r>
              <a:rPr lang="en-US" sz="2400" dirty="0"/>
              <a:t>Third, when the market leader is milking a cash cow and stops innovating. This is what Microsoft Office susceptible to Google Docs.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050-8CBA-436D-8436-E4B115D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Exercise/ 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EBE-DBE5-4064-80D7-6CF1F364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this sentence: </a:t>
            </a:r>
          </a:p>
          <a:p>
            <a:pPr marL="0" indent="0">
              <a:buNone/>
            </a:pPr>
            <a:r>
              <a:rPr lang="en-US" dirty="0"/>
              <a:t>If your startup never existed, the world would be worse off because __________.</a:t>
            </a:r>
          </a:p>
        </p:txBody>
      </p:sp>
    </p:spTree>
    <p:extLst>
      <p:ext uri="{BB962C8B-B14F-4D97-AF65-F5344CB8AC3E}">
        <p14:creationId xmlns:p14="http://schemas.microsoft.com/office/powerpoint/2010/main" val="110108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 up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48" y="1842303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70544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348</TotalTime>
  <Words>785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Entrepreneurship and Leadership</vt:lpstr>
      <vt:lpstr>Ideas for startup</vt:lpstr>
      <vt:lpstr>Ideas for startup</vt:lpstr>
      <vt:lpstr>Ideas for startup</vt:lpstr>
      <vt:lpstr>Ideas for startup</vt:lpstr>
      <vt:lpstr>Ideas for startup</vt:lpstr>
      <vt:lpstr>Ideas for startup</vt:lpstr>
      <vt:lpstr>Exercise/ Class activity</vt:lpstr>
      <vt:lpstr>Lean start up method</vt:lpstr>
      <vt:lpstr>Schools of Thought in Entrepreneurship </vt:lpstr>
      <vt:lpstr>Schools of Thought in Entrepreneurship </vt:lpstr>
      <vt:lpstr>Home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 Marketing</dc:creator>
  <cp:lastModifiedBy>Ms. Umm e Habiba</cp:lastModifiedBy>
  <cp:revision>25</cp:revision>
  <dcterms:created xsi:type="dcterms:W3CDTF">2021-03-08T08:01:46Z</dcterms:created>
  <dcterms:modified xsi:type="dcterms:W3CDTF">2021-03-19T08:10:25Z</dcterms:modified>
</cp:coreProperties>
</file>