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75" r:id="rId3"/>
    <p:sldId id="283" r:id="rId4"/>
    <p:sldId id="276" r:id="rId5"/>
    <p:sldId id="300" r:id="rId6"/>
    <p:sldId id="301" r:id="rId7"/>
    <p:sldId id="303" r:id="rId8"/>
    <p:sldId id="304" r:id="rId9"/>
    <p:sldId id="305" r:id="rId10"/>
    <p:sldId id="306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81" r:id="rId20"/>
    <p:sldId id="316" r:id="rId21"/>
    <p:sldId id="292" r:id="rId22"/>
    <p:sldId id="282" r:id="rId23"/>
    <p:sldId id="312" r:id="rId24"/>
    <p:sldId id="307" r:id="rId25"/>
    <p:sldId id="308" r:id="rId26"/>
    <p:sldId id="309" r:id="rId27"/>
    <p:sldId id="310" r:id="rId28"/>
    <p:sldId id="311" r:id="rId29"/>
    <p:sldId id="280" r:id="rId30"/>
    <p:sldId id="318" r:id="rId31"/>
    <p:sldId id="295" r:id="rId32"/>
    <p:sldId id="317" r:id="rId33"/>
    <p:sldId id="296" r:id="rId34"/>
    <p:sldId id="294" r:id="rId35"/>
    <p:sldId id="314" r:id="rId36"/>
    <p:sldId id="320" r:id="rId37"/>
    <p:sldId id="27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9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7915" autoAdjust="0"/>
  </p:normalViewPr>
  <p:slideViewPr>
    <p:cSldViewPr>
      <p:cViewPr varScale="1">
        <p:scale>
          <a:sx n="100" d="100"/>
          <a:sy n="100" d="100"/>
        </p:scale>
        <p:origin x="76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5E064-1D3A-9B40-B837-5B33436AFA0A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D9506-DF3C-F84B-9C9A-B9A77DFCD60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2685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950C1-D37D-47C4-89BB-8272811579C9}" type="datetimeFigureOut">
              <a:rPr lang="en-US" smtClean="0"/>
              <a:t>6/17/21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20295-33B7-44E3-8DAC-42A745713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71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20295-33B7-44E3-8DAC-42A745713B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02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DDC030-D0D4-1948-BF3D-9471B807CC64}" type="slidenum">
              <a:rPr lang="en-US"/>
              <a:pPr/>
              <a:t>12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525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B20DA4-91DB-5A4A-8725-B6FBFA09DF57}" type="slidenum">
              <a:rPr lang="en-US"/>
              <a:pPr/>
              <a:t>13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737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F3A830-B141-0740-A1E3-257B82458780}" type="slidenum">
              <a:rPr lang="en-US"/>
              <a:pPr/>
              <a:t>14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7966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F8D766-F35B-5943-A66E-39FD7699FC86}" type="slidenum">
              <a:rPr lang="en-US"/>
              <a:pPr/>
              <a:t>15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01683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D2D58D-FB3A-7B4C-85D4-004AFE222458}" type="slidenum">
              <a:rPr lang="en-US"/>
              <a:pPr/>
              <a:t>16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5261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80EF27-11D7-1D46-A77D-F135D6B4FC40}" type="slidenum">
              <a:rPr lang="en-US"/>
              <a:pPr/>
              <a:t>17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99621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C5DEA6-C0AF-5544-8F4B-36D8B3213718}" type="slidenum">
              <a:rPr lang="en-US"/>
              <a:pPr/>
              <a:t>18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3124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378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378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97C6CC-00C1-43B9-9B8D-3A2BDC46CAC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78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956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F16C59-5494-4CC2-BBE4-CFBF156BCED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184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9C7B20-7063-5F42-990D-D7C94EC2DC82}" type="slidenum">
              <a:rPr lang="en-US"/>
              <a:pPr/>
              <a:t>24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1182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327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327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9459F7-CDDF-4E50-911A-748999B776F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207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9D3079-82FA-1F4A-AC9F-1FB9DFE7C5B2}" type="slidenum">
              <a:rPr lang="en-US"/>
              <a:pPr/>
              <a:t>25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3922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06DBF1-09D8-4D48-9578-2C9B149363D2}" type="slidenum">
              <a:rPr lang="en-US"/>
              <a:pPr/>
              <a:t>26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6809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C6016D-0D9E-1B4B-B241-1EA44F42217C}" type="slidenum">
              <a:rPr lang="en-US"/>
              <a:pPr/>
              <a:t>27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41880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70C6AF-5BEE-4A4E-9855-455322998FE0}" type="slidenum">
              <a:rPr lang="en-US"/>
              <a:pPr/>
              <a:t>28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15722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D6A1B9-0ED0-49C8-89A1-DC1EE75F0AF8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287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F16C59-5494-4CC2-BBE4-CFBF156BCED2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556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20295-33B7-44E3-8DAC-42A745713B0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48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7073C0-1122-9747-8A18-57FF3E3A50D5}" type="slidenum">
              <a:rPr lang="en-US"/>
              <a:pPr/>
              <a:t>5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146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B203D0-94F8-8B44-8A19-C31647F3BDDF}" type="slidenum">
              <a:rPr lang="en-US"/>
              <a:pPr/>
              <a:t>6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034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2BF4FC-3B65-C044-91C7-3FCCC63BB88B}" type="slidenum">
              <a:rPr lang="en-US"/>
              <a:pPr/>
              <a:t>7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6671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DA8E69-8132-8A4F-BEFA-F562BDE40A00}" type="slidenum">
              <a:rPr lang="en-US"/>
              <a:pPr/>
              <a:t>8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9739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594DB0-C67D-7F45-AAFB-60A2AB4B9DC0}" type="slidenum">
              <a:rPr lang="en-US"/>
              <a:pPr/>
              <a:t>9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775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6F760B-E637-904B-9910-531B2257731E}" type="slidenum">
              <a:rPr lang="en-US"/>
              <a:pPr/>
              <a:t>10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2206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90C7FF-1697-1C4B-82E9-F0B3C251A23D}" type="slidenum">
              <a:rPr lang="en-US"/>
              <a:pPr/>
              <a:t>11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4119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A7E8-B934-4FEC-812F-FEDA90032D00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F120-2582-4714-9F9E-C8BE55EB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11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A7E8-B934-4FEC-812F-FEDA90032D00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F120-2582-4714-9F9E-C8BE55EB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2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A7E8-B934-4FEC-812F-FEDA90032D00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F120-2582-4714-9F9E-C8BE55EB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89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44E69D-AF01-426A-BBB4-BE26BDADB3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6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A7E8-B934-4FEC-812F-FEDA90032D00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F120-2582-4714-9F9E-C8BE55EB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69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A7E8-B934-4FEC-812F-FEDA90032D00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F120-2582-4714-9F9E-C8BE55EB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16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A7E8-B934-4FEC-812F-FEDA90032D00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F120-2582-4714-9F9E-C8BE55EB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5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A7E8-B934-4FEC-812F-FEDA90032D00}" type="datetimeFigureOut">
              <a:rPr lang="en-US" smtClean="0"/>
              <a:t>6/17/21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F120-2582-4714-9F9E-C8BE55EB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1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A7E8-B934-4FEC-812F-FEDA90032D00}" type="datetimeFigureOut">
              <a:rPr lang="en-US" smtClean="0"/>
              <a:t>6/17/21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F120-2582-4714-9F9E-C8BE55EB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8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A7E8-B934-4FEC-812F-FEDA90032D00}" type="datetimeFigureOut">
              <a:rPr lang="en-US" smtClean="0"/>
              <a:t>6/17/21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F120-2582-4714-9F9E-C8BE55EB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13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A7E8-B934-4FEC-812F-FEDA90032D00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F120-2582-4714-9F9E-C8BE55EB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69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A7E8-B934-4FEC-812F-FEDA90032D00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F120-2582-4714-9F9E-C8BE55EB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DA7E8-B934-4FEC-812F-FEDA90032D00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6F120-2582-4714-9F9E-C8BE55EB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29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infolab.stanford.edu/~ullman/ialc/spr10/spr10.html#LECTURE NOTES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ecs.wsu.edu/~ananth/CptS317/Lecture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746375"/>
          </a:xfrm>
        </p:spPr>
        <p:txBody>
          <a:bodyPr>
            <a:normAutofit/>
          </a:bodyPr>
          <a:lstStyle/>
          <a:p>
            <a:r>
              <a:rPr lang="en-US" dirty="0"/>
              <a:t>Theory of Automata</a:t>
            </a:r>
            <a:br>
              <a:rPr lang="en-US" dirty="0"/>
            </a:br>
            <a:br>
              <a:rPr lang="en-US" dirty="0"/>
            </a:br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/>
              <a:t>Introduction to Turing Machine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6400800" cy="457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Dr. Sabina </a:t>
            </a:r>
            <a:r>
              <a:rPr lang="en-US" dirty="0" err="1"/>
              <a:t>Akhtar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743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55AE-B086-1448-8E95-A3599EC9E8E4}" type="slidenum">
              <a:rPr lang="en-US"/>
              <a:pPr/>
              <a:t>10</a:t>
            </a:fld>
            <a:endParaRPr 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 of the TM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pPr marL="609600" indent="-609600"/>
            <a:r>
              <a:rPr lang="en-US"/>
              <a:t>If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(q, Z) = (p, Y, D) then, in state q, scanning Z under its tape head, the TM: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/>
              <a:t>Changes the state to p.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/>
              <a:t>Replaces Z by Y on the tape.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/>
              <a:t>Moves the head one square in direction D.</a:t>
            </a:r>
          </a:p>
          <a:p>
            <a:pPr marL="1371600" lvl="2" indent="-457200">
              <a:buFont typeface="Monotype Sorts" charset="0"/>
              <a:buChar char="u"/>
            </a:pPr>
            <a:r>
              <a:rPr lang="en-US"/>
              <a:t>D = L: move left; D = R; move right.</a:t>
            </a:r>
          </a:p>
        </p:txBody>
      </p:sp>
    </p:spTree>
    <p:extLst>
      <p:ext uri="{BB962C8B-B14F-4D97-AF65-F5344CB8AC3E}">
        <p14:creationId xmlns:p14="http://schemas.microsoft.com/office/powerpoint/2010/main" val="1209220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2AD0E-10E5-F64B-9E33-BD6535D44D59}" type="slidenum">
              <a:rPr lang="en-US"/>
              <a:pPr/>
              <a:t>11</a:t>
            </a:fld>
            <a:endParaRPr 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Turing Machine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TM scans its input right, looking for a 1.</a:t>
            </a:r>
          </a:p>
          <a:p>
            <a:r>
              <a:rPr lang="en-US"/>
              <a:t>If it finds one, it changes it to a 0, goes to final state f, and halts.</a:t>
            </a:r>
          </a:p>
          <a:p>
            <a:r>
              <a:rPr lang="en-US"/>
              <a:t>If it reaches a blank, it changes it to a 1 and moves left.</a:t>
            </a:r>
          </a:p>
        </p:txBody>
      </p:sp>
    </p:spTree>
    <p:extLst>
      <p:ext uri="{BB962C8B-B14F-4D97-AF65-F5344CB8AC3E}">
        <p14:creationId xmlns:p14="http://schemas.microsoft.com/office/powerpoint/2010/main" val="2150167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5AF87-7D7A-C04C-A707-B0E4C0B3502A}" type="slidenum">
              <a:rPr lang="en-US"/>
              <a:pPr/>
              <a:t>12</a:t>
            </a:fld>
            <a:endParaRPr 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Turing Machine – (2)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States = {q (start), f (final)}.</a:t>
            </a:r>
          </a:p>
          <a:p>
            <a:r>
              <a:rPr lang="en-US"/>
              <a:t>Input symbols = {0, 1}.</a:t>
            </a:r>
          </a:p>
          <a:p>
            <a:r>
              <a:rPr lang="en-US"/>
              <a:t>Tape symbols = {0, 1, B}.</a:t>
            </a:r>
          </a:p>
          <a:p>
            <a:r>
              <a:rPr lang="en-US">
                <a:latin typeface="Lucida Sans Unicode" charset="0"/>
              </a:rPr>
              <a:t>δ</a:t>
            </a:r>
            <a:r>
              <a:rPr lang="en-US"/>
              <a:t>(q, 0) = (q, 0, R).</a:t>
            </a:r>
          </a:p>
          <a:p>
            <a:r>
              <a:rPr lang="en-US">
                <a:latin typeface="Lucida Sans Unicode" charset="0"/>
              </a:rPr>
              <a:t>δ</a:t>
            </a:r>
            <a:r>
              <a:rPr lang="en-US"/>
              <a:t>(q, 1) = (f, 0, R).</a:t>
            </a:r>
          </a:p>
          <a:p>
            <a:r>
              <a:rPr lang="en-US">
                <a:latin typeface="Lucida Sans Unicode" charset="0"/>
              </a:rPr>
              <a:t>δ</a:t>
            </a:r>
            <a:r>
              <a:rPr lang="en-US"/>
              <a:t>(q, B) = (q, 1, L).</a:t>
            </a:r>
          </a:p>
        </p:txBody>
      </p:sp>
    </p:spTree>
    <p:extLst>
      <p:ext uri="{BB962C8B-B14F-4D97-AF65-F5344CB8AC3E}">
        <p14:creationId xmlns:p14="http://schemas.microsoft.com/office/powerpoint/2010/main" val="1035660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47EC-19C6-2249-81B2-84EC840A4073}" type="slidenum">
              <a:rPr lang="en-US"/>
              <a:pPr/>
              <a:t>13</a:t>
            </a:fld>
            <a:endParaRPr 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Simulation of TM</a:t>
            </a: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5715000" y="1752600"/>
            <a:ext cx="28956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CC00CC"/>
              </a:buClr>
              <a:buFont typeface="Monotype Sorts" charset="0"/>
              <a:buNone/>
            </a:pPr>
            <a:r>
              <a:rPr lang="en-US" sz="2800" dirty="0" err="1">
                <a:solidFill>
                  <a:srgbClr val="FF0066"/>
                </a:solidFill>
                <a:latin typeface="Lucida Sans Unicode" charset="0"/>
              </a:rPr>
              <a:t>δ</a:t>
            </a:r>
            <a:r>
              <a:rPr lang="en-US" sz="2800" dirty="0">
                <a:solidFill>
                  <a:srgbClr val="FF0066"/>
                </a:solidFill>
              </a:rPr>
              <a:t>(q, 0) = (q, 0, R)</a:t>
            </a:r>
          </a:p>
          <a:p>
            <a:pPr>
              <a:spcBef>
                <a:spcPct val="50000"/>
              </a:spcBef>
              <a:buClr>
                <a:srgbClr val="CC00CC"/>
              </a:buClr>
              <a:buFont typeface="Monotype Sorts" charset="0"/>
              <a:buNone/>
            </a:pPr>
            <a:r>
              <a:rPr lang="en-US" sz="2800" dirty="0" err="1">
                <a:latin typeface="Lucida Sans Unicode" charset="0"/>
              </a:rPr>
              <a:t>δ</a:t>
            </a:r>
            <a:r>
              <a:rPr lang="en-US" sz="2800" dirty="0"/>
              <a:t>(q, 1) = (f, 0, R)</a:t>
            </a:r>
          </a:p>
          <a:p>
            <a:pPr>
              <a:spcBef>
                <a:spcPct val="50000"/>
              </a:spcBef>
              <a:buClr>
                <a:srgbClr val="CC00CC"/>
              </a:buClr>
              <a:buFont typeface="Monotype Sorts" charset="0"/>
              <a:buNone/>
            </a:pPr>
            <a:r>
              <a:rPr lang="en-US" sz="2800" dirty="0" err="1">
                <a:latin typeface="Lucida Sans Unicode" charset="0"/>
              </a:rPr>
              <a:t>δ</a:t>
            </a:r>
            <a:r>
              <a:rPr lang="en-US" sz="2800" dirty="0"/>
              <a:t>(q, B) = (q, 1, L)</a:t>
            </a:r>
          </a:p>
        </p:txBody>
      </p:sp>
      <p:sp>
        <p:nvSpPr>
          <p:cNvPr id="64518" name="Line 6"/>
          <p:cNvSpPr>
            <a:spLocks noChangeShapeType="1"/>
          </p:cNvSpPr>
          <p:nvPr/>
        </p:nvSpPr>
        <p:spPr bwMode="auto">
          <a:xfrm>
            <a:off x="1676400" y="48768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64519" name="Line 7"/>
          <p:cNvSpPr>
            <a:spLocks noChangeShapeType="1"/>
          </p:cNvSpPr>
          <p:nvPr/>
        </p:nvSpPr>
        <p:spPr bwMode="auto">
          <a:xfrm>
            <a:off x="1676400" y="53340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64520" name="Line 8"/>
          <p:cNvSpPr>
            <a:spLocks noChangeShapeType="1"/>
          </p:cNvSpPr>
          <p:nvPr/>
        </p:nvSpPr>
        <p:spPr bwMode="auto">
          <a:xfrm>
            <a:off x="2286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64521" name="Text Box 9"/>
          <p:cNvSpPr txBox="1">
            <a:spLocks noChangeArrowheads="1"/>
          </p:cNvSpPr>
          <p:nvPr/>
        </p:nvSpPr>
        <p:spPr bwMode="auto">
          <a:xfrm>
            <a:off x="1770432" y="4886980"/>
            <a:ext cx="33349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/>
              <a:t>. . .  B  B  0  0  B  B  . . .</a:t>
            </a:r>
          </a:p>
        </p:txBody>
      </p:sp>
      <p:sp>
        <p:nvSpPr>
          <p:cNvPr id="64522" name="Line 10"/>
          <p:cNvSpPr>
            <a:spLocks noChangeShapeType="1"/>
          </p:cNvSpPr>
          <p:nvPr/>
        </p:nvSpPr>
        <p:spPr bwMode="auto">
          <a:xfrm>
            <a:off x="2667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64523" name="Line 11"/>
          <p:cNvSpPr>
            <a:spLocks noChangeShapeType="1"/>
          </p:cNvSpPr>
          <p:nvPr/>
        </p:nvSpPr>
        <p:spPr bwMode="auto">
          <a:xfrm>
            <a:off x="3048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64524" name="Line 12"/>
          <p:cNvSpPr>
            <a:spLocks noChangeShapeType="1"/>
          </p:cNvSpPr>
          <p:nvPr/>
        </p:nvSpPr>
        <p:spPr bwMode="auto">
          <a:xfrm>
            <a:off x="3429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64525" name="Line 13"/>
          <p:cNvSpPr>
            <a:spLocks noChangeShapeType="1"/>
          </p:cNvSpPr>
          <p:nvPr/>
        </p:nvSpPr>
        <p:spPr bwMode="auto">
          <a:xfrm>
            <a:off x="3810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64526" name="Line 14"/>
          <p:cNvSpPr>
            <a:spLocks noChangeShapeType="1"/>
          </p:cNvSpPr>
          <p:nvPr/>
        </p:nvSpPr>
        <p:spPr bwMode="auto">
          <a:xfrm>
            <a:off x="4191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64527" name="Line 15"/>
          <p:cNvSpPr>
            <a:spLocks noChangeShapeType="1"/>
          </p:cNvSpPr>
          <p:nvPr/>
        </p:nvSpPr>
        <p:spPr bwMode="auto">
          <a:xfrm>
            <a:off x="4572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grpSp>
        <p:nvGrpSpPr>
          <p:cNvPr id="64529" name="Group 17"/>
          <p:cNvGrpSpPr>
            <a:grpSpLocks/>
          </p:cNvGrpSpPr>
          <p:nvPr/>
        </p:nvGrpSpPr>
        <p:grpSpPr bwMode="auto">
          <a:xfrm>
            <a:off x="2743200" y="3505200"/>
            <a:ext cx="914400" cy="1371600"/>
            <a:chOff x="1680" y="2208"/>
            <a:chExt cx="576" cy="864"/>
          </a:xfrm>
        </p:grpSpPr>
        <p:sp>
          <p:nvSpPr>
            <p:cNvPr id="64516" name="Rectangle 4"/>
            <p:cNvSpPr>
              <a:spLocks noChangeArrowheads="1"/>
            </p:cNvSpPr>
            <p:nvPr/>
          </p:nvSpPr>
          <p:spPr bwMode="auto">
            <a:xfrm>
              <a:off x="1680" y="2208"/>
              <a:ext cx="576" cy="528"/>
            </a:xfrm>
            <a:prstGeom prst="rect">
              <a:avLst/>
            </a:prstGeom>
            <a:solidFill>
              <a:srgbClr val="FFCC99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800"/>
                <a:t>q</a:t>
              </a:r>
            </a:p>
          </p:txBody>
        </p:sp>
        <p:sp>
          <p:nvSpPr>
            <p:cNvPr id="64528" name="Line 16"/>
            <p:cNvSpPr>
              <a:spLocks noChangeShapeType="1"/>
            </p:cNvSpPr>
            <p:nvPr/>
          </p:nvSpPr>
          <p:spPr bwMode="auto">
            <a:xfrm>
              <a:off x="1968" y="27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 sz="2800"/>
            </a:p>
          </p:txBody>
        </p:sp>
      </p:grpSp>
    </p:spTree>
    <p:extLst>
      <p:ext uri="{BB962C8B-B14F-4D97-AF65-F5344CB8AC3E}">
        <p14:creationId xmlns:p14="http://schemas.microsoft.com/office/powerpoint/2010/main" val="4041100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989D4-E929-5040-BE1C-1B4CB534A0A3}" type="slidenum">
              <a:rPr lang="en-US"/>
              <a:pPr/>
              <a:t>14</a:t>
            </a:fld>
            <a:endParaRPr 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Simulation of TM</a:t>
            </a:r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5715000" y="1752600"/>
            <a:ext cx="28956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CC00CC"/>
              </a:buClr>
              <a:buFont typeface="Monotype Sorts" charset="0"/>
              <a:buNone/>
            </a:pPr>
            <a:r>
              <a:rPr lang="en-US" sz="2800">
                <a:solidFill>
                  <a:srgbClr val="FF0066"/>
                </a:solidFill>
                <a:latin typeface="Lucida Sans Unicode" charset="0"/>
              </a:rPr>
              <a:t>δ</a:t>
            </a:r>
            <a:r>
              <a:rPr lang="en-US" sz="2800">
                <a:solidFill>
                  <a:srgbClr val="FF0066"/>
                </a:solidFill>
              </a:rPr>
              <a:t>(q, 0) = (q, 0, R)</a:t>
            </a:r>
          </a:p>
          <a:p>
            <a:pPr>
              <a:spcBef>
                <a:spcPct val="50000"/>
              </a:spcBef>
              <a:buClr>
                <a:srgbClr val="CC00CC"/>
              </a:buClr>
              <a:buFont typeface="Monotype Sorts" charset="0"/>
              <a:buNone/>
            </a:pPr>
            <a:r>
              <a:rPr lang="en-US" sz="2800">
                <a:latin typeface="Lucida Sans Unicode" charset="0"/>
              </a:rPr>
              <a:t>δ</a:t>
            </a:r>
            <a:r>
              <a:rPr lang="en-US" sz="2800"/>
              <a:t>(q, 1) = (f, 0, R)</a:t>
            </a:r>
          </a:p>
          <a:p>
            <a:pPr>
              <a:spcBef>
                <a:spcPct val="50000"/>
              </a:spcBef>
              <a:buClr>
                <a:srgbClr val="CC00CC"/>
              </a:buClr>
              <a:buFont typeface="Monotype Sorts" charset="0"/>
              <a:buNone/>
            </a:pPr>
            <a:r>
              <a:rPr lang="en-US" sz="2800">
                <a:latin typeface="Lucida Sans Unicode" charset="0"/>
              </a:rPr>
              <a:t>δ</a:t>
            </a:r>
            <a:r>
              <a:rPr lang="en-US" sz="2800"/>
              <a:t>(q, B) = (q, 1, L)</a:t>
            </a:r>
          </a:p>
        </p:txBody>
      </p:sp>
      <p:sp>
        <p:nvSpPr>
          <p:cNvPr id="67588" name="Line 4"/>
          <p:cNvSpPr>
            <a:spLocks noChangeShapeType="1"/>
          </p:cNvSpPr>
          <p:nvPr/>
        </p:nvSpPr>
        <p:spPr bwMode="auto">
          <a:xfrm>
            <a:off x="1676400" y="48768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2800"/>
          </a:p>
        </p:txBody>
      </p:sp>
      <p:sp>
        <p:nvSpPr>
          <p:cNvPr id="67589" name="Line 5"/>
          <p:cNvSpPr>
            <a:spLocks noChangeShapeType="1"/>
          </p:cNvSpPr>
          <p:nvPr/>
        </p:nvSpPr>
        <p:spPr bwMode="auto">
          <a:xfrm>
            <a:off x="1676400" y="53340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2800"/>
          </a:p>
        </p:txBody>
      </p:sp>
      <p:sp>
        <p:nvSpPr>
          <p:cNvPr id="67590" name="Line 6"/>
          <p:cNvSpPr>
            <a:spLocks noChangeShapeType="1"/>
          </p:cNvSpPr>
          <p:nvPr/>
        </p:nvSpPr>
        <p:spPr bwMode="auto">
          <a:xfrm>
            <a:off x="2286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2800"/>
          </a:p>
        </p:txBody>
      </p:sp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1770432" y="4876800"/>
            <a:ext cx="33349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/>
              <a:t>. . .  B  B  0  0  B  B  . . .</a:t>
            </a:r>
          </a:p>
        </p:txBody>
      </p:sp>
      <p:sp>
        <p:nvSpPr>
          <p:cNvPr id="67592" name="Line 8"/>
          <p:cNvSpPr>
            <a:spLocks noChangeShapeType="1"/>
          </p:cNvSpPr>
          <p:nvPr/>
        </p:nvSpPr>
        <p:spPr bwMode="auto">
          <a:xfrm>
            <a:off x="2667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2800"/>
          </a:p>
        </p:txBody>
      </p:sp>
      <p:sp>
        <p:nvSpPr>
          <p:cNvPr id="67593" name="Line 9"/>
          <p:cNvSpPr>
            <a:spLocks noChangeShapeType="1"/>
          </p:cNvSpPr>
          <p:nvPr/>
        </p:nvSpPr>
        <p:spPr bwMode="auto">
          <a:xfrm>
            <a:off x="3048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2800"/>
          </a:p>
        </p:txBody>
      </p:sp>
      <p:sp>
        <p:nvSpPr>
          <p:cNvPr id="67594" name="Line 10"/>
          <p:cNvSpPr>
            <a:spLocks noChangeShapeType="1"/>
          </p:cNvSpPr>
          <p:nvPr/>
        </p:nvSpPr>
        <p:spPr bwMode="auto">
          <a:xfrm>
            <a:off x="3429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2800"/>
          </a:p>
        </p:txBody>
      </p:sp>
      <p:sp>
        <p:nvSpPr>
          <p:cNvPr id="67595" name="Line 11"/>
          <p:cNvSpPr>
            <a:spLocks noChangeShapeType="1"/>
          </p:cNvSpPr>
          <p:nvPr/>
        </p:nvSpPr>
        <p:spPr bwMode="auto">
          <a:xfrm>
            <a:off x="3810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2800"/>
          </a:p>
        </p:txBody>
      </p:sp>
      <p:sp>
        <p:nvSpPr>
          <p:cNvPr id="67596" name="Line 12"/>
          <p:cNvSpPr>
            <a:spLocks noChangeShapeType="1"/>
          </p:cNvSpPr>
          <p:nvPr/>
        </p:nvSpPr>
        <p:spPr bwMode="auto">
          <a:xfrm>
            <a:off x="4191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2800"/>
          </a:p>
        </p:txBody>
      </p:sp>
      <p:sp>
        <p:nvSpPr>
          <p:cNvPr id="67597" name="Line 13"/>
          <p:cNvSpPr>
            <a:spLocks noChangeShapeType="1"/>
          </p:cNvSpPr>
          <p:nvPr/>
        </p:nvSpPr>
        <p:spPr bwMode="auto">
          <a:xfrm>
            <a:off x="4572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2800"/>
          </a:p>
        </p:txBody>
      </p:sp>
      <p:grpSp>
        <p:nvGrpSpPr>
          <p:cNvPr id="67598" name="Group 14"/>
          <p:cNvGrpSpPr>
            <a:grpSpLocks/>
          </p:cNvGrpSpPr>
          <p:nvPr/>
        </p:nvGrpSpPr>
        <p:grpSpPr bwMode="auto">
          <a:xfrm>
            <a:off x="3124200" y="3505200"/>
            <a:ext cx="914400" cy="1371600"/>
            <a:chOff x="1680" y="2208"/>
            <a:chExt cx="576" cy="864"/>
          </a:xfrm>
        </p:grpSpPr>
        <p:sp>
          <p:nvSpPr>
            <p:cNvPr id="67599" name="Rectangle 15"/>
            <p:cNvSpPr>
              <a:spLocks noChangeArrowheads="1"/>
            </p:cNvSpPr>
            <p:nvPr/>
          </p:nvSpPr>
          <p:spPr bwMode="auto">
            <a:xfrm>
              <a:off x="1680" y="2208"/>
              <a:ext cx="576" cy="528"/>
            </a:xfrm>
            <a:prstGeom prst="rect">
              <a:avLst/>
            </a:prstGeom>
            <a:solidFill>
              <a:srgbClr val="FFCC99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800"/>
                <a:t>q</a:t>
              </a:r>
            </a:p>
          </p:txBody>
        </p:sp>
        <p:sp>
          <p:nvSpPr>
            <p:cNvPr id="67600" name="Line 16"/>
            <p:cNvSpPr>
              <a:spLocks noChangeShapeType="1"/>
            </p:cNvSpPr>
            <p:nvPr/>
          </p:nvSpPr>
          <p:spPr bwMode="auto">
            <a:xfrm>
              <a:off x="1968" y="27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 sz="2800"/>
            </a:p>
          </p:txBody>
        </p:sp>
      </p:grpSp>
    </p:spTree>
    <p:extLst>
      <p:ext uri="{BB962C8B-B14F-4D97-AF65-F5344CB8AC3E}">
        <p14:creationId xmlns:p14="http://schemas.microsoft.com/office/powerpoint/2010/main" val="803484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A48F4-B85D-8E44-855C-4F3039B98F36}" type="slidenum">
              <a:rPr lang="en-US"/>
              <a:pPr/>
              <a:t>15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Simulation of TM</a:t>
            </a: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5715000" y="1752600"/>
            <a:ext cx="28956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CC00CC"/>
              </a:buClr>
              <a:buFont typeface="Monotype Sorts" charset="0"/>
              <a:buNone/>
            </a:pPr>
            <a:r>
              <a:rPr lang="en-US" sz="2800">
                <a:latin typeface="Lucida Sans Unicode" charset="0"/>
              </a:rPr>
              <a:t>δ</a:t>
            </a:r>
            <a:r>
              <a:rPr lang="en-US" sz="2800"/>
              <a:t>(q, 0) = (q, 0, R)</a:t>
            </a:r>
          </a:p>
          <a:p>
            <a:pPr>
              <a:spcBef>
                <a:spcPct val="50000"/>
              </a:spcBef>
              <a:buClr>
                <a:srgbClr val="CC00CC"/>
              </a:buClr>
              <a:buFont typeface="Monotype Sorts" charset="0"/>
              <a:buNone/>
            </a:pPr>
            <a:r>
              <a:rPr lang="en-US" sz="2800">
                <a:latin typeface="Lucida Sans Unicode" charset="0"/>
              </a:rPr>
              <a:t>δ</a:t>
            </a:r>
            <a:r>
              <a:rPr lang="en-US" sz="2800"/>
              <a:t>(q, 1) = (f, 0, R)</a:t>
            </a:r>
          </a:p>
          <a:p>
            <a:pPr>
              <a:spcBef>
                <a:spcPct val="50000"/>
              </a:spcBef>
              <a:buClr>
                <a:srgbClr val="CC00CC"/>
              </a:buClr>
              <a:buFont typeface="Monotype Sorts" charset="0"/>
              <a:buNone/>
            </a:pPr>
            <a:r>
              <a:rPr lang="en-US" sz="2800">
                <a:solidFill>
                  <a:srgbClr val="FF0066"/>
                </a:solidFill>
                <a:latin typeface="Lucida Sans Unicode" charset="0"/>
              </a:rPr>
              <a:t>δ</a:t>
            </a:r>
            <a:r>
              <a:rPr lang="en-US" sz="2800">
                <a:solidFill>
                  <a:srgbClr val="FF0066"/>
                </a:solidFill>
              </a:rPr>
              <a:t>(q, B) = (q, 1, L)</a:t>
            </a:r>
          </a:p>
        </p:txBody>
      </p:sp>
      <p:sp>
        <p:nvSpPr>
          <p:cNvPr id="69636" name="Line 4"/>
          <p:cNvSpPr>
            <a:spLocks noChangeShapeType="1"/>
          </p:cNvSpPr>
          <p:nvPr/>
        </p:nvSpPr>
        <p:spPr bwMode="auto">
          <a:xfrm>
            <a:off x="1676400" y="48768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2800"/>
          </a:p>
        </p:txBody>
      </p:sp>
      <p:sp>
        <p:nvSpPr>
          <p:cNvPr id="69637" name="Line 5"/>
          <p:cNvSpPr>
            <a:spLocks noChangeShapeType="1"/>
          </p:cNvSpPr>
          <p:nvPr/>
        </p:nvSpPr>
        <p:spPr bwMode="auto">
          <a:xfrm>
            <a:off x="1676400" y="53340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2800"/>
          </a:p>
        </p:txBody>
      </p:sp>
      <p:sp>
        <p:nvSpPr>
          <p:cNvPr id="69638" name="Line 6"/>
          <p:cNvSpPr>
            <a:spLocks noChangeShapeType="1"/>
          </p:cNvSpPr>
          <p:nvPr/>
        </p:nvSpPr>
        <p:spPr bwMode="auto">
          <a:xfrm>
            <a:off x="2286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2800"/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1770432" y="4876800"/>
            <a:ext cx="33349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/>
              <a:t>. . .  B  B  0  0  B  B  . . .</a:t>
            </a:r>
          </a:p>
        </p:txBody>
      </p:sp>
      <p:sp>
        <p:nvSpPr>
          <p:cNvPr id="69640" name="Line 8"/>
          <p:cNvSpPr>
            <a:spLocks noChangeShapeType="1"/>
          </p:cNvSpPr>
          <p:nvPr/>
        </p:nvSpPr>
        <p:spPr bwMode="auto">
          <a:xfrm>
            <a:off x="2667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2800"/>
          </a:p>
        </p:txBody>
      </p:sp>
      <p:sp>
        <p:nvSpPr>
          <p:cNvPr id="69641" name="Line 9"/>
          <p:cNvSpPr>
            <a:spLocks noChangeShapeType="1"/>
          </p:cNvSpPr>
          <p:nvPr/>
        </p:nvSpPr>
        <p:spPr bwMode="auto">
          <a:xfrm>
            <a:off x="3048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2800"/>
          </a:p>
        </p:txBody>
      </p:sp>
      <p:sp>
        <p:nvSpPr>
          <p:cNvPr id="69642" name="Line 10"/>
          <p:cNvSpPr>
            <a:spLocks noChangeShapeType="1"/>
          </p:cNvSpPr>
          <p:nvPr/>
        </p:nvSpPr>
        <p:spPr bwMode="auto">
          <a:xfrm>
            <a:off x="3429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2800"/>
          </a:p>
        </p:txBody>
      </p:sp>
      <p:sp>
        <p:nvSpPr>
          <p:cNvPr id="69643" name="Line 11"/>
          <p:cNvSpPr>
            <a:spLocks noChangeShapeType="1"/>
          </p:cNvSpPr>
          <p:nvPr/>
        </p:nvSpPr>
        <p:spPr bwMode="auto">
          <a:xfrm>
            <a:off x="3810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2800"/>
          </a:p>
        </p:txBody>
      </p:sp>
      <p:sp>
        <p:nvSpPr>
          <p:cNvPr id="69644" name="Line 12"/>
          <p:cNvSpPr>
            <a:spLocks noChangeShapeType="1"/>
          </p:cNvSpPr>
          <p:nvPr/>
        </p:nvSpPr>
        <p:spPr bwMode="auto">
          <a:xfrm>
            <a:off x="4191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2800"/>
          </a:p>
        </p:txBody>
      </p:sp>
      <p:sp>
        <p:nvSpPr>
          <p:cNvPr id="69645" name="Line 13"/>
          <p:cNvSpPr>
            <a:spLocks noChangeShapeType="1"/>
          </p:cNvSpPr>
          <p:nvPr/>
        </p:nvSpPr>
        <p:spPr bwMode="auto">
          <a:xfrm>
            <a:off x="4572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2800"/>
          </a:p>
        </p:txBody>
      </p:sp>
      <p:grpSp>
        <p:nvGrpSpPr>
          <p:cNvPr id="69646" name="Group 14"/>
          <p:cNvGrpSpPr>
            <a:grpSpLocks/>
          </p:cNvGrpSpPr>
          <p:nvPr/>
        </p:nvGrpSpPr>
        <p:grpSpPr bwMode="auto">
          <a:xfrm>
            <a:off x="3505200" y="3505200"/>
            <a:ext cx="914400" cy="1371600"/>
            <a:chOff x="1680" y="2208"/>
            <a:chExt cx="576" cy="864"/>
          </a:xfrm>
        </p:grpSpPr>
        <p:sp>
          <p:nvSpPr>
            <p:cNvPr id="69647" name="Rectangle 15"/>
            <p:cNvSpPr>
              <a:spLocks noChangeArrowheads="1"/>
            </p:cNvSpPr>
            <p:nvPr/>
          </p:nvSpPr>
          <p:spPr bwMode="auto">
            <a:xfrm>
              <a:off x="1680" y="2208"/>
              <a:ext cx="576" cy="528"/>
            </a:xfrm>
            <a:prstGeom prst="rect">
              <a:avLst/>
            </a:prstGeom>
            <a:solidFill>
              <a:srgbClr val="FFCC99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800"/>
                <a:t>q</a:t>
              </a:r>
            </a:p>
          </p:txBody>
        </p:sp>
        <p:sp>
          <p:nvSpPr>
            <p:cNvPr id="69648" name="Line 16"/>
            <p:cNvSpPr>
              <a:spLocks noChangeShapeType="1"/>
            </p:cNvSpPr>
            <p:nvPr/>
          </p:nvSpPr>
          <p:spPr bwMode="auto">
            <a:xfrm>
              <a:off x="1968" y="27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 sz="2800"/>
            </a:p>
          </p:txBody>
        </p:sp>
      </p:grpSp>
    </p:spTree>
    <p:extLst>
      <p:ext uri="{BB962C8B-B14F-4D97-AF65-F5344CB8AC3E}">
        <p14:creationId xmlns:p14="http://schemas.microsoft.com/office/powerpoint/2010/main" val="2221482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615AB-6FE5-3946-AA61-1A69662DAD6A}" type="slidenum">
              <a:rPr lang="en-US"/>
              <a:pPr/>
              <a:t>16</a:t>
            </a:fld>
            <a:endParaRPr lang="en-US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Simulation of TM</a:t>
            </a: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5715000" y="1752600"/>
            <a:ext cx="28956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CC00CC"/>
              </a:buClr>
              <a:buFont typeface="Monotype Sorts" charset="0"/>
              <a:buNone/>
            </a:pPr>
            <a:r>
              <a:rPr lang="en-US" sz="2800">
                <a:solidFill>
                  <a:srgbClr val="FF0066"/>
                </a:solidFill>
                <a:latin typeface="Lucida Sans Unicode" charset="0"/>
              </a:rPr>
              <a:t>δ</a:t>
            </a:r>
            <a:r>
              <a:rPr lang="en-US" sz="2800">
                <a:solidFill>
                  <a:srgbClr val="FF0066"/>
                </a:solidFill>
              </a:rPr>
              <a:t>(q, 0) = (q, 0, R)</a:t>
            </a:r>
          </a:p>
          <a:p>
            <a:pPr>
              <a:spcBef>
                <a:spcPct val="50000"/>
              </a:spcBef>
              <a:buClr>
                <a:srgbClr val="CC00CC"/>
              </a:buClr>
              <a:buFont typeface="Monotype Sorts" charset="0"/>
              <a:buNone/>
            </a:pPr>
            <a:r>
              <a:rPr lang="en-US" sz="2800">
                <a:latin typeface="Lucida Sans Unicode" charset="0"/>
              </a:rPr>
              <a:t>δ</a:t>
            </a:r>
            <a:r>
              <a:rPr lang="en-US" sz="2800"/>
              <a:t>(q, 1) = (f, 0, R)</a:t>
            </a:r>
          </a:p>
          <a:p>
            <a:pPr>
              <a:spcBef>
                <a:spcPct val="50000"/>
              </a:spcBef>
              <a:buClr>
                <a:srgbClr val="CC00CC"/>
              </a:buClr>
              <a:buFont typeface="Monotype Sorts" charset="0"/>
              <a:buNone/>
            </a:pPr>
            <a:r>
              <a:rPr lang="en-US" sz="2800">
                <a:latin typeface="Lucida Sans Unicode" charset="0"/>
              </a:rPr>
              <a:t>δ</a:t>
            </a:r>
            <a:r>
              <a:rPr lang="en-US" sz="2800"/>
              <a:t>(q, B) = (q, 1, L)</a:t>
            </a:r>
          </a:p>
        </p:txBody>
      </p:sp>
      <p:sp>
        <p:nvSpPr>
          <p:cNvPr id="71684" name="Line 4"/>
          <p:cNvSpPr>
            <a:spLocks noChangeShapeType="1"/>
          </p:cNvSpPr>
          <p:nvPr/>
        </p:nvSpPr>
        <p:spPr bwMode="auto">
          <a:xfrm>
            <a:off x="1676400" y="48768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2800"/>
          </a:p>
        </p:txBody>
      </p:sp>
      <p:sp>
        <p:nvSpPr>
          <p:cNvPr id="71685" name="Line 5"/>
          <p:cNvSpPr>
            <a:spLocks noChangeShapeType="1"/>
          </p:cNvSpPr>
          <p:nvPr/>
        </p:nvSpPr>
        <p:spPr bwMode="auto">
          <a:xfrm>
            <a:off x="1676400" y="53340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2800"/>
          </a:p>
        </p:txBody>
      </p:sp>
      <p:sp>
        <p:nvSpPr>
          <p:cNvPr id="71686" name="Line 6"/>
          <p:cNvSpPr>
            <a:spLocks noChangeShapeType="1"/>
          </p:cNvSpPr>
          <p:nvPr/>
        </p:nvSpPr>
        <p:spPr bwMode="auto">
          <a:xfrm>
            <a:off x="2286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2800"/>
          </a:p>
        </p:txBody>
      </p:sp>
      <p:sp>
        <p:nvSpPr>
          <p:cNvPr id="71687" name="Text Box 7"/>
          <p:cNvSpPr txBox="1">
            <a:spLocks noChangeArrowheads="1"/>
          </p:cNvSpPr>
          <p:nvPr/>
        </p:nvSpPr>
        <p:spPr bwMode="auto">
          <a:xfrm>
            <a:off x="1783758" y="4876800"/>
            <a:ext cx="33216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/>
              <a:t>. . .  B  B  0  0  1  B  . . .</a:t>
            </a:r>
          </a:p>
        </p:txBody>
      </p:sp>
      <p:sp>
        <p:nvSpPr>
          <p:cNvPr id="71688" name="Line 8"/>
          <p:cNvSpPr>
            <a:spLocks noChangeShapeType="1"/>
          </p:cNvSpPr>
          <p:nvPr/>
        </p:nvSpPr>
        <p:spPr bwMode="auto">
          <a:xfrm>
            <a:off x="2667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2800"/>
          </a:p>
        </p:txBody>
      </p:sp>
      <p:sp>
        <p:nvSpPr>
          <p:cNvPr id="71689" name="Line 9"/>
          <p:cNvSpPr>
            <a:spLocks noChangeShapeType="1"/>
          </p:cNvSpPr>
          <p:nvPr/>
        </p:nvSpPr>
        <p:spPr bwMode="auto">
          <a:xfrm>
            <a:off x="3048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2800"/>
          </a:p>
        </p:txBody>
      </p:sp>
      <p:sp>
        <p:nvSpPr>
          <p:cNvPr id="71690" name="Line 10"/>
          <p:cNvSpPr>
            <a:spLocks noChangeShapeType="1"/>
          </p:cNvSpPr>
          <p:nvPr/>
        </p:nvSpPr>
        <p:spPr bwMode="auto">
          <a:xfrm>
            <a:off x="3429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2800"/>
          </a:p>
        </p:txBody>
      </p:sp>
      <p:sp>
        <p:nvSpPr>
          <p:cNvPr id="71691" name="Line 11"/>
          <p:cNvSpPr>
            <a:spLocks noChangeShapeType="1"/>
          </p:cNvSpPr>
          <p:nvPr/>
        </p:nvSpPr>
        <p:spPr bwMode="auto">
          <a:xfrm>
            <a:off x="3810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2800"/>
          </a:p>
        </p:txBody>
      </p:sp>
      <p:sp>
        <p:nvSpPr>
          <p:cNvPr id="71692" name="Line 12"/>
          <p:cNvSpPr>
            <a:spLocks noChangeShapeType="1"/>
          </p:cNvSpPr>
          <p:nvPr/>
        </p:nvSpPr>
        <p:spPr bwMode="auto">
          <a:xfrm>
            <a:off x="4191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2800"/>
          </a:p>
        </p:txBody>
      </p:sp>
      <p:sp>
        <p:nvSpPr>
          <p:cNvPr id="71693" name="Line 13"/>
          <p:cNvSpPr>
            <a:spLocks noChangeShapeType="1"/>
          </p:cNvSpPr>
          <p:nvPr/>
        </p:nvSpPr>
        <p:spPr bwMode="auto">
          <a:xfrm>
            <a:off x="4572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2800"/>
          </a:p>
        </p:txBody>
      </p:sp>
      <p:grpSp>
        <p:nvGrpSpPr>
          <p:cNvPr id="71694" name="Group 14"/>
          <p:cNvGrpSpPr>
            <a:grpSpLocks/>
          </p:cNvGrpSpPr>
          <p:nvPr/>
        </p:nvGrpSpPr>
        <p:grpSpPr bwMode="auto">
          <a:xfrm>
            <a:off x="3200400" y="3505200"/>
            <a:ext cx="914400" cy="1371600"/>
            <a:chOff x="1680" y="2208"/>
            <a:chExt cx="576" cy="864"/>
          </a:xfrm>
        </p:grpSpPr>
        <p:sp>
          <p:nvSpPr>
            <p:cNvPr id="71695" name="Rectangle 15"/>
            <p:cNvSpPr>
              <a:spLocks noChangeArrowheads="1"/>
            </p:cNvSpPr>
            <p:nvPr/>
          </p:nvSpPr>
          <p:spPr bwMode="auto">
            <a:xfrm>
              <a:off x="1680" y="2208"/>
              <a:ext cx="576" cy="528"/>
            </a:xfrm>
            <a:prstGeom prst="rect">
              <a:avLst/>
            </a:prstGeom>
            <a:solidFill>
              <a:srgbClr val="FFCC99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800"/>
                <a:t>q</a:t>
              </a:r>
            </a:p>
          </p:txBody>
        </p:sp>
        <p:sp>
          <p:nvSpPr>
            <p:cNvPr id="71696" name="Line 16"/>
            <p:cNvSpPr>
              <a:spLocks noChangeShapeType="1"/>
            </p:cNvSpPr>
            <p:nvPr/>
          </p:nvSpPr>
          <p:spPr bwMode="auto">
            <a:xfrm>
              <a:off x="1968" y="27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 sz="2800"/>
            </a:p>
          </p:txBody>
        </p:sp>
      </p:grpSp>
    </p:spTree>
    <p:extLst>
      <p:ext uri="{BB962C8B-B14F-4D97-AF65-F5344CB8AC3E}">
        <p14:creationId xmlns:p14="http://schemas.microsoft.com/office/powerpoint/2010/main" val="3541886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CBC23-76E4-2D49-B561-674BD994E640}" type="slidenum">
              <a:rPr lang="en-US"/>
              <a:pPr/>
              <a:t>17</a:t>
            </a:fld>
            <a:endParaRPr lang="en-US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Simulation of TM</a:t>
            </a: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5715000" y="1752600"/>
            <a:ext cx="28956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CC00CC"/>
              </a:buClr>
              <a:buFont typeface="Monotype Sorts" charset="0"/>
              <a:buNone/>
            </a:pPr>
            <a:r>
              <a:rPr lang="en-US" sz="2800">
                <a:latin typeface="Lucida Sans Unicode" charset="0"/>
              </a:rPr>
              <a:t>δ</a:t>
            </a:r>
            <a:r>
              <a:rPr lang="en-US" sz="2800"/>
              <a:t>(q, 0) = (q, 0, R)</a:t>
            </a:r>
          </a:p>
          <a:p>
            <a:pPr>
              <a:spcBef>
                <a:spcPct val="50000"/>
              </a:spcBef>
              <a:buClr>
                <a:srgbClr val="CC00CC"/>
              </a:buClr>
              <a:buFont typeface="Monotype Sorts" charset="0"/>
              <a:buNone/>
            </a:pPr>
            <a:r>
              <a:rPr lang="en-US" sz="2800">
                <a:solidFill>
                  <a:srgbClr val="FF0066"/>
                </a:solidFill>
                <a:latin typeface="Lucida Sans Unicode" charset="0"/>
              </a:rPr>
              <a:t>δ</a:t>
            </a:r>
            <a:r>
              <a:rPr lang="en-US" sz="2800">
                <a:solidFill>
                  <a:srgbClr val="FF0066"/>
                </a:solidFill>
              </a:rPr>
              <a:t>(q, 1) = (f, 0, R)</a:t>
            </a:r>
          </a:p>
          <a:p>
            <a:pPr>
              <a:spcBef>
                <a:spcPct val="50000"/>
              </a:spcBef>
              <a:buClr>
                <a:srgbClr val="CC00CC"/>
              </a:buClr>
              <a:buFont typeface="Monotype Sorts" charset="0"/>
              <a:buNone/>
            </a:pPr>
            <a:r>
              <a:rPr lang="en-US" sz="2800">
                <a:latin typeface="Lucida Sans Unicode" charset="0"/>
              </a:rPr>
              <a:t>δ</a:t>
            </a:r>
            <a:r>
              <a:rPr lang="en-US" sz="2800"/>
              <a:t>(q, B) = (q, 1, L)</a:t>
            </a:r>
          </a:p>
        </p:txBody>
      </p:sp>
      <p:sp>
        <p:nvSpPr>
          <p:cNvPr id="73732" name="Line 4"/>
          <p:cNvSpPr>
            <a:spLocks noChangeShapeType="1"/>
          </p:cNvSpPr>
          <p:nvPr/>
        </p:nvSpPr>
        <p:spPr bwMode="auto">
          <a:xfrm>
            <a:off x="1676400" y="48768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2800"/>
          </a:p>
        </p:txBody>
      </p:sp>
      <p:sp>
        <p:nvSpPr>
          <p:cNvPr id="73733" name="Line 5"/>
          <p:cNvSpPr>
            <a:spLocks noChangeShapeType="1"/>
          </p:cNvSpPr>
          <p:nvPr/>
        </p:nvSpPr>
        <p:spPr bwMode="auto">
          <a:xfrm>
            <a:off x="1676400" y="53340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2800"/>
          </a:p>
        </p:txBody>
      </p:sp>
      <p:sp>
        <p:nvSpPr>
          <p:cNvPr id="73734" name="Line 6"/>
          <p:cNvSpPr>
            <a:spLocks noChangeShapeType="1"/>
          </p:cNvSpPr>
          <p:nvPr/>
        </p:nvSpPr>
        <p:spPr bwMode="auto">
          <a:xfrm>
            <a:off x="2286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2800"/>
          </a:p>
        </p:txBody>
      </p:sp>
      <p:sp>
        <p:nvSpPr>
          <p:cNvPr id="73735" name="Text Box 7"/>
          <p:cNvSpPr txBox="1">
            <a:spLocks noChangeArrowheads="1"/>
          </p:cNvSpPr>
          <p:nvPr/>
        </p:nvSpPr>
        <p:spPr bwMode="auto">
          <a:xfrm>
            <a:off x="1783758" y="4876800"/>
            <a:ext cx="33216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/>
              <a:t>. . .  B  B  0  0  1  B  . . .</a:t>
            </a:r>
          </a:p>
        </p:txBody>
      </p:sp>
      <p:sp>
        <p:nvSpPr>
          <p:cNvPr id="73736" name="Line 8"/>
          <p:cNvSpPr>
            <a:spLocks noChangeShapeType="1"/>
          </p:cNvSpPr>
          <p:nvPr/>
        </p:nvSpPr>
        <p:spPr bwMode="auto">
          <a:xfrm>
            <a:off x="2667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2800"/>
          </a:p>
        </p:txBody>
      </p:sp>
      <p:sp>
        <p:nvSpPr>
          <p:cNvPr id="73737" name="Line 9"/>
          <p:cNvSpPr>
            <a:spLocks noChangeShapeType="1"/>
          </p:cNvSpPr>
          <p:nvPr/>
        </p:nvSpPr>
        <p:spPr bwMode="auto">
          <a:xfrm>
            <a:off x="3048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2800"/>
          </a:p>
        </p:txBody>
      </p:sp>
      <p:sp>
        <p:nvSpPr>
          <p:cNvPr id="73738" name="Line 10"/>
          <p:cNvSpPr>
            <a:spLocks noChangeShapeType="1"/>
          </p:cNvSpPr>
          <p:nvPr/>
        </p:nvSpPr>
        <p:spPr bwMode="auto">
          <a:xfrm>
            <a:off x="3429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2800"/>
          </a:p>
        </p:txBody>
      </p:sp>
      <p:sp>
        <p:nvSpPr>
          <p:cNvPr id="73739" name="Line 11"/>
          <p:cNvSpPr>
            <a:spLocks noChangeShapeType="1"/>
          </p:cNvSpPr>
          <p:nvPr/>
        </p:nvSpPr>
        <p:spPr bwMode="auto">
          <a:xfrm>
            <a:off x="3810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2800"/>
          </a:p>
        </p:txBody>
      </p:sp>
      <p:sp>
        <p:nvSpPr>
          <p:cNvPr id="73740" name="Line 12"/>
          <p:cNvSpPr>
            <a:spLocks noChangeShapeType="1"/>
          </p:cNvSpPr>
          <p:nvPr/>
        </p:nvSpPr>
        <p:spPr bwMode="auto">
          <a:xfrm>
            <a:off x="4191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2800"/>
          </a:p>
        </p:txBody>
      </p:sp>
      <p:sp>
        <p:nvSpPr>
          <p:cNvPr id="73741" name="Line 13"/>
          <p:cNvSpPr>
            <a:spLocks noChangeShapeType="1"/>
          </p:cNvSpPr>
          <p:nvPr/>
        </p:nvSpPr>
        <p:spPr bwMode="auto">
          <a:xfrm>
            <a:off x="4572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2800"/>
          </a:p>
        </p:txBody>
      </p:sp>
      <p:grpSp>
        <p:nvGrpSpPr>
          <p:cNvPr id="73742" name="Group 14"/>
          <p:cNvGrpSpPr>
            <a:grpSpLocks/>
          </p:cNvGrpSpPr>
          <p:nvPr/>
        </p:nvGrpSpPr>
        <p:grpSpPr bwMode="auto">
          <a:xfrm>
            <a:off x="3505200" y="3505200"/>
            <a:ext cx="914400" cy="1371600"/>
            <a:chOff x="1680" y="2208"/>
            <a:chExt cx="576" cy="864"/>
          </a:xfrm>
        </p:grpSpPr>
        <p:sp>
          <p:nvSpPr>
            <p:cNvPr id="73743" name="Rectangle 15"/>
            <p:cNvSpPr>
              <a:spLocks noChangeArrowheads="1"/>
            </p:cNvSpPr>
            <p:nvPr/>
          </p:nvSpPr>
          <p:spPr bwMode="auto">
            <a:xfrm>
              <a:off x="1680" y="2208"/>
              <a:ext cx="576" cy="528"/>
            </a:xfrm>
            <a:prstGeom prst="rect">
              <a:avLst/>
            </a:prstGeom>
            <a:solidFill>
              <a:srgbClr val="FFCC99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800"/>
                <a:t>q</a:t>
              </a:r>
            </a:p>
          </p:txBody>
        </p:sp>
        <p:sp>
          <p:nvSpPr>
            <p:cNvPr id="73744" name="Line 16"/>
            <p:cNvSpPr>
              <a:spLocks noChangeShapeType="1"/>
            </p:cNvSpPr>
            <p:nvPr/>
          </p:nvSpPr>
          <p:spPr bwMode="auto">
            <a:xfrm>
              <a:off x="1968" y="27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 sz="2800"/>
            </a:p>
          </p:txBody>
        </p:sp>
      </p:grpSp>
    </p:spTree>
    <p:extLst>
      <p:ext uri="{BB962C8B-B14F-4D97-AF65-F5344CB8AC3E}">
        <p14:creationId xmlns:p14="http://schemas.microsoft.com/office/powerpoint/2010/main" val="1022110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AA73-60DC-4D41-921F-5946B781D94C}" type="slidenum">
              <a:rPr lang="en-US"/>
              <a:pPr/>
              <a:t>18</a:t>
            </a:fld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Simulation of TM</a:t>
            </a:r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5715000" y="1752600"/>
            <a:ext cx="28956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CC00CC"/>
              </a:buClr>
              <a:buFont typeface="Monotype Sorts" charset="0"/>
              <a:buNone/>
            </a:pPr>
            <a:r>
              <a:rPr lang="en-US" sz="2800">
                <a:latin typeface="Lucida Sans Unicode" charset="0"/>
              </a:rPr>
              <a:t>δ</a:t>
            </a:r>
            <a:r>
              <a:rPr lang="en-US" sz="2800"/>
              <a:t>(q, 0) = (q, 0, R)</a:t>
            </a:r>
          </a:p>
          <a:p>
            <a:pPr>
              <a:spcBef>
                <a:spcPct val="50000"/>
              </a:spcBef>
              <a:buClr>
                <a:srgbClr val="CC00CC"/>
              </a:buClr>
              <a:buFont typeface="Monotype Sorts" charset="0"/>
              <a:buNone/>
            </a:pPr>
            <a:r>
              <a:rPr lang="en-US" sz="2800">
                <a:latin typeface="Lucida Sans Unicode" charset="0"/>
              </a:rPr>
              <a:t>δ</a:t>
            </a:r>
            <a:r>
              <a:rPr lang="en-US" sz="2800"/>
              <a:t>(q, 1) = (f, 0, R)</a:t>
            </a:r>
          </a:p>
          <a:p>
            <a:pPr>
              <a:spcBef>
                <a:spcPct val="50000"/>
              </a:spcBef>
              <a:buClr>
                <a:srgbClr val="CC00CC"/>
              </a:buClr>
              <a:buFont typeface="Monotype Sorts" charset="0"/>
              <a:buNone/>
            </a:pPr>
            <a:r>
              <a:rPr lang="en-US" sz="2800">
                <a:latin typeface="Lucida Sans Unicode" charset="0"/>
              </a:rPr>
              <a:t>δ</a:t>
            </a:r>
            <a:r>
              <a:rPr lang="en-US" sz="2800"/>
              <a:t>(q, B) = (q, 1, L)</a:t>
            </a:r>
          </a:p>
        </p:txBody>
      </p:sp>
      <p:sp>
        <p:nvSpPr>
          <p:cNvPr id="75780" name="Line 4"/>
          <p:cNvSpPr>
            <a:spLocks noChangeShapeType="1"/>
          </p:cNvSpPr>
          <p:nvPr/>
        </p:nvSpPr>
        <p:spPr bwMode="auto">
          <a:xfrm>
            <a:off x="1676400" y="48768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2800"/>
          </a:p>
        </p:txBody>
      </p:sp>
      <p:sp>
        <p:nvSpPr>
          <p:cNvPr id="75781" name="Line 5"/>
          <p:cNvSpPr>
            <a:spLocks noChangeShapeType="1"/>
          </p:cNvSpPr>
          <p:nvPr/>
        </p:nvSpPr>
        <p:spPr bwMode="auto">
          <a:xfrm>
            <a:off x="1676400" y="53340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2800"/>
          </a:p>
        </p:txBody>
      </p:sp>
      <p:sp>
        <p:nvSpPr>
          <p:cNvPr id="75782" name="Line 6"/>
          <p:cNvSpPr>
            <a:spLocks noChangeShapeType="1"/>
          </p:cNvSpPr>
          <p:nvPr/>
        </p:nvSpPr>
        <p:spPr bwMode="auto">
          <a:xfrm>
            <a:off x="2286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2800"/>
          </a:p>
        </p:txBody>
      </p:sp>
      <p:sp>
        <p:nvSpPr>
          <p:cNvPr id="75783" name="Text Box 7"/>
          <p:cNvSpPr txBox="1">
            <a:spLocks noChangeArrowheads="1"/>
          </p:cNvSpPr>
          <p:nvPr/>
        </p:nvSpPr>
        <p:spPr bwMode="auto">
          <a:xfrm>
            <a:off x="1783758" y="4876800"/>
            <a:ext cx="33216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/>
              <a:t>. . .  B  B  0  0  0  B  . . .</a:t>
            </a:r>
          </a:p>
        </p:txBody>
      </p:sp>
      <p:sp>
        <p:nvSpPr>
          <p:cNvPr id="75784" name="Line 8"/>
          <p:cNvSpPr>
            <a:spLocks noChangeShapeType="1"/>
          </p:cNvSpPr>
          <p:nvPr/>
        </p:nvSpPr>
        <p:spPr bwMode="auto">
          <a:xfrm>
            <a:off x="2667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2800"/>
          </a:p>
        </p:txBody>
      </p:sp>
      <p:sp>
        <p:nvSpPr>
          <p:cNvPr id="75785" name="Line 9"/>
          <p:cNvSpPr>
            <a:spLocks noChangeShapeType="1"/>
          </p:cNvSpPr>
          <p:nvPr/>
        </p:nvSpPr>
        <p:spPr bwMode="auto">
          <a:xfrm>
            <a:off x="3048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2800"/>
          </a:p>
        </p:txBody>
      </p:sp>
      <p:sp>
        <p:nvSpPr>
          <p:cNvPr id="75786" name="Line 10"/>
          <p:cNvSpPr>
            <a:spLocks noChangeShapeType="1"/>
          </p:cNvSpPr>
          <p:nvPr/>
        </p:nvSpPr>
        <p:spPr bwMode="auto">
          <a:xfrm>
            <a:off x="3429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2800"/>
          </a:p>
        </p:txBody>
      </p:sp>
      <p:sp>
        <p:nvSpPr>
          <p:cNvPr id="75787" name="Line 11"/>
          <p:cNvSpPr>
            <a:spLocks noChangeShapeType="1"/>
          </p:cNvSpPr>
          <p:nvPr/>
        </p:nvSpPr>
        <p:spPr bwMode="auto">
          <a:xfrm>
            <a:off x="3810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2800"/>
          </a:p>
        </p:txBody>
      </p:sp>
      <p:sp>
        <p:nvSpPr>
          <p:cNvPr id="75788" name="Line 12"/>
          <p:cNvSpPr>
            <a:spLocks noChangeShapeType="1"/>
          </p:cNvSpPr>
          <p:nvPr/>
        </p:nvSpPr>
        <p:spPr bwMode="auto">
          <a:xfrm>
            <a:off x="4191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2800"/>
          </a:p>
        </p:txBody>
      </p:sp>
      <p:sp>
        <p:nvSpPr>
          <p:cNvPr id="75789" name="Line 13"/>
          <p:cNvSpPr>
            <a:spLocks noChangeShapeType="1"/>
          </p:cNvSpPr>
          <p:nvPr/>
        </p:nvSpPr>
        <p:spPr bwMode="auto">
          <a:xfrm>
            <a:off x="4572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2800"/>
          </a:p>
        </p:txBody>
      </p:sp>
      <p:grpSp>
        <p:nvGrpSpPr>
          <p:cNvPr id="75790" name="Group 14"/>
          <p:cNvGrpSpPr>
            <a:grpSpLocks/>
          </p:cNvGrpSpPr>
          <p:nvPr/>
        </p:nvGrpSpPr>
        <p:grpSpPr bwMode="auto">
          <a:xfrm>
            <a:off x="3886200" y="3505200"/>
            <a:ext cx="914400" cy="1371600"/>
            <a:chOff x="1680" y="2208"/>
            <a:chExt cx="576" cy="864"/>
          </a:xfrm>
        </p:grpSpPr>
        <p:sp>
          <p:nvSpPr>
            <p:cNvPr id="75791" name="Rectangle 15"/>
            <p:cNvSpPr>
              <a:spLocks noChangeArrowheads="1"/>
            </p:cNvSpPr>
            <p:nvPr/>
          </p:nvSpPr>
          <p:spPr bwMode="auto">
            <a:xfrm>
              <a:off x="1680" y="2208"/>
              <a:ext cx="576" cy="528"/>
            </a:xfrm>
            <a:prstGeom prst="rect">
              <a:avLst/>
            </a:prstGeom>
            <a:solidFill>
              <a:srgbClr val="FFCC99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800"/>
                <a:t>f</a:t>
              </a:r>
            </a:p>
          </p:txBody>
        </p:sp>
        <p:sp>
          <p:nvSpPr>
            <p:cNvPr id="75792" name="Line 16"/>
            <p:cNvSpPr>
              <a:spLocks noChangeShapeType="1"/>
            </p:cNvSpPr>
            <p:nvPr/>
          </p:nvSpPr>
          <p:spPr bwMode="auto">
            <a:xfrm>
              <a:off x="1968" y="27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 sz="2800"/>
            </a:p>
          </p:txBody>
        </p:sp>
      </p:grpSp>
      <p:sp>
        <p:nvSpPr>
          <p:cNvPr id="75793" name="Text Box 17"/>
          <p:cNvSpPr txBox="1">
            <a:spLocks noChangeArrowheads="1"/>
          </p:cNvSpPr>
          <p:nvPr/>
        </p:nvSpPr>
        <p:spPr bwMode="auto">
          <a:xfrm>
            <a:off x="6080125" y="4224338"/>
            <a:ext cx="317086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No move is possible.</a:t>
            </a:r>
          </a:p>
          <a:p>
            <a:r>
              <a:rPr lang="en-US" sz="2800"/>
              <a:t>The TM halts and</a:t>
            </a:r>
          </a:p>
          <a:p>
            <a:r>
              <a:rPr lang="en-US" sz="2800"/>
              <a:t>accepts.</a:t>
            </a:r>
          </a:p>
        </p:txBody>
      </p:sp>
    </p:spTree>
    <p:extLst>
      <p:ext uri="{BB962C8B-B14F-4D97-AF65-F5344CB8AC3E}">
        <p14:creationId xmlns:p14="http://schemas.microsoft.com/office/powerpoint/2010/main" val="458963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0800" y="6203950"/>
            <a:ext cx="2133600" cy="365125"/>
          </a:xfrm>
          <a:noFill/>
        </p:spPr>
        <p:txBody>
          <a:bodyPr/>
          <a:lstStyle/>
          <a:p>
            <a:fld id="{53E2AF3F-8284-4852-B974-5F7FF0D20DC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Class Activity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13350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Example: L = {0</a:t>
            </a:r>
            <a:r>
              <a:rPr lang="en-US" sz="2800" baseline="30000" dirty="0"/>
              <a:t>n</a:t>
            </a:r>
            <a:r>
              <a:rPr lang="en-US" sz="2800" dirty="0"/>
              <a:t>1</a:t>
            </a:r>
            <a:r>
              <a:rPr lang="en-US" sz="2800" baseline="30000" dirty="0"/>
              <a:t>n</a:t>
            </a:r>
            <a:r>
              <a:rPr lang="en-US" sz="2800" dirty="0"/>
              <a:t> | n≥1}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Strategy:		w = 000111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</p:txBody>
      </p:sp>
      <p:grpSp>
        <p:nvGrpSpPr>
          <p:cNvPr id="2" name="Group 371"/>
          <p:cNvGrpSpPr>
            <a:grpSpLocks/>
          </p:cNvGrpSpPr>
          <p:nvPr/>
        </p:nvGrpSpPr>
        <p:grpSpPr bwMode="auto">
          <a:xfrm>
            <a:off x="0" y="3048000"/>
            <a:ext cx="4664075" cy="457200"/>
            <a:chOff x="96" y="2016"/>
            <a:chExt cx="2938" cy="288"/>
          </a:xfrm>
        </p:grpSpPr>
        <p:sp>
          <p:nvSpPr>
            <p:cNvPr id="9444" name="Rectangle 58"/>
            <p:cNvSpPr>
              <a:spLocks noChangeArrowheads="1"/>
            </p:cNvSpPr>
            <p:nvPr/>
          </p:nvSpPr>
          <p:spPr bwMode="auto">
            <a:xfrm>
              <a:off x="1411" y="201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0</a:t>
              </a:r>
            </a:p>
          </p:txBody>
        </p:sp>
        <p:sp>
          <p:nvSpPr>
            <p:cNvPr id="9445" name="Rectangle 55"/>
            <p:cNvSpPr>
              <a:spLocks noChangeArrowheads="1"/>
            </p:cNvSpPr>
            <p:nvPr/>
          </p:nvSpPr>
          <p:spPr bwMode="auto">
            <a:xfrm>
              <a:off x="1617" y="201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1</a:t>
              </a:r>
            </a:p>
          </p:txBody>
        </p:sp>
        <p:sp>
          <p:nvSpPr>
            <p:cNvPr id="9446" name="Rectangle 52"/>
            <p:cNvSpPr>
              <a:spLocks noChangeArrowheads="1"/>
            </p:cNvSpPr>
            <p:nvPr/>
          </p:nvSpPr>
          <p:spPr bwMode="auto">
            <a:xfrm>
              <a:off x="1823" y="201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1</a:t>
              </a:r>
            </a:p>
          </p:txBody>
        </p:sp>
        <p:sp>
          <p:nvSpPr>
            <p:cNvPr id="9447" name="Rectangle 49"/>
            <p:cNvSpPr>
              <a:spLocks noChangeArrowheads="1"/>
            </p:cNvSpPr>
            <p:nvPr/>
          </p:nvSpPr>
          <p:spPr bwMode="auto">
            <a:xfrm>
              <a:off x="2029" y="201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1</a:t>
              </a:r>
            </a:p>
          </p:txBody>
        </p:sp>
        <p:sp>
          <p:nvSpPr>
            <p:cNvPr id="9448" name="Rectangle 46"/>
            <p:cNvSpPr>
              <a:spLocks noChangeArrowheads="1"/>
            </p:cNvSpPr>
            <p:nvPr/>
          </p:nvSpPr>
          <p:spPr bwMode="auto">
            <a:xfrm>
              <a:off x="1205" y="201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0</a:t>
              </a:r>
            </a:p>
          </p:txBody>
        </p:sp>
        <p:sp>
          <p:nvSpPr>
            <p:cNvPr id="9449" name="Rectangle 43"/>
            <p:cNvSpPr>
              <a:spLocks noChangeArrowheads="1"/>
            </p:cNvSpPr>
            <p:nvPr/>
          </p:nvSpPr>
          <p:spPr bwMode="auto">
            <a:xfrm>
              <a:off x="999" y="201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0</a:t>
              </a:r>
            </a:p>
          </p:txBody>
        </p:sp>
        <p:sp>
          <p:nvSpPr>
            <p:cNvPr id="9450" name="Rectangle 40"/>
            <p:cNvSpPr>
              <a:spLocks noChangeArrowheads="1"/>
            </p:cNvSpPr>
            <p:nvPr/>
          </p:nvSpPr>
          <p:spPr bwMode="auto">
            <a:xfrm>
              <a:off x="2235" y="201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451" name="Rectangle 5"/>
            <p:cNvSpPr>
              <a:spLocks noChangeArrowheads="1"/>
            </p:cNvSpPr>
            <p:nvPr/>
          </p:nvSpPr>
          <p:spPr bwMode="auto">
            <a:xfrm>
              <a:off x="2441" y="201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452" name="Rectangle 14"/>
            <p:cNvSpPr>
              <a:spLocks noChangeArrowheads="1"/>
            </p:cNvSpPr>
            <p:nvPr/>
          </p:nvSpPr>
          <p:spPr bwMode="auto">
            <a:xfrm>
              <a:off x="793" y="201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453" name="Rectangle 15"/>
            <p:cNvSpPr>
              <a:spLocks noChangeArrowheads="1"/>
            </p:cNvSpPr>
            <p:nvPr/>
          </p:nvSpPr>
          <p:spPr bwMode="auto">
            <a:xfrm>
              <a:off x="586" y="2016"/>
              <a:ext cx="20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454" name="Line 17"/>
            <p:cNvSpPr>
              <a:spLocks noChangeShapeType="1"/>
            </p:cNvSpPr>
            <p:nvPr/>
          </p:nvSpPr>
          <p:spPr bwMode="auto">
            <a:xfrm>
              <a:off x="586" y="2016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5" name="Line 18"/>
            <p:cNvSpPr>
              <a:spLocks noChangeShapeType="1"/>
            </p:cNvSpPr>
            <p:nvPr/>
          </p:nvSpPr>
          <p:spPr bwMode="auto">
            <a:xfrm>
              <a:off x="586" y="2288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6" name="Line 19"/>
            <p:cNvSpPr>
              <a:spLocks noChangeShapeType="1"/>
            </p:cNvSpPr>
            <p:nvPr/>
          </p:nvSpPr>
          <p:spPr bwMode="auto">
            <a:xfrm>
              <a:off x="586" y="2016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7" name="Line 21"/>
            <p:cNvSpPr>
              <a:spLocks noChangeShapeType="1"/>
            </p:cNvSpPr>
            <p:nvPr/>
          </p:nvSpPr>
          <p:spPr bwMode="auto">
            <a:xfrm>
              <a:off x="793" y="201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8" name="Line 22"/>
            <p:cNvSpPr>
              <a:spLocks noChangeShapeType="1"/>
            </p:cNvSpPr>
            <p:nvPr/>
          </p:nvSpPr>
          <p:spPr bwMode="auto">
            <a:xfrm>
              <a:off x="999" y="201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9" name="Line 31"/>
            <p:cNvSpPr>
              <a:spLocks noChangeShapeType="1"/>
            </p:cNvSpPr>
            <p:nvPr/>
          </p:nvSpPr>
          <p:spPr bwMode="auto">
            <a:xfrm>
              <a:off x="2647" y="2016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0" name="Line 41"/>
            <p:cNvSpPr>
              <a:spLocks noChangeShapeType="1"/>
            </p:cNvSpPr>
            <p:nvPr/>
          </p:nvSpPr>
          <p:spPr bwMode="auto">
            <a:xfrm>
              <a:off x="2441" y="201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1" name="Line 44"/>
            <p:cNvSpPr>
              <a:spLocks noChangeShapeType="1"/>
            </p:cNvSpPr>
            <p:nvPr/>
          </p:nvSpPr>
          <p:spPr bwMode="auto">
            <a:xfrm>
              <a:off x="1205" y="201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2" name="Line 47"/>
            <p:cNvSpPr>
              <a:spLocks noChangeShapeType="1"/>
            </p:cNvSpPr>
            <p:nvPr/>
          </p:nvSpPr>
          <p:spPr bwMode="auto">
            <a:xfrm>
              <a:off x="1411" y="201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3" name="Line 50"/>
            <p:cNvSpPr>
              <a:spLocks noChangeShapeType="1"/>
            </p:cNvSpPr>
            <p:nvPr/>
          </p:nvSpPr>
          <p:spPr bwMode="auto">
            <a:xfrm>
              <a:off x="2235" y="201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4" name="Line 53"/>
            <p:cNvSpPr>
              <a:spLocks noChangeShapeType="1"/>
            </p:cNvSpPr>
            <p:nvPr/>
          </p:nvSpPr>
          <p:spPr bwMode="auto">
            <a:xfrm>
              <a:off x="2029" y="201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5" name="Line 56"/>
            <p:cNvSpPr>
              <a:spLocks noChangeShapeType="1"/>
            </p:cNvSpPr>
            <p:nvPr/>
          </p:nvSpPr>
          <p:spPr bwMode="auto">
            <a:xfrm>
              <a:off x="1823" y="201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6" name="Line 59"/>
            <p:cNvSpPr>
              <a:spLocks noChangeShapeType="1"/>
            </p:cNvSpPr>
            <p:nvPr/>
          </p:nvSpPr>
          <p:spPr bwMode="auto">
            <a:xfrm>
              <a:off x="1617" y="201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7" name="Line 32"/>
            <p:cNvSpPr>
              <a:spLocks noChangeShapeType="1"/>
            </p:cNvSpPr>
            <p:nvPr/>
          </p:nvSpPr>
          <p:spPr bwMode="auto">
            <a:xfrm>
              <a:off x="202" y="201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68" name="Line 33"/>
            <p:cNvSpPr>
              <a:spLocks noChangeShapeType="1"/>
            </p:cNvSpPr>
            <p:nvPr/>
          </p:nvSpPr>
          <p:spPr bwMode="auto">
            <a:xfrm>
              <a:off x="202" y="230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69" name="Line 34"/>
            <p:cNvSpPr>
              <a:spLocks noChangeShapeType="1"/>
            </p:cNvSpPr>
            <p:nvPr/>
          </p:nvSpPr>
          <p:spPr bwMode="auto">
            <a:xfrm>
              <a:off x="2650" y="201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70" name="Line 35"/>
            <p:cNvSpPr>
              <a:spLocks noChangeShapeType="1"/>
            </p:cNvSpPr>
            <p:nvPr/>
          </p:nvSpPr>
          <p:spPr bwMode="auto">
            <a:xfrm>
              <a:off x="2650" y="225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71" name="Text Box 36"/>
            <p:cNvSpPr txBox="1">
              <a:spLocks noChangeArrowheads="1"/>
            </p:cNvSpPr>
            <p:nvPr/>
          </p:nvSpPr>
          <p:spPr bwMode="auto">
            <a:xfrm>
              <a:off x="96" y="2057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…</a:t>
              </a:r>
            </a:p>
          </p:txBody>
        </p:sp>
        <p:sp>
          <p:nvSpPr>
            <p:cNvPr id="9472" name="Text Box 37"/>
            <p:cNvSpPr txBox="1">
              <a:spLocks noChangeArrowheads="1"/>
            </p:cNvSpPr>
            <p:nvPr/>
          </p:nvSpPr>
          <p:spPr bwMode="auto">
            <a:xfrm>
              <a:off x="2710" y="2045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…</a:t>
              </a:r>
            </a:p>
          </p:txBody>
        </p:sp>
      </p:grpSp>
      <p:grpSp>
        <p:nvGrpSpPr>
          <p:cNvPr id="3" name="Group 372"/>
          <p:cNvGrpSpPr>
            <a:grpSpLocks/>
          </p:cNvGrpSpPr>
          <p:nvPr/>
        </p:nvGrpSpPr>
        <p:grpSpPr bwMode="auto">
          <a:xfrm>
            <a:off x="0" y="3810000"/>
            <a:ext cx="4664075" cy="457200"/>
            <a:chOff x="96" y="2496"/>
            <a:chExt cx="2938" cy="288"/>
          </a:xfrm>
        </p:grpSpPr>
        <p:sp>
          <p:nvSpPr>
            <p:cNvPr id="9415" name="Rectangle 156"/>
            <p:cNvSpPr>
              <a:spLocks noChangeArrowheads="1"/>
            </p:cNvSpPr>
            <p:nvPr/>
          </p:nvSpPr>
          <p:spPr bwMode="auto">
            <a:xfrm>
              <a:off x="1411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0</a:t>
              </a:r>
            </a:p>
          </p:txBody>
        </p:sp>
        <p:sp>
          <p:nvSpPr>
            <p:cNvPr id="9416" name="Rectangle 157"/>
            <p:cNvSpPr>
              <a:spLocks noChangeArrowheads="1"/>
            </p:cNvSpPr>
            <p:nvPr/>
          </p:nvSpPr>
          <p:spPr bwMode="auto">
            <a:xfrm>
              <a:off x="1617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1</a:t>
              </a:r>
            </a:p>
          </p:txBody>
        </p:sp>
        <p:sp>
          <p:nvSpPr>
            <p:cNvPr id="9417" name="Rectangle 158"/>
            <p:cNvSpPr>
              <a:spLocks noChangeArrowheads="1"/>
            </p:cNvSpPr>
            <p:nvPr/>
          </p:nvSpPr>
          <p:spPr bwMode="auto">
            <a:xfrm>
              <a:off x="1823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1</a:t>
              </a:r>
            </a:p>
          </p:txBody>
        </p:sp>
        <p:sp>
          <p:nvSpPr>
            <p:cNvPr id="9418" name="Rectangle 159"/>
            <p:cNvSpPr>
              <a:spLocks noChangeArrowheads="1"/>
            </p:cNvSpPr>
            <p:nvPr/>
          </p:nvSpPr>
          <p:spPr bwMode="auto">
            <a:xfrm>
              <a:off x="2029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1</a:t>
              </a:r>
            </a:p>
          </p:txBody>
        </p:sp>
        <p:sp>
          <p:nvSpPr>
            <p:cNvPr id="9419" name="Rectangle 160"/>
            <p:cNvSpPr>
              <a:spLocks noChangeArrowheads="1"/>
            </p:cNvSpPr>
            <p:nvPr/>
          </p:nvSpPr>
          <p:spPr bwMode="auto">
            <a:xfrm>
              <a:off x="1205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0</a:t>
              </a:r>
            </a:p>
          </p:txBody>
        </p:sp>
        <p:sp>
          <p:nvSpPr>
            <p:cNvPr id="9420" name="Rectangle 161"/>
            <p:cNvSpPr>
              <a:spLocks noChangeArrowheads="1"/>
            </p:cNvSpPr>
            <p:nvPr/>
          </p:nvSpPr>
          <p:spPr bwMode="auto">
            <a:xfrm>
              <a:off x="999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X</a:t>
              </a:r>
              <a:endParaRPr lang="en-US" sz="1600"/>
            </a:p>
          </p:txBody>
        </p:sp>
        <p:sp>
          <p:nvSpPr>
            <p:cNvPr id="9421" name="Rectangle 162"/>
            <p:cNvSpPr>
              <a:spLocks noChangeArrowheads="1"/>
            </p:cNvSpPr>
            <p:nvPr/>
          </p:nvSpPr>
          <p:spPr bwMode="auto">
            <a:xfrm>
              <a:off x="2235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422" name="Rectangle 163"/>
            <p:cNvSpPr>
              <a:spLocks noChangeArrowheads="1"/>
            </p:cNvSpPr>
            <p:nvPr/>
          </p:nvSpPr>
          <p:spPr bwMode="auto">
            <a:xfrm>
              <a:off x="2441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423" name="Rectangle 164"/>
            <p:cNvSpPr>
              <a:spLocks noChangeArrowheads="1"/>
            </p:cNvSpPr>
            <p:nvPr/>
          </p:nvSpPr>
          <p:spPr bwMode="auto">
            <a:xfrm>
              <a:off x="793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424" name="Rectangle 165"/>
            <p:cNvSpPr>
              <a:spLocks noChangeArrowheads="1"/>
            </p:cNvSpPr>
            <p:nvPr/>
          </p:nvSpPr>
          <p:spPr bwMode="auto">
            <a:xfrm>
              <a:off x="586" y="2496"/>
              <a:ext cx="20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425" name="Line 166"/>
            <p:cNvSpPr>
              <a:spLocks noChangeShapeType="1"/>
            </p:cNvSpPr>
            <p:nvPr/>
          </p:nvSpPr>
          <p:spPr bwMode="auto">
            <a:xfrm>
              <a:off x="586" y="2496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6" name="Line 167"/>
            <p:cNvSpPr>
              <a:spLocks noChangeShapeType="1"/>
            </p:cNvSpPr>
            <p:nvPr/>
          </p:nvSpPr>
          <p:spPr bwMode="auto">
            <a:xfrm>
              <a:off x="586" y="2768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7" name="Line 168"/>
            <p:cNvSpPr>
              <a:spLocks noChangeShapeType="1"/>
            </p:cNvSpPr>
            <p:nvPr/>
          </p:nvSpPr>
          <p:spPr bwMode="auto">
            <a:xfrm>
              <a:off x="586" y="2496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8" name="Line 169"/>
            <p:cNvSpPr>
              <a:spLocks noChangeShapeType="1"/>
            </p:cNvSpPr>
            <p:nvPr/>
          </p:nvSpPr>
          <p:spPr bwMode="auto">
            <a:xfrm>
              <a:off x="793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9" name="Line 170"/>
            <p:cNvSpPr>
              <a:spLocks noChangeShapeType="1"/>
            </p:cNvSpPr>
            <p:nvPr/>
          </p:nvSpPr>
          <p:spPr bwMode="auto">
            <a:xfrm>
              <a:off x="999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0" name="Line 171"/>
            <p:cNvSpPr>
              <a:spLocks noChangeShapeType="1"/>
            </p:cNvSpPr>
            <p:nvPr/>
          </p:nvSpPr>
          <p:spPr bwMode="auto">
            <a:xfrm>
              <a:off x="2647" y="2496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1" name="Line 172"/>
            <p:cNvSpPr>
              <a:spLocks noChangeShapeType="1"/>
            </p:cNvSpPr>
            <p:nvPr/>
          </p:nvSpPr>
          <p:spPr bwMode="auto">
            <a:xfrm>
              <a:off x="2441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2" name="Line 173"/>
            <p:cNvSpPr>
              <a:spLocks noChangeShapeType="1"/>
            </p:cNvSpPr>
            <p:nvPr/>
          </p:nvSpPr>
          <p:spPr bwMode="auto">
            <a:xfrm>
              <a:off x="1205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3" name="Line 174"/>
            <p:cNvSpPr>
              <a:spLocks noChangeShapeType="1"/>
            </p:cNvSpPr>
            <p:nvPr/>
          </p:nvSpPr>
          <p:spPr bwMode="auto">
            <a:xfrm>
              <a:off x="1411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4" name="Line 175"/>
            <p:cNvSpPr>
              <a:spLocks noChangeShapeType="1"/>
            </p:cNvSpPr>
            <p:nvPr/>
          </p:nvSpPr>
          <p:spPr bwMode="auto">
            <a:xfrm>
              <a:off x="2235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5" name="Line 176"/>
            <p:cNvSpPr>
              <a:spLocks noChangeShapeType="1"/>
            </p:cNvSpPr>
            <p:nvPr/>
          </p:nvSpPr>
          <p:spPr bwMode="auto">
            <a:xfrm>
              <a:off x="2029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6" name="Line 177"/>
            <p:cNvSpPr>
              <a:spLocks noChangeShapeType="1"/>
            </p:cNvSpPr>
            <p:nvPr/>
          </p:nvSpPr>
          <p:spPr bwMode="auto">
            <a:xfrm>
              <a:off x="1823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7" name="Line 178"/>
            <p:cNvSpPr>
              <a:spLocks noChangeShapeType="1"/>
            </p:cNvSpPr>
            <p:nvPr/>
          </p:nvSpPr>
          <p:spPr bwMode="auto">
            <a:xfrm>
              <a:off x="1617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8" name="Line 179"/>
            <p:cNvSpPr>
              <a:spLocks noChangeShapeType="1"/>
            </p:cNvSpPr>
            <p:nvPr/>
          </p:nvSpPr>
          <p:spPr bwMode="auto">
            <a:xfrm>
              <a:off x="202" y="249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39" name="Line 180"/>
            <p:cNvSpPr>
              <a:spLocks noChangeShapeType="1"/>
            </p:cNvSpPr>
            <p:nvPr/>
          </p:nvSpPr>
          <p:spPr bwMode="auto">
            <a:xfrm>
              <a:off x="202" y="278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40" name="Line 181"/>
            <p:cNvSpPr>
              <a:spLocks noChangeShapeType="1"/>
            </p:cNvSpPr>
            <p:nvPr/>
          </p:nvSpPr>
          <p:spPr bwMode="auto">
            <a:xfrm>
              <a:off x="2650" y="249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41" name="Line 182"/>
            <p:cNvSpPr>
              <a:spLocks noChangeShapeType="1"/>
            </p:cNvSpPr>
            <p:nvPr/>
          </p:nvSpPr>
          <p:spPr bwMode="auto">
            <a:xfrm>
              <a:off x="2640" y="2736"/>
              <a:ext cx="3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42" name="Text Box 183"/>
            <p:cNvSpPr txBox="1">
              <a:spLocks noChangeArrowheads="1"/>
            </p:cNvSpPr>
            <p:nvPr/>
          </p:nvSpPr>
          <p:spPr bwMode="auto">
            <a:xfrm>
              <a:off x="96" y="2537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…</a:t>
              </a:r>
            </a:p>
          </p:txBody>
        </p:sp>
        <p:sp>
          <p:nvSpPr>
            <p:cNvPr id="9443" name="Text Box 184"/>
            <p:cNvSpPr txBox="1">
              <a:spLocks noChangeArrowheads="1"/>
            </p:cNvSpPr>
            <p:nvPr/>
          </p:nvSpPr>
          <p:spPr bwMode="auto">
            <a:xfrm>
              <a:off x="2710" y="2525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…</a:t>
              </a:r>
            </a:p>
          </p:txBody>
        </p:sp>
      </p:grpSp>
      <p:sp>
        <p:nvSpPr>
          <p:cNvPr id="441557" name="Text Box 213"/>
          <p:cNvSpPr txBox="1">
            <a:spLocks noChangeArrowheads="1"/>
          </p:cNvSpPr>
          <p:nvPr/>
        </p:nvSpPr>
        <p:spPr bwMode="auto">
          <a:xfrm>
            <a:off x="0" y="4637088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…</a:t>
            </a:r>
          </a:p>
        </p:txBody>
      </p:sp>
      <p:grpSp>
        <p:nvGrpSpPr>
          <p:cNvPr id="4" name="Group 373"/>
          <p:cNvGrpSpPr>
            <a:grpSpLocks/>
          </p:cNvGrpSpPr>
          <p:nvPr/>
        </p:nvGrpSpPr>
        <p:grpSpPr bwMode="auto">
          <a:xfrm>
            <a:off x="168275" y="4572000"/>
            <a:ext cx="4495800" cy="457200"/>
            <a:chOff x="202" y="2976"/>
            <a:chExt cx="2832" cy="288"/>
          </a:xfrm>
        </p:grpSpPr>
        <p:sp>
          <p:nvSpPr>
            <p:cNvPr id="9387" name="Rectangle 186"/>
            <p:cNvSpPr>
              <a:spLocks noChangeArrowheads="1"/>
            </p:cNvSpPr>
            <p:nvPr/>
          </p:nvSpPr>
          <p:spPr bwMode="auto">
            <a:xfrm>
              <a:off x="1411" y="297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0</a:t>
              </a:r>
            </a:p>
          </p:txBody>
        </p:sp>
        <p:sp>
          <p:nvSpPr>
            <p:cNvPr id="9388" name="Rectangle 187"/>
            <p:cNvSpPr>
              <a:spLocks noChangeArrowheads="1"/>
            </p:cNvSpPr>
            <p:nvPr/>
          </p:nvSpPr>
          <p:spPr bwMode="auto">
            <a:xfrm>
              <a:off x="1617" y="297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Y</a:t>
              </a:r>
              <a:endParaRPr lang="en-US" sz="1600"/>
            </a:p>
          </p:txBody>
        </p:sp>
        <p:sp>
          <p:nvSpPr>
            <p:cNvPr id="9389" name="Rectangle 188"/>
            <p:cNvSpPr>
              <a:spLocks noChangeArrowheads="1"/>
            </p:cNvSpPr>
            <p:nvPr/>
          </p:nvSpPr>
          <p:spPr bwMode="auto">
            <a:xfrm>
              <a:off x="1823" y="297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1</a:t>
              </a:r>
            </a:p>
          </p:txBody>
        </p:sp>
        <p:sp>
          <p:nvSpPr>
            <p:cNvPr id="9390" name="Rectangle 189"/>
            <p:cNvSpPr>
              <a:spLocks noChangeArrowheads="1"/>
            </p:cNvSpPr>
            <p:nvPr/>
          </p:nvSpPr>
          <p:spPr bwMode="auto">
            <a:xfrm>
              <a:off x="2029" y="297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1</a:t>
              </a:r>
            </a:p>
          </p:txBody>
        </p:sp>
        <p:sp>
          <p:nvSpPr>
            <p:cNvPr id="9391" name="Rectangle 190"/>
            <p:cNvSpPr>
              <a:spLocks noChangeArrowheads="1"/>
            </p:cNvSpPr>
            <p:nvPr/>
          </p:nvSpPr>
          <p:spPr bwMode="auto">
            <a:xfrm>
              <a:off x="1205" y="297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0</a:t>
              </a:r>
            </a:p>
          </p:txBody>
        </p:sp>
        <p:sp>
          <p:nvSpPr>
            <p:cNvPr id="9392" name="Rectangle 191"/>
            <p:cNvSpPr>
              <a:spLocks noChangeArrowheads="1"/>
            </p:cNvSpPr>
            <p:nvPr/>
          </p:nvSpPr>
          <p:spPr bwMode="auto">
            <a:xfrm>
              <a:off x="999" y="297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X</a:t>
              </a:r>
              <a:endParaRPr lang="en-US" sz="1600"/>
            </a:p>
          </p:txBody>
        </p:sp>
        <p:sp>
          <p:nvSpPr>
            <p:cNvPr id="9393" name="Rectangle 192"/>
            <p:cNvSpPr>
              <a:spLocks noChangeArrowheads="1"/>
            </p:cNvSpPr>
            <p:nvPr/>
          </p:nvSpPr>
          <p:spPr bwMode="auto">
            <a:xfrm>
              <a:off x="2235" y="297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94" name="Rectangle 193"/>
            <p:cNvSpPr>
              <a:spLocks noChangeArrowheads="1"/>
            </p:cNvSpPr>
            <p:nvPr/>
          </p:nvSpPr>
          <p:spPr bwMode="auto">
            <a:xfrm>
              <a:off x="2441" y="297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95" name="Rectangle 194"/>
            <p:cNvSpPr>
              <a:spLocks noChangeArrowheads="1"/>
            </p:cNvSpPr>
            <p:nvPr/>
          </p:nvSpPr>
          <p:spPr bwMode="auto">
            <a:xfrm>
              <a:off x="793" y="297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96" name="Rectangle 195"/>
            <p:cNvSpPr>
              <a:spLocks noChangeArrowheads="1"/>
            </p:cNvSpPr>
            <p:nvPr/>
          </p:nvSpPr>
          <p:spPr bwMode="auto">
            <a:xfrm>
              <a:off x="586" y="2976"/>
              <a:ext cx="20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97" name="Line 196"/>
            <p:cNvSpPr>
              <a:spLocks noChangeShapeType="1"/>
            </p:cNvSpPr>
            <p:nvPr/>
          </p:nvSpPr>
          <p:spPr bwMode="auto">
            <a:xfrm>
              <a:off x="586" y="2976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98" name="Line 197"/>
            <p:cNvSpPr>
              <a:spLocks noChangeShapeType="1"/>
            </p:cNvSpPr>
            <p:nvPr/>
          </p:nvSpPr>
          <p:spPr bwMode="auto">
            <a:xfrm>
              <a:off x="586" y="3248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99" name="Line 198"/>
            <p:cNvSpPr>
              <a:spLocks noChangeShapeType="1"/>
            </p:cNvSpPr>
            <p:nvPr/>
          </p:nvSpPr>
          <p:spPr bwMode="auto">
            <a:xfrm>
              <a:off x="586" y="2976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0" name="Line 199"/>
            <p:cNvSpPr>
              <a:spLocks noChangeShapeType="1"/>
            </p:cNvSpPr>
            <p:nvPr/>
          </p:nvSpPr>
          <p:spPr bwMode="auto">
            <a:xfrm>
              <a:off x="793" y="297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1" name="Line 200"/>
            <p:cNvSpPr>
              <a:spLocks noChangeShapeType="1"/>
            </p:cNvSpPr>
            <p:nvPr/>
          </p:nvSpPr>
          <p:spPr bwMode="auto">
            <a:xfrm>
              <a:off x="999" y="297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2" name="Line 201"/>
            <p:cNvSpPr>
              <a:spLocks noChangeShapeType="1"/>
            </p:cNvSpPr>
            <p:nvPr/>
          </p:nvSpPr>
          <p:spPr bwMode="auto">
            <a:xfrm>
              <a:off x="2647" y="2976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3" name="Line 202"/>
            <p:cNvSpPr>
              <a:spLocks noChangeShapeType="1"/>
            </p:cNvSpPr>
            <p:nvPr/>
          </p:nvSpPr>
          <p:spPr bwMode="auto">
            <a:xfrm>
              <a:off x="2441" y="297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4" name="Line 203"/>
            <p:cNvSpPr>
              <a:spLocks noChangeShapeType="1"/>
            </p:cNvSpPr>
            <p:nvPr/>
          </p:nvSpPr>
          <p:spPr bwMode="auto">
            <a:xfrm>
              <a:off x="1205" y="297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5" name="Line 204"/>
            <p:cNvSpPr>
              <a:spLocks noChangeShapeType="1"/>
            </p:cNvSpPr>
            <p:nvPr/>
          </p:nvSpPr>
          <p:spPr bwMode="auto">
            <a:xfrm>
              <a:off x="1411" y="297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6" name="Line 205"/>
            <p:cNvSpPr>
              <a:spLocks noChangeShapeType="1"/>
            </p:cNvSpPr>
            <p:nvPr/>
          </p:nvSpPr>
          <p:spPr bwMode="auto">
            <a:xfrm>
              <a:off x="2235" y="297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7" name="Line 206"/>
            <p:cNvSpPr>
              <a:spLocks noChangeShapeType="1"/>
            </p:cNvSpPr>
            <p:nvPr/>
          </p:nvSpPr>
          <p:spPr bwMode="auto">
            <a:xfrm>
              <a:off x="2029" y="297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8" name="Line 207"/>
            <p:cNvSpPr>
              <a:spLocks noChangeShapeType="1"/>
            </p:cNvSpPr>
            <p:nvPr/>
          </p:nvSpPr>
          <p:spPr bwMode="auto">
            <a:xfrm>
              <a:off x="1823" y="297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9" name="Line 208"/>
            <p:cNvSpPr>
              <a:spLocks noChangeShapeType="1"/>
            </p:cNvSpPr>
            <p:nvPr/>
          </p:nvSpPr>
          <p:spPr bwMode="auto">
            <a:xfrm>
              <a:off x="1617" y="297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0" name="Line 209"/>
            <p:cNvSpPr>
              <a:spLocks noChangeShapeType="1"/>
            </p:cNvSpPr>
            <p:nvPr/>
          </p:nvSpPr>
          <p:spPr bwMode="auto">
            <a:xfrm>
              <a:off x="202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11" name="Line 210"/>
            <p:cNvSpPr>
              <a:spLocks noChangeShapeType="1"/>
            </p:cNvSpPr>
            <p:nvPr/>
          </p:nvSpPr>
          <p:spPr bwMode="auto">
            <a:xfrm>
              <a:off x="202" y="326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12" name="Line 211"/>
            <p:cNvSpPr>
              <a:spLocks noChangeShapeType="1"/>
            </p:cNvSpPr>
            <p:nvPr/>
          </p:nvSpPr>
          <p:spPr bwMode="auto">
            <a:xfrm>
              <a:off x="2650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13" name="Line 212"/>
            <p:cNvSpPr>
              <a:spLocks noChangeShapeType="1"/>
            </p:cNvSpPr>
            <p:nvPr/>
          </p:nvSpPr>
          <p:spPr bwMode="auto">
            <a:xfrm>
              <a:off x="2650" y="321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14" name="Text Box 214"/>
            <p:cNvSpPr txBox="1">
              <a:spLocks noChangeArrowheads="1"/>
            </p:cNvSpPr>
            <p:nvPr/>
          </p:nvSpPr>
          <p:spPr bwMode="auto">
            <a:xfrm>
              <a:off x="2710" y="3005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…</a:t>
              </a:r>
            </a:p>
          </p:txBody>
        </p:sp>
      </p:grpSp>
      <p:grpSp>
        <p:nvGrpSpPr>
          <p:cNvPr id="5" name="Group 374"/>
          <p:cNvGrpSpPr>
            <a:grpSpLocks/>
          </p:cNvGrpSpPr>
          <p:nvPr/>
        </p:nvGrpSpPr>
        <p:grpSpPr bwMode="auto">
          <a:xfrm>
            <a:off x="-15875" y="5334000"/>
            <a:ext cx="4664075" cy="457200"/>
            <a:chOff x="86" y="3456"/>
            <a:chExt cx="2938" cy="288"/>
          </a:xfrm>
        </p:grpSpPr>
        <p:sp>
          <p:nvSpPr>
            <p:cNvPr id="9358" name="Rectangle 216"/>
            <p:cNvSpPr>
              <a:spLocks noChangeArrowheads="1"/>
            </p:cNvSpPr>
            <p:nvPr/>
          </p:nvSpPr>
          <p:spPr bwMode="auto">
            <a:xfrm>
              <a:off x="1401" y="345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0</a:t>
              </a:r>
            </a:p>
          </p:txBody>
        </p:sp>
        <p:sp>
          <p:nvSpPr>
            <p:cNvPr id="9359" name="Rectangle 217"/>
            <p:cNvSpPr>
              <a:spLocks noChangeArrowheads="1"/>
            </p:cNvSpPr>
            <p:nvPr/>
          </p:nvSpPr>
          <p:spPr bwMode="auto">
            <a:xfrm>
              <a:off x="1607" y="345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Y</a:t>
              </a:r>
            </a:p>
          </p:txBody>
        </p:sp>
        <p:sp>
          <p:nvSpPr>
            <p:cNvPr id="9360" name="Rectangle 218"/>
            <p:cNvSpPr>
              <a:spLocks noChangeArrowheads="1"/>
            </p:cNvSpPr>
            <p:nvPr/>
          </p:nvSpPr>
          <p:spPr bwMode="auto">
            <a:xfrm>
              <a:off x="1813" y="345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1</a:t>
              </a:r>
            </a:p>
          </p:txBody>
        </p:sp>
        <p:sp>
          <p:nvSpPr>
            <p:cNvPr id="9361" name="Rectangle 219"/>
            <p:cNvSpPr>
              <a:spLocks noChangeArrowheads="1"/>
            </p:cNvSpPr>
            <p:nvPr/>
          </p:nvSpPr>
          <p:spPr bwMode="auto">
            <a:xfrm>
              <a:off x="2019" y="345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1</a:t>
              </a:r>
            </a:p>
          </p:txBody>
        </p:sp>
        <p:sp>
          <p:nvSpPr>
            <p:cNvPr id="9362" name="Rectangle 220"/>
            <p:cNvSpPr>
              <a:spLocks noChangeArrowheads="1"/>
            </p:cNvSpPr>
            <p:nvPr/>
          </p:nvSpPr>
          <p:spPr bwMode="auto">
            <a:xfrm>
              <a:off x="1195" y="345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X</a:t>
              </a:r>
            </a:p>
          </p:txBody>
        </p:sp>
        <p:sp>
          <p:nvSpPr>
            <p:cNvPr id="9363" name="Rectangle 221"/>
            <p:cNvSpPr>
              <a:spLocks noChangeArrowheads="1"/>
            </p:cNvSpPr>
            <p:nvPr/>
          </p:nvSpPr>
          <p:spPr bwMode="auto">
            <a:xfrm>
              <a:off x="989" y="345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X</a:t>
              </a:r>
              <a:endParaRPr lang="en-US" sz="1600"/>
            </a:p>
          </p:txBody>
        </p:sp>
        <p:sp>
          <p:nvSpPr>
            <p:cNvPr id="9364" name="Rectangle 222"/>
            <p:cNvSpPr>
              <a:spLocks noChangeArrowheads="1"/>
            </p:cNvSpPr>
            <p:nvPr/>
          </p:nvSpPr>
          <p:spPr bwMode="auto">
            <a:xfrm>
              <a:off x="2225" y="345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65" name="Rectangle 223"/>
            <p:cNvSpPr>
              <a:spLocks noChangeArrowheads="1"/>
            </p:cNvSpPr>
            <p:nvPr/>
          </p:nvSpPr>
          <p:spPr bwMode="auto">
            <a:xfrm>
              <a:off x="2431" y="345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66" name="Rectangle 224"/>
            <p:cNvSpPr>
              <a:spLocks noChangeArrowheads="1"/>
            </p:cNvSpPr>
            <p:nvPr/>
          </p:nvSpPr>
          <p:spPr bwMode="auto">
            <a:xfrm>
              <a:off x="783" y="345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67" name="Rectangle 225"/>
            <p:cNvSpPr>
              <a:spLocks noChangeArrowheads="1"/>
            </p:cNvSpPr>
            <p:nvPr/>
          </p:nvSpPr>
          <p:spPr bwMode="auto">
            <a:xfrm>
              <a:off x="576" y="3456"/>
              <a:ext cx="20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68" name="Line 226"/>
            <p:cNvSpPr>
              <a:spLocks noChangeShapeType="1"/>
            </p:cNvSpPr>
            <p:nvPr/>
          </p:nvSpPr>
          <p:spPr bwMode="auto">
            <a:xfrm>
              <a:off x="576" y="3456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9" name="Line 227"/>
            <p:cNvSpPr>
              <a:spLocks noChangeShapeType="1"/>
            </p:cNvSpPr>
            <p:nvPr/>
          </p:nvSpPr>
          <p:spPr bwMode="auto">
            <a:xfrm>
              <a:off x="576" y="3728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0" name="Line 228"/>
            <p:cNvSpPr>
              <a:spLocks noChangeShapeType="1"/>
            </p:cNvSpPr>
            <p:nvPr/>
          </p:nvSpPr>
          <p:spPr bwMode="auto">
            <a:xfrm>
              <a:off x="576" y="3456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1" name="Line 229"/>
            <p:cNvSpPr>
              <a:spLocks noChangeShapeType="1"/>
            </p:cNvSpPr>
            <p:nvPr/>
          </p:nvSpPr>
          <p:spPr bwMode="auto">
            <a:xfrm>
              <a:off x="783" y="345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2" name="Line 230"/>
            <p:cNvSpPr>
              <a:spLocks noChangeShapeType="1"/>
            </p:cNvSpPr>
            <p:nvPr/>
          </p:nvSpPr>
          <p:spPr bwMode="auto">
            <a:xfrm>
              <a:off x="989" y="345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3" name="Line 231"/>
            <p:cNvSpPr>
              <a:spLocks noChangeShapeType="1"/>
            </p:cNvSpPr>
            <p:nvPr/>
          </p:nvSpPr>
          <p:spPr bwMode="auto">
            <a:xfrm>
              <a:off x="2637" y="3456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4" name="Line 232"/>
            <p:cNvSpPr>
              <a:spLocks noChangeShapeType="1"/>
            </p:cNvSpPr>
            <p:nvPr/>
          </p:nvSpPr>
          <p:spPr bwMode="auto">
            <a:xfrm>
              <a:off x="2431" y="345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5" name="Line 233"/>
            <p:cNvSpPr>
              <a:spLocks noChangeShapeType="1"/>
            </p:cNvSpPr>
            <p:nvPr/>
          </p:nvSpPr>
          <p:spPr bwMode="auto">
            <a:xfrm>
              <a:off x="1195" y="345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6" name="Line 234"/>
            <p:cNvSpPr>
              <a:spLocks noChangeShapeType="1"/>
            </p:cNvSpPr>
            <p:nvPr/>
          </p:nvSpPr>
          <p:spPr bwMode="auto">
            <a:xfrm>
              <a:off x="1401" y="345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7" name="Line 235"/>
            <p:cNvSpPr>
              <a:spLocks noChangeShapeType="1"/>
            </p:cNvSpPr>
            <p:nvPr/>
          </p:nvSpPr>
          <p:spPr bwMode="auto">
            <a:xfrm>
              <a:off x="2225" y="345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8" name="Line 236"/>
            <p:cNvSpPr>
              <a:spLocks noChangeShapeType="1"/>
            </p:cNvSpPr>
            <p:nvPr/>
          </p:nvSpPr>
          <p:spPr bwMode="auto">
            <a:xfrm>
              <a:off x="2019" y="345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9" name="Line 237"/>
            <p:cNvSpPr>
              <a:spLocks noChangeShapeType="1"/>
            </p:cNvSpPr>
            <p:nvPr/>
          </p:nvSpPr>
          <p:spPr bwMode="auto">
            <a:xfrm>
              <a:off x="1813" y="345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0" name="Line 238"/>
            <p:cNvSpPr>
              <a:spLocks noChangeShapeType="1"/>
            </p:cNvSpPr>
            <p:nvPr/>
          </p:nvSpPr>
          <p:spPr bwMode="auto">
            <a:xfrm>
              <a:off x="1607" y="345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1" name="Line 239"/>
            <p:cNvSpPr>
              <a:spLocks noChangeShapeType="1"/>
            </p:cNvSpPr>
            <p:nvPr/>
          </p:nvSpPr>
          <p:spPr bwMode="auto">
            <a:xfrm>
              <a:off x="192" y="345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82" name="Line 240"/>
            <p:cNvSpPr>
              <a:spLocks noChangeShapeType="1"/>
            </p:cNvSpPr>
            <p:nvPr/>
          </p:nvSpPr>
          <p:spPr bwMode="auto">
            <a:xfrm>
              <a:off x="192" y="37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83" name="Line 241"/>
            <p:cNvSpPr>
              <a:spLocks noChangeShapeType="1"/>
            </p:cNvSpPr>
            <p:nvPr/>
          </p:nvSpPr>
          <p:spPr bwMode="auto">
            <a:xfrm>
              <a:off x="2640" y="345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84" name="Line 242"/>
            <p:cNvSpPr>
              <a:spLocks noChangeShapeType="1"/>
            </p:cNvSpPr>
            <p:nvPr/>
          </p:nvSpPr>
          <p:spPr bwMode="auto">
            <a:xfrm>
              <a:off x="2640" y="369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85" name="Text Box 243"/>
            <p:cNvSpPr txBox="1">
              <a:spLocks noChangeArrowheads="1"/>
            </p:cNvSpPr>
            <p:nvPr/>
          </p:nvSpPr>
          <p:spPr bwMode="auto">
            <a:xfrm>
              <a:off x="86" y="3497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…</a:t>
              </a:r>
            </a:p>
          </p:txBody>
        </p:sp>
        <p:sp>
          <p:nvSpPr>
            <p:cNvPr id="9386" name="Text Box 244"/>
            <p:cNvSpPr txBox="1">
              <a:spLocks noChangeArrowheads="1"/>
            </p:cNvSpPr>
            <p:nvPr/>
          </p:nvSpPr>
          <p:spPr bwMode="auto">
            <a:xfrm>
              <a:off x="2700" y="3485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…</a:t>
              </a:r>
            </a:p>
          </p:txBody>
        </p:sp>
      </p:grpSp>
      <p:grpSp>
        <p:nvGrpSpPr>
          <p:cNvPr id="6" name="Group 375"/>
          <p:cNvGrpSpPr>
            <a:grpSpLocks/>
          </p:cNvGrpSpPr>
          <p:nvPr/>
        </p:nvGrpSpPr>
        <p:grpSpPr bwMode="auto">
          <a:xfrm>
            <a:off x="4632325" y="2971800"/>
            <a:ext cx="4664075" cy="457200"/>
            <a:chOff x="3014" y="1968"/>
            <a:chExt cx="2938" cy="288"/>
          </a:xfrm>
        </p:grpSpPr>
        <p:sp>
          <p:nvSpPr>
            <p:cNvPr id="9329" name="Rectangle 248"/>
            <p:cNvSpPr>
              <a:spLocks noChangeArrowheads="1"/>
            </p:cNvSpPr>
            <p:nvPr/>
          </p:nvSpPr>
          <p:spPr bwMode="auto">
            <a:xfrm>
              <a:off x="4329" y="1968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0</a:t>
              </a:r>
            </a:p>
          </p:txBody>
        </p:sp>
        <p:sp>
          <p:nvSpPr>
            <p:cNvPr id="9330" name="Rectangle 249"/>
            <p:cNvSpPr>
              <a:spLocks noChangeArrowheads="1"/>
            </p:cNvSpPr>
            <p:nvPr/>
          </p:nvSpPr>
          <p:spPr bwMode="auto">
            <a:xfrm>
              <a:off x="4535" y="1968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Y</a:t>
              </a:r>
            </a:p>
          </p:txBody>
        </p:sp>
        <p:sp>
          <p:nvSpPr>
            <p:cNvPr id="9331" name="Rectangle 250"/>
            <p:cNvSpPr>
              <a:spLocks noChangeArrowheads="1"/>
            </p:cNvSpPr>
            <p:nvPr/>
          </p:nvSpPr>
          <p:spPr bwMode="auto">
            <a:xfrm>
              <a:off x="4741" y="1968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Y</a:t>
              </a:r>
            </a:p>
          </p:txBody>
        </p:sp>
        <p:sp>
          <p:nvSpPr>
            <p:cNvPr id="9332" name="Rectangle 251"/>
            <p:cNvSpPr>
              <a:spLocks noChangeArrowheads="1"/>
            </p:cNvSpPr>
            <p:nvPr/>
          </p:nvSpPr>
          <p:spPr bwMode="auto">
            <a:xfrm>
              <a:off x="4947" y="1968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1</a:t>
              </a:r>
            </a:p>
          </p:txBody>
        </p:sp>
        <p:sp>
          <p:nvSpPr>
            <p:cNvPr id="9333" name="Rectangle 252"/>
            <p:cNvSpPr>
              <a:spLocks noChangeArrowheads="1"/>
            </p:cNvSpPr>
            <p:nvPr/>
          </p:nvSpPr>
          <p:spPr bwMode="auto">
            <a:xfrm>
              <a:off x="4123" y="1968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X</a:t>
              </a:r>
            </a:p>
          </p:txBody>
        </p:sp>
        <p:sp>
          <p:nvSpPr>
            <p:cNvPr id="9334" name="Rectangle 253"/>
            <p:cNvSpPr>
              <a:spLocks noChangeArrowheads="1"/>
            </p:cNvSpPr>
            <p:nvPr/>
          </p:nvSpPr>
          <p:spPr bwMode="auto">
            <a:xfrm>
              <a:off x="3917" y="1968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X</a:t>
              </a:r>
              <a:endParaRPr lang="en-US" sz="1600"/>
            </a:p>
          </p:txBody>
        </p:sp>
        <p:sp>
          <p:nvSpPr>
            <p:cNvPr id="9335" name="Rectangle 254"/>
            <p:cNvSpPr>
              <a:spLocks noChangeArrowheads="1"/>
            </p:cNvSpPr>
            <p:nvPr/>
          </p:nvSpPr>
          <p:spPr bwMode="auto">
            <a:xfrm>
              <a:off x="5153" y="1968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36" name="Rectangle 255"/>
            <p:cNvSpPr>
              <a:spLocks noChangeArrowheads="1"/>
            </p:cNvSpPr>
            <p:nvPr/>
          </p:nvSpPr>
          <p:spPr bwMode="auto">
            <a:xfrm>
              <a:off x="5359" y="1968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37" name="Rectangle 256"/>
            <p:cNvSpPr>
              <a:spLocks noChangeArrowheads="1"/>
            </p:cNvSpPr>
            <p:nvPr/>
          </p:nvSpPr>
          <p:spPr bwMode="auto">
            <a:xfrm>
              <a:off x="3711" y="1968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38" name="Rectangle 257"/>
            <p:cNvSpPr>
              <a:spLocks noChangeArrowheads="1"/>
            </p:cNvSpPr>
            <p:nvPr/>
          </p:nvSpPr>
          <p:spPr bwMode="auto">
            <a:xfrm>
              <a:off x="3504" y="1968"/>
              <a:ext cx="20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39" name="Line 258"/>
            <p:cNvSpPr>
              <a:spLocks noChangeShapeType="1"/>
            </p:cNvSpPr>
            <p:nvPr/>
          </p:nvSpPr>
          <p:spPr bwMode="auto">
            <a:xfrm>
              <a:off x="3504" y="1968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0" name="Line 259"/>
            <p:cNvSpPr>
              <a:spLocks noChangeShapeType="1"/>
            </p:cNvSpPr>
            <p:nvPr/>
          </p:nvSpPr>
          <p:spPr bwMode="auto">
            <a:xfrm>
              <a:off x="3504" y="2240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1" name="Line 260"/>
            <p:cNvSpPr>
              <a:spLocks noChangeShapeType="1"/>
            </p:cNvSpPr>
            <p:nvPr/>
          </p:nvSpPr>
          <p:spPr bwMode="auto">
            <a:xfrm>
              <a:off x="3504" y="19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2" name="Line 261"/>
            <p:cNvSpPr>
              <a:spLocks noChangeShapeType="1"/>
            </p:cNvSpPr>
            <p:nvPr/>
          </p:nvSpPr>
          <p:spPr bwMode="auto">
            <a:xfrm>
              <a:off x="3711" y="19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3" name="Line 262"/>
            <p:cNvSpPr>
              <a:spLocks noChangeShapeType="1"/>
            </p:cNvSpPr>
            <p:nvPr/>
          </p:nvSpPr>
          <p:spPr bwMode="auto">
            <a:xfrm>
              <a:off x="3917" y="19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4" name="Line 263"/>
            <p:cNvSpPr>
              <a:spLocks noChangeShapeType="1"/>
            </p:cNvSpPr>
            <p:nvPr/>
          </p:nvSpPr>
          <p:spPr bwMode="auto">
            <a:xfrm>
              <a:off x="5565" y="19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5" name="Line 264"/>
            <p:cNvSpPr>
              <a:spLocks noChangeShapeType="1"/>
            </p:cNvSpPr>
            <p:nvPr/>
          </p:nvSpPr>
          <p:spPr bwMode="auto">
            <a:xfrm>
              <a:off x="5359" y="19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6" name="Line 265"/>
            <p:cNvSpPr>
              <a:spLocks noChangeShapeType="1"/>
            </p:cNvSpPr>
            <p:nvPr/>
          </p:nvSpPr>
          <p:spPr bwMode="auto">
            <a:xfrm>
              <a:off x="4123" y="19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7" name="Line 266"/>
            <p:cNvSpPr>
              <a:spLocks noChangeShapeType="1"/>
            </p:cNvSpPr>
            <p:nvPr/>
          </p:nvSpPr>
          <p:spPr bwMode="auto">
            <a:xfrm>
              <a:off x="4329" y="19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8" name="Line 267"/>
            <p:cNvSpPr>
              <a:spLocks noChangeShapeType="1"/>
            </p:cNvSpPr>
            <p:nvPr/>
          </p:nvSpPr>
          <p:spPr bwMode="auto">
            <a:xfrm>
              <a:off x="5153" y="19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9" name="Line 268"/>
            <p:cNvSpPr>
              <a:spLocks noChangeShapeType="1"/>
            </p:cNvSpPr>
            <p:nvPr/>
          </p:nvSpPr>
          <p:spPr bwMode="auto">
            <a:xfrm>
              <a:off x="4947" y="19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0" name="Line 269"/>
            <p:cNvSpPr>
              <a:spLocks noChangeShapeType="1"/>
            </p:cNvSpPr>
            <p:nvPr/>
          </p:nvSpPr>
          <p:spPr bwMode="auto">
            <a:xfrm>
              <a:off x="4741" y="19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1" name="Line 270"/>
            <p:cNvSpPr>
              <a:spLocks noChangeShapeType="1"/>
            </p:cNvSpPr>
            <p:nvPr/>
          </p:nvSpPr>
          <p:spPr bwMode="auto">
            <a:xfrm>
              <a:off x="4535" y="19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2" name="Line 271"/>
            <p:cNvSpPr>
              <a:spLocks noChangeShapeType="1"/>
            </p:cNvSpPr>
            <p:nvPr/>
          </p:nvSpPr>
          <p:spPr bwMode="auto">
            <a:xfrm>
              <a:off x="3120" y="196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3" name="Line 272"/>
            <p:cNvSpPr>
              <a:spLocks noChangeShapeType="1"/>
            </p:cNvSpPr>
            <p:nvPr/>
          </p:nvSpPr>
          <p:spPr bwMode="auto">
            <a:xfrm>
              <a:off x="3120" y="225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4" name="Line 273"/>
            <p:cNvSpPr>
              <a:spLocks noChangeShapeType="1"/>
            </p:cNvSpPr>
            <p:nvPr/>
          </p:nvSpPr>
          <p:spPr bwMode="auto">
            <a:xfrm>
              <a:off x="5568" y="196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5" name="Line 274"/>
            <p:cNvSpPr>
              <a:spLocks noChangeShapeType="1"/>
            </p:cNvSpPr>
            <p:nvPr/>
          </p:nvSpPr>
          <p:spPr bwMode="auto">
            <a:xfrm>
              <a:off x="5568" y="220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6" name="Text Box 275"/>
            <p:cNvSpPr txBox="1">
              <a:spLocks noChangeArrowheads="1"/>
            </p:cNvSpPr>
            <p:nvPr/>
          </p:nvSpPr>
          <p:spPr bwMode="auto">
            <a:xfrm>
              <a:off x="3014" y="2009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…</a:t>
              </a:r>
            </a:p>
          </p:txBody>
        </p:sp>
        <p:sp>
          <p:nvSpPr>
            <p:cNvPr id="9357" name="Text Box 276"/>
            <p:cNvSpPr txBox="1">
              <a:spLocks noChangeArrowheads="1"/>
            </p:cNvSpPr>
            <p:nvPr/>
          </p:nvSpPr>
          <p:spPr bwMode="auto">
            <a:xfrm>
              <a:off x="5628" y="1997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…</a:t>
              </a:r>
            </a:p>
          </p:txBody>
        </p:sp>
      </p:grpSp>
      <p:sp>
        <p:nvSpPr>
          <p:cNvPr id="9227" name="Line 277"/>
          <p:cNvSpPr>
            <a:spLocks noChangeShapeType="1"/>
          </p:cNvSpPr>
          <p:nvPr/>
        </p:nvSpPr>
        <p:spPr bwMode="auto">
          <a:xfrm>
            <a:off x="4724400" y="26670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376"/>
          <p:cNvGrpSpPr>
            <a:grpSpLocks/>
          </p:cNvGrpSpPr>
          <p:nvPr/>
        </p:nvGrpSpPr>
        <p:grpSpPr bwMode="auto">
          <a:xfrm>
            <a:off x="4800600" y="3810000"/>
            <a:ext cx="4495800" cy="457200"/>
            <a:chOff x="3120" y="2496"/>
            <a:chExt cx="2832" cy="288"/>
          </a:xfrm>
        </p:grpSpPr>
        <p:sp>
          <p:nvSpPr>
            <p:cNvPr id="9301" name="Rectangle 309"/>
            <p:cNvSpPr>
              <a:spLocks noChangeArrowheads="1"/>
            </p:cNvSpPr>
            <p:nvPr/>
          </p:nvSpPr>
          <p:spPr bwMode="auto">
            <a:xfrm>
              <a:off x="4329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X</a:t>
              </a:r>
              <a:endParaRPr lang="en-US" sz="1600"/>
            </a:p>
          </p:txBody>
        </p:sp>
        <p:sp>
          <p:nvSpPr>
            <p:cNvPr id="9302" name="Rectangle 310"/>
            <p:cNvSpPr>
              <a:spLocks noChangeArrowheads="1"/>
            </p:cNvSpPr>
            <p:nvPr/>
          </p:nvSpPr>
          <p:spPr bwMode="auto">
            <a:xfrm>
              <a:off x="4535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Y</a:t>
              </a:r>
            </a:p>
          </p:txBody>
        </p:sp>
        <p:sp>
          <p:nvSpPr>
            <p:cNvPr id="9303" name="Rectangle 311"/>
            <p:cNvSpPr>
              <a:spLocks noChangeArrowheads="1"/>
            </p:cNvSpPr>
            <p:nvPr/>
          </p:nvSpPr>
          <p:spPr bwMode="auto">
            <a:xfrm>
              <a:off x="4741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Y</a:t>
              </a:r>
            </a:p>
          </p:txBody>
        </p:sp>
        <p:sp>
          <p:nvSpPr>
            <p:cNvPr id="9304" name="Rectangle 312"/>
            <p:cNvSpPr>
              <a:spLocks noChangeArrowheads="1"/>
            </p:cNvSpPr>
            <p:nvPr/>
          </p:nvSpPr>
          <p:spPr bwMode="auto">
            <a:xfrm>
              <a:off x="4947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1</a:t>
              </a:r>
            </a:p>
          </p:txBody>
        </p:sp>
        <p:sp>
          <p:nvSpPr>
            <p:cNvPr id="9305" name="Rectangle 313"/>
            <p:cNvSpPr>
              <a:spLocks noChangeArrowheads="1"/>
            </p:cNvSpPr>
            <p:nvPr/>
          </p:nvSpPr>
          <p:spPr bwMode="auto">
            <a:xfrm>
              <a:off x="4123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X</a:t>
              </a:r>
            </a:p>
          </p:txBody>
        </p:sp>
        <p:sp>
          <p:nvSpPr>
            <p:cNvPr id="9306" name="Rectangle 314"/>
            <p:cNvSpPr>
              <a:spLocks noChangeArrowheads="1"/>
            </p:cNvSpPr>
            <p:nvPr/>
          </p:nvSpPr>
          <p:spPr bwMode="auto">
            <a:xfrm>
              <a:off x="3917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X</a:t>
              </a:r>
              <a:endParaRPr lang="en-US" sz="1600"/>
            </a:p>
          </p:txBody>
        </p:sp>
        <p:sp>
          <p:nvSpPr>
            <p:cNvPr id="9307" name="Rectangle 315"/>
            <p:cNvSpPr>
              <a:spLocks noChangeArrowheads="1"/>
            </p:cNvSpPr>
            <p:nvPr/>
          </p:nvSpPr>
          <p:spPr bwMode="auto">
            <a:xfrm>
              <a:off x="5153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08" name="Rectangle 316"/>
            <p:cNvSpPr>
              <a:spLocks noChangeArrowheads="1"/>
            </p:cNvSpPr>
            <p:nvPr/>
          </p:nvSpPr>
          <p:spPr bwMode="auto">
            <a:xfrm>
              <a:off x="5359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09" name="Rectangle 317"/>
            <p:cNvSpPr>
              <a:spLocks noChangeArrowheads="1"/>
            </p:cNvSpPr>
            <p:nvPr/>
          </p:nvSpPr>
          <p:spPr bwMode="auto">
            <a:xfrm>
              <a:off x="3711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10" name="Rectangle 318"/>
            <p:cNvSpPr>
              <a:spLocks noChangeArrowheads="1"/>
            </p:cNvSpPr>
            <p:nvPr/>
          </p:nvSpPr>
          <p:spPr bwMode="auto">
            <a:xfrm>
              <a:off x="3504" y="2496"/>
              <a:ext cx="20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11" name="Line 319"/>
            <p:cNvSpPr>
              <a:spLocks noChangeShapeType="1"/>
            </p:cNvSpPr>
            <p:nvPr/>
          </p:nvSpPr>
          <p:spPr bwMode="auto">
            <a:xfrm>
              <a:off x="3504" y="2496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2" name="Line 320"/>
            <p:cNvSpPr>
              <a:spLocks noChangeShapeType="1"/>
            </p:cNvSpPr>
            <p:nvPr/>
          </p:nvSpPr>
          <p:spPr bwMode="auto">
            <a:xfrm>
              <a:off x="3504" y="2768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3" name="Line 321"/>
            <p:cNvSpPr>
              <a:spLocks noChangeShapeType="1"/>
            </p:cNvSpPr>
            <p:nvPr/>
          </p:nvSpPr>
          <p:spPr bwMode="auto">
            <a:xfrm>
              <a:off x="3504" y="2496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4" name="Line 322"/>
            <p:cNvSpPr>
              <a:spLocks noChangeShapeType="1"/>
            </p:cNvSpPr>
            <p:nvPr/>
          </p:nvSpPr>
          <p:spPr bwMode="auto">
            <a:xfrm>
              <a:off x="3711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5" name="Line 323"/>
            <p:cNvSpPr>
              <a:spLocks noChangeShapeType="1"/>
            </p:cNvSpPr>
            <p:nvPr/>
          </p:nvSpPr>
          <p:spPr bwMode="auto">
            <a:xfrm>
              <a:off x="3917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6" name="Line 324"/>
            <p:cNvSpPr>
              <a:spLocks noChangeShapeType="1"/>
            </p:cNvSpPr>
            <p:nvPr/>
          </p:nvSpPr>
          <p:spPr bwMode="auto">
            <a:xfrm>
              <a:off x="5565" y="2496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7" name="Line 325"/>
            <p:cNvSpPr>
              <a:spLocks noChangeShapeType="1"/>
            </p:cNvSpPr>
            <p:nvPr/>
          </p:nvSpPr>
          <p:spPr bwMode="auto">
            <a:xfrm>
              <a:off x="5359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8" name="Line 326"/>
            <p:cNvSpPr>
              <a:spLocks noChangeShapeType="1"/>
            </p:cNvSpPr>
            <p:nvPr/>
          </p:nvSpPr>
          <p:spPr bwMode="auto">
            <a:xfrm>
              <a:off x="4123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9" name="Line 327"/>
            <p:cNvSpPr>
              <a:spLocks noChangeShapeType="1"/>
            </p:cNvSpPr>
            <p:nvPr/>
          </p:nvSpPr>
          <p:spPr bwMode="auto">
            <a:xfrm>
              <a:off x="4329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0" name="Line 328"/>
            <p:cNvSpPr>
              <a:spLocks noChangeShapeType="1"/>
            </p:cNvSpPr>
            <p:nvPr/>
          </p:nvSpPr>
          <p:spPr bwMode="auto">
            <a:xfrm>
              <a:off x="5153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1" name="Line 329"/>
            <p:cNvSpPr>
              <a:spLocks noChangeShapeType="1"/>
            </p:cNvSpPr>
            <p:nvPr/>
          </p:nvSpPr>
          <p:spPr bwMode="auto">
            <a:xfrm>
              <a:off x="4947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2" name="Line 330"/>
            <p:cNvSpPr>
              <a:spLocks noChangeShapeType="1"/>
            </p:cNvSpPr>
            <p:nvPr/>
          </p:nvSpPr>
          <p:spPr bwMode="auto">
            <a:xfrm>
              <a:off x="4741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3" name="Line 331"/>
            <p:cNvSpPr>
              <a:spLocks noChangeShapeType="1"/>
            </p:cNvSpPr>
            <p:nvPr/>
          </p:nvSpPr>
          <p:spPr bwMode="auto">
            <a:xfrm>
              <a:off x="4535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4" name="Line 332"/>
            <p:cNvSpPr>
              <a:spLocks noChangeShapeType="1"/>
            </p:cNvSpPr>
            <p:nvPr/>
          </p:nvSpPr>
          <p:spPr bwMode="auto">
            <a:xfrm>
              <a:off x="3120" y="249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5" name="Line 333"/>
            <p:cNvSpPr>
              <a:spLocks noChangeShapeType="1"/>
            </p:cNvSpPr>
            <p:nvPr/>
          </p:nvSpPr>
          <p:spPr bwMode="auto">
            <a:xfrm>
              <a:off x="3120" y="278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6" name="Line 334"/>
            <p:cNvSpPr>
              <a:spLocks noChangeShapeType="1"/>
            </p:cNvSpPr>
            <p:nvPr/>
          </p:nvSpPr>
          <p:spPr bwMode="auto">
            <a:xfrm>
              <a:off x="5568" y="249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7" name="Line 335"/>
            <p:cNvSpPr>
              <a:spLocks noChangeShapeType="1"/>
            </p:cNvSpPr>
            <p:nvPr/>
          </p:nvSpPr>
          <p:spPr bwMode="auto">
            <a:xfrm>
              <a:off x="5568" y="273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8" name="Text Box 336"/>
            <p:cNvSpPr txBox="1">
              <a:spLocks noChangeArrowheads="1"/>
            </p:cNvSpPr>
            <p:nvPr/>
          </p:nvSpPr>
          <p:spPr bwMode="auto">
            <a:xfrm>
              <a:off x="5628" y="2525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…</a:t>
              </a:r>
            </a:p>
          </p:txBody>
        </p:sp>
      </p:grpSp>
      <p:grpSp>
        <p:nvGrpSpPr>
          <p:cNvPr id="8" name="Group 377"/>
          <p:cNvGrpSpPr>
            <a:grpSpLocks/>
          </p:cNvGrpSpPr>
          <p:nvPr/>
        </p:nvGrpSpPr>
        <p:grpSpPr bwMode="auto">
          <a:xfrm>
            <a:off x="4876800" y="4648200"/>
            <a:ext cx="4495800" cy="457200"/>
            <a:chOff x="3168" y="3024"/>
            <a:chExt cx="2832" cy="288"/>
          </a:xfrm>
        </p:grpSpPr>
        <p:sp>
          <p:nvSpPr>
            <p:cNvPr id="9273" name="Rectangle 338"/>
            <p:cNvSpPr>
              <a:spLocks noChangeArrowheads="1"/>
            </p:cNvSpPr>
            <p:nvPr/>
          </p:nvSpPr>
          <p:spPr bwMode="auto">
            <a:xfrm>
              <a:off x="4377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X</a:t>
              </a:r>
              <a:endParaRPr lang="en-US" sz="1600"/>
            </a:p>
          </p:txBody>
        </p:sp>
        <p:sp>
          <p:nvSpPr>
            <p:cNvPr id="9274" name="Rectangle 339"/>
            <p:cNvSpPr>
              <a:spLocks noChangeArrowheads="1"/>
            </p:cNvSpPr>
            <p:nvPr/>
          </p:nvSpPr>
          <p:spPr bwMode="auto">
            <a:xfrm>
              <a:off x="4583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Y</a:t>
              </a:r>
            </a:p>
          </p:txBody>
        </p:sp>
        <p:sp>
          <p:nvSpPr>
            <p:cNvPr id="9275" name="Rectangle 340"/>
            <p:cNvSpPr>
              <a:spLocks noChangeArrowheads="1"/>
            </p:cNvSpPr>
            <p:nvPr/>
          </p:nvSpPr>
          <p:spPr bwMode="auto">
            <a:xfrm>
              <a:off x="4789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Y</a:t>
              </a:r>
            </a:p>
          </p:txBody>
        </p:sp>
        <p:sp>
          <p:nvSpPr>
            <p:cNvPr id="9276" name="Rectangle 341"/>
            <p:cNvSpPr>
              <a:spLocks noChangeArrowheads="1"/>
            </p:cNvSpPr>
            <p:nvPr/>
          </p:nvSpPr>
          <p:spPr bwMode="auto">
            <a:xfrm>
              <a:off x="4995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Y</a:t>
              </a:r>
            </a:p>
          </p:txBody>
        </p:sp>
        <p:sp>
          <p:nvSpPr>
            <p:cNvPr id="9277" name="Rectangle 342"/>
            <p:cNvSpPr>
              <a:spLocks noChangeArrowheads="1"/>
            </p:cNvSpPr>
            <p:nvPr/>
          </p:nvSpPr>
          <p:spPr bwMode="auto">
            <a:xfrm>
              <a:off x="4171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X</a:t>
              </a:r>
            </a:p>
          </p:txBody>
        </p:sp>
        <p:sp>
          <p:nvSpPr>
            <p:cNvPr id="9278" name="Rectangle 343"/>
            <p:cNvSpPr>
              <a:spLocks noChangeArrowheads="1"/>
            </p:cNvSpPr>
            <p:nvPr/>
          </p:nvSpPr>
          <p:spPr bwMode="auto">
            <a:xfrm>
              <a:off x="3965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X</a:t>
              </a:r>
              <a:endParaRPr lang="en-US" sz="1600"/>
            </a:p>
          </p:txBody>
        </p:sp>
        <p:sp>
          <p:nvSpPr>
            <p:cNvPr id="9279" name="Rectangle 344"/>
            <p:cNvSpPr>
              <a:spLocks noChangeArrowheads="1"/>
            </p:cNvSpPr>
            <p:nvPr/>
          </p:nvSpPr>
          <p:spPr bwMode="auto">
            <a:xfrm>
              <a:off x="5201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280" name="Rectangle 345"/>
            <p:cNvSpPr>
              <a:spLocks noChangeArrowheads="1"/>
            </p:cNvSpPr>
            <p:nvPr/>
          </p:nvSpPr>
          <p:spPr bwMode="auto">
            <a:xfrm>
              <a:off x="5407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281" name="Rectangle 346"/>
            <p:cNvSpPr>
              <a:spLocks noChangeArrowheads="1"/>
            </p:cNvSpPr>
            <p:nvPr/>
          </p:nvSpPr>
          <p:spPr bwMode="auto">
            <a:xfrm>
              <a:off x="3759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282" name="Rectangle 347"/>
            <p:cNvSpPr>
              <a:spLocks noChangeArrowheads="1"/>
            </p:cNvSpPr>
            <p:nvPr/>
          </p:nvSpPr>
          <p:spPr bwMode="auto">
            <a:xfrm>
              <a:off x="3552" y="3024"/>
              <a:ext cx="20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283" name="Line 348"/>
            <p:cNvSpPr>
              <a:spLocks noChangeShapeType="1"/>
            </p:cNvSpPr>
            <p:nvPr/>
          </p:nvSpPr>
          <p:spPr bwMode="auto">
            <a:xfrm>
              <a:off x="3552" y="3024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4" name="Line 349"/>
            <p:cNvSpPr>
              <a:spLocks noChangeShapeType="1"/>
            </p:cNvSpPr>
            <p:nvPr/>
          </p:nvSpPr>
          <p:spPr bwMode="auto">
            <a:xfrm>
              <a:off x="3552" y="3296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5" name="Line 350"/>
            <p:cNvSpPr>
              <a:spLocks noChangeShapeType="1"/>
            </p:cNvSpPr>
            <p:nvPr/>
          </p:nvSpPr>
          <p:spPr bwMode="auto">
            <a:xfrm>
              <a:off x="3552" y="3024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6" name="Line 351"/>
            <p:cNvSpPr>
              <a:spLocks noChangeShapeType="1"/>
            </p:cNvSpPr>
            <p:nvPr/>
          </p:nvSpPr>
          <p:spPr bwMode="auto">
            <a:xfrm>
              <a:off x="3759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7" name="Line 352"/>
            <p:cNvSpPr>
              <a:spLocks noChangeShapeType="1"/>
            </p:cNvSpPr>
            <p:nvPr/>
          </p:nvSpPr>
          <p:spPr bwMode="auto">
            <a:xfrm>
              <a:off x="3965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8" name="Line 353"/>
            <p:cNvSpPr>
              <a:spLocks noChangeShapeType="1"/>
            </p:cNvSpPr>
            <p:nvPr/>
          </p:nvSpPr>
          <p:spPr bwMode="auto">
            <a:xfrm>
              <a:off x="5613" y="3024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9" name="Line 354"/>
            <p:cNvSpPr>
              <a:spLocks noChangeShapeType="1"/>
            </p:cNvSpPr>
            <p:nvPr/>
          </p:nvSpPr>
          <p:spPr bwMode="auto">
            <a:xfrm>
              <a:off x="5407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0" name="Line 355"/>
            <p:cNvSpPr>
              <a:spLocks noChangeShapeType="1"/>
            </p:cNvSpPr>
            <p:nvPr/>
          </p:nvSpPr>
          <p:spPr bwMode="auto">
            <a:xfrm>
              <a:off x="4171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1" name="Line 356"/>
            <p:cNvSpPr>
              <a:spLocks noChangeShapeType="1"/>
            </p:cNvSpPr>
            <p:nvPr/>
          </p:nvSpPr>
          <p:spPr bwMode="auto">
            <a:xfrm>
              <a:off x="4377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2" name="Line 357"/>
            <p:cNvSpPr>
              <a:spLocks noChangeShapeType="1"/>
            </p:cNvSpPr>
            <p:nvPr/>
          </p:nvSpPr>
          <p:spPr bwMode="auto">
            <a:xfrm>
              <a:off x="5201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3" name="Line 358"/>
            <p:cNvSpPr>
              <a:spLocks noChangeShapeType="1"/>
            </p:cNvSpPr>
            <p:nvPr/>
          </p:nvSpPr>
          <p:spPr bwMode="auto">
            <a:xfrm>
              <a:off x="4995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4" name="Line 359"/>
            <p:cNvSpPr>
              <a:spLocks noChangeShapeType="1"/>
            </p:cNvSpPr>
            <p:nvPr/>
          </p:nvSpPr>
          <p:spPr bwMode="auto">
            <a:xfrm>
              <a:off x="4789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5" name="Line 360"/>
            <p:cNvSpPr>
              <a:spLocks noChangeShapeType="1"/>
            </p:cNvSpPr>
            <p:nvPr/>
          </p:nvSpPr>
          <p:spPr bwMode="auto">
            <a:xfrm>
              <a:off x="4583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6" name="Line 361"/>
            <p:cNvSpPr>
              <a:spLocks noChangeShapeType="1"/>
            </p:cNvSpPr>
            <p:nvPr/>
          </p:nvSpPr>
          <p:spPr bwMode="auto">
            <a:xfrm>
              <a:off x="3168" y="30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7" name="Line 362"/>
            <p:cNvSpPr>
              <a:spLocks noChangeShapeType="1"/>
            </p:cNvSpPr>
            <p:nvPr/>
          </p:nvSpPr>
          <p:spPr bwMode="auto">
            <a:xfrm>
              <a:off x="3168" y="33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8" name="Line 363"/>
            <p:cNvSpPr>
              <a:spLocks noChangeShapeType="1"/>
            </p:cNvSpPr>
            <p:nvPr/>
          </p:nvSpPr>
          <p:spPr bwMode="auto">
            <a:xfrm>
              <a:off x="5616" y="30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9" name="Line 364"/>
            <p:cNvSpPr>
              <a:spLocks noChangeShapeType="1"/>
            </p:cNvSpPr>
            <p:nvPr/>
          </p:nvSpPr>
          <p:spPr bwMode="auto">
            <a:xfrm>
              <a:off x="5616" y="326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0" name="Text Box 365"/>
            <p:cNvSpPr txBox="1">
              <a:spLocks noChangeArrowheads="1"/>
            </p:cNvSpPr>
            <p:nvPr/>
          </p:nvSpPr>
          <p:spPr bwMode="auto">
            <a:xfrm>
              <a:off x="5676" y="3053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…</a:t>
              </a:r>
            </a:p>
          </p:txBody>
        </p:sp>
      </p:grpSp>
      <p:sp>
        <p:nvSpPr>
          <p:cNvPr id="441714" name="Text Box 370"/>
          <p:cNvSpPr txBox="1">
            <a:spLocks noChangeArrowheads="1"/>
          </p:cNvSpPr>
          <p:nvPr/>
        </p:nvSpPr>
        <p:spPr bwMode="auto">
          <a:xfrm>
            <a:off x="6080125" y="6156325"/>
            <a:ext cx="960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Accept</a:t>
            </a:r>
          </a:p>
        </p:txBody>
      </p:sp>
      <p:sp>
        <p:nvSpPr>
          <p:cNvPr id="441722" name="Line 378"/>
          <p:cNvSpPr>
            <a:spLocks noChangeShapeType="1"/>
          </p:cNvSpPr>
          <p:nvPr/>
        </p:nvSpPr>
        <p:spPr bwMode="auto">
          <a:xfrm>
            <a:off x="1447800" y="26670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723" name="Line 379"/>
          <p:cNvSpPr>
            <a:spLocks noChangeShapeType="1"/>
          </p:cNvSpPr>
          <p:nvPr/>
        </p:nvSpPr>
        <p:spPr bwMode="auto">
          <a:xfrm>
            <a:off x="2438400" y="4267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724" name="Line 380"/>
          <p:cNvSpPr>
            <a:spLocks noChangeShapeType="1"/>
          </p:cNvSpPr>
          <p:nvPr/>
        </p:nvSpPr>
        <p:spPr bwMode="auto">
          <a:xfrm>
            <a:off x="1828800" y="5029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725" name="Line 381"/>
          <p:cNvSpPr>
            <a:spLocks noChangeShapeType="1"/>
          </p:cNvSpPr>
          <p:nvPr/>
        </p:nvSpPr>
        <p:spPr bwMode="auto">
          <a:xfrm>
            <a:off x="7391400" y="26670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726" name="Line 382"/>
          <p:cNvSpPr>
            <a:spLocks noChangeShapeType="1"/>
          </p:cNvSpPr>
          <p:nvPr/>
        </p:nvSpPr>
        <p:spPr bwMode="auto">
          <a:xfrm>
            <a:off x="6781800" y="3505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727" name="Line 383"/>
          <p:cNvSpPr>
            <a:spLocks noChangeShapeType="1"/>
          </p:cNvSpPr>
          <p:nvPr/>
        </p:nvSpPr>
        <p:spPr bwMode="auto">
          <a:xfrm>
            <a:off x="7848600" y="4267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384"/>
          <p:cNvGrpSpPr>
            <a:grpSpLocks/>
          </p:cNvGrpSpPr>
          <p:nvPr/>
        </p:nvGrpSpPr>
        <p:grpSpPr bwMode="auto">
          <a:xfrm>
            <a:off x="4876800" y="5486400"/>
            <a:ext cx="4495800" cy="457200"/>
            <a:chOff x="3168" y="3024"/>
            <a:chExt cx="2832" cy="288"/>
          </a:xfrm>
        </p:grpSpPr>
        <p:sp>
          <p:nvSpPr>
            <p:cNvPr id="9245" name="Rectangle 385"/>
            <p:cNvSpPr>
              <a:spLocks noChangeArrowheads="1"/>
            </p:cNvSpPr>
            <p:nvPr/>
          </p:nvSpPr>
          <p:spPr bwMode="auto">
            <a:xfrm>
              <a:off x="4377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X</a:t>
              </a:r>
              <a:endParaRPr lang="en-US" sz="1600"/>
            </a:p>
          </p:txBody>
        </p:sp>
        <p:sp>
          <p:nvSpPr>
            <p:cNvPr id="9246" name="Rectangle 386"/>
            <p:cNvSpPr>
              <a:spLocks noChangeArrowheads="1"/>
            </p:cNvSpPr>
            <p:nvPr/>
          </p:nvSpPr>
          <p:spPr bwMode="auto">
            <a:xfrm>
              <a:off x="4583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Y</a:t>
              </a:r>
            </a:p>
          </p:txBody>
        </p:sp>
        <p:sp>
          <p:nvSpPr>
            <p:cNvPr id="9247" name="Rectangle 387"/>
            <p:cNvSpPr>
              <a:spLocks noChangeArrowheads="1"/>
            </p:cNvSpPr>
            <p:nvPr/>
          </p:nvSpPr>
          <p:spPr bwMode="auto">
            <a:xfrm>
              <a:off x="4789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Y</a:t>
              </a:r>
            </a:p>
          </p:txBody>
        </p:sp>
        <p:sp>
          <p:nvSpPr>
            <p:cNvPr id="9248" name="Rectangle 388"/>
            <p:cNvSpPr>
              <a:spLocks noChangeArrowheads="1"/>
            </p:cNvSpPr>
            <p:nvPr/>
          </p:nvSpPr>
          <p:spPr bwMode="auto">
            <a:xfrm>
              <a:off x="4995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Y</a:t>
              </a:r>
            </a:p>
          </p:txBody>
        </p:sp>
        <p:sp>
          <p:nvSpPr>
            <p:cNvPr id="9249" name="Rectangle 389"/>
            <p:cNvSpPr>
              <a:spLocks noChangeArrowheads="1"/>
            </p:cNvSpPr>
            <p:nvPr/>
          </p:nvSpPr>
          <p:spPr bwMode="auto">
            <a:xfrm>
              <a:off x="4171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X</a:t>
              </a:r>
            </a:p>
          </p:txBody>
        </p:sp>
        <p:sp>
          <p:nvSpPr>
            <p:cNvPr id="9250" name="Rectangle 390"/>
            <p:cNvSpPr>
              <a:spLocks noChangeArrowheads="1"/>
            </p:cNvSpPr>
            <p:nvPr/>
          </p:nvSpPr>
          <p:spPr bwMode="auto">
            <a:xfrm>
              <a:off x="3965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X</a:t>
              </a:r>
              <a:endParaRPr lang="en-US" sz="1600"/>
            </a:p>
          </p:txBody>
        </p:sp>
        <p:sp>
          <p:nvSpPr>
            <p:cNvPr id="9251" name="Rectangle 391"/>
            <p:cNvSpPr>
              <a:spLocks noChangeArrowheads="1"/>
            </p:cNvSpPr>
            <p:nvPr/>
          </p:nvSpPr>
          <p:spPr bwMode="auto">
            <a:xfrm>
              <a:off x="5201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252" name="Rectangle 392"/>
            <p:cNvSpPr>
              <a:spLocks noChangeArrowheads="1"/>
            </p:cNvSpPr>
            <p:nvPr/>
          </p:nvSpPr>
          <p:spPr bwMode="auto">
            <a:xfrm>
              <a:off x="5407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253" name="Rectangle 393"/>
            <p:cNvSpPr>
              <a:spLocks noChangeArrowheads="1"/>
            </p:cNvSpPr>
            <p:nvPr/>
          </p:nvSpPr>
          <p:spPr bwMode="auto">
            <a:xfrm>
              <a:off x="3759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254" name="Rectangle 394"/>
            <p:cNvSpPr>
              <a:spLocks noChangeArrowheads="1"/>
            </p:cNvSpPr>
            <p:nvPr/>
          </p:nvSpPr>
          <p:spPr bwMode="auto">
            <a:xfrm>
              <a:off x="3552" y="3024"/>
              <a:ext cx="20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255" name="Line 395"/>
            <p:cNvSpPr>
              <a:spLocks noChangeShapeType="1"/>
            </p:cNvSpPr>
            <p:nvPr/>
          </p:nvSpPr>
          <p:spPr bwMode="auto">
            <a:xfrm>
              <a:off x="3552" y="3024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6" name="Line 396"/>
            <p:cNvSpPr>
              <a:spLocks noChangeShapeType="1"/>
            </p:cNvSpPr>
            <p:nvPr/>
          </p:nvSpPr>
          <p:spPr bwMode="auto">
            <a:xfrm>
              <a:off x="3552" y="3296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7" name="Line 397"/>
            <p:cNvSpPr>
              <a:spLocks noChangeShapeType="1"/>
            </p:cNvSpPr>
            <p:nvPr/>
          </p:nvSpPr>
          <p:spPr bwMode="auto">
            <a:xfrm>
              <a:off x="3552" y="3024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8" name="Line 398"/>
            <p:cNvSpPr>
              <a:spLocks noChangeShapeType="1"/>
            </p:cNvSpPr>
            <p:nvPr/>
          </p:nvSpPr>
          <p:spPr bwMode="auto">
            <a:xfrm>
              <a:off x="3759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9" name="Line 399"/>
            <p:cNvSpPr>
              <a:spLocks noChangeShapeType="1"/>
            </p:cNvSpPr>
            <p:nvPr/>
          </p:nvSpPr>
          <p:spPr bwMode="auto">
            <a:xfrm>
              <a:off x="3965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0" name="Line 400"/>
            <p:cNvSpPr>
              <a:spLocks noChangeShapeType="1"/>
            </p:cNvSpPr>
            <p:nvPr/>
          </p:nvSpPr>
          <p:spPr bwMode="auto">
            <a:xfrm>
              <a:off x="5613" y="3024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1" name="Line 401"/>
            <p:cNvSpPr>
              <a:spLocks noChangeShapeType="1"/>
            </p:cNvSpPr>
            <p:nvPr/>
          </p:nvSpPr>
          <p:spPr bwMode="auto">
            <a:xfrm>
              <a:off x="5407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2" name="Line 402"/>
            <p:cNvSpPr>
              <a:spLocks noChangeShapeType="1"/>
            </p:cNvSpPr>
            <p:nvPr/>
          </p:nvSpPr>
          <p:spPr bwMode="auto">
            <a:xfrm>
              <a:off x="4171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3" name="Line 403"/>
            <p:cNvSpPr>
              <a:spLocks noChangeShapeType="1"/>
            </p:cNvSpPr>
            <p:nvPr/>
          </p:nvSpPr>
          <p:spPr bwMode="auto">
            <a:xfrm>
              <a:off x="4377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4" name="Line 404"/>
            <p:cNvSpPr>
              <a:spLocks noChangeShapeType="1"/>
            </p:cNvSpPr>
            <p:nvPr/>
          </p:nvSpPr>
          <p:spPr bwMode="auto">
            <a:xfrm>
              <a:off x="5201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5" name="Line 405"/>
            <p:cNvSpPr>
              <a:spLocks noChangeShapeType="1"/>
            </p:cNvSpPr>
            <p:nvPr/>
          </p:nvSpPr>
          <p:spPr bwMode="auto">
            <a:xfrm>
              <a:off x="4995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6" name="Line 406"/>
            <p:cNvSpPr>
              <a:spLocks noChangeShapeType="1"/>
            </p:cNvSpPr>
            <p:nvPr/>
          </p:nvSpPr>
          <p:spPr bwMode="auto">
            <a:xfrm>
              <a:off x="4789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7" name="Line 407"/>
            <p:cNvSpPr>
              <a:spLocks noChangeShapeType="1"/>
            </p:cNvSpPr>
            <p:nvPr/>
          </p:nvSpPr>
          <p:spPr bwMode="auto">
            <a:xfrm>
              <a:off x="4583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8" name="Line 408"/>
            <p:cNvSpPr>
              <a:spLocks noChangeShapeType="1"/>
            </p:cNvSpPr>
            <p:nvPr/>
          </p:nvSpPr>
          <p:spPr bwMode="auto">
            <a:xfrm>
              <a:off x="3168" y="30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9" name="Line 409"/>
            <p:cNvSpPr>
              <a:spLocks noChangeShapeType="1"/>
            </p:cNvSpPr>
            <p:nvPr/>
          </p:nvSpPr>
          <p:spPr bwMode="auto">
            <a:xfrm>
              <a:off x="3168" y="33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0" name="Line 410"/>
            <p:cNvSpPr>
              <a:spLocks noChangeShapeType="1"/>
            </p:cNvSpPr>
            <p:nvPr/>
          </p:nvSpPr>
          <p:spPr bwMode="auto">
            <a:xfrm>
              <a:off x="5616" y="30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1" name="Line 411"/>
            <p:cNvSpPr>
              <a:spLocks noChangeShapeType="1"/>
            </p:cNvSpPr>
            <p:nvPr/>
          </p:nvSpPr>
          <p:spPr bwMode="auto">
            <a:xfrm>
              <a:off x="5616" y="326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2" name="Text Box 412"/>
            <p:cNvSpPr txBox="1">
              <a:spLocks noChangeArrowheads="1"/>
            </p:cNvSpPr>
            <p:nvPr/>
          </p:nvSpPr>
          <p:spPr bwMode="auto">
            <a:xfrm>
              <a:off x="5676" y="3053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…</a:t>
              </a:r>
            </a:p>
          </p:txBody>
        </p:sp>
      </p:grpSp>
      <p:sp>
        <p:nvSpPr>
          <p:cNvPr id="441757" name="Line 413"/>
          <p:cNvSpPr>
            <a:spLocks noChangeShapeType="1"/>
          </p:cNvSpPr>
          <p:nvPr/>
        </p:nvSpPr>
        <p:spPr bwMode="auto">
          <a:xfrm>
            <a:off x="8153400" y="51816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758" name="Line 414"/>
          <p:cNvSpPr>
            <a:spLocks noChangeShapeType="1"/>
          </p:cNvSpPr>
          <p:nvPr/>
        </p:nvSpPr>
        <p:spPr bwMode="auto">
          <a:xfrm>
            <a:off x="1524000" y="3505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3" name="TextBox 252"/>
          <p:cNvSpPr txBox="1">
            <a:spLocks noChangeArrowheads="1"/>
          </p:cNvSpPr>
          <p:nvPr/>
        </p:nvSpPr>
        <p:spPr bwMode="auto">
          <a:xfrm>
            <a:off x="1981200" y="4191000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54" name="TextBox 253"/>
          <p:cNvSpPr txBox="1">
            <a:spLocks noChangeArrowheads="1"/>
          </p:cNvSpPr>
          <p:nvPr/>
        </p:nvSpPr>
        <p:spPr bwMode="auto">
          <a:xfrm>
            <a:off x="1981200" y="4953000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55" name="TextBox 254"/>
          <p:cNvSpPr txBox="1">
            <a:spLocks noChangeArrowheads="1"/>
          </p:cNvSpPr>
          <p:nvPr/>
        </p:nvSpPr>
        <p:spPr bwMode="auto">
          <a:xfrm>
            <a:off x="6873875" y="2590800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56" name="TextBox 255"/>
          <p:cNvSpPr txBox="1">
            <a:spLocks noChangeArrowheads="1"/>
          </p:cNvSpPr>
          <p:nvPr/>
        </p:nvSpPr>
        <p:spPr bwMode="auto">
          <a:xfrm>
            <a:off x="6858000" y="3409950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57" name="TextBox 256"/>
          <p:cNvSpPr txBox="1">
            <a:spLocks noChangeArrowheads="1"/>
          </p:cNvSpPr>
          <p:nvPr/>
        </p:nvSpPr>
        <p:spPr bwMode="auto">
          <a:xfrm>
            <a:off x="7254875" y="4248150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6084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Revision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512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2164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 </a:t>
            </a:r>
            <a:r>
              <a:rPr lang="fr-FR" dirty="0" err="1"/>
              <a:t>Activity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Provide</a:t>
            </a:r>
            <a:r>
              <a:rPr lang="fr-FR" dirty="0"/>
              <a:t> the </a:t>
            </a:r>
            <a:r>
              <a:rPr lang="fr-FR" dirty="0" err="1"/>
              <a:t>formal</a:t>
            </a:r>
            <a:r>
              <a:rPr lang="fr-FR" dirty="0"/>
              <a:t> </a:t>
            </a:r>
            <a:r>
              <a:rPr lang="fr-FR" dirty="0" err="1"/>
              <a:t>definition</a:t>
            </a:r>
            <a:r>
              <a:rPr lang="fr-FR" dirty="0"/>
              <a:t> of the </a:t>
            </a:r>
            <a:r>
              <a:rPr lang="fr-FR" dirty="0" err="1"/>
              <a:t>turing</a:t>
            </a:r>
            <a:r>
              <a:rPr lang="fr-FR" dirty="0"/>
              <a:t> machine for the </a:t>
            </a:r>
            <a:r>
              <a:rPr lang="fr-FR" dirty="0" err="1"/>
              <a:t>example</a:t>
            </a:r>
            <a:r>
              <a:rPr lang="fr-FR" dirty="0"/>
              <a:t>.</a:t>
            </a:r>
          </a:p>
          <a:p>
            <a:r>
              <a:rPr lang="fr-FR" dirty="0" err="1"/>
              <a:t>Draw</a:t>
            </a:r>
            <a:r>
              <a:rPr lang="fr-FR" dirty="0"/>
              <a:t> the transition </a:t>
            </a:r>
            <a:r>
              <a:rPr lang="fr-FR" dirty="0" err="1"/>
              <a:t>diagram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831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94A5FD-2D1B-4A29-A17E-58E0947FA2E7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TM for {0</a:t>
            </a:r>
            <a:r>
              <a:rPr lang="en-US" baseline="30000"/>
              <a:t>n</a:t>
            </a:r>
            <a:r>
              <a:rPr lang="en-US"/>
              <a:t>1</a:t>
            </a:r>
            <a:r>
              <a:rPr lang="en-US" baseline="30000"/>
              <a:t>n</a:t>
            </a:r>
            <a:r>
              <a:rPr lang="en-US"/>
              <a:t> | n≥1} </a:t>
            </a:r>
          </a:p>
        </p:txBody>
      </p:sp>
      <p:sp>
        <p:nvSpPr>
          <p:cNvPr id="10244" name="Oval 4"/>
          <p:cNvSpPr>
            <a:spLocks noChangeArrowheads="1"/>
          </p:cNvSpPr>
          <p:nvPr/>
        </p:nvSpPr>
        <p:spPr bwMode="auto">
          <a:xfrm>
            <a:off x="19812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  <a:r>
              <a:rPr lang="en-US" baseline="-25000"/>
              <a:t>0</a:t>
            </a:r>
            <a:endParaRPr lang="en-US"/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2438400" y="2762250"/>
            <a:ext cx="1676400" cy="666750"/>
            <a:chOff x="2438400" y="2762250"/>
            <a:chExt cx="1676400" cy="666750"/>
          </a:xfrm>
        </p:grpSpPr>
        <p:sp>
          <p:nvSpPr>
            <p:cNvPr id="10275" name="Oval 5"/>
            <p:cNvSpPr>
              <a:spLocks noChangeArrowheads="1"/>
            </p:cNvSpPr>
            <p:nvPr/>
          </p:nvSpPr>
          <p:spPr bwMode="auto">
            <a:xfrm>
              <a:off x="3657600" y="2971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1</a:t>
              </a:r>
            </a:p>
          </p:txBody>
        </p:sp>
        <p:sp>
          <p:nvSpPr>
            <p:cNvPr id="10276" name="Line 6"/>
            <p:cNvSpPr>
              <a:spLocks noChangeShapeType="1"/>
            </p:cNvSpPr>
            <p:nvPr/>
          </p:nvSpPr>
          <p:spPr bwMode="auto">
            <a:xfrm>
              <a:off x="2438400" y="32004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7" name="Text Box 7"/>
            <p:cNvSpPr txBox="1">
              <a:spLocks noChangeArrowheads="1"/>
            </p:cNvSpPr>
            <p:nvPr/>
          </p:nvSpPr>
          <p:spPr bwMode="auto">
            <a:xfrm>
              <a:off x="2651125" y="2762250"/>
              <a:ext cx="96043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 / X,</a:t>
              </a:r>
              <a:r>
                <a:rPr lang="en-US">
                  <a:solidFill>
                    <a:srgbClr val="FF0000"/>
                  </a:solidFill>
                </a:rPr>
                <a:t>R</a:t>
              </a:r>
            </a:p>
          </p:txBody>
        </p:sp>
      </p:grpSp>
      <p:sp>
        <p:nvSpPr>
          <p:cNvPr id="10246" name="Line 8"/>
          <p:cNvSpPr>
            <a:spLocks noChangeShapeType="1"/>
          </p:cNvSpPr>
          <p:nvPr/>
        </p:nvSpPr>
        <p:spPr bwMode="auto">
          <a:xfrm>
            <a:off x="1447800" y="3200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3535363" y="2193925"/>
            <a:ext cx="931862" cy="777875"/>
            <a:chOff x="3535363" y="2193925"/>
            <a:chExt cx="931862" cy="777875"/>
          </a:xfrm>
        </p:grpSpPr>
        <p:sp>
          <p:nvSpPr>
            <p:cNvPr id="10273" name="Freeform 10"/>
            <p:cNvSpPr>
              <a:spLocks/>
            </p:cNvSpPr>
            <p:nvPr/>
          </p:nvSpPr>
          <p:spPr bwMode="auto">
            <a:xfrm>
              <a:off x="3733800" y="2590800"/>
              <a:ext cx="304800" cy="381000"/>
            </a:xfrm>
            <a:custGeom>
              <a:avLst/>
              <a:gdLst>
                <a:gd name="T0" fmla="*/ 0 w 192"/>
                <a:gd name="T1" fmla="*/ 2147483647 h 240"/>
                <a:gd name="T2" fmla="*/ 2147483647 w 192"/>
                <a:gd name="T3" fmla="*/ 0 h 240"/>
                <a:gd name="T4" fmla="*/ 2147483647 w 192"/>
                <a:gd name="T5" fmla="*/ 2147483647 h 240"/>
                <a:gd name="T6" fmla="*/ 0 60000 65536"/>
                <a:gd name="T7" fmla="*/ 0 60000 65536"/>
                <a:gd name="T8" fmla="*/ 0 60000 65536"/>
                <a:gd name="T9" fmla="*/ 0 w 192"/>
                <a:gd name="T10" fmla="*/ 0 h 240"/>
                <a:gd name="T11" fmla="*/ 192 w 192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240">
                  <a:moveTo>
                    <a:pt x="0" y="240"/>
                  </a:moveTo>
                  <a:cubicBezTo>
                    <a:pt x="32" y="120"/>
                    <a:pt x="64" y="0"/>
                    <a:pt x="96" y="0"/>
                  </a:cubicBezTo>
                  <a:cubicBezTo>
                    <a:pt x="128" y="0"/>
                    <a:pt x="160" y="120"/>
                    <a:pt x="192" y="24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4" name="Text Box 11"/>
            <p:cNvSpPr txBox="1">
              <a:spLocks noChangeArrowheads="1"/>
            </p:cNvSpPr>
            <p:nvPr/>
          </p:nvSpPr>
          <p:spPr bwMode="auto">
            <a:xfrm>
              <a:off x="3535363" y="2193925"/>
              <a:ext cx="93186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 / 0,</a:t>
              </a:r>
              <a:r>
                <a:rPr lang="en-US">
                  <a:solidFill>
                    <a:srgbClr val="FF0000"/>
                  </a:solidFill>
                </a:rPr>
                <a:t>R</a:t>
              </a:r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3657600" y="3429000"/>
            <a:ext cx="457200" cy="1143000"/>
            <a:chOff x="3657600" y="3429000"/>
            <a:chExt cx="457200" cy="1143000"/>
          </a:xfrm>
        </p:grpSpPr>
        <p:sp>
          <p:nvSpPr>
            <p:cNvPr id="10271" name="Line 12"/>
            <p:cNvSpPr>
              <a:spLocks noChangeShapeType="1"/>
            </p:cNvSpPr>
            <p:nvPr/>
          </p:nvSpPr>
          <p:spPr bwMode="auto">
            <a:xfrm>
              <a:off x="3886200" y="34290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2" name="Oval 13"/>
            <p:cNvSpPr>
              <a:spLocks noChangeArrowheads="1"/>
            </p:cNvSpPr>
            <p:nvPr/>
          </p:nvSpPr>
          <p:spPr bwMode="auto">
            <a:xfrm>
              <a:off x="3657600" y="4114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2</a:t>
              </a:r>
            </a:p>
          </p:txBody>
        </p:sp>
      </p:grpSp>
      <p:sp>
        <p:nvSpPr>
          <p:cNvPr id="10254" name="Text Box 16"/>
          <p:cNvSpPr txBox="1">
            <a:spLocks noChangeArrowheads="1"/>
          </p:cNvSpPr>
          <p:nvPr/>
        </p:nvSpPr>
        <p:spPr bwMode="auto">
          <a:xfrm>
            <a:off x="4021138" y="3565525"/>
            <a:ext cx="919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 / Y,</a:t>
            </a:r>
            <a:r>
              <a:rPr lang="en-US">
                <a:solidFill>
                  <a:srgbClr val="0070C0"/>
                </a:solidFill>
              </a:rPr>
              <a:t>L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3505200" y="4546600"/>
            <a:ext cx="946150" cy="787400"/>
            <a:chOff x="3505200" y="4546600"/>
            <a:chExt cx="946150" cy="787400"/>
          </a:xfrm>
        </p:grpSpPr>
        <p:sp>
          <p:nvSpPr>
            <p:cNvPr id="10269" name="Freeform 14"/>
            <p:cNvSpPr>
              <a:spLocks/>
            </p:cNvSpPr>
            <p:nvPr/>
          </p:nvSpPr>
          <p:spPr bwMode="auto">
            <a:xfrm>
              <a:off x="3733800" y="4546600"/>
              <a:ext cx="342900" cy="374650"/>
            </a:xfrm>
            <a:custGeom>
              <a:avLst/>
              <a:gdLst>
                <a:gd name="T0" fmla="*/ 2147483647 w 234"/>
                <a:gd name="T1" fmla="*/ 0 h 236"/>
                <a:gd name="T2" fmla="*/ 2147483647 w 234"/>
                <a:gd name="T3" fmla="*/ 2147483647 h 236"/>
                <a:gd name="T4" fmla="*/ 2147483647 w 234"/>
                <a:gd name="T5" fmla="*/ 2147483647 h 236"/>
                <a:gd name="T6" fmla="*/ 2147483647 w 234"/>
                <a:gd name="T7" fmla="*/ 2147483647 h 236"/>
                <a:gd name="T8" fmla="*/ 2147483647 w 234"/>
                <a:gd name="T9" fmla="*/ 2147483647 h 236"/>
                <a:gd name="T10" fmla="*/ 2147483647 w 234"/>
                <a:gd name="T11" fmla="*/ 2147483647 h 236"/>
                <a:gd name="T12" fmla="*/ 2147483647 w 234"/>
                <a:gd name="T13" fmla="*/ 2147483647 h 2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4"/>
                <a:gd name="T22" fmla="*/ 0 h 236"/>
                <a:gd name="T23" fmla="*/ 234 w 234"/>
                <a:gd name="T24" fmla="*/ 236 h 2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4" h="236">
                  <a:moveTo>
                    <a:pt x="202" y="0"/>
                  </a:moveTo>
                  <a:cubicBezTo>
                    <a:pt x="210" y="26"/>
                    <a:pt x="225" y="45"/>
                    <a:pt x="234" y="72"/>
                  </a:cubicBezTo>
                  <a:cubicBezTo>
                    <a:pt x="230" y="85"/>
                    <a:pt x="217" y="182"/>
                    <a:pt x="194" y="200"/>
                  </a:cubicBezTo>
                  <a:cubicBezTo>
                    <a:pt x="173" y="215"/>
                    <a:pt x="118" y="224"/>
                    <a:pt x="90" y="232"/>
                  </a:cubicBezTo>
                  <a:cubicBezTo>
                    <a:pt x="68" y="229"/>
                    <a:pt x="43" y="236"/>
                    <a:pt x="26" y="224"/>
                  </a:cubicBezTo>
                  <a:cubicBezTo>
                    <a:pt x="20" y="219"/>
                    <a:pt x="5" y="156"/>
                    <a:pt x="2" y="144"/>
                  </a:cubicBezTo>
                  <a:cubicBezTo>
                    <a:pt x="7" y="105"/>
                    <a:pt x="0" y="56"/>
                    <a:pt x="50" y="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0" name="Text Box 17"/>
            <p:cNvSpPr txBox="1">
              <a:spLocks noChangeArrowheads="1"/>
            </p:cNvSpPr>
            <p:nvPr/>
          </p:nvSpPr>
          <p:spPr bwMode="auto">
            <a:xfrm>
              <a:off x="3505200" y="4937125"/>
              <a:ext cx="946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Y / Y,</a:t>
              </a:r>
              <a:r>
                <a:rPr lang="en-US">
                  <a:solidFill>
                    <a:srgbClr val="0070C0"/>
                  </a:solidFill>
                </a:rPr>
                <a:t>L</a:t>
              </a:r>
            </a:p>
          </p:txBody>
        </p:sp>
      </p:grpSp>
      <p:sp>
        <p:nvSpPr>
          <p:cNvPr id="10256" name="Text Box 18"/>
          <p:cNvSpPr txBox="1">
            <a:spLocks noChangeArrowheads="1"/>
          </p:cNvSpPr>
          <p:nvPr/>
        </p:nvSpPr>
        <p:spPr bwMode="auto">
          <a:xfrm>
            <a:off x="3473450" y="5257800"/>
            <a:ext cx="890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 / 0,</a:t>
            </a:r>
            <a:r>
              <a:rPr lang="en-US">
                <a:solidFill>
                  <a:srgbClr val="0070C0"/>
                </a:solidFill>
              </a:rPr>
              <a:t>L</a:t>
            </a:r>
          </a:p>
        </p:txBody>
      </p:sp>
      <p:sp>
        <p:nvSpPr>
          <p:cNvPr id="10257" name="Line 19"/>
          <p:cNvSpPr>
            <a:spLocks noChangeShapeType="1"/>
          </p:cNvSpPr>
          <p:nvPr/>
        </p:nvSpPr>
        <p:spPr bwMode="auto">
          <a:xfrm flipH="1" flipV="1">
            <a:off x="2362200" y="3429000"/>
            <a:ext cx="1295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Text Box 20"/>
          <p:cNvSpPr txBox="1">
            <a:spLocks noChangeArrowheads="1"/>
          </p:cNvSpPr>
          <p:nvPr/>
        </p:nvSpPr>
        <p:spPr bwMode="auto">
          <a:xfrm>
            <a:off x="2362200" y="3962400"/>
            <a:ext cx="989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 / X,</a:t>
            </a:r>
            <a:r>
              <a:rPr lang="en-US">
                <a:solidFill>
                  <a:srgbClr val="FF0000"/>
                </a:solidFill>
              </a:rPr>
              <a:t>R</a:t>
            </a:r>
          </a:p>
        </p:txBody>
      </p: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914400" y="3429000"/>
            <a:ext cx="1143000" cy="1447800"/>
            <a:chOff x="914400" y="3429000"/>
            <a:chExt cx="1143000" cy="1447800"/>
          </a:xfrm>
        </p:grpSpPr>
        <p:sp>
          <p:nvSpPr>
            <p:cNvPr id="10266" name="Line 22"/>
            <p:cNvSpPr>
              <a:spLocks noChangeShapeType="1"/>
            </p:cNvSpPr>
            <p:nvPr/>
          </p:nvSpPr>
          <p:spPr bwMode="auto">
            <a:xfrm flipH="1">
              <a:off x="1676400" y="3429000"/>
              <a:ext cx="3810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7" name="Oval 23"/>
            <p:cNvSpPr>
              <a:spLocks noChangeArrowheads="1"/>
            </p:cNvSpPr>
            <p:nvPr/>
          </p:nvSpPr>
          <p:spPr bwMode="auto">
            <a:xfrm>
              <a:off x="1447800" y="4419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3</a:t>
              </a:r>
              <a:endParaRPr lang="en-US"/>
            </a:p>
          </p:txBody>
        </p:sp>
        <p:sp>
          <p:nvSpPr>
            <p:cNvPr id="9" name="Text Box 24"/>
            <p:cNvSpPr txBox="1">
              <a:spLocks noChangeArrowheads="1"/>
            </p:cNvSpPr>
            <p:nvPr/>
          </p:nvSpPr>
          <p:spPr bwMode="auto">
            <a:xfrm>
              <a:off x="914400" y="3657600"/>
              <a:ext cx="98901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Y / Y,</a:t>
              </a:r>
              <a:r>
                <a:rPr lang="en-US">
                  <a:solidFill>
                    <a:srgbClr val="FF0000"/>
                  </a:solidFill>
                </a:rPr>
                <a:t>R</a:t>
              </a:r>
            </a:p>
          </p:txBody>
        </p:sp>
      </p:grp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152400" y="4481513"/>
            <a:ext cx="1320800" cy="411162"/>
            <a:chOff x="152400" y="4481513"/>
            <a:chExt cx="1320800" cy="411162"/>
          </a:xfrm>
        </p:grpSpPr>
        <p:sp>
          <p:nvSpPr>
            <p:cNvPr id="10264" name="Freeform 25"/>
            <p:cNvSpPr>
              <a:spLocks/>
            </p:cNvSpPr>
            <p:nvPr/>
          </p:nvSpPr>
          <p:spPr bwMode="auto">
            <a:xfrm>
              <a:off x="1079500" y="4481513"/>
              <a:ext cx="393700" cy="306387"/>
            </a:xfrm>
            <a:custGeom>
              <a:avLst/>
              <a:gdLst>
                <a:gd name="T0" fmla="*/ 2147483647 w 248"/>
                <a:gd name="T1" fmla="*/ 2147483647 h 193"/>
                <a:gd name="T2" fmla="*/ 2147483647 w 248"/>
                <a:gd name="T3" fmla="*/ 2147483647 h 193"/>
                <a:gd name="T4" fmla="*/ 0 w 248"/>
                <a:gd name="T5" fmla="*/ 2147483647 h 193"/>
                <a:gd name="T6" fmla="*/ 2147483647 w 248"/>
                <a:gd name="T7" fmla="*/ 2147483647 h 193"/>
                <a:gd name="T8" fmla="*/ 2147483647 w 248"/>
                <a:gd name="T9" fmla="*/ 2147483647 h 193"/>
                <a:gd name="T10" fmla="*/ 2147483647 w 248"/>
                <a:gd name="T11" fmla="*/ 2147483647 h 193"/>
                <a:gd name="T12" fmla="*/ 2147483647 w 248"/>
                <a:gd name="T13" fmla="*/ 2147483647 h 193"/>
                <a:gd name="T14" fmla="*/ 2147483647 w 248"/>
                <a:gd name="T15" fmla="*/ 2147483647 h 19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8"/>
                <a:gd name="T25" fmla="*/ 0 h 193"/>
                <a:gd name="T26" fmla="*/ 248 w 248"/>
                <a:gd name="T27" fmla="*/ 193 h 19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8" h="193">
                  <a:moveTo>
                    <a:pt x="248" y="177"/>
                  </a:moveTo>
                  <a:cubicBezTo>
                    <a:pt x="195" y="180"/>
                    <a:pt x="82" y="193"/>
                    <a:pt x="24" y="177"/>
                  </a:cubicBezTo>
                  <a:cubicBezTo>
                    <a:pt x="12" y="173"/>
                    <a:pt x="2" y="137"/>
                    <a:pt x="0" y="129"/>
                  </a:cubicBezTo>
                  <a:cubicBezTo>
                    <a:pt x="2" y="105"/>
                    <a:pt x="2" y="80"/>
                    <a:pt x="8" y="57"/>
                  </a:cubicBezTo>
                  <a:cubicBezTo>
                    <a:pt x="18" y="15"/>
                    <a:pt x="79" y="11"/>
                    <a:pt x="112" y="1"/>
                  </a:cubicBezTo>
                  <a:cubicBezTo>
                    <a:pt x="141" y="5"/>
                    <a:pt x="175" y="0"/>
                    <a:pt x="200" y="17"/>
                  </a:cubicBezTo>
                  <a:cubicBezTo>
                    <a:pt x="208" y="22"/>
                    <a:pt x="208" y="34"/>
                    <a:pt x="216" y="41"/>
                  </a:cubicBezTo>
                  <a:cubicBezTo>
                    <a:pt x="222" y="46"/>
                    <a:pt x="240" y="49"/>
                    <a:pt x="240" y="4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5" name="Text Box 26"/>
            <p:cNvSpPr txBox="1">
              <a:spLocks noChangeArrowheads="1"/>
            </p:cNvSpPr>
            <p:nvPr/>
          </p:nvSpPr>
          <p:spPr bwMode="auto">
            <a:xfrm>
              <a:off x="152400" y="4495800"/>
              <a:ext cx="98901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Y / Y,</a:t>
              </a:r>
              <a:r>
                <a:rPr lang="en-US">
                  <a:solidFill>
                    <a:srgbClr val="FF0000"/>
                  </a:solidFill>
                </a:rPr>
                <a:t>R</a:t>
              </a:r>
            </a:p>
          </p:txBody>
        </p:sp>
      </p:grp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992188" y="4876800"/>
            <a:ext cx="1598612" cy="1066800"/>
            <a:chOff x="992188" y="4876800"/>
            <a:chExt cx="1598612" cy="1066800"/>
          </a:xfrm>
        </p:grpSpPr>
        <p:sp>
          <p:nvSpPr>
            <p:cNvPr id="10260" name="Line 27"/>
            <p:cNvSpPr>
              <a:spLocks noChangeShapeType="1"/>
            </p:cNvSpPr>
            <p:nvPr/>
          </p:nvSpPr>
          <p:spPr bwMode="auto">
            <a:xfrm>
              <a:off x="1752600" y="4876800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1" name="Oval 28"/>
            <p:cNvSpPr>
              <a:spLocks noChangeArrowheads="1"/>
            </p:cNvSpPr>
            <p:nvPr/>
          </p:nvSpPr>
          <p:spPr bwMode="auto">
            <a:xfrm>
              <a:off x="2057400" y="54102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4</a:t>
              </a:r>
              <a:endParaRPr lang="en-US"/>
            </a:p>
          </p:txBody>
        </p:sp>
        <p:sp>
          <p:nvSpPr>
            <p:cNvPr id="10262" name="Oval 29"/>
            <p:cNvSpPr>
              <a:spLocks noChangeArrowheads="1"/>
            </p:cNvSpPr>
            <p:nvPr/>
          </p:nvSpPr>
          <p:spPr bwMode="auto">
            <a:xfrm>
              <a:off x="1981200" y="53340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3" name="Text Box 30"/>
            <p:cNvSpPr txBox="1">
              <a:spLocks noChangeArrowheads="1"/>
            </p:cNvSpPr>
            <p:nvPr/>
          </p:nvSpPr>
          <p:spPr bwMode="auto">
            <a:xfrm>
              <a:off x="992188" y="5013325"/>
              <a:ext cx="98901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 / B,</a:t>
              </a:r>
              <a:r>
                <a:rPr lang="en-US">
                  <a:solidFill>
                    <a:srgbClr val="FF0000"/>
                  </a:solidFill>
                </a:rPr>
                <a:t>R</a:t>
              </a:r>
            </a:p>
          </p:txBody>
        </p:sp>
      </p:grpSp>
      <p:sp>
        <p:nvSpPr>
          <p:cNvPr id="10268" name="Rectangle 32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1800">
                <a:solidFill>
                  <a:srgbClr val="7030A0"/>
                </a:solidFill>
              </a:rPr>
              <a:t>Mark next unread 0 with X and move right</a:t>
            </a:r>
          </a:p>
          <a:p>
            <a:pPr marL="533400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1800">
                <a:solidFill>
                  <a:srgbClr val="0070C0"/>
                </a:solidFill>
              </a:rPr>
              <a:t>Move to the right all the way to the first unread 1, and mark it with Y</a:t>
            </a:r>
          </a:p>
          <a:p>
            <a:pPr marL="533400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1800">
                <a:solidFill>
                  <a:srgbClr val="7030A0"/>
                </a:solidFill>
              </a:rPr>
              <a:t>Move back (to the left) all the way to the last marked X, and then move one position to the right</a:t>
            </a:r>
          </a:p>
          <a:p>
            <a:pPr marL="533400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1800">
                <a:solidFill>
                  <a:srgbClr val="0070C0"/>
                </a:solidFill>
              </a:rPr>
              <a:t>If the next position is 0, then goto step 1.</a:t>
            </a:r>
            <a:br>
              <a:rPr lang="en-US" sz="1800"/>
            </a:br>
            <a:r>
              <a:rPr lang="en-US" sz="1800">
                <a:solidFill>
                  <a:srgbClr val="7030A0"/>
                </a:solidFill>
              </a:rPr>
              <a:t>Else move all the way to the right to ensure there are no excess 1s. If not move right to the next blank symbol and stop &amp; accept.</a:t>
            </a:r>
          </a:p>
        </p:txBody>
      </p:sp>
      <p:sp>
        <p:nvSpPr>
          <p:cNvPr id="10" name="Text Box 34"/>
          <p:cNvSpPr txBox="1">
            <a:spLocks noChangeArrowheads="1"/>
          </p:cNvSpPr>
          <p:nvPr/>
        </p:nvSpPr>
        <p:spPr bwMode="auto">
          <a:xfrm>
            <a:off x="4784725" y="603885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8" name="Text Box 20"/>
          <p:cNvSpPr txBox="1">
            <a:spLocks noChangeArrowheads="1"/>
          </p:cNvSpPr>
          <p:nvPr/>
        </p:nvSpPr>
        <p:spPr bwMode="auto">
          <a:xfrm>
            <a:off x="3505200" y="1905000"/>
            <a:ext cx="9540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 / Y,</a:t>
            </a:r>
            <a:r>
              <a:rPr lang="en-US">
                <a:solidFill>
                  <a:srgbClr val="FF0000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700463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Formal</a:t>
            </a:r>
            <a:r>
              <a:rPr lang="fr-FR" dirty="0"/>
              <a:t> </a:t>
            </a:r>
            <a:r>
              <a:rPr lang="fr-FR" dirty="0" err="1"/>
              <a:t>definition</a:t>
            </a:r>
            <a:r>
              <a:rPr lang="fr-FR" dirty="0"/>
              <a:t>: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45" y="2362200"/>
            <a:ext cx="7396655" cy="376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32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E84AA-F872-9F40-8C7F-046A7BF65DBD}" type="slidenum">
              <a:rPr lang="en-US"/>
              <a:pPr/>
              <a:t>24</a:t>
            </a:fld>
            <a:endParaRPr 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/>
              <a:t>Instantaneous Descriptions of a Turing Machine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772400" cy="4343400"/>
          </a:xfrm>
        </p:spPr>
        <p:txBody>
          <a:bodyPr/>
          <a:lstStyle/>
          <a:p>
            <a:r>
              <a:rPr lang="en-US"/>
              <a:t>Initially, a TM has a tape consisting of a string of input symbols surrounded by an infinity of blanks in both directions.</a:t>
            </a:r>
          </a:p>
          <a:p>
            <a:r>
              <a:rPr lang="en-US"/>
              <a:t>The TM is in the start state, and the head is at the leftmost input symbol.</a:t>
            </a:r>
          </a:p>
        </p:txBody>
      </p:sp>
    </p:spTree>
    <p:extLst>
      <p:ext uri="{BB962C8B-B14F-4D97-AF65-F5344CB8AC3E}">
        <p14:creationId xmlns:p14="http://schemas.microsoft.com/office/powerpoint/2010/main" val="3273280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8DB2-290A-5145-8ED1-8ED6D28341FD}" type="slidenum">
              <a:rPr lang="en-US"/>
              <a:pPr/>
              <a:t>25</a:t>
            </a:fld>
            <a:endParaRPr lang="en-US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/>
              <a:t>TM ID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– (2)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724400"/>
          </a:xfrm>
        </p:spPr>
        <p:txBody>
          <a:bodyPr/>
          <a:lstStyle/>
          <a:p>
            <a:r>
              <a:rPr lang="en-US"/>
              <a:t>An ID is a string </a:t>
            </a:r>
            <a:r>
              <a:rPr lang="en-US">
                <a:sym typeface="Symbol" charset="0"/>
              </a:rPr>
              <a:t></a:t>
            </a:r>
            <a:r>
              <a:rPr lang="en-US"/>
              <a:t>q</a:t>
            </a:r>
            <a:r>
              <a:rPr lang="en-US">
                <a:sym typeface="Symbol" charset="0"/>
              </a:rPr>
              <a:t></a:t>
            </a:r>
            <a:r>
              <a:rPr lang="en-US"/>
              <a:t>, where </a:t>
            </a:r>
            <a:r>
              <a:rPr lang="en-US">
                <a:sym typeface="Symbol" charset="0"/>
              </a:rPr>
              <a:t></a:t>
            </a:r>
            <a:r>
              <a:rPr lang="en-US"/>
              <a:t> is the tape between the leftmost and rightmost nonblanks (inclusive).</a:t>
            </a:r>
          </a:p>
          <a:p>
            <a:r>
              <a:rPr lang="en-US"/>
              <a:t>The state q is immediately to the left of the tape symbol scanned.</a:t>
            </a:r>
          </a:p>
          <a:p>
            <a:r>
              <a:rPr lang="en-US"/>
              <a:t>If q is at the right end, it is scanning B.</a:t>
            </a:r>
          </a:p>
          <a:p>
            <a:pPr lvl="1"/>
            <a:r>
              <a:rPr lang="en-US"/>
              <a:t>If q is scanning a B at the left end, then consecutive B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at and to the right of q are part of </a:t>
            </a:r>
            <a:r>
              <a:rPr lang="en-US">
                <a:sym typeface="Symbol" charset="0"/>
              </a:rPr>
              <a:t>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8769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3845-247E-7A45-AE10-436D16542CE2}" type="slidenum">
              <a:rPr lang="en-US"/>
              <a:pPr/>
              <a:t>26</a:t>
            </a:fld>
            <a:endParaRPr 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TM ID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– (3)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r>
              <a:rPr lang="en-US"/>
              <a:t>As for PDA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we may use symbols </a:t>
            </a:r>
            <a:r>
              <a:rPr lang="en-US">
                <a:latin typeface="Lucida Sans Unicode" charset="0"/>
              </a:rPr>
              <a:t>⊦ </a:t>
            </a:r>
            <a:r>
              <a:rPr lang="en-US"/>
              <a:t>and </a:t>
            </a:r>
            <a:r>
              <a:rPr lang="en-US">
                <a:latin typeface="Lucida Sans Unicode" charset="0"/>
              </a:rPr>
              <a:t>⊦</a:t>
            </a:r>
            <a:r>
              <a:rPr lang="en-US"/>
              <a:t>* to represent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becomes in one move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and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becomes in zero or more moves,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respectively, on ID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The moves of the previous TM are q00</a:t>
            </a:r>
            <a:r>
              <a:rPr lang="en-US">
                <a:latin typeface="Lucida Sans Unicode" charset="0"/>
              </a:rPr>
              <a:t>⊦</a:t>
            </a:r>
            <a:r>
              <a:rPr lang="en-US"/>
              <a:t>0q0</a:t>
            </a:r>
            <a:r>
              <a:rPr lang="en-US">
                <a:latin typeface="Lucida Sans Unicode" charset="0"/>
              </a:rPr>
              <a:t>⊦</a:t>
            </a:r>
            <a:r>
              <a:rPr lang="en-US"/>
              <a:t>00q</a:t>
            </a:r>
            <a:r>
              <a:rPr lang="en-US">
                <a:latin typeface="Lucida Sans Unicode" charset="0"/>
              </a:rPr>
              <a:t>⊦</a:t>
            </a:r>
            <a:r>
              <a:rPr lang="en-US"/>
              <a:t>0q01</a:t>
            </a:r>
            <a:r>
              <a:rPr lang="en-US">
                <a:latin typeface="Lucida Sans Unicode" charset="0"/>
              </a:rPr>
              <a:t>⊦</a:t>
            </a:r>
            <a:r>
              <a:rPr lang="en-US"/>
              <a:t>00q1</a:t>
            </a:r>
            <a:r>
              <a:rPr lang="en-US">
                <a:latin typeface="Lucida Sans Unicode" charset="0"/>
              </a:rPr>
              <a:t>⊦</a:t>
            </a:r>
            <a:r>
              <a:rPr lang="en-US"/>
              <a:t>000f</a:t>
            </a:r>
          </a:p>
        </p:txBody>
      </p:sp>
    </p:spTree>
    <p:extLst>
      <p:ext uri="{BB962C8B-B14F-4D97-AF65-F5344CB8AC3E}">
        <p14:creationId xmlns:p14="http://schemas.microsoft.com/office/powerpoint/2010/main" val="2152574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8CE9-71C7-774B-8616-7051CA1A6FBD}" type="slidenum">
              <a:rPr lang="en-US"/>
              <a:pPr/>
              <a:t>27</a:t>
            </a:fld>
            <a:endParaRPr lang="en-US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Definition of Moves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Monotype Sorts" charset="0"/>
              <a:buAutoNum type="arabicPeriod"/>
            </a:pPr>
            <a:r>
              <a:rPr lang="en-US"/>
              <a:t>If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(q, Z) = (p, Y, R), then</a:t>
            </a:r>
          </a:p>
          <a:p>
            <a:pPr marL="990600" lvl="1" indent="-533400">
              <a:buFont typeface="Monotype Sorts" charset="0"/>
              <a:buChar char="u"/>
            </a:pPr>
            <a:r>
              <a:rPr lang="en-US">
                <a:sym typeface="Symbol" charset="0"/>
              </a:rPr>
              <a:t></a:t>
            </a:r>
            <a:r>
              <a:rPr lang="en-US"/>
              <a:t>qZ</a:t>
            </a:r>
            <a:r>
              <a:rPr lang="en-US">
                <a:sym typeface="Symbol" charset="0"/>
              </a:rPr>
              <a:t></a:t>
            </a:r>
            <a:r>
              <a:rPr lang="en-US">
                <a:latin typeface="Lucida Sans Unicode" charset="0"/>
              </a:rPr>
              <a:t>⊦</a:t>
            </a:r>
            <a:r>
              <a:rPr lang="en-US">
                <a:sym typeface="Symbol" charset="0"/>
              </a:rPr>
              <a:t></a:t>
            </a:r>
            <a:r>
              <a:rPr lang="en-US"/>
              <a:t>Yp</a:t>
            </a:r>
            <a:r>
              <a:rPr lang="en-US">
                <a:sym typeface="Symbol" charset="0"/>
              </a:rPr>
              <a:t></a:t>
            </a:r>
            <a:endParaRPr lang="en-US"/>
          </a:p>
          <a:p>
            <a:pPr marL="990600" lvl="1" indent="-533400">
              <a:buFont typeface="Monotype Sorts" charset="0"/>
              <a:buChar char="u"/>
            </a:pPr>
            <a:r>
              <a:rPr lang="en-US"/>
              <a:t>If Z is the blank B, then also </a:t>
            </a:r>
            <a:r>
              <a:rPr lang="en-US">
                <a:sym typeface="Symbol" charset="0"/>
              </a:rPr>
              <a:t></a:t>
            </a:r>
            <a:r>
              <a:rPr lang="en-US"/>
              <a:t>q</a:t>
            </a:r>
            <a:r>
              <a:rPr lang="en-US">
                <a:latin typeface="Lucida Sans Unicode" charset="0"/>
              </a:rPr>
              <a:t>⊦</a:t>
            </a:r>
            <a:r>
              <a:rPr lang="en-US">
                <a:sym typeface="Symbol" charset="0"/>
              </a:rPr>
              <a:t></a:t>
            </a:r>
            <a:r>
              <a:rPr lang="en-US"/>
              <a:t>Yp</a:t>
            </a:r>
          </a:p>
          <a:p>
            <a:pPr marL="609600" indent="-609600">
              <a:buFont typeface="Monotype Sorts" charset="0"/>
              <a:buAutoNum type="arabicPeriod"/>
            </a:pPr>
            <a:r>
              <a:rPr lang="en-US"/>
              <a:t>If 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(q, Z) = (p, Y, L), then</a:t>
            </a:r>
          </a:p>
          <a:p>
            <a:pPr marL="990600" lvl="1" indent="-533400">
              <a:buFont typeface="Monotype Sorts" charset="0"/>
              <a:buChar char="u"/>
            </a:pPr>
            <a:r>
              <a:rPr lang="en-US"/>
              <a:t>For any X, </a:t>
            </a:r>
            <a:r>
              <a:rPr lang="en-US">
                <a:sym typeface="Symbol" charset="0"/>
              </a:rPr>
              <a:t>X</a:t>
            </a:r>
            <a:r>
              <a:rPr lang="en-US"/>
              <a:t>qZ</a:t>
            </a:r>
            <a:r>
              <a:rPr lang="en-US">
                <a:sym typeface="Symbol" charset="0"/>
              </a:rPr>
              <a:t></a:t>
            </a:r>
            <a:r>
              <a:rPr lang="en-US">
                <a:latin typeface="Lucida Sans Unicode" charset="0"/>
              </a:rPr>
              <a:t>⊦</a:t>
            </a:r>
            <a:r>
              <a:rPr lang="en-US">
                <a:sym typeface="Symbol" charset="0"/>
              </a:rPr>
              <a:t>pX</a:t>
            </a:r>
            <a:r>
              <a:rPr lang="en-US"/>
              <a:t>Y</a:t>
            </a:r>
            <a:r>
              <a:rPr lang="en-US">
                <a:sym typeface="Symbol" charset="0"/>
              </a:rPr>
              <a:t></a:t>
            </a:r>
          </a:p>
          <a:p>
            <a:pPr marL="990600" lvl="1" indent="-533400">
              <a:buFont typeface="Monotype Sorts" charset="0"/>
              <a:buChar char="u"/>
            </a:pPr>
            <a:r>
              <a:rPr lang="en-US">
                <a:sym typeface="Symbol" charset="0"/>
              </a:rPr>
              <a:t>In addition, </a:t>
            </a:r>
            <a:r>
              <a:rPr lang="en-US"/>
              <a:t>qZ</a:t>
            </a:r>
            <a:r>
              <a:rPr lang="en-US">
                <a:sym typeface="Symbol" charset="0"/>
              </a:rPr>
              <a:t></a:t>
            </a:r>
            <a:r>
              <a:rPr lang="en-US">
                <a:latin typeface="Lucida Sans Unicode" charset="0"/>
              </a:rPr>
              <a:t>⊦</a:t>
            </a:r>
            <a:r>
              <a:rPr lang="en-US">
                <a:sym typeface="Symbol" charset="0"/>
              </a:rPr>
              <a:t>pB</a:t>
            </a:r>
            <a:r>
              <a:rPr lang="en-US"/>
              <a:t>Y</a:t>
            </a:r>
            <a:r>
              <a:rPr lang="en-US">
                <a:sym typeface="Symbol" charset="0"/>
              </a:rPr>
              <a:t></a:t>
            </a:r>
          </a:p>
        </p:txBody>
      </p:sp>
    </p:spTree>
    <p:extLst>
      <p:ext uri="{BB962C8B-B14F-4D97-AF65-F5344CB8AC3E}">
        <p14:creationId xmlns:p14="http://schemas.microsoft.com/office/powerpoint/2010/main" val="490767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4F339-7B3D-2E48-89BF-C1D359C90249}" type="slidenum">
              <a:rPr lang="en-US"/>
              <a:pPr/>
              <a:t>28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Languages of a TM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/>
              <a:t>A TM defines a language by final state, as usual.</a:t>
            </a:r>
          </a:p>
          <a:p>
            <a:r>
              <a:rPr lang="en-US"/>
              <a:t>L(M) = {w | q</a:t>
            </a:r>
            <a:r>
              <a:rPr lang="en-US" baseline="-25000"/>
              <a:t>0</a:t>
            </a:r>
            <a:r>
              <a:rPr lang="en-US"/>
              <a:t>w</a:t>
            </a:r>
            <a:r>
              <a:rPr lang="en-US">
                <a:latin typeface="Lucida Sans Unicode" charset="0"/>
              </a:rPr>
              <a:t>⊦</a:t>
            </a:r>
            <a:r>
              <a:rPr lang="en-US"/>
              <a:t>*I, where I is an ID with a final state}.</a:t>
            </a:r>
          </a:p>
          <a:p>
            <a:r>
              <a:rPr lang="en-US"/>
              <a:t>Or, a TM can accept a language by halting.</a:t>
            </a:r>
          </a:p>
          <a:p>
            <a:r>
              <a:rPr lang="en-US"/>
              <a:t>H(M) = {w | q</a:t>
            </a:r>
            <a:r>
              <a:rPr lang="en-US" baseline="-25000"/>
              <a:t>0</a:t>
            </a:r>
            <a:r>
              <a:rPr lang="en-US"/>
              <a:t>w</a:t>
            </a:r>
            <a:r>
              <a:rPr lang="en-US">
                <a:latin typeface="Lucida Sans Unicode" charset="0"/>
              </a:rPr>
              <a:t>⊦</a:t>
            </a:r>
            <a:r>
              <a:rPr lang="en-US"/>
              <a:t>*I, and there is no move possible from ID I}.</a:t>
            </a:r>
          </a:p>
        </p:txBody>
      </p:sp>
    </p:spTree>
    <p:extLst>
      <p:ext uri="{BB962C8B-B14F-4D97-AF65-F5344CB8AC3E}">
        <p14:creationId xmlns:p14="http://schemas.microsoft.com/office/powerpoint/2010/main" val="10169010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4BAC97-A146-4804-ACDA-AEC54E996E5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Way to check for Membership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Is a string </a:t>
            </a:r>
            <a:r>
              <a:rPr lang="en-US" i="1" dirty="0"/>
              <a:t>w</a:t>
            </a:r>
            <a:r>
              <a:rPr lang="en-US" dirty="0"/>
              <a:t> accepted by a TM?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u="sng" dirty="0"/>
              <a:t>Initial condition:</a:t>
            </a:r>
            <a:r>
              <a:rPr lang="en-US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The (whole) input string </a:t>
            </a:r>
            <a:r>
              <a:rPr lang="en-US" i="1" dirty="0"/>
              <a:t>w</a:t>
            </a:r>
            <a:r>
              <a:rPr lang="en-US" dirty="0"/>
              <a:t> is present in TM, preceded and followed by infinite blank symbols</a:t>
            </a:r>
          </a:p>
          <a:p>
            <a:pPr eaLnBrk="1" hangingPunct="1">
              <a:lnSpc>
                <a:spcPct val="90000"/>
              </a:lnSpc>
            </a:pPr>
            <a:r>
              <a:rPr lang="en-US" u="sng" dirty="0"/>
              <a:t>Final acceptance: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Accept </a:t>
            </a:r>
            <a:r>
              <a:rPr lang="en-US" i="1" dirty="0"/>
              <a:t>w</a:t>
            </a:r>
            <a:r>
              <a:rPr lang="en-US" dirty="0"/>
              <a:t> if TM enters </a:t>
            </a:r>
            <a:r>
              <a:rPr lang="en-US" u="sng" dirty="0"/>
              <a:t>final state</a:t>
            </a:r>
            <a:r>
              <a:rPr lang="en-US" dirty="0"/>
              <a:t> and halts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If TM halts and not final state, then reject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606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Turing machine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First </a:t>
            </a:r>
            <a:r>
              <a:rPr lang="fr-FR" dirty="0" err="1"/>
              <a:t>proposed</a:t>
            </a:r>
            <a:r>
              <a:rPr lang="fr-FR" dirty="0"/>
              <a:t> by Alan Turing in 1936 </a:t>
            </a:r>
          </a:p>
          <a:p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finite</a:t>
            </a:r>
            <a:r>
              <a:rPr lang="fr-FR" dirty="0"/>
              <a:t> </a:t>
            </a:r>
            <a:r>
              <a:rPr lang="fr-FR" dirty="0" err="1"/>
              <a:t>automaton</a:t>
            </a:r>
            <a:r>
              <a:rPr lang="fr-FR" dirty="0"/>
              <a:t> but </a:t>
            </a:r>
            <a:r>
              <a:rPr lang="fr-FR" dirty="0" err="1"/>
              <a:t>with</a:t>
            </a:r>
            <a:r>
              <a:rPr lang="fr-FR" dirty="0"/>
              <a:t> an </a:t>
            </a:r>
            <a:r>
              <a:rPr lang="fr-FR" dirty="0" err="1"/>
              <a:t>unlimited</a:t>
            </a:r>
            <a:r>
              <a:rPr lang="fr-FR" dirty="0"/>
              <a:t> and </a:t>
            </a:r>
            <a:r>
              <a:rPr lang="fr-FR" dirty="0" err="1"/>
              <a:t>unrestricted</a:t>
            </a:r>
            <a:r>
              <a:rPr lang="fr-FR" dirty="0"/>
              <a:t> </a:t>
            </a:r>
            <a:r>
              <a:rPr lang="fr-FR" dirty="0" err="1"/>
              <a:t>memory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A Turing machine </a:t>
            </a:r>
            <a:r>
              <a:rPr lang="fr-FR" dirty="0" err="1"/>
              <a:t>can</a:t>
            </a:r>
            <a:r>
              <a:rPr lang="fr-FR" dirty="0"/>
              <a:t> do </a:t>
            </a:r>
            <a:r>
              <a:rPr lang="fr-FR" dirty="0" err="1"/>
              <a:t>everything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a real computer </a:t>
            </a:r>
            <a:r>
              <a:rPr lang="fr-FR" dirty="0" err="1"/>
              <a:t>can</a:t>
            </a:r>
            <a:r>
              <a:rPr lang="fr-FR" dirty="0"/>
              <a:t> do. </a:t>
            </a:r>
            <a:r>
              <a:rPr lang="fr-FR" dirty="0" err="1"/>
              <a:t>Except</a:t>
            </a:r>
            <a:r>
              <a:rPr lang="fr-FR" dirty="0"/>
              <a:t> certain </a:t>
            </a:r>
            <a:r>
              <a:rPr lang="fr-FR" dirty="0" err="1"/>
              <a:t>problems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are </a:t>
            </a:r>
            <a:r>
              <a:rPr lang="fr-FR" dirty="0" err="1"/>
              <a:t>beyond</a:t>
            </a:r>
            <a:r>
              <a:rPr lang="fr-FR" dirty="0"/>
              <a:t> the </a:t>
            </a:r>
            <a:r>
              <a:rPr lang="fr-FR" dirty="0" err="1"/>
              <a:t>theoretical</a:t>
            </a:r>
            <a:r>
              <a:rPr lang="fr-FR" dirty="0"/>
              <a:t> </a:t>
            </a:r>
            <a:r>
              <a:rPr lang="fr-FR" dirty="0" err="1"/>
              <a:t>limits</a:t>
            </a:r>
            <a:r>
              <a:rPr lang="fr-FR" dirty="0"/>
              <a:t> of computation.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7049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Formal</a:t>
            </a:r>
            <a:r>
              <a:rPr lang="fr-FR" dirty="0"/>
              <a:t> </a:t>
            </a:r>
            <a:r>
              <a:rPr lang="fr-FR" dirty="0" err="1"/>
              <a:t>definition</a:t>
            </a:r>
            <a:r>
              <a:rPr lang="fr-FR" dirty="0"/>
              <a:t>: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45" y="2362200"/>
            <a:ext cx="7396655" cy="376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4881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Example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Provide</a:t>
            </a:r>
            <a:r>
              <a:rPr lang="fr-FR" dirty="0"/>
              <a:t> the </a:t>
            </a:r>
            <a:r>
              <a:rPr lang="fr-FR" dirty="0" err="1"/>
              <a:t>entire</a:t>
            </a:r>
            <a:r>
              <a:rPr lang="fr-FR" dirty="0"/>
              <a:t> </a:t>
            </a:r>
            <a:r>
              <a:rPr lang="fr-FR" dirty="0" err="1"/>
              <a:t>sequence</a:t>
            </a:r>
            <a:r>
              <a:rPr lang="fr-FR" dirty="0"/>
              <a:t> of moves of M </a:t>
            </a:r>
            <a:r>
              <a:rPr lang="fr-FR" dirty="0" err="1"/>
              <a:t>when</a:t>
            </a:r>
            <a:r>
              <a:rPr lang="fr-FR" dirty="0"/>
              <a:t> M’s </a:t>
            </a:r>
            <a:r>
              <a:rPr lang="fr-FR" dirty="0" err="1"/>
              <a:t>intial</a:t>
            </a:r>
            <a:r>
              <a:rPr lang="fr-FR" dirty="0"/>
              <a:t> ID </a:t>
            </a:r>
            <a:r>
              <a:rPr lang="fr-FR" dirty="0" err="1"/>
              <a:t>is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q</a:t>
            </a:r>
            <a:r>
              <a:rPr lang="fr-FR" baseline="-25000" dirty="0"/>
              <a:t>0</a:t>
            </a:r>
            <a:r>
              <a:rPr lang="fr-FR" dirty="0"/>
              <a:t>0011</a:t>
            </a:r>
          </a:p>
          <a:p>
            <a:pPr lvl="1"/>
            <a:r>
              <a:rPr lang="fr-FR" dirty="0"/>
              <a:t>q</a:t>
            </a:r>
            <a:r>
              <a:rPr lang="fr-FR" baseline="-25000" dirty="0"/>
              <a:t>0</a:t>
            </a:r>
            <a:r>
              <a:rPr lang="fr-FR" dirty="0"/>
              <a:t>0010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35632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Example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Provide</a:t>
            </a:r>
            <a:r>
              <a:rPr lang="fr-FR" dirty="0"/>
              <a:t> the </a:t>
            </a:r>
            <a:r>
              <a:rPr lang="fr-FR" dirty="0" err="1"/>
              <a:t>entire</a:t>
            </a:r>
            <a:r>
              <a:rPr lang="fr-FR" dirty="0"/>
              <a:t> </a:t>
            </a:r>
            <a:r>
              <a:rPr lang="fr-FR" dirty="0" err="1"/>
              <a:t>sequence</a:t>
            </a:r>
            <a:r>
              <a:rPr lang="fr-FR" dirty="0"/>
              <a:t> of moves of M </a:t>
            </a:r>
            <a:r>
              <a:rPr lang="fr-FR" dirty="0" err="1"/>
              <a:t>when</a:t>
            </a:r>
            <a:r>
              <a:rPr lang="fr-FR" dirty="0"/>
              <a:t> M’s </a:t>
            </a:r>
            <a:r>
              <a:rPr lang="fr-FR" dirty="0" err="1"/>
              <a:t>intial</a:t>
            </a:r>
            <a:r>
              <a:rPr lang="fr-FR" dirty="0"/>
              <a:t> ID </a:t>
            </a:r>
            <a:r>
              <a:rPr lang="fr-FR" dirty="0" err="1"/>
              <a:t>is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q</a:t>
            </a:r>
            <a:r>
              <a:rPr lang="fr-FR" baseline="-25000" dirty="0"/>
              <a:t>0</a:t>
            </a:r>
            <a:r>
              <a:rPr lang="fr-FR" dirty="0"/>
              <a:t>0011</a:t>
            </a:r>
          </a:p>
          <a:p>
            <a:pPr lvl="1"/>
            <a:r>
              <a:rPr lang="fr-FR" dirty="0"/>
              <a:t>q</a:t>
            </a:r>
            <a:r>
              <a:rPr lang="fr-FR" baseline="-25000" dirty="0"/>
              <a:t>0</a:t>
            </a:r>
            <a:r>
              <a:rPr lang="fr-FR" dirty="0"/>
              <a:t>0010</a:t>
            </a:r>
          </a:p>
          <a:p>
            <a:pPr lvl="1"/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" y="3238500"/>
            <a:ext cx="90424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68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 </a:t>
            </a:r>
            <a:r>
              <a:rPr lang="fr-FR" dirty="0" err="1"/>
              <a:t>Activity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Provide</a:t>
            </a:r>
            <a:r>
              <a:rPr lang="fr-FR" dirty="0"/>
              <a:t> the </a:t>
            </a:r>
            <a:r>
              <a:rPr lang="fr-FR" dirty="0" err="1"/>
              <a:t>entire</a:t>
            </a:r>
            <a:r>
              <a:rPr lang="fr-FR" dirty="0"/>
              <a:t> </a:t>
            </a:r>
            <a:r>
              <a:rPr lang="fr-FR" dirty="0" err="1"/>
              <a:t>sequence</a:t>
            </a:r>
            <a:r>
              <a:rPr lang="fr-FR" dirty="0"/>
              <a:t> of moves of M </a:t>
            </a:r>
            <a:r>
              <a:rPr lang="fr-FR" dirty="0" err="1"/>
              <a:t>when</a:t>
            </a:r>
            <a:r>
              <a:rPr lang="fr-FR" dirty="0"/>
              <a:t> M’s </a:t>
            </a:r>
            <a:r>
              <a:rPr lang="fr-FR" dirty="0" err="1"/>
              <a:t>intial</a:t>
            </a:r>
            <a:r>
              <a:rPr lang="fr-FR" dirty="0"/>
              <a:t> ID </a:t>
            </a:r>
            <a:r>
              <a:rPr lang="fr-FR" dirty="0" err="1"/>
              <a:t>is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q</a:t>
            </a:r>
            <a:r>
              <a:rPr lang="fr-FR" baseline="-25000" dirty="0"/>
              <a:t>0</a:t>
            </a:r>
            <a:r>
              <a:rPr lang="fr-FR" dirty="0"/>
              <a:t>0011</a:t>
            </a:r>
          </a:p>
          <a:p>
            <a:pPr lvl="1"/>
            <a:r>
              <a:rPr lang="fr-FR" dirty="0"/>
              <a:t>q</a:t>
            </a:r>
            <a:r>
              <a:rPr lang="fr-FR" baseline="-25000" dirty="0"/>
              <a:t>0</a:t>
            </a:r>
            <a:r>
              <a:rPr lang="fr-FR" dirty="0"/>
              <a:t>0010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15656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24000"/>
            <a:ext cx="77851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9476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 </a:t>
            </a:r>
            <a:r>
              <a:rPr lang="fr-FR" dirty="0" err="1"/>
              <a:t>Activity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 the w </a:t>
            </a:r>
            <a:r>
              <a:rPr lang="en-US"/>
              <a:t>= 0001000 &amp; w= 0010 </a:t>
            </a:r>
            <a:r>
              <a:rPr lang="en-US" dirty="0"/>
              <a:t>using the following Turing Machine.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667000"/>
            <a:ext cx="5266372" cy="32750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30744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94A5FD-2D1B-4A29-A17E-58E0947FA2E7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TM for {0</a:t>
            </a:r>
            <a:r>
              <a:rPr lang="en-US" baseline="30000" dirty="0"/>
              <a:t>n</a:t>
            </a:r>
            <a:r>
              <a:rPr lang="en-US" dirty="0"/>
              <a:t>1</a:t>
            </a:r>
            <a:r>
              <a:rPr lang="en-US" baseline="30000" dirty="0"/>
              <a:t>n</a:t>
            </a:r>
            <a:r>
              <a:rPr lang="en-US" dirty="0"/>
              <a:t>2</a:t>
            </a:r>
            <a:r>
              <a:rPr lang="en-US" baseline="30000" dirty="0"/>
              <a:t>n</a:t>
            </a:r>
            <a:r>
              <a:rPr lang="en-US" dirty="0"/>
              <a:t>| n≥1} </a:t>
            </a:r>
          </a:p>
        </p:txBody>
      </p:sp>
      <p:sp>
        <p:nvSpPr>
          <p:cNvPr id="10244" name="Oval 4"/>
          <p:cNvSpPr>
            <a:spLocks noChangeArrowheads="1"/>
          </p:cNvSpPr>
          <p:nvPr/>
        </p:nvSpPr>
        <p:spPr bwMode="auto">
          <a:xfrm>
            <a:off x="19812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  <a:r>
              <a:rPr lang="en-US" baseline="-25000"/>
              <a:t>0</a:t>
            </a:r>
            <a:endParaRPr lang="en-US"/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2438400" y="2762250"/>
            <a:ext cx="1676400" cy="666750"/>
            <a:chOff x="2438400" y="2762250"/>
            <a:chExt cx="1676400" cy="666750"/>
          </a:xfrm>
        </p:grpSpPr>
        <p:sp>
          <p:nvSpPr>
            <p:cNvPr id="10275" name="Oval 5"/>
            <p:cNvSpPr>
              <a:spLocks noChangeArrowheads="1"/>
            </p:cNvSpPr>
            <p:nvPr/>
          </p:nvSpPr>
          <p:spPr bwMode="auto">
            <a:xfrm>
              <a:off x="3657600" y="2971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1</a:t>
              </a:r>
            </a:p>
          </p:txBody>
        </p:sp>
        <p:sp>
          <p:nvSpPr>
            <p:cNvPr id="10276" name="Line 6"/>
            <p:cNvSpPr>
              <a:spLocks noChangeShapeType="1"/>
            </p:cNvSpPr>
            <p:nvPr/>
          </p:nvSpPr>
          <p:spPr bwMode="auto">
            <a:xfrm>
              <a:off x="2438400" y="32004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7" name="Text Box 7"/>
            <p:cNvSpPr txBox="1">
              <a:spLocks noChangeArrowheads="1"/>
            </p:cNvSpPr>
            <p:nvPr/>
          </p:nvSpPr>
          <p:spPr bwMode="auto">
            <a:xfrm>
              <a:off x="2651125" y="2762250"/>
              <a:ext cx="96043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 / X,</a:t>
              </a:r>
              <a:r>
                <a:rPr lang="en-US">
                  <a:solidFill>
                    <a:srgbClr val="FF0000"/>
                  </a:solidFill>
                </a:rPr>
                <a:t>R</a:t>
              </a:r>
            </a:p>
          </p:txBody>
        </p:sp>
      </p:grpSp>
      <p:sp>
        <p:nvSpPr>
          <p:cNvPr id="10246" name="Line 8"/>
          <p:cNvSpPr>
            <a:spLocks noChangeShapeType="1"/>
          </p:cNvSpPr>
          <p:nvPr/>
        </p:nvSpPr>
        <p:spPr bwMode="auto">
          <a:xfrm>
            <a:off x="1447800" y="3200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3535363" y="2193925"/>
            <a:ext cx="931862" cy="777875"/>
            <a:chOff x="3535363" y="2193925"/>
            <a:chExt cx="931862" cy="777875"/>
          </a:xfrm>
        </p:grpSpPr>
        <p:sp>
          <p:nvSpPr>
            <p:cNvPr id="10273" name="Freeform 10"/>
            <p:cNvSpPr>
              <a:spLocks/>
            </p:cNvSpPr>
            <p:nvPr/>
          </p:nvSpPr>
          <p:spPr bwMode="auto">
            <a:xfrm>
              <a:off x="3733800" y="2590800"/>
              <a:ext cx="304800" cy="381000"/>
            </a:xfrm>
            <a:custGeom>
              <a:avLst/>
              <a:gdLst>
                <a:gd name="T0" fmla="*/ 0 w 192"/>
                <a:gd name="T1" fmla="*/ 2147483647 h 240"/>
                <a:gd name="T2" fmla="*/ 2147483647 w 192"/>
                <a:gd name="T3" fmla="*/ 0 h 240"/>
                <a:gd name="T4" fmla="*/ 2147483647 w 192"/>
                <a:gd name="T5" fmla="*/ 2147483647 h 240"/>
                <a:gd name="T6" fmla="*/ 0 60000 65536"/>
                <a:gd name="T7" fmla="*/ 0 60000 65536"/>
                <a:gd name="T8" fmla="*/ 0 60000 65536"/>
                <a:gd name="T9" fmla="*/ 0 w 192"/>
                <a:gd name="T10" fmla="*/ 0 h 240"/>
                <a:gd name="T11" fmla="*/ 192 w 192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240">
                  <a:moveTo>
                    <a:pt x="0" y="240"/>
                  </a:moveTo>
                  <a:cubicBezTo>
                    <a:pt x="32" y="120"/>
                    <a:pt x="64" y="0"/>
                    <a:pt x="96" y="0"/>
                  </a:cubicBezTo>
                  <a:cubicBezTo>
                    <a:pt x="128" y="0"/>
                    <a:pt x="160" y="120"/>
                    <a:pt x="192" y="24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4" name="Text Box 11"/>
            <p:cNvSpPr txBox="1">
              <a:spLocks noChangeArrowheads="1"/>
            </p:cNvSpPr>
            <p:nvPr/>
          </p:nvSpPr>
          <p:spPr bwMode="auto">
            <a:xfrm>
              <a:off x="3535363" y="2193925"/>
              <a:ext cx="93186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 / 0,</a:t>
              </a:r>
              <a:r>
                <a:rPr lang="en-US">
                  <a:solidFill>
                    <a:srgbClr val="FF0000"/>
                  </a:solidFill>
                </a:rPr>
                <a:t>R</a:t>
              </a:r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3657600" y="3429000"/>
            <a:ext cx="457200" cy="1143000"/>
            <a:chOff x="3657600" y="3429000"/>
            <a:chExt cx="457200" cy="1143000"/>
          </a:xfrm>
        </p:grpSpPr>
        <p:sp>
          <p:nvSpPr>
            <p:cNvPr id="10271" name="Line 12"/>
            <p:cNvSpPr>
              <a:spLocks noChangeShapeType="1"/>
            </p:cNvSpPr>
            <p:nvPr/>
          </p:nvSpPr>
          <p:spPr bwMode="auto">
            <a:xfrm>
              <a:off x="3886200" y="34290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2" name="Oval 13"/>
            <p:cNvSpPr>
              <a:spLocks noChangeArrowheads="1"/>
            </p:cNvSpPr>
            <p:nvPr/>
          </p:nvSpPr>
          <p:spPr bwMode="auto">
            <a:xfrm>
              <a:off x="3657600" y="4114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2</a:t>
              </a:r>
            </a:p>
          </p:txBody>
        </p:sp>
      </p:grpSp>
      <p:sp>
        <p:nvSpPr>
          <p:cNvPr id="10254" name="Text Box 16"/>
          <p:cNvSpPr txBox="1">
            <a:spLocks noChangeArrowheads="1"/>
          </p:cNvSpPr>
          <p:nvPr/>
        </p:nvSpPr>
        <p:spPr bwMode="auto">
          <a:xfrm>
            <a:off x="4021138" y="3565525"/>
            <a:ext cx="919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1 / Y,</a:t>
            </a:r>
            <a:r>
              <a:rPr lang="en-US" dirty="0">
                <a:solidFill>
                  <a:srgbClr val="0070C0"/>
                </a:solidFill>
              </a:rPr>
              <a:t>L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3505200" y="4546600"/>
            <a:ext cx="946150" cy="787400"/>
            <a:chOff x="3505200" y="4546600"/>
            <a:chExt cx="946150" cy="787400"/>
          </a:xfrm>
        </p:grpSpPr>
        <p:sp>
          <p:nvSpPr>
            <p:cNvPr id="10269" name="Freeform 14"/>
            <p:cNvSpPr>
              <a:spLocks/>
            </p:cNvSpPr>
            <p:nvPr/>
          </p:nvSpPr>
          <p:spPr bwMode="auto">
            <a:xfrm>
              <a:off x="3733800" y="4546600"/>
              <a:ext cx="342900" cy="374650"/>
            </a:xfrm>
            <a:custGeom>
              <a:avLst/>
              <a:gdLst>
                <a:gd name="T0" fmla="*/ 2147483647 w 234"/>
                <a:gd name="T1" fmla="*/ 0 h 236"/>
                <a:gd name="T2" fmla="*/ 2147483647 w 234"/>
                <a:gd name="T3" fmla="*/ 2147483647 h 236"/>
                <a:gd name="T4" fmla="*/ 2147483647 w 234"/>
                <a:gd name="T5" fmla="*/ 2147483647 h 236"/>
                <a:gd name="T6" fmla="*/ 2147483647 w 234"/>
                <a:gd name="T7" fmla="*/ 2147483647 h 236"/>
                <a:gd name="T8" fmla="*/ 2147483647 w 234"/>
                <a:gd name="T9" fmla="*/ 2147483647 h 236"/>
                <a:gd name="T10" fmla="*/ 2147483647 w 234"/>
                <a:gd name="T11" fmla="*/ 2147483647 h 236"/>
                <a:gd name="T12" fmla="*/ 2147483647 w 234"/>
                <a:gd name="T13" fmla="*/ 2147483647 h 2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4"/>
                <a:gd name="T22" fmla="*/ 0 h 236"/>
                <a:gd name="T23" fmla="*/ 234 w 234"/>
                <a:gd name="T24" fmla="*/ 236 h 2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4" h="236">
                  <a:moveTo>
                    <a:pt x="202" y="0"/>
                  </a:moveTo>
                  <a:cubicBezTo>
                    <a:pt x="210" y="26"/>
                    <a:pt x="225" y="45"/>
                    <a:pt x="234" y="72"/>
                  </a:cubicBezTo>
                  <a:cubicBezTo>
                    <a:pt x="230" y="85"/>
                    <a:pt x="217" y="182"/>
                    <a:pt x="194" y="200"/>
                  </a:cubicBezTo>
                  <a:cubicBezTo>
                    <a:pt x="173" y="215"/>
                    <a:pt x="118" y="224"/>
                    <a:pt x="90" y="232"/>
                  </a:cubicBezTo>
                  <a:cubicBezTo>
                    <a:pt x="68" y="229"/>
                    <a:pt x="43" y="236"/>
                    <a:pt x="26" y="224"/>
                  </a:cubicBezTo>
                  <a:cubicBezTo>
                    <a:pt x="20" y="219"/>
                    <a:pt x="5" y="156"/>
                    <a:pt x="2" y="144"/>
                  </a:cubicBezTo>
                  <a:cubicBezTo>
                    <a:pt x="7" y="105"/>
                    <a:pt x="0" y="56"/>
                    <a:pt x="50" y="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0" name="Text Box 17"/>
            <p:cNvSpPr txBox="1">
              <a:spLocks noChangeArrowheads="1"/>
            </p:cNvSpPr>
            <p:nvPr/>
          </p:nvSpPr>
          <p:spPr bwMode="auto">
            <a:xfrm>
              <a:off x="3505200" y="4937125"/>
              <a:ext cx="946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Y / Y,</a:t>
              </a:r>
              <a:r>
                <a:rPr lang="en-US">
                  <a:solidFill>
                    <a:srgbClr val="0070C0"/>
                  </a:solidFill>
                </a:rPr>
                <a:t>L</a:t>
              </a:r>
            </a:p>
          </p:txBody>
        </p:sp>
      </p:grpSp>
      <p:sp>
        <p:nvSpPr>
          <p:cNvPr id="10256" name="Text Box 18"/>
          <p:cNvSpPr txBox="1">
            <a:spLocks noChangeArrowheads="1"/>
          </p:cNvSpPr>
          <p:nvPr/>
        </p:nvSpPr>
        <p:spPr bwMode="auto">
          <a:xfrm>
            <a:off x="3473450" y="5257800"/>
            <a:ext cx="890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 / 0,</a:t>
            </a:r>
            <a:r>
              <a:rPr lang="en-US">
                <a:solidFill>
                  <a:srgbClr val="0070C0"/>
                </a:solidFill>
              </a:rPr>
              <a:t>L</a:t>
            </a:r>
          </a:p>
        </p:txBody>
      </p:sp>
      <p:sp>
        <p:nvSpPr>
          <p:cNvPr id="10257" name="Line 19"/>
          <p:cNvSpPr>
            <a:spLocks noChangeShapeType="1"/>
          </p:cNvSpPr>
          <p:nvPr/>
        </p:nvSpPr>
        <p:spPr bwMode="auto">
          <a:xfrm flipH="1" flipV="1">
            <a:off x="2362200" y="3429000"/>
            <a:ext cx="1295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Text Box 20"/>
          <p:cNvSpPr txBox="1">
            <a:spLocks noChangeArrowheads="1"/>
          </p:cNvSpPr>
          <p:nvPr/>
        </p:nvSpPr>
        <p:spPr bwMode="auto">
          <a:xfrm>
            <a:off x="2362200" y="3962400"/>
            <a:ext cx="989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 / X,</a:t>
            </a:r>
            <a:r>
              <a:rPr lang="en-US">
                <a:solidFill>
                  <a:srgbClr val="FF0000"/>
                </a:solidFill>
              </a:rPr>
              <a:t>R</a:t>
            </a:r>
          </a:p>
        </p:txBody>
      </p: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914400" y="3429000"/>
            <a:ext cx="1143000" cy="1447800"/>
            <a:chOff x="914400" y="3429000"/>
            <a:chExt cx="1143000" cy="1447800"/>
          </a:xfrm>
        </p:grpSpPr>
        <p:sp>
          <p:nvSpPr>
            <p:cNvPr id="10266" name="Line 22"/>
            <p:cNvSpPr>
              <a:spLocks noChangeShapeType="1"/>
            </p:cNvSpPr>
            <p:nvPr/>
          </p:nvSpPr>
          <p:spPr bwMode="auto">
            <a:xfrm flipH="1">
              <a:off x="1676400" y="3429000"/>
              <a:ext cx="3810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7" name="Oval 23"/>
            <p:cNvSpPr>
              <a:spLocks noChangeArrowheads="1"/>
            </p:cNvSpPr>
            <p:nvPr/>
          </p:nvSpPr>
          <p:spPr bwMode="auto">
            <a:xfrm>
              <a:off x="1447800" y="4419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3</a:t>
              </a:r>
              <a:endParaRPr lang="en-US"/>
            </a:p>
          </p:txBody>
        </p:sp>
        <p:sp>
          <p:nvSpPr>
            <p:cNvPr id="9" name="Text Box 24"/>
            <p:cNvSpPr txBox="1">
              <a:spLocks noChangeArrowheads="1"/>
            </p:cNvSpPr>
            <p:nvPr/>
          </p:nvSpPr>
          <p:spPr bwMode="auto">
            <a:xfrm>
              <a:off x="914400" y="3657600"/>
              <a:ext cx="98901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Y / Y,</a:t>
              </a:r>
              <a:r>
                <a:rPr lang="en-US">
                  <a:solidFill>
                    <a:srgbClr val="FF0000"/>
                  </a:solidFill>
                </a:rPr>
                <a:t>R</a:t>
              </a:r>
            </a:p>
          </p:txBody>
        </p:sp>
      </p:grp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152400" y="4481513"/>
            <a:ext cx="1320800" cy="411162"/>
            <a:chOff x="152400" y="4481513"/>
            <a:chExt cx="1320800" cy="411162"/>
          </a:xfrm>
        </p:grpSpPr>
        <p:sp>
          <p:nvSpPr>
            <p:cNvPr id="10264" name="Freeform 25"/>
            <p:cNvSpPr>
              <a:spLocks/>
            </p:cNvSpPr>
            <p:nvPr/>
          </p:nvSpPr>
          <p:spPr bwMode="auto">
            <a:xfrm>
              <a:off x="1079500" y="4481513"/>
              <a:ext cx="393700" cy="306387"/>
            </a:xfrm>
            <a:custGeom>
              <a:avLst/>
              <a:gdLst>
                <a:gd name="T0" fmla="*/ 2147483647 w 248"/>
                <a:gd name="T1" fmla="*/ 2147483647 h 193"/>
                <a:gd name="T2" fmla="*/ 2147483647 w 248"/>
                <a:gd name="T3" fmla="*/ 2147483647 h 193"/>
                <a:gd name="T4" fmla="*/ 0 w 248"/>
                <a:gd name="T5" fmla="*/ 2147483647 h 193"/>
                <a:gd name="T6" fmla="*/ 2147483647 w 248"/>
                <a:gd name="T7" fmla="*/ 2147483647 h 193"/>
                <a:gd name="T8" fmla="*/ 2147483647 w 248"/>
                <a:gd name="T9" fmla="*/ 2147483647 h 193"/>
                <a:gd name="T10" fmla="*/ 2147483647 w 248"/>
                <a:gd name="T11" fmla="*/ 2147483647 h 193"/>
                <a:gd name="T12" fmla="*/ 2147483647 w 248"/>
                <a:gd name="T13" fmla="*/ 2147483647 h 193"/>
                <a:gd name="T14" fmla="*/ 2147483647 w 248"/>
                <a:gd name="T15" fmla="*/ 2147483647 h 19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8"/>
                <a:gd name="T25" fmla="*/ 0 h 193"/>
                <a:gd name="T26" fmla="*/ 248 w 248"/>
                <a:gd name="T27" fmla="*/ 193 h 19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8" h="193">
                  <a:moveTo>
                    <a:pt x="248" y="177"/>
                  </a:moveTo>
                  <a:cubicBezTo>
                    <a:pt x="195" y="180"/>
                    <a:pt x="82" y="193"/>
                    <a:pt x="24" y="177"/>
                  </a:cubicBezTo>
                  <a:cubicBezTo>
                    <a:pt x="12" y="173"/>
                    <a:pt x="2" y="137"/>
                    <a:pt x="0" y="129"/>
                  </a:cubicBezTo>
                  <a:cubicBezTo>
                    <a:pt x="2" y="105"/>
                    <a:pt x="2" y="80"/>
                    <a:pt x="8" y="57"/>
                  </a:cubicBezTo>
                  <a:cubicBezTo>
                    <a:pt x="18" y="15"/>
                    <a:pt x="79" y="11"/>
                    <a:pt x="112" y="1"/>
                  </a:cubicBezTo>
                  <a:cubicBezTo>
                    <a:pt x="141" y="5"/>
                    <a:pt x="175" y="0"/>
                    <a:pt x="200" y="17"/>
                  </a:cubicBezTo>
                  <a:cubicBezTo>
                    <a:pt x="208" y="22"/>
                    <a:pt x="208" y="34"/>
                    <a:pt x="216" y="41"/>
                  </a:cubicBezTo>
                  <a:cubicBezTo>
                    <a:pt x="222" y="46"/>
                    <a:pt x="240" y="49"/>
                    <a:pt x="240" y="4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5" name="Text Box 26"/>
            <p:cNvSpPr txBox="1">
              <a:spLocks noChangeArrowheads="1"/>
            </p:cNvSpPr>
            <p:nvPr/>
          </p:nvSpPr>
          <p:spPr bwMode="auto">
            <a:xfrm>
              <a:off x="152400" y="4495800"/>
              <a:ext cx="98901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Y / Y,</a:t>
              </a:r>
              <a:r>
                <a:rPr lang="en-US">
                  <a:solidFill>
                    <a:srgbClr val="FF0000"/>
                  </a:solidFill>
                </a:rPr>
                <a:t>R</a:t>
              </a:r>
            </a:p>
          </p:txBody>
        </p:sp>
      </p:grp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992188" y="4876800"/>
            <a:ext cx="1598612" cy="1066800"/>
            <a:chOff x="992188" y="4876800"/>
            <a:chExt cx="1598612" cy="1066800"/>
          </a:xfrm>
        </p:grpSpPr>
        <p:sp>
          <p:nvSpPr>
            <p:cNvPr id="10260" name="Line 27"/>
            <p:cNvSpPr>
              <a:spLocks noChangeShapeType="1"/>
            </p:cNvSpPr>
            <p:nvPr/>
          </p:nvSpPr>
          <p:spPr bwMode="auto">
            <a:xfrm>
              <a:off x="1752600" y="4876800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1" name="Oval 28"/>
            <p:cNvSpPr>
              <a:spLocks noChangeArrowheads="1"/>
            </p:cNvSpPr>
            <p:nvPr/>
          </p:nvSpPr>
          <p:spPr bwMode="auto">
            <a:xfrm>
              <a:off x="2057400" y="54102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4</a:t>
              </a:r>
              <a:endParaRPr lang="en-US"/>
            </a:p>
          </p:txBody>
        </p:sp>
        <p:sp>
          <p:nvSpPr>
            <p:cNvPr id="10262" name="Oval 29"/>
            <p:cNvSpPr>
              <a:spLocks noChangeArrowheads="1"/>
            </p:cNvSpPr>
            <p:nvPr/>
          </p:nvSpPr>
          <p:spPr bwMode="auto">
            <a:xfrm>
              <a:off x="1981200" y="53340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3" name="Text Box 30"/>
            <p:cNvSpPr txBox="1">
              <a:spLocks noChangeArrowheads="1"/>
            </p:cNvSpPr>
            <p:nvPr/>
          </p:nvSpPr>
          <p:spPr bwMode="auto">
            <a:xfrm>
              <a:off x="992188" y="5013325"/>
              <a:ext cx="98901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 / B,</a:t>
              </a:r>
              <a:r>
                <a:rPr lang="en-US">
                  <a:solidFill>
                    <a:srgbClr val="FF0000"/>
                  </a:solidFill>
                </a:rPr>
                <a:t>R</a:t>
              </a:r>
            </a:p>
          </p:txBody>
        </p:sp>
      </p:grpSp>
      <p:sp>
        <p:nvSpPr>
          <p:cNvPr id="10268" name="Rectangle 32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1800">
                <a:solidFill>
                  <a:srgbClr val="7030A0"/>
                </a:solidFill>
              </a:rPr>
              <a:t>Mark next unread 0 with X and move right</a:t>
            </a:r>
          </a:p>
          <a:p>
            <a:pPr marL="533400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1800">
                <a:solidFill>
                  <a:srgbClr val="0070C0"/>
                </a:solidFill>
              </a:rPr>
              <a:t>Move to the right all the way to the first unread 1, and mark it with Y</a:t>
            </a:r>
          </a:p>
          <a:p>
            <a:pPr marL="533400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1800">
                <a:solidFill>
                  <a:srgbClr val="7030A0"/>
                </a:solidFill>
              </a:rPr>
              <a:t>Move back (to the left) all the way to the last marked X, and then move one position to the right</a:t>
            </a:r>
          </a:p>
          <a:p>
            <a:pPr marL="533400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1800">
                <a:solidFill>
                  <a:srgbClr val="0070C0"/>
                </a:solidFill>
              </a:rPr>
              <a:t>If the next position is 0, then goto step 1.</a:t>
            </a:r>
            <a:br>
              <a:rPr lang="en-US" sz="1800"/>
            </a:br>
            <a:r>
              <a:rPr lang="en-US" sz="1800">
                <a:solidFill>
                  <a:srgbClr val="7030A0"/>
                </a:solidFill>
              </a:rPr>
              <a:t>Else move all the way to the right to ensure there are no excess 1s. If not move right to the next blank symbol and stop &amp; accept.</a:t>
            </a:r>
          </a:p>
        </p:txBody>
      </p:sp>
      <p:sp>
        <p:nvSpPr>
          <p:cNvPr id="10" name="Text Box 34"/>
          <p:cNvSpPr txBox="1">
            <a:spLocks noChangeArrowheads="1"/>
          </p:cNvSpPr>
          <p:nvPr/>
        </p:nvSpPr>
        <p:spPr bwMode="auto">
          <a:xfrm>
            <a:off x="4784725" y="603885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8" name="Text Box 20"/>
          <p:cNvSpPr txBox="1">
            <a:spLocks noChangeArrowheads="1"/>
          </p:cNvSpPr>
          <p:nvPr/>
        </p:nvSpPr>
        <p:spPr bwMode="auto">
          <a:xfrm>
            <a:off x="3505200" y="1905000"/>
            <a:ext cx="9540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 / Y,</a:t>
            </a:r>
            <a:r>
              <a:rPr lang="en-US">
                <a:solidFill>
                  <a:srgbClr val="FF0000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6053661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Book Chapter </a:t>
            </a:r>
          </a:p>
          <a:p>
            <a:r>
              <a:rPr lang="en-US" dirty="0"/>
              <a:t>Lectures from Stanford University</a:t>
            </a:r>
          </a:p>
          <a:p>
            <a:pPr lvl="1"/>
            <a:r>
              <a:rPr lang="en-US" dirty="0">
                <a:hlinkClick r:id="rId3"/>
              </a:rPr>
              <a:t>http://infolab.stanford.edu/~ullman/ialc/spr10/spr10.html#LECTURE%20NOTES</a:t>
            </a:r>
            <a:endParaRPr lang="en-US" dirty="0"/>
          </a:p>
          <a:p>
            <a:r>
              <a:rPr lang="en-US" dirty="0"/>
              <a:t>Lectures from Washington State University</a:t>
            </a:r>
          </a:p>
          <a:p>
            <a:pPr lvl="1"/>
            <a:r>
              <a:rPr lang="en-US" dirty="0">
                <a:hlinkClick r:id="rId4"/>
              </a:rPr>
              <a:t>http://www.eecs.wsu.edu/~ananth</a:t>
            </a:r>
            <a:r>
              <a:rPr lang="en-US">
                <a:hlinkClick r:id="rId4"/>
              </a:rPr>
              <a:t>/CptS317/Lectures/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47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D30DBB-EC19-4696-B85E-D722D0DFBF2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Turing Machines 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The purpose of the theory of Turing machines is to prove that certain specific languages have no algorithm.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If a problem cannot be “</a:t>
            </a:r>
            <a:r>
              <a:rPr lang="en-US" u="sng" dirty="0"/>
              <a:t>solved</a:t>
            </a:r>
            <a:r>
              <a:rPr lang="en-US" dirty="0"/>
              <a:t>” even using a TM, then it implies that the problem is </a:t>
            </a:r>
            <a:r>
              <a:rPr lang="en-US" b="1" i="1" dirty="0" err="1">
                <a:solidFill>
                  <a:srgbClr val="FF0000"/>
                </a:solidFill>
              </a:rPr>
              <a:t>undecidable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What does this mean?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They are used to prove a given system.</a:t>
            </a:r>
          </a:p>
        </p:txBody>
      </p:sp>
    </p:spTree>
    <p:extLst>
      <p:ext uri="{BB962C8B-B14F-4D97-AF65-F5344CB8AC3E}">
        <p14:creationId xmlns:p14="http://schemas.microsoft.com/office/powerpoint/2010/main" val="389683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C1D74-F69E-D241-80BE-060B7355B7D8}" type="slidenum">
              <a:rPr lang="en-US"/>
              <a:pPr/>
              <a:t>5</a:t>
            </a:fld>
            <a:endParaRPr 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Picture of a Turing Machine</a:t>
            </a: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3886200" y="2895600"/>
            <a:ext cx="1066800" cy="990600"/>
          </a:xfrm>
          <a:prstGeom prst="rect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State</a:t>
            </a:r>
          </a:p>
        </p:txBody>
      </p:sp>
      <p:sp>
        <p:nvSpPr>
          <p:cNvPr id="50180" name="Line 4"/>
          <p:cNvSpPr>
            <a:spLocks noChangeShapeType="1"/>
          </p:cNvSpPr>
          <p:nvPr/>
        </p:nvSpPr>
        <p:spPr bwMode="auto">
          <a:xfrm>
            <a:off x="1066800" y="4572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0181" name="Line 5"/>
          <p:cNvSpPr>
            <a:spLocks noChangeShapeType="1"/>
          </p:cNvSpPr>
          <p:nvPr/>
        </p:nvSpPr>
        <p:spPr bwMode="auto">
          <a:xfrm>
            <a:off x="1066800" y="51054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0182" name="Line 6"/>
          <p:cNvSpPr>
            <a:spLocks noChangeShapeType="1"/>
          </p:cNvSpPr>
          <p:nvPr/>
        </p:nvSpPr>
        <p:spPr bwMode="auto">
          <a:xfrm>
            <a:off x="4191000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4724400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5257800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5791200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3657600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0187" name="Line 11"/>
          <p:cNvSpPr>
            <a:spLocks noChangeShapeType="1"/>
          </p:cNvSpPr>
          <p:nvPr/>
        </p:nvSpPr>
        <p:spPr bwMode="auto">
          <a:xfrm>
            <a:off x="3124200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0188" name="Text Box 12"/>
          <p:cNvSpPr txBox="1">
            <a:spLocks noChangeArrowheads="1"/>
          </p:cNvSpPr>
          <p:nvPr/>
        </p:nvSpPr>
        <p:spPr bwMode="auto">
          <a:xfrm>
            <a:off x="1355725" y="4529138"/>
            <a:ext cx="650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 . .</a:t>
            </a:r>
          </a:p>
        </p:txBody>
      </p:sp>
      <p:sp>
        <p:nvSpPr>
          <p:cNvPr id="50189" name="Text Box 13"/>
          <p:cNvSpPr txBox="1">
            <a:spLocks noChangeArrowheads="1"/>
          </p:cNvSpPr>
          <p:nvPr/>
        </p:nvSpPr>
        <p:spPr bwMode="auto">
          <a:xfrm>
            <a:off x="6248400" y="4495800"/>
            <a:ext cx="650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 . .</a:t>
            </a:r>
          </a:p>
        </p:txBody>
      </p:sp>
      <p:sp>
        <p:nvSpPr>
          <p:cNvPr id="50190" name="Text Box 14"/>
          <p:cNvSpPr txBox="1">
            <a:spLocks noChangeArrowheads="1"/>
          </p:cNvSpPr>
          <p:nvPr/>
        </p:nvSpPr>
        <p:spPr bwMode="auto">
          <a:xfrm>
            <a:off x="3200400" y="4572000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50191" name="Text Box 15"/>
          <p:cNvSpPr txBox="1">
            <a:spLocks noChangeArrowheads="1"/>
          </p:cNvSpPr>
          <p:nvPr/>
        </p:nvSpPr>
        <p:spPr bwMode="auto">
          <a:xfrm>
            <a:off x="3733800" y="4572000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4267200" y="4572000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50193" name="Text Box 17"/>
          <p:cNvSpPr txBox="1">
            <a:spLocks noChangeArrowheads="1"/>
          </p:cNvSpPr>
          <p:nvPr/>
        </p:nvSpPr>
        <p:spPr bwMode="auto">
          <a:xfrm>
            <a:off x="4800600" y="4572000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50194" name="Text Box 18"/>
          <p:cNvSpPr txBox="1">
            <a:spLocks noChangeArrowheads="1"/>
          </p:cNvSpPr>
          <p:nvPr/>
        </p:nvSpPr>
        <p:spPr bwMode="auto">
          <a:xfrm>
            <a:off x="5334000" y="4572000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50195" name="Line 19"/>
          <p:cNvSpPr>
            <a:spLocks noChangeShapeType="1"/>
          </p:cNvSpPr>
          <p:nvPr/>
        </p:nvSpPr>
        <p:spPr bwMode="auto">
          <a:xfrm>
            <a:off x="4419600" y="3886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 bwMode="auto">
          <a:xfrm>
            <a:off x="3489325" y="5214938"/>
            <a:ext cx="308451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Infinite tape with</a:t>
            </a:r>
          </a:p>
          <a:p>
            <a:r>
              <a:rPr lang="en-US"/>
              <a:t>squares containing</a:t>
            </a:r>
          </a:p>
          <a:p>
            <a:r>
              <a:rPr lang="en-US"/>
              <a:t>tape symbols chosen</a:t>
            </a:r>
          </a:p>
          <a:p>
            <a:r>
              <a:rPr lang="en-US"/>
              <a:t>from a finite alphabet</a:t>
            </a:r>
          </a:p>
        </p:txBody>
      </p:sp>
      <p:sp>
        <p:nvSpPr>
          <p:cNvPr id="50197" name="Text Box 21"/>
          <p:cNvSpPr txBox="1">
            <a:spLocks noChangeArrowheads="1"/>
          </p:cNvSpPr>
          <p:nvPr/>
        </p:nvSpPr>
        <p:spPr bwMode="auto">
          <a:xfrm>
            <a:off x="5715000" y="1676400"/>
            <a:ext cx="3081338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66FF"/>
                </a:solidFill>
              </a:rPr>
              <a:t>Action</a:t>
            </a:r>
            <a:r>
              <a:rPr lang="en-US"/>
              <a:t>: based on</a:t>
            </a:r>
          </a:p>
          <a:p>
            <a:r>
              <a:rPr lang="en-US"/>
              <a:t>the state and the</a:t>
            </a:r>
          </a:p>
          <a:p>
            <a:r>
              <a:rPr lang="en-US"/>
              <a:t>tape symbol under</a:t>
            </a:r>
          </a:p>
          <a:p>
            <a:r>
              <a:rPr lang="en-US"/>
              <a:t>the head: change</a:t>
            </a:r>
          </a:p>
          <a:p>
            <a:r>
              <a:rPr lang="en-US"/>
              <a:t>state, rewrite the</a:t>
            </a:r>
          </a:p>
          <a:p>
            <a:r>
              <a:rPr lang="en-US"/>
              <a:t>symbol and move the</a:t>
            </a:r>
          </a:p>
          <a:p>
            <a:r>
              <a:rPr lang="en-US"/>
              <a:t>head one square.</a:t>
            </a:r>
          </a:p>
        </p:txBody>
      </p:sp>
    </p:spTree>
    <p:extLst>
      <p:ext uri="{BB962C8B-B14F-4D97-AF65-F5344CB8AC3E}">
        <p14:creationId xmlns:p14="http://schemas.microsoft.com/office/powerpoint/2010/main" val="369523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9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F709-00AD-8348-9FFC-D9B6B98941A6}" type="slidenum">
              <a:rPr lang="en-US"/>
              <a:pPr/>
              <a:t>6</a:t>
            </a:fld>
            <a:endParaRPr lang="en-US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Turing Machines?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14800"/>
          </a:xfrm>
        </p:spPr>
        <p:txBody>
          <a:bodyPr/>
          <a:lstStyle/>
          <a:p>
            <a:r>
              <a:rPr lang="en-US" dirty="0"/>
              <a:t>Why not deal with C programs or something like that?</a:t>
            </a:r>
          </a:p>
          <a:p>
            <a:r>
              <a:rPr lang="en-US" dirty="0">
                <a:solidFill>
                  <a:srgbClr val="CC9900"/>
                </a:solidFill>
              </a:rPr>
              <a:t>Answer</a:t>
            </a:r>
            <a:r>
              <a:rPr lang="en-US" dirty="0"/>
              <a:t>: You can, but it is easier to prove things about TM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s, because they are so simple.</a:t>
            </a:r>
          </a:p>
          <a:p>
            <a:pPr lvl="1"/>
            <a:r>
              <a:rPr lang="en-US" dirty="0"/>
              <a:t>And yet they are as powerful as any computer.</a:t>
            </a:r>
          </a:p>
          <a:p>
            <a:pPr lvl="2"/>
            <a:r>
              <a:rPr lang="en-US" dirty="0"/>
              <a:t>More so, in fact, since they have infinite memory.</a:t>
            </a:r>
          </a:p>
        </p:txBody>
      </p:sp>
    </p:spTree>
    <p:extLst>
      <p:ext uri="{BB962C8B-B14F-4D97-AF65-F5344CB8AC3E}">
        <p14:creationId xmlns:p14="http://schemas.microsoft.com/office/powerpoint/2010/main" val="203386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 bldLvl="3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5C46-B71B-BD47-BF86-BFDA90A598F9}" type="slidenum">
              <a:rPr lang="en-US"/>
              <a:pPr/>
              <a:t>7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/>
              <a:t>Turing-Machine Formalism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24800" cy="4724400"/>
          </a:xfrm>
        </p:spPr>
        <p:txBody>
          <a:bodyPr/>
          <a:lstStyle/>
          <a:p>
            <a:pPr marL="609600" indent="-609600"/>
            <a:r>
              <a:rPr lang="en-US"/>
              <a:t>A TM is described by: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/>
              <a:t>A finite set of </a:t>
            </a:r>
            <a:r>
              <a:rPr lang="en-US" i="1">
                <a:solidFill>
                  <a:srgbClr val="FF0066"/>
                </a:solidFill>
              </a:rPr>
              <a:t>states </a:t>
            </a:r>
            <a:r>
              <a:rPr lang="en-US"/>
              <a:t> (Q, typically).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/>
              <a:t>An </a:t>
            </a:r>
            <a:r>
              <a:rPr lang="en-US" i="1">
                <a:solidFill>
                  <a:srgbClr val="FF0066"/>
                </a:solidFill>
              </a:rPr>
              <a:t>input alphabet</a:t>
            </a:r>
            <a:r>
              <a:rPr lang="en-US"/>
              <a:t>  (</a:t>
            </a:r>
            <a:r>
              <a:rPr lang="en-US">
                <a:latin typeface="Lucida Sans Unicode" charset="0"/>
              </a:rPr>
              <a:t>Σ</a:t>
            </a:r>
            <a:r>
              <a:rPr lang="en-US"/>
              <a:t>, typically).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/>
              <a:t>A </a:t>
            </a:r>
            <a:r>
              <a:rPr lang="en-US" i="1">
                <a:solidFill>
                  <a:srgbClr val="FF0066"/>
                </a:solidFill>
              </a:rPr>
              <a:t>tape alphabet</a:t>
            </a:r>
            <a:r>
              <a:rPr lang="en-US"/>
              <a:t>  (</a:t>
            </a:r>
            <a:r>
              <a:rPr lang="en-US">
                <a:latin typeface="Lucida Sans Unicode" charset="0"/>
              </a:rPr>
              <a:t>Γ</a:t>
            </a:r>
            <a:r>
              <a:rPr lang="en-US"/>
              <a:t>, typically; contains </a:t>
            </a:r>
            <a:r>
              <a:rPr lang="en-US">
                <a:latin typeface="Lucida Sans Unicode" charset="0"/>
              </a:rPr>
              <a:t>Σ</a:t>
            </a:r>
            <a:r>
              <a:rPr lang="en-US"/>
              <a:t>).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/>
              <a:t>A </a:t>
            </a:r>
            <a:r>
              <a:rPr lang="en-US" i="1">
                <a:solidFill>
                  <a:srgbClr val="FF0066"/>
                </a:solidFill>
              </a:rPr>
              <a:t>transition function</a:t>
            </a:r>
            <a:r>
              <a:rPr lang="en-US"/>
              <a:t>  (</a:t>
            </a:r>
            <a:r>
              <a:rPr lang="en-US">
                <a:latin typeface="Lucida Sans Unicode" charset="0"/>
              </a:rPr>
              <a:t>δ</a:t>
            </a:r>
            <a:r>
              <a:rPr lang="en-US"/>
              <a:t>, typically).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/>
              <a:t>A </a:t>
            </a:r>
            <a:r>
              <a:rPr lang="en-US" i="1">
                <a:solidFill>
                  <a:srgbClr val="FF0066"/>
                </a:solidFill>
              </a:rPr>
              <a:t>start state</a:t>
            </a:r>
            <a:r>
              <a:rPr lang="en-US"/>
              <a:t>  (q</a:t>
            </a:r>
            <a:r>
              <a:rPr lang="en-US" baseline="-25000"/>
              <a:t>0</a:t>
            </a:r>
            <a:r>
              <a:rPr lang="en-US"/>
              <a:t>, in Q, typically).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/>
              <a:t>A </a:t>
            </a:r>
            <a:r>
              <a:rPr lang="en-US" i="1">
                <a:solidFill>
                  <a:srgbClr val="FF0066"/>
                </a:solidFill>
              </a:rPr>
              <a:t>blank symbol</a:t>
            </a:r>
            <a:r>
              <a:rPr lang="en-US"/>
              <a:t>  (B, in </a:t>
            </a:r>
            <a:r>
              <a:rPr lang="en-US">
                <a:latin typeface="Lucida Sans Unicode" charset="0"/>
              </a:rPr>
              <a:t>Γ- Σ</a:t>
            </a:r>
            <a:r>
              <a:rPr lang="en-US"/>
              <a:t>, typically).</a:t>
            </a:r>
          </a:p>
          <a:p>
            <a:pPr marL="1371600" lvl="2" indent="-457200">
              <a:buFont typeface="Monotype Sorts" charset="0"/>
              <a:buChar char="u"/>
            </a:pPr>
            <a:r>
              <a:rPr lang="en-US"/>
              <a:t>All tape except for the input is blank initially.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/>
              <a:t>A set of </a:t>
            </a:r>
            <a:r>
              <a:rPr lang="en-US" i="1">
                <a:solidFill>
                  <a:srgbClr val="FF0066"/>
                </a:solidFill>
              </a:rPr>
              <a:t>final states</a:t>
            </a:r>
            <a:r>
              <a:rPr lang="en-US"/>
              <a:t>  (F </a:t>
            </a:r>
            <a:r>
              <a:rPr lang="en-US">
                <a:latin typeface="Lucida Sans Unicode" charset="0"/>
              </a:rPr>
              <a:t>⊆ </a:t>
            </a:r>
            <a:r>
              <a:rPr lang="en-US"/>
              <a:t>Q, typically).</a:t>
            </a:r>
          </a:p>
        </p:txBody>
      </p:sp>
    </p:spTree>
    <p:extLst>
      <p:ext uri="{BB962C8B-B14F-4D97-AF65-F5344CB8AC3E}">
        <p14:creationId xmlns:p14="http://schemas.microsoft.com/office/powerpoint/2010/main" val="2997852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0FE9-86BE-7D4F-B81A-CDB015A99268}" type="slidenum">
              <a:rPr lang="en-US"/>
              <a:pPr/>
              <a:t>8</a:t>
            </a:fld>
            <a:endParaRPr 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Conventions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a, b, … are input symbols.</a:t>
            </a:r>
          </a:p>
          <a:p>
            <a:r>
              <a:rPr lang="en-US"/>
              <a:t>…, X, Y, Z are tape symbols.</a:t>
            </a:r>
          </a:p>
          <a:p>
            <a:r>
              <a:rPr lang="en-US"/>
              <a:t>…, w, x, y, z are strings of input symbols.</a:t>
            </a:r>
          </a:p>
          <a:p>
            <a:r>
              <a:rPr lang="en-US">
                <a:sym typeface="Symbol" charset="0"/>
              </a:rPr>
              <a:t></a:t>
            </a:r>
            <a:r>
              <a:rPr lang="en-US"/>
              <a:t>, </a:t>
            </a:r>
            <a:r>
              <a:rPr lang="en-US">
                <a:sym typeface="Symbol" charset="0"/>
              </a:rPr>
              <a:t></a:t>
            </a:r>
            <a:r>
              <a:rPr lang="en-US"/>
              <a:t>,… are strings of tape symbols.</a:t>
            </a:r>
          </a:p>
        </p:txBody>
      </p:sp>
    </p:spTree>
    <p:extLst>
      <p:ext uri="{BB962C8B-B14F-4D97-AF65-F5344CB8AC3E}">
        <p14:creationId xmlns:p14="http://schemas.microsoft.com/office/powerpoint/2010/main" val="1609547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782D-438A-404E-AA4B-F0F333AB3918}" type="slidenum">
              <a:rPr lang="en-US"/>
              <a:pPr/>
              <a:t>9</a:t>
            </a:fld>
            <a:endParaRPr 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Transition Function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495800"/>
          </a:xfrm>
        </p:spPr>
        <p:txBody>
          <a:bodyPr/>
          <a:lstStyle/>
          <a:p>
            <a:pPr marL="609600" indent="-609600"/>
            <a:r>
              <a:rPr lang="en-US"/>
              <a:t>Takes two arguments: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/>
              <a:t>A state, in Q.</a:t>
            </a:r>
          </a:p>
          <a:p>
            <a:pPr marL="990600" lvl="1" indent="-533400">
              <a:buFont typeface="Monotype Sorts" charset="0"/>
              <a:buAutoNum type="arabicPeriod"/>
            </a:pPr>
            <a:r>
              <a:rPr lang="en-US"/>
              <a:t>A tape symbol in </a:t>
            </a:r>
            <a:r>
              <a:rPr lang="en-US">
                <a:latin typeface="Lucida Sans Unicode" charset="0"/>
              </a:rPr>
              <a:t>Γ</a:t>
            </a:r>
            <a:r>
              <a:rPr lang="en-US"/>
              <a:t>.</a:t>
            </a:r>
          </a:p>
          <a:p>
            <a:pPr marL="609600" indent="-609600"/>
            <a:r>
              <a:rPr lang="en-US">
                <a:latin typeface="Lucida Sans Unicode" charset="0"/>
              </a:rPr>
              <a:t>δ</a:t>
            </a:r>
            <a:r>
              <a:rPr lang="en-US"/>
              <a:t>(q, Z) is either undefined or a triple of the form (p, Y, D).</a:t>
            </a:r>
          </a:p>
          <a:p>
            <a:pPr marL="990600" lvl="1" indent="-533400"/>
            <a:r>
              <a:rPr lang="en-US"/>
              <a:t>p is a state.</a:t>
            </a:r>
          </a:p>
          <a:p>
            <a:pPr marL="990600" lvl="1" indent="-533400"/>
            <a:r>
              <a:rPr lang="en-US"/>
              <a:t>Y is the new tape symbol.</a:t>
            </a:r>
          </a:p>
          <a:p>
            <a:pPr marL="990600" lvl="1" indent="-533400"/>
            <a:r>
              <a:rPr lang="en-US"/>
              <a:t>D is a </a:t>
            </a:r>
            <a:r>
              <a:rPr lang="en-US" i="1">
                <a:solidFill>
                  <a:srgbClr val="FF0066"/>
                </a:solidFill>
              </a:rPr>
              <a:t>direction</a:t>
            </a:r>
            <a:r>
              <a:rPr lang="en-US"/>
              <a:t>, L or R.</a:t>
            </a:r>
          </a:p>
        </p:txBody>
      </p:sp>
    </p:spTree>
    <p:extLst>
      <p:ext uri="{BB962C8B-B14F-4D97-AF65-F5344CB8AC3E}">
        <p14:creationId xmlns:p14="http://schemas.microsoft.com/office/powerpoint/2010/main" val="1314665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9211</TotalTime>
  <Words>2078</Words>
  <Application>Microsoft Macintosh PowerPoint</Application>
  <PresentationFormat>On-screen Show (4:3)</PresentationFormat>
  <Paragraphs>381</Paragraphs>
  <Slides>37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Lucida Sans Unicode</vt:lpstr>
      <vt:lpstr>Monotype Sorts</vt:lpstr>
      <vt:lpstr>Wingdings</vt:lpstr>
      <vt:lpstr>Office Theme</vt:lpstr>
      <vt:lpstr>Theory of Automata    Introduction to Turing Machine</vt:lpstr>
      <vt:lpstr>Revision</vt:lpstr>
      <vt:lpstr>Turing machine</vt:lpstr>
      <vt:lpstr>Turing Machines </vt:lpstr>
      <vt:lpstr>Picture of a Turing Machine</vt:lpstr>
      <vt:lpstr>Why Turing Machines?</vt:lpstr>
      <vt:lpstr>Turing-Machine Formalism</vt:lpstr>
      <vt:lpstr>Conventions</vt:lpstr>
      <vt:lpstr>The Transition Function</vt:lpstr>
      <vt:lpstr>Actions of the TM</vt:lpstr>
      <vt:lpstr>Example: Turing Machine</vt:lpstr>
      <vt:lpstr>Example: Turing Machine – (2)</vt:lpstr>
      <vt:lpstr>Simulation of TM</vt:lpstr>
      <vt:lpstr>Simulation of TM</vt:lpstr>
      <vt:lpstr>Simulation of TM</vt:lpstr>
      <vt:lpstr>Simulation of TM</vt:lpstr>
      <vt:lpstr>Simulation of TM</vt:lpstr>
      <vt:lpstr>Simulation of TM</vt:lpstr>
      <vt:lpstr>Class Activity</vt:lpstr>
      <vt:lpstr>PowerPoint Presentation</vt:lpstr>
      <vt:lpstr>Class Activity</vt:lpstr>
      <vt:lpstr>TM for {0n1n | n≥1} </vt:lpstr>
      <vt:lpstr>Solution</vt:lpstr>
      <vt:lpstr>Instantaneous Descriptions of a Turing Machine</vt:lpstr>
      <vt:lpstr>TM ID’s – (2)</vt:lpstr>
      <vt:lpstr>TM ID’s – (3)</vt:lpstr>
      <vt:lpstr>Formal Definition of Moves</vt:lpstr>
      <vt:lpstr>Languages of a TM</vt:lpstr>
      <vt:lpstr>Way to check for Membership</vt:lpstr>
      <vt:lpstr>Solution</vt:lpstr>
      <vt:lpstr>Example</vt:lpstr>
      <vt:lpstr>Example</vt:lpstr>
      <vt:lpstr>Class Activity</vt:lpstr>
      <vt:lpstr>Solution</vt:lpstr>
      <vt:lpstr>Class Activity</vt:lpstr>
      <vt:lpstr>Design TM for {0n1n2n| n≥1}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Sabina</dc:creator>
  <cp:lastModifiedBy>Sabina Akhtar</cp:lastModifiedBy>
  <cp:revision>643</cp:revision>
  <cp:lastPrinted>2018-12-21T04:57:02Z</cp:lastPrinted>
  <dcterms:created xsi:type="dcterms:W3CDTF">2015-08-20T05:09:16Z</dcterms:created>
  <dcterms:modified xsi:type="dcterms:W3CDTF">2021-06-17T13:13:47Z</dcterms:modified>
</cp:coreProperties>
</file>