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5" r:id="rId3"/>
    <p:sldId id="276" r:id="rId4"/>
    <p:sldId id="290" r:id="rId5"/>
    <p:sldId id="278" r:id="rId6"/>
    <p:sldId id="279" r:id="rId7"/>
    <p:sldId id="282" r:id="rId8"/>
    <p:sldId id="283" r:id="rId9"/>
    <p:sldId id="286" r:id="rId10"/>
    <p:sldId id="287" r:id="rId11"/>
    <p:sldId id="288" r:id="rId12"/>
    <p:sldId id="305" r:id="rId13"/>
    <p:sldId id="289" r:id="rId14"/>
    <p:sldId id="291" r:id="rId15"/>
    <p:sldId id="292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153"/>
    <p:restoredTop sz="87915" autoAdjust="0"/>
  </p:normalViewPr>
  <p:slideViewPr>
    <p:cSldViewPr>
      <p:cViewPr varScale="1">
        <p:scale>
          <a:sx n="100" d="100"/>
          <a:sy n="100" d="100"/>
        </p:scale>
        <p:origin x="1240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950C1-D37D-47C4-89BB-8272811579C9}" type="datetimeFigureOut">
              <a:rPr lang="en-US" smtClean="0"/>
              <a:t>6/26/21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020295-33B7-44E3-8DAC-42A745713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71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20295-33B7-44E3-8DAC-42A745713B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02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097B11-6508-46F9-8AA3-AB3A3EC854B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460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460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C339C4-40DE-42A1-AED9-3B039E13F21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471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471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5AA1C7-3BDB-4B95-BF2D-8DFBD97A95A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71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01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01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EB0D52-610A-4A42-AE87-52F4DD648FA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01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12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12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51FB5C-7FAB-4DCE-9B03-75A7CE86AB2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12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42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42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019726-2D49-4EBE-A3BC-60C7703AA08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42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[q0]01 |- 1[q0]1 |- 10[q1] |- 10B[q2] </a:t>
            </a:r>
            <a:endParaRPr lang="de-DE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20295-33B7-44E3-8DAC-42A745713B0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45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20295-33B7-44E3-8DAC-42A745713B0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48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DA7E8-B934-4FEC-812F-FEDA90032D00}" type="datetimeFigureOut">
              <a:rPr lang="en-US" smtClean="0"/>
              <a:t>6/26/21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F120-2582-4714-9F9E-C8BE55EB3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11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DA7E8-B934-4FEC-812F-FEDA90032D00}" type="datetimeFigureOut">
              <a:rPr lang="en-US" smtClean="0"/>
              <a:t>6/26/21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F120-2582-4714-9F9E-C8BE55EB3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2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DA7E8-B934-4FEC-812F-FEDA90032D00}" type="datetimeFigureOut">
              <a:rPr lang="en-US" smtClean="0"/>
              <a:t>6/26/21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F120-2582-4714-9F9E-C8BE55EB3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89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DA7E8-B934-4FEC-812F-FEDA90032D00}" type="datetimeFigureOut">
              <a:rPr lang="en-US" smtClean="0"/>
              <a:t>6/26/21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F120-2582-4714-9F9E-C8BE55EB3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69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DA7E8-B934-4FEC-812F-FEDA90032D00}" type="datetimeFigureOut">
              <a:rPr lang="en-US" smtClean="0"/>
              <a:t>6/26/21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F120-2582-4714-9F9E-C8BE55EB3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16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DA7E8-B934-4FEC-812F-FEDA90032D00}" type="datetimeFigureOut">
              <a:rPr lang="en-US" smtClean="0"/>
              <a:t>6/26/21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F120-2582-4714-9F9E-C8BE55EB3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52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DA7E8-B934-4FEC-812F-FEDA90032D00}" type="datetimeFigureOut">
              <a:rPr lang="en-US" smtClean="0"/>
              <a:t>6/26/21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F120-2582-4714-9F9E-C8BE55EB3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18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DA7E8-B934-4FEC-812F-FEDA90032D00}" type="datetimeFigureOut">
              <a:rPr lang="en-US" smtClean="0"/>
              <a:t>6/26/21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F120-2582-4714-9F9E-C8BE55EB3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88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DA7E8-B934-4FEC-812F-FEDA90032D00}" type="datetimeFigureOut">
              <a:rPr lang="en-US" smtClean="0"/>
              <a:t>6/26/21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F120-2582-4714-9F9E-C8BE55EB3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13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DA7E8-B934-4FEC-812F-FEDA90032D00}" type="datetimeFigureOut">
              <a:rPr lang="en-US" smtClean="0"/>
              <a:t>6/26/21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F120-2582-4714-9F9E-C8BE55EB3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69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DA7E8-B934-4FEC-812F-FEDA90032D00}" type="datetimeFigureOut">
              <a:rPr lang="en-US" smtClean="0"/>
              <a:t>6/26/21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F120-2582-4714-9F9E-C8BE55EB3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67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DA7E8-B934-4FEC-812F-FEDA90032D00}" type="datetimeFigureOut">
              <a:rPr lang="en-US" smtClean="0"/>
              <a:t>6/26/21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6F120-2582-4714-9F9E-C8BE55EB3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29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infolab.stanford.edu/~ullman/ialc/spr10/spr10.html%23LECTURE%20NOTE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ecs.wsu.edu/~ananth/CptS317/Lecture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746375"/>
          </a:xfrm>
        </p:spPr>
        <p:txBody>
          <a:bodyPr>
            <a:normAutofit/>
          </a:bodyPr>
          <a:lstStyle/>
          <a:p>
            <a:r>
              <a:rPr lang="en-US" dirty="0"/>
              <a:t>Theory of Automata</a:t>
            </a:r>
            <a:br>
              <a:rPr lang="en-US" dirty="0"/>
            </a:br>
            <a:br>
              <a:rPr lang="en-US"/>
            </a:br>
            <a:r>
              <a:rPr lang="en-US" sz="3600"/>
              <a:t> </a:t>
            </a:r>
            <a:br>
              <a:rPr lang="en-US" sz="3600" dirty="0"/>
            </a:br>
            <a:r>
              <a:rPr lang="en-US" sz="3600" dirty="0"/>
              <a:t>Variations of Turing machine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81600"/>
            <a:ext cx="6400800" cy="4572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Dr. Sabina </a:t>
            </a:r>
            <a:r>
              <a:rPr lang="en-US" dirty="0" err="1"/>
              <a:t>Akhtar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743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Example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Show the </a:t>
            </a:r>
            <a:r>
              <a:rPr lang="fr-FR" dirty="0" err="1"/>
              <a:t>ID’s</a:t>
            </a:r>
            <a:r>
              <a:rPr lang="fr-FR" dirty="0"/>
              <a:t> </a:t>
            </a:r>
            <a:r>
              <a:rPr lang="fr-FR" dirty="0" err="1"/>
              <a:t>reachable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the initial ID if the input </a:t>
            </a:r>
            <a:r>
              <a:rPr lang="fr-FR" dirty="0" err="1"/>
              <a:t>is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01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6400"/>
            <a:ext cx="9144000" cy="254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141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 </a:t>
            </a:r>
            <a:r>
              <a:rPr lang="fr-FR" dirty="0" err="1"/>
              <a:t>Activity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Show the </a:t>
            </a:r>
            <a:r>
              <a:rPr lang="fr-FR" dirty="0" err="1"/>
              <a:t>ID’s</a:t>
            </a:r>
            <a:r>
              <a:rPr lang="fr-FR" dirty="0"/>
              <a:t> </a:t>
            </a:r>
            <a:r>
              <a:rPr lang="fr-FR" dirty="0" err="1"/>
              <a:t>reachable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the initial ID if the input </a:t>
            </a:r>
            <a:r>
              <a:rPr lang="fr-FR" dirty="0" err="1"/>
              <a:t>is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011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0"/>
            <a:ext cx="9144000" cy="254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443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C1D09-7352-584E-9942-66B10B657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D8956-AD50-284D-A8F3-0B6CC941D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30724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 </a:t>
            </a:r>
            <a:r>
              <a:rPr lang="fr-FR" dirty="0" err="1"/>
              <a:t>Activity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9" y="1676400"/>
            <a:ext cx="9144000" cy="215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593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 </a:t>
            </a:r>
            <a:r>
              <a:rPr lang="fr-FR" dirty="0" err="1"/>
              <a:t>Activity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Simulate the w </a:t>
            </a:r>
            <a:r>
              <a:rPr lang="en-US"/>
              <a:t>= 0001000 &amp; w= 0010 </a:t>
            </a:r>
            <a:r>
              <a:rPr lang="en-US" dirty="0"/>
              <a:t>using the following Turing Machine.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667000"/>
            <a:ext cx="5266372" cy="32750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0352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 </a:t>
            </a:r>
            <a:r>
              <a:rPr lang="fr-FR" dirty="0" err="1"/>
              <a:t>Activity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6805"/>
            <a:ext cx="9144000" cy="444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751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Book Chapter </a:t>
            </a:r>
          </a:p>
          <a:p>
            <a:r>
              <a:rPr lang="en-US" dirty="0"/>
              <a:t>Lectures from Stanford University</a:t>
            </a:r>
          </a:p>
          <a:p>
            <a:pPr lvl="1"/>
            <a:r>
              <a:rPr lang="en-US" dirty="0">
                <a:hlinkClick r:id="rId3"/>
              </a:rPr>
              <a:t>http://infolab.stanford.edu/~ullman/ialc/spr10/spr10.html#LECTURE%20NOTES</a:t>
            </a:r>
            <a:endParaRPr lang="en-US" dirty="0"/>
          </a:p>
          <a:p>
            <a:r>
              <a:rPr lang="en-US" dirty="0"/>
              <a:t>Lectures from Washington State University</a:t>
            </a:r>
          </a:p>
          <a:p>
            <a:pPr lvl="1"/>
            <a:r>
              <a:rPr lang="en-US" dirty="0">
                <a:hlinkClick r:id="rId4"/>
              </a:rPr>
              <a:t>http://www.eecs.wsu.edu/~ananth</a:t>
            </a:r>
            <a:r>
              <a:rPr lang="en-US">
                <a:hlinkClick r:id="rId4"/>
              </a:rPr>
              <a:t>/CptS317/Lectures/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47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Revision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8512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477D305-3E9B-4002-96FB-51D761F59F7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TMs with </a:t>
            </a:r>
            <a:r>
              <a:rPr lang="en-US" i="1"/>
              <a:t>storage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258887"/>
          </a:xfrm>
        </p:spPr>
        <p:txBody>
          <a:bodyPr/>
          <a:lstStyle/>
          <a:p>
            <a:pPr eaLnBrk="1" hangingPunct="1"/>
            <a:r>
              <a:rPr lang="en-US"/>
              <a:t>E.g., TM for 01* + 10*</a:t>
            </a: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1066800" y="3276600"/>
            <a:ext cx="1447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1066800" y="3733800"/>
            <a:ext cx="14478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storage</a:t>
            </a:r>
          </a:p>
        </p:txBody>
      </p:sp>
      <p:sp>
        <p:nvSpPr>
          <p:cNvPr id="18439" name="Freeform 42"/>
          <p:cNvSpPr>
            <a:spLocks/>
          </p:cNvSpPr>
          <p:nvPr/>
        </p:nvSpPr>
        <p:spPr bwMode="auto">
          <a:xfrm>
            <a:off x="1447800" y="4038600"/>
            <a:ext cx="152400" cy="914400"/>
          </a:xfrm>
          <a:custGeom>
            <a:avLst/>
            <a:gdLst>
              <a:gd name="T0" fmla="*/ 2147483647 w 189"/>
              <a:gd name="T1" fmla="*/ 0 h 568"/>
              <a:gd name="T2" fmla="*/ 2147483647 w 189"/>
              <a:gd name="T3" fmla="*/ 2147483647 h 568"/>
              <a:gd name="T4" fmla="*/ 2147483647 w 189"/>
              <a:gd name="T5" fmla="*/ 2147483647 h 568"/>
              <a:gd name="T6" fmla="*/ 2147483647 w 189"/>
              <a:gd name="T7" fmla="*/ 2147483647 h 568"/>
              <a:gd name="T8" fmla="*/ 2147483647 w 189"/>
              <a:gd name="T9" fmla="*/ 2147483647 h 568"/>
              <a:gd name="T10" fmla="*/ 2147483647 w 189"/>
              <a:gd name="T11" fmla="*/ 2147483647 h 5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9"/>
              <a:gd name="T19" fmla="*/ 0 h 568"/>
              <a:gd name="T20" fmla="*/ 189 w 189"/>
              <a:gd name="T21" fmla="*/ 568 h 5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9" h="568">
                <a:moveTo>
                  <a:pt x="29" y="0"/>
                </a:moveTo>
                <a:cubicBezTo>
                  <a:pt x="21" y="46"/>
                  <a:pt x="0" y="105"/>
                  <a:pt x="21" y="152"/>
                </a:cubicBezTo>
                <a:cubicBezTo>
                  <a:pt x="24" y="159"/>
                  <a:pt x="37" y="156"/>
                  <a:pt x="45" y="160"/>
                </a:cubicBezTo>
                <a:cubicBezTo>
                  <a:pt x="105" y="190"/>
                  <a:pt x="98" y="184"/>
                  <a:pt x="189" y="192"/>
                </a:cubicBezTo>
                <a:cubicBezTo>
                  <a:pt x="180" y="245"/>
                  <a:pt x="164" y="264"/>
                  <a:pt x="149" y="312"/>
                </a:cubicBezTo>
                <a:cubicBezTo>
                  <a:pt x="140" y="562"/>
                  <a:pt x="141" y="477"/>
                  <a:pt x="141" y="5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Text Box 43"/>
          <p:cNvSpPr txBox="1">
            <a:spLocks noChangeArrowheads="1"/>
          </p:cNvSpPr>
          <p:nvPr/>
        </p:nvSpPr>
        <p:spPr bwMode="auto">
          <a:xfrm>
            <a:off x="2530475" y="4419600"/>
            <a:ext cx="1398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Tape head</a:t>
            </a:r>
          </a:p>
        </p:txBody>
      </p:sp>
      <p:grpSp>
        <p:nvGrpSpPr>
          <p:cNvPr id="18441" name="Group 44"/>
          <p:cNvGrpSpPr>
            <a:grpSpLocks/>
          </p:cNvGrpSpPr>
          <p:nvPr/>
        </p:nvGrpSpPr>
        <p:grpSpPr bwMode="auto">
          <a:xfrm>
            <a:off x="228600" y="4953000"/>
            <a:ext cx="4495800" cy="457200"/>
            <a:chOff x="3168" y="3024"/>
            <a:chExt cx="2832" cy="288"/>
          </a:xfrm>
        </p:grpSpPr>
        <p:sp>
          <p:nvSpPr>
            <p:cNvPr id="18457" name="Rectangle 45"/>
            <p:cNvSpPr>
              <a:spLocks noChangeArrowheads="1"/>
            </p:cNvSpPr>
            <p:nvPr/>
          </p:nvSpPr>
          <p:spPr bwMode="auto">
            <a:xfrm>
              <a:off x="4377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folHlink"/>
                  </a:solidFill>
                </a:rPr>
                <a:t>1</a:t>
              </a:r>
            </a:p>
          </p:txBody>
        </p:sp>
        <p:sp>
          <p:nvSpPr>
            <p:cNvPr id="18458" name="Rectangle 46"/>
            <p:cNvSpPr>
              <a:spLocks noChangeArrowheads="1"/>
            </p:cNvSpPr>
            <p:nvPr/>
          </p:nvSpPr>
          <p:spPr bwMode="auto">
            <a:xfrm>
              <a:off x="4583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folHlink"/>
                  </a:solidFill>
                </a:rPr>
                <a:t>1</a:t>
              </a:r>
            </a:p>
          </p:txBody>
        </p:sp>
        <p:sp>
          <p:nvSpPr>
            <p:cNvPr id="18459" name="Rectangle 47"/>
            <p:cNvSpPr>
              <a:spLocks noChangeArrowheads="1"/>
            </p:cNvSpPr>
            <p:nvPr/>
          </p:nvSpPr>
          <p:spPr bwMode="auto">
            <a:xfrm>
              <a:off x="4789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folHlink"/>
                  </a:solidFill>
                </a:rPr>
                <a:t>1</a:t>
              </a:r>
            </a:p>
          </p:txBody>
        </p:sp>
        <p:sp>
          <p:nvSpPr>
            <p:cNvPr id="18460" name="Rectangle 48"/>
            <p:cNvSpPr>
              <a:spLocks noChangeArrowheads="1"/>
            </p:cNvSpPr>
            <p:nvPr/>
          </p:nvSpPr>
          <p:spPr bwMode="auto">
            <a:xfrm>
              <a:off x="4995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folHlink"/>
                  </a:solidFill>
                </a:rPr>
                <a:t>1</a:t>
              </a:r>
            </a:p>
          </p:txBody>
        </p:sp>
        <p:sp>
          <p:nvSpPr>
            <p:cNvPr id="18461" name="Rectangle 49"/>
            <p:cNvSpPr>
              <a:spLocks noChangeArrowheads="1"/>
            </p:cNvSpPr>
            <p:nvPr/>
          </p:nvSpPr>
          <p:spPr bwMode="auto">
            <a:xfrm>
              <a:off x="4171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folHlink"/>
                  </a:solidFill>
                </a:rPr>
                <a:t>1</a:t>
              </a:r>
            </a:p>
          </p:txBody>
        </p:sp>
        <p:sp>
          <p:nvSpPr>
            <p:cNvPr id="18462" name="Rectangle 50"/>
            <p:cNvSpPr>
              <a:spLocks noChangeArrowheads="1"/>
            </p:cNvSpPr>
            <p:nvPr/>
          </p:nvSpPr>
          <p:spPr bwMode="auto">
            <a:xfrm>
              <a:off x="3965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hlink"/>
                  </a:solidFill>
                </a:rPr>
                <a:t>0</a:t>
              </a:r>
              <a:endParaRPr lang="en-US" sz="1600"/>
            </a:p>
          </p:txBody>
        </p:sp>
        <p:sp>
          <p:nvSpPr>
            <p:cNvPr id="18463" name="Rectangle 51"/>
            <p:cNvSpPr>
              <a:spLocks noChangeArrowheads="1"/>
            </p:cNvSpPr>
            <p:nvPr/>
          </p:nvSpPr>
          <p:spPr bwMode="auto">
            <a:xfrm>
              <a:off x="5201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18464" name="Rectangle 52"/>
            <p:cNvSpPr>
              <a:spLocks noChangeArrowheads="1"/>
            </p:cNvSpPr>
            <p:nvPr/>
          </p:nvSpPr>
          <p:spPr bwMode="auto">
            <a:xfrm>
              <a:off x="5407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18465" name="Rectangle 53"/>
            <p:cNvSpPr>
              <a:spLocks noChangeArrowheads="1"/>
            </p:cNvSpPr>
            <p:nvPr/>
          </p:nvSpPr>
          <p:spPr bwMode="auto">
            <a:xfrm>
              <a:off x="3759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18466" name="Rectangle 54"/>
            <p:cNvSpPr>
              <a:spLocks noChangeArrowheads="1"/>
            </p:cNvSpPr>
            <p:nvPr/>
          </p:nvSpPr>
          <p:spPr bwMode="auto">
            <a:xfrm>
              <a:off x="3552" y="3024"/>
              <a:ext cx="207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18467" name="Line 55"/>
            <p:cNvSpPr>
              <a:spLocks noChangeShapeType="1"/>
            </p:cNvSpPr>
            <p:nvPr/>
          </p:nvSpPr>
          <p:spPr bwMode="auto">
            <a:xfrm>
              <a:off x="3552" y="3024"/>
              <a:ext cx="20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8" name="Line 56"/>
            <p:cNvSpPr>
              <a:spLocks noChangeShapeType="1"/>
            </p:cNvSpPr>
            <p:nvPr/>
          </p:nvSpPr>
          <p:spPr bwMode="auto">
            <a:xfrm>
              <a:off x="3552" y="3296"/>
              <a:ext cx="20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9" name="Line 57"/>
            <p:cNvSpPr>
              <a:spLocks noChangeShapeType="1"/>
            </p:cNvSpPr>
            <p:nvPr/>
          </p:nvSpPr>
          <p:spPr bwMode="auto">
            <a:xfrm>
              <a:off x="3552" y="3024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0" name="Line 58"/>
            <p:cNvSpPr>
              <a:spLocks noChangeShapeType="1"/>
            </p:cNvSpPr>
            <p:nvPr/>
          </p:nvSpPr>
          <p:spPr bwMode="auto">
            <a:xfrm>
              <a:off x="3759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1" name="Line 59"/>
            <p:cNvSpPr>
              <a:spLocks noChangeShapeType="1"/>
            </p:cNvSpPr>
            <p:nvPr/>
          </p:nvSpPr>
          <p:spPr bwMode="auto">
            <a:xfrm>
              <a:off x="3965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2" name="Line 60"/>
            <p:cNvSpPr>
              <a:spLocks noChangeShapeType="1"/>
            </p:cNvSpPr>
            <p:nvPr/>
          </p:nvSpPr>
          <p:spPr bwMode="auto">
            <a:xfrm>
              <a:off x="5613" y="3024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3" name="Line 61"/>
            <p:cNvSpPr>
              <a:spLocks noChangeShapeType="1"/>
            </p:cNvSpPr>
            <p:nvPr/>
          </p:nvSpPr>
          <p:spPr bwMode="auto">
            <a:xfrm>
              <a:off x="5407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4" name="Line 62"/>
            <p:cNvSpPr>
              <a:spLocks noChangeShapeType="1"/>
            </p:cNvSpPr>
            <p:nvPr/>
          </p:nvSpPr>
          <p:spPr bwMode="auto">
            <a:xfrm>
              <a:off x="4171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5" name="Line 63"/>
            <p:cNvSpPr>
              <a:spLocks noChangeShapeType="1"/>
            </p:cNvSpPr>
            <p:nvPr/>
          </p:nvSpPr>
          <p:spPr bwMode="auto">
            <a:xfrm>
              <a:off x="4377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6" name="Line 64"/>
            <p:cNvSpPr>
              <a:spLocks noChangeShapeType="1"/>
            </p:cNvSpPr>
            <p:nvPr/>
          </p:nvSpPr>
          <p:spPr bwMode="auto">
            <a:xfrm>
              <a:off x="5201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7" name="Line 65"/>
            <p:cNvSpPr>
              <a:spLocks noChangeShapeType="1"/>
            </p:cNvSpPr>
            <p:nvPr/>
          </p:nvSpPr>
          <p:spPr bwMode="auto">
            <a:xfrm>
              <a:off x="4995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8" name="Line 66"/>
            <p:cNvSpPr>
              <a:spLocks noChangeShapeType="1"/>
            </p:cNvSpPr>
            <p:nvPr/>
          </p:nvSpPr>
          <p:spPr bwMode="auto">
            <a:xfrm>
              <a:off x="4789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9" name="Line 67"/>
            <p:cNvSpPr>
              <a:spLocks noChangeShapeType="1"/>
            </p:cNvSpPr>
            <p:nvPr/>
          </p:nvSpPr>
          <p:spPr bwMode="auto">
            <a:xfrm>
              <a:off x="4583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0" name="Line 68"/>
            <p:cNvSpPr>
              <a:spLocks noChangeShapeType="1"/>
            </p:cNvSpPr>
            <p:nvPr/>
          </p:nvSpPr>
          <p:spPr bwMode="auto">
            <a:xfrm>
              <a:off x="3168" y="30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1" name="Line 69"/>
            <p:cNvSpPr>
              <a:spLocks noChangeShapeType="1"/>
            </p:cNvSpPr>
            <p:nvPr/>
          </p:nvSpPr>
          <p:spPr bwMode="auto">
            <a:xfrm>
              <a:off x="3168" y="331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2" name="Line 70"/>
            <p:cNvSpPr>
              <a:spLocks noChangeShapeType="1"/>
            </p:cNvSpPr>
            <p:nvPr/>
          </p:nvSpPr>
          <p:spPr bwMode="auto">
            <a:xfrm>
              <a:off x="5616" y="30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3" name="Line 71"/>
            <p:cNvSpPr>
              <a:spLocks noChangeShapeType="1"/>
            </p:cNvSpPr>
            <p:nvPr/>
          </p:nvSpPr>
          <p:spPr bwMode="auto">
            <a:xfrm>
              <a:off x="5616" y="326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4" name="Text Box 72"/>
            <p:cNvSpPr txBox="1">
              <a:spLocks noChangeArrowheads="1"/>
            </p:cNvSpPr>
            <p:nvPr/>
          </p:nvSpPr>
          <p:spPr bwMode="auto">
            <a:xfrm>
              <a:off x="5676" y="3053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…</a:t>
              </a:r>
            </a:p>
          </p:txBody>
        </p:sp>
      </p:grpSp>
      <p:sp>
        <p:nvSpPr>
          <p:cNvPr id="16394" name="Text Box 73"/>
          <p:cNvSpPr txBox="1">
            <a:spLocks noChangeArrowheads="1"/>
          </p:cNvSpPr>
          <p:nvPr/>
        </p:nvSpPr>
        <p:spPr bwMode="auto">
          <a:xfrm>
            <a:off x="5165725" y="3306763"/>
            <a:ext cx="2916183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u="sng" dirty="0"/>
              <a:t>Transition function </a:t>
            </a:r>
            <a:r>
              <a:rPr lang="en-US" sz="2000" u="sng" dirty="0">
                <a:sym typeface="Symbol" pitchFamily="28" charset="2"/>
              </a:rPr>
              <a:t>:</a:t>
            </a:r>
          </a:p>
          <a:p>
            <a:endParaRPr lang="en-US" sz="2000" dirty="0">
              <a:sym typeface="Symbol" pitchFamily="28" charset="2"/>
            </a:endParaRPr>
          </a:p>
          <a:p>
            <a:pPr>
              <a:buFontTx/>
              <a:buChar char="•"/>
            </a:pPr>
            <a:r>
              <a:rPr lang="en-US" sz="2000" dirty="0"/>
              <a:t> </a:t>
            </a:r>
            <a:r>
              <a:rPr lang="en-US" sz="2000" dirty="0">
                <a:sym typeface="Symbol" pitchFamily="28" charset="2"/>
              </a:rPr>
              <a:t>([q</a:t>
            </a:r>
            <a:r>
              <a:rPr lang="en-US" sz="2000" baseline="-25000" dirty="0"/>
              <a:t>0</a:t>
            </a:r>
            <a:r>
              <a:rPr lang="en-US" sz="2000" dirty="0">
                <a:sym typeface="Symbol" pitchFamily="28" charset="2"/>
              </a:rPr>
              <a:t>,B],a) = ([q</a:t>
            </a:r>
            <a:r>
              <a:rPr lang="en-US" sz="2000" baseline="-25000" dirty="0"/>
              <a:t>1</a:t>
            </a:r>
            <a:r>
              <a:rPr lang="en-US" sz="2000" dirty="0">
                <a:sym typeface="Symbol" pitchFamily="28" charset="2"/>
              </a:rPr>
              <a:t>,a], a, R)</a:t>
            </a:r>
          </a:p>
          <a:p>
            <a:endParaRPr lang="en-US" sz="2000" dirty="0">
              <a:sym typeface="Symbol" pitchFamily="28" charset="2"/>
            </a:endParaRPr>
          </a:p>
          <a:p>
            <a:pPr>
              <a:buFontTx/>
              <a:buChar char="•"/>
            </a:pPr>
            <a:r>
              <a:rPr lang="en-US" sz="2000" dirty="0">
                <a:sym typeface="Symbol" pitchFamily="28" charset="2"/>
              </a:rPr>
              <a:t> ([q</a:t>
            </a:r>
            <a:r>
              <a:rPr lang="en-US" sz="2000" baseline="-25000" dirty="0"/>
              <a:t>1</a:t>
            </a:r>
            <a:r>
              <a:rPr lang="en-US" sz="2000" dirty="0">
                <a:sym typeface="Symbol" pitchFamily="28" charset="2"/>
              </a:rPr>
              <a:t>,a],a) = ([q</a:t>
            </a:r>
            <a:r>
              <a:rPr lang="en-US" sz="2000" baseline="-25000" dirty="0"/>
              <a:t>1</a:t>
            </a:r>
            <a:r>
              <a:rPr lang="en-US" sz="2000" dirty="0">
                <a:sym typeface="Symbol" pitchFamily="28" charset="2"/>
              </a:rPr>
              <a:t>,a], a, R)</a:t>
            </a:r>
          </a:p>
          <a:p>
            <a:pPr>
              <a:buFontTx/>
              <a:buChar char="•"/>
            </a:pPr>
            <a:endParaRPr lang="en-US" sz="2000" dirty="0">
              <a:sym typeface="Symbol" pitchFamily="28" charset="2"/>
            </a:endParaRPr>
          </a:p>
          <a:p>
            <a:pPr>
              <a:buFontTx/>
              <a:buChar char="•"/>
            </a:pPr>
            <a:r>
              <a:rPr lang="en-US" sz="2000" dirty="0">
                <a:sym typeface="Symbol" pitchFamily="28" charset="2"/>
              </a:rPr>
              <a:t> ([q</a:t>
            </a:r>
            <a:r>
              <a:rPr lang="en-US" sz="2000" baseline="-25000" dirty="0"/>
              <a:t>1</a:t>
            </a:r>
            <a:r>
              <a:rPr lang="en-US" sz="2000" dirty="0">
                <a:sym typeface="Symbol" pitchFamily="28" charset="2"/>
              </a:rPr>
              <a:t>,a],B) = ([q</a:t>
            </a:r>
            <a:r>
              <a:rPr lang="en-US" sz="2000" baseline="-25000" dirty="0"/>
              <a:t>2</a:t>
            </a:r>
            <a:r>
              <a:rPr lang="en-US" sz="2000" dirty="0">
                <a:sym typeface="Symbol" pitchFamily="28" charset="2"/>
              </a:rPr>
              <a:t>,B], B, R)</a:t>
            </a:r>
          </a:p>
          <a:p>
            <a:pPr>
              <a:buFontTx/>
              <a:buChar char="•"/>
            </a:pPr>
            <a:endParaRPr lang="en-US" sz="2000" dirty="0">
              <a:sym typeface="Symbol" pitchFamily="28" charset="2"/>
            </a:endParaRPr>
          </a:p>
        </p:txBody>
      </p:sp>
      <p:sp>
        <p:nvSpPr>
          <p:cNvPr id="18443" name="Text Box 74"/>
          <p:cNvSpPr txBox="1">
            <a:spLocks noChangeArrowheads="1"/>
          </p:cNvSpPr>
          <p:nvPr/>
        </p:nvSpPr>
        <p:spPr bwMode="auto">
          <a:xfrm>
            <a:off x="228600" y="6172200"/>
            <a:ext cx="6365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folHlink"/>
                </a:solidFill>
              </a:rPr>
              <a:t>[q,a]:</a:t>
            </a:r>
          </a:p>
        </p:txBody>
      </p:sp>
      <p:sp>
        <p:nvSpPr>
          <p:cNvPr id="18444" name="Text Box 75"/>
          <p:cNvSpPr txBox="1">
            <a:spLocks noChangeArrowheads="1"/>
          </p:cNvSpPr>
          <p:nvPr/>
        </p:nvSpPr>
        <p:spPr bwMode="auto">
          <a:xfrm>
            <a:off x="884238" y="6200775"/>
            <a:ext cx="25447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folHlink"/>
                </a:solidFill>
              </a:rPr>
              <a:t>  where q is current state, </a:t>
            </a:r>
          </a:p>
          <a:p>
            <a:r>
              <a:rPr lang="en-US" sz="1600">
                <a:solidFill>
                  <a:schemeClr val="folHlink"/>
                </a:solidFill>
              </a:rPr>
              <a:t>a is the symbol in storage </a:t>
            </a:r>
          </a:p>
        </p:txBody>
      </p:sp>
      <p:sp>
        <p:nvSpPr>
          <p:cNvPr id="18445" name="Line 76"/>
          <p:cNvSpPr>
            <a:spLocks noChangeShapeType="1"/>
          </p:cNvSpPr>
          <p:nvPr/>
        </p:nvSpPr>
        <p:spPr bwMode="auto">
          <a:xfrm>
            <a:off x="152400" y="60960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6" name="Line 77"/>
          <p:cNvSpPr>
            <a:spLocks noChangeShapeType="1"/>
          </p:cNvSpPr>
          <p:nvPr/>
        </p:nvSpPr>
        <p:spPr bwMode="auto">
          <a:xfrm>
            <a:off x="3352800" y="58674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7" name="Line 78"/>
          <p:cNvSpPr>
            <a:spLocks noChangeShapeType="1"/>
          </p:cNvSpPr>
          <p:nvPr/>
        </p:nvSpPr>
        <p:spPr bwMode="auto">
          <a:xfrm>
            <a:off x="6248400" y="4572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8" name="Line 79"/>
          <p:cNvSpPr>
            <a:spLocks noChangeShapeType="1"/>
          </p:cNvSpPr>
          <p:nvPr/>
        </p:nvSpPr>
        <p:spPr bwMode="auto">
          <a:xfrm>
            <a:off x="7467600" y="4572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904" name="Text Box 80"/>
          <p:cNvSpPr txBox="1">
            <a:spLocks noChangeArrowheads="1"/>
          </p:cNvSpPr>
          <p:nvPr/>
        </p:nvSpPr>
        <p:spPr bwMode="auto">
          <a:xfrm>
            <a:off x="4175125" y="5962650"/>
            <a:ext cx="3779838" cy="711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Are the standard TMs </a:t>
            </a:r>
          </a:p>
          <a:p>
            <a:r>
              <a:rPr lang="en-US"/>
              <a:t>equivalent to TMs with storage?</a:t>
            </a: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8229600" y="5943600"/>
            <a:ext cx="603250" cy="4000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Yes</a:t>
            </a: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486400" y="609600"/>
            <a:ext cx="3657600" cy="7080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Generic description</a:t>
            </a:r>
          </a:p>
          <a:p>
            <a:r>
              <a:rPr lang="en-US"/>
              <a:t>Will work for both a=0 and a=1</a:t>
            </a:r>
          </a:p>
        </p:txBody>
      </p:sp>
      <p:sp>
        <p:nvSpPr>
          <p:cNvPr id="49" name="Line Callout 2 48"/>
          <p:cNvSpPr>
            <a:spLocks/>
          </p:cNvSpPr>
          <p:nvPr/>
        </p:nvSpPr>
        <p:spPr bwMode="auto">
          <a:xfrm>
            <a:off x="3886200" y="2667000"/>
            <a:ext cx="914400" cy="5334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56352"/>
              <a:gd name="adj6" fmla="val 20229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400"/>
              <a:t>Current state</a:t>
            </a:r>
          </a:p>
        </p:txBody>
      </p:sp>
      <p:sp>
        <p:nvSpPr>
          <p:cNvPr id="50" name="Line Callout 2 49"/>
          <p:cNvSpPr>
            <a:spLocks/>
          </p:cNvSpPr>
          <p:nvPr/>
        </p:nvSpPr>
        <p:spPr bwMode="auto">
          <a:xfrm>
            <a:off x="5334000" y="2438400"/>
            <a:ext cx="838200" cy="7620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97338"/>
              <a:gd name="adj6" fmla="val 7984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400"/>
              <a:t>Current Storage symbol</a:t>
            </a:r>
          </a:p>
        </p:txBody>
      </p:sp>
      <p:sp>
        <p:nvSpPr>
          <p:cNvPr id="51" name="Line Callout 2 50"/>
          <p:cNvSpPr>
            <a:spLocks/>
          </p:cNvSpPr>
          <p:nvPr/>
        </p:nvSpPr>
        <p:spPr bwMode="auto">
          <a:xfrm>
            <a:off x="6477000" y="2514600"/>
            <a:ext cx="762000" cy="5334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72421"/>
              <a:gd name="adj6" fmla="val -12292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400"/>
              <a:t>Tape symbol</a:t>
            </a:r>
          </a:p>
        </p:txBody>
      </p:sp>
      <p:sp>
        <p:nvSpPr>
          <p:cNvPr id="52" name="Line Callout 2 51"/>
          <p:cNvSpPr>
            <a:spLocks/>
          </p:cNvSpPr>
          <p:nvPr/>
        </p:nvSpPr>
        <p:spPr bwMode="auto">
          <a:xfrm>
            <a:off x="7696200" y="2514600"/>
            <a:ext cx="685800" cy="5334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79565"/>
              <a:gd name="adj6" fmla="val -9527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400"/>
              <a:t>Next state</a:t>
            </a:r>
          </a:p>
        </p:txBody>
      </p:sp>
      <p:sp>
        <p:nvSpPr>
          <p:cNvPr id="53" name="Line Callout 2 52"/>
          <p:cNvSpPr>
            <a:spLocks/>
          </p:cNvSpPr>
          <p:nvPr/>
        </p:nvSpPr>
        <p:spPr bwMode="auto">
          <a:xfrm>
            <a:off x="8305800" y="2819400"/>
            <a:ext cx="838200" cy="7620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9838"/>
              <a:gd name="adj6" fmla="val -11560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400"/>
              <a:t>New Storage symbol</a:t>
            </a:r>
          </a:p>
        </p:txBody>
      </p:sp>
    </p:spTree>
    <p:extLst>
      <p:ext uri="{BB962C8B-B14F-4D97-AF65-F5344CB8AC3E}">
        <p14:creationId xmlns:p14="http://schemas.microsoft.com/office/powerpoint/2010/main" val="3730152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build="p"/>
      <p:bldP spid="16394" grpId="0"/>
      <p:bldP spid="461904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 </a:t>
            </a:r>
            <a:r>
              <a:rPr lang="fr-FR" dirty="0" err="1"/>
              <a:t>Activity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Design Turing machine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storage</a:t>
            </a:r>
            <a:r>
              <a:rPr lang="fr-FR" dirty="0"/>
              <a:t> for</a:t>
            </a:r>
          </a:p>
          <a:p>
            <a:r>
              <a:rPr lang="en-US" dirty="0"/>
              <a:t>L = {</a:t>
            </a:r>
            <a:r>
              <a:rPr lang="en-US" dirty="0" err="1"/>
              <a:t>w#w</a:t>
            </a:r>
            <a:r>
              <a:rPr lang="en-US" dirty="0"/>
              <a:t> | w is any string containing 0’s and 1’s}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449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256E46-EDA6-4342-9B00-FD31B180B9C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i="1"/>
              <a:t>Multi-track</a:t>
            </a:r>
            <a:r>
              <a:rPr lang="en-US"/>
              <a:t> Turing Machines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TM with multiple tracks, </a:t>
            </a:r>
            <a:br>
              <a:rPr lang="en-US"/>
            </a:br>
            <a:r>
              <a:rPr lang="en-US"/>
              <a:t>but just one unified tape head</a:t>
            </a:r>
            <a:endParaRPr lang="en-US" i="1"/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3810000" y="3200400"/>
            <a:ext cx="1600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control</a:t>
            </a:r>
          </a:p>
        </p:txBody>
      </p:sp>
      <p:graphicFrame>
        <p:nvGraphicFramePr>
          <p:cNvPr id="469017" name="Group 25"/>
          <p:cNvGraphicFramePr>
            <a:graphicFrameLocks noGrp="1"/>
          </p:cNvGraphicFramePr>
          <p:nvPr/>
        </p:nvGraphicFramePr>
        <p:xfrm>
          <a:off x="3124200" y="4800600"/>
          <a:ext cx="3124200" cy="365760"/>
        </p:xfrm>
        <a:graphic>
          <a:graphicData uri="http://schemas.openxmlformats.org/drawingml/2006/table">
            <a:tbl>
              <a:tblPr/>
              <a:tblGrid>
                <a:gridCol w="52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502" name="Text Box 26"/>
          <p:cNvSpPr txBox="1">
            <a:spLocks noChangeArrowheads="1"/>
          </p:cNvSpPr>
          <p:nvPr/>
        </p:nvSpPr>
        <p:spPr bwMode="auto">
          <a:xfrm>
            <a:off x="2609850" y="474345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0503" name="Line 28"/>
          <p:cNvSpPr>
            <a:spLocks noChangeShapeType="1"/>
          </p:cNvSpPr>
          <p:nvPr/>
        </p:nvSpPr>
        <p:spPr bwMode="auto">
          <a:xfrm>
            <a:off x="2514600" y="4800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4" name="Line 29"/>
          <p:cNvSpPr>
            <a:spLocks noChangeShapeType="1"/>
          </p:cNvSpPr>
          <p:nvPr/>
        </p:nvSpPr>
        <p:spPr bwMode="auto">
          <a:xfrm>
            <a:off x="25146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5" name="Text Box 30"/>
          <p:cNvSpPr txBox="1">
            <a:spLocks noChangeArrowheads="1"/>
          </p:cNvSpPr>
          <p:nvPr/>
        </p:nvSpPr>
        <p:spPr bwMode="auto">
          <a:xfrm>
            <a:off x="6267450" y="472440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0506" name="Line 31"/>
          <p:cNvSpPr>
            <a:spLocks noChangeShapeType="1"/>
          </p:cNvSpPr>
          <p:nvPr/>
        </p:nvSpPr>
        <p:spPr bwMode="auto">
          <a:xfrm>
            <a:off x="6172200" y="47815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7" name="Line 32"/>
          <p:cNvSpPr>
            <a:spLocks noChangeShapeType="1"/>
          </p:cNvSpPr>
          <p:nvPr/>
        </p:nvSpPr>
        <p:spPr bwMode="auto">
          <a:xfrm>
            <a:off x="6172200" y="51625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69025" name="Group 33"/>
          <p:cNvGraphicFramePr>
            <a:graphicFrameLocks noGrp="1"/>
          </p:cNvGraphicFramePr>
          <p:nvPr/>
        </p:nvGraphicFramePr>
        <p:xfrm>
          <a:off x="3124200" y="5181600"/>
          <a:ext cx="3124200" cy="365760"/>
        </p:xfrm>
        <a:graphic>
          <a:graphicData uri="http://schemas.openxmlformats.org/drawingml/2006/table">
            <a:tbl>
              <a:tblPr/>
              <a:tblGrid>
                <a:gridCol w="52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524" name="Text Box 49"/>
          <p:cNvSpPr txBox="1">
            <a:spLocks noChangeArrowheads="1"/>
          </p:cNvSpPr>
          <p:nvPr/>
        </p:nvSpPr>
        <p:spPr bwMode="auto">
          <a:xfrm>
            <a:off x="2609850" y="520065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0525" name="Line 50"/>
          <p:cNvSpPr>
            <a:spLocks noChangeShapeType="1"/>
          </p:cNvSpPr>
          <p:nvPr/>
        </p:nvSpPr>
        <p:spPr bwMode="auto">
          <a:xfrm>
            <a:off x="25146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26" name="Line 51"/>
          <p:cNvSpPr>
            <a:spLocks noChangeShapeType="1"/>
          </p:cNvSpPr>
          <p:nvPr/>
        </p:nvSpPr>
        <p:spPr bwMode="auto">
          <a:xfrm>
            <a:off x="2514600" y="5562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27" name="Text Box 52"/>
          <p:cNvSpPr txBox="1">
            <a:spLocks noChangeArrowheads="1"/>
          </p:cNvSpPr>
          <p:nvPr/>
        </p:nvSpPr>
        <p:spPr bwMode="auto">
          <a:xfrm>
            <a:off x="6267450" y="510540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0528" name="Line 53"/>
          <p:cNvSpPr>
            <a:spLocks noChangeShapeType="1"/>
          </p:cNvSpPr>
          <p:nvPr/>
        </p:nvSpPr>
        <p:spPr bwMode="auto">
          <a:xfrm>
            <a:off x="61722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29" name="Line 54"/>
          <p:cNvSpPr>
            <a:spLocks noChangeShapeType="1"/>
          </p:cNvSpPr>
          <p:nvPr/>
        </p:nvSpPr>
        <p:spPr bwMode="auto">
          <a:xfrm>
            <a:off x="6172200" y="55435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69047" name="Group 55"/>
          <p:cNvGraphicFramePr>
            <a:graphicFrameLocks noGrp="1"/>
          </p:cNvGraphicFramePr>
          <p:nvPr/>
        </p:nvGraphicFramePr>
        <p:xfrm>
          <a:off x="3124200" y="5943600"/>
          <a:ext cx="3124200" cy="365760"/>
        </p:xfrm>
        <a:graphic>
          <a:graphicData uri="http://schemas.openxmlformats.org/drawingml/2006/table">
            <a:tbl>
              <a:tblPr/>
              <a:tblGrid>
                <a:gridCol w="52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546" name="Text Box 71"/>
          <p:cNvSpPr txBox="1">
            <a:spLocks noChangeArrowheads="1"/>
          </p:cNvSpPr>
          <p:nvPr/>
        </p:nvSpPr>
        <p:spPr bwMode="auto">
          <a:xfrm>
            <a:off x="2609850" y="588645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0547" name="Line 72"/>
          <p:cNvSpPr>
            <a:spLocks noChangeShapeType="1"/>
          </p:cNvSpPr>
          <p:nvPr/>
        </p:nvSpPr>
        <p:spPr bwMode="auto">
          <a:xfrm>
            <a:off x="2514600" y="5943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48" name="Line 73"/>
          <p:cNvSpPr>
            <a:spLocks noChangeShapeType="1"/>
          </p:cNvSpPr>
          <p:nvPr/>
        </p:nvSpPr>
        <p:spPr bwMode="auto">
          <a:xfrm>
            <a:off x="25146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49" name="Text Box 74"/>
          <p:cNvSpPr txBox="1">
            <a:spLocks noChangeArrowheads="1"/>
          </p:cNvSpPr>
          <p:nvPr/>
        </p:nvSpPr>
        <p:spPr bwMode="auto">
          <a:xfrm>
            <a:off x="6267450" y="586740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0550" name="Line 75"/>
          <p:cNvSpPr>
            <a:spLocks noChangeShapeType="1"/>
          </p:cNvSpPr>
          <p:nvPr/>
        </p:nvSpPr>
        <p:spPr bwMode="auto">
          <a:xfrm>
            <a:off x="6172200" y="59245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51" name="Line 76"/>
          <p:cNvSpPr>
            <a:spLocks noChangeShapeType="1"/>
          </p:cNvSpPr>
          <p:nvPr/>
        </p:nvSpPr>
        <p:spPr bwMode="auto">
          <a:xfrm>
            <a:off x="6172200" y="63055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52" name="Freeform 79"/>
          <p:cNvSpPr>
            <a:spLocks/>
          </p:cNvSpPr>
          <p:nvPr/>
        </p:nvSpPr>
        <p:spPr bwMode="auto">
          <a:xfrm>
            <a:off x="3886200" y="4114800"/>
            <a:ext cx="609600" cy="1981200"/>
          </a:xfrm>
          <a:custGeom>
            <a:avLst/>
            <a:gdLst>
              <a:gd name="T0" fmla="*/ 2147483647 w 392"/>
              <a:gd name="T1" fmla="*/ 0 h 1120"/>
              <a:gd name="T2" fmla="*/ 2147483647 w 392"/>
              <a:gd name="T3" fmla="*/ 2147483647 h 1120"/>
              <a:gd name="T4" fmla="*/ 2147483647 w 392"/>
              <a:gd name="T5" fmla="*/ 2147483647 h 1120"/>
              <a:gd name="T6" fmla="*/ 2147483647 w 392"/>
              <a:gd name="T7" fmla="*/ 2147483647 h 1120"/>
              <a:gd name="T8" fmla="*/ 2147483647 w 392"/>
              <a:gd name="T9" fmla="*/ 2147483647 h 1120"/>
              <a:gd name="T10" fmla="*/ 2147483647 w 392"/>
              <a:gd name="T11" fmla="*/ 2147483647 h 1120"/>
              <a:gd name="T12" fmla="*/ 2147483647 w 392"/>
              <a:gd name="T13" fmla="*/ 2147483647 h 1120"/>
              <a:gd name="T14" fmla="*/ 2147483647 w 392"/>
              <a:gd name="T15" fmla="*/ 2147483647 h 1120"/>
              <a:gd name="T16" fmla="*/ 2147483647 w 392"/>
              <a:gd name="T17" fmla="*/ 2147483647 h 1120"/>
              <a:gd name="T18" fmla="*/ 0 w 392"/>
              <a:gd name="T19" fmla="*/ 2147483647 h 1120"/>
              <a:gd name="T20" fmla="*/ 2147483647 w 392"/>
              <a:gd name="T21" fmla="*/ 2147483647 h 112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92"/>
              <a:gd name="T34" fmla="*/ 0 h 1120"/>
              <a:gd name="T35" fmla="*/ 392 w 392"/>
              <a:gd name="T36" fmla="*/ 1120 h 112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92" h="1120">
                <a:moveTo>
                  <a:pt x="392" y="0"/>
                </a:moveTo>
                <a:cubicBezTo>
                  <a:pt x="373" y="6"/>
                  <a:pt x="352" y="6"/>
                  <a:pt x="336" y="16"/>
                </a:cubicBezTo>
                <a:cubicBezTo>
                  <a:pt x="326" y="21"/>
                  <a:pt x="321" y="33"/>
                  <a:pt x="312" y="40"/>
                </a:cubicBezTo>
                <a:cubicBezTo>
                  <a:pt x="304" y="44"/>
                  <a:pt x="295" y="43"/>
                  <a:pt x="288" y="48"/>
                </a:cubicBezTo>
                <a:cubicBezTo>
                  <a:pt x="271" y="57"/>
                  <a:pt x="240" y="80"/>
                  <a:pt x="240" y="80"/>
                </a:cubicBezTo>
                <a:cubicBezTo>
                  <a:pt x="220" y="138"/>
                  <a:pt x="178" y="188"/>
                  <a:pt x="144" y="240"/>
                </a:cubicBezTo>
                <a:cubicBezTo>
                  <a:pt x="121" y="274"/>
                  <a:pt x="136" y="267"/>
                  <a:pt x="112" y="296"/>
                </a:cubicBezTo>
                <a:cubicBezTo>
                  <a:pt x="102" y="307"/>
                  <a:pt x="89" y="316"/>
                  <a:pt x="80" y="328"/>
                </a:cubicBezTo>
                <a:cubicBezTo>
                  <a:pt x="62" y="348"/>
                  <a:pt x="32" y="392"/>
                  <a:pt x="32" y="392"/>
                </a:cubicBezTo>
                <a:cubicBezTo>
                  <a:pt x="19" y="428"/>
                  <a:pt x="9" y="466"/>
                  <a:pt x="0" y="504"/>
                </a:cubicBezTo>
                <a:cubicBezTo>
                  <a:pt x="6" y="709"/>
                  <a:pt x="16" y="914"/>
                  <a:pt x="16" y="112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53" name="Text Box 80"/>
          <p:cNvSpPr txBox="1">
            <a:spLocks noChangeArrowheads="1"/>
          </p:cNvSpPr>
          <p:nvPr/>
        </p:nvSpPr>
        <p:spPr bwMode="auto">
          <a:xfrm>
            <a:off x="1431925" y="4743450"/>
            <a:ext cx="10302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Track 1</a:t>
            </a:r>
          </a:p>
        </p:txBody>
      </p:sp>
      <p:sp>
        <p:nvSpPr>
          <p:cNvPr id="20554" name="Text Box 81"/>
          <p:cNvSpPr txBox="1">
            <a:spLocks noChangeArrowheads="1"/>
          </p:cNvSpPr>
          <p:nvPr/>
        </p:nvSpPr>
        <p:spPr bwMode="auto">
          <a:xfrm>
            <a:off x="1371600" y="5318125"/>
            <a:ext cx="10302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Track 2</a:t>
            </a:r>
          </a:p>
        </p:txBody>
      </p:sp>
      <p:sp>
        <p:nvSpPr>
          <p:cNvPr id="20555" name="Text Box 82"/>
          <p:cNvSpPr txBox="1">
            <a:spLocks noChangeArrowheads="1"/>
          </p:cNvSpPr>
          <p:nvPr/>
        </p:nvSpPr>
        <p:spPr bwMode="auto">
          <a:xfrm>
            <a:off x="1387475" y="5927725"/>
            <a:ext cx="10144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Track k</a:t>
            </a:r>
          </a:p>
        </p:txBody>
      </p:sp>
      <p:sp>
        <p:nvSpPr>
          <p:cNvPr id="20556" name="Text Box 83"/>
          <p:cNvSpPr txBox="1">
            <a:spLocks noChangeArrowheads="1"/>
          </p:cNvSpPr>
          <p:nvPr/>
        </p:nvSpPr>
        <p:spPr bwMode="auto">
          <a:xfrm rot="5400000">
            <a:off x="2097088" y="5602287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0557" name="Text Box 84"/>
          <p:cNvSpPr txBox="1">
            <a:spLocks noChangeArrowheads="1"/>
          </p:cNvSpPr>
          <p:nvPr/>
        </p:nvSpPr>
        <p:spPr bwMode="auto">
          <a:xfrm>
            <a:off x="5486400" y="3733800"/>
            <a:ext cx="3284538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One tape head to read</a:t>
            </a:r>
            <a:br>
              <a:rPr lang="en-US"/>
            </a:br>
            <a:r>
              <a:rPr lang="en-US"/>
              <a:t>k symbols from the k tracks</a:t>
            </a:r>
            <a:br>
              <a:rPr lang="en-US"/>
            </a:br>
            <a:r>
              <a:rPr lang="en-US"/>
              <a:t>at one step.</a:t>
            </a:r>
          </a:p>
        </p:txBody>
      </p:sp>
      <p:sp>
        <p:nvSpPr>
          <p:cNvPr id="20558" name="Rectangle 35"/>
          <p:cNvSpPr>
            <a:spLocks noChangeArrowheads="1"/>
          </p:cNvSpPr>
          <p:nvPr/>
        </p:nvSpPr>
        <p:spPr bwMode="auto">
          <a:xfrm>
            <a:off x="3505200" y="4495800"/>
            <a:ext cx="762000" cy="1981200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59" name="Text Box 83"/>
          <p:cNvSpPr txBox="1">
            <a:spLocks noChangeArrowheads="1"/>
          </p:cNvSpPr>
          <p:nvPr/>
        </p:nvSpPr>
        <p:spPr bwMode="auto">
          <a:xfrm rot="5400000">
            <a:off x="3941763" y="5583237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63668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4BD344-C97E-41B5-ACA0-A021AE2E357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Multi-Track TMs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TM with multiple “tracks” but just one head</a:t>
            </a:r>
          </a:p>
        </p:txBody>
      </p:sp>
      <p:sp>
        <p:nvSpPr>
          <p:cNvPr id="462979" name="Rectangle 131"/>
          <p:cNvSpPr>
            <a:spLocks noChangeArrowheads="1"/>
          </p:cNvSpPr>
          <p:nvPr/>
        </p:nvSpPr>
        <p:spPr bwMode="auto">
          <a:xfrm>
            <a:off x="3200400" y="2590800"/>
            <a:ext cx="5287963" cy="7112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E.g., TM for {wcw | w</a:t>
            </a:r>
            <a:r>
              <a:rPr lang="en-US">
                <a:solidFill>
                  <a:schemeClr val="folHlink"/>
                </a:solidFill>
                <a:sym typeface="Symbol" pitchFamily="28" charset="2"/>
              </a:rPr>
              <a:t> {0,1}* }</a:t>
            </a:r>
            <a:br>
              <a:rPr lang="en-US">
                <a:solidFill>
                  <a:schemeClr val="folHlink"/>
                </a:solidFill>
                <a:sym typeface="Symbol" pitchFamily="28" charset="2"/>
              </a:rPr>
            </a:br>
            <a:r>
              <a:rPr lang="en-US">
                <a:solidFill>
                  <a:schemeClr val="folHlink"/>
                </a:solidFill>
                <a:sym typeface="Symbol" pitchFamily="28" charset="2"/>
              </a:rPr>
              <a:t>	but w/o modifying original input string</a:t>
            </a:r>
            <a:endParaRPr lang="en-US">
              <a:solidFill>
                <a:schemeClr val="folHlink"/>
              </a:solidFill>
            </a:endParaRPr>
          </a:p>
        </p:txBody>
      </p:sp>
      <p:grpSp>
        <p:nvGrpSpPr>
          <p:cNvPr id="2" name="Group 240"/>
          <p:cNvGrpSpPr>
            <a:grpSpLocks/>
          </p:cNvGrpSpPr>
          <p:nvPr/>
        </p:nvGrpSpPr>
        <p:grpSpPr bwMode="auto">
          <a:xfrm>
            <a:off x="4419600" y="3489325"/>
            <a:ext cx="4779963" cy="2759075"/>
            <a:chOff x="2784" y="2198"/>
            <a:chExt cx="3011" cy="1738"/>
          </a:xfrm>
        </p:grpSpPr>
        <p:sp>
          <p:nvSpPr>
            <p:cNvPr id="21581" name="Rectangle 168"/>
            <p:cNvSpPr>
              <a:spLocks noChangeArrowheads="1"/>
            </p:cNvSpPr>
            <p:nvPr/>
          </p:nvSpPr>
          <p:spPr bwMode="auto">
            <a:xfrm>
              <a:off x="3706" y="2256"/>
              <a:ext cx="912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control</a:t>
              </a:r>
            </a:p>
          </p:txBody>
        </p:sp>
        <p:sp>
          <p:nvSpPr>
            <p:cNvPr id="21582" name="Text Box 169"/>
            <p:cNvSpPr txBox="1">
              <a:spLocks noChangeArrowheads="1"/>
            </p:cNvSpPr>
            <p:nvPr/>
          </p:nvSpPr>
          <p:spPr bwMode="auto">
            <a:xfrm>
              <a:off x="3456" y="2822"/>
              <a:ext cx="88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hlink"/>
                  </a:solidFill>
                </a:rPr>
                <a:t>Tape head</a:t>
              </a:r>
            </a:p>
          </p:txBody>
        </p:sp>
        <p:grpSp>
          <p:nvGrpSpPr>
            <p:cNvPr id="21583" name="Group 170"/>
            <p:cNvGrpSpPr>
              <a:grpSpLocks/>
            </p:cNvGrpSpPr>
            <p:nvPr/>
          </p:nvGrpSpPr>
          <p:grpSpPr bwMode="auto">
            <a:xfrm>
              <a:off x="2842" y="3312"/>
              <a:ext cx="2544" cy="288"/>
              <a:chOff x="3168" y="3024"/>
              <a:chExt cx="2832" cy="288"/>
            </a:xfrm>
          </p:grpSpPr>
          <p:sp>
            <p:nvSpPr>
              <p:cNvPr id="21620" name="Rectangle 171"/>
              <p:cNvSpPr>
                <a:spLocks noChangeArrowheads="1"/>
              </p:cNvSpPr>
              <p:nvPr/>
            </p:nvSpPr>
            <p:spPr bwMode="auto">
              <a:xfrm>
                <a:off x="4377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chemeClr val="hlink"/>
                    </a:solidFill>
                  </a:rPr>
                  <a:t>0</a:t>
                </a:r>
              </a:p>
            </p:txBody>
          </p:sp>
          <p:sp>
            <p:nvSpPr>
              <p:cNvPr id="21621" name="Rectangle 172"/>
              <p:cNvSpPr>
                <a:spLocks noChangeArrowheads="1"/>
              </p:cNvSpPr>
              <p:nvPr/>
            </p:nvSpPr>
            <p:spPr bwMode="auto">
              <a:xfrm>
                <a:off x="4583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chemeClr val="folHlink"/>
                    </a:solidFill>
                  </a:rPr>
                  <a:t>c</a:t>
                </a:r>
              </a:p>
            </p:txBody>
          </p:sp>
          <p:sp>
            <p:nvSpPr>
              <p:cNvPr id="21622" name="Rectangle 173"/>
              <p:cNvSpPr>
                <a:spLocks noChangeArrowheads="1"/>
              </p:cNvSpPr>
              <p:nvPr/>
            </p:nvSpPr>
            <p:spPr bwMode="auto">
              <a:xfrm>
                <a:off x="4789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chemeClr val="hlink"/>
                    </a:solidFill>
                  </a:rPr>
                  <a:t>0</a:t>
                </a:r>
              </a:p>
            </p:txBody>
          </p:sp>
          <p:sp>
            <p:nvSpPr>
              <p:cNvPr id="21623" name="Rectangle 174"/>
              <p:cNvSpPr>
                <a:spLocks noChangeArrowheads="1"/>
              </p:cNvSpPr>
              <p:nvPr/>
            </p:nvSpPr>
            <p:spPr bwMode="auto">
              <a:xfrm>
                <a:off x="4995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chemeClr val="folHlink"/>
                    </a:solidFill>
                  </a:rPr>
                  <a:t>1</a:t>
                </a:r>
              </a:p>
            </p:txBody>
          </p:sp>
          <p:sp>
            <p:nvSpPr>
              <p:cNvPr id="21624" name="Rectangle 175"/>
              <p:cNvSpPr>
                <a:spLocks noChangeArrowheads="1"/>
              </p:cNvSpPr>
              <p:nvPr/>
            </p:nvSpPr>
            <p:spPr bwMode="auto">
              <a:xfrm>
                <a:off x="4171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chemeClr val="folHlink"/>
                    </a:solidFill>
                  </a:rPr>
                  <a:t>1</a:t>
                </a:r>
              </a:p>
            </p:txBody>
          </p:sp>
          <p:sp>
            <p:nvSpPr>
              <p:cNvPr id="21625" name="Rectangle 176"/>
              <p:cNvSpPr>
                <a:spLocks noChangeArrowheads="1"/>
              </p:cNvSpPr>
              <p:nvPr/>
            </p:nvSpPr>
            <p:spPr bwMode="auto">
              <a:xfrm>
                <a:off x="3965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chemeClr val="hlink"/>
                    </a:solidFill>
                  </a:rPr>
                  <a:t>0</a:t>
                </a:r>
                <a:endParaRPr lang="en-US" sz="1600"/>
              </a:p>
            </p:txBody>
          </p:sp>
          <p:sp>
            <p:nvSpPr>
              <p:cNvPr id="21626" name="Rectangle 177"/>
              <p:cNvSpPr>
                <a:spLocks noChangeArrowheads="1"/>
              </p:cNvSpPr>
              <p:nvPr/>
            </p:nvSpPr>
            <p:spPr bwMode="auto">
              <a:xfrm>
                <a:off x="5201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chemeClr val="hlink"/>
                    </a:solidFill>
                  </a:rPr>
                  <a:t>0</a:t>
                </a:r>
              </a:p>
            </p:txBody>
          </p:sp>
          <p:sp>
            <p:nvSpPr>
              <p:cNvPr id="21627" name="Rectangle 178"/>
              <p:cNvSpPr>
                <a:spLocks noChangeArrowheads="1"/>
              </p:cNvSpPr>
              <p:nvPr/>
            </p:nvSpPr>
            <p:spPr bwMode="auto">
              <a:xfrm>
                <a:off x="5407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rgbClr val="006600"/>
                    </a:solidFill>
                  </a:rPr>
                  <a:t>B</a:t>
                </a:r>
              </a:p>
            </p:txBody>
          </p:sp>
          <p:sp>
            <p:nvSpPr>
              <p:cNvPr id="21628" name="Rectangle 179"/>
              <p:cNvSpPr>
                <a:spLocks noChangeArrowheads="1"/>
              </p:cNvSpPr>
              <p:nvPr/>
            </p:nvSpPr>
            <p:spPr bwMode="auto">
              <a:xfrm>
                <a:off x="3759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rgbClr val="006600"/>
                    </a:solidFill>
                  </a:rPr>
                  <a:t>B</a:t>
                </a:r>
              </a:p>
            </p:txBody>
          </p:sp>
          <p:sp>
            <p:nvSpPr>
              <p:cNvPr id="21629" name="Rectangle 180"/>
              <p:cNvSpPr>
                <a:spLocks noChangeArrowheads="1"/>
              </p:cNvSpPr>
              <p:nvPr/>
            </p:nvSpPr>
            <p:spPr bwMode="auto">
              <a:xfrm>
                <a:off x="3552" y="3024"/>
                <a:ext cx="207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rgbClr val="006600"/>
                    </a:solidFill>
                  </a:rPr>
                  <a:t>B</a:t>
                </a:r>
              </a:p>
            </p:txBody>
          </p:sp>
          <p:sp>
            <p:nvSpPr>
              <p:cNvPr id="21630" name="Line 181"/>
              <p:cNvSpPr>
                <a:spLocks noChangeShapeType="1"/>
              </p:cNvSpPr>
              <p:nvPr/>
            </p:nvSpPr>
            <p:spPr bwMode="auto">
              <a:xfrm>
                <a:off x="3552" y="3024"/>
                <a:ext cx="206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31" name="Line 182"/>
              <p:cNvSpPr>
                <a:spLocks noChangeShapeType="1"/>
              </p:cNvSpPr>
              <p:nvPr/>
            </p:nvSpPr>
            <p:spPr bwMode="auto">
              <a:xfrm>
                <a:off x="3552" y="3296"/>
                <a:ext cx="206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32" name="Line 183"/>
              <p:cNvSpPr>
                <a:spLocks noChangeShapeType="1"/>
              </p:cNvSpPr>
              <p:nvPr/>
            </p:nvSpPr>
            <p:spPr bwMode="auto">
              <a:xfrm>
                <a:off x="3552" y="3024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33" name="Line 184"/>
              <p:cNvSpPr>
                <a:spLocks noChangeShapeType="1"/>
              </p:cNvSpPr>
              <p:nvPr/>
            </p:nvSpPr>
            <p:spPr bwMode="auto">
              <a:xfrm>
                <a:off x="3759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34" name="Line 185"/>
              <p:cNvSpPr>
                <a:spLocks noChangeShapeType="1"/>
              </p:cNvSpPr>
              <p:nvPr/>
            </p:nvSpPr>
            <p:spPr bwMode="auto">
              <a:xfrm>
                <a:off x="3965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35" name="Line 186"/>
              <p:cNvSpPr>
                <a:spLocks noChangeShapeType="1"/>
              </p:cNvSpPr>
              <p:nvPr/>
            </p:nvSpPr>
            <p:spPr bwMode="auto">
              <a:xfrm>
                <a:off x="5613" y="3024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36" name="Line 187"/>
              <p:cNvSpPr>
                <a:spLocks noChangeShapeType="1"/>
              </p:cNvSpPr>
              <p:nvPr/>
            </p:nvSpPr>
            <p:spPr bwMode="auto">
              <a:xfrm>
                <a:off x="5407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37" name="Line 188"/>
              <p:cNvSpPr>
                <a:spLocks noChangeShapeType="1"/>
              </p:cNvSpPr>
              <p:nvPr/>
            </p:nvSpPr>
            <p:spPr bwMode="auto">
              <a:xfrm>
                <a:off x="4171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38" name="Line 189"/>
              <p:cNvSpPr>
                <a:spLocks noChangeShapeType="1"/>
              </p:cNvSpPr>
              <p:nvPr/>
            </p:nvSpPr>
            <p:spPr bwMode="auto">
              <a:xfrm>
                <a:off x="4377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39" name="Line 190"/>
              <p:cNvSpPr>
                <a:spLocks noChangeShapeType="1"/>
              </p:cNvSpPr>
              <p:nvPr/>
            </p:nvSpPr>
            <p:spPr bwMode="auto">
              <a:xfrm>
                <a:off x="5201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40" name="Line 191"/>
              <p:cNvSpPr>
                <a:spLocks noChangeShapeType="1"/>
              </p:cNvSpPr>
              <p:nvPr/>
            </p:nvSpPr>
            <p:spPr bwMode="auto">
              <a:xfrm>
                <a:off x="4995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41" name="Line 192"/>
              <p:cNvSpPr>
                <a:spLocks noChangeShapeType="1"/>
              </p:cNvSpPr>
              <p:nvPr/>
            </p:nvSpPr>
            <p:spPr bwMode="auto">
              <a:xfrm>
                <a:off x="4789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42" name="Line 193"/>
              <p:cNvSpPr>
                <a:spLocks noChangeShapeType="1"/>
              </p:cNvSpPr>
              <p:nvPr/>
            </p:nvSpPr>
            <p:spPr bwMode="auto">
              <a:xfrm>
                <a:off x="4583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43" name="Line 194"/>
              <p:cNvSpPr>
                <a:spLocks noChangeShapeType="1"/>
              </p:cNvSpPr>
              <p:nvPr/>
            </p:nvSpPr>
            <p:spPr bwMode="auto">
              <a:xfrm>
                <a:off x="3168" y="302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44" name="Line 195"/>
              <p:cNvSpPr>
                <a:spLocks noChangeShapeType="1"/>
              </p:cNvSpPr>
              <p:nvPr/>
            </p:nvSpPr>
            <p:spPr bwMode="auto">
              <a:xfrm>
                <a:off x="3168" y="331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45" name="Line 196"/>
              <p:cNvSpPr>
                <a:spLocks noChangeShapeType="1"/>
              </p:cNvSpPr>
              <p:nvPr/>
            </p:nvSpPr>
            <p:spPr bwMode="auto">
              <a:xfrm>
                <a:off x="5616" y="302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46" name="Line 197"/>
              <p:cNvSpPr>
                <a:spLocks noChangeShapeType="1"/>
              </p:cNvSpPr>
              <p:nvPr/>
            </p:nvSpPr>
            <p:spPr bwMode="auto">
              <a:xfrm>
                <a:off x="5616" y="326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47" name="Text Box 198"/>
              <p:cNvSpPr txBox="1">
                <a:spLocks noChangeArrowheads="1"/>
              </p:cNvSpPr>
              <p:nvPr/>
            </p:nvSpPr>
            <p:spPr bwMode="auto">
              <a:xfrm>
                <a:off x="5676" y="3053"/>
                <a:ext cx="27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…</a:t>
                </a:r>
              </a:p>
            </p:txBody>
          </p:sp>
        </p:grpSp>
        <p:sp>
          <p:nvSpPr>
            <p:cNvPr id="21584" name="Text Box 199"/>
            <p:cNvSpPr txBox="1">
              <a:spLocks noChangeArrowheads="1"/>
            </p:cNvSpPr>
            <p:nvPr/>
          </p:nvSpPr>
          <p:spPr bwMode="auto">
            <a:xfrm>
              <a:off x="2784" y="3324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…</a:t>
              </a:r>
            </a:p>
          </p:txBody>
        </p:sp>
        <p:sp>
          <p:nvSpPr>
            <p:cNvPr id="21585" name="Text Box 200"/>
            <p:cNvSpPr txBox="1">
              <a:spLocks noChangeArrowheads="1"/>
            </p:cNvSpPr>
            <p:nvPr/>
          </p:nvSpPr>
          <p:spPr bwMode="auto">
            <a:xfrm>
              <a:off x="5242" y="3312"/>
              <a:ext cx="54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Track 1</a:t>
              </a:r>
            </a:p>
          </p:txBody>
        </p:sp>
        <p:sp>
          <p:nvSpPr>
            <p:cNvPr id="21586" name="Rectangle 201"/>
            <p:cNvSpPr>
              <a:spLocks noChangeArrowheads="1"/>
            </p:cNvSpPr>
            <p:nvPr/>
          </p:nvSpPr>
          <p:spPr bwMode="auto">
            <a:xfrm>
              <a:off x="4800" y="3216"/>
              <a:ext cx="288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587" name="Group 202"/>
            <p:cNvGrpSpPr>
              <a:grpSpLocks/>
            </p:cNvGrpSpPr>
            <p:nvPr/>
          </p:nvGrpSpPr>
          <p:grpSpPr bwMode="auto">
            <a:xfrm>
              <a:off x="2852" y="3600"/>
              <a:ext cx="2544" cy="288"/>
              <a:chOff x="3168" y="3024"/>
              <a:chExt cx="2832" cy="288"/>
            </a:xfrm>
          </p:grpSpPr>
          <p:sp>
            <p:nvSpPr>
              <p:cNvPr id="21592" name="Rectangle 203"/>
              <p:cNvSpPr>
                <a:spLocks noChangeArrowheads="1"/>
              </p:cNvSpPr>
              <p:nvPr/>
            </p:nvSpPr>
            <p:spPr bwMode="auto">
              <a:xfrm>
                <a:off x="4377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/>
                  <a:t>X</a:t>
                </a:r>
              </a:p>
            </p:txBody>
          </p:sp>
          <p:sp>
            <p:nvSpPr>
              <p:cNvPr id="21593" name="Rectangle 204"/>
              <p:cNvSpPr>
                <a:spLocks noChangeArrowheads="1"/>
              </p:cNvSpPr>
              <p:nvPr/>
            </p:nvSpPr>
            <p:spPr bwMode="auto">
              <a:xfrm>
                <a:off x="4583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/>
                  <a:t>c</a:t>
                </a:r>
              </a:p>
            </p:txBody>
          </p:sp>
          <p:sp>
            <p:nvSpPr>
              <p:cNvPr id="21594" name="Rectangle 205"/>
              <p:cNvSpPr>
                <a:spLocks noChangeArrowheads="1"/>
              </p:cNvSpPr>
              <p:nvPr/>
            </p:nvSpPr>
            <p:spPr bwMode="auto">
              <a:xfrm>
                <a:off x="4789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/>
                  <a:t>Y</a:t>
                </a:r>
              </a:p>
            </p:txBody>
          </p:sp>
          <p:sp>
            <p:nvSpPr>
              <p:cNvPr id="21595" name="Rectangle 206"/>
              <p:cNvSpPr>
                <a:spLocks noChangeArrowheads="1"/>
              </p:cNvSpPr>
              <p:nvPr/>
            </p:nvSpPr>
            <p:spPr bwMode="auto">
              <a:xfrm>
                <a:off x="4995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/>
                  <a:t>Y</a:t>
                </a:r>
                <a:endParaRPr lang="en-US" sz="16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21596" name="Rectangle 207"/>
              <p:cNvSpPr>
                <a:spLocks noChangeArrowheads="1"/>
              </p:cNvSpPr>
              <p:nvPr/>
            </p:nvSpPr>
            <p:spPr bwMode="auto">
              <a:xfrm>
                <a:off x="4171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/>
                  <a:t>X</a:t>
                </a:r>
              </a:p>
            </p:txBody>
          </p:sp>
          <p:sp>
            <p:nvSpPr>
              <p:cNvPr id="21597" name="Rectangle 208"/>
              <p:cNvSpPr>
                <a:spLocks noChangeArrowheads="1"/>
              </p:cNvSpPr>
              <p:nvPr/>
            </p:nvSpPr>
            <p:spPr bwMode="auto">
              <a:xfrm>
                <a:off x="3965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/>
                  <a:t>X</a:t>
                </a:r>
              </a:p>
            </p:txBody>
          </p:sp>
          <p:sp>
            <p:nvSpPr>
              <p:cNvPr id="21598" name="Rectangle 209"/>
              <p:cNvSpPr>
                <a:spLocks noChangeArrowheads="1"/>
              </p:cNvSpPr>
              <p:nvPr/>
            </p:nvSpPr>
            <p:spPr bwMode="auto">
              <a:xfrm>
                <a:off x="5201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/>
                  <a:t>Y</a:t>
                </a:r>
                <a:endParaRPr lang="en-US" sz="1600">
                  <a:solidFill>
                    <a:schemeClr val="hlink"/>
                  </a:solidFill>
                </a:endParaRPr>
              </a:p>
            </p:txBody>
          </p:sp>
          <p:sp>
            <p:nvSpPr>
              <p:cNvPr id="21599" name="Rectangle 210"/>
              <p:cNvSpPr>
                <a:spLocks noChangeArrowheads="1"/>
              </p:cNvSpPr>
              <p:nvPr/>
            </p:nvSpPr>
            <p:spPr bwMode="auto">
              <a:xfrm>
                <a:off x="5407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rgbClr val="006600"/>
                    </a:solidFill>
                  </a:rPr>
                  <a:t>B</a:t>
                </a:r>
              </a:p>
            </p:txBody>
          </p:sp>
          <p:sp>
            <p:nvSpPr>
              <p:cNvPr id="21600" name="Rectangle 211"/>
              <p:cNvSpPr>
                <a:spLocks noChangeArrowheads="1"/>
              </p:cNvSpPr>
              <p:nvPr/>
            </p:nvSpPr>
            <p:spPr bwMode="auto">
              <a:xfrm>
                <a:off x="3759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rgbClr val="006600"/>
                    </a:solidFill>
                  </a:rPr>
                  <a:t>B</a:t>
                </a:r>
              </a:p>
            </p:txBody>
          </p:sp>
          <p:sp>
            <p:nvSpPr>
              <p:cNvPr id="21601" name="Rectangle 212"/>
              <p:cNvSpPr>
                <a:spLocks noChangeArrowheads="1"/>
              </p:cNvSpPr>
              <p:nvPr/>
            </p:nvSpPr>
            <p:spPr bwMode="auto">
              <a:xfrm>
                <a:off x="3552" y="3024"/>
                <a:ext cx="207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rgbClr val="006600"/>
                    </a:solidFill>
                  </a:rPr>
                  <a:t>B</a:t>
                </a:r>
              </a:p>
            </p:txBody>
          </p:sp>
          <p:sp>
            <p:nvSpPr>
              <p:cNvPr id="21602" name="Line 213"/>
              <p:cNvSpPr>
                <a:spLocks noChangeShapeType="1"/>
              </p:cNvSpPr>
              <p:nvPr/>
            </p:nvSpPr>
            <p:spPr bwMode="auto">
              <a:xfrm>
                <a:off x="3552" y="3024"/>
                <a:ext cx="206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03" name="Line 214"/>
              <p:cNvSpPr>
                <a:spLocks noChangeShapeType="1"/>
              </p:cNvSpPr>
              <p:nvPr/>
            </p:nvSpPr>
            <p:spPr bwMode="auto">
              <a:xfrm>
                <a:off x="3552" y="3296"/>
                <a:ext cx="206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04" name="Line 215"/>
              <p:cNvSpPr>
                <a:spLocks noChangeShapeType="1"/>
              </p:cNvSpPr>
              <p:nvPr/>
            </p:nvSpPr>
            <p:spPr bwMode="auto">
              <a:xfrm>
                <a:off x="3552" y="3024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05" name="Line 216"/>
              <p:cNvSpPr>
                <a:spLocks noChangeShapeType="1"/>
              </p:cNvSpPr>
              <p:nvPr/>
            </p:nvSpPr>
            <p:spPr bwMode="auto">
              <a:xfrm>
                <a:off x="3759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06" name="Line 217"/>
              <p:cNvSpPr>
                <a:spLocks noChangeShapeType="1"/>
              </p:cNvSpPr>
              <p:nvPr/>
            </p:nvSpPr>
            <p:spPr bwMode="auto">
              <a:xfrm>
                <a:off x="3965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07" name="Line 218"/>
              <p:cNvSpPr>
                <a:spLocks noChangeShapeType="1"/>
              </p:cNvSpPr>
              <p:nvPr/>
            </p:nvSpPr>
            <p:spPr bwMode="auto">
              <a:xfrm>
                <a:off x="5613" y="3024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08" name="Line 219"/>
              <p:cNvSpPr>
                <a:spLocks noChangeShapeType="1"/>
              </p:cNvSpPr>
              <p:nvPr/>
            </p:nvSpPr>
            <p:spPr bwMode="auto">
              <a:xfrm>
                <a:off x="5407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09" name="Line 220"/>
              <p:cNvSpPr>
                <a:spLocks noChangeShapeType="1"/>
              </p:cNvSpPr>
              <p:nvPr/>
            </p:nvSpPr>
            <p:spPr bwMode="auto">
              <a:xfrm>
                <a:off x="4171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10" name="Line 221"/>
              <p:cNvSpPr>
                <a:spLocks noChangeShapeType="1"/>
              </p:cNvSpPr>
              <p:nvPr/>
            </p:nvSpPr>
            <p:spPr bwMode="auto">
              <a:xfrm>
                <a:off x="4377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11" name="Line 222"/>
              <p:cNvSpPr>
                <a:spLocks noChangeShapeType="1"/>
              </p:cNvSpPr>
              <p:nvPr/>
            </p:nvSpPr>
            <p:spPr bwMode="auto">
              <a:xfrm>
                <a:off x="5201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12" name="Line 223"/>
              <p:cNvSpPr>
                <a:spLocks noChangeShapeType="1"/>
              </p:cNvSpPr>
              <p:nvPr/>
            </p:nvSpPr>
            <p:spPr bwMode="auto">
              <a:xfrm>
                <a:off x="4995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13" name="Line 224"/>
              <p:cNvSpPr>
                <a:spLocks noChangeShapeType="1"/>
              </p:cNvSpPr>
              <p:nvPr/>
            </p:nvSpPr>
            <p:spPr bwMode="auto">
              <a:xfrm>
                <a:off x="4789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14" name="Line 225"/>
              <p:cNvSpPr>
                <a:spLocks noChangeShapeType="1"/>
              </p:cNvSpPr>
              <p:nvPr/>
            </p:nvSpPr>
            <p:spPr bwMode="auto">
              <a:xfrm>
                <a:off x="4583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15" name="Line 226"/>
              <p:cNvSpPr>
                <a:spLocks noChangeShapeType="1"/>
              </p:cNvSpPr>
              <p:nvPr/>
            </p:nvSpPr>
            <p:spPr bwMode="auto">
              <a:xfrm>
                <a:off x="3168" y="302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16" name="Line 227"/>
              <p:cNvSpPr>
                <a:spLocks noChangeShapeType="1"/>
              </p:cNvSpPr>
              <p:nvPr/>
            </p:nvSpPr>
            <p:spPr bwMode="auto">
              <a:xfrm>
                <a:off x="3168" y="331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17" name="Line 228"/>
              <p:cNvSpPr>
                <a:spLocks noChangeShapeType="1"/>
              </p:cNvSpPr>
              <p:nvPr/>
            </p:nvSpPr>
            <p:spPr bwMode="auto">
              <a:xfrm>
                <a:off x="5616" y="302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18" name="Line 229"/>
              <p:cNvSpPr>
                <a:spLocks noChangeShapeType="1"/>
              </p:cNvSpPr>
              <p:nvPr/>
            </p:nvSpPr>
            <p:spPr bwMode="auto">
              <a:xfrm>
                <a:off x="5616" y="326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19" name="Text Box 230"/>
              <p:cNvSpPr txBox="1">
                <a:spLocks noChangeArrowheads="1"/>
              </p:cNvSpPr>
              <p:nvPr/>
            </p:nvSpPr>
            <p:spPr bwMode="auto">
              <a:xfrm>
                <a:off x="5676" y="3053"/>
                <a:ext cx="27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…</a:t>
                </a:r>
              </a:p>
            </p:txBody>
          </p:sp>
        </p:grpSp>
        <p:sp>
          <p:nvSpPr>
            <p:cNvPr id="21588" name="Text Box 231"/>
            <p:cNvSpPr txBox="1">
              <a:spLocks noChangeArrowheads="1"/>
            </p:cNvSpPr>
            <p:nvPr/>
          </p:nvSpPr>
          <p:spPr bwMode="auto">
            <a:xfrm>
              <a:off x="2794" y="3612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…</a:t>
              </a:r>
            </a:p>
          </p:txBody>
        </p:sp>
        <p:sp>
          <p:nvSpPr>
            <p:cNvPr id="21589" name="Text Box 232"/>
            <p:cNvSpPr txBox="1">
              <a:spLocks noChangeArrowheads="1"/>
            </p:cNvSpPr>
            <p:nvPr/>
          </p:nvSpPr>
          <p:spPr bwMode="auto">
            <a:xfrm>
              <a:off x="5252" y="3600"/>
              <a:ext cx="54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Track 2</a:t>
              </a:r>
            </a:p>
          </p:txBody>
        </p:sp>
        <p:sp>
          <p:nvSpPr>
            <p:cNvPr id="21590" name="Freeform 234"/>
            <p:cNvSpPr>
              <a:spLocks/>
            </p:cNvSpPr>
            <p:nvPr/>
          </p:nvSpPr>
          <p:spPr bwMode="auto">
            <a:xfrm>
              <a:off x="4280" y="2720"/>
              <a:ext cx="640" cy="584"/>
            </a:xfrm>
            <a:custGeom>
              <a:avLst/>
              <a:gdLst>
                <a:gd name="T0" fmla="*/ 0 w 640"/>
                <a:gd name="T1" fmla="*/ 0 h 584"/>
                <a:gd name="T2" fmla="*/ 16 w 640"/>
                <a:gd name="T3" fmla="*/ 168 h 584"/>
                <a:gd name="T4" fmla="*/ 24 w 640"/>
                <a:gd name="T5" fmla="*/ 192 h 584"/>
                <a:gd name="T6" fmla="*/ 120 w 640"/>
                <a:gd name="T7" fmla="*/ 248 h 584"/>
                <a:gd name="T8" fmla="*/ 232 w 640"/>
                <a:gd name="T9" fmla="*/ 312 h 584"/>
                <a:gd name="T10" fmla="*/ 288 w 640"/>
                <a:gd name="T11" fmla="*/ 344 h 584"/>
                <a:gd name="T12" fmla="*/ 456 w 640"/>
                <a:gd name="T13" fmla="*/ 368 h 584"/>
                <a:gd name="T14" fmla="*/ 584 w 640"/>
                <a:gd name="T15" fmla="*/ 392 h 584"/>
                <a:gd name="T16" fmla="*/ 624 w 640"/>
                <a:gd name="T17" fmla="*/ 496 h 584"/>
                <a:gd name="T18" fmla="*/ 640 w 640"/>
                <a:gd name="T19" fmla="*/ 544 h 584"/>
                <a:gd name="T20" fmla="*/ 624 w 640"/>
                <a:gd name="T21" fmla="*/ 584 h 5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40"/>
                <a:gd name="T34" fmla="*/ 0 h 584"/>
                <a:gd name="T35" fmla="*/ 640 w 640"/>
                <a:gd name="T36" fmla="*/ 584 h 58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40" h="584">
                  <a:moveTo>
                    <a:pt x="0" y="0"/>
                  </a:moveTo>
                  <a:cubicBezTo>
                    <a:pt x="3" y="58"/>
                    <a:pt x="3" y="111"/>
                    <a:pt x="16" y="168"/>
                  </a:cubicBezTo>
                  <a:cubicBezTo>
                    <a:pt x="17" y="176"/>
                    <a:pt x="18" y="186"/>
                    <a:pt x="24" y="192"/>
                  </a:cubicBezTo>
                  <a:cubicBezTo>
                    <a:pt x="48" y="216"/>
                    <a:pt x="86" y="236"/>
                    <a:pt x="120" y="248"/>
                  </a:cubicBezTo>
                  <a:cubicBezTo>
                    <a:pt x="151" y="279"/>
                    <a:pt x="191" y="294"/>
                    <a:pt x="232" y="312"/>
                  </a:cubicBezTo>
                  <a:cubicBezTo>
                    <a:pt x="251" y="320"/>
                    <a:pt x="267" y="338"/>
                    <a:pt x="288" y="344"/>
                  </a:cubicBezTo>
                  <a:cubicBezTo>
                    <a:pt x="316" y="351"/>
                    <a:pt x="416" y="363"/>
                    <a:pt x="456" y="368"/>
                  </a:cubicBezTo>
                  <a:cubicBezTo>
                    <a:pt x="529" y="392"/>
                    <a:pt x="487" y="382"/>
                    <a:pt x="584" y="392"/>
                  </a:cubicBezTo>
                  <a:cubicBezTo>
                    <a:pt x="632" y="408"/>
                    <a:pt x="614" y="446"/>
                    <a:pt x="624" y="496"/>
                  </a:cubicBezTo>
                  <a:cubicBezTo>
                    <a:pt x="627" y="512"/>
                    <a:pt x="640" y="544"/>
                    <a:pt x="640" y="544"/>
                  </a:cubicBezTo>
                  <a:cubicBezTo>
                    <a:pt x="630" y="573"/>
                    <a:pt x="635" y="560"/>
                    <a:pt x="624" y="5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91" name="Text Box 236"/>
            <p:cNvSpPr txBox="1">
              <a:spLocks noChangeArrowheads="1"/>
            </p:cNvSpPr>
            <p:nvPr/>
          </p:nvSpPr>
          <p:spPr bwMode="auto">
            <a:xfrm>
              <a:off x="2832" y="2198"/>
              <a:ext cx="6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u="sng"/>
                <a:t>AFTER</a:t>
              </a:r>
              <a:endParaRPr lang="en-US"/>
            </a:p>
          </p:txBody>
        </p:sp>
      </p:grpSp>
      <p:grpSp>
        <p:nvGrpSpPr>
          <p:cNvPr id="5" name="Group 241"/>
          <p:cNvGrpSpPr>
            <a:grpSpLocks/>
          </p:cNvGrpSpPr>
          <p:nvPr/>
        </p:nvGrpSpPr>
        <p:grpSpPr bwMode="auto">
          <a:xfrm>
            <a:off x="-192088" y="3429000"/>
            <a:ext cx="8397876" cy="3463925"/>
            <a:chOff x="-121" y="2160"/>
            <a:chExt cx="5290" cy="2182"/>
          </a:xfrm>
        </p:grpSpPr>
        <p:sp>
          <p:nvSpPr>
            <p:cNvPr id="21512" name="Rectangle 4"/>
            <p:cNvSpPr>
              <a:spLocks noChangeArrowheads="1"/>
            </p:cNvSpPr>
            <p:nvPr/>
          </p:nvSpPr>
          <p:spPr bwMode="auto">
            <a:xfrm>
              <a:off x="743" y="2256"/>
              <a:ext cx="912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control</a:t>
              </a:r>
            </a:p>
          </p:txBody>
        </p:sp>
        <p:sp>
          <p:nvSpPr>
            <p:cNvPr id="21513" name="Text Box 7"/>
            <p:cNvSpPr txBox="1">
              <a:spLocks noChangeArrowheads="1"/>
            </p:cNvSpPr>
            <p:nvPr/>
          </p:nvSpPr>
          <p:spPr bwMode="auto">
            <a:xfrm>
              <a:off x="1175" y="2784"/>
              <a:ext cx="88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hlink"/>
                  </a:solidFill>
                </a:rPr>
                <a:t>Tape head</a:t>
              </a:r>
            </a:p>
          </p:txBody>
        </p:sp>
        <p:grpSp>
          <p:nvGrpSpPr>
            <p:cNvPr id="21514" name="Group 8"/>
            <p:cNvGrpSpPr>
              <a:grpSpLocks/>
            </p:cNvGrpSpPr>
            <p:nvPr/>
          </p:nvGrpSpPr>
          <p:grpSpPr bwMode="auto">
            <a:xfrm>
              <a:off x="-121" y="3312"/>
              <a:ext cx="2544" cy="288"/>
              <a:chOff x="3168" y="3024"/>
              <a:chExt cx="2832" cy="288"/>
            </a:xfrm>
          </p:grpSpPr>
          <p:sp>
            <p:nvSpPr>
              <p:cNvPr id="21553" name="Rectangle 9"/>
              <p:cNvSpPr>
                <a:spLocks noChangeArrowheads="1"/>
              </p:cNvSpPr>
              <p:nvPr/>
            </p:nvSpPr>
            <p:spPr bwMode="auto">
              <a:xfrm>
                <a:off x="4377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chemeClr val="hlink"/>
                    </a:solidFill>
                  </a:rPr>
                  <a:t>0</a:t>
                </a:r>
              </a:p>
            </p:txBody>
          </p:sp>
          <p:sp>
            <p:nvSpPr>
              <p:cNvPr id="21554" name="Rectangle 10"/>
              <p:cNvSpPr>
                <a:spLocks noChangeArrowheads="1"/>
              </p:cNvSpPr>
              <p:nvPr/>
            </p:nvSpPr>
            <p:spPr bwMode="auto">
              <a:xfrm>
                <a:off x="4583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chemeClr val="folHlink"/>
                    </a:solidFill>
                  </a:rPr>
                  <a:t>c</a:t>
                </a:r>
              </a:p>
            </p:txBody>
          </p:sp>
          <p:sp>
            <p:nvSpPr>
              <p:cNvPr id="21555" name="Rectangle 11"/>
              <p:cNvSpPr>
                <a:spLocks noChangeArrowheads="1"/>
              </p:cNvSpPr>
              <p:nvPr/>
            </p:nvSpPr>
            <p:spPr bwMode="auto">
              <a:xfrm>
                <a:off x="4789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chemeClr val="hlink"/>
                    </a:solidFill>
                  </a:rPr>
                  <a:t>0</a:t>
                </a:r>
              </a:p>
            </p:txBody>
          </p:sp>
          <p:sp>
            <p:nvSpPr>
              <p:cNvPr id="21556" name="Rectangle 12"/>
              <p:cNvSpPr>
                <a:spLocks noChangeArrowheads="1"/>
              </p:cNvSpPr>
              <p:nvPr/>
            </p:nvSpPr>
            <p:spPr bwMode="auto">
              <a:xfrm>
                <a:off x="4995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chemeClr val="folHlink"/>
                    </a:solidFill>
                  </a:rPr>
                  <a:t>1</a:t>
                </a:r>
              </a:p>
            </p:txBody>
          </p:sp>
          <p:sp>
            <p:nvSpPr>
              <p:cNvPr id="21557" name="Rectangle 13"/>
              <p:cNvSpPr>
                <a:spLocks noChangeArrowheads="1"/>
              </p:cNvSpPr>
              <p:nvPr/>
            </p:nvSpPr>
            <p:spPr bwMode="auto">
              <a:xfrm>
                <a:off x="4171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chemeClr val="folHlink"/>
                    </a:solidFill>
                  </a:rPr>
                  <a:t>1</a:t>
                </a:r>
              </a:p>
            </p:txBody>
          </p:sp>
          <p:sp>
            <p:nvSpPr>
              <p:cNvPr id="21558" name="Rectangle 14"/>
              <p:cNvSpPr>
                <a:spLocks noChangeArrowheads="1"/>
              </p:cNvSpPr>
              <p:nvPr/>
            </p:nvSpPr>
            <p:spPr bwMode="auto">
              <a:xfrm>
                <a:off x="3965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chemeClr val="hlink"/>
                    </a:solidFill>
                  </a:rPr>
                  <a:t>0</a:t>
                </a:r>
                <a:endParaRPr lang="en-US" sz="1600"/>
              </a:p>
            </p:txBody>
          </p:sp>
          <p:sp>
            <p:nvSpPr>
              <p:cNvPr id="21559" name="Rectangle 15"/>
              <p:cNvSpPr>
                <a:spLocks noChangeArrowheads="1"/>
              </p:cNvSpPr>
              <p:nvPr/>
            </p:nvSpPr>
            <p:spPr bwMode="auto">
              <a:xfrm>
                <a:off x="5201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chemeClr val="hlink"/>
                    </a:solidFill>
                  </a:rPr>
                  <a:t>0</a:t>
                </a:r>
              </a:p>
            </p:txBody>
          </p:sp>
          <p:sp>
            <p:nvSpPr>
              <p:cNvPr id="21560" name="Rectangle 16"/>
              <p:cNvSpPr>
                <a:spLocks noChangeArrowheads="1"/>
              </p:cNvSpPr>
              <p:nvPr/>
            </p:nvSpPr>
            <p:spPr bwMode="auto">
              <a:xfrm>
                <a:off x="5407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rgbClr val="006600"/>
                    </a:solidFill>
                  </a:rPr>
                  <a:t>B</a:t>
                </a:r>
              </a:p>
            </p:txBody>
          </p:sp>
          <p:sp>
            <p:nvSpPr>
              <p:cNvPr id="21561" name="Rectangle 17"/>
              <p:cNvSpPr>
                <a:spLocks noChangeArrowheads="1"/>
              </p:cNvSpPr>
              <p:nvPr/>
            </p:nvSpPr>
            <p:spPr bwMode="auto">
              <a:xfrm>
                <a:off x="3759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rgbClr val="006600"/>
                    </a:solidFill>
                  </a:rPr>
                  <a:t>B</a:t>
                </a:r>
              </a:p>
            </p:txBody>
          </p:sp>
          <p:sp>
            <p:nvSpPr>
              <p:cNvPr id="21562" name="Rectangle 18"/>
              <p:cNvSpPr>
                <a:spLocks noChangeArrowheads="1"/>
              </p:cNvSpPr>
              <p:nvPr/>
            </p:nvSpPr>
            <p:spPr bwMode="auto">
              <a:xfrm>
                <a:off x="3552" y="3024"/>
                <a:ext cx="207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rgbClr val="006600"/>
                    </a:solidFill>
                  </a:rPr>
                  <a:t>B</a:t>
                </a:r>
              </a:p>
            </p:txBody>
          </p:sp>
          <p:sp>
            <p:nvSpPr>
              <p:cNvPr id="21563" name="Line 19"/>
              <p:cNvSpPr>
                <a:spLocks noChangeShapeType="1"/>
              </p:cNvSpPr>
              <p:nvPr/>
            </p:nvSpPr>
            <p:spPr bwMode="auto">
              <a:xfrm>
                <a:off x="3552" y="3024"/>
                <a:ext cx="206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64" name="Line 20"/>
              <p:cNvSpPr>
                <a:spLocks noChangeShapeType="1"/>
              </p:cNvSpPr>
              <p:nvPr/>
            </p:nvSpPr>
            <p:spPr bwMode="auto">
              <a:xfrm>
                <a:off x="3552" y="3296"/>
                <a:ext cx="206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65" name="Line 21"/>
              <p:cNvSpPr>
                <a:spLocks noChangeShapeType="1"/>
              </p:cNvSpPr>
              <p:nvPr/>
            </p:nvSpPr>
            <p:spPr bwMode="auto">
              <a:xfrm>
                <a:off x="3552" y="3024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66" name="Line 22"/>
              <p:cNvSpPr>
                <a:spLocks noChangeShapeType="1"/>
              </p:cNvSpPr>
              <p:nvPr/>
            </p:nvSpPr>
            <p:spPr bwMode="auto">
              <a:xfrm>
                <a:off x="3759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67" name="Line 23"/>
              <p:cNvSpPr>
                <a:spLocks noChangeShapeType="1"/>
              </p:cNvSpPr>
              <p:nvPr/>
            </p:nvSpPr>
            <p:spPr bwMode="auto">
              <a:xfrm>
                <a:off x="3965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68" name="Line 24"/>
              <p:cNvSpPr>
                <a:spLocks noChangeShapeType="1"/>
              </p:cNvSpPr>
              <p:nvPr/>
            </p:nvSpPr>
            <p:spPr bwMode="auto">
              <a:xfrm>
                <a:off x="5613" y="3024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69" name="Line 25"/>
              <p:cNvSpPr>
                <a:spLocks noChangeShapeType="1"/>
              </p:cNvSpPr>
              <p:nvPr/>
            </p:nvSpPr>
            <p:spPr bwMode="auto">
              <a:xfrm>
                <a:off x="5407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70" name="Line 26"/>
              <p:cNvSpPr>
                <a:spLocks noChangeShapeType="1"/>
              </p:cNvSpPr>
              <p:nvPr/>
            </p:nvSpPr>
            <p:spPr bwMode="auto">
              <a:xfrm>
                <a:off x="4171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71" name="Line 27"/>
              <p:cNvSpPr>
                <a:spLocks noChangeShapeType="1"/>
              </p:cNvSpPr>
              <p:nvPr/>
            </p:nvSpPr>
            <p:spPr bwMode="auto">
              <a:xfrm>
                <a:off x="4377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72" name="Line 28"/>
              <p:cNvSpPr>
                <a:spLocks noChangeShapeType="1"/>
              </p:cNvSpPr>
              <p:nvPr/>
            </p:nvSpPr>
            <p:spPr bwMode="auto">
              <a:xfrm>
                <a:off x="5201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73" name="Line 29"/>
              <p:cNvSpPr>
                <a:spLocks noChangeShapeType="1"/>
              </p:cNvSpPr>
              <p:nvPr/>
            </p:nvSpPr>
            <p:spPr bwMode="auto">
              <a:xfrm>
                <a:off x="4995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74" name="Line 30"/>
              <p:cNvSpPr>
                <a:spLocks noChangeShapeType="1"/>
              </p:cNvSpPr>
              <p:nvPr/>
            </p:nvSpPr>
            <p:spPr bwMode="auto">
              <a:xfrm>
                <a:off x="4789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75" name="Line 31"/>
              <p:cNvSpPr>
                <a:spLocks noChangeShapeType="1"/>
              </p:cNvSpPr>
              <p:nvPr/>
            </p:nvSpPr>
            <p:spPr bwMode="auto">
              <a:xfrm>
                <a:off x="4583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76" name="Line 32"/>
              <p:cNvSpPr>
                <a:spLocks noChangeShapeType="1"/>
              </p:cNvSpPr>
              <p:nvPr/>
            </p:nvSpPr>
            <p:spPr bwMode="auto">
              <a:xfrm>
                <a:off x="3168" y="302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7" name="Line 33"/>
              <p:cNvSpPr>
                <a:spLocks noChangeShapeType="1"/>
              </p:cNvSpPr>
              <p:nvPr/>
            </p:nvSpPr>
            <p:spPr bwMode="auto">
              <a:xfrm>
                <a:off x="3168" y="331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8" name="Line 34"/>
              <p:cNvSpPr>
                <a:spLocks noChangeShapeType="1"/>
              </p:cNvSpPr>
              <p:nvPr/>
            </p:nvSpPr>
            <p:spPr bwMode="auto">
              <a:xfrm>
                <a:off x="5616" y="302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9" name="Line 35"/>
              <p:cNvSpPr>
                <a:spLocks noChangeShapeType="1"/>
              </p:cNvSpPr>
              <p:nvPr/>
            </p:nvSpPr>
            <p:spPr bwMode="auto">
              <a:xfrm>
                <a:off x="5616" y="326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0" name="Text Box 36"/>
              <p:cNvSpPr txBox="1">
                <a:spLocks noChangeArrowheads="1"/>
              </p:cNvSpPr>
              <p:nvPr/>
            </p:nvSpPr>
            <p:spPr bwMode="auto">
              <a:xfrm>
                <a:off x="5676" y="3053"/>
                <a:ext cx="27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…</a:t>
                </a:r>
              </a:p>
            </p:txBody>
          </p:sp>
        </p:grpSp>
        <p:sp>
          <p:nvSpPr>
            <p:cNvPr id="21515" name="Text Box 124"/>
            <p:cNvSpPr txBox="1">
              <a:spLocks noChangeArrowheads="1"/>
            </p:cNvSpPr>
            <p:nvPr/>
          </p:nvSpPr>
          <p:spPr bwMode="auto">
            <a:xfrm>
              <a:off x="-36" y="3324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…</a:t>
              </a:r>
            </a:p>
          </p:txBody>
        </p:sp>
        <p:sp>
          <p:nvSpPr>
            <p:cNvPr id="21516" name="Text Box 127"/>
            <p:cNvSpPr txBox="1">
              <a:spLocks noChangeArrowheads="1"/>
            </p:cNvSpPr>
            <p:nvPr/>
          </p:nvSpPr>
          <p:spPr bwMode="auto">
            <a:xfrm>
              <a:off x="2279" y="3312"/>
              <a:ext cx="54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Track 1</a:t>
              </a:r>
            </a:p>
          </p:txBody>
        </p:sp>
        <p:sp>
          <p:nvSpPr>
            <p:cNvPr id="21517" name="Rectangle 130"/>
            <p:cNvSpPr>
              <a:spLocks noChangeArrowheads="1"/>
            </p:cNvSpPr>
            <p:nvPr/>
          </p:nvSpPr>
          <p:spPr bwMode="auto">
            <a:xfrm>
              <a:off x="551" y="3216"/>
              <a:ext cx="288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518" name="Group 135"/>
            <p:cNvGrpSpPr>
              <a:grpSpLocks/>
            </p:cNvGrpSpPr>
            <p:nvPr/>
          </p:nvGrpSpPr>
          <p:grpSpPr bwMode="auto">
            <a:xfrm>
              <a:off x="-111" y="3600"/>
              <a:ext cx="2544" cy="288"/>
              <a:chOff x="3168" y="3024"/>
              <a:chExt cx="2832" cy="288"/>
            </a:xfrm>
          </p:grpSpPr>
          <p:sp>
            <p:nvSpPr>
              <p:cNvPr id="21525" name="Rectangle 136"/>
              <p:cNvSpPr>
                <a:spLocks noChangeArrowheads="1"/>
              </p:cNvSpPr>
              <p:nvPr/>
            </p:nvSpPr>
            <p:spPr bwMode="auto">
              <a:xfrm>
                <a:off x="4377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rgbClr val="006600"/>
                    </a:solidFill>
                  </a:rPr>
                  <a:t>B</a:t>
                </a:r>
              </a:p>
            </p:txBody>
          </p:sp>
          <p:sp>
            <p:nvSpPr>
              <p:cNvPr id="21526" name="Rectangle 137"/>
              <p:cNvSpPr>
                <a:spLocks noChangeArrowheads="1"/>
              </p:cNvSpPr>
              <p:nvPr/>
            </p:nvSpPr>
            <p:spPr bwMode="auto">
              <a:xfrm>
                <a:off x="4583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rgbClr val="006600"/>
                    </a:solidFill>
                  </a:rPr>
                  <a:t>B</a:t>
                </a:r>
              </a:p>
            </p:txBody>
          </p:sp>
          <p:sp>
            <p:nvSpPr>
              <p:cNvPr id="21527" name="Rectangle 138"/>
              <p:cNvSpPr>
                <a:spLocks noChangeArrowheads="1"/>
              </p:cNvSpPr>
              <p:nvPr/>
            </p:nvSpPr>
            <p:spPr bwMode="auto">
              <a:xfrm>
                <a:off x="4789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rgbClr val="006600"/>
                    </a:solidFill>
                  </a:rPr>
                  <a:t>B</a:t>
                </a:r>
              </a:p>
            </p:txBody>
          </p:sp>
          <p:sp>
            <p:nvSpPr>
              <p:cNvPr id="21528" name="Rectangle 139"/>
              <p:cNvSpPr>
                <a:spLocks noChangeArrowheads="1"/>
              </p:cNvSpPr>
              <p:nvPr/>
            </p:nvSpPr>
            <p:spPr bwMode="auto">
              <a:xfrm>
                <a:off x="4995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rgbClr val="006600"/>
                    </a:solidFill>
                  </a:rPr>
                  <a:t>B</a:t>
                </a:r>
              </a:p>
            </p:txBody>
          </p:sp>
          <p:sp>
            <p:nvSpPr>
              <p:cNvPr id="21529" name="Rectangle 140"/>
              <p:cNvSpPr>
                <a:spLocks noChangeArrowheads="1"/>
              </p:cNvSpPr>
              <p:nvPr/>
            </p:nvSpPr>
            <p:spPr bwMode="auto">
              <a:xfrm>
                <a:off x="4171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rgbClr val="006600"/>
                    </a:solidFill>
                  </a:rPr>
                  <a:t>B</a:t>
                </a:r>
              </a:p>
            </p:txBody>
          </p:sp>
          <p:sp>
            <p:nvSpPr>
              <p:cNvPr id="21530" name="Rectangle 141"/>
              <p:cNvSpPr>
                <a:spLocks noChangeArrowheads="1"/>
              </p:cNvSpPr>
              <p:nvPr/>
            </p:nvSpPr>
            <p:spPr bwMode="auto">
              <a:xfrm>
                <a:off x="3965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rgbClr val="006600"/>
                    </a:solidFill>
                  </a:rPr>
                  <a:t>B</a:t>
                </a:r>
              </a:p>
            </p:txBody>
          </p:sp>
          <p:sp>
            <p:nvSpPr>
              <p:cNvPr id="21531" name="Rectangle 142"/>
              <p:cNvSpPr>
                <a:spLocks noChangeArrowheads="1"/>
              </p:cNvSpPr>
              <p:nvPr/>
            </p:nvSpPr>
            <p:spPr bwMode="auto">
              <a:xfrm>
                <a:off x="5201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rgbClr val="006600"/>
                    </a:solidFill>
                  </a:rPr>
                  <a:t>B</a:t>
                </a:r>
              </a:p>
            </p:txBody>
          </p:sp>
          <p:sp>
            <p:nvSpPr>
              <p:cNvPr id="21532" name="Rectangle 143"/>
              <p:cNvSpPr>
                <a:spLocks noChangeArrowheads="1"/>
              </p:cNvSpPr>
              <p:nvPr/>
            </p:nvSpPr>
            <p:spPr bwMode="auto">
              <a:xfrm>
                <a:off x="5407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rgbClr val="006600"/>
                    </a:solidFill>
                  </a:rPr>
                  <a:t>B</a:t>
                </a:r>
              </a:p>
            </p:txBody>
          </p:sp>
          <p:sp>
            <p:nvSpPr>
              <p:cNvPr id="21533" name="Rectangle 144"/>
              <p:cNvSpPr>
                <a:spLocks noChangeArrowheads="1"/>
              </p:cNvSpPr>
              <p:nvPr/>
            </p:nvSpPr>
            <p:spPr bwMode="auto">
              <a:xfrm>
                <a:off x="3759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rgbClr val="006600"/>
                    </a:solidFill>
                  </a:rPr>
                  <a:t>B</a:t>
                </a:r>
              </a:p>
            </p:txBody>
          </p:sp>
          <p:sp>
            <p:nvSpPr>
              <p:cNvPr id="21534" name="Rectangle 145"/>
              <p:cNvSpPr>
                <a:spLocks noChangeArrowheads="1"/>
              </p:cNvSpPr>
              <p:nvPr/>
            </p:nvSpPr>
            <p:spPr bwMode="auto">
              <a:xfrm>
                <a:off x="3552" y="3024"/>
                <a:ext cx="207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rgbClr val="006600"/>
                    </a:solidFill>
                  </a:rPr>
                  <a:t>B</a:t>
                </a:r>
              </a:p>
            </p:txBody>
          </p:sp>
          <p:sp>
            <p:nvSpPr>
              <p:cNvPr id="21535" name="Line 146"/>
              <p:cNvSpPr>
                <a:spLocks noChangeShapeType="1"/>
              </p:cNvSpPr>
              <p:nvPr/>
            </p:nvSpPr>
            <p:spPr bwMode="auto">
              <a:xfrm>
                <a:off x="3552" y="3024"/>
                <a:ext cx="206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36" name="Line 147"/>
              <p:cNvSpPr>
                <a:spLocks noChangeShapeType="1"/>
              </p:cNvSpPr>
              <p:nvPr/>
            </p:nvSpPr>
            <p:spPr bwMode="auto">
              <a:xfrm>
                <a:off x="3552" y="3296"/>
                <a:ext cx="206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37" name="Line 148"/>
              <p:cNvSpPr>
                <a:spLocks noChangeShapeType="1"/>
              </p:cNvSpPr>
              <p:nvPr/>
            </p:nvSpPr>
            <p:spPr bwMode="auto">
              <a:xfrm>
                <a:off x="3552" y="3024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38" name="Line 149"/>
              <p:cNvSpPr>
                <a:spLocks noChangeShapeType="1"/>
              </p:cNvSpPr>
              <p:nvPr/>
            </p:nvSpPr>
            <p:spPr bwMode="auto">
              <a:xfrm>
                <a:off x="3759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39" name="Line 150"/>
              <p:cNvSpPr>
                <a:spLocks noChangeShapeType="1"/>
              </p:cNvSpPr>
              <p:nvPr/>
            </p:nvSpPr>
            <p:spPr bwMode="auto">
              <a:xfrm>
                <a:off x="3965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0" name="Line 151"/>
              <p:cNvSpPr>
                <a:spLocks noChangeShapeType="1"/>
              </p:cNvSpPr>
              <p:nvPr/>
            </p:nvSpPr>
            <p:spPr bwMode="auto">
              <a:xfrm>
                <a:off x="5613" y="3024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1" name="Line 152"/>
              <p:cNvSpPr>
                <a:spLocks noChangeShapeType="1"/>
              </p:cNvSpPr>
              <p:nvPr/>
            </p:nvSpPr>
            <p:spPr bwMode="auto">
              <a:xfrm>
                <a:off x="5407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2" name="Line 153"/>
              <p:cNvSpPr>
                <a:spLocks noChangeShapeType="1"/>
              </p:cNvSpPr>
              <p:nvPr/>
            </p:nvSpPr>
            <p:spPr bwMode="auto">
              <a:xfrm>
                <a:off x="4171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3" name="Line 154"/>
              <p:cNvSpPr>
                <a:spLocks noChangeShapeType="1"/>
              </p:cNvSpPr>
              <p:nvPr/>
            </p:nvSpPr>
            <p:spPr bwMode="auto">
              <a:xfrm>
                <a:off x="4377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4" name="Line 155"/>
              <p:cNvSpPr>
                <a:spLocks noChangeShapeType="1"/>
              </p:cNvSpPr>
              <p:nvPr/>
            </p:nvSpPr>
            <p:spPr bwMode="auto">
              <a:xfrm>
                <a:off x="5201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5" name="Line 156"/>
              <p:cNvSpPr>
                <a:spLocks noChangeShapeType="1"/>
              </p:cNvSpPr>
              <p:nvPr/>
            </p:nvSpPr>
            <p:spPr bwMode="auto">
              <a:xfrm>
                <a:off x="4995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6" name="Line 157"/>
              <p:cNvSpPr>
                <a:spLocks noChangeShapeType="1"/>
              </p:cNvSpPr>
              <p:nvPr/>
            </p:nvSpPr>
            <p:spPr bwMode="auto">
              <a:xfrm>
                <a:off x="4789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7" name="Line 158"/>
              <p:cNvSpPr>
                <a:spLocks noChangeShapeType="1"/>
              </p:cNvSpPr>
              <p:nvPr/>
            </p:nvSpPr>
            <p:spPr bwMode="auto">
              <a:xfrm>
                <a:off x="4583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8" name="Line 159"/>
              <p:cNvSpPr>
                <a:spLocks noChangeShapeType="1"/>
              </p:cNvSpPr>
              <p:nvPr/>
            </p:nvSpPr>
            <p:spPr bwMode="auto">
              <a:xfrm>
                <a:off x="3168" y="302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9" name="Line 160"/>
              <p:cNvSpPr>
                <a:spLocks noChangeShapeType="1"/>
              </p:cNvSpPr>
              <p:nvPr/>
            </p:nvSpPr>
            <p:spPr bwMode="auto">
              <a:xfrm>
                <a:off x="3168" y="331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0" name="Line 161"/>
              <p:cNvSpPr>
                <a:spLocks noChangeShapeType="1"/>
              </p:cNvSpPr>
              <p:nvPr/>
            </p:nvSpPr>
            <p:spPr bwMode="auto">
              <a:xfrm>
                <a:off x="5616" y="302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1" name="Line 162"/>
              <p:cNvSpPr>
                <a:spLocks noChangeShapeType="1"/>
              </p:cNvSpPr>
              <p:nvPr/>
            </p:nvSpPr>
            <p:spPr bwMode="auto">
              <a:xfrm>
                <a:off x="5616" y="326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2" name="Text Box 163"/>
              <p:cNvSpPr txBox="1">
                <a:spLocks noChangeArrowheads="1"/>
              </p:cNvSpPr>
              <p:nvPr/>
            </p:nvSpPr>
            <p:spPr bwMode="auto">
              <a:xfrm>
                <a:off x="5676" y="3053"/>
                <a:ext cx="27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…</a:t>
                </a:r>
              </a:p>
            </p:txBody>
          </p:sp>
        </p:grpSp>
        <p:sp>
          <p:nvSpPr>
            <p:cNvPr id="21519" name="Text Box 164"/>
            <p:cNvSpPr txBox="1">
              <a:spLocks noChangeArrowheads="1"/>
            </p:cNvSpPr>
            <p:nvPr/>
          </p:nvSpPr>
          <p:spPr bwMode="auto">
            <a:xfrm>
              <a:off x="-36" y="3612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…</a:t>
              </a:r>
            </a:p>
          </p:txBody>
        </p:sp>
        <p:sp>
          <p:nvSpPr>
            <p:cNvPr id="21520" name="Text Box 165"/>
            <p:cNvSpPr txBox="1">
              <a:spLocks noChangeArrowheads="1"/>
            </p:cNvSpPr>
            <p:nvPr/>
          </p:nvSpPr>
          <p:spPr bwMode="auto">
            <a:xfrm>
              <a:off x="2289" y="3600"/>
              <a:ext cx="54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Track 2</a:t>
              </a:r>
            </a:p>
          </p:txBody>
        </p:sp>
        <p:sp>
          <p:nvSpPr>
            <p:cNvPr id="21521" name="Freeform 166"/>
            <p:cNvSpPr>
              <a:spLocks/>
            </p:cNvSpPr>
            <p:nvPr/>
          </p:nvSpPr>
          <p:spPr bwMode="auto">
            <a:xfrm>
              <a:off x="663" y="2736"/>
              <a:ext cx="352" cy="560"/>
            </a:xfrm>
            <a:custGeom>
              <a:avLst/>
              <a:gdLst>
                <a:gd name="T0" fmla="*/ 352 w 352"/>
                <a:gd name="T1" fmla="*/ 0 h 560"/>
                <a:gd name="T2" fmla="*/ 344 w 352"/>
                <a:gd name="T3" fmla="*/ 96 h 560"/>
                <a:gd name="T4" fmla="*/ 152 w 352"/>
                <a:gd name="T5" fmla="*/ 176 h 560"/>
                <a:gd name="T6" fmla="*/ 88 w 352"/>
                <a:gd name="T7" fmla="*/ 184 h 560"/>
                <a:gd name="T8" fmla="*/ 0 w 352"/>
                <a:gd name="T9" fmla="*/ 240 h 560"/>
                <a:gd name="T10" fmla="*/ 8 w 352"/>
                <a:gd name="T11" fmla="*/ 472 h 560"/>
                <a:gd name="T12" fmla="*/ 16 w 352"/>
                <a:gd name="T13" fmla="*/ 560 h 56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52"/>
                <a:gd name="T22" fmla="*/ 0 h 560"/>
                <a:gd name="T23" fmla="*/ 352 w 352"/>
                <a:gd name="T24" fmla="*/ 560 h 56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52" h="560">
                  <a:moveTo>
                    <a:pt x="352" y="0"/>
                  </a:moveTo>
                  <a:cubicBezTo>
                    <a:pt x="349" y="32"/>
                    <a:pt x="351" y="64"/>
                    <a:pt x="344" y="96"/>
                  </a:cubicBezTo>
                  <a:cubicBezTo>
                    <a:pt x="326" y="166"/>
                    <a:pt x="195" y="171"/>
                    <a:pt x="152" y="176"/>
                  </a:cubicBezTo>
                  <a:cubicBezTo>
                    <a:pt x="130" y="178"/>
                    <a:pt x="109" y="181"/>
                    <a:pt x="88" y="184"/>
                  </a:cubicBezTo>
                  <a:cubicBezTo>
                    <a:pt x="57" y="208"/>
                    <a:pt x="36" y="227"/>
                    <a:pt x="0" y="240"/>
                  </a:cubicBezTo>
                  <a:cubicBezTo>
                    <a:pt x="15" y="334"/>
                    <a:pt x="14" y="352"/>
                    <a:pt x="8" y="472"/>
                  </a:cubicBezTo>
                  <a:cubicBezTo>
                    <a:pt x="10" y="501"/>
                    <a:pt x="16" y="560"/>
                    <a:pt x="16" y="56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2" name="Line 167"/>
            <p:cNvSpPr>
              <a:spLocks noChangeShapeType="1"/>
            </p:cNvSpPr>
            <p:nvPr/>
          </p:nvSpPr>
          <p:spPr bwMode="auto">
            <a:xfrm>
              <a:off x="2784" y="2160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3" name="Text Box 235"/>
            <p:cNvSpPr txBox="1">
              <a:spLocks noChangeArrowheads="1"/>
            </p:cNvSpPr>
            <p:nvPr/>
          </p:nvSpPr>
          <p:spPr bwMode="auto">
            <a:xfrm>
              <a:off x="0" y="2246"/>
              <a:ext cx="77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u="sng"/>
                <a:t>BEFORE</a:t>
              </a:r>
              <a:endParaRPr lang="en-US"/>
            </a:p>
          </p:txBody>
        </p:sp>
        <p:sp>
          <p:nvSpPr>
            <p:cNvPr id="21524" name="Text Box 239"/>
            <p:cNvSpPr txBox="1">
              <a:spLocks noChangeArrowheads="1"/>
            </p:cNvSpPr>
            <p:nvPr/>
          </p:nvSpPr>
          <p:spPr bwMode="auto">
            <a:xfrm>
              <a:off x="998" y="4092"/>
              <a:ext cx="41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Second track mainly used as a scratch space for marking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183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97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98A2BF-DDBF-4CBD-9A75-1E2F718DEE1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i="1"/>
              <a:t>Multi-tape</a:t>
            </a:r>
            <a:r>
              <a:rPr lang="en-US"/>
              <a:t> Turing Machines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TM with multiple tapes, </a:t>
            </a:r>
            <a:r>
              <a:rPr lang="en-US" i="1"/>
              <a:t>each tape with a separate head</a:t>
            </a:r>
          </a:p>
          <a:p>
            <a:pPr lvl="1" eaLnBrk="1" hangingPunct="1"/>
            <a:r>
              <a:rPr lang="en-US"/>
              <a:t>Each head can move independently of the others</a:t>
            </a: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3810000" y="3657600"/>
            <a:ext cx="1600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control</a:t>
            </a:r>
          </a:p>
        </p:txBody>
      </p:sp>
      <p:graphicFrame>
        <p:nvGraphicFramePr>
          <p:cNvPr id="469017" name="Group 25"/>
          <p:cNvGraphicFramePr>
            <a:graphicFrameLocks noGrp="1"/>
          </p:cNvGraphicFramePr>
          <p:nvPr/>
        </p:nvGraphicFramePr>
        <p:xfrm>
          <a:off x="3124200" y="5257800"/>
          <a:ext cx="3124200" cy="365760"/>
        </p:xfrm>
        <a:graphic>
          <a:graphicData uri="http://schemas.openxmlformats.org/drawingml/2006/table">
            <a:tbl>
              <a:tblPr/>
              <a:tblGrid>
                <a:gridCol w="52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598" name="Text Box 26"/>
          <p:cNvSpPr txBox="1">
            <a:spLocks noChangeArrowheads="1"/>
          </p:cNvSpPr>
          <p:nvPr/>
        </p:nvSpPr>
        <p:spPr bwMode="auto">
          <a:xfrm>
            <a:off x="2609850" y="520065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4599" name="Line 28"/>
          <p:cNvSpPr>
            <a:spLocks noChangeShapeType="1"/>
          </p:cNvSpPr>
          <p:nvPr/>
        </p:nvSpPr>
        <p:spPr bwMode="auto">
          <a:xfrm>
            <a:off x="2514600" y="525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0" name="Line 29"/>
          <p:cNvSpPr>
            <a:spLocks noChangeShapeType="1"/>
          </p:cNvSpPr>
          <p:nvPr/>
        </p:nvSpPr>
        <p:spPr bwMode="auto">
          <a:xfrm>
            <a:off x="2514600" y="5715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1" name="Text Box 30"/>
          <p:cNvSpPr txBox="1">
            <a:spLocks noChangeArrowheads="1"/>
          </p:cNvSpPr>
          <p:nvPr/>
        </p:nvSpPr>
        <p:spPr bwMode="auto">
          <a:xfrm>
            <a:off x="6267450" y="518160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4602" name="Line 31"/>
          <p:cNvSpPr>
            <a:spLocks noChangeShapeType="1"/>
          </p:cNvSpPr>
          <p:nvPr/>
        </p:nvSpPr>
        <p:spPr bwMode="auto">
          <a:xfrm>
            <a:off x="6172200" y="52387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3" name="Line 32"/>
          <p:cNvSpPr>
            <a:spLocks noChangeShapeType="1"/>
          </p:cNvSpPr>
          <p:nvPr/>
        </p:nvSpPr>
        <p:spPr bwMode="auto">
          <a:xfrm>
            <a:off x="6172200" y="56959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69025" name="Group 33"/>
          <p:cNvGraphicFramePr>
            <a:graphicFrameLocks noGrp="1"/>
          </p:cNvGraphicFramePr>
          <p:nvPr/>
        </p:nvGraphicFramePr>
        <p:xfrm>
          <a:off x="3124200" y="5715000"/>
          <a:ext cx="3124200" cy="365760"/>
        </p:xfrm>
        <a:graphic>
          <a:graphicData uri="http://schemas.openxmlformats.org/drawingml/2006/table">
            <a:tbl>
              <a:tblPr/>
              <a:tblGrid>
                <a:gridCol w="52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620" name="Text Box 49"/>
          <p:cNvSpPr txBox="1">
            <a:spLocks noChangeArrowheads="1"/>
          </p:cNvSpPr>
          <p:nvPr/>
        </p:nvSpPr>
        <p:spPr bwMode="auto">
          <a:xfrm>
            <a:off x="2609850" y="565785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4621" name="Line 50"/>
          <p:cNvSpPr>
            <a:spLocks noChangeShapeType="1"/>
          </p:cNvSpPr>
          <p:nvPr/>
        </p:nvSpPr>
        <p:spPr bwMode="auto">
          <a:xfrm>
            <a:off x="2514600" y="5638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22" name="Line 51"/>
          <p:cNvSpPr>
            <a:spLocks noChangeShapeType="1"/>
          </p:cNvSpPr>
          <p:nvPr/>
        </p:nvSpPr>
        <p:spPr bwMode="auto">
          <a:xfrm>
            <a:off x="2514600" y="6096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23" name="Text Box 52"/>
          <p:cNvSpPr txBox="1">
            <a:spLocks noChangeArrowheads="1"/>
          </p:cNvSpPr>
          <p:nvPr/>
        </p:nvSpPr>
        <p:spPr bwMode="auto">
          <a:xfrm>
            <a:off x="6267450" y="556260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4624" name="Line 53"/>
          <p:cNvSpPr>
            <a:spLocks noChangeShapeType="1"/>
          </p:cNvSpPr>
          <p:nvPr/>
        </p:nvSpPr>
        <p:spPr bwMode="auto">
          <a:xfrm>
            <a:off x="6172200" y="5638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25" name="Line 54"/>
          <p:cNvSpPr>
            <a:spLocks noChangeShapeType="1"/>
          </p:cNvSpPr>
          <p:nvPr/>
        </p:nvSpPr>
        <p:spPr bwMode="auto">
          <a:xfrm>
            <a:off x="6172200" y="60769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69047" name="Group 55"/>
          <p:cNvGraphicFramePr>
            <a:graphicFrameLocks noGrp="1"/>
          </p:cNvGraphicFramePr>
          <p:nvPr/>
        </p:nvGraphicFramePr>
        <p:xfrm>
          <a:off x="3124200" y="6400800"/>
          <a:ext cx="3124200" cy="365760"/>
        </p:xfrm>
        <a:graphic>
          <a:graphicData uri="http://schemas.openxmlformats.org/drawingml/2006/table">
            <a:tbl>
              <a:tblPr/>
              <a:tblGrid>
                <a:gridCol w="52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642" name="Text Box 71"/>
          <p:cNvSpPr txBox="1">
            <a:spLocks noChangeArrowheads="1"/>
          </p:cNvSpPr>
          <p:nvPr/>
        </p:nvSpPr>
        <p:spPr bwMode="auto">
          <a:xfrm>
            <a:off x="2609850" y="634365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4643" name="Line 72"/>
          <p:cNvSpPr>
            <a:spLocks noChangeShapeType="1"/>
          </p:cNvSpPr>
          <p:nvPr/>
        </p:nvSpPr>
        <p:spPr bwMode="auto">
          <a:xfrm>
            <a:off x="2514600" y="6400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44" name="Line 73"/>
          <p:cNvSpPr>
            <a:spLocks noChangeShapeType="1"/>
          </p:cNvSpPr>
          <p:nvPr/>
        </p:nvSpPr>
        <p:spPr bwMode="auto">
          <a:xfrm>
            <a:off x="2514600" y="6781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45" name="Text Box 74"/>
          <p:cNvSpPr txBox="1">
            <a:spLocks noChangeArrowheads="1"/>
          </p:cNvSpPr>
          <p:nvPr/>
        </p:nvSpPr>
        <p:spPr bwMode="auto">
          <a:xfrm>
            <a:off x="6267450" y="632460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4646" name="Line 75"/>
          <p:cNvSpPr>
            <a:spLocks noChangeShapeType="1"/>
          </p:cNvSpPr>
          <p:nvPr/>
        </p:nvSpPr>
        <p:spPr bwMode="auto">
          <a:xfrm>
            <a:off x="6172200" y="63817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47" name="Line 76"/>
          <p:cNvSpPr>
            <a:spLocks noChangeShapeType="1"/>
          </p:cNvSpPr>
          <p:nvPr/>
        </p:nvSpPr>
        <p:spPr bwMode="auto">
          <a:xfrm>
            <a:off x="6172200" y="67627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48" name="Freeform 77"/>
          <p:cNvSpPr>
            <a:spLocks/>
          </p:cNvSpPr>
          <p:nvPr/>
        </p:nvSpPr>
        <p:spPr bwMode="auto">
          <a:xfrm>
            <a:off x="4468813" y="4572000"/>
            <a:ext cx="369887" cy="685800"/>
          </a:xfrm>
          <a:custGeom>
            <a:avLst/>
            <a:gdLst>
              <a:gd name="T0" fmla="*/ 2147483647 w 233"/>
              <a:gd name="T1" fmla="*/ 0 h 432"/>
              <a:gd name="T2" fmla="*/ 2147483647 w 233"/>
              <a:gd name="T3" fmla="*/ 2147483647 h 432"/>
              <a:gd name="T4" fmla="*/ 2147483647 w 233"/>
              <a:gd name="T5" fmla="*/ 2147483647 h 432"/>
              <a:gd name="T6" fmla="*/ 2147483647 w 233"/>
              <a:gd name="T7" fmla="*/ 2147483647 h 432"/>
              <a:gd name="T8" fmla="*/ 2147483647 w 233"/>
              <a:gd name="T9" fmla="*/ 2147483647 h 432"/>
              <a:gd name="T10" fmla="*/ 2147483647 w 233"/>
              <a:gd name="T11" fmla="*/ 2147483647 h 43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3"/>
              <a:gd name="T19" fmla="*/ 0 h 432"/>
              <a:gd name="T20" fmla="*/ 233 w 233"/>
              <a:gd name="T21" fmla="*/ 432 h 43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3" h="432">
                <a:moveTo>
                  <a:pt x="1" y="0"/>
                </a:moveTo>
                <a:cubicBezTo>
                  <a:pt x="3" y="37"/>
                  <a:pt x="0" y="75"/>
                  <a:pt x="9" y="112"/>
                </a:cubicBezTo>
                <a:cubicBezTo>
                  <a:pt x="19" y="157"/>
                  <a:pt x="112" y="171"/>
                  <a:pt x="145" y="176"/>
                </a:cubicBezTo>
                <a:cubicBezTo>
                  <a:pt x="164" y="204"/>
                  <a:pt x="180" y="205"/>
                  <a:pt x="209" y="224"/>
                </a:cubicBezTo>
                <a:cubicBezTo>
                  <a:pt x="226" y="277"/>
                  <a:pt x="227" y="336"/>
                  <a:pt x="233" y="392"/>
                </a:cubicBezTo>
                <a:cubicBezTo>
                  <a:pt x="224" y="427"/>
                  <a:pt x="217" y="416"/>
                  <a:pt x="233" y="4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49" name="Freeform 78"/>
          <p:cNvSpPr>
            <a:spLocks/>
          </p:cNvSpPr>
          <p:nvPr/>
        </p:nvSpPr>
        <p:spPr bwMode="auto">
          <a:xfrm>
            <a:off x="4533900" y="4597400"/>
            <a:ext cx="982663" cy="1206500"/>
          </a:xfrm>
          <a:custGeom>
            <a:avLst/>
            <a:gdLst>
              <a:gd name="T0" fmla="*/ 0 w 619"/>
              <a:gd name="T1" fmla="*/ 0 h 760"/>
              <a:gd name="T2" fmla="*/ 2147483647 w 619"/>
              <a:gd name="T3" fmla="*/ 2147483647 h 760"/>
              <a:gd name="T4" fmla="*/ 2147483647 w 619"/>
              <a:gd name="T5" fmla="*/ 2147483647 h 760"/>
              <a:gd name="T6" fmla="*/ 2147483647 w 619"/>
              <a:gd name="T7" fmla="*/ 2147483647 h 760"/>
              <a:gd name="T8" fmla="*/ 2147483647 w 619"/>
              <a:gd name="T9" fmla="*/ 2147483647 h 760"/>
              <a:gd name="T10" fmla="*/ 2147483647 w 619"/>
              <a:gd name="T11" fmla="*/ 2147483647 h 760"/>
              <a:gd name="T12" fmla="*/ 2147483647 w 619"/>
              <a:gd name="T13" fmla="*/ 2147483647 h 760"/>
              <a:gd name="T14" fmla="*/ 2147483647 w 619"/>
              <a:gd name="T15" fmla="*/ 2147483647 h 760"/>
              <a:gd name="T16" fmla="*/ 2147483647 w 619"/>
              <a:gd name="T17" fmla="*/ 2147483647 h 760"/>
              <a:gd name="T18" fmla="*/ 2147483647 w 619"/>
              <a:gd name="T19" fmla="*/ 2147483647 h 7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19"/>
              <a:gd name="T31" fmla="*/ 0 h 760"/>
              <a:gd name="T32" fmla="*/ 619 w 619"/>
              <a:gd name="T33" fmla="*/ 760 h 7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19" h="760">
                <a:moveTo>
                  <a:pt x="0" y="0"/>
                </a:moveTo>
                <a:cubicBezTo>
                  <a:pt x="7" y="9"/>
                  <a:pt x="40" y="53"/>
                  <a:pt x="56" y="64"/>
                </a:cubicBezTo>
                <a:cubicBezTo>
                  <a:pt x="81" y="81"/>
                  <a:pt x="123" y="91"/>
                  <a:pt x="152" y="104"/>
                </a:cubicBezTo>
                <a:cubicBezTo>
                  <a:pt x="231" y="139"/>
                  <a:pt x="313" y="163"/>
                  <a:pt x="400" y="176"/>
                </a:cubicBezTo>
                <a:cubicBezTo>
                  <a:pt x="446" y="191"/>
                  <a:pt x="481" y="198"/>
                  <a:pt x="520" y="224"/>
                </a:cubicBezTo>
                <a:cubicBezTo>
                  <a:pt x="537" y="277"/>
                  <a:pt x="508" y="317"/>
                  <a:pt x="496" y="368"/>
                </a:cubicBezTo>
                <a:cubicBezTo>
                  <a:pt x="530" y="385"/>
                  <a:pt x="548" y="405"/>
                  <a:pt x="568" y="440"/>
                </a:cubicBezTo>
                <a:cubicBezTo>
                  <a:pt x="580" y="460"/>
                  <a:pt x="600" y="504"/>
                  <a:pt x="600" y="504"/>
                </a:cubicBezTo>
                <a:cubicBezTo>
                  <a:pt x="608" y="563"/>
                  <a:pt x="619" y="597"/>
                  <a:pt x="600" y="656"/>
                </a:cubicBezTo>
                <a:cubicBezTo>
                  <a:pt x="597" y="690"/>
                  <a:pt x="592" y="760"/>
                  <a:pt x="592" y="76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50" name="Freeform 79"/>
          <p:cNvSpPr>
            <a:spLocks/>
          </p:cNvSpPr>
          <p:nvPr/>
        </p:nvSpPr>
        <p:spPr bwMode="auto">
          <a:xfrm>
            <a:off x="3873500" y="4572000"/>
            <a:ext cx="622300" cy="1778000"/>
          </a:xfrm>
          <a:custGeom>
            <a:avLst/>
            <a:gdLst>
              <a:gd name="T0" fmla="*/ 2147483647 w 392"/>
              <a:gd name="T1" fmla="*/ 0 h 1120"/>
              <a:gd name="T2" fmla="*/ 2147483647 w 392"/>
              <a:gd name="T3" fmla="*/ 2147483647 h 1120"/>
              <a:gd name="T4" fmla="*/ 2147483647 w 392"/>
              <a:gd name="T5" fmla="*/ 2147483647 h 1120"/>
              <a:gd name="T6" fmla="*/ 2147483647 w 392"/>
              <a:gd name="T7" fmla="*/ 2147483647 h 1120"/>
              <a:gd name="T8" fmla="*/ 2147483647 w 392"/>
              <a:gd name="T9" fmla="*/ 2147483647 h 1120"/>
              <a:gd name="T10" fmla="*/ 2147483647 w 392"/>
              <a:gd name="T11" fmla="*/ 2147483647 h 1120"/>
              <a:gd name="T12" fmla="*/ 2147483647 w 392"/>
              <a:gd name="T13" fmla="*/ 2147483647 h 1120"/>
              <a:gd name="T14" fmla="*/ 2147483647 w 392"/>
              <a:gd name="T15" fmla="*/ 2147483647 h 1120"/>
              <a:gd name="T16" fmla="*/ 2147483647 w 392"/>
              <a:gd name="T17" fmla="*/ 2147483647 h 1120"/>
              <a:gd name="T18" fmla="*/ 0 w 392"/>
              <a:gd name="T19" fmla="*/ 2147483647 h 1120"/>
              <a:gd name="T20" fmla="*/ 2147483647 w 392"/>
              <a:gd name="T21" fmla="*/ 2147483647 h 112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92"/>
              <a:gd name="T34" fmla="*/ 0 h 1120"/>
              <a:gd name="T35" fmla="*/ 392 w 392"/>
              <a:gd name="T36" fmla="*/ 1120 h 112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92" h="1120">
                <a:moveTo>
                  <a:pt x="392" y="0"/>
                </a:moveTo>
                <a:cubicBezTo>
                  <a:pt x="373" y="6"/>
                  <a:pt x="352" y="6"/>
                  <a:pt x="336" y="16"/>
                </a:cubicBezTo>
                <a:cubicBezTo>
                  <a:pt x="326" y="21"/>
                  <a:pt x="321" y="33"/>
                  <a:pt x="312" y="40"/>
                </a:cubicBezTo>
                <a:cubicBezTo>
                  <a:pt x="304" y="44"/>
                  <a:pt x="295" y="43"/>
                  <a:pt x="288" y="48"/>
                </a:cubicBezTo>
                <a:cubicBezTo>
                  <a:pt x="271" y="57"/>
                  <a:pt x="240" y="80"/>
                  <a:pt x="240" y="80"/>
                </a:cubicBezTo>
                <a:cubicBezTo>
                  <a:pt x="220" y="138"/>
                  <a:pt x="178" y="188"/>
                  <a:pt x="144" y="240"/>
                </a:cubicBezTo>
                <a:cubicBezTo>
                  <a:pt x="121" y="274"/>
                  <a:pt x="136" y="267"/>
                  <a:pt x="112" y="296"/>
                </a:cubicBezTo>
                <a:cubicBezTo>
                  <a:pt x="102" y="307"/>
                  <a:pt x="89" y="316"/>
                  <a:pt x="80" y="328"/>
                </a:cubicBezTo>
                <a:cubicBezTo>
                  <a:pt x="62" y="348"/>
                  <a:pt x="32" y="392"/>
                  <a:pt x="32" y="392"/>
                </a:cubicBezTo>
                <a:cubicBezTo>
                  <a:pt x="19" y="428"/>
                  <a:pt x="9" y="466"/>
                  <a:pt x="0" y="504"/>
                </a:cubicBezTo>
                <a:cubicBezTo>
                  <a:pt x="6" y="709"/>
                  <a:pt x="16" y="914"/>
                  <a:pt x="16" y="112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51" name="Text Box 80"/>
          <p:cNvSpPr txBox="1">
            <a:spLocks noChangeArrowheads="1"/>
          </p:cNvSpPr>
          <p:nvPr/>
        </p:nvSpPr>
        <p:spPr bwMode="auto">
          <a:xfrm>
            <a:off x="1431925" y="5200650"/>
            <a:ext cx="974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Tape 1</a:t>
            </a:r>
          </a:p>
        </p:txBody>
      </p:sp>
      <p:sp>
        <p:nvSpPr>
          <p:cNvPr id="24652" name="Text Box 81"/>
          <p:cNvSpPr txBox="1">
            <a:spLocks noChangeArrowheads="1"/>
          </p:cNvSpPr>
          <p:nvPr/>
        </p:nvSpPr>
        <p:spPr bwMode="auto">
          <a:xfrm>
            <a:off x="1371600" y="5775325"/>
            <a:ext cx="974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Tape 2</a:t>
            </a:r>
          </a:p>
        </p:txBody>
      </p:sp>
      <p:sp>
        <p:nvSpPr>
          <p:cNvPr id="24653" name="Text Box 82"/>
          <p:cNvSpPr txBox="1">
            <a:spLocks noChangeArrowheads="1"/>
          </p:cNvSpPr>
          <p:nvPr/>
        </p:nvSpPr>
        <p:spPr bwMode="auto">
          <a:xfrm>
            <a:off x="1387475" y="6384925"/>
            <a:ext cx="960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Tape k</a:t>
            </a:r>
          </a:p>
        </p:txBody>
      </p:sp>
      <p:sp>
        <p:nvSpPr>
          <p:cNvPr id="24654" name="Text Box 83"/>
          <p:cNvSpPr txBox="1">
            <a:spLocks noChangeArrowheads="1"/>
          </p:cNvSpPr>
          <p:nvPr/>
        </p:nvSpPr>
        <p:spPr bwMode="auto">
          <a:xfrm rot="5400000">
            <a:off x="2097088" y="6059487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4655" name="Text Box 84"/>
          <p:cNvSpPr txBox="1">
            <a:spLocks noChangeArrowheads="1"/>
          </p:cNvSpPr>
          <p:nvPr/>
        </p:nvSpPr>
        <p:spPr bwMode="auto">
          <a:xfrm>
            <a:off x="5715000" y="4419600"/>
            <a:ext cx="213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k separate heads</a:t>
            </a:r>
          </a:p>
        </p:txBody>
      </p:sp>
      <p:sp>
        <p:nvSpPr>
          <p:cNvPr id="24656" name="Freeform 85"/>
          <p:cNvSpPr>
            <a:spLocks/>
          </p:cNvSpPr>
          <p:nvPr/>
        </p:nvSpPr>
        <p:spPr bwMode="auto">
          <a:xfrm>
            <a:off x="3810000" y="4724400"/>
            <a:ext cx="1828800" cy="228600"/>
          </a:xfrm>
          <a:custGeom>
            <a:avLst/>
            <a:gdLst>
              <a:gd name="T0" fmla="*/ 0 w 1152"/>
              <a:gd name="T1" fmla="*/ 0 h 144"/>
              <a:gd name="T2" fmla="*/ 2147483647 w 1152"/>
              <a:gd name="T3" fmla="*/ 2147483647 h 144"/>
              <a:gd name="T4" fmla="*/ 2147483647 w 1152"/>
              <a:gd name="T5" fmla="*/ 0 h 144"/>
              <a:gd name="T6" fmla="*/ 0 60000 65536"/>
              <a:gd name="T7" fmla="*/ 0 60000 65536"/>
              <a:gd name="T8" fmla="*/ 0 60000 65536"/>
              <a:gd name="T9" fmla="*/ 0 w 1152"/>
              <a:gd name="T10" fmla="*/ 0 h 144"/>
              <a:gd name="T11" fmla="*/ 1152 w 1152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52" h="144">
                <a:moveTo>
                  <a:pt x="0" y="0"/>
                </a:moveTo>
                <a:cubicBezTo>
                  <a:pt x="144" y="72"/>
                  <a:pt x="288" y="144"/>
                  <a:pt x="480" y="144"/>
                </a:cubicBezTo>
                <a:cubicBezTo>
                  <a:pt x="672" y="144"/>
                  <a:pt x="912" y="72"/>
                  <a:pt x="1152" y="0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64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00D226-03D3-41A0-813C-0B8510B2E9D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On how a Multi-tape TM would operate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u="sng"/>
              <a:t>Initially:</a:t>
            </a:r>
            <a:endParaRPr lang="en-US" sz="2000"/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The input is in tape #1 surrounded by blanks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All other tapes contain only blanks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The tape head for tape #1 points to the 1</a:t>
            </a:r>
            <a:r>
              <a:rPr lang="en-US" sz="2000" baseline="30000"/>
              <a:t>st</a:t>
            </a:r>
            <a:r>
              <a:rPr lang="en-US" sz="2000"/>
              <a:t> symbol of the input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The heads for all other tapes point at an arbitrary cell (doesn’t matter because they are all blanks anyway)	</a:t>
            </a:r>
          </a:p>
          <a:p>
            <a:pPr eaLnBrk="1" hangingPunct="1">
              <a:lnSpc>
                <a:spcPct val="90000"/>
              </a:lnSpc>
            </a:pPr>
            <a:endParaRPr lang="en-US" sz="2000" u="sng"/>
          </a:p>
          <a:p>
            <a:pPr eaLnBrk="1" hangingPunct="1">
              <a:lnSpc>
                <a:spcPct val="90000"/>
              </a:lnSpc>
            </a:pPr>
            <a:r>
              <a:rPr lang="en-US" sz="2000" u="sng"/>
              <a:t>A move:</a:t>
            </a:r>
            <a:endParaRPr lang="en-US" sz="2000"/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Is a function (current state, the symbols pointed by </a:t>
            </a:r>
            <a:r>
              <a:rPr lang="en-US" sz="2000" u="sng"/>
              <a:t>all</a:t>
            </a:r>
            <a:r>
              <a:rPr lang="en-US" sz="2000"/>
              <a:t> the heads)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After each move, each tape head can move independently (left or right) of one another</a:t>
            </a:r>
          </a:p>
        </p:txBody>
      </p:sp>
    </p:spTree>
    <p:extLst>
      <p:ext uri="{BB962C8B-B14F-4D97-AF65-F5344CB8AC3E}">
        <p14:creationId xmlns:p14="http://schemas.microsoft.com/office/powerpoint/2010/main" val="262021635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572AAC-8214-435C-8E72-D6A6529971E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Non-deterministic TMs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7160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A TM can have non-deterministic moves: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ym typeface="Symbol" pitchFamily="28" charset="2"/>
              </a:rPr>
              <a:t>(q,X) = { (q</a:t>
            </a:r>
            <a:r>
              <a:rPr lang="en-US" sz="2400" baseline="-25000"/>
              <a:t>1</a:t>
            </a:r>
            <a:r>
              <a:rPr lang="en-US" sz="2400">
                <a:sym typeface="Symbol" pitchFamily="28" charset="2"/>
              </a:rPr>
              <a:t>,Y</a:t>
            </a:r>
            <a:r>
              <a:rPr lang="en-US" sz="2400" baseline="-25000"/>
              <a:t>1</a:t>
            </a:r>
            <a:r>
              <a:rPr lang="en-US" sz="2400">
                <a:sym typeface="Symbol" pitchFamily="28" charset="2"/>
              </a:rPr>
              <a:t>,D</a:t>
            </a:r>
            <a:r>
              <a:rPr lang="en-US" sz="2400" baseline="-25000"/>
              <a:t>1</a:t>
            </a:r>
            <a:r>
              <a:rPr lang="en-US" sz="2400">
                <a:sym typeface="Symbol" pitchFamily="28" charset="2"/>
              </a:rPr>
              <a:t>), (q</a:t>
            </a:r>
            <a:r>
              <a:rPr lang="en-US" sz="2400" baseline="-25000"/>
              <a:t>2</a:t>
            </a:r>
            <a:r>
              <a:rPr lang="en-US" sz="2400">
                <a:sym typeface="Symbol" pitchFamily="28" charset="2"/>
              </a:rPr>
              <a:t>,Y</a:t>
            </a:r>
            <a:r>
              <a:rPr lang="en-US" sz="2400" baseline="-25000"/>
              <a:t>2</a:t>
            </a:r>
            <a:r>
              <a:rPr lang="en-US" sz="2400">
                <a:sym typeface="Symbol" pitchFamily="28" charset="2"/>
              </a:rPr>
              <a:t>,D</a:t>
            </a:r>
            <a:r>
              <a:rPr lang="en-US" sz="2400" baseline="-25000"/>
              <a:t>2</a:t>
            </a:r>
            <a:r>
              <a:rPr lang="en-US" sz="2400">
                <a:sym typeface="Symbol" pitchFamily="28" charset="2"/>
              </a:rPr>
              <a:t>), …  }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sym typeface="Symbol" pitchFamily="28" charset="2"/>
              </a:rPr>
              <a:t>Simulation using a multitape deterministic TM:</a:t>
            </a: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4114800" y="3505200"/>
            <a:ext cx="9144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Control</a:t>
            </a:r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>
            <a:off x="2362200" y="4800600"/>
            <a:ext cx="525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>
            <a:off x="2362200" y="5105400"/>
            <a:ext cx="525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>
            <a:off x="2362200" y="5486400"/>
            <a:ext cx="525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>
            <a:off x="2438400" y="5943600"/>
            <a:ext cx="525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2574925" y="4775200"/>
            <a:ext cx="4667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ID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3116263" y="4800600"/>
            <a:ext cx="4667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ID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3733800" y="4800600"/>
            <a:ext cx="4667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ID</a:t>
            </a:r>
            <a:r>
              <a:rPr lang="en-US" baseline="-25000"/>
              <a:t>3</a:t>
            </a:r>
            <a:endParaRPr lang="en-US"/>
          </a:p>
        </p:txBody>
      </p:sp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4259263" y="4800600"/>
            <a:ext cx="4667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ID</a:t>
            </a:r>
            <a:r>
              <a:rPr lang="en-US" baseline="-25000"/>
              <a:t>4</a:t>
            </a:r>
            <a:endParaRPr lang="en-US"/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2895600" y="4800600"/>
            <a:ext cx="2996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3434169" y="4800600"/>
            <a:ext cx="2996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3939398" y="4800600"/>
            <a:ext cx="4040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 *</a:t>
            </a:r>
          </a:p>
        </p:txBody>
      </p:sp>
      <p:sp>
        <p:nvSpPr>
          <p:cNvPr id="28689" name="Text Box 17"/>
          <p:cNvSpPr txBox="1">
            <a:spLocks noChangeArrowheads="1"/>
          </p:cNvSpPr>
          <p:nvPr/>
        </p:nvSpPr>
        <p:spPr bwMode="auto">
          <a:xfrm>
            <a:off x="4524983" y="4800600"/>
            <a:ext cx="3518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 *</a:t>
            </a:r>
          </a:p>
        </p:txBody>
      </p:sp>
      <p:sp>
        <p:nvSpPr>
          <p:cNvPr id="28690" name="Text Box 18"/>
          <p:cNvSpPr txBox="1">
            <a:spLocks noChangeArrowheads="1"/>
          </p:cNvSpPr>
          <p:nvPr/>
        </p:nvSpPr>
        <p:spPr bwMode="auto">
          <a:xfrm>
            <a:off x="2276475" y="5532438"/>
            <a:ext cx="13517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Scratch tape</a:t>
            </a:r>
          </a:p>
        </p:txBody>
      </p:sp>
      <p:sp>
        <p:nvSpPr>
          <p:cNvPr id="28691" name="Line 19"/>
          <p:cNvSpPr>
            <a:spLocks noChangeShapeType="1"/>
          </p:cNvSpPr>
          <p:nvPr/>
        </p:nvSpPr>
        <p:spPr bwMode="auto">
          <a:xfrm>
            <a:off x="2362200" y="4445000"/>
            <a:ext cx="525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8692" name="Text Box 20"/>
          <p:cNvSpPr txBox="1">
            <a:spLocks noChangeArrowheads="1"/>
          </p:cNvSpPr>
          <p:nvPr/>
        </p:nvSpPr>
        <p:spPr bwMode="auto">
          <a:xfrm>
            <a:off x="2362200" y="4419600"/>
            <a:ext cx="116018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Input tape</a:t>
            </a:r>
          </a:p>
        </p:txBody>
      </p:sp>
      <p:sp>
        <p:nvSpPr>
          <p:cNvPr id="28693" name="Text Box 24"/>
          <p:cNvSpPr txBox="1">
            <a:spLocks noChangeArrowheads="1"/>
          </p:cNvSpPr>
          <p:nvPr/>
        </p:nvSpPr>
        <p:spPr bwMode="auto">
          <a:xfrm>
            <a:off x="1066800" y="5105400"/>
            <a:ext cx="13495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Marker tape</a:t>
            </a:r>
          </a:p>
        </p:txBody>
      </p:sp>
      <p:sp>
        <p:nvSpPr>
          <p:cNvPr id="28694" name="Freeform 25"/>
          <p:cNvSpPr>
            <a:spLocks/>
          </p:cNvSpPr>
          <p:nvPr/>
        </p:nvSpPr>
        <p:spPr bwMode="auto">
          <a:xfrm>
            <a:off x="4559300" y="4203700"/>
            <a:ext cx="271463" cy="688975"/>
          </a:xfrm>
          <a:custGeom>
            <a:avLst/>
            <a:gdLst>
              <a:gd name="T0" fmla="*/ 2147483647 w 171"/>
              <a:gd name="T1" fmla="*/ 0 h 434"/>
              <a:gd name="T2" fmla="*/ 0 w 171"/>
              <a:gd name="T3" fmla="*/ 2147483647 h 434"/>
              <a:gd name="T4" fmla="*/ 2147483647 w 171"/>
              <a:gd name="T5" fmla="*/ 2147483647 h 434"/>
              <a:gd name="T6" fmla="*/ 2147483647 w 171"/>
              <a:gd name="T7" fmla="*/ 2147483647 h 434"/>
              <a:gd name="T8" fmla="*/ 2147483647 w 171"/>
              <a:gd name="T9" fmla="*/ 2147483647 h 434"/>
              <a:gd name="T10" fmla="*/ 2147483647 w 171"/>
              <a:gd name="T11" fmla="*/ 2147483647 h 43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71"/>
              <a:gd name="T19" fmla="*/ 0 h 434"/>
              <a:gd name="T20" fmla="*/ 171 w 171"/>
              <a:gd name="T21" fmla="*/ 434 h 43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71" h="434">
                <a:moveTo>
                  <a:pt x="8" y="0"/>
                </a:moveTo>
                <a:cubicBezTo>
                  <a:pt x="5" y="18"/>
                  <a:pt x="0" y="37"/>
                  <a:pt x="0" y="56"/>
                </a:cubicBezTo>
                <a:cubicBezTo>
                  <a:pt x="0" y="165"/>
                  <a:pt x="64" y="157"/>
                  <a:pt x="152" y="168"/>
                </a:cubicBezTo>
                <a:cubicBezTo>
                  <a:pt x="171" y="225"/>
                  <a:pt x="165" y="308"/>
                  <a:pt x="112" y="344"/>
                </a:cubicBezTo>
                <a:cubicBezTo>
                  <a:pt x="93" y="398"/>
                  <a:pt x="118" y="339"/>
                  <a:pt x="80" y="384"/>
                </a:cubicBezTo>
                <a:cubicBezTo>
                  <a:pt x="36" y="434"/>
                  <a:pt x="68" y="432"/>
                  <a:pt x="40" y="4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8695" name="Text Box 26"/>
          <p:cNvSpPr txBox="1">
            <a:spLocks noChangeArrowheads="1"/>
          </p:cNvSpPr>
          <p:nvPr/>
        </p:nvSpPr>
        <p:spPr bwMode="auto">
          <a:xfrm>
            <a:off x="2270125" y="258763"/>
            <a:ext cx="5037138" cy="3968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Non-deterministic TMs </a:t>
            </a:r>
            <a:r>
              <a:rPr lang="en-US">
                <a:sym typeface="Symbol" pitchFamily="28" charset="2"/>
              </a:rPr>
              <a:t> Deterministic TMs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17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9799</TotalTime>
  <Words>737</Words>
  <Application>Microsoft Macintosh PowerPoint</Application>
  <PresentationFormat>On-screen Show (4:3)</PresentationFormat>
  <Paragraphs>221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Office Theme</vt:lpstr>
      <vt:lpstr>Theory of Automata    Variations of Turing machine</vt:lpstr>
      <vt:lpstr>Revision</vt:lpstr>
      <vt:lpstr>TMs with storage</vt:lpstr>
      <vt:lpstr>Class Activity</vt:lpstr>
      <vt:lpstr>Multi-track Turing Machines</vt:lpstr>
      <vt:lpstr>Multi-Track TMs</vt:lpstr>
      <vt:lpstr>Multi-tape Turing Machines</vt:lpstr>
      <vt:lpstr>On how a Multi-tape TM would operate</vt:lpstr>
      <vt:lpstr>Non-deterministic TMs</vt:lpstr>
      <vt:lpstr>Example</vt:lpstr>
      <vt:lpstr>Class Activity</vt:lpstr>
      <vt:lpstr>PowerPoint Presentation</vt:lpstr>
      <vt:lpstr>Class Activity</vt:lpstr>
      <vt:lpstr>Class Activity</vt:lpstr>
      <vt:lpstr>Class Activity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creator>Sabina</dc:creator>
  <cp:lastModifiedBy>Sabina Akhtar</cp:lastModifiedBy>
  <cp:revision>586</cp:revision>
  <dcterms:created xsi:type="dcterms:W3CDTF">2015-08-20T05:09:16Z</dcterms:created>
  <dcterms:modified xsi:type="dcterms:W3CDTF">2021-06-26T18:03:09Z</dcterms:modified>
</cp:coreProperties>
</file>