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5" r:id="rId3"/>
    <p:sldId id="274" r:id="rId4"/>
    <p:sldId id="276" r:id="rId5"/>
    <p:sldId id="277" r:id="rId6"/>
    <p:sldId id="279" r:id="rId7"/>
    <p:sldId id="281" r:id="rId8"/>
    <p:sldId id="278" r:id="rId9"/>
    <p:sldId id="302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915" autoAdjust="0"/>
  </p:normalViewPr>
  <p:slideViewPr>
    <p:cSldViewPr>
      <p:cViewPr varScale="1">
        <p:scale>
          <a:sx n="100" d="100"/>
          <a:sy n="100" d="100"/>
        </p:scale>
        <p:origin x="19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5.wmf"/><Relationship Id="rId7" Type="http://schemas.openxmlformats.org/officeDocument/2006/relationships/image" Target="../media/image1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9.wmf"/><Relationship Id="rId11" Type="http://schemas.openxmlformats.org/officeDocument/2006/relationships/image" Target="../media/image18.wmf"/><Relationship Id="rId5" Type="http://schemas.openxmlformats.org/officeDocument/2006/relationships/image" Target="../media/image8.wmf"/><Relationship Id="rId10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D6438-39AE-CA44-B8EB-8FF1ED638A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5D440-28BA-E54B-BE01-91D85A2681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230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50C1-D37D-47C4-89BB-8272811579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0295-33B7-44E3-8DAC-42A7457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Fall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/>
              <a:t>Fall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9.wmf"/><Relationship Id="rId22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>
            <a:normAutofit/>
          </a:bodyPr>
          <a:lstStyle/>
          <a:p>
            <a:r>
              <a:rPr lang="en-US" dirty="0"/>
              <a:t>Theory of Automata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Universal </a:t>
            </a:r>
            <a:r>
              <a:rPr lang="en-US" sz="3600"/>
              <a:t>Turing Machine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Sabina </a:t>
            </a:r>
            <a:r>
              <a:rPr lang="en-US" dirty="0" err="1"/>
              <a:t>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Turing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8077200" cy="32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of  Universal Turing Machine:</a:t>
            </a:r>
          </a:p>
          <a:p>
            <a:pPr lvl="1"/>
            <a:r>
              <a:rPr lang="en-US" dirty="0"/>
              <a:t>Description of transitions of M</a:t>
            </a:r>
          </a:p>
          <a:p>
            <a:pPr lvl="1"/>
            <a:r>
              <a:rPr lang="en-US" dirty="0"/>
              <a:t>Input string of M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50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304800" y="2057400"/>
            <a:ext cx="2819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7027" name="Text Box 3"/>
          <p:cNvSpPr txBox="1">
            <a:spLocks noChangeArrowheads="1"/>
          </p:cNvSpPr>
          <p:nvPr/>
        </p:nvSpPr>
        <p:spPr bwMode="auto">
          <a:xfrm>
            <a:off x="685800" y="2438400"/>
            <a:ext cx="15469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Universal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Turing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897031" name="Line 7"/>
          <p:cNvSpPr>
            <a:spLocks noChangeShapeType="1"/>
          </p:cNvSpPr>
          <p:nvPr/>
        </p:nvSpPr>
        <p:spPr bwMode="auto">
          <a:xfrm>
            <a:off x="5867400" y="685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2" name="Line 8"/>
          <p:cNvSpPr>
            <a:spLocks noChangeShapeType="1"/>
          </p:cNvSpPr>
          <p:nvPr/>
        </p:nvSpPr>
        <p:spPr bwMode="auto">
          <a:xfrm>
            <a:off x="5867400" y="129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3" name="Line 9"/>
          <p:cNvSpPr>
            <a:spLocks noChangeShapeType="1"/>
          </p:cNvSpPr>
          <p:nvPr/>
        </p:nvSpPr>
        <p:spPr bwMode="auto">
          <a:xfrm>
            <a:off x="61722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4" name="Line 10"/>
          <p:cNvSpPr>
            <a:spLocks noChangeShapeType="1"/>
          </p:cNvSpPr>
          <p:nvPr/>
        </p:nvSpPr>
        <p:spPr bwMode="auto">
          <a:xfrm>
            <a:off x="67056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5" name="Line 11"/>
          <p:cNvSpPr>
            <a:spLocks noChangeShapeType="1"/>
          </p:cNvSpPr>
          <p:nvPr/>
        </p:nvSpPr>
        <p:spPr bwMode="auto">
          <a:xfrm>
            <a:off x="72390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6" name="Line 12"/>
          <p:cNvSpPr>
            <a:spLocks noChangeShapeType="1"/>
          </p:cNvSpPr>
          <p:nvPr/>
        </p:nvSpPr>
        <p:spPr bwMode="auto">
          <a:xfrm>
            <a:off x="77724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7" name="Line 13"/>
          <p:cNvSpPr>
            <a:spLocks noChangeShapeType="1"/>
          </p:cNvSpPr>
          <p:nvPr/>
        </p:nvSpPr>
        <p:spPr bwMode="auto">
          <a:xfrm>
            <a:off x="596265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8" name="Line 14"/>
          <p:cNvSpPr>
            <a:spLocks noChangeShapeType="1"/>
          </p:cNvSpPr>
          <p:nvPr/>
        </p:nvSpPr>
        <p:spPr bwMode="auto">
          <a:xfrm>
            <a:off x="5962650" y="3810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39" name="Line 15"/>
          <p:cNvSpPr>
            <a:spLocks noChangeShapeType="1"/>
          </p:cNvSpPr>
          <p:nvPr/>
        </p:nvSpPr>
        <p:spPr bwMode="auto">
          <a:xfrm>
            <a:off x="62674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0" name="Line 16"/>
          <p:cNvSpPr>
            <a:spLocks noChangeShapeType="1"/>
          </p:cNvSpPr>
          <p:nvPr/>
        </p:nvSpPr>
        <p:spPr bwMode="auto">
          <a:xfrm>
            <a:off x="68008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1" name="Line 17"/>
          <p:cNvSpPr>
            <a:spLocks noChangeShapeType="1"/>
          </p:cNvSpPr>
          <p:nvPr/>
        </p:nvSpPr>
        <p:spPr bwMode="auto">
          <a:xfrm>
            <a:off x="73342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2" name="Line 18"/>
          <p:cNvSpPr>
            <a:spLocks noChangeShapeType="1"/>
          </p:cNvSpPr>
          <p:nvPr/>
        </p:nvSpPr>
        <p:spPr bwMode="auto">
          <a:xfrm>
            <a:off x="78676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3" name="Line 19"/>
          <p:cNvSpPr>
            <a:spLocks noChangeShapeType="1"/>
          </p:cNvSpPr>
          <p:nvPr/>
        </p:nvSpPr>
        <p:spPr bwMode="auto">
          <a:xfrm>
            <a:off x="5943600" y="55673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4" name="Line 20"/>
          <p:cNvSpPr>
            <a:spLocks noChangeShapeType="1"/>
          </p:cNvSpPr>
          <p:nvPr/>
        </p:nvSpPr>
        <p:spPr bwMode="auto">
          <a:xfrm>
            <a:off x="5943600" y="61769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5" name="Line 21"/>
          <p:cNvSpPr>
            <a:spLocks noChangeShapeType="1"/>
          </p:cNvSpPr>
          <p:nvPr/>
        </p:nvSpPr>
        <p:spPr bwMode="auto">
          <a:xfrm>
            <a:off x="62484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6" name="Line 22"/>
          <p:cNvSpPr>
            <a:spLocks noChangeShapeType="1"/>
          </p:cNvSpPr>
          <p:nvPr/>
        </p:nvSpPr>
        <p:spPr bwMode="auto">
          <a:xfrm>
            <a:off x="67818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7" name="Line 23"/>
          <p:cNvSpPr>
            <a:spLocks noChangeShapeType="1"/>
          </p:cNvSpPr>
          <p:nvPr/>
        </p:nvSpPr>
        <p:spPr bwMode="auto">
          <a:xfrm>
            <a:off x="73152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8" name="Line 24"/>
          <p:cNvSpPr>
            <a:spLocks noChangeShapeType="1"/>
          </p:cNvSpPr>
          <p:nvPr/>
        </p:nvSpPr>
        <p:spPr bwMode="auto">
          <a:xfrm>
            <a:off x="78486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7049" name="Text Box 25"/>
          <p:cNvSpPr txBox="1">
            <a:spLocks noChangeArrowheads="1"/>
          </p:cNvSpPr>
          <p:nvPr/>
        </p:nvSpPr>
        <p:spPr bwMode="auto">
          <a:xfrm>
            <a:off x="5334000" y="1371600"/>
            <a:ext cx="1536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Encoding of M</a:t>
            </a:r>
          </a:p>
        </p:txBody>
      </p:sp>
      <p:sp>
        <p:nvSpPr>
          <p:cNvPr id="897050" name="Text Box 26"/>
          <p:cNvSpPr txBox="1">
            <a:spLocks noChangeArrowheads="1"/>
          </p:cNvSpPr>
          <p:nvPr/>
        </p:nvSpPr>
        <p:spPr bwMode="auto">
          <a:xfrm>
            <a:off x="4999038" y="3886200"/>
            <a:ext cx="1761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Input string of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897054" name="Freeform 30"/>
          <p:cNvSpPr>
            <a:spLocks/>
          </p:cNvSpPr>
          <p:nvPr/>
        </p:nvSpPr>
        <p:spPr bwMode="auto">
          <a:xfrm>
            <a:off x="3124200" y="990600"/>
            <a:ext cx="2590800" cy="1447800"/>
          </a:xfrm>
          <a:custGeom>
            <a:avLst/>
            <a:gdLst>
              <a:gd name="T0" fmla="*/ 1632 w 1632"/>
              <a:gd name="T1" fmla="*/ 0 h 816"/>
              <a:gd name="T2" fmla="*/ 768 w 1632"/>
              <a:gd name="T3" fmla="*/ 192 h 816"/>
              <a:gd name="T4" fmla="*/ 0 w 1632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816">
                <a:moveTo>
                  <a:pt x="1632" y="0"/>
                </a:moveTo>
                <a:cubicBezTo>
                  <a:pt x="1336" y="28"/>
                  <a:pt x="1040" y="56"/>
                  <a:pt x="768" y="192"/>
                </a:cubicBezTo>
                <a:cubicBezTo>
                  <a:pt x="496" y="328"/>
                  <a:pt x="248" y="572"/>
                  <a:pt x="0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7056" name="Line 32"/>
          <p:cNvSpPr>
            <a:spLocks noChangeShapeType="1"/>
          </p:cNvSpPr>
          <p:nvPr/>
        </p:nvSpPr>
        <p:spPr bwMode="auto">
          <a:xfrm flipH="1" flipV="1">
            <a:off x="3124200" y="3276600"/>
            <a:ext cx="274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7057" name="Freeform 33"/>
          <p:cNvSpPr>
            <a:spLocks/>
          </p:cNvSpPr>
          <p:nvPr/>
        </p:nvSpPr>
        <p:spPr bwMode="auto">
          <a:xfrm>
            <a:off x="3124200" y="4114800"/>
            <a:ext cx="2743200" cy="1828800"/>
          </a:xfrm>
          <a:custGeom>
            <a:avLst/>
            <a:gdLst>
              <a:gd name="T0" fmla="*/ 1728 w 1728"/>
              <a:gd name="T1" fmla="*/ 816 h 816"/>
              <a:gd name="T2" fmla="*/ 864 w 1728"/>
              <a:gd name="T3" fmla="*/ 624 h 816"/>
              <a:gd name="T4" fmla="*/ 0 w 1728"/>
              <a:gd name="T5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816">
                <a:moveTo>
                  <a:pt x="1728" y="816"/>
                </a:moveTo>
                <a:cubicBezTo>
                  <a:pt x="1440" y="788"/>
                  <a:pt x="1152" y="760"/>
                  <a:pt x="864" y="624"/>
                </a:cubicBezTo>
                <a:cubicBezTo>
                  <a:pt x="576" y="488"/>
                  <a:pt x="288" y="2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7059" name="Text Box 35"/>
          <p:cNvSpPr txBox="1">
            <a:spLocks noChangeArrowheads="1"/>
          </p:cNvSpPr>
          <p:nvPr/>
        </p:nvSpPr>
        <p:spPr bwMode="auto">
          <a:xfrm>
            <a:off x="6327775" y="2789238"/>
            <a:ext cx="115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Tape 2</a:t>
            </a:r>
          </a:p>
        </p:txBody>
      </p:sp>
      <p:sp>
        <p:nvSpPr>
          <p:cNvPr id="897060" name="Text Box 36"/>
          <p:cNvSpPr txBox="1">
            <a:spLocks noChangeArrowheads="1"/>
          </p:cNvSpPr>
          <p:nvPr/>
        </p:nvSpPr>
        <p:spPr bwMode="auto">
          <a:xfrm>
            <a:off x="6400800" y="5110163"/>
            <a:ext cx="115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Tape 3</a:t>
            </a:r>
          </a:p>
        </p:txBody>
      </p:sp>
      <p:sp>
        <p:nvSpPr>
          <p:cNvPr id="897061" name="Text Box 37"/>
          <p:cNvSpPr txBox="1">
            <a:spLocks noChangeArrowheads="1"/>
          </p:cNvSpPr>
          <p:nvPr/>
        </p:nvSpPr>
        <p:spPr bwMode="auto">
          <a:xfrm>
            <a:off x="6324600" y="2286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Tape 1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5151438" y="6260068"/>
            <a:ext cx="1164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State of 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5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6" name="Text Box 2058"/>
          <p:cNvSpPr txBox="1">
            <a:spLocks noChangeArrowheads="1"/>
          </p:cNvSpPr>
          <p:nvPr/>
        </p:nvSpPr>
        <p:spPr bwMode="auto">
          <a:xfrm>
            <a:off x="914400" y="3230940"/>
            <a:ext cx="48926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We describe Turing machine </a:t>
            </a:r>
          </a:p>
          <a:p>
            <a:r>
              <a:rPr lang="en-US" sz="2400" dirty="0"/>
              <a:t>as a string of symbols: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We encode  M   as a string of symbols</a:t>
            </a:r>
          </a:p>
        </p:txBody>
      </p:sp>
      <p:sp>
        <p:nvSpPr>
          <p:cNvPr id="946189" name="Line 2061"/>
          <p:cNvSpPr>
            <a:spLocks noChangeShapeType="1"/>
          </p:cNvSpPr>
          <p:nvPr/>
        </p:nvSpPr>
        <p:spPr bwMode="auto">
          <a:xfrm>
            <a:off x="5867400" y="214526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0" name="Line 2062"/>
          <p:cNvSpPr>
            <a:spLocks noChangeShapeType="1"/>
          </p:cNvSpPr>
          <p:nvPr/>
        </p:nvSpPr>
        <p:spPr bwMode="auto">
          <a:xfrm>
            <a:off x="5867400" y="275486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1" name="Line 2063"/>
          <p:cNvSpPr>
            <a:spLocks noChangeShapeType="1"/>
          </p:cNvSpPr>
          <p:nvPr/>
        </p:nvSpPr>
        <p:spPr bwMode="auto">
          <a:xfrm>
            <a:off x="6172200" y="21452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2" name="Line 2064"/>
          <p:cNvSpPr>
            <a:spLocks noChangeShapeType="1"/>
          </p:cNvSpPr>
          <p:nvPr/>
        </p:nvSpPr>
        <p:spPr bwMode="auto">
          <a:xfrm>
            <a:off x="6705600" y="21452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3" name="Line 2065"/>
          <p:cNvSpPr>
            <a:spLocks noChangeShapeType="1"/>
          </p:cNvSpPr>
          <p:nvPr/>
        </p:nvSpPr>
        <p:spPr bwMode="auto">
          <a:xfrm>
            <a:off x="7239000" y="21452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4" name="Line 2066"/>
          <p:cNvSpPr>
            <a:spLocks noChangeShapeType="1"/>
          </p:cNvSpPr>
          <p:nvPr/>
        </p:nvSpPr>
        <p:spPr bwMode="auto">
          <a:xfrm>
            <a:off x="7772400" y="21452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46195" name="Text Box 2067"/>
          <p:cNvSpPr txBox="1">
            <a:spLocks noChangeArrowheads="1"/>
          </p:cNvSpPr>
          <p:nvPr/>
        </p:nvSpPr>
        <p:spPr bwMode="auto">
          <a:xfrm>
            <a:off x="5334000" y="2831068"/>
            <a:ext cx="1536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Encoding of M </a:t>
            </a:r>
          </a:p>
        </p:txBody>
      </p:sp>
      <p:sp>
        <p:nvSpPr>
          <p:cNvPr id="946197" name="Text Box 2069"/>
          <p:cNvSpPr txBox="1">
            <a:spLocks noChangeArrowheads="1"/>
          </p:cNvSpPr>
          <p:nvPr/>
        </p:nvSpPr>
        <p:spPr bwMode="auto">
          <a:xfrm>
            <a:off x="6324600" y="1688068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Tape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97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1947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Alphabet Encoding</a:t>
            </a:r>
          </a:p>
        </p:txBody>
      </p:sp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282575" y="1681163"/>
            <a:ext cx="188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Symbols:</a:t>
            </a:r>
          </a:p>
        </p:txBody>
      </p:sp>
      <p:graphicFrame>
        <p:nvGraphicFramePr>
          <p:cNvPr id="900100" name="Object 4"/>
          <p:cNvGraphicFramePr>
            <a:graphicFrameLocks noChangeAspect="1"/>
          </p:cNvGraphicFramePr>
          <p:nvPr/>
        </p:nvGraphicFramePr>
        <p:xfrm>
          <a:off x="2800350" y="17954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7954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1" name="Object 5"/>
          <p:cNvGraphicFramePr>
            <a:graphicFrameLocks noChangeAspect="1"/>
          </p:cNvGraphicFramePr>
          <p:nvPr/>
        </p:nvGraphicFramePr>
        <p:xfrm>
          <a:off x="4337050" y="1733550"/>
          <a:ext cx="265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" name="Equation" r:id="rId5" imgW="266400" imgH="431640" progId="Equation.3">
                  <p:embed/>
                </p:oleObj>
              </mc:Choice>
              <mc:Fallback>
                <p:oleObj name="Equation" r:id="rId5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733550"/>
                        <a:ext cx="265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2" name="Object 6"/>
          <p:cNvGraphicFramePr>
            <a:graphicFrameLocks noChangeAspect="1"/>
          </p:cNvGraphicFramePr>
          <p:nvPr/>
        </p:nvGraphicFramePr>
        <p:xfrm>
          <a:off x="5784850" y="18161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" name="Equation" r:id="rId7" imgW="253800" imgH="304560" progId="Equation.3">
                  <p:embed/>
                </p:oleObj>
              </mc:Choice>
              <mc:Fallback>
                <p:oleObj name="Equation" r:id="rId7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8161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3" name="Object 7"/>
          <p:cNvGraphicFramePr>
            <a:graphicFrameLocks noChangeAspect="1"/>
          </p:cNvGraphicFramePr>
          <p:nvPr/>
        </p:nvGraphicFramePr>
        <p:xfrm>
          <a:off x="7226300" y="173355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8" name="Equation" r:id="rId9" imgW="330120" imgH="431640" progId="Equation.3">
                  <p:embed/>
                </p:oleObj>
              </mc:Choice>
              <mc:Fallback>
                <p:oleObj name="Equation" r:id="rId9" imgW="33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73355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4" name="Object 8"/>
          <p:cNvGraphicFramePr>
            <a:graphicFrameLocks noChangeAspect="1"/>
          </p:cNvGraphicFramePr>
          <p:nvPr/>
        </p:nvGraphicFramePr>
        <p:xfrm>
          <a:off x="8382000" y="1905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9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905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136525" y="29210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Encoding:</a:t>
            </a:r>
          </a:p>
        </p:txBody>
      </p:sp>
      <p:graphicFrame>
        <p:nvGraphicFramePr>
          <p:cNvPr id="900106" name="Object 10"/>
          <p:cNvGraphicFramePr>
            <a:graphicFrameLocks noChangeAspect="1"/>
          </p:cNvGraphicFramePr>
          <p:nvPr/>
        </p:nvGraphicFramePr>
        <p:xfrm>
          <a:off x="2819400" y="3048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7" name="Object 11"/>
          <p:cNvGraphicFramePr>
            <a:graphicFrameLocks noChangeAspect="1"/>
          </p:cNvGraphicFramePr>
          <p:nvPr/>
        </p:nvGraphicFramePr>
        <p:xfrm>
          <a:off x="4191000" y="30480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1" name="Equation" r:id="rId15" imgW="393480" imgH="368280" progId="Equation.3">
                  <p:embed/>
                </p:oleObj>
              </mc:Choice>
              <mc:Fallback>
                <p:oleObj name="Equation" r:id="rId15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8" name="Object 12"/>
          <p:cNvGraphicFramePr>
            <a:graphicFrameLocks noChangeAspect="1"/>
          </p:cNvGraphicFramePr>
          <p:nvPr/>
        </p:nvGraphicFramePr>
        <p:xfrm>
          <a:off x="5607050" y="3068638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" name="Equation" r:id="rId17" imgW="622080" imgH="368280" progId="Equation.3">
                  <p:embed/>
                </p:oleObj>
              </mc:Choice>
              <mc:Fallback>
                <p:oleObj name="Equation" r:id="rId17" imgW="622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3068638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9" name="Object 13"/>
          <p:cNvGraphicFramePr>
            <a:graphicFrameLocks noChangeAspect="1"/>
          </p:cNvGraphicFramePr>
          <p:nvPr/>
        </p:nvGraphicFramePr>
        <p:xfrm>
          <a:off x="7048500" y="30480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" name="Équation" r:id="rId19" imgW="850680" imgH="368280" progId="Equation.3">
                  <p:embed/>
                </p:oleObj>
              </mc:Choice>
              <mc:Fallback>
                <p:oleObj name="Équation" r:id="rId19" imgW="850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0480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10" name="Line 14"/>
          <p:cNvSpPr>
            <a:spLocks noChangeShapeType="1"/>
          </p:cNvSpPr>
          <p:nvPr/>
        </p:nvSpPr>
        <p:spPr bwMode="auto">
          <a:xfrm>
            <a:off x="29718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00111" name="Line 15"/>
          <p:cNvSpPr>
            <a:spLocks noChangeShapeType="1"/>
          </p:cNvSpPr>
          <p:nvPr/>
        </p:nvSpPr>
        <p:spPr bwMode="auto">
          <a:xfrm>
            <a:off x="44196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00112" name="Line 16"/>
          <p:cNvSpPr>
            <a:spLocks noChangeShapeType="1"/>
          </p:cNvSpPr>
          <p:nvPr/>
        </p:nvSpPr>
        <p:spPr bwMode="auto">
          <a:xfrm>
            <a:off x="5873750" y="2230438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900113" name="Line 17"/>
          <p:cNvSpPr>
            <a:spLocks noChangeShapeType="1"/>
          </p:cNvSpPr>
          <p:nvPr/>
        </p:nvSpPr>
        <p:spPr bwMode="auto">
          <a:xfrm>
            <a:off x="73533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4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Text Box 2"/>
          <p:cNvSpPr txBox="1">
            <a:spLocks noChangeArrowheads="1"/>
          </p:cNvSpPr>
          <p:nvPr/>
        </p:nvSpPr>
        <p:spPr bwMode="auto">
          <a:xfrm>
            <a:off x="2819400" y="0"/>
            <a:ext cx="3074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State Encoding</a:t>
            </a:r>
          </a:p>
        </p:txBody>
      </p:sp>
      <p:sp>
        <p:nvSpPr>
          <p:cNvPr id="899086" name="Text Box 14"/>
          <p:cNvSpPr txBox="1">
            <a:spLocks noChangeArrowheads="1"/>
          </p:cNvSpPr>
          <p:nvPr/>
        </p:nvSpPr>
        <p:spPr bwMode="auto">
          <a:xfrm>
            <a:off x="282575" y="906463"/>
            <a:ext cx="160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States:</a:t>
            </a:r>
          </a:p>
        </p:txBody>
      </p:sp>
      <p:graphicFrame>
        <p:nvGraphicFramePr>
          <p:cNvPr id="899087" name="Object 15"/>
          <p:cNvGraphicFramePr>
            <a:graphicFrameLocks noChangeAspect="1"/>
          </p:cNvGraphicFramePr>
          <p:nvPr/>
        </p:nvGraphicFramePr>
        <p:xfrm>
          <a:off x="2755900" y="9128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9128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8" name="Object 16"/>
          <p:cNvGraphicFramePr>
            <a:graphicFrameLocks noChangeAspect="1"/>
          </p:cNvGraphicFramePr>
          <p:nvPr/>
        </p:nvGraphicFramePr>
        <p:xfrm>
          <a:off x="4248150" y="91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91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9" name="Object 17"/>
          <p:cNvGraphicFramePr>
            <a:graphicFrameLocks noChangeAspect="1"/>
          </p:cNvGraphicFramePr>
          <p:nvPr/>
        </p:nvGraphicFramePr>
        <p:xfrm>
          <a:off x="5695950" y="92868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7" imgW="431640" imgH="533160" progId="Equation.3">
                  <p:embed/>
                </p:oleObj>
              </mc:Choice>
              <mc:Fallback>
                <p:oleObj name="Equation" r:id="rId7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92868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0" name="Object 18"/>
          <p:cNvGraphicFramePr>
            <a:graphicFrameLocks noChangeAspect="1"/>
          </p:cNvGraphicFramePr>
          <p:nvPr/>
        </p:nvGraphicFramePr>
        <p:xfrm>
          <a:off x="7169150" y="91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91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1" name="Object 19"/>
          <p:cNvGraphicFramePr>
            <a:graphicFrameLocks noChangeAspect="1"/>
          </p:cNvGraphicFramePr>
          <p:nvPr/>
        </p:nvGraphicFramePr>
        <p:xfrm>
          <a:off x="8382000" y="11303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1303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92" name="Text Box 20"/>
          <p:cNvSpPr txBox="1">
            <a:spLocks noChangeArrowheads="1"/>
          </p:cNvSpPr>
          <p:nvPr/>
        </p:nvSpPr>
        <p:spPr bwMode="auto">
          <a:xfrm>
            <a:off x="0" y="22987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Encoding:</a:t>
            </a:r>
          </a:p>
        </p:txBody>
      </p:sp>
      <p:graphicFrame>
        <p:nvGraphicFramePr>
          <p:cNvPr id="899093" name="Object 21"/>
          <p:cNvGraphicFramePr>
            <a:graphicFrameLocks noChangeAspect="1"/>
          </p:cNvGraphicFramePr>
          <p:nvPr/>
        </p:nvGraphicFramePr>
        <p:xfrm>
          <a:off x="2781300" y="24257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257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4" name="Object 22"/>
          <p:cNvGraphicFramePr>
            <a:graphicFrameLocks noChangeAspect="1"/>
          </p:cNvGraphicFramePr>
          <p:nvPr/>
        </p:nvGraphicFramePr>
        <p:xfrm>
          <a:off x="4152900" y="24257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15" imgW="393480" imgH="368280" progId="Equation.3">
                  <p:embed/>
                </p:oleObj>
              </mc:Choice>
              <mc:Fallback>
                <p:oleObj name="Equation" r:id="rId15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4257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5" name="Object 23"/>
          <p:cNvGraphicFramePr>
            <a:graphicFrameLocks noChangeAspect="1"/>
          </p:cNvGraphicFramePr>
          <p:nvPr/>
        </p:nvGraphicFramePr>
        <p:xfrm>
          <a:off x="5568950" y="2446338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17" imgW="622080" imgH="368280" progId="Equation.3">
                  <p:embed/>
                </p:oleObj>
              </mc:Choice>
              <mc:Fallback>
                <p:oleObj name="Equation" r:id="rId17" imgW="622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446338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6" name="Object 24"/>
          <p:cNvGraphicFramePr>
            <a:graphicFrameLocks noChangeAspect="1"/>
          </p:cNvGraphicFramePr>
          <p:nvPr/>
        </p:nvGraphicFramePr>
        <p:xfrm>
          <a:off x="7010400" y="24257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19" imgW="850680" imgH="368280" progId="Equation.3">
                  <p:embed/>
                </p:oleObj>
              </mc:Choice>
              <mc:Fallback>
                <p:oleObj name="Equation" r:id="rId19" imgW="850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257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97" name="Line 25"/>
          <p:cNvSpPr>
            <a:spLocks noChangeShapeType="1"/>
          </p:cNvSpPr>
          <p:nvPr/>
        </p:nvSpPr>
        <p:spPr bwMode="auto">
          <a:xfrm>
            <a:off x="29718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9098" name="Line 26"/>
          <p:cNvSpPr>
            <a:spLocks noChangeShapeType="1"/>
          </p:cNvSpPr>
          <p:nvPr/>
        </p:nvSpPr>
        <p:spPr bwMode="auto">
          <a:xfrm>
            <a:off x="44196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9099" name="Line 27"/>
          <p:cNvSpPr>
            <a:spLocks noChangeShapeType="1"/>
          </p:cNvSpPr>
          <p:nvPr/>
        </p:nvSpPr>
        <p:spPr bwMode="auto">
          <a:xfrm>
            <a:off x="58674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9100" name="Line 28"/>
          <p:cNvSpPr>
            <a:spLocks noChangeShapeType="1"/>
          </p:cNvSpPr>
          <p:nvPr/>
        </p:nvSpPr>
        <p:spPr bwMode="auto">
          <a:xfrm>
            <a:off x="73152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9101" name="Text Box 29"/>
          <p:cNvSpPr txBox="1">
            <a:spLocks noChangeArrowheads="1"/>
          </p:cNvSpPr>
          <p:nvPr/>
        </p:nvSpPr>
        <p:spPr bwMode="auto">
          <a:xfrm>
            <a:off x="2667000" y="3657600"/>
            <a:ext cx="407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Head Move Encoding</a:t>
            </a:r>
          </a:p>
        </p:txBody>
      </p:sp>
      <p:sp>
        <p:nvSpPr>
          <p:cNvPr id="899103" name="Text Box 31"/>
          <p:cNvSpPr txBox="1">
            <a:spLocks noChangeArrowheads="1"/>
          </p:cNvSpPr>
          <p:nvPr/>
        </p:nvSpPr>
        <p:spPr bwMode="auto">
          <a:xfrm>
            <a:off x="625475" y="4572000"/>
            <a:ext cx="1300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Move:</a:t>
            </a:r>
          </a:p>
        </p:txBody>
      </p:sp>
      <p:sp>
        <p:nvSpPr>
          <p:cNvPr id="899104" name="Text Box 32"/>
          <p:cNvSpPr txBox="1">
            <a:spLocks noChangeArrowheads="1"/>
          </p:cNvSpPr>
          <p:nvPr/>
        </p:nvSpPr>
        <p:spPr bwMode="auto">
          <a:xfrm>
            <a:off x="0" y="5740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Encoding:</a:t>
            </a:r>
          </a:p>
        </p:txBody>
      </p:sp>
      <p:graphicFrame>
        <p:nvGraphicFramePr>
          <p:cNvPr id="899105" name="Object 33"/>
          <p:cNvGraphicFramePr>
            <a:graphicFrameLocks noChangeAspect="1"/>
          </p:cNvGraphicFramePr>
          <p:nvPr/>
        </p:nvGraphicFramePr>
        <p:xfrm>
          <a:off x="2667000" y="46482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21" imgW="304560" imgH="368280" progId="Equation.3">
                  <p:embed/>
                </p:oleObj>
              </mc:Choice>
              <mc:Fallback>
                <p:oleObj name="Equation" r:id="rId21" imgW="304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106" name="Object 34"/>
          <p:cNvGraphicFramePr>
            <a:graphicFrameLocks noChangeAspect="1"/>
          </p:cNvGraphicFramePr>
          <p:nvPr/>
        </p:nvGraphicFramePr>
        <p:xfrm>
          <a:off x="4343400" y="4648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23" imgW="330120" imgH="368280" progId="Equation.3">
                  <p:embed/>
                </p:oleObj>
              </mc:Choice>
              <mc:Fallback>
                <p:oleObj name="Equation" r:id="rId2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107" name="Line 35"/>
          <p:cNvSpPr>
            <a:spLocks noChangeShapeType="1"/>
          </p:cNvSpPr>
          <p:nvPr/>
        </p:nvSpPr>
        <p:spPr bwMode="auto">
          <a:xfrm>
            <a:off x="2743200" y="5181600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graphicFrame>
        <p:nvGraphicFramePr>
          <p:cNvPr id="899108" name="Object 36"/>
          <p:cNvGraphicFramePr>
            <a:graphicFrameLocks noChangeAspect="1"/>
          </p:cNvGraphicFramePr>
          <p:nvPr/>
        </p:nvGraphicFramePr>
        <p:xfrm>
          <a:off x="2667000" y="5867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25" imgW="164880" imgH="368280" progId="Equation.3">
                  <p:embed/>
                </p:oleObj>
              </mc:Choice>
              <mc:Fallback>
                <p:oleObj name="Equation" r:id="rId2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109" name="Line 37"/>
          <p:cNvSpPr>
            <a:spLocks noChangeShapeType="1"/>
          </p:cNvSpPr>
          <p:nvPr/>
        </p:nvSpPr>
        <p:spPr bwMode="auto">
          <a:xfrm>
            <a:off x="4495800" y="5181600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graphicFrame>
        <p:nvGraphicFramePr>
          <p:cNvPr id="899110" name="Object 38"/>
          <p:cNvGraphicFramePr>
            <a:graphicFrameLocks noChangeAspect="1"/>
          </p:cNvGraphicFramePr>
          <p:nvPr/>
        </p:nvGraphicFramePr>
        <p:xfrm>
          <a:off x="4343400" y="58674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Équation" r:id="rId26" imgW="393480" imgH="368280" progId="Equation.3">
                  <p:embed/>
                </p:oleObj>
              </mc:Choice>
              <mc:Fallback>
                <p:oleObj name="Équation" r:id="rId26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82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2819400" y="685800"/>
            <a:ext cx="3916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Encoding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282575" y="1909763"/>
            <a:ext cx="224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Transition:</a:t>
            </a:r>
          </a:p>
        </p:txBody>
      </p:sp>
      <p:graphicFrame>
        <p:nvGraphicFramePr>
          <p:cNvPr id="901138" name="Object 18"/>
          <p:cNvGraphicFramePr>
            <a:graphicFrameLocks noChangeAspect="1"/>
          </p:cNvGraphicFramePr>
          <p:nvPr/>
        </p:nvGraphicFramePr>
        <p:xfrm>
          <a:off x="2895600" y="1905000"/>
          <a:ext cx="384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3" imgW="3848040" imgH="571320" progId="Equation.3">
                  <p:embed/>
                </p:oleObj>
              </mc:Choice>
              <mc:Fallback>
                <p:oleObj name="Equation" r:id="rId3" imgW="3848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84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441325" y="3454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Encoding:</a:t>
            </a:r>
          </a:p>
        </p:txBody>
      </p:sp>
      <p:graphicFrame>
        <p:nvGraphicFramePr>
          <p:cNvPr id="901140" name="Object 20"/>
          <p:cNvGraphicFramePr>
            <a:graphicFrameLocks noChangeAspect="1"/>
          </p:cNvGraphicFramePr>
          <p:nvPr/>
        </p:nvGraphicFramePr>
        <p:xfrm>
          <a:off x="3124200" y="3505200"/>
          <a:ext cx="320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Équation" r:id="rId5" imgW="3200400" imgH="533160" progId="Equation.3">
                  <p:embed/>
                </p:oleObj>
              </mc:Choice>
              <mc:Fallback>
                <p:oleObj name="Équation" r:id="rId5" imgW="3200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320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42" name="Line 22"/>
          <p:cNvSpPr>
            <a:spLocks noChangeShapeType="1"/>
          </p:cNvSpPr>
          <p:nvPr/>
        </p:nvSpPr>
        <p:spPr bwMode="auto">
          <a:xfrm flipH="1">
            <a:off x="3200400" y="2514600"/>
            <a:ext cx="3048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3" name="Line 23"/>
          <p:cNvSpPr>
            <a:spLocks noChangeShapeType="1"/>
          </p:cNvSpPr>
          <p:nvPr/>
        </p:nvSpPr>
        <p:spPr bwMode="auto">
          <a:xfrm flipH="1">
            <a:off x="3810000" y="2514600"/>
            <a:ext cx="2286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4" name="Line 24"/>
          <p:cNvSpPr>
            <a:spLocks noChangeShapeType="1"/>
          </p:cNvSpPr>
          <p:nvPr/>
        </p:nvSpPr>
        <p:spPr bwMode="auto">
          <a:xfrm flipH="1">
            <a:off x="4572000" y="2514600"/>
            <a:ext cx="6858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5" name="Line 25"/>
          <p:cNvSpPr>
            <a:spLocks noChangeShapeType="1"/>
          </p:cNvSpPr>
          <p:nvPr/>
        </p:nvSpPr>
        <p:spPr bwMode="auto">
          <a:xfrm flipH="1">
            <a:off x="5486400" y="2438400"/>
            <a:ext cx="381000" cy="990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6" name="Line 26"/>
          <p:cNvSpPr>
            <a:spLocks noChangeShapeType="1"/>
          </p:cNvSpPr>
          <p:nvPr/>
        </p:nvSpPr>
        <p:spPr bwMode="auto">
          <a:xfrm flipH="1">
            <a:off x="6172200" y="2514600"/>
            <a:ext cx="1524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7" name="Line 27"/>
          <p:cNvSpPr>
            <a:spLocks noChangeShapeType="1"/>
          </p:cNvSpPr>
          <p:nvPr/>
        </p:nvSpPr>
        <p:spPr bwMode="auto">
          <a:xfrm flipV="1">
            <a:off x="3429000" y="3962400"/>
            <a:ext cx="76200" cy="762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1148" name="Text Box 28"/>
          <p:cNvSpPr txBox="1">
            <a:spLocks noChangeArrowheads="1"/>
          </p:cNvSpPr>
          <p:nvPr/>
        </p:nvSpPr>
        <p:spPr bwMode="auto">
          <a:xfrm>
            <a:off x="2514600" y="4648200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9448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Text Box 2"/>
          <p:cNvSpPr txBox="1">
            <a:spLocks noChangeArrowheads="1"/>
          </p:cNvSpPr>
          <p:nvPr/>
        </p:nvSpPr>
        <p:spPr bwMode="auto">
          <a:xfrm>
            <a:off x="2133600" y="685800"/>
            <a:ext cx="488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Turing Machine Encoding</a:t>
            </a:r>
          </a:p>
        </p:txBody>
      </p:sp>
      <p:sp>
        <p:nvSpPr>
          <p:cNvPr id="902147" name="Text Box 3"/>
          <p:cNvSpPr txBox="1">
            <a:spLocks noChangeArrowheads="1"/>
          </p:cNvSpPr>
          <p:nvPr/>
        </p:nvSpPr>
        <p:spPr bwMode="auto">
          <a:xfrm>
            <a:off x="0" y="2057400"/>
            <a:ext cx="2443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Transitions:</a:t>
            </a:r>
          </a:p>
        </p:txBody>
      </p:sp>
      <p:graphicFrame>
        <p:nvGraphicFramePr>
          <p:cNvPr id="902148" name="Object 4"/>
          <p:cNvGraphicFramePr>
            <a:graphicFrameLocks noChangeAspect="1"/>
          </p:cNvGraphicFramePr>
          <p:nvPr/>
        </p:nvGraphicFramePr>
        <p:xfrm>
          <a:off x="304800" y="2743200"/>
          <a:ext cx="384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name="Equation" r:id="rId3" imgW="3848040" imgH="571320" progId="Equation.3">
                  <p:embed/>
                </p:oleObj>
              </mc:Choice>
              <mc:Fallback>
                <p:oleObj name="Equation" r:id="rId3" imgW="3848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384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149" name="Text Box 5"/>
          <p:cNvSpPr txBox="1">
            <a:spLocks noChangeArrowheads="1"/>
          </p:cNvSpPr>
          <p:nvPr/>
        </p:nvSpPr>
        <p:spPr bwMode="auto">
          <a:xfrm>
            <a:off x="0" y="4343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Encoding:</a:t>
            </a:r>
          </a:p>
        </p:txBody>
      </p:sp>
      <p:graphicFrame>
        <p:nvGraphicFramePr>
          <p:cNvPr id="902150" name="Object 6"/>
          <p:cNvGraphicFramePr>
            <a:graphicFrameLocks noChangeAspect="1"/>
          </p:cNvGraphicFramePr>
          <p:nvPr/>
        </p:nvGraphicFramePr>
        <p:xfrm>
          <a:off x="533400" y="5029200"/>
          <a:ext cx="320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" name="Equation" r:id="rId5" imgW="3200400" imgH="533160" progId="Equation.3">
                  <p:embed/>
                </p:oleObj>
              </mc:Choice>
              <mc:Fallback>
                <p:oleObj name="Equation" r:id="rId5" imgW="3200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320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6" name="Object 12"/>
          <p:cNvGraphicFramePr>
            <a:graphicFrameLocks noChangeAspect="1"/>
          </p:cNvGraphicFramePr>
          <p:nvPr/>
        </p:nvGraphicFramePr>
        <p:xfrm>
          <a:off x="5029200" y="2743200"/>
          <a:ext cx="3898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" name="Equation" r:id="rId7" imgW="3898800" imgH="583920" progId="Equation.3">
                  <p:embed/>
                </p:oleObj>
              </mc:Choice>
              <mc:Fallback>
                <p:oleObj name="Equation" r:id="rId7" imgW="3898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898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7" name="Object 13"/>
          <p:cNvGraphicFramePr>
            <a:graphicFrameLocks noChangeAspect="1"/>
          </p:cNvGraphicFramePr>
          <p:nvPr/>
        </p:nvGraphicFramePr>
        <p:xfrm>
          <a:off x="4724400" y="5029200"/>
          <a:ext cx="441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name="Equation" r:id="rId9" imgW="4419360" imgH="533160" progId="Equation.3">
                  <p:embed/>
                </p:oleObj>
              </mc:Choice>
              <mc:Fallback>
                <p:oleObj name="Equation" r:id="rId9" imgW="4419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441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8" name="Object 14"/>
          <p:cNvGraphicFramePr>
            <a:graphicFrameLocks noChangeAspect="1"/>
          </p:cNvGraphicFramePr>
          <p:nvPr/>
        </p:nvGraphicFramePr>
        <p:xfrm>
          <a:off x="3962400" y="5029200"/>
          <a:ext cx="519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Équation" r:id="rId11" imgW="520560" imgH="419040" progId="Equation.3">
                  <p:embed/>
                </p:oleObj>
              </mc:Choice>
              <mc:Fallback>
                <p:oleObj name="Équation" r:id="rId11" imgW="52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519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159" name="Line 15"/>
          <p:cNvSpPr>
            <a:spLocks noChangeShapeType="1"/>
          </p:cNvSpPr>
          <p:nvPr/>
        </p:nvSpPr>
        <p:spPr bwMode="auto">
          <a:xfrm>
            <a:off x="2133600" y="3276600"/>
            <a:ext cx="533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2160" name="Line 16"/>
          <p:cNvSpPr>
            <a:spLocks noChangeShapeType="1"/>
          </p:cNvSpPr>
          <p:nvPr/>
        </p:nvSpPr>
        <p:spPr bwMode="auto">
          <a:xfrm flipH="1">
            <a:off x="6705600" y="3276600"/>
            <a:ext cx="152400" cy="1600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2161" name="Line 17"/>
          <p:cNvSpPr>
            <a:spLocks noChangeShapeType="1"/>
          </p:cNvSpPr>
          <p:nvPr/>
        </p:nvSpPr>
        <p:spPr bwMode="auto">
          <a:xfrm flipV="1">
            <a:off x="4267200" y="54864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2162" name="Text Box 18"/>
          <p:cNvSpPr txBox="1">
            <a:spLocks noChangeArrowheads="1"/>
          </p:cNvSpPr>
          <p:nvPr/>
        </p:nvSpPr>
        <p:spPr bwMode="auto">
          <a:xfrm>
            <a:off x="3276600" y="5943600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313367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Text Box 2"/>
          <p:cNvSpPr txBox="1">
            <a:spLocks noChangeArrowheads="1"/>
          </p:cNvSpPr>
          <p:nvPr/>
        </p:nvSpPr>
        <p:spPr bwMode="auto">
          <a:xfrm>
            <a:off x="544509" y="944940"/>
            <a:ext cx="58562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Tape 1 contents of Universal Turing Machine:</a:t>
            </a:r>
          </a:p>
          <a:p>
            <a:endParaRPr lang="en-US" sz="2400" dirty="0"/>
          </a:p>
          <a:p>
            <a:r>
              <a:rPr lang="en-US" sz="2400" dirty="0"/>
              <a:t>    binary encoding </a:t>
            </a:r>
          </a:p>
          <a:p>
            <a:r>
              <a:rPr lang="en-US" sz="2400" dirty="0"/>
              <a:t>    of the simulated machine M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03176" name="Object 8"/>
          <p:cNvGraphicFramePr>
            <a:graphicFrameLocks noChangeAspect="1"/>
          </p:cNvGraphicFramePr>
          <p:nvPr/>
        </p:nvGraphicFramePr>
        <p:xfrm>
          <a:off x="471488" y="4343400"/>
          <a:ext cx="81232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Équation" r:id="rId3" imgW="3174840" imgH="215640" progId="Equation.3">
                  <p:embed/>
                </p:oleObj>
              </mc:Choice>
              <mc:Fallback>
                <p:oleObj name="Équation" r:id="rId3" imgW="3174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343400"/>
                        <a:ext cx="81232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81" name="Line 13"/>
          <p:cNvSpPr>
            <a:spLocks noChangeShapeType="1"/>
          </p:cNvSpPr>
          <p:nvPr/>
        </p:nvSpPr>
        <p:spPr bwMode="auto">
          <a:xfrm>
            <a:off x="152400" y="487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03182" name="Line 14"/>
          <p:cNvSpPr>
            <a:spLocks noChangeShapeType="1"/>
          </p:cNvSpPr>
          <p:nvPr/>
        </p:nv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03183" name="Line 15"/>
          <p:cNvSpPr>
            <a:spLocks noChangeShapeType="1"/>
          </p:cNvSpPr>
          <p:nvPr/>
        </p:nvSpPr>
        <p:spPr bwMode="auto">
          <a:xfrm flipV="1">
            <a:off x="609600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903184" name="Text Box 16"/>
          <p:cNvSpPr txBox="1">
            <a:spLocks noChangeArrowheads="1"/>
          </p:cNvSpPr>
          <p:nvPr/>
        </p:nvSpPr>
        <p:spPr bwMode="auto">
          <a:xfrm>
            <a:off x="381000" y="3560763"/>
            <a:ext cx="1412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Tape 1</a:t>
            </a:r>
          </a:p>
        </p:txBody>
      </p:sp>
    </p:spTree>
    <p:extLst>
      <p:ext uri="{BB962C8B-B14F-4D97-AF65-F5344CB8AC3E}">
        <p14:creationId xmlns:p14="http://schemas.microsoft.com/office/powerpoint/2010/main" val="178887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1230319" y="1027093"/>
            <a:ext cx="51704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A Turing Machine is described </a:t>
            </a:r>
          </a:p>
          <a:p>
            <a:r>
              <a:rPr lang="en-US" sz="2800" dirty="0"/>
              <a:t>with a binary string of </a:t>
            </a:r>
            <a:r>
              <a:rPr lang="en-US" sz="2800" dirty="0">
                <a:solidFill>
                  <a:schemeClr val="tx2"/>
                </a:solidFill>
              </a:rPr>
              <a:t>0</a:t>
            </a:r>
            <a:r>
              <a:rPr lang="ja-JP" altLang="en-US" sz="28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800" dirty="0">
                <a:solidFill>
                  <a:schemeClr val="tx2"/>
                </a:solidFill>
              </a:rPr>
              <a:t>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1</a:t>
            </a:r>
            <a:r>
              <a:rPr lang="ja-JP" altLang="en-US" sz="28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800" dirty="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1158710" y="2971800"/>
            <a:ext cx="52420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set of Turing machines </a:t>
            </a:r>
          </a:p>
          <a:p>
            <a:r>
              <a:rPr lang="en-US" sz="2400" dirty="0"/>
              <a:t>forms a language:</a:t>
            </a:r>
          </a:p>
          <a:p>
            <a:endParaRPr lang="en-US" sz="2400" dirty="0"/>
          </a:p>
          <a:p>
            <a:r>
              <a:rPr lang="en-US" sz="2400" dirty="0"/>
              <a:t>Each string of this language is</a:t>
            </a:r>
          </a:p>
          <a:p>
            <a:r>
              <a:rPr lang="en-US" sz="2400" dirty="0"/>
              <a:t>the binary encoding of a Turing Machine</a:t>
            </a:r>
          </a:p>
          <a:p>
            <a:endParaRPr lang="en-US" sz="2400" dirty="0"/>
          </a:p>
        </p:txBody>
      </p:sp>
      <p:sp>
        <p:nvSpPr>
          <p:cNvPr id="906246" name="Text Box 6"/>
          <p:cNvSpPr txBox="1">
            <a:spLocks noChangeArrowheads="1"/>
          </p:cNvSpPr>
          <p:nvPr/>
        </p:nvSpPr>
        <p:spPr bwMode="auto">
          <a:xfrm>
            <a:off x="152400" y="2209800"/>
            <a:ext cx="1508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Therefore:</a:t>
            </a:r>
          </a:p>
        </p:txBody>
      </p:sp>
    </p:spTree>
    <p:extLst>
      <p:ext uri="{BB962C8B-B14F-4D97-AF65-F5344CB8AC3E}">
        <p14:creationId xmlns:p14="http://schemas.microsoft.com/office/powerpoint/2010/main" val="19838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1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Computers and Turing Machines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computer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a TM. </a:t>
            </a:r>
          </a:p>
          <a:p>
            <a:r>
              <a:rPr lang="fr-FR" dirty="0"/>
              <a:t>A TM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a Computer</a:t>
            </a:r>
          </a:p>
        </p:txBody>
      </p:sp>
    </p:spTree>
    <p:extLst>
      <p:ext uri="{BB962C8B-B14F-4D97-AF65-F5344CB8AC3E}">
        <p14:creationId xmlns:p14="http://schemas.microsoft.com/office/powerpoint/2010/main" val="122914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Simulating</a:t>
            </a:r>
            <a:r>
              <a:rPr lang="fr-FR" b="1" dirty="0"/>
              <a:t> a TM by a Computer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Given</a:t>
            </a:r>
            <a:r>
              <a:rPr lang="fr-FR" dirty="0"/>
              <a:t> a TM M </a:t>
            </a:r>
            <a:r>
              <a:rPr lang="fr-FR" dirty="0" err="1"/>
              <a:t>we</a:t>
            </a:r>
            <a:r>
              <a:rPr lang="fr-FR" dirty="0"/>
              <a:t> must </a:t>
            </a:r>
            <a:r>
              <a:rPr lang="fr-FR" dirty="0" err="1"/>
              <a:t>write</a:t>
            </a:r>
            <a:r>
              <a:rPr lang="fr-FR" dirty="0"/>
              <a:t> a program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acts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M. </a:t>
            </a:r>
          </a:p>
          <a:p>
            <a:pPr lvl="1"/>
            <a:r>
              <a:rPr lang="fr-FR" dirty="0"/>
              <a:t>One aspect of 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finite</a:t>
            </a:r>
            <a:r>
              <a:rPr lang="fr-FR" dirty="0"/>
              <a:t> control.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states and a </a:t>
            </a:r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transition </a:t>
            </a:r>
            <a:r>
              <a:rPr lang="fr-FR" dirty="0" err="1"/>
              <a:t>rules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the computer </a:t>
            </a:r>
            <a:r>
              <a:rPr lang="fr-FR" dirty="0" err="1"/>
              <a:t>can</a:t>
            </a:r>
            <a:r>
              <a:rPr lang="fr-FR" dirty="0"/>
              <a:t> use a table of transitions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looks up to </a:t>
            </a:r>
            <a:r>
              <a:rPr lang="fr-FR" dirty="0" err="1"/>
              <a:t>determine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move</a:t>
            </a:r>
            <a:r>
              <a:rPr lang="fr-FR"/>
              <a:t>. </a:t>
            </a:r>
          </a:p>
          <a:p>
            <a:pPr lvl="1"/>
            <a:r>
              <a:rPr lang="fr-FR"/>
              <a:t>The </a:t>
            </a:r>
            <a:r>
              <a:rPr lang="fr-FR" dirty="0"/>
              <a:t>tape </a:t>
            </a:r>
            <a:r>
              <a:rPr lang="fr-FR" dirty="0" err="1"/>
              <a:t>symbols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as </a:t>
            </a:r>
            <a:r>
              <a:rPr lang="fr-FR" dirty="0" err="1"/>
              <a:t>character</a:t>
            </a:r>
            <a:r>
              <a:rPr lang="fr-FR" dirty="0"/>
              <a:t> strings of a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,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tape </a:t>
            </a:r>
            <a:r>
              <a:rPr lang="fr-FR" dirty="0" err="1"/>
              <a:t>symbols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35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err="1"/>
              <a:t>What</a:t>
            </a:r>
            <a:r>
              <a:rPr lang="fr-FR" sz="3600" dirty="0"/>
              <a:t> the </a:t>
            </a:r>
            <a:r>
              <a:rPr lang="fr-FR" sz="3600" dirty="0" err="1"/>
              <a:t>does</a:t>
            </a:r>
            <a:r>
              <a:rPr lang="fr-FR" sz="3600" dirty="0"/>
              <a:t> computer </a:t>
            </a:r>
            <a:r>
              <a:rPr lang="fr-FR" sz="3600" dirty="0" err="1"/>
              <a:t>lack</a:t>
            </a:r>
            <a:r>
              <a:rPr lang="fr-FR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2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37" y="1600200"/>
            <a:ext cx="5875763" cy="43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Simulating</a:t>
            </a:r>
            <a:r>
              <a:rPr lang="fr-FR" b="1" dirty="0"/>
              <a:t> a Computer by a 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computer </a:t>
            </a:r>
            <a:r>
              <a:rPr lang="fr-FR" dirty="0" err="1"/>
              <a:t>operates</a:t>
            </a:r>
            <a:r>
              <a:rPr lang="fr-FR" dirty="0"/>
              <a:t> as </a:t>
            </a:r>
          </a:p>
          <a:p>
            <a:pPr lvl="1"/>
            <a:r>
              <a:rPr lang="fr-FR" dirty="0" err="1"/>
              <a:t>storage</a:t>
            </a:r>
            <a:r>
              <a:rPr lang="fr-FR" dirty="0"/>
              <a:t> of a computer </a:t>
            </a:r>
            <a:r>
              <a:rPr lang="fr-FR" dirty="0" err="1"/>
              <a:t>consists</a:t>
            </a:r>
            <a:r>
              <a:rPr lang="fr-FR" dirty="0"/>
              <a:t> of an </a:t>
            </a:r>
            <a:r>
              <a:rPr lang="fr-FR" dirty="0" err="1"/>
              <a:t>indefinitely</a:t>
            </a:r>
            <a:r>
              <a:rPr lang="fr-FR" dirty="0"/>
              <a:t> long </a:t>
            </a:r>
            <a:r>
              <a:rPr lang="fr-FR" dirty="0" err="1"/>
              <a:t>sequence</a:t>
            </a:r>
            <a:r>
              <a:rPr lang="fr-FR" dirty="0"/>
              <a:t> of </a:t>
            </a:r>
            <a:r>
              <a:rPr lang="fr-FR" i="1" dirty="0" err="1"/>
              <a:t>words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i="1" dirty="0" err="1"/>
              <a:t>address</a:t>
            </a:r>
            <a:endParaRPr lang="fr-FR" i="1" dirty="0"/>
          </a:p>
          <a:p>
            <a:pPr lvl="1"/>
            <a:r>
              <a:rPr lang="fr-FR" dirty="0"/>
              <a:t>The program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of the </a:t>
            </a:r>
            <a:r>
              <a:rPr lang="fr-FR" dirty="0" err="1"/>
              <a:t>memory</a:t>
            </a:r>
            <a:endParaRPr lang="fr-FR" dirty="0"/>
          </a:p>
          <a:p>
            <a:pPr lvl="1"/>
            <a:r>
              <a:rPr lang="fr-FR" dirty="0" err="1"/>
              <a:t>each</a:t>
            </a:r>
            <a:r>
              <a:rPr lang="fr-FR" dirty="0"/>
              <a:t> instruction </a:t>
            </a:r>
            <a:r>
              <a:rPr lang="fr-FR" dirty="0" err="1"/>
              <a:t>involves</a:t>
            </a:r>
            <a:r>
              <a:rPr lang="fr-FR" dirty="0"/>
              <a:t> a </a:t>
            </a:r>
            <a:r>
              <a:rPr lang="fr-FR" dirty="0" err="1"/>
              <a:t>limited</a:t>
            </a:r>
            <a:r>
              <a:rPr lang="fr-FR" dirty="0"/>
              <a:t> (</a:t>
            </a:r>
            <a:r>
              <a:rPr lang="fr-FR" dirty="0" err="1"/>
              <a:t>finite</a:t>
            </a:r>
            <a:r>
              <a:rPr lang="fr-FR" dirty="0"/>
              <a:t>)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addition are </a:t>
            </a:r>
            <a:r>
              <a:rPr lang="fr-FR" dirty="0" err="1"/>
              <a:t>restricted</a:t>
            </a:r>
            <a:r>
              <a:rPr lang="fr-FR" dirty="0"/>
              <a:t> to </a:t>
            </a:r>
            <a:r>
              <a:rPr lang="fr-FR" dirty="0" err="1"/>
              <a:t>occur</a:t>
            </a:r>
            <a:r>
              <a:rPr lang="fr-FR" dirty="0"/>
              <a:t> in </a:t>
            </a:r>
            <a:r>
              <a:rPr lang="fr-FR" dirty="0" err="1"/>
              <a:t>registers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44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96" y="990600"/>
            <a:ext cx="556190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b="1" dirty="0"/>
              <a:t>Tape 1: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memory</a:t>
            </a:r>
            <a:r>
              <a:rPr lang="fr-FR" dirty="0"/>
              <a:t> of the computer.</a:t>
            </a:r>
          </a:p>
          <a:p>
            <a:r>
              <a:rPr lang="nb-NO" b="1" dirty="0"/>
              <a:t>Tape 2: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integer</a:t>
            </a:r>
            <a:r>
              <a:rPr lang="nb-NO" dirty="0"/>
              <a:t> </a:t>
            </a:r>
            <a:r>
              <a:rPr lang="nb-NO" dirty="0" err="1"/>
              <a:t>representing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instruction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.</a:t>
            </a:r>
          </a:p>
          <a:p>
            <a:r>
              <a:rPr lang="fi-FI" b="1" dirty="0" err="1"/>
              <a:t>Tape</a:t>
            </a:r>
            <a:r>
              <a:rPr lang="fi-FI" b="1" dirty="0"/>
              <a:t> 3: </a:t>
            </a:r>
            <a:r>
              <a:rPr lang="fi-FI" dirty="0" err="1"/>
              <a:t>Holds</a:t>
            </a:r>
            <a:r>
              <a:rPr lang="fi-FI" dirty="0"/>
              <a:t> a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address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the </a:t>
            </a:r>
            <a:r>
              <a:rPr lang="fi-FI" dirty="0" err="1"/>
              <a:t>contents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adress</a:t>
            </a:r>
            <a:r>
              <a:rPr lang="fi-FI" dirty="0"/>
              <a:t>. </a:t>
            </a:r>
          </a:p>
          <a:p>
            <a:r>
              <a:rPr lang="fi-FI" b="1" dirty="0" err="1"/>
              <a:t>Tape</a:t>
            </a:r>
            <a:r>
              <a:rPr lang="fi-FI" b="1" dirty="0"/>
              <a:t> 4: </a:t>
            </a:r>
            <a:r>
              <a:rPr lang="fi-FI" dirty="0" err="1"/>
              <a:t>Holds</a:t>
            </a:r>
            <a:r>
              <a:rPr lang="fi-FI" dirty="0"/>
              <a:t> the </a:t>
            </a:r>
            <a:r>
              <a:rPr lang="fi-FI" dirty="0" err="1"/>
              <a:t>simulated</a:t>
            </a:r>
            <a:r>
              <a:rPr lang="fi-FI" dirty="0"/>
              <a:t> input to the </a:t>
            </a:r>
            <a:r>
              <a:rPr lang="fi-FI" dirty="0" err="1"/>
              <a:t>computer</a:t>
            </a:r>
            <a:r>
              <a:rPr lang="fi-FI" dirty="0"/>
              <a:t>, </a:t>
            </a:r>
            <a:r>
              <a:rPr lang="fi-FI" dirty="0" err="1"/>
              <a:t>since</a:t>
            </a:r>
            <a:r>
              <a:rPr lang="fi-FI" dirty="0"/>
              <a:t> the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read</a:t>
            </a:r>
            <a:r>
              <a:rPr lang="fi-FI" dirty="0"/>
              <a:t> </a:t>
            </a:r>
            <a:r>
              <a:rPr lang="fi-FI" dirty="0" err="1"/>
              <a:t>its</a:t>
            </a:r>
            <a:r>
              <a:rPr lang="fi-FI" dirty="0"/>
              <a:t> input </a:t>
            </a:r>
            <a:r>
              <a:rPr lang="fi-FI" dirty="0" err="1"/>
              <a:t>from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.</a:t>
            </a:r>
          </a:p>
          <a:p>
            <a:r>
              <a:rPr lang="fi-FI" b="1" dirty="0" err="1"/>
              <a:t>Tape</a:t>
            </a:r>
            <a:r>
              <a:rPr lang="fi-FI" b="1" dirty="0"/>
              <a:t> 5: </a:t>
            </a:r>
            <a:r>
              <a:rPr lang="fi-FI" dirty="0"/>
              <a:t>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insert</a:t>
            </a:r>
            <a:r>
              <a:rPr lang="fi-FI" dirty="0"/>
              <a:t> new </a:t>
            </a:r>
            <a:r>
              <a:rPr lang="fi-FI" dirty="0" err="1"/>
              <a:t>words</a:t>
            </a:r>
            <a:r>
              <a:rPr lang="fi-FI" dirty="0"/>
              <a:t> on </a:t>
            </a:r>
            <a:r>
              <a:rPr lang="fi-FI" dirty="0" err="1"/>
              <a:t>tape</a:t>
            </a:r>
            <a:r>
              <a:rPr lang="fi-FI" dirty="0"/>
              <a:t> 1 </a:t>
            </a:r>
            <a:r>
              <a:rPr lang="fi-FI" dirty="0" err="1"/>
              <a:t>or</a:t>
            </a:r>
            <a:r>
              <a:rPr lang="fi-FI" dirty="0"/>
              <a:t> to </a:t>
            </a:r>
            <a:r>
              <a:rPr lang="fi-FI" dirty="0" err="1"/>
              <a:t>extend</a:t>
            </a:r>
            <a:r>
              <a:rPr lang="fi-FI" dirty="0"/>
              <a:t> the </a:t>
            </a:r>
            <a:r>
              <a:rPr lang="fi-FI" dirty="0" err="1"/>
              <a:t>size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65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Instruction cycle of </a:t>
            </a:r>
            <a:r>
              <a:rPr lang="fr-FR"/>
              <a:t>the computer on </a:t>
            </a:r>
            <a:r>
              <a:rPr lang="fr-FR" dirty="0"/>
              <a:t>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Search</a:t>
            </a:r>
            <a:r>
              <a:rPr lang="fr-FR" dirty="0"/>
              <a:t> the first tape for an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matches the instruction </a:t>
            </a:r>
            <a:r>
              <a:rPr lang="fr-FR" dirty="0" err="1"/>
              <a:t>number</a:t>
            </a:r>
            <a:r>
              <a:rPr lang="fr-FR" dirty="0"/>
              <a:t> of tape 2. </a:t>
            </a:r>
          </a:p>
          <a:p>
            <a:r>
              <a:rPr lang="fr-FR" dirty="0"/>
              <a:t>Mark the position of the instruction, </a:t>
            </a:r>
            <a:r>
              <a:rPr lang="fr-FR" dirty="0" err="1"/>
              <a:t>using</a:t>
            </a:r>
            <a:r>
              <a:rPr lang="fr-FR" dirty="0"/>
              <a:t> a second </a:t>
            </a:r>
            <a:r>
              <a:rPr lang="fr-FR" dirty="0" err="1"/>
              <a:t>track</a:t>
            </a:r>
            <a:r>
              <a:rPr lang="fr-FR" dirty="0"/>
              <a:t> on the first tape. </a:t>
            </a:r>
          </a:p>
          <a:p>
            <a:r>
              <a:rPr lang="fr-FR" dirty="0"/>
              <a:t>The first few bits of an instruction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the action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and the </a:t>
            </a:r>
            <a:r>
              <a:rPr lang="fr-FR" dirty="0" err="1"/>
              <a:t>remaining</a:t>
            </a:r>
            <a:r>
              <a:rPr lang="fr-FR" dirty="0"/>
              <a:t> bits code one or more adresses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involved</a:t>
            </a:r>
            <a:r>
              <a:rPr lang="fr-FR" dirty="0"/>
              <a:t> in the action. </a:t>
            </a:r>
          </a:p>
          <a:p>
            <a:r>
              <a:rPr lang="fr-FR" dirty="0"/>
              <a:t>Copy the adresse(s) to tape 3 and </a:t>
            </a:r>
            <a:r>
              <a:rPr lang="fr-FR" dirty="0" err="1"/>
              <a:t>get</a:t>
            </a:r>
            <a:r>
              <a:rPr lang="fr-FR" dirty="0"/>
              <a:t> the content of </a:t>
            </a:r>
            <a:r>
              <a:rPr lang="fr-FR" dirty="0" err="1"/>
              <a:t>this</a:t>
            </a:r>
            <a:r>
              <a:rPr lang="fr-FR" dirty="0"/>
              <a:t> adresses onto tape 3 if </a:t>
            </a:r>
            <a:r>
              <a:rPr lang="fr-FR" dirty="0" err="1"/>
              <a:t>necessary</a:t>
            </a:r>
            <a:r>
              <a:rPr lang="fr-FR" dirty="0"/>
              <a:t>. </a:t>
            </a:r>
          </a:p>
          <a:p>
            <a:r>
              <a:rPr lang="fr-FR" dirty="0" err="1"/>
              <a:t>Execute</a:t>
            </a:r>
            <a:r>
              <a:rPr lang="fr-FR" dirty="0"/>
              <a:t> the </a:t>
            </a:r>
            <a:r>
              <a:rPr lang="fr-FR" dirty="0" err="1"/>
              <a:t>appropriate</a:t>
            </a:r>
            <a:r>
              <a:rPr lang="fr-FR" dirty="0"/>
              <a:t> instruction. 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the instruction, and </a:t>
            </a:r>
            <a:r>
              <a:rPr lang="fr-FR" dirty="0" err="1"/>
              <a:t>determining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instruction </a:t>
            </a:r>
            <a:r>
              <a:rPr lang="fr-FR" dirty="0" err="1"/>
              <a:t>is</a:t>
            </a:r>
            <a:r>
              <a:rPr lang="fr-FR" dirty="0"/>
              <a:t> not a jump, </a:t>
            </a:r>
            <a:r>
              <a:rPr lang="fr-FR" dirty="0" err="1"/>
              <a:t>add</a:t>
            </a:r>
            <a:r>
              <a:rPr lang="fr-FR" dirty="0"/>
              <a:t> 1 to the instruction pointer on tape 2 and </a:t>
            </a:r>
            <a:r>
              <a:rPr lang="fr-FR" dirty="0" err="1"/>
              <a:t>begin</a:t>
            </a:r>
            <a:r>
              <a:rPr lang="fr-FR" dirty="0"/>
              <a:t> the instruction cycle </a:t>
            </a:r>
            <a:r>
              <a:rPr lang="fr-FR" dirty="0" err="1"/>
              <a:t>again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42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copy instruction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Fetch</a:t>
            </a:r>
            <a:r>
              <a:rPr lang="fr-FR" dirty="0"/>
              <a:t> the content of the first </a:t>
            </a:r>
            <a:r>
              <a:rPr lang="fr-FR" dirty="0" err="1"/>
              <a:t>address</a:t>
            </a:r>
            <a:r>
              <a:rPr lang="fr-FR" dirty="0"/>
              <a:t> on tape 3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second </a:t>
            </a:r>
            <a:r>
              <a:rPr lang="fr-FR" dirty="0" err="1"/>
              <a:t>address</a:t>
            </a:r>
            <a:r>
              <a:rPr lang="fr-FR" dirty="0"/>
              <a:t>. </a:t>
            </a:r>
          </a:p>
          <a:p>
            <a:r>
              <a:rPr lang="fr-FR" dirty="0" err="1"/>
              <a:t>Find</a:t>
            </a:r>
            <a:r>
              <a:rPr lang="fr-FR" dirty="0"/>
              <a:t> the second </a:t>
            </a:r>
            <a:r>
              <a:rPr lang="fr-FR" dirty="0" err="1"/>
              <a:t>address</a:t>
            </a:r>
            <a:r>
              <a:rPr lang="fr-FR" dirty="0"/>
              <a:t> on tape 1 and copy the content of tape 3 to the </a:t>
            </a:r>
            <a:r>
              <a:rPr lang="fr-FR" dirty="0" err="1"/>
              <a:t>proper</a:t>
            </a:r>
            <a:r>
              <a:rPr lang="fr-FR" dirty="0"/>
              <a:t> place. </a:t>
            </a:r>
          </a:p>
          <a:p>
            <a:r>
              <a:rPr lang="fr-FR" dirty="0"/>
              <a:t>If the destination </a:t>
            </a:r>
            <a:r>
              <a:rPr lang="fr-FR" dirty="0" err="1"/>
              <a:t>address</a:t>
            </a:r>
            <a:r>
              <a:rPr lang="fr-FR" dirty="0"/>
              <a:t> do not </a:t>
            </a:r>
            <a:r>
              <a:rPr lang="fr-FR" dirty="0" err="1"/>
              <a:t>appear</a:t>
            </a:r>
            <a:r>
              <a:rPr lang="fr-FR" dirty="0"/>
              <a:t> on tape 1 or if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small</a:t>
            </a:r>
            <a:r>
              <a:rPr lang="fr-FR" dirty="0"/>
              <a:t> for the new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change the </a:t>
            </a:r>
            <a:r>
              <a:rPr lang="fr-FR" dirty="0" err="1"/>
              <a:t>avaible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i="1" dirty="0" err="1"/>
              <a:t>shifting</a:t>
            </a:r>
            <a:r>
              <a:rPr lang="fr-FR" i="1" dirty="0"/>
              <a:t>-over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Copy, onto tape 5,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nonblank</a:t>
            </a:r>
            <a:r>
              <a:rPr lang="fr-FR" dirty="0"/>
              <a:t> tape to the right of </a:t>
            </a:r>
            <a:r>
              <a:rPr lang="fr-FR" dirty="0" err="1"/>
              <a:t>where</a:t>
            </a:r>
            <a:r>
              <a:rPr lang="fr-FR" dirty="0"/>
              <a:t> the new value </a:t>
            </a:r>
            <a:r>
              <a:rPr lang="fr-FR" dirty="0" err="1"/>
              <a:t>goes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Write</a:t>
            </a:r>
            <a:r>
              <a:rPr lang="fr-FR" dirty="0"/>
              <a:t> the new value </a:t>
            </a:r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proper</a:t>
            </a:r>
            <a:r>
              <a:rPr lang="fr-FR" dirty="0"/>
              <a:t> location. </a:t>
            </a:r>
          </a:p>
          <a:p>
            <a:pPr lvl="1"/>
            <a:r>
              <a:rPr lang="fr-FR" dirty="0" err="1"/>
              <a:t>Recopy</a:t>
            </a:r>
            <a:r>
              <a:rPr lang="fr-FR" dirty="0"/>
              <a:t> the scratch tape onto tape 1, </a:t>
            </a:r>
            <a:r>
              <a:rPr lang="fr-FR" dirty="0" err="1"/>
              <a:t>immediately</a:t>
            </a:r>
            <a:r>
              <a:rPr lang="fr-FR" dirty="0"/>
              <a:t> to the right of the new value.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2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Chomsky’s hierarchy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7" y="1905000"/>
            <a:ext cx="6963506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 </a:t>
            </a:r>
            <a:r>
              <a:rPr lang="fr-FR" dirty="0" err="1"/>
              <a:t>encoding</a:t>
            </a:r>
            <a:r>
              <a:rPr lang="fr-FR" dirty="0"/>
              <a:t> of TM, </a:t>
            </a:r>
            <a:r>
              <a:rPr lang="hr-HR" dirty="0"/>
              <a:t>&lt;M&gt;, </a:t>
            </a:r>
            <a:r>
              <a:rPr lang="fr-FR" dirty="0"/>
              <a:t>(or,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, an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) Is a string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describes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TM, in the </a:t>
            </a:r>
            <a:r>
              <a:rPr lang="fr-FR" dirty="0" err="1"/>
              <a:t>sense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emulates</a:t>
            </a:r>
            <a:r>
              <a:rPr lang="fr-FR" dirty="0"/>
              <a:t> M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string to know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know about M.  </a:t>
            </a:r>
            <a:r>
              <a:rPr lang="fr-FR" baseline="30000" dirty="0"/>
              <a:t>1</a:t>
            </a:r>
          </a:p>
          <a:p>
            <a:endParaRPr lang="fr-FR" dirty="0"/>
          </a:p>
          <a:p>
            <a:r>
              <a:rPr lang="fr-FR" dirty="0" err="1"/>
              <a:t>Example</a:t>
            </a:r>
            <a:r>
              <a:rPr lang="fr-FR" dirty="0"/>
              <a:t>: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scheme</a:t>
            </a:r>
            <a:r>
              <a:rPr lang="fr-FR" dirty="0"/>
              <a:t> for TM</a:t>
            </a:r>
          </a:p>
        </p:txBody>
      </p:sp>
    </p:spTree>
    <p:extLst>
      <p:ext uri="{BB962C8B-B14F-4D97-AF65-F5344CB8AC3E}">
        <p14:creationId xmlns:p14="http://schemas.microsoft.com/office/powerpoint/2010/main" val="3917383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to the </a:t>
            </a:r>
            <a:r>
              <a:rPr lang="fr-FR" dirty="0" err="1"/>
              <a:t>Theory</a:t>
            </a:r>
            <a:r>
              <a:rPr lang="fr-FR" dirty="0"/>
              <a:t> of Computation, 3rd Edition by Michael </a:t>
            </a:r>
            <a:r>
              <a:rPr lang="fr-FR" dirty="0" err="1"/>
              <a:t>Sipser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49400"/>
            <a:ext cx="8458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TM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schemes</a:t>
            </a:r>
            <a:r>
              <a:rPr lang="fr-FR" dirty="0"/>
              <a:t> for Turing machines.</a:t>
            </a:r>
          </a:p>
          <a:p>
            <a:r>
              <a:rPr lang="fr-FR" dirty="0" err="1"/>
              <a:t>They</a:t>
            </a:r>
            <a:r>
              <a:rPr lang="fr-FR" dirty="0"/>
              <a:t> all must have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Given</a:t>
            </a:r>
            <a:r>
              <a:rPr lang="fr-FR" dirty="0"/>
              <a:t> a TM M,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&lt;M&gt; of 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scheme</a:t>
            </a:r>
            <a:r>
              <a:rPr lang="fr-FR"/>
              <a:t>. </a:t>
            </a:r>
          </a:p>
          <a:p>
            <a:pPr lvl="1"/>
            <a:r>
              <a:rPr lang="fr-FR"/>
              <a:t>There </a:t>
            </a:r>
            <a:r>
              <a:rPr lang="fr-FR" dirty="0" err="1"/>
              <a:t>is</a:t>
            </a:r>
            <a:r>
              <a:rPr lang="fr-FR" dirty="0"/>
              <a:t> a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emulate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Turing machine by </a:t>
            </a:r>
            <a:r>
              <a:rPr lang="fr-FR" dirty="0" err="1"/>
              <a:t>reading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call </a:t>
            </a:r>
            <a:r>
              <a:rPr lang="fr-FR" dirty="0" err="1"/>
              <a:t>this</a:t>
            </a:r>
            <a:r>
              <a:rPr lang="fr-FR" dirty="0"/>
              <a:t> machine the "</a:t>
            </a:r>
            <a:r>
              <a:rPr lang="fr-FR" dirty="0" err="1"/>
              <a:t>emulator</a:t>
            </a:r>
            <a:r>
              <a:rPr lang="fr-FR" dirty="0"/>
              <a:t>."</a:t>
            </a:r>
          </a:p>
          <a:p>
            <a:pPr lvl="1"/>
            <a:r>
              <a:rPr lang="fr-FR" dirty="0"/>
              <a:t>If x and y 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encodings</a:t>
            </a:r>
            <a:r>
              <a:rPr lang="fr-FR" dirty="0"/>
              <a:t> of Turing machines, </a:t>
            </a:r>
            <a:r>
              <a:rPr lang="fr-FR" dirty="0" err="1"/>
              <a:t>then</a:t>
            </a:r>
            <a:r>
              <a:rPr lang="fr-FR" dirty="0"/>
              <a:t> x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prefix</a:t>
            </a:r>
            <a:r>
              <a:rPr lang="fr-FR" dirty="0"/>
              <a:t> of y.</a:t>
            </a:r>
          </a:p>
        </p:txBody>
      </p:sp>
    </p:spTree>
    <p:extLst>
      <p:ext uri="{BB962C8B-B14F-4D97-AF65-F5344CB8AC3E}">
        <p14:creationId xmlns:p14="http://schemas.microsoft.com/office/powerpoint/2010/main" val="31110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</a:t>
            </a:r>
            <a:r>
              <a:rPr lang="fr-FR" dirty="0" err="1"/>
              <a:t>turing</a:t>
            </a:r>
            <a:r>
              <a:rPr lang="fr-FR" dirty="0"/>
              <a:t> machine, </a:t>
            </a:r>
            <a:r>
              <a:rPr lang="fr-FR" dirty="0" err="1"/>
              <a:t>Why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16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limitation of Turing Machines:</a:t>
            </a:r>
            <a:endParaRPr lang="fr-FR" dirty="0"/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1676400" y="1600200"/>
            <a:ext cx="51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Turing Machines are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hardwired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4674912" y="2902803"/>
            <a:ext cx="2411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they execute</a:t>
            </a:r>
          </a:p>
          <a:p>
            <a:r>
              <a:rPr lang="en-US" sz="2400"/>
              <a:t>only one program</a:t>
            </a:r>
          </a:p>
        </p:txBody>
      </p:sp>
      <p:sp>
        <p:nvSpPr>
          <p:cNvPr id="894983" name="Text Box 7"/>
          <p:cNvSpPr txBox="1">
            <a:spLocks noChangeArrowheads="1"/>
          </p:cNvSpPr>
          <p:nvPr/>
        </p:nvSpPr>
        <p:spPr bwMode="auto">
          <a:xfrm>
            <a:off x="990600" y="4343400"/>
            <a:ext cx="651091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Real Computers are re-programmable</a:t>
            </a:r>
          </a:p>
        </p:txBody>
      </p:sp>
      <p:sp>
        <p:nvSpPr>
          <p:cNvPr id="894985" name="AutoShape 9"/>
          <p:cNvSpPr>
            <a:spLocks/>
          </p:cNvSpPr>
          <p:nvPr/>
        </p:nvSpPr>
        <p:spPr bwMode="auto">
          <a:xfrm rot="5400000">
            <a:off x="5562600" y="1524000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5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Turing machine, U, </a:t>
            </a:r>
            <a:r>
              <a:rPr lang="fr-FR" dirty="0" err="1"/>
              <a:t>is</a:t>
            </a:r>
            <a:r>
              <a:rPr lang="fr-FR" dirty="0"/>
              <a:t> a Turing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an </a:t>
            </a:r>
            <a:r>
              <a:rPr lang="fr-FR" dirty="0" err="1"/>
              <a:t>arbitrary</a:t>
            </a:r>
            <a:r>
              <a:rPr lang="fr-FR" dirty="0"/>
              <a:t> Turing machine on </a:t>
            </a:r>
            <a:r>
              <a:rPr lang="fr-FR" dirty="0" err="1"/>
              <a:t>arbitrary</a:t>
            </a:r>
            <a:r>
              <a:rPr lang="fr-FR" dirty="0"/>
              <a:t> input. </a:t>
            </a:r>
          </a:p>
          <a:p>
            <a:endParaRPr lang="fr-FR" dirty="0"/>
          </a:p>
          <a:p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achieves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by </a:t>
            </a:r>
            <a:r>
              <a:rPr lang="fr-FR" dirty="0" err="1"/>
              <a:t>reading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the </a:t>
            </a:r>
            <a:r>
              <a:rPr lang="fr-FR" dirty="0" err="1"/>
              <a:t>encoding</a:t>
            </a:r>
            <a:r>
              <a:rPr lang="fr-FR" dirty="0"/>
              <a:t> of the machine 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simulated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 as the input string.</a:t>
            </a:r>
          </a:p>
        </p:txBody>
      </p:sp>
    </p:spTree>
    <p:extLst>
      <p:ext uri="{BB962C8B-B14F-4D97-AF65-F5344CB8AC3E}">
        <p14:creationId xmlns:p14="http://schemas.microsoft.com/office/powerpoint/2010/main" val="364178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Universal</a:t>
            </a:r>
            <a:r>
              <a:rPr lang="fr-FR" dirty="0"/>
              <a:t> Turing machine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534400" cy="14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895</Words>
  <Application>Microsoft Macintosh PowerPoint</Application>
  <PresentationFormat>On-screen Show (4:3)</PresentationFormat>
  <Paragraphs>124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Office Theme</vt:lpstr>
      <vt:lpstr>Equation</vt:lpstr>
      <vt:lpstr>Équation</vt:lpstr>
      <vt:lpstr>Theory of Automata  Universal Turing Machine </vt:lpstr>
      <vt:lpstr>Revision</vt:lpstr>
      <vt:lpstr>Encoding</vt:lpstr>
      <vt:lpstr>Example</vt:lpstr>
      <vt:lpstr>TM encoding</vt:lpstr>
      <vt:lpstr>Universal turing machine, Why?</vt:lpstr>
      <vt:lpstr>A limitation of Turing Machines:</vt:lpstr>
      <vt:lpstr>Universal TM</vt:lpstr>
      <vt:lpstr>Universal Turing machine</vt:lpstr>
      <vt:lpstr>Universal Turing Machine</vt:lpstr>
      <vt:lpstr>Universal TM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Computers and Turing Machines</vt:lpstr>
      <vt:lpstr>Simulating a TM by a Computer</vt:lpstr>
      <vt:lpstr>What the does computer lack?</vt:lpstr>
      <vt:lpstr>PowerPoint Presentation</vt:lpstr>
      <vt:lpstr>Simulating a Computer by a TM</vt:lpstr>
      <vt:lpstr>PowerPoint Presentation</vt:lpstr>
      <vt:lpstr>Simulation</vt:lpstr>
      <vt:lpstr>Instruction cycle of the computer on TM</vt:lpstr>
      <vt:lpstr>A copy instruction</vt:lpstr>
      <vt:lpstr>Chomsky’s hierarchy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Sabina</dc:creator>
  <cp:lastModifiedBy>Sabina Akhtar</cp:lastModifiedBy>
  <cp:revision>649</cp:revision>
  <dcterms:created xsi:type="dcterms:W3CDTF">2015-08-20T05:09:16Z</dcterms:created>
  <dcterms:modified xsi:type="dcterms:W3CDTF">2021-06-26T18:03:50Z</dcterms:modified>
</cp:coreProperties>
</file>