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2"/>
  </p:notesMasterIdLst>
  <p:sldIdLst>
    <p:sldId id="256" r:id="rId2"/>
    <p:sldId id="257" r:id="rId3"/>
    <p:sldId id="258" r:id="rId4"/>
    <p:sldId id="266" r:id="rId5"/>
    <p:sldId id="275" r:id="rId6"/>
    <p:sldId id="276" r:id="rId7"/>
    <p:sldId id="277" r:id="rId8"/>
    <p:sldId id="261" r:id="rId9"/>
    <p:sldId id="267" r:id="rId10"/>
    <p:sldId id="269" r:id="rId11"/>
    <p:sldId id="262" r:id="rId12"/>
    <p:sldId id="263" r:id="rId13"/>
    <p:sldId id="274" r:id="rId14"/>
    <p:sldId id="264" r:id="rId15"/>
    <p:sldId id="272" r:id="rId16"/>
    <p:sldId id="273" r:id="rId17"/>
    <p:sldId id="280" r:id="rId18"/>
    <p:sldId id="265" r:id="rId19"/>
    <p:sldId id="268" r:id="rId20"/>
    <p:sldId id="260" r:id="rId21"/>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4632" autoAdjust="0"/>
  </p:normalViewPr>
  <p:slideViewPr>
    <p:cSldViewPr>
      <p:cViewPr>
        <p:scale>
          <a:sx n="58" d="100"/>
          <a:sy n="58" d="100"/>
        </p:scale>
        <p:origin x="1268" y="6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42B8B93D-151F-F7B9-4765-E415CF0D7838}"/>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6D7B24CE-612A-C822-2CAE-84571E793DE8}"/>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6FE7F617-A548-E021-1D87-4CA5490D62E1}"/>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9B5B71B1-2929-F077-21B9-4BD14EF5D220}"/>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E2A9445C-E3F5-E47D-5848-292A61532C77}"/>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E800974-55A4-D4DB-4D85-72BEA363A855}"/>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2DB57955-8B01-4923-8934-F68F5946A1A5}"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C6746B5-18F6-BC49-78F6-0C8C12CC4B4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37994AB-3DED-44B9-AC54-C5F6CD2B9B17}" type="slidenum">
              <a:rPr lang="en-IN" altLang="en-US" sz="1400" smtClean="0"/>
              <a:pPr>
                <a:spcBef>
                  <a:spcPct val="0"/>
                </a:spcBef>
              </a:pPr>
              <a:t>1</a:t>
            </a:fld>
            <a:endParaRPr lang="en-IN" altLang="en-US" sz="1400"/>
          </a:p>
        </p:txBody>
      </p:sp>
      <p:sp>
        <p:nvSpPr>
          <p:cNvPr id="7171" name="Rectangle 1">
            <a:extLst>
              <a:ext uri="{FF2B5EF4-FFF2-40B4-BE49-F238E27FC236}">
                <a16:creationId xmlns:a16="http://schemas.microsoft.com/office/drawing/2014/main" id="{6868DF3A-D37A-2EBC-4383-31BF9BAB95B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876F9286-997F-6D0F-65A9-9F5185A8CF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835AA593-8E96-9A2E-08E0-5BC05591A62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BF3DB01-1982-4B39-A8B3-4194E630664D}" type="slidenum">
              <a:rPr lang="en-IN" altLang="en-US" sz="1400" smtClean="0"/>
              <a:pPr>
                <a:spcBef>
                  <a:spcPct val="0"/>
                </a:spcBef>
              </a:pPr>
              <a:t>12</a:t>
            </a:fld>
            <a:endParaRPr lang="en-IN" altLang="en-US" sz="1400"/>
          </a:p>
        </p:txBody>
      </p:sp>
      <p:sp>
        <p:nvSpPr>
          <p:cNvPr id="21507" name="Rectangle 1">
            <a:extLst>
              <a:ext uri="{FF2B5EF4-FFF2-40B4-BE49-F238E27FC236}">
                <a16:creationId xmlns:a16="http://schemas.microsoft.com/office/drawing/2014/main" id="{7E63A8B5-AFBE-6E75-05EB-8375C7CEA9F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BEAB413E-E22C-5F02-54C5-B3E1056FED4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BAE4B420-2ECF-8105-5F6C-3C8D3B80C9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EC72A08-E470-4EDA-8055-61960DC562CB}" type="slidenum">
              <a:rPr lang="en-IN" altLang="en-US" sz="1400" smtClean="0"/>
              <a:pPr>
                <a:spcBef>
                  <a:spcPct val="0"/>
                </a:spcBef>
              </a:pPr>
              <a:t>14</a:t>
            </a:fld>
            <a:endParaRPr lang="en-IN" altLang="en-US" sz="1400"/>
          </a:p>
        </p:txBody>
      </p:sp>
      <p:sp>
        <p:nvSpPr>
          <p:cNvPr id="24579" name="Rectangle 1">
            <a:extLst>
              <a:ext uri="{FF2B5EF4-FFF2-40B4-BE49-F238E27FC236}">
                <a16:creationId xmlns:a16="http://schemas.microsoft.com/office/drawing/2014/main" id="{B2BF9457-9F92-6ED1-0128-2EA4F274C9F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EFB4B083-B32B-40E0-20A5-AC4CD7ECC00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862DEAAF-CE99-D277-00A8-1619E985F8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88DC99A6-25BF-4E50-934B-2F04E8AF50F4}" type="slidenum">
              <a:rPr lang="en-IN" altLang="en-US" sz="1400" smtClean="0"/>
              <a:pPr>
                <a:spcBef>
                  <a:spcPct val="0"/>
                </a:spcBef>
              </a:pPr>
              <a:t>18</a:t>
            </a:fld>
            <a:endParaRPr lang="en-IN" altLang="en-US" sz="1400"/>
          </a:p>
        </p:txBody>
      </p:sp>
      <p:sp>
        <p:nvSpPr>
          <p:cNvPr id="29699" name="Rectangle 1">
            <a:extLst>
              <a:ext uri="{FF2B5EF4-FFF2-40B4-BE49-F238E27FC236}">
                <a16:creationId xmlns:a16="http://schemas.microsoft.com/office/drawing/2014/main" id="{4A7885C3-88A4-3ABF-1B0A-6B564606FB9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1D4575EB-BDE6-A00B-B7B9-256F795ECEF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A531BA47-1B98-E6CD-C289-03A09187F0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40D7486-4B57-44BD-9A16-749471503BB6}" type="slidenum">
              <a:rPr lang="en-IN" altLang="en-US" sz="1400" smtClean="0"/>
              <a:pPr>
                <a:spcBef>
                  <a:spcPct val="0"/>
                </a:spcBef>
              </a:pPr>
              <a:t>19</a:t>
            </a:fld>
            <a:endParaRPr lang="en-IN" altLang="en-US" sz="1400"/>
          </a:p>
        </p:txBody>
      </p:sp>
      <p:sp>
        <p:nvSpPr>
          <p:cNvPr id="31747" name="Rectangle 1">
            <a:extLst>
              <a:ext uri="{FF2B5EF4-FFF2-40B4-BE49-F238E27FC236}">
                <a16:creationId xmlns:a16="http://schemas.microsoft.com/office/drawing/2014/main" id="{0C7ACE20-2C10-D50A-9452-45A45C5E0D8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20A49039-C06A-9355-732D-05A80B15B13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289AD6D2-1AB6-1A22-3989-23CCB16C71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6D5813E-9375-4BB3-948E-0DA21EC6FA08}" type="slidenum">
              <a:rPr lang="en-IN" altLang="en-US" sz="1400" smtClean="0"/>
              <a:pPr>
                <a:spcBef>
                  <a:spcPct val="0"/>
                </a:spcBef>
              </a:pPr>
              <a:t>20</a:t>
            </a:fld>
            <a:endParaRPr lang="en-IN" altLang="en-US" sz="1400"/>
          </a:p>
        </p:txBody>
      </p:sp>
      <p:sp>
        <p:nvSpPr>
          <p:cNvPr id="33795" name="Rectangle 1">
            <a:extLst>
              <a:ext uri="{FF2B5EF4-FFF2-40B4-BE49-F238E27FC236}">
                <a16:creationId xmlns:a16="http://schemas.microsoft.com/office/drawing/2014/main" id="{ED40715A-16C4-D17D-F031-CC5FF96F2B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8A684F4B-F920-C3A0-8C85-B2DC9AF1B8C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EE49B922-D0EF-8ED3-745B-25C9007B2C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4A903D9-0D37-453A-B9AE-748A48A8DD36}" type="slidenum">
              <a:rPr lang="en-IN" altLang="en-US" sz="1400" smtClean="0"/>
              <a:pPr>
                <a:spcBef>
                  <a:spcPct val="0"/>
                </a:spcBef>
              </a:pPr>
              <a:t>2</a:t>
            </a:fld>
            <a:endParaRPr lang="en-IN" altLang="en-US" sz="1400"/>
          </a:p>
        </p:txBody>
      </p:sp>
      <p:sp>
        <p:nvSpPr>
          <p:cNvPr id="9219" name="Rectangle 1">
            <a:extLst>
              <a:ext uri="{FF2B5EF4-FFF2-40B4-BE49-F238E27FC236}">
                <a16:creationId xmlns:a16="http://schemas.microsoft.com/office/drawing/2014/main" id="{FADFC49A-85E8-BE71-1C52-64F0D3F4E61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CE56099F-0497-2BCA-7B25-6500D38DB79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5FC42728-9AF3-6CF5-81DB-9F9D734372A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53A9BB51-8EDD-4EE5-831E-6D1BD02D39EE}" type="slidenum">
              <a:rPr lang="en-IN" altLang="en-US" sz="1400" smtClean="0"/>
              <a:pPr>
                <a:spcBef>
                  <a:spcPct val="0"/>
                </a:spcBef>
              </a:pPr>
              <a:t>3</a:t>
            </a:fld>
            <a:endParaRPr lang="en-IN" altLang="en-US" sz="1400"/>
          </a:p>
        </p:txBody>
      </p:sp>
      <p:sp>
        <p:nvSpPr>
          <p:cNvPr id="11267" name="Rectangle 1">
            <a:extLst>
              <a:ext uri="{FF2B5EF4-FFF2-40B4-BE49-F238E27FC236}">
                <a16:creationId xmlns:a16="http://schemas.microsoft.com/office/drawing/2014/main" id="{ABA514B7-1834-E2CE-CE95-FAA6F2C9D6D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9F6654AD-0CFD-2A90-1677-20977D094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FFF8BF9-0EF9-094A-6EAC-575307DF88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DBDB875-D471-4858-95C1-48893E0C047E}" type="slidenum">
              <a:rPr lang="en-IN" altLang="en-US" sz="1400" smtClean="0"/>
              <a:pPr>
                <a:spcBef>
                  <a:spcPct val="0"/>
                </a:spcBef>
              </a:pPr>
              <a:t>4</a:t>
            </a:fld>
            <a:endParaRPr lang="en-IN" altLang="en-US" sz="1400"/>
          </a:p>
        </p:txBody>
      </p:sp>
      <p:sp>
        <p:nvSpPr>
          <p:cNvPr id="13315" name="Rectangle 1">
            <a:extLst>
              <a:ext uri="{FF2B5EF4-FFF2-40B4-BE49-F238E27FC236}">
                <a16:creationId xmlns:a16="http://schemas.microsoft.com/office/drawing/2014/main" id="{B91A014F-7FD4-E74E-69F0-1535006F0C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E541DBF3-861E-73AF-EED2-E0A6321D66C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FFF8BF9-0EF9-094A-6EAC-575307DF88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DBDB875-D471-4858-95C1-48893E0C047E}" type="slidenum">
              <a:rPr lang="en-IN" altLang="en-US" sz="1400" smtClean="0"/>
              <a:pPr>
                <a:spcBef>
                  <a:spcPct val="0"/>
                </a:spcBef>
              </a:pPr>
              <a:t>5</a:t>
            </a:fld>
            <a:endParaRPr lang="en-IN" altLang="en-US" sz="1400"/>
          </a:p>
        </p:txBody>
      </p:sp>
      <p:sp>
        <p:nvSpPr>
          <p:cNvPr id="13315" name="Rectangle 1">
            <a:extLst>
              <a:ext uri="{FF2B5EF4-FFF2-40B4-BE49-F238E27FC236}">
                <a16:creationId xmlns:a16="http://schemas.microsoft.com/office/drawing/2014/main" id="{B91A014F-7FD4-E74E-69F0-1535006F0C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E541DBF3-861E-73AF-EED2-E0A6321D66C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6583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FFF8BF9-0EF9-094A-6EAC-575307DF88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DBDB875-D471-4858-95C1-48893E0C047E}" type="slidenum">
              <a:rPr lang="en-IN" altLang="en-US" sz="1400" smtClean="0"/>
              <a:pPr>
                <a:spcBef>
                  <a:spcPct val="0"/>
                </a:spcBef>
              </a:pPr>
              <a:t>6</a:t>
            </a:fld>
            <a:endParaRPr lang="en-IN" altLang="en-US" sz="1400"/>
          </a:p>
        </p:txBody>
      </p:sp>
      <p:sp>
        <p:nvSpPr>
          <p:cNvPr id="13315" name="Rectangle 1">
            <a:extLst>
              <a:ext uri="{FF2B5EF4-FFF2-40B4-BE49-F238E27FC236}">
                <a16:creationId xmlns:a16="http://schemas.microsoft.com/office/drawing/2014/main" id="{B91A014F-7FD4-E74E-69F0-1535006F0C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E541DBF3-861E-73AF-EED2-E0A6321D66C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595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FFF8BF9-0EF9-094A-6EAC-575307DF88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DBDB875-D471-4858-95C1-48893E0C047E}" type="slidenum">
              <a:rPr lang="en-IN" altLang="en-US" sz="1400" smtClean="0"/>
              <a:pPr>
                <a:spcBef>
                  <a:spcPct val="0"/>
                </a:spcBef>
              </a:pPr>
              <a:t>7</a:t>
            </a:fld>
            <a:endParaRPr lang="en-IN" altLang="en-US" sz="1400"/>
          </a:p>
        </p:txBody>
      </p:sp>
      <p:sp>
        <p:nvSpPr>
          <p:cNvPr id="13315" name="Rectangle 1">
            <a:extLst>
              <a:ext uri="{FF2B5EF4-FFF2-40B4-BE49-F238E27FC236}">
                <a16:creationId xmlns:a16="http://schemas.microsoft.com/office/drawing/2014/main" id="{B91A014F-7FD4-E74E-69F0-1535006F0C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E541DBF3-861E-73AF-EED2-E0A6321D66C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5504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503E45C4-23FF-1721-7C78-4B3C7711F73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686165C-B35A-4F47-8345-F7F7E85D93BD}" type="slidenum">
              <a:rPr lang="en-IN" altLang="en-US" sz="1400" smtClean="0"/>
              <a:pPr>
                <a:spcBef>
                  <a:spcPct val="0"/>
                </a:spcBef>
              </a:pPr>
              <a:t>8</a:t>
            </a:fld>
            <a:endParaRPr lang="en-IN" altLang="en-US" sz="1400"/>
          </a:p>
        </p:txBody>
      </p:sp>
      <p:sp>
        <p:nvSpPr>
          <p:cNvPr id="15363" name="Rectangle 1">
            <a:extLst>
              <a:ext uri="{FF2B5EF4-FFF2-40B4-BE49-F238E27FC236}">
                <a16:creationId xmlns:a16="http://schemas.microsoft.com/office/drawing/2014/main" id="{A1E1581B-833E-AABC-FA52-B3EBB8671F4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28F51CFD-D77A-69D6-4213-1790D584128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BDD7AA7B-434B-C444-A5BF-3C9256780CE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709232A-6460-423F-B99B-8274620D2D56}" type="slidenum">
              <a:rPr lang="en-IN" altLang="en-US" sz="1400" smtClean="0"/>
              <a:pPr>
                <a:spcBef>
                  <a:spcPct val="0"/>
                </a:spcBef>
              </a:pPr>
              <a:t>11</a:t>
            </a:fld>
            <a:endParaRPr lang="en-IN" altLang="en-US" sz="1400"/>
          </a:p>
        </p:txBody>
      </p:sp>
      <p:sp>
        <p:nvSpPr>
          <p:cNvPr id="18435" name="Rectangle 1">
            <a:extLst>
              <a:ext uri="{FF2B5EF4-FFF2-40B4-BE49-F238E27FC236}">
                <a16:creationId xmlns:a16="http://schemas.microsoft.com/office/drawing/2014/main" id="{98AF5AEF-B4EC-3063-AEDD-9B9424B1BAD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F5D211C5-CE19-AB49-36E6-B2F5907BBB8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7B15876C-2165-64F4-91B2-DC443EBD70D1}"/>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8672DCC0-8239-0F82-10D0-9988FC6BCC3E}"/>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360FDFB-6EDA-299C-33A2-EB35D1C8293B}"/>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9E4CF49A-67C8-D9AD-6139-A076E5A654F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CE02738B-947F-27C8-B96D-94FCF2467658}"/>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478169F1-FF15-3AF9-C602-E28F709EFBBD}"/>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E765ACD8-9697-BDAB-9278-ABC25D7569B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3733BDB-D646-7FE1-FA99-511D50A33ED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E1561C2B-EDA4-2202-C20F-8C10A2A8D7C4}"/>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C2FE62E5-ADA2-AB6A-1105-D11D306B8BFE}"/>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AFC38CF9-D086-6AE3-0B03-6ADC643E31D4}"/>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652B9104-D338-B090-2BE4-0181F373601B}"/>
              </a:ext>
            </a:extLst>
          </p:cNvPr>
          <p:cNvSpPr>
            <a:spLocks noGrp="1"/>
          </p:cNvSpPr>
          <p:nvPr>
            <p:ph type="dt" sz="half" idx="10"/>
          </p:nvPr>
        </p:nvSpPr>
        <p:spPr/>
        <p:txBody>
          <a:bodyPr/>
          <a:lstStyle>
            <a:lvl1pPr>
              <a:defRPr/>
            </a:lvl1pPr>
          </a:lstStyle>
          <a:p>
            <a:pPr>
              <a:defRPr/>
            </a:pPr>
            <a:fld id="{F61D780A-E5DB-4FCA-9100-2AB05F9AAADB}" type="datetimeFigureOut">
              <a:rPr lang="en-US"/>
              <a:pPr>
                <a:defRPr/>
              </a:pPr>
              <a:t>10/24/2024</a:t>
            </a:fld>
            <a:endParaRPr lang="en-US" dirty="0"/>
          </a:p>
        </p:txBody>
      </p:sp>
      <p:sp>
        <p:nvSpPr>
          <p:cNvPr id="16" name="Footer Placeholder 4">
            <a:extLst>
              <a:ext uri="{FF2B5EF4-FFF2-40B4-BE49-F238E27FC236}">
                <a16:creationId xmlns:a16="http://schemas.microsoft.com/office/drawing/2014/main" id="{EFE4AFD0-5CE3-4654-4779-BD05C640C82A}"/>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EB57357B-2766-D400-14E4-DFACFE564F9A}"/>
              </a:ext>
            </a:extLst>
          </p:cNvPr>
          <p:cNvSpPr>
            <a:spLocks noGrp="1"/>
          </p:cNvSpPr>
          <p:nvPr>
            <p:ph type="sldNum" sz="quarter" idx="12"/>
          </p:nvPr>
        </p:nvSpPr>
        <p:spPr/>
        <p:txBody>
          <a:bodyPr/>
          <a:lstStyle>
            <a:lvl1pPr>
              <a:defRPr/>
            </a:lvl1pPr>
          </a:lstStyle>
          <a:p>
            <a:pPr>
              <a:defRPr/>
            </a:pPr>
            <a:fld id="{5F78B4AC-CD87-44A9-A5A8-E7037196BD41}" type="slidenum">
              <a:rPr lang="en-US" altLang="en-US"/>
              <a:pPr>
                <a:defRPr/>
              </a:pPr>
              <a:t>‹#›</a:t>
            </a:fld>
            <a:endParaRPr lang="en-US" altLang="en-US"/>
          </a:p>
        </p:txBody>
      </p:sp>
    </p:spTree>
    <p:extLst>
      <p:ext uri="{BB962C8B-B14F-4D97-AF65-F5344CB8AC3E}">
        <p14:creationId xmlns:p14="http://schemas.microsoft.com/office/powerpoint/2010/main" val="203178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271BD-F32F-74AC-456E-BB88DFB5CAD9}"/>
              </a:ext>
            </a:extLst>
          </p:cNvPr>
          <p:cNvSpPr>
            <a:spLocks noGrp="1"/>
          </p:cNvSpPr>
          <p:nvPr>
            <p:ph type="dt" sz="half" idx="10"/>
          </p:nvPr>
        </p:nvSpPr>
        <p:spPr/>
        <p:txBody>
          <a:bodyPr/>
          <a:lstStyle>
            <a:lvl1pPr>
              <a:defRPr/>
            </a:lvl1pPr>
          </a:lstStyle>
          <a:p>
            <a:pPr>
              <a:defRPr/>
            </a:pPr>
            <a:fld id="{F8AA8E6A-CF9B-432E-ACC3-73478E5EC181}"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4A594026-BB28-5905-3CD0-8B82CE46D8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F577DA-7E08-C566-4D31-5463E4B25663}"/>
              </a:ext>
            </a:extLst>
          </p:cNvPr>
          <p:cNvSpPr>
            <a:spLocks noGrp="1"/>
          </p:cNvSpPr>
          <p:nvPr>
            <p:ph type="sldNum" sz="quarter" idx="12"/>
          </p:nvPr>
        </p:nvSpPr>
        <p:spPr/>
        <p:txBody>
          <a:bodyPr/>
          <a:lstStyle>
            <a:lvl1pPr>
              <a:defRPr/>
            </a:lvl1pPr>
          </a:lstStyle>
          <a:p>
            <a:pPr>
              <a:defRPr/>
            </a:pPr>
            <a:fld id="{0CC60747-575D-4176-ACAD-3A7B57C99156}" type="slidenum">
              <a:rPr lang="en-US" altLang="en-US"/>
              <a:pPr>
                <a:defRPr/>
              </a:pPr>
              <a:t>‹#›</a:t>
            </a:fld>
            <a:endParaRPr lang="en-US" altLang="en-US"/>
          </a:p>
        </p:txBody>
      </p:sp>
    </p:spTree>
    <p:extLst>
      <p:ext uri="{BB962C8B-B14F-4D97-AF65-F5344CB8AC3E}">
        <p14:creationId xmlns:p14="http://schemas.microsoft.com/office/powerpoint/2010/main" val="371459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38CAC-3505-5A9A-4678-17BA2AF29FF6}"/>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D4388F87-9BFC-1636-1442-7C6C9F9C8CD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A7407163-60BF-A37F-BE3B-8C949542488C}"/>
              </a:ext>
            </a:extLst>
          </p:cNvPr>
          <p:cNvSpPr>
            <a:spLocks noGrp="1"/>
          </p:cNvSpPr>
          <p:nvPr>
            <p:ph type="dt" sz="half" idx="14"/>
          </p:nvPr>
        </p:nvSpPr>
        <p:spPr/>
        <p:txBody>
          <a:bodyPr/>
          <a:lstStyle>
            <a:lvl1pPr>
              <a:defRPr/>
            </a:lvl1pPr>
          </a:lstStyle>
          <a:p>
            <a:pPr>
              <a:defRPr/>
            </a:pPr>
            <a:fld id="{8E422F14-3285-49F7-8F06-2C39EF9B0738}"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95919D39-7AE2-F32B-8CF6-3CDD10B76C4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F7530B5-BE51-60BE-D981-670EFACDA205}"/>
              </a:ext>
            </a:extLst>
          </p:cNvPr>
          <p:cNvSpPr>
            <a:spLocks noGrp="1"/>
          </p:cNvSpPr>
          <p:nvPr>
            <p:ph type="sldNum" sz="quarter" idx="16"/>
          </p:nvPr>
        </p:nvSpPr>
        <p:spPr/>
        <p:txBody>
          <a:bodyPr/>
          <a:lstStyle>
            <a:lvl1pPr>
              <a:defRPr/>
            </a:lvl1pPr>
          </a:lstStyle>
          <a:p>
            <a:pPr>
              <a:defRPr/>
            </a:pPr>
            <a:fld id="{B5110B39-6C79-4607-93C0-B648E04B53C1}" type="slidenum">
              <a:rPr lang="en-US" altLang="en-US"/>
              <a:pPr>
                <a:defRPr/>
              </a:pPr>
              <a:t>‹#›</a:t>
            </a:fld>
            <a:endParaRPr lang="en-US" altLang="en-US"/>
          </a:p>
        </p:txBody>
      </p:sp>
    </p:spTree>
    <p:extLst>
      <p:ext uri="{BB962C8B-B14F-4D97-AF65-F5344CB8AC3E}">
        <p14:creationId xmlns:p14="http://schemas.microsoft.com/office/powerpoint/2010/main" val="68725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F1C54-494E-E878-632C-4155ECE3D55B}"/>
              </a:ext>
            </a:extLst>
          </p:cNvPr>
          <p:cNvSpPr>
            <a:spLocks noGrp="1"/>
          </p:cNvSpPr>
          <p:nvPr>
            <p:ph type="dt" sz="half" idx="10"/>
          </p:nvPr>
        </p:nvSpPr>
        <p:spPr/>
        <p:txBody>
          <a:bodyPr/>
          <a:lstStyle>
            <a:lvl1pPr>
              <a:defRPr/>
            </a:lvl1pPr>
          </a:lstStyle>
          <a:p>
            <a:pPr>
              <a:defRPr/>
            </a:pPr>
            <a:fld id="{6D8CF248-DF8A-4C7B-8F25-4839681C92C3}"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414962F3-BA71-3E3B-8AE7-A54EF08687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18B96F-F5F1-ADCA-FB22-971B9817672F}"/>
              </a:ext>
            </a:extLst>
          </p:cNvPr>
          <p:cNvSpPr>
            <a:spLocks noGrp="1"/>
          </p:cNvSpPr>
          <p:nvPr>
            <p:ph type="sldNum" sz="quarter" idx="12"/>
          </p:nvPr>
        </p:nvSpPr>
        <p:spPr/>
        <p:txBody>
          <a:bodyPr/>
          <a:lstStyle>
            <a:lvl1pPr>
              <a:defRPr/>
            </a:lvl1pPr>
          </a:lstStyle>
          <a:p>
            <a:pPr>
              <a:defRPr/>
            </a:pPr>
            <a:fld id="{8241D5DA-E69D-4AAA-85B4-9AF9AC798A24}" type="slidenum">
              <a:rPr lang="en-US" altLang="en-US"/>
              <a:pPr>
                <a:defRPr/>
              </a:pPr>
              <a:t>‹#›</a:t>
            </a:fld>
            <a:endParaRPr lang="en-US" altLang="en-US"/>
          </a:p>
        </p:txBody>
      </p:sp>
    </p:spTree>
    <p:extLst>
      <p:ext uri="{BB962C8B-B14F-4D97-AF65-F5344CB8AC3E}">
        <p14:creationId xmlns:p14="http://schemas.microsoft.com/office/powerpoint/2010/main" val="3023148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A554BE-2224-365A-9235-82A33A512EB0}"/>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CFC3101-FB11-7704-CCF6-60EDD1834F8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1C31CA4-114C-1928-E241-90784584EAFF}"/>
              </a:ext>
            </a:extLst>
          </p:cNvPr>
          <p:cNvSpPr>
            <a:spLocks noGrp="1"/>
          </p:cNvSpPr>
          <p:nvPr>
            <p:ph type="dt" sz="half" idx="14"/>
          </p:nvPr>
        </p:nvSpPr>
        <p:spPr/>
        <p:txBody>
          <a:bodyPr/>
          <a:lstStyle>
            <a:lvl1pPr>
              <a:defRPr/>
            </a:lvl1pPr>
          </a:lstStyle>
          <a:p>
            <a:pPr>
              <a:defRPr/>
            </a:pPr>
            <a:fld id="{D30B615D-C64F-4BC7-8E68-E0DFB8DCFCFA}"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C105C1DB-370E-CC4B-0CE9-0120E8EFC552}"/>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26F40A7-4B2D-AB48-A326-CBD76DCED503}"/>
              </a:ext>
            </a:extLst>
          </p:cNvPr>
          <p:cNvSpPr>
            <a:spLocks noGrp="1"/>
          </p:cNvSpPr>
          <p:nvPr>
            <p:ph type="sldNum" sz="quarter" idx="16"/>
          </p:nvPr>
        </p:nvSpPr>
        <p:spPr/>
        <p:txBody>
          <a:bodyPr/>
          <a:lstStyle>
            <a:lvl1pPr>
              <a:defRPr/>
            </a:lvl1pPr>
          </a:lstStyle>
          <a:p>
            <a:pPr>
              <a:defRPr/>
            </a:pPr>
            <a:fld id="{1DF71DF3-FE72-4272-AF6C-948211802431}" type="slidenum">
              <a:rPr lang="en-US" altLang="en-US"/>
              <a:pPr>
                <a:defRPr/>
              </a:pPr>
              <a:t>‹#›</a:t>
            </a:fld>
            <a:endParaRPr lang="en-US" altLang="en-US"/>
          </a:p>
        </p:txBody>
      </p:sp>
    </p:spTree>
    <p:extLst>
      <p:ext uri="{BB962C8B-B14F-4D97-AF65-F5344CB8AC3E}">
        <p14:creationId xmlns:p14="http://schemas.microsoft.com/office/powerpoint/2010/main" val="100992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ED0F33-13A4-E70B-9546-7688B36A4480}"/>
              </a:ext>
            </a:extLst>
          </p:cNvPr>
          <p:cNvSpPr>
            <a:spLocks noGrp="1"/>
          </p:cNvSpPr>
          <p:nvPr>
            <p:ph type="dt" sz="half" idx="14"/>
          </p:nvPr>
        </p:nvSpPr>
        <p:spPr/>
        <p:txBody>
          <a:bodyPr/>
          <a:lstStyle>
            <a:lvl1pPr>
              <a:defRPr/>
            </a:lvl1pPr>
          </a:lstStyle>
          <a:p>
            <a:pPr>
              <a:defRPr/>
            </a:pPr>
            <a:fld id="{EE96873A-6281-40FF-989C-E60F32C3FD24}"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83B03925-6E81-718B-61AC-47657C4AE464}"/>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CA0E0CE-BE73-D6F3-DD1D-C5A38A783755}"/>
              </a:ext>
            </a:extLst>
          </p:cNvPr>
          <p:cNvSpPr>
            <a:spLocks noGrp="1"/>
          </p:cNvSpPr>
          <p:nvPr>
            <p:ph type="sldNum" sz="quarter" idx="16"/>
          </p:nvPr>
        </p:nvSpPr>
        <p:spPr/>
        <p:txBody>
          <a:bodyPr/>
          <a:lstStyle>
            <a:lvl1pPr>
              <a:defRPr/>
            </a:lvl1pPr>
          </a:lstStyle>
          <a:p>
            <a:pPr>
              <a:defRPr/>
            </a:pPr>
            <a:fld id="{E8D6B7B4-FD87-49D5-B890-92FEE5F6EFF2}" type="slidenum">
              <a:rPr lang="en-US" altLang="en-US"/>
              <a:pPr>
                <a:defRPr/>
              </a:pPr>
              <a:t>‹#›</a:t>
            </a:fld>
            <a:endParaRPr lang="en-US" altLang="en-US"/>
          </a:p>
        </p:txBody>
      </p:sp>
    </p:spTree>
    <p:extLst>
      <p:ext uri="{BB962C8B-B14F-4D97-AF65-F5344CB8AC3E}">
        <p14:creationId xmlns:p14="http://schemas.microsoft.com/office/powerpoint/2010/main" val="87893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2C97AF-C15C-9CD1-FA31-B9BD13F66968}"/>
              </a:ext>
            </a:extLst>
          </p:cNvPr>
          <p:cNvSpPr>
            <a:spLocks noGrp="1"/>
          </p:cNvSpPr>
          <p:nvPr>
            <p:ph type="dt" sz="half" idx="10"/>
          </p:nvPr>
        </p:nvSpPr>
        <p:spPr/>
        <p:txBody>
          <a:bodyPr/>
          <a:lstStyle>
            <a:lvl1pPr>
              <a:defRPr/>
            </a:lvl1pPr>
          </a:lstStyle>
          <a:p>
            <a:pPr>
              <a:defRPr/>
            </a:pPr>
            <a:fld id="{0B0610BC-9B4F-4AE1-B96A-C357CD4E48DF}"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CD9E3EE7-24E8-1AC0-9E1C-EF2F19DB7B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85CE4A-6E01-31FF-6BAA-5E98FB96FC16}"/>
              </a:ext>
            </a:extLst>
          </p:cNvPr>
          <p:cNvSpPr>
            <a:spLocks noGrp="1"/>
          </p:cNvSpPr>
          <p:nvPr>
            <p:ph type="sldNum" sz="quarter" idx="12"/>
          </p:nvPr>
        </p:nvSpPr>
        <p:spPr/>
        <p:txBody>
          <a:bodyPr/>
          <a:lstStyle>
            <a:lvl1pPr>
              <a:defRPr/>
            </a:lvl1pPr>
          </a:lstStyle>
          <a:p>
            <a:pPr>
              <a:defRPr/>
            </a:pPr>
            <a:fld id="{F952A2B9-C199-4CFD-A786-375F3B318843}" type="slidenum">
              <a:rPr lang="en-US" altLang="en-US"/>
              <a:pPr>
                <a:defRPr/>
              </a:pPr>
              <a:t>‹#›</a:t>
            </a:fld>
            <a:endParaRPr lang="en-US" altLang="en-US"/>
          </a:p>
        </p:txBody>
      </p:sp>
    </p:spTree>
    <p:extLst>
      <p:ext uri="{BB962C8B-B14F-4D97-AF65-F5344CB8AC3E}">
        <p14:creationId xmlns:p14="http://schemas.microsoft.com/office/powerpoint/2010/main" val="601157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28703A8-8FC7-572D-A49B-3C5D45BC1C1F}"/>
              </a:ext>
            </a:extLst>
          </p:cNvPr>
          <p:cNvSpPr>
            <a:spLocks noGrp="1"/>
          </p:cNvSpPr>
          <p:nvPr>
            <p:ph type="dt" sz="half" idx="10"/>
          </p:nvPr>
        </p:nvSpPr>
        <p:spPr/>
        <p:txBody>
          <a:bodyPr/>
          <a:lstStyle>
            <a:lvl1pPr>
              <a:defRPr/>
            </a:lvl1pPr>
          </a:lstStyle>
          <a:p>
            <a:pPr>
              <a:defRPr/>
            </a:pPr>
            <a:fld id="{3732D91A-E33D-4E28-886A-BCB28A403DC4}"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8E28B14B-F3C3-D749-DF04-1560E820BE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779574-54CC-A333-B60B-3E5E382CBE17}"/>
              </a:ext>
            </a:extLst>
          </p:cNvPr>
          <p:cNvSpPr>
            <a:spLocks noGrp="1"/>
          </p:cNvSpPr>
          <p:nvPr>
            <p:ph type="sldNum" sz="quarter" idx="12"/>
          </p:nvPr>
        </p:nvSpPr>
        <p:spPr/>
        <p:txBody>
          <a:bodyPr/>
          <a:lstStyle>
            <a:lvl1pPr>
              <a:defRPr/>
            </a:lvl1pPr>
          </a:lstStyle>
          <a:p>
            <a:pPr>
              <a:defRPr/>
            </a:pPr>
            <a:fld id="{8BAAE337-BB49-41B9-9722-56F87BBC9B7E}" type="slidenum">
              <a:rPr lang="en-US" altLang="en-US"/>
              <a:pPr>
                <a:defRPr/>
              </a:pPr>
              <a:t>‹#›</a:t>
            </a:fld>
            <a:endParaRPr lang="en-US" altLang="en-US"/>
          </a:p>
        </p:txBody>
      </p:sp>
    </p:spTree>
    <p:extLst>
      <p:ext uri="{BB962C8B-B14F-4D97-AF65-F5344CB8AC3E}">
        <p14:creationId xmlns:p14="http://schemas.microsoft.com/office/powerpoint/2010/main" val="427719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3C4C76-CB7D-7E7A-AFE0-BC44829A918C}"/>
              </a:ext>
            </a:extLst>
          </p:cNvPr>
          <p:cNvSpPr>
            <a:spLocks noGrp="1"/>
          </p:cNvSpPr>
          <p:nvPr>
            <p:ph type="dt" sz="half" idx="10"/>
          </p:nvPr>
        </p:nvSpPr>
        <p:spPr/>
        <p:txBody>
          <a:bodyPr/>
          <a:lstStyle>
            <a:lvl1pPr>
              <a:defRPr/>
            </a:lvl1pPr>
          </a:lstStyle>
          <a:p>
            <a:pPr>
              <a:defRPr/>
            </a:pPr>
            <a:fld id="{687E491C-E298-426A-ABA7-37CF4F799BC0}"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D543BC5C-0442-0EAB-B1BF-37183C9B4D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213EB6-60ED-E2E4-95D5-DBBA8A7C2E33}"/>
              </a:ext>
            </a:extLst>
          </p:cNvPr>
          <p:cNvSpPr>
            <a:spLocks noGrp="1"/>
          </p:cNvSpPr>
          <p:nvPr>
            <p:ph type="sldNum" sz="quarter" idx="12"/>
          </p:nvPr>
        </p:nvSpPr>
        <p:spPr/>
        <p:txBody>
          <a:bodyPr/>
          <a:lstStyle>
            <a:lvl1pPr>
              <a:defRPr/>
            </a:lvl1pPr>
          </a:lstStyle>
          <a:p>
            <a:pPr>
              <a:defRPr/>
            </a:pPr>
            <a:fld id="{9B5D7DD9-3CAC-4D5C-AEB0-DC1BFD01367B}" type="slidenum">
              <a:rPr lang="en-US" altLang="en-US"/>
              <a:pPr>
                <a:defRPr/>
              </a:pPr>
              <a:t>‹#›</a:t>
            </a:fld>
            <a:endParaRPr lang="en-US" altLang="en-US"/>
          </a:p>
        </p:txBody>
      </p:sp>
    </p:spTree>
    <p:extLst>
      <p:ext uri="{BB962C8B-B14F-4D97-AF65-F5344CB8AC3E}">
        <p14:creationId xmlns:p14="http://schemas.microsoft.com/office/powerpoint/2010/main" val="189816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20344-424D-4D93-BDD9-DBBA0ABCC9F4}"/>
              </a:ext>
            </a:extLst>
          </p:cNvPr>
          <p:cNvSpPr>
            <a:spLocks noGrp="1"/>
          </p:cNvSpPr>
          <p:nvPr>
            <p:ph type="dt" sz="half" idx="10"/>
          </p:nvPr>
        </p:nvSpPr>
        <p:spPr/>
        <p:txBody>
          <a:bodyPr/>
          <a:lstStyle>
            <a:lvl1pPr>
              <a:defRPr/>
            </a:lvl1pPr>
          </a:lstStyle>
          <a:p>
            <a:pPr>
              <a:defRPr/>
            </a:pPr>
            <a:fld id="{5D3154D1-31E0-4821-A60C-0D9403D07981}"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47991183-DD97-462D-EA1D-EB758AF7049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26AC53B-4A00-36E1-0E37-63066DDBA667}"/>
              </a:ext>
            </a:extLst>
          </p:cNvPr>
          <p:cNvSpPr>
            <a:spLocks noGrp="1"/>
          </p:cNvSpPr>
          <p:nvPr>
            <p:ph type="sldNum" sz="quarter" idx="12"/>
          </p:nvPr>
        </p:nvSpPr>
        <p:spPr/>
        <p:txBody>
          <a:bodyPr/>
          <a:lstStyle>
            <a:lvl1pPr>
              <a:defRPr/>
            </a:lvl1pPr>
          </a:lstStyle>
          <a:p>
            <a:pPr>
              <a:defRPr/>
            </a:pPr>
            <a:fld id="{B09713FC-4EBA-4CA3-87DE-C93354057517}" type="slidenum">
              <a:rPr lang="en-US" altLang="en-US"/>
              <a:pPr>
                <a:defRPr/>
              </a:pPr>
              <a:t>‹#›</a:t>
            </a:fld>
            <a:endParaRPr lang="en-US" altLang="en-US"/>
          </a:p>
        </p:txBody>
      </p:sp>
    </p:spTree>
    <p:extLst>
      <p:ext uri="{BB962C8B-B14F-4D97-AF65-F5344CB8AC3E}">
        <p14:creationId xmlns:p14="http://schemas.microsoft.com/office/powerpoint/2010/main" val="72671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3CDEC5C-C083-EDAC-FDCE-0F976675319A}"/>
              </a:ext>
            </a:extLst>
          </p:cNvPr>
          <p:cNvSpPr>
            <a:spLocks noGrp="1"/>
          </p:cNvSpPr>
          <p:nvPr>
            <p:ph type="dt" sz="half" idx="10"/>
          </p:nvPr>
        </p:nvSpPr>
        <p:spPr/>
        <p:txBody>
          <a:bodyPr/>
          <a:lstStyle>
            <a:lvl1pPr>
              <a:defRPr/>
            </a:lvl1pPr>
          </a:lstStyle>
          <a:p>
            <a:pPr>
              <a:defRPr/>
            </a:pPr>
            <a:fld id="{D284F2A0-E3A3-4AD1-B978-E39B9529A58C}"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FEDE57E0-9C35-6CFF-B712-910E500DF3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6284AD0-5931-A410-8D45-7C6234A0E959}"/>
              </a:ext>
            </a:extLst>
          </p:cNvPr>
          <p:cNvSpPr>
            <a:spLocks noGrp="1"/>
          </p:cNvSpPr>
          <p:nvPr>
            <p:ph type="sldNum" sz="quarter" idx="12"/>
          </p:nvPr>
        </p:nvSpPr>
        <p:spPr/>
        <p:txBody>
          <a:bodyPr/>
          <a:lstStyle>
            <a:lvl1pPr>
              <a:defRPr/>
            </a:lvl1pPr>
          </a:lstStyle>
          <a:p>
            <a:pPr>
              <a:defRPr/>
            </a:pPr>
            <a:fld id="{C312DBCE-7B61-4FD5-9DB4-3FA1EA859F2D}" type="slidenum">
              <a:rPr lang="en-US" altLang="en-US"/>
              <a:pPr>
                <a:defRPr/>
              </a:pPr>
              <a:t>‹#›</a:t>
            </a:fld>
            <a:endParaRPr lang="en-US" altLang="en-US"/>
          </a:p>
        </p:txBody>
      </p:sp>
    </p:spTree>
    <p:extLst>
      <p:ext uri="{BB962C8B-B14F-4D97-AF65-F5344CB8AC3E}">
        <p14:creationId xmlns:p14="http://schemas.microsoft.com/office/powerpoint/2010/main" val="171800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FE9B2DE-6562-145A-D743-45B248D01B7C}"/>
              </a:ext>
            </a:extLst>
          </p:cNvPr>
          <p:cNvSpPr>
            <a:spLocks noGrp="1"/>
          </p:cNvSpPr>
          <p:nvPr>
            <p:ph type="dt" sz="half" idx="10"/>
          </p:nvPr>
        </p:nvSpPr>
        <p:spPr/>
        <p:txBody>
          <a:bodyPr/>
          <a:lstStyle>
            <a:lvl1pPr>
              <a:defRPr/>
            </a:lvl1pPr>
          </a:lstStyle>
          <a:p>
            <a:pPr>
              <a:defRPr/>
            </a:pPr>
            <a:fld id="{A971CEF0-379A-41D1-85C5-B0810FDAA807}" type="datetimeFigureOut">
              <a:rPr lang="en-US"/>
              <a:pPr>
                <a:defRPr/>
              </a:pPr>
              <a:t>10/24/2024</a:t>
            </a:fld>
            <a:endParaRPr lang="en-US" dirty="0"/>
          </a:p>
        </p:txBody>
      </p:sp>
      <p:sp>
        <p:nvSpPr>
          <p:cNvPr id="8" name="Footer Placeholder 4">
            <a:extLst>
              <a:ext uri="{FF2B5EF4-FFF2-40B4-BE49-F238E27FC236}">
                <a16:creationId xmlns:a16="http://schemas.microsoft.com/office/drawing/2014/main" id="{25A2E548-9EA6-E28F-A447-8CA38FCDCDD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7E9CDAE-C067-26E5-1737-6A6BDEAB644F}"/>
              </a:ext>
            </a:extLst>
          </p:cNvPr>
          <p:cNvSpPr>
            <a:spLocks noGrp="1"/>
          </p:cNvSpPr>
          <p:nvPr>
            <p:ph type="sldNum" sz="quarter" idx="12"/>
          </p:nvPr>
        </p:nvSpPr>
        <p:spPr/>
        <p:txBody>
          <a:bodyPr/>
          <a:lstStyle>
            <a:lvl1pPr>
              <a:defRPr/>
            </a:lvl1pPr>
          </a:lstStyle>
          <a:p>
            <a:pPr>
              <a:defRPr/>
            </a:pPr>
            <a:fld id="{ADAF04F7-37B5-4FB1-9DDD-27AF85A86607}" type="slidenum">
              <a:rPr lang="en-US" altLang="en-US"/>
              <a:pPr>
                <a:defRPr/>
              </a:pPr>
              <a:t>‹#›</a:t>
            </a:fld>
            <a:endParaRPr lang="en-US" altLang="en-US"/>
          </a:p>
        </p:txBody>
      </p:sp>
    </p:spTree>
    <p:extLst>
      <p:ext uri="{BB962C8B-B14F-4D97-AF65-F5344CB8AC3E}">
        <p14:creationId xmlns:p14="http://schemas.microsoft.com/office/powerpoint/2010/main" val="173171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7D30A4C-4C5D-2E9D-DF85-DE5BC3340F73}"/>
              </a:ext>
            </a:extLst>
          </p:cNvPr>
          <p:cNvSpPr>
            <a:spLocks noGrp="1"/>
          </p:cNvSpPr>
          <p:nvPr>
            <p:ph type="dt" sz="half" idx="10"/>
          </p:nvPr>
        </p:nvSpPr>
        <p:spPr/>
        <p:txBody>
          <a:bodyPr/>
          <a:lstStyle>
            <a:lvl1pPr>
              <a:defRPr/>
            </a:lvl1pPr>
          </a:lstStyle>
          <a:p>
            <a:pPr>
              <a:defRPr/>
            </a:pPr>
            <a:fld id="{D3142A83-F18E-4E41-8488-6B58A2044870}" type="datetimeFigureOut">
              <a:rPr lang="en-US"/>
              <a:pPr>
                <a:defRPr/>
              </a:pPr>
              <a:t>10/24/2024</a:t>
            </a:fld>
            <a:endParaRPr lang="en-US" dirty="0"/>
          </a:p>
        </p:txBody>
      </p:sp>
      <p:sp>
        <p:nvSpPr>
          <p:cNvPr id="4" name="Footer Placeholder 4">
            <a:extLst>
              <a:ext uri="{FF2B5EF4-FFF2-40B4-BE49-F238E27FC236}">
                <a16:creationId xmlns:a16="http://schemas.microsoft.com/office/drawing/2014/main" id="{F6DAE7D3-23EE-3D13-8EF1-53779400DD8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A77B6ED-8664-9863-77D8-97D83286EE7C}"/>
              </a:ext>
            </a:extLst>
          </p:cNvPr>
          <p:cNvSpPr>
            <a:spLocks noGrp="1"/>
          </p:cNvSpPr>
          <p:nvPr>
            <p:ph type="sldNum" sz="quarter" idx="12"/>
          </p:nvPr>
        </p:nvSpPr>
        <p:spPr/>
        <p:txBody>
          <a:bodyPr/>
          <a:lstStyle>
            <a:lvl1pPr>
              <a:defRPr/>
            </a:lvl1pPr>
          </a:lstStyle>
          <a:p>
            <a:pPr>
              <a:defRPr/>
            </a:pPr>
            <a:fld id="{A62592B1-D493-48ED-B702-C5D01233B7F4}" type="slidenum">
              <a:rPr lang="en-US" altLang="en-US"/>
              <a:pPr>
                <a:defRPr/>
              </a:pPr>
              <a:t>‹#›</a:t>
            </a:fld>
            <a:endParaRPr lang="en-US" altLang="en-US"/>
          </a:p>
        </p:txBody>
      </p:sp>
    </p:spTree>
    <p:extLst>
      <p:ext uri="{BB962C8B-B14F-4D97-AF65-F5344CB8AC3E}">
        <p14:creationId xmlns:p14="http://schemas.microsoft.com/office/powerpoint/2010/main" val="265722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35C5816-F929-8573-BD6D-5A2B611E9BB0}"/>
              </a:ext>
            </a:extLst>
          </p:cNvPr>
          <p:cNvSpPr>
            <a:spLocks noGrp="1"/>
          </p:cNvSpPr>
          <p:nvPr>
            <p:ph type="dt" sz="half" idx="10"/>
          </p:nvPr>
        </p:nvSpPr>
        <p:spPr/>
        <p:txBody>
          <a:bodyPr/>
          <a:lstStyle>
            <a:lvl1pPr>
              <a:defRPr/>
            </a:lvl1pPr>
          </a:lstStyle>
          <a:p>
            <a:pPr>
              <a:defRPr/>
            </a:pPr>
            <a:fld id="{2CFC035C-839F-4276-87C5-2FB599EB5AFD}" type="datetimeFigureOut">
              <a:rPr lang="en-US"/>
              <a:pPr>
                <a:defRPr/>
              </a:pPr>
              <a:t>10/24/2024</a:t>
            </a:fld>
            <a:endParaRPr lang="en-US" dirty="0"/>
          </a:p>
        </p:txBody>
      </p:sp>
      <p:sp>
        <p:nvSpPr>
          <p:cNvPr id="3" name="Footer Placeholder 4">
            <a:extLst>
              <a:ext uri="{FF2B5EF4-FFF2-40B4-BE49-F238E27FC236}">
                <a16:creationId xmlns:a16="http://schemas.microsoft.com/office/drawing/2014/main" id="{7D6541FD-794A-897E-28D7-9870728FE60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311741D-8B63-FB76-304B-A552D6716791}"/>
              </a:ext>
            </a:extLst>
          </p:cNvPr>
          <p:cNvSpPr>
            <a:spLocks noGrp="1"/>
          </p:cNvSpPr>
          <p:nvPr>
            <p:ph type="sldNum" sz="quarter" idx="12"/>
          </p:nvPr>
        </p:nvSpPr>
        <p:spPr/>
        <p:txBody>
          <a:bodyPr/>
          <a:lstStyle>
            <a:lvl1pPr>
              <a:defRPr/>
            </a:lvl1pPr>
          </a:lstStyle>
          <a:p>
            <a:pPr>
              <a:defRPr/>
            </a:pPr>
            <a:fld id="{EDF3A055-0D18-4777-BA7C-982A59E33623}" type="slidenum">
              <a:rPr lang="en-US" altLang="en-US"/>
              <a:pPr>
                <a:defRPr/>
              </a:pPr>
              <a:t>‹#›</a:t>
            </a:fld>
            <a:endParaRPr lang="en-US" altLang="en-US"/>
          </a:p>
        </p:txBody>
      </p:sp>
    </p:spTree>
    <p:extLst>
      <p:ext uri="{BB962C8B-B14F-4D97-AF65-F5344CB8AC3E}">
        <p14:creationId xmlns:p14="http://schemas.microsoft.com/office/powerpoint/2010/main" val="4942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8109B605-FE28-D499-D6D2-65EA1D700B6E}"/>
              </a:ext>
            </a:extLst>
          </p:cNvPr>
          <p:cNvSpPr>
            <a:spLocks noGrp="1"/>
          </p:cNvSpPr>
          <p:nvPr>
            <p:ph type="dt" sz="half" idx="10"/>
          </p:nvPr>
        </p:nvSpPr>
        <p:spPr/>
        <p:txBody>
          <a:bodyPr/>
          <a:lstStyle>
            <a:lvl1pPr>
              <a:defRPr/>
            </a:lvl1pPr>
          </a:lstStyle>
          <a:p>
            <a:pPr>
              <a:defRPr/>
            </a:pPr>
            <a:fld id="{B1165FA3-9494-4F53-AF9E-93F90A85EBC5}"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30316F42-83DD-5A8F-CB5C-EBE5C0511F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CB42B21-76D8-7AEC-1BE5-A724BC7DF14F}"/>
              </a:ext>
            </a:extLst>
          </p:cNvPr>
          <p:cNvSpPr>
            <a:spLocks noGrp="1"/>
          </p:cNvSpPr>
          <p:nvPr>
            <p:ph type="sldNum" sz="quarter" idx="12"/>
          </p:nvPr>
        </p:nvSpPr>
        <p:spPr/>
        <p:txBody>
          <a:bodyPr/>
          <a:lstStyle>
            <a:lvl1pPr>
              <a:defRPr/>
            </a:lvl1pPr>
          </a:lstStyle>
          <a:p>
            <a:pPr>
              <a:defRPr/>
            </a:pPr>
            <a:fld id="{2290B6F1-0EB5-4621-B3A1-70E05154888B}" type="slidenum">
              <a:rPr lang="en-US" altLang="en-US"/>
              <a:pPr>
                <a:defRPr/>
              </a:pPr>
              <a:t>‹#›</a:t>
            </a:fld>
            <a:endParaRPr lang="en-US" altLang="en-US"/>
          </a:p>
        </p:txBody>
      </p:sp>
    </p:spTree>
    <p:extLst>
      <p:ext uri="{BB962C8B-B14F-4D97-AF65-F5344CB8AC3E}">
        <p14:creationId xmlns:p14="http://schemas.microsoft.com/office/powerpoint/2010/main" val="10137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30E4106F-BEDE-22B8-2DC8-1251FE280152}"/>
              </a:ext>
            </a:extLst>
          </p:cNvPr>
          <p:cNvSpPr>
            <a:spLocks noGrp="1"/>
          </p:cNvSpPr>
          <p:nvPr>
            <p:ph type="dt" sz="half" idx="10"/>
          </p:nvPr>
        </p:nvSpPr>
        <p:spPr/>
        <p:txBody>
          <a:bodyPr/>
          <a:lstStyle>
            <a:lvl1pPr>
              <a:defRPr/>
            </a:lvl1pPr>
          </a:lstStyle>
          <a:p>
            <a:pPr>
              <a:defRPr/>
            </a:pPr>
            <a:fld id="{1068D31A-F10A-4160-97AD-DAB130D42E7A}"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9285660C-92CD-0ABF-8150-6F893B0D2D7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123990F-8A71-F24F-2779-B0E69C4B71AC}"/>
              </a:ext>
            </a:extLst>
          </p:cNvPr>
          <p:cNvSpPr>
            <a:spLocks noGrp="1"/>
          </p:cNvSpPr>
          <p:nvPr>
            <p:ph type="sldNum" sz="quarter" idx="12"/>
          </p:nvPr>
        </p:nvSpPr>
        <p:spPr/>
        <p:txBody>
          <a:bodyPr/>
          <a:lstStyle>
            <a:lvl1pPr>
              <a:defRPr/>
            </a:lvl1pPr>
          </a:lstStyle>
          <a:p>
            <a:pPr>
              <a:defRPr/>
            </a:pPr>
            <a:fld id="{4E7B02FF-3739-4E92-A2C1-3ACF39F7A853}" type="slidenum">
              <a:rPr lang="en-US" altLang="en-US"/>
              <a:pPr>
                <a:defRPr/>
              </a:pPr>
              <a:t>‹#›</a:t>
            </a:fld>
            <a:endParaRPr lang="en-US" altLang="en-US"/>
          </a:p>
        </p:txBody>
      </p:sp>
    </p:spTree>
    <p:extLst>
      <p:ext uri="{BB962C8B-B14F-4D97-AF65-F5344CB8AC3E}">
        <p14:creationId xmlns:p14="http://schemas.microsoft.com/office/powerpoint/2010/main" val="318107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72D8E688-C945-637D-AF36-85116A72F409}"/>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7119DFF8-88DB-2DFC-04E8-784681A0C832}"/>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D344402-3F2E-E3E7-69CD-930915208FDC}"/>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C074033-AA19-8AA5-6BEF-182B9B01B1B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39268BDA-1FCF-6B65-992C-14A2B6559A16}"/>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9D08A30-2CD1-327E-9982-B6ECB190404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36535072-A74D-5DC6-2AAB-5249B9429D84}"/>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1260021-65B9-E3F9-71FE-528088C22E4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601A5E9E-D7CE-415F-BD6E-F0297CB34533}"/>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BF4DC913-5B1C-D959-90BE-3AC71D88D56C}"/>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21F5D2A4-2ACF-1D48-5BF3-8817E1132CF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77BBBCB8-BD62-6689-B314-C606C4B3F12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79310A57-2492-3F29-A7E0-3A53A6C7576F}"/>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130F19E-14DC-4305-D43A-FE63BC0CD140}"/>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49802D1D-4F7C-4EA2-858E-B068F7E5D6F8}"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ECD4FE5A-6FDC-7970-95F0-EAA8D5A22A99}"/>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55C26D4-11DD-741C-6E82-0CE34BE7D6FD}"/>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299D0ADB-DFEB-4006-9442-1486A0051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3"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44" r:id="rId11"/>
    <p:sldLayoutId id="2147484039" r:id="rId12"/>
    <p:sldLayoutId id="2147484045" r:id="rId13"/>
    <p:sldLayoutId id="2147484040" r:id="rId14"/>
    <p:sldLayoutId id="2147484041" r:id="rId15"/>
    <p:sldLayoutId id="2147484042"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0DFF040D-E60E-214C-F5AE-A7B014A77BD6}"/>
              </a:ext>
            </a:extLst>
          </p:cNvPr>
          <p:cNvSpPr>
            <a:spLocks noChangeArrowheads="1"/>
          </p:cNvSpPr>
          <p:nvPr/>
        </p:nvSpPr>
        <p:spPr bwMode="auto">
          <a:xfrm>
            <a:off x="503238" y="1743075"/>
            <a:ext cx="9145587"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2800" b="1">
                <a:solidFill>
                  <a:srgbClr val="000000"/>
                </a:solidFill>
                <a:latin typeface="Times New Roman" panose="02020603050405020304" pitchFamily="18" charset="0"/>
                <a:cs typeface="Times New Roman" panose="02020603050405020304" pitchFamily="18" charset="0"/>
              </a:rPr>
              <a:t>Stock Price Predictor and Recommendations Using LSTM Network</a:t>
            </a:r>
          </a:p>
          <a:p>
            <a:pPr algn="ctr" eaLnBrk="1" hangingPunct="1">
              <a:lnSpc>
                <a:spcPct val="93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 </a:t>
            </a:r>
          </a:p>
          <a:p>
            <a:pPr algn="ctr" eaLnBrk="1" hangingPunct="1">
              <a:lnSpc>
                <a:spcPct val="150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Haniya Akhtar (22106130)</a:t>
            </a:r>
          </a:p>
          <a:p>
            <a:pPr algn="ctr" eaLnBrk="1" hangingPunct="1">
              <a:lnSpc>
                <a:spcPct val="150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Ritik Pandey (22106054)</a:t>
            </a:r>
          </a:p>
          <a:p>
            <a:pPr algn="ctr" eaLnBrk="1" hangingPunct="1">
              <a:lnSpc>
                <a:spcPct val="150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Hrishikesh Kharkar (22106002)</a:t>
            </a:r>
          </a:p>
          <a:p>
            <a:pPr algn="ctr" eaLnBrk="1" hangingPunct="1">
              <a:lnSpc>
                <a:spcPct val="150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Sumedh Gadpayle (22106076)</a:t>
            </a:r>
          </a:p>
          <a:p>
            <a:pPr algn="ctr" eaLnBrk="1" hangingPunct="1">
              <a:lnSpc>
                <a:spcPct val="93000"/>
              </a:lnSpc>
              <a:buClr>
                <a:srgbClr val="000000"/>
              </a:buClr>
              <a:buSzPct val="100000"/>
              <a:buFont typeface="Times New Roman" panose="02020603050405020304" pitchFamily="18" charset="0"/>
              <a:buNone/>
            </a:pPr>
            <a:endParaRPr lang="en-IN" altLang="en-US" sz="2800">
              <a:solidFill>
                <a:srgbClr val="000000"/>
              </a:solidFill>
              <a:latin typeface="Times New Roman" panose="02020603050405020304" pitchFamily="18" charset="0"/>
              <a:cs typeface="Times New Roman" panose="02020603050405020304" pitchFamily="18" charset="0"/>
            </a:endParaRPr>
          </a:p>
          <a:p>
            <a:pPr algn="ctr" eaLnBrk="1" hangingPunct="1">
              <a:lnSpc>
                <a:spcPct val="150000"/>
              </a:lnSpc>
              <a:buClr>
                <a:srgbClr val="000000"/>
              </a:buClr>
              <a:buSzPct val="100000"/>
              <a:buFont typeface="Times New Roman" panose="02020603050405020304" pitchFamily="18" charset="0"/>
              <a:buNone/>
            </a:pPr>
            <a:r>
              <a:rPr lang="en-IN" altLang="en-US" sz="2800" b="1">
                <a:solidFill>
                  <a:srgbClr val="000000"/>
                </a:solidFill>
                <a:latin typeface="Times New Roman" panose="02020603050405020304" pitchFamily="18" charset="0"/>
                <a:cs typeface="Times New Roman" panose="02020603050405020304" pitchFamily="18" charset="0"/>
              </a:rPr>
              <a:t>Project Guide</a:t>
            </a:r>
          </a:p>
          <a:p>
            <a:pPr algn="ctr" eaLnBrk="1" hangingPunct="1">
              <a:lnSpc>
                <a:spcPct val="150000"/>
              </a:lnSpc>
              <a:buClr>
                <a:srgbClr val="000000"/>
              </a:buClr>
              <a:buSzPct val="100000"/>
              <a:buFont typeface="Times New Roman" panose="02020603050405020304" pitchFamily="18" charset="0"/>
              <a:buNone/>
            </a:pPr>
            <a:r>
              <a:rPr lang="en-IN" altLang="en-US" sz="2800">
                <a:solidFill>
                  <a:srgbClr val="000000"/>
                </a:solidFill>
                <a:latin typeface="Times New Roman" panose="02020603050405020304" pitchFamily="18" charset="0"/>
                <a:cs typeface="Times New Roman" panose="02020603050405020304" pitchFamily="18" charset="0"/>
              </a:rPr>
              <a:t>Prof. Nirali Arora </a:t>
            </a:r>
          </a:p>
        </p:txBody>
      </p:sp>
      <p:cxnSp>
        <p:nvCxnSpPr>
          <p:cNvPr id="3" name="Straight Connector 2">
            <a:extLst>
              <a:ext uri="{FF2B5EF4-FFF2-40B4-BE49-F238E27FC236}">
                <a16:creationId xmlns:a16="http://schemas.microsoft.com/office/drawing/2014/main" id="{6EE5B9BB-CC4C-7187-4B43-7091FA62E9D4}"/>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FC1ADB24-D6DB-C709-6492-251585C55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65"/>
            <a:ext cx="10080625" cy="178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2115-8483-877A-4ED7-671676C1E940}"/>
              </a:ext>
            </a:extLst>
          </p:cNvPr>
          <p:cNvSpPr>
            <a:spLocks noGrp="1"/>
          </p:cNvSpPr>
          <p:nvPr>
            <p:ph type="title"/>
          </p:nvPr>
        </p:nvSpPr>
        <p:spPr>
          <a:xfrm>
            <a:off x="0" y="-108595"/>
            <a:ext cx="6997700" cy="647700"/>
          </a:xfrm>
        </p:spPr>
        <p:txBody>
          <a:bodyPr/>
          <a:lstStyle/>
          <a:p>
            <a:pPr>
              <a:defRPr/>
            </a:pPr>
            <a:r>
              <a:rPr lang="en-US" altLang="en-US" sz="4000" b="1" dirty="0">
                <a:solidFill>
                  <a:srgbClr val="000000"/>
                </a:solidFill>
                <a:latin typeface="Times New Roman" panose="02020603050405020304" pitchFamily="18" charset="0"/>
                <a:ea typeface="+mn-ea"/>
              </a:rPr>
              <a:t>Framework/Algorithm</a:t>
            </a:r>
            <a:endParaRPr lang="en-US" sz="4000" b="1" dirty="0">
              <a:solidFill>
                <a:srgbClr val="000000"/>
              </a:solidFill>
              <a:latin typeface="Times New Roman" panose="02020603050405020304" pitchFamily="18" charset="0"/>
              <a:ea typeface="+mn-ea"/>
            </a:endParaRPr>
          </a:p>
        </p:txBody>
      </p:sp>
      <p:pic>
        <p:nvPicPr>
          <p:cNvPr id="19459" name="Picture 5">
            <a:extLst>
              <a:ext uri="{FF2B5EF4-FFF2-40B4-BE49-F238E27FC236}">
                <a16:creationId xmlns:a16="http://schemas.microsoft.com/office/drawing/2014/main" id="{87CC492E-489B-7809-29FC-0ECF79934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0" y="539105"/>
            <a:ext cx="7992888" cy="690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7A6D968A-ED67-2E82-FFC8-ACEABEAFB79D}"/>
              </a:ext>
            </a:extLst>
          </p:cNvPr>
          <p:cNvSpPr>
            <a:spLocks noChangeArrowheads="1"/>
          </p:cNvSpPr>
          <p:nvPr/>
        </p:nvSpPr>
        <p:spPr bwMode="auto">
          <a:xfrm>
            <a:off x="503238" y="301625"/>
            <a:ext cx="90709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cs typeface="DejaVu Sans" charset="0"/>
              </a:rPr>
              <a:t>Proposed System Design</a:t>
            </a:r>
          </a:p>
        </p:txBody>
      </p:sp>
      <p:sp>
        <p:nvSpPr>
          <p:cNvPr id="17411" name="Rectangle 2">
            <a:extLst>
              <a:ext uri="{FF2B5EF4-FFF2-40B4-BE49-F238E27FC236}">
                <a16:creationId xmlns:a16="http://schemas.microsoft.com/office/drawing/2014/main" id="{2A4F7C14-E6DE-5980-EC99-DF87A3821CCC}"/>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17412" name="Content Placeholder 4">
            <a:extLst>
              <a:ext uri="{FF2B5EF4-FFF2-40B4-BE49-F238E27FC236}">
                <a16:creationId xmlns:a16="http://schemas.microsoft.com/office/drawing/2014/main" id="{026E961F-02A8-D7F9-7DDB-DDD39CCC4D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11300" y="1187450"/>
            <a:ext cx="6265863" cy="6000750"/>
          </a:xfrm>
        </p:spPr>
      </p:pic>
      <p:pic>
        <p:nvPicPr>
          <p:cNvPr id="17413" name="Picture 5">
            <a:extLst>
              <a:ext uri="{FF2B5EF4-FFF2-40B4-BE49-F238E27FC236}">
                <a16:creationId xmlns:a16="http://schemas.microsoft.com/office/drawing/2014/main" id="{467CA9DF-D094-0C72-A417-D8C01AEEA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1547813"/>
            <a:ext cx="809625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C0BEF159-4232-51AE-05EB-90E473DA864B}"/>
              </a:ext>
            </a:extLst>
          </p:cNvPr>
          <p:cNvSpPr>
            <a:spLocks noChangeArrowheads="1"/>
          </p:cNvSpPr>
          <p:nvPr/>
        </p:nvSpPr>
        <p:spPr bwMode="auto">
          <a:xfrm>
            <a:off x="503238" y="301625"/>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Technology  </a:t>
            </a:r>
            <a:r>
              <a:rPr lang="en-US" altLang="en-US" sz="3600" b="1" dirty="0">
                <a:solidFill>
                  <a:srgbClr val="000000"/>
                </a:solidFill>
                <a:latin typeface="Times New Roman" panose="02020603050405020304" pitchFamily="18" charset="0"/>
                <a:cs typeface="DejaVu Sans" charset="0"/>
              </a:rPr>
              <a:t>used</a:t>
            </a:r>
            <a:endParaRPr lang="en-IN" altLang="en-US" sz="3600" b="1" dirty="0">
              <a:solidFill>
                <a:srgbClr val="FF0000"/>
              </a:solidFill>
              <a:latin typeface="Times New Roman" panose="02020603050405020304" pitchFamily="18" charset="0"/>
              <a:cs typeface="DejaVu Sans" charset="0"/>
            </a:endParaRPr>
          </a:p>
        </p:txBody>
      </p:sp>
      <p:sp>
        <p:nvSpPr>
          <p:cNvPr id="20483" name="Content Placeholder 2">
            <a:extLst>
              <a:ext uri="{FF2B5EF4-FFF2-40B4-BE49-F238E27FC236}">
                <a16:creationId xmlns:a16="http://schemas.microsoft.com/office/drawing/2014/main" id="{7520317F-10B6-68A4-44ED-029D882A9122}"/>
              </a:ext>
            </a:extLst>
          </p:cNvPr>
          <p:cNvSpPr txBox="1">
            <a:spLocks/>
          </p:cNvSpPr>
          <p:nvPr/>
        </p:nvSpPr>
        <p:spPr bwMode="auto">
          <a:xfrm>
            <a:off x="393700" y="1835150"/>
            <a:ext cx="9180513" cy="5608638"/>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spcBef>
                <a:spcPct val="20000"/>
              </a:spcBef>
              <a:buClrTx/>
              <a:buSzTx/>
              <a:buFont typeface="Wingdings 3" panose="05040102010807070707" pitchFamily="18" charset="2"/>
              <a:buNone/>
              <a:defRPr/>
            </a:pPr>
            <a:r>
              <a:rPr lang="en-GB" altLang="en-US" sz="2400" dirty="0">
                <a:solidFill>
                  <a:srgbClr val="000000"/>
                </a:solidFill>
                <a:latin typeface="Times New Roman" panose="02020603050405020304" pitchFamily="18" charset="0"/>
                <a:cs typeface="Times New Roman" panose="02020603050405020304" pitchFamily="18" charset="0"/>
              </a:rPr>
              <a:t> </a:t>
            </a:r>
          </a:p>
          <a:p>
            <a:pPr algn="just" defTabSz="914400">
              <a:spcBef>
                <a:spcPct val="20000"/>
              </a:spcBef>
              <a:buClrTx/>
              <a:buSzTx/>
              <a:buFont typeface="Arial" panose="020B0604020202020204" pitchFamily="34" charset="0"/>
              <a:buChar char="•"/>
              <a:defRPr/>
            </a:pPr>
            <a:endParaRPr lang="en-GB" altLang="en-US" sz="24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Char char="•"/>
              <a:defRPr/>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None/>
              <a:defRPr/>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Char char="•"/>
              <a:defRPr/>
            </a:pPr>
            <a:endParaRPr lang="en-GB" altLang="en-US" sz="2000" dirty="0">
              <a:solidFill>
                <a:srgbClr val="000000"/>
              </a:solidFill>
              <a:latin typeface="Source Sans Pro" panose="020B0503030403020204" pitchFamily="34" charset="0"/>
            </a:endParaRPr>
          </a:p>
        </p:txBody>
      </p:sp>
      <p:pic>
        <p:nvPicPr>
          <p:cNvPr id="20484" name="Picture 2">
            <a:extLst>
              <a:ext uri="{FF2B5EF4-FFF2-40B4-BE49-F238E27FC236}">
                <a16:creationId xmlns:a16="http://schemas.microsoft.com/office/drawing/2014/main" id="{C4924AB4-5326-7B0B-742A-BCA15C0AE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835150"/>
            <a:ext cx="18002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F364A3DE-6EDF-459D-4F33-535AC5E9E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085975"/>
            <a:ext cx="235902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a:extLst>
              <a:ext uri="{FF2B5EF4-FFF2-40B4-BE49-F238E27FC236}">
                <a16:creationId xmlns:a16="http://schemas.microsoft.com/office/drawing/2014/main" id="{242FE886-AFB7-3A9C-C8C1-A6F9A94A1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4840288"/>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a:extLst>
              <a:ext uri="{FF2B5EF4-FFF2-40B4-BE49-F238E27FC236}">
                <a16:creationId xmlns:a16="http://schemas.microsoft.com/office/drawing/2014/main" id="{2E9F372C-6242-3C3D-AE99-3ADD7BD106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25" y="4840288"/>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0">
            <a:extLst>
              <a:ext uri="{FF2B5EF4-FFF2-40B4-BE49-F238E27FC236}">
                <a16:creationId xmlns:a16="http://schemas.microsoft.com/office/drawing/2014/main" id="{26D31090-15ED-AB76-FDA9-85538542EE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5813" y="2524125"/>
            <a:ext cx="31908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2">
            <a:extLst>
              <a:ext uri="{FF2B5EF4-FFF2-40B4-BE49-F238E27FC236}">
                <a16:creationId xmlns:a16="http://schemas.microsoft.com/office/drawing/2014/main" id="{A45BD8F8-D84A-1836-F221-3265F87B6D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5813" y="5056188"/>
            <a:ext cx="33051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E1B2-B2E6-37DE-6DA9-423E6DEF24FE}"/>
              </a:ext>
            </a:extLst>
          </p:cNvPr>
          <p:cNvSpPr>
            <a:spLocks noGrp="1"/>
          </p:cNvSpPr>
          <p:nvPr>
            <p:ph type="title"/>
          </p:nvPr>
        </p:nvSpPr>
        <p:spPr>
          <a:xfrm>
            <a:off x="503808" y="467469"/>
            <a:ext cx="7021513" cy="876300"/>
          </a:xfrm>
        </p:spPr>
        <p:txBody>
          <a:bodyPr/>
          <a:lstStyle/>
          <a:p>
            <a:pPr>
              <a:defRPr/>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Future Scope</a:t>
            </a:r>
          </a:p>
        </p:txBody>
      </p:sp>
      <p:sp>
        <p:nvSpPr>
          <p:cNvPr id="4" name="TextBox 3">
            <a:extLst>
              <a:ext uri="{FF2B5EF4-FFF2-40B4-BE49-F238E27FC236}">
                <a16:creationId xmlns:a16="http://schemas.microsoft.com/office/drawing/2014/main" id="{43E4BBA8-A3DD-2C63-2027-32B66A422B51}"/>
              </a:ext>
            </a:extLst>
          </p:cNvPr>
          <p:cNvSpPr txBox="1"/>
          <p:nvPr/>
        </p:nvSpPr>
        <p:spPr>
          <a:xfrm>
            <a:off x="630610" y="1109663"/>
            <a:ext cx="9001125" cy="6186309"/>
          </a:xfrm>
          <a:prstGeom prst="rect">
            <a:avLst/>
          </a:prstGeom>
          <a:noFill/>
        </p:spPr>
        <p:txBody>
          <a:bodyPr>
            <a:spAutoFit/>
          </a:bodyPr>
          <a:lstStyle/>
          <a:p>
            <a:pPr>
              <a:defRPr/>
            </a:pPr>
            <a:r>
              <a:rPr lang="en-US" sz="2200" dirty="0">
                <a:latin typeface="Times New Roman" panose="02020603050405020304" pitchFamily="18" charset="0"/>
                <a:cs typeface="Times New Roman" panose="02020603050405020304" pitchFamily="18" charset="0"/>
              </a:rPr>
              <a:t>1. </a:t>
            </a:r>
            <a:r>
              <a:rPr lang="en-US" sz="2200" b="1" dirty="0" smtClean="0">
                <a:latin typeface="Times New Roman" panose="02020603050405020304" pitchFamily="18" charset="0"/>
                <a:cs typeface="Times New Roman" panose="02020603050405020304" pitchFamily="18" charset="0"/>
              </a:rPr>
              <a:t>Broker </a:t>
            </a:r>
            <a:r>
              <a:rPr lang="en-US" sz="2200" b="1" dirty="0">
                <a:latin typeface="Times New Roman" panose="02020603050405020304" pitchFamily="18" charset="0"/>
                <a:cs typeface="Times New Roman" panose="02020603050405020304" pitchFamily="18" charset="0"/>
              </a:rPr>
              <a:t>Networking Interface</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defRPr/>
            </a:pPr>
            <a:r>
              <a:rPr lang="en-US" sz="2200" dirty="0">
                <a:latin typeface="Times New Roman" panose="02020603050405020304" pitchFamily="18" charset="0"/>
                <a:cs typeface="Times New Roman" panose="02020603050405020304" pitchFamily="18" charset="0"/>
              </a:rPr>
              <a:t>   A proper interface for brokers to connect and network with fellow users on the platform can help them share insights, strategies, and trends. This collaborative environment will assist brokers in making better, informed decisions, leveraging collective expertise.</a:t>
            </a:r>
          </a:p>
          <a:p>
            <a:pPr>
              <a:defRPr/>
            </a:pPr>
            <a:endParaRPr lang="en-US" sz="2200" dirty="0">
              <a:latin typeface="Times New Roman" panose="02020603050405020304" pitchFamily="18" charset="0"/>
              <a:cs typeface="Times New Roman" panose="02020603050405020304" pitchFamily="18" charset="0"/>
            </a:endParaRPr>
          </a:p>
          <a:p>
            <a:pPr>
              <a:defRPr/>
            </a:pPr>
            <a:r>
              <a:rPr lang="en-US" sz="2200" dirty="0">
                <a:latin typeface="Times New Roman" panose="02020603050405020304" pitchFamily="18" charset="0"/>
                <a:cs typeface="Times New Roman" panose="02020603050405020304" pitchFamily="18" charset="0"/>
              </a:rPr>
              <a:t>2. </a:t>
            </a:r>
            <a:r>
              <a:rPr lang="en-US" sz="2200" b="1" dirty="0" smtClean="0">
                <a:latin typeface="Times New Roman" panose="02020603050405020304" pitchFamily="18" charset="0"/>
                <a:cs typeface="Times New Roman" panose="02020603050405020304" pitchFamily="18" charset="0"/>
              </a:rPr>
              <a:t>Integrated </a:t>
            </a:r>
            <a:r>
              <a:rPr lang="en-US" sz="2200" b="1" dirty="0">
                <a:latin typeface="Times New Roman" panose="02020603050405020304" pitchFamily="18" charset="0"/>
                <a:cs typeface="Times New Roman" panose="02020603050405020304" pitchFamily="18" charset="0"/>
              </a:rPr>
              <a:t>Mutual Funds &amp; SIP Calculator</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defRPr/>
            </a:pPr>
            <a:r>
              <a:rPr lang="en-US" sz="2200" dirty="0">
                <a:latin typeface="Times New Roman" panose="02020603050405020304" pitchFamily="18" charset="0"/>
                <a:cs typeface="Times New Roman" panose="02020603050405020304" pitchFamily="18" charset="0"/>
              </a:rPr>
              <a:t>   Merging the mutual funds and SIP calculators with real-time stock data can display growth trends in an accelerated format. By tracking real-time market movements, the platform can recommend the most suitable investment options based on the user’s input parameters, ensuring informed and timely investment decisions.</a:t>
            </a:r>
          </a:p>
          <a:p>
            <a:pPr>
              <a:defRPr/>
            </a:pPr>
            <a:endParaRPr lang="en-US" sz="2200" dirty="0">
              <a:latin typeface="Times New Roman" panose="02020603050405020304" pitchFamily="18" charset="0"/>
              <a:cs typeface="Times New Roman" panose="02020603050405020304" pitchFamily="18" charset="0"/>
            </a:endParaRPr>
          </a:p>
          <a:p>
            <a:pPr>
              <a:defRPr/>
            </a:pPr>
            <a:r>
              <a:rPr lang="en-US" sz="2200" dirty="0">
                <a:latin typeface="Times New Roman" panose="02020603050405020304" pitchFamily="18" charset="0"/>
                <a:cs typeface="Times New Roman" panose="02020603050405020304" pitchFamily="18" charset="0"/>
              </a:rPr>
              <a:t>3. </a:t>
            </a:r>
            <a:r>
              <a:rPr lang="en-US" sz="2200" b="1" dirty="0" smtClean="0">
                <a:latin typeface="Times New Roman" panose="02020603050405020304" pitchFamily="18" charset="0"/>
                <a:cs typeface="Times New Roman" panose="02020603050405020304" pitchFamily="18" charset="0"/>
              </a:rPr>
              <a:t>Real-Time </a:t>
            </a:r>
            <a:r>
              <a:rPr lang="en-US" sz="2200" b="1" dirty="0">
                <a:latin typeface="Times New Roman" panose="02020603050405020304" pitchFamily="18" charset="0"/>
                <a:cs typeface="Times New Roman" panose="02020603050405020304" pitchFamily="18" charset="0"/>
              </a:rPr>
              <a:t>Stock Recommendations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defRPr/>
            </a:pPr>
            <a:r>
              <a:rPr lang="en-US" sz="2200" dirty="0">
                <a:latin typeface="Times New Roman" panose="02020603050405020304" pitchFamily="18" charset="0"/>
                <a:cs typeface="Times New Roman" panose="02020603050405020304" pitchFamily="18" charset="0"/>
              </a:rPr>
              <a:t>   Leveraging real-time stock data with predictive analytics can recommend mutual funds and SIP investments that align with market dynamics and projected growth. This helps users optimize their portfolios by dynamically adjusting to market conditions and offering the best potential returns.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59080102-EED6-EE01-CC98-5FA0FC67C299}"/>
              </a:ext>
            </a:extLst>
          </p:cNvPr>
          <p:cNvSpPr>
            <a:spLocks noChangeArrowheads="1"/>
          </p:cNvSpPr>
          <p:nvPr/>
        </p:nvSpPr>
        <p:spPr bwMode="auto">
          <a:xfrm>
            <a:off x="215776" y="-180603"/>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cs typeface="DejaVu Sans" charset="0"/>
              </a:rPr>
              <a:t>Implementation</a:t>
            </a:r>
          </a:p>
        </p:txBody>
      </p:sp>
      <p:sp>
        <p:nvSpPr>
          <p:cNvPr id="23555" name="Rectangle 2">
            <a:extLst>
              <a:ext uri="{FF2B5EF4-FFF2-40B4-BE49-F238E27FC236}">
                <a16:creationId xmlns:a16="http://schemas.microsoft.com/office/drawing/2014/main" id="{29EB2327-24F5-23A3-02DE-D9794D8ED2C9}"/>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 y="762002"/>
            <a:ext cx="6672741" cy="377983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240" y="4348865"/>
            <a:ext cx="5688385" cy="3210809"/>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896" y="158784"/>
            <a:ext cx="3528820" cy="42484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360" y="163682"/>
            <a:ext cx="3423526" cy="424847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16" y="4571925"/>
            <a:ext cx="8690248" cy="28203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2" y="196360"/>
            <a:ext cx="9582902" cy="36554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2" y="3968607"/>
            <a:ext cx="4953973" cy="35291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008" y="3999124"/>
            <a:ext cx="4860086" cy="3484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328" y="62845"/>
            <a:ext cx="4779274" cy="35496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2" y="86148"/>
            <a:ext cx="5001658" cy="35263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91" y="3762913"/>
            <a:ext cx="4982729" cy="375355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4328" y="3762912"/>
            <a:ext cx="4779274" cy="3753553"/>
          </a:xfrm>
          <a:prstGeom prst="rect">
            <a:avLst/>
          </a:prstGeom>
        </p:spPr>
      </p:pic>
    </p:spTree>
    <p:extLst>
      <p:ext uri="{BB962C8B-B14F-4D97-AF65-F5344CB8AC3E}">
        <p14:creationId xmlns:p14="http://schemas.microsoft.com/office/powerpoint/2010/main" val="240253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F577D5A-5BE3-88C5-7526-9764B667AB9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DejaVu Sans" charset="0"/>
              </a:rPr>
              <a:t>Conclusion </a:t>
            </a:r>
          </a:p>
        </p:txBody>
      </p:sp>
      <p:sp>
        <p:nvSpPr>
          <p:cNvPr id="28675" name="Rectangle 2">
            <a:extLst>
              <a:ext uri="{FF2B5EF4-FFF2-40B4-BE49-F238E27FC236}">
                <a16:creationId xmlns:a16="http://schemas.microsoft.com/office/drawing/2014/main" id="{ECF19840-BB5E-5B9A-A951-264FA4B54751}"/>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8676" name="TextBox 1">
            <a:extLst>
              <a:ext uri="{FF2B5EF4-FFF2-40B4-BE49-F238E27FC236}">
                <a16:creationId xmlns:a16="http://schemas.microsoft.com/office/drawing/2014/main" id="{0D3F2EAC-C6F3-D6FA-D353-8BA44679521E}"/>
              </a:ext>
            </a:extLst>
          </p:cNvPr>
          <p:cNvSpPr txBox="1">
            <a:spLocks noChangeArrowheads="1"/>
          </p:cNvSpPr>
          <p:nvPr/>
        </p:nvSpPr>
        <p:spPr bwMode="auto">
          <a:xfrm>
            <a:off x="496888" y="1563688"/>
            <a:ext cx="8756650"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50000"/>
              </a:lnSpc>
            </a:pPr>
            <a:r>
              <a:rPr lang="en-US" altLang="en-US" sz="2200" dirty="0">
                <a:latin typeface="Times New Roman" panose="02020603050405020304" pitchFamily="18" charset="0"/>
                <a:cs typeface="Times New Roman" panose="02020603050405020304" pitchFamily="18" charset="0"/>
              </a:rPr>
              <a:t>In conclusion, LSTM networks offer a promising solution for improving stock market predictions by capturing long-term dependencies and adapting to market volatility. However, challenges like data dependency, high computational costs, and limited interpretability must be addressed. Enhancing data quality, optimizing computations, and improving model transparency will be crucial for developing a robust and reliable forecasting tool.</a:t>
            </a:r>
            <a:endParaRPr lang="en-IN" altLang="en-US" sz="2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0731691-D2EA-01C4-2569-59072C14BD6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DejaVu Sans" charset="0"/>
              </a:rPr>
              <a:t>References</a:t>
            </a:r>
          </a:p>
        </p:txBody>
      </p:sp>
      <p:sp>
        <p:nvSpPr>
          <p:cNvPr id="30723" name="Rectangle 2">
            <a:extLst>
              <a:ext uri="{FF2B5EF4-FFF2-40B4-BE49-F238E27FC236}">
                <a16:creationId xmlns:a16="http://schemas.microsoft.com/office/drawing/2014/main" id="{1246DD7C-4E1D-39F3-667A-BA668FE3807E}"/>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0724" name="Content Placeholder 2">
            <a:extLst>
              <a:ext uri="{FF2B5EF4-FFF2-40B4-BE49-F238E27FC236}">
                <a16:creationId xmlns:a16="http://schemas.microsoft.com/office/drawing/2014/main" id="{B7F7047D-5F96-DE98-9F6C-B130D1BF9AA7}"/>
              </a:ext>
            </a:extLst>
          </p:cNvPr>
          <p:cNvSpPr txBox="1">
            <a:spLocks/>
          </p:cNvSpPr>
          <p:nvPr/>
        </p:nvSpPr>
        <p:spPr bwMode="auto">
          <a:xfrm>
            <a:off x="360363" y="1343025"/>
            <a:ext cx="8677275"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lnSpc>
                <a:spcPct val="150000"/>
              </a:lnSpc>
              <a:buClrTx/>
              <a:buSzPct val="100000"/>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Stock Market Prediction Using LSTM Recurrent Neural Network by Adil </a:t>
            </a:r>
            <a:r>
              <a:rPr lang="en-US" altLang="en-US" sz="2400" dirty="0" err="1">
                <a:solidFill>
                  <a:schemeClr val="tx1"/>
                </a:solidFill>
                <a:latin typeface="Times New Roman" panose="02020603050405020304" pitchFamily="18" charset="0"/>
                <a:cs typeface="Times New Roman" panose="02020603050405020304" pitchFamily="18" charset="0"/>
              </a:rPr>
              <a:t>Moghar</a:t>
            </a:r>
            <a:r>
              <a:rPr lang="en-US" altLang="en-US" sz="2400" dirty="0">
                <a:solidFill>
                  <a:schemeClr val="tx1"/>
                </a:solidFill>
                <a:latin typeface="Times New Roman" panose="02020603050405020304" pitchFamily="18" charset="0"/>
                <a:cs typeface="Times New Roman" panose="02020603050405020304" pitchFamily="18" charset="0"/>
              </a:rPr>
              <a:t> , </a:t>
            </a:r>
            <a:r>
              <a:rPr lang="en-US" altLang="en-US" sz="2400" dirty="0" err="1">
                <a:solidFill>
                  <a:schemeClr val="tx1"/>
                </a:solidFill>
                <a:latin typeface="Times New Roman" panose="02020603050405020304" pitchFamily="18" charset="0"/>
                <a:cs typeface="Times New Roman" panose="02020603050405020304" pitchFamily="18" charset="0"/>
              </a:rPr>
              <a:t>Mhamed</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Hamiche</a:t>
            </a:r>
            <a:r>
              <a:rPr lang="en-US" altLang="en-US" sz="2400" dirty="0">
                <a:solidFill>
                  <a:schemeClr val="tx1"/>
                </a:solidFill>
                <a:latin typeface="Times New Roman" panose="02020603050405020304" pitchFamily="18" charset="0"/>
                <a:cs typeface="Times New Roman" panose="02020603050405020304" pitchFamily="18" charset="0"/>
              </a:rPr>
              <a:t>. [1]</a:t>
            </a:r>
          </a:p>
          <a:p>
            <a:pPr algn="just">
              <a:lnSpc>
                <a:spcPct val="150000"/>
              </a:lnSpc>
              <a:buClrTx/>
              <a:buSzPct val="100000"/>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Prediction of stock return by LSTM neural network by </a:t>
            </a:r>
            <a:r>
              <a:rPr lang="en-US" altLang="en-US" sz="2400" dirty="0" err="1">
                <a:solidFill>
                  <a:schemeClr val="tx1"/>
                </a:solidFill>
                <a:latin typeface="Times New Roman" panose="02020603050405020304" pitchFamily="18" charset="0"/>
                <a:cs typeface="Times New Roman" panose="02020603050405020304" pitchFamily="18" charset="0"/>
              </a:rPr>
              <a:t>Risheng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QiaoORCID</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Icon,Weike</a:t>
            </a:r>
            <a:r>
              <a:rPr lang="en-US" altLang="en-US" sz="2400" dirty="0">
                <a:solidFill>
                  <a:schemeClr val="tx1"/>
                </a:solidFill>
                <a:latin typeface="Times New Roman" panose="02020603050405020304" pitchFamily="18" charset="0"/>
                <a:cs typeface="Times New Roman" panose="02020603050405020304" pitchFamily="18" charset="0"/>
              </a:rPr>
              <a:t> Chen &amp;</a:t>
            </a:r>
            <a:r>
              <a:rPr lang="en-US" altLang="en-US" sz="2400" dirty="0" err="1">
                <a:solidFill>
                  <a:schemeClr val="tx1"/>
                </a:solidFill>
                <a:latin typeface="Times New Roman" panose="02020603050405020304" pitchFamily="18" charset="0"/>
                <a:cs typeface="Times New Roman" panose="02020603050405020304" pitchFamily="18" charset="0"/>
              </a:rPr>
              <a:t>Yongsheng</a:t>
            </a:r>
            <a:r>
              <a:rPr lang="en-US" altLang="en-US" sz="2400" dirty="0">
                <a:solidFill>
                  <a:schemeClr val="tx1"/>
                </a:solidFill>
                <a:latin typeface="Times New Roman" panose="02020603050405020304" pitchFamily="18" charset="0"/>
                <a:cs typeface="Times New Roman" panose="02020603050405020304" pitchFamily="18" charset="0"/>
              </a:rPr>
              <a:t>. [2]</a:t>
            </a:r>
          </a:p>
          <a:p>
            <a:pPr algn="just">
              <a:lnSpc>
                <a:spcPct val="150000"/>
              </a:lnSpc>
              <a:buClrTx/>
              <a:buSzPct val="100000"/>
              <a:buFont typeface="Arial" panose="020B0604020202020204" pitchFamily="34" charset="0"/>
              <a:buChar char="•"/>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Stock price prediction using LSTM by </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S Dinesh, S Rahul, O Sandeep,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K</a:t>
            </a:r>
            <a:r>
              <a:rPr lang="en-IN" sz="2400" dirty="0">
                <a:solidFill>
                  <a:srgbClr val="3FCDE7"/>
                </a:solidFill>
                <a:highlight>
                  <a:srgbClr val="FFFFFF"/>
                </a:highlight>
                <a:latin typeface="Times New Roman" panose="02020603050405020304" pitchFamily="18" charset="0"/>
                <a:cs typeface="Times New Roman" panose="02020603050405020304" pitchFamily="18" charset="0"/>
              </a:rPr>
              <a:t> </a:t>
            </a:r>
            <a:r>
              <a:rPr lang="en-IN" sz="2400" dirty="0" err="1">
                <a:solidFill>
                  <a:schemeClr val="tx1"/>
                </a:solidFill>
                <a:highlight>
                  <a:srgbClr val="FFFFFF"/>
                </a:highlight>
                <a:latin typeface="Times New Roman" panose="02020603050405020304" pitchFamily="18" charset="0"/>
                <a:cs typeface="Times New Roman" panose="02020603050405020304" pitchFamily="18" charset="0"/>
              </a:rPr>
              <a:t>Relang</a:t>
            </a:r>
            <a:r>
              <a:rPr lang="en-IN" sz="2400" u="sng" dirty="0" err="1">
                <a:solidFill>
                  <a:schemeClr val="tx1"/>
                </a:solidFill>
                <a:highlight>
                  <a:srgbClr val="FFFFFF"/>
                </a:highlight>
                <a:latin typeface="Times New Roman" panose="02020603050405020304" pitchFamily="18" charset="0"/>
                <a:cs typeface="Times New Roman" panose="02020603050405020304" pitchFamily="18" charset="0"/>
              </a:rPr>
              <a:t>i</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AMS Rama Raju</a:t>
            </a:r>
          </a:p>
          <a:p>
            <a:pPr algn="just">
              <a:lnSpc>
                <a:spcPct val="150000"/>
              </a:lnSpc>
              <a:buClrTx/>
              <a:buSzPct val="100000"/>
              <a:buFont typeface="Arial" panose="020B0604020202020204" pitchFamily="34" charset="0"/>
              <a:buChar char="•"/>
            </a:pPr>
            <a:r>
              <a:rPr lang="en-US" sz="2400" dirty="0">
                <a:solidFill>
                  <a:schemeClr val="tx1"/>
                </a:solidFill>
                <a:highlight>
                  <a:srgbClr val="FFFFFF"/>
                </a:highlight>
                <a:latin typeface="Times New Roman" panose="02020603050405020304" pitchFamily="18" charset="0"/>
                <a:cs typeface="Times New Roman" panose="02020603050405020304" pitchFamily="18" charset="0"/>
              </a:rPr>
              <a:t>Predicting stock market index using LSTM by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HN Bhandari</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B Rimal</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NR</a:t>
            </a:r>
            <a:r>
              <a:rPr lang="en-IN" sz="2400" dirty="0">
                <a:solidFill>
                  <a:srgbClr val="3FCDE7"/>
                </a:solidFill>
                <a:highlight>
                  <a:srgbClr val="FFFFFF"/>
                </a:highlight>
                <a:latin typeface="Times New Roman" panose="02020603050405020304" pitchFamily="18" charset="0"/>
                <a:cs typeface="Times New Roman" panose="02020603050405020304" pitchFamily="18" charset="0"/>
              </a:rPr>
              <a:t> </a:t>
            </a:r>
            <a:r>
              <a:rPr lang="en-IN" sz="2400" dirty="0" err="1">
                <a:solidFill>
                  <a:schemeClr val="tx1"/>
                </a:solidFill>
                <a:highlight>
                  <a:srgbClr val="FFFFFF"/>
                </a:highlight>
                <a:latin typeface="Times New Roman" panose="02020603050405020304" pitchFamily="18" charset="0"/>
                <a:cs typeface="Times New Roman" panose="02020603050405020304" pitchFamily="18" charset="0"/>
              </a:rPr>
              <a:t>Pokhrel</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R Rimal,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KR</a:t>
            </a:r>
            <a:r>
              <a:rPr lang="en-IN" sz="2400" dirty="0">
                <a:solidFill>
                  <a:srgbClr val="3FCDE7"/>
                </a:solidFill>
                <a:highlight>
                  <a:srgbClr val="FFFFFF"/>
                </a:highlight>
                <a:latin typeface="Times New Roman" panose="02020603050405020304" pitchFamily="18" charset="0"/>
                <a:cs typeface="Times New Roman" panose="02020603050405020304" pitchFamily="18" charset="0"/>
              </a:rPr>
              <a:t> </a:t>
            </a:r>
            <a:r>
              <a:rPr lang="en-IN" sz="2400" dirty="0" err="1">
                <a:solidFill>
                  <a:schemeClr val="tx1"/>
                </a:solidFill>
                <a:highlight>
                  <a:srgbClr val="FFFFFF"/>
                </a:highlight>
                <a:latin typeface="Times New Roman" panose="02020603050405020304" pitchFamily="18" charset="0"/>
                <a:cs typeface="Times New Roman" panose="02020603050405020304" pitchFamily="18" charset="0"/>
              </a:rPr>
              <a:t>Dahal</a:t>
            </a:r>
            <a:r>
              <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IN" sz="2400" dirty="0">
                <a:solidFill>
                  <a:schemeClr val="tx1"/>
                </a:solidFill>
                <a:highlight>
                  <a:srgbClr val="FFFFFF"/>
                </a:highlight>
                <a:latin typeface="Times New Roman" panose="02020603050405020304" pitchFamily="18" charset="0"/>
                <a:cs typeface="Times New Roman" panose="02020603050405020304" pitchFamily="18" charset="0"/>
              </a:rPr>
              <a:t>RKC Khatri</a:t>
            </a:r>
            <a:endParaRPr lang="en-IN" sz="24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buClrTx/>
              <a:buSzPct val="100000"/>
              <a:buFont typeface="Arial" panose="020B0604020202020204" pitchFamily="34" charset="0"/>
              <a:buChar char="•"/>
            </a:pPr>
            <a:endParaRPr lang="en-US" sz="2000" b="0" i="0" dirty="0">
              <a:solidFill>
                <a:schemeClr val="tx1"/>
              </a:solidFill>
              <a:effectLst/>
              <a:highlight>
                <a:srgbClr val="FFFFFF"/>
              </a:highlight>
              <a:latin typeface="Arial" panose="020B0604020202020204" pitchFamily="34" charset="0"/>
            </a:endParaRPr>
          </a:p>
          <a:p>
            <a:pPr algn="just">
              <a:lnSpc>
                <a:spcPct val="150000"/>
              </a:lnSpc>
              <a:buClrTx/>
              <a:buSzPct val="100000"/>
              <a:buFont typeface="Arial" panose="020B0604020202020204" pitchFamily="34" charset="0"/>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1E401A2-1ECB-FCD3-B4BF-FEB7ADA49421}"/>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7DBA4F95-5456-8F7F-8520-1446FD1274C3}"/>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200"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200"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200"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200"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Future Scope</a:t>
            </a:r>
          </a:p>
          <a:p>
            <a:pPr algn="just">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Implementation(Partial)</a:t>
            </a:r>
          </a:p>
          <a:p>
            <a:pPr algn="just">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200"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69222E16-8549-211F-9B05-0B1C99C93546}"/>
              </a:ext>
            </a:extLst>
          </p:cNvPr>
          <p:cNvSpPr>
            <a:spLocks noChangeArrowheads="1"/>
          </p:cNvSpPr>
          <p:nvPr/>
        </p:nvSpPr>
        <p:spPr bwMode="auto">
          <a:xfrm>
            <a:off x="360363" y="298767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6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CF20B362-D3A3-C562-C8B4-E8720EFA3DA6}"/>
              </a:ext>
            </a:extLst>
          </p:cNvPr>
          <p:cNvSpPr>
            <a:spLocks noChangeArrowheads="1"/>
          </p:cNvSpPr>
          <p:nvPr/>
        </p:nvSpPr>
        <p:spPr bwMode="auto">
          <a:xfrm>
            <a:off x="503238" y="590550"/>
            <a:ext cx="41052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Introduction</a:t>
            </a:r>
          </a:p>
        </p:txBody>
      </p:sp>
      <p:sp>
        <p:nvSpPr>
          <p:cNvPr id="10243" name="Content Placeholder 2">
            <a:extLst>
              <a:ext uri="{FF2B5EF4-FFF2-40B4-BE49-F238E27FC236}">
                <a16:creationId xmlns:a16="http://schemas.microsoft.com/office/drawing/2014/main" id="{575AF534-0D26-F9CC-3B84-E1E329C5E7E9}"/>
              </a:ext>
            </a:extLst>
          </p:cNvPr>
          <p:cNvSpPr txBox="1">
            <a:spLocks noChangeArrowheads="1"/>
          </p:cNvSpPr>
          <p:nvPr/>
        </p:nvSpPr>
        <p:spPr bwMode="auto">
          <a:xfrm>
            <a:off x="215900" y="1331913"/>
            <a:ext cx="9251950" cy="55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lnSpc>
                <a:spcPct val="150000"/>
              </a:lnSpc>
              <a:spcBef>
                <a:spcPct val="20000"/>
              </a:spcBef>
              <a:buClrTx/>
              <a:buSzTx/>
              <a:buFont typeface="Arial" panose="020B0604020202020204" pitchFamily="34" charset="0"/>
              <a:buNone/>
            </a:pPr>
            <a:r>
              <a:rPr lang="en-US" altLang="en-US" sz="2200" dirty="0">
                <a:solidFill>
                  <a:schemeClr val="tx1"/>
                </a:solidFill>
                <a:latin typeface="Times New Roman" panose="02020603050405020304" pitchFamily="18" charset="0"/>
                <a:cs typeface="Times New Roman" panose="02020603050405020304" pitchFamily="18" charset="0"/>
              </a:rPr>
              <a:t>      The stock market's high volatility makes accurate predictions a significant challenge,  and linear regression often fail to capture the full complexity of market behavior. Current challenges include frequent errors in predictions due to unexpected market fluctuations, and traditional models struggle with processing large amounts of historical data, leading to unreliable long-term forecasts. These limitations highlight the need for advanced approaches like LSTM networks, which excel in time series forecasting. The goal is to enhance prediction accuracy and offer actionable investment recommendations by leveraging LSTM's ability to learn from past data.</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69DAB39-B707-3837-6619-0EA2576EC83F}"/>
              </a:ext>
            </a:extLst>
          </p:cNvPr>
          <p:cNvSpPr>
            <a:spLocks noChangeArrowheads="1"/>
          </p:cNvSpPr>
          <p:nvPr/>
        </p:nvSpPr>
        <p:spPr bwMode="auto">
          <a:xfrm>
            <a:off x="215776" y="0"/>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 Literature Survey of the existing system</a:t>
            </a:r>
          </a:p>
        </p:txBody>
      </p:sp>
      <p:graphicFrame>
        <p:nvGraphicFramePr>
          <p:cNvPr id="2" name="Table 1">
            <a:extLst>
              <a:ext uri="{FF2B5EF4-FFF2-40B4-BE49-F238E27FC236}">
                <a16:creationId xmlns:a16="http://schemas.microsoft.com/office/drawing/2014/main" id="{055F54AC-386F-FCE9-B257-366A78848FFC}"/>
              </a:ext>
            </a:extLst>
          </p:cNvPr>
          <p:cNvGraphicFramePr>
            <a:graphicFrameLocks noGrp="1"/>
          </p:cNvGraphicFramePr>
          <p:nvPr>
            <p:extLst>
              <p:ext uri="{D42A27DB-BD31-4B8C-83A1-F6EECF244321}">
                <p14:modId xmlns:p14="http://schemas.microsoft.com/office/powerpoint/2010/main" val="2210867970"/>
              </p:ext>
            </p:extLst>
          </p:nvPr>
        </p:nvGraphicFramePr>
        <p:xfrm>
          <a:off x="409220" y="1403574"/>
          <a:ext cx="9311611" cy="5301020"/>
        </p:xfrm>
        <a:graphic>
          <a:graphicData uri="http://schemas.openxmlformats.org/drawingml/2006/table">
            <a:tbl>
              <a:tblPr firstRow="1" bandRow="1">
                <a:tableStyleId>{5940675A-B579-460E-94D1-54222C63F5DA}</a:tableStyleId>
              </a:tblPr>
              <a:tblGrid>
                <a:gridCol w="2434346">
                  <a:extLst>
                    <a:ext uri="{9D8B030D-6E8A-4147-A177-3AD203B41FA5}">
                      <a16:colId xmlns:a16="http://schemas.microsoft.com/office/drawing/2014/main" val="2960496203"/>
                    </a:ext>
                  </a:extLst>
                </a:gridCol>
                <a:gridCol w="1954591">
                  <a:extLst>
                    <a:ext uri="{9D8B030D-6E8A-4147-A177-3AD203B41FA5}">
                      <a16:colId xmlns:a16="http://schemas.microsoft.com/office/drawing/2014/main" val="4035312609"/>
                    </a:ext>
                  </a:extLst>
                </a:gridCol>
                <a:gridCol w="1085884">
                  <a:extLst>
                    <a:ext uri="{9D8B030D-6E8A-4147-A177-3AD203B41FA5}">
                      <a16:colId xmlns:a16="http://schemas.microsoft.com/office/drawing/2014/main" val="1435019603"/>
                    </a:ext>
                  </a:extLst>
                </a:gridCol>
                <a:gridCol w="3836790">
                  <a:extLst>
                    <a:ext uri="{9D8B030D-6E8A-4147-A177-3AD203B41FA5}">
                      <a16:colId xmlns:a16="http://schemas.microsoft.com/office/drawing/2014/main" val="3892631198"/>
                    </a:ext>
                  </a:extLst>
                </a:gridCol>
              </a:tblGrid>
              <a:tr h="717563">
                <a:tc>
                  <a:txBody>
                    <a:bodyPr/>
                    <a:lstStyle/>
                    <a:p>
                      <a:pPr algn="ctr"/>
                      <a:r>
                        <a:rPr lang="en-IN" sz="2200" dirty="0">
                          <a:latin typeface="Times New Roman" panose="02020603050405020304" pitchFamily="18" charset="0"/>
                          <a:cs typeface="Times New Roman" panose="02020603050405020304" pitchFamily="18" charset="0"/>
                        </a:rPr>
                        <a:t>Author Name</a:t>
                      </a:r>
                    </a:p>
                  </a:txBody>
                  <a:tcPr/>
                </a:tc>
                <a:tc>
                  <a:txBody>
                    <a:bodyPr/>
                    <a:lstStyle/>
                    <a:p>
                      <a:pPr algn="ctr"/>
                      <a:r>
                        <a:rPr lang="en-IN" sz="2200" dirty="0">
                          <a:latin typeface="Times New Roman" panose="02020603050405020304" pitchFamily="18" charset="0"/>
                          <a:cs typeface="Times New Roman" panose="02020603050405020304" pitchFamily="18" charset="0"/>
                        </a:rPr>
                        <a:t>Publisher Name</a:t>
                      </a:r>
                    </a:p>
                  </a:txBody>
                  <a:tcPr/>
                </a:tc>
                <a:tc>
                  <a:txBody>
                    <a:bodyPr/>
                    <a:lstStyle/>
                    <a:p>
                      <a:pPr algn="ctr"/>
                      <a:r>
                        <a:rPr lang="en-IN" sz="2200" dirty="0">
                          <a:latin typeface="Times New Roman" panose="02020603050405020304" pitchFamily="18" charset="0"/>
                          <a:cs typeface="Times New Roman" panose="02020603050405020304" pitchFamily="18" charset="0"/>
                        </a:rPr>
                        <a:t>Year</a:t>
                      </a:r>
                    </a:p>
                  </a:txBody>
                  <a:tcPr/>
                </a:tc>
                <a:tc>
                  <a:txBody>
                    <a:bodyPr/>
                    <a:lstStyle/>
                    <a:p>
                      <a:pPr algn="ctr"/>
                      <a:r>
                        <a:rPr lang="en-IN" sz="22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3173033132"/>
                  </a:ext>
                </a:extLst>
              </a:tr>
              <a:tr h="4539020">
                <a:tc>
                  <a:txBody>
                    <a:bodyPr/>
                    <a:lstStyle/>
                    <a:p>
                      <a:r>
                        <a:rPr lang="en-IN" sz="2200" dirty="0">
                          <a:latin typeface="Times New Roman" panose="02020603050405020304" pitchFamily="18" charset="0"/>
                          <a:cs typeface="Times New Roman" panose="02020603050405020304" pitchFamily="18" charset="0"/>
                        </a:rPr>
                        <a:t>Adil Moghar , Mhamed Hamiche</a:t>
                      </a:r>
                    </a:p>
                  </a:txBody>
                  <a:tcPr/>
                </a:tc>
                <a:tc>
                  <a:txBody>
                    <a:bodyPr/>
                    <a:lstStyle/>
                    <a:p>
                      <a:pPr algn="just"/>
                      <a:r>
                        <a:rPr lang="en-IN" sz="2200" dirty="0">
                          <a:latin typeface="Times New Roman" panose="02020603050405020304" pitchFamily="18" charset="0"/>
                          <a:cs typeface="Times New Roman" panose="02020603050405020304" pitchFamily="18" charset="0"/>
                        </a:rPr>
                        <a:t>Procedia Computer Science</a:t>
                      </a:r>
                    </a:p>
                  </a:txBody>
                  <a:tcPr/>
                </a:tc>
                <a:tc>
                  <a:txBody>
                    <a:bodyPr/>
                    <a:lstStyle/>
                    <a:p>
                      <a:r>
                        <a:rPr lang="en-IN" sz="2200" dirty="0">
                          <a:latin typeface="Times New Roman" panose="02020603050405020304" pitchFamily="18" charset="0"/>
                          <a:cs typeface="Times New Roman" panose="02020603050405020304" pitchFamily="18" charset="0"/>
                        </a:rPr>
                        <a:t>2020</a:t>
                      </a:r>
                    </a:p>
                  </a:txBody>
                  <a:tcPr/>
                </a:tc>
                <a:tc>
                  <a:txBody>
                    <a:bodyPr/>
                    <a:lstStyle/>
                    <a:p>
                      <a:pPr algn="just"/>
                      <a:r>
                        <a:rPr lang="en-US" sz="2200" dirty="0">
                          <a:latin typeface="Times New Roman" panose="02020603050405020304" pitchFamily="18" charset="0"/>
                          <a:cs typeface="Times New Roman" panose="02020603050405020304" pitchFamily="18" charset="0"/>
                        </a:rPr>
                        <a:t>Long Short-Term Memory (LSTM) is one of many types of Recurrent Neural Network RNN, it’s also capable of catching data from past stages and use it for future predictions . In general, an Artificial Neural Network (ANN) consists of three layers: 1) input layer, 2) Hidden layers, 3) output layer. </a:t>
                      </a: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5402"/>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69DAB39-B707-3837-6619-0EA2576EC83F}"/>
              </a:ext>
            </a:extLst>
          </p:cNvPr>
          <p:cNvSpPr>
            <a:spLocks noChangeArrowheads="1"/>
          </p:cNvSpPr>
          <p:nvPr/>
        </p:nvSpPr>
        <p:spPr bwMode="auto">
          <a:xfrm>
            <a:off x="143768" y="-180603"/>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 Literature Survey of the existing system</a:t>
            </a:r>
          </a:p>
        </p:txBody>
      </p:sp>
      <p:graphicFrame>
        <p:nvGraphicFramePr>
          <p:cNvPr id="2" name="Table 1">
            <a:extLst>
              <a:ext uri="{FF2B5EF4-FFF2-40B4-BE49-F238E27FC236}">
                <a16:creationId xmlns:a16="http://schemas.microsoft.com/office/drawing/2014/main" id="{055F54AC-386F-FCE9-B257-366A78848FFC}"/>
              </a:ext>
            </a:extLst>
          </p:cNvPr>
          <p:cNvGraphicFramePr>
            <a:graphicFrameLocks noGrp="1"/>
          </p:cNvGraphicFramePr>
          <p:nvPr>
            <p:extLst>
              <p:ext uri="{D42A27DB-BD31-4B8C-83A1-F6EECF244321}">
                <p14:modId xmlns:p14="http://schemas.microsoft.com/office/powerpoint/2010/main" val="104894580"/>
              </p:ext>
            </p:extLst>
          </p:nvPr>
        </p:nvGraphicFramePr>
        <p:xfrm>
          <a:off x="409220" y="1475581"/>
          <a:ext cx="9239604" cy="5400599"/>
        </p:xfrm>
        <a:graphic>
          <a:graphicData uri="http://schemas.openxmlformats.org/drawingml/2006/table">
            <a:tbl>
              <a:tblPr firstRow="1" bandRow="1">
                <a:tableStyleId>{5940675A-B579-460E-94D1-54222C63F5DA}</a:tableStyleId>
              </a:tblPr>
              <a:tblGrid>
                <a:gridCol w="2415521">
                  <a:extLst>
                    <a:ext uri="{9D8B030D-6E8A-4147-A177-3AD203B41FA5}">
                      <a16:colId xmlns:a16="http://schemas.microsoft.com/office/drawing/2014/main" val="2960496203"/>
                    </a:ext>
                  </a:extLst>
                </a:gridCol>
                <a:gridCol w="1673101">
                  <a:extLst>
                    <a:ext uri="{9D8B030D-6E8A-4147-A177-3AD203B41FA5}">
                      <a16:colId xmlns:a16="http://schemas.microsoft.com/office/drawing/2014/main" val="4035312609"/>
                    </a:ext>
                  </a:extLst>
                </a:gridCol>
                <a:gridCol w="1343862">
                  <a:extLst>
                    <a:ext uri="{9D8B030D-6E8A-4147-A177-3AD203B41FA5}">
                      <a16:colId xmlns:a16="http://schemas.microsoft.com/office/drawing/2014/main" val="1435019603"/>
                    </a:ext>
                  </a:extLst>
                </a:gridCol>
                <a:gridCol w="3807120">
                  <a:extLst>
                    <a:ext uri="{9D8B030D-6E8A-4147-A177-3AD203B41FA5}">
                      <a16:colId xmlns:a16="http://schemas.microsoft.com/office/drawing/2014/main" val="3892631198"/>
                    </a:ext>
                  </a:extLst>
                </a:gridCol>
              </a:tblGrid>
              <a:tr h="816086">
                <a:tc>
                  <a:txBody>
                    <a:bodyPr/>
                    <a:lstStyle/>
                    <a:p>
                      <a:pPr algn="ctr"/>
                      <a:r>
                        <a:rPr lang="en-IN" sz="2200" dirty="0">
                          <a:latin typeface="Times New Roman" panose="02020603050405020304" pitchFamily="18" charset="0"/>
                          <a:cs typeface="Times New Roman" panose="02020603050405020304" pitchFamily="18" charset="0"/>
                        </a:rPr>
                        <a:t>Author Name</a:t>
                      </a:r>
                    </a:p>
                  </a:txBody>
                  <a:tcPr/>
                </a:tc>
                <a:tc>
                  <a:txBody>
                    <a:bodyPr/>
                    <a:lstStyle/>
                    <a:p>
                      <a:pPr algn="ctr"/>
                      <a:r>
                        <a:rPr lang="en-IN" sz="2200" dirty="0">
                          <a:latin typeface="Times New Roman" panose="02020603050405020304" pitchFamily="18" charset="0"/>
                          <a:cs typeface="Times New Roman" panose="02020603050405020304" pitchFamily="18" charset="0"/>
                        </a:rPr>
                        <a:t>Publisher Name</a:t>
                      </a:r>
                    </a:p>
                  </a:txBody>
                  <a:tcPr/>
                </a:tc>
                <a:tc>
                  <a:txBody>
                    <a:bodyPr/>
                    <a:lstStyle/>
                    <a:p>
                      <a:pPr algn="ctr"/>
                      <a:r>
                        <a:rPr lang="en-IN" sz="2200" dirty="0">
                          <a:latin typeface="Times New Roman" panose="02020603050405020304" pitchFamily="18" charset="0"/>
                          <a:cs typeface="Times New Roman" panose="02020603050405020304" pitchFamily="18" charset="0"/>
                        </a:rPr>
                        <a:t>Year</a:t>
                      </a:r>
                    </a:p>
                  </a:txBody>
                  <a:tcPr/>
                </a:tc>
                <a:tc>
                  <a:txBody>
                    <a:bodyPr/>
                    <a:lstStyle/>
                    <a:p>
                      <a:pPr algn="ctr"/>
                      <a:r>
                        <a:rPr lang="en-IN" sz="22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3173033132"/>
                  </a:ext>
                </a:extLst>
              </a:tr>
              <a:tr h="4584513">
                <a:tc>
                  <a:txBody>
                    <a:bodyPr/>
                    <a:lstStyle/>
                    <a:p>
                      <a:r>
                        <a:rPr lang="en-IN" sz="2200" dirty="0">
                          <a:latin typeface="Times New Roman" panose="02020603050405020304" pitchFamily="18" charset="0"/>
                          <a:cs typeface="Times New Roman" panose="02020603050405020304" pitchFamily="18" charset="0"/>
                        </a:rPr>
                        <a:t>Risheng QiaoORCID Icon,Weike Chen &amp;Yongsheng</a:t>
                      </a:r>
                    </a:p>
                  </a:txBody>
                  <a:tcPr/>
                </a:tc>
                <a:tc>
                  <a:txBody>
                    <a:bodyPr/>
                    <a:lstStyle/>
                    <a:p>
                      <a:r>
                        <a:rPr lang="en-IN" sz="2200" dirty="0">
                          <a:latin typeface="Times New Roman" panose="02020603050405020304" pitchFamily="18" charset="0"/>
                          <a:cs typeface="Times New Roman" panose="02020603050405020304" pitchFamily="18" charset="0"/>
                        </a:rPr>
                        <a:t>Applied Artificial Intelligence</a:t>
                      </a:r>
                    </a:p>
                  </a:txBody>
                  <a:tcPr/>
                </a:tc>
                <a:tc>
                  <a:txBody>
                    <a:bodyPr/>
                    <a:lstStyle/>
                    <a:p>
                      <a:r>
                        <a:rPr lang="en-IN" sz="2200" dirty="0">
                          <a:latin typeface="Times New Roman" panose="02020603050405020304" pitchFamily="18" charset="0"/>
                          <a:cs typeface="Times New Roman" panose="02020603050405020304" pitchFamily="18" charset="0"/>
                        </a:rPr>
                        <a:t>2017</a:t>
                      </a:r>
                    </a:p>
                  </a:txBody>
                  <a:tcPr/>
                </a:tc>
                <a:tc>
                  <a:txBody>
                    <a:bodyPr/>
                    <a:lstStyle/>
                    <a:p>
                      <a:pPr algn="just"/>
                      <a:r>
                        <a:rPr lang="en-US" sz="2200" dirty="0">
                          <a:latin typeface="Times New Roman" panose="02020603050405020304" pitchFamily="18" charset="0"/>
                          <a:cs typeface="Times New Roman" panose="02020603050405020304" pitchFamily="18" charset="0"/>
                        </a:rPr>
                        <a:t> For a long time, the prediction of future stock price trend and stock return has been an active research field. All investors and researchers hope to achieve the goal of predicting future stock price trend and stock return (Zhong and </a:t>
                      </a:r>
                      <a:r>
                        <a:rPr lang="en-US" sz="2200" dirty="0" err="1">
                          <a:latin typeface="Times New Roman" panose="02020603050405020304" pitchFamily="18" charset="0"/>
                          <a:cs typeface="Times New Roman" panose="02020603050405020304" pitchFamily="18" charset="0"/>
                        </a:rPr>
                        <a:t>Enke</a:t>
                      </a:r>
                      <a:r>
                        <a:rPr lang="en-US" sz="2200" dirty="0">
                          <a:latin typeface="Times New Roman" panose="02020603050405020304" pitchFamily="18" charset="0"/>
                          <a:cs typeface="Times New Roman" panose="02020603050405020304" pitchFamily="18" charset="0"/>
                        </a:rPr>
                        <a:t> Citation2017).</a:t>
                      </a:r>
                    </a:p>
                    <a:p>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5402"/>
                  </a:ext>
                </a:extLst>
              </a:tr>
            </a:tbl>
          </a:graphicData>
        </a:graphic>
      </p:graphicFrame>
    </p:spTree>
    <p:extLst>
      <p:ext uri="{BB962C8B-B14F-4D97-AF65-F5344CB8AC3E}">
        <p14:creationId xmlns:p14="http://schemas.microsoft.com/office/powerpoint/2010/main" val="3149233065"/>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69DAB39-B707-3837-6619-0EA2576EC83F}"/>
              </a:ext>
            </a:extLst>
          </p:cNvPr>
          <p:cNvSpPr>
            <a:spLocks noChangeArrowheads="1"/>
          </p:cNvSpPr>
          <p:nvPr/>
        </p:nvSpPr>
        <p:spPr bwMode="auto">
          <a:xfrm>
            <a:off x="215776" y="-252611"/>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 Literature Survey of the existing system</a:t>
            </a:r>
          </a:p>
        </p:txBody>
      </p:sp>
      <p:graphicFrame>
        <p:nvGraphicFramePr>
          <p:cNvPr id="2" name="Table 1">
            <a:extLst>
              <a:ext uri="{FF2B5EF4-FFF2-40B4-BE49-F238E27FC236}">
                <a16:creationId xmlns:a16="http://schemas.microsoft.com/office/drawing/2014/main" id="{055F54AC-386F-FCE9-B257-366A78848FFC}"/>
              </a:ext>
            </a:extLst>
          </p:cNvPr>
          <p:cNvGraphicFramePr>
            <a:graphicFrameLocks noGrp="1"/>
          </p:cNvGraphicFramePr>
          <p:nvPr>
            <p:extLst>
              <p:ext uri="{D42A27DB-BD31-4B8C-83A1-F6EECF244321}">
                <p14:modId xmlns:p14="http://schemas.microsoft.com/office/powerpoint/2010/main" val="3921914265"/>
              </p:ext>
            </p:extLst>
          </p:nvPr>
        </p:nvGraphicFramePr>
        <p:xfrm>
          <a:off x="384506" y="1009451"/>
          <a:ext cx="9311611" cy="5866730"/>
        </p:xfrm>
        <a:graphic>
          <a:graphicData uri="http://schemas.openxmlformats.org/drawingml/2006/table">
            <a:tbl>
              <a:tblPr firstRow="1" bandRow="1">
                <a:tableStyleId>{5940675A-B579-460E-94D1-54222C63F5DA}</a:tableStyleId>
              </a:tblPr>
              <a:tblGrid>
                <a:gridCol w="2434346">
                  <a:extLst>
                    <a:ext uri="{9D8B030D-6E8A-4147-A177-3AD203B41FA5}">
                      <a16:colId xmlns:a16="http://schemas.microsoft.com/office/drawing/2014/main" val="2960496203"/>
                    </a:ext>
                  </a:extLst>
                </a:gridCol>
                <a:gridCol w="1686140">
                  <a:extLst>
                    <a:ext uri="{9D8B030D-6E8A-4147-A177-3AD203B41FA5}">
                      <a16:colId xmlns:a16="http://schemas.microsoft.com/office/drawing/2014/main" val="4035312609"/>
                    </a:ext>
                  </a:extLst>
                </a:gridCol>
                <a:gridCol w="1354335">
                  <a:extLst>
                    <a:ext uri="{9D8B030D-6E8A-4147-A177-3AD203B41FA5}">
                      <a16:colId xmlns:a16="http://schemas.microsoft.com/office/drawing/2014/main" val="1435019603"/>
                    </a:ext>
                  </a:extLst>
                </a:gridCol>
                <a:gridCol w="3836790">
                  <a:extLst>
                    <a:ext uri="{9D8B030D-6E8A-4147-A177-3AD203B41FA5}">
                      <a16:colId xmlns:a16="http://schemas.microsoft.com/office/drawing/2014/main" val="3892631198"/>
                    </a:ext>
                  </a:extLst>
                </a:gridCol>
              </a:tblGrid>
              <a:tr h="1062814">
                <a:tc>
                  <a:txBody>
                    <a:bodyPr/>
                    <a:lstStyle/>
                    <a:p>
                      <a:pPr algn="ctr"/>
                      <a:r>
                        <a:rPr lang="en-IN" sz="2200" dirty="0">
                          <a:latin typeface="Times New Roman" panose="02020603050405020304" pitchFamily="18" charset="0"/>
                          <a:cs typeface="Times New Roman" panose="02020603050405020304" pitchFamily="18" charset="0"/>
                        </a:rPr>
                        <a:t>Author Name</a:t>
                      </a:r>
                    </a:p>
                  </a:txBody>
                  <a:tcPr/>
                </a:tc>
                <a:tc>
                  <a:txBody>
                    <a:bodyPr/>
                    <a:lstStyle/>
                    <a:p>
                      <a:pPr algn="ctr"/>
                      <a:r>
                        <a:rPr lang="en-IN" sz="2200" dirty="0">
                          <a:latin typeface="Times New Roman" panose="02020603050405020304" pitchFamily="18" charset="0"/>
                          <a:cs typeface="Times New Roman" panose="02020603050405020304" pitchFamily="18" charset="0"/>
                        </a:rPr>
                        <a:t>Publisher Name</a:t>
                      </a:r>
                    </a:p>
                  </a:txBody>
                  <a:tcPr/>
                </a:tc>
                <a:tc>
                  <a:txBody>
                    <a:bodyPr/>
                    <a:lstStyle/>
                    <a:p>
                      <a:pPr algn="ctr"/>
                      <a:r>
                        <a:rPr lang="en-IN" sz="2200" dirty="0">
                          <a:latin typeface="Times New Roman" panose="02020603050405020304" pitchFamily="18" charset="0"/>
                          <a:cs typeface="Times New Roman" panose="02020603050405020304" pitchFamily="18" charset="0"/>
                        </a:rPr>
                        <a:t>Year</a:t>
                      </a:r>
                    </a:p>
                  </a:txBody>
                  <a:tcPr/>
                </a:tc>
                <a:tc>
                  <a:txBody>
                    <a:bodyPr/>
                    <a:lstStyle/>
                    <a:p>
                      <a:pPr algn="ctr"/>
                      <a:r>
                        <a:rPr lang="en-IN" sz="22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3173033132"/>
                  </a:ext>
                </a:extLst>
              </a:tr>
              <a:tr h="4803916">
                <a:tc>
                  <a:txBody>
                    <a:bodyPr/>
                    <a:lstStyle/>
                    <a:p>
                      <a:r>
                        <a:rPr lang="en-IN" sz="2200" b="0" dirty="0">
                          <a:latin typeface="Times New Roman" panose="02020603050405020304" pitchFamily="18" charset="0"/>
                          <a:cs typeface="Times New Roman" panose="02020603050405020304" pitchFamily="18" charset="0"/>
                        </a:rPr>
                        <a:t>S. Dinesh , A.M.S. Rama Raju , S. Rahul , O. Naga Sandeep , Mr. N D S </a:t>
                      </a:r>
                      <a:r>
                        <a:rPr lang="en-IN" sz="2200" b="0" dirty="0" err="1">
                          <a:latin typeface="Times New Roman" panose="02020603050405020304" pitchFamily="18" charset="0"/>
                          <a:cs typeface="Times New Roman" panose="02020603050405020304" pitchFamily="18" charset="0"/>
                        </a:rPr>
                        <a:t>S</a:t>
                      </a:r>
                      <a:r>
                        <a:rPr lang="en-IN" sz="2200" b="0" dirty="0">
                          <a:latin typeface="Times New Roman" panose="02020603050405020304" pitchFamily="18" charset="0"/>
                          <a:cs typeface="Times New Roman" panose="02020603050405020304" pitchFamily="18" charset="0"/>
                        </a:rPr>
                        <a:t> Kiran </a:t>
                      </a:r>
                      <a:r>
                        <a:rPr lang="en-IN" sz="2200" b="0" dirty="0" err="1">
                          <a:latin typeface="Times New Roman" panose="02020603050405020304" pitchFamily="18" charset="0"/>
                          <a:cs typeface="Times New Roman" panose="02020603050405020304" pitchFamily="18" charset="0"/>
                        </a:rPr>
                        <a:t>Relangi</a:t>
                      </a:r>
                      <a:endParaRPr lang="en-IN" sz="2200" b="0" dirty="0">
                        <a:latin typeface="Times New Roman" panose="02020603050405020304" pitchFamily="18" charset="0"/>
                        <a:cs typeface="Times New Roman" panose="02020603050405020304" pitchFamily="18" charset="0"/>
                      </a:endParaRPr>
                    </a:p>
                  </a:txBody>
                  <a:tcPr/>
                </a:tc>
                <a:tc>
                  <a:txBody>
                    <a:bodyPr/>
                    <a:lstStyle/>
                    <a:p>
                      <a:r>
                        <a:rPr lang="en-IN" sz="2200" b="0" dirty="0" err="1">
                          <a:latin typeface="Times New Roman" panose="02020603050405020304" pitchFamily="18" charset="0"/>
                          <a:cs typeface="Times New Roman" panose="02020603050405020304" pitchFamily="18" charset="0"/>
                        </a:rPr>
                        <a:t>Mukt</a:t>
                      </a:r>
                      <a:r>
                        <a:rPr lang="en-IN" sz="2200" b="0" dirty="0">
                          <a:latin typeface="Times New Roman" panose="02020603050405020304" pitchFamily="18" charset="0"/>
                          <a:cs typeface="Times New Roman" panose="02020603050405020304" pitchFamily="18" charset="0"/>
                        </a:rPr>
                        <a:t> </a:t>
                      </a:r>
                      <a:r>
                        <a:rPr lang="en-IN" sz="2200" b="0" dirty="0" err="1">
                          <a:latin typeface="Times New Roman" panose="02020603050405020304" pitchFamily="18" charset="0"/>
                          <a:cs typeface="Times New Roman" panose="02020603050405020304" pitchFamily="18" charset="0"/>
                        </a:rPr>
                        <a:t>Shabd</a:t>
                      </a:r>
                      <a:r>
                        <a:rPr lang="en-IN" sz="2200" b="0" dirty="0">
                          <a:latin typeface="Times New Roman" panose="02020603050405020304" pitchFamily="18" charset="0"/>
                          <a:cs typeface="Times New Roman" panose="02020603050405020304" pitchFamily="18" charset="0"/>
                        </a:rPr>
                        <a:t> Journal</a:t>
                      </a:r>
                    </a:p>
                  </a:txBody>
                  <a:tcPr/>
                </a:tc>
                <a:tc>
                  <a:txBody>
                    <a:bodyPr/>
                    <a:lstStyle/>
                    <a:p>
                      <a:r>
                        <a:rPr lang="en-IN" sz="2200" dirty="0">
                          <a:latin typeface="Times New Roman" panose="02020603050405020304" pitchFamily="18" charset="0"/>
                          <a:cs typeface="Times New Roman" panose="02020603050405020304" pitchFamily="18" charset="0"/>
                        </a:rPr>
                        <a:t>2021</a:t>
                      </a:r>
                    </a:p>
                  </a:txBody>
                  <a:tcPr/>
                </a:tc>
                <a:tc>
                  <a:txBody>
                    <a:bodyPr/>
                    <a:lstStyle/>
                    <a:p>
                      <a:pPr algn="just"/>
                      <a:r>
                        <a:rPr lang="en-US" sz="2200" dirty="0">
                          <a:latin typeface="Times New Roman" panose="02020603050405020304" pitchFamily="18" charset="0"/>
                          <a:cs typeface="Times New Roman" panose="02020603050405020304" pitchFamily="18" charset="0"/>
                        </a:rPr>
                        <a:t> Stock price prediction is challenging due to market volatility, but Long Short-Term Memory (LSTM) networks, designed for time series problems, outperform other models like Logistic Regression and ARIMA, achieving over 93% accuracy in stock price forecasting.</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5402"/>
                  </a:ext>
                </a:extLst>
              </a:tr>
            </a:tbl>
          </a:graphicData>
        </a:graphic>
      </p:graphicFrame>
    </p:spTree>
    <p:extLst>
      <p:ext uri="{BB962C8B-B14F-4D97-AF65-F5344CB8AC3E}">
        <p14:creationId xmlns:p14="http://schemas.microsoft.com/office/powerpoint/2010/main" val="231446291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69DAB39-B707-3837-6619-0EA2576EC83F}"/>
              </a:ext>
            </a:extLst>
          </p:cNvPr>
          <p:cNvSpPr>
            <a:spLocks noChangeArrowheads="1"/>
          </p:cNvSpPr>
          <p:nvPr/>
        </p:nvSpPr>
        <p:spPr bwMode="auto">
          <a:xfrm>
            <a:off x="215776" y="-252611"/>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 Literature Survey of the existing system</a:t>
            </a:r>
          </a:p>
        </p:txBody>
      </p:sp>
      <p:graphicFrame>
        <p:nvGraphicFramePr>
          <p:cNvPr id="2" name="Table 1">
            <a:extLst>
              <a:ext uri="{FF2B5EF4-FFF2-40B4-BE49-F238E27FC236}">
                <a16:creationId xmlns:a16="http://schemas.microsoft.com/office/drawing/2014/main" id="{055F54AC-386F-FCE9-B257-366A78848FFC}"/>
              </a:ext>
            </a:extLst>
          </p:cNvPr>
          <p:cNvGraphicFramePr>
            <a:graphicFrameLocks noGrp="1"/>
          </p:cNvGraphicFramePr>
          <p:nvPr>
            <p:extLst>
              <p:ext uri="{D42A27DB-BD31-4B8C-83A1-F6EECF244321}">
                <p14:modId xmlns:p14="http://schemas.microsoft.com/office/powerpoint/2010/main" val="2756962950"/>
              </p:ext>
            </p:extLst>
          </p:nvPr>
        </p:nvGraphicFramePr>
        <p:xfrm>
          <a:off x="384506" y="1009451"/>
          <a:ext cx="9311611" cy="5866730"/>
        </p:xfrm>
        <a:graphic>
          <a:graphicData uri="http://schemas.openxmlformats.org/drawingml/2006/table">
            <a:tbl>
              <a:tblPr firstRow="1" bandRow="1">
                <a:tableStyleId>{5940675A-B579-460E-94D1-54222C63F5DA}</a:tableStyleId>
              </a:tblPr>
              <a:tblGrid>
                <a:gridCol w="2434346">
                  <a:extLst>
                    <a:ext uri="{9D8B030D-6E8A-4147-A177-3AD203B41FA5}">
                      <a16:colId xmlns:a16="http://schemas.microsoft.com/office/drawing/2014/main" val="2960496203"/>
                    </a:ext>
                  </a:extLst>
                </a:gridCol>
                <a:gridCol w="1686140">
                  <a:extLst>
                    <a:ext uri="{9D8B030D-6E8A-4147-A177-3AD203B41FA5}">
                      <a16:colId xmlns:a16="http://schemas.microsoft.com/office/drawing/2014/main" val="4035312609"/>
                    </a:ext>
                  </a:extLst>
                </a:gridCol>
                <a:gridCol w="1354335">
                  <a:extLst>
                    <a:ext uri="{9D8B030D-6E8A-4147-A177-3AD203B41FA5}">
                      <a16:colId xmlns:a16="http://schemas.microsoft.com/office/drawing/2014/main" val="1435019603"/>
                    </a:ext>
                  </a:extLst>
                </a:gridCol>
                <a:gridCol w="3836790">
                  <a:extLst>
                    <a:ext uri="{9D8B030D-6E8A-4147-A177-3AD203B41FA5}">
                      <a16:colId xmlns:a16="http://schemas.microsoft.com/office/drawing/2014/main" val="3892631198"/>
                    </a:ext>
                  </a:extLst>
                </a:gridCol>
              </a:tblGrid>
              <a:tr h="1062814">
                <a:tc>
                  <a:txBody>
                    <a:bodyPr/>
                    <a:lstStyle/>
                    <a:p>
                      <a:pPr algn="ctr"/>
                      <a:r>
                        <a:rPr lang="en-IN" sz="2200" dirty="0">
                          <a:latin typeface="Times New Roman" panose="02020603050405020304" pitchFamily="18" charset="0"/>
                          <a:cs typeface="Times New Roman" panose="02020603050405020304" pitchFamily="18" charset="0"/>
                        </a:rPr>
                        <a:t>Author Name</a:t>
                      </a:r>
                    </a:p>
                  </a:txBody>
                  <a:tcPr/>
                </a:tc>
                <a:tc>
                  <a:txBody>
                    <a:bodyPr/>
                    <a:lstStyle/>
                    <a:p>
                      <a:pPr algn="ctr"/>
                      <a:r>
                        <a:rPr lang="en-IN" sz="2200" dirty="0">
                          <a:latin typeface="Times New Roman" panose="02020603050405020304" pitchFamily="18" charset="0"/>
                          <a:cs typeface="Times New Roman" panose="02020603050405020304" pitchFamily="18" charset="0"/>
                        </a:rPr>
                        <a:t>Publisher Name</a:t>
                      </a:r>
                    </a:p>
                  </a:txBody>
                  <a:tcPr/>
                </a:tc>
                <a:tc>
                  <a:txBody>
                    <a:bodyPr/>
                    <a:lstStyle/>
                    <a:p>
                      <a:pPr algn="ctr"/>
                      <a:r>
                        <a:rPr lang="en-IN" sz="2200" dirty="0">
                          <a:latin typeface="Times New Roman" panose="02020603050405020304" pitchFamily="18" charset="0"/>
                          <a:cs typeface="Times New Roman" panose="02020603050405020304" pitchFamily="18" charset="0"/>
                        </a:rPr>
                        <a:t>Year</a:t>
                      </a:r>
                    </a:p>
                  </a:txBody>
                  <a:tcPr/>
                </a:tc>
                <a:tc>
                  <a:txBody>
                    <a:bodyPr/>
                    <a:lstStyle/>
                    <a:p>
                      <a:pPr algn="ctr"/>
                      <a:r>
                        <a:rPr lang="en-IN" sz="22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3173033132"/>
                  </a:ext>
                </a:extLst>
              </a:tr>
              <a:tr h="4803916">
                <a:tc>
                  <a:txBody>
                    <a:bodyPr/>
                    <a:lstStyle/>
                    <a:p>
                      <a:r>
                        <a:rPr lang="it-IT" sz="2200" b="0" i="0" kern="1200" dirty="0">
                          <a:solidFill>
                            <a:schemeClr val="tx1"/>
                          </a:solidFill>
                          <a:effectLst/>
                          <a:latin typeface="Times New Roman" panose="02020603050405020304" pitchFamily="18" charset="0"/>
                          <a:ea typeface="+mn-ea"/>
                          <a:cs typeface="Times New Roman" panose="02020603050405020304" pitchFamily="18" charset="0"/>
                        </a:rPr>
                        <a:t>Bhandari, H. N., Rimal, B., Pokhrel, N. R., Rimal, R., Dahal, K. R., &amp; Khatri, R. K</a:t>
                      </a:r>
                      <a:endParaRPr lang="en-IN" sz="2200" b="0" dirty="0">
                        <a:latin typeface="Times New Roman" panose="02020603050405020304" pitchFamily="18" charset="0"/>
                        <a:cs typeface="Times New Roman" panose="02020603050405020304" pitchFamily="18" charset="0"/>
                      </a:endParaRPr>
                    </a:p>
                  </a:txBody>
                  <a:tcPr/>
                </a:tc>
                <a:tc>
                  <a:txBody>
                    <a:bodyPr/>
                    <a:lstStyle/>
                    <a:p>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Machine Learning with Application</a:t>
                      </a:r>
                      <a:r>
                        <a:rPr lang="en-IN" sz="1984" b="0" i="1" kern="1200" dirty="0">
                          <a:solidFill>
                            <a:schemeClr val="tx1"/>
                          </a:solidFill>
                          <a:effectLst/>
                          <a:latin typeface="Times New Roman" panose="02020603050405020304" pitchFamily="18" charset="0"/>
                          <a:ea typeface="+mn-ea"/>
                          <a:cs typeface="Times New Roman" panose="02020603050405020304" pitchFamily="18" charset="0"/>
                        </a:rPr>
                        <a:t>s</a:t>
                      </a:r>
                      <a:endParaRPr lang="en-IN" sz="2200" b="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2022</a:t>
                      </a:r>
                    </a:p>
                  </a:txBody>
                  <a:tcPr/>
                </a:tc>
                <a:tc>
                  <a:txBody>
                    <a:bodyPr/>
                    <a:lstStyle/>
                    <a:p>
                      <a:pPr algn="just"/>
                      <a:r>
                        <a:rPr lang="en-US" sz="2200" dirty="0">
                          <a:latin typeface="Times New Roman" panose="02020603050405020304" pitchFamily="18" charset="0"/>
                          <a:cs typeface="Times New Roman" panose="02020603050405020304" pitchFamily="18" charset="0"/>
                        </a:rPr>
                        <a:t> This study uses LSTM networks to predict the next-day closing price of the S&amp;P 500 index, leveraging nine key predictors from market, macroeconomic, and technical data. Single-layer and multilayer LSTM models are compared, with the single-layer model showing superior accuracy based on RMSE, MAPE, and Correlation Coefficient metrics.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5402"/>
                  </a:ext>
                </a:extLst>
              </a:tr>
            </a:tbl>
          </a:graphicData>
        </a:graphic>
      </p:graphicFrame>
    </p:spTree>
    <p:extLst>
      <p:ext uri="{BB962C8B-B14F-4D97-AF65-F5344CB8AC3E}">
        <p14:creationId xmlns:p14="http://schemas.microsoft.com/office/powerpoint/2010/main" val="4029356450"/>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020E7F5-2434-88DD-621A-0A8C2265F26E}"/>
              </a:ext>
            </a:extLst>
          </p:cNvPr>
          <p:cNvSpPr>
            <a:spLocks noChangeArrowheads="1"/>
          </p:cNvSpPr>
          <p:nvPr/>
        </p:nvSpPr>
        <p:spPr bwMode="auto">
          <a:xfrm>
            <a:off x="355600" y="288925"/>
            <a:ext cx="9070975" cy="10255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4000" b="1" dirty="0">
                <a:latin typeface="Times New Roman" panose="02020603050405020304" pitchFamily="18" charset="0"/>
                <a:cs typeface="+mj-cs"/>
              </a:rPr>
              <a:t>Limitations of Existing Systems </a:t>
            </a:r>
          </a:p>
        </p:txBody>
      </p:sp>
      <p:sp>
        <p:nvSpPr>
          <p:cNvPr id="14339" name="Rectangle 2">
            <a:extLst>
              <a:ext uri="{FF2B5EF4-FFF2-40B4-BE49-F238E27FC236}">
                <a16:creationId xmlns:a16="http://schemas.microsoft.com/office/drawing/2014/main" id="{2DE9B92F-CD77-99DB-2BC6-B97081D4C2C2}"/>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4340" name="TextBox 4">
            <a:extLst>
              <a:ext uri="{FF2B5EF4-FFF2-40B4-BE49-F238E27FC236}">
                <a16:creationId xmlns:a16="http://schemas.microsoft.com/office/drawing/2014/main" id="{353D11C6-CF0F-CB01-B36E-260D3ABD947D}"/>
              </a:ext>
            </a:extLst>
          </p:cNvPr>
          <p:cNvSpPr txBox="1">
            <a:spLocks noChangeArrowheads="1"/>
          </p:cNvSpPr>
          <p:nvPr/>
        </p:nvSpPr>
        <p:spPr bwMode="auto">
          <a:xfrm>
            <a:off x="360363" y="1314450"/>
            <a:ext cx="92138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lnSpc>
                <a:spcPct val="150000"/>
              </a:lnSpc>
              <a:spcBef>
                <a:spcPct val="20000"/>
              </a:spcBef>
              <a:buFont typeface="Arial" panose="020B0604020202020204" pitchFamily="34" charset="0"/>
              <a:buNone/>
            </a:pPr>
            <a:r>
              <a:rPr lang="en-US" altLang="en-US" sz="2200" b="1" dirty="0">
                <a:solidFill>
                  <a:srgbClr val="000000"/>
                </a:solidFill>
                <a:latin typeface="Times New Roman" panose="02020603050405020304" pitchFamily="18" charset="0"/>
                <a:cs typeface="Times New Roman" panose="02020603050405020304" pitchFamily="18" charset="0"/>
              </a:rPr>
              <a:t>High Computational Cost:</a:t>
            </a:r>
          </a:p>
          <a:p>
            <a:pPr algn="just" defTabSz="914400">
              <a:lnSpc>
                <a:spcPct val="150000"/>
              </a:lnSpc>
              <a:spcBef>
                <a:spcPct val="20000"/>
              </a:spcBef>
              <a:buFont typeface="Arial" panose="020B0604020202020204" pitchFamily="34" charset="0"/>
              <a:buChar char="•"/>
            </a:pPr>
            <a:r>
              <a:rPr lang="en-US" altLang="en-US" sz="2200" dirty="0">
                <a:solidFill>
                  <a:srgbClr val="000000"/>
                </a:solidFill>
                <a:latin typeface="Times New Roman" panose="02020603050405020304" pitchFamily="18" charset="0"/>
                <a:cs typeface="Times New Roman" panose="02020603050405020304" pitchFamily="18" charset="0"/>
              </a:rPr>
              <a:t>LSTMs are computationally intensive, requiring significant processing power and time for training</a:t>
            </a:r>
            <a:r>
              <a:rPr lang="en-US" altLang="en-US" sz="2200" b="1" dirty="0">
                <a:solidFill>
                  <a:srgbClr val="000000"/>
                </a:solidFill>
                <a:latin typeface="Times New Roman" panose="02020603050405020304" pitchFamily="18" charset="0"/>
                <a:cs typeface="Times New Roman" panose="02020603050405020304" pitchFamily="18" charset="0"/>
              </a:rPr>
              <a:t>.</a:t>
            </a:r>
          </a:p>
          <a:p>
            <a:pPr algn="just" defTabSz="914400">
              <a:lnSpc>
                <a:spcPct val="150000"/>
              </a:lnSpc>
              <a:spcBef>
                <a:spcPct val="20000"/>
              </a:spcBef>
              <a:buFont typeface="Arial" panose="020B0604020202020204" pitchFamily="34" charset="0"/>
              <a:buNone/>
            </a:pPr>
            <a:r>
              <a:rPr lang="en-US" altLang="en-US" sz="2200" b="1" dirty="0">
                <a:solidFill>
                  <a:srgbClr val="000000"/>
                </a:solidFill>
                <a:latin typeface="Times New Roman" panose="02020603050405020304" pitchFamily="18" charset="0"/>
                <a:cs typeface="Times New Roman" panose="02020603050405020304" pitchFamily="18" charset="0"/>
              </a:rPr>
              <a:t>Difficulty Capturing External Factors:</a:t>
            </a:r>
          </a:p>
          <a:p>
            <a:pPr algn="just" defTabSz="914400">
              <a:lnSpc>
                <a:spcPct val="150000"/>
              </a:lnSpc>
              <a:spcBef>
                <a:spcPct val="20000"/>
              </a:spcBef>
              <a:buFont typeface="Arial" panose="020B0604020202020204" pitchFamily="34" charset="0"/>
              <a:buChar char="•"/>
            </a:pPr>
            <a:r>
              <a:rPr lang="en-US" altLang="en-US" sz="2200" dirty="0">
                <a:solidFill>
                  <a:srgbClr val="000000"/>
                </a:solidFill>
                <a:latin typeface="Times New Roman" panose="02020603050405020304" pitchFamily="18" charset="0"/>
                <a:cs typeface="Times New Roman" panose="02020603050405020304" pitchFamily="18" charset="0"/>
              </a:rPr>
              <a:t>Struggles with sudden market changes caused by unforeseen events not reflected in historical data.</a:t>
            </a:r>
          </a:p>
          <a:p>
            <a:pPr algn="just" defTabSz="914400">
              <a:lnSpc>
                <a:spcPct val="150000"/>
              </a:lnSpc>
              <a:spcBef>
                <a:spcPct val="20000"/>
              </a:spcBef>
              <a:buFont typeface="Arial" panose="020B0604020202020204" pitchFamily="34" charset="0"/>
              <a:buNone/>
            </a:pPr>
            <a:r>
              <a:rPr lang="en-US" altLang="en-US" sz="2200" b="1" dirty="0">
                <a:solidFill>
                  <a:srgbClr val="000000"/>
                </a:solidFill>
                <a:latin typeface="Times New Roman" panose="02020603050405020304" pitchFamily="18" charset="0"/>
                <a:cs typeface="Times New Roman" panose="02020603050405020304" pitchFamily="18" charset="0"/>
              </a:rPr>
              <a:t>Model Interpretability:</a:t>
            </a:r>
          </a:p>
          <a:p>
            <a:pPr algn="just" defTabSz="914400">
              <a:lnSpc>
                <a:spcPct val="150000"/>
              </a:lnSpc>
              <a:spcBef>
                <a:spcPct val="20000"/>
              </a:spcBef>
              <a:buFont typeface="Arial" panose="020B0604020202020204" pitchFamily="34" charset="0"/>
              <a:buChar char="•"/>
            </a:pPr>
            <a:r>
              <a:rPr lang="en-US" altLang="en-US" sz="2200" dirty="0">
                <a:solidFill>
                  <a:srgbClr val="000000"/>
                </a:solidFill>
                <a:latin typeface="Times New Roman" panose="02020603050405020304" pitchFamily="18" charset="0"/>
                <a:cs typeface="Times New Roman" panose="02020603050405020304" pitchFamily="18" charset="0"/>
              </a:rPr>
              <a:t>LSTMs are "black boxes," making their decision-making process difficult to interpret and understand</a:t>
            </a:r>
            <a:r>
              <a:rPr lang="en-US" altLang="en-US" sz="2000" dirty="0">
                <a:solidFill>
                  <a:srgbClr val="000000"/>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5B06-5D93-6F6A-8865-8FD8BF44238C}"/>
              </a:ext>
            </a:extLst>
          </p:cNvPr>
          <p:cNvSpPr>
            <a:spLocks noGrp="1"/>
          </p:cNvSpPr>
          <p:nvPr>
            <p:ph type="title"/>
          </p:nvPr>
        </p:nvSpPr>
        <p:spPr>
          <a:xfrm>
            <a:off x="215900" y="671513"/>
            <a:ext cx="7453313" cy="1455737"/>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a:t>
            </a:r>
            <a:r>
              <a:rPr lang="en-IN" altLang="en-US" sz="4000" b="1" dirty="0">
                <a:solidFill>
                  <a:srgbClr val="000000"/>
                </a:solidFill>
                <a:latin typeface="Times New Roman" panose="02020603050405020304" pitchFamily="18" charset="0"/>
                <a:ea typeface="+mn-ea"/>
              </a:rPr>
              <a:t>Problem Statement </a:t>
            </a:r>
            <a:endParaRPr lang="en-IN" sz="4000" b="1" dirty="0">
              <a:solidFill>
                <a:srgbClr val="000000"/>
              </a:solidFill>
              <a:latin typeface="Times New Roman" panose="02020603050405020304" pitchFamily="18" charset="0"/>
              <a:ea typeface="+mn-ea"/>
            </a:endParaRPr>
          </a:p>
        </p:txBody>
      </p:sp>
      <p:sp>
        <p:nvSpPr>
          <p:cNvPr id="16387" name="Content Placeholder 2">
            <a:extLst>
              <a:ext uri="{FF2B5EF4-FFF2-40B4-BE49-F238E27FC236}">
                <a16:creationId xmlns:a16="http://schemas.microsoft.com/office/drawing/2014/main" id="{84A44E56-103B-96E5-3F57-4202FE4DE0FF}"/>
              </a:ext>
            </a:extLst>
          </p:cNvPr>
          <p:cNvSpPr>
            <a:spLocks noGrp="1" noChangeArrowheads="1"/>
          </p:cNvSpPr>
          <p:nvPr>
            <p:ph idx="1"/>
          </p:nvPr>
        </p:nvSpPr>
        <p:spPr>
          <a:xfrm>
            <a:off x="360363" y="1692275"/>
            <a:ext cx="8640762" cy="5616575"/>
          </a:xfrm>
        </p:spPr>
        <p:txBody>
          <a:bodyPr/>
          <a:lstStyle/>
          <a:p>
            <a:pPr marL="0" indent="0" algn="just" defTabSz="914400">
              <a:lnSpc>
                <a:spcPct val="150000"/>
              </a:lnSpc>
              <a:spcBef>
                <a:spcPct val="20000"/>
              </a:spcBef>
              <a:buClrTx/>
              <a:buSzTx/>
              <a:buFont typeface="Wingdings 3" panose="05040102010807070707" pitchFamily="18" charset="2"/>
              <a:buNone/>
            </a:pPr>
            <a:r>
              <a:rPr lang="en-US" altLang="en-US" sz="2200" dirty="0">
                <a:solidFill>
                  <a:srgbClr val="000000"/>
                </a:solidFill>
                <a:latin typeface="Times New Roman" panose="02020603050405020304" pitchFamily="18" charset="0"/>
                <a:cs typeface="Times New Roman" panose="02020603050405020304" pitchFamily="18" charset="0"/>
              </a:rPr>
              <a:t>The project aims to enhance stock price prediction accuracy using LSTM networks, which can better capture long-term dependencies in market data. The LSTM-based approach is expected to outperform traditional methods by managing the complexities of stock market patterns. However, challenges such as data dependency, high computational costs, and limited interpretability must be addressed. </a:t>
            </a:r>
            <a:endParaRPr lang="en-GB" altLang="en-US"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736</TotalTime>
  <Words>890</Words>
  <Application>Microsoft Office PowerPoint</Application>
  <PresentationFormat>Custom</PresentationFormat>
  <Paragraphs>106</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DejaVu Sans</vt:lpstr>
      <vt:lpstr>Noto Sans CJK SC Regular</vt:lpstr>
      <vt:lpstr>Source Sans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 </vt:lpstr>
      <vt:lpstr>Framework/Algorithm</vt:lpstr>
      <vt:lpstr>PowerPoint Presentation</vt:lpstr>
      <vt:lpstr>PowerPoint Presentation</vt:lpstr>
      <vt:lpstr>Future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haniya akhtar</cp:lastModifiedBy>
  <cp:revision>94</cp:revision>
  <cp:lastPrinted>1601-01-01T00:00:00Z</cp:lastPrinted>
  <dcterms:created xsi:type="dcterms:W3CDTF">2017-10-25T08:22:14Z</dcterms:created>
  <dcterms:modified xsi:type="dcterms:W3CDTF">2024-10-23T19:26:02Z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