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39"/>
  </p:notesMasterIdLst>
  <p:handoutMasterIdLst>
    <p:handoutMasterId r:id="rId40"/>
  </p:handoutMasterIdLst>
  <p:sldIdLst>
    <p:sldId id="256" r:id="rId2"/>
    <p:sldId id="590" r:id="rId3"/>
    <p:sldId id="591" r:id="rId4"/>
    <p:sldId id="594" r:id="rId5"/>
    <p:sldId id="601" r:id="rId6"/>
    <p:sldId id="602" r:id="rId7"/>
    <p:sldId id="603" r:id="rId8"/>
    <p:sldId id="604" r:id="rId9"/>
    <p:sldId id="605" r:id="rId10"/>
    <p:sldId id="606" r:id="rId11"/>
    <p:sldId id="485" r:id="rId12"/>
    <p:sldId id="524" r:id="rId13"/>
    <p:sldId id="595" r:id="rId14"/>
    <p:sldId id="596" r:id="rId15"/>
    <p:sldId id="597" r:id="rId16"/>
    <p:sldId id="598" r:id="rId17"/>
    <p:sldId id="599" r:id="rId18"/>
    <p:sldId id="600" r:id="rId19"/>
    <p:sldId id="609" r:id="rId20"/>
    <p:sldId id="610" r:id="rId21"/>
    <p:sldId id="62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9" r:id="rId32"/>
    <p:sldId id="614" r:id="rId33"/>
    <p:sldId id="615" r:id="rId34"/>
    <p:sldId id="616" r:id="rId35"/>
    <p:sldId id="627" r:id="rId36"/>
    <p:sldId id="628" r:id="rId37"/>
    <p:sldId id="608" r:id="rId38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0" autoAdjust="0"/>
    <p:restoredTop sz="94660"/>
  </p:normalViewPr>
  <p:slideViewPr>
    <p:cSldViewPr snapToGrid="0">
      <p:cViewPr>
        <p:scale>
          <a:sx n="174" d="100"/>
          <a:sy n="174" d="100"/>
        </p:scale>
        <p:origin x="-136" y="-83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2428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B309D9-A50E-2643-BD90-4A327E103EA5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E97892-CA20-4D4D-9661-2BC8A1593FCC}" type="slidenum">
              <a:rPr lang="en-US" sz="1200">
                <a:latin typeface="Arial" charset="0"/>
              </a:rPr>
              <a:pPr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19DC8A-F13C-7541-9EB7-BBE97FDCFA69}" type="slidenum">
              <a:rPr lang="en-US" sz="1200">
                <a:latin typeface="Arial" charset="0"/>
              </a:rPr>
              <a:pPr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6AEECF5-E928-BD46-A595-D3AC47168127}" type="slidenum">
              <a:rPr lang="en-US" sz="1200">
                <a:latin typeface="Arial" charset="0"/>
              </a:rPr>
              <a:pPr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535370-2282-EA40-88A5-529E5E0A8393}" type="slidenum">
              <a:rPr lang="en-US" sz="1200">
                <a:latin typeface="Arial" charset="0"/>
              </a:rPr>
              <a:pPr/>
              <a:t>32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8C96D06-B4BA-F742-8C38-C0CB39B92759}" type="slidenum">
              <a:rPr lang="en-US" sz="1200">
                <a:latin typeface="Arial" charset="0"/>
              </a:rPr>
              <a:pPr/>
              <a:t>33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7B95CB2-5B76-2646-B4A8-CFD4D462CD4A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2E80EB-090D-A64A-8E75-D50D786B7B10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D0DD4BA-CA39-B448-A06B-417AA8B4A4DE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4C55-C11A-6644-BAF9-202E166D6D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63F14-5710-9245-A7F7-84B658DBCC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DF53-AB39-6543-9A11-4D53841122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945"/>
            <a:ext cx="8229600" cy="10131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22401"/>
            <a:ext cx="8229600" cy="4027311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549900"/>
            <a:ext cx="2133600" cy="406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8991C-AD10-1E49-A352-4D5504934D0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554133"/>
            <a:ext cx="2895600" cy="406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Software Engineering Design: Theory and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49900"/>
            <a:ext cx="2133600" cy="406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55E89-6EED-4C4A-BE62-278131EAB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CA9033-4FAE-5142-8665-E51BDFA5F3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F7B83-C22C-7E4A-8CB0-41DE6B8A54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D78A8-EF31-4342-931C-46555629D5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7E5F7-34DD-6247-83E6-56B0DFF0A3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41F55-AFA5-EE44-BAC9-118BE4F8BC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BBA30-B779-E540-9B90-1B2608E4AA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333CB-359D-AC44-9CD7-6C2085F896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786-84F2-9A49-917C-E141A32B44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F34E72-BB76-1242-A804-918892046D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51350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211</a:t>
            </a:r>
            <a:br>
              <a:rPr lang="en-US" altLang="en-US" b="1" dirty="0"/>
            </a:br>
            <a:r>
              <a:rPr lang="en-US" altLang="en-US" b="1" dirty="0"/>
              <a:t>Software Specification and Design II</a:t>
            </a:r>
            <a:br>
              <a:rPr lang="en-US" altLang="en-US" b="1" dirty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>
                <a:solidFill>
                  <a:srgbClr val="0070C0"/>
                </a:solidFill>
              </a:rPr>
              <a:t>Principles of Software Architecture</a:t>
            </a:r>
            <a:r>
              <a:rPr lang="en-US" altLang="en-US" sz="2400" dirty="0" smtClean="0">
                <a:solidFill>
                  <a:srgbClr val="0070C0"/>
                </a:solidFill>
                <a:effectLst/>
              </a:rPr>
              <a:t> 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2116-1C42-5A43-B829-838947F78F02}" type="slidenum">
              <a:rPr lang="en-US"/>
              <a:pPr/>
              <a:t>10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Architecture Specifies Component Communication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Communication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passing mechanisms, e.g.: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Remote </a:t>
            </a:r>
            <a:r>
              <a:rPr lang="en-US" dirty="0"/>
              <a:t>method invocation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Asynchronous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flow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Sequential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Concurrent/parallel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4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971"/>
            <a:ext cx="8229600" cy="541867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Verdana" charset="0"/>
              </a:rPr>
              <a:t>Who Impacts the Architecture?</a:t>
            </a:r>
            <a:endParaRPr lang="en-US" sz="2800" dirty="0">
              <a:latin typeface="Verdana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67921"/>
            <a:ext cx="8229600" cy="455074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Architects must: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Work with various application </a:t>
            </a:r>
            <a:r>
              <a:rPr lang="en-US" sz="2000" dirty="0" smtClean="0">
                <a:solidFill>
                  <a:srgbClr val="0000FF"/>
                </a:solidFill>
              </a:rPr>
              <a:t>stakeholders: 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/>
              <a:t>Architects </a:t>
            </a:r>
            <a:r>
              <a:rPr lang="en-US" sz="2000" dirty="0"/>
              <a:t>play a pivotal liaison role by making sure all the application’</a:t>
            </a:r>
            <a:r>
              <a:rPr lang="en-US" altLang="ja-JP" sz="2000" dirty="0"/>
              <a:t>s stakeholder needs are understood and incorporated into the design. 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Work </a:t>
            </a:r>
            <a:r>
              <a:rPr lang="en-US" sz="2000" dirty="0">
                <a:solidFill>
                  <a:srgbClr val="0000FF"/>
                </a:solidFill>
              </a:rPr>
              <a:t>with the requirements team: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architect plays an important role in requirements gathering by understanding the overall systems needs and ensuring that the appropriate quality attributes are explicit and understood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Work with the project management: 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/>
              <a:t>Planning, estimates, budgets, </a:t>
            </a:r>
            <a:r>
              <a:rPr lang="en-US" sz="2000" dirty="0" smtClean="0"/>
              <a:t>schedules.</a:t>
            </a:r>
            <a:endParaRPr lang="en-US" sz="2000" b="1" dirty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Lead </a:t>
            </a:r>
            <a:r>
              <a:rPr lang="en-US" sz="2000" dirty="0">
                <a:solidFill>
                  <a:srgbClr val="0000FF"/>
                </a:solidFill>
              </a:rPr>
              <a:t>the technical design team: </a:t>
            </a:r>
            <a:r>
              <a:rPr lang="en-US" sz="2000" dirty="0" smtClean="0">
                <a:solidFill>
                  <a:srgbClr val="0000FF"/>
                </a:solidFill>
              </a:rPr>
              <a:t/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/>
              <a:t>Defining </a:t>
            </a:r>
            <a:r>
              <a:rPr lang="en-US" sz="2000" dirty="0"/>
              <a:t>the application architecture is a design activity.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Ensure </a:t>
            </a:r>
            <a:r>
              <a:rPr lang="en-US" sz="2000" dirty="0">
                <a:solidFill>
                  <a:srgbClr val="0000FF"/>
                </a:solidFill>
              </a:rPr>
              <a:t>faithful implementation.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0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Where Does Architecture Fit In? </a:t>
            </a:r>
            <a:endParaRPr lang="en-US" sz="28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8955" y="2210913"/>
            <a:ext cx="4468065" cy="258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4268" y="1543985"/>
            <a:ext cx="1461944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/>
              <a:t>Business Case</a:t>
            </a:r>
            <a:endParaRPr lang="en-US" sz="1400" b="0" dirty="0"/>
          </a:p>
        </p:txBody>
      </p:sp>
      <p:sp>
        <p:nvSpPr>
          <p:cNvPr id="10" name="Rectangle 9"/>
          <p:cNvSpPr/>
          <p:nvPr/>
        </p:nvSpPr>
        <p:spPr>
          <a:xfrm>
            <a:off x="6758558" y="4811763"/>
            <a:ext cx="1455738" cy="578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/>
              <a:t>Detailed Design</a:t>
            </a:r>
            <a:endParaRPr lang="en-US" sz="1400" b="0" dirty="0"/>
          </a:p>
        </p:txBody>
      </p:sp>
      <p:sp>
        <p:nvSpPr>
          <p:cNvPr id="11" name="Rectangle 10"/>
          <p:cNvSpPr/>
          <p:nvPr/>
        </p:nvSpPr>
        <p:spPr>
          <a:xfrm>
            <a:off x="2226538" y="2372450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/>
              <a:t>Requirements</a:t>
            </a:r>
            <a:endParaRPr lang="en-US" sz="1400" b="0" dirty="0"/>
          </a:p>
        </p:txBody>
      </p:sp>
      <p:sp>
        <p:nvSpPr>
          <p:cNvPr id="12" name="Rectangle 11"/>
          <p:cNvSpPr/>
          <p:nvPr/>
        </p:nvSpPr>
        <p:spPr>
          <a:xfrm>
            <a:off x="3575903" y="3246594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/>
              <a:t>Architecture</a:t>
            </a:r>
            <a:endParaRPr lang="en-US" sz="1400" b="0" dirty="0"/>
          </a:p>
        </p:txBody>
      </p:sp>
      <p:sp>
        <p:nvSpPr>
          <p:cNvPr id="13" name="Rectangle 12"/>
          <p:cNvSpPr/>
          <p:nvPr/>
        </p:nvSpPr>
        <p:spPr>
          <a:xfrm>
            <a:off x="4992162" y="4114515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/>
              <a:t>High Level Design</a:t>
            </a:r>
            <a:endParaRPr lang="en-US" sz="1400" b="0" dirty="0"/>
          </a:p>
        </p:txBody>
      </p:sp>
      <p:sp>
        <p:nvSpPr>
          <p:cNvPr id="14" name="Right Arrow 13"/>
          <p:cNvSpPr/>
          <p:nvPr/>
        </p:nvSpPr>
        <p:spPr>
          <a:xfrm>
            <a:off x="6597021" y="3115377"/>
            <a:ext cx="1315749" cy="310625"/>
          </a:xfrm>
          <a:prstGeom prst="rightArrow">
            <a:avLst/>
          </a:prstGeom>
          <a:solidFill>
            <a:srgbClr val="AD278D"/>
          </a:solidFill>
          <a:ln>
            <a:solidFill>
              <a:srgbClr val="AD27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2"/>
            <a:endCxn id="11" idx="1"/>
          </p:cNvCxnSpPr>
          <p:nvPr/>
        </p:nvCxnSpPr>
        <p:spPr>
          <a:xfrm rot="16200000" flipH="1">
            <a:off x="1470377" y="1873552"/>
            <a:ext cx="501025" cy="10112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9" idx="3"/>
          </p:cNvCxnSpPr>
          <p:nvPr/>
        </p:nvCxnSpPr>
        <p:spPr>
          <a:xfrm rot="16200000" flipV="1">
            <a:off x="2182254" y="1600296"/>
            <a:ext cx="536113" cy="10081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1" idx="2"/>
          </p:cNvCxnSpPr>
          <p:nvPr/>
        </p:nvCxnSpPr>
        <p:spPr>
          <a:xfrm rot="10800000">
            <a:off x="2954409" y="2886978"/>
            <a:ext cx="621495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3"/>
            <a:endCxn id="12" idx="0"/>
          </p:cNvCxnSpPr>
          <p:nvPr/>
        </p:nvCxnSpPr>
        <p:spPr>
          <a:xfrm>
            <a:off x="3682277" y="2629714"/>
            <a:ext cx="621496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3"/>
            <a:endCxn id="13" idx="0"/>
          </p:cNvCxnSpPr>
          <p:nvPr/>
        </p:nvCxnSpPr>
        <p:spPr>
          <a:xfrm>
            <a:off x="5031642" y="3503858"/>
            <a:ext cx="688390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2" idx="2"/>
          </p:cNvCxnSpPr>
          <p:nvPr/>
        </p:nvCxnSpPr>
        <p:spPr>
          <a:xfrm rot="10800000">
            <a:off x="4303774" y="3761123"/>
            <a:ext cx="688389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3" idx="3"/>
            <a:endCxn id="10" idx="0"/>
          </p:cNvCxnSpPr>
          <p:nvPr/>
        </p:nvCxnSpPr>
        <p:spPr>
          <a:xfrm>
            <a:off x="6447901" y="4371779"/>
            <a:ext cx="1038526" cy="4399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1"/>
            <a:endCxn id="13" idx="2"/>
          </p:cNvCxnSpPr>
          <p:nvPr/>
        </p:nvCxnSpPr>
        <p:spPr>
          <a:xfrm rot="10800000">
            <a:off x="5720032" y="4629044"/>
            <a:ext cx="1038526" cy="471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90910" y="1699297"/>
            <a:ext cx="2293423" cy="5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Planning and Architecture Phase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715807" y="2640306"/>
            <a:ext cx="1891385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/>
              <a:t>Carries through the life of the project</a:t>
            </a:r>
            <a:endParaRPr lang="en-US" sz="1400" b="0" i="1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404181"/>
          </a:xfrm>
        </p:spPr>
        <p:txBody>
          <a:bodyPr/>
          <a:lstStyle/>
          <a:p>
            <a:r>
              <a:rPr lang="en-US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</a:t>
            </a:r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Shape Architecture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200400" y="2032000"/>
            <a:ext cx="3048000" cy="101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+mn-lt"/>
              </a:rPr>
              <a:t>Software Architecture</a:t>
            </a:r>
          </a:p>
        </p:txBody>
      </p:sp>
      <p:sp>
        <p:nvSpPr>
          <p:cNvPr id="61444" name="Right Arrow 4"/>
          <p:cNvSpPr>
            <a:spLocks noChangeArrowheads="1"/>
          </p:cNvSpPr>
          <p:nvPr/>
        </p:nvSpPr>
        <p:spPr bwMode="auto">
          <a:xfrm>
            <a:off x="2438400" y="2370667"/>
            <a:ext cx="762000" cy="3386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Left Arrow 5"/>
          <p:cNvSpPr>
            <a:spLocks noChangeArrowheads="1"/>
          </p:cNvSpPr>
          <p:nvPr/>
        </p:nvSpPr>
        <p:spPr bwMode="auto">
          <a:xfrm>
            <a:off x="6248400" y="2370667"/>
            <a:ext cx="762000" cy="33866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Up Arrow 6"/>
          <p:cNvSpPr>
            <a:spLocks noChangeArrowheads="1"/>
          </p:cNvSpPr>
          <p:nvPr/>
        </p:nvSpPr>
        <p:spPr bwMode="auto">
          <a:xfrm>
            <a:off x="4495800" y="3048000"/>
            <a:ext cx="381000" cy="474133"/>
          </a:xfrm>
          <a:prstGeom prst="up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548945"/>
            <a:ext cx="3200400" cy="14824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0000FF"/>
                </a:solidFill>
                <a:latin typeface="+mn-lt"/>
              </a:rPr>
              <a:t>Constraints</a:t>
            </a:r>
            <a:br>
              <a:rPr lang="en-US" sz="2000" b="0" dirty="0">
                <a:solidFill>
                  <a:srgbClr val="0000FF"/>
                </a:solidFill>
                <a:latin typeface="+mn-lt"/>
              </a:rPr>
            </a:br>
            <a:r>
              <a:rPr lang="en-US" sz="2000" b="0" dirty="0">
                <a:latin typeface="+mn-lt"/>
              </a:rPr>
              <a:t>decisions made externally (e.g., which OS, which devices,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3140" y="1896533"/>
            <a:ext cx="1944004" cy="175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0000FF"/>
                </a:solidFill>
                <a:latin typeface="+mn-lt"/>
              </a:rPr>
              <a:t>Quality</a:t>
            </a:r>
            <a:br>
              <a:rPr lang="en-US" sz="2000" b="0" dirty="0">
                <a:solidFill>
                  <a:srgbClr val="0000FF"/>
                </a:solidFill>
                <a:latin typeface="+mn-lt"/>
              </a:rPr>
            </a:br>
            <a:r>
              <a:rPr lang="en-US" sz="2000" b="0" dirty="0">
                <a:solidFill>
                  <a:srgbClr val="0000FF"/>
                </a:solidFill>
                <a:latin typeface="+mn-lt"/>
              </a:rPr>
              <a:t>Attributes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performance,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ecurity,</a:t>
            </a:r>
            <a:endParaRPr lang="en-US" sz="2000" b="0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modifiability,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060" y="2099734"/>
            <a:ext cx="2357384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0000FF"/>
                </a:solidFill>
                <a:latin typeface="+mn-lt"/>
              </a:rPr>
              <a:t>Functional Requirements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what the system must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7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Verdana" charset="0"/>
              </a:rPr>
              <a:t>Example</a:t>
            </a:r>
            <a:endParaRPr lang="en-US" dirty="0">
              <a:latin typeface="Verdana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typical architecture requirement :</a:t>
            </a:r>
          </a:p>
          <a:p>
            <a:pPr lvl="1" eaLnBrk="1" hangingPunct="1"/>
            <a:r>
              <a:rPr lang="en-US" altLang="ja-JP" sz="2200" i="1" dirty="0" smtClean="0"/>
              <a:t>“</a:t>
            </a:r>
            <a:r>
              <a:rPr lang="en-US" altLang="ja-JP" i="1" dirty="0"/>
              <a:t>Communications between components must be guaranteed to succeed with no message loss</a:t>
            </a:r>
            <a:r>
              <a:rPr lang="en-US" altLang="ja-JP" dirty="0" smtClean="0"/>
              <a:t>”</a:t>
            </a:r>
            <a:endParaRPr lang="en-US" altLang="ja-JP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5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945"/>
            <a:ext cx="8229600" cy="483935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Constraints</a:t>
            </a:r>
          </a:p>
        </p:txBody>
      </p:sp>
      <p:graphicFrame>
        <p:nvGraphicFramePr>
          <p:cNvPr id="39123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282837"/>
              </p:ext>
            </p:extLst>
          </p:nvPr>
        </p:nvGraphicFramePr>
        <p:xfrm>
          <a:off x="499694" y="929115"/>
          <a:ext cx="8229600" cy="2912534"/>
        </p:xfrm>
        <a:graphic>
          <a:graphicData uri="http://schemas.openxmlformats.org/drawingml/2006/table">
            <a:tbl>
              <a:tblPr/>
              <a:tblGrid>
                <a:gridCol w="1779588"/>
                <a:gridCol w="6450012"/>
              </a:tblGrid>
              <a:tr h="4981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Constraint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Architecture Requirement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33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Business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technology must run as a plug-in for MS BizTalk, as we want to sell this to Microsoft.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33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Development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system must be written in Java so that we can use existing development staff.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574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Schedule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first version of this product must be delivered within six months.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40" marB="40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55E89-6EED-4C4A-BE62-278131EAB3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198" y="4167784"/>
            <a:ext cx="8470492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Arial"/>
              <a:buChar char="•"/>
            </a:pPr>
            <a:r>
              <a:rPr lang="en-US" sz="2000" b="0" dirty="0">
                <a:latin typeface="+mn-lt"/>
              </a:rPr>
              <a:t>Constraints impose restrictions on the architecture and are (almost always) non-negotiable. </a:t>
            </a:r>
            <a:endParaRPr lang="en-US" sz="2000" b="0" dirty="0" smtClean="0">
              <a:latin typeface="+mn-lt"/>
            </a:endParaRPr>
          </a:p>
          <a:p>
            <a:pPr eaLnBrk="1" hangingPunct="1"/>
            <a:endParaRPr lang="en-US" sz="2000" b="0" dirty="0">
              <a:latin typeface="+mn-lt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sz="2000" b="0" dirty="0">
                <a:latin typeface="+mn-lt"/>
              </a:rPr>
              <a:t>They limit the range of design choices an architect can make. </a:t>
            </a:r>
          </a:p>
        </p:txBody>
      </p:sp>
    </p:spTree>
    <p:extLst>
      <p:ext uri="{BB962C8B-B14F-4D97-AF65-F5344CB8AC3E}">
        <p14:creationId xmlns:p14="http://schemas.microsoft.com/office/powerpoint/2010/main" val="129936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Quality Attributes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QAs</a:t>
            </a:r>
            <a:r>
              <a:rPr lang="en-US" dirty="0"/>
              <a:t> are part of an </a:t>
            </a:r>
            <a:r>
              <a:rPr lang="en-US" dirty="0" smtClean="0">
                <a:solidFill>
                  <a:srgbClr val="0000FF"/>
                </a:solidFill>
              </a:rPr>
              <a:t>application’</a:t>
            </a:r>
            <a:r>
              <a:rPr lang="en-US" altLang="ja-JP" dirty="0" smtClean="0">
                <a:solidFill>
                  <a:srgbClr val="0000FF"/>
                </a:solidFill>
              </a:rPr>
              <a:t>s Non-Functional Requirements</a:t>
            </a:r>
            <a:endParaRPr lang="en-US" altLang="ja-JP" dirty="0">
              <a:solidFill>
                <a:srgbClr val="0000FF"/>
              </a:solidFill>
            </a:endParaRPr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smtClean="0">
                <a:solidFill>
                  <a:srgbClr val="0000FF"/>
                </a:solidFill>
              </a:rPr>
              <a:t>how</a:t>
            </a:r>
            <a:r>
              <a:rPr lang="en-US" altLang="ja-JP" dirty="0" smtClean="0"/>
              <a:t>” the </a:t>
            </a:r>
            <a:r>
              <a:rPr lang="en-US" altLang="ja-JP" dirty="0"/>
              <a:t>system achieves its functional requirements</a:t>
            </a:r>
          </a:p>
          <a:p>
            <a:r>
              <a:rPr lang="en-US" dirty="0"/>
              <a:t>There are many QAs</a:t>
            </a:r>
          </a:p>
          <a:p>
            <a:r>
              <a:rPr lang="en-US" dirty="0"/>
              <a:t>Architect must decide which are important for a given application</a:t>
            </a:r>
          </a:p>
          <a:p>
            <a:pPr lvl="1"/>
            <a:r>
              <a:rPr lang="en-US" dirty="0"/>
              <a:t>Understand implications for application</a:t>
            </a:r>
          </a:p>
          <a:p>
            <a:pPr lvl="1"/>
            <a:r>
              <a:rPr lang="en-US" dirty="0"/>
              <a:t>Understand competing requirements and trade-offs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4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Quality Attributes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know as –</a:t>
            </a:r>
            <a:r>
              <a:rPr lang="en-US" i="1" dirty="0" err="1"/>
              <a:t>ilities</a:t>
            </a:r>
            <a:endParaRPr lang="en-US" i="1" dirty="0"/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Performance (!)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3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26" y="223680"/>
            <a:ext cx="8229600" cy="507201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Quality Attribute Requirements</a:t>
            </a:r>
          </a:p>
        </p:txBody>
      </p:sp>
      <p:graphicFrame>
        <p:nvGraphicFramePr>
          <p:cNvPr id="389236" name="Group 1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68901"/>
              </p:ext>
            </p:extLst>
          </p:nvPr>
        </p:nvGraphicFramePr>
        <p:xfrm>
          <a:off x="466337" y="931874"/>
          <a:ext cx="8229600" cy="4712224"/>
        </p:xfrm>
        <a:graphic>
          <a:graphicData uri="http://schemas.openxmlformats.org/drawingml/2006/table">
            <a:tbl>
              <a:tblPr/>
              <a:tblGrid>
                <a:gridCol w="1763713"/>
                <a:gridCol w="6465887"/>
              </a:tblGrid>
              <a:tr h="362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QA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Architecture Requirement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69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Performance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Application performance must provide sub-four second response times for 90% of requests.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69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Scalability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application must be able to handle a peak load of 500 concurrent users during the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enrollment period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69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Modifiability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architecture must support a phased migration from the current Forth Generation Language (4GL) version to a .NET systems technology solution.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Availability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system must run 24x7x365, with overall availability of 0.99.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69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Resource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Management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server component must run on a low end office-based server with 512MB memory.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Usability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The user interface component must run in an Internet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browser.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69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Reliability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No message loss is allowed, and all message delivery outcomes must be known with 30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seconds.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69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Security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Times New Roman" charset="0"/>
                        </a:rPr>
                        <a:t>All communications must be authenticated and encrypted using certificates.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0628" marB="406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55E89-6EED-4C4A-BE62-278131EAB3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4652-84D9-6640-973C-3A57002DDFD0}" type="slidenum">
              <a:rPr lang="en-US"/>
              <a:pPr/>
              <a:t>19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Views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software architecture represents a complex design artifact</a:t>
            </a:r>
          </a:p>
          <a:p>
            <a:r>
              <a:rPr lang="en-US" dirty="0"/>
              <a:t>Many possible </a:t>
            </a:r>
            <a:r>
              <a:rPr lang="en-US" dirty="0" smtClean="0">
                <a:latin typeface="Arial"/>
              </a:rPr>
              <a:t>‘</a:t>
            </a:r>
            <a:r>
              <a:rPr lang="en-US" dirty="0" smtClean="0"/>
              <a:t>views</a:t>
            </a:r>
            <a:r>
              <a:rPr lang="en-US" dirty="0" smtClean="0">
                <a:latin typeface="Arial"/>
              </a:rPr>
              <a:t>’ </a:t>
            </a:r>
            <a:r>
              <a:rPr lang="en-US" dirty="0" smtClean="0"/>
              <a:t>of </a:t>
            </a:r>
            <a:r>
              <a:rPr lang="en-US" dirty="0"/>
              <a:t>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</p:txBody>
      </p:sp>
    </p:spTree>
    <p:extLst>
      <p:ext uri="{BB962C8B-B14F-4D97-AF65-F5344CB8AC3E}">
        <p14:creationId xmlns:p14="http://schemas.microsoft.com/office/powerpoint/2010/main" val="115723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Architectural Design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top-level structure and organization of the system is described and the various components are identified.</a:t>
            </a:r>
          </a:p>
          <a:p>
            <a:r>
              <a:rPr lang="en-US" dirty="0" smtClean="0"/>
              <a:t>Software Detailed Design</a:t>
            </a:r>
          </a:p>
          <a:p>
            <a:pPr lvl="1"/>
            <a:r>
              <a:rPr lang="en-US" dirty="0"/>
              <a:t>Each component is sufficiently designed to allow for its coding.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Architecture Views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Logical </a:t>
            </a:r>
            <a:r>
              <a:rPr lang="en-US" sz="2000" dirty="0" smtClean="0">
                <a:solidFill>
                  <a:srgbClr val="0000FF"/>
                </a:solidFill>
              </a:rPr>
              <a:t>view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Process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view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Development view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Physical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9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983-03C2-5642-8A64-52B6BB9984C7}" type="slidenum">
              <a:rPr lang="en-US"/>
              <a:pPr/>
              <a:t>21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/>
            <a:r>
              <a:rPr lang="en-US" sz="3800" dirty="0"/>
              <a:t>Architecture Views </a:t>
            </a:r>
            <a:r>
              <a:rPr lang="en-US" sz="2000" dirty="0"/>
              <a:t>(cont’d)</a:t>
            </a:r>
            <a:endParaRPr lang="en-US" sz="2000" b="1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5392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Marketecture</a:t>
            </a:r>
            <a:r>
              <a:rPr lang="en-US" i="1" dirty="0" smtClean="0"/>
              <a:t> 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nformal </a:t>
            </a:r>
            <a:r>
              <a:rPr lang="en-US" dirty="0"/>
              <a:t>depiction of </a:t>
            </a:r>
            <a:r>
              <a:rPr lang="en-US" dirty="0" smtClean="0"/>
              <a:t>system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structure and interactions.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ortray </a:t>
            </a:r>
            <a:r>
              <a:rPr lang="en-US" dirty="0"/>
              <a:t>the design philosophies embodied in the </a:t>
            </a:r>
            <a:r>
              <a:rPr lang="en-US" dirty="0" smtClean="0"/>
              <a:t>architecture.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system should have a </a:t>
            </a:r>
            <a:r>
              <a:rPr lang="en-US" dirty="0" err="1"/>
              <a:t>marketecture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</a:t>
            </a:r>
            <a:r>
              <a:rPr lang="en-US" dirty="0" smtClean="0"/>
              <a:t>understand.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Helps discussion during design, build, review, sales (!</a:t>
            </a:r>
            <a:r>
              <a:rPr lang="en-US" dirty="0" smtClean="0"/>
              <a:t>)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03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Logical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logical view is used to decompose systems into logical components that represent the structural integrity that supports functional and non-functional requirements.  </a:t>
            </a:r>
          </a:p>
          <a:p>
            <a:r>
              <a:rPr lang="en-US" sz="2000" dirty="0" smtClean="0"/>
              <a:t>The logical view can be modeled using:</a:t>
            </a:r>
          </a:p>
          <a:p>
            <a:pPr lvl="1"/>
            <a:r>
              <a:rPr lang="en-US" sz="1800" dirty="0" smtClean="0"/>
              <a:t>Component diagrams</a:t>
            </a:r>
          </a:p>
          <a:p>
            <a:pPr lvl="1"/>
            <a:r>
              <a:rPr lang="en-US" sz="1800" dirty="0" smtClean="0"/>
              <a:t>Class diagrams</a:t>
            </a:r>
          </a:p>
          <a:p>
            <a:pPr lvl="1"/>
            <a:r>
              <a:rPr lang="en-US" sz="1800" dirty="0" smtClean="0"/>
              <a:t>Box-and-line diagrams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154" y="1094799"/>
            <a:ext cx="8325545" cy="429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95551" y="200708"/>
            <a:ext cx="8229600" cy="704144"/>
          </a:xfrm>
        </p:spPr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9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Process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view is used to represent the </a:t>
            </a:r>
            <a:r>
              <a:rPr lang="en-US" sz="2000" dirty="0">
                <a:solidFill>
                  <a:srgbClr val="0000FF"/>
                </a:solidFill>
              </a:rPr>
              <a:t>dynamic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00FF"/>
                </a:solidFill>
              </a:rPr>
              <a:t>behavioral aspects </a:t>
            </a:r>
            <a:r>
              <a:rPr lang="en-US" sz="2000" dirty="0"/>
              <a:t>of software systems, where the main units of analysis are processes and </a:t>
            </a:r>
            <a:r>
              <a:rPr lang="en-US" sz="2000" dirty="0" smtClean="0"/>
              <a:t>threads.</a:t>
            </a:r>
          </a:p>
          <a:p>
            <a:pPr lvl="1"/>
            <a:r>
              <a:rPr lang="en-US" sz="1800" dirty="0" smtClean="0"/>
              <a:t>With </a:t>
            </a:r>
            <a:r>
              <a:rPr lang="en-US" sz="1800" dirty="0"/>
              <a:t>this view, the system is decomposed into processes and threads to address design issues that deal with the dynamic flow of control between architectural elements.</a:t>
            </a:r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r>
              <a:rPr lang="en-US" sz="2000" dirty="0"/>
              <a:t>The process view can be modeled with UML using:</a:t>
            </a:r>
          </a:p>
          <a:p>
            <a:pPr lvl="1"/>
            <a:r>
              <a:rPr lang="en-US" sz="1800" dirty="0"/>
              <a:t>Sequence diagrams</a:t>
            </a:r>
          </a:p>
          <a:p>
            <a:pPr lvl="1"/>
            <a:r>
              <a:rPr lang="en-US" sz="1800" dirty="0"/>
              <a:t>Communication diagrams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90600" y="1129189"/>
            <a:ext cx="7620000" cy="4510007"/>
            <a:chOff x="1295400" y="1143000"/>
            <a:chExt cx="7620000" cy="5073757"/>
          </a:xfrm>
        </p:grpSpPr>
        <p:grpSp>
          <p:nvGrpSpPr>
            <p:cNvPr id="93" name="Group 92"/>
            <p:cNvGrpSpPr/>
            <p:nvPr/>
          </p:nvGrpSpPr>
          <p:grpSpPr>
            <a:xfrm>
              <a:off x="1828800" y="2181224"/>
              <a:ext cx="5562600" cy="2847976"/>
              <a:chOff x="1828800" y="2667000"/>
              <a:chExt cx="5562600" cy="284797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962400" y="3886200"/>
                <a:ext cx="1219200" cy="561976"/>
                <a:chOff x="4191000" y="3171824"/>
                <a:chExt cx="1219200" cy="56197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191000" y="3200400"/>
                  <a:ext cx="1219200" cy="5334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29100" y="3505200"/>
                  <a:ext cx="11430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4191000" y="3171824"/>
                  <a:ext cx="12191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&lt;&lt;thread&gt;&gt;</a:t>
                  </a:r>
                  <a:endParaRPr lang="en-US" sz="8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191000" y="3299281"/>
                  <a:ext cx="12192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m1: SiteManager</a:t>
                  </a:r>
                  <a:endParaRPr lang="en-US" sz="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72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229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3962400" y="2667000"/>
                <a:ext cx="1219200" cy="561976"/>
                <a:chOff x="4191000" y="3171824"/>
                <a:chExt cx="1219200" cy="56197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191000" y="3200400"/>
                  <a:ext cx="1219200" cy="5334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29100" y="3505200"/>
                  <a:ext cx="11430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4191000" y="3171824"/>
                  <a:ext cx="12191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&lt;&lt;thread&gt;&gt;</a:t>
                  </a:r>
                  <a:endParaRPr lang="en-US" sz="8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191000" y="3299281"/>
                  <a:ext cx="12192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m3: VideoManager</a:t>
                  </a:r>
                  <a:endParaRPr lang="en-US" sz="800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372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229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1828800" y="3914776"/>
                <a:ext cx="12192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866900" y="4219576"/>
                <a:ext cx="1143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28800" y="3886200"/>
                <a:ext cx="12191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&lt;&lt;thread&gt;&gt;</a:t>
                </a:r>
                <a:endParaRPr lang="en-US" sz="8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28800" y="4013657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m2: SensorMgr</a:t>
                </a:r>
                <a:endParaRPr lang="en-US" sz="800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009900" y="3914776"/>
                <a:ext cx="0" cy="533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866900" y="3914776"/>
                <a:ext cx="0" cy="533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7" idx="1"/>
                <a:endCxn id="34" idx="3"/>
              </p:cNvCxnSpPr>
              <p:nvPr/>
            </p:nvCxnSpPr>
            <p:spPr>
              <a:xfrm flipH="1">
                <a:off x="3048000" y="4181476"/>
                <a:ext cx="9144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1" idx="0"/>
                <a:endCxn id="27" idx="2"/>
              </p:cNvCxnSpPr>
              <p:nvPr/>
            </p:nvCxnSpPr>
            <p:spPr>
              <a:xfrm flipV="1">
                <a:off x="4572000" y="3228976"/>
                <a:ext cx="0" cy="6572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200400" y="4343400"/>
                <a:ext cx="6096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3962400" y="4981576"/>
                <a:ext cx="12192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962400" y="5181600"/>
                <a:ext cx="1219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962400" y="4953000"/>
                <a:ext cx="12191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62400" y="4981575"/>
                <a:ext cx="12912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uiManager : Observer</a:t>
                </a:r>
                <a:endParaRPr lang="en-US" sz="800" dirty="0"/>
              </a:p>
            </p:txBody>
          </p:sp>
          <p:cxnSp>
            <p:nvCxnSpPr>
              <p:cNvPr id="56" name="Straight Connector 55"/>
              <p:cNvCxnSpPr>
                <a:stCxn id="49" idx="0"/>
                <a:endCxn id="7" idx="2"/>
              </p:cNvCxnSpPr>
              <p:nvPr/>
            </p:nvCxnSpPr>
            <p:spPr>
              <a:xfrm flipV="1">
                <a:off x="4572000" y="4448176"/>
                <a:ext cx="0" cy="5048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419600" y="4495800"/>
                <a:ext cx="0" cy="45720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6172200" y="3886200"/>
                <a:ext cx="1219200" cy="561976"/>
                <a:chOff x="6324600" y="5229224"/>
                <a:chExt cx="1219200" cy="56197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324600" y="5257800"/>
                  <a:ext cx="1219200" cy="5334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324600" y="5457824"/>
                  <a:ext cx="1219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6324600" y="5229224"/>
                  <a:ext cx="12191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24600" y="5257799"/>
                  <a:ext cx="12192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comm: CommMgr</a:t>
                  </a:r>
                  <a:endParaRPr lang="en-US" sz="800" dirty="0"/>
                </a:p>
              </p:txBody>
            </p: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5181600" y="4191000"/>
                <a:ext cx="990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5257800" y="4086224"/>
                <a:ext cx="7620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286375" y="4286250"/>
                <a:ext cx="7620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419600" y="3276600"/>
                <a:ext cx="0" cy="53340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5105400" y="3823156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1. receiveMsg(</a:t>
                </a:r>
                <a:r>
                  <a:rPr lang="en-US" sz="800" dirty="0" err="1" smtClean="0"/>
                  <a:t>msg</a:t>
                </a:r>
                <a:r>
                  <a:rPr lang="en-US" sz="800" dirty="0" smtClean="0"/>
                  <a:t>)</a:t>
                </a:r>
                <a:endParaRPr lang="en-US" sz="8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067300" y="4343400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2. sendMsg(ACK)</a:t>
                </a:r>
                <a:endParaRPr lang="en-US" sz="8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343400" y="4648201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3. update(</a:t>
                </a:r>
                <a:r>
                  <a:rPr lang="en-US" sz="800" dirty="0" err="1" smtClean="0"/>
                  <a:t>msg</a:t>
                </a:r>
                <a:r>
                  <a:rPr lang="en-US" sz="800" dirty="0" smtClean="0"/>
                  <a:t>)</a:t>
                </a:r>
                <a:endParaRPr lang="en-US" sz="8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981325" y="4419601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4. </a:t>
                </a:r>
                <a:r>
                  <a:rPr lang="en-US" sz="800" dirty="0" err="1" smtClean="0"/>
                  <a:t>startCollection</a:t>
                </a:r>
                <a:r>
                  <a:rPr lang="en-US" sz="800" dirty="0" smtClean="0"/>
                  <a:t> ()</a:t>
                </a:r>
                <a:endParaRPr lang="en-US" sz="8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495800" y="3442155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4. </a:t>
                </a:r>
                <a:r>
                  <a:rPr lang="en-US" sz="800" dirty="0" err="1" smtClean="0"/>
                  <a:t>stopCollection</a:t>
                </a:r>
                <a:r>
                  <a:rPr lang="en-US" sz="800" dirty="0" smtClean="0"/>
                  <a:t> ()</a:t>
                </a:r>
                <a:endParaRPr lang="en-US" sz="8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295400" y="2286000"/>
              <a:ext cx="1828800" cy="66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  <a:latin typeface="Bradley Hand ITC" pitchFamily="66" charset="0"/>
                </a:rPr>
                <a:t>Threads in the system using asynchronous communication</a:t>
              </a:r>
              <a:endParaRPr lang="en-US" sz="1200" b="1" dirty="0">
                <a:solidFill>
                  <a:srgbClr val="0000FF"/>
                </a:solidFill>
                <a:latin typeface="Bradley Hand ITC" pitchFamily="66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990850" y="2466975"/>
              <a:ext cx="885825" cy="204787"/>
            </a:xfrm>
            <a:custGeom>
              <a:avLst/>
              <a:gdLst>
                <a:gd name="connsiteX0" fmla="*/ 0 w 885825"/>
                <a:gd name="connsiteY0" fmla="*/ 133350 h 204787"/>
                <a:gd name="connsiteX1" fmla="*/ 247650 w 885825"/>
                <a:gd name="connsiteY1" fmla="*/ 190500 h 204787"/>
                <a:gd name="connsiteX2" fmla="*/ 609600 w 885825"/>
                <a:gd name="connsiteY2" fmla="*/ 47625 h 204787"/>
                <a:gd name="connsiteX3" fmla="*/ 885825 w 885825"/>
                <a:gd name="connsiteY3" fmla="*/ 0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04787">
                  <a:moveTo>
                    <a:pt x="0" y="133350"/>
                  </a:moveTo>
                  <a:cubicBezTo>
                    <a:pt x="73025" y="169068"/>
                    <a:pt x="146050" y="204787"/>
                    <a:pt x="247650" y="190500"/>
                  </a:cubicBezTo>
                  <a:cubicBezTo>
                    <a:pt x="349250" y="176213"/>
                    <a:pt x="503238" y="79375"/>
                    <a:pt x="609600" y="47625"/>
                  </a:cubicBezTo>
                  <a:cubicBezTo>
                    <a:pt x="715963" y="15875"/>
                    <a:pt x="800894" y="7937"/>
                    <a:pt x="885825" y="0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886075" y="2781300"/>
              <a:ext cx="981075" cy="733425"/>
            </a:xfrm>
            <a:custGeom>
              <a:avLst/>
              <a:gdLst>
                <a:gd name="connsiteX0" fmla="*/ 0 w 981075"/>
                <a:gd name="connsiteY0" fmla="*/ 0 h 733425"/>
                <a:gd name="connsiteX1" fmla="*/ 228600 w 981075"/>
                <a:gd name="connsiteY1" fmla="*/ 209550 h 733425"/>
                <a:gd name="connsiteX2" fmla="*/ 438150 w 981075"/>
                <a:gd name="connsiteY2" fmla="*/ 561975 h 733425"/>
                <a:gd name="connsiteX3" fmla="*/ 981075 w 98107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075" h="733425">
                  <a:moveTo>
                    <a:pt x="0" y="0"/>
                  </a:moveTo>
                  <a:cubicBezTo>
                    <a:pt x="77787" y="57944"/>
                    <a:pt x="155575" y="115888"/>
                    <a:pt x="228600" y="209550"/>
                  </a:cubicBezTo>
                  <a:cubicBezTo>
                    <a:pt x="301625" y="303212"/>
                    <a:pt x="312738" y="474663"/>
                    <a:pt x="438150" y="561975"/>
                  </a:cubicBezTo>
                  <a:cubicBezTo>
                    <a:pt x="563563" y="649288"/>
                    <a:pt x="772319" y="691356"/>
                    <a:pt x="981075" y="73342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00200" y="2809875"/>
              <a:ext cx="819150" cy="571500"/>
            </a:xfrm>
            <a:custGeom>
              <a:avLst/>
              <a:gdLst>
                <a:gd name="connsiteX0" fmla="*/ 0 w 819150"/>
                <a:gd name="connsiteY0" fmla="*/ 0 h 571500"/>
                <a:gd name="connsiteX1" fmla="*/ 171450 w 819150"/>
                <a:gd name="connsiteY1" fmla="*/ 190500 h 571500"/>
                <a:gd name="connsiteX2" fmla="*/ 609600 w 819150"/>
                <a:gd name="connsiteY2" fmla="*/ 361950 h 571500"/>
                <a:gd name="connsiteX3" fmla="*/ 819150 w 8191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571500">
                  <a:moveTo>
                    <a:pt x="0" y="0"/>
                  </a:moveTo>
                  <a:cubicBezTo>
                    <a:pt x="34925" y="65087"/>
                    <a:pt x="69850" y="130175"/>
                    <a:pt x="171450" y="190500"/>
                  </a:cubicBezTo>
                  <a:cubicBezTo>
                    <a:pt x="273050" y="250825"/>
                    <a:pt x="501650" y="298450"/>
                    <a:pt x="609600" y="361950"/>
                  </a:cubicBezTo>
                  <a:cubicBezTo>
                    <a:pt x="717550" y="425450"/>
                    <a:pt x="768350" y="498475"/>
                    <a:pt x="819150" y="571500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6400" y="4800600"/>
              <a:ext cx="3429000" cy="141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  <a:latin typeface="Bradley Hand ITC" pitchFamily="66" charset="0"/>
                </a:rPr>
                <a:t>The SiteManager uses the </a:t>
              </a:r>
              <a:r>
                <a:rPr lang="en-US" sz="1200" b="1" dirty="0" err="1" smtClean="0">
                  <a:solidFill>
                    <a:srgbClr val="0000FF"/>
                  </a:solidFill>
                  <a:latin typeface="Bradley Hand ITC" pitchFamily="66" charset="0"/>
                </a:rPr>
                <a:t>CommMgr</a:t>
              </a:r>
              <a:r>
                <a:rPr lang="en-US" sz="1200" b="1" dirty="0" smtClean="0">
                  <a:solidFill>
                    <a:srgbClr val="0000FF"/>
                  </a:solidFill>
                  <a:latin typeface="Bradley Hand ITC" pitchFamily="66" charset="0"/>
                </a:rPr>
                <a:t> to receive a message.  After receipt, the SiteManager sends an immediate ACK response, to indicate that the message is received.  After that, it updates the user interface to display the receipt of the message.  </a:t>
              </a:r>
              <a:endParaRPr lang="en-US" sz="1200" b="1" dirty="0">
                <a:solidFill>
                  <a:srgbClr val="0000FF"/>
                </a:solidFill>
                <a:latin typeface="Bradley Hand ITC" pitchFamily="66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705350" y="4073525"/>
              <a:ext cx="1333500" cy="698500"/>
            </a:xfrm>
            <a:custGeom>
              <a:avLst/>
              <a:gdLst>
                <a:gd name="connsiteX0" fmla="*/ 1304925 w 1333500"/>
                <a:gd name="connsiteY0" fmla="*/ 698500 h 698500"/>
                <a:gd name="connsiteX1" fmla="*/ 1285875 w 1333500"/>
                <a:gd name="connsiteY1" fmla="*/ 393700 h 698500"/>
                <a:gd name="connsiteX2" fmla="*/ 1019175 w 1333500"/>
                <a:gd name="connsiteY2" fmla="*/ 193675 h 698500"/>
                <a:gd name="connsiteX3" fmla="*/ 381000 w 1333500"/>
                <a:gd name="connsiteY3" fmla="*/ 31750 h 698500"/>
                <a:gd name="connsiteX4" fmla="*/ 0 w 1333500"/>
                <a:gd name="connsiteY4" fmla="*/ 3175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0" h="698500">
                  <a:moveTo>
                    <a:pt x="1304925" y="698500"/>
                  </a:moveTo>
                  <a:cubicBezTo>
                    <a:pt x="1319212" y="588169"/>
                    <a:pt x="1333500" y="477838"/>
                    <a:pt x="1285875" y="393700"/>
                  </a:cubicBezTo>
                  <a:cubicBezTo>
                    <a:pt x="1238250" y="309562"/>
                    <a:pt x="1169988" y="254000"/>
                    <a:pt x="1019175" y="193675"/>
                  </a:cubicBezTo>
                  <a:cubicBezTo>
                    <a:pt x="868362" y="133350"/>
                    <a:pt x="550862" y="63500"/>
                    <a:pt x="381000" y="31750"/>
                  </a:cubicBezTo>
                  <a:cubicBezTo>
                    <a:pt x="211138" y="0"/>
                    <a:pt x="105569" y="1587"/>
                    <a:pt x="0" y="317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71600" y="4876800"/>
              <a:ext cx="1981200" cy="104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  <a:latin typeface="Bradley Hand ITC" pitchFamily="66" charset="0"/>
                </a:rPr>
                <a:t>Based on the received message, the SiteManager initiates data collection using the sensors.</a:t>
              </a:r>
              <a:endParaRPr lang="en-US" sz="1200" b="1" dirty="0">
                <a:solidFill>
                  <a:srgbClr val="0000FF"/>
                </a:solidFill>
                <a:latin typeface="Bradley Hand ITC" pitchFamily="66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3133725" y="4200525"/>
              <a:ext cx="504825" cy="809625"/>
            </a:xfrm>
            <a:custGeom>
              <a:avLst/>
              <a:gdLst>
                <a:gd name="connsiteX0" fmla="*/ 0 w 504825"/>
                <a:gd name="connsiteY0" fmla="*/ 809625 h 809625"/>
                <a:gd name="connsiteX1" fmla="*/ 333375 w 504825"/>
                <a:gd name="connsiteY1" fmla="*/ 504825 h 809625"/>
                <a:gd name="connsiteX2" fmla="*/ 504825 w 504825"/>
                <a:gd name="connsiteY2" fmla="*/ 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809625">
                  <a:moveTo>
                    <a:pt x="0" y="809625"/>
                  </a:moveTo>
                  <a:cubicBezTo>
                    <a:pt x="124619" y="724693"/>
                    <a:pt x="249238" y="639762"/>
                    <a:pt x="333375" y="504825"/>
                  </a:cubicBezTo>
                  <a:cubicBezTo>
                    <a:pt x="417512" y="369888"/>
                    <a:pt x="461168" y="184944"/>
                    <a:pt x="504825" y="0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0200" y="1143000"/>
              <a:ext cx="1981200" cy="104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  <a:latin typeface="Bradley Hand ITC" pitchFamily="66" charset="0"/>
                </a:rPr>
                <a:t>Based on the received message, the SiteManager stops data collection using the video camera.</a:t>
              </a:r>
              <a:endParaRPr lang="en-US" sz="1200" b="1" dirty="0">
                <a:solidFill>
                  <a:srgbClr val="0000FF"/>
                </a:solidFill>
                <a:latin typeface="Bradley Hand ITC" pitchFamily="66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172075" y="1857375"/>
              <a:ext cx="609600" cy="1076325"/>
            </a:xfrm>
            <a:custGeom>
              <a:avLst/>
              <a:gdLst>
                <a:gd name="connsiteX0" fmla="*/ 609600 w 609600"/>
                <a:gd name="connsiteY0" fmla="*/ 0 h 1076325"/>
                <a:gd name="connsiteX1" fmla="*/ 266700 w 609600"/>
                <a:gd name="connsiteY1" fmla="*/ 466725 h 1076325"/>
                <a:gd name="connsiteX2" fmla="*/ 171450 w 609600"/>
                <a:gd name="connsiteY2" fmla="*/ 904875 h 1076325"/>
                <a:gd name="connsiteX3" fmla="*/ 0 w 609600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076325">
                  <a:moveTo>
                    <a:pt x="609600" y="0"/>
                  </a:moveTo>
                  <a:cubicBezTo>
                    <a:pt x="474662" y="157956"/>
                    <a:pt x="339725" y="315912"/>
                    <a:pt x="266700" y="466725"/>
                  </a:cubicBezTo>
                  <a:cubicBezTo>
                    <a:pt x="193675" y="617538"/>
                    <a:pt x="215900" y="803275"/>
                    <a:pt x="171450" y="904875"/>
                  </a:cubicBezTo>
                  <a:cubicBezTo>
                    <a:pt x="127000" y="1006475"/>
                    <a:pt x="63500" y="1041400"/>
                    <a:pt x="0" y="107632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51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686800" cy="621287"/>
          </a:xfrm>
        </p:spPr>
        <p:txBody>
          <a:bodyPr/>
          <a:lstStyle/>
          <a:p>
            <a:r>
              <a:rPr lang="en-US" dirty="0" smtClean="0"/>
              <a:t>Designing the Development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103"/>
            <a:ext cx="8229600" cy="4604497"/>
          </a:xfrm>
        </p:spPr>
        <p:txBody>
          <a:bodyPr>
            <a:normAutofit/>
          </a:bodyPr>
          <a:lstStyle/>
          <a:p>
            <a:r>
              <a:rPr lang="en-US" dirty="0" smtClean="0"/>
              <a:t>The development view of software systems represents the software development configuration aspects of the software system.</a:t>
            </a:r>
          </a:p>
          <a:p>
            <a:pPr lvl="1"/>
            <a:r>
              <a:rPr lang="en-US" dirty="0" smtClean="0"/>
              <a:t>The main units of decomposition are actual physical files and directories.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view can be used to analyze the system from the perspective of how logical components map to physical files and directories. 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5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2032000"/>
            <a:ext cx="3324225" cy="230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686800" cy="621287"/>
          </a:xfrm>
        </p:spPr>
        <p:txBody>
          <a:bodyPr/>
          <a:lstStyle/>
          <a:p>
            <a:r>
              <a:rPr lang="en-US" dirty="0" smtClean="0"/>
              <a:t>Development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64267"/>
            <a:ext cx="3332744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3453543" y="4146330"/>
            <a:ext cx="1480677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radley Hand ITC" pitchFamily="66" charset="0"/>
              </a:rPr>
              <a:t>Version 1 of the SiteManager</a:t>
            </a:r>
            <a:endParaRPr lang="en-US" sz="12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3895725" y="3733800"/>
            <a:ext cx="679450" cy="533400"/>
          </a:xfrm>
          <a:custGeom>
            <a:avLst/>
            <a:gdLst>
              <a:gd name="connsiteX0" fmla="*/ 628650 w 679450"/>
              <a:gd name="connsiteY0" fmla="*/ 600075 h 600075"/>
              <a:gd name="connsiteX1" fmla="*/ 647700 w 679450"/>
              <a:gd name="connsiteY1" fmla="*/ 304800 h 600075"/>
              <a:gd name="connsiteX2" fmla="*/ 438150 w 679450"/>
              <a:gd name="connsiteY2" fmla="*/ 95250 h 600075"/>
              <a:gd name="connsiteX3" fmla="*/ 0 w 679450"/>
              <a:gd name="connsiteY3" fmla="*/ 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00075">
                <a:moveTo>
                  <a:pt x="628650" y="600075"/>
                </a:moveTo>
                <a:cubicBezTo>
                  <a:pt x="654050" y="494506"/>
                  <a:pt x="679450" y="388938"/>
                  <a:pt x="647700" y="304800"/>
                </a:cubicBezTo>
                <a:cubicBezTo>
                  <a:pt x="615950" y="220663"/>
                  <a:pt x="546100" y="146050"/>
                  <a:pt x="438150" y="95250"/>
                </a:cubicBezTo>
                <a:cubicBezTo>
                  <a:pt x="330200" y="44450"/>
                  <a:pt x="165100" y="22225"/>
                  <a:pt x="0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20743" y="4232743"/>
            <a:ext cx="135938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radley Hand ITC" pitchFamily="66" charset="0"/>
              </a:rPr>
              <a:t>Version 2 of the SiteManager</a:t>
            </a:r>
            <a:endParaRPr lang="en-US" sz="12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8162925" y="3725334"/>
            <a:ext cx="679450" cy="533400"/>
          </a:xfrm>
          <a:custGeom>
            <a:avLst/>
            <a:gdLst>
              <a:gd name="connsiteX0" fmla="*/ 628650 w 679450"/>
              <a:gd name="connsiteY0" fmla="*/ 600075 h 600075"/>
              <a:gd name="connsiteX1" fmla="*/ 647700 w 679450"/>
              <a:gd name="connsiteY1" fmla="*/ 304800 h 600075"/>
              <a:gd name="connsiteX2" fmla="*/ 438150 w 679450"/>
              <a:gd name="connsiteY2" fmla="*/ 95250 h 600075"/>
              <a:gd name="connsiteX3" fmla="*/ 0 w 679450"/>
              <a:gd name="connsiteY3" fmla="*/ 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00075">
                <a:moveTo>
                  <a:pt x="628650" y="600075"/>
                </a:moveTo>
                <a:cubicBezTo>
                  <a:pt x="654050" y="494506"/>
                  <a:pt x="679450" y="388938"/>
                  <a:pt x="647700" y="304800"/>
                </a:cubicBezTo>
                <a:cubicBezTo>
                  <a:pt x="615950" y="220663"/>
                  <a:pt x="546100" y="146050"/>
                  <a:pt x="438150" y="95250"/>
                </a:cubicBezTo>
                <a:cubicBezTo>
                  <a:pt x="330200" y="44450"/>
                  <a:pt x="165100" y="22225"/>
                  <a:pt x="0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0600" y="1490134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AD278D"/>
                </a:solidFill>
                <a:latin typeface="Bradley Hand ITC" pitchFamily="66" charset="0"/>
              </a:rPr>
              <a:t>Version 1.0</a:t>
            </a:r>
            <a:endParaRPr lang="en-US" sz="1200" b="1" dirty="0">
              <a:solidFill>
                <a:srgbClr val="AD278D"/>
              </a:solidFill>
              <a:latin typeface="Bradley Hand ITC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24600" y="1557867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AD278D"/>
                </a:solidFill>
                <a:latin typeface="Bradley Hand ITC" pitchFamily="66" charset="0"/>
              </a:rPr>
              <a:t>Version 2.0</a:t>
            </a:r>
            <a:endParaRPr lang="en-US" sz="1200" b="1" dirty="0">
              <a:solidFill>
                <a:srgbClr val="AD278D"/>
              </a:solidFill>
              <a:latin typeface="Bradley Hand ITC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" y="4673600"/>
            <a:ext cx="3200400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radley Hand ITC" pitchFamily="66" charset="0"/>
              </a:rPr>
              <a:t>Version 1.0 is used by a specific customer  that does not require video capture capabilities.</a:t>
            </a:r>
            <a:endParaRPr lang="en-US" sz="12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85776" y="3513667"/>
            <a:ext cx="1266825" cy="1159933"/>
          </a:xfrm>
          <a:custGeom>
            <a:avLst/>
            <a:gdLst>
              <a:gd name="connsiteX0" fmla="*/ 0 w 1419225"/>
              <a:gd name="connsiteY0" fmla="*/ 1466850 h 1466850"/>
              <a:gd name="connsiteX1" fmla="*/ 123825 w 1419225"/>
              <a:gd name="connsiteY1" fmla="*/ 914400 h 1466850"/>
              <a:gd name="connsiteX2" fmla="*/ 352425 w 1419225"/>
              <a:gd name="connsiteY2" fmla="*/ 571500 h 1466850"/>
              <a:gd name="connsiteX3" fmla="*/ 809625 w 1419225"/>
              <a:gd name="connsiteY3" fmla="*/ 409575 h 1466850"/>
              <a:gd name="connsiteX4" fmla="*/ 1181100 w 1419225"/>
              <a:gd name="connsiteY4" fmla="*/ 285750 h 1466850"/>
              <a:gd name="connsiteX5" fmla="*/ 1419225 w 1419225"/>
              <a:gd name="connsiteY5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9225" h="1466850">
                <a:moveTo>
                  <a:pt x="0" y="1466850"/>
                </a:moveTo>
                <a:cubicBezTo>
                  <a:pt x="32544" y="1265237"/>
                  <a:pt x="65088" y="1063625"/>
                  <a:pt x="123825" y="914400"/>
                </a:cubicBezTo>
                <a:cubicBezTo>
                  <a:pt x="182562" y="765175"/>
                  <a:pt x="238125" y="655637"/>
                  <a:pt x="352425" y="571500"/>
                </a:cubicBezTo>
                <a:cubicBezTo>
                  <a:pt x="466725" y="487363"/>
                  <a:pt x="671513" y="457200"/>
                  <a:pt x="809625" y="409575"/>
                </a:cubicBezTo>
                <a:cubicBezTo>
                  <a:pt x="947737" y="361950"/>
                  <a:pt x="1079500" y="354013"/>
                  <a:pt x="1181100" y="285750"/>
                </a:cubicBezTo>
                <a:cubicBezTo>
                  <a:pt x="1282700" y="217487"/>
                  <a:pt x="1350962" y="108743"/>
                  <a:pt x="1419225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62400" y="4673600"/>
            <a:ext cx="2942588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radley Hand ITC" pitchFamily="66" charset="0"/>
              </a:rPr>
              <a:t>Version 2.0 is used by a specific customer  that requires video capture capabilities.</a:t>
            </a:r>
            <a:endParaRPr lang="en-US" sz="12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953000" y="3987800"/>
            <a:ext cx="762000" cy="685800"/>
          </a:xfrm>
          <a:custGeom>
            <a:avLst/>
            <a:gdLst>
              <a:gd name="connsiteX0" fmla="*/ 0 w 1419225"/>
              <a:gd name="connsiteY0" fmla="*/ 1466850 h 1466850"/>
              <a:gd name="connsiteX1" fmla="*/ 123825 w 1419225"/>
              <a:gd name="connsiteY1" fmla="*/ 914400 h 1466850"/>
              <a:gd name="connsiteX2" fmla="*/ 352425 w 1419225"/>
              <a:gd name="connsiteY2" fmla="*/ 571500 h 1466850"/>
              <a:gd name="connsiteX3" fmla="*/ 809625 w 1419225"/>
              <a:gd name="connsiteY3" fmla="*/ 409575 h 1466850"/>
              <a:gd name="connsiteX4" fmla="*/ 1181100 w 1419225"/>
              <a:gd name="connsiteY4" fmla="*/ 285750 h 1466850"/>
              <a:gd name="connsiteX5" fmla="*/ 1419225 w 1419225"/>
              <a:gd name="connsiteY5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9225" h="1466850">
                <a:moveTo>
                  <a:pt x="0" y="1466850"/>
                </a:moveTo>
                <a:cubicBezTo>
                  <a:pt x="32544" y="1265237"/>
                  <a:pt x="65088" y="1063625"/>
                  <a:pt x="123825" y="914400"/>
                </a:cubicBezTo>
                <a:cubicBezTo>
                  <a:pt x="182562" y="765175"/>
                  <a:pt x="238125" y="655637"/>
                  <a:pt x="352425" y="571500"/>
                </a:cubicBezTo>
                <a:cubicBezTo>
                  <a:pt x="466725" y="487363"/>
                  <a:pt x="671513" y="457200"/>
                  <a:pt x="809625" y="409575"/>
                </a:cubicBezTo>
                <a:cubicBezTo>
                  <a:pt x="947737" y="361950"/>
                  <a:pt x="1079500" y="354013"/>
                  <a:pt x="1181100" y="285750"/>
                </a:cubicBezTo>
                <a:cubicBezTo>
                  <a:pt x="1282700" y="217487"/>
                  <a:pt x="1350962" y="108743"/>
                  <a:pt x="1419225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1354667"/>
            <a:ext cx="1828800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radley Hand ITC" pitchFamily="66" charset="0"/>
              </a:rPr>
              <a:t>Notice how versions change with the addition of new functionality!</a:t>
            </a:r>
            <a:endParaRPr lang="en-US" sz="12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410200" y="1490133"/>
            <a:ext cx="1485900" cy="711200"/>
          </a:xfrm>
          <a:custGeom>
            <a:avLst/>
            <a:gdLst>
              <a:gd name="connsiteX0" fmla="*/ 0 w 1123950"/>
              <a:gd name="connsiteY0" fmla="*/ 0 h 666750"/>
              <a:gd name="connsiteX1" fmla="*/ 447675 w 1123950"/>
              <a:gd name="connsiteY1" fmla="*/ 114300 h 666750"/>
              <a:gd name="connsiteX2" fmla="*/ 809625 w 1123950"/>
              <a:gd name="connsiteY2" fmla="*/ 552450 h 666750"/>
              <a:gd name="connsiteX3" fmla="*/ 1123950 w 1123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666750">
                <a:moveTo>
                  <a:pt x="0" y="0"/>
                </a:moveTo>
                <a:cubicBezTo>
                  <a:pt x="156369" y="11112"/>
                  <a:pt x="312738" y="22225"/>
                  <a:pt x="447675" y="114300"/>
                </a:cubicBezTo>
                <a:cubicBezTo>
                  <a:pt x="582613" y="206375"/>
                  <a:pt x="696913" y="460375"/>
                  <a:pt x="809625" y="552450"/>
                </a:cubicBezTo>
                <a:cubicBezTo>
                  <a:pt x="922338" y="644525"/>
                  <a:pt x="1023144" y="655637"/>
                  <a:pt x="1123950" y="66675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67"/>
          <p:cNvSpPr/>
          <p:nvPr/>
        </p:nvSpPr>
        <p:spPr>
          <a:xfrm flipH="1">
            <a:off x="3200400" y="1490134"/>
            <a:ext cx="914400" cy="677333"/>
          </a:xfrm>
          <a:custGeom>
            <a:avLst/>
            <a:gdLst>
              <a:gd name="connsiteX0" fmla="*/ 0 w 1123950"/>
              <a:gd name="connsiteY0" fmla="*/ 0 h 666750"/>
              <a:gd name="connsiteX1" fmla="*/ 447675 w 1123950"/>
              <a:gd name="connsiteY1" fmla="*/ 114300 h 666750"/>
              <a:gd name="connsiteX2" fmla="*/ 809625 w 1123950"/>
              <a:gd name="connsiteY2" fmla="*/ 552450 h 666750"/>
              <a:gd name="connsiteX3" fmla="*/ 1123950 w 1123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666750">
                <a:moveTo>
                  <a:pt x="0" y="0"/>
                </a:moveTo>
                <a:cubicBezTo>
                  <a:pt x="156369" y="11112"/>
                  <a:pt x="312738" y="22225"/>
                  <a:pt x="447675" y="114300"/>
                </a:cubicBezTo>
                <a:cubicBezTo>
                  <a:pt x="582613" y="206375"/>
                  <a:pt x="696913" y="460375"/>
                  <a:pt x="809625" y="552450"/>
                </a:cubicBezTo>
                <a:cubicBezTo>
                  <a:pt x="922338" y="644525"/>
                  <a:pt x="1023144" y="655637"/>
                  <a:pt x="1123950" y="66675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1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Physical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5381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physical view represents the deployment aspects of software systems.</a:t>
            </a:r>
          </a:p>
          <a:p>
            <a:pPr lvl="1"/>
            <a:r>
              <a:rPr lang="en-US" sz="1800" dirty="0" smtClean="0"/>
              <a:t>The main elements of analysis are nodes, connections between nodes, and the mapping of artifacts to these nodes.</a:t>
            </a:r>
          </a:p>
          <a:p>
            <a:pPr lvl="1"/>
            <a:r>
              <a:rPr lang="en-US" sz="1800" dirty="0" smtClean="0"/>
              <a:t>This view can be used to model the run-time dependencies of the system.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The physical view can be modeled in UML using:</a:t>
            </a:r>
          </a:p>
          <a:p>
            <a:pPr lvl="1"/>
            <a:r>
              <a:rPr lang="en-US" sz="1800" dirty="0" smtClean="0"/>
              <a:t>Deployment diagrams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Physical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 descr="ScreenHunter_40 May"/>
          <p:cNvPicPr/>
          <p:nvPr/>
        </p:nvPicPr>
        <p:blipFill>
          <a:blip r:embed="rId2" cstate="print"/>
          <a:srcRect l="2680" t="35753" r="1201" b="685"/>
          <a:stretch>
            <a:fillRect/>
          </a:stretch>
        </p:blipFill>
        <p:spPr bwMode="auto">
          <a:xfrm>
            <a:off x="1072681" y="1282396"/>
            <a:ext cx="6534731" cy="40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38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635"/>
            <a:ext cx="8229600" cy="616088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 Sample </a:t>
            </a:r>
            <a:r>
              <a:rPr lang="en-US" sz="28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US" sz="28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48" y="778319"/>
            <a:ext cx="7090241" cy="52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36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4084309" y="2320546"/>
            <a:ext cx="1005082" cy="179979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5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World Wide Web?</a:t>
            </a:r>
          </a:p>
          <a:p>
            <a:endParaRPr lang="en-US" dirty="0"/>
          </a:p>
          <a:p>
            <a:r>
              <a:rPr lang="en-US" dirty="0" smtClean="0"/>
              <a:t>How is it built?</a:t>
            </a:r>
          </a:p>
          <a:p>
            <a:endParaRPr lang="en-US" dirty="0"/>
          </a:p>
          <a:p>
            <a:r>
              <a:rPr lang="en-US" dirty="0" smtClean="0"/>
              <a:t>How do you explain the Web to a child?</a:t>
            </a:r>
          </a:p>
          <a:p>
            <a:endParaRPr lang="en-US" dirty="0"/>
          </a:p>
          <a:p>
            <a:r>
              <a:rPr lang="en-US" dirty="0" smtClean="0"/>
              <a:t>How do you designing Web-based e-commerce software?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62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Verdana" charset="0"/>
              </a:rPr>
              <a:t>The Architecture of the WWW</a:t>
            </a:r>
            <a:endParaRPr lang="en-US" dirty="0">
              <a:latin typeface="Verdana" charset="0"/>
            </a:endParaRPr>
          </a:p>
        </p:txBody>
      </p:sp>
      <p:sp>
        <p:nvSpPr>
          <p:cNvPr id="604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This is the </a:t>
            </a:r>
            <a:r>
              <a:rPr lang="en-US" dirty="0" smtClean="0">
                <a:latin typeface="+mj-lt"/>
              </a:rPr>
              <a:t>Web – a collection of interrelated pieces of information.</a:t>
            </a:r>
            <a:endParaRPr lang="en-US" dirty="0">
              <a:latin typeface="+mj-lt"/>
            </a:endParaRPr>
          </a:p>
        </p:txBody>
      </p:sp>
      <p:pic>
        <p:nvPicPr>
          <p:cNvPr id="60420" name="Picture 4" descr="Fig 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15445"/>
            <a:ext cx="3871913" cy="30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05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0297" y="228095"/>
            <a:ext cx="8229600" cy="40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The Architecture of the </a:t>
            </a:r>
            <a:r>
              <a:rPr lang="en-US" sz="2800" dirty="0" smtClean="0">
                <a:latin typeface="Verdana" charset="0"/>
              </a:rPr>
              <a:t>WWW </a:t>
            </a:r>
            <a:r>
              <a:rPr lang="en-US" sz="2000" dirty="0" smtClean="0">
                <a:latin typeface="Verdana" charset="0"/>
              </a:rPr>
              <a:t>(cont’d)</a:t>
            </a:r>
            <a:endParaRPr lang="en-US" sz="2000" dirty="0">
              <a:latin typeface="Verdana" charset="0"/>
            </a:endParaRPr>
          </a:p>
        </p:txBody>
      </p:sp>
      <p:sp>
        <p:nvSpPr>
          <p:cNvPr id="6246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78050"/>
            <a:ext cx="8229600" cy="452713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So is </a:t>
            </a:r>
            <a:r>
              <a:rPr lang="en-US" dirty="0" smtClean="0">
                <a:latin typeface="Tahoma" charset="0"/>
              </a:rPr>
              <a:t>this – a collection of computers interconnected through the internet.</a:t>
            </a:r>
            <a:endParaRPr lang="en-US" dirty="0">
              <a:latin typeface="Tahoma" charset="0"/>
            </a:endParaRPr>
          </a:p>
        </p:txBody>
      </p:sp>
      <p:pic>
        <p:nvPicPr>
          <p:cNvPr id="62468" name="Picture 4" descr="Fig 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68727"/>
            <a:ext cx="5715000" cy="345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11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Verdana" charset="0"/>
              </a:rPr>
              <a:t>The Architecture of the WWW </a:t>
            </a:r>
            <a:r>
              <a:rPr lang="en-US" sz="2000" dirty="0" smtClean="0">
                <a:latin typeface="Verdana" charset="0"/>
              </a:rPr>
              <a:t>(cont’d)</a:t>
            </a:r>
            <a:endParaRPr lang="en-US" sz="2000" dirty="0">
              <a:latin typeface="Verdana" charset="0"/>
            </a:endParaRPr>
          </a:p>
        </p:txBody>
      </p:sp>
      <p:sp>
        <p:nvSpPr>
          <p:cNvPr id="6451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07181"/>
            <a:ext cx="8229600" cy="461989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And </a:t>
            </a:r>
            <a:r>
              <a:rPr lang="en-US" dirty="0" smtClean="0">
                <a:latin typeface="Tahoma" charset="0"/>
              </a:rPr>
              <a:t>this – the user agents, the origin servers, and the location of the documents. </a:t>
            </a:r>
            <a:endParaRPr lang="en-US" dirty="0">
              <a:latin typeface="Tahoma" charset="0"/>
            </a:endParaRPr>
          </a:p>
        </p:txBody>
      </p:sp>
      <p:pic>
        <p:nvPicPr>
          <p:cNvPr id="64516" name="Picture 4" descr="Fig 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59" y="1828924"/>
            <a:ext cx="4066754" cy="392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8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35339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Web is a collection of resources, each of which has a unique name known as a uniform resource locator, or </a:t>
            </a:r>
            <a:r>
              <a:rPr lang="en-US" sz="2000" dirty="0" smtClean="0"/>
              <a:t>“</a:t>
            </a:r>
            <a:r>
              <a:rPr lang="en-US" altLang="ja-JP" sz="2000" dirty="0" smtClean="0"/>
              <a:t>URL”. </a:t>
            </a:r>
            <a:endParaRPr lang="en-US" altLang="ja-JP" sz="2000" dirty="0"/>
          </a:p>
          <a:p>
            <a:pPr eaLnBrk="1" hangingPunct="1"/>
            <a:r>
              <a:rPr lang="en-US" sz="2000" dirty="0"/>
              <a:t>Each resource denotes, informally, some information.  </a:t>
            </a:r>
          </a:p>
          <a:p>
            <a:pPr eaLnBrk="1" hangingPunct="1"/>
            <a:r>
              <a:rPr lang="en-US" sz="2000" dirty="0" smtClean="0"/>
              <a:t>URL</a:t>
            </a:r>
            <a:r>
              <a:rPr lang="en-US" altLang="ja-JP" sz="2000" dirty="0" smtClean="0"/>
              <a:t>s </a:t>
            </a:r>
            <a:r>
              <a:rPr lang="en-US" altLang="ja-JP" sz="2000" dirty="0"/>
              <a:t>can be used to determine the identity of a machine on the Internet, known as an origin server, where the value of the resource may be ascertained.</a:t>
            </a:r>
          </a:p>
          <a:p>
            <a:pPr eaLnBrk="1" hangingPunct="1"/>
            <a:r>
              <a:rPr lang="en-US" sz="2000" dirty="0"/>
              <a:t>Communication is initiated by clients, known as user agents, who make requests of servers.  </a:t>
            </a:r>
          </a:p>
          <a:p>
            <a:pPr lvl="1" eaLnBrk="1" hangingPunct="1"/>
            <a:r>
              <a:rPr lang="en-US" sz="1800" dirty="0"/>
              <a:t>Web browsers are common instances of user agents.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22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 </a:t>
            </a:r>
            <a:r>
              <a:rPr lang="en-US" sz="2000" dirty="0">
                <a:latin typeface="Verdana" charset="0"/>
              </a:rPr>
              <a:t>(</a:t>
            </a:r>
            <a:r>
              <a:rPr lang="en-US" sz="2000" dirty="0" smtClean="0">
                <a:latin typeface="Verdana" charset="0"/>
              </a:rPr>
              <a:t>cont’</a:t>
            </a:r>
            <a:r>
              <a:rPr lang="en-US" altLang="ja-JP" sz="2000" dirty="0" smtClean="0">
                <a:latin typeface="Verdana" charset="0"/>
              </a:rPr>
              <a:t>d</a:t>
            </a:r>
            <a:r>
              <a:rPr lang="en-US" altLang="ja-JP" sz="2000" dirty="0">
                <a:latin typeface="Verdana" charset="0"/>
              </a:rPr>
              <a:t>)</a:t>
            </a:r>
            <a:endParaRPr lang="en-US" sz="2000" dirty="0">
              <a:latin typeface="Verdana" charset="0"/>
            </a:endParaRPr>
          </a:p>
        </p:txBody>
      </p:sp>
      <p:sp>
        <p:nvSpPr>
          <p:cNvPr id="6861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All </a:t>
            </a:r>
            <a:r>
              <a:rPr lang="en-US" dirty="0">
                <a:latin typeface="Tahoma" charset="0"/>
              </a:rPr>
              <a:t>communication between user agents and origin servers must be performed by a simple, generic protocol (HTTP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fully self-contained. (So-called </a:t>
            </a:r>
            <a:r>
              <a:rPr lang="en-US" dirty="0" smtClean="0">
                <a:latin typeface="Tahoma" charset="0"/>
              </a:rPr>
              <a:t>“</a:t>
            </a:r>
            <a:r>
              <a:rPr lang="en-US" altLang="ja-JP" dirty="0" smtClean="0">
                <a:latin typeface="Tahoma" charset="0"/>
              </a:rPr>
              <a:t>stateless interactions”)  </a:t>
            </a: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8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4084309" y="2320546"/>
            <a:ext cx="1005082" cy="179979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07699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JavaA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6" y="937134"/>
            <a:ext cx="7436034" cy="46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Software </a:t>
            </a:r>
            <a:r>
              <a:rPr lang="en-US" dirty="0" smtClean="0">
                <a:latin typeface="Verdana" charset="0"/>
              </a:rPr>
              <a:t>Architecture’</a:t>
            </a:r>
            <a:r>
              <a:rPr lang="en-US" altLang="ja-JP" dirty="0" smtClean="0">
                <a:latin typeface="Verdana" charset="0"/>
              </a:rPr>
              <a:t>s </a:t>
            </a:r>
            <a:r>
              <a:rPr lang="en-US" altLang="ja-JP" dirty="0">
                <a:latin typeface="Verdana" charset="0"/>
              </a:rPr>
              <a:t>Elements</a:t>
            </a:r>
            <a:endParaRPr lang="en-US" dirty="0">
              <a:latin typeface="Verdana" charset="0"/>
            </a:endParaRPr>
          </a:p>
        </p:txBody>
      </p:sp>
      <p:sp>
        <p:nvSpPr>
          <p:cNvPr id="501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software </a:t>
            </a:r>
            <a:r>
              <a:rPr lang="en-US" dirty="0" smtClean="0"/>
              <a:t>system’</a:t>
            </a:r>
            <a:r>
              <a:rPr lang="en-US" altLang="ja-JP" dirty="0" smtClean="0"/>
              <a:t>s </a:t>
            </a:r>
            <a:r>
              <a:rPr lang="en-US" altLang="ja-JP" dirty="0"/>
              <a:t>architecture should be a composition and interplay of different elements</a:t>
            </a:r>
          </a:p>
          <a:p>
            <a:pPr lvl="1" eaLnBrk="1" hangingPunct="1"/>
            <a:r>
              <a:rPr lang="en-US" dirty="0"/>
              <a:t>Processing </a:t>
            </a:r>
          </a:p>
          <a:p>
            <a:pPr lvl="1" eaLnBrk="1" hangingPunct="1"/>
            <a:r>
              <a:rPr lang="en-US" dirty="0"/>
              <a:t>Data, also referred as information or state</a:t>
            </a:r>
          </a:p>
          <a:p>
            <a:pPr lvl="1" eaLnBrk="1" hangingPunct="1"/>
            <a:r>
              <a:rPr lang="en-US" dirty="0"/>
              <a:t>Interaction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7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Components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4782" y="929056"/>
            <a:ext cx="7772400" cy="46256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Elements that encapsulate processing and data in a system’</a:t>
            </a:r>
            <a:r>
              <a:rPr lang="en-US" altLang="ja-JP" dirty="0"/>
              <a:t>s architecture are referred to as </a:t>
            </a:r>
            <a:r>
              <a:rPr lang="en-US" altLang="ja-JP" dirty="0">
                <a:solidFill>
                  <a:srgbClr val="0000FF"/>
                </a:solidFill>
              </a:rPr>
              <a:t>software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component</a:t>
            </a:r>
            <a:r>
              <a:rPr lang="en-US" dirty="0"/>
              <a:t> is an architectural entity </a:t>
            </a:r>
            <a:r>
              <a:rPr lang="en-US" dirty="0" smtClean="0"/>
              <a:t>that: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Encapsulates </a:t>
            </a:r>
            <a:r>
              <a:rPr lang="en-US" dirty="0"/>
              <a:t>a subset of the system’</a:t>
            </a:r>
            <a:r>
              <a:rPr lang="en-US" altLang="ja-JP" dirty="0"/>
              <a:t>s functionality and/or </a:t>
            </a:r>
            <a:r>
              <a:rPr lang="en-US" altLang="ja-JP" dirty="0" smtClean="0"/>
              <a:t>data.</a:t>
            </a:r>
            <a:endParaRPr lang="en-US" altLang="ja-JP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estricts </a:t>
            </a:r>
            <a:r>
              <a:rPr lang="en-US" dirty="0"/>
              <a:t>access to that subset via an explicitly defined </a:t>
            </a:r>
            <a:r>
              <a:rPr lang="en-US" dirty="0" smtClean="0"/>
              <a:t>interface.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explicitly defined dependencies on its required execution </a:t>
            </a:r>
            <a:r>
              <a:rPr lang="en-US" dirty="0" smtClean="0"/>
              <a:t>context.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Components typically provide application-specific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6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Connectors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57879" y="1051606"/>
            <a:ext cx="7939667" cy="4512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connector </a:t>
            </a:r>
            <a:r>
              <a:rPr lang="en-US" dirty="0"/>
              <a:t>is an architectural building block tasked with effecting and regulating interactions among components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complex systems </a:t>
            </a:r>
            <a:r>
              <a:rPr lang="en-US" dirty="0">
                <a:solidFill>
                  <a:srgbClr val="0000FF"/>
                </a:solidFill>
              </a:rPr>
              <a:t>interaction </a:t>
            </a:r>
            <a:r>
              <a:rPr lang="en-US" dirty="0"/>
              <a:t>may become more important and challenging than the functionality of the individual </a:t>
            </a:r>
            <a:r>
              <a:rPr lang="en-US" dirty="0" smtClean="0"/>
              <a:t>components.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many software systems connectors are usually simple procedure calls or shared data </a:t>
            </a:r>
            <a:r>
              <a:rPr lang="en-US" dirty="0" smtClean="0"/>
              <a:t>accesses.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more sophisticated and complex connectors are possible!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Connectors typically provide application-independent interaction </a:t>
            </a:r>
            <a:r>
              <a:rPr lang="en-US" dirty="0" smtClean="0"/>
              <a:t>facilities.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1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Examples of Connectors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 call </a:t>
            </a:r>
            <a:r>
              <a:rPr lang="en-US" dirty="0" smtClean="0"/>
              <a:t>connectors </a:t>
            </a:r>
            <a:endParaRPr lang="en-US" dirty="0"/>
          </a:p>
          <a:p>
            <a:pPr eaLnBrk="1" hangingPunct="1"/>
            <a:r>
              <a:rPr lang="en-US" dirty="0"/>
              <a:t>Shared memory </a:t>
            </a:r>
            <a:r>
              <a:rPr lang="en-US" dirty="0" smtClean="0"/>
              <a:t>connectors </a:t>
            </a:r>
            <a:endParaRPr lang="en-US" dirty="0"/>
          </a:p>
          <a:p>
            <a:pPr eaLnBrk="1" hangingPunct="1"/>
            <a:r>
              <a:rPr lang="en-US" dirty="0"/>
              <a:t>Message passing </a:t>
            </a:r>
            <a:r>
              <a:rPr lang="en-US" dirty="0" smtClean="0"/>
              <a:t>connectors </a:t>
            </a:r>
            <a:endParaRPr lang="en-US" dirty="0"/>
          </a:p>
          <a:p>
            <a:pPr eaLnBrk="1" hangingPunct="1"/>
            <a:r>
              <a:rPr lang="en-US" dirty="0"/>
              <a:t>Streaming </a:t>
            </a:r>
            <a:r>
              <a:rPr lang="en-US" dirty="0" smtClean="0"/>
              <a:t>connectors </a:t>
            </a:r>
            <a:endParaRPr lang="en-US" dirty="0"/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EDBD-1125-034D-8D43-2808A7A51CB9}" type="slidenum">
              <a:rPr lang="en-US"/>
              <a:pPr/>
              <a:t>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Defines Structure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Decomposition of system in to components/modules/subsystems</a:t>
            </a:r>
          </a:p>
          <a:p>
            <a:r>
              <a:rPr lang="en-US" dirty="0"/>
              <a:t>Architecture defines:</a:t>
            </a:r>
          </a:p>
          <a:p>
            <a:pPr lvl="1"/>
            <a:r>
              <a:rPr lang="en-US" dirty="0"/>
              <a:t>Component responsibilities</a:t>
            </a:r>
          </a:p>
          <a:p>
            <a:pPr lvl="2"/>
            <a:r>
              <a:rPr lang="en-US" dirty="0"/>
              <a:t>Precisely what a component will do when you ask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interfaces</a:t>
            </a:r>
          </a:p>
          <a:p>
            <a:pPr lvl="2"/>
            <a:r>
              <a:rPr lang="en-US" dirty="0"/>
              <a:t>What a component can do</a:t>
            </a:r>
          </a:p>
          <a:p>
            <a:pPr lvl="1"/>
            <a:r>
              <a:rPr lang="en-US" dirty="0"/>
              <a:t>Component communications and dependencies</a:t>
            </a:r>
          </a:p>
          <a:p>
            <a:pPr lvl="2"/>
            <a:r>
              <a:rPr lang="en-US" dirty="0"/>
              <a:t>How components </a:t>
            </a:r>
            <a:r>
              <a:rPr lang="en-US" dirty="0" smtClean="0"/>
              <a:t>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1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21647</TotalTime>
  <Words>1504</Words>
  <Application>Microsoft Macintosh PowerPoint</Application>
  <PresentationFormat>Custom</PresentationFormat>
  <Paragraphs>268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SE 211 Software Specification and Design II   Principles of Software Architecture </vt:lpstr>
      <vt:lpstr>Software Design</vt:lpstr>
      <vt:lpstr>Architectural Design Sample Diagram</vt:lpstr>
      <vt:lpstr>Java Architecture</vt:lpstr>
      <vt:lpstr>Software Architecture’s Elements</vt:lpstr>
      <vt:lpstr>Components</vt:lpstr>
      <vt:lpstr>Connectors</vt:lpstr>
      <vt:lpstr>Examples of Connectors</vt:lpstr>
      <vt:lpstr>Architecture Defines Structure</vt:lpstr>
      <vt:lpstr>Architecture Specifies Component Communication </vt:lpstr>
      <vt:lpstr>Who Impacts the Architecture?</vt:lpstr>
      <vt:lpstr>Where Does Architecture Fit In? </vt:lpstr>
      <vt:lpstr>Requirements That Shape Architecture</vt:lpstr>
      <vt:lpstr>Example</vt:lpstr>
      <vt:lpstr>Constraints</vt:lpstr>
      <vt:lpstr>Quality Attributes </vt:lpstr>
      <vt:lpstr>Quality Attributes (cont’d)</vt:lpstr>
      <vt:lpstr>Quality Attribute Requirements</vt:lpstr>
      <vt:lpstr>Architecture Views</vt:lpstr>
      <vt:lpstr>Architecture Views (cont’d)</vt:lpstr>
      <vt:lpstr>Architecture Views (cont’d)</vt:lpstr>
      <vt:lpstr>Designing the Logical Architecture</vt:lpstr>
      <vt:lpstr>Logical Architecture</vt:lpstr>
      <vt:lpstr>Designing the Process Architecture</vt:lpstr>
      <vt:lpstr>Process Architecture</vt:lpstr>
      <vt:lpstr>Designing the Development Architecture</vt:lpstr>
      <vt:lpstr>Development Architecture</vt:lpstr>
      <vt:lpstr>Designing the Physical Architecture</vt:lpstr>
      <vt:lpstr>Designing the Physical Architecture</vt:lpstr>
      <vt:lpstr>PowerPoint Presentation</vt:lpstr>
      <vt:lpstr>The Power of Architecture</vt:lpstr>
      <vt:lpstr>The Architecture of the WWW</vt:lpstr>
      <vt:lpstr>The Architecture of the WWW (cont’d)</vt:lpstr>
      <vt:lpstr>The Architecture of the WWW (cont’d)</vt:lpstr>
      <vt:lpstr>WWW in a (Big) Nutshell</vt:lpstr>
      <vt:lpstr>WWW in a (Big) Nutshell (cont’d)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721</cp:revision>
  <cp:lastPrinted>2014-01-29T15:51:24Z</cp:lastPrinted>
  <dcterms:created xsi:type="dcterms:W3CDTF">2000-03-07T00:57:40Z</dcterms:created>
  <dcterms:modified xsi:type="dcterms:W3CDTF">2017-01-23T15:16:45Z</dcterms:modified>
</cp:coreProperties>
</file>